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67" r:id="rId7"/>
    <p:sldId id="273" r:id="rId8"/>
    <p:sldId id="268" r:id="rId9"/>
    <p:sldId id="275" r:id="rId10"/>
    <p:sldId id="270" r:id="rId11"/>
    <p:sldId id="276" r:id="rId12"/>
    <p:sldId id="278" r:id="rId13"/>
    <p:sldId id="284" r:id="rId14"/>
    <p:sldId id="269" r:id="rId15"/>
    <p:sldId id="282" r:id="rId16"/>
    <p:sldId id="283" r:id="rId17"/>
    <p:sldId id="279" r:id="rId18"/>
    <p:sldId id="277" r:id="rId19"/>
    <p:sldId id="272" r:id="rId20"/>
    <p:sldId id="26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271"/>
    <a:srgbClr val="FCDD1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5175" autoAdjust="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8FDB7-C44E-4049-9460-759C9FA3F795}" type="datetimeFigureOut">
              <a:rPr lang="sv-SE" smtClean="0"/>
              <a:t>2024-09-03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1DA60-F152-4349-B4BA-E897604A9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8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numerous</a:t>
            </a:r>
            <a:r>
              <a:rPr lang="sv-SE" dirty="0" smtClean="0"/>
              <a:t> implementations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equations</a:t>
            </a:r>
            <a:r>
              <a:rPr lang="sv-SE" dirty="0" smtClean="0"/>
              <a:t> in OSeMOSYS </a:t>
            </a:r>
            <a:r>
              <a:rPr lang="sv-SE" dirty="0" err="1" smtClean="0"/>
              <a:t>today</a:t>
            </a:r>
            <a:r>
              <a:rPr lang="sv-SE" dirty="0" smtClean="0"/>
              <a:t>,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suiting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types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applications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References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studies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review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apply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given at the end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presentation. </a:t>
            </a:r>
          </a:p>
          <a:p>
            <a:r>
              <a:rPr lang="sv-SE" dirty="0" err="1" smtClean="0"/>
              <a:t>This</a:t>
            </a:r>
            <a:r>
              <a:rPr lang="sv-SE" dirty="0" smtClean="0"/>
              <a:t> presentation is not </a:t>
            </a:r>
            <a:r>
              <a:rPr lang="sv-SE" dirty="0" err="1" smtClean="0"/>
              <a:t>meant</a:t>
            </a:r>
            <a:r>
              <a:rPr lang="sv-SE" dirty="0" smtClean="0"/>
              <a:t> to be a </a:t>
            </a:r>
            <a:r>
              <a:rPr lang="sv-SE" dirty="0" err="1" smtClean="0"/>
              <a:t>comprehensive</a:t>
            </a:r>
            <a:r>
              <a:rPr lang="sv-SE" dirty="0" smtClean="0"/>
              <a:t> representation </a:t>
            </a:r>
            <a:r>
              <a:rPr lang="sv-SE" dirty="0" err="1" smtClean="0"/>
              <a:t>of</a:t>
            </a:r>
            <a:r>
              <a:rPr lang="sv-SE" dirty="0" smtClean="0"/>
              <a:t> all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rather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main</a:t>
            </a:r>
            <a:r>
              <a:rPr lang="sv-SE" dirty="0" smtClean="0"/>
              <a:t> </a:t>
            </a:r>
            <a:r>
              <a:rPr lang="sv-SE" dirty="0" err="1" smtClean="0"/>
              <a:t>ideas</a:t>
            </a:r>
            <a:r>
              <a:rPr lang="sv-SE" dirty="0" smtClean="0"/>
              <a:t> / </a:t>
            </a:r>
            <a:r>
              <a:rPr lang="sv-SE" dirty="0" err="1" smtClean="0"/>
              <a:t>philosophies</a:t>
            </a:r>
            <a:r>
              <a:rPr lang="sv-SE" dirty="0" smtClean="0"/>
              <a:t> from </a:t>
            </a:r>
            <a:r>
              <a:rPr lang="sv-SE" dirty="0" err="1" smtClean="0"/>
              <a:t>which</a:t>
            </a:r>
            <a:r>
              <a:rPr lang="sv-SE" baseline="0" dirty="0" smtClean="0"/>
              <a:t> all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representations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branched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philosophy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to date (August 2024) </a:t>
            </a:r>
            <a:r>
              <a:rPr lang="sv-SE" baseline="0" dirty="0" err="1" smtClean="0"/>
              <a:t>adopted</a:t>
            </a:r>
            <a:r>
              <a:rPr lang="sv-SE" baseline="0" dirty="0" smtClean="0"/>
              <a:t> in the master </a:t>
            </a:r>
            <a:r>
              <a:rPr lang="sv-SE" baseline="0" dirty="0" err="1" smtClean="0"/>
              <a:t>branch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OSeMOSYS-GNU </a:t>
            </a:r>
            <a:r>
              <a:rPr lang="sv-SE" baseline="0" dirty="0" err="1" smtClean="0"/>
              <a:t>MathProg</a:t>
            </a:r>
            <a:r>
              <a:rPr lang="sv-SE" baseline="0" dirty="0" smtClean="0"/>
              <a:t> implementation,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formulated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Welsch</a:t>
            </a:r>
            <a:r>
              <a:rPr lang="sv-SE" baseline="0" dirty="0" smtClean="0"/>
              <a:t> et al. (Ref: ).</a:t>
            </a:r>
          </a:p>
          <a:p>
            <a:r>
              <a:rPr lang="sv-SE" baseline="0" dirty="0" smtClean="0"/>
              <a:t>The second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in the OSeMOSYS-PULP implementation.</a:t>
            </a:r>
          </a:p>
          <a:p>
            <a:r>
              <a:rPr lang="sv-SE" baseline="0" dirty="0" smtClean="0"/>
              <a:t>Links to </a:t>
            </a:r>
            <a:r>
              <a:rPr lang="sv-SE" baseline="0" dirty="0" err="1" smtClean="0"/>
              <a:t>both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given in the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88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second implementation </a:t>
            </a:r>
            <a:r>
              <a:rPr lang="sv-SE" dirty="0" err="1" smtClean="0"/>
              <a:t>that</a:t>
            </a:r>
            <a:r>
              <a:rPr lang="sv-SE" dirty="0" smtClean="0"/>
              <a:t> has come </a:t>
            </a:r>
            <a:r>
              <a:rPr lang="sv-SE" dirty="0" err="1" smtClean="0"/>
              <a:t>up</a:t>
            </a:r>
            <a:r>
              <a:rPr lang="sv-SE" dirty="0" smtClean="0"/>
              <a:t> is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stems</a:t>
            </a:r>
            <a:r>
              <a:rPr lang="sv-SE" dirty="0" smtClean="0"/>
              <a:t> from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assumption</a:t>
            </a:r>
            <a:r>
              <a:rPr lang="sv-SE" dirty="0" smtClean="0"/>
              <a:t>: the </a:t>
            </a:r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defined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slices.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divided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2920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3-hour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slices. The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named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numbers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numbers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slices.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</a:t>
            </a:r>
            <a:r>
              <a:rPr lang="sv-SE" baseline="0" dirty="0" err="1" smtClean="0"/>
              <a:t>named</a:t>
            </a:r>
            <a:r>
              <a:rPr lang="sv-SE" baseline="0" dirty="0" smtClean="0"/>
              <a:t> ’1’ </a:t>
            </a:r>
            <a:r>
              <a:rPr lang="sv-SE" baseline="0" dirty="0" err="1" smtClean="0"/>
              <a:t>represents</a:t>
            </a:r>
            <a:r>
              <a:rPr lang="sv-SE" baseline="0" dirty="0" smtClean="0"/>
              <a:t> from 00:00 to 03:00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Jan 1st, ’2’ </a:t>
            </a:r>
            <a:r>
              <a:rPr lang="sv-SE" baseline="0" dirty="0" err="1" smtClean="0"/>
              <a:t>represents</a:t>
            </a:r>
            <a:r>
              <a:rPr lang="sv-SE" baseline="0" dirty="0" smtClean="0"/>
              <a:t> from 03:00 to 06:00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Jan 1st, and so on, </a:t>
            </a:r>
            <a:r>
              <a:rPr lang="sv-SE" baseline="0" dirty="0" err="1" smtClean="0"/>
              <a:t>until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2920 </a:t>
            </a:r>
            <a:r>
              <a:rPr lang="sv-SE" baseline="0" dirty="0" err="1" smtClean="0"/>
              <a:t>representing</a:t>
            </a:r>
            <a:r>
              <a:rPr lang="sv-SE" baseline="0" dirty="0" smtClean="0"/>
              <a:t> from 21:00 to 24:00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Dec 31st.</a:t>
            </a:r>
          </a:p>
          <a:p>
            <a:r>
              <a:rPr lang="sv-SE" baseline="0" dirty="0" err="1" smtClean="0"/>
              <a:t>Making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assumption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simplifies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formulation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in OSeMOSYS </a:t>
            </a:r>
            <a:r>
              <a:rPr lang="sv-SE" baseline="0" dirty="0" err="1" smtClean="0"/>
              <a:t>significantly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SETs</a:t>
            </a:r>
            <a:r>
              <a:rPr lang="sv-SE" baseline="0" dirty="0" smtClean="0"/>
              <a:t> and parameters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to segment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associate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to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seasons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days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anymore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opens</a:t>
            </a:r>
            <a:r>
              <a:rPr lang="sv-SE" baseline="0" dirty="0" smtClean="0"/>
              <a:t> the door for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articulated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representations,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limited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computational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However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significantly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constructed</a:t>
            </a:r>
            <a:r>
              <a:rPr lang="sv-SE" baseline="0" dirty="0" smtClean="0"/>
              <a:t>, and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aware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it. It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applicability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 A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</a:t>
            </a:r>
            <a:r>
              <a:rPr lang="sv-SE" baseline="0" dirty="0" err="1" smtClean="0"/>
              <a:t>cannot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together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peak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,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associated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moment in a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. So, </a:t>
            </a:r>
            <a:r>
              <a:rPr lang="sv-SE" baseline="0" dirty="0" err="1" smtClean="0"/>
              <a:t>such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number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, for all the </a:t>
            </a:r>
            <a:r>
              <a:rPr lang="sv-SE" baseline="0" dirty="0" err="1" smtClean="0"/>
              <a:t>peaks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In </a:t>
            </a:r>
            <a:r>
              <a:rPr lang="sv-SE" baseline="0" dirty="0" err="1" smtClean="0"/>
              <a:t>synthesis</a:t>
            </a:r>
            <a:r>
              <a:rPr lang="sv-SE" baseline="0" dirty="0" smtClean="0"/>
              <a:t>, a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is </a:t>
            </a:r>
            <a:r>
              <a:rPr lang="sv-SE" baseline="0" dirty="0" err="1" smtClean="0"/>
              <a:t>quite</a:t>
            </a:r>
            <a:r>
              <a:rPr lang="sv-SE" baseline="0" dirty="0" smtClean="0"/>
              <a:t> a different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compared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duration. It is </a:t>
            </a:r>
            <a:r>
              <a:rPr lang="sv-SE" baseline="0" dirty="0" err="1" smtClean="0"/>
              <a:t>appropriate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powerful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detailed</a:t>
            </a:r>
            <a:r>
              <a:rPr lang="sv-SE" baseline="0" dirty="0" smtClean="0"/>
              <a:t> representations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(in </a:t>
            </a:r>
            <a:r>
              <a:rPr lang="sv-SE" baseline="0" dirty="0" err="1" smtClean="0"/>
              <a:t>particular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thermal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) and for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resolution,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it is less </a:t>
            </a:r>
            <a:r>
              <a:rPr lang="sv-SE" baseline="0" dirty="0" err="1" smtClean="0"/>
              <a:t>suitable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agile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do not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(or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seasonal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) and do not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resolution.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05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SETs</a:t>
            </a:r>
            <a:r>
              <a:rPr lang="sv-SE" baseline="0" dirty="0" smtClean="0"/>
              <a:t> and parameters must still be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implementation, </a:t>
            </a:r>
            <a:r>
              <a:rPr lang="sv-SE" baseline="0" dirty="0" err="1" smtClean="0"/>
              <a:t>namely</a:t>
            </a:r>
            <a:r>
              <a:rPr lang="sv-SE" baseline="0" dirty="0" smtClean="0"/>
              <a:t> the STORAGE set and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Parameters.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the representation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="1" i="1" baseline="0" dirty="0" err="1" smtClean="0"/>
              <a:t>technologies</a:t>
            </a:r>
            <a:r>
              <a:rPr lang="sv-SE" b="1" i="1" baseline="0" dirty="0" smtClean="0"/>
              <a:t> and </a:t>
            </a:r>
            <a:r>
              <a:rPr lang="sv-SE" b="1" i="1" baseline="0" dirty="0" err="1" smtClean="0"/>
              <a:t>storages</a:t>
            </a:r>
            <a:r>
              <a:rPr lang="sv-SE" b="1" i="1" baseline="0" dirty="0" smtClean="0"/>
              <a:t> </a:t>
            </a:r>
            <a:r>
              <a:rPr lang="sv-SE" baseline="0" dirty="0" smtClean="0"/>
              <a:t>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However</a:t>
            </a:r>
            <a:r>
              <a:rPr lang="sv-SE" baseline="0" dirty="0" smtClean="0"/>
              <a:t>, all the </a:t>
            </a:r>
            <a:r>
              <a:rPr lang="sv-SE" baseline="0" dirty="0" err="1" smtClean="0"/>
              <a:t>SETs</a:t>
            </a:r>
            <a:r>
              <a:rPr lang="sv-SE" baseline="0" dirty="0" smtClean="0"/>
              <a:t> and parameters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relate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="1" i="1" baseline="0" dirty="0" err="1" smtClean="0"/>
              <a:t>time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segmented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discarded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And </a:t>
            </a:r>
            <a:r>
              <a:rPr lang="sv-SE" baseline="0" dirty="0" err="1" smtClean="0"/>
              <a:t>once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remember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think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 in a different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 the SET TIMESLICE </a:t>
            </a:r>
            <a:r>
              <a:rPr lang="sv-SE" baseline="0" dirty="0" err="1" smtClean="0"/>
              <a:t>correspondingly</a:t>
            </a:r>
            <a:r>
              <a:rPr lang="sv-SE" baseline="0" dirty="0" smtClean="0"/>
              <a:t> (i.e.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integers</a:t>
            </a:r>
            <a:r>
              <a:rPr lang="sv-SE" baseline="0" dirty="0" smtClean="0"/>
              <a:t>, no strings).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307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 the parameters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define</a:t>
            </a:r>
            <a:r>
              <a:rPr lang="sv-SE" dirty="0" smtClean="0"/>
              <a:t> the techno-</a:t>
            </a:r>
            <a:r>
              <a:rPr lang="sv-SE" dirty="0" err="1" smtClean="0"/>
              <a:t>economic</a:t>
            </a:r>
            <a:r>
              <a:rPr lang="sv-SE" dirty="0" smtClean="0"/>
              <a:t> </a:t>
            </a:r>
            <a:r>
              <a:rPr lang="sv-SE" dirty="0" err="1" smtClean="0"/>
              <a:t>characteristics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still be </a:t>
            </a:r>
            <a:r>
              <a:rPr lang="sv-SE" dirty="0" err="1" smtClean="0"/>
              <a:t>defined</a:t>
            </a:r>
            <a:r>
              <a:rPr lang="sv-SE" dirty="0" smtClean="0"/>
              <a:t> (</a:t>
            </a:r>
            <a:r>
              <a:rPr lang="sv-SE" dirty="0" err="1" smtClean="0"/>
              <a:t>that</a:t>
            </a:r>
            <a:r>
              <a:rPr lang="sv-SE" baseline="0" dirty="0" smtClean="0"/>
              <a:t> is, </a:t>
            </a:r>
            <a:r>
              <a:rPr lang="sv-SE" baseline="0" dirty="0" err="1" smtClean="0"/>
              <a:t>StorageLevelStart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MinStorageCharge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OperationalLifeStorage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CapitalCostStorage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ResidualStorageCapacity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DiscountRateStorage</a:t>
            </a:r>
            <a:r>
              <a:rPr lang="sv-SE" baseline="0" dirty="0" smtClean="0"/>
              <a:t>).</a:t>
            </a:r>
          </a:p>
          <a:p>
            <a:r>
              <a:rPr lang="sv-SE" baseline="0" dirty="0" smtClean="0"/>
              <a:t>In addition, in the PULP implementation,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modified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allow</a:t>
            </a:r>
            <a:r>
              <a:rPr lang="sv-SE" baseline="0" dirty="0" smtClean="0"/>
              <a:t> the representation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thermal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, as </a:t>
            </a:r>
            <a:r>
              <a:rPr lang="sv-SE" baseline="0" dirty="0" err="1" smtClean="0"/>
              <a:t>listed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information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application</a:t>
            </a:r>
            <a:r>
              <a:rPr lang="sv-SE" baseline="0" dirty="0" smtClean="0"/>
              <a:t> and implementation is given in the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publication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linked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previous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at the end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presentation.</a:t>
            </a:r>
          </a:p>
          <a:p>
            <a:r>
              <a:rPr lang="sv-SE" baseline="0" dirty="0" err="1" smtClean="0"/>
              <a:t>Once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highlight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all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undergo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modifications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deletion</a:t>
            </a:r>
            <a:r>
              <a:rPr lang="sv-SE" baseline="0" dirty="0" smtClean="0"/>
              <a:t> in different </a:t>
            </a:r>
            <a:r>
              <a:rPr lang="sv-SE" baseline="0" dirty="0" err="1" smtClean="0"/>
              <a:t>branchings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implementation.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83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 </a:t>
            </a:r>
            <a:r>
              <a:rPr lang="sv-SE" dirty="0" err="1" smtClean="0"/>
              <a:t>this</a:t>
            </a:r>
            <a:r>
              <a:rPr lang="sv-SE" dirty="0" smtClean="0"/>
              <a:t> implementation, the process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adding</a:t>
            </a:r>
            <a:r>
              <a:rPr lang="sv-SE" dirty="0" smtClean="0"/>
              <a:t> elements to the SET STORAGE and </a:t>
            </a:r>
            <a:r>
              <a:rPr lang="sv-SE" dirty="0" err="1" smtClean="0"/>
              <a:t>defining</a:t>
            </a:r>
            <a:r>
              <a:rPr lang="sv-SE" dirty="0" smtClean="0"/>
              <a:t> the </a:t>
            </a:r>
            <a:r>
              <a:rPr lang="sv-SE" dirty="0" err="1" smtClean="0"/>
              <a:t>TechnologyToStorage</a:t>
            </a:r>
            <a:r>
              <a:rPr lang="sv-SE" dirty="0" smtClean="0"/>
              <a:t> and </a:t>
            </a:r>
            <a:r>
              <a:rPr lang="sv-SE" dirty="0" err="1" smtClean="0"/>
              <a:t>TechnologyFromStorage</a:t>
            </a:r>
            <a:r>
              <a:rPr lang="sv-SE" dirty="0" smtClean="0"/>
              <a:t> is </a:t>
            </a:r>
            <a:r>
              <a:rPr lang="sv-SE" dirty="0" err="1" smtClean="0"/>
              <a:t>exactly</a:t>
            </a:r>
            <a:r>
              <a:rPr lang="sv-SE" baseline="0" dirty="0" smtClean="0"/>
              <a:t> the same as 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implementation.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6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slide</a:t>
            </a:r>
            <a:r>
              <a:rPr lang="sv-SE" dirty="0" smtClean="0"/>
              <a:t> shows </a:t>
            </a:r>
            <a:r>
              <a:rPr lang="sv-SE" dirty="0" err="1" smtClean="0"/>
              <a:t>another</a:t>
            </a:r>
            <a:r>
              <a:rPr lang="sv-SE" dirty="0" smtClean="0"/>
              <a:t> </a:t>
            </a:r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implementation. </a:t>
            </a:r>
            <a:r>
              <a:rPr lang="sv-SE" dirty="0" err="1" smtClean="0"/>
              <a:t>This</a:t>
            </a:r>
            <a:r>
              <a:rPr lang="sv-SE" baseline="0" dirty="0" smtClean="0"/>
              <a:t> implementation is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by Almulla et al. (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reference</a:t>
            </a:r>
            <a:r>
              <a:rPr lang="sv-SE" baseline="0" dirty="0" smtClean="0"/>
              <a:t> at the end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presentation) to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cascaded</a:t>
            </a:r>
            <a:r>
              <a:rPr lang="sv-SE" baseline="0" dirty="0" smtClean="0"/>
              <a:t> dams and hydro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plants in the </a:t>
            </a:r>
            <a:r>
              <a:rPr lang="sv-SE" baseline="0" dirty="0" err="1" smtClean="0"/>
              <a:t>Drin</a:t>
            </a:r>
            <a:r>
              <a:rPr lang="sv-SE" baseline="0" dirty="0" smtClean="0"/>
              <a:t> river </a:t>
            </a:r>
            <a:r>
              <a:rPr lang="sv-SE" baseline="0" dirty="0" err="1" smtClean="0"/>
              <a:t>basin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implementation,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Dam (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the SET STORAGE) is </a:t>
            </a:r>
            <a:r>
              <a:rPr lang="sv-SE" baseline="0" dirty="0" err="1" smtClean="0"/>
              <a:t>connected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Spillway</a:t>
            </a:r>
            <a:r>
              <a:rPr lang="sv-SE" baseline="0" dirty="0" smtClean="0"/>
              <a:t> and the HPP.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done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defining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parameter for </a:t>
            </a:r>
            <a:r>
              <a:rPr lang="sv-SE" baseline="0" dirty="0" err="1" smtClean="0"/>
              <a:t>both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Spillway</a:t>
            </a:r>
            <a:r>
              <a:rPr lang="sv-SE" baseline="0" dirty="0" smtClean="0"/>
              <a:t> and HPP, in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1, and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the dam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. The choice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same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for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cause </a:t>
            </a:r>
            <a:r>
              <a:rPr lang="sv-SE" baseline="0" dirty="0" err="1" smtClean="0"/>
              <a:t>interference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the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is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 (not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) and the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operate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completely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independently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implementation </a:t>
            </a:r>
            <a:r>
              <a:rPr lang="sv-SE" baseline="0" dirty="0" err="1" smtClean="0"/>
              <a:t>allows</a:t>
            </a:r>
            <a:r>
              <a:rPr lang="sv-SE" baseline="0" dirty="0" smtClean="0"/>
              <a:t> for the dam to be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alternative </a:t>
            </a:r>
            <a:r>
              <a:rPr lang="sv-SE" baseline="0" dirty="0" err="1" smtClean="0"/>
              <a:t>ways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depending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-optimal: </a:t>
            </a:r>
            <a:r>
              <a:rPr lang="sv-SE" baseline="0" dirty="0" err="1" smtClean="0"/>
              <a:t>water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either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spillway</a:t>
            </a:r>
            <a:r>
              <a:rPr lang="sv-SE" baseline="0" dirty="0" smtClean="0"/>
              <a:t>, by-</a:t>
            </a:r>
            <a:r>
              <a:rPr lang="sv-SE" baseline="0" dirty="0" err="1" smtClean="0"/>
              <a:t>passing</a:t>
            </a:r>
            <a:r>
              <a:rPr lang="sv-SE" baseline="0" dirty="0" smtClean="0"/>
              <a:t> the hydro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plant, or it is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 for </a:t>
            </a:r>
            <a:r>
              <a:rPr lang="sv-SE" baseline="0" dirty="0" err="1" smtClean="0"/>
              <a:t>electricity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supply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as an </a:t>
            </a:r>
            <a:r>
              <a:rPr lang="sv-SE" baseline="0" dirty="0" err="1" smtClean="0"/>
              <a:t>indication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, by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the parameters in different </a:t>
            </a:r>
            <a:r>
              <a:rPr lang="sv-SE" baseline="0" dirty="0" err="1" smtClean="0"/>
              <a:t>ways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However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implementation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shortcomings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mainly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OSeMOSYS’s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optimizing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behaviour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publication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details</a:t>
            </a:r>
            <a:r>
              <a:rPr lang="sv-SE" baseline="0" dirty="0" smtClean="0"/>
              <a:t>).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aware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certain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appropriate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outside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OSeMOSYS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ad-hoc </a:t>
            </a:r>
            <a:r>
              <a:rPr lang="sv-SE" baseline="0" dirty="0" err="1" smtClean="0"/>
              <a:t>modelling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tools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41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Let</a:t>
            </a:r>
            <a:r>
              <a:rPr lang="sv-SE" dirty="0" smtClean="0"/>
              <a:t> </a:t>
            </a:r>
            <a:r>
              <a:rPr lang="sv-SE" dirty="0" err="1" smtClean="0"/>
              <a:t>us</a:t>
            </a:r>
            <a:r>
              <a:rPr lang="sv-SE" dirty="0" smtClean="0"/>
              <a:t> start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first</a:t>
            </a:r>
            <a:r>
              <a:rPr lang="sv-SE" dirty="0" smtClean="0"/>
              <a:t> implementation.</a:t>
            </a:r>
          </a:p>
          <a:p>
            <a:r>
              <a:rPr lang="sv-SE" dirty="0" smtClean="0"/>
              <a:t>It is </a:t>
            </a:r>
            <a:r>
              <a:rPr lang="sv-SE" dirty="0" err="1" smtClean="0"/>
              <a:t>typically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temporal aggregation,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is, </a:t>
            </a:r>
            <a:r>
              <a:rPr lang="sv-SE" baseline="0" dirty="0" err="1" smtClean="0"/>
              <a:t>low</a:t>
            </a:r>
            <a:r>
              <a:rPr lang="sv-SE" baseline="0" dirty="0" smtClean="0"/>
              <a:t> temporal resolution.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usually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few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hundred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often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do not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1, 2, …, 8760 </a:t>
            </a:r>
            <a:r>
              <a:rPr lang="sv-SE" baseline="0" dirty="0" err="1" smtClean="0"/>
              <a:t>representing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respectively</a:t>
            </a:r>
            <a:r>
              <a:rPr lang="sv-SE" baseline="0" dirty="0" smtClean="0"/>
              <a:t> the 1st, 2nd, …, 8760th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aggregations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similar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supply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characteristics</a:t>
            </a:r>
            <a:r>
              <a:rPr lang="sv-SE" baseline="0" dirty="0" smtClean="0"/>
              <a:t>.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Summer </a:t>
            </a:r>
            <a:r>
              <a:rPr lang="sv-SE" baseline="0" dirty="0" err="1" smtClean="0"/>
              <a:t>nights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Winter </a:t>
            </a:r>
            <a:r>
              <a:rPr lang="sv-SE" baseline="0" dirty="0" err="1" smtClean="0"/>
              <a:t>days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Evening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peaks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February</a:t>
            </a:r>
            <a:r>
              <a:rPr lang="sv-SE" baseline="0" dirty="0" smtClean="0"/>
              <a:t> and May, etc.</a:t>
            </a:r>
          </a:p>
          <a:p>
            <a:pPr marL="0" indent="0">
              <a:buFontTx/>
              <a:buNone/>
            </a:pP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representation has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so far </a:t>
            </a:r>
            <a:r>
              <a:rPr lang="sv-SE" baseline="0" dirty="0" err="1" smtClean="0"/>
              <a:t>quite</a:t>
            </a:r>
            <a:r>
              <a:rPr lang="sv-SE" baseline="0" dirty="0" smtClean="0"/>
              <a:t> common in long-term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expansion </a:t>
            </a:r>
            <a:r>
              <a:rPr lang="sv-SE" baseline="0" dirty="0" err="1" smtClean="0"/>
              <a:t>optimization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it makes the </a:t>
            </a:r>
            <a:r>
              <a:rPr lang="sv-SE" baseline="0" dirty="0" err="1" smtClean="0"/>
              <a:t>computational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manageable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especially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the modeller </a:t>
            </a:r>
            <a:r>
              <a:rPr lang="sv-SE" baseline="0" dirty="0" err="1" smtClean="0"/>
              <a:t>wants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quite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Higher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computational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performance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towards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representation </a:t>
            </a:r>
            <a:r>
              <a:rPr lang="sv-SE" baseline="0" dirty="0" err="1" smtClean="0"/>
              <a:t>slowly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becoming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obsolete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Nonetheless</a:t>
            </a:r>
            <a:r>
              <a:rPr lang="sv-SE" baseline="0" dirty="0" smtClean="0"/>
              <a:t>, it has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demonstrational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aim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particularly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operational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</a:t>
            </a:r>
            <a:r>
              <a:rPr lang="sv-SE" baseline="0" dirty="0" smtClean="0"/>
              <a:t> (or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taken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specialised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constrain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range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optimisation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expansion),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scenarios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penetrations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variable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renewables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 the focus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analysis</a:t>
            </a:r>
            <a:r>
              <a:rPr lang="sv-SE" baseline="0" dirty="0" smtClean="0"/>
              <a:t> and/or in </a:t>
            </a:r>
            <a:r>
              <a:rPr lang="sv-SE" baseline="0" dirty="0" err="1" smtClean="0"/>
              <a:t>training</a:t>
            </a:r>
            <a:r>
              <a:rPr lang="sv-SE" baseline="0" dirty="0" smtClean="0"/>
              <a:t> workshops. 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implementation, given the </a:t>
            </a:r>
            <a:r>
              <a:rPr lang="sv-SE" baseline="0" dirty="0" err="1" smtClean="0"/>
              <a:t>absence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sequential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, </a:t>
            </a:r>
            <a:r>
              <a:rPr lang="sv-SE" sz="1200" dirty="0" smtClean="0">
                <a:latin typeface="MyriadPro-Regular"/>
              </a:rPr>
              <a:t>the </a:t>
            </a:r>
            <a:r>
              <a:rPr lang="sv-SE" sz="1200" dirty="0" err="1" smtClean="0">
                <a:latin typeface="MyriadPro-Regular"/>
              </a:rPr>
              <a:t>user</a:t>
            </a:r>
            <a:r>
              <a:rPr lang="sv-SE" sz="1200" dirty="0" smtClean="0">
                <a:latin typeface="MyriadPro-Regular"/>
              </a:rPr>
              <a:t> </a:t>
            </a:r>
            <a:r>
              <a:rPr lang="sv-SE" sz="1200" dirty="0" err="1" smtClean="0">
                <a:latin typeface="MyriadPro-Regular"/>
              </a:rPr>
              <a:t>needs</a:t>
            </a:r>
            <a:r>
              <a:rPr lang="sv-SE" sz="1200" dirty="0" smtClean="0">
                <a:latin typeface="MyriadPro-Regular"/>
              </a:rPr>
              <a:t> to </a:t>
            </a:r>
            <a:r>
              <a:rPr lang="sv-SE" sz="1200" dirty="0" err="1" smtClean="0">
                <a:latin typeface="MyriadPro-Regular"/>
              </a:rPr>
              <a:t>populate</a:t>
            </a:r>
            <a:r>
              <a:rPr lang="sv-SE" sz="1200" dirty="0" smtClean="0">
                <a:latin typeface="MyriadPro-Regular"/>
              </a:rPr>
              <a:t> a </a:t>
            </a:r>
            <a:r>
              <a:rPr lang="sv-SE" sz="1200" b="0" dirty="0" err="1" smtClean="0">
                <a:latin typeface="MyriadPro-Regular"/>
              </a:rPr>
              <a:t>rather</a:t>
            </a:r>
            <a:r>
              <a:rPr lang="sv-SE" sz="1200" b="0" dirty="0" smtClean="0">
                <a:latin typeface="MyriadPro-Regular"/>
              </a:rPr>
              <a:t> </a:t>
            </a:r>
            <a:r>
              <a:rPr lang="sv-SE" sz="1200" b="0" dirty="0" err="1" smtClean="0">
                <a:latin typeface="MyriadPro-Regular"/>
              </a:rPr>
              <a:t>complex</a:t>
            </a:r>
            <a:r>
              <a:rPr lang="sv-SE" sz="1200" b="0" dirty="0" smtClean="0">
                <a:latin typeface="MyriadPro-Regular"/>
              </a:rPr>
              <a:t> set </a:t>
            </a:r>
            <a:r>
              <a:rPr lang="sv-SE" sz="1200" b="0" dirty="0" err="1" smtClean="0">
                <a:latin typeface="MyriadPro-Regular"/>
              </a:rPr>
              <a:t>of</a:t>
            </a:r>
            <a:r>
              <a:rPr lang="sv-SE" sz="1200" b="0" dirty="0" smtClean="0">
                <a:latin typeface="MyriadPro-Regular"/>
              </a:rPr>
              <a:t> </a:t>
            </a:r>
            <a:r>
              <a:rPr lang="sv-SE" sz="1200" b="0" dirty="0" err="1" smtClean="0">
                <a:latin typeface="MyriadPro-Regular"/>
              </a:rPr>
              <a:t>SETs</a:t>
            </a:r>
            <a:r>
              <a:rPr lang="sv-SE" sz="1200" b="0" dirty="0" smtClean="0">
                <a:latin typeface="MyriadPro-Regular"/>
              </a:rPr>
              <a:t> and parameters </a:t>
            </a:r>
            <a:r>
              <a:rPr lang="sv-SE" sz="1200" dirty="0" smtClean="0">
                <a:latin typeface="MyriadPro-Regular"/>
              </a:rPr>
              <a:t>to </a:t>
            </a:r>
            <a:r>
              <a:rPr lang="sv-SE" sz="1200" dirty="0" err="1" smtClean="0">
                <a:latin typeface="MyriadPro-Regular"/>
              </a:rPr>
              <a:t>create</a:t>
            </a:r>
            <a:r>
              <a:rPr lang="sv-SE" sz="1200" dirty="0" smtClean="0">
                <a:latin typeface="MyriadPro-Regular"/>
              </a:rPr>
              <a:t> a </a:t>
            </a:r>
            <a:r>
              <a:rPr lang="sv-SE" sz="1200" dirty="0" err="1" smtClean="0">
                <a:latin typeface="MyriadPro-Regular"/>
              </a:rPr>
              <a:t>fictitious</a:t>
            </a:r>
            <a:r>
              <a:rPr lang="sv-SE" sz="1200" dirty="0" smtClean="0">
                <a:latin typeface="MyriadPro-Regular"/>
              </a:rPr>
              <a:t> </a:t>
            </a:r>
            <a:r>
              <a:rPr lang="sv-SE" sz="1200" dirty="0" err="1" smtClean="0">
                <a:latin typeface="MyriadPro-Regular"/>
              </a:rPr>
              <a:t>timeline</a:t>
            </a:r>
            <a:r>
              <a:rPr lang="sv-SE" sz="1200" dirty="0" smtClean="0">
                <a:latin typeface="MyriadPro-Regular"/>
              </a:rPr>
              <a:t> on </a:t>
            </a:r>
            <a:r>
              <a:rPr lang="sv-SE" sz="1200" dirty="0" err="1" smtClean="0">
                <a:latin typeface="MyriadPro-Regular"/>
              </a:rPr>
              <a:t>which</a:t>
            </a:r>
            <a:r>
              <a:rPr lang="sv-SE" sz="1200" dirty="0" smtClean="0">
                <a:latin typeface="MyriadPro-Regular"/>
              </a:rPr>
              <a:t> the </a:t>
            </a:r>
            <a:r>
              <a:rPr lang="sv-SE" sz="1200" dirty="0" err="1" smtClean="0">
                <a:latin typeface="MyriadPro-Regular"/>
              </a:rPr>
              <a:t>code</a:t>
            </a:r>
            <a:r>
              <a:rPr lang="sv-SE" sz="1200" dirty="0" smtClean="0">
                <a:latin typeface="MyriadPro-Regular"/>
              </a:rPr>
              <a:t> </a:t>
            </a:r>
            <a:r>
              <a:rPr lang="sv-SE" sz="1200" dirty="0" err="1" smtClean="0">
                <a:latin typeface="MyriadPro-Regular"/>
              </a:rPr>
              <a:t>may</a:t>
            </a:r>
            <a:r>
              <a:rPr lang="sv-SE" sz="1200" dirty="0" smtClean="0">
                <a:latin typeface="MyriadPro-Regular"/>
              </a:rPr>
              <a:t> check </a:t>
            </a:r>
            <a:r>
              <a:rPr lang="sv-SE" sz="1200" dirty="0" err="1" smtClean="0">
                <a:latin typeface="MyriadPro-Regular"/>
              </a:rPr>
              <a:t>that</a:t>
            </a:r>
            <a:r>
              <a:rPr lang="sv-SE" sz="1200" dirty="0" smtClean="0">
                <a:latin typeface="MyriadPro-Regular"/>
              </a:rPr>
              <a:t> the </a:t>
            </a:r>
            <a:r>
              <a:rPr lang="sv-SE" sz="1200" dirty="0" err="1" smtClean="0">
                <a:latin typeface="MyriadPro-Regular"/>
              </a:rPr>
              <a:t>storage</a:t>
            </a:r>
            <a:r>
              <a:rPr lang="sv-SE" sz="1200" dirty="0" smtClean="0">
                <a:latin typeface="MyriadPro-Regular"/>
              </a:rPr>
              <a:t> </a:t>
            </a:r>
            <a:r>
              <a:rPr lang="sv-SE" sz="1200" dirty="0" err="1" smtClean="0">
                <a:latin typeface="MyriadPro-Regular"/>
              </a:rPr>
              <a:t>balance</a:t>
            </a:r>
            <a:r>
              <a:rPr lang="sv-SE" sz="1200" dirty="0" smtClean="0">
                <a:latin typeface="MyriadPro-Regular"/>
              </a:rPr>
              <a:t> is </a:t>
            </a:r>
            <a:r>
              <a:rPr lang="sv-SE" sz="1200" dirty="0" err="1" smtClean="0">
                <a:latin typeface="MyriadPro-Regular"/>
              </a:rPr>
              <a:t>maintained</a:t>
            </a:r>
            <a:r>
              <a:rPr lang="sv-SE" sz="1200" dirty="0" smtClean="0">
                <a:latin typeface="MyriadPro-Regular"/>
              </a:rPr>
              <a:t> in </a:t>
            </a:r>
            <a:r>
              <a:rPr lang="sv-SE" sz="1200" dirty="0" err="1" smtClean="0">
                <a:latin typeface="MyriadPro-Regular"/>
              </a:rPr>
              <a:t>every</a:t>
            </a:r>
            <a:r>
              <a:rPr lang="sv-SE" sz="1200" dirty="0" smtClean="0">
                <a:latin typeface="MyriadPro-Regular"/>
              </a:rPr>
              <a:t> moment and the </a:t>
            </a:r>
            <a:r>
              <a:rPr lang="sv-SE" sz="1200" dirty="0" err="1" smtClean="0">
                <a:latin typeface="MyriadPro-Regular"/>
              </a:rPr>
              <a:t>storage</a:t>
            </a:r>
            <a:r>
              <a:rPr lang="sv-SE" sz="1200" dirty="0" smtClean="0">
                <a:latin typeface="MyriadPro-Regular"/>
              </a:rPr>
              <a:t> </a:t>
            </a:r>
            <a:r>
              <a:rPr lang="sv-SE" sz="1200" dirty="0" err="1" smtClean="0">
                <a:latin typeface="MyriadPro-Regular"/>
              </a:rPr>
              <a:t>capacity</a:t>
            </a:r>
            <a:r>
              <a:rPr lang="sv-SE" sz="1200" dirty="0" smtClean="0">
                <a:latin typeface="MyriadPro-Regular"/>
              </a:rPr>
              <a:t> not </a:t>
            </a:r>
            <a:r>
              <a:rPr lang="sv-SE" sz="1200" dirty="0" err="1" smtClean="0">
                <a:latin typeface="MyriadPro-Regular"/>
              </a:rPr>
              <a:t>exceeded</a:t>
            </a:r>
            <a:r>
              <a:rPr lang="sv-SE" sz="1200" dirty="0" smtClean="0">
                <a:latin typeface="MyriadPro-Regular"/>
              </a:rPr>
              <a:t>.</a:t>
            </a:r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51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Here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give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schematic</a:t>
            </a:r>
            <a:r>
              <a:rPr lang="sv-SE" baseline="0" dirty="0" smtClean="0"/>
              <a:t> representation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energy</a:t>
            </a:r>
            <a:r>
              <a:rPr lang="sv-SE" baseline="0" dirty="0" smtClean="0"/>
              <a:t> system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implementation </a:t>
            </a:r>
            <a:r>
              <a:rPr lang="sv-SE" baseline="0" dirty="0" err="1" smtClean="0"/>
              <a:t>including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, in OSeMOSYS.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call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representation </a:t>
            </a:r>
            <a:r>
              <a:rPr lang="sv-SE" baseline="0" dirty="0" err="1" smtClean="0"/>
              <a:t>Reference</a:t>
            </a:r>
            <a:r>
              <a:rPr lang="sv-SE" baseline="0" dirty="0" smtClean="0"/>
              <a:t> Energy System. </a:t>
            </a:r>
            <a:r>
              <a:rPr lang="sv-SE" baseline="0" dirty="0" err="1" smtClean="0"/>
              <a:t>Please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refer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energy</a:t>
            </a:r>
            <a:r>
              <a:rPr lang="sv-SE" baseline="0" dirty="0" smtClean="0"/>
              <a:t> systems </a:t>
            </a:r>
            <a:r>
              <a:rPr lang="sv-SE" baseline="0" dirty="0" err="1" smtClean="0"/>
              <a:t>modelling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literature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representation.</a:t>
            </a:r>
          </a:p>
          <a:p>
            <a:r>
              <a:rPr lang="sv-SE" baseline="0" dirty="0" smtClean="0"/>
              <a:t>Three </a:t>
            </a:r>
            <a:r>
              <a:rPr lang="sv-SE" baseline="0" dirty="0" err="1" smtClean="0"/>
              <a:t>main</a:t>
            </a:r>
            <a:r>
              <a:rPr lang="sv-SE" baseline="0" dirty="0" smtClean="0"/>
              <a:t> elements </a:t>
            </a:r>
            <a:r>
              <a:rPr lang="sv-SE" baseline="0" dirty="0" err="1" smtClean="0"/>
              <a:t>concur</a:t>
            </a:r>
            <a:r>
              <a:rPr lang="sv-SE" baseline="0" dirty="0" smtClean="0"/>
              <a:t> to the representation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in OSeMOSYS: a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the set TECHNOLOGY), a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linked</a:t>
            </a:r>
            <a:r>
              <a:rPr lang="sv-SE" baseline="0" dirty="0" smtClean="0"/>
              <a:t> to it (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the set STORAGE), and the </a:t>
            </a:r>
            <a:r>
              <a:rPr lang="sv-SE" baseline="0" dirty="0" err="1" smtClean="0"/>
              <a:t>stored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following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figure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storages</a:t>
            </a:r>
            <a:r>
              <a:rPr lang="sv-SE" baseline="0" dirty="0" smtClean="0"/>
              <a:t>, the DAM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linked</a:t>
            </a:r>
            <a:r>
              <a:rPr lang="sv-SE" baseline="0" dirty="0" smtClean="0"/>
              <a:t> to the hydro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 and the BATT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electricity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linked</a:t>
            </a:r>
            <a:r>
              <a:rPr lang="sv-SE" baseline="0" dirty="0" smtClean="0"/>
              <a:t> to a </a:t>
            </a:r>
            <a:r>
              <a:rPr lang="sv-SE" baseline="0" dirty="0" err="1" smtClean="0"/>
              <a:t>mirroring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try to </a:t>
            </a:r>
            <a:r>
              <a:rPr lang="sv-SE" baseline="0" dirty="0" err="1" smtClean="0"/>
              <a:t>explain</a:t>
            </a:r>
            <a:r>
              <a:rPr lang="sv-SE" baseline="0" dirty="0" smtClean="0"/>
              <a:t> later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included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representing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46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first</a:t>
            </a:r>
            <a:r>
              <a:rPr lang="sv-SE" dirty="0" smtClean="0"/>
              <a:t> elements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r>
              <a:rPr lang="sv-SE" dirty="0" smtClean="0"/>
              <a:t> to be </a:t>
            </a:r>
            <a:r>
              <a:rPr lang="sv-SE" dirty="0" err="1" smtClean="0"/>
              <a:t>defined</a:t>
            </a:r>
            <a:r>
              <a:rPr lang="sv-SE" dirty="0" smtClean="0"/>
              <a:t>,</a:t>
            </a:r>
            <a:r>
              <a:rPr lang="sv-SE" baseline="0" dirty="0" smtClean="0"/>
              <a:t> like for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OSeMOSYS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, is the </a:t>
            </a:r>
            <a:r>
              <a:rPr lang="sv-SE" baseline="0" dirty="0" err="1" smtClean="0"/>
              <a:t>SETs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elements to a </a:t>
            </a:r>
            <a:r>
              <a:rPr lang="sv-SE" baseline="0" dirty="0" err="1" smtClean="0"/>
              <a:t>few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elements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in a ’</a:t>
            </a:r>
            <a:r>
              <a:rPr lang="sv-SE" baseline="0" dirty="0" err="1" smtClean="0"/>
              <a:t>traditional</a:t>
            </a:r>
            <a:r>
              <a:rPr lang="sv-SE" baseline="0" dirty="0" smtClean="0"/>
              <a:t>’ OSeMOSYS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: STORAGE, SEASON, DAYTYPE and DAILYTIMEBRACKET.</a:t>
            </a:r>
          </a:p>
          <a:p>
            <a:r>
              <a:rPr lang="sv-SE" baseline="0" dirty="0" err="1" smtClean="0"/>
              <a:t>Let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go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description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sets and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elements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It is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to note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for SEASON, DAYTYPE and DAILYTIMEBRACKET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integers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allowed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entries</a:t>
            </a:r>
            <a:r>
              <a:rPr lang="sv-SE" baseline="0" dirty="0" smtClean="0"/>
              <a:t>, from 1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(i.e. 1, 2, 3, etc.). And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integers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numbers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39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defining</a:t>
            </a:r>
            <a:r>
              <a:rPr lang="sv-SE" dirty="0" smtClean="0"/>
              <a:t> the </a:t>
            </a:r>
            <a:r>
              <a:rPr lang="sv-SE" dirty="0" err="1" smtClean="0"/>
              <a:t>SETs</a:t>
            </a:r>
            <a:r>
              <a:rPr lang="sv-SE" dirty="0" smtClean="0"/>
              <a:t>, </a:t>
            </a:r>
            <a:r>
              <a:rPr lang="sv-SE" dirty="0" err="1" smtClean="0"/>
              <a:t>again</a:t>
            </a:r>
            <a:r>
              <a:rPr lang="sv-SE" dirty="0" smtClean="0"/>
              <a:t> like for </a:t>
            </a:r>
            <a:r>
              <a:rPr lang="sv-SE" dirty="0" err="1" smtClean="0"/>
              <a:t>every</a:t>
            </a:r>
            <a:r>
              <a:rPr lang="sv-SE" dirty="0" smtClean="0"/>
              <a:t> OSeMOSYS </a:t>
            </a:r>
            <a:r>
              <a:rPr lang="sv-SE" dirty="0" err="1" smtClean="0"/>
              <a:t>model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move</a:t>
            </a:r>
            <a:r>
              <a:rPr lang="sv-SE" dirty="0" smtClean="0"/>
              <a:t> to the parameters. </a:t>
            </a:r>
          </a:p>
          <a:p>
            <a:r>
              <a:rPr lang="sv-SE" dirty="0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DAM or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) to a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(like hydro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 or the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). The separation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dam and hydro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intuitive,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the separation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and a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be less intuitive. So,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separation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batteries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?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answer</a:t>
            </a:r>
            <a:r>
              <a:rPr lang="sv-SE" baseline="0" dirty="0" smtClean="0"/>
              <a:t> lies in the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OSeMOSYS: in OSeMOSYS,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parameters and </a:t>
            </a:r>
            <a:r>
              <a:rPr lang="sv-SE" baseline="0" dirty="0" err="1" smtClean="0"/>
              <a:t>variables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attributed</a:t>
            </a:r>
            <a:r>
              <a:rPr lang="sv-SE" baseline="0" dirty="0" smtClean="0"/>
              <a:t> to elements in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SET, not to elements in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SET.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Annual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variable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show for </a:t>
            </a:r>
            <a:r>
              <a:rPr lang="sv-SE" baseline="0" dirty="0" err="1" smtClean="0"/>
              <a:t>instance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electricity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supplied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annually</a:t>
            </a:r>
            <a:r>
              <a:rPr lang="sv-SE" baseline="0" dirty="0" smtClean="0"/>
              <a:t> by all the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, is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do not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, it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difficult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track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importantly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parameters like the </a:t>
            </a:r>
            <a:r>
              <a:rPr lang="sv-SE" baseline="0" dirty="0" err="1" smtClean="0"/>
              <a:t>variable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, or </a:t>
            </a:r>
            <a:r>
              <a:rPr lang="sv-SE" baseline="0" dirty="0" err="1" smtClean="0"/>
              <a:t>constraints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such</a:t>
            </a:r>
            <a:r>
              <a:rPr lang="sv-SE" baseline="0" dirty="0" smtClean="0"/>
              <a:t> as the maximum investment and maximum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limits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. So,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account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again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To </a:t>
            </a:r>
            <a:r>
              <a:rPr lang="sv-SE" baseline="0" dirty="0" err="1" smtClean="0"/>
              <a:t>summarise</a:t>
            </a:r>
            <a:r>
              <a:rPr lang="sv-SE" baseline="0" dirty="0" smtClean="0"/>
              <a:t>, in an OSeMOSYS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the element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the SET STORAGE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tracking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charging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discharging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balance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, the element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the SET TECHNOLOGY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part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techno-</a:t>
            </a:r>
            <a:r>
              <a:rPr lang="sv-SE" baseline="0" dirty="0" err="1" smtClean="0"/>
              <a:t>economic</a:t>
            </a:r>
            <a:r>
              <a:rPr lang="sv-SE" baseline="0" dirty="0" smtClean="0"/>
              <a:t> representation (like all </a:t>
            </a:r>
            <a:r>
              <a:rPr lang="sv-SE" baseline="0" dirty="0" err="1" smtClean="0"/>
              <a:t>costs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operational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constraints</a:t>
            </a:r>
            <a:r>
              <a:rPr lang="sv-SE" baseline="0" dirty="0" smtClean="0"/>
              <a:t>, emissions, etc.).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, in </a:t>
            </a:r>
            <a:r>
              <a:rPr lang="sv-SE" baseline="0" dirty="0" err="1" smtClean="0"/>
              <a:t>reality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and the same (</a:t>
            </a:r>
            <a:r>
              <a:rPr lang="sv-SE" baseline="0" dirty="0" err="1" smtClean="0"/>
              <a:t>batteries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 split in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),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The parameters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tracking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flowing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charging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) and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tracking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).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describe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conversion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split and </a:t>
            </a:r>
            <a:r>
              <a:rPr lang="sv-SE" baseline="0" dirty="0" err="1" smtClean="0"/>
              <a:t>days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parameters is </a:t>
            </a:r>
            <a:r>
              <a:rPr lang="sv-SE" baseline="0" dirty="0" err="1" smtClean="0"/>
              <a:t>again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justified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OSeMOSYS and it is not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to understand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role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looking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the source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tool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Let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go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descriptions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conversionls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conversion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conversionlh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least</a:t>
            </a:r>
            <a:r>
              <a:rPr lang="sv-SE" baseline="0" dirty="0" smtClean="0"/>
              <a:t> intuitive. </a:t>
            </a:r>
            <a:r>
              <a:rPr lang="sv-SE" baseline="0" dirty="0" err="1" smtClean="0"/>
              <a:t>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the TIMESLICE set and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parameters (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 Split), no </a:t>
            </a:r>
            <a:r>
              <a:rPr lang="sv-SE" baseline="0" dirty="0" err="1" smtClean="0"/>
              <a:t>indication</a:t>
            </a:r>
            <a:r>
              <a:rPr lang="sv-SE" baseline="0" dirty="0" smtClean="0"/>
              <a:t> is given as to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clear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mind,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optimization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and ’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’. The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attribute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matters</a:t>
            </a:r>
            <a:r>
              <a:rPr lang="sv-SE" baseline="0" dirty="0" smtClean="0"/>
              <a:t> for the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duration,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is taken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account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optimisation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determine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fuel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energy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balance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wants</a:t>
            </a:r>
            <a:r>
              <a:rPr lang="sv-SE" baseline="0" dirty="0" smtClean="0"/>
              <a:t> to sort the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chronological</a:t>
            </a:r>
            <a:r>
              <a:rPr lang="sv-SE" baseline="0" dirty="0" smtClean="0"/>
              <a:t> order, to </a:t>
            </a:r>
            <a:r>
              <a:rPr lang="sv-SE" baseline="0" dirty="0" err="1" smtClean="0"/>
              <a:t>track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charged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consecutive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somehow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put</a:t>
            </a:r>
            <a:r>
              <a:rPr lang="sv-SE" baseline="0" dirty="0" smtClean="0"/>
              <a:t> tags on the </a:t>
            </a:r>
            <a:r>
              <a:rPr lang="sv-SE" baseline="0" dirty="0" err="1" smtClean="0"/>
              <a:t>timeslices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tags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indicate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timeslice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called</a:t>
            </a:r>
            <a:r>
              <a:rPr lang="sv-SE" baseline="0" dirty="0" smtClean="0"/>
              <a:t> S11 </a:t>
            </a:r>
            <a:r>
              <a:rPr lang="sv-SE" baseline="0" dirty="0" err="1" smtClean="0"/>
              <a:t>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the S12,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modeller’s</a:t>
            </a:r>
            <a:r>
              <a:rPr lang="sv-SE" baseline="0" dirty="0" smtClean="0"/>
              <a:t> mind S11 is </a:t>
            </a:r>
            <a:r>
              <a:rPr lang="sv-SE" baseline="0" dirty="0" err="1" smtClean="0"/>
              <a:t>supposed</a:t>
            </a:r>
            <a:r>
              <a:rPr lang="sv-SE" baseline="0" dirty="0" smtClean="0"/>
              <a:t> to be the </a:t>
            </a:r>
            <a:r>
              <a:rPr lang="sv-SE" baseline="0" dirty="0" err="1" smtClean="0"/>
              <a:t>morning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season</a:t>
            </a:r>
            <a:r>
              <a:rPr lang="sv-SE" baseline="0" dirty="0" smtClean="0"/>
              <a:t> 1 and S12 is </a:t>
            </a:r>
            <a:r>
              <a:rPr lang="sv-SE" baseline="0" dirty="0" err="1" smtClean="0"/>
              <a:t>supposed</a:t>
            </a:r>
            <a:r>
              <a:rPr lang="sv-SE" baseline="0" dirty="0" smtClean="0"/>
              <a:t> to be the </a:t>
            </a:r>
            <a:r>
              <a:rPr lang="sv-SE" baseline="0" dirty="0" err="1" smtClean="0"/>
              <a:t>afternoon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season</a:t>
            </a:r>
            <a:r>
              <a:rPr lang="sv-SE" baseline="0" dirty="0" smtClean="0"/>
              <a:t> 1. The </a:t>
            </a:r>
            <a:r>
              <a:rPr lang="sv-SE" baseline="0" dirty="0" err="1" smtClean="0"/>
              <a:t>Conversion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ld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lh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precisely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tags.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90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Coming</a:t>
            </a:r>
            <a:r>
              <a:rPr lang="sv-SE" baseline="0" dirty="0" smtClean="0"/>
              <a:t> back to the </a:t>
            </a:r>
            <a:r>
              <a:rPr lang="sv-SE" baseline="0" dirty="0" err="1" smtClean="0"/>
              <a:t>figure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previously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point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included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IF the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direction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flows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commodities</a:t>
            </a:r>
            <a:r>
              <a:rPr lang="sv-SE" baseline="0" dirty="0" smtClean="0"/>
              <a:t> to and from the </a:t>
            </a:r>
            <a:r>
              <a:rPr lang="sv-SE" baseline="0" dirty="0" err="1" smtClean="0"/>
              <a:t>storages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to be like the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scheme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following</a:t>
            </a:r>
            <a:r>
              <a:rPr lang="sv-S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For the dam,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DAM to the SET STORAGE;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 the parameter </a:t>
            </a:r>
            <a:r>
              <a:rPr lang="sv-SE" baseline="0" dirty="0" err="1" smtClean="0"/>
              <a:t>TechnologyToStorage</a:t>
            </a:r>
            <a:r>
              <a:rPr lang="sv-SE" baseline="0" dirty="0" smtClean="0"/>
              <a:t>, for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River (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Hyd</a:t>
            </a:r>
            <a:r>
              <a:rPr lang="sv-SE" baseline="0" dirty="0" smtClean="0"/>
              <a:t>) and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DAM, in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1, as 1; and the parameter </a:t>
            </a:r>
            <a:r>
              <a:rPr lang="sv-SE" baseline="0" dirty="0" err="1" smtClean="0"/>
              <a:t>TechnologyFromStorage</a:t>
            </a:r>
            <a:r>
              <a:rPr lang="sv-SE" baseline="0" dirty="0" smtClean="0"/>
              <a:t>, for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Hydopp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DAM, in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1, as 1.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For the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BATT to the SET STORAGE;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 the parameter </a:t>
            </a:r>
            <a:r>
              <a:rPr lang="sv-SE" baseline="0" dirty="0" err="1" smtClean="0"/>
              <a:t>TechnologyToStorage</a:t>
            </a:r>
            <a:r>
              <a:rPr lang="sv-SE" baseline="0" dirty="0" smtClean="0"/>
              <a:t>, for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Tbatt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BATT, in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1, as 1; and the parameter </a:t>
            </a:r>
            <a:r>
              <a:rPr lang="sv-SE" baseline="0" dirty="0" err="1" smtClean="0"/>
              <a:t>TechnologyFromStorage</a:t>
            </a:r>
            <a:r>
              <a:rPr lang="sv-SE" baseline="0" dirty="0" smtClean="0"/>
              <a:t>, for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Tbatt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BATT, in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2, as 1. Note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, as </a:t>
            </a:r>
            <a:r>
              <a:rPr lang="sv-SE" baseline="0" dirty="0" err="1" smtClean="0"/>
              <a:t>opposed</a:t>
            </a:r>
            <a:r>
              <a:rPr lang="sv-SE" baseline="0" dirty="0" smtClean="0"/>
              <a:t> to the dam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,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the same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charges and discharges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.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must be </a:t>
            </a:r>
            <a:r>
              <a:rPr lang="sv-SE" baseline="0" dirty="0" err="1" smtClean="0"/>
              <a:t>charged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discharged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different modes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operation,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in OSeMOSYS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cannot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opposite</a:t>
            </a:r>
            <a:r>
              <a:rPr lang="sv-SE" baseline="0" dirty="0" smtClean="0"/>
              <a:t> actions in the same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operation.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6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SETs</a:t>
            </a:r>
            <a:r>
              <a:rPr lang="sv-SE" baseline="0" dirty="0" smtClean="0"/>
              <a:t> and parameters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previously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correctly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potentially</a:t>
            </a:r>
            <a:r>
              <a:rPr lang="sv-SE" baseline="0" dirty="0" smtClean="0"/>
              <a:t> make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-optimal and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the limits </a:t>
            </a:r>
            <a:r>
              <a:rPr lang="sv-SE" baseline="0" dirty="0" err="1" smtClean="0"/>
              <a:t>potentially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imposed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previously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).</a:t>
            </a:r>
          </a:p>
          <a:p>
            <a:r>
              <a:rPr lang="sv-SE" baseline="0" dirty="0" err="1" smtClean="0"/>
              <a:t>Here</a:t>
            </a:r>
            <a:r>
              <a:rPr lang="sv-SE" baseline="0" dirty="0" smtClean="0"/>
              <a:t> a list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additional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assign</a:t>
            </a:r>
            <a:r>
              <a:rPr lang="sv-SE" baseline="0" dirty="0" smtClean="0"/>
              <a:t> techno-</a:t>
            </a:r>
            <a:r>
              <a:rPr lang="sv-SE" baseline="0" dirty="0" err="1" smtClean="0"/>
              <a:t>economic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characteristics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operational</a:t>
            </a:r>
            <a:r>
              <a:rPr lang="sv-SE" baseline="0" dirty="0" smtClean="0"/>
              <a:t> limits to the </a:t>
            </a:r>
            <a:r>
              <a:rPr lang="sv-SE" baseline="0" dirty="0" err="1" smtClean="0"/>
              <a:t>storages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For the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parameter, it is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to note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, in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e.g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and has </a:t>
            </a:r>
            <a:r>
              <a:rPr lang="sv-SE" baseline="0" dirty="0" err="1" smtClean="0"/>
              <a:t>assigned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battery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adding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capital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</a:t>
            </a:r>
            <a:r>
              <a:rPr lang="sv-SE" baseline="0" dirty="0" smtClean="0"/>
              <a:t> to double </a:t>
            </a:r>
            <a:r>
              <a:rPr lang="sv-SE" baseline="0" dirty="0" err="1" smtClean="0"/>
              <a:t>accounting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must </a:t>
            </a:r>
            <a:r>
              <a:rPr lang="sv-SE" baseline="0" dirty="0" err="1" smtClean="0"/>
              <a:t>pay</a:t>
            </a:r>
            <a:r>
              <a:rPr lang="sv-SE" baseline="0" dirty="0" smtClean="0"/>
              <a:t> attention to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This</a:t>
            </a:r>
            <a:r>
              <a:rPr lang="sv-SE" baseline="0" dirty="0" smtClean="0"/>
              <a:t> set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parameters is not </a:t>
            </a:r>
            <a:r>
              <a:rPr lang="sv-SE" baseline="0" dirty="0" err="1" smtClean="0"/>
              <a:t>exhaustive</a:t>
            </a:r>
            <a:r>
              <a:rPr lang="sv-SE" baseline="0" dirty="0" smtClean="0"/>
              <a:t>. It shows the parameters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implementing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the Master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OSeMOSYS from the </a:t>
            </a:r>
            <a:r>
              <a:rPr lang="sv-SE" baseline="0" dirty="0" err="1" smtClean="0"/>
              <a:t>GitHub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repository</a:t>
            </a:r>
            <a:r>
              <a:rPr lang="sv-SE" baseline="0" dirty="0" smtClean="0"/>
              <a:t> at the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writing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presentation (v 1.0.1,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a38373b</a:t>
            </a:r>
            <a:r>
              <a:rPr lang="sv-SE" baseline="0" dirty="0" smtClean="0"/>
              <a:t>). </a:t>
            </a:r>
            <a:r>
              <a:rPr lang="sv-SE" baseline="0" dirty="0" err="1" smtClean="0"/>
              <a:t>However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branchings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formulation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parameters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modified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deleted</a:t>
            </a:r>
            <a:r>
              <a:rPr lang="sv-SE" baseline="0" dirty="0" smtClean="0"/>
              <a:t>. UNDESA has </a:t>
            </a:r>
            <a:r>
              <a:rPr lang="sv-SE" baseline="0" dirty="0" err="1" smtClean="0"/>
              <a:t>created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modified</a:t>
            </a:r>
            <a:r>
              <a:rPr lang="sv-SE" baseline="0" dirty="0" smtClean="0"/>
              <a:t> version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formulation</a:t>
            </a:r>
            <a:r>
              <a:rPr lang="sv-SE" baseline="0" dirty="0" smtClean="0"/>
              <a:t> for v5.0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interface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created</a:t>
            </a:r>
            <a:r>
              <a:rPr lang="sv-SE" baseline="0" dirty="0" smtClean="0"/>
              <a:t> for OSeMOSYS, </a:t>
            </a:r>
            <a:r>
              <a:rPr lang="sv-SE" baseline="0" dirty="0" err="1" smtClean="0"/>
              <a:t>deleting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parameters. The </a:t>
            </a:r>
            <a:r>
              <a:rPr lang="sv-SE" baseline="0" dirty="0" err="1" smtClean="0"/>
              <a:t>AlternateStorageCode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branch</a:t>
            </a:r>
            <a:r>
              <a:rPr lang="sv-SE" baseline="0" dirty="0" smtClean="0"/>
              <a:t> on the OSeMOSYS </a:t>
            </a:r>
            <a:r>
              <a:rPr lang="sv-SE" baseline="0" dirty="0" err="1" smtClean="0"/>
              <a:t>GitHhub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repository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constitutes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modified</a:t>
            </a:r>
            <a:r>
              <a:rPr lang="sv-SE" baseline="0" dirty="0" smtClean="0"/>
              <a:t> version.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However</a:t>
            </a:r>
            <a:r>
              <a:rPr lang="sv-SE" baseline="0" dirty="0" smtClean="0"/>
              <a:t>, all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flavours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same implementation and the </a:t>
            </a:r>
            <a:r>
              <a:rPr lang="sv-SE" baseline="0" dirty="0" err="1" smtClean="0"/>
              <a:t>basic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philosophy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structure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implementation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change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4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One</a:t>
            </a:r>
            <a:r>
              <a:rPr lang="sv-SE" dirty="0" smtClean="0"/>
              <a:t> last </a:t>
            </a:r>
            <a:r>
              <a:rPr lang="sv-SE" dirty="0" err="1" smtClean="0"/>
              <a:t>important</a:t>
            </a:r>
            <a:r>
              <a:rPr lang="sv-SE" baseline="0" dirty="0" smtClean="0"/>
              <a:t> element is </a:t>
            </a:r>
            <a:r>
              <a:rPr lang="sv-SE" baseline="0" dirty="0" err="1" smtClean="0"/>
              <a:t>worth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explaining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implementation. It </a:t>
            </a:r>
            <a:r>
              <a:rPr lang="sv-SE" baseline="0" dirty="0" err="1" smtClean="0"/>
              <a:t>concerns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linked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. For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, for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, inputs and outputs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carefully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modes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operation. IF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dynamic</a:t>
            </a:r>
            <a:r>
              <a:rPr lang="sv-SE" baseline="0" dirty="0" smtClean="0"/>
              <a:t> like the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scheme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model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consider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following</a:t>
            </a:r>
            <a:r>
              <a:rPr lang="sv-SE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 the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feeds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(for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the parameter </a:t>
            </a:r>
            <a:r>
              <a:rPr lang="sv-SE" baseline="0" dirty="0" err="1" smtClean="0"/>
              <a:t>TechnologyToStorage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),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mode 1, an input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="1" baseline="0" dirty="0" smtClean="0"/>
              <a:t>must be </a:t>
            </a:r>
            <a:r>
              <a:rPr lang="sv-SE" b="1" baseline="0" dirty="0" err="1" smtClean="0"/>
              <a:t>defined</a:t>
            </a:r>
            <a:r>
              <a:rPr lang="sv-SE" b="1" baseline="0" dirty="0" smtClean="0"/>
              <a:t> </a:t>
            </a:r>
            <a:r>
              <a:rPr lang="sv-SE" baseline="0" dirty="0" smtClean="0"/>
              <a:t>via the </a:t>
            </a:r>
            <a:r>
              <a:rPr lang="sv-SE" baseline="0" dirty="0" err="1" smtClean="0"/>
              <a:t>InputActivityRatio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ensure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is taken from the system in a </a:t>
            </a:r>
            <a:r>
              <a:rPr lang="sv-SE" baseline="0" dirty="0" err="1" smtClean="0"/>
              <a:t>certain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and </a:t>
            </a:r>
            <a:r>
              <a:rPr lang="sv-SE" baseline="0" dirty="0" err="1" smtClean="0"/>
              <a:t>stored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 the same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an output. The </a:t>
            </a:r>
            <a:r>
              <a:rPr lang="sv-SE" baseline="0" dirty="0" err="1" smtClean="0"/>
              <a:t>storing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taken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account</a:t>
            </a:r>
            <a:r>
              <a:rPr lang="sv-SE" baseline="0" dirty="0" smtClean="0"/>
              <a:t> by the parameter </a:t>
            </a:r>
            <a:r>
              <a:rPr lang="sv-SE" baseline="0" dirty="0" err="1" smtClean="0"/>
              <a:t>TechnologyToStorage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assume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properly</a:t>
            </a:r>
            <a:r>
              <a:rPr lang="sv-SE" baseline="0" dirty="0" smtClean="0"/>
              <a:t>). The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may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define</a:t>
            </a:r>
            <a:r>
              <a:rPr lang="sv-SE" b="1" baseline="0" dirty="0" smtClean="0"/>
              <a:t> an output </a:t>
            </a:r>
            <a:r>
              <a:rPr lang="sv-SE" b="1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outputactivityratio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the same as the </a:t>
            </a:r>
            <a:r>
              <a:rPr lang="sv-SE" baseline="0" dirty="0" err="1" smtClean="0"/>
              <a:t>TechnologyToStorage</a:t>
            </a:r>
            <a:r>
              <a:rPr lang="sv-SE" baseline="0" dirty="0" smtClean="0"/>
              <a:t> parameter,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sole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purpose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tracking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stored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Otherwise</a:t>
            </a:r>
            <a:r>
              <a:rPr lang="sv-SE" baseline="0" dirty="0" smtClean="0"/>
              <a:t>, it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a bit </a:t>
            </a:r>
            <a:r>
              <a:rPr lang="sv-SE" baseline="0" dirty="0" err="1" smtClean="0"/>
              <a:t>tricky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track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 the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takes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(for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the parameter </a:t>
            </a:r>
            <a:r>
              <a:rPr lang="sv-SE" baseline="0" dirty="0" err="1" smtClean="0"/>
              <a:t>TechnologyFromStorage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),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mode 2, and input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should</a:t>
            </a:r>
            <a:r>
              <a:rPr lang="sv-SE" b="1" baseline="0" dirty="0" smtClean="0"/>
              <a:t> not be </a:t>
            </a:r>
            <a:r>
              <a:rPr lang="sv-SE" b="1" baseline="0" dirty="0" err="1" smtClean="0"/>
              <a:t>defined</a:t>
            </a:r>
            <a:r>
              <a:rPr lang="sv-SE" baseline="0" dirty="0" smtClean="0"/>
              <a:t>. The input is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taken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account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TechnologyFromStorage</a:t>
            </a:r>
            <a:r>
              <a:rPr lang="sv-SE" baseline="0" dirty="0" smtClean="0"/>
              <a:t> parameter. </a:t>
            </a:r>
            <a:r>
              <a:rPr lang="sv-SE" baseline="0" dirty="0" err="1" smtClean="0"/>
              <a:t>Defining</a:t>
            </a:r>
            <a:r>
              <a:rPr lang="sv-SE" baseline="0" dirty="0" smtClean="0"/>
              <a:t> an input in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mode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</a:t>
            </a:r>
            <a:r>
              <a:rPr lang="sv-SE" baseline="0" dirty="0" smtClean="0"/>
              <a:t> to an </a:t>
            </a:r>
            <a:r>
              <a:rPr lang="sv-SE" baseline="0" dirty="0" err="1" smtClean="0"/>
              <a:t>error</a:t>
            </a:r>
            <a:r>
              <a:rPr lang="sv-S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 the same mode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operation, an output </a:t>
            </a:r>
            <a:r>
              <a:rPr lang="sv-SE" i="1" baseline="0" dirty="0" smtClean="0"/>
              <a:t>must be </a:t>
            </a:r>
            <a:r>
              <a:rPr lang="sv-SE" i="1" baseline="0" dirty="0" err="1" smtClean="0"/>
              <a:t>defined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commodity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delivered</a:t>
            </a:r>
            <a:r>
              <a:rPr lang="sv-SE" baseline="0" dirty="0" smtClean="0"/>
              <a:t> back to the system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discharging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. If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output is not </a:t>
            </a:r>
            <a:r>
              <a:rPr lang="sv-SE" baseline="0" dirty="0" err="1" smtClean="0"/>
              <a:t>defined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cannot</a:t>
            </a:r>
            <a:r>
              <a:rPr lang="sv-SE" baseline="0" dirty="0" smtClean="0"/>
              <a:t> discharge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and it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useless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2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baseline="0" dirty="0" smtClean="0"/>
              <a:t> list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key</a:t>
            </a:r>
            <a:r>
              <a:rPr lang="sv-SE" baseline="0" dirty="0" smtClean="0"/>
              <a:t> output </a:t>
            </a:r>
            <a:r>
              <a:rPr lang="sv-SE" baseline="0" dirty="0" err="1" smtClean="0"/>
              <a:t>variables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modeller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</a:t>
            </a:r>
            <a:r>
              <a:rPr lang="sv-SE" baseline="0" dirty="0" smtClean="0"/>
              <a:t> to check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applying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implementation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in OSeMOSYS:</a:t>
            </a:r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Accumulated</a:t>
            </a:r>
            <a:r>
              <a:rPr lang="sv-SE" baseline="0" dirty="0" smtClean="0"/>
              <a:t> New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summed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Residual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, gives the total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capacity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cannot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exceeded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volume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any</a:t>
            </a:r>
            <a:r>
              <a:rPr lang="sv-SE" baseline="0" dirty="0" smtClean="0"/>
              <a:t> moment);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Net Charge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Day -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perhaps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variable</a:t>
            </a:r>
            <a:r>
              <a:rPr lang="sv-SE" baseline="0" dirty="0" smtClean="0"/>
              <a:t>; it </a:t>
            </a:r>
            <a:r>
              <a:rPr lang="sv-SE" baseline="0" dirty="0" err="1" smtClean="0"/>
              <a:t>reports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gets </a:t>
            </a:r>
            <a:r>
              <a:rPr lang="sv-SE" baseline="0" dirty="0" err="1" smtClean="0"/>
              <a:t>charged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pertaining</a:t>
            </a:r>
            <a:r>
              <a:rPr lang="sv-SE" baseline="0" dirty="0" smtClean="0"/>
              <a:t> to a </a:t>
            </a:r>
            <a:r>
              <a:rPr lang="sv-SE" baseline="0" dirty="0" err="1" smtClean="0"/>
              <a:t>certain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 for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; it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principle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values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bracket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type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season</a:t>
            </a:r>
            <a:r>
              <a:rPr lang="sv-SE" baseline="0" dirty="0" smtClean="0"/>
              <a:t>;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negative, it </a:t>
            </a:r>
            <a:r>
              <a:rPr lang="sv-SE" baseline="0" dirty="0" err="1" smtClean="0"/>
              <a:t>indicates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net</a:t>
            </a:r>
            <a:r>
              <a:rPr lang="sv-SE" baseline="0" dirty="0" smtClean="0"/>
              <a:t> discharge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;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positive, it </a:t>
            </a:r>
            <a:r>
              <a:rPr lang="sv-SE" baseline="0" dirty="0" err="1" smtClean="0"/>
              <a:t>indicates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net</a:t>
            </a:r>
            <a:r>
              <a:rPr lang="sv-SE" baseline="0" dirty="0" smtClean="0"/>
              <a:t> charge.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Note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Net Charge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Day </a:t>
            </a:r>
            <a:r>
              <a:rPr lang="sv-SE" baseline="0" dirty="0" err="1" smtClean="0"/>
              <a:t>refers</a:t>
            </a:r>
            <a:r>
              <a:rPr lang="sv-SE" baseline="0" dirty="0" smtClean="0"/>
              <a:t> to a different </a:t>
            </a:r>
            <a:r>
              <a:rPr lang="sv-SE" baseline="0" dirty="0" err="1" smtClean="0"/>
              <a:t>concept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represented</a:t>
            </a:r>
            <a:r>
              <a:rPr lang="sv-SE" baseline="0" dirty="0" smtClean="0"/>
              <a:t> by a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slice-</a:t>
            </a:r>
            <a:r>
              <a:rPr lang="sv-SE" baseline="0" dirty="0" err="1" smtClean="0"/>
              <a:t>dependent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variables</a:t>
            </a:r>
            <a:r>
              <a:rPr lang="sv-SE" baseline="0" dirty="0" smtClean="0"/>
              <a:t> like the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easily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understood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timeslice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from 8 to 11 AM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all </a:t>
            </a:r>
            <a:r>
              <a:rPr lang="sv-SE" baseline="0" dirty="0" err="1" smtClean="0"/>
              <a:t>days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October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March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duration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3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* (31 + 30 + 31 + 31 + 28 + 31). And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cumulative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 in all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. On the </a:t>
            </a:r>
            <a:r>
              <a:rPr lang="sv-SE" baseline="0" dirty="0" err="1" smtClean="0"/>
              <a:t>contrary</a:t>
            </a:r>
            <a:r>
              <a:rPr lang="sv-SE" baseline="0" dirty="0" smtClean="0"/>
              <a:t>, the Net Charge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Day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represent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net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charge for 3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(from 8 to 11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).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1DA60-F152-4349-B4BA-E897604A96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99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00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07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6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1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25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60D82-74E2-41AF-838E-973D7BDC43C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B1745-F345-43C2-91FC-35EBDC4EAD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?ref=chooser-v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SeMOSYS/OSeMOSYS_PuL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sciencedirect.com/science/article/pii/S2211467X230004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KTH-dESA/Drin_Water_Energy_Nexus_Model/blob/master/osemosys_scenarios/FP05/Drin_Model_20210522.txt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hyperlink" Target="https://www.sciencedirect.com/science/article/pii/S01968904230045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2211467X23000482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2211467X23000482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sciencedirect.com/science/article/pii/S01968904230045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019689042201319X" TargetMode="External"/><Relationship Id="rId5" Type="http://schemas.openxmlformats.org/officeDocument/2006/relationships/hyperlink" Target="https://www.sciencedirect.com/science/article/pii/S030142151730272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sciencedirect.com/science/article/pii/S0360544220301328?casa_token=_S05OYgr6CAAAAAA:QF8hrXD2UXUMpCpjNIlRPG3iOKZaXCLIpdkiCc3VxVJXw-4cf1lDq_IykCqjxwsUX-xsBf8bw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OSeMOSYS/OSeMOSYS_GNU_MathProg/blob/master/src/osemosys.txt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23" y="656832"/>
            <a:ext cx="9632535" cy="3385777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381436" y="3915534"/>
            <a:ext cx="11013314" cy="115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i="0" u="none" strike="noStrike" baseline="0" dirty="0" err="1" smtClean="0">
                <a:solidFill>
                  <a:srgbClr val="273271"/>
                </a:solidFill>
                <a:latin typeface="Montserrat ExtraBold" panose="00000900000000000000" pitchFamily="2" charset="0"/>
              </a:rPr>
              <a:t>Storage</a:t>
            </a:r>
            <a:r>
              <a:rPr lang="sv-SE" b="1" i="0" u="none" strike="noStrike" dirty="0" smtClean="0">
                <a:solidFill>
                  <a:srgbClr val="273271"/>
                </a:solidFill>
                <a:latin typeface="Montserrat ExtraBold" panose="00000900000000000000" pitchFamily="2" charset="0"/>
              </a:rPr>
              <a:t> in OSeMOSYS</a:t>
            </a:r>
          </a:p>
          <a:p>
            <a:r>
              <a:rPr lang="sv-SE" sz="1600" b="1" dirty="0" smtClean="0">
                <a:solidFill>
                  <a:srgbClr val="273271"/>
                </a:solidFill>
                <a:latin typeface="Montserrat ExtraBold" panose="00000900000000000000" pitchFamily="2" charset="0"/>
              </a:rPr>
              <a:t>Francesco Gardumi, Emir Fejzic, Shravan Kumar, KTH division </a:t>
            </a:r>
            <a:r>
              <a:rPr lang="sv-SE" sz="1600" b="1" dirty="0" err="1" smtClean="0">
                <a:solidFill>
                  <a:srgbClr val="273271"/>
                </a:solidFill>
                <a:latin typeface="Montserrat ExtraBold" panose="00000900000000000000" pitchFamily="2" charset="0"/>
              </a:rPr>
              <a:t>of</a:t>
            </a:r>
            <a:r>
              <a:rPr lang="sv-SE" sz="1600" b="1" dirty="0" smtClean="0">
                <a:solidFill>
                  <a:srgbClr val="273271"/>
                </a:solidFill>
                <a:latin typeface="Montserrat ExtraBold" panose="00000900000000000000" pitchFamily="2" charset="0"/>
              </a:rPr>
              <a:t> Energy Systems</a:t>
            </a:r>
            <a:endParaRPr lang="sv-SE" sz="1600" i="1" dirty="0">
              <a:solidFill>
                <a:srgbClr val="273271"/>
              </a:solidFill>
              <a:latin typeface="MyriadPro-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1D35C-6E64-EE28-BA38-FF7040C17742}"/>
              </a:ext>
            </a:extLst>
          </p:cNvPr>
          <p:cNvSpPr txBox="1"/>
          <p:nvPr/>
        </p:nvSpPr>
        <p:spPr>
          <a:xfrm>
            <a:off x="8954985" y="5837695"/>
            <a:ext cx="319047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work is licensed under </a:t>
            </a:r>
            <a:r>
              <a:rPr lang="en-US" sz="12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CC BY 4.0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11932902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0" y="448255"/>
            <a:ext cx="9986839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 – </a:t>
            </a:r>
            <a:r>
              <a:rPr lang="sv-SE" b="1" dirty="0" err="1" smtClean="0">
                <a:solidFill>
                  <a:schemeClr val="bg1"/>
                </a:solidFill>
              </a:rPr>
              <a:t>Results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186" y="1276964"/>
            <a:ext cx="10337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The </a:t>
            </a:r>
            <a:r>
              <a:rPr lang="sv-SE" sz="1600" dirty="0" err="1" smtClean="0"/>
              <a:t>main</a:t>
            </a:r>
            <a:r>
              <a:rPr lang="sv-SE" sz="1600" dirty="0" smtClean="0"/>
              <a:t> </a:t>
            </a:r>
            <a:r>
              <a:rPr lang="sv-SE" sz="1600" dirty="0" err="1" smtClean="0"/>
              <a:t>variables</a:t>
            </a:r>
            <a:r>
              <a:rPr lang="sv-SE" sz="1600" dirty="0" smtClean="0"/>
              <a:t> </a:t>
            </a:r>
            <a:r>
              <a:rPr lang="sv-SE" sz="1600" dirty="0" err="1" smtClean="0"/>
              <a:t>related</a:t>
            </a:r>
            <a:r>
              <a:rPr lang="sv-SE" sz="1600" dirty="0" smtClean="0"/>
              <a:t> to </a:t>
            </a:r>
            <a:r>
              <a:rPr lang="sv-SE" sz="1600" dirty="0" err="1" smtClean="0"/>
              <a:t>storage</a:t>
            </a:r>
            <a:r>
              <a:rPr lang="sv-SE" sz="1600" dirty="0" smtClean="0"/>
              <a:t> </a:t>
            </a:r>
            <a:r>
              <a:rPr lang="sv-SE" sz="1600" dirty="0" err="1" smtClean="0"/>
              <a:t>are</a:t>
            </a:r>
            <a:r>
              <a:rPr lang="sv-SE" sz="1600" dirty="0" smtClean="0"/>
              <a:t>:</a:t>
            </a:r>
          </a:p>
          <a:p>
            <a:endParaRPr lang="sv-SE" sz="1600" dirty="0"/>
          </a:p>
          <a:p>
            <a:r>
              <a:rPr lang="sv-SE" sz="1600" b="1" dirty="0" err="1" smtClean="0"/>
              <a:t>Accumulated</a:t>
            </a:r>
            <a:r>
              <a:rPr lang="sv-SE" sz="1600" b="1" dirty="0" smtClean="0"/>
              <a:t> New </a:t>
            </a:r>
            <a:r>
              <a:rPr lang="sv-SE" sz="1600" b="1" dirty="0" err="1" smtClean="0"/>
              <a:t>Storage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Capacity</a:t>
            </a:r>
            <a:r>
              <a:rPr lang="sv-SE" sz="1600" b="1" dirty="0" smtClean="0"/>
              <a:t> </a:t>
            </a:r>
            <a:r>
              <a:rPr lang="sv-SE" sz="1600" dirty="0" smtClean="0"/>
              <a:t>(r in REGION, s in STORAGE, y in YEAR) </a:t>
            </a:r>
            <a:r>
              <a:rPr lang="sv-SE" sz="1600" dirty="0" smtClean="0">
                <a:sym typeface="Wingdings" panose="05000000000000000000" pitchFamily="2" charset="2"/>
              </a:rPr>
              <a:t> it </a:t>
            </a:r>
            <a:r>
              <a:rPr lang="sv-SE" sz="1600" dirty="0" err="1" smtClean="0">
                <a:sym typeface="Wingdings" panose="05000000000000000000" pitchFamily="2" charset="2"/>
              </a:rPr>
              <a:t>tracks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accumulated</a:t>
            </a:r>
            <a:r>
              <a:rPr lang="sv-SE" sz="1600" dirty="0" smtClean="0">
                <a:sym typeface="Wingdings" panose="05000000000000000000" pitchFamily="2" charset="2"/>
              </a:rPr>
              <a:t> new </a:t>
            </a:r>
            <a:r>
              <a:rPr lang="sv-SE" sz="1600" dirty="0" err="1" smtClean="0">
                <a:sym typeface="Wingdings" panose="05000000000000000000" pitchFamily="2" charset="2"/>
              </a:rPr>
              <a:t>storage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capacity</a:t>
            </a:r>
            <a:r>
              <a:rPr lang="sv-SE" sz="1600" dirty="0" smtClean="0">
                <a:sym typeface="Wingdings" panose="05000000000000000000" pitchFamily="2" charset="2"/>
              </a:rPr>
              <a:t> (</a:t>
            </a:r>
            <a:r>
              <a:rPr lang="sv-SE" sz="1600" dirty="0" err="1" smtClean="0">
                <a:sym typeface="Wingdings" panose="05000000000000000000" pitchFamily="2" charset="2"/>
              </a:rPr>
              <a:t>storage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volume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units</a:t>
            </a:r>
            <a:r>
              <a:rPr lang="sv-SE" sz="1600" dirty="0" smtClean="0">
                <a:sym typeface="Wingdings" panose="05000000000000000000" pitchFamily="2" charset="2"/>
              </a:rPr>
              <a:t> – same as the </a:t>
            </a:r>
            <a:r>
              <a:rPr lang="sv-SE" sz="1600" dirty="0" err="1" smtClean="0">
                <a:sym typeface="Wingdings" panose="05000000000000000000" pitchFamily="2" charset="2"/>
              </a:rPr>
              <a:t>activity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units</a:t>
            </a:r>
            <a:r>
              <a:rPr lang="sv-SE" sz="1600" dirty="0" smtClean="0">
                <a:sym typeface="Wingdings" panose="05000000000000000000" pitchFamily="2" charset="2"/>
              </a:rPr>
              <a:t>, so </a:t>
            </a:r>
            <a:r>
              <a:rPr lang="sv-SE" sz="1600" dirty="0" err="1" smtClean="0">
                <a:sym typeface="Wingdings" panose="05000000000000000000" pitchFamily="2" charset="2"/>
              </a:rPr>
              <a:t>energy</a:t>
            </a:r>
            <a:r>
              <a:rPr lang="sv-SE" sz="1600" dirty="0" smtClean="0">
                <a:sym typeface="Wingdings" panose="05000000000000000000" pitchFamily="2" charset="2"/>
              </a:rPr>
              <a:t> in </a:t>
            </a:r>
            <a:r>
              <a:rPr lang="sv-SE" sz="1600" dirty="0" err="1" smtClean="0">
                <a:sym typeface="Wingdings" panose="05000000000000000000" pitchFamily="2" charset="2"/>
              </a:rPr>
              <a:t>case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of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energy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storage</a:t>
            </a:r>
            <a:r>
              <a:rPr lang="sv-SE" sz="1600" dirty="0" smtClean="0">
                <a:sym typeface="Wingdings" panose="05000000000000000000" pitchFamily="2" charset="2"/>
              </a:rPr>
              <a:t>)</a:t>
            </a:r>
            <a:endParaRPr lang="sv-SE" sz="1600" dirty="0" smtClean="0"/>
          </a:p>
          <a:p>
            <a:endParaRPr lang="sv-SE" sz="1600" dirty="0"/>
          </a:p>
          <a:p>
            <a:r>
              <a:rPr lang="sv-SE" sz="1600" b="1" dirty="0" smtClean="0"/>
              <a:t>Net Charge </a:t>
            </a:r>
            <a:r>
              <a:rPr lang="sv-SE" sz="1600" b="1" dirty="0" err="1" smtClean="0"/>
              <a:t>Within</a:t>
            </a:r>
            <a:r>
              <a:rPr lang="sv-SE" sz="1600" b="1" dirty="0" smtClean="0"/>
              <a:t> Day</a:t>
            </a:r>
            <a:r>
              <a:rPr lang="sv-SE" sz="1600" dirty="0" smtClean="0"/>
              <a:t> (r in REGION, s in STORAGE, </a:t>
            </a:r>
            <a:r>
              <a:rPr lang="sv-SE" sz="1600" dirty="0" err="1" smtClean="0"/>
              <a:t>ls</a:t>
            </a:r>
            <a:r>
              <a:rPr lang="sv-SE" sz="1600" dirty="0" smtClean="0"/>
              <a:t> in SEASON, </a:t>
            </a:r>
            <a:r>
              <a:rPr lang="sv-SE" sz="1600" dirty="0" err="1" smtClean="0"/>
              <a:t>ld</a:t>
            </a:r>
            <a:r>
              <a:rPr lang="sv-SE" sz="1600" dirty="0" smtClean="0"/>
              <a:t> in DAYTYPE, </a:t>
            </a:r>
            <a:r>
              <a:rPr lang="sv-SE" sz="1600" dirty="0" err="1" smtClean="0"/>
              <a:t>lh</a:t>
            </a:r>
            <a:r>
              <a:rPr lang="sv-SE" sz="1600" dirty="0" smtClean="0"/>
              <a:t> in DAILYTIMEBRACKET, y in YEAR) </a:t>
            </a:r>
            <a:r>
              <a:rPr lang="sv-SE" sz="1600" dirty="0" smtClean="0">
                <a:sym typeface="Wingdings" panose="05000000000000000000" pitchFamily="2" charset="2"/>
              </a:rPr>
              <a:t> it </a:t>
            </a:r>
            <a:r>
              <a:rPr lang="sv-SE" sz="1600" dirty="0" err="1" smtClean="0">
                <a:sym typeface="Wingdings" panose="05000000000000000000" pitchFamily="2" charset="2"/>
              </a:rPr>
              <a:t>tracks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how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much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storage</a:t>
            </a:r>
            <a:r>
              <a:rPr lang="sv-SE" sz="1600" dirty="0" smtClean="0">
                <a:sym typeface="Wingdings" panose="05000000000000000000" pitchFamily="2" charset="2"/>
              </a:rPr>
              <a:t> gets </a:t>
            </a:r>
            <a:r>
              <a:rPr lang="sv-SE" sz="1600" dirty="0" err="1" smtClean="0">
                <a:sym typeface="Wingdings" panose="05000000000000000000" pitchFamily="2" charset="2"/>
              </a:rPr>
              <a:t>charged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every</a:t>
            </a:r>
            <a:r>
              <a:rPr lang="sv-SE" sz="1600" dirty="0" smtClean="0">
                <a:sym typeface="Wingdings" panose="05000000000000000000" pitchFamily="2" charset="2"/>
              </a:rPr>
              <a:t> part </a:t>
            </a:r>
            <a:r>
              <a:rPr lang="sv-SE" sz="1600" dirty="0" err="1" smtClean="0">
                <a:sym typeface="Wingdings" panose="05000000000000000000" pitchFamily="2" charset="2"/>
              </a:rPr>
              <a:t>of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one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single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day</a:t>
            </a:r>
            <a:r>
              <a:rPr lang="sv-SE" sz="1600" dirty="0" smtClean="0">
                <a:sym typeface="Wingdings" panose="05000000000000000000" pitchFamily="2" charset="2"/>
              </a:rPr>
              <a:t>, by </a:t>
            </a:r>
            <a:r>
              <a:rPr lang="sv-SE" sz="1600" dirty="0" err="1" smtClean="0">
                <a:sym typeface="Wingdings" panose="05000000000000000000" pitchFamily="2" charset="2"/>
              </a:rPr>
              <a:t>splitting</a:t>
            </a:r>
            <a:r>
              <a:rPr lang="sv-SE" sz="1600" dirty="0" smtClean="0">
                <a:sym typeface="Wingdings" panose="05000000000000000000" pitchFamily="2" charset="2"/>
              </a:rPr>
              <a:t> the duration </a:t>
            </a:r>
            <a:r>
              <a:rPr lang="sv-SE" sz="1600" dirty="0" err="1" smtClean="0">
                <a:sym typeface="Wingdings" panose="05000000000000000000" pitchFamily="2" charset="2"/>
              </a:rPr>
              <a:t>of</a:t>
            </a:r>
            <a:r>
              <a:rPr lang="sv-SE" sz="1600" dirty="0" smtClean="0">
                <a:sym typeface="Wingdings" panose="05000000000000000000" pitchFamily="2" charset="2"/>
              </a:rPr>
              <a:t> the </a:t>
            </a:r>
            <a:r>
              <a:rPr lang="sv-SE" sz="1600" dirty="0" err="1" smtClean="0">
                <a:sym typeface="Wingdings" panose="05000000000000000000" pitchFamily="2" charset="2"/>
              </a:rPr>
              <a:t>time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smtClean="0">
                <a:sym typeface="Wingdings" panose="05000000000000000000" pitchFamily="2" charset="2"/>
              </a:rPr>
              <a:t>slices (</a:t>
            </a:r>
            <a:r>
              <a:rPr lang="sv-SE" sz="1600" dirty="0" err="1" smtClean="0">
                <a:sym typeface="Wingdings" panose="05000000000000000000" pitchFamily="2" charset="2"/>
              </a:rPr>
              <a:t>storage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volume</a:t>
            </a:r>
            <a:r>
              <a:rPr lang="sv-SE" sz="1600" dirty="0" smtClean="0">
                <a:sym typeface="Wingdings" panose="05000000000000000000" pitchFamily="2" charset="2"/>
              </a:rPr>
              <a:t> / </a:t>
            </a:r>
            <a:r>
              <a:rPr lang="sv-SE" sz="1600" dirty="0" err="1" smtClean="0">
                <a:sym typeface="Wingdings" panose="05000000000000000000" pitchFamily="2" charset="2"/>
              </a:rPr>
              <a:t>energy</a:t>
            </a:r>
            <a:r>
              <a:rPr lang="sv-SE" sz="1600" dirty="0" smtClean="0">
                <a:sym typeface="Wingdings" panose="05000000000000000000" pitchFamily="2" charset="2"/>
              </a:rPr>
              <a:t> </a:t>
            </a:r>
            <a:r>
              <a:rPr lang="sv-SE" sz="1600" dirty="0" err="1" smtClean="0">
                <a:sym typeface="Wingdings" panose="05000000000000000000" pitchFamily="2" charset="2"/>
              </a:rPr>
              <a:t>units</a:t>
            </a:r>
            <a:r>
              <a:rPr lang="sv-SE" sz="1600" dirty="0" smtClean="0">
                <a:sym typeface="Wingdings" panose="05000000000000000000" pitchFamily="2" charset="2"/>
              </a:rPr>
              <a:t>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558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2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33978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dirty="0" err="1" smtClean="0">
                <a:latin typeface="MyriadPro-Regular"/>
              </a:rPr>
              <a:t>Much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simpler</a:t>
            </a:r>
            <a:r>
              <a:rPr lang="sv-SE" sz="1400" dirty="0" smtClean="0">
                <a:latin typeface="MyriadPro-Regular"/>
              </a:rPr>
              <a:t> and faster, </a:t>
            </a:r>
            <a:r>
              <a:rPr lang="sv-SE" sz="1400" dirty="0" err="1" smtClean="0">
                <a:latin typeface="MyriadPro-Regular"/>
              </a:rPr>
              <a:t>but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usable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only</a:t>
            </a:r>
            <a:r>
              <a:rPr lang="sv-SE" sz="1400" dirty="0" smtClean="0">
                <a:latin typeface="MyriadPro-Regular"/>
              </a:rPr>
              <a:t> in situations </a:t>
            </a:r>
            <a:r>
              <a:rPr lang="sv-SE" sz="1400" dirty="0" err="1" smtClean="0">
                <a:latin typeface="MyriadPro-Regular"/>
              </a:rPr>
              <a:t>where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sequential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slices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used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algn="l"/>
            <a:endParaRPr lang="sv-SE" sz="1400" dirty="0" smtClean="0">
              <a:latin typeface="MyriadPro-Regular"/>
            </a:endParaRPr>
          </a:p>
          <a:p>
            <a:pPr algn="l"/>
            <a:r>
              <a:rPr lang="sv-SE" sz="1400" dirty="0" smtClean="0">
                <a:latin typeface="MyriadPro-Regular"/>
              </a:rPr>
              <a:t>An implementation in GNU </a:t>
            </a:r>
            <a:r>
              <a:rPr lang="sv-SE" sz="1400" dirty="0" err="1" smtClean="0">
                <a:latin typeface="MyriadPro-Regular"/>
              </a:rPr>
              <a:t>MathProg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r>
              <a:rPr lang="sv-SE" sz="1400" dirty="0">
                <a:latin typeface="MyriadPro-Regular"/>
                <a:hlinkClick r:id="rId6"/>
              </a:rPr>
              <a:t>https://</a:t>
            </a:r>
            <a:r>
              <a:rPr lang="sv-SE" sz="1400" dirty="0" smtClean="0">
                <a:latin typeface="MyriadPro-Regular"/>
                <a:hlinkClick r:id="rId6"/>
              </a:rPr>
              <a:t>github.com/KTH-dESA/Drin_Water_Energy_Nexus_Model/blob/master/osemosys_scenarios/FP05/Drin_Model_20210522.txt</a:t>
            </a:r>
            <a:r>
              <a:rPr lang="sv-SE" sz="1400" dirty="0" smtClean="0">
                <a:latin typeface="MyriadPro-Regular"/>
              </a:rPr>
              <a:t> </a:t>
            </a:r>
            <a:endParaRPr lang="sv-SE" sz="1400" dirty="0">
              <a:latin typeface="MyriadPro-Regular"/>
            </a:endParaRPr>
          </a:p>
          <a:p>
            <a:pPr algn="l"/>
            <a:r>
              <a:rPr lang="sv-SE" sz="1400" dirty="0">
                <a:latin typeface="MyriadPro-Regular"/>
                <a:hlinkClick r:id="rId7"/>
              </a:rPr>
              <a:t>https://www.sciencedirect.com/science/article/pii/S2211467X23000482</a:t>
            </a:r>
            <a:r>
              <a:rPr lang="sv-SE" sz="1400" dirty="0">
                <a:latin typeface="MyriadPro-Regular"/>
              </a:rPr>
              <a:t> </a:t>
            </a:r>
          </a:p>
          <a:p>
            <a:pPr algn="l"/>
            <a:r>
              <a:rPr lang="sv-SE" sz="1400" dirty="0" smtClean="0">
                <a:latin typeface="MyriadPro-Regular"/>
              </a:rPr>
              <a:t>An implementation in </a:t>
            </a:r>
            <a:r>
              <a:rPr lang="sv-SE" sz="1400" dirty="0" err="1" smtClean="0">
                <a:latin typeface="MyriadPro-Regular"/>
              </a:rPr>
              <a:t>PuLP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r>
              <a:rPr lang="sv-SE" sz="1400" dirty="0">
                <a:latin typeface="MyriadPro-Regular"/>
                <a:hlinkClick r:id="rId8"/>
              </a:rPr>
              <a:t>https://</a:t>
            </a:r>
            <a:r>
              <a:rPr lang="sv-SE" sz="1400" dirty="0" smtClean="0">
                <a:latin typeface="MyriadPro-Regular"/>
                <a:hlinkClick r:id="rId8"/>
              </a:rPr>
              <a:t>github.com/OSeMOSYS/OSeMOSYS_PuLP</a:t>
            </a:r>
            <a:r>
              <a:rPr lang="sv-SE" sz="1400" dirty="0" smtClean="0">
                <a:latin typeface="MyriadPro-Regular"/>
              </a:rPr>
              <a:t> </a:t>
            </a:r>
          </a:p>
          <a:p>
            <a:pPr algn="l"/>
            <a:r>
              <a:rPr lang="sv-SE" sz="1400" dirty="0" smtClean="0">
                <a:latin typeface="MyriadPro-Regular"/>
                <a:hlinkClick r:id="rId9"/>
              </a:rPr>
              <a:t>https</a:t>
            </a:r>
            <a:r>
              <a:rPr lang="sv-SE" sz="1400" dirty="0">
                <a:latin typeface="MyriadPro-Regular"/>
                <a:hlinkClick r:id="rId9"/>
              </a:rPr>
              <a:t>://</a:t>
            </a:r>
            <a:r>
              <a:rPr lang="sv-SE" sz="1400" dirty="0" smtClean="0">
                <a:latin typeface="MyriadPro-Regular"/>
                <a:hlinkClick r:id="rId9"/>
              </a:rPr>
              <a:t>www.sciencedirect.com/science/article/pii/S0196890423004557</a:t>
            </a:r>
            <a:r>
              <a:rPr lang="sv-SE" sz="1400" dirty="0" smtClean="0">
                <a:latin typeface="MyriadPro-Regular"/>
              </a:rPr>
              <a:t> </a:t>
            </a:r>
            <a:endParaRPr lang="sv-SE" sz="1400" dirty="0">
              <a:latin typeface="MyriadPro-Regular"/>
            </a:endParaRPr>
          </a:p>
          <a:p>
            <a:pPr algn="l"/>
            <a:endParaRPr lang="sv-SE" sz="1400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MyriadPro-Regular"/>
              </a:rPr>
              <a:t>Based</a:t>
            </a:r>
            <a:r>
              <a:rPr lang="sv-SE" sz="1400" dirty="0" smtClean="0">
                <a:latin typeface="MyriadPro-Regular"/>
              </a:rPr>
              <a:t> on: </a:t>
            </a:r>
            <a:r>
              <a:rPr lang="en-US" sz="1400" dirty="0">
                <a:latin typeface="MyriadPro-Regular"/>
              </a:rPr>
              <a:t>K. </a:t>
            </a:r>
            <a:r>
              <a:rPr lang="en-US" sz="1400" dirty="0" err="1">
                <a:latin typeface="MyriadPro-Regular"/>
              </a:rPr>
              <a:t>Kuling</a:t>
            </a:r>
            <a:r>
              <a:rPr lang="en-US" sz="1400" dirty="0">
                <a:latin typeface="MyriadPro-Regular"/>
              </a:rPr>
              <a:t>, T. </a:t>
            </a:r>
            <a:r>
              <a:rPr lang="en-US" sz="1400" dirty="0" err="1" smtClean="0">
                <a:latin typeface="MyriadPro-Regular"/>
              </a:rPr>
              <a:t>Niet</a:t>
            </a:r>
            <a:r>
              <a:rPr lang="en-US" sz="1400" dirty="0" smtClean="0">
                <a:latin typeface="MyriadPro-Regular"/>
              </a:rPr>
              <a:t>, ‘</a:t>
            </a:r>
            <a:r>
              <a:rPr lang="en-US" sz="1400" dirty="0">
                <a:latin typeface="MyriadPro-Regular"/>
              </a:rPr>
              <a:t>A Comparison of Two Different Methods for Modelling Storage with OSeMOSYS.’, Presented at the </a:t>
            </a:r>
            <a:r>
              <a:rPr lang="en-US" sz="1400" dirty="0" err="1">
                <a:latin typeface="MyriadPro-Regular"/>
              </a:rPr>
              <a:t>the</a:t>
            </a:r>
            <a:r>
              <a:rPr lang="en-US" sz="1400" dirty="0">
                <a:latin typeface="MyriadPro-Regular"/>
              </a:rPr>
              <a:t> 43rd International Association for Energy Economics Conference</a:t>
            </a:r>
            <a:endParaRPr lang="sv-SE" sz="1400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It </a:t>
            </a:r>
            <a:r>
              <a:rPr lang="sv-SE" sz="1400" dirty="0" err="1" smtClean="0">
                <a:latin typeface="MyriadPro-Regular"/>
              </a:rPr>
              <a:t>assumes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user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defined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sequential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slices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one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year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divided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into</a:t>
            </a:r>
            <a:r>
              <a:rPr lang="sv-SE" sz="1400" dirty="0" smtClean="0">
                <a:latin typeface="MyriadPro-Regular"/>
              </a:rPr>
              <a:t> 2920 </a:t>
            </a:r>
            <a:r>
              <a:rPr lang="sv-SE" sz="1400" dirty="0" err="1" smtClean="0">
                <a:latin typeface="MyriadPro-Regular"/>
              </a:rPr>
              <a:t>consecutive</a:t>
            </a:r>
            <a:r>
              <a:rPr lang="sv-SE" sz="1400" dirty="0" smtClean="0">
                <a:latin typeface="MyriadPro-Regular"/>
              </a:rPr>
              <a:t> 3-hour parts).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MyriadPro-Regular"/>
              </a:rPr>
              <a:t>Allows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introduction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more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articulated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constraints</a:t>
            </a:r>
            <a:r>
              <a:rPr lang="sv-SE" sz="1400" dirty="0" smtClean="0">
                <a:latin typeface="MyriadPro-Regular"/>
              </a:rPr>
              <a:t> (and </a:t>
            </a:r>
            <a:r>
              <a:rPr lang="sv-SE" sz="1400" dirty="0" err="1" smtClean="0">
                <a:latin typeface="MyriadPro-Regular"/>
              </a:rPr>
              <a:t>time-dependent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losses</a:t>
            </a:r>
            <a:r>
              <a:rPr lang="sv-SE" sz="1400" dirty="0" smtClean="0">
                <a:latin typeface="MyriadPro-Regular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MyriadPro-Regular"/>
              </a:rPr>
              <a:t>Appropriate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high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resolutions and </a:t>
            </a:r>
            <a:r>
              <a:rPr lang="sv-SE" sz="1400" dirty="0" err="1" smtClean="0">
                <a:latin typeface="MyriadPro-Regular"/>
              </a:rPr>
              <a:t>cases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where</a:t>
            </a:r>
            <a:r>
              <a:rPr lang="sv-SE" sz="1400" dirty="0" smtClean="0">
                <a:latin typeface="MyriadPro-Regular"/>
              </a:rPr>
              <a:t> 1) </a:t>
            </a:r>
            <a:r>
              <a:rPr lang="sv-SE" sz="1400" dirty="0" err="1" smtClean="0">
                <a:latin typeface="MyriadPro-Regular"/>
              </a:rPr>
              <a:t>high</a:t>
            </a:r>
            <a:r>
              <a:rPr lang="sv-SE" sz="1400" dirty="0" smtClean="0">
                <a:latin typeface="MyriadPro-Regular"/>
              </a:rPr>
              <a:t> penetration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variable</a:t>
            </a:r>
            <a:r>
              <a:rPr lang="sv-SE" sz="1400" dirty="0" smtClean="0">
                <a:latin typeface="MyriadPro-Regular"/>
              </a:rPr>
              <a:t> RES and 2)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thermal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battery</a:t>
            </a:r>
            <a:r>
              <a:rPr lang="sv-SE" sz="1400" dirty="0" smtClean="0">
                <a:latin typeface="MyriadPro-Regular"/>
              </a:rPr>
              <a:t> or hydrogen)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needed</a:t>
            </a:r>
            <a:endParaRPr lang="sv-SE" sz="1400" dirty="0" smtClean="0">
              <a:latin typeface="MyriadPro-Regular"/>
            </a:endParaRPr>
          </a:p>
          <a:p>
            <a:pPr algn="l"/>
            <a:endParaRPr lang="sv-SE" sz="1400" i="1" dirty="0" smtClean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87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>
                <a:solidFill>
                  <a:schemeClr val="bg1"/>
                </a:solidFill>
              </a:rPr>
              <a:t>Implementation 2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33978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dirty="0" smtClean="0">
                <a:latin typeface="MyriadPro-Regular"/>
              </a:rPr>
              <a:t>The </a:t>
            </a:r>
            <a:r>
              <a:rPr lang="sv-SE" sz="1400" b="1" dirty="0" err="1" smtClean="0">
                <a:latin typeface="MyriadPro-Regular"/>
              </a:rPr>
              <a:t>SETs</a:t>
            </a:r>
            <a:r>
              <a:rPr lang="sv-SE" sz="1400" b="1" dirty="0" smtClean="0">
                <a:latin typeface="MyriadPro-Regular"/>
              </a:rPr>
              <a:t> and parameters for </a:t>
            </a:r>
            <a:r>
              <a:rPr lang="sv-SE" sz="1400" b="1" dirty="0" err="1" smtClean="0">
                <a:latin typeface="MyriadPro-Regular"/>
              </a:rPr>
              <a:t>linking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technology</a:t>
            </a:r>
            <a:r>
              <a:rPr lang="sv-SE" sz="1400" b="1" dirty="0" smtClean="0">
                <a:latin typeface="MyriadPro-Regular"/>
              </a:rPr>
              <a:t> and </a:t>
            </a:r>
            <a:r>
              <a:rPr lang="sv-SE" sz="1400" b="1" dirty="0" err="1" smtClean="0">
                <a:latin typeface="MyriadPro-Regular"/>
              </a:rPr>
              <a:t>storage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>
                <a:latin typeface="MyriadPro-Regular"/>
              </a:rPr>
              <a:t>must </a:t>
            </a:r>
            <a:r>
              <a:rPr lang="sv-SE" sz="1400" b="1" dirty="0" smtClean="0">
                <a:latin typeface="MyriadPro-Regular"/>
              </a:rPr>
              <a:t>still be </a:t>
            </a:r>
            <a:r>
              <a:rPr lang="sv-SE" sz="1400" b="1" dirty="0" err="1">
                <a:latin typeface="MyriadPro-Regular"/>
              </a:rPr>
              <a:t>defined</a:t>
            </a:r>
            <a:r>
              <a:rPr lang="sv-SE" sz="1400" dirty="0">
                <a:latin typeface="MyriadPro-Regular"/>
              </a:rPr>
              <a:t>:</a:t>
            </a:r>
          </a:p>
          <a:p>
            <a:pPr algn="l"/>
            <a:endParaRPr lang="sv-SE" sz="1400" dirty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smtClean="0">
                <a:latin typeface="MyriadPro-Regular"/>
              </a:rPr>
              <a:t>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Technology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>
                <a:latin typeface="MyriadPro-Regular"/>
              </a:rPr>
              <a:t>To </a:t>
            </a:r>
            <a:r>
              <a:rPr lang="sv-SE" sz="1400" b="1" i="1" dirty="0" err="1">
                <a:latin typeface="MyriadPro-Regular"/>
              </a:rPr>
              <a:t>Storage</a:t>
            </a:r>
            <a:r>
              <a:rPr lang="sv-SE" sz="1400" b="1" i="1" dirty="0">
                <a:latin typeface="MyriadPro-Regular"/>
              </a:rPr>
              <a:t> </a:t>
            </a:r>
            <a:endParaRPr lang="sv-SE" sz="1400" b="1" i="1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Technology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>
                <a:latin typeface="MyriadPro-Regular"/>
              </a:rPr>
              <a:t>From </a:t>
            </a:r>
            <a:r>
              <a:rPr lang="sv-SE" sz="1400" b="1" i="1" dirty="0" err="1" smtClean="0">
                <a:latin typeface="MyriadPro-Regular"/>
              </a:rPr>
              <a:t>Storage</a:t>
            </a:r>
            <a:endParaRPr lang="sv-SE" sz="1400" b="1" i="1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b="1" i="1" dirty="0" smtClean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But</a:t>
            </a:r>
            <a:r>
              <a:rPr lang="sv-SE" sz="1400" b="1" i="1" dirty="0" smtClean="0">
                <a:latin typeface="MyriadPro-Regular"/>
              </a:rPr>
              <a:t>: </a:t>
            </a:r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 err="1">
                <a:latin typeface="MyriadPro-Regular"/>
              </a:rPr>
              <a:t>following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SETs</a:t>
            </a:r>
            <a:r>
              <a:rPr lang="sv-SE" sz="1400" dirty="0" smtClean="0">
                <a:latin typeface="MyriadPro-Regular"/>
              </a:rPr>
              <a:t> and parameters </a:t>
            </a:r>
            <a:r>
              <a:rPr lang="sv-SE" sz="1400" dirty="0" err="1">
                <a:latin typeface="MyriadPro-Regular"/>
              </a:rPr>
              <a:t>are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b="1" i="1" dirty="0">
                <a:latin typeface="MyriadPro-Regular"/>
              </a:rPr>
              <a:t>NOT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needed</a:t>
            </a:r>
            <a:r>
              <a:rPr lang="sv-SE" sz="1400" dirty="0">
                <a:latin typeface="MyriadPro-Regular"/>
              </a:rPr>
              <a:t> in </a:t>
            </a:r>
            <a:r>
              <a:rPr lang="sv-SE" sz="1400" dirty="0" err="1">
                <a:latin typeface="MyriadPro-Regular"/>
              </a:rPr>
              <a:t>this</a:t>
            </a:r>
            <a:r>
              <a:rPr lang="sv-SE" sz="1400" dirty="0">
                <a:latin typeface="MyriadPro-Regular"/>
              </a:rPr>
              <a:t> implementation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>
                <a:latin typeface="MyriadPro-Regular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dirty="0" err="1" smtClean="0">
                <a:latin typeface="MyriadPro-Regular"/>
              </a:rPr>
              <a:t>SETs</a:t>
            </a:r>
            <a:r>
              <a:rPr lang="sv-SE" sz="1400" b="1" dirty="0" smtClean="0">
                <a:latin typeface="MyriadPro-Regular"/>
              </a:rPr>
              <a:t>: SEASON, DAYTYPE, DAILYTIMEBRACKET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dirty="0" err="1" smtClean="0">
                <a:latin typeface="MyriadPro-Regular"/>
              </a:rPr>
              <a:t>Conversion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>
                <a:latin typeface="MyriadPro-Regular"/>
              </a:rPr>
              <a:t>ls</a:t>
            </a:r>
            <a:r>
              <a:rPr lang="sv-SE" sz="1400" b="1" dirty="0">
                <a:latin typeface="MyriadPro-Regular"/>
              </a:rPr>
              <a:t>, </a:t>
            </a:r>
            <a:r>
              <a:rPr lang="sv-SE" sz="1400" b="1" dirty="0" err="1">
                <a:latin typeface="MyriadPro-Regular"/>
              </a:rPr>
              <a:t>ld</a:t>
            </a:r>
            <a:r>
              <a:rPr lang="sv-SE" sz="1400" b="1" dirty="0">
                <a:latin typeface="MyriadPro-Regular"/>
              </a:rPr>
              <a:t>, </a:t>
            </a:r>
            <a:r>
              <a:rPr lang="sv-SE" sz="1400" b="1" dirty="0" err="1">
                <a:latin typeface="MyriadPro-Regular"/>
              </a:rPr>
              <a:t>lh</a:t>
            </a:r>
            <a:endParaRPr lang="sv-SE" sz="1400" dirty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dirty="0" err="1" smtClean="0">
                <a:latin typeface="MyriadPro-Regular"/>
              </a:rPr>
              <a:t>DaySplit</a:t>
            </a:r>
            <a:endParaRPr lang="sv-SE" sz="1400" b="1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dirty="0" err="1" smtClean="0">
                <a:latin typeface="MyriadPro-Regular"/>
              </a:rPr>
              <a:t>DaysInDayType</a:t>
            </a:r>
            <a:endParaRPr lang="sv-SE" sz="1400" b="1" dirty="0">
              <a:latin typeface="MyriadPro-Regular"/>
            </a:endParaRPr>
          </a:p>
          <a:p>
            <a:pPr algn="l"/>
            <a:endParaRPr lang="sv-SE" sz="1400" b="1" dirty="0">
              <a:latin typeface="MyriadPro-Regular"/>
            </a:endParaRPr>
          </a:p>
          <a:p>
            <a:pPr algn="l"/>
            <a:r>
              <a:rPr lang="sv-SE" sz="1400" dirty="0" err="1">
                <a:latin typeface="MyriadPro-Regular"/>
              </a:rPr>
              <a:t>This</a:t>
            </a:r>
            <a:r>
              <a:rPr lang="sv-SE" sz="1400" dirty="0">
                <a:latin typeface="MyriadPro-Regular"/>
              </a:rPr>
              <a:t> implementation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>
                <a:latin typeface="MyriadPro-Regular"/>
              </a:rPr>
              <a:t> is </a:t>
            </a:r>
            <a:r>
              <a:rPr lang="sv-SE" sz="1400" dirty="0" err="1">
                <a:latin typeface="MyriadPro-Regular"/>
              </a:rPr>
              <a:t>based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directly</a:t>
            </a:r>
            <a:r>
              <a:rPr lang="sv-SE" sz="1400" dirty="0">
                <a:latin typeface="MyriadPro-Regular"/>
              </a:rPr>
              <a:t> on the TimeSlices and </a:t>
            </a:r>
            <a:r>
              <a:rPr lang="sv-SE" sz="1400" dirty="0" err="1">
                <a:latin typeface="MyriadPro-Regular"/>
              </a:rPr>
              <a:t>therefore</a:t>
            </a:r>
            <a:r>
              <a:rPr lang="sv-SE" sz="1400" dirty="0">
                <a:latin typeface="MyriadPro-Regular"/>
              </a:rPr>
              <a:t> it is </a:t>
            </a:r>
            <a:r>
              <a:rPr lang="sv-SE" sz="1400" dirty="0" err="1">
                <a:latin typeface="MyriadPro-Regular"/>
              </a:rPr>
              <a:t>mandatory</a:t>
            </a:r>
            <a:r>
              <a:rPr lang="sv-SE" sz="1400" dirty="0">
                <a:latin typeface="MyriadPro-Regular"/>
              </a:rPr>
              <a:t> to </a:t>
            </a:r>
            <a:r>
              <a:rPr lang="sv-SE" sz="1400" dirty="0" err="1">
                <a:latin typeface="MyriadPro-Regular"/>
              </a:rPr>
              <a:t>have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sequential</a:t>
            </a:r>
            <a:r>
              <a:rPr lang="sv-SE" sz="1400" dirty="0">
                <a:latin typeface="MyriadPro-Regular"/>
              </a:rPr>
              <a:t> TimeSlices to </a:t>
            </a:r>
            <a:r>
              <a:rPr lang="sv-SE" sz="1400" dirty="0" err="1">
                <a:latin typeface="MyriadPro-Regular"/>
              </a:rPr>
              <a:t>use</a:t>
            </a:r>
            <a:r>
              <a:rPr lang="sv-SE" sz="1400" dirty="0">
                <a:latin typeface="MyriadPro-Regular"/>
              </a:rPr>
              <a:t> it. </a:t>
            </a:r>
            <a:r>
              <a:rPr lang="sv-SE" sz="1400" dirty="0" err="1">
                <a:latin typeface="MyriadPro-Regular"/>
              </a:rPr>
              <a:t>Therefore</a:t>
            </a:r>
            <a:r>
              <a:rPr lang="sv-SE" sz="1400" dirty="0">
                <a:latin typeface="MyriadPro-Regular"/>
              </a:rPr>
              <a:t>, the </a:t>
            </a:r>
            <a:r>
              <a:rPr lang="sv-SE" sz="1400" dirty="0" err="1">
                <a:latin typeface="MyriadPro-Regular"/>
              </a:rPr>
              <a:t>conversion</a:t>
            </a:r>
            <a:r>
              <a:rPr lang="sv-SE" sz="1400" dirty="0">
                <a:latin typeface="MyriadPro-Regular"/>
              </a:rPr>
              <a:t> parameters, </a:t>
            </a:r>
            <a:r>
              <a:rPr lang="en-GB" sz="1400" dirty="0">
                <a:latin typeface="MyriadPro-Regular"/>
              </a:rPr>
              <a:t>connecting each time slice to the SEASONs, DAYTYPEs, DAILYTIMEBRACKET’s  are not necessary </a:t>
            </a:r>
            <a:r>
              <a:rPr lang="en-GB" sz="1400" dirty="0" smtClean="0">
                <a:latin typeface="MyriadPro-Regular"/>
              </a:rPr>
              <a:t>(and not present) in </a:t>
            </a:r>
            <a:r>
              <a:rPr lang="en-GB" sz="1400" dirty="0">
                <a:latin typeface="MyriadPro-Regular"/>
              </a:rPr>
              <a:t>this implementation</a:t>
            </a:r>
            <a:endParaRPr lang="sv-SE" sz="1400" dirty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0109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558763" y="448255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>
                <a:solidFill>
                  <a:schemeClr val="bg1"/>
                </a:solidFill>
              </a:rPr>
              <a:t>Implementation 2 – </a:t>
            </a:r>
            <a:r>
              <a:rPr lang="sv-SE" b="1" dirty="0" err="1">
                <a:solidFill>
                  <a:schemeClr val="bg1"/>
                </a:solidFill>
              </a:rPr>
              <a:t>Reference</a:t>
            </a:r>
            <a:r>
              <a:rPr lang="sv-SE" b="1" dirty="0">
                <a:solidFill>
                  <a:schemeClr val="bg1"/>
                </a:solidFill>
              </a:rPr>
              <a:t> Energy System</a:t>
            </a:r>
          </a:p>
          <a:p>
            <a:pPr algn="l"/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33978" cy="486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>
                <a:latin typeface="MyriadPro-Regular"/>
              </a:rPr>
              <a:t>parameters </a:t>
            </a:r>
            <a:r>
              <a:rPr lang="sv-SE" sz="1400" dirty="0" err="1">
                <a:latin typeface="MyriadPro-Regular"/>
              </a:rPr>
              <a:t>that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define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>
                <a:latin typeface="MyriadPro-Regular"/>
              </a:rPr>
              <a:t>techno-</a:t>
            </a:r>
            <a:r>
              <a:rPr lang="sv-SE" sz="1400" dirty="0" err="1">
                <a:latin typeface="MyriadPro-Regular"/>
              </a:rPr>
              <a:t>economic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characteristics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>
                <a:latin typeface="MyriadPro-Regular"/>
              </a:rPr>
              <a:t> option </a:t>
            </a:r>
            <a:r>
              <a:rPr lang="sv-SE" sz="1400" dirty="0" err="1">
                <a:latin typeface="MyriadPro-Regular"/>
              </a:rPr>
              <a:t>are</a:t>
            </a:r>
            <a:r>
              <a:rPr lang="sv-SE" sz="1400" dirty="0">
                <a:latin typeface="MyriadPro-Regular"/>
              </a:rPr>
              <a:t> the same as implementation </a:t>
            </a:r>
            <a:r>
              <a:rPr lang="sv-SE" sz="1400" dirty="0" smtClean="0">
                <a:latin typeface="MyriadPro-Regular"/>
              </a:rPr>
              <a:t>1.</a:t>
            </a:r>
            <a:endParaRPr lang="sv-SE" sz="1400" dirty="0">
              <a:latin typeface="MyriadPro-Regular"/>
            </a:endParaRPr>
          </a:p>
          <a:p>
            <a:pPr algn="l"/>
            <a:r>
              <a:rPr lang="sv-SE" sz="1400" dirty="0">
                <a:latin typeface="MyriadPro-Regular"/>
              </a:rPr>
              <a:t>Apart from </a:t>
            </a:r>
            <a:r>
              <a:rPr lang="sv-SE" sz="1400" dirty="0" err="1" smtClean="0">
                <a:latin typeface="MyriadPro-Regular"/>
              </a:rPr>
              <a:t>those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>
                <a:latin typeface="MyriadPro-Regular"/>
              </a:rPr>
              <a:t>the </a:t>
            </a:r>
            <a:r>
              <a:rPr lang="sv-SE" sz="1400" dirty="0" err="1">
                <a:latin typeface="MyriadPro-Regular"/>
              </a:rPr>
              <a:t>following</a:t>
            </a:r>
            <a:r>
              <a:rPr lang="sv-SE" sz="1400" dirty="0">
                <a:latin typeface="MyriadPro-Regular"/>
              </a:rPr>
              <a:t> parameters </a:t>
            </a:r>
            <a:r>
              <a:rPr lang="sv-SE" sz="1400" dirty="0" err="1">
                <a:latin typeface="MyriadPro-Regular"/>
              </a:rPr>
              <a:t>can</a:t>
            </a:r>
            <a:r>
              <a:rPr lang="sv-SE" sz="1400" dirty="0">
                <a:latin typeface="MyriadPro-Regular"/>
              </a:rPr>
              <a:t> be </a:t>
            </a:r>
            <a:r>
              <a:rPr lang="sv-SE" sz="1400" dirty="0" err="1">
                <a:latin typeface="MyriadPro-Regular"/>
              </a:rPr>
              <a:t>used</a:t>
            </a:r>
            <a:r>
              <a:rPr lang="sv-SE" sz="1400" dirty="0">
                <a:latin typeface="MyriadPro-Regular"/>
              </a:rPr>
              <a:t> to </a:t>
            </a:r>
            <a:r>
              <a:rPr lang="sv-SE" sz="1400" dirty="0" err="1">
                <a:latin typeface="MyriadPro-Regular"/>
              </a:rPr>
              <a:t>define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time-dependent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losses</a:t>
            </a:r>
            <a:r>
              <a:rPr lang="sv-SE" sz="1400" dirty="0">
                <a:latin typeface="MyriadPro-Regular"/>
              </a:rPr>
              <a:t> for </a:t>
            </a:r>
            <a:r>
              <a:rPr lang="sv-SE" sz="1400" dirty="0" err="1">
                <a:latin typeface="MyriadPro-Regular"/>
              </a:rPr>
              <a:t>thermal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algn="l"/>
            <a:r>
              <a:rPr lang="en-GB" sz="1400" b="1" dirty="0" err="1" smtClean="0">
                <a:latin typeface="MyriadPro-Regular"/>
              </a:rPr>
              <a:t>StorageUvalue</a:t>
            </a:r>
            <a:endParaRPr lang="en-GB" sz="1400" b="1" dirty="0">
              <a:latin typeface="MyriadPro-Regular"/>
            </a:endParaRPr>
          </a:p>
          <a:p>
            <a:pPr algn="l"/>
            <a:r>
              <a:rPr lang="en-GB" sz="1400" dirty="0">
                <a:latin typeface="MyriadPro-Regular"/>
              </a:rPr>
              <a:t>  - Description: The U-value (thermal transmittance) of the storage system.</a:t>
            </a:r>
          </a:p>
          <a:p>
            <a:pPr algn="l"/>
            <a:r>
              <a:rPr lang="en-GB" sz="1400" dirty="0">
                <a:latin typeface="MyriadPro-Regular"/>
              </a:rPr>
              <a:t>  - Usage: Measures how well the storage system conducts heat. Higher values indicate more heat loss.</a:t>
            </a:r>
          </a:p>
          <a:p>
            <a:pPr algn="l"/>
            <a:r>
              <a:rPr lang="en-GB" sz="1400" b="1" dirty="0" err="1" smtClean="0">
                <a:latin typeface="MyriadPro-Regular"/>
              </a:rPr>
              <a:t>StorageFlowTemperature</a:t>
            </a:r>
            <a:endParaRPr lang="en-GB" sz="1400" b="1" dirty="0">
              <a:latin typeface="MyriadPro-Regular"/>
            </a:endParaRPr>
          </a:p>
          <a:p>
            <a:pPr algn="l"/>
            <a:r>
              <a:rPr lang="en-GB" sz="1400" dirty="0">
                <a:latin typeface="MyriadPro-Regular"/>
              </a:rPr>
              <a:t>  - Description: The temperature of the fluid flowing into the storage.</a:t>
            </a:r>
          </a:p>
          <a:p>
            <a:pPr algn="l"/>
            <a:r>
              <a:rPr lang="en-GB" sz="1400" dirty="0">
                <a:latin typeface="MyriadPro-Regular"/>
              </a:rPr>
              <a:t>  - Usage: Used to calculate the average temperature difference between the storage system and its surroundings.</a:t>
            </a:r>
          </a:p>
          <a:p>
            <a:pPr algn="l"/>
            <a:r>
              <a:rPr lang="en-GB" sz="1400" b="1" dirty="0" err="1" smtClean="0">
                <a:latin typeface="MyriadPro-Regular"/>
              </a:rPr>
              <a:t>StorageReturnTemperature</a:t>
            </a:r>
            <a:endParaRPr lang="en-GB" sz="1400" b="1" dirty="0">
              <a:latin typeface="MyriadPro-Regular"/>
            </a:endParaRPr>
          </a:p>
          <a:p>
            <a:pPr algn="l"/>
            <a:r>
              <a:rPr lang="en-GB" sz="1400" dirty="0">
                <a:latin typeface="MyriadPro-Regular"/>
              </a:rPr>
              <a:t>  - Description: The temperature of the fluid returning from the storage.</a:t>
            </a:r>
          </a:p>
          <a:p>
            <a:pPr algn="l"/>
            <a:r>
              <a:rPr lang="en-GB" sz="1400" dirty="0">
                <a:latin typeface="MyriadPro-Regular"/>
              </a:rPr>
              <a:t>  - Usage: Used along with </a:t>
            </a:r>
            <a:r>
              <a:rPr lang="en-GB" sz="1400" dirty="0" err="1">
                <a:latin typeface="MyriadPro-Regular"/>
              </a:rPr>
              <a:t>StorageFlowTemperature</a:t>
            </a:r>
            <a:r>
              <a:rPr lang="en-GB" sz="1400" dirty="0">
                <a:latin typeface="MyriadPro-Regular"/>
              </a:rPr>
              <a:t> to find the average temperature within the storage system.</a:t>
            </a:r>
          </a:p>
          <a:p>
            <a:pPr algn="l"/>
            <a:r>
              <a:rPr lang="en-GB" sz="1400" b="1" dirty="0" err="1" smtClean="0">
                <a:latin typeface="MyriadPro-Regular"/>
              </a:rPr>
              <a:t>StorageAmbientTemperature</a:t>
            </a:r>
            <a:endParaRPr lang="en-GB" sz="1400" b="1" dirty="0">
              <a:latin typeface="MyriadPro-Regular"/>
            </a:endParaRPr>
          </a:p>
          <a:p>
            <a:pPr algn="l"/>
            <a:r>
              <a:rPr lang="en-GB" sz="1400" dirty="0">
                <a:latin typeface="MyriadPro-Regular"/>
              </a:rPr>
              <a:t>  - Description: The ambient temperature around the storage system.</a:t>
            </a:r>
          </a:p>
          <a:p>
            <a:pPr algn="l"/>
            <a:r>
              <a:rPr lang="en-GB" sz="1400" dirty="0">
                <a:latin typeface="MyriadPro-Regular"/>
              </a:rPr>
              <a:t>  - Usage: The temperature difference between the storage system and the ambient environment determines the heat loss.</a:t>
            </a:r>
          </a:p>
          <a:p>
            <a:pPr algn="l"/>
            <a:endParaRPr lang="sv-SE" sz="1400" dirty="0">
              <a:latin typeface="MyriadPro-Regular"/>
            </a:endParaRPr>
          </a:p>
          <a:p>
            <a:pPr algn="l"/>
            <a:endParaRPr lang="sv-SE" sz="1400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11932902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0" y="448255"/>
            <a:ext cx="9986839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>
                <a:solidFill>
                  <a:schemeClr val="bg1"/>
                </a:solidFill>
              </a:rPr>
              <a:t>Implementation 2 – </a:t>
            </a:r>
            <a:r>
              <a:rPr lang="sv-SE" b="1" dirty="0" err="1" smtClean="0">
                <a:solidFill>
                  <a:schemeClr val="bg1"/>
                </a:solidFill>
              </a:rPr>
              <a:t>Examples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483" y="994112"/>
            <a:ext cx="2555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’</a:t>
            </a:r>
            <a:r>
              <a:rPr lang="sv-SE" sz="1400" dirty="0" err="1" smtClean="0">
                <a:solidFill>
                  <a:srgbClr val="C00000"/>
                </a:solidFill>
              </a:rPr>
              <a:t>Elec</a:t>
            </a:r>
            <a:r>
              <a:rPr lang="sv-SE" sz="1400" dirty="0" smtClean="0">
                <a:solidFill>
                  <a:srgbClr val="C00000"/>
                </a:solidFill>
              </a:rPr>
              <a:t> sto’ to </a:t>
            </a:r>
            <a:r>
              <a:rPr lang="sv-SE" sz="1400" dirty="0">
                <a:solidFill>
                  <a:srgbClr val="C00000"/>
                </a:solidFill>
              </a:rPr>
              <a:t>be </a:t>
            </a:r>
            <a:r>
              <a:rPr lang="sv-SE" sz="1400" dirty="0" err="1">
                <a:solidFill>
                  <a:srgbClr val="C00000"/>
                </a:solidFill>
              </a:rPr>
              <a:t>added</a:t>
            </a:r>
            <a:r>
              <a:rPr lang="sv-SE" sz="1400" dirty="0">
                <a:solidFill>
                  <a:srgbClr val="C00000"/>
                </a:solidFill>
              </a:rPr>
              <a:t> to set STORAGE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TechnologyToStorage</a:t>
            </a:r>
            <a:r>
              <a:rPr lang="sv-SE" sz="1400" dirty="0">
                <a:solidFill>
                  <a:srgbClr val="C00000"/>
                </a:solidFill>
              </a:rPr>
              <a:t> [region1, Grid, </a:t>
            </a:r>
            <a:r>
              <a:rPr lang="sv-SE" sz="1400" dirty="0" err="1">
                <a:solidFill>
                  <a:srgbClr val="C00000"/>
                </a:solidFill>
              </a:rPr>
              <a:t>Elec</a:t>
            </a:r>
            <a:r>
              <a:rPr lang="sv-SE" sz="1400" dirty="0">
                <a:solidFill>
                  <a:srgbClr val="C00000"/>
                </a:solidFill>
              </a:rPr>
              <a:t> Sto, 1] = 1;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TechnologyFromStorage</a:t>
            </a:r>
            <a:r>
              <a:rPr lang="sv-SE" sz="1400" dirty="0">
                <a:solidFill>
                  <a:srgbClr val="C00000"/>
                </a:solidFill>
              </a:rPr>
              <a:t> [region1, Grid, </a:t>
            </a:r>
            <a:r>
              <a:rPr lang="sv-SE" sz="1400" dirty="0" err="1">
                <a:solidFill>
                  <a:srgbClr val="C00000"/>
                </a:solidFill>
              </a:rPr>
              <a:t>Elec</a:t>
            </a:r>
            <a:r>
              <a:rPr lang="sv-SE" sz="1400" dirty="0">
                <a:solidFill>
                  <a:srgbClr val="C00000"/>
                </a:solidFill>
              </a:rPr>
              <a:t> Sto, 2] = 1;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0A856-25AD-4A93-6F2D-DDBC50B86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641" y="2759405"/>
            <a:ext cx="6749974" cy="1700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409FBD-B9DC-FBB6-8493-4693E56982EA}"/>
              </a:ext>
            </a:extLst>
          </p:cNvPr>
          <p:cNvGrpSpPr/>
          <p:nvPr/>
        </p:nvGrpSpPr>
        <p:grpSpPr>
          <a:xfrm>
            <a:off x="2932385" y="1787055"/>
            <a:ext cx="2657844" cy="1682496"/>
            <a:chOff x="2476218" y="1807899"/>
            <a:chExt cx="2657844" cy="1682496"/>
          </a:xfrm>
        </p:grpSpPr>
        <p:sp>
          <p:nvSpPr>
            <p:cNvPr id="4" name="Rectangle 3"/>
            <p:cNvSpPr/>
            <p:nvPr/>
          </p:nvSpPr>
          <p:spPr>
            <a:xfrm>
              <a:off x="4483173" y="2821577"/>
              <a:ext cx="650889" cy="66881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476218" y="1807899"/>
              <a:ext cx="2006957" cy="11286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F2CB47-2C89-7763-D9F0-D9D1E035ECBA}"/>
              </a:ext>
            </a:extLst>
          </p:cNvPr>
          <p:cNvGrpSpPr/>
          <p:nvPr/>
        </p:nvGrpSpPr>
        <p:grpSpPr>
          <a:xfrm>
            <a:off x="6946297" y="2800733"/>
            <a:ext cx="1867877" cy="1818336"/>
            <a:chOff x="8908868" y="3401568"/>
            <a:chExt cx="888275" cy="998002"/>
          </a:xfrm>
        </p:grpSpPr>
        <p:sp>
          <p:nvSpPr>
            <p:cNvPr id="15" name="Rectangle 14"/>
            <p:cNvSpPr/>
            <p:nvPr/>
          </p:nvSpPr>
          <p:spPr>
            <a:xfrm>
              <a:off x="8908868" y="3723354"/>
              <a:ext cx="721070" cy="67621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9269403" y="3401568"/>
              <a:ext cx="527740" cy="3217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215332" y="1696981"/>
            <a:ext cx="2507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’</a:t>
            </a:r>
            <a:r>
              <a:rPr lang="sv-SE" sz="1400" dirty="0" err="1" smtClean="0">
                <a:solidFill>
                  <a:srgbClr val="C00000"/>
                </a:solidFill>
              </a:rPr>
              <a:t>Water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storage</a:t>
            </a:r>
            <a:r>
              <a:rPr lang="sv-SE" sz="1400" dirty="0" smtClean="0">
                <a:solidFill>
                  <a:srgbClr val="C00000"/>
                </a:solidFill>
              </a:rPr>
              <a:t>’ to </a:t>
            </a:r>
            <a:r>
              <a:rPr lang="sv-SE" sz="1400" dirty="0">
                <a:solidFill>
                  <a:srgbClr val="C00000"/>
                </a:solidFill>
              </a:rPr>
              <a:t>be </a:t>
            </a:r>
            <a:r>
              <a:rPr lang="sv-SE" sz="1400" dirty="0" err="1">
                <a:solidFill>
                  <a:srgbClr val="C00000"/>
                </a:solidFill>
              </a:rPr>
              <a:t>added</a:t>
            </a:r>
            <a:r>
              <a:rPr lang="sv-SE" sz="1400" dirty="0">
                <a:solidFill>
                  <a:srgbClr val="C00000"/>
                </a:solidFill>
              </a:rPr>
              <a:t> to set STORAGE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TechnologyToStorage</a:t>
            </a:r>
            <a:r>
              <a:rPr lang="sv-SE" sz="1400" dirty="0">
                <a:solidFill>
                  <a:srgbClr val="C00000"/>
                </a:solidFill>
              </a:rPr>
              <a:t> [region1, </a:t>
            </a:r>
            <a:r>
              <a:rPr lang="sv-SE" sz="1400" dirty="0" err="1">
                <a:solidFill>
                  <a:srgbClr val="C00000"/>
                </a:solidFill>
              </a:rPr>
              <a:t>Water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network</a:t>
            </a:r>
            <a:r>
              <a:rPr lang="sv-SE" sz="1400" dirty="0">
                <a:solidFill>
                  <a:srgbClr val="C00000"/>
                </a:solidFill>
              </a:rPr>
              <a:t>, </a:t>
            </a:r>
            <a:r>
              <a:rPr lang="sv-SE" sz="1400" dirty="0" err="1">
                <a:solidFill>
                  <a:srgbClr val="C00000"/>
                </a:solidFill>
              </a:rPr>
              <a:t>Water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Storage</a:t>
            </a:r>
            <a:r>
              <a:rPr lang="sv-SE" sz="1400" dirty="0">
                <a:solidFill>
                  <a:srgbClr val="C00000"/>
                </a:solidFill>
              </a:rPr>
              <a:t>, 1] = 1;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TechnologyFromStorage</a:t>
            </a:r>
            <a:r>
              <a:rPr lang="sv-SE" sz="1400" dirty="0">
                <a:solidFill>
                  <a:srgbClr val="C00000"/>
                </a:solidFill>
              </a:rPr>
              <a:t> [region1, </a:t>
            </a:r>
            <a:r>
              <a:rPr lang="sv-SE" sz="1400" dirty="0" err="1">
                <a:solidFill>
                  <a:srgbClr val="C00000"/>
                </a:solidFill>
              </a:rPr>
              <a:t>Water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network</a:t>
            </a:r>
            <a:r>
              <a:rPr lang="sv-SE" sz="1400" dirty="0">
                <a:solidFill>
                  <a:srgbClr val="C00000"/>
                </a:solidFill>
              </a:rPr>
              <a:t>, </a:t>
            </a:r>
            <a:r>
              <a:rPr lang="sv-SE" sz="1400" dirty="0" err="1">
                <a:solidFill>
                  <a:srgbClr val="C00000"/>
                </a:solidFill>
              </a:rPr>
              <a:t>Water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>
                <a:solidFill>
                  <a:srgbClr val="C00000"/>
                </a:solidFill>
              </a:rPr>
              <a:t>Storage</a:t>
            </a:r>
            <a:r>
              <a:rPr lang="sv-SE" sz="1400" dirty="0">
                <a:solidFill>
                  <a:srgbClr val="C00000"/>
                </a:solidFill>
              </a:rPr>
              <a:t>, 2] = 1;</a:t>
            </a:r>
          </a:p>
        </p:txBody>
      </p:sp>
    </p:spTree>
    <p:extLst>
      <p:ext uri="{BB962C8B-B14F-4D97-AF65-F5344CB8AC3E}">
        <p14:creationId xmlns:p14="http://schemas.microsoft.com/office/powerpoint/2010/main" val="93035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2 - </a:t>
            </a:r>
            <a:r>
              <a:rPr lang="sv-SE" b="1" dirty="0" err="1" smtClean="0">
                <a:solidFill>
                  <a:schemeClr val="bg1"/>
                </a:solidFill>
              </a:rPr>
              <a:t>Examples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982194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dirty="0" err="1" smtClean="0">
                <a:latin typeface="MyriadPro-Regular"/>
              </a:rPr>
              <a:t>Example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of</a:t>
            </a:r>
            <a:r>
              <a:rPr lang="sv-SE" sz="1400" b="1" dirty="0" smtClean="0">
                <a:latin typeface="MyriadPro-Regular"/>
              </a:rPr>
              <a:t> an implementation </a:t>
            </a:r>
            <a:r>
              <a:rPr lang="sv-SE" sz="1400" b="1" dirty="0" err="1" smtClean="0">
                <a:latin typeface="MyriadPro-Regular"/>
              </a:rPr>
              <a:t>of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storage</a:t>
            </a:r>
            <a:r>
              <a:rPr lang="sv-SE" sz="1400" b="1" dirty="0" smtClean="0">
                <a:latin typeface="MyriadPro-Regular"/>
              </a:rPr>
              <a:t> for the representation </a:t>
            </a:r>
            <a:r>
              <a:rPr lang="sv-SE" sz="1400" b="1" dirty="0" err="1" smtClean="0">
                <a:latin typeface="MyriadPro-Regular"/>
              </a:rPr>
              <a:t>of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cascaded</a:t>
            </a:r>
            <a:r>
              <a:rPr lang="sv-SE" sz="1400" b="1" dirty="0" smtClean="0">
                <a:latin typeface="MyriadPro-Regular"/>
              </a:rPr>
              <a:t> hydro dam </a:t>
            </a:r>
            <a:r>
              <a:rPr lang="sv-SE" sz="1400" b="1" dirty="0" err="1" smtClean="0">
                <a:latin typeface="MyriadPro-Regular"/>
              </a:rPr>
              <a:t>power</a:t>
            </a:r>
            <a:r>
              <a:rPr lang="sv-SE" sz="1400" b="1" dirty="0" smtClean="0">
                <a:latin typeface="MyriadPro-Regular"/>
              </a:rPr>
              <a:t> plants in the </a:t>
            </a:r>
            <a:r>
              <a:rPr lang="sv-SE" sz="1400" b="1" dirty="0" err="1" smtClean="0">
                <a:latin typeface="MyriadPro-Regular"/>
              </a:rPr>
              <a:t>Drin</a:t>
            </a:r>
            <a:r>
              <a:rPr lang="sv-SE" sz="1400" b="1" dirty="0" smtClean="0">
                <a:latin typeface="MyriadPro-Regular"/>
              </a:rPr>
              <a:t> river </a:t>
            </a:r>
            <a:r>
              <a:rPr lang="sv-SE" sz="1400" b="1" dirty="0" err="1" smtClean="0">
                <a:latin typeface="MyriadPro-Regular"/>
              </a:rPr>
              <a:t>basin</a:t>
            </a:r>
            <a:r>
              <a:rPr lang="sv-SE" sz="1400" b="1" dirty="0" smtClean="0">
                <a:latin typeface="MyriadPro-Regular"/>
              </a:rPr>
              <a:t>.</a:t>
            </a:r>
            <a:endParaRPr lang="sv-SE" sz="1400" dirty="0" smtClean="0">
              <a:latin typeface="MyriadPro-Regular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757314" y="5496064"/>
            <a:ext cx="10554879" cy="7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>
                <a:latin typeface="MyriadPro-Regular"/>
              </a:rPr>
              <a:t>Credits: E. Fejzic, 2024. </a:t>
            </a:r>
            <a:r>
              <a:rPr lang="sv-SE" sz="1400" dirty="0" err="1" smtClean="0">
                <a:latin typeface="MyriadPro-Regular"/>
              </a:rPr>
              <a:t>Authors</a:t>
            </a:r>
            <a:r>
              <a:rPr lang="sv-SE" sz="1400" dirty="0" smtClean="0">
                <a:latin typeface="MyriadPro-Regular"/>
              </a:rPr>
              <a:t>’ re-</a:t>
            </a:r>
            <a:r>
              <a:rPr lang="sv-SE" sz="1400" dirty="0" err="1" smtClean="0">
                <a:latin typeface="MyriadPro-Regular"/>
              </a:rPr>
              <a:t>elaboration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structure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used</a:t>
            </a:r>
            <a:r>
              <a:rPr lang="sv-SE" sz="1400" dirty="0" smtClean="0">
                <a:latin typeface="MyriadPro-Regular"/>
              </a:rPr>
              <a:t> in </a:t>
            </a:r>
            <a:r>
              <a:rPr lang="sv-SE" sz="1400" dirty="0" smtClean="0">
                <a:latin typeface="MyriadPro-Regular"/>
                <a:hlinkClick r:id="rId6"/>
              </a:rPr>
              <a:t>Almulla et al., 2023</a:t>
            </a:r>
            <a:r>
              <a:rPr lang="sv-SE" sz="1400" dirty="0" smtClean="0">
                <a:latin typeface="MyriadPro-Regular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76" y="2773042"/>
            <a:ext cx="2555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By </a:t>
            </a:r>
            <a:r>
              <a:rPr lang="sv-SE" sz="1400" dirty="0" err="1" smtClean="0">
                <a:solidFill>
                  <a:srgbClr val="C00000"/>
                </a:solidFill>
              </a:rPr>
              <a:t>defining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b="1" dirty="0" err="1" smtClean="0">
                <a:solidFill>
                  <a:srgbClr val="C00000"/>
                </a:solidFill>
              </a:rPr>
              <a:t>Technology</a:t>
            </a:r>
            <a:r>
              <a:rPr lang="sv-SE" sz="1400" b="1" dirty="0" smtClean="0">
                <a:solidFill>
                  <a:srgbClr val="C00000"/>
                </a:solidFill>
              </a:rPr>
              <a:t> From </a:t>
            </a:r>
            <a:r>
              <a:rPr lang="sv-SE" sz="1400" b="1" dirty="0" err="1" smtClean="0">
                <a:solidFill>
                  <a:srgbClr val="C00000"/>
                </a:solidFill>
              </a:rPr>
              <a:t>Storage</a:t>
            </a:r>
            <a:r>
              <a:rPr lang="sv-SE" sz="1400" b="1" dirty="0" smtClean="0">
                <a:solidFill>
                  <a:srgbClr val="C00000"/>
                </a:solidFill>
              </a:rPr>
              <a:t> </a:t>
            </a:r>
            <a:r>
              <a:rPr lang="sv-SE" sz="1400" dirty="0" smtClean="0">
                <a:solidFill>
                  <a:srgbClr val="C00000"/>
                </a:solidFill>
              </a:rPr>
              <a:t>parameter for different </a:t>
            </a:r>
            <a:r>
              <a:rPr lang="sv-SE" sz="1400" dirty="0" err="1" smtClean="0">
                <a:solidFill>
                  <a:srgbClr val="C00000"/>
                </a:solidFill>
              </a:rPr>
              <a:t>technologies</a:t>
            </a:r>
            <a:r>
              <a:rPr lang="sv-SE" sz="1400" dirty="0" smtClean="0">
                <a:solidFill>
                  <a:srgbClr val="C00000"/>
                </a:solidFill>
              </a:rPr>
              <a:t>, the </a:t>
            </a:r>
            <a:r>
              <a:rPr lang="sv-SE" sz="1400" dirty="0" err="1" smtClean="0">
                <a:solidFill>
                  <a:srgbClr val="C00000"/>
                </a:solidFill>
              </a:rPr>
              <a:t>user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can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define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multiple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uses</a:t>
            </a:r>
            <a:r>
              <a:rPr lang="sv-SE" sz="1400" dirty="0" smtClean="0">
                <a:solidFill>
                  <a:srgbClr val="C00000"/>
                </a:solidFill>
              </a:rPr>
              <a:t> for the </a:t>
            </a:r>
            <a:r>
              <a:rPr lang="sv-SE" sz="1400" dirty="0" err="1" smtClean="0">
                <a:solidFill>
                  <a:srgbClr val="C00000"/>
                </a:solidFill>
              </a:rPr>
              <a:t>stored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commodity</a:t>
            </a:r>
            <a:endParaRPr lang="sv-SE" sz="1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51" y="1698657"/>
            <a:ext cx="5651343" cy="37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err="1" smtClean="0">
                <a:solidFill>
                  <a:schemeClr val="bg1"/>
                </a:solidFill>
              </a:rPr>
              <a:t>References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33978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i="1" dirty="0" err="1" smtClean="0">
                <a:latin typeface="MyriadPro-Regular"/>
              </a:rPr>
              <a:t>Some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models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that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used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storage</a:t>
            </a:r>
            <a:r>
              <a:rPr lang="sv-SE" sz="1400" b="1" i="1" dirty="0" smtClean="0">
                <a:latin typeface="MyriadPro-Regular"/>
              </a:rPr>
              <a:t>:</a:t>
            </a:r>
          </a:p>
          <a:p>
            <a:pPr algn="l"/>
            <a:r>
              <a:rPr lang="sv-SE" sz="1400" i="1" dirty="0" err="1" smtClean="0">
                <a:latin typeface="MyriadPro-Regular"/>
              </a:rPr>
              <a:t>Cyprus</a:t>
            </a:r>
            <a:r>
              <a:rPr lang="sv-SE" sz="1400" i="1" dirty="0">
                <a:latin typeface="MyriadPro-Regular"/>
              </a:rPr>
              <a:t>: </a:t>
            </a:r>
            <a:r>
              <a:rPr lang="sv-SE" sz="1400" i="1" dirty="0">
                <a:latin typeface="MyriadPro-Regular"/>
                <a:hlinkClick r:id="rId5"/>
              </a:rPr>
              <a:t>https://</a:t>
            </a:r>
            <a:r>
              <a:rPr lang="sv-SE" sz="1400" i="1" dirty="0" smtClean="0">
                <a:latin typeface="MyriadPro-Regular"/>
                <a:hlinkClick r:id="rId5"/>
              </a:rPr>
              <a:t>www.sciencedirect.com/science/article/pii/S0301421517302720</a:t>
            </a:r>
            <a:r>
              <a:rPr lang="sv-SE" sz="1400" i="1" dirty="0" smtClean="0">
                <a:latin typeface="MyriadPro-Regular"/>
              </a:rPr>
              <a:t> </a:t>
            </a:r>
          </a:p>
          <a:p>
            <a:pPr algn="l"/>
            <a:r>
              <a:rPr lang="sv-SE" sz="1400" i="1" dirty="0" smtClean="0">
                <a:latin typeface="MyriadPro-Regular"/>
              </a:rPr>
              <a:t>Small </a:t>
            </a:r>
            <a:r>
              <a:rPr lang="sv-SE" sz="1400" i="1" dirty="0" err="1" smtClean="0">
                <a:latin typeface="MyriadPro-Regular"/>
              </a:rPr>
              <a:t>scale</a:t>
            </a:r>
            <a:r>
              <a:rPr lang="sv-SE" sz="1400" i="1" dirty="0" smtClean="0">
                <a:latin typeface="MyriadPro-Regular"/>
              </a:rPr>
              <a:t> – </a:t>
            </a:r>
            <a:r>
              <a:rPr lang="sv-SE" sz="1400" i="1" dirty="0" err="1" smtClean="0">
                <a:latin typeface="MyriadPro-Regular"/>
              </a:rPr>
              <a:t>Favignana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island</a:t>
            </a:r>
            <a:r>
              <a:rPr lang="sv-SE" sz="1400" i="1" dirty="0">
                <a:latin typeface="MyriadPro-Regular"/>
              </a:rPr>
              <a:t>: </a:t>
            </a:r>
            <a:r>
              <a:rPr lang="sv-SE" sz="1400" i="1" dirty="0">
                <a:latin typeface="MyriadPro-Regular"/>
                <a:hlinkClick r:id="rId6"/>
              </a:rPr>
              <a:t>https://</a:t>
            </a:r>
            <a:r>
              <a:rPr lang="sv-SE" sz="1400" i="1" dirty="0" smtClean="0">
                <a:latin typeface="MyriadPro-Regular"/>
                <a:hlinkClick r:id="rId6"/>
              </a:rPr>
              <a:t>www.sciencedirect.com/science/article/pii/S019689042201319X</a:t>
            </a:r>
            <a:r>
              <a:rPr lang="sv-SE" sz="1400" i="1" dirty="0" smtClean="0">
                <a:latin typeface="MyriadPro-Regular"/>
              </a:rPr>
              <a:t> </a:t>
            </a:r>
          </a:p>
          <a:p>
            <a:pPr algn="l"/>
            <a:r>
              <a:rPr lang="sv-SE" sz="1400" i="1" dirty="0" smtClean="0">
                <a:latin typeface="MyriadPro-Regular"/>
              </a:rPr>
              <a:t>An </a:t>
            </a:r>
            <a:r>
              <a:rPr lang="sv-SE" sz="1400" i="1" dirty="0" err="1" smtClean="0">
                <a:latin typeface="MyriadPro-Regular"/>
              </a:rPr>
              <a:t>industrial</a:t>
            </a:r>
            <a:r>
              <a:rPr lang="sv-SE" sz="1400" i="1" dirty="0">
                <a:latin typeface="MyriadPro-Regular"/>
              </a:rPr>
              <a:t> park: </a:t>
            </a:r>
            <a:r>
              <a:rPr lang="sv-SE" sz="1400" i="1" dirty="0">
                <a:latin typeface="MyriadPro-Regular"/>
                <a:hlinkClick r:id="rId7"/>
              </a:rPr>
              <a:t>https://</a:t>
            </a:r>
            <a:r>
              <a:rPr lang="sv-SE" sz="1400" i="1" dirty="0" smtClean="0">
                <a:latin typeface="MyriadPro-Regular"/>
                <a:hlinkClick r:id="rId7"/>
              </a:rPr>
              <a:t>www.sciencedirect.com/science/article/pii/S0196890423004557</a:t>
            </a:r>
            <a:r>
              <a:rPr lang="sv-SE" sz="1400" i="1" dirty="0" smtClean="0">
                <a:latin typeface="MyriadPro-Regular"/>
              </a:rPr>
              <a:t>  </a:t>
            </a:r>
          </a:p>
          <a:p>
            <a:pPr algn="l"/>
            <a:r>
              <a:rPr lang="sv-SE" sz="1400" i="1" dirty="0" err="1" smtClean="0">
                <a:latin typeface="MyriadPro-Regular"/>
              </a:rPr>
              <a:t>Drin</a:t>
            </a:r>
            <a:r>
              <a:rPr lang="sv-SE" sz="1400" i="1" dirty="0" smtClean="0">
                <a:latin typeface="MyriadPro-Regular"/>
              </a:rPr>
              <a:t> river </a:t>
            </a:r>
            <a:r>
              <a:rPr lang="sv-SE" sz="1400" i="1" dirty="0" err="1" smtClean="0">
                <a:latin typeface="MyriadPro-Regular"/>
              </a:rPr>
              <a:t>basin</a:t>
            </a:r>
            <a:r>
              <a:rPr lang="sv-SE" sz="1400" i="1" dirty="0" smtClean="0">
                <a:latin typeface="MyriadPro-Regular"/>
              </a:rPr>
              <a:t> – </a:t>
            </a:r>
            <a:r>
              <a:rPr lang="sv-SE" sz="1400" i="1" dirty="0" err="1" smtClean="0">
                <a:latin typeface="MyriadPro-Regular"/>
              </a:rPr>
              <a:t>cascaded</a:t>
            </a:r>
            <a:r>
              <a:rPr lang="sv-SE" sz="1400" i="1" dirty="0" smtClean="0">
                <a:latin typeface="MyriadPro-Regular"/>
              </a:rPr>
              <a:t> hydro </a:t>
            </a:r>
            <a:r>
              <a:rPr lang="sv-SE" sz="1400" i="1" dirty="0" err="1" smtClean="0">
                <a:latin typeface="MyriadPro-Regular"/>
              </a:rPr>
              <a:t>storage</a:t>
            </a:r>
            <a:r>
              <a:rPr lang="sv-SE" sz="1400" i="1" dirty="0">
                <a:latin typeface="MyriadPro-Regular"/>
              </a:rPr>
              <a:t>: </a:t>
            </a:r>
            <a:r>
              <a:rPr lang="sv-SE" sz="1400" i="1" dirty="0" smtClean="0">
                <a:latin typeface="MyriadPro-Regular"/>
                <a:hlinkClick r:id="rId8"/>
              </a:rPr>
              <a:t>https://www.sciencedirect.com/science/article/pii/S2211467X23000482</a:t>
            </a:r>
            <a:r>
              <a:rPr lang="sv-SE" sz="1400" i="1" dirty="0" smtClean="0">
                <a:latin typeface="MyriadPro-Regular"/>
              </a:rPr>
              <a:t> </a:t>
            </a:r>
          </a:p>
          <a:p>
            <a:pPr algn="l"/>
            <a:r>
              <a:rPr lang="sv-SE" sz="1400" i="1" dirty="0" err="1" smtClean="0">
                <a:latin typeface="MyriadPro-Regular"/>
              </a:rPr>
              <a:t>Concept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of</a:t>
            </a:r>
            <a:r>
              <a:rPr lang="sv-SE" sz="1400" i="1" dirty="0" smtClean="0">
                <a:latin typeface="MyriadPro-Regular"/>
              </a:rPr>
              <a:t> implementation 2 (</a:t>
            </a:r>
            <a:r>
              <a:rPr lang="sv-SE" sz="1400" i="1" dirty="0" err="1" smtClean="0">
                <a:latin typeface="MyriadPro-Regular"/>
              </a:rPr>
              <a:t>search</a:t>
            </a:r>
            <a:r>
              <a:rPr lang="sv-SE" sz="1400" i="1" dirty="0" smtClean="0">
                <a:latin typeface="MyriadPro-Regular"/>
              </a:rPr>
              <a:t> on Google, it </a:t>
            </a:r>
            <a:r>
              <a:rPr lang="sv-SE" sz="1400" i="1" dirty="0" err="1" smtClean="0">
                <a:latin typeface="MyriadPro-Regular"/>
              </a:rPr>
              <a:t>will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direct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you</a:t>
            </a:r>
            <a:r>
              <a:rPr lang="sv-SE" sz="1400" i="1" dirty="0" smtClean="0">
                <a:latin typeface="MyriadPro-Regular"/>
              </a:rPr>
              <a:t> to a </a:t>
            </a:r>
            <a:r>
              <a:rPr lang="sv-SE" sz="1400" i="1" dirty="0" err="1" smtClean="0">
                <a:latin typeface="MyriadPro-Regular"/>
              </a:rPr>
              <a:t>downloadable</a:t>
            </a:r>
            <a:r>
              <a:rPr lang="sv-SE" sz="1400" i="1" dirty="0" smtClean="0">
                <a:latin typeface="MyriadPro-Regular"/>
              </a:rPr>
              <a:t> long abstract): </a:t>
            </a:r>
            <a:r>
              <a:rPr lang="en-US" sz="1400" i="1" dirty="0">
                <a:latin typeface="MyriadPro-Regular"/>
              </a:rPr>
              <a:t>K. </a:t>
            </a:r>
            <a:r>
              <a:rPr lang="en-US" sz="1400" i="1" dirty="0" err="1">
                <a:latin typeface="MyriadPro-Regular"/>
              </a:rPr>
              <a:t>Kuling</a:t>
            </a:r>
            <a:r>
              <a:rPr lang="en-US" sz="1400" i="1" dirty="0">
                <a:latin typeface="MyriadPro-Regular"/>
              </a:rPr>
              <a:t>, T. </a:t>
            </a:r>
            <a:r>
              <a:rPr lang="en-US" sz="1400" i="1" dirty="0" err="1" smtClean="0">
                <a:latin typeface="MyriadPro-Regular"/>
              </a:rPr>
              <a:t>Niet</a:t>
            </a:r>
            <a:r>
              <a:rPr lang="en-US" sz="1400" i="1" dirty="0" smtClean="0">
                <a:latin typeface="MyriadPro-Regular"/>
              </a:rPr>
              <a:t>, ‘</a:t>
            </a:r>
            <a:r>
              <a:rPr lang="en-US" sz="1400" i="1" dirty="0">
                <a:latin typeface="MyriadPro-Regular"/>
              </a:rPr>
              <a:t>A Comparison of Two Different Methods for Modelling Storage with OSeMOSYS.’, Presented at the </a:t>
            </a:r>
            <a:r>
              <a:rPr lang="en-US" sz="1400" i="1" dirty="0" err="1">
                <a:latin typeface="MyriadPro-Regular"/>
              </a:rPr>
              <a:t>the</a:t>
            </a:r>
            <a:r>
              <a:rPr lang="en-US" sz="1400" i="1" dirty="0">
                <a:latin typeface="MyriadPro-Regular"/>
              </a:rPr>
              <a:t> 43rd International Association for Energy Economics Conference</a:t>
            </a:r>
            <a:endParaRPr lang="sv-SE" sz="1400" i="1" dirty="0" smtClean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More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literature</a:t>
            </a:r>
            <a:r>
              <a:rPr lang="sv-SE" sz="1400" b="1" i="1" dirty="0" smtClean="0">
                <a:latin typeface="MyriadPro-Regular"/>
              </a:rPr>
              <a:t> on </a:t>
            </a:r>
            <a:r>
              <a:rPr lang="sv-SE" sz="1400" b="1" i="1" dirty="0" err="1" smtClean="0">
                <a:latin typeface="MyriadPro-Regular"/>
              </a:rPr>
              <a:t>storage</a:t>
            </a:r>
            <a:r>
              <a:rPr lang="sv-SE" sz="1400" b="1" i="1" dirty="0" smtClean="0">
                <a:latin typeface="MyriadPro-Regular"/>
              </a:rPr>
              <a:t> in OSeMOSYS:</a:t>
            </a:r>
          </a:p>
          <a:p>
            <a:pPr algn="l"/>
            <a:r>
              <a:rPr lang="sv-SE" sz="1400" i="1" dirty="0">
                <a:latin typeface="MyriadPro-Regular"/>
                <a:hlinkClick r:id="rId9"/>
              </a:rPr>
              <a:t>https://www.sciencedirect.com/science/article/pii/S0360544220301328?casa_token=_</a:t>
            </a:r>
            <a:r>
              <a:rPr lang="sv-SE" sz="1400" i="1" dirty="0" smtClean="0">
                <a:latin typeface="MyriadPro-Regular"/>
                <a:hlinkClick r:id="rId9"/>
              </a:rPr>
              <a:t>S05OYgr6CAAAAAA:QF8hrXD2UXUMpCpjNIlRPG3iOKZaXCLIpdkiCc3VxVJXw-4cf1lDq_IykCqjxwsUX-xsBf8bwB4</a:t>
            </a:r>
            <a:r>
              <a:rPr lang="sv-SE" sz="1400" i="1" dirty="0" smtClean="0">
                <a:latin typeface="MyriadPro-Regular"/>
              </a:rPr>
              <a:t> </a:t>
            </a:r>
          </a:p>
          <a:p>
            <a:pPr algn="l"/>
            <a:endParaRPr lang="sv-SE" sz="1400" i="1" dirty="0">
              <a:latin typeface="MyriadPro-Regular"/>
            </a:endParaRPr>
          </a:p>
          <a:p>
            <a:pPr algn="l"/>
            <a:endParaRPr lang="sv-SE" sz="1400" i="1" dirty="0" smtClean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7698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582723" y="922789"/>
            <a:ext cx="8875552" cy="4748169"/>
          </a:xfrm>
          <a:prstGeom prst="roundRect">
            <a:avLst>
              <a:gd name="adj" fmla="val 5890"/>
            </a:avLst>
          </a:prstGeom>
          <a:solidFill>
            <a:srgbClr val="2732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30" y="3850316"/>
            <a:ext cx="375932" cy="3548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1" y="2057998"/>
            <a:ext cx="4753761" cy="936902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4771762" y="3850316"/>
            <a:ext cx="3810175" cy="57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re-integrate-au.eu</a:t>
            </a: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5192785" y="2935768"/>
            <a:ext cx="1806430" cy="57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err="1">
                <a:solidFill>
                  <a:schemeClr val="bg1"/>
                </a:solidFill>
              </a:rPr>
              <a:t>Re-integrate</a:t>
            </a:r>
            <a:r>
              <a:rPr lang="fr-FR" dirty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103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err="1" smtClean="0">
                <a:solidFill>
                  <a:schemeClr val="bg1"/>
                </a:solidFill>
              </a:rPr>
              <a:t>Storage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08193" y="1345017"/>
            <a:ext cx="11673060" cy="323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dirty="0" err="1" smtClean="0"/>
              <a:t>Two</a:t>
            </a:r>
            <a:r>
              <a:rPr lang="sv-SE" sz="1800" dirty="0" smtClean="0"/>
              <a:t> </a:t>
            </a:r>
            <a:r>
              <a:rPr lang="sv-SE" sz="1800" dirty="0" err="1" smtClean="0"/>
              <a:t>main</a:t>
            </a:r>
            <a:r>
              <a:rPr lang="sv-SE" sz="1800" dirty="0" smtClean="0"/>
              <a:t> </a:t>
            </a:r>
            <a:r>
              <a:rPr lang="sv-SE" sz="1800" dirty="0" err="1" smtClean="0"/>
              <a:t>philosophies</a:t>
            </a:r>
            <a:r>
              <a:rPr lang="sv-SE" sz="1800" dirty="0" smtClean="0"/>
              <a:t>/implementations:</a:t>
            </a:r>
          </a:p>
          <a:p>
            <a:pPr algn="l"/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sv-SE" sz="1400" i="1" dirty="0" smtClean="0">
                <a:latin typeface="MyriadPro-Regular"/>
              </a:rPr>
              <a:t>Implementation 1: From the OSeMOSYS GNU </a:t>
            </a:r>
            <a:r>
              <a:rPr lang="sv-SE" sz="1400" i="1" dirty="0" err="1" smtClean="0">
                <a:latin typeface="MyriadPro-Regular"/>
              </a:rPr>
              <a:t>MathProg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repository</a:t>
            </a:r>
            <a:r>
              <a:rPr lang="sv-SE" sz="1400" i="1" dirty="0" smtClean="0">
                <a:latin typeface="MyriadPro-Regular"/>
              </a:rPr>
              <a:t> – master </a:t>
            </a:r>
            <a:r>
              <a:rPr lang="sv-SE" sz="1400" i="1" dirty="0" err="1" smtClean="0">
                <a:latin typeface="MyriadPro-Regular"/>
              </a:rPr>
              <a:t>branch</a:t>
            </a:r>
            <a:r>
              <a:rPr lang="sv-SE" sz="1400" i="1" dirty="0" smtClean="0">
                <a:latin typeface="MyriadPro-Regular"/>
              </a:rPr>
              <a:t>: </a:t>
            </a:r>
            <a:r>
              <a:rPr lang="sv-SE" sz="1400" i="1" dirty="0">
                <a:latin typeface="MyriadPro-Regular"/>
                <a:hlinkClick r:id="rId6"/>
              </a:rPr>
              <a:t>https://github.com/OSeMOSYS/OSeMOSYS_GNU_MathProg/blob/master/src/osemosys.txt</a:t>
            </a:r>
            <a:endParaRPr lang="sv-SE" sz="1400" i="1" dirty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  <a:p>
            <a:pPr algn="l"/>
            <a:r>
              <a:rPr lang="sv-SE" sz="1400" i="1" dirty="0" smtClean="0">
                <a:latin typeface="MyriadPro-Regular"/>
              </a:rPr>
              <a:t>Implementation 2: From the OSeMOSYS </a:t>
            </a:r>
            <a:r>
              <a:rPr lang="sv-SE" sz="1400" i="1" dirty="0" err="1" smtClean="0">
                <a:latin typeface="MyriadPro-Regular"/>
              </a:rPr>
              <a:t>PuLP</a:t>
            </a:r>
            <a:r>
              <a:rPr lang="sv-SE" sz="1400" i="1" dirty="0" smtClean="0">
                <a:latin typeface="MyriadPro-Regular"/>
              </a:rPr>
              <a:t> </a:t>
            </a:r>
            <a:r>
              <a:rPr lang="sv-SE" sz="1400" i="1" dirty="0" err="1" smtClean="0">
                <a:latin typeface="MyriadPro-Regular"/>
              </a:rPr>
              <a:t>repository</a:t>
            </a:r>
            <a:r>
              <a:rPr lang="sv-SE" sz="1400" i="1" dirty="0" smtClean="0">
                <a:latin typeface="MyriadPro-Regular"/>
              </a:rPr>
              <a:t>:</a:t>
            </a:r>
          </a:p>
          <a:p>
            <a:pPr algn="l"/>
            <a:r>
              <a:rPr lang="sv-SE" sz="1400" i="1" dirty="0" smtClean="0">
                <a:latin typeface="MyriadPro-Regular"/>
              </a:rPr>
              <a:t> </a:t>
            </a:r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84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0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1019917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dirty="0" err="1" smtClean="0">
                <a:latin typeface="MyriadPro-Regular"/>
              </a:rPr>
              <a:t>Use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r>
              <a:rPr lang="sv-SE" sz="1400" dirty="0" smtClean="0">
                <a:latin typeface="MyriadPro-Regular"/>
              </a:rPr>
              <a:t>In </a:t>
            </a:r>
            <a:r>
              <a:rPr lang="sv-SE" sz="1400" dirty="0" err="1" smtClean="0">
                <a:latin typeface="MyriadPro-Regular"/>
              </a:rPr>
              <a:t>models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with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quite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high</a:t>
            </a:r>
            <a:r>
              <a:rPr lang="sv-SE" sz="1400" dirty="0" smtClean="0">
                <a:latin typeface="MyriadPro-Regular"/>
              </a:rPr>
              <a:t> temporal aggregation, </a:t>
            </a:r>
            <a:r>
              <a:rPr lang="sv-SE" sz="1400" dirty="0" err="1" smtClean="0">
                <a:latin typeface="MyriadPro-Regular"/>
              </a:rPr>
              <a:t>where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TimeSlices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b="1" dirty="0" smtClean="0">
                <a:latin typeface="MyriadPro-Regular"/>
              </a:rPr>
              <a:t>not </a:t>
            </a:r>
            <a:r>
              <a:rPr lang="sv-SE" sz="1400" b="1" dirty="0" err="1" smtClean="0">
                <a:latin typeface="MyriadPro-Regular"/>
              </a:rPr>
              <a:t>sequential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but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rather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b="1" dirty="0" smtClean="0">
                <a:latin typeface="MyriadPro-Regular"/>
              </a:rPr>
              <a:t>aggregations </a:t>
            </a:r>
            <a:r>
              <a:rPr lang="sv-SE" sz="1400" b="1" dirty="0" err="1" smtClean="0">
                <a:latin typeface="MyriadPro-Regular"/>
              </a:rPr>
              <a:t>of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hours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during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year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with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similar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load</a:t>
            </a:r>
            <a:r>
              <a:rPr lang="sv-SE" sz="1400" dirty="0" smtClean="0">
                <a:latin typeface="MyriadPro-Regular"/>
              </a:rPr>
              <a:t> and </a:t>
            </a:r>
            <a:r>
              <a:rPr lang="sv-SE" sz="1400" dirty="0" err="1" smtClean="0">
                <a:latin typeface="MyriadPro-Regular"/>
              </a:rPr>
              <a:t>supply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characteristics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Summer </a:t>
            </a:r>
            <a:r>
              <a:rPr lang="sv-SE" sz="1400" dirty="0" err="1" smtClean="0">
                <a:latin typeface="MyriadPro-Regular"/>
              </a:rPr>
              <a:t>nights</a:t>
            </a:r>
            <a:r>
              <a:rPr lang="sv-SE" sz="1400" dirty="0" smtClean="0">
                <a:latin typeface="MyriadPro-Regular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Winter </a:t>
            </a:r>
            <a:r>
              <a:rPr lang="sv-SE" sz="1400" dirty="0" err="1" smtClean="0">
                <a:latin typeface="MyriadPro-Regular"/>
              </a:rPr>
              <a:t>days</a:t>
            </a:r>
            <a:r>
              <a:rPr lang="sv-SE" sz="1400" dirty="0" smtClean="0">
                <a:latin typeface="MyriadPro-Regular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err="1" smtClean="0">
                <a:latin typeface="MyriadPro-Regular"/>
              </a:rPr>
              <a:t>Evening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peaks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between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February</a:t>
            </a:r>
            <a:r>
              <a:rPr lang="sv-SE" sz="1400" dirty="0" smtClean="0">
                <a:latin typeface="MyriadPro-Regular"/>
              </a:rPr>
              <a:t> and May;</a:t>
            </a:r>
          </a:p>
          <a:p>
            <a:pPr algn="l"/>
            <a:endParaRPr lang="sv-SE" sz="1400" dirty="0">
              <a:latin typeface="MyriadPro-Regular"/>
            </a:endParaRPr>
          </a:p>
          <a:p>
            <a:pPr algn="l"/>
            <a:r>
              <a:rPr lang="sv-SE" sz="1400" dirty="0" smtClean="0">
                <a:latin typeface="MyriadPro-Regular"/>
              </a:rPr>
              <a:t>In </a:t>
            </a:r>
            <a:r>
              <a:rPr lang="sv-SE" sz="1400" dirty="0" err="1" smtClean="0">
                <a:latin typeface="MyriadPro-Regular"/>
              </a:rPr>
              <a:t>these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cases</a:t>
            </a:r>
            <a:r>
              <a:rPr lang="sv-SE" sz="1400" dirty="0" smtClean="0">
                <a:latin typeface="MyriadPro-Regular"/>
              </a:rPr>
              <a:t>, the </a:t>
            </a:r>
            <a:r>
              <a:rPr lang="sv-SE" sz="1400" dirty="0" err="1" smtClean="0">
                <a:latin typeface="MyriadPro-Regular"/>
              </a:rPr>
              <a:t>user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needs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populate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b="1" dirty="0" err="1" smtClean="0">
                <a:latin typeface="MyriadPro-Regular"/>
              </a:rPr>
              <a:t>rather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complex</a:t>
            </a:r>
            <a:r>
              <a:rPr lang="sv-SE" sz="1400" b="1" dirty="0" smtClean="0">
                <a:latin typeface="MyriadPro-Regular"/>
              </a:rPr>
              <a:t> set </a:t>
            </a:r>
            <a:r>
              <a:rPr lang="sv-SE" sz="1400" b="1" dirty="0" err="1" smtClean="0">
                <a:latin typeface="MyriadPro-Regular"/>
              </a:rPr>
              <a:t>of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SETs</a:t>
            </a:r>
            <a:r>
              <a:rPr lang="sv-SE" sz="1400" b="1" dirty="0" smtClean="0">
                <a:latin typeface="MyriadPro-Regular"/>
              </a:rPr>
              <a:t> and parameters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create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fictitious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timeline</a:t>
            </a:r>
            <a:r>
              <a:rPr lang="sv-SE" sz="1400" dirty="0" smtClean="0">
                <a:latin typeface="MyriadPro-Regular"/>
              </a:rPr>
              <a:t> on </a:t>
            </a:r>
            <a:r>
              <a:rPr lang="sv-SE" sz="1400" dirty="0" err="1" smtClean="0">
                <a:latin typeface="MyriadPro-Regular"/>
              </a:rPr>
              <a:t>which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code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may</a:t>
            </a:r>
            <a:r>
              <a:rPr lang="sv-SE" sz="1400" dirty="0" smtClean="0">
                <a:latin typeface="MyriadPro-Regular"/>
              </a:rPr>
              <a:t> check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balance</a:t>
            </a:r>
            <a:r>
              <a:rPr lang="sv-SE" sz="1400" dirty="0" smtClean="0">
                <a:latin typeface="MyriadPro-Regular"/>
              </a:rPr>
              <a:t> is </a:t>
            </a:r>
            <a:r>
              <a:rPr lang="sv-SE" sz="1400" dirty="0" err="1" smtClean="0">
                <a:latin typeface="MyriadPro-Regular"/>
              </a:rPr>
              <a:t>maintained</a:t>
            </a:r>
            <a:r>
              <a:rPr lang="sv-SE" sz="1400" dirty="0" smtClean="0">
                <a:latin typeface="MyriadPro-Regular"/>
              </a:rPr>
              <a:t> in </a:t>
            </a:r>
            <a:r>
              <a:rPr lang="sv-SE" sz="1400" dirty="0" err="1" smtClean="0">
                <a:latin typeface="MyriadPro-Regular"/>
              </a:rPr>
              <a:t>every</a:t>
            </a:r>
            <a:r>
              <a:rPr lang="sv-SE" sz="1400" dirty="0" smtClean="0">
                <a:latin typeface="MyriadPro-Regular"/>
              </a:rPr>
              <a:t> moment and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capacity</a:t>
            </a:r>
            <a:r>
              <a:rPr lang="sv-SE" sz="1400" dirty="0" smtClean="0">
                <a:latin typeface="MyriadPro-Regular"/>
              </a:rPr>
              <a:t> not </a:t>
            </a:r>
            <a:r>
              <a:rPr lang="sv-SE" sz="1400" dirty="0" err="1" smtClean="0">
                <a:latin typeface="MyriadPro-Regular"/>
              </a:rPr>
              <a:t>exceeded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algn="l"/>
            <a:endParaRPr lang="sv-SE" sz="1400" dirty="0" smtClean="0">
              <a:latin typeface="MyriadPro-Regular"/>
            </a:endParaRPr>
          </a:p>
          <a:p>
            <a:pPr algn="l"/>
            <a:endParaRPr lang="sv-SE" sz="1400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79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11932902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0" y="448255"/>
            <a:ext cx="9986839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 – </a:t>
            </a:r>
            <a:r>
              <a:rPr lang="sv-SE" b="1" dirty="0" err="1" smtClean="0">
                <a:solidFill>
                  <a:schemeClr val="bg1"/>
                </a:solidFill>
              </a:rPr>
              <a:t>Reference</a:t>
            </a:r>
            <a:r>
              <a:rPr lang="sv-SE" b="1" dirty="0" smtClean="0">
                <a:solidFill>
                  <a:schemeClr val="bg1"/>
                </a:solidFill>
              </a:rPr>
              <a:t> Energy System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9" y="947094"/>
            <a:ext cx="7574580" cy="51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54879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dirty="0" smtClean="0">
                <a:latin typeface="MyriadPro-Regular"/>
              </a:rPr>
              <a:t>A </a:t>
            </a:r>
            <a:r>
              <a:rPr lang="sv-SE" sz="1400" b="1" dirty="0" err="1" smtClean="0">
                <a:latin typeface="MyriadPro-Regular"/>
              </a:rPr>
              <a:t>few</a:t>
            </a:r>
            <a:r>
              <a:rPr lang="sv-SE" sz="1400" b="1" dirty="0" smtClean="0">
                <a:latin typeface="MyriadPro-Regular"/>
              </a:rPr>
              <a:t> </a:t>
            </a:r>
            <a:r>
              <a:rPr lang="sv-SE" sz="1400" b="1" dirty="0" err="1" smtClean="0">
                <a:latin typeface="MyriadPro-Regular"/>
              </a:rPr>
              <a:t>SETs</a:t>
            </a:r>
            <a:r>
              <a:rPr lang="sv-SE" sz="1400" b="1" dirty="0" smtClean="0">
                <a:latin typeface="MyriadPro-Regular"/>
              </a:rPr>
              <a:t> must be </a:t>
            </a:r>
            <a:r>
              <a:rPr lang="sv-SE" sz="1400" b="1" dirty="0" err="1" smtClean="0">
                <a:latin typeface="MyriadPro-Regular"/>
              </a:rPr>
              <a:t>defined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endParaRPr lang="sv-SE" sz="1400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STORAGE – it </a:t>
            </a:r>
            <a:r>
              <a:rPr lang="sv-SE" sz="1400" dirty="0" err="1" smtClean="0">
                <a:latin typeface="MyriadPro-Regular"/>
              </a:rPr>
              <a:t>includes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names</a:t>
            </a:r>
            <a:r>
              <a:rPr lang="sv-SE" sz="1400" dirty="0" smtClean="0">
                <a:latin typeface="MyriadPro-Regular"/>
              </a:rPr>
              <a:t> (strings)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storages</a:t>
            </a:r>
            <a:r>
              <a:rPr lang="sv-SE" sz="1400" dirty="0" smtClean="0">
                <a:latin typeface="MyriadPro-Regular"/>
              </a:rPr>
              <a:t>; 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in the </a:t>
            </a:r>
            <a:r>
              <a:rPr lang="sv-SE" sz="1400" dirty="0" err="1" smtClean="0">
                <a:latin typeface="MyriadPro-Regular"/>
              </a:rPr>
              <a:t>previous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example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smtClean="0">
                <a:solidFill>
                  <a:srgbClr val="FF0000"/>
                </a:solidFill>
                <a:latin typeface="MyriadPro-Regular"/>
              </a:rPr>
              <a:t>DAM, BATT</a:t>
            </a:r>
            <a:r>
              <a:rPr lang="sv-SE" sz="1400" dirty="0" smtClean="0">
                <a:latin typeface="MyriadPro-Regular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SEASON – it </a:t>
            </a:r>
            <a:r>
              <a:rPr lang="sv-SE" sz="1400" dirty="0" err="1" smtClean="0">
                <a:latin typeface="MyriadPro-Regular"/>
              </a:rPr>
              <a:t>includes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 err="1" smtClean="0">
                <a:latin typeface="MyriadPro-Regular"/>
              </a:rPr>
              <a:t>seasons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domain</a:t>
            </a:r>
            <a:r>
              <a:rPr lang="sv-SE" sz="1400" dirty="0" smtClean="0">
                <a:latin typeface="MyriadPro-Regular"/>
              </a:rPr>
              <a:t> is split </a:t>
            </a:r>
            <a:r>
              <a:rPr lang="sv-SE" sz="1400" dirty="0" err="1" smtClean="0">
                <a:latin typeface="MyriadPro-Regular"/>
              </a:rPr>
              <a:t>into</a:t>
            </a:r>
            <a:r>
              <a:rPr lang="sv-SE" sz="1400" dirty="0" smtClean="0">
                <a:latin typeface="MyriadPro-Regular"/>
              </a:rPr>
              <a:t>, as </a:t>
            </a:r>
            <a:r>
              <a:rPr lang="sv-SE" sz="1400" dirty="0" err="1" smtClean="0">
                <a:latin typeface="MyriadPro-Regular"/>
              </a:rPr>
              <a:t>increasing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integers</a:t>
            </a:r>
            <a:r>
              <a:rPr lang="sv-SE" sz="1400" dirty="0" smtClean="0">
                <a:latin typeface="MyriadPro-Regular"/>
              </a:rPr>
              <a:t>; 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if</a:t>
            </a:r>
            <a:r>
              <a:rPr lang="sv-SE" sz="1400" dirty="0" smtClean="0">
                <a:latin typeface="MyriadPro-Regular"/>
              </a:rPr>
              <a:t> the modeller </a:t>
            </a:r>
            <a:r>
              <a:rPr lang="sv-SE" sz="1400" dirty="0" err="1" smtClean="0">
                <a:latin typeface="MyriadPro-Regular"/>
              </a:rPr>
              <a:t>created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timeslices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</a:t>
            </a:r>
            <a:r>
              <a:rPr lang="sv-SE" sz="1400" dirty="0" smtClean="0">
                <a:latin typeface="MyriadPro-Regular"/>
              </a:rPr>
              <a:t> 4 </a:t>
            </a:r>
            <a:r>
              <a:rPr lang="sv-SE" sz="1400" dirty="0" err="1" smtClean="0">
                <a:latin typeface="MyriadPro-Regular"/>
              </a:rPr>
              <a:t>seasons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winter</a:t>
            </a:r>
            <a:r>
              <a:rPr lang="sv-SE" sz="1400" dirty="0" smtClean="0">
                <a:latin typeface="MyriadPro-Regular"/>
              </a:rPr>
              <a:t>, spring, summer, </a:t>
            </a:r>
            <a:r>
              <a:rPr lang="sv-SE" sz="1400" dirty="0" err="1" smtClean="0">
                <a:latin typeface="MyriadPro-Regular"/>
              </a:rPr>
              <a:t>autumn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then</a:t>
            </a:r>
            <a:r>
              <a:rPr lang="sv-SE" sz="1400" dirty="0" smtClean="0">
                <a:latin typeface="MyriadPro-Regular"/>
              </a:rPr>
              <a:t> the set SEASON </a:t>
            </a:r>
            <a:r>
              <a:rPr lang="sv-SE" sz="1400" dirty="0" err="1" smtClean="0">
                <a:latin typeface="MyriadPro-Regular"/>
              </a:rPr>
              <a:t>will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consist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smtClean="0">
                <a:solidFill>
                  <a:srgbClr val="FF0000"/>
                </a:solidFill>
                <a:latin typeface="MyriadPro-Regular"/>
              </a:rPr>
              <a:t>1, 2, 3, 4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(</a:t>
            </a:r>
            <a:r>
              <a:rPr lang="sv-SE" sz="1400" dirty="0" err="1" smtClean="0">
                <a:latin typeface="MyriadPro-Regular"/>
              </a:rPr>
              <a:t>respectively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representing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four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seasons</a:t>
            </a:r>
            <a:r>
              <a:rPr lang="sv-SE" sz="1400" dirty="0" smtClean="0">
                <a:latin typeface="MyriadPro-Regular"/>
              </a:rPr>
              <a:t> in order – not </a:t>
            </a:r>
            <a:r>
              <a:rPr lang="sv-SE" sz="1400" dirty="0" err="1" smtClean="0">
                <a:latin typeface="MyriadPro-Regular"/>
              </a:rPr>
              <a:t>important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which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season</a:t>
            </a:r>
            <a:r>
              <a:rPr lang="sv-SE" sz="1400" dirty="0" smtClean="0">
                <a:latin typeface="MyriadPro-Regular"/>
              </a:rPr>
              <a:t> is ’1’, as long as the </a:t>
            </a:r>
            <a:r>
              <a:rPr lang="sv-SE" sz="1400" dirty="0" err="1" smtClean="0">
                <a:latin typeface="MyriadPro-Regular"/>
              </a:rPr>
              <a:t>user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remembers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what</a:t>
            </a:r>
            <a:r>
              <a:rPr lang="sv-SE" sz="1400" dirty="0" smtClean="0">
                <a:latin typeface="MyriadPro-Regular"/>
              </a:rPr>
              <a:t> is </a:t>
            </a:r>
            <a:r>
              <a:rPr lang="sv-SE" sz="1400" dirty="0" err="1" smtClean="0">
                <a:latin typeface="MyriadPro-Regular"/>
              </a:rPr>
              <a:t>what</a:t>
            </a:r>
            <a:r>
              <a:rPr lang="sv-SE" sz="1400" dirty="0" smtClean="0">
                <a:latin typeface="MyriadPro-Regular"/>
              </a:rPr>
              <a:t> and </a:t>
            </a:r>
            <a:r>
              <a:rPr lang="sv-SE" sz="1400" dirty="0" err="1" smtClean="0">
                <a:latin typeface="MyriadPro-Regular"/>
              </a:rPr>
              <a:t>assign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consecutive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numbers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consecutive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seasons</a:t>
            </a:r>
            <a:r>
              <a:rPr lang="sv-SE" sz="1400" dirty="0" smtClean="0">
                <a:latin typeface="MyriadPro-Regular"/>
              </a:rPr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>
                <a:latin typeface="MyriadPro-Regular"/>
              </a:rPr>
              <a:t>DAYTYPE – it </a:t>
            </a:r>
            <a:r>
              <a:rPr lang="sv-SE" sz="1400" dirty="0" err="1">
                <a:latin typeface="MyriadPro-Regular"/>
              </a:rPr>
              <a:t>includes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daytypes</a:t>
            </a:r>
            <a:r>
              <a:rPr lang="sv-SE" sz="1400" dirty="0" smtClean="0">
                <a:latin typeface="MyriadPro-Regular"/>
              </a:rPr>
              <a:t>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workday</a:t>
            </a:r>
            <a:r>
              <a:rPr lang="sv-SE" sz="1400" dirty="0" smtClean="0">
                <a:latin typeface="MyriadPro-Regular"/>
              </a:rPr>
              <a:t> or weekend) </a:t>
            </a:r>
            <a:r>
              <a:rPr lang="sv-SE" sz="1400" dirty="0" err="1">
                <a:latin typeface="MyriadPro-Regular"/>
              </a:rPr>
              <a:t>that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err="1">
                <a:latin typeface="MyriadPro-Regular"/>
              </a:rPr>
              <a:t>time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domain</a:t>
            </a:r>
            <a:r>
              <a:rPr lang="sv-SE" sz="1400" dirty="0">
                <a:latin typeface="MyriadPro-Regular"/>
              </a:rPr>
              <a:t> is split </a:t>
            </a:r>
            <a:r>
              <a:rPr lang="sv-SE" sz="1400" dirty="0" err="1">
                <a:latin typeface="MyriadPro-Regular"/>
              </a:rPr>
              <a:t>into</a:t>
            </a:r>
            <a:r>
              <a:rPr lang="sv-SE" sz="1400" dirty="0">
                <a:latin typeface="MyriadPro-Regular"/>
              </a:rPr>
              <a:t>, as </a:t>
            </a:r>
            <a:r>
              <a:rPr lang="sv-SE" sz="1400" dirty="0" err="1">
                <a:latin typeface="MyriadPro-Regular"/>
              </a:rPr>
              <a:t>increasing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integers</a:t>
            </a:r>
            <a:r>
              <a:rPr lang="sv-SE" sz="1400" dirty="0">
                <a:latin typeface="MyriadPro-Regular"/>
              </a:rPr>
              <a:t>; </a:t>
            </a:r>
            <a:r>
              <a:rPr lang="sv-SE" sz="1400" dirty="0" err="1">
                <a:latin typeface="MyriadPro-Regular"/>
              </a:rPr>
              <a:t>e.g</a:t>
            </a:r>
            <a:r>
              <a:rPr lang="sv-SE" sz="1400" dirty="0">
                <a:latin typeface="MyriadPro-Regular"/>
              </a:rPr>
              <a:t>. </a:t>
            </a:r>
            <a:r>
              <a:rPr lang="sv-SE" sz="1400" dirty="0" err="1">
                <a:latin typeface="MyriadPro-Regular"/>
              </a:rPr>
              <a:t>if</a:t>
            </a:r>
            <a:r>
              <a:rPr lang="sv-SE" sz="1400" dirty="0">
                <a:latin typeface="MyriadPro-Regular"/>
              </a:rPr>
              <a:t> the modeller </a:t>
            </a:r>
            <a:r>
              <a:rPr lang="sv-SE" sz="1400" dirty="0" err="1">
                <a:latin typeface="MyriadPro-Regular"/>
              </a:rPr>
              <a:t>created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timeslices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that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represent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2 </a:t>
            </a:r>
            <a:r>
              <a:rPr lang="sv-SE" sz="1400" dirty="0" err="1" smtClean="0">
                <a:latin typeface="MyriadPro-Regular"/>
              </a:rPr>
              <a:t>daytypes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workday</a:t>
            </a:r>
            <a:r>
              <a:rPr lang="sv-SE" sz="1400" dirty="0" smtClean="0">
                <a:latin typeface="MyriadPro-Regular"/>
              </a:rPr>
              <a:t> and weekend, </a:t>
            </a:r>
            <a:r>
              <a:rPr lang="sv-SE" sz="1400" dirty="0" err="1">
                <a:latin typeface="MyriadPro-Regular"/>
              </a:rPr>
              <a:t>then</a:t>
            </a:r>
            <a:r>
              <a:rPr lang="sv-SE" sz="1400" dirty="0">
                <a:latin typeface="MyriadPro-Regular"/>
              </a:rPr>
              <a:t> the set </a:t>
            </a:r>
            <a:r>
              <a:rPr lang="sv-SE" sz="1400" dirty="0" smtClean="0">
                <a:latin typeface="MyriadPro-Regular"/>
              </a:rPr>
              <a:t>DAYTYPE </a:t>
            </a:r>
            <a:r>
              <a:rPr lang="sv-SE" sz="1400" dirty="0" err="1">
                <a:latin typeface="MyriadPro-Regular"/>
              </a:rPr>
              <a:t>will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consist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>
                <a:solidFill>
                  <a:srgbClr val="FF0000"/>
                </a:solidFill>
                <a:latin typeface="MyriadPro-Regular"/>
              </a:rPr>
              <a:t>1, </a:t>
            </a:r>
            <a:r>
              <a:rPr lang="sv-SE" sz="1400" dirty="0" smtClean="0">
                <a:solidFill>
                  <a:srgbClr val="FF0000"/>
                </a:solidFill>
                <a:latin typeface="MyriadPro-Regular"/>
              </a:rPr>
              <a:t>2</a:t>
            </a:r>
            <a:r>
              <a:rPr lang="sv-SE" sz="1400" dirty="0">
                <a:solidFill>
                  <a:srgbClr val="FF0000"/>
                </a:solidFill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(</a:t>
            </a:r>
            <a:r>
              <a:rPr lang="sv-SE" sz="1400" dirty="0" err="1" smtClean="0">
                <a:latin typeface="MyriadPro-Regular"/>
              </a:rPr>
              <a:t>one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representing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workday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one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representing</a:t>
            </a:r>
            <a:r>
              <a:rPr lang="sv-SE" sz="1400" dirty="0" smtClean="0">
                <a:latin typeface="MyriadPro-Regular"/>
              </a:rPr>
              <a:t> the weekend – not </a:t>
            </a:r>
            <a:r>
              <a:rPr lang="sv-SE" sz="1400" dirty="0" err="1" smtClean="0">
                <a:latin typeface="MyriadPro-Regular"/>
              </a:rPr>
              <a:t>important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which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ones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user</a:t>
            </a:r>
            <a:r>
              <a:rPr lang="sv-SE" sz="1400" dirty="0" smtClean="0">
                <a:latin typeface="MyriadPro-Regular"/>
              </a:rPr>
              <a:t> starts </a:t>
            </a:r>
            <a:r>
              <a:rPr lang="sv-SE" sz="1400" dirty="0" err="1" smtClean="0">
                <a:latin typeface="MyriadPro-Regular"/>
              </a:rPr>
              <a:t>with</a:t>
            </a:r>
            <a:r>
              <a:rPr lang="sv-SE" sz="1400" dirty="0" smtClean="0">
                <a:latin typeface="MyriadPro-Regular"/>
              </a:rPr>
              <a:t>, as long as </a:t>
            </a:r>
            <a:r>
              <a:rPr lang="sv-SE" sz="1400" dirty="0" err="1" smtClean="0">
                <a:latin typeface="MyriadPro-Regular"/>
              </a:rPr>
              <a:t>they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remember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what</a:t>
            </a:r>
            <a:r>
              <a:rPr lang="sv-SE" sz="1400" dirty="0" smtClean="0">
                <a:latin typeface="MyriadPro-Regular"/>
              </a:rPr>
              <a:t> is </a:t>
            </a:r>
            <a:r>
              <a:rPr lang="sv-SE" sz="1400" dirty="0" err="1" smtClean="0">
                <a:latin typeface="MyriadPro-Regular"/>
              </a:rPr>
              <a:t>what</a:t>
            </a:r>
            <a:r>
              <a:rPr lang="sv-SE" sz="1400" dirty="0" smtClean="0">
                <a:latin typeface="MyriadPro-Regular"/>
              </a:rPr>
              <a:t>!)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MyriadPro-Regular"/>
              </a:rPr>
              <a:t>DAILYTIMEBRACKET </a:t>
            </a:r>
            <a:r>
              <a:rPr lang="sv-SE" sz="1400" dirty="0">
                <a:latin typeface="MyriadPro-Regular"/>
              </a:rPr>
              <a:t>- it </a:t>
            </a:r>
            <a:r>
              <a:rPr lang="sv-SE" sz="1400" dirty="0" err="1">
                <a:latin typeface="MyriadPro-Regular"/>
              </a:rPr>
              <a:t>includes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smtClean="0">
                <a:latin typeface="MyriadPro-Regular"/>
              </a:rPr>
              <a:t>parts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>
                <a:latin typeface="MyriadPro-Regular"/>
              </a:rPr>
              <a:t>(</a:t>
            </a:r>
            <a:r>
              <a:rPr lang="sv-SE" sz="1400" dirty="0" err="1">
                <a:latin typeface="MyriadPro-Regular"/>
              </a:rPr>
              <a:t>e.g</a:t>
            </a:r>
            <a:r>
              <a:rPr lang="sv-SE" sz="1400" dirty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morning</a:t>
            </a:r>
            <a:r>
              <a:rPr lang="sv-SE" sz="1400" dirty="0" smtClean="0">
                <a:latin typeface="MyriadPro-Regular"/>
              </a:rPr>
              <a:t> from 6 to 12, </a:t>
            </a:r>
            <a:r>
              <a:rPr lang="sv-SE" sz="1400" dirty="0" err="1" smtClean="0">
                <a:latin typeface="MyriadPro-Regular"/>
              </a:rPr>
              <a:t>afternoon</a:t>
            </a:r>
            <a:r>
              <a:rPr lang="sv-SE" sz="1400" dirty="0" smtClean="0">
                <a:latin typeface="MyriadPro-Regular"/>
              </a:rPr>
              <a:t> from 12 to 18, </a:t>
            </a:r>
            <a:r>
              <a:rPr lang="sv-SE" sz="1400" dirty="0" err="1" smtClean="0">
                <a:latin typeface="MyriadPro-Regular"/>
              </a:rPr>
              <a:t>night</a:t>
            </a:r>
            <a:r>
              <a:rPr lang="sv-SE" sz="1400" dirty="0" smtClean="0">
                <a:latin typeface="MyriadPro-Regular"/>
              </a:rPr>
              <a:t> from 18 to 6) </a:t>
            </a:r>
            <a:r>
              <a:rPr lang="sv-SE" sz="1400" dirty="0" err="1">
                <a:latin typeface="MyriadPro-Regular"/>
              </a:rPr>
              <a:t>that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err="1">
                <a:latin typeface="MyriadPro-Regular"/>
              </a:rPr>
              <a:t>time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domain</a:t>
            </a:r>
            <a:r>
              <a:rPr lang="sv-SE" sz="1400" dirty="0">
                <a:latin typeface="MyriadPro-Regular"/>
              </a:rPr>
              <a:t> is split </a:t>
            </a:r>
            <a:r>
              <a:rPr lang="sv-SE" sz="1400" dirty="0" err="1">
                <a:latin typeface="MyriadPro-Regular"/>
              </a:rPr>
              <a:t>into</a:t>
            </a:r>
            <a:r>
              <a:rPr lang="sv-SE" sz="1400" dirty="0">
                <a:latin typeface="MyriadPro-Regular"/>
              </a:rPr>
              <a:t>, as </a:t>
            </a:r>
            <a:r>
              <a:rPr lang="sv-SE" sz="1400" dirty="0" err="1">
                <a:latin typeface="MyriadPro-Regular"/>
              </a:rPr>
              <a:t>increasing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integers</a:t>
            </a:r>
            <a:r>
              <a:rPr lang="sv-SE" sz="1400" dirty="0">
                <a:latin typeface="MyriadPro-Regular"/>
              </a:rPr>
              <a:t>; </a:t>
            </a:r>
            <a:r>
              <a:rPr lang="sv-SE" sz="1400" dirty="0" err="1">
                <a:latin typeface="MyriadPro-Regular"/>
              </a:rPr>
              <a:t>e.g</a:t>
            </a:r>
            <a:r>
              <a:rPr lang="sv-SE" sz="1400" dirty="0">
                <a:latin typeface="MyriadPro-Regular"/>
              </a:rPr>
              <a:t>. </a:t>
            </a:r>
            <a:r>
              <a:rPr lang="sv-SE" sz="1400" dirty="0" err="1">
                <a:latin typeface="MyriadPro-Regular"/>
              </a:rPr>
              <a:t>if</a:t>
            </a:r>
            <a:r>
              <a:rPr lang="sv-SE" sz="1400" dirty="0">
                <a:latin typeface="MyriadPro-Regular"/>
              </a:rPr>
              <a:t> the modeller </a:t>
            </a:r>
            <a:r>
              <a:rPr lang="sv-SE" sz="1400" dirty="0" err="1">
                <a:latin typeface="MyriadPro-Regular"/>
              </a:rPr>
              <a:t>created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timeslices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that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represent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the 3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 parts </a:t>
            </a:r>
            <a:r>
              <a:rPr lang="sv-SE" sz="1400" dirty="0" err="1" smtClean="0">
                <a:latin typeface="MyriadPro-Regular"/>
              </a:rPr>
              <a:t>above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>
                <a:latin typeface="MyriadPro-Regular"/>
              </a:rPr>
              <a:t>then</a:t>
            </a:r>
            <a:r>
              <a:rPr lang="sv-SE" sz="1400" dirty="0">
                <a:latin typeface="MyriadPro-Regular"/>
              </a:rPr>
              <a:t> the set </a:t>
            </a:r>
            <a:r>
              <a:rPr lang="sv-SE" sz="1400" dirty="0" smtClean="0">
                <a:latin typeface="MyriadPro-Regular"/>
              </a:rPr>
              <a:t>DAILYTIMEBRACKET </a:t>
            </a:r>
            <a:r>
              <a:rPr lang="sv-SE" sz="1400" dirty="0" err="1">
                <a:latin typeface="MyriadPro-Regular"/>
              </a:rPr>
              <a:t>will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consist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>
                <a:solidFill>
                  <a:srgbClr val="FF0000"/>
                </a:solidFill>
                <a:latin typeface="MyriadPro-Regular"/>
              </a:rPr>
              <a:t>1, </a:t>
            </a:r>
            <a:r>
              <a:rPr lang="sv-SE" sz="1400" dirty="0" smtClean="0">
                <a:solidFill>
                  <a:srgbClr val="FF0000"/>
                </a:solidFill>
                <a:latin typeface="MyriadPro-Regular"/>
              </a:rPr>
              <a:t>2, 3 </a:t>
            </a:r>
            <a:r>
              <a:rPr lang="sv-SE" sz="1400" dirty="0">
                <a:latin typeface="MyriadPro-Regular"/>
              </a:rPr>
              <a:t>(</a:t>
            </a:r>
            <a:r>
              <a:rPr lang="sv-SE" sz="1400" dirty="0" err="1">
                <a:latin typeface="MyriadPro-Regular"/>
              </a:rPr>
              <a:t>one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representing</a:t>
            </a:r>
            <a:r>
              <a:rPr lang="sv-SE" sz="1400" dirty="0">
                <a:latin typeface="MyriadPro-Regular"/>
              </a:rPr>
              <a:t> the </a:t>
            </a:r>
            <a:r>
              <a:rPr lang="sv-SE" sz="1400" dirty="0" smtClean="0">
                <a:latin typeface="MyriadPro-Regular"/>
              </a:rPr>
              <a:t>not </a:t>
            </a:r>
            <a:r>
              <a:rPr lang="sv-SE" sz="1400" dirty="0" err="1">
                <a:latin typeface="MyriadPro-Regular"/>
              </a:rPr>
              <a:t>important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which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part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>
                <a:latin typeface="MyriadPro-Regular"/>
              </a:rPr>
              <a:t>the </a:t>
            </a:r>
            <a:r>
              <a:rPr lang="sv-SE" sz="1400" dirty="0" err="1" smtClean="0">
                <a:latin typeface="MyriadPro-Regular"/>
              </a:rPr>
              <a:t>user</a:t>
            </a:r>
            <a:r>
              <a:rPr lang="sv-SE" sz="1400" dirty="0" smtClean="0">
                <a:latin typeface="MyriadPro-Regular"/>
              </a:rPr>
              <a:t> calls ’1’, </a:t>
            </a:r>
            <a:r>
              <a:rPr lang="sv-SE" sz="1400" dirty="0">
                <a:latin typeface="MyriadPro-Regular"/>
              </a:rPr>
              <a:t>as long as </a:t>
            </a:r>
            <a:r>
              <a:rPr lang="sv-SE" sz="1400" dirty="0" err="1">
                <a:latin typeface="MyriadPro-Regular"/>
              </a:rPr>
              <a:t>they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remember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what</a:t>
            </a:r>
            <a:r>
              <a:rPr lang="sv-SE" sz="1400" dirty="0">
                <a:latin typeface="MyriadPro-Regular"/>
              </a:rPr>
              <a:t> is </a:t>
            </a:r>
            <a:r>
              <a:rPr lang="sv-SE" sz="1400" dirty="0" err="1" smtClean="0">
                <a:latin typeface="MyriadPro-Regular"/>
              </a:rPr>
              <a:t>what</a:t>
            </a:r>
            <a:r>
              <a:rPr lang="sv-SE" sz="1400" dirty="0" smtClean="0">
                <a:latin typeface="MyriadPro-Regular"/>
              </a:rPr>
              <a:t> and </a:t>
            </a:r>
            <a:r>
              <a:rPr lang="sv-SE" sz="1400" dirty="0" err="1" smtClean="0">
                <a:latin typeface="MyriadPro-Regular"/>
              </a:rPr>
              <a:t>consecutive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numbers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refer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consecutive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 parts)</a:t>
            </a:r>
          </a:p>
          <a:p>
            <a:pPr algn="l"/>
            <a:endParaRPr lang="sv-SE" sz="1400" i="1" dirty="0" smtClean="0">
              <a:latin typeface="MyriadPro-Regular"/>
            </a:endParaRPr>
          </a:p>
          <a:p>
            <a:pPr algn="l"/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69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54879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dirty="0" smtClean="0">
                <a:latin typeface="MyriadPro-Regular"/>
              </a:rPr>
              <a:t>A </a:t>
            </a:r>
            <a:r>
              <a:rPr lang="sv-SE" sz="1400" b="1" dirty="0" err="1" smtClean="0">
                <a:latin typeface="MyriadPro-Regular"/>
              </a:rPr>
              <a:t>few</a:t>
            </a:r>
            <a:r>
              <a:rPr lang="sv-SE" sz="1400" b="1" dirty="0" smtClean="0">
                <a:latin typeface="MyriadPro-Regular"/>
              </a:rPr>
              <a:t> parameters must be </a:t>
            </a:r>
            <a:r>
              <a:rPr lang="sv-SE" sz="1400" b="1" dirty="0" err="1" smtClean="0">
                <a:latin typeface="MyriadPro-Regular"/>
              </a:rPr>
              <a:t>defined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endParaRPr lang="sv-SE" sz="1400" dirty="0" smtClean="0">
              <a:latin typeface="MyriadPro-Regular"/>
            </a:endParaRPr>
          </a:p>
          <a:p>
            <a:pPr algn="l"/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 err="1" smtClean="0">
                <a:latin typeface="MyriadPro-Regular"/>
              </a:rPr>
              <a:t>two</a:t>
            </a:r>
            <a:r>
              <a:rPr lang="sv-SE" sz="1400" dirty="0" smtClean="0">
                <a:latin typeface="MyriadPro-Regular"/>
              </a:rPr>
              <a:t> parameters </a:t>
            </a:r>
            <a:r>
              <a:rPr lang="sv-SE" sz="1400" dirty="0" err="1" smtClean="0">
                <a:latin typeface="MyriadPro-Regular"/>
              </a:rPr>
              <a:t>below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most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important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ones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actually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represent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something</a:t>
            </a:r>
            <a:r>
              <a:rPr lang="sv-SE" sz="1400" dirty="0" smtClean="0">
                <a:latin typeface="MyriadPro-Regular"/>
              </a:rPr>
              <a:t> in the </a:t>
            </a:r>
            <a:r>
              <a:rPr lang="sv-SE" sz="1400" dirty="0" err="1" smtClean="0">
                <a:latin typeface="MyriadPro-Regular"/>
              </a:rPr>
              <a:t>model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They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connect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technologies</a:t>
            </a:r>
            <a:r>
              <a:rPr lang="sv-SE" sz="1400" dirty="0" smtClean="0">
                <a:latin typeface="MyriadPro-Regular"/>
              </a:rPr>
              <a:t>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power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supply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technologies</a:t>
            </a:r>
            <a:r>
              <a:rPr lang="sv-SE" sz="1400" dirty="0" smtClean="0">
                <a:latin typeface="MyriadPro-Regular"/>
              </a:rPr>
              <a:t>) to </a:t>
            </a:r>
            <a:r>
              <a:rPr lang="sv-SE" sz="1400" dirty="0" err="1" smtClean="0">
                <a:latin typeface="MyriadPro-Regular"/>
              </a:rPr>
              <a:t>linked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storages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Technology</a:t>
            </a:r>
            <a:r>
              <a:rPr lang="sv-SE" sz="1400" b="1" i="1" dirty="0" smtClean="0">
                <a:latin typeface="MyriadPro-Regular"/>
              </a:rPr>
              <a:t> To </a:t>
            </a:r>
            <a:r>
              <a:rPr lang="sv-SE" sz="1400" b="1" i="1" dirty="0" err="1" smtClean="0">
                <a:latin typeface="MyriadPro-Regular"/>
              </a:rPr>
              <a:t>Storage</a:t>
            </a:r>
            <a:r>
              <a:rPr lang="sv-SE" sz="1400" b="1" i="1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– 0 </a:t>
            </a:r>
            <a:r>
              <a:rPr lang="sv-SE" sz="1400" dirty="0" err="1" smtClean="0">
                <a:latin typeface="MyriadPro-Regular"/>
              </a:rPr>
              <a:t>if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technology</a:t>
            </a:r>
            <a:r>
              <a:rPr lang="sv-SE" sz="1400" dirty="0" smtClean="0">
                <a:latin typeface="MyriadPro-Regular"/>
              </a:rPr>
              <a:t> and a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not </a:t>
            </a:r>
            <a:r>
              <a:rPr lang="sv-SE" sz="1400" dirty="0" err="1" smtClean="0">
                <a:latin typeface="MyriadPro-Regular"/>
              </a:rPr>
              <a:t>linked</a:t>
            </a:r>
            <a:r>
              <a:rPr lang="sv-SE" sz="1400" dirty="0" smtClean="0">
                <a:latin typeface="MyriadPro-Regular"/>
              </a:rPr>
              <a:t> in a </a:t>
            </a:r>
            <a:r>
              <a:rPr lang="sv-SE" sz="1400" dirty="0" err="1" smtClean="0">
                <a:latin typeface="MyriadPro-Regular"/>
              </a:rPr>
              <a:t>certain</a:t>
            </a:r>
            <a:r>
              <a:rPr lang="sv-SE" sz="1400" dirty="0" smtClean="0">
                <a:latin typeface="MyriadPro-Regular"/>
              </a:rPr>
              <a:t> mode, or a </a:t>
            </a:r>
            <a:r>
              <a:rPr lang="sv-SE" sz="1400" dirty="0" err="1" smtClean="0">
                <a:latin typeface="MyriadPro-Regular"/>
              </a:rPr>
              <a:t>value</a:t>
            </a:r>
            <a:r>
              <a:rPr lang="sv-SE" sz="1400" dirty="0" smtClean="0">
                <a:latin typeface="MyriadPro-Regular"/>
              </a:rPr>
              <a:t> &gt; 0  </a:t>
            </a:r>
            <a:r>
              <a:rPr lang="sv-SE" sz="1400" dirty="0" err="1" smtClean="0">
                <a:latin typeface="MyriadPro-Regular"/>
              </a:rPr>
              <a:t>if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they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(the </a:t>
            </a:r>
            <a:r>
              <a:rPr lang="sv-SE" sz="1400" dirty="0" err="1" smtClean="0">
                <a:latin typeface="MyriadPro-Regular"/>
              </a:rPr>
              <a:t>value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depends</a:t>
            </a:r>
            <a:r>
              <a:rPr lang="sv-SE" sz="1400" dirty="0" smtClean="0">
                <a:latin typeface="MyriadPro-Regular"/>
              </a:rPr>
              <a:t> on the </a:t>
            </a:r>
            <a:r>
              <a:rPr lang="sv-SE" sz="1400" dirty="0" err="1" smtClean="0">
                <a:latin typeface="MyriadPro-Regular"/>
              </a:rPr>
              <a:t>units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activity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used</a:t>
            </a:r>
            <a:r>
              <a:rPr lang="sv-SE" sz="1400" dirty="0" smtClean="0">
                <a:latin typeface="MyriadPro-Regular"/>
              </a:rPr>
              <a:t> for the </a:t>
            </a:r>
            <a:r>
              <a:rPr lang="sv-SE" sz="1400" dirty="0" err="1" smtClean="0">
                <a:latin typeface="MyriadPro-Regular"/>
              </a:rPr>
              <a:t>technology</a:t>
            </a:r>
            <a:r>
              <a:rPr lang="sv-SE" sz="1400" dirty="0" smtClean="0">
                <a:latin typeface="MyriadPro-Regular"/>
              </a:rPr>
              <a:t> and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). </a:t>
            </a:r>
            <a:r>
              <a:rPr lang="sv-SE" sz="1400" dirty="0" err="1" smtClean="0">
                <a:latin typeface="MyriadPro-Regular"/>
              </a:rPr>
              <a:t>See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example</a:t>
            </a:r>
            <a:r>
              <a:rPr lang="sv-SE" sz="1400" dirty="0" smtClean="0">
                <a:latin typeface="MyriadPro-Regular"/>
              </a:rPr>
              <a:t> in the </a:t>
            </a:r>
            <a:r>
              <a:rPr lang="sv-SE" sz="1400" dirty="0" err="1" smtClean="0">
                <a:latin typeface="MyriadPro-Regular"/>
              </a:rPr>
              <a:t>next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slide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Technology</a:t>
            </a:r>
            <a:r>
              <a:rPr lang="sv-SE" sz="1400" b="1" i="1" dirty="0" smtClean="0">
                <a:latin typeface="MyriadPro-Regular"/>
              </a:rPr>
              <a:t> From </a:t>
            </a:r>
            <a:r>
              <a:rPr lang="sv-SE" sz="1400" b="1" i="1" dirty="0" err="1" smtClean="0">
                <a:latin typeface="MyriadPro-Regular"/>
              </a:rPr>
              <a:t>Storage</a:t>
            </a:r>
            <a:r>
              <a:rPr lang="sv-SE" sz="1400" b="1" i="1" dirty="0">
                <a:latin typeface="MyriadPro-Regular"/>
              </a:rPr>
              <a:t> </a:t>
            </a:r>
            <a:r>
              <a:rPr lang="sv-SE" sz="1400" dirty="0">
                <a:latin typeface="MyriadPro-Regular"/>
              </a:rPr>
              <a:t>– 0 </a:t>
            </a:r>
            <a:r>
              <a:rPr lang="sv-SE" sz="1400" dirty="0" err="1">
                <a:latin typeface="MyriadPro-Regular"/>
              </a:rPr>
              <a:t>if</a:t>
            </a:r>
            <a:r>
              <a:rPr lang="sv-SE" sz="1400" dirty="0">
                <a:latin typeface="MyriadPro-Regular"/>
              </a:rPr>
              <a:t> a </a:t>
            </a:r>
            <a:r>
              <a:rPr lang="sv-SE" sz="1400" dirty="0" err="1">
                <a:latin typeface="MyriadPro-Regular"/>
              </a:rPr>
              <a:t>technology</a:t>
            </a:r>
            <a:r>
              <a:rPr lang="sv-SE" sz="1400" dirty="0">
                <a:latin typeface="MyriadPro-Regular"/>
              </a:rPr>
              <a:t> and a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are</a:t>
            </a:r>
            <a:r>
              <a:rPr lang="sv-SE" sz="1400" dirty="0">
                <a:latin typeface="MyriadPro-Regular"/>
              </a:rPr>
              <a:t> not </a:t>
            </a:r>
            <a:r>
              <a:rPr lang="sv-SE" sz="1400" dirty="0" err="1">
                <a:latin typeface="MyriadPro-Regular"/>
              </a:rPr>
              <a:t>linked</a:t>
            </a:r>
            <a:r>
              <a:rPr lang="sv-SE" sz="1400" dirty="0">
                <a:latin typeface="MyriadPro-Regular"/>
              </a:rPr>
              <a:t> in a </a:t>
            </a:r>
            <a:r>
              <a:rPr lang="sv-SE" sz="1400" dirty="0" err="1">
                <a:latin typeface="MyriadPro-Regular"/>
              </a:rPr>
              <a:t>certain</a:t>
            </a:r>
            <a:r>
              <a:rPr lang="sv-SE" sz="1400" dirty="0">
                <a:latin typeface="MyriadPro-Regular"/>
              </a:rPr>
              <a:t> mode, or a </a:t>
            </a:r>
            <a:r>
              <a:rPr lang="sv-SE" sz="1400" dirty="0" err="1">
                <a:latin typeface="MyriadPro-Regular"/>
              </a:rPr>
              <a:t>value</a:t>
            </a:r>
            <a:r>
              <a:rPr lang="sv-SE" sz="1400" dirty="0">
                <a:latin typeface="MyriadPro-Regular"/>
              </a:rPr>
              <a:t> &gt; 0  </a:t>
            </a:r>
            <a:r>
              <a:rPr lang="sv-SE" sz="1400" dirty="0" err="1">
                <a:latin typeface="MyriadPro-Regular"/>
              </a:rPr>
              <a:t>if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they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are</a:t>
            </a:r>
            <a:r>
              <a:rPr lang="sv-SE" sz="1400" dirty="0">
                <a:latin typeface="MyriadPro-Regular"/>
              </a:rPr>
              <a:t> (the </a:t>
            </a:r>
            <a:r>
              <a:rPr lang="sv-SE" sz="1400" dirty="0" err="1">
                <a:latin typeface="MyriadPro-Regular"/>
              </a:rPr>
              <a:t>value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depends</a:t>
            </a:r>
            <a:r>
              <a:rPr lang="sv-SE" sz="1400" dirty="0">
                <a:latin typeface="MyriadPro-Regular"/>
              </a:rPr>
              <a:t> on the </a:t>
            </a:r>
            <a:r>
              <a:rPr lang="sv-SE" sz="1400" dirty="0" err="1">
                <a:latin typeface="MyriadPro-Regular"/>
              </a:rPr>
              <a:t>units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of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activity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used</a:t>
            </a:r>
            <a:r>
              <a:rPr lang="sv-SE" sz="1400" dirty="0">
                <a:latin typeface="MyriadPro-Regular"/>
              </a:rPr>
              <a:t> for the </a:t>
            </a:r>
            <a:r>
              <a:rPr lang="sv-SE" sz="1400" dirty="0" err="1">
                <a:latin typeface="MyriadPro-Regular"/>
              </a:rPr>
              <a:t>technology</a:t>
            </a:r>
            <a:r>
              <a:rPr lang="sv-SE" sz="1400" dirty="0">
                <a:latin typeface="MyriadPro-Regular"/>
              </a:rPr>
              <a:t> and the </a:t>
            </a:r>
            <a:r>
              <a:rPr lang="sv-SE" sz="1400" dirty="0" err="1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). </a:t>
            </a:r>
            <a:r>
              <a:rPr lang="sv-SE" sz="1400" dirty="0" err="1">
                <a:latin typeface="MyriadPro-Regular"/>
              </a:rPr>
              <a:t>See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>
                <a:latin typeface="MyriadPro-Regular"/>
              </a:rPr>
              <a:t>example</a:t>
            </a:r>
            <a:r>
              <a:rPr lang="sv-SE" sz="1400" dirty="0">
                <a:latin typeface="MyriadPro-Regular"/>
              </a:rPr>
              <a:t> in the </a:t>
            </a:r>
            <a:r>
              <a:rPr lang="sv-SE" sz="1400" dirty="0" err="1">
                <a:latin typeface="MyriadPro-Regular"/>
              </a:rPr>
              <a:t>next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slide</a:t>
            </a:r>
            <a:endParaRPr lang="sv-SE" sz="1400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dirty="0">
              <a:latin typeface="MyriadPro-Regular"/>
            </a:endParaRPr>
          </a:p>
          <a:p>
            <a:pPr algn="l"/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 err="1" smtClean="0">
                <a:latin typeface="MyriadPro-Regular"/>
              </a:rPr>
              <a:t>following</a:t>
            </a:r>
            <a:r>
              <a:rPr lang="sv-SE" sz="1400" dirty="0" smtClean="0">
                <a:latin typeface="MyriadPro-Regular"/>
              </a:rPr>
              <a:t> parameters </a:t>
            </a:r>
            <a:r>
              <a:rPr lang="sv-SE" sz="1400" dirty="0" err="1" smtClean="0">
                <a:latin typeface="MyriadPro-Regular"/>
              </a:rPr>
              <a:t>are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needed</a:t>
            </a:r>
            <a:r>
              <a:rPr lang="sv-SE" sz="1400" dirty="0" smtClean="0">
                <a:latin typeface="MyriadPro-Regular"/>
              </a:rPr>
              <a:t> to segment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as </a:t>
            </a:r>
            <a:r>
              <a:rPr lang="sv-SE" sz="1400" dirty="0" err="1" smtClean="0">
                <a:latin typeface="MyriadPro-Regular"/>
              </a:rPr>
              <a:t>needed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checking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balances</a:t>
            </a:r>
            <a:r>
              <a:rPr lang="sv-SE" sz="1400" dirty="0" smtClean="0">
                <a:latin typeface="MyriadPro-Regular"/>
              </a:rPr>
              <a:t> and </a:t>
            </a:r>
            <a:r>
              <a:rPr lang="sv-SE" sz="1400" dirty="0" err="1" smtClean="0">
                <a:latin typeface="MyriadPro-Regular"/>
              </a:rPr>
              <a:t>respect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capacities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Conversion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b="1" i="1" dirty="0" err="1" smtClean="0">
                <a:latin typeface="MyriadPro-Regular"/>
              </a:rPr>
              <a:t>ls</a:t>
            </a:r>
            <a:r>
              <a:rPr lang="sv-SE" sz="1400" b="1" i="1" dirty="0" smtClean="0">
                <a:latin typeface="MyriadPro-Regular"/>
              </a:rPr>
              <a:t>, </a:t>
            </a:r>
            <a:r>
              <a:rPr lang="sv-SE" sz="1400" b="1" i="1" dirty="0" err="1" smtClean="0">
                <a:latin typeface="MyriadPro-Regular"/>
              </a:rPr>
              <a:t>ld</a:t>
            </a:r>
            <a:r>
              <a:rPr lang="sv-SE" sz="1400" b="1" i="1" dirty="0" smtClean="0">
                <a:latin typeface="MyriadPro-Regular"/>
              </a:rPr>
              <a:t>, </a:t>
            </a:r>
            <a:r>
              <a:rPr lang="sv-SE" sz="1400" b="1" i="1" dirty="0" err="1" smtClean="0">
                <a:latin typeface="MyriadPro-Regular"/>
              </a:rPr>
              <a:t>lh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- matrix </a:t>
            </a:r>
            <a:r>
              <a:rPr lang="sv-SE" sz="1400" dirty="0" err="1" smtClean="0">
                <a:latin typeface="MyriadPro-Regular"/>
              </a:rPr>
              <a:t>connecting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each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slice to the </a:t>
            </a:r>
            <a:r>
              <a:rPr lang="sv-SE" sz="1400" dirty="0" err="1" smtClean="0">
                <a:latin typeface="MyriadPro-Regular"/>
              </a:rPr>
              <a:t>SEASONs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DAYTYPEs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DAILYTIMEBRACKET’s</a:t>
            </a:r>
            <a:r>
              <a:rPr lang="sv-SE" sz="1400" dirty="0" smtClean="0">
                <a:latin typeface="MyriadPro-Regular"/>
              </a:rPr>
              <a:t> it is </a:t>
            </a:r>
            <a:r>
              <a:rPr lang="sv-SE" sz="1400" dirty="0" err="1" smtClean="0">
                <a:latin typeface="MyriadPro-Regular"/>
              </a:rPr>
              <a:t>meant</a:t>
            </a:r>
            <a:r>
              <a:rPr lang="sv-SE" sz="1400" dirty="0" smtClean="0">
                <a:latin typeface="MyriadPro-Regular"/>
              </a:rPr>
              <a:t> to </a:t>
            </a:r>
            <a:r>
              <a:rPr lang="sv-SE" sz="1400" dirty="0" err="1" smtClean="0">
                <a:latin typeface="MyriadPro-Regular"/>
              </a:rPr>
              <a:t>represent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– it has a </a:t>
            </a:r>
            <a:r>
              <a:rPr lang="sv-SE" sz="1400" dirty="0" err="1" smtClean="0">
                <a:latin typeface="MyriadPro-Regular"/>
              </a:rPr>
              <a:t>binary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value</a:t>
            </a:r>
            <a:r>
              <a:rPr lang="sv-SE" sz="1400" dirty="0" smtClean="0">
                <a:latin typeface="MyriadPro-Regular"/>
              </a:rPr>
              <a:t>, 0 </a:t>
            </a:r>
            <a:r>
              <a:rPr lang="sv-SE" sz="1400" dirty="0" err="1" smtClean="0">
                <a:latin typeface="MyriadPro-Regular"/>
              </a:rPr>
              <a:t>if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time</a:t>
            </a:r>
            <a:r>
              <a:rPr lang="sv-SE" sz="1400" dirty="0" smtClean="0">
                <a:latin typeface="MyriadPro-Regular"/>
              </a:rPr>
              <a:t> slice </a:t>
            </a:r>
            <a:r>
              <a:rPr lang="sv-SE" sz="1400" dirty="0" err="1" smtClean="0">
                <a:latin typeface="MyriadPro-Regular"/>
              </a:rPr>
              <a:t>does</a:t>
            </a:r>
            <a:r>
              <a:rPr lang="sv-SE" sz="1400" dirty="0" smtClean="0">
                <a:latin typeface="MyriadPro-Regular"/>
              </a:rPr>
              <a:t> not </a:t>
            </a:r>
            <a:r>
              <a:rPr lang="sv-SE" sz="1400" dirty="0" err="1" smtClean="0">
                <a:latin typeface="MyriadPro-Regular"/>
              </a:rPr>
              <a:t>represent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specific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season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daytype</a:t>
            </a:r>
            <a:r>
              <a:rPr lang="sv-SE" sz="1400" dirty="0" smtClean="0">
                <a:latin typeface="MyriadPro-Regular"/>
              </a:rPr>
              <a:t> or </a:t>
            </a:r>
            <a:r>
              <a:rPr lang="sv-SE" sz="1400" dirty="0" err="1" smtClean="0">
                <a:latin typeface="MyriadPro-Regular"/>
              </a:rPr>
              <a:t>dailytimebracket</a:t>
            </a:r>
            <a:r>
              <a:rPr lang="sv-SE" sz="1400" dirty="0" smtClean="0">
                <a:latin typeface="MyriadPro-Regular"/>
              </a:rPr>
              <a:t>; 1 </a:t>
            </a:r>
            <a:r>
              <a:rPr lang="sv-SE" sz="1400" dirty="0" err="1" smtClean="0">
                <a:latin typeface="MyriadPro-Regular"/>
              </a:rPr>
              <a:t>if</a:t>
            </a:r>
            <a:r>
              <a:rPr lang="sv-SE" sz="1400" dirty="0" smtClean="0">
                <a:latin typeface="MyriadPro-Regular"/>
              </a:rPr>
              <a:t> it </a:t>
            </a:r>
            <a:r>
              <a:rPr lang="sv-SE" sz="1400" dirty="0" err="1" smtClean="0">
                <a:latin typeface="MyriadPro-Regular"/>
              </a:rPr>
              <a:t>does</a:t>
            </a:r>
            <a:endParaRPr lang="sv-SE" sz="1400" dirty="0" smtClean="0">
              <a:latin typeface="Myriad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i="1" dirty="0" err="1" smtClean="0">
                <a:latin typeface="MyriadPro-Regular"/>
              </a:rPr>
              <a:t>DaySplit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- </a:t>
            </a:r>
            <a:r>
              <a:rPr lang="sv-SE" sz="1400" dirty="0" err="1" smtClean="0">
                <a:latin typeface="MyriadPro-Regular"/>
              </a:rPr>
              <a:t>fraction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year</a:t>
            </a:r>
            <a:r>
              <a:rPr lang="sv-SE" sz="1400" dirty="0" smtClean="0">
                <a:latin typeface="MyriadPro-Regular"/>
              </a:rPr>
              <a:t> taken by </a:t>
            </a:r>
            <a:r>
              <a:rPr lang="sv-SE" sz="1400" dirty="0" err="1" smtClean="0">
                <a:latin typeface="MyriadPro-Regular"/>
              </a:rPr>
              <a:t>those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hours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specific</a:t>
            </a:r>
            <a:r>
              <a:rPr lang="sv-SE" sz="1400" dirty="0" smtClean="0">
                <a:latin typeface="MyriadPro-Regular"/>
              </a:rPr>
              <a:t> DAILYTIMEBRACKET </a:t>
            </a:r>
            <a:r>
              <a:rPr lang="sv-SE" sz="1400" dirty="0" err="1" smtClean="0">
                <a:latin typeface="MyriadPro-Regular"/>
              </a:rPr>
              <a:t>represents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but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only</a:t>
            </a:r>
            <a:r>
              <a:rPr lang="sv-SE" sz="1400" dirty="0" smtClean="0">
                <a:latin typeface="MyriadPro-Regular"/>
              </a:rPr>
              <a:t> in a </a:t>
            </a:r>
            <a:r>
              <a:rPr lang="sv-SE" sz="1400" dirty="0" err="1" smtClean="0">
                <a:latin typeface="MyriadPro-Regular"/>
              </a:rPr>
              <a:t>specific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. For </a:t>
            </a:r>
            <a:r>
              <a:rPr lang="sv-SE" sz="1400" dirty="0" err="1" smtClean="0">
                <a:latin typeface="MyriadPro-Regular"/>
              </a:rPr>
              <a:t>example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let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us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imagine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DAILYTIMEBRACKET 1 </a:t>
            </a:r>
            <a:r>
              <a:rPr lang="sv-SE" sz="1400" dirty="0" err="1" smtClean="0">
                <a:latin typeface="MyriadPro-Regular"/>
              </a:rPr>
              <a:t>represents</a:t>
            </a:r>
            <a:r>
              <a:rPr lang="sv-SE" sz="1400" dirty="0" smtClean="0">
                <a:latin typeface="MyriadPro-Regular"/>
              </a:rPr>
              <a:t> all </a:t>
            </a:r>
            <a:r>
              <a:rPr lang="sv-SE" sz="1400" dirty="0" err="1" smtClean="0">
                <a:latin typeface="MyriadPro-Regular"/>
              </a:rPr>
              <a:t>morning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hours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between</a:t>
            </a:r>
            <a:r>
              <a:rPr lang="sv-SE" sz="1400" dirty="0" smtClean="0">
                <a:latin typeface="MyriadPro-Regular"/>
              </a:rPr>
              <a:t> 6 and 12, </a:t>
            </a:r>
            <a:r>
              <a:rPr lang="sv-SE" sz="1400" dirty="0" err="1" smtClean="0">
                <a:latin typeface="MyriadPro-Regular"/>
              </a:rPr>
              <a:t>thoughout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year</a:t>
            </a:r>
            <a:r>
              <a:rPr lang="sv-SE" sz="1400" dirty="0" smtClean="0">
                <a:latin typeface="MyriadPro-Regular"/>
              </a:rPr>
              <a:t>. The </a:t>
            </a:r>
            <a:r>
              <a:rPr lang="sv-SE" sz="1400" dirty="0" err="1" smtClean="0">
                <a:latin typeface="MyriadPro-Regular"/>
              </a:rPr>
              <a:t>DaySplit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DAILYTIMEBRACKET </a:t>
            </a:r>
            <a:r>
              <a:rPr lang="sv-SE" sz="1400" dirty="0" err="1" smtClean="0">
                <a:latin typeface="MyriadPro-Regular"/>
              </a:rPr>
              <a:t>will</a:t>
            </a:r>
            <a:r>
              <a:rPr lang="sv-SE" sz="1400" dirty="0" smtClean="0">
                <a:latin typeface="MyriadPro-Regular"/>
              </a:rPr>
              <a:t> be 6 (the </a:t>
            </a:r>
            <a:r>
              <a:rPr lang="sv-SE" sz="1400" dirty="0" err="1" smtClean="0">
                <a:latin typeface="MyriadPro-Regular"/>
              </a:rPr>
              <a:t>hours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that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bracket</a:t>
            </a:r>
            <a:r>
              <a:rPr lang="sv-SE" sz="1400" dirty="0" smtClean="0">
                <a:latin typeface="MyriadPro-Regular"/>
              </a:rPr>
              <a:t> in </a:t>
            </a:r>
            <a:r>
              <a:rPr lang="sv-SE" sz="1400" dirty="0" err="1" smtClean="0">
                <a:latin typeface="MyriadPro-Regular"/>
              </a:rPr>
              <a:t>one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single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day</a:t>
            </a:r>
            <a:r>
              <a:rPr lang="sv-SE" sz="1400" dirty="0" smtClean="0">
                <a:latin typeface="MyriadPro-Regular"/>
              </a:rPr>
              <a:t>) / 8760.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b="1" dirty="0" err="1" smtClean="0">
                <a:latin typeface="MyriadPro-Regular"/>
              </a:rPr>
              <a:t>DaysInDayType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number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days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contained</a:t>
            </a:r>
            <a:r>
              <a:rPr lang="sv-SE" sz="1400" dirty="0" smtClean="0">
                <a:latin typeface="MyriadPro-Regular"/>
              </a:rPr>
              <a:t> in a </a:t>
            </a:r>
            <a:r>
              <a:rPr lang="sv-SE" sz="1400" dirty="0" err="1" smtClean="0">
                <a:latin typeface="MyriadPro-Regular"/>
              </a:rPr>
              <a:t>defined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dytype</a:t>
            </a:r>
            <a:r>
              <a:rPr lang="sv-SE" sz="1400" dirty="0" smtClean="0">
                <a:latin typeface="MyriadPro-Regular"/>
              </a:rPr>
              <a:t>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weekday</a:t>
            </a:r>
            <a:r>
              <a:rPr lang="sv-SE" sz="1400" dirty="0" smtClean="0">
                <a:latin typeface="MyriadPro-Regular"/>
              </a:rPr>
              <a:t> / weekend) for a </a:t>
            </a:r>
            <a:r>
              <a:rPr lang="sv-SE" sz="1400" dirty="0" err="1" smtClean="0">
                <a:latin typeface="MyriadPro-Regular"/>
              </a:rPr>
              <a:t>certain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season</a:t>
            </a:r>
            <a:r>
              <a:rPr lang="sv-SE" sz="1400" dirty="0" smtClean="0">
                <a:latin typeface="MyriadPro-Regular"/>
              </a:rPr>
              <a:t>. It is an </a:t>
            </a:r>
            <a:r>
              <a:rPr lang="sv-SE" sz="1400" dirty="0" err="1" smtClean="0">
                <a:latin typeface="MyriadPro-Regular"/>
              </a:rPr>
              <a:t>integer</a:t>
            </a:r>
            <a:r>
              <a:rPr lang="sv-SE" sz="1400" dirty="0" smtClean="0">
                <a:latin typeface="MyriadPro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11932902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0" y="448255"/>
            <a:ext cx="9986839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 – </a:t>
            </a:r>
            <a:r>
              <a:rPr lang="sv-SE" b="1" dirty="0" err="1" smtClean="0">
                <a:solidFill>
                  <a:schemeClr val="bg1"/>
                </a:solidFill>
              </a:rPr>
              <a:t>Reference</a:t>
            </a:r>
            <a:r>
              <a:rPr lang="sv-SE" b="1" dirty="0" smtClean="0">
                <a:solidFill>
                  <a:schemeClr val="bg1"/>
                </a:solidFill>
              </a:rPr>
              <a:t> Energy System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9" y="947094"/>
            <a:ext cx="7574580" cy="5138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3173" y="2821577"/>
            <a:ext cx="650889" cy="668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29150" y="1885950"/>
            <a:ext cx="2254026" cy="105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434" y="1556145"/>
            <a:ext cx="2555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DAM to be </a:t>
            </a:r>
            <a:r>
              <a:rPr lang="sv-SE" sz="1400" dirty="0" err="1" smtClean="0">
                <a:solidFill>
                  <a:srgbClr val="C00000"/>
                </a:solidFill>
              </a:rPr>
              <a:t>added</a:t>
            </a:r>
            <a:r>
              <a:rPr lang="sv-SE" sz="1400" dirty="0" smtClean="0">
                <a:solidFill>
                  <a:srgbClr val="C00000"/>
                </a:solidFill>
              </a:rPr>
              <a:t> to set STORAGE</a:t>
            </a:r>
          </a:p>
          <a:p>
            <a:endParaRPr lang="sv-SE" sz="1400" dirty="0" smtClean="0">
              <a:solidFill>
                <a:srgbClr val="C00000"/>
              </a:solidFill>
            </a:endParaRPr>
          </a:p>
          <a:p>
            <a:r>
              <a:rPr lang="sv-SE" sz="1400" dirty="0" err="1" smtClean="0">
                <a:solidFill>
                  <a:srgbClr val="C00000"/>
                </a:solidFill>
              </a:rPr>
              <a:t>param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TechnologyToStorage</a:t>
            </a:r>
            <a:r>
              <a:rPr lang="sv-SE" sz="1400" dirty="0" smtClean="0">
                <a:solidFill>
                  <a:srgbClr val="C00000"/>
                </a:solidFill>
              </a:rPr>
              <a:t> [region1, River, DAM, 1] = 1;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TechnologyFromStorage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>
                <a:solidFill>
                  <a:srgbClr val="C00000"/>
                </a:solidFill>
              </a:rPr>
              <a:t>[region1, </a:t>
            </a:r>
            <a:r>
              <a:rPr lang="sv-SE" sz="1400" dirty="0" err="1" smtClean="0">
                <a:solidFill>
                  <a:srgbClr val="C00000"/>
                </a:solidFill>
              </a:rPr>
              <a:t>Hydropp</a:t>
            </a:r>
            <a:r>
              <a:rPr lang="sv-SE" sz="1400" dirty="0" smtClean="0">
                <a:solidFill>
                  <a:srgbClr val="C00000"/>
                </a:solidFill>
              </a:rPr>
              <a:t>, </a:t>
            </a:r>
            <a:r>
              <a:rPr lang="sv-SE" sz="1400" dirty="0">
                <a:solidFill>
                  <a:srgbClr val="C00000"/>
                </a:solidFill>
              </a:rPr>
              <a:t>DAM, 1] = 1</a:t>
            </a:r>
            <a:r>
              <a:rPr lang="sv-SE" sz="1400" dirty="0" smtClean="0">
                <a:solidFill>
                  <a:srgbClr val="C00000"/>
                </a:solidFill>
              </a:rPr>
              <a:t>;</a:t>
            </a:r>
            <a:endParaRPr lang="sv-SE" sz="1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8868" y="3723354"/>
            <a:ext cx="721070" cy="676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9791930" y="3657999"/>
            <a:ext cx="2507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BATT to be </a:t>
            </a:r>
            <a:r>
              <a:rPr lang="sv-SE" sz="1400" dirty="0" err="1" smtClean="0">
                <a:solidFill>
                  <a:srgbClr val="C00000"/>
                </a:solidFill>
              </a:rPr>
              <a:t>added</a:t>
            </a:r>
            <a:r>
              <a:rPr lang="sv-SE" sz="1400" dirty="0" smtClean="0">
                <a:solidFill>
                  <a:srgbClr val="C00000"/>
                </a:solidFill>
              </a:rPr>
              <a:t> to set STORAGE</a:t>
            </a:r>
          </a:p>
          <a:p>
            <a:endParaRPr lang="sv-SE" sz="1400" dirty="0" smtClean="0">
              <a:solidFill>
                <a:srgbClr val="C00000"/>
              </a:solidFill>
            </a:endParaRPr>
          </a:p>
          <a:p>
            <a:r>
              <a:rPr lang="sv-SE" sz="1400" dirty="0" err="1" smtClean="0">
                <a:solidFill>
                  <a:srgbClr val="C00000"/>
                </a:solidFill>
              </a:rPr>
              <a:t>param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TechnologyToStorage</a:t>
            </a:r>
            <a:r>
              <a:rPr lang="sv-SE" sz="1400" dirty="0" smtClean="0">
                <a:solidFill>
                  <a:srgbClr val="C00000"/>
                </a:solidFill>
              </a:rPr>
              <a:t> [region1,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, BATT, 1] = 1;</a:t>
            </a:r>
          </a:p>
          <a:p>
            <a:endParaRPr lang="sv-SE" sz="1400" dirty="0">
              <a:solidFill>
                <a:srgbClr val="C00000"/>
              </a:solidFill>
            </a:endParaRPr>
          </a:p>
          <a:p>
            <a:r>
              <a:rPr lang="sv-SE" sz="1400" dirty="0" err="1">
                <a:solidFill>
                  <a:srgbClr val="C00000"/>
                </a:solidFill>
              </a:rPr>
              <a:t>param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TechnologyFromStorage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>
                <a:solidFill>
                  <a:srgbClr val="C00000"/>
                </a:solidFill>
              </a:rPr>
              <a:t>[region1,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, BATT, 2] </a:t>
            </a:r>
            <a:r>
              <a:rPr lang="sv-SE" sz="1400" dirty="0">
                <a:solidFill>
                  <a:srgbClr val="C00000"/>
                </a:solidFill>
              </a:rPr>
              <a:t>= 1</a:t>
            </a:r>
            <a:r>
              <a:rPr lang="sv-SE" sz="1400" dirty="0" smtClean="0">
                <a:solidFill>
                  <a:srgbClr val="C00000"/>
                </a:solidFill>
              </a:rPr>
              <a:t>;</a:t>
            </a:r>
            <a:endParaRPr lang="sv-S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7878190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1" y="448255"/>
            <a:ext cx="6047082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37377" y="1228169"/>
            <a:ext cx="10554879" cy="457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400" b="1" dirty="0" smtClean="0">
                <a:latin typeface="MyriadPro-Regular"/>
              </a:rPr>
              <a:t>A </a:t>
            </a:r>
            <a:r>
              <a:rPr lang="sv-SE" sz="1400" b="1" dirty="0" err="1" smtClean="0">
                <a:latin typeface="MyriadPro-Regular"/>
              </a:rPr>
              <a:t>few</a:t>
            </a:r>
            <a:r>
              <a:rPr lang="sv-SE" sz="1400" b="1" dirty="0" smtClean="0">
                <a:latin typeface="MyriadPro-Regular"/>
              </a:rPr>
              <a:t> parameters must be </a:t>
            </a:r>
            <a:r>
              <a:rPr lang="sv-SE" sz="1400" b="1" dirty="0" err="1" smtClean="0">
                <a:latin typeface="MyriadPro-Regular"/>
              </a:rPr>
              <a:t>defined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endParaRPr lang="sv-SE" sz="1400" dirty="0" smtClean="0">
              <a:latin typeface="MyriadPro-Regular"/>
            </a:endParaRPr>
          </a:p>
          <a:p>
            <a:pPr algn="l"/>
            <a:r>
              <a:rPr lang="sv-SE" sz="1400" dirty="0" smtClean="0">
                <a:latin typeface="MyriadPro-Regular"/>
              </a:rPr>
              <a:t>The </a:t>
            </a:r>
            <a:r>
              <a:rPr lang="sv-SE" sz="1400" dirty="0" err="1" smtClean="0">
                <a:latin typeface="MyriadPro-Regular"/>
              </a:rPr>
              <a:t>following</a:t>
            </a:r>
            <a:r>
              <a:rPr lang="sv-SE" sz="1400" dirty="0" smtClean="0">
                <a:latin typeface="MyriadPro-Regular"/>
              </a:rPr>
              <a:t> parameters </a:t>
            </a:r>
            <a:r>
              <a:rPr lang="sv-SE" sz="1400" dirty="0" err="1" smtClean="0">
                <a:latin typeface="MyriadPro-Regular"/>
              </a:rPr>
              <a:t>define</a:t>
            </a:r>
            <a:r>
              <a:rPr lang="sv-SE" sz="1400" dirty="0" smtClean="0">
                <a:latin typeface="MyriadPro-Regular"/>
              </a:rPr>
              <a:t> the techno-</a:t>
            </a:r>
            <a:r>
              <a:rPr lang="sv-SE" sz="1400" dirty="0" err="1" smtClean="0">
                <a:latin typeface="MyriadPro-Regular"/>
              </a:rPr>
              <a:t>economic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characteristics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option </a:t>
            </a:r>
            <a:r>
              <a:rPr lang="sv-SE" sz="1400" dirty="0" err="1" smtClean="0">
                <a:latin typeface="MyriadPro-Regular"/>
              </a:rPr>
              <a:t>included</a:t>
            </a:r>
            <a:r>
              <a:rPr lang="sv-SE" sz="1400" dirty="0" smtClean="0">
                <a:latin typeface="MyriadPro-Regular"/>
              </a:rPr>
              <a:t>:</a:t>
            </a:r>
          </a:p>
          <a:p>
            <a:pPr algn="l"/>
            <a:r>
              <a:rPr lang="sv-SE" sz="1400" b="1" i="1" dirty="0" err="1" smtClean="0">
                <a:latin typeface="MyriadPro-Regular"/>
              </a:rPr>
              <a:t>StorageLevelStart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defines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starting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level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, in </a:t>
            </a:r>
            <a:r>
              <a:rPr lang="sv-SE" sz="1400" dirty="0" err="1" smtClean="0">
                <a:latin typeface="MyriadPro-Regular"/>
              </a:rPr>
              <a:t>activity</a:t>
            </a:r>
            <a:r>
              <a:rPr lang="sv-SE" sz="1400" dirty="0" smtClean="0">
                <a:latin typeface="MyriadPro-Regular"/>
              </a:rPr>
              <a:t> (</a:t>
            </a:r>
            <a:r>
              <a:rPr lang="sv-SE" sz="1400" dirty="0" err="1" smtClean="0">
                <a:latin typeface="MyriadPro-Regular"/>
              </a:rPr>
              <a:t>e.g</a:t>
            </a:r>
            <a:r>
              <a:rPr lang="sv-SE" sz="1400" dirty="0" smtClean="0">
                <a:latin typeface="MyriadPro-Regular"/>
              </a:rPr>
              <a:t>. </a:t>
            </a:r>
            <a:r>
              <a:rPr lang="sv-SE" sz="1400" dirty="0" err="1" smtClean="0">
                <a:latin typeface="MyriadPro-Regular"/>
              </a:rPr>
              <a:t>energy</a:t>
            </a:r>
            <a:r>
              <a:rPr lang="sv-SE" sz="1400" dirty="0" smtClean="0">
                <a:latin typeface="MyriadPro-Regular"/>
              </a:rPr>
              <a:t>) </a:t>
            </a:r>
            <a:r>
              <a:rPr lang="sv-SE" sz="1400" dirty="0" err="1" smtClean="0">
                <a:latin typeface="MyriadPro-Regular"/>
              </a:rPr>
              <a:t>units</a:t>
            </a:r>
            <a:r>
              <a:rPr lang="sv-SE" sz="1400" dirty="0" smtClean="0">
                <a:latin typeface="MyriadPro-Regular"/>
              </a:rPr>
              <a:t>;</a:t>
            </a:r>
            <a:endParaRPr lang="sv-SE" sz="1400" dirty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MinStorageCharge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defines</a:t>
            </a:r>
            <a:r>
              <a:rPr lang="sv-SE" sz="1400" dirty="0" smtClean="0">
                <a:latin typeface="MyriadPro-Regular"/>
              </a:rPr>
              <a:t> a </a:t>
            </a:r>
            <a:r>
              <a:rPr lang="sv-SE" sz="1400" dirty="0" err="1" smtClean="0">
                <a:latin typeface="MyriadPro-Regular"/>
              </a:rPr>
              <a:t>level</a:t>
            </a:r>
            <a:r>
              <a:rPr lang="sv-SE" sz="1400" dirty="0" smtClean="0">
                <a:latin typeface="MyriadPro-Regular"/>
              </a:rPr>
              <a:t> under </a:t>
            </a:r>
            <a:r>
              <a:rPr lang="sv-SE" sz="1400" dirty="0" err="1" smtClean="0">
                <a:latin typeface="MyriadPro-Regular"/>
              </a:rPr>
              <a:t>which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will</a:t>
            </a:r>
            <a:r>
              <a:rPr lang="sv-SE" sz="1400" dirty="0" smtClean="0">
                <a:latin typeface="MyriadPro-Regular"/>
              </a:rPr>
              <a:t> not be </a:t>
            </a:r>
            <a:r>
              <a:rPr lang="sv-SE" sz="1400" dirty="0" err="1" smtClean="0">
                <a:latin typeface="MyriadPro-Regular"/>
              </a:rPr>
              <a:t>discharged</a:t>
            </a:r>
            <a:r>
              <a:rPr lang="sv-SE" sz="1400" dirty="0" smtClean="0">
                <a:latin typeface="MyriadPro-Regular"/>
              </a:rPr>
              <a:t>, a </a:t>
            </a:r>
            <a:r>
              <a:rPr lang="sv-SE" sz="1400" dirty="0" err="1" smtClean="0">
                <a:latin typeface="MyriadPro-Regular"/>
              </a:rPr>
              <a:t>fraction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between</a:t>
            </a:r>
            <a:r>
              <a:rPr lang="sv-SE" sz="1400" dirty="0" smtClean="0">
                <a:latin typeface="MyriadPro-Regular"/>
              </a:rPr>
              <a:t> 0 and 1;</a:t>
            </a:r>
            <a:endParaRPr lang="sv-SE" sz="1400" dirty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OperationalLifeStorage</a:t>
            </a:r>
            <a:r>
              <a:rPr lang="sv-SE" sz="1400" b="1" i="1" dirty="0" smtClean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– </a:t>
            </a:r>
            <a:r>
              <a:rPr lang="sv-SE" sz="1400" dirty="0" err="1" smtClean="0">
                <a:latin typeface="MyriadPro-Regular"/>
              </a:rPr>
              <a:t>operational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life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(</a:t>
            </a:r>
            <a:r>
              <a:rPr lang="sv-SE" sz="1400" dirty="0" err="1" smtClean="0">
                <a:latin typeface="MyriadPro-Regular"/>
              </a:rPr>
              <a:t>number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years</a:t>
            </a:r>
            <a:r>
              <a:rPr lang="sv-SE" sz="1400" dirty="0" smtClean="0">
                <a:latin typeface="MyriadPro-Regular"/>
              </a:rPr>
              <a:t>), like for </a:t>
            </a:r>
            <a:r>
              <a:rPr lang="sv-SE" sz="1400" dirty="0" err="1" smtClean="0">
                <a:latin typeface="MyriadPro-Regular"/>
              </a:rPr>
              <a:t>technologies</a:t>
            </a:r>
            <a:r>
              <a:rPr lang="sv-SE" sz="1400" dirty="0" smtClean="0">
                <a:latin typeface="MyriadPro-Regular"/>
              </a:rPr>
              <a:t>;</a:t>
            </a:r>
          </a:p>
          <a:p>
            <a:pPr algn="l"/>
            <a:r>
              <a:rPr lang="sv-SE" sz="1400" b="1" i="1" dirty="0" err="1" smtClean="0">
                <a:latin typeface="MyriadPro-Regular"/>
              </a:rPr>
              <a:t>CapitalCostStorage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defines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capital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cost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, in </a:t>
            </a:r>
            <a:r>
              <a:rPr lang="sv-SE" sz="1400" dirty="0" err="1" smtClean="0">
                <a:latin typeface="MyriadPro-Regular"/>
              </a:rPr>
              <a:t>unit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money</a:t>
            </a:r>
            <a:r>
              <a:rPr lang="sv-SE" sz="1400" dirty="0" smtClean="0">
                <a:latin typeface="MyriadPro-Regular"/>
              </a:rPr>
              <a:t> per </a:t>
            </a:r>
            <a:r>
              <a:rPr lang="sv-SE" sz="1400" dirty="0" err="1" smtClean="0">
                <a:latin typeface="MyriadPro-Regular"/>
              </a:rPr>
              <a:t>unit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volume</a:t>
            </a:r>
            <a:r>
              <a:rPr lang="sv-SE" sz="1400" dirty="0">
                <a:latin typeface="MyriadPro-Regular"/>
              </a:rPr>
              <a:t> </a:t>
            </a:r>
            <a:r>
              <a:rPr lang="sv-SE" sz="1400" dirty="0" smtClean="0">
                <a:latin typeface="MyriadPro-Regular"/>
              </a:rPr>
              <a:t>(</a:t>
            </a:r>
            <a:r>
              <a:rPr lang="sv-SE" sz="1400" dirty="0" err="1" smtClean="0">
                <a:latin typeface="MyriadPro-Regular"/>
              </a:rPr>
              <a:t>which</a:t>
            </a:r>
            <a:r>
              <a:rPr lang="sv-SE" sz="1400" dirty="0" smtClean="0">
                <a:latin typeface="MyriadPro-Regular"/>
              </a:rPr>
              <a:t> is the same as the </a:t>
            </a:r>
            <a:r>
              <a:rPr lang="sv-SE" sz="1400" dirty="0" err="1" smtClean="0">
                <a:latin typeface="MyriadPro-Regular"/>
              </a:rPr>
              <a:t>unit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activity</a:t>
            </a:r>
            <a:r>
              <a:rPr lang="sv-SE" sz="1400" dirty="0" smtClean="0">
                <a:latin typeface="MyriadPro-Regular"/>
              </a:rPr>
              <a:t>, </a:t>
            </a:r>
            <a:r>
              <a:rPr lang="sv-SE" sz="1400" dirty="0" err="1" smtClean="0">
                <a:latin typeface="MyriadPro-Regular"/>
              </a:rPr>
              <a:t>there</a:t>
            </a:r>
            <a:r>
              <a:rPr lang="sv-SE" sz="1400" dirty="0" smtClean="0">
                <a:latin typeface="MyriadPro-Regular"/>
              </a:rPr>
              <a:t> is no </a:t>
            </a:r>
            <a:r>
              <a:rPr lang="sv-SE" sz="1400" dirty="0" err="1" smtClean="0">
                <a:latin typeface="MyriadPro-Regular"/>
              </a:rPr>
              <a:t>distinction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between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capacity</a:t>
            </a:r>
            <a:r>
              <a:rPr lang="sv-SE" sz="1400" dirty="0" smtClean="0">
                <a:latin typeface="MyriadPro-Regular"/>
              </a:rPr>
              <a:t> and </a:t>
            </a:r>
            <a:r>
              <a:rPr lang="sv-SE" sz="1400" dirty="0" err="1" smtClean="0">
                <a:latin typeface="MyriadPro-Regular"/>
              </a:rPr>
              <a:t>activity</a:t>
            </a:r>
            <a:r>
              <a:rPr lang="sv-SE" sz="1400" dirty="0" smtClean="0">
                <a:latin typeface="MyriadPro-Regular"/>
              </a:rPr>
              <a:t> for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, in OSeMOSYS);</a:t>
            </a:r>
            <a:endParaRPr lang="sv-SE" sz="1400" dirty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ResidualStorageCapacity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defines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historical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volume</a:t>
            </a:r>
            <a:r>
              <a:rPr lang="sv-SE" sz="1400" dirty="0" smtClean="0">
                <a:latin typeface="MyriadPro-Regular"/>
              </a:rPr>
              <a:t> present from </a:t>
            </a:r>
            <a:r>
              <a:rPr lang="sv-SE" sz="1400" dirty="0" err="1" smtClean="0">
                <a:latin typeface="MyriadPro-Regular"/>
              </a:rPr>
              <a:t>before</a:t>
            </a:r>
            <a:r>
              <a:rPr lang="sv-SE" sz="1400" dirty="0" smtClean="0">
                <a:latin typeface="MyriadPro-Regular"/>
              </a:rPr>
              <a:t> the start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modelling</a:t>
            </a:r>
            <a:r>
              <a:rPr lang="sv-SE" sz="1400" dirty="0" smtClean="0">
                <a:latin typeface="MyriadPro-Regular"/>
              </a:rPr>
              <a:t> period, in </a:t>
            </a:r>
            <a:r>
              <a:rPr lang="sv-SE" sz="1400" dirty="0" err="1" smtClean="0">
                <a:latin typeface="MyriadPro-Regular"/>
              </a:rPr>
              <a:t>unit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volume</a:t>
            </a:r>
            <a:r>
              <a:rPr lang="sv-SE" sz="1400" dirty="0" smtClean="0">
                <a:latin typeface="MyriadPro-Regular"/>
              </a:rPr>
              <a:t> (same as the </a:t>
            </a:r>
            <a:r>
              <a:rPr lang="sv-SE" sz="1400" dirty="0" err="1" smtClean="0">
                <a:latin typeface="MyriadPro-Regular"/>
              </a:rPr>
              <a:t>units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activity</a:t>
            </a:r>
            <a:r>
              <a:rPr lang="sv-SE" sz="1400" dirty="0" smtClean="0">
                <a:latin typeface="MyriadPro-Regular"/>
              </a:rPr>
              <a:t>, so </a:t>
            </a:r>
            <a:r>
              <a:rPr lang="sv-SE" sz="1400" dirty="0" err="1" smtClean="0">
                <a:latin typeface="MyriadPro-Regular"/>
              </a:rPr>
              <a:t>energy</a:t>
            </a:r>
            <a:r>
              <a:rPr lang="sv-SE" sz="1400" dirty="0" smtClean="0">
                <a:latin typeface="MyriadPro-Regular"/>
              </a:rPr>
              <a:t>, in </a:t>
            </a:r>
            <a:r>
              <a:rPr lang="sv-SE" sz="1400" dirty="0" err="1" smtClean="0">
                <a:latin typeface="MyriadPro-Regular"/>
              </a:rPr>
              <a:t>case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of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energy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);</a:t>
            </a:r>
            <a:endParaRPr lang="sv-SE" sz="1400" dirty="0" smtClean="0">
              <a:latin typeface="MyriadPro-Regular"/>
            </a:endParaRPr>
          </a:p>
          <a:p>
            <a:pPr algn="l"/>
            <a:r>
              <a:rPr lang="sv-SE" sz="1400" b="1" i="1" dirty="0" err="1" smtClean="0">
                <a:latin typeface="MyriadPro-Regular"/>
              </a:rPr>
              <a:t>DiscountRateStorage</a:t>
            </a:r>
            <a:r>
              <a:rPr lang="sv-SE" sz="1400" dirty="0" smtClean="0">
                <a:latin typeface="MyriadPro-Regular"/>
              </a:rPr>
              <a:t> – </a:t>
            </a:r>
            <a:r>
              <a:rPr lang="sv-SE" sz="1400" dirty="0" err="1" smtClean="0">
                <a:latin typeface="MyriadPro-Regular"/>
              </a:rPr>
              <a:t>discount</a:t>
            </a:r>
            <a:r>
              <a:rPr lang="sv-SE" sz="1400" dirty="0" smtClean="0">
                <a:latin typeface="MyriadPro-Regular"/>
              </a:rPr>
              <a:t> rate, </a:t>
            </a:r>
            <a:r>
              <a:rPr lang="sv-SE" sz="1400" dirty="0" err="1" smtClean="0">
                <a:latin typeface="MyriadPro-Regular"/>
              </a:rPr>
              <a:t>applied</a:t>
            </a:r>
            <a:r>
              <a:rPr lang="sv-SE" sz="1400" dirty="0" smtClean="0">
                <a:latin typeface="MyriadPro-Regular"/>
              </a:rPr>
              <a:t> to the </a:t>
            </a:r>
            <a:r>
              <a:rPr lang="sv-SE" sz="1400" dirty="0" err="1" smtClean="0">
                <a:latin typeface="MyriadPro-Regular"/>
              </a:rPr>
              <a:t>storage</a:t>
            </a:r>
            <a:r>
              <a:rPr lang="sv-SE" sz="1400" dirty="0" smtClean="0">
                <a:latin typeface="MyriadPro-Regular"/>
              </a:rPr>
              <a:t> </a:t>
            </a:r>
            <a:r>
              <a:rPr lang="sv-SE" sz="1400" dirty="0" err="1" smtClean="0">
                <a:latin typeface="MyriadPro-Regular"/>
              </a:rPr>
              <a:t>specifically</a:t>
            </a:r>
            <a:r>
              <a:rPr lang="sv-SE" sz="1400" dirty="0" smtClean="0">
                <a:latin typeface="MyriadPro-Regular"/>
              </a:rPr>
              <a:t>, and </a:t>
            </a:r>
            <a:r>
              <a:rPr lang="sv-SE" sz="1400" dirty="0" err="1" smtClean="0">
                <a:latin typeface="MyriadPro-Regular"/>
              </a:rPr>
              <a:t>used</a:t>
            </a:r>
            <a:r>
              <a:rPr lang="sv-SE" sz="1400" dirty="0" smtClean="0">
                <a:latin typeface="MyriadPro-Regular"/>
              </a:rPr>
              <a:t> in </a:t>
            </a:r>
            <a:r>
              <a:rPr lang="sv-SE" sz="1400" dirty="0" err="1" smtClean="0">
                <a:latin typeface="MyriadPro-Regular"/>
              </a:rPr>
              <a:t>case</a:t>
            </a:r>
            <a:r>
              <a:rPr lang="sv-SE" sz="1400" dirty="0" smtClean="0">
                <a:latin typeface="MyriadPro-Regular"/>
              </a:rPr>
              <a:t> the </a:t>
            </a:r>
            <a:r>
              <a:rPr lang="sv-SE" sz="1400" dirty="0" err="1" smtClean="0">
                <a:latin typeface="MyriadPro-Regular"/>
              </a:rPr>
              <a:t>CapitalCostStorage</a:t>
            </a:r>
            <a:r>
              <a:rPr lang="sv-SE" sz="1400" dirty="0" smtClean="0">
                <a:latin typeface="MyriadPro-Regular"/>
              </a:rPr>
              <a:t> is </a:t>
            </a:r>
            <a:r>
              <a:rPr lang="sv-SE" sz="1400" dirty="0" err="1" smtClean="0">
                <a:latin typeface="MyriadPro-Regular"/>
              </a:rPr>
              <a:t>assigned</a:t>
            </a:r>
            <a:r>
              <a:rPr lang="sv-SE" sz="1400" dirty="0" smtClean="0">
                <a:latin typeface="MyriadPro-Regular"/>
              </a:rPr>
              <a:t>.</a:t>
            </a:r>
          </a:p>
          <a:p>
            <a:pPr algn="l"/>
            <a:endParaRPr lang="sv-SE" sz="1400" i="1" dirty="0"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2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/>
        </p:blipFill>
        <p:spPr>
          <a:xfrm>
            <a:off x="0" y="-5225"/>
            <a:ext cx="12192000" cy="6845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229"/>
            <a:ext cx="12192000" cy="65162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2723" y="6152290"/>
            <a:ext cx="3551339" cy="5589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The RE-INTEGRATE project has received funding from the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/>
              <a:t>European Union's Horizon Europe Research and Innovation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 err="1"/>
              <a:t>Programme</a:t>
            </a:r>
            <a:r>
              <a:rPr lang="en-US" sz="800" b="1" dirty="0"/>
              <a:t> under grant agreement No 101118217.</a:t>
            </a:r>
            <a:endParaRPr lang="fr-FR" sz="8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381226" y="6261348"/>
            <a:ext cx="3551339" cy="34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RE-INTEGRATE Kick-off meeting - Addis Ababa - 5, 6 September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37958" r="20115" b="42731"/>
          <a:stretch/>
        </p:blipFill>
        <p:spPr>
          <a:xfrm flipH="1">
            <a:off x="-19576" y="495273"/>
            <a:ext cx="11932902" cy="354471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813530" y="448255"/>
            <a:ext cx="9986839" cy="49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b="1" dirty="0" smtClean="0">
                <a:solidFill>
                  <a:schemeClr val="bg1"/>
                </a:solidFill>
              </a:rPr>
              <a:t>Implementation 1 – </a:t>
            </a:r>
            <a:r>
              <a:rPr lang="sv-SE" b="1" dirty="0" err="1" smtClean="0">
                <a:solidFill>
                  <a:schemeClr val="bg1"/>
                </a:solidFill>
              </a:rPr>
              <a:t>Other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notes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9" y="947094"/>
            <a:ext cx="7574580" cy="51381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08618" y="3723354"/>
            <a:ext cx="2165532" cy="676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9791930" y="1276964"/>
            <a:ext cx="25071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For </a:t>
            </a:r>
            <a:r>
              <a:rPr lang="sv-SE" sz="1400" b="1" dirty="0" smtClean="0">
                <a:solidFill>
                  <a:srgbClr val="C00000"/>
                </a:solidFill>
              </a:rPr>
              <a:t>mode 1</a:t>
            </a:r>
            <a:r>
              <a:rPr lang="sv-SE" sz="1400" dirty="0" smtClean="0">
                <a:solidFill>
                  <a:srgbClr val="C00000"/>
                </a:solidFill>
              </a:rPr>
              <a:t>, an </a:t>
            </a:r>
            <a:r>
              <a:rPr lang="sv-SE" sz="1400" b="1" dirty="0" smtClean="0">
                <a:solidFill>
                  <a:srgbClr val="C00000"/>
                </a:solidFill>
              </a:rPr>
              <a:t>input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needs</a:t>
            </a:r>
            <a:r>
              <a:rPr lang="sv-SE" sz="1400" dirty="0" smtClean="0">
                <a:solidFill>
                  <a:srgbClr val="C00000"/>
                </a:solidFill>
              </a:rPr>
              <a:t> to be </a:t>
            </a:r>
            <a:r>
              <a:rPr lang="sv-SE" sz="1400" dirty="0" err="1" smtClean="0">
                <a:solidFill>
                  <a:srgbClr val="C00000"/>
                </a:solidFill>
              </a:rPr>
              <a:t>defined</a:t>
            </a:r>
            <a:r>
              <a:rPr lang="sv-SE" sz="1400" dirty="0" smtClean="0">
                <a:solidFill>
                  <a:srgbClr val="C00000"/>
                </a:solidFill>
              </a:rPr>
              <a:t> for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 so </a:t>
            </a:r>
            <a:r>
              <a:rPr lang="sv-SE" sz="1400" dirty="0" err="1" smtClean="0">
                <a:solidFill>
                  <a:srgbClr val="C00000"/>
                </a:solidFill>
              </a:rPr>
              <a:t>that</a:t>
            </a:r>
            <a:r>
              <a:rPr lang="sv-SE" sz="1400" dirty="0" smtClean="0">
                <a:solidFill>
                  <a:srgbClr val="C00000"/>
                </a:solidFill>
              </a:rPr>
              <a:t> it </a:t>
            </a:r>
            <a:r>
              <a:rPr lang="sv-SE" sz="1400" dirty="0" err="1" smtClean="0">
                <a:solidFill>
                  <a:srgbClr val="C00000"/>
                </a:solidFill>
              </a:rPr>
              <a:t>may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take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commodity</a:t>
            </a:r>
            <a:r>
              <a:rPr lang="sv-SE" sz="1400" dirty="0" smtClean="0">
                <a:solidFill>
                  <a:srgbClr val="C00000"/>
                </a:solidFill>
              </a:rPr>
              <a:t> to be </a:t>
            </a:r>
            <a:r>
              <a:rPr lang="sv-SE" sz="1400" dirty="0" err="1" smtClean="0">
                <a:solidFill>
                  <a:srgbClr val="C00000"/>
                </a:solidFill>
              </a:rPr>
              <a:t>stored</a:t>
            </a:r>
            <a:r>
              <a:rPr lang="sv-SE" sz="1400" dirty="0" smtClean="0">
                <a:solidFill>
                  <a:srgbClr val="C00000"/>
                </a:solidFill>
              </a:rPr>
              <a:t> from </a:t>
            </a:r>
            <a:r>
              <a:rPr lang="sv-SE" sz="1400" dirty="0" err="1" smtClean="0">
                <a:solidFill>
                  <a:srgbClr val="C00000"/>
                </a:solidFill>
              </a:rPr>
              <a:t>somewhere</a:t>
            </a:r>
            <a:r>
              <a:rPr lang="sv-SE" sz="1400" dirty="0" smtClean="0">
                <a:solidFill>
                  <a:srgbClr val="C00000"/>
                </a:solidFill>
              </a:rPr>
              <a:t>. The output </a:t>
            </a:r>
            <a:r>
              <a:rPr lang="sv-SE" sz="1400" dirty="0" err="1" smtClean="0">
                <a:solidFill>
                  <a:srgbClr val="C00000"/>
                </a:solidFill>
              </a:rPr>
              <a:t>of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 is </a:t>
            </a:r>
            <a:r>
              <a:rPr lang="sv-SE" sz="1400" dirty="0" err="1" smtClean="0">
                <a:solidFill>
                  <a:srgbClr val="C00000"/>
                </a:solidFill>
              </a:rPr>
              <a:t>already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defined</a:t>
            </a:r>
            <a:r>
              <a:rPr lang="sv-SE" sz="1400" dirty="0" smtClean="0">
                <a:solidFill>
                  <a:srgbClr val="C00000"/>
                </a:solidFill>
              </a:rPr>
              <a:t> by the parameter </a:t>
            </a:r>
            <a:r>
              <a:rPr lang="sv-SE" sz="1400" dirty="0" err="1" smtClean="0">
                <a:solidFill>
                  <a:srgbClr val="C00000"/>
                </a:solidFill>
              </a:rPr>
              <a:t>TechnologyToStorage</a:t>
            </a:r>
            <a:r>
              <a:rPr lang="sv-SE" sz="1400" dirty="0" smtClean="0">
                <a:solidFill>
                  <a:srgbClr val="C00000"/>
                </a:solidFill>
              </a:rPr>
              <a:t>. </a:t>
            </a:r>
            <a:r>
              <a:rPr lang="sv-SE" sz="1400" dirty="0" err="1" smtClean="0">
                <a:solidFill>
                  <a:srgbClr val="C00000"/>
                </a:solidFill>
              </a:rPr>
              <a:t>Nothing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else</a:t>
            </a:r>
            <a:r>
              <a:rPr lang="sv-SE" sz="1400" dirty="0" smtClean="0">
                <a:solidFill>
                  <a:srgbClr val="C00000"/>
                </a:solidFill>
              </a:rPr>
              <a:t> is </a:t>
            </a:r>
            <a:r>
              <a:rPr lang="sv-SE" sz="1400" dirty="0" err="1" smtClean="0">
                <a:solidFill>
                  <a:srgbClr val="C00000"/>
                </a:solidFill>
              </a:rPr>
              <a:t>needed</a:t>
            </a:r>
            <a:r>
              <a:rPr lang="sv-SE" sz="1400" dirty="0" smtClean="0">
                <a:solidFill>
                  <a:srgbClr val="C00000"/>
                </a:solidFill>
              </a:rPr>
              <a:t>. </a:t>
            </a:r>
            <a:r>
              <a:rPr lang="sv-SE" sz="1400" dirty="0" err="1" smtClean="0">
                <a:solidFill>
                  <a:srgbClr val="C00000"/>
                </a:solidFill>
              </a:rPr>
              <a:t>However</a:t>
            </a:r>
            <a:r>
              <a:rPr lang="sv-SE" sz="1400" dirty="0" smtClean="0">
                <a:solidFill>
                  <a:srgbClr val="C00000"/>
                </a:solidFill>
              </a:rPr>
              <a:t>, to </a:t>
            </a:r>
            <a:r>
              <a:rPr lang="sv-SE" sz="1400" dirty="0" err="1" smtClean="0">
                <a:solidFill>
                  <a:srgbClr val="C00000"/>
                </a:solidFill>
              </a:rPr>
              <a:t>better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track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how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much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commodity</a:t>
            </a:r>
            <a:r>
              <a:rPr lang="sv-SE" sz="1400" dirty="0" smtClean="0">
                <a:solidFill>
                  <a:srgbClr val="C00000"/>
                </a:solidFill>
              </a:rPr>
              <a:t> is </a:t>
            </a:r>
            <a:r>
              <a:rPr lang="sv-SE" sz="1400" dirty="0" err="1" smtClean="0">
                <a:solidFill>
                  <a:srgbClr val="C00000"/>
                </a:solidFill>
              </a:rPr>
              <a:t>stored</a:t>
            </a:r>
            <a:r>
              <a:rPr lang="sv-SE" sz="1400" dirty="0" smtClean="0">
                <a:solidFill>
                  <a:srgbClr val="C00000"/>
                </a:solidFill>
              </a:rPr>
              <a:t>, the </a:t>
            </a:r>
            <a:r>
              <a:rPr lang="sv-SE" sz="1400" dirty="0" err="1" smtClean="0">
                <a:solidFill>
                  <a:srgbClr val="C00000"/>
                </a:solidFill>
              </a:rPr>
              <a:t>user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may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define</a:t>
            </a:r>
            <a:r>
              <a:rPr lang="sv-SE" sz="1400" dirty="0" smtClean="0">
                <a:solidFill>
                  <a:srgbClr val="C00000"/>
                </a:solidFill>
              </a:rPr>
              <a:t> a dummy output in the same mode.</a:t>
            </a:r>
          </a:p>
          <a:p>
            <a:endParaRPr lang="sv-SE" sz="1400" dirty="0" smtClean="0">
              <a:solidFill>
                <a:srgbClr val="C00000"/>
              </a:solidFill>
            </a:endParaRPr>
          </a:p>
          <a:p>
            <a:r>
              <a:rPr lang="sv-SE" sz="1400" dirty="0" smtClean="0">
                <a:solidFill>
                  <a:srgbClr val="C00000"/>
                </a:solidFill>
              </a:rPr>
              <a:t>For </a:t>
            </a:r>
            <a:r>
              <a:rPr lang="sv-SE" sz="1400" b="1" dirty="0" smtClean="0">
                <a:solidFill>
                  <a:srgbClr val="C00000"/>
                </a:solidFill>
              </a:rPr>
              <a:t>mode 2</a:t>
            </a:r>
            <a:r>
              <a:rPr lang="sv-SE" sz="1400" dirty="0" smtClean="0">
                <a:solidFill>
                  <a:srgbClr val="C00000"/>
                </a:solidFill>
              </a:rPr>
              <a:t>, the </a:t>
            </a:r>
            <a:r>
              <a:rPr lang="sv-SE" sz="1400" dirty="0" err="1" smtClean="0">
                <a:solidFill>
                  <a:srgbClr val="C00000"/>
                </a:solidFill>
              </a:rPr>
              <a:t>user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needs</a:t>
            </a:r>
            <a:r>
              <a:rPr lang="sv-SE" sz="1400" dirty="0" smtClean="0">
                <a:solidFill>
                  <a:srgbClr val="C00000"/>
                </a:solidFill>
              </a:rPr>
              <a:t> to </a:t>
            </a:r>
            <a:r>
              <a:rPr lang="sv-SE" sz="1400" dirty="0" err="1" smtClean="0">
                <a:solidFill>
                  <a:srgbClr val="C00000"/>
                </a:solidFill>
              </a:rPr>
              <a:t>define</a:t>
            </a:r>
            <a:r>
              <a:rPr lang="sv-SE" sz="1400" dirty="0" smtClean="0">
                <a:solidFill>
                  <a:srgbClr val="C00000"/>
                </a:solidFill>
              </a:rPr>
              <a:t> an </a:t>
            </a:r>
            <a:r>
              <a:rPr lang="sv-SE" sz="1400" b="1" dirty="0" smtClean="0">
                <a:solidFill>
                  <a:srgbClr val="C00000"/>
                </a:solidFill>
              </a:rPr>
              <a:t>output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commodity</a:t>
            </a:r>
            <a:r>
              <a:rPr lang="sv-SE" sz="1400" dirty="0" smtClean="0">
                <a:solidFill>
                  <a:srgbClr val="C00000"/>
                </a:solidFill>
              </a:rPr>
              <a:t> for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, so </a:t>
            </a:r>
            <a:r>
              <a:rPr lang="sv-SE" sz="1400" dirty="0" err="1" smtClean="0">
                <a:solidFill>
                  <a:srgbClr val="C00000"/>
                </a:solidFill>
              </a:rPr>
              <a:t>that</a:t>
            </a:r>
            <a:r>
              <a:rPr lang="sv-SE" sz="1400" dirty="0" smtClean="0">
                <a:solidFill>
                  <a:srgbClr val="C00000"/>
                </a:solidFill>
              </a:rPr>
              <a:t> it </a:t>
            </a:r>
            <a:r>
              <a:rPr lang="sv-SE" sz="1400" dirty="0" err="1" smtClean="0">
                <a:solidFill>
                  <a:srgbClr val="C00000"/>
                </a:solidFill>
              </a:rPr>
              <a:t>may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deliver</a:t>
            </a:r>
            <a:r>
              <a:rPr lang="sv-SE" sz="1400" dirty="0" smtClean="0">
                <a:solidFill>
                  <a:srgbClr val="C00000"/>
                </a:solidFill>
              </a:rPr>
              <a:t> the </a:t>
            </a:r>
            <a:r>
              <a:rPr lang="sv-SE" sz="1400" dirty="0" err="1" smtClean="0">
                <a:solidFill>
                  <a:srgbClr val="C00000"/>
                </a:solidFill>
              </a:rPr>
              <a:t>commodity</a:t>
            </a:r>
            <a:r>
              <a:rPr lang="sv-SE" sz="1400" dirty="0" smtClean="0">
                <a:solidFill>
                  <a:srgbClr val="C00000"/>
                </a:solidFill>
              </a:rPr>
              <a:t> taken from the </a:t>
            </a:r>
            <a:r>
              <a:rPr lang="sv-SE" sz="1400" dirty="0" err="1" smtClean="0">
                <a:solidFill>
                  <a:srgbClr val="C00000"/>
                </a:solidFill>
              </a:rPr>
              <a:t>storage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wherever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needed</a:t>
            </a:r>
            <a:r>
              <a:rPr lang="sv-SE" sz="1400" dirty="0" smtClean="0">
                <a:solidFill>
                  <a:srgbClr val="C00000"/>
                </a:solidFill>
              </a:rPr>
              <a:t>. The input </a:t>
            </a:r>
            <a:r>
              <a:rPr lang="sv-SE" sz="1400" dirty="0" err="1" smtClean="0">
                <a:solidFill>
                  <a:srgbClr val="C00000"/>
                </a:solidFill>
              </a:rPr>
              <a:t>of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Tbatt</a:t>
            </a:r>
            <a:r>
              <a:rPr lang="sv-SE" sz="1400" dirty="0" smtClean="0">
                <a:solidFill>
                  <a:srgbClr val="C00000"/>
                </a:solidFill>
              </a:rPr>
              <a:t> in mode 2 is </a:t>
            </a:r>
            <a:r>
              <a:rPr lang="sv-SE" sz="1400" dirty="0" err="1" smtClean="0">
                <a:solidFill>
                  <a:srgbClr val="C00000"/>
                </a:solidFill>
              </a:rPr>
              <a:t>already</a:t>
            </a:r>
            <a:r>
              <a:rPr lang="sv-SE" sz="1400" dirty="0" smtClean="0">
                <a:solidFill>
                  <a:srgbClr val="C00000"/>
                </a:solidFill>
              </a:rPr>
              <a:t> </a:t>
            </a:r>
            <a:r>
              <a:rPr lang="sv-SE" sz="1400" dirty="0" err="1" smtClean="0">
                <a:solidFill>
                  <a:srgbClr val="C00000"/>
                </a:solidFill>
              </a:rPr>
              <a:t>defined</a:t>
            </a:r>
            <a:r>
              <a:rPr lang="sv-SE" sz="1400" dirty="0" smtClean="0">
                <a:solidFill>
                  <a:srgbClr val="C00000"/>
                </a:solidFill>
              </a:rPr>
              <a:t> by </a:t>
            </a:r>
            <a:r>
              <a:rPr lang="sv-SE" sz="1400" dirty="0" err="1" smtClean="0">
                <a:solidFill>
                  <a:srgbClr val="C00000"/>
                </a:solidFill>
              </a:rPr>
              <a:t>TechnologyFromStorage</a:t>
            </a:r>
            <a:r>
              <a:rPr lang="sv-SE" sz="1400" dirty="0" smtClean="0">
                <a:solidFill>
                  <a:srgbClr val="C00000"/>
                </a:solidFill>
              </a:rPr>
              <a:t> and </a:t>
            </a:r>
            <a:r>
              <a:rPr lang="sv-SE" sz="1400" dirty="0" err="1" smtClean="0">
                <a:solidFill>
                  <a:srgbClr val="C00000"/>
                </a:solidFill>
              </a:rPr>
              <a:t>should</a:t>
            </a:r>
            <a:r>
              <a:rPr lang="sv-SE" sz="1400" dirty="0" smtClean="0">
                <a:solidFill>
                  <a:srgbClr val="C00000"/>
                </a:solidFill>
              </a:rPr>
              <a:t> not be </a:t>
            </a:r>
            <a:r>
              <a:rPr lang="sv-SE" sz="1400" dirty="0" err="1" smtClean="0">
                <a:solidFill>
                  <a:srgbClr val="C00000"/>
                </a:solidFill>
              </a:rPr>
              <a:t>redefined</a:t>
            </a:r>
            <a:r>
              <a:rPr lang="sv-SE" sz="1400" dirty="0" smtClean="0">
                <a:solidFill>
                  <a:srgbClr val="C00000"/>
                </a:solidFill>
              </a:rPr>
              <a:t>.</a:t>
            </a:r>
            <a:endParaRPr lang="sv-SE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6BB4F01C12984C822A6A21C9BEAD42" ma:contentTypeVersion="14" ma:contentTypeDescription="Skapa ett nytt dokument." ma:contentTypeScope="" ma:versionID="06de68bdbc4e1ead6d9b8ffa2e486197">
  <xsd:schema xmlns:xsd="http://www.w3.org/2001/XMLSchema" xmlns:xs="http://www.w3.org/2001/XMLSchema" xmlns:p="http://schemas.microsoft.com/office/2006/metadata/properties" xmlns:ns2="a402a6e1-5d99-4741-95ce-b8db0de12d53" xmlns:ns3="9624abd0-1743-4543-8aab-c29503625c96" targetNamespace="http://schemas.microsoft.com/office/2006/metadata/properties" ma:root="true" ma:fieldsID="4e9542fc1e64b680fc8e6a9e009ed2b5" ns2:_="" ns3:_="">
    <xsd:import namespace="a402a6e1-5d99-4741-95ce-b8db0de12d53"/>
    <xsd:import namespace="9624abd0-1743-4543-8aab-c29503625c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2a6e1-5d99-4741-95ce-b8db0de12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93a65192-9734-4a36-9c54-dd0325533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4abd0-1743-4543-8aab-c29503625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20a7336-ba14-4c16-8759-50ad3d131bd9}" ma:internalName="TaxCatchAll" ma:showField="CatchAllData" ma:web="9624abd0-1743-4543-8aab-c29503625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02a6e1-5d99-4741-95ce-b8db0de12d53">
      <Terms xmlns="http://schemas.microsoft.com/office/infopath/2007/PartnerControls"/>
    </lcf76f155ced4ddcb4097134ff3c332f>
    <TaxCatchAll xmlns="9624abd0-1743-4543-8aab-c29503625c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37F484-D660-48A6-8A32-57BD68412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2a6e1-5d99-4741-95ce-b8db0de12d53"/>
    <ds:schemaRef ds:uri="9624abd0-1743-4543-8aab-c29503625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F3C4AD-A8C5-4434-A5D0-76D38A0BF0E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9624abd0-1743-4543-8aab-c29503625c96"/>
    <ds:schemaRef ds:uri="a402a6e1-5d99-4741-95ce-b8db0de12d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A3241E-6FBD-4166-BD9F-009001B4B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5748</Words>
  <Application>Microsoft Office PowerPoint</Application>
  <PresentationFormat>Widescreen</PresentationFormat>
  <Paragraphs>284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 ExtraBold</vt:lpstr>
      <vt:lpstr>MyriadPro-Regular</vt:lpstr>
      <vt:lpstr>Tahoma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Local_Admin</dc:creator>
  <cp:lastModifiedBy>Francesco Gardumi</cp:lastModifiedBy>
  <cp:revision>66</cp:revision>
  <dcterms:created xsi:type="dcterms:W3CDTF">2023-12-18T15:36:21Z</dcterms:created>
  <dcterms:modified xsi:type="dcterms:W3CDTF">2024-09-03T10:34:09Z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0x010100466BB4F01C12984C822A6A21C9BEAD42</vt:lpwstr>
  </property>
</Properties>
</file>