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embeddedFontLst>
    <p:embeddedFont>
      <p:font typeface="IBM Plex Sans"/>
      <p:regular r:id="rId41"/>
      <p:bold r:id="rId42"/>
      <p:italic r:id="rId43"/>
      <p:boldItalic r:id="rId44"/>
    </p:embeddedFont>
    <p:embeddedFont>
      <p:font typeface="Roboto"/>
      <p:regular r:id="rId45"/>
      <p:bold r:id="rId46"/>
      <p:italic r:id="rId47"/>
      <p:boldItalic r:id="rId48"/>
    </p:embeddedFont>
    <p:embeddedFont>
      <p:font typeface="Inconsolata"/>
      <p:regular r:id="rId49"/>
      <p:bold r:id="rId50"/>
    </p:embeddedFont>
    <p:embeddedFont>
      <p:font typeface="Lato"/>
      <p:regular r:id="rId51"/>
      <p:bold r:id="rId52"/>
      <p:italic r:id="rId53"/>
      <p:boldItalic r:id="rId54"/>
    </p:embeddedFont>
    <p:embeddedFont>
      <p:font typeface="Corbel"/>
      <p:regular r:id="rId55"/>
      <p:bold r:id="rId56"/>
      <p:italic r:id="rId57"/>
      <p:boldItalic r:id="rId58"/>
    </p:embeddedFont>
    <p:embeddedFont>
      <p:font typeface="IBM Plex Sans Medium"/>
      <p:regular r:id="rId59"/>
      <p:bold r:id="rId60"/>
      <p:italic r:id="rId61"/>
      <p:boldItalic r:id="rId62"/>
    </p:embeddedFont>
    <p:embeddedFont>
      <p:font typeface="Roboto Light"/>
      <p:regular r:id="rId63"/>
      <p:bold r:id="rId64"/>
      <p:italic r:id="rId65"/>
      <p:boldItalic r:id="rId66"/>
    </p:embeddedFont>
    <p:embeddedFont>
      <p:font typeface="Gill Sans"/>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9" roundtripDataSignature="AMtx7mhZyyVN19BpQ7LYd6lOKpl1/6g4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IBMPlexSans-bold.fntdata"/><Relationship Id="rId41" Type="http://schemas.openxmlformats.org/officeDocument/2006/relationships/font" Target="fonts/IBMPlexSans-regular.fntdata"/><Relationship Id="rId44" Type="http://schemas.openxmlformats.org/officeDocument/2006/relationships/font" Target="fonts/IBMPlexSans-boldItalic.fntdata"/><Relationship Id="rId43" Type="http://schemas.openxmlformats.org/officeDocument/2006/relationships/font" Target="fonts/IBMPlexSans-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Inconsolata-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IBMPlexSansMedium-boldItalic.fntdata"/><Relationship Id="rId61" Type="http://schemas.openxmlformats.org/officeDocument/2006/relationships/font" Target="fonts/IBMPlexSansMedium-italic.fntdata"/><Relationship Id="rId20" Type="http://schemas.openxmlformats.org/officeDocument/2006/relationships/slide" Target="slides/slide16.xml"/><Relationship Id="rId64" Type="http://schemas.openxmlformats.org/officeDocument/2006/relationships/font" Target="fonts/RobotoLight-bold.fntdata"/><Relationship Id="rId63" Type="http://schemas.openxmlformats.org/officeDocument/2006/relationships/font" Target="fonts/RobotoLight-regular.fntdata"/><Relationship Id="rId22" Type="http://schemas.openxmlformats.org/officeDocument/2006/relationships/slide" Target="slides/slide18.xml"/><Relationship Id="rId66" Type="http://schemas.openxmlformats.org/officeDocument/2006/relationships/font" Target="fonts/RobotoLight-boldItalic.fntdata"/><Relationship Id="rId21" Type="http://schemas.openxmlformats.org/officeDocument/2006/relationships/slide" Target="slides/slide17.xml"/><Relationship Id="rId65" Type="http://schemas.openxmlformats.org/officeDocument/2006/relationships/font" Target="fonts/RobotoLight-italic.fntdata"/><Relationship Id="rId24" Type="http://schemas.openxmlformats.org/officeDocument/2006/relationships/slide" Target="slides/slide20.xml"/><Relationship Id="rId68" Type="http://schemas.openxmlformats.org/officeDocument/2006/relationships/font" Target="fonts/GillSans-bold.fntdata"/><Relationship Id="rId23" Type="http://schemas.openxmlformats.org/officeDocument/2006/relationships/slide" Target="slides/slide19.xml"/><Relationship Id="rId67" Type="http://schemas.openxmlformats.org/officeDocument/2006/relationships/font" Target="fonts/GillSans-regular.fntdata"/><Relationship Id="rId60" Type="http://schemas.openxmlformats.org/officeDocument/2006/relationships/font" Target="fonts/IBMPlexSansMedium-bold.fntdata"/><Relationship Id="rId26" Type="http://schemas.openxmlformats.org/officeDocument/2006/relationships/slide" Target="slides/slide22.xml"/><Relationship Id="rId25" Type="http://schemas.openxmlformats.org/officeDocument/2006/relationships/slide" Target="slides/slide21.xml"/><Relationship Id="rId69"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ato-regular.fntdata"/><Relationship Id="rId50" Type="http://schemas.openxmlformats.org/officeDocument/2006/relationships/font" Target="fonts/Inconsolata-bold.fntdata"/><Relationship Id="rId53" Type="http://schemas.openxmlformats.org/officeDocument/2006/relationships/font" Target="fonts/Lato-italic.fntdata"/><Relationship Id="rId52" Type="http://schemas.openxmlformats.org/officeDocument/2006/relationships/font" Target="fonts/Lato-bold.fntdata"/><Relationship Id="rId11" Type="http://schemas.openxmlformats.org/officeDocument/2006/relationships/slide" Target="slides/slide7.xml"/><Relationship Id="rId55" Type="http://schemas.openxmlformats.org/officeDocument/2006/relationships/font" Target="fonts/Corbel-regular.fntdata"/><Relationship Id="rId10" Type="http://schemas.openxmlformats.org/officeDocument/2006/relationships/slide" Target="slides/slide6.xml"/><Relationship Id="rId54" Type="http://schemas.openxmlformats.org/officeDocument/2006/relationships/font" Target="fonts/Lato-boldItalic.fntdata"/><Relationship Id="rId13" Type="http://schemas.openxmlformats.org/officeDocument/2006/relationships/slide" Target="slides/slide9.xml"/><Relationship Id="rId57" Type="http://schemas.openxmlformats.org/officeDocument/2006/relationships/font" Target="fonts/Corbel-italic.fntdata"/><Relationship Id="rId12" Type="http://schemas.openxmlformats.org/officeDocument/2006/relationships/slide" Target="slides/slide8.xml"/><Relationship Id="rId56" Type="http://schemas.openxmlformats.org/officeDocument/2006/relationships/font" Target="fonts/Corbel-bold.fntdata"/><Relationship Id="rId15" Type="http://schemas.openxmlformats.org/officeDocument/2006/relationships/slide" Target="slides/slide11.xml"/><Relationship Id="rId59" Type="http://schemas.openxmlformats.org/officeDocument/2006/relationships/font" Target="fonts/IBMPlexSansMedium-regular.fntdata"/><Relationship Id="rId14" Type="http://schemas.openxmlformats.org/officeDocument/2006/relationships/slide" Target="slides/slide10.xml"/><Relationship Id="rId58" Type="http://schemas.openxmlformats.org/officeDocument/2006/relationships/font" Target="fonts/Corbel-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object.org/ro-crate/1.2-DRAFT/contextual-entities.html#people" TargetMode="External"/><Relationship Id="rId3" Type="http://schemas.openxmlformats.org/officeDocument/2006/relationships/hyperlink" Target="https://www.researchobject.org/ro-crate/1.2-DRAFT/contextual-entities.html#organizations-as-value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0108a166a0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 name="Google Shape;55;g30108a166a0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08e7804900_0_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08e780490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08e7804900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308e7804900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100"/>
              <a:buNone/>
            </a:pPr>
            <a:r>
              <a:rPr lang="en-GB" sz="1400">
                <a:latin typeface="Calibri"/>
                <a:ea typeface="Calibri"/>
                <a:cs typeface="Calibri"/>
                <a:sym typeface="Calibri"/>
              </a:rPr>
              <a:t>Most of this collection is people doing language data, so this is our Australian co-chair Peter Sefton, who's working with the Language Data Common, a large copy of corpora (not sure how you pluralize corpus!). Often language records end up as a collection of collections, in this case you have lots of interviews with people speaking many different native languages, video recordings, transcriptions and so on. The corpus is therefore a collection of collections of compound objects, and using RO-Crate with a particular profile for navigating them, and shown here is the kind of GUI used to fill in the information (Describo).</a:t>
            </a:r>
            <a:endParaRPr/>
          </a:p>
          <a:p>
            <a:pPr indent="0" lvl="0" marL="0" rtl="0" algn="l">
              <a:lnSpc>
                <a:spcPct val="100000"/>
              </a:lnSpc>
              <a:spcBef>
                <a:spcPts val="800"/>
              </a:spcBef>
              <a:spcAft>
                <a:spcPts val="0"/>
              </a:spcAft>
              <a:buSzPts val="1100"/>
              <a:buNone/>
            </a:pPr>
            <a:r>
              <a:t/>
            </a:r>
            <a:endParaRPr sz="1050"/>
          </a:p>
        </p:txBody>
      </p:sp>
      <p:sp>
        <p:nvSpPr>
          <p:cNvPr id="197" name="Google Shape;197;g308e7804900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08e7804900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308e7804900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11" name="Google Shape;211;g308e7804900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8e7804900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08e7804900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rPr lang="en-GB" sz="1400">
                <a:latin typeface="Calibri"/>
                <a:ea typeface="Calibri"/>
                <a:cs typeface="Calibri"/>
                <a:sym typeface="Calibri"/>
              </a:rPr>
              <a:t>This example is closer to my heart, it’s the WorkflowHub that we run from Manchester.  In many of these projects, they use computational workflows. Here the main entity is a workflow, it's a program you can execute, and of course you need a certain engine to run it, and so on. There's lots of context around the workflow as well, and that's what we capture in the Workflow Crate. That is a type of RO-Crate that is mainly focused on workflows. That fits into an ecosystem, as a unit of exchange, the crate is for publishing in the hub, but also for things happening during execution time.</a:t>
            </a:r>
            <a:endParaRPr/>
          </a:p>
          <a:p>
            <a:pPr indent="0" lvl="0" marL="0" rtl="0" algn="l">
              <a:lnSpc>
                <a:spcPct val="100000"/>
              </a:lnSpc>
              <a:spcBef>
                <a:spcPts val="0"/>
              </a:spcBef>
              <a:spcAft>
                <a:spcPts val="0"/>
              </a:spcAft>
              <a:buSzPts val="1100"/>
              <a:buNone/>
            </a:pPr>
            <a:r>
              <a:t/>
            </a:r>
            <a:endParaRPr sz="1050"/>
          </a:p>
        </p:txBody>
      </p:sp>
      <p:sp>
        <p:nvSpPr>
          <p:cNvPr id="224" name="Google Shape;224;g308e7804900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08e7804900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08e780490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8e7804900_0_9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8e7804900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08e7804900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08e7804900_0_2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08e7804900_0_2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08e7804900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08e7804900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308e7804900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08e7804900_0_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08e7804900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02dd8803eb_79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g302dd8803eb_79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8e7804900_0_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8e7804900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08e7804900_0_3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08e7804900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08e7804900_0_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08e7804900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08e7804900_0_3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08e7804900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08e7804900_0_3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08e7804900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08e7804900_0_4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08e7804900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08e7804900_0_4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08e7804900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08e7804900_0_9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08e7804900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61761840485e09ba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61761840485e09ba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3fb23f626_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303fb23f626_4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08e780490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 name="Google Shape;69;g308e7804900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800"/>
              </a:spcAft>
              <a:buSzPts val="1100"/>
              <a:buNone/>
            </a:pPr>
            <a:r>
              <a:rPr lang="en-GB" sz="1800">
                <a:latin typeface="Calibri"/>
                <a:ea typeface="Calibri"/>
                <a:cs typeface="Calibri"/>
                <a:sym typeface="Calibri"/>
              </a:rPr>
              <a:t>The idea of the Research Object (RO) is to gather these in a kind of virtual package. This may include some actual files, and it may include outgoing references; these are related together and given brief descriptions. That way we know what the data are, and why they are in this collection. </a:t>
            </a:r>
            <a:endParaRPr/>
          </a:p>
        </p:txBody>
      </p:sp>
      <p:sp>
        <p:nvSpPr>
          <p:cNvPr id="70" name="Google Shape;70;g308e7804900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0108a166a0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0108a166a0_1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08e7804900_0_8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308e7804900_0_8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rPr lang="en-GB" sz="1400">
                <a:latin typeface="Calibri"/>
                <a:ea typeface="Calibri"/>
                <a:cs typeface="Calibri"/>
                <a:sym typeface="Calibri"/>
              </a:rPr>
              <a:t>We also have rendering to HTML, because we know that not everyone speaks JSON, so we have a way to show each of these entities. This goes back to what I said that not everything is already a digital object. If I made an entry for a person, you can click this in the previewer, and you can see a rendering just like this, even if it didn't already exist with an identifier, you have made a local identifier for that digital object that only exists within that crate. There is no differentiation between those that are cited like this one, and those that are embedded. Notable when we cite an existing object, we only include the minimal information that is relevant for this collection.</a:t>
            </a:r>
            <a:endParaRPr/>
          </a:p>
          <a:p>
            <a:pPr indent="0" lvl="0" marL="0" rtl="0" algn="l">
              <a:lnSpc>
                <a:spcPct val="100000"/>
              </a:lnSpc>
              <a:spcBef>
                <a:spcPts val="0"/>
              </a:spcBef>
              <a:spcAft>
                <a:spcPts val="0"/>
              </a:spcAft>
              <a:buSzPts val="1100"/>
              <a:buNone/>
            </a:pPr>
            <a:r>
              <a:t/>
            </a:r>
            <a:endParaRPr sz="1050"/>
          </a:p>
        </p:txBody>
      </p:sp>
      <p:sp>
        <p:nvSpPr>
          <p:cNvPr id="506" name="Google Shape;506;g308e7804900_0_8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08e7804900_0_5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08e7804900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Five Safes RO-Crates enable the exchange of query requests and results between analysis clients and TREs.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08e7804900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308e7804900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Defining and conforming to such a profile enables reliable programmatic consumption of an RO-Crate’s content, as well as consistent creation, e.g. a form in a user interface containing the required types and properties, and likewise a rendering of an RO-Crate can easier make rich UI components if it can reliably assume for instance that the </a:t>
            </a:r>
            <a:r>
              <a:rPr lang="en-GB" u="sng">
                <a:solidFill>
                  <a:schemeClr val="hlink"/>
                </a:solidFill>
                <a:hlinkClick r:id="rId2"/>
              </a:rPr>
              <a:t>Person</a:t>
            </a:r>
            <a:r>
              <a:rPr lang="en-GB"/>
              <a:t> always has an affiliation to a </a:t>
            </a:r>
            <a:r>
              <a:rPr lang="en-GB" u="sng">
                <a:solidFill>
                  <a:schemeClr val="hlink"/>
                </a:solidFill>
                <a:hlinkClick r:id="rId3"/>
              </a:rPr>
              <a:t>Organization</a:t>
            </a:r>
            <a:r>
              <a:rPr lang="en-GB"/>
              <a:t> which has a url - a restriction that may not be appropriate for all types of RO-Crates.</a:t>
            </a:r>
            <a:endParaRPr/>
          </a:p>
          <a:p>
            <a:pPr indent="0" lvl="0" marL="0" rtl="0" algn="l">
              <a:lnSpc>
                <a:spcPct val="100000"/>
              </a:lnSpc>
              <a:spcBef>
                <a:spcPts val="0"/>
              </a:spcBef>
              <a:spcAft>
                <a:spcPts val="0"/>
              </a:spcAft>
              <a:buSzPts val="1100"/>
              <a:buNone/>
            </a:pPr>
            <a:r>
              <a:rPr lang="en-GB"/>
              <a:t>As such RO-Crate Profiles can be considered a </a:t>
            </a:r>
            <a:r>
              <a:rPr i="1" lang="en-GB"/>
              <a:t>duck typing</a:t>
            </a:r>
            <a:r>
              <a:rPr lang="en-GB"/>
              <a:t> mechanism for RO-Crates, but also as a classifier to indicate the crate’s purpose, expectations and focus.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An </a:t>
            </a:r>
            <a:r>
              <a:rPr i="1" lang="en-GB"/>
              <a:t>RO-Crate profile</a:t>
            </a:r>
            <a:r>
              <a:rPr lang="en-GB"/>
              <a:t> is identified with a </a:t>
            </a:r>
            <a:r>
              <a:rPr b="1" lang="en-GB"/>
              <a:t>Profile URI</a:t>
            </a:r>
            <a:r>
              <a:rPr lang="en-GB"/>
              <a:t>.</a:t>
            </a:r>
            <a:endParaRPr/>
          </a:p>
          <a:p>
            <a:pPr indent="0" lvl="0" marL="0" rtl="0" algn="l">
              <a:lnSpc>
                <a:spcPct val="100000"/>
              </a:lnSpc>
              <a:spcBef>
                <a:spcPts val="0"/>
              </a:spcBef>
              <a:spcAft>
                <a:spcPts val="0"/>
              </a:spcAft>
              <a:buSzPts val="1100"/>
              <a:buNone/>
            </a:pPr>
            <a:r>
              <a:rPr lang="en-GB"/>
              <a:t>A </a:t>
            </a:r>
            <a:r>
              <a:rPr b="1" lang="en-GB"/>
              <a:t>Profile Crate</a:t>
            </a:r>
            <a:r>
              <a:rPr lang="en-GB"/>
              <a:t> is a type of RO-Crate that gathers resources which further define the profile. This allows formalizing alternative profile description for machine-readability, for instance for validation, but also additional resources like examples.</a:t>
            </a:r>
            <a:endParaRPr/>
          </a:p>
        </p:txBody>
      </p:sp>
      <p:sp>
        <p:nvSpPr>
          <p:cNvPr id="529" name="Google Shape;529;g308e7804900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08e7804900_0_5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08e7804900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08e7804900_0_8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08e7804900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08e7804900_0_9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08e7804900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08e780490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g308e7804900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100"/>
              <a:buNone/>
            </a:pPr>
            <a:r>
              <a:rPr lang="en-GB" sz="1400">
                <a:latin typeface="Calibri"/>
                <a:ea typeface="Calibri"/>
                <a:cs typeface="Calibri"/>
                <a:sym typeface="Calibri"/>
              </a:rPr>
              <a:t>This is our main aim. We're trying to be fairly platform-independent, and we're not too tied into a particular way of storing or identifying these components. We do want to have enough information for reproducibility ,and to support data that are coming in from different sources, that may not even be accessible directly because they require authorization.</a:t>
            </a:r>
            <a:endParaRPr/>
          </a:p>
          <a:p>
            <a:pPr indent="0" lvl="0" marL="0" rtl="0" algn="l">
              <a:lnSpc>
                <a:spcPct val="100000"/>
              </a:lnSpc>
              <a:spcBef>
                <a:spcPts val="800"/>
              </a:spcBef>
              <a:spcAft>
                <a:spcPts val="0"/>
              </a:spcAft>
              <a:buSzPts val="1100"/>
              <a:buNone/>
            </a:pPr>
            <a:r>
              <a:t/>
            </a:r>
            <a:endParaRPr sz="1400"/>
          </a:p>
        </p:txBody>
      </p:sp>
      <p:sp>
        <p:nvSpPr>
          <p:cNvPr id="77" name="Google Shape;77;g308e7804900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8e7804900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308e7804900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1100"/>
              <a:buNone/>
            </a:pPr>
            <a:r>
              <a:rPr lang="en-GB" sz="1400">
                <a:latin typeface="Calibri"/>
                <a:ea typeface="Calibri"/>
                <a:cs typeface="Calibri"/>
                <a:sym typeface="Calibri"/>
              </a:rPr>
              <a:t>Here is schematically what I mean when I say in RO-Crate. It is a collection with its own metadata; mostly straightforward fields like author, license and so on.  </a:t>
            </a:r>
            <a:endParaRPr/>
          </a:p>
          <a:p>
            <a:pPr indent="0" lvl="0" marL="0" rtl="0" algn="l">
              <a:lnSpc>
                <a:spcPct val="107000"/>
              </a:lnSpc>
              <a:spcBef>
                <a:spcPts val="800"/>
              </a:spcBef>
              <a:spcAft>
                <a:spcPts val="0"/>
              </a:spcAft>
              <a:buSzPts val="1100"/>
              <a:buNone/>
            </a:pPr>
            <a:r>
              <a:rPr lang="en-GB" sz="1400">
                <a:latin typeface="Calibri"/>
                <a:ea typeface="Calibri"/>
                <a:cs typeface="Calibri"/>
                <a:sym typeface="Calibri"/>
              </a:rPr>
              <a:t>Then you have a set of content. This could be traditional files, it could be references to a more complex object using handles or DOIs, or it could be something on the Web. The content could also be software and more active things that I'll come back into. Then then each part of the content can be described.</a:t>
            </a:r>
            <a:endParaRPr/>
          </a:p>
          <a:p>
            <a:pPr indent="0" lvl="0" marL="0" rtl="0" algn="l">
              <a:lnSpc>
                <a:spcPct val="100000"/>
              </a:lnSpc>
              <a:spcBef>
                <a:spcPts val="800"/>
              </a:spcBef>
              <a:spcAft>
                <a:spcPts val="0"/>
              </a:spcAft>
              <a:buSzPts val="1100"/>
              <a:buNone/>
            </a:pPr>
            <a:r>
              <a:t/>
            </a:r>
            <a:endParaRPr sz="1050"/>
          </a:p>
        </p:txBody>
      </p:sp>
      <p:sp>
        <p:nvSpPr>
          <p:cNvPr id="87" name="Google Shape;87;g308e7804900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08e7804900_0_7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g308e7804900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08e7804900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308e7804900_0_641:notes"/>
          <p:cNvSpPr txBox="1"/>
          <p:nvPr>
            <p:ph idx="1" type="body"/>
          </p:nvPr>
        </p:nvSpPr>
        <p:spPr>
          <a:xfrm>
            <a:off x="685800" y="4400550"/>
            <a:ext cx="5652000" cy="360060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a:latin typeface="Calibri"/>
                <a:ea typeface="Calibri"/>
                <a:cs typeface="Calibri"/>
                <a:sym typeface="Calibri"/>
              </a:rPr>
              <a:t>That context is basically the magic bit we insert on the top of the JSON. The way we have documented this for RO-Crate you shouldn't normally care too much about the Linked Data aspect; instead that provide the links if you have them, but it does mean we can process the crate as JSON-LD and make knowledge graphs if we want to.</a:t>
            </a:r>
            <a:endParaRPr/>
          </a:p>
          <a:p>
            <a:pPr indent="0" lvl="0" marL="0" rtl="0" algn="l">
              <a:lnSpc>
                <a:spcPct val="107000"/>
              </a:lnSpc>
              <a:spcBef>
                <a:spcPts val="800"/>
              </a:spcBef>
              <a:spcAft>
                <a:spcPts val="0"/>
              </a:spcAft>
              <a:buNone/>
            </a:pPr>
            <a:r>
              <a:rPr lang="en-GB">
                <a:latin typeface="Calibri"/>
                <a:ea typeface="Calibri"/>
                <a:cs typeface="Calibri"/>
                <a:sym typeface="Calibri"/>
              </a:rPr>
              <a:t>RO-Crates always self-declare, because we want that if you just find one in a wild, you can know that it is an RO-Crate, and this particular version of specifications, so you know which conventions we are following.</a:t>
            </a:r>
            <a:endParaRPr/>
          </a:p>
          <a:p>
            <a:pPr indent="0" lvl="0" marL="0" rtl="0" algn="l">
              <a:lnSpc>
                <a:spcPct val="107000"/>
              </a:lnSpc>
              <a:spcBef>
                <a:spcPts val="800"/>
              </a:spcBef>
              <a:spcAft>
                <a:spcPts val="0"/>
              </a:spcAft>
              <a:buNone/>
            </a:pPr>
            <a:r>
              <a:rPr lang="en-GB">
                <a:latin typeface="Calibri"/>
                <a:ea typeface="Calibri"/>
                <a:cs typeface="Calibri"/>
                <a:sym typeface="Calibri"/>
              </a:rPr>
              <a:t>Then we have the metadata about the crate itself, this is the outer box you saw before. Maybe it has some identifier, author and so on. You see these identifiers can be DOIs, re-use existing registries for people and organizations. </a:t>
            </a:r>
            <a:endParaRPr/>
          </a:p>
          <a:p>
            <a:pPr indent="0" lvl="0" marL="0" rtl="0" algn="l">
              <a:lnSpc>
                <a:spcPct val="107000"/>
              </a:lnSpc>
              <a:spcBef>
                <a:spcPts val="800"/>
              </a:spcBef>
              <a:spcAft>
                <a:spcPts val="0"/>
              </a:spcAft>
              <a:buNone/>
            </a:pPr>
            <a:r>
              <a:rPr lang="en-GB">
                <a:latin typeface="Calibri"/>
                <a:ea typeface="Calibri"/>
                <a:cs typeface="Calibri"/>
                <a:sym typeface="Calibri"/>
              </a:rPr>
              <a:t>The content is listed as parts, same hasPart as before, but they can be mixed. There can be local files as well as handles and so on in here.  As I said, we are flexible in how you store the RO-Crate, the base assumption is you have a folder and you put the RO-Crate metadata file into it. </a:t>
            </a:r>
            <a:endParaRPr/>
          </a:p>
          <a:p>
            <a:pPr indent="0" lvl="0" marL="0" rtl="0" algn="l">
              <a:lnSpc>
                <a:spcPct val="107000"/>
              </a:lnSpc>
              <a:spcBef>
                <a:spcPts val="800"/>
              </a:spcBef>
              <a:spcAft>
                <a:spcPts val="0"/>
              </a:spcAft>
              <a:buNone/>
            </a:pPr>
            <a:r>
              <a:rPr lang="en-GB">
                <a:latin typeface="Calibri"/>
                <a:ea typeface="Calibri"/>
                <a:cs typeface="Calibri"/>
                <a:sym typeface="Calibri"/>
              </a:rPr>
              <a:t>Now you can describe those files, and then you can deposit this wherever you want. It could be that all of these are persistent identifiers and there are no relative file paths. </a:t>
            </a:r>
            <a:endParaRPr/>
          </a:p>
          <a:p>
            <a:pPr indent="0" lvl="0" marL="0" rtl="0" algn="l">
              <a:spcBef>
                <a:spcPts val="800"/>
              </a:spcBef>
              <a:spcAft>
                <a:spcPts val="0"/>
              </a:spcAft>
              <a:buNone/>
            </a:pPr>
            <a:r>
              <a:t/>
            </a:r>
            <a:endParaRPr sz="1000"/>
          </a:p>
        </p:txBody>
      </p:sp>
      <p:sp>
        <p:nvSpPr>
          <p:cNvPr id="148" name="Google Shape;148;g308e7804900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08e7804900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08e7804900_0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200"/>
              <a:buFont typeface="Calibri"/>
              <a:buNone/>
            </a:pPr>
            <a:r>
              <a:rPr lang="en-GB">
                <a:latin typeface="Calibri"/>
                <a:ea typeface="Calibri"/>
                <a:cs typeface="Calibri"/>
                <a:sym typeface="Calibri"/>
              </a:rPr>
              <a:t>Then we have additional entities to describe each of these. Each entity gets “unrolled” below, so you can include core metadata for each of the items; you don't have to follow the links to see what that individual item is described as. This is important because many of them don't have any FAIR Digital Objects presence, like I said they could be in all kinds of repositories, they might just have a web page, or it could be files that are fresh and don't have anywhere to go.</a:t>
            </a:r>
            <a:endParaRPr/>
          </a:p>
          <a:p>
            <a:pPr indent="0" lvl="0" marL="0" rtl="0" algn="l">
              <a:lnSpc>
                <a:spcPct val="107000"/>
              </a:lnSpc>
              <a:spcBef>
                <a:spcPts val="800"/>
              </a:spcBef>
              <a:spcAft>
                <a:spcPts val="0"/>
              </a:spcAft>
              <a:buNone/>
            </a:pPr>
            <a:r>
              <a:rPr lang="en-GB">
                <a:latin typeface="Calibri"/>
                <a:ea typeface="Calibri"/>
                <a:cs typeface="Calibri"/>
                <a:sym typeface="Calibri"/>
              </a:rPr>
              <a:t>Each of the entities can be described in the same way, and then you keep adding nested links. In this case this is from the </a:t>
            </a:r>
            <a:r>
              <a:rPr i="1" lang="en-GB">
                <a:latin typeface="Calibri"/>
                <a:ea typeface="Calibri"/>
                <a:cs typeface="Calibri"/>
                <a:sym typeface="Calibri"/>
              </a:rPr>
              <a:t>contextual entity</a:t>
            </a:r>
            <a:r>
              <a:rPr lang="en-GB">
                <a:latin typeface="Calibri"/>
                <a:ea typeface="Calibri"/>
                <a:cs typeface="Calibri"/>
                <a:sym typeface="Calibri"/>
              </a:rPr>
              <a:t>, so it's an entity that you basically can't download, like you can't download a person, it could be digital twins for that, these are linked onwards. This may seem basic for anyone who knows Linked Data, but the thing is you shouldn't need to know Linked Data to do RO-Crate. </a:t>
            </a:r>
            <a:endParaRPr/>
          </a:p>
          <a:p>
            <a:pPr indent="0" lvl="0" marL="0" rtl="0" algn="l">
              <a:lnSpc>
                <a:spcPct val="107000"/>
              </a:lnSpc>
              <a:spcBef>
                <a:spcPts val="800"/>
              </a:spcBef>
              <a:spcAft>
                <a:spcPts val="0"/>
              </a:spcAft>
              <a:buNone/>
            </a:pPr>
            <a:r>
              <a:rPr lang="en-GB">
                <a:latin typeface="Calibri"/>
                <a:ea typeface="Calibri"/>
                <a:cs typeface="Calibri"/>
                <a:sym typeface="Calibri"/>
              </a:rPr>
              <a:t>Now because we only have this flat list approach, so we have a profile of JSON-LD that is more guided than having all kind of possibilities. The first one here is a good example, because it's a file that has been localized, bason a repository entry with a persistent identifier, but if you go to that Zenodo page,  you just get the landing page, you don't get the actual image, and so we have to kind of unroll it in this way.</a:t>
            </a:r>
            <a:endParaRPr/>
          </a:p>
          <a:p>
            <a:pPr indent="0" lvl="0" marL="0" rtl="0" algn="l">
              <a:spcBef>
                <a:spcPts val="800"/>
              </a:spcBef>
              <a:spcAft>
                <a:spcPts val="0"/>
              </a:spcAft>
              <a:buNone/>
            </a:pPr>
            <a:r>
              <a:t/>
            </a:r>
            <a:endParaRPr sz="1000"/>
          </a:p>
        </p:txBody>
      </p:sp>
      <p:sp>
        <p:nvSpPr>
          <p:cNvPr id="166" name="Google Shape;166;g308e7804900_0_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8e7804900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308e7804900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rPr lang="en-GB" sz="1400">
                <a:latin typeface="Calibri"/>
                <a:ea typeface="Calibri"/>
                <a:cs typeface="Calibri"/>
                <a:sym typeface="Calibri"/>
              </a:rPr>
              <a:t>We also have rendering to HTML, because we know that not everyone speaks JSON, so we have a way to show each of these entities. This goes back to what I said that not everything is already a digital object. If I made an entry for a person, you can click this in the previewer, and you can see a rendering just like this, even if it didn't already exist with an identifier, you have made a local identifier for that digital object that only exists within that crate. There is no differentiation between those that are cited like this one, and those that are embedded. Notable when we cite an existing object, we only include the minimal information that is relevant for this collection.</a:t>
            </a:r>
            <a:endParaRPr/>
          </a:p>
          <a:p>
            <a:pPr indent="0" lvl="0" marL="0" rtl="0" algn="l">
              <a:lnSpc>
                <a:spcPct val="100000"/>
              </a:lnSpc>
              <a:spcBef>
                <a:spcPts val="0"/>
              </a:spcBef>
              <a:spcAft>
                <a:spcPts val="0"/>
              </a:spcAft>
              <a:buSzPts val="1100"/>
              <a:buNone/>
            </a:pPr>
            <a:r>
              <a:t/>
            </a:r>
            <a:endParaRPr sz="1050"/>
          </a:p>
        </p:txBody>
      </p:sp>
      <p:sp>
        <p:nvSpPr>
          <p:cNvPr id="180" name="Google Shape;180;g308e7804900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5.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5095"/>
              </a:buClr>
              <a:buSzPts val="6000"/>
              <a:buFont typeface="Roboto Light"/>
              <a:buNone/>
              <a:defRPr sz="6000">
                <a:solidFill>
                  <a:srgbClr val="00509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17426"/>
              </a:buClr>
              <a:buSzPts val="2400"/>
              <a:buNone/>
              <a:defRPr sz="2400">
                <a:solidFill>
                  <a:srgbClr val="F17426"/>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 name="Google Shape;12;p5"/>
          <p:cNvPicPr preferRelativeResize="0"/>
          <p:nvPr/>
        </p:nvPicPr>
        <p:blipFill rotWithShape="1">
          <a:blip r:embed="rId2">
            <a:alphaModFix/>
          </a:blip>
          <a:srcRect b="0" l="0" r="0" t="0"/>
          <a:stretch/>
        </p:blipFill>
        <p:spPr>
          <a:xfrm>
            <a:off x="356345" y="6081012"/>
            <a:ext cx="2547027" cy="53494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6"/>
          <p:cNvSpPr txBox="1"/>
          <p:nvPr>
            <p:ph type="title"/>
          </p:nvPr>
        </p:nvSpPr>
        <p:spPr>
          <a:xfrm>
            <a:off x="838200" y="365126"/>
            <a:ext cx="10515600" cy="7913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 type="body"/>
          </p:nvPr>
        </p:nvSpPr>
        <p:spPr>
          <a:xfrm>
            <a:off x="838200" y="1371600"/>
            <a:ext cx="10515600" cy="456527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EE7326"/>
              </a:buClr>
              <a:buSzPts val="2800"/>
              <a:buChar char="•"/>
              <a:defRPr/>
            </a:lvl1pPr>
            <a:lvl2pPr indent="-381000" lvl="1" marL="914400" algn="l">
              <a:lnSpc>
                <a:spcPct val="90000"/>
              </a:lnSpc>
              <a:spcBef>
                <a:spcPts val="500"/>
              </a:spcBef>
              <a:spcAft>
                <a:spcPts val="0"/>
              </a:spcAft>
              <a:buClr>
                <a:srgbClr val="005095"/>
              </a:buClr>
              <a:buSzPts val="24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30108a166a0_1_209"/>
          <p:cNvSpPr txBox="1"/>
          <p:nvPr>
            <p:ph type="title"/>
          </p:nvPr>
        </p:nvSpPr>
        <p:spPr>
          <a:xfrm>
            <a:off x="415600" y="306700"/>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A9CD7"/>
              </a:buClr>
              <a:buSzPts val="4400"/>
              <a:buFont typeface="IBM Plex Sans Medium"/>
              <a:buNone/>
              <a:defRPr>
                <a:solidFill>
                  <a:srgbClr val="3A9CD7"/>
                </a:solidFill>
                <a:latin typeface="IBM Plex Sans Medium"/>
                <a:ea typeface="IBM Plex Sans Medium"/>
                <a:cs typeface="IBM Plex Sans Medium"/>
                <a:sym typeface="IBM Plex Sans Medium"/>
              </a:defRPr>
            </a:lvl1pPr>
            <a:lvl2pPr lvl="1"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2pPr>
            <a:lvl3pPr lvl="2"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3pPr>
            <a:lvl4pPr lvl="3"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4pPr>
            <a:lvl5pPr lvl="4"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5pPr>
            <a:lvl6pPr lvl="5"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6pPr>
            <a:lvl7pPr lvl="6"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7pPr>
            <a:lvl8pPr lvl="7"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8pPr>
            <a:lvl9pPr lvl="8" algn="l">
              <a:lnSpc>
                <a:spcPct val="100000"/>
              </a:lnSpc>
              <a:spcBef>
                <a:spcPts val="0"/>
              </a:spcBef>
              <a:spcAft>
                <a:spcPts val="0"/>
              </a:spcAft>
              <a:buSzPts val="1400"/>
              <a:buFont typeface="IBM Plex Sans Medium"/>
              <a:buNone/>
              <a:defRPr>
                <a:latin typeface="IBM Plex Sans Medium"/>
                <a:ea typeface="IBM Plex Sans Medium"/>
                <a:cs typeface="IBM Plex Sans Medium"/>
                <a:sym typeface="IBM Plex Sans Medium"/>
              </a:defRPr>
            </a:lvl9pPr>
          </a:lstStyle>
          <a:p/>
        </p:txBody>
      </p:sp>
      <p:sp>
        <p:nvSpPr>
          <p:cNvPr id="18" name="Google Shape;18;g30108a166a0_1_209"/>
          <p:cNvSpPr txBox="1"/>
          <p:nvPr>
            <p:ph idx="1" type="body"/>
          </p:nvPr>
        </p:nvSpPr>
        <p:spPr>
          <a:xfrm>
            <a:off x="415600" y="1207800"/>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DD2B6C"/>
              </a:buClr>
              <a:buSzPts val="2800"/>
              <a:buFont typeface="IBM Plex Sans"/>
              <a:buChar char="•"/>
              <a:defRPr>
                <a:latin typeface="IBM Plex Sans"/>
                <a:ea typeface="IBM Plex Sans"/>
                <a:cs typeface="IBM Plex Sans"/>
                <a:sym typeface="IBM Plex Sans"/>
              </a:defRPr>
            </a:lvl1pPr>
            <a:lvl2pPr indent="-381000" lvl="1" marL="914400" algn="l">
              <a:lnSpc>
                <a:spcPct val="90000"/>
              </a:lnSpc>
              <a:spcBef>
                <a:spcPts val="500"/>
              </a:spcBef>
              <a:spcAft>
                <a:spcPts val="0"/>
              </a:spcAft>
              <a:buClr>
                <a:srgbClr val="DD2B6C"/>
              </a:buClr>
              <a:buSzPts val="2400"/>
              <a:buFont typeface="IBM Plex Sans"/>
              <a:buChar char="•"/>
              <a:defRPr>
                <a:latin typeface="IBM Plex Sans"/>
                <a:ea typeface="IBM Plex Sans"/>
                <a:cs typeface="IBM Plex Sans"/>
                <a:sym typeface="IBM Plex Sans"/>
              </a:defRPr>
            </a:lvl2pPr>
            <a:lvl3pPr indent="-355600" lvl="2" marL="1371600" algn="l">
              <a:lnSpc>
                <a:spcPct val="90000"/>
              </a:lnSpc>
              <a:spcBef>
                <a:spcPts val="500"/>
              </a:spcBef>
              <a:spcAft>
                <a:spcPts val="0"/>
              </a:spcAft>
              <a:buClr>
                <a:srgbClr val="DD2B6C"/>
              </a:buClr>
              <a:buSzPts val="2000"/>
              <a:buFont typeface="IBM Plex Sans"/>
              <a:buChar char="•"/>
              <a:defRPr>
                <a:latin typeface="IBM Plex Sans"/>
                <a:ea typeface="IBM Plex Sans"/>
                <a:cs typeface="IBM Plex Sans"/>
                <a:sym typeface="IBM Plex Sans"/>
              </a:defRPr>
            </a:lvl3pPr>
            <a:lvl4pPr indent="-342900" lvl="3" marL="1828800" algn="l">
              <a:lnSpc>
                <a:spcPct val="90000"/>
              </a:lnSpc>
              <a:spcBef>
                <a:spcPts val="500"/>
              </a:spcBef>
              <a:spcAft>
                <a:spcPts val="0"/>
              </a:spcAft>
              <a:buClr>
                <a:srgbClr val="DD2B6C"/>
              </a:buClr>
              <a:buSzPts val="1800"/>
              <a:buFont typeface="IBM Plex Sans"/>
              <a:buChar char="•"/>
              <a:defRPr>
                <a:latin typeface="IBM Plex Sans"/>
                <a:ea typeface="IBM Plex Sans"/>
                <a:cs typeface="IBM Plex Sans"/>
                <a:sym typeface="IBM Plex Sans"/>
              </a:defRPr>
            </a:lvl4pPr>
            <a:lvl5pPr indent="-342900" lvl="4" marL="2286000" algn="l">
              <a:lnSpc>
                <a:spcPct val="90000"/>
              </a:lnSpc>
              <a:spcBef>
                <a:spcPts val="500"/>
              </a:spcBef>
              <a:spcAft>
                <a:spcPts val="0"/>
              </a:spcAft>
              <a:buClr>
                <a:srgbClr val="DD2B6C"/>
              </a:buClr>
              <a:buSzPts val="1800"/>
              <a:buFont typeface="IBM Plex Sans"/>
              <a:buChar char="•"/>
              <a:defRPr>
                <a:latin typeface="IBM Plex Sans"/>
                <a:ea typeface="IBM Plex Sans"/>
                <a:cs typeface="IBM Plex Sans"/>
                <a:sym typeface="IBM Plex Sans"/>
              </a:defRPr>
            </a:lvl5pPr>
            <a:lvl6pPr indent="-342900" lvl="5" marL="2743200" algn="l">
              <a:lnSpc>
                <a:spcPct val="90000"/>
              </a:lnSpc>
              <a:spcBef>
                <a:spcPts val="500"/>
              </a:spcBef>
              <a:spcAft>
                <a:spcPts val="0"/>
              </a:spcAft>
              <a:buClr>
                <a:srgbClr val="DD2B6C"/>
              </a:buClr>
              <a:buSzPts val="1800"/>
              <a:buFont typeface="IBM Plex Sans"/>
              <a:buChar char="•"/>
              <a:defRPr>
                <a:latin typeface="IBM Plex Sans"/>
                <a:ea typeface="IBM Plex Sans"/>
                <a:cs typeface="IBM Plex Sans"/>
                <a:sym typeface="IBM Plex Sans"/>
              </a:defRPr>
            </a:lvl6pPr>
            <a:lvl7pPr indent="-342900" lvl="6" marL="3200400" algn="l">
              <a:lnSpc>
                <a:spcPct val="90000"/>
              </a:lnSpc>
              <a:spcBef>
                <a:spcPts val="500"/>
              </a:spcBef>
              <a:spcAft>
                <a:spcPts val="0"/>
              </a:spcAft>
              <a:buClr>
                <a:srgbClr val="DD2B6C"/>
              </a:buClr>
              <a:buSzPts val="1800"/>
              <a:buFont typeface="IBM Plex Sans"/>
              <a:buChar char="•"/>
              <a:defRPr>
                <a:latin typeface="IBM Plex Sans"/>
                <a:ea typeface="IBM Plex Sans"/>
                <a:cs typeface="IBM Plex Sans"/>
                <a:sym typeface="IBM Plex Sans"/>
              </a:defRPr>
            </a:lvl7pPr>
            <a:lvl8pPr indent="-342900" lvl="7" marL="3657600" algn="l">
              <a:lnSpc>
                <a:spcPct val="90000"/>
              </a:lnSpc>
              <a:spcBef>
                <a:spcPts val="500"/>
              </a:spcBef>
              <a:spcAft>
                <a:spcPts val="0"/>
              </a:spcAft>
              <a:buClr>
                <a:srgbClr val="DD2B6C"/>
              </a:buClr>
              <a:buSzPts val="1800"/>
              <a:buFont typeface="IBM Plex Sans"/>
              <a:buChar char="•"/>
              <a:defRPr>
                <a:latin typeface="IBM Plex Sans"/>
                <a:ea typeface="IBM Plex Sans"/>
                <a:cs typeface="IBM Plex Sans"/>
                <a:sym typeface="IBM Plex Sans"/>
              </a:defRPr>
            </a:lvl8pPr>
            <a:lvl9pPr indent="-342900" lvl="8" marL="4114800" algn="l">
              <a:lnSpc>
                <a:spcPct val="90000"/>
              </a:lnSpc>
              <a:spcBef>
                <a:spcPts val="500"/>
              </a:spcBef>
              <a:spcAft>
                <a:spcPts val="0"/>
              </a:spcAft>
              <a:buClr>
                <a:srgbClr val="DD2B6C"/>
              </a:buClr>
              <a:buSzPts val="1800"/>
              <a:buFont typeface="IBM Plex Sans"/>
              <a:buChar char="•"/>
              <a:defRPr>
                <a:latin typeface="IBM Plex Sans"/>
                <a:ea typeface="IBM Plex Sans"/>
                <a:cs typeface="IBM Plex Sans"/>
                <a:sym typeface="IBM Plex Sans"/>
              </a:defRPr>
            </a:lvl9pPr>
          </a:lstStyle>
          <a:p/>
        </p:txBody>
      </p:sp>
      <p:sp>
        <p:nvSpPr>
          <p:cNvPr id="19" name="Google Shape;19;g30108a166a0_1_209"/>
          <p:cNvSpPr/>
          <p:nvPr/>
        </p:nvSpPr>
        <p:spPr>
          <a:xfrm>
            <a:off x="-2619200" y="6530634"/>
            <a:ext cx="17430300" cy="321900"/>
          </a:xfrm>
          <a:prstGeom prst="rect">
            <a:avLst/>
          </a:prstGeom>
          <a:solidFill>
            <a:srgbClr val="F2F2F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 name="Google Shape;20;g30108a166a0_1_209"/>
          <p:cNvGrpSpPr/>
          <p:nvPr/>
        </p:nvGrpSpPr>
        <p:grpSpPr>
          <a:xfrm>
            <a:off x="1" y="6530434"/>
            <a:ext cx="5172841" cy="322040"/>
            <a:chOff x="1" y="4974150"/>
            <a:chExt cx="3879728" cy="241536"/>
          </a:xfrm>
        </p:grpSpPr>
        <p:sp>
          <p:nvSpPr>
            <p:cNvPr id="21" name="Google Shape;21;g30108a166a0_1_209"/>
            <p:cNvSpPr/>
            <p:nvPr/>
          </p:nvSpPr>
          <p:spPr>
            <a:xfrm>
              <a:off x="1" y="4974150"/>
              <a:ext cx="3751200" cy="241500"/>
            </a:xfrm>
            <a:prstGeom prst="rect">
              <a:avLst/>
            </a:prstGeom>
            <a:solidFill>
              <a:srgbClr val="DD2B6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 name="Google Shape;22;g30108a166a0_1_209"/>
            <p:cNvPicPr preferRelativeResize="0"/>
            <p:nvPr/>
          </p:nvPicPr>
          <p:blipFill rotWithShape="1">
            <a:blip r:embed="rId2">
              <a:alphaModFix/>
            </a:blip>
            <a:srcRect b="0" l="0" r="0" t="0"/>
            <a:stretch/>
          </p:blipFill>
          <p:spPr>
            <a:xfrm>
              <a:off x="3638196" y="4974153"/>
              <a:ext cx="241533" cy="241533"/>
            </a:xfrm>
            <a:prstGeom prst="rect">
              <a:avLst/>
            </a:prstGeom>
            <a:noFill/>
            <a:ln>
              <a:noFill/>
            </a:ln>
          </p:spPr>
        </p:pic>
      </p:grpSp>
      <p:grpSp>
        <p:nvGrpSpPr>
          <p:cNvPr id="23" name="Google Shape;23;g30108a166a0_1_209"/>
          <p:cNvGrpSpPr/>
          <p:nvPr/>
        </p:nvGrpSpPr>
        <p:grpSpPr>
          <a:xfrm>
            <a:off x="7092653" y="6530788"/>
            <a:ext cx="5099046" cy="322036"/>
            <a:chOff x="5319623" y="4974415"/>
            <a:chExt cx="3824380" cy="241533"/>
          </a:xfrm>
        </p:grpSpPr>
        <p:sp>
          <p:nvSpPr>
            <p:cNvPr id="24" name="Google Shape;24;g30108a166a0_1_209"/>
            <p:cNvSpPr/>
            <p:nvPr/>
          </p:nvSpPr>
          <p:spPr>
            <a:xfrm flipH="1">
              <a:off x="5448303" y="4974425"/>
              <a:ext cx="3695700" cy="241500"/>
            </a:xfrm>
            <a:prstGeom prst="rect">
              <a:avLst/>
            </a:prstGeom>
            <a:solidFill>
              <a:srgbClr val="DD2B6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 name="Google Shape;25;g30108a166a0_1_209"/>
            <p:cNvPicPr preferRelativeResize="0"/>
            <p:nvPr/>
          </p:nvPicPr>
          <p:blipFill rotWithShape="1">
            <a:blip r:embed="rId2">
              <a:alphaModFix/>
            </a:blip>
            <a:srcRect b="0" l="0" r="0" t="0"/>
            <a:stretch/>
          </p:blipFill>
          <p:spPr>
            <a:xfrm flipH="1">
              <a:off x="5319623" y="4974415"/>
              <a:ext cx="241533" cy="241533"/>
            </a:xfrm>
            <a:prstGeom prst="rect">
              <a:avLst/>
            </a:prstGeom>
            <a:noFill/>
            <a:ln>
              <a:noFill/>
            </a:ln>
          </p:spPr>
        </p:pic>
      </p:grpSp>
      <p:pic>
        <p:nvPicPr>
          <p:cNvPr id="26" name="Google Shape;26;g30108a166a0_1_209"/>
          <p:cNvPicPr preferRelativeResize="0"/>
          <p:nvPr/>
        </p:nvPicPr>
        <p:blipFill rotWithShape="1">
          <a:blip r:embed="rId3">
            <a:alphaModFix/>
          </a:blip>
          <a:srcRect b="0" l="0" r="0" t="0"/>
          <a:stretch/>
        </p:blipFill>
        <p:spPr>
          <a:xfrm>
            <a:off x="9327234" y="1"/>
            <a:ext cx="3067965" cy="921333"/>
          </a:xfrm>
          <a:prstGeom prst="rect">
            <a:avLst/>
          </a:prstGeom>
          <a:noFill/>
          <a:ln>
            <a:noFill/>
          </a:ln>
        </p:spPr>
      </p:pic>
      <p:pic>
        <p:nvPicPr>
          <p:cNvPr id="27" name="Google Shape;27;g30108a166a0_1_209"/>
          <p:cNvPicPr preferRelativeResize="0"/>
          <p:nvPr/>
        </p:nvPicPr>
        <p:blipFill rotWithShape="1">
          <a:blip r:embed="rId4">
            <a:alphaModFix/>
          </a:blip>
          <a:srcRect b="0" l="0" r="0" t="0"/>
          <a:stretch/>
        </p:blipFill>
        <p:spPr>
          <a:xfrm>
            <a:off x="5963510" y="6579084"/>
            <a:ext cx="338780" cy="2257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8" name="Shape 28"/>
        <p:cNvGrpSpPr/>
        <p:nvPr/>
      </p:nvGrpSpPr>
      <p:grpSpPr>
        <a:xfrm>
          <a:off x="0" y="0"/>
          <a:ext cx="0" cy="0"/>
          <a:chOff x="0" y="0"/>
          <a:chExt cx="0" cy="0"/>
        </a:xfrm>
      </p:grpSpPr>
      <p:sp>
        <p:nvSpPr>
          <p:cNvPr id="29" name="Google Shape;29;p7"/>
          <p:cNvSpPr txBox="1"/>
          <p:nvPr>
            <p:ph type="title"/>
          </p:nvPr>
        </p:nvSpPr>
        <p:spPr>
          <a:xfrm>
            <a:off x="838200" y="365126"/>
            <a:ext cx="10515600" cy="7913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8"/>
          <p:cNvSpPr txBox="1"/>
          <p:nvPr>
            <p:ph type="title"/>
          </p:nvPr>
        </p:nvSpPr>
        <p:spPr>
          <a:xfrm>
            <a:off x="838200" y="365126"/>
            <a:ext cx="10515600" cy="7913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8"/>
          <p:cNvSpPr txBox="1"/>
          <p:nvPr>
            <p:ph idx="1" type="body"/>
          </p:nvPr>
        </p:nvSpPr>
        <p:spPr>
          <a:xfrm>
            <a:off x="838200" y="1381871"/>
            <a:ext cx="5181600" cy="455500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EE7326"/>
              </a:buClr>
              <a:buSzPts val="2800"/>
              <a:buChar char="•"/>
              <a:defRPr/>
            </a:lvl1pPr>
            <a:lvl2pPr indent="-381000" lvl="1" marL="914400" algn="l">
              <a:lnSpc>
                <a:spcPct val="90000"/>
              </a:lnSpc>
              <a:spcBef>
                <a:spcPts val="500"/>
              </a:spcBef>
              <a:spcAft>
                <a:spcPts val="0"/>
              </a:spcAft>
              <a:buClr>
                <a:srgbClr val="005095"/>
              </a:buClr>
              <a:buSzPts val="24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8"/>
          <p:cNvSpPr txBox="1"/>
          <p:nvPr>
            <p:ph idx="2" type="body"/>
          </p:nvPr>
        </p:nvSpPr>
        <p:spPr>
          <a:xfrm>
            <a:off x="6172200" y="1381871"/>
            <a:ext cx="5181600" cy="455500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EE7326"/>
              </a:buClr>
              <a:buSzPts val="2800"/>
              <a:buChar char="•"/>
              <a:defRPr/>
            </a:lvl1pPr>
            <a:lvl2pPr indent="-381000" lvl="1" marL="914400" algn="l">
              <a:lnSpc>
                <a:spcPct val="90000"/>
              </a:lnSpc>
              <a:spcBef>
                <a:spcPts val="500"/>
              </a:spcBef>
              <a:spcAft>
                <a:spcPts val="0"/>
              </a:spcAft>
              <a:buClr>
                <a:srgbClr val="005095"/>
              </a:buClr>
              <a:buSzPts val="2400"/>
              <a:buChar char="•"/>
              <a:defRPr>
                <a:solidFill>
                  <a:srgbClr val="005095"/>
                </a:solidFill>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9"/>
          <p:cNvSpPr txBox="1"/>
          <p:nvPr>
            <p:ph type="title"/>
          </p:nvPr>
        </p:nvSpPr>
        <p:spPr>
          <a:xfrm>
            <a:off x="839788" y="365125"/>
            <a:ext cx="10515600" cy="82391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
          <p:cNvSpPr txBox="1"/>
          <p:nvPr>
            <p:ph idx="1" type="body"/>
          </p:nvPr>
        </p:nvSpPr>
        <p:spPr>
          <a:xfrm>
            <a:off x="839788" y="140344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9"/>
          <p:cNvSpPr txBox="1"/>
          <p:nvPr>
            <p:ph idx="2" type="body"/>
          </p:nvPr>
        </p:nvSpPr>
        <p:spPr>
          <a:xfrm>
            <a:off x="839788" y="2227355"/>
            <a:ext cx="5157787" cy="3689351"/>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EE7326"/>
              </a:buClr>
              <a:buSzPts val="2800"/>
              <a:buChar char="•"/>
              <a:defRPr/>
            </a:lvl1pPr>
            <a:lvl2pPr indent="-381000" lvl="1" marL="914400" algn="l">
              <a:lnSpc>
                <a:spcPct val="90000"/>
              </a:lnSpc>
              <a:spcBef>
                <a:spcPts val="500"/>
              </a:spcBef>
              <a:spcAft>
                <a:spcPts val="0"/>
              </a:spcAft>
              <a:buClr>
                <a:srgbClr val="005095"/>
              </a:buClr>
              <a:buSzPts val="24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9"/>
          <p:cNvSpPr txBox="1"/>
          <p:nvPr>
            <p:ph idx="3" type="body"/>
          </p:nvPr>
        </p:nvSpPr>
        <p:spPr>
          <a:xfrm>
            <a:off x="6172200" y="140344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9"/>
          <p:cNvSpPr txBox="1"/>
          <p:nvPr>
            <p:ph idx="4" type="body"/>
          </p:nvPr>
        </p:nvSpPr>
        <p:spPr>
          <a:xfrm>
            <a:off x="6172200" y="2227355"/>
            <a:ext cx="5183188" cy="3689351"/>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17426"/>
              </a:buClr>
              <a:buSzPts val="2800"/>
              <a:buChar char="•"/>
              <a:defRPr/>
            </a:lvl1pPr>
            <a:lvl2pPr indent="-381000" lvl="1" marL="914400" algn="l">
              <a:lnSpc>
                <a:spcPct val="90000"/>
              </a:lnSpc>
              <a:spcBef>
                <a:spcPts val="500"/>
              </a:spcBef>
              <a:spcAft>
                <a:spcPts val="0"/>
              </a:spcAft>
              <a:buClr>
                <a:srgbClr val="005095"/>
              </a:buClr>
              <a:buSzPts val="24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10"/>
          <p:cNvSpPr txBox="1"/>
          <p:nvPr>
            <p:ph type="title"/>
          </p:nvPr>
        </p:nvSpPr>
        <p:spPr>
          <a:xfrm>
            <a:off x="838200" y="365126"/>
            <a:ext cx="10515600" cy="7913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2" name="Shape 42"/>
        <p:cNvGrpSpPr/>
        <p:nvPr/>
      </p:nvGrpSpPr>
      <p:grpSpPr>
        <a:xfrm>
          <a:off x="0" y="0"/>
          <a:ext cx="0" cy="0"/>
          <a:chOff x="0" y="0"/>
          <a:chExt cx="0" cy="0"/>
        </a:xfrm>
      </p:grpSpPr>
      <p:sp>
        <p:nvSpPr>
          <p:cNvPr id="43" name="Google Shape;43;g308e7804900_0_278"/>
          <p:cNvSpPr/>
          <p:nvPr/>
        </p:nvSpPr>
        <p:spPr>
          <a:xfrm>
            <a:off x="1" y="1"/>
            <a:ext cx="3097831" cy="2532431"/>
          </a:xfrm>
          <a:custGeom>
            <a:rect b="b" l="l" r="r" t="t"/>
            <a:pathLst>
              <a:path extrusionOk="0" h="2532431" w="30978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dk2">
              <a:alpha val="902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Gill Sans"/>
              <a:ea typeface="Gill Sans"/>
              <a:cs typeface="Gill Sans"/>
              <a:sym typeface="Gill Sans"/>
            </a:endParaRPr>
          </a:p>
        </p:txBody>
      </p:sp>
      <p:sp>
        <p:nvSpPr>
          <p:cNvPr id="44" name="Google Shape;44;g308e7804900_0_278"/>
          <p:cNvSpPr/>
          <p:nvPr/>
        </p:nvSpPr>
        <p:spPr>
          <a:xfrm>
            <a:off x="9164165" y="2461367"/>
            <a:ext cx="3027835" cy="4339045"/>
          </a:xfrm>
          <a:custGeom>
            <a:rect b="b" l="l" r="r" t="t"/>
            <a:pathLst>
              <a:path extrusionOk="0" h="4339045" w="302783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dk2">
              <a:alpha val="902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Gill Sans"/>
              <a:ea typeface="Gill Sans"/>
              <a:cs typeface="Gill Sans"/>
              <a:sym typeface="Gill Sans"/>
            </a:endParaRPr>
          </a:p>
        </p:txBody>
      </p:sp>
      <p:sp>
        <p:nvSpPr>
          <p:cNvPr id="45" name="Google Shape;45;g308e7804900_0_278"/>
          <p:cNvSpPr txBox="1"/>
          <p:nvPr>
            <p:ph idx="12" type="sldNum"/>
          </p:nvPr>
        </p:nvSpPr>
        <p:spPr>
          <a:xfrm>
            <a:off x="11027664" y="6464808"/>
            <a:ext cx="987600" cy="3108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46" name="Google Shape;46;g308e7804900_0_278"/>
          <p:cNvSpPr txBox="1"/>
          <p:nvPr>
            <p:ph type="title"/>
          </p:nvPr>
        </p:nvSpPr>
        <p:spPr>
          <a:xfrm>
            <a:off x="576071" y="704088"/>
            <a:ext cx="9144000" cy="67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type="secHead">
  <p:cSld name="SECTION_HEADER">
    <p:spTree>
      <p:nvGrpSpPr>
        <p:cNvPr id="47" name="Shape 47"/>
        <p:cNvGrpSpPr/>
        <p:nvPr/>
      </p:nvGrpSpPr>
      <p:grpSpPr>
        <a:xfrm>
          <a:off x="0" y="0"/>
          <a:ext cx="0" cy="0"/>
          <a:chOff x="0" y="0"/>
          <a:chExt cx="0" cy="0"/>
        </a:xfrm>
      </p:grpSpPr>
      <p:sp>
        <p:nvSpPr>
          <p:cNvPr id="48" name="Google Shape;48;g308e7804900_0_542"/>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3ABAB"/>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g308e7804900_0_542"/>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Font typeface="Calibri"/>
              <a:buNone/>
              <a:defRPr sz="2400">
                <a:solidFill>
                  <a:srgbClr val="888888"/>
                </a:solidFill>
              </a:defRPr>
            </a:lvl1pPr>
            <a:lvl2pPr indent="-228600" lvl="1" marL="914400" algn="l">
              <a:lnSpc>
                <a:spcPct val="90000"/>
              </a:lnSpc>
              <a:spcBef>
                <a:spcPts val="500"/>
              </a:spcBef>
              <a:spcAft>
                <a:spcPts val="0"/>
              </a:spcAft>
              <a:buClr>
                <a:srgbClr val="888888"/>
              </a:buClr>
              <a:buSzPts val="2000"/>
              <a:buFont typeface="Calibri"/>
              <a:buNone/>
              <a:defRPr sz="2000">
                <a:solidFill>
                  <a:srgbClr val="888888"/>
                </a:solidFill>
              </a:defRPr>
            </a:lvl2pPr>
            <a:lvl3pPr indent="-228600" lvl="2" marL="1371600" algn="l">
              <a:lnSpc>
                <a:spcPct val="90000"/>
              </a:lnSpc>
              <a:spcBef>
                <a:spcPts val="500"/>
              </a:spcBef>
              <a:spcAft>
                <a:spcPts val="0"/>
              </a:spcAft>
              <a:buClr>
                <a:srgbClr val="888888"/>
              </a:buClr>
              <a:buSzPts val="1800"/>
              <a:buFont typeface="Calibri"/>
              <a:buNone/>
              <a:defRPr sz="1800">
                <a:solidFill>
                  <a:srgbClr val="888888"/>
                </a:solidFill>
              </a:defRPr>
            </a:lvl3pPr>
            <a:lvl4pPr indent="-228600" lvl="3" marL="1828800" algn="l">
              <a:lnSpc>
                <a:spcPct val="90000"/>
              </a:lnSpc>
              <a:spcBef>
                <a:spcPts val="500"/>
              </a:spcBef>
              <a:spcAft>
                <a:spcPts val="0"/>
              </a:spcAft>
              <a:buClr>
                <a:srgbClr val="888888"/>
              </a:buClr>
              <a:buSzPts val="1600"/>
              <a:buFont typeface="Calibri"/>
              <a:buNone/>
              <a:defRPr sz="1600">
                <a:solidFill>
                  <a:srgbClr val="888888"/>
                </a:solidFill>
              </a:defRPr>
            </a:lvl4pPr>
            <a:lvl5pPr indent="-228600" lvl="4" marL="2286000" algn="l">
              <a:lnSpc>
                <a:spcPct val="90000"/>
              </a:lnSpc>
              <a:spcBef>
                <a:spcPts val="500"/>
              </a:spcBef>
              <a:spcAft>
                <a:spcPts val="0"/>
              </a:spcAft>
              <a:buClr>
                <a:srgbClr val="888888"/>
              </a:buClr>
              <a:buSzPts val="1600"/>
              <a:buFont typeface="Calibri"/>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0" name="Google Shape;50;g308e7804900_0_5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g308e7804900_0_5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g308e7804900_0_5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838200" y="365126"/>
            <a:ext cx="10515600" cy="79132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Roboto Light"/>
              <a:buNone/>
              <a:defRPr b="0" i="0" sz="4400" u="none" cap="none" strike="noStrike">
                <a:solidFill>
                  <a:schemeClr val="dk1"/>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
          <p:cNvSpPr txBox="1"/>
          <p:nvPr>
            <p:ph idx="1" type="body"/>
          </p:nvPr>
        </p:nvSpPr>
        <p:spPr>
          <a:xfrm>
            <a:off x="838200" y="1405216"/>
            <a:ext cx="10515600" cy="451821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Roboto Light"/>
                <a:ea typeface="Roboto Light"/>
                <a:cs typeface="Roboto Light"/>
                <a:sym typeface="Robo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Roboto Light"/>
                <a:ea typeface="Roboto Light"/>
                <a:cs typeface="Roboto Light"/>
                <a:sym typeface="Roboto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Roboto Light"/>
                <a:ea typeface="Roboto Light"/>
                <a:cs typeface="Roboto Light"/>
                <a:sym typeface="Roboto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Light"/>
                <a:ea typeface="Roboto Light"/>
                <a:cs typeface="Roboto Light"/>
                <a:sym typeface="Roboto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Light"/>
                <a:ea typeface="Roboto Light"/>
                <a:cs typeface="Roboto Light"/>
                <a:sym typeface="Roboto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black background with white text&#10;&#10;Description automatically generated" id="8" name="Google Shape;8;p4"/>
          <p:cNvPicPr preferRelativeResize="0"/>
          <p:nvPr/>
        </p:nvPicPr>
        <p:blipFill rotWithShape="1">
          <a:blip r:embed="rId1">
            <a:alphaModFix/>
          </a:blip>
          <a:srcRect b="0" l="0" r="0" t="0"/>
          <a:stretch/>
        </p:blipFill>
        <p:spPr>
          <a:xfrm>
            <a:off x="8589292" y="5923429"/>
            <a:ext cx="3373484" cy="87361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45.png"/><Relationship Id="rId5" Type="http://schemas.openxmlformats.org/officeDocument/2006/relationships/image" Target="../media/image31.png"/><Relationship Id="rId6" Type="http://schemas.openxmlformats.org/officeDocument/2006/relationships/hyperlink" Target="https://www.researchobject.org/ro-crate/use_cases" TargetMode="External"/></Relationships>
</file>

<file path=ppt/slides/_rels/slide11.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www.researchobject.org/ro-crate/ldaca" TargetMode="External"/><Relationship Id="rId4" Type="http://schemas.openxmlformats.org/officeDocument/2006/relationships/hyperlink" Target="https://www.researchobject.org/ro-crate/paradisec" TargetMode="External"/><Relationship Id="rId9"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73.png"/><Relationship Id="rId7" Type="http://schemas.openxmlformats.org/officeDocument/2006/relationships/image" Target="../media/image26.png"/><Relationship Id="rId8" Type="http://schemas.openxmlformats.org/officeDocument/2006/relationships/hyperlink" Target="https://youtu.be/p-GZbe-Kzw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hyperlink" Target="https://w3id.org/ro-id/6fa27870-c1a4-4386-8d51-855d5ac932e2" TargetMode="External"/><Relationship Id="rId5" Type="http://schemas.openxmlformats.org/officeDocument/2006/relationships/image" Target="../media/image61.png"/><Relationship Id="rId6" Type="http://schemas.openxmlformats.org/officeDocument/2006/relationships/image" Target="../media/image36.png"/><Relationship Id="rId7" Type="http://schemas.openxmlformats.org/officeDocument/2006/relationships/hyperlink" Target="https://www.researchobject.org/ro-crate/in-use/rohub.html" TargetMode="External"/><Relationship Id="rId8" Type="http://schemas.openxmlformats.org/officeDocument/2006/relationships/hyperlink" Target="https://www.researchobject.org/ro-crate/in-use/rohub.html" TargetMode="External"/></Relationships>
</file>

<file path=ppt/slides/_rels/slide13.xml.rels><?xml version="1.0" encoding="UTF-8" standalone="yes"?><Relationships xmlns="http://schemas.openxmlformats.org/package/2006/relationships"><Relationship Id="rId20" Type="http://schemas.openxmlformats.org/officeDocument/2006/relationships/hyperlink" Target="https://w3id.org/ro/wfrun/" TargetMode="External"/><Relationship Id="rId11" Type="http://schemas.openxmlformats.org/officeDocument/2006/relationships/image" Target="../media/image51.png"/><Relationship Id="rId10" Type="http://schemas.openxmlformats.org/officeDocument/2006/relationships/image" Target="../media/image78.png"/><Relationship Id="rId21" Type="http://schemas.openxmlformats.org/officeDocument/2006/relationships/image" Target="../media/image52.png"/><Relationship Id="rId13" Type="http://schemas.openxmlformats.org/officeDocument/2006/relationships/image" Target="../media/image47.png"/><Relationship Id="rId12"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9.png"/><Relationship Id="rId4" Type="http://schemas.openxmlformats.org/officeDocument/2006/relationships/image" Target="../media/image37.gif"/><Relationship Id="rId9" Type="http://schemas.openxmlformats.org/officeDocument/2006/relationships/image" Target="../media/image63.png"/><Relationship Id="rId15" Type="http://schemas.openxmlformats.org/officeDocument/2006/relationships/image" Target="../media/image83.png"/><Relationship Id="rId14" Type="http://schemas.openxmlformats.org/officeDocument/2006/relationships/image" Target="../media/image49.png"/><Relationship Id="rId17" Type="http://schemas.openxmlformats.org/officeDocument/2006/relationships/image" Target="../media/image50.png"/><Relationship Id="rId16" Type="http://schemas.openxmlformats.org/officeDocument/2006/relationships/image" Target="../media/image67.png"/><Relationship Id="rId5" Type="http://schemas.openxmlformats.org/officeDocument/2006/relationships/image" Target="../media/image40.png"/><Relationship Id="rId19" Type="http://schemas.openxmlformats.org/officeDocument/2006/relationships/hyperlink" Target="https://w3id.org/workflowhub/workflow-ro-crate/" TargetMode="External"/><Relationship Id="rId6" Type="http://schemas.openxmlformats.org/officeDocument/2006/relationships/image" Target="../media/image42.png"/><Relationship Id="rId18" Type="http://schemas.openxmlformats.org/officeDocument/2006/relationships/hyperlink" Target="https://workflowhub.eu/" TargetMode="External"/><Relationship Id="rId7" Type="http://schemas.openxmlformats.org/officeDocument/2006/relationships/image" Target="../media/image57.png"/><Relationship Id="rId8"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researchobject.org/ro-crate/tutorials" TargetMode="External"/><Relationship Id="rId4" Type="http://schemas.openxmlformats.org/officeDocument/2006/relationships/hyperlink" Target="https://ro-crate.ldaca.edu.au/" TargetMode="External"/><Relationship Id="rId9" Type="http://schemas.openxmlformats.org/officeDocument/2006/relationships/image" Target="../media/image69.png"/><Relationship Id="rId5" Type="http://schemas.openxmlformats.org/officeDocument/2006/relationships/hyperlink" Target="https://language-research-technology.github.io/crate-o/" TargetMode="External"/><Relationship Id="rId6" Type="http://schemas.openxmlformats.org/officeDocument/2006/relationships/hyperlink" Target="https://pypi.org/project/rocrate/" TargetMode="External"/><Relationship Id="rId7" Type="http://schemas.openxmlformats.org/officeDocument/2006/relationships/image" Target="../media/image70.png"/><Relationship Id="rId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s://www.youtube.com/watch?v=fxF6AJDXxGc" TargetMode="Externa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11.png"/><Relationship Id="rId4" Type="http://schemas.openxmlformats.org/officeDocument/2006/relationships/hyperlink" Target="https://earth-system.usegalaxy.e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55.png"/><Relationship Id="rId5" Type="http://schemas.openxmlformats.org/officeDocument/2006/relationships/image" Target="../media/image60.png"/><Relationship Id="rId6"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hyperlink" Target="https://www.researchobject.org/ro-crat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34.png"/><Relationship Id="rId4" Type="http://schemas.openxmlformats.org/officeDocument/2006/relationships/image" Target="../media/image59.png"/><Relationship Id="rId5" Type="http://schemas.openxmlformats.org/officeDocument/2006/relationships/image" Target="../media/image55.png"/><Relationship Id="rId6" Type="http://schemas.openxmlformats.org/officeDocument/2006/relationships/image" Target="../media/image66.png"/><Relationship Id="rId7"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82.png"/><Relationship Id="rId4" Type="http://schemas.openxmlformats.org/officeDocument/2006/relationships/hyperlink" Target="https://workflowhub.eu/" TargetMode="External"/><Relationship Id="rId5"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38.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64.png"/><Relationship Id="rId4" Type="http://schemas.openxmlformats.org/officeDocument/2006/relationships/image" Target="../media/image81.png"/><Relationship Id="rId5" Type="http://schemas.openxmlformats.org/officeDocument/2006/relationships/image" Target="../media/image139.png"/><Relationship Id="rId6"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95.png"/><Relationship Id="rId6"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7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77.png"/><Relationship Id="rId12" Type="http://schemas.openxmlformats.org/officeDocument/2006/relationships/image" Target="../media/image53.png"/><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135.png"/><Relationship Id="rId9" Type="http://schemas.openxmlformats.org/officeDocument/2006/relationships/hyperlink" Target="https://doi.org/10.1371/journal.pone.0309210" TargetMode="External"/><Relationship Id="rId5" Type="http://schemas.openxmlformats.org/officeDocument/2006/relationships/image" Target="../media/image75.png"/><Relationship Id="rId6" Type="http://schemas.openxmlformats.org/officeDocument/2006/relationships/image" Target="../media/image95.png"/><Relationship Id="rId7" Type="http://schemas.openxmlformats.org/officeDocument/2006/relationships/image" Target="../media/image76.png"/><Relationship Id="rId8" Type="http://schemas.openxmlformats.org/officeDocument/2006/relationships/image" Target="../media/image10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trefx.uk/5s-crat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oi.org/10.48329/y5ws-tw17" TargetMode="External"/><Relationship Id="rId4" Type="http://schemas.openxmlformats.org/officeDocument/2006/relationships/image" Target="../media/image84.png"/><Relationship Id="rId5" Type="http://schemas.openxmlformats.org/officeDocument/2006/relationships/image" Target="../media/image94.png"/><Relationship Id="rId6" Type="http://schemas.openxmlformats.org/officeDocument/2006/relationships/image" Target="../media/image88.png"/><Relationship Id="rId7"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0" Type="http://schemas.openxmlformats.org/officeDocument/2006/relationships/image" Target="../media/image103.png"/><Relationship Id="rId22" Type="http://schemas.openxmlformats.org/officeDocument/2006/relationships/hyperlink" Target="https://www.infectious-diseases-toolkit.org/showcase/prototyping-research-questions" TargetMode="External"/><Relationship Id="rId21" Type="http://schemas.openxmlformats.org/officeDocument/2006/relationships/hyperlink" Target="https://www.infectious-diseases-toolkit.org/showcase/prototyping-research-questions" TargetMode="External"/><Relationship Id="rId24" Type="http://schemas.openxmlformats.org/officeDocument/2006/relationships/image" Target="../media/image106.jpg"/><Relationship Id="rId23" Type="http://schemas.openxmlformats.org/officeDocument/2006/relationships/hyperlink" Target="https://docs.google.com/presentation/d/18pqJRs3Hi38KAlRaUMa9Iwxy5oJ4hsAo5BUDcdBbpq0/edit#slide=id.g2f69a09e15a_0_260" TargetMode="Externa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96.png"/><Relationship Id="rId26" Type="http://schemas.openxmlformats.org/officeDocument/2006/relationships/image" Target="../media/image118.png"/><Relationship Id="rId25" Type="http://schemas.openxmlformats.org/officeDocument/2006/relationships/image" Target="../media/image100.jpg"/><Relationship Id="rId28" Type="http://schemas.openxmlformats.org/officeDocument/2006/relationships/image" Target="../media/image113.png"/><Relationship Id="rId27" Type="http://schemas.openxmlformats.org/officeDocument/2006/relationships/image" Target="../media/image112.png"/><Relationship Id="rId5" Type="http://schemas.openxmlformats.org/officeDocument/2006/relationships/hyperlink" Target="https://doi.org/10.5281/zenodo.7825979" TargetMode="External"/><Relationship Id="rId6" Type="http://schemas.openxmlformats.org/officeDocument/2006/relationships/hyperlink" Target="https://doi.org/10.5281/zenodo.7572373" TargetMode="External"/><Relationship Id="rId29" Type="http://schemas.openxmlformats.org/officeDocument/2006/relationships/image" Target="../media/image116.png"/><Relationship Id="rId7" Type="http://schemas.openxmlformats.org/officeDocument/2006/relationships/image" Target="../media/image91.png"/><Relationship Id="rId8" Type="http://schemas.openxmlformats.org/officeDocument/2006/relationships/hyperlink" Target="https://doi.org/10.5281/zenodo.7625784" TargetMode="External"/><Relationship Id="rId11" Type="http://schemas.openxmlformats.org/officeDocument/2006/relationships/hyperlink" Target="https://github.com/by-covid/BY-COVID_WP5_T5.2_baseline-use-case" TargetMode="External"/><Relationship Id="rId10" Type="http://schemas.openxmlformats.org/officeDocument/2006/relationships/hyperlink" Target="https://doi.org/10.1186/s12874-023-02068-3" TargetMode="External"/><Relationship Id="rId13" Type="http://schemas.openxmlformats.org/officeDocument/2006/relationships/image" Target="../media/image110.png"/><Relationship Id="rId12" Type="http://schemas.openxmlformats.org/officeDocument/2006/relationships/image" Target="../media/image99.png"/><Relationship Id="rId15" Type="http://schemas.openxmlformats.org/officeDocument/2006/relationships/image" Target="../media/image108.png"/><Relationship Id="rId14" Type="http://schemas.openxmlformats.org/officeDocument/2006/relationships/hyperlink" Target="https://w3id.org/ro/doi/10.5281/zenodo.6913045" TargetMode="External"/><Relationship Id="rId17" Type="http://schemas.openxmlformats.org/officeDocument/2006/relationships/hyperlink" Target="https://doi.org/10.5281/zenodo.11209363" TargetMode="External"/><Relationship Id="rId16" Type="http://schemas.openxmlformats.org/officeDocument/2006/relationships/hyperlink" Target="https://doi.org/10.48546/workflowhub.workflow.502.4" TargetMode="External"/><Relationship Id="rId19" Type="http://schemas.openxmlformats.org/officeDocument/2006/relationships/hyperlink" Target="https://papers.ssrn.com/sol3/papers.cfm?abstract_id=4869107" TargetMode="External"/><Relationship Id="rId18" Type="http://schemas.openxmlformats.org/officeDocument/2006/relationships/hyperlink" Target="https://by-covid.github.io/baseline-use-case-comparative-analysi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5.png"/><Relationship Id="rId4" Type="http://schemas.openxmlformats.org/officeDocument/2006/relationships/image" Target="../media/image117.png"/><Relationship Id="rId5" Type="http://schemas.openxmlformats.org/officeDocument/2006/relationships/image" Target="../media/image129.png"/><Relationship Id="rId6" Type="http://schemas.openxmlformats.org/officeDocument/2006/relationships/image" Target="../media/image119.png"/><Relationship Id="rId7" Type="http://schemas.openxmlformats.org/officeDocument/2006/relationships/hyperlink" Target="https://w3id.org/ro/doi/10.5281/zenodo.6913045" TargetMode="External"/><Relationship Id="rId8" Type="http://schemas.openxmlformats.org/officeDocument/2006/relationships/hyperlink" Target="https://w3id.org/ro/doi/10.5281/zenodo.1120936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4.png"/><Relationship Id="rId4" Type="http://schemas.openxmlformats.org/officeDocument/2006/relationships/image" Target="../media/image120.png"/><Relationship Id="rId5" Type="http://schemas.openxmlformats.org/officeDocument/2006/relationships/image" Target="../media/image123.png"/><Relationship Id="rId6" Type="http://schemas.openxmlformats.org/officeDocument/2006/relationships/image" Target="../media/image121.png"/><Relationship Id="rId7" Type="http://schemas.openxmlformats.org/officeDocument/2006/relationships/hyperlink" Target="https://trefx.uk/5s-crat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0.png"/><Relationship Id="rId4" Type="http://schemas.openxmlformats.org/officeDocument/2006/relationships/image" Target="../media/image122.png"/><Relationship Id="rId9" Type="http://schemas.openxmlformats.org/officeDocument/2006/relationships/image" Target="../media/image124.png"/><Relationship Id="rId5" Type="http://schemas.openxmlformats.org/officeDocument/2006/relationships/hyperlink" Target="https://www.researchobject.org/ro-crate/specification/1.2-DRAFT/profiles.html" TargetMode="External"/><Relationship Id="rId6" Type="http://schemas.openxmlformats.org/officeDocument/2006/relationships/image" Target="../media/image143.png"/><Relationship Id="rId7" Type="http://schemas.openxmlformats.org/officeDocument/2006/relationships/image" Target="../media/image128.png"/><Relationship Id="rId8" Type="http://schemas.openxmlformats.org/officeDocument/2006/relationships/image" Target="../media/image131.png"/><Relationship Id="rId11" Type="http://schemas.openxmlformats.org/officeDocument/2006/relationships/image" Target="../media/image132.png"/><Relationship Id="rId10" Type="http://schemas.openxmlformats.org/officeDocument/2006/relationships/image" Target="../media/image130.png"/><Relationship Id="rId13" Type="http://schemas.openxmlformats.org/officeDocument/2006/relationships/hyperlink" Target="https://www.researchobject.org/ro-crate/profiles.html" TargetMode="External"/><Relationship Id="rId12" Type="http://schemas.openxmlformats.org/officeDocument/2006/relationships/image" Target="../media/image133.png"/><Relationship Id="rId14" Type="http://schemas.openxmlformats.org/officeDocument/2006/relationships/image" Target="../media/image1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36.pn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1.png"/><Relationship Id="rId4" Type="http://schemas.openxmlformats.org/officeDocument/2006/relationships/image" Target="../media/image137.png"/><Relationship Id="rId5" Type="http://schemas.openxmlformats.org/officeDocument/2006/relationships/hyperlink" Target="https://fed-a.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s://researchobject.org/" TargetMode="External"/><Relationship Id="rId5" Type="http://schemas.openxmlformats.org/officeDocument/2006/relationships/image" Target="../media/image7.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20" Type="http://schemas.openxmlformats.org/officeDocument/2006/relationships/image" Target="../media/image20.png"/><Relationship Id="rId11" Type="http://schemas.openxmlformats.org/officeDocument/2006/relationships/image" Target="../media/image11.png"/><Relationship Id="rId22" Type="http://schemas.openxmlformats.org/officeDocument/2006/relationships/hyperlink" Target="https://www.researchobject.org/ro-crate/specification.html" TargetMode="External"/><Relationship Id="rId10" Type="http://schemas.openxmlformats.org/officeDocument/2006/relationships/image" Target="../media/image13.png"/><Relationship Id="rId21" Type="http://schemas.openxmlformats.org/officeDocument/2006/relationships/image" Target="../media/image23.png"/><Relationship Id="rId13" Type="http://schemas.openxmlformats.org/officeDocument/2006/relationships/image" Target="../media/image34.png"/><Relationship Id="rId12" Type="http://schemas.openxmlformats.org/officeDocument/2006/relationships/image" Target="../media/image14.png"/><Relationship Id="rId23"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2.png"/><Relationship Id="rId9" Type="http://schemas.openxmlformats.org/officeDocument/2006/relationships/image" Target="../media/image56.png"/><Relationship Id="rId15" Type="http://schemas.openxmlformats.org/officeDocument/2006/relationships/image" Target="../media/image65.png"/><Relationship Id="rId14" Type="http://schemas.openxmlformats.org/officeDocument/2006/relationships/hyperlink" Target="https://doi.org/10.5281/zenodo.5841615" TargetMode="External"/><Relationship Id="rId17" Type="http://schemas.openxmlformats.org/officeDocument/2006/relationships/image" Target="../media/image19.png"/><Relationship Id="rId16" Type="http://schemas.openxmlformats.org/officeDocument/2006/relationships/image" Target="../media/image39.png"/><Relationship Id="rId5" Type="http://schemas.openxmlformats.org/officeDocument/2006/relationships/image" Target="../media/image4.png"/><Relationship Id="rId19" Type="http://schemas.openxmlformats.org/officeDocument/2006/relationships/image" Target="../media/image46.png"/><Relationship Id="rId6" Type="http://schemas.openxmlformats.org/officeDocument/2006/relationships/image" Target="../media/image22.png"/><Relationship Id="rId18" Type="http://schemas.openxmlformats.org/officeDocument/2006/relationships/image" Target="../media/image72.png"/><Relationship Id="rId7" Type="http://schemas.openxmlformats.org/officeDocument/2006/relationships/image" Target="../media/image35.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hyperlink" Target="https://www.researchobject.org/ro-crate/specific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hyperlink" Target="https://www.npmjs.com/package/ro-crate-htm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g30108a166a0_0_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5095"/>
              </a:buClr>
              <a:buSzPts val="6000"/>
              <a:buFont typeface="Roboto Light"/>
              <a:buNone/>
            </a:pPr>
            <a:r>
              <a:rPr lang="en-GB"/>
              <a:t>RO-Crate</a:t>
            </a:r>
            <a:endParaRPr i="1"/>
          </a:p>
        </p:txBody>
      </p:sp>
      <p:sp>
        <p:nvSpPr>
          <p:cNvPr id="58" name="Google Shape;58;g30108a166a0_0_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17426"/>
              </a:buClr>
              <a:buSzPts val="2400"/>
              <a:buNone/>
            </a:pPr>
            <a:r>
              <a:rPr lang="en-GB"/>
              <a:t>2024-10-07, WP13 architecture</a:t>
            </a:r>
            <a:endParaRPr/>
          </a:p>
          <a:p>
            <a:pPr indent="0" lvl="0" marL="0" rtl="0" algn="ctr">
              <a:lnSpc>
                <a:spcPct val="90000"/>
              </a:lnSpc>
              <a:spcBef>
                <a:spcPts val="0"/>
              </a:spcBef>
              <a:spcAft>
                <a:spcPts val="0"/>
              </a:spcAft>
              <a:buClr>
                <a:srgbClr val="F17426"/>
              </a:buClr>
              <a:buSzPts val="2400"/>
              <a:buNone/>
            </a:pPr>
            <a:r>
              <a:t/>
            </a:r>
            <a:endParaRPr/>
          </a:p>
          <a:p>
            <a:pPr indent="0" lvl="0" marL="0" rtl="0" algn="ctr">
              <a:lnSpc>
                <a:spcPct val="90000"/>
              </a:lnSpc>
              <a:spcBef>
                <a:spcPts val="0"/>
              </a:spcBef>
              <a:spcAft>
                <a:spcPts val="0"/>
              </a:spcAft>
              <a:buClr>
                <a:srgbClr val="F17426"/>
              </a:buClr>
              <a:buSzPts val="2400"/>
              <a:buNone/>
            </a:pPr>
            <a:r>
              <a:rPr b="1" lang="en-GB">
                <a:latin typeface="Roboto"/>
                <a:ea typeface="Roboto"/>
                <a:cs typeface="Roboto"/>
                <a:sym typeface="Roboto"/>
              </a:rPr>
              <a:t>Stian Soiland-Reyes </a:t>
            </a:r>
            <a:br>
              <a:rPr b="1" lang="en-GB">
                <a:latin typeface="Roboto"/>
                <a:ea typeface="Roboto"/>
                <a:cs typeface="Roboto"/>
                <a:sym typeface="Roboto"/>
              </a:rPr>
            </a:br>
            <a:r>
              <a:rPr lang="en-GB"/>
              <a:t>The University of Manchester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08e7804900_0_82"/>
          <p:cNvSpPr txBox="1"/>
          <p:nvPr>
            <p:ph type="title"/>
          </p:nvPr>
        </p:nvSpPr>
        <p:spPr>
          <a:xfrm>
            <a:off x="3946051" y="170750"/>
            <a:ext cx="6137700" cy="1107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RO-Crate in practice</a:t>
            </a:r>
            <a:endParaRPr/>
          </a:p>
        </p:txBody>
      </p:sp>
      <p:sp>
        <p:nvSpPr>
          <p:cNvPr id="189" name="Google Shape;189;g308e7804900_0_82"/>
          <p:cNvSpPr txBox="1"/>
          <p:nvPr>
            <p:ph idx="1" type="body"/>
          </p:nvPr>
        </p:nvSpPr>
        <p:spPr>
          <a:xfrm>
            <a:off x="8338975" y="89775"/>
            <a:ext cx="3797100" cy="2129100"/>
          </a:xfrm>
          <a:prstGeom prst="rect">
            <a:avLst/>
          </a:prstGeom>
        </p:spPr>
        <p:txBody>
          <a:bodyPr anchorCtr="0" anchor="t" bIns="45700" lIns="91425" spcFirstLastPara="1" rIns="91425" wrap="square" tIns="45700">
            <a:normAutofit fontScale="77500" lnSpcReduction="20000"/>
          </a:bodyPr>
          <a:lstStyle/>
          <a:p>
            <a:pPr indent="0" lvl="0" marL="0" rtl="0" algn="r">
              <a:lnSpc>
                <a:spcPct val="110000"/>
              </a:lnSpc>
              <a:spcBef>
                <a:spcPts val="0"/>
              </a:spcBef>
              <a:spcAft>
                <a:spcPts val="0"/>
              </a:spcAft>
              <a:buNone/>
            </a:pPr>
            <a:r>
              <a:rPr lang="en-GB" sz="2000">
                <a:latin typeface="Gill Sans"/>
                <a:ea typeface="Gill Sans"/>
                <a:cs typeface="Gill Sans"/>
                <a:sym typeface="Gill Sans"/>
              </a:rPr>
              <a:t>RO-Crate is used by multiple international projects</a:t>
            </a:r>
            <a:endParaRPr sz="2000">
              <a:latin typeface="Gill Sans"/>
              <a:ea typeface="Gill Sans"/>
              <a:cs typeface="Gill Sans"/>
              <a:sym typeface="Gill Sans"/>
            </a:endParaRPr>
          </a:p>
          <a:p>
            <a:pPr indent="0" lvl="0" marL="0" rtl="0" algn="r">
              <a:lnSpc>
                <a:spcPct val="110000"/>
              </a:lnSpc>
              <a:spcBef>
                <a:spcPts val="0"/>
              </a:spcBef>
              <a:spcAft>
                <a:spcPts val="0"/>
              </a:spcAft>
              <a:buNone/>
            </a:pPr>
            <a:r>
              <a:t/>
            </a:r>
            <a:endParaRPr sz="2000">
              <a:latin typeface="Gill Sans"/>
              <a:ea typeface="Gill Sans"/>
              <a:cs typeface="Gill Sans"/>
              <a:sym typeface="Gill Sans"/>
            </a:endParaRPr>
          </a:p>
          <a:p>
            <a:pPr indent="0" lvl="0" marL="0" rtl="0" algn="r">
              <a:lnSpc>
                <a:spcPct val="110000"/>
              </a:lnSpc>
              <a:spcBef>
                <a:spcPts val="0"/>
              </a:spcBef>
              <a:spcAft>
                <a:spcPts val="0"/>
              </a:spcAft>
              <a:buNone/>
            </a:pPr>
            <a:r>
              <a:rPr lang="en-GB" sz="2000">
                <a:latin typeface="Gill Sans"/>
                <a:ea typeface="Gill Sans"/>
                <a:cs typeface="Gill Sans"/>
                <a:sym typeface="Gill Sans"/>
              </a:rPr>
              <a:t>Applied across research domains –</a:t>
            </a:r>
            <a:endParaRPr sz="1500">
              <a:latin typeface="Arial"/>
              <a:ea typeface="Arial"/>
              <a:cs typeface="Arial"/>
              <a:sym typeface="Arial"/>
            </a:endParaRPr>
          </a:p>
          <a:p>
            <a:pPr indent="0" lvl="0" marL="0" rtl="0" algn="r">
              <a:lnSpc>
                <a:spcPct val="110000"/>
              </a:lnSpc>
              <a:spcBef>
                <a:spcPts val="0"/>
              </a:spcBef>
              <a:spcAft>
                <a:spcPts val="0"/>
              </a:spcAft>
              <a:buNone/>
            </a:pPr>
            <a:r>
              <a:rPr lang="en-GB" sz="2000">
                <a:latin typeface="Gill Sans"/>
                <a:ea typeface="Gill Sans"/>
                <a:cs typeface="Gill Sans"/>
                <a:sym typeface="Gill Sans"/>
              </a:rPr>
              <a:t>from </a:t>
            </a:r>
            <a:r>
              <a:rPr b="1" lang="en-GB" sz="2000">
                <a:latin typeface="Gill Sans"/>
                <a:ea typeface="Gill Sans"/>
                <a:cs typeface="Gill Sans"/>
                <a:sym typeface="Gill Sans"/>
              </a:rPr>
              <a:t>life sciences </a:t>
            </a:r>
            <a:r>
              <a:rPr lang="en-GB" sz="2000">
                <a:latin typeface="Gill Sans"/>
                <a:ea typeface="Gill Sans"/>
                <a:cs typeface="Gill Sans"/>
                <a:sym typeface="Gill Sans"/>
              </a:rPr>
              <a:t>to </a:t>
            </a:r>
            <a:r>
              <a:rPr b="1" lang="en-GB" sz="2000">
                <a:latin typeface="Gill Sans"/>
                <a:ea typeface="Gill Sans"/>
                <a:cs typeface="Gill Sans"/>
                <a:sym typeface="Gill Sans"/>
              </a:rPr>
              <a:t>cultural heritage</a:t>
            </a:r>
            <a:endParaRPr b="1" sz="2000">
              <a:latin typeface="Arial"/>
              <a:ea typeface="Arial"/>
              <a:cs typeface="Arial"/>
              <a:sym typeface="Arial"/>
            </a:endParaRPr>
          </a:p>
          <a:p>
            <a:pPr indent="0" lvl="0" marL="0" rtl="0" algn="r">
              <a:lnSpc>
                <a:spcPct val="110000"/>
              </a:lnSpc>
              <a:spcBef>
                <a:spcPts val="0"/>
              </a:spcBef>
              <a:spcAft>
                <a:spcPts val="0"/>
              </a:spcAft>
              <a:buNone/>
            </a:pPr>
            <a:r>
              <a:t/>
            </a:r>
            <a:endParaRPr sz="2000">
              <a:latin typeface="Arial"/>
              <a:ea typeface="Arial"/>
              <a:cs typeface="Arial"/>
              <a:sym typeface="Arial"/>
            </a:endParaRPr>
          </a:p>
          <a:p>
            <a:pPr indent="0" lvl="0" marL="0" rtl="0" algn="r">
              <a:lnSpc>
                <a:spcPct val="110000"/>
              </a:lnSpc>
              <a:spcBef>
                <a:spcPts val="0"/>
              </a:spcBef>
              <a:spcAft>
                <a:spcPts val="0"/>
              </a:spcAft>
              <a:buClr>
                <a:schemeClr val="dk1"/>
              </a:buClr>
              <a:buSzPct val="100000"/>
              <a:buFont typeface="Gill Sans"/>
              <a:buNone/>
            </a:pPr>
            <a:r>
              <a:t/>
            </a:r>
            <a:endParaRPr sz="2000">
              <a:latin typeface="Gill Sans"/>
              <a:ea typeface="Gill Sans"/>
              <a:cs typeface="Gill Sans"/>
              <a:sym typeface="Gill Sans"/>
            </a:endParaRPr>
          </a:p>
          <a:p>
            <a:pPr indent="0" lvl="0" marL="0" rtl="0" algn="l">
              <a:spcBef>
                <a:spcPts val="1000"/>
              </a:spcBef>
              <a:spcAft>
                <a:spcPts val="0"/>
              </a:spcAft>
              <a:buNone/>
            </a:pPr>
            <a:r>
              <a:t/>
            </a:r>
            <a:endParaRPr/>
          </a:p>
        </p:txBody>
      </p:sp>
      <p:pic>
        <p:nvPicPr>
          <p:cNvPr id="190" name="Google Shape;190;g308e7804900_0_82"/>
          <p:cNvPicPr preferRelativeResize="0"/>
          <p:nvPr/>
        </p:nvPicPr>
        <p:blipFill>
          <a:blip r:embed="rId3">
            <a:alphaModFix/>
          </a:blip>
          <a:stretch>
            <a:fillRect/>
          </a:stretch>
        </p:blipFill>
        <p:spPr>
          <a:xfrm>
            <a:off x="3826150" y="1369889"/>
            <a:ext cx="3740650" cy="5017810"/>
          </a:xfrm>
          <a:prstGeom prst="rect">
            <a:avLst/>
          </a:prstGeom>
          <a:noFill/>
          <a:ln>
            <a:noFill/>
          </a:ln>
        </p:spPr>
      </p:pic>
      <p:pic>
        <p:nvPicPr>
          <p:cNvPr id="191" name="Google Shape;191;g308e7804900_0_82"/>
          <p:cNvPicPr preferRelativeResize="0"/>
          <p:nvPr/>
        </p:nvPicPr>
        <p:blipFill>
          <a:blip r:embed="rId4">
            <a:alphaModFix/>
          </a:blip>
          <a:stretch>
            <a:fillRect/>
          </a:stretch>
        </p:blipFill>
        <p:spPr>
          <a:xfrm>
            <a:off x="85500" y="889300"/>
            <a:ext cx="3740650" cy="5498401"/>
          </a:xfrm>
          <a:prstGeom prst="rect">
            <a:avLst/>
          </a:prstGeom>
          <a:noFill/>
          <a:ln>
            <a:noFill/>
          </a:ln>
        </p:spPr>
      </p:pic>
      <p:pic>
        <p:nvPicPr>
          <p:cNvPr id="192" name="Google Shape;192;g308e7804900_0_82"/>
          <p:cNvPicPr preferRelativeResize="0"/>
          <p:nvPr/>
        </p:nvPicPr>
        <p:blipFill>
          <a:blip r:embed="rId5">
            <a:alphaModFix/>
          </a:blip>
          <a:stretch>
            <a:fillRect/>
          </a:stretch>
        </p:blipFill>
        <p:spPr>
          <a:xfrm>
            <a:off x="7558247" y="4566075"/>
            <a:ext cx="3797024" cy="1821625"/>
          </a:xfrm>
          <a:prstGeom prst="rect">
            <a:avLst/>
          </a:prstGeom>
          <a:noFill/>
          <a:ln>
            <a:noFill/>
          </a:ln>
        </p:spPr>
      </p:pic>
      <p:sp>
        <p:nvSpPr>
          <p:cNvPr id="193" name="Google Shape;193;g308e7804900_0_82"/>
          <p:cNvSpPr txBox="1"/>
          <p:nvPr/>
        </p:nvSpPr>
        <p:spPr>
          <a:xfrm>
            <a:off x="7783150" y="3691713"/>
            <a:ext cx="361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u="sng">
                <a:solidFill>
                  <a:schemeClr val="hlink"/>
                </a:solidFill>
                <a:latin typeface="Calibri"/>
                <a:ea typeface="Calibri"/>
                <a:cs typeface="Calibri"/>
                <a:sym typeface="Calibri"/>
                <a:hlinkClick r:id="rId6"/>
              </a:rPr>
              <a:t>https://www.researchobject.org/ro-crate/use_cases</a:t>
            </a:r>
            <a:r>
              <a:rPr lang="en-GB"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308e7804900_0_91"/>
          <p:cNvSpPr txBox="1"/>
          <p:nvPr>
            <p:ph type="title"/>
          </p:nvPr>
        </p:nvSpPr>
        <p:spPr>
          <a:xfrm>
            <a:off x="3141167" y="186333"/>
            <a:ext cx="6578700" cy="1194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rial"/>
              <a:buNone/>
            </a:pPr>
            <a:r>
              <a:rPr lang="en-GB" sz="4000"/>
              <a:t>Collecting corpora for a </a:t>
            </a:r>
            <a:br>
              <a:rPr lang="en-GB" sz="4000"/>
            </a:br>
            <a:r>
              <a:rPr lang="en-GB" sz="4000"/>
              <a:t>Language Data Commons</a:t>
            </a:r>
            <a:endParaRPr/>
          </a:p>
        </p:txBody>
      </p:sp>
      <p:sp>
        <p:nvSpPr>
          <p:cNvPr id="200" name="Google Shape;200;g308e7804900_0_91"/>
          <p:cNvSpPr txBox="1"/>
          <p:nvPr/>
        </p:nvSpPr>
        <p:spPr>
          <a:xfrm>
            <a:off x="2592061" y="6290513"/>
            <a:ext cx="99324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lang="en-GB" sz="1900" u="sng">
                <a:solidFill>
                  <a:schemeClr val="hlink"/>
                </a:solidFill>
                <a:latin typeface="Gill Sans"/>
                <a:ea typeface="Gill Sans"/>
                <a:cs typeface="Gill Sans"/>
                <a:sym typeface="Gill Sans"/>
                <a:hlinkClick r:id="rId3"/>
              </a:rPr>
              <a:t>https://www.researchobject.org/ro-crate/ldaca</a:t>
            </a:r>
            <a:r>
              <a:rPr lang="en-GB" sz="1900">
                <a:solidFill>
                  <a:schemeClr val="dk1"/>
                </a:solidFill>
                <a:latin typeface="Gill Sans"/>
                <a:ea typeface="Gill Sans"/>
                <a:cs typeface="Gill Sans"/>
                <a:sym typeface="Gill Sans"/>
              </a:rPr>
              <a:t> </a:t>
            </a:r>
            <a:endParaRPr b="0" i="0" sz="19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900"/>
              <a:buFont typeface="Arial"/>
              <a:buNone/>
            </a:pPr>
            <a:r>
              <a:rPr lang="en-GB" sz="1900" u="sng">
                <a:solidFill>
                  <a:schemeClr val="hlink"/>
                </a:solidFill>
                <a:latin typeface="Gill Sans"/>
                <a:ea typeface="Gill Sans"/>
                <a:cs typeface="Gill Sans"/>
                <a:sym typeface="Gill Sans"/>
                <a:hlinkClick r:id="rId4"/>
              </a:rPr>
              <a:t>https://www.researchobject.org/ro-crate/paradisec</a:t>
            </a:r>
            <a:r>
              <a:rPr lang="en-GB" sz="1900">
                <a:solidFill>
                  <a:schemeClr val="dk1"/>
                </a:solidFill>
                <a:latin typeface="Gill Sans"/>
                <a:ea typeface="Gill Sans"/>
                <a:cs typeface="Gill Sans"/>
                <a:sym typeface="Gill Sans"/>
              </a:rPr>
              <a:t> </a:t>
            </a:r>
            <a:endParaRPr sz="1900">
              <a:solidFill>
                <a:schemeClr val="dk1"/>
              </a:solidFill>
              <a:latin typeface="Gill Sans"/>
              <a:ea typeface="Gill Sans"/>
              <a:cs typeface="Gill Sans"/>
              <a:sym typeface="Gill Sans"/>
            </a:endParaRPr>
          </a:p>
        </p:txBody>
      </p:sp>
      <p:pic>
        <p:nvPicPr>
          <p:cNvPr descr="Logo&#10;&#10;Description automatically generated" id="201" name="Google Shape;201;g308e7804900_0_91"/>
          <p:cNvPicPr preferRelativeResize="0"/>
          <p:nvPr/>
        </p:nvPicPr>
        <p:blipFill rotWithShape="1">
          <a:blip r:embed="rId5">
            <a:alphaModFix/>
          </a:blip>
          <a:srcRect b="0" l="0" r="0" t="0"/>
          <a:stretch/>
        </p:blipFill>
        <p:spPr>
          <a:xfrm>
            <a:off x="63015" y="114800"/>
            <a:ext cx="3169926" cy="1991275"/>
          </a:xfrm>
          <a:prstGeom prst="rect">
            <a:avLst/>
          </a:prstGeom>
          <a:noFill/>
          <a:ln>
            <a:noFill/>
          </a:ln>
        </p:spPr>
      </p:pic>
      <p:pic>
        <p:nvPicPr>
          <p:cNvPr descr="A picture containing logo&#10;&#10;Description automatically generated" id="202" name="Google Shape;202;g308e7804900_0_91"/>
          <p:cNvPicPr preferRelativeResize="0"/>
          <p:nvPr/>
        </p:nvPicPr>
        <p:blipFill rotWithShape="1">
          <a:blip r:embed="rId6">
            <a:alphaModFix/>
          </a:blip>
          <a:srcRect b="0" l="0" r="0" t="0"/>
          <a:stretch/>
        </p:blipFill>
        <p:spPr>
          <a:xfrm>
            <a:off x="109139" y="6028827"/>
            <a:ext cx="2309110" cy="888118"/>
          </a:xfrm>
          <a:prstGeom prst="rect">
            <a:avLst/>
          </a:prstGeom>
          <a:noFill/>
          <a:ln>
            <a:noFill/>
          </a:ln>
        </p:spPr>
      </p:pic>
      <p:pic>
        <p:nvPicPr>
          <p:cNvPr descr="Company name&#10;&#10;Description automatically generated" id="203" name="Google Shape;203;g308e7804900_0_91"/>
          <p:cNvPicPr preferRelativeResize="0"/>
          <p:nvPr/>
        </p:nvPicPr>
        <p:blipFill rotWithShape="1">
          <a:blip r:embed="rId7">
            <a:alphaModFix/>
          </a:blip>
          <a:srcRect b="0" l="0" r="0" t="0"/>
          <a:stretch/>
        </p:blipFill>
        <p:spPr>
          <a:xfrm>
            <a:off x="10135977" y="0"/>
            <a:ext cx="1993008" cy="1993008"/>
          </a:xfrm>
          <a:prstGeom prst="rect">
            <a:avLst/>
          </a:prstGeom>
          <a:noFill/>
          <a:ln>
            <a:noFill/>
          </a:ln>
        </p:spPr>
      </p:pic>
      <p:sp>
        <p:nvSpPr>
          <p:cNvPr id="204" name="Google Shape;204;g308e7804900_0_91"/>
          <p:cNvSpPr txBox="1"/>
          <p:nvPr/>
        </p:nvSpPr>
        <p:spPr>
          <a:xfrm>
            <a:off x="7390293" y="5745603"/>
            <a:ext cx="3292800" cy="38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Gill Sans"/>
                <a:ea typeface="Gill Sans"/>
                <a:cs typeface="Gill Sans"/>
                <a:sym typeface="Gill Sans"/>
                <a:hlinkClick r:id="rId8"/>
              </a:rPr>
              <a:t>https://youtu.be/p-GZbe-Kzww</a:t>
            </a:r>
            <a:r>
              <a:rPr b="0" i="0" lang="en-GB" sz="1900" u="none" cap="none" strike="noStrike">
                <a:solidFill>
                  <a:schemeClr val="dk1"/>
                </a:solidFill>
                <a:latin typeface="Gill Sans"/>
                <a:ea typeface="Gill Sans"/>
                <a:cs typeface="Gill Sans"/>
                <a:sym typeface="Gill Sans"/>
              </a:rPr>
              <a:t> </a:t>
            </a:r>
            <a:endParaRPr b="0" i="0" sz="1500" u="none" cap="none" strike="noStrike">
              <a:solidFill>
                <a:srgbClr val="000000"/>
              </a:solidFill>
              <a:latin typeface="Arial"/>
              <a:ea typeface="Arial"/>
              <a:cs typeface="Arial"/>
              <a:sym typeface="Arial"/>
            </a:endParaRPr>
          </a:p>
        </p:txBody>
      </p:sp>
      <p:sp>
        <p:nvSpPr>
          <p:cNvPr id="205" name="Google Shape;205;g308e7804900_0_91"/>
          <p:cNvSpPr txBox="1"/>
          <p:nvPr/>
        </p:nvSpPr>
        <p:spPr>
          <a:xfrm>
            <a:off x="5166900" y="1531125"/>
            <a:ext cx="3510600" cy="4186800"/>
          </a:xfrm>
          <a:prstGeom prst="rect">
            <a:avLst/>
          </a:prstGeom>
          <a:solidFill>
            <a:srgbClr val="4D4F50">
              <a:alpha val="8733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"@id": "#place-Kiriwina",</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"@type": "</a:t>
            </a:r>
            <a:r>
              <a:rPr b="1" lang="en-GB" sz="1000">
                <a:solidFill>
                  <a:schemeClr val="accent4"/>
                </a:solidFill>
                <a:latin typeface="Inconsolata"/>
                <a:ea typeface="Inconsolata"/>
                <a:cs typeface="Inconsolata"/>
                <a:sym typeface="Inconsolata"/>
              </a:rPr>
              <a:t>Place</a:t>
            </a:r>
            <a:r>
              <a:rPr lang="en-GB" sz="1000">
                <a:solidFill>
                  <a:schemeClr val="accent4"/>
                </a:solidFill>
                <a:latin typeface="Inconsolata"/>
                <a:ea typeface="Inconsolata"/>
                <a:cs typeface="Inconsolata"/>
                <a:sym typeface="Inconsolata"/>
              </a:rPr>
              <a:t>",</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"geo":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"@id": "#geo-151.0,-8.6-151.2,-8.4"</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"name": "Kiriwina"</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"@id": "#language-kij",</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"@type": "</a:t>
            </a:r>
            <a:r>
              <a:rPr b="1" lang="en-GB" sz="1000">
                <a:solidFill>
                  <a:schemeClr val="accent4"/>
                </a:solidFill>
                <a:latin typeface="Inconsolata"/>
                <a:ea typeface="Inconsolata"/>
                <a:cs typeface="Inconsolata"/>
                <a:sym typeface="Inconsolata"/>
              </a:rPr>
              <a:t>Language</a:t>
            </a:r>
            <a:r>
              <a:rPr lang="en-GB" sz="1000">
                <a:solidFill>
                  <a:schemeClr val="accent4"/>
                </a:solidFill>
                <a:latin typeface="Inconsolata"/>
                <a:ea typeface="Inconsolata"/>
                <a:cs typeface="Inconsolata"/>
                <a:sym typeface="Inconsolata"/>
              </a:rPr>
              <a:t>",</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"code": "kij",</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r>
              <a:rPr b="1" lang="en-GB" sz="1000">
                <a:solidFill>
                  <a:schemeClr val="accent4"/>
                </a:solidFill>
                <a:latin typeface="Inconsolata"/>
                <a:ea typeface="Inconsolata"/>
                <a:cs typeface="Inconsolata"/>
                <a:sym typeface="Inconsolata"/>
              </a:rPr>
              <a:t>location</a:t>
            </a: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"@id": "#geo-150.294,-8.879-151.2,-8.32"</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"name": "Kilivila"</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n-GB" sz="1000">
                <a:solidFill>
                  <a:schemeClr val="accent4"/>
                </a:solidFill>
                <a:latin typeface="Inconsolata"/>
                <a:ea typeface="Inconsolata"/>
                <a:cs typeface="Inconsolata"/>
                <a:sym typeface="Inconsolata"/>
              </a:rPr>
              <a:t>  	"@id": "#geo-150.294,-8.879-151.2,-8.32",</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n-GB" sz="1000">
                <a:solidFill>
                  <a:schemeClr val="accent4"/>
                </a:solidFill>
                <a:latin typeface="Inconsolata"/>
                <a:ea typeface="Inconsolata"/>
                <a:cs typeface="Inconsolata"/>
                <a:sym typeface="Inconsolata"/>
              </a:rPr>
              <a:t>  	"@type": "Geometry",</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n-GB" sz="1000">
                <a:solidFill>
                  <a:schemeClr val="accent4"/>
                </a:solidFill>
                <a:latin typeface="Inconsolata"/>
                <a:ea typeface="Inconsolata"/>
                <a:cs typeface="Inconsolata"/>
                <a:sym typeface="Inconsolata"/>
              </a:rPr>
              <a:t>  	"</a:t>
            </a:r>
            <a:r>
              <a:rPr b="1" lang="en-GB" sz="1000">
                <a:solidFill>
                  <a:schemeClr val="accent4"/>
                </a:solidFill>
                <a:latin typeface="Inconsolata"/>
                <a:ea typeface="Inconsolata"/>
                <a:cs typeface="Inconsolata"/>
                <a:sym typeface="Inconsolata"/>
              </a:rPr>
              <a:t>asWKT</a:t>
            </a:r>
            <a:r>
              <a:rPr lang="en-GB" sz="1000">
                <a:solidFill>
                  <a:schemeClr val="accent4"/>
                </a:solidFill>
                <a:latin typeface="Inconsolata"/>
                <a:ea typeface="Inconsolata"/>
                <a:cs typeface="Inconsolata"/>
                <a:sym typeface="Inconsolata"/>
              </a:rPr>
              <a:t>": "</a:t>
            </a:r>
            <a:r>
              <a:rPr b="1" lang="en-GB" sz="1000">
                <a:solidFill>
                  <a:schemeClr val="accent4"/>
                </a:solidFill>
                <a:latin typeface="Inconsolata"/>
                <a:ea typeface="Inconsolata"/>
                <a:cs typeface="Inconsolata"/>
                <a:sym typeface="Inconsolata"/>
              </a:rPr>
              <a:t>POLYGON</a:t>
            </a:r>
            <a:r>
              <a:rPr lang="en-GB" sz="1000">
                <a:solidFill>
                  <a:schemeClr val="accent4"/>
                </a:solidFill>
                <a:latin typeface="Inconsolata"/>
                <a:ea typeface="Inconsolata"/>
                <a:cs typeface="Inconsolata"/>
                <a:sym typeface="Inconsolata"/>
              </a:rPr>
              <a:t>((150.294 -8.32, 151.2 -8.32, 151.2 -8.879, 150.294 -8.879, 150.294 -8.32))"</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rPr lang="en-GB" sz="1000">
                <a:solidFill>
                  <a:schemeClr val="accent4"/>
                </a:solidFill>
                <a:latin typeface="Inconsolata"/>
                <a:ea typeface="Inconsolata"/>
                <a:cs typeface="Inconsolata"/>
                <a:sym typeface="Inconsolata"/>
              </a:rPr>
              <a:t>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Clr>
                <a:schemeClr val="dk1"/>
              </a:buClr>
              <a:buSzPts val="1100"/>
              <a:buFont typeface="Arial"/>
              <a:buNone/>
            </a:pPr>
            <a:r>
              <a:t/>
            </a:r>
            <a:endParaRPr sz="1000">
              <a:solidFill>
                <a:schemeClr val="accent4"/>
              </a:solidFill>
              <a:latin typeface="Inconsolata"/>
              <a:ea typeface="Inconsolata"/>
              <a:cs typeface="Inconsolata"/>
              <a:sym typeface="Inconsolata"/>
            </a:endParaRPr>
          </a:p>
          <a:p>
            <a:pPr indent="0" lvl="0" marL="0" rtl="0" algn="l">
              <a:spcBef>
                <a:spcPts val="0"/>
              </a:spcBef>
              <a:spcAft>
                <a:spcPts val="0"/>
              </a:spcAft>
              <a:buNone/>
            </a:pPr>
            <a:r>
              <a:t/>
            </a:r>
            <a:endParaRPr sz="1000">
              <a:solidFill>
                <a:schemeClr val="accent4"/>
              </a:solidFill>
              <a:latin typeface="Inconsolata"/>
              <a:ea typeface="Inconsolata"/>
              <a:cs typeface="Inconsolata"/>
              <a:sym typeface="Inconsolata"/>
            </a:endParaRPr>
          </a:p>
        </p:txBody>
      </p:sp>
      <p:pic>
        <p:nvPicPr>
          <p:cNvPr id="206" name="Google Shape;206;g308e7804900_0_91"/>
          <p:cNvPicPr preferRelativeResize="0"/>
          <p:nvPr/>
        </p:nvPicPr>
        <p:blipFill>
          <a:blip r:embed="rId9">
            <a:alphaModFix/>
          </a:blip>
          <a:stretch>
            <a:fillRect/>
          </a:stretch>
        </p:blipFill>
        <p:spPr>
          <a:xfrm>
            <a:off x="7792475" y="2026750"/>
            <a:ext cx="4439775" cy="3792849"/>
          </a:xfrm>
          <a:prstGeom prst="rect">
            <a:avLst/>
          </a:prstGeom>
          <a:noFill/>
          <a:ln>
            <a:noFill/>
          </a:ln>
        </p:spPr>
      </p:pic>
      <p:pic>
        <p:nvPicPr>
          <p:cNvPr id="207" name="Google Shape;207;g308e7804900_0_91"/>
          <p:cNvPicPr preferRelativeResize="0"/>
          <p:nvPr/>
        </p:nvPicPr>
        <p:blipFill>
          <a:blip r:embed="rId10">
            <a:alphaModFix/>
          </a:blip>
          <a:stretch>
            <a:fillRect/>
          </a:stretch>
        </p:blipFill>
        <p:spPr>
          <a:xfrm>
            <a:off x="152400" y="2258475"/>
            <a:ext cx="5415572" cy="31520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08e7804900_0_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0000"/>
              </a:buClr>
              <a:buFont typeface="Arial"/>
              <a:buNone/>
            </a:pPr>
            <a:fld id="{00000000-1234-1234-1234-123412341234}" type="slidenum">
              <a:rPr lang="en-GB"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214" name="Google Shape;214;g308e7804900_0_105"/>
          <p:cNvSpPr txBox="1"/>
          <p:nvPr>
            <p:ph type="title"/>
          </p:nvPr>
        </p:nvSpPr>
        <p:spPr>
          <a:xfrm>
            <a:off x="190122" y="623950"/>
            <a:ext cx="5583900" cy="1325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Arial"/>
              <a:buNone/>
            </a:pPr>
            <a:r>
              <a:rPr lang="en-GB">
                <a:latin typeface="Lato"/>
                <a:ea typeface="Lato"/>
                <a:cs typeface="Lato"/>
                <a:sym typeface="Lato"/>
              </a:rPr>
              <a:t>ROHub: Earth observation data</a:t>
            </a:r>
            <a:endParaRPr>
              <a:latin typeface="Lato"/>
              <a:ea typeface="Lato"/>
              <a:cs typeface="Lato"/>
              <a:sym typeface="Lato"/>
            </a:endParaRPr>
          </a:p>
        </p:txBody>
      </p:sp>
      <p:sp>
        <p:nvSpPr>
          <p:cNvPr id="215" name="Google Shape;215;g308e7804900_0_105"/>
          <p:cNvSpPr txBox="1"/>
          <p:nvPr>
            <p:ph idx="1" type="body"/>
          </p:nvPr>
        </p:nvSpPr>
        <p:spPr>
          <a:xfrm>
            <a:off x="333700" y="2124675"/>
            <a:ext cx="4875900" cy="40572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171312"/>
              </a:buClr>
              <a:buSzPts val="2000"/>
              <a:buNone/>
            </a:pPr>
            <a:r>
              <a:rPr lang="en-GB" sz="1900">
                <a:solidFill>
                  <a:srgbClr val="171312"/>
                </a:solidFill>
              </a:rPr>
              <a:t>The EOSC project </a:t>
            </a:r>
            <a:r>
              <a:rPr b="1" lang="en-GB" sz="1900">
                <a:solidFill>
                  <a:schemeClr val="dk2"/>
                </a:solidFill>
              </a:rPr>
              <a:t>RELIANCE</a:t>
            </a:r>
            <a:r>
              <a:rPr lang="en-GB" sz="1900">
                <a:solidFill>
                  <a:srgbClr val="171312"/>
                </a:solidFill>
              </a:rPr>
              <a:t> used RO-Crate to package data cubes of </a:t>
            </a:r>
            <a:r>
              <a:rPr b="1" lang="en-GB" sz="1900">
                <a:solidFill>
                  <a:schemeClr val="accent2"/>
                </a:solidFill>
              </a:rPr>
              <a:t>earth observation data</a:t>
            </a:r>
            <a:r>
              <a:rPr lang="en-GB" sz="1900">
                <a:solidFill>
                  <a:srgbClr val="171312"/>
                </a:solidFill>
              </a:rPr>
              <a:t>, along with documentation, images and workflows</a:t>
            </a:r>
            <a:endParaRPr sz="1900">
              <a:solidFill>
                <a:srgbClr val="171312"/>
              </a:solidFill>
            </a:endParaRPr>
          </a:p>
          <a:p>
            <a:pPr indent="0" lvl="0" marL="0" rtl="0" algn="l">
              <a:lnSpc>
                <a:spcPct val="110000"/>
              </a:lnSpc>
              <a:spcBef>
                <a:spcPts val="0"/>
              </a:spcBef>
              <a:spcAft>
                <a:spcPts val="0"/>
              </a:spcAft>
              <a:buClr>
                <a:srgbClr val="171312"/>
              </a:buClr>
              <a:buSzPts val="2000"/>
              <a:buNone/>
            </a:pPr>
            <a:r>
              <a:rPr lang="en-GB" sz="1900">
                <a:solidFill>
                  <a:srgbClr val="171312"/>
                </a:solidFill>
              </a:rPr>
              <a:t>→ </a:t>
            </a:r>
            <a:r>
              <a:rPr lang="en-GB" sz="1900">
                <a:solidFill>
                  <a:schemeClr val="dk2"/>
                </a:solidFill>
              </a:rPr>
              <a:t>FAIR2ADAPT</a:t>
            </a:r>
            <a:r>
              <a:rPr lang="en-GB" sz="1900">
                <a:solidFill>
                  <a:srgbClr val="171312"/>
                </a:solidFill>
              </a:rPr>
              <a:t> project</a:t>
            </a:r>
            <a:endParaRPr sz="1900">
              <a:solidFill>
                <a:srgbClr val="171312"/>
              </a:solidFill>
            </a:endParaRPr>
          </a:p>
          <a:p>
            <a:pPr indent="0" lvl="0" marL="0" rtl="0" algn="l">
              <a:lnSpc>
                <a:spcPct val="110000"/>
              </a:lnSpc>
              <a:spcBef>
                <a:spcPts val="0"/>
              </a:spcBef>
              <a:spcAft>
                <a:spcPts val="0"/>
              </a:spcAft>
              <a:buClr>
                <a:srgbClr val="171312"/>
              </a:buClr>
              <a:buSzPts val="2000"/>
              <a:buNone/>
            </a:pPr>
            <a:r>
              <a:t/>
            </a:r>
            <a:endParaRPr sz="1900">
              <a:solidFill>
                <a:srgbClr val="171312"/>
              </a:solidFill>
            </a:endParaRPr>
          </a:p>
          <a:p>
            <a:pPr indent="0" lvl="0" marL="0" rtl="0" algn="l">
              <a:lnSpc>
                <a:spcPct val="110000"/>
              </a:lnSpc>
              <a:spcBef>
                <a:spcPts val="0"/>
              </a:spcBef>
              <a:spcAft>
                <a:spcPts val="0"/>
              </a:spcAft>
              <a:buClr>
                <a:srgbClr val="171312"/>
              </a:buClr>
              <a:buSzPts val="2000"/>
              <a:buNone/>
            </a:pPr>
            <a:r>
              <a:rPr lang="en-GB" sz="1900">
                <a:solidFill>
                  <a:srgbClr val="171312"/>
                </a:solidFill>
              </a:rPr>
              <a:t>Metadata includes </a:t>
            </a:r>
            <a:r>
              <a:rPr b="1" lang="en-GB" sz="1900">
                <a:solidFill>
                  <a:schemeClr val="accent2"/>
                </a:solidFill>
              </a:rPr>
              <a:t>temporal</a:t>
            </a:r>
            <a:r>
              <a:rPr b="1" lang="en-GB" sz="1900">
                <a:solidFill>
                  <a:srgbClr val="171312"/>
                </a:solidFill>
              </a:rPr>
              <a:t> </a:t>
            </a:r>
            <a:r>
              <a:rPr lang="en-GB" sz="1900">
                <a:solidFill>
                  <a:srgbClr val="171312"/>
                </a:solidFill>
              </a:rPr>
              <a:t>coverage</a:t>
            </a:r>
            <a:r>
              <a:rPr b="1" lang="en-GB" sz="1900">
                <a:solidFill>
                  <a:srgbClr val="171312"/>
                </a:solidFill>
              </a:rPr>
              <a:t>, </a:t>
            </a:r>
            <a:r>
              <a:rPr b="1" lang="en-GB" sz="1900">
                <a:solidFill>
                  <a:schemeClr val="accent2"/>
                </a:solidFill>
              </a:rPr>
              <a:t>spatial</a:t>
            </a:r>
            <a:r>
              <a:rPr b="1" lang="en-GB" sz="1900">
                <a:solidFill>
                  <a:srgbClr val="171312"/>
                </a:solidFill>
              </a:rPr>
              <a:t> </a:t>
            </a:r>
            <a:r>
              <a:rPr lang="en-GB" sz="1900">
                <a:solidFill>
                  <a:srgbClr val="171312"/>
                </a:solidFill>
              </a:rPr>
              <a:t>coverage</a:t>
            </a:r>
            <a:r>
              <a:rPr b="1" lang="en-GB" sz="1900">
                <a:solidFill>
                  <a:srgbClr val="171312"/>
                </a:solidFill>
              </a:rPr>
              <a:t> </a:t>
            </a:r>
            <a:r>
              <a:rPr lang="en-GB" sz="1900">
                <a:solidFill>
                  <a:srgbClr val="171312"/>
                </a:solidFill>
              </a:rPr>
              <a:t>and</a:t>
            </a:r>
            <a:r>
              <a:rPr b="1" lang="en-GB" sz="1900">
                <a:solidFill>
                  <a:srgbClr val="171312"/>
                </a:solidFill>
              </a:rPr>
              <a:t> </a:t>
            </a:r>
            <a:r>
              <a:rPr b="1" lang="en-GB" sz="1900">
                <a:solidFill>
                  <a:schemeClr val="accent2"/>
                </a:solidFill>
              </a:rPr>
              <a:t>vertical</a:t>
            </a:r>
            <a:r>
              <a:rPr b="1" lang="en-GB" sz="1900">
                <a:solidFill>
                  <a:srgbClr val="171312"/>
                </a:solidFill>
              </a:rPr>
              <a:t> </a:t>
            </a:r>
            <a:r>
              <a:rPr lang="en-GB" sz="1900">
                <a:solidFill>
                  <a:srgbClr val="171312"/>
                </a:solidFill>
              </a:rPr>
              <a:t>coverage. </a:t>
            </a:r>
            <a:endParaRPr sz="1900">
              <a:solidFill>
                <a:srgbClr val="171312"/>
              </a:solidFill>
            </a:endParaRPr>
          </a:p>
          <a:p>
            <a:pPr indent="0" lvl="0" marL="0" rtl="0" algn="l">
              <a:lnSpc>
                <a:spcPct val="110000"/>
              </a:lnSpc>
              <a:spcBef>
                <a:spcPts val="0"/>
              </a:spcBef>
              <a:spcAft>
                <a:spcPts val="0"/>
              </a:spcAft>
              <a:buClr>
                <a:srgbClr val="171312"/>
              </a:buClr>
              <a:buSzPts val="2000"/>
              <a:buNone/>
            </a:pPr>
            <a:r>
              <a:t/>
            </a:r>
            <a:endParaRPr sz="1900">
              <a:solidFill>
                <a:srgbClr val="171312"/>
              </a:solidFill>
            </a:endParaRPr>
          </a:p>
          <a:p>
            <a:pPr indent="0" lvl="0" marL="0" rtl="0" algn="l">
              <a:lnSpc>
                <a:spcPct val="110000"/>
              </a:lnSpc>
              <a:spcBef>
                <a:spcPts val="0"/>
              </a:spcBef>
              <a:spcAft>
                <a:spcPts val="0"/>
              </a:spcAft>
              <a:buClr>
                <a:srgbClr val="171312"/>
              </a:buClr>
              <a:buSzPts val="2000"/>
              <a:buNone/>
            </a:pPr>
            <a:r>
              <a:rPr lang="en-GB" sz="1900">
                <a:solidFill>
                  <a:srgbClr val="171312"/>
                </a:solidFill>
              </a:rPr>
              <a:t>Jupyter Notebooks are commonly included.</a:t>
            </a:r>
            <a:endParaRPr sz="1900">
              <a:solidFill>
                <a:srgbClr val="171312"/>
              </a:solidFill>
            </a:endParaRPr>
          </a:p>
          <a:p>
            <a:pPr indent="0" lvl="0" marL="0" rtl="0" algn="l">
              <a:lnSpc>
                <a:spcPct val="110000"/>
              </a:lnSpc>
              <a:spcBef>
                <a:spcPts val="0"/>
              </a:spcBef>
              <a:spcAft>
                <a:spcPts val="1600"/>
              </a:spcAft>
              <a:buClr>
                <a:schemeClr val="dk2"/>
              </a:buClr>
              <a:buSzPts val="2000"/>
              <a:buNone/>
            </a:pPr>
            <a:r>
              <a:t/>
            </a:r>
            <a:endParaRPr/>
          </a:p>
        </p:txBody>
      </p:sp>
      <p:pic>
        <p:nvPicPr>
          <p:cNvPr id="216" name="Google Shape;216;g308e7804900_0_105"/>
          <p:cNvPicPr preferRelativeResize="0"/>
          <p:nvPr/>
        </p:nvPicPr>
        <p:blipFill rotWithShape="1">
          <a:blip r:embed="rId3">
            <a:alphaModFix/>
          </a:blip>
          <a:srcRect b="0" l="0" r="0" t="0"/>
          <a:stretch/>
        </p:blipFill>
        <p:spPr>
          <a:xfrm>
            <a:off x="5565405" y="0"/>
            <a:ext cx="6626590" cy="6857995"/>
          </a:xfrm>
          <a:prstGeom prst="rect">
            <a:avLst/>
          </a:prstGeom>
          <a:noFill/>
          <a:ln>
            <a:noFill/>
          </a:ln>
        </p:spPr>
      </p:pic>
      <p:sp>
        <p:nvSpPr>
          <p:cNvPr id="217" name="Google Shape;217;g308e7804900_0_105"/>
          <p:cNvSpPr txBox="1"/>
          <p:nvPr/>
        </p:nvSpPr>
        <p:spPr>
          <a:xfrm>
            <a:off x="6019832" y="6502741"/>
            <a:ext cx="6855900" cy="38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highlight>
                  <a:schemeClr val="lt1"/>
                </a:highlight>
                <a:latin typeface="Gill Sans"/>
                <a:ea typeface="Gill Sans"/>
                <a:cs typeface="Gill Sans"/>
                <a:sym typeface="Gill Sans"/>
                <a:hlinkClick r:id="rId4"/>
              </a:rPr>
              <a:t>https://w3id.org/ro-id/6fa27870-c1a4-4386-8d51-855d5ac932e2</a:t>
            </a:r>
            <a:r>
              <a:rPr b="0" i="0" lang="en-GB" sz="1900" u="none" cap="none" strike="noStrike">
                <a:solidFill>
                  <a:schemeClr val="dk1"/>
                </a:solidFill>
                <a:highlight>
                  <a:schemeClr val="lt1"/>
                </a:highlight>
                <a:latin typeface="Gill Sans"/>
                <a:ea typeface="Gill Sans"/>
                <a:cs typeface="Gill Sans"/>
                <a:sym typeface="Gill Sans"/>
              </a:rPr>
              <a:t> </a:t>
            </a:r>
            <a:endParaRPr b="0" i="0" sz="1500" u="none" cap="none" strike="noStrike">
              <a:solidFill>
                <a:srgbClr val="000000"/>
              </a:solidFill>
              <a:highlight>
                <a:schemeClr val="lt1"/>
              </a:highlight>
              <a:latin typeface="Arial"/>
              <a:ea typeface="Arial"/>
              <a:cs typeface="Arial"/>
              <a:sym typeface="Arial"/>
            </a:endParaRPr>
          </a:p>
        </p:txBody>
      </p:sp>
      <p:pic>
        <p:nvPicPr>
          <p:cNvPr descr="A picture containing graphics, font, logo, graphic design&#10;&#10;Description automatically generated" id="218" name="Google Shape;218;g308e7804900_0_105"/>
          <p:cNvPicPr preferRelativeResize="0"/>
          <p:nvPr/>
        </p:nvPicPr>
        <p:blipFill rotWithShape="1">
          <a:blip r:embed="rId5">
            <a:alphaModFix/>
          </a:blip>
          <a:srcRect b="0" l="0" r="0" t="0"/>
          <a:stretch/>
        </p:blipFill>
        <p:spPr>
          <a:xfrm>
            <a:off x="8944797" y="3665048"/>
            <a:ext cx="2934446" cy="776406"/>
          </a:xfrm>
          <a:prstGeom prst="rect">
            <a:avLst/>
          </a:prstGeom>
          <a:noFill/>
          <a:ln>
            <a:noFill/>
          </a:ln>
        </p:spPr>
      </p:pic>
      <p:pic>
        <p:nvPicPr>
          <p:cNvPr id="219" name="Google Shape;219;g308e7804900_0_105"/>
          <p:cNvPicPr preferRelativeResize="0"/>
          <p:nvPr/>
        </p:nvPicPr>
        <p:blipFill rotWithShape="1">
          <a:blip r:embed="rId6">
            <a:alphaModFix/>
          </a:blip>
          <a:srcRect b="0" l="0" r="0" t="0"/>
          <a:stretch/>
        </p:blipFill>
        <p:spPr>
          <a:xfrm>
            <a:off x="4733895" y="5639555"/>
            <a:ext cx="2621650" cy="542427"/>
          </a:xfrm>
          <a:prstGeom prst="rect">
            <a:avLst/>
          </a:prstGeom>
          <a:noFill/>
          <a:ln>
            <a:noFill/>
          </a:ln>
        </p:spPr>
      </p:pic>
      <p:sp>
        <p:nvSpPr>
          <p:cNvPr id="220" name="Google Shape;220;g308e7804900_0_105"/>
          <p:cNvSpPr txBox="1"/>
          <p:nvPr/>
        </p:nvSpPr>
        <p:spPr>
          <a:xfrm>
            <a:off x="60580" y="6211660"/>
            <a:ext cx="6110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Gill Sans"/>
                <a:ea typeface="Gill Sans"/>
                <a:cs typeface="Gill Sans"/>
                <a:sym typeface="Gill Sans"/>
                <a:hlinkClick r:id="rId7"/>
              </a:rPr>
              <a:t>https://reliance.rohub.org/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Gill Sans"/>
                <a:ea typeface="Gill Sans"/>
                <a:cs typeface="Gill Sans"/>
                <a:sym typeface="Gill Sans"/>
                <a:hlinkClick r:id="rId8"/>
              </a:rPr>
              <a:t>https://www.researchobject.org/ro-crate/in-use/rohub.html</a:t>
            </a:r>
            <a:r>
              <a:rPr b="0" i="0" lang="en-GB" sz="1900" u="none" cap="none" strike="noStrike">
                <a:solidFill>
                  <a:schemeClr val="dk1"/>
                </a:solidFill>
                <a:latin typeface="Gill Sans"/>
                <a:ea typeface="Gill Sans"/>
                <a:cs typeface="Gill Sans"/>
                <a:sym typeface="Gill Sans"/>
              </a:rPr>
              <a:t>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308e7804900_0_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0000"/>
              </a:buClr>
              <a:buFont typeface="Arial"/>
              <a:buNone/>
            </a:pPr>
            <a:fld id="{00000000-1234-1234-1234-123412341234}" type="slidenum">
              <a:rPr lang="en-GB"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227" name="Google Shape;227;g308e7804900_0_127"/>
          <p:cNvSpPr txBox="1"/>
          <p:nvPr>
            <p:ph type="title"/>
          </p:nvPr>
        </p:nvSpPr>
        <p:spPr>
          <a:xfrm>
            <a:off x="508505" y="681525"/>
            <a:ext cx="8647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Arial"/>
              <a:buNone/>
            </a:pPr>
            <a:r>
              <a:rPr lang="en-GB" sz="3600">
                <a:solidFill>
                  <a:schemeClr val="accent5"/>
                </a:solidFill>
                <a:latin typeface="Lato"/>
                <a:ea typeface="Lato"/>
                <a:cs typeface="Lato"/>
                <a:sym typeface="Lato"/>
              </a:rPr>
              <a:t>Building an </a:t>
            </a:r>
            <a:br>
              <a:rPr lang="en-GB" sz="3600">
                <a:solidFill>
                  <a:schemeClr val="accent5"/>
                </a:solidFill>
                <a:latin typeface="Lato"/>
                <a:ea typeface="Lato"/>
                <a:cs typeface="Lato"/>
                <a:sym typeface="Lato"/>
              </a:rPr>
            </a:br>
            <a:r>
              <a:rPr lang="en-GB" sz="3600">
                <a:solidFill>
                  <a:schemeClr val="accent5"/>
                </a:solidFill>
                <a:latin typeface="Lato"/>
                <a:ea typeface="Lato"/>
                <a:cs typeface="Lato"/>
                <a:sym typeface="Lato"/>
              </a:rPr>
              <a:t>EOSC ecosystem of</a:t>
            </a:r>
            <a:br>
              <a:rPr lang="en-GB" sz="3600">
                <a:solidFill>
                  <a:schemeClr val="accent5"/>
                </a:solidFill>
                <a:latin typeface="Lato"/>
                <a:ea typeface="Lato"/>
                <a:cs typeface="Lato"/>
                <a:sym typeface="Lato"/>
              </a:rPr>
            </a:br>
            <a:r>
              <a:rPr lang="en-GB" sz="3600">
                <a:solidFill>
                  <a:schemeClr val="accent5"/>
                </a:solidFill>
                <a:latin typeface="Lato"/>
                <a:ea typeface="Lato"/>
                <a:cs typeface="Lato"/>
                <a:sym typeface="Lato"/>
              </a:rPr>
              <a:t>FAIR Workflows </a:t>
            </a:r>
            <a:endParaRPr sz="3600">
              <a:solidFill>
                <a:schemeClr val="accent5"/>
              </a:solidFill>
              <a:latin typeface="Lato"/>
              <a:ea typeface="Lato"/>
              <a:cs typeface="Lato"/>
              <a:sym typeface="Lato"/>
            </a:endParaRPr>
          </a:p>
        </p:txBody>
      </p:sp>
      <p:pic>
        <p:nvPicPr>
          <p:cNvPr id="228" name="Google Shape;228;g308e7804900_0_127"/>
          <p:cNvPicPr preferRelativeResize="0"/>
          <p:nvPr/>
        </p:nvPicPr>
        <p:blipFill rotWithShape="1">
          <a:blip r:embed="rId3">
            <a:alphaModFix/>
          </a:blip>
          <a:srcRect b="0" l="0" r="0" t="8113"/>
          <a:stretch/>
        </p:blipFill>
        <p:spPr>
          <a:xfrm>
            <a:off x="6939167" y="2251635"/>
            <a:ext cx="1753734" cy="1653000"/>
          </a:xfrm>
          <a:prstGeom prst="rect">
            <a:avLst/>
          </a:prstGeom>
          <a:noFill/>
          <a:ln>
            <a:noFill/>
          </a:ln>
        </p:spPr>
      </p:pic>
      <p:pic>
        <p:nvPicPr>
          <p:cNvPr descr="Card image cap" id="229" name="Google Shape;229;g308e7804900_0_127"/>
          <p:cNvPicPr preferRelativeResize="0"/>
          <p:nvPr/>
        </p:nvPicPr>
        <p:blipFill rotWithShape="1">
          <a:blip r:embed="rId4">
            <a:alphaModFix/>
          </a:blip>
          <a:srcRect b="0" l="0" r="0" t="0"/>
          <a:stretch/>
        </p:blipFill>
        <p:spPr>
          <a:xfrm>
            <a:off x="10412505" y="3536121"/>
            <a:ext cx="971284" cy="728686"/>
          </a:xfrm>
          <a:prstGeom prst="rect">
            <a:avLst/>
          </a:prstGeom>
          <a:noFill/>
          <a:ln>
            <a:noFill/>
          </a:ln>
        </p:spPr>
      </p:pic>
      <p:pic>
        <p:nvPicPr>
          <p:cNvPr id="230" name="Google Shape;230;g308e7804900_0_127"/>
          <p:cNvPicPr preferRelativeResize="0"/>
          <p:nvPr/>
        </p:nvPicPr>
        <p:blipFill rotWithShape="1">
          <a:blip r:embed="rId5">
            <a:alphaModFix/>
          </a:blip>
          <a:srcRect b="0" l="0" r="0" t="0"/>
          <a:stretch/>
        </p:blipFill>
        <p:spPr>
          <a:xfrm>
            <a:off x="9523647" y="3499827"/>
            <a:ext cx="999268" cy="751254"/>
          </a:xfrm>
          <a:prstGeom prst="rect">
            <a:avLst/>
          </a:prstGeom>
          <a:noFill/>
          <a:ln>
            <a:noFill/>
          </a:ln>
        </p:spPr>
      </p:pic>
      <p:cxnSp>
        <p:nvCxnSpPr>
          <p:cNvPr id="231" name="Google Shape;231;g308e7804900_0_127"/>
          <p:cNvCxnSpPr/>
          <p:nvPr/>
        </p:nvCxnSpPr>
        <p:spPr>
          <a:xfrm>
            <a:off x="8767411" y="3230899"/>
            <a:ext cx="713700" cy="347700"/>
          </a:xfrm>
          <a:prstGeom prst="straightConnector1">
            <a:avLst/>
          </a:prstGeom>
          <a:noFill/>
          <a:ln cap="flat" cmpd="sng" w="12700">
            <a:solidFill>
              <a:srgbClr val="CC0066"/>
            </a:solidFill>
            <a:prstDash val="solid"/>
            <a:round/>
            <a:headEnd len="med" w="med" type="triangle"/>
            <a:tailEnd len="med" w="med" type="triangle"/>
          </a:ln>
        </p:spPr>
      </p:cxnSp>
      <p:pic>
        <p:nvPicPr>
          <p:cNvPr id="232" name="Google Shape;232;g308e7804900_0_127"/>
          <p:cNvPicPr preferRelativeResize="0"/>
          <p:nvPr/>
        </p:nvPicPr>
        <p:blipFill rotWithShape="1">
          <a:blip r:embed="rId6">
            <a:alphaModFix/>
          </a:blip>
          <a:srcRect b="0" l="0" r="0" t="0"/>
          <a:stretch/>
        </p:blipFill>
        <p:spPr>
          <a:xfrm>
            <a:off x="10067731" y="1987715"/>
            <a:ext cx="830418" cy="431015"/>
          </a:xfrm>
          <a:prstGeom prst="rect">
            <a:avLst/>
          </a:prstGeom>
          <a:noFill/>
          <a:ln>
            <a:noFill/>
          </a:ln>
        </p:spPr>
      </p:pic>
      <p:cxnSp>
        <p:nvCxnSpPr>
          <p:cNvPr id="233" name="Google Shape;233;g308e7804900_0_127"/>
          <p:cNvCxnSpPr/>
          <p:nvPr/>
        </p:nvCxnSpPr>
        <p:spPr>
          <a:xfrm flipH="1" rot="10800000">
            <a:off x="10288524" y="2458880"/>
            <a:ext cx="306000" cy="945900"/>
          </a:xfrm>
          <a:prstGeom prst="straightConnector1">
            <a:avLst/>
          </a:prstGeom>
          <a:noFill/>
          <a:ln cap="flat" cmpd="sng" w="12700">
            <a:solidFill>
              <a:srgbClr val="CC0066"/>
            </a:solidFill>
            <a:prstDash val="solid"/>
            <a:round/>
            <a:headEnd len="med" w="med" type="triangle"/>
            <a:tailEnd len="med" w="med" type="triangle"/>
          </a:ln>
        </p:spPr>
      </p:cxnSp>
      <p:pic>
        <p:nvPicPr>
          <p:cNvPr descr="Galaxy Europe | The Galaxy Genome Annotation Project - Scaling Genome  Annotation for the Masses" id="234" name="Google Shape;234;g308e7804900_0_127"/>
          <p:cNvPicPr preferRelativeResize="0"/>
          <p:nvPr/>
        </p:nvPicPr>
        <p:blipFill rotWithShape="1">
          <a:blip r:embed="rId7">
            <a:alphaModFix/>
          </a:blip>
          <a:srcRect b="0" l="0" r="0" t="0"/>
          <a:stretch/>
        </p:blipFill>
        <p:spPr>
          <a:xfrm>
            <a:off x="6877911" y="988421"/>
            <a:ext cx="1355617" cy="430675"/>
          </a:xfrm>
          <a:prstGeom prst="rect">
            <a:avLst/>
          </a:prstGeom>
          <a:noFill/>
          <a:ln>
            <a:noFill/>
          </a:ln>
        </p:spPr>
      </p:pic>
      <p:cxnSp>
        <p:nvCxnSpPr>
          <p:cNvPr id="235" name="Google Shape;235;g308e7804900_0_127"/>
          <p:cNvCxnSpPr/>
          <p:nvPr/>
        </p:nvCxnSpPr>
        <p:spPr>
          <a:xfrm>
            <a:off x="8091881" y="1377171"/>
            <a:ext cx="0" cy="877500"/>
          </a:xfrm>
          <a:prstGeom prst="straightConnector1">
            <a:avLst/>
          </a:prstGeom>
          <a:noFill/>
          <a:ln cap="flat" cmpd="sng" w="12700">
            <a:solidFill>
              <a:srgbClr val="CC0066"/>
            </a:solidFill>
            <a:prstDash val="solid"/>
            <a:round/>
            <a:headEnd len="med" w="med" type="triangle"/>
            <a:tailEnd len="med" w="med" type="triangle"/>
          </a:ln>
        </p:spPr>
      </p:cxnSp>
      <p:pic>
        <p:nvPicPr>
          <p:cNvPr descr="Image result for eosclife" id="236" name="Google Shape;236;g308e7804900_0_127"/>
          <p:cNvPicPr preferRelativeResize="0"/>
          <p:nvPr/>
        </p:nvPicPr>
        <p:blipFill rotWithShape="1">
          <a:blip r:embed="rId8">
            <a:alphaModFix/>
          </a:blip>
          <a:srcRect b="0" l="0" r="0" t="0"/>
          <a:stretch/>
        </p:blipFill>
        <p:spPr>
          <a:xfrm>
            <a:off x="11027068" y="2007229"/>
            <a:ext cx="1164932" cy="1133137"/>
          </a:xfrm>
          <a:prstGeom prst="rect">
            <a:avLst/>
          </a:prstGeom>
          <a:noFill/>
          <a:ln>
            <a:noFill/>
          </a:ln>
        </p:spPr>
      </p:pic>
      <p:cxnSp>
        <p:nvCxnSpPr>
          <p:cNvPr id="237" name="Google Shape;237;g308e7804900_0_127"/>
          <p:cNvCxnSpPr>
            <a:endCxn id="238" idx="0"/>
          </p:cNvCxnSpPr>
          <p:nvPr/>
        </p:nvCxnSpPr>
        <p:spPr>
          <a:xfrm>
            <a:off x="7862488" y="3747160"/>
            <a:ext cx="574500" cy="655500"/>
          </a:xfrm>
          <a:prstGeom prst="straightConnector1">
            <a:avLst/>
          </a:prstGeom>
          <a:noFill/>
          <a:ln cap="flat" cmpd="sng" w="12700">
            <a:solidFill>
              <a:srgbClr val="CC0066"/>
            </a:solidFill>
            <a:prstDash val="dash"/>
            <a:round/>
            <a:headEnd len="med" w="med" type="triangle"/>
            <a:tailEnd len="med" w="med" type="triangle"/>
          </a:ln>
        </p:spPr>
      </p:cxnSp>
      <p:pic>
        <p:nvPicPr>
          <p:cNvPr id="239" name="Google Shape;239;g308e7804900_0_127"/>
          <p:cNvPicPr preferRelativeResize="0"/>
          <p:nvPr/>
        </p:nvPicPr>
        <p:blipFill rotWithShape="1">
          <a:blip r:embed="rId9">
            <a:alphaModFix/>
          </a:blip>
          <a:srcRect b="0" l="0" r="0" t="0"/>
          <a:stretch/>
        </p:blipFill>
        <p:spPr>
          <a:xfrm>
            <a:off x="9002020" y="2743861"/>
            <a:ext cx="1288277" cy="379726"/>
          </a:xfrm>
          <a:prstGeom prst="rect">
            <a:avLst/>
          </a:prstGeom>
          <a:noFill/>
          <a:ln>
            <a:noFill/>
          </a:ln>
        </p:spPr>
      </p:pic>
      <p:pic>
        <p:nvPicPr>
          <p:cNvPr id="238" name="Google Shape;238;g308e7804900_0_127"/>
          <p:cNvPicPr preferRelativeResize="0"/>
          <p:nvPr/>
        </p:nvPicPr>
        <p:blipFill rotWithShape="1">
          <a:blip r:embed="rId10">
            <a:alphaModFix/>
          </a:blip>
          <a:srcRect b="0" l="0" r="0" t="0"/>
          <a:stretch/>
        </p:blipFill>
        <p:spPr>
          <a:xfrm>
            <a:off x="7808447" y="4402660"/>
            <a:ext cx="1257082" cy="440717"/>
          </a:xfrm>
          <a:prstGeom prst="rect">
            <a:avLst/>
          </a:prstGeom>
          <a:noFill/>
          <a:ln>
            <a:noFill/>
          </a:ln>
        </p:spPr>
      </p:pic>
      <p:cxnSp>
        <p:nvCxnSpPr>
          <p:cNvPr id="240" name="Google Shape;240;g308e7804900_0_127"/>
          <p:cNvCxnSpPr/>
          <p:nvPr/>
        </p:nvCxnSpPr>
        <p:spPr>
          <a:xfrm flipH="1" rot="10800000">
            <a:off x="8767411" y="2184031"/>
            <a:ext cx="1127700" cy="540000"/>
          </a:xfrm>
          <a:prstGeom prst="straightConnector1">
            <a:avLst/>
          </a:prstGeom>
          <a:noFill/>
          <a:ln cap="flat" cmpd="sng" w="12700">
            <a:solidFill>
              <a:srgbClr val="CC0066"/>
            </a:solidFill>
            <a:prstDash val="solid"/>
            <a:round/>
            <a:headEnd len="med" w="med" type="triangle"/>
            <a:tailEnd len="med" w="med" type="triangle"/>
          </a:ln>
        </p:spPr>
      </p:cxnSp>
      <p:pic>
        <p:nvPicPr>
          <p:cNvPr id="241" name="Google Shape;241;g308e7804900_0_127"/>
          <p:cNvPicPr preferRelativeResize="0"/>
          <p:nvPr/>
        </p:nvPicPr>
        <p:blipFill rotWithShape="1">
          <a:blip r:embed="rId11">
            <a:alphaModFix/>
          </a:blip>
          <a:srcRect b="0" l="0" r="0" t="0"/>
          <a:stretch/>
        </p:blipFill>
        <p:spPr>
          <a:xfrm>
            <a:off x="6315540" y="852860"/>
            <a:ext cx="472224" cy="547675"/>
          </a:xfrm>
          <a:prstGeom prst="rect">
            <a:avLst/>
          </a:prstGeom>
          <a:noFill/>
          <a:ln>
            <a:noFill/>
          </a:ln>
        </p:spPr>
      </p:pic>
      <p:pic>
        <p:nvPicPr>
          <p:cNvPr id="242" name="Google Shape;242;g308e7804900_0_127"/>
          <p:cNvPicPr preferRelativeResize="0"/>
          <p:nvPr/>
        </p:nvPicPr>
        <p:blipFill rotWithShape="1">
          <a:blip r:embed="rId12">
            <a:alphaModFix/>
          </a:blip>
          <a:srcRect b="0" l="0" r="0" t="0"/>
          <a:stretch/>
        </p:blipFill>
        <p:spPr>
          <a:xfrm>
            <a:off x="6722669" y="427121"/>
            <a:ext cx="3442569" cy="468543"/>
          </a:xfrm>
          <a:prstGeom prst="rect">
            <a:avLst/>
          </a:prstGeom>
          <a:noFill/>
          <a:ln>
            <a:noFill/>
          </a:ln>
        </p:spPr>
      </p:pic>
      <p:pic>
        <p:nvPicPr>
          <p:cNvPr id="243" name="Google Shape;243;g308e7804900_0_127"/>
          <p:cNvPicPr preferRelativeResize="0"/>
          <p:nvPr/>
        </p:nvPicPr>
        <p:blipFill rotWithShape="1">
          <a:blip r:embed="rId13">
            <a:alphaModFix/>
          </a:blip>
          <a:srcRect b="0" l="0" r="0" t="0"/>
          <a:stretch/>
        </p:blipFill>
        <p:spPr>
          <a:xfrm>
            <a:off x="8304428" y="5007227"/>
            <a:ext cx="2508428" cy="306440"/>
          </a:xfrm>
          <a:prstGeom prst="rect">
            <a:avLst/>
          </a:prstGeom>
          <a:noFill/>
          <a:ln>
            <a:noFill/>
          </a:ln>
        </p:spPr>
      </p:pic>
      <p:pic>
        <p:nvPicPr>
          <p:cNvPr id="244" name="Google Shape;244;g308e7804900_0_127"/>
          <p:cNvPicPr preferRelativeResize="0"/>
          <p:nvPr/>
        </p:nvPicPr>
        <p:blipFill rotWithShape="1">
          <a:blip r:embed="rId14">
            <a:alphaModFix/>
          </a:blip>
          <a:srcRect b="0" l="0" r="0" t="0"/>
          <a:stretch/>
        </p:blipFill>
        <p:spPr>
          <a:xfrm>
            <a:off x="6122069" y="1682129"/>
            <a:ext cx="1631905" cy="267649"/>
          </a:xfrm>
          <a:prstGeom prst="rect">
            <a:avLst/>
          </a:prstGeom>
          <a:noFill/>
          <a:ln>
            <a:noFill/>
          </a:ln>
        </p:spPr>
      </p:pic>
      <p:cxnSp>
        <p:nvCxnSpPr>
          <p:cNvPr id="245" name="Google Shape;245;g308e7804900_0_127"/>
          <p:cNvCxnSpPr/>
          <p:nvPr/>
        </p:nvCxnSpPr>
        <p:spPr>
          <a:xfrm>
            <a:off x="7054713" y="2070163"/>
            <a:ext cx="361500" cy="426000"/>
          </a:xfrm>
          <a:prstGeom prst="straightConnector1">
            <a:avLst/>
          </a:prstGeom>
          <a:noFill/>
          <a:ln cap="flat" cmpd="sng" w="12700">
            <a:solidFill>
              <a:srgbClr val="CC0066"/>
            </a:solidFill>
            <a:prstDash val="solid"/>
            <a:round/>
            <a:headEnd len="med" w="med" type="triangle"/>
            <a:tailEnd len="med" w="med" type="triangle"/>
          </a:ln>
        </p:spPr>
      </p:cxnSp>
      <p:pic>
        <p:nvPicPr>
          <p:cNvPr id="246" name="Google Shape;246;g308e7804900_0_127"/>
          <p:cNvPicPr preferRelativeResize="0"/>
          <p:nvPr/>
        </p:nvPicPr>
        <p:blipFill rotWithShape="1">
          <a:blip r:embed="rId15">
            <a:alphaModFix/>
          </a:blip>
          <a:srcRect b="0" l="0" r="0" t="0"/>
          <a:stretch/>
        </p:blipFill>
        <p:spPr>
          <a:xfrm>
            <a:off x="6505243" y="3138535"/>
            <a:ext cx="382269" cy="382269"/>
          </a:xfrm>
          <a:prstGeom prst="rect">
            <a:avLst/>
          </a:prstGeom>
          <a:noFill/>
          <a:ln>
            <a:noFill/>
          </a:ln>
        </p:spPr>
      </p:pic>
      <p:pic>
        <p:nvPicPr>
          <p:cNvPr descr="Logo&#10;&#10;Description automatically generated" id="247" name="Google Shape;247;g308e7804900_0_127"/>
          <p:cNvPicPr preferRelativeResize="0"/>
          <p:nvPr/>
        </p:nvPicPr>
        <p:blipFill rotWithShape="1">
          <a:blip r:embed="rId16">
            <a:alphaModFix/>
          </a:blip>
          <a:srcRect b="16956" l="12977" r="11918" t="23209"/>
          <a:stretch/>
        </p:blipFill>
        <p:spPr>
          <a:xfrm>
            <a:off x="10898148" y="3092900"/>
            <a:ext cx="1280509" cy="306440"/>
          </a:xfrm>
          <a:prstGeom prst="rect">
            <a:avLst/>
          </a:prstGeom>
          <a:noFill/>
          <a:ln>
            <a:noFill/>
          </a:ln>
        </p:spPr>
      </p:pic>
      <p:sp>
        <p:nvSpPr>
          <p:cNvPr id="248" name="Google Shape;248;g308e7804900_0_127"/>
          <p:cNvSpPr txBox="1"/>
          <p:nvPr/>
        </p:nvSpPr>
        <p:spPr>
          <a:xfrm>
            <a:off x="333116" y="1369389"/>
            <a:ext cx="4572000" cy="4070700"/>
          </a:xfrm>
          <a:prstGeom prst="rect">
            <a:avLst/>
          </a:prstGeom>
          <a:noFill/>
          <a:ln>
            <a:noFill/>
          </a:ln>
        </p:spPr>
        <p:txBody>
          <a:bodyPr anchorCtr="0" anchor="t" bIns="45700" lIns="91425" spcFirstLastPara="1" rIns="91425" wrap="square" tIns="45700">
            <a:noAutofit/>
          </a:bodyPr>
          <a:lstStyle/>
          <a:p>
            <a:pPr indent="-127000" lvl="0" marL="241300" marR="0" rtl="0" algn="l">
              <a:lnSpc>
                <a:spcPct val="90000"/>
              </a:lnSpc>
              <a:spcBef>
                <a:spcPts val="0"/>
              </a:spcBef>
              <a:spcAft>
                <a:spcPts val="0"/>
              </a:spcAft>
              <a:buClr>
                <a:schemeClr val="dk1"/>
              </a:buClr>
              <a:buSzPts val="1900"/>
              <a:buFont typeface="Arial"/>
              <a:buNone/>
            </a:pPr>
            <a:r>
              <a:t/>
            </a:r>
            <a:endParaRPr b="0" i="0" sz="1900" u="none" cap="none" strike="noStrike">
              <a:solidFill>
                <a:srgbClr val="171312"/>
              </a:solidFill>
              <a:latin typeface="Gill Sans"/>
              <a:ea typeface="Gill Sans"/>
              <a:cs typeface="Gill Sans"/>
              <a:sym typeface="Gill Sans"/>
            </a:endParaRPr>
          </a:p>
        </p:txBody>
      </p:sp>
      <p:sp>
        <p:nvSpPr>
          <p:cNvPr id="249" name="Google Shape;249;g308e7804900_0_127"/>
          <p:cNvSpPr txBox="1"/>
          <p:nvPr/>
        </p:nvSpPr>
        <p:spPr>
          <a:xfrm>
            <a:off x="206150" y="2184024"/>
            <a:ext cx="5324100" cy="4000200"/>
          </a:xfrm>
          <a:prstGeom prst="rect">
            <a:avLst/>
          </a:prstGeom>
          <a:noFill/>
          <a:ln>
            <a:noFill/>
          </a:ln>
        </p:spPr>
        <p:txBody>
          <a:bodyPr anchorCtr="0" anchor="t" bIns="45700" lIns="91425" spcFirstLastPara="1" rIns="91425" wrap="square" tIns="45700">
            <a:noAutofit/>
          </a:bodyPr>
          <a:lstStyle/>
          <a:p>
            <a:pPr indent="-241300" lvl="0" marL="241300" marR="0" rtl="0" algn="l">
              <a:lnSpc>
                <a:spcPct val="110000"/>
              </a:lnSpc>
              <a:spcBef>
                <a:spcPts val="0"/>
              </a:spcBef>
              <a:spcAft>
                <a:spcPts val="0"/>
              </a:spcAft>
              <a:buClr>
                <a:srgbClr val="171312"/>
              </a:buClr>
              <a:buSzPts val="1800"/>
              <a:buFont typeface="Arial"/>
              <a:buChar char="•"/>
            </a:pPr>
            <a:r>
              <a:rPr i="0" lang="en-GB" sz="1800" u="none" cap="none" strike="noStrike">
                <a:solidFill>
                  <a:srgbClr val="171312"/>
                </a:solidFill>
                <a:latin typeface="Calibri"/>
                <a:ea typeface="Calibri"/>
                <a:cs typeface="Calibri"/>
                <a:sym typeface="Calibri"/>
              </a:rPr>
              <a:t>EOSC projects that exchange rich </a:t>
            </a:r>
            <a:br>
              <a:rPr i="0" lang="en-GB" sz="1800" u="none" cap="none" strike="noStrike">
                <a:solidFill>
                  <a:srgbClr val="171312"/>
                </a:solidFill>
                <a:latin typeface="Calibri"/>
                <a:ea typeface="Calibri"/>
                <a:cs typeface="Calibri"/>
                <a:sym typeface="Calibri"/>
              </a:rPr>
            </a:br>
            <a:r>
              <a:rPr i="0" lang="en-GB" sz="1800" u="none" cap="none" strike="noStrike">
                <a:solidFill>
                  <a:srgbClr val="171312"/>
                </a:solidFill>
                <a:latin typeface="Calibri"/>
                <a:ea typeface="Calibri"/>
                <a:cs typeface="Calibri"/>
                <a:sym typeface="Calibri"/>
              </a:rPr>
              <a:t>Workflow RO-Crates within an emerging </a:t>
            </a:r>
            <a:br>
              <a:rPr i="0" lang="en-GB" sz="1800" u="none" cap="none" strike="noStrike">
                <a:solidFill>
                  <a:srgbClr val="171312"/>
                </a:solidFill>
                <a:latin typeface="Calibri"/>
                <a:ea typeface="Calibri"/>
                <a:cs typeface="Calibri"/>
                <a:sym typeface="Calibri"/>
              </a:rPr>
            </a:br>
            <a:r>
              <a:rPr i="0" lang="en-GB" sz="1800" u="none" cap="none" strike="noStrike">
                <a:solidFill>
                  <a:srgbClr val="171312"/>
                </a:solidFill>
                <a:latin typeface="Calibri"/>
                <a:ea typeface="Calibri"/>
                <a:cs typeface="Calibri"/>
                <a:sym typeface="Calibri"/>
              </a:rPr>
              <a:t>EOSC </a:t>
            </a:r>
            <a:r>
              <a:rPr b="1" i="0" lang="en-GB" sz="1800" u="none" cap="none" strike="noStrike">
                <a:solidFill>
                  <a:schemeClr val="dk2"/>
                </a:solidFill>
                <a:latin typeface="Calibri"/>
                <a:ea typeface="Calibri"/>
                <a:cs typeface="Calibri"/>
                <a:sym typeface="Calibri"/>
              </a:rPr>
              <a:t>ecosystem</a:t>
            </a:r>
            <a:r>
              <a:rPr b="1" i="0" lang="en-GB" sz="1800" u="none" cap="none" strike="noStrike">
                <a:solidFill>
                  <a:srgbClr val="000000"/>
                </a:solidFill>
                <a:latin typeface="Calibri"/>
                <a:ea typeface="Calibri"/>
                <a:cs typeface="Calibri"/>
                <a:sym typeface="Calibri"/>
              </a:rPr>
              <a:t> </a:t>
            </a:r>
            <a:r>
              <a:rPr i="0" lang="en-GB" sz="1800" u="none" cap="none" strike="noStrike">
                <a:solidFill>
                  <a:srgbClr val="000000"/>
                </a:solidFill>
                <a:latin typeface="Calibri"/>
                <a:ea typeface="Calibri"/>
                <a:cs typeface="Calibri"/>
                <a:sym typeface="Calibri"/>
              </a:rPr>
              <a:t>of workflow services</a:t>
            </a:r>
            <a:endParaRPr b="1" i="0" sz="1800" u="none" cap="none" strike="noStrike">
              <a:solidFill>
                <a:srgbClr val="000000"/>
              </a:solidFill>
              <a:latin typeface="Calibri"/>
              <a:ea typeface="Calibri"/>
              <a:cs typeface="Calibri"/>
              <a:sym typeface="Calibri"/>
            </a:endParaRPr>
          </a:p>
          <a:p>
            <a:pPr indent="-241300" lvl="0" marL="241300" marR="0" rtl="0" algn="l">
              <a:lnSpc>
                <a:spcPct val="110000"/>
              </a:lnSpc>
              <a:spcBef>
                <a:spcPts val="1100"/>
              </a:spcBef>
              <a:spcAft>
                <a:spcPts val="0"/>
              </a:spcAft>
              <a:buClr>
                <a:schemeClr val="accent2"/>
              </a:buClr>
              <a:buSzPts val="1800"/>
              <a:buFont typeface="Arial"/>
              <a:buChar char="•"/>
            </a:pPr>
            <a:r>
              <a:rPr b="1" i="0" lang="en-GB" sz="1800" u="none" cap="none" strike="noStrike">
                <a:solidFill>
                  <a:schemeClr val="dk2"/>
                </a:solidFill>
                <a:latin typeface="Calibri"/>
                <a:ea typeface="Calibri"/>
                <a:cs typeface="Calibri"/>
                <a:sym typeface="Calibri"/>
              </a:rPr>
              <a:t>Workflow Crates</a:t>
            </a:r>
            <a:r>
              <a:rPr i="0" lang="en-GB" sz="1800" u="none" cap="none" strike="noStrike">
                <a:solidFill>
                  <a:srgbClr val="171312"/>
                </a:solidFill>
                <a:latin typeface="Calibri"/>
                <a:ea typeface="Calibri"/>
                <a:cs typeface="Calibri"/>
                <a:sym typeface="Calibri"/>
              </a:rPr>
              <a:t> transfer</a:t>
            </a:r>
            <a:endParaRPr i="0" u="none" cap="none" strike="noStrike">
              <a:solidFill>
                <a:srgbClr val="000000"/>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Calibri"/>
              <a:buChar char="•"/>
            </a:pPr>
            <a:r>
              <a:rPr i="0" lang="en-GB" u="none" cap="none" strike="noStrike">
                <a:solidFill>
                  <a:srgbClr val="171312"/>
                </a:solidFill>
                <a:latin typeface="Calibri"/>
                <a:ea typeface="Calibri"/>
                <a:cs typeface="Calibri"/>
                <a:sym typeface="Calibri"/>
              </a:rPr>
              <a:t> identifiers, authors, license, workflow system</a:t>
            </a:r>
            <a:endParaRPr i="0" u="none" cap="none" strike="noStrike">
              <a:solidFill>
                <a:srgbClr val="000000"/>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Arial"/>
              <a:buChar char="•"/>
            </a:pPr>
            <a:r>
              <a:rPr i="0" lang="en-GB" u="none" cap="none" strike="noStrike">
                <a:solidFill>
                  <a:srgbClr val="171312"/>
                </a:solidFill>
                <a:latin typeface="Calibri"/>
                <a:ea typeface="Calibri"/>
                <a:cs typeface="Calibri"/>
                <a:sym typeface="Calibri"/>
              </a:rPr>
              <a:t> executable workflows in their </a:t>
            </a:r>
            <a:r>
              <a:rPr b="1" i="0" lang="en-GB" u="none" cap="none" strike="noStrike">
                <a:solidFill>
                  <a:schemeClr val="accent1"/>
                </a:solidFill>
                <a:latin typeface="Calibri"/>
                <a:ea typeface="Calibri"/>
                <a:cs typeface="Calibri"/>
                <a:sym typeface="Calibri"/>
              </a:rPr>
              <a:t>native format</a:t>
            </a:r>
            <a:r>
              <a:rPr b="1" i="0" lang="en-GB" u="none" cap="none" strike="noStrike">
                <a:solidFill>
                  <a:schemeClr val="dk1"/>
                </a:solidFill>
                <a:latin typeface="Calibri"/>
                <a:ea typeface="Calibri"/>
                <a:cs typeface="Calibri"/>
                <a:sym typeface="Calibri"/>
              </a:rPr>
              <a:t> </a:t>
            </a:r>
            <a:r>
              <a:rPr i="0" lang="en-GB" u="none" cap="none" strike="noStrike">
                <a:solidFill>
                  <a:srgbClr val="171312"/>
                </a:solidFill>
                <a:latin typeface="Calibri"/>
                <a:ea typeface="Calibri"/>
                <a:cs typeface="Calibri"/>
                <a:sym typeface="Calibri"/>
              </a:rPr>
              <a:t>(e.g. Galaxy)</a:t>
            </a:r>
            <a:endParaRPr b="1" i="0" u="none" cap="none" strike="noStrike">
              <a:solidFill>
                <a:schemeClr val="dk1"/>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Arial"/>
              <a:buChar char="•"/>
            </a:pPr>
            <a:r>
              <a:rPr i="0" lang="en-GB" u="none" cap="none" strike="noStrike">
                <a:solidFill>
                  <a:srgbClr val="171312"/>
                </a:solidFill>
                <a:latin typeface="Calibri"/>
                <a:ea typeface="Calibri"/>
                <a:cs typeface="Calibri"/>
                <a:sym typeface="Calibri"/>
              </a:rPr>
              <a:t> interoperable </a:t>
            </a:r>
            <a:r>
              <a:rPr b="1" i="0" lang="en-GB" u="none" cap="none" strike="noStrike">
                <a:solidFill>
                  <a:schemeClr val="accent1"/>
                </a:solidFill>
                <a:latin typeface="Calibri"/>
                <a:ea typeface="Calibri"/>
                <a:cs typeface="Calibri"/>
                <a:sym typeface="Calibri"/>
              </a:rPr>
              <a:t>CWL</a:t>
            </a:r>
            <a:r>
              <a:rPr i="0" lang="en-GB" u="none" cap="none" strike="noStrike">
                <a:solidFill>
                  <a:srgbClr val="171312"/>
                </a:solidFill>
                <a:latin typeface="Calibri"/>
                <a:ea typeface="Calibri"/>
                <a:cs typeface="Calibri"/>
                <a:sym typeface="Calibri"/>
              </a:rPr>
              <a:t> description of the workflow</a:t>
            </a:r>
            <a:endParaRPr i="0" u="none" cap="none" strike="noStrike">
              <a:solidFill>
                <a:srgbClr val="000000"/>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Arial"/>
              <a:buChar char="•"/>
            </a:pPr>
            <a:r>
              <a:rPr i="0" lang="en-GB" u="none" cap="none" strike="noStrike">
                <a:solidFill>
                  <a:srgbClr val="171312"/>
                </a:solidFill>
                <a:latin typeface="Calibri"/>
                <a:ea typeface="Calibri"/>
                <a:cs typeface="Calibri"/>
                <a:sym typeface="Calibri"/>
              </a:rPr>
              <a:t> </a:t>
            </a:r>
            <a:r>
              <a:rPr b="1" i="0" lang="en-GB" u="none" cap="none" strike="noStrike">
                <a:solidFill>
                  <a:schemeClr val="accent1"/>
                </a:solidFill>
                <a:highlight>
                  <a:schemeClr val="lt1"/>
                </a:highlight>
                <a:latin typeface="Calibri"/>
                <a:ea typeface="Calibri"/>
                <a:cs typeface="Calibri"/>
                <a:sym typeface="Calibri"/>
              </a:rPr>
              <a:t>software</a:t>
            </a:r>
            <a:r>
              <a:rPr b="1" i="0" lang="en-GB" u="none" cap="none" strike="noStrike">
                <a:solidFill>
                  <a:schemeClr val="accent1"/>
                </a:solidFill>
                <a:latin typeface="Calibri"/>
                <a:ea typeface="Calibri"/>
                <a:cs typeface="Calibri"/>
                <a:sym typeface="Calibri"/>
              </a:rPr>
              <a:t> citations</a:t>
            </a:r>
            <a:r>
              <a:rPr i="0" lang="en-GB" u="none" cap="none" strike="noStrike">
                <a:solidFill>
                  <a:srgbClr val="171312"/>
                </a:solidFill>
                <a:latin typeface="Calibri"/>
                <a:ea typeface="Calibri"/>
                <a:cs typeface="Calibri"/>
                <a:sym typeface="Calibri"/>
              </a:rPr>
              <a:t> (e.g. tools used)</a:t>
            </a:r>
            <a:endParaRPr i="0" u="none" cap="none" strike="noStrike">
              <a:solidFill>
                <a:srgbClr val="000000"/>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Arial"/>
              <a:buChar char="•"/>
            </a:pPr>
            <a:r>
              <a:rPr i="0" lang="en-GB" u="none" cap="none" strike="noStrike">
                <a:solidFill>
                  <a:srgbClr val="171312"/>
                </a:solidFill>
                <a:latin typeface="Calibri"/>
                <a:ea typeface="Calibri"/>
                <a:cs typeface="Calibri"/>
                <a:sym typeface="Calibri"/>
              </a:rPr>
              <a:t> required data </a:t>
            </a:r>
            <a:r>
              <a:rPr b="1" i="0" lang="en-GB" u="none" cap="none" strike="noStrike">
                <a:solidFill>
                  <a:schemeClr val="accent1"/>
                </a:solidFill>
                <a:latin typeface="Calibri"/>
                <a:ea typeface="Calibri"/>
                <a:cs typeface="Calibri"/>
                <a:sym typeface="Calibri"/>
              </a:rPr>
              <a:t>sources</a:t>
            </a:r>
            <a:endParaRPr i="0" u="none" cap="none" strike="noStrike">
              <a:solidFill>
                <a:schemeClr val="accent1"/>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Arial"/>
              <a:buChar char="•"/>
            </a:pPr>
            <a:r>
              <a:rPr i="0" lang="en-GB" u="none" cap="none" strike="noStrike">
                <a:solidFill>
                  <a:srgbClr val="171312"/>
                </a:solidFill>
                <a:latin typeface="Calibri"/>
                <a:ea typeface="Calibri"/>
                <a:cs typeface="Calibri"/>
                <a:sym typeface="Calibri"/>
              </a:rPr>
              <a:t> </a:t>
            </a:r>
            <a:r>
              <a:rPr b="1" i="0" lang="en-GB" u="none" cap="none" strike="noStrike">
                <a:solidFill>
                  <a:schemeClr val="accent1"/>
                </a:solidFill>
                <a:latin typeface="Calibri"/>
                <a:ea typeface="Calibri"/>
                <a:cs typeface="Calibri"/>
                <a:sym typeface="Calibri"/>
              </a:rPr>
              <a:t>test</a:t>
            </a:r>
            <a:r>
              <a:rPr i="0" lang="en-GB" u="none" cap="none" strike="noStrike">
                <a:solidFill>
                  <a:srgbClr val="171312"/>
                </a:solidFill>
                <a:latin typeface="Calibri"/>
                <a:ea typeface="Calibri"/>
                <a:cs typeface="Calibri"/>
                <a:sym typeface="Calibri"/>
              </a:rPr>
              <a:t> suites</a:t>
            </a:r>
            <a:endParaRPr i="0" u="none" cap="none" strike="noStrike">
              <a:solidFill>
                <a:schemeClr val="accent1"/>
              </a:solidFill>
              <a:latin typeface="Calibri"/>
              <a:ea typeface="Calibri"/>
              <a:cs typeface="Calibri"/>
              <a:sym typeface="Calibri"/>
            </a:endParaRPr>
          </a:p>
          <a:p>
            <a:pPr indent="-241300" lvl="1" marL="698500" marR="0" rtl="0" algn="l">
              <a:lnSpc>
                <a:spcPct val="110000"/>
              </a:lnSpc>
              <a:spcBef>
                <a:spcPts val="500"/>
              </a:spcBef>
              <a:spcAft>
                <a:spcPts val="0"/>
              </a:spcAft>
              <a:buClr>
                <a:srgbClr val="171312"/>
              </a:buClr>
              <a:buSzPts val="1400"/>
              <a:buFont typeface="Arial"/>
              <a:buChar char="•"/>
            </a:pPr>
            <a:r>
              <a:rPr i="0" lang="en-GB" u="none" cap="none" strike="noStrike">
                <a:solidFill>
                  <a:srgbClr val="171312"/>
                </a:solidFill>
                <a:latin typeface="Calibri"/>
                <a:ea typeface="Calibri"/>
                <a:cs typeface="Calibri"/>
                <a:sym typeface="Calibri"/>
              </a:rPr>
              <a:t> workflow </a:t>
            </a:r>
            <a:r>
              <a:rPr b="1" i="0" lang="en-GB" u="none" cap="none" strike="noStrike">
                <a:solidFill>
                  <a:schemeClr val="accent1"/>
                </a:solidFill>
                <a:latin typeface="Calibri"/>
                <a:ea typeface="Calibri"/>
                <a:cs typeface="Calibri"/>
                <a:sym typeface="Calibri"/>
              </a:rPr>
              <a:t>execution</a:t>
            </a:r>
            <a:r>
              <a:rPr i="0" lang="en-GB" u="none" cap="none" strike="noStrike">
                <a:solidFill>
                  <a:srgbClr val="171312"/>
                </a:solidFill>
                <a:latin typeface="Calibri"/>
                <a:ea typeface="Calibri"/>
                <a:cs typeface="Calibri"/>
                <a:sym typeface="Calibri"/>
              </a:rPr>
              <a:t> provenance</a:t>
            </a:r>
            <a:endParaRPr b="1" i="0" u="none" cap="none" strike="noStrike">
              <a:solidFill>
                <a:schemeClr val="accent2"/>
              </a:solidFill>
              <a:latin typeface="Calibri"/>
              <a:ea typeface="Calibri"/>
              <a:cs typeface="Calibri"/>
              <a:sym typeface="Calibri"/>
            </a:endParaRPr>
          </a:p>
        </p:txBody>
      </p:sp>
      <p:pic>
        <p:nvPicPr>
          <p:cNvPr id="250" name="Google Shape;250;g308e7804900_0_127"/>
          <p:cNvPicPr preferRelativeResize="0"/>
          <p:nvPr/>
        </p:nvPicPr>
        <p:blipFill rotWithShape="1">
          <a:blip r:embed="rId17">
            <a:alphaModFix/>
          </a:blip>
          <a:srcRect b="0" l="0" r="0" t="0"/>
          <a:stretch/>
        </p:blipFill>
        <p:spPr>
          <a:xfrm>
            <a:off x="6213133" y="3536317"/>
            <a:ext cx="966487" cy="592306"/>
          </a:xfrm>
          <a:prstGeom prst="rect">
            <a:avLst/>
          </a:prstGeom>
          <a:noFill/>
          <a:ln>
            <a:noFill/>
          </a:ln>
        </p:spPr>
      </p:pic>
      <p:sp>
        <p:nvSpPr>
          <p:cNvPr id="251" name="Google Shape;251;g308e7804900_0_127"/>
          <p:cNvSpPr txBox="1"/>
          <p:nvPr/>
        </p:nvSpPr>
        <p:spPr>
          <a:xfrm>
            <a:off x="4528230" y="5382191"/>
            <a:ext cx="6115200" cy="9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highlight>
                  <a:schemeClr val="lt1"/>
                </a:highlight>
                <a:latin typeface="Gill Sans"/>
                <a:ea typeface="Gill Sans"/>
                <a:cs typeface="Gill Sans"/>
                <a:sym typeface="Gill Sans"/>
                <a:hlinkClick r:id="rId18"/>
              </a:rPr>
              <a:t>https://workflowhub.eu/</a:t>
            </a:r>
            <a:endParaRPr b="0" i="0" sz="1900" u="none" cap="none" strike="noStrike">
              <a:solidFill>
                <a:schemeClr val="dk1"/>
              </a:solidFill>
              <a:highlight>
                <a:schemeClr val="lt1"/>
              </a:highlight>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highlight>
                  <a:schemeClr val="lt1"/>
                </a:highlight>
                <a:latin typeface="Gill Sans"/>
                <a:ea typeface="Gill Sans"/>
                <a:cs typeface="Gill Sans"/>
                <a:sym typeface="Gill Sans"/>
                <a:hlinkClick r:id="rId19"/>
              </a:rPr>
              <a:t>https://w3id.org/workflowhub/workflow-ro-crate/</a:t>
            </a:r>
            <a:endParaRPr b="0" i="0" sz="1900" u="none" cap="none" strike="noStrike">
              <a:solidFill>
                <a:schemeClr val="dk1"/>
              </a:solidFill>
              <a:highlight>
                <a:schemeClr val="lt1"/>
              </a:highlight>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highlight>
                  <a:schemeClr val="lt1"/>
                </a:highlight>
                <a:latin typeface="Gill Sans"/>
                <a:ea typeface="Gill Sans"/>
                <a:cs typeface="Gill Sans"/>
                <a:sym typeface="Gill Sans"/>
                <a:hlinkClick r:id="rId20"/>
              </a:rPr>
              <a:t>https://w3id.org/ro/wfrun/</a:t>
            </a:r>
            <a:r>
              <a:rPr b="0" i="0" lang="en-GB" sz="1900" u="none" cap="none" strike="noStrike">
                <a:solidFill>
                  <a:schemeClr val="dk1"/>
                </a:solidFill>
                <a:highlight>
                  <a:schemeClr val="lt1"/>
                </a:highlight>
                <a:latin typeface="Gill Sans"/>
                <a:ea typeface="Gill Sans"/>
                <a:cs typeface="Gill Sans"/>
                <a:sym typeface="Gill Sans"/>
              </a:rPr>
              <a:t>  </a:t>
            </a:r>
            <a:endParaRPr b="0" i="0" sz="1500" u="none" cap="none" strike="noStrike">
              <a:solidFill>
                <a:srgbClr val="000000"/>
              </a:solidFill>
              <a:highlight>
                <a:schemeClr val="lt1"/>
              </a:highlight>
              <a:latin typeface="Arial"/>
              <a:ea typeface="Arial"/>
              <a:cs typeface="Arial"/>
              <a:sym typeface="Arial"/>
            </a:endParaRPr>
          </a:p>
        </p:txBody>
      </p:sp>
      <p:pic>
        <p:nvPicPr>
          <p:cNvPr id="252" name="Google Shape;252;g308e7804900_0_127"/>
          <p:cNvPicPr preferRelativeResize="0"/>
          <p:nvPr/>
        </p:nvPicPr>
        <p:blipFill rotWithShape="1">
          <a:blip r:embed="rId21">
            <a:alphaModFix/>
          </a:blip>
          <a:srcRect b="0" l="0" r="0" t="0"/>
          <a:stretch/>
        </p:blipFill>
        <p:spPr>
          <a:xfrm>
            <a:off x="6645728" y="4342112"/>
            <a:ext cx="966483" cy="4078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08e7804900_0_185"/>
          <p:cNvSpPr txBox="1"/>
          <p:nvPr>
            <p:ph type="title"/>
          </p:nvPr>
        </p:nvSpPr>
        <p:spPr>
          <a:xfrm>
            <a:off x="660425" y="555550"/>
            <a:ext cx="87012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RO-Crate tutorials &amp; tools</a:t>
            </a:r>
            <a:endParaRPr/>
          </a:p>
        </p:txBody>
      </p:sp>
      <p:sp>
        <p:nvSpPr>
          <p:cNvPr id="258" name="Google Shape;258;g308e7804900_0_185"/>
          <p:cNvSpPr txBox="1"/>
          <p:nvPr>
            <p:ph idx="1" type="body"/>
          </p:nvPr>
        </p:nvSpPr>
        <p:spPr>
          <a:xfrm>
            <a:off x="137000" y="1705925"/>
            <a:ext cx="80484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sz="2000" u="sng">
                <a:solidFill>
                  <a:schemeClr val="hlink"/>
                </a:solidFill>
                <a:hlinkClick r:id="rId3"/>
              </a:rPr>
              <a:t>https://www.researchobject.org/ro-crate/tutorials</a:t>
            </a:r>
            <a:r>
              <a:rPr lang="en-GB" sz="2000"/>
              <a:t> </a:t>
            </a:r>
            <a:endParaRPr sz="2000"/>
          </a:p>
          <a:p>
            <a:pPr indent="0" lvl="0" marL="0" rtl="0" algn="l">
              <a:spcBef>
                <a:spcPts val="1000"/>
              </a:spcBef>
              <a:spcAft>
                <a:spcPts val="0"/>
              </a:spcAft>
              <a:buNone/>
            </a:pPr>
            <a:r>
              <a:rPr lang="en-GB" sz="2000"/>
              <a:t>Sandbox (experimental): </a:t>
            </a:r>
            <a:r>
              <a:rPr lang="en-GB" sz="2000" u="sng">
                <a:solidFill>
                  <a:schemeClr val="hlink"/>
                </a:solidFill>
                <a:hlinkClick r:id="rId4"/>
              </a:rPr>
              <a:t>https://ro-crate.ldaca.edu.au/</a:t>
            </a:r>
            <a:r>
              <a:rPr lang="en-GB" sz="2000"/>
              <a:t> </a:t>
            </a:r>
            <a:endParaRPr sz="2000"/>
          </a:p>
          <a:p>
            <a:pPr indent="0" lvl="0" marL="0" rtl="0" algn="l">
              <a:spcBef>
                <a:spcPts val="1000"/>
              </a:spcBef>
              <a:spcAft>
                <a:spcPts val="0"/>
              </a:spcAft>
              <a:buNone/>
            </a:pPr>
            <a:r>
              <a:rPr lang="en-GB" sz="2000"/>
              <a:t>Crate-O editor: </a:t>
            </a:r>
            <a:r>
              <a:rPr lang="en-GB" sz="2000" u="sng">
                <a:solidFill>
                  <a:schemeClr val="hlink"/>
                </a:solidFill>
                <a:hlinkClick r:id="rId5"/>
              </a:rPr>
              <a:t>https://language-research-technology.github.io/crate-o/</a:t>
            </a:r>
            <a:r>
              <a:rPr lang="en-GB" sz="2000"/>
              <a:t> </a:t>
            </a:r>
            <a:endParaRPr sz="2000"/>
          </a:p>
          <a:p>
            <a:pPr indent="0" lvl="0" marL="0" rtl="0" algn="l">
              <a:spcBef>
                <a:spcPts val="1000"/>
              </a:spcBef>
              <a:spcAft>
                <a:spcPts val="0"/>
              </a:spcAft>
              <a:buNone/>
            </a:pPr>
            <a:r>
              <a:rPr lang="en-GB" sz="2000"/>
              <a:t>Python: </a:t>
            </a:r>
            <a:r>
              <a:rPr lang="en-GB" sz="2000" u="sng">
                <a:solidFill>
                  <a:schemeClr val="hlink"/>
                </a:solidFill>
                <a:hlinkClick r:id="rId6"/>
              </a:rPr>
              <a:t>https://pypi.org/project/rocrate/</a:t>
            </a:r>
            <a:r>
              <a:rPr lang="en-GB" sz="2000"/>
              <a:t> </a:t>
            </a:r>
            <a:endParaRPr sz="2000"/>
          </a:p>
        </p:txBody>
      </p:sp>
      <p:pic>
        <p:nvPicPr>
          <p:cNvPr id="259" name="Google Shape;259;g308e7804900_0_185"/>
          <p:cNvPicPr preferRelativeResize="0"/>
          <p:nvPr/>
        </p:nvPicPr>
        <p:blipFill>
          <a:blip r:embed="rId7">
            <a:alphaModFix/>
          </a:blip>
          <a:stretch>
            <a:fillRect/>
          </a:stretch>
        </p:blipFill>
        <p:spPr>
          <a:xfrm>
            <a:off x="7130253" y="-38775"/>
            <a:ext cx="5061751" cy="4613626"/>
          </a:xfrm>
          <a:prstGeom prst="rect">
            <a:avLst/>
          </a:prstGeom>
          <a:noFill/>
          <a:ln>
            <a:noFill/>
          </a:ln>
        </p:spPr>
      </p:pic>
      <p:pic>
        <p:nvPicPr>
          <p:cNvPr id="260" name="Google Shape;260;g308e7804900_0_185"/>
          <p:cNvPicPr preferRelativeResize="0"/>
          <p:nvPr/>
        </p:nvPicPr>
        <p:blipFill>
          <a:blip r:embed="rId8">
            <a:alphaModFix/>
          </a:blip>
          <a:stretch>
            <a:fillRect/>
          </a:stretch>
        </p:blipFill>
        <p:spPr>
          <a:xfrm>
            <a:off x="4457125" y="3471323"/>
            <a:ext cx="7734876" cy="3386676"/>
          </a:xfrm>
          <a:prstGeom prst="rect">
            <a:avLst/>
          </a:prstGeom>
          <a:noFill/>
          <a:ln>
            <a:noFill/>
          </a:ln>
        </p:spPr>
      </p:pic>
      <p:pic>
        <p:nvPicPr>
          <p:cNvPr id="261" name="Google Shape;261;g308e7804900_0_185"/>
          <p:cNvPicPr preferRelativeResize="0"/>
          <p:nvPr/>
        </p:nvPicPr>
        <p:blipFill>
          <a:blip r:embed="rId9">
            <a:alphaModFix/>
          </a:blip>
          <a:stretch>
            <a:fillRect/>
          </a:stretch>
        </p:blipFill>
        <p:spPr>
          <a:xfrm>
            <a:off x="0" y="3383970"/>
            <a:ext cx="4457126" cy="34740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08e7804900_0_926"/>
          <p:cNvSpPr txBox="1"/>
          <p:nvPr>
            <p:ph type="title"/>
          </p:nvPr>
        </p:nvSpPr>
        <p:spPr>
          <a:xfrm>
            <a:off x="838200" y="365126"/>
            <a:ext cx="10515600" cy="791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Questions on RO-Crate</a:t>
            </a:r>
            <a:endParaRPr/>
          </a:p>
        </p:txBody>
      </p:sp>
      <p:sp>
        <p:nvSpPr>
          <p:cNvPr id="267" name="Google Shape;267;g308e7804900_0_926"/>
          <p:cNvSpPr txBox="1"/>
          <p:nvPr>
            <p:ph idx="1" type="body"/>
          </p:nvPr>
        </p:nvSpPr>
        <p:spPr>
          <a:xfrm>
            <a:off x="838200" y="1371600"/>
            <a:ext cx="10515600" cy="4565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08e7804900_0_283"/>
          <p:cNvSpPr txBox="1"/>
          <p:nvPr>
            <p:ph type="title"/>
          </p:nvPr>
        </p:nvSpPr>
        <p:spPr>
          <a:xfrm>
            <a:off x="1536975" y="1709748"/>
            <a:ext cx="9810600" cy="2348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53ABAB"/>
              </a:buClr>
              <a:buSzPts val="4000"/>
              <a:buFont typeface="Calibri"/>
              <a:buNone/>
            </a:pPr>
            <a:r>
              <a:rPr b="1" lang="en-GB"/>
              <a:t>Workflows in Galaxy</a:t>
            </a:r>
            <a:endParaRPr/>
          </a:p>
        </p:txBody>
      </p:sp>
      <p:sp>
        <p:nvSpPr>
          <p:cNvPr id="273" name="Google Shape;273;g308e7804900_0_28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6C707C"/>
              </a:buClr>
              <a:buSzPts val="2400"/>
              <a:buFont typeface="Calibri"/>
              <a:buNone/>
            </a:pPr>
            <a:r>
              <a:rPr b="1" lang="en-GB"/>
              <a:t>Marie </a:t>
            </a:r>
            <a:r>
              <a:rPr b="1" lang="en-GB"/>
              <a:t>Jossé</a:t>
            </a:r>
            <a:r>
              <a:rPr b="1" lang="en-GB"/>
              <a:t>, CNRS, FR</a:t>
            </a:r>
            <a:endParaRPr b="1"/>
          </a:p>
          <a:p>
            <a:pPr indent="0" lvl="0" marL="0" rtl="0" algn="ctr">
              <a:lnSpc>
                <a:spcPct val="90000"/>
              </a:lnSpc>
              <a:spcBef>
                <a:spcPts val="0"/>
              </a:spcBef>
              <a:spcAft>
                <a:spcPts val="0"/>
              </a:spcAft>
              <a:buClr>
                <a:srgbClr val="6C707C"/>
              </a:buClr>
              <a:buSzPts val="2400"/>
              <a:buFont typeface="Calibri"/>
              <a:buNone/>
            </a:pPr>
            <a:r>
              <a:rPr b="1" lang="en-GB"/>
              <a:t>FAIR-EASE Webinar 2024-08-29</a:t>
            </a:r>
            <a:endParaRPr b="1"/>
          </a:p>
          <a:p>
            <a:pPr indent="0" lvl="0" marL="0" rtl="0" algn="ctr">
              <a:lnSpc>
                <a:spcPct val="90000"/>
              </a:lnSpc>
              <a:spcBef>
                <a:spcPts val="0"/>
              </a:spcBef>
              <a:spcAft>
                <a:spcPts val="0"/>
              </a:spcAft>
              <a:buClr>
                <a:srgbClr val="6C707C"/>
              </a:buClr>
              <a:buSzPts val="2400"/>
              <a:buFont typeface="Calibri"/>
              <a:buNone/>
            </a:pPr>
            <a:r>
              <a:rPr b="1" lang="en-GB" u="sng">
                <a:solidFill>
                  <a:schemeClr val="hlink"/>
                </a:solidFill>
                <a:hlinkClick r:id="rId3"/>
              </a:rPr>
              <a:t>https://www.youtube.com/watch?v=fxF6AJDXxGc</a:t>
            </a:r>
            <a:r>
              <a:rPr b="1" lang="en-GB"/>
              <a:t> </a:t>
            </a:r>
            <a:endParaRPr b="1"/>
          </a:p>
        </p:txBody>
      </p:sp>
      <p:pic>
        <p:nvPicPr>
          <p:cNvPr id="274" name="Google Shape;274;g308e7804900_0_283"/>
          <p:cNvPicPr preferRelativeResize="0"/>
          <p:nvPr/>
        </p:nvPicPr>
        <p:blipFill>
          <a:blip r:embed="rId4">
            <a:alphaModFix/>
          </a:blip>
          <a:stretch>
            <a:fillRect/>
          </a:stretch>
        </p:blipFill>
        <p:spPr>
          <a:xfrm>
            <a:off x="1317475" y="1621450"/>
            <a:ext cx="8067550" cy="950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g308e7804900_0_288"/>
          <p:cNvPicPr preferRelativeResize="0"/>
          <p:nvPr/>
        </p:nvPicPr>
        <p:blipFill rotWithShape="1">
          <a:blip r:embed="rId3">
            <a:alphaModFix/>
          </a:blip>
          <a:srcRect b="0" l="2098" r="2098" t="0"/>
          <a:stretch/>
        </p:blipFill>
        <p:spPr>
          <a:xfrm>
            <a:off x="797458" y="811975"/>
            <a:ext cx="10597068" cy="5955927"/>
          </a:xfrm>
          <a:prstGeom prst="rect">
            <a:avLst/>
          </a:prstGeom>
          <a:noFill/>
          <a:ln>
            <a:noFill/>
          </a:ln>
        </p:spPr>
      </p:pic>
      <p:sp>
        <p:nvSpPr>
          <p:cNvPr id="280" name="Google Shape;280;g308e7804900_0_288"/>
          <p:cNvSpPr txBox="1"/>
          <p:nvPr/>
        </p:nvSpPr>
        <p:spPr>
          <a:xfrm>
            <a:off x="2898747" y="270822"/>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lang="en-GB" sz="3000">
                <a:solidFill>
                  <a:srgbClr val="53ABAB"/>
                </a:solidFill>
              </a:rPr>
              <a:t>Galaxy an open source platform</a:t>
            </a:r>
            <a:endParaRPr sz="700"/>
          </a:p>
        </p:txBody>
      </p:sp>
      <p:sp>
        <p:nvSpPr>
          <p:cNvPr id="281" name="Google Shape;281;g308e7804900_0_288"/>
          <p:cNvSpPr txBox="1"/>
          <p:nvPr/>
        </p:nvSpPr>
        <p:spPr>
          <a:xfrm>
            <a:off x="3760225" y="6097875"/>
            <a:ext cx="640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u="sng">
                <a:solidFill>
                  <a:schemeClr val="hlink"/>
                </a:solidFill>
                <a:latin typeface="Calibri"/>
                <a:ea typeface="Calibri"/>
                <a:cs typeface="Calibri"/>
                <a:sym typeface="Calibri"/>
                <a:hlinkClick r:id="rId4"/>
              </a:rPr>
              <a:t>https://earth-system.usegalaxy.eu/</a:t>
            </a:r>
            <a:r>
              <a:rPr lang="en-GB"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308e7804900_0_302"/>
          <p:cNvSpPr/>
          <p:nvPr/>
        </p:nvSpPr>
        <p:spPr>
          <a:xfrm>
            <a:off x="1693725" y="863200"/>
            <a:ext cx="8804554" cy="5131594"/>
          </a:xfrm>
          <a:custGeom>
            <a:rect b="b" l="l" r="r" t="t"/>
            <a:pathLst>
              <a:path extrusionOk="0" h="7177054" w="13975483">
                <a:moveTo>
                  <a:pt x="0" y="0"/>
                </a:moveTo>
                <a:lnTo>
                  <a:pt x="13975482" y="0"/>
                </a:lnTo>
                <a:lnTo>
                  <a:pt x="13975482" y="7177054"/>
                </a:lnTo>
                <a:lnTo>
                  <a:pt x="0" y="7177054"/>
                </a:lnTo>
                <a:lnTo>
                  <a:pt x="0" y="0"/>
                </a:lnTo>
                <a:close/>
              </a:path>
            </a:pathLst>
          </a:custGeom>
          <a:blipFill rotWithShape="1">
            <a:blip r:embed="rId3">
              <a:alphaModFix/>
            </a:blip>
            <a:stretch>
              <a:fillRect b="0" l="0" r="0" t="0"/>
            </a:stretch>
          </a:blipFill>
          <a:ln>
            <a:noFill/>
          </a:ln>
        </p:spPr>
      </p:sp>
      <p:sp>
        <p:nvSpPr>
          <p:cNvPr id="287" name="Google Shape;287;g308e7804900_0_302"/>
          <p:cNvSpPr txBox="1"/>
          <p:nvPr/>
        </p:nvSpPr>
        <p:spPr>
          <a:xfrm>
            <a:off x="2898747" y="265709"/>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Workflows in Galaxy</a:t>
            </a:r>
            <a:endParaRPr sz="700"/>
          </a:p>
        </p:txBody>
      </p:sp>
      <p:pic>
        <p:nvPicPr>
          <p:cNvPr id="288" name="Google Shape;288;g308e7804900_0_302"/>
          <p:cNvPicPr preferRelativeResize="0"/>
          <p:nvPr/>
        </p:nvPicPr>
        <p:blipFill>
          <a:blip r:embed="rId4">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308e7804900_0_307"/>
          <p:cNvSpPr/>
          <p:nvPr/>
        </p:nvSpPr>
        <p:spPr>
          <a:xfrm>
            <a:off x="701951" y="2317732"/>
            <a:ext cx="537224" cy="505772"/>
          </a:xfrm>
          <a:custGeom>
            <a:rect b="b" l="l" r="r" t="t"/>
            <a:pathLst>
              <a:path extrusionOk="0" h="796492" w="934302">
                <a:moveTo>
                  <a:pt x="0" y="0"/>
                </a:moveTo>
                <a:lnTo>
                  <a:pt x="934302" y="0"/>
                </a:lnTo>
                <a:lnTo>
                  <a:pt x="934302" y="796493"/>
                </a:lnTo>
                <a:lnTo>
                  <a:pt x="0" y="796493"/>
                </a:lnTo>
                <a:lnTo>
                  <a:pt x="0" y="0"/>
                </a:lnTo>
                <a:close/>
              </a:path>
            </a:pathLst>
          </a:custGeom>
          <a:blipFill rotWithShape="1">
            <a:blip r:embed="rId3">
              <a:alphaModFix/>
            </a:blip>
            <a:stretch>
              <a:fillRect b="0" l="0" r="0" t="0"/>
            </a:stretch>
          </a:blipFill>
          <a:ln>
            <a:noFill/>
          </a:ln>
        </p:spPr>
      </p:sp>
      <p:sp>
        <p:nvSpPr>
          <p:cNvPr id="294" name="Google Shape;294;g308e7804900_0_307"/>
          <p:cNvSpPr/>
          <p:nvPr/>
        </p:nvSpPr>
        <p:spPr>
          <a:xfrm>
            <a:off x="701951" y="3295593"/>
            <a:ext cx="774557" cy="502536"/>
          </a:xfrm>
          <a:custGeom>
            <a:rect b="b" l="l" r="r" t="t"/>
            <a:pathLst>
              <a:path extrusionOk="0" h="791395" w="1347055">
                <a:moveTo>
                  <a:pt x="0" y="0"/>
                </a:moveTo>
                <a:lnTo>
                  <a:pt x="1347055" y="0"/>
                </a:lnTo>
                <a:lnTo>
                  <a:pt x="1347055" y="791395"/>
                </a:lnTo>
                <a:lnTo>
                  <a:pt x="0" y="791395"/>
                </a:lnTo>
                <a:lnTo>
                  <a:pt x="0" y="0"/>
                </a:lnTo>
                <a:close/>
              </a:path>
            </a:pathLst>
          </a:custGeom>
          <a:blipFill rotWithShape="1">
            <a:blip r:embed="rId4">
              <a:alphaModFix/>
            </a:blip>
            <a:stretch>
              <a:fillRect b="0" l="0" r="0" t="0"/>
            </a:stretch>
          </a:blipFill>
          <a:ln>
            <a:noFill/>
          </a:ln>
        </p:spPr>
      </p:sp>
      <p:sp>
        <p:nvSpPr>
          <p:cNvPr id="295" name="Google Shape;295;g308e7804900_0_307"/>
          <p:cNvSpPr/>
          <p:nvPr/>
        </p:nvSpPr>
        <p:spPr>
          <a:xfrm>
            <a:off x="5605575" y="1122325"/>
            <a:ext cx="6005978" cy="4849066"/>
          </a:xfrm>
          <a:custGeom>
            <a:rect b="b" l="l" r="r" t="t"/>
            <a:pathLst>
              <a:path extrusionOk="0" h="6487045" w="8034753">
                <a:moveTo>
                  <a:pt x="0" y="0"/>
                </a:moveTo>
                <a:lnTo>
                  <a:pt x="8034753" y="0"/>
                </a:lnTo>
                <a:lnTo>
                  <a:pt x="8034753" y="6487044"/>
                </a:lnTo>
                <a:lnTo>
                  <a:pt x="0" y="6487044"/>
                </a:lnTo>
                <a:lnTo>
                  <a:pt x="0" y="0"/>
                </a:lnTo>
                <a:close/>
              </a:path>
            </a:pathLst>
          </a:custGeom>
          <a:blipFill rotWithShape="1">
            <a:blip r:embed="rId5">
              <a:alphaModFix/>
            </a:blip>
            <a:stretch>
              <a:fillRect b="0" l="0" r="0" t="0"/>
            </a:stretch>
          </a:blipFill>
          <a:ln>
            <a:noFill/>
          </a:ln>
        </p:spPr>
      </p:sp>
      <p:sp>
        <p:nvSpPr>
          <p:cNvPr id="296" name="Google Shape;296;g308e7804900_0_307"/>
          <p:cNvSpPr txBox="1"/>
          <p:nvPr/>
        </p:nvSpPr>
        <p:spPr>
          <a:xfrm>
            <a:off x="2898757" y="161728"/>
            <a:ext cx="6394500" cy="9606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Exporting a workflow invocation in</a:t>
            </a:r>
            <a:endParaRPr sz="700"/>
          </a:p>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RO-Crate</a:t>
            </a:r>
            <a:endParaRPr sz="700"/>
          </a:p>
        </p:txBody>
      </p:sp>
      <p:sp>
        <p:nvSpPr>
          <p:cNvPr id="297" name="Google Shape;297;g308e7804900_0_307"/>
          <p:cNvSpPr txBox="1"/>
          <p:nvPr/>
        </p:nvSpPr>
        <p:spPr>
          <a:xfrm>
            <a:off x="1419968" y="2000628"/>
            <a:ext cx="4185600" cy="2227200"/>
          </a:xfrm>
          <a:prstGeom prst="rect">
            <a:avLst/>
          </a:prstGeom>
          <a:noFill/>
          <a:ln>
            <a:noFill/>
          </a:ln>
        </p:spPr>
        <p:txBody>
          <a:bodyPr anchorCtr="0" anchor="t" bIns="0" lIns="0" spcFirstLastPara="1" rIns="0" wrap="square" tIns="0">
            <a:spAutoFit/>
          </a:bodyPr>
          <a:lstStyle/>
          <a:p>
            <a:pPr indent="0" lvl="0" marL="0" marR="0" rtl="0" algn="l">
              <a:lnSpc>
                <a:spcPct val="287722"/>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a:p>
            <a:pPr indent="-190500" lvl="1" marL="393700" marR="0" rtl="0" algn="l">
              <a:lnSpc>
                <a:spcPct val="140010"/>
              </a:lnSpc>
              <a:spcBef>
                <a:spcPts val="0"/>
              </a:spcBef>
              <a:spcAft>
                <a:spcPts val="0"/>
              </a:spcAft>
              <a:buClr>
                <a:srgbClr val="69A4A3"/>
              </a:buClr>
              <a:buSzPts val="1800"/>
              <a:buFont typeface="Arial"/>
              <a:buChar char="•"/>
            </a:pPr>
            <a:r>
              <a:rPr b="0" i="0" lang="en-GB" sz="1800" u="none" cap="none" strike="noStrike">
                <a:solidFill>
                  <a:srgbClr val="69A4A3"/>
                </a:solidFill>
                <a:latin typeface="Arial"/>
                <a:ea typeface="Arial"/>
                <a:cs typeface="Arial"/>
                <a:sym typeface="Arial"/>
              </a:rPr>
              <a:t>Run the workflow </a:t>
            </a:r>
            <a:endParaRPr sz="700"/>
          </a:p>
          <a:p>
            <a:pPr indent="0" lvl="0" marL="0" marR="0" rtl="0" algn="l">
              <a:lnSpc>
                <a:spcPct val="140010"/>
              </a:lnSpc>
              <a:spcBef>
                <a:spcPts val="0"/>
              </a:spcBef>
              <a:spcAft>
                <a:spcPts val="0"/>
              </a:spcAft>
              <a:buNone/>
            </a:pPr>
            <a:r>
              <a:t/>
            </a:r>
            <a:endParaRPr b="0" i="0" sz="1800" u="none" cap="none" strike="noStrike">
              <a:solidFill>
                <a:srgbClr val="69A4A3"/>
              </a:solidFill>
              <a:latin typeface="Arial"/>
              <a:ea typeface="Arial"/>
              <a:cs typeface="Arial"/>
              <a:sym typeface="Arial"/>
            </a:endParaRPr>
          </a:p>
          <a:p>
            <a:pPr indent="-190500" lvl="1" marL="393700" marR="0" rtl="0" algn="l">
              <a:lnSpc>
                <a:spcPct val="140010"/>
              </a:lnSpc>
              <a:spcBef>
                <a:spcPts val="0"/>
              </a:spcBef>
              <a:spcAft>
                <a:spcPts val="0"/>
              </a:spcAft>
              <a:buClr>
                <a:srgbClr val="69A4A3"/>
              </a:buClr>
              <a:buSzPts val="1800"/>
              <a:buFont typeface="Arial"/>
              <a:buChar char="•"/>
            </a:pPr>
            <a:r>
              <a:rPr b="0" i="0" lang="en-GB" sz="1800" u="none" cap="none" strike="noStrike">
                <a:solidFill>
                  <a:srgbClr val="69A4A3"/>
                </a:solidFill>
                <a:latin typeface="Arial"/>
                <a:ea typeface="Arial"/>
                <a:cs typeface="Arial"/>
                <a:sym typeface="Arial"/>
              </a:rPr>
              <a:t>Galaxy saves all the analytical steps of the workflow in your history</a:t>
            </a:r>
            <a:endParaRPr sz="700"/>
          </a:p>
          <a:p>
            <a:pPr indent="0" lvl="0" marL="0" marR="0" rtl="0" algn="l">
              <a:lnSpc>
                <a:spcPct val="140010"/>
              </a:lnSpc>
              <a:spcBef>
                <a:spcPts val="0"/>
              </a:spcBef>
              <a:spcAft>
                <a:spcPts val="0"/>
              </a:spcAft>
              <a:buNone/>
            </a:pPr>
            <a:r>
              <a:t/>
            </a:r>
            <a:endParaRPr b="0" i="0" sz="1800" u="none" cap="none" strike="noStrike">
              <a:solidFill>
                <a:srgbClr val="69A4A3"/>
              </a:solidFill>
              <a:latin typeface="Arial"/>
              <a:ea typeface="Arial"/>
              <a:cs typeface="Arial"/>
              <a:sym typeface="Arial"/>
            </a:endParaRPr>
          </a:p>
        </p:txBody>
      </p:sp>
      <p:pic>
        <p:nvPicPr>
          <p:cNvPr id="298" name="Google Shape;298;g308e7804900_0_307"/>
          <p:cNvPicPr preferRelativeResize="0"/>
          <p:nvPr/>
        </p:nvPicPr>
        <p:blipFill>
          <a:blip r:embed="rId6">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02dd8803eb_79_57"/>
          <p:cNvSpPr txBox="1"/>
          <p:nvPr>
            <p:ph type="title"/>
          </p:nvPr>
        </p:nvSpPr>
        <p:spPr>
          <a:xfrm>
            <a:off x="838200" y="365126"/>
            <a:ext cx="10515600" cy="79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a:t>The idea…. </a:t>
            </a:r>
            <a:endParaRPr/>
          </a:p>
        </p:txBody>
      </p:sp>
      <p:sp>
        <p:nvSpPr>
          <p:cNvPr id="64" name="Google Shape;64;g302dd8803eb_79_57"/>
          <p:cNvSpPr txBox="1"/>
          <p:nvPr/>
        </p:nvSpPr>
        <p:spPr>
          <a:xfrm>
            <a:off x="5470402" y="1156525"/>
            <a:ext cx="6407100" cy="4341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2800"/>
              <a:buFont typeface="Arial"/>
              <a:buNone/>
            </a:pPr>
            <a:r>
              <a:rPr b="0" i="0" lang="en-GB" sz="2800" u="none" cap="none" strike="noStrike">
                <a:solidFill>
                  <a:schemeClr val="dk1"/>
                </a:solidFill>
                <a:latin typeface="Roboto Light"/>
                <a:ea typeface="Roboto Light"/>
                <a:cs typeface="Roboto Light"/>
                <a:sym typeface="Roboto Light"/>
              </a:rPr>
              <a:t>A </a:t>
            </a:r>
            <a:r>
              <a:rPr b="1" i="0" lang="en-GB" sz="2800" u="none" cap="none" strike="noStrike">
                <a:solidFill>
                  <a:schemeClr val="dk1"/>
                </a:solidFill>
                <a:latin typeface="Roboto"/>
                <a:ea typeface="Roboto"/>
                <a:cs typeface="Roboto"/>
                <a:sym typeface="Roboto"/>
              </a:rPr>
              <a:t>Research Object </a:t>
            </a:r>
            <a:r>
              <a:rPr b="0" i="0" lang="en-GB" sz="2800" u="none" cap="none" strike="noStrike">
                <a:solidFill>
                  <a:schemeClr val="dk1"/>
                </a:solidFill>
                <a:latin typeface="Roboto Light"/>
                <a:ea typeface="Roboto Light"/>
                <a:cs typeface="Roboto Light"/>
                <a:sym typeface="Roboto Light"/>
              </a:rPr>
              <a:t>that can be passed between tool providers, TREs and HPCs that is universally understood.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2800"/>
              <a:buFont typeface="Arial"/>
              <a:buNone/>
            </a:pPr>
            <a:r>
              <a:rPr b="0" i="0" lang="en-GB" sz="2800" u="none" cap="none" strike="noStrike">
                <a:solidFill>
                  <a:schemeClr val="dk1"/>
                </a:solidFill>
                <a:latin typeface="Roboto Light"/>
                <a:ea typeface="Roboto Light"/>
                <a:cs typeface="Roboto Light"/>
                <a:sym typeface="Roboto Light"/>
              </a:rPr>
              <a:t>Within, the object can contain data, analytics, provenance and governance details.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2800"/>
              <a:buFont typeface="Arial"/>
              <a:buNone/>
            </a:pPr>
            <a:r>
              <a:rPr b="0" i="0" lang="en-GB" sz="2800" u="none" cap="none" strike="noStrike">
                <a:solidFill>
                  <a:schemeClr val="dk1"/>
                </a:solidFill>
                <a:latin typeface="Roboto Light"/>
                <a:ea typeface="Roboto Light"/>
                <a:cs typeface="Roboto Light"/>
                <a:sym typeface="Roboto Light"/>
              </a:rPr>
              <a:t>Each actor reads and contributes different parts.</a:t>
            </a:r>
            <a:endParaRPr b="0" i="0" sz="2800" u="none" cap="none" strike="noStrike">
              <a:solidFill>
                <a:schemeClr val="dk1"/>
              </a:solidFill>
              <a:latin typeface="Roboto Light"/>
              <a:ea typeface="Roboto Light"/>
              <a:cs typeface="Roboto Light"/>
              <a:sym typeface="Roboto Light"/>
            </a:endParaRPr>
          </a:p>
        </p:txBody>
      </p:sp>
      <p:pic>
        <p:nvPicPr>
          <p:cNvPr id="65" name="Google Shape;65;g302dd8803eb_79_57"/>
          <p:cNvPicPr preferRelativeResize="0"/>
          <p:nvPr/>
        </p:nvPicPr>
        <p:blipFill rotWithShape="1">
          <a:blip r:embed="rId3">
            <a:alphaModFix/>
          </a:blip>
          <a:srcRect b="0" l="0" r="0" t="0"/>
          <a:stretch/>
        </p:blipFill>
        <p:spPr>
          <a:xfrm>
            <a:off x="838200" y="1843700"/>
            <a:ext cx="3644251" cy="2963824"/>
          </a:xfrm>
          <a:prstGeom prst="rect">
            <a:avLst/>
          </a:prstGeom>
          <a:noFill/>
          <a:ln>
            <a:noFill/>
          </a:ln>
        </p:spPr>
      </p:pic>
      <p:sp>
        <p:nvSpPr>
          <p:cNvPr id="66" name="Google Shape;66;g302dd8803eb_79_57"/>
          <p:cNvSpPr txBox="1"/>
          <p:nvPr/>
        </p:nvSpPr>
        <p:spPr>
          <a:xfrm>
            <a:off x="-446100" y="4874125"/>
            <a:ext cx="6178200" cy="572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b="0" i="0" lang="en-GB" sz="2800" u="sng" cap="none" strike="noStrike">
                <a:solidFill>
                  <a:schemeClr val="hlink"/>
                </a:solidFill>
                <a:latin typeface="Roboto Light"/>
                <a:ea typeface="Roboto Light"/>
                <a:cs typeface="Roboto Light"/>
                <a:sym typeface="Roboto Light"/>
                <a:hlinkClick r:id="rId4"/>
              </a:rPr>
              <a:t>RO-Crate</a:t>
            </a:r>
            <a:r>
              <a:rPr b="0" i="0" lang="en-GB" sz="2800" u="none" cap="none" strike="noStrike">
                <a:solidFill>
                  <a:schemeClr val="dk1"/>
                </a:solidFill>
                <a:latin typeface="Roboto Light"/>
                <a:ea typeface="Roboto Light"/>
                <a:cs typeface="Roboto Light"/>
                <a:sym typeface="Roboto Light"/>
              </a:rPr>
              <a:t>: </a:t>
            </a:r>
            <a:r>
              <a:rPr b="0" i="1" lang="en-GB" sz="2800" u="none" cap="none" strike="noStrike">
                <a:solidFill>
                  <a:schemeClr val="dk1"/>
                </a:solidFill>
                <a:latin typeface="Roboto Light"/>
                <a:ea typeface="Roboto Light"/>
                <a:cs typeface="Roboto Light"/>
                <a:sym typeface="Roboto Light"/>
              </a:rPr>
              <a:t>Research Object Crate</a:t>
            </a:r>
            <a:endParaRPr b="0" i="1" sz="2800" u="none" cap="none" strike="noStrike">
              <a:solidFill>
                <a:schemeClr val="dk1"/>
              </a:solidFill>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08e7804900_0_315"/>
          <p:cNvSpPr/>
          <p:nvPr/>
        </p:nvSpPr>
        <p:spPr>
          <a:xfrm>
            <a:off x="5625125" y="1171875"/>
            <a:ext cx="5892205" cy="4794222"/>
          </a:xfrm>
          <a:custGeom>
            <a:rect b="b" l="l" r="r" t="t"/>
            <a:pathLst>
              <a:path extrusionOk="0" h="6371059" w="8539427">
                <a:moveTo>
                  <a:pt x="0" y="0"/>
                </a:moveTo>
                <a:lnTo>
                  <a:pt x="8539427" y="0"/>
                </a:lnTo>
                <a:lnTo>
                  <a:pt x="8539427" y="6371059"/>
                </a:lnTo>
                <a:lnTo>
                  <a:pt x="0" y="6371059"/>
                </a:lnTo>
                <a:lnTo>
                  <a:pt x="0" y="0"/>
                </a:lnTo>
                <a:close/>
              </a:path>
            </a:pathLst>
          </a:custGeom>
          <a:blipFill rotWithShape="1">
            <a:blip r:embed="rId3">
              <a:alphaModFix/>
            </a:blip>
            <a:stretch>
              <a:fillRect b="0" l="0" r="0" t="0"/>
            </a:stretch>
          </a:blipFill>
          <a:ln>
            <a:noFill/>
          </a:ln>
        </p:spPr>
      </p:sp>
      <p:sp>
        <p:nvSpPr>
          <p:cNvPr id="304" name="Google Shape;304;g308e7804900_0_315"/>
          <p:cNvSpPr/>
          <p:nvPr/>
        </p:nvSpPr>
        <p:spPr>
          <a:xfrm>
            <a:off x="869238" y="2197538"/>
            <a:ext cx="467151" cy="398246"/>
          </a:xfrm>
          <a:custGeom>
            <a:rect b="b" l="l" r="r" t="t"/>
            <a:pathLst>
              <a:path extrusionOk="0" h="796492" w="934302">
                <a:moveTo>
                  <a:pt x="0" y="0"/>
                </a:moveTo>
                <a:lnTo>
                  <a:pt x="934302" y="0"/>
                </a:lnTo>
                <a:lnTo>
                  <a:pt x="934302" y="796492"/>
                </a:lnTo>
                <a:lnTo>
                  <a:pt x="0" y="796492"/>
                </a:lnTo>
                <a:lnTo>
                  <a:pt x="0" y="0"/>
                </a:lnTo>
                <a:close/>
              </a:path>
            </a:pathLst>
          </a:custGeom>
          <a:blipFill rotWithShape="1">
            <a:blip r:embed="rId4">
              <a:alphaModFix/>
            </a:blip>
            <a:stretch>
              <a:fillRect b="0" l="0" r="0" t="0"/>
            </a:stretch>
          </a:blipFill>
          <a:ln>
            <a:noFill/>
          </a:ln>
        </p:spPr>
      </p:sp>
      <p:sp>
        <p:nvSpPr>
          <p:cNvPr id="305" name="Google Shape;305;g308e7804900_0_315"/>
          <p:cNvSpPr/>
          <p:nvPr/>
        </p:nvSpPr>
        <p:spPr>
          <a:xfrm>
            <a:off x="869263" y="3231148"/>
            <a:ext cx="673528" cy="395698"/>
          </a:xfrm>
          <a:custGeom>
            <a:rect b="b" l="l" r="r" t="t"/>
            <a:pathLst>
              <a:path extrusionOk="0" h="791395" w="1347055">
                <a:moveTo>
                  <a:pt x="0" y="0"/>
                </a:moveTo>
                <a:lnTo>
                  <a:pt x="1347055" y="0"/>
                </a:lnTo>
                <a:lnTo>
                  <a:pt x="1347055" y="791395"/>
                </a:lnTo>
                <a:lnTo>
                  <a:pt x="0" y="791395"/>
                </a:lnTo>
                <a:lnTo>
                  <a:pt x="0" y="0"/>
                </a:lnTo>
                <a:close/>
              </a:path>
            </a:pathLst>
          </a:custGeom>
          <a:blipFill rotWithShape="1">
            <a:blip r:embed="rId5">
              <a:alphaModFix/>
            </a:blip>
            <a:stretch>
              <a:fillRect b="0" l="0" r="0" t="0"/>
            </a:stretch>
          </a:blipFill>
          <a:ln>
            <a:noFill/>
          </a:ln>
        </p:spPr>
      </p:sp>
      <p:sp>
        <p:nvSpPr>
          <p:cNvPr id="306" name="Google Shape;306;g308e7804900_0_315"/>
          <p:cNvSpPr/>
          <p:nvPr/>
        </p:nvSpPr>
        <p:spPr>
          <a:xfrm>
            <a:off x="986038" y="4457454"/>
            <a:ext cx="439952" cy="439952"/>
          </a:xfrm>
          <a:custGeom>
            <a:rect b="b" l="l" r="r" t="t"/>
            <a:pathLst>
              <a:path extrusionOk="0" h="879904" w="879904">
                <a:moveTo>
                  <a:pt x="0" y="0"/>
                </a:moveTo>
                <a:lnTo>
                  <a:pt x="879904" y="0"/>
                </a:lnTo>
                <a:lnTo>
                  <a:pt x="879904" y="879904"/>
                </a:lnTo>
                <a:lnTo>
                  <a:pt x="0" y="879904"/>
                </a:lnTo>
                <a:lnTo>
                  <a:pt x="0" y="0"/>
                </a:lnTo>
                <a:close/>
              </a:path>
            </a:pathLst>
          </a:custGeom>
          <a:blipFill rotWithShape="1">
            <a:blip r:embed="rId6">
              <a:alphaModFix/>
            </a:blip>
            <a:stretch>
              <a:fillRect b="0" l="0" r="0" t="0"/>
            </a:stretch>
          </a:blipFill>
          <a:ln>
            <a:noFill/>
          </a:ln>
        </p:spPr>
      </p:sp>
      <p:sp>
        <p:nvSpPr>
          <p:cNvPr id="307" name="Google Shape;307;g308e7804900_0_315"/>
          <p:cNvSpPr txBox="1"/>
          <p:nvPr/>
        </p:nvSpPr>
        <p:spPr>
          <a:xfrm>
            <a:off x="1425978" y="1733401"/>
            <a:ext cx="3634200" cy="3391200"/>
          </a:xfrm>
          <a:prstGeom prst="rect">
            <a:avLst/>
          </a:prstGeom>
          <a:noFill/>
          <a:ln>
            <a:noFill/>
          </a:ln>
        </p:spPr>
        <p:txBody>
          <a:bodyPr anchorCtr="0" anchor="t" bIns="0" lIns="0" spcFirstLastPara="1" rIns="0" wrap="square" tIns="0">
            <a:spAutoFit/>
          </a:bodyPr>
          <a:lstStyle/>
          <a:p>
            <a:pPr indent="0" lvl="0" marL="0" marR="0" rtl="0" algn="l">
              <a:lnSpc>
                <a:spcPct val="287722"/>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a:p>
            <a:pPr indent="-190500" lvl="1" marL="393700" marR="0" rtl="0" algn="l">
              <a:lnSpc>
                <a:spcPct val="140010"/>
              </a:lnSpc>
              <a:spcBef>
                <a:spcPts val="0"/>
              </a:spcBef>
              <a:spcAft>
                <a:spcPts val="0"/>
              </a:spcAft>
              <a:buClr>
                <a:srgbClr val="69A4A3"/>
              </a:buClr>
              <a:buSzPts val="1800"/>
              <a:buFont typeface="Arial"/>
              <a:buChar char="•"/>
            </a:pPr>
            <a:r>
              <a:rPr b="0" i="0" lang="en-GB" sz="1800" u="none" cap="none" strike="noStrike">
                <a:solidFill>
                  <a:srgbClr val="69A4A3"/>
                </a:solidFill>
                <a:latin typeface="Arial"/>
                <a:ea typeface="Arial"/>
                <a:cs typeface="Arial"/>
                <a:sym typeface="Arial"/>
              </a:rPr>
              <a:t>Run the workflow </a:t>
            </a:r>
            <a:endParaRPr sz="700"/>
          </a:p>
          <a:p>
            <a:pPr indent="0" lvl="0" marL="0" marR="0" rtl="0" algn="l">
              <a:lnSpc>
                <a:spcPct val="140010"/>
              </a:lnSpc>
              <a:spcBef>
                <a:spcPts val="0"/>
              </a:spcBef>
              <a:spcAft>
                <a:spcPts val="0"/>
              </a:spcAft>
              <a:buNone/>
            </a:pPr>
            <a:r>
              <a:t/>
            </a:r>
            <a:endParaRPr b="0" i="0" sz="1800" u="none" cap="none" strike="noStrike">
              <a:solidFill>
                <a:srgbClr val="69A4A3"/>
              </a:solidFill>
              <a:latin typeface="Arial"/>
              <a:ea typeface="Arial"/>
              <a:cs typeface="Arial"/>
              <a:sym typeface="Arial"/>
            </a:endParaRPr>
          </a:p>
          <a:p>
            <a:pPr indent="-190500" lvl="1" marL="393700" marR="0" rtl="0" algn="l">
              <a:lnSpc>
                <a:spcPct val="140010"/>
              </a:lnSpc>
              <a:spcBef>
                <a:spcPts val="0"/>
              </a:spcBef>
              <a:spcAft>
                <a:spcPts val="0"/>
              </a:spcAft>
              <a:buClr>
                <a:srgbClr val="69A4A3"/>
              </a:buClr>
              <a:buSzPts val="1800"/>
              <a:buFont typeface="Arial"/>
              <a:buChar char="•"/>
            </a:pPr>
            <a:r>
              <a:rPr b="0" i="0" lang="en-GB" sz="1800" u="none" cap="none" strike="noStrike">
                <a:solidFill>
                  <a:srgbClr val="69A4A3"/>
                </a:solidFill>
                <a:latin typeface="Arial"/>
                <a:ea typeface="Arial"/>
                <a:cs typeface="Arial"/>
                <a:sym typeface="Arial"/>
              </a:rPr>
              <a:t>Galaxy saves all the analytical steps of the workflow in your history</a:t>
            </a:r>
            <a:endParaRPr sz="700"/>
          </a:p>
          <a:p>
            <a:pPr indent="0" lvl="0" marL="0" marR="0" rtl="0" algn="l">
              <a:lnSpc>
                <a:spcPct val="140010"/>
              </a:lnSpc>
              <a:spcBef>
                <a:spcPts val="0"/>
              </a:spcBef>
              <a:spcAft>
                <a:spcPts val="0"/>
              </a:spcAft>
              <a:buNone/>
            </a:pPr>
            <a:r>
              <a:t/>
            </a:r>
            <a:endParaRPr b="0" i="0" sz="1800" u="none" cap="none" strike="noStrike">
              <a:solidFill>
                <a:srgbClr val="69A4A3"/>
              </a:solidFill>
              <a:latin typeface="Arial"/>
              <a:ea typeface="Arial"/>
              <a:cs typeface="Arial"/>
              <a:sym typeface="Arial"/>
            </a:endParaRPr>
          </a:p>
          <a:p>
            <a:pPr indent="-190500" lvl="1" marL="393700" marR="0" rtl="0" algn="l">
              <a:lnSpc>
                <a:spcPct val="140010"/>
              </a:lnSpc>
              <a:spcBef>
                <a:spcPts val="0"/>
              </a:spcBef>
              <a:spcAft>
                <a:spcPts val="0"/>
              </a:spcAft>
              <a:buClr>
                <a:srgbClr val="69A4A3"/>
              </a:buClr>
              <a:buSzPts val="1800"/>
              <a:buFont typeface="Arial"/>
              <a:buChar char="•"/>
            </a:pPr>
            <a:r>
              <a:rPr b="0" i="0" lang="en-GB" sz="1800" u="none" cap="none" strike="noStrike">
                <a:solidFill>
                  <a:srgbClr val="69A4A3"/>
                </a:solidFill>
                <a:latin typeface="Arial"/>
                <a:ea typeface="Arial"/>
                <a:cs typeface="Arial"/>
                <a:sym typeface="Arial"/>
              </a:rPr>
              <a:t>Generate the RO-Crate from this history</a:t>
            </a:r>
            <a:endParaRPr sz="700"/>
          </a:p>
        </p:txBody>
      </p:sp>
      <p:sp>
        <p:nvSpPr>
          <p:cNvPr id="308" name="Google Shape;308;g308e7804900_0_315"/>
          <p:cNvSpPr txBox="1"/>
          <p:nvPr/>
        </p:nvSpPr>
        <p:spPr>
          <a:xfrm>
            <a:off x="2898744" y="211278"/>
            <a:ext cx="6394500" cy="9606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Exporting a workflow invocation in</a:t>
            </a:r>
            <a:endParaRPr sz="700"/>
          </a:p>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RO-Crate</a:t>
            </a:r>
            <a:endParaRPr sz="700"/>
          </a:p>
        </p:txBody>
      </p:sp>
      <p:pic>
        <p:nvPicPr>
          <p:cNvPr id="309" name="Google Shape;309;g308e7804900_0_315"/>
          <p:cNvPicPr preferRelativeResize="0"/>
          <p:nvPr/>
        </p:nvPicPr>
        <p:blipFill>
          <a:blip r:embed="rId7">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08e7804900_0_324"/>
          <p:cNvSpPr/>
          <p:nvPr/>
        </p:nvSpPr>
        <p:spPr>
          <a:xfrm>
            <a:off x="2240038" y="1073147"/>
            <a:ext cx="7711921" cy="4927627"/>
          </a:xfrm>
          <a:custGeom>
            <a:rect b="b" l="l" r="r" t="t"/>
            <a:pathLst>
              <a:path extrusionOk="0" h="7167457" w="13239350">
                <a:moveTo>
                  <a:pt x="0" y="0"/>
                </a:moveTo>
                <a:lnTo>
                  <a:pt x="13239350" y="0"/>
                </a:lnTo>
                <a:lnTo>
                  <a:pt x="13239350" y="7167457"/>
                </a:lnTo>
                <a:lnTo>
                  <a:pt x="0" y="7167457"/>
                </a:lnTo>
                <a:lnTo>
                  <a:pt x="0" y="0"/>
                </a:lnTo>
                <a:close/>
              </a:path>
            </a:pathLst>
          </a:custGeom>
          <a:blipFill rotWithShape="1">
            <a:blip r:embed="rId3">
              <a:alphaModFix/>
            </a:blip>
            <a:stretch>
              <a:fillRect b="0" l="0" r="0" t="0"/>
            </a:stretch>
          </a:blipFill>
          <a:ln>
            <a:noFill/>
          </a:ln>
        </p:spPr>
      </p:sp>
      <p:sp>
        <p:nvSpPr>
          <p:cNvPr id="315" name="Google Shape;315;g308e7804900_0_324"/>
          <p:cNvSpPr txBox="1"/>
          <p:nvPr/>
        </p:nvSpPr>
        <p:spPr>
          <a:xfrm>
            <a:off x="2898747" y="273172"/>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Workflowhub registry</a:t>
            </a:r>
            <a:endParaRPr sz="700"/>
          </a:p>
        </p:txBody>
      </p:sp>
      <p:sp>
        <p:nvSpPr>
          <p:cNvPr id="316" name="Google Shape;316;g308e7804900_0_324"/>
          <p:cNvSpPr txBox="1"/>
          <p:nvPr/>
        </p:nvSpPr>
        <p:spPr>
          <a:xfrm>
            <a:off x="6994400" y="0"/>
            <a:ext cx="3856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u="sng">
                <a:solidFill>
                  <a:schemeClr val="hlink"/>
                </a:solidFill>
                <a:latin typeface="Calibri"/>
                <a:ea typeface="Calibri"/>
                <a:cs typeface="Calibri"/>
                <a:sym typeface="Calibri"/>
                <a:hlinkClick r:id="rId4"/>
              </a:rPr>
              <a:t>https://workflowhub.eu/</a:t>
            </a:r>
            <a:r>
              <a:rPr lang="en-GB"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p:txBody>
      </p:sp>
      <p:pic>
        <p:nvPicPr>
          <p:cNvPr id="317" name="Google Shape;317;g308e7804900_0_324"/>
          <p:cNvPicPr preferRelativeResize="0"/>
          <p:nvPr/>
        </p:nvPicPr>
        <p:blipFill>
          <a:blip r:embed="rId5">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08e7804900_0_330"/>
          <p:cNvSpPr/>
          <p:nvPr/>
        </p:nvSpPr>
        <p:spPr>
          <a:xfrm>
            <a:off x="1708000" y="979275"/>
            <a:ext cx="8776009" cy="4992774"/>
          </a:xfrm>
          <a:custGeom>
            <a:rect b="b" l="l" r="r" t="t"/>
            <a:pathLst>
              <a:path extrusionOk="0" h="7183847" w="13098521">
                <a:moveTo>
                  <a:pt x="0" y="0"/>
                </a:moveTo>
                <a:lnTo>
                  <a:pt x="13098520" y="0"/>
                </a:lnTo>
                <a:lnTo>
                  <a:pt x="13098520" y="7183847"/>
                </a:lnTo>
                <a:lnTo>
                  <a:pt x="0" y="7183847"/>
                </a:lnTo>
                <a:lnTo>
                  <a:pt x="0" y="0"/>
                </a:lnTo>
                <a:close/>
              </a:path>
            </a:pathLst>
          </a:custGeom>
          <a:blipFill rotWithShape="1">
            <a:blip r:embed="rId3">
              <a:alphaModFix/>
            </a:blip>
            <a:stretch>
              <a:fillRect b="0" l="0" r="0" t="0"/>
            </a:stretch>
          </a:blipFill>
          <a:ln>
            <a:noFill/>
          </a:ln>
        </p:spPr>
      </p:sp>
      <p:sp>
        <p:nvSpPr>
          <p:cNvPr id="323" name="Google Shape;323;g308e7804900_0_330"/>
          <p:cNvSpPr txBox="1"/>
          <p:nvPr/>
        </p:nvSpPr>
        <p:spPr>
          <a:xfrm>
            <a:off x="2898747" y="253309"/>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Workflowhub registry</a:t>
            </a:r>
            <a:endParaRPr sz="700"/>
          </a:p>
        </p:txBody>
      </p:sp>
      <p:pic>
        <p:nvPicPr>
          <p:cNvPr id="324" name="Google Shape;324;g308e7804900_0_330"/>
          <p:cNvPicPr preferRelativeResize="0"/>
          <p:nvPr/>
        </p:nvPicPr>
        <p:blipFill>
          <a:blip r:embed="rId4">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308e7804900_0_335"/>
          <p:cNvSpPr/>
          <p:nvPr/>
        </p:nvSpPr>
        <p:spPr>
          <a:xfrm>
            <a:off x="783650" y="1105525"/>
            <a:ext cx="8211656" cy="5109936"/>
          </a:xfrm>
          <a:custGeom>
            <a:rect b="b" l="l" r="r" t="t"/>
            <a:pathLst>
              <a:path extrusionOk="0" h="7684114" w="13517129">
                <a:moveTo>
                  <a:pt x="0" y="0"/>
                </a:moveTo>
                <a:lnTo>
                  <a:pt x="13517129" y="0"/>
                </a:lnTo>
                <a:lnTo>
                  <a:pt x="13517129" y="7684114"/>
                </a:lnTo>
                <a:lnTo>
                  <a:pt x="0" y="7684114"/>
                </a:lnTo>
                <a:lnTo>
                  <a:pt x="0" y="0"/>
                </a:lnTo>
                <a:close/>
              </a:path>
            </a:pathLst>
          </a:custGeom>
          <a:blipFill rotWithShape="1">
            <a:blip r:embed="rId3">
              <a:alphaModFix/>
            </a:blip>
            <a:stretch>
              <a:fillRect b="0" l="0" r="0" t="0"/>
            </a:stretch>
          </a:blipFill>
          <a:ln>
            <a:noFill/>
          </a:ln>
        </p:spPr>
      </p:sp>
      <p:sp>
        <p:nvSpPr>
          <p:cNvPr id="330" name="Google Shape;330;g308e7804900_0_335"/>
          <p:cNvSpPr/>
          <p:nvPr/>
        </p:nvSpPr>
        <p:spPr>
          <a:xfrm>
            <a:off x="9001406" y="3054692"/>
            <a:ext cx="2406945" cy="850925"/>
          </a:xfrm>
          <a:custGeom>
            <a:rect b="b" l="l" r="r" t="t"/>
            <a:pathLst>
              <a:path extrusionOk="0" h="1279586" w="3962050">
                <a:moveTo>
                  <a:pt x="0" y="0"/>
                </a:moveTo>
                <a:lnTo>
                  <a:pt x="3962051" y="0"/>
                </a:lnTo>
                <a:lnTo>
                  <a:pt x="3962051" y="1279586"/>
                </a:lnTo>
                <a:lnTo>
                  <a:pt x="0" y="1279586"/>
                </a:lnTo>
                <a:lnTo>
                  <a:pt x="0" y="0"/>
                </a:lnTo>
                <a:close/>
              </a:path>
            </a:pathLst>
          </a:custGeom>
          <a:blipFill rotWithShape="1">
            <a:blip r:embed="rId4">
              <a:alphaModFix/>
            </a:blip>
            <a:stretch>
              <a:fillRect b="-23488" l="0" r="-142907" t="0"/>
            </a:stretch>
          </a:blipFill>
          <a:ln>
            <a:noFill/>
          </a:ln>
        </p:spPr>
      </p:sp>
      <p:sp>
        <p:nvSpPr>
          <p:cNvPr id="331" name="Google Shape;331;g308e7804900_0_335"/>
          <p:cNvSpPr/>
          <p:nvPr/>
        </p:nvSpPr>
        <p:spPr>
          <a:xfrm>
            <a:off x="9974437" y="2422596"/>
            <a:ext cx="462328" cy="506088"/>
          </a:xfrm>
          <a:custGeom>
            <a:rect b="b" l="l" r="r" t="t"/>
            <a:pathLst>
              <a:path extrusionOk="0" h="761034" w="761034">
                <a:moveTo>
                  <a:pt x="0" y="0"/>
                </a:moveTo>
                <a:lnTo>
                  <a:pt x="761034" y="0"/>
                </a:lnTo>
                <a:lnTo>
                  <a:pt x="761034" y="761035"/>
                </a:lnTo>
                <a:lnTo>
                  <a:pt x="0" y="761035"/>
                </a:lnTo>
                <a:lnTo>
                  <a:pt x="0" y="0"/>
                </a:lnTo>
                <a:close/>
              </a:path>
            </a:pathLst>
          </a:custGeom>
          <a:blipFill rotWithShape="1">
            <a:blip r:embed="rId5">
              <a:alphaModFix/>
            </a:blip>
            <a:stretch>
              <a:fillRect b="0" l="0" r="0" t="0"/>
            </a:stretch>
          </a:blipFill>
          <a:ln>
            <a:noFill/>
          </a:ln>
        </p:spPr>
      </p:sp>
      <p:sp>
        <p:nvSpPr>
          <p:cNvPr id="332" name="Google Shape;332;g308e7804900_0_335"/>
          <p:cNvSpPr txBox="1"/>
          <p:nvPr/>
        </p:nvSpPr>
        <p:spPr>
          <a:xfrm>
            <a:off x="2898748" y="227360"/>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Share and version my workflow</a:t>
            </a:r>
            <a:endParaRPr sz="700"/>
          </a:p>
        </p:txBody>
      </p:sp>
      <p:pic>
        <p:nvPicPr>
          <p:cNvPr id="333" name="Google Shape;333;g308e7804900_0_335"/>
          <p:cNvPicPr preferRelativeResize="0"/>
          <p:nvPr/>
        </p:nvPicPr>
        <p:blipFill>
          <a:blip r:embed="rId6">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08e7804900_0_362"/>
          <p:cNvSpPr/>
          <p:nvPr/>
        </p:nvSpPr>
        <p:spPr>
          <a:xfrm>
            <a:off x="1078250" y="1760125"/>
            <a:ext cx="1639520" cy="3415128"/>
          </a:xfrm>
          <a:custGeom>
            <a:rect b="b" l="l" r="r" t="t"/>
            <a:pathLst>
              <a:path extrusionOk="0" h="5888151" w="2581921">
                <a:moveTo>
                  <a:pt x="0" y="0"/>
                </a:moveTo>
                <a:lnTo>
                  <a:pt x="2581921" y="0"/>
                </a:lnTo>
                <a:lnTo>
                  <a:pt x="2581921" y="5888150"/>
                </a:lnTo>
                <a:lnTo>
                  <a:pt x="0" y="5888150"/>
                </a:lnTo>
                <a:lnTo>
                  <a:pt x="0" y="0"/>
                </a:lnTo>
                <a:close/>
              </a:path>
            </a:pathLst>
          </a:custGeom>
          <a:blipFill rotWithShape="1">
            <a:blip r:embed="rId3">
              <a:alphaModFix/>
            </a:blip>
            <a:stretch>
              <a:fillRect b="0" l="0" r="-392319" t="0"/>
            </a:stretch>
          </a:blipFill>
          <a:ln>
            <a:noFill/>
          </a:ln>
        </p:spPr>
      </p:sp>
      <p:sp>
        <p:nvSpPr>
          <p:cNvPr id="339" name="Google Shape;339;g308e7804900_0_362"/>
          <p:cNvSpPr/>
          <p:nvPr/>
        </p:nvSpPr>
        <p:spPr>
          <a:xfrm>
            <a:off x="4473099" y="1041788"/>
            <a:ext cx="6640662" cy="4774417"/>
          </a:xfrm>
          <a:custGeom>
            <a:rect b="b" l="l" r="r" t="t"/>
            <a:pathLst>
              <a:path extrusionOk="0" h="6585403" w="9874591">
                <a:moveTo>
                  <a:pt x="0" y="0"/>
                </a:moveTo>
                <a:lnTo>
                  <a:pt x="9874591" y="0"/>
                </a:lnTo>
                <a:lnTo>
                  <a:pt x="9874591" y="6585404"/>
                </a:lnTo>
                <a:lnTo>
                  <a:pt x="0" y="6585404"/>
                </a:lnTo>
                <a:lnTo>
                  <a:pt x="0" y="0"/>
                </a:lnTo>
                <a:close/>
              </a:path>
            </a:pathLst>
          </a:custGeom>
          <a:blipFill rotWithShape="1">
            <a:blip r:embed="rId4">
              <a:alphaModFix/>
            </a:blip>
            <a:stretch>
              <a:fillRect b="0" l="0" r="0" t="0"/>
            </a:stretch>
          </a:blipFill>
          <a:ln>
            <a:noFill/>
          </a:ln>
        </p:spPr>
      </p:sp>
      <p:sp>
        <p:nvSpPr>
          <p:cNvPr id="340" name="Google Shape;340;g308e7804900_0_362"/>
          <p:cNvSpPr/>
          <p:nvPr/>
        </p:nvSpPr>
        <p:spPr>
          <a:xfrm rot="604460">
            <a:off x="2599121" y="2862155"/>
            <a:ext cx="2382913" cy="2658423"/>
          </a:xfrm>
          <a:custGeom>
            <a:rect b="b" l="l" r="r" t="t"/>
            <a:pathLst>
              <a:path extrusionOk="0" h="5314587" w="4763802">
                <a:moveTo>
                  <a:pt x="0" y="0"/>
                </a:moveTo>
                <a:lnTo>
                  <a:pt x="4763802" y="0"/>
                </a:lnTo>
                <a:lnTo>
                  <a:pt x="4763802" y="5314586"/>
                </a:lnTo>
                <a:lnTo>
                  <a:pt x="0" y="5314586"/>
                </a:lnTo>
                <a:lnTo>
                  <a:pt x="0" y="0"/>
                </a:lnTo>
                <a:close/>
              </a:path>
            </a:pathLst>
          </a:custGeom>
          <a:blipFill rotWithShape="1">
            <a:blip r:embed="rId5">
              <a:alphaModFix/>
            </a:blip>
            <a:stretch>
              <a:fillRect b="0" l="0" r="0" t="0"/>
            </a:stretch>
          </a:blipFill>
          <a:ln>
            <a:noFill/>
          </a:ln>
        </p:spPr>
      </p:sp>
      <p:sp>
        <p:nvSpPr>
          <p:cNvPr id="341" name="Google Shape;341;g308e7804900_0_362"/>
          <p:cNvSpPr txBox="1"/>
          <p:nvPr/>
        </p:nvSpPr>
        <p:spPr>
          <a:xfrm>
            <a:off x="2898760" y="271009"/>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A concrete example of a RO-Crate</a:t>
            </a:r>
            <a:endParaRPr sz="700"/>
          </a:p>
        </p:txBody>
      </p:sp>
      <p:pic>
        <p:nvPicPr>
          <p:cNvPr id="342" name="Google Shape;342;g308e7804900_0_362"/>
          <p:cNvPicPr preferRelativeResize="0"/>
          <p:nvPr/>
        </p:nvPicPr>
        <p:blipFill>
          <a:blip r:embed="rId6">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08e7804900_0_410"/>
          <p:cNvSpPr/>
          <p:nvPr/>
        </p:nvSpPr>
        <p:spPr>
          <a:xfrm>
            <a:off x="1887176" y="752725"/>
            <a:ext cx="6825844" cy="5483734"/>
          </a:xfrm>
          <a:custGeom>
            <a:rect b="b" l="l" r="r" t="t"/>
            <a:pathLst>
              <a:path extrusionOk="0" h="8372113" w="11282387">
                <a:moveTo>
                  <a:pt x="0" y="0"/>
                </a:moveTo>
                <a:lnTo>
                  <a:pt x="11282388" y="0"/>
                </a:lnTo>
                <a:lnTo>
                  <a:pt x="11282388" y="8372113"/>
                </a:lnTo>
                <a:lnTo>
                  <a:pt x="0" y="8372113"/>
                </a:lnTo>
                <a:lnTo>
                  <a:pt x="0" y="0"/>
                </a:lnTo>
                <a:close/>
              </a:path>
            </a:pathLst>
          </a:custGeom>
          <a:blipFill rotWithShape="1">
            <a:blip r:embed="rId3">
              <a:alphaModFix/>
            </a:blip>
            <a:stretch>
              <a:fillRect b="0" l="-4589" r="0" t="-2429"/>
            </a:stretch>
          </a:blipFill>
          <a:ln>
            <a:noFill/>
          </a:ln>
        </p:spPr>
      </p:sp>
      <p:grpSp>
        <p:nvGrpSpPr>
          <p:cNvPr id="348" name="Google Shape;348;g308e7804900_0_410"/>
          <p:cNvGrpSpPr/>
          <p:nvPr/>
        </p:nvGrpSpPr>
        <p:grpSpPr>
          <a:xfrm>
            <a:off x="1887176" y="878065"/>
            <a:ext cx="4413173" cy="1833444"/>
            <a:chOff x="0" y="-38100"/>
            <a:chExt cx="1922700" cy="734700"/>
          </a:xfrm>
        </p:grpSpPr>
        <p:sp>
          <p:nvSpPr>
            <p:cNvPr id="349" name="Google Shape;349;g308e7804900_0_410"/>
            <p:cNvSpPr/>
            <p:nvPr/>
          </p:nvSpPr>
          <p:spPr>
            <a:xfrm>
              <a:off x="0" y="0"/>
              <a:ext cx="1922579" cy="696554"/>
            </a:xfrm>
            <a:custGeom>
              <a:rect b="b" l="l" r="r" t="t"/>
              <a:pathLst>
                <a:path extrusionOk="0" h="696554" w="1922579">
                  <a:moveTo>
                    <a:pt x="0" y="0"/>
                  </a:moveTo>
                  <a:lnTo>
                    <a:pt x="1922579" y="0"/>
                  </a:lnTo>
                  <a:lnTo>
                    <a:pt x="1922579" y="696554"/>
                  </a:lnTo>
                  <a:lnTo>
                    <a:pt x="0" y="696554"/>
                  </a:lnTo>
                  <a:close/>
                </a:path>
              </a:pathLst>
            </a:custGeom>
            <a:solidFill>
              <a:srgbClr val="000000">
                <a:alpha val="0"/>
              </a:srgbClr>
            </a:solidFill>
            <a:ln cap="sq" cmpd="sng" w="28575">
              <a:solidFill>
                <a:srgbClr val="E89AB0"/>
              </a:solidFill>
              <a:prstDash val="solid"/>
              <a:miter lim="8000"/>
              <a:headEnd len="sm" w="sm" type="none"/>
              <a:tailEnd len="sm" w="sm" type="none"/>
            </a:ln>
          </p:spPr>
        </p:sp>
        <p:sp>
          <p:nvSpPr>
            <p:cNvPr id="350" name="Google Shape;350;g308e7804900_0_410"/>
            <p:cNvSpPr txBox="1"/>
            <p:nvPr/>
          </p:nvSpPr>
          <p:spPr>
            <a:xfrm>
              <a:off x="0" y="-38100"/>
              <a:ext cx="1922700" cy="734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351" name="Google Shape;351;g308e7804900_0_410"/>
          <p:cNvSpPr txBox="1"/>
          <p:nvPr/>
        </p:nvSpPr>
        <p:spPr>
          <a:xfrm>
            <a:off x="2898747" y="215547"/>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A concrete example of a RO-Crate</a:t>
            </a:r>
            <a:endParaRPr sz="700"/>
          </a:p>
        </p:txBody>
      </p:sp>
      <p:grpSp>
        <p:nvGrpSpPr>
          <p:cNvPr id="352" name="Google Shape;352;g308e7804900_0_410"/>
          <p:cNvGrpSpPr/>
          <p:nvPr/>
        </p:nvGrpSpPr>
        <p:grpSpPr>
          <a:xfrm>
            <a:off x="1887176" y="4422042"/>
            <a:ext cx="6820484" cy="1833444"/>
            <a:chOff x="0" y="-38100"/>
            <a:chExt cx="2971500" cy="734700"/>
          </a:xfrm>
        </p:grpSpPr>
        <p:sp>
          <p:nvSpPr>
            <p:cNvPr id="353" name="Google Shape;353;g308e7804900_0_410"/>
            <p:cNvSpPr/>
            <p:nvPr/>
          </p:nvSpPr>
          <p:spPr>
            <a:xfrm>
              <a:off x="0" y="0"/>
              <a:ext cx="2971493" cy="696554"/>
            </a:xfrm>
            <a:custGeom>
              <a:rect b="b" l="l" r="r" t="t"/>
              <a:pathLst>
                <a:path extrusionOk="0" h="696554" w="2971493">
                  <a:moveTo>
                    <a:pt x="0" y="0"/>
                  </a:moveTo>
                  <a:lnTo>
                    <a:pt x="2971493" y="0"/>
                  </a:lnTo>
                  <a:lnTo>
                    <a:pt x="2971493" y="696554"/>
                  </a:lnTo>
                  <a:lnTo>
                    <a:pt x="0" y="696554"/>
                  </a:lnTo>
                  <a:close/>
                </a:path>
              </a:pathLst>
            </a:custGeom>
            <a:solidFill>
              <a:srgbClr val="000000">
                <a:alpha val="0"/>
              </a:srgbClr>
            </a:solidFill>
            <a:ln cap="sq" cmpd="sng" w="28575">
              <a:solidFill>
                <a:srgbClr val="E89AB0"/>
              </a:solidFill>
              <a:prstDash val="solid"/>
              <a:miter lim="8000"/>
              <a:headEnd len="sm" w="sm" type="none"/>
              <a:tailEnd len="sm" w="sm" type="none"/>
            </a:ln>
          </p:spPr>
        </p:sp>
        <p:sp>
          <p:nvSpPr>
            <p:cNvPr id="354" name="Google Shape;354;g308e7804900_0_410"/>
            <p:cNvSpPr txBox="1"/>
            <p:nvPr/>
          </p:nvSpPr>
          <p:spPr>
            <a:xfrm>
              <a:off x="0" y="-38100"/>
              <a:ext cx="2971500" cy="734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grpSp>
        <p:nvGrpSpPr>
          <p:cNvPr id="355" name="Google Shape;355;g308e7804900_0_410"/>
          <p:cNvGrpSpPr/>
          <p:nvPr/>
        </p:nvGrpSpPr>
        <p:grpSpPr>
          <a:xfrm>
            <a:off x="1887176" y="2650054"/>
            <a:ext cx="6820484" cy="1833444"/>
            <a:chOff x="0" y="-38100"/>
            <a:chExt cx="2971500" cy="734700"/>
          </a:xfrm>
        </p:grpSpPr>
        <p:sp>
          <p:nvSpPr>
            <p:cNvPr id="356" name="Google Shape;356;g308e7804900_0_410"/>
            <p:cNvSpPr/>
            <p:nvPr/>
          </p:nvSpPr>
          <p:spPr>
            <a:xfrm>
              <a:off x="0" y="0"/>
              <a:ext cx="2971493" cy="696554"/>
            </a:xfrm>
            <a:custGeom>
              <a:rect b="b" l="l" r="r" t="t"/>
              <a:pathLst>
                <a:path extrusionOk="0" h="696554" w="2971493">
                  <a:moveTo>
                    <a:pt x="0" y="0"/>
                  </a:moveTo>
                  <a:lnTo>
                    <a:pt x="2971493" y="0"/>
                  </a:lnTo>
                  <a:lnTo>
                    <a:pt x="2971493" y="696554"/>
                  </a:lnTo>
                  <a:lnTo>
                    <a:pt x="0" y="696554"/>
                  </a:lnTo>
                  <a:close/>
                </a:path>
              </a:pathLst>
            </a:custGeom>
            <a:solidFill>
              <a:srgbClr val="000000">
                <a:alpha val="0"/>
              </a:srgbClr>
            </a:solidFill>
            <a:ln cap="sq" cmpd="sng" w="28575">
              <a:solidFill>
                <a:srgbClr val="E89AB0"/>
              </a:solidFill>
              <a:prstDash val="solid"/>
              <a:miter lim="8000"/>
              <a:headEnd len="sm" w="sm" type="none"/>
              <a:tailEnd len="sm" w="sm" type="none"/>
            </a:ln>
          </p:spPr>
        </p:sp>
        <p:sp>
          <p:nvSpPr>
            <p:cNvPr id="357" name="Google Shape;357;g308e7804900_0_410"/>
            <p:cNvSpPr txBox="1"/>
            <p:nvPr/>
          </p:nvSpPr>
          <p:spPr>
            <a:xfrm>
              <a:off x="0" y="-38100"/>
              <a:ext cx="2971500" cy="734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sp>
        <p:nvSpPr>
          <p:cNvPr id="358" name="Google Shape;358;g308e7804900_0_410"/>
          <p:cNvSpPr txBox="1"/>
          <p:nvPr/>
        </p:nvSpPr>
        <p:spPr>
          <a:xfrm>
            <a:off x="4513099" y="757950"/>
            <a:ext cx="2618100" cy="1539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GB" sz="1000" u="none" cap="none" strike="noStrike">
                <a:solidFill>
                  <a:srgbClr val="000000"/>
                </a:solidFill>
                <a:latin typeface="Arial"/>
                <a:ea typeface="Arial"/>
                <a:cs typeface="Arial"/>
                <a:sym typeface="Arial"/>
              </a:rPr>
              <a:t>Date of when the workflow was runned </a:t>
            </a:r>
            <a:endParaRPr sz="1000"/>
          </a:p>
        </p:txBody>
      </p:sp>
      <p:sp>
        <p:nvSpPr>
          <p:cNvPr id="359" name="Google Shape;359;g308e7804900_0_410"/>
          <p:cNvSpPr txBox="1"/>
          <p:nvPr/>
        </p:nvSpPr>
        <p:spPr>
          <a:xfrm>
            <a:off x="6668173" y="1312650"/>
            <a:ext cx="2154000" cy="7020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GB" sz="1200" u="none" cap="none" strike="noStrike">
                <a:solidFill>
                  <a:srgbClr val="000000"/>
                </a:solidFill>
                <a:latin typeface="Arial"/>
                <a:ea typeface="Arial"/>
                <a:cs typeface="Arial"/>
                <a:sym typeface="Arial"/>
              </a:rPr>
              <a:t>Start of the workflow with some metadata on the </a:t>
            </a:r>
            <a:r>
              <a:rPr lang="en-GB" sz="1200"/>
              <a:t>initial</a:t>
            </a:r>
            <a:r>
              <a:rPr b="0" i="0" lang="en-GB" sz="1200" u="none" cap="none" strike="noStrike">
                <a:solidFill>
                  <a:srgbClr val="000000"/>
                </a:solidFill>
                <a:latin typeface="Arial"/>
                <a:ea typeface="Arial"/>
                <a:cs typeface="Arial"/>
                <a:sym typeface="Arial"/>
              </a:rPr>
              <a:t> dataset used for the analysis</a:t>
            </a:r>
            <a:endParaRPr sz="1200"/>
          </a:p>
        </p:txBody>
      </p:sp>
      <p:sp>
        <p:nvSpPr>
          <p:cNvPr id="360" name="Google Shape;360;g308e7804900_0_410"/>
          <p:cNvSpPr txBox="1"/>
          <p:nvPr/>
        </p:nvSpPr>
        <p:spPr>
          <a:xfrm>
            <a:off x="8992131" y="3381198"/>
            <a:ext cx="1746000" cy="1848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GB" sz="1200" u="none" cap="none" strike="noStrike">
                <a:solidFill>
                  <a:srgbClr val="000000"/>
                </a:solidFill>
                <a:latin typeface="Arial"/>
                <a:ea typeface="Arial"/>
                <a:cs typeface="Arial"/>
                <a:sym typeface="Arial"/>
              </a:rPr>
              <a:t>1st tool used: Prodigal</a:t>
            </a:r>
            <a:endParaRPr sz="1200"/>
          </a:p>
        </p:txBody>
      </p:sp>
      <p:sp>
        <p:nvSpPr>
          <p:cNvPr id="361" name="Google Shape;361;g308e7804900_0_410"/>
          <p:cNvSpPr txBox="1"/>
          <p:nvPr/>
        </p:nvSpPr>
        <p:spPr>
          <a:xfrm>
            <a:off x="8992131" y="5174926"/>
            <a:ext cx="1746000" cy="4434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GB" sz="1200" u="none" cap="none" strike="noStrike">
                <a:solidFill>
                  <a:srgbClr val="000000"/>
                </a:solidFill>
                <a:latin typeface="Arial"/>
                <a:ea typeface="Arial"/>
                <a:cs typeface="Arial"/>
                <a:sym typeface="Arial"/>
              </a:rPr>
              <a:t>2nd tool used: Regex Find And Replace</a:t>
            </a:r>
            <a:endParaRPr sz="1200"/>
          </a:p>
        </p:txBody>
      </p:sp>
      <p:pic>
        <p:nvPicPr>
          <p:cNvPr id="362" name="Google Shape;362;g308e7804900_0_410"/>
          <p:cNvPicPr preferRelativeResize="0"/>
          <p:nvPr/>
        </p:nvPicPr>
        <p:blipFill>
          <a:blip r:embed="rId4">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308e7804900_0_428"/>
          <p:cNvSpPr/>
          <p:nvPr/>
        </p:nvSpPr>
        <p:spPr>
          <a:xfrm>
            <a:off x="1352050" y="1823040"/>
            <a:ext cx="1510424" cy="3768417"/>
          </a:xfrm>
          <a:custGeom>
            <a:rect b="b" l="l" r="r" t="t"/>
            <a:pathLst>
              <a:path extrusionOk="0" h="5888151" w="2581921">
                <a:moveTo>
                  <a:pt x="0" y="0"/>
                </a:moveTo>
                <a:lnTo>
                  <a:pt x="2581921" y="0"/>
                </a:lnTo>
                <a:lnTo>
                  <a:pt x="2581921" y="5888151"/>
                </a:lnTo>
                <a:lnTo>
                  <a:pt x="0" y="5888151"/>
                </a:lnTo>
                <a:lnTo>
                  <a:pt x="0" y="0"/>
                </a:lnTo>
                <a:close/>
              </a:path>
            </a:pathLst>
          </a:custGeom>
          <a:blipFill rotWithShape="1">
            <a:blip r:embed="rId3">
              <a:alphaModFix/>
            </a:blip>
            <a:stretch>
              <a:fillRect b="0" l="0" r="-392319" t="0"/>
            </a:stretch>
          </a:blipFill>
          <a:ln>
            <a:noFill/>
          </a:ln>
        </p:spPr>
      </p:sp>
      <p:grpSp>
        <p:nvGrpSpPr>
          <p:cNvPr id="368" name="Google Shape;368;g308e7804900_0_428"/>
          <p:cNvGrpSpPr/>
          <p:nvPr/>
        </p:nvGrpSpPr>
        <p:grpSpPr>
          <a:xfrm>
            <a:off x="2936662" y="2968952"/>
            <a:ext cx="1574711" cy="954477"/>
            <a:chOff x="0" y="0"/>
            <a:chExt cx="3587858" cy="1984773"/>
          </a:xfrm>
        </p:grpSpPr>
        <p:sp>
          <p:nvSpPr>
            <p:cNvPr id="369" name="Google Shape;369;g308e7804900_0_428"/>
            <p:cNvSpPr/>
            <p:nvPr/>
          </p:nvSpPr>
          <p:spPr>
            <a:xfrm>
              <a:off x="0" y="0"/>
              <a:ext cx="3587858" cy="1984773"/>
            </a:xfrm>
            <a:custGeom>
              <a:rect b="b" l="l" r="r" t="t"/>
              <a:pathLst>
                <a:path extrusionOk="0" h="1984773" w="3587858">
                  <a:moveTo>
                    <a:pt x="0" y="0"/>
                  </a:moveTo>
                  <a:lnTo>
                    <a:pt x="3587858" y="0"/>
                  </a:lnTo>
                  <a:lnTo>
                    <a:pt x="3587858" y="1984773"/>
                  </a:lnTo>
                  <a:lnTo>
                    <a:pt x="0" y="1984773"/>
                  </a:lnTo>
                  <a:lnTo>
                    <a:pt x="0" y="0"/>
                  </a:lnTo>
                  <a:close/>
                </a:path>
              </a:pathLst>
            </a:custGeom>
            <a:blipFill rotWithShape="1">
              <a:blip r:embed="rId4">
                <a:alphaModFix/>
              </a:blip>
              <a:stretch>
                <a:fillRect b="0" l="0" r="0" t="0"/>
              </a:stretch>
            </a:blipFill>
            <a:ln>
              <a:noFill/>
            </a:ln>
          </p:spPr>
        </p:sp>
        <p:grpSp>
          <p:nvGrpSpPr>
            <p:cNvPr id="370" name="Google Shape;370;g308e7804900_0_428"/>
            <p:cNvGrpSpPr/>
            <p:nvPr/>
          </p:nvGrpSpPr>
          <p:grpSpPr>
            <a:xfrm>
              <a:off x="0" y="363639"/>
              <a:ext cx="2776275" cy="1171706"/>
              <a:chOff x="0" y="-38100"/>
              <a:chExt cx="548400" cy="231448"/>
            </a:xfrm>
          </p:grpSpPr>
          <p:sp>
            <p:nvSpPr>
              <p:cNvPr id="371" name="Google Shape;371;g308e7804900_0_428"/>
              <p:cNvSpPr/>
              <p:nvPr/>
            </p:nvSpPr>
            <p:spPr>
              <a:xfrm>
                <a:off x="0" y="0"/>
                <a:ext cx="548351" cy="193348"/>
              </a:xfrm>
              <a:custGeom>
                <a:rect b="b" l="l" r="r" t="t"/>
                <a:pathLst>
                  <a:path extrusionOk="0" h="193348" w="548351">
                    <a:moveTo>
                      <a:pt x="0" y="0"/>
                    </a:moveTo>
                    <a:lnTo>
                      <a:pt x="548351" y="0"/>
                    </a:lnTo>
                    <a:lnTo>
                      <a:pt x="548351" y="193348"/>
                    </a:lnTo>
                    <a:lnTo>
                      <a:pt x="0" y="193348"/>
                    </a:lnTo>
                    <a:close/>
                  </a:path>
                </a:pathLst>
              </a:custGeom>
              <a:solidFill>
                <a:srgbClr val="000000">
                  <a:alpha val="0"/>
                </a:srgbClr>
              </a:solidFill>
              <a:ln cap="sq" cmpd="sng" w="66675">
                <a:solidFill>
                  <a:srgbClr val="69A4A3"/>
                </a:solidFill>
                <a:prstDash val="solid"/>
                <a:miter lim="8000"/>
                <a:headEnd len="sm" w="sm" type="none"/>
                <a:tailEnd len="sm" w="sm" type="none"/>
              </a:ln>
            </p:spPr>
          </p:sp>
          <p:sp>
            <p:nvSpPr>
              <p:cNvPr id="372" name="Google Shape;372;g308e7804900_0_428"/>
              <p:cNvSpPr txBox="1"/>
              <p:nvPr/>
            </p:nvSpPr>
            <p:spPr>
              <a:xfrm>
                <a:off x="0" y="-38100"/>
                <a:ext cx="548400" cy="231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rgbClr val="000000"/>
                  </a:solidFill>
                  <a:latin typeface="Calibri"/>
                  <a:ea typeface="Calibri"/>
                  <a:cs typeface="Calibri"/>
                  <a:sym typeface="Calibri"/>
                </a:endParaRPr>
              </a:p>
            </p:txBody>
          </p:sp>
        </p:grpSp>
      </p:grpSp>
      <p:sp>
        <p:nvSpPr>
          <p:cNvPr id="373" name="Google Shape;373;g308e7804900_0_428"/>
          <p:cNvSpPr/>
          <p:nvPr/>
        </p:nvSpPr>
        <p:spPr>
          <a:xfrm>
            <a:off x="6836358" y="707350"/>
            <a:ext cx="4189714" cy="1503930"/>
          </a:xfrm>
          <a:custGeom>
            <a:rect b="b" l="l" r="r" t="t"/>
            <a:pathLst>
              <a:path extrusionOk="0" h="2349890" w="7161905">
                <a:moveTo>
                  <a:pt x="0" y="0"/>
                </a:moveTo>
                <a:lnTo>
                  <a:pt x="7161905" y="0"/>
                </a:lnTo>
                <a:lnTo>
                  <a:pt x="7161905" y="2349890"/>
                </a:lnTo>
                <a:lnTo>
                  <a:pt x="0" y="2349890"/>
                </a:lnTo>
                <a:lnTo>
                  <a:pt x="0" y="0"/>
                </a:lnTo>
                <a:close/>
              </a:path>
            </a:pathLst>
          </a:custGeom>
          <a:blipFill rotWithShape="1">
            <a:blip r:embed="rId5">
              <a:alphaModFix/>
            </a:blip>
            <a:stretch>
              <a:fillRect b="0" l="0" r="0" t="0"/>
            </a:stretch>
          </a:blipFill>
          <a:ln>
            <a:noFill/>
          </a:ln>
        </p:spPr>
      </p:sp>
      <p:sp>
        <p:nvSpPr>
          <p:cNvPr id="374" name="Google Shape;374;g308e7804900_0_428"/>
          <p:cNvSpPr/>
          <p:nvPr/>
        </p:nvSpPr>
        <p:spPr>
          <a:xfrm rot="1671579">
            <a:off x="2150811" y="1331393"/>
            <a:ext cx="964827" cy="1142467"/>
          </a:xfrm>
          <a:custGeom>
            <a:rect b="b" l="l" r="r" t="t"/>
            <a:pathLst>
              <a:path extrusionOk="0" h="1812612" w="1624760">
                <a:moveTo>
                  <a:pt x="0" y="0"/>
                </a:moveTo>
                <a:lnTo>
                  <a:pt x="1624759" y="0"/>
                </a:lnTo>
                <a:lnTo>
                  <a:pt x="1624759" y="1812612"/>
                </a:lnTo>
                <a:lnTo>
                  <a:pt x="0" y="1812612"/>
                </a:lnTo>
                <a:lnTo>
                  <a:pt x="0" y="0"/>
                </a:lnTo>
                <a:close/>
              </a:path>
            </a:pathLst>
          </a:custGeom>
          <a:blipFill rotWithShape="1">
            <a:blip r:embed="rId6">
              <a:alphaModFix/>
            </a:blip>
            <a:stretch>
              <a:fillRect b="0" l="0" r="0" t="0"/>
            </a:stretch>
          </a:blipFill>
          <a:ln>
            <a:noFill/>
          </a:ln>
        </p:spPr>
      </p:sp>
      <p:sp>
        <p:nvSpPr>
          <p:cNvPr id="375" name="Google Shape;375;g308e7804900_0_428"/>
          <p:cNvSpPr/>
          <p:nvPr/>
        </p:nvSpPr>
        <p:spPr>
          <a:xfrm>
            <a:off x="6836358" y="2653584"/>
            <a:ext cx="4189714" cy="3587572"/>
          </a:xfrm>
          <a:custGeom>
            <a:rect b="b" l="l" r="r" t="t"/>
            <a:pathLst>
              <a:path extrusionOk="0" h="5605581" w="7161905">
                <a:moveTo>
                  <a:pt x="0" y="0"/>
                </a:moveTo>
                <a:lnTo>
                  <a:pt x="7161905" y="0"/>
                </a:lnTo>
                <a:lnTo>
                  <a:pt x="7161905" y="5605581"/>
                </a:lnTo>
                <a:lnTo>
                  <a:pt x="0" y="5605581"/>
                </a:lnTo>
                <a:lnTo>
                  <a:pt x="0" y="0"/>
                </a:lnTo>
                <a:close/>
              </a:path>
            </a:pathLst>
          </a:custGeom>
          <a:blipFill rotWithShape="1">
            <a:blip r:embed="rId7">
              <a:alphaModFix/>
            </a:blip>
            <a:stretch>
              <a:fillRect b="0" l="0" r="0" t="0"/>
            </a:stretch>
          </a:blipFill>
          <a:ln>
            <a:noFill/>
          </a:ln>
        </p:spPr>
      </p:sp>
      <p:sp>
        <p:nvSpPr>
          <p:cNvPr id="376" name="Google Shape;376;g308e7804900_0_428"/>
          <p:cNvSpPr/>
          <p:nvPr/>
        </p:nvSpPr>
        <p:spPr>
          <a:xfrm rot="8149819">
            <a:off x="6252704" y="2197467"/>
            <a:ext cx="991012" cy="1121039"/>
          </a:xfrm>
          <a:custGeom>
            <a:rect b="b" l="l" r="r" t="t"/>
            <a:pathLst>
              <a:path extrusionOk="0" h="1812612" w="1624760">
                <a:moveTo>
                  <a:pt x="0" y="0"/>
                </a:moveTo>
                <a:lnTo>
                  <a:pt x="1624760" y="0"/>
                </a:lnTo>
                <a:lnTo>
                  <a:pt x="1624760" y="1812613"/>
                </a:lnTo>
                <a:lnTo>
                  <a:pt x="0" y="1812613"/>
                </a:lnTo>
                <a:lnTo>
                  <a:pt x="0" y="0"/>
                </a:lnTo>
                <a:close/>
              </a:path>
            </a:pathLst>
          </a:custGeom>
          <a:blipFill rotWithShape="1">
            <a:blip r:embed="rId6">
              <a:alphaModFix/>
            </a:blip>
            <a:stretch>
              <a:fillRect b="0" l="0" r="0" t="0"/>
            </a:stretch>
          </a:blipFill>
          <a:ln>
            <a:noFill/>
          </a:ln>
        </p:spPr>
      </p:sp>
      <p:sp>
        <p:nvSpPr>
          <p:cNvPr id="377" name="Google Shape;377;g308e7804900_0_428"/>
          <p:cNvSpPr/>
          <p:nvPr/>
        </p:nvSpPr>
        <p:spPr>
          <a:xfrm>
            <a:off x="3445269" y="1070070"/>
            <a:ext cx="2543815" cy="1420657"/>
          </a:xfrm>
          <a:custGeom>
            <a:rect b="b" l="l" r="r" t="t"/>
            <a:pathLst>
              <a:path extrusionOk="0" h="2219776" w="4348402">
                <a:moveTo>
                  <a:pt x="0" y="0"/>
                </a:moveTo>
                <a:lnTo>
                  <a:pt x="4348401" y="0"/>
                </a:lnTo>
                <a:lnTo>
                  <a:pt x="4348401" y="2219776"/>
                </a:lnTo>
                <a:lnTo>
                  <a:pt x="0" y="2219776"/>
                </a:lnTo>
                <a:lnTo>
                  <a:pt x="0" y="0"/>
                </a:lnTo>
                <a:close/>
              </a:path>
            </a:pathLst>
          </a:custGeom>
          <a:blipFill rotWithShape="1">
            <a:blip r:embed="rId8">
              <a:alphaModFix/>
            </a:blip>
            <a:stretch>
              <a:fillRect b="0" l="0" r="0" t="0"/>
            </a:stretch>
          </a:blipFill>
          <a:ln>
            <a:noFill/>
          </a:ln>
        </p:spPr>
      </p:sp>
      <p:sp>
        <p:nvSpPr>
          <p:cNvPr id="378" name="Google Shape;378;g308e7804900_0_428"/>
          <p:cNvSpPr txBox="1"/>
          <p:nvPr/>
        </p:nvSpPr>
        <p:spPr>
          <a:xfrm>
            <a:off x="2898747" y="245647"/>
            <a:ext cx="6394500" cy="4617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GB" sz="3000" u="none" cap="none" strike="noStrike">
                <a:solidFill>
                  <a:srgbClr val="53ABAB"/>
                </a:solidFill>
                <a:latin typeface="Arial"/>
                <a:ea typeface="Arial"/>
                <a:cs typeface="Arial"/>
                <a:sym typeface="Arial"/>
              </a:rPr>
              <a:t>Reuse a RO-Crate</a:t>
            </a:r>
            <a:endParaRPr sz="700"/>
          </a:p>
        </p:txBody>
      </p:sp>
      <p:sp>
        <p:nvSpPr>
          <p:cNvPr id="379" name="Google Shape;379;g308e7804900_0_428"/>
          <p:cNvSpPr txBox="1"/>
          <p:nvPr/>
        </p:nvSpPr>
        <p:spPr>
          <a:xfrm>
            <a:off x="2862475" y="3998350"/>
            <a:ext cx="1510500" cy="6435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GB" sz="1100" u="none" cap="none" strike="noStrike">
                <a:solidFill>
                  <a:srgbClr val="000000"/>
                </a:solidFill>
                <a:latin typeface="Arial"/>
                <a:ea typeface="Arial"/>
                <a:cs typeface="Arial"/>
                <a:sym typeface="Arial"/>
              </a:rPr>
              <a:t>Readable format by galaxy to import the workflow</a:t>
            </a:r>
            <a:endParaRPr sz="1100"/>
          </a:p>
        </p:txBody>
      </p:sp>
      <p:sp>
        <p:nvSpPr>
          <p:cNvPr id="380" name="Google Shape;380;g308e7804900_0_428"/>
          <p:cNvSpPr txBox="1"/>
          <p:nvPr/>
        </p:nvSpPr>
        <p:spPr>
          <a:xfrm>
            <a:off x="1964657" y="1126811"/>
            <a:ext cx="1542600" cy="6435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GB" sz="1100" u="none" cap="none" strike="noStrike">
                <a:solidFill>
                  <a:srgbClr val="000000"/>
                </a:solidFill>
                <a:latin typeface="Arial"/>
                <a:ea typeface="Arial"/>
                <a:cs typeface="Arial"/>
                <a:sym typeface="Arial"/>
              </a:rPr>
              <a:t>All the datasets needed to re-run the exact same workflow</a:t>
            </a:r>
            <a:endParaRPr sz="1000"/>
          </a:p>
        </p:txBody>
      </p:sp>
      <p:sp>
        <p:nvSpPr>
          <p:cNvPr id="381" name="Google Shape;381;g308e7804900_0_428"/>
          <p:cNvSpPr txBox="1"/>
          <p:nvPr/>
        </p:nvSpPr>
        <p:spPr>
          <a:xfrm>
            <a:off x="4798150" y="3416725"/>
            <a:ext cx="2038200" cy="8004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GB" sz="1000" u="none" cap="none" strike="noStrike">
                <a:solidFill>
                  <a:srgbClr val="000000"/>
                </a:solidFill>
                <a:latin typeface="Arial"/>
                <a:ea typeface="Arial"/>
                <a:cs typeface="Arial"/>
                <a:sym typeface="Arial"/>
              </a:rPr>
              <a:t>Expand to full workflow form allows you to change all the different parameter of each step before running the workflow</a:t>
            </a:r>
            <a:endParaRPr sz="1000"/>
          </a:p>
        </p:txBody>
      </p:sp>
      <p:pic>
        <p:nvPicPr>
          <p:cNvPr id="382" name="Google Shape;382;g308e7804900_0_428">
            <a:hlinkClick r:id="rId9"/>
          </p:cNvPr>
          <p:cNvPicPr preferRelativeResize="0"/>
          <p:nvPr/>
        </p:nvPicPr>
        <p:blipFill>
          <a:blip r:embed="rId10">
            <a:alphaModFix/>
          </a:blip>
          <a:stretch>
            <a:fillRect/>
          </a:stretch>
        </p:blipFill>
        <p:spPr>
          <a:xfrm>
            <a:off x="1092400" y="4900907"/>
            <a:ext cx="5050651" cy="1726075"/>
          </a:xfrm>
          <a:prstGeom prst="rect">
            <a:avLst/>
          </a:prstGeom>
          <a:noFill/>
          <a:ln>
            <a:noFill/>
          </a:ln>
        </p:spPr>
      </p:pic>
      <p:sp>
        <p:nvSpPr>
          <p:cNvPr id="383" name="Google Shape;383;g308e7804900_0_428"/>
          <p:cNvSpPr/>
          <p:nvPr/>
        </p:nvSpPr>
        <p:spPr>
          <a:xfrm flipH="1" rot="10167314">
            <a:off x="2259469" y="2176490"/>
            <a:ext cx="954417" cy="1159337"/>
          </a:xfrm>
          <a:custGeom>
            <a:rect b="b" l="l" r="r" t="t"/>
            <a:pathLst>
              <a:path extrusionOk="0" h="1812612" w="1624760">
                <a:moveTo>
                  <a:pt x="0" y="1812613"/>
                </a:moveTo>
                <a:lnTo>
                  <a:pt x="1624760" y="1812613"/>
                </a:lnTo>
                <a:lnTo>
                  <a:pt x="1624760" y="0"/>
                </a:lnTo>
                <a:lnTo>
                  <a:pt x="0" y="0"/>
                </a:lnTo>
                <a:lnTo>
                  <a:pt x="0" y="1812613"/>
                </a:lnTo>
                <a:close/>
              </a:path>
            </a:pathLst>
          </a:custGeom>
          <a:blipFill rotWithShape="1">
            <a:blip r:embed="rId6">
              <a:alphaModFix/>
            </a:blip>
            <a:stretch>
              <a:fillRect b="0" l="0" r="0" t="0"/>
            </a:stretch>
          </a:blipFill>
          <a:ln>
            <a:noFill/>
          </a:ln>
        </p:spPr>
      </p:sp>
      <p:pic>
        <p:nvPicPr>
          <p:cNvPr id="384" name="Google Shape;384;g308e7804900_0_428"/>
          <p:cNvPicPr preferRelativeResize="0"/>
          <p:nvPr/>
        </p:nvPicPr>
        <p:blipFill>
          <a:blip r:embed="rId11">
            <a:alphaModFix/>
          </a:blip>
          <a:stretch>
            <a:fillRect/>
          </a:stretch>
        </p:blipFill>
        <p:spPr>
          <a:xfrm>
            <a:off x="3339619" y="4900893"/>
            <a:ext cx="2803432" cy="800400"/>
          </a:xfrm>
          <a:prstGeom prst="rect">
            <a:avLst/>
          </a:prstGeom>
          <a:noFill/>
          <a:ln>
            <a:noFill/>
          </a:ln>
        </p:spPr>
      </p:pic>
      <p:pic>
        <p:nvPicPr>
          <p:cNvPr id="385" name="Google Shape;385;g308e7804900_0_428"/>
          <p:cNvPicPr preferRelativeResize="0"/>
          <p:nvPr/>
        </p:nvPicPr>
        <p:blipFill>
          <a:blip r:embed="rId12">
            <a:alphaModFix/>
          </a:blip>
          <a:stretch>
            <a:fillRect/>
          </a:stretch>
        </p:blipFill>
        <p:spPr>
          <a:xfrm>
            <a:off x="6752626" y="6047676"/>
            <a:ext cx="5189400" cy="611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308e7804900_0_931"/>
          <p:cNvSpPr txBox="1"/>
          <p:nvPr>
            <p:ph type="title"/>
          </p:nvPr>
        </p:nvSpPr>
        <p:spPr>
          <a:xfrm>
            <a:off x="838200" y="365126"/>
            <a:ext cx="10515600" cy="791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Questions on workflows?</a:t>
            </a:r>
            <a:endParaRPr/>
          </a:p>
        </p:txBody>
      </p:sp>
      <p:sp>
        <p:nvSpPr>
          <p:cNvPr id="391" name="Google Shape;391;g308e7804900_0_931"/>
          <p:cNvSpPr txBox="1"/>
          <p:nvPr>
            <p:ph idx="1" type="body"/>
          </p:nvPr>
        </p:nvSpPr>
        <p:spPr>
          <a:xfrm>
            <a:off x="838200" y="1381871"/>
            <a:ext cx="5181600" cy="4554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392" name="Google Shape;392;g308e7804900_0_931"/>
          <p:cNvSpPr txBox="1"/>
          <p:nvPr>
            <p:ph idx="2" type="body"/>
          </p:nvPr>
        </p:nvSpPr>
        <p:spPr>
          <a:xfrm>
            <a:off x="6172200" y="1381871"/>
            <a:ext cx="5181600" cy="4554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61761840485e09ba_21"/>
          <p:cNvSpPr txBox="1"/>
          <p:nvPr>
            <p:ph type="title"/>
          </p:nvPr>
        </p:nvSpPr>
        <p:spPr>
          <a:xfrm>
            <a:off x="838200" y="365126"/>
            <a:ext cx="10515600" cy="79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a:t>Technology readiness</a:t>
            </a:r>
            <a:endParaRPr/>
          </a:p>
        </p:txBody>
      </p:sp>
      <p:sp>
        <p:nvSpPr>
          <p:cNvPr id="398" name="Google Shape;398;g61761840485e09ba_21"/>
          <p:cNvSpPr txBox="1"/>
          <p:nvPr>
            <p:ph idx="1" type="body"/>
          </p:nvPr>
        </p:nvSpPr>
        <p:spPr>
          <a:xfrm>
            <a:off x="201700" y="1156525"/>
            <a:ext cx="6177300" cy="5537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GB" sz="1900"/>
              <a:t>Mature </a:t>
            </a:r>
            <a:r>
              <a:rPr b="1" lang="en-GB" sz="1900">
                <a:latin typeface="Roboto"/>
                <a:ea typeface="Roboto"/>
                <a:cs typeface="Roboto"/>
                <a:sym typeface="Roboto"/>
              </a:rPr>
              <a:t>workflow systems</a:t>
            </a:r>
            <a:r>
              <a:rPr lang="en-GB" sz="1900"/>
              <a:t> (e.g. </a:t>
            </a:r>
            <a:r>
              <a:rPr i="1" lang="en-GB" sz="1900"/>
              <a:t>Snakemake, Galaxy, CWL, Nextflow</a:t>
            </a:r>
            <a:r>
              <a:rPr lang="en-GB" sz="1900"/>
              <a:t>) adds:</a:t>
            </a:r>
            <a:br>
              <a:rPr lang="en-GB" sz="1900"/>
            </a:br>
            <a:r>
              <a:rPr b="1" lang="en-GB" sz="1900">
                <a:latin typeface="Roboto"/>
                <a:ea typeface="Roboto"/>
                <a:cs typeface="Roboto"/>
                <a:sym typeface="Roboto"/>
              </a:rPr>
              <a:t>A</a:t>
            </a:r>
            <a:r>
              <a:rPr lang="en-GB" sz="1900"/>
              <a:t>utomation </a:t>
            </a:r>
            <a:r>
              <a:rPr b="1" lang="en-GB" sz="1900">
                <a:latin typeface="Roboto"/>
                <a:ea typeface="Roboto"/>
                <a:cs typeface="Roboto"/>
                <a:sym typeface="Roboto"/>
              </a:rPr>
              <a:t>S</a:t>
            </a:r>
            <a:r>
              <a:rPr lang="en-GB" sz="1900"/>
              <a:t>calability </a:t>
            </a:r>
            <a:r>
              <a:rPr b="1" lang="en-GB" sz="1900">
                <a:latin typeface="Roboto"/>
                <a:ea typeface="Roboto"/>
                <a:cs typeface="Roboto"/>
                <a:sym typeface="Roboto"/>
              </a:rPr>
              <a:t>A</a:t>
            </a:r>
            <a:r>
              <a:rPr lang="en-GB" sz="1900"/>
              <a:t>daptation </a:t>
            </a:r>
            <a:r>
              <a:rPr b="1" lang="en-GB" sz="1900">
                <a:latin typeface="Roboto"/>
                <a:ea typeface="Roboto"/>
                <a:cs typeface="Roboto"/>
                <a:sym typeface="Roboto"/>
              </a:rPr>
              <a:t>P</a:t>
            </a:r>
            <a:r>
              <a:rPr lang="en-GB" sz="1900"/>
              <a:t>rovenance </a:t>
            </a:r>
            <a:endParaRPr sz="1900"/>
          </a:p>
          <a:p>
            <a:pPr indent="0" lvl="0" marL="0" rtl="0" algn="l">
              <a:lnSpc>
                <a:spcPct val="115000"/>
              </a:lnSpc>
              <a:spcBef>
                <a:spcPts val="1000"/>
              </a:spcBef>
              <a:spcAft>
                <a:spcPts val="0"/>
              </a:spcAft>
              <a:buSzPts val="2800"/>
              <a:buNone/>
            </a:pPr>
            <a:r>
              <a:rPr b="1" lang="en-GB" sz="1900">
                <a:latin typeface="Roboto"/>
                <a:ea typeface="Roboto"/>
                <a:cs typeface="Roboto"/>
                <a:sym typeface="Roboto"/>
              </a:rPr>
              <a:t>FAIR</a:t>
            </a:r>
            <a:r>
              <a:rPr lang="en-GB" sz="1900"/>
              <a:t> principles enables machine actionability and structured metadata</a:t>
            </a:r>
            <a:br>
              <a:rPr lang="en-GB" sz="1900"/>
            </a:br>
            <a:r>
              <a:rPr b="1" lang="en-GB" sz="1900">
                <a:latin typeface="Roboto"/>
                <a:ea typeface="Roboto"/>
                <a:cs typeface="Roboto"/>
                <a:sym typeface="Roboto"/>
              </a:rPr>
              <a:t>F</a:t>
            </a:r>
            <a:r>
              <a:rPr lang="en-GB" sz="1900"/>
              <a:t>indability </a:t>
            </a:r>
            <a:r>
              <a:rPr b="1" lang="en-GB" sz="1900">
                <a:latin typeface="Roboto"/>
                <a:ea typeface="Roboto"/>
                <a:cs typeface="Roboto"/>
                <a:sym typeface="Roboto"/>
              </a:rPr>
              <a:t>A</a:t>
            </a:r>
            <a:r>
              <a:rPr lang="en-GB" sz="1900"/>
              <a:t>ccessible </a:t>
            </a:r>
            <a:r>
              <a:rPr b="1" lang="en-GB" sz="1900">
                <a:latin typeface="Roboto"/>
                <a:ea typeface="Roboto"/>
                <a:cs typeface="Roboto"/>
                <a:sym typeface="Roboto"/>
              </a:rPr>
              <a:t>I</a:t>
            </a:r>
            <a:r>
              <a:rPr lang="en-GB" sz="1900"/>
              <a:t>nteroperable </a:t>
            </a:r>
            <a:r>
              <a:rPr b="1" lang="en-GB" sz="1900">
                <a:latin typeface="Roboto"/>
                <a:ea typeface="Roboto"/>
                <a:cs typeface="Roboto"/>
                <a:sym typeface="Roboto"/>
              </a:rPr>
              <a:t>R</a:t>
            </a:r>
            <a:r>
              <a:rPr lang="en-GB" sz="1900"/>
              <a:t>eusable  </a:t>
            </a:r>
            <a:endParaRPr sz="1900"/>
          </a:p>
          <a:p>
            <a:pPr indent="0" lvl="0" marL="0" rtl="0" algn="l">
              <a:lnSpc>
                <a:spcPct val="115000"/>
              </a:lnSpc>
              <a:spcBef>
                <a:spcPts val="1000"/>
              </a:spcBef>
              <a:spcAft>
                <a:spcPts val="0"/>
              </a:spcAft>
              <a:buSzPts val="2800"/>
              <a:buNone/>
            </a:pPr>
            <a:r>
              <a:rPr b="1" lang="en-GB" sz="1900">
                <a:latin typeface="Roboto"/>
                <a:ea typeface="Roboto"/>
                <a:cs typeface="Roboto"/>
                <a:sym typeface="Roboto"/>
              </a:rPr>
              <a:t>Containers</a:t>
            </a:r>
            <a:r>
              <a:rPr lang="en-GB" sz="1900"/>
              <a:t> (</a:t>
            </a:r>
            <a:r>
              <a:rPr i="1" lang="en-GB" sz="1900"/>
              <a:t>Docker, Singularity</a:t>
            </a:r>
            <a:r>
              <a:rPr lang="en-GB" sz="1900"/>
              <a:t>) and package systems (</a:t>
            </a:r>
            <a:r>
              <a:rPr i="1" lang="en-GB" sz="1900"/>
              <a:t>Conda</a:t>
            </a:r>
            <a:r>
              <a:rPr lang="en-GB" sz="1900"/>
              <a:t>) allow software to reliably move across compute systems  </a:t>
            </a:r>
            <a:endParaRPr sz="1900"/>
          </a:p>
          <a:p>
            <a:pPr indent="0" lvl="0" marL="0" rtl="0" algn="l">
              <a:lnSpc>
                <a:spcPct val="115000"/>
              </a:lnSpc>
              <a:spcBef>
                <a:spcPts val="1000"/>
              </a:spcBef>
              <a:spcAft>
                <a:spcPts val="0"/>
              </a:spcAft>
              <a:buSzPts val="2800"/>
              <a:buNone/>
            </a:pPr>
            <a:r>
              <a:rPr b="1" lang="en-GB" sz="1900">
                <a:latin typeface="Roboto"/>
                <a:ea typeface="Roboto"/>
                <a:cs typeface="Roboto"/>
                <a:sym typeface="Roboto"/>
              </a:rPr>
              <a:t>FAIR Workflows</a:t>
            </a:r>
            <a:r>
              <a:rPr lang="en-GB" sz="1900"/>
              <a:t> allows computational methods to be shared and documented </a:t>
            </a:r>
            <a:endParaRPr sz="1900"/>
          </a:p>
          <a:p>
            <a:pPr indent="0" lvl="0" marL="0" rtl="0" algn="l">
              <a:lnSpc>
                <a:spcPct val="115000"/>
              </a:lnSpc>
              <a:spcBef>
                <a:spcPts val="1000"/>
              </a:spcBef>
              <a:spcAft>
                <a:spcPts val="0"/>
              </a:spcAft>
              <a:buSzPts val="2800"/>
              <a:buNone/>
            </a:pPr>
            <a:r>
              <a:rPr b="1" lang="en-GB" sz="1900">
                <a:latin typeface="Roboto"/>
                <a:ea typeface="Roboto"/>
                <a:cs typeface="Roboto"/>
                <a:sym typeface="Roboto"/>
              </a:rPr>
              <a:t>WfExS</a:t>
            </a:r>
            <a:r>
              <a:rPr lang="en-GB" sz="1900"/>
              <a:t> has built support for provenance and </a:t>
            </a:r>
            <a:r>
              <a:rPr lang="en-GB" sz="1900" u="sng">
                <a:solidFill>
                  <a:schemeClr val="hlink"/>
                </a:solidFill>
                <a:hlinkClick r:id="rId3"/>
              </a:rPr>
              <a:t>Five Safes Crate</a:t>
            </a:r>
            <a:r>
              <a:rPr lang="en-GB" sz="1900"/>
              <a:t>. Broader WfMS support for Workflow Run Crate</a:t>
            </a:r>
            <a:endParaRPr sz="1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03fb23f626_4_10"/>
          <p:cNvSpPr txBox="1"/>
          <p:nvPr>
            <p:ph type="title"/>
          </p:nvPr>
        </p:nvSpPr>
        <p:spPr>
          <a:xfrm>
            <a:off x="838200" y="365126"/>
            <a:ext cx="10515600" cy="79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a:t>Next step on technology</a:t>
            </a:r>
            <a:endParaRPr/>
          </a:p>
        </p:txBody>
      </p:sp>
      <p:sp>
        <p:nvSpPr>
          <p:cNvPr id="404" name="Google Shape;404;g303fb23f626_4_10"/>
          <p:cNvSpPr txBox="1"/>
          <p:nvPr>
            <p:ph idx="1" type="body"/>
          </p:nvPr>
        </p:nvSpPr>
        <p:spPr>
          <a:xfrm>
            <a:off x="428700" y="1371600"/>
            <a:ext cx="6845400" cy="5360400"/>
          </a:xfrm>
          <a:prstGeom prst="rect">
            <a:avLst/>
          </a:prstGeom>
          <a:noFill/>
          <a:ln>
            <a:noFill/>
          </a:ln>
        </p:spPr>
        <p:txBody>
          <a:bodyPr anchorCtr="0" anchor="t" bIns="45700" lIns="91425" spcFirstLastPara="1" rIns="91425" wrap="square" tIns="45700">
            <a:normAutofit fontScale="85000" lnSpcReduction="10000"/>
          </a:bodyPr>
          <a:lstStyle/>
          <a:p>
            <a:pPr indent="-374332" lvl="0" marL="457200" rtl="0" algn="l">
              <a:lnSpc>
                <a:spcPct val="115000"/>
              </a:lnSpc>
              <a:spcBef>
                <a:spcPts val="1000"/>
              </a:spcBef>
              <a:spcAft>
                <a:spcPts val="0"/>
              </a:spcAft>
              <a:buSzPct val="100000"/>
              <a:buChar char="-"/>
            </a:pPr>
            <a:r>
              <a:rPr lang="en-GB" sz="2700"/>
              <a:t>Making “full stack” </a:t>
            </a:r>
            <a:r>
              <a:rPr b="1" lang="en-GB" sz="2700">
                <a:latin typeface="Roboto"/>
                <a:ea typeface="Roboto"/>
                <a:cs typeface="Roboto"/>
                <a:sym typeface="Roboto"/>
              </a:rPr>
              <a:t>demonstrator</a:t>
            </a:r>
            <a:r>
              <a:rPr lang="en-GB" sz="2700"/>
              <a:t> with Five Safes Crate</a:t>
            </a:r>
            <a:endParaRPr sz="2700"/>
          </a:p>
          <a:p>
            <a:pPr indent="-374332" lvl="0" marL="457200" rtl="0" algn="l">
              <a:lnSpc>
                <a:spcPct val="115000"/>
              </a:lnSpc>
              <a:spcBef>
                <a:spcPts val="0"/>
              </a:spcBef>
              <a:spcAft>
                <a:spcPts val="0"/>
              </a:spcAft>
              <a:buSzPct val="100000"/>
              <a:buChar char="-"/>
            </a:pPr>
            <a:r>
              <a:rPr lang="en-GB" sz="2700"/>
              <a:t>Supporting workflows for </a:t>
            </a:r>
            <a:r>
              <a:rPr b="1" lang="en-GB" sz="2700">
                <a:latin typeface="Roboto"/>
                <a:ea typeface="Roboto"/>
                <a:cs typeface="Roboto"/>
                <a:sym typeface="Roboto"/>
              </a:rPr>
              <a:t>Driver 1</a:t>
            </a:r>
            <a:r>
              <a:rPr lang="en-GB" sz="2700"/>
              <a:t> (FEGA/EGDI) with WfExS</a:t>
            </a:r>
            <a:endParaRPr sz="2700"/>
          </a:p>
          <a:p>
            <a:pPr indent="-374332" lvl="0" marL="457200" rtl="0" algn="l">
              <a:lnSpc>
                <a:spcPct val="115000"/>
              </a:lnSpc>
              <a:spcBef>
                <a:spcPts val="0"/>
              </a:spcBef>
              <a:spcAft>
                <a:spcPts val="0"/>
              </a:spcAft>
              <a:buSzPct val="100000"/>
              <a:buChar char="-"/>
            </a:pPr>
            <a:r>
              <a:rPr i="1" lang="en-GB" sz="2700"/>
              <a:t>“Cratey”</a:t>
            </a:r>
            <a:r>
              <a:rPr lang="en-GB" sz="2700"/>
              <a:t> microservice within TRE. </a:t>
            </a:r>
            <a:br>
              <a:rPr lang="en-GB" sz="2700"/>
            </a:br>
            <a:r>
              <a:rPr lang="en-GB" sz="2700"/>
              <a:t>Offloading RO-Crates generation, </a:t>
            </a:r>
            <a:r>
              <a:rPr b="1" lang="en-GB" sz="2700">
                <a:latin typeface="Roboto"/>
                <a:ea typeface="Roboto"/>
                <a:cs typeface="Roboto"/>
                <a:sym typeface="Roboto"/>
              </a:rPr>
              <a:t>evidence</a:t>
            </a:r>
            <a:r>
              <a:rPr lang="en-GB" sz="2700"/>
              <a:t> gathering of what’s executed</a:t>
            </a:r>
            <a:endParaRPr sz="2700"/>
          </a:p>
          <a:p>
            <a:pPr indent="-374332" lvl="0" marL="457200" rtl="0" algn="l">
              <a:lnSpc>
                <a:spcPct val="115000"/>
              </a:lnSpc>
              <a:spcBef>
                <a:spcPts val="0"/>
              </a:spcBef>
              <a:spcAft>
                <a:spcPts val="0"/>
              </a:spcAft>
              <a:buSzPct val="100000"/>
              <a:buChar char="-"/>
            </a:pPr>
            <a:r>
              <a:rPr lang="en-GB" sz="2700"/>
              <a:t>Formalising how </a:t>
            </a:r>
            <a:r>
              <a:rPr b="1" lang="en-GB" sz="2700">
                <a:latin typeface="Roboto"/>
                <a:ea typeface="Roboto"/>
                <a:cs typeface="Roboto"/>
                <a:sym typeface="Roboto"/>
              </a:rPr>
              <a:t>containers</a:t>
            </a:r>
            <a:r>
              <a:rPr lang="en-GB" sz="2700"/>
              <a:t> can move into the TRE (considering firewalls, software quality)</a:t>
            </a:r>
            <a:endParaRPr sz="2700"/>
          </a:p>
          <a:p>
            <a:pPr indent="-374332" lvl="0" marL="457200" rtl="0" algn="l">
              <a:lnSpc>
                <a:spcPct val="115000"/>
              </a:lnSpc>
              <a:spcBef>
                <a:spcPts val="0"/>
              </a:spcBef>
              <a:spcAft>
                <a:spcPts val="0"/>
              </a:spcAft>
              <a:buSzPct val="100000"/>
              <a:buChar char="-"/>
            </a:pPr>
            <a:r>
              <a:rPr lang="en-GB" sz="2700"/>
              <a:t>What is </a:t>
            </a:r>
            <a:r>
              <a:rPr b="1" lang="en-GB" sz="2700">
                <a:latin typeface="Roboto"/>
                <a:ea typeface="Roboto"/>
                <a:cs typeface="Roboto"/>
                <a:sym typeface="Roboto"/>
              </a:rPr>
              <a:t>minimal FAIR metadata</a:t>
            </a:r>
            <a:r>
              <a:rPr lang="en-GB" sz="2700"/>
              <a:t> for a TRE dataset? (DOI, RO-Crate ?)</a:t>
            </a:r>
            <a:endParaRPr sz="2700"/>
          </a:p>
          <a:p>
            <a:pPr indent="-374332" lvl="1" marL="914400" rtl="0" algn="l">
              <a:lnSpc>
                <a:spcPct val="115000"/>
              </a:lnSpc>
              <a:spcBef>
                <a:spcPts val="0"/>
              </a:spcBef>
              <a:spcAft>
                <a:spcPts val="0"/>
              </a:spcAft>
              <a:buSzPct val="100000"/>
              <a:buChar char="-"/>
            </a:pPr>
            <a:r>
              <a:rPr lang="en-GB" sz="2700"/>
              <a:t>Mapping to DCAT-AP, making a 4½ Safe Crate profile for TRE datasets</a:t>
            </a:r>
            <a:endParaRPr sz="2700"/>
          </a:p>
          <a:p>
            <a:pPr indent="0" lvl="0" marL="0" rtl="0" algn="l">
              <a:lnSpc>
                <a:spcPct val="115000"/>
              </a:lnSpc>
              <a:spcBef>
                <a:spcPts val="0"/>
              </a:spcBef>
              <a:spcAft>
                <a:spcPts val="0"/>
              </a:spcAft>
              <a:buNone/>
            </a:pPr>
            <a:r>
              <a:t/>
            </a:r>
            <a:endParaRPr sz="2700"/>
          </a:p>
        </p:txBody>
      </p:sp>
      <p:pic>
        <p:nvPicPr>
          <p:cNvPr id="405" name="Google Shape;405;g303fb23f626_4_10">
            <a:hlinkClick r:id="rId3"/>
          </p:cNvPr>
          <p:cNvPicPr preferRelativeResize="0"/>
          <p:nvPr/>
        </p:nvPicPr>
        <p:blipFill rotWithShape="1">
          <a:blip r:embed="rId4">
            <a:alphaModFix/>
          </a:blip>
          <a:srcRect b="0" l="0" r="0" t="0"/>
          <a:stretch/>
        </p:blipFill>
        <p:spPr>
          <a:xfrm>
            <a:off x="7274101" y="2964666"/>
            <a:ext cx="4917901" cy="3893335"/>
          </a:xfrm>
          <a:prstGeom prst="rect">
            <a:avLst/>
          </a:prstGeom>
          <a:noFill/>
          <a:ln>
            <a:noFill/>
          </a:ln>
        </p:spPr>
      </p:pic>
      <p:grpSp>
        <p:nvGrpSpPr>
          <p:cNvPr id="406" name="Google Shape;406;g303fb23f626_4_10"/>
          <p:cNvGrpSpPr/>
          <p:nvPr/>
        </p:nvGrpSpPr>
        <p:grpSpPr>
          <a:xfrm>
            <a:off x="7952629" y="477300"/>
            <a:ext cx="4239379" cy="2056626"/>
            <a:chOff x="6303975" y="477300"/>
            <a:chExt cx="5888026" cy="2856425"/>
          </a:xfrm>
        </p:grpSpPr>
        <p:pic>
          <p:nvPicPr>
            <p:cNvPr id="407" name="Google Shape;407;g303fb23f626_4_10"/>
            <p:cNvPicPr preferRelativeResize="0"/>
            <p:nvPr/>
          </p:nvPicPr>
          <p:blipFill rotWithShape="1">
            <a:blip r:embed="rId5">
              <a:alphaModFix/>
            </a:blip>
            <a:srcRect b="0" l="0" r="0" t="0"/>
            <a:stretch/>
          </p:blipFill>
          <p:spPr>
            <a:xfrm flipH="1">
              <a:off x="6303975" y="477300"/>
              <a:ext cx="2542667" cy="2856425"/>
            </a:xfrm>
            <a:prstGeom prst="rect">
              <a:avLst/>
            </a:prstGeom>
            <a:noFill/>
            <a:ln>
              <a:noFill/>
            </a:ln>
          </p:spPr>
        </p:pic>
        <p:pic>
          <p:nvPicPr>
            <p:cNvPr id="408" name="Google Shape;408;g303fb23f626_4_10"/>
            <p:cNvPicPr preferRelativeResize="0"/>
            <p:nvPr/>
          </p:nvPicPr>
          <p:blipFill rotWithShape="1">
            <a:blip r:embed="rId6">
              <a:alphaModFix/>
            </a:blip>
            <a:srcRect b="0" l="0" r="0" t="0"/>
            <a:stretch/>
          </p:blipFill>
          <p:spPr>
            <a:xfrm>
              <a:off x="9238374" y="1982650"/>
              <a:ext cx="2102529" cy="892800"/>
            </a:xfrm>
            <a:prstGeom prst="rect">
              <a:avLst/>
            </a:prstGeom>
            <a:noFill/>
            <a:ln>
              <a:noFill/>
            </a:ln>
          </p:spPr>
        </p:pic>
        <p:pic>
          <p:nvPicPr>
            <p:cNvPr id="409" name="Google Shape;409;g303fb23f626_4_10"/>
            <p:cNvPicPr preferRelativeResize="0"/>
            <p:nvPr/>
          </p:nvPicPr>
          <p:blipFill rotWithShape="1">
            <a:blip r:embed="rId7">
              <a:alphaModFix/>
            </a:blip>
            <a:srcRect b="0" l="0" r="0" t="0"/>
            <a:stretch/>
          </p:blipFill>
          <p:spPr>
            <a:xfrm>
              <a:off x="8774150" y="545100"/>
              <a:ext cx="3417851" cy="143755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g308e7804900_0_0"/>
          <p:cNvPicPr preferRelativeResize="0"/>
          <p:nvPr/>
        </p:nvPicPr>
        <p:blipFill rotWithShape="1">
          <a:blip r:embed="rId3">
            <a:alphaModFix/>
          </a:blip>
          <a:srcRect b="0" l="0" r="0" t="0"/>
          <a:stretch/>
        </p:blipFill>
        <p:spPr>
          <a:xfrm>
            <a:off x="152401" y="152401"/>
            <a:ext cx="11887201" cy="6390532"/>
          </a:xfrm>
          <a:prstGeom prst="rect">
            <a:avLst/>
          </a:prstGeom>
          <a:noFill/>
          <a:ln>
            <a:noFill/>
          </a:ln>
        </p:spPr>
      </p:pic>
      <p:pic>
        <p:nvPicPr>
          <p:cNvPr id="73" name="Google Shape;73;g308e7804900_0_0"/>
          <p:cNvPicPr preferRelativeResize="0"/>
          <p:nvPr/>
        </p:nvPicPr>
        <p:blipFill rotWithShape="1">
          <a:blip r:embed="rId4">
            <a:alphaModFix/>
          </a:blip>
          <a:srcRect b="0" l="0" r="0" t="0"/>
          <a:stretch/>
        </p:blipFill>
        <p:spPr>
          <a:xfrm>
            <a:off x="1907216" y="667489"/>
            <a:ext cx="4731399" cy="10438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0108a166a0_1_48"/>
          <p:cNvSpPr txBox="1"/>
          <p:nvPr>
            <p:ph type="title"/>
          </p:nvPr>
        </p:nvSpPr>
        <p:spPr>
          <a:xfrm>
            <a:off x="415600" y="-58875"/>
            <a:ext cx="9049800" cy="1054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b="1" lang="en-GB" sz="3259">
                <a:solidFill>
                  <a:schemeClr val="dk1"/>
                </a:solidFill>
                <a:latin typeface="Roboto"/>
                <a:ea typeface="Roboto"/>
                <a:cs typeface="Roboto"/>
                <a:sym typeface="Roboto"/>
              </a:rPr>
              <a:t>Can it be done?</a:t>
            </a:r>
            <a:r>
              <a:rPr lang="en-GB" sz="3259">
                <a:solidFill>
                  <a:schemeClr val="dk1"/>
                </a:solidFill>
                <a:latin typeface="Roboto Light"/>
                <a:ea typeface="Roboto Light"/>
                <a:cs typeface="Roboto Light"/>
                <a:sym typeface="Roboto Light"/>
              </a:rPr>
              <a:t> </a:t>
            </a:r>
            <a:r>
              <a:rPr i="1" lang="en-GB" sz="2860">
                <a:solidFill>
                  <a:schemeClr val="dk1"/>
                </a:solidFill>
                <a:latin typeface="Roboto Light"/>
                <a:ea typeface="Roboto Light"/>
                <a:cs typeface="Roboto Light"/>
                <a:sym typeface="Roboto Light"/>
              </a:rPr>
              <a:t>Federated causal research reusing sensitive real-world population health data</a:t>
            </a:r>
            <a:endParaRPr i="1" sz="2860">
              <a:solidFill>
                <a:schemeClr val="dk1"/>
              </a:solidFill>
              <a:latin typeface="Roboto Light"/>
              <a:ea typeface="Roboto Light"/>
              <a:cs typeface="Roboto Light"/>
              <a:sym typeface="Roboto Light"/>
            </a:endParaRPr>
          </a:p>
        </p:txBody>
      </p:sp>
      <p:pic>
        <p:nvPicPr>
          <p:cNvPr descr="https://lh7-rt.googleusercontent.com/slidesz/AGV_vUc17kRMdtwJ9XJGIP2Xhrp5fLAhb6Tean36qCEww2ymCUeKSf9bEQFMh6-XcEkVJtM9YE_eTJ5uNxhhK1aqJIWlfPOEBYwis_q7hmI7bQoiHSwsbiy116GH8xyHnS2gZj__Hr3pVaMh8MGItJd8ub9fJGgpHKB8saiCRfe0w35YSA=s2048?key=Q2_sJi9wPVKctRHayYM6aQ" id="415" name="Google Shape;415;g30108a166a0_1_48"/>
          <p:cNvPicPr preferRelativeResize="0"/>
          <p:nvPr/>
        </p:nvPicPr>
        <p:blipFill rotWithShape="1">
          <a:blip r:embed="rId3">
            <a:alphaModFix/>
          </a:blip>
          <a:srcRect b="0" l="0" r="0" t="0"/>
          <a:stretch/>
        </p:blipFill>
        <p:spPr>
          <a:xfrm>
            <a:off x="215467" y="1147711"/>
            <a:ext cx="11851144" cy="2320507"/>
          </a:xfrm>
          <a:prstGeom prst="rect">
            <a:avLst/>
          </a:prstGeom>
          <a:noFill/>
          <a:ln>
            <a:noFill/>
          </a:ln>
        </p:spPr>
      </p:pic>
      <p:sp>
        <p:nvSpPr>
          <p:cNvPr id="416" name="Google Shape;416;g30108a166a0_1_48"/>
          <p:cNvSpPr/>
          <p:nvPr/>
        </p:nvSpPr>
        <p:spPr>
          <a:xfrm>
            <a:off x="322733" y="920400"/>
            <a:ext cx="4369500" cy="5510100"/>
          </a:xfrm>
          <a:prstGeom prst="rect">
            <a:avLst/>
          </a:prstGeom>
          <a:noFill/>
          <a:ln cap="flat" cmpd="sng" w="12700">
            <a:solidFill>
              <a:srgbClr val="757070"/>
            </a:solidFill>
            <a:prstDash val="dash"/>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417" name="Google Shape;417;g30108a166a0_1_48"/>
          <p:cNvSpPr txBox="1"/>
          <p:nvPr/>
        </p:nvSpPr>
        <p:spPr>
          <a:xfrm>
            <a:off x="332021" y="953768"/>
            <a:ext cx="3882900" cy="354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F3F3F"/>
                </a:solidFill>
                <a:latin typeface="Calibri"/>
                <a:ea typeface="Calibri"/>
                <a:cs typeface="Calibri"/>
                <a:sym typeface="Calibri"/>
              </a:rPr>
              <a:t>DATA REQUIREMENTS</a:t>
            </a:r>
            <a:endParaRPr b="1" i="0" sz="1500" u="none" cap="none" strike="noStrike">
              <a:solidFill>
                <a:srgbClr val="3F3F3F"/>
              </a:solidFill>
              <a:latin typeface="Calibri"/>
              <a:ea typeface="Calibri"/>
              <a:cs typeface="Calibri"/>
              <a:sym typeface="Calibri"/>
            </a:endParaRPr>
          </a:p>
        </p:txBody>
      </p:sp>
      <p:pic>
        <p:nvPicPr>
          <p:cNvPr id="418" name="Google Shape;418;g30108a166a0_1_48"/>
          <p:cNvPicPr preferRelativeResize="0"/>
          <p:nvPr/>
        </p:nvPicPr>
        <p:blipFill rotWithShape="1">
          <a:blip r:embed="rId4">
            <a:alphaModFix/>
          </a:blip>
          <a:srcRect b="0" l="0" r="0" t="0"/>
          <a:stretch/>
        </p:blipFill>
        <p:spPr>
          <a:xfrm>
            <a:off x="463820" y="4878466"/>
            <a:ext cx="484583" cy="176604"/>
          </a:xfrm>
          <a:prstGeom prst="rect">
            <a:avLst/>
          </a:prstGeom>
          <a:noFill/>
          <a:ln>
            <a:noFill/>
          </a:ln>
        </p:spPr>
      </p:pic>
      <p:sp>
        <p:nvSpPr>
          <p:cNvPr id="419" name="Google Shape;419;g30108a166a0_1_48"/>
          <p:cNvSpPr txBox="1"/>
          <p:nvPr/>
        </p:nvSpPr>
        <p:spPr>
          <a:xfrm>
            <a:off x="912438" y="4755533"/>
            <a:ext cx="20640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5"/>
              </a:rPr>
              <a:t>Study protocol</a:t>
            </a:r>
            <a:endParaRPr b="0" i="0" sz="1300" u="none" cap="none" strike="noStrike">
              <a:solidFill>
                <a:srgbClr val="000000"/>
              </a:solidFill>
              <a:latin typeface="Calibri"/>
              <a:ea typeface="Calibri"/>
              <a:cs typeface="Calibri"/>
              <a:sym typeface="Calibri"/>
            </a:endParaRPr>
          </a:p>
        </p:txBody>
      </p:sp>
      <p:pic>
        <p:nvPicPr>
          <p:cNvPr id="420" name="Google Shape;420;g30108a166a0_1_48"/>
          <p:cNvPicPr preferRelativeResize="0"/>
          <p:nvPr/>
        </p:nvPicPr>
        <p:blipFill rotWithShape="1">
          <a:blip r:embed="rId4">
            <a:alphaModFix/>
          </a:blip>
          <a:srcRect b="0" l="0" r="0" t="0"/>
          <a:stretch/>
        </p:blipFill>
        <p:spPr>
          <a:xfrm>
            <a:off x="463787" y="5171673"/>
            <a:ext cx="484583" cy="176604"/>
          </a:xfrm>
          <a:prstGeom prst="rect">
            <a:avLst/>
          </a:prstGeom>
          <a:noFill/>
          <a:ln>
            <a:noFill/>
          </a:ln>
        </p:spPr>
      </p:pic>
      <p:sp>
        <p:nvSpPr>
          <p:cNvPr id="421" name="Google Shape;421;g30108a166a0_1_48"/>
          <p:cNvSpPr txBox="1"/>
          <p:nvPr/>
        </p:nvSpPr>
        <p:spPr>
          <a:xfrm>
            <a:off x="887037" y="5074917"/>
            <a:ext cx="34305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6"/>
              </a:rPr>
              <a:t>Common Data Model Specification</a:t>
            </a:r>
            <a:endParaRPr b="0" i="0" sz="1300" u="none" cap="none" strike="noStrike">
              <a:solidFill>
                <a:srgbClr val="000000"/>
              </a:solidFill>
              <a:latin typeface="Calibri"/>
              <a:ea typeface="Calibri"/>
              <a:cs typeface="Calibri"/>
              <a:sym typeface="Calibri"/>
            </a:endParaRPr>
          </a:p>
        </p:txBody>
      </p:sp>
      <p:pic>
        <p:nvPicPr>
          <p:cNvPr id="422" name="Google Shape;422;g30108a166a0_1_48"/>
          <p:cNvPicPr preferRelativeResize="0"/>
          <p:nvPr/>
        </p:nvPicPr>
        <p:blipFill rotWithShape="1">
          <a:blip r:embed="rId7">
            <a:alphaModFix/>
          </a:blip>
          <a:srcRect b="0" l="0" r="0" t="0"/>
          <a:stretch/>
        </p:blipFill>
        <p:spPr>
          <a:xfrm>
            <a:off x="473037" y="3347610"/>
            <a:ext cx="503101" cy="405889"/>
          </a:xfrm>
          <a:prstGeom prst="rect">
            <a:avLst/>
          </a:prstGeom>
          <a:noFill/>
          <a:ln>
            <a:noFill/>
          </a:ln>
        </p:spPr>
      </p:pic>
      <p:sp>
        <p:nvSpPr>
          <p:cNvPr id="423" name="Google Shape;423;g30108a166a0_1_48"/>
          <p:cNvSpPr txBox="1"/>
          <p:nvPr/>
        </p:nvSpPr>
        <p:spPr>
          <a:xfrm>
            <a:off x="968864" y="3376150"/>
            <a:ext cx="36081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Workshop Directed Acyclic Graphs</a:t>
            </a:r>
            <a:endParaRPr b="0" i="0" sz="1300" u="none" cap="none" strike="noStrike">
              <a:solidFill>
                <a:srgbClr val="000000"/>
              </a:solidFill>
              <a:latin typeface="Calibri"/>
              <a:ea typeface="Calibri"/>
              <a:cs typeface="Calibri"/>
              <a:sym typeface="Calibri"/>
            </a:endParaRPr>
          </a:p>
        </p:txBody>
      </p:sp>
      <p:pic>
        <p:nvPicPr>
          <p:cNvPr id="424" name="Google Shape;424;g30108a166a0_1_48"/>
          <p:cNvPicPr preferRelativeResize="0"/>
          <p:nvPr/>
        </p:nvPicPr>
        <p:blipFill rotWithShape="1">
          <a:blip r:embed="rId4">
            <a:alphaModFix/>
          </a:blip>
          <a:srcRect b="0" l="0" r="0" t="0"/>
          <a:stretch/>
        </p:blipFill>
        <p:spPr>
          <a:xfrm>
            <a:off x="463800" y="5511867"/>
            <a:ext cx="484567" cy="176600"/>
          </a:xfrm>
          <a:prstGeom prst="rect">
            <a:avLst/>
          </a:prstGeom>
          <a:noFill/>
          <a:ln>
            <a:noFill/>
          </a:ln>
        </p:spPr>
      </p:pic>
      <p:sp>
        <p:nvSpPr>
          <p:cNvPr id="425" name="Google Shape;425;g30108a166a0_1_48"/>
          <p:cNvSpPr txBox="1"/>
          <p:nvPr/>
        </p:nvSpPr>
        <p:spPr>
          <a:xfrm>
            <a:off x="894503" y="5423283"/>
            <a:ext cx="23151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8"/>
              </a:rPr>
              <a:t>Data Management Plan</a:t>
            </a:r>
            <a:endParaRPr b="0" i="0" sz="1300" u="none" cap="none" strike="noStrike">
              <a:solidFill>
                <a:srgbClr val="000000"/>
              </a:solidFill>
              <a:latin typeface="Calibri"/>
              <a:ea typeface="Calibri"/>
              <a:cs typeface="Calibri"/>
              <a:sym typeface="Calibri"/>
            </a:endParaRPr>
          </a:p>
        </p:txBody>
      </p:sp>
      <p:pic>
        <p:nvPicPr>
          <p:cNvPr id="426" name="Google Shape;426;g30108a166a0_1_48"/>
          <p:cNvPicPr preferRelativeResize="0"/>
          <p:nvPr/>
        </p:nvPicPr>
        <p:blipFill rotWithShape="1">
          <a:blip r:embed="rId9">
            <a:alphaModFix/>
          </a:blip>
          <a:srcRect b="0" l="0" r="0" t="0"/>
          <a:stretch/>
        </p:blipFill>
        <p:spPr>
          <a:xfrm>
            <a:off x="543629" y="5918318"/>
            <a:ext cx="324920" cy="321280"/>
          </a:xfrm>
          <a:prstGeom prst="rect">
            <a:avLst/>
          </a:prstGeom>
          <a:noFill/>
          <a:ln>
            <a:noFill/>
          </a:ln>
        </p:spPr>
      </p:pic>
      <p:sp>
        <p:nvSpPr>
          <p:cNvPr id="427" name="Google Shape;427;g30108a166a0_1_48"/>
          <p:cNvSpPr/>
          <p:nvPr/>
        </p:nvSpPr>
        <p:spPr>
          <a:xfrm>
            <a:off x="873125" y="5769900"/>
            <a:ext cx="4144500" cy="7458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300"/>
              <a:buFont typeface="Arial"/>
              <a:buNone/>
            </a:pPr>
            <a:r>
              <a:rPr b="0" i="1" lang="en-GB" sz="1300" u="none" cap="none" strike="noStrike">
                <a:solidFill>
                  <a:srgbClr val="000000"/>
                </a:solidFill>
                <a:latin typeface="Calibri"/>
                <a:ea typeface="Calibri"/>
                <a:cs typeface="Calibri"/>
                <a:sym typeface="Calibri"/>
              </a:rPr>
              <a:t>Federated causal inference based on real-world observational data sources </a:t>
            </a:r>
            <a:br>
              <a:rPr b="0" i="1" lang="en-GB" sz="1300" u="none" cap="none" strike="noStrike">
                <a:solidFill>
                  <a:srgbClr val="000000"/>
                </a:solidFill>
                <a:latin typeface="Calibri"/>
                <a:ea typeface="Calibri"/>
                <a:cs typeface="Calibri"/>
                <a:sym typeface="Calibri"/>
              </a:rPr>
            </a:br>
            <a:r>
              <a:rPr b="0" i="1" lang="en-GB" sz="1300" u="sng" cap="none" strike="noStrike">
                <a:solidFill>
                  <a:schemeClr val="hlink"/>
                </a:solidFill>
                <a:latin typeface="Calibri"/>
                <a:ea typeface="Calibri"/>
                <a:cs typeface="Calibri"/>
                <a:sym typeface="Calibri"/>
                <a:hlinkClick r:id="rId10"/>
              </a:rPr>
              <a:t>https://doi.org/10.1186/s12874-023-02068-3</a:t>
            </a:r>
            <a:r>
              <a:rPr b="0" i="1" lang="en-GB" sz="1300" u="none" cap="none" strike="noStrike">
                <a:solidFill>
                  <a:srgbClr val="000000"/>
                </a:solidFill>
                <a:latin typeface="Calibri"/>
                <a:ea typeface="Calibri"/>
                <a:cs typeface="Calibri"/>
                <a:sym typeface="Calibri"/>
              </a:rPr>
              <a:t> </a:t>
            </a:r>
            <a:endParaRPr b="0" i="0" sz="1700" u="none" cap="none" strike="noStrike">
              <a:solidFill>
                <a:srgbClr val="000000"/>
              </a:solidFill>
              <a:latin typeface="Arial"/>
              <a:ea typeface="Arial"/>
              <a:cs typeface="Arial"/>
              <a:sym typeface="Arial"/>
            </a:endParaRPr>
          </a:p>
        </p:txBody>
      </p:sp>
      <p:pic>
        <p:nvPicPr>
          <p:cNvPr id="428" name="Google Shape;428;g30108a166a0_1_48"/>
          <p:cNvPicPr preferRelativeResize="0"/>
          <p:nvPr/>
        </p:nvPicPr>
        <p:blipFill rotWithShape="1">
          <a:blip r:embed="rId7">
            <a:alphaModFix/>
          </a:blip>
          <a:srcRect b="0" l="0" r="0" t="0"/>
          <a:stretch/>
        </p:blipFill>
        <p:spPr>
          <a:xfrm>
            <a:off x="454520" y="3795255"/>
            <a:ext cx="503101" cy="405889"/>
          </a:xfrm>
          <a:prstGeom prst="rect">
            <a:avLst/>
          </a:prstGeom>
          <a:noFill/>
          <a:ln>
            <a:noFill/>
          </a:ln>
        </p:spPr>
      </p:pic>
      <p:sp>
        <p:nvSpPr>
          <p:cNvPr id="429" name="Google Shape;429;g30108a166a0_1_48"/>
          <p:cNvSpPr txBox="1"/>
          <p:nvPr/>
        </p:nvSpPr>
        <p:spPr>
          <a:xfrm>
            <a:off x="1008765" y="3823800"/>
            <a:ext cx="43188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Workshops integration socioeconomic data</a:t>
            </a:r>
            <a:endParaRPr b="0" i="0" sz="1300" u="none" cap="none" strike="noStrike">
              <a:solidFill>
                <a:srgbClr val="000000"/>
              </a:solidFill>
              <a:latin typeface="Calibri"/>
              <a:ea typeface="Calibri"/>
              <a:cs typeface="Calibri"/>
              <a:sym typeface="Calibri"/>
            </a:endParaRPr>
          </a:p>
        </p:txBody>
      </p:sp>
      <p:sp>
        <p:nvSpPr>
          <p:cNvPr id="430" name="Google Shape;430;g30108a166a0_1_48"/>
          <p:cNvSpPr/>
          <p:nvPr/>
        </p:nvSpPr>
        <p:spPr>
          <a:xfrm>
            <a:off x="992787" y="4128400"/>
            <a:ext cx="3715200" cy="533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300"/>
              <a:buFont typeface="Arial"/>
              <a:buNone/>
            </a:pPr>
            <a:r>
              <a:rPr b="0" i="1" lang="en-GB" sz="1300" u="none" cap="none" strike="noStrike">
                <a:solidFill>
                  <a:srgbClr val="000000"/>
                </a:solidFill>
                <a:latin typeface="Calibri"/>
                <a:ea typeface="Calibri"/>
                <a:cs typeface="Calibri"/>
                <a:sym typeface="Calibri"/>
              </a:rPr>
              <a:t>Integration of socioeconomic data in observational studies </a:t>
            </a:r>
            <a:endParaRPr b="0" i="0" sz="1700" u="none" cap="none" strike="noStrike">
              <a:solidFill>
                <a:srgbClr val="000000"/>
              </a:solidFill>
              <a:latin typeface="Arial"/>
              <a:ea typeface="Arial"/>
              <a:cs typeface="Arial"/>
              <a:sym typeface="Arial"/>
            </a:endParaRPr>
          </a:p>
        </p:txBody>
      </p:sp>
      <p:pic>
        <p:nvPicPr>
          <p:cNvPr id="431" name="Google Shape;431;g30108a166a0_1_48"/>
          <p:cNvPicPr preferRelativeResize="0"/>
          <p:nvPr/>
        </p:nvPicPr>
        <p:blipFill rotWithShape="1">
          <a:blip r:embed="rId9">
            <a:alphaModFix/>
          </a:blip>
          <a:srcRect b="0" l="0" r="0" t="0"/>
          <a:stretch/>
        </p:blipFill>
        <p:spPr>
          <a:xfrm>
            <a:off x="562426" y="4274545"/>
            <a:ext cx="324920" cy="321280"/>
          </a:xfrm>
          <a:prstGeom prst="rect">
            <a:avLst/>
          </a:prstGeom>
          <a:noFill/>
          <a:ln>
            <a:noFill/>
          </a:ln>
        </p:spPr>
      </p:pic>
      <p:sp>
        <p:nvSpPr>
          <p:cNvPr id="432" name="Google Shape;432;g30108a166a0_1_48"/>
          <p:cNvSpPr/>
          <p:nvPr/>
        </p:nvSpPr>
        <p:spPr>
          <a:xfrm>
            <a:off x="4743133" y="920400"/>
            <a:ext cx="2743200" cy="5510100"/>
          </a:xfrm>
          <a:prstGeom prst="rect">
            <a:avLst/>
          </a:prstGeom>
          <a:noFill/>
          <a:ln cap="flat" cmpd="sng" w="12700">
            <a:solidFill>
              <a:srgbClr val="757070"/>
            </a:solidFill>
            <a:prstDash val="dash"/>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433" name="Google Shape;433;g30108a166a0_1_48"/>
          <p:cNvSpPr txBox="1"/>
          <p:nvPr/>
        </p:nvSpPr>
        <p:spPr>
          <a:xfrm>
            <a:off x="4718420" y="953767"/>
            <a:ext cx="2315100" cy="354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F3F3F"/>
                </a:solidFill>
                <a:latin typeface="Calibri"/>
                <a:ea typeface="Calibri"/>
                <a:cs typeface="Calibri"/>
                <a:sym typeface="Calibri"/>
              </a:rPr>
              <a:t>ANALYTICAL PIPELINE</a:t>
            </a:r>
            <a:endParaRPr b="1" i="0" sz="1500" u="none" cap="none" strike="noStrike">
              <a:solidFill>
                <a:srgbClr val="3F3F3F"/>
              </a:solidFill>
              <a:latin typeface="Calibri"/>
              <a:ea typeface="Calibri"/>
              <a:cs typeface="Calibri"/>
              <a:sym typeface="Calibri"/>
            </a:endParaRPr>
          </a:p>
        </p:txBody>
      </p:sp>
      <p:sp>
        <p:nvSpPr>
          <p:cNvPr id="434" name="Google Shape;434;g30108a166a0_1_48"/>
          <p:cNvSpPr/>
          <p:nvPr/>
        </p:nvSpPr>
        <p:spPr>
          <a:xfrm>
            <a:off x="7537200" y="920400"/>
            <a:ext cx="2890800" cy="5510100"/>
          </a:xfrm>
          <a:prstGeom prst="rect">
            <a:avLst/>
          </a:prstGeom>
          <a:noFill/>
          <a:ln cap="flat" cmpd="sng" w="12700">
            <a:solidFill>
              <a:srgbClr val="757070"/>
            </a:solidFill>
            <a:prstDash val="dash"/>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435" name="Google Shape;435;g30108a166a0_1_48"/>
          <p:cNvSpPr txBox="1"/>
          <p:nvPr/>
        </p:nvSpPr>
        <p:spPr>
          <a:xfrm>
            <a:off x="7537133" y="953767"/>
            <a:ext cx="1449300" cy="354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F3F3F"/>
                </a:solidFill>
                <a:latin typeface="Calibri"/>
                <a:ea typeface="Calibri"/>
                <a:cs typeface="Calibri"/>
                <a:sym typeface="Calibri"/>
              </a:rPr>
              <a:t>DEPLOYMENT</a:t>
            </a:r>
            <a:endParaRPr b="1" i="0" sz="1500" u="none" cap="none" strike="noStrike">
              <a:solidFill>
                <a:srgbClr val="3F3F3F"/>
              </a:solidFill>
              <a:latin typeface="Calibri"/>
              <a:ea typeface="Calibri"/>
              <a:cs typeface="Calibri"/>
              <a:sym typeface="Calibri"/>
            </a:endParaRPr>
          </a:p>
        </p:txBody>
      </p:sp>
      <p:sp>
        <p:nvSpPr>
          <p:cNvPr id="436" name="Google Shape;436;g30108a166a0_1_48"/>
          <p:cNvSpPr/>
          <p:nvPr/>
        </p:nvSpPr>
        <p:spPr>
          <a:xfrm>
            <a:off x="10495333" y="920400"/>
            <a:ext cx="1477200" cy="5510100"/>
          </a:xfrm>
          <a:prstGeom prst="rect">
            <a:avLst/>
          </a:prstGeom>
          <a:noFill/>
          <a:ln cap="flat" cmpd="sng" w="12700">
            <a:solidFill>
              <a:srgbClr val="757070"/>
            </a:solidFill>
            <a:prstDash val="dash"/>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437" name="Google Shape;437;g30108a166a0_1_48"/>
          <p:cNvSpPr txBox="1"/>
          <p:nvPr/>
        </p:nvSpPr>
        <p:spPr>
          <a:xfrm>
            <a:off x="10478868" y="953767"/>
            <a:ext cx="1040100" cy="354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3F3F3F"/>
                </a:solidFill>
                <a:latin typeface="Calibri"/>
                <a:ea typeface="Calibri"/>
                <a:cs typeface="Calibri"/>
                <a:sym typeface="Calibri"/>
              </a:rPr>
              <a:t>SHARING</a:t>
            </a:r>
            <a:endParaRPr b="1" i="0" sz="1500" u="none" cap="none" strike="noStrike">
              <a:solidFill>
                <a:srgbClr val="3F3F3F"/>
              </a:solidFill>
              <a:latin typeface="Calibri"/>
              <a:ea typeface="Calibri"/>
              <a:cs typeface="Calibri"/>
              <a:sym typeface="Calibri"/>
            </a:endParaRPr>
          </a:p>
        </p:txBody>
      </p:sp>
      <p:sp>
        <p:nvSpPr>
          <p:cNvPr id="438" name="Google Shape;438;g30108a166a0_1_48"/>
          <p:cNvSpPr txBox="1"/>
          <p:nvPr/>
        </p:nvSpPr>
        <p:spPr>
          <a:xfrm>
            <a:off x="5479034" y="3372000"/>
            <a:ext cx="22311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11"/>
              </a:rPr>
              <a:t>Code repository</a:t>
            </a:r>
            <a:endParaRPr b="0" i="0" sz="1300" u="none" cap="none" strike="noStrike">
              <a:solidFill>
                <a:srgbClr val="000000"/>
              </a:solidFill>
              <a:latin typeface="Calibri"/>
              <a:ea typeface="Calibri"/>
              <a:cs typeface="Calibri"/>
              <a:sym typeface="Calibri"/>
            </a:endParaRPr>
          </a:p>
        </p:txBody>
      </p:sp>
      <p:pic>
        <p:nvPicPr>
          <p:cNvPr id="439" name="Google Shape;439;g30108a166a0_1_48"/>
          <p:cNvPicPr preferRelativeResize="0"/>
          <p:nvPr/>
        </p:nvPicPr>
        <p:blipFill rotWithShape="1">
          <a:blip r:embed="rId12">
            <a:alphaModFix/>
          </a:blip>
          <a:srcRect b="0" l="0" r="0" t="0"/>
          <a:stretch/>
        </p:blipFill>
        <p:spPr>
          <a:xfrm>
            <a:off x="5064344" y="3354082"/>
            <a:ext cx="382872" cy="418620"/>
          </a:xfrm>
          <a:prstGeom prst="rect">
            <a:avLst/>
          </a:prstGeom>
          <a:noFill/>
          <a:ln>
            <a:noFill/>
          </a:ln>
        </p:spPr>
      </p:pic>
      <p:pic>
        <p:nvPicPr>
          <p:cNvPr id="440" name="Google Shape;440;g30108a166a0_1_48"/>
          <p:cNvPicPr preferRelativeResize="0"/>
          <p:nvPr/>
        </p:nvPicPr>
        <p:blipFill rotWithShape="1">
          <a:blip r:embed="rId7">
            <a:alphaModFix/>
          </a:blip>
          <a:srcRect b="0" l="0" r="0" t="0"/>
          <a:stretch/>
        </p:blipFill>
        <p:spPr>
          <a:xfrm>
            <a:off x="7652593" y="3086099"/>
            <a:ext cx="503101" cy="405889"/>
          </a:xfrm>
          <a:prstGeom prst="rect">
            <a:avLst/>
          </a:prstGeom>
          <a:noFill/>
          <a:ln>
            <a:noFill/>
          </a:ln>
        </p:spPr>
      </p:pic>
      <p:pic>
        <p:nvPicPr>
          <p:cNvPr id="441" name="Google Shape;441;g30108a166a0_1_48"/>
          <p:cNvPicPr preferRelativeResize="0"/>
          <p:nvPr/>
        </p:nvPicPr>
        <p:blipFill rotWithShape="1">
          <a:blip r:embed="rId13">
            <a:alphaModFix/>
          </a:blip>
          <a:srcRect b="0" l="0" r="0" t="0"/>
          <a:stretch/>
        </p:blipFill>
        <p:spPr>
          <a:xfrm>
            <a:off x="5002595" y="3905087"/>
            <a:ext cx="506369" cy="407342"/>
          </a:xfrm>
          <a:prstGeom prst="rect">
            <a:avLst/>
          </a:prstGeom>
          <a:noFill/>
          <a:ln>
            <a:noFill/>
          </a:ln>
        </p:spPr>
      </p:pic>
      <p:sp>
        <p:nvSpPr>
          <p:cNvPr id="442" name="Google Shape;442;g30108a166a0_1_48"/>
          <p:cNvSpPr txBox="1"/>
          <p:nvPr/>
        </p:nvSpPr>
        <p:spPr>
          <a:xfrm>
            <a:off x="5479022" y="3886105"/>
            <a:ext cx="20640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14"/>
              </a:rPr>
              <a:t>RO-Crate</a:t>
            </a:r>
            <a:endParaRPr b="0" i="0" sz="1300" u="none" cap="none" strike="noStrike">
              <a:solidFill>
                <a:srgbClr val="000000"/>
              </a:solidFill>
              <a:latin typeface="Calibri"/>
              <a:ea typeface="Calibri"/>
              <a:cs typeface="Calibri"/>
              <a:sym typeface="Calibri"/>
            </a:endParaRPr>
          </a:p>
        </p:txBody>
      </p:sp>
      <p:pic>
        <p:nvPicPr>
          <p:cNvPr id="443" name="Google Shape;443;g30108a166a0_1_48"/>
          <p:cNvPicPr preferRelativeResize="0"/>
          <p:nvPr/>
        </p:nvPicPr>
        <p:blipFill rotWithShape="1">
          <a:blip r:embed="rId15">
            <a:alphaModFix/>
          </a:blip>
          <a:srcRect b="0" l="0" r="0" t="0"/>
          <a:stretch/>
        </p:blipFill>
        <p:spPr>
          <a:xfrm>
            <a:off x="5012329" y="4473594"/>
            <a:ext cx="496636" cy="353968"/>
          </a:xfrm>
          <a:prstGeom prst="rect">
            <a:avLst/>
          </a:prstGeom>
          <a:noFill/>
          <a:ln>
            <a:noFill/>
          </a:ln>
        </p:spPr>
      </p:pic>
      <p:sp>
        <p:nvSpPr>
          <p:cNvPr id="444" name="Google Shape;444;g30108a166a0_1_48"/>
          <p:cNvSpPr txBox="1"/>
          <p:nvPr/>
        </p:nvSpPr>
        <p:spPr>
          <a:xfrm>
            <a:off x="5484214" y="4451603"/>
            <a:ext cx="20640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16"/>
              </a:rPr>
              <a:t>WorkflowHub </a:t>
            </a:r>
            <a:endParaRPr b="0" i="0" sz="1300" u="none" cap="none" strike="noStrike">
              <a:solidFill>
                <a:srgbClr val="000000"/>
              </a:solidFill>
              <a:latin typeface="Calibri"/>
              <a:ea typeface="Calibri"/>
              <a:cs typeface="Calibri"/>
              <a:sym typeface="Calibri"/>
            </a:endParaRPr>
          </a:p>
        </p:txBody>
      </p:sp>
      <p:pic>
        <p:nvPicPr>
          <p:cNvPr id="445" name="Google Shape;445;g30108a166a0_1_48"/>
          <p:cNvPicPr preferRelativeResize="0"/>
          <p:nvPr/>
        </p:nvPicPr>
        <p:blipFill rotWithShape="1">
          <a:blip r:embed="rId4">
            <a:alphaModFix/>
          </a:blip>
          <a:srcRect b="0" l="0" r="0" t="0"/>
          <a:stretch/>
        </p:blipFill>
        <p:spPr>
          <a:xfrm>
            <a:off x="7683667" y="4114701"/>
            <a:ext cx="484583" cy="176604"/>
          </a:xfrm>
          <a:prstGeom prst="rect">
            <a:avLst/>
          </a:prstGeom>
          <a:noFill/>
          <a:ln>
            <a:noFill/>
          </a:ln>
        </p:spPr>
      </p:pic>
      <p:sp>
        <p:nvSpPr>
          <p:cNvPr id="446" name="Google Shape;446;g30108a166a0_1_48"/>
          <p:cNvSpPr/>
          <p:nvPr/>
        </p:nvSpPr>
        <p:spPr>
          <a:xfrm>
            <a:off x="8216168" y="3860958"/>
            <a:ext cx="2231100" cy="3828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17"/>
              </a:rPr>
              <a:t>Local outputs and comparative analysis</a:t>
            </a:r>
            <a:endParaRPr b="0" i="0" sz="1700" u="none" cap="none" strike="noStrike">
              <a:solidFill>
                <a:srgbClr val="000000"/>
              </a:solidFill>
              <a:latin typeface="Arial"/>
              <a:ea typeface="Arial"/>
              <a:cs typeface="Arial"/>
              <a:sym typeface="Arial"/>
            </a:endParaRPr>
          </a:p>
        </p:txBody>
      </p:sp>
      <p:sp>
        <p:nvSpPr>
          <p:cNvPr id="447" name="Google Shape;447;g30108a166a0_1_48"/>
          <p:cNvSpPr/>
          <p:nvPr/>
        </p:nvSpPr>
        <p:spPr>
          <a:xfrm>
            <a:off x="8146367" y="2648000"/>
            <a:ext cx="2231100" cy="533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Calibri"/>
                <a:ea typeface="Calibri"/>
                <a:cs typeface="Calibri"/>
                <a:sym typeface="Calibri"/>
              </a:rPr>
              <a:t>Webinar on using containers as SPEs in federated research architectures for health data reuse</a:t>
            </a:r>
            <a:endParaRPr b="0" i="0" sz="1700" u="none" cap="none" strike="noStrike">
              <a:solidFill>
                <a:srgbClr val="000000"/>
              </a:solidFill>
              <a:latin typeface="Arial"/>
              <a:ea typeface="Arial"/>
              <a:cs typeface="Arial"/>
              <a:sym typeface="Arial"/>
            </a:endParaRPr>
          </a:p>
        </p:txBody>
      </p:sp>
      <p:pic>
        <p:nvPicPr>
          <p:cNvPr id="448" name="Google Shape;448;g30108a166a0_1_48"/>
          <p:cNvPicPr preferRelativeResize="0"/>
          <p:nvPr/>
        </p:nvPicPr>
        <p:blipFill rotWithShape="1">
          <a:blip r:embed="rId13">
            <a:alphaModFix/>
          </a:blip>
          <a:srcRect b="0" l="0" r="0" t="0"/>
          <a:stretch/>
        </p:blipFill>
        <p:spPr>
          <a:xfrm>
            <a:off x="7638964" y="4489170"/>
            <a:ext cx="506369" cy="407342"/>
          </a:xfrm>
          <a:prstGeom prst="rect">
            <a:avLst/>
          </a:prstGeom>
          <a:noFill/>
          <a:ln>
            <a:noFill/>
          </a:ln>
        </p:spPr>
      </p:pic>
      <p:sp>
        <p:nvSpPr>
          <p:cNvPr id="449" name="Google Shape;449;g30108a166a0_1_48"/>
          <p:cNvSpPr txBox="1"/>
          <p:nvPr/>
        </p:nvSpPr>
        <p:spPr>
          <a:xfrm>
            <a:off x="8288341" y="4508887"/>
            <a:ext cx="2064000" cy="323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sng" cap="none" strike="noStrike">
                <a:solidFill>
                  <a:schemeClr val="hlink"/>
                </a:solidFill>
                <a:latin typeface="Calibri"/>
                <a:ea typeface="Calibri"/>
                <a:cs typeface="Calibri"/>
                <a:sym typeface="Calibri"/>
                <a:hlinkClick r:id="rId18"/>
              </a:rPr>
              <a:t>RO-Crate</a:t>
            </a:r>
            <a:r>
              <a:rPr b="0" i="0" lang="en-GB" sz="1300" u="none" cap="none" strike="noStrike">
                <a:solidFill>
                  <a:srgbClr val="000000"/>
                </a:solidFill>
                <a:latin typeface="Calibri"/>
                <a:ea typeface="Calibri"/>
                <a:cs typeface="Calibri"/>
                <a:sym typeface="Calibri"/>
              </a:rPr>
              <a:t> </a:t>
            </a:r>
            <a:endParaRPr b="0" i="0" sz="1300" u="none" cap="none" strike="noStrike">
              <a:solidFill>
                <a:srgbClr val="000000"/>
              </a:solidFill>
              <a:latin typeface="Calibri"/>
              <a:ea typeface="Calibri"/>
              <a:cs typeface="Calibri"/>
              <a:sym typeface="Calibri"/>
            </a:endParaRPr>
          </a:p>
        </p:txBody>
      </p:sp>
      <p:pic>
        <p:nvPicPr>
          <p:cNvPr id="450" name="Google Shape;450;g30108a166a0_1_48"/>
          <p:cNvPicPr preferRelativeResize="0"/>
          <p:nvPr/>
        </p:nvPicPr>
        <p:blipFill rotWithShape="1">
          <a:blip r:embed="rId9">
            <a:alphaModFix/>
          </a:blip>
          <a:srcRect b="0" l="0" r="0" t="0"/>
          <a:stretch/>
        </p:blipFill>
        <p:spPr>
          <a:xfrm>
            <a:off x="7748988" y="5400311"/>
            <a:ext cx="324920" cy="321280"/>
          </a:xfrm>
          <a:prstGeom prst="rect">
            <a:avLst/>
          </a:prstGeom>
          <a:noFill/>
          <a:ln>
            <a:noFill/>
          </a:ln>
        </p:spPr>
      </p:pic>
      <p:sp>
        <p:nvSpPr>
          <p:cNvPr id="451" name="Google Shape;451;g30108a166a0_1_48"/>
          <p:cNvSpPr/>
          <p:nvPr/>
        </p:nvSpPr>
        <p:spPr>
          <a:xfrm>
            <a:off x="8127011" y="4865762"/>
            <a:ext cx="2315100" cy="984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300"/>
              <a:buFont typeface="Arial"/>
              <a:buNone/>
            </a:pPr>
            <a:r>
              <a:rPr b="0" i="1" lang="en-GB" sz="1300" u="none" cap="none" strike="noStrike">
                <a:solidFill>
                  <a:srgbClr val="000000"/>
                </a:solidFill>
                <a:latin typeface="Calibri"/>
                <a:ea typeface="Calibri"/>
                <a:cs typeface="Calibri"/>
                <a:sym typeface="Calibri"/>
              </a:rPr>
              <a:t>Real-World Comparative Effectiveness of SARS-CoV-2 Primary Vaccination Campaigns Against SARS-CoV-2 Infections </a:t>
            </a:r>
            <a:r>
              <a:rPr b="0" i="0" lang="en-GB" sz="1300" u="none" cap="none" strike="noStrike">
                <a:solidFill>
                  <a:srgbClr val="000000"/>
                </a:solidFill>
                <a:latin typeface="Calibri"/>
                <a:ea typeface="Calibri"/>
                <a:cs typeface="Calibri"/>
                <a:sym typeface="Calibri"/>
              </a:rPr>
              <a:t>[</a:t>
            </a:r>
            <a:r>
              <a:rPr b="0" i="0" lang="en-GB" sz="1300" u="sng" cap="none" strike="noStrike">
                <a:solidFill>
                  <a:schemeClr val="hlink"/>
                </a:solidFill>
                <a:latin typeface="Calibri"/>
                <a:ea typeface="Calibri"/>
                <a:cs typeface="Calibri"/>
                <a:sym typeface="Calibri"/>
                <a:hlinkClick r:id="rId19"/>
              </a:rPr>
              <a:t>preprint</a:t>
            </a:r>
            <a:r>
              <a:rPr b="0" i="0" lang="en-GB" sz="1300" u="none" cap="none" strike="noStrike">
                <a:solidFill>
                  <a:srgbClr val="000000"/>
                </a:solidFill>
                <a:latin typeface="Calibri"/>
                <a:ea typeface="Calibri"/>
                <a:cs typeface="Calibri"/>
                <a:sym typeface="Calibri"/>
              </a:rPr>
              <a:t>]</a:t>
            </a:r>
            <a:endParaRPr b="0" i="0" sz="1700" u="none" cap="none" strike="noStrike">
              <a:solidFill>
                <a:srgbClr val="000000"/>
              </a:solidFill>
              <a:latin typeface="Arial"/>
              <a:ea typeface="Arial"/>
              <a:cs typeface="Arial"/>
              <a:sym typeface="Arial"/>
            </a:endParaRPr>
          </a:p>
        </p:txBody>
      </p:sp>
      <p:pic>
        <p:nvPicPr>
          <p:cNvPr id="452" name="Google Shape;452;g30108a166a0_1_48"/>
          <p:cNvPicPr preferRelativeResize="0"/>
          <p:nvPr/>
        </p:nvPicPr>
        <p:blipFill rotWithShape="1">
          <a:blip r:embed="rId4">
            <a:alphaModFix/>
          </a:blip>
          <a:srcRect b="0" l="0" r="0" t="0"/>
          <a:stretch/>
        </p:blipFill>
        <p:spPr>
          <a:xfrm>
            <a:off x="10991768" y="2798426"/>
            <a:ext cx="484583" cy="176604"/>
          </a:xfrm>
          <a:prstGeom prst="rect">
            <a:avLst/>
          </a:prstGeom>
          <a:noFill/>
          <a:ln>
            <a:noFill/>
          </a:ln>
        </p:spPr>
      </p:pic>
      <p:pic>
        <p:nvPicPr>
          <p:cNvPr id="453" name="Google Shape;453;g30108a166a0_1_48"/>
          <p:cNvPicPr preferRelativeResize="0"/>
          <p:nvPr/>
        </p:nvPicPr>
        <p:blipFill rotWithShape="1">
          <a:blip r:embed="rId13">
            <a:alphaModFix/>
          </a:blip>
          <a:srcRect b="0" l="0" r="0" t="0"/>
          <a:stretch/>
        </p:blipFill>
        <p:spPr>
          <a:xfrm>
            <a:off x="10980876" y="3047593"/>
            <a:ext cx="506369" cy="407342"/>
          </a:xfrm>
          <a:prstGeom prst="rect">
            <a:avLst/>
          </a:prstGeom>
          <a:noFill/>
          <a:ln>
            <a:noFill/>
          </a:ln>
        </p:spPr>
      </p:pic>
      <p:pic>
        <p:nvPicPr>
          <p:cNvPr id="454" name="Google Shape;454;g30108a166a0_1_48"/>
          <p:cNvPicPr preferRelativeResize="0"/>
          <p:nvPr/>
        </p:nvPicPr>
        <p:blipFill rotWithShape="1">
          <a:blip r:embed="rId15">
            <a:alphaModFix/>
          </a:blip>
          <a:srcRect b="0" l="0" r="0" t="0"/>
          <a:stretch/>
        </p:blipFill>
        <p:spPr>
          <a:xfrm>
            <a:off x="10985743" y="3540034"/>
            <a:ext cx="496636" cy="353968"/>
          </a:xfrm>
          <a:prstGeom prst="rect">
            <a:avLst/>
          </a:prstGeom>
          <a:noFill/>
          <a:ln>
            <a:noFill/>
          </a:ln>
        </p:spPr>
      </p:pic>
      <p:pic>
        <p:nvPicPr>
          <p:cNvPr id="455" name="Google Shape;455;g30108a166a0_1_48"/>
          <p:cNvPicPr preferRelativeResize="0"/>
          <p:nvPr/>
        </p:nvPicPr>
        <p:blipFill rotWithShape="1">
          <a:blip r:embed="rId20">
            <a:alphaModFix/>
          </a:blip>
          <a:srcRect b="0" l="0" r="0" t="0"/>
          <a:stretch/>
        </p:blipFill>
        <p:spPr>
          <a:xfrm>
            <a:off x="10664952" y="4480795"/>
            <a:ext cx="1138217" cy="144372"/>
          </a:xfrm>
          <a:prstGeom prst="rect">
            <a:avLst/>
          </a:prstGeom>
          <a:noFill/>
          <a:ln>
            <a:noFill/>
          </a:ln>
        </p:spPr>
      </p:pic>
      <p:sp>
        <p:nvSpPr>
          <p:cNvPr id="456" name="Google Shape;456;g30108a166a0_1_48"/>
          <p:cNvSpPr/>
          <p:nvPr/>
        </p:nvSpPr>
        <p:spPr>
          <a:xfrm>
            <a:off x="10495325" y="4633500"/>
            <a:ext cx="1630500" cy="1606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300"/>
              <a:buFont typeface="Arial"/>
              <a:buNone/>
            </a:pPr>
            <a:r>
              <a:rPr b="0" i="1" lang="en-GB" sz="1300" u="sng" cap="none" strike="noStrike">
                <a:solidFill>
                  <a:schemeClr val="hlink"/>
                </a:solidFill>
                <a:latin typeface="Calibri"/>
                <a:ea typeface="Calibri"/>
                <a:cs typeface="Calibri"/>
                <a:sym typeface="Calibri"/>
                <a:hlinkClick r:id="rId21"/>
              </a:rPr>
              <a:t>Prototyping federated causal research questions reusing sensitive health data</a:t>
            </a:r>
            <a:br>
              <a:rPr b="0" i="0" lang="en-GB" sz="1300" u="sng" cap="none" strike="noStrike">
                <a:solidFill>
                  <a:schemeClr val="hlink"/>
                </a:solidFill>
                <a:latin typeface="Calibri"/>
                <a:ea typeface="Calibri"/>
                <a:cs typeface="Calibri"/>
                <a:sym typeface="Calibri"/>
                <a:hlinkClick r:id="rId22"/>
              </a:rPr>
            </a:br>
            <a:endParaRPr b="0" i="0" sz="1700" u="none" cap="none" strike="noStrike">
              <a:solidFill>
                <a:srgbClr val="000000"/>
              </a:solidFill>
              <a:latin typeface="Arial"/>
              <a:ea typeface="Arial"/>
              <a:cs typeface="Arial"/>
              <a:sym typeface="Arial"/>
            </a:endParaRPr>
          </a:p>
        </p:txBody>
      </p:sp>
      <p:pic>
        <p:nvPicPr>
          <p:cNvPr id="457" name="Google Shape;457;g30108a166a0_1_48"/>
          <p:cNvPicPr preferRelativeResize="0"/>
          <p:nvPr/>
        </p:nvPicPr>
        <p:blipFill rotWithShape="1">
          <a:blip r:embed="rId12">
            <a:alphaModFix/>
          </a:blip>
          <a:srcRect b="0" l="0" r="0" t="0"/>
          <a:stretch/>
        </p:blipFill>
        <p:spPr>
          <a:xfrm>
            <a:off x="11042624" y="3921139"/>
            <a:ext cx="382872" cy="418620"/>
          </a:xfrm>
          <a:prstGeom prst="rect">
            <a:avLst/>
          </a:prstGeom>
          <a:noFill/>
          <a:ln>
            <a:noFill/>
          </a:ln>
        </p:spPr>
      </p:pic>
      <p:sp>
        <p:nvSpPr>
          <p:cNvPr id="458" name="Google Shape;458;g30108a166a0_1_48"/>
          <p:cNvSpPr txBox="1"/>
          <p:nvPr/>
        </p:nvSpPr>
        <p:spPr>
          <a:xfrm>
            <a:off x="7219500" y="6386025"/>
            <a:ext cx="4959600" cy="585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300"/>
              <a:buFont typeface="Arial"/>
              <a:buNone/>
            </a:pPr>
            <a:r>
              <a:rPr b="0" i="1" lang="en-GB" sz="1300" u="sng" cap="none" strike="noStrike">
                <a:solidFill>
                  <a:schemeClr val="hlink"/>
                </a:solidFill>
                <a:highlight>
                  <a:schemeClr val="lt1"/>
                </a:highlight>
                <a:latin typeface="Roboto Light"/>
                <a:ea typeface="Roboto Light"/>
                <a:cs typeface="Roboto Light"/>
                <a:sym typeface="Roboto Light"/>
                <a:hlinkClick r:id="rId23"/>
              </a:rPr>
              <a:t>WP5</a:t>
            </a:r>
            <a:r>
              <a:rPr b="0" i="1" lang="en-GB" sz="1300" u="none" cap="none" strike="noStrike">
                <a:solidFill>
                  <a:schemeClr val="dk1"/>
                </a:solidFill>
                <a:highlight>
                  <a:schemeClr val="lt1"/>
                </a:highlight>
                <a:latin typeface="Roboto Light"/>
                <a:ea typeface="Roboto Light"/>
                <a:cs typeface="Roboto Light"/>
                <a:sym typeface="Roboto Light"/>
              </a:rPr>
              <a:t>, BY-COVID Final General Assembly 2024-09-10</a:t>
            </a:r>
            <a:endParaRPr b="0" i="1" sz="1300" u="none" cap="none" strike="noStrike">
              <a:solidFill>
                <a:schemeClr val="dk1"/>
              </a:solidFill>
              <a:highlight>
                <a:schemeClr val="lt1"/>
              </a:highlight>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300"/>
              <a:buFont typeface="Arial"/>
              <a:buNone/>
            </a:pPr>
            <a:r>
              <a:rPr b="0" i="1" lang="en-GB" sz="1300" u="none" cap="none" strike="noStrike">
                <a:solidFill>
                  <a:schemeClr val="dk1"/>
                </a:solidFill>
                <a:highlight>
                  <a:schemeClr val="lt1"/>
                </a:highlight>
                <a:latin typeface="Roboto Light"/>
                <a:ea typeface="Roboto Light"/>
                <a:cs typeface="Roboto Light"/>
                <a:sym typeface="Roboto Light"/>
              </a:rPr>
              <a:t>Enrique Bernal-Delgado, Nina Van Goethem</a:t>
            </a:r>
            <a:endParaRPr b="0" i="1" sz="1300" u="none" cap="none" strike="noStrike">
              <a:solidFill>
                <a:schemeClr val="dk1"/>
              </a:solidFill>
              <a:highlight>
                <a:schemeClr val="lt1"/>
              </a:highlight>
              <a:latin typeface="Roboto Light"/>
              <a:ea typeface="Roboto Light"/>
              <a:cs typeface="Roboto Light"/>
              <a:sym typeface="Roboto Light"/>
            </a:endParaRPr>
          </a:p>
        </p:txBody>
      </p:sp>
      <p:grpSp>
        <p:nvGrpSpPr>
          <p:cNvPr id="459" name="Google Shape;459;g30108a166a0_1_48"/>
          <p:cNvGrpSpPr/>
          <p:nvPr/>
        </p:nvGrpSpPr>
        <p:grpSpPr>
          <a:xfrm>
            <a:off x="4770984" y="4896403"/>
            <a:ext cx="2315021" cy="1504535"/>
            <a:chOff x="8153813" y="2207325"/>
            <a:chExt cx="3863520" cy="2640925"/>
          </a:xfrm>
        </p:grpSpPr>
        <p:sp>
          <p:nvSpPr>
            <p:cNvPr id="460" name="Google Shape;460;g30108a166a0_1_48"/>
            <p:cNvSpPr/>
            <p:nvPr/>
          </p:nvSpPr>
          <p:spPr>
            <a:xfrm>
              <a:off x="9522700" y="2273375"/>
              <a:ext cx="1668300" cy="1210200"/>
            </a:xfrm>
            <a:prstGeom prst="rect">
              <a:avLst/>
            </a:prstGeom>
            <a:noFill/>
            <a:ln cap="flat" cmpd="sng" w="9525">
              <a:solidFill>
                <a:srgbClr val="0050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61" name="Google Shape;461;g30108a166a0_1_48"/>
            <p:cNvPicPr preferRelativeResize="0"/>
            <p:nvPr/>
          </p:nvPicPr>
          <p:blipFill rotWithShape="1">
            <a:blip r:embed="rId24">
              <a:alphaModFix/>
            </a:blip>
            <a:srcRect b="22786" l="25970" r="27504" t="21783"/>
            <a:stretch/>
          </p:blipFill>
          <p:spPr>
            <a:xfrm>
              <a:off x="10310050" y="2617958"/>
              <a:ext cx="677900" cy="807642"/>
            </a:xfrm>
            <a:prstGeom prst="rect">
              <a:avLst/>
            </a:prstGeom>
            <a:noFill/>
            <a:ln>
              <a:noFill/>
            </a:ln>
          </p:spPr>
        </p:pic>
        <p:pic>
          <p:nvPicPr>
            <p:cNvPr id="462" name="Google Shape;462;g30108a166a0_1_48"/>
            <p:cNvPicPr preferRelativeResize="0"/>
            <p:nvPr/>
          </p:nvPicPr>
          <p:blipFill rotWithShape="1">
            <a:blip r:embed="rId25">
              <a:alphaModFix/>
            </a:blip>
            <a:srcRect b="21539" l="25434" r="26026" t="26062"/>
            <a:stretch/>
          </p:blipFill>
          <p:spPr>
            <a:xfrm>
              <a:off x="9531800" y="2626075"/>
              <a:ext cx="854443" cy="791400"/>
            </a:xfrm>
            <a:prstGeom prst="rect">
              <a:avLst/>
            </a:prstGeom>
            <a:noFill/>
            <a:ln>
              <a:noFill/>
            </a:ln>
          </p:spPr>
        </p:pic>
        <p:sp>
          <p:nvSpPr>
            <p:cNvPr id="463" name="Google Shape;463;g30108a166a0_1_48"/>
            <p:cNvSpPr/>
            <p:nvPr/>
          </p:nvSpPr>
          <p:spPr>
            <a:xfrm rot="-5400000">
              <a:off x="8683625" y="2639675"/>
              <a:ext cx="1203300" cy="477600"/>
            </a:xfrm>
            <a:prstGeom prst="rect">
              <a:avLst/>
            </a:prstGeom>
            <a:noFill/>
            <a:ln cap="flat" cmpd="sng" w="9525">
              <a:solidFill>
                <a:srgbClr val="00509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Roboto"/>
                <a:ea typeface="Roboto"/>
                <a:cs typeface="Roboto"/>
                <a:sym typeface="Roboto"/>
              </a:endParaRPr>
            </a:p>
          </p:txBody>
        </p:sp>
        <p:sp>
          <p:nvSpPr>
            <p:cNvPr id="464" name="Google Shape;464;g30108a166a0_1_48"/>
            <p:cNvSpPr txBox="1"/>
            <p:nvPr/>
          </p:nvSpPr>
          <p:spPr>
            <a:xfrm>
              <a:off x="10545888" y="2207325"/>
              <a:ext cx="750600" cy="83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F17426"/>
                </a:solidFill>
                <a:latin typeface="Roboto"/>
                <a:ea typeface="Roboto"/>
                <a:cs typeface="Roboto"/>
                <a:sym typeface="Roboto"/>
              </a:endParaRPr>
            </a:p>
          </p:txBody>
        </p:sp>
        <p:sp>
          <p:nvSpPr>
            <p:cNvPr id="465" name="Google Shape;465;g30108a166a0_1_48"/>
            <p:cNvSpPr/>
            <p:nvPr/>
          </p:nvSpPr>
          <p:spPr>
            <a:xfrm>
              <a:off x="9522700" y="3638050"/>
              <a:ext cx="1668300" cy="1210200"/>
            </a:xfrm>
            <a:prstGeom prst="rect">
              <a:avLst/>
            </a:prstGeom>
            <a:noFill/>
            <a:ln cap="flat" cmpd="sng" w="9525">
              <a:solidFill>
                <a:srgbClr val="0050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66" name="Google Shape;466;g30108a166a0_1_48"/>
            <p:cNvPicPr preferRelativeResize="0"/>
            <p:nvPr/>
          </p:nvPicPr>
          <p:blipFill rotWithShape="1">
            <a:blip r:embed="rId24">
              <a:alphaModFix/>
            </a:blip>
            <a:srcRect b="22786" l="25970" r="27504" t="21783"/>
            <a:stretch/>
          </p:blipFill>
          <p:spPr>
            <a:xfrm>
              <a:off x="10310050" y="3982633"/>
              <a:ext cx="677900" cy="807642"/>
            </a:xfrm>
            <a:prstGeom prst="rect">
              <a:avLst/>
            </a:prstGeom>
            <a:noFill/>
            <a:ln>
              <a:noFill/>
            </a:ln>
          </p:spPr>
        </p:pic>
        <p:pic>
          <p:nvPicPr>
            <p:cNvPr id="467" name="Google Shape;467;g30108a166a0_1_48"/>
            <p:cNvPicPr preferRelativeResize="0"/>
            <p:nvPr/>
          </p:nvPicPr>
          <p:blipFill rotWithShape="1">
            <a:blip r:embed="rId25">
              <a:alphaModFix/>
            </a:blip>
            <a:srcRect b="21539" l="25434" r="26026" t="26062"/>
            <a:stretch/>
          </p:blipFill>
          <p:spPr>
            <a:xfrm>
              <a:off x="9531800" y="3990750"/>
              <a:ext cx="854443" cy="791400"/>
            </a:xfrm>
            <a:prstGeom prst="rect">
              <a:avLst/>
            </a:prstGeom>
            <a:noFill/>
            <a:ln>
              <a:noFill/>
            </a:ln>
          </p:spPr>
        </p:pic>
        <p:sp>
          <p:nvSpPr>
            <p:cNvPr id="468" name="Google Shape;468;g30108a166a0_1_48"/>
            <p:cNvSpPr txBox="1"/>
            <p:nvPr/>
          </p:nvSpPr>
          <p:spPr>
            <a:xfrm>
              <a:off x="10545888" y="3572000"/>
              <a:ext cx="750600" cy="83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F17426"/>
                </a:solidFill>
                <a:latin typeface="Roboto"/>
                <a:ea typeface="Roboto"/>
                <a:cs typeface="Roboto"/>
                <a:sym typeface="Roboto"/>
              </a:endParaRPr>
            </a:p>
          </p:txBody>
        </p:sp>
        <p:cxnSp>
          <p:nvCxnSpPr>
            <p:cNvPr id="469" name="Google Shape;469;g30108a166a0_1_48"/>
            <p:cNvCxnSpPr/>
            <p:nvPr/>
          </p:nvCxnSpPr>
          <p:spPr>
            <a:xfrm rot="10800000">
              <a:off x="11138421" y="2967208"/>
              <a:ext cx="194700" cy="38700"/>
            </a:xfrm>
            <a:prstGeom prst="straightConnector1">
              <a:avLst/>
            </a:prstGeom>
            <a:noFill/>
            <a:ln cap="flat" cmpd="sng" w="19050">
              <a:solidFill>
                <a:srgbClr val="005095"/>
              </a:solidFill>
              <a:prstDash val="solid"/>
              <a:round/>
              <a:headEnd len="sm" w="sm" type="none"/>
              <a:tailEnd len="med" w="med" type="triangle"/>
            </a:ln>
          </p:spPr>
        </p:cxnSp>
        <p:grpSp>
          <p:nvGrpSpPr>
            <p:cNvPr id="470" name="Google Shape;470;g30108a166a0_1_48"/>
            <p:cNvGrpSpPr/>
            <p:nvPr/>
          </p:nvGrpSpPr>
          <p:grpSpPr>
            <a:xfrm>
              <a:off x="11356091" y="2696491"/>
              <a:ext cx="661117" cy="479331"/>
              <a:chOff x="3350313" y="4605750"/>
              <a:chExt cx="941627" cy="718313"/>
            </a:xfrm>
          </p:grpSpPr>
          <p:grpSp>
            <p:nvGrpSpPr>
              <p:cNvPr id="471" name="Google Shape;471;g30108a166a0_1_48"/>
              <p:cNvGrpSpPr/>
              <p:nvPr/>
            </p:nvGrpSpPr>
            <p:grpSpPr>
              <a:xfrm>
                <a:off x="3350313" y="4605750"/>
                <a:ext cx="545102" cy="574275"/>
                <a:chOff x="2605075" y="5541450"/>
                <a:chExt cx="545102" cy="574275"/>
              </a:xfrm>
            </p:grpSpPr>
            <p:sp>
              <p:nvSpPr>
                <p:cNvPr id="472" name="Google Shape;472;g30108a166a0_1_48"/>
                <p:cNvSpPr/>
                <p:nvPr/>
              </p:nvSpPr>
              <p:spPr>
                <a:xfrm>
                  <a:off x="2691100" y="5726450"/>
                  <a:ext cx="389700" cy="34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73" name="Google Shape;473;g30108a166a0_1_48"/>
                <p:cNvPicPr preferRelativeResize="0"/>
                <p:nvPr/>
              </p:nvPicPr>
              <p:blipFill rotWithShape="1">
                <a:blip r:embed="rId26">
                  <a:alphaModFix/>
                </a:blip>
                <a:srcRect b="0" l="0" r="0" t="0"/>
                <a:stretch/>
              </p:blipFill>
              <p:spPr>
                <a:xfrm>
                  <a:off x="2605075" y="5541450"/>
                  <a:ext cx="545102" cy="574275"/>
                </a:xfrm>
                <a:prstGeom prst="rect">
                  <a:avLst/>
                </a:prstGeom>
                <a:noFill/>
                <a:ln>
                  <a:noFill/>
                </a:ln>
              </p:spPr>
            </p:pic>
          </p:grpSp>
          <p:grpSp>
            <p:nvGrpSpPr>
              <p:cNvPr id="474" name="Google Shape;474;g30108a166a0_1_48"/>
              <p:cNvGrpSpPr/>
              <p:nvPr/>
            </p:nvGrpSpPr>
            <p:grpSpPr>
              <a:xfrm>
                <a:off x="3554300" y="4662163"/>
                <a:ext cx="545102" cy="574275"/>
                <a:chOff x="2605075" y="5541450"/>
                <a:chExt cx="545102" cy="574275"/>
              </a:xfrm>
            </p:grpSpPr>
            <p:sp>
              <p:nvSpPr>
                <p:cNvPr id="475" name="Google Shape;475;g30108a166a0_1_48"/>
                <p:cNvSpPr/>
                <p:nvPr/>
              </p:nvSpPr>
              <p:spPr>
                <a:xfrm>
                  <a:off x="2691100" y="5726450"/>
                  <a:ext cx="389700" cy="34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76" name="Google Shape;476;g30108a166a0_1_48"/>
                <p:cNvPicPr preferRelativeResize="0"/>
                <p:nvPr/>
              </p:nvPicPr>
              <p:blipFill rotWithShape="1">
                <a:blip r:embed="rId26">
                  <a:alphaModFix/>
                </a:blip>
                <a:srcRect b="0" l="0" r="0" t="0"/>
                <a:stretch/>
              </p:blipFill>
              <p:spPr>
                <a:xfrm>
                  <a:off x="2605075" y="5541450"/>
                  <a:ext cx="545102" cy="574275"/>
                </a:xfrm>
                <a:prstGeom prst="rect">
                  <a:avLst/>
                </a:prstGeom>
                <a:noFill/>
                <a:ln>
                  <a:noFill/>
                </a:ln>
              </p:spPr>
            </p:pic>
          </p:grpSp>
          <p:grpSp>
            <p:nvGrpSpPr>
              <p:cNvPr id="477" name="Google Shape;477;g30108a166a0_1_48"/>
              <p:cNvGrpSpPr/>
              <p:nvPr/>
            </p:nvGrpSpPr>
            <p:grpSpPr>
              <a:xfrm>
                <a:off x="3746838" y="4749788"/>
                <a:ext cx="545102" cy="574275"/>
                <a:chOff x="2605075" y="5541450"/>
                <a:chExt cx="545102" cy="574275"/>
              </a:xfrm>
            </p:grpSpPr>
            <p:sp>
              <p:nvSpPr>
                <p:cNvPr id="478" name="Google Shape;478;g30108a166a0_1_48"/>
                <p:cNvSpPr/>
                <p:nvPr/>
              </p:nvSpPr>
              <p:spPr>
                <a:xfrm>
                  <a:off x="2691100" y="5726450"/>
                  <a:ext cx="389700" cy="34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79" name="Google Shape;479;g30108a166a0_1_48"/>
                <p:cNvPicPr preferRelativeResize="0"/>
                <p:nvPr/>
              </p:nvPicPr>
              <p:blipFill rotWithShape="1">
                <a:blip r:embed="rId26">
                  <a:alphaModFix/>
                </a:blip>
                <a:srcRect b="0" l="0" r="0" t="0"/>
                <a:stretch/>
              </p:blipFill>
              <p:spPr>
                <a:xfrm>
                  <a:off x="2605075" y="5541450"/>
                  <a:ext cx="545102" cy="574275"/>
                </a:xfrm>
                <a:prstGeom prst="rect">
                  <a:avLst/>
                </a:prstGeom>
                <a:noFill/>
                <a:ln>
                  <a:noFill/>
                </a:ln>
              </p:spPr>
            </p:pic>
          </p:grpSp>
        </p:grpSp>
        <p:cxnSp>
          <p:nvCxnSpPr>
            <p:cNvPr id="480" name="Google Shape;480;g30108a166a0_1_48"/>
            <p:cNvCxnSpPr/>
            <p:nvPr/>
          </p:nvCxnSpPr>
          <p:spPr>
            <a:xfrm rot="10800000">
              <a:off x="11138545" y="3134211"/>
              <a:ext cx="474000" cy="26100"/>
            </a:xfrm>
            <a:prstGeom prst="straightConnector1">
              <a:avLst/>
            </a:prstGeom>
            <a:noFill/>
            <a:ln cap="flat" cmpd="sng" w="19050">
              <a:solidFill>
                <a:srgbClr val="005095"/>
              </a:solidFill>
              <a:prstDash val="solid"/>
              <a:round/>
              <a:headEnd len="sm" w="sm" type="none"/>
              <a:tailEnd len="med" w="med" type="triangle"/>
            </a:ln>
          </p:spPr>
        </p:cxnSp>
        <p:cxnSp>
          <p:nvCxnSpPr>
            <p:cNvPr id="481" name="Google Shape;481;g30108a166a0_1_48"/>
            <p:cNvCxnSpPr/>
            <p:nvPr/>
          </p:nvCxnSpPr>
          <p:spPr>
            <a:xfrm rot="10800000">
              <a:off x="11138470" y="3043950"/>
              <a:ext cx="402600" cy="54600"/>
            </a:xfrm>
            <a:prstGeom prst="straightConnector1">
              <a:avLst/>
            </a:prstGeom>
            <a:noFill/>
            <a:ln cap="flat" cmpd="sng" w="19050">
              <a:solidFill>
                <a:srgbClr val="005095"/>
              </a:solidFill>
              <a:prstDash val="solid"/>
              <a:round/>
              <a:headEnd len="sm" w="sm" type="none"/>
              <a:tailEnd len="med" w="med" type="triangle"/>
            </a:ln>
          </p:spPr>
        </p:cxnSp>
        <p:cxnSp>
          <p:nvCxnSpPr>
            <p:cNvPr id="482" name="Google Shape;482;g30108a166a0_1_48"/>
            <p:cNvCxnSpPr/>
            <p:nvPr/>
          </p:nvCxnSpPr>
          <p:spPr>
            <a:xfrm rot="10800000">
              <a:off x="11138546" y="3985283"/>
              <a:ext cx="194700" cy="38700"/>
            </a:xfrm>
            <a:prstGeom prst="straightConnector1">
              <a:avLst/>
            </a:prstGeom>
            <a:noFill/>
            <a:ln cap="flat" cmpd="sng" w="19050">
              <a:solidFill>
                <a:srgbClr val="005095"/>
              </a:solidFill>
              <a:prstDash val="solid"/>
              <a:round/>
              <a:headEnd len="sm" w="sm" type="none"/>
              <a:tailEnd len="med" w="med" type="triangle"/>
            </a:ln>
          </p:spPr>
        </p:cxnSp>
        <p:grpSp>
          <p:nvGrpSpPr>
            <p:cNvPr id="483" name="Google Shape;483;g30108a166a0_1_48"/>
            <p:cNvGrpSpPr/>
            <p:nvPr/>
          </p:nvGrpSpPr>
          <p:grpSpPr>
            <a:xfrm>
              <a:off x="11356216" y="3714566"/>
              <a:ext cx="661117" cy="479331"/>
              <a:chOff x="3350313" y="4605750"/>
              <a:chExt cx="941627" cy="718313"/>
            </a:xfrm>
          </p:grpSpPr>
          <p:grpSp>
            <p:nvGrpSpPr>
              <p:cNvPr id="484" name="Google Shape;484;g30108a166a0_1_48"/>
              <p:cNvGrpSpPr/>
              <p:nvPr/>
            </p:nvGrpSpPr>
            <p:grpSpPr>
              <a:xfrm>
                <a:off x="3350313" y="4605750"/>
                <a:ext cx="545102" cy="574275"/>
                <a:chOff x="2605075" y="5541450"/>
                <a:chExt cx="545102" cy="574275"/>
              </a:xfrm>
            </p:grpSpPr>
            <p:sp>
              <p:nvSpPr>
                <p:cNvPr id="485" name="Google Shape;485;g30108a166a0_1_48"/>
                <p:cNvSpPr/>
                <p:nvPr/>
              </p:nvSpPr>
              <p:spPr>
                <a:xfrm>
                  <a:off x="2691100" y="5726450"/>
                  <a:ext cx="389700" cy="34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86" name="Google Shape;486;g30108a166a0_1_48"/>
                <p:cNvPicPr preferRelativeResize="0"/>
                <p:nvPr/>
              </p:nvPicPr>
              <p:blipFill rotWithShape="1">
                <a:blip r:embed="rId26">
                  <a:alphaModFix/>
                </a:blip>
                <a:srcRect b="0" l="0" r="0" t="0"/>
                <a:stretch/>
              </p:blipFill>
              <p:spPr>
                <a:xfrm>
                  <a:off x="2605075" y="5541450"/>
                  <a:ext cx="545102" cy="574275"/>
                </a:xfrm>
                <a:prstGeom prst="rect">
                  <a:avLst/>
                </a:prstGeom>
                <a:noFill/>
                <a:ln>
                  <a:noFill/>
                </a:ln>
              </p:spPr>
            </p:pic>
          </p:grpSp>
          <p:grpSp>
            <p:nvGrpSpPr>
              <p:cNvPr id="487" name="Google Shape;487;g30108a166a0_1_48"/>
              <p:cNvGrpSpPr/>
              <p:nvPr/>
            </p:nvGrpSpPr>
            <p:grpSpPr>
              <a:xfrm>
                <a:off x="3554300" y="4662163"/>
                <a:ext cx="545102" cy="574275"/>
                <a:chOff x="2605075" y="5541450"/>
                <a:chExt cx="545102" cy="574275"/>
              </a:xfrm>
            </p:grpSpPr>
            <p:sp>
              <p:nvSpPr>
                <p:cNvPr id="488" name="Google Shape;488;g30108a166a0_1_48"/>
                <p:cNvSpPr/>
                <p:nvPr/>
              </p:nvSpPr>
              <p:spPr>
                <a:xfrm>
                  <a:off x="2691100" y="5726450"/>
                  <a:ext cx="389700" cy="34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89" name="Google Shape;489;g30108a166a0_1_48"/>
                <p:cNvPicPr preferRelativeResize="0"/>
                <p:nvPr/>
              </p:nvPicPr>
              <p:blipFill rotWithShape="1">
                <a:blip r:embed="rId26">
                  <a:alphaModFix/>
                </a:blip>
                <a:srcRect b="0" l="0" r="0" t="0"/>
                <a:stretch/>
              </p:blipFill>
              <p:spPr>
                <a:xfrm>
                  <a:off x="2605075" y="5541450"/>
                  <a:ext cx="545102" cy="574275"/>
                </a:xfrm>
                <a:prstGeom prst="rect">
                  <a:avLst/>
                </a:prstGeom>
                <a:noFill/>
                <a:ln>
                  <a:noFill/>
                </a:ln>
              </p:spPr>
            </p:pic>
          </p:grpSp>
          <p:grpSp>
            <p:nvGrpSpPr>
              <p:cNvPr id="490" name="Google Shape;490;g30108a166a0_1_48"/>
              <p:cNvGrpSpPr/>
              <p:nvPr/>
            </p:nvGrpSpPr>
            <p:grpSpPr>
              <a:xfrm>
                <a:off x="3746838" y="4749788"/>
                <a:ext cx="545102" cy="574275"/>
                <a:chOff x="2605075" y="5541450"/>
                <a:chExt cx="545102" cy="574275"/>
              </a:xfrm>
            </p:grpSpPr>
            <p:sp>
              <p:nvSpPr>
                <p:cNvPr id="491" name="Google Shape;491;g30108a166a0_1_48"/>
                <p:cNvSpPr/>
                <p:nvPr/>
              </p:nvSpPr>
              <p:spPr>
                <a:xfrm>
                  <a:off x="2691100" y="5726450"/>
                  <a:ext cx="389700" cy="34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492" name="Google Shape;492;g30108a166a0_1_48"/>
                <p:cNvPicPr preferRelativeResize="0"/>
                <p:nvPr/>
              </p:nvPicPr>
              <p:blipFill rotWithShape="1">
                <a:blip r:embed="rId26">
                  <a:alphaModFix/>
                </a:blip>
                <a:srcRect b="0" l="0" r="0" t="0"/>
                <a:stretch/>
              </p:blipFill>
              <p:spPr>
                <a:xfrm>
                  <a:off x="2605075" y="5541450"/>
                  <a:ext cx="545102" cy="574275"/>
                </a:xfrm>
                <a:prstGeom prst="rect">
                  <a:avLst/>
                </a:prstGeom>
                <a:noFill/>
                <a:ln>
                  <a:noFill/>
                </a:ln>
              </p:spPr>
            </p:pic>
          </p:grpSp>
        </p:grpSp>
        <p:cxnSp>
          <p:nvCxnSpPr>
            <p:cNvPr id="493" name="Google Shape;493;g30108a166a0_1_48"/>
            <p:cNvCxnSpPr/>
            <p:nvPr/>
          </p:nvCxnSpPr>
          <p:spPr>
            <a:xfrm rot="10800000">
              <a:off x="11138670" y="4152286"/>
              <a:ext cx="474000" cy="26100"/>
            </a:xfrm>
            <a:prstGeom prst="straightConnector1">
              <a:avLst/>
            </a:prstGeom>
            <a:noFill/>
            <a:ln cap="flat" cmpd="sng" w="19050">
              <a:solidFill>
                <a:srgbClr val="005095"/>
              </a:solidFill>
              <a:prstDash val="solid"/>
              <a:round/>
              <a:headEnd len="sm" w="sm" type="none"/>
              <a:tailEnd len="med" w="med" type="triangle"/>
            </a:ln>
          </p:spPr>
        </p:cxnSp>
        <p:cxnSp>
          <p:nvCxnSpPr>
            <p:cNvPr id="494" name="Google Shape;494;g30108a166a0_1_48"/>
            <p:cNvCxnSpPr/>
            <p:nvPr/>
          </p:nvCxnSpPr>
          <p:spPr>
            <a:xfrm rot="10800000">
              <a:off x="11138595" y="4062025"/>
              <a:ext cx="402600" cy="54600"/>
            </a:xfrm>
            <a:prstGeom prst="straightConnector1">
              <a:avLst/>
            </a:prstGeom>
            <a:noFill/>
            <a:ln cap="flat" cmpd="sng" w="19050">
              <a:solidFill>
                <a:srgbClr val="005095"/>
              </a:solidFill>
              <a:prstDash val="solid"/>
              <a:round/>
              <a:headEnd len="sm" w="sm" type="none"/>
              <a:tailEnd len="med" w="med" type="triangle"/>
            </a:ln>
          </p:spPr>
        </p:cxnSp>
        <p:pic>
          <p:nvPicPr>
            <p:cNvPr id="495" name="Google Shape;495;g30108a166a0_1_48"/>
            <p:cNvPicPr preferRelativeResize="0"/>
            <p:nvPr/>
          </p:nvPicPr>
          <p:blipFill rotWithShape="1">
            <a:blip r:embed="rId27">
              <a:alphaModFix/>
            </a:blip>
            <a:srcRect b="0" l="0" r="0" t="0"/>
            <a:stretch/>
          </p:blipFill>
          <p:spPr>
            <a:xfrm>
              <a:off x="9065925" y="2702809"/>
              <a:ext cx="438725" cy="351329"/>
            </a:xfrm>
            <a:prstGeom prst="rect">
              <a:avLst/>
            </a:prstGeom>
            <a:noFill/>
            <a:ln>
              <a:noFill/>
            </a:ln>
          </p:spPr>
        </p:pic>
        <p:sp>
          <p:nvSpPr>
            <p:cNvPr id="496" name="Google Shape;496;g30108a166a0_1_48"/>
            <p:cNvSpPr/>
            <p:nvPr/>
          </p:nvSpPr>
          <p:spPr>
            <a:xfrm rot="-5400000">
              <a:off x="8683638" y="4006100"/>
              <a:ext cx="1203300" cy="477600"/>
            </a:xfrm>
            <a:prstGeom prst="rect">
              <a:avLst/>
            </a:prstGeom>
            <a:noFill/>
            <a:ln cap="flat" cmpd="sng" w="9525">
              <a:solidFill>
                <a:srgbClr val="00509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Roboto"/>
                <a:ea typeface="Roboto"/>
                <a:cs typeface="Roboto"/>
                <a:sym typeface="Roboto"/>
              </a:endParaRPr>
            </a:p>
          </p:txBody>
        </p:sp>
        <p:pic>
          <p:nvPicPr>
            <p:cNvPr id="497" name="Google Shape;497;g30108a166a0_1_48"/>
            <p:cNvPicPr preferRelativeResize="0"/>
            <p:nvPr/>
          </p:nvPicPr>
          <p:blipFill rotWithShape="1">
            <a:blip r:embed="rId27">
              <a:alphaModFix/>
            </a:blip>
            <a:srcRect b="0" l="0" r="0" t="0"/>
            <a:stretch/>
          </p:blipFill>
          <p:spPr>
            <a:xfrm>
              <a:off x="9065937" y="4069234"/>
              <a:ext cx="438725" cy="351329"/>
            </a:xfrm>
            <a:prstGeom prst="rect">
              <a:avLst/>
            </a:prstGeom>
            <a:noFill/>
            <a:ln>
              <a:noFill/>
            </a:ln>
          </p:spPr>
        </p:pic>
        <p:pic>
          <p:nvPicPr>
            <p:cNvPr id="498" name="Google Shape;498;g30108a166a0_1_48"/>
            <p:cNvPicPr preferRelativeResize="0"/>
            <p:nvPr/>
          </p:nvPicPr>
          <p:blipFill rotWithShape="1">
            <a:blip r:embed="rId28">
              <a:alphaModFix/>
            </a:blip>
            <a:srcRect b="0" l="0" r="0" t="0"/>
            <a:stretch/>
          </p:blipFill>
          <p:spPr>
            <a:xfrm>
              <a:off x="8153813" y="3404600"/>
              <a:ext cx="505201" cy="505199"/>
            </a:xfrm>
            <a:prstGeom prst="rect">
              <a:avLst/>
            </a:prstGeom>
            <a:noFill/>
            <a:ln>
              <a:noFill/>
            </a:ln>
          </p:spPr>
        </p:pic>
        <p:pic>
          <p:nvPicPr>
            <p:cNvPr id="499" name="Google Shape;499;g30108a166a0_1_48"/>
            <p:cNvPicPr preferRelativeResize="0"/>
            <p:nvPr/>
          </p:nvPicPr>
          <p:blipFill rotWithShape="1">
            <a:blip r:embed="rId29">
              <a:alphaModFix/>
            </a:blip>
            <a:srcRect b="0" l="0" r="0" t="0"/>
            <a:stretch/>
          </p:blipFill>
          <p:spPr>
            <a:xfrm>
              <a:off x="8242499" y="2545128"/>
              <a:ext cx="459875" cy="489096"/>
            </a:xfrm>
            <a:prstGeom prst="rect">
              <a:avLst/>
            </a:prstGeom>
            <a:noFill/>
            <a:ln>
              <a:noFill/>
            </a:ln>
          </p:spPr>
        </p:pic>
        <p:cxnSp>
          <p:nvCxnSpPr>
            <p:cNvPr id="500" name="Google Shape;500;g30108a166a0_1_48"/>
            <p:cNvCxnSpPr/>
            <p:nvPr/>
          </p:nvCxnSpPr>
          <p:spPr>
            <a:xfrm>
              <a:off x="8636362" y="2754547"/>
              <a:ext cx="411600" cy="1800"/>
            </a:xfrm>
            <a:prstGeom prst="straightConnector1">
              <a:avLst/>
            </a:prstGeom>
            <a:noFill/>
            <a:ln cap="flat" cmpd="sng" w="19050">
              <a:solidFill>
                <a:schemeClr val="dk2"/>
              </a:solidFill>
              <a:prstDash val="solid"/>
              <a:round/>
              <a:headEnd len="sm" w="sm" type="none"/>
              <a:tailEnd len="med" w="med" type="triangle"/>
            </a:ln>
          </p:spPr>
        </p:cxnSp>
        <p:pic>
          <p:nvPicPr>
            <p:cNvPr id="501" name="Google Shape;501;g30108a166a0_1_48"/>
            <p:cNvPicPr preferRelativeResize="0"/>
            <p:nvPr/>
          </p:nvPicPr>
          <p:blipFill rotWithShape="1">
            <a:blip r:embed="rId29">
              <a:alphaModFix/>
            </a:blip>
            <a:srcRect b="0" l="0" r="0" t="0"/>
            <a:stretch/>
          </p:blipFill>
          <p:spPr>
            <a:xfrm>
              <a:off x="8242499" y="4145328"/>
              <a:ext cx="459875" cy="489096"/>
            </a:xfrm>
            <a:prstGeom prst="rect">
              <a:avLst/>
            </a:prstGeom>
            <a:noFill/>
            <a:ln>
              <a:noFill/>
            </a:ln>
          </p:spPr>
        </p:pic>
        <p:cxnSp>
          <p:nvCxnSpPr>
            <p:cNvPr id="502" name="Google Shape;502;g30108a166a0_1_48"/>
            <p:cNvCxnSpPr/>
            <p:nvPr/>
          </p:nvCxnSpPr>
          <p:spPr>
            <a:xfrm>
              <a:off x="8636362" y="4354747"/>
              <a:ext cx="411600" cy="1800"/>
            </a:xfrm>
            <a:prstGeom prst="straightConnector1">
              <a:avLst/>
            </a:prstGeom>
            <a:noFill/>
            <a:ln cap="flat" cmpd="sng" w="19050">
              <a:solidFill>
                <a:schemeClr val="dk2"/>
              </a:solidFill>
              <a:prstDash val="solid"/>
              <a:round/>
              <a:headEnd len="sm" w="sm" type="none"/>
              <a:tailEnd len="med" w="med" type="triangle"/>
            </a:ln>
          </p:spPr>
        </p:cxn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308e7804900_0_897"/>
          <p:cNvSpPr/>
          <p:nvPr/>
        </p:nvSpPr>
        <p:spPr>
          <a:xfrm>
            <a:off x="8570700" y="5996150"/>
            <a:ext cx="3355800" cy="829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pic>
        <p:nvPicPr>
          <p:cNvPr id="509" name="Google Shape;509;g308e7804900_0_897"/>
          <p:cNvPicPr preferRelativeResize="0"/>
          <p:nvPr/>
        </p:nvPicPr>
        <p:blipFill>
          <a:blip r:embed="rId3">
            <a:alphaModFix/>
          </a:blip>
          <a:stretch>
            <a:fillRect/>
          </a:stretch>
        </p:blipFill>
        <p:spPr>
          <a:xfrm>
            <a:off x="-23094" y="201175"/>
            <a:ext cx="5420739" cy="6858000"/>
          </a:xfrm>
          <a:prstGeom prst="rect">
            <a:avLst/>
          </a:prstGeom>
          <a:noFill/>
          <a:ln>
            <a:noFill/>
          </a:ln>
        </p:spPr>
      </p:pic>
      <p:pic>
        <p:nvPicPr>
          <p:cNvPr id="510" name="Google Shape;510;g308e7804900_0_897"/>
          <p:cNvPicPr preferRelativeResize="0"/>
          <p:nvPr/>
        </p:nvPicPr>
        <p:blipFill>
          <a:blip r:embed="rId4">
            <a:alphaModFix/>
          </a:blip>
          <a:stretch>
            <a:fillRect/>
          </a:stretch>
        </p:blipFill>
        <p:spPr>
          <a:xfrm>
            <a:off x="5194876" y="201175"/>
            <a:ext cx="5444099" cy="3425276"/>
          </a:xfrm>
          <a:prstGeom prst="rect">
            <a:avLst/>
          </a:prstGeom>
          <a:noFill/>
          <a:ln>
            <a:noFill/>
          </a:ln>
        </p:spPr>
      </p:pic>
      <p:pic>
        <p:nvPicPr>
          <p:cNvPr id="511" name="Google Shape;511;g308e7804900_0_897"/>
          <p:cNvPicPr preferRelativeResize="0"/>
          <p:nvPr/>
        </p:nvPicPr>
        <p:blipFill>
          <a:blip r:embed="rId5">
            <a:alphaModFix/>
          </a:blip>
          <a:stretch>
            <a:fillRect/>
          </a:stretch>
        </p:blipFill>
        <p:spPr>
          <a:xfrm>
            <a:off x="7313800" y="1589525"/>
            <a:ext cx="4612651" cy="5061099"/>
          </a:xfrm>
          <a:prstGeom prst="rect">
            <a:avLst/>
          </a:prstGeom>
          <a:noFill/>
          <a:ln>
            <a:noFill/>
          </a:ln>
        </p:spPr>
      </p:pic>
      <p:pic>
        <p:nvPicPr>
          <p:cNvPr id="512" name="Google Shape;512;g308e7804900_0_897"/>
          <p:cNvPicPr preferRelativeResize="0"/>
          <p:nvPr/>
        </p:nvPicPr>
        <p:blipFill>
          <a:blip r:embed="rId6">
            <a:alphaModFix/>
          </a:blip>
          <a:stretch>
            <a:fillRect/>
          </a:stretch>
        </p:blipFill>
        <p:spPr>
          <a:xfrm>
            <a:off x="8350400" y="5763032"/>
            <a:ext cx="4315023" cy="1295750"/>
          </a:xfrm>
          <a:prstGeom prst="rect">
            <a:avLst/>
          </a:prstGeom>
          <a:noFill/>
          <a:ln>
            <a:noFill/>
          </a:ln>
        </p:spPr>
      </p:pic>
      <p:sp>
        <p:nvSpPr>
          <p:cNvPr id="513" name="Google Shape;513;g308e7804900_0_897"/>
          <p:cNvSpPr txBox="1"/>
          <p:nvPr/>
        </p:nvSpPr>
        <p:spPr>
          <a:xfrm>
            <a:off x="1871993" y="6040927"/>
            <a:ext cx="6095100" cy="9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br>
              <a:rPr b="0" i="0" lang="en-GB" sz="1900" u="none" cap="none" strike="noStrike">
                <a:solidFill>
                  <a:schemeClr val="dk1"/>
                </a:solidFill>
                <a:latin typeface="Arial"/>
                <a:ea typeface="Arial"/>
                <a:cs typeface="Arial"/>
                <a:sym typeface="Arial"/>
              </a:rPr>
            </a:br>
            <a:r>
              <a:rPr b="0" i="0" lang="en-GB" sz="1900" u="sng" cap="none" strike="noStrike">
                <a:solidFill>
                  <a:schemeClr val="hlink"/>
                </a:solidFill>
                <a:latin typeface="Arial"/>
                <a:ea typeface="Arial"/>
                <a:cs typeface="Arial"/>
                <a:sym typeface="Arial"/>
                <a:hlinkClick r:id="rId7"/>
              </a:rPr>
              <a:t>https://w3id.org/ro/doi/10.5281/zenodo.6913045</a:t>
            </a:r>
            <a:r>
              <a:rPr b="0" i="0" lang="en-GB" sz="1900" u="none" cap="none" strike="noStrike">
                <a:solidFill>
                  <a:schemeClr val="dk1"/>
                </a:solidFill>
                <a:latin typeface="Arial"/>
                <a:ea typeface="Arial"/>
                <a:cs typeface="Arial"/>
                <a:sym typeface="Arial"/>
              </a:rPr>
              <a:t> </a:t>
            </a:r>
            <a:endParaRPr b="0"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lang="en-GB" sz="1900" u="sng">
                <a:solidFill>
                  <a:schemeClr val="hlink"/>
                </a:solidFill>
                <a:hlinkClick r:id="rId8"/>
              </a:rPr>
              <a:t>https://w3id.org/ro/doi/10.5281/zenodo.11209362</a:t>
            </a:r>
            <a:r>
              <a:rPr lang="en-GB" sz="1900">
                <a:solidFill>
                  <a:schemeClr val="dk1"/>
                </a:solidFill>
              </a:rPr>
              <a:t> </a:t>
            </a:r>
            <a:endParaRPr sz="19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08e7804900_0_548"/>
          <p:cNvSpPr txBox="1"/>
          <p:nvPr>
            <p:ph idx="1" type="body"/>
          </p:nvPr>
        </p:nvSpPr>
        <p:spPr>
          <a:xfrm>
            <a:off x="868250" y="1976100"/>
            <a:ext cx="10229100" cy="4881900"/>
          </a:xfrm>
          <a:prstGeom prst="rect">
            <a:avLst/>
          </a:prstGeom>
        </p:spPr>
        <p:txBody>
          <a:bodyPr anchorCtr="0" anchor="t" bIns="45700" lIns="91425" spcFirstLastPara="1" rIns="91425" wrap="square" tIns="45700">
            <a:normAutofit/>
          </a:bodyPr>
          <a:lstStyle/>
          <a:p>
            <a:pPr indent="-381000" lvl="1" marL="914400" rtl="0" algn="l">
              <a:spcBef>
                <a:spcPts val="500"/>
              </a:spcBef>
              <a:spcAft>
                <a:spcPts val="0"/>
              </a:spcAft>
              <a:buSzPts val="2400"/>
              <a:buChar char="•"/>
            </a:pPr>
            <a:r>
              <a:rPr b="1" lang="en-GB">
                <a:latin typeface="Roboto"/>
                <a:ea typeface="Roboto"/>
                <a:cs typeface="Roboto"/>
                <a:sym typeface="Roboto"/>
              </a:rPr>
              <a:t>Five Safe Crate</a:t>
            </a:r>
            <a:r>
              <a:rPr lang="en-GB"/>
              <a:t>: … who requested, on which TRE, how was it </a:t>
            </a:r>
            <a:r>
              <a:rPr i="1" lang="en-GB"/>
              <a:t>reviewed</a:t>
            </a:r>
            <a:r>
              <a:rPr lang="en-GB"/>
              <a:t>/controlled</a:t>
            </a:r>
            <a:endParaRPr/>
          </a:p>
          <a:p>
            <a:pPr indent="-381000" lvl="1" marL="914400" rtl="0" algn="l">
              <a:spcBef>
                <a:spcPts val="0"/>
              </a:spcBef>
              <a:spcAft>
                <a:spcPts val="0"/>
              </a:spcAft>
              <a:buSzPts val="2400"/>
              <a:buChar char="•"/>
            </a:pPr>
            <a:r>
              <a:rPr lang="en-GB"/>
              <a:t>Not just evidence of </a:t>
            </a:r>
            <a:r>
              <a:rPr i="1" lang="en-GB"/>
              <a:t>what happened</a:t>
            </a:r>
            <a:r>
              <a:rPr lang="en-GB"/>
              <a:t> - potentially also a </a:t>
            </a:r>
            <a:r>
              <a:rPr i="1" lang="en-GB"/>
              <a:t>request</a:t>
            </a:r>
            <a:endParaRPr i="1"/>
          </a:p>
        </p:txBody>
      </p:sp>
      <p:sp>
        <p:nvSpPr>
          <p:cNvPr id="519" name="Google Shape;519;g308e7804900_0_548"/>
          <p:cNvSpPr txBox="1"/>
          <p:nvPr/>
        </p:nvSpPr>
        <p:spPr>
          <a:xfrm>
            <a:off x="3465975" y="1147625"/>
            <a:ext cx="51603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GB" sz="2800">
                <a:solidFill>
                  <a:srgbClr val="EE7326"/>
                </a:solidFill>
                <a:latin typeface="Roboto"/>
                <a:ea typeface="Roboto"/>
                <a:cs typeface="Roboto"/>
                <a:sym typeface="Roboto"/>
              </a:rPr>
              <a:t>5s-crate</a:t>
            </a:r>
            <a:r>
              <a:rPr b="1" lang="en-GB" sz="2800">
                <a:solidFill>
                  <a:srgbClr val="EE7326"/>
                </a:solidFill>
                <a:latin typeface="Roboto"/>
                <a:ea typeface="Roboto"/>
                <a:cs typeface="Roboto"/>
                <a:sym typeface="Roboto"/>
              </a:rPr>
              <a:t> mini-primer </a:t>
            </a:r>
            <a:endParaRPr b="1">
              <a:solidFill>
                <a:srgbClr val="EE7326"/>
              </a:solidFill>
            </a:endParaRPr>
          </a:p>
        </p:txBody>
      </p:sp>
      <p:pic>
        <p:nvPicPr>
          <p:cNvPr id="520" name="Google Shape;520;g308e7804900_0_548"/>
          <p:cNvPicPr preferRelativeResize="0"/>
          <p:nvPr/>
        </p:nvPicPr>
        <p:blipFill>
          <a:blip r:embed="rId3">
            <a:alphaModFix/>
          </a:blip>
          <a:stretch>
            <a:fillRect/>
          </a:stretch>
        </p:blipFill>
        <p:spPr>
          <a:xfrm>
            <a:off x="3010400" y="4608073"/>
            <a:ext cx="9015674" cy="2249925"/>
          </a:xfrm>
          <a:prstGeom prst="rect">
            <a:avLst/>
          </a:prstGeom>
          <a:noFill/>
          <a:ln>
            <a:noFill/>
          </a:ln>
        </p:spPr>
      </p:pic>
      <p:pic>
        <p:nvPicPr>
          <p:cNvPr id="521" name="Google Shape;521;g308e7804900_0_548"/>
          <p:cNvPicPr preferRelativeResize="0"/>
          <p:nvPr/>
        </p:nvPicPr>
        <p:blipFill>
          <a:blip r:embed="rId4">
            <a:alphaModFix/>
          </a:blip>
          <a:stretch>
            <a:fillRect/>
          </a:stretch>
        </p:blipFill>
        <p:spPr>
          <a:xfrm>
            <a:off x="486100" y="4031075"/>
            <a:ext cx="2299275" cy="2299275"/>
          </a:xfrm>
          <a:prstGeom prst="rect">
            <a:avLst/>
          </a:prstGeom>
          <a:noFill/>
          <a:ln>
            <a:noFill/>
          </a:ln>
        </p:spPr>
      </p:pic>
      <p:pic>
        <p:nvPicPr>
          <p:cNvPr id="522" name="Google Shape;522;g308e7804900_0_548"/>
          <p:cNvPicPr preferRelativeResize="0"/>
          <p:nvPr/>
        </p:nvPicPr>
        <p:blipFill>
          <a:blip r:embed="rId5">
            <a:alphaModFix/>
          </a:blip>
          <a:stretch>
            <a:fillRect/>
          </a:stretch>
        </p:blipFill>
        <p:spPr>
          <a:xfrm>
            <a:off x="4827801" y="4992775"/>
            <a:ext cx="904604" cy="572700"/>
          </a:xfrm>
          <a:prstGeom prst="rect">
            <a:avLst/>
          </a:prstGeom>
          <a:noFill/>
          <a:ln>
            <a:noFill/>
          </a:ln>
        </p:spPr>
      </p:pic>
      <p:pic>
        <p:nvPicPr>
          <p:cNvPr id="523" name="Google Shape;523;g308e7804900_0_548"/>
          <p:cNvPicPr preferRelativeResize="0"/>
          <p:nvPr/>
        </p:nvPicPr>
        <p:blipFill>
          <a:blip r:embed="rId6">
            <a:alphaModFix/>
          </a:blip>
          <a:stretch>
            <a:fillRect/>
          </a:stretch>
        </p:blipFill>
        <p:spPr>
          <a:xfrm>
            <a:off x="7840714" y="5039525"/>
            <a:ext cx="923261" cy="479200"/>
          </a:xfrm>
          <a:prstGeom prst="rect">
            <a:avLst/>
          </a:prstGeom>
          <a:noFill/>
          <a:ln>
            <a:noFill/>
          </a:ln>
        </p:spPr>
      </p:pic>
      <p:sp>
        <p:nvSpPr>
          <p:cNvPr id="524" name="Google Shape;524;g308e7804900_0_548"/>
          <p:cNvSpPr txBox="1"/>
          <p:nvPr/>
        </p:nvSpPr>
        <p:spPr>
          <a:xfrm>
            <a:off x="4630525" y="246458"/>
            <a:ext cx="7092600" cy="923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i="1" lang="en-GB" sz="2400">
                <a:solidFill>
                  <a:schemeClr val="dk1"/>
                </a:solidFill>
                <a:latin typeface="Roboto Light"/>
                <a:ea typeface="Roboto Light"/>
                <a:cs typeface="Roboto Light"/>
                <a:sym typeface="Roboto Light"/>
              </a:rPr>
              <a:t>Bringing Open Science practices</a:t>
            </a:r>
            <a:endParaRPr i="1" sz="2400">
              <a:solidFill>
                <a:schemeClr val="dk1"/>
              </a:solidFill>
              <a:latin typeface="Roboto Light"/>
              <a:ea typeface="Roboto Light"/>
              <a:cs typeface="Roboto Light"/>
              <a:sym typeface="Roboto Light"/>
            </a:endParaRPr>
          </a:p>
          <a:p>
            <a:pPr indent="0" lvl="0" marL="0" rtl="0" algn="r">
              <a:spcBef>
                <a:spcPts val="0"/>
              </a:spcBef>
              <a:spcAft>
                <a:spcPts val="0"/>
              </a:spcAft>
              <a:buNone/>
            </a:pPr>
            <a:r>
              <a:rPr i="1" lang="en-GB" sz="2400">
                <a:solidFill>
                  <a:schemeClr val="dk1"/>
                </a:solidFill>
                <a:latin typeface="Roboto Light"/>
                <a:ea typeface="Roboto Light"/>
                <a:cs typeface="Roboto Light"/>
                <a:sym typeface="Roboto Light"/>
              </a:rPr>
              <a:t>to Trusted Research Environments</a:t>
            </a:r>
            <a:endParaRPr i="1" sz="2400">
              <a:solidFill>
                <a:schemeClr val="dk1"/>
              </a:solidFill>
              <a:latin typeface="Roboto Light"/>
              <a:ea typeface="Roboto Light"/>
              <a:cs typeface="Roboto Light"/>
              <a:sym typeface="Roboto Light"/>
            </a:endParaRPr>
          </a:p>
        </p:txBody>
      </p:sp>
      <p:sp>
        <p:nvSpPr>
          <p:cNvPr id="525" name="Google Shape;525;g308e7804900_0_548"/>
          <p:cNvSpPr txBox="1"/>
          <p:nvPr/>
        </p:nvSpPr>
        <p:spPr>
          <a:xfrm>
            <a:off x="4723775" y="44270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7"/>
              </a:rPr>
              <a:t>https://trefx.uk/5s-crate/</a:t>
            </a:r>
            <a:r>
              <a:rPr lang="en-GB"/>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g308e7804900_0_158"/>
          <p:cNvPicPr preferRelativeResize="0"/>
          <p:nvPr/>
        </p:nvPicPr>
        <p:blipFill rotWithShape="1">
          <a:blip r:embed="rId3">
            <a:alphaModFix/>
          </a:blip>
          <a:srcRect b="0" l="0" r="0" t="0"/>
          <a:stretch/>
        </p:blipFill>
        <p:spPr>
          <a:xfrm>
            <a:off x="10053899" y="5416776"/>
            <a:ext cx="1645361" cy="462750"/>
          </a:xfrm>
          <a:prstGeom prst="rect">
            <a:avLst/>
          </a:prstGeom>
          <a:noFill/>
          <a:ln>
            <a:noFill/>
          </a:ln>
        </p:spPr>
      </p:pic>
      <p:pic>
        <p:nvPicPr>
          <p:cNvPr id="532" name="Google Shape;532;g308e7804900_0_158"/>
          <p:cNvPicPr preferRelativeResize="0"/>
          <p:nvPr/>
        </p:nvPicPr>
        <p:blipFill rotWithShape="1">
          <a:blip r:embed="rId4">
            <a:alphaModFix/>
          </a:blip>
          <a:srcRect b="0" l="0" r="60075" t="0"/>
          <a:stretch/>
        </p:blipFill>
        <p:spPr>
          <a:xfrm>
            <a:off x="9016251" y="4949650"/>
            <a:ext cx="1125074" cy="1075651"/>
          </a:xfrm>
          <a:prstGeom prst="rect">
            <a:avLst/>
          </a:prstGeom>
          <a:noFill/>
          <a:ln>
            <a:noFill/>
          </a:ln>
        </p:spPr>
      </p:pic>
      <p:sp>
        <p:nvSpPr>
          <p:cNvPr id="533" name="Google Shape;533;g308e7804900_0_158"/>
          <p:cNvSpPr txBox="1"/>
          <p:nvPr>
            <p:ph type="title"/>
          </p:nvPr>
        </p:nvSpPr>
        <p:spPr>
          <a:xfrm>
            <a:off x="364150" y="654900"/>
            <a:ext cx="10515600" cy="936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GB"/>
              <a:t>RO-Crate Profiles: </a:t>
            </a:r>
            <a:br>
              <a:rPr lang="en-GB"/>
            </a:br>
            <a:r>
              <a:rPr lang="en-GB"/>
              <a:t>Community defined Content Checklists</a:t>
            </a:r>
            <a:endParaRPr/>
          </a:p>
        </p:txBody>
      </p:sp>
      <p:sp>
        <p:nvSpPr>
          <p:cNvPr id="534" name="Google Shape;534;g308e7804900_0_158"/>
          <p:cNvSpPr txBox="1"/>
          <p:nvPr>
            <p:ph idx="1" type="body"/>
          </p:nvPr>
        </p:nvSpPr>
        <p:spPr>
          <a:xfrm>
            <a:off x="762000" y="1590912"/>
            <a:ext cx="4700700" cy="42783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120000"/>
              </a:lnSpc>
              <a:spcBef>
                <a:spcPts val="0"/>
              </a:spcBef>
              <a:spcAft>
                <a:spcPts val="0"/>
              </a:spcAft>
              <a:buClr>
                <a:schemeClr val="dk1"/>
              </a:buClr>
              <a:buSzPct val="100000"/>
              <a:buNone/>
            </a:pPr>
            <a:r>
              <a:rPr b="1" lang="en-GB">
                <a:latin typeface="Corbel"/>
                <a:ea typeface="Corbel"/>
                <a:cs typeface="Corbel"/>
                <a:sym typeface="Corbel"/>
              </a:rPr>
              <a:t>Profiles</a:t>
            </a:r>
            <a:r>
              <a:rPr lang="en-GB">
                <a:latin typeface="Corbel"/>
                <a:ea typeface="Corbel"/>
                <a:cs typeface="Corbel"/>
                <a:sym typeface="Corbel"/>
              </a:rPr>
              <a:t> give a set of conventions, types and properties that minimally require and expect to be present in that subset of RO-Crates.</a:t>
            </a:r>
            <a:endParaRPr/>
          </a:p>
          <a:p>
            <a:pPr indent="-187960" lvl="0" marL="241300" rtl="0" algn="l">
              <a:lnSpc>
                <a:spcPct val="120000"/>
              </a:lnSpc>
              <a:spcBef>
                <a:spcPts val="1100"/>
              </a:spcBef>
              <a:spcAft>
                <a:spcPts val="0"/>
              </a:spcAft>
              <a:buClr>
                <a:schemeClr val="dk1"/>
              </a:buClr>
              <a:buSzPct val="100000"/>
              <a:buChar char="●"/>
            </a:pPr>
            <a:r>
              <a:rPr b="1" lang="en-GB">
                <a:latin typeface="Corbel"/>
                <a:ea typeface="Corbel"/>
                <a:cs typeface="Corbel"/>
                <a:sym typeface="Corbel"/>
              </a:rPr>
              <a:t>Duck typing </a:t>
            </a:r>
            <a:r>
              <a:rPr lang="en-GB">
                <a:latin typeface="Corbel"/>
                <a:ea typeface="Corbel"/>
                <a:cs typeface="Corbel"/>
                <a:sym typeface="Corbel"/>
              </a:rPr>
              <a:t>for creation, consumption, rendering</a:t>
            </a:r>
            <a:endParaRPr/>
          </a:p>
          <a:p>
            <a:pPr indent="-187960" lvl="0" marL="241300" rtl="0" algn="l">
              <a:lnSpc>
                <a:spcPct val="120000"/>
              </a:lnSpc>
              <a:spcBef>
                <a:spcPts val="1100"/>
              </a:spcBef>
              <a:spcAft>
                <a:spcPts val="0"/>
              </a:spcAft>
              <a:buClr>
                <a:schemeClr val="dk1"/>
              </a:buClr>
              <a:buSzPct val="100000"/>
              <a:buChar char="●"/>
            </a:pPr>
            <a:r>
              <a:rPr b="1" lang="en-GB">
                <a:latin typeface="Corbel"/>
                <a:ea typeface="Corbel"/>
                <a:cs typeface="Corbel"/>
                <a:sym typeface="Corbel"/>
              </a:rPr>
              <a:t>Classification</a:t>
            </a:r>
            <a:r>
              <a:rPr lang="en-GB">
                <a:latin typeface="Corbel"/>
                <a:ea typeface="Corbel"/>
                <a:cs typeface="Corbel"/>
                <a:sym typeface="Corbel"/>
              </a:rPr>
              <a:t> for finding and comprehension. </a:t>
            </a:r>
            <a:endParaRPr/>
          </a:p>
          <a:p>
            <a:pPr indent="-187960" lvl="0" marL="241300" rtl="0" algn="l">
              <a:lnSpc>
                <a:spcPct val="120000"/>
              </a:lnSpc>
              <a:spcBef>
                <a:spcPts val="1100"/>
              </a:spcBef>
              <a:spcAft>
                <a:spcPts val="0"/>
              </a:spcAft>
              <a:buClr>
                <a:schemeClr val="dk1"/>
              </a:buClr>
              <a:buSzPct val="100000"/>
              <a:buChar char="●"/>
            </a:pPr>
            <a:r>
              <a:rPr b="1" lang="en-GB" u="sng">
                <a:solidFill>
                  <a:schemeClr val="hlink"/>
                </a:solidFill>
                <a:latin typeface="Corbel"/>
                <a:ea typeface="Corbel"/>
                <a:cs typeface="Corbel"/>
                <a:sym typeface="Corbel"/>
                <a:hlinkClick r:id="rId5"/>
              </a:rPr>
              <a:t>Profile Crate</a:t>
            </a:r>
            <a:r>
              <a:rPr b="1" lang="en-GB">
                <a:latin typeface="Corbel"/>
                <a:ea typeface="Corbel"/>
                <a:cs typeface="Corbel"/>
                <a:sym typeface="Corbel"/>
              </a:rPr>
              <a:t> </a:t>
            </a:r>
            <a:r>
              <a:rPr lang="en-GB">
                <a:latin typeface="Corbel"/>
                <a:ea typeface="Corbel"/>
                <a:cs typeface="Corbel"/>
                <a:sym typeface="Corbel"/>
              </a:rPr>
              <a:t>for further defining RO-Crates profile resources</a:t>
            </a:r>
            <a:endParaRPr>
              <a:latin typeface="Corbel"/>
              <a:ea typeface="Corbel"/>
              <a:cs typeface="Corbel"/>
              <a:sym typeface="Corbel"/>
            </a:endParaRPr>
          </a:p>
          <a:p>
            <a:pPr indent="-187960" lvl="0" marL="241300" rtl="0" algn="l">
              <a:lnSpc>
                <a:spcPct val="120000"/>
              </a:lnSpc>
              <a:spcBef>
                <a:spcPts val="1100"/>
              </a:spcBef>
              <a:spcAft>
                <a:spcPts val="0"/>
              </a:spcAft>
              <a:buClr>
                <a:schemeClr val="dk1"/>
              </a:buClr>
              <a:buSzPct val="100000"/>
              <a:buChar char="●"/>
            </a:pPr>
            <a:r>
              <a:rPr lang="en-GB">
                <a:latin typeface="Corbel"/>
                <a:ea typeface="Corbel"/>
                <a:cs typeface="Corbel"/>
                <a:sym typeface="Corbel"/>
              </a:rPr>
              <a:t>Key to </a:t>
            </a:r>
            <a:r>
              <a:rPr b="1" lang="en-GB">
                <a:latin typeface="Corbel"/>
                <a:ea typeface="Corbel"/>
                <a:cs typeface="Corbel"/>
                <a:sym typeface="Corbel"/>
              </a:rPr>
              <a:t>extensibility and diversity</a:t>
            </a:r>
            <a:endParaRPr b="1">
              <a:latin typeface="Corbel"/>
              <a:ea typeface="Corbel"/>
              <a:cs typeface="Corbel"/>
              <a:sym typeface="Corbel"/>
            </a:endParaRPr>
          </a:p>
        </p:txBody>
      </p:sp>
      <p:pic>
        <p:nvPicPr>
          <p:cNvPr descr="Image result for RO-Crate logo" id="535" name="Google Shape;535;g308e7804900_0_158"/>
          <p:cNvPicPr preferRelativeResize="0"/>
          <p:nvPr/>
        </p:nvPicPr>
        <p:blipFill rotWithShape="1">
          <a:blip r:embed="rId6">
            <a:alphaModFix/>
          </a:blip>
          <a:srcRect b="0" l="0" r="57910" t="0"/>
          <a:stretch/>
        </p:blipFill>
        <p:spPr>
          <a:xfrm>
            <a:off x="10464279" y="1141733"/>
            <a:ext cx="1050008" cy="718135"/>
          </a:xfrm>
          <a:prstGeom prst="rect">
            <a:avLst/>
          </a:prstGeom>
          <a:noFill/>
          <a:ln>
            <a:noFill/>
          </a:ln>
        </p:spPr>
      </p:pic>
      <p:pic>
        <p:nvPicPr>
          <p:cNvPr id="536" name="Google Shape;536;g308e7804900_0_158"/>
          <p:cNvPicPr preferRelativeResize="0"/>
          <p:nvPr/>
        </p:nvPicPr>
        <p:blipFill rotWithShape="1">
          <a:blip r:embed="rId7">
            <a:alphaModFix/>
          </a:blip>
          <a:srcRect b="0" l="0" r="0" t="0"/>
          <a:stretch/>
        </p:blipFill>
        <p:spPr>
          <a:xfrm>
            <a:off x="10053912" y="2562097"/>
            <a:ext cx="1786690" cy="522012"/>
          </a:xfrm>
          <a:prstGeom prst="rect">
            <a:avLst/>
          </a:prstGeom>
          <a:noFill/>
          <a:ln>
            <a:noFill/>
          </a:ln>
        </p:spPr>
      </p:pic>
      <p:cxnSp>
        <p:nvCxnSpPr>
          <p:cNvPr id="537" name="Google Shape;537;g308e7804900_0_158"/>
          <p:cNvCxnSpPr/>
          <p:nvPr/>
        </p:nvCxnSpPr>
        <p:spPr>
          <a:xfrm rot="10800000">
            <a:off x="10947255" y="1923432"/>
            <a:ext cx="0" cy="537900"/>
          </a:xfrm>
          <a:prstGeom prst="straightConnector1">
            <a:avLst/>
          </a:prstGeom>
          <a:noFill/>
          <a:ln cap="flat" cmpd="sng" w="57150">
            <a:solidFill>
              <a:srgbClr val="006666"/>
            </a:solidFill>
            <a:prstDash val="solid"/>
            <a:miter lim="800000"/>
            <a:headEnd len="sm" w="sm" type="none"/>
            <a:tailEnd len="med" w="med" type="triangle"/>
          </a:ln>
        </p:spPr>
      </p:cxnSp>
      <p:cxnSp>
        <p:nvCxnSpPr>
          <p:cNvPr id="538" name="Google Shape;538;g308e7804900_0_158"/>
          <p:cNvCxnSpPr/>
          <p:nvPr/>
        </p:nvCxnSpPr>
        <p:spPr>
          <a:xfrm rot="10800000">
            <a:off x="10989281" y="3096327"/>
            <a:ext cx="0" cy="739500"/>
          </a:xfrm>
          <a:prstGeom prst="straightConnector1">
            <a:avLst/>
          </a:prstGeom>
          <a:noFill/>
          <a:ln cap="flat" cmpd="sng" w="57150">
            <a:solidFill>
              <a:srgbClr val="006666"/>
            </a:solidFill>
            <a:prstDash val="solid"/>
            <a:miter lim="800000"/>
            <a:headEnd len="sm" w="sm" type="none"/>
            <a:tailEnd len="med" w="med" type="triangle"/>
          </a:ln>
        </p:spPr>
      </p:cxnSp>
      <p:grpSp>
        <p:nvGrpSpPr>
          <p:cNvPr id="539" name="Google Shape;539;g308e7804900_0_158"/>
          <p:cNvGrpSpPr/>
          <p:nvPr/>
        </p:nvGrpSpPr>
        <p:grpSpPr>
          <a:xfrm>
            <a:off x="8215424" y="1824009"/>
            <a:ext cx="654023" cy="462746"/>
            <a:chOff x="1460156" y="1681235"/>
            <a:chExt cx="1056068" cy="883608"/>
          </a:xfrm>
        </p:grpSpPr>
        <p:sp>
          <p:nvSpPr>
            <p:cNvPr id="540" name="Google Shape;540;g308e7804900_0_158"/>
            <p:cNvSpPr/>
            <p:nvPr/>
          </p:nvSpPr>
          <p:spPr>
            <a:xfrm>
              <a:off x="1585519" y="1719743"/>
              <a:ext cx="805200" cy="8451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descr="Image result for RO-Crate logo" id="541" name="Google Shape;541;g308e7804900_0_158"/>
            <p:cNvPicPr preferRelativeResize="0"/>
            <p:nvPr/>
          </p:nvPicPr>
          <p:blipFill rotWithShape="1">
            <a:blip r:embed="rId6">
              <a:alphaModFix/>
            </a:blip>
            <a:srcRect b="0" l="0" r="57910" t="0"/>
            <a:stretch/>
          </p:blipFill>
          <p:spPr>
            <a:xfrm>
              <a:off x="1460156" y="1681235"/>
              <a:ext cx="1056068" cy="817657"/>
            </a:xfrm>
            <a:prstGeom prst="rect">
              <a:avLst/>
            </a:prstGeom>
            <a:noFill/>
            <a:ln>
              <a:noFill/>
            </a:ln>
          </p:spPr>
        </p:pic>
      </p:grpSp>
      <p:grpSp>
        <p:nvGrpSpPr>
          <p:cNvPr id="542" name="Google Shape;542;g308e7804900_0_158"/>
          <p:cNvGrpSpPr/>
          <p:nvPr/>
        </p:nvGrpSpPr>
        <p:grpSpPr>
          <a:xfrm>
            <a:off x="5632417" y="1695002"/>
            <a:ext cx="3567766" cy="3578662"/>
            <a:chOff x="6921683" y="1714977"/>
            <a:chExt cx="2923200" cy="2810100"/>
          </a:xfrm>
        </p:grpSpPr>
        <p:sp>
          <p:nvSpPr>
            <p:cNvPr id="543" name="Google Shape;543;g308e7804900_0_158"/>
            <p:cNvSpPr/>
            <p:nvPr/>
          </p:nvSpPr>
          <p:spPr>
            <a:xfrm>
              <a:off x="6921683" y="1714977"/>
              <a:ext cx="2923200" cy="2810100"/>
            </a:xfrm>
            <a:prstGeom prst="roundRect">
              <a:avLst>
                <a:gd fmla="val 16667" name="adj"/>
              </a:avLst>
            </a:prstGeom>
            <a:noFill/>
            <a:ln cap="flat" cmpd="sng" w="76200">
              <a:solidFill>
                <a:srgbClr val="7F6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544" name="Google Shape;544;g308e7804900_0_158"/>
            <p:cNvPicPr preferRelativeResize="0"/>
            <p:nvPr/>
          </p:nvPicPr>
          <p:blipFill rotWithShape="1">
            <a:blip r:embed="rId8">
              <a:alphaModFix/>
            </a:blip>
            <a:srcRect b="0" l="0" r="0" t="0"/>
            <a:stretch/>
          </p:blipFill>
          <p:spPr>
            <a:xfrm>
              <a:off x="7010930" y="2100097"/>
              <a:ext cx="846330" cy="363379"/>
            </a:xfrm>
            <a:prstGeom prst="rect">
              <a:avLst/>
            </a:prstGeom>
            <a:noFill/>
            <a:ln>
              <a:noFill/>
            </a:ln>
          </p:spPr>
        </p:pic>
        <p:pic>
          <p:nvPicPr>
            <p:cNvPr id="545" name="Google Shape;545;g308e7804900_0_158"/>
            <p:cNvPicPr preferRelativeResize="0"/>
            <p:nvPr/>
          </p:nvPicPr>
          <p:blipFill rotWithShape="1">
            <a:blip r:embed="rId9">
              <a:alphaModFix/>
            </a:blip>
            <a:srcRect b="0" l="0" r="0" t="0"/>
            <a:stretch/>
          </p:blipFill>
          <p:spPr>
            <a:xfrm>
              <a:off x="7042336" y="3434083"/>
              <a:ext cx="1083999" cy="335094"/>
            </a:xfrm>
            <a:prstGeom prst="rect">
              <a:avLst/>
            </a:prstGeom>
            <a:noFill/>
            <a:ln>
              <a:noFill/>
            </a:ln>
          </p:spPr>
        </p:pic>
        <p:pic>
          <p:nvPicPr>
            <p:cNvPr id="546" name="Google Shape;546;g308e7804900_0_158"/>
            <p:cNvPicPr preferRelativeResize="0"/>
            <p:nvPr/>
          </p:nvPicPr>
          <p:blipFill rotWithShape="1">
            <a:blip r:embed="rId10">
              <a:alphaModFix/>
            </a:blip>
            <a:srcRect b="0" l="0" r="0" t="0"/>
            <a:stretch/>
          </p:blipFill>
          <p:spPr>
            <a:xfrm>
              <a:off x="7185354" y="3974081"/>
              <a:ext cx="2378491" cy="394731"/>
            </a:xfrm>
            <a:prstGeom prst="rect">
              <a:avLst/>
            </a:prstGeom>
            <a:noFill/>
            <a:ln>
              <a:noFill/>
            </a:ln>
          </p:spPr>
        </p:pic>
        <p:pic>
          <p:nvPicPr>
            <p:cNvPr id="547" name="Google Shape;547;g308e7804900_0_158"/>
            <p:cNvPicPr preferRelativeResize="0"/>
            <p:nvPr/>
          </p:nvPicPr>
          <p:blipFill rotWithShape="1">
            <a:blip r:embed="rId11">
              <a:alphaModFix/>
            </a:blip>
            <a:srcRect b="0" l="4361" r="0" t="0"/>
            <a:stretch/>
          </p:blipFill>
          <p:spPr>
            <a:xfrm>
              <a:off x="7021191" y="2467195"/>
              <a:ext cx="2786720" cy="936593"/>
            </a:xfrm>
            <a:prstGeom prst="rect">
              <a:avLst/>
            </a:prstGeom>
            <a:noFill/>
            <a:ln>
              <a:noFill/>
            </a:ln>
          </p:spPr>
        </p:pic>
        <p:pic>
          <p:nvPicPr>
            <p:cNvPr id="548" name="Google Shape;548;g308e7804900_0_158"/>
            <p:cNvPicPr preferRelativeResize="0"/>
            <p:nvPr/>
          </p:nvPicPr>
          <p:blipFill rotWithShape="1">
            <a:blip r:embed="rId12">
              <a:alphaModFix/>
            </a:blip>
            <a:srcRect b="0" l="0" r="7518" t="-786"/>
            <a:stretch/>
          </p:blipFill>
          <p:spPr>
            <a:xfrm>
              <a:off x="7053825" y="3749211"/>
              <a:ext cx="2641549" cy="177122"/>
            </a:xfrm>
            <a:prstGeom prst="rect">
              <a:avLst/>
            </a:prstGeom>
            <a:noFill/>
            <a:ln>
              <a:noFill/>
            </a:ln>
          </p:spPr>
        </p:pic>
      </p:grpSp>
      <p:cxnSp>
        <p:nvCxnSpPr>
          <p:cNvPr id="549" name="Google Shape;549;g308e7804900_0_158"/>
          <p:cNvCxnSpPr/>
          <p:nvPr/>
        </p:nvCxnSpPr>
        <p:spPr>
          <a:xfrm rot="10800000">
            <a:off x="10989281" y="4622252"/>
            <a:ext cx="0" cy="739500"/>
          </a:xfrm>
          <a:prstGeom prst="straightConnector1">
            <a:avLst/>
          </a:prstGeom>
          <a:noFill/>
          <a:ln cap="flat" cmpd="sng" w="57150">
            <a:solidFill>
              <a:srgbClr val="006666"/>
            </a:solidFill>
            <a:prstDash val="solid"/>
            <a:miter lim="800000"/>
            <a:headEnd len="sm" w="sm" type="none"/>
            <a:tailEnd len="med" w="med" type="triangle"/>
          </a:ln>
        </p:spPr>
      </p:cxnSp>
      <p:sp>
        <p:nvSpPr>
          <p:cNvPr id="550" name="Google Shape;550;g308e7804900_0_158"/>
          <p:cNvSpPr txBox="1"/>
          <p:nvPr/>
        </p:nvSpPr>
        <p:spPr>
          <a:xfrm>
            <a:off x="5080959" y="74404"/>
            <a:ext cx="61860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Calibri"/>
                <a:ea typeface="Calibri"/>
                <a:cs typeface="Calibri"/>
                <a:sym typeface="Calibri"/>
                <a:hlinkClick r:id="rId13"/>
              </a:rPr>
              <a:t>https://www.researchobject.org/ro-crate/profiles.html</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sz="1900">
              <a:solidFill>
                <a:schemeClr val="dk1"/>
              </a:solidFill>
              <a:latin typeface="Calibri"/>
              <a:ea typeface="Calibri"/>
              <a:cs typeface="Calibri"/>
              <a:sym typeface="Calibri"/>
            </a:endParaRPr>
          </a:p>
        </p:txBody>
      </p:sp>
      <p:pic>
        <p:nvPicPr>
          <p:cNvPr id="551" name="Google Shape;551;g308e7804900_0_158"/>
          <p:cNvPicPr preferRelativeResize="0"/>
          <p:nvPr/>
        </p:nvPicPr>
        <p:blipFill rotWithShape="1">
          <a:blip r:embed="rId14">
            <a:alphaModFix/>
          </a:blip>
          <a:srcRect b="0" l="0" r="0" t="0"/>
          <a:stretch/>
        </p:blipFill>
        <p:spPr>
          <a:xfrm>
            <a:off x="9453637" y="3880588"/>
            <a:ext cx="2591563" cy="739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308e7804900_0_565"/>
          <p:cNvSpPr txBox="1"/>
          <p:nvPr>
            <p:ph idx="1" type="body"/>
          </p:nvPr>
        </p:nvSpPr>
        <p:spPr>
          <a:xfrm>
            <a:off x="838200" y="2286000"/>
            <a:ext cx="6286200" cy="4565400"/>
          </a:xfrm>
          <a:prstGeom prst="rect">
            <a:avLst/>
          </a:prstGeom>
        </p:spPr>
        <p:txBody>
          <a:bodyPr anchorCtr="0" anchor="t" bIns="45700" lIns="91425" spcFirstLastPara="1" rIns="91425" wrap="square" tIns="45700">
            <a:normAutofit/>
          </a:bodyPr>
          <a:lstStyle/>
          <a:p>
            <a:pPr indent="457200" lvl="0" marL="0" rtl="0" algn="l">
              <a:spcBef>
                <a:spcPts val="1000"/>
              </a:spcBef>
              <a:spcAft>
                <a:spcPts val="0"/>
              </a:spcAft>
              <a:buNone/>
            </a:pPr>
            <a:r>
              <a:rPr lang="en-GB"/>
              <a:t>Goal: </a:t>
            </a:r>
            <a:endParaRPr/>
          </a:p>
          <a:p>
            <a:pPr indent="-393700" lvl="0" marL="914400" rtl="0" algn="l">
              <a:spcBef>
                <a:spcPts val="1000"/>
              </a:spcBef>
              <a:spcAft>
                <a:spcPts val="0"/>
              </a:spcAft>
              <a:buSzPts val="2600"/>
              <a:buChar char="•"/>
            </a:pPr>
            <a:r>
              <a:rPr lang="en-GB" sz="2600"/>
              <a:t>Five Safes RO-Crate can </a:t>
            </a:r>
            <a:r>
              <a:rPr i="1" lang="en-GB" sz="2600"/>
              <a:t>traverse across TREs</a:t>
            </a:r>
            <a:r>
              <a:rPr lang="en-GB" sz="2600"/>
              <a:t> for interoperable workflow execution </a:t>
            </a:r>
            <a:endParaRPr sz="2600"/>
          </a:p>
        </p:txBody>
      </p:sp>
      <p:sp>
        <p:nvSpPr>
          <p:cNvPr id="557" name="Google Shape;557;g308e7804900_0_565"/>
          <p:cNvSpPr txBox="1"/>
          <p:nvPr>
            <p:ph type="title"/>
          </p:nvPr>
        </p:nvSpPr>
        <p:spPr>
          <a:xfrm>
            <a:off x="838200" y="365126"/>
            <a:ext cx="10515600" cy="791400"/>
          </a:xfrm>
          <a:prstGeom prst="rect">
            <a:avLst/>
          </a:prstGeom>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lang="en-GB"/>
              <a:t>RO-Crate and federated analytics</a:t>
            </a:r>
            <a:endParaRPr/>
          </a:p>
        </p:txBody>
      </p:sp>
      <p:grpSp>
        <p:nvGrpSpPr>
          <p:cNvPr id="558" name="Google Shape;558;g308e7804900_0_565"/>
          <p:cNvGrpSpPr/>
          <p:nvPr/>
        </p:nvGrpSpPr>
        <p:grpSpPr>
          <a:xfrm>
            <a:off x="7263551" y="2286000"/>
            <a:ext cx="4877751" cy="4734300"/>
            <a:chOff x="7263551" y="2286000"/>
            <a:chExt cx="4877751" cy="4734300"/>
          </a:xfrm>
        </p:grpSpPr>
        <p:pic>
          <p:nvPicPr>
            <p:cNvPr id="559" name="Google Shape;559;g308e7804900_0_565"/>
            <p:cNvPicPr preferRelativeResize="0"/>
            <p:nvPr/>
          </p:nvPicPr>
          <p:blipFill>
            <a:blip r:embed="rId3">
              <a:alphaModFix/>
            </a:blip>
            <a:stretch>
              <a:fillRect/>
            </a:stretch>
          </p:blipFill>
          <p:spPr>
            <a:xfrm>
              <a:off x="7263551" y="2286000"/>
              <a:ext cx="4877751" cy="4734300"/>
            </a:xfrm>
            <a:prstGeom prst="rect">
              <a:avLst/>
            </a:prstGeom>
            <a:noFill/>
            <a:ln>
              <a:noFill/>
            </a:ln>
          </p:spPr>
        </p:pic>
        <p:pic>
          <p:nvPicPr>
            <p:cNvPr id="560" name="Google Shape;560;g308e7804900_0_565"/>
            <p:cNvPicPr preferRelativeResize="0"/>
            <p:nvPr/>
          </p:nvPicPr>
          <p:blipFill>
            <a:blip r:embed="rId4">
              <a:alphaModFix/>
            </a:blip>
            <a:stretch>
              <a:fillRect/>
            </a:stretch>
          </p:blipFill>
          <p:spPr>
            <a:xfrm>
              <a:off x="8541900" y="4586020"/>
              <a:ext cx="527825" cy="508601"/>
            </a:xfrm>
            <a:prstGeom prst="rect">
              <a:avLst/>
            </a:prstGeom>
            <a:noFill/>
            <a:ln>
              <a:noFill/>
            </a:ln>
          </p:spPr>
        </p:pic>
        <p:pic>
          <p:nvPicPr>
            <p:cNvPr id="561" name="Google Shape;561;g308e7804900_0_565"/>
            <p:cNvPicPr preferRelativeResize="0"/>
            <p:nvPr/>
          </p:nvPicPr>
          <p:blipFill>
            <a:blip r:embed="rId4">
              <a:alphaModFix/>
            </a:blip>
            <a:stretch>
              <a:fillRect/>
            </a:stretch>
          </p:blipFill>
          <p:spPr>
            <a:xfrm>
              <a:off x="10136825" y="4437895"/>
              <a:ext cx="527825" cy="508601"/>
            </a:xfrm>
            <a:prstGeom prst="rect">
              <a:avLst/>
            </a:prstGeom>
            <a:noFill/>
            <a:ln>
              <a:noFill/>
            </a:ln>
          </p:spPr>
        </p:pic>
        <p:pic>
          <p:nvPicPr>
            <p:cNvPr id="562" name="Google Shape;562;g308e7804900_0_565"/>
            <p:cNvPicPr preferRelativeResize="0"/>
            <p:nvPr/>
          </p:nvPicPr>
          <p:blipFill>
            <a:blip r:embed="rId4">
              <a:alphaModFix/>
            </a:blip>
            <a:stretch>
              <a:fillRect/>
            </a:stretch>
          </p:blipFill>
          <p:spPr>
            <a:xfrm>
              <a:off x="11232875" y="4437895"/>
              <a:ext cx="527825" cy="508601"/>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08e7804900_0_888"/>
          <p:cNvSpPr txBox="1"/>
          <p:nvPr>
            <p:ph idx="1" type="body"/>
          </p:nvPr>
        </p:nvSpPr>
        <p:spPr>
          <a:xfrm>
            <a:off x="838200" y="1371600"/>
            <a:ext cx="2320800" cy="4565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a:t>Five Safe Crate as enabler for federated analytics</a:t>
            </a:r>
            <a:endParaRPr/>
          </a:p>
        </p:txBody>
      </p:sp>
      <p:pic>
        <p:nvPicPr>
          <p:cNvPr id="568" name="Google Shape;568;g308e7804900_0_888"/>
          <p:cNvPicPr preferRelativeResize="0"/>
          <p:nvPr/>
        </p:nvPicPr>
        <p:blipFill>
          <a:blip r:embed="rId3">
            <a:alphaModFix/>
          </a:blip>
          <a:stretch>
            <a:fillRect/>
          </a:stretch>
        </p:blipFill>
        <p:spPr>
          <a:xfrm>
            <a:off x="3019900" y="440450"/>
            <a:ext cx="8708551" cy="6312025"/>
          </a:xfrm>
          <a:prstGeom prst="rect">
            <a:avLst/>
          </a:prstGeom>
          <a:noFill/>
          <a:ln>
            <a:noFill/>
          </a:ln>
        </p:spPr>
      </p:pic>
      <p:pic>
        <p:nvPicPr>
          <p:cNvPr id="569" name="Google Shape;569;g308e7804900_0_888"/>
          <p:cNvPicPr preferRelativeResize="0"/>
          <p:nvPr/>
        </p:nvPicPr>
        <p:blipFill>
          <a:blip r:embed="rId4">
            <a:alphaModFix/>
          </a:blip>
          <a:stretch>
            <a:fillRect/>
          </a:stretch>
        </p:blipFill>
        <p:spPr>
          <a:xfrm>
            <a:off x="7745825" y="5097875"/>
            <a:ext cx="3429000" cy="952500"/>
          </a:xfrm>
          <a:prstGeom prst="rect">
            <a:avLst/>
          </a:prstGeom>
          <a:noFill/>
          <a:ln>
            <a:noFill/>
          </a:ln>
        </p:spPr>
      </p:pic>
      <p:sp>
        <p:nvSpPr>
          <p:cNvPr id="570" name="Google Shape;570;g308e7804900_0_888"/>
          <p:cNvSpPr txBox="1"/>
          <p:nvPr/>
        </p:nvSpPr>
        <p:spPr>
          <a:xfrm>
            <a:off x="7771900" y="6142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5"/>
              </a:rPr>
              <a:t>https://fed-a.org/</a:t>
            </a:r>
            <a:r>
              <a:rPr lang="en-GB"/>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308e7804900_0_919"/>
          <p:cNvSpPr txBox="1"/>
          <p:nvPr>
            <p:ph type="title"/>
          </p:nvPr>
        </p:nvSpPr>
        <p:spPr>
          <a:xfrm>
            <a:off x="838200" y="365126"/>
            <a:ext cx="10515600" cy="791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Suggested topics for discussion</a:t>
            </a:r>
            <a:endParaRPr/>
          </a:p>
        </p:txBody>
      </p:sp>
      <p:sp>
        <p:nvSpPr>
          <p:cNvPr id="576" name="Google Shape;576;g308e7804900_0_919"/>
          <p:cNvSpPr txBox="1"/>
          <p:nvPr>
            <p:ph idx="1" type="body"/>
          </p:nvPr>
        </p:nvSpPr>
        <p:spPr>
          <a:xfrm>
            <a:off x="838200" y="1381871"/>
            <a:ext cx="5181600" cy="4554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GB"/>
              <a:t>Can we get TREs to do “</a:t>
            </a:r>
            <a:r>
              <a:rPr b="1" lang="en-GB">
                <a:latin typeface="Roboto"/>
                <a:ea typeface="Roboto"/>
                <a:cs typeface="Roboto"/>
                <a:sym typeface="Roboto"/>
              </a:rPr>
              <a:t>minimal FAIR</a:t>
            </a:r>
            <a:r>
              <a:rPr lang="en-GB"/>
              <a:t>”?</a:t>
            </a:r>
            <a:endParaRPr/>
          </a:p>
          <a:p>
            <a:pPr indent="0" lvl="0" marL="0" rtl="0" algn="l">
              <a:spcBef>
                <a:spcPts val="1000"/>
              </a:spcBef>
              <a:spcAft>
                <a:spcPts val="0"/>
              </a:spcAft>
              <a:buNone/>
            </a:pPr>
            <a:r>
              <a:rPr lang="en-GB"/>
              <a:t>Can we get started with </a:t>
            </a:r>
            <a:r>
              <a:rPr b="1" lang="en-GB">
                <a:latin typeface="Roboto"/>
                <a:ea typeface="Roboto"/>
                <a:cs typeface="Roboto"/>
                <a:sym typeface="Roboto"/>
              </a:rPr>
              <a:t>workflows</a:t>
            </a:r>
            <a:r>
              <a:rPr lang="en-GB"/>
              <a:t> within “softer” TREs?</a:t>
            </a:r>
            <a:endParaRPr/>
          </a:p>
          <a:p>
            <a:pPr indent="0" lvl="0" marL="0" rtl="0" algn="l">
              <a:spcBef>
                <a:spcPts val="1000"/>
              </a:spcBef>
              <a:spcAft>
                <a:spcPts val="0"/>
              </a:spcAft>
              <a:buClr>
                <a:schemeClr val="dk1"/>
              </a:buClr>
              <a:buSzPts val="1100"/>
              <a:buFont typeface="Arial"/>
              <a:buNone/>
            </a:pPr>
            <a:r>
              <a:rPr lang="en-GB"/>
              <a:t>Which aspects of RO-Crate can be useful </a:t>
            </a:r>
            <a:r>
              <a:rPr b="1" lang="en-GB">
                <a:latin typeface="Roboto"/>
                <a:ea typeface="Roboto"/>
                <a:cs typeface="Roboto"/>
                <a:sym typeface="Roboto"/>
              </a:rPr>
              <a:t>without workflows</a:t>
            </a:r>
            <a:r>
              <a:rPr lang="en-GB"/>
              <a:t>?</a:t>
            </a:r>
            <a:endParaRPr/>
          </a:p>
          <a:p>
            <a:pPr indent="0" lvl="0" marL="0" rtl="0" algn="l">
              <a:spcBef>
                <a:spcPts val="1000"/>
              </a:spcBef>
              <a:spcAft>
                <a:spcPts val="0"/>
              </a:spcAft>
              <a:buNone/>
            </a:pPr>
            <a:r>
              <a:rPr lang="en-GB"/>
              <a:t>What </a:t>
            </a:r>
            <a:r>
              <a:rPr b="1" lang="en-GB">
                <a:latin typeface="Roboto"/>
                <a:ea typeface="Roboto"/>
                <a:cs typeface="Roboto"/>
                <a:sym typeface="Roboto"/>
              </a:rPr>
              <a:t>data identifiers</a:t>
            </a:r>
            <a:r>
              <a:rPr lang="en-GB"/>
              <a:t> do we use for sensitive data?</a:t>
            </a:r>
            <a:endParaRPr/>
          </a:p>
          <a:p>
            <a:pPr indent="0" lvl="0" marL="0" rtl="0" algn="l">
              <a:spcBef>
                <a:spcPts val="1000"/>
              </a:spcBef>
              <a:spcAft>
                <a:spcPts val="0"/>
              </a:spcAft>
              <a:buNone/>
            </a:pPr>
            <a:r>
              <a:rPr lang="en-GB"/>
              <a:t>Where do we </a:t>
            </a:r>
            <a:r>
              <a:rPr b="1" lang="en-GB">
                <a:latin typeface="Roboto"/>
                <a:ea typeface="Roboto"/>
                <a:cs typeface="Roboto"/>
                <a:sym typeface="Roboto"/>
              </a:rPr>
              <a:t>store</a:t>
            </a:r>
            <a:r>
              <a:rPr lang="en-GB"/>
              <a:t> the private/public crates?</a:t>
            </a:r>
            <a:endParaRPr/>
          </a:p>
        </p:txBody>
      </p:sp>
      <p:sp>
        <p:nvSpPr>
          <p:cNvPr id="577" name="Google Shape;577;g308e7804900_0_919"/>
          <p:cNvSpPr txBox="1"/>
          <p:nvPr>
            <p:ph idx="2" type="body"/>
          </p:nvPr>
        </p:nvSpPr>
        <p:spPr>
          <a:xfrm>
            <a:off x="6172200" y="1381871"/>
            <a:ext cx="5181600" cy="45549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lang="en-GB"/>
              <a:t>What </a:t>
            </a:r>
            <a:r>
              <a:rPr b="1" lang="en-GB">
                <a:latin typeface="Roboto"/>
                <a:ea typeface="Roboto"/>
                <a:cs typeface="Roboto"/>
                <a:sym typeface="Roboto"/>
              </a:rPr>
              <a:t>evidence</a:t>
            </a:r>
            <a:r>
              <a:rPr lang="en-GB"/>
              <a:t> should be included in a TRE RO-Crate?</a:t>
            </a:r>
            <a:endParaRPr/>
          </a:p>
          <a:p>
            <a:pPr indent="0" lvl="0" marL="0" rtl="0" algn="l">
              <a:spcBef>
                <a:spcPts val="1000"/>
              </a:spcBef>
              <a:spcAft>
                <a:spcPts val="0"/>
              </a:spcAft>
              <a:buNone/>
            </a:pPr>
            <a:r>
              <a:rPr lang="en-GB"/>
              <a:t>Can we move approved </a:t>
            </a:r>
            <a:r>
              <a:rPr b="1" lang="en-GB">
                <a:latin typeface="Roboto"/>
                <a:ea typeface="Roboto"/>
                <a:cs typeface="Roboto"/>
                <a:sym typeface="Roboto"/>
              </a:rPr>
              <a:t>containers</a:t>
            </a:r>
            <a:r>
              <a:rPr lang="en-GB"/>
              <a:t> into the TRE with evidence of their source/build?</a:t>
            </a:r>
            <a:endParaRPr/>
          </a:p>
          <a:p>
            <a:pPr indent="0" lvl="0" marL="0" rtl="0" algn="l">
              <a:spcBef>
                <a:spcPts val="1000"/>
              </a:spcBef>
              <a:spcAft>
                <a:spcPts val="0"/>
              </a:spcAft>
              <a:buNone/>
            </a:pPr>
            <a:r>
              <a:rPr lang="en-GB"/>
              <a:t>What </a:t>
            </a:r>
            <a:r>
              <a:rPr b="1" lang="en-GB">
                <a:latin typeface="Roboto"/>
                <a:ea typeface="Roboto"/>
                <a:cs typeface="Roboto"/>
                <a:sym typeface="Roboto"/>
              </a:rPr>
              <a:t>RO-Crate microservices</a:t>
            </a:r>
            <a:r>
              <a:rPr lang="en-GB"/>
              <a:t> are needed within the TRE?</a:t>
            </a:r>
            <a:endParaRPr/>
          </a:p>
          <a:p>
            <a:pPr indent="0" lvl="0" marL="0" rtl="0" algn="l">
              <a:spcBef>
                <a:spcPts val="1000"/>
              </a:spcBef>
              <a:spcAft>
                <a:spcPts val="0"/>
              </a:spcAft>
              <a:buNone/>
            </a:pPr>
            <a:r>
              <a:rPr lang="en-GB"/>
              <a:t>How is my TRE being </a:t>
            </a:r>
            <a:r>
              <a:rPr lang="en-GB"/>
              <a:t>used? </a:t>
            </a:r>
            <a:r>
              <a:rPr i="1" lang="en-GB"/>
              <a:t>RO-Crate </a:t>
            </a:r>
            <a:r>
              <a:rPr b="1" i="1" lang="en-GB">
                <a:latin typeface="Roboto"/>
                <a:ea typeface="Roboto"/>
                <a:cs typeface="Roboto"/>
                <a:sym typeface="Roboto"/>
              </a:rPr>
              <a:t>dashboard</a:t>
            </a:r>
            <a:endParaRPr b="1" i="1">
              <a:latin typeface="Roboto"/>
              <a:ea typeface="Roboto"/>
              <a:cs typeface="Roboto"/>
              <a:sym typeface="Roboto"/>
            </a:endParaRPr>
          </a:p>
          <a:p>
            <a:pPr indent="0" lvl="0" marL="0" rtl="0" algn="l">
              <a:spcBef>
                <a:spcPts val="1000"/>
              </a:spcBef>
              <a:spcAft>
                <a:spcPts val="0"/>
              </a:spcAft>
              <a:buNone/>
            </a:pPr>
            <a:r>
              <a:rPr lang="en-GB"/>
              <a:t>What </a:t>
            </a:r>
            <a:r>
              <a:rPr b="1" lang="en-GB">
                <a:latin typeface="Roboto"/>
                <a:ea typeface="Roboto"/>
                <a:cs typeface="Roboto"/>
                <a:sym typeface="Roboto"/>
              </a:rPr>
              <a:t>knowledge graphs</a:t>
            </a:r>
            <a:r>
              <a:rPr lang="en-GB"/>
              <a:t> should we combine RO-Crate with?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308e7804900_0_6"/>
          <p:cNvSpPr/>
          <p:nvPr/>
        </p:nvSpPr>
        <p:spPr>
          <a:xfrm>
            <a:off x="236300" y="1744575"/>
            <a:ext cx="9385800" cy="3980400"/>
          </a:xfrm>
          <a:prstGeom prst="roundRect">
            <a:avLst>
              <a:gd fmla="val 11073" name="adj"/>
            </a:avLst>
          </a:prstGeom>
          <a:solidFill>
            <a:schemeClr val="lt1"/>
          </a:solidFill>
          <a:ln cap="flat" cmpd="sng" w="12700">
            <a:solidFill>
              <a:srgbClr val="B9B1AC"/>
            </a:solidFill>
            <a:prstDash val="solid"/>
            <a:miter lim="800000"/>
            <a:headEnd len="sm" w="sm" type="none"/>
            <a:tailEnd len="sm" w="sm" type="none"/>
          </a:ln>
        </p:spPr>
        <p:txBody>
          <a:bodyPr anchorCtr="0" anchor="ctr" bIns="45700" lIns="91425" spcFirstLastPara="1" rIns="91425" wrap="square" tIns="45700">
            <a:noAutofit/>
          </a:bodyPr>
          <a:lstStyle/>
          <a:p>
            <a:pPr indent="0" lvl="1" marL="457200" marR="0" rtl="0" algn="l">
              <a:lnSpc>
                <a:spcPct val="130000"/>
              </a:lnSpc>
              <a:spcBef>
                <a:spcPts val="0"/>
              </a:spcBef>
              <a:spcAft>
                <a:spcPts val="0"/>
              </a:spcAft>
              <a:buClr>
                <a:srgbClr val="AC5B4C"/>
              </a:buClr>
              <a:buSzPts val="2000"/>
              <a:buFont typeface="Gill Sans"/>
              <a:buNone/>
            </a:pPr>
            <a:r>
              <a:rPr b="1" i="0" lang="en-GB" sz="2000" u="none" cap="none" strike="noStrike">
                <a:solidFill>
                  <a:schemeClr val="accent1"/>
                </a:solidFill>
                <a:latin typeface="Gill Sans"/>
                <a:ea typeface="Gill Sans"/>
                <a:cs typeface="Gill Sans"/>
                <a:sym typeface="Gill Sans"/>
              </a:rPr>
              <a:t>Describe</a:t>
            </a:r>
            <a:r>
              <a:rPr b="0" i="0" lang="en-GB" sz="2000" u="none" cap="none" strike="noStrike">
                <a:solidFill>
                  <a:srgbClr val="4E5745"/>
                </a:solidFill>
                <a:latin typeface="Gill Sans"/>
                <a:ea typeface="Gill Sans"/>
                <a:cs typeface="Gill Sans"/>
                <a:sym typeface="Gill Sans"/>
              </a:rPr>
              <a:t> and </a:t>
            </a:r>
            <a:r>
              <a:rPr b="1" i="0" lang="en-GB" sz="2000" u="none" cap="none" strike="noStrike">
                <a:solidFill>
                  <a:schemeClr val="accent1"/>
                </a:solidFill>
                <a:latin typeface="Gill Sans"/>
                <a:ea typeface="Gill Sans"/>
                <a:cs typeface="Gill Sans"/>
                <a:sym typeface="Gill Sans"/>
              </a:rPr>
              <a:t>package</a:t>
            </a:r>
            <a:r>
              <a:rPr b="0" i="0" lang="en-GB" sz="2000" u="none" cap="none" strike="noStrike">
                <a:solidFill>
                  <a:srgbClr val="4E5745"/>
                </a:solidFill>
                <a:latin typeface="Gill Sans"/>
                <a:ea typeface="Gill Sans"/>
                <a:cs typeface="Gill Sans"/>
                <a:sym typeface="Gill Sans"/>
              </a:rPr>
              <a:t> data collections, datasets, software etc.</a:t>
            </a:r>
            <a:r>
              <a:rPr lang="en-GB" sz="2000">
                <a:solidFill>
                  <a:srgbClr val="4E5745"/>
                </a:solidFill>
                <a:latin typeface="Gill Sans"/>
                <a:ea typeface="Gill Sans"/>
                <a:cs typeface="Gill Sans"/>
                <a:sym typeface="Gill Sans"/>
              </a:rPr>
              <a:t> </a:t>
            </a:r>
            <a:br>
              <a:rPr lang="en-GB" sz="2000">
                <a:solidFill>
                  <a:srgbClr val="4E5745"/>
                </a:solidFill>
                <a:latin typeface="Gill Sans"/>
                <a:ea typeface="Gill Sans"/>
                <a:cs typeface="Gill Sans"/>
                <a:sym typeface="Gill Sans"/>
              </a:rPr>
            </a:br>
            <a:r>
              <a:rPr lang="en-GB" sz="2000">
                <a:solidFill>
                  <a:srgbClr val="4E5745"/>
                </a:solidFill>
                <a:latin typeface="Gill Sans"/>
                <a:ea typeface="Gill Sans"/>
                <a:cs typeface="Gill Sans"/>
                <a:sym typeface="Gill Sans"/>
              </a:rPr>
              <a:t>→ data moves with its</a:t>
            </a:r>
            <a:r>
              <a:rPr b="1" i="0" lang="en-GB" sz="2000" u="none" cap="none" strike="noStrike">
                <a:solidFill>
                  <a:srgbClr val="4E5745"/>
                </a:solidFill>
                <a:latin typeface="Gill Sans"/>
                <a:ea typeface="Gill Sans"/>
                <a:cs typeface="Gill Sans"/>
                <a:sym typeface="Gill Sans"/>
              </a:rPr>
              <a:t> </a:t>
            </a:r>
            <a:r>
              <a:rPr b="1" i="0" lang="en-GB" sz="2000" u="none" cap="none" strike="noStrike">
                <a:solidFill>
                  <a:schemeClr val="accent1"/>
                </a:solidFill>
                <a:latin typeface="Gill Sans"/>
                <a:ea typeface="Gill Sans"/>
                <a:cs typeface="Gill Sans"/>
                <a:sym typeface="Gill Sans"/>
              </a:rPr>
              <a:t>metadata</a:t>
            </a:r>
            <a:endParaRPr b="0" i="0" sz="1500" u="none" cap="none" strike="noStrike">
              <a:solidFill>
                <a:schemeClr val="accent1"/>
              </a:solidFill>
              <a:latin typeface="Arial"/>
              <a:ea typeface="Arial"/>
              <a:cs typeface="Arial"/>
              <a:sym typeface="Arial"/>
            </a:endParaRPr>
          </a:p>
          <a:p>
            <a:pPr indent="0" lvl="1" marL="457200" marR="0" rtl="0" algn="l">
              <a:lnSpc>
                <a:spcPct val="130000"/>
              </a:lnSpc>
              <a:spcBef>
                <a:spcPts val="0"/>
              </a:spcBef>
              <a:spcAft>
                <a:spcPts val="0"/>
              </a:spcAft>
              <a:buClr>
                <a:srgbClr val="AC5B4C"/>
              </a:buClr>
              <a:buSzPts val="2000"/>
              <a:buFont typeface="Gill Sans"/>
              <a:buNone/>
            </a:pPr>
            <a:r>
              <a:rPr b="1" i="0" lang="en-GB" sz="2000" u="none" cap="none" strike="noStrike">
                <a:solidFill>
                  <a:schemeClr val="accent1"/>
                </a:solidFill>
                <a:latin typeface="Gill Sans"/>
                <a:ea typeface="Gill Sans"/>
                <a:cs typeface="Gill Sans"/>
                <a:sym typeface="Gill Sans"/>
              </a:rPr>
              <a:t>Platform-independent</a:t>
            </a:r>
            <a:r>
              <a:rPr b="0" i="0" lang="en-GB" sz="2000" u="none" cap="none" strike="noStrike">
                <a:solidFill>
                  <a:srgbClr val="4E5745"/>
                </a:solidFill>
                <a:latin typeface="Gill Sans"/>
                <a:ea typeface="Gill Sans"/>
                <a:cs typeface="Gill Sans"/>
                <a:sym typeface="Gill Sans"/>
              </a:rPr>
              <a:t> object exchange between repositories and services</a:t>
            </a:r>
            <a:endParaRPr b="0" i="0" sz="1500" u="none" cap="none" strike="noStrike">
              <a:solidFill>
                <a:srgbClr val="000000"/>
              </a:solidFill>
              <a:latin typeface="Arial"/>
              <a:ea typeface="Arial"/>
              <a:cs typeface="Arial"/>
              <a:sym typeface="Arial"/>
            </a:endParaRPr>
          </a:p>
          <a:p>
            <a:pPr indent="0" lvl="1" marL="457200" marR="0" rtl="0" algn="l">
              <a:lnSpc>
                <a:spcPct val="130000"/>
              </a:lnSpc>
              <a:spcBef>
                <a:spcPts val="0"/>
              </a:spcBef>
              <a:spcAft>
                <a:spcPts val="0"/>
              </a:spcAft>
              <a:buClr>
                <a:srgbClr val="4E5745"/>
              </a:buClr>
              <a:buSzPts val="2000"/>
              <a:buFont typeface="Gill Sans"/>
              <a:buNone/>
            </a:pPr>
            <a:r>
              <a:rPr b="0" i="0" lang="en-GB" sz="2000" u="none" cap="none" strike="noStrike">
                <a:solidFill>
                  <a:srgbClr val="4E5745"/>
                </a:solidFill>
                <a:latin typeface="Gill Sans"/>
                <a:ea typeface="Gill Sans"/>
                <a:cs typeface="Gill Sans"/>
                <a:sym typeface="Gill Sans"/>
              </a:rPr>
              <a:t>Support </a:t>
            </a:r>
            <a:r>
              <a:rPr b="1" i="0" lang="en-GB" sz="2000" u="none" cap="none" strike="noStrike">
                <a:solidFill>
                  <a:schemeClr val="accent1"/>
                </a:solidFill>
                <a:latin typeface="Gill Sans"/>
                <a:ea typeface="Gill Sans"/>
                <a:cs typeface="Gill Sans"/>
                <a:sym typeface="Gill Sans"/>
              </a:rPr>
              <a:t>reproducibility</a:t>
            </a:r>
            <a:r>
              <a:rPr b="0" i="0" lang="en-GB" sz="2000" u="none" cap="none" strike="noStrike">
                <a:solidFill>
                  <a:srgbClr val="4E5745"/>
                </a:solidFill>
                <a:latin typeface="Gill Sans"/>
                <a:ea typeface="Gill Sans"/>
                <a:cs typeface="Gill Sans"/>
                <a:sym typeface="Gill Sans"/>
              </a:rPr>
              <a:t> and </a:t>
            </a:r>
            <a:r>
              <a:rPr b="1" i="0" lang="en-GB" sz="2000" u="none" cap="none" strike="noStrike">
                <a:solidFill>
                  <a:schemeClr val="accent1"/>
                </a:solidFill>
                <a:latin typeface="Gill Sans"/>
                <a:ea typeface="Gill Sans"/>
                <a:cs typeface="Gill Sans"/>
                <a:sym typeface="Gill Sans"/>
              </a:rPr>
              <a:t>analysis</a:t>
            </a:r>
            <a:r>
              <a:rPr b="0" i="0" lang="en-GB" sz="2000" u="none" cap="none" strike="noStrike">
                <a:solidFill>
                  <a:srgbClr val="4E5745"/>
                </a:solidFill>
                <a:latin typeface="Gill Sans"/>
                <a:ea typeface="Gill Sans"/>
                <a:cs typeface="Gill Sans"/>
                <a:sym typeface="Gill Sans"/>
              </a:rPr>
              <a:t>: link data with codes and workflows</a:t>
            </a:r>
            <a:endParaRPr b="0" i="0" sz="1500" u="none" cap="none" strike="noStrike">
              <a:solidFill>
                <a:srgbClr val="000000"/>
              </a:solidFill>
              <a:latin typeface="Arial"/>
              <a:ea typeface="Arial"/>
              <a:cs typeface="Arial"/>
              <a:sym typeface="Arial"/>
            </a:endParaRPr>
          </a:p>
          <a:p>
            <a:pPr indent="0" lvl="1" marL="457200" marR="0" rtl="0" algn="l">
              <a:lnSpc>
                <a:spcPct val="130000"/>
              </a:lnSpc>
              <a:spcBef>
                <a:spcPts val="0"/>
              </a:spcBef>
              <a:spcAft>
                <a:spcPts val="0"/>
              </a:spcAft>
              <a:buClr>
                <a:srgbClr val="4E5745"/>
              </a:buClr>
              <a:buSzPts val="2000"/>
              <a:buFont typeface="Gill Sans"/>
              <a:buNone/>
            </a:pPr>
            <a:r>
              <a:rPr b="0" i="0" lang="en-GB" sz="2000" u="none" cap="none" strike="noStrike">
                <a:solidFill>
                  <a:srgbClr val="4E5745"/>
                </a:solidFill>
                <a:latin typeface="Gill Sans"/>
                <a:ea typeface="Gill Sans"/>
                <a:cs typeface="Gill Sans"/>
                <a:sym typeface="Gill Sans"/>
              </a:rPr>
              <a:t>Transfer of </a:t>
            </a:r>
            <a:r>
              <a:rPr b="1" i="0" lang="en-GB" sz="2000" u="none" cap="none" strike="noStrike">
                <a:solidFill>
                  <a:schemeClr val="accent1"/>
                </a:solidFill>
                <a:latin typeface="Gill Sans"/>
                <a:ea typeface="Gill Sans"/>
                <a:cs typeface="Gill Sans"/>
                <a:sym typeface="Gill Sans"/>
              </a:rPr>
              <a:t>sensitive/large</a:t>
            </a:r>
            <a:r>
              <a:rPr b="1" i="0" lang="en-GB" sz="2000" u="none" cap="none" strike="noStrike">
                <a:solidFill>
                  <a:srgbClr val="4E5745"/>
                </a:solidFill>
                <a:latin typeface="Gill Sans"/>
                <a:ea typeface="Gill Sans"/>
                <a:cs typeface="Gill Sans"/>
                <a:sym typeface="Gill Sans"/>
              </a:rPr>
              <a:t> </a:t>
            </a:r>
            <a:r>
              <a:rPr b="0" i="0" lang="en-GB" sz="2000" u="none" cap="none" strike="noStrike">
                <a:solidFill>
                  <a:srgbClr val="4E5745"/>
                </a:solidFill>
                <a:latin typeface="Gill Sans"/>
                <a:ea typeface="Gill Sans"/>
                <a:cs typeface="Gill Sans"/>
                <a:sym typeface="Gill Sans"/>
              </a:rPr>
              <a:t>distributed datasets with persistent identifiers</a:t>
            </a:r>
            <a:endParaRPr b="0" i="0" sz="1500" u="none" cap="none" strike="noStrike">
              <a:solidFill>
                <a:srgbClr val="000000"/>
              </a:solidFill>
              <a:latin typeface="Arial"/>
              <a:ea typeface="Arial"/>
              <a:cs typeface="Arial"/>
              <a:sym typeface="Arial"/>
            </a:endParaRPr>
          </a:p>
          <a:p>
            <a:pPr indent="0" lvl="1" marL="457200" marR="0" rtl="0" algn="l">
              <a:lnSpc>
                <a:spcPct val="130000"/>
              </a:lnSpc>
              <a:spcBef>
                <a:spcPts val="0"/>
              </a:spcBef>
              <a:spcAft>
                <a:spcPts val="0"/>
              </a:spcAft>
              <a:buClr>
                <a:srgbClr val="4E5745"/>
              </a:buClr>
              <a:buSzPts val="2000"/>
              <a:buFont typeface="Gill Sans"/>
              <a:buNone/>
            </a:pPr>
            <a:r>
              <a:rPr b="0" i="0" lang="en-GB" sz="2000" u="none" cap="none" strike="noStrike">
                <a:solidFill>
                  <a:srgbClr val="4E5745"/>
                </a:solidFill>
                <a:latin typeface="Gill Sans"/>
                <a:ea typeface="Gill Sans"/>
                <a:cs typeface="Gill Sans"/>
                <a:sym typeface="Gill Sans"/>
              </a:rPr>
              <a:t>Aggregate </a:t>
            </a:r>
            <a:r>
              <a:rPr b="1" i="0" lang="en-GB" sz="2000" u="none" cap="none" strike="noStrike">
                <a:solidFill>
                  <a:schemeClr val="accent1"/>
                </a:solidFill>
                <a:latin typeface="Gill Sans"/>
                <a:ea typeface="Gill Sans"/>
                <a:cs typeface="Gill Sans"/>
                <a:sym typeface="Gill Sans"/>
              </a:rPr>
              <a:t>citations</a:t>
            </a:r>
            <a:r>
              <a:rPr b="0" i="0" lang="en-GB" sz="2000" u="none" cap="none" strike="noStrike">
                <a:solidFill>
                  <a:srgbClr val="4E5745"/>
                </a:solidFill>
                <a:latin typeface="Gill Sans"/>
                <a:ea typeface="Gill Sans"/>
                <a:cs typeface="Gill Sans"/>
                <a:sym typeface="Gill Sans"/>
              </a:rPr>
              <a:t> and</a:t>
            </a:r>
            <a:r>
              <a:rPr b="1" i="0" lang="en-GB" sz="2000" u="none" cap="none" strike="noStrike">
                <a:solidFill>
                  <a:srgbClr val="4E5745"/>
                </a:solidFill>
                <a:latin typeface="Gill Sans"/>
                <a:ea typeface="Gill Sans"/>
                <a:cs typeface="Gill Sans"/>
                <a:sym typeface="Gill Sans"/>
              </a:rPr>
              <a:t> </a:t>
            </a:r>
            <a:r>
              <a:rPr b="1" i="0" lang="en-GB" sz="2000" u="none" cap="none" strike="noStrike">
                <a:solidFill>
                  <a:schemeClr val="accent1"/>
                </a:solidFill>
                <a:latin typeface="Gill Sans"/>
                <a:ea typeface="Gill Sans"/>
                <a:cs typeface="Gill Sans"/>
                <a:sym typeface="Gill Sans"/>
              </a:rPr>
              <a:t>persistent identifiers</a:t>
            </a:r>
            <a:endParaRPr b="0" i="0" sz="1500" u="none" cap="none" strike="noStrike">
              <a:solidFill>
                <a:schemeClr val="accent1"/>
              </a:solidFill>
              <a:latin typeface="Arial"/>
              <a:ea typeface="Arial"/>
              <a:cs typeface="Arial"/>
              <a:sym typeface="Arial"/>
            </a:endParaRPr>
          </a:p>
          <a:p>
            <a:pPr indent="0" lvl="1" marL="457200" marR="0" rtl="0" algn="l">
              <a:lnSpc>
                <a:spcPct val="130000"/>
              </a:lnSpc>
              <a:spcBef>
                <a:spcPts val="0"/>
              </a:spcBef>
              <a:spcAft>
                <a:spcPts val="0"/>
              </a:spcAft>
              <a:buClr>
                <a:srgbClr val="4E5745"/>
              </a:buClr>
              <a:buSzPts val="2000"/>
              <a:buFont typeface="Gill Sans"/>
              <a:buNone/>
            </a:pPr>
            <a:r>
              <a:rPr b="0" i="0" lang="en-GB" sz="2000" u="none" cap="none" strike="noStrike">
                <a:solidFill>
                  <a:srgbClr val="4E5745"/>
                </a:solidFill>
                <a:latin typeface="Gill Sans"/>
                <a:ea typeface="Gill Sans"/>
                <a:cs typeface="Gill Sans"/>
                <a:sym typeface="Gill Sans"/>
              </a:rPr>
              <a:t>Propagate </a:t>
            </a:r>
            <a:r>
              <a:rPr b="1" i="0" lang="en-GB" sz="2000" u="none" cap="none" strike="noStrike">
                <a:solidFill>
                  <a:schemeClr val="accent1"/>
                </a:solidFill>
                <a:latin typeface="Gill Sans"/>
                <a:ea typeface="Gill Sans"/>
                <a:cs typeface="Gill Sans"/>
                <a:sym typeface="Gill Sans"/>
              </a:rPr>
              <a:t>provenance</a:t>
            </a:r>
            <a:r>
              <a:rPr b="1" i="0" lang="en-GB" sz="2000" u="none" cap="none" strike="noStrike">
                <a:solidFill>
                  <a:srgbClr val="4E5745"/>
                </a:solidFill>
                <a:latin typeface="Gill Sans"/>
                <a:ea typeface="Gill Sans"/>
                <a:cs typeface="Gill Sans"/>
                <a:sym typeface="Gill Sans"/>
              </a:rPr>
              <a:t> </a:t>
            </a:r>
            <a:r>
              <a:rPr b="0" i="0" lang="en-GB" sz="2000" u="none" cap="none" strike="noStrike">
                <a:solidFill>
                  <a:srgbClr val="4E5745"/>
                </a:solidFill>
                <a:latin typeface="Gill Sans"/>
                <a:ea typeface="Gill Sans"/>
                <a:cs typeface="Gill Sans"/>
                <a:sym typeface="Gill Sans"/>
              </a:rPr>
              <a:t>and</a:t>
            </a:r>
            <a:r>
              <a:rPr b="1" i="0" lang="en-GB" sz="2000" u="none" cap="none" strike="noStrike">
                <a:solidFill>
                  <a:srgbClr val="4E5745"/>
                </a:solidFill>
                <a:latin typeface="Gill Sans"/>
                <a:ea typeface="Gill Sans"/>
                <a:cs typeface="Gill Sans"/>
                <a:sym typeface="Gill Sans"/>
              </a:rPr>
              <a:t> </a:t>
            </a:r>
            <a:r>
              <a:rPr b="1" i="0" lang="en-GB" sz="2000" u="none" cap="none" strike="noStrike">
                <a:solidFill>
                  <a:schemeClr val="accent1"/>
                </a:solidFill>
                <a:latin typeface="Gill Sans"/>
                <a:ea typeface="Gill Sans"/>
                <a:cs typeface="Gill Sans"/>
                <a:sym typeface="Gill Sans"/>
              </a:rPr>
              <a:t>existing metadata</a:t>
            </a:r>
            <a:endParaRPr b="0" i="0" sz="2000" u="none" cap="none" strike="noStrike">
              <a:solidFill>
                <a:schemeClr val="accent1"/>
              </a:solidFill>
              <a:latin typeface="Gill Sans"/>
              <a:ea typeface="Gill Sans"/>
              <a:cs typeface="Gill Sans"/>
              <a:sym typeface="Gill Sans"/>
            </a:endParaRPr>
          </a:p>
          <a:p>
            <a:pPr indent="0" lvl="1" marL="457200" marR="0" rtl="0" algn="l">
              <a:lnSpc>
                <a:spcPct val="130000"/>
              </a:lnSpc>
              <a:spcBef>
                <a:spcPts val="0"/>
              </a:spcBef>
              <a:spcAft>
                <a:spcPts val="0"/>
              </a:spcAft>
              <a:buClr>
                <a:srgbClr val="4E5745"/>
              </a:buClr>
              <a:buSzPts val="2000"/>
              <a:buFont typeface="Gill Sans"/>
              <a:buNone/>
            </a:pPr>
            <a:r>
              <a:rPr b="0" i="0" lang="en-GB" sz="2000" u="none" cap="none" strike="noStrike">
                <a:solidFill>
                  <a:srgbClr val="4E5745"/>
                </a:solidFill>
                <a:latin typeface="Gill Sans"/>
                <a:ea typeface="Gill Sans"/>
                <a:cs typeface="Gill Sans"/>
                <a:sym typeface="Gill Sans"/>
              </a:rPr>
              <a:t>Publish and archive </a:t>
            </a:r>
            <a:r>
              <a:rPr b="1" i="0" lang="en-GB" sz="2000" u="none" cap="none" strike="noStrike">
                <a:solidFill>
                  <a:schemeClr val="accent1"/>
                </a:solidFill>
                <a:latin typeface="Gill Sans"/>
                <a:ea typeface="Gill Sans"/>
                <a:cs typeface="Gill Sans"/>
                <a:sym typeface="Gill Sans"/>
              </a:rPr>
              <a:t>mixed objects</a:t>
            </a:r>
            <a:r>
              <a:rPr b="1" i="0" lang="en-GB" sz="2000" u="none" cap="none" strike="noStrike">
                <a:solidFill>
                  <a:srgbClr val="AC5B4C"/>
                </a:solidFill>
                <a:latin typeface="Gill Sans"/>
                <a:ea typeface="Gill Sans"/>
                <a:cs typeface="Gill Sans"/>
                <a:sym typeface="Gill Sans"/>
              </a:rPr>
              <a:t> </a:t>
            </a:r>
            <a:r>
              <a:rPr b="0" i="0" lang="en-GB" sz="2000" u="none" cap="none" strike="noStrike">
                <a:solidFill>
                  <a:srgbClr val="4E5745"/>
                </a:solidFill>
                <a:latin typeface="Gill Sans"/>
                <a:ea typeface="Gill Sans"/>
                <a:cs typeface="Gill Sans"/>
                <a:sym typeface="Gill Sans"/>
              </a:rPr>
              <a:t>and references</a:t>
            </a:r>
            <a:endParaRPr b="0" i="0" sz="1500" u="none" cap="none" strike="noStrike">
              <a:solidFill>
                <a:srgbClr val="000000"/>
              </a:solidFill>
              <a:latin typeface="Arial"/>
              <a:ea typeface="Arial"/>
              <a:cs typeface="Arial"/>
              <a:sym typeface="Arial"/>
            </a:endParaRPr>
          </a:p>
          <a:p>
            <a:pPr indent="0" lvl="1" marL="457200" marR="0" rtl="0" algn="l">
              <a:lnSpc>
                <a:spcPct val="130000"/>
              </a:lnSpc>
              <a:spcBef>
                <a:spcPts val="0"/>
              </a:spcBef>
              <a:spcAft>
                <a:spcPts val="0"/>
              </a:spcAft>
              <a:buClr>
                <a:srgbClr val="4E5745"/>
              </a:buClr>
              <a:buSzPts val="2000"/>
              <a:buFont typeface="Gill Sans"/>
              <a:buNone/>
            </a:pPr>
            <a:r>
              <a:rPr b="0" i="0" lang="en-GB" sz="2000" u="none" cap="none" strike="noStrike">
                <a:solidFill>
                  <a:srgbClr val="4E5745"/>
                </a:solidFill>
                <a:latin typeface="Gill Sans"/>
                <a:ea typeface="Gill Sans"/>
                <a:cs typeface="Gill Sans"/>
                <a:sym typeface="Gill Sans"/>
              </a:rPr>
              <a:t>Reuse existing </a:t>
            </a:r>
            <a:r>
              <a:rPr b="1" i="0" lang="en-GB" sz="2000" u="none" cap="none" strike="noStrike">
                <a:solidFill>
                  <a:schemeClr val="accent1"/>
                </a:solidFill>
                <a:latin typeface="Gill Sans"/>
                <a:ea typeface="Gill Sans"/>
                <a:cs typeface="Gill Sans"/>
                <a:sym typeface="Gill Sans"/>
              </a:rPr>
              <a:t>standards</a:t>
            </a:r>
            <a:r>
              <a:rPr b="0" i="0" lang="en-GB" sz="2000" u="none" cap="none" strike="noStrike">
                <a:solidFill>
                  <a:srgbClr val="4E5745"/>
                </a:solidFill>
                <a:latin typeface="Gill Sans"/>
                <a:ea typeface="Gill Sans"/>
                <a:cs typeface="Gill Sans"/>
                <a:sym typeface="Gill Sans"/>
              </a:rPr>
              <a:t>, but hide their complexity</a:t>
            </a:r>
            <a:endParaRPr b="0" i="0" sz="1500" u="none" cap="none" strike="noStrike">
              <a:solidFill>
                <a:srgbClr val="000000"/>
              </a:solidFill>
              <a:latin typeface="Arial"/>
              <a:ea typeface="Arial"/>
              <a:cs typeface="Arial"/>
              <a:sym typeface="Arial"/>
            </a:endParaRPr>
          </a:p>
        </p:txBody>
      </p:sp>
      <p:pic>
        <p:nvPicPr>
          <p:cNvPr descr="FAIR: Findable, Reusable, Accessible, Interoperable" id="80" name="Google Shape;80;g308e7804900_0_6"/>
          <p:cNvPicPr preferRelativeResize="0"/>
          <p:nvPr/>
        </p:nvPicPr>
        <p:blipFill rotWithShape="1">
          <a:blip r:embed="rId3">
            <a:alphaModFix/>
          </a:blip>
          <a:srcRect b="0" l="0" r="0" t="0"/>
          <a:stretch/>
        </p:blipFill>
        <p:spPr>
          <a:xfrm>
            <a:off x="10036425" y="2191713"/>
            <a:ext cx="1919282" cy="3223919"/>
          </a:xfrm>
          <a:prstGeom prst="rect">
            <a:avLst/>
          </a:prstGeom>
          <a:noFill/>
          <a:ln>
            <a:noFill/>
          </a:ln>
        </p:spPr>
      </p:pic>
      <p:pic>
        <p:nvPicPr>
          <p:cNvPr id="81" name="Google Shape;81;g308e7804900_0_6">
            <a:hlinkClick r:id="rId4"/>
          </p:cNvPr>
          <p:cNvPicPr preferRelativeResize="0"/>
          <p:nvPr/>
        </p:nvPicPr>
        <p:blipFill rotWithShape="1">
          <a:blip r:embed="rId5">
            <a:alphaModFix/>
          </a:blip>
          <a:srcRect b="0" l="0" r="0" t="0"/>
          <a:stretch/>
        </p:blipFill>
        <p:spPr>
          <a:xfrm>
            <a:off x="5445815" y="5933400"/>
            <a:ext cx="2499956" cy="832252"/>
          </a:xfrm>
          <a:prstGeom prst="rect">
            <a:avLst/>
          </a:prstGeom>
          <a:noFill/>
          <a:ln>
            <a:noFill/>
          </a:ln>
        </p:spPr>
      </p:pic>
      <p:pic>
        <p:nvPicPr>
          <p:cNvPr id="82" name="Google Shape;82;g308e7804900_0_6"/>
          <p:cNvPicPr preferRelativeResize="0"/>
          <p:nvPr/>
        </p:nvPicPr>
        <p:blipFill rotWithShape="1">
          <a:blip r:embed="rId6">
            <a:alphaModFix/>
          </a:blip>
          <a:srcRect b="0" l="0" r="0" t="0"/>
          <a:stretch/>
        </p:blipFill>
        <p:spPr>
          <a:xfrm>
            <a:off x="8189399" y="691816"/>
            <a:ext cx="3766304" cy="1521243"/>
          </a:xfrm>
          <a:prstGeom prst="rect">
            <a:avLst/>
          </a:prstGeom>
          <a:noFill/>
          <a:ln>
            <a:noFill/>
          </a:ln>
        </p:spPr>
      </p:pic>
      <p:sp>
        <p:nvSpPr>
          <p:cNvPr id="83" name="Google Shape;83;g308e7804900_0_6"/>
          <p:cNvSpPr txBox="1"/>
          <p:nvPr>
            <p:ph type="title"/>
          </p:nvPr>
        </p:nvSpPr>
        <p:spPr>
          <a:xfrm>
            <a:off x="773580" y="487125"/>
            <a:ext cx="86478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Aims of FAIR Research Objects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08e7804900_0_15"/>
          <p:cNvSpPr txBox="1"/>
          <p:nvPr>
            <p:ph type="title"/>
          </p:nvPr>
        </p:nvSpPr>
        <p:spPr>
          <a:xfrm>
            <a:off x="944602" y="444375"/>
            <a:ext cx="5847000" cy="1325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Arial"/>
              <a:buNone/>
            </a:pPr>
            <a:r>
              <a:rPr lang="en-GB">
                <a:latin typeface="Lato"/>
                <a:ea typeface="Lato"/>
                <a:cs typeface="Lato"/>
                <a:sym typeface="Lato"/>
              </a:rPr>
              <a:t>Realizing FAIR Digital Objects with RO-Crate</a:t>
            </a:r>
            <a:endParaRPr>
              <a:latin typeface="Lato"/>
              <a:ea typeface="Lato"/>
              <a:cs typeface="Lato"/>
              <a:sym typeface="Lato"/>
            </a:endParaRPr>
          </a:p>
        </p:txBody>
      </p:sp>
      <p:sp>
        <p:nvSpPr>
          <p:cNvPr id="90" name="Google Shape;90;g308e7804900_0_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0000"/>
              </a:buClr>
              <a:buFont typeface="Arial"/>
              <a:buNone/>
            </a:pPr>
            <a:fld id="{00000000-1234-1234-1234-123412341234}" type="slidenum">
              <a:rPr lang="en-GB"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grpSp>
        <p:nvGrpSpPr>
          <p:cNvPr id="91" name="Google Shape;91;g308e7804900_0_15"/>
          <p:cNvGrpSpPr/>
          <p:nvPr/>
        </p:nvGrpSpPr>
        <p:grpSpPr>
          <a:xfrm>
            <a:off x="834247" y="1693889"/>
            <a:ext cx="9869045" cy="4781595"/>
            <a:chOff x="15704166" y="5538909"/>
            <a:chExt cx="14026500" cy="6795900"/>
          </a:xfrm>
        </p:grpSpPr>
        <p:sp>
          <p:nvSpPr>
            <p:cNvPr id="92" name="Google Shape;92;g308e7804900_0_15"/>
            <p:cNvSpPr/>
            <p:nvPr/>
          </p:nvSpPr>
          <p:spPr>
            <a:xfrm>
              <a:off x="15704166" y="5538909"/>
              <a:ext cx="14026500" cy="6795900"/>
            </a:xfrm>
            <a:prstGeom prst="roundRect">
              <a:avLst>
                <a:gd fmla="val 16667" name="adj"/>
              </a:avLst>
            </a:prstGeom>
            <a:solidFill>
              <a:srgbClr val="4D4D4D"/>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500" u="none" cap="none" strike="noStrike">
                <a:solidFill>
                  <a:srgbClr val="FFFFFF"/>
                </a:solidFill>
                <a:latin typeface="Roboto Light"/>
                <a:ea typeface="Roboto Light"/>
                <a:cs typeface="Roboto Light"/>
                <a:sym typeface="Roboto Light"/>
              </a:endParaRPr>
            </a:p>
          </p:txBody>
        </p:sp>
        <p:sp>
          <p:nvSpPr>
            <p:cNvPr id="93" name="Google Shape;93;g308e7804900_0_15"/>
            <p:cNvSpPr/>
            <p:nvPr/>
          </p:nvSpPr>
          <p:spPr>
            <a:xfrm>
              <a:off x="16199067" y="8850768"/>
              <a:ext cx="13303800" cy="3152100"/>
            </a:xfrm>
            <a:prstGeom prst="roundRect">
              <a:avLst>
                <a:gd fmla="val 16667" name="adj"/>
              </a:avLst>
            </a:prstGeom>
            <a:solidFill>
              <a:srgbClr val="F5F6EF"/>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accent2"/>
                </a:solidFill>
                <a:latin typeface="Roboto Light"/>
                <a:ea typeface="Roboto Light"/>
                <a:cs typeface="Roboto Light"/>
                <a:sym typeface="Roboto Light"/>
              </a:endParaRPr>
            </a:p>
          </p:txBody>
        </p:sp>
        <p:sp>
          <p:nvSpPr>
            <p:cNvPr id="94" name="Google Shape;94;g308e7804900_0_15"/>
            <p:cNvSpPr/>
            <p:nvPr/>
          </p:nvSpPr>
          <p:spPr>
            <a:xfrm>
              <a:off x="18196619" y="5897812"/>
              <a:ext cx="11106600" cy="52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1" sz="1500" u="none" cap="none" strike="noStrike">
                <a:solidFill>
                  <a:srgbClr val="EBEBE3"/>
                </a:solidFill>
                <a:latin typeface="Inconsolata"/>
                <a:ea typeface="Inconsolata"/>
                <a:cs typeface="Inconsolata"/>
                <a:sym typeface="Inconsolata"/>
              </a:endParaRPr>
            </a:p>
          </p:txBody>
        </p:sp>
        <p:sp>
          <p:nvSpPr>
            <p:cNvPr id="95" name="Google Shape;95;g308e7804900_0_15"/>
            <p:cNvSpPr/>
            <p:nvPr/>
          </p:nvSpPr>
          <p:spPr>
            <a:xfrm rot="5400000">
              <a:off x="16848604" y="8084025"/>
              <a:ext cx="832200" cy="578100"/>
            </a:xfrm>
            <a:prstGeom prst="rightArrow">
              <a:avLst>
                <a:gd fmla="val 50000" name="adj1"/>
                <a:gd fmla="val 50000" name="adj2"/>
              </a:avLst>
            </a:prstGeom>
            <a:solidFill>
              <a:schemeClr val="accent3"/>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500" u="none" cap="none" strike="noStrike">
                <a:solidFill>
                  <a:srgbClr val="FFFFFF"/>
                </a:solidFill>
                <a:latin typeface="Roboto Light"/>
                <a:ea typeface="Roboto Light"/>
                <a:cs typeface="Roboto Light"/>
                <a:sym typeface="Roboto Light"/>
              </a:endParaRPr>
            </a:p>
          </p:txBody>
        </p:sp>
        <p:sp>
          <p:nvSpPr>
            <p:cNvPr id="96" name="Google Shape;96;g308e7804900_0_15"/>
            <p:cNvSpPr txBox="1"/>
            <p:nvPr/>
          </p:nvSpPr>
          <p:spPr>
            <a:xfrm>
              <a:off x="18196617" y="6458685"/>
              <a:ext cx="2084400" cy="177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id</a:t>
              </a:r>
              <a:endParaRPr b="0" i="0" sz="1500" u="none" cap="none" strike="noStrike">
                <a:solidFill>
                  <a:srgbClr val="EBEBE3"/>
                </a:solidFill>
                <a:latin typeface="Gill Sans"/>
                <a:ea typeface="Gill Sans"/>
                <a:cs typeface="Gill Sans"/>
                <a:sym typeface="Gill Sans"/>
              </a:endParaRPr>
            </a:p>
            <a:p>
              <a:pPr indent="0" lvl="0" marL="0" marR="0" rtl="0" algn="l">
                <a:lnSpc>
                  <a:spcPct val="100000"/>
                </a:lnSpc>
                <a:spcBef>
                  <a:spcPts val="0"/>
                </a:spcBef>
                <a:spcAft>
                  <a:spcPts val="0"/>
                </a:spcAft>
                <a:buClr>
                  <a:srgbClr val="EBEBE3"/>
                </a:buClr>
                <a:buSzPts val="1600"/>
                <a:buFont typeface="Arial"/>
                <a:buNone/>
              </a:pPr>
              <a:r>
                <a:rPr b="0" i="0" lang="en-GB" sz="1500" u="none" cap="none" strike="noStrike">
                  <a:solidFill>
                    <a:srgbClr val="EBEBE3"/>
                  </a:solidFill>
                  <a:latin typeface="Gill Sans"/>
                  <a:ea typeface="Gill Sans"/>
                  <a:cs typeface="Gill Sans"/>
                  <a:sym typeface="Gill Sans"/>
                </a:rPr>
                <a:t>type</a:t>
              </a:r>
              <a:endParaRPr b="0" i="0" sz="1500" u="none" cap="none" strike="noStrike">
                <a:solidFill>
                  <a:srgbClr val="EBEBE3"/>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description</a:t>
              </a:r>
              <a:endParaRPr b="0" i="0" sz="1500" u="none" cap="none" strike="noStrike">
                <a:solidFill>
                  <a:srgbClr val="EBEBE3"/>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datePublished</a:t>
              </a:r>
              <a:endParaRPr b="0" i="0" sz="1500" u="none" cap="none" strike="noStrike">
                <a:solidFill>
                  <a:srgbClr val="EBEBE3"/>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a:t>
              </a:r>
              <a:endParaRPr b="0" i="0" sz="1500" u="none" cap="none" strike="noStrike">
                <a:solidFill>
                  <a:srgbClr val="EBEBE3"/>
                </a:solidFill>
                <a:latin typeface="Gill Sans"/>
                <a:ea typeface="Gill Sans"/>
                <a:cs typeface="Gill Sans"/>
                <a:sym typeface="Gill Sans"/>
              </a:endParaRPr>
            </a:p>
          </p:txBody>
        </p:sp>
        <p:grpSp>
          <p:nvGrpSpPr>
            <p:cNvPr id="97" name="Google Shape;97;g308e7804900_0_15"/>
            <p:cNvGrpSpPr/>
            <p:nvPr/>
          </p:nvGrpSpPr>
          <p:grpSpPr>
            <a:xfrm>
              <a:off x="20568100" y="6728641"/>
              <a:ext cx="5295494" cy="1303136"/>
              <a:chOff x="3616035" y="2205147"/>
              <a:chExt cx="3820427" cy="940146"/>
            </a:xfrm>
          </p:grpSpPr>
          <p:pic>
            <p:nvPicPr>
              <p:cNvPr descr="Image result for orcid image" id="98" name="Google Shape;98;g308e7804900_0_15"/>
              <p:cNvPicPr preferRelativeResize="0"/>
              <p:nvPr/>
            </p:nvPicPr>
            <p:blipFill rotWithShape="1">
              <a:blip r:embed="rId3">
                <a:alphaModFix/>
              </a:blip>
              <a:srcRect b="0" l="0" r="0" t="0"/>
              <a:stretch/>
            </p:blipFill>
            <p:spPr>
              <a:xfrm>
                <a:off x="3689644" y="2518153"/>
                <a:ext cx="388495" cy="427742"/>
              </a:xfrm>
              <a:prstGeom prst="rect">
                <a:avLst/>
              </a:prstGeom>
              <a:noFill/>
              <a:ln>
                <a:noFill/>
              </a:ln>
            </p:spPr>
          </p:pic>
          <p:sp>
            <p:nvSpPr>
              <p:cNvPr id="99" name="Google Shape;99;g308e7804900_0_15"/>
              <p:cNvSpPr txBox="1"/>
              <p:nvPr/>
            </p:nvSpPr>
            <p:spPr>
              <a:xfrm>
                <a:off x="6403436" y="2205147"/>
                <a:ext cx="846600" cy="33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license</a:t>
                </a:r>
                <a:endParaRPr b="0" i="0" sz="1500" u="none" cap="none" strike="noStrike">
                  <a:solidFill>
                    <a:srgbClr val="EBEBE3"/>
                  </a:solidFill>
                  <a:latin typeface="Gill Sans"/>
                  <a:ea typeface="Gill Sans"/>
                  <a:cs typeface="Gill Sans"/>
                  <a:sym typeface="Gill Sans"/>
                </a:endParaRPr>
              </a:p>
            </p:txBody>
          </p:sp>
          <p:sp>
            <p:nvSpPr>
              <p:cNvPr id="100" name="Google Shape;100;g308e7804900_0_15"/>
              <p:cNvSpPr/>
              <p:nvPr/>
            </p:nvSpPr>
            <p:spPr>
              <a:xfrm>
                <a:off x="3616035" y="2205147"/>
                <a:ext cx="788400" cy="37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author</a:t>
                </a:r>
                <a:endParaRPr b="0" i="0" sz="1500" u="none" cap="none" strike="noStrike">
                  <a:solidFill>
                    <a:srgbClr val="EBEBE3"/>
                  </a:solidFill>
                  <a:latin typeface="Gill Sans"/>
                  <a:ea typeface="Gill Sans"/>
                  <a:cs typeface="Gill Sans"/>
                  <a:sym typeface="Gill Sans"/>
                </a:endParaRPr>
              </a:p>
            </p:txBody>
          </p:sp>
          <p:sp>
            <p:nvSpPr>
              <p:cNvPr id="101" name="Google Shape;101;g308e7804900_0_15"/>
              <p:cNvSpPr/>
              <p:nvPr/>
            </p:nvSpPr>
            <p:spPr>
              <a:xfrm>
                <a:off x="4816396" y="2205147"/>
                <a:ext cx="1450500" cy="37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rgbClr val="EBEBE3"/>
                    </a:solidFill>
                    <a:latin typeface="Gill Sans"/>
                    <a:ea typeface="Gill Sans"/>
                    <a:cs typeface="Gill Sans"/>
                    <a:sym typeface="Gill Sans"/>
                  </a:rPr>
                  <a:t>organisation</a:t>
                </a:r>
                <a:endParaRPr b="0" i="0" sz="1500" u="none" cap="none" strike="noStrike">
                  <a:solidFill>
                    <a:srgbClr val="EBEBE3"/>
                  </a:solidFill>
                  <a:latin typeface="Gill Sans"/>
                  <a:ea typeface="Gill Sans"/>
                  <a:cs typeface="Gill Sans"/>
                  <a:sym typeface="Gill Sans"/>
                </a:endParaRPr>
              </a:p>
            </p:txBody>
          </p:sp>
          <p:pic>
            <p:nvPicPr>
              <p:cNvPr id="102" name="Google Shape;102;g308e7804900_0_15"/>
              <p:cNvPicPr preferRelativeResize="0"/>
              <p:nvPr/>
            </p:nvPicPr>
            <p:blipFill rotWithShape="1">
              <a:blip r:embed="rId4">
                <a:alphaModFix/>
              </a:blip>
              <a:srcRect b="0" l="0" r="0" t="0"/>
              <a:stretch/>
            </p:blipFill>
            <p:spPr>
              <a:xfrm>
                <a:off x="4909779" y="2569292"/>
                <a:ext cx="898256" cy="325462"/>
              </a:xfrm>
              <a:prstGeom prst="rect">
                <a:avLst/>
              </a:prstGeom>
              <a:noFill/>
              <a:ln>
                <a:noFill/>
              </a:ln>
            </p:spPr>
          </p:pic>
          <p:pic>
            <p:nvPicPr>
              <p:cNvPr descr="Image result for creative commons logo" id="103" name="Google Shape;103;g308e7804900_0_15"/>
              <p:cNvPicPr preferRelativeResize="0"/>
              <p:nvPr/>
            </p:nvPicPr>
            <p:blipFill rotWithShape="1">
              <a:blip r:embed="rId5">
                <a:alphaModFix/>
              </a:blip>
              <a:srcRect b="33307" l="0" r="0" t="33381"/>
              <a:stretch/>
            </p:blipFill>
            <p:spPr>
              <a:xfrm>
                <a:off x="6469838" y="2551146"/>
                <a:ext cx="830174" cy="304468"/>
              </a:xfrm>
              <a:prstGeom prst="rect">
                <a:avLst/>
              </a:prstGeom>
              <a:noFill/>
              <a:ln>
                <a:noFill/>
              </a:ln>
            </p:spPr>
          </p:pic>
          <p:pic>
            <p:nvPicPr>
              <p:cNvPr id="104" name="Google Shape;104;g308e7804900_0_15"/>
              <p:cNvPicPr preferRelativeResize="0"/>
              <p:nvPr/>
            </p:nvPicPr>
            <p:blipFill rotWithShape="1">
              <a:blip r:embed="rId6">
                <a:alphaModFix/>
              </a:blip>
              <a:srcRect b="0" l="0" r="0" t="0"/>
              <a:stretch/>
            </p:blipFill>
            <p:spPr>
              <a:xfrm>
                <a:off x="3970160" y="2865562"/>
                <a:ext cx="254065" cy="279731"/>
              </a:xfrm>
              <a:prstGeom prst="rect">
                <a:avLst/>
              </a:prstGeom>
              <a:noFill/>
              <a:ln>
                <a:noFill/>
              </a:ln>
            </p:spPr>
          </p:pic>
          <p:pic>
            <p:nvPicPr>
              <p:cNvPr id="105" name="Google Shape;105;g308e7804900_0_15"/>
              <p:cNvPicPr preferRelativeResize="0"/>
              <p:nvPr/>
            </p:nvPicPr>
            <p:blipFill rotWithShape="1">
              <a:blip r:embed="rId6">
                <a:alphaModFix/>
              </a:blip>
              <a:srcRect b="0" l="0" r="0" t="0"/>
              <a:stretch/>
            </p:blipFill>
            <p:spPr>
              <a:xfrm>
                <a:off x="5536451" y="2861304"/>
                <a:ext cx="254065" cy="279731"/>
              </a:xfrm>
              <a:prstGeom prst="rect">
                <a:avLst/>
              </a:prstGeom>
              <a:noFill/>
              <a:ln>
                <a:noFill/>
              </a:ln>
            </p:spPr>
          </p:pic>
          <p:pic>
            <p:nvPicPr>
              <p:cNvPr id="106" name="Google Shape;106;g308e7804900_0_15"/>
              <p:cNvPicPr preferRelativeResize="0"/>
              <p:nvPr/>
            </p:nvPicPr>
            <p:blipFill rotWithShape="1">
              <a:blip r:embed="rId7">
                <a:alphaModFix/>
              </a:blip>
              <a:srcRect b="0" l="0" r="0" t="0"/>
              <a:stretch/>
            </p:blipFill>
            <p:spPr>
              <a:xfrm>
                <a:off x="7134395" y="2800102"/>
                <a:ext cx="302067" cy="332583"/>
              </a:xfrm>
              <a:prstGeom prst="rect">
                <a:avLst/>
              </a:prstGeom>
              <a:noFill/>
              <a:ln>
                <a:noFill/>
              </a:ln>
            </p:spPr>
          </p:pic>
        </p:grpSp>
        <p:pic>
          <p:nvPicPr>
            <p:cNvPr id="107" name="Google Shape;107;g308e7804900_0_15"/>
            <p:cNvPicPr preferRelativeResize="0"/>
            <p:nvPr/>
          </p:nvPicPr>
          <p:blipFill rotWithShape="1">
            <a:blip r:embed="rId8">
              <a:alphaModFix/>
            </a:blip>
            <a:srcRect b="0" l="0" r="0" t="0"/>
            <a:stretch/>
          </p:blipFill>
          <p:spPr>
            <a:xfrm>
              <a:off x="27568904" y="9245226"/>
              <a:ext cx="1254991" cy="1254991"/>
            </a:xfrm>
            <a:prstGeom prst="rect">
              <a:avLst/>
            </a:prstGeom>
            <a:noFill/>
            <a:ln>
              <a:noFill/>
            </a:ln>
          </p:spPr>
        </p:pic>
        <p:pic>
          <p:nvPicPr>
            <p:cNvPr id="108" name="Google Shape;108;g308e7804900_0_15"/>
            <p:cNvPicPr preferRelativeResize="0"/>
            <p:nvPr/>
          </p:nvPicPr>
          <p:blipFill rotWithShape="1">
            <a:blip r:embed="rId9">
              <a:alphaModFix/>
            </a:blip>
            <a:srcRect b="0" l="0" r="0" t="0"/>
            <a:stretch/>
          </p:blipFill>
          <p:spPr>
            <a:xfrm>
              <a:off x="27388329" y="10128374"/>
              <a:ext cx="304255" cy="304255"/>
            </a:xfrm>
            <a:prstGeom prst="rect">
              <a:avLst/>
            </a:prstGeom>
            <a:gradFill>
              <a:gsLst>
                <a:gs pos="0">
                  <a:srgbClr val="FEFFFF"/>
                </a:gs>
                <a:gs pos="50000">
                  <a:srgbClr val="FEFFFF"/>
                </a:gs>
                <a:gs pos="100000">
                  <a:srgbClr val="FDFFFF"/>
                </a:gs>
              </a:gsLst>
              <a:lin ang="5400012" scaled="0"/>
            </a:gradFill>
            <a:ln>
              <a:noFill/>
            </a:ln>
          </p:spPr>
        </p:pic>
        <p:sp>
          <p:nvSpPr>
            <p:cNvPr id="109" name="Google Shape;109;g308e7804900_0_15"/>
            <p:cNvSpPr/>
            <p:nvPr/>
          </p:nvSpPr>
          <p:spPr>
            <a:xfrm>
              <a:off x="26013176" y="10571092"/>
              <a:ext cx="3308700" cy="43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500" u="none" cap="none" strike="noStrike">
                  <a:solidFill>
                    <a:schemeClr val="accent1"/>
                  </a:solidFill>
                  <a:latin typeface="Gill Sans"/>
                  <a:ea typeface="Gill Sans"/>
                  <a:cs typeface="Gill Sans"/>
                  <a:sym typeface="Gill Sans"/>
                </a:rPr>
                <a:t>https://github.com/o/script</a:t>
              </a:r>
              <a:endParaRPr b="0" i="0" sz="1500" u="none" cap="none" strike="noStrike">
                <a:solidFill>
                  <a:schemeClr val="accent1"/>
                </a:solidFill>
                <a:latin typeface="Gill Sans"/>
                <a:ea typeface="Gill Sans"/>
                <a:cs typeface="Gill Sans"/>
                <a:sym typeface="Gill Sans"/>
              </a:endParaRPr>
            </a:p>
          </p:txBody>
        </p:sp>
        <p:sp>
          <p:nvSpPr>
            <p:cNvPr id="110" name="Google Shape;110;g308e7804900_0_15"/>
            <p:cNvSpPr txBox="1"/>
            <p:nvPr/>
          </p:nvSpPr>
          <p:spPr>
            <a:xfrm>
              <a:off x="16512577" y="11173568"/>
              <a:ext cx="884700" cy="48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1600" u="none" cap="none" strike="noStrike">
                  <a:solidFill>
                    <a:schemeClr val="accent1"/>
                  </a:solidFill>
                  <a:latin typeface="Gill Sans"/>
                  <a:ea typeface="Gill Sans"/>
                  <a:cs typeface="Gill Sans"/>
                  <a:sym typeface="Gill Sans"/>
                </a:rPr>
                <a:t>files</a:t>
              </a:r>
              <a:endParaRPr b="0" i="0" sz="1100" u="none" cap="none" strike="noStrike">
                <a:solidFill>
                  <a:schemeClr val="accent1"/>
                </a:solidFill>
                <a:latin typeface="Gill Sans"/>
                <a:ea typeface="Gill Sans"/>
                <a:cs typeface="Gill Sans"/>
                <a:sym typeface="Gill Sans"/>
              </a:endParaRPr>
            </a:p>
          </p:txBody>
        </p:sp>
        <p:sp>
          <p:nvSpPr>
            <p:cNvPr id="111" name="Google Shape;111;g308e7804900_0_15"/>
            <p:cNvSpPr txBox="1"/>
            <p:nvPr/>
          </p:nvSpPr>
          <p:spPr>
            <a:xfrm>
              <a:off x="23899826" y="8789668"/>
              <a:ext cx="2464500" cy="100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n-GB" sz="2000" u="none" cap="none" strike="noStrike">
                  <a:solidFill>
                    <a:schemeClr val="accent1"/>
                  </a:solidFill>
                  <a:latin typeface="Gill Sans"/>
                  <a:ea typeface="Gill Sans"/>
                  <a:cs typeface="Gill Sans"/>
                  <a:sym typeface="Gill Sans"/>
                </a:rPr>
                <a:t>By reference (PID, URL)</a:t>
              </a:r>
              <a:endParaRPr b="0" i="0" sz="1500" u="none" cap="none" strike="noStrike">
                <a:solidFill>
                  <a:schemeClr val="accent1"/>
                </a:solidFill>
                <a:latin typeface="Gill Sans"/>
                <a:ea typeface="Gill Sans"/>
                <a:cs typeface="Gill Sans"/>
                <a:sym typeface="Gill Sans"/>
              </a:endParaRPr>
            </a:p>
          </p:txBody>
        </p:sp>
        <p:sp>
          <p:nvSpPr>
            <p:cNvPr id="112" name="Google Shape;112;g308e7804900_0_15"/>
            <p:cNvSpPr txBox="1"/>
            <p:nvPr/>
          </p:nvSpPr>
          <p:spPr>
            <a:xfrm>
              <a:off x="20234319" y="8429119"/>
              <a:ext cx="3552000" cy="5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1900" u="none" cap="none" strike="noStrike">
                  <a:solidFill>
                    <a:srgbClr val="EBEBE3"/>
                  </a:solidFill>
                  <a:latin typeface="Arial"/>
                  <a:ea typeface="Arial"/>
                  <a:cs typeface="Arial"/>
                  <a:sym typeface="Arial"/>
                </a:rPr>
                <a:t>RO-Crate Content</a:t>
              </a:r>
              <a:endParaRPr b="0" i="0" sz="1100" u="none" cap="none" strike="noStrike">
                <a:solidFill>
                  <a:srgbClr val="EBEBE3"/>
                </a:solidFill>
                <a:latin typeface="Arial"/>
                <a:ea typeface="Arial"/>
                <a:cs typeface="Arial"/>
                <a:sym typeface="Arial"/>
              </a:endParaRPr>
            </a:p>
          </p:txBody>
        </p:sp>
        <p:sp>
          <p:nvSpPr>
            <p:cNvPr id="113" name="Google Shape;113;g308e7804900_0_15"/>
            <p:cNvSpPr txBox="1"/>
            <p:nvPr/>
          </p:nvSpPr>
          <p:spPr>
            <a:xfrm>
              <a:off x="20670724" y="11204608"/>
              <a:ext cx="1886700" cy="48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1600" u="none" cap="none" strike="noStrike">
                  <a:solidFill>
                    <a:schemeClr val="accent1"/>
                  </a:solidFill>
                  <a:latin typeface="Gill Sans"/>
                  <a:ea typeface="Gill Sans"/>
                  <a:cs typeface="Gill Sans"/>
                  <a:sym typeface="Gill Sans"/>
                </a:rPr>
                <a:t>directories</a:t>
              </a:r>
              <a:endParaRPr b="0" i="0" sz="1100" u="none" cap="none" strike="noStrike">
                <a:solidFill>
                  <a:schemeClr val="accent1"/>
                </a:solidFill>
                <a:latin typeface="Gill Sans"/>
                <a:ea typeface="Gill Sans"/>
                <a:cs typeface="Gill Sans"/>
                <a:sym typeface="Gill Sans"/>
              </a:endParaRPr>
            </a:p>
          </p:txBody>
        </p:sp>
        <p:pic>
          <p:nvPicPr>
            <p:cNvPr descr="Image result for graph icon" id="114" name="Google Shape;114;g308e7804900_0_15"/>
            <p:cNvPicPr preferRelativeResize="0"/>
            <p:nvPr/>
          </p:nvPicPr>
          <p:blipFill rotWithShape="1">
            <a:blip r:embed="rId10">
              <a:alphaModFix/>
            </a:blip>
            <a:srcRect b="0" l="0" r="0" t="0"/>
            <a:stretch/>
          </p:blipFill>
          <p:spPr>
            <a:xfrm>
              <a:off x="16702884" y="9497552"/>
              <a:ext cx="1280525" cy="1646255"/>
            </a:xfrm>
            <a:prstGeom prst="rect">
              <a:avLst/>
            </a:prstGeom>
            <a:gradFill>
              <a:gsLst>
                <a:gs pos="0">
                  <a:srgbClr val="FEFFFF"/>
                </a:gs>
                <a:gs pos="50000">
                  <a:srgbClr val="FEFFFF"/>
                </a:gs>
                <a:gs pos="100000">
                  <a:srgbClr val="FDFFFF"/>
                </a:gs>
              </a:gsLst>
              <a:lin ang="5400012" scaled="0"/>
            </a:gradFill>
            <a:ln>
              <a:noFill/>
            </a:ln>
          </p:spPr>
        </p:pic>
        <p:sp>
          <p:nvSpPr>
            <p:cNvPr id="115" name="Google Shape;115;g308e7804900_0_15"/>
            <p:cNvSpPr txBox="1"/>
            <p:nvPr/>
          </p:nvSpPr>
          <p:spPr>
            <a:xfrm>
              <a:off x="18094203" y="8976694"/>
              <a:ext cx="2247600" cy="275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id</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type</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description</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datePublished</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creator</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size</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format</a:t>
              </a:r>
              <a:endParaRPr b="0" i="0" sz="1500" u="none" cap="none" strike="noStrike">
                <a:solidFill>
                  <a:schemeClr val="accent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1200"/>
                <a:buFont typeface="Arial"/>
                <a:buNone/>
              </a:pPr>
              <a:r>
                <a:rPr b="0" i="0" lang="en-GB" sz="1500" u="none" cap="none" strike="noStrike">
                  <a:solidFill>
                    <a:schemeClr val="accent1"/>
                  </a:solidFill>
                  <a:latin typeface="Gill Sans"/>
                  <a:ea typeface="Gill Sans"/>
                  <a:cs typeface="Gill Sans"/>
                  <a:sym typeface="Gill Sans"/>
                </a:rPr>
                <a:t>… </a:t>
              </a:r>
              <a:endParaRPr b="0" i="0" sz="1500" u="none" cap="none" strike="noStrike">
                <a:solidFill>
                  <a:schemeClr val="accent1"/>
                </a:solidFill>
                <a:latin typeface="Gill Sans"/>
                <a:ea typeface="Gill Sans"/>
                <a:cs typeface="Gill Sans"/>
                <a:sym typeface="Gill Sans"/>
              </a:endParaRPr>
            </a:p>
          </p:txBody>
        </p:sp>
        <p:pic>
          <p:nvPicPr>
            <p:cNvPr id="116" name="Google Shape;116;g308e7804900_0_15"/>
            <p:cNvPicPr preferRelativeResize="0"/>
            <p:nvPr/>
          </p:nvPicPr>
          <p:blipFill rotWithShape="1">
            <a:blip r:embed="rId11">
              <a:alphaModFix/>
            </a:blip>
            <a:srcRect b="0" l="0" r="0" t="0"/>
            <a:stretch/>
          </p:blipFill>
          <p:spPr>
            <a:xfrm>
              <a:off x="20746663" y="9233857"/>
              <a:ext cx="972885" cy="972885"/>
            </a:xfrm>
            <a:prstGeom prst="rect">
              <a:avLst/>
            </a:prstGeom>
            <a:noFill/>
            <a:ln>
              <a:noFill/>
            </a:ln>
          </p:spPr>
        </p:pic>
        <p:pic>
          <p:nvPicPr>
            <p:cNvPr id="117" name="Google Shape;117;g308e7804900_0_15"/>
            <p:cNvPicPr preferRelativeResize="0"/>
            <p:nvPr/>
          </p:nvPicPr>
          <p:blipFill rotWithShape="1">
            <a:blip r:embed="rId12">
              <a:alphaModFix/>
            </a:blip>
            <a:srcRect b="0" l="0" r="0" t="0"/>
            <a:stretch/>
          </p:blipFill>
          <p:spPr>
            <a:xfrm>
              <a:off x="20721680" y="10206742"/>
              <a:ext cx="997868" cy="997868"/>
            </a:xfrm>
            <a:prstGeom prst="rect">
              <a:avLst/>
            </a:prstGeom>
            <a:noFill/>
            <a:ln>
              <a:noFill/>
            </a:ln>
          </p:spPr>
        </p:pic>
        <p:pic>
          <p:nvPicPr>
            <p:cNvPr id="118" name="Google Shape;118;g308e7804900_0_15"/>
            <p:cNvPicPr preferRelativeResize="0"/>
            <p:nvPr/>
          </p:nvPicPr>
          <p:blipFill rotWithShape="1">
            <a:blip r:embed="rId11">
              <a:alphaModFix/>
            </a:blip>
            <a:srcRect b="0" l="0" r="0" t="0"/>
            <a:stretch/>
          </p:blipFill>
          <p:spPr>
            <a:xfrm>
              <a:off x="22230974" y="9198283"/>
              <a:ext cx="972885" cy="972885"/>
            </a:xfrm>
            <a:prstGeom prst="rect">
              <a:avLst/>
            </a:prstGeom>
            <a:noFill/>
            <a:ln>
              <a:noFill/>
            </a:ln>
          </p:spPr>
        </p:pic>
        <p:pic>
          <p:nvPicPr>
            <p:cNvPr id="119" name="Google Shape;119;g308e7804900_0_15"/>
            <p:cNvPicPr preferRelativeResize="0"/>
            <p:nvPr/>
          </p:nvPicPr>
          <p:blipFill rotWithShape="1">
            <a:blip r:embed="rId13">
              <a:alphaModFix/>
            </a:blip>
            <a:srcRect b="0" l="0" r="0" t="0"/>
            <a:stretch/>
          </p:blipFill>
          <p:spPr>
            <a:xfrm>
              <a:off x="22167217" y="9698186"/>
              <a:ext cx="527975" cy="527976"/>
            </a:xfrm>
            <a:prstGeom prst="rect">
              <a:avLst/>
            </a:prstGeom>
            <a:noFill/>
            <a:ln>
              <a:noFill/>
            </a:ln>
          </p:spPr>
        </p:pic>
        <p:pic>
          <p:nvPicPr>
            <p:cNvPr id="120" name="Google Shape;120;g308e7804900_0_15"/>
            <p:cNvPicPr preferRelativeResize="0"/>
            <p:nvPr/>
          </p:nvPicPr>
          <p:blipFill rotWithShape="1">
            <a:blip r:embed="rId11">
              <a:alphaModFix/>
            </a:blip>
            <a:srcRect b="0" l="0" r="0" t="0"/>
            <a:stretch/>
          </p:blipFill>
          <p:spPr>
            <a:xfrm>
              <a:off x="22189442" y="10206742"/>
              <a:ext cx="972885" cy="972885"/>
            </a:xfrm>
            <a:prstGeom prst="rect">
              <a:avLst/>
            </a:prstGeom>
            <a:noFill/>
            <a:ln>
              <a:noFill/>
            </a:ln>
          </p:spPr>
        </p:pic>
        <p:sp>
          <p:nvSpPr>
            <p:cNvPr id="121" name="Google Shape;121;g308e7804900_0_15"/>
            <p:cNvSpPr/>
            <p:nvPr/>
          </p:nvSpPr>
          <p:spPr>
            <a:xfrm>
              <a:off x="23914859" y="11341011"/>
              <a:ext cx="4889700" cy="43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500" u="sng" cap="none" strike="noStrike">
                  <a:solidFill>
                    <a:schemeClr val="hlink"/>
                  </a:solidFill>
                  <a:latin typeface="Gill Sans"/>
                  <a:ea typeface="Gill Sans"/>
                  <a:cs typeface="Gill Sans"/>
                  <a:sym typeface="Gill Sans"/>
                  <a:hlinkClick r:id="rId14"/>
                </a:rPr>
                <a:t>https://doi.org/10.5281/zenodo.5841615</a:t>
              </a:r>
              <a:endParaRPr b="0" i="0" sz="1500" u="none" cap="none" strike="noStrike">
                <a:solidFill>
                  <a:schemeClr val="accent5"/>
                </a:solidFill>
                <a:latin typeface="Gill Sans"/>
                <a:ea typeface="Gill Sans"/>
                <a:cs typeface="Gill Sans"/>
                <a:sym typeface="Gill Sans"/>
              </a:endParaRPr>
            </a:p>
          </p:txBody>
        </p:sp>
        <p:pic>
          <p:nvPicPr>
            <p:cNvPr id="122" name="Google Shape;122;g308e7804900_0_15"/>
            <p:cNvPicPr preferRelativeResize="0"/>
            <p:nvPr/>
          </p:nvPicPr>
          <p:blipFill rotWithShape="1">
            <a:blip r:embed="rId15">
              <a:alphaModFix/>
            </a:blip>
            <a:srcRect b="0" l="0" r="0" t="0"/>
            <a:stretch/>
          </p:blipFill>
          <p:spPr>
            <a:xfrm>
              <a:off x="24514674" y="9808672"/>
              <a:ext cx="1355948" cy="1355946"/>
            </a:xfrm>
            <a:prstGeom prst="rect">
              <a:avLst/>
            </a:prstGeom>
            <a:noFill/>
            <a:ln>
              <a:noFill/>
            </a:ln>
          </p:spPr>
        </p:pic>
        <p:pic>
          <p:nvPicPr>
            <p:cNvPr descr="Image result for PID icon" id="123" name="Google Shape;123;g308e7804900_0_15"/>
            <p:cNvPicPr preferRelativeResize="0"/>
            <p:nvPr/>
          </p:nvPicPr>
          <p:blipFill rotWithShape="1">
            <a:blip r:embed="rId16">
              <a:alphaModFix/>
            </a:blip>
            <a:srcRect b="36758" l="0" r="0" t="18194"/>
            <a:stretch/>
          </p:blipFill>
          <p:spPr>
            <a:xfrm>
              <a:off x="20621893" y="9363393"/>
              <a:ext cx="595637" cy="268316"/>
            </a:xfrm>
            <a:prstGeom prst="rect">
              <a:avLst/>
            </a:prstGeom>
            <a:gradFill>
              <a:gsLst>
                <a:gs pos="0">
                  <a:srgbClr val="FEFFFF"/>
                </a:gs>
                <a:gs pos="50000">
                  <a:srgbClr val="FEFFFF"/>
                </a:gs>
                <a:gs pos="100000">
                  <a:srgbClr val="FDFFFF"/>
                </a:gs>
              </a:gsLst>
              <a:lin ang="5400012" scaled="0"/>
            </a:gradFill>
            <a:ln>
              <a:noFill/>
            </a:ln>
          </p:spPr>
        </p:pic>
        <p:sp>
          <p:nvSpPr>
            <p:cNvPr id="124" name="Google Shape;124;g308e7804900_0_15"/>
            <p:cNvSpPr txBox="1"/>
            <p:nvPr/>
          </p:nvSpPr>
          <p:spPr>
            <a:xfrm>
              <a:off x="25101062" y="5678732"/>
              <a:ext cx="3797700" cy="1461300"/>
            </a:xfrm>
            <a:prstGeom prst="rect">
              <a:avLst/>
            </a:prstGeom>
            <a:noFill/>
            <a:ln>
              <a:noFill/>
            </a:ln>
          </p:spPr>
          <p:txBody>
            <a:bodyPr anchorCtr="0" anchor="t" bIns="45700" lIns="91425" spcFirstLastPara="1" rIns="91425" wrap="square" tIns="45700">
              <a:spAutoFit/>
            </a:bodyPr>
            <a:lstStyle/>
            <a:p>
              <a:pPr indent="0" lvl="0" marL="0" marR="0" rtl="0" algn="r">
                <a:lnSpc>
                  <a:spcPct val="110000"/>
                </a:lnSpc>
                <a:spcBef>
                  <a:spcPts val="0"/>
                </a:spcBef>
                <a:spcAft>
                  <a:spcPts val="0"/>
                </a:spcAft>
                <a:buClr>
                  <a:srgbClr val="000000"/>
                </a:buClr>
                <a:buSzPts val="1900"/>
                <a:buFont typeface="Arial"/>
                <a:buNone/>
              </a:pPr>
              <a:r>
                <a:rPr b="1" i="0" lang="en-GB" sz="1900" u="none" cap="none" strike="noStrike">
                  <a:solidFill>
                    <a:srgbClr val="EBEBE3"/>
                  </a:solidFill>
                  <a:latin typeface="Gill Sans"/>
                  <a:ea typeface="Gill Sans"/>
                  <a:cs typeface="Gill Sans"/>
                  <a:sym typeface="Gill Sans"/>
                </a:rPr>
                <a:t>Structured metadata about the RO-Crate and content</a:t>
              </a:r>
              <a:endParaRPr b="0" i="0" sz="1900" u="none" cap="none" strike="noStrike">
                <a:solidFill>
                  <a:srgbClr val="EBEBE3"/>
                </a:solidFill>
                <a:latin typeface="Gill Sans"/>
                <a:ea typeface="Gill Sans"/>
                <a:cs typeface="Gill Sans"/>
                <a:sym typeface="Gill Sans"/>
              </a:endParaRPr>
            </a:p>
          </p:txBody>
        </p:sp>
        <p:grpSp>
          <p:nvGrpSpPr>
            <p:cNvPr id="125" name="Google Shape;125;g308e7804900_0_15"/>
            <p:cNvGrpSpPr/>
            <p:nvPr/>
          </p:nvGrpSpPr>
          <p:grpSpPr>
            <a:xfrm>
              <a:off x="28236750" y="7256868"/>
              <a:ext cx="1485949" cy="1583037"/>
              <a:chOff x="28236750" y="7256868"/>
              <a:chExt cx="1485949" cy="1583037"/>
            </a:xfrm>
          </p:grpSpPr>
          <p:pic>
            <p:nvPicPr>
              <p:cNvPr descr="Logo, company name&#10;&#10;Description automatically generated" id="126" name="Google Shape;126;g308e7804900_0_15"/>
              <p:cNvPicPr preferRelativeResize="0"/>
              <p:nvPr/>
            </p:nvPicPr>
            <p:blipFill rotWithShape="1">
              <a:blip r:embed="rId17">
                <a:alphaModFix/>
              </a:blip>
              <a:srcRect b="0" l="0" r="0" t="0"/>
              <a:stretch/>
            </p:blipFill>
            <p:spPr>
              <a:xfrm>
                <a:off x="28239501" y="7256868"/>
                <a:ext cx="1096363" cy="1171167"/>
              </a:xfrm>
              <a:prstGeom prst="rect">
                <a:avLst/>
              </a:prstGeom>
              <a:noFill/>
              <a:ln>
                <a:noFill/>
              </a:ln>
            </p:spPr>
          </p:pic>
          <p:pic>
            <p:nvPicPr>
              <p:cNvPr descr="A red sign with white text&#10;&#10;Description automatically generated with medium confidence" id="127" name="Google Shape;127;g308e7804900_0_15"/>
              <p:cNvPicPr preferRelativeResize="0"/>
              <p:nvPr/>
            </p:nvPicPr>
            <p:blipFill rotWithShape="1">
              <a:blip r:embed="rId18">
                <a:alphaModFix/>
              </a:blip>
              <a:srcRect b="0" l="0" r="0" t="0"/>
              <a:stretch/>
            </p:blipFill>
            <p:spPr>
              <a:xfrm>
                <a:off x="28236750" y="8412784"/>
                <a:ext cx="1485949" cy="427121"/>
              </a:xfrm>
              <a:prstGeom prst="rect">
                <a:avLst/>
              </a:prstGeom>
              <a:noFill/>
              <a:ln>
                <a:noFill/>
              </a:ln>
            </p:spPr>
          </p:pic>
        </p:grpSp>
        <p:pic>
          <p:nvPicPr>
            <p:cNvPr descr="Paper with solid fill" id="128" name="Google Shape;128;g308e7804900_0_15"/>
            <p:cNvPicPr preferRelativeResize="0"/>
            <p:nvPr/>
          </p:nvPicPr>
          <p:blipFill rotWithShape="1">
            <a:blip r:embed="rId19">
              <a:alphaModFix/>
            </a:blip>
            <a:srcRect b="0" l="0" r="0" t="0"/>
            <a:stretch/>
          </p:blipFill>
          <p:spPr>
            <a:xfrm>
              <a:off x="16188041" y="5722455"/>
              <a:ext cx="2213697" cy="2213697"/>
            </a:xfrm>
            <a:prstGeom prst="rect">
              <a:avLst/>
            </a:prstGeom>
            <a:noFill/>
            <a:ln>
              <a:noFill/>
            </a:ln>
          </p:spPr>
        </p:pic>
        <p:pic>
          <p:nvPicPr>
            <p:cNvPr id="129" name="Google Shape;129;g308e7804900_0_15"/>
            <p:cNvPicPr preferRelativeResize="0"/>
            <p:nvPr/>
          </p:nvPicPr>
          <p:blipFill rotWithShape="1">
            <a:blip r:embed="rId13">
              <a:alphaModFix/>
            </a:blip>
            <a:srcRect b="0" l="0" r="0" t="0"/>
            <a:stretch/>
          </p:blipFill>
          <p:spPr>
            <a:xfrm>
              <a:off x="22129727" y="10713212"/>
              <a:ext cx="527975" cy="527976"/>
            </a:xfrm>
            <a:prstGeom prst="rect">
              <a:avLst/>
            </a:prstGeom>
            <a:noFill/>
            <a:ln>
              <a:noFill/>
            </a:ln>
          </p:spPr>
        </p:pic>
        <p:pic>
          <p:nvPicPr>
            <p:cNvPr id="130" name="Google Shape;130;g308e7804900_0_15"/>
            <p:cNvPicPr preferRelativeResize="0"/>
            <p:nvPr/>
          </p:nvPicPr>
          <p:blipFill rotWithShape="1">
            <a:blip r:embed="rId20">
              <a:alphaModFix/>
            </a:blip>
            <a:srcRect b="0" l="0" r="0" t="0"/>
            <a:stretch/>
          </p:blipFill>
          <p:spPr>
            <a:xfrm>
              <a:off x="24477184" y="10763432"/>
              <a:ext cx="527975" cy="527976"/>
            </a:xfrm>
            <a:prstGeom prst="rect">
              <a:avLst/>
            </a:prstGeom>
            <a:noFill/>
            <a:ln>
              <a:noFill/>
            </a:ln>
          </p:spPr>
        </p:pic>
        <p:pic>
          <p:nvPicPr>
            <p:cNvPr descr="Image result for PID icon" id="131" name="Google Shape;131;g308e7804900_0_15"/>
            <p:cNvPicPr preferRelativeResize="0"/>
            <p:nvPr/>
          </p:nvPicPr>
          <p:blipFill rotWithShape="1">
            <a:blip r:embed="rId16">
              <a:alphaModFix/>
            </a:blip>
            <a:srcRect b="36758" l="0" r="0" t="18194"/>
            <a:stretch/>
          </p:blipFill>
          <p:spPr>
            <a:xfrm>
              <a:off x="20522171" y="10194411"/>
              <a:ext cx="595637" cy="268316"/>
            </a:xfrm>
            <a:prstGeom prst="rect">
              <a:avLst/>
            </a:prstGeom>
            <a:gradFill>
              <a:gsLst>
                <a:gs pos="0">
                  <a:srgbClr val="FEFFFF"/>
                </a:gs>
                <a:gs pos="50000">
                  <a:srgbClr val="FEFFFF"/>
                </a:gs>
                <a:gs pos="100000">
                  <a:srgbClr val="FDFFFF"/>
                </a:gs>
              </a:gsLst>
              <a:lin ang="5400012" scaled="0"/>
            </a:gradFill>
            <a:ln>
              <a:noFill/>
            </a:ln>
          </p:spPr>
        </p:pic>
        <p:pic>
          <p:nvPicPr>
            <p:cNvPr descr="Image result for PID icon" id="132" name="Google Shape;132;g308e7804900_0_15"/>
            <p:cNvPicPr preferRelativeResize="0"/>
            <p:nvPr/>
          </p:nvPicPr>
          <p:blipFill rotWithShape="1">
            <a:blip r:embed="rId16">
              <a:alphaModFix/>
            </a:blip>
            <a:srcRect b="36758" l="0" r="0" t="18194"/>
            <a:stretch/>
          </p:blipFill>
          <p:spPr>
            <a:xfrm>
              <a:off x="16560783" y="9343810"/>
              <a:ext cx="595637" cy="268316"/>
            </a:xfrm>
            <a:prstGeom prst="rect">
              <a:avLst/>
            </a:prstGeom>
            <a:gradFill>
              <a:gsLst>
                <a:gs pos="0">
                  <a:srgbClr val="FEFFFF"/>
                </a:gs>
                <a:gs pos="50000">
                  <a:srgbClr val="FEFFFF"/>
                </a:gs>
                <a:gs pos="100000">
                  <a:srgbClr val="FDFFFF"/>
                </a:gs>
              </a:gsLst>
              <a:lin ang="5400012" scaled="0"/>
            </a:gradFill>
            <a:ln>
              <a:noFill/>
            </a:ln>
          </p:spPr>
        </p:pic>
        <p:pic>
          <p:nvPicPr>
            <p:cNvPr id="133" name="Google Shape;133;g308e7804900_0_15"/>
            <p:cNvPicPr preferRelativeResize="0"/>
            <p:nvPr/>
          </p:nvPicPr>
          <p:blipFill rotWithShape="1">
            <a:blip r:embed="rId21">
              <a:alphaModFix/>
            </a:blip>
            <a:srcRect b="0" l="0" r="0" t="0"/>
            <a:stretch/>
          </p:blipFill>
          <p:spPr>
            <a:xfrm>
              <a:off x="16749453" y="6480584"/>
              <a:ext cx="1090872" cy="1090872"/>
            </a:xfrm>
            <a:prstGeom prst="rect">
              <a:avLst/>
            </a:prstGeom>
            <a:noFill/>
            <a:ln>
              <a:noFill/>
            </a:ln>
          </p:spPr>
        </p:pic>
      </p:grpSp>
      <p:sp>
        <p:nvSpPr>
          <p:cNvPr id="134" name="Google Shape;134;g308e7804900_0_15"/>
          <p:cNvSpPr txBox="1"/>
          <p:nvPr/>
        </p:nvSpPr>
        <p:spPr>
          <a:xfrm>
            <a:off x="7321100" y="1"/>
            <a:ext cx="4870800" cy="17088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accent2"/>
              </a:buClr>
              <a:buSzPts val="2000"/>
              <a:buFont typeface="Gill Sans"/>
              <a:buNone/>
            </a:pPr>
            <a:r>
              <a:rPr b="1" i="0" lang="en-GB" sz="2000" u="none" cap="none" strike="noStrike">
                <a:solidFill>
                  <a:schemeClr val="dk2"/>
                </a:solidFill>
                <a:latin typeface="Gill Sans"/>
                <a:ea typeface="Gill Sans"/>
                <a:cs typeface="Gill Sans"/>
                <a:sym typeface="Gill Sans"/>
              </a:rPr>
              <a:t>Reference</a:t>
            </a:r>
            <a:r>
              <a:rPr b="0" i="0" lang="en-GB" sz="2000" u="none" cap="none" strike="noStrike">
                <a:solidFill>
                  <a:schemeClr val="dk2"/>
                </a:solidFill>
                <a:latin typeface="Gill Sans"/>
                <a:ea typeface="Gill Sans"/>
                <a:cs typeface="Gill Sans"/>
                <a:sym typeface="Gill Sans"/>
              </a:rPr>
              <a:t> existing repositories</a:t>
            </a:r>
            <a:endParaRPr b="0" i="0" sz="1500" u="none" cap="none" strike="noStrike">
              <a:solidFill>
                <a:schemeClr val="dk2"/>
              </a:solidFill>
              <a:latin typeface="Arial"/>
              <a:ea typeface="Arial"/>
              <a:cs typeface="Arial"/>
              <a:sym typeface="Arial"/>
            </a:endParaRPr>
          </a:p>
          <a:p>
            <a:pPr indent="0" lvl="0" marL="0" marR="0" rtl="0" algn="l">
              <a:lnSpc>
                <a:spcPct val="110000"/>
              </a:lnSpc>
              <a:spcBef>
                <a:spcPts val="0"/>
              </a:spcBef>
              <a:spcAft>
                <a:spcPts val="0"/>
              </a:spcAft>
              <a:buClr>
                <a:srgbClr val="463626"/>
              </a:buClr>
              <a:buSzPts val="2000"/>
              <a:buFont typeface="Gill Sans"/>
              <a:buNone/>
            </a:pPr>
            <a:r>
              <a:rPr b="0" i="0" lang="en-GB" sz="2000" u="none" cap="none" strike="noStrike">
                <a:solidFill>
                  <a:schemeClr val="dk2"/>
                </a:solidFill>
                <a:latin typeface="Gill Sans"/>
                <a:ea typeface="Gill Sans"/>
                <a:cs typeface="Gill Sans"/>
                <a:sym typeface="Gill Sans"/>
              </a:rPr>
              <a:t>Re-use Web </a:t>
            </a:r>
            <a:r>
              <a:rPr b="1" i="0" lang="en-GB" sz="2000" u="none" cap="none" strike="noStrike">
                <a:solidFill>
                  <a:schemeClr val="dk2"/>
                </a:solidFill>
                <a:latin typeface="Gill Sans"/>
                <a:ea typeface="Gill Sans"/>
                <a:cs typeface="Gill Sans"/>
                <a:sym typeface="Gill Sans"/>
              </a:rPr>
              <a:t>standards</a:t>
            </a:r>
            <a:r>
              <a:rPr b="0" i="0" lang="en-GB" sz="2000" u="none" cap="none" strike="noStrike">
                <a:solidFill>
                  <a:schemeClr val="dk2"/>
                </a:solidFill>
                <a:latin typeface="Gill Sans"/>
                <a:ea typeface="Gill Sans"/>
                <a:cs typeface="Gill Sans"/>
                <a:sym typeface="Gill Sans"/>
              </a:rPr>
              <a:t> (JSON-LD, schema.org)</a:t>
            </a:r>
            <a:br>
              <a:rPr b="0" i="0" lang="en-GB" sz="2000" u="none" cap="none" strike="noStrike">
                <a:solidFill>
                  <a:schemeClr val="dk2"/>
                </a:solidFill>
                <a:latin typeface="Gill Sans"/>
                <a:ea typeface="Gill Sans"/>
                <a:cs typeface="Gill Sans"/>
                <a:sym typeface="Gill Sans"/>
              </a:rPr>
            </a:br>
            <a:r>
              <a:rPr b="1" i="0" lang="en-GB" sz="2000" u="none" cap="none" strike="noStrike">
                <a:solidFill>
                  <a:schemeClr val="dk2"/>
                </a:solidFill>
                <a:latin typeface="Gill Sans"/>
                <a:ea typeface="Gill Sans"/>
                <a:cs typeface="Gill Sans"/>
                <a:sym typeface="Gill Sans"/>
              </a:rPr>
              <a:t>Persistent identifiers </a:t>
            </a:r>
            <a:r>
              <a:rPr b="0" i="0" lang="en-GB" sz="2000" u="none" cap="none" strike="noStrike">
                <a:solidFill>
                  <a:schemeClr val="dk2"/>
                </a:solidFill>
                <a:latin typeface="Gill Sans"/>
                <a:ea typeface="Gill Sans"/>
                <a:cs typeface="Gill Sans"/>
                <a:sym typeface="Gill Sans"/>
              </a:rPr>
              <a:t>w/FAIR Signposting</a:t>
            </a:r>
            <a:endParaRPr b="0" i="0" sz="1500" u="none" cap="none" strike="noStrike">
              <a:solidFill>
                <a:schemeClr val="dk2"/>
              </a:solidFill>
              <a:latin typeface="Arial"/>
              <a:ea typeface="Arial"/>
              <a:cs typeface="Arial"/>
              <a:sym typeface="Arial"/>
            </a:endParaRPr>
          </a:p>
          <a:p>
            <a:pPr indent="0" lvl="0" marL="0" marR="0" rtl="0" algn="l">
              <a:lnSpc>
                <a:spcPct val="110000"/>
              </a:lnSpc>
              <a:spcBef>
                <a:spcPts val="0"/>
              </a:spcBef>
              <a:spcAft>
                <a:spcPts val="0"/>
              </a:spcAft>
              <a:buClr>
                <a:srgbClr val="463626"/>
              </a:buClr>
              <a:buSzPts val="2000"/>
              <a:buFont typeface="Gill Sans"/>
              <a:buNone/>
            </a:pPr>
            <a:r>
              <a:rPr b="0" i="0" lang="en-GB" sz="2000" u="none" cap="none" strike="noStrike">
                <a:solidFill>
                  <a:schemeClr val="dk2"/>
                </a:solidFill>
                <a:latin typeface="Gill Sans"/>
                <a:ea typeface="Gill Sans"/>
                <a:cs typeface="Gill Sans"/>
                <a:sym typeface="Gill Sans"/>
              </a:rPr>
              <a:t>Add </a:t>
            </a:r>
            <a:r>
              <a:rPr b="1" i="0" lang="en-GB" sz="2000" u="none" cap="none" strike="noStrike">
                <a:solidFill>
                  <a:schemeClr val="dk2"/>
                </a:solidFill>
                <a:latin typeface="Gill Sans"/>
                <a:ea typeface="Gill Sans"/>
                <a:cs typeface="Gill Sans"/>
                <a:sym typeface="Gill Sans"/>
              </a:rPr>
              <a:t>context:</a:t>
            </a:r>
            <a:r>
              <a:rPr b="0" i="0" lang="en-GB" sz="2000" u="none" cap="none" strike="noStrike">
                <a:solidFill>
                  <a:schemeClr val="dk2"/>
                </a:solidFill>
                <a:latin typeface="Gill Sans"/>
                <a:ea typeface="Gill Sans"/>
                <a:cs typeface="Gill Sans"/>
                <a:sym typeface="Gill Sans"/>
              </a:rPr>
              <a:t> people, projects, etc.</a:t>
            </a:r>
            <a:endParaRPr b="1" i="0" sz="2000" u="none" cap="none" strike="noStrike">
              <a:solidFill>
                <a:schemeClr val="dk2"/>
              </a:solidFill>
              <a:latin typeface="Gill Sans"/>
              <a:ea typeface="Gill Sans"/>
              <a:cs typeface="Gill Sans"/>
              <a:sym typeface="Gill Sans"/>
            </a:endParaRPr>
          </a:p>
        </p:txBody>
      </p:sp>
      <p:sp>
        <p:nvSpPr>
          <p:cNvPr id="135" name="Google Shape;135;g308e7804900_0_15"/>
          <p:cNvSpPr txBox="1"/>
          <p:nvPr/>
        </p:nvSpPr>
        <p:spPr>
          <a:xfrm>
            <a:off x="2373172" y="6481187"/>
            <a:ext cx="6103200" cy="38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Gill Sans"/>
                <a:ea typeface="Gill Sans"/>
                <a:cs typeface="Gill Sans"/>
                <a:sym typeface="Gill Sans"/>
                <a:hlinkClick r:id="rId22"/>
              </a:rPr>
              <a:t>https://www.researchobject.org/ro-crate/specification.html</a:t>
            </a:r>
            <a:r>
              <a:rPr b="0" i="0" lang="en-GB" sz="1900" u="none" cap="none" strike="noStrike">
                <a:solidFill>
                  <a:schemeClr val="dk1"/>
                </a:solidFill>
                <a:latin typeface="Gill Sans"/>
                <a:ea typeface="Gill Sans"/>
                <a:cs typeface="Gill Sans"/>
                <a:sym typeface="Gill Sans"/>
              </a:rPr>
              <a:t> </a:t>
            </a:r>
            <a:endParaRPr b="0" i="0" sz="1500" u="none" cap="none" strike="noStrike">
              <a:solidFill>
                <a:srgbClr val="000000"/>
              </a:solidFill>
              <a:latin typeface="Arial"/>
              <a:ea typeface="Arial"/>
              <a:cs typeface="Arial"/>
              <a:sym typeface="Arial"/>
            </a:endParaRPr>
          </a:p>
        </p:txBody>
      </p:sp>
      <p:pic>
        <p:nvPicPr>
          <p:cNvPr id="136" name="Google Shape;136;g308e7804900_0_15"/>
          <p:cNvPicPr preferRelativeResize="0"/>
          <p:nvPr/>
        </p:nvPicPr>
        <p:blipFill>
          <a:blip r:embed="rId23">
            <a:alphaModFix/>
          </a:blip>
          <a:stretch>
            <a:fillRect/>
          </a:stretch>
        </p:blipFill>
        <p:spPr>
          <a:xfrm>
            <a:off x="3271175" y="1708800"/>
            <a:ext cx="2583075" cy="874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08e7804900_0_75"/>
          <p:cNvSpPr txBox="1"/>
          <p:nvPr>
            <p:ph type="title"/>
          </p:nvPr>
        </p:nvSpPr>
        <p:spPr>
          <a:xfrm>
            <a:off x="2706125" y="136525"/>
            <a:ext cx="8647800" cy="885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Arial"/>
              <a:buNone/>
            </a:pPr>
            <a:r>
              <a:rPr lang="en-GB">
                <a:latin typeface="Gill Sans"/>
                <a:ea typeface="Gill Sans"/>
                <a:cs typeface="Gill Sans"/>
                <a:sym typeface="Gill Sans"/>
              </a:rPr>
              <a:t>Guidance by examples</a:t>
            </a:r>
            <a:endParaRPr>
              <a:latin typeface="Gill Sans"/>
              <a:ea typeface="Gill Sans"/>
              <a:cs typeface="Gill Sans"/>
              <a:sym typeface="Gill Sans"/>
            </a:endParaRPr>
          </a:p>
        </p:txBody>
      </p:sp>
      <p:sp>
        <p:nvSpPr>
          <p:cNvPr id="142" name="Google Shape;142;g308e7804900_0_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0000"/>
              </a:buClr>
              <a:buFont typeface="Arial"/>
              <a:buNone/>
            </a:pPr>
            <a:fld id="{00000000-1234-1234-1234-123412341234}" type="slidenum">
              <a:rPr lang="en-GB"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143" name="Google Shape;143;g308e7804900_0_75"/>
          <p:cNvPicPr preferRelativeResize="0"/>
          <p:nvPr/>
        </p:nvPicPr>
        <p:blipFill rotWithShape="1">
          <a:blip r:embed="rId3">
            <a:alphaModFix/>
          </a:blip>
          <a:srcRect b="0" l="0" r="0" t="0"/>
          <a:stretch/>
        </p:blipFill>
        <p:spPr>
          <a:xfrm>
            <a:off x="1798919" y="1320431"/>
            <a:ext cx="10393081" cy="5099863"/>
          </a:xfrm>
          <a:prstGeom prst="rect">
            <a:avLst/>
          </a:prstGeom>
          <a:noFill/>
          <a:ln>
            <a:noFill/>
          </a:ln>
        </p:spPr>
      </p:pic>
      <p:sp>
        <p:nvSpPr>
          <p:cNvPr id="144" name="Google Shape;144;g308e7804900_0_75"/>
          <p:cNvSpPr txBox="1"/>
          <p:nvPr/>
        </p:nvSpPr>
        <p:spPr>
          <a:xfrm>
            <a:off x="1713495" y="6406372"/>
            <a:ext cx="6102000" cy="38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Gill Sans"/>
                <a:ea typeface="Gill Sans"/>
                <a:cs typeface="Gill Sans"/>
                <a:sym typeface="Gill Sans"/>
                <a:hlinkClick r:id="rId4"/>
              </a:rPr>
              <a:t>https://www.researchobject.org/ro-crate/specification</a:t>
            </a:r>
            <a:r>
              <a:rPr b="0" i="0" lang="en-GB" sz="1900" u="none" cap="none" strike="noStrike">
                <a:solidFill>
                  <a:schemeClr val="dk1"/>
                </a:solidFill>
                <a:latin typeface="Gill Sans"/>
                <a:ea typeface="Gill Sans"/>
                <a:cs typeface="Gill Sans"/>
                <a:sym typeface="Gill Sans"/>
              </a:rPr>
              <a:t>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308e7804900_0_641"/>
          <p:cNvSpPr/>
          <p:nvPr/>
        </p:nvSpPr>
        <p:spPr>
          <a:xfrm>
            <a:off x="176055" y="5544692"/>
            <a:ext cx="7192200" cy="12927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"cp7glop.ai"</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"@type"</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"File"</a:t>
            </a:r>
            <a:r>
              <a:rPr lang="en-GB" sz="1300">
                <a:solidFill>
                  <a:srgbClr val="D4D4D4"/>
                </a:solidFill>
                <a:latin typeface="Consolas"/>
                <a:ea typeface="Consolas"/>
                <a:cs typeface="Consolas"/>
                <a:sym typeface="Consolas"/>
              </a:rPr>
              <a:t>,</a:t>
            </a:r>
            <a:br>
              <a:rPr lang="en-GB" sz="1300">
                <a:solidFill>
                  <a:srgbClr val="D4D4D4"/>
                </a:solidFill>
                <a:latin typeface="Consolas"/>
                <a:ea typeface="Consolas"/>
                <a:cs typeface="Consolas"/>
                <a:sym typeface="Consolas"/>
              </a:rPr>
            </a:br>
            <a:r>
              <a:rPr lang="en-GB" sz="1300">
                <a:solidFill>
                  <a:srgbClr val="D4D4D4"/>
                </a:solidFill>
                <a:latin typeface="Consolas"/>
                <a:ea typeface="Consolas"/>
                <a:cs typeface="Consolas"/>
                <a:sym typeface="Consolas"/>
              </a:rPr>
              <a:t>      </a:t>
            </a:r>
            <a:r>
              <a:rPr lang="en-GB" sz="1300">
                <a:solidFill>
                  <a:srgbClr val="9CDCFE"/>
                </a:solidFill>
                <a:latin typeface="Consolas"/>
                <a:ea typeface="Consolas"/>
                <a:cs typeface="Consolas"/>
                <a:sym typeface="Consolas"/>
              </a:rPr>
              <a:t>"name"</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"Diagram showing trend to increase"</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b="0"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b="0" lang="en-GB" sz="1300">
                <a:solidFill>
                  <a:srgbClr val="D4D4D4"/>
                </a:solidFill>
                <a:latin typeface="Consolas"/>
                <a:ea typeface="Consolas"/>
                <a:cs typeface="Consolas"/>
                <a:sym typeface="Consolas"/>
              </a:rPr>
              <a:t>    </a:t>
            </a:r>
            <a:r>
              <a:rPr lang="en-GB" sz="1300">
                <a:solidFill>
                  <a:srgbClr val="D4D4D4"/>
                </a:solidFill>
                <a:latin typeface="Consolas"/>
                <a:ea typeface="Consolas"/>
                <a:cs typeface="Consolas"/>
                <a:sym typeface="Consolas"/>
              </a:rPr>
              <a:t>…</a:t>
            </a:r>
            <a:r>
              <a:rPr b="0" lang="en-GB" sz="1300">
                <a:solidFill>
                  <a:srgbClr val="D4D4D4"/>
                </a:solidFill>
                <a:latin typeface="Consolas"/>
                <a:ea typeface="Consolas"/>
                <a:cs typeface="Consolas"/>
                <a:sym typeface="Consolas"/>
              </a:rPr>
              <a:t> </a:t>
            </a:r>
            <a:endParaRPr/>
          </a:p>
        </p:txBody>
      </p:sp>
      <p:sp>
        <p:nvSpPr>
          <p:cNvPr id="151" name="Google Shape;151;g308e7804900_0_641"/>
          <p:cNvSpPr/>
          <p:nvPr/>
        </p:nvSpPr>
        <p:spPr>
          <a:xfrm>
            <a:off x="182802" y="762010"/>
            <a:ext cx="7192200" cy="10926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@type"</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"CreativeWork"</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"ro-crate-metadata.json"</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"conformsTo"</a:t>
            </a:r>
            <a:r>
              <a:rPr lang="en-GB" sz="1300">
                <a:solidFill>
                  <a:srgbClr val="D4D4D4"/>
                </a:solidFill>
                <a:latin typeface="Consolas"/>
                <a:ea typeface="Consolas"/>
                <a:cs typeface="Consolas"/>
                <a:sym typeface="Consolas"/>
              </a:rPr>
              <a:t>: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"https://w3id.org/ro/crate/1.1"</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"about"</a:t>
            </a: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a:t>
            </a:r>
            <a:endParaRPr b="0" sz="1300">
              <a:solidFill>
                <a:srgbClr val="D4D4D4"/>
              </a:solidFill>
              <a:latin typeface="Consolas"/>
              <a:ea typeface="Consolas"/>
              <a:cs typeface="Consolas"/>
              <a:sym typeface="Consolas"/>
            </a:endParaRPr>
          </a:p>
        </p:txBody>
      </p:sp>
      <p:sp>
        <p:nvSpPr>
          <p:cNvPr id="152" name="Google Shape;152;g308e7804900_0_641"/>
          <p:cNvSpPr/>
          <p:nvPr/>
        </p:nvSpPr>
        <p:spPr>
          <a:xfrm>
            <a:off x="179429" y="161413"/>
            <a:ext cx="7192200" cy="4923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00">
                <a:solidFill>
                  <a:srgbClr val="D4D4D4"/>
                </a:solidFill>
                <a:latin typeface="Consolas"/>
                <a:ea typeface="Consolas"/>
                <a:cs typeface="Consolas"/>
                <a:sym typeface="Consolas"/>
              </a:rPr>
              <a:t>{ </a:t>
            </a:r>
            <a:r>
              <a:rPr lang="en-GB" sz="1300">
                <a:solidFill>
                  <a:srgbClr val="9CDCFE"/>
                </a:solidFill>
                <a:latin typeface="Consolas"/>
                <a:ea typeface="Consolas"/>
                <a:cs typeface="Consolas"/>
                <a:sym typeface="Consolas"/>
              </a:rPr>
              <a:t>"@context"</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"https://w3id.org/ro/crate/1.1/context"</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"@graph"</a:t>
            </a:r>
            <a:r>
              <a:rPr lang="en-GB" sz="1300">
                <a:solidFill>
                  <a:srgbClr val="D4D4D4"/>
                </a:solidFill>
                <a:latin typeface="Consolas"/>
                <a:ea typeface="Consolas"/>
                <a:cs typeface="Consolas"/>
                <a:sym typeface="Consolas"/>
              </a:rPr>
              <a:t>: [</a:t>
            </a:r>
            <a:endParaRPr/>
          </a:p>
        </p:txBody>
      </p:sp>
      <p:sp>
        <p:nvSpPr>
          <p:cNvPr id="153" name="Google Shape;153;g308e7804900_0_641"/>
          <p:cNvSpPr txBox="1"/>
          <p:nvPr>
            <p:ph type="title"/>
          </p:nvPr>
        </p:nvSpPr>
        <p:spPr>
          <a:xfrm>
            <a:off x="2607998" y="6237989"/>
            <a:ext cx="4767000" cy="5994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2000"/>
              <a:buFont typeface="Arial"/>
              <a:buNone/>
            </a:pPr>
            <a:r>
              <a:rPr b="1" lang="en-GB" sz="2000">
                <a:solidFill>
                  <a:schemeClr val="lt1"/>
                </a:solidFill>
              </a:rPr>
              <a:t>ro-crate-metadata.json</a:t>
            </a:r>
            <a:endParaRPr>
              <a:solidFill>
                <a:schemeClr val="lt1"/>
              </a:solidFill>
            </a:endParaRPr>
          </a:p>
        </p:txBody>
      </p:sp>
      <p:sp>
        <p:nvSpPr>
          <p:cNvPr id="154" name="Google Shape;154;g308e7804900_0_641"/>
          <p:cNvSpPr txBox="1"/>
          <p:nvPr/>
        </p:nvSpPr>
        <p:spPr>
          <a:xfrm>
            <a:off x="7424949" y="976800"/>
            <a:ext cx="37209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Gill Sans"/>
                <a:ea typeface="Gill Sans"/>
                <a:cs typeface="Gill Sans"/>
                <a:sym typeface="Gill Sans"/>
              </a:rPr>
              <a:t>RO-Crate </a:t>
            </a:r>
            <a:r>
              <a:rPr b="1" lang="en-GB" sz="2000">
                <a:solidFill>
                  <a:schemeClr val="dk1"/>
                </a:solidFill>
                <a:latin typeface="Gill Sans"/>
                <a:ea typeface="Gill Sans"/>
                <a:cs typeface="Gill Sans"/>
                <a:sym typeface="Gill Sans"/>
              </a:rPr>
              <a:t>metadata file </a:t>
            </a:r>
            <a:r>
              <a:rPr lang="en-GB" sz="2000">
                <a:solidFill>
                  <a:schemeClr val="dk1"/>
                </a:solidFill>
                <a:latin typeface="Gill Sans"/>
                <a:ea typeface="Gill Sans"/>
                <a:cs typeface="Gill Sans"/>
                <a:sym typeface="Gill Sans"/>
              </a:rPr>
              <a:t>descriptor</a:t>
            </a:r>
            <a:endParaRPr/>
          </a:p>
        </p:txBody>
      </p:sp>
      <p:sp>
        <p:nvSpPr>
          <p:cNvPr id="155" name="Google Shape;155;g308e7804900_0_641"/>
          <p:cNvSpPr txBox="1"/>
          <p:nvPr/>
        </p:nvSpPr>
        <p:spPr>
          <a:xfrm>
            <a:off x="7447111" y="2027704"/>
            <a:ext cx="2468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Gill Sans"/>
                <a:ea typeface="Gill Sans"/>
                <a:cs typeface="Gill Sans"/>
                <a:sym typeface="Gill Sans"/>
              </a:rPr>
              <a:t>RO-Crate </a:t>
            </a:r>
            <a:r>
              <a:rPr b="1" lang="en-GB" sz="2000">
                <a:solidFill>
                  <a:schemeClr val="dk1"/>
                </a:solidFill>
                <a:latin typeface="Gill Sans"/>
                <a:ea typeface="Gill Sans"/>
                <a:cs typeface="Gill Sans"/>
                <a:sym typeface="Gill Sans"/>
              </a:rPr>
              <a:t>root</a:t>
            </a:r>
            <a:r>
              <a:rPr lang="en-GB" sz="2000">
                <a:solidFill>
                  <a:schemeClr val="dk1"/>
                </a:solidFill>
                <a:latin typeface="Gill Sans"/>
                <a:ea typeface="Gill Sans"/>
                <a:cs typeface="Gill Sans"/>
                <a:sym typeface="Gill Sans"/>
              </a:rPr>
              <a:t> dataset</a:t>
            </a:r>
            <a:endParaRPr/>
          </a:p>
        </p:txBody>
      </p:sp>
      <p:sp>
        <p:nvSpPr>
          <p:cNvPr id="156" name="Google Shape;156;g308e7804900_0_641"/>
          <p:cNvSpPr txBox="1"/>
          <p:nvPr/>
        </p:nvSpPr>
        <p:spPr>
          <a:xfrm>
            <a:off x="7525370" y="2879312"/>
            <a:ext cx="28137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Gill Sans"/>
                <a:ea typeface="Gill Sans"/>
                <a:cs typeface="Gill Sans"/>
                <a:sym typeface="Gill Sans"/>
              </a:rPr>
              <a:t>..collection of </a:t>
            </a:r>
            <a:r>
              <a:rPr b="1" lang="en-GB" sz="2000">
                <a:solidFill>
                  <a:schemeClr val="dk1"/>
                </a:solidFill>
                <a:latin typeface="Gill Sans"/>
                <a:ea typeface="Gill Sans"/>
                <a:cs typeface="Gill Sans"/>
                <a:sym typeface="Gill Sans"/>
              </a:rPr>
              <a:t>Data entities</a:t>
            </a:r>
            <a:endParaRPr/>
          </a:p>
        </p:txBody>
      </p:sp>
      <p:sp>
        <p:nvSpPr>
          <p:cNvPr id="157" name="Google Shape;157;g308e7804900_0_641"/>
          <p:cNvSpPr txBox="1"/>
          <p:nvPr/>
        </p:nvSpPr>
        <p:spPr>
          <a:xfrm>
            <a:off x="7508747" y="4290102"/>
            <a:ext cx="37110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chemeClr val="dk1"/>
                </a:solidFill>
                <a:latin typeface="Gill Sans"/>
                <a:ea typeface="Gill Sans"/>
                <a:cs typeface="Gill Sans"/>
                <a:sym typeface="Gill Sans"/>
              </a:rPr>
              <a:t>..described w/ </a:t>
            </a:r>
            <a:r>
              <a:rPr b="1" lang="en-GB" sz="2000">
                <a:solidFill>
                  <a:schemeClr val="dk1"/>
                </a:solidFill>
                <a:latin typeface="Gill Sans"/>
                <a:ea typeface="Gill Sans"/>
                <a:cs typeface="Gill Sans"/>
                <a:sym typeface="Gill Sans"/>
              </a:rPr>
              <a:t>contextual entities</a:t>
            </a:r>
            <a:endParaRPr/>
          </a:p>
          <a:p>
            <a:pPr indent="0" lvl="0" marL="0" marR="0" rtl="0" algn="l">
              <a:spcBef>
                <a:spcPts val="0"/>
              </a:spcBef>
              <a:spcAft>
                <a:spcPts val="0"/>
              </a:spcAft>
              <a:buNone/>
            </a:pPr>
            <a:r>
              <a:t/>
            </a:r>
            <a:endParaRPr sz="2000">
              <a:solidFill>
                <a:schemeClr val="dk1"/>
              </a:solidFill>
              <a:latin typeface="Gill Sans"/>
              <a:ea typeface="Gill Sans"/>
              <a:cs typeface="Gill Sans"/>
              <a:sym typeface="Gill Sans"/>
            </a:endParaRPr>
          </a:p>
        </p:txBody>
      </p:sp>
      <p:sp>
        <p:nvSpPr>
          <p:cNvPr id="158" name="Google Shape;158;g308e7804900_0_641"/>
          <p:cNvSpPr/>
          <p:nvPr/>
        </p:nvSpPr>
        <p:spPr>
          <a:xfrm>
            <a:off x="176056" y="1962771"/>
            <a:ext cx="7192200" cy="34932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"identifier"</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"https://doi.org/10.5281/zenodo.1009240"</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"@type"</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"Dataset",</a:t>
            </a:r>
            <a:br>
              <a:rPr lang="en-GB" sz="1300">
                <a:solidFill>
                  <a:srgbClr val="CE9178"/>
                </a:solidFill>
                <a:latin typeface="Consolas"/>
                <a:ea typeface="Consolas"/>
                <a:cs typeface="Consolas"/>
                <a:sym typeface="Consolas"/>
              </a:rPr>
            </a:br>
            <a:endParaRPr sz="1300">
              <a:solidFill>
                <a:srgbClr val="D4D4D4"/>
              </a:solidFill>
              <a:latin typeface="Consolas"/>
              <a:ea typeface="Consolas"/>
              <a:cs typeface="Consolas"/>
              <a:sym typeface="Consolas"/>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"hasPart"</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"cp7glop.ai"</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"lots_of_little_files/"</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"communities-2018.csv"</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"https://doi.org/10.4225/59/59672c09f4a4b"</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"SciDataCon Presentations/AAA_Pilot_Project_Abstract.html"</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a:t>
            </a:r>
            <a:br>
              <a:rPr lang="en-GB" sz="1300">
                <a:solidFill>
                  <a:srgbClr val="D4D4D4"/>
                </a:solidFill>
                <a:latin typeface="Consolas"/>
                <a:ea typeface="Consolas"/>
                <a:cs typeface="Consolas"/>
                <a:sym typeface="Consolas"/>
              </a:rPr>
            </a:br>
            <a:endParaRPr sz="1300">
              <a:solidFill>
                <a:srgbClr val="D4D4D4"/>
              </a:solidFill>
              <a:latin typeface="Consolas"/>
              <a:ea typeface="Consolas"/>
              <a:cs typeface="Consolas"/>
              <a:sym typeface="Consolas"/>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"author"</a:t>
            </a: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"https://orcid.org/0000-0002-8367-6908"</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"publisher"</a:t>
            </a: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"https://ror.org/03f0f6041"</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"citation"</a:t>
            </a: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"https://doi.org/10.1109/TCYB.2014.2386282"</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9CDCFE"/>
                </a:solidFill>
                <a:latin typeface="Consolas"/>
                <a:ea typeface="Consolas"/>
                <a:cs typeface="Consolas"/>
                <a:sym typeface="Consolas"/>
              </a:rPr>
              <a:t>      "name"</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"Presentation of user survey 2018"</a:t>
            </a:r>
            <a:endParaRPr sz="1300">
              <a:solidFill>
                <a:srgbClr val="D4D4D4"/>
              </a:solidFill>
              <a:latin typeface="Consolas"/>
              <a:ea typeface="Consolas"/>
              <a:cs typeface="Consolas"/>
              <a:sym typeface="Consolas"/>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a:t>
            </a:r>
            <a:endParaRPr b="0" sz="1300">
              <a:solidFill>
                <a:srgbClr val="D4D4D4"/>
              </a:solidFill>
              <a:latin typeface="Consolas"/>
              <a:ea typeface="Consolas"/>
              <a:cs typeface="Consolas"/>
              <a:sym typeface="Consolas"/>
            </a:endParaRPr>
          </a:p>
        </p:txBody>
      </p:sp>
      <p:sp>
        <p:nvSpPr>
          <p:cNvPr id="159" name="Google Shape;159;g308e7804900_0_641"/>
          <p:cNvSpPr txBox="1"/>
          <p:nvPr/>
        </p:nvSpPr>
        <p:spPr>
          <a:xfrm>
            <a:off x="7508747" y="5540184"/>
            <a:ext cx="3469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Gill Sans"/>
                <a:ea typeface="Gill Sans"/>
                <a:cs typeface="Gill Sans"/>
                <a:sym typeface="Gill Sans"/>
              </a:rPr>
              <a:t>Flat list </a:t>
            </a:r>
            <a:r>
              <a:rPr lang="en-GB" sz="2000">
                <a:solidFill>
                  <a:schemeClr val="dk1"/>
                </a:solidFill>
                <a:latin typeface="Gill Sans"/>
                <a:ea typeface="Gill Sans"/>
                <a:cs typeface="Gill Sans"/>
                <a:sym typeface="Gill Sans"/>
              </a:rPr>
              <a:t>of metadata per entity</a:t>
            </a:r>
            <a:endParaRPr/>
          </a:p>
        </p:txBody>
      </p:sp>
      <p:sp>
        <p:nvSpPr>
          <p:cNvPr id="160" name="Google Shape;160;g308e7804900_0_641"/>
          <p:cNvSpPr txBox="1"/>
          <p:nvPr/>
        </p:nvSpPr>
        <p:spPr>
          <a:xfrm>
            <a:off x="7447111" y="221974"/>
            <a:ext cx="2140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Gill Sans"/>
                <a:ea typeface="Gill Sans"/>
                <a:cs typeface="Gill Sans"/>
                <a:sym typeface="Gill Sans"/>
              </a:rPr>
              <a:t>JSON-LD </a:t>
            </a:r>
            <a:r>
              <a:rPr lang="en-GB" sz="2000">
                <a:solidFill>
                  <a:schemeClr val="dk1"/>
                </a:solidFill>
                <a:latin typeface="Gill Sans"/>
                <a:ea typeface="Gill Sans"/>
                <a:cs typeface="Gill Sans"/>
                <a:sym typeface="Gill Sans"/>
              </a:rPr>
              <a:t>preamble</a:t>
            </a:r>
            <a:endParaRPr/>
          </a:p>
        </p:txBody>
      </p:sp>
      <p:sp>
        <p:nvSpPr>
          <p:cNvPr id="161" name="Google Shape;161;g308e7804900_0_641"/>
          <p:cNvSpPr/>
          <p:nvPr/>
        </p:nvSpPr>
        <p:spPr>
          <a:xfrm>
            <a:off x="631596" y="2682642"/>
            <a:ext cx="6664800" cy="1651500"/>
          </a:xfrm>
          <a:prstGeom prst="roundRect">
            <a:avLst>
              <a:gd fmla="val 16667" name="adj"/>
            </a:avLst>
          </a:prstGeom>
          <a:solidFill>
            <a:schemeClr val="dk1"/>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00">
                <a:solidFill>
                  <a:srgbClr val="9CDCFE"/>
                </a:solidFill>
                <a:latin typeface="Consolas"/>
                <a:ea typeface="Consolas"/>
                <a:cs typeface="Consolas"/>
                <a:sym typeface="Consolas"/>
              </a:rPr>
              <a:t>"hasPart"</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"cp7glop.ai"</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"lots_of_little_files/"</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"communities-2018.csv"</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"https://doi.org/10.4225/59/59672c09f4a4b"</a:t>
            </a:r>
            <a:r>
              <a:rPr lang="en-GB" sz="13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 </a:t>
            </a:r>
            <a:r>
              <a:rPr lang="en-GB" sz="1300">
                <a:solidFill>
                  <a:srgbClr val="9CDCFE"/>
                </a:solidFill>
                <a:latin typeface="Consolas"/>
                <a:ea typeface="Consolas"/>
                <a:cs typeface="Consolas"/>
                <a:sym typeface="Consolas"/>
              </a:rPr>
              <a:t>"@id"</a:t>
            </a:r>
            <a:r>
              <a:rPr lang="en-GB" sz="1300">
                <a:solidFill>
                  <a:srgbClr val="D4D4D4"/>
                </a:solidFill>
                <a:latin typeface="Consolas"/>
                <a:ea typeface="Consolas"/>
                <a:cs typeface="Consolas"/>
                <a:sym typeface="Consolas"/>
              </a:rPr>
              <a:t>: </a:t>
            </a:r>
            <a:r>
              <a:rPr lang="en-GB" sz="1300">
                <a:solidFill>
                  <a:srgbClr val="CE9178"/>
                </a:solidFill>
                <a:latin typeface="Consolas"/>
                <a:ea typeface="Consolas"/>
                <a:cs typeface="Consolas"/>
                <a:sym typeface="Consolas"/>
              </a:rPr>
              <a:t>"SciDataCon-Presentations/AAA_Pilot_Abstract.html"</a:t>
            </a:r>
            <a:r>
              <a:rPr lang="en-GB" sz="13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300">
                <a:solidFill>
                  <a:srgbClr val="D4D4D4"/>
                </a:solidFill>
                <a:latin typeface="Consolas"/>
                <a:ea typeface="Consolas"/>
                <a:cs typeface="Consolas"/>
                <a:sym typeface="Consolas"/>
              </a:rPr>
              <a:t> ],</a:t>
            </a:r>
            <a:endParaRPr/>
          </a:p>
        </p:txBody>
      </p:sp>
      <p:pic>
        <p:nvPicPr>
          <p:cNvPr id="162" name="Google Shape;162;g308e7804900_0_641"/>
          <p:cNvPicPr preferRelativeResize="0"/>
          <p:nvPr/>
        </p:nvPicPr>
        <p:blipFill rotWithShape="1">
          <a:blip r:embed="rId3">
            <a:alphaModFix/>
          </a:blip>
          <a:srcRect b="0" l="0" r="0" t="0"/>
          <a:stretch/>
        </p:blipFill>
        <p:spPr>
          <a:xfrm>
            <a:off x="10991411" y="215699"/>
            <a:ext cx="959761" cy="8726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08e7804900_0_658"/>
          <p:cNvSpPr txBox="1"/>
          <p:nvPr/>
        </p:nvSpPr>
        <p:spPr>
          <a:xfrm>
            <a:off x="7032791" y="1960706"/>
            <a:ext cx="5020800" cy="409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Gill Sans"/>
                <a:ea typeface="Gill Sans"/>
                <a:cs typeface="Gill Sans"/>
                <a:sym typeface="Gill Sans"/>
              </a:rPr>
              <a:t>Data</a:t>
            </a:r>
            <a:r>
              <a:rPr lang="en-GB" sz="2000">
                <a:solidFill>
                  <a:schemeClr val="dk1"/>
                </a:solidFill>
                <a:latin typeface="Gill Sans"/>
                <a:ea typeface="Gill Sans"/>
                <a:cs typeface="Gill Sans"/>
                <a:sym typeface="Gill Sans"/>
              </a:rPr>
              <a:t> and </a:t>
            </a:r>
            <a:r>
              <a:rPr b="1" lang="en-GB" sz="2000">
                <a:solidFill>
                  <a:schemeClr val="dk1"/>
                </a:solidFill>
                <a:latin typeface="Gill Sans"/>
                <a:ea typeface="Gill Sans"/>
                <a:cs typeface="Gill Sans"/>
                <a:sym typeface="Gill Sans"/>
              </a:rPr>
              <a:t>Contextual</a:t>
            </a:r>
            <a:r>
              <a:rPr lang="en-GB" sz="2000">
                <a:solidFill>
                  <a:schemeClr val="dk1"/>
                </a:solidFill>
                <a:latin typeface="Gill Sans"/>
                <a:ea typeface="Gill Sans"/>
                <a:cs typeface="Gill Sans"/>
                <a:sym typeface="Gill Sans"/>
              </a:rPr>
              <a:t> entities </a:t>
            </a:r>
            <a:br>
              <a:rPr lang="en-GB" sz="2000">
                <a:solidFill>
                  <a:schemeClr val="dk1"/>
                </a:solidFill>
                <a:latin typeface="Gill Sans"/>
                <a:ea typeface="Gill Sans"/>
                <a:cs typeface="Gill Sans"/>
                <a:sym typeface="Gill Sans"/>
              </a:rPr>
            </a:br>
            <a:r>
              <a:rPr lang="en-GB" sz="2000">
                <a:solidFill>
                  <a:schemeClr val="dk1"/>
                </a:solidFill>
                <a:latin typeface="Gill Sans"/>
                <a:ea typeface="Gill Sans"/>
                <a:cs typeface="Gill Sans"/>
                <a:sym typeface="Gill Sans"/>
              </a:rPr>
              <a:t>described </a:t>
            </a:r>
            <a:r>
              <a:rPr i="1" lang="en-GB" sz="2000">
                <a:solidFill>
                  <a:schemeClr val="dk1"/>
                </a:solidFill>
                <a:latin typeface="Gill Sans"/>
                <a:ea typeface="Gill Sans"/>
                <a:cs typeface="Gill Sans"/>
                <a:sym typeface="Gill Sans"/>
              </a:rPr>
              <a:t>within</a:t>
            </a:r>
            <a:r>
              <a:rPr lang="en-GB" sz="2000">
                <a:solidFill>
                  <a:schemeClr val="dk1"/>
                </a:solidFill>
                <a:latin typeface="Gill Sans"/>
                <a:ea typeface="Gill Sans"/>
                <a:cs typeface="Gill Sans"/>
                <a:sym typeface="Gill Sans"/>
              </a:rPr>
              <a:t> RO-Crate Metadata File</a:t>
            </a:r>
            <a:endParaRPr/>
          </a:p>
          <a:p>
            <a:pPr indent="0" lvl="0" marL="0" marR="0" rtl="0" algn="l">
              <a:spcBef>
                <a:spcPts val="0"/>
              </a:spcBef>
              <a:spcAft>
                <a:spcPts val="0"/>
              </a:spcAft>
              <a:buNone/>
            </a:pPr>
            <a:r>
              <a:t/>
            </a:r>
            <a:endParaRPr sz="2000">
              <a:solidFill>
                <a:schemeClr val="dk1"/>
              </a:solidFill>
              <a:latin typeface="Gill Sans"/>
              <a:ea typeface="Gill Sans"/>
              <a:cs typeface="Gill Sans"/>
              <a:sym typeface="Gill Sans"/>
            </a:endParaRPr>
          </a:p>
          <a:p>
            <a:pPr indent="0" lvl="0" marL="0" marR="0" rtl="0" algn="l">
              <a:spcBef>
                <a:spcPts val="0"/>
              </a:spcBef>
              <a:spcAft>
                <a:spcPts val="0"/>
              </a:spcAft>
              <a:buNone/>
            </a:pPr>
            <a:r>
              <a:rPr lang="en-GB" sz="2000">
                <a:solidFill>
                  <a:schemeClr val="dk1"/>
                </a:solidFill>
                <a:latin typeface="Gill Sans"/>
                <a:ea typeface="Gill Sans"/>
                <a:cs typeface="Gill Sans"/>
                <a:sym typeface="Gill Sans"/>
              </a:rPr>
              <a:t>Base vocabulary &amp; types:  </a:t>
            </a:r>
            <a:r>
              <a:rPr b="1" lang="en-GB" sz="2000">
                <a:solidFill>
                  <a:schemeClr val="dk1"/>
                </a:solidFill>
                <a:latin typeface="Gill Sans"/>
                <a:ea typeface="Gill Sans"/>
                <a:cs typeface="Gill Sans"/>
                <a:sym typeface="Gill Sans"/>
              </a:rPr>
              <a:t>schema.org </a:t>
            </a:r>
            <a:br>
              <a:rPr b="1" lang="en-GB" sz="2000">
                <a:solidFill>
                  <a:schemeClr val="dk1"/>
                </a:solidFill>
                <a:latin typeface="Gill Sans"/>
                <a:ea typeface="Gill Sans"/>
                <a:cs typeface="Gill Sans"/>
                <a:sym typeface="Gill Sans"/>
              </a:rPr>
            </a:br>
            <a:endParaRPr sz="2000">
              <a:solidFill>
                <a:schemeClr val="dk1"/>
              </a:solidFill>
              <a:latin typeface="Gill Sans"/>
              <a:ea typeface="Gill Sans"/>
              <a:cs typeface="Gill Sans"/>
              <a:sym typeface="Gill Sans"/>
            </a:endParaRPr>
          </a:p>
          <a:p>
            <a:pPr indent="0" lvl="0" marL="0" marR="0" rtl="0" algn="l">
              <a:spcBef>
                <a:spcPts val="0"/>
              </a:spcBef>
              <a:spcAft>
                <a:spcPts val="0"/>
              </a:spcAft>
              <a:buNone/>
            </a:pPr>
            <a:r>
              <a:rPr b="1" lang="en-GB" sz="2000">
                <a:solidFill>
                  <a:schemeClr val="dk1"/>
                </a:solidFill>
                <a:latin typeface="Gill Sans"/>
                <a:ea typeface="Gill Sans"/>
                <a:cs typeface="Gill Sans"/>
                <a:sym typeface="Gill Sans"/>
              </a:rPr>
              <a:t>Cross-references </a:t>
            </a:r>
            <a:r>
              <a:rPr lang="en-GB" sz="2000">
                <a:solidFill>
                  <a:schemeClr val="dk1"/>
                </a:solidFill>
                <a:latin typeface="Gill Sans"/>
                <a:ea typeface="Gill Sans"/>
                <a:cs typeface="Gill Sans"/>
                <a:sym typeface="Gill Sans"/>
              </a:rPr>
              <a:t>to further contextual entities</a:t>
            </a:r>
            <a:endParaRPr/>
          </a:p>
          <a:p>
            <a:pPr indent="0" lvl="0" marL="0" marR="0" rtl="0" algn="l">
              <a:spcBef>
                <a:spcPts val="0"/>
              </a:spcBef>
              <a:spcAft>
                <a:spcPts val="0"/>
              </a:spcAft>
              <a:buNone/>
            </a:pPr>
            <a:r>
              <a:t/>
            </a:r>
            <a:endParaRPr sz="2000">
              <a:solidFill>
                <a:schemeClr val="dk1"/>
              </a:solidFill>
              <a:latin typeface="Gill Sans"/>
              <a:ea typeface="Gill Sans"/>
              <a:cs typeface="Gill Sans"/>
              <a:sym typeface="Gill Sans"/>
            </a:endParaRPr>
          </a:p>
          <a:p>
            <a:pPr indent="0" lvl="0" marL="0" marR="0" rtl="0" algn="l">
              <a:spcBef>
                <a:spcPts val="0"/>
              </a:spcBef>
              <a:spcAft>
                <a:spcPts val="0"/>
              </a:spcAft>
              <a:buNone/>
            </a:pPr>
            <a:r>
              <a:rPr lang="en-GB" sz="2000">
                <a:solidFill>
                  <a:schemeClr val="dk1"/>
                </a:solidFill>
                <a:latin typeface="Gill Sans"/>
                <a:ea typeface="Gill Sans"/>
                <a:cs typeface="Gill Sans"/>
                <a:sym typeface="Gill Sans"/>
              </a:rPr>
              <a:t>RO-Crate </a:t>
            </a:r>
            <a:r>
              <a:rPr b="1" lang="en-GB" sz="2000">
                <a:solidFill>
                  <a:schemeClr val="dk1"/>
                </a:solidFill>
                <a:latin typeface="Gill Sans"/>
                <a:ea typeface="Gill Sans"/>
                <a:cs typeface="Gill Sans"/>
                <a:sym typeface="Gill Sans"/>
              </a:rPr>
              <a:t>principle</a:t>
            </a:r>
            <a:r>
              <a:rPr lang="en-GB" sz="2000">
                <a:solidFill>
                  <a:schemeClr val="dk1"/>
                </a:solidFill>
                <a:latin typeface="Gill Sans"/>
                <a:ea typeface="Gill Sans"/>
                <a:cs typeface="Gill Sans"/>
                <a:sym typeface="Gill Sans"/>
              </a:rPr>
              <a:t>: </a:t>
            </a:r>
            <a:endParaRPr/>
          </a:p>
          <a:p>
            <a:pPr indent="0" lvl="0" marL="0" marR="0" rtl="0" algn="l">
              <a:spcBef>
                <a:spcPts val="0"/>
              </a:spcBef>
              <a:spcAft>
                <a:spcPts val="0"/>
              </a:spcAft>
              <a:buNone/>
            </a:pPr>
            <a:r>
              <a:rPr lang="en-GB" sz="2000">
                <a:solidFill>
                  <a:schemeClr val="dk1"/>
                </a:solidFill>
                <a:latin typeface="Gill Sans"/>
                <a:ea typeface="Gill Sans"/>
                <a:cs typeface="Gill Sans"/>
                <a:sym typeface="Gill Sans"/>
              </a:rPr>
              <a:t>  </a:t>
            </a:r>
            <a:r>
              <a:rPr b="1" lang="en-GB" sz="2000">
                <a:solidFill>
                  <a:schemeClr val="dk1"/>
                </a:solidFill>
                <a:latin typeface="Gill Sans"/>
                <a:ea typeface="Gill Sans"/>
                <a:cs typeface="Gill Sans"/>
                <a:sym typeface="Gill Sans"/>
              </a:rPr>
              <a:t>Reuse</a:t>
            </a:r>
            <a:r>
              <a:rPr lang="en-GB" sz="2000">
                <a:solidFill>
                  <a:schemeClr val="dk1"/>
                </a:solidFill>
                <a:latin typeface="Gill Sans"/>
                <a:ea typeface="Gill Sans"/>
                <a:cs typeface="Gill Sans"/>
                <a:sym typeface="Gill Sans"/>
              </a:rPr>
              <a:t> existing PIDs and URLs   </a:t>
            </a:r>
            <a:endParaRPr/>
          </a:p>
          <a:p>
            <a:pPr indent="0" lvl="0" marL="0" marR="0" rtl="0" algn="l">
              <a:spcBef>
                <a:spcPts val="0"/>
              </a:spcBef>
              <a:spcAft>
                <a:spcPts val="0"/>
              </a:spcAft>
              <a:buNone/>
            </a:pPr>
            <a:br>
              <a:rPr lang="en-GB" sz="2000">
                <a:solidFill>
                  <a:schemeClr val="dk1"/>
                </a:solidFill>
                <a:latin typeface="Gill Sans"/>
                <a:ea typeface="Gill Sans"/>
                <a:cs typeface="Gill Sans"/>
                <a:sym typeface="Gill Sans"/>
              </a:rPr>
            </a:br>
            <a:r>
              <a:rPr lang="en-GB" sz="2000">
                <a:solidFill>
                  <a:schemeClr val="dk1"/>
                </a:solidFill>
                <a:latin typeface="Gill Sans"/>
                <a:ea typeface="Gill Sans"/>
                <a:cs typeface="Gill Sans"/>
                <a:sym typeface="Gill Sans"/>
              </a:rPr>
              <a:t>  ..but always </a:t>
            </a:r>
            <a:r>
              <a:rPr b="1" lang="en-GB" sz="2000">
                <a:solidFill>
                  <a:schemeClr val="dk1"/>
                </a:solidFill>
                <a:latin typeface="Gill Sans"/>
                <a:ea typeface="Gill Sans"/>
                <a:cs typeface="Gill Sans"/>
                <a:sym typeface="Gill Sans"/>
              </a:rPr>
              <a:t>describe entities </a:t>
            </a:r>
            <a:r>
              <a:rPr lang="en-GB" sz="2000">
                <a:solidFill>
                  <a:schemeClr val="dk1"/>
                </a:solidFill>
                <a:latin typeface="Gill Sans"/>
                <a:ea typeface="Gill Sans"/>
                <a:cs typeface="Gill Sans"/>
                <a:sym typeface="Gill Sans"/>
              </a:rPr>
              <a:t>which lack a </a:t>
            </a:r>
            <a:br>
              <a:rPr lang="en-GB" sz="2000">
                <a:solidFill>
                  <a:schemeClr val="dk1"/>
                </a:solidFill>
                <a:latin typeface="Gill Sans"/>
                <a:ea typeface="Gill Sans"/>
                <a:cs typeface="Gill Sans"/>
                <a:sym typeface="Gill Sans"/>
              </a:rPr>
            </a:br>
            <a:r>
              <a:rPr lang="en-GB" sz="2000">
                <a:solidFill>
                  <a:schemeClr val="dk1"/>
                </a:solidFill>
                <a:latin typeface="Gill Sans"/>
                <a:ea typeface="Gill Sans"/>
                <a:cs typeface="Gill Sans"/>
                <a:sym typeface="Gill Sans"/>
              </a:rPr>
              <a:t>  human-readable resolution</a:t>
            </a:r>
            <a:endParaRPr/>
          </a:p>
        </p:txBody>
      </p:sp>
      <p:sp>
        <p:nvSpPr>
          <p:cNvPr id="169" name="Google Shape;169;g308e7804900_0_658"/>
          <p:cNvSpPr txBox="1"/>
          <p:nvPr>
            <p:ph type="title"/>
          </p:nvPr>
        </p:nvSpPr>
        <p:spPr>
          <a:xfrm>
            <a:off x="838200" y="365126"/>
            <a:ext cx="10515600" cy="791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Arial"/>
              <a:buNone/>
            </a:pPr>
            <a:r>
              <a:rPr b="1" lang="en-GB"/>
              <a:t>Metadata</a:t>
            </a:r>
            <a:endParaRPr/>
          </a:p>
        </p:txBody>
      </p:sp>
      <p:sp>
        <p:nvSpPr>
          <p:cNvPr id="170" name="Google Shape;170;g308e7804900_0_658"/>
          <p:cNvSpPr/>
          <p:nvPr/>
        </p:nvSpPr>
        <p:spPr>
          <a:xfrm>
            <a:off x="318142" y="2875679"/>
            <a:ext cx="6451800" cy="13851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"@id"</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"https://orcid.org/0000-0002-8367-6908"</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"@type"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"Person"</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"affiliation"</a:t>
            </a:r>
            <a:r>
              <a:rPr lang="en-GB" sz="1400">
                <a:solidFill>
                  <a:srgbClr val="D4D4D4"/>
                </a:solidFill>
                <a:latin typeface="Consolas"/>
                <a:ea typeface="Consolas"/>
                <a:cs typeface="Consolas"/>
                <a:sym typeface="Consolas"/>
              </a:rPr>
              <a:t>: { </a:t>
            </a:r>
            <a:r>
              <a:rPr lang="en-GB" sz="1400">
                <a:solidFill>
                  <a:srgbClr val="9CDCFE"/>
                </a:solidFill>
                <a:latin typeface="Consolas"/>
                <a:ea typeface="Consolas"/>
                <a:cs typeface="Consolas"/>
                <a:sym typeface="Consolas"/>
              </a:rPr>
              <a:t>"@id"</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"https://ror.org/03f0f6041"</a:t>
            </a:r>
            <a:r>
              <a:rPr lang="en-GB" sz="1400">
                <a:solidFill>
                  <a:srgbClr val="D4D4D4"/>
                </a:solidFill>
                <a:latin typeface="Consolas"/>
                <a:ea typeface="Consolas"/>
                <a:cs typeface="Consolas"/>
                <a:sym typeface="Consolas"/>
              </a:rPr>
              <a:t> },</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"name"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"J. Xuan"</a:t>
            </a:r>
            <a:endParaRPr sz="1400">
              <a:solidFill>
                <a:srgbClr val="D4D4D4"/>
              </a:solidFill>
              <a:latin typeface="Consolas"/>
              <a:ea typeface="Consolas"/>
              <a:cs typeface="Consolas"/>
              <a:sym typeface="Consolas"/>
            </a:endParaRPr>
          </a:p>
          <a:p>
            <a:pPr indent="0" lvl="0" marL="0" marR="0" rtl="0" algn="l">
              <a:spcBef>
                <a:spcPts val="0"/>
              </a:spcBef>
              <a:spcAft>
                <a:spcPts val="0"/>
              </a:spcAft>
              <a:buNone/>
            </a:pPr>
            <a:r>
              <a:rPr lang="en-GB" sz="1400">
                <a:solidFill>
                  <a:srgbClr val="D4D4D4"/>
                </a:solidFill>
                <a:latin typeface="Consolas"/>
                <a:ea typeface="Consolas"/>
                <a:cs typeface="Consolas"/>
                <a:sym typeface="Consolas"/>
              </a:rPr>
              <a:t>}</a:t>
            </a:r>
            <a:endParaRPr b="0" sz="1400">
              <a:solidFill>
                <a:srgbClr val="D4D4D4"/>
              </a:solidFill>
              <a:latin typeface="Consolas"/>
              <a:ea typeface="Consolas"/>
              <a:cs typeface="Consolas"/>
              <a:sym typeface="Consolas"/>
            </a:endParaRPr>
          </a:p>
        </p:txBody>
      </p:sp>
      <p:sp>
        <p:nvSpPr>
          <p:cNvPr id="171" name="Google Shape;171;g308e7804900_0_658"/>
          <p:cNvSpPr/>
          <p:nvPr/>
        </p:nvSpPr>
        <p:spPr>
          <a:xfrm>
            <a:off x="318142" y="4989981"/>
            <a:ext cx="5244900" cy="13851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"@id"</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"https://ror.org/03f0f6041"</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"@type"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"Organization"</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"name"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"University of Technology Sydney"</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"url"</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"https://www.uts.edu.au/"</a:t>
            </a:r>
            <a:endParaRPr sz="1400">
              <a:solidFill>
                <a:srgbClr val="D4D4D4"/>
              </a:solidFill>
              <a:latin typeface="Consolas"/>
              <a:ea typeface="Consolas"/>
              <a:cs typeface="Consolas"/>
              <a:sym typeface="Consolas"/>
            </a:endParaRPr>
          </a:p>
          <a:p>
            <a:pPr indent="0" lvl="0" marL="0" marR="0" rtl="0" algn="l">
              <a:spcBef>
                <a:spcPts val="0"/>
              </a:spcBef>
              <a:spcAft>
                <a:spcPts val="0"/>
              </a:spcAft>
              <a:buNone/>
            </a:pPr>
            <a:r>
              <a:rPr lang="en-GB" sz="1400">
                <a:solidFill>
                  <a:srgbClr val="D4D4D4"/>
                </a:solidFill>
                <a:latin typeface="Consolas"/>
                <a:ea typeface="Consolas"/>
                <a:cs typeface="Consolas"/>
                <a:sym typeface="Consolas"/>
              </a:rPr>
              <a:t>}</a:t>
            </a:r>
            <a:endParaRPr b="0" sz="1400">
              <a:solidFill>
                <a:srgbClr val="D4D4D4"/>
              </a:solidFill>
              <a:latin typeface="Consolas"/>
              <a:ea typeface="Consolas"/>
              <a:cs typeface="Consolas"/>
              <a:sym typeface="Consolas"/>
            </a:endParaRPr>
          </a:p>
        </p:txBody>
      </p:sp>
      <p:sp>
        <p:nvSpPr>
          <p:cNvPr id="172" name="Google Shape;172;g308e7804900_0_658"/>
          <p:cNvSpPr/>
          <p:nvPr/>
        </p:nvSpPr>
        <p:spPr>
          <a:xfrm>
            <a:off x="318141" y="335753"/>
            <a:ext cx="6365400" cy="1815900"/>
          </a:xfrm>
          <a:prstGeom prst="rect">
            <a:avLst/>
          </a:prstGeom>
          <a:solidFill>
            <a:schemeClr val="dk1"/>
          </a:solidFill>
          <a:ln cap="flat" cmpd="sng" w="12700">
            <a:solidFill>
              <a:srgbClr val="3D2D25"/>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"@id"</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"figure.png"</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"@type"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"File"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"ImageObject"</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"name"</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"XXL-CT-scan of an XXL Tyrannosaurus rex skull"</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"identifier"</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"https://doi.org/10.5281/zenodo.3479743"</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"author"</a:t>
            </a:r>
            <a:r>
              <a:rPr lang="en-GB" sz="1400">
                <a:solidFill>
                  <a:srgbClr val="D4D4D4"/>
                </a:solidFill>
                <a:latin typeface="Consolas"/>
                <a:ea typeface="Consolas"/>
                <a:cs typeface="Consolas"/>
                <a:sym typeface="Consolas"/>
              </a:rPr>
              <a:t>: {</a:t>
            </a:r>
            <a:r>
              <a:rPr lang="en-GB" sz="1400">
                <a:solidFill>
                  <a:srgbClr val="9CDCFE"/>
                </a:solidFill>
                <a:latin typeface="Consolas"/>
                <a:ea typeface="Consolas"/>
                <a:cs typeface="Consolas"/>
                <a:sym typeface="Consolas"/>
              </a:rPr>
              <a:t>"@id"</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"https://orcid.org/0000-0002-8367-6908"</a:t>
            </a:r>
            <a:r>
              <a:rPr lang="en-GB" sz="1400">
                <a:solidFill>
                  <a:srgbClr val="D4D4D4"/>
                </a:solidFill>
                <a:latin typeface="Consolas"/>
                <a:ea typeface="Consolas"/>
                <a:cs typeface="Consolas"/>
                <a:sym typeface="Consolas"/>
              </a:rPr>
              <a:t>},</a:t>
            </a:r>
            <a:endParaRPr/>
          </a:p>
          <a:p>
            <a:pPr indent="0" lvl="0" marL="0" marR="0" rtl="0" algn="l">
              <a:spcBef>
                <a:spcPts val="0"/>
              </a:spcBef>
              <a:spcAft>
                <a:spcPts val="0"/>
              </a:spcAft>
              <a:buNone/>
            </a:pPr>
            <a:r>
              <a:rPr lang="en-GB" sz="1400">
                <a:solidFill>
                  <a:srgbClr val="9CDCFE"/>
                </a:solidFill>
                <a:latin typeface="Consolas"/>
                <a:ea typeface="Consolas"/>
                <a:cs typeface="Consolas"/>
                <a:sym typeface="Consolas"/>
              </a:rPr>
              <a:t> "encodingFormat"</a:t>
            </a:r>
            <a:r>
              <a:rPr lang="en-GB" sz="1400">
                <a:solidFill>
                  <a:srgbClr val="D4D4D4"/>
                </a:solidFill>
                <a:latin typeface="Consolas"/>
                <a:ea typeface="Consolas"/>
                <a:cs typeface="Consolas"/>
                <a:sym typeface="Consolas"/>
              </a:rPr>
              <a:t>: </a:t>
            </a:r>
            <a:r>
              <a:rPr lang="en-GB" sz="1400">
                <a:solidFill>
                  <a:srgbClr val="CE9178"/>
                </a:solidFill>
                <a:latin typeface="Consolas"/>
                <a:ea typeface="Consolas"/>
                <a:cs typeface="Consolas"/>
                <a:sym typeface="Consolas"/>
              </a:rPr>
              <a:t>"image/png"</a:t>
            </a:r>
            <a:endParaRPr sz="1400">
              <a:solidFill>
                <a:srgbClr val="D4D4D4"/>
              </a:solidFill>
              <a:latin typeface="Consolas"/>
              <a:ea typeface="Consolas"/>
              <a:cs typeface="Consolas"/>
              <a:sym typeface="Consolas"/>
            </a:endParaRPr>
          </a:p>
          <a:p>
            <a:pPr indent="0" lvl="0" marL="0" marR="0" rtl="0" algn="l">
              <a:spcBef>
                <a:spcPts val="0"/>
              </a:spcBef>
              <a:spcAft>
                <a:spcPts val="0"/>
              </a:spcAft>
              <a:buNone/>
            </a:pPr>
            <a:r>
              <a:rPr lang="en-GB" sz="1400">
                <a:solidFill>
                  <a:srgbClr val="D4D4D4"/>
                </a:solidFill>
                <a:latin typeface="Consolas"/>
                <a:ea typeface="Consolas"/>
                <a:cs typeface="Consolas"/>
                <a:sym typeface="Consolas"/>
              </a:rPr>
              <a:t>}</a:t>
            </a:r>
            <a:endParaRPr b="0" sz="1400">
              <a:solidFill>
                <a:srgbClr val="D4D4D4"/>
              </a:solidFill>
              <a:latin typeface="Consolas"/>
              <a:ea typeface="Consolas"/>
              <a:cs typeface="Consolas"/>
              <a:sym typeface="Consolas"/>
            </a:endParaRPr>
          </a:p>
        </p:txBody>
      </p:sp>
      <p:cxnSp>
        <p:nvCxnSpPr>
          <p:cNvPr id="173" name="Google Shape;173;g308e7804900_0_658"/>
          <p:cNvCxnSpPr/>
          <p:nvPr/>
        </p:nvCxnSpPr>
        <p:spPr>
          <a:xfrm flipH="1">
            <a:off x="2940555" y="3864990"/>
            <a:ext cx="866400" cy="1097700"/>
          </a:xfrm>
          <a:prstGeom prst="straightConnector1">
            <a:avLst/>
          </a:prstGeom>
          <a:noFill/>
          <a:ln cap="flat" cmpd="sng" w="34925">
            <a:solidFill>
              <a:schemeClr val="accent1"/>
            </a:solidFill>
            <a:prstDash val="solid"/>
            <a:miter lim="800000"/>
            <a:headEnd len="sm" w="sm" type="none"/>
            <a:tailEnd len="med" w="med" type="triangle"/>
          </a:ln>
        </p:spPr>
      </p:cxnSp>
      <p:cxnSp>
        <p:nvCxnSpPr>
          <p:cNvPr id="174" name="Google Shape;174;g308e7804900_0_658"/>
          <p:cNvCxnSpPr/>
          <p:nvPr/>
        </p:nvCxnSpPr>
        <p:spPr>
          <a:xfrm flipH="1">
            <a:off x="3544034" y="1704939"/>
            <a:ext cx="525900" cy="1096500"/>
          </a:xfrm>
          <a:prstGeom prst="straightConnector1">
            <a:avLst/>
          </a:prstGeom>
          <a:noFill/>
          <a:ln cap="flat" cmpd="sng" w="34925">
            <a:solidFill>
              <a:schemeClr val="accent1"/>
            </a:solidFill>
            <a:prstDash val="solid"/>
            <a:miter lim="800000"/>
            <a:headEnd len="sm" w="sm" type="none"/>
            <a:tailEnd len="med" w="med" type="triangle"/>
          </a:ln>
        </p:spPr>
      </p:cxnSp>
      <p:sp>
        <p:nvSpPr>
          <p:cNvPr id="175" name="Google Shape;175;g308e7804900_0_658"/>
          <p:cNvSpPr txBox="1"/>
          <p:nvPr/>
        </p:nvSpPr>
        <p:spPr>
          <a:xfrm>
            <a:off x="7159696" y="512181"/>
            <a:ext cx="4767000" cy="5994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Arial"/>
              <a:buNone/>
            </a:pPr>
            <a:r>
              <a:rPr b="1" lang="en-GB" sz="2000">
                <a:solidFill>
                  <a:schemeClr val="dk1"/>
                </a:solidFill>
                <a:latin typeface="Arial"/>
                <a:ea typeface="Arial"/>
                <a:cs typeface="Arial"/>
                <a:sym typeface="Arial"/>
              </a:rPr>
              <a:t>The collection describe each object (briefly) </a:t>
            </a:r>
            <a:endParaRPr/>
          </a:p>
        </p:txBody>
      </p:sp>
      <p:pic>
        <p:nvPicPr>
          <p:cNvPr id="176" name="Google Shape;176;g308e7804900_0_658"/>
          <p:cNvPicPr preferRelativeResize="0"/>
          <p:nvPr/>
        </p:nvPicPr>
        <p:blipFill>
          <a:blip r:embed="rId3">
            <a:alphaModFix/>
          </a:blip>
          <a:stretch>
            <a:fillRect/>
          </a:stretch>
        </p:blipFill>
        <p:spPr>
          <a:xfrm>
            <a:off x="5826348" y="5229125"/>
            <a:ext cx="1072648" cy="11459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308e7804900_0_67"/>
          <p:cNvPicPr preferRelativeResize="0"/>
          <p:nvPr/>
        </p:nvPicPr>
        <p:blipFill rotWithShape="1">
          <a:blip r:embed="rId3">
            <a:alphaModFix/>
          </a:blip>
          <a:srcRect b="0" l="0" r="0" t="15146"/>
          <a:stretch/>
        </p:blipFill>
        <p:spPr>
          <a:xfrm>
            <a:off x="25975" y="872425"/>
            <a:ext cx="11965447" cy="5819325"/>
          </a:xfrm>
          <a:prstGeom prst="rect">
            <a:avLst/>
          </a:prstGeom>
          <a:noFill/>
          <a:ln>
            <a:noFill/>
          </a:ln>
        </p:spPr>
      </p:pic>
      <p:sp>
        <p:nvSpPr>
          <p:cNvPr id="183" name="Google Shape;183;g308e7804900_0_67"/>
          <p:cNvSpPr txBox="1"/>
          <p:nvPr/>
        </p:nvSpPr>
        <p:spPr>
          <a:xfrm>
            <a:off x="6070068" y="5952927"/>
            <a:ext cx="6095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GB" sz="1900" u="sng" cap="none" strike="noStrike">
                <a:solidFill>
                  <a:schemeClr val="hlink"/>
                </a:solidFill>
                <a:latin typeface="Arial"/>
                <a:ea typeface="Arial"/>
                <a:cs typeface="Arial"/>
                <a:sym typeface="Arial"/>
                <a:hlinkClick r:id="rId4"/>
              </a:rPr>
              <a:t>https://www.npmjs.com/package/ro-crate-html</a:t>
            </a:r>
            <a:r>
              <a:rPr b="0" i="0" lang="en-GB" sz="1900" u="none" cap="none" strike="noStrike">
                <a:solidFill>
                  <a:schemeClr val="dk1"/>
                </a:solidFill>
                <a:latin typeface="Arial"/>
                <a:ea typeface="Arial"/>
                <a:cs typeface="Arial"/>
                <a:sym typeface="Arial"/>
              </a:rPr>
              <a:t> </a:t>
            </a:r>
            <a:br>
              <a:rPr b="0" i="0" lang="en-GB" sz="1900" u="none" cap="none" strike="noStrike">
                <a:solidFill>
                  <a:schemeClr val="dk1"/>
                </a:solidFill>
                <a:latin typeface="Arial"/>
                <a:ea typeface="Arial"/>
                <a:cs typeface="Arial"/>
                <a:sym typeface="Arial"/>
              </a:rPr>
            </a:br>
            <a:endParaRPr sz="19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2024-01-03T08:04:25Z</dcterms:created>
  <dc:creator>Elaine Harrison</dc:creator>
</cp:coreProperties>
</file>