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8" r:id="rId1"/>
  </p:sldMasterIdLst>
  <p:notesMasterIdLst>
    <p:notesMasterId r:id="rId21"/>
  </p:notesMasterIdLst>
  <p:sldIdLst>
    <p:sldId id="256" r:id="rId2"/>
    <p:sldId id="257" r:id="rId3"/>
    <p:sldId id="261" r:id="rId4"/>
    <p:sldId id="500" r:id="rId5"/>
    <p:sldId id="492" r:id="rId6"/>
    <p:sldId id="293" r:id="rId7"/>
    <p:sldId id="499" r:id="rId8"/>
    <p:sldId id="266" r:id="rId9"/>
    <p:sldId id="495" r:id="rId10"/>
    <p:sldId id="493" r:id="rId11"/>
    <p:sldId id="268" r:id="rId12"/>
    <p:sldId id="496" r:id="rId13"/>
    <p:sldId id="269" r:id="rId14"/>
    <p:sldId id="273" r:id="rId15"/>
    <p:sldId id="494" r:id="rId16"/>
    <p:sldId id="274" r:id="rId17"/>
    <p:sldId id="275" r:id="rId18"/>
    <p:sldId id="276" r:id="rId19"/>
    <p:sldId id="278" r:id="rId20"/>
  </p:sldIdLst>
  <p:sldSz cx="9217025" cy="5184775"/>
  <p:notesSz cx="9217025" cy="5184775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3F848E-0F0C-8250-3F1F-C2EDEF8B50EF}">
  <a:tblStyle styleId="{6D3F848E-0F0C-8250-3F1F-C2EDEF8B50EF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69" autoAdjust="0"/>
    <p:restoredTop sz="79814" autoAdjust="0"/>
  </p:normalViewPr>
  <p:slideViewPr>
    <p:cSldViewPr>
      <p:cViewPr varScale="1">
        <p:scale>
          <a:sx n="71" d="100"/>
          <a:sy n="71" d="100"/>
        </p:scale>
        <p:origin x="4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5622924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44F31E-02B3-45FC-876F-BA2A60CEA16A}" type="datetimeFigureOut">
              <a:rPr lang="de-DE"/>
              <a:t>18.06.2024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925763" y="849313"/>
            <a:ext cx="4076699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2125" cy="341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5622924" y="6456363"/>
            <a:ext cx="4303713" cy="341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6DB238-B705-4A93-A0C0-EC01D930CF2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31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6DB238-B705-4A93-A0C0-EC01D930CF21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34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672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DB238-B705-4A93-A0C0-EC01D930CF2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7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i="1" dirty="0"/>
              <a:t>Further </a:t>
            </a:r>
            <a:r>
              <a:rPr lang="de-DE" i="1" dirty="0" err="1"/>
              <a:t>research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examples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life</a:t>
            </a:r>
            <a:r>
              <a:rPr lang="de-DE" i="1" dirty="0"/>
              <a:t> and </a:t>
            </a:r>
            <a:r>
              <a:rPr lang="de-DE" i="1" dirty="0" err="1"/>
              <a:t>medical</a:t>
            </a:r>
            <a:r>
              <a:rPr lang="de-DE" i="1" dirty="0"/>
              <a:t> </a:t>
            </a:r>
            <a:r>
              <a:rPr lang="de-DE" i="1" dirty="0" err="1"/>
              <a:t>sciences</a:t>
            </a:r>
            <a:endParaRPr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D1DBDB-2D57-435B-AEF8-55B9E06A7B9E}" type="slidenum">
              <a:rPr lang="de-D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fld>
            <a:endParaRPr lang="de-D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3">
              <a:defRPr/>
            </a:pPr>
            <a:r>
              <a:rPr lang="de-DE" i="1" dirty="0" err="1"/>
              <a:t>Example</a:t>
            </a:r>
            <a:r>
              <a:rPr lang="de-DE" i="1" dirty="0"/>
              <a:t> </a:t>
            </a:r>
            <a:r>
              <a:rPr lang="de-DE" i="1" dirty="0" err="1"/>
              <a:t>word</a:t>
            </a:r>
            <a:r>
              <a:rPr lang="de-DE" i="1" dirty="0"/>
              <a:t> </a:t>
            </a:r>
            <a:r>
              <a:rPr lang="de-DE" i="1" dirty="0" err="1"/>
              <a:t>cloud</a:t>
            </a:r>
            <a:r>
              <a:rPr lang="de-DE" i="1" dirty="0"/>
              <a:t> </a:t>
            </a:r>
            <a:r>
              <a:rPr lang="de-DE" i="1" dirty="0" err="1"/>
              <a:t>generated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workshop</a:t>
            </a:r>
            <a:r>
              <a:rPr lang="de-DE" i="1" dirty="0"/>
              <a:t> </a:t>
            </a:r>
            <a:r>
              <a:rPr lang="de-DE" i="1" dirty="0" err="1"/>
              <a:t>participants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906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13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228C627-163B-4E0A-9037-3E26E6EF3B06}" type="slidenum">
              <a:rPr lang="de-DE"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25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RDM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also </a:t>
            </a:r>
            <a:r>
              <a:rPr lang="de-DE" baseline="0" dirty="0" err="1"/>
              <a:t>projected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so </a:t>
            </a:r>
            <a:r>
              <a:rPr lang="de-DE" baseline="0" dirty="0" err="1"/>
              <a:t>called</a:t>
            </a:r>
            <a:r>
              <a:rPr lang="de-DE" baseline="0" dirty="0"/>
              <a:t>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data</a:t>
            </a:r>
            <a:r>
              <a:rPr lang="de-DE" baseline="0" dirty="0"/>
              <a:t> </a:t>
            </a:r>
            <a:r>
              <a:rPr lang="de-DE" baseline="0" dirty="0" err="1"/>
              <a:t>lifecycle</a:t>
            </a:r>
            <a:r>
              <a:rPr lang="de-DE" baseline="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3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6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the </a:t>
            </a:r>
            <a:r>
              <a:rPr lang="en-GB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Data Service </a:t>
            </a:r>
            <a:r>
              <a:rPr lang="en-GB" sz="1200" i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i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Confluence space can only be accessed from the University of Bonn network or via a VPN tunnel.</a:t>
            </a:r>
            <a:endParaRPr lang="de-DE" sz="1200" i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69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Agenda </a:t>
            </a:r>
            <a:r>
              <a:rPr lang="de-DE" i="1" dirty="0" err="1"/>
              <a:t>for</a:t>
            </a:r>
            <a:r>
              <a:rPr lang="de-DE" i="1" dirty="0"/>
              <a:t> in </a:t>
            </a:r>
            <a:r>
              <a:rPr lang="de-DE" i="1" dirty="0" err="1"/>
              <a:t>person</a:t>
            </a:r>
            <a:r>
              <a:rPr lang="de-DE" i="1" dirty="0"/>
              <a:t> Workshops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B238-B705-4A93-A0C0-EC01D930CF2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2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Agenda </a:t>
            </a:r>
            <a:r>
              <a:rPr lang="de-DE" i="1" dirty="0" err="1"/>
              <a:t>for</a:t>
            </a:r>
            <a:r>
              <a:rPr lang="de-DE" i="1" dirty="0"/>
              <a:t> online Workshops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B238-B705-4A93-A0C0-EC01D930CF2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2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DB238-B705-4A93-A0C0-EC01D930CF2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32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 err="1"/>
              <a:t>For</a:t>
            </a:r>
            <a:r>
              <a:rPr lang="de-DE" i="1" dirty="0"/>
              <a:t> online and in-person Workshops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briefly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,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&amp;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DB238-B705-4A93-A0C0-EC01D930CF2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6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08138" y="595313"/>
            <a:ext cx="1125537" cy="633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914213">
              <a:defRPr/>
            </a:pPr>
            <a:r>
              <a:rPr lang="de-DE" i="1" dirty="0" err="1"/>
              <a:t>Example</a:t>
            </a:r>
            <a:r>
              <a:rPr lang="de-DE" i="1" dirty="0"/>
              <a:t> </a:t>
            </a:r>
            <a:r>
              <a:rPr lang="de-DE" i="1" dirty="0" err="1"/>
              <a:t>word</a:t>
            </a:r>
            <a:r>
              <a:rPr lang="de-DE" i="1" dirty="0"/>
              <a:t> </a:t>
            </a:r>
            <a:r>
              <a:rPr lang="de-DE" i="1" dirty="0" err="1"/>
              <a:t>cloud</a:t>
            </a:r>
            <a:r>
              <a:rPr lang="de-DE" i="1" dirty="0"/>
              <a:t> </a:t>
            </a:r>
            <a:r>
              <a:rPr lang="de-DE" i="1" dirty="0" err="1"/>
              <a:t>generated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workshop</a:t>
            </a:r>
            <a:r>
              <a:rPr lang="de-DE" i="1" dirty="0"/>
              <a:t> </a:t>
            </a:r>
            <a:r>
              <a:rPr lang="de-DE" i="1" dirty="0" err="1"/>
              <a:t>participants</a:t>
            </a:r>
            <a:endParaRPr lang="de-DE" i="1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 bwMode="auto"/>
        <p:txBody>
          <a:bodyPr/>
          <a:lstStyle/>
          <a:p>
            <a:pPr>
              <a:defRPr/>
            </a:pPr>
            <a:fld id="{05A950E9-DD7B-4B79-8E85-DAF0174578B7}" type="datetime1">
              <a:rPr lang="de-DE"/>
              <a:t>18.06.2024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08138" y="595313"/>
            <a:ext cx="1125537" cy="633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 bwMode="auto"/>
        <p:txBody>
          <a:bodyPr/>
          <a:lstStyle/>
          <a:p>
            <a:pPr>
              <a:defRPr/>
            </a:pPr>
            <a:fld id="{05A950E9-DD7B-4B79-8E85-DAF0174578B7}" type="datetime1">
              <a:rPr lang="de-DE"/>
              <a:t>18.06.2024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 bwMode="auto"/>
        <p:txBody>
          <a:bodyPr/>
          <a:lstStyle/>
          <a:p>
            <a:pPr>
              <a:defRPr/>
            </a:pPr>
            <a:fld id="{B40210A4-2901-42F9-8CA9-E251F67383C7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44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 bwMode="auto"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>
                <a:solidFill>
                  <a:schemeClr val="accent2"/>
                </a:solidFill>
                <a:latin typeface="Exo 2 Semi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4DF3EBC-43BE-4AD7-949F-8838BA43E957}"/>
              </a:ext>
            </a:extLst>
          </p:cNvPr>
          <p:cNvGrpSpPr/>
          <p:nvPr userDrawn="1"/>
        </p:nvGrpSpPr>
        <p:grpSpPr>
          <a:xfrm>
            <a:off x="216024" y="288131"/>
            <a:ext cx="2592288" cy="576064"/>
            <a:chOff x="216024" y="288131"/>
            <a:chExt cx="2592288" cy="576064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43810E4-5C88-4E0D-BC09-7F9183DCC3F4}"/>
                </a:ext>
              </a:extLst>
            </p:cNvPr>
            <p:cNvSpPr/>
            <p:nvPr/>
          </p:nvSpPr>
          <p:spPr bwMode="auto">
            <a:xfrm>
              <a:off x="216024" y="288131"/>
              <a:ext cx="2592288" cy="576064"/>
            </a:xfrm>
            <a:prstGeom prst="rect">
              <a:avLst/>
            </a:prstGeom>
            <a:solidFill>
              <a:srgbClr val="FFF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400">
                <a:solidFill>
                  <a:schemeClr val="accent2"/>
                </a:solidFill>
              </a:endParaRP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8DCB93F8-0DAC-4404-8BBD-7E1530DBC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3572"/>
            <a:stretch/>
          </p:blipFill>
          <p:spPr bwMode="auto">
            <a:xfrm>
              <a:off x="288033" y="288203"/>
              <a:ext cx="1224134" cy="575992"/>
            </a:xfrm>
            <a:prstGeom prst="rect">
              <a:avLst/>
            </a:prstGeom>
          </p:spPr>
        </p:pic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77EA1E7E-867D-47F2-BE83-7C598CFD3999}"/>
                </a:ext>
              </a:extLst>
            </p:cNvPr>
            <p:cNvGrpSpPr/>
            <p:nvPr userDrawn="1"/>
          </p:nvGrpSpPr>
          <p:grpSpPr bwMode="auto">
            <a:xfrm>
              <a:off x="1494844" y="288924"/>
              <a:ext cx="1264685" cy="475011"/>
              <a:chOff x="1494844" y="288924"/>
              <a:chExt cx="1264685" cy="475011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6F5B87F6-7895-4F14-B202-D65F20A2C635}"/>
                  </a:ext>
                </a:extLst>
              </p:cNvPr>
              <p:cNvSpPr/>
              <p:nvPr/>
            </p:nvSpPr>
            <p:spPr bwMode="auto">
              <a:xfrm>
                <a:off x="1494844" y="288924"/>
                <a:ext cx="1264685" cy="471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017CE9B2-FAC7-4E92-B8B7-306A7F3BE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1494844" y="301990"/>
                <a:ext cx="1101399" cy="461946"/>
              </a:xfrm>
              <a:prstGeom prst="rect">
                <a:avLst/>
              </a:prstGeom>
            </p:spPr>
          </p:pic>
        </p:grp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1BE5202-28E5-47DF-9F61-4A0084EE64CE}"/>
              </a:ext>
            </a:extLst>
          </p:cNvPr>
          <p:cNvGrpSpPr/>
          <p:nvPr userDrawn="1"/>
        </p:nvGrpSpPr>
        <p:grpSpPr>
          <a:xfrm>
            <a:off x="3761414" y="4464675"/>
            <a:ext cx="3109279" cy="720000"/>
            <a:chOff x="3761414" y="4464675"/>
            <a:chExt cx="3109279" cy="7200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3761414" y="4527731"/>
              <a:ext cx="1392318" cy="5760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51D04E40-9337-42DF-8E42-874A69177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9584" y="4464675"/>
              <a:ext cx="1671109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7872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preserve="1">
  <p:cSld name="Titel, Tex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7339" y="1223964"/>
            <a:ext cx="4176712" cy="3313112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33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>
  <p:cSld name="Titel und vier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 bwMode="auto"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298598" y="3024187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416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60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Bild mit Überschrif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5904000" cy="331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96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 Bilder mit 2-spaltigem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 anchorCtr="0"/>
          <a:lstStyle>
            <a:lvl1pPr algn="l">
              <a:defRPr lang="de-DE"/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287338" y="3024187"/>
            <a:ext cx="1873250" cy="151288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9724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4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54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D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-1" y="936626"/>
            <a:ext cx="9217025" cy="4248150"/>
          </a:xfrm>
          <a:prstGeom prst="rect">
            <a:avLst/>
          </a:prstGeo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/>
            </a:lvl1pPr>
          </a:lstStyle>
          <a:p>
            <a:pPr lvl="0">
              <a:defRPr/>
            </a:pPr>
            <a:r>
              <a:rPr lang="de-DE"/>
              <a:t>Durch Klicken individuelle Dankesformel hinzufügen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de-DE"/>
              <a:t>Durch Klicken Autor/Adresse/Kontaktdaten hinzufügen</a:t>
            </a:r>
            <a:endParaRPr/>
          </a:p>
        </p:txBody>
      </p: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8" name="Gruppieren 27"/>
          <p:cNvGrpSpPr/>
          <p:nvPr/>
        </p:nvGrpSpPr>
        <p:grpSpPr bwMode="auto">
          <a:xfrm>
            <a:off x="288033" y="288203"/>
            <a:ext cx="2427411" cy="575992"/>
            <a:chOff x="288033" y="288203"/>
            <a:chExt cx="2427411" cy="575992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/>
            <a:srcRect r="53572"/>
            <a:stretch/>
          </p:blipFill>
          <p:spPr bwMode="auto">
            <a:xfrm>
              <a:off x="288033" y="288203"/>
              <a:ext cx="1224134" cy="575992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512167" y="304327"/>
              <a:ext cx="1203277" cy="449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038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68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768752" y="1223963"/>
            <a:ext cx="2160936" cy="3313112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287339" y="1223963"/>
            <a:ext cx="6192000" cy="331200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2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1224603"/>
            <a:ext cx="8640000" cy="3312000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593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 bwMode="auto"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>
                <a:solidFill>
                  <a:schemeClr val="accent2"/>
                </a:solidFill>
                <a:latin typeface="Exo 2 Semi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8" name="Gruppieren 7"/>
          <p:cNvGrpSpPr/>
          <p:nvPr/>
        </p:nvGrpSpPr>
        <p:grpSpPr bwMode="auto">
          <a:xfrm>
            <a:off x="288033" y="288203"/>
            <a:ext cx="2427411" cy="575992"/>
            <a:chOff x="288033" y="288203"/>
            <a:chExt cx="2427411" cy="57599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rcRect r="53572"/>
            <a:stretch/>
          </p:blipFill>
          <p:spPr bwMode="auto">
            <a:xfrm>
              <a:off x="288033" y="288203"/>
              <a:ext cx="1224134" cy="575992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512167" y="304327"/>
              <a:ext cx="1203277" cy="449139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 bwMode="auto">
          <a:xfrm>
            <a:off x="3761414" y="4527731"/>
            <a:ext cx="2904349" cy="576000"/>
            <a:chOff x="1614676" y="4584713"/>
            <a:chExt cx="2904349" cy="576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/>
            <a:srcRect l="-965" t="10313" r="13293" b="44683"/>
            <a:stretch/>
          </p:blipFill>
          <p:spPr bwMode="auto">
            <a:xfrm>
              <a:off x="2965830" y="4584713"/>
              <a:ext cx="1553195" cy="576000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614676" y="4584713"/>
              <a:ext cx="1392318" cy="576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288992" y="1224603"/>
            <a:ext cx="8640000" cy="3312000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Abschnitts-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 userDrawn="1">
  <p:cSld name="1_Titel, Text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 preserve="1" userDrawn="1">
  <p:cSld name="1_Titel und Text übe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1_Titel und Inhalt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1_Titel, zwei Inhalte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 bwMode="auto"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 bwMode="auto"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TwoObj" preserve="1" userDrawn="1">
  <p:cSld name="1_Titel, Text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7339" y="1223964"/>
            <a:ext cx="4176712" cy="3313112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Abschnitts-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935608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1_Titel und vier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 bwMode="auto"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 bwMode="auto"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 bwMode="auto">
          <a:xfrm>
            <a:off x="298598" y="3024187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75" y="3024187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  <a:endParaRPr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992" y="1223963"/>
            <a:ext cx="8640000" cy="295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Bild mit Überschrift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5904000" cy="3312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 Bilder mit 2-spaltigem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995854" y="288924"/>
            <a:ext cx="4933137" cy="648000"/>
          </a:xfrm>
        </p:spPr>
        <p:txBody>
          <a:bodyPr anchor="b" anchorCtr="0"/>
          <a:lstStyle>
            <a:lvl1pPr algn="l">
              <a:defRPr lang="de-DE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288688" y="1223962"/>
            <a:ext cx="1871900" cy="151288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 bwMode="auto">
          <a:xfrm>
            <a:off x="287338" y="3024187"/>
            <a:ext cx="1873250" cy="1512887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D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-1" y="936626"/>
            <a:ext cx="9217025" cy="4248150"/>
          </a:xfrm>
          <a:prstGeom prst="rect">
            <a:avLst/>
          </a:prstGeo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/>
            </a:lvl1pPr>
          </a:lstStyle>
          <a:p>
            <a:pPr lvl="0">
              <a:defRPr/>
            </a:pPr>
            <a:r>
              <a:rPr lang="de-DE"/>
              <a:t>Durch Klicken individuelle Dankesformel hinzufügen</a:t>
            </a:r>
            <a:endParaRPr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de-DE"/>
              <a:t>Durch Klicken Autor/Adresse/Kontaktdaten hinzufügen</a:t>
            </a:r>
            <a:endParaRPr/>
          </a:p>
        </p:txBody>
      </p: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 extrusionOk="0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28" name="Gruppieren 27"/>
          <p:cNvGrpSpPr/>
          <p:nvPr/>
        </p:nvGrpSpPr>
        <p:grpSpPr bwMode="auto">
          <a:xfrm>
            <a:off x="288033" y="288203"/>
            <a:ext cx="2427411" cy="575992"/>
            <a:chOff x="288033" y="288203"/>
            <a:chExt cx="2427411" cy="575992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2"/>
            <a:srcRect r="53572"/>
            <a:stretch/>
          </p:blipFill>
          <p:spPr bwMode="auto">
            <a:xfrm>
              <a:off x="288033" y="288203"/>
              <a:ext cx="1224134" cy="575992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512167" y="304327"/>
              <a:ext cx="1203277" cy="449139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768752" y="1223963"/>
            <a:ext cx="2160936" cy="3313112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287339" y="1223963"/>
            <a:ext cx="6192000" cy="3312000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Präsentationstitel/Autor/Veranstaltung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851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436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AndObj" preserve="1">
  <p:cSld name="Titel, Text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38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OverObj" preserve="1">
  <p:cSld name="Titel und Text über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 bwMode="auto"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14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>
  <p:cSld name="Titel und Inhalt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auto"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5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>
  <p:cSld name="Titel, zwei Inhalte üb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 bwMode="auto"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 bwMode="auto"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 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 bwMode="auto"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2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4011588" y="288924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10.12.2020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Forschungsdatenmanagement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 bwMode="auto"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27BF49D-79A1-4CBD-AEAB-46C373A2ED60}"/>
              </a:ext>
            </a:extLst>
          </p:cNvPr>
          <p:cNvGrpSpPr/>
          <p:nvPr userDrawn="1"/>
        </p:nvGrpSpPr>
        <p:grpSpPr>
          <a:xfrm>
            <a:off x="216024" y="288131"/>
            <a:ext cx="2592288" cy="576064"/>
            <a:chOff x="216024" y="288131"/>
            <a:chExt cx="2592288" cy="576064"/>
          </a:xfrm>
        </p:grpSpPr>
        <p:sp>
          <p:nvSpPr>
            <p:cNvPr id="10" name="Rechteck 9"/>
            <p:cNvSpPr/>
            <p:nvPr/>
          </p:nvSpPr>
          <p:spPr bwMode="auto">
            <a:xfrm>
              <a:off x="216024" y="288131"/>
              <a:ext cx="2592288" cy="576064"/>
            </a:xfrm>
            <a:prstGeom prst="rect">
              <a:avLst/>
            </a:prstGeom>
            <a:solidFill>
              <a:srgbClr val="FFFE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400">
                <a:solidFill>
                  <a:schemeClr val="accent2"/>
                </a:solidFill>
              </a:endParaRPr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40"/>
            <a:srcRect r="53572"/>
            <a:stretch/>
          </p:blipFill>
          <p:spPr bwMode="auto">
            <a:xfrm>
              <a:off x="288033" y="288203"/>
              <a:ext cx="1224134" cy="575992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2F50A41F-3381-4326-BBDB-51033B8B03CD}"/>
                </a:ext>
              </a:extLst>
            </p:cNvPr>
            <p:cNvGrpSpPr/>
            <p:nvPr userDrawn="1"/>
          </p:nvGrpSpPr>
          <p:grpSpPr bwMode="auto">
            <a:xfrm>
              <a:off x="1494844" y="288924"/>
              <a:ext cx="1264685" cy="475011"/>
              <a:chOff x="1494844" y="288924"/>
              <a:chExt cx="1264685" cy="475011"/>
            </a:xfrm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73DE9901-7AA3-40FF-870D-77871F77992E}"/>
                  </a:ext>
                </a:extLst>
              </p:cNvPr>
              <p:cNvSpPr/>
              <p:nvPr/>
            </p:nvSpPr>
            <p:spPr bwMode="auto">
              <a:xfrm>
                <a:off x="1494844" y="288924"/>
                <a:ext cx="1264685" cy="471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sz="14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A71630F8-E955-470A-86AE-EF5AA0F0A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/>
            </p:blipFill>
            <p:spPr bwMode="auto">
              <a:xfrm>
                <a:off x="1494844" y="301990"/>
                <a:ext cx="1101399" cy="4619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02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60" r:id="rId31"/>
    <p:sldLayoutId id="2147483661" r:id="rId32"/>
    <p:sldLayoutId id="2147483662" r:id="rId33"/>
    <p:sldLayoutId id="2147483663" r:id="rId34"/>
    <p:sldLayoutId id="2147483664" r:id="rId35"/>
    <p:sldLayoutId id="2147483665" r:id="rId36"/>
    <p:sldLayoutId id="2147483666" r:id="rId37"/>
    <p:sldLayoutId id="2147483667" r:id="rId38"/>
  </p:sldLayoutIdLst>
  <p:hf hdr="0"/>
  <p:txStyles>
    <p:titleStyle>
      <a:lvl1pPr marL="72000" algn="l" defTabSz="914400" eaLnBrk="1" hangingPunct="1">
        <a:lnSpc>
          <a:spcPts val="2600"/>
        </a:lnSpc>
        <a:spcBef>
          <a:spcPts val="600"/>
        </a:spcBef>
        <a:buNone/>
        <a:defRPr sz="2400" cap="all">
          <a:solidFill>
            <a:schemeClr val="accent3"/>
          </a:solidFill>
          <a:latin typeface="Exo 2 Semi Bold"/>
          <a:ea typeface="+mj-ea"/>
          <a:cs typeface="+mj-cs"/>
        </a:defRPr>
      </a:lvl1pPr>
    </p:titleStyle>
    <p:bodyStyle>
      <a:lvl1pPr marL="216000" indent="-216000" algn="l" defTabSz="914400" eaLnBrk="1" hangingPunct="1">
        <a:spcBef>
          <a:spcPts val="200"/>
        </a:spcBef>
        <a:spcAft>
          <a:spcPts val="200"/>
        </a:spcAft>
        <a:buFont typeface="Calibri"/>
        <a:buChar char="−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eaLnBrk="1" hangingPunct="1">
        <a:spcBef>
          <a:spcPts val="200"/>
        </a:spcBef>
        <a:spcAft>
          <a:spcPts val="200"/>
        </a:spcAft>
        <a:buFont typeface="Wingdings"/>
        <a:buChar char="§"/>
        <a:defRPr sz="20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eaLnBrk="1" hangingPunct="1">
        <a:spcBef>
          <a:spcPts val="100"/>
        </a:spcBef>
        <a:spcAft>
          <a:spcPts val="100"/>
        </a:spcAft>
        <a:buFont typeface="Calibri"/>
        <a:buChar char="▪"/>
        <a:defRPr sz="20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eaLnBrk="1" hangingPunct="1">
        <a:spcBef>
          <a:spcPts val="100"/>
        </a:spcBef>
        <a:buFont typeface="Arial"/>
        <a:buChar char="•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eaLnBrk="1" hangingPunct="1">
        <a:spcBef>
          <a:spcPts val="0"/>
        </a:spcBef>
        <a:buFont typeface="Calibri"/>
        <a:buChar char="◦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f.io/qazr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beria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doi.org/10.5281/zenodo.333280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ncsu.edu/do/data-management/defining-research-dat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ues.ema.europa.eu/" TargetMode="External"/><Relationship Id="rId7" Type="http://schemas.openxmlformats.org/officeDocument/2006/relationships/hyperlink" Target="https://guides.lib.uw.edu/hsl/data/findcli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who.int/classifications/classification-of-diseases" TargetMode="External"/><Relationship Id="rId5" Type="http://schemas.openxmlformats.org/officeDocument/2006/relationships/hyperlink" Target="https://www.drks.de/drks_web/" TargetMode="External"/><Relationship Id="rId4" Type="http://schemas.openxmlformats.org/officeDocument/2006/relationships/hyperlink" Target="https://nako.d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legalcode" TargetMode="External"/><Relationship Id="rId4" Type="http://schemas.openxmlformats.org/officeDocument/2006/relationships/hyperlink" Target="http://doi.org/10.5281/zenodo.375445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hyperlink" Target="https://doi.org/10.5281/zenodo.3923601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hyperlink" Target="https://en.wikipedia.org/wiki/Open_science" TargetMode="External"/><Relationship Id="rId15" Type="http://schemas.openxmlformats.org/officeDocument/2006/relationships/hyperlink" Target="https://www.forschungsdaten.uni-bonn.de/en/rdm-uni-bonn/research-data-policy-at-the-university-of-bonn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dfg.de/en/research_funding/principles_dfg_funding/good_scientific_practice/index.html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hdl.handle.net/20.500.11811/1136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forschungsdaten.uni-bonn.de/en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chungsdaten.uni-bon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confluence.team.uni-bonn.de/x/9EJqBg" TargetMode="External"/><Relationship Id="rId4" Type="http://schemas.openxmlformats.org/officeDocument/2006/relationships/hyperlink" Target="https://confluence.team.uni-bonn.de/x/oE8b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chungsdaten.info/praxis-kompakt/english-pages/glossary/#c4038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975893" y="2664435"/>
            <a:ext cx="5040000" cy="360000"/>
          </a:xfrm>
        </p:spPr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32048" y="1106639"/>
            <a:ext cx="5760640" cy="1872000"/>
          </a:xfrm>
        </p:spPr>
        <p:txBody>
          <a:bodyPr/>
          <a:lstStyle/>
          <a:p>
            <a:pPr>
              <a:defRPr/>
            </a:pPr>
            <a:r>
              <a:rPr lang="en-US" dirty="0"/>
              <a:t>Research Data Management: A crash course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187222" y="4269793"/>
            <a:ext cx="2934633" cy="605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200" dirty="0"/>
              <a:t>Speakers:</a:t>
            </a:r>
          </a:p>
          <a:p>
            <a:pPr>
              <a:spcAft>
                <a:spcPts val="420"/>
              </a:spcAft>
              <a:defRPr/>
            </a:pPr>
            <a:r>
              <a:rPr lang="de-DE" sz="1200" dirty="0"/>
              <a:t>Speaker 1 </a:t>
            </a:r>
            <a:r>
              <a:rPr lang="de-DE" sz="1200" dirty="0" err="1"/>
              <a:t>Full</a:t>
            </a:r>
            <a:r>
              <a:rPr lang="de-DE" sz="1200" dirty="0"/>
              <a:t> Name</a:t>
            </a:r>
            <a:br>
              <a:rPr lang="de-DE" sz="1200" dirty="0"/>
            </a:br>
            <a:r>
              <a:rPr lang="de-DE" sz="1200" dirty="0"/>
              <a:t>Speaker 2 </a:t>
            </a:r>
            <a:r>
              <a:rPr lang="de-DE" sz="1200" dirty="0" err="1"/>
              <a:t>Full</a:t>
            </a:r>
            <a:r>
              <a:rPr lang="de-DE" sz="1200" dirty="0"/>
              <a:t> Name</a:t>
            </a:r>
            <a:endParaRPr dirty="0"/>
          </a:p>
        </p:txBody>
      </p:sp>
      <p:sp>
        <p:nvSpPr>
          <p:cNvPr id="9" name="Rechteck 8"/>
          <p:cNvSpPr/>
          <p:nvPr/>
        </p:nvSpPr>
        <p:spPr bwMode="auto">
          <a:xfrm>
            <a:off x="1484063" y="3354858"/>
            <a:ext cx="50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Unless otherwise stated, this presentation and its content, is subject to the Creative Commons </a:t>
            </a:r>
            <a:r>
              <a:rPr lang="en-US" sz="1200" b="1" u="sng" dirty="0">
                <a:solidFill>
                  <a:srgbClr val="000000"/>
                </a:solidFill>
                <a:latin typeface="Calibri"/>
                <a:hlinkClick r:id="rId3" tooltip="https://creativecommons.org/licenses/by/4.0/"/>
              </a:rPr>
              <a:t>CC-BY 4.0</a:t>
            </a:r>
            <a:r>
              <a:rPr lang="en-US" sz="1200" b="1" dirty="0">
                <a:solidFill>
                  <a:srgbClr val="000000"/>
                </a:solidFill>
                <a:latin typeface="Calibri"/>
              </a:rPr>
              <a:t> International License.</a:t>
            </a:r>
            <a:endParaRPr lang="de-DE" sz="12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35A1E0-9AB6-4362-8151-55C7A205A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354857"/>
            <a:ext cx="1319511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EF5CE8E-F3E1-415A-91DA-665E79AC1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2" y="1720129"/>
            <a:ext cx="2745169" cy="2745169"/>
          </a:xfrm>
          <a:prstGeom prst="rect">
            <a:avLst/>
          </a:prstGeom>
        </p:spPr>
      </p:pic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10</a:t>
            </a:fld>
            <a:endParaRPr lang="de-DE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What are research data?</a:t>
            </a:r>
            <a:endParaRPr/>
          </a:p>
        </p:txBody>
      </p:sp>
      <p:sp>
        <p:nvSpPr>
          <p:cNvPr id="4" name="Textfeld 3"/>
          <p:cNvSpPr txBox="1"/>
          <p:nvPr/>
        </p:nvSpPr>
        <p:spPr bwMode="auto">
          <a:xfrm rot="20556368">
            <a:off x="130926" y="2329897"/>
            <a:ext cx="1875628" cy="237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b="1" dirty="0" err="1">
                <a:solidFill>
                  <a:srgbClr val="3E3E95"/>
                </a:solidFill>
              </a:rPr>
              <a:t>Documentation</a:t>
            </a:r>
            <a:endParaRPr lang="de-DE" b="1" dirty="0">
              <a:solidFill>
                <a:srgbClr val="3E3E95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 rot="20343042">
            <a:off x="3153368" y="2182631"/>
            <a:ext cx="993378" cy="237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b="1" dirty="0">
                <a:solidFill>
                  <a:srgbClr val="4B4B91"/>
                </a:solidFill>
              </a:rPr>
              <a:t>Raw Data</a:t>
            </a:r>
            <a:endParaRPr dirty="0"/>
          </a:p>
        </p:txBody>
      </p:sp>
      <p:sp>
        <p:nvSpPr>
          <p:cNvPr id="17" name="Textfeld 16"/>
          <p:cNvSpPr txBox="1"/>
          <p:nvPr/>
        </p:nvSpPr>
        <p:spPr bwMode="auto">
          <a:xfrm rot="1063114">
            <a:off x="2930622" y="3231685"/>
            <a:ext cx="1635251" cy="275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b="1" dirty="0" err="1">
                <a:solidFill>
                  <a:srgbClr val="242586"/>
                </a:solidFill>
              </a:rPr>
              <a:t>Processed</a:t>
            </a:r>
            <a:r>
              <a:rPr lang="de-DE" b="1" dirty="0">
                <a:solidFill>
                  <a:srgbClr val="242586"/>
                </a:solidFill>
              </a:rPr>
              <a:t> Data</a:t>
            </a:r>
            <a:endParaRPr dirty="0"/>
          </a:p>
        </p:txBody>
      </p:sp>
      <p:sp>
        <p:nvSpPr>
          <p:cNvPr id="16" name="Textfeld 15"/>
          <p:cNvSpPr txBox="1"/>
          <p:nvPr/>
        </p:nvSpPr>
        <p:spPr bwMode="auto">
          <a:xfrm rot="423405">
            <a:off x="973478" y="1348922"/>
            <a:ext cx="28638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b="1" dirty="0" err="1">
                <a:solidFill>
                  <a:srgbClr val="2A2A8D"/>
                </a:solidFill>
              </a:rPr>
              <a:t>Quantifications</a:t>
            </a:r>
            <a:r>
              <a:rPr lang="de-DE" b="1" dirty="0">
                <a:solidFill>
                  <a:srgbClr val="2A2A8D"/>
                </a:solidFill>
              </a:rPr>
              <a:t>/Evaluations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38014B-58BA-41CE-A784-77136B10BE16}"/>
              </a:ext>
            </a:extLst>
          </p:cNvPr>
          <p:cNvSpPr txBox="1"/>
          <p:nvPr/>
        </p:nvSpPr>
        <p:spPr bwMode="auto">
          <a:xfrm>
            <a:off x="4752528" y="1143412"/>
            <a:ext cx="4326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Raw data</a:t>
            </a:r>
            <a:r>
              <a:rPr lang="en-US" sz="1600" i="1" dirty="0"/>
              <a:t>: </a:t>
            </a:r>
            <a:r>
              <a:rPr lang="en-US" sz="1600" dirty="0"/>
              <a:t>What is being measured or observed? This is the data that is being generated during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project</a:t>
            </a:r>
            <a:r>
              <a:rPr lang="de-DE" sz="1600" dirty="0"/>
              <a:t>.</a:t>
            </a:r>
          </a:p>
          <a:p>
            <a:endParaRPr lang="de-DE" sz="1600" dirty="0"/>
          </a:p>
          <a:p>
            <a:r>
              <a:rPr lang="en-US" sz="1600" b="1" i="1" dirty="0">
                <a:solidFill>
                  <a:srgbClr val="0070C0"/>
                </a:solidFill>
              </a:rPr>
              <a:t>Processed data</a:t>
            </a:r>
            <a:r>
              <a:rPr lang="en-US" sz="1600" i="1" dirty="0"/>
              <a:t>: </a:t>
            </a:r>
            <a:r>
              <a:rPr lang="en-US" sz="1600" dirty="0"/>
              <a:t>How can the raw data be made useful?</a:t>
            </a:r>
          </a:p>
          <a:p>
            <a:endParaRPr lang="en-US" sz="1600" dirty="0"/>
          </a:p>
          <a:p>
            <a:r>
              <a:rPr lang="en-US" sz="1600" b="1" i="1" dirty="0">
                <a:solidFill>
                  <a:srgbClr val="0070C0"/>
                </a:solidFill>
              </a:rPr>
              <a:t>Analyzed data</a:t>
            </a:r>
            <a:r>
              <a:rPr lang="en-US" sz="1600" i="1" dirty="0"/>
              <a:t>: </a:t>
            </a:r>
            <a:r>
              <a:rPr lang="en-US" sz="1600" dirty="0"/>
              <a:t>What does the data tell us? Is it significant? How so?</a:t>
            </a:r>
          </a:p>
          <a:p>
            <a:endParaRPr lang="en-US" sz="1600" dirty="0"/>
          </a:p>
          <a:p>
            <a:r>
              <a:rPr lang="en-US" sz="1600" b="1" i="1" dirty="0">
                <a:solidFill>
                  <a:srgbClr val="0070C0"/>
                </a:solidFill>
              </a:rPr>
              <a:t>Finalized/published data</a:t>
            </a:r>
            <a:r>
              <a:rPr lang="en-US" sz="1600" i="1" dirty="0"/>
              <a:t>: </a:t>
            </a:r>
            <a:r>
              <a:rPr lang="en-US" sz="1600" dirty="0"/>
              <a:t>How does the data support your research question?</a:t>
            </a:r>
            <a:endParaRPr lang="de-DE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9E5D0A-369E-43E5-87C2-57EEB2FDDF13}"/>
              </a:ext>
            </a:extLst>
          </p:cNvPr>
          <p:cNvSpPr txBox="1"/>
          <p:nvPr/>
        </p:nvSpPr>
        <p:spPr bwMode="auto">
          <a:xfrm>
            <a:off x="4647370" y="4175920"/>
            <a:ext cx="4536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CC-BY 4.0; Goldman, J., &amp; Martin, E. (2019, July 30). Case Study. Retrieved from </a:t>
            </a:r>
            <a:r>
              <a:rPr lang="en-US" sz="900" dirty="0">
                <a:hlinkClick r:id="rId4"/>
              </a:rPr>
              <a:t>osf.io/qazrk</a:t>
            </a:r>
            <a:endParaRPr lang="de-DE" sz="9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37B5A9F-8D12-46E2-97AD-7F9991EDBA48}"/>
              </a:ext>
            </a:extLst>
          </p:cNvPr>
          <p:cNvSpPr/>
          <p:nvPr/>
        </p:nvSpPr>
        <p:spPr>
          <a:xfrm>
            <a:off x="739432" y="4461957"/>
            <a:ext cx="25194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This image was created with the assistance of DALL·E 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32093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 rot="16199998">
            <a:off x="-925732" y="3273819"/>
            <a:ext cx="25743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u="sng" dirty="0" err="1">
                <a:latin typeface="Arial"/>
                <a:cs typeface="Arial"/>
                <a:hlinkClick r:id="rId3" tooltip="http://www.scriberia.co.uk/"/>
              </a:rPr>
              <a:t>Scriberia</a:t>
            </a:r>
            <a:r>
              <a:rPr lang="en-US" sz="700" dirty="0">
                <a:latin typeface="Arial"/>
                <a:cs typeface="Arial"/>
              </a:rPr>
              <a:t> (CC-BY): </a:t>
            </a:r>
            <a:r>
              <a:rPr lang="en-US" sz="700" u="sng" dirty="0">
                <a:latin typeface="Arial"/>
                <a:cs typeface="Arial"/>
                <a:hlinkClick r:id="rId4" tooltip="https://doi.org/10.5281/zenodo.3332807"/>
              </a:rPr>
              <a:t>https://doi.org/10.5281/zenodo.3332807</a:t>
            </a:r>
            <a:r>
              <a:rPr lang="en-US" sz="700" dirty="0">
                <a:latin typeface="Arial"/>
                <a:cs typeface="Arial"/>
              </a:rPr>
              <a:t> </a:t>
            </a:r>
            <a:endParaRPr lang="de-DE" sz="700" dirty="0">
              <a:latin typeface="Arial"/>
              <a:cs typeface="Arial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6213" y="1099835"/>
            <a:ext cx="4931270" cy="348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11</a:t>
            </a:fld>
            <a:endParaRPr lang="de-DE"/>
          </a:p>
        </p:txBody>
      </p:sp>
      <p:sp>
        <p:nvSpPr>
          <p:cNvPr id="13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5" name="Rechteck 4"/>
          <p:cNvSpPr/>
          <p:nvPr/>
        </p:nvSpPr>
        <p:spPr bwMode="auto">
          <a:xfrm>
            <a:off x="5562299" y="1571594"/>
            <a:ext cx="3654726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>
                <a:solidFill>
                  <a:schemeClr val="accent2"/>
                </a:solidFill>
              </a:rPr>
              <a:t>Research Data:</a:t>
            </a:r>
            <a:endParaRPr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>
                <a:solidFill>
                  <a:schemeClr val="accent2"/>
                </a:solidFill>
              </a:rPr>
              <a:t>Any information object used or produced in the course of research</a:t>
            </a:r>
            <a:endParaRPr/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>
                <a:solidFill>
                  <a:schemeClr val="accent2"/>
                </a:solidFill>
              </a:rPr>
              <a:t>This includes also ‘non-data’ objects!</a:t>
            </a:r>
            <a:endParaRPr lang="de-DE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10.05.2022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909085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89DCB-AFD2-41C8-A6C6-E7FE93A28917}" type="slidenum">
              <a: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pPr marL="0" marR="0" lvl="0" indent="0" algn="r" defTabSz="691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254125"/>
            <a:ext cx="3810000" cy="3200400"/>
          </a:xfrm>
        </p:spPr>
        <p:txBody>
          <a:bodyPr/>
          <a:lstStyle/>
          <a:p>
            <a:pPr>
              <a:defRPr/>
            </a:pPr>
            <a:r>
              <a:rPr lang="de-DE" sz="1500" dirty="0"/>
              <a:t>Study </a:t>
            </a:r>
            <a:r>
              <a:rPr lang="de-DE" sz="1500" dirty="0" err="1"/>
              <a:t>documents</a:t>
            </a:r>
            <a:r>
              <a:rPr lang="de-DE" sz="1500" dirty="0"/>
              <a:t>, e.g.:</a:t>
            </a:r>
            <a:endParaRPr dirty="0"/>
          </a:p>
          <a:p>
            <a:pPr lvl="1">
              <a:defRPr/>
            </a:pPr>
            <a:r>
              <a:rPr lang="de-DE" sz="1500" dirty="0"/>
              <a:t>Study </a:t>
            </a:r>
            <a:r>
              <a:rPr lang="de-DE" sz="1500" dirty="0" err="1"/>
              <a:t>protocol</a:t>
            </a:r>
            <a:r>
              <a:rPr lang="de-DE" sz="1500" dirty="0"/>
              <a:t>, Protocol </a:t>
            </a:r>
            <a:r>
              <a:rPr lang="de-DE" sz="1500" dirty="0" err="1"/>
              <a:t>amendment</a:t>
            </a:r>
            <a:r>
              <a:rPr lang="de-DE" sz="1500" dirty="0"/>
              <a:t> </a:t>
            </a:r>
            <a:endParaRPr dirty="0"/>
          </a:p>
          <a:p>
            <a:pPr lvl="1">
              <a:defRPr/>
            </a:pPr>
            <a:r>
              <a:rPr lang="de-DE" sz="1500" dirty="0"/>
              <a:t>Data </a:t>
            </a:r>
            <a:r>
              <a:rPr lang="de-DE" sz="1500" dirty="0" err="1"/>
              <a:t>dictionary</a:t>
            </a:r>
            <a:r>
              <a:rPr lang="de-DE" sz="1500" dirty="0"/>
              <a:t> (</a:t>
            </a:r>
            <a:r>
              <a:rPr lang="de-DE" sz="1500" dirty="0" err="1"/>
              <a:t>data</a:t>
            </a:r>
            <a:r>
              <a:rPr lang="de-DE" sz="1500" dirty="0"/>
              <a:t> </a:t>
            </a:r>
            <a:r>
              <a:rPr lang="de-DE" sz="1500" dirty="0" err="1"/>
              <a:t>catalogue</a:t>
            </a:r>
            <a:r>
              <a:rPr lang="de-DE" sz="1500" dirty="0"/>
              <a:t>) </a:t>
            </a:r>
            <a:endParaRPr dirty="0"/>
          </a:p>
          <a:p>
            <a:pPr lvl="1">
              <a:defRPr/>
            </a:pPr>
            <a:r>
              <a:rPr lang="de-DE" sz="1500" dirty="0" err="1"/>
              <a:t>Participant</a:t>
            </a:r>
            <a:r>
              <a:rPr lang="de-DE" sz="1500" dirty="0"/>
              <a:t>/Patient </a:t>
            </a:r>
            <a:r>
              <a:rPr lang="de-DE" sz="1500" dirty="0" err="1"/>
              <a:t>information</a:t>
            </a:r>
            <a:r>
              <a:rPr lang="de-DE" sz="1500" dirty="0"/>
              <a:t> </a:t>
            </a:r>
            <a:r>
              <a:rPr lang="de-DE" sz="1500" dirty="0" err="1"/>
              <a:t>sheet</a:t>
            </a:r>
            <a:r>
              <a:rPr lang="de-DE" sz="1500" dirty="0"/>
              <a:t> </a:t>
            </a:r>
            <a:endParaRPr dirty="0"/>
          </a:p>
          <a:p>
            <a:pPr lvl="1">
              <a:defRPr/>
            </a:pPr>
            <a:r>
              <a:rPr lang="de-DE" sz="1500" dirty="0" err="1"/>
              <a:t>Informed</a:t>
            </a:r>
            <a:r>
              <a:rPr lang="de-DE" sz="1500" dirty="0"/>
              <a:t> </a:t>
            </a:r>
            <a:r>
              <a:rPr lang="de-DE" sz="1500" dirty="0" err="1"/>
              <a:t>consent</a:t>
            </a:r>
            <a:r>
              <a:rPr lang="de-DE" sz="1500" dirty="0"/>
              <a:t> form (</a:t>
            </a:r>
            <a:r>
              <a:rPr lang="de-DE" sz="1500" dirty="0" err="1"/>
              <a:t>templates</a:t>
            </a:r>
            <a:r>
              <a:rPr lang="de-DE" sz="1500" dirty="0"/>
              <a:t>) </a:t>
            </a:r>
            <a:endParaRPr dirty="0"/>
          </a:p>
          <a:p>
            <a:pPr lvl="1">
              <a:defRPr/>
            </a:pPr>
            <a:r>
              <a:rPr lang="de-DE" sz="1500" dirty="0"/>
              <a:t>Manual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operations</a:t>
            </a:r>
            <a:r>
              <a:rPr lang="de-DE" sz="1500" dirty="0"/>
              <a:t>/(SOPs)  </a:t>
            </a:r>
            <a:endParaRPr dirty="0"/>
          </a:p>
          <a:p>
            <a:pPr lvl="1">
              <a:defRPr/>
            </a:pPr>
            <a:r>
              <a:rPr lang="de-DE" sz="1500" dirty="0"/>
              <a:t>Statistical </a:t>
            </a:r>
            <a:r>
              <a:rPr lang="de-DE" sz="1500" dirty="0" err="1"/>
              <a:t>analysis</a:t>
            </a:r>
            <a:r>
              <a:rPr lang="de-DE" sz="1500" dirty="0"/>
              <a:t> plan </a:t>
            </a:r>
            <a:endParaRPr dirty="0"/>
          </a:p>
          <a:p>
            <a:pPr lvl="1">
              <a:defRPr/>
            </a:pPr>
            <a:r>
              <a:rPr lang="de-DE" sz="1500" dirty="0"/>
              <a:t>Data </a:t>
            </a:r>
            <a:r>
              <a:rPr lang="de-DE" sz="1500" dirty="0" err="1"/>
              <a:t>management</a:t>
            </a:r>
            <a:r>
              <a:rPr lang="de-DE" sz="1500" dirty="0"/>
              <a:t> plan </a:t>
            </a:r>
            <a:endParaRPr dirty="0"/>
          </a:p>
          <a:p>
            <a:pPr>
              <a:defRPr/>
            </a:pPr>
            <a:r>
              <a:rPr lang="de-DE" sz="1500" dirty="0"/>
              <a:t>Data </a:t>
            </a:r>
            <a:r>
              <a:rPr lang="de-DE" sz="1500" dirty="0" err="1"/>
              <a:t>collection</a:t>
            </a:r>
            <a:r>
              <a:rPr lang="de-DE" sz="1500" dirty="0"/>
              <a:t> </a:t>
            </a:r>
            <a:r>
              <a:rPr lang="de-DE" sz="1500" dirty="0" err="1"/>
              <a:t>instruments</a:t>
            </a:r>
            <a:r>
              <a:rPr lang="de-DE" sz="1500" dirty="0"/>
              <a:t>, e.g.:</a:t>
            </a:r>
            <a:endParaRPr dirty="0"/>
          </a:p>
          <a:p>
            <a:pPr lvl="1">
              <a:defRPr/>
            </a:pPr>
            <a:r>
              <a:rPr lang="de-DE" sz="1500" dirty="0" err="1"/>
              <a:t>Questionnaires</a:t>
            </a:r>
            <a:r>
              <a:rPr lang="de-DE" sz="1500" dirty="0"/>
              <a:t>/Case report </a:t>
            </a:r>
            <a:r>
              <a:rPr lang="de-DE" sz="1500" dirty="0" err="1"/>
              <a:t>forms</a:t>
            </a:r>
            <a:endParaRPr lang="de-DE" sz="1500" dirty="0"/>
          </a:p>
          <a:p>
            <a:pPr lvl="1">
              <a:defRPr/>
            </a:pPr>
            <a:r>
              <a:rPr lang="de-DE" sz="1500" dirty="0" err="1"/>
              <a:t>Codebooks</a:t>
            </a:r>
            <a:endParaRPr lang="de-DE" sz="15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 bwMode="auto">
          <a:xfrm>
            <a:off x="4959350" y="1254125"/>
            <a:ext cx="4257675" cy="2606675"/>
          </a:xfrm>
        </p:spPr>
        <p:txBody>
          <a:bodyPr/>
          <a:lstStyle/>
          <a:p>
            <a:pPr>
              <a:defRPr/>
            </a:pPr>
            <a:r>
              <a:rPr lang="de-DE" sz="1500" dirty="0" err="1"/>
              <a:t>Metadata</a:t>
            </a:r>
            <a:endParaRPr lang="de-DE" sz="1500" dirty="0"/>
          </a:p>
          <a:p>
            <a:pPr>
              <a:defRPr/>
            </a:pPr>
            <a:r>
              <a:rPr lang="de-DE" sz="1500" dirty="0"/>
              <a:t>Laboratory </a:t>
            </a:r>
            <a:r>
              <a:rPr lang="de-DE" sz="1500" dirty="0" err="1"/>
              <a:t>notebooks</a:t>
            </a:r>
            <a:r>
              <a:rPr lang="de-DE" sz="1500" dirty="0"/>
              <a:t>, </a:t>
            </a:r>
          </a:p>
          <a:p>
            <a:pPr>
              <a:defRPr/>
            </a:pPr>
            <a:r>
              <a:rPr lang="de-DE" sz="1500" dirty="0"/>
              <a:t>Field </a:t>
            </a:r>
            <a:r>
              <a:rPr lang="de-DE" sz="1500" dirty="0" err="1"/>
              <a:t>notebooks</a:t>
            </a:r>
            <a:r>
              <a:rPr lang="de-DE" sz="1500" dirty="0"/>
              <a:t>, </a:t>
            </a:r>
            <a:r>
              <a:rPr lang="de-DE" sz="1500" dirty="0" err="1"/>
              <a:t>diaries</a:t>
            </a:r>
            <a:endParaRPr lang="de-DE" sz="1500" dirty="0"/>
          </a:p>
          <a:p>
            <a:pPr>
              <a:defRPr/>
            </a:pPr>
            <a:r>
              <a:rPr lang="de-DE" sz="1500" dirty="0" err="1"/>
              <a:t>Spreadsheets</a:t>
            </a:r>
            <a:r>
              <a:rPr lang="de-DE" sz="1500" dirty="0"/>
              <a:t> </a:t>
            </a:r>
            <a:endParaRPr dirty="0"/>
          </a:p>
          <a:p>
            <a:pPr>
              <a:defRPr/>
            </a:pPr>
            <a:r>
              <a:rPr lang="de-DE" sz="1500" dirty="0"/>
              <a:t>Protein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genetic</a:t>
            </a:r>
            <a:r>
              <a:rPr lang="de-DE" sz="1500" dirty="0"/>
              <a:t> </a:t>
            </a:r>
            <a:r>
              <a:rPr lang="de-DE" sz="1500" dirty="0" err="1"/>
              <a:t>sequences</a:t>
            </a:r>
            <a:endParaRPr lang="de-DE" sz="1500" dirty="0"/>
          </a:p>
          <a:p>
            <a:pPr>
              <a:defRPr/>
            </a:pPr>
            <a:r>
              <a:rPr lang="de-DE" sz="1500" dirty="0" err="1"/>
              <a:t>Specimens</a:t>
            </a:r>
            <a:r>
              <a:rPr lang="de-DE" sz="1500" dirty="0"/>
              <a:t>, </a:t>
            </a:r>
            <a:r>
              <a:rPr lang="de-DE" sz="1500" dirty="0" err="1"/>
              <a:t>samples</a:t>
            </a:r>
            <a:endParaRPr lang="de-DE" sz="1500" dirty="0"/>
          </a:p>
          <a:p>
            <a:pPr>
              <a:defRPr/>
            </a:pPr>
            <a:r>
              <a:rPr lang="de-DE" sz="1500" dirty="0"/>
              <a:t>Objects, </a:t>
            </a:r>
            <a:r>
              <a:rPr lang="de-DE" sz="1500" dirty="0" err="1"/>
              <a:t>artifacts</a:t>
            </a:r>
            <a:endParaRPr lang="de-DE" sz="1500" dirty="0"/>
          </a:p>
          <a:p>
            <a:pPr>
              <a:defRPr/>
            </a:pPr>
            <a:r>
              <a:rPr lang="de-DE" sz="1500" dirty="0"/>
              <a:t>Audiotapes, </a:t>
            </a:r>
            <a:r>
              <a:rPr lang="de-DE" sz="1500" dirty="0" err="1"/>
              <a:t>videotapes</a:t>
            </a:r>
            <a:endParaRPr lang="de-DE" sz="1500" dirty="0"/>
          </a:p>
          <a:p>
            <a:pPr>
              <a:defRPr/>
            </a:pPr>
            <a:r>
              <a:rPr lang="de-DE" sz="1500" dirty="0"/>
              <a:t>Database </a:t>
            </a:r>
            <a:r>
              <a:rPr lang="de-DE" sz="1500" dirty="0" err="1"/>
              <a:t>contents</a:t>
            </a:r>
            <a:r>
              <a:rPr lang="de-DE" sz="1500" dirty="0"/>
              <a:t> (e.g., </a:t>
            </a:r>
            <a:r>
              <a:rPr lang="de-DE" sz="1500" dirty="0" err="1"/>
              <a:t>video</a:t>
            </a:r>
            <a:r>
              <a:rPr lang="de-DE" sz="1500" dirty="0"/>
              <a:t>, </a:t>
            </a:r>
            <a:r>
              <a:rPr lang="de-DE" sz="1500" dirty="0" err="1"/>
              <a:t>audio</a:t>
            </a:r>
            <a:r>
              <a:rPr lang="de-DE" sz="1500" dirty="0"/>
              <a:t>, </a:t>
            </a:r>
            <a:r>
              <a:rPr lang="de-DE" sz="1500" dirty="0" err="1"/>
              <a:t>text</a:t>
            </a:r>
            <a:r>
              <a:rPr lang="de-DE" sz="1500" dirty="0"/>
              <a:t>, </a:t>
            </a:r>
            <a:r>
              <a:rPr lang="de-DE" sz="1500" dirty="0" err="1"/>
              <a:t>images</a:t>
            </a:r>
            <a:r>
              <a:rPr lang="de-DE" sz="1500" dirty="0"/>
              <a:t>)</a:t>
            </a:r>
            <a:endParaRPr dirty="0"/>
          </a:p>
          <a:p>
            <a:pPr>
              <a:defRPr/>
            </a:pPr>
            <a:r>
              <a:rPr lang="de-DE" sz="1500" dirty="0"/>
              <a:t>Models, </a:t>
            </a:r>
            <a:r>
              <a:rPr lang="de-DE" sz="1500" dirty="0" err="1"/>
              <a:t>algorithms</a:t>
            </a:r>
            <a:r>
              <a:rPr lang="de-DE" sz="1500" dirty="0"/>
              <a:t>, </a:t>
            </a:r>
            <a:r>
              <a:rPr lang="de-DE" sz="1500" dirty="0" err="1"/>
              <a:t>scripts</a:t>
            </a:r>
            <a:endParaRPr lang="de-DE" sz="1500" dirty="0"/>
          </a:p>
          <a:p>
            <a:pPr>
              <a:defRPr/>
            </a:pPr>
            <a:r>
              <a:rPr lang="de-DE" sz="1500" dirty="0" err="1"/>
              <a:t>Methodologies</a:t>
            </a:r>
            <a:r>
              <a:rPr lang="de-DE" sz="1500" dirty="0"/>
              <a:t> and </a:t>
            </a:r>
            <a:r>
              <a:rPr lang="de-DE" sz="1500" dirty="0" err="1"/>
              <a:t>workflows</a:t>
            </a:r>
            <a:endParaRPr lang="de-DE" sz="1500"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721500" y="4479423"/>
            <a:ext cx="8073969" cy="30174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691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Adapted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from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: </a:t>
            </a:r>
            <a:r>
              <a:rPr kumimoji="0" lang="de-DE" sz="1350" b="0" i="0" u="sng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  <a:hlinkClick r:id="rId3" tooltip="https://www.lib.ncsu.edu/do/data-management/defining-research-data"/>
              </a:rPr>
              <a:t>NC STATE University Libraries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, NFDI4Health </a:t>
            </a:r>
            <a:r>
              <a:rPr kumimoji="0" lang="de-DE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Publication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cs typeface="Calibri"/>
              </a:rPr>
              <a:t> Policy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07A26928-9CDC-49EB-A8D8-20B0768B170C}"/>
              </a:ext>
            </a:extLst>
          </p:cNvPr>
          <p:cNvSpPr txBox="1">
            <a:spLocks/>
          </p:cNvSpPr>
          <p:nvPr/>
        </p:nvSpPr>
        <p:spPr bwMode="auto">
          <a:xfrm>
            <a:off x="3240360" y="288924"/>
            <a:ext cx="5976665" cy="647278"/>
          </a:xfrm>
          <a:prstGeom prst="rect">
            <a:avLst/>
          </a:prstGeom>
        </p:spPr>
        <p:txBody>
          <a:bodyPr/>
          <a:lstStyle>
            <a:lvl1pPr marL="72000" algn="l" defTabSz="914400">
              <a:lnSpc>
                <a:spcPts val="2600"/>
              </a:lnSpc>
              <a:spcBef>
                <a:spcPts val="600"/>
              </a:spcBef>
              <a:buNone/>
              <a:defRPr sz="2400" cap="all">
                <a:solidFill>
                  <a:schemeClr val="accent3"/>
                </a:solidFill>
                <a:latin typeface="Exo 2 Semi Bold"/>
                <a:ea typeface="+mj-ea"/>
                <a:cs typeface="+mj-cs"/>
              </a:defRPr>
            </a:lvl1pPr>
          </a:lstStyle>
          <a:p>
            <a:pPr marL="72000" marR="0" lvl="0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all" spc="0" normalizeH="0" baseline="0" noProof="0" dirty="0">
                <a:ln>
                  <a:noFill/>
                </a:ln>
                <a:solidFill>
                  <a:srgbClr val="EAB90C"/>
                </a:solidFill>
                <a:effectLst/>
                <a:uLnTx/>
                <a:uFillTx/>
                <a:latin typeface="Exo 2 Semi Bold"/>
                <a:cs typeface="Calibri"/>
              </a:rPr>
              <a:t>Examples of research data</a:t>
            </a:r>
            <a:endParaRPr kumimoji="0" lang="de-DE" sz="2400" b="0" i="0" u="none" strike="noStrike" kern="0" cap="all" spc="0" normalizeH="0" baseline="0" noProof="0" dirty="0">
              <a:ln>
                <a:noFill/>
              </a:ln>
              <a:solidFill>
                <a:srgbClr val="EAB90C"/>
              </a:solidFill>
              <a:effectLst/>
              <a:uLnTx/>
              <a:uFillTx/>
              <a:latin typeface="Exo 2 Semi Bold"/>
              <a:cs typeface="Calibri"/>
            </a:endParaRP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5028D2D7-C1E5-4CF6-9E65-54619377F3F7}"/>
              </a:ext>
            </a:extLst>
          </p:cNvPr>
          <p:cNvSpPr txBox="1">
            <a:spLocks/>
          </p:cNvSpPr>
          <p:nvPr/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DD.MM.YYYY</a:t>
            </a:r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71A855A-75AC-4E72-8B5F-8E2EC7A8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088232" y="4824667"/>
            <a:ext cx="5040000" cy="28800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defTabSz="691286">
              <a:defRPr/>
            </a:pPr>
            <a:r>
              <a:rPr lang="de-DE" dirty="0">
                <a:solidFill>
                  <a:srgbClr val="FFFFFF"/>
                </a:solidFill>
              </a:rPr>
              <a:t>DD.MM.YYYY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defTabSz="691286">
              <a:defRPr/>
            </a:pPr>
            <a:fld id="{95C89DCB-AFD2-41C8-A6C6-E7FE93A28917}" type="slidenum">
              <a:rPr lang="de-DE">
                <a:solidFill>
                  <a:schemeClr val="bg1">
                    <a:lumMod val="65000"/>
                  </a:schemeClr>
                </a:solidFill>
              </a:rPr>
              <a:t>13</a:t>
            </a:fld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6A7701D2-AC34-4426-9F5B-E10BD879E3F7}"/>
              </a:ext>
            </a:extLst>
          </p:cNvPr>
          <p:cNvSpPr txBox="1">
            <a:spLocks/>
          </p:cNvSpPr>
          <p:nvPr/>
        </p:nvSpPr>
        <p:spPr bwMode="auto">
          <a:xfrm>
            <a:off x="3024336" y="288924"/>
            <a:ext cx="6192689" cy="647278"/>
          </a:xfrm>
          <a:prstGeom prst="rect">
            <a:avLst/>
          </a:prstGeom>
        </p:spPr>
        <p:txBody>
          <a:bodyPr/>
          <a:lstStyle>
            <a:lvl1pPr marL="72000" algn="l" defTabSz="914400">
              <a:lnSpc>
                <a:spcPts val="2600"/>
              </a:lnSpc>
              <a:spcBef>
                <a:spcPts val="600"/>
              </a:spcBef>
              <a:buNone/>
              <a:defRPr sz="2400" cap="all">
                <a:solidFill>
                  <a:schemeClr val="accent3"/>
                </a:solidFill>
                <a:latin typeface="Exo 2 Semi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Examples of research data in the life &amp; medical sciences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45D62BA-E463-4443-B496-4ED17C1ACB01}"/>
              </a:ext>
            </a:extLst>
          </p:cNvPr>
          <p:cNvSpPr txBox="1">
            <a:spLocks/>
          </p:cNvSpPr>
          <p:nvPr/>
        </p:nvSpPr>
        <p:spPr bwMode="auto">
          <a:xfrm>
            <a:off x="504056" y="1340345"/>
            <a:ext cx="8268469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eaLnBrk="1" hangingPunct="1">
              <a:spcBef>
                <a:spcPts val="200"/>
              </a:spcBef>
              <a:spcAft>
                <a:spcPts val="2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eaLnBrk="1" hangingPunct="1">
              <a:spcBef>
                <a:spcPts val="200"/>
              </a:spcBef>
              <a:spcAft>
                <a:spcPts val="200"/>
              </a:spcAft>
              <a:buFont typeface="Wingdings"/>
              <a:buChar char="§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eaLnBrk="1" hangingPunct="1">
              <a:spcBef>
                <a:spcPts val="100"/>
              </a:spcBef>
              <a:spcAft>
                <a:spcPts val="100"/>
              </a:spcAft>
              <a:buFont typeface="Calibri"/>
              <a:buChar char="▪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eaLnBrk="1" hangingPunct="1">
              <a:spcBef>
                <a:spcPts val="100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eaLnBrk="1" hangingPunct="1">
              <a:spcBef>
                <a:spcPts val="0"/>
              </a:spcBef>
              <a:buFont typeface="Calibri"/>
              <a:buChar char="◦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/>
              <a:t>Research data from:</a:t>
            </a:r>
            <a:endParaRPr lang="en-US" sz="1600" b="1" dirty="0"/>
          </a:p>
          <a:p>
            <a:pPr lvl="1">
              <a:defRPr/>
            </a:pPr>
            <a:r>
              <a:rPr lang="en-US" sz="1600" b="1" dirty="0"/>
              <a:t>Basic research </a:t>
            </a:r>
            <a:r>
              <a:rPr lang="en-US" sz="1600" dirty="0"/>
              <a:t>(e.g. sequencing or -omics data)</a:t>
            </a:r>
          </a:p>
          <a:p>
            <a:pPr lvl="1">
              <a:defRPr/>
            </a:pPr>
            <a:r>
              <a:rPr lang="en-US" sz="1600" b="1" dirty="0"/>
              <a:t>Electronic Medical Records </a:t>
            </a:r>
            <a:r>
              <a:rPr lang="en-US" sz="1600" dirty="0"/>
              <a:t>(EMRs) and </a:t>
            </a:r>
            <a:r>
              <a:rPr lang="en-US" sz="1600" b="1" dirty="0"/>
              <a:t>Electronic Health Records </a:t>
            </a:r>
            <a:r>
              <a:rPr lang="en-US" sz="1600" dirty="0"/>
              <a:t>(EHRs)</a:t>
            </a:r>
          </a:p>
          <a:p>
            <a:pPr lvl="1">
              <a:defRPr/>
            </a:pPr>
            <a:r>
              <a:rPr lang="en-US" sz="1600" b="1" dirty="0"/>
              <a:t>Patient/disease registries</a:t>
            </a:r>
            <a:r>
              <a:rPr lang="en-US" sz="1600" dirty="0"/>
              <a:t> (e.g. </a:t>
            </a:r>
            <a:r>
              <a:rPr lang="en-US" sz="1600" dirty="0">
                <a:hlinkClick r:id="rId3"/>
              </a:rPr>
              <a:t>HMA-EMA Catalogues of real-world data sources and studies</a:t>
            </a:r>
            <a:r>
              <a:rPr lang="en-US" sz="1600" dirty="0"/>
              <a:t>)</a:t>
            </a:r>
          </a:p>
          <a:p>
            <a:pPr lvl="1">
              <a:defRPr/>
            </a:pPr>
            <a:r>
              <a:rPr lang="en-US" sz="1600" b="1" dirty="0"/>
              <a:t>Health surveys </a:t>
            </a:r>
            <a:r>
              <a:rPr lang="en-US" sz="1600" dirty="0"/>
              <a:t>(e.g. National Cohort Study (</a:t>
            </a:r>
            <a:r>
              <a:rPr lang="en-US" sz="1600" u="sng" dirty="0">
                <a:hlinkClick r:id="rId4" tooltip="https://nako.de/"/>
              </a:rPr>
              <a:t>NAKO</a:t>
            </a:r>
            <a:r>
              <a:rPr lang="en-US" sz="1600" dirty="0"/>
              <a:t>))</a:t>
            </a:r>
          </a:p>
          <a:p>
            <a:pPr lvl="1">
              <a:defRPr/>
            </a:pPr>
            <a:r>
              <a:rPr lang="en-US" sz="1600" b="1" dirty="0"/>
              <a:t>Clinical trials registries</a:t>
            </a:r>
            <a:r>
              <a:rPr lang="en-US" sz="1600" dirty="0"/>
              <a:t> and </a:t>
            </a:r>
            <a:r>
              <a:rPr lang="en-US" sz="1600" b="1" dirty="0"/>
              <a:t>databases</a:t>
            </a:r>
            <a:r>
              <a:rPr lang="en-US" sz="1600" dirty="0"/>
              <a:t> (e.g. </a:t>
            </a:r>
            <a:r>
              <a:rPr lang="en-US" sz="1600" u="sng" dirty="0">
                <a:hlinkClick r:id="rId5" tooltip="https://www.drks.de/drks_web/"/>
              </a:rPr>
              <a:t>German Clinical Trials Register (DRKS)</a:t>
            </a:r>
            <a:r>
              <a:rPr lang="en-US" sz="1600" dirty="0"/>
              <a:t>)</a:t>
            </a:r>
          </a:p>
          <a:p>
            <a:pPr lvl="1">
              <a:defRPr/>
            </a:pPr>
            <a:r>
              <a:rPr lang="en-US" sz="1600" b="1" dirty="0"/>
              <a:t>Catalogue for population health data </a:t>
            </a:r>
            <a:endParaRPr lang="en-US" sz="1600" dirty="0"/>
          </a:p>
          <a:p>
            <a:pPr>
              <a:defRPr/>
            </a:pPr>
            <a:r>
              <a:rPr lang="en-US" sz="1600" b="1" dirty="0"/>
              <a:t>Thesauri</a:t>
            </a:r>
            <a:r>
              <a:rPr lang="en-US" sz="1600" dirty="0"/>
              <a:t>, </a:t>
            </a:r>
            <a:r>
              <a:rPr lang="en-US" sz="1600" b="1" dirty="0"/>
              <a:t>ontologies</a:t>
            </a:r>
            <a:r>
              <a:rPr lang="en-US" sz="1600" dirty="0"/>
              <a:t> and </a:t>
            </a:r>
            <a:r>
              <a:rPr lang="en-US" sz="1600" b="1" dirty="0"/>
              <a:t>classifications</a:t>
            </a:r>
            <a:r>
              <a:rPr lang="en-US" sz="1600" dirty="0"/>
              <a:t> and </a:t>
            </a:r>
            <a:r>
              <a:rPr lang="en-US" sz="1600" b="1" dirty="0"/>
              <a:t>codes</a:t>
            </a:r>
            <a:r>
              <a:rPr lang="en-US" sz="1600" dirty="0"/>
              <a:t> of diseases or substances (e.g. International Statistical Classification of Diseases and Related Health Problems (</a:t>
            </a:r>
            <a:r>
              <a:rPr lang="en-US" sz="1600" u="sng" dirty="0">
                <a:hlinkClick r:id="rId6" tooltip="https://www.who.int/classifications/classification-of-diseases"/>
              </a:rPr>
              <a:t>ICD</a:t>
            </a:r>
            <a:r>
              <a:rPr lang="en-US" sz="1600" dirty="0"/>
              <a:t>))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0268FD-131D-4161-95DF-967C44FA1152}"/>
              </a:ext>
            </a:extLst>
          </p:cNvPr>
          <p:cNvSpPr txBox="1"/>
          <p:nvPr/>
        </p:nvSpPr>
        <p:spPr bwMode="auto">
          <a:xfrm>
            <a:off x="323428" y="4234854"/>
            <a:ext cx="8073969" cy="30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91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More on </a:t>
            </a:r>
            <a:r>
              <a:rPr kumimoji="0" lang="de-DE" sz="135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clinical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de-DE" sz="135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data</a:t>
            </a:r>
            <a:r>
              <a:rPr kumimoji="0" lang="de-DE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: </a:t>
            </a: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350" b="0" i="0" u="sng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cs typeface="Calibri"/>
                <a:hlinkClick r:id="rId7" tooltip="https://guides.lib.uw.edu/hsl/data/findclin"/>
              </a:rPr>
              <a:t>Health Science Library – University of Washington</a:t>
            </a: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E0916010-0FC1-4007-AC98-09C8F141CABD}"/>
              </a:ext>
            </a:extLst>
          </p:cNvPr>
          <p:cNvSpPr txBox="1">
            <a:spLocks/>
          </p:cNvSpPr>
          <p:nvPr/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1286" rtl="0">
              <a:defRPr/>
            </a:pPr>
            <a:r>
              <a:rPr lang="de-DE">
                <a:solidFill>
                  <a:srgbClr val="FFFFFF"/>
                </a:solidFill>
                <a:latin typeface="Calibri"/>
                <a:cs typeface="Calibri"/>
              </a:rPr>
              <a:t>10.05.2022</a:t>
            </a:r>
            <a:endParaRPr lang="de-DE" dirty="0">
              <a:solidFill>
                <a:srgbClr val="909085"/>
              </a:solidFill>
              <a:latin typeface="Calibri"/>
              <a:cs typeface="Calibri"/>
            </a:endParaRPr>
          </a:p>
        </p:txBody>
      </p:sp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714B090E-46C5-41BB-B4D6-0577D1BF939C}"/>
              </a:ext>
            </a:extLst>
          </p:cNvPr>
          <p:cNvSpPr txBox="1">
            <a:spLocks/>
          </p:cNvSpPr>
          <p:nvPr/>
        </p:nvSpPr>
        <p:spPr bwMode="auto">
          <a:xfrm>
            <a:off x="288032" y="4824635"/>
            <a:ext cx="864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de-DE"/>
            </a:defPPr>
            <a:lvl1pPr marL="0" algn="l" defTabSz="914400">
              <a:defRPr sz="1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/>
              <a:t>DD.MM.YYYY</a:t>
            </a:r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75F0F7CE-ECC8-4C76-87A5-BEE816F9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088232" y="4824667"/>
            <a:ext cx="5040000" cy="288000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14</a:t>
            </a:fld>
            <a:endParaRPr lang="de-DE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auto">
          <a:xfrm>
            <a:off x="3672408" y="288924"/>
            <a:ext cx="5565476" cy="647278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  <a:endParaRPr dirty="0"/>
          </a:p>
        </p:txBody>
      </p:sp>
      <p:grpSp>
        <p:nvGrpSpPr>
          <p:cNvPr id="24" name="Gruppieren 23"/>
          <p:cNvGrpSpPr/>
          <p:nvPr/>
        </p:nvGrpSpPr>
        <p:grpSpPr bwMode="auto">
          <a:xfrm>
            <a:off x="1494844" y="288924"/>
            <a:ext cx="1264685" cy="475011"/>
            <a:chOff x="1494844" y="288924"/>
            <a:chExt cx="1264685" cy="475011"/>
          </a:xfrm>
        </p:grpSpPr>
        <p:sp>
          <p:nvSpPr>
            <p:cNvPr id="26" name="Rechteck 25"/>
            <p:cNvSpPr/>
            <p:nvPr/>
          </p:nvSpPr>
          <p:spPr bwMode="auto">
            <a:xfrm>
              <a:off x="1494844" y="288924"/>
              <a:ext cx="1264685" cy="471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494844" y="301990"/>
              <a:ext cx="1101399" cy="461946"/>
            </a:xfrm>
            <a:prstGeom prst="rect">
              <a:avLst/>
            </a:prstGeom>
          </p:spPr>
        </p:pic>
      </p:grpSp>
      <p:pic>
        <p:nvPicPr>
          <p:cNvPr id="11" name="Grafik 10" descr="Glühbirne und Zahnrad">
            <a:extLst>
              <a:ext uri="{FF2B5EF4-FFF2-40B4-BE49-F238E27FC236}">
                <a16:creationId xmlns:a16="http://schemas.microsoft.com/office/drawing/2014/main" id="{27548D5F-2B1B-4205-93A9-72DBA119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25914" y="72108"/>
            <a:ext cx="792647" cy="79264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AA4292E-887C-42C9-B26F-636A4CC3A7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757" y="1440051"/>
            <a:ext cx="5822254" cy="31683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D899470-480F-4A5E-9266-8E2C582ACC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211" t="2633" b="90905"/>
          <a:stretch/>
        </p:blipFill>
        <p:spPr>
          <a:xfrm>
            <a:off x="7518605" y="1087697"/>
            <a:ext cx="1085973" cy="335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15</a:t>
            </a:fld>
            <a:endParaRPr lang="de-DE"/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 bwMode="auto">
          <a:xfrm>
            <a:off x="3744416" y="288924"/>
            <a:ext cx="5421460" cy="647278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 rot="1375532">
            <a:off x="4237739" y="2496073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 err="1">
                <a:solidFill>
                  <a:schemeClr val="accent2"/>
                </a:solidFill>
              </a:rPr>
              <a:t>archive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 rot="19526383">
            <a:off x="7947681" y="1279462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>
                <a:solidFill>
                  <a:schemeClr val="accent2"/>
                </a:solidFill>
              </a:rPr>
              <a:t>plan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 rot="1750315">
            <a:off x="4214109" y="1368993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 err="1">
                <a:solidFill>
                  <a:schemeClr val="accent2"/>
                </a:solidFill>
              </a:rPr>
              <a:t>structure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 rot="19255786">
            <a:off x="6616086" y="893057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>
                <a:solidFill>
                  <a:schemeClr val="accent2"/>
                </a:solidFill>
              </a:rPr>
              <a:t>manage</a:t>
            </a:r>
            <a:endParaRPr dirty="0"/>
          </a:p>
        </p:txBody>
      </p:sp>
      <p:sp>
        <p:nvSpPr>
          <p:cNvPr id="18" name="Textfeld 17"/>
          <p:cNvSpPr txBox="1"/>
          <p:nvPr/>
        </p:nvSpPr>
        <p:spPr bwMode="auto">
          <a:xfrm rot="869645">
            <a:off x="7897443" y="2862723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>
                <a:solidFill>
                  <a:schemeClr val="accent2"/>
                </a:solidFill>
              </a:rPr>
              <a:t>publish</a:t>
            </a:r>
            <a:endParaRPr/>
          </a:p>
        </p:txBody>
      </p:sp>
      <p:sp>
        <p:nvSpPr>
          <p:cNvPr id="19" name="Textfeld 18"/>
          <p:cNvSpPr txBox="1"/>
          <p:nvPr/>
        </p:nvSpPr>
        <p:spPr bwMode="auto">
          <a:xfrm rot="2438385">
            <a:off x="7607446" y="3929683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 err="1">
                <a:solidFill>
                  <a:schemeClr val="accent2"/>
                </a:solidFill>
              </a:rPr>
              <a:t>document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 bwMode="auto">
          <a:xfrm rot="20667921">
            <a:off x="4237740" y="3421059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 err="1">
                <a:solidFill>
                  <a:schemeClr val="accent2"/>
                </a:solidFill>
              </a:rPr>
              <a:t>choose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 bwMode="auto">
          <a:xfrm rot="20835335">
            <a:off x="5415137" y="4067752"/>
            <a:ext cx="14214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2400" dirty="0" err="1">
                <a:solidFill>
                  <a:schemeClr val="accent2"/>
                </a:solidFill>
              </a:rPr>
              <a:t>prepare</a:t>
            </a:r>
            <a:endParaRPr lang="de-DE" sz="2400" dirty="0">
              <a:solidFill>
                <a:schemeClr val="accent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43595E-796E-4B62-93A4-770CCBABC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2" y="1070044"/>
            <a:ext cx="3189312" cy="31893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C65E2E8-8413-4FCA-BE84-089279101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75" y="1753425"/>
            <a:ext cx="2155926" cy="2155926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84A68C83-87D8-4A79-A905-332C341802CF}"/>
              </a:ext>
            </a:extLst>
          </p:cNvPr>
          <p:cNvSpPr/>
          <p:nvPr/>
        </p:nvSpPr>
        <p:spPr>
          <a:xfrm>
            <a:off x="504056" y="4239008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These images were created with the assistance of DALL·E 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22395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2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Research data management</a:t>
            </a:r>
          </a:p>
        </p:txBody>
      </p:sp>
      <p:sp>
        <p:nvSpPr>
          <p:cNvPr id="24" name="Inhaltsplatzhalter 1"/>
          <p:cNvSpPr txBox="1"/>
          <p:nvPr/>
        </p:nvSpPr>
        <p:spPr bwMode="auto">
          <a:xfrm>
            <a:off x="5204637" y="1949449"/>
            <a:ext cx="3436443" cy="2038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>
              <a:spcBef>
                <a:spcPts val="200"/>
              </a:spcBef>
              <a:spcAft>
                <a:spcPts val="2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>
              <a:spcBef>
                <a:spcPts val="200"/>
              </a:spcBef>
              <a:spcAft>
                <a:spcPts val="200"/>
              </a:spcAft>
              <a:buFont typeface="Wingdings"/>
              <a:buChar char="§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>
              <a:spcBef>
                <a:spcPts val="100"/>
              </a:spcBef>
              <a:spcAft>
                <a:spcPts val="100"/>
              </a:spcAft>
              <a:buFont typeface="Calibri"/>
              <a:buChar char="▪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>
              <a:spcBef>
                <a:spcPts val="100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>
              <a:spcBef>
                <a:spcPts val="0"/>
              </a:spcBef>
              <a:buFont typeface="Calibri"/>
              <a:buChar char="◦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/>
              <a:buNone/>
              <a:defRPr/>
            </a:pPr>
            <a:r>
              <a:rPr lang="en-US">
                <a:solidFill>
                  <a:srgbClr val="565758"/>
                </a:solidFill>
              </a:rPr>
              <a:t>Research Data Management is the care and maintenance of the data that is used or produced during the course of a research project.</a:t>
            </a:r>
            <a:endParaRPr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70C4BD3-046E-4574-BBDE-B454F5227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133" y="1213547"/>
            <a:ext cx="2843363" cy="3251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Inhaltsplatzhalter 1"/>
          <p:cNvSpPr>
            <a:spLocks noGrp="1"/>
          </p:cNvSpPr>
          <p:nvPr>
            <p:ph idx="1"/>
          </p:nvPr>
        </p:nvSpPr>
        <p:spPr bwMode="auto">
          <a:xfrm>
            <a:off x="5204637" y="1949449"/>
            <a:ext cx="3436443" cy="20387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solidFill>
                  <a:srgbClr val="565758"/>
                </a:solidFill>
              </a:rPr>
              <a:t>Research Data Management is the care and maintenance of the data that is used or produced during the course of a research project </a:t>
            </a:r>
            <a:r>
              <a:rPr lang="en-US">
                <a:solidFill>
                  <a:srgbClr val="0DAA4B"/>
                </a:solidFill>
              </a:rPr>
              <a:t>and beyond</a:t>
            </a:r>
            <a:r>
              <a:rPr lang="en-US">
                <a:solidFill>
                  <a:srgbClr val="565758"/>
                </a:solidFill>
              </a:rPr>
              <a:t>.</a:t>
            </a:r>
            <a:endParaRPr/>
          </a:p>
        </p:txBody>
      </p:sp>
      <p:sp>
        <p:nvSpPr>
          <p:cNvPr id="2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Research Data Management</a:t>
            </a:r>
            <a:endParaRPr/>
          </a:p>
        </p:txBody>
      </p:sp>
      <p:sp>
        <p:nvSpPr>
          <p:cNvPr id="2" name="Rechteck 1"/>
          <p:cNvSpPr/>
          <p:nvPr/>
        </p:nvSpPr>
        <p:spPr bwMode="auto">
          <a:xfrm>
            <a:off x="955441" y="1728291"/>
            <a:ext cx="117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DAA4B"/>
                </a:solidFill>
              </a:rPr>
              <a:t>data reuse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DE098D-F411-463B-90EE-87D618ECA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8" y="1306776"/>
            <a:ext cx="3287965" cy="3137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rcRect l="6432" t="5716" r="6182" b="6718"/>
          <a:stretch/>
        </p:blipFill>
        <p:spPr bwMode="auto">
          <a:xfrm>
            <a:off x="2431774" y="1400093"/>
            <a:ext cx="2838680" cy="284455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28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5363543" y="252800"/>
            <a:ext cx="3659808" cy="647278"/>
          </a:xfrm>
        </p:spPr>
        <p:txBody>
          <a:bodyPr/>
          <a:lstStyle/>
          <a:p>
            <a:pPr>
              <a:defRPr/>
            </a:pPr>
            <a:r>
              <a:rPr lang="de-DE"/>
              <a:t>Research Data life cycle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7392012" y="4609191"/>
            <a:ext cx="19219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 tooltip="http://doi.org/10.5281/zenodo.3754459"/>
              </a:rPr>
              <a:t>Image: Bosch et al. (2020)</a:t>
            </a:r>
            <a:r>
              <a:rPr lang="de-DE" sz="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800" u="sng" dirty="0">
                <a:solidFill>
                  <a:schemeClr val="accent2">
                    <a:lumMod val="40000"/>
                    <a:lumOff val="60000"/>
                  </a:schemeClr>
                </a:solidFill>
                <a:cs typeface="Arial"/>
                <a:hlinkClick r:id="rId5" tooltip="https://creativecommons.org/licenses/by/4.0/legalcode"/>
              </a:rPr>
              <a:t>CC-BY 4.0</a:t>
            </a:r>
            <a:endParaRPr lang="de-DE"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5200648" y="3559348"/>
            <a:ext cx="11848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Storage &amp; security</a:t>
            </a:r>
          </a:p>
        </p:txBody>
      </p:sp>
      <p:sp>
        <p:nvSpPr>
          <p:cNvPr id="10" name="Textfeld 9"/>
          <p:cNvSpPr txBox="1"/>
          <p:nvPr/>
        </p:nvSpPr>
        <p:spPr bwMode="auto">
          <a:xfrm>
            <a:off x="5339745" y="2514928"/>
            <a:ext cx="9764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Legal issues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3455981" y="1026714"/>
            <a:ext cx="976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Finding research data</a:t>
            </a:r>
          </a:p>
        </p:txBody>
      </p:sp>
      <p:sp>
        <p:nvSpPr>
          <p:cNvPr id="13" name="Textfeld 12"/>
          <p:cNvSpPr txBox="1"/>
          <p:nvPr/>
        </p:nvSpPr>
        <p:spPr bwMode="auto">
          <a:xfrm>
            <a:off x="4637122" y="1187868"/>
            <a:ext cx="97644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Data Management Plans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5304842" y="1740265"/>
            <a:ext cx="976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RDM requirements</a:t>
            </a:r>
          </a:p>
        </p:txBody>
      </p:sp>
      <p:sp>
        <p:nvSpPr>
          <p:cNvPr id="17" name="Textfeld 16"/>
          <p:cNvSpPr txBox="1"/>
          <p:nvPr/>
        </p:nvSpPr>
        <p:spPr bwMode="auto">
          <a:xfrm>
            <a:off x="4366158" y="4354969"/>
            <a:ext cx="9764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Organizing data </a:t>
            </a:r>
            <a:endParaRPr/>
          </a:p>
        </p:txBody>
      </p:sp>
      <p:sp>
        <p:nvSpPr>
          <p:cNvPr id="18" name="Textfeld 17"/>
          <p:cNvSpPr txBox="1"/>
          <p:nvPr/>
        </p:nvSpPr>
        <p:spPr bwMode="auto">
          <a:xfrm>
            <a:off x="2219090" y="4205527"/>
            <a:ext cx="976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Data documentation</a:t>
            </a:r>
          </a:p>
        </p:txBody>
      </p:sp>
      <p:sp>
        <p:nvSpPr>
          <p:cNvPr id="19" name="Textfeld 18"/>
          <p:cNvSpPr txBox="1"/>
          <p:nvPr/>
        </p:nvSpPr>
        <p:spPr bwMode="auto">
          <a:xfrm>
            <a:off x="1541151" y="1788805"/>
            <a:ext cx="976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Publishing research data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1291885" y="2764896"/>
            <a:ext cx="97644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Archiving research data</a:t>
            </a:r>
          </a:p>
        </p:txBody>
      </p:sp>
      <p:sp>
        <p:nvSpPr>
          <p:cNvPr id="21" name="Textfeld 20"/>
          <p:cNvSpPr txBox="1"/>
          <p:nvPr/>
        </p:nvSpPr>
        <p:spPr bwMode="auto">
          <a:xfrm>
            <a:off x="1373608" y="3641242"/>
            <a:ext cx="9764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Data curation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2377189" y="1229602"/>
            <a:ext cx="9764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20"/>
              </a:spcAft>
              <a:defRPr/>
            </a:pPr>
            <a:r>
              <a:rPr lang="de-DE" sz="1100">
                <a:solidFill>
                  <a:schemeClr val="accent2">
                    <a:lumMod val="50000"/>
                  </a:schemeClr>
                </a:solidFill>
              </a:rPr>
              <a:t>Data licences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19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What are the benefits of rdm?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227713" y="966629"/>
            <a:ext cx="2074769" cy="1549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 b="1">
                <a:solidFill>
                  <a:schemeClr val="accent2"/>
                </a:solidFill>
              </a:rPr>
              <a:t>For the project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Findability, Clarity</a:t>
            </a:r>
            <a:endParaRPr/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Storage &amp; Security</a:t>
            </a:r>
            <a:endParaRPr/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Coordination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Legal Aspects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Eligibility (Funding)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>
            <a:off x="2149553" y="2179265"/>
            <a:ext cx="1509388" cy="1549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 b="1">
                <a:solidFill>
                  <a:schemeClr val="accent2"/>
                </a:solidFill>
              </a:rPr>
              <a:t>For third parties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Transparency</a:t>
            </a:r>
            <a:endParaRPr/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 Accessibility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Interoperability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Collaborativeness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Reusability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2155192" y="961012"/>
            <a:ext cx="1366143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 b="1">
                <a:solidFill>
                  <a:schemeClr val="accent2"/>
                </a:solidFill>
              </a:rPr>
              <a:t>For researchers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Visibility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Reputation</a:t>
            </a:r>
            <a:endParaRPr/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Data ownership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227713" y="2730035"/>
            <a:ext cx="16689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 b="1">
                <a:solidFill>
                  <a:schemeClr val="accent2"/>
                </a:solidFill>
              </a:rPr>
              <a:t>For the group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Knowledge preservation</a:t>
            </a:r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r>
              <a:rPr lang="de-DE" sz="1400">
                <a:solidFill>
                  <a:schemeClr val="accent2"/>
                </a:solidFill>
              </a:rPr>
              <a:t>Teamwork</a:t>
            </a:r>
            <a:endParaRPr/>
          </a:p>
          <a:p>
            <a:pPr marL="216000" indent="-216000">
              <a:spcAft>
                <a:spcPts val="420"/>
              </a:spcAft>
              <a:buFont typeface="Calibri"/>
              <a:buChar char="−"/>
              <a:defRPr/>
            </a:pPr>
            <a:endParaRPr lang="de-DE" sz="1400">
              <a:solidFill>
                <a:schemeClr val="accent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226219" y="3961742"/>
            <a:ext cx="27261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200" b="1" dirty="0">
                <a:solidFill>
                  <a:schemeClr val="accent2"/>
                </a:solidFill>
              </a:rPr>
              <a:t>RDM </a:t>
            </a:r>
            <a:r>
              <a:rPr lang="de-DE" sz="1200" b="1" dirty="0" err="1">
                <a:solidFill>
                  <a:schemeClr val="accent2"/>
                </a:solidFill>
              </a:rPr>
              <a:t>is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part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of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dirty="0" err="1">
                <a:solidFill>
                  <a:schemeClr val="accent2"/>
                </a:solidFill>
              </a:rPr>
              <a:t>the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en-US" sz="1200" b="1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 tooltip="http://doi.org/10.5281/zenodo.3923602"/>
              </a:rPr>
              <a:t>Guidelines for Safeguarding Good Research Practice. Code of Conduct </a:t>
            </a:r>
            <a:r>
              <a:rPr lang="de-DE" sz="1200" b="1" dirty="0">
                <a:solidFill>
                  <a:schemeClr val="accent2"/>
                </a:solidFill>
              </a:rPr>
              <a:t>(</a:t>
            </a:r>
            <a:r>
              <a:rPr lang="de-DE" sz="1200" b="1" u="sng" dirty="0">
                <a:solidFill>
                  <a:schemeClr val="accent2"/>
                </a:solidFill>
                <a:hlinkClick r:id="rId4" tooltip="https://www.dfg.de/en/research_funding/principles_dfg_funding/good_scientific_practice/index.html"/>
              </a:rPr>
              <a:t>DFG</a:t>
            </a:r>
            <a:r>
              <a:rPr lang="de-DE" sz="1200" b="1" dirty="0">
                <a:solidFill>
                  <a:schemeClr val="accent2"/>
                </a:solidFill>
              </a:rPr>
              <a:t>, 2019)</a:t>
            </a:r>
            <a:br>
              <a:rPr lang="de-DE" sz="1200" b="1" dirty="0">
                <a:solidFill>
                  <a:schemeClr val="accent2"/>
                </a:solidFill>
              </a:rPr>
            </a:br>
            <a:r>
              <a:rPr lang="de-DE" sz="1200" b="1" dirty="0">
                <a:solidFill>
                  <a:schemeClr val="accent2"/>
                </a:solidFill>
              </a:rPr>
              <a:t>- </a:t>
            </a:r>
            <a:r>
              <a:rPr lang="de-DE" sz="1200" dirty="0" err="1">
                <a:solidFill>
                  <a:schemeClr val="accent2"/>
                </a:solidFill>
              </a:rPr>
              <a:t>Accessibility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err="1">
                <a:solidFill>
                  <a:schemeClr val="accent2"/>
                </a:solidFill>
              </a:rPr>
              <a:t>Reproducibility</a:t>
            </a: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6192688" y="3982605"/>
            <a:ext cx="27261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200" b="1" dirty="0">
                <a:solidFill>
                  <a:schemeClr val="accent2"/>
                </a:solidFill>
              </a:rPr>
              <a:t>RDM </a:t>
            </a:r>
            <a:r>
              <a:rPr lang="de-DE" sz="1200" b="1" dirty="0" err="1">
                <a:solidFill>
                  <a:schemeClr val="accent2"/>
                </a:solidFill>
              </a:rPr>
              <a:t>supports</a:t>
            </a:r>
            <a:r>
              <a:rPr lang="de-DE" sz="1200" b="1" dirty="0">
                <a:solidFill>
                  <a:schemeClr val="accent2"/>
                </a:solidFill>
              </a:rPr>
              <a:t> </a:t>
            </a:r>
            <a:r>
              <a:rPr lang="de-DE" sz="1200" b="1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 tooltip="https://en.wikipedia.org/wiki/Open_science"/>
              </a:rPr>
              <a:t>Open Science</a:t>
            </a:r>
            <a:br>
              <a:rPr lang="de-DE" sz="1200" b="1" dirty="0">
                <a:solidFill>
                  <a:schemeClr val="accent2"/>
                </a:solidFill>
              </a:rPr>
            </a:br>
            <a:r>
              <a:rPr lang="de-DE" sz="1200" b="1" dirty="0">
                <a:solidFill>
                  <a:schemeClr val="accent2"/>
                </a:solidFill>
              </a:rPr>
              <a:t>- </a:t>
            </a:r>
            <a:r>
              <a:rPr lang="de-DE" sz="1200" dirty="0">
                <a:solidFill>
                  <a:schemeClr val="accent2"/>
                </a:solidFill>
              </a:rPr>
              <a:t>Open </a:t>
            </a:r>
            <a:r>
              <a:rPr lang="de-DE" sz="1200" dirty="0" err="1">
                <a:solidFill>
                  <a:schemeClr val="accent2"/>
                </a:solidFill>
              </a:rPr>
              <a:t>transfer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of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research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knowledge</a:t>
            </a:r>
            <a:r>
              <a:rPr lang="de-DE" sz="1200" dirty="0">
                <a:solidFill>
                  <a:schemeClr val="accent2"/>
                </a:solidFill>
              </a:rPr>
              <a:t>, open </a:t>
            </a:r>
            <a:r>
              <a:rPr lang="de-DE" sz="1200" dirty="0" err="1">
                <a:solidFill>
                  <a:schemeClr val="accent2"/>
                </a:solidFill>
              </a:rPr>
              <a:t>access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to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research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data</a:t>
            </a:r>
            <a:endParaRPr lang="de-DE" sz="1200" dirty="0">
              <a:solidFill>
                <a:schemeClr val="accent2"/>
              </a:solidFill>
            </a:endParaRPr>
          </a:p>
        </p:txBody>
      </p:sp>
      <p:cxnSp>
        <p:nvCxnSpPr>
          <p:cNvPr id="13" name="Gerader Verbinder 12"/>
          <p:cNvCxnSpPr>
            <a:cxnSpLocks/>
          </p:cNvCxnSpPr>
          <p:nvPr/>
        </p:nvCxnSpPr>
        <p:spPr bwMode="auto">
          <a:xfrm>
            <a:off x="227713" y="3849180"/>
            <a:ext cx="8413279" cy="0"/>
          </a:xfrm>
          <a:prstGeom prst="line">
            <a:avLst/>
          </a:prstGeom>
          <a:ln w="12700">
            <a:solidFill>
              <a:schemeClr val="accent2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auto">
          <a:xfrm>
            <a:off x="4716364" y="3229049"/>
            <a:ext cx="10344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>
                <a:solidFill>
                  <a:schemeClr val="accent2"/>
                </a:solidFill>
              </a:rPr>
              <a:t>Saves time and money</a:t>
            </a:r>
          </a:p>
        </p:txBody>
      </p:sp>
      <p:sp>
        <p:nvSpPr>
          <p:cNvPr id="31" name="Textfeld 30"/>
          <p:cNvSpPr txBox="1"/>
          <p:nvPr/>
        </p:nvSpPr>
        <p:spPr bwMode="auto">
          <a:xfrm>
            <a:off x="7147585" y="3353000"/>
            <a:ext cx="1930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>
                <a:solidFill>
                  <a:schemeClr val="accent2"/>
                </a:solidFill>
              </a:rPr>
              <a:t>Enhances teamwork</a:t>
            </a:r>
          </a:p>
        </p:txBody>
      </p:sp>
      <p:sp>
        <p:nvSpPr>
          <p:cNvPr id="33" name="Textfeld 32"/>
          <p:cNvSpPr txBox="1"/>
          <p:nvPr/>
        </p:nvSpPr>
        <p:spPr bwMode="auto">
          <a:xfrm>
            <a:off x="7254405" y="1505608"/>
            <a:ext cx="14190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>
                <a:solidFill>
                  <a:schemeClr val="accent2"/>
                </a:solidFill>
              </a:rPr>
              <a:t>Helps meet formal requirements</a:t>
            </a:r>
          </a:p>
        </p:txBody>
      </p:sp>
      <p:sp>
        <p:nvSpPr>
          <p:cNvPr id="34" name="Textfeld 33"/>
          <p:cNvSpPr txBox="1"/>
          <p:nvPr/>
        </p:nvSpPr>
        <p:spPr bwMode="auto">
          <a:xfrm>
            <a:off x="4424236" y="1729452"/>
            <a:ext cx="12981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>
                <a:solidFill>
                  <a:schemeClr val="accent2"/>
                </a:solidFill>
              </a:rPr>
              <a:t>Helps keep track of the project</a:t>
            </a:r>
          </a:p>
        </p:txBody>
      </p:sp>
      <p:pic>
        <p:nvPicPr>
          <p:cNvPr id="39" name="Grafik 38" descr="Dokument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39290" y="743296"/>
            <a:ext cx="790860" cy="790860"/>
          </a:xfrm>
          <a:prstGeom prst="rect">
            <a:avLst/>
          </a:prstGeom>
        </p:spPr>
      </p:pic>
      <p:pic>
        <p:nvPicPr>
          <p:cNvPr id="41" name="Grafik 40" descr="Menüband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807146" y="1383794"/>
            <a:ext cx="1063170" cy="1063170"/>
          </a:xfrm>
          <a:prstGeom prst="rect">
            <a:avLst/>
          </a:prstGeom>
        </p:spPr>
      </p:pic>
      <p:pic>
        <p:nvPicPr>
          <p:cNvPr id="43" name="Grafik 42" descr="Münzen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42625" y="2650122"/>
            <a:ext cx="549272" cy="549272"/>
          </a:xfrm>
          <a:prstGeom prst="rect">
            <a:avLst/>
          </a:prstGeom>
        </p:spPr>
      </p:pic>
      <p:pic>
        <p:nvPicPr>
          <p:cNvPr id="45" name="Grafik 44" descr="Wecker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463048" y="2555119"/>
            <a:ext cx="663586" cy="663586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 bwMode="auto">
          <a:xfrm>
            <a:off x="6065062" y="2406870"/>
            <a:ext cx="106317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  <a:defRPr/>
            </a:pPr>
            <a:r>
              <a:rPr lang="de-DE" sz="1400">
                <a:solidFill>
                  <a:schemeClr val="accent2"/>
                </a:solidFill>
              </a:rPr>
              <a:t>Ensures research quality</a:t>
            </a:r>
          </a:p>
        </p:txBody>
      </p:sp>
      <p:pic>
        <p:nvPicPr>
          <p:cNvPr id="48" name="Grafik 47" descr="Gruppieren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384559" y="2467283"/>
            <a:ext cx="1034454" cy="1034454"/>
          </a:xfrm>
          <a:prstGeom prst="rect">
            <a:avLst/>
          </a:prstGeom>
        </p:spPr>
      </p:pic>
      <p:pic>
        <p:nvPicPr>
          <p:cNvPr id="52" name="Grafik 51" descr="Chat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420283" y="1979619"/>
            <a:ext cx="914400" cy="914400"/>
          </a:xfrm>
          <a:prstGeom prst="rect">
            <a:avLst/>
          </a:prstGeom>
        </p:spPr>
      </p:pic>
      <p:pic>
        <p:nvPicPr>
          <p:cNvPr id="54" name="Grafik 53" descr="Recherche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537745" y="1074178"/>
            <a:ext cx="668816" cy="668816"/>
          </a:xfrm>
          <a:prstGeom prst="rect">
            <a:avLst/>
          </a:prstGeom>
        </p:spPr>
      </p:pic>
      <p:pic>
        <p:nvPicPr>
          <p:cNvPr id="58" name="Grafik 57" descr="Bank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7829358" y="740741"/>
            <a:ext cx="815454" cy="81545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2332AA5-7199-46A1-9327-AA6B51ED69BD}"/>
              </a:ext>
            </a:extLst>
          </p:cNvPr>
          <p:cNvSpPr txBox="1"/>
          <p:nvPr/>
        </p:nvSpPr>
        <p:spPr bwMode="auto">
          <a:xfrm>
            <a:off x="3351066" y="3955279"/>
            <a:ext cx="239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Since early 2024 </a:t>
            </a:r>
            <a:r>
              <a:rPr lang="en-US" sz="1200" dirty="0">
                <a:solidFill>
                  <a:schemeClr val="accent2"/>
                </a:solidFill>
              </a:rPr>
              <a:t>a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hlinkClick r:id="rId14"/>
              </a:rPr>
              <a:t>research data policy for the University of Bonn</a:t>
            </a:r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is available. The </a:t>
            </a:r>
            <a:r>
              <a:rPr lang="en-US" sz="1200" b="1" dirty="0">
                <a:solidFill>
                  <a:schemeClr val="accent2"/>
                </a:solidFill>
                <a:hlinkClick r:id="rId15"/>
              </a:rPr>
              <a:t>English translation </a:t>
            </a:r>
            <a:r>
              <a:rPr lang="en-US" sz="1200" dirty="0">
                <a:solidFill>
                  <a:schemeClr val="accent2"/>
                </a:solidFill>
              </a:rPr>
              <a:t>is available on our website</a:t>
            </a:r>
            <a:endParaRPr lang="de-DE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288032" y="1172823"/>
            <a:ext cx="3349248" cy="3072520"/>
          </a:xfrm>
        </p:spPr>
        <p:txBody>
          <a:bodyPr/>
          <a:lstStyle/>
          <a:p>
            <a:pPr>
              <a:defRPr/>
            </a:pPr>
            <a:r>
              <a:rPr lang="de-DE" sz="1600" dirty="0" err="1"/>
              <a:t>Founded</a:t>
            </a:r>
            <a:r>
              <a:rPr lang="de-DE" sz="1600" dirty="0"/>
              <a:t>: March 2019</a:t>
            </a:r>
            <a:endParaRPr dirty="0"/>
          </a:p>
          <a:p>
            <a:pPr>
              <a:defRPr/>
            </a:pPr>
            <a:r>
              <a:rPr lang="de-DE" sz="1600" dirty="0" err="1"/>
              <a:t>Located</a:t>
            </a:r>
            <a:r>
              <a:rPr lang="de-DE" sz="1600" dirty="0"/>
              <a:t> at </a:t>
            </a:r>
            <a:r>
              <a:rPr lang="de-DE" sz="1600" dirty="0" err="1"/>
              <a:t>the</a:t>
            </a:r>
            <a:r>
              <a:rPr lang="de-DE" sz="1600" dirty="0"/>
              <a:t> IT Center and Library</a:t>
            </a:r>
            <a:endParaRPr dirty="0"/>
          </a:p>
          <a:p>
            <a:pPr>
              <a:defRPr/>
            </a:pPr>
            <a:r>
              <a:rPr lang="de-DE" sz="1600" dirty="0" err="1"/>
              <a:t>Cooperation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Research Support and </a:t>
            </a:r>
            <a:r>
              <a:rPr lang="de-DE" sz="1600" dirty="0" err="1"/>
              <a:t>the</a:t>
            </a:r>
            <a:r>
              <a:rPr lang="de-DE" sz="1600" dirty="0"/>
              <a:t> Legal Department </a:t>
            </a:r>
            <a:endParaRPr dirty="0"/>
          </a:p>
          <a:p>
            <a:pPr>
              <a:defRPr/>
            </a:pPr>
            <a:r>
              <a:rPr lang="de-DE" sz="1600" dirty="0"/>
              <a:t>Mission: RDM-support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researchers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University </a:t>
            </a:r>
            <a:r>
              <a:rPr lang="de-DE" sz="1600" dirty="0" err="1"/>
              <a:t>of</a:t>
            </a:r>
            <a:r>
              <a:rPr lang="de-DE" sz="1600" dirty="0"/>
              <a:t> Bonn</a:t>
            </a:r>
            <a:endParaRPr dirty="0"/>
          </a:p>
          <a:p>
            <a:pPr lvl="1">
              <a:defRPr/>
            </a:pPr>
            <a:r>
              <a:rPr lang="de-DE" sz="1600" dirty="0" err="1"/>
              <a:t>Consultations</a:t>
            </a:r>
            <a:endParaRPr lang="de-DE" sz="1600" dirty="0"/>
          </a:p>
          <a:p>
            <a:pPr lvl="1">
              <a:defRPr/>
            </a:pPr>
            <a:r>
              <a:rPr lang="de-DE" sz="1600" dirty="0"/>
              <a:t>Workshops &amp; Training Events</a:t>
            </a:r>
            <a:endParaRPr dirty="0"/>
          </a:p>
          <a:p>
            <a:pPr lvl="1">
              <a:defRPr/>
            </a:pPr>
            <a:r>
              <a:rPr lang="de-DE" sz="1600" dirty="0"/>
              <a:t>IT Basic Support Services</a:t>
            </a:r>
            <a:endParaRPr dirty="0"/>
          </a:p>
          <a:p>
            <a:pPr marL="0" indent="0">
              <a:buNone/>
              <a:defRPr/>
            </a:pPr>
            <a:endParaRPr lang="de-DE" sz="1400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Introduction</a:t>
            </a:r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3510644" y="288924"/>
            <a:ext cx="5418348" cy="647278"/>
          </a:xfrm>
        </p:spPr>
        <p:txBody>
          <a:bodyPr/>
          <a:lstStyle/>
          <a:p>
            <a:pPr>
              <a:defRPr/>
            </a:pPr>
            <a:r>
              <a:rPr lang="de-DE"/>
              <a:t>Research Data service center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0481" y="4011952"/>
            <a:ext cx="1392318" cy="5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rcRect l="13481" t="30112" r="14436" b="25400"/>
          <a:stretch/>
        </p:blipFill>
        <p:spPr bwMode="auto">
          <a:xfrm>
            <a:off x="3888992" y="1749959"/>
            <a:ext cx="5040000" cy="1684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Inhaltsplatzhalter 1"/>
          <p:cNvSpPr txBox="1"/>
          <p:nvPr/>
        </p:nvSpPr>
        <p:spPr bwMode="auto">
          <a:xfrm>
            <a:off x="3943351" y="3820343"/>
            <a:ext cx="4763193" cy="383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>
              <a:spcBef>
                <a:spcPts val="200"/>
              </a:spcBef>
              <a:spcAft>
                <a:spcPts val="200"/>
              </a:spcAft>
              <a:buFont typeface="Calibri"/>
              <a:buChar char="−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>
              <a:spcBef>
                <a:spcPts val="200"/>
              </a:spcBef>
              <a:spcAft>
                <a:spcPts val="200"/>
              </a:spcAft>
              <a:buFont typeface="Wingdings"/>
              <a:buChar char="§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>
              <a:spcBef>
                <a:spcPts val="100"/>
              </a:spcBef>
              <a:spcAft>
                <a:spcPts val="100"/>
              </a:spcAft>
              <a:buFont typeface="Calibri"/>
              <a:buChar char="▪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>
              <a:spcBef>
                <a:spcPts val="100"/>
              </a:spcBef>
              <a:buFont typeface="Arial"/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>
              <a:spcBef>
                <a:spcPts val="0"/>
              </a:spcBef>
              <a:buFont typeface="Calibri"/>
              <a:buChar char="◦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/>
              <a:buNone/>
              <a:defRPr/>
            </a:pPr>
            <a:r>
              <a:rPr lang="de-DE" sz="1400" u="sng">
                <a:solidFill>
                  <a:srgbClr val="0070C0"/>
                </a:solidFill>
                <a:hlinkClick r:id="rId5" tooltip="https://www.forschungsdaten.uni-bonn.de/en"/>
              </a:rPr>
              <a:t>https://www.forschungsdaten.uni-bonn.de/en</a:t>
            </a:r>
            <a:endParaRPr lang="de-DE" sz="1400">
              <a:solidFill>
                <a:srgbClr val="0070C0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A3B1C76-A652-4829-8D0B-B2C7CBA98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656" y="3910737"/>
            <a:ext cx="1681647" cy="724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2808312" y="288924"/>
            <a:ext cx="6120679" cy="647278"/>
          </a:xfrm>
        </p:spPr>
        <p:txBody>
          <a:bodyPr/>
          <a:lstStyle/>
          <a:p>
            <a:pPr>
              <a:defRPr/>
            </a:pPr>
            <a:r>
              <a:rPr lang="de-DE" dirty="0"/>
              <a:t>Resources on </a:t>
            </a:r>
            <a:r>
              <a:rPr lang="de-DE" dirty="0" err="1"/>
              <a:t>our</a:t>
            </a:r>
            <a:r>
              <a:rPr lang="de-DE" dirty="0"/>
              <a:t> Website &amp; </a:t>
            </a:r>
            <a:r>
              <a:rPr lang="de-DE" dirty="0" err="1"/>
              <a:t>confluence</a:t>
            </a:r>
            <a:endParaRPr dirty="0"/>
          </a:p>
        </p:txBody>
      </p:sp>
      <p:sp>
        <p:nvSpPr>
          <p:cNvPr id="8" name="Rechteck 7"/>
          <p:cNvSpPr/>
          <p:nvPr/>
        </p:nvSpPr>
        <p:spPr bwMode="auto">
          <a:xfrm>
            <a:off x="3312368" y="3752471"/>
            <a:ext cx="41312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https://www.forschungsdaten.uni-bonn.de</a:t>
            </a:r>
            <a:br>
              <a:rPr lang="de-DE" sz="16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</a:br>
            <a:endParaRPr lang="de-DE" sz="1600" dirty="0">
              <a:solidFill>
                <a:schemeClr val="accent2">
                  <a:lumMod val="40000"/>
                  <a:lumOff val="60000"/>
                </a:schemeClr>
              </a:solidFill>
              <a:hlinkClick r:id="rId4"/>
            </a:endParaRPr>
          </a:p>
          <a:p>
            <a:pPr>
              <a:defRPr/>
            </a:pPr>
            <a:r>
              <a:rPr lang="de-DE" sz="16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https://confluence.team.uni-bonn.de/x/9EJqBg</a:t>
            </a:r>
            <a:endParaRPr lang="de-DE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de-DE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36104" y="1541503"/>
            <a:ext cx="29061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sz="1600" dirty="0" err="1">
                <a:solidFill>
                  <a:srgbClr val="07529A"/>
                </a:solidFill>
              </a:rPr>
              <a:t>Slides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are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handouts</a:t>
            </a:r>
            <a:br>
              <a:rPr lang="de-DE" sz="1600" dirty="0">
                <a:solidFill>
                  <a:srgbClr val="07529A"/>
                </a:solidFill>
              </a:rPr>
            </a:br>
            <a:endParaRPr lang="de-DE" sz="1600" dirty="0">
              <a:solidFill>
                <a:srgbClr val="07529A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rgbClr val="07529A"/>
                </a:solidFill>
              </a:rPr>
              <a:t>The </a:t>
            </a:r>
            <a:r>
              <a:rPr lang="de-DE" sz="1600" dirty="0" err="1">
                <a:solidFill>
                  <a:srgbClr val="07529A"/>
                </a:solidFill>
              </a:rPr>
              <a:t>slides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include</a:t>
            </a:r>
            <a:r>
              <a:rPr lang="de-DE" sz="1600" dirty="0">
                <a:solidFill>
                  <a:srgbClr val="07529A"/>
                </a:solidFill>
              </a:rPr>
              <a:t>:</a:t>
            </a:r>
            <a:endParaRPr dirty="0"/>
          </a:p>
          <a:p>
            <a:pPr marL="628650" lvl="1" indent="-285750" defTabSz="895350">
              <a:buFont typeface="Arial"/>
              <a:buChar char="•"/>
              <a:defRPr/>
            </a:pPr>
            <a:r>
              <a:rPr lang="de-DE" sz="1600" dirty="0" err="1">
                <a:solidFill>
                  <a:srgbClr val="07529A"/>
                </a:solidFill>
              </a:rPr>
              <a:t>Summaries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endParaRPr dirty="0"/>
          </a:p>
          <a:p>
            <a:pPr marL="628650" lvl="1" indent="-285750">
              <a:buFont typeface="Arial"/>
              <a:buChar char="•"/>
              <a:defRPr/>
            </a:pPr>
            <a:r>
              <a:rPr lang="de-DE" sz="1600" dirty="0">
                <a:solidFill>
                  <a:srgbClr val="07529A"/>
                </a:solidFill>
              </a:rPr>
              <a:t>Links </a:t>
            </a:r>
            <a:r>
              <a:rPr lang="de-DE" sz="1600" dirty="0" err="1">
                <a:solidFill>
                  <a:srgbClr val="07529A"/>
                </a:solidFill>
              </a:rPr>
              <a:t>to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further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resources</a:t>
            </a:r>
            <a:endParaRPr lang="de-DE" sz="1600" dirty="0">
              <a:solidFill>
                <a:srgbClr val="07529A"/>
              </a:solidFill>
            </a:endParaRPr>
          </a:p>
          <a:p>
            <a:pPr marL="628650" lvl="1" indent="-285750">
              <a:buFont typeface="Arial"/>
              <a:buChar char="•"/>
              <a:defRPr/>
            </a:pPr>
            <a:r>
              <a:rPr lang="de-DE" sz="1600" dirty="0">
                <a:solidFill>
                  <a:srgbClr val="07529A"/>
                </a:solidFill>
              </a:rPr>
              <a:t>Domain-</a:t>
            </a:r>
            <a:r>
              <a:rPr lang="de-DE" sz="1600" dirty="0" err="1">
                <a:solidFill>
                  <a:srgbClr val="07529A"/>
                </a:solidFill>
              </a:rPr>
              <a:t>specific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hints</a:t>
            </a:r>
            <a:br>
              <a:rPr lang="de-DE" sz="1600" dirty="0">
                <a:solidFill>
                  <a:srgbClr val="07529A"/>
                </a:solidFill>
              </a:rPr>
            </a:br>
            <a:endParaRPr lang="de-DE" sz="1600" dirty="0">
              <a:solidFill>
                <a:srgbClr val="07529A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 sz="1600" dirty="0">
                <a:solidFill>
                  <a:srgbClr val="07529A"/>
                </a:solidFill>
              </a:rPr>
              <a:t>The </a:t>
            </a:r>
            <a:r>
              <a:rPr lang="de-DE" sz="1600" dirty="0" err="1">
                <a:solidFill>
                  <a:srgbClr val="07529A"/>
                </a:solidFill>
              </a:rPr>
              <a:t>website</a:t>
            </a:r>
            <a:r>
              <a:rPr lang="de-DE" sz="1600" dirty="0">
                <a:solidFill>
                  <a:srgbClr val="07529A"/>
                </a:solidFill>
              </a:rPr>
              <a:t> and </a:t>
            </a:r>
            <a:r>
              <a:rPr lang="de-DE" sz="1600" dirty="0" err="1">
                <a:solidFill>
                  <a:srgbClr val="07529A"/>
                </a:solidFill>
              </a:rPr>
              <a:t>the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Confluence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space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are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continuously</a:t>
            </a:r>
            <a:r>
              <a:rPr lang="de-DE" sz="1600" dirty="0">
                <a:solidFill>
                  <a:srgbClr val="07529A"/>
                </a:solidFill>
              </a:rPr>
              <a:t> </a:t>
            </a:r>
            <a:r>
              <a:rPr lang="de-DE" sz="1600" dirty="0" err="1">
                <a:solidFill>
                  <a:srgbClr val="07529A"/>
                </a:solidFill>
              </a:rPr>
              <a:t>updated</a:t>
            </a:r>
            <a:endParaRPr lang="de-DE" sz="1600" dirty="0">
              <a:solidFill>
                <a:srgbClr val="07529A"/>
              </a:solidFill>
            </a:endParaRP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9F02FA54-D905-4176-BD25-AF3E239ABB94}"/>
              </a:ext>
            </a:extLst>
          </p:cNvPr>
          <p:cNvSpPr/>
          <p:nvPr/>
        </p:nvSpPr>
        <p:spPr bwMode="auto">
          <a:xfrm rot="16944148">
            <a:off x="2788188" y="3916101"/>
            <a:ext cx="288032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4DB501-AF5D-45CB-AAB7-80DF4A84C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701" y="936684"/>
            <a:ext cx="5400600" cy="2536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5FA18B1-F85F-4153-B6F1-4DE615C6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03" y="4824635"/>
            <a:ext cx="864000" cy="288000"/>
          </a:xfrm>
        </p:spPr>
        <p:txBody>
          <a:bodyPr/>
          <a:lstStyle/>
          <a:p>
            <a:r>
              <a:rPr lang="de-DE" dirty="0"/>
              <a:t>DD.MM.YYYY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54E10F8-3C02-4EB1-B04D-BC0E648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87660"/>
              </p:ext>
            </p:extLst>
          </p:nvPr>
        </p:nvGraphicFramePr>
        <p:xfrm>
          <a:off x="409129" y="1224235"/>
          <a:ext cx="8398766" cy="324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646">
                  <a:extLst>
                    <a:ext uri="{9D8B030D-6E8A-4147-A177-3AD203B41FA5}">
                      <a16:colId xmlns:a16="http://schemas.microsoft.com/office/drawing/2014/main" val="2241343341"/>
                    </a:ext>
                  </a:extLst>
                </a:gridCol>
                <a:gridCol w="2671762">
                  <a:extLst>
                    <a:ext uri="{9D8B030D-6E8A-4147-A177-3AD203B41FA5}">
                      <a16:colId xmlns:a16="http://schemas.microsoft.com/office/drawing/2014/main" val="1732035466"/>
                    </a:ext>
                  </a:extLst>
                </a:gridCol>
                <a:gridCol w="4166358">
                  <a:extLst>
                    <a:ext uri="{9D8B030D-6E8A-4147-A177-3AD203B41FA5}">
                      <a16:colId xmlns:a16="http://schemas.microsoft.com/office/drawing/2014/main" val="2189000915"/>
                    </a:ext>
                  </a:extLst>
                </a:gridCol>
              </a:tblGrid>
              <a:tr h="2464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09:00-09:40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 RDM-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Introduction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59254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6754"/>
                  </a:ext>
                </a:extLst>
              </a:tr>
              <a:tr h="83939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09:45-12:00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II RDM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Planning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RDM </a:t>
                      </a: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Requirements</a:t>
                      </a:r>
                      <a:endParaRPr lang="de-DE" sz="1400" b="0" i="0" u="none" strike="noStrike" kern="1200" dirty="0">
                        <a:solidFill>
                          <a:srgbClr val="EAB90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 Management Plans</a:t>
                      </a: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Finding</a:t>
                      </a: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Research Data</a:t>
                      </a: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Legal </a:t>
                      </a: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Aspects</a:t>
                      </a:r>
                      <a:endParaRPr lang="de-DE" sz="1400" b="0" i="0" u="none" strike="noStrike" kern="1200" dirty="0">
                        <a:solidFill>
                          <a:srgbClr val="EAB90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567050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Lunch Break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92666"/>
                  </a:ext>
                </a:extLst>
              </a:tr>
              <a:tr h="6318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13:00-15:00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III FDM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Execution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de-DE" sz="1400" u="none" strike="noStrike" dirty="0" err="1">
                          <a:solidFill>
                            <a:srgbClr val="EAB90C"/>
                          </a:solidFill>
                          <a:effectLst/>
                        </a:rPr>
                        <a:t>Organising</a:t>
                      </a:r>
                      <a:r>
                        <a:rPr lang="de-DE" sz="1400" u="none" strike="noStrike" dirty="0">
                          <a:solidFill>
                            <a:srgbClr val="EAB90C"/>
                          </a:solidFill>
                          <a:effectLst/>
                        </a:rPr>
                        <a:t> Research Data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Storage &amp; </a:t>
                      </a: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endParaRPr lang="de-DE" sz="1400" u="none" strike="noStrike" dirty="0">
                        <a:solidFill>
                          <a:srgbClr val="EAB90C"/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Documenting</a:t>
                      </a: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 Research Data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73924"/>
                  </a:ext>
                </a:extLst>
              </a:tr>
              <a:tr h="2464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09151"/>
                  </a:ext>
                </a:extLst>
              </a:tr>
              <a:tr h="4243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15:10-16:20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7529A"/>
                          </a:solidFill>
                          <a:effectLst/>
                          <a:latin typeface="Calibri" panose="020F0502020204030204" pitchFamily="34" charset="0"/>
                        </a:rPr>
                        <a:t>IV </a:t>
                      </a:r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RDM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Completion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Publishing Research Data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Archiving</a:t>
                      </a: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 Research 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166962"/>
                  </a:ext>
                </a:extLst>
              </a:tr>
              <a:tr h="3462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16:20-16:30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solidFill>
                            <a:srgbClr val="07529A"/>
                          </a:solidFill>
                          <a:effectLst/>
                        </a:rPr>
                        <a:t>Check out &amp; </a:t>
                      </a:r>
                      <a:r>
                        <a:rPr lang="de-DE" sz="1400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Conclusion</a:t>
                      </a:r>
                      <a:endParaRPr lang="de-DE" sz="1400" b="0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37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17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5FA18B1-F85F-4153-B6F1-4DE615C6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03" y="4824635"/>
            <a:ext cx="864000" cy="288000"/>
          </a:xfrm>
        </p:spPr>
        <p:txBody>
          <a:bodyPr/>
          <a:lstStyle/>
          <a:p>
            <a:r>
              <a:rPr lang="de-DE" dirty="0"/>
              <a:t>DD.MM.YYYY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54E10F8-3C02-4EB1-B04D-BC0E648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67334"/>
              </p:ext>
            </p:extLst>
          </p:nvPr>
        </p:nvGraphicFramePr>
        <p:xfrm>
          <a:off x="409129" y="1224235"/>
          <a:ext cx="8398766" cy="3247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646">
                  <a:extLst>
                    <a:ext uri="{9D8B030D-6E8A-4147-A177-3AD203B41FA5}">
                      <a16:colId xmlns:a16="http://schemas.microsoft.com/office/drawing/2014/main" val="2241343341"/>
                    </a:ext>
                  </a:extLst>
                </a:gridCol>
                <a:gridCol w="2671762">
                  <a:extLst>
                    <a:ext uri="{9D8B030D-6E8A-4147-A177-3AD203B41FA5}">
                      <a16:colId xmlns:a16="http://schemas.microsoft.com/office/drawing/2014/main" val="1732035466"/>
                    </a:ext>
                  </a:extLst>
                </a:gridCol>
                <a:gridCol w="4166358">
                  <a:extLst>
                    <a:ext uri="{9D8B030D-6E8A-4147-A177-3AD203B41FA5}">
                      <a16:colId xmlns:a16="http://schemas.microsoft.com/office/drawing/2014/main" val="2189000915"/>
                    </a:ext>
                  </a:extLst>
                </a:gridCol>
              </a:tblGrid>
              <a:tr h="24644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10:00-10:30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 RDM-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Introduction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59254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76754"/>
                  </a:ext>
                </a:extLst>
              </a:tr>
              <a:tr h="83939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10:35-12:00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II RDM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Planning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RDM </a:t>
                      </a: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Requirements</a:t>
                      </a:r>
                      <a:endParaRPr lang="de-DE" sz="1400" b="0" i="0" u="none" strike="noStrike" kern="1200" dirty="0">
                        <a:solidFill>
                          <a:srgbClr val="EAB90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 Management Plans</a:t>
                      </a: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Finding</a:t>
                      </a: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Research Data</a:t>
                      </a:r>
                    </a:p>
                    <a:p>
                      <a:pPr marL="285750" indent="-285750" algn="l" defTabSz="914400" rtl="0" eaLnBrk="1" fontAlgn="b" latinLnBrk="0" hangingPunct="1">
                        <a:buFontTx/>
                        <a:buChar char="-"/>
                      </a:pPr>
                      <a:r>
                        <a:rPr lang="de-DE" sz="1400" b="0" i="0" u="none" strike="noStrike" kern="1200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Legal </a:t>
                      </a:r>
                      <a:r>
                        <a:rPr lang="de-DE" sz="1400" b="0" i="0" u="none" strike="noStrike" kern="1200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Aspects</a:t>
                      </a:r>
                      <a:endParaRPr lang="de-DE" sz="1400" b="0" i="0" u="none" strike="noStrike" kern="1200" dirty="0">
                        <a:solidFill>
                          <a:srgbClr val="EAB90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567050"/>
                  </a:ext>
                </a:extLst>
              </a:tr>
              <a:tr h="21679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Lunch Break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92666"/>
                  </a:ext>
                </a:extLst>
              </a:tr>
              <a:tr h="6318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13:00-14:05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III FDM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Execution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de-DE" sz="1400" u="none" strike="noStrike" dirty="0" err="1">
                          <a:solidFill>
                            <a:srgbClr val="EAB90C"/>
                          </a:solidFill>
                          <a:effectLst/>
                        </a:rPr>
                        <a:t>Organising</a:t>
                      </a:r>
                      <a:r>
                        <a:rPr lang="de-DE" sz="1400" u="none" strike="noStrike" dirty="0">
                          <a:solidFill>
                            <a:srgbClr val="EAB90C"/>
                          </a:solidFill>
                          <a:effectLst/>
                        </a:rPr>
                        <a:t> Research Data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Storage &amp; </a:t>
                      </a: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endParaRPr lang="de-DE" sz="1400" u="none" strike="noStrike" dirty="0">
                        <a:solidFill>
                          <a:srgbClr val="EAB90C"/>
                        </a:solidFill>
                        <a:effectLst/>
                      </a:endParaRP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Documenting</a:t>
                      </a: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 Research Data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73924"/>
                  </a:ext>
                </a:extLst>
              </a:tr>
              <a:tr h="2464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09151"/>
                  </a:ext>
                </a:extLst>
              </a:tr>
              <a:tr h="42433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14:10-14:55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7529A"/>
                          </a:solidFill>
                          <a:effectLst/>
                          <a:latin typeface="Calibri" panose="020F0502020204030204" pitchFamily="34" charset="0"/>
                        </a:rPr>
                        <a:t>IV </a:t>
                      </a:r>
                      <a:r>
                        <a:rPr lang="de-DE" sz="1600" b="1" u="none" strike="noStrike" dirty="0">
                          <a:solidFill>
                            <a:srgbClr val="07529A"/>
                          </a:solidFill>
                          <a:effectLst/>
                        </a:rPr>
                        <a:t>RDM in Project </a:t>
                      </a:r>
                      <a:r>
                        <a:rPr lang="de-DE" sz="1600" b="1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Completion</a:t>
                      </a:r>
                      <a:endParaRPr lang="de-DE" sz="1600" b="1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Publishing Research Data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Archiving</a:t>
                      </a:r>
                      <a:r>
                        <a:rPr lang="de-DE" sz="1400" b="0" i="0" u="none" strike="noStrike" dirty="0">
                          <a:solidFill>
                            <a:srgbClr val="EAB90C"/>
                          </a:solidFill>
                          <a:effectLst/>
                          <a:latin typeface="Calibri" panose="020F0502020204030204" pitchFamily="34" charset="0"/>
                        </a:rPr>
                        <a:t> Research 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166962"/>
                  </a:ext>
                </a:extLst>
              </a:tr>
              <a:tr h="3462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14:55-15:00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u="none" strike="noStrike" dirty="0">
                          <a:solidFill>
                            <a:srgbClr val="07529A"/>
                          </a:solidFill>
                          <a:effectLst/>
                        </a:rPr>
                        <a:t>Check out &amp; </a:t>
                      </a:r>
                      <a:r>
                        <a:rPr lang="de-DE" sz="1400" u="none" strike="noStrike" dirty="0" err="1">
                          <a:solidFill>
                            <a:srgbClr val="07529A"/>
                          </a:solidFill>
                          <a:effectLst/>
                        </a:rPr>
                        <a:t>Conclusion</a:t>
                      </a:r>
                      <a:endParaRPr lang="de-DE" sz="1400" b="0" i="0" u="none" strike="noStrike" dirty="0">
                        <a:solidFill>
                          <a:srgbClr val="0752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378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2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29128" y="1944507"/>
            <a:ext cx="6480000" cy="1728000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97025" y="2533734"/>
            <a:ext cx="3612784" cy="1138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r>
              <a:rPr lang="de-DE" sz="1600" dirty="0" err="1">
                <a:solidFill>
                  <a:schemeClr val="accent2"/>
                </a:solidFill>
              </a:rPr>
              <a:t>What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are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research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data</a:t>
            </a:r>
            <a:r>
              <a:rPr lang="de-DE" sz="1600" dirty="0">
                <a:solidFill>
                  <a:schemeClr val="accent2"/>
                </a:solidFill>
              </a:rPr>
              <a:t>?</a:t>
            </a:r>
          </a:p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r>
              <a:rPr lang="de-DE" sz="1600" dirty="0" err="1">
                <a:solidFill>
                  <a:schemeClr val="accent2"/>
                </a:solidFill>
              </a:rPr>
              <a:t>What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is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research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data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management</a:t>
            </a:r>
            <a:r>
              <a:rPr lang="de-DE" sz="1600" dirty="0">
                <a:solidFill>
                  <a:schemeClr val="accent2"/>
                </a:solidFill>
              </a:rPr>
              <a:t>?</a:t>
            </a:r>
          </a:p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r>
              <a:rPr lang="de-DE" sz="1600" dirty="0" err="1">
                <a:solidFill>
                  <a:schemeClr val="accent2"/>
                </a:solidFill>
              </a:rPr>
              <a:t>What‘s</a:t>
            </a:r>
            <a:r>
              <a:rPr lang="de-DE" sz="1600" dirty="0">
                <a:solidFill>
                  <a:schemeClr val="accent2"/>
                </a:solidFill>
              </a:rPr>
              <a:t> in </a:t>
            </a:r>
            <a:r>
              <a:rPr lang="de-DE" sz="1600" dirty="0" err="1">
                <a:solidFill>
                  <a:schemeClr val="accent2"/>
                </a:solidFill>
              </a:rPr>
              <a:t>it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for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me</a:t>
            </a:r>
            <a:r>
              <a:rPr lang="de-DE" sz="1600" dirty="0">
                <a:solidFill>
                  <a:schemeClr val="accent2"/>
                </a:solidFill>
              </a:rPr>
              <a:t>? The </a:t>
            </a:r>
            <a:r>
              <a:rPr lang="de-DE" sz="1600" dirty="0" err="1">
                <a:solidFill>
                  <a:schemeClr val="accent2"/>
                </a:solidFill>
              </a:rPr>
              <a:t>benefits</a:t>
            </a:r>
            <a:r>
              <a:rPr lang="de-DE" sz="1600" dirty="0">
                <a:solidFill>
                  <a:schemeClr val="accent2"/>
                </a:solidFill>
              </a:rPr>
              <a:t> </a:t>
            </a:r>
            <a:r>
              <a:rPr lang="de-DE" sz="1600" dirty="0" err="1">
                <a:solidFill>
                  <a:schemeClr val="accent2"/>
                </a:solidFill>
              </a:rPr>
              <a:t>of</a:t>
            </a:r>
            <a:r>
              <a:rPr lang="de-DE" sz="1600" dirty="0">
                <a:solidFill>
                  <a:schemeClr val="accent2"/>
                </a:solidFill>
              </a:rPr>
              <a:t> RDM</a:t>
            </a:r>
          </a:p>
          <a:p>
            <a:pPr marL="216000" indent="-216000">
              <a:spcAft>
                <a:spcPts val="420"/>
              </a:spcAft>
              <a:buFont typeface="Calibri" panose="020F0502020204030204" pitchFamily="34" charset="0"/>
              <a:buChar char="−"/>
            </a:pP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FC162F06-C37B-4817-8A52-A3F0DFDEEEB4}"/>
              </a:ext>
            </a:extLst>
          </p:cNvPr>
          <p:cNvSpPr txBox="1">
            <a:spLocks/>
          </p:cNvSpPr>
          <p:nvPr/>
        </p:nvSpPr>
        <p:spPr bwMode="auto">
          <a:xfrm>
            <a:off x="8712968" y="4824635"/>
            <a:ext cx="576000" cy="28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7F1E04-A1A3-475C-A843-CFD0985386EF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6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80C2456-885E-49AF-82B2-701195998F9E}"/>
              </a:ext>
            </a:extLst>
          </p:cNvPr>
          <p:cNvSpPr txBox="1">
            <a:spLocks/>
          </p:cNvSpPr>
          <p:nvPr/>
        </p:nvSpPr>
        <p:spPr bwMode="auto">
          <a:xfrm>
            <a:off x="2088232" y="4824667"/>
            <a:ext cx="5040000" cy="28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 err="1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3F7A37BE-B61B-4501-9891-FFB4C73B3C0E}"/>
              </a:ext>
            </a:extLst>
          </p:cNvPr>
          <p:cNvSpPr txBox="1">
            <a:spLocks/>
          </p:cNvSpPr>
          <p:nvPr/>
        </p:nvSpPr>
        <p:spPr bwMode="auto">
          <a:xfrm>
            <a:off x="288032" y="4824635"/>
            <a:ext cx="941096" cy="28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DD.MM.YYYY</a:t>
            </a:r>
          </a:p>
        </p:txBody>
      </p:sp>
    </p:spTree>
    <p:extLst>
      <p:ext uri="{BB962C8B-B14F-4D97-AF65-F5344CB8AC3E}">
        <p14:creationId xmlns:p14="http://schemas.microsoft.com/office/powerpoint/2010/main" val="7084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3771900" y="288924"/>
            <a:ext cx="5157091" cy="647278"/>
          </a:xfrm>
        </p:spPr>
        <p:txBody>
          <a:bodyPr/>
          <a:lstStyle/>
          <a:p>
            <a:pPr>
              <a:defRPr/>
            </a:pPr>
            <a:r>
              <a:rPr lang="de-DE" dirty="0"/>
              <a:t>Check in</a:t>
            </a:r>
            <a:endParaRPr dirty="0"/>
          </a:p>
        </p:txBody>
      </p:sp>
      <p:sp>
        <p:nvSpPr>
          <p:cNvPr id="2" name="Rechteck 1"/>
          <p:cNvSpPr/>
          <p:nvPr/>
        </p:nvSpPr>
        <p:spPr bwMode="auto">
          <a:xfrm rot="617548">
            <a:off x="208778" y="3645546"/>
            <a:ext cx="6030818" cy="52322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07529A"/>
                </a:solidFill>
              </a:rPr>
              <a:t>What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scientific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data</a:t>
            </a:r>
            <a:r>
              <a:rPr lang="de-DE" sz="2800" b="1" dirty="0">
                <a:solidFill>
                  <a:srgbClr val="07529A"/>
                </a:solidFill>
              </a:rPr>
              <a:t> do </a:t>
            </a:r>
            <a:r>
              <a:rPr lang="de-DE" sz="2800" b="1" dirty="0" err="1">
                <a:solidFill>
                  <a:srgbClr val="07529A"/>
                </a:solidFill>
              </a:rPr>
              <a:t>you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work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with</a:t>
            </a:r>
            <a:r>
              <a:rPr lang="de-DE" sz="2800" b="1" dirty="0">
                <a:solidFill>
                  <a:srgbClr val="07529A"/>
                </a:solidFill>
              </a:rPr>
              <a:t>?</a:t>
            </a:r>
            <a:endParaRPr sz="2800" dirty="0"/>
          </a:p>
        </p:txBody>
      </p:sp>
      <p:sp>
        <p:nvSpPr>
          <p:cNvPr id="12" name="Rechteck 11"/>
          <p:cNvSpPr/>
          <p:nvPr/>
        </p:nvSpPr>
        <p:spPr bwMode="auto">
          <a:xfrm rot="719853">
            <a:off x="1099833" y="1331156"/>
            <a:ext cx="3174267" cy="52322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07529A"/>
                </a:solidFill>
              </a:rPr>
              <a:t>What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is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your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name</a:t>
            </a:r>
            <a:r>
              <a:rPr lang="de-DE" sz="2800" b="1" dirty="0">
                <a:solidFill>
                  <a:srgbClr val="07529A"/>
                </a:solidFill>
              </a:rPr>
              <a:t>?</a:t>
            </a:r>
            <a:endParaRPr sz="2800" dirty="0"/>
          </a:p>
        </p:txBody>
      </p:sp>
      <p:sp>
        <p:nvSpPr>
          <p:cNvPr id="14" name="Rechteck 13"/>
          <p:cNvSpPr/>
          <p:nvPr/>
        </p:nvSpPr>
        <p:spPr bwMode="auto">
          <a:xfrm rot="21344425">
            <a:off x="222894" y="2328054"/>
            <a:ext cx="5137945" cy="52322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07529A"/>
                </a:solidFill>
              </a:rPr>
              <a:t>What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is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your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scientific</a:t>
            </a:r>
            <a:r>
              <a:rPr lang="de-DE" sz="2800" b="1" dirty="0">
                <a:solidFill>
                  <a:srgbClr val="07529A"/>
                </a:solidFill>
              </a:rPr>
              <a:t> </a:t>
            </a:r>
            <a:r>
              <a:rPr lang="de-DE" sz="2800" b="1" dirty="0" err="1">
                <a:solidFill>
                  <a:srgbClr val="07529A"/>
                </a:solidFill>
              </a:rPr>
              <a:t>discipline</a:t>
            </a:r>
            <a:r>
              <a:rPr lang="de-DE" sz="2800" b="1" dirty="0">
                <a:solidFill>
                  <a:srgbClr val="07529A"/>
                </a:solidFill>
              </a:rPr>
              <a:t>?</a:t>
            </a:r>
            <a:endParaRPr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F6EBF7-1B0F-4D44-AEF0-326E93D60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128500"/>
            <a:ext cx="3528492" cy="352849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A1E5E50-6D06-4782-8477-359AFA3F2312}"/>
              </a:ext>
            </a:extLst>
          </p:cNvPr>
          <p:cNvSpPr/>
          <p:nvPr/>
        </p:nvSpPr>
        <p:spPr>
          <a:xfrm>
            <a:off x="5551482" y="3656992"/>
            <a:ext cx="25194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This image was created with the assistance of DALL·E 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1595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What are research data?</a:t>
            </a:r>
            <a:endParaRPr/>
          </a:p>
        </p:txBody>
      </p:sp>
      <p:grpSp>
        <p:nvGrpSpPr>
          <p:cNvPr id="12" name="Gruppieren 11"/>
          <p:cNvGrpSpPr/>
          <p:nvPr/>
        </p:nvGrpSpPr>
        <p:grpSpPr bwMode="auto">
          <a:xfrm>
            <a:off x="1494844" y="288924"/>
            <a:ext cx="1264685" cy="475011"/>
            <a:chOff x="1494844" y="288924"/>
            <a:chExt cx="1264685" cy="475011"/>
          </a:xfrm>
        </p:grpSpPr>
        <p:sp>
          <p:nvSpPr>
            <p:cNvPr id="14" name="Rechteck 13"/>
            <p:cNvSpPr/>
            <p:nvPr/>
          </p:nvSpPr>
          <p:spPr bwMode="auto">
            <a:xfrm>
              <a:off x="1494844" y="288924"/>
              <a:ext cx="1264685" cy="471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494844" y="301990"/>
              <a:ext cx="1101399" cy="461946"/>
            </a:xfrm>
            <a:prstGeom prst="rect">
              <a:avLst/>
            </a:prstGeom>
          </p:spPr>
        </p:pic>
      </p:grpSp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2884E4A0-3A3C-4B53-AF18-E5297FBA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9801" y="72108"/>
            <a:ext cx="792647" cy="7926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8886A73-165D-4F52-B27A-700363AF2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4703" y="760457"/>
            <a:ext cx="1005185" cy="95860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E8758C-7C32-4922-89E5-1FFE143585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24" t="38138" r="22645"/>
          <a:stretch/>
        </p:blipFill>
        <p:spPr>
          <a:xfrm>
            <a:off x="1152032" y="1224533"/>
            <a:ext cx="6192224" cy="3276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DD.MM.YYYY</a:t>
            </a:r>
            <a:endParaRPr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7F1E04-A1A3-475C-A843-CFD0985386EF}" type="slidenum">
              <a:rPr lang="de-DE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What are research data?</a:t>
            </a:r>
            <a:endParaRPr/>
          </a:p>
        </p:txBody>
      </p:sp>
      <p:sp>
        <p:nvSpPr>
          <p:cNvPr id="3" name="Rechteck 2"/>
          <p:cNvSpPr/>
          <p:nvPr/>
        </p:nvSpPr>
        <p:spPr bwMode="auto">
          <a:xfrm>
            <a:off x="3984781" y="1533983"/>
            <a:ext cx="4854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Data</a:t>
            </a:r>
            <a:r>
              <a:rPr lang="en-US" sz="1400" dirty="0"/>
              <a:t> that are (…) </a:t>
            </a:r>
            <a:r>
              <a:rPr lang="en-US" sz="1400" b="1" dirty="0"/>
              <a:t>created through scientific processes</a:t>
            </a:r>
            <a:r>
              <a:rPr lang="en-US" sz="1400" dirty="0"/>
              <a:t>/research (for example through measurements, surveys, source work),  (…) [are] </a:t>
            </a:r>
            <a:r>
              <a:rPr lang="en-US" sz="1400" b="1" dirty="0"/>
              <a:t>the basis for scientific research</a:t>
            </a:r>
            <a:r>
              <a:rPr lang="en-US" sz="1400" dirty="0"/>
              <a:t>  (for example digital artefacts), or (…) [are] </a:t>
            </a:r>
            <a:r>
              <a:rPr lang="en-US" sz="1400" b="1" dirty="0"/>
              <a:t>documenting the results of research</a:t>
            </a:r>
            <a:r>
              <a:rPr lang="en-US" sz="1400" dirty="0"/>
              <a:t>, can be called research data.</a:t>
            </a:r>
            <a:endParaRPr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(</a:t>
            </a:r>
            <a:r>
              <a:rPr lang="en-US" sz="1400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 tooltip="https://www.forschungsdaten.info/praxis-kompakt/english-pages/glossary/#c403894"/>
              </a:rPr>
              <a:t>https://www.forschungsdaten.info/praxis-kompakt/english-pages/glossary/#c403894</a:t>
            </a:r>
            <a:r>
              <a:rPr lang="en-US" sz="1400" dirty="0"/>
              <a:t>) </a:t>
            </a:r>
            <a:endParaRPr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41622B-E5E9-40E3-A509-43673B05D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794" y="1104720"/>
            <a:ext cx="3420876" cy="342087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63AF1DE-F5EA-4AC0-9B88-E5B2775F02F1}"/>
              </a:ext>
            </a:extLst>
          </p:cNvPr>
          <p:cNvSpPr/>
          <p:nvPr/>
        </p:nvSpPr>
        <p:spPr>
          <a:xfrm>
            <a:off x="288032" y="4525596"/>
            <a:ext cx="25194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This image was created with the assistance of DALL·E 2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234484676"/>
      </p:ext>
    </p:extLst>
  </p:cSld>
  <p:clrMapOvr>
    <a:masterClrMapping/>
  </p:clrMapOvr>
</p:sld>
</file>

<file path=ppt/theme/theme1.xml><?xml version="1.0" encoding="utf-8"?>
<a:theme xmlns:a="http://schemas.openxmlformats.org/drawingml/2006/main" name="Workshop-Titelfolie_E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Arial"/>
        <a:cs typeface="Calibri"/>
      </a:majorFont>
      <a:minorFont>
        <a:latin typeface="Calibri"/>
        <a:ea typeface="Arial"/>
        <a:cs typeface="Calibri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4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Workshop-Titelfolie_EN" id="{98DC8C28-26B2-4BDD-B83F-5CC829768BE0}" vid="{AB54B105-4508-4444-91B0-82BF3E2B064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1235</Words>
  <Application>Microsoft Office PowerPoint</Application>
  <DocSecurity>0</DocSecurity>
  <PresentationFormat>Benutzerdefiniert</PresentationFormat>
  <Paragraphs>286</Paragraphs>
  <Slides>19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Exo 2</vt:lpstr>
      <vt:lpstr>Exo 2 Semi Bold</vt:lpstr>
      <vt:lpstr>Wingdings</vt:lpstr>
      <vt:lpstr>Workshop-Titelfolie_EN</vt:lpstr>
      <vt:lpstr>DD.MM.YYYY</vt:lpstr>
      <vt:lpstr>Research Data service center</vt:lpstr>
      <vt:lpstr>Resources on our Website &amp; confluence</vt:lpstr>
      <vt:lpstr>Agenda</vt:lpstr>
      <vt:lpstr>Agenda</vt:lpstr>
      <vt:lpstr>INTRoduction</vt:lpstr>
      <vt:lpstr>Check in</vt:lpstr>
      <vt:lpstr>What are research data?</vt:lpstr>
      <vt:lpstr>What are research data?</vt:lpstr>
      <vt:lpstr>What are research data?</vt:lpstr>
      <vt:lpstr>What are research data?</vt:lpstr>
      <vt:lpstr>PowerPoint-Präsentation</vt:lpstr>
      <vt:lpstr>PowerPoint-Präsentation</vt:lpstr>
      <vt:lpstr>What is research data management?</vt:lpstr>
      <vt:lpstr>What is research data management?</vt:lpstr>
      <vt:lpstr>Research data management</vt:lpstr>
      <vt:lpstr>Research Data Management</vt:lpstr>
      <vt:lpstr>Research Data life cycle</vt:lpstr>
      <vt:lpstr>What are the benefits of rdm?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2024-05-02T06:51:40Z</dcterms:created>
  <dcterms:modified xsi:type="dcterms:W3CDTF">2024-06-18T12:19:20Z</dcterms:modified>
  <cp:category/>
  <dc:identifier/>
  <cp:contentStatus/>
  <dc:language/>
  <cp:version/>
</cp:coreProperties>
</file>