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4"/>
  </p:sldMasterIdLst>
  <p:notesMasterIdLst>
    <p:notesMasterId r:id="rId146"/>
  </p:notesMasterIdLst>
  <p:sldIdLst>
    <p:sldId id="1673" r:id="rId5"/>
    <p:sldId id="1674" r:id="rId6"/>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4" r:id="rId43"/>
    <p:sldId id="1553" r:id="rId44"/>
    <p:sldId id="1554" r:id="rId45"/>
    <p:sldId id="1573" r:id="rId46"/>
    <p:sldId id="1590" r:id="rId47"/>
    <p:sldId id="1576" r:id="rId48"/>
    <p:sldId id="1581" r:id="rId49"/>
    <p:sldId id="1565" r:id="rId50"/>
    <p:sldId id="1566" r:id="rId51"/>
    <p:sldId id="1567" r:id="rId52"/>
    <p:sldId id="1568" r:id="rId53"/>
    <p:sldId id="1555" r:id="rId54"/>
    <p:sldId id="1570" r:id="rId55"/>
    <p:sldId id="1571" r:id="rId56"/>
    <p:sldId id="1596" r:id="rId57"/>
    <p:sldId id="1595" r:id="rId58"/>
    <p:sldId id="1582" r:id="rId59"/>
    <p:sldId id="1583" r:id="rId60"/>
    <p:sldId id="1585" r:id="rId61"/>
    <p:sldId id="1597" r:id="rId62"/>
    <p:sldId id="1588" r:id="rId63"/>
    <p:sldId id="1672" r:id="rId64"/>
    <p:sldId id="295" r:id="rId65"/>
    <p:sldId id="296" r:id="rId66"/>
    <p:sldId id="297" r:id="rId67"/>
    <p:sldId id="298" r:id="rId68"/>
    <p:sldId id="299" r:id="rId69"/>
    <p:sldId id="1600" r:id="rId70"/>
    <p:sldId id="1601" r:id="rId71"/>
    <p:sldId id="1602" r:id="rId72"/>
    <p:sldId id="1675" r:id="rId73"/>
    <p:sldId id="1603" r:id="rId74"/>
    <p:sldId id="1605" r:id="rId75"/>
    <p:sldId id="1606" r:id="rId76"/>
    <p:sldId id="1607" r:id="rId77"/>
    <p:sldId id="1608" r:id="rId78"/>
    <p:sldId id="1609" r:id="rId79"/>
    <p:sldId id="1610" r:id="rId80"/>
    <p:sldId id="1611" r:id="rId81"/>
    <p:sldId id="1612" r:id="rId82"/>
    <p:sldId id="1613" r:id="rId83"/>
    <p:sldId id="1614" r:id="rId84"/>
    <p:sldId id="1615" r:id="rId85"/>
    <p:sldId id="1617" r:id="rId86"/>
    <p:sldId id="1618" r:id="rId87"/>
    <p:sldId id="1619" r:id="rId88"/>
    <p:sldId id="1620" r:id="rId89"/>
    <p:sldId id="1621" r:id="rId90"/>
    <p:sldId id="1622" r:id="rId91"/>
    <p:sldId id="1623" r:id="rId92"/>
    <p:sldId id="1624" r:id="rId93"/>
    <p:sldId id="1625" r:id="rId94"/>
    <p:sldId id="1626" r:id="rId95"/>
    <p:sldId id="1627" r:id="rId96"/>
    <p:sldId id="1628" r:id="rId97"/>
    <p:sldId id="1629" r:id="rId98"/>
    <p:sldId id="1631" r:id="rId99"/>
    <p:sldId id="1632" r:id="rId100"/>
    <p:sldId id="1633" r:id="rId101"/>
    <p:sldId id="1634" r:id="rId102"/>
    <p:sldId id="1635" r:id="rId103"/>
    <p:sldId id="1636" r:id="rId104"/>
    <p:sldId id="349" r:id="rId105"/>
    <p:sldId id="1637" r:id="rId106"/>
    <p:sldId id="1638" r:id="rId107"/>
    <p:sldId id="1639" r:id="rId108"/>
    <p:sldId id="1640" r:id="rId109"/>
    <p:sldId id="350" r:id="rId110"/>
    <p:sldId id="1641" r:id="rId111"/>
    <p:sldId id="1642" r:id="rId112"/>
    <p:sldId id="355" r:id="rId113"/>
    <p:sldId id="356" r:id="rId114"/>
    <p:sldId id="1643" r:id="rId115"/>
    <p:sldId id="1644" r:id="rId116"/>
    <p:sldId id="351" r:id="rId117"/>
    <p:sldId id="1645" r:id="rId118"/>
    <p:sldId id="347" r:id="rId119"/>
    <p:sldId id="1646" r:id="rId120"/>
    <p:sldId id="1647" r:id="rId121"/>
    <p:sldId id="357" r:id="rId122"/>
    <p:sldId id="1649" r:id="rId123"/>
    <p:sldId id="1650" r:id="rId124"/>
    <p:sldId id="1651" r:id="rId125"/>
    <p:sldId id="1652" r:id="rId126"/>
    <p:sldId id="1653" r:id="rId127"/>
    <p:sldId id="1654" r:id="rId128"/>
    <p:sldId id="1655" r:id="rId129"/>
    <p:sldId id="1656" r:id="rId130"/>
    <p:sldId id="1657" r:id="rId131"/>
    <p:sldId id="1658" r:id="rId132"/>
    <p:sldId id="1659" r:id="rId133"/>
    <p:sldId id="1660" r:id="rId134"/>
    <p:sldId id="1661" r:id="rId135"/>
    <p:sldId id="1662" r:id="rId136"/>
    <p:sldId id="1663" r:id="rId137"/>
    <p:sldId id="1664" r:id="rId138"/>
    <p:sldId id="1665" r:id="rId139"/>
    <p:sldId id="1666" r:id="rId140"/>
    <p:sldId id="1667" r:id="rId141"/>
    <p:sldId id="1668" r:id="rId142"/>
    <p:sldId id="1669" r:id="rId143"/>
    <p:sldId id="1670" r:id="rId144"/>
    <p:sldId id="278" r:id="rId145"/>
  </p:sldIdLst>
  <p:sldSz cx="18288000" cy="10287000"/>
  <p:notesSz cx="6858000" cy="9144000"/>
  <p:embeddedFontLst>
    <p:embeddedFont>
      <p:font typeface="Barlow" pitchFamily="2" charset="77"/>
      <p:regular r:id="rId147"/>
      <p:bold r:id="rId148"/>
      <p:italic r:id="rId149"/>
      <p:boldItalic r:id="rId150"/>
    </p:embeddedFont>
    <p:embeddedFont>
      <p:font typeface="Calibri" panose="020F0502020204030204" pitchFamily="34" charset="0"/>
      <p:regular r:id="rId151"/>
      <p:bold r:id="rId152"/>
      <p:italic r:id="rId153"/>
      <p:boldItalic r:id="rId154"/>
    </p:embeddedFont>
    <p:embeddedFont>
      <p:font typeface="League Spartan" panose="020F0502020204030204" pitchFamily="34" charset="0"/>
      <p:regular r:id="rId155"/>
      <p:bold r:id="rId156"/>
      <p:italic r:id="rId157"/>
      <p:boldItalic r:id="rId158"/>
    </p:embeddedFont>
    <p:embeddedFont>
      <p:font typeface="Montserrat" pitchFamily="2" charset="77"/>
      <p:regular r:id="rId159"/>
      <p:bold r:id="rId160"/>
      <p:italic r:id="rId161"/>
      <p:boldItalic r:id="rId162"/>
    </p:embeddedFont>
    <p:embeddedFont>
      <p:font typeface="Montserrat Bold" panose="020F0502020204030204" pitchFamily="34" charset="0"/>
      <p:regular r:id="rId163"/>
      <p:bold r:id="rId164"/>
      <p:italic r:id="rId165"/>
      <p:boldItalic r:id="rId166"/>
    </p:embeddedFont>
    <p:embeddedFont>
      <p:font typeface="Montserrat Classic" panose="020F0502020204030204" pitchFamily="34" charset="0"/>
      <p:regular r:id="rId167"/>
      <p:bold r:id="rId168"/>
      <p:italic r:id="rId169"/>
      <p:boldItalic r:id="rId170"/>
    </p:embeddedFont>
    <p:embeddedFont>
      <p:font typeface="Montserrat Classic Bold" panose="020F0502020204030204" pitchFamily="34" charset="0"/>
      <p:regular r:id="rId171"/>
      <p:bold r:id="rId172"/>
      <p:italic r:id="rId173"/>
      <p:boldItalic r:id="rId174"/>
    </p:embeddedFont>
    <p:embeddedFont>
      <p:font typeface="Open Sans" panose="020B0606030504020204" pitchFamily="34" charset="0"/>
      <p:regular r:id="rId175"/>
      <p:bold r:id="rId176"/>
      <p:italic r:id="rId177"/>
      <p:boldItalic r:id="rId178"/>
    </p:embeddedFont>
    <p:embeddedFont>
      <p:font typeface="Proxima Nova" panose="02000506030000020004" pitchFamily="2" charset="0"/>
      <p:regular r:id="rId179"/>
      <p:bold r:id="rId180"/>
      <p:italic r:id="rId181"/>
      <p:boldItalic r:id="rId182"/>
    </p:embeddedFont>
    <p:embeddedFont>
      <p:font typeface="Roboto" panose="02000000000000000000" pitchFamily="2" charset="0"/>
      <p:regular r:id="rId183"/>
      <p:bold r:id="rId184"/>
      <p:italic r:id="rId185"/>
      <p:boldItalic r:id="rId186"/>
    </p:embeddedFont>
    <p:embeddedFont>
      <p:font typeface="Source Sans Pro" panose="020B0503030403020204" pitchFamily="34" charset="0"/>
      <p:regular r:id="rId187"/>
      <p:bold r:id="rId188"/>
      <p:italic r:id="rId189"/>
      <p:boldItalic r:id="rId19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C674373-F077-0C0D-07EB-F7897E21355C}" v="10" dt="2024-04-30T09:28:15.880"/>
    <p1510:client id="{7D16B7BA-1FFB-94B2-ECE1-41C93543D854}" v="41" dt="2024-04-29T15:44:14.093"/>
    <p1510:client id="{D22B16BD-2C8C-DDD6-7CD3-A8F2E7297B0C}" v="10" dt="2024-04-29T15:38:43.834"/>
    <p1510:client id="{DF454789-B319-C619-B42A-2CE6C9F12A97}" v="1" dt="2024-04-29T15:40:07.83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p:cViewPr varScale="1">
        <p:scale>
          <a:sx n="80" d="100"/>
          <a:sy n="80" d="100"/>
        </p:scale>
        <p:origin x="824" y="22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59" Type="http://schemas.openxmlformats.org/officeDocument/2006/relationships/font" Target="fonts/font13.fntdata"/><Relationship Id="rId170" Type="http://schemas.openxmlformats.org/officeDocument/2006/relationships/font" Target="fonts/font24.fntdata"/><Relationship Id="rId191" Type="http://schemas.openxmlformats.org/officeDocument/2006/relationships/presProps" Target="presProps.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149" Type="http://schemas.openxmlformats.org/officeDocument/2006/relationships/font" Target="fonts/font3.fntdata"/><Relationship Id="rId5" Type="http://schemas.openxmlformats.org/officeDocument/2006/relationships/slide" Target="slides/slide1.xml"/><Relationship Id="rId95" Type="http://schemas.openxmlformats.org/officeDocument/2006/relationships/slide" Target="slides/slide91.xml"/><Relationship Id="rId160" Type="http://schemas.openxmlformats.org/officeDocument/2006/relationships/font" Target="fonts/font14.fntdata"/><Relationship Id="rId181" Type="http://schemas.openxmlformats.org/officeDocument/2006/relationships/font" Target="fonts/font35.fntdata"/><Relationship Id="rId22" Type="http://schemas.openxmlformats.org/officeDocument/2006/relationships/slide" Target="slides/slide18.xml"/><Relationship Id="rId43" Type="http://schemas.openxmlformats.org/officeDocument/2006/relationships/slide" Target="slides/slide39.xml"/><Relationship Id="rId64" Type="http://schemas.openxmlformats.org/officeDocument/2006/relationships/slide" Target="slides/slide60.xml"/><Relationship Id="rId118" Type="http://schemas.openxmlformats.org/officeDocument/2006/relationships/slide" Target="slides/slide114.xml"/><Relationship Id="rId139" Type="http://schemas.openxmlformats.org/officeDocument/2006/relationships/slide" Target="slides/slide135.xml"/><Relationship Id="rId85" Type="http://schemas.openxmlformats.org/officeDocument/2006/relationships/slide" Target="slides/slide81.xml"/><Relationship Id="rId150" Type="http://schemas.openxmlformats.org/officeDocument/2006/relationships/font" Target="fonts/font4.fntdata"/><Relationship Id="rId171" Type="http://schemas.openxmlformats.org/officeDocument/2006/relationships/font" Target="fonts/font25.fntdata"/><Relationship Id="rId192" Type="http://schemas.openxmlformats.org/officeDocument/2006/relationships/viewProps" Target="viewProps.xml"/><Relationship Id="rId12" Type="http://schemas.openxmlformats.org/officeDocument/2006/relationships/slide" Target="slides/slide8.xml"/><Relationship Id="rId33" Type="http://schemas.openxmlformats.org/officeDocument/2006/relationships/slide" Target="slides/slide29.xml"/><Relationship Id="rId108" Type="http://schemas.openxmlformats.org/officeDocument/2006/relationships/slide" Target="slides/slide104.xml"/><Relationship Id="rId129" Type="http://schemas.openxmlformats.org/officeDocument/2006/relationships/slide" Target="slides/slide125.xml"/><Relationship Id="rId54" Type="http://schemas.openxmlformats.org/officeDocument/2006/relationships/slide" Target="slides/slide50.xml"/><Relationship Id="rId75" Type="http://schemas.openxmlformats.org/officeDocument/2006/relationships/slide" Target="slides/slide71.xml"/><Relationship Id="rId96" Type="http://schemas.openxmlformats.org/officeDocument/2006/relationships/slide" Target="slides/slide92.xml"/><Relationship Id="rId140" Type="http://schemas.openxmlformats.org/officeDocument/2006/relationships/slide" Target="slides/slide136.xml"/><Relationship Id="rId161" Type="http://schemas.openxmlformats.org/officeDocument/2006/relationships/font" Target="fonts/font15.fntdata"/><Relationship Id="rId182" Type="http://schemas.openxmlformats.org/officeDocument/2006/relationships/font" Target="fonts/font36.fntdata"/><Relationship Id="rId6" Type="http://schemas.openxmlformats.org/officeDocument/2006/relationships/slide" Target="slides/slide2.xml"/><Relationship Id="rId23" Type="http://schemas.openxmlformats.org/officeDocument/2006/relationships/slide" Target="slides/slide19.xml"/><Relationship Id="rId119" Type="http://schemas.openxmlformats.org/officeDocument/2006/relationships/slide" Target="slides/slide115.xml"/><Relationship Id="rId44" Type="http://schemas.openxmlformats.org/officeDocument/2006/relationships/slide" Target="slides/slide40.xml"/><Relationship Id="rId65" Type="http://schemas.openxmlformats.org/officeDocument/2006/relationships/slide" Target="slides/slide61.xml"/><Relationship Id="rId86" Type="http://schemas.openxmlformats.org/officeDocument/2006/relationships/slide" Target="slides/slide82.xml"/><Relationship Id="rId130" Type="http://schemas.openxmlformats.org/officeDocument/2006/relationships/slide" Target="slides/slide126.xml"/><Relationship Id="rId151" Type="http://schemas.openxmlformats.org/officeDocument/2006/relationships/font" Target="fonts/font5.fntdata"/><Relationship Id="rId172" Type="http://schemas.openxmlformats.org/officeDocument/2006/relationships/font" Target="fonts/font26.fntdata"/><Relationship Id="rId193" Type="http://schemas.openxmlformats.org/officeDocument/2006/relationships/theme" Target="theme/theme1.xml"/><Relationship Id="rId13" Type="http://schemas.openxmlformats.org/officeDocument/2006/relationships/slide" Target="slides/slide9.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slide" Target="slides/slide137.xml"/><Relationship Id="rId146" Type="http://schemas.openxmlformats.org/officeDocument/2006/relationships/notesMaster" Target="notesMasters/notesMaster1.xml"/><Relationship Id="rId167" Type="http://schemas.openxmlformats.org/officeDocument/2006/relationships/font" Target="fonts/font21.fntdata"/><Relationship Id="rId188" Type="http://schemas.openxmlformats.org/officeDocument/2006/relationships/font" Target="fonts/font42.fntdata"/><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162" Type="http://schemas.openxmlformats.org/officeDocument/2006/relationships/font" Target="fonts/font16.fntdata"/><Relationship Id="rId183" Type="http://schemas.openxmlformats.org/officeDocument/2006/relationships/font" Target="fonts/font37.fntdata"/><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157" Type="http://schemas.openxmlformats.org/officeDocument/2006/relationships/font" Target="fonts/font11.fntdata"/><Relationship Id="rId178" Type="http://schemas.openxmlformats.org/officeDocument/2006/relationships/font" Target="fonts/font32.fntdata"/><Relationship Id="rId61" Type="http://schemas.openxmlformats.org/officeDocument/2006/relationships/slide" Target="slides/slide57.xml"/><Relationship Id="rId82" Type="http://schemas.openxmlformats.org/officeDocument/2006/relationships/slide" Target="slides/slide78.xml"/><Relationship Id="rId152" Type="http://schemas.openxmlformats.org/officeDocument/2006/relationships/font" Target="fonts/font6.fntdata"/><Relationship Id="rId173" Type="http://schemas.openxmlformats.org/officeDocument/2006/relationships/font" Target="fonts/font27.fntdata"/><Relationship Id="rId194" Type="http://schemas.openxmlformats.org/officeDocument/2006/relationships/tableStyles" Target="tableStyles.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font" Target="fonts/font1.fntdata"/><Relationship Id="rId168" Type="http://schemas.openxmlformats.org/officeDocument/2006/relationships/font" Target="fonts/font22.fntdata"/><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163" Type="http://schemas.openxmlformats.org/officeDocument/2006/relationships/font" Target="fonts/font17.fntdata"/><Relationship Id="rId184" Type="http://schemas.openxmlformats.org/officeDocument/2006/relationships/font" Target="fonts/font38.fntdata"/><Relationship Id="rId189" Type="http://schemas.openxmlformats.org/officeDocument/2006/relationships/font" Target="fonts/font43.fntdata"/><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font" Target="fonts/font12.fntdata"/><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font" Target="fonts/font7.fntdata"/><Relationship Id="rId174" Type="http://schemas.openxmlformats.org/officeDocument/2006/relationships/font" Target="fonts/font28.fntdata"/><Relationship Id="rId179" Type="http://schemas.openxmlformats.org/officeDocument/2006/relationships/font" Target="fonts/font33.fntdata"/><Relationship Id="rId195" Type="http://schemas.microsoft.com/office/2016/11/relationships/changesInfo" Target="changesInfos/changesInfo1.xml"/><Relationship Id="rId190" Type="http://schemas.openxmlformats.org/officeDocument/2006/relationships/font" Target="fonts/font44.fntdata"/><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48" Type="http://schemas.openxmlformats.org/officeDocument/2006/relationships/font" Target="fonts/font2.fntdata"/><Relationship Id="rId164" Type="http://schemas.openxmlformats.org/officeDocument/2006/relationships/font" Target="fonts/font18.fntdata"/><Relationship Id="rId169" Type="http://schemas.openxmlformats.org/officeDocument/2006/relationships/font" Target="fonts/font23.fntdata"/><Relationship Id="rId185" Type="http://schemas.openxmlformats.org/officeDocument/2006/relationships/font" Target="fonts/font39.fntdata"/><Relationship Id="rId4" Type="http://schemas.openxmlformats.org/officeDocument/2006/relationships/slideMaster" Target="slideMasters/slideMaster1.xml"/><Relationship Id="rId9" Type="http://schemas.openxmlformats.org/officeDocument/2006/relationships/slide" Target="slides/slide5.xml"/><Relationship Id="rId180" Type="http://schemas.openxmlformats.org/officeDocument/2006/relationships/font" Target="fonts/font34.fntdata"/><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54" Type="http://schemas.openxmlformats.org/officeDocument/2006/relationships/font" Target="fonts/font8.fntdata"/><Relationship Id="rId175" Type="http://schemas.openxmlformats.org/officeDocument/2006/relationships/font" Target="fonts/font29.fntdata"/><Relationship Id="rId196" Type="http://schemas.microsoft.com/office/2015/10/relationships/revisionInfo" Target="revisionInfo.xml"/><Relationship Id="rId16" Type="http://schemas.openxmlformats.org/officeDocument/2006/relationships/slide" Target="slides/slide12.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slide" Target="slides/slide140.xml"/><Relationship Id="rId90" Type="http://schemas.openxmlformats.org/officeDocument/2006/relationships/slide" Target="slides/slide86.xml"/><Relationship Id="rId165" Type="http://schemas.openxmlformats.org/officeDocument/2006/relationships/font" Target="fonts/font19.fntdata"/><Relationship Id="rId186" Type="http://schemas.openxmlformats.org/officeDocument/2006/relationships/font" Target="fonts/font40.fntdata"/><Relationship Id="rId27" Type="http://schemas.openxmlformats.org/officeDocument/2006/relationships/slide" Target="slides/slide23.xml"/><Relationship Id="rId48" Type="http://schemas.openxmlformats.org/officeDocument/2006/relationships/slide" Target="slides/slide44.xml"/><Relationship Id="rId69" Type="http://schemas.openxmlformats.org/officeDocument/2006/relationships/slide" Target="slides/slide65.xml"/><Relationship Id="rId113" Type="http://schemas.openxmlformats.org/officeDocument/2006/relationships/slide" Target="slides/slide109.xml"/><Relationship Id="rId134" Type="http://schemas.openxmlformats.org/officeDocument/2006/relationships/slide" Target="slides/slide130.xml"/><Relationship Id="rId80" Type="http://schemas.openxmlformats.org/officeDocument/2006/relationships/slide" Target="slides/slide76.xml"/><Relationship Id="rId155" Type="http://schemas.openxmlformats.org/officeDocument/2006/relationships/font" Target="fonts/font9.fntdata"/><Relationship Id="rId176" Type="http://schemas.openxmlformats.org/officeDocument/2006/relationships/font" Target="fonts/font30.fntdata"/><Relationship Id="rId17" Type="http://schemas.openxmlformats.org/officeDocument/2006/relationships/slide" Target="slides/slide13.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24" Type="http://schemas.openxmlformats.org/officeDocument/2006/relationships/slide" Target="slides/slide120.xml"/><Relationship Id="rId70" Type="http://schemas.openxmlformats.org/officeDocument/2006/relationships/slide" Target="slides/slide66.xml"/><Relationship Id="rId91" Type="http://schemas.openxmlformats.org/officeDocument/2006/relationships/slide" Target="slides/slide87.xml"/><Relationship Id="rId145" Type="http://schemas.openxmlformats.org/officeDocument/2006/relationships/slide" Target="slides/slide141.xml"/><Relationship Id="rId166" Type="http://schemas.openxmlformats.org/officeDocument/2006/relationships/font" Target="fonts/font20.fntdata"/><Relationship Id="rId187" Type="http://schemas.openxmlformats.org/officeDocument/2006/relationships/font" Target="fonts/font41.fntdata"/><Relationship Id="rId1" Type="http://schemas.openxmlformats.org/officeDocument/2006/relationships/customXml" Target="../customXml/item1.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60" Type="http://schemas.openxmlformats.org/officeDocument/2006/relationships/slide" Target="slides/slide56.xml"/><Relationship Id="rId81" Type="http://schemas.openxmlformats.org/officeDocument/2006/relationships/slide" Target="slides/slide77.xml"/><Relationship Id="rId135" Type="http://schemas.openxmlformats.org/officeDocument/2006/relationships/slide" Target="slides/slide131.xml"/><Relationship Id="rId156" Type="http://schemas.openxmlformats.org/officeDocument/2006/relationships/font" Target="fonts/font10.fntdata"/><Relationship Id="rId177" Type="http://schemas.openxmlformats.org/officeDocument/2006/relationships/font" Target="fonts/font31.fntdata"/><Relationship Id="rId18" Type="http://schemas.openxmlformats.org/officeDocument/2006/relationships/slide" Target="slides/slide14.xml"/><Relationship Id="rId39" Type="http://schemas.openxmlformats.org/officeDocument/2006/relationships/slide" Target="slides/slide3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ILVANA MANGIARACINA" userId="09e16898-a30f-4279-a7c8-2d13d79517a0" providerId="ADAL" clId="{6077BE81-CB01-954F-AAE0-2817F1A8F12E}"/>
    <pc:docChg chg="modSld">
      <pc:chgData name="SILVANA MANGIARACINA" userId="09e16898-a30f-4279-a7c8-2d13d79517a0" providerId="ADAL" clId="{6077BE81-CB01-954F-AAE0-2817F1A8F12E}" dt="2024-04-30T14:36:08.848" v="9" actId="14100"/>
      <pc:docMkLst>
        <pc:docMk/>
      </pc:docMkLst>
      <pc:sldChg chg="modSp mod">
        <pc:chgData name="SILVANA MANGIARACINA" userId="09e16898-a30f-4279-a7c8-2d13d79517a0" providerId="ADAL" clId="{6077BE81-CB01-954F-AAE0-2817F1A8F12E}" dt="2024-04-30T14:33:59.861" v="3" actId="14100"/>
        <pc:sldMkLst>
          <pc:docMk/>
          <pc:sldMk cId="0" sldId="294"/>
        </pc:sldMkLst>
        <pc:spChg chg="mod">
          <ac:chgData name="SILVANA MANGIARACINA" userId="09e16898-a30f-4279-a7c8-2d13d79517a0" providerId="ADAL" clId="{6077BE81-CB01-954F-AAE0-2817F1A8F12E}" dt="2024-04-30T14:33:59.861" v="3" actId="14100"/>
          <ac:spMkLst>
            <pc:docMk/>
            <pc:sldMk cId="0" sldId="294"/>
            <ac:spMk id="91" creationId="{00000000-0000-0000-0000-000000000000}"/>
          </ac:spMkLst>
        </pc:spChg>
      </pc:sldChg>
      <pc:sldChg chg="modSp mod">
        <pc:chgData name="SILVANA MANGIARACINA" userId="09e16898-a30f-4279-a7c8-2d13d79517a0" providerId="ADAL" clId="{6077BE81-CB01-954F-AAE0-2817F1A8F12E}" dt="2024-04-30T14:36:08.848" v="9" actId="14100"/>
        <pc:sldMkLst>
          <pc:docMk/>
          <pc:sldMk cId="0" sldId="1649"/>
        </pc:sldMkLst>
        <pc:spChg chg="mod">
          <ac:chgData name="SILVANA MANGIARACINA" userId="09e16898-a30f-4279-a7c8-2d13d79517a0" providerId="ADAL" clId="{6077BE81-CB01-954F-AAE0-2817F1A8F12E}" dt="2024-04-30T14:36:08.848" v="9" actId="14100"/>
          <ac:spMkLst>
            <pc:docMk/>
            <pc:sldMk cId="0" sldId="1649"/>
            <ac:spMk id="91" creationId="{00000000-0000-0000-0000-000000000000}"/>
          </ac:spMkLst>
        </pc:spChg>
      </pc:sldChg>
    </pc:docChg>
  </pc:docChgLst>
  <pc:docChgLst>
    <pc:chgData name="laura.sinigaglia@live.it" userId="S::laura.sinigaglia_live.it#ext#@cnrsc.onmicrosoft.com::a76c5b72-6260-4062-9e79-e897520e6735" providerId="AD" clId="Web-{1C674373-F077-0C0D-07EB-F7897E21355C}"/>
    <pc:docChg chg="modSld">
      <pc:chgData name="laura.sinigaglia@live.it" userId="S::laura.sinigaglia_live.it#ext#@cnrsc.onmicrosoft.com::a76c5b72-6260-4062-9e79-e897520e6735" providerId="AD" clId="Web-{1C674373-F077-0C0D-07EB-F7897E21355C}" dt="2024-04-30T09:28:15.880" v="8" actId="1076"/>
      <pc:docMkLst>
        <pc:docMk/>
      </pc:docMkLst>
      <pc:sldChg chg="modSp">
        <pc:chgData name="laura.sinigaglia@live.it" userId="S::laura.sinigaglia_live.it#ext#@cnrsc.onmicrosoft.com::a76c5b72-6260-4062-9e79-e897520e6735" providerId="AD" clId="Web-{1C674373-F077-0C0D-07EB-F7897E21355C}" dt="2024-04-30T09:22:57.142" v="5" actId="1076"/>
        <pc:sldMkLst>
          <pc:docMk/>
          <pc:sldMk cId="0" sldId="273"/>
        </pc:sldMkLst>
        <pc:spChg chg="mod">
          <ac:chgData name="laura.sinigaglia@live.it" userId="S::laura.sinigaglia_live.it#ext#@cnrsc.onmicrosoft.com::a76c5b72-6260-4062-9e79-e897520e6735" providerId="AD" clId="Web-{1C674373-F077-0C0D-07EB-F7897E21355C}" dt="2024-04-30T09:22:57.142" v="5" actId="1076"/>
          <ac:spMkLst>
            <pc:docMk/>
            <pc:sldMk cId="0" sldId="273"/>
            <ac:spMk id="433" creationId="{00000000-0000-0000-0000-000000000000}"/>
          </ac:spMkLst>
        </pc:spChg>
      </pc:sldChg>
      <pc:sldChg chg="modSp">
        <pc:chgData name="laura.sinigaglia@live.it" userId="S::laura.sinigaglia_live.it#ext#@cnrsc.onmicrosoft.com::a76c5b72-6260-4062-9e79-e897520e6735" providerId="AD" clId="Web-{1C674373-F077-0C0D-07EB-F7897E21355C}" dt="2024-04-30T09:27:56.880" v="6" actId="20577"/>
        <pc:sldMkLst>
          <pc:docMk/>
          <pc:sldMk cId="0" sldId="274"/>
        </pc:sldMkLst>
        <pc:spChg chg="mod">
          <ac:chgData name="laura.sinigaglia@live.it" userId="S::laura.sinigaglia_live.it#ext#@cnrsc.onmicrosoft.com::a76c5b72-6260-4062-9e79-e897520e6735" providerId="AD" clId="Web-{1C674373-F077-0C0D-07EB-F7897E21355C}" dt="2024-04-30T09:27:56.880" v="6" actId="20577"/>
          <ac:spMkLst>
            <pc:docMk/>
            <pc:sldMk cId="0" sldId="274"/>
            <ac:spMk id="441" creationId="{00000000-0000-0000-0000-000000000000}"/>
          </ac:spMkLst>
        </pc:spChg>
      </pc:sldChg>
      <pc:sldChg chg="modSp">
        <pc:chgData name="laura.sinigaglia@live.it" userId="S::laura.sinigaglia_live.it#ext#@cnrsc.onmicrosoft.com::a76c5b72-6260-4062-9e79-e897520e6735" providerId="AD" clId="Web-{1C674373-F077-0C0D-07EB-F7897E21355C}" dt="2024-04-30T09:28:15.880" v="8" actId="1076"/>
        <pc:sldMkLst>
          <pc:docMk/>
          <pc:sldMk cId="0" sldId="275"/>
        </pc:sldMkLst>
        <pc:spChg chg="mod">
          <ac:chgData name="laura.sinigaglia@live.it" userId="S::laura.sinigaglia_live.it#ext#@cnrsc.onmicrosoft.com::a76c5b72-6260-4062-9e79-e897520e6735" providerId="AD" clId="Web-{1C674373-F077-0C0D-07EB-F7897E21355C}" dt="2024-04-30T09:28:15.880" v="8" actId="1076"/>
          <ac:spMkLst>
            <pc:docMk/>
            <pc:sldMk cId="0" sldId="275"/>
            <ac:spMk id="484" creationId="{00000000-0000-0000-0000-000000000000}"/>
          </ac:spMkLst>
        </pc:spChg>
      </pc:sldChg>
    </pc:docChg>
  </pc:docChgLst>
  <pc:docChgLst>
    <pc:chgData name="SILVIA GIANNINI" userId="S::silvia.giannini@cnr.it::55243ca2-8261-4e7c-bf6e-27b6babe2c82" providerId="AD" clId="Web-{DF454789-B319-C619-B42A-2CE6C9F12A97}"/>
    <pc:docChg chg="modSld">
      <pc:chgData name="SILVIA GIANNINI" userId="S::silvia.giannini@cnr.it::55243ca2-8261-4e7c-bf6e-27b6babe2c82" providerId="AD" clId="Web-{DF454789-B319-C619-B42A-2CE6C9F12A97}" dt="2024-04-29T15:40:07.833" v="0" actId="1076"/>
      <pc:docMkLst>
        <pc:docMk/>
      </pc:docMkLst>
      <pc:sldChg chg="modSp">
        <pc:chgData name="SILVIA GIANNINI" userId="S::silvia.giannini@cnr.it::55243ca2-8261-4e7c-bf6e-27b6babe2c82" providerId="AD" clId="Web-{DF454789-B319-C619-B42A-2CE6C9F12A97}" dt="2024-04-29T15:40:07.833" v="0" actId="1076"/>
        <pc:sldMkLst>
          <pc:docMk/>
          <pc:sldMk cId="0" sldId="1673"/>
        </pc:sldMkLst>
        <pc:spChg chg="mod">
          <ac:chgData name="SILVIA GIANNINI" userId="S::silvia.giannini@cnr.it::55243ca2-8261-4e7c-bf6e-27b6babe2c82" providerId="AD" clId="Web-{DF454789-B319-C619-B42A-2CE6C9F12A97}" dt="2024-04-29T15:40:07.833" v="0" actId="1076"/>
          <ac:spMkLst>
            <pc:docMk/>
            <pc:sldMk cId="0" sldId="1673"/>
            <ac:spMk id="17" creationId="{00000000-0000-0000-0000-000000000000}"/>
          </ac:spMkLst>
        </pc:spChg>
      </pc:sldChg>
    </pc:docChg>
  </pc:docChgLst>
  <pc:docChgLst>
    <pc:chgData name="SILVIA GIANNINI" userId="S::silvia.giannini@cnr.it::55243ca2-8261-4e7c-bf6e-27b6babe2c82" providerId="AD" clId="Web-{D22B16BD-2C8C-DDD6-7CD3-A8F2E7297B0C}"/>
    <pc:docChg chg="modSld">
      <pc:chgData name="SILVIA GIANNINI" userId="S::silvia.giannini@cnr.it::55243ca2-8261-4e7c-bf6e-27b6babe2c82" providerId="AD" clId="Web-{D22B16BD-2C8C-DDD6-7CD3-A8F2E7297B0C}" dt="2024-04-29T15:38:43.834" v="6" actId="1076"/>
      <pc:docMkLst>
        <pc:docMk/>
      </pc:docMkLst>
      <pc:sldChg chg="modSp">
        <pc:chgData name="SILVIA GIANNINI" userId="S::silvia.giannini@cnr.it::55243ca2-8261-4e7c-bf6e-27b6babe2c82" providerId="AD" clId="Web-{D22B16BD-2C8C-DDD6-7CD3-A8F2E7297B0C}" dt="2024-04-29T15:38:43.834" v="6" actId="1076"/>
        <pc:sldMkLst>
          <pc:docMk/>
          <pc:sldMk cId="3124802432" sldId="1620"/>
        </pc:sldMkLst>
        <pc:spChg chg="mod">
          <ac:chgData name="SILVIA GIANNINI" userId="S::silvia.giannini@cnr.it::55243ca2-8261-4e7c-bf6e-27b6babe2c82" providerId="AD" clId="Web-{D22B16BD-2C8C-DDD6-7CD3-A8F2E7297B0C}" dt="2024-04-29T15:38:20.664" v="4" actId="20577"/>
          <ac:spMkLst>
            <pc:docMk/>
            <pc:sldMk cId="3124802432" sldId="1620"/>
            <ac:spMk id="18" creationId="{39FA29AE-2E2B-94E4-D82B-0A86CAF5F430}"/>
          </ac:spMkLst>
        </pc:spChg>
        <pc:spChg chg="mod">
          <ac:chgData name="SILVIA GIANNINI" userId="S::silvia.giannini@cnr.it::55243ca2-8261-4e7c-bf6e-27b6babe2c82" providerId="AD" clId="Web-{D22B16BD-2C8C-DDD6-7CD3-A8F2E7297B0C}" dt="2024-04-29T15:38:43.834" v="6" actId="1076"/>
          <ac:spMkLst>
            <pc:docMk/>
            <pc:sldMk cId="3124802432" sldId="1620"/>
            <ac:spMk id="19" creationId="{38878ABF-CF59-646B-2041-A9215CB067D2}"/>
          </ac:spMkLst>
        </pc:spChg>
      </pc:sldChg>
    </pc:docChg>
  </pc:docChgLst>
  <pc:docChgLst>
    <pc:chgData name="SILVIA GIANNINI" userId="S::silvia.giannini@cnr.it::55243ca2-8261-4e7c-bf6e-27b6babe2c82" providerId="AD" clId="Web-{7D16B7BA-1FFB-94B2-ECE1-41C93543D854}"/>
    <pc:docChg chg="modSld">
      <pc:chgData name="SILVIA GIANNINI" userId="S::silvia.giannini@cnr.it::55243ca2-8261-4e7c-bf6e-27b6babe2c82" providerId="AD" clId="Web-{7D16B7BA-1FFB-94B2-ECE1-41C93543D854}" dt="2024-04-29T15:44:14.093" v="20" actId="20577"/>
      <pc:docMkLst>
        <pc:docMk/>
      </pc:docMkLst>
      <pc:sldChg chg="modSp">
        <pc:chgData name="SILVIA GIANNINI" userId="S::silvia.giannini@cnr.it::55243ca2-8261-4e7c-bf6e-27b6babe2c82" providerId="AD" clId="Web-{7D16B7BA-1FFB-94B2-ECE1-41C93543D854}" dt="2024-04-29T15:43:18.965" v="18" actId="20577"/>
        <pc:sldMkLst>
          <pc:docMk/>
          <pc:sldMk cId="2008492884" sldId="296"/>
        </pc:sldMkLst>
        <pc:spChg chg="mod">
          <ac:chgData name="SILVIA GIANNINI" userId="S::silvia.giannini@cnr.it::55243ca2-8261-4e7c-bf6e-27b6babe2c82" providerId="AD" clId="Web-{7D16B7BA-1FFB-94B2-ECE1-41C93543D854}" dt="2024-04-29T15:43:13.168" v="15" actId="20577"/>
          <ac:spMkLst>
            <pc:docMk/>
            <pc:sldMk cId="2008492884" sldId="296"/>
            <ac:spMk id="25" creationId="{00000000-0000-0000-0000-000000000000}"/>
          </ac:spMkLst>
        </pc:spChg>
        <pc:spChg chg="mod">
          <ac:chgData name="SILVIA GIANNINI" userId="S::silvia.giannini@cnr.it::55243ca2-8261-4e7c-bf6e-27b6babe2c82" providerId="AD" clId="Web-{7D16B7BA-1FFB-94B2-ECE1-41C93543D854}" dt="2024-04-29T15:43:16.559" v="17" actId="20577"/>
          <ac:spMkLst>
            <pc:docMk/>
            <pc:sldMk cId="2008492884" sldId="296"/>
            <ac:spMk id="26" creationId="{00000000-0000-0000-0000-000000000000}"/>
          </ac:spMkLst>
        </pc:spChg>
        <pc:spChg chg="mod">
          <ac:chgData name="SILVIA GIANNINI" userId="S::silvia.giannini@cnr.it::55243ca2-8261-4e7c-bf6e-27b6babe2c82" providerId="AD" clId="Web-{7D16B7BA-1FFB-94B2-ECE1-41C93543D854}" dt="2024-04-29T15:43:18.965" v="18" actId="20577"/>
          <ac:spMkLst>
            <pc:docMk/>
            <pc:sldMk cId="2008492884" sldId="296"/>
            <ac:spMk id="27" creationId="{00000000-0000-0000-0000-000000000000}"/>
          </ac:spMkLst>
        </pc:spChg>
      </pc:sldChg>
      <pc:sldChg chg="modSp">
        <pc:chgData name="SILVIA GIANNINI" userId="S::silvia.giannini@cnr.it::55243ca2-8261-4e7c-bf6e-27b6babe2c82" providerId="AD" clId="Web-{7D16B7BA-1FFB-94B2-ECE1-41C93543D854}" dt="2024-04-29T15:44:14.093" v="20" actId="20577"/>
        <pc:sldMkLst>
          <pc:docMk/>
          <pc:sldMk cId="1694552162" sldId="299"/>
        </pc:sldMkLst>
        <pc:spChg chg="mod">
          <ac:chgData name="SILVIA GIANNINI" userId="S::silvia.giannini@cnr.it::55243ca2-8261-4e7c-bf6e-27b6babe2c82" providerId="AD" clId="Web-{7D16B7BA-1FFB-94B2-ECE1-41C93543D854}" dt="2024-04-29T15:44:14.093" v="20" actId="20577"/>
          <ac:spMkLst>
            <pc:docMk/>
            <pc:sldMk cId="1694552162" sldId="299"/>
            <ac:spMk id="31" creationId="{FF0BE17F-2D8D-1CC4-12BC-A0F69FAE0C21}"/>
          </ac:spMkLst>
        </pc:spChg>
      </pc:sldChg>
      <pc:sldChg chg="modSp">
        <pc:chgData name="SILVIA GIANNINI" userId="S::silvia.giannini@cnr.it::55243ca2-8261-4e7c-bf6e-27b6babe2c82" providerId="AD" clId="Web-{7D16B7BA-1FFB-94B2-ECE1-41C93543D854}" dt="2024-04-29T15:42:39.854" v="13" actId="1076"/>
        <pc:sldMkLst>
          <pc:docMk/>
          <pc:sldMk cId="734626630" sldId="1621"/>
        </pc:sldMkLst>
        <pc:spChg chg="mod">
          <ac:chgData name="SILVIA GIANNINI" userId="S::silvia.giannini@cnr.it::55243ca2-8261-4e7c-bf6e-27b6babe2c82" providerId="AD" clId="Web-{7D16B7BA-1FFB-94B2-ECE1-41C93543D854}" dt="2024-04-29T15:42:16.728" v="5" actId="1076"/>
          <ac:spMkLst>
            <pc:docMk/>
            <pc:sldMk cId="734626630" sldId="1621"/>
            <ac:spMk id="6" creationId="{00000000-0000-0000-0000-000000000000}"/>
          </ac:spMkLst>
        </pc:spChg>
        <pc:spChg chg="mod">
          <ac:chgData name="SILVIA GIANNINI" userId="S::silvia.giannini@cnr.it::55243ca2-8261-4e7c-bf6e-27b6babe2c82" providerId="AD" clId="Web-{7D16B7BA-1FFB-94B2-ECE1-41C93543D854}" dt="2024-04-29T15:42:31.166" v="11" actId="20577"/>
          <ac:spMkLst>
            <pc:docMk/>
            <pc:sldMk cId="734626630" sldId="1621"/>
            <ac:spMk id="24" creationId="{1CECD485-05A8-6461-9D27-1F0B895238F6}"/>
          </ac:spMkLst>
        </pc:spChg>
        <pc:grpChg chg="mod">
          <ac:chgData name="SILVIA GIANNINI" userId="S::silvia.giannini@cnr.it::55243ca2-8261-4e7c-bf6e-27b6babe2c82" providerId="AD" clId="Web-{7D16B7BA-1FFB-94B2-ECE1-41C93543D854}" dt="2024-04-29T15:42:39.854" v="13" actId="1076"/>
          <ac:grpSpMkLst>
            <pc:docMk/>
            <pc:sldMk cId="734626630" sldId="1621"/>
            <ac:grpSpMk id="14" creationId="{0F97BDA7-989B-0574-44BF-7A7687F3A84C}"/>
          </ac:grpSpMkLst>
        </pc:grpChg>
      </pc:sldChg>
    </pc:docChg>
  </pc:docChgLst>
  <pc:docChgLst>
    <pc:chgData name="SILVIA GIANNINI" userId="S::silvia.giannini@cnr.it::55243ca2-8261-4e7c-bf6e-27b6babe2c82" providerId="AD" clId="Web-{D4E39FE0-222C-C060-2022-C822001B5829}"/>
    <pc:docChg chg="modSld">
      <pc:chgData name="SILVIA GIANNINI" userId="S::silvia.giannini@cnr.it::55243ca2-8261-4e7c-bf6e-27b6babe2c82" providerId="AD" clId="Web-{D4E39FE0-222C-C060-2022-C822001B5829}" dt="2024-04-28T14:09:55.987" v="0"/>
      <pc:docMkLst>
        <pc:docMk/>
      </pc:docMkLst>
      <pc:sldChg chg="addSp">
        <pc:chgData name="SILVIA GIANNINI" userId="S::silvia.giannini@cnr.it::55243ca2-8261-4e7c-bf6e-27b6babe2c82" providerId="AD" clId="Web-{D4E39FE0-222C-C060-2022-C822001B5829}" dt="2024-04-28T14:09:55.987" v="0"/>
        <pc:sldMkLst>
          <pc:docMk/>
          <pc:sldMk cId="3761109754" sldId="1618"/>
        </pc:sldMkLst>
        <pc:grpChg chg="add">
          <ac:chgData name="SILVIA GIANNINI" userId="S::silvia.giannini@cnr.it::55243ca2-8261-4e7c-bf6e-27b6babe2c82" providerId="AD" clId="Web-{D4E39FE0-222C-C060-2022-C822001B5829}" dt="2024-04-28T14:09:55.987" v="0"/>
          <ac:grpSpMkLst>
            <pc:docMk/>
            <pc:sldMk cId="3761109754" sldId="1618"/>
            <ac:grpSpMk id="17" creationId="{4A6EECC9-9656-3B24-2CA9-C17CA95B0B9B}"/>
          </ac:grpSpMkLst>
        </pc:grpChg>
      </pc:sldChg>
    </pc:docChg>
  </pc:docChgLst>
  <pc:docChgLst>
    <pc:chgData name="SILVANA MANGIARACINA" userId="09e16898-a30f-4279-a7c8-2d13d79517a0" providerId="ADAL" clId="{7D4056C8-F6A1-3245-BA90-4AD2C14915C2}"/>
    <pc:docChg chg="undo custSel addSld delSld modSld">
      <pc:chgData name="SILVANA MANGIARACINA" userId="09e16898-a30f-4279-a7c8-2d13d79517a0" providerId="ADAL" clId="{7D4056C8-F6A1-3245-BA90-4AD2C14915C2}" dt="2024-04-24T15:58:35.306" v="34"/>
      <pc:docMkLst>
        <pc:docMk/>
      </pc:docMkLst>
      <pc:sldChg chg="add del">
        <pc:chgData name="SILVANA MANGIARACINA" userId="09e16898-a30f-4279-a7c8-2d13d79517a0" providerId="ADAL" clId="{7D4056C8-F6A1-3245-BA90-4AD2C14915C2}" dt="2024-04-24T15:58:14.176" v="32" actId="2696"/>
        <pc:sldMkLst>
          <pc:docMk/>
          <pc:sldMk cId="436340644" sldId="1598"/>
        </pc:sldMkLst>
      </pc:sldChg>
      <pc:sldChg chg="addSp delSp modSp add del mod">
        <pc:chgData name="SILVANA MANGIARACINA" userId="09e16898-a30f-4279-a7c8-2d13d79517a0" providerId="ADAL" clId="{7D4056C8-F6A1-3245-BA90-4AD2C14915C2}" dt="2024-04-24T15:58:35.306" v="34"/>
        <pc:sldMkLst>
          <pc:docMk/>
          <pc:sldMk cId="0" sldId="1673"/>
        </pc:sldMkLst>
        <pc:spChg chg="mod">
          <ac:chgData name="SILVANA MANGIARACINA" userId="09e16898-a30f-4279-a7c8-2d13d79517a0" providerId="ADAL" clId="{7D4056C8-F6A1-3245-BA90-4AD2C14915C2}" dt="2024-04-24T15:57:00.609" v="22" actId="2711"/>
          <ac:spMkLst>
            <pc:docMk/>
            <pc:sldMk cId="0" sldId="1673"/>
            <ac:spMk id="9" creationId="{00000000-0000-0000-0000-000000000000}"/>
          </ac:spMkLst>
        </pc:spChg>
        <pc:spChg chg="del">
          <ac:chgData name="SILVANA MANGIARACINA" userId="09e16898-a30f-4279-a7c8-2d13d79517a0" providerId="ADAL" clId="{7D4056C8-F6A1-3245-BA90-4AD2C14915C2}" dt="2024-04-24T15:58:34.790" v="33" actId="478"/>
          <ac:spMkLst>
            <pc:docMk/>
            <pc:sldMk cId="0" sldId="1673"/>
            <ac:spMk id="11" creationId="{00000000-0000-0000-0000-000000000000}"/>
          </ac:spMkLst>
        </pc:spChg>
        <pc:spChg chg="mod">
          <ac:chgData name="SILVANA MANGIARACINA" userId="09e16898-a30f-4279-a7c8-2d13d79517a0" providerId="ADAL" clId="{7D4056C8-F6A1-3245-BA90-4AD2C14915C2}" dt="2024-04-24T15:54:52.162" v="14" actId="255"/>
          <ac:spMkLst>
            <pc:docMk/>
            <pc:sldMk cId="0" sldId="1673"/>
            <ac:spMk id="17" creationId="{00000000-0000-0000-0000-000000000000}"/>
          </ac:spMkLst>
        </pc:spChg>
        <pc:spChg chg="mod">
          <ac:chgData name="SILVANA MANGIARACINA" userId="09e16898-a30f-4279-a7c8-2d13d79517a0" providerId="ADAL" clId="{7D4056C8-F6A1-3245-BA90-4AD2C14915C2}" dt="2024-04-24T15:58:35.306" v="34"/>
          <ac:spMkLst>
            <pc:docMk/>
            <pc:sldMk cId="0" sldId="1673"/>
            <ac:spMk id="19" creationId="{284E9E1C-3076-8EB8-76EF-21D1C099DE7B}"/>
          </ac:spMkLst>
        </pc:spChg>
        <pc:spChg chg="mod">
          <ac:chgData name="SILVANA MANGIARACINA" userId="09e16898-a30f-4279-a7c8-2d13d79517a0" providerId="ADAL" clId="{7D4056C8-F6A1-3245-BA90-4AD2C14915C2}" dt="2024-04-24T15:58:35.306" v="34"/>
          <ac:spMkLst>
            <pc:docMk/>
            <pc:sldMk cId="0" sldId="1673"/>
            <ac:spMk id="20" creationId="{FBEA1F90-9FC5-0306-C8B1-9BC044A41C65}"/>
          </ac:spMkLst>
        </pc:spChg>
        <pc:grpChg chg="add mod">
          <ac:chgData name="SILVANA MANGIARACINA" userId="09e16898-a30f-4279-a7c8-2d13d79517a0" providerId="ADAL" clId="{7D4056C8-F6A1-3245-BA90-4AD2C14915C2}" dt="2024-04-24T15:58:35.306" v="34"/>
          <ac:grpSpMkLst>
            <pc:docMk/>
            <pc:sldMk cId="0" sldId="1673"/>
            <ac:grpSpMk id="18" creationId="{A666DDF0-CC43-521D-FA26-42FE48929FEB}"/>
          </ac:grpSpMkLst>
        </pc:grpChg>
      </pc:sldChg>
      <pc:sldChg chg="modSp add del mod">
        <pc:chgData name="SILVANA MANGIARACINA" userId="09e16898-a30f-4279-a7c8-2d13d79517a0" providerId="ADAL" clId="{7D4056C8-F6A1-3245-BA90-4AD2C14915C2}" dt="2024-04-24T15:58:06.606" v="31" actId="1076"/>
        <pc:sldMkLst>
          <pc:docMk/>
          <pc:sldMk cId="0" sldId="1674"/>
        </pc:sldMkLst>
        <pc:spChg chg="mod">
          <ac:chgData name="SILVANA MANGIARACINA" userId="09e16898-a30f-4279-a7c8-2d13d79517a0" providerId="ADAL" clId="{7D4056C8-F6A1-3245-BA90-4AD2C14915C2}" dt="2024-04-24T15:56:22.211" v="18" actId="113"/>
          <ac:spMkLst>
            <pc:docMk/>
            <pc:sldMk cId="0" sldId="1674"/>
            <ac:spMk id="6" creationId="{00000000-0000-0000-0000-000000000000}"/>
          </ac:spMkLst>
        </pc:spChg>
        <pc:spChg chg="mod">
          <ac:chgData name="SILVANA MANGIARACINA" userId="09e16898-a30f-4279-a7c8-2d13d79517a0" providerId="ADAL" clId="{7D4056C8-F6A1-3245-BA90-4AD2C14915C2}" dt="2024-04-24T15:56:01.187" v="15" actId="2711"/>
          <ac:spMkLst>
            <pc:docMk/>
            <pc:sldMk cId="0" sldId="1674"/>
            <ac:spMk id="7" creationId="{00000000-0000-0000-0000-000000000000}"/>
          </ac:spMkLst>
        </pc:spChg>
        <pc:spChg chg="mod">
          <ac:chgData name="SILVANA MANGIARACINA" userId="09e16898-a30f-4279-a7c8-2d13d79517a0" providerId="ADAL" clId="{7D4056C8-F6A1-3245-BA90-4AD2C14915C2}" dt="2024-04-24T15:56:12.622" v="16" actId="2711"/>
          <ac:spMkLst>
            <pc:docMk/>
            <pc:sldMk cId="0" sldId="1674"/>
            <ac:spMk id="8" creationId="{00000000-0000-0000-0000-000000000000}"/>
          </ac:spMkLst>
        </pc:spChg>
        <pc:spChg chg="mod">
          <ac:chgData name="SILVANA MANGIARACINA" userId="09e16898-a30f-4279-a7c8-2d13d79517a0" providerId="ADAL" clId="{7D4056C8-F6A1-3245-BA90-4AD2C14915C2}" dt="2024-04-24T15:57:30.484" v="25" actId="113"/>
          <ac:spMkLst>
            <pc:docMk/>
            <pc:sldMk cId="0" sldId="1674"/>
            <ac:spMk id="13" creationId="{00000000-0000-0000-0000-000000000000}"/>
          </ac:spMkLst>
        </pc:spChg>
        <pc:spChg chg="mod">
          <ac:chgData name="SILVANA MANGIARACINA" userId="09e16898-a30f-4279-a7c8-2d13d79517a0" providerId="ADAL" clId="{7D4056C8-F6A1-3245-BA90-4AD2C14915C2}" dt="2024-04-24T15:57:39.512" v="26" actId="2711"/>
          <ac:spMkLst>
            <pc:docMk/>
            <pc:sldMk cId="0" sldId="1674"/>
            <ac:spMk id="14" creationId="{00000000-0000-0000-0000-000000000000}"/>
          </ac:spMkLst>
        </pc:spChg>
        <pc:spChg chg="mod">
          <ac:chgData name="SILVANA MANGIARACINA" userId="09e16898-a30f-4279-a7c8-2d13d79517a0" providerId="ADAL" clId="{7D4056C8-F6A1-3245-BA90-4AD2C14915C2}" dt="2024-04-24T15:57:26.275" v="24" actId="2711"/>
          <ac:spMkLst>
            <pc:docMk/>
            <pc:sldMk cId="0" sldId="1674"/>
            <ac:spMk id="15" creationId="{00000000-0000-0000-0000-000000000000}"/>
          </ac:spMkLst>
        </pc:spChg>
        <pc:spChg chg="mod">
          <ac:chgData name="SILVANA MANGIARACINA" userId="09e16898-a30f-4279-a7c8-2d13d79517a0" providerId="ADAL" clId="{7D4056C8-F6A1-3245-BA90-4AD2C14915C2}" dt="2024-04-24T15:57:48.394" v="28" actId="2711"/>
          <ac:spMkLst>
            <pc:docMk/>
            <pc:sldMk cId="0" sldId="1674"/>
            <ac:spMk id="20" creationId="{00000000-0000-0000-0000-000000000000}"/>
          </ac:spMkLst>
        </pc:spChg>
        <pc:spChg chg="mod">
          <ac:chgData name="SILVANA MANGIARACINA" userId="09e16898-a30f-4279-a7c8-2d13d79517a0" providerId="ADAL" clId="{7D4056C8-F6A1-3245-BA90-4AD2C14915C2}" dt="2024-04-24T15:58:03.172" v="30" actId="2711"/>
          <ac:spMkLst>
            <pc:docMk/>
            <pc:sldMk cId="0" sldId="1674"/>
            <ac:spMk id="21" creationId="{00000000-0000-0000-0000-000000000000}"/>
          </ac:spMkLst>
        </pc:spChg>
        <pc:spChg chg="mod">
          <ac:chgData name="SILVANA MANGIARACINA" userId="09e16898-a30f-4279-a7c8-2d13d79517a0" providerId="ADAL" clId="{7D4056C8-F6A1-3245-BA90-4AD2C14915C2}" dt="2024-04-24T15:57:56.121" v="29" actId="2711"/>
          <ac:spMkLst>
            <pc:docMk/>
            <pc:sldMk cId="0" sldId="1674"/>
            <ac:spMk id="22" creationId="{00000000-0000-0000-0000-000000000000}"/>
          </ac:spMkLst>
        </pc:spChg>
        <pc:spChg chg="mod">
          <ac:chgData name="SILVANA MANGIARACINA" userId="09e16898-a30f-4279-a7c8-2d13d79517a0" providerId="ADAL" clId="{7D4056C8-F6A1-3245-BA90-4AD2C14915C2}" dt="2024-04-24T15:56:38.409" v="20" actId="113"/>
          <ac:spMkLst>
            <pc:docMk/>
            <pc:sldMk cId="0" sldId="1674"/>
            <ac:spMk id="26" creationId="{00000000-0000-0000-0000-000000000000}"/>
          </ac:spMkLst>
        </pc:spChg>
        <pc:grpChg chg="mod">
          <ac:chgData name="SILVANA MANGIARACINA" userId="09e16898-a30f-4279-a7c8-2d13d79517a0" providerId="ADAL" clId="{7D4056C8-F6A1-3245-BA90-4AD2C14915C2}" dt="2024-04-24T15:58:06.606" v="31" actId="1076"/>
          <ac:grpSpMkLst>
            <pc:docMk/>
            <pc:sldMk cId="0" sldId="1674"/>
            <ac:grpSpMk id="2" creationId="{00000000-0000-0000-0000-000000000000}"/>
          </ac:grpSpMkLst>
        </pc:gr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8525830-BFD9-4EA8-BF58-C695FA49FC1D}"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it-IT"/>
        </a:p>
      </dgm:t>
    </dgm:pt>
    <dgm:pt modelId="{9A464D7A-871C-4ACC-9B41-D45ED6B1A5F6}">
      <dgm:prSet custT="1"/>
      <dgm:spPr>
        <a:solidFill>
          <a:srgbClr val="1E3048"/>
        </a:solidFill>
        <a:ln>
          <a:solidFill>
            <a:srgbClr val="1E3048"/>
          </a:solidFill>
        </a:ln>
      </dgm:spPr>
      <dgm:t>
        <a:bodyPr/>
        <a:lstStyle/>
        <a:p>
          <a:pPr marL="0" algn="just" defTabSz="914400" rtl="0" eaLnBrk="1" latinLnBrk="0" hangingPunct="1"/>
          <a:r>
            <a:rPr lang="it-IT" sz="2200" kern="1200">
              <a:solidFill>
                <a:schemeClr val="bg1"/>
              </a:solidFill>
              <a:latin typeface="Montserrat"/>
              <a:ea typeface="+mn-ea"/>
              <a:cs typeface="+mn-cs"/>
            </a:rPr>
            <a:t>L’analisi JISC evidenzia come i TA abbiano contribuito ad aumentare il volume delle pubblicazioni in accesso aperto e aiutato a raggiungere</a:t>
          </a:r>
          <a:r>
            <a:rPr lang="it-IT" sz="2200" kern="1200">
              <a:solidFill>
                <a:prstClr val="white"/>
              </a:solidFill>
              <a:latin typeface="Montserrat"/>
              <a:ea typeface="+mn-ea"/>
              <a:cs typeface="+mn-cs"/>
            </a:rPr>
            <a:t> alti livelli di conformità alle politiche OA dei finanziatori. Tuttavia, dall’analisi emergono </a:t>
          </a:r>
          <a:r>
            <a:rPr lang="it-IT" sz="2200" kern="1200">
              <a:solidFill>
                <a:schemeClr val="bg1"/>
              </a:solidFill>
              <a:latin typeface="Montserrat"/>
              <a:ea typeface="+mn-ea"/>
              <a:cs typeface="+mn-cs"/>
            </a:rPr>
            <a:t>diverse criticità. Lo «strumento» non sembra «guidare» nel modo e nei tempi giusti la transizione verso l’OA, tanto che si arriva a prevedere che per realizzare una piena transizione servano ancora oltre 70 anni.</a:t>
          </a:r>
        </a:p>
      </dgm:t>
    </dgm:pt>
    <dgm:pt modelId="{85DD0DFF-19CC-4A0F-A9E0-B0AA989DF386}" type="parTrans" cxnId="{3A0AC9B2-9F52-4B73-B752-791B18E7B459}">
      <dgm:prSet/>
      <dgm:spPr/>
      <dgm:t>
        <a:bodyPr/>
        <a:lstStyle/>
        <a:p>
          <a:endParaRPr lang="it-IT"/>
        </a:p>
      </dgm:t>
    </dgm:pt>
    <dgm:pt modelId="{2E888E97-F2C5-49D2-9867-E95CDF39441E}" type="sibTrans" cxnId="{3A0AC9B2-9F52-4B73-B752-791B18E7B459}">
      <dgm:prSet/>
      <dgm:spPr/>
      <dgm:t>
        <a:bodyPr/>
        <a:lstStyle/>
        <a:p>
          <a:endParaRPr lang="it-IT"/>
        </a:p>
      </dgm:t>
    </dgm:pt>
    <dgm:pt modelId="{E7972754-3DEF-43FF-A1F2-A3137BCE94E5}" type="pres">
      <dgm:prSet presAssocID="{88525830-BFD9-4EA8-BF58-C695FA49FC1D}" presName="linear" presStyleCnt="0">
        <dgm:presLayoutVars>
          <dgm:animLvl val="lvl"/>
          <dgm:resizeHandles val="exact"/>
        </dgm:presLayoutVars>
      </dgm:prSet>
      <dgm:spPr/>
    </dgm:pt>
    <dgm:pt modelId="{64312AD5-C045-445F-AF37-5FAC6F633B37}" type="pres">
      <dgm:prSet presAssocID="{9A464D7A-871C-4ACC-9B41-D45ED6B1A5F6}" presName="parentText" presStyleLbl="node1" presStyleIdx="0" presStyleCnt="1" custScaleY="100632">
        <dgm:presLayoutVars>
          <dgm:chMax val="0"/>
          <dgm:bulletEnabled val="1"/>
        </dgm:presLayoutVars>
      </dgm:prSet>
      <dgm:spPr/>
    </dgm:pt>
  </dgm:ptLst>
  <dgm:cxnLst>
    <dgm:cxn modelId="{9E033F2A-1A39-4602-8D3E-FBD7C51EF9AF}" type="presOf" srcId="{88525830-BFD9-4EA8-BF58-C695FA49FC1D}" destId="{E7972754-3DEF-43FF-A1F2-A3137BCE94E5}" srcOrd="0" destOrd="0" presId="urn:microsoft.com/office/officeart/2005/8/layout/vList2"/>
    <dgm:cxn modelId="{3A0AC9B2-9F52-4B73-B752-791B18E7B459}" srcId="{88525830-BFD9-4EA8-BF58-C695FA49FC1D}" destId="{9A464D7A-871C-4ACC-9B41-D45ED6B1A5F6}" srcOrd="0" destOrd="0" parTransId="{85DD0DFF-19CC-4A0F-A9E0-B0AA989DF386}" sibTransId="{2E888E97-F2C5-49D2-9867-E95CDF39441E}"/>
    <dgm:cxn modelId="{85DF6CEF-328F-4462-802B-F759A4A36DE9}" type="presOf" srcId="{9A464D7A-871C-4ACC-9B41-D45ED6B1A5F6}" destId="{64312AD5-C045-445F-AF37-5FAC6F633B37}" srcOrd="0" destOrd="0" presId="urn:microsoft.com/office/officeart/2005/8/layout/vList2"/>
    <dgm:cxn modelId="{1A0D4A44-5580-45D2-91FF-22D5180C6ADC}" type="presParOf" srcId="{E7972754-3DEF-43FF-A1F2-A3137BCE94E5}" destId="{64312AD5-C045-445F-AF37-5FAC6F633B37}" srcOrd="0" destOrd="0" presId="urn:microsoft.com/office/officeart/2005/8/layout/vList2"/>
  </dgm:cxnLst>
  <dgm:bg>
    <a:solidFill>
      <a:srgbClr val="43B4BE"/>
    </a:solidFill>
  </dgm:bg>
  <dgm:whole/>
  <dgm:extLst>
    <a:ext uri="http://schemas.microsoft.com/office/drawing/2008/diagram">
      <dsp:dataModelExt xmlns:dsp="http://schemas.microsoft.com/office/drawing/2008/diagram" relId="rId14"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3CB5AD9-D605-4B56-96E4-BF32217D85A1}" type="doc">
      <dgm:prSet loTypeId="urn:microsoft.com/office/officeart/2005/8/layout/radial6" loCatId="cycle" qsTypeId="urn:microsoft.com/office/officeart/2005/8/quickstyle/simple1" qsCatId="simple" csTypeId="urn:microsoft.com/office/officeart/2005/8/colors/accent1_2" csCatId="accent1" phldr="1"/>
      <dgm:spPr/>
      <dgm:t>
        <a:bodyPr/>
        <a:lstStyle/>
        <a:p>
          <a:endParaRPr lang="en-BE"/>
        </a:p>
      </dgm:t>
    </dgm:pt>
    <dgm:pt modelId="{8B145540-B576-4E6C-B7BB-A9CBDE40458E}">
      <dgm:prSet phldrT="[Text]"/>
      <dgm:spPr/>
      <dgm:t>
        <a:bodyPr/>
        <a:lstStyle/>
        <a:p>
          <a:r>
            <a:rPr lang="en-GB">
              <a:latin typeface="Open Sans" panose="020B0606030504020204" pitchFamily="34" charset="0"/>
              <a:ea typeface="Open Sans" panose="020B0606030504020204" pitchFamily="34" charset="0"/>
              <a:cs typeface="Open Sans" panose="020B0606030504020204" pitchFamily="34" charset="0"/>
            </a:rPr>
            <a:t>Diamond OA</a:t>
          </a:r>
          <a:endParaRPr lang="en-BE">
            <a:latin typeface="Open Sans" panose="020B0606030504020204" pitchFamily="34" charset="0"/>
            <a:ea typeface="Open Sans" panose="020B0606030504020204" pitchFamily="34" charset="0"/>
            <a:cs typeface="Open Sans" panose="020B0606030504020204" pitchFamily="34" charset="0"/>
          </a:endParaRPr>
        </a:p>
      </dgm:t>
    </dgm:pt>
    <dgm:pt modelId="{D42945AA-09EA-4407-8646-29265ECCA85D}" type="parTrans" cxnId="{6029D6A4-678E-42A4-93E3-1BC9AB4DD539}">
      <dgm:prSet/>
      <dgm:spPr/>
      <dgm:t>
        <a:bodyPr/>
        <a:lstStyle/>
        <a:p>
          <a:endParaRPr lang="en-BE">
            <a:latin typeface="Open Sans" panose="020B0606030504020204" pitchFamily="34" charset="0"/>
            <a:ea typeface="Open Sans" panose="020B0606030504020204" pitchFamily="34" charset="0"/>
            <a:cs typeface="Open Sans" panose="020B0606030504020204" pitchFamily="34" charset="0"/>
          </a:endParaRPr>
        </a:p>
      </dgm:t>
    </dgm:pt>
    <dgm:pt modelId="{672D8841-1A1A-4901-BACF-7D6F68F50640}" type="sibTrans" cxnId="{6029D6A4-678E-42A4-93E3-1BC9AB4DD539}">
      <dgm:prSet/>
      <dgm:spPr/>
      <dgm:t>
        <a:bodyPr/>
        <a:lstStyle/>
        <a:p>
          <a:endParaRPr lang="en-BE">
            <a:latin typeface="Open Sans" panose="020B0606030504020204" pitchFamily="34" charset="0"/>
            <a:ea typeface="Open Sans" panose="020B0606030504020204" pitchFamily="34" charset="0"/>
            <a:cs typeface="Open Sans" panose="020B0606030504020204" pitchFamily="34" charset="0"/>
          </a:endParaRPr>
        </a:p>
      </dgm:t>
    </dgm:pt>
    <dgm:pt modelId="{B30BFCB1-72AB-4DFD-AA21-FD093C2CA101}">
      <dgm:prSet phldrT="[Text]"/>
      <dgm:spPr/>
      <dgm:t>
        <a:bodyPr/>
        <a:lstStyle/>
        <a:p>
          <a:endParaRPr lang="en-BE">
            <a:latin typeface="Open Sans" panose="020B0606030504020204" pitchFamily="34" charset="0"/>
            <a:ea typeface="Open Sans" panose="020B0606030504020204" pitchFamily="34" charset="0"/>
            <a:cs typeface="Open Sans" panose="020B0606030504020204" pitchFamily="34" charset="0"/>
          </a:endParaRPr>
        </a:p>
      </dgm:t>
    </dgm:pt>
    <dgm:pt modelId="{201BC9AF-F9C2-499E-BBE7-FAF5E08414B9}" type="parTrans" cxnId="{C7B21997-3E02-4288-AEEA-819B5D3A381E}">
      <dgm:prSet/>
      <dgm:spPr/>
      <dgm:t>
        <a:bodyPr/>
        <a:lstStyle/>
        <a:p>
          <a:endParaRPr lang="en-BE">
            <a:latin typeface="Open Sans" panose="020B0606030504020204" pitchFamily="34" charset="0"/>
            <a:ea typeface="Open Sans" panose="020B0606030504020204" pitchFamily="34" charset="0"/>
            <a:cs typeface="Open Sans" panose="020B0606030504020204" pitchFamily="34" charset="0"/>
          </a:endParaRPr>
        </a:p>
      </dgm:t>
    </dgm:pt>
    <dgm:pt modelId="{901790F5-CB29-4E7E-82CE-05FF526158E9}" type="sibTrans" cxnId="{C7B21997-3E02-4288-AEEA-819B5D3A381E}">
      <dgm:prSet/>
      <dgm:spPr/>
      <dgm:t>
        <a:bodyPr/>
        <a:lstStyle/>
        <a:p>
          <a:endParaRPr lang="en-BE">
            <a:latin typeface="Open Sans" panose="020B0606030504020204" pitchFamily="34" charset="0"/>
            <a:ea typeface="Open Sans" panose="020B0606030504020204" pitchFamily="34" charset="0"/>
            <a:cs typeface="Open Sans" panose="020B0606030504020204" pitchFamily="34" charset="0"/>
          </a:endParaRPr>
        </a:p>
      </dgm:t>
    </dgm:pt>
    <dgm:pt modelId="{3CE53066-0897-4642-A61E-AF19119865DB}">
      <dgm:prSet phldrT="[Text]"/>
      <dgm:spPr/>
      <dgm:t>
        <a:bodyPr/>
        <a:lstStyle/>
        <a:p>
          <a:endParaRPr lang="en-BE">
            <a:latin typeface="Open Sans" panose="020B0606030504020204" pitchFamily="34" charset="0"/>
            <a:ea typeface="Open Sans" panose="020B0606030504020204" pitchFamily="34" charset="0"/>
            <a:cs typeface="Open Sans" panose="020B0606030504020204" pitchFamily="34" charset="0"/>
          </a:endParaRPr>
        </a:p>
      </dgm:t>
    </dgm:pt>
    <dgm:pt modelId="{03C31668-D3E9-4A55-8125-2B11065CCCD6}" type="parTrans" cxnId="{CB678256-0672-4C24-8AC7-C79859EBCBF9}">
      <dgm:prSet/>
      <dgm:spPr/>
      <dgm:t>
        <a:bodyPr/>
        <a:lstStyle/>
        <a:p>
          <a:endParaRPr lang="en-BE">
            <a:latin typeface="Open Sans" panose="020B0606030504020204" pitchFamily="34" charset="0"/>
            <a:ea typeface="Open Sans" panose="020B0606030504020204" pitchFamily="34" charset="0"/>
            <a:cs typeface="Open Sans" panose="020B0606030504020204" pitchFamily="34" charset="0"/>
          </a:endParaRPr>
        </a:p>
      </dgm:t>
    </dgm:pt>
    <dgm:pt modelId="{D580637B-7A05-4C99-A41C-B8404116BDC3}" type="sibTrans" cxnId="{CB678256-0672-4C24-8AC7-C79859EBCBF9}">
      <dgm:prSet/>
      <dgm:spPr/>
      <dgm:t>
        <a:bodyPr/>
        <a:lstStyle/>
        <a:p>
          <a:endParaRPr lang="en-BE">
            <a:latin typeface="Open Sans" panose="020B0606030504020204" pitchFamily="34" charset="0"/>
            <a:ea typeface="Open Sans" panose="020B0606030504020204" pitchFamily="34" charset="0"/>
            <a:cs typeface="Open Sans" panose="020B0606030504020204" pitchFamily="34" charset="0"/>
          </a:endParaRPr>
        </a:p>
      </dgm:t>
    </dgm:pt>
    <dgm:pt modelId="{94C6D404-C903-4618-899C-833CEDE4A43A}">
      <dgm:prSet phldrT="[Text]" custT="1"/>
      <dgm:spPr/>
      <dgm:t>
        <a:bodyPr/>
        <a:lstStyle/>
        <a:p>
          <a:r>
            <a:rPr lang="en-GB" sz="1600">
              <a:latin typeface="Open Sans" panose="020B0606030504020204" pitchFamily="34" charset="0"/>
              <a:ea typeface="Open Sans" panose="020B0606030504020204" pitchFamily="34" charset="0"/>
              <a:cs typeface="Open Sans" panose="020B0606030504020204" pitchFamily="34" charset="0"/>
            </a:rPr>
            <a:t> </a:t>
          </a:r>
          <a:endParaRPr lang="en-BE" sz="1600">
            <a:latin typeface="Open Sans" panose="020B0606030504020204" pitchFamily="34" charset="0"/>
            <a:ea typeface="Open Sans" panose="020B0606030504020204" pitchFamily="34" charset="0"/>
            <a:cs typeface="Open Sans" panose="020B0606030504020204" pitchFamily="34" charset="0"/>
          </a:endParaRPr>
        </a:p>
      </dgm:t>
    </dgm:pt>
    <dgm:pt modelId="{AED9FFF2-6422-4A00-B842-48E945A67806}" type="sibTrans" cxnId="{D18F191B-45F0-479B-A4D5-C3F8B4F28664}">
      <dgm:prSet/>
      <dgm:spPr/>
      <dgm:t>
        <a:bodyPr/>
        <a:lstStyle/>
        <a:p>
          <a:endParaRPr lang="en-BE">
            <a:latin typeface="Open Sans" panose="020B0606030504020204" pitchFamily="34" charset="0"/>
            <a:ea typeface="Open Sans" panose="020B0606030504020204" pitchFamily="34" charset="0"/>
            <a:cs typeface="Open Sans" panose="020B0606030504020204" pitchFamily="34" charset="0"/>
          </a:endParaRPr>
        </a:p>
      </dgm:t>
    </dgm:pt>
    <dgm:pt modelId="{0A756F40-BB21-470C-B245-87D72B692474}" type="parTrans" cxnId="{D18F191B-45F0-479B-A4D5-C3F8B4F28664}">
      <dgm:prSet/>
      <dgm:spPr/>
      <dgm:t>
        <a:bodyPr/>
        <a:lstStyle/>
        <a:p>
          <a:endParaRPr lang="en-BE">
            <a:latin typeface="Open Sans" panose="020B0606030504020204" pitchFamily="34" charset="0"/>
            <a:ea typeface="Open Sans" panose="020B0606030504020204" pitchFamily="34" charset="0"/>
            <a:cs typeface="Open Sans" panose="020B0606030504020204" pitchFamily="34" charset="0"/>
          </a:endParaRPr>
        </a:p>
      </dgm:t>
    </dgm:pt>
    <dgm:pt modelId="{5E50C136-D7F0-4C0F-BAB3-B84A46B799B9}">
      <dgm:prSet phldrT="[Text]"/>
      <dgm:spPr/>
      <dgm:t>
        <a:bodyPr/>
        <a:lstStyle/>
        <a:p>
          <a:endParaRPr lang="en-BE">
            <a:latin typeface="Open Sans" panose="020B0606030504020204" pitchFamily="34" charset="0"/>
            <a:ea typeface="Open Sans" panose="020B0606030504020204" pitchFamily="34" charset="0"/>
            <a:cs typeface="Open Sans" panose="020B0606030504020204" pitchFamily="34" charset="0"/>
          </a:endParaRPr>
        </a:p>
      </dgm:t>
    </dgm:pt>
    <dgm:pt modelId="{9EFE5066-5512-4FA7-BFE9-D106F6AE29FF}" type="sibTrans" cxnId="{941CA6F5-6E51-4269-9501-CB27EF759DCD}">
      <dgm:prSet/>
      <dgm:spPr/>
      <dgm:t>
        <a:bodyPr/>
        <a:lstStyle/>
        <a:p>
          <a:endParaRPr lang="en-BE">
            <a:latin typeface="Open Sans" panose="020B0606030504020204" pitchFamily="34" charset="0"/>
            <a:ea typeface="Open Sans" panose="020B0606030504020204" pitchFamily="34" charset="0"/>
            <a:cs typeface="Open Sans" panose="020B0606030504020204" pitchFamily="34" charset="0"/>
          </a:endParaRPr>
        </a:p>
      </dgm:t>
    </dgm:pt>
    <dgm:pt modelId="{D2D02657-ED65-412C-808A-40794BB9965C}" type="parTrans" cxnId="{941CA6F5-6E51-4269-9501-CB27EF759DCD}">
      <dgm:prSet/>
      <dgm:spPr/>
      <dgm:t>
        <a:bodyPr/>
        <a:lstStyle/>
        <a:p>
          <a:endParaRPr lang="en-BE">
            <a:latin typeface="Open Sans" panose="020B0606030504020204" pitchFamily="34" charset="0"/>
            <a:ea typeface="Open Sans" panose="020B0606030504020204" pitchFamily="34" charset="0"/>
            <a:cs typeface="Open Sans" panose="020B0606030504020204" pitchFamily="34" charset="0"/>
          </a:endParaRPr>
        </a:p>
      </dgm:t>
    </dgm:pt>
    <dgm:pt modelId="{09661282-836E-4D57-9FFA-56021BF1C15F}" type="pres">
      <dgm:prSet presAssocID="{B3CB5AD9-D605-4B56-96E4-BF32217D85A1}" presName="Name0" presStyleCnt="0">
        <dgm:presLayoutVars>
          <dgm:chMax val="1"/>
          <dgm:dir/>
          <dgm:animLvl val="ctr"/>
          <dgm:resizeHandles val="exact"/>
        </dgm:presLayoutVars>
      </dgm:prSet>
      <dgm:spPr/>
    </dgm:pt>
    <dgm:pt modelId="{89195EF6-D270-4A8D-A867-D0B5880ECD84}" type="pres">
      <dgm:prSet presAssocID="{8B145540-B576-4E6C-B7BB-A9CBDE40458E}" presName="centerShape" presStyleLbl="node0" presStyleIdx="0" presStyleCnt="1" custScaleX="92528" custScaleY="67676"/>
      <dgm:spPr/>
    </dgm:pt>
    <dgm:pt modelId="{E7880D39-423E-4246-A292-4FAF25D1D79B}" type="pres">
      <dgm:prSet presAssocID="{B30BFCB1-72AB-4DFD-AA21-FD093C2CA101}" presName="node" presStyleLbl="node1" presStyleIdx="0" presStyleCnt="4" custScaleX="43260" custScaleY="13709">
        <dgm:presLayoutVars>
          <dgm:bulletEnabled val="1"/>
        </dgm:presLayoutVars>
      </dgm:prSet>
      <dgm:spPr/>
    </dgm:pt>
    <dgm:pt modelId="{717F6791-1AEE-40F9-9861-BF84E251B163}" type="pres">
      <dgm:prSet presAssocID="{B30BFCB1-72AB-4DFD-AA21-FD093C2CA101}" presName="dummy" presStyleCnt="0"/>
      <dgm:spPr/>
    </dgm:pt>
    <dgm:pt modelId="{4804B333-A099-4FA1-AB77-F2C7778ACCB8}" type="pres">
      <dgm:prSet presAssocID="{901790F5-CB29-4E7E-82CE-05FF526158E9}" presName="sibTrans" presStyleLbl="sibTrans2D1" presStyleIdx="0" presStyleCnt="4"/>
      <dgm:spPr/>
    </dgm:pt>
    <dgm:pt modelId="{8AA102A2-779E-432B-9BE7-4E1342FDCB83}" type="pres">
      <dgm:prSet presAssocID="{5E50C136-D7F0-4C0F-BAB3-B84A46B799B9}" presName="node" presStyleLbl="node1" presStyleIdx="1" presStyleCnt="4" custScaleX="65395" custScaleY="51647">
        <dgm:presLayoutVars>
          <dgm:bulletEnabled val="1"/>
        </dgm:presLayoutVars>
      </dgm:prSet>
      <dgm:spPr/>
    </dgm:pt>
    <dgm:pt modelId="{C638DC11-1B54-4A14-A469-50020C3DA894}" type="pres">
      <dgm:prSet presAssocID="{5E50C136-D7F0-4C0F-BAB3-B84A46B799B9}" presName="dummy" presStyleCnt="0"/>
      <dgm:spPr/>
    </dgm:pt>
    <dgm:pt modelId="{990A1F25-0D45-4209-87F0-71DF3705732F}" type="pres">
      <dgm:prSet presAssocID="{9EFE5066-5512-4FA7-BFE9-D106F6AE29FF}" presName="sibTrans" presStyleLbl="sibTrans2D1" presStyleIdx="1" presStyleCnt="4"/>
      <dgm:spPr/>
    </dgm:pt>
    <dgm:pt modelId="{2E235D44-A059-4E5D-B566-4D9F8CB345B9}" type="pres">
      <dgm:prSet presAssocID="{3CE53066-0897-4642-A61E-AF19119865DB}" presName="node" presStyleLbl="node1" presStyleIdx="2" presStyleCnt="4" custScaleX="14709" custScaleY="24497">
        <dgm:presLayoutVars>
          <dgm:bulletEnabled val="1"/>
        </dgm:presLayoutVars>
      </dgm:prSet>
      <dgm:spPr/>
    </dgm:pt>
    <dgm:pt modelId="{FADDD508-D101-48CB-AEAD-4043578E6228}" type="pres">
      <dgm:prSet presAssocID="{3CE53066-0897-4642-A61E-AF19119865DB}" presName="dummy" presStyleCnt="0"/>
      <dgm:spPr/>
    </dgm:pt>
    <dgm:pt modelId="{DCCF71A6-CB0A-45E2-B7D8-20754F1E57C1}" type="pres">
      <dgm:prSet presAssocID="{D580637B-7A05-4C99-A41C-B8404116BDC3}" presName="sibTrans" presStyleLbl="sibTrans2D1" presStyleIdx="2" presStyleCnt="4"/>
      <dgm:spPr/>
    </dgm:pt>
    <dgm:pt modelId="{85C0CFEE-9698-4761-AD55-06E73F330409}" type="pres">
      <dgm:prSet presAssocID="{94C6D404-C903-4618-899C-833CEDE4A43A}" presName="node" presStyleLbl="node1" presStyleIdx="3" presStyleCnt="4" custScaleX="61257" custScaleY="29694">
        <dgm:presLayoutVars>
          <dgm:bulletEnabled val="1"/>
        </dgm:presLayoutVars>
      </dgm:prSet>
      <dgm:spPr/>
    </dgm:pt>
    <dgm:pt modelId="{518EEC50-99E1-45FE-AFAD-A8043DC94760}" type="pres">
      <dgm:prSet presAssocID="{94C6D404-C903-4618-899C-833CEDE4A43A}" presName="dummy" presStyleCnt="0"/>
      <dgm:spPr/>
    </dgm:pt>
    <dgm:pt modelId="{B6E86323-238C-478D-B2AF-9B7E9F163E5F}" type="pres">
      <dgm:prSet presAssocID="{AED9FFF2-6422-4A00-B842-48E945A67806}" presName="sibTrans" presStyleLbl="sibTrans2D1" presStyleIdx="3" presStyleCnt="4" custLinFactNeighborX="-2617" custLinFactNeighborY="1529"/>
      <dgm:spPr/>
    </dgm:pt>
  </dgm:ptLst>
  <dgm:cxnLst>
    <dgm:cxn modelId="{E01FE405-86E4-4391-9954-F2EE6E4AFBD5}" type="presOf" srcId="{D580637B-7A05-4C99-A41C-B8404116BDC3}" destId="{DCCF71A6-CB0A-45E2-B7D8-20754F1E57C1}" srcOrd="0" destOrd="0" presId="urn:microsoft.com/office/officeart/2005/8/layout/radial6"/>
    <dgm:cxn modelId="{D18F191B-45F0-479B-A4D5-C3F8B4F28664}" srcId="{8B145540-B576-4E6C-B7BB-A9CBDE40458E}" destId="{94C6D404-C903-4618-899C-833CEDE4A43A}" srcOrd="3" destOrd="0" parTransId="{0A756F40-BB21-470C-B245-87D72B692474}" sibTransId="{AED9FFF2-6422-4A00-B842-48E945A67806}"/>
    <dgm:cxn modelId="{947D171C-4648-4BA9-8948-700BD2216193}" type="presOf" srcId="{B30BFCB1-72AB-4DFD-AA21-FD093C2CA101}" destId="{E7880D39-423E-4246-A292-4FAF25D1D79B}" srcOrd="0" destOrd="0" presId="urn:microsoft.com/office/officeart/2005/8/layout/radial6"/>
    <dgm:cxn modelId="{B8E93E47-F529-4D01-8B70-A17188E902CF}" type="presOf" srcId="{B3CB5AD9-D605-4B56-96E4-BF32217D85A1}" destId="{09661282-836E-4D57-9FFA-56021BF1C15F}" srcOrd="0" destOrd="0" presId="urn:microsoft.com/office/officeart/2005/8/layout/radial6"/>
    <dgm:cxn modelId="{CB678256-0672-4C24-8AC7-C79859EBCBF9}" srcId="{8B145540-B576-4E6C-B7BB-A9CBDE40458E}" destId="{3CE53066-0897-4642-A61E-AF19119865DB}" srcOrd="2" destOrd="0" parTransId="{03C31668-D3E9-4A55-8125-2B11065CCCD6}" sibTransId="{D580637B-7A05-4C99-A41C-B8404116BDC3}"/>
    <dgm:cxn modelId="{80236171-2045-400B-8D59-3EC8F852D425}" type="presOf" srcId="{901790F5-CB29-4E7E-82CE-05FF526158E9}" destId="{4804B333-A099-4FA1-AB77-F2C7778ACCB8}" srcOrd="0" destOrd="0" presId="urn:microsoft.com/office/officeart/2005/8/layout/radial6"/>
    <dgm:cxn modelId="{187EEC89-3C1D-4B34-90E2-D2BC6658D445}" type="presOf" srcId="{AED9FFF2-6422-4A00-B842-48E945A67806}" destId="{B6E86323-238C-478D-B2AF-9B7E9F163E5F}" srcOrd="0" destOrd="0" presId="urn:microsoft.com/office/officeart/2005/8/layout/radial6"/>
    <dgm:cxn modelId="{E2542C96-7917-4905-BAED-A0F28ADA91F4}" type="presOf" srcId="{94C6D404-C903-4618-899C-833CEDE4A43A}" destId="{85C0CFEE-9698-4761-AD55-06E73F330409}" srcOrd="0" destOrd="0" presId="urn:microsoft.com/office/officeart/2005/8/layout/radial6"/>
    <dgm:cxn modelId="{C7B21997-3E02-4288-AEEA-819B5D3A381E}" srcId="{8B145540-B576-4E6C-B7BB-A9CBDE40458E}" destId="{B30BFCB1-72AB-4DFD-AA21-FD093C2CA101}" srcOrd="0" destOrd="0" parTransId="{201BC9AF-F9C2-499E-BBE7-FAF5E08414B9}" sibTransId="{901790F5-CB29-4E7E-82CE-05FF526158E9}"/>
    <dgm:cxn modelId="{6029D6A4-678E-42A4-93E3-1BC9AB4DD539}" srcId="{B3CB5AD9-D605-4B56-96E4-BF32217D85A1}" destId="{8B145540-B576-4E6C-B7BB-A9CBDE40458E}" srcOrd="0" destOrd="0" parTransId="{D42945AA-09EA-4407-8646-29265ECCA85D}" sibTransId="{672D8841-1A1A-4901-BACF-7D6F68F50640}"/>
    <dgm:cxn modelId="{ADA61FC3-1D76-495F-A9BD-63DC993F4F11}" type="presOf" srcId="{8B145540-B576-4E6C-B7BB-A9CBDE40458E}" destId="{89195EF6-D270-4A8D-A867-D0B5880ECD84}" srcOrd="0" destOrd="0" presId="urn:microsoft.com/office/officeart/2005/8/layout/radial6"/>
    <dgm:cxn modelId="{4D6251D1-4DB9-4E2C-AA1F-6AE16DBB8941}" type="presOf" srcId="{5E50C136-D7F0-4C0F-BAB3-B84A46B799B9}" destId="{8AA102A2-779E-432B-9BE7-4E1342FDCB83}" srcOrd="0" destOrd="0" presId="urn:microsoft.com/office/officeart/2005/8/layout/radial6"/>
    <dgm:cxn modelId="{47DF60F3-6BCA-4AB3-92B0-CB4F84CB1ECC}" type="presOf" srcId="{3CE53066-0897-4642-A61E-AF19119865DB}" destId="{2E235D44-A059-4E5D-B566-4D9F8CB345B9}" srcOrd="0" destOrd="0" presId="urn:microsoft.com/office/officeart/2005/8/layout/radial6"/>
    <dgm:cxn modelId="{941CA6F5-6E51-4269-9501-CB27EF759DCD}" srcId="{8B145540-B576-4E6C-B7BB-A9CBDE40458E}" destId="{5E50C136-D7F0-4C0F-BAB3-B84A46B799B9}" srcOrd="1" destOrd="0" parTransId="{D2D02657-ED65-412C-808A-40794BB9965C}" sibTransId="{9EFE5066-5512-4FA7-BFE9-D106F6AE29FF}"/>
    <dgm:cxn modelId="{8D8605FC-0AC8-497C-B8F8-7E29B0C3E954}" type="presOf" srcId="{9EFE5066-5512-4FA7-BFE9-D106F6AE29FF}" destId="{990A1F25-0D45-4209-87F0-71DF3705732F}" srcOrd="0" destOrd="0" presId="urn:microsoft.com/office/officeart/2005/8/layout/radial6"/>
    <dgm:cxn modelId="{3645BE4C-1197-4B15-9EC6-801FBFA1DFC2}" type="presParOf" srcId="{09661282-836E-4D57-9FFA-56021BF1C15F}" destId="{89195EF6-D270-4A8D-A867-D0B5880ECD84}" srcOrd="0" destOrd="0" presId="urn:microsoft.com/office/officeart/2005/8/layout/radial6"/>
    <dgm:cxn modelId="{2B1B00B9-8FA1-4D4B-B99A-C9DE8A7C8554}" type="presParOf" srcId="{09661282-836E-4D57-9FFA-56021BF1C15F}" destId="{E7880D39-423E-4246-A292-4FAF25D1D79B}" srcOrd="1" destOrd="0" presId="urn:microsoft.com/office/officeart/2005/8/layout/radial6"/>
    <dgm:cxn modelId="{99DCB540-5DB7-4466-8022-803EEB6B34BF}" type="presParOf" srcId="{09661282-836E-4D57-9FFA-56021BF1C15F}" destId="{717F6791-1AEE-40F9-9861-BF84E251B163}" srcOrd="2" destOrd="0" presId="urn:microsoft.com/office/officeart/2005/8/layout/radial6"/>
    <dgm:cxn modelId="{78FE114F-9E2B-4002-979D-237B53D2B0B8}" type="presParOf" srcId="{09661282-836E-4D57-9FFA-56021BF1C15F}" destId="{4804B333-A099-4FA1-AB77-F2C7778ACCB8}" srcOrd="3" destOrd="0" presId="urn:microsoft.com/office/officeart/2005/8/layout/radial6"/>
    <dgm:cxn modelId="{F5A13EFC-9BD0-462B-9E1C-6B503CD1929D}" type="presParOf" srcId="{09661282-836E-4D57-9FFA-56021BF1C15F}" destId="{8AA102A2-779E-432B-9BE7-4E1342FDCB83}" srcOrd="4" destOrd="0" presId="urn:microsoft.com/office/officeart/2005/8/layout/radial6"/>
    <dgm:cxn modelId="{490E9CB0-52C2-4683-B161-4AB1E592B8E1}" type="presParOf" srcId="{09661282-836E-4D57-9FFA-56021BF1C15F}" destId="{C638DC11-1B54-4A14-A469-50020C3DA894}" srcOrd="5" destOrd="0" presId="urn:microsoft.com/office/officeart/2005/8/layout/radial6"/>
    <dgm:cxn modelId="{A707E664-618E-4C9A-AE65-84984468529D}" type="presParOf" srcId="{09661282-836E-4D57-9FFA-56021BF1C15F}" destId="{990A1F25-0D45-4209-87F0-71DF3705732F}" srcOrd="6" destOrd="0" presId="urn:microsoft.com/office/officeart/2005/8/layout/radial6"/>
    <dgm:cxn modelId="{F857C8BA-BD55-4133-B2A5-CFB93671B79C}" type="presParOf" srcId="{09661282-836E-4D57-9FFA-56021BF1C15F}" destId="{2E235D44-A059-4E5D-B566-4D9F8CB345B9}" srcOrd="7" destOrd="0" presId="urn:microsoft.com/office/officeart/2005/8/layout/radial6"/>
    <dgm:cxn modelId="{3BA613D9-1930-4C0C-89AD-ADE0457E21D7}" type="presParOf" srcId="{09661282-836E-4D57-9FFA-56021BF1C15F}" destId="{FADDD508-D101-48CB-AEAD-4043578E6228}" srcOrd="8" destOrd="0" presId="urn:microsoft.com/office/officeart/2005/8/layout/radial6"/>
    <dgm:cxn modelId="{864A4B33-67C9-4F88-ABB1-051206D8539E}" type="presParOf" srcId="{09661282-836E-4D57-9FFA-56021BF1C15F}" destId="{DCCF71A6-CB0A-45E2-B7D8-20754F1E57C1}" srcOrd="9" destOrd="0" presId="urn:microsoft.com/office/officeart/2005/8/layout/radial6"/>
    <dgm:cxn modelId="{FADE0C3E-B493-4902-BA9C-F5199AD2991F}" type="presParOf" srcId="{09661282-836E-4D57-9FFA-56021BF1C15F}" destId="{85C0CFEE-9698-4761-AD55-06E73F330409}" srcOrd="10" destOrd="0" presId="urn:microsoft.com/office/officeart/2005/8/layout/radial6"/>
    <dgm:cxn modelId="{530222F6-DB06-423C-BDC3-552C3786B969}" type="presParOf" srcId="{09661282-836E-4D57-9FFA-56021BF1C15F}" destId="{518EEC50-99E1-45FE-AFAD-A8043DC94760}" srcOrd="11" destOrd="0" presId="urn:microsoft.com/office/officeart/2005/8/layout/radial6"/>
    <dgm:cxn modelId="{749E6C67-2D10-4E05-AFC7-DDC76A47FC5D}" type="presParOf" srcId="{09661282-836E-4D57-9FFA-56021BF1C15F}" destId="{B6E86323-238C-478D-B2AF-9B7E9F163E5F}" srcOrd="12" destOrd="0" presId="urn:microsoft.com/office/officeart/2005/8/layout/radial6"/>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312AD5-C045-445F-AF37-5FAC6F633B37}">
      <dsp:nvSpPr>
        <dsp:cNvPr id="0" name=""/>
        <dsp:cNvSpPr/>
      </dsp:nvSpPr>
      <dsp:spPr>
        <a:xfrm>
          <a:off x="0" y="264062"/>
          <a:ext cx="17117842" cy="1568878"/>
        </a:xfrm>
        <a:prstGeom prst="roundRect">
          <a:avLst/>
        </a:prstGeom>
        <a:solidFill>
          <a:srgbClr val="1E3048"/>
        </a:solidFill>
        <a:ln w="25400" cap="flat" cmpd="sng" algn="ctr">
          <a:solidFill>
            <a:srgbClr val="1E3048"/>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just" defTabSz="914400" rtl="0" eaLnBrk="1" latinLnBrk="0" hangingPunct="1">
            <a:lnSpc>
              <a:spcPct val="90000"/>
            </a:lnSpc>
            <a:spcBef>
              <a:spcPct val="0"/>
            </a:spcBef>
            <a:spcAft>
              <a:spcPct val="35000"/>
            </a:spcAft>
            <a:buNone/>
          </a:pPr>
          <a:r>
            <a:rPr lang="it-IT" sz="2200" kern="1200">
              <a:solidFill>
                <a:schemeClr val="bg1"/>
              </a:solidFill>
              <a:latin typeface="Montserrat"/>
              <a:ea typeface="+mn-ea"/>
              <a:cs typeface="+mn-cs"/>
            </a:rPr>
            <a:t>L’analisi JISC evidenzia come i TA abbiano contribuito ad aumentare il volume delle pubblicazioni in accesso aperto e aiutato a raggiungere</a:t>
          </a:r>
          <a:r>
            <a:rPr lang="it-IT" sz="2200" kern="1200">
              <a:solidFill>
                <a:prstClr val="white"/>
              </a:solidFill>
              <a:latin typeface="Montserrat"/>
              <a:ea typeface="+mn-ea"/>
              <a:cs typeface="+mn-cs"/>
            </a:rPr>
            <a:t> alti livelli di conformità alle politiche OA dei finanziatori. Tuttavia, dall’analisi emergono </a:t>
          </a:r>
          <a:r>
            <a:rPr lang="it-IT" sz="2200" kern="1200">
              <a:solidFill>
                <a:schemeClr val="bg1"/>
              </a:solidFill>
              <a:latin typeface="Montserrat"/>
              <a:ea typeface="+mn-ea"/>
              <a:cs typeface="+mn-cs"/>
            </a:rPr>
            <a:t>diverse criticità. Lo «strumento» non sembra «guidare» nel modo e nei tempi giusti la transizione verso l’OA, tanto che si arriva a prevedere che per realizzare una piena transizione servano ancora oltre 70 anni.</a:t>
          </a:r>
        </a:p>
      </dsp:txBody>
      <dsp:txXfrm>
        <a:off x="76586" y="340648"/>
        <a:ext cx="16964670" cy="141570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E86323-238C-478D-B2AF-9B7E9F163E5F}">
      <dsp:nvSpPr>
        <dsp:cNvPr id="0" name=""/>
        <dsp:cNvSpPr/>
      </dsp:nvSpPr>
      <dsp:spPr>
        <a:xfrm>
          <a:off x="3005534" y="833600"/>
          <a:ext cx="5321757" cy="5321757"/>
        </a:xfrm>
        <a:prstGeom prst="blockArc">
          <a:avLst>
            <a:gd name="adj1" fmla="val 10800000"/>
            <a:gd name="adj2" fmla="val 16200000"/>
            <a:gd name="adj3" fmla="val 4643"/>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CCF71A6-CB0A-45E2-B7D8-20754F1E57C1}">
      <dsp:nvSpPr>
        <dsp:cNvPr id="0" name=""/>
        <dsp:cNvSpPr/>
      </dsp:nvSpPr>
      <dsp:spPr>
        <a:xfrm>
          <a:off x="3144804" y="752231"/>
          <a:ext cx="5321757" cy="5321757"/>
        </a:xfrm>
        <a:prstGeom prst="blockArc">
          <a:avLst>
            <a:gd name="adj1" fmla="val 5400000"/>
            <a:gd name="adj2" fmla="val 10800000"/>
            <a:gd name="adj3" fmla="val 4643"/>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90A1F25-0D45-4209-87F0-71DF3705732F}">
      <dsp:nvSpPr>
        <dsp:cNvPr id="0" name=""/>
        <dsp:cNvSpPr/>
      </dsp:nvSpPr>
      <dsp:spPr>
        <a:xfrm>
          <a:off x="3144804" y="752231"/>
          <a:ext cx="5321757" cy="5321757"/>
        </a:xfrm>
        <a:prstGeom prst="blockArc">
          <a:avLst>
            <a:gd name="adj1" fmla="val 0"/>
            <a:gd name="adj2" fmla="val 5400000"/>
            <a:gd name="adj3" fmla="val 4643"/>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804B333-A099-4FA1-AB77-F2C7778ACCB8}">
      <dsp:nvSpPr>
        <dsp:cNvPr id="0" name=""/>
        <dsp:cNvSpPr/>
      </dsp:nvSpPr>
      <dsp:spPr>
        <a:xfrm>
          <a:off x="3144804" y="752231"/>
          <a:ext cx="5321757" cy="5321757"/>
        </a:xfrm>
        <a:prstGeom prst="blockArc">
          <a:avLst>
            <a:gd name="adj1" fmla="val 16200000"/>
            <a:gd name="adj2" fmla="val 0"/>
            <a:gd name="adj3" fmla="val 4643"/>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9195EF6-D270-4A8D-A867-D0B5880ECD84}">
      <dsp:nvSpPr>
        <dsp:cNvPr id="0" name=""/>
        <dsp:cNvSpPr/>
      </dsp:nvSpPr>
      <dsp:spPr>
        <a:xfrm>
          <a:off x="4671718" y="2583715"/>
          <a:ext cx="2267929" cy="1658788"/>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GB" sz="2800" kern="1200">
              <a:latin typeface="Open Sans" panose="020B0606030504020204" pitchFamily="34" charset="0"/>
              <a:ea typeface="Open Sans" panose="020B0606030504020204" pitchFamily="34" charset="0"/>
              <a:cs typeface="Open Sans" panose="020B0606030504020204" pitchFamily="34" charset="0"/>
            </a:rPr>
            <a:t>Diamond OA</a:t>
          </a:r>
          <a:endParaRPr lang="en-BE" sz="2800" kern="1200">
            <a:latin typeface="Open Sans" panose="020B0606030504020204" pitchFamily="34" charset="0"/>
            <a:ea typeface="Open Sans" panose="020B0606030504020204" pitchFamily="34" charset="0"/>
            <a:cs typeface="Open Sans" panose="020B0606030504020204" pitchFamily="34" charset="0"/>
          </a:endParaRPr>
        </a:p>
      </dsp:txBody>
      <dsp:txXfrm>
        <a:off x="5003849" y="2826639"/>
        <a:ext cx="1603667" cy="1172940"/>
      </dsp:txXfrm>
    </dsp:sp>
    <dsp:sp modelId="{E7880D39-423E-4246-A292-4FAF25D1D79B}">
      <dsp:nvSpPr>
        <dsp:cNvPr id="0" name=""/>
        <dsp:cNvSpPr/>
      </dsp:nvSpPr>
      <dsp:spPr>
        <a:xfrm>
          <a:off x="5434565" y="696391"/>
          <a:ext cx="742234" cy="235212"/>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endParaRPr lang="en-BE" sz="900" kern="1200">
            <a:latin typeface="Open Sans" panose="020B0606030504020204" pitchFamily="34" charset="0"/>
            <a:ea typeface="Open Sans" panose="020B0606030504020204" pitchFamily="34" charset="0"/>
            <a:cs typeface="Open Sans" panose="020B0606030504020204" pitchFamily="34" charset="0"/>
          </a:endParaRPr>
        </a:p>
      </dsp:txBody>
      <dsp:txXfrm>
        <a:off x="5543263" y="730837"/>
        <a:ext cx="524838" cy="166320"/>
      </dsp:txXfrm>
    </dsp:sp>
    <dsp:sp modelId="{8AA102A2-779E-432B-9BE7-4E1342FDCB83}">
      <dsp:nvSpPr>
        <dsp:cNvPr id="0" name=""/>
        <dsp:cNvSpPr/>
      </dsp:nvSpPr>
      <dsp:spPr>
        <a:xfrm>
          <a:off x="7843786" y="2970042"/>
          <a:ext cx="1122015" cy="88613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endParaRPr lang="en-BE" sz="2700" kern="1200">
            <a:latin typeface="Open Sans" panose="020B0606030504020204" pitchFamily="34" charset="0"/>
            <a:ea typeface="Open Sans" panose="020B0606030504020204" pitchFamily="34" charset="0"/>
            <a:cs typeface="Open Sans" panose="020B0606030504020204" pitchFamily="34" charset="0"/>
          </a:endParaRPr>
        </a:p>
      </dsp:txBody>
      <dsp:txXfrm>
        <a:off x="8008101" y="3099813"/>
        <a:ext cx="793385" cy="626592"/>
      </dsp:txXfrm>
    </dsp:sp>
    <dsp:sp modelId="{2E235D44-A059-4E5D-B566-4D9F8CB345B9}">
      <dsp:nvSpPr>
        <dsp:cNvPr id="0" name=""/>
        <dsp:cNvSpPr/>
      </dsp:nvSpPr>
      <dsp:spPr>
        <a:xfrm>
          <a:off x="5679498" y="5802067"/>
          <a:ext cx="252369" cy="420307"/>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endParaRPr lang="en-BE" sz="1600" kern="1200">
            <a:latin typeface="Open Sans" panose="020B0606030504020204" pitchFamily="34" charset="0"/>
            <a:ea typeface="Open Sans" panose="020B0606030504020204" pitchFamily="34" charset="0"/>
            <a:cs typeface="Open Sans" panose="020B0606030504020204" pitchFamily="34" charset="0"/>
          </a:endParaRPr>
        </a:p>
      </dsp:txBody>
      <dsp:txXfrm>
        <a:off x="5716457" y="5863620"/>
        <a:ext cx="178451" cy="297201"/>
      </dsp:txXfrm>
    </dsp:sp>
    <dsp:sp modelId="{85C0CFEE-9698-4761-AD55-06E73F330409}">
      <dsp:nvSpPr>
        <dsp:cNvPr id="0" name=""/>
        <dsp:cNvSpPr/>
      </dsp:nvSpPr>
      <dsp:spPr>
        <a:xfrm>
          <a:off x="2681062" y="3158372"/>
          <a:ext cx="1051017" cy="50947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GB" sz="1600" kern="1200">
              <a:latin typeface="Open Sans" panose="020B0606030504020204" pitchFamily="34" charset="0"/>
              <a:ea typeface="Open Sans" panose="020B0606030504020204" pitchFamily="34" charset="0"/>
              <a:cs typeface="Open Sans" panose="020B0606030504020204" pitchFamily="34" charset="0"/>
            </a:rPr>
            <a:t> </a:t>
          </a:r>
          <a:endParaRPr lang="en-BE" sz="1600" kern="1200">
            <a:latin typeface="Open Sans" panose="020B0606030504020204" pitchFamily="34" charset="0"/>
            <a:ea typeface="Open Sans" panose="020B0606030504020204" pitchFamily="34" charset="0"/>
            <a:cs typeface="Open Sans" panose="020B0606030504020204" pitchFamily="34" charset="0"/>
          </a:endParaRPr>
        </a:p>
      </dsp:txBody>
      <dsp:txXfrm>
        <a:off x="2834980" y="3232983"/>
        <a:ext cx="743181" cy="360253"/>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2ca13f913cd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1" name="Google Shape;271;g2ca13f913cd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g2ca13f913cd_0_3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0" name="Google Shape;290;g2ca13f913cd_0_3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g2ca13f913cd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08" name="Google Shape;308;g2ca13f913cd_0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g2cb2c89ff27_2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6" name="Google Shape;326;g2cb2c89ff27_2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2ca13f913cd_0_4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42" name="Google Shape;342;g2ca13f913cd_0_4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g2ca13f913cd_0_4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59" name="Google Shape;359;g2ca13f913cd_0_4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g2ca13f913cd_0_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77" name="Google Shape;377;g2ca13f913cd_0_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g2ca13f913cd_0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7" name="Google Shape;397;g2ca13f913cd_0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g2ca13f913cd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15" name="Google Shape;415;g2ca13f913cd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36" name="Google Shape;436;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6" name="Google Shape;96;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g2ca13f913cd_0_1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63" name="Google Shape;463;g2ca13f913cd_0_1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Google Shape;489;g2ca13f913cd_0_2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90" name="Google Shape;490;g2ca13f913cd_0_2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
        <p:cNvGrpSpPr/>
        <p:nvPr/>
      </p:nvGrpSpPr>
      <p:grpSpPr>
        <a:xfrm>
          <a:off x="0" y="0"/>
          <a:ext cx="0" cy="0"/>
          <a:chOff x="0" y="0"/>
          <a:chExt cx="0" cy="0"/>
        </a:xfrm>
      </p:grpSpPr>
      <p:sp>
        <p:nvSpPr>
          <p:cNvPr id="513" name="Google Shape;513;g2ca13f913cd_0_2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14" name="Google Shape;514;g2ca13f913cd_0_2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2ca13f913cd_0_4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42" name="Google Shape;342;g2ca13f913cd_0_4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845045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2ca13f913cd_0_4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42" name="Google Shape;342;g2ca13f913cd_0_4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151276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2ca13f913cd_0_4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42" name="Google Shape;342;g2ca13f913cd_0_4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570427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2ca13f913cd_0_4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42" name="Google Shape;342;g2ca13f913cd_0_4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02575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2ca13f913cd_0_4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42" name="Google Shape;342;g2ca13f913cd_0_4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696330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2ca13f913cd_0_4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42" name="Google Shape;342;g2ca13f913cd_0_4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367510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9" name="Google Shape;119;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2ca13f913cd_0_4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42" name="Google Shape;342;g2ca13f913cd_0_4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7807742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2ca13f913cd_0_4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42" name="Google Shape;342;g2ca13f913cd_0_4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6273717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2ca13f913cd_0_4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42" name="Google Shape;342;g2ca13f913cd_0_4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5786947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2ca13f913cd_0_4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42" name="Google Shape;342;g2ca13f913cd_0_4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248195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2ca13f913cd_0_4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42" name="Google Shape;342;g2ca13f913cd_0_4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6151991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2ca13f913cd_0_4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42" name="Google Shape;342;g2ca13f913cd_0_4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6088725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2ca13f913cd_0_4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42" name="Google Shape;342;g2ca13f913cd_0_4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4132008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9" name="Google Shape;119;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1000" y="685800"/>
            <a:ext cx="6096000" cy="3429000"/>
          </a:xfrm>
        </p:spPr>
      </p:sp>
      <p:sp>
        <p:nvSpPr>
          <p:cNvPr id="3" name="Segnaposto note 2"/>
          <p:cNvSpPr>
            <a:spLocks noGrp="1"/>
          </p:cNvSpPr>
          <p:nvPr>
            <p:ph type="body" idx="1"/>
          </p:nvPr>
        </p:nvSpPr>
        <p:spPr/>
        <p:txBody>
          <a:bodyPr/>
          <a:lstStyle/>
          <a:p>
            <a:r>
              <a:rPr lang="it-IT" sz="1200">
                <a:latin typeface="Montserrat" pitchFamily="2" charset="77"/>
              </a:rPr>
              <a:t>open peer review: pratica raccomandata nel programma di finanziamento</a:t>
            </a:r>
            <a:endParaRPr lang="it-IT"/>
          </a:p>
        </p:txBody>
      </p:sp>
      <p:sp>
        <p:nvSpPr>
          <p:cNvPr id="4" name="Segnaposto numero diapositiva 3"/>
          <p:cNvSpPr>
            <a:spLocks noGrp="1"/>
          </p:cNvSpPr>
          <p:nvPr>
            <p:ph type="sldNum" sz="quarter" idx="5"/>
          </p:nvPr>
        </p:nvSpPr>
        <p:spPr/>
        <p:txBody>
          <a:bodyPr/>
          <a:lstStyle/>
          <a:p>
            <a:fld id="{575DCC7B-62B2-5D4B-BF15-DDD9279DA432}" type="slidenum">
              <a:rPr lang="it-IT" smtClean="0"/>
              <a:t>86</a:t>
            </a:fld>
            <a:endParaRPr lang="it-IT"/>
          </a:p>
        </p:txBody>
      </p:sp>
    </p:spTree>
    <p:extLst>
      <p:ext uri="{BB962C8B-B14F-4D97-AF65-F5344CB8AC3E}">
        <p14:creationId xmlns:p14="http://schemas.microsoft.com/office/powerpoint/2010/main" val="389031104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1000" y="685800"/>
            <a:ext cx="6096000" cy="3429000"/>
          </a:xfrm>
        </p:spPr>
      </p:sp>
      <p:sp>
        <p:nvSpPr>
          <p:cNvPr id="3" name="Segnaposto note 2"/>
          <p:cNvSpPr>
            <a:spLocks noGrp="1"/>
          </p:cNvSpPr>
          <p:nvPr>
            <p:ph type="body" idx="1"/>
          </p:nvPr>
        </p:nvSpPr>
        <p:spPr/>
        <p:txBody>
          <a:bodyPr/>
          <a:lstStyle/>
          <a:p>
            <a:r>
              <a:rPr lang="it-IT"/>
              <a:t>DL 8 agosto 2013, n.91 e successive modifiche: legge che disciplina in Italia l’accesso aperto alla produzione scientifica.</a:t>
            </a:r>
          </a:p>
        </p:txBody>
      </p:sp>
      <p:sp>
        <p:nvSpPr>
          <p:cNvPr id="4" name="Segnaposto numero diapositiva 3"/>
          <p:cNvSpPr>
            <a:spLocks noGrp="1"/>
          </p:cNvSpPr>
          <p:nvPr>
            <p:ph type="sldNum" sz="quarter" idx="5"/>
          </p:nvPr>
        </p:nvSpPr>
        <p:spPr/>
        <p:txBody>
          <a:bodyPr/>
          <a:lstStyle/>
          <a:p>
            <a:fld id="{575DCC7B-62B2-5D4B-BF15-DDD9279DA432}" type="slidenum">
              <a:rPr lang="it-IT" smtClean="0"/>
              <a:t>88</a:t>
            </a:fld>
            <a:endParaRPr lang="it-IT"/>
          </a:p>
        </p:txBody>
      </p:sp>
    </p:spTree>
    <p:extLst>
      <p:ext uri="{BB962C8B-B14F-4D97-AF65-F5344CB8AC3E}">
        <p14:creationId xmlns:p14="http://schemas.microsoft.com/office/powerpoint/2010/main" val="36877300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2" name="Google Shape;142;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1000" y="685800"/>
            <a:ext cx="6096000" cy="3429000"/>
          </a:xfrm>
        </p:spPr>
      </p:sp>
      <p:sp>
        <p:nvSpPr>
          <p:cNvPr id="3" name="Segnaposto note 2"/>
          <p:cNvSpPr>
            <a:spLocks noGrp="1"/>
          </p:cNvSpPr>
          <p:nvPr>
            <p:ph type="body" idx="1"/>
          </p:nvPr>
        </p:nvSpPr>
        <p:spPr/>
        <p:txBody>
          <a:bodyPr/>
          <a:lstStyle/>
          <a:p>
            <a:r>
              <a:rPr lang="it-IT"/>
              <a:t>Costi ammissibili: dal documento «Criteri per la determinazione dei costi»</a:t>
            </a:r>
          </a:p>
        </p:txBody>
      </p:sp>
      <p:sp>
        <p:nvSpPr>
          <p:cNvPr id="4" name="Segnaposto numero diapositiva 3"/>
          <p:cNvSpPr>
            <a:spLocks noGrp="1"/>
          </p:cNvSpPr>
          <p:nvPr>
            <p:ph type="sldNum" sz="quarter" idx="5"/>
          </p:nvPr>
        </p:nvSpPr>
        <p:spPr/>
        <p:txBody>
          <a:bodyPr/>
          <a:lstStyle/>
          <a:p>
            <a:fld id="{575DCC7B-62B2-5D4B-BF15-DDD9279DA432}" type="slidenum">
              <a:rPr lang="it-IT" smtClean="0"/>
              <a:t>89</a:t>
            </a:fld>
            <a:endParaRPr lang="it-IT"/>
          </a:p>
        </p:txBody>
      </p:sp>
    </p:spTree>
    <p:extLst>
      <p:ext uri="{BB962C8B-B14F-4D97-AF65-F5344CB8AC3E}">
        <p14:creationId xmlns:p14="http://schemas.microsoft.com/office/powerpoint/2010/main" val="12117657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1000" y="685800"/>
            <a:ext cx="6096000" cy="3429000"/>
          </a:xfrm>
        </p:spPr>
      </p:sp>
      <p:sp>
        <p:nvSpPr>
          <p:cNvPr id="3" name="Segnaposto note 2"/>
          <p:cNvSpPr>
            <a:spLocks noGrp="1"/>
          </p:cNvSpPr>
          <p:nvPr>
            <p:ph type="body" idx="1"/>
          </p:nvPr>
        </p:nvSpPr>
        <p:spPr/>
        <p:txBody>
          <a:bodyPr/>
          <a:lstStyle/>
          <a:p>
            <a:r>
              <a:rPr lang="it-IT"/>
              <a:t>ANVUR = </a:t>
            </a:r>
            <a:r>
              <a:rPr lang="it-IT" b="0" i="0">
                <a:solidFill>
                  <a:srgbClr val="333333"/>
                </a:solidFill>
                <a:effectLst/>
                <a:highlight>
                  <a:srgbClr val="FFFFFF"/>
                </a:highlight>
                <a:latin typeface="Roboto" panose="020F0502020204030204" pitchFamily="34" charset="0"/>
              </a:rPr>
              <a:t>Agenzia Nazionale per la Valutazione del sistema Universitario e della Ricerca</a:t>
            </a:r>
            <a:endParaRPr lang="it-IT"/>
          </a:p>
        </p:txBody>
      </p:sp>
      <p:sp>
        <p:nvSpPr>
          <p:cNvPr id="4" name="Segnaposto numero diapositiva 3"/>
          <p:cNvSpPr>
            <a:spLocks noGrp="1"/>
          </p:cNvSpPr>
          <p:nvPr>
            <p:ph type="sldNum" sz="quarter" idx="5"/>
          </p:nvPr>
        </p:nvSpPr>
        <p:spPr/>
        <p:txBody>
          <a:bodyPr/>
          <a:lstStyle/>
          <a:p>
            <a:fld id="{575DCC7B-62B2-5D4B-BF15-DDD9279DA432}" type="slidenum">
              <a:rPr lang="it-IT" smtClean="0"/>
              <a:t>90</a:t>
            </a:fld>
            <a:endParaRPr lang="it-IT"/>
          </a:p>
        </p:txBody>
      </p:sp>
    </p:spTree>
    <p:extLst>
      <p:ext uri="{BB962C8B-B14F-4D97-AF65-F5344CB8AC3E}">
        <p14:creationId xmlns:p14="http://schemas.microsoft.com/office/powerpoint/2010/main" val="262788429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1000" y="685800"/>
            <a:ext cx="6096000" cy="3429000"/>
          </a:xfrm>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5FB86401-C93B-6A40-B780-E91C56D10983}" type="slidenum">
              <a:rPr lang="it-IT" smtClean="0"/>
              <a:t>95</a:t>
            </a:fld>
            <a:endParaRPr lang="it-IT"/>
          </a:p>
        </p:txBody>
      </p:sp>
    </p:spTree>
    <p:extLst>
      <p:ext uri="{BB962C8B-B14F-4D97-AF65-F5344CB8AC3E}">
        <p14:creationId xmlns:p14="http://schemas.microsoft.com/office/powerpoint/2010/main" val="301378886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1000" y="685800"/>
            <a:ext cx="6096000" cy="3429000"/>
          </a:xfrm>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5FB86401-C93B-6A40-B780-E91C56D10983}" type="slidenum">
              <a:rPr lang="it-IT" smtClean="0"/>
              <a:t>96</a:t>
            </a:fld>
            <a:endParaRPr lang="it-IT"/>
          </a:p>
        </p:txBody>
      </p:sp>
    </p:spTree>
    <p:extLst>
      <p:ext uri="{BB962C8B-B14F-4D97-AF65-F5344CB8AC3E}">
        <p14:creationId xmlns:p14="http://schemas.microsoft.com/office/powerpoint/2010/main" val="149727305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1000" y="685800"/>
            <a:ext cx="6096000" cy="3429000"/>
          </a:xfrm>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5FB86401-C93B-6A40-B780-E91C56D10983}" type="slidenum">
              <a:rPr lang="it-IT" smtClean="0"/>
              <a:t>97</a:t>
            </a:fld>
            <a:endParaRPr lang="it-IT"/>
          </a:p>
        </p:txBody>
      </p:sp>
    </p:spTree>
    <p:extLst>
      <p:ext uri="{BB962C8B-B14F-4D97-AF65-F5344CB8AC3E}">
        <p14:creationId xmlns:p14="http://schemas.microsoft.com/office/powerpoint/2010/main" val="240290484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1000" y="685800"/>
            <a:ext cx="6096000" cy="3429000"/>
          </a:xfrm>
        </p:spPr>
      </p:sp>
      <p:sp>
        <p:nvSpPr>
          <p:cNvPr id="3" name="Segnaposto note 2"/>
          <p:cNvSpPr>
            <a:spLocks noGrp="1"/>
          </p:cNvSpPr>
          <p:nvPr>
            <p:ph type="body" idx="1"/>
          </p:nvPr>
        </p:nvSpPr>
        <p:spPr/>
        <p:txBody>
          <a:bodyPr/>
          <a:lstStyle/>
          <a:p>
            <a:r>
              <a:rPr lang="it-IT"/>
              <a:t>ESEMPIO DI FREE ACCESS</a:t>
            </a:r>
          </a:p>
          <a:p>
            <a:endParaRPr lang="it-IT"/>
          </a:p>
        </p:txBody>
      </p:sp>
      <p:sp>
        <p:nvSpPr>
          <p:cNvPr id="4" name="Segnaposto numero diapositiva 3"/>
          <p:cNvSpPr>
            <a:spLocks noGrp="1"/>
          </p:cNvSpPr>
          <p:nvPr>
            <p:ph type="sldNum" sz="quarter" idx="5"/>
          </p:nvPr>
        </p:nvSpPr>
        <p:spPr/>
        <p:txBody>
          <a:bodyPr/>
          <a:lstStyle/>
          <a:p>
            <a:fld id="{DEF69AA6-89E3-4244-BB96-6EF632F55F76}" type="slidenum">
              <a:rPr lang="it-IT" smtClean="0"/>
              <a:t>100</a:t>
            </a:fld>
            <a:endParaRPr lang="it-IT"/>
          </a:p>
        </p:txBody>
      </p:sp>
    </p:spTree>
    <p:extLst>
      <p:ext uri="{BB962C8B-B14F-4D97-AF65-F5344CB8AC3E}">
        <p14:creationId xmlns:p14="http://schemas.microsoft.com/office/powerpoint/2010/main" val="119672863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1000" y="685800"/>
            <a:ext cx="6096000" cy="3429000"/>
          </a:xfrm>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5FB86401-C93B-6A40-B780-E91C56D10983}" type="slidenum">
              <a:rPr lang="it-IT" smtClean="0"/>
              <a:t>101</a:t>
            </a:fld>
            <a:endParaRPr lang="it-IT"/>
          </a:p>
        </p:txBody>
      </p:sp>
    </p:spTree>
    <p:extLst>
      <p:ext uri="{BB962C8B-B14F-4D97-AF65-F5344CB8AC3E}">
        <p14:creationId xmlns:p14="http://schemas.microsoft.com/office/powerpoint/2010/main" val="317889015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1000" y="685800"/>
            <a:ext cx="6096000" cy="3429000"/>
          </a:xfrm>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200"/>
              <a:t>CASO HOME DI UN JOURNAL IN CUI SI DICHIARA CHE COS’E’. GOLD OA JOURNAL</a:t>
            </a:r>
          </a:p>
          <a:p>
            <a:endParaRPr lang="it-IT"/>
          </a:p>
        </p:txBody>
      </p:sp>
      <p:sp>
        <p:nvSpPr>
          <p:cNvPr id="4" name="Segnaposto numero diapositiva 3"/>
          <p:cNvSpPr>
            <a:spLocks noGrp="1"/>
          </p:cNvSpPr>
          <p:nvPr>
            <p:ph type="sldNum" sz="quarter" idx="5"/>
          </p:nvPr>
        </p:nvSpPr>
        <p:spPr/>
        <p:txBody>
          <a:bodyPr/>
          <a:lstStyle/>
          <a:p>
            <a:fld id="{DEF69AA6-89E3-4244-BB96-6EF632F55F76}" type="slidenum">
              <a:rPr lang="it-IT" smtClean="0"/>
              <a:t>102</a:t>
            </a:fld>
            <a:endParaRPr lang="it-IT"/>
          </a:p>
        </p:txBody>
      </p:sp>
    </p:spTree>
    <p:extLst>
      <p:ext uri="{BB962C8B-B14F-4D97-AF65-F5344CB8AC3E}">
        <p14:creationId xmlns:p14="http://schemas.microsoft.com/office/powerpoint/2010/main" val="87726363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1000" y="685800"/>
            <a:ext cx="6096000" cy="3429000"/>
          </a:xfrm>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200"/>
              <a:t>CASO HOME DI UN JOURNAL IN CUI SI DICHIARA CHE COS’E’: HYBRID JOURNAL, ci sono info per l’abbonamento</a:t>
            </a:r>
          </a:p>
          <a:p>
            <a:endParaRPr lang="it-IT"/>
          </a:p>
        </p:txBody>
      </p:sp>
      <p:sp>
        <p:nvSpPr>
          <p:cNvPr id="4" name="Segnaposto numero diapositiva 3"/>
          <p:cNvSpPr>
            <a:spLocks noGrp="1"/>
          </p:cNvSpPr>
          <p:nvPr>
            <p:ph type="sldNum" sz="quarter" idx="5"/>
          </p:nvPr>
        </p:nvSpPr>
        <p:spPr/>
        <p:txBody>
          <a:bodyPr/>
          <a:lstStyle/>
          <a:p>
            <a:fld id="{DEF69AA6-89E3-4244-BB96-6EF632F55F76}" type="slidenum">
              <a:rPr lang="it-IT" smtClean="0"/>
              <a:t>103</a:t>
            </a:fld>
            <a:endParaRPr lang="it-IT"/>
          </a:p>
        </p:txBody>
      </p:sp>
    </p:spTree>
    <p:extLst>
      <p:ext uri="{BB962C8B-B14F-4D97-AF65-F5344CB8AC3E}">
        <p14:creationId xmlns:p14="http://schemas.microsoft.com/office/powerpoint/2010/main" val="16107241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1000" y="685800"/>
            <a:ext cx="6096000" cy="3429000"/>
          </a:xfrm>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200"/>
              <a:t>CASO HOME DI UN JOURNAL IN CUI SI DICHIARA CHE COS’E’: HYBRID JOURNAL, C’E’ IL COSTO DELLA APC. IL JOURNAL NON DICE NULLA SU OA, E RIMANDA A UN ALTRO JOURNAL PARALLELO CHE E’ OA</a:t>
            </a:r>
          </a:p>
          <a:p>
            <a:endParaRPr lang="it-IT"/>
          </a:p>
        </p:txBody>
      </p:sp>
      <p:sp>
        <p:nvSpPr>
          <p:cNvPr id="4" name="Segnaposto numero diapositiva 3"/>
          <p:cNvSpPr>
            <a:spLocks noGrp="1"/>
          </p:cNvSpPr>
          <p:nvPr>
            <p:ph type="sldNum" sz="quarter" idx="5"/>
          </p:nvPr>
        </p:nvSpPr>
        <p:spPr/>
        <p:txBody>
          <a:bodyPr/>
          <a:lstStyle/>
          <a:p>
            <a:fld id="{DEF69AA6-89E3-4244-BB96-6EF632F55F76}" type="slidenum">
              <a:rPr lang="it-IT" smtClean="0"/>
              <a:t>104</a:t>
            </a:fld>
            <a:endParaRPr lang="it-IT"/>
          </a:p>
        </p:txBody>
      </p:sp>
    </p:spTree>
    <p:extLst>
      <p:ext uri="{BB962C8B-B14F-4D97-AF65-F5344CB8AC3E}">
        <p14:creationId xmlns:p14="http://schemas.microsoft.com/office/powerpoint/2010/main" val="34864001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2c920c290eb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0" name="Google Shape;160;g2c920c290eb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1000" y="685800"/>
            <a:ext cx="6096000" cy="3429000"/>
          </a:xfrm>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5FB86401-C93B-6A40-B780-E91C56D10983}" type="slidenum">
              <a:rPr lang="it-IT" smtClean="0"/>
              <a:t>105</a:t>
            </a:fld>
            <a:endParaRPr lang="it-IT"/>
          </a:p>
        </p:txBody>
      </p:sp>
    </p:spTree>
    <p:extLst>
      <p:ext uri="{BB962C8B-B14F-4D97-AF65-F5344CB8AC3E}">
        <p14:creationId xmlns:p14="http://schemas.microsoft.com/office/powerpoint/2010/main" val="310290225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1000" y="685800"/>
            <a:ext cx="6096000" cy="3429000"/>
          </a:xfrm>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5FB86401-C93B-6A40-B780-E91C56D10983}" type="slidenum">
              <a:rPr lang="it-IT" smtClean="0"/>
              <a:t>106</a:t>
            </a:fld>
            <a:endParaRPr lang="it-IT"/>
          </a:p>
        </p:txBody>
      </p:sp>
    </p:spTree>
    <p:extLst>
      <p:ext uri="{BB962C8B-B14F-4D97-AF65-F5344CB8AC3E}">
        <p14:creationId xmlns:p14="http://schemas.microsoft.com/office/powerpoint/2010/main" val="178625609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1000" y="685800"/>
            <a:ext cx="6096000" cy="3429000"/>
          </a:xfrm>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5FB86401-C93B-6A40-B780-E91C56D10983}" type="slidenum">
              <a:rPr lang="it-IT" smtClean="0"/>
              <a:t>107</a:t>
            </a:fld>
            <a:endParaRPr lang="it-IT"/>
          </a:p>
        </p:txBody>
      </p:sp>
    </p:spTree>
    <p:extLst>
      <p:ext uri="{BB962C8B-B14F-4D97-AF65-F5344CB8AC3E}">
        <p14:creationId xmlns:p14="http://schemas.microsoft.com/office/powerpoint/2010/main" val="363363112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1000" y="685800"/>
            <a:ext cx="6096000" cy="3429000"/>
          </a:xfrm>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5FB86401-C93B-6A40-B780-E91C56D10983}" type="slidenum">
              <a:rPr lang="it-IT" smtClean="0"/>
              <a:t>108</a:t>
            </a:fld>
            <a:endParaRPr lang="it-IT"/>
          </a:p>
        </p:txBody>
      </p:sp>
    </p:spTree>
    <p:extLst>
      <p:ext uri="{BB962C8B-B14F-4D97-AF65-F5344CB8AC3E}">
        <p14:creationId xmlns:p14="http://schemas.microsoft.com/office/powerpoint/2010/main" val="2844747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1000" y="685800"/>
            <a:ext cx="6096000" cy="3429000"/>
          </a:xfrm>
        </p:spPr>
      </p:sp>
      <p:sp>
        <p:nvSpPr>
          <p:cNvPr id="3" name="Segnaposto note 2"/>
          <p:cNvSpPr>
            <a:spLocks noGrp="1"/>
          </p:cNvSpPr>
          <p:nvPr>
            <p:ph type="body" idx="1"/>
          </p:nvPr>
        </p:nvSpPr>
        <p:spPr/>
        <p:txBody>
          <a:bodyPr/>
          <a:lstStyle/>
          <a:p>
            <a:r>
              <a:rPr lang="it-IT"/>
              <a:t>https://</a:t>
            </a:r>
            <a:r>
              <a:rPr lang="it-IT" err="1"/>
              <a:t>beta.sherpa.ac.uk</a:t>
            </a:r>
            <a:r>
              <a:rPr lang="it-IT"/>
              <a:t>/id/</a:t>
            </a:r>
            <a:r>
              <a:rPr lang="it-IT" err="1"/>
              <a:t>publication</a:t>
            </a:r>
            <a:r>
              <a:rPr lang="it-IT"/>
              <a:t>/1518#journalPolicy</a:t>
            </a:r>
          </a:p>
        </p:txBody>
      </p:sp>
      <p:sp>
        <p:nvSpPr>
          <p:cNvPr id="4" name="Segnaposto numero diapositiva 3"/>
          <p:cNvSpPr>
            <a:spLocks noGrp="1"/>
          </p:cNvSpPr>
          <p:nvPr>
            <p:ph type="sldNum" sz="quarter" idx="5"/>
          </p:nvPr>
        </p:nvSpPr>
        <p:spPr/>
        <p:txBody>
          <a:bodyPr/>
          <a:lstStyle/>
          <a:p>
            <a:fld id="{5FB86401-C93B-6A40-B780-E91C56D10983}" type="slidenum">
              <a:rPr lang="it-IT" smtClean="0"/>
              <a:t>109</a:t>
            </a:fld>
            <a:endParaRPr lang="it-IT"/>
          </a:p>
        </p:txBody>
      </p:sp>
    </p:spTree>
    <p:extLst>
      <p:ext uri="{BB962C8B-B14F-4D97-AF65-F5344CB8AC3E}">
        <p14:creationId xmlns:p14="http://schemas.microsoft.com/office/powerpoint/2010/main" val="68048690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1000" y="685800"/>
            <a:ext cx="6096000" cy="3429000"/>
          </a:xfrm>
        </p:spPr>
      </p:sp>
      <p:sp>
        <p:nvSpPr>
          <p:cNvPr id="3" name="Segnaposto note 2"/>
          <p:cNvSpPr>
            <a:spLocks noGrp="1"/>
          </p:cNvSpPr>
          <p:nvPr>
            <p:ph type="body" idx="1"/>
          </p:nvPr>
        </p:nvSpPr>
        <p:spPr/>
        <p:txBody>
          <a:bodyPr/>
          <a:lstStyle/>
          <a:p>
            <a:r>
              <a:rPr lang="it-IT"/>
              <a:t>https://</a:t>
            </a:r>
            <a:r>
              <a:rPr lang="it-IT" err="1"/>
              <a:t>beta.sherpa.ac.uk</a:t>
            </a:r>
            <a:r>
              <a:rPr lang="it-IT"/>
              <a:t>/id/</a:t>
            </a:r>
            <a:r>
              <a:rPr lang="it-IT" err="1"/>
              <a:t>publication</a:t>
            </a:r>
            <a:r>
              <a:rPr lang="it-IT"/>
              <a:t>/1518#journalPolicy</a:t>
            </a:r>
          </a:p>
        </p:txBody>
      </p:sp>
      <p:sp>
        <p:nvSpPr>
          <p:cNvPr id="4" name="Segnaposto numero diapositiva 3"/>
          <p:cNvSpPr>
            <a:spLocks noGrp="1"/>
          </p:cNvSpPr>
          <p:nvPr>
            <p:ph type="sldNum" sz="quarter" idx="5"/>
          </p:nvPr>
        </p:nvSpPr>
        <p:spPr/>
        <p:txBody>
          <a:bodyPr/>
          <a:lstStyle/>
          <a:p>
            <a:fld id="{5FB86401-C93B-6A40-B780-E91C56D10983}" type="slidenum">
              <a:rPr lang="it-IT" smtClean="0"/>
              <a:t>110</a:t>
            </a:fld>
            <a:endParaRPr lang="it-IT"/>
          </a:p>
        </p:txBody>
      </p:sp>
    </p:spTree>
    <p:extLst>
      <p:ext uri="{BB962C8B-B14F-4D97-AF65-F5344CB8AC3E}">
        <p14:creationId xmlns:p14="http://schemas.microsoft.com/office/powerpoint/2010/main" val="232152346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1000" y="685800"/>
            <a:ext cx="6096000" cy="3429000"/>
          </a:xfrm>
        </p:spPr>
      </p:sp>
      <p:sp>
        <p:nvSpPr>
          <p:cNvPr id="3" name="Segnaposto note 2"/>
          <p:cNvSpPr>
            <a:spLocks noGrp="1"/>
          </p:cNvSpPr>
          <p:nvPr>
            <p:ph type="body" idx="1"/>
          </p:nvPr>
        </p:nvSpPr>
        <p:spPr/>
        <p:txBody>
          <a:bodyPr/>
          <a:lstStyle/>
          <a:p>
            <a:r>
              <a:rPr lang="it-IT"/>
              <a:t>https://</a:t>
            </a:r>
            <a:r>
              <a:rPr lang="it-IT" err="1"/>
              <a:t>explore.openaire.eu</a:t>
            </a:r>
            <a:r>
              <a:rPr lang="it-IT"/>
              <a:t>/</a:t>
            </a:r>
            <a:r>
              <a:rPr lang="it-IT" err="1"/>
              <a:t>participate</a:t>
            </a:r>
            <a:r>
              <a:rPr lang="it-IT"/>
              <a:t>/</a:t>
            </a:r>
            <a:r>
              <a:rPr lang="it-IT" err="1"/>
              <a:t>deposit</a:t>
            </a:r>
            <a:r>
              <a:rPr lang="it-IT"/>
              <a:t>/</a:t>
            </a:r>
            <a:r>
              <a:rPr lang="it-IT" err="1"/>
              <a:t>search</a:t>
            </a:r>
            <a:endParaRPr lang="it-IT"/>
          </a:p>
        </p:txBody>
      </p:sp>
      <p:sp>
        <p:nvSpPr>
          <p:cNvPr id="4" name="Segnaposto numero diapositiva 3"/>
          <p:cNvSpPr>
            <a:spLocks noGrp="1"/>
          </p:cNvSpPr>
          <p:nvPr>
            <p:ph type="sldNum" sz="quarter" idx="5"/>
          </p:nvPr>
        </p:nvSpPr>
        <p:spPr/>
        <p:txBody>
          <a:bodyPr/>
          <a:lstStyle/>
          <a:p>
            <a:fld id="{5FB86401-C93B-6A40-B780-E91C56D10983}" type="slidenum">
              <a:rPr lang="it-IT" smtClean="0"/>
              <a:t>111</a:t>
            </a:fld>
            <a:endParaRPr lang="it-IT"/>
          </a:p>
        </p:txBody>
      </p:sp>
    </p:spTree>
    <p:extLst>
      <p:ext uri="{BB962C8B-B14F-4D97-AF65-F5344CB8AC3E}">
        <p14:creationId xmlns:p14="http://schemas.microsoft.com/office/powerpoint/2010/main" val="419138904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1000" y="685800"/>
            <a:ext cx="6096000" cy="3429000"/>
          </a:xfrm>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5FB86401-C93B-6A40-B780-E91C56D10983}" type="slidenum">
              <a:rPr lang="it-IT" smtClean="0"/>
              <a:t>112</a:t>
            </a:fld>
            <a:endParaRPr lang="it-IT"/>
          </a:p>
        </p:txBody>
      </p:sp>
    </p:spTree>
    <p:extLst>
      <p:ext uri="{BB962C8B-B14F-4D97-AF65-F5344CB8AC3E}">
        <p14:creationId xmlns:p14="http://schemas.microsoft.com/office/powerpoint/2010/main" val="340668762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1000" y="685800"/>
            <a:ext cx="6096000" cy="3429000"/>
          </a:xfrm>
        </p:spPr>
      </p:sp>
      <p:sp>
        <p:nvSpPr>
          <p:cNvPr id="3" name="Segnaposto note 2"/>
          <p:cNvSpPr>
            <a:spLocks noGrp="1"/>
          </p:cNvSpPr>
          <p:nvPr>
            <p:ph type="body" idx="1"/>
          </p:nvPr>
        </p:nvSpPr>
        <p:spPr/>
        <p:txBody>
          <a:bodyPr/>
          <a:lstStyle/>
          <a:p>
            <a:r>
              <a:rPr lang="it-IT"/>
              <a:t>https://</a:t>
            </a:r>
            <a:r>
              <a:rPr lang="it-IT" err="1"/>
              <a:t>sibi.cnr.it</a:t>
            </a:r>
            <a:r>
              <a:rPr lang="it-IT"/>
              <a:t>/</a:t>
            </a:r>
            <a:r>
              <a:rPr lang="it-IT" err="1"/>
              <a:t>wp-content</a:t>
            </a:r>
            <a:r>
              <a:rPr lang="it-IT"/>
              <a:t>/uploads/2023/11/</a:t>
            </a:r>
            <a:r>
              <a:rPr lang="it-IT" err="1"/>
              <a:t>Policy_Istituzionale.pdf</a:t>
            </a:r>
            <a:endParaRPr lang="it-IT"/>
          </a:p>
          <a:p>
            <a:r>
              <a:rPr lang="it-IT" sz="1800">
                <a:effectLst/>
                <a:latin typeface="Helvetica Neue" panose="02000503000000020004" pitchFamily="2" charset="0"/>
              </a:rPr>
              <a:t>DG del 6.03.24 La nuova piattaforma IRIS - </a:t>
            </a:r>
            <a:r>
              <a:rPr lang="it-IT" sz="1800" err="1">
                <a:effectLst/>
                <a:latin typeface="Helvetica Neue" panose="02000503000000020004" pitchFamily="2" charset="0"/>
              </a:rPr>
              <a:t>Institutional</a:t>
            </a:r>
            <a:r>
              <a:rPr lang="it-IT" sz="1800">
                <a:effectLst/>
                <a:latin typeface="Helvetica Neue" panose="02000503000000020004" pitchFamily="2" charset="0"/>
              </a:rPr>
              <a:t> </a:t>
            </a:r>
            <a:r>
              <a:rPr lang="it-IT" sz="1800" err="1">
                <a:effectLst/>
                <a:latin typeface="Helvetica Neue" panose="02000503000000020004" pitchFamily="2" charset="0"/>
              </a:rPr>
              <a:t>Research</a:t>
            </a:r>
            <a:r>
              <a:rPr lang="it-IT" sz="1800">
                <a:effectLst/>
                <a:latin typeface="Helvetica Neue" panose="02000503000000020004" pitchFamily="2" charset="0"/>
              </a:rPr>
              <a:t> Information System, già adottato da numerose università italiane e altri enti di ricerca, fornirà in particolare due moduli:</a:t>
            </a:r>
            <a:endParaRPr lang="it-IT" sz="2800"/>
          </a:p>
          <a:p>
            <a:pPr marL="342900" lvl="0" indent="-342900">
              <a:buFont typeface="Arial" panose="020B0604020202020204" pitchFamily="34" charset="0"/>
              <a:buChar char="•"/>
            </a:pPr>
            <a:r>
              <a:rPr lang="it-IT" sz="1800" b="1">
                <a:effectLst/>
                <a:latin typeface="Helvetica Neue" panose="02000503000000020004" pitchFamily="2" charset="0"/>
              </a:rPr>
              <a:t>Catalogo della ricerca</a:t>
            </a:r>
            <a:r>
              <a:rPr lang="it-IT" sz="1800">
                <a:effectLst/>
                <a:latin typeface="Helvetica Neue" panose="02000503000000020004" pitchFamily="2" charset="0"/>
              </a:rPr>
              <a:t>: questo modulo sostituirà il nostro precedente repository istituzionale People e il sistema </a:t>
            </a:r>
            <a:r>
              <a:rPr lang="it-IT" sz="1800" err="1">
                <a:effectLst/>
                <a:latin typeface="Helvetica Neue" panose="02000503000000020004" pitchFamily="2" charset="0"/>
              </a:rPr>
              <a:t>Explora</a:t>
            </a:r>
            <a:r>
              <a:rPr lang="it-IT" sz="1800">
                <a:effectLst/>
                <a:latin typeface="Helvetica Neue" panose="02000503000000020004" pitchFamily="2" charset="0"/>
              </a:rPr>
              <a:t>.</a:t>
            </a:r>
            <a:endParaRPr lang="it-IT" sz="2800">
              <a:effectLst/>
            </a:endParaRPr>
          </a:p>
          <a:p>
            <a:r>
              <a:rPr lang="it-IT" sz="1800">
                <a:effectLst/>
                <a:latin typeface="Helvetica Neue" panose="02000503000000020004" pitchFamily="2" charset="0"/>
              </a:rPr>
              <a:t>L’attivazione della piattaforma porrà anche le basi per l'adozione di nuove pratiche in linea con gli standard di Open Science e una valutazione complessiva della ricerca più accurata.</a:t>
            </a:r>
            <a:endParaRPr lang="it-IT"/>
          </a:p>
        </p:txBody>
      </p:sp>
      <p:sp>
        <p:nvSpPr>
          <p:cNvPr id="4" name="Segnaposto numero diapositiva 3"/>
          <p:cNvSpPr>
            <a:spLocks noGrp="1"/>
          </p:cNvSpPr>
          <p:nvPr>
            <p:ph type="sldNum" sz="quarter" idx="5"/>
          </p:nvPr>
        </p:nvSpPr>
        <p:spPr/>
        <p:txBody>
          <a:bodyPr/>
          <a:lstStyle/>
          <a:p>
            <a:fld id="{5FB86401-C93B-6A40-B780-E91C56D10983}" type="slidenum">
              <a:rPr lang="it-IT" smtClean="0"/>
              <a:t>113</a:t>
            </a:fld>
            <a:endParaRPr lang="it-IT"/>
          </a:p>
        </p:txBody>
      </p:sp>
    </p:spTree>
    <p:extLst>
      <p:ext uri="{BB962C8B-B14F-4D97-AF65-F5344CB8AC3E}">
        <p14:creationId xmlns:p14="http://schemas.microsoft.com/office/powerpoint/2010/main" val="293231645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1000" y="685800"/>
            <a:ext cx="6096000" cy="3429000"/>
          </a:xfrm>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5FB86401-C93B-6A40-B780-E91C56D10983}" type="slidenum">
              <a:rPr lang="it-IT" smtClean="0"/>
              <a:t>114</a:t>
            </a:fld>
            <a:endParaRPr lang="it-IT"/>
          </a:p>
        </p:txBody>
      </p:sp>
    </p:spTree>
    <p:extLst>
      <p:ext uri="{BB962C8B-B14F-4D97-AF65-F5344CB8AC3E}">
        <p14:creationId xmlns:p14="http://schemas.microsoft.com/office/powerpoint/2010/main" val="4125713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8" name="Google Shape;178;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1000" y="685800"/>
            <a:ext cx="6096000" cy="3429000"/>
          </a:xfrm>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AFCBA8C2-F1BB-5040-A5CA-AF17EB30BFC1}" type="slidenum">
              <a:rPr lang="it-IT" smtClean="0"/>
              <a:t>115</a:t>
            </a:fld>
            <a:endParaRPr lang="it-IT"/>
          </a:p>
        </p:txBody>
      </p:sp>
    </p:spTree>
    <p:extLst>
      <p:ext uri="{BB962C8B-B14F-4D97-AF65-F5344CB8AC3E}">
        <p14:creationId xmlns:p14="http://schemas.microsoft.com/office/powerpoint/2010/main" val="58855889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1000" y="685800"/>
            <a:ext cx="6096000" cy="3429000"/>
          </a:xfrm>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5FB86401-C93B-6A40-B780-E91C56D10983}" type="slidenum">
              <a:rPr lang="it-IT" smtClean="0"/>
              <a:t>116</a:t>
            </a:fld>
            <a:endParaRPr lang="it-IT"/>
          </a:p>
        </p:txBody>
      </p:sp>
    </p:spTree>
    <p:extLst>
      <p:ext uri="{BB962C8B-B14F-4D97-AF65-F5344CB8AC3E}">
        <p14:creationId xmlns:p14="http://schemas.microsoft.com/office/powerpoint/2010/main" val="351605047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1000" y="685800"/>
            <a:ext cx="6096000" cy="3429000"/>
          </a:xfrm>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5FB86401-C93B-6A40-B780-E91C56D10983}" type="slidenum">
              <a:rPr lang="it-IT" smtClean="0"/>
              <a:t>117</a:t>
            </a:fld>
            <a:endParaRPr lang="it-IT"/>
          </a:p>
        </p:txBody>
      </p:sp>
    </p:spTree>
    <p:extLst>
      <p:ext uri="{BB962C8B-B14F-4D97-AF65-F5344CB8AC3E}">
        <p14:creationId xmlns:p14="http://schemas.microsoft.com/office/powerpoint/2010/main" val="34068496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1000" y="685800"/>
            <a:ext cx="6096000" cy="3429000"/>
          </a:xfrm>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5FB86401-C93B-6A40-B780-E91C56D10983}" type="slidenum">
              <a:rPr lang="it-IT" smtClean="0"/>
              <a:t>118</a:t>
            </a:fld>
            <a:endParaRPr lang="it-IT"/>
          </a:p>
        </p:txBody>
      </p:sp>
    </p:spTree>
    <p:extLst>
      <p:ext uri="{BB962C8B-B14F-4D97-AF65-F5344CB8AC3E}">
        <p14:creationId xmlns:p14="http://schemas.microsoft.com/office/powerpoint/2010/main" val="336138579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2" name="Google Shape;142;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8" name="Google Shape;178;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8" name="Google Shape;178;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9870152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8" name="Google Shape;178;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5446684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8" name="Google Shape;178;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549776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6" name="Google Shape;196;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8" name="Google Shape;178;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4839256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8" name="Google Shape;178;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8501372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8" name="Google Shape;178;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9645355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8" name="Google Shape;178;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2012019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8" name="Google Shape;178;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2104419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8" name="Google Shape;178;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4772552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8" name="Google Shape;178;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1696423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6" name="Google Shape;196;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6" name="Google Shape;196;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3070469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6" name="Google Shape;196;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757665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2ca13f913c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9" name="Google Shape;219;g2ca13f913c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6" name="Google Shape;196;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1051511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6" name="Google Shape;196;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4237509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6" name="Google Shape;196;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6631837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6" name="Google Shape;196;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130808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6" name="Google Shape;196;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6735586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6" name="Google Shape;196;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0814107"/>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1"/>
        <p:cNvGrpSpPr/>
        <p:nvPr/>
      </p:nvGrpSpPr>
      <p:grpSpPr>
        <a:xfrm>
          <a:off x="0" y="0"/>
          <a:ext cx="0" cy="0"/>
          <a:chOff x="0" y="0"/>
          <a:chExt cx="0" cy="0"/>
        </a:xfrm>
      </p:grpSpPr>
      <p:sp>
        <p:nvSpPr>
          <p:cNvPr id="532" name="Google Shape;532;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33" name="Google Shape;533;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2" name="Google Shape;242;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Vuota" type="blank">
  <p:cSld name="BLANK">
    <p:spTree>
      <p:nvGrpSpPr>
        <p:cNvPr id="1" name="Shape 11"/>
        <p:cNvGrpSpPr/>
        <p:nvPr/>
      </p:nvGrpSpPr>
      <p:grpSpPr>
        <a:xfrm>
          <a:off x="0" y="0"/>
          <a:ext cx="0" cy="0"/>
          <a:chOff x="0" y="0"/>
          <a:chExt cx="0" cy="0"/>
        </a:xfrm>
      </p:grpSpPr>
      <p:sp>
        <p:nvSpPr>
          <p:cNvPr id="12" name="Google Shape;12;p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 name="Google Shape;13;p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 name="Google Shape;14;p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olo e testo verticale" type="vertTx">
  <p:cSld name="VERTICAL_TEXT">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1"/>
          <p:cNvSpPr txBox="1">
            <a:spLocks noGrp="1"/>
          </p:cNvSpPr>
          <p:nvPr>
            <p:ph type="body" idx="1"/>
          </p:nvPr>
        </p:nvSpPr>
        <p:spPr>
          <a:xfrm rot="5400000">
            <a:off x="2309019" y="-251618"/>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1" name="Google Shape;71;p1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olo e testo verticale" type="vertTitleAndTx">
  <p:cSld name="VERTICAL_TITLE_AND_VERTICAL_TEXT">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rot="5400000">
            <a:off x="4732338" y="2171701"/>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2"/>
          <p:cNvSpPr txBox="1">
            <a:spLocks noGrp="1"/>
          </p:cNvSpPr>
          <p:nvPr>
            <p:ph type="body" idx="1"/>
          </p:nvPr>
        </p:nvSpPr>
        <p:spPr>
          <a:xfrm rot="5400000">
            <a:off x="541338" y="190500"/>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7" name="Google Shape;77;p1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Diapositiva titolo" type="title">
  <p:cSld name="TITLE">
    <p:spTree>
      <p:nvGrpSpPr>
        <p:cNvPr id="1" name="Shape 15"/>
        <p:cNvGrpSpPr/>
        <p:nvPr/>
      </p:nvGrpSpPr>
      <p:grpSpPr>
        <a:xfrm>
          <a:off x="0" y="0"/>
          <a:ext cx="0" cy="0"/>
          <a:chOff x="0" y="0"/>
          <a:chExt cx="0" cy="0"/>
        </a:xfrm>
      </p:grpSpPr>
      <p:sp>
        <p:nvSpPr>
          <p:cNvPr id="16" name="Google Shape;16;p3"/>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3"/>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18" name="Google Shape;18;p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olo e contenuto" type="obj">
  <p:cSld name="OBJECT">
    <p:spTree>
      <p:nvGrpSpPr>
        <p:cNvPr id="1" name="Shape 21"/>
        <p:cNvGrpSpPr/>
        <p:nvPr/>
      </p:nvGrpSpPr>
      <p:grpSpPr>
        <a:xfrm>
          <a:off x="0" y="0"/>
          <a:ext cx="0" cy="0"/>
          <a:chOff x="0" y="0"/>
          <a:chExt cx="0" cy="0"/>
        </a:xfrm>
      </p:grpSpPr>
      <p:sp>
        <p:nvSpPr>
          <p:cNvPr id="22" name="Google Shape;22;p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4"/>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4" name="Google Shape;24;p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Intestazione sezione" type="secHead">
  <p:cSld name="SECTION_HEADER">
    <p:spTree>
      <p:nvGrpSpPr>
        <p:cNvPr id="1" name="Shape 27"/>
        <p:cNvGrpSpPr/>
        <p:nvPr/>
      </p:nvGrpSpPr>
      <p:grpSpPr>
        <a:xfrm>
          <a:off x="0" y="0"/>
          <a:ext cx="0" cy="0"/>
          <a:chOff x="0" y="0"/>
          <a:chExt cx="0" cy="0"/>
        </a:xfrm>
      </p:grpSpPr>
      <p:sp>
        <p:nvSpPr>
          <p:cNvPr id="28" name="Google Shape;28;p5"/>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5"/>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0" name="Google Shape;30;p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Due contenuti" type="twoObj">
  <p:cSld name="TWO_OBJECTS">
    <p:spTree>
      <p:nvGrpSpPr>
        <p:cNvPr id="1" name="Shape 33"/>
        <p:cNvGrpSpPr/>
        <p:nvPr/>
      </p:nvGrpSpPr>
      <p:grpSpPr>
        <a:xfrm>
          <a:off x="0" y="0"/>
          <a:ext cx="0" cy="0"/>
          <a:chOff x="0" y="0"/>
          <a:chExt cx="0" cy="0"/>
        </a:xfrm>
      </p:grpSpPr>
      <p:sp>
        <p:nvSpPr>
          <p:cNvPr id="34" name="Google Shape;34;p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6"/>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6" name="Google Shape;36;p6"/>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7" name="Google Shape;37;p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nfronto" type="twoTxTwoObj">
  <p:cSld name="TWO_OBJECTS_WITH_TEXT">
    <p:spTree>
      <p:nvGrpSpPr>
        <p:cNvPr id="1" name="Shape 40"/>
        <p:cNvGrpSpPr/>
        <p:nvPr/>
      </p:nvGrpSpPr>
      <p:grpSpPr>
        <a:xfrm>
          <a:off x="0" y="0"/>
          <a:ext cx="0" cy="0"/>
          <a:chOff x="0" y="0"/>
          <a:chExt cx="0" cy="0"/>
        </a:xfrm>
      </p:grpSpPr>
      <p:sp>
        <p:nvSpPr>
          <p:cNvPr id="41" name="Google Shape;41;p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7"/>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3" name="Google Shape;43;p7"/>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4" name="Google Shape;44;p7"/>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5" name="Google Shape;45;p7"/>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6" name="Google Shape;46;p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olo titolo" type="titleOnly">
  <p:cSld name="TITLE_ONLY">
    <p:spTree>
      <p:nvGrpSpPr>
        <p:cNvPr id="1" name="Shape 49"/>
        <p:cNvGrpSpPr/>
        <p:nvPr/>
      </p:nvGrpSpPr>
      <p:grpSpPr>
        <a:xfrm>
          <a:off x="0" y="0"/>
          <a:ext cx="0" cy="0"/>
          <a:chOff x="0" y="0"/>
          <a:chExt cx="0" cy="0"/>
        </a:xfrm>
      </p:grpSpPr>
      <p:sp>
        <p:nvSpPr>
          <p:cNvPr id="50" name="Google Shape;50;p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uto con didascalia" type="objTx">
  <p:cSld name="OBJECT_WITH_CAPTION_TEXT">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9"/>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57" name="Google Shape;57;p9"/>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58" name="Google Shape;58;p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Immagine con didascalia" type="picTx">
  <p:cSld name="PICTURE_WITH_CAPTION_TEXT">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0"/>
          <p:cNvSpPr>
            <a:spLocks noGrp="1"/>
          </p:cNvSpPr>
          <p:nvPr>
            <p:ph type="pic" idx="2"/>
          </p:nvPr>
        </p:nvSpPr>
        <p:spPr>
          <a:xfrm>
            <a:off x="1792288" y="612775"/>
            <a:ext cx="5486400" cy="4114800"/>
          </a:xfrm>
          <a:prstGeom prst="rect">
            <a:avLst/>
          </a:prstGeom>
          <a:noFill/>
          <a:ln>
            <a:noFill/>
          </a:ln>
        </p:spPr>
      </p:sp>
      <p:sp>
        <p:nvSpPr>
          <p:cNvPr id="64" name="Google Shape;64;p10"/>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5" name="Google Shape;65;p1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7.png"/><Relationship Id="rId4" Type="http://schemas.openxmlformats.org/officeDocument/2006/relationships/image" Target="../media/image8.png"/></Relationships>
</file>

<file path=ppt/slides/_rels/slide100.xml.rels><?xml version="1.0" encoding="UTF-8" standalone="yes"?>
<Relationships xmlns="http://schemas.openxmlformats.org/package/2006/relationships"><Relationship Id="rId8" Type="http://schemas.openxmlformats.org/officeDocument/2006/relationships/image" Target="../media/image129.png"/><Relationship Id="rId3" Type="http://schemas.openxmlformats.org/officeDocument/2006/relationships/image" Target="../media/image137.png"/><Relationship Id="rId7" Type="http://schemas.openxmlformats.org/officeDocument/2006/relationships/image" Target="../media/image128.png"/><Relationship Id="rId2" Type="http://schemas.openxmlformats.org/officeDocument/2006/relationships/notesSlide" Target="../notesSlides/notesSlide45.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38.png"/></Relationships>
</file>

<file path=ppt/slides/_rels/slide10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43.png"/><Relationship Id="rId18" Type="http://schemas.openxmlformats.org/officeDocument/2006/relationships/image" Target="../media/image146.png"/><Relationship Id="rId3" Type="http://schemas.openxmlformats.org/officeDocument/2006/relationships/image" Target="../media/image128.png"/><Relationship Id="rId7" Type="http://schemas.openxmlformats.org/officeDocument/2006/relationships/image" Target="../media/image5.png"/><Relationship Id="rId12" Type="http://schemas.openxmlformats.org/officeDocument/2006/relationships/image" Target="../media/image142.jpeg"/><Relationship Id="rId17" Type="http://schemas.openxmlformats.org/officeDocument/2006/relationships/image" Target="../media/image145.png"/><Relationship Id="rId2" Type="http://schemas.openxmlformats.org/officeDocument/2006/relationships/notesSlide" Target="../notesSlides/notesSlide46.xml"/><Relationship Id="rId16" Type="http://schemas.microsoft.com/office/2007/relationships/hdphoto" Target="../media/hdphoto2.wdp"/><Relationship Id="rId1" Type="http://schemas.openxmlformats.org/officeDocument/2006/relationships/slideLayout" Target="../slideLayouts/slideLayout1.xml"/><Relationship Id="rId6" Type="http://schemas.openxmlformats.org/officeDocument/2006/relationships/image" Target="../media/image32.svg"/><Relationship Id="rId11" Type="http://schemas.openxmlformats.org/officeDocument/2006/relationships/image" Target="../media/image141.jpeg"/><Relationship Id="rId5" Type="http://schemas.openxmlformats.org/officeDocument/2006/relationships/image" Target="../media/image31.png"/><Relationship Id="rId15" Type="http://schemas.openxmlformats.org/officeDocument/2006/relationships/image" Target="../media/image144.png"/><Relationship Id="rId10" Type="http://schemas.openxmlformats.org/officeDocument/2006/relationships/image" Target="../media/image140.jpeg"/><Relationship Id="rId19" Type="http://schemas.microsoft.com/office/2007/relationships/hdphoto" Target="../media/hdphoto3.wdp"/><Relationship Id="rId4" Type="http://schemas.openxmlformats.org/officeDocument/2006/relationships/image" Target="../media/image129.png"/><Relationship Id="rId9" Type="http://schemas.openxmlformats.org/officeDocument/2006/relationships/image" Target="../media/image139.jpeg"/><Relationship Id="rId14" Type="http://schemas.microsoft.com/office/2007/relationships/hdphoto" Target="../media/hdphoto1.wdp"/></Relationships>
</file>

<file path=ppt/slides/_rels/slide102.xml.rels><?xml version="1.0" encoding="UTF-8" standalone="yes"?>
<Relationships xmlns="http://schemas.openxmlformats.org/package/2006/relationships"><Relationship Id="rId8" Type="http://schemas.openxmlformats.org/officeDocument/2006/relationships/image" Target="../media/image148.jpeg"/><Relationship Id="rId3" Type="http://schemas.openxmlformats.org/officeDocument/2006/relationships/image" Target="../media/image5.png"/><Relationship Id="rId7" Type="http://schemas.openxmlformats.org/officeDocument/2006/relationships/image" Target="../media/image147.png"/><Relationship Id="rId2" Type="http://schemas.openxmlformats.org/officeDocument/2006/relationships/notesSlide" Target="../notesSlides/notesSlide47.xml"/><Relationship Id="rId1" Type="http://schemas.openxmlformats.org/officeDocument/2006/relationships/slideLayout" Target="../slideLayouts/slideLayout1.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6.png"/></Relationships>
</file>

<file path=ppt/slides/_rels/slide103.xml.rels><?xml version="1.0" encoding="UTF-8" standalone="yes"?>
<Relationships xmlns="http://schemas.openxmlformats.org/package/2006/relationships"><Relationship Id="rId8" Type="http://schemas.openxmlformats.org/officeDocument/2006/relationships/image" Target="../media/image142.jpeg"/><Relationship Id="rId3" Type="http://schemas.openxmlformats.org/officeDocument/2006/relationships/image" Target="../media/image33.png"/><Relationship Id="rId7" Type="http://schemas.openxmlformats.org/officeDocument/2006/relationships/image" Target="../media/image6.png"/><Relationship Id="rId2" Type="http://schemas.openxmlformats.org/officeDocument/2006/relationships/notesSlide" Target="../notesSlides/notesSlide48.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149.png"/><Relationship Id="rId4" Type="http://schemas.openxmlformats.org/officeDocument/2006/relationships/image" Target="../media/image34.svg"/></Relationships>
</file>

<file path=ppt/slides/_rels/slide104.xml.rels><?xml version="1.0" encoding="UTF-8" standalone="yes"?>
<Relationships xmlns="http://schemas.openxmlformats.org/package/2006/relationships"><Relationship Id="rId8" Type="http://schemas.openxmlformats.org/officeDocument/2006/relationships/image" Target="../media/image142.jpeg"/><Relationship Id="rId3" Type="http://schemas.openxmlformats.org/officeDocument/2006/relationships/image" Target="../media/image33.png"/><Relationship Id="rId7" Type="http://schemas.openxmlformats.org/officeDocument/2006/relationships/image" Target="../media/image6.png"/><Relationship Id="rId2" Type="http://schemas.openxmlformats.org/officeDocument/2006/relationships/notesSlide" Target="../notesSlides/notesSlide49.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150.png"/><Relationship Id="rId4" Type="http://schemas.openxmlformats.org/officeDocument/2006/relationships/image" Target="../media/image34.svg"/></Relationships>
</file>

<file path=ppt/slides/_rels/slide105.xml.rels><?xml version="1.0" encoding="UTF-8" standalone="yes"?>
<Relationships xmlns="http://schemas.openxmlformats.org/package/2006/relationships"><Relationship Id="rId8" Type="http://schemas.openxmlformats.org/officeDocument/2006/relationships/image" Target="../media/image152.png"/><Relationship Id="rId3" Type="http://schemas.openxmlformats.org/officeDocument/2006/relationships/image" Target="../media/image33.png"/><Relationship Id="rId7" Type="http://schemas.openxmlformats.org/officeDocument/2006/relationships/image" Target="../media/image151.png"/><Relationship Id="rId2" Type="http://schemas.openxmlformats.org/officeDocument/2006/relationships/notesSlide" Target="../notesSlides/notesSlide50.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153.png"/><Relationship Id="rId4" Type="http://schemas.openxmlformats.org/officeDocument/2006/relationships/image" Target="../media/image34.svg"/><Relationship Id="rId9" Type="http://schemas.openxmlformats.org/officeDocument/2006/relationships/hyperlink" Target="https://doi.org/10.1016/j.atmosenv.2024.120447" TargetMode="External"/></Relationships>
</file>

<file path=ppt/slides/_rels/slide106.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54.png"/><Relationship Id="rId2" Type="http://schemas.openxmlformats.org/officeDocument/2006/relationships/notesSlide" Target="../notesSlides/notesSlide51.xml"/><Relationship Id="rId1" Type="http://schemas.openxmlformats.org/officeDocument/2006/relationships/slideLayout" Target="../slideLayouts/slideLayout1.xml"/><Relationship Id="rId6" Type="http://schemas.openxmlformats.org/officeDocument/2006/relationships/image" Target="../media/image129.png"/><Relationship Id="rId5" Type="http://schemas.openxmlformats.org/officeDocument/2006/relationships/image" Target="../media/image128.png"/><Relationship Id="rId4" Type="http://schemas.openxmlformats.org/officeDocument/2006/relationships/image" Target="../media/image6.png"/></Relationships>
</file>

<file path=ppt/slides/_rels/slide10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1.png"/><Relationship Id="rId7" Type="http://schemas.openxmlformats.org/officeDocument/2006/relationships/image" Target="../media/image5.png"/><Relationship Id="rId12" Type="http://schemas.openxmlformats.org/officeDocument/2006/relationships/image" Target="../media/image129.png"/><Relationship Id="rId2" Type="http://schemas.openxmlformats.org/officeDocument/2006/relationships/notesSlide" Target="../notesSlides/notesSlide52.xml"/><Relationship Id="rId1" Type="http://schemas.openxmlformats.org/officeDocument/2006/relationships/slideLayout" Target="../slideLayouts/slideLayout1.xml"/><Relationship Id="rId6" Type="http://schemas.openxmlformats.org/officeDocument/2006/relationships/image" Target="../media/image34.svg"/><Relationship Id="rId11" Type="http://schemas.openxmlformats.org/officeDocument/2006/relationships/image" Target="../media/image128.png"/><Relationship Id="rId5" Type="http://schemas.openxmlformats.org/officeDocument/2006/relationships/image" Target="../media/image33.png"/><Relationship Id="rId10" Type="http://schemas.openxmlformats.org/officeDocument/2006/relationships/image" Target="../media/image156.png"/><Relationship Id="rId4" Type="http://schemas.openxmlformats.org/officeDocument/2006/relationships/image" Target="../media/image32.svg"/><Relationship Id="rId9" Type="http://schemas.openxmlformats.org/officeDocument/2006/relationships/image" Target="../media/image155.png"/></Relationships>
</file>

<file path=ppt/slides/_rels/slide108.xml.rels><?xml version="1.0" encoding="UTF-8" standalone="yes"?>
<Relationships xmlns="http://schemas.openxmlformats.org/package/2006/relationships"><Relationship Id="rId3" Type="http://schemas.openxmlformats.org/officeDocument/2006/relationships/hyperlink" Target="https://beta.sherpa.ac.uk/" TargetMode="External"/><Relationship Id="rId2" Type="http://schemas.openxmlformats.org/officeDocument/2006/relationships/notesSlide" Target="../notesSlides/notesSlide53.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57.png"/></Relationships>
</file>

<file path=ppt/slides/_rels/slide109.xml.rels><?xml version="1.0" encoding="UTF-8" standalone="yes"?>
<Relationships xmlns="http://schemas.openxmlformats.org/package/2006/relationships"><Relationship Id="rId8" Type="http://schemas.openxmlformats.org/officeDocument/2006/relationships/image" Target="../media/image162.png"/><Relationship Id="rId3" Type="http://schemas.openxmlformats.org/officeDocument/2006/relationships/hyperlink" Target="https://beta.sherpa.ac.uk/id/publication/11992#journalPolicy" TargetMode="External"/><Relationship Id="rId7" Type="http://schemas.openxmlformats.org/officeDocument/2006/relationships/image" Target="../media/image161.jpeg"/><Relationship Id="rId2" Type="http://schemas.openxmlformats.org/officeDocument/2006/relationships/notesSlide" Target="../notesSlides/notesSlide54.xml"/><Relationship Id="rId1" Type="http://schemas.openxmlformats.org/officeDocument/2006/relationships/slideLayout" Target="../slideLayouts/slideLayout1.xml"/><Relationship Id="rId6" Type="http://schemas.openxmlformats.org/officeDocument/2006/relationships/image" Target="../media/image160.png"/><Relationship Id="rId5" Type="http://schemas.openxmlformats.org/officeDocument/2006/relationships/image" Target="../media/image159.png"/><Relationship Id="rId4" Type="http://schemas.openxmlformats.org/officeDocument/2006/relationships/image" Target="../media/image158.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8.png"/><Relationship Id="rId4" Type="http://schemas.openxmlformats.org/officeDocument/2006/relationships/image" Target="../media/image9.png"/></Relationships>
</file>

<file path=ppt/slides/_rels/slide110.xml.rels><?xml version="1.0" encoding="UTF-8" standalone="yes"?>
<Relationships xmlns="http://schemas.openxmlformats.org/package/2006/relationships"><Relationship Id="rId8" Type="http://schemas.openxmlformats.org/officeDocument/2006/relationships/image" Target="../media/image164.png"/><Relationship Id="rId3" Type="http://schemas.openxmlformats.org/officeDocument/2006/relationships/hyperlink" Target="https://beta.sherpa.ac.uk/id/publication/11992#journalPolicy" TargetMode="External"/><Relationship Id="rId7" Type="http://schemas.openxmlformats.org/officeDocument/2006/relationships/image" Target="../media/image163.jpeg"/><Relationship Id="rId2" Type="http://schemas.openxmlformats.org/officeDocument/2006/relationships/notesSlide" Target="../notesSlides/notesSlide55.xml"/><Relationship Id="rId1" Type="http://schemas.openxmlformats.org/officeDocument/2006/relationships/slideLayout" Target="../slideLayouts/slideLayout1.xml"/><Relationship Id="rId6" Type="http://schemas.openxmlformats.org/officeDocument/2006/relationships/image" Target="../media/image160.png"/><Relationship Id="rId5" Type="http://schemas.openxmlformats.org/officeDocument/2006/relationships/image" Target="../media/image159.png"/><Relationship Id="rId4" Type="http://schemas.openxmlformats.org/officeDocument/2006/relationships/image" Target="../media/image158.png"/></Relationships>
</file>

<file path=ppt/slides/_rels/slide111.xml.rels><?xml version="1.0" encoding="UTF-8" standalone="yes"?>
<Relationships xmlns="http://schemas.openxmlformats.org/package/2006/relationships"><Relationship Id="rId8" Type="http://schemas.openxmlformats.org/officeDocument/2006/relationships/image" Target="../media/image166.png"/><Relationship Id="rId13" Type="http://schemas.openxmlformats.org/officeDocument/2006/relationships/image" Target="../media/image128.png"/><Relationship Id="rId18" Type="http://schemas.openxmlformats.org/officeDocument/2006/relationships/image" Target="../media/image129.png"/><Relationship Id="rId3" Type="http://schemas.openxmlformats.org/officeDocument/2006/relationships/image" Target="../media/image31.png"/><Relationship Id="rId7" Type="http://schemas.openxmlformats.org/officeDocument/2006/relationships/image" Target="../media/image165.png"/><Relationship Id="rId12" Type="http://schemas.openxmlformats.org/officeDocument/2006/relationships/image" Target="../media/image139.jpeg"/><Relationship Id="rId17" Type="http://schemas.openxmlformats.org/officeDocument/2006/relationships/image" Target="../media/image172.svg"/><Relationship Id="rId2" Type="http://schemas.openxmlformats.org/officeDocument/2006/relationships/notesSlide" Target="../notesSlides/notesSlide56.xml"/><Relationship Id="rId16" Type="http://schemas.openxmlformats.org/officeDocument/2006/relationships/image" Target="../media/image171.png"/><Relationship Id="rId20" Type="http://schemas.openxmlformats.org/officeDocument/2006/relationships/image" Target="../media/image174.jpeg"/><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169.png"/><Relationship Id="rId5" Type="http://schemas.openxmlformats.org/officeDocument/2006/relationships/image" Target="../media/image5.png"/><Relationship Id="rId15" Type="http://schemas.openxmlformats.org/officeDocument/2006/relationships/hyperlink" Target="https://explore.openaire.eu/participate/deposit/search" TargetMode="External"/><Relationship Id="rId10" Type="http://schemas.openxmlformats.org/officeDocument/2006/relationships/image" Target="../media/image168.png"/><Relationship Id="rId19" Type="http://schemas.openxmlformats.org/officeDocument/2006/relationships/image" Target="../media/image173.gif"/><Relationship Id="rId4" Type="http://schemas.openxmlformats.org/officeDocument/2006/relationships/image" Target="../media/image32.svg"/><Relationship Id="rId9" Type="http://schemas.openxmlformats.org/officeDocument/2006/relationships/image" Target="../media/image167.png"/><Relationship Id="rId14" Type="http://schemas.openxmlformats.org/officeDocument/2006/relationships/image" Target="../media/image170.png"/></Relationships>
</file>

<file path=ppt/slides/_rels/slide112.xml.rels><?xml version="1.0" encoding="UTF-8" standalone="yes"?>
<Relationships xmlns="http://schemas.openxmlformats.org/package/2006/relationships"><Relationship Id="rId3" Type="http://schemas.openxmlformats.org/officeDocument/2006/relationships/image" Target="../media/image175.png"/><Relationship Id="rId7" Type="http://schemas.openxmlformats.org/officeDocument/2006/relationships/image" Target="../media/image129.png"/><Relationship Id="rId2" Type="http://schemas.openxmlformats.org/officeDocument/2006/relationships/notesSlide" Target="../notesSlides/notesSlide57.xml"/><Relationship Id="rId1" Type="http://schemas.openxmlformats.org/officeDocument/2006/relationships/slideLayout" Target="../slideLayouts/slideLayout1.xml"/><Relationship Id="rId6" Type="http://schemas.openxmlformats.org/officeDocument/2006/relationships/image" Target="../media/image139.jpeg"/><Relationship Id="rId5" Type="http://schemas.openxmlformats.org/officeDocument/2006/relationships/hyperlink" Target="https://iris.cnr.it/" TargetMode="External"/><Relationship Id="rId4" Type="http://schemas.openxmlformats.org/officeDocument/2006/relationships/image" Target="../media/image128.png"/></Relationships>
</file>

<file path=ppt/slides/_rels/slide113.xml.rels><?xml version="1.0" encoding="UTF-8" standalone="yes"?>
<Relationships xmlns="http://schemas.openxmlformats.org/package/2006/relationships"><Relationship Id="rId8" Type="http://schemas.openxmlformats.org/officeDocument/2006/relationships/image" Target="../media/image129.png"/><Relationship Id="rId3" Type="http://schemas.openxmlformats.org/officeDocument/2006/relationships/image" Target="../media/image5.png"/><Relationship Id="rId7" Type="http://schemas.openxmlformats.org/officeDocument/2006/relationships/image" Target="../media/image139.jpeg"/><Relationship Id="rId2" Type="http://schemas.openxmlformats.org/officeDocument/2006/relationships/notesSlide" Target="../notesSlides/notesSlide58.xml"/><Relationship Id="rId1" Type="http://schemas.openxmlformats.org/officeDocument/2006/relationships/slideLayout" Target="../slideLayouts/slideLayout1.xml"/><Relationship Id="rId6" Type="http://schemas.openxmlformats.org/officeDocument/2006/relationships/image" Target="../media/image128.png"/><Relationship Id="rId5" Type="http://schemas.openxmlformats.org/officeDocument/2006/relationships/hyperlink" Target="https://sibi.cnr.it/wp-content/uploads/2023/11/Policy_Istituzionale.pdf" TargetMode="External"/><Relationship Id="rId4" Type="http://schemas.openxmlformats.org/officeDocument/2006/relationships/image" Target="../media/image6.png"/></Relationships>
</file>

<file path=ppt/slides/_rels/slide114.xml.rels><?xml version="1.0" encoding="UTF-8" standalone="yes"?>
<Relationships xmlns="http://schemas.openxmlformats.org/package/2006/relationships"><Relationship Id="rId8" Type="http://schemas.openxmlformats.org/officeDocument/2006/relationships/image" Target="../media/image128.png"/><Relationship Id="rId3" Type="http://schemas.openxmlformats.org/officeDocument/2006/relationships/image" Target="../media/image31.png"/><Relationship Id="rId7" Type="http://schemas.openxmlformats.org/officeDocument/2006/relationships/hyperlink" Target="https://www.right2pub.eu/focus-group/" TargetMode="External"/><Relationship Id="rId2" Type="http://schemas.openxmlformats.org/officeDocument/2006/relationships/notesSlide" Target="../notesSlides/notesSlide59.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129.png"/><Relationship Id="rId4" Type="http://schemas.openxmlformats.org/officeDocument/2006/relationships/image" Target="../media/image32.svg"/><Relationship Id="rId9" Type="http://schemas.openxmlformats.org/officeDocument/2006/relationships/image" Target="../media/image176.png"/></Relationships>
</file>

<file path=ppt/slides/_rels/slide115.xml.rels><?xml version="1.0" encoding="UTF-8" standalone="yes"?>
<Relationships xmlns="http://schemas.openxmlformats.org/package/2006/relationships"><Relationship Id="rId8" Type="http://schemas.openxmlformats.org/officeDocument/2006/relationships/image" Target="../media/image182.tiff"/><Relationship Id="rId13" Type="http://schemas.openxmlformats.org/officeDocument/2006/relationships/image" Target="../media/image187.svg"/><Relationship Id="rId18" Type="http://schemas.openxmlformats.org/officeDocument/2006/relationships/image" Target="../media/image6.png"/><Relationship Id="rId3" Type="http://schemas.openxmlformats.org/officeDocument/2006/relationships/image" Target="../media/image177.tiff"/><Relationship Id="rId21" Type="http://schemas.openxmlformats.org/officeDocument/2006/relationships/image" Target="../media/image139.jpeg"/><Relationship Id="rId7" Type="http://schemas.openxmlformats.org/officeDocument/2006/relationships/image" Target="../media/image181.tiff"/><Relationship Id="rId12" Type="http://schemas.openxmlformats.org/officeDocument/2006/relationships/image" Target="../media/image186.png"/><Relationship Id="rId17" Type="http://schemas.openxmlformats.org/officeDocument/2006/relationships/image" Target="../media/image5.png"/><Relationship Id="rId2" Type="http://schemas.openxmlformats.org/officeDocument/2006/relationships/notesSlide" Target="../notesSlides/notesSlide60.xml"/><Relationship Id="rId16" Type="http://schemas.openxmlformats.org/officeDocument/2006/relationships/image" Target="../media/image190.png"/><Relationship Id="rId20" Type="http://schemas.openxmlformats.org/officeDocument/2006/relationships/image" Target="../media/image129.png"/><Relationship Id="rId1" Type="http://schemas.openxmlformats.org/officeDocument/2006/relationships/slideLayout" Target="../slideLayouts/slideLayout3.xml"/><Relationship Id="rId6" Type="http://schemas.openxmlformats.org/officeDocument/2006/relationships/image" Target="../media/image180.png"/><Relationship Id="rId11" Type="http://schemas.openxmlformats.org/officeDocument/2006/relationships/image" Target="../media/image185.png"/><Relationship Id="rId5" Type="http://schemas.openxmlformats.org/officeDocument/2006/relationships/image" Target="../media/image179.tiff"/><Relationship Id="rId15" Type="http://schemas.openxmlformats.org/officeDocument/2006/relationships/image" Target="../media/image189.jpeg"/><Relationship Id="rId10" Type="http://schemas.openxmlformats.org/officeDocument/2006/relationships/image" Target="../media/image184.tiff"/><Relationship Id="rId19" Type="http://schemas.openxmlformats.org/officeDocument/2006/relationships/image" Target="../media/image128.png"/><Relationship Id="rId4" Type="http://schemas.openxmlformats.org/officeDocument/2006/relationships/image" Target="../media/image178.png"/><Relationship Id="rId9" Type="http://schemas.openxmlformats.org/officeDocument/2006/relationships/image" Target="../media/image183.tiff"/><Relationship Id="rId14" Type="http://schemas.openxmlformats.org/officeDocument/2006/relationships/image" Target="../media/image188.png"/></Relationships>
</file>

<file path=ppt/slides/_rels/slide11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1.png"/><Relationship Id="rId7" Type="http://schemas.openxmlformats.org/officeDocument/2006/relationships/image" Target="../media/image5.png"/><Relationship Id="rId2" Type="http://schemas.openxmlformats.org/officeDocument/2006/relationships/notesSlide" Target="../notesSlides/notesSlide61.xml"/><Relationship Id="rId1" Type="http://schemas.openxmlformats.org/officeDocument/2006/relationships/slideLayout" Target="../slideLayouts/slideLayout1.xml"/><Relationship Id="rId6" Type="http://schemas.openxmlformats.org/officeDocument/2006/relationships/image" Target="../media/image34.svg"/><Relationship Id="rId5" Type="http://schemas.openxmlformats.org/officeDocument/2006/relationships/image" Target="../media/image33.png"/><Relationship Id="rId10" Type="http://schemas.openxmlformats.org/officeDocument/2006/relationships/image" Target="../media/image129.png"/><Relationship Id="rId4" Type="http://schemas.openxmlformats.org/officeDocument/2006/relationships/image" Target="../media/image32.svg"/><Relationship Id="rId9" Type="http://schemas.openxmlformats.org/officeDocument/2006/relationships/image" Target="../media/image128.png"/></Relationships>
</file>

<file path=ppt/slides/_rels/slide117.xml.rels><?xml version="1.0" encoding="UTF-8" standalone="yes"?>
<Relationships xmlns="http://schemas.openxmlformats.org/package/2006/relationships"><Relationship Id="rId3" Type="http://schemas.openxmlformats.org/officeDocument/2006/relationships/image" Target="../media/image191.png"/><Relationship Id="rId7" Type="http://schemas.openxmlformats.org/officeDocument/2006/relationships/image" Target="../media/image129.png"/><Relationship Id="rId2" Type="http://schemas.openxmlformats.org/officeDocument/2006/relationships/notesSlide" Target="../notesSlides/notesSlide62.xml"/><Relationship Id="rId1" Type="http://schemas.openxmlformats.org/officeDocument/2006/relationships/slideLayout" Target="../slideLayouts/slideLayout1.xml"/><Relationship Id="rId6" Type="http://schemas.openxmlformats.org/officeDocument/2006/relationships/image" Target="../media/image192.png"/><Relationship Id="rId5" Type="http://schemas.openxmlformats.org/officeDocument/2006/relationships/image" Target="../media/image128.png"/><Relationship Id="rId4" Type="http://schemas.openxmlformats.org/officeDocument/2006/relationships/hyperlink" Target="https://sibi.cnr.it/pubblicare-open-access/contratti-trasformativi/" TargetMode="External"/></Relationships>
</file>

<file path=ppt/slides/_rels/slide118.xml.rels><?xml version="1.0" encoding="UTF-8" standalone="yes"?>
<Relationships xmlns="http://schemas.openxmlformats.org/package/2006/relationships"><Relationship Id="rId8" Type="http://schemas.openxmlformats.org/officeDocument/2006/relationships/image" Target="../media/image34.svg"/><Relationship Id="rId13" Type="http://schemas.openxmlformats.org/officeDocument/2006/relationships/image" Target="../media/image125.png"/><Relationship Id="rId3" Type="http://schemas.openxmlformats.org/officeDocument/2006/relationships/image" Target="../media/image31.png"/><Relationship Id="rId7" Type="http://schemas.openxmlformats.org/officeDocument/2006/relationships/image" Target="../media/image33.png"/><Relationship Id="rId12" Type="http://schemas.openxmlformats.org/officeDocument/2006/relationships/image" Target="../media/image124.png"/><Relationship Id="rId2" Type="http://schemas.openxmlformats.org/officeDocument/2006/relationships/notesSlide" Target="../notesSlides/notesSlide63.xml"/><Relationship Id="rId1" Type="http://schemas.openxmlformats.org/officeDocument/2006/relationships/slideLayout" Target="../slideLayouts/slideLayout1.xml"/><Relationship Id="rId6" Type="http://schemas.openxmlformats.org/officeDocument/2006/relationships/image" Target="../media/image36.svg"/><Relationship Id="rId11" Type="http://schemas.openxmlformats.org/officeDocument/2006/relationships/image" Target="../media/image126.png"/><Relationship Id="rId5" Type="http://schemas.openxmlformats.org/officeDocument/2006/relationships/image" Target="../media/image35.png"/><Relationship Id="rId10" Type="http://schemas.openxmlformats.org/officeDocument/2006/relationships/image" Target="../media/image6.png"/><Relationship Id="rId4" Type="http://schemas.openxmlformats.org/officeDocument/2006/relationships/image" Target="../media/image32.svg"/><Relationship Id="rId9" Type="http://schemas.openxmlformats.org/officeDocument/2006/relationships/image" Target="../media/image5.png"/></Relationships>
</file>

<file path=ppt/slides/_rels/slide119.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notesSlide" Target="../notesSlides/notesSlide64.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7.png"/><Relationship Id="rId7"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hyperlink" Target="https://commons.wikimedia.org/wiki/File:-law-office.jpg" TargetMode="External"/><Relationship Id="rId5" Type="http://schemas.openxmlformats.org/officeDocument/2006/relationships/image" Target="../media/image8.png"/><Relationship Id="rId10" Type="http://schemas.openxmlformats.org/officeDocument/2006/relationships/hyperlink" Target="https://creativecommons.org/licenses/by-sa/4.0/deed.en" TargetMode="External"/><Relationship Id="rId4" Type="http://schemas.openxmlformats.org/officeDocument/2006/relationships/image" Target="../media/image9.png"/><Relationship Id="rId9" Type="http://schemas.openxmlformats.org/officeDocument/2006/relationships/hyperlink" Target="https://commons.wikimedia.org/w/index.php?title=User:Mohamedramadanabdalstar&amp;action=edit&amp;redlink=1" TargetMode="External"/></Relationships>
</file>

<file path=ppt/slides/_rels/slide1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5.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9.png"/></Relationships>
</file>

<file path=ppt/slides/_rels/slide121.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93.png"/><Relationship Id="rId2" Type="http://schemas.openxmlformats.org/officeDocument/2006/relationships/notesSlide" Target="../notesSlides/notesSlide66.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9.png"/></Relationships>
</file>

<file path=ppt/slides/_rels/slide122.xml.rels><?xml version="1.0" encoding="UTF-8" standalone="yes"?>
<Relationships xmlns="http://schemas.openxmlformats.org/package/2006/relationships"><Relationship Id="rId8" Type="http://schemas.openxmlformats.org/officeDocument/2006/relationships/image" Target="../media/image195.png"/><Relationship Id="rId3" Type="http://schemas.openxmlformats.org/officeDocument/2006/relationships/image" Target="../media/image7.png"/><Relationship Id="rId7" Type="http://schemas.openxmlformats.org/officeDocument/2006/relationships/image" Target="../media/image194.png"/><Relationship Id="rId2" Type="http://schemas.openxmlformats.org/officeDocument/2006/relationships/notesSlide" Target="../notesSlides/notesSlide67.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9.png"/></Relationships>
</file>

<file path=ppt/slides/_rels/slide123.xml.rels><?xml version="1.0" encoding="UTF-8" standalone="yes"?>
<Relationships xmlns="http://schemas.openxmlformats.org/package/2006/relationships"><Relationship Id="rId8" Type="http://schemas.openxmlformats.org/officeDocument/2006/relationships/image" Target="../media/image196.png"/><Relationship Id="rId3" Type="http://schemas.openxmlformats.org/officeDocument/2006/relationships/image" Target="../media/image7.png"/><Relationship Id="rId7" Type="http://schemas.openxmlformats.org/officeDocument/2006/relationships/hyperlink" Target="https://doi.org/10.5281/zenodo.4558704" TargetMode="External"/><Relationship Id="rId2" Type="http://schemas.openxmlformats.org/officeDocument/2006/relationships/notesSlide" Target="../notesSlides/notesSlide68.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197.png"/><Relationship Id="rId4" Type="http://schemas.openxmlformats.org/officeDocument/2006/relationships/image" Target="../media/image9.png"/><Relationship Id="rId9" Type="http://schemas.openxmlformats.org/officeDocument/2006/relationships/hyperlink" Target="https://doi.org/10.5281/zenodo.4562790" TargetMode="External"/></Relationships>
</file>

<file path=ppt/slides/_rels/slide124.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image" Target="../media/image7.png"/><Relationship Id="rId7" Type="http://schemas.openxmlformats.org/officeDocument/2006/relationships/hyperlink" Target="https://scieur.org/diamond-actionplan" TargetMode="External"/><Relationship Id="rId12" Type="http://schemas.microsoft.com/office/2007/relationships/diagramDrawing" Target="../diagrams/drawing2.xml"/><Relationship Id="rId2" Type="http://schemas.openxmlformats.org/officeDocument/2006/relationships/notesSlide" Target="../notesSlides/notesSlide69.xml"/><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diagramColors" Target="../diagrams/colors2.xml"/><Relationship Id="rId5" Type="http://schemas.openxmlformats.org/officeDocument/2006/relationships/image" Target="../media/image5.png"/><Relationship Id="rId10" Type="http://schemas.openxmlformats.org/officeDocument/2006/relationships/diagramQuickStyle" Target="../diagrams/quickStyle2.xml"/><Relationship Id="rId4" Type="http://schemas.openxmlformats.org/officeDocument/2006/relationships/image" Target="../media/image9.png"/><Relationship Id="rId9" Type="http://schemas.openxmlformats.org/officeDocument/2006/relationships/diagramLayout" Target="../diagrams/layout2.xml"/></Relationships>
</file>

<file path=ppt/slides/_rels/slide125.xml.rels><?xml version="1.0" encoding="UTF-8" standalone="yes"?>
<Relationships xmlns="http://schemas.openxmlformats.org/package/2006/relationships"><Relationship Id="rId8" Type="http://schemas.openxmlformats.org/officeDocument/2006/relationships/hyperlink" Target="https://scieur.org/diamond-endorsement" TargetMode="External"/><Relationship Id="rId3" Type="http://schemas.openxmlformats.org/officeDocument/2006/relationships/image" Target="../media/image7.png"/><Relationship Id="rId7" Type="http://schemas.openxmlformats.org/officeDocument/2006/relationships/hyperlink" Target="https://surveys.scienceeurope.org/index.php/241774" TargetMode="External"/><Relationship Id="rId2" Type="http://schemas.openxmlformats.org/officeDocument/2006/relationships/notesSlide" Target="../notesSlides/notesSlide70.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9.png"/><Relationship Id="rId9" Type="http://schemas.openxmlformats.org/officeDocument/2006/relationships/hyperlink" Target="https://www.scienceeurope.org/our-resources/action-plan-for-diamond-open-access/" TargetMode="External"/></Relationships>
</file>

<file path=ppt/slides/_rels/slide126.xml.rels><?xml version="1.0" encoding="UTF-8" standalone="yes"?>
<Relationships xmlns="http://schemas.openxmlformats.org/package/2006/relationships"><Relationship Id="rId8" Type="http://schemas.openxmlformats.org/officeDocument/2006/relationships/image" Target="../media/image199.png"/><Relationship Id="rId3" Type="http://schemas.openxmlformats.org/officeDocument/2006/relationships/image" Target="../media/image7.png"/><Relationship Id="rId7" Type="http://schemas.openxmlformats.org/officeDocument/2006/relationships/image" Target="../media/image198.png"/><Relationship Id="rId2" Type="http://schemas.openxmlformats.org/officeDocument/2006/relationships/notesSlide" Target="../notesSlides/notesSlide7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9.png"/></Relationships>
</file>

<file path=ppt/slides/_rels/slide127.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200.png"/><Relationship Id="rId2" Type="http://schemas.openxmlformats.org/officeDocument/2006/relationships/notesSlide" Target="../notesSlides/notesSlide72.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9.png"/></Relationships>
</file>

<file path=ppt/slides/_rels/slide128.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201.png"/><Relationship Id="rId2" Type="http://schemas.openxmlformats.org/officeDocument/2006/relationships/notesSlide" Target="../notesSlides/notesSlide73.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9.png"/></Relationships>
</file>

<file path=ppt/slides/_rels/slide1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4.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8.png"/><Relationship Id="rId4" Type="http://schemas.openxmlformats.org/officeDocument/2006/relationships/image" Target="../media/image9.png"/></Relationships>
</file>

<file path=ppt/slides/_rels/slide130.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202.png"/><Relationship Id="rId2" Type="http://schemas.openxmlformats.org/officeDocument/2006/relationships/notesSlide" Target="../notesSlides/notesSlide75.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9.png"/></Relationships>
</file>

<file path=ppt/slides/_rels/slide1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6.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9.png"/></Relationships>
</file>

<file path=ppt/slides/_rels/slide132.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03.png"/><Relationship Id="rId2" Type="http://schemas.openxmlformats.org/officeDocument/2006/relationships/notesSlide" Target="../notesSlides/notesSlide77.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7.png"/></Relationships>
</file>

<file path=ppt/slides/_rels/slide13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8.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7.png"/></Relationships>
</file>

<file path=ppt/slides/_rels/slide13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9.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7.png"/></Relationships>
</file>

<file path=ppt/slides/_rels/slide135.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04.png"/><Relationship Id="rId2" Type="http://schemas.openxmlformats.org/officeDocument/2006/relationships/notesSlide" Target="../notesSlides/notesSlide80.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7.png"/></Relationships>
</file>

<file path=ppt/slides/_rels/slide136.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05.png"/><Relationship Id="rId2" Type="http://schemas.openxmlformats.org/officeDocument/2006/relationships/notesSlide" Target="../notesSlides/notesSlide8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7.png"/></Relationships>
</file>

<file path=ppt/slides/_rels/slide137.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06.png"/><Relationship Id="rId2" Type="http://schemas.openxmlformats.org/officeDocument/2006/relationships/notesSlide" Target="../notesSlides/notesSlide82.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7.png"/></Relationships>
</file>

<file path=ppt/slides/_rels/slide138.xml.rels><?xml version="1.0" encoding="UTF-8" standalone="yes"?>
<Relationships xmlns="http://schemas.openxmlformats.org/package/2006/relationships"><Relationship Id="rId8" Type="http://schemas.openxmlformats.org/officeDocument/2006/relationships/image" Target="../media/image207.png"/><Relationship Id="rId3" Type="http://schemas.openxmlformats.org/officeDocument/2006/relationships/image" Target="../media/image9.png"/><Relationship Id="rId7" Type="http://schemas.openxmlformats.org/officeDocument/2006/relationships/hyperlink" Target="https://zenodo.org/doi/10.5281/zenodo.10726731" TargetMode="External"/><Relationship Id="rId2" Type="http://schemas.openxmlformats.org/officeDocument/2006/relationships/notesSlide" Target="../notesSlides/notesSlide83.xml"/><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210.png"/><Relationship Id="rId5" Type="http://schemas.openxmlformats.org/officeDocument/2006/relationships/image" Target="../media/image5.png"/><Relationship Id="rId10" Type="http://schemas.openxmlformats.org/officeDocument/2006/relationships/image" Target="../media/image209.png"/><Relationship Id="rId4" Type="http://schemas.openxmlformats.org/officeDocument/2006/relationships/image" Target="../media/image7.png"/><Relationship Id="rId9" Type="http://schemas.openxmlformats.org/officeDocument/2006/relationships/image" Target="../media/image208.png"/></Relationships>
</file>

<file path=ppt/slides/_rels/slide139.xml.rels><?xml version="1.0" encoding="UTF-8" standalone="yes"?>
<Relationships xmlns="http://schemas.openxmlformats.org/package/2006/relationships"><Relationship Id="rId8" Type="http://schemas.openxmlformats.org/officeDocument/2006/relationships/hyperlink" Target="https://zenodo.org/records/10026207" TargetMode="External"/><Relationship Id="rId13" Type="http://schemas.openxmlformats.org/officeDocument/2006/relationships/hyperlink" Target="https://zenodo.org/doi/10.5281/zenodo.8307983" TargetMode="External"/><Relationship Id="rId3" Type="http://schemas.openxmlformats.org/officeDocument/2006/relationships/image" Target="../media/image9.png"/><Relationship Id="rId7" Type="http://schemas.openxmlformats.org/officeDocument/2006/relationships/hyperlink" Target="https://zenodo.org/records/10022184" TargetMode="External"/><Relationship Id="rId12" Type="http://schemas.openxmlformats.org/officeDocument/2006/relationships/hyperlink" Target="https://zenodo.org/doi/10.5281/zenodo.10590502" TargetMode="External"/><Relationship Id="rId2" Type="http://schemas.openxmlformats.org/officeDocument/2006/relationships/notesSlide" Target="../notesSlides/notesSlide84.xml"/><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hyperlink" Target="https://zenodo.org/doi/10.5281/zenodo.10207447" TargetMode="External"/><Relationship Id="rId5" Type="http://schemas.openxmlformats.org/officeDocument/2006/relationships/image" Target="../media/image5.png"/><Relationship Id="rId15" Type="http://schemas.openxmlformats.org/officeDocument/2006/relationships/hyperlink" Target="https://zenodo.org/doi/10.5281/zenodo.7859171" TargetMode="External"/><Relationship Id="rId10" Type="http://schemas.openxmlformats.org/officeDocument/2006/relationships/hyperlink" Target="https://zenodo.org/doi/10.5281/zenodo.7890567" TargetMode="External"/><Relationship Id="rId4" Type="http://schemas.openxmlformats.org/officeDocument/2006/relationships/image" Target="../media/image7.png"/><Relationship Id="rId9" Type="http://schemas.openxmlformats.org/officeDocument/2006/relationships/hyperlink" Target="https://zenodo.org/records/10551710" TargetMode="External"/><Relationship Id="rId14" Type="http://schemas.openxmlformats.org/officeDocument/2006/relationships/hyperlink" Target="https://zenodo.org/doi/10.5281/zenodo.7923915" TargetMode="External"/></Relationships>
</file>

<file path=ppt/slides/_rels/slide14.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7.png"/><Relationship Id="rId7"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8.png"/><Relationship Id="rId10" Type="http://schemas.openxmlformats.org/officeDocument/2006/relationships/hyperlink" Target="http://creativecommons.org/publicdomain/zero/1.0/deed.en" TargetMode="External"/><Relationship Id="rId4" Type="http://schemas.openxmlformats.org/officeDocument/2006/relationships/image" Target="../media/image9.png"/><Relationship Id="rId9" Type="http://schemas.openxmlformats.org/officeDocument/2006/relationships/hyperlink" Target="https://en.wikipedia.org/wiki/English_contract_law#/media/File:Ecrivains_consult_-_Texte_4_mains.jpg" TargetMode="External"/></Relationships>
</file>

<file path=ppt/slides/_rels/slide140.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11.jpeg"/><Relationship Id="rId2" Type="http://schemas.openxmlformats.org/officeDocument/2006/relationships/notesSlide" Target="../notesSlides/notesSlide85.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7.png"/></Relationships>
</file>

<file path=ppt/slides/_rels/slide14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216.png"/><Relationship Id="rId3" Type="http://schemas.openxmlformats.org/officeDocument/2006/relationships/image" Target="../media/image9.png"/><Relationship Id="rId7" Type="http://schemas.openxmlformats.org/officeDocument/2006/relationships/image" Target="../media/image5.png"/><Relationship Id="rId12" Type="http://schemas.openxmlformats.org/officeDocument/2006/relationships/image" Target="../media/image215.png"/><Relationship Id="rId2" Type="http://schemas.openxmlformats.org/officeDocument/2006/relationships/notesSlide" Target="../notesSlides/notesSlide86.xml"/><Relationship Id="rId1" Type="http://schemas.openxmlformats.org/officeDocument/2006/relationships/slideLayout" Target="../slideLayouts/slideLayout1.xml"/><Relationship Id="rId6" Type="http://schemas.openxmlformats.org/officeDocument/2006/relationships/hyperlink" Target="mailto:laura.sinigaglia@creativecommons.it" TargetMode="External"/><Relationship Id="rId11" Type="http://schemas.openxmlformats.org/officeDocument/2006/relationships/image" Target="../media/image214.jpeg"/><Relationship Id="rId5" Type="http://schemas.openxmlformats.org/officeDocument/2006/relationships/hyperlink" Target="mailto:deborah.deangelis@creativecommons.it" TargetMode="External"/><Relationship Id="rId15" Type="http://schemas.openxmlformats.org/officeDocument/2006/relationships/image" Target="../media/image218.png"/><Relationship Id="rId10" Type="http://schemas.openxmlformats.org/officeDocument/2006/relationships/image" Target="../media/image213.png"/><Relationship Id="rId4" Type="http://schemas.openxmlformats.org/officeDocument/2006/relationships/image" Target="../media/image8.png"/><Relationship Id="rId9" Type="http://schemas.openxmlformats.org/officeDocument/2006/relationships/image" Target="../media/image212.png"/><Relationship Id="rId14" Type="http://schemas.openxmlformats.org/officeDocument/2006/relationships/image" Target="../media/image217.png"/></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8.png"/><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8.png"/><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8.png"/><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8.png"/><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8.png"/><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7.png"/><Relationship Id="rId7"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hyperlink" Target="https://creativecommons.org/policies/" TargetMode="External"/><Relationship Id="rId5" Type="http://schemas.openxmlformats.org/officeDocument/2006/relationships/image" Target="../media/image8.png"/><Relationship Id="rId10" Type="http://schemas.openxmlformats.org/officeDocument/2006/relationships/hyperlink" Target="https://creativecommons.org/about/downloads/" TargetMode="External"/><Relationship Id="rId4" Type="http://schemas.openxmlformats.org/officeDocument/2006/relationships/image" Target="../media/image9.png"/><Relationship Id="rId9" Type="http://schemas.openxmlformats.org/officeDocument/2006/relationships/hyperlink" Target="https://creativecommons.org/licenses/by/4.0/deed.en"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7.png"/><Relationship Id="rId4" Type="http://schemas.openxmlformats.org/officeDocument/2006/relationships/image" Target="../media/image8.png"/></Relationships>
</file>

<file path=ppt/slides/_rels/slide2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7.png"/><Relationship Id="rId7" Type="http://schemas.openxmlformats.org/officeDocument/2006/relationships/image" Target="../media/image6.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22.png"/><Relationship Id="rId5" Type="http://schemas.openxmlformats.org/officeDocument/2006/relationships/image" Target="../media/image8.png"/><Relationship Id="rId10" Type="http://schemas.openxmlformats.org/officeDocument/2006/relationships/image" Target="../media/image21.png"/><Relationship Id="rId4" Type="http://schemas.openxmlformats.org/officeDocument/2006/relationships/image" Target="../media/image9.png"/><Relationship Id="rId9" Type="http://schemas.openxmlformats.org/officeDocument/2006/relationships/image" Target="../media/image20.png"/></Relationships>
</file>

<file path=ppt/slides/_rels/slide23.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3" Type="http://schemas.openxmlformats.org/officeDocument/2006/relationships/image" Target="../media/image7.png"/><Relationship Id="rId7" Type="http://schemas.openxmlformats.org/officeDocument/2006/relationships/image" Target="../media/image6.png"/><Relationship Id="rId12"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26.png"/><Relationship Id="rId5" Type="http://schemas.openxmlformats.org/officeDocument/2006/relationships/image" Target="../media/image8.png"/><Relationship Id="rId10" Type="http://schemas.openxmlformats.org/officeDocument/2006/relationships/image" Target="../media/image25.png"/><Relationship Id="rId4" Type="http://schemas.openxmlformats.org/officeDocument/2006/relationships/image" Target="../media/image9.png"/><Relationship Id="rId9" Type="http://schemas.openxmlformats.org/officeDocument/2006/relationships/image" Target="../media/image24.png"/></Relationships>
</file>

<file path=ppt/slides/_rels/slide24.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7.png"/><Relationship Id="rId7" Type="http://schemas.openxmlformats.org/officeDocument/2006/relationships/image" Target="../media/image6.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8.png"/><Relationship Id="rId4" Type="http://schemas.openxmlformats.org/officeDocument/2006/relationships/image" Target="../media/image9.png"/><Relationship Id="rId9" Type="http://schemas.openxmlformats.org/officeDocument/2006/relationships/image" Target="../media/image30.png"/></Relationships>
</file>

<file path=ppt/slides/_rels/slide2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32.svg"/><Relationship Id="rId7" Type="http://schemas.openxmlformats.org/officeDocument/2006/relationships/image" Target="../media/image36.svg"/><Relationship Id="rId2" Type="http://schemas.openxmlformats.org/officeDocument/2006/relationships/image" Target="../media/image31.png"/><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svg"/><Relationship Id="rId10" Type="http://schemas.openxmlformats.org/officeDocument/2006/relationships/image" Target="../media/image37.png"/><Relationship Id="rId4" Type="http://schemas.openxmlformats.org/officeDocument/2006/relationships/image" Target="../media/image33.png"/><Relationship Id="rId9" Type="http://schemas.openxmlformats.org/officeDocument/2006/relationships/image" Target="../media/image6.png"/></Relationships>
</file>

<file path=ppt/slides/_rels/slide2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32.svg"/><Relationship Id="rId7" Type="http://schemas.openxmlformats.org/officeDocument/2006/relationships/image" Target="../media/image34.svg"/><Relationship Id="rId2" Type="http://schemas.openxmlformats.org/officeDocument/2006/relationships/image" Target="../media/image31.png"/><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6.svg"/><Relationship Id="rId4" Type="http://schemas.openxmlformats.org/officeDocument/2006/relationships/image" Target="../media/image35.png"/><Relationship Id="rId9" Type="http://schemas.openxmlformats.org/officeDocument/2006/relationships/image" Target="../media/image6.png"/></Relationships>
</file>

<file path=ppt/slides/_rels/slide2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32.svg"/><Relationship Id="rId7" Type="http://schemas.openxmlformats.org/officeDocument/2006/relationships/image" Target="../media/image34.svg"/><Relationship Id="rId2" Type="http://schemas.openxmlformats.org/officeDocument/2006/relationships/image" Target="../media/image31.png"/><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6.svg"/><Relationship Id="rId4" Type="http://schemas.openxmlformats.org/officeDocument/2006/relationships/image" Target="../media/image35.png"/><Relationship Id="rId9" Type="http://schemas.openxmlformats.org/officeDocument/2006/relationships/image" Target="../media/image6.png"/></Relationships>
</file>

<file path=ppt/slides/_rels/slide2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32.svg"/><Relationship Id="rId7" Type="http://schemas.openxmlformats.org/officeDocument/2006/relationships/image" Target="../media/image34.svg"/><Relationship Id="rId2" Type="http://schemas.openxmlformats.org/officeDocument/2006/relationships/image" Target="../media/image31.png"/><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6.svg"/><Relationship Id="rId4" Type="http://schemas.openxmlformats.org/officeDocument/2006/relationships/image" Target="../media/image35.png"/><Relationship Id="rId9" Type="http://schemas.openxmlformats.org/officeDocument/2006/relationships/image" Target="../media/image6.png"/></Relationships>
</file>

<file path=ppt/slides/_rels/slide2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32.svg"/><Relationship Id="rId7" Type="http://schemas.openxmlformats.org/officeDocument/2006/relationships/image" Target="../media/image34.svg"/><Relationship Id="rId2" Type="http://schemas.openxmlformats.org/officeDocument/2006/relationships/image" Target="../media/image31.png"/><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6.svg"/><Relationship Id="rId4" Type="http://schemas.openxmlformats.org/officeDocument/2006/relationships/image" Target="../media/image35.png"/><Relationship Id="rId9" Type="http://schemas.openxmlformats.org/officeDocument/2006/relationships/image" Target="../media/image6.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7.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32.svg"/><Relationship Id="rId7" Type="http://schemas.openxmlformats.org/officeDocument/2006/relationships/image" Target="../media/image34.svg"/><Relationship Id="rId2" Type="http://schemas.openxmlformats.org/officeDocument/2006/relationships/image" Target="../media/image31.png"/><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6.svg"/><Relationship Id="rId4" Type="http://schemas.openxmlformats.org/officeDocument/2006/relationships/image" Target="../media/image35.png"/><Relationship Id="rId9" Type="http://schemas.openxmlformats.org/officeDocument/2006/relationships/image" Target="../media/image6.png"/></Relationships>
</file>

<file path=ppt/slides/_rels/slide3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32.svg"/><Relationship Id="rId7" Type="http://schemas.openxmlformats.org/officeDocument/2006/relationships/image" Target="../media/image34.svg"/><Relationship Id="rId2" Type="http://schemas.openxmlformats.org/officeDocument/2006/relationships/image" Target="../media/image31.png"/><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6.svg"/><Relationship Id="rId10" Type="http://schemas.openxmlformats.org/officeDocument/2006/relationships/image" Target="../media/image38.png"/><Relationship Id="rId4" Type="http://schemas.openxmlformats.org/officeDocument/2006/relationships/image" Target="../media/image35.png"/><Relationship Id="rId9" Type="http://schemas.openxmlformats.org/officeDocument/2006/relationships/image" Target="../media/image6.png"/></Relationships>
</file>

<file path=ppt/slides/_rels/slide3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32.svg"/><Relationship Id="rId7" Type="http://schemas.openxmlformats.org/officeDocument/2006/relationships/image" Target="../media/image34.svg"/><Relationship Id="rId2" Type="http://schemas.openxmlformats.org/officeDocument/2006/relationships/image" Target="../media/image31.png"/><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6.svg"/><Relationship Id="rId10" Type="http://schemas.openxmlformats.org/officeDocument/2006/relationships/image" Target="../media/image39.jpeg"/><Relationship Id="rId4" Type="http://schemas.openxmlformats.org/officeDocument/2006/relationships/image" Target="../media/image35.png"/><Relationship Id="rId9" Type="http://schemas.openxmlformats.org/officeDocument/2006/relationships/image" Target="../media/image6.png"/></Relationships>
</file>

<file path=ppt/slides/_rels/slide3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32.svg"/><Relationship Id="rId7" Type="http://schemas.openxmlformats.org/officeDocument/2006/relationships/image" Target="../media/image34.svg"/><Relationship Id="rId2" Type="http://schemas.openxmlformats.org/officeDocument/2006/relationships/image" Target="../media/image31.png"/><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6.svg"/><Relationship Id="rId4" Type="http://schemas.openxmlformats.org/officeDocument/2006/relationships/image" Target="../media/image35.png"/><Relationship Id="rId9" Type="http://schemas.openxmlformats.org/officeDocument/2006/relationships/image" Target="../media/image6.png"/></Relationships>
</file>

<file path=ppt/slides/_rels/slide3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32.svg"/><Relationship Id="rId7" Type="http://schemas.openxmlformats.org/officeDocument/2006/relationships/image" Target="../media/image34.svg"/><Relationship Id="rId2" Type="http://schemas.openxmlformats.org/officeDocument/2006/relationships/image" Target="../media/image31.png"/><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6.svg"/><Relationship Id="rId4" Type="http://schemas.openxmlformats.org/officeDocument/2006/relationships/image" Target="../media/image35.png"/><Relationship Id="rId9" Type="http://schemas.openxmlformats.org/officeDocument/2006/relationships/image" Target="../media/image6.png"/></Relationships>
</file>

<file path=ppt/slides/_rels/slide3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32.svg"/><Relationship Id="rId7" Type="http://schemas.openxmlformats.org/officeDocument/2006/relationships/image" Target="../media/image34.svg"/><Relationship Id="rId2" Type="http://schemas.openxmlformats.org/officeDocument/2006/relationships/image" Target="../media/image31.png"/><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6.svg"/><Relationship Id="rId4" Type="http://schemas.openxmlformats.org/officeDocument/2006/relationships/image" Target="../media/image35.png"/><Relationship Id="rId9" Type="http://schemas.openxmlformats.org/officeDocument/2006/relationships/image" Target="../media/image6.png"/></Relationships>
</file>

<file path=ppt/slides/_rels/slide3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32.svg"/><Relationship Id="rId7" Type="http://schemas.openxmlformats.org/officeDocument/2006/relationships/image" Target="../media/image34.svg"/><Relationship Id="rId2" Type="http://schemas.openxmlformats.org/officeDocument/2006/relationships/image" Target="../media/image31.png"/><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6.svg"/><Relationship Id="rId4" Type="http://schemas.openxmlformats.org/officeDocument/2006/relationships/image" Target="../media/image35.png"/><Relationship Id="rId9" Type="http://schemas.openxmlformats.org/officeDocument/2006/relationships/image" Target="../media/image6.png"/></Relationships>
</file>

<file path=ppt/slides/_rels/slide3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32.svg"/><Relationship Id="rId7" Type="http://schemas.openxmlformats.org/officeDocument/2006/relationships/image" Target="../media/image34.svg"/><Relationship Id="rId2" Type="http://schemas.openxmlformats.org/officeDocument/2006/relationships/image" Target="../media/image31.png"/><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6.svg"/><Relationship Id="rId4" Type="http://schemas.openxmlformats.org/officeDocument/2006/relationships/image" Target="../media/image35.png"/><Relationship Id="rId9" Type="http://schemas.openxmlformats.org/officeDocument/2006/relationships/image" Target="../media/image6.png"/></Relationships>
</file>

<file path=ppt/slides/_rels/slide3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32.svg"/><Relationship Id="rId7" Type="http://schemas.openxmlformats.org/officeDocument/2006/relationships/image" Target="../media/image34.svg"/><Relationship Id="rId2" Type="http://schemas.openxmlformats.org/officeDocument/2006/relationships/image" Target="../media/image31.png"/><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6.svg"/><Relationship Id="rId4" Type="http://schemas.openxmlformats.org/officeDocument/2006/relationships/image" Target="../media/image35.png"/><Relationship Id="rId9" Type="http://schemas.openxmlformats.org/officeDocument/2006/relationships/image" Target="../media/image6.png"/></Relationships>
</file>

<file path=ppt/slides/_rels/slide3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7.png"/><Relationship Id="rId7" Type="http://schemas.openxmlformats.org/officeDocument/2006/relationships/image" Target="../media/image6.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8.png"/><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9.png"/></Relationships>
</file>

<file path=ppt/slides/_rels/slide41.xml.rels><?xml version="1.0" encoding="UTF-8" standalone="yes"?>
<Relationships xmlns="http://schemas.openxmlformats.org/package/2006/relationships"><Relationship Id="rId8" Type="http://schemas.openxmlformats.org/officeDocument/2006/relationships/hyperlink" Target="https://www.coalition-s.org/wp-content/uploads/2020/07/RightsRetentionStrategy.pdf" TargetMode="External"/><Relationship Id="rId3" Type="http://schemas.openxmlformats.org/officeDocument/2006/relationships/image" Target="../media/image7.png"/><Relationship Id="rId7" Type="http://schemas.openxmlformats.org/officeDocument/2006/relationships/hyperlink" Target="https://www.coalition-s.org/organisations/" TargetMode="External"/><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41.png"/><Relationship Id="rId4" Type="http://schemas.openxmlformats.org/officeDocument/2006/relationships/image" Target="../media/image9.png"/><Relationship Id="rId9" Type="http://schemas.openxmlformats.org/officeDocument/2006/relationships/image" Target="../media/image40.png"/></Relationships>
</file>

<file path=ppt/slides/_rels/slide42.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svg"/><Relationship Id="rId7" Type="http://schemas.openxmlformats.org/officeDocument/2006/relationships/image" Target="../media/image47.svg"/><Relationship Id="rId2" Type="http://schemas.openxmlformats.org/officeDocument/2006/relationships/image" Target="../media/image42.png"/><Relationship Id="rId1" Type="http://schemas.openxmlformats.org/officeDocument/2006/relationships/slideLayout" Target="../slideLayouts/slideLayout1.xml"/><Relationship Id="rId6" Type="http://schemas.openxmlformats.org/officeDocument/2006/relationships/image" Target="../media/image46.png"/><Relationship Id="rId5" Type="http://schemas.openxmlformats.org/officeDocument/2006/relationships/image" Target="../media/image45.svg"/><Relationship Id="rId4" Type="http://schemas.openxmlformats.org/officeDocument/2006/relationships/image" Target="../media/image44.png"/><Relationship Id="rId9" Type="http://schemas.openxmlformats.org/officeDocument/2006/relationships/image" Target="../media/image9.png"/></Relationships>
</file>

<file path=ppt/slides/_rels/slide4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49.jpe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9.png"/></Relationships>
</file>

<file path=ppt/slides/_rels/slide44.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50.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9.png"/></Relationships>
</file>

<file path=ppt/slides/_rels/slide4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48.png"/></Relationships>
</file>

<file path=ppt/slides/_rels/slide4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9.png"/></Relationships>
</file>

<file path=ppt/slides/_rels/slide47.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53.pn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9.png"/></Relationships>
</file>

<file path=ppt/slides/_rels/slide48.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54.pn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9.png"/></Relationships>
</file>

<file path=ppt/slides/_rels/slide4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9.png"/><Relationship Id="rId7"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12.png"/><Relationship Id="rId4" Type="http://schemas.openxmlformats.org/officeDocument/2006/relationships/image" Target="../media/image11.png"/></Relationships>
</file>

<file path=ppt/slides/_rels/slide50.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55.pn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9.png"/></Relationships>
</file>

<file path=ppt/slides/_rels/slide51.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56.pn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9.png"/></Relationships>
</file>

<file path=ppt/slides/_rels/slide5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9.png"/></Relationships>
</file>

<file path=ppt/slides/_rels/slide5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57.png"/><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9.png"/></Relationships>
</file>

<file path=ppt/slides/_rels/slide54.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7.png"/><Relationship Id="rId7" Type="http://schemas.openxmlformats.org/officeDocument/2006/relationships/image" Target="../media/image58.png"/><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9.png"/></Relationships>
</file>

<file path=ppt/slides/_rels/slide5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60.png"/><Relationship Id="rId1" Type="http://schemas.openxmlformats.org/officeDocument/2006/relationships/slideLayout" Target="../slideLayouts/slideLayout1.xml"/><Relationship Id="rId4" Type="http://schemas.openxmlformats.org/officeDocument/2006/relationships/image" Target="../media/image61.png"/></Relationships>
</file>

<file path=ppt/slides/_rels/slide5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xml"/><Relationship Id="rId5" Type="http://schemas.openxmlformats.org/officeDocument/2006/relationships/image" Target="../media/image64.png"/><Relationship Id="rId4" Type="http://schemas.openxmlformats.org/officeDocument/2006/relationships/image" Target="../media/image48.png"/></Relationships>
</file>

<file path=ppt/slides/_rels/slide58.xml.rels><?xml version="1.0" encoding="UTF-8" standalone="yes"?>
<Relationships xmlns="http://schemas.openxmlformats.org/package/2006/relationships"><Relationship Id="rId8" Type="http://schemas.openxmlformats.org/officeDocument/2006/relationships/image" Target="../media/image65.jpeg"/><Relationship Id="rId3" Type="http://schemas.openxmlformats.org/officeDocument/2006/relationships/image" Target="../media/image9.png"/><Relationship Id="rId7" Type="http://schemas.openxmlformats.org/officeDocument/2006/relationships/image" Target="../media/image6.png"/><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12.png"/><Relationship Id="rId4" Type="http://schemas.openxmlformats.org/officeDocument/2006/relationships/image" Target="../media/image11.png"/></Relationships>
</file>

<file path=ppt/slides/_rels/slide5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7.png"/><Relationship Id="rId7" Type="http://schemas.openxmlformats.org/officeDocument/2006/relationships/image" Target="../media/image6.png"/><Relationship Id="rId12" Type="http://schemas.openxmlformats.org/officeDocument/2006/relationships/hyperlink" Target="http://creativecommons.org/licenses/by-sa/3.0/" TargetMode="External"/><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hyperlink" Target="https://pix4free.org/" TargetMode="External"/><Relationship Id="rId5" Type="http://schemas.openxmlformats.org/officeDocument/2006/relationships/image" Target="../media/image8.png"/><Relationship Id="rId10" Type="http://schemas.openxmlformats.org/officeDocument/2006/relationships/hyperlink" Target="http://www.nyphotographic.com/" TargetMode="External"/><Relationship Id="rId4" Type="http://schemas.openxmlformats.org/officeDocument/2006/relationships/image" Target="../media/image9.png"/><Relationship Id="rId9" Type="http://schemas.openxmlformats.org/officeDocument/2006/relationships/hyperlink" Target="https://www.thebluediamondgallery.com/laptop01/w/writer.html" TargetMode="External"/></Relationships>
</file>

<file path=ppt/slides/_rels/slide6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32.svg"/><Relationship Id="rId7" Type="http://schemas.openxmlformats.org/officeDocument/2006/relationships/image" Target="../media/image36.svg"/><Relationship Id="rId2" Type="http://schemas.openxmlformats.org/officeDocument/2006/relationships/image" Target="../media/image31.png"/><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svg"/><Relationship Id="rId10" Type="http://schemas.openxmlformats.org/officeDocument/2006/relationships/image" Target="../media/image37.png"/><Relationship Id="rId4" Type="http://schemas.openxmlformats.org/officeDocument/2006/relationships/image" Target="../media/image33.png"/><Relationship Id="rId9" Type="http://schemas.openxmlformats.org/officeDocument/2006/relationships/image" Target="../media/image6.png"/></Relationships>
</file>

<file path=ppt/slides/_rels/slide61.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32.svg"/><Relationship Id="rId7" Type="http://schemas.openxmlformats.org/officeDocument/2006/relationships/image" Target="../media/image6.png"/><Relationship Id="rId12" Type="http://schemas.openxmlformats.org/officeDocument/2006/relationships/image" Target="../media/image70.png"/><Relationship Id="rId2" Type="http://schemas.openxmlformats.org/officeDocument/2006/relationships/image" Target="../media/image3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69.svg"/><Relationship Id="rId5" Type="http://schemas.openxmlformats.org/officeDocument/2006/relationships/image" Target="../media/image36.svg"/><Relationship Id="rId10" Type="http://schemas.openxmlformats.org/officeDocument/2006/relationships/image" Target="../media/image68.png"/><Relationship Id="rId4" Type="http://schemas.openxmlformats.org/officeDocument/2006/relationships/image" Target="../media/image35.png"/><Relationship Id="rId9" Type="http://schemas.openxmlformats.org/officeDocument/2006/relationships/image" Target="../media/image67.svg"/></Relationships>
</file>

<file path=ppt/slides/_rels/slide6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36.svg"/><Relationship Id="rId7" Type="http://schemas.openxmlformats.org/officeDocument/2006/relationships/image" Target="../media/image32.svg"/><Relationship Id="rId2" Type="http://schemas.openxmlformats.org/officeDocument/2006/relationships/image" Target="../media/image35.png"/><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34.svg"/><Relationship Id="rId4" Type="http://schemas.openxmlformats.org/officeDocument/2006/relationships/image" Target="../media/image33.png"/><Relationship Id="rId9" Type="http://schemas.openxmlformats.org/officeDocument/2006/relationships/image" Target="../media/image6.png"/></Relationships>
</file>

<file path=ppt/slides/_rels/slide6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36.svg"/><Relationship Id="rId7" Type="http://schemas.openxmlformats.org/officeDocument/2006/relationships/image" Target="../media/image32.svg"/><Relationship Id="rId2" Type="http://schemas.openxmlformats.org/officeDocument/2006/relationships/image" Target="../media/image35.png"/><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34.svg"/><Relationship Id="rId10" Type="http://schemas.openxmlformats.org/officeDocument/2006/relationships/image" Target="../media/image71.png"/><Relationship Id="rId4" Type="http://schemas.openxmlformats.org/officeDocument/2006/relationships/image" Target="../media/image33.png"/><Relationship Id="rId9" Type="http://schemas.openxmlformats.org/officeDocument/2006/relationships/image" Target="../media/image6.png"/></Relationships>
</file>

<file path=ppt/slides/_rels/slide6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32.svg"/><Relationship Id="rId7" Type="http://schemas.openxmlformats.org/officeDocument/2006/relationships/image" Target="../media/image34.svg"/><Relationship Id="rId2" Type="http://schemas.openxmlformats.org/officeDocument/2006/relationships/image" Target="../media/image31.png"/><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6.svg"/><Relationship Id="rId10" Type="http://schemas.openxmlformats.org/officeDocument/2006/relationships/hyperlink" Target="https://zenodo.org/records/10787392" TargetMode="External"/><Relationship Id="rId4" Type="http://schemas.openxmlformats.org/officeDocument/2006/relationships/image" Target="../media/image35.png"/><Relationship Id="rId9" Type="http://schemas.openxmlformats.org/officeDocument/2006/relationships/image" Target="../media/image6.png"/></Relationships>
</file>

<file path=ppt/slides/_rels/slide65.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diagramColors" Target="../diagrams/colors1.xml"/><Relationship Id="rId3" Type="http://schemas.openxmlformats.org/officeDocument/2006/relationships/image" Target="../media/image32.svg"/><Relationship Id="rId7" Type="http://schemas.openxmlformats.org/officeDocument/2006/relationships/image" Target="../media/image34.svg"/><Relationship Id="rId12" Type="http://schemas.openxmlformats.org/officeDocument/2006/relationships/diagramQuickStyle" Target="../diagrams/quickStyle1.xml"/><Relationship Id="rId2" Type="http://schemas.openxmlformats.org/officeDocument/2006/relationships/image" Target="../media/image31.png"/><Relationship Id="rId1" Type="http://schemas.openxmlformats.org/officeDocument/2006/relationships/slideLayout" Target="../slideLayouts/slideLayout1.xml"/><Relationship Id="rId6" Type="http://schemas.openxmlformats.org/officeDocument/2006/relationships/image" Target="../media/image33.png"/><Relationship Id="rId11" Type="http://schemas.openxmlformats.org/officeDocument/2006/relationships/diagramLayout" Target="../diagrams/layout1.xml"/><Relationship Id="rId5" Type="http://schemas.openxmlformats.org/officeDocument/2006/relationships/image" Target="../media/image36.svg"/><Relationship Id="rId15" Type="http://schemas.openxmlformats.org/officeDocument/2006/relationships/image" Target="../media/image72.png"/><Relationship Id="rId10" Type="http://schemas.openxmlformats.org/officeDocument/2006/relationships/diagramData" Target="../diagrams/data1.xml"/><Relationship Id="rId4" Type="http://schemas.openxmlformats.org/officeDocument/2006/relationships/image" Target="../media/image35.png"/><Relationship Id="rId9" Type="http://schemas.openxmlformats.org/officeDocument/2006/relationships/image" Target="../media/image6.png"/><Relationship Id="rId14" Type="http://schemas.microsoft.com/office/2007/relationships/diagramDrawing" Target="../diagrams/drawing1.xml"/></Relationships>
</file>

<file path=ppt/slides/_rels/slide6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32.svg"/><Relationship Id="rId7" Type="http://schemas.openxmlformats.org/officeDocument/2006/relationships/image" Target="../media/image34.svg"/><Relationship Id="rId2" Type="http://schemas.openxmlformats.org/officeDocument/2006/relationships/image" Target="../media/image31.png"/><Relationship Id="rId1" Type="http://schemas.openxmlformats.org/officeDocument/2006/relationships/slideLayout" Target="../slideLayouts/slideLayout1.xml"/><Relationship Id="rId6" Type="http://schemas.openxmlformats.org/officeDocument/2006/relationships/image" Target="../media/image33.png"/><Relationship Id="rId11" Type="http://schemas.openxmlformats.org/officeDocument/2006/relationships/image" Target="../media/image74.jpeg"/><Relationship Id="rId5" Type="http://schemas.openxmlformats.org/officeDocument/2006/relationships/image" Target="../media/image36.svg"/><Relationship Id="rId10" Type="http://schemas.openxmlformats.org/officeDocument/2006/relationships/image" Target="../media/image73.jpeg"/><Relationship Id="rId4" Type="http://schemas.openxmlformats.org/officeDocument/2006/relationships/image" Target="../media/image35.png"/><Relationship Id="rId9" Type="http://schemas.openxmlformats.org/officeDocument/2006/relationships/image" Target="../media/image6.png"/></Relationships>
</file>

<file path=ppt/slides/_rels/slide6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2.svg"/><Relationship Id="rId7" Type="http://schemas.openxmlformats.org/officeDocument/2006/relationships/image" Target="../media/image6.png"/><Relationship Id="rId12" Type="http://schemas.openxmlformats.org/officeDocument/2006/relationships/image" Target="../media/image77.png"/><Relationship Id="rId2" Type="http://schemas.openxmlformats.org/officeDocument/2006/relationships/image" Target="../media/image3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76.jpeg"/><Relationship Id="rId5" Type="http://schemas.openxmlformats.org/officeDocument/2006/relationships/image" Target="../media/image36.svg"/><Relationship Id="rId10" Type="http://schemas.openxmlformats.org/officeDocument/2006/relationships/image" Target="../media/image75.png"/><Relationship Id="rId4" Type="http://schemas.openxmlformats.org/officeDocument/2006/relationships/image" Target="../media/image35.png"/><Relationship Id="rId9" Type="http://schemas.openxmlformats.org/officeDocument/2006/relationships/image" Target="../media/image34.svg"/></Relationships>
</file>

<file path=ppt/slides/_rels/slide68.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2.svg"/><Relationship Id="rId7" Type="http://schemas.openxmlformats.org/officeDocument/2006/relationships/image" Target="../media/image6.png"/><Relationship Id="rId2" Type="http://schemas.openxmlformats.org/officeDocument/2006/relationships/image" Target="../media/image3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36.svg"/><Relationship Id="rId10" Type="http://schemas.openxmlformats.org/officeDocument/2006/relationships/image" Target="../media/image78.jpeg"/><Relationship Id="rId4" Type="http://schemas.openxmlformats.org/officeDocument/2006/relationships/image" Target="../media/image35.png"/><Relationship Id="rId9" Type="http://schemas.openxmlformats.org/officeDocument/2006/relationships/image" Target="../media/image34.svg"/></Relationships>
</file>

<file path=ppt/slides/_rels/slide69.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85.jpeg"/><Relationship Id="rId3" Type="http://schemas.openxmlformats.org/officeDocument/2006/relationships/image" Target="../media/image79.svg"/><Relationship Id="rId7" Type="http://schemas.openxmlformats.org/officeDocument/2006/relationships/image" Target="../media/image6.png"/><Relationship Id="rId12" Type="http://schemas.openxmlformats.org/officeDocument/2006/relationships/image" Target="../media/image84.png"/><Relationship Id="rId2" Type="http://schemas.openxmlformats.org/officeDocument/2006/relationships/image" Target="../media/image3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83.png"/><Relationship Id="rId5" Type="http://schemas.openxmlformats.org/officeDocument/2006/relationships/image" Target="../media/image80.svg"/><Relationship Id="rId10" Type="http://schemas.openxmlformats.org/officeDocument/2006/relationships/image" Target="../media/image82.png"/><Relationship Id="rId4" Type="http://schemas.openxmlformats.org/officeDocument/2006/relationships/image" Target="../media/image35.png"/><Relationship Id="rId9" Type="http://schemas.openxmlformats.org/officeDocument/2006/relationships/image" Target="../media/image81.svg"/><Relationship Id="rId14" Type="http://schemas.openxmlformats.org/officeDocument/2006/relationships/image" Target="../media/image86.jpeg"/></Relationships>
</file>

<file path=ppt/slides/_rels/slide7.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7.png"/><Relationship Id="rId7"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8.png"/><Relationship Id="rId10" Type="http://schemas.openxmlformats.org/officeDocument/2006/relationships/hyperlink" Target="https://open.smk.dk/en/artwork/image/KMS4408?q=*&amp;page=0" TargetMode="External"/><Relationship Id="rId4" Type="http://schemas.openxmlformats.org/officeDocument/2006/relationships/image" Target="../media/image9.png"/><Relationship Id="rId9" Type="http://schemas.openxmlformats.org/officeDocument/2006/relationships/hyperlink" Target="https://www.smk.dk/en/" TargetMode="External"/></Relationships>
</file>

<file path=ppt/slides/_rels/slide70.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2.svg"/><Relationship Id="rId7" Type="http://schemas.openxmlformats.org/officeDocument/2006/relationships/image" Target="../media/image6.png"/><Relationship Id="rId2" Type="http://schemas.openxmlformats.org/officeDocument/2006/relationships/image" Target="../media/image3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88.jpeg"/><Relationship Id="rId5" Type="http://schemas.openxmlformats.org/officeDocument/2006/relationships/image" Target="../media/image36.svg"/><Relationship Id="rId10" Type="http://schemas.openxmlformats.org/officeDocument/2006/relationships/image" Target="../media/image87.png"/><Relationship Id="rId4" Type="http://schemas.openxmlformats.org/officeDocument/2006/relationships/image" Target="../media/image35.png"/><Relationship Id="rId9" Type="http://schemas.openxmlformats.org/officeDocument/2006/relationships/image" Target="../media/image34.svg"/></Relationships>
</file>

<file path=ppt/slides/_rels/slide71.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2.svg"/><Relationship Id="rId7" Type="http://schemas.openxmlformats.org/officeDocument/2006/relationships/image" Target="../media/image6.png"/><Relationship Id="rId2" Type="http://schemas.openxmlformats.org/officeDocument/2006/relationships/image" Target="../media/image3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36.svg"/><Relationship Id="rId10" Type="http://schemas.openxmlformats.org/officeDocument/2006/relationships/image" Target="../media/image89.jpeg"/><Relationship Id="rId4" Type="http://schemas.openxmlformats.org/officeDocument/2006/relationships/image" Target="../media/image35.png"/><Relationship Id="rId9" Type="http://schemas.openxmlformats.org/officeDocument/2006/relationships/image" Target="../media/image34.svg"/></Relationships>
</file>

<file path=ppt/slides/_rels/slide72.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2.svg"/><Relationship Id="rId7" Type="http://schemas.openxmlformats.org/officeDocument/2006/relationships/image" Target="../media/image6.png"/><Relationship Id="rId2" Type="http://schemas.openxmlformats.org/officeDocument/2006/relationships/image" Target="../media/image3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36.svg"/><Relationship Id="rId4" Type="http://schemas.openxmlformats.org/officeDocument/2006/relationships/image" Target="../media/image35.png"/><Relationship Id="rId9" Type="http://schemas.openxmlformats.org/officeDocument/2006/relationships/image" Target="../media/image34.svg"/></Relationships>
</file>

<file path=ppt/slides/_rels/slide73.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93.png"/><Relationship Id="rId18" Type="http://schemas.openxmlformats.org/officeDocument/2006/relationships/image" Target="../media/image97.svg"/><Relationship Id="rId3" Type="http://schemas.openxmlformats.org/officeDocument/2006/relationships/image" Target="../media/image32.svg"/><Relationship Id="rId7" Type="http://schemas.openxmlformats.org/officeDocument/2006/relationships/image" Target="../media/image6.png"/><Relationship Id="rId12" Type="http://schemas.openxmlformats.org/officeDocument/2006/relationships/image" Target="../media/image92.png"/><Relationship Id="rId17" Type="http://schemas.openxmlformats.org/officeDocument/2006/relationships/image" Target="../media/image96.png"/><Relationship Id="rId2" Type="http://schemas.openxmlformats.org/officeDocument/2006/relationships/image" Target="../media/image31.png"/><Relationship Id="rId16" Type="http://schemas.openxmlformats.org/officeDocument/2006/relationships/hyperlink" Target="https://www.igsg.cnr.it/wp-content/uploads/2023/12/Roberto_Caso_La-liberta%CC%80-perduta_19_12_2023.pdf" TargetMode="External"/><Relationship Id="rId20" Type="http://schemas.openxmlformats.org/officeDocument/2006/relationships/image" Target="../media/image99.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91.png"/><Relationship Id="rId5" Type="http://schemas.openxmlformats.org/officeDocument/2006/relationships/image" Target="../media/image36.svg"/><Relationship Id="rId15" Type="http://schemas.openxmlformats.org/officeDocument/2006/relationships/image" Target="../media/image95.png"/><Relationship Id="rId10" Type="http://schemas.openxmlformats.org/officeDocument/2006/relationships/image" Target="../media/image90.png"/><Relationship Id="rId19" Type="http://schemas.openxmlformats.org/officeDocument/2006/relationships/image" Target="../media/image98.png"/><Relationship Id="rId4" Type="http://schemas.openxmlformats.org/officeDocument/2006/relationships/image" Target="../media/image35.png"/><Relationship Id="rId9" Type="http://schemas.openxmlformats.org/officeDocument/2006/relationships/image" Target="../media/image34.svg"/><Relationship Id="rId14" Type="http://schemas.openxmlformats.org/officeDocument/2006/relationships/image" Target="../media/image94.png"/></Relationships>
</file>

<file path=ppt/slides/_rels/slide7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32.svg"/><Relationship Id="rId7" Type="http://schemas.openxmlformats.org/officeDocument/2006/relationships/image" Target="../media/image34.svg"/><Relationship Id="rId2" Type="http://schemas.openxmlformats.org/officeDocument/2006/relationships/image" Target="../media/image31.png"/><Relationship Id="rId1" Type="http://schemas.openxmlformats.org/officeDocument/2006/relationships/slideLayout" Target="../slideLayouts/slideLayout1.xml"/><Relationship Id="rId6" Type="http://schemas.openxmlformats.org/officeDocument/2006/relationships/image" Target="../media/image33.png"/><Relationship Id="rId11" Type="http://schemas.openxmlformats.org/officeDocument/2006/relationships/image" Target="../media/image98.png"/><Relationship Id="rId5" Type="http://schemas.openxmlformats.org/officeDocument/2006/relationships/image" Target="../media/image36.svg"/><Relationship Id="rId10" Type="http://schemas.openxmlformats.org/officeDocument/2006/relationships/image" Target="../media/image100.png"/><Relationship Id="rId4" Type="http://schemas.openxmlformats.org/officeDocument/2006/relationships/image" Target="../media/image35.png"/><Relationship Id="rId9" Type="http://schemas.openxmlformats.org/officeDocument/2006/relationships/image" Target="../media/image6.png"/></Relationships>
</file>

<file path=ppt/slides/_rels/slide7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32.svg"/><Relationship Id="rId7" Type="http://schemas.openxmlformats.org/officeDocument/2006/relationships/image" Target="../media/image34.svg"/><Relationship Id="rId2" Type="http://schemas.openxmlformats.org/officeDocument/2006/relationships/image" Target="../media/image31.png"/><Relationship Id="rId1" Type="http://schemas.openxmlformats.org/officeDocument/2006/relationships/slideLayout" Target="../slideLayouts/slideLayout1.xml"/><Relationship Id="rId6" Type="http://schemas.openxmlformats.org/officeDocument/2006/relationships/image" Target="../media/image33.png"/><Relationship Id="rId11" Type="http://schemas.openxmlformats.org/officeDocument/2006/relationships/image" Target="../media/image101.jpeg"/><Relationship Id="rId5" Type="http://schemas.openxmlformats.org/officeDocument/2006/relationships/image" Target="../media/image36.svg"/><Relationship Id="rId10" Type="http://schemas.openxmlformats.org/officeDocument/2006/relationships/image" Target="../media/image98.png"/><Relationship Id="rId4" Type="http://schemas.openxmlformats.org/officeDocument/2006/relationships/image" Target="../media/image35.png"/><Relationship Id="rId9" Type="http://schemas.openxmlformats.org/officeDocument/2006/relationships/image" Target="../media/image6.png"/></Relationships>
</file>

<file path=ppt/slides/_rels/slide7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32.svg"/><Relationship Id="rId7" Type="http://schemas.openxmlformats.org/officeDocument/2006/relationships/image" Target="../media/image34.svg"/><Relationship Id="rId2" Type="http://schemas.openxmlformats.org/officeDocument/2006/relationships/image" Target="../media/image31.png"/><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6.svg"/><Relationship Id="rId4" Type="http://schemas.openxmlformats.org/officeDocument/2006/relationships/image" Target="../media/image35.png"/><Relationship Id="rId9" Type="http://schemas.openxmlformats.org/officeDocument/2006/relationships/image" Target="../media/image6.png"/></Relationships>
</file>

<file path=ppt/slides/_rels/slide7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32.svg"/><Relationship Id="rId7" Type="http://schemas.openxmlformats.org/officeDocument/2006/relationships/image" Target="../media/image34.svg"/><Relationship Id="rId2" Type="http://schemas.openxmlformats.org/officeDocument/2006/relationships/image" Target="../media/image31.png"/><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6.svg"/><Relationship Id="rId10" Type="http://schemas.openxmlformats.org/officeDocument/2006/relationships/image" Target="../media/image102.png"/><Relationship Id="rId4" Type="http://schemas.openxmlformats.org/officeDocument/2006/relationships/image" Target="../media/image35.png"/><Relationship Id="rId9" Type="http://schemas.openxmlformats.org/officeDocument/2006/relationships/image" Target="../media/image6.png"/></Relationships>
</file>

<file path=ppt/slides/_rels/slide78.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32.svg"/><Relationship Id="rId7" Type="http://schemas.openxmlformats.org/officeDocument/2006/relationships/image" Target="../media/image6.png"/><Relationship Id="rId2" Type="http://schemas.openxmlformats.org/officeDocument/2006/relationships/image" Target="../media/image3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36.svg"/><Relationship Id="rId10" Type="http://schemas.openxmlformats.org/officeDocument/2006/relationships/image" Target="../media/image34.svg"/><Relationship Id="rId4" Type="http://schemas.openxmlformats.org/officeDocument/2006/relationships/image" Target="../media/image35.png"/><Relationship Id="rId9" Type="http://schemas.openxmlformats.org/officeDocument/2006/relationships/image" Target="../media/image33.png"/></Relationships>
</file>

<file path=ppt/slides/_rels/slide79.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2.svg"/><Relationship Id="rId7" Type="http://schemas.openxmlformats.org/officeDocument/2006/relationships/image" Target="../media/image6.png"/><Relationship Id="rId2" Type="http://schemas.openxmlformats.org/officeDocument/2006/relationships/image" Target="../media/image3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04.png"/><Relationship Id="rId5" Type="http://schemas.openxmlformats.org/officeDocument/2006/relationships/image" Target="../media/image36.svg"/><Relationship Id="rId10" Type="http://schemas.openxmlformats.org/officeDocument/2006/relationships/image" Target="../media/image103.jpeg"/><Relationship Id="rId4" Type="http://schemas.openxmlformats.org/officeDocument/2006/relationships/image" Target="../media/image35.png"/><Relationship Id="rId9" Type="http://schemas.openxmlformats.org/officeDocument/2006/relationships/image" Target="../media/image34.svg"/></Relationships>
</file>

<file path=ppt/slides/_rels/slide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7.png"/><Relationship Id="rId7" Type="http://schemas.openxmlformats.org/officeDocument/2006/relationships/image" Target="../media/image6.png"/><Relationship Id="rId12" Type="http://schemas.openxmlformats.org/officeDocument/2006/relationships/hyperlink" Target="https://creativecommons.org/licenses/by-sa/3.0/deed.en" TargetMode="External"/><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hyperlink" Target="https://commons.wikimedia.org/wiki/File:Mr_Pipo_thoughts.svg" TargetMode="External"/><Relationship Id="rId5" Type="http://schemas.openxmlformats.org/officeDocument/2006/relationships/image" Target="../media/image8.png"/><Relationship Id="rId10" Type="http://schemas.openxmlformats.org/officeDocument/2006/relationships/hyperlink" Target="https://commons.wikimedia.org/wiki/User_talk:Nevit" TargetMode="External"/><Relationship Id="rId4" Type="http://schemas.openxmlformats.org/officeDocument/2006/relationships/image" Target="../media/image9.png"/><Relationship Id="rId9" Type="http://schemas.openxmlformats.org/officeDocument/2006/relationships/hyperlink" Target="https://commons.wikimedia.org/wiki/User:Nevit" TargetMode="External"/></Relationships>
</file>

<file path=ppt/slides/_rels/slide80.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2.svg"/><Relationship Id="rId7" Type="http://schemas.openxmlformats.org/officeDocument/2006/relationships/image" Target="../media/image6.png"/><Relationship Id="rId2" Type="http://schemas.openxmlformats.org/officeDocument/2006/relationships/image" Target="../media/image3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06.png"/><Relationship Id="rId5" Type="http://schemas.openxmlformats.org/officeDocument/2006/relationships/image" Target="../media/image36.svg"/><Relationship Id="rId10" Type="http://schemas.openxmlformats.org/officeDocument/2006/relationships/image" Target="../media/image105.jpeg"/><Relationship Id="rId4" Type="http://schemas.openxmlformats.org/officeDocument/2006/relationships/image" Target="../media/image35.png"/><Relationship Id="rId9" Type="http://schemas.openxmlformats.org/officeDocument/2006/relationships/image" Target="../media/image34.svg"/></Relationships>
</file>

<file path=ppt/slides/_rels/slide81.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image" Target="../media/image32.svg"/><Relationship Id="rId7" Type="http://schemas.openxmlformats.org/officeDocument/2006/relationships/image" Target="../media/image6.png"/><Relationship Id="rId2" Type="http://schemas.openxmlformats.org/officeDocument/2006/relationships/image" Target="../media/image3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36.svg"/><Relationship Id="rId5" Type="http://schemas.openxmlformats.org/officeDocument/2006/relationships/image" Target="../media/image34.svg"/><Relationship Id="rId10" Type="http://schemas.openxmlformats.org/officeDocument/2006/relationships/image" Target="../media/image35.png"/><Relationship Id="rId4" Type="http://schemas.openxmlformats.org/officeDocument/2006/relationships/image" Target="../media/image33.png"/><Relationship Id="rId9" Type="http://schemas.openxmlformats.org/officeDocument/2006/relationships/image" Target="../media/image108.jpeg"/></Relationships>
</file>

<file path=ppt/slides/_rels/slide8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32.svg"/><Relationship Id="rId7" Type="http://schemas.openxmlformats.org/officeDocument/2006/relationships/image" Target="../media/image34.svg"/><Relationship Id="rId2" Type="http://schemas.openxmlformats.org/officeDocument/2006/relationships/image" Target="../media/image31.png"/><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6.svg"/><Relationship Id="rId4" Type="http://schemas.openxmlformats.org/officeDocument/2006/relationships/image" Target="../media/image35.png"/><Relationship Id="rId9" Type="http://schemas.openxmlformats.org/officeDocument/2006/relationships/image" Target="../media/image6.png"/></Relationships>
</file>

<file path=ppt/slides/_rels/slide83.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12.svg"/><Relationship Id="rId3" Type="http://schemas.openxmlformats.org/officeDocument/2006/relationships/image" Target="../media/image32.svg"/><Relationship Id="rId7" Type="http://schemas.openxmlformats.org/officeDocument/2006/relationships/image" Target="../media/image34.svg"/><Relationship Id="rId12" Type="http://schemas.openxmlformats.org/officeDocument/2006/relationships/image" Target="../media/image111.png"/><Relationship Id="rId2" Type="http://schemas.openxmlformats.org/officeDocument/2006/relationships/image" Target="../media/image31.png"/><Relationship Id="rId1" Type="http://schemas.openxmlformats.org/officeDocument/2006/relationships/slideLayout" Target="../slideLayouts/slideLayout1.xml"/><Relationship Id="rId6" Type="http://schemas.openxmlformats.org/officeDocument/2006/relationships/image" Target="../media/image33.png"/><Relationship Id="rId11" Type="http://schemas.openxmlformats.org/officeDocument/2006/relationships/image" Target="../media/image110.svg"/><Relationship Id="rId5" Type="http://schemas.openxmlformats.org/officeDocument/2006/relationships/image" Target="../media/image36.svg"/><Relationship Id="rId15" Type="http://schemas.openxmlformats.org/officeDocument/2006/relationships/image" Target="../media/image114.svg"/><Relationship Id="rId10" Type="http://schemas.openxmlformats.org/officeDocument/2006/relationships/image" Target="../media/image109.png"/><Relationship Id="rId4" Type="http://schemas.openxmlformats.org/officeDocument/2006/relationships/image" Target="../media/image35.png"/><Relationship Id="rId9" Type="http://schemas.openxmlformats.org/officeDocument/2006/relationships/image" Target="../media/image6.png"/><Relationship Id="rId14" Type="http://schemas.openxmlformats.org/officeDocument/2006/relationships/image" Target="../media/image113.png"/></Relationships>
</file>

<file path=ppt/slides/_rels/slide8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36.svg"/><Relationship Id="rId7" Type="http://schemas.openxmlformats.org/officeDocument/2006/relationships/image" Target="../media/image32.svg"/><Relationship Id="rId2" Type="http://schemas.openxmlformats.org/officeDocument/2006/relationships/image" Target="../media/image35.png"/><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34.svg"/><Relationship Id="rId4" Type="http://schemas.openxmlformats.org/officeDocument/2006/relationships/image" Target="../media/image33.png"/><Relationship Id="rId9" Type="http://schemas.openxmlformats.org/officeDocument/2006/relationships/image" Target="../media/image6.png"/></Relationships>
</file>

<file path=ppt/slides/_rels/slide8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32.svg"/><Relationship Id="rId7" Type="http://schemas.openxmlformats.org/officeDocument/2006/relationships/image" Target="../media/image34.svg"/><Relationship Id="rId2" Type="http://schemas.openxmlformats.org/officeDocument/2006/relationships/image" Target="../media/image31.png"/><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6.svg"/><Relationship Id="rId4" Type="http://schemas.openxmlformats.org/officeDocument/2006/relationships/image" Target="../media/image35.png"/><Relationship Id="rId9" Type="http://schemas.openxmlformats.org/officeDocument/2006/relationships/image" Target="../media/image6.png"/></Relationships>
</file>

<file path=ppt/slides/_rels/slide86.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31.png"/><Relationship Id="rId7" Type="http://schemas.openxmlformats.org/officeDocument/2006/relationships/image" Target="../media/image33.png"/><Relationship Id="rId12" Type="http://schemas.openxmlformats.org/officeDocument/2006/relationships/image" Target="../media/image110.svg"/><Relationship Id="rId2" Type="http://schemas.openxmlformats.org/officeDocument/2006/relationships/notesSlide" Target="../notesSlides/notesSlide38.xml"/><Relationship Id="rId1" Type="http://schemas.openxmlformats.org/officeDocument/2006/relationships/slideLayout" Target="../slideLayouts/slideLayout1.xml"/><Relationship Id="rId6" Type="http://schemas.openxmlformats.org/officeDocument/2006/relationships/image" Target="../media/image36.svg"/><Relationship Id="rId11" Type="http://schemas.openxmlformats.org/officeDocument/2006/relationships/image" Target="../media/image109.png"/><Relationship Id="rId5" Type="http://schemas.openxmlformats.org/officeDocument/2006/relationships/image" Target="../media/image35.png"/><Relationship Id="rId10" Type="http://schemas.openxmlformats.org/officeDocument/2006/relationships/image" Target="../media/image6.png"/><Relationship Id="rId4" Type="http://schemas.openxmlformats.org/officeDocument/2006/relationships/image" Target="../media/image32.svg"/><Relationship Id="rId9" Type="http://schemas.openxmlformats.org/officeDocument/2006/relationships/image" Target="../media/image5.png"/></Relationships>
</file>

<file path=ppt/slides/_rels/slide8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32.svg"/><Relationship Id="rId7" Type="http://schemas.openxmlformats.org/officeDocument/2006/relationships/image" Target="../media/image116.svg"/><Relationship Id="rId2" Type="http://schemas.openxmlformats.org/officeDocument/2006/relationships/image" Target="../media/image31.png"/><Relationship Id="rId1" Type="http://schemas.openxmlformats.org/officeDocument/2006/relationships/slideLayout" Target="../slideLayouts/slideLayout1.xml"/><Relationship Id="rId6" Type="http://schemas.openxmlformats.org/officeDocument/2006/relationships/image" Target="../media/image115.png"/><Relationship Id="rId5" Type="http://schemas.openxmlformats.org/officeDocument/2006/relationships/image" Target="../media/image36.svg"/><Relationship Id="rId4" Type="http://schemas.openxmlformats.org/officeDocument/2006/relationships/image" Target="../media/image35.png"/><Relationship Id="rId9" Type="http://schemas.openxmlformats.org/officeDocument/2006/relationships/image" Target="../media/image6.png"/></Relationships>
</file>

<file path=ppt/slides/_rels/slide88.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31.png"/><Relationship Id="rId7" Type="http://schemas.openxmlformats.org/officeDocument/2006/relationships/image" Target="../media/image33.png"/><Relationship Id="rId2" Type="http://schemas.openxmlformats.org/officeDocument/2006/relationships/notesSlide" Target="../notesSlides/notesSlide39.xml"/><Relationship Id="rId1" Type="http://schemas.openxmlformats.org/officeDocument/2006/relationships/slideLayout" Target="../slideLayouts/slideLayout1.xml"/><Relationship Id="rId6" Type="http://schemas.openxmlformats.org/officeDocument/2006/relationships/image" Target="../media/image36.svg"/><Relationship Id="rId5" Type="http://schemas.openxmlformats.org/officeDocument/2006/relationships/image" Target="../media/image35.png"/><Relationship Id="rId10" Type="http://schemas.openxmlformats.org/officeDocument/2006/relationships/image" Target="../media/image6.png"/><Relationship Id="rId4" Type="http://schemas.openxmlformats.org/officeDocument/2006/relationships/image" Target="../media/image32.svg"/><Relationship Id="rId9" Type="http://schemas.openxmlformats.org/officeDocument/2006/relationships/image" Target="../media/image5.png"/></Relationships>
</file>

<file path=ppt/slides/_rels/slide89.xml.rels><?xml version="1.0" encoding="UTF-8" standalone="yes"?>
<Relationships xmlns="http://schemas.openxmlformats.org/package/2006/relationships"><Relationship Id="rId8" Type="http://schemas.openxmlformats.org/officeDocument/2006/relationships/image" Target="../media/image34.svg"/><Relationship Id="rId13" Type="http://schemas.openxmlformats.org/officeDocument/2006/relationships/image" Target="../media/image111.png"/><Relationship Id="rId3" Type="http://schemas.openxmlformats.org/officeDocument/2006/relationships/image" Target="../media/image31.png"/><Relationship Id="rId7" Type="http://schemas.openxmlformats.org/officeDocument/2006/relationships/image" Target="../media/image33.png"/><Relationship Id="rId12" Type="http://schemas.openxmlformats.org/officeDocument/2006/relationships/image" Target="../media/image110.svg"/><Relationship Id="rId2" Type="http://schemas.openxmlformats.org/officeDocument/2006/relationships/notesSlide" Target="../notesSlides/notesSlide40.xml"/><Relationship Id="rId16" Type="http://schemas.openxmlformats.org/officeDocument/2006/relationships/image" Target="../media/image114.svg"/><Relationship Id="rId1" Type="http://schemas.openxmlformats.org/officeDocument/2006/relationships/slideLayout" Target="../slideLayouts/slideLayout1.xml"/><Relationship Id="rId6" Type="http://schemas.openxmlformats.org/officeDocument/2006/relationships/image" Target="../media/image36.svg"/><Relationship Id="rId11" Type="http://schemas.openxmlformats.org/officeDocument/2006/relationships/image" Target="../media/image109.png"/><Relationship Id="rId5" Type="http://schemas.openxmlformats.org/officeDocument/2006/relationships/image" Target="../media/image35.png"/><Relationship Id="rId15" Type="http://schemas.openxmlformats.org/officeDocument/2006/relationships/image" Target="../media/image113.png"/><Relationship Id="rId10" Type="http://schemas.openxmlformats.org/officeDocument/2006/relationships/image" Target="../media/image6.png"/><Relationship Id="rId4" Type="http://schemas.openxmlformats.org/officeDocument/2006/relationships/image" Target="../media/image32.svg"/><Relationship Id="rId9" Type="http://schemas.openxmlformats.org/officeDocument/2006/relationships/image" Target="../media/image5.png"/><Relationship Id="rId14" Type="http://schemas.openxmlformats.org/officeDocument/2006/relationships/image" Target="../media/image112.sv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7.png"/><Relationship Id="rId4" Type="http://schemas.openxmlformats.org/officeDocument/2006/relationships/image" Target="../media/image8.png"/></Relationships>
</file>

<file path=ppt/slides/_rels/slide90.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35.png"/><Relationship Id="rId7" Type="http://schemas.openxmlformats.org/officeDocument/2006/relationships/image" Target="../media/image31.png"/><Relationship Id="rId2" Type="http://schemas.openxmlformats.org/officeDocument/2006/relationships/notesSlide" Target="../notesSlides/notesSlide41.xml"/><Relationship Id="rId1" Type="http://schemas.openxmlformats.org/officeDocument/2006/relationships/slideLayout" Target="../slideLayouts/slideLayout1.xml"/><Relationship Id="rId6" Type="http://schemas.openxmlformats.org/officeDocument/2006/relationships/image" Target="../media/image34.svg"/><Relationship Id="rId5" Type="http://schemas.openxmlformats.org/officeDocument/2006/relationships/image" Target="../media/image33.png"/><Relationship Id="rId10" Type="http://schemas.openxmlformats.org/officeDocument/2006/relationships/image" Target="../media/image6.png"/><Relationship Id="rId4" Type="http://schemas.openxmlformats.org/officeDocument/2006/relationships/image" Target="../media/image36.svg"/><Relationship Id="rId9" Type="http://schemas.openxmlformats.org/officeDocument/2006/relationships/image" Target="../media/image5.png"/></Relationships>
</file>

<file path=ppt/slides/_rels/slide91.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20.svg"/><Relationship Id="rId3" Type="http://schemas.openxmlformats.org/officeDocument/2006/relationships/image" Target="../media/image36.svg"/><Relationship Id="rId7" Type="http://schemas.openxmlformats.org/officeDocument/2006/relationships/image" Target="../media/image32.svg"/><Relationship Id="rId12" Type="http://schemas.openxmlformats.org/officeDocument/2006/relationships/image" Target="../media/image119.png"/><Relationship Id="rId2" Type="http://schemas.openxmlformats.org/officeDocument/2006/relationships/image" Target="../media/image35.png"/><Relationship Id="rId1" Type="http://schemas.openxmlformats.org/officeDocument/2006/relationships/slideLayout" Target="../slideLayouts/slideLayout1.xml"/><Relationship Id="rId6" Type="http://schemas.openxmlformats.org/officeDocument/2006/relationships/image" Target="../media/image31.png"/><Relationship Id="rId11" Type="http://schemas.openxmlformats.org/officeDocument/2006/relationships/image" Target="../media/image118.svg"/><Relationship Id="rId5" Type="http://schemas.openxmlformats.org/officeDocument/2006/relationships/image" Target="../media/image34.svg"/><Relationship Id="rId10" Type="http://schemas.openxmlformats.org/officeDocument/2006/relationships/image" Target="../media/image117.png"/><Relationship Id="rId4" Type="http://schemas.openxmlformats.org/officeDocument/2006/relationships/image" Target="../media/image33.png"/><Relationship Id="rId9" Type="http://schemas.openxmlformats.org/officeDocument/2006/relationships/image" Target="../media/image6.png"/></Relationships>
</file>

<file path=ppt/slides/_rels/slide9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32.svg"/><Relationship Id="rId7" Type="http://schemas.openxmlformats.org/officeDocument/2006/relationships/image" Target="../media/image34.svg"/><Relationship Id="rId2" Type="http://schemas.openxmlformats.org/officeDocument/2006/relationships/image" Target="../media/image31.png"/><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6.svg"/><Relationship Id="rId4" Type="http://schemas.openxmlformats.org/officeDocument/2006/relationships/image" Target="../media/image35.png"/><Relationship Id="rId9" Type="http://schemas.openxmlformats.org/officeDocument/2006/relationships/image" Target="../media/image6.png"/></Relationships>
</file>

<file path=ppt/slides/_rels/slide93.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22.svg"/><Relationship Id="rId3" Type="http://schemas.openxmlformats.org/officeDocument/2006/relationships/image" Target="../media/image32.svg"/><Relationship Id="rId7" Type="http://schemas.openxmlformats.org/officeDocument/2006/relationships/image" Target="../media/image34.svg"/><Relationship Id="rId12" Type="http://schemas.openxmlformats.org/officeDocument/2006/relationships/image" Target="../media/image121.png"/><Relationship Id="rId2" Type="http://schemas.openxmlformats.org/officeDocument/2006/relationships/image" Target="../media/image31.png"/><Relationship Id="rId1" Type="http://schemas.openxmlformats.org/officeDocument/2006/relationships/slideLayout" Target="../slideLayouts/slideLayout1.xml"/><Relationship Id="rId6" Type="http://schemas.openxmlformats.org/officeDocument/2006/relationships/image" Target="../media/image33.png"/><Relationship Id="rId11" Type="http://schemas.openxmlformats.org/officeDocument/2006/relationships/image" Target="../media/image112.svg"/><Relationship Id="rId5" Type="http://schemas.openxmlformats.org/officeDocument/2006/relationships/image" Target="../media/image36.svg"/><Relationship Id="rId15" Type="http://schemas.openxmlformats.org/officeDocument/2006/relationships/image" Target="../media/image114.svg"/><Relationship Id="rId10" Type="http://schemas.openxmlformats.org/officeDocument/2006/relationships/image" Target="../media/image111.png"/><Relationship Id="rId4" Type="http://schemas.openxmlformats.org/officeDocument/2006/relationships/image" Target="../media/image35.png"/><Relationship Id="rId9" Type="http://schemas.openxmlformats.org/officeDocument/2006/relationships/image" Target="../media/image6.png"/><Relationship Id="rId14" Type="http://schemas.openxmlformats.org/officeDocument/2006/relationships/image" Target="../media/image113.png"/></Relationships>
</file>

<file path=ppt/slides/_rels/slide9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32.svg"/><Relationship Id="rId7" Type="http://schemas.openxmlformats.org/officeDocument/2006/relationships/image" Target="../media/image34.svg"/><Relationship Id="rId2" Type="http://schemas.openxmlformats.org/officeDocument/2006/relationships/image" Target="../media/image31.png"/><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6.svg"/><Relationship Id="rId10" Type="http://schemas.openxmlformats.org/officeDocument/2006/relationships/image" Target="../media/image123.png"/><Relationship Id="rId4" Type="http://schemas.openxmlformats.org/officeDocument/2006/relationships/image" Target="../media/image35.png"/><Relationship Id="rId9" Type="http://schemas.openxmlformats.org/officeDocument/2006/relationships/image" Target="../media/image6.png"/></Relationships>
</file>

<file path=ppt/slides/_rels/slide95.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42.xml"/><Relationship Id="rId1" Type="http://schemas.openxmlformats.org/officeDocument/2006/relationships/slideLayout" Target="../slideLayouts/slideLayout1.xml"/><Relationship Id="rId6" Type="http://schemas.openxmlformats.org/officeDocument/2006/relationships/image" Target="../media/image34.svg"/><Relationship Id="rId11" Type="http://schemas.openxmlformats.org/officeDocument/2006/relationships/image" Target="../media/image37.png"/><Relationship Id="rId5" Type="http://schemas.openxmlformats.org/officeDocument/2006/relationships/image" Target="../media/image33.png"/><Relationship Id="rId10" Type="http://schemas.openxmlformats.org/officeDocument/2006/relationships/image" Target="../media/image6.png"/><Relationship Id="rId4" Type="http://schemas.openxmlformats.org/officeDocument/2006/relationships/image" Target="../media/image32.svg"/><Relationship Id="rId9" Type="http://schemas.openxmlformats.org/officeDocument/2006/relationships/image" Target="../media/image5.png"/></Relationships>
</file>

<file path=ppt/slides/_rels/slide96.xml.rels><?xml version="1.0" encoding="UTF-8" standalone="yes"?>
<Relationships xmlns="http://schemas.openxmlformats.org/package/2006/relationships"><Relationship Id="rId8" Type="http://schemas.openxmlformats.org/officeDocument/2006/relationships/image" Target="../media/image34.svg"/><Relationship Id="rId13" Type="http://schemas.openxmlformats.org/officeDocument/2006/relationships/image" Target="../media/image126.png"/><Relationship Id="rId3" Type="http://schemas.openxmlformats.org/officeDocument/2006/relationships/image" Target="../media/image31.png"/><Relationship Id="rId7" Type="http://schemas.openxmlformats.org/officeDocument/2006/relationships/image" Target="../media/image33.png"/><Relationship Id="rId12" Type="http://schemas.openxmlformats.org/officeDocument/2006/relationships/image" Target="../media/image125.png"/><Relationship Id="rId2" Type="http://schemas.openxmlformats.org/officeDocument/2006/relationships/notesSlide" Target="../notesSlides/notesSlide43.xml"/><Relationship Id="rId1" Type="http://schemas.openxmlformats.org/officeDocument/2006/relationships/slideLayout" Target="../slideLayouts/slideLayout1.xml"/><Relationship Id="rId6" Type="http://schemas.openxmlformats.org/officeDocument/2006/relationships/image" Target="../media/image36.svg"/><Relationship Id="rId11" Type="http://schemas.openxmlformats.org/officeDocument/2006/relationships/image" Target="../media/image124.png"/><Relationship Id="rId5" Type="http://schemas.openxmlformats.org/officeDocument/2006/relationships/image" Target="../media/image35.png"/><Relationship Id="rId10" Type="http://schemas.openxmlformats.org/officeDocument/2006/relationships/image" Target="../media/image6.png"/><Relationship Id="rId4" Type="http://schemas.openxmlformats.org/officeDocument/2006/relationships/image" Target="../media/image32.svg"/><Relationship Id="rId9" Type="http://schemas.openxmlformats.org/officeDocument/2006/relationships/image" Target="../media/image5.png"/></Relationships>
</file>

<file path=ppt/slides/_rels/slide97.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129.png"/><Relationship Id="rId3" Type="http://schemas.openxmlformats.org/officeDocument/2006/relationships/image" Target="../media/image127.png"/><Relationship Id="rId7" Type="http://schemas.openxmlformats.org/officeDocument/2006/relationships/image" Target="../media/image36.svg"/><Relationship Id="rId12" Type="http://schemas.openxmlformats.org/officeDocument/2006/relationships/image" Target="../media/image128.png"/><Relationship Id="rId2" Type="http://schemas.openxmlformats.org/officeDocument/2006/relationships/notesSlide" Target="../notesSlides/notesSlide44.xml"/><Relationship Id="rId1" Type="http://schemas.openxmlformats.org/officeDocument/2006/relationships/slideLayout" Target="../slideLayouts/slideLayout1.xml"/><Relationship Id="rId6" Type="http://schemas.openxmlformats.org/officeDocument/2006/relationships/image" Target="../media/image35.png"/><Relationship Id="rId11" Type="http://schemas.openxmlformats.org/officeDocument/2006/relationships/image" Target="../media/image6.png"/><Relationship Id="rId5" Type="http://schemas.openxmlformats.org/officeDocument/2006/relationships/image" Target="../media/image32.svg"/><Relationship Id="rId10" Type="http://schemas.openxmlformats.org/officeDocument/2006/relationships/image" Target="../media/image5.png"/><Relationship Id="rId4" Type="http://schemas.openxmlformats.org/officeDocument/2006/relationships/image" Target="../media/image31.png"/><Relationship Id="rId9" Type="http://schemas.openxmlformats.org/officeDocument/2006/relationships/image" Target="../media/image34.svg"/></Relationships>
</file>

<file path=ppt/slides/_rels/slide98.xml.rels><?xml version="1.0" encoding="UTF-8" standalone="yes"?>
<Relationships xmlns="http://schemas.openxmlformats.org/package/2006/relationships"><Relationship Id="rId3" Type="http://schemas.openxmlformats.org/officeDocument/2006/relationships/image" Target="../media/image34.svg"/><Relationship Id="rId7" Type="http://schemas.openxmlformats.org/officeDocument/2006/relationships/image" Target="../media/image6.png"/><Relationship Id="rId2" Type="http://schemas.openxmlformats.org/officeDocument/2006/relationships/image" Target="../media/image33.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hyperlink" Target="https://chemistry-europe.onlinelibrary.wiley.com/doi/10.1002/chem.202303041" TargetMode="External"/><Relationship Id="rId4" Type="http://schemas.openxmlformats.org/officeDocument/2006/relationships/image" Target="../media/image130.png"/></Relationships>
</file>

<file path=ppt/slides/_rels/slide99.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33.png"/><Relationship Id="rId18" Type="http://schemas.openxmlformats.org/officeDocument/2006/relationships/image" Target="../media/image128.png"/><Relationship Id="rId3" Type="http://schemas.openxmlformats.org/officeDocument/2006/relationships/image" Target="../media/image32.svg"/><Relationship Id="rId7" Type="http://schemas.openxmlformats.org/officeDocument/2006/relationships/image" Target="../media/image34.svg"/><Relationship Id="rId12" Type="http://schemas.openxmlformats.org/officeDocument/2006/relationships/image" Target="../media/image132.png"/><Relationship Id="rId17" Type="http://schemas.openxmlformats.org/officeDocument/2006/relationships/hyperlink" Target="https://creativecommons.it/chapterIT/index.php/license-your-work/" TargetMode="External"/><Relationship Id="rId2" Type="http://schemas.openxmlformats.org/officeDocument/2006/relationships/image" Target="../media/image31.png"/><Relationship Id="rId16" Type="http://schemas.openxmlformats.org/officeDocument/2006/relationships/image" Target="../media/image136.png"/><Relationship Id="rId1" Type="http://schemas.openxmlformats.org/officeDocument/2006/relationships/slideLayout" Target="../slideLayouts/slideLayout1.xml"/><Relationship Id="rId6" Type="http://schemas.openxmlformats.org/officeDocument/2006/relationships/image" Target="../media/image33.png"/><Relationship Id="rId11" Type="http://schemas.openxmlformats.org/officeDocument/2006/relationships/image" Target="../media/image131.png"/><Relationship Id="rId5" Type="http://schemas.openxmlformats.org/officeDocument/2006/relationships/image" Target="../media/image36.svg"/><Relationship Id="rId15" Type="http://schemas.openxmlformats.org/officeDocument/2006/relationships/image" Target="../media/image135.png"/><Relationship Id="rId10" Type="http://schemas.openxmlformats.org/officeDocument/2006/relationships/image" Target="../media/image37.png"/><Relationship Id="rId19" Type="http://schemas.openxmlformats.org/officeDocument/2006/relationships/image" Target="../media/image129.png"/><Relationship Id="rId4" Type="http://schemas.openxmlformats.org/officeDocument/2006/relationships/image" Target="../media/image35.png"/><Relationship Id="rId9" Type="http://schemas.openxmlformats.org/officeDocument/2006/relationships/image" Target="../media/image6.png"/><Relationship Id="rId14" Type="http://schemas.openxmlformats.org/officeDocument/2006/relationships/image" Target="../media/image1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39388" y="2399596"/>
            <a:ext cx="15555802" cy="3270126"/>
            <a:chOff x="154697" y="-41649"/>
            <a:chExt cx="20741069" cy="4360167"/>
          </a:xfrm>
        </p:grpSpPr>
        <p:grpSp>
          <p:nvGrpSpPr>
            <p:cNvPr id="3" name="Group 3"/>
            <p:cNvGrpSpPr/>
            <p:nvPr/>
          </p:nvGrpSpPr>
          <p:grpSpPr>
            <a:xfrm>
              <a:off x="2733700" y="2307812"/>
              <a:ext cx="13094388" cy="328531"/>
              <a:chOff x="0" y="0"/>
              <a:chExt cx="1475124" cy="37010"/>
            </a:xfrm>
          </p:grpSpPr>
          <p:sp>
            <p:nvSpPr>
              <p:cNvPr id="4" name="Freeform 4"/>
              <p:cNvSpPr/>
              <p:nvPr/>
            </p:nvSpPr>
            <p:spPr>
              <a:xfrm>
                <a:off x="0" y="0"/>
                <a:ext cx="1475124" cy="37010"/>
              </a:xfrm>
              <a:custGeom>
                <a:avLst/>
                <a:gdLst/>
                <a:ahLst/>
                <a:cxnLst/>
                <a:rect l="l" t="t" r="r" b="b"/>
                <a:pathLst>
                  <a:path w="1475124" h="37010">
                    <a:moveTo>
                      <a:pt x="0" y="0"/>
                    </a:moveTo>
                    <a:lnTo>
                      <a:pt x="1475124" y="0"/>
                    </a:lnTo>
                    <a:lnTo>
                      <a:pt x="1475124" y="37010"/>
                    </a:lnTo>
                    <a:lnTo>
                      <a:pt x="0" y="37010"/>
                    </a:lnTo>
                    <a:close/>
                  </a:path>
                </a:pathLst>
              </a:custGeom>
              <a:solidFill>
                <a:srgbClr val="FDE112"/>
              </a:solidFill>
            </p:spPr>
            <p:txBody>
              <a:bodyPr/>
              <a:lstStyle/>
              <a:p>
                <a:endParaRPr lang="it-IT"/>
              </a:p>
            </p:txBody>
          </p:sp>
          <p:sp>
            <p:nvSpPr>
              <p:cNvPr id="5" name="TextBox 5"/>
              <p:cNvSpPr txBox="1"/>
              <p:nvPr/>
            </p:nvSpPr>
            <p:spPr>
              <a:xfrm>
                <a:off x="0" y="-47625"/>
                <a:ext cx="1475124" cy="84635"/>
              </a:xfrm>
              <a:prstGeom prst="rect">
                <a:avLst/>
              </a:prstGeom>
            </p:spPr>
            <p:txBody>
              <a:bodyPr lIns="121205" tIns="121205" rIns="121205" bIns="121205" rtlCol="0" anchor="ctr"/>
              <a:lstStyle/>
              <a:p>
                <a:pPr algn="ctr">
                  <a:lnSpc>
                    <a:spcPts val="2373"/>
                  </a:lnSpc>
                </a:pPr>
                <a:endParaRPr/>
              </a:p>
            </p:txBody>
          </p:sp>
        </p:grpSp>
        <p:grpSp>
          <p:nvGrpSpPr>
            <p:cNvPr id="6" name="Group 6"/>
            <p:cNvGrpSpPr/>
            <p:nvPr/>
          </p:nvGrpSpPr>
          <p:grpSpPr>
            <a:xfrm>
              <a:off x="1017971" y="3625232"/>
              <a:ext cx="9064410" cy="275382"/>
              <a:chOff x="0" y="0"/>
              <a:chExt cx="1021134" cy="31023"/>
            </a:xfrm>
          </p:grpSpPr>
          <p:sp>
            <p:nvSpPr>
              <p:cNvPr id="7" name="Freeform 7"/>
              <p:cNvSpPr/>
              <p:nvPr/>
            </p:nvSpPr>
            <p:spPr>
              <a:xfrm>
                <a:off x="0" y="0"/>
                <a:ext cx="1021134" cy="31023"/>
              </a:xfrm>
              <a:custGeom>
                <a:avLst/>
                <a:gdLst/>
                <a:ahLst/>
                <a:cxnLst/>
                <a:rect l="l" t="t" r="r" b="b"/>
                <a:pathLst>
                  <a:path w="1021134" h="31023">
                    <a:moveTo>
                      <a:pt x="0" y="0"/>
                    </a:moveTo>
                    <a:lnTo>
                      <a:pt x="1021134" y="0"/>
                    </a:lnTo>
                    <a:lnTo>
                      <a:pt x="1021134" y="31023"/>
                    </a:lnTo>
                    <a:lnTo>
                      <a:pt x="0" y="31023"/>
                    </a:lnTo>
                    <a:close/>
                  </a:path>
                </a:pathLst>
              </a:custGeom>
              <a:solidFill>
                <a:srgbClr val="FDE112"/>
              </a:solidFill>
            </p:spPr>
            <p:txBody>
              <a:bodyPr/>
              <a:lstStyle/>
              <a:p>
                <a:endParaRPr lang="it-IT"/>
              </a:p>
            </p:txBody>
          </p:sp>
          <p:sp>
            <p:nvSpPr>
              <p:cNvPr id="8" name="TextBox 8"/>
              <p:cNvSpPr txBox="1"/>
              <p:nvPr/>
            </p:nvSpPr>
            <p:spPr>
              <a:xfrm>
                <a:off x="0" y="-47625"/>
                <a:ext cx="1021134" cy="78648"/>
              </a:xfrm>
              <a:prstGeom prst="rect">
                <a:avLst/>
              </a:prstGeom>
            </p:spPr>
            <p:txBody>
              <a:bodyPr lIns="121205" tIns="121205" rIns="121205" bIns="121205" rtlCol="0" anchor="ctr"/>
              <a:lstStyle/>
              <a:p>
                <a:pPr algn="ctr">
                  <a:lnSpc>
                    <a:spcPts val="2373"/>
                  </a:lnSpc>
                </a:pPr>
                <a:endParaRPr/>
              </a:p>
            </p:txBody>
          </p:sp>
        </p:grpSp>
        <p:sp>
          <p:nvSpPr>
            <p:cNvPr id="9" name="TextBox 9"/>
            <p:cNvSpPr txBox="1"/>
            <p:nvPr/>
          </p:nvSpPr>
          <p:spPr>
            <a:xfrm>
              <a:off x="154697" y="-41649"/>
              <a:ext cx="20741069" cy="4360167"/>
            </a:xfrm>
            <a:prstGeom prst="rect">
              <a:avLst/>
            </a:prstGeom>
          </p:spPr>
          <p:txBody>
            <a:bodyPr lIns="0" tIns="0" rIns="0" bIns="0" rtlCol="0" anchor="t">
              <a:spAutoFit/>
            </a:bodyPr>
            <a:lstStyle/>
            <a:p>
              <a:pPr>
                <a:lnSpc>
                  <a:spcPts val="8463"/>
                </a:lnSpc>
              </a:pPr>
              <a:r>
                <a:rPr lang="en-US" sz="8000" b="1" spc="135">
                  <a:solidFill>
                    <a:srgbClr val="000000"/>
                  </a:solidFill>
                  <a:latin typeface="League Spartan Bold"/>
                </a:rPr>
                <a:t>LA PUBBLICAZIONE SCIENTIFICA </a:t>
              </a:r>
            </a:p>
            <a:p>
              <a:pPr>
                <a:lnSpc>
                  <a:spcPts val="8463"/>
                </a:lnSpc>
              </a:pPr>
              <a:r>
                <a:rPr lang="en-US" sz="8000" b="1" spc="135">
                  <a:solidFill>
                    <a:srgbClr val="000000"/>
                  </a:solidFill>
                  <a:latin typeface="League Spartan Bold"/>
                </a:rPr>
                <a:t>TRA DIRITTI DELL'AUTORE </a:t>
              </a:r>
            </a:p>
            <a:p>
              <a:pPr>
                <a:lnSpc>
                  <a:spcPts val="8463"/>
                </a:lnSpc>
              </a:pPr>
              <a:r>
                <a:rPr lang="en-US" sz="8000" b="1" spc="135">
                  <a:solidFill>
                    <a:srgbClr val="000000"/>
                  </a:solidFill>
                  <a:latin typeface="League Spartan Bold"/>
                </a:rPr>
                <a:t>E VALUTAZIONE</a:t>
              </a:r>
            </a:p>
          </p:txBody>
        </p:sp>
      </p:grpSp>
      <p:sp>
        <p:nvSpPr>
          <p:cNvPr id="10" name="Freeform 10"/>
          <p:cNvSpPr/>
          <p:nvPr/>
        </p:nvSpPr>
        <p:spPr>
          <a:xfrm>
            <a:off x="15982840" y="-430583"/>
            <a:ext cx="2861416" cy="2861416"/>
          </a:xfrm>
          <a:custGeom>
            <a:avLst/>
            <a:gdLst/>
            <a:ahLst/>
            <a:cxnLst/>
            <a:rect l="l" t="t" r="r" b="b"/>
            <a:pathLst>
              <a:path w="2861416" h="2861416">
                <a:moveTo>
                  <a:pt x="0" y="0"/>
                </a:moveTo>
                <a:lnTo>
                  <a:pt x="2861416" y="0"/>
                </a:lnTo>
                <a:lnTo>
                  <a:pt x="2861416" y="2861416"/>
                </a:lnTo>
                <a:lnTo>
                  <a:pt x="0" y="286141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it-IT"/>
          </a:p>
        </p:txBody>
      </p:sp>
      <p:grpSp>
        <p:nvGrpSpPr>
          <p:cNvPr id="12" name="Group 12"/>
          <p:cNvGrpSpPr/>
          <p:nvPr/>
        </p:nvGrpSpPr>
        <p:grpSpPr>
          <a:xfrm>
            <a:off x="4333197" y="8436637"/>
            <a:ext cx="9621606" cy="1643325"/>
            <a:chOff x="0" y="0"/>
            <a:chExt cx="12828808" cy="2191100"/>
          </a:xfrm>
        </p:grpSpPr>
        <p:sp>
          <p:nvSpPr>
            <p:cNvPr id="13" name="Freeform 13"/>
            <p:cNvSpPr/>
            <p:nvPr/>
          </p:nvSpPr>
          <p:spPr>
            <a:xfrm>
              <a:off x="2306391" y="0"/>
              <a:ext cx="2779162" cy="2191100"/>
            </a:xfrm>
            <a:custGeom>
              <a:avLst/>
              <a:gdLst/>
              <a:ahLst/>
              <a:cxnLst/>
              <a:rect l="l" t="t" r="r" b="b"/>
              <a:pathLst>
                <a:path w="2779162" h="2191100">
                  <a:moveTo>
                    <a:pt x="0" y="0"/>
                  </a:moveTo>
                  <a:lnTo>
                    <a:pt x="2779161" y="0"/>
                  </a:lnTo>
                  <a:lnTo>
                    <a:pt x="2779161" y="2191100"/>
                  </a:lnTo>
                  <a:lnTo>
                    <a:pt x="0" y="2191100"/>
                  </a:lnTo>
                  <a:lnTo>
                    <a:pt x="0" y="0"/>
                  </a:lnTo>
                  <a:close/>
                </a:path>
              </a:pathLst>
            </a:custGeom>
            <a:blipFill>
              <a:blip r:embed="rId4"/>
              <a:stretch>
                <a:fillRect l="-1251" t="-8833" r="-363552" b="-11778"/>
              </a:stretch>
            </a:blipFill>
          </p:spPr>
          <p:txBody>
            <a:bodyPr/>
            <a:lstStyle/>
            <a:p>
              <a:endParaRPr lang="it-IT"/>
            </a:p>
          </p:txBody>
        </p:sp>
        <p:sp>
          <p:nvSpPr>
            <p:cNvPr id="14" name="Freeform 14"/>
            <p:cNvSpPr/>
            <p:nvPr/>
          </p:nvSpPr>
          <p:spPr>
            <a:xfrm>
              <a:off x="5085552" y="0"/>
              <a:ext cx="7743255" cy="2191100"/>
            </a:xfrm>
            <a:custGeom>
              <a:avLst/>
              <a:gdLst/>
              <a:ahLst/>
              <a:cxnLst/>
              <a:rect l="l" t="t" r="r" b="b"/>
              <a:pathLst>
                <a:path w="7743255" h="2191100">
                  <a:moveTo>
                    <a:pt x="0" y="0"/>
                  </a:moveTo>
                  <a:lnTo>
                    <a:pt x="7743256" y="0"/>
                  </a:lnTo>
                  <a:lnTo>
                    <a:pt x="7743256" y="2191100"/>
                  </a:lnTo>
                  <a:lnTo>
                    <a:pt x="0" y="2191100"/>
                  </a:lnTo>
                  <a:lnTo>
                    <a:pt x="0" y="0"/>
                  </a:lnTo>
                  <a:close/>
                </a:path>
              </a:pathLst>
            </a:custGeom>
            <a:blipFill>
              <a:blip r:embed="rId4"/>
              <a:stretch>
                <a:fillRect l="-65573" t="-8833" r="-1251" b="-11778"/>
              </a:stretch>
            </a:blipFill>
          </p:spPr>
          <p:txBody>
            <a:bodyPr/>
            <a:lstStyle/>
            <a:p>
              <a:endParaRPr lang="it-IT"/>
            </a:p>
          </p:txBody>
        </p:sp>
        <p:sp>
          <p:nvSpPr>
            <p:cNvPr id="15" name="Freeform 15"/>
            <p:cNvSpPr/>
            <p:nvPr/>
          </p:nvSpPr>
          <p:spPr>
            <a:xfrm>
              <a:off x="0" y="0"/>
              <a:ext cx="2306391" cy="2191100"/>
            </a:xfrm>
            <a:custGeom>
              <a:avLst/>
              <a:gdLst/>
              <a:ahLst/>
              <a:cxnLst/>
              <a:rect l="l" t="t" r="r" b="b"/>
              <a:pathLst>
                <a:path w="2306391" h="2191100">
                  <a:moveTo>
                    <a:pt x="0" y="0"/>
                  </a:moveTo>
                  <a:lnTo>
                    <a:pt x="2306391" y="0"/>
                  </a:lnTo>
                  <a:lnTo>
                    <a:pt x="2306391" y="2191100"/>
                  </a:lnTo>
                  <a:lnTo>
                    <a:pt x="0" y="2191100"/>
                  </a:lnTo>
                  <a:lnTo>
                    <a:pt x="0" y="0"/>
                  </a:lnTo>
                  <a:close/>
                </a:path>
              </a:pathLst>
            </a:custGeom>
            <a:blipFill>
              <a:blip r:embed="rId4"/>
              <a:stretch>
                <a:fillRect l="-117980" t="-8833" r="-342100" b="-11778"/>
              </a:stretch>
            </a:blipFill>
          </p:spPr>
          <p:txBody>
            <a:bodyPr/>
            <a:lstStyle/>
            <a:p>
              <a:endParaRPr lang="it-IT"/>
            </a:p>
          </p:txBody>
        </p:sp>
      </p:grpSp>
      <p:sp>
        <p:nvSpPr>
          <p:cNvPr id="16" name="Freeform 16"/>
          <p:cNvSpPr/>
          <p:nvPr/>
        </p:nvSpPr>
        <p:spPr>
          <a:xfrm>
            <a:off x="1139388" y="8959364"/>
            <a:ext cx="1708813" cy="597873"/>
          </a:xfrm>
          <a:custGeom>
            <a:avLst/>
            <a:gdLst/>
            <a:ahLst/>
            <a:cxnLst/>
            <a:rect l="l" t="t" r="r" b="b"/>
            <a:pathLst>
              <a:path w="1708813" h="597873">
                <a:moveTo>
                  <a:pt x="0" y="0"/>
                </a:moveTo>
                <a:lnTo>
                  <a:pt x="1708813" y="0"/>
                </a:lnTo>
                <a:lnTo>
                  <a:pt x="1708813" y="597872"/>
                </a:lnTo>
                <a:lnTo>
                  <a:pt x="0" y="597872"/>
                </a:lnTo>
                <a:lnTo>
                  <a:pt x="0" y="0"/>
                </a:lnTo>
                <a:close/>
              </a:path>
            </a:pathLst>
          </a:custGeom>
          <a:blipFill>
            <a:blip r:embed="rId5"/>
            <a:stretch>
              <a:fillRect/>
            </a:stretch>
          </a:blipFill>
        </p:spPr>
        <p:txBody>
          <a:bodyPr/>
          <a:lstStyle/>
          <a:p>
            <a:endParaRPr lang="it-IT"/>
          </a:p>
        </p:txBody>
      </p:sp>
      <p:sp>
        <p:nvSpPr>
          <p:cNvPr id="17" name="TextBox 17"/>
          <p:cNvSpPr txBox="1"/>
          <p:nvPr/>
        </p:nvSpPr>
        <p:spPr>
          <a:xfrm>
            <a:off x="1139388" y="6737725"/>
            <a:ext cx="16009224" cy="923330"/>
          </a:xfrm>
          <a:prstGeom prst="rect">
            <a:avLst/>
          </a:prstGeom>
        </p:spPr>
        <p:txBody>
          <a:bodyPr lIns="0" tIns="0" rIns="0" bIns="0" rtlCol="0" anchor="t">
            <a:spAutoFit/>
          </a:bodyPr>
          <a:lstStyle/>
          <a:p>
            <a:pPr>
              <a:lnSpc>
                <a:spcPts val="3645"/>
              </a:lnSpc>
            </a:pPr>
            <a:r>
              <a:rPr lang="en-US" sz="3000" b="1">
                <a:solidFill>
                  <a:srgbClr val="000000"/>
                </a:solidFill>
                <a:latin typeface="League Spartan"/>
              </a:rPr>
              <a:t>UN SEMINARIO PROMOSSO DAL PROGETTO </a:t>
            </a:r>
            <a:r>
              <a:rPr lang="en-US" sz="3000" b="1">
                <a:solidFill>
                  <a:srgbClr val="048C95"/>
                </a:solidFill>
                <a:latin typeface="League Spartan"/>
              </a:rPr>
              <a:t>RIGHT2PUB BALANCING PUBLICATION RIGHTS</a:t>
            </a:r>
            <a:r>
              <a:rPr lang="en-US" sz="3000" b="1">
                <a:solidFill>
                  <a:srgbClr val="000000"/>
                </a:solidFill>
                <a:latin typeface="League Spartan"/>
              </a:rPr>
              <a:t>: LA VOCE DELLA COMUNITÀ SCIENTIFICA SU "RIGHTS RETENTION"  E "SECONDARY PUBLISHING RIGHT"</a:t>
            </a:r>
          </a:p>
        </p:txBody>
      </p:sp>
      <p:grpSp>
        <p:nvGrpSpPr>
          <p:cNvPr id="18" name="Google Shape;87;p13">
            <a:extLst>
              <a:ext uri="{FF2B5EF4-FFF2-40B4-BE49-F238E27FC236}">
                <a16:creationId xmlns:a16="http://schemas.microsoft.com/office/drawing/2014/main" id="{A666DDF0-CC43-521D-FA26-42FE48929FEB}"/>
              </a:ext>
            </a:extLst>
          </p:cNvPr>
          <p:cNvGrpSpPr/>
          <p:nvPr/>
        </p:nvGrpSpPr>
        <p:grpSpPr>
          <a:xfrm>
            <a:off x="1053534" y="672047"/>
            <a:ext cx="7856752" cy="950085"/>
            <a:chOff x="0" y="0"/>
            <a:chExt cx="10475670" cy="1266780"/>
          </a:xfrm>
        </p:grpSpPr>
        <p:sp>
          <p:nvSpPr>
            <p:cNvPr id="19" name="Google Shape;88;p13">
              <a:extLst>
                <a:ext uri="{FF2B5EF4-FFF2-40B4-BE49-F238E27FC236}">
                  <a16:creationId xmlns:a16="http://schemas.microsoft.com/office/drawing/2014/main" id="{284E9E1C-3076-8EB8-76EF-21D1C099DE7B}"/>
                </a:ext>
              </a:extLst>
            </p:cNvPr>
            <p:cNvSpPr/>
            <p:nvPr/>
          </p:nvSpPr>
          <p:spPr>
            <a:xfrm>
              <a:off x="2893349" y="0"/>
              <a:ext cx="7582321" cy="1266780"/>
            </a:xfrm>
            <a:custGeom>
              <a:avLst/>
              <a:gdLst/>
              <a:ahLst/>
              <a:cxnLst/>
              <a:rect l="l" t="t" r="r" b="b"/>
              <a:pathLst>
                <a:path w="7582321" h="1266780" extrusionOk="0">
                  <a:moveTo>
                    <a:pt x="0" y="0"/>
                  </a:moveTo>
                  <a:lnTo>
                    <a:pt x="7582321" y="0"/>
                  </a:lnTo>
                  <a:lnTo>
                    <a:pt x="7582321" y="1266780"/>
                  </a:lnTo>
                  <a:lnTo>
                    <a:pt x="0" y="1266780"/>
                  </a:lnTo>
                  <a:lnTo>
                    <a:pt x="0" y="0"/>
                  </a:lnTo>
                  <a:close/>
                </a:path>
              </a:pathLst>
            </a:custGeom>
            <a:blipFill rotWithShape="1">
              <a:blip r:embed="rId6">
                <a:alphaModFix/>
              </a:blip>
              <a:stretch>
                <a:fillRect/>
              </a:stretch>
            </a:blipFill>
            <a:ln>
              <a:noFill/>
            </a:ln>
          </p:spPr>
          <p:txBody>
            <a:bodyPr/>
            <a:lstStyle/>
            <a:p>
              <a:endParaRPr lang="it-IT"/>
            </a:p>
          </p:txBody>
        </p:sp>
        <p:sp>
          <p:nvSpPr>
            <p:cNvPr id="20" name="Google Shape;89;p13">
              <a:extLst>
                <a:ext uri="{FF2B5EF4-FFF2-40B4-BE49-F238E27FC236}">
                  <a16:creationId xmlns:a16="http://schemas.microsoft.com/office/drawing/2014/main" id="{FBEA1F90-9FC5-0306-C8B1-9BC044A41C65}"/>
                </a:ext>
              </a:extLst>
            </p:cNvPr>
            <p:cNvSpPr/>
            <p:nvPr/>
          </p:nvSpPr>
          <p:spPr>
            <a:xfrm>
              <a:off x="0" y="107341"/>
              <a:ext cx="2683330" cy="1052097"/>
            </a:xfrm>
            <a:custGeom>
              <a:avLst/>
              <a:gdLst/>
              <a:ahLst/>
              <a:cxnLst/>
              <a:rect l="l" t="t" r="r" b="b"/>
              <a:pathLst>
                <a:path w="2683330" h="1052097" extrusionOk="0">
                  <a:moveTo>
                    <a:pt x="0" y="0"/>
                  </a:moveTo>
                  <a:lnTo>
                    <a:pt x="2683330" y="0"/>
                  </a:lnTo>
                  <a:lnTo>
                    <a:pt x="2683330" y="1052098"/>
                  </a:lnTo>
                  <a:lnTo>
                    <a:pt x="0" y="1052098"/>
                  </a:lnTo>
                  <a:lnTo>
                    <a:pt x="0" y="0"/>
                  </a:lnTo>
                  <a:close/>
                </a:path>
              </a:pathLst>
            </a:custGeom>
            <a:blipFill rotWithShape="1">
              <a:blip r:embed="rId7">
                <a:alphaModFix/>
              </a:blip>
              <a:stretch>
                <a:fillRect/>
              </a:stretch>
            </a:blipFill>
            <a:ln>
              <a:noFill/>
            </a:ln>
          </p:spPr>
          <p:txBody>
            <a:bodyPr/>
            <a:lstStyle/>
            <a:p>
              <a:endParaRPr lang="it-IT"/>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20"/>
          <p:cNvSpPr/>
          <p:nvPr/>
        </p:nvSpPr>
        <p:spPr>
          <a:xfrm>
            <a:off x="0" y="0"/>
            <a:ext cx="18288000" cy="1457400"/>
          </a:xfrm>
          <a:prstGeom prst="rect">
            <a:avLst/>
          </a:prstGeom>
          <a:solidFill>
            <a:srgbClr val="1E30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20"/>
          <p:cNvSpPr/>
          <p:nvPr/>
        </p:nvSpPr>
        <p:spPr>
          <a:xfrm>
            <a:off x="6454425" y="6013725"/>
            <a:ext cx="11134443" cy="2349300"/>
          </a:xfrm>
          <a:custGeom>
            <a:avLst/>
            <a:gdLst/>
            <a:ahLst/>
            <a:cxnLst/>
            <a:rect l="l" t="t" r="r" b="b"/>
            <a:pathLst>
              <a:path w="9376373" h="1913890" extrusionOk="0">
                <a:moveTo>
                  <a:pt x="9251913" y="1913890"/>
                </a:moveTo>
                <a:lnTo>
                  <a:pt x="124460" y="1913890"/>
                </a:lnTo>
                <a:cubicBezTo>
                  <a:pt x="55880" y="1913890"/>
                  <a:pt x="0" y="1858010"/>
                  <a:pt x="0" y="1789430"/>
                </a:cubicBezTo>
                <a:lnTo>
                  <a:pt x="0" y="124460"/>
                </a:lnTo>
                <a:cubicBezTo>
                  <a:pt x="0" y="55880"/>
                  <a:pt x="55880" y="0"/>
                  <a:pt x="124460" y="0"/>
                </a:cubicBezTo>
                <a:lnTo>
                  <a:pt x="9251914" y="0"/>
                </a:lnTo>
                <a:cubicBezTo>
                  <a:pt x="9320493" y="0"/>
                  <a:pt x="9376373" y="55880"/>
                  <a:pt x="9376373" y="124460"/>
                </a:cubicBezTo>
                <a:lnTo>
                  <a:pt x="9376373" y="1789430"/>
                </a:lnTo>
                <a:cubicBezTo>
                  <a:pt x="9376373" y="1858010"/>
                  <a:pt x="9320493" y="1913890"/>
                  <a:pt x="9251914" y="1913890"/>
                </a:cubicBezTo>
                <a:close/>
              </a:path>
            </a:pathLst>
          </a:custGeom>
          <a:solidFill>
            <a:srgbClr val="43B4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20"/>
          <p:cNvSpPr/>
          <p:nvPr/>
        </p:nvSpPr>
        <p:spPr>
          <a:xfrm>
            <a:off x="6454425" y="3184375"/>
            <a:ext cx="11134443" cy="2602890"/>
          </a:xfrm>
          <a:custGeom>
            <a:avLst/>
            <a:gdLst/>
            <a:ahLst/>
            <a:cxnLst/>
            <a:rect l="l" t="t" r="r" b="b"/>
            <a:pathLst>
              <a:path w="9376373" h="1913890" extrusionOk="0">
                <a:moveTo>
                  <a:pt x="9251913" y="1913890"/>
                </a:moveTo>
                <a:lnTo>
                  <a:pt x="124460" y="1913890"/>
                </a:lnTo>
                <a:cubicBezTo>
                  <a:pt x="55880" y="1913890"/>
                  <a:pt x="0" y="1858010"/>
                  <a:pt x="0" y="1789430"/>
                </a:cubicBezTo>
                <a:lnTo>
                  <a:pt x="0" y="124460"/>
                </a:lnTo>
                <a:cubicBezTo>
                  <a:pt x="0" y="55880"/>
                  <a:pt x="55880" y="0"/>
                  <a:pt x="124460" y="0"/>
                </a:cubicBezTo>
                <a:lnTo>
                  <a:pt x="9251914" y="0"/>
                </a:lnTo>
                <a:cubicBezTo>
                  <a:pt x="9320493" y="0"/>
                  <a:pt x="9376373" y="55880"/>
                  <a:pt x="9376373" y="124460"/>
                </a:cubicBezTo>
                <a:lnTo>
                  <a:pt x="9376373" y="1789430"/>
                </a:lnTo>
                <a:cubicBezTo>
                  <a:pt x="9376373" y="1858010"/>
                  <a:pt x="9320493" y="1913890"/>
                  <a:pt x="9251914" y="1913890"/>
                </a:cubicBezTo>
                <a:close/>
              </a:path>
            </a:pathLst>
          </a:custGeom>
          <a:solidFill>
            <a:srgbClr val="1E30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20"/>
          <p:cNvSpPr/>
          <p:nvPr/>
        </p:nvSpPr>
        <p:spPr>
          <a:xfrm rot="5400000">
            <a:off x="3006901" y="1135267"/>
            <a:ext cx="1291352" cy="6815270"/>
          </a:xfrm>
          <a:custGeom>
            <a:avLst/>
            <a:gdLst/>
            <a:ahLst/>
            <a:cxnLst/>
            <a:rect l="l" t="t" r="r" b="b"/>
            <a:pathLst>
              <a:path w="3130550" h="16521867" extrusionOk="0">
                <a:moveTo>
                  <a:pt x="0" y="1123950"/>
                </a:moveTo>
                <a:lnTo>
                  <a:pt x="0" y="16521867"/>
                </a:lnTo>
                <a:lnTo>
                  <a:pt x="3130550" y="16521867"/>
                </a:lnTo>
                <a:lnTo>
                  <a:pt x="3130550" y="0"/>
                </a:lnTo>
                <a:close/>
              </a:path>
            </a:pathLst>
          </a:custGeom>
          <a:solidFill>
            <a:srgbClr val="F8F8F8"/>
          </a:solidFill>
          <a:ln>
            <a:noFill/>
          </a:ln>
        </p:spPr>
        <p:txBody>
          <a:bodyPr/>
          <a:lstStyle/>
          <a:p>
            <a:endParaRPr lang="it-IT"/>
          </a:p>
        </p:txBody>
      </p:sp>
      <p:sp>
        <p:nvSpPr>
          <p:cNvPr id="225" name="Google Shape;225;p20"/>
          <p:cNvSpPr/>
          <p:nvPr/>
        </p:nvSpPr>
        <p:spPr>
          <a:xfrm rot="5400000">
            <a:off x="3244751" y="3780742"/>
            <a:ext cx="1291352" cy="6815270"/>
          </a:xfrm>
          <a:custGeom>
            <a:avLst/>
            <a:gdLst/>
            <a:ahLst/>
            <a:cxnLst/>
            <a:rect l="l" t="t" r="r" b="b"/>
            <a:pathLst>
              <a:path w="3130550" h="16521867" extrusionOk="0">
                <a:moveTo>
                  <a:pt x="0" y="1123950"/>
                </a:moveTo>
                <a:lnTo>
                  <a:pt x="0" y="16521867"/>
                </a:lnTo>
                <a:lnTo>
                  <a:pt x="3130550" y="16521867"/>
                </a:lnTo>
                <a:lnTo>
                  <a:pt x="3130550" y="0"/>
                </a:lnTo>
                <a:close/>
              </a:path>
            </a:pathLst>
          </a:custGeom>
          <a:solidFill>
            <a:srgbClr val="F8F8F8"/>
          </a:solidFill>
          <a:ln>
            <a:noFill/>
          </a:ln>
        </p:spPr>
        <p:txBody>
          <a:bodyPr/>
          <a:lstStyle/>
          <a:p>
            <a:endParaRPr lang="it-IT"/>
          </a:p>
        </p:txBody>
      </p:sp>
      <p:sp>
        <p:nvSpPr>
          <p:cNvPr id="226" name="Google Shape;226;p20"/>
          <p:cNvSpPr/>
          <p:nvPr/>
        </p:nvSpPr>
        <p:spPr>
          <a:xfrm rot="-5400000">
            <a:off x="16041208" y="704772"/>
            <a:ext cx="2988478" cy="1505106"/>
          </a:xfrm>
          <a:custGeom>
            <a:avLst/>
            <a:gdLst/>
            <a:ahLst/>
            <a:cxnLst/>
            <a:rect l="l" t="t" r="r" b="b"/>
            <a:pathLst>
              <a:path w="2988478" h="1505106" extrusionOk="0">
                <a:moveTo>
                  <a:pt x="0" y="0"/>
                </a:moveTo>
                <a:lnTo>
                  <a:pt x="2988478" y="0"/>
                </a:lnTo>
                <a:lnTo>
                  <a:pt x="2988478" y="1505106"/>
                </a:lnTo>
                <a:lnTo>
                  <a:pt x="0" y="1505106"/>
                </a:lnTo>
                <a:lnTo>
                  <a:pt x="0" y="0"/>
                </a:lnTo>
                <a:close/>
              </a:path>
            </a:pathLst>
          </a:custGeom>
          <a:blipFill rotWithShape="1">
            <a:blip r:embed="rId3">
              <a:alphaModFix/>
            </a:blip>
            <a:stretch>
              <a:fillRect/>
            </a:stretch>
          </a:blipFill>
          <a:ln>
            <a:noFill/>
          </a:ln>
        </p:spPr>
        <p:txBody>
          <a:bodyPr/>
          <a:lstStyle/>
          <a:p>
            <a:endParaRPr lang="it-IT"/>
          </a:p>
        </p:txBody>
      </p:sp>
      <p:sp>
        <p:nvSpPr>
          <p:cNvPr id="227" name="Google Shape;227;p20"/>
          <p:cNvSpPr/>
          <p:nvPr/>
        </p:nvSpPr>
        <p:spPr>
          <a:xfrm rot="5400000">
            <a:off x="8386948" y="8949648"/>
            <a:ext cx="1060016" cy="1235189"/>
          </a:xfrm>
          <a:custGeom>
            <a:avLst/>
            <a:gdLst/>
            <a:ahLst/>
            <a:cxnLst/>
            <a:rect l="l" t="t" r="r" b="b"/>
            <a:pathLst>
              <a:path w="1060016" h="1235189" extrusionOk="0">
                <a:moveTo>
                  <a:pt x="0" y="0"/>
                </a:moveTo>
                <a:lnTo>
                  <a:pt x="1060017" y="0"/>
                </a:lnTo>
                <a:lnTo>
                  <a:pt x="1060017" y="1235188"/>
                </a:lnTo>
                <a:lnTo>
                  <a:pt x="0" y="1235188"/>
                </a:lnTo>
                <a:lnTo>
                  <a:pt x="0" y="0"/>
                </a:lnTo>
                <a:close/>
              </a:path>
            </a:pathLst>
          </a:custGeom>
          <a:blipFill rotWithShape="1">
            <a:blip r:embed="rId4">
              <a:alphaModFix/>
            </a:blip>
            <a:stretch>
              <a:fillRect/>
            </a:stretch>
          </a:blipFill>
          <a:ln>
            <a:noFill/>
          </a:ln>
        </p:spPr>
        <p:txBody>
          <a:bodyPr/>
          <a:lstStyle/>
          <a:p>
            <a:endParaRPr lang="it-IT"/>
          </a:p>
        </p:txBody>
      </p:sp>
      <p:sp>
        <p:nvSpPr>
          <p:cNvPr id="228" name="Google Shape;228;p20"/>
          <p:cNvSpPr/>
          <p:nvPr/>
        </p:nvSpPr>
        <p:spPr>
          <a:xfrm>
            <a:off x="16702512" y="8607791"/>
            <a:ext cx="556788" cy="556788"/>
          </a:xfrm>
          <a:custGeom>
            <a:avLst/>
            <a:gdLst/>
            <a:ahLst/>
            <a:cxnLst/>
            <a:rect l="l" t="t" r="r" b="b"/>
            <a:pathLst>
              <a:path w="556788" h="556788" extrusionOk="0">
                <a:moveTo>
                  <a:pt x="0" y="0"/>
                </a:moveTo>
                <a:lnTo>
                  <a:pt x="556788" y="0"/>
                </a:lnTo>
                <a:lnTo>
                  <a:pt x="556788" y="556787"/>
                </a:lnTo>
                <a:lnTo>
                  <a:pt x="0" y="556787"/>
                </a:lnTo>
                <a:lnTo>
                  <a:pt x="0" y="0"/>
                </a:lnTo>
                <a:close/>
              </a:path>
            </a:pathLst>
          </a:custGeom>
          <a:blipFill rotWithShape="1">
            <a:blip r:embed="rId5">
              <a:alphaModFix/>
            </a:blip>
            <a:stretch>
              <a:fillRect/>
            </a:stretch>
          </a:blipFill>
          <a:ln>
            <a:noFill/>
          </a:ln>
        </p:spPr>
        <p:txBody>
          <a:bodyPr/>
          <a:lstStyle/>
          <a:p>
            <a:endParaRPr lang="it-IT"/>
          </a:p>
        </p:txBody>
      </p:sp>
      <p:sp>
        <p:nvSpPr>
          <p:cNvPr id="229" name="Google Shape;229;p20"/>
          <p:cNvSpPr txBox="1"/>
          <p:nvPr/>
        </p:nvSpPr>
        <p:spPr>
          <a:xfrm>
            <a:off x="6068002" y="2233633"/>
            <a:ext cx="5697900" cy="554100"/>
          </a:xfrm>
          <a:prstGeom prst="rect">
            <a:avLst/>
          </a:prstGeom>
          <a:noFill/>
          <a:ln>
            <a:noFill/>
          </a:ln>
        </p:spPr>
        <p:txBody>
          <a:bodyPr spcFirstLastPara="1" wrap="square" lIns="0" tIns="0" rIns="0" bIns="0" anchor="t" anchorCtr="0">
            <a:spAutoFit/>
          </a:bodyPr>
          <a:lstStyle/>
          <a:p>
            <a:pPr marL="0" marR="0" lvl="0" indent="0" algn="ctr" rtl="0">
              <a:lnSpc>
                <a:spcPct val="114000"/>
              </a:lnSpc>
              <a:spcBef>
                <a:spcPts val="0"/>
              </a:spcBef>
              <a:spcAft>
                <a:spcPts val="0"/>
              </a:spcAft>
              <a:buNone/>
            </a:pPr>
            <a:r>
              <a:rPr lang="en-US" sz="3600" b="1">
                <a:solidFill>
                  <a:srgbClr val="1E3048"/>
                </a:solidFill>
                <a:latin typeface="Montserrat"/>
                <a:ea typeface="Montserrat"/>
                <a:cs typeface="Montserrat"/>
                <a:sym typeface="Montserrat"/>
              </a:rPr>
              <a:t>DIRITTO D’AUTORE</a:t>
            </a:r>
            <a:endParaRPr b="1">
              <a:solidFill>
                <a:srgbClr val="1E3048"/>
              </a:solidFill>
            </a:endParaRPr>
          </a:p>
        </p:txBody>
      </p:sp>
      <p:sp>
        <p:nvSpPr>
          <p:cNvPr id="230" name="Google Shape;230;p20"/>
          <p:cNvSpPr txBox="1"/>
          <p:nvPr/>
        </p:nvSpPr>
        <p:spPr>
          <a:xfrm>
            <a:off x="7356550" y="3450500"/>
            <a:ext cx="9843300" cy="2181900"/>
          </a:xfrm>
          <a:prstGeom prst="rect">
            <a:avLst/>
          </a:prstGeom>
          <a:noFill/>
          <a:ln>
            <a:noFill/>
          </a:ln>
        </p:spPr>
        <p:txBody>
          <a:bodyPr spcFirstLastPara="1" wrap="square" lIns="0" tIns="0" rIns="0" bIns="0" anchor="t" anchorCtr="0">
            <a:spAutoFit/>
          </a:bodyPr>
          <a:lstStyle/>
          <a:p>
            <a:pPr marL="457200" lvl="0" indent="-361950" algn="just" rtl="0">
              <a:lnSpc>
                <a:spcPct val="115000"/>
              </a:lnSpc>
              <a:spcBef>
                <a:spcPts val="0"/>
              </a:spcBef>
              <a:spcAft>
                <a:spcPts val="0"/>
              </a:spcAft>
              <a:buClr>
                <a:schemeClr val="lt1"/>
              </a:buClr>
              <a:buSzPts val="2100"/>
              <a:buFont typeface="Open Sans"/>
              <a:buChar char="➔"/>
            </a:pPr>
            <a:r>
              <a:rPr lang="en-US" sz="2100">
                <a:solidFill>
                  <a:schemeClr val="lt1"/>
                </a:solidFill>
                <a:latin typeface="Montserrat"/>
                <a:ea typeface="Montserrat"/>
                <a:cs typeface="Montserrat"/>
                <a:sym typeface="Montserrat"/>
              </a:rPr>
              <a:t>Sono diritti </a:t>
            </a:r>
            <a:r>
              <a:rPr lang="en-US" sz="2100" b="1">
                <a:solidFill>
                  <a:schemeClr val="lt1"/>
                </a:solidFill>
                <a:latin typeface="Montserrat"/>
                <a:ea typeface="Montserrat"/>
                <a:cs typeface="Montserrat"/>
                <a:sym typeface="Montserrat"/>
              </a:rPr>
              <a:t>inalienabili</a:t>
            </a:r>
            <a:r>
              <a:rPr lang="en-US" sz="2100">
                <a:solidFill>
                  <a:schemeClr val="lt1"/>
                </a:solidFill>
                <a:latin typeface="Montserrat"/>
                <a:ea typeface="Montserrat"/>
                <a:cs typeface="Montserrat"/>
                <a:sym typeface="Montserrat"/>
              </a:rPr>
              <a:t>, </a:t>
            </a:r>
            <a:r>
              <a:rPr lang="en-US" sz="2100" b="1">
                <a:solidFill>
                  <a:schemeClr val="lt1"/>
                </a:solidFill>
                <a:latin typeface="Montserrat"/>
                <a:ea typeface="Montserrat"/>
                <a:cs typeface="Montserrat"/>
                <a:sym typeface="Montserrat"/>
              </a:rPr>
              <a:t>imprescrittibili </a:t>
            </a:r>
            <a:r>
              <a:rPr lang="en-US" sz="2100">
                <a:solidFill>
                  <a:schemeClr val="lt1"/>
                </a:solidFill>
                <a:latin typeface="Montserrat"/>
                <a:ea typeface="Montserrat"/>
                <a:cs typeface="Montserrat"/>
                <a:sym typeface="Montserrat"/>
              </a:rPr>
              <a:t>e </a:t>
            </a:r>
            <a:r>
              <a:rPr lang="en-US" sz="2100" b="1">
                <a:solidFill>
                  <a:schemeClr val="lt1"/>
                </a:solidFill>
                <a:latin typeface="Montserrat"/>
                <a:ea typeface="Montserrat"/>
                <a:cs typeface="Montserrat"/>
                <a:sym typeface="Montserrat"/>
              </a:rPr>
              <a:t>irrinunciabili</a:t>
            </a:r>
            <a:r>
              <a:rPr lang="en-US" sz="2100">
                <a:solidFill>
                  <a:schemeClr val="lt1"/>
                </a:solidFill>
                <a:latin typeface="Montserrat"/>
                <a:ea typeface="Montserrat"/>
                <a:cs typeface="Montserrat"/>
                <a:sym typeface="Montserrat"/>
              </a:rPr>
              <a:t>.</a:t>
            </a:r>
            <a:endParaRPr sz="2100">
              <a:solidFill>
                <a:schemeClr val="lt1"/>
              </a:solidFill>
              <a:latin typeface="Montserrat"/>
              <a:ea typeface="Montserrat"/>
              <a:cs typeface="Montserrat"/>
              <a:sym typeface="Montserrat"/>
            </a:endParaRPr>
          </a:p>
          <a:p>
            <a:pPr marL="457200" lvl="0" indent="-361950" algn="just" rtl="0">
              <a:lnSpc>
                <a:spcPct val="115000"/>
              </a:lnSpc>
              <a:spcBef>
                <a:spcPts val="0"/>
              </a:spcBef>
              <a:spcAft>
                <a:spcPts val="0"/>
              </a:spcAft>
              <a:buClr>
                <a:schemeClr val="lt1"/>
              </a:buClr>
              <a:buSzPts val="2100"/>
              <a:buFont typeface="Montserrat"/>
              <a:buChar char="➔"/>
            </a:pPr>
            <a:r>
              <a:rPr lang="en-US" sz="2100">
                <a:solidFill>
                  <a:schemeClr val="lt1"/>
                </a:solidFill>
                <a:latin typeface="Montserrat"/>
                <a:ea typeface="Montserrat"/>
                <a:cs typeface="Montserrat"/>
                <a:sym typeface="Montserrat"/>
              </a:rPr>
              <a:t>Possono essere esercitati indipendentemente dai diritti patrimoniali. </a:t>
            </a:r>
            <a:endParaRPr sz="2100">
              <a:solidFill>
                <a:schemeClr val="lt1"/>
              </a:solidFill>
              <a:latin typeface="Montserrat"/>
              <a:ea typeface="Montserrat"/>
              <a:cs typeface="Montserrat"/>
              <a:sym typeface="Montserrat"/>
            </a:endParaRPr>
          </a:p>
          <a:p>
            <a:pPr marL="457200" lvl="0" indent="-361950" algn="just" rtl="0">
              <a:lnSpc>
                <a:spcPct val="115000"/>
              </a:lnSpc>
              <a:spcBef>
                <a:spcPts val="0"/>
              </a:spcBef>
              <a:spcAft>
                <a:spcPts val="0"/>
              </a:spcAft>
              <a:buClr>
                <a:schemeClr val="lt1"/>
              </a:buClr>
              <a:buSzPts val="2100"/>
              <a:buFont typeface="Montserrat"/>
              <a:buChar char="➔"/>
            </a:pPr>
            <a:r>
              <a:rPr lang="en-US" sz="2100">
                <a:solidFill>
                  <a:schemeClr val="lt1"/>
                </a:solidFill>
                <a:latin typeface="Montserrat"/>
                <a:ea typeface="Montserrat"/>
                <a:cs typeface="Montserrat"/>
                <a:sym typeface="Montserrat"/>
              </a:rPr>
              <a:t>Dopo la morte dell'autore possono essere esercitati dal coniuge, dai discendenti e ascendenti. </a:t>
            </a:r>
            <a:endParaRPr sz="2100">
              <a:solidFill>
                <a:schemeClr val="lt1"/>
              </a:solidFill>
              <a:latin typeface="Montserrat"/>
              <a:ea typeface="Montserrat"/>
              <a:cs typeface="Montserrat"/>
              <a:sym typeface="Montserrat"/>
            </a:endParaRPr>
          </a:p>
          <a:p>
            <a:pPr marL="457200" lvl="0" indent="-361950" algn="just" rtl="0">
              <a:lnSpc>
                <a:spcPct val="115000"/>
              </a:lnSpc>
              <a:spcBef>
                <a:spcPts val="0"/>
              </a:spcBef>
              <a:spcAft>
                <a:spcPts val="0"/>
              </a:spcAft>
              <a:buClr>
                <a:schemeClr val="lt1"/>
              </a:buClr>
              <a:buSzPts val="2100"/>
              <a:buFont typeface="Montserrat"/>
              <a:buChar char="➔"/>
            </a:pPr>
            <a:r>
              <a:rPr lang="en-US" sz="2100">
                <a:solidFill>
                  <a:schemeClr val="lt1"/>
                </a:solidFill>
                <a:latin typeface="Montserrat"/>
                <a:ea typeface="Montserrat"/>
                <a:cs typeface="Montserrat"/>
                <a:sym typeface="Montserrat"/>
              </a:rPr>
              <a:t>Per finalità pubbliche, possono essere esercitati dal Presidente del Consiglio dei Ministri.</a:t>
            </a:r>
            <a:endParaRPr sz="2100">
              <a:solidFill>
                <a:schemeClr val="lt1"/>
              </a:solidFill>
              <a:latin typeface="Montserrat"/>
              <a:ea typeface="Montserrat"/>
              <a:cs typeface="Montserrat"/>
              <a:sym typeface="Montserrat"/>
            </a:endParaRPr>
          </a:p>
        </p:txBody>
      </p:sp>
      <p:sp>
        <p:nvSpPr>
          <p:cNvPr id="231" name="Google Shape;231;p20"/>
          <p:cNvSpPr txBox="1"/>
          <p:nvPr/>
        </p:nvSpPr>
        <p:spPr>
          <a:xfrm>
            <a:off x="7356550" y="6321775"/>
            <a:ext cx="10232400" cy="1575300"/>
          </a:xfrm>
          <a:prstGeom prst="rect">
            <a:avLst/>
          </a:prstGeom>
          <a:noFill/>
          <a:ln>
            <a:noFill/>
          </a:ln>
        </p:spPr>
        <p:txBody>
          <a:bodyPr spcFirstLastPara="1" wrap="square" lIns="0" tIns="0" rIns="0" bIns="0" anchor="t" anchorCtr="0">
            <a:spAutoFit/>
          </a:bodyPr>
          <a:lstStyle/>
          <a:p>
            <a:pPr marL="457200" lvl="0" indent="-374650" algn="just" rtl="0">
              <a:lnSpc>
                <a:spcPct val="115000"/>
              </a:lnSpc>
              <a:spcBef>
                <a:spcPts val="0"/>
              </a:spcBef>
              <a:spcAft>
                <a:spcPts val="0"/>
              </a:spcAft>
              <a:buClr>
                <a:schemeClr val="lt1"/>
              </a:buClr>
              <a:buSzPts val="2300"/>
              <a:buFont typeface="Open Sans"/>
              <a:buChar char="➔"/>
            </a:pPr>
            <a:r>
              <a:rPr lang="en-US" sz="2300">
                <a:solidFill>
                  <a:schemeClr val="lt1"/>
                </a:solidFill>
                <a:latin typeface="Montserrat"/>
                <a:ea typeface="Montserrat"/>
                <a:cs typeface="Montserrat"/>
                <a:sym typeface="Montserrat"/>
              </a:rPr>
              <a:t>Sono diritti </a:t>
            </a:r>
            <a:r>
              <a:rPr lang="en-US" sz="2300" b="1">
                <a:solidFill>
                  <a:schemeClr val="lt1"/>
                </a:solidFill>
                <a:latin typeface="Montserrat"/>
                <a:ea typeface="Montserrat"/>
                <a:cs typeface="Montserrat"/>
                <a:sym typeface="Montserrat"/>
              </a:rPr>
              <a:t>alienabili</a:t>
            </a:r>
            <a:r>
              <a:rPr lang="en-US" sz="2300">
                <a:solidFill>
                  <a:schemeClr val="lt1"/>
                </a:solidFill>
                <a:latin typeface="Montserrat"/>
                <a:ea typeface="Montserrat"/>
                <a:cs typeface="Montserrat"/>
                <a:sym typeface="Montserrat"/>
              </a:rPr>
              <a:t>, </a:t>
            </a:r>
            <a:r>
              <a:rPr lang="en-US" sz="2300" b="1">
                <a:solidFill>
                  <a:schemeClr val="lt1"/>
                </a:solidFill>
                <a:latin typeface="Montserrat"/>
                <a:ea typeface="Montserrat"/>
                <a:cs typeface="Montserrat"/>
                <a:sym typeface="Montserrat"/>
              </a:rPr>
              <a:t>rinunciabili, cedibili, concedibili</a:t>
            </a:r>
            <a:r>
              <a:rPr lang="en-US" sz="2300">
                <a:solidFill>
                  <a:schemeClr val="lt1"/>
                </a:solidFill>
                <a:latin typeface="Montserrat"/>
                <a:ea typeface="Montserrat"/>
                <a:cs typeface="Montserrat"/>
                <a:sym typeface="Montserrat"/>
              </a:rPr>
              <a:t>.</a:t>
            </a:r>
            <a:endParaRPr sz="2300">
              <a:solidFill>
                <a:schemeClr val="lt1"/>
              </a:solidFill>
              <a:latin typeface="Montserrat"/>
              <a:ea typeface="Montserrat"/>
              <a:cs typeface="Montserrat"/>
              <a:sym typeface="Montserrat"/>
            </a:endParaRPr>
          </a:p>
          <a:p>
            <a:pPr marL="457200" lvl="0" indent="-374650" algn="just" rtl="0">
              <a:lnSpc>
                <a:spcPct val="115000"/>
              </a:lnSpc>
              <a:spcBef>
                <a:spcPts val="0"/>
              </a:spcBef>
              <a:spcAft>
                <a:spcPts val="0"/>
              </a:spcAft>
              <a:buClr>
                <a:schemeClr val="lt1"/>
              </a:buClr>
              <a:buSzPts val="2300"/>
              <a:buFont typeface="Montserrat"/>
              <a:buChar char="➔"/>
            </a:pPr>
            <a:r>
              <a:rPr lang="en-US" sz="2300">
                <a:solidFill>
                  <a:schemeClr val="lt1"/>
                </a:solidFill>
                <a:latin typeface="Montserrat"/>
                <a:ea typeface="Montserrat"/>
                <a:cs typeface="Montserrat"/>
                <a:sym typeface="Montserrat"/>
              </a:rPr>
              <a:t>Sono soggetti ad un termine di 70 anni dopo la morte dell’autore.</a:t>
            </a:r>
            <a:endParaRPr sz="2300">
              <a:solidFill>
                <a:schemeClr val="lt1"/>
              </a:solidFill>
              <a:latin typeface="Montserrat"/>
              <a:ea typeface="Montserrat"/>
              <a:cs typeface="Montserrat"/>
              <a:sym typeface="Montserrat"/>
            </a:endParaRPr>
          </a:p>
          <a:p>
            <a:pPr marL="457200" lvl="0" indent="-374650" algn="just" rtl="0">
              <a:lnSpc>
                <a:spcPct val="115000"/>
              </a:lnSpc>
              <a:spcBef>
                <a:spcPts val="0"/>
              </a:spcBef>
              <a:spcAft>
                <a:spcPts val="0"/>
              </a:spcAft>
              <a:buClr>
                <a:schemeClr val="lt1"/>
              </a:buClr>
              <a:buSzPts val="2300"/>
              <a:buFont typeface="Montserrat"/>
              <a:buChar char="➔"/>
            </a:pPr>
            <a:r>
              <a:rPr lang="en-US" sz="2300">
                <a:solidFill>
                  <a:schemeClr val="lt1"/>
                </a:solidFill>
                <a:latin typeface="Montserrat"/>
                <a:ea typeface="Montserrat"/>
                <a:cs typeface="Montserrat"/>
                <a:sym typeface="Montserrat"/>
              </a:rPr>
              <a:t>Possono essere esercitati indipendentemente dai diritti morali e indipendentemente tra di loro. </a:t>
            </a:r>
            <a:endParaRPr sz="2300">
              <a:solidFill>
                <a:schemeClr val="lt1"/>
              </a:solidFill>
              <a:latin typeface="Montserrat"/>
              <a:ea typeface="Montserrat"/>
              <a:cs typeface="Montserrat"/>
              <a:sym typeface="Montserrat"/>
            </a:endParaRPr>
          </a:p>
        </p:txBody>
      </p:sp>
      <p:sp>
        <p:nvSpPr>
          <p:cNvPr id="232" name="Google Shape;232;p20"/>
          <p:cNvSpPr txBox="1"/>
          <p:nvPr/>
        </p:nvSpPr>
        <p:spPr>
          <a:xfrm>
            <a:off x="1926662" y="4272053"/>
            <a:ext cx="3680400" cy="538800"/>
          </a:xfrm>
          <a:prstGeom prst="rect">
            <a:avLst/>
          </a:prstGeom>
          <a:noFill/>
          <a:ln>
            <a:noFill/>
          </a:ln>
        </p:spPr>
        <p:txBody>
          <a:bodyPr spcFirstLastPara="1" wrap="square" lIns="0" tIns="0" rIns="0" bIns="0" anchor="t" anchorCtr="0">
            <a:spAutoFit/>
          </a:bodyPr>
          <a:lstStyle/>
          <a:p>
            <a:pPr marL="0" marR="0" lvl="0" indent="0" algn="l" rtl="0">
              <a:lnSpc>
                <a:spcPct val="114005"/>
              </a:lnSpc>
              <a:spcBef>
                <a:spcPts val="0"/>
              </a:spcBef>
              <a:spcAft>
                <a:spcPts val="0"/>
              </a:spcAft>
              <a:buNone/>
            </a:pPr>
            <a:r>
              <a:rPr lang="en-US" sz="3500" b="1">
                <a:solidFill>
                  <a:srgbClr val="43B4BE"/>
                </a:solidFill>
                <a:latin typeface="Montserrat"/>
                <a:ea typeface="Montserrat"/>
                <a:cs typeface="Montserrat"/>
                <a:sym typeface="Montserrat"/>
              </a:rPr>
              <a:t>Diritti morali</a:t>
            </a:r>
            <a:endParaRPr sz="3500" b="1">
              <a:latin typeface="Montserrat"/>
              <a:ea typeface="Montserrat"/>
              <a:cs typeface="Montserrat"/>
              <a:sym typeface="Montserrat"/>
            </a:endParaRPr>
          </a:p>
        </p:txBody>
      </p:sp>
      <p:sp>
        <p:nvSpPr>
          <p:cNvPr id="233" name="Google Shape;233;p20"/>
          <p:cNvSpPr txBox="1"/>
          <p:nvPr/>
        </p:nvSpPr>
        <p:spPr>
          <a:xfrm>
            <a:off x="1812372" y="6859825"/>
            <a:ext cx="4641900" cy="538800"/>
          </a:xfrm>
          <a:prstGeom prst="rect">
            <a:avLst/>
          </a:prstGeom>
          <a:noFill/>
          <a:ln>
            <a:noFill/>
          </a:ln>
        </p:spPr>
        <p:txBody>
          <a:bodyPr spcFirstLastPara="1" wrap="square" lIns="0" tIns="0" rIns="0" bIns="0" anchor="t" anchorCtr="0">
            <a:spAutoFit/>
          </a:bodyPr>
          <a:lstStyle/>
          <a:p>
            <a:pPr marL="0" marR="0" lvl="0" indent="0" algn="l" rtl="0">
              <a:lnSpc>
                <a:spcPct val="114005"/>
              </a:lnSpc>
              <a:spcBef>
                <a:spcPts val="0"/>
              </a:spcBef>
              <a:spcAft>
                <a:spcPts val="0"/>
              </a:spcAft>
              <a:buNone/>
            </a:pPr>
            <a:r>
              <a:rPr lang="en-US" sz="3500" b="1">
                <a:solidFill>
                  <a:srgbClr val="43B4BE"/>
                </a:solidFill>
                <a:latin typeface="Montserrat"/>
                <a:ea typeface="Montserrat"/>
                <a:cs typeface="Montserrat"/>
                <a:sym typeface="Montserrat"/>
              </a:rPr>
              <a:t>Diritti patrimoniali</a:t>
            </a:r>
            <a:endParaRPr sz="3500" b="1">
              <a:latin typeface="Montserrat"/>
              <a:ea typeface="Montserrat"/>
              <a:cs typeface="Montserrat"/>
              <a:sym typeface="Montserrat"/>
            </a:endParaRPr>
          </a:p>
        </p:txBody>
      </p:sp>
      <p:grpSp>
        <p:nvGrpSpPr>
          <p:cNvPr id="234" name="Google Shape;234;p20"/>
          <p:cNvGrpSpPr/>
          <p:nvPr/>
        </p:nvGrpSpPr>
        <p:grpSpPr>
          <a:xfrm>
            <a:off x="-431966" y="788487"/>
            <a:ext cx="7148509" cy="1048480"/>
            <a:chOff x="0" y="-163468"/>
            <a:chExt cx="9531346" cy="1397974"/>
          </a:xfrm>
        </p:grpSpPr>
        <p:grpSp>
          <p:nvGrpSpPr>
            <p:cNvPr id="235" name="Google Shape;235;p20"/>
            <p:cNvGrpSpPr/>
            <p:nvPr/>
          </p:nvGrpSpPr>
          <p:grpSpPr>
            <a:xfrm>
              <a:off x="0" y="-163468"/>
              <a:ext cx="9531346" cy="1397974"/>
              <a:chOff x="0" y="-38100"/>
              <a:chExt cx="2221500" cy="325830"/>
            </a:xfrm>
          </p:grpSpPr>
          <p:sp>
            <p:nvSpPr>
              <p:cNvPr id="236" name="Google Shape;236;p20"/>
              <p:cNvSpPr/>
              <p:nvPr/>
            </p:nvSpPr>
            <p:spPr>
              <a:xfrm>
                <a:off x="0" y="0"/>
                <a:ext cx="2221364" cy="287730"/>
              </a:xfrm>
              <a:custGeom>
                <a:avLst/>
                <a:gdLst/>
                <a:ahLst/>
                <a:cxnLst/>
                <a:rect l="l" t="t" r="r" b="b"/>
                <a:pathLst>
                  <a:path w="2221364" h="287730" extrusionOk="0">
                    <a:moveTo>
                      <a:pt x="46588" y="0"/>
                    </a:moveTo>
                    <a:lnTo>
                      <a:pt x="2174776" y="0"/>
                    </a:lnTo>
                    <a:cubicBezTo>
                      <a:pt x="2187132" y="0"/>
                      <a:pt x="2198982" y="4908"/>
                      <a:pt x="2207719" y="13645"/>
                    </a:cubicBezTo>
                    <a:cubicBezTo>
                      <a:pt x="2216456" y="22382"/>
                      <a:pt x="2221364" y="34232"/>
                      <a:pt x="2221364" y="46588"/>
                    </a:cubicBezTo>
                    <a:lnTo>
                      <a:pt x="2221364" y="241142"/>
                    </a:lnTo>
                    <a:cubicBezTo>
                      <a:pt x="2221364" y="266872"/>
                      <a:pt x="2200506" y="287730"/>
                      <a:pt x="2174776" y="287730"/>
                    </a:cubicBezTo>
                    <a:lnTo>
                      <a:pt x="46588" y="287730"/>
                    </a:lnTo>
                    <a:cubicBezTo>
                      <a:pt x="34232" y="287730"/>
                      <a:pt x="22382" y="282822"/>
                      <a:pt x="13645" y="274085"/>
                    </a:cubicBezTo>
                    <a:cubicBezTo>
                      <a:pt x="4908" y="265348"/>
                      <a:pt x="0" y="253498"/>
                      <a:pt x="0" y="241142"/>
                    </a:cubicBezTo>
                    <a:lnTo>
                      <a:pt x="0" y="46588"/>
                    </a:lnTo>
                    <a:cubicBezTo>
                      <a:pt x="0" y="34232"/>
                      <a:pt x="4908" y="22382"/>
                      <a:pt x="13645" y="13645"/>
                    </a:cubicBezTo>
                    <a:cubicBezTo>
                      <a:pt x="22382" y="4908"/>
                      <a:pt x="34232" y="0"/>
                      <a:pt x="465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20"/>
              <p:cNvSpPr txBox="1"/>
              <p:nvPr/>
            </p:nvSpPr>
            <p:spPr>
              <a:xfrm>
                <a:off x="0" y="-38100"/>
                <a:ext cx="2221500" cy="325800"/>
              </a:xfrm>
              <a:prstGeom prst="rect">
                <a:avLst/>
              </a:prstGeom>
              <a:noFill/>
              <a:ln>
                <a:noFill/>
              </a:ln>
            </p:spPr>
            <p:txBody>
              <a:bodyPr spcFirstLastPara="1" wrap="square" lIns="60050" tIns="60050" rIns="60050" bIns="60050" anchor="ctr" anchorCtr="0">
                <a:noAutofit/>
              </a:bodyPr>
              <a:lstStyle/>
              <a:p>
                <a:pPr marL="0" marR="0" lvl="0" indent="0" algn="ctr" rtl="0">
                  <a:lnSpc>
                    <a:spcPct val="163277"/>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238" name="Google Shape;238;p20"/>
            <p:cNvSpPr/>
            <p:nvPr/>
          </p:nvSpPr>
          <p:spPr>
            <a:xfrm>
              <a:off x="3724852" y="163176"/>
              <a:ext cx="5435836" cy="908166"/>
            </a:xfrm>
            <a:custGeom>
              <a:avLst/>
              <a:gdLst/>
              <a:ahLst/>
              <a:cxnLst/>
              <a:rect l="l" t="t" r="r" b="b"/>
              <a:pathLst>
                <a:path w="5435836" h="908166" extrusionOk="0">
                  <a:moveTo>
                    <a:pt x="0" y="0"/>
                  </a:moveTo>
                  <a:lnTo>
                    <a:pt x="5435836" y="0"/>
                  </a:lnTo>
                  <a:lnTo>
                    <a:pt x="5435836" y="908167"/>
                  </a:lnTo>
                  <a:lnTo>
                    <a:pt x="0" y="908167"/>
                  </a:lnTo>
                  <a:lnTo>
                    <a:pt x="0" y="0"/>
                  </a:lnTo>
                  <a:close/>
                </a:path>
              </a:pathLst>
            </a:custGeom>
            <a:blipFill rotWithShape="1">
              <a:blip r:embed="rId6">
                <a:alphaModFix/>
              </a:blip>
              <a:stretch>
                <a:fillRect/>
              </a:stretch>
            </a:blipFill>
            <a:ln>
              <a:noFill/>
            </a:ln>
          </p:spPr>
          <p:txBody>
            <a:bodyPr/>
            <a:lstStyle/>
            <a:p>
              <a:endParaRPr lang="it-IT"/>
            </a:p>
          </p:txBody>
        </p:sp>
        <p:sp>
          <p:nvSpPr>
            <p:cNvPr id="239" name="Google Shape;239;p20"/>
            <p:cNvSpPr/>
            <p:nvPr/>
          </p:nvSpPr>
          <p:spPr>
            <a:xfrm>
              <a:off x="1650583" y="240131"/>
              <a:ext cx="1923704" cy="754258"/>
            </a:xfrm>
            <a:custGeom>
              <a:avLst/>
              <a:gdLst/>
              <a:ahLst/>
              <a:cxnLst/>
              <a:rect l="l" t="t" r="r" b="b"/>
              <a:pathLst>
                <a:path w="1923704" h="754258" extrusionOk="0">
                  <a:moveTo>
                    <a:pt x="0" y="0"/>
                  </a:moveTo>
                  <a:lnTo>
                    <a:pt x="1923704" y="0"/>
                  </a:lnTo>
                  <a:lnTo>
                    <a:pt x="1923704" y="754258"/>
                  </a:lnTo>
                  <a:lnTo>
                    <a:pt x="0" y="754258"/>
                  </a:lnTo>
                  <a:lnTo>
                    <a:pt x="0" y="0"/>
                  </a:lnTo>
                  <a:close/>
                </a:path>
              </a:pathLst>
            </a:custGeom>
            <a:blipFill rotWithShape="1">
              <a:blip r:embed="rId7">
                <a:alphaModFix/>
              </a:blip>
              <a:stretch>
                <a:fillRect/>
              </a:stretch>
            </a:blipFill>
            <a:ln>
              <a:noFill/>
            </a:ln>
          </p:spPr>
          <p:txBody>
            <a:bodyPr/>
            <a:lstStyle/>
            <a:p>
              <a:endParaRPr lang="it-IT"/>
            </a:p>
          </p:txBody>
        </p:sp>
      </p:gr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Immagine che contiene testo, schermata, Sito Web, Pagina Web&#10;&#10;Descrizione generata automaticamente">
            <a:extLst>
              <a:ext uri="{FF2B5EF4-FFF2-40B4-BE49-F238E27FC236}">
                <a16:creationId xmlns:a16="http://schemas.microsoft.com/office/drawing/2014/main" id="{202917B8-4237-21D8-27C6-70C55B3AE38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2015" y="159991"/>
            <a:ext cx="14707663" cy="9968036"/>
          </a:xfrm>
          <a:prstGeom prst="rect">
            <a:avLst/>
          </a:prstGeom>
        </p:spPr>
      </p:pic>
      <p:grpSp>
        <p:nvGrpSpPr>
          <p:cNvPr id="24" name="Gruppo 23"/>
          <p:cNvGrpSpPr/>
          <p:nvPr/>
        </p:nvGrpSpPr>
        <p:grpSpPr>
          <a:xfrm>
            <a:off x="10250973" y="5525525"/>
            <a:ext cx="7857700" cy="4689909"/>
            <a:chOff x="10250973" y="5525525"/>
            <a:chExt cx="7857700" cy="4689909"/>
          </a:xfrm>
        </p:grpSpPr>
        <p:pic>
          <p:nvPicPr>
            <p:cNvPr id="13" name="Immagine 12"/>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flipH="1">
              <a:off x="14462369" y="6564361"/>
              <a:ext cx="3646304" cy="3651073"/>
            </a:xfrm>
            <a:prstGeom prst="rect">
              <a:avLst/>
            </a:prstGeom>
          </p:spPr>
        </p:pic>
        <p:sp>
          <p:nvSpPr>
            <p:cNvPr id="3" name="Fumetto 3 2"/>
            <p:cNvSpPr/>
            <p:nvPr/>
          </p:nvSpPr>
          <p:spPr>
            <a:xfrm flipH="1">
              <a:off x="10250973" y="5525525"/>
              <a:ext cx="4608512" cy="2642311"/>
            </a:xfrm>
            <a:prstGeom prst="wedgeEllipseCallout">
              <a:avLst>
                <a:gd name="adj1" fmla="val -48481"/>
                <a:gd name="adj2" fmla="val 36971"/>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CasellaDiTesto 11"/>
            <p:cNvSpPr txBox="1"/>
            <p:nvPr/>
          </p:nvSpPr>
          <p:spPr>
            <a:xfrm>
              <a:off x="10326321" y="6064798"/>
              <a:ext cx="4457815" cy="1431161"/>
            </a:xfrm>
            <a:prstGeom prst="rect">
              <a:avLst/>
            </a:prstGeom>
            <a:noFill/>
          </p:spPr>
          <p:txBody>
            <a:bodyPr wrap="square" rtlCol="0">
              <a:spAutoFit/>
            </a:bodyPr>
            <a:lstStyle/>
            <a:p>
              <a:pPr algn="ctr"/>
              <a:r>
                <a:rPr lang="it-IT" sz="2900">
                  <a:latin typeface="Montserrat" pitchFamily="2" charset="0"/>
                </a:rPr>
                <a:t>Se è </a:t>
              </a:r>
              <a:r>
                <a:rPr lang="it-IT" sz="2900" i="1">
                  <a:latin typeface="Montserrat" pitchFamily="2" charset="0"/>
                </a:rPr>
                <a:t>free </a:t>
              </a:r>
              <a:r>
                <a:rPr lang="it-IT" sz="2900" i="1" err="1">
                  <a:latin typeface="Montserrat" pitchFamily="2" charset="0"/>
                </a:rPr>
                <a:t>access</a:t>
              </a:r>
              <a:r>
                <a:rPr lang="it-IT" sz="2900" i="1">
                  <a:latin typeface="Montserrat" pitchFamily="2" charset="0"/>
                </a:rPr>
                <a:t> </a:t>
              </a:r>
              <a:r>
                <a:rPr lang="it-IT" sz="2900">
                  <a:latin typeface="Montserrat" pitchFamily="2" charset="0"/>
                </a:rPr>
                <a:t>o </a:t>
              </a:r>
            </a:p>
            <a:p>
              <a:pPr algn="ctr"/>
              <a:r>
                <a:rPr lang="it-IT" sz="2900" i="1">
                  <a:latin typeface="Montserrat" pitchFamily="2" charset="0"/>
                </a:rPr>
                <a:t>free to </a:t>
              </a:r>
              <a:r>
                <a:rPr lang="it-IT" sz="2900" i="1" err="1">
                  <a:latin typeface="Montserrat" pitchFamily="2" charset="0"/>
                </a:rPr>
                <a:t>read</a:t>
              </a:r>
              <a:r>
                <a:rPr lang="it-IT" sz="2900">
                  <a:latin typeface="Montserrat" pitchFamily="2" charset="0"/>
                </a:rPr>
                <a:t> rispetta </a:t>
              </a:r>
            </a:p>
            <a:p>
              <a:pPr algn="ctr"/>
              <a:r>
                <a:rPr lang="it-IT" sz="2900">
                  <a:latin typeface="Montserrat" pitchFamily="2" charset="0"/>
                </a:rPr>
                <a:t>i requisiti di </a:t>
              </a:r>
              <a:r>
                <a:rPr lang="it-IT" sz="2900" err="1">
                  <a:latin typeface="Montserrat" pitchFamily="2" charset="0"/>
                </a:rPr>
                <a:t>Horizon</a:t>
              </a:r>
              <a:r>
                <a:rPr lang="it-IT" sz="2900">
                  <a:latin typeface="Montserrat" pitchFamily="2" charset="0"/>
                </a:rPr>
                <a:t>?</a:t>
              </a:r>
            </a:p>
          </p:txBody>
        </p:sp>
      </p:grpSp>
      <p:grpSp>
        <p:nvGrpSpPr>
          <p:cNvPr id="14" name="Group 6">
            <a:extLst>
              <a:ext uri="{FF2B5EF4-FFF2-40B4-BE49-F238E27FC236}">
                <a16:creationId xmlns:a16="http://schemas.microsoft.com/office/drawing/2014/main" id="{18B73BBC-49C5-7980-167D-A52AB24BA1D8}"/>
              </a:ext>
            </a:extLst>
          </p:cNvPr>
          <p:cNvGrpSpPr/>
          <p:nvPr/>
        </p:nvGrpSpPr>
        <p:grpSpPr>
          <a:xfrm rot="16200000">
            <a:off x="14250979" y="3286080"/>
            <a:ext cx="7148154" cy="925889"/>
            <a:chOff x="0" y="0"/>
            <a:chExt cx="9530872" cy="1234519"/>
          </a:xfrm>
        </p:grpSpPr>
        <p:grpSp>
          <p:nvGrpSpPr>
            <p:cNvPr id="15" name="Group 7">
              <a:extLst>
                <a:ext uri="{FF2B5EF4-FFF2-40B4-BE49-F238E27FC236}">
                  <a16:creationId xmlns:a16="http://schemas.microsoft.com/office/drawing/2014/main" id="{C1254E7A-D1E2-8C91-BFAD-0E5C7C8ECBBE}"/>
                </a:ext>
              </a:extLst>
            </p:cNvPr>
            <p:cNvGrpSpPr/>
            <p:nvPr/>
          </p:nvGrpSpPr>
          <p:grpSpPr>
            <a:xfrm>
              <a:off x="0" y="0"/>
              <a:ext cx="9530872" cy="1234519"/>
              <a:chOff x="0" y="0"/>
              <a:chExt cx="2221364" cy="287730"/>
            </a:xfrm>
          </p:grpSpPr>
          <p:sp>
            <p:nvSpPr>
              <p:cNvPr id="18" name="Freeform 8">
                <a:extLst>
                  <a:ext uri="{FF2B5EF4-FFF2-40B4-BE49-F238E27FC236}">
                    <a16:creationId xmlns:a16="http://schemas.microsoft.com/office/drawing/2014/main" id="{BE22F19A-160F-05F2-350F-46D8B89A8D55}"/>
                  </a:ext>
                </a:extLst>
              </p:cNvPr>
              <p:cNvSpPr/>
              <p:nvPr/>
            </p:nvSpPr>
            <p:spPr>
              <a:xfrm>
                <a:off x="0" y="0"/>
                <a:ext cx="2221364" cy="287730"/>
              </a:xfrm>
              <a:custGeom>
                <a:avLst/>
                <a:gdLst/>
                <a:ahLst/>
                <a:cxnLst/>
                <a:rect l="l" t="t" r="r" b="b"/>
                <a:pathLst>
                  <a:path w="2221364" h="287730">
                    <a:moveTo>
                      <a:pt x="46588" y="0"/>
                    </a:moveTo>
                    <a:lnTo>
                      <a:pt x="2174776" y="0"/>
                    </a:lnTo>
                    <a:cubicBezTo>
                      <a:pt x="2187132" y="0"/>
                      <a:pt x="2198982" y="4908"/>
                      <a:pt x="2207719" y="13645"/>
                    </a:cubicBezTo>
                    <a:cubicBezTo>
                      <a:pt x="2216456" y="22382"/>
                      <a:pt x="2221364" y="34232"/>
                      <a:pt x="2221364" y="46588"/>
                    </a:cubicBezTo>
                    <a:lnTo>
                      <a:pt x="2221364" y="241142"/>
                    </a:lnTo>
                    <a:cubicBezTo>
                      <a:pt x="2221364" y="266872"/>
                      <a:pt x="2200506" y="287730"/>
                      <a:pt x="2174776" y="287730"/>
                    </a:cubicBezTo>
                    <a:lnTo>
                      <a:pt x="46588" y="287730"/>
                    </a:lnTo>
                    <a:cubicBezTo>
                      <a:pt x="34232" y="287730"/>
                      <a:pt x="22382" y="282822"/>
                      <a:pt x="13645" y="274085"/>
                    </a:cubicBezTo>
                    <a:cubicBezTo>
                      <a:pt x="4908" y="265348"/>
                      <a:pt x="0" y="253498"/>
                      <a:pt x="0" y="241142"/>
                    </a:cubicBezTo>
                    <a:lnTo>
                      <a:pt x="0" y="46588"/>
                    </a:lnTo>
                    <a:cubicBezTo>
                      <a:pt x="0" y="34232"/>
                      <a:pt x="4908" y="22382"/>
                      <a:pt x="13645" y="13645"/>
                    </a:cubicBezTo>
                    <a:cubicBezTo>
                      <a:pt x="22382" y="4908"/>
                      <a:pt x="34232" y="0"/>
                      <a:pt x="46588" y="0"/>
                    </a:cubicBezTo>
                    <a:close/>
                  </a:path>
                </a:pathLst>
              </a:custGeom>
              <a:solidFill>
                <a:srgbClr val="FFFFFF"/>
              </a:solidFill>
            </p:spPr>
            <p:txBody>
              <a:bodyPr/>
              <a:lstStyle/>
              <a:p>
                <a:endParaRPr lang="it-IT"/>
              </a:p>
            </p:txBody>
          </p:sp>
          <p:sp>
            <p:nvSpPr>
              <p:cNvPr id="19" name="TextBox 9">
                <a:extLst>
                  <a:ext uri="{FF2B5EF4-FFF2-40B4-BE49-F238E27FC236}">
                    <a16:creationId xmlns:a16="http://schemas.microsoft.com/office/drawing/2014/main" id="{E31A4DFB-DF8A-173F-F647-FD32F793C29A}"/>
                  </a:ext>
                </a:extLst>
              </p:cNvPr>
              <p:cNvSpPr txBox="1"/>
              <p:nvPr/>
            </p:nvSpPr>
            <p:spPr>
              <a:xfrm>
                <a:off x="0" y="-38100"/>
                <a:ext cx="2221364" cy="325830"/>
              </a:xfrm>
              <a:prstGeom prst="rect">
                <a:avLst/>
              </a:prstGeom>
            </p:spPr>
            <p:txBody>
              <a:bodyPr lIns="60055" tIns="60055" rIns="60055" bIns="60055" rtlCol="0" anchor="ctr"/>
              <a:lstStyle/>
              <a:p>
                <a:pPr algn="ctr">
                  <a:lnSpc>
                    <a:spcPts val="2939"/>
                  </a:lnSpc>
                </a:pPr>
                <a:endParaRPr/>
              </a:p>
            </p:txBody>
          </p:sp>
        </p:grpSp>
        <p:sp>
          <p:nvSpPr>
            <p:cNvPr id="16" name="Freeform 10">
              <a:extLst>
                <a:ext uri="{FF2B5EF4-FFF2-40B4-BE49-F238E27FC236}">
                  <a16:creationId xmlns:a16="http://schemas.microsoft.com/office/drawing/2014/main" id="{8685108C-A649-1F8E-3C66-734F20F28541}"/>
                </a:ext>
              </a:extLst>
            </p:cNvPr>
            <p:cNvSpPr/>
            <p:nvPr/>
          </p:nvSpPr>
          <p:spPr>
            <a:xfrm>
              <a:off x="3724852" y="163176"/>
              <a:ext cx="5435836" cy="908166"/>
            </a:xfrm>
            <a:custGeom>
              <a:avLst/>
              <a:gdLst/>
              <a:ahLst/>
              <a:cxnLst/>
              <a:rect l="l" t="t" r="r" b="b"/>
              <a:pathLst>
                <a:path w="5435836" h="908166">
                  <a:moveTo>
                    <a:pt x="0" y="0"/>
                  </a:moveTo>
                  <a:lnTo>
                    <a:pt x="5435836" y="0"/>
                  </a:lnTo>
                  <a:lnTo>
                    <a:pt x="5435836" y="908167"/>
                  </a:lnTo>
                  <a:lnTo>
                    <a:pt x="0" y="908167"/>
                  </a:lnTo>
                  <a:lnTo>
                    <a:pt x="0" y="0"/>
                  </a:lnTo>
                  <a:close/>
                </a:path>
              </a:pathLst>
            </a:custGeom>
            <a:blipFill>
              <a:blip r:embed="rId5">
                <a:extLst>
                  <a:ext uri="{28A0092B-C50C-407E-A947-70E740481C1C}">
                    <a14:useLocalDpi xmlns:a14="http://schemas.microsoft.com/office/drawing/2010/main" val="0"/>
                  </a:ext>
                </a:extLst>
              </a:blip>
              <a:stretch>
                <a:fillRect/>
              </a:stretch>
            </a:blipFill>
          </p:spPr>
          <p:txBody>
            <a:bodyPr/>
            <a:lstStyle/>
            <a:p>
              <a:endParaRPr lang="it-IT"/>
            </a:p>
          </p:txBody>
        </p:sp>
        <p:sp>
          <p:nvSpPr>
            <p:cNvPr id="17" name="Freeform 11">
              <a:extLst>
                <a:ext uri="{FF2B5EF4-FFF2-40B4-BE49-F238E27FC236}">
                  <a16:creationId xmlns:a16="http://schemas.microsoft.com/office/drawing/2014/main" id="{53A48CF0-DAE3-9A7F-6EE1-8ABCCCEB965E}"/>
                </a:ext>
              </a:extLst>
            </p:cNvPr>
            <p:cNvSpPr/>
            <p:nvPr/>
          </p:nvSpPr>
          <p:spPr>
            <a:xfrm>
              <a:off x="1650583" y="240131"/>
              <a:ext cx="1923704" cy="754258"/>
            </a:xfrm>
            <a:custGeom>
              <a:avLst/>
              <a:gdLst/>
              <a:ahLst/>
              <a:cxnLst/>
              <a:rect l="l" t="t" r="r" b="b"/>
              <a:pathLst>
                <a:path w="1923704" h="754258">
                  <a:moveTo>
                    <a:pt x="0" y="0"/>
                  </a:moveTo>
                  <a:lnTo>
                    <a:pt x="1923704" y="0"/>
                  </a:lnTo>
                  <a:lnTo>
                    <a:pt x="1923704" y="754258"/>
                  </a:lnTo>
                  <a:lnTo>
                    <a:pt x="0" y="754258"/>
                  </a:lnTo>
                  <a:lnTo>
                    <a:pt x="0" y="0"/>
                  </a:lnTo>
                  <a:close/>
                </a:path>
              </a:pathLst>
            </a:custGeom>
            <a:blipFill>
              <a:blip r:embed="rId6">
                <a:extLst>
                  <a:ext uri="{28A0092B-C50C-407E-A947-70E740481C1C}">
                    <a14:useLocalDpi xmlns:a14="http://schemas.microsoft.com/office/drawing/2010/main" val="0"/>
                  </a:ext>
                </a:extLst>
              </a:blip>
              <a:stretch>
                <a:fillRect/>
              </a:stretch>
            </a:blipFill>
          </p:spPr>
          <p:txBody>
            <a:bodyPr/>
            <a:lstStyle/>
            <a:p>
              <a:endParaRPr lang="it-IT"/>
            </a:p>
          </p:txBody>
        </p:sp>
      </p:grpSp>
      <p:sp>
        <p:nvSpPr>
          <p:cNvPr id="2" name="Rettangolo 1"/>
          <p:cNvSpPr/>
          <p:nvPr/>
        </p:nvSpPr>
        <p:spPr>
          <a:xfrm>
            <a:off x="10129574" y="8592463"/>
            <a:ext cx="4605318" cy="707886"/>
          </a:xfrm>
          <a:prstGeom prst="rect">
            <a:avLst/>
          </a:prstGeom>
        </p:spPr>
        <p:txBody>
          <a:bodyPr wrap="square">
            <a:spAutoFit/>
          </a:bodyPr>
          <a:lstStyle/>
          <a:p>
            <a:pPr algn="ctr"/>
            <a:r>
              <a:rPr lang="it-IT" sz="4000" b="1">
                <a:solidFill>
                  <a:srgbClr val="C00000"/>
                </a:solidFill>
                <a:latin typeface="Montserrat" pitchFamily="2" charset="0"/>
              </a:rPr>
              <a:t>No, non è OA! </a:t>
            </a:r>
          </a:p>
        </p:txBody>
      </p:sp>
      <p:grpSp>
        <p:nvGrpSpPr>
          <p:cNvPr id="5" name="Gruppo 4"/>
          <p:cNvGrpSpPr/>
          <p:nvPr/>
        </p:nvGrpSpPr>
        <p:grpSpPr>
          <a:xfrm>
            <a:off x="14694183" y="0"/>
            <a:ext cx="2422943" cy="1675715"/>
            <a:chOff x="14694183" y="0"/>
            <a:chExt cx="2422943" cy="1675715"/>
          </a:xfrm>
        </p:grpSpPr>
        <p:pic>
          <p:nvPicPr>
            <p:cNvPr id="22" name="Immagine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746949" y="0"/>
              <a:ext cx="2370177" cy="1675715"/>
            </a:xfrm>
            <a:prstGeom prst="rect">
              <a:avLst/>
            </a:prstGeom>
          </p:spPr>
        </p:pic>
        <p:sp>
          <p:nvSpPr>
            <p:cNvPr id="23" name="Ovale 22"/>
            <p:cNvSpPr/>
            <p:nvPr/>
          </p:nvSpPr>
          <p:spPr>
            <a:xfrm>
              <a:off x="16069497" y="534988"/>
              <a:ext cx="216024" cy="193674"/>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20" name="Immagine 19"/>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14694183" y="1211841"/>
              <a:ext cx="179905" cy="194897"/>
            </a:xfrm>
            <a:prstGeom prst="rect">
              <a:avLst/>
            </a:prstGeom>
          </p:spPr>
        </p:pic>
      </p:grpSp>
      <p:sp>
        <p:nvSpPr>
          <p:cNvPr id="21" name="Rettangolo 20"/>
          <p:cNvSpPr/>
          <p:nvPr/>
        </p:nvSpPr>
        <p:spPr>
          <a:xfrm>
            <a:off x="8185977" y="9133931"/>
            <a:ext cx="1943597" cy="330049"/>
          </a:xfrm>
          <a:prstGeom prst="rect">
            <a:avLst/>
          </a:prstGeom>
          <a:solidFill>
            <a:srgbClr val="FFFF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5" name="Rettangolo 24"/>
          <p:cNvSpPr/>
          <p:nvPr/>
        </p:nvSpPr>
        <p:spPr>
          <a:xfrm>
            <a:off x="359024" y="9463981"/>
            <a:ext cx="7344816" cy="288032"/>
          </a:xfrm>
          <a:prstGeom prst="rect">
            <a:avLst/>
          </a:prstGeom>
          <a:solidFill>
            <a:srgbClr val="FFFF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260384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18288000" cy="1457325"/>
          </a:xfrm>
          <a:prstGeom prst="rect">
            <a:avLst/>
          </a:prstGeom>
          <a:solidFill>
            <a:srgbClr val="1E3048"/>
          </a:solidFill>
        </p:spPr>
        <p:txBody>
          <a:bodyPr/>
          <a:lstStyle/>
          <a:p>
            <a:endParaRPr lang="it-IT"/>
          </a:p>
        </p:txBody>
      </p:sp>
      <p:grpSp>
        <p:nvGrpSpPr>
          <p:cNvPr id="15" name="Gruppo 14"/>
          <p:cNvGrpSpPr/>
          <p:nvPr/>
        </p:nvGrpSpPr>
        <p:grpSpPr>
          <a:xfrm>
            <a:off x="14256568" y="-54522"/>
            <a:ext cx="2445943" cy="1675715"/>
            <a:chOff x="14256568" y="-54522"/>
            <a:chExt cx="2445943" cy="1675715"/>
          </a:xfrm>
        </p:grpSpPr>
        <p:pic>
          <p:nvPicPr>
            <p:cNvPr id="60" name="Immagine 5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332334" y="-54522"/>
              <a:ext cx="2370177" cy="1675715"/>
            </a:xfrm>
            <a:prstGeom prst="rect">
              <a:avLst/>
            </a:prstGeom>
          </p:spPr>
        </p:pic>
        <p:pic>
          <p:nvPicPr>
            <p:cNvPr id="62" name="Immagine 61"/>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4256568" y="1169499"/>
              <a:ext cx="179905" cy="194897"/>
            </a:xfrm>
            <a:prstGeom prst="rect">
              <a:avLst/>
            </a:prstGeom>
          </p:spPr>
        </p:pic>
      </p:grpSp>
      <p:sp>
        <p:nvSpPr>
          <p:cNvPr id="17" name="Freeform 17"/>
          <p:cNvSpPr/>
          <p:nvPr/>
        </p:nvSpPr>
        <p:spPr>
          <a:xfrm>
            <a:off x="16702512" y="8607791"/>
            <a:ext cx="556788" cy="556788"/>
          </a:xfrm>
          <a:custGeom>
            <a:avLst/>
            <a:gdLst/>
            <a:ahLst/>
            <a:cxnLst/>
            <a:rect l="l" t="t" r="r" b="b"/>
            <a:pathLst>
              <a:path w="556788" h="556788">
                <a:moveTo>
                  <a:pt x="0" y="0"/>
                </a:moveTo>
                <a:lnTo>
                  <a:pt x="556788" y="0"/>
                </a:lnTo>
                <a:lnTo>
                  <a:pt x="556788" y="556787"/>
                </a:lnTo>
                <a:lnTo>
                  <a:pt x="0" y="556787"/>
                </a:lnTo>
                <a:lnTo>
                  <a:pt x="0" y="0"/>
                </a:lnTo>
                <a:close/>
              </a:path>
            </a:pathLst>
          </a:custGeom>
          <a: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p:spPr>
        <p:txBody>
          <a:bodyPr/>
          <a:lstStyle/>
          <a:p>
            <a:endParaRPr lang="it-IT"/>
          </a:p>
        </p:txBody>
      </p:sp>
      <p:grpSp>
        <p:nvGrpSpPr>
          <p:cNvPr id="28" name="Group 28"/>
          <p:cNvGrpSpPr/>
          <p:nvPr/>
        </p:nvGrpSpPr>
        <p:grpSpPr>
          <a:xfrm>
            <a:off x="-431966" y="911088"/>
            <a:ext cx="7148154" cy="925889"/>
            <a:chOff x="0" y="0"/>
            <a:chExt cx="9530872" cy="1234519"/>
          </a:xfrm>
        </p:grpSpPr>
        <p:grpSp>
          <p:nvGrpSpPr>
            <p:cNvPr id="29" name="Group 29"/>
            <p:cNvGrpSpPr/>
            <p:nvPr/>
          </p:nvGrpSpPr>
          <p:grpSpPr>
            <a:xfrm>
              <a:off x="0" y="0"/>
              <a:ext cx="9530872" cy="1234519"/>
              <a:chOff x="0" y="0"/>
              <a:chExt cx="2221364" cy="287730"/>
            </a:xfrm>
          </p:grpSpPr>
          <p:sp>
            <p:nvSpPr>
              <p:cNvPr id="30" name="Freeform 30"/>
              <p:cNvSpPr/>
              <p:nvPr/>
            </p:nvSpPr>
            <p:spPr>
              <a:xfrm>
                <a:off x="0" y="0"/>
                <a:ext cx="2221364" cy="287730"/>
              </a:xfrm>
              <a:custGeom>
                <a:avLst/>
                <a:gdLst/>
                <a:ahLst/>
                <a:cxnLst/>
                <a:rect l="l" t="t" r="r" b="b"/>
                <a:pathLst>
                  <a:path w="2221364" h="287730">
                    <a:moveTo>
                      <a:pt x="46588" y="0"/>
                    </a:moveTo>
                    <a:lnTo>
                      <a:pt x="2174776" y="0"/>
                    </a:lnTo>
                    <a:cubicBezTo>
                      <a:pt x="2187132" y="0"/>
                      <a:pt x="2198982" y="4908"/>
                      <a:pt x="2207719" y="13645"/>
                    </a:cubicBezTo>
                    <a:cubicBezTo>
                      <a:pt x="2216456" y="22382"/>
                      <a:pt x="2221364" y="34232"/>
                      <a:pt x="2221364" y="46588"/>
                    </a:cubicBezTo>
                    <a:lnTo>
                      <a:pt x="2221364" y="241142"/>
                    </a:lnTo>
                    <a:cubicBezTo>
                      <a:pt x="2221364" y="266872"/>
                      <a:pt x="2200506" y="287730"/>
                      <a:pt x="2174776" y="287730"/>
                    </a:cubicBezTo>
                    <a:lnTo>
                      <a:pt x="46588" y="287730"/>
                    </a:lnTo>
                    <a:cubicBezTo>
                      <a:pt x="34232" y="287730"/>
                      <a:pt x="22382" y="282822"/>
                      <a:pt x="13645" y="274085"/>
                    </a:cubicBezTo>
                    <a:cubicBezTo>
                      <a:pt x="4908" y="265348"/>
                      <a:pt x="0" y="253498"/>
                      <a:pt x="0" y="241142"/>
                    </a:cubicBezTo>
                    <a:lnTo>
                      <a:pt x="0" y="46588"/>
                    </a:lnTo>
                    <a:cubicBezTo>
                      <a:pt x="0" y="34232"/>
                      <a:pt x="4908" y="22382"/>
                      <a:pt x="13645" y="13645"/>
                    </a:cubicBezTo>
                    <a:cubicBezTo>
                      <a:pt x="22382" y="4908"/>
                      <a:pt x="34232" y="0"/>
                      <a:pt x="46588" y="0"/>
                    </a:cubicBezTo>
                    <a:close/>
                  </a:path>
                </a:pathLst>
              </a:custGeom>
              <a:solidFill>
                <a:srgbClr val="FFFFFF"/>
              </a:solidFill>
            </p:spPr>
            <p:txBody>
              <a:bodyPr/>
              <a:lstStyle/>
              <a:p>
                <a:endParaRPr lang="it-IT"/>
              </a:p>
            </p:txBody>
          </p:sp>
          <p:sp>
            <p:nvSpPr>
              <p:cNvPr id="31" name="TextBox 31"/>
              <p:cNvSpPr txBox="1"/>
              <p:nvPr/>
            </p:nvSpPr>
            <p:spPr>
              <a:xfrm>
                <a:off x="0" y="-38100"/>
                <a:ext cx="2221364" cy="325830"/>
              </a:xfrm>
              <a:prstGeom prst="rect">
                <a:avLst/>
              </a:prstGeom>
            </p:spPr>
            <p:txBody>
              <a:bodyPr lIns="60055" tIns="60055" rIns="60055" bIns="60055" rtlCol="0" anchor="ctr"/>
              <a:lstStyle/>
              <a:p>
                <a:pPr algn="ctr">
                  <a:lnSpc>
                    <a:spcPts val="2939"/>
                  </a:lnSpc>
                </a:pPr>
                <a:endParaRPr/>
              </a:p>
            </p:txBody>
          </p:sp>
        </p:grpSp>
        <p:sp>
          <p:nvSpPr>
            <p:cNvPr id="32" name="Freeform 32"/>
            <p:cNvSpPr/>
            <p:nvPr/>
          </p:nvSpPr>
          <p:spPr>
            <a:xfrm>
              <a:off x="3724852" y="163176"/>
              <a:ext cx="5435836" cy="908166"/>
            </a:xfrm>
            <a:custGeom>
              <a:avLst/>
              <a:gdLst/>
              <a:ahLst/>
              <a:cxnLst/>
              <a:rect l="l" t="t" r="r" b="b"/>
              <a:pathLst>
                <a:path w="5435836" h="908166">
                  <a:moveTo>
                    <a:pt x="0" y="0"/>
                  </a:moveTo>
                  <a:lnTo>
                    <a:pt x="5435836" y="0"/>
                  </a:lnTo>
                  <a:lnTo>
                    <a:pt x="5435836" y="908167"/>
                  </a:lnTo>
                  <a:lnTo>
                    <a:pt x="0" y="908167"/>
                  </a:lnTo>
                  <a:lnTo>
                    <a:pt x="0" y="0"/>
                  </a:lnTo>
                  <a:close/>
                </a:path>
              </a:pathLst>
            </a:custGeom>
            <a:blipFill>
              <a:blip r:embed="rId7">
                <a:extLst>
                  <a:ext uri="{28A0092B-C50C-407E-A947-70E740481C1C}">
                    <a14:useLocalDpi xmlns:a14="http://schemas.microsoft.com/office/drawing/2010/main" val="0"/>
                  </a:ext>
                </a:extLst>
              </a:blip>
              <a:stretch>
                <a:fillRect/>
              </a:stretch>
            </a:blipFill>
          </p:spPr>
          <p:txBody>
            <a:bodyPr/>
            <a:lstStyle/>
            <a:p>
              <a:endParaRPr lang="it-IT"/>
            </a:p>
          </p:txBody>
        </p:sp>
        <p:sp>
          <p:nvSpPr>
            <p:cNvPr id="33" name="Freeform 33"/>
            <p:cNvSpPr/>
            <p:nvPr/>
          </p:nvSpPr>
          <p:spPr>
            <a:xfrm>
              <a:off x="1650583" y="240131"/>
              <a:ext cx="1923704" cy="754258"/>
            </a:xfrm>
            <a:custGeom>
              <a:avLst/>
              <a:gdLst/>
              <a:ahLst/>
              <a:cxnLst/>
              <a:rect l="l" t="t" r="r" b="b"/>
              <a:pathLst>
                <a:path w="1923704" h="754258">
                  <a:moveTo>
                    <a:pt x="0" y="0"/>
                  </a:moveTo>
                  <a:lnTo>
                    <a:pt x="1923704" y="0"/>
                  </a:lnTo>
                  <a:lnTo>
                    <a:pt x="1923704" y="754258"/>
                  </a:lnTo>
                  <a:lnTo>
                    <a:pt x="0" y="754258"/>
                  </a:lnTo>
                  <a:lnTo>
                    <a:pt x="0" y="0"/>
                  </a:lnTo>
                  <a:close/>
                </a:path>
              </a:pathLst>
            </a:custGeom>
            <a:blipFill>
              <a:blip r:embed="rId8">
                <a:extLst>
                  <a:ext uri="{28A0092B-C50C-407E-A947-70E740481C1C}">
                    <a14:useLocalDpi xmlns:a14="http://schemas.microsoft.com/office/drawing/2010/main" val="0"/>
                  </a:ext>
                </a:extLst>
              </a:blip>
              <a:stretch>
                <a:fillRect/>
              </a:stretch>
            </a:blipFill>
          </p:spPr>
          <p:txBody>
            <a:bodyPr/>
            <a:lstStyle/>
            <a:p>
              <a:endParaRPr lang="it-IT"/>
            </a:p>
          </p:txBody>
        </p:sp>
      </p:grpSp>
      <p:sp>
        <p:nvSpPr>
          <p:cNvPr id="55" name="TextBox 6"/>
          <p:cNvSpPr txBox="1"/>
          <p:nvPr/>
        </p:nvSpPr>
        <p:spPr>
          <a:xfrm>
            <a:off x="1028700" y="2400463"/>
            <a:ext cx="16396220" cy="807913"/>
          </a:xfrm>
          <a:prstGeom prst="rect">
            <a:avLst/>
          </a:prstGeom>
        </p:spPr>
        <p:txBody>
          <a:bodyPr wrap="square" lIns="0" tIns="0" rIns="0" bIns="0" rtlCol="0" anchor="t">
            <a:spAutoFit/>
          </a:bodyPr>
          <a:lstStyle/>
          <a:p>
            <a:pPr>
              <a:lnSpc>
                <a:spcPts val="6269"/>
              </a:lnSpc>
            </a:pPr>
            <a:r>
              <a:rPr lang="it-IT" sz="5499">
                <a:solidFill>
                  <a:srgbClr val="06213C"/>
                </a:solidFill>
                <a:latin typeface="Montserrat Classic Bold"/>
              </a:rPr>
              <a:t>Quale tipo di OA?</a:t>
            </a:r>
            <a:endParaRPr lang="en-US" sz="5499">
              <a:solidFill>
                <a:srgbClr val="06213C"/>
              </a:solidFill>
              <a:latin typeface="Montserrat Classic Bold"/>
            </a:endParaRPr>
          </a:p>
        </p:txBody>
      </p:sp>
      <p:sp>
        <p:nvSpPr>
          <p:cNvPr id="61" name="Ovale 60"/>
          <p:cNvSpPr/>
          <p:nvPr/>
        </p:nvSpPr>
        <p:spPr>
          <a:xfrm>
            <a:off x="16170193" y="458440"/>
            <a:ext cx="216024" cy="193674"/>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19" name="Gruppo 18">
            <a:extLst>
              <a:ext uri="{FF2B5EF4-FFF2-40B4-BE49-F238E27FC236}">
                <a16:creationId xmlns:a16="http://schemas.microsoft.com/office/drawing/2014/main" id="{F9C951B8-0F2C-4628-28A4-B401D02A6B7C}"/>
              </a:ext>
            </a:extLst>
          </p:cNvPr>
          <p:cNvGrpSpPr/>
          <p:nvPr/>
        </p:nvGrpSpPr>
        <p:grpSpPr>
          <a:xfrm>
            <a:off x="1507660" y="3357679"/>
            <a:ext cx="15398949" cy="6133957"/>
            <a:chOff x="1507660" y="3357679"/>
            <a:chExt cx="15398949" cy="6133957"/>
          </a:xfrm>
        </p:grpSpPr>
        <p:grpSp>
          <p:nvGrpSpPr>
            <p:cNvPr id="16" name="Gruppo 15"/>
            <p:cNvGrpSpPr/>
            <p:nvPr/>
          </p:nvGrpSpPr>
          <p:grpSpPr>
            <a:xfrm>
              <a:off x="1534594" y="3607215"/>
              <a:ext cx="6908542" cy="1048465"/>
              <a:chOff x="694954" y="2646506"/>
              <a:chExt cx="6908542" cy="1605585"/>
            </a:xfrm>
            <a:solidFill>
              <a:schemeClr val="accent6"/>
            </a:solidFill>
          </p:grpSpPr>
          <p:grpSp>
            <p:nvGrpSpPr>
              <p:cNvPr id="7" name="Group 7"/>
              <p:cNvGrpSpPr/>
              <p:nvPr/>
            </p:nvGrpSpPr>
            <p:grpSpPr>
              <a:xfrm>
                <a:off x="694954" y="2646506"/>
                <a:ext cx="6908542" cy="1605585"/>
                <a:chOff x="0" y="0"/>
                <a:chExt cx="9376373" cy="1913890"/>
              </a:xfrm>
              <a:grpFill/>
            </p:grpSpPr>
            <p:sp>
              <p:nvSpPr>
                <p:cNvPr id="8" name="Freeform 8"/>
                <p:cNvSpPr/>
                <p:nvPr/>
              </p:nvSpPr>
              <p:spPr>
                <a:xfrm>
                  <a:off x="0" y="0"/>
                  <a:ext cx="9376373" cy="1913890"/>
                </a:xfrm>
                <a:custGeom>
                  <a:avLst/>
                  <a:gdLst/>
                  <a:ahLst/>
                  <a:cxnLst/>
                  <a:rect l="l" t="t" r="r" b="b"/>
                  <a:pathLst>
                    <a:path w="9376373" h="1913890">
                      <a:moveTo>
                        <a:pt x="9251913" y="1913890"/>
                      </a:moveTo>
                      <a:lnTo>
                        <a:pt x="124460" y="1913890"/>
                      </a:lnTo>
                      <a:cubicBezTo>
                        <a:pt x="55880" y="1913890"/>
                        <a:pt x="0" y="1858010"/>
                        <a:pt x="0" y="1789430"/>
                      </a:cubicBezTo>
                      <a:lnTo>
                        <a:pt x="0" y="124460"/>
                      </a:lnTo>
                      <a:cubicBezTo>
                        <a:pt x="0" y="55880"/>
                        <a:pt x="55880" y="0"/>
                        <a:pt x="124460" y="0"/>
                      </a:cubicBezTo>
                      <a:lnTo>
                        <a:pt x="9251914" y="0"/>
                      </a:lnTo>
                      <a:cubicBezTo>
                        <a:pt x="9320493" y="0"/>
                        <a:pt x="9376373" y="55880"/>
                        <a:pt x="9376373" y="124460"/>
                      </a:cubicBezTo>
                      <a:lnTo>
                        <a:pt x="9376373" y="1789430"/>
                      </a:lnTo>
                      <a:cubicBezTo>
                        <a:pt x="9376373" y="1858010"/>
                        <a:pt x="9320493" y="1913890"/>
                        <a:pt x="9251914" y="1913890"/>
                      </a:cubicBezTo>
                      <a:close/>
                    </a:path>
                  </a:pathLst>
                </a:custGeom>
                <a:grpFill/>
              </p:spPr>
              <p:txBody>
                <a:bodyPr/>
                <a:lstStyle/>
                <a:p>
                  <a:endParaRPr lang="it-IT"/>
                </a:p>
              </p:txBody>
            </p:sp>
          </p:grpSp>
          <p:sp>
            <p:nvSpPr>
              <p:cNvPr id="22" name="TextBox 22"/>
              <p:cNvSpPr txBox="1"/>
              <p:nvPr/>
            </p:nvSpPr>
            <p:spPr>
              <a:xfrm>
                <a:off x="1059664" y="2956766"/>
                <a:ext cx="5091993" cy="1113099"/>
              </a:xfrm>
              <a:prstGeom prst="rect">
                <a:avLst/>
              </a:prstGeom>
              <a:grpFill/>
            </p:spPr>
            <p:txBody>
              <a:bodyPr wrap="square" lIns="0" tIns="0" rIns="0" bIns="0" rtlCol="0" anchor="t">
                <a:spAutoFit/>
              </a:bodyPr>
              <a:lstStyle/>
              <a:p>
                <a:pPr>
                  <a:lnSpc>
                    <a:spcPts val="2940"/>
                  </a:lnSpc>
                </a:pPr>
                <a:r>
                  <a:rPr lang="en-US" sz="2400" b="1" err="1">
                    <a:solidFill>
                      <a:srgbClr val="FFFFFF"/>
                    </a:solidFill>
                    <a:latin typeface="Montserrat"/>
                  </a:rPr>
                  <a:t>Pubblicazione</a:t>
                </a:r>
                <a:r>
                  <a:rPr lang="en-US" sz="2400" b="1">
                    <a:solidFill>
                      <a:srgbClr val="FFFFFF"/>
                    </a:solidFill>
                    <a:latin typeface="Montserrat"/>
                  </a:rPr>
                  <a:t> previa APC </a:t>
                </a:r>
                <a:r>
                  <a:rPr lang="en-US" sz="2400" b="1" err="1">
                    <a:solidFill>
                      <a:srgbClr val="FFFFFF"/>
                    </a:solidFill>
                    <a:latin typeface="Montserrat"/>
                  </a:rPr>
                  <a:t>su</a:t>
                </a:r>
                <a:r>
                  <a:rPr lang="en-US" sz="2400" b="1">
                    <a:solidFill>
                      <a:srgbClr val="FFFFFF"/>
                    </a:solidFill>
                    <a:latin typeface="Montserrat"/>
                  </a:rPr>
                  <a:t> </a:t>
                </a:r>
                <a:r>
                  <a:rPr lang="en-US" sz="2400" b="1" err="1">
                    <a:solidFill>
                      <a:srgbClr val="FFFFFF"/>
                    </a:solidFill>
                    <a:latin typeface="Montserrat"/>
                  </a:rPr>
                  <a:t>rivista</a:t>
                </a:r>
                <a:r>
                  <a:rPr lang="en-US" sz="2400" b="1">
                    <a:solidFill>
                      <a:srgbClr val="FFFFFF"/>
                    </a:solidFill>
                    <a:latin typeface="Montserrat"/>
                  </a:rPr>
                  <a:t> </a:t>
                </a:r>
                <a:r>
                  <a:rPr lang="en-US" sz="2400" b="1" err="1">
                    <a:solidFill>
                      <a:srgbClr val="FFFFFF"/>
                    </a:solidFill>
                    <a:latin typeface="Montserrat"/>
                  </a:rPr>
                  <a:t>interamente</a:t>
                </a:r>
                <a:r>
                  <a:rPr lang="en-US" sz="2400" b="1">
                    <a:solidFill>
                      <a:srgbClr val="FFFFFF"/>
                    </a:solidFill>
                    <a:latin typeface="Montserrat"/>
                  </a:rPr>
                  <a:t> OA </a:t>
                </a:r>
              </a:p>
            </p:txBody>
          </p:sp>
        </p:grpSp>
        <p:grpSp>
          <p:nvGrpSpPr>
            <p:cNvPr id="34" name="Gruppo 33"/>
            <p:cNvGrpSpPr/>
            <p:nvPr/>
          </p:nvGrpSpPr>
          <p:grpSpPr>
            <a:xfrm>
              <a:off x="1534594" y="4956725"/>
              <a:ext cx="6908542" cy="1224001"/>
              <a:chOff x="694954" y="4450948"/>
              <a:chExt cx="6908542" cy="1605585"/>
            </a:xfrm>
          </p:grpSpPr>
          <p:grpSp>
            <p:nvGrpSpPr>
              <p:cNvPr id="5" name="Group 5"/>
              <p:cNvGrpSpPr/>
              <p:nvPr/>
            </p:nvGrpSpPr>
            <p:grpSpPr>
              <a:xfrm>
                <a:off x="694954" y="4450948"/>
                <a:ext cx="6908542" cy="1605585"/>
                <a:chOff x="0" y="0"/>
                <a:chExt cx="9376373" cy="1913890"/>
              </a:xfrm>
              <a:solidFill>
                <a:schemeClr val="tx1">
                  <a:lumMod val="50000"/>
                  <a:lumOff val="50000"/>
                </a:schemeClr>
              </a:solidFill>
            </p:grpSpPr>
            <p:sp>
              <p:nvSpPr>
                <p:cNvPr id="6" name="Freeform 6"/>
                <p:cNvSpPr/>
                <p:nvPr/>
              </p:nvSpPr>
              <p:spPr>
                <a:xfrm>
                  <a:off x="0" y="0"/>
                  <a:ext cx="9376373" cy="1913890"/>
                </a:xfrm>
                <a:custGeom>
                  <a:avLst/>
                  <a:gdLst/>
                  <a:ahLst/>
                  <a:cxnLst/>
                  <a:rect l="l" t="t" r="r" b="b"/>
                  <a:pathLst>
                    <a:path w="9376373" h="1913890">
                      <a:moveTo>
                        <a:pt x="9251913" y="1913890"/>
                      </a:moveTo>
                      <a:lnTo>
                        <a:pt x="124460" y="1913890"/>
                      </a:lnTo>
                      <a:cubicBezTo>
                        <a:pt x="55880" y="1913890"/>
                        <a:pt x="0" y="1858010"/>
                        <a:pt x="0" y="1789430"/>
                      </a:cubicBezTo>
                      <a:lnTo>
                        <a:pt x="0" y="124460"/>
                      </a:lnTo>
                      <a:cubicBezTo>
                        <a:pt x="0" y="55880"/>
                        <a:pt x="55880" y="0"/>
                        <a:pt x="124460" y="0"/>
                      </a:cubicBezTo>
                      <a:lnTo>
                        <a:pt x="9251914" y="0"/>
                      </a:lnTo>
                      <a:cubicBezTo>
                        <a:pt x="9320493" y="0"/>
                        <a:pt x="9376373" y="55880"/>
                        <a:pt x="9376373" y="124460"/>
                      </a:cubicBezTo>
                      <a:lnTo>
                        <a:pt x="9376373" y="1789430"/>
                      </a:lnTo>
                      <a:cubicBezTo>
                        <a:pt x="9376373" y="1858010"/>
                        <a:pt x="9320493" y="1913890"/>
                        <a:pt x="9251914" y="1913890"/>
                      </a:cubicBezTo>
                      <a:close/>
                    </a:path>
                  </a:pathLst>
                </a:custGeom>
                <a:grpFill/>
              </p:spPr>
              <p:txBody>
                <a:bodyPr/>
                <a:lstStyle/>
                <a:p>
                  <a:endParaRPr lang="it-IT"/>
                </a:p>
              </p:txBody>
            </p:sp>
          </p:grpSp>
          <p:sp>
            <p:nvSpPr>
              <p:cNvPr id="23" name="TextBox 23"/>
              <p:cNvSpPr txBox="1"/>
              <p:nvPr/>
            </p:nvSpPr>
            <p:spPr>
              <a:xfrm>
                <a:off x="1079103" y="4831923"/>
                <a:ext cx="6048672" cy="726866"/>
              </a:xfrm>
              <a:prstGeom prst="rect">
                <a:avLst/>
              </a:prstGeom>
            </p:spPr>
            <p:txBody>
              <a:bodyPr wrap="square" lIns="0" tIns="0" rIns="0" bIns="0" rtlCol="0" anchor="t">
                <a:spAutoFit/>
              </a:bodyPr>
              <a:lstStyle/>
              <a:p>
                <a:pPr>
                  <a:lnSpc>
                    <a:spcPts val="2940"/>
                  </a:lnSpc>
                </a:pPr>
                <a:r>
                  <a:rPr lang="en-US" sz="2400" b="1" err="1">
                    <a:solidFill>
                      <a:srgbClr val="FFFFFF"/>
                    </a:solidFill>
                    <a:latin typeface="Montserrat"/>
                  </a:rPr>
                  <a:t>Pubblicazione</a:t>
                </a:r>
                <a:r>
                  <a:rPr lang="en-US" sz="2400" b="1">
                    <a:solidFill>
                      <a:srgbClr val="FFFFFF"/>
                    </a:solidFill>
                    <a:latin typeface="Montserrat"/>
                  </a:rPr>
                  <a:t> </a:t>
                </a:r>
                <a:r>
                  <a:rPr lang="en-US" sz="2400" b="1" err="1">
                    <a:solidFill>
                      <a:srgbClr val="FFFFFF"/>
                    </a:solidFill>
                    <a:latin typeface="Montserrat"/>
                  </a:rPr>
                  <a:t>previa</a:t>
                </a:r>
                <a:r>
                  <a:rPr lang="en-US" sz="2400" b="1">
                    <a:solidFill>
                      <a:srgbClr val="FFFFFF"/>
                    </a:solidFill>
                    <a:latin typeface="Montserrat"/>
                  </a:rPr>
                  <a:t> APC del </a:t>
                </a:r>
                <a:r>
                  <a:rPr lang="en-US" sz="2400" b="1" err="1">
                    <a:solidFill>
                      <a:srgbClr val="FFFFFF"/>
                    </a:solidFill>
                    <a:latin typeface="Montserrat"/>
                  </a:rPr>
                  <a:t>singolo</a:t>
                </a:r>
                <a:r>
                  <a:rPr lang="en-US" sz="2400" b="1">
                    <a:solidFill>
                      <a:srgbClr val="FFFFFF"/>
                    </a:solidFill>
                    <a:latin typeface="Montserrat"/>
                  </a:rPr>
                  <a:t> </a:t>
                </a:r>
                <a:r>
                  <a:rPr lang="en-US" sz="2400" b="1" err="1">
                    <a:solidFill>
                      <a:srgbClr val="FFFFFF"/>
                    </a:solidFill>
                    <a:latin typeface="Montserrat"/>
                  </a:rPr>
                  <a:t>articolo</a:t>
                </a:r>
                <a:r>
                  <a:rPr lang="en-US" sz="2400" b="1">
                    <a:solidFill>
                      <a:srgbClr val="FFFFFF"/>
                    </a:solidFill>
                    <a:latin typeface="Montserrat"/>
                  </a:rPr>
                  <a:t> in </a:t>
                </a:r>
                <a:r>
                  <a:rPr lang="en-US" sz="2400" b="1" err="1">
                    <a:solidFill>
                      <a:srgbClr val="FFFFFF"/>
                    </a:solidFill>
                    <a:latin typeface="Montserrat"/>
                  </a:rPr>
                  <a:t>una</a:t>
                </a:r>
                <a:r>
                  <a:rPr lang="en-US" sz="2400" b="1">
                    <a:solidFill>
                      <a:srgbClr val="FFFFFF"/>
                    </a:solidFill>
                    <a:latin typeface="Montserrat"/>
                  </a:rPr>
                  <a:t> </a:t>
                </a:r>
                <a:r>
                  <a:rPr lang="en-US" sz="2400" b="1" err="1">
                    <a:solidFill>
                      <a:srgbClr val="FFFFFF"/>
                    </a:solidFill>
                    <a:latin typeface="Montserrat"/>
                  </a:rPr>
                  <a:t>rivista</a:t>
                </a:r>
                <a:r>
                  <a:rPr lang="en-US" sz="2400" b="1">
                    <a:solidFill>
                      <a:srgbClr val="FFFFFF"/>
                    </a:solidFill>
                    <a:latin typeface="Montserrat"/>
                  </a:rPr>
                  <a:t> “</a:t>
                </a:r>
                <a:r>
                  <a:rPr lang="en-US" sz="2400" b="1" err="1">
                    <a:solidFill>
                      <a:srgbClr val="FFFFFF"/>
                    </a:solidFill>
                    <a:latin typeface="Montserrat"/>
                  </a:rPr>
                  <a:t>chiusa</a:t>
                </a:r>
                <a:r>
                  <a:rPr lang="en-US" sz="2400" b="1">
                    <a:solidFill>
                      <a:srgbClr val="FFFFFF"/>
                    </a:solidFill>
                    <a:latin typeface="Montserrat"/>
                  </a:rPr>
                  <a:t>”</a:t>
                </a:r>
              </a:p>
            </p:txBody>
          </p:sp>
        </p:grpSp>
        <p:grpSp>
          <p:nvGrpSpPr>
            <p:cNvPr id="35" name="Gruppo 34"/>
            <p:cNvGrpSpPr/>
            <p:nvPr/>
          </p:nvGrpSpPr>
          <p:grpSpPr>
            <a:xfrm>
              <a:off x="1534594" y="8216729"/>
              <a:ext cx="6908542" cy="1057240"/>
              <a:chOff x="694954" y="6255390"/>
              <a:chExt cx="6908542" cy="1605585"/>
            </a:xfrm>
          </p:grpSpPr>
          <p:grpSp>
            <p:nvGrpSpPr>
              <p:cNvPr id="3" name="Group 3"/>
              <p:cNvGrpSpPr/>
              <p:nvPr/>
            </p:nvGrpSpPr>
            <p:grpSpPr>
              <a:xfrm>
                <a:off x="694954" y="6255390"/>
                <a:ext cx="6908542" cy="1605585"/>
                <a:chOff x="0" y="0"/>
                <a:chExt cx="9376373" cy="1913890"/>
              </a:xfrm>
              <a:solidFill>
                <a:schemeClr val="accent1"/>
              </a:solidFill>
            </p:grpSpPr>
            <p:sp>
              <p:nvSpPr>
                <p:cNvPr id="4" name="Freeform 4"/>
                <p:cNvSpPr/>
                <p:nvPr/>
              </p:nvSpPr>
              <p:spPr>
                <a:xfrm>
                  <a:off x="0" y="0"/>
                  <a:ext cx="9376373" cy="1913890"/>
                </a:xfrm>
                <a:custGeom>
                  <a:avLst/>
                  <a:gdLst/>
                  <a:ahLst/>
                  <a:cxnLst/>
                  <a:rect l="l" t="t" r="r" b="b"/>
                  <a:pathLst>
                    <a:path w="9376373" h="1913890">
                      <a:moveTo>
                        <a:pt x="9251913" y="1913890"/>
                      </a:moveTo>
                      <a:lnTo>
                        <a:pt x="124460" y="1913890"/>
                      </a:lnTo>
                      <a:cubicBezTo>
                        <a:pt x="55880" y="1913890"/>
                        <a:pt x="0" y="1858010"/>
                        <a:pt x="0" y="1789430"/>
                      </a:cubicBezTo>
                      <a:lnTo>
                        <a:pt x="0" y="124460"/>
                      </a:lnTo>
                      <a:cubicBezTo>
                        <a:pt x="0" y="55880"/>
                        <a:pt x="55880" y="0"/>
                        <a:pt x="124460" y="0"/>
                      </a:cubicBezTo>
                      <a:lnTo>
                        <a:pt x="9251914" y="0"/>
                      </a:lnTo>
                      <a:cubicBezTo>
                        <a:pt x="9320493" y="0"/>
                        <a:pt x="9376373" y="55880"/>
                        <a:pt x="9376373" y="124460"/>
                      </a:cubicBezTo>
                      <a:lnTo>
                        <a:pt x="9376373" y="1789430"/>
                      </a:lnTo>
                      <a:cubicBezTo>
                        <a:pt x="9376373" y="1858010"/>
                        <a:pt x="9320493" y="1913890"/>
                        <a:pt x="9251914" y="1913890"/>
                      </a:cubicBezTo>
                      <a:close/>
                    </a:path>
                  </a:pathLst>
                </a:custGeom>
                <a:grpFill/>
              </p:spPr>
              <p:txBody>
                <a:bodyPr/>
                <a:lstStyle/>
                <a:p>
                  <a:endParaRPr lang="it-IT"/>
                </a:p>
              </p:txBody>
            </p:sp>
          </p:grpSp>
          <p:sp>
            <p:nvSpPr>
              <p:cNvPr id="24" name="TextBox 24"/>
              <p:cNvSpPr txBox="1"/>
              <p:nvPr/>
            </p:nvSpPr>
            <p:spPr>
              <a:xfrm>
                <a:off x="1066597" y="6565283"/>
                <a:ext cx="5424815" cy="1129566"/>
              </a:xfrm>
              <a:prstGeom prst="rect">
                <a:avLst/>
              </a:prstGeom>
            </p:spPr>
            <p:txBody>
              <a:bodyPr wrap="square" lIns="0" tIns="0" rIns="0" bIns="0" rtlCol="0" anchor="t">
                <a:spAutoFit/>
              </a:bodyPr>
              <a:lstStyle/>
              <a:p>
                <a:pPr>
                  <a:lnSpc>
                    <a:spcPts val="2940"/>
                  </a:lnSpc>
                </a:pPr>
                <a:r>
                  <a:rPr lang="en-US" sz="2400" b="1" err="1">
                    <a:solidFill>
                      <a:srgbClr val="FFFFFF"/>
                    </a:solidFill>
                    <a:latin typeface="Montserrat"/>
                  </a:rPr>
                  <a:t>Pubblicazione</a:t>
                </a:r>
                <a:r>
                  <a:rPr lang="en-US" sz="2400" b="1">
                    <a:solidFill>
                      <a:srgbClr val="FFFFFF"/>
                    </a:solidFill>
                    <a:latin typeface="Montserrat"/>
                  </a:rPr>
                  <a:t> </a:t>
                </a:r>
                <a:r>
                  <a:rPr lang="en-US" sz="2400" b="1" err="1">
                    <a:solidFill>
                      <a:srgbClr val="FFFFFF"/>
                    </a:solidFill>
                    <a:latin typeface="Montserrat"/>
                  </a:rPr>
                  <a:t>su</a:t>
                </a:r>
                <a:r>
                  <a:rPr lang="en-US" sz="2400" b="1">
                    <a:solidFill>
                      <a:srgbClr val="FFFFFF"/>
                    </a:solidFill>
                    <a:latin typeface="Montserrat"/>
                  </a:rPr>
                  <a:t> </a:t>
                </a:r>
                <a:r>
                  <a:rPr lang="en-US" sz="2400" b="1" err="1">
                    <a:solidFill>
                      <a:srgbClr val="FFFFFF"/>
                    </a:solidFill>
                    <a:latin typeface="Montserrat"/>
                  </a:rPr>
                  <a:t>rivista</a:t>
                </a:r>
                <a:r>
                  <a:rPr lang="en-US" sz="2400" b="1">
                    <a:solidFill>
                      <a:srgbClr val="FFFFFF"/>
                    </a:solidFill>
                    <a:latin typeface="Montserrat"/>
                  </a:rPr>
                  <a:t> OA </a:t>
                </a:r>
                <a:r>
                  <a:rPr lang="en-US" sz="2400" b="1" err="1">
                    <a:solidFill>
                      <a:srgbClr val="FFFFFF"/>
                    </a:solidFill>
                    <a:latin typeface="Montserrat"/>
                  </a:rPr>
                  <a:t>che</a:t>
                </a:r>
                <a:r>
                  <a:rPr lang="en-US" sz="2400" b="1">
                    <a:solidFill>
                      <a:srgbClr val="FFFFFF"/>
                    </a:solidFill>
                    <a:latin typeface="Montserrat"/>
                  </a:rPr>
                  <a:t> non ha </a:t>
                </a:r>
                <a:r>
                  <a:rPr lang="en-US" sz="2400" b="1" err="1">
                    <a:solidFill>
                      <a:srgbClr val="FFFFFF"/>
                    </a:solidFill>
                    <a:latin typeface="Montserrat"/>
                  </a:rPr>
                  <a:t>costi</a:t>
                </a:r>
                <a:r>
                  <a:rPr lang="en-US" sz="2400" b="1">
                    <a:solidFill>
                      <a:srgbClr val="FFFFFF"/>
                    </a:solidFill>
                    <a:latin typeface="Montserrat"/>
                  </a:rPr>
                  <a:t> di APC</a:t>
                </a:r>
              </a:p>
            </p:txBody>
          </p:sp>
        </p:grpSp>
        <p:grpSp>
          <p:nvGrpSpPr>
            <p:cNvPr id="36" name="Gruppo 35"/>
            <p:cNvGrpSpPr/>
            <p:nvPr/>
          </p:nvGrpSpPr>
          <p:grpSpPr>
            <a:xfrm>
              <a:off x="1507660" y="6606325"/>
              <a:ext cx="6908542" cy="1260133"/>
              <a:chOff x="707461" y="8059828"/>
              <a:chExt cx="6908542" cy="1605585"/>
            </a:xfrm>
          </p:grpSpPr>
          <p:grpSp>
            <p:nvGrpSpPr>
              <p:cNvPr id="41" name="Group 3"/>
              <p:cNvGrpSpPr/>
              <p:nvPr/>
            </p:nvGrpSpPr>
            <p:grpSpPr>
              <a:xfrm>
                <a:off x="707461" y="8059828"/>
                <a:ext cx="6908542" cy="1605585"/>
                <a:chOff x="0" y="-4"/>
                <a:chExt cx="9376373" cy="1913890"/>
              </a:xfrm>
            </p:grpSpPr>
            <p:sp>
              <p:nvSpPr>
                <p:cNvPr id="42" name="Freeform 4"/>
                <p:cNvSpPr/>
                <p:nvPr/>
              </p:nvSpPr>
              <p:spPr>
                <a:xfrm>
                  <a:off x="0" y="-4"/>
                  <a:ext cx="9376373" cy="1913890"/>
                </a:xfrm>
                <a:custGeom>
                  <a:avLst/>
                  <a:gdLst/>
                  <a:ahLst/>
                  <a:cxnLst/>
                  <a:rect l="l" t="t" r="r" b="b"/>
                  <a:pathLst>
                    <a:path w="9376373" h="1913890">
                      <a:moveTo>
                        <a:pt x="9251913" y="1913890"/>
                      </a:moveTo>
                      <a:lnTo>
                        <a:pt x="124460" y="1913890"/>
                      </a:lnTo>
                      <a:cubicBezTo>
                        <a:pt x="55880" y="1913890"/>
                        <a:pt x="0" y="1858010"/>
                        <a:pt x="0" y="1789430"/>
                      </a:cubicBezTo>
                      <a:lnTo>
                        <a:pt x="0" y="124460"/>
                      </a:lnTo>
                      <a:cubicBezTo>
                        <a:pt x="0" y="55880"/>
                        <a:pt x="55880" y="0"/>
                        <a:pt x="124460" y="0"/>
                      </a:cubicBezTo>
                      <a:lnTo>
                        <a:pt x="9251914" y="0"/>
                      </a:lnTo>
                      <a:cubicBezTo>
                        <a:pt x="9320493" y="0"/>
                        <a:pt x="9376373" y="55880"/>
                        <a:pt x="9376373" y="124460"/>
                      </a:cubicBezTo>
                      <a:lnTo>
                        <a:pt x="9376373" y="1789430"/>
                      </a:lnTo>
                      <a:cubicBezTo>
                        <a:pt x="9376373" y="1858010"/>
                        <a:pt x="9320493" y="1913890"/>
                        <a:pt x="9251914" y="1913890"/>
                      </a:cubicBezTo>
                      <a:close/>
                    </a:path>
                  </a:pathLst>
                </a:custGeom>
                <a:solidFill>
                  <a:srgbClr val="00B050"/>
                </a:solidFill>
              </p:spPr>
              <p:txBody>
                <a:bodyPr/>
                <a:lstStyle/>
                <a:p>
                  <a:endParaRPr lang="it-IT"/>
                </a:p>
              </p:txBody>
            </p:sp>
          </p:grpSp>
          <p:sp>
            <p:nvSpPr>
              <p:cNvPr id="46" name="TextBox 24"/>
              <p:cNvSpPr txBox="1"/>
              <p:nvPr/>
            </p:nvSpPr>
            <p:spPr>
              <a:xfrm>
                <a:off x="1079104" y="8490727"/>
                <a:ext cx="6479318" cy="926129"/>
              </a:xfrm>
              <a:prstGeom prst="rect">
                <a:avLst/>
              </a:prstGeom>
            </p:spPr>
            <p:txBody>
              <a:bodyPr wrap="square" lIns="0" tIns="0" rIns="0" bIns="0" rtlCol="0" anchor="t">
                <a:spAutoFit/>
              </a:bodyPr>
              <a:lstStyle/>
              <a:p>
                <a:pPr>
                  <a:lnSpc>
                    <a:spcPts val="2940"/>
                  </a:lnSpc>
                </a:pPr>
                <a:r>
                  <a:rPr lang="en-US" sz="2400" b="1">
                    <a:solidFill>
                      <a:srgbClr val="FFFFFF"/>
                    </a:solidFill>
                    <a:latin typeface="Montserrat"/>
                  </a:rPr>
                  <a:t>Auto-</a:t>
                </a:r>
                <a:r>
                  <a:rPr lang="en-US" sz="2400" b="1" err="1">
                    <a:solidFill>
                      <a:srgbClr val="FFFFFF"/>
                    </a:solidFill>
                    <a:latin typeface="Montserrat"/>
                  </a:rPr>
                  <a:t>archiviazione</a:t>
                </a:r>
                <a:r>
                  <a:rPr lang="en-US" sz="2400" b="1">
                    <a:solidFill>
                      <a:srgbClr val="FFFFFF"/>
                    </a:solidFill>
                    <a:latin typeface="Montserrat"/>
                  </a:rPr>
                  <a:t> </a:t>
                </a:r>
                <a:r>
                  <a:rPr lang="en-US" sz="2400" b="1" err="1">
                    <a:solidFill>
                      <a:srgbClr val="FFFFFF"/>
                    </a:solidFill>
                    <a:latin typeface="Montserrat"/>
                  </a:rPr>
                  <a:t>delle</a:t>
                </a:r>
                <a:r>
                  <a:rPr lang="en-US" sz="2400" b="1">
                    <a:solidFill>
                      <a:srgbClr val="FFFFFF"/>
                    </a:solidFill>
                    <a:latin typeface="Montserrat"/>
                  </a:rPr>
                  <a:t> </a:t>
                </a:r>
                <a:r>
                  <a:rPr lang="en-US" sz="2400" b="1" err="1">
                    <a:solidFill>
                      <a:srgbClr val="FFFFFF"/>
                    </a:solidFill>
                    <a:latin typeface="Montserrat"/>
                  </a:rPr>
                  <a:t>versioni</a:t>
                </a:r>
                <a:r>
                  <a:rPr lang="en-US" sz="2400" b="1">
                    <a:solidFill>
                      <a:srgbClr val="FFFFFF"/>
                    </a:solidFill>
                    <a:latin typeface="Montserrat"/>
                  </a:rPr>
                  <a:t> </a:t>
                </a:r>
                <a:r>
                  <a:rPr lang="en-US" sz="2400" b="1" err="1">
                    <a:solidFill>
                      <a:srgbClr val="FFFFFF"/>
                    </a:solidFill>
                    <a:latin typeface="Montserrat"/>
                  </a:rPr>
                  <a:t>consentite</a:t>
                </a:r>
                <a:r>
                  <a:rPr lang="en-US" sz="2400" b="1">
                    <a:solidFill>
                      <a:srgbClr val="FFFFFF"/>
                    </a:solidFill>
                    <a:latin typeface="Montserrat"/>
                  </a:rPr>
                  <a:t> in un repository OA</a:t>
                </a:r>
              </a:p>
            </p:txBody>
          </p:sp>
        </p:grpSp>
        <p:grpSp>
          <p:nvGrpSpPr>
            <p:cNvPr id="59" name="Gruppo 58"/>
            <p:cNvGrpSpPr/>
            <p:nvPr/>
          </p:nvGrpSpPr>
          <p:grpSpPr>
            <a:xfrm>
              <a:off x="10446825" y="6596405"/>
              <a:ext cx="5428664" cy="1260133"/>
              <a:chOff x="10473759" y="7830137"/>
              <a:chExt cx="5428664" cy="1260133"/>
            </a:xfrm>
          </p:grpSpPr>
          <p:grpSp>
            <p:nvGrpSpPr>
              <p:cNvPr id="43" name="Group 13"/>
              <p:cNvGrpSpPr/>
              <p:nvPr/>
            </p:nvGrpSpPr>
            <p:grpSpPr>
              <a:xfrm rot="5400000">
                <a:off x="12558024" y="5745872"/>
                <a:ext cx="1260133" cy="5428664"/>
                <a:chOff x="0" y="0"/>
                <a:chExt cx="3130550" cy="16521867"/>
              </a:xfrm>
            </p:grpSpPr>
            <p:sp>
              <p:nvSpPr>
                <p:cNvPr id="44" name="Freeform 14"/>
                <p:cNvSpPr/>
                <p:nvPr/>
              </p:nvSpPr>
              <p:spPr>
                <a:xfrm>
                  <a:off x="0" y="0"/>
                  <a:ext cx="3130550" cy="16521867"/>
                </a:xfrm>
                <a:custGeom>
                  <a:avLst/>
                  <a:gdLst/>
                  <a:ahLst/>
                  <a:cxnLst/>
                  <a:rect l="l" t="t" r="r" b="b"/>
                  <a:pathLst>
                    <a:path w="3130550" h="16521867">
                      <a:moveTo>
                        <a:pt x="0" y="1123950"/>
                      </a:moveTo>
                      <a:lnTo>
                        <a:pt x="0" y="16521867"/>
                      </a:lnTo>
                      <a:lnTo>
                        <a:pt x="3130550" y="16521867"/>
                      </a:lnTo>
                      <a:lnTo>
                        <a:pt x="3130550" y="0"/>
                      </a:lnTo>
                      <a:close/>
                    </a:path>
                  </a:pathLst>
                </a:custGeom>
                <a:solidFill>
                  <a:srgbClr val="F8F8F8"/>
                </a:solidFill>
              </p:spPr>
              <p:txBody>
                <a:bodyPr/>
                <a:lstStyle/>
                <a:p>
                  <a:endParaRPr lang="it-IT"/>
                </a:p>
              </p:txBody>
            </p:sp>
          </p:grpSp>
          <p:sp>
            <p:nvSpPr>
              <p:cNvPr id="47" name="TextBox 27"/>
              <p:cNvSpPr txBox="1"/>
              <p:nvPr/>
            </p:nvSpPr>
            <p:spPr>
              <a:xfrm>
                <a:off x="10756448" y="8207752"/>
                <a:ext cx="3680427" cy="410369"/>
              </a:xfrm>
              <a:prstGeom prst="rect">
                <a:avLst/>
              </a:prstGeom>
            </p:spPr>
            <p:txBody>
              <a:bodyPr lIns="0" tIns="0" rIns="0" bIns="0" rtlCol="0" anchor="t">
                <a:spAutoFit/>
              </a:bodyPr>
              <a:lstStyle/>
              <a:p>
                <a:pPr>
                  <a:lnSpc>
                    <a:spcPts val="3191"/>
                  </a:lnSpc>
                </a:pPr>
                <a:r>
                  <a:rPr lang="en-US" sz="3200">
                    <a:solidFill>
                      <a:srgbClr val="00B050"/>
                    </a:solidFill>
                    <a:latin typeface="Montserrat Classic"/>
                  </a:rPr>
                  <a:t>GREEN</a:t>
                </a:r>
              </a:p>
            </p:txBody>
          </p:sp>
        </p:grpSp>
        <p:pic>
          <p:nvPicPr>
            <p:cNvPr id="51" name="Immagine 50"/>
            <p:cNvPicPr>
              <a:picLocks noChangeAspect="1"/>
            </p:cNvPicPr>
            <p:nvPr/>
          </p:nvPicPr>
          <p:blipFill rotWithShape="1">
            <a:blip r:embed="rId9" cstate="print">
              <a:extLst>
                <a:ext uri="{28A0092B-C50C-407E-A947-70E740481C1C}">
                  <a14:useLocalDpi xmlns:a14="http://schemas.microsoft.com/office/drawing/2010/main" val="0"/>
                </a:ext>
              </a:extLst>
            </a:blip>
            <a:srcRect/>
            <a:stretch/>
          </p:blipFill>
          <p:spPr>
            <a:xfrm>
              <a:off x="8877678" y="6507949"/>
              <a:ext cx="1008112" cy="1440160"/>
            </a:xfrm>
            <a:prstGeom prst="rect">
              <a:avLst/>
            </a:prstGeom>
          </p:spPr>
        </p:pic>
        <p:grpSp>
          <p:nvGrpSpPr>
            <p:cNvPr id="56" name="Gruppo 55"/>
            <p:cNvGrpSpPr/>
            <p:nvPr/>
          </p:nvGrpSpPr>
          <p:grpSpPr>
            <a:xfrm>
              <a:off x="10434265" y="3597296"/>
              <a:ext cx="5468157" cy="1048467"/>
              <a:chOff x="10434265" y="3597296"/>
              <a:chExt cx="5468157" cy="1048467"/>
            </a:xfrm>
          </p:grpSpPr>
          <p:grpSp>
            <p:nvGrpSpPr>
              <p:cNvPr id="9" name="Group 9"/>
              <p:cNvGrpSpPr/>
              <p:nvPr/>
            </p:nvGrpSpPr>
            <p:grpSpPr>
              <a:xfrm rot="5400000">
                <a:off x="12644110" y="1387451"/>
                <a:ext cx="1048467" cy="5468157"/>
                <a:chOff x="0" y="0"/>
                <a:chExt cx="3130550" cy="16521867"/>
              </a:xfrm>
            </p:grpSpPr>
            <p:sp>
              <p:nvSpPr>
                <p:cNvPr id="10" name="Freeform 10"/>
                <p:cNvSpPr/>
                <p:nvPr/>
              </p:nvSpPr>
              <p:spPr>
                <a:xfrm>
                  <a:off x="0" y="0"/>
                  <a:ext cx="3130550" cy="16521867"/>
                </a:xfrm>
                <a:custGeom>
                  <a:avLst/>
                  <a:gdLst/>
                  <a:ahLst/>
                  <a:cxnLst/>
                  <a:rect l="l" t="t" r="r" b="b"/>
                  <a:pathLst>
                    <a:path w="3130550" h="16521867">
                      <a:moveTo>
                        <a:pt x="0" y="1123950"/>
                      </a:moveTo>
                      <a:lnTo>
                        <a:pt x="0" y="16521867"/>
                      </a:lnTo>
                      <a:lnTo>
                        <a:pt x="3130550" y="16521867"/>
                      </a:lnTo>
                      <a:lnTo>
                        <a:pt x="3130550" y="0"/>
                      </a:lnTo>
                      <a:close/>
                    </a:path>
                  </a:pathLst>
                </a:custGeom>
                <a:solidFill>
                  <a:srgbClr val="F8F8F8"/>
                </a:solidFill>
              </p:spPr>
              <p:txBody>
                <a:bodyPr/>
                <a:lstStyle/>
                <a:p>
                  <a:endParaRPr lang="it-IT"/>
                </a:p>
              </p:txBody>
            </p:sp>
          </p:grpSp>
          <p:sp>
            <p:nvSpPr>
              <p:cNvPr id="25" name="TextBox 25"/>
              <p:cNvSpPr txBox="1"/>
              <p:nvPr/>
            </p:nvSpPr>
            <p:spPr>
              <a:xfrm>
                <a:off x="10756448" y="3931737"/>
                <a:ext cx="3680427" cy="410369"/>
              </a:xfrm>
              <a:prstGeom prst="rect">
                <a:avLst/>
              </a:prstGeom>
            </p:spPr>
            <p:txBody>
              <a:bodyPr lIns="0" tIns="0" rIns="0" bIns="0" rtlCol="0" anchor="t">
                <a:spAutoFit/>
              </a:bodyPr>
              <a:lstStyle/>
              <a:p>
                <a:pPr>
                  <a:lnSpc>
                    <a:spcPts val="3191"/>
                  </a:lnSpc>
                </a:pPr>
                <a:r>
                  <a:rPr lang="en-US" sz="3200">
                    <a:solidFill>
                      <a:schemeClr val="accent6"/>
                    </a:solidFill>
                    <a:latin typeface="Montserrat Classic"/>
                  </a:rPr>
                  <a:t>GOLD</a:t>
                </a:r>
              </a:p>
            </p:txBody>
          </p:sp>
        </p:grpSp>
        <p:pic>
          <p:nvPicPr>
            <p:cNvPr id="52" name="Immagine 51"/>
            <p:cNvPicPr>
              <a:picLocks noChangeAspect="1"/>
            </p:cNvPicPr>
            <p:nvPr/>
          </p:nvPicPr>
          <p:blipFill rotWithShape="1">
            <a:blip r:embed="rId10" cstate="print">
              <a:extLst>
                <a:ext uri="{28A0092B-C50C-407E-A947-70E740481C1C}">
                  <a14:useLocalDpi xmlns:a14="http://schemas.microsoft.com/office/drawing/2010/main" val="0"/>
                </a:ext>
              </a:extLst>
            </a:blip>
            <a:srcRect/>
            <a:stretch/>
          </p:blipFill>
          <p:spPr>
            <a:xfrm>
              <a:off x="8760596" y="3357679"/>
              <a:ext cx="1296144" cy="1440161"/>
            </a:xfrm>
            <a:prstGeom prst="rect">
              <a:avLst/>
            </a:prstGeom>
          </p:spPr>
        </p:pic>
        <p:grpSp>
          <p:nvGrpSpPr>
            <p:cNvPr id="58" name="Gruppo 57"/>
            <p:cNvGrpSpPr/>
            <p:nvPr/>
          </p:nvGrpSpPr>
          <p:grpSpPr>
            <a:xfrm>
              <a:off x="10434267" y="8206809"/>
              <a:ext cx="5468156" cy="1057240"/>
              <a:chOff x="10434267" y="6471851"/>
              <a:chExt cx="5468156" cy="1057240"/>
            </a:xfrm>
          </p:grpSpPr>
          <p:grpSp>
            <p:nvGrpSpPr>
              <p:cNvPr id="13" name="Group 13"/>
              <p:cNvGrpSpPr/>
              <p:nvPr/>
            </p:nvGrpSpPr>
            <p:grpSpPr>
              <a:xfrm rot="5400000">
                <a:off x="12639725" y="4266393"/>
                <a:ext cx="1057240" cy="5468156"/>
                <a:chOff x="0" y="0"/>
                <a:chExt cx="3130550" cy="16521867"/>
              </a:xfrm>
            </p:grpSpPr>
            <p:sp>
              <p:nvSpPr>
                <p:cNvPr id="14" name="Freeform 14"/>
                <p:cNvSpPr/>
                <p:nvPr/>
              </p:nvSpPr>
              <p:spPr>
                <a:xfrm>
                  <a:off x="0" y="0"/>
                  <a:ext cx="3130550" cy="16521867"/>
                </a:xfrm>
                <a:custGeom>
                  <a:avLst/>
                  <a:gdLst/>
                  <a:ahLst/>
                  <a:cxnLst/>
                  <a:rect l="l" t="t" r="r" b="b"/>
                  <a:pathLst>
                    <a:path w="3130550" h="16521867">
                      <a:moveTo>
                        <a:pt x="0" y="1123950"/>
                      </a:moveTo>
                      <a:lnTo>
                        <a:pt x="0" y="16521867"/>
                      </a:lnTo>
                      <a:lnTo>
                        <a:pt x="3130550" y="16521867"/>
                      </a:lnTo>
                      <a:lnTo>
                        <a:pt x="3130550" y="0"/>
                      </a:lnTo>
                      <a:close/>
                    </a:path>
                  </a:pathLst>
                </a:custGeom>
                <a:solidFill>
                  <a:srgbClr val="F8F8F8"/>
                </a:solidFill>
              </p:spPr>
              <p:txBody>
                <a:bodyPr/>
                <a:lstStyle/>
                <a:p>
                  <a:endParaRPr lang="it-IT"/>
                </a:p>
              </p:txBody>
            </p:sp>
          </p:grpSp>
          <p:sp>
            <p:nvSpPr>
              <p:cNvPr id="27" name="TextBox 27"/>
              <p:cNvSpPr txBox="1"/>
              <p:nvPr/>
            </p:nvSpPr>
            <p:spPr>
              <a:xfrm>
                <a:off x="10756448" y="6795285"/>
                <a:ext cx="3680427" cy="410369"/>
              </a:xfrm>
              <a:prstGeom prst="rect">
                <a:avLst/>
              </a:prstGeom>
            </p:spPr>
            <p:txBody>
              <a:bodyPr lIns="0" tIns="0" rIns="0" bIns="0" rtlCol="0" anchor="t">
                <a:spAutoFit/>
              </a:bodyPr>
              <a:lstStyle/>
              <a:p>
                <a:pPr>
                  <a:lnSpc>
                    <a:spcPts val="3191"/>
                  </a:lnSpc>
                </a:pPr>
                <a:r>
                  <a:rPr lang="en-US" sz="3200">
                    <a:solidFill>
                      <a:schemeClr val="accent1"/>
                    </a:solidFill>
                    <a:latin typeface="Montserrat Classic"/>
                  </a:rPr>
                  <a:t>DIAMOND</a:t>
                </a:r>
              </a:p>
            </p:txBody>
          </p:sp>
        </p:grpSp>
        <p:pic>
          <p:nvPicPr>
            <p:cNvPr id="53" name="Immagine 52"/>
            <p:cNvPicPr>
              <a:picLocks noChangeAspect="1"/>
            </p:cNvPicPr>
            <p:nvPr/>
          </p:nvPicPr>
          <p:blipFill rotWithShape="1">
            <a:blip r:embed="rId11" cstate="print">
              <a:extLst>
                <a:ext uri="{28A0092B-C50C-407E-A947-70E740481C1C}">
                  <a14:useLocalDpi xmlns:a14="http://schemas.microsoft.com/office/drawing/2010/main" val="0"/>
                </a:ext>
              </a:extLst>
            </a:blip>
            <a:srcRect/>
            <a:stretch/>
          </p:blipFill>
          <p:spPr>
            <a:xfrm>
              <a:off x="8796600" y="8123484"/>
              <a:ext cx="1224136" cy="1368152"/>
            </a:xfrm>
            <a:prstGeom prst="rect">
              <a:avLst/>
            </a:prstGeom>
          </p:spPr>
        </p:pic>
        <p:grpSp>
          <p:nvGrpSpPr>
            <p:cNvPr id="57" name="Gruppo 56"/>
            <p:cNvGrpSpPr/>
            <p:nvPr/>
          </p:nvGrpSpPr>
          <p:grpSpPr>
            <a:xfrm>
              <a:off x="10434266" y="4946807"/>
              <a:ext cx="5468156" cy="1224000"/>
              <a:chOff x="10434266" y="4946807"/>
              <a:chExt cx="5468156" cy="1224000"/>
            </a:xfrm>
          </p:grpSpPr>
          <p:grpSp>
            <p:nvGrpSpPr>
              <p:cNvPr id="11" name="Group 11"/>
              <p:cNvGrpSpPr/>
              <p:nvPr/>
            </p:nvGrpSpPr>
            <p:grpSpPr>
              <a:xfrm rot="5400000">
                <a:off x="12556344" y="2824729"/>
                <a:ext cx="1224000" cy="5468156"/>
                <a:chOff x="0" y="0"/>
                <a:chExt cx="3130550" cy="16521867"/>
              </a:xfrm>
            </p:grpSpPr>
            <p:sp>
              <p:nvSpPr>
                <p:cNvPr id="12" name="Freeform 12"/>
                <p:cNvSpPr/>
                <p:nvPr/>
              </p:nvSpPr>
              <p:spPr>
                <a:xfrm>
                  <a:off x="0" y="0"/>
                  <a:ext cx="3130550" cy="16521867"/>
                </a:xfrm>
                <a:custGeom>
                  <a:avLst/>
                  <a:gdLst/>
                  <a:ahLst/>
                  <a:cxnLst/>
                  <a:rect l="l" t="t" r="r" b="b"/>
                  <a:pathLst>
                    <a:path w="3130550" h="16521867">
                      <a:moveTo>
                        <a:pt x="0" y="1123950"/>
                      </a:moveTo>
                      <a:lnTo>
                        <a:pt x="0" y="16521867"/>
                      </a:lnTo>
                      <a:lnTo>
                        <a:pt x="3130550" y="16521867"/>
                      </a:lnTo>
                      <a:lnTo>
                        <a:pt x="3130550" y="0"/>
                      </a:lnTo>
                      <a:close/>
                    </a:path>
                  </a:pathLst>
                </a:custGeom>
                <a:solidFill>
                  <a:srgbClr val="F8F8F8"/>
                </a:solidFill>
              </p:spPr>
              <p:txBody>
                <a:bodyPr/>
                <a:lstStyle/>
                <a:p>
                  <a:endParaRPr lang="it-IT"/>
                </a:p>
              </p:txBody>
            </p:sp>
          </p:grpSp>
          <p:sp>
            <p:nvSpPr>
              <p:cNvPr id="26" name="TextBox 26"/>
              <p:cNvSpPr txBox="1"/>
              <p:nvPr/>
            </p:nvSpPr>
            <p:spPr>
              <a:xfrm>
                <a:off x="10756448" y="5380465"/>
                <a:ext cx="3680427" cy="410369"/>
              </a:xfrm>
              <a:prstGeom prst="rect">
                <a:avLst/>
              </a:prstGeom>
            </p:spPr>
            <p:txBody>
              <a:bodyPr lIns="0" tIns="0" rIns="0" bIns="0" rtlCol="0" anchor="t">
                <a:spAutoFit/>
              </a:bodyPr>
              <a:lstStyle/>
              <a:p>
                <a:pPr>
                  <a:lnSpc>
                    <a:spcPts val="3191"/>
                  </a:lnSpc>
                </a:pPr>
                <a:r>
                  <a:rPr lang="en-US" sz="3200">
                    <a:solidFill>
                      <a:schemeClr val="tx1">
                        <a:lumMod val="65000"/>
                        <a:lumOff val="35000"/>
                      </a:schemeClr>
                    </a:solidFill>
                    <a:latin typeface="Montserrat Classic"/>
                  </a:rPr>
                  <a:t>HYBRID</a:t>
                </a:r>
              </a:p>
            </p:txBody>
          </p:sp>
        </p:grpSp>
        <p:pic>
          <p:nvPicPr>
            <p:cNvPr id="54" name="Immagine 53"/>
            <p:cNvPicPr>
              <a:picLocks noChangeAspect="1"/>
            </p:cNvPicPr>
            <p:nvPr/>
          </p:nvPicPr>
          <p:blipFill rotWithShape="1">
            <a:blip r:embed="rId12" cstate="print">
              <a:extLst>
                <a:ext uri="{28A0092B-C50C-407E-A947-70E740481C1C}">
                  <a14:useLocalDpi xmlns:a14="http://schemas.microsoft.com/office/drawing/2010/main" val="0"/>
                </a:ext>
              </a:extLst>
            </a:blip>
            <a:srcRect/>
            <a:stretch/>
          </p:blipFill>
          <p:spPr>
            <a:xfrm>
              <a:off x="8760596" y="4840282"/>
              <a:ext cx="1296144" cy="1440161"/>
            </a:xfrm>
            <a:prstGeom prst="rect">
              <a:avLst/>
            </a:prstGeom>
          </p:spPr>
        </p:pic>
        <p:pic>
          <p:nvPicPr>
            <p:cNvPr id="18" name="Immagine 17"/>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2585" b="94830" l="2555" r="91057"/>
                      </a14:imgEffect>
                    </a14:imgLayer>
                  </a14:imgProps>
                </a:ext>
                <a:ext uri="{28A0092B-C50C-407E-A947-70E740481C1C}">
                  <a14:useLocalDpi xmlns:a14="http://schemas.microsoft.com/office/drawing/2010/main" val="0"/>
                </a:ext>
              </a:extLst>
            </a:blip>
            <a:srcRect/>
            <a:stretch/>
          </p:blipFill>
          <p:spPr>
            <a:xfrm>
              <a:off x="14898235" y="3421679"/>
              <a:ext cx="2008374" cy="1443519"/>
            </a:xfrm>
            <a:prstGeom prst="rect">
              <a:avLst/>
            </a:prstGeom>
          </p:spPr>
        </p:pic>
        <p:pic>
          <p:nvPicPr>
            <p:cNvPr id="49" name="Immagine 48"/>
            <p:cNvPicPr>
              <a:picLocks noChangeAspect="1"/>
            </p:cNvPicPr>
            <p:nvPr/>
          </p:nvPicPr>
          <p:blipFill rotWithShape="1">
            <a:blip r:embed="rId15" cstate="print">
              <a:extLst>
                <a:ext uri="{BEBA8EAE-BF5A-486C-A8C5-ECC9F3942E4B}">
                  <a14:imgProps xmlns:a14="http://schemas.microsoft.com/office/drawing/2010/main">
                    <a14:imgLayer r:embed="rId16">
                      <a14:imgEffect>
                        <a14:backgroundRemoval t="2585" b="94830" l="2555" r="91057"/>
                      </a14:imgEffect>
                    </a14:imgLayer>
                  </a14:imgProps>
                </a:ext>
                <a:ext uri="{28A0092B-C50C-407E-A947-70E740481C1C}">
                  <a14:useLocalDpi xmlns:a14="http://schemas.microsoft.com/office/drawing/2010/main" val="0"/>
                </a:ext>
              </a:extLst>
            </a:blip>
            <a:srcRect/>
            <a:stretch/>
          </p:blipFill>
          <p:spPr>
            <a:xfrm>
              <a:off x="14898235" y="4865198"/>
              <a:ext cx="2008374" cy="1443519"/>
            </a:xfrm>
            <a:prstGeom prst="rect">
              <a:avLst/>
            </a:prstGeom>
          </p:spPr>
        </p:pic>
        <p:pic>
          <p:nvPicPr>
            <p:cNvPr id="20" name="Immagine 19">
              <a:extLst>
                <a:ext uri="{FF2B5EF4-FFF2-40B4-BE49-F238E27FC236}">
                  <a16:creationId xmlns:a16="http://schemas.microsoft.com/office/drawing/2014/main" id="{6ACE8730-64C1-283C-A8F6-B7EFDB35D462}"/>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129696" y="3688894"/>
              <a:ext cx="1072584" cy="881011"/>
            </a:xfrm>
            <a:prstGeom prst="rect">
              <a:avLst/>
            </a:prstGeom>
          </p:spPr>
        </p:pic>
        <p:pic>
          <p:nvPicPr>
            <p:cNvPr id="21" name="Immagine 20"/>
            <p:cNvPicPr>
              <a:picLocks noChangeAspect="1"/>
            </p:cNvPicPr>
            <p:nvPr/>
          </p:nvPicPr>
          <p:blipFill rotWithShape="1">
            <a:blip r:embed="rId18" cstate="print">
              <a:extLst>
                <a:ext uri="{BEBA8EAE-BF5A-486C-A8C5-ECC9F3942E4B}">
                  <a14:imgProps xmlns:a14="http://schemas.microsoft.com/office/drawing/2010/main">
                    <a14:imgLayer r:embed="rId19">
                      <a14:imgEffect>
                        <a14:backgroundRemoval t="0" b="98605" l="10089" r="89911"/>
                      </a14:imgEffect>
                    </a14:imgLayer>
                  </a14:imgProps>
                </a:ext>
                <a:ext uri="{28A0092B-C50C-407E-A947-70E740481C1C}">
                  <a14:useLocalDpi xmlns:a14="http://schemas.microsoft.com/office/drawing/2010/main" val="0"/>
                </a:ext>
              </a:extLst>
            </a:blip>
            <a:srcRect/>
            <a:stretch/>
          </p:blipFill>
          <p:spPr>
            <a:xfrm>
              <a:off x="15144326" y="6412598"/>
              <a:ext cx="1212827" cy="1552419"/>
            </a:xfrm>
            <a:prstGeom prst="rect">
              <a:avLst/>
            </a:prstGeom>
          </p:spPr>
        </p:pic>
      </p:grpSp>
    </p:spTree>
    <p:extLst>
      <p:ext uri="{BB962C8B-B14F-4D97-AF65-F5344CB8AC3E}">
        <p14:creationId xmlns:p14="http://schemas.microsoft.com/office/powerpoint/2010/main" val="3023408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6">
            <a:extLst>
              <a:ext uri="{FF2B5EF4-FFF2-40B4-BE49-F238E27FC236}">
                <a16:creationId xmlns:a16="http://schemas.microsoft.com/office/drawing/2014/main" id="{18B73BBC-49C5-7980-167D-A52AB24BA1D8}"/>
              </a:ext>
            </a:extLst>
          </p:cNvPr>
          <p:cNvGrpSpPr/>
          <p:nvPr/>
        </p:nvGrpSpPr>
        <p:grpSpPr>
          <a:xfrm rot="16200000">
            <a:off x="14250979" y="3286080"/>
            <a:ext cx="7148154" cy="925889"/>
            <a:chOff x="0" y="0"/>
            <a:chExt cx="9530872" cy="1234519"/>
          </a:xfrm>
        </p:grpSpPr>
        <p:grpSp>
          <p:nvGrpSpPr>
            <p:cNvPr id="16" name="Group 7">
              <a:extLst>
                <a:ext uri="{FF2B5EF4-FFF2-40B4-BE49-F238E27FC236}">
                  <a16:creationId xmlns:a16="http://schemas.microsoft.com/office/drawing/2014/main" id="{C1254E7A-D1E2-8C91-BFAD-0E5C7C8ECBBE}"/>
                </a:ext>
              </a:extLst>
            </p:cNvPr>
            <p:cNvGrpSpPr/>
            <p:nvPr/>
          </p:nvGrpSpPr>
          <p:grpSpPr>
            <a:xfrm>
              <a:off x="0" y="0"/>
              <a:ext cx="9530872" cy="1234519"/>
              <a:chOff x="0" y="0"/>
              <a:chExt cx="2221364" cy="287730"/>
            </a:xfrm>
          </p:grpSpPr>
          <p:sp>
            <p:nvSpPr>
              <p:cNvPr id="19" name="Freeform 8">
                <a:extLst>
                  <a:ext uri="{FF2B5EF4-FFF2-40B4-BE49-F238E27FC236}">
                    <a16:creationId xmlns:a16="http://schemas.microsoft.com/office/drawing/2014/main" id="{BE22F19A-160F-05F2-350F-46D8B89A8D55}"/>
                  </a:ext>
                </a:extLst>
              </p:cNvPr>
              <p:cNvSpPr/>
              <p:nvPr/>
            </p:nvSpPr>
            <p:spPr>
              <a:xfrm>
                <a:off x="0" y="0"/>
                <a:ext cx="2221364" cy="287730"/>
              </a:xfrm>
              <a:custGeom>
                <a:avLst/>
                <a:gdLst/>
                <a:ahLst/>
                <a:cxnLst/>
                <a:rect l="l" t="t" r="r" b="b"/>
                <a:pathLst>
                  <a:path w="2221364" h="287730">
                    <a:moveTo>
                      <a:pt x="46588" y="0"/>
                    </a:moveTo>
                    <a:lnTo>
                      <a:pt x="2174776" y="0"/>
                    </a:lnTo>
                    <a:cubicBezTo>
                      <a:pt x="2187132" y="0"/>
                      <a:pt x="2198982" y="4908"/>
                      <a:pt x="2207719" y="13645"/>
                    </a:cubicBezTo>
                    <a:cubicBezTo>
                      <a:pt x="2216456" y="22382"/>
                      <a:pt x="2221364" y="34232"/>
                      <a:pt x="2221364" y="46588"/>
                    </a:cubicBezTo>
                    <a:lnTo>
                      <a:pt x="2221364" y="241142"/>
                    </a:lnTo>
                    <a:cubicBezTo>
                      <a:pt x="2221364" y="266872"/>
                      <a:pt x="2200506" y="287730"/>
                      <a:pt x="2174776" y="287730"/>
                    </a:cubicBezTo>
                    <a:lnTo>
                      <a:pt x="46588" y="287730"/>
                    </a:lnTo>
                    <a:cubicBezTo>
                      <a:pt x="34232" y="287730"/>
                      <a:pt x="22382" y="282822"/>
                      <a:pt x="13645" y="274085"/>
                    </a:cubicBezTo>
                    <a:cubicBezTo>
                      <a:pt x="4908" y="265348"/>
                      <a:pt x="0" y="253498"/>
                      <a:pt x="0" y="241142"/>
                    </a:cubicBezTo>
                    <a:lnTo>
                      <a:pt x="0" y="46588"/>
                    </a:lnTo>
                    <a:cubicBezTo>
                      <a:pt x="0" y="34232"/>
                      <a:pt x="4908" y="22382"/>
                      <a:pt x="13645" y="13645"/>
                    </a:cubicBezTo>
                    <a:cubicBezTo>
                      <a:pt x="22382" y="4908"/>
                      <a:pt x="34232" y="0"/>
                      <a:pt x="46588" y="0"/>
                    </a:cubicBezTo>
                    <a:close/>
                  </a:path>
                </a:pathLst>
              </a:custGeom>
              <a:solidFill>
                <a:srgbClr val="FFFFFF"/>
              </a:solidFill>
            </p:spPr>
            <p:txBody>
              <a:bodyPr/>
              <a:lstStyle/>
              <a:p>
                <a:endParaRPr lang="it-IT"/>
              </a:p>
            </p:txBody>
          </p:sp>
          <p:sp>
            <p:nvSpPr>
              <p:cNvPr id="20" name="TextBox 9">
                <a:extLst>
                  <a:ext uri="{FF2B5EF4-FFF2-40B4-BE49-F238E27FC236}">
                    <a16:creationId xmlns:a16="http://schemas.microsoft.com/office/drawing/2014/main" id="{E31A4DFB-DF8A-173F-F647-FD32F793C29A}"/>
                  </a:ext>
                </a:extLst>
              </p:cNvPr>
              <p:cNvSpPr txBox="1"/>
              <p:nvPr/>
            </p:nvSpPr>
            <p:spPr>
              <a:xfrm>
                <a:off x="0" y="-38100"/>
                <a:ext cx="2221364" cy="325830"/>
              </a:xfrm>
              <a:prstGeom prst="rect">
                <a:avLst/>
              </a:prstGeom>
            </p:spPr>
            <p:txBody>
              <a:bodyPr lIns="60055" tIns="60055" rIns="60055" bIns="60055" rtlCol="0" anchor="ctr"/>
              <a:lstStyle/>
              <a:p>
                <a:pPr algn="ctr">
                  <a:lnSpc>
                    <a:spcPts val="2939"/>
                  </a:lnSpc>
                </a:pPr>
                <a:endParaRPr/>
              </a:p>
            </p:txBody>
          </p:sp>
        </p:grpSp>
        <p:sp>
          <p:nvSpPr>
            <p:cNvPr id="17" name="Freeform 10">
              <a:extLst>
                <a:ext uri="{FF2B5EF4-FFF2-40B4-BE49-F238E27FC236}">
                  <a16:creationId xmlns:a16="http://schemas.microsoft.com/office/drawing/2014/main" id="{8685108C-A649-1F8E-3C66-734F20F28541}"/>
                </a:ext>
              </a:extLst>
            </p:cNvPr>
            <p:cNvSpPr/>
            <p:nvPr/>
          </p:nvSpPr>
          <p:spPr>
            <a:xfrm>
              <a:off x="3724852" y="163176"/>
              <a:ext cx="5435836" cy="908166"/>
            </a:xfrm>
            <a:custGeom>
              <a:avLst/>
              <a:gdLst/>
              <a:ahLst/>
              <a:cxnLst/>
              <a:rect l="l" t="t" r="r" b="b"/>
              <a:pathLst>
                <a:path w="5435836" h="908166">
                  <a:moveTo>
                    <a:pt x="0" y="0"/>
                  </a:moveTo>
                  <a:lnTo>
                    <a:pt x="5435836" y="0"/>
                  </a:lnTo>
                  <a:lnTo>
                    <a:pt x="5435836" y="908167"/>
                  </a:lnTo>
                  <a:lnTo>
                    <a:pt x="0" y="908167"/>
                  </a:lnTo>
                  <a:lnTo>
                    <a:pt x="0" y="0"/>
                  </a:lnTo>
                  <a:close/>
                </a:path>
              </a:pathLst>
            </a:custGeom>
            <a:blipFill>
              <a:blip r:embed="rId3">
                <a:extLst>
                  <a:ext uri="{28A0092B-C50C-407E-A947-70E740481C1C}">
                    <a14:useLocalDpi xmlns:a14="http://schemas.microsoft.com/office/drawing/2010/main" val="0"/>
                  </a:ext>
                </a:extLst>
              </a:blip>
              <a:stretch>
                <a:fillRect/>
              </a:stretch>
            </a:blipFill>
          </p:spPr>
          <p:txBody>
            <a:bodyPr/>
            <a:lstStyle/>
            <a:p>
              <a:endParaRPr lang="it-IT"/>
            </a:p>
          </p:txBody>
        </p:sp>
        <p:sp>
          <p:nvSpPr>
            <p:cNvPr id="18" name="Freeform 11">
              <a:extLst>
                <a:ext uri="{FF2B5EF4-FFF2-40B4-BE49-F238E27FC236}">
                  <a16:creationId xmlns:a16="http://schemas.microsoft.com/office/drawing/2014/main" id="{53A48CF0-DAE3-9A7F-6EE1-8ABCCCEB965E}"/>
                </a:ext>
              </a:extLst>
            </p:cNvPr>
            <p:cNvSpPr/>
            <p:nvPr/>
          </p:nvSpPr>
          <p:spPr>
            <a:xfrm>
              <a:off x="1650583" y="240131"/>
              <a:ext cx="1923704" cy="754258"/>
            </a:xfrm>
            <a:custGeom>
              <a:avLst/>
              <a:gdLst/>
              <a:ahLst/>
              <a:cxnLst/>
              <a:rect l="l" t="t" r="r" b="b"/>
              <a:pathLst>
                <a:path w="1923704" h="754258">
                  <a:moveTo>
                    <a:pt x="0" y="0"/>
                  </a:moveTo>
                  <a:lnTo>
                    <a:pt x="1923704" y="0"/>
                  </a:lnTo>
                  <a:lnTo>
                    <a:pt x="1923704" y="754258"/>
                  </a:lnTo>
                  <a:lnTo>
                    <a:pt x="0" y="754258"/>
                  </a:lnTo>
                  <a:lnTo>
                    <a:pt x="0" y="0"/>
                  </a:lnTo>
                  <a:close/>
                </a:path>
              </a:pathLst>
            </a:custGeom>
            <a:blipFill>
              <a:blip r:embed="rId4">
                <a:extLst>
                  <a:ext uri="{28A0092B-C50C-407E-A947-70E740481C1C}">
                    <a14:useLocalDpi xmlns:a14="http://schemas.microsoft.com/office/drawing/2010/main" val="0"/>
                  </a:ext>
                </a:extLst>
              </a:blip>
              <a:stretch>
                <a:fillRect/>
              </a:stretch>
            </a:blipFill>
          </p:spPr>
          <p:txBody>
            <a:bodyPr/>
            <a:lstStyle/>
            <a:p>
              <a:endParaRPr lang="it-IT"/>
            </a:p>
          </p:txBody>
        </p:sp>
      </p:grpSp>
      <p:sp>
        <p:nvSpPr>
          <p:cNvPr id="5" name="Freeform 5"/>
          <p:cNvSpPr/>
          <p:nvPr/>
        </p:nvSpPr>
        <p:spPr>
          <a:xfrm rot="5400000">
            <a:off x="7996398" y="9139398"/>
            <a:ext cx="1060016" cy="1235189"/>
          </a:xfrm>
          <a:custGeom>
            <a:avLst/>
            <a:gdLst/>
            <a:ahLst/>
            <a:cxnLst/>
            <a:rect l="l" t="t" r="r" b="b"/>
            <a:pathLst>
              <a:path w="1060016" h="1235189">
                <a:moveTo>
                  <a:pt x="0" y="0"/>
                </a:moveTo>
                <a:lnTo>
                  <a:pt x="1060016" y="0"/>
                </a:lnTo>
                <a:lnTo>
                  <a:pt x="1060016" y="1235188"/>
                </a:lnTo>
                <a:lnTo>
                  <a:pt x="0" y="1235188"/>
                </a:lnTo>
                <a:lnTo>
                  <a:pt x="0" y="0"/>
                </a:lnTo>
                <a:close/>
              </a:path>
            </a:pathLst>
          </a:custGeom>
          <a: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p:spPr>
        <p:txBody>
          <a:bodyPr/>
          <a:lstStyle/>
          <a:p>
            <a:endParaRPr lang="it-IT"/>
          </a:p>
        </p:txBody>
      </p:sp>
      <p:grpSp>
        <p:nvGrpSpPr>
          <p:cNvPr id="6" name="Gruppo 5"/>
          <p:cNvGrpSpPr/>
          <p:nvPr/>
        </p:nvGrpSpPr>
        <p:grpSpPr>
          <a:xfrm>
            <a:off x="-1" y="-113084"/>
            <a:ext cx="16133463" cy="10585176"/>
            <a:chOff x="-1" y="-113084"/>
            <a:chExt cx="16133463" cy="10585176"/>
          </a:xfrm>
        </p:grpSpPr>
        <p:pic>
          <p:nvPicPr>
            <p:cNvPr id="13" name="Immagine 12" descr="Immagine che contiene testo, Viso umano, schermata, uomo&#10;&#10;Descrizione generata automaticamente">
              <a:extLst>
                <a:ext uri="{FF2B5EF4-FFF2-40B4-BE49-F238E27FC236}">
                  <a16:creationId xmlns:a16="http://schemas.microsoft.com/office/drawing/2014/main" id="{3FDF07EB-F023-C10E-BB26-43F4CB3A4F2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1" y="-113084"/>
              <a:ext cx="16133463" cy="10585176"/>
            </a:xfrm>
            <a:prstGeom prst="rect">
              <a:avLst/>
            </a:prstGeom>
          </p:spPr>
        </p:pic>
        <p:grpSp>
          <p:nvGrpSpPr>
            <p:cNvPr id="4" name="Gruppo 3"/>
            <p:cNvGrpSpPr/>
            <p:nvPr/>
          </p:nvGrpSpPr>
          <p:grpSpPr>
            <a:xfrm>
              <a:off x="1079104" y="5359524"/>
              <a:ext cx="9361040" cy="648072"/>
              <a:chOff x="863080" y="4495428"/>
              <a:chExt cx="7920880" cy="432048"/>
            </a:xfrm>
          </p:grpSpPr>
          <p:sp>
            <p:nvSpPr>
              <p:cNvPr id="2" name="Rettangolo 1"/>
              <p:cNvSpPr/>
              <p:nvPr/>
            </p:nvSpPr>
            <p:spPr>
              <a:xfrm>
                <a:off x="4319464" y="4495428"/>
                <a:ext cx="4464496" cy="210157"/>
              </a:xfrm>
              <a:prstGeom prst="rect">
                <a:avLst/>
              </a:prstGeom>
              <a:solidFill>
                <a:srgbClr val="FFFF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Rettangolo 11"/>
              <p:cNvSpPr/>
              <p:nvPr/>
            </p:nvSpPr>
            <p:spPr>
              <a:xfrm>
                <a:off x="863080" y="4705586"/>
                <a:ext cx="5184576" cy="221890"/>
              </a:xfrm>
              <a:prstGeom prst="rect">
                <a:avLst/>
              </a:prstGeom>
              <a:solidFill>
                <a:srgbClr val="FFFF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grpSp>
        <p:nvGrpSpPr>
          <p:cNvPr id="24" name="Gruppo 23"/>
          <p:cNvGrpSpPr/>
          <p:nvPr/>
        </p:nvGrpSpPr>
        <p:grpSpPr>
          <a:xfrm>
            <a:off x="14544600" y="6392061"/>
            <a:ext cx="4060394" cy="3651234"/>
            <a:chOff x="14623761" y="6392061"/>
            <a:chExt cx="4060394" cy="3651234"/>
          </a:xfrm>
        </p:grpSpPr>
        <p:sp>
          <p:nvSpPr>
            <p:cNvPr id="22" name="Rettangolo 21"/>
            <p:cNvSpPr/>
            <p:nvPr/>
          </p:nvSpPr>
          <p:spPr>
            <a:xfrm>
              <a:off x="15142298" y="6392061"/>
              <a:ext cx="3023320" cy="36512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3" name="Gruppo 2"/>
            <p:cNvGrpSpPr/>
            <p:nvPr/>
          </p:nvGrpSpPr>
          <p:grpSpPr>
            <a:xfrm>
              <a:off x="14623761" y="6392062"/>
              <a:ext cx="4060394" cy="3651233"/>
              <a:chOff x="14881916" y="6905962"/>
              <a:chExt cx="3680427" cy="3387417"/>
            </a:xfrm>
          </p:grpSpPr>
          <p:pic>
            <p:nvPicPr>
              <p:cNvPr id="14" name="Immagine 13"/>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15678013" y="6905962"/>
                <a:ext cx="2088232" cy="2664296"/>
              </a:xfrm>
              <a:prstGeom prst="rect">
                <a:avLst/>
              </a:prstGeom>
            </p:spPr>
          </p:pic>
          <p:sp>
            <p:nvSpPr>
              <p:cNvPr id="21" name="TextBox 25"/>
              <p:cNvSpPr txBox="1"/>
              <p:nvPr/>
            </p:nvSpPr>
            <p:spPr>
              <a:xfrm>
                <a:off x="14881916" y="9866211"/>
                <a:ext cx="3680427" cy="427168"/>
              </a:xfrm>
              <a:prstGeom prst="rect">
                <a:avLst/>
              </a:prstGeom>
              <a:noFill/>
            </p:spPr>
            <p:txBody>
              <a:bodyPr lIns="0" tIns="0" rIns="0" bIns="0" rtlCol="0" anchor="t">
                <a:spAutoFit/>
              </a:bodyPr>
              <a:lstStyle/>
              <a:p>
                <a:pPr algn="ctr">
                  <a:lnSpc>
                    <a:spcPts val="3191"/>
                  </a:lnSpc>
                </a:pPr>
                <a:r>
                  <a:rPr lang="en-US" sz="4800" b="1">
                    <a:solidFill>
                      <a:schemeClr val="accent6"/>
                    </a:solidFill>
                    <a:latin typeface="Montserrat Classic"/>
                  </a:rPr>
                  <a:t>GOLD</a:t>
                </a:r>
              </a:p>
            </p:txBody>
          </p:sp>
        </p:grpSp>
      </p:grpSp>
    </p:spTree>
    <p:extLst>
      <p:ext uri="{BB962C8B-B14F-4D97-AF65-F5344CB8AC3E}">
        <p14:creationId xmlns:p14="http://schemas.microsoft.com/office/powerpoint/2010/main" val="214638505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p:cNvSpPr/>
          <p:nvPr/>
        </p:nvSpPr>
        <p:spPr>
          <a:xfrm rot="5400000">
            <a:off x="7996398" y="9139398"/>
            <a:ext cx="1060016" cy="1235189"/>
          </a:xfrm>
          <a:custGeom>
            <a:avLst/>
            <a:gdLst/>
            <a:ahLst/>
            <a:cxnLst/>
            <a:rect l="l" t="t" r="r" b="b"/>
            <a:pathLst>
              <a:path w="1060016" h="1235189">
                <a:moveTo>
                  <a:pt x="0" y="0"/>
                </a:moveTo>
                <a:lnTo>
                  <a:pt x="1060016" y="0"/>
                </a:lnTo>
                <a:lnTo>
                  <a:pt x="1060016" y="1235188"/>
                </a:lnTo>
                <a:lnTo>
                  <a:pt x="0" y="1235188"/>
                </a:lnTo>
                <a:lnTo>
                  <a:pt x="0" y="0"/>
                </a:lnTo>
                <a:close/>
              </a:path>
            </a:pathLst>
          </a:custGeom>
          <a: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p:spPr>
        <p:txBody>
          <a:bodyPr/>
          <a:lstStyle/>
          <a:p>
            <a:endParaRPr lang="it-IT"/>
          </a:p>
        </p:txBody>
      </p:sp>
      <p:pic>
        <p:nvPicPr>
          <p:cNvPr id="3" name="Immagine 2" descr="Immagine che contiene testo, schermata, Sito Web, Pagina Web&#10;&#10;Descrizione generata automaticamente">
            <a:extLst>
              <a:ext uri="{FF2B5EF4-FFF2-40B4-BE49-F238E27FC236}">
                <a16:creationId xmlns:a16="http://schemas.microsoft.com/office/drawing/2014/main" id="{F9068525-8B8A-DD2D-A720-3EA544E500F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7160"/>
            <a:ext cx="12672392" cy="10296319"/>
          </a:xfrm>
          <a:prstGeom prst="rect">
            <a:avLst/>
          </a:prstGeom>
        </p:spPr>
      </p:pic>
      <p:grpSp>
        <p:nvGrpSpPr>
          <p:cNvPr id="12" name="Group 6">
            <a:extLst>
              <a:ext uri="{FF2B5EF4-FFF2-40B4-BE49-F238E27FC236}">
                <a16:creationId xmlns:a16="http://schemas.microsoft.com/office/drawing/2014/main" id="{18B73BBC-49C5-7980-167D-A52AB24BA1D8}"/>
              </a:ext>
            </a:extLst>
          </p:cNvPr>
          <p:cNvGrpSpPr/>
          <p:nvPr/>
        </p:nvGrpSpPr>
        <p:grpSpPr>
          <a:xfrm rot="16200000">
            <a:off x="14250979" y="3286080"/>
            <a:ext cx="7148154" cy="925889"/>
            <a:chOff x="0" y="0"/>
            <a:chExt cx="9530872" cy="1234519"/>
          </a:xfrm>
        </p:grpSpPr>
        <p:grpSp>
          <p:nvGrpSpPr>
            <p:cNvPr id="13" name="Group 7">
              <a:extLst>
                <a:ext uri="{FF2B5EF4-FFF2-40B4-BE49-F238E27FC236}">
                  <a16:creationId xmlns:a16="http://schemas.microsoft.com/office/drawing/2014/main" id="{C1254E7A-D1E2-8C91-BFAD-0E5C7C8ECBBE}"/>
                </a:ext>
              </a:extLst>
            </p:cNvPr>
            <p:cNvGrpSpPr/>
            <p:nvPr/>
          </p:nvGrpSpPr>
          <p:grpSpPr>
            <a:xfrm>
              <a:off x="0" y="0"/>
              <a:ext cx="9530872" cy="1234519"/>
              <a:chOff x="0" y="0"/>
              <a:chExt cx="2221364" cy="287730"/>
            </a:xfrm>
          </p:grpSpPr>
          <p:sp>
            <p:nvSpPr>
              <p:cNvPr id="16" name="Freeform 8">
                <a:extLst>
                  <a:ext uri="{FF2B5EF4-FFF2-40B4-BE49-F238E27FC236}">
                    <a16:creationId xmlns:a16="http://schemas.microsoft.com/office/drawing/2014/main" id="{BE22F19A-160F-05F2-350F-46D8B89A8D55}"/>
                  </a:ext>
                </a:extLst>
              </p:cNvPr>
              <p:cNvSpPr/>
              <p:nvPr/>
            </p:nvSpPr>
            <p:spPr>
              <a:xfrm>
                <a:off x="0" y="0"/>
                <a:ext cx="2221364" cy="287730"/>
              </a:xfrm>
              <a:custGeom>
                <a:avLst/>
                <a:gdLst/>
                <a:ahLst/>
                <a:cxnLst/>
                <a:rect l="l" t="t" r="r" b="b"/>
                <a:pathLst>
                  <a:path w="2221364" h="287730">
                    <a:moveTo>
                      <a:pt x="46588" y="0"/>
                    </a:moveTo>
                    <a:lnTo>
                      <a:pt x="2174776" y="0"/>
                    </a:lnTo>
                    <a:cubicBezTo>
                      <a:pt x="2187132" y="0"/>
                      <a:pt x="2198982" y="4908"/>
                      <a:pt x="2207719" y="13645"/>
                    </a:cubicBezTo>
                    <a:cubicBezTo>
                      <a:pt x="2216456" y="22382"/>
                      <a:pt x="2221364" y="34232"/>
                      <a:pt x="2221364" y="46588"/>
                    </a:cubicBezTo>
                    <a:lnTo>
                      <a:pt x="2221364" y="241142"/>
                    </a:lnTo>
                    <a:cubicBezTo>
                      <a:pt x="2221364" y="266872"/>
                      <a:pt x="2200506" y="287730"/>
                      <a:pt x="2174776" y="287730"/>
                    </a:cubicBezTo>
                    <a:lnTo>
                      <a:pt x="46588" y="287730"/>
                    </a:lnTo>
                    <a:cubicBezTo>
                      <a:pt x="34232" y="287730"/>
                      <a:pt x="22382" y="282822"/>
                      <a:pt x="13645" y="274085"/>
                    </a:cubicBezTo>
                    <a:cubicBezTo>
                      <a:pt x="4908" y="265348"/>
                      <a:pt x="0" y="253498"/>
                      <a:pt x="0" y="241142"/>
                    </a:cubicBezTo>
                    <a:lnTo>
                      <a:pt x="0" y="46588"/>
                    </a:lnTo>
                    <a:cubicBezTo>
                      <a:pt x="0" y="34232"/>
                      <a:pt x="4908" y="22382"/>
                      <a:pt x="13645" y="13645"/>
                    </a:cubicBezTo>
                    <a:cubicBezTo>
                      <a:pt x="22382" y="4908"/>
                      <a:pt x="34232" y="0"/>
                      <a:pt x="46588" y="0"/>
                    </a:cubicBezTo>
                    <a:close/>
                  </a:path>
                </a:pathLst>
              </a:custGeom>
              <a:solidFill>
                <a:srgbClr val="FFFFFF"/>
              </a:solidFill>
            </p:spPr>
            <p:txBody>
              <a:bodyPr/>
              <a:lstStyle/>
              <a:p>
                <a:endParaRPr lang="it-IT"/>
              </a:p>
            </p:txBody>
          </p:sp>
          <p:sp>
            <p:nvSpPr>
              <p:cNvPr id="17" name="TextBox 9">
                <a:extLst>
                  <a:ext uri="{FF2B5EF4-FFF2-40B4-BE49-F238E27FC236}">
                    <a16:creationId xmlns:a16="http://schemas.microsoft.com/office/drawing/2014/main" id="{E31A4DFB-DF8A-173F-F647-FD32F793C29A}"/>
                  </a:ext>
                </a:extLst>
              </p:cNvPr>
              <p:cNvSpPr txBox="1"/>
              <p:nvPr/>
            </p:nvSpPr>
            <p:spPr>
              <a:xfrm>
                <a:off x="0" y="-38100"/>
                <a:ext cx="2221364" cy="325830"/>
              </a:xfrm>
              <a:prstGeom prst="rect">
                <a:avLst/>
              </a:prstGeom>
            </p:spPr>
            <p:txBody>
              <a:bodyPr lIns="60055" tIns="60055" rIns="60055" bIns="60055" rtlCol="0" anchor="ctr"/>
              <a:lstStyle/>
              <a:p>
                <a:pPr algn="ctr">
                  <a:lnSpc>
                    <a:spcPts val="2939"/>
                  </a:lnSpc>
                </a:pPr>
                <a:endParaRPr/>
              </a:p>
            </p:txBody>
          </p:sp>
        </p:grpSp>
        <p:sp>
          <p:nvSpPr>
            <p:cNvPr id="14" name="Freeform 10">
              <a:extLst>
                <a:ext uri="{FF2B5EF4-FFF2-40B4-BE49-F238E27FC236}">
                  <a16:creationId xmlns:a16="http://schemas.microsoft.com/office/drawing/2014/main" id="{8685108C-A649-1F8E-3C66-734F20F28541}"/>
                </a:ext>
              </a:extLst>
            </p:cNvPr>
            <p:cNvSpPr/>
            <p:nvPr/>
          </p:nvSpPr>
          <p:spPr>
            <a:xfrm>
              <a:off x="3724852" y="163176"/>
              <a:ext cx="5435836" cy="908166"/>
            </a:xfrm>
            <a:custGeom>
              <a:avLst/>
              <a:gdLst/>
              <a:ahLst/>
              <a:cxnLst/>
              <a:rect l="l" t="t" r="r" b="b"/>
              <a:pathLst>
                <a:path w="5435836" h="908166">
                  <a:moveTo>
                    <a:pt x="0" y="0"/>
                  </a:moveTo>
                  <a:lnTo>
                    <a:pt x="5435836" y="0"/>
                  </a:lnTo>
                  <a:lnTo>
                    <a:pt x="5435836" y="908167"/>
                  </a:lnTo>
                  <a:lnTo>
                    <a:pt x="0" y="908167"/>
                  </a:lnTo>
                  <a:lnTo>
                    <a:pt x="0" y="0"/>
                  </a:lnTo>
                  <a:close/>
                </a:path>
              </a:pathLst>
            </a:custGeom>
            <a:blipFill>
              <a:blip r:embed="rId6">
                <a:extLst>
                  <a:ext uri="{28A0092B-C50C-407E-A947-70E740481C1C}">
                    <a14:useLocalDpi xmlns:a14="http://schemas.microsoft.com/office/drawing/2010/main" val="0"/>
                  </a:ext>
                </a:extLst>
              </a:blip>
              <a:stretch>
                <a:fillRect/>
              </a:stretch>
            </a:blipFill>
          </p:spPr>
          <p:txBody>
            <a:bodyPr/>
            <a:lstStyle/>
            <a:p>
              <a:endParaRPr lang="it-IT"/>
            </a:p>
          </p:txBody>
        </p:sp>
        <p:sp>
          <p:nvSpPr>
            <p:cNvPr id="15" name="Freeform 11">
              <a:extLst>
                <a:ext uri="{FF2B5EF4-FFF2-40B4-BE49-F238E27FC236}">
                  <a16:creationId xmlns:a16="http://schemas.microsoft.com/office/drawing/2014/main" id="{53A48CF0-DAE3-9A7F-6EE1-8ABCCCEB965E}"/>
                </a:ext>
              </a:extLst>
            </p:cNvPr>
            <p:cNvSpPr/>
            <p:nvPr/>
          </p:nvSpPr>
          <p:spPr>
            <a:xfrm>
              <a:off x="1650583" y="240131"/>
              <a:ext cx="1923704" cy="754258"/>
            </a:xfrm>
            <a:custGeom>
              <a:avLst/>
              <a:gdLst/>
              <a:ahLst/>
              <a:cxnLst/>
              <a:rect l="l" t="t" r="r" b="b"/>
              <a:pathLst>
                <a:path w="1923704" h="754258">
                  <a:moveTo>
                    <a:pt x="0" y="0"/>
                  </a:moveTo>
                  <a:lnTo>
                    <a:pt x="1923704" y="0"/>
                  </a:lnTo>
                  <a:lnTo>
                    <a:pt x="1923704" y="754258"/>
                  </a:lnTo>
                  <a:lnTo>
                    <a:pt x="0" y="754258"/>
                  </a:lnTo>
                  <a:lnTo>
                    <a:pt x="0" y="0"/>
                  </a:lnTo>
                  <a:close/>
                </a:path>
              </a:pathLst>
            </a:custGeom>
            <a:blipFill>
              <a:blip r:embed="rId7">
                <a:extLst>
                  <a:ext uri="{28A0092B-C50C-407E-A947-70E740481C1C}">
                    <a14:useLocalDpi xmlns:a14="http://schemas.microsoft.com/office/drawing/2010/main" val="0"/>
                  </a:ext>
                </a:extLst>
              </a:blip>
              <a:stretch>
                <a:fillRect/>
              </a:stretch>
            </a:blipFill>
          </p:spPr>
          <p:txBody>
            <a:bodyPr/>
            <a:lstStyle/>
            <a:p>
              <a:endParaRPr lang="it-IT"/>
            </a:p>
          </p:txBody>
        </p:sp>
      </p:grpSp>
      <p:grpSp>
        <p:nvGrpSpPr>
          <p:cNvPr id="2" name="Gruppo 1">
            <a:extLst>
              <a:ext uri="{FF2B5EF4-FFF2-40B4-BE49-F238E27FC236}">
                <a16:creationId xmlns:a16="http://schemas.microsoft.com/office/drawing/2014/main" id="{8BA8E04A-15E7-9EDF-14DA-9A50AE4C0AB6}"/>
              </a:ext>
            </a:extLst>
          </p:cNvPr>
          <p:cNvGrpSpPr/>
          <p:nvPr/>
        </p:nvGrpSpPr>
        <p:grpSpPr>
          <a:xfrm>
            <a:off x="13556051" y="5863580"/>
            <a:ext cx="3680427" cy="3620558"/>
            <a:chOff x="13559082" y="5480245"/>
            <a:chExt cx="3680427" cy="3620558"/>
          </a:xfrm>
        </p:grpSpPr>
        <p:pic>
          <p:nvPicPr>
            <p:cNvPr id="4" name="Immagine 3">
              <a:extLst>
                <a:ext uri="{FF2B5EF4-FFF2-40B4-BE49-F238E27FC236}">
                  <a16:creationId xmlns:a16="http://schemas.microsoft.com/office/drawing/2014/main" id="{848DBE02-6501-E990-FE7E-77E9804E12AB}"/>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14059355" y="5480245"/>
              <a:ext cx="2679879" cy="2977645"/>
            </a:xfrm>
            <a:prstGeom prst="rect">
              <a:avLst/>
            </a:prstGeom>
          </p:spPr>
        </p:pic>
        <p:sp>
          <p:nvSpPr>
            <p:cNvPr id="6" name="TextBox 26">
              <a:extLst>
                <a:ext uri="{FF2B5EF4-FFF2-40B4-BE49-F238E27FC236}">
                  <a16:creationId xmlns:a16="http://schemas.microsoft.com/office/drawing/2014/main" id="{CDCFBA54-3E05-9A91-1A17-22FA4A25B1C3}"/>
                </a:ext>
              </a:extLst>
            </p:cNvPr>
            <p:cNvSpPr txBox="1"/>
            <p:nvPr/>
          </p:nvSpPr>
          <p:spPr>
            <a:xfrm>
              <a:off x="13559082" y="8690434"/>
              <a:ext cx="3680427" cy="410369"/>
            </a:xfrm>
            <a:prstGeom prst="rect">
              <a:avLst/>
            </a:prstGeom>
          </p:spPr>
          <p:txBody>
            <a:bodyPr lIns="0" tIns="0" rIns="0" bIns="0" rtlCol="0" anchor="t">
              <a:spAutoFit/>
            </a:bodyPr>
            <a:lstStyle/>
            <a:p>
              <a:pPr algn="ctr">
                <a:lnSpc>
                  <a:spcPts val="3191"/>
                </a:lnSpc>
              </a:pPr>
              <a:r>
                <a:rPr lang="en-US" sz="4000">
                  <a:solidFill>
                    <a:schemeClr val="tx1">
                      <a:lumMod val="65000"/>
                      <a:lumOff val="35000"/>
                    </a:schemeClr>
                  </a:solidFill>
                  <a:latin typeface="Montserrat Classic"/>
                </a:rPr>
                <a:t>HYBRID</a:t>
              </a:r>
            </a:p>
          </p:txBody>
        </p:sp>
      </p:grpSp>
      <p:sp>
        <p:nvSpPr>
          <p:cNvPr id="7" name="Rettangolo 6"/>
          <p:cNvSpPr/>
          <p:nvPr/>
        </p:nvSpPr>
        <p:spPr>
          <a:xfrm>
            <a:off x="9067983" y="7879804"/>
            <a:ext cx="3100353" cy="504056"/>
          </a:xfrm>
          <a:prstGeom prst="rect">
            <a:avLst/>
          </a:prstGeom>
          <a:solidFill>
            <a:srgbClr val="FFFF00">
              <a:alpha val="20000"/>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55023241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0" y="9607996"/>
            <a:ext cx="18107903" cy="6790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Freeform 5"/>
          <p:cNvSpPr/>
          <p:nvPr/>
        </p:nvSpPr>
        <p:spPr>
          <a:xfrm rot="5400000">
            <a:off x="7996398" y="9139398"/>
            <a:ext cx="1060016" cy="1235189"/>
          </a:xfrm>
          <a:custGeom>
            <a:avLst/>
            <a:gdLst/>
            <a:ahLst/>
            <a:cxnLst/>
            <a:rect l="l" t="t" r="r" b="b"/>
            <a:pathLst>
              <a:path w="1060016" h="1235189">
                <a:moveTo>
                  <a:pt x="0" y="0"/>
                </a:moveTo>
                <a:lnTo>
                  <a:pt x="1060016" y="0"/>
                </a:lnTo>
                <a:lnTo>
                  <a:pt x="1060016" y="1235188"/>
                </a:lnTo>
                <a:lnTo>
                  <a:pt x="0" y="1235188"/>
                </a:lnTo>
                <a:lnTo>
                  <a:pt x="0" y="0"/>
                </a:lnTo>
                <a:close/>
              </a:path>
            </a:pathLst>
          </a:custGeom>
          <a: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p:spPr>
        <p:txBody>
          <a:bodyPr/>
          <a:lstStyle/>
          <a:p>
            <a:endParaRPr lang="it-IT"/>
          </a:p>
        </p:txBody>
      </p:sp>
      <p:pic>
        <p:nvPicPr>
          <p:cNvPr id="4" name="Immagine 3" descr="Immagine che contiene testo, software, Pagina Web, Sito Web&#10;&#10;Descrizione generata automaticamente">
            <a:extLst>
              <a:ext uri="{FF2B5EF4-FFF2-40B4-BE49-F238E27FC236}">
                <a16:creationId xmlns:a16="http://schemas.microsoft.com/office/drawing/2014/main" id="{A8BABD04-C732-9F71-BAF6-9507294CA02B}"/>
              </a:ext>
            </a:extLst>
          </p:cNvPr>
          <p:cNvPicPr>
            <a:picLocks noChangeAspect="1"/>
          </p:cNvPicPr>
          <p:nvPr/>
        </p:nvPicPr>
        <p:blipFill rotWithShape="1">
          <a:blip r:embed="rId5">
            <a:extLst>
              <a:ext uri="{28A0092B-C50C-407E-A947-70E740481C1C}">
                <a14:useLocalDpi xmlns:a14="http://schemas.microsoft.com/office/drawing/2010/main" val="0"/>
              </a:ext>
            </a:extLst>
          </a:blip>
          <a:srcRect r="927" b="4965"/>
          <a:stretch/>
        </p:blipFill>
        <p:spPr>
          <a:xfrm>
            <a:off x="17657" y="-1"/>
            <a:ext cx="15391040" cy="10300073"/>
          </a:xfrm>
          <a:prstGeom prst="rect">
            <a:avLst/>
          </a:prstGeom>
        </p:spPr>
      </p:pic>
      <p:grpSp>
        <p:nvGrpSpPr>
          <p:cNvPr id="12" name="Group 6">
            <a:extLst>
              <a:ext uri="{FF2B5EF4-FFF2-40B4-BE49-F238E27FC236}">
                <a16:creationId xmlns:a16="http://schemas.microsoft.com/office/drawing/2014/main" id="{18B73BBC-49C5-7980-167D-A52AB24BA1D8}"/>
              </a:ext>
            </a:extLst>
          </p:cNvPr>
          <p:cNvGrpSpPr/>
          <p:nvPr/>
        </p:nvGrpSpPr>
        <p:grpSpPr>
          <a:xfrm rot="16200000">
            <a:off x="14250979" y="3286080"/>
            <a:ext cx="7148154" cy="925889"/>
            <a:chOff x="0" y="0"/>
            <a:chExt cx="9530872" cy="1234519"/>
          </a:xfrm>
        </p:grpSpPr>
        <p:grpSp>
          <p:nvGrpSpPr>
            <p:cNvPr id="14" name="Group 7">
              <a:extLst>
                <a:ext uri="{FF2B5EF4-FFF2-40B4-BE49-F238E27FC236}">
                  <a16:creationId xmlns:a16="http://schemas.microsoft.com/office/drawing/2014/main" id="{C1254E7A-D1E2-8C91-BFAD-0E5C7C8ECBBE}"/>
                </a:ext>
              </a:extLst>
            </p:cNvPr>
            <p:cNvGrpSpPr/>
            <p:nvPr/>
          </p:nvGrpSpPr>
          <p:grpSpPr>
            <a:xfrm>
              <a:off x="0" y="0"/>
              <a:ext cx="9530872" cy="1234519"/>
              <a:chOff x="0" y="0"/>
              <a:chExt cx="2221364" cy="287730"/>
            </a:xfrm>
          </p:grpSpPr>
          <p:sp>
            <p:nvSpPr>
              <p:cNvPr id="17" name="Freeform 8">
                <a:extLst>
                  <a:ext uri="{FF2B5EF4-FFF2-40B4-BE49-F238E27FC236}">
                    <a16:creationId xmlns:a16="http://schemas.microsoft.com/office/drawing/2014/main" id="{BE22F19A-160F-05F2-350F-46D8B89A8D55}"/>
                  </a:ext>
                </a:extLst>
              </p:cNvPr>
              <p:cNvSpPr/>
              <p:nvPr/>
            </p:nvSpPr>
            <p:spPr>
              <a:xfrm>
                <a:off x="0" y="0"/>
                <a:ext cx="2221364" cy="287730"/>
              </a:xfrm>
              <a:custGeom>
                <a:avLst/>
                <a:gdLst/>
                <a:ahLst/>
                <a:cxnLst/>
                <a:rect l="l" t="t" r="r" b="b"/>
                <a:pathLst>
                  <a:path w="2221364" h="287730">
                    <a:moveTo>
                      <a:pt x="46588" y="0"/>
                    </a:moveTo>
                    <a:lnTo>
                      <a:pt x="2174776" y="0"/>
                    </a:lnTo>
                    <a:cubicBezTo>
                      <a:pt x="2187132" y="0"/>
                      <a:pt x="2198982" y="4908"/>
                      <a:pt x="2207719" y="13645"/>
                    </a:cubicBezTo>
                    <a:cubicBezTo>
                      <a:pt x="2216456" y="22382"/>
                      <a:pt x="2221364" y="34232"/>
                      <a:pt x="2221364" y="46588"/>
                    </a:cubicBezTo>
                    <a:lnTo>
                      <a:pt x="2221364" y="241142"/>
                    </a:lnTo>
                    <a:cubicBezTo>
                      <a:pt x="2221364" y="266872"/>
                      <a:pt x="2200506" y="287730"/>
                      <a:pt x="2174776" y="287730"/>
                    </a:cubicBezTo>
                    <a:lnTo>
                      <a:pt x="46588" y="287730"/>
                    </a:lnTo>
                    <a:cubicBezTo>
                      <a:pt x="34232" y="287730"/>
                      <a:pt x="22382" y="282822"/>
                      <a:pt x="13645" y="274085"/>
                    </a:cubicBezTo>
                    <a:cubicBezTo>
                      <a:pt x="4908" y="265348"/>
                      <a:pt x="0" y="253498"/>
                      <a:pt x="0" y="241142"/>
                    </a:cubicBezTo>
                    <a:lnTo>
                      <a:pt x="0" y="46588"/>
                    </a:lnTo>
                    <a:cubicBezTo>
                      <a:pt x="0" y="34232"/>
                      <a:pt x="4908" y="22382"/>
                      <a:pt x="13645" y="13645"/>
                    </a:cubicBezTo>
                    <a:cubicBezTo>
                      <a:pt x="22382" y="4908"/>
                      <a:pt x="34232" y="0"/>
                      <a:pt x="46588" y="0"/>
                    </a:cubicBezTo>
                    <a:close/>
                  </a:path>
                </a:pathLst>
              </a:custGeom>
              <a:solidFill>
                <a:srgbClr val="FFFFFF"/>
              </a:solidFill>
            </p:spPr>
            <p:txBody>
              <a:bodyPr/>
              <a:lstStyle/>
              <a:p>
                <a:endParaRPr lang="it-IT"/>
              </a:p>
            </p:txBody>
          </p:sp>
          <p:sp>
            <p:nvSpPr>
              <p:cNvPr id="18" name="TextBox 9">
                <a:extLst>
                  <a:ext uri="{FF2B5EF4-FFF2-40B4-BE49-F238E27FC236}">
                    <a16:creationId xmlns:a16="http://schemas.microsoft.com/office/drawing/2014/main" id="{E31A4DFB-DF8A-173F-F647-FD32F793C29A}"/>
                  </a:ext>
                </a:extLst>
              </p:cNvPr>
              <p:cNvSpPr txBox="1"/>
              <p:nvPr/>
            </p:nvSpPr>
            <p:spPr>
              <a:xfrm>
                <a:off x="0" y="-38100"/>
                <a:ext cx="2221364" cy="325830"/>
              </a:xfrm>
              <a:prstGeom prst="rect">
                <a:avLst/>
              </a:prstGeom>
            </p:spPr>
            <p:txBody>
              <a:bodyPr lIns="60055" tIns="60055" rIns="60055" bIns="60055" rtlCol="0" anchor="ctr"/>
              <a:lstStyle/>
              <a:p>
                <a:pPr algn="ctr">
                  <a:lnSpc>
                    <a:spcPts val="2939"/>
                  </a:lnSpc>
                </a:pPr>
                <a:endParaRPr/>
              </a:p>
            </p:txBody>
          </p:sp>
        </p:grpSp>
        <p:sp>
          <p:nvSpPr>
            <p:cNvPr id="15" name="Freeform 10">
              <a:extLst>
                <a:ext uri="{FF2B5EF4-FFF2-40B4-BE49-F238E27FC236}">
                  <a16:creationId xmlns:a16="http://schemas.microsoft.com/office/drawing/2014/main" id="{8685108C-A649-1F8E-3C66-734F20F28541}"/>
                </a:ext>
              </a:extLst>
            </p:cNvPr>
            <p:cNvSpPr/>
            <p:nvPr/>
          </p:nvSpPr>
          <p:spPr>
            <a:xfrm>
              <a:off x="3724852" y="163176"/>
              <a:ext cx="5435836" cy="908166"/>
            </a:xfrm>
            <a:custGeom>
              <a:avLst/>
              <a:gdLst/>
              <a:ahLst/>
              <a:cxnLst/>
              <a:rect l="l" t="t" r="r" b="b"/>
              <a:pathLst>
                <a:path w="5435836" h="908166">
                  <a:moveTo>
                    <a:pt x="0" y="0"/>
                  </a:moveTo>
                  <a:lnTo>
                    <a:pt x="5435836" y="0"/>
                  </a:lnTo>
                  <a:lnTo>
                    <a:pt x="5435836" y="908167"/>
                  </a:lnTo>
                  <a:lnTo>
                    <a:pt x="0" y="908167"/>
                  </a:lnTo>
                  <a:lnTo>
                    <a:pt x="0" y="0"/>
                  </a:lnTo>
                  <a:close/>
                </a:path>
              </a:pathLst>
            </a:custGeom>
            <a:blipFill>
              <a:blip r:embed="rId6">
                <a:extLst>
                  <a:ext uri="{28A0092B-C50C-407E-A947-70E740481C1C}">
                    <a14:useLocalDpi xmlns:a14="http://schemas.microsoft.com/office/drawing/2010/main" val="0"/>
                  </a:ext>
                </a:extLst>
              </a:blip>
              <a:stretch>
                <a:fillRect/>
              </a:stretch>
            </a:blipFill>
          </p:spPr>
          <p:txBody>
            <a:bodyPr/>
            <a:lstStyle/>
            <a:p>
              <a:endParaRPr lang="it-IT"/>
            </a:p>
          </p:txBody>
        </p:sp>
        <p:sp>
          <p:nvSpPr>
            <p:cNvPr id="16" name="Freeform 11">
              <a:extLst>
                <a:ext uri="{FF2B5EF4-FFF2-40B4-BE49-F238E27FC236}">
                  <a16:creationId xmlns:a16="http://schemas.microsoft.com/office/drawing/2014/main" id="{53A48CF0-DAE3-9A7F-6EE1-8ABCCCEB965E}"/>
                </a:ext>
              </a:extLst>
            </p:cNvPr>
            <p:cNvSpPr/>
            <p:nvPr/>
          </p:nvSpPr>
          <p:spPr>
            <a:xfrm>
              <a:off x="1650583" y="240131"/>
              <a:ext cx="1923704" cy="754258"/>
            </a:xfrm>
            <a:custGeom>
              <a:avLst/>
              <a:gdLst/>
              <a:ahLst/>
              <a:cxnLst/>
              <a:rect l="l" t="t" r="r" b="b"/>
              <a:pathLst>
                <a:path w="1923704" h="754258">
                  <a:moveTo>
                    <a:pt x="0" y="0"/>
                  </a:moveTo>
                  <a:lnTo>
                    <a:pt x="1923704" y="0"/>
                  </a:lnTo>
                  <a:lnTo>
                    <a:pt x="1923704" y="754258"/>
                  </a:lnTo>
                  <a:lnTo>
                    <a:pt x="0" y="754258"/>
                  </a:lnTo>
                  <a:lnTo>
                    <a:pt x="0" y="0"/>
                  </a:lnTo>
                  <a:close/>
                </a:path>
              </a:pathLst>
            </a:custGeom>
            <a:blipFill>
              <a:blip r:embed="rId7">
                <a:extLst>
                  <a:ext uri="{28A0092B-C50C-407E-A947-70E740481C1C}">
                    <a14:useLocalDpi xmlns:a14="http://schemas.microsoft.com/office/drawing/2010/main" val="0"/>
                  </a:ext>
                </a:extLst>
              </a:blip>
              <a:stretch>
                <a:fillRect/>
              </a:stretch>
            </a:blipFill>
          </p:spPr>
          <p:txBody>
            <a:bodyPr/>
            <a:lstStyle/>
            <a:p>
              <a:endParaRPr lang="it-IT"/>
            </a:p>
          </p:txBody>
        </p:sp>
      </p:grpSp>
      <p:grpSp>
        <p:nvGrpSpPr>
          <p:cNvPr id="2" name="Gruppo 1"/>
          <p:cNvGrpSpPr/>
          <p:nvPr/>
        </p:nvGrpSpPr>
        <p:grpSpPr>
          <a:xfrm>
            <a:off x="15048656" y="6281949"/>
            <a:ext cx="3680427" cy="3620558"/>
            <a:chOff x="13559082" y="5480245"/>
            <a:chExt cx="3680427" cy="3620558"/>
          </a:xfrm>
        </p:grpSpPr>
        <p:pic>
          <p:nvPicPr>
            <p:cNvPr id="13" name="Immagine 12"/>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14059355" y="5480245"/>
              <a:ext cx="2679879" cy="2977645"/>
            </a:xfrm>
            <a:prstGeom prst="rect">
              <a:avLst/>
            </a:prstGeom>
          </p:spPr>
        </p:pic>
        <p:sp>
          <p:nvSpPr>
            <p:cNvPr id="19" name="TextBox 26"/>
            <p:cNvSpPr txBox="1"/>
            <p:nvPr/>
          </p:nvSpPr>
          <p:spPr>
            <a:xfrm>
              <a:off x="13559082" y="8690434"/>
              <a:ext cx="3680427" cy="410369"/>
            </a:xfrm>
            <a:prstGeom prst="rect">
              <a:avLst/>
            </a:prstGeom>
          </p:spPr>
          <p:txBody>
            <a:bodyPr lIns="0" tIns="0" rIns="0" bIns="0" rtlCol="0" anchor="t">
              <a:spAutoFit/>
            </a:bodyPr>
            <a:lstStyle/>
            <a:p>
              <a:pPr algn="ctr">
                <a:lnSpc>
                  <a:spcPts val="3191"/>
                </a:lnSpc>
              </a:pPr>
              <a:r>
                <a:rPr lang="en-US" sz="4000">
                  <a:solidFill>
                    <a:schemeClr val="tx1">
                      <a:lumMod val="65000"/>
                      <a:lumOff val="35000"/>
                    </a:schemeClr>
                  </a:solidFill>
                  <a:latin typeface="Montserrat Classic"/>
                </a:rPr>
                <a:t>HYBRID</a:t>
              </a:r>
            </a:p>
          </p:txBody>
        </p:sp>
      </p:grpSp>
    </p:spTree>
    <p:extLst>
      <p:ext uri="{BB962C8B-B14F-4D97-AF65-F5344CB8AC3E}">
        <p14:creationId xmlns:p14="http://schemas.microsoft.com/office/powerpoint/2010/main" val="15202250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p:cNvSpPr/>
          <p:nvPr/>
        </p:nvSpPr>
        <p:spPr>
          <a:xfrm rot="5400000">
            <a:off x="7996398" y="9139398"/>
            <a:ext cx="1060016" cy="1235189"/>
          </a:xfrm>
          <a:custGeom>
            <a:avLst/>
            <a:gdLst/>
            <a:ahLst/>
            <a:cxnLst/>
            <a:rect l="l" t="t" r="r" b="b"/>
            <a:pathLst>
              <a:path w="1060016" h="1235189">
                <a:moveTo>
                  <a:pt x="0" y="0"/>
                </a:moveTo>
                <a:lnTo>
                  <a:pt x="1060016" y="0"/>
                </a:lnTo>
                <a:lnTo>
                  <a:pt x="1060016" y="1235188"/>
                </a:lnTo>
                <a:lnTo>
                  <a:pt x="0" y="1235188"/>
                </a:lnTo>
                <a:lnTo>
                  <a:pt x="0" y="0"/>
                </a:lnTo>
                <a:close/>
              </a:path>
            </a:pathLst>
          </a:custGeom>
          <a: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p:spPr>
        <p:txBody>
          <a:bodyPr/>
          <a:lstStyle/>
          <a:p>
            <a:endParaRPr lang="it-IT"/>
          </a:p>
        </p:txBody>
      </p:sp>
      <p:grpSp>
        <p:nvGrpSpPr>
          <p:cNvPr id="6" name="Group 6"/>
          <p:cNvGrpSpPr/>
          <p:nvPr/>
        </p:nvGrpSpPr>
        <p:grpSpPr>
          <a:xfrm>
            <a:off x="11016208" y="9361112"/>
            <a:ext cx="7148154" cy="925889"/>
            <a:chOff x="0" y="0"/>
            <a:chExt cx="9530872" cy="1234519"/>
          </a:xfrm>
        </p:grpSpPr>
        <p:grpSp>
          <p:nvGrpSpPr>
            <p:cNvPr id="7" name="Group 7"/>
            <p:cNvGrpSpPr/>
            <p:nvPr/>
          </p:nvGrpSpPr>
          <p:grpSpPr>
            <a:xfrm>
              <a:off x="0" y="0"/>
              <a:ext cx="9530872" cy="1234519"/>
              <a:chOff x="0" y="0"/>
              <a:chExt cx="2221364" cy="287730"/>
            </a:xfrm>
          </p:grpSpPr>
          <p:sp>
            <p:nvSpPr>
              <p:cNvPr id="8" name="Freeform 8"/>
              <p:cNvSpPr/>
              <p:nvPr/>
            </p:nvSpPr>
            <p:spPr>
              <a:xfrm>
                <a:off x="0" y="0"/>
                <a:ext cx="2221364" cy="287730"/>
              </a:xfrm>
              <a:custGeom>
                <a:avLst/>
                <a:gdLst/>
                <a:ahLst/>
                <a:cxnLst/>
                <a:rect l="l" t="t" r="r" b="b"/>
                <a:pathLst>
                  <a:path w="2221364" h="287730">
                    <a:moveTo>
                      <a:pt x="46588" y="0"/>
                    </a:moveTo>
                    <a:lnTo>
                      <a:pt x="2174776" y="0"/>
                    </a:lnTo>
                    <a:cubicBezTo>
                      <a:pt x="2187132" y="0"/>
                      <a:pt x="2198982" y="4908"/>
                      <a:pt x="2207719" y="13645"/>
                    </a:cubicBezTo>
                    <a:cubicBezTo>
                      <a:pt x="2216456" y="22382"/>
                      <a:pt x="2221364" y="34232"/>
                      <a:pt x="2221364" y="46588"/>
                    </a:cubicBezTo>
                    <a:lnTo>
                      <a:pt x="2221364" y="241142"/>
                    </a:lnTo>
                    <a:cubicBezTo>
                      <a:pt x="2221364" y="266872"/>
                      <a:pt x="2200506" y="287730"/>
                      <a:pt x="2174776" y="287730"/>
                    </a:cubicBezTo>
                    <a:lnTo>
                      <a:pt x="46588" y="287730"/>
                    </a:lnTo>
                    <a:cubicBezTo>
                      <a:pt x="34232" y="287730"/>
                      <a:pt x="22382" y="282822"/>
                      <a:pt x="13645" y="274085"/>
                    </a:cubicBezTo>
                    <a:cubicBezTo>
                      <a:pt x="4908" y="265348"/>
                      <a:pt x="0" y="253498"/>
                      <a:pt x="0" y="241142"/>
                    </a:cubicBezTo>
                    <a:lnTo>
                      <a:pt x="0" y="46588"/>
                    </a:lnTo>
                    <a:cubicBezTo>
                      <a:pt x="0" y="34232"/>
                      <a:pt x="4908" y="22382"/>
                      <a:pt x="13645" y="13645"/>
                    </a:cubicBezTo>
                    <a:cubicBezTo>
                      <a:pt x="22382" y="4908"/>
                      <a:pt x="34232" y="0"/>
                      <a:pt x="46588" y="0"/>
                    </a:cubicBezTo>
                    <a:close/>
                  </a:path>
                </a:pathLst>
              </a:custGeom>
              <a:solidFill>
                <a:srgbClr val="FFFFFF"/>
              </a:solidFill>
            </p:spPr>
            <p:txBody>
              <a:bodyPr/>
              <a:lstStyle/>
              <a:p>
                <a:endParaRPr lang="it-IT"/>
              </a:p>
            </p:txBody>
          </p:sp>
          <p:sp>
            <p:nvSpPr>
              <p:cNvPr id="9" name="TextBox 9"/>
              <p:cNvSpPr txBox="1"/>
              <p:nvPr/>
            </p:nvSpPr>
            <p:spPr>
              <a:xfrm>
                <a:off x="0" y="-38100"/>
                <a:ext cx="2221364" cy="325830"/>
              </a:xfrm>
              <a:prstGeom prst="rect">
                <a:avLst/>
              </a:prstGeom>
            </p:spPr>
            <p:txBody>
              <a:bodyPr lIns="60055" tIns="60055" rIns="60055" bIns="60055" rtlCol="0" anchor="ctr"/>
              <a:lstStyle/>
              <a:p>
                <a:pPr algn="ctr">
                  <a:lnSpc>
                    <a:spcPts val="2939"/>
                  </a:lnSpc>
                </a:pPr>
                <a:endParaRPr/>
              </a:p>
            </p:txBody>
          </p:sp>
        </p:grpSp>
        <p:sp>
          <p:nvSpPr>
            <p:cNvPr id="10" name="Freeform 10"/>
            <p:cNvSpPr/>
            <p:nvPr/>
          </p:nvSpPr>
          <p:spPr>
            <a:xfrm>
              <a:off x="3724852" y="163176"/>
              <a:ext cx="5435836" cy="908166"/>
            </a:xfrm>
            <a:custGeom>
              <a:avLst/>
              <a:gdLst/>
              <a:ahLst/>
              <a:cxnLst/>
              <a:rect l="l" t="t" r="r" b="b"/>
              <a:pathLst>
                <a:path w="5435836" h="908166">
                  <a:moveTo>
                    <a:pt x="0" y="0"/>
                  </a:moveTo>
                  <a:lnTo>
                    <a:pt x="5435836" y="0"/>
                  </a:lnTo>
                  <a:lnTo>
                    <a:pt x="5435836" y="908167"/>
                  </a:lnTo>
                  <a:lnTo>
                    <a:pt x="0" y="908167"/>
                  </a:lnTo>
                  <a:lnTo>
                    <a:pt x="0" y="0"/>
                  </a:lnTo>
                  <a:close/>
                </a:path>
              </a:pathLst>
            </a:custGeom>
            <a:blipFill>
              <a:blip r:embed="rId5">
                <a:extLst>
                  <a:ext uri="{28A0092B-C50C-407E-A947-70E740481C1C}">
                    <a14:useLocalDpi xmlns:a14="http://schemas.microsoft.com/office/drawing/2010/main" val="0"/>
                  </a:ext>
                </a:extLst>
              </a:blip>
              <a:stretch>
                <a:fillRect/>
              </a:stretch>
            </a:blipFill>
          </p:spPr>
          <p:txBody>
            <a:bodyPr/>
            <a:lstStyle/>
            <a:p>
              <a:endParaRPr lang="it-IT"/>
            </a:p>
          </p:txBody>
        </p:sp>
        <p:sp>
          <p:nvSpPr>
            <p:cNvPr id="11" name="Freeform 11"/>
            <p:cNvSpPr/>
            <p:nvPr/>
          </p:nvSpPr>
          <p:spPr>
            <a:xfrm>
              <a:off x="1650583" y="240131"/>
              <a:ext cx="1923704" cy="754258"/>
            </a:xfrm>
            <a:custGeom>
              <a:avLst/>
              <a:gdLst/>
              <a:ahLst/>
              <a:cxnLst/>
              <a:rect l="l" t="t" r="r" b="b"/>
              <a:pathLst>
                <a:path w="1923704" h="754258">
                  <a:moveTo>
                    <a:pt x="0" y="0"/>
                  </a:moveTo>
                  <a:lnTo>
                    <a:pt x="1923704" y="0"/>
                  </a:lnTo>
                  <a:lnTo>
                    <a:pt x="1923704" y="754258"/>
                  </a:lnTo>
                  <a:lnTo>
                    <a:pt x="0" y="754258"/>
                  </a:lnTo>
                  <a:lnTo>
                    <a:pt x="0" y="0"/>
                  </a:lnTo>
                  <a:close/>
                </a:path>
              </a:pathLst>
            </a:custGeom>
            <a:blipFill>
              <a:blip r:embed="rId6">
                <a:extLst>
                  <a:ext uri="{28A0092B-C50C-407E-A947-70E740481C1C}">
                    <a14:useLocalDpi xmlns:a14="http://schemas.microsoft.com/office/drawing/2010/main" val="0"/>
                  </a:ext>
                </a:extLst>
              </a:blip>
              <a:stretch>
                <a:fillRect/>
              </a:stretch>
            </a:blipFill>
          </p:spPr>
          <p:txBody>
            <a:bodyPr/>
            <a:lstStyle/>
            <a:p>
              <a:endParaRPr lang="it-IT"/>
            </a:p>
          </p:txBody>
        </p:sp>
      </p:grpSp>
      <p:pic>
        <p:nvPicPr>
          <p:cNvPr id="4" name="Immagin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3000" y="349501"/>
            <a:ext cx="9784665" cy="9011611"/>
          </a:xfrm>
          <a:prstGeom prst="rect">
            <a:avLst/>
          </a:prstGeom>
        </p:spPr>
      </p:pic>
      <p:sp>
        <p:nvSpPr>
          <p:cNvPr id="12" name="Rettangolo 11"/>
          <p:cNvSpPr/>
          <p:nvPr/>
        </p:nvSpPr>
        <p:spPr>
          <a:xfrm>
            <a:off x="7415810" y="8085071"/>
            <a:ext cx="2232246" cy="432048"/>
          </a:xfrm>
          <a:prstGeom prst="rect">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3" name="Immagin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55768" y="679004"/>
            <a:ext cx="10577477" cy="4435224"/>
          </a:xfrm>
          <a:prstGeom prst="rect">
            <a:avLst/>
          </a:prstGeom>
        </p:spPr>
      </p:pic>
      <p:sp>
        <p:nvSpPr>
          <p:cNvPr id="14" name="Rettangolo 13"/>
          <p:cNvSpPr/>
          <p:nvPr/>
        </p:nvSpPr>
        <p:spPr>
          <a:xfrm>
            <a:off x="8531932" y="2983260"/>
            <a:ext cx="2340259" cy="345404"/>
          </a:xfrm>
          <a:prstGeom prst="rect">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CasellaDiTesto 1">
            <a:extLst>
              <a:ext uri="{FF2B5EF4-FFF2-40B4-BE49-F238E27FC236}">
                <a16:creationId xmlns:a16="http://schemas.microsoft.com/office/drawing/2014/main" id="{E89D879B-4F4A-1934-322E-6A9106748827}"/>
              </a:ext>
            </a:extLst>
          </p:cNvPr>
          <p:cNvSpPr txBox="1"/>
          <p:nvPr/>
        </p:nvSpPr>
        <p:spPr>
          <a:xfrm>
            <a:off x="12618832" y="8660791"/>
            <a:ext cx="5256584" cy="369332"/>
          </a:xfrm>
          <a:prstGeom prst="rect">
            <a:avLst/>
          </a:prstGeom>
          <a:noFill/>
        </p:spPr>
        <p:txBody>
          <a:bodyPr wrap="square">
            <a:spAutoFit/>
          </a:bodyPr>
          <a:lstStyle/>
          <a:p>
            <a:r>
              <a:rPr lang="it-IT">
                <a:hlinkClick r:id="rId9"/>
              </a:rPr>
              <a:t>https://doi.org/10.1016/j.atmosenv.2024.120447</a:t>
            </a:r>
            <a:endParaRPr lang="it-IT"/>
          </a:p>
        </p:txBody>
      </p:sp>
      <p:grpSp>
        <p:nvGrpSpPr>
          <p:cNvPr id="19" name="Gruppo 18"/>
          <p:cNvGrpSpPr/>
          <p:nvPr/>
        </p:nvGrpSpPr>
        <p:grpSpPr>
          <a:xfrm>
            <a:off x="10163839" y="5204390"/>
            <a:ext cx="6778341" cy="3312729"/>
            <a:chOff x="10163839" y="5204390"/>
            <a:chExt cx="6778341" cy="3312729"/>
          </a:xfrm>
        </p:grpSpPr>
        <p:pic>
          <p:nvPicPr>
            <p:cNvPr id="15" name="Immagine 14"/>
            <p:cNvPicPr>
              <a:picLocks noChangeAspect="1"/>
            </p:cNvPicPr>
            <p:nvPr/>
          </p:nvPicPr>
          <p:blipFill rotWithShape="1">
            <a:blip r:embed="rId10" cstate="print">
              <a:extLst>
                <a:ext uri="{28A0092B-C50C-407E-A947-70E740481C1C}">
                  <a14:useLocalDpi xmlns:a14="http://schemas.microsoft.com/office/drawing/2010/main" val="0"/>
                </a:ext>
              </a:extLst>
            </a:blip>
            <a:srcRect b="10266"/>
            <a:stretch/>
          </p:blipFill>
          <p:spPr>
            <a:xfrm flipH="1">
              <a:off x="13833400" y="5384488"/>
              <a:ext cx="3108780" cy="3132631"/>
            </a:xfrm>
            <a:prstGeom prst="rect">
              <a:avLst/>
            </a:prstGeom>
          </p:spPr>
        </p:pic>
        <p:grpSp>
          <p:nvGrpSpPr>
            <p:cNvPr id="18" name="Gruppo 17"/>
            <p:cNvGrpSpPr/>
            <p:nvPr/>
          </p:nvGrpSpPr>
          <p:grpSpPr>
            <a:xfrm>
              <a:off x="10163839" y="5204390"/>
              <a:ext cx="5223951" cy="1418887"/>
              <a:chOff x="9366334" y="4887291"/>
              <a:chExt cx="5223951" cy="1418887"/>
            </a:xfrm>
          </p:grpSpPr>
          <p:sp>
            <p:nvSpPr>
              <p:cNvPr id="16" name="Fumetto 3 15"/>
              <p:cNvSpPr/>
              <p:nvPr/>
            </p:nvSpPr>
            <p:spPr>
              <a:xfrm flipH="1">
                <a:off x="10647882" y="4887291"/>
                <a:ext cx="2672582" cy="1418887"/>
              </a:xfrm>
              <a:prstGeom prst="wedgeEllipseCallout">
                <a:avLst>
                  <a:gd name="adj1" fmla="val -48481"/>
                  <a:gd name="adj2" fmla="val 36971"/>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7" name="CasellaDiTesto 16"/>
              <p:cNvSpPr txBox="1"/>
              <p:nvPr/>
            </p:nvSpPr>
            <p:spPr>
              <a:xfrm>
                <a:off x="9366334" y="5276200"/>
                <a:ext cx="5223951" cy="569387"/>
              </a:xfrm>
              <a:prstGeom prst="rect">
                <a:avLst/>
              </a:prstGeom>
              <a:noFill/>
            </p:spPr>
            <p:txBody>
              <a:bodyPr wrap="square" rtlCol="0">
                <a:spAutoFit/>
              </a:bodyPr>
              <a:lstStyle/>
              <a:p>
                <a:pPr algn="ctr"/>
                <a:r>
                  <a:rPr lang="it-IT" sz="3100">
                    <a:latin typeface="Montserrat" pitchFamily="2" charset="0"/>
                  </a:rPr>
                  <a:t>Che cos’è?</a:t>
                </a:r>
              </a:p>
            </p:txBody>
          </p:sp>
        </p:grpSp>
      </p:grpSp>
    </p:spTree>
    <p:extLst>
      <p:ext uri="{BB962C8B-B14F-4D97-AF65-F5344CB8AC3E}">
        <p14:creationId xmlns:p14="http://schemas.microsoft.com/office/powerpoint/2010/main" val="4175159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6"/>
          <p:cNvSpPr txBox="1"/>
          <p:nvPr/>
        </p:nvSpPr>
        <p:spPr>
          <a:xfrm>
            <a:off x="945890" y="2137859"/>
            <a:ext cx="16396220" cy="807913"/>
          </a:xfrm>
          <a:prstGeom prst="rect">
            <a:avLst/>
          </a:prstGeom>
        </p:spPr>
        <p:txBody>
          <a:bodyPr wrap="square" lIns="0" tIns="0" rIns="0" bIns="0" rtlCol="0" anchor="t">
            <a:spAutoFit/>
          </a:bodyPr>
          <a:lstStyle/>
          <a:p>
            <a:pPr>
              <a:lnSpc>
                <a:spcPts val="6269"/>
              </a:lnSpc>
            </a:pPr>
            <a:r>
              <a:rPr lang="it-IT" sz="5000">
                <a:solidFill>
                  <a:srgbClr val="06213C"/>
                </a:solidFill>
                <a:latin typeface="Montserrat Classic Bold"/>
              </a:rPr>
              <a:t>«Quale versione posso rendere OA?»</a:t>
            </a:r>
          </a:p>
        </p:txBody>
      </p:sp>
      <p:sp>
        <p:nvSpPr>
          <p:cNvPr id="15" name="AutoShape 2"/>
          <p:cNvSpPr/>
          <p:nvPr/>
        </p:nvSpPr>
        <p:spPr>
          <a:xfrm>
            <a:off x="0" y="0"/>
            <a:ext cx="18288000" cy="1457325"/>
          </a:xfrm>
          <a:prstGeom prst="rect">
            <a:avLst/>
          </a:prstGeom>
          <a:solidFill>
            <a:srgbClr val="1E3048"/>
          </a:solidFill>
        </p:spPr>
        <p:txBody>
          <a:bodyPr/>
          <a:lstStyle/>
          <a:p>
            <a:endParaRPr lang="it-IT"/>
          </a:p>
        </p:txBody>
      </p:sp>
      <p:grpSp>
        <p:nvGrpSpPr>
          <p:cNvPr id="16" name="Group 28"/>
          <p:cNvGrpSpPr/>
          <p:nvPr/>
        </p:nvGrpSpPr>
        <p:grpSpPr>
          <a:xfrm>
            <a:off x="-431966" y="911088"/>
            <a:ext cx="7148154" cy="925889"/>
            <a:chOff x="0" y="0"/>
            <a:chExt cx="9530872" cy="1234519"/>
          </a:xfrm>
        </p:grpSpPr>
        <p:grpSp>
          <p:nvGrpSpPr>
            <p:cNvPr id="17" name="Group 29"/>
            <p:cNvGrpSpPr/>
            <p:nvPr/>
          </p:nvGrpSpPr>
          <p:grpSpPr>
            <a:xfrm>
              <a:off x="0" y="0"/>
              <a:ext cx="9530872" cy="1234519"/>
              <a:chOff x="0" y="0"/>
              <a:chExt cx="2221364" cy="287730"/>
            </a:xfrm>
          </p:grpSpPr>
          <p:sp>
            <p:nvSpPr>
              <p:cNvPr id="20" name="Freeform 30"/>
              <p:cNvSpPr/>
              <p:nvPr/>
            </p:nvSpPr>
            <p:spPr>
              <a:xfrm>
                <a:off x="0" y="0"/>
                <a:ext cx="2221364" cy="287730"/>
              </a:xfrm>
              <a:custGeom>
                <a:avLst/>
                <a:gdLst/>
                <a:ahLst/>
                <a:cxnLst/>
                <a:rect l="l" t="t" r="r" b="b"/>
                <a:pathLst>
                  <a:path w="2221364" h="287730">
                    <a:moveTo>
                      <a:pt x="46588" y="0"/>
                    </a:moveTo>
                    <a:lnTo>
                      <a:pt x="2174776" y="0"/>
                    </a:lnTo>
                    <a:cubicBezTo>
                      <a:pt x="2187132" y="0"/>
                      <a:pt x="2198982" y="4908"/>
                      <a:pt x="2207719" y="13645"/>
                    </a:cubicBezTo>
                    <a:cubicBezTo>
                      <a:pt x="2216456" y="22382"/>
                      <a:pt x="2221364" y="34232"/>
                      <a:pt x="2221364" y="46588"/>
                    </a:cubicBezTo>
                    <a:lnTo>
                      <a:pt x="2221364" y="241142"/>
                    </a:lnTo>
                    <a:cubicBezTo>
                      <a:pt x="2221364" y="266872"/>
                      <a:pt x="2200506" y="287730"/>
                      <a:pt x="2174776" y="287730"/>
                    </a:cubicBezTo>
                    <a:lnTo>
                      <a:pt x="46588" y="287730"/>
                    </a:lnTo>
                    <a:cubicBezTo>
                      <a:pt x="34232" y="287730"/>
                      <a:pt x="22382" y="282822"/>
                      <a:pt x="13645" y="274085"/>
                    </a:cubicBezTo>
                    <a:cubicBezTo>
                      <a:pt x="4908" y="265348"/>
                      <a:pt x="0" y="253498"/>
                      <a:pt x="0" y="241142"/>
                    </a:cubicBezTo>
                    <a:lnTo>
                      <a:pt x="0" y="46588"/>
                    </a:lnTo>
                    <a:cubicBezTo>
                      <a:pt x="0" y="34232"/>
                      <a:pt x="4908" y="22382"/>
                      <a:pt x="13645" y="13645"/>
                    </a:cubicBezTo>
                    <a:cubicBezTo>
                      <a:pt x="22382" y="4908"/>
                      <a:pt x="34232" y="0"/>
                      <a:pt x="46588" y="0"/>
                    </a:cubicBezTo>
                    <a:close/>
                  </a:path>
                </a:pathLst>
              </a:custGeom>
              <a:solidFill>
                <a:srgbClr val="FFFFFF"/>
              </a:solidFill>
            </p:spPr>
            <p:txBody>
              <a:bodyPr/>
              <a:lstStyle/>
              <a:p>
                <a:endParaRPr lang="it-IT"/>
              </a:p>
            </p:txBody>
          </p:sp>
          <p:sp>
            <p:nvSpPr>
              <p:cNvPr id="21" name="TextBox 31"/>
              <p:cNvSpPr txBox="1"/>
              <p:nvPr/>
            </p:nvSpPr>
            <p:spPr>
              <a:xfrm>
                <a:off x="0" y="-38100"/>
                <a:ext cx="2221364" cy="325830"/>
              </a:xfrm>
              <a:prstGeom prst="rect">
                <a:avLst/>
              </a:prstGeom>
            </p:spPr>
            <p:txBody>
              <a:bodyPr lIns="60055" tIns="60055" rIns="60055" bIns="60055" rtlCol="0" anchor="ctr"/>
              <a:lstStyle/>
              <a:p>
                <a:pPr algn="ctr">
                  <a:lnSpc>
                    <a:spcPts val="2939"/>
                  </a:lnSpc>
                </a:pPr>
                <a:endParaRPr/>
              </a:p>
            </p:txBody>
          </p:sp>
        </p:grpSp>
        <p:sp>
          <p:nvSpPr>
            <p:cNvPr id="18" name="Freeform 32"/>
            <p:cNvSpPr/>
            <p:nvPr/>
          </p:nvSpPr>
          <p:spPr>
            <a:xfrm>
              <a:off x="3724852" y="163176"/>
              <a:ext cx="5435836" cy="908166"/>
            </a:xfrm>
            <a:custGeom>
              <a:avLst/>
              <a:gdLst/>
              <a:ahLst/>
              <a:cxnLst/>
              <a:rect l="l" t="t" r="r" b="b"/>
              <a:pathLst>
                <a:path w="5435836" h="908166">
                  <a:moveTo>
                    <a:pt x="0" y="0"/>
                  </a:moveTo>
                  <a:lnTo>
                    <a:pt x="5435836" y="0"/>
                  </a:lnTo>
                  <a:lnTo>
                    <a:pt x="5435836" y="908167"/>
                  </a:lnTo>
                  <a:lnTo>
                    <a:pt x="0" y="908167"/>
                  </a:lnTo>
                  <a:lnTo>
                    <a:pt x="0" y="0"/>
                  </a:lnTo>
                  <a:close/>
                </a:path>
              </a:pathLst>
            </a:custGeom>
            <a:blipFill>
              <a:blip r:embed="rId3">
                <a:extLst>
                  <a:ext uri="{28A0092B-C50C-407E-A947-70E740481C1C}">
                    <a14:useLocalDpi xmlns:a14="http://schemas.microsoft.com/office/drawing/2010/main" val="0"/>
                  </a:ext>
                </a:extLst>
              </a:blip>
              <a:stretch>
                <a:fillRect/>
              </a:stretch>
            </a:blipFill>
          </p:spPr>
          <p:txBody>
            <a:bodyPr/>
            <a:lstStyle/>
            <a:p>
              <a:endParaRPr lang="it-IT"/>
            </a:p>
          </p:txBody>
        </p:sp>
        <p:sp>
          <p:nvSpPr>
            <p:cNvPr id="19" name="Freeform 33"/>
            <p:cNvSpPr/>
            <p:nvPr/>
          </p:nvSpPr>
          <p:spPr>
            <a:xfrm>
              <a:off x="1650583" y="240131"/>
              <a:ext cx="1923704" cy="754258"/>
            </a:xfrm>
            <a:custGeom>
              <a:avLst/>
              <a:gdLst/>
              <a:ahLst/>
              <a:cxnLst/>
              <a:rect l="l" t="t" r="r" b="b"/>
              <a:pathLst>
                <a:path w="1923704" h="754258">
                  <a:moveTo>
                    <a:pt x="0" y="0"/>
                  </a:moveTo>
                  <a:lnTo>
                    <a:pt x="1923704" y="0"/>
                  </a:lnTo>
                  <a:lnTo>
                    <a:pt x="1923704" y="754258"/>
                  </a:lnTo>
                  <a:lnTo>
                    <a:pt x="0" y="754258"/>
                  </a:lnTo>
                  <a:lnTo>
                    <a:pt x="0" y="0"/>
                  </a:lnTo>
                  <a:close/>
                </a:path>
              </a:pathLst>
            </a:custGeom>
            <a:blipFill>
              <a:blip r:embed="rId4">
                <a:extLst>
                  <a:ext uri="{28A0092B-C50C-407E-A947-70E740481C1C}">
                    <a14:useLocalDpi xmlns:a14="http://schemas.microsoft.com/office/drawing/2010/main" val="0"/>
                  </a:ext>
                </a:extLst>
              </a:blip>
              <a:stretch>
                <a:fillRect/>
              </a:stretch>
            </a:blipFill>
          </p:spPr>
          <p:txBody>
            <a:bodyPr/>
            <a:lstStyle/>
            <a:p>
              <a:endParaRPr lang="it-IT"/>
            </a:p>
          </p:txBody>
        </p:sp>
      </p:grpSp>
      <p:sp>
        <p:nvSpPr>
          <p:cNvPr id="3" name="Rettangolo 2"/>
          <p:cNvSpPr/>
          <p:nvPr/>
        </p:nvSpPr>
        <p:spPr>
          <a:xfrm>
            <a:off x="8055813" y="1497992"/>
            <a:ext cx="13068944" cy="261610"/>
          </a:xfrm>
          <a:prstGeom prst="rect">
            <a:avLst/>
          </a:prstGeom>
        </p:spPr>
        <p:txBody>
          <a:bodyPr wrap="square">
            <a:spAutoFit/>
          </a:bodyPr>
          <a:lstStyle/>
          <a:p>
            <a:r>
              <a:rPr lang="it-IT" sz="1100">
                <a:latin typeface="Montserrat" pitchFamily="2" charset="0"/>
              </a:rPr>
              <a:t>Rielaborazione e traduzione in italiano da: Thomas </a:t>
            </a:r>
            <a:r>
              <a:rPr lang="it-IT" sz="1100" err="1">
                <a:latin typeface="Montserrat" pitchFamily="2" charset="0"/>
              </a:rPr>
              <a:t>Shafee</a:t>
            </a:r>
            <a:r>
              <a:rPr lang="it-IT" sz="1100">
                <a:latin typeface="Montserrat" pitchFamily="2" charset="0"/>
              </a:rPr>
              <a:t>- </a:t>
            </a:r>
            <a:r>
              <a:rPr lang="it-IT" sz="1100" err="1">
                <a:latin typeface="Montserrat" pitchFamily="2" charset="0"/>
              </a:rPr>
              <a:t>adapted</a:t>
            </a:r>
            <a:r>
              <a:rPr lang="it-IT" sz="1100">
                <a:latin typeface="Montserrat" pitchFamily="2" charset="0"/>
              </a:rPr>
              <a:t> from </a:t>
            </a:r>
            <a:r>
              <a:rPr lang="it-IT" sz="1100" err="1">
                <a:latin typeface="Montserrat" pitchFamily="2" charset="0"/>
              </a:rPr>
              <a:t>diagram</a:t>
            </a:r>
            <a:r>
              <a:rPr lang="it-IT" sz="1100">
                <a:latin typeface="Montserrat" pitchFamily="2" charset="0"/>
              </a:rPr>
              <a:t> by Ginny Barbour, CC BY 4.0, via Wikimedia Commons</a:t>
            </a:r>
          </a:p>
        </p:txBody>
      </p:sp>
      <p:pic>
        <p:nvPicPr>
          <p:cNvPr id="25" name="Immagine 2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746949" y="0"/>
            <a:ext cx="2370177" cy="1675715"/>
          </a:xfrm>
          <a:prstGeom prst="rect">
            <a:avLst/>
          </a:prstGeom>
        </p:spPr>
      </p:pic>
      <p:sp>
        <p:nvSpPr>
          <p:cNvPr id="26" name="Ovale 25"/>
          <p:cNvSpPr/>
          <p:nvPr/>
        </p:nvSpPr>
        <p:spPr>
          <a:xfrm>
            <a:off x="16920864" y="917378"/>
            <a:ext cx="216024" cy="193674"/>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24" name="Immagine 23"/>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14694183" y="1211841"/>
            <a:ext cx="179905" cy="194897"/>
          </a:xfrm>
          <a:prstGeom prst="rect">
            <a:avLst/>
          </a:prstGeom>
        </p:spPr>
      </p:pic>
      <p:grpSp>
        <p:nvGrpSpPr>
          <p:cNvPr id="8" name="Gruppo 7"/>
          <p:cNvGrpSpPr/>
          <p:nvPr/>
        </p:nvGrpSpPr>
        <p:grpSpPr>
          <a:xfrm>
            <a:off x="847108" y="3154543"/>
            <a:ext cx="16593785" cy="6597469"/>
            <a:chOff x="1141627" y="3154543"/>
            <a:chExt cx="16593785" cy="6597469"/>
          </a:xfrm>
        </p:grpSpPr>
        <p:sp>
          <p:nvSpPr>
            <p:cNvPr id="12" name="CasellaDiTesto 11"/>
            <p:cNvSpPr txBox="1"/>
            <p:nvPr/>
          </p:nvSpPr>
          <p:spPr>
            <a:xfrm>
              <a:off x="2248749" y="8274684"/>
              <a:ext cx="4637809" cy="369332"/>
            </a:xfrm>
            <a:prstGeom prst="rect">
              <a:avLst/>
            </a:prstGeom>
            <a:noFill/>
          </p:spPr>
          <p:txBody>
            <a:bodyPr wrap="none" rtlCol="0">
              <a:spAutoFit/>
            </a:bodyPr>
            <a:lstStyle/>
            <a:p>
              <a:pPr algn="ctr"/>
              <a:r>
                <a:rPr lang="it-IT">
                  <a:latin typeface="Montserrat" pitchFamily="2" charset="0"/>
                </a:rPr>
                <a:t>Può essere pubblicato in un repository</a:t>
              </a:r>
            </a:p>
          </p:txBody>
        </p:sp>
        <p:sp>
          <p:nvSpPr>
            <p:cNvPr id="28" name="CasellaDiTesto 27"/>
            <p:cNvSpPr txBox="1"/>
            <p:nvPr/>
          </p:nvSpPr>
          <p:spPr>
            <a:xfrm>
              <a:off x="7193513" y="8274684"/>
              <a:ext cx="5085380" cy="1477328"/>
            </a:xfrm>
            <a:prstGeom prst="rect">
              <a:avLst/>
            </a:prstGeom>
            <a:noFill/>
          </p:spPr>
          <p:txBody>
            <a:bodyPr wrap="square" rtlCol="0">
              <a:spAutoFit/>
            </a:bodyPr>
            <a:lstStyle/>
            <a:p>
              <a:pPr algn="ctr"/>
              <a:r>
                <a:rPr lang="it-IT">
                  <a:latin typeface="Montserrat" pitchFamily="2" charset="0"/>
                </a:rPr>
                <a:t>Può essere pubblicato </a:t>
              </a:r>
            </a:p>
            <a:p>
              <a:pPr algn="ctr"/>
              <a:r>
                <a:rPr lang="it-IT">
                  <a:latin typeface="Montserrat" pitchFamily="2" charset="0"/>
                </a:rPr>
                <a:t>in un repository dopo essere stato accettato da una rivista </a:t>
              </a:r>
            </a:p>
            <a:p>
              <a:pPr algn="ctr"/>
              <a:r>
                <a:rPr lang="it-IT">
                  <a:latin typeface="Montserrat" pitchFamily="2" charset="0"/>
                </a:rPr>
                <a:t>(a volte dopo che sia trascorso un periodo di embargo)</a:t>
              </a:r>
            </a:p>
          </p:txBody>
        </p:sp>
        <p:sp>
          <p:nvSpPr>
            <p:cNvPr id="29" name="CasellaDiTesto 28"/>
            <p:cNvSpPr txBox="1"/>
            <p:nvPr/>
          </p:nvSpPr>
          <p:spPr>
            <a:xfrm>
              <a:off x="12384360" y="8274684"/>
              <a:ext cx="5351052" cy="1200329"/>
            </a:xfrm>
            <a:prstGeom prst="rect">
              <a:avLst/>
            </a:prstGeom>
            <a:noFill/>
          </p:spPr>
          <p:txBody>
            <a:bodyPr wrap="square" rtlCol="0">
              <a:spAutoFit/>
            </a:bodyPr>
            <a:lstStyle/>
            <a:p>
              <a:pPr algn="ctr"/>
              <a:r>
                <a:rPr lang="it-IT">
                  <a:latin typeface="Montserrat" pitchFamily="2" charset="0"/>
                </a:rPr>
                <a:t>Può essere ripubblicato solo se il contratto firmato con l’editore lo consente </a:t>
              </a:r>
            </a:p>
            <a:p>
              <a:pPr algn="ctr"/>
              <a:r>
                <a:rPr lang="it-IT">
                  <a:latin typeface="Montserrat" pitchFamily="2" charset="0"/>
                </a:rPr>
                <a:t>(es:  l’autore non ha ceduto tutti i suoi diritti) </a:t>
              </a:r>
            </a:p>
            <a:p>
              <a:pPr algn="ctr"/>
              <a:r>
                <a:rPr lang="it-IT">
                  <a:latin typeface="Montserrat" pitchFamily="2" charset="0"/>
                </a:rPr>
                <a:t>o se è pubblicato con una licenza CC</a:t>
              </a:r>
            </a:p>
          </p:txBody>
        </p:sp>
        <p:sp>
          <p:nvSpPr>
            <p:cNvPr id="2" name="CasellaDiTesto 1"/>
            <p:cNvSpPr txBox="1"/>
            <p:nvPr/>
          </p:nvSpPr>
          <p:spPr>
            <a:xfrm>
              <a:off x="3215360" y="6724546"/>
              <a:ext cx="2704587" cy="1338828"/>
            </a:xfrm>
            <a:prstGeom prst="rect">
              <a:avLst/>
            </a:prstGeom>
            <a:noFill/>
          </p:spPr>
          <p:txBody>
            <a:bodyPr wrap="none" rtlCol="0">
              <a:spAutoFit/>
            </a:bodyPr>
            <a:lstStyle/>
            <a:p>
              <a:pPr algn="ctr">
                <a:lnSpc>
                  <a:spcPct val="150000"/>
                </a:lnSpc>
              </a:pPr>
              <a:r>
                <a:rPr lang="it-IT" b="1">
                  <a:latin typeface="Montserrat Classic Bold" panose="020B0604020202020204" charset="0"/>
                </a:rPr>
                <a:t>PREPRINT</a:t>
              </a:r>
            </a:p>
            <a:p>
              <a:pPr algn="ctr">
                <a:lnSpc>
                  <a:spcPct val="150000"/>
                </a:lnSpc>
              </a:pPr>
              <a:r>
                <a:rPr lang="it-IT" b="1">
                  <a:latin typeface="Montserrat Classic Bold" panose="020B0604020202020204" charset="0"/>
                </a:rPr>
                <a:t>WORK IN PROGRESS</a:t>
              </a:r>
            </a:p>
            <a:p>
              <a:pPr algn="ctr">
                <a:lnSpc>
                  <a:spcPct val="150000"/>
                </a:lnSpc>
              </a:pPr>
              <a:r>
                <a:rPr lang="it-IT" b="1">
                  <a:latin typeface="Montserrat Classic Bold" panose="020B0604020202020204" charset="0"/>
                </a:rPr>
                <a:t>SUBMITTED VERSION</a:t>
              </a:r>
            </a:p>
          </p:txBody>
        </p:sp>
        <p:sp>
          <p:nvSpPr>
            <p:cNvPr id="22" name="CasellaDiTesto 21"/>
            <p:cNvSpPr txBox="1"/>
            <p:nvPr/>
          </p:nvSpPr>
          <p:spPr>
            <a:xfrm>
              <a:off x="7231351" y="6724546"/>
              <a:ext cx="5009705" cy="1338828"/>
            </a:xfrm>
            <a:prstGeom prst="rect">
              <a:avLst/>
            </a:prstGeom>
            <a:noFill/>
          </p:spPr>
          <p:txBody>
            <a:bodyPr wrap="none" rtlCol="0">
              <a:spAutoFit/>
            </a:bodyPr>
            <a:lstStyle/>
            <a:p>
              <a:pPr algn="ctr">
                <a:lnSpc>
                  <a:spcPct val="150000"/>
                </a:lnSpc>
              </a:pPr>
              <a:r>
                <a:rPr lang="it-IT" b="1">
                  <a:latin typeface="Montserrat Classic Bold" panose="020B0604020202020204" charset="0"/>
                </a:rPr>
                <a:t>POSTPRINT</a:t>
              </a:r>
            </a:p>
            <a:p>
              <a:pPr algn="ctr">
                <a:lnSpc>
                  <a:spcPct val="150000"/>
                </a:lnSpc>
              </a:pPr>
              <a:r>
                <a:rPr lang="it-IT" b="1">
                  <a:latin typeface="Montserrat Classic Bold" panose="020B0604020202020204" charset="0"/>
                </a:rPr>
                <a:t>AUTHOR-ACCEPTED MANUSCRIPT (AAM)</a:t>
              </a:r>
            </a:p>
            <a:p>
              <a:pPr algn="ctr">
                <a:lnSpc>
                  <a:spcPct val="150000"/>
                </a:lnSpc>
              </a:pPr>
              <a:r>
                <a:rPr lang="it-IT" b="1">
                  <a:latin typeface="Montserrat Classic Bold" panose="020B0604020202020204" charset="0"/>
                </a:rPr>
                <a:t>ACCEPTED VERSION</a:t>
              </a:r>
            </a:p>
          </p:txBody>
        </p:sp>
        <p:sp>
          <p:nvSpPr>
            <p:cNvPr id="23" name="CasellaDiTesto 22"/>
            <p:cNvSpPr txBox="1"/>
            <p:nvPr/>
          </p:nvSpPr>
          <p:spPr>
            <a:xfrm>
              <a:off x="13356535" y="6724546"/>
              <a:ext cx="3406703" cy="1338828"/>
            </a:xfrm>
            <a:prstGeom prst="rect">
              <a:avLst/>
            </a:prstGeom>
            <a:noFill/>
          </p:spPr>
          <p:txBody>
            <a:bodyPr wrap="none" rtlCol="0">
              <a:spAutoFit/>
            </a:bodyPr>
            <a:lstStyle/>
            <a:p>
              <a:pPr algn="ctr">
                <a:lnSpc>
                  <a:spcPct val="150000"/>
                </a:lnSpc>
              </a:pPr>
              <a:r>
                <a:rPr lang="it-IT" b="1">
                  <a:latin typeface="Montserrat Classic Bold" panose="020B0604020202020204" charset="0"/>
                </a:rPr>
                <a:t>VERSION OF RECORD (</a:t>
              </a:r>
              <a:r>
                <a:rPr lang="it-IT" b="1" err="1">
                  <a:latin typeface="Montserrat Classic Bold" panose="020B0604020202020204" charset="0"/>
                </a:rPr>
                <a:t>VoR</a:t>
              </a:r>
              <a:r>
                <a:rPr lang="it-IT" b="1">
                  <a:latin typeface="Montserrat Classic Bold" panose="020B0604020202020204" charset="0"/>
                </a:rPr>
                <a:t>)</a:t>
              </a:r>
            </a:p>
            <a:p>
              <a:pPr algn="ctr">
                <a:lnSpc>
                  <a:spcPct val="150000"/>
                </a:lnSpc>
              </a:pPr>
              <a:endParaRPr lang="it-IT" b="1">
                <a:latin typeface="Montserrat Classic Bold" panose="020B0604020202020204" charset="0"/>
              </a:endParaRPr>
            </a:p>
            <a:p>
              <a:pPr algn="ctr">
                <a:lnSpc>
                  <a:spcPct val="150000"/>
                </a:lnSpc>
              </a:pPr>
              <a:r>
                <a:rPr lang="it-IT" b="1">
                  <a:latin typeface="Montserrat Classic Bold" panose="020B0604020202020204" charset="0"/>
                </a:rPr>
                <a:t>PUBLISHED VERSION</a:t>
              </a:r>
            </a:p>
          </p:txBody>
        </p:sp>
        <p:sp>
          <p:nvSpPr>
            <p:cNvPr id="4" name="CasellaDiTesto 3"/>
            <p:cNvSpPr txBox="1"/>
            <p:nvPr/>
          </p:nvSpPr>
          <p:spPr>
            <a:xfrm>
              <a:off x="1141627" y="4963896"/>
              <a:ext cx="2440092" cy="646331"/>
            </a:xfrm>
            <a:prstGeom prst="rect">
              <a:avLst/>
            </a:prstGeom>
            <a:noFill/>
          </p:spPr>
          <p:txBody>
            <a:bodyPr wrap="none" rtlCol="0">
              <a:spAutoFit/>
            </a:bodyPr>
            <a:lstStyle/>
            <a:p>
              <a:r>
                <a:rPr lang="it-IT">
                  <a:latin typeface="Montserrat" pitchFamily="2" charset="0"/>
                </a:rPr>
                <a:t>Stesura e </a:t>
              </a:r>
            </a:p>
            <a:p>
              <a:r>
                <a:rPr lang="it-IT">
                  <a:latin typeface="Montserrat" pitchFamily="2" charset="0"/>
                </a:rPr>
                <a:t>feedback informale</a:t>
              </a:r>
            </a:p>
          </p:txBody>
        </p:sp>
        <p:grpSp>
          <p:nvGrpSpPr>
            <p:cNvPr id="7" name="Gruppo 6"/>
            <p:cNvGrpSpPr/>
            <p:nvPr/>
          </p:nvGrpSpPr>
          <p:grpSpPr>
            <a:xfrm>
              <a:off x="3758824" y="3721863"/>
              <a:ext cx="13358302" cy="2769570"/>
              <a:chOff x="3671392" y="3883358"/>
              <a:chExt cx="13358302" cy="2769570"/>
            </a:xfrm>
          </p:grpSpPr>
          <p:pic>
            <p:nvPicPr>
              <p:cNvPr id="5" name="Immagine 4"/>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3671392" y="4063379"/>
                <a:ext cx="13358302" cy="2589549"/>
              </a:xfrm>
              <a:prstGeom prst="rect">
                <a:avLst/>
              </a:prstGeom>
            </p:spPr>
          </p:pic>
          <p:sp>
            <p:nvSpPr>
              <p:cNvPr id="6" name="Rettangolo 5"/>
              <p:cNvSpPr/>
              <p:nvPr/>
            </p:nvSpPr>
            <p:spPr>
              <a:xfrm>
                <a:off x="5687616" y="4063379"/>
                <a:ext cx="3024336" cy="3600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2" name="Rettangolo 31"/>
              <p:cNvSpPr/>
              <p:nvPr/>
            </p:nvSpPr>
            <p:spPr>
              <a:xfrm>
                <a:off x="11016208" y="3883358"/>
                <a:ext cx="2737016" cy="5400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31" name="CasellaDiTesto 30"/>
            <p:cNvSpPr txBox="1"/>
            <p:nvPr/>
          </p:nvSpPr>
          <p:spPr>
            <a:xfrm>
              <a:off x="11538070" y="3154543"/>
              <a:ext cx="2638864" cy="923330"/>
            </a:xfrm>
            <a:prstGeom prst="rect">
              <a:avLst/>
            </a:prstGeom>
            <a:noFill/>
          </p:spPr>
          <p:txBody>
            <a:bodyPr wrap="none" rtlCol="0">
              <a:spAutoFit/>
            </a:bodyPr>
            <a:lstStyle/>
            <a:p>
              <a:r>
                <a:rPr lang="it-IT">
                  <a:latin typeface="Montserrat" pitchFamily="2" charset="0"/>
                </a:rPr>
                <a:t>Impaginazione</a:t>
              </a:r>
            </a:p>
            <a:p>
              <a:r>
                <a:rPr lang="it-IT">
                  <a:latin typeface="Montserrat" pitchFamily="2" charset="0"/>
                </a:rPr>
                <a:t>Layout grafico</a:t>
              </a:r>
            </a:p>
            <a:p>
              <a:r>
                <a:rPr lang="it-IT" err="1">
                  <a:latin typeface="Montserrat" pitchFamily="2" charset="0"/>
                </a:rPr>
                <a:t>Branding</a:t>
              </a:r>
              <a:r>
                <a:rPr lang="it-IT">
                  <a:latin typeface="Montserrat" pitchFamily="2" charset="0"/>
                </a:rPr>
                <a:t> dell’editore</a:t>
              </a:r>
            </a:p>
          </p:txBody>
        </p:sp>
        <p:sp>
          <p:nvSpPr>
            <p:cNvPr id="30" name="CasellaDiTesto 29"/>
            <p:cNvSpPr txBox="1"/>
            <p:nvPr/>
          </p:nvSpPr>
          <p:spPr>
            <a:xfrm>
              <a:off x="6233959" y="3154543"/>
              <a:ext cx="2658100" cy="1200329"/>
            </a:xfrm>
            <a:prstGeom prst="rect">
              <a:avLst/>
            </a:prstGeom>
            <a:noFill/>
          </p:spPr>
          <p:txBody>
            <a:bodyPr wrap="none" rtlCol="0">
              <a:spAutoFit/>
            </a:bodyPr>
            <a:lstStyle/>
            <a:p>
              <a:r>
                <a:rPr lang="it-IT">
                  <a:latin typeface="Montserrat" pitchFamily="2" charset="0"/>
                </a:rPr>
                <a:t>Invio a rivista</a:t>
              </a:r>
            </a:p>
            <a:p>
              <a:r>
                <a:rPr lang="it-IT">
                  <a:latin typeface="Montserrat" pitchFamily="2" charset="0"/>
                </a:rPr>
                <a:t>Peer review</a:t>
              </a:r>
            </a:p>
            <a:p>
              <a:r>
                <a:rPr lang="it-IT">
                  <a:latin typeface="Montserrat" pitchFamily="2" charset="0"/>
                </a:rPr>
                <a:t>Correzioni dell’autore</a:t>
              </a:r>
            </a:p>
            <a:p>
              <a:r>
                <a:rPr lang="it-IT">
                  <a:latin typeface="Montserrat" pitchFamily="2" charset="0"/>
                </a:rPr>
                <a:t>Accettazione</a:t>
              </a:r>
            </a:p>
          </p:txBody>
        </p:sp>
      </p:grpSp>
    </p:spTree>
    <p:extLst>
      <p:ext uri="{BB962C8B-B14F-4D97-AF65-F5344CB8AC3E}">
        <p14:creationId xmlns:p14="http://schemas.microsoft.com/office/powerpoint/2010/main" val="197114499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18288000" cy="1457325"/>
          </a:xfrm>
          <a:prstGeom prst="rect">
            <a:avLst/>
          </a:prstGeom>
          <a:solidFill>
            <a:srgbClr val="1E3048"/>
          </a:solidFill>
        </p:spPr>
        <p:txBody>
          <a:bodyPr/>
          <a:lstStyle/>
          <a:p>
            <a:endParaRPr lang="it-IT"/>
          </a:p>
        </p:txBody>
      </p:sp>
      <p:sp>
        <p:nvSpPr>
          <p:cNvPr id="3" name="Freeform 3"/>
          <p:cNvSpPr/>
          <p:nvPr/>
        </p:nvSpPr>
        <p:spPr>
          <a:xfrm>
            <a:off x="16702512" y="8607791"/>
            <a:ext cx="556788" cy="556788"/>
          </a:xfrm>
          <a:custGeom>
            <a:avLst/>
            <a:gdLst/>
            <a:ahLst/>
            <a:cxnLst/>
            <a:rect l="l" t="t" r="r" b="b"/>
            <a:pathLst>
              <a:path w="556788" h="556788">
                <a:moveTo>
                  <a:pt x="0" y="0"/>
                </a:moveTo>
                <a:lnTo>
                  <a:pt x="556788" y="0"/>
                </a:lnTo>
                <a:lnTo>
                  <a:pt x="556788" y="556787"/>
                </a:lnTo>
                <a:lnTo>
                  <a:pt x="0" y="556787"/>
                </a:lnTo>
                <a:lnTo>
                  <a:pt x="0" y="0"/>
                </a:lnTo>
                <a:close/>
              </a:path>
            </a:pathLst>
          </a:custGeom>
          <a: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p:spPr>
        <p:txBody>
          <a:bodyPr/>
          <a:lstStyle/>
          <a:p>
            <a:endParaRPr lang="it-IT"/>
          </a:p>
        </p:txBody>
      </p:sp>
      <p:sp>
        <p:nvSpPr>
          <p:cNvPr id="5" name="Freeform 5"/>
          <p:cNvSpPr/>
          <p:nvPr/>
        </p:nvSpPr>
        <p:spPr>
          <a:xfrm rot="5400000">
            <a:off x="6598547" y="9150452"/>
            <a:ext cx="1060016" cy="1235189"/>
          </a:xfrm>
          <a:custGeom>
            <a:avLst/>
            <a:gdLst/>
            <a:ahLst/>
            <a:cxnLst/>
            <a:rect l="l" t="t" r="r" b="b"/>
            <a:pathLst>
              <a:path w="1060016" h="1235189">
                <a:moveTo>
                  <a:pt x="0" y="0"/>
                </a:moveTo>
                <a:lnTo>
                  <a:pt x="1060016" y="0"/>
                </a:lnTo>
                <a:lnTo>
                  <a:pt x="1060016" y="1235188"/>
                </a:lnTo>
                <a:lnTo>
                  <a:pt x="0" y="1235188"/>
                </a:lnTo>
                <a:lnTo>
                  <a:pt x="0" y="0"/>
                </a:lnTo>
                <a:close/>
              </a:path>
            </a:pathLst>
          </a:custGeom>
          <a: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p:spPr>
        <p:txBody>
          <a:bodyPr/>
          <a:lstStyle/>
          <a:p>
            <a:endParaRPr lang="it-IT"/>
          </a:p>
        </p:txBody>
      </p:sp>
      <p:sp>
        <p:nvSpPr>
          <p:cNvPr id="6" name="TextBox 6"/>
          <p:cNvSpPr txBox="1"/>
          <p:nvPr/>
        </p:nvSpPr>
        <p:spPr>
          <a:xfrm>
            <a:off x="647835" y="3123717"/>
            <a:ext cx="5863125" cy="4039567"/>
          </a:xfrm>
          <a:prstGeom prst="rect">
            <a:avLst/>
          </a:prstGeom>
        </p:spPr>
        <p:txBody>
          <a:bodyPr wrap="square" lIns="0" tIns="0" rIns="0" bIns="0" rtlCol="0" anchor="t">
            <a:spAutoFit/>
          </a:bodyPr>
          <a:lstStyle/>
          <a:p>
            <a:pPr>
              <a:lnSpc>
                <a:spcPts val="6269"/>
              </a:lnSpc>
            </a:pPr>
            <a:r>
              <a:rPr lang="it-IT" sz="4800">
                <a:solidFill>
                  <a:srgbClr val="06213C"/>
                </a:solidFill>
                <a:latin typeface="Montserrat Classic Bold"/>
              </a:rPr>
              <a:t>Qual è la versione consentita dall’editore che posso far diventare OA?</a:t>
            </a:r>
          </a:p>
        </p:txBody>
      </p:sp>
      <p:grpSp>
        <p:nvGrpSpPr>
          <p:cNvPr id="8" name="Group 8"/>
          <p:cNvGrpSpPr/>
          <p:nvPr/>
        </p:nvGrpSpPr>
        <p:grpSpPr>
          <a:xfrm>
            <a:off x="-431966" y="911088"/>
            <a:ext cx="7148154" cy="925889"/>
            <a:chOff x="0" y="0"/>
            <a:chExt cx="9530872" cy="1234519"/>
          </a:xfrm>
        </p:grpSpPr>
        <p:grpSp>
          <p:nvGrpSpPr>
            <p:cNvPr id="9" name="Group 9"/>
            <p:cNvGrpSpPr/>
            <p:nvPr/>
          </p:nvGrpSpPr>
          <p:grpSpPr>
            <a:xfrm>
              <a:off x="0" y="0"/>
              <a:ext cx="9530872" cy="1234519"/>
              <a:chOff x="0" y="0"/>
              <a:chExt cx="2221364" cy="287730"/>
            </a:xfrm>
          </p:grpSpPr>
          <p:sp>
            <p:nvSpPr>
              <p:cNvPr id="10" name="Freeform 10"/>
              <p:cNvSpPr/>
              <p:nvPr/>
            </p:nvSpPr>
            <p:spPr>
              <a:xfrm>
                <a:off x="0" y="0"/>
                <a:ext cx="2221364" cy="287730"/>
              </a:xfrm>
              <a:custGeom>
                <a:avLst/>
                <a:gdLst/>
                <a:ahLst/>
                <a:cxnLst/>
                <a:rect l="l" t="t" r="r" b="b"/>
                <a:pathLst>
                  <a:path w="2221364" h="287730">
                    <a:moveTo>
                      <a:pt x="46588" y="0"/>
                    </a:moveTo>
                    <a:lnTo>
                      <a:pt x="2174776" y="0"/>
                    </a:lnTo>
                    <a:cubicBezTo>
                      <a:pt x="2187132" y="0"/>
                      <a:pt x="2198982" y="4908"/>
                      <a:pt x="2207719" y="13645"/>
                    </a:cubicBezTo>
                    <a:cubicBezTo>
                      <a:pt x="2216456" y="22382"/>
                      <a:pt x="2221364" y="34232"/>
                      <a:pt x="2221364" y="46588"/>
                    </a:cubicBezTo>
                    <a:lnTo>
                      <a:pt x="2221364" y="241142"/>
                    </a:lnTo>
                    <a:cubicBezTo>
                      <a:pt x="2221364" y="266872"/>
                      <a:pt x="2200506" y="287730"/>
                      <a:pt x="2174776" y="287730"/>
                    </a:cubicBezTo>
                    <a:lnTo>
                      <a:pt x="46588" y="287730"/>
                    </a:lnTo>
                    <a:cubicBezTo>
                      <a:pt x="34232" y="287730"/>
                      <a:pt x="22382" y="282822"/>
                      <a:pt x="13645" y="274085"/>
                    </a:cubicBezTo>
                    <a:cubicBezTo>
                      <a:pt x="4908" y="265348"/>
                      <a:pt x="0" y="253498"/>
                      <a:pt x="0" y="241142"/>
                    </a:cubicBezTo>
                    <a:lnTo>
                      <a:pt x="0" y="46588"/>
                    </a:lnTo>
                    <a:cubicBezTo>
                      <a:pt x="0" y="34232"/>
                      <a:pt x="4908" y="22382"/>
                      <a:pt x="13645" y="13645"/>
                    </a:cubicBezTo>
                    <a:cubicBezTo>
                      <a:pt x="22382" y="4908"/>
                      <a:pt x="34232" y="0"/>
                      <a:pt x="46588" y="0"/>
                    </a:cubicBezTo>
                    <a:close/>
                  </a:path>
                </a:pathLst>
              </a:custGeom>
              <a:solidFill>
                <a:srgbClr val="FFFFFF"/>
              </a:solidFill>
            </p:spPr>
            <p:txBody>
              <a:bodyPr/>
              <a:lstStyle/>
              <a:p>
                <a:endParaRPr lang="it-IT"/>
              </a:p>
            </p:txBody>
          </p:sp>
          <p:sp>
            <p:nvSpPr>
              <p:cNvPr id="11" name="TextBox 11"/>
              <p:cNvSpPr txBox="1"/>
              <p:nvPr/>
            </p:nvSpPr>
            <p:spPr>
              <a:xfrm>
                <a:off x="0" y="-38100"/>
                <a:ext cx="2221364" cy="325830"/>
              </a:xfrm>
              <a:prstGeom prst="rect">
                <a:avLst/>
              </a:prstGeom>
            </p:spPr>
            <p:txBody>
              <a:bodyPr lIns="60055" tIns="60055" rIns="60055" bIns="60055" rtlCol="0" anchor="ctr"/>
              <a:lstStyle/>
              <a:p>
                <a:pPr algn="ctr">
                  <a:lnSpc>
                    <a:spcPts val="2939"/>
                  </a:lnSpc>
                </a:pPr>
                <a:endParaRPr/>
              </a:p>
            </p:txBody>
          </p:sp>
        </p:grpSp>
        <p:sp>
          <p:nvSpPr>
            <p:cNvPr id="12" name="Freeform 12"/>
            <p:cNvSpPr/>
            <p:nvPr/>
          </p:nvSpPr>
          <p:spPr>
            <a:xfrm>
              <a:off x="3724852" y="163176"/>
              <a:ext cx="5435836" cy="908166"/>
            </a:xfrm>
            <a:custGeom>
              <a:avLst/>
              <a:gdLst/>
              <a:ahLst/>
              <a:cxnLst/>
              <a:rect l="l" t="t" r="r" b="b"/>
              <a:pathLst>
                <a:path w="5435836" h="908166">
                  <a:moveTo>
                    <a:pt x="0" y="0"/>
                  </a:moveTo>
                  <a:lnTo>
                    <a:pt x="5435836" y="0"/>
                  </a:lnTo>
                  <a:lnTo>
                    <a:pt x="5435836" y="908167"/>
                  </a:lnTo>
                  <a:lnTo>
                    <a:pt x="0" y="908167"/>
                  </a:lnTo>
                  <a:lnTo>
                    <a:pt x="0" y="0"/>
                  </a:lnTo>
                  <a:close/>
                </a:path>
              </a:pathLst>
            </a:custGeom>
            <a:blipFill>
              <a:blip r:embed="rId7">
                <a:extLst>
                  <a:ext uri="{28A0092B-C50C-407E-A947-70E740481C1C}">
                    <a14:useLocalDpi xmlns:a14="http://schemas.microsoft.com/office/drawing/2010/main" val="0"/>
                  </a:ext>
                </a:extLst>
              </a:blip>
              <a:stretch>
                <a:fillRect/>
              </a:stretch>
            </a:blipFill>
          </p:spPr>
          <p:txBody>
            <a:bodyPr/>
            <a:lstStyle/>
            <a:p>
              <a:endParaRPr lang="it-IT"/>
            </a:p>
          </p:txBody>
        </p:sp>
        <p:sp>
          <p:nvSpPr>
            <p:cNvPr id="13" name="Freeform 13"/>
            <p:cNvSpPr/>
            <p:nvPr/>
          </p:nvSpPr>
          <p:spPr>
            <a:xfrm>
              <a:off x="1650583" y="240131"/>
              <a:ext cx="1923704" cy="754258"/>
            </a:xfrm>
            <a:custGeom>
              <a:avLst/>
              <a:gdLst/>
              <a:ahLst/>
              <a:cxnLst/>
              <a:rect l="l" t="t" r="r" b="b"/>
              <a:pathLst>
                <a:path w="1923704" h="754258">
                  <a:moveTo>
                    <a:pt x="0" y="0"/>
                  </a:moveTo>
                  <a:lnTo>
                    <a:pt x="1923704" y="0"/>
                  </a:lnTo>
                  <a:lnTo>
                    <a:pt x="1923704" y="754258"/>
                  </a:lnTo>
                  <a:lnTo>
                    <a:pt x="0" y="754258"/>
                  </a:lnTo>
                  <a:lnTo>
                    <a:pt x="0" y="0"/>
                  </a:lnTo>
                  <a:close/>
                </a:path>
              </a:pathLst>
            </a:custGeom>
            <a:blipFill>
              <a:blip r:embed="rId8">
                <a:extLst>
                  <a:ext uri="{28A0092B-C50C-407E-A947-70E740481C1C}">
                    <a14:useLocalDpi xmlns:a14="http://schemas.microsoft.com/office/drawing/2010/main" val="0"/>
                  </a:ext>
                </a:extLst>
              </a:blip>
              <a:stretch>
                <a:fillRect/>
              </a:stretch>
            </a:blipFill>
          </p:spPr>
          <p:txBody>
            <a:bodyPr/>
            <a:lstStyle/>
            <a:p>
              <a:endParaRPr lang="it-IT"/>
            </a:p>
          </p:txBody>
        </p:sp>
      </p:grpSp>
      <p:pic>
        <p:nvPicPr>
          <p:cNvPr id="15" name="Immagine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712415" y="1456656"/>
            <a:ext cx="11571812" cy="8222312"/>
          </a:xfrm>
          <a:prstGeom prst="rect">
            <a:avLst/>
          </a:prstGeom>
        </p:spPr>
      </p:pic>
      <p:pic>
        <p:nvPicPr>
          <p:cNvPr id="16" name="Immagine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730702" y="8023820"/>
            <a:ext cx="6306406" cy="1150354"/>
          </a:xfrm>
          <a:prstGeom prst="rect">
            <a:avLst/>
          </a:prstGeom>
        </p:spPr>
      </p:pic>
      <p:sp>
        <p:nvSpPr>
          <p:cNvPr id="17" name="Rettangolo 16"/>
          <p:cNvSpPr/>
          <p:nvPr/>
        </p:nvSpPr>
        <p:spPr>
          <a:xfrm>
            <a:off x="6829112" y="1064946"/>
            <a:ext cx="5301259" cy="307777"/>
          </a:xfrm>
          <a:prstGeom prst="rect">
            <a:avLst/>
          </a:prstGeom>
        </p:spPr>
        <p:txBody>
          <a:bodyPr wrap="none">
            <a:spAutoFit/>
          </a:bodyPr>
          <a:lstStyle/>
          <a:p>
            <a:r>
              <a:rPr lang="it-IT" sz="1400" i="1">
                <a:solidFill>
                  <a:schemeClr val="bg1"/>
                </a:solidFill>
              </a:rPr>
              <a:t>William </a:t>
            </a:r>
            <a:r>
              <a:rPr lang="it-IT" sz="1400" i="1" err="1">
                <a:solidFill>
                  <a:schemeClr val="bg1"/>
                </a:solidFill>
              </a:rPr>
              <a:t>Shakespeare's</a:t>
            </a:r>
            <a:r>
              <a:rPr lang="it-IT" sz="1400" i="1">
                <a:solidFill>
                  <a:schemeClr val="bg1"/>
                </a:solidFill>
              </a:rPr>
              <a:t> Romeo + </a:t>
            </a:r>
            <a:r>
              <a:rPr lang="it-IT" sz="1400" i="1" err="1">
                <a:solidFill>
                  <a:schemeClr val="bg1"/>
                </a:solidFill>
              </a:rPr>
              <a:t>Juliet</a:t>
            </a:r>
            <a:r>
              <a:rPr lang="it-IT" sz="1400" i="1">
                <a:solidFill>
                  <a:schemeClr val="bg1"/>
                </a:solidFill>
              </a:rPr>
              <a:t>, </a:t>
            </a:r>
            <a:r>
              <a:rPr lang="it-IT" sz="1400" err="1">
                <a:solidFill>
                  <a:schemeClr val="bg1"/>
                </a:solidFill>
              </a:rPr>
              <a:t>Baz</a:t>
            </a:r>
            <a:r>
              <a:rPr lang="it-IT" sz="1400">
                <a:solidFill>
                  <a:schemeClr val="bg1"/>
                </a:solidFill>
              </a:rPr>
              <a:t> </a:t>
            </a:r>
            <a:r>
              <a:rPr lang="it-IT" sz="1400" err="1">
                <a:solidFill>
                  <a:schemeClr val="bg1"/>
                </a:solidFill>
              </a:rPr>
              <a:t>Luhrmann</a:t>
            </a:r>
            <a:r>
              <a:rPr lang="it-IT" sz="1400">
                <a:solidFill>
                  <a:schemeClr val="bg1"/>
                </a:solidFill>
              </a:rPr>
              <a:t>, Stati Uniti, 1996</a:t>
            </a:r>
          </a:p>
        </p:txBody>
      </p:sp>
      <p:pic>
        <p:nvPicPr>
          <p:cNvPr id="18" name="Immagine 1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4746949" y="-41076"/>
            <a:ext cx="2370177" cy="1675715"/>
          </a:xfrm>
          <a:prstGeom prst="rect">
            <a:avLst/>
          </a:prstGeom>
        </p:spPr>
      </p:pic>
      <p:sp>
        <p:nvSpPr>
          <p:cNvPr id="19" name="Ovale 18"/>
          <p:cNvSpPr/>
          <p:nvPr/>
        </p:nvSpPr>
        <p:spPr>
          <a:xfrm>
            <a:off x="16632832" y="1185542"/>
            <a:ext cx="216024" cy="193674"/>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20" name="Immagine 19"/>
          <p:cNvPicPr>
            <a:picLocks noChangeAspect="1"/>
          </p:cNvPicPr>
          <p:nvPr/>
        </p:nvPicPr>
        <p:blipFill rotWithShape="1">
          <a:blip r:embed="rId12" cstate="print">
            <a:extLst>
              <a:ext uri="{28A0092B-C50C-407E-A947-70E740481C1C}">
                <a14:useLocalDpi xmlns:a14="http://schemas.microsoft.com/office/drawing/2010/main" val="0"/>
              </a:ext>
            </a:extLst>
          </a:blip>
          <a:srcRect/>
          <a:stretch/>
        </p:blipFill>
        <p:spPr>
          <a:xfrm>
            <a:off x="14704000" y="1181893"/>
            <a:ext cx="179905" cy="194897"/>
          </a:xfrm>
          <a:prstGeom prst="rect">
            <a:avLst/>
          </a:prstGeom>
        </p:spPr>
      </p:pic>
    </p:spTree>
    <p:extLst>
      <p:ext uri="{BB962C8B-B14F-4D97-AF65-F5344CB8AC3E}">
        <p14:creationId xmlns:p14="http://schemas.microsoft.com/office/powerpoint/2010/main" val="3678955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10440144" y="8959924"/>
            <a:ext cx="7355155" cy="923330"/>
          </a:xfrm>
          <a:prstGeom prst="rect">
            <a:avLst/>
          </a:prstGeom>
        </p:spPr>
        <p:txBody>
          <a:bodyPr wrap="none">
            <a:spAutoFit/>
          </a:bodyPr>
          <a:lstStyle/>
          <a:p>
            <a:r>
              <a:rPr lang="it-IT" sz="5400">
                <a:hlinkClick r:id="rId3"/>
              </a:rPr>
              <a:t>https://beta.sherpa.ac.uk</a:t>
            </a:r>
            <a:endParaRPr lang="it-IT" sz="5400"/>
          </a:p>
        </p:txBody>
      </p:sp>
      <p:pic>
        <p:nvPicPr>
          <p:cNvPr id="5" name="Immagine 4" descr="Immagine che contiene testo, Pagina Web, Sito Web, software&#10;&#10;Descrizione generata automaticamente">
            <a:extLst>
              <a:ext uri="{FF2B5EF4-FFF2-40B4-BE49-F238E27FC236}">
                <a16:creationId xmlns:a16="http://schemas.microsoft.com/office/drawing/2014/main" id="{21F898C7-FAC2-58D0-3DB0-1F4175579B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9349" y="774700"/>
            <a:ext cx="15242025" cy="8329240"/>
          </a:xfrm>
          <a:prstGeom prst="rect">
            <a:avLst/>
          </a:prstGeom>
        </p:spPr>
      </p:pic>
      <p:grpSp>
        <p:nvGrpSpPr>
          <p:cNvPr id="4" name="Group 6">
            <a:extLst>
              <a:ext uri="{FF2B5EF4-FFF2-40B4-BE49-F238E27FC236}">
                <a16:creationId xmlns:a16="http://schemas.microsoft.com/office/drawing/2014/main" id="{18B73BBC-49C5-7980-167D-A52AB24BA1D8}"/>
              </a:ext>
            </a:extLst>
          </p:cNvPr>
          <p:cNvGrpSpPr/>
          <p:nvPr/>
        </p:nvGrpSpPr>
        <p:grpSpPr>
          <a:xfrm rot="16200000">
            <a:off x="14250979" y="3286080"/>
            <a:ext cx="7148154" cy="925889"/>
            <a:chOff x="0" y="0"/>
            <a:chExt cx="9530872" cy="1234519"/>
          </a:xfrm>
        </p:grpSpPr>
        <p:grpSp>
          <p:nvGrpSpPr>
            <p:cNvPr id="6" name="Group 7">
              <a:extLst>
                <a:ext uri="{FF2B5EF4-FFF2-40B4-BE49-F238E27FC236}">
                  <a16:creationId xmlns:a16="http://schemas.microsoft.com/office/drawing/2014/main" id="{C1254E7A-D1E2-8C91-BFAD-0E5C7C8ECBBE}"/>
                </a:ext>
              </a:extLst>
            </p:cNvPr>
            <p:cNvGrpSpPr/>
            <p:nvPr/>
          </p:nvGrpSpPr>
          <p:grpSpPr>
            <a:xfrm>
              <a:off x="0" y="0"/>
              <a:ext cx="9530872" cy="1234519"/>
              <a:chOff x="0" y="0"/>
              <a:chExt cx="2221364" cy="287730"/>
            </a:xfrm>
          </p:grpSpPr>
          <p:sp>
            <p:nvSpPr>
              <p:cNvPr id="9" name="Freeform 8">
                <a:extLst>
                  <a:ext uri="{FF2B5EF4-FFF2-40B4-BE49-F238E27FC236}">
                    <a16:creationId xmlns:a16="http://schemas.microsoft.com/office/drawing/2014/main" id="{BE22F19A-160F-05F2-350F-46D8B89A8D55}"/>
                  </a:ext>
                </a:extLst>
              </p:cNvPr>
              <p:cNvSpPr/>
              <p:nvPr/>
            </p:nvSpPr>
            <p:spPr>
              <a:xfrm>
                <a:off x="0" y="0"/>
                <a:ext cx="2221364" cy="287730"/>
              </a:xfrm>
              <a:custGeom>
                <a:avLst/>
                <a:gdLst/>
                <a:ahLst/>
                <a:cxnLst/>
                <a:rect l="l" t="t" r="r" b="b"/>
                <a:pathLst>
                  <a:path w="2221364" h="287730">
                    <a:moveTo>
                      <a:pt x="46588" y="0"/>
                    </a:moveTo>
                    <a:lnTo>
                      <a:pt x="2174776" y="0"/>
                    </a:lnTo>
                    <a:cubicBezTo>
                      <a:pt x="2187132" y="0"/>
                      <a:pt x="2198982" y="4908"/>
                      <a:pt x="2207719" y="13645"/>
                    </a:cubicBezTo>
                    <a:cubicBezTo>
                      <a:pt x="2216456" y="22382"/>
                      <a:pt x="2221364" y="34232"/>
                      <a:pt x="2221364" y="46588"/>
                    </a:cubicBezTo>
                    <a:lnTo>
                      <a:pt x="2221364" y="241142"/>
                    </a:lnTo>
                    <a:cubicBezTo>
                      <a:pt x="2221364" y="266872"/>
                      <a:pt x="2200506" y="287730"/>
                      <a:pt x="2174776" y="287730"/>
                    </a:cubicBezTo>
                    <a:lnTo>
                      <a:pt x="46588" y="287730"/>
                    </a:lnTo>
                    <a:cubicBezTo>
                      <a:pt x="34232" y="287730"/>
                      <a:pt x="22382" y="282822"/>
                      <a:pt x="13645" y="274085"/>
                    </a:cubicBezTo>
                    <a:cubicBezTo>
                      <a:pt x="4908" y="265348"/>
                      <a:pt x="0" y="253498"/>
                      <a:pt x="0" y="241142"/>
                    </a:cubicBezTo>
                    <a:lnTo>
                      <a:pt x="0" y="46588"/>
                    </a:lnTo>
                    <a:cubicBezTo>
                      <a:pt x="0" y="34232"/>
                      <a:pt x="4908" y="22382"/>
                      <a:pt x="13645" y="13645"/>
                    </a:cubicBezTo>
                    <a:cubicBezTo>
                      <a:pt x="22382" y="4908"/>
                      <a:pt x="34232" y="0"/>
                      <a:pt x="46588" y="0"/>
                    </a:cubicBezTo>
                    <a:close/>
                  </a:path>
                </a:pathLst>
              </a:custGeom>
              <a:solidFill>
                <a:srgbClr val="FFFFFF"/>
              </a:solidFill>
            </p:spPr>
            <p:txBody>
              <a:bodyPr/>
              <a:lstStyle/>
              <a:p>
                <a:endParaRPr lang="it-IT"/>
              </a:p>
            </p:txBody>
          </p:sp>
          <p:sp>
            <p:nvSpPr>
              <p:cNvPr id="10" name="TextBox 9">
                <a:extLst>
                  <a:ext uri="{FF2B5EF4-FFF2-40B4-BE49-F238E27FC236}">
                    <a16:creationId xmlns:a16="http://schemas.microsoft.com/office/drawing/2014/main" id="{E31A4DFB-DF8A-173F-F647-FD32F793C29A}"/>
                  </a:ext>
                </a:extLst>
              </p:cNvPr>
              <p:cNvSpPr txBox="1"/>
              <p:nvPr/>
            </p:nvSpPr>
            <p:spPr>
              <a:xfrm>
                <a:off x="0" y="-38100"/>
                <a:ext cx="2221364" cy="325830"/>
              </a:xfrm>
              <a:prstGeom prst="rect">
                <a:avLst/>
              </a:prstGeom>
            </p:spPr>
            <p:txBody>
              <a:bodyPr lIns="60055" tIns="60055" rIns="60055" bIns="60055" rtlCol="0" anchor="ctr"/>
              <a:lstStyle/>
              <a:p>
                <a:pPr algn="ctr">
                  <a:lnSpc>
                    <a:spcPts val="2939"/>
                  </a:lnSpc>
                </a:pPr>
                <a:endParaRPr/>
              </a:p>
            </p:txBody>
          </p:sp>
        </p:grpSp>
        <p:sp>
          <p:nvSpPr>
            <p:cNvPr id="7" name="Freeform 10">
              <a:extLst>
                <a:ext uri="{FF2B5EF4-FFF2-40B4-BE49-F238E27FC236}">
                  <a16:creationId xmlns:a16="http://schemas.microsoft.com/office/drawing/2014/main" id="{8685108C-A649-1F8E-3C66-734F20F28541}"/>
                </a:ext>
              </a:extLst>
            </p:cNvPr>
            <p:cNvSpPr/>
            <p:nvPr/>
          </p:nvSpPr>
          <p:spPr>
            <a:xfrm>
              <a:off x="3724852" y="163176"/>
              <a:ext cx="5435836" cy="908166"/>
            </a:xfrm>
            <a:custGeom>
              <a:avLst/>
              <a:gdLst/>
              <a:ahLst/>
              <a:cxnLst/>
              <a:rect l="l" t="t" r="r" b="b"/>
              <a:pathLst>
                <a:path w="5435836" h="908166">
                  <a:moveTo>
                    <a:pt x="0" y="0"/>
                  </a:moveTo>
                  <a:lnTo>
                    <a:pt x="5435836" y="0"/>
                  </a:lnTo>
                  <a:lnTo>
                    <a:pt x="5435836" y="908167"/>
                  </a:lnTo>
                  <a:lnTo>
                    <a:pt x="0" y="908167"/>
                  </a:lnTo>
                  <a:lnTo>
                    <a:pt x="0" y="0"/>
                  </a:lnTo>
                  <a:close/>
                </a:path>
              </a:pathLst>
            </a:custGeom>
            <a:blipFill>
              <a:blip r:embed="rId5">
                <a:extLst>
                  <a:ext uri="{28A0092B-C50C-407E-A947-70E740481C1C}">
                    <a14:useLocalDpi xmlns:a14="http://schemas.microsoft.com/office/drawing/2010/main" val="0"/>
                  </a:ext>
                </a:extLst>
              </a:blip>
              <a:stretch>
                <a:fillRect/>
              </a:stretch>
            </a:blipFill>
          </p:spPr>
          <p:txBody>
            <a:bodyPr/>
            <a:lstStyle/>
            <a:p>
              <a:endParaRPr lang="it-IT"/>
            </a:p>
          </p:txBody>
        </p:sp>
        <p:sp>
          <p:nvSpPr>
            <p:cNvPr id="8" name="Freeform 11">
              <a:extLst>
                <a:ext uri="{FF2B5EF4-FFF2-40B4-BE49-F238E27FC236}">
                  <a16:creationId xmlns:a16="http://schemas.microsoft.com/office/drawing/2014/main" id="{53A48CF0-DAE3-9A7F-6EE1-8ABCCCEB965E}"/>
                </a:ext>
              </a:extLst>
            </p:cNvPr>
            <p:cNvSpPr/>
            <p:nvPr/>
          </p:nvSpPr>
          <p:spPr>
            <a:xfrm>
              <a:off x="1650583" y="240131"/>
              <a:ext cx="1923704" cy="754258"/>
            </a:xfrm>
            <a:custGeom>
              <a:avLst/>
              <a:gdLst/>
              <a:ahLst/>
              <a:cxnLst/>
              <a:rect l="l" t="t" r="r" b="b"/>
              <a:pathLst>
                <a:path w="1923704" h="754258">
                  <a:moveTo>
                    <a:pt x="0" y="0"/>
                  </a:moveTo>
                  <a:lnTo>
                    <a:pt x="1923704" y="0"/>
                  </a:lnTo>
                  <a:lnTo>
                    <a:pt x="1923704" y="754258"/>
                  </a:lnTo>
                  <a:lnTo>
                    <a:pt x="0" y="754258"/>
                  </a:lnTo>
                  <a:lnTo>
                    <a:pt x="0" y="0"/>
                  </a:lnTo>
                  <a:close/>
                </a:path>
              </a:pathLst>
            </a:custGeom>
            <a:blipFill>
              <a:blip r:embed="rId6">
                <a:extLst>
                  <a:ext uri="{28A0092B-C50C-407E-A947-70E740481C1C}">
                    <a14:useLocalDpi xmlns:a14="http://schemas.microsoft.com/office/drawing/2010/main" val="0"/>
                  </a:ext>
                </a:extLst>
              </a:blip>
              <a:stretch>
                <a:fillRect/>
              </a:stretch>
            </a:blipFill>
          </p:spPr>
          <p:txBody>
            <a:bodyPr/>
            <a:lstStyle/>
            <a:p>
              <a:endParaRPr lang="it-IT"/>
            </a:p>
          </p:txBody>
        </p:sp>
      </p:grpSp>
    </p:spTree>
    <p:extLst>
      <p:ext uri="{BB962C8B-B14F-4D97-AF65-F5344CB8AC3E}">
        <p14:creationId xmlns:p14="http://schemas.microsoft.com/office/powerpoint/2010/main" val="46624518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ttangolo 13">
            <a:extLst>
              <a:ext uri="{FF2B5EF4-FFF2-40B4-BE49-F238E27FC236}">
                <a16:creationId xmlns:a16="http://schemas.microsoft.com/office/drawing/2014/main" id="{53ECFD9B-5D9E-9269-54F6-725A7C548469}"/>
              </a:ext>
            </a:extLst>
          </p:cNvPr>
          <p:cNvSpPr/>
          <p:nvPr/>
        </p:nvSpPr>
        <p:spPr>
          <a:xfrm>
            <a:off x="9648056" y="9287567"/>
            <a:ext cx="6623352" cy="400110"/>
          </a:xfrm>
          <a:prstGeom prst="rect">
            <a:avLst/>
          </a:prstGeom>
        </p:spPr>
        <p:txBody>
          <a:bodyPr wrap="none">
            <a:spAutoFit/>
          </a:bodyPr>
          <a:lstStyle/>
          <a:p>
            <a:r>
              <a:rPr lang="it-IT" sz="2000">
                <a:hlinkClick r:id="rId3"/>
              </a:rPr>
              <a:t>https://beta.sherpa.ac.uk/id/publication/11992#journalPolicy</a:t>
            </a:r>
            <a:endParaRPr lang="it-IT" sz="2000"/>
          </a:p>
        </p:txBody>
      </p:sp>
      <p:pic>
        <p:nvPicPr>
          <p:cNvPr id="3" name="Immagine 2" descr="Immagine che contiene testo, Carattere, Pagina Web, Sito Web&#10;&#10;Descrizione generata automaticamente">
            <a:extLst>
              <a:ext uri="{FF2B5EF4-FFF2-40B4-BE49-F238E27FC236}">
                <a16:creationId xmlns:a16="http://schemas.microsoft.com/office/drawing/2014/main" id="{0876DF36-1792-DB58-894F-DB64C595860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7772400" cy="3376752"/>
          </a:xfrm>
          <a:prstGeom prst="rect">
            <a:avLst/>
          </a:prstGeom>
        </p:spPr>
      </p:pic>
      <p:pic>
        <p:nvPicPr>
          <p:cNvPr id="7" name="Immagine 6" descr="Immagine che contiene testo, Carattere, schermata&#10;&#10;Descrizione generata automaticamente">
            <a:extLst>
              <a:ext uri="{FF2B5EF4-FFF2-40B4-BE49-F238E27FC236}">
                <a16:creationId xmlns:a16="http://schemas.microsoft.com/office/drawing/2014/main" id="{595AE166-3DD8-0564-5140-C9B91BD9B66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8424" y="3376752"/>
            <a:ext cx="7772400" cy="3999274"/>
          </a:xfrm>
          <a:prstGeom prst="rect">
            <a:avLst/>
          </a:prstGeom>
        </p:spPr>
      </p:pic>
      <p:pic>
        <p:nvPicPr>
          <p:cNvPr id="12" name="Immagine 11" descr="Immagine che contiene testo, schermata, Carattere&#10;&#10;Descrizione generata automaticamente">
            <a:extLst>
              <a:ext uri="{FF2B5EF4-FFF2-40B4-BE49-F238E27FC236}">
                <a16:creationId xmlns:a16="http://schemas.microsoft.com/office/drawing/2014/main" id="{33F8EDB5-068D-B3B8-CDC3-EA2C9F2096C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796" y="4605932"/>
            <a:ext cx="7772400" cy="5669980"/>
          </a:xfrm>
          <a:prstGeom prst="rect">
            <a:avLst/>
          </a:prstGeom>
        </p:spPr>
      </p:pic>
      <p:pic>
        <p:nvPicPr>
          <p:cNvPr id="2" name="Immagin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72400" y="553147"/>
            <a:ext cx="10058400" cy="4086225"/>
          </a:xfrm>
          <a:prstGeom prst="rect">
            <a:avLst/>
          </a:prstGeom>
        </p:spPr>
      </p:pic>
      <p:pic>
        <p:nvPicPr>
          <p:cNvPr id="5" name="Immagin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772400" y="4605932"/>
            <a:ext cx="10058400" cy="3324646"/>
          </a:xfrm>
          <a:prstGeom prst="rect">
            <a:avLst/>
          </a:prstGeom>
        </p:spPr>
      </p:pic>
      <p:sp>
        <p:nvSpPr>
          <p:cNvPr id="6" name="Rettangolo 5"/>
          <p:cNvSpPr/>
          <p:nvPr/>
        </p:nvSpPr>
        <p:spPr>
          <a:xfrm>
            <a:off x="8423920" y="476866"/>
            <a:ext cx="9406880" cy="7453712"/>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CasellaDiTesto 7"/>
          <p:cNvSpPr txBox="1"/>
          <p:nvPr/>
        </p:nvSpPr>
        <p:spPr>
          <a:xfrm rot="19810792">
            <a:off x="9415470" y="3880556"/>
            <a:ext cx="8115830" cy="646331"/>
          </a:xfrm>
          <a:prstGeom prst="rect">
            <a:avLst/>
          </a:prstGeom>
          <a:solidFill>
            <a:srgbClr val="FFFF00"/>
          </a:solidFill>
        </p:spPr>
        <p:txBody>
          <a:bodyPr wrap="square" rtlCol="0">
            <a:spAutoFit/>
          </a:bodyPr>
          <a:lstStyle/>
          <a:p>
            <a:pPr algn="ctr"/>
            <a:r>
              <a:rPr lang="it-IT" sz="3600" b="1">
                <a:latin typeface="Montserrat" pitchFamily="2" charset="0"/>
              </a:rPr>
              <a:t>RIGHTS RETENTION STRATEGY!</a:t>
            </a:r>
          </a:p>
        </p:txBody>
      </p:sp>
    </p:spTree>
    <p:extLst>
      <p:ext uri="{BB962C8B-B14F-4D97-AF65-F5344CB8AC3E}">
        <p14:creationId xmlns:p14="http://schemas.microsoft.com/office/powerpoint/2010/main" val="581292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37"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barn(outVertical)">
                                      <p:cBhvr>
                                        <p:cTn id="31" dur="500"/>
                                        <p:tgtEl>
                                          <p:spTgt spid="6"/>
                                        </p:tgtEl>
                                      </p:cBhvr>
                                    </p:animEffect>
                                  </p:childTnLst>
                                </p:cTn>
                              </p:par>
                              <p:par>
                                <p:cTn id="32" presetID="16" presetClass="entr" presetSubtype="37" fill="hold" grpId="0"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barn(outVertical)">
                                      <p:cBhvr>
                                        <p:cTn id="3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Google Shape;244;p21"/>
          <p:cNvSpPr/>
          <p:nvPr/>
        </p:nvSpPr>
        <p:spPr>
          <a:xfrm>
            <a:off x="0" y="0"/>
            <a:ext cx="18288000" cy="1457325"/>
          </a:xfrm>
          <a:prstGeom prst="rect">
            <a:avLst/>
          </a:prstGeom>
          <a:solidFill>
            <a:srgbClr val="1E30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21"/>
          <p:cNvSpPr/>
          <p:nvPr/>
        </p:nvSpPr>
        <p:spPr>
          <a:xfrm>
            <a:off x="16702512" y="8607791"/>
            <a:ext cx="556788" cy="556788"/>
          </a:xfrm>
          <a:custGeom>
            <a:avLst/>
            <a:gdLst/>
            <a:ahLst/>
            <a:cxnLst/>
            <a:rect l="l" t="t" r="r" b="b"/>
            <a:pathLst>
              <a:path w="556788" h="556788" extrusionOk="0">
                <a:moveTo>
                  <a:pt x="0" y="0"/>
                </a:moveTo>
                <a:lnTo>
                  <a:pt x="556788" y="0"/>
                </a:lnTo>
                <a:lnTo>
                  <a:pt x="556788" y="556787"/>
                </a:lnTo>
                <a:lnTo>
                  <a:pt x="0" y="556787"/>
                </a:lnTo>
                <a:lnTo>
                  <a:pt x="0" y="0"/>
                </a:lnTo>
                <a:close/>
              </a:path>
            </a:pathLst>
          </a:custGeom>
          <a:blipFill rotWithShape="1">
            <a:blip r:embed="rId3">
              <a:alphaModFix/>
            </a:blip>
            <a:stretch>
              <a:fillRect/>
            </a:stretch>
          </a:blipFill>
          <a:ln>
            <a:noFill/>
          </a:ln>
        </p:spPr>
        <p:txBody>
          <a:bodyPr/>
          <a:lstStyle/>
          <a:p>
            <a:endParaRPr lang="it-IT"/>
          </a:p>
        </p:txBody>
      </p:sp>
      <p:sp>
        <p:nvSpPr>
          <p:cNvPr id="246" name="Google Shape;246;p21"/>
          <p:cNvSpPr/>
          <p:nvPr/>
        </p:nvSpPr>
        <p:spPr>
          <a:xfrm rot="-5400000">
            <a:off x="16041208" y="-789467"/>
            <a:ext cx="2988478" cy="1505106"/>
          </a:xfrm>
          <a:custGeom>
            <a:avLst/>
            <a:gdLst/>
            <a:ahLst/>
            <a:cxnLst/>
            <a:rect l="l" t="t" r="r" b="b"/>
            <a:pathLst>
              <a:path w="2988478" h="1505106" extrusionOk="0">
                <a:moveTo>
                  <a:pt x="0" y="0"/>
                </a:moveTo>
                <a:lnTo>
                  <a:pt x="2988478" y="0"/>
                </a:lnTo>
                <a:lnTo>
                  <a:pt x="2988478" y="1505106"/>
                </a:lnTo>
                <a:lnTo>
                  <a:pt x="0" y="1505106"/>
                </a:lnTo>
                <a:lnTo>
                  <a:pt x="0" y="0"/>
                </a:lnTo>
                <a:close/>
              </a:path>
            </a:pathLst>
          </a:custGeom>
          <a:blipFill rotWithShape="1">
            <a:blip r:embed="rId4">
              <a:alphaModFix/>
            </a:blip>
            <a:stretch>
              <a:fillRect/>
            </a:stretch>
          </a:blipFill>
          <a:ln>
            <a:noFill/>
          </a:ln>
        </p:spPr>
        <p:txBody>
          <a:bodyPr/>
          <a:lstStyle/>
          <a:p>
            <a:endParaRPr lang="it-IT"/>
          </a:p>
        </p:txBody>
      </p:sp>
      <p:sp>
        <p:nvSpPr>
          <p:cNvPr id="247" name="Google Shape;247;p21"/>
          <p:cNvSpPr/>
          <p:nvPr/>
        </p:nvSpPr>
        <p:spPr>
          <a:xfrm rot="5400000">
            <a:off x="7172023" y="9257823"/>
            <a:ext cx="1060016" cy="1235189"/>
          </a:xfrm>
          <a:custGeom>
            <a:avLst/>
            <a:gdLst/>
            <a:ahLst/>
            <a:cxnLst/>
            <a:rect l="l" t="t" r="r" b="b"/>
            <a:pathLst>
              <a:path w="1060016" h="1235189" extrusionOk="0">
                <a:moveTo>
                  <a:pt x="0" y="0"/>
                </a:moveTo>
                <a:lnTo>
                  <a:pt x="1060016" y="0"/>
                </a:lnTo>
                <a:lnTo>
                  <a:pt x="1060016" y="1235188"/>
                </a:lnTo>
                <a:lnTo>
                  <a:pt x="0" y="1235188"/>
                </a:lnTo>
                <a:lnTo>
                  <a:pt x="0" y="0"/>
                </a:lnTo>
                <a:close/>
              </a:path>
            </a:pathLst>
          </a:custGeom>
          <a:blipFill rotWithShape="1">
            <a:blip r:embed="rId5">
              <a:alphaModFix/>
            </a:blip>
            <a:stretch>
              <a:fillRect/>
            </a:stretch>
          </a:blipFill>
          <a:ln>
            <a:noFill/>
          </a:ln>
        </p:spPr>
        <p:txBody>
          <a:bodyPr/>
          <a:lstStyle/>
          <a:p>
            <a:endParaRPr lang="it-IT"/>
          </a:p>
        </p:txBody>
      </p:sp>
      <p:grpSp>
        <p:nvGrpSpPr>
          <p:cNvPr id="248" name="Google Shape;248;p21"/>
          <p:cNvGrpSpPr/>
          <p:nvPr/>
        </p:nvGrpSpPr>
        <p:grpSpPr>
          <a:xfrm>
            <a:off x="-431966" y="788486"/>
            <a:ext cx="7148154" cy="1048491"/>
            <a:chOff x="0" y="-163470"/>
            <a:chExt cx="9530872" cy="1397989"/>
          </a:xfrm>
        </p:grpSpPr>
        <p:grpSp>
          <p:nvGrpSpPr>
            <p:cNvPr id="249" name="Google Shape;249;p21"/>
            <p:cNvGrpSpPr/>
            <p:nvPr/>
          </p:nvGrpSpPr>
          <p:grpSpPr>
            <a:xfrm>
              <a:off x="0" y="-163470"/>
              <a:ext cx="9530872" cy="1397989"/>
              <a:chOff x="0" y="-38100"/>
              <a:chExt cx="2221364" cy="325830"/>
            </a:xfrm>
          </p:grpSpPr>
          <p:sp>
            <p:nvSpPr>
              <p:cNvPr id="250" name="Google Shape;250;p21"/>
              <p:cNvSpPr/>
              <p:nvPr/>
            </p:nvSpPr>
            <p:spPr>
              <a:xfrm>
                <a:off x="0" y="0"/>
                <a:ext cx="2221364" cy="287730"/>
              </a:xfrm>
              <a:custGeom>
                <a:avLst/>
                <a:gdLst/>
                <a:ahLst/>
                <a:cxnLst/>
                <a:rect l="l" t="t" r="r" b="b"/>
                <a:pathLst>
                  <a:path w="2221364" h="287730" extrusionOk="0">
                    <a:moveTo>
                      <a:pt x="46588" y="0"/>
                    </a:moveTo>
                    <a:lnTo>
                      <a:pt x="2174776" y="0"/>
                    </a:lnTo>
                    <a:cubicBezTo>
                      <a:pt x="2187132" y="0"/>
                      <a:pt x="2198982" y="4908"/>
                      <a:pt x="2207719" y="13645"/>
                    </a:cubicBezTo>
                    <a:cubicBezTo>
                      <a:pt x="2216456" y="22382"/>
                      <a:pt x="2221364" y="34232"/>
                      <a:pt x="2221364" y="46588"/>
                    </a:cubicBezTo>
                    <a:lnTo>
                      <a:pt x="2221364" y="241142"/>
                    </a:lnTo>
                    <a:cubicBezTo>
                      <a:pt x="2221364" y="266872"/>
                      <a:pt x="2200506" y="287730"/>
                      <a:pt x="2174776" y="287730"/>
                    </a:cubicBezTo>
                    <a:lnTo>
                      <a:pt x="46588" y="287730"/>
                    </a:lnTo>
                    <a:cubicBezTo>
                      <a:pt x="34232" y="287730"/>
                      <a:pt x="22382" y="282822"/>
                      <a:pt x="13645" y="274085"/>
                    </a:cubicBezTo>
                    <a:cubicBezTo>
                      <a:pt x="4908" y="265348"/>
                      <a:pt x="0" y="253498"/>
                      <a:pt x="0" y="241142"/>
                    </a:cubicBezTo>
                    <a:lnTo>
                      <a:pt x="0" y="46588"/>
                    </a:lnTo>
                    <a:cubicBezTo>
                      <a:pt x="0" y="34232"/>
                      <a:pt x="4908" y="22382"/>
                      <a:pt x="13645" y="13645"/>
                    </a:cubicBezTo>
                    <a:cubicBezTo>
                      <a:pt x="22382" y="4908"/>
                      <a:pt x="34232" y="0"/>
                      <a:pt x="465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21"/>
              <p:cNvSpPr txBox="1"/>
              <p:nvPr/>
            </p:nvSpPr>
            <p:spPr>
              <a:xfrm>
                <a:off x="0" y="-38100"/>
                <a:ext cx="2221364" cy="325830"/>
              </a:xfrm>
              <a:prstGeom prst="rect">
                <a:avLst/>
              </a:prstGeom>
              <a:noFill/>
              <a:ln>
                <a:noFill/>
              </a:ln>
            </p:spPr>
            <p:txBody>
              <a:bodyPr spcFirstLastPara="1" wrap="square" lIns="60050" tIns="60050" rIns="60050" bIns="60050" anchor="ctr" anchorCtr="0">
                <a:noAutofit/>
              </a:bodyPr>
              <a:lstStyle/>
              <a:p>
                <a:pPr marL="0" marR="0" lvl="0" indent="0" algn="ctr" rtl="0">
                  <a:lnSpc>
                    <a:spcPct val="163277"/>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252" name="Google Shape;252;p21"/>
            <p:cNvSpPr/>
            <p:nvPr/>
          </p:nvSpPr>
          <p:spPr>
            <a:xfrm>
              <a:off x="3724852" y="163176"/>
              <a:ext cx="5435836" cy="908166"/>
            </a:xfrm>
            <a:custGeom>
              <a:avLst/>
              <a:gdLst/>
              <a:ahLst/>
              <a:cxnLst/>
              <a:rect l="l" t="t" r="r" b="b"/>
              <a:pathLst>
                <a:path w="5435836" h="908166" extrusionOk="0">
                  <a:moveTo>
                    <a:pt x="0" y="0"/>
                  </a:moveTo>
                  <a:lnTo>
                    <a:pt x="5435836" y="0"/>
                  </a:lnTo>
                  <a:lnTo>
                    <a:pt x="5435836" y="908167"/>
                  </a:lnTo>
                  <a:lnTo>
                    <a:pt x="0" y="908167"/>
                  </a:lnTo>
                  <a:lnTo>
                    <a:pt x="0" y="0"/>
                  </a:lnTo>
                  <a:close/>
                </a:path>
              </a:pathLst>
            </a:custGeom>
            <a:blipFill rotWithShape="1">
              <a:blip r:embed="rId6">
                <a:alphaModFix/>
              </a:blip>
              <a:stretch>
                <a:fillRect/>
              </a:stretch>
            </a:blipFill>
            <a:ln>
              <a:noFill/>
            </a:ln>
          </p:spPr>
          <p:txBody>
            <a:bodyPr/>
            <a:lstStyle/>
            <a:p>
              <a:endParaRPr lang="it-IT"/>
            </a:p>
          </p:txBody>
        </p:sp>
        <p:sp>
          <p:nvSpPr>
            <p:cNvPr id="253" name="Google Shape;253;p21"/>
            <p:cNvSpPr/>
            <p:nvPr/>
          </p:nvSpPr>
          <p:spPr>
            <a:xfrm>
              <a:off x="1650583" y="240131"/>
              <a:ext cx="1923704" cy="754258"/>
            </a:xfrm>
            <a:custGeom>
              <a:avLst/>
              <a:gdLst/>
              <a:ahLst/>
              <a:cxnLst/>
              <a:rect l="l" t="t" r="r" b="b"/>
              <a:pathLst>
                <a:path w="1923704" h="754258" extrusionOk="0">
                  <a:moveTo>
                    <a:pt x="0" y="0"/>
                  </a:moveTo>
                  <a:lnTo>
                    <a:pt x="1923704" y="0"/>
                  </a:lnTo>
                  <a:lnTo>
                    <a:pt x="1923704" y="754258"/>
                  </a:lnTo>
                  <a:lnTo>
                    <a:pt x="0" y="754258"/>
                  </a:lnTo>
                  <a:lnTo>
                    <a:pt x="0" y="0"/>
                  </a:lnTo>
                  <a:close/>
                </a:path>
              </a:pathLst>
            </a:custGeom>
            <a:blipFill rotWithShape="1">
              <a:blip r:embed="rId7">
                <a:alphaModFix/>
              </a:blip>
              <a:stretch>
                <a:fillRect/>
              </a:stretch>
            </a:blipFill>
            <a:ln>
              <a:noFill/>
            </a:ln>
          </p:spPr>
          <p:txBody>
            <a:bodyPr/>
            <a:lstStyle/>
            <a:p>
              <a:endParaRPr lang="it-IT"/>
            </a:p>
          </p:txBody>
        </p:sp>
      </p:grpSp>
      <p:sp>
        <p:nvSpPr>
          <p:cNvPr id="254" name="Google Shape;254;p21"/>
          <p:cNvSpPr/>
          <p:nvPr/>
        </p:nvSpPr>
        <p:spPr>
          <a:xfrm>
            <a:off x="11264396" y="3232625"/>
            <a:ext cx="3122700" cy="1324500"/>
          </a:xfrm>
          <a:prstGeom prst="roundRect">
            <a:avLst>
              <a:gd name="adj" fmla="val 16667"/>
            </a:avLst>
          </a:prstGeom>
          <a:solidFill>
            <a:schemeClr val="lt1"/>
          </a:solidFill>
          <a:ln w="762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15000"/>
              </a:lnSpc>
              <a:spcBef>
                <a:spcPts val="0"/>
              </a:spcBef>
              <a:spcAft>
                <a:spcPts val="1000"/>
              </a:spcAft>
              <a:buClr>
                <a:srgbClr val="000000"/>
              </a:buClr>
              <a:buSzPts val="1300"/>
              <a:buFont typeface="Arial"/>
              <a:buNone/>
            </a:pPr>
            <a:r>
              <a:rPr lang="en-US" sz="1700" b="1" i="0" u="none" strike="noStrike" cap="none" err="1">
                <a:solidFill>
                  <a:srgbClr val="000000"/>
                </a:solidFill>
                <a:latin typeface="Montserrat"/>
                <a:ea typeface="Montserrat"/>
                <a:cs typeface="Montserrat"/>
                <a:sym typeface="Montserrat"/>
              </a:rPr>
              <a:t>diritto</a:t>
            </a:r>
            <a:r>
              <a:rPr lang="en-US" sz="1700" b="1" i="0" u="none" strike="noStrike" cap="none">
                <a:solidFill>
                  <a:srgbClr val="000000"/>
                </a:solidFill>
                <a:latin typeface="Montserrat"/>
                <a:ea typeface="Montserrat"/>
                <a:cs typeface="Montserrat"/>
                <a:sym typeface="Montserrat"/>
              </a:rPr>
              <a:t> di</a:t>
            </a:r>
            <a:r>
              <a:rPr lang="en-US" sz="1700" i="0" u="none" strike="noStrike" cap="none">
                <a:solidFill>
                  <a:srgbClr val="000000"/>
                </a:solidFill>
                <a:latin typeface="Montserrat"/>
                <a:ea typeface="Montserrat"/>
                <a:cs typeface="Montserrat"/>
                <a:sym typeface="Montserrat"/>
              </a:rPr>
              <a:t> </a:t>
            </a:r>
            <a:r>
              <a:rPr lang="en-US" sz="1700" b="1" i="0" u="none" strike="noStrike" cap="none" err="1">
                <a:solidFill>
                  <a:srgbClr val="000000"/>
                </a:solidFill>
                <a:latin typeface="Montserrat"/>
                <a:ea typeface="Montserrat"/>
                <a:cs typeface="Montserrat"/>
                <a:sym typeface="Montserrat"/>
              </a:rPr>
              <a:t>pubblicazione</a:t>
            </a:r>
            <a:r>
              <a:rPr lang="en-US" sz="1700" b="1" i="0" u="none" strike="noStrike" cap="none">
                <a:solidFill>
                  <a:srgbClr val="000000"/>
                </a:solidFill>
                <a:latin typeface="Montserrat"/>
                <a:ea typeface="Montserrat"/>
                <a:cs typeface="Montserrat"/>
                <a:sym typeface="Montserrat"/>
              </a:rPr>
              <a:t> </a:t>
            </a:r>
            <a:br>
              <a:rPr lang="en-US" sz="1700" i="0" u="none" strike="noStrike" cap="none">
                <a:solidFill>
                  <a:srgbClr val="000000"/>
                </a:solidFill>
                <a:latin typeface="Montserrat"/>
                <a:ea typeface="Montserrat"/>
                <a:cs typeface="Montserrat"/>
                <a:sym typeface="Montserrat"/>
              </a:rPr>
            </a:br>
            <a:r>
              <a:rPr lang="en-US" sz="1700" i="0" u="none" strike="noStrike" cap="none">
                <a:solidFill>
                  <a:srgbClr val="000000"/>
                </a:solidFill>
                <a:latin typeface="Montserrat"/>
                <a:ea typeface="Montserrat"/>
                <a:cs typeface="Montserrat"/>
                <a:sym typeface="Montserrat"/>
              </a:rPr>
              <a:t>(art. 12, II comma </a:t>
            </a:r>
            <a:r>
              <a:rPr lang="en-US" sz="1700" i="0" u="none" strike="noStrike" cap="none" err="1">
                <a:solidFill>
                  <a:srgbClr val="000000"/>
                </a:solidFill>
                <a:latin typeface="Montserrat"/>
                <a:ea typeface="Montserrat"/>
                <a:cs typeface="Montserrat"/>
                <a:sym typeface="Montserrat"/>
              </a:rPr>
              <a:t>LdA</a:t>
            </a:r>
            <a:r>
              <a:rPr lang="en-US" sz="1700" i="0" u="none" strike="noStrike" cap="none">
                <a:solidFill>
                  <a:srgbClr val="000000"/>
                </a:solidFill>
                <a:latin typeface="Montserrat"/>
                <a:ea typeface="Montserrat"/>
                <a:cs typeface="Montserrat"/>
                <a:sym typeface="Montserrat"/>
              </a:rPr>
              <a:t>)</a:t>
            </a:r>
            <a:endParaRPr sz="1700" i="0" u="none" strike="noStrike" cap="none">
              <a:solidFill>
                <a:srgbClr val="000000"/>
              </a:solidFill>
              <a:latin typeface="Montserrat"/>
              <a:ea typeface="Montserrat"/>
              <a:cs typeface="Montserrat"/>
              <a:sym typeface="Montserrat"/>
            </a:endParaRPr>
          </a:p>
        </p:txBody>
      </p:sp>
      <p:sp>
        <p:nvSpPr>
          <p:cNvPr id="255" name="Google Shape;255;p21"/>
          <p:cNvSpPr/>
          <p:nvPr/>
        </p:nvSpPr>
        <p:spPr>
          <a:xfrm>
            <a:off x="9999779" y="4782524"/>
            <a:ext cx="2463600" cy="1324500"/>
          </a:xfrm>
          <a:prstGeom prst="roundRect">
            <a:avLst>
              <a:gd name="adj" fmla="val 16667"/>
            </a:avLst>
          </a:prstGeom>
          <a:solidFill>
            <a:schemeClr val="lt1"/>
          </a:solidFill>
          <a:ln w="762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15000"/>
              </a:lnSpc>
              <a:spcBef>
                <a:spcPts val="0"/>
              </a:spcBef>
              <a:spcAft>
                <a:spcPts val="1000"/>
              </a:spcAft>
              <a:buClr>
                <a:srgbClr val="000000"/>
              </a:buClr>
              <a:buSzPts val="1300"/>
              <a:buFont typeface="Arial"/>
              <a:buNone/>
            </a:pPr>
            <a:r>
              <a:rPr lang="en-US" sz="1700" b="1" i="0" u="none" strike="noStrike" cap="none">
                <a:solidFill>
                  <a:srgbClr val="000000"/>
                </a:solidFill>
                <a:latin typeface="Montserrat"/>
                <a:ea typeface="Montserrat"/>
                <a:cs typeface="Montserrat"/>
                <a:sym typeface="Montserrat"/>
              </a:rPr>
              <a:t>diritto di riproduzione</a:t>
            </a:r>
            <a:br>
              <a:rPr lang="en-US" sz="1700" i="0" u="none" strike="noStrike" cap="none">
                <a:solidFill>
                  <a:srgbClr val="000000"/>
                </a:solidFill>
                <a:latin typeface="Montserrat"/>
                <a:ea typeface="Montserrat"/>
                <a:cs typeface="Montserrat"/>
                <a:sym typeface="Montserrat"/>
              </a:rPr>
            </a:br>
            <a:r>
              <a:rPr lang="en-US" sz="1700" i="0" u="none" strike="noStrike" cap="none">
                <a:solidFill>
                  <a:srgbClr val="000000"/>
                </a:solidFill>
                <a:latin typeface="Montserrat"/>
                <a:ea typeface="Montserrat"/>
                <a:cs typeface="Montserrat"/>
                <a:sym typeface="Montserrat"/>
              </a:rPr>
              <a:t>(art. 13 LdA)</a:t>
            </a:r>
            <a:endParaRPr sz="1700" i="0" u="none" strike="noStrike" cap="none">
              <a:solidFill>
                <a:srgbClr val="000000"/>
              </a:solidFill>
              <a:latin typeface="Montserrat"/>
              <a:ea typeface="Montserrat"/>
              <a:cs typeface="Montserrat"/>
              <a:sym typeface="Montserrat"/>
            </a:endParaRPr>
          </a:p>
        </p:txBody>
      </p:sp>
      <p:sp>
        <p:nvSpPr>
          <p:cNvPr id="256" name="Google Shape;256;p21"/>
          <p:cNvSpPr/>
          <p:nvPr/>
        </p:nvSpPr>
        <p:spPr>
          <a:xfrm>
            <a:off x="13043975" y="4799325"/>
            <a:ext cx="3356400" cy="1290900"/>
          </a:xfrm>
          <a:prstGeom prst="roundRect">
            <a:avLst>
              <a:gd name="adj" fmla="val 16667"/>
            </a:avLst>
          </a:prstGeom>
          <a:solidFill>
            <a:schemeClr val="lt1"/>
          </a:solidFill>
          <a:ln w="762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15000"/>
              </a:lnSpc>
              <a:spcBef>
                <a:spcPts val="0"/>
              </a:spcBef>
              <a:spcAft>
                <a:spcPts val="1000"/>
              </a:spcAft>
              <a:buClr>
                <a:srgbClr val="000000"/>
              </a:buClr>
              <a:buSzPts val="1300"/>
              <a:buFont typeface="Arial"/>
              <a:buNone/>
            </a:pPr>
            <a:r>
              <a:rPr lang="en-US" sz="1700" b="1" i="0" u="none" strike="noStrike" cap="none">
                <a:solidFill>
                  <a:srgbClr val="000000"/>
                </a:solidFill>
                <a:latin typeface="Montserrat"/>
                <a:ea typeface="Montserrat"/>
                <a:cs typeface="Montserrat"/>
                <a:sym typeface="Montserrat"/>
              </a:rPr>
              <a:t>diritto di pubblica esecuzione</a:t>
            </a:r>
            <a:br>
              <a:rPr lang="en-US" sz="1700" i="0" u="none" strike="noStrike" cap="none">
                <a:solidFill>
                  <a:srgbClr val="000000"/>
                </a:solidFill>
                <a:latin typeface="Montserrat"/>
                <a:ea typeface="Montserrat"/>
                <a:cs typeface="Montserrat"/>
                <a:sym typeface="Montserrat"/>
              </a:rPr>
            </a:br>
            <a:r>
              <a:rPr lang="en-US" sz="1700" i="0" u="none" strike="noStrike" cap="none">
                <a:solidFill>
                  <a:srgbClr val="000000"/>
                </a:solidFill>
                <a:latin typeface="Montserrat"/>
                <a:ea typeface="Montserrat"/>
                <a:cs typeface="Montserrat"/>
                <a:sym typeface="Montserrat"/>
              </a:rPr>
              <a:t>(art. 15 LdA)</a:t>
            </a:r>
            <a:endParaRPr sz="1700" i="0" u="none" strike="noStrike" cap="none">
              <a:solidFill>
                <a:srgbClr val="000000"/>
              </a:solidFill>
              <a:latin typeface="Montserrat"/>
              <a:ea typeface="Montserrat"/>
              <a:cs typeface="Montserrat"/>
              <a:sym typeface="Montserrat"/>
            </a:endParaRPr>
          </a:p>
        </p:txBody>
      </p:sp>
      <p:sp>
        <p:nvSpPr>
          <p:cNvPr id="257" name="Google Shape;257;p21"/>
          <p:cNvSpPr/>
          <p:nvPr/>
        </p:nvSpPr>
        <p:spPr>
          <a:xfrm>
            <a:off x="8814050" y="6332425"/>
            <a:ext cx="4428000" cy="1324500"/>
          </a:xfrm>
          <a:prstGeom prst="roundRect">
            <a:avLst>
              <a:gd name="adj" fmla="val 16667"/>
            </a:avLst>
          </a:prstGeom>
          <a:solidFill>
            <a:schemeClr val="lt1"/>
          </a:solidFill>
          <a:ln w="762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15000"/>
              </a:lnSpc>
              <a:spcBef>
                <a:spcPts val="0"/>
              </a:spcBef>
              <a:spcAft>
                <a:spcPts val="1000"/>
              </a:spcAft>
              <a:buClr>
                <a:srgbClr val="000000"/>
              </a:buClr>
              <a:buSzPts val="1300"/>
              <a:buFont typeface="Arial"/>
              <a:buNone/>
            </a:pPr>
            <a:r>
              <a:rPr lang="en-US" sz="1700" b="1" i="0" u="none" strike="noStrike" cap="none">
                <a:solidFill>
                  <a:srgbClr val="000000"/>
                </a:solidFill>
                <a:latin typeface="Montserrat"/>
                <a:ea typeface="Montserrat"/>
                <a:cs typeface="Montserrat"/>
                <a:sym typeface="Montserrat"/>
              </a:rPr>
              <a:t>diritto di </a:t>
            </a:r>
            <a:r>
              <a:rPr lang="en-US" sz="1700" b="1">
                <a:latin typeface="Montserrat"/>
                <a:ea typeface="Montserrat"/>
                <a:cs typeface="Montserrat"/>
                <a:sym typeface="Montserrat"/>
              </a:rPr>
              <a:t>comunicazione </a:t>
            </a:r>
            <a:r>
              <a:rPr lang="en-US" sz="1700" b="1" i="0" u="none" strike="noStrike" cap="none">
                <a:solidFill>
                  <a:srgbClr val="000000"/>
                </a:solidFill>
                <a:latin typeface="Montserrat"/>
                <a:ea typeface="Montserrat"/>
                <a:cs typeface="Montserrat"/>
                <a:sym typeface="Montserrat"/>
              </a:rPr>
              <a:t>al pubblico, comprensivo del diritto di messa a disposizione del pubblico </a:t>
            </a:r>
            <a:br>
              <a:rPr lang="en-US" sz="1700" b="1" i="0" u="none" strike="noStrike" cap="none">
                <a:solidFill>
                  <a:srgbClr val="000000"/>
                </a:solidFill>
                <a:latin typeface="Montserrat"/>
                <a:ea typeface="Montserrat"/>
                <a:cs typeface="Montserrat"/>
                <a:sym typeface="Montserrat"/>
              </a:rPr>
            </a:br>
            <a:r>
              <a:rPr lang="en-US" sz="1700" i="0" u="none" strike="noStrike" cap="none">
                <a:solidFill>
                  <a:srgbClr val="000000"/>
                </a:solidFill>
                <a:latin typeface="Montserrat"/>
                <a:ea typeface="Montserrat"/>
                <a:cs typeface="Montserrat"/>
                <a:sym typeface="Montserrat"/>
              </a:rPr>
              <a:t>(art. 16 LdA)</a:t>
            </a:r>
            <a:endParaRPr sz="1700" i="0" u="none" strike="noStrike" cap="none">
              <a:solidFill>
                <a:srgbClr val="000000"/>
              </a:solidFill>
              <a:latin typeface="Montserrat"/>
              <a:ea typeface="Montserrat"/>
              <a:cs typeface="Montserrat"/>
              <a:sym typeface="Montserrat"/>
            </a:endParaRPr>
          </a:p>
        </p:txBody>
      </p:sp>
      <p:sp>
        <p:nvSpPr>
          <p:cNvPr id="258" name="Google Shape;258;p21"/>
          <p:cNvSpPr/>
          <p:nvPr/>
        </p:nvSpPr>
        <p:spPr>
          <a:xfrm>
            <a:off x="13455011" y="6332432"/>
            <a:ext cx="3122700" cy="1324500"/>
          </a:xfrm>
          <a:prstGeom prst="roundRect">
            <a:avLst>
              <a:gd name="adj" fmla="val 16667"/>
            </a:avLst>
          </a:prstGeom>
          <a:solidFill>
            <a:schemeClr val="lt1"/>
          </a:solidFill>
          <a:ln w="762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15000"/>
              </a:lnSpc>
              <a:spcBef>
                <a:spcPts val="0"/>
              </a:spcBef>
              <a:spcAft>
                <a:spcPts val="1000"/>
              </a:spcAft>
              <a:buClr>
                <a:srgbClr val="000000"/>
              </a:buClr>
              <a:buSzPts val="1300"/>
              <a:buFont typeface="Arial"/>
              <a:buNone/>
            </a:pPr>
            <a:r>
              <a:rPr lang="en-US" sz="1700" b="1" i="0" u="none" strike="noStrike" cap="none">
                <a:solidFill>
                  <a:srgbClr val="000000"/>
                </a:solidFill>
                <a:latin typeface="Montserrat"/>
                <a:ea typeface="Montserrat"/>
                <a:cs typeface="Montserrat"/>
                <a:sym typeface="Montserrat"/>
              </a:rPr>
              <a:t>diritto di distribuzione</a:t>
            </a:r>
            <a:br>
              <a:rPr lang="en-US" sz="1700" b="1" i="0" u="none" strike="noStrike" cap="none">
                <a:solidFill>
                  <a:srgbClr val="000000"/>
                </a:solidFill>
                <a:latin typeface="Montserrat"/>
                <a:ea typeface="Montserrat"/>
                <a:cs typeface="Montserrat"/>
                <a:sym typeface="Montserrat"/>
              </a:rPr>
            </a:br>
            <a:r>
              <a:rPr lang="en-US" sz="1700" i="0" u="none" strike="noStrike" cap="none">
                <a:solidFill>
                  <a:srgbClr val="000000"/>
                </a:solidFill>
                <a:latin typeface="Montserrat"/>
                <a:ea typeface="Montserrat"/>
                <a:cs typeface="Montserrat"/>
                <a:sym typeface="Montserrat"/>
              </a:rPr>
              <a:t>(art. 17 LdA)</a:t>
            </a:r>
            <a:endParaRPr sz="1700" i="0" u="none" strike="noStrike" cap="none">
              <a:solidFill>
                <a:srgbClr val="000000"/>
              </a:solidFill>
              <a:latin typeface="Montserrat"/>
              <a:ea typeface="Montserrat"/>
              <a:cs typeface="Montserrat"/>
              <a:sym typeface="Montserrat"/>
            </a:endParaRPr>
          </a:p>
        </p:txBody>
      </p:sp>
      <p:sp>
        <p:nvSpPr>
          <p:cNvPr id="259" name="Google Shape;259;p21"/>
          <p:cNvSpPr/>
          <p:nvPr/>
        </p:nvSpPr>
        <p:spPr>
          <a:xfrm>
            <a:off x="8836476" y="8020911"/>
            <a:ext cx="4207500" cy="1324500"/>
          </a:xfrm>
          <a:prstGeom prst="roundRect">
            <a:avLst>
              <a:gd name="adj" fmla="val 16667"/>
            </a:avLst>
          </a:prstGeom>
          <a:solidFill>
            <a:schemeClr val="lt1"/>
          </a:solidFill>
          <a:ln w="762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15000"/>
              </a:lnSpc>
              <a:spcBef>
                <a:spcPts val="0"/>
              </a:spcBef>
              <a:spcAft>
                <a:spcPts val="1000"/>
              </a:spcAft>
              <a:buClr>
                <a:srgbClr val="000000"/>
              </a:buClr>
              <a:buSzPts val="1300"/>
              <a:buFont typeface="Arial"/>
              <a:buNone/>
            </a:pPr>
            <a:r>
              <a:rPr lang="en-US" sz="1700" b="1" i="0" u="none" strike="noStrike" cap="none">
                <a:solidFill>
                  <a:srgbClr val="000000"/>
                </a:solidFill>
                <a:latin typeface="Montserrat"/>
                <a:ea typeface="Montserrat"/>
                <a:cs typeface="Montserrat"/>
                <a:sym typeface="Montserrat"/>
              </a:rPr>
              <a:t>diritto di </a:t>
            </a:r>
            <a:r>
              <a:rPr lang="en-US" sz="1700" b="1">
                <a:latin typeface="Montserrat"/>
                <a:ea typeface="Montserrat"/>
                <a:cs typeface="Montserrat"/>
                <a:sym typeface="Montserrat"/>
              </a:rPr>
              <a:t>elaborazione</a:t>
            </a:r>
            <a:r>
              <a:rPr lang="en-US" sz="1700" b="1" i="0" u="none" strike="noStrike" cap="none">
                <a:solidFill>
                  <a:srgbClr val="000000"/>
                </a:solidFill>
                <a:latin typeface="Montserrat"/>
                <a:ea typeface="Montserrat"/>
                <a:cs typeface="Montserrat"/>
                <a:sym typeface="Montserrat"/>
              </a:rPr>
              <a:t>, modifica</a:t>
            </a:r>
            <a:r>
              <a:rPr lang="en-US" sz="1700" b="1">
                <a:latin typeface="Montserrat"/>
                <a:ea typeface="Montserrat"/>
                <a:cs typeface="Montserrat"/>
                <a:sym typeface="Montserrat"/>
              </a:rPr>
              <a:t>zione</a:t>
            </a:r>
            <a:r>
              <a:rPr lang="en-US" sz="1700" b="1" i="0" u="none" strike="noStrike" cap="none">
                <a:solidFill>
                  <a:srgbClr val="000000"/>
                </a:solidFill>
                <a:latin typeface="Montserrat"/>
                <a:ea typeface="Montserrat"/>
                <a:cs typeface="Montserrat"/>
                <a:sym typeface="Montserrat"/>
              </a:rPr>
              <a:t> e </a:t>
            </a:r>
            <a:r>
              <a:rPr lang="en-US" sz="1700" b="1">
                <a:latin typeface="Montserrat"/>
                <a:ea typeface="Montserrat"/>
                <a:cs typeface="Montserrat"/>
                <a:sym typeface="Montserrat"/>
              </a:rPr>
              <a:t>traduzione del</a:t>
            </a:r>
            <a:r>
              <a:rPr lang="en-US" sz="1700" b="1" i="0" u="none" strike="noStrike" cap="none">
                <a:solidFill>
                  <a:srgbClr val="000000"/>
                </a:solidFill>
                <a:latin typeface="Montserrat"/>
                <a:ea typeface="Montserrat"/>
                <a:cs typeface="Montserrat"/>
                <a:sym typeface="Montserrat"/>
              </a:rPr>
              <a:t>l’opera </a:t>
            </a:r>
            <a:br>
              <a:rPr lang="en-US" sz="1700" b="1" i="0" u="none" strike="noStrike" cap="none">
                <a:solidFill>
                  <a:srgbClr val="000000"/>
                </a:solidFill>
                <a:latin typeface="Montserrat"/>
                <a:ea typeface="Montserrat"/>
                <a:cs typeface="Montserrat"/>
                <a:sym typeface="Montserrat"/>
              </a:rPr>
            </a:br>
            <a:r>
              <a:rPr lang="en-US" sz="1700" i="0" u="none" strike="noStrike" cap="none">
                <a:solidFill>
                  <a:srgbClr val="000000"/>
                </a:solidFill>
                <a:latin typeface="Montserrat"/>
                <a:ea typeface="Montserrat"/>
                <a:cs typeface="Montserrat"/>
                <a:sym typeface="Montserrat"/>
              </a:rPr>
              <a:t>(art. 18 LdA)</a:t>
            </a:r>
            <a:endParaRPr sz="1700" i="0" u="none" strike="noStrike" cap="none">
              <a:solidFill>
                <a:srgbClr val="000000"/>
              </a:solidFill>
              <a:latin typeface="Montserrat"/>
              <a:ea typeface="Montserrat"/>
              <a:cs typeface="Montserrat"/>
              <a:sym typeface="Montserrat"/>
            </a:endParaRPr>
          </a:p>
        </p:txBody>
      </p:sp>
      <p:sp>
        <p:nvSpPr>
          <p:cNvPr id="260" name="Google Shape;260;p21"/>
          <p:cNvSpPr/>
          <p:nvPr/>
        </p:nvSpPr>
        <p:spPr>
          <a:xfrm>
            <a:off x="13525210" y="8020897"/>
            <a:ext cx="2982300" cy="1324500"/>
          </a:xfrm>
          <a:prstGeom prst="roundRect">
            <a:avLst>
              <a:gd name="adj" fmla="val 16667"/>
            </a:avLst>
          </a:prstGeom>
          <a:solidFill>
            <a:schemeClr val="lt1"/>
          </a:solidFill>
          <a:ln w="762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15000"/>
              </a:lnSpc>
              <a:spcBef>
                <a:spcPts val="0"/>
              </a:spcBef>
              <a:spcAft>
                <a:spcPts val="1000"/>
              </a:spcAft>
              <a:buClr>
                <a:srgbClr val="000000"/>
              </a:buClr>
              <a:buSzPts val="1300"/>
              <a:buFont typeface="Arial"/>
              <a:buNone/>
            </a:pPr>
            <a:r>
              <a:rPr lang="en-US" sz="1700" b="1" i="0" u="none" strike="noStrike" cap="none">
                <a:solidFill>
                  <a:srgbClr val="000000"/>
                </a:solidFill>
                <a:latin typeface="Montserrat"/>
                <a:ea typeface="Montserrat"/>
                <a:cs typeface="Montserrat"/>
                <a:sym typeface="Montserrat"/>
              </a:rPr>
              <a:t>diritto di noleggio e prestito</a:t>
            </a:r>
            <a:br>
              <a:rPr lang="en-US" sz="1700" b="1" i="0" u="none" strike="noStrike" cap="none">
                <a:solidFill>
                  <a:srgbClr val="000000"/>
                </a:solidFill>
                <a:latin typeface="Montserrat"/>
                <a:ea typeface="Montserrat"/>
                <a:cs typeface="Montserrat"/>
                <a:sym typeface="Montserrat"/>
              </a:rPr>
            </a:br>
            <a:r>
              <a:rPr lang="en-US" sz="1700" i="0" u="none" strike="noStrike" cap="none">
                <a:solidFill>
                  <a:srgbClr val="000000"/>
                </a:solidFill>
                <a:latin typeface="Montserrat"/>
                <a:ea typeface="Montserrat"/>
                <a:cs typeface="Montserrat"/>
                <a:sym typeface="Montserrat"/>
              </a:rPr>
              <a:t>(art. 18 bis LdA)</a:t>
            </a:r>
            <a:endParaRPr sz="1700" i="0" u="none" strike="noStrike" cap="none">
              <a:solidFill>
                <a:srgbClr val="000000"/>
              </a:solidFill>
              <a:latin typeface="Montserrat"/>
              <a:ea typeface="Montserrat"/>
              <a:cs typeface="Montserrat"/>
              <a:sym typeface="Montserrat"/>
            </a:endParaRPr>
          </a:p>
        </p:txBody>
      </p:sp>
      <p:sp>
        <p:nvSpPr>
          <p:cNvPr id="261" name="Google Shape;261;p21"/>
          <p:cNvSpPr/>
          <p:nvPr/>
        </p:nvSpPr>
        <p:spPr>
          <a:xfrm>
            <a:off x="4641400" y="2823850"/>
            <a:ext cx="3190875" cy="2063750"/>
          </a:xfrm>
          <a:custGeom>
            <a:avLst/>
            <a:gdLst/>
            <a:ahLst/>
            <a:cxnLst/>
            <a:rect l="l" t="t" r="r" b="b"/>
            <a:pathLst>
              <a:path w="6350000" h="6350000" extrusionOk="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6213C"/>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800">
                <a:solidFill>
                  <a:schemeClr val="lt1"/>
                </a:solidFill>
                <a:latin typeface="Montserrat"/>
                <a:ea typeface="Montserrat"/>
                <a:cs typeface="Montserrat"/>
                <a:sym typeface="Montserrat"/>
              </a:rPr>
              <a:t>Il </a:t>
            </a:r>
            <a:r>
              <a:rPr lang="en-US" sz="1800" err="1">
                <a:solidFill>
                  <a:schemeClr val="lt1"/>
                </a:solidFill>
                <a:latin typeface="Montserrat"/>
                <a:ea typeface="Montserrat"/>
                <a:cs typeface="Montserrat"/>
                <a:sym typeface="Montserrat"/>
              </a:rPr>
              <a:t>diritto</a:t>
            </a:r>
            <a:r>
              <a:rPr lang="en-US" sz="1800">
                <a:solidFill>
                  <a:schemeClr val="lt1"/>
                </a:solidFill>
                <a:latin typeface="Montserrat"/>
                <a:ea typeface="Montserrat"/>
                <a:cs typeface="Montserrat"/>
                <a:sym typeface="Montserrat"/>
              </a:rPr>
              <a:t> di prima </a:t>
            </a:r>
            <a:r>
              <a:rPr lang="en-US" sz="1800" err="1">
                <a:solidFill>
                  <a:schemeClr val="lt1"/>
                </a:solidFill>
                <a:latin typeface="Montserrat"/>
                <a:ea typeface="Montserrat"/>
                <a:cs typeface="Montserrat"/>
                <a:sym typeface="Montserrat"/>
              </a:rPr>
              <a:t>pubblicazione</a:t>
            </a:r>
            <a:endParaRPr sz="1800">
              <a:solidFill>
                <a:schemeClr val="lt1"/>
              </a:solidFill>
              <a:latin typeface="Montserrat"/>
              <a:ea typeface="Montserrat"/>
              <a:cs typeface="Montserrat"/>
              <a:sym typeface="Montserrat"/>
            </a:endParaRPr>
          </a:p>
          <a:p>
            <a:pPr marL="0" lvl="0" indent="0" algn="ctr" rtl="0">
              <a:lnSpc>
                <a:spcPct val="115000"/>
              </a:lnSpc>
              <a:spcBef>
                <a:spcPts val="0"/>
              </a:spcBef>
              <a:spcAft>
                <a:spcPts val="0"/>
              </a:spcAft>
              <a:buClr>
                <a:schemeClr val="dk1"/>
              </a:buClr>
              <a:buSzPts val="1200"/>
              <a:buFont typeface="Arial"/>
              <a:buNone/>
            </a:pPr>
            <a:r>
              <a:rPr lang="en-US" sz="1800">
                <a:solidFill>
                  <a:schemeClr val="lt1"/>
                </a:solidFill>
                <a:latin typeface="Montserrat"/>
                <a:ea typeface="Montserrat"/>
                <a:cs typeface="Montserrat"/>
                <a:sym typeface="Montserrat"/>
              </a:rPr>
              <a:t>(art. 12, I </a:t>
            </a:r>
            <a:r>
              <a:rPr lang="en-US" sz="1800" err="1">
                <a:solidFill>
                  <a:schemeClr val="lt1"/>
                </a:solidFill>
                <a:latin typeface="Montserrat"/>
                <a:ea typeface="Montserrat"/>
                <a:cs typeface="Montserrat"/>
                <a:sym typeface="Montserrat"/>
              </a:rPr>
              <a:t>LdA</a:t>
            </a:r>
            <a:r>
              <a:rPr lang="en-US" sz="1800">
                <a:solidFill>
                  <a:schemeClr val="lt1"/>
                </a:solidFill>
                <a:latin typeface="Montserrat"/>
                <a:ea typeface="Montserrat"/>
                <a:cs typeface="Montserrat"/>
                <a:sym typeface="Montserrat"/>
              </a:rPr>
              <a:t>)</a:t>
            </a:r>
            <a:endParaRPr sz="1800">
              <a:solidFill>
                <a:schemeClr val="lt1"/>
              </a:solidFill>
              <a:latin typeface="Montserrat"/>
              <a:ea typeface="Montserrat"/>
              <a:cs typeface="Montserrat"/>
              <a:sym typeface="Montserrat"/>
            </a:endParaRPr>
          </a:p>
        </p:txBody>
      </p:sp>
      <p:sp>
        <p:nvSpPr>
          <p:cNvPr id="262" name="Google Shape;262;p21"/>
          <p:cNvSpPr/>
          <p:nvPr/>
        </p:nvSpPr>
        <p:spPr>
          <a:xfrm>
            <a:off x="3866488" y="6254125"/>
            <a:ext cx="4206875" cy="2159000"/>
          </a:xfrm>
          <a:custGeom>
            <a:avLst/>
            <a:gdLst/>
            <a:ahLst/>
            <a:cxnLst/>
            <a:rect l="l" t="t" r="r" b="b"/>
            <a:pathLst>
              <a:path w="6350000" h="6350000" extrusionOk="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6213C"/>
          </a:solid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Font typeface="Arial"/>
              <a:buNone/>
            </a:pPr>
            <a:r>
              <a:rPr lang="en-US" sz="1800">
                <a:solidFill>
                  <a:schemeClr val="lt1"/>
                </a:solidFill>
                <a:latin typeface="Montserrat"/>
                <a:ea typeface="Montserrat"/>
                <a:cs typeface="Montserrat"/>
                <a:sym typeface="Montserrat"/>
              </a:rPr>
              <a:t>il diritto di opporsi a qualsiasi deformazione, mutilazione o altra modificazione e ad ogni atto a danno dell’opera (art. 20 LdA)</a:t>
            </a:r>
            <a:endParaRPr sz="1800">
              <a:solidFill>
                <a:schemeClr val="lt1"/>
              </a:solidFill>
              <a:latin typeface="Montserrat"/>
              <a:ea typeface="Montserrat"/>
              <a:cs typeface="Montserrat"/>
              <a:sym typeface="Montserrat"/>
            </a:endParaRPr>
          </a:p>
        </p:txBody>
      </p:sp>
      <p:sp>
        <p:nvSpPr>
          <p:cNvPr id="263" name="Google Shape;263;p21"/>
          <p:cNvSpPr/>
          <p:nvPr/>
        </p:nvSpPr>
        <p:spPr>
          <a:xfrm>
            <a:off x="1588850" y="4306925"/>
            <a:ext cx="3524250" cy="2063750"/>
          </a:xfrm>
          <a:custGeom>
            <a:avLst/>
            <a:gdLst/>
            <a:ahLst/>
            <a:cxnLst/>
            <a:rect l="l" t="t" r="r" b="b"/>
            <a:pathLst>
              <a:path w="6350000" h="6350000" extrusionOk="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43B4BE"/>
          </a:solid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Font typeface="Arial"/>
              <a:buNone/>
            </a:pPr>
            <a:r>
              <a:rPr lang="en-US" sz="1800">
                <a:solidFill>
                  <a:schemeClr val="lt1"/>
                </a:solidFill>
                <a:latin typeface="Montserrat"/>
                <a:ea typeface="Montserrat"/>
                <a:cs typeface="Montserrat"/>
                <a:sym typeface="Montserrat"/>
              </a:rPr>
              <a:t>Il diritto di rivendicarne la paternità </a:t>
            </a:r>
            <a:endParaRPr sz="1800">
              <a:solidFill>
                <a:schemeClr val="lt1"/>
              </a:solidFill>
              <a:latin typeface="Montserrat"/>
              <a:ea typeface="Montserrat"/>
              <a:cs typeface="Montserrat"/>
              <a:sym typeface="Montserrat"/>
            </a:endParaRPr>
          </a:p>
          <a:p>
            <a:pPr marL="0" lvl="0" indent="0" algn="ctr" rtl="0">
              <a:spcBef>
                <a:spcPts val="0"/>
              </a:spcBef>
              <a:spcAft>
                <a:spcPts val="0"/>
              </a:spcAft>
              <a:buNone/>
            </a:pPr>
            <a:r>
              <a:rPr lang="en-US" sz="1800">
                <a:solidFill>
                  <a:schemeClr val="lt1"/>
                </a:solidFill>
                <a:latin typeface="Montserrat"/>
                <a:ea typeface="Montserrat"/>
                <a:cs typeface="Montserrat"/>
                <a:sym typeface="Montserrat"/>
              </a:rPr>
              <a:t>(art. 20 LdA)</a:t>
            </a:r>
            <a:endParaRPr sz="1800">
              <a:solidFill>
                <a:schemeClr val="lt1"/>
              </a:solidFill>
              <a:latin typeface="Montserrat"/>
              <a:ea typeface="Montserrat"/>
              <a:cs typeface="Montserrat"/>
              <a:sym typeface="Montserrat"/>
            </a:endParaRPr>
          </a:p>
        </p:txBody>
      </p:sp>
      <p:sp>
        <p:nvSpPr>
          <p:cNvPr id="264" name="Google Shape;264;p21"/>
          <p:cNvSpPr txBox="1"/>
          <p:nvPr/>
        </p:nvSpPr>
        <p:spPr>
          <a:xfrm>
            <a:off x="857250" y="1958488"/>
            <a:ext cx="6549600" cy="633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3200" b="1">
                <a:solidFill>
                  <a:srgbClr val="43B4BE"/>
                </a:solidFill>
                <a:latin typeface="Montserrat"/>
                <a:ea typeface="Montserrat"/>
                <a:cs typeface="Montserrat"/>
                <a:sym typeface="Montserrat"/>
              </a:rPr>
              <a:t>DIRITTI MORALI</a:t>
            </a:r>
            <a:endParaRPr sz="3200" b="1">
              <a:solidFill>
                <a:srgbClr val="43B4BE"/>
              </a:solidFill>
              <a:latin typeface="Montserrat"/>
              <a:ea typeface="Montserrat"/>
              <a:cs typeface="Montserrat"/>
              <a:sym typeface="Montserrat"/>
            </a:endParaRPr>
          </a:p>
        </p:txBody>
      </p:sp>
      <p:sp>
        <p:nvSpPr>
          <p:cNvPr id="265" name="Google Shape;265;p21"/>
          <p:cNvSpPr txBox="1"/>
          <p:nvPr/>
        </p:nvSpPr>
        <p:spPr>
          <a:xfrm>
            <a:off x="9550950" y="1958500"/>
            <a:ext cx="6549600" cy="633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3200" b="1">
                <a:solidFill>
                  <a:schemeClr val="dk2"/>
                </a:solidFill>
                <a:latin typeface="Montserrat"/>
                <a:ea typeface="Montserrat"/>
                <a:cs typeface="Montserrat"/>
                <a:sym typeface="Montserrat"/>
              </a:rPr>
              <a:t>DIRITTI PATRIMONIALI</a:t>
            </a:r>
            <a:endParaRPr sz="3200" b="1">
              <a:solidFill>
                <a:schemeClr val="dk2"/>
              </a:solidFill>
              <a:latin typeface="Montserrat"/>
              <a:ea typeface="Montserrat"/>
              <a:cs typeface="Montserrat"/>
              <a:sym typeface="Montserrat"/>
            </a:endParaRPr>
          </a:p>
        </p:txBody>
      </p:sp>
      <p:sp>
        <p:nvSpPr>
          <p:cNvPr id="266" name="Google Shape;266;p21"/>
          <p:cNvSpPr/>
          <p:nvPr/>
        </p:nvSpPr>
        <p:spPr>
          <a:xfrm>
            <a:off x="1588862" y="8086100"/>
            <a:ext cx="3524250" cy="2063750"/>
          </a:xfrm>
          <a:custGeom>
            <a:avLst/>
            <a:gdLst/>
            <a:ahLst/>
            <a:cxnLst/>
            <a:rect l="l" t="t" r="r" b="b"/>
            <a:pathLst>
              <a:path w="6350000" h="6350000" extrusionOk="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43B4BE"/>
          </a:solid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Font typeface="Arial"/>
              <a:buNone/>
            </a:pPr>
            <a:r>
              <a:rPr lang="en-US" sz="1800">
                <a:solidFill>
                  <a:schemeClr val="lt1"/>
                </a:solidFill>
                <a:latin typeface="Montserrat"/>
                <a:ea typeface="Montserrat"/>
                <a:cs typeface="Montserrat"/>
                <a:sym typeface="Montserrat"/>
              </a:rPr>
              <a:t>Il diritto di ritirare l’opera dal commercio</a:t>
            </a:r>
            <a:endParaRPr sz="1800">
              <a:solidFill>
                <a:schemeClr val="lt1"/>
              </a:solidFill>
              <a:latin typeface="Montserrat"/>
              <a:ea typeface="Montserrat"/>
              <a:cs typeface="Montserrat"/>
              <a:sym typeface="Montserrat"/>
            </a:endParaRPr>
          </a:p>
          <a:p>
            <a:pPr marL="0" lvl="0" indent="0" algn="ctr" rtl="0">
              <a:spcBef>
                <a:spcPts val="0"/>
              </a:spcBef>
              <a:spcAft>
                <a:spcPts val="0"/>
              </a:spcAft>
              <a:buNone/>
            </a:pPr>
            <a:r>
              <a:rPr lang="en-US" sz="1800">
                <a:solidFill>
                  <a:schemeClr val="lt1"/>
                </a:solidFill>
                <a:latin typeface="Montserrat"/>
                <a:ea typeface="Montserrat"/>
                <a:cs typeface="Montserrat"/>
                <a:sym typeface="Montserrat"/>
              </a:rPr>
              <a:t>(art. 142 LdA)</a:t>
            </a:r>
            <a:endParaRPr sz="1800">
              <a:solidFill>
                <a:schemeClr val="lt1"/>
              </a:solidFill>
              <a:latin typeface="Montserrat"/>
              <a:ea typeface="Montserrat"/>
              <a:cs typeface="Montserrat"/>
              <a:sym typeface="Montserrat"/>
            </a:endParaRPr>
          </a:p>
        </p:txBody>
      </p:sp>
      <p:cxnSp>
        <p:nvCxnSpPr>
          <p:cNvPr id="267" name="Google Shape;267;p21"/>
          <p:cNvCxnSpPr/>
          <p:nvPr/>
        </p:nvCxnSpPr>
        <p:spPr>
          <a:xfrm>
            <a:off x="8319621" y="3729225"/>
            <a:ext cx="2333100" cy="38100"/>
          </a:xfrm>
          <a:prstGeom prst="straightConnector1">
            <a:avLst/>
          </a:prstGeom>
          <a:noFill/>
          <a:ln w="38100" cap="flat" cmpd="sng">
            <a:solidFill>
              <a:schemeClr val="accent2"/>
            </a:solidFill>
            <a:prstDash val="solid"/>
            <a:round/>
            <a:headEnd type="none" w="med" len="med"/>
            <a:tailEnd type="triangle" w="med" len="med"/>
          </a:ln>
        </p:spPr>
      </p:cxnSp>
      <p:cxnSp>
        <p:nvCxnSpPr>
          <p:cNvPr id="268" name="Google Shape;268;p21"/>
          <p:cNvCxnSpPr/>
          <p:nvPr/>
        </p:nvCxnSpPr>
        <p:spPr>
          <a:xfrm>
            <a:off x="7406851" y="8223311"/>
            <a:ext cx="1201200" cy="597000"/>
          </a:xfrm>
          <a:prstGeom prst="straightConnector1">
            <a:avLst/>
          </a:prstGeom>
          <a:noFill/>
          <a:ln w="38100" cap="flat" cmpd="sng">
            <a:solidFill>
              <a:schemeClr val="accent2"/>
            </a:solidFill>
            <a:prstDash val="solid"/>
            <a:round/>
            <a:headEnd type="none" w="med" len="med"/>
            <a:tailEnd type="triangle" w="med" len="med"/>
          </a:ln>
        </p:spPr>
      </p:cxn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ttangolo 13">
            <a:extLst>
              <a:ext uri="{FF2B5EF4-FFF2-40B4-BE49-F238E27FC236}">
                <a16:creationId xmlns:a16="http://schemas.microsoft.com/office/drawing/2014/main" id="{53ECFD9B-5D9E-9269-54F6-725A7C548469}"/>
              </a:ext>
            </a:extLst>
          </p:cNvPr>
          <p:cNvSpPr/>
          <p:nvPr/>
        </p:nvSpPr>
        <p:spPr>
          <a:xfrm>
            <a:off x="9648056" y="9287567"/>
            <a:ext cx="6623352" cy="400110"/>
          </a:xfrm>
          <a:prstGeom prst="rect">
            <a:avLst/>
          </a:prstGeom>
        </p:spPr>
        <p:txBody>
          <a:bodyPr wrap="none">
            <a:spAutoFit/>
          </a:bodyPr>
          <a:lstStyle/>
          <a:p>
            <a:r>
              <a:rPr lang="it-IT" sz="2000">
                <a:hlinkClick r:id="rId3"/>
              </a:rPr>
              <a:t>https://beta.sherpa.ac.uk/id/publication/11992#journalPolicy</a:t>
            </a:r>
            <a:endParaRPr lang="it-IT" sz="2000"/>
          </a:p>
        </p:txBody>
      </p:sp>
      <p:pic>
        <p:nvPicPr>
          <p:cNvPr id="3" name="Immagine 2" descr="Immagine che contiene testo, Carattere, Pagina Web, Sito Web&#10;&#10;Descrizione generata automaticamente">
            <a:extLst>
              <a:ext uri="{FF2B5EF4-FFF2-40B4-BE49-F238E27FC236}">
                <a16:creationId xmlns:a16="http://schemas.microsoft.com/office/drawing/2014/main" id="{0876DF36-1792-DB58-894F-DB64C595860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7772400" cy="3376752"/>
          </a:xfrm>
          <a:prstGeom prst="rect">
            <a:avLst/>
          </a:prstGeom>
        </p:spPr>
      </p:pic>
      <p:pic>
        <p:nvPicPr>
          <p:cNvPr id="7" name="Immagine 6" descr="Immagine che contiene testo, Carattere, schermata&#10;&#10;Descrizione generata automaticamente">
            <a:extLst>
              <a:ext uri="{FF2B5EF4-FFF2-40B4-BE49-F238E27FC236}">
                <a16:creationId xmlns:a16="http://schemas.microsoft.com/office/drawing/2014/main" id="{595AE166-3DD8-0564-5140-C9B91BD9B66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8424" y="3376752"/>
            <a:ext cx="7772400" cy="3999274"/>
          </a:xfrm>
          <a:prstGeom prst="rect">
            <a:avLst/>
          </a:prstGeom>
        </p:spPr>
      </p:pic>
      <p:pic>
        <p:nvPicPr>
          <p:cNvPr id="12" name="Immagine 11" descr="Immagine che contiene testo, schermata, Carattere&#10;&#10;Descrizione generata automaticamente">
            <a:extLst>
              <a:ext uri="{FF2B5EF4-FFF2-40B4-BE49-F238E27FC236}">
                <a16:creationId xmlns:a16="http://schemas.microsoft.com/office/drawing/2014/main" id="{33F8EDB5-068D-B3B8-CDC3-EA2C9F2096C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796" y="4605932"/>
            <a:ext cx="7772400" cy="5669980"/>
          </a:xfrm>
          <a:prstGeom prst="rect">
            <a:avLst/>
          </a:prstGeom>
        </p:spPr>
      </p:pic>
      <p:pic>
        <p:nvPicPr>
          <p:cNvPr id="4" name="Immagin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62842" y="-28107"/>
            <a:ext cx="10058400" cy="3488240"/>
          </a:xfrm>
          <a:prstGeom prst="rect">
            <a:avLst/>
          </a:prstGeom>
        </p:spPr>
      </p:pic>
      <p:pic>
        <p:nvPicPr>
          <p:cNvPr id="10" name="Immagin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62842" y="3597503"/>
            <a:ext cx="10058400" cy="6590251"/>
          </a:xfrm>
          <a:prstGeom prst="rect">
            <a:avLst/>
          </a:prstGeom>
        </p:spPr>
      </p:pic>
    </p:spTree>
    <p:extLst>
      <p:ext uri="{BB962C8B-B14F-4D97-AF65-F5344CB8AC3E}">
        <p14:creationId xmlns:p14="http://schemas.microsoft.com/office/powerpoint/2010/main" val="1552499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4"/>
          <p:cNvSpPr/>
          <p:nvPr/>
        </p:nvSpPr>
        <p:spPr>
          <a:xfrm>
            <a:off x="0" y="0"/>
            <a:ext cx="18288000" cy="1457325"/>
          </a:xfrm>
          <a:prstGeom prst="rect">
            <a:avLst/>
          </a:prstGeom>
          <a:solidFill>
            <a:srgbClr val="1E3048"/>
          </a:solidFill>
        </p:spPr>
        <p:txBody>
          <a:bodyPr/>
          <a:lstStyle/>
          <a:p>
            <a:endParaRPr lang="it-IT"/>
          </a:p>
        </p:txBody>
      </p:sp>
      <p:sp>
        <p:nvSpPr>
          <p:cNvPr id="6" name="Freeform 6"/>
          <p:cNvSpPr/>
          <p:nvPr/>
        </p:nvSpPr>
        <p:spPr>
          <a:xfrm>
            <a:off x="17031357" y="8597501"/>
            <a:ext cx="556788" cy="556788"/>
          </a:xfrm>
          <a:custGeom>
            <a:avLst/>
            <a:gdLst/>
            <a:ahLst/>
            <a:cxnLst/>
            <a:rect l="l" t="t" r="r" b="b"/>
            <a:pathLst>
              <a:path w="556788" h="556788">
                <a:moveTo>
                  <a:pt x="0" y="0"/>
                </a:moveTo>
                <a:lnTo>
                  <a:pt x="556788" y="0"/>
                </a:lnTo>
                <a:lnTo>
                  <a:pt x="556788" y="556788"/>
                </a:lnTo>
                <a:lnTo>
                  <a:pt x="0" y="556788"/>
                </a:lnTo>
                <a:lnTo>
                  <a:pt x="0" y="0"/>
                </a:lnTo>
                <a:close/>
              </a:path>
            </a:pathLst>
          </a:custGeom>
          <a: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p:spPr>
        <p:txBody>
          <a:bodyPr/>
          <a:lstStyle/>
          <a:p>
            <a:endParaRPr lang="it-IT"/>
          </a:p>
        </p:txBody>
      </p:sp>
      <p:grpSp>
        <p:nvGrpSpPr>
          <p:cNvPr id="15" name="Group 15"/>
          <p:cNvGrpSpPr/>
          <p:nvPr/>
        </p:nvGrpSpPr>
        <p:grpSpPr>
          <a:xfrm>
            <a:off x="-431966" y="911088"/>
            <a:ext cx="7148154" cy="925889"/>
            <a:chOff x="0" y="0"/>
            <a:chExt cx="9530872" cy="1234519"/>
          </a:xfrm>
        </p:grpSpPr>
        <p:grpSp>
          <p:nvGrpSpPr>
            <p:cNvPr id="16" name="Group 16"/>
            <p:cNvGrpSpPr/>
            <p:nvPr/>
          </p:nvGrpSpPr>
          <p:grpSpPr>
            <a:xfrm>
              <a:off x="0" y="0"/>
              <a:ext cx="9530872" cy="1234519"/>
              <a:chOff x="0" y="0"/>
              <a:chExt cx="2221364" cy="287730"/>
            </a:xfrm>
          </p:grpSpPr>
          <p:sp>
            <p:nvSpPr>
              <p:cNvPr id="17" name="Freeform 17"/>
              <p:cNvSpPr/>
              <p:nvPr/>
            </p:nvSpPr>
            <p:spPr>
              <a:xfrm>
                <a:off x="0" y="0"/>
                <a:ext cx="2221364" cy="287730"/>
              </a:xfrm>
              <a:custGeom>
                <a:avLst/>
                <a:gdLst/>
                <a:ahLst/>
                <a:cxnLst/>
                <a:rect l="l" t="t" r="r" b="b"/>
                <a:pathLst>
                  <a:path w="2221364" h="287730">
                    <a:moveTo>
                      <a:pt x="46588" y="0"/>
                    </a:moveTo>
                    <a:lnTo>
                      <a:pt x="2174776" y="0"/>
                    </a:lnTo>
                    <a:cubicBezTo>
                      <a:pt x="2187132" y="0"/>
                      <a:pt x="2198982" y="4908"/>
                      <a:pt x="2207719" y="13645"/>
                    </a:cubicBezTo>
                    <a:cubicBezTo>
                      <a:pt x="2216456" y="22382"/>
                      <a:pt x="2221364" y="34232"/>
                      <a:pt x="2221364" y="46588"/>
                    </a:cubicBezTo>
                    <a:lnTo>
                      <a:pt x="2221364" y="241142"/>
                    </a:lnTo>
                    <a:cubicBezTo>
                      <a:pt x="2221364" y="266872"/>
                      <a:pt x="2200506" y="287730"/>
                      <a:pt x="2174776" y="287730"/>
                    </a:cubicBezTo>
                    <a:lnTo>
                      <a:pt x="46588" y="287730"/>
                    </a:lnTo>
                    <a:cubicBezTo>
                      <a:pt x="34232" y="287730"/>
                      <a:pt x="22382" y="282822"/>
                      <a:pt x="13645" y="274085"/>
                    </a:cubicBezTo>
                    <a:cubicBezTo>
                      <a:pt x="4908" y="265348"/>
                      <a:pt x="0" y="253498"/>
                      <a:pt x="0" y="241142"/>
                    </a:cubicBezTo>
                    <a:lnTo>
                      <a:pt x="0" y="46588"/>
                    </a:lnTo>
                    <a:cubicBezTo>
                      <a:pt x="0" y="34232"/>
                      <a:pt x="4908" y="22382"/>
                      <a:pt x="13645" y="13645"/>
                    </a:cubicBezTo>
                    <a:cubicBezTo>
                      <a:pt x="22382" y="4908"/>
                      <a:pt x="34232" y="0"/>
                      <a:pt x="46588" y="0"/>
                    </a:cubicBezTo>
                    <a:close/>
                  </a:path>
                </a:pathLst>
              </a:custGeom>
              <a:solidFill>
                <a:srgbClr val="FFFFFF"/>
              </a:solidFill>
            </p:spPr>
            <p:txBody>
              <a:bodyPr/>
              <a:lstStyle/>
              <a:p>
                <a:endParaRPr lang="it-IT"/>
              </a:p>
            </p:txBody>
          </p:sp>
          <p:sp>
            <p:nvSpPr>
              <p:cNvPr id="18" name="TextBox 18"/>
              <p:cNvSpPr txBox="1"/>
              <p:nvPr/>
            </p:nvSpPr>
            <p:spPr>
              <a:xfrm>
                <a:off x="0" y="-38100"/>
                <a:ext cx="2221364" cy="325830"/>
              </a:xfrm>
              <a:prstGeom prst="rect">
                <a:avLst/>
              </a:prstGeom>
            </p:spPr>
            <p:txBody>
              <a:bodyPr lIns="60055" tIns="60055" rIns="60055" bIns="60055" rtlCol="0" anchor="ctr"/>
              <a:lstStyle/>
              <a:p>
                <a:pPr algn="ctr">
                  <a:lnSpc>
                    <a:spcPts val="2939"/>
                  </a:lnSpc>
                </a:pPr>
                <a:endParaRPr/>
              </a:p>
            </p:txBody>
          </p:sp>
        </p:grpSp>
        <p:sp>
          <p:nvSpPr>
            <p:cNvPr id="19" name="Freeform 19"/>
            <p:cNvSpPr/>
            <p:nvPr/>
          </p:nvSpPr>
          <p:spPr>
            <a:xfrm>
              <a:off x="3724852" y="163176"/>
              <a:ext cx="5435836" cy="908166"/>
            </a:xfrm>
            <a:custGeom>
              <a:avLst/>
              <a:gdLst/>
              <a:ahLst/>
              <a:cxnLst/>
              <a:rect l="l" t="t" r="r" b="b"/>
              <a:pathLst>
                <a:path w="5435836" h="908166">
                  <a:moveTo>
                    <a:pt x="0" y="0"/>
                  </a:moveTo>
                  <a:lnTo>
                    <a:pt x="5435836" y="0"/>
                  </a:lnTo>
                  <a:lnTo>
                    <a:pt x="5435836" y="908167"/>
                  </a:lnTo>
                  <a:lnTo>
                    <a:pt x="0" y="908167"/>
                  </a:lnTo>
                  <a:lnTo>
                    <a:pt x="0" y="0"/>
                  </a:lnTo>
                  <a:close/>
                </a:path>
              </a:pathLst>
            </a:custGeom>
            <a:blipFill>
              <a:blip r:embed="rId5">
                <a:extLst>
                  <a:ext uri="{28A0092B-C50C-407E-A947-70E740481C1C}">
                    <a14:useLocalDpi xmlns:a14="http://schemas.microsoft.com/office/drawing/2010/main" val="0"/>
                  </a:ext>
                </a:extLst>
              </a:blip>
              <a:stretch>
                <a:fillRect/>
              </a:stretch>
            </a:blipFill>
          </p:spPr>
          <p:txBody>
            <a:bodyPr/>
            <a:lstStyle/>
            <a:p>
              <a:endParaRPr lang="it-IT"/>
            </a:p>
          </p:txBody>
        </p:sp>
        <p:sp>
          <p:nvSpPr>
            <p:cNvPr id="20" name="Freeform 20"/>
            <p:cNvSpPr/>
            <p:nvPr/>
          </p:nvSpPr>
          <p:spPr>
            <a:xfrm>
              <a:off x="1650583" y="240131"/>
              <a:ext cx="1923704" cy="754258"/>
            </a:xfrm>
            <a:custGeom>
              <a:avLst/>
              <a:gdLst/>
              <a:ahLst/>
              <a:cxnLst/>
              <a:rect l="l" t="t" r="r" b="b"/>
              <a:pathLst>
                <a:path w="1923704" h="754258">
                  <a:moveTo>
                    <a:pt x="0" y="0"/>
                  </a:moveTo>
                  <a:lnTo>
                    <a:pt x="1923704" y="0"/>
                  </a:lnTo>
                  <a:lnTo>
                    <a:pt x="1923704" y="754258"/>
                  </a:lnTo>
                  <a:lnTo>
                    <a:pt x="0" y="754258"/>
                  </a:lnTo>
                  <a:lnTo>
                    <a:pt x="0" y="0"/>
                  </a:lnTo>
                  <a:close/>
                </a:path>
              </a:pathLst>
            </a:custGeom>
            <a:blipFill>
              <a:blip r:embed="rId6">
                <a:extLst>
                  <a:ext uri="{28A0092B-C50C-407E-A947-70E740481C1C}">
                    <a14:useLocalDpi xmlns:a14="http://schemas.microsoft.com/office/drawing/2010/main" val="0"/>
                  </a:ext>
                </a:extLst>
              </a:blip>
              <a:stretch>
                <a:fillRect/>
              </a:stretch>
            </a:blipFill>
          </p:spPr>
          <p:txBody>
            <a:bodyPr/>
            <a:lstStyle/>
            <a:p>
              <a:endParaRPr lang="it-IT"/>
            </a:p>
          </p:txBody>
        </p:sp>
      </p:grpSp>
      <p:cxnSp>
        <p:nvCxnSpPr>
          <p:cNvPr id="25" name="Connettore diritto 24"/>
          <p:cNvCxnSpPr/>
          <p:nvPr/>
        </p:nvCxnSpPr>
        <p:spPr>
          <a:xfrm>
            <a:off x="9144000" y="3415308"/>
            <a:ext cx="72008" cy="5328592"/>
          </a:xfrm>
          <a:prstGeom prst="line">
            <a:avLst/>
          </a:prstGeom>
          <a:ln w="762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28" name="Immagine 2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8642" y="3773995"/>
            <a:ext cx="2441376" cy="932162"/>
          </a:xfrm>
          <a:prstGeom prst="rect">
            <a:avLst/>
          </a:prstGeom>
        </p:spPr>
      </p:pic>
      <p:pic>
        <p:nvPicPr>
          <p:cNvPr id="29" name="Immagine 2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641478" y="4509363"/>
            <a:ext cx="5161844" cy="651952"/>
          </a:xfrm>
          <a:prstGeom prst="rect">
            <a:avLst/>
          </a:prstGeom>
        </p:spPr>
      </p:pic>
      <p:pic>
        <p:nvPicPr>
          <p:cNvPr id="30" name="Immagine 2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516182" y="5877398"/>
            <a:ext cx="5412437" cy="654003"/>
          </a:xfrm>
          <a:prstGeom prst="rect">
            <a:avLst/>
          </a:prstGeom>
        </p:spPr>
      </p:pic>
      <p:pic>
        <p:nvPicPr>
          <p:cNvPr id="31" name="Immagine 30"/>
          <p:cNvPicPr>
            <a:picLocks noChangeAspect="1"/>
          </p:cNvPicPr>
          <p:nvPr/>
        </p:nvPicPr>
        <p:blipFill rotWithShape="1">
          <a:blip r:embed="rId10" cstate="print">
            <a:extLst>
              <a:ext uri="{28A0092B-C50C-407E-A947-70E740481C1C}">
                <a14:useLocalDpi xmlns:a14="http://schemas.microsoft.com/office/drawing/2010/main" val="0"/>
              </a:ext>
            </a:extLst>
          </a:blip>
          <a:srcRect l="12087" t="12182" r="13306" b="11829"/>
          <a:stretch/>
        </p:blipFill>
        <p:spPr>
          <a:xfrm>
            <a:off x="4288481" y="5155224"/>
            <a:ext cx="3888432" cy="1584177"/>
          </a:xfrm>
          <a:prstGeom prst="rect">
            <a:avLst/>
          </a:prstGeom>
        </p:spPr>
      </p:pic>
      <p:pic>
        <p:nvPicPr>
          <p:cNvPr id="33" name="Immagine 3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39754" y="5889794"/>
            <a:ext cx="2765635" cy="1242375"/>
          </a:xfrm>
          <a:prstGeom prst="rect">
            <a:avLst/>
          </a:prstGeom>
        </p:spPr>
      </p:pic>
      <p:sp>
        <p:nvSpPr>
          <p:cNvPr id="26" name="CasellaDiTesto 25"/>
          <p:cNvSpPr txBox="1"/>
          <p:nvPr/>
        </p:nvSpPr>
        <p:spPr>
          <a:xfrm>
            <a:off x="10476978" y="8032871"/>
            <a:ext cx="5482591" cy="707886"/>
          </a:xfrm>
          <a:prstGeom prst="rect">
            <a:avLst/>
          </a:prstGeom>
          <a:noFill/>
        </p:spPr>
        <p:txBody>
          <a:bodyPr wrap="none" rtlCol="0">
            <a:spAutoFit/>
          </a:bodyPr>
          <a:lstStyle/>
          <a:p>
            <a:pPr algn="ctr"/>
            <a:r>
              <a:rPr lang="it-IT" sz="4000">
                <a:latin typeface="Montserrat" pitchFamily="2" charset="0"/>
              </a:rPr>
              <a:t>Sono social network!</a:t>
            </a:r>
          </a:p>
        </p:txBody>
      </p:sp>
      <p:sp>
        <p:nvSpPr>
          <p:cNvPr id="32" name="CasellaDiTesto 31"/>
          <p:cNvSpPr txBox="1"/>
          <p:nvPr/>
        </p:nvSpPr>
        <p:spPr>
          <a:xfrm>
            <a:off x="11150183" y="2750979"/>
            <a:ext cx="4144434" cy="5940088"/>
          </a:xfrm>
          <a:prstGeom prst="rect">
            <a:avLst/>
          </a:prstGeom>
          <a:noFill/>
        </p:spPr>
        <p:txBody>
          <a:bodyPr wrap="square" rtlCol="0">
            <a:spAutoFit/>
          </a:bodyPr>
          <a:lstStyle/>
          <a:p>
            <a:pPr algn="ctr"/>
            <a:r>
              <a:rPr lang="it-IT" sz="38000" b="1">
                <a:solidFill>
                  <a:schemeClr val="accent2"/>
                </a:solidFill>
                <a:latin typeface="Montserrat" pitchFamily="2" charset="0"/>
              </a:rPr>
              <a:t>X</a:t>
            </a:r>
          </a:p>
        </p:txBody>
      </p:sp>
      <p:grpSp>
        <p:nvGrpSpPr>
          <p:cNvPr id="11" name="Gruppo 10"/>
          <p:cNvGrpSpPr/>
          <p:nvPr/>
        </p:nvGrpSpPr>
        <p:grpSpPr>
          <a:xfrm>
            <a:off x="6121088" y="6952051"/>
            <a:ext cx="3094920" cy="2869525"/>
            <a:chOff x="4310084" y="5880734"/>
            <a:chExt cx="3680427" cy="3412391"/>
          </a:xfrm>
        </p:grpSpPr>
        <p:pic>
          <p:nvPicPr>
            <p:cNvPr id="2" name="Immagine 1">
              <a:extLst>
                <a:ext uri="{FF2B5EF4-FFF2-40B4-BE49-F238E27FC236}">
                  <a16:creationId xmlns:a16="http://schemas.microsoft.com/office/drawing/2014/main" id="{A7ACC464-595B-DB03-B78D-A040F6CE824E}"/>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a:stretch/>
          </p:blipFill>
          <p:spPr>
            <a:xfrm>
              <a:off x="5129579" y="5880734"/>
              <a:ext cx="2041437" cy="2916339"/>
            </a:xfrm>
            <a:prstGeom prst="rect">
              <a:avLst/>
            </a:prstGeom>
          </p:spPr>
        </p:pic>
        <p:sp>
          <p:nvSpPr>
            <p:cNvPr id="34" name="TextBox 27"/>
            <p:cNvSpPr txBox="1"/>
            <p:nvPr/>
          </p:nvSpPr>
          <p:spPr>
            <a:xfrm>
              <a:off x="4310084" y="8875895"/>
              <a:ext cx="3680427" cy="417230"/>
            </a:xfrm>
            <a:prstGeom prst="rect">
              <a:avLst/>
            </a:prstGeom>
          </p:spPr>
          <p:txBody>
            <a:bodyPr lIns="0" tIns="0" rIns="0" bIns="0" rtlCol="0" anchor="t">
              <a:spAutoFit/>
            </a:bodyPr>
            <a:lstStyle/>
            <a:p>
              <a:pPr algn="ctr">
                <a:lnSpc>
                  <a:spcPts val="3191"/>
                </a:lnSpc>
              </a:pPr>
              <a:r>
                <a:rPr lang="en-US" sz="4400">
                  <a:solidFill>
                    <a:srgbClr val="00B050"/>
                  </a:solidFill>
                  <a:latin typeface="Montserrat Classic"/>
                </a:rPr>
                <a:t>GREEN</a:t>
              </a:r>
            </a:p>
          </p:txBody>
        </p:sp>
      </p:grpSp>
      <p:sp>
        <p:nvSpPr>
          <p:cNvPr id="36" name="TextBox 6"/>
          <p:cNvSpPr txBox="1"/>
          <p:nvPr/>
        </p:nvSpPr>
        <p:spPr>
          <a:xfrm>
            <a:off x="945890" y="2137859"/>
            <a:ext cx="16396220" cy="730328"/>
          </a:xfrm>
          <a:prstGeom prst="rect">
            <a:avLst/>
          </a:prstGeom>
        </p:spPr>
        <p:txBody>
          <a:bodyPr wrap="square" lIns="0" tIns="0" rIns="0" bIns="0" rtlCol="0" anchor="t">
            <a:spAutoFit/>
          </a:bodyPr>
          <a:lstStyle/>
          <a:p>
            <a:pPr>
              <a:lnSpc>
                <a:spcPts val="6269"/>
              </a:lnSpc>
            </a:pPr>
            <a:r>
              <a:rPr lang="it-IT" sz="5000" err="1">
                <a:solidFill>
                  <a:srgbClr val="06213C"/>
                </a:solidFill>
                <a:latin typeface="Montserrat Classic Bold"/>
              </a:rPr>
              <a:t>Autoarchiviazione</a:t>
            </a:r>
            <a:r>
              <a:rPr lang="it-IT" sz="5000">
                <a:solidFill>
                  <a:srgbClr val="06213C"/>
                </a:solidFill>
                <a:latin typeface="Montserrat Classic Bold"/>
              </a:rPr>
              <a:t>… Dove?</a:t>
            </a:r>
          </a:p>
        </p:txBody>
      </p:sp>
      <p:pic>
        <p:nvPicPr>
          <p:cNvPr id="37" name="Immagine 36"/>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4746949" y="-41076"/>
            <a:ext cx="2370177" cy="1675715"/>
          </a:xfrm>
          <a:prstGeom prst="rect">
            <a:avLst/>
          </a:prstGeom>
        </p:spPr>
      </p:pic>
      <p:sp>
        <p:nvSpPr>
          <p:cNvPr id="38" name="Ovale 37"/>
          <p:cNvSpPr/>
          <p:nvPr/>
        </p:nvSpPr>
        <p:spPr>
          <a:xfrm>
            <a:off x="16344800" y="864307"/>
            <a:ext cx="216024" cy="193674"/>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5" name="Immagine 4" descr="Immagine che contiene Carattere, Elementi grafici, calligrafia, grafica&#10;&#10;Descrizione generata automaticamente">
            <a:extLst>
              <a:ext uri="{FF2B5EF4-FFF2-40B4-BE49-F238E27FC236}">
                <a16:creationId xmlns:a16="http://schemas.microsoft.com/office/drawing/2014/main" id="{18C6E310-3366-F526-4CAD-79CD38465DC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759742" y="6762593"/>
            <a:ext cx="3276600" cy="1270000"/>
          </a:xfrm>
          <a:prstGeom prst="rect">
            <a:avLst/>
          </a:prstGeom>
        </p:spPr>
      </p:pic>
      <p:sp>
        <p:nvSpPr>
          <p:cNvPr id="8" name="CasellaDiTesto 7">
            <a:extLst>
              <a:ext uri="{FF2B5EF4-FFF2-40B4-BE49-F238E27FC236}">
                <a16:creationId xmlns:a16="http://schemas.microsoft.com/office/drawing/2014/main" id="{E7EDC2DF-394D-889A-C610-D3568B8964F1}"/>
              </a:ext>
            </a:extLst>
          </p:cNvPr>
          <p:cNvSpPr txBox="1"/>
          <p:nvPr/>
        </p:nvSpPr>
        <p:spPr>
          <a:xfrm>
            <a:off x="1251395" y="8833346"/>
            <a:ext cx="5384231" cy="369332"/>
          </a:xfrm>
          <a:prstGeom prst="rect">
            <a:avLst/>
          </a:prstGeom>
          <a:noFill/>
        </p:spPr>
        <p:txBody>
          <a:bodyPr wrap="none" rtlCol="0">
            <a:spAutoFit/>
          </a:bodyPr>
          <a:lstStyle/>
          <a:p>
            <a:r>
              <a:rPr lang="it-IT">
                <a:hlinkClick r:id="rId15"/>
              </a:rPr>
              <a:t>https://explore.openaire.eu/participate/deposit/search</a:t>
            </a:r>
            <a:endParaRPr lang="it-IT"/>
          </a:p>
        </p:txBody>
      </p:sp>
      <p:pic>
        <p:nvPicPr>
          <p:cNvPr id="10" name="Elemento grafico 9">
            <a:extLst>
              <a:ext uri="{FF2B5EF4-FFF2-40B4-BE49-F238E27FC236}">
                <a16:creationId xmlns:a16="http://schemas.microsoft.com/office/drawing/2014/main" id="{2711FC29-347A-0DF7-5F31-8F687E6FD9AD}"/>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654926" y="8177395"/>
            <a:ext cx="3581400" cy="698500"/>
          </a:xfrm>
          <a:prstGeom prst="rect">
            <a:avLst/>
          </a:prstGeom>
        </p:spPr>
      </p:pic>
      <p:pic>
        <p:nvPicPr>
          <p:cNvPr id="27" name="Immagine 26"/>
          <p:cNvPicPr>
            <a:picLocks noChangeAspect="1"/>
          </p:cNvPicPr>
          <p:nvPr/>
        </p:nvPicPr>
        <p:blipFill rotWithShape="1">
          <a:blip r:embed="rId18" cstate="print">
            <a:extLst>
              <a:ext uri="{28A0092B-C50C-407E-A947-70E740481C1C}">
                <a14:useLocalDpi xmlns:a14="http://schemas.microsoft.com/office/drawing/2010/main" val="0"/>
              </a:ext>
            </a:extLst>
          </a:blip>
          <a:srcRect/>
          <a:stretch/>
        </p:blipFill>
        <p:spPr>
          <a:xfrm>
            <a:off x="14656996" y="1179135"/>
            <a:ext cx="179905" cy="194897"/>
          </a:xfrm>
          <a:prstGeom prst="rect">
            <a:avLst/>
          </a:prstGeom>
        </p:spPr>
      </p:pic>
      <p:pic>
        <p:nvPicPr>
          <p:cNvPr id="7" name="Immagine 6" descr="Immagine che contiene testo, Carattere, Elementi grafici, logo&#10;&#10;Descrizione generata automaticamente">
            <a:extLst>
              <a:ext uri="{FF2B5EF4-FFF2-40B4-BE49-F238E27FC236}">
                <a16:creationId xmlns:a16="http://schemas.microsoft.com/office/drawing/2014/main" id="{D8F3CE97-958A-D934-E515-DBF17A1CDC78}"/>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618723" y="3652160"/>
            <a:ext cx="1510446" cy="1486084"/>
          </a:xfrm>
          <a:prstGeom prst="rect">
            <a:avLst/>
          </a:prstGeom>
        </p:spPr>
      </p:pic>
      <p:pic>
        <p:nvPicPr>
          <p:cNvPr id="12" name="Immagine 11" descr="Immagine che contiene Carattere, logo, testo, Elementi grafici&#10;&#10;Descrizione generata automaticamente">
            <a:extLst>
              <a:ext uri="{FF2B5EF4-FFF2-40B4-BE49-F238E27FC236}">
                <a16:creationId xmlns:a16="http://schemas.microsoft.com/office/drawing/2014/main" id="{30D2AF57-27A0-6E51-9823-3E014521E0C1}"/>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5716345" y="3476743"/>
            <a:ext cx="2544443" cy="152666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1000"/>
                                        <p:tgtEl>
                                          <p:spTgt spid="32"/>
                                        </p:tgtEl>
                                      </p:cBhvr>
                                    </p:animEffect>
                                    <p:anim calcmode="lin" valueType="num">
                                      <p:cBhvr>
                                        <p:cTn id="13" dur="1000" fill="hold"/>
                                        <p:tgtEl>
                                          <p:spTgt spid="32"/>
                                        </p:tgtEl>
                                        <p:attrNameLst>
                                          <p:attrName>ppt_x</p:attrName>
                                        </p:attrNameLst>
                                      </p:cBhvr>
                                      <p:tavLst>
                                        <p:tav tm="0">
                                          <p:val>
                                            <p:strVal val="#ppt_x"/>
                                          </p:val>
                                        </p:tav>
                                        <p:tav tm="100000">
                                          <p:val>
                                            <p:strVal val="#ppt_x"/>
                                          </p:val>
                                        </p:tav>
                                      </p:tavLst>
                                    </p:anim>
                                    <p:anim calcmode="lin" valueType="num">
                                      <p:cBhvr>
                                        <p:cTn id="14"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32" grpId="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rotWithShape="1">
          <a:blip r:embed="rId3" cstate="print">
            <a:extLst>
              <a:ext uri="{28A0092B-C50C-407E-A947-70E740481C1C}">
                <a14:useLocalDpi xmlns:a14="http://schemas.microsoft.com/office/drawing/2010/main" val="0"/>
              </a:ext>
            </a:extLst>
          </a:blip>
          <a:srcRect b="4447"/>
          <a:stretch/>
        </p:blipFill>
        <p:spPr>
          <a:xfrm>
            <a:off x="0" y="1569158"/>
            <a:ext cx="18268947" cy="8174040"/>
          </a:xfrm>
          <a:prstGeom prst="rect">
            <a:avLst/>
          </a:prstGeom>
        </p:spPr>
      </p:pic>
      <p:pic>
        <p:nvPicPr>
          <p:cNvPr id="15" name="Immagin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746949" y="-41076"/>
            <a:ext cx="2370177" cy="1675715"/>
          </a:xfrm>
          <a:prstGeom prst="rect">
            <a:avLst/>
          </a:prstGeom>
        </p:spPr>
      </p:pic>
      <p:sp>
        <p:nvSpPr>
          <p:cNvPr id="16" name="Ovale 15"/>
          <p:cNvSpPr/>
          <p:nvPr/>
        </p:nvSpPr>
        <p:spPr>
          <a:xfrm>
            <a:off x="16344800" y="841668"/>
            <a:ext cx="216024" cy="193674"/>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7" name="TextBox 6"/>
          <p:cNvSpPr txBox="1"/>
          <p:nvPr/>
        </p:nvSpPr>
        <p:spPr>
          <a:xfrm>
            <a:off x="720906" y="511138"/>
            <a:ext cx="16396220" cy="807913"/>
          </a:xfrm>
          <a:prstGeom prst="rect">
            <a:avLst/>
          </a:prstGeom>
        </p:spPr>
        <p:txBody>
          <a:bodyPr wrap="square" lIns="0" tIns="0" rIns="0" bIns="0" rtlCol="0" anchor="t">
            <a:spAutoFit/>
          </a:bodyPr>
          <a:lstStyle/>
          <a:p>
            <a:pPr>
              <a:lnSpc>
                <a:spcPts val="6269"/>
              </a:lnSpc>
            </a:pPr>
            <a:r>
              <a:rPr lang="it-IT" sz="5000" err="1">
                <a:solidFill>
                  <a:srgbClr val="06213C"/>
                </a:solidFill>
                <a:latin typeface="Montserrat Classic Bold"/>
              </a:rPr>
              <a:t>Autoarchiviazione</a:t>
            </a:r>
            <a:r>
              <a:rPr lang="it-IT" sz="5000">
                <a:solidFill>
                  <a:srgbClr val="06213C"/>
                </a:solidFill>
                <a:latin typeface="Montserrat Classic Bold"/>
              </a:rPr>
              <a:t> al CNR - </a:t>
            </a:r>
            <a:r>
              <a:rPr lang="it-IT" sz="5400" b="1">
                <a:hlinkClick r:id="rId5"/>
              </a:rPr>
              <a:t>https://iris.cnr.it</a:t>
            </a:r>
            <a:r>
              <a:rPr lang="it-IT" sz="5400" b="1"/>
              <a:t> </a:t>
            </a:r>
            <a:endParaRPr lang="it-IT" sz="5000" b="1">
              <a:solidFill>
                <a:srgbClr val="06213C"/>
              </a:solidFill>
              <a:latin typeface="Montserrat Classic Bold"/>
            </a:endParaRPr>
          </a:p>
        </p:txBody>
      </p:sp>
      <p:grpSp>
        <p:nvGrpSpPr>
          <p:cNvPr id="22" name="Gruppo 21"/>
          <p:cNvGrpSpPr/>
          <p:nvPr/>
        </p:nvGrpSpPr>
        <p:grpSpPr>
          <a:xfrm>
            <a:off x="15408696" y="7182049"/>
            <a:ext cx="2879304" cy="2561148"/>
            <a:chOff x="15408696" y="7182049"/>
            <a:chExt cx="2664296" cy="2561148"/>
          </a:xfrm>
        </p:grpSpPr>
        <p:sp>
          <p:nvSpPr>
            <p:cNvPr id="21" name="Rettangolo 20"/>
            <p:cNvSpPr/>
            <p:nvPr/>
          </p:nvSpPr>
          <p:spPr>
            <a:xfrm>
              <a:off x="15408696" y="7182049"/>
              <a:ext cx="2664296" cy="25611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18" name="Gruppo 17"/>
            <p:cNvGrpSpPr/>
            <p:nvPr/>
          </p:nvGrpSpPr>
          <p:grpSpPr>
            <a:xfrm>
              <a:off x="15624720" y="7270399"/>
              <a:ext cx="2232248" cy="2057300"/>
              <a:chOff x="4310084" y="5880734"/>
              <a:chExt cx="3680427" cy="3412391"/>
            </a:xfrm>
          </p:grpSpPr>
          <p:pic>
            <p:nvPicPr>
              <p:cNvPr id="19" name="Immagine 18">
                <a:extLst>
                  <a:ext uri="{FF2B5EF4-FFF2-40B4-BE49-F238E27FC236}">
                    <a16:creationId xmlns:a16="http://schemas.microsoft.com/office/drawing/2014/main" id="{A7ACC464-595B-DB03-B78D-A040F6CE824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5129579" y="5880734"/>
                <a:ext cx="2041437" cy="2916339"/>
              </a:xfrm>
              <a:prstGeom prst="rect">
                <a:avLst/>
              </a:prstGeom>
            </p:spPr>
          </p:pic>
          <p:sp>
            <p:nvSpPr>
              <p:cNvPr id="20" name="TextBox 27"/>
              <p:cNvSpPr txBox="1"/>
              <p:nvPr/>
            </p:nvSpPr>
            <p:spPr>
              <a:xfrm>
                <a:off x="4310084" y="8875895"/>
                <a:ext cx="3680427" cy="417230"/>
              </a:xfrm>
              <a:prstGeom prst="rect">
                <a:avLst/>
              </a:prstGeom>
            </p:spPr>
            <p:txBody>
              <a:bodyPr lIns="0" tIns="0" rIns="0" bIns="0" rtlCol="0" anchor="t">
                <a:spAutoFit/>
              </a:bodyPr>
              <a:lstStyle/>
              <a:p>
                <a:pPr algn="ctr">
                  <a:lnSpc>
                    <a:spcPts val="3191"/>
                  </a:lnSpc>
                </a:pPr>
                <a:r>
                  <a:rPr lang="en-US" sz="4400">
                    <a:solidFill>
                      <a:srgbClr val="00B050"/>
                    </a:solidFill>
                    <a:latin typeface="Montserrat Classic"/>
                  </a:rPr>
                  <a:t>GREEN</a:t>
                </a:r>
              </a:p>
            </p:txBody>
          </p:sp>
        </p:grpSp>
      </p:grpSp>
      <p:pic>
        <p:nvPicPr>
          <p:cNvPr id="12" name="Immagine 11"/>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14656996" y="1179135"/>
            <a:ext cx="179905" cy="194897"/>
          </a:xfrm>
          <a:prstGeom prst="rect">
            <a:avLst/>
          </a:prstGeom>
        </p:spPr>
      </p:pic>
    </p:spTree>
    <p:extLst>
      <p:ext uri="{BB962C8B-B14F-4D97-AF65-F5344CB8AC3E}">
        <p14:creationId xmlns:p14="http://schemas.microsoft.com/office/powerpoint/2010/main" val="40182570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29980" y="-884478"/>
            <a:ext cx="18288000" cy="1457325"/>
          </a:xfrm>
          <a:prstGeom prst="rect">
            <a:avLst/>
          </a:prstGeom>
          <a:solidFill>
            <a:srgbClr val="1E3048"/>
          </a:solidFill>
        </p:spPr>
        <p:txBody>
          <a:bodyPr/>
          <a:lstStyle/>
          <a:p>
            <a:endParaRPr lang="it-IT"/>
          </a:p>
        </p:txBody>
      </p:sp>
      <p:sp>
        <p:nvSpPr>
          <p:cNvPr id="6" name="TextBox 6"/>
          <p:cNvSpPr txBox="1"/>
          <p:nvPr/>
        </p:nvSpPr>
        <p:spPr>
          <a:xfrm>
            <a:off x="753963" y="1673891"/>
            <a:ext cx="17209913" cy="717889"/>
          </a:xfrm>
          <a:prstGeom prst="rect">
            <a:avLst/>
          </a:prstGeom>
        </p:spPr>
        <p:txBody>
          <a:bodyPr wrap="square" lIns="0" tIns="0" rIns="0" bIns="0" rtlCol="0" anchor="t">
            <a:spAutoFit/>
          </a:bodyPr>
          <a:lstStyle/>
          <a:p>
            <a:pPr>
              <a:lnSpc>
                <a:spcPts val="6269"/>
              </a:lnSpc>
            </a:pPr>
            <a:r>
              <a:rPr lang="it-IT" sz="4500">
                <a:solidFill>
                  <a:srgbClr val="06213C"/>
                </a:solidFill>
                <a:latin typeface="Montserrat Classic Bold"/>
              </a:rPr>
              <a:t>Policy istituzionale sull’accesso aperto ai prodotti CNR</a:t>
            </a:r>
          </a:p>
        </p:txBody>
      </p:sp>
      <p:grpSp>
        <p:nvGrpSpPr>
          <p:cNvPr id="8" name="Group 8"/>
          <p:cNvGrpSpPr/>
          <p:nvPr/>
        </p:nvGrpSpPr>
        <p:grpSpPr>
          <a:xfrm>
            <a:off x="16277" y="583235"/>
            <a:ext cx="7148154" cy="925889"/>
            <a:chOff x="0" y="0"/>
            <a:chExt cx="9530872" cy="1234519"/>
          </a:xfrm>
        </p:grpSpPr>
        <p:grpSp>
          <p:nvGrpSpPr>
            <p:cNvPr id="9" name="Group 9"/>
            <p:cNvGrpSpPr/>
            <p:nvPr/>
          </p:nvGrpSpPr>
          <p:grpSpPr>
            <a:xfrm>
              <a:off x="0" y="0"/>
              <a:ext cx="9530872" cy="1234519"/>
              <a:chOff x="0" y="0"/>
              <a:chExt cx="2221364" cy="287730"/>
            </a:xfrm>
          </p:grpSpPr>
          <p:sp>
            <p:nvSpPr>
              <p:cNvPr id="10" name="Freeform 10"/>
              <p:cNvSpPr/>
              <p:nvPr/>
            </p:nvSpPr>
            <p:spPr>
              <a:xfrm>
                <a:off x="0" y="0"/>
                <a:ext cx="2221364" cy="287730"/>
              </a:xfrm>
              <a:custGeom>
                <a:avLst/>
                <a:gdLst/>
                <a:ahLst/>
                <a:cxnLst/>
                <a:rect l="l" t="t" r="r" b="b"/>
                <a:pathLst>
                  <a:path w="2221364" h="287730">
                    <a:moveTo>
                      <a:pt x="46588" y="0"/>
                    </a:moveTo>
                    <a:lnTo>
                      <a:pt x="2174776" y="0"/>
                    </a:lnTo>
                    <a:cubicBezTo>
                      <a:pt x="2187132" y="0"/>
                      <a:pt x="2198982" y="4908"/>
                      <a:pt x="2207719" y="13645"/>
                    </a:cubicBezTo>
                    <a:cubicBezTo>
                      <a:pt x="2216456" y="22382"/>
                      <a:pt x="2221364" y="34232"/>
                      <a:pt x="2221364" y="46588"/>
                    </a:cubicBezTo>
                    <a:lnTo>
                      <a:pt x="2221364" y="241142"/>
                    </a:lnTo>
                    <a:cubicBezTo>
                      <a:pt x="2221364" y="266872"/>
                      <a:pt x="2200506" y="287730"/>
                      <a:pt x="2174776" y="287730"/>
                    </a:cubicBezTo>
                    <a:lnTo>
                      <a:pt x="46588" y="287730"/>
                    </a:lnTo>
                    <a:cubicBezTo>
                      <a:pt x="34232" y="287730"/>
                      <a:pt x="22382" y="282822"/>
                      <a:pt x="13645" y="274085"/>
                    </a:cubicBezTo>
                    <a:cubicBezTo>
                      <a:pt x="4908" y="265348"/>
                      <a:pt x="0" y="253498"/>
                      <a:pt x="0" y="241142"/>
                    </a:cubicBezTo>
                    <a:lnTo>
                      <a:pt x="0" y="46588"/>
                    </a:lnTo>
                    <a:cubicBezTo>
                      <a:pt x="0" y="34232"/>
                      <a:pt x="4908" y="22382"/>
                      <a:pt x="13645" y="13645"/>
                    </a:cubicBezTo>
                    <a:cubicBezTo>
                      <a:pt x="22382" y="4908"/>
                      <a:pt x="34232" y="0"/>
                      <a:pt x="46588" y="0"/>
                    </a:cubicBezTo>
                    <a:close/>
                  </a:path>
                </a:pathLst>
              </a:custGeom>
              <a:solidFill>
                <a:srgbClr val="FFFFFF"/>
              </a:solidFill>
            </p:spPr>
            <p:txBody>
              <a:bodyPr/>
              <a:lstStyle/>
              <a:p>
                <a:endParaRPr lang="it-IT"/>
              </a:p>
            </p:txBody>
          </p:sp>
          <p:sp>
            <p:nvSpPr>
              <p:cNvPr id="11" name="TextBox 11"/>
              <p:cNvSpPr txBox="1"/>
              <p:nvPr/>
            </p:nvSpPr>
            <p:spPr>
              <a:xfrm>
                <a:off x="0" y="-38100"/>
                <a:ext cx="2221364" cy="325830"/>
              </a:xfrm>
              <a:prstGeom prst="rect">
                <a:avLst/>
              </a:prstGeom>
            </p:spPr>
            <p:txBody>
              <a:bodyPr lIns="60055" tIns="60055" rIns="60055" bIns="60055" rtlCol="0" anchor="ctr"/>
              <a:lstStyle/>
              <a:p>
                <a:pPr algn="ctr">
                  <a:lnSpc>
                    <a:spcPts val="2939"/>
                  </a:lnSpc>
                </a:pPr>
                <a:endParaRPr/>
              </a:p>
            </p:txBody>
          </p:sp>
        </p:grpSp>
        <p:sp>
          <p:nvSpPr>
            <p:cNvPr id="12" name="Freeform 12"/>
            <p:cNvSpPr/>
            <p:nvPr/>
          </p:nvSpPr>
          <p:spPr>
            <a:xfrm>
              <a:off x="3724852" y="163176"/>
              <a:ext cx="5435836" cy="908166"/>
            </a:xfrm>
            <a:custGeom>
              <a:avLst/>
              <a:gdLst/>
              <a:ahLst/>
              <a:cxnLst/>
              <a:rect l="l" t="t" r="r" b="b"/>
              <a:pathLst>
                <a:path w="5435836" h="908166">
                  <a:moveTo>
                    <a:pt x="0" y="0"/>
                  </a:moveTo>
                  <a:lnTo>
                    <a:pt x="5435836" y="0"/>
                  </a:lnTo>
                  <a:lnTo>
                    <a:pt x="5435836" y="908167"/>
                  </a:lnTo>
                  <a:lnTo>
                    <a:pt x="0" y="908167"/>
                  </a:lnTo>
                  <a:lnTo>
                    <a:pt x="0" y="0"/>
                  </a:lnTo>
                  <a:close/>
                </a:path>
              </a:pathLst>
            </a:custGeom>
            <a:blipFill>
              <a:blip r:embed="rId3">
                <a:extLst>
                  <a:ext uri="{28A0092B-C50C-407E-A947-70E740481C1C}">
                    <a14:useLocalDpi xmlns:a14="http://schemas.microsoft.com/office/drawing/2010/main" val="0"/>
                  </a:ext>
                </a:extLst>
              </a:blip>
              <a:stretch>
                <a:fillRect/>
              </a:stretch>
            </a:blipFill>
          </p:spPr>
          <p:txBody>
            <a:bodyPr/>
            <a:lstStyle/>
            <a:p>
              <a:endParaRPr lang="it-IT"/>
            </a:p>
          </p:txBody>
        </p:sp>
        <p:sp>
          <p:nvSpPr>
            <p:cNvPr id="13" name="Freeform 13"/>
            <p:cNvSpPr/>
            <p:nvPr/>
          </p:nvSpPr>
          <p:spPr>
            <a:xfrm>
              <a:off x="1650583" y="240131"/>
              <a:ext cx="1923704" cy="754258"/>
            </a:xfrm>
            <a:custGeom>
              <a:avLst/>
              <a:gdLst/>
              <a:ahLst/>
              <a:cxnLst/>
              <a:rect l="l" t="t" r="r" b="b"/>
              <a:pathLst>
                <a:path w="1923704" h="754258">
                  <a:moveTo>
                    <a:pt x="0" y="0"/>
                  </a:moveTo>
                  <a:lnTo>
                    <a:pt x="1923704" y="0"/>
                  </a:lnTo>
                  <a:lnTo>
                    <a:pt x="1923704" y="754258"/>
                  </a:lnTo>
                  <a:lnTo>
                    <a:pt x="0" y="754258"/>
                  </a:lnTo>
                  <a:lnTo>
                    <a:pt x="0" y="0"/>
                  </a:lnTo>
                  <a:close/>
                </a:path>
              </a:pathLst>
            </a:custGeom>
            <a:blipFill>
              <a:blip r:embed="rId4">
                <a:extLst>
                  <a:ext uri="{28A0092B-C50C-407E-A947-70E740481C1C}">
                    <a14:useLocalDpi xmlns:a14="http://schemas.microsoft.com/office/drawing/2010/main" val="0"/>
                  </a:ext>
                </a:extLst>
              </a:blip>
              <a:stretch>
                <a:fillRect/>
              </a:stretch>
            </a:blipFill>
          </p:spPr>
          <p:txBody>
            <a:bodyPr/>
            <a:lstStyle/>
            <a:p>
              <a:endParaRPr lang="it-IT"/>
            </a:p>
          </p:txBody>
        </p:sp>
      </p:grpSp>
      <p:sp>
        <p:nvSpPr>
          <p:cNvPr id="15" name="TextBox 7">
            <a:extLst>
              <a:ext uri="{FF2B5EF4-FFF2-40B4-BE49-F238E27FC236}">
                <a16:creationId xmlns:a16="http://schemas.microsoft.com/office/drawing/2014/main" id="{136A4508-DCCB-B6AD-B5D2-D5D2A2C90D94}"/>
              </a:ext>
            </a:extLst>
          </p:cNvPr>
          <p:cNvSpPr txBox="1"/>
          <p:nvPr/>
        </p:nvSpPr>
        <p:spPr>
          <a:xfrm>
            <a:off x="8152770" y="8284946"/>
            <a:ext cx="9704197" cy="1487587"/>
          </a:xfrm>
          <a:prstGeom prst="rect">
            <a:avLst/>
          </a:prstGeom>
        </p:spPr>
        <p:txBody>
          <a:bodyPr wrap="square" lIns="0" tIns="0" rIns="0" bIns="0" rtlCol="0" anchor="t">
            <a:spAutoFit/>
          </a:bodyPr>
          <a:lstStyle/>
          <a:p>
            <a:pPr>
              <a:lnSpc>
                <a:spcPts val="2940"/>
              </a:lnSpc>
            </a:pPr>
            <a:r>
              <a:rPr lang="en-US" sz="2100" b="1" err="1">
                <a:latin typeface="Montserrat Classic Bold" panose="020B0604020202020204" charset="0"/>
              </a:rPr>
              <a:t>concedono</a:t>
            </a:r>
            <a:r>
              <a:rPr lang="en-US" sz="2100" b="1">
                <a:latin typeface="Montserrat Classic Bold" panose="020B0604020202020204" charset="0"/>
              </a:rPr>
              <a:t> al CNR </a:t>
            </a:r>
            <a:r>
              <a:rPr lang="en-US" sz="2100" b="1" err="1">
                <a:latin typeface="Montserrat Classic Bold" panose="020B0604020202020204" charset="0"/>
              </a:rPr>
              <a:t>una</a:t>
            </a:r>
            <a:r>
              <a:rPr lang="en-US" sz="2100" b="1">
                <a:latin typeface="Montserrat Classic Bold" panose="020B0604020202020204" charset="0"/>
              </a:rPr>
              <a:t> </a:t>
            </a:r>
            <a:r>
              <a:rPr lang="en-US" sz="2100" b="1" err="1">
                <a:latin typeface="Montserrat Classic Bold" panose="020B0604020202020204" charset="0"/>
              </a:rPr>
              <a:t>licenza</a:t>
            </a:r>
            <a:r>
              <a:rPr lang="en-US" sz="2100" b="1">
                <a:latin typeface="Montserrat Classic Bold" panose="020B0604020202020204" charset="0"/>
              </a:rPr>
              <a:t> non </a:t>
            </a:r>
            <a:r>
              <a:rPr lang="en-US" sz="2100" b="1" err="1">
                <a:latin typeface="Montserrat Classic Bold" panose="020B0604020202020204" charset="0"/>
              </a:rPr>
              <a:t>esclusiva</a:t>
            </a:r>
            <a:r>
              <a:rPr lang="en-US" sz="2100" b="1">
                <a:latin typeface="Montserrat Classic Bold" panose="020B0604020202020204" charset="0"/>
              </a:rPr>
              <a:t>, </a:t>
            </a:r>
            <a:r>
              <a:rPr lang="en-US" sz="2100" b="1" err="1">
                <a:latin typeface="Montserrat Classic Bold" panose="020B0604020202020204" charset="0"/>
              </a:rPr>
              <a:t>gratuita</a:t>
            </a:r>
            <a:r>
              <a:rPr lang="en-US" sz="2100" b="1">
                <a:latin typeface="Montserrat Classic Bold" panose="020B0604020202020204" charset="0"/>
              </a:rPr>
              <a:t>, </a:t>
            </a:r>
            <a:r>
              <a:rPr lang="en-US" sz="2100" b="1" err="1">
                <a:latin typeface="Montserrat Classic Bold" panose="020B0604020202020204" charset="0"/>
              </a:rPr>
              <a:t>irrevocabile</a:t>
            </a:r>
            <a:r>
              <a:rPr lang="en-US" sz="2100" b="1">
                <a:latin typeface="Montserrat Classic Bold" panose="020B0604020202020204" charset="0"/>
              </a:rPr>
              <a:t> e </a:t>
            </a:r>
            <a:r>
              <a:rPr lang="en-US" sz="2100" b="1" err="1">
                <a:latin typeface="Montserrat Classic Bold" panose="020B0604020202020204" charset="0"/>
              </a:rPr>
              <a:t>universale</a:t>
            </a:r>
            <a:r>
              <a:rPr lang="en-US" sz="2100" b="1">
                <a:latin typeface="Montserrat Classic Bold" panose="020B0604020202020204" charset="0"/>
              </a:rPr>
              <a:t> a </a:t>
            </a:r>
            <a:r>
              <a:rPr lang="en-US" sz="2100" b="1" err="1">
                <a:latin typeface="Montserrat Classic Bold" panose="020B0604020202020204" charset="0"/>
              </a:rPr>
              <a:t>pubblicare</a:t>
            </a:r>
            <a:r>
              <a:rPr lang="en-US" sz="2100" b="1">
                <a:latin typeface="Montserrat Classic Bold" panose="020B0604020202020204" charset="0"/>
              </a:rPr>
              <a:t> la </a:t>
            </a:r>
            <a:r>
              <a:rPr lang="en-US" sz="2100" b="1" err="1">
                <a:latin typeface="Montserrat Classic Bold" panose="020B0604020202020204" charset="0"/>
              </a:rPr>
              <a:t>versione</a:t>
            </a:r>
            <a:r>
              <a:rPr lang="en-US" sz="2100" b="1">
                <a:latin typeface="Montserrat Classic Bold" panose="020B0604020202020204" charset="0"/>
              </a:rPr>
              <a:t> </a:t>
            </a:r>
            <a:r>
              <a:rPr lang="en-US" sz="2100" b="1" err="1">
                <a:latin typeface="Montserrat Classic Bold" panose="020B0604020202020204" charset="0"/>
              </a:rPr>
              <a:t>consentita</a:t>
            </a:r>
            <a:r>
              <a:rPr lang="en-US" sz="2100" b="1">
                <a:latin typeface="Montserrat Classic Bold" panose="020B0604020202020204" charset="0"/>
              </a:rPr>
              <a:t> del </a:t>
            </a:r>
            <a:r>
              <a:rPr lang="en-US" sz="2100" b="1" err="1">
                <a:latin typeface="Montserrat Classic Bold" panose="020B0604020202020204" charset="0"/>
              </a:rPr>
              <a:t>prodotto</a:t>
            </a:r>
            <a:r>
              <a:rPr lang="en-US" sz="2100" b="1">
                <a:latin typeface="Montserrat Classic Bold" panose="020B0604020202020204" charset="0"/>
              </a:rPr>
              <a:t> </a:t>
            </a:r>
            <a:r>
              <a:rPr lang="en-US" sz="2100" b="1" err="1">
                <a:latin typeface="Montserrat Classic Bold" panose="020B0604020202020204" charset="0"/>
              </a:rPr>
              <a:t>depositato</a:t>
            </a:r>
            <a:r>
              <a:rPr lang="en-US" sz="2100" b="1">
                <a:latin typeface="Montserrat Classic Bold" panose="020B0604020202020204" charset="0"/>
              </a:rPr>
              <a:t>, </a:t>
            </a:r>
            <a:r>
              <a:rPr lang="en-US" sz="2100" b="1" err="1">
                <a:latin typeface="Montserrat Classic Bold" panose="020B0604020202020204" charset="0"/>
              </a:rPr>
              <a:t>mettendolo</a:t>
            </a:r>
            <a:r>
              <a:rPr lang="en-US" sz="2100" b="1">
                <a:latin typeface="Montserrat Classic Bold" panose="020B0604020202020204" charset="0"/>
              </a:rPr>
              <a:t> a </a:t>
            </a:r>
            <a:r>
              <a:rPr lang="en-US" sz="2100" b="1" err="1">
                <a:latin typeface="Montserrat Classic Bold" panose="020B0604020202020204" charset="0"/>
              </a:rPr>
              <a:t>disposizione</a:t>
            </a:r>
            <a:r>
              <a:rPr lang="en-US" sz="2100" b="1">
                <a:latin typeface="Montserrat Classic Bold" panose="020B0604020202020204" charset="0"/>
              </a:rPr>
              <a:t> del </a:t>
            </a:r>
            <a:r>
              <a:rPr lang="en-US" sz="2100" b="1" err="1">
                <a:latin typeface="Montserrat Classic Bold" panose="020B0604020202020204" charset="0"/>
              </a:rPr>
              <a:t>pubblico</a:t>
            </a:r>
            <a:r>
              <a:rPr lang="en-US" sz="2100" b="1">
                <a:latin typeface="Montserrat Classic Bold" panose="020B0604020202020204" charset="0"/>
              </a:rPr>
              <a:t> </a:t>
            </a:r>
            <a:r>
              <a:rPr lang="en-US" sz="2100" b="1" err="1">
                <a:latin typeface="Montserrat Classic Bold" panose="020B0604020202020204" charset="0"/>
              </a:rPr>
              <a:t>attraverso</a:t>
            </a:r>
            <a:r>
              <a:rPr lang="en-US" sz="2100" b="1">
                <a:latin typeface="Montserrat Classic Bold" panose="020B0604020202020204" charset="0"/>
              </a:rPr>
              <a:t> </a:t>
            </a:r>
            <a:r>
              <a:rPr lang="en-US" sz="2100" b="1" err="1">
                <a:latin typeface="Montserrat Classic Bold" panose="020B0604020202020204" charset="0"/>
              </a:rPr>
              <a:t>l’Archivio</a:t>
            </a:r>
            <a:r>
              <a:rPr lang="en-US" sz="2100" b="1">
                <a:latin typeface="Montserrat Classic Bold" panose="020B0604020202020204" charset="0"/>
              </a:rPr>
              <a:t> </a:t>
            </a:r>
            <a:r>
              <a:rPr lang="en-US" sz="2100" b="1" err="1">
                <a:latin typeface="Montserrat Classic Bold" panose="020B0604020202020204" charset="0"/>
              </a:rPr>
              <a:t>Istituzionale</a:t>
            </a:r>
            <a:r>
              <a:rPr lang="en-US" sz="2100" b="1">
                <a:latin typeface="Montserrat Classic Bold" panose="020B0604020202020204" charset="0"/>
              </a:rPr>
              <a:t>.</a:t>
            </a:r>
          </a:p>
        </p:txBody>
      </p:sp>
      <p:sp>
        <p:nvSpPr>
          <p:cNvPr id="16" name="TextBox 8">
            <a:extLst>
              <a:ext uri="{FF2B5EF4-FFF2-40B4-BE49-F238E27FC236}">
                <a16:creationId xmlns:a16="http://schemas.microsoft.com/office/drawing/2014/main" id="{0BF865B3-85C8-6D6C-6F95-20CCEBD30003}"/>
              </a:ext>
            </a:extLst>
          </p:cNvPr>
          <p:cNvSpPr txBox="1"/>
          <p:nvPr/>
        </p:nvSpPr>
        <p:spPr>
          <a:xfrm>
            <a:off x="8162757" y="4097627"/>
            <a:ext cx="9801118" cy="4090863"/>
          </a:xfrm>
          <a:prstGeom prst="rect">
            <a:avLst/>
          </a:prstGeom>
        </p:spPr>
        <p:txBody>
          <a:bodyPr wrap="square" lIns="0" tIns="0" rIns="0" bIns="0" rtlCol="0" anchor="t">
            <a:spAutoFit/>
          </a:bodyPr>
          <a:lstStyle/>
          <a:p>
            <a:pPr>
              <a:lnSpc>
                <a:spcPts val="2940"/>
              </a:lnSpc>
            </a:pPr>
            <a:r>
              <a:rPr lang="en-US" sz="2000">
                <a:latin typeface="Montserrat"/>
              </a:rPr>
              <a:t>Nel </a:t>
            </a:r>
            <a:r>
              <a:rPr lang="en-US" sz="2000" err="1">
                <a:latin typeface="Montserrat"/>
              </a:rPr>
              <a:t>momento</a:t>
            </a:r>
            <a:r>
              <a:rPr lang="en-US" sz="2000">
                <a:latin typeface="Montserrat"/>
              </a:rPr>
              <a:t> in cui </a:t>
            </a:r>
            <a:r>
              <a:rPr lang="en-US" sz="2000" err="1">
                <a:latin typeface="Montserrat"/>
              </a:rPr>
              <a:t>l’Autore</a:t>
            </a:r>
            <a:r>
              <a:rPr lang="en-US" sz="2000">
                <a:latin typeface="Montserrat"/>
              </a:rPr>
              <a:t> ha </a:t>
            </a:r>
            <a:r>
              <a:rPr lang="en-US" sz="2000" err="1">
                <a:latin typeface="Montserrat"/>
              </a:rPr>
              <a:t>notizia</a:t>
            </a:r>
            <a:r>
              <a:rPr lang="en-US" sz="2000">
                <a:latin typeface="Montserrat"/>
              </a:rPr>
              <a:t> </a:t>
            </a:r>
            <a:r>
              <a:rPr lang="en-US" sz="2000" err="1">
                <a:latin typeface="Montserrat"/>
              </a:rPr>
              <a:t>dell’accettazione</a:t>
            </a:r>
            <a:r>
              <a:rPr lang="en-US" sz="2000">
                <a:latin typeface="Montserrat"/>
              </a:rPr>
              <a:t> del </a:t>
            </a:r>
            <a:r>
              <a:rPr lang="en-US" sz="2000" err="1">
                <a:latin typeface="Montserrat"/>
              </a:rPr>
              <a:t>prodotto</a:t>
            </a:r>
            <a:r>
              <a:rPr lang="en-US" sz="2000">
                <a:latin typeface="Montserrat"/>
              </a:rPr>
              <a:t> </a:t>
            </a:r>
            <a:r>
              <a:rPr lang="en-US" sz="2000" err="1">
                <a:latin typeface="Montserrat"/>
              </a:rPr>
              <a:t>della</a:t>
            </a:r>
            <a:r>
              <a:rPr lang="en-US" sz="2000">
                <a:latin typeface="Montserrat"/>
              </a:rPr>
              <a:t> </a:t>
            </a:r>
            <a:r>
              <a:rPr lang="en-US" sz="2000" err="1">
                <a:latin typeface="Montserrat"/>
              </a:rPr>
              <a:t>letteratura</a:t>
            </a:r>
            <a:r>
              <a:rPr lang="en-US" sz="2000">
                <a:latin typeface="Montserrat"/>
              </a:rPr>
              <a:t> </a:t>
            </a:r>
            <a:r>
              <a:rPr lang="en-US" sz="2000" err="1">
                <a:latin typeface="Montserrat"/>
              </a:rPr>
              <a:t>scientifica</a:t>
            </a:r>
            <a:r>
              <a:rPr lang="en-US" sz="2000">
                <a:latin typeface="Montserrat"/>
              </a:rPr>
              <a:t> da parte di </a:t>
            </a:r>
            <a:r>
              <a:rPr lang="en-US" sz="2000" err="1">
                <a:latin typeface="Montserrat"/>
              </a:rPr>
              <a:t>una</a:t>
            </a:r>
            <a:r>
              <a:rPr lang="en-US" sz="2000">
                <a:latin typeface="Montserrat"/>
              </a:rPr>
              <a:t> </a:t>
            </a:r>
            <a:r>
              <a:rPr lang="en-US" sz="2000" err="1">
                <a:latin typeface="Montserrat"/>
              </a:rPr>
              <a:t>rivista</a:t>
            </a:r>
            <a:r>
              <a:rPr lang="en-US" sz="2000">
                <a:latin typeface="Montserrat"/>
              </a:rPr>
              <a:t> o </a:t>
            </a:r>
            <a:r>
              <a:rPr lang="en-US" sz="2000" err="1">
                <a:latin typeface="Montserrat"/>
              </a:rPr>
              <a:t>altra</a:t>
            </a:r>
            <a:r>
              <a:rPr lang="en-US" sz="2000">
                <a:latin typeface="Montserrat"/>
              </a:rPr>
              <a:t> </a:t>
            </a:r>
            <a:r>
              <a:rPr lang="en-US" sz="2000" err="1">
                <a:latin typeface="Montserrat"/>
              </a:rPr>
              <a:t>sede</a:t>
            </a:r>
            <a:r>
              <a:rPr lang="en-US" sz="2000">
                <a:latin typeface="Montserrat"/>
              </a:rPr>
              <a:t> </a:t>
            </a:r>
            <a:r>
              <a:rPr lang="en-US" sz="2000" err="1">
                <a:latin typeface="Montserrat"/>
              </a:rPr>
              <a:t>editoriale</a:t>
            </a:r>
            <a:r>
              <a:rPr lang="en-US" sz="2000">
                <a:latin typeface="Montserrat"/>
              </a:rPr>
              <a:t>, il CNR </a:t>
            </a:r>
            <a:r>
              <a:rPr lang="en-US" sz="2000" err="1">
                <a:latin typeface="Montserrat"/>
              </a:rPr>
              <a:t>richiede</a:t>
            </a:r>
            <a:r>
              <a:rPr lang="en-US" sz="2000">
                <a:latin typeface="Montserrat"/>
              </a:rPr>
              <a:t> di </a:t>
            </a:r>
            <a:r>
              <a:rPr lang="en-US" sz="2000" err="1">
                <a:latin typeface="Montserrat"/>
              </a:rPr>
              <a:t>depositare</a:t>
            </a:r>
            <a:r>
              <a:rPr lang="en-US" sz="2000">
                <a:latin typeface="Montserrat"/>
              </a:rPr>
              <a:t> :</a:t>
            </a:r>
          </a:p>
          <a:p>
            <a:pPr marL="342900" indent="-342900">
              <a:lnSpc>
                <a:spcPts val="2940"/>
              </a:lnSpc>
              <a:buFont typeface="Arial" panose="020B0604020202020204" pitchFamily="34" charset="0"/>
              <a:buChar char="•"/>
            </a:pPr>
            <a:r>
              <a:rPr lang="en-US" sz="2000">
                <a:latin typeface="Montserrat"/>
              </a:rPr>
              <a:t>le </a:t>
            </a:r>
            <a:r>
              <a:rPr lang="en-US" sz="2000" err="1">
                <a:latin typeface="Montserrat"/>
              </a:rPr>
              <a:t>informazioni</a:t>
            </a:r>
            <a:r>
              <a:rPr lang="en-US" sz="2000">
                <a:latin typeface="Montserrat"/>
              </a:rPr>
              <a:t> </a:t>
            </a:r>
            <a:r>
              <a:rPr lang="en-US" sz="2000" err="1">
                <a:latin typeface="Montserrat"/>
              </a:rPr>
              <a:t>descrittive</a:t>
            </a:r>
            <a:r>
              <a:rPr lang="en-US" sz="2000">
                <a:latin typeface="Montserrat"/>
              </a:rPr>
              <a:t> del </a:t>
            </a:r>
            <a:r>
              <a:rPr lang="en-US" sz="2000" err="1">
                <a:latin typeface="Montserrat"/>
              </a:rPr>
              <a:t>prodotto</a:t>
            </a:r>
            <a:r>
              <a:rPr lang="en-US" sz="2000">
                <a:latin typeface="Montserrat"/>
              </a:rPr>
              <a:t> (</a:t>
            </a:r>
            <a:r>
              <a:rPr lang="en-US" sz="2000" err="1">
                <a:latin typeface="Montserrat"/>
              </a:rPr>
              <a:t>metadati</a:t>
            </a:r>
            <a:r>
              <a:rPr lang="en-US" sz="2000">
                <a:latin typeface="Montserrat"/>
              </a:rPr>
              <a:t>)</a:t>
            </a:r>
          </a:p>
          <a:p>
            <a:pPr marL="342900" indent="-342900">
              <a:lnSpc>
                <a:spcPts val="2940"/>
              </a:lnSpc>
              <a:buFont typeface="Arial" panose="020B0604020202020204" pitchFamily="34" charset="0"/>
              <a:buChar char="•"/>
            </a:pPr>
            <a:r>
              <a:rPr lang="en-US" sz="2000">
                <a:latin typeface="Montserrat"/>
              </a:rPr>
              <a:t>la </a:t>
            </a:r>
            <a:r>
              <a:rPr lang="en-US" sz="2000" err="1">
                <a:latin typeface="Montserrat"/>
              </a:rPr>
              <a:t>versione</a:t>
            </a:r>
            <a:r>
              <a:rPr lang="en-US" sz="2000">
                <a:latin typeface="Montserrat"/>
              </a:rPr>
              <a:t> </a:t>
            </a:r>
            <a:r>
              <a:rPr lang="en-US" sz="2000" err="1">
                <a:latin typeface="Montserrat"/>
              </a:rPr>
              <a:t>digitale</a:t>
            </a:r>
            <a:r>
              <a:rPr lang="en-US" sz="2000">
                <a:latin typeface="Montserrat"/>
              </a:rPr>
              <a:t> </a:t>
            </a:r>
            <a:r>
              <a:rPr lang="en-US" sz="2000" err="1">
                <a:latin typeface="Montserrat"/>
              </a:rPr>
              <a:t>integrale</a:t>
            </a:r>
            <a:r>
              <a:rPr lang="en-US" sz="2000">
                <a:latin typeface="Montserrat"/>
              </a:rPr>
              <a:t> del </a:t>
            </a:r>
            <a:r>
              <a:rPr lang="en-US" sz="2000" err="1">
                <a:latin typeface="Montserrat"/>
              </a:rPr>
              <a:t>prodotto</a:t>
            </a:r>
            <a:r>
              <a:rPr lang="en-US" sz="2000">
                <a:latin typeface="Montserrat"/>
              </a:rPr>
              <a:t>.</a:t>
            </a:r>
          </a:p>
          <a:p>
            <a:pPr marL="342900" indent="-342900">
              <a:lnSpc>
                <a:spcPts val="2940"/>
              </a:lnSpc>
              <a:buFont typeface="Arial" panose="020B0604020202020204" pitchFamily="34" charset="0"/>
              <a:buChar char="•"/>
            </a:pPr>
            <a:endParaRPr lang="en-US" sz="2000">
              <a:latin typeface="Montserrat"/>
            </a:endParaRPr>
          </a:p>
          <a:p>
            <a:pPr>
              <a:lnSpc>
                <a:spcPts val="2940"/>
              </a:lnSpc>
            </a:pPr>
            <a:r>
              <a:rPr lang="en-US" sz="2000">
                <a:latin typeface="Montserrat"/>
              </a:rPr>
              <a:t>Ai </a:t>
            </a:r>
            <a:r>
              <a:rPr lang="en-US" sz="2000" err="1">
                <a:latin typeface="Montserrat"/>
              </a:rPr>
              <a:t>fini</a:t>
            </a:r>
            <a:r>
              <a:rPr lang="en-US" sz="2000">
                <a:latin typeface="Montserrat"/>
              </a:rPr>
              <a:t> </a:t>
            </a:r>
            <a:r>
              <a:rPr lang="en-US" sz="2000" err="1">
                <a:latin typeface="Montserrat"/>
              </a:rPr>
              <a:t>dell’accesso</a:t>
            </a:r>
            <a:r>
              <a:rPr lang="en-US" sz="2000">
                <a:latin typeface="Montserrat"/>
              </a:rPr>
              <a:t> </a:t>
            </a:r>
            <a:r>
              <a:rPr lang="en-US" sz="2000" err="1">
                <a:latin typeface="Montserrat"/>
              </a:rPr>
              <a:t>aperto</a:t>
            </a:r>
            <a:r>
              <a:rPr lang="en-US" sz="2000">
                <a:latin typeface="Montserrat"/>
              </a:rPr>
              <a:t> </a:t>
            </a:r>
            <a:r>
              <a:rPr lang="en-US" sz="2000" err="1">
                <a:latin typeface="Montserrat"/>
              </a:rPr>
              <a:t>deve</a:t>
            </a:r>
            <a:r>
              <a:rPr lang="en-US" sz="2000">
                <a:latin typeface="Montserrat"/>
              </a:rPr>
              <a:t> </a:t>
            </a:r>
            <a:r>
              <a:rPr lang="en-US" sz="2000" err="1">
                <a:latin typeface="Montserrat"/>
              </a:rPr>
              <a:t>essere</a:t>
            </a:r>
            <a:r>
              <a:rPr lang="en-US" sz="2000">
                <a:latin typeface="Montserrat"/>
              </a:rPr>
              <a:t> </a:t>
            </a:r>
            <a:r>
              <a:rPr lang="en-US" sz="2000" err="1">
                <a:latin typeface="Montserrat"/>
              </a:rPr>
              <a:t>depositata</a:t>
            </a:r>
            <a:r>
              <a:rPr lang="en-US" sz="2000">
                <a:latin typeface="Montserrat"/>
              </a:rPr>
              <a:t> </a:t>
            </a:r>
            <a:r>
              <a:rPr lang="en-US" sz="2000" err="1">
                <a:latin typeface="Montserrat"/>
              </a:rPr>
              <a:t>almeno</a:t>
            </a:r>
            <a:r>
              <a:rPr lang="en-US" sz="2000">
                <a:latin typeface="Montserrat"/>
              </a:rPr>
              <a:t> </a:t>
            </a:r>
            <a:r>
              <a:rPr lang="en-US" sz="2000" err="1">
                <a:latin typeface="Montserrat"/>
              </a:rPr>
              <a:t>una</a:t>
            </a:r>
            <a:r>
              <a:rPr lang="en-US" sz="2000">
                <a:latin typeface="Montserrat"/>
              </a:rPr>
              <a:t> </a:t>
            </a:r>
            <a:r>
              <a:rPr lang="en-US" sz="2000" err="1">
                <a:latin typeface="Montserrat"/>
              </a:rPr>
              <a:t>delle</a:t>
            </a:r>
            <a:r>
              <a:rPr lang="en-US" sz="2000">
                <a:latin typeface="Montserrat"/>
              </a:rPr>
              <a:t> </a:t>
            </a:r>
            <a:r>
              <a:rPr lang="en-US" sz="2000" err="1">
                <a:latin typeface="Montserrat"/>
              </a:rPr>
              <a:t>seguenti</a:t>
            </a:r>
            <a:r>
              <a:rPr lang="en-US" sz="2000">
                <a:latin typeface="Montserrat"/>
              </a:rPr>
              <a:t> </a:t>
            </a:r>
            <a:r>
              <a:rPr lang="en-US" sz="2000" err="1">
                <a:latin typeface="Montserrat"/>
              </a:rPr>
              <a:t>versioni</a:t>
            </a:r>
            <a:r>
              <a:rPr lang="en-US" sz="2000">
                <a:latin typeface="Montserrat"/>
              </a:rPr>
              <a:t>:</a:t>
            </a:r>
          </a:p>
          <a:p>
            <a:pPr marL="342900" indent="-342900">
              <a:lnSpc>
                <a:spcPts val="2940"/>
              </a:lnSpc>
              <a:buFont typeface="Arial" panose="020B0604020202020204" pitchFamily="34" charset="0"/>
              <a:buChar char="•"/>
            </a:pPr>
            <a:r>
              <a:rPr lang="en-US" sz="2000" err="1">
                <a:latin typeface="Montserrat"/>
              </a:rPr>
              <a:t>il</a:t>
            </a:r>
            <a:r>
              <a:rPr lang="en-US" sz="2000">
                <a:latin typeface="Montserrat"/>
              </a:rPr>
              <a:t> preprint o Submitted version (…);</a:t>
            </a:r>
          </a:p>
          <a:p>
            <a:pPr marL="342900" indent="-342900">
              <a:lnSpc>
                <a:spcPts val="2940"/>
              </a:lnSpc>
              <a:buFont typeface="Arial" panose="020B0604020202020204" pitchFamily="34" charset="0"/>
              <a:buChar char="•"/>
            </a:pPr>
            <a:r>
              <a:rPr lang="en-US" sz="2000" err="1">
                <a:latin typeface="Montserrat"/>
              </a:rPr>
              <a:t>il</a:t>
            </a:r>
            <a:r>
              <a:rPr lang="en-US" sz="2000">
                <a:latin typeface="Montserrat"/>
              </a:rPr>
              <a:t> </a:t>
            </a:r>
            <a:r>
              <a:rPr lang="en-US" sz="2000" err="1">
                <a:latin typeface="Montserrat"/>
              </a:rPr>
              <a:t>postprint</a:t>
            </a:r>
            <a:r>
              <a:rPr lang="en-US" sz="2000">
                <a:latin typeface="Montserrat"/>
              </a:rPr>
              <a:t> o Author Accepted Manuscript (AAM) (…);</a:t>
            </a:r>
          </a:p>
          <a:p>
            <a:pPr marL="342900" indent="-342900">
              <a:lnSpc>
                <a:spcPts val="2940"/>
              </a:lnSpc>
              <a:buFont typeface="Arial" panose="020B0604020202020204" pitchFamily="34" charset="0"/>
              <a:buChar char="•"/>
            </a:pPr>
            <a:r>
              <a:rPr lang="en-US" sz="2000">
                <a:latin typeface="Montserrat"/>
              </a:rPr>
              <a:t>la </a:t>
            </a:r>
            <a:r>
              <a:rPr lang="en-US" sz="2000" err="1">
                <a:latin typeface="Montserrat"/>
              </a:rPr>
              <a:t>versione</a:t>
            </a:r>
            <a:r>
              <a:rPr lang="en-US" sz="2000">
                <a:latin typeface="Montserrat"/>
              </a:rPr>
              <a:t> </a:t>
            </a:r>
            <a:r>
              <a:rPr lang="en-US" sz="2000" err="1">
                <a:latin typeface="Montserrat"/>
              </a:rPr>
              <a:t>digitale</a:t>
            </a:r>
            <a:r>
              <a:rPr lang="en-US" sz="2000">
                <a:latin typeface="Montserrat"/>
              </a:rPr>
              <a:t> </a:t>
            </a:r>
            <a:r>
              <a:rPr lang="en-US" sz="2000" err="1">
                <a:latin typeface="Montserrat"/>
              </a:rPr>
              <a:t>dell’editore</a:t>
            </a:r>
            <a:r>
              <a:rPr lang="en-US" sz="2000">
                <a:latin typeface="Montserrat"/>
              </a:rPr>
              <a:t> o Version of Record (</a:t>
            </a:r>
            <a:r>
              <a:rPr lang="en-US" sz="2000" err="1">
                <a:latin typeface="Montserrat"/>
              </a:rPr>
              <a:t>VoR</a:t>
            </a:r>
            <a:r>
              <a:rPr lang="en-US" sz="2000">
                <a:latin typeface="Montserrat"/>
              </a:rPr>
              <a:t>)</a:t>
            </a:r>
          </a:p>
        </p:txBody>
      </p:sp>
      <p:sp>
        <p:nvSpPr>
          <p:cNvPr id="19" name="TextBox 9">
            <a:extLst>
              <a:ext uri="{FF2B5EF4-FFF2-40B4-BE49-F238E27FC236}">
                <a16:creationId xmlns:a16="http://schemas.microsoft.com/office/drawing/2014/main" id="{75C5CFA6-958F-9084-9E9B-AFFCC79DBD70}"/>
              </a:ext>
            </a:extLst>
          </p:cNvPr>
          <p:cNvSpPr txBox="1"/>
          <p:nvPr/>
        </p:nvSpPr>
        <p:spPr>
          <a:xfrm>
            <a:off x="8152770" y="3280688"/>
            <a:ext cx="5184608" cy="532257"/>
          </a:xfrm>
          <a:prstGeom prst="rect">
            <a:avLst/>
          </a:prstGeom>
        </p:spPr>
        <p:txBody>
          <a:bodyPr wrap="square" lIns="0" tIns="0" rIns="0" bIns="0" rtlCol="0" anchor="t">
            <a:spAutoFit/>
          </a:bodyPr>
          <a:lstStyle/>
          <a:p>
            <a:pPr>
              <a:lnSpc>
                <a:spcPts val="4104"/>
              </a:lnSpc>
            </a:pPr>
            <a:r>
              <a:rPr lang="en-US" sz="3600" b="1" err="1">
                <a:solidFill>
                  <a:srgbClr val="06213C"/>
                </a:solidFill>
                <a:latin typeface="Montserrat Classic"/>
              </a:rPr>
              <a:t>Gli</a:t>
            </a:r>
            <a:r>
              <a:rPr lang="en-US" sz="3600" b="1">
                <a:solidFill>
                  <a:srgbClr val="06213C"/>
                </a:solidFill>
                <a:latin typeface="Montserrat Classic"/>
              </a:rPr>
              <a:t> </a:t>
            </a:r>
            <a:r>
              <a:rPr lang="en-US" sz="3600" b="1" err="1">
                <a:solidFill>
                  <a:srgbClr val="06213C"/>
                </a:solidFill>
                <a:latin typeface="Montserrat Classic"/>
              </a:rPr>
              <a:t>Autori</a:t>
            </a:r>
            <a:endParaRPr lang="en-US" sz="3600" b="1">
              <a:solidFill>
                <a:srgbClr val="06213C"/>
              </a:solidFill>
              <a:latin typeface="Montserrat Classic"/>
            </a:endParaRPr>
          </a:p>
        </p:txBody>
      </p:sp>
      <p:sp>
        <p:nvSpPr>
          <p:cNvPr id="22" name="TextBox 12">
            <a:extLst>
              <a:ext uri="{FF2B5EF4-FFF2-40B4-BE49-F238E27FC236}">
                <a16:creationId xmlns:a16="http://schemas.microsoft.com/office/drawing/2014/main" id="{C22215B4-BABD-E529-2F5F-AD3B0DAA93BF}"/>
              </a:ext>
            </a:extLst>
          </p:cNvPr>
          <p:cNvSpPr txBox="1"/>
          <p:nvPr/>
        </p:nvSpPr>
        <p:spPr>
          <a:xfrm>
            <a:off x="753963" y="2624678"/>
            <a:ext cx="6236362" cy="345479"/>
          </a:xfrm>
          <a:prstGeom prst="rect">
            <a:avLst/>
          </a:prstGeom>
        </p:spPr>
        <p:txBody>
          <a:bodyPr lIns="0" tIns="0" rIns="0" bIns="0" rtlCol="0" anchor="t">
            <a:spAutoFit/>
          </a:bodyPr>
          <a:lstStyle/>
          <a:p>
            <a:pPr>
              <a:lnSpc>
                <a:spcPts val="2940"/>
              </a:lnSpc>
            </a:pPr>
            <a:r>
              <a:rPr lang="en-US" sz="2100" err="1">
                <a:solidFill>
                  <a:srgbClr val="06213C"/>
                </a:solidFill>
                <a:latin typeface="Montserrat"/>
              </a:rPr>
              <a:t>Delibera</a:t>
            </a:r>
            <a:r>
              <a:rPr lang="en-US" sz="2100">
                <a:solidFill>
                  <a:srgbClr val="06213C"/>
                </a:solidFill>
                <a:latin typeface="Montserrat"/>
              </a:rPr>
              <a:t> CNR n.35 del 8.02.2022</a:t>
            </a:r>
          </a:p>
        </p:txBody>
      </p:sp>
      <p:sp>
        <p:nvSpPr>
          <p:cNvPr id="29" name="Rettangolo 28">
            <a:extLst>
              <a:ext uri="{FF2B5EF4-FFF2-40B4-BE49-F238E27FC236}">
                <a16:creationId xmlns:a16="http://schemas.microsoft.com/office/drawing/2014/main" id="{CEE0A5D0-2D09-BCE3-2836-26227502DEFD}"/>
              </a:ext>
            </a:extLst>
          </p:cNvPr>
          <p:cNvSpPr/>
          <p:nvPr/>
        </p:nvSpPr>
        <p:spPr>
          <a:xfrm>
            <a:off x="5296853" y="2595897"/>
            <a:ext cx="7634334" cy="400110"/>
          </a:xfrm>
          <a:prstGeom prst="rect">
            <a:avLst/>
          </a:prstGeom>
        </p:spPr>
        <p:txBody>
          <a:bodyPr wrap="none">
            <a:spAutoFit/>
          </a:bodyPr>
          <a:lstStyle/>
          <a:p>
            <a:r>
              <a:rPr lang="it-IT" sz="2000">
                <a:hlinkClick r:id="rId5"/>
              </a:rPr>
              <a:t>https://sibi.cnr.it/wp-content/uploads/2023/11/Policy_Istituzionale.pdf</a:t>
            </a:r>
            <a:endParaRPr lang="it-IT" sz="2000"/>
          </a:p>
        </p:txBody>
      </p:sp>
      <p:sp>
        <p:nvSpPr>
          <p:cNvPr id="30" name="TextBox 12">
            <a:extLst>
              <a:ext uri="{FF2B5EF4-FFF2-40B4-BE49-F238E27FC236}">
                <a16:creationId xmlns:a16="http://schemas.microsoft.com/office/drawing/2014/main" id="{A80D8592-F157-6FFF-3EEA-245B4BBD4CD1}"/>
              </a:ext>
            </a:extLst>
          </p:cNvPr>
          <p:cNvSpPr txBox="1"/>
          <p:nvPr/>
        </p:nvSpPr>
        <p:spPr>
          <a:xfrm>
            <a:off x="431032" y="4203927"/>
            <a:ext cx="6733399" cy="2369880"/>
          </a:xfrm>
          <a:prstGeom prst="rect">
            <a:avLst/>
          </a:prstGeom>
        </p:spPr>
        <p:txBody>
          <a:bodyPr wrap="square" lIns="0" tIns="0" rIns="0" bIns="0" rtlCol="0" anchor="t">
            <a:spAutoFit/>
          </a:bodyPr>
          <a:lstStyle/>
          <a:p>
            <a:pPr marL="457200" indent="-457200">
              <a:buFont typeface="Arial" panose="020B0604020202020204" pitchFamily="34" charset="0"/>
              <a:buChar char="•"/>
            </a:pPr>
            <a:r>
              <a:rPr lang="en-US" sz="2200">
                <a:latin typeface="Montserrat"/>
              </a:rPr>
              <a:t>fa </a:t>
            </a:r>
            <a:r>
              <a:rPr lang="en-US" sz="2200" err="1">
                <a:latin typeface="Montserrat"/>
              </a:rPr>
              <a:t>dell’</a:t>
            </a:r>
            <a:r>
              <a:rPr lang="en-US" sz="2200" b="1" err="1">
                <a:latin typeface="Montserrat"/>
              </a:rPr>
              <a:t>apertura</a:t>
            </a:r>
            <a:r>
              <a:rPr lang="en-US" sz="2200">
                <a:latin typeface="Montserrat"/>
              </a:rPr>
              <a:t> uno </a:t>
            </a:r>
            <a:r>
              <a:rPr lang="en-US" sz="2200" err="1">
                <a:latin typeface="Montserrat"/>
              </a:rPr>
              <a:t>dei</a:t>
            </a:r>
            <a:r>
              <a:rPr lang="en-US" sz="2200">
                <a:latin typeface="Montserrat"/>
              </a:rPr>
              <a:t> </a:t>
            </a:r>
            <a:r>
              <a:rPr lang="en-US" sz="2200" err="1">
                <a:latin typeface="Montserrat"/>
              </a:rPr>
              <a:t>suoi</a:t>
            </a:r>
            <a:r>
              <a:rPr lang="en-US" sz="2200">
                <a:latin typeface="Montserrat"/>
              </a:rPr>
              <a:t> </a:t>
            </a:r>
            <a:r>
              <a:rPr lang="en-US" sz="2200" err="1">
                <a:latin typeface="Montserrat"/>
              </a:rPr>
              <a:t>principi</a:t>
            </a:r>
            <a:r>
              <a:rPr lang="en-US" sz="2200">
                <a:latin typeface="Montserrat"/>
              </a:rPr>
              <a:t> </a:t>
            </a:r>
            <a:r>
              <a:rPr lang="en-US" sz="2200" err="1">
                <a:latin typeface="Montserrat"/>
              </a:rPr>
              <a:t>guida</a:t>
            </a:r>
            <a:r>
              <a:rPr lang="en-US" sz="2200">
                <a:latin typeface="Montserrat"/>
              </a:rPr>
              <a:t> e </a:t>
            </a:r>
            <a:r>
              <a:rPr lang="en-US" sz="2200" err="1">
                <a:latin typeface="Montserrat"/>
              </a:rPr>
              <a:t>si</a:t>
            </a:r>
            <a:r>
              <a:rPr lang="en-US" sz="2200">
                <a:latin typeface="Montserrat"/>
              </a:rPr>
              <a:t> </a:t>
            </a:r>
            <a:r>
              <a:rPr lang="en-US" sz="2200" err="1">
                <a:latin typeface="Montserrat"/>
              </a:rPr>
              <a:t>impegna</a:t>
            </a:r>
            <a:r>
              <a:rPr lang="en-US" sz="2200">
                <a:latin typeface="Montserrat"/>
              </a:rPr>
              <a:t> a </a:t>
            </a:r>
            <a:r>
              <a:rPr lang="en-US" sz="2200" err="1">
                <a:latin typeface="Montserrat"/>
              </a:rPr>
              <a:t>promuoverla</a:t>
            </a:r>
            <a:endParaRPr lang="en-US" sz="2200">
              <a:latin typeface="Montserrat"/>
            </a:endParaRPr>
          </a:p>
          <a:p>
            <a:pPr marL="457200" indent="-457200">
              <a:buFont typeface="Arial" panose="020B0604020202020204" pitchFamily="34" charset="0"/>
              <a:buChar char="•"/>
            </a:pPr>
            <a:endParaRPr lang="en-US" sz="2200">
              <a:latin typeface="Montserrat"/>
            </a:endParaRPr>
          </a:p>
          <a:p>
            <a:pPr marL="457200" indent="-457200">
              <a:buFont typeface="Arial" panose="020B0604020202020204" pitchFamily="34" charset="0"/>
              <a:buChar char="•"/>
            </a:pPr>
            <a:r>
              <a:rPr lang="en-US" sz="2200" err="1">
                <a:latin typeface="Montserrat"/>
              </a:rPr>
              <a:t>stabilisce</a:t>
            </a:r>
            <a:r>
              <a:rPr lang="en-US" sz="2200">
                <a:latin typeface="Montserrat"/>
              </a:rPr>
              <a:t> </a:t>
            </a:r>
            <a:r>
              <a:rPr lang="en-US" sz="2200" err="1">
                <a:latin typeface="Montserrat"/>
              </a:rPr>
              <a:t>che</a:t>
            </a:r>
            <a:r>
              <a:rPr lang="en-US" sz="2200">
                <a:latin typeface="Montserrat"/>
              </a:rPr>
              <a:t> </a:t>
            </a:r>
            <a:r>
              <a:rPr lang="en-US" sz="2200" err="1">
                <a:latin typeface="Montserrat"/>
              </a:rPr>
              <a:t>i</a:t>
            </a:r>
            <a:r>
              <a:rPr lang="en-US" sz="2200">
                <a:latin typeface="Montserrat"/>
              </a:rPr>
              <a:t> </a:t>
            </a:r>
            <a:r>
              <a:rPr lang="en-US" sz="2200" err="1">
                <a:latin typeface="Montserrat"/>
              </a:rPr>
              <a:t>risultati</a:t>
            </a:r>
            <a:r>
              <a:rPr lang="en-US" sz="2200">
                <a:latin typeface="Montserrat"/>
              </a:rPr>
              <a:t> </a:t>
            </a:r>
            <a:r>
              <a:rPr lang="en-US" sz="2200" err="1">
                <a:latin typeface="Montserrat"/>
              </a:rPr>
              <a:t>della</a:t>
            </a:r>
            <a:r>
              <a:rPr lang="en-US" sz="2200">
                <a:latin typeface="Montserrat"/>
              </a:rPr>
              <a:t> </a:t>
            </a:r>
            <a:r>
              <a:rPr lang="en-US" sz="2200" err="1">
                <a:latin typeface="Montserrat"/>
              </a:rPr>
              <a:t>ricerca</a:t>
            </a:r>
            <a:r>
              <a:rPr lang="en-US" sz="2200">
                <a:latin typeface="Montserrat"/>
              </a:rPr>
              <a:t> </a:t>
            </a:r>
            <a:r>
              <a:rPr lang="en-US" sz="2200" err="1">
                <a:latin typeface="Montserrat"/>
              </a:rPr>
              <a:t>scientifica</a:t>
            </a:r>
            <a:r>
              <a:rPr lang="en-US" sz="2200">
                <a:latin typeface="Montserrat"/>
              </a:rPr>
              <a:t> </a:t>
            </a:r>
            <a:r>
              <a:rPr lang="en-US" sz="2200" err="1">
                <a:latin typeface="Montserrat"/>
              </a:rPr>
              <a:t>finanziata</a:t>
            </a:r>
            <a:r>
              <a:rPr lang="en-US" sz="2200">
                <a:latin typeface="Montserrat"/>
              </a:rPr>
              <a:t> da </a:t>
            </a:r>
            <a:r>
              <a:rPr lang="en-US" sz="2200" err="1">
                <a:latin typeface="Montserrat"/>
              </a:rPr>
              <a:t>fondi</a:t>
            </a:r>
            <a:r>
              <a:rPr lang="en-US" sz="2200">
                <a:latin typeface="Montserrat"/>
              </a:rPr>
              <a:t> </a:t>
            </a:r>
            <a:r>
              <a:rPr lang="en-US" sz="2200" err="1">
                <a:latin typeface="Montserrat"/>
              </a:rPr>
              <a:t>pubblici</a:t>
            </a:r>
            <a:r>
              <a:rPr lang="en-US" sz="2200">
                <a:latin typeface="Montserrat"/>
              </a:rPr>
              <a:t> </a:t>
            </a:r>
            <a:r>
              <a:rPr lang="en-US" sz="2200" err="1">
                <a:latin typeface="Montserrat"/>
              </a:rPr>
              <a:t>devono</a:t>
            </a:r>
            <a:r>
              <a:rPr lang="en-US" sz="2200">
                <a:latin typeface="Montserrat"/>
              </a:rPr>
              <a:t> </a:t>
            </a:r>
            <a:r>
              <a:rPr lang="en-US" sz="2200" err="1">
                <a:latin typeface="Montserrat"/>
              </a:rPr>
              <a:t>essere</a:t>
            </a:r>
            <a:r>
              <a:rPr lang="en-US" sz="2200">
                <a:latin typeface="Montserrat"/>
              </a:rPr>
              <a:t> </a:t>
            </a:r>
            <a:r>
              <a:rPr lang="en-US" sz="2200" err="1">
                <a:latin typeface="Montserrat"/>
              </a:rPr>
              <a:t>immediatamente</a:t>
            </a:r>
            <a:r>
              <a:rPr lang="en-US" sz="2200">
                <a:latin typeface="Montserrat"/>
              </a:rPr>
              <a:t> e </a:t>
            </a:r>
            <a:r>
              <a:rPr lang="en-US" sz="2200" err="1">
                <a:latin typeface="Montserrat"/>
              </a:rPr>
              <a:t>gratuitamente</a:t>
            </a:r>
            <a:r>
              <a:rPr lang="en-US" sz="2200">
                <a:latin typeface="Montserrat"/>
              </a:rPr>
              <a:t> </a:t>
            </a:r>
            <a:r>
              <a:rPr lang="en-US" sz="2200" err="1">
                <a:latin typeface="Montserrat"/>
              </a:rPr>
              <a:t>accessibili</a:t>
            </a:r>
            <a:r>
              <a:rPr lang="en-US" sz="2200">
                <a:latin typeface="Montserrat"/>
              </a:rPr>
              <a:t> al </a:t>
            </a:r>
            <a:r>
              <a:rPr lang="en-US" sz="2200" err="1">
                <a:latin typeface="Montserrat"/>
              </a:rPr>
              <a:t>pubblico</a:t>
            </a:r>
            <a:endParaRPr lang="en-US" sz="2200">
              <a:latin typeface="Montserrat"/>
            </a:endParaRPr>
          </a:p>
        </p:txBody>
      </p:sp>
      <p:sp>
        <p:nvSpPr>
          <p:cNvPr id="31" name="TextBox 9">
            <a:extLst>
              <a:ext uri="{FF2B5EF4-FFF2-40B4-BE49-F238E27FC236}">
                <a16:creationId xmlns:a16="http://schemas.microsoft.com/office/drawing/2014/main" id="{C8F5E53F-CCB8-8D62-3049-CCFC6E334455}"/>
              </a:ext>
            </a:extLst>
          </p:cNvPr>
          <p:cNvSpPr txBox="1"/>
          <p:nvPr/>
        </p:nvSpPr>
        <p:spPr>
          <a:xfrm>
            <a:off x="836871" y="3274095"/>
            <a:ext cx="5718777" cy="532257"/>
          </a:xfrm>
          <a:prstGeom prst="rect">
            <a:avLst/>
          </a:prstGeom>
        </p:spPr>
        <p:txBody>
          <a:bodyPr lIns="0" tIns="0" rIns="0" bIns="0" rtlCol="0" anchor="t">
            <a:spAutoFit/>
          </a:bodyPr>
          <a:lstStyle/>
          <a:p>
            <a:pPr>
              <a:lnSpc>
                <a:spcPts val="4104"/>
              </a:lnSpc>
            </a:pPr>
            <a:r>
              <a:rPr lang="en-US" sz="3600" b="1">
                <a:solidFill>
                  <a:srgbClr val="06213C"/>
                </a:solidFill>
                <a:latin typeface="Montserrat Classic"/>
              </a:rPr>
              <a:t>Il CNR</a:t>
            </a:r>
          </a:p>
        </p:txBody>
      </p:sp>
      <p:pic>
        <p:nvPicPr>
          <p:cNvPr id="24" name="Immagine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746949" y="-41076"/>
            <a:ext cx="2370177" cy="1675715"/>
          </a:xfrm>
          <a:prstGeom prst="rect">
            <a:avLst/>
          </a:prstGeom>
        </p:spPr>
      </p:pic>
      <p:sp>
        <p:nvSpPr>
          <p:cNvPr id="32" name="Ovale 31"/>
          <p:cNvSpPr/>
          <p:nvPr/>
        </p:nvSpPr>
        <p:spPr>
          <a:xfrm>
            <a:off x="15908465" y="858256"/>
            <a:ext cx="216024" cy="193674"/>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40" name="Gruppo 39"/>
          <p:cNvGrpSpPr/>
          <p:nvPr/>
        </p:nvGrpSpPr>
        <p:grpSpPr>
          <a:xfrm>
            <a:off x="1970264" y="6808372"/>
            <a:ext cx="3355647" cy="3155164"/>
            <a:chOff x="4310084" y="6127715"/>
            <a:chExt cx="3680427" cy="3616101"/>
          </a:xfrm>
        </p:grpSpPr>
        <p:pic>
          <p:nvPicPr>
            <p:cNvPr id="41" name="Immagine 40">
              <a:extLst>
                <a:ext uri="{FF2B5EF4-FFF2-40B4-BE49-F238E27FC236}">
                  <a16:creationId xmlns:a16="http://schemas.microsoft.com/office/drawing/2014/main" id="{A7ACC464-595B-DB03-B78D-A040F6CE824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8469"/>
            <a:stretch/>
          </p:blipFill>
          <p:spPr>
            <a:xfrm>
              <a:off x="5129579" y="6127715"/>
              <a:ext cx="2041437" cy="2669355"/>
            </a:xfrm>
            <a:prstGeom prst="rect">
              <a:avLst/>
            </a:prstGeom>
          </p:spPr>
        </p:pic>
        <p:sp>
          <p:nvSpPr>
            <p:cNvPr id="42" name="TextBox 27"/>
            <p:cNvSpPr txBox="1"/>
            <p:nvPr/>
          </p:nvSpPr>
          <p:spPr>
            <a:xfrm>
              <a:off x="4310084" y="8875895"/>
              <a:ext cx="3680427" cy="867921"/>
            </a:xfrm>
            <a:prstGeom prst="rect">
              <a:avLst/>
            </a:prstGeom>
          </p:spPr>
          <p:txBody>
            <a:bodyPr lIns="0" tIns="0" rIns="0" bIns="0" rtlCol="0" anchor="t">
              <a:spAutoFit/>
            </a:bodyPr>
            <a:lstStyle/>
            <a:p>
              <a:pPr algn="ctr">
                <a:lnSpc>
                  <a:spcPts val="3191"/>
                </a:lnSpc>
              </a:pPr>
              <a:r>
                <a:rPr lang="en-US" sz="3500">
                  <a:solidFill>
                    <a:srgbClr val="00B050"/>
                  </a:solidFill>
                  <a:latin typeface="Montserrat Classic"/>
                </a:rPr>
                <a:t>GREEN</a:t>
              </a:r>
            </a:p>
          </p:txBody>
        </p:sp>
      </p:grpSp>
      <p:pic>
        <p:nvPicPr>
          <p:cNvPr id="23" name="Immagine 22"/>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14656996" y="1179135"/>
            <a:ext cx="179905" cy="194897"/>
          </a:xfrm>
          <a:prstGeom prst="rect">
            <a:avLst/>
          </a:prstGeom>
        </p:spPr>
      </p:pic>
    </p:spTree>
    <p:extLst>
      <p:ext uri="{BB962C8B-B14F-4D97-AF65-F5344CB8AC3E}">
        <p14:creationId xmlns:p14="http://schemas.microsoft.com/office/powerpoint/2010/main" val="422530436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18288000" cy="1457325"/>
          </a:xfrm>
          <a:prstGeom prst="rect">
            <a:avLst/>
          </a:prstGeom>
          <a:solidFill>
            <a:srgbClr val="1E3048"/>
          </a:solidFill>
        </p:spPr>
        <p:txBody>
          <a:bodyPr/>
          <a:lstStyle/>
          <a:p>
            <a:endParaRPr lang="it-IT"/>
          </a:p>
        </p:txBody>
      </p:sp>
      <p:sp>
        <p:nvSpPr>
          <p:cNvPr id="3" name="Freeform 3"/>
          <p:cNvSpPr/>
          <p:nvPr/>
        </p:nvSpPr>
        <p:spPr>
          <a:xfrm>
            <a:off x="16702512" y="8607791"/>
            <a:ext cx="556788" cy="556788"/>
          </a:xfrm>
          <a:custGeom>
            <a:avLst/>
            <a:gdLst/>
            <a:ahLst/>
            <a:cxnLst/>
            <a:rect l="l" t="t" r="r" b="b"/>
            <a:pathLst>
              <a:path w="556788" h="556788">
                <a:moveTo>
                  <a:pt x="0" y="0"/>
                </a:moveTo>
                <a:lnTo>
                  <a:pt x="556788" y="0"/>
                </a:lnTo>
                <a:lnTo>
                  <a:pt x="556788" y="556787"/>
                </a:lnTo>
                <a:lnTo>
                  <a:pt x="0" y="556787"/>
                </a:lnTo>
                <a:lnTo>
                  <a:pt x="0" y="0"/>
                </a:lnTo>
                <a:close/>
              </a:path>
            </a:pathLst>
          </a:custGeom>
          <a: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p:spPr>
        <p:txBody>
          <a:bodyPr/>
          <a:lstStyle/>
          <a:p>
            <a:endParaRPr lang="it-IT"/>
          </a:p>
        </p:txBody>
      </p:sp>
      <p:sp>
        <p:nvSpPr>
          <p:cNvPr id="6" name="TextBox 6"/>
          <p:cNvSpPr txBox="1"/>
          <p:nvPr/>
        </p:nvSpPr>
        <p:spPr>
          <a:xfrm>
            <a:off x="1028700" y="2400463"/>
            <a:ext cx="16396220" cy="807913"/>
          </a:xfrm>
          <a:prstGeom prst="rect">
            <a:avLst/>
          </a:prstGeom>
        </p:spPr>
        <p:txBody>
          <a:bodyPr wrap="square" lIns="0" tIns="0" rIns="0" bIns="0" rtlCol="0" anchor="t">
            <a:spAutoFit/>
          </a:bodyPr>
          <a:lstStyle/>
          <a:p>
            <a:pPr>
              <a:lnSpc>
                <a:spcPts val="6269"/>
              </a:lnSpc>
            </a:pPr>
            <a:r>
              <a:rPr lang="it-IT" sz="5499">
                <a:solidFill>
                  <a:srgbClr val="06213C"/>
                </a:solidFill>
                <a:latin typeface="Montserrat Classic Bold"/>
              </a:rPr>
              <a:t>Come scegliere dove pubblicare?</a:t>
            </a:r>
            <a:endParaRPr lang="en-US" sz="5499">
              <a:solidFill>
                <a:srgbClr val="06213C"/>
              </a:solidFill>
              <a:latin typeface="Montserrat Classic Bold"/>
            </a:endParaRPr>
          </a:p>
        </p:txBody>
      </p:sp>
      <p:grpSp>
        <p:nvGrpSpPr>
          <p:cNvPr id="8" name="Group 8"/>
          <p:cNvGrpSpPr/>
          <p:nvPr/>
        </p:nvGrpSpPr>
        <p:grpSpPr>
          <a:xfrm>
            <a:off x="-431966" y="911088"/>
            <a:ext cx="7148154" cy="925889"/>
            <a:chOff x="0" y="0"/>
            <a:chExt cx="9530872" cy="1234519"/>
          </a:xfrm>
        </p:grpSpPr>
        <p:grpSp>
          <p:nvGrpSpPr>
            <p:cNvPr id="9" name="Group 9"/>
            <p:cNvGrpSpPr/>
            <p:nvPr/>
          </p:nvGrpSpPr>
          <p:grpSpPr>
            <a:xfrm>
              <a:off x="0" y="0"/>
              <a:ext cx="9530872" cy="1234519"/>
              <a:chOff x="0" y="0"/>
              <a:chExt cx="2221364" cy="287730"/>
            </a:xfrm>
          </p:grpSpPr>
          <p:sp>
            <p:nvSpPr>
              <p:cNvPr id="10" name="Freeform 10"/>
              <p:cNvSpPr/>
              <p:nvPr/>
            </p:nvSpPr>
            <p:spPr>
              <a:xfrm>
                <a:off x="0" y="0"/>
                <a:ext cx="2221364" cy="287730"/>
              </a:xfrm>
              <a:custGeom>
                <a:avLst/>
                <a:gdLst/>
                <a:ahLst/>
                <a:cxnLst/>
                <a:rect l="l" t="t" r="r" b="b"/>
                <a:pathLst>
                  <a:path w="2221364" h="287730">
                    <a:moveTo>
                      <a:pt x="46588" y="0"/>
                    </a:moveTo>
                    <a:lnTo>
                      <a:pt x="2174776" y="0"/>
                    </a:lnTo>
                    <a:cubicBezTo>
                      <a:pt x="2187132" y="0"/>
                      <a:pt x="2198982" y="4908"/>
                      <a:pt x="2207719" y="13645"/>
                    </a:cubicBezTo>
                    <a:cubicBezTo>
                      <a:pt x="2216456" y="22382"/>
                      <a:pt x="2221364" y="34232"/>
                      <a:pt x="2221364" y="46588"/>
                    </a:cubicBezTo>
                    <a:lnTo>
                      <a:pt x="2221364" y="241142"/>
                    </a:lnTo>
                    <a:cubicBezTo>
                      <a:pt x="2221364" y="266872"/>
                      <a:pt x="2200506" y="287730"/>
                      <a:pt x="2174776" y="287730"/>
                    </a:cubicBezTo>
                    <a:lnTo>
                      <a:pt x="46588" y="287730"/>
                    </a:lnTo>
                    <a:cubicBezTo>
                      <a:pt x="34232" y="287730"/>
                      <a:pt x="22382" y="282822"/>
                      <a:pt x="13645" y="274085"/>
                    </a:cubicBezTo>
                    <a:cubicBezTo>
                      <a:pt x="4908" y="265348"/>
                      <a:pt x="0" y="253498"/>
                      <a:pt x="0" y="241142"/>
                    </a:cubicBezTo>
                    <a:lnTo>
                      <a:pt x="0" y="46588"/>
                    </a:lnTo>
                    <a:cubicBezTo>
                      <a:pt x="0" y="34232"/>
                      <a:pt x="4908" y="22382"/>
                      <a:pt x="13645" y="13645"/>
                    </a:cubicBezTo>
                    <a:cubicBezTo>
                      <a:pt x="22382" y="4908"/>
                      <a:pt x="34232" y="0"/>
                      <a:pt x="46588" y="0"/>
                    </a:cubicBezTo>
                    <a:close/>
                  </a:path>
                </a:pathLst>
              </a:custGeom>
              <a:solidFill>
                <a:srgbClr val="FFFFFF"/>
              </a:solidFill>
            </p:spPr>
            <p:txBody>
              <a:bodyPr/>
              <a:lstStyle/>
              <a:p>
                <a:endParaRPr lang="it-IT"/>
              </a:p>
            </p:txBody>
          </p:sp>
          <p:sp>
            <p:nvSpPr>
              <p:cNvPr id="11" name="TextBox 11"/>
              <p:cNvSpPr txBox="1"/>
              <p:nvPr/>
            </p:nvSpPr>
            <p:spPr>
              <a:xfrm>
                <a:off x="0" y="-38100"/>
                <a:ext cx="2221364" cy="325830"/>
              </a:xfrm>
              <a:prstGeom prst="rect">
                <a:avLst/>
              </a:prstGeom>
            </p:spPr>
            <p:txBody>
              <a:bodyPr lIns="60055" tIns="60055" rIns="60055" bIns="60055" rtlCol="0" anchor="ctr"/>
              <a:lstStyle/>
              <a:p>
                <a:pPr algn="ctr">
                  <a:lnSpc>
                    <a:spcPts val="2939"/>
                  </a:lnSpc>
                </a:pPr>
                <a:endParaRPr/>
              </a:p>
            </p:txBody>
          </p:sp>
        </p:grpSp>
        <p:sp>
          <p:nvSpPr>
            <p:cNvPr id="12" name="Freeform 12"/>
            <p:cNvSpPr/>
            <p:nvPr/>
          </p:nvSpPr>
          <p:spPr>
            <a:xfrm>
              <a:off x="3724852" y="163176"/>
              <a:ext cx="5435836" cy="908166"/>
            </a:xfrm>
            <a:custGeom>
              <a:avLst/>
              <a:gdLst/>
              <a:ahLst/>
              <a:cxnLst/>
              <a:rect l="l" t="t" r="r" b="b"/>
              <a:pathLst>
                <a:path w="5435836" h="908166">
                  <a:moveTo>
                    <a:pt x="0" y="0"/>
                  </a:moveTo>
                  <a:lnTo>
                    <a:pt x="5435836" y="0"/>
                  </a:lnTo>
                  <a:lnTo>
                    <a:pt x="5435836" y="908167"/>
                  </a:lnTo>
                  <a:lnTo>
                    <a:pt x="0" y="908167"/>
                  </a:lnTo>
                  <a:lnTo>
                    <a:pt x="0" y="0"/>
                  </a:lnTo>
                  <a:close/>
                </a:path>
              </a:pathLst>
            </a:custGeom>
            <a:blipFill>
              <a:blip r:embed="rId5">
                <a:extLst>
                  <a:ext uri="{28A0092B-C50C-407E-A947-70E740481C1C}">
                    <a14:useLocalDpi xmlns:a14="http://schemas.microsoft.com/office/drawing/2010/main" val="0"/>
                  </a:ext>
                </a:extLst>
              </a:blip>
              <a:stretch>
                <a:fillRect/>
              </a:stretch>
            </a:blipFill>
          </p:spPr>
          <p:txBody>
            <a:bodyPr/>
            <a:lstStyle/>
            <a:p>
              <a:endParaRPr lang="it-IT"/>
            </a:p>
          </p:txBody>
        </p:sp>
        <p:sp>
          <p:nvSpPr>
            <p:cNvPr id="13" name="Freeform 13"/>
            <p:cNvSpPr/>
            <p:nvPr/>
          </p:nvSpPr>
          <p:spPr>
            <a:xfrm>
              <a:off x="1650583" y="240131"/>
              <a:ext cx="1923704" cy="754258"/>
            </a:xfrm>
            <a:custGeom>
              <a:avLst/>
              <a:gdLst/>
              <a:ahLst/>
              <a:cxnLst/>
              <a:rect l="l" t="t" r="r" b="b"/>
              <a:pathLst>
                <a:path w="1923704" h="754258">
                  <a:moveTo>
                    <a:pt x="0" y="0"/>
                  </a:moveTo>
                  <a:lnTo>
                    <a:pt x="1923704" y="0"/>
                  </a:lnTo>
                  <a:lnTo>
                    <a:pt x="1923704" y="754258"/>
                  </a:lnTo>
                  <a:lnTo>
                    <a:pt x="0" y="754258"/>
                  </a:lnTo>
                  <a:lnTo>
                    <a:pt x="0" y="0"/>
                  </a:lnTo>
                  <a:close/>
                </a:path>
              </a:pathLst>
            </a:custGeom>
            <a:blipFill>
              <a:blip r:embed="rId6">
                <a:extLst>
                  <a:ext uri="{28A0092B-C50C-407E-A947-70E740481C1C}">
                    <a14:useLocalDpi xmlns:a14="http://schemas.microsoft.com/office/drawing/2010/main" val="0"/>
                  </a:ext>
                </a:extLst>
              </a:blip>
              <a:stretch>
                <a:fillRect/>
              </a:stretch>
            </a:blipFill>
          </p:spPr>
          <p:txBody>
            <a:bodyPr/>
            <a:lstStyle/>
            <a:p>
              <a:endParaRPr lang="it-IT"/>
            </a:p>
          </p:txBody>
        </p:sp>
      </p:grpSp>
      <p:sp>
        <p:nvSpPr>
          <p:cNvPr id="14" name="TextBox 7"/>
          <p:cNvSpPr txBox="1"/>
          <p:nvPr/>
        </p:nvSpPr>
        <p:spPr>
          <a:xfrm>
            <a:off x="12528376" y="5309361"/>
            <a:ext cx="5104681" cy="2244204"/>
          </a:xfrm>
          <a:prstGeom prst="rect">
            <a:avLst/>
          </a:prstGeom>
        </p:spPr>
        <p:txBody>
          <a:bodyPr wrap="square" lIns="0" tIns="0" rIns="0" bIns="0" rtlCol="0" anchor="t">
            <a:spAutoFit/>
          </a:bodyPr>
          <a:lstStyle/>
          <a:p>
            <a:pPr>
              <a:lnSpc>
                <a:spcPts val="3499"/>
              </a:lnSpc>
            </a:pPr>
            <a:r>
              <a:rPr lang="en-US" sz="1500" err="1">
                <a:solidFill>
                  <a:srgbClr val="06213C"/>
                </a:solidFill>
                <a:latin typeface="Montserrat"/>
              </a:rPr>
              <a:t>Consulta</a:t>
            </a:r>
            <a:r>
              <a:rPr lang="en-US" sz="1500">
                <a:solidFill>
                  <a:srgbClr val="06213C"/>
                </a:solidFill>
                <a:latin typeface="Montserrat"/>
              </a:rPr>
              <a:t> </a:t>
            </a:r>
            <a:r>
              <a:rPr lang="en-US" sz="1500" err="1">
                <a:solidFill>
                  <a:srgbClr val="06213C"/>
                </a:solidFill>
                <a:latin typeface="Montserrat"/>
              </a:rPr>
              <a:t>il</a:t>
            </a:r>
            <a:r>
              <a:rPr lang="en-US" sz="1500">
                <a:solidFill>
                  <a:srgbClr val="06213C"/>
                </a:solidFill>
                <a:latin typeface="Montserrat"/>
              </a:rPr>
              <a:t> Report </a:t>
            </a:r>
            <a:r>
              <a:rPr lang="it-IT" sz="1500" i="1">
                <a:solidFill>
                  <a:srgbClr val="06213C"/>
                </a:solidFill>
                <a:latin typeface="Montserrat"/>
              </a:rPr>
              <a:t>Indagine sulla percezione della comunità scientifica CNR in tema di diritto di pubblicazione secondaria in ambito scientifico e conservazione dei diritti dell’autore</a:t>
            </a:r>
            <a:r>
              <a:rPr lang="it-IT" sz="1500">
                <a:solidFill>
                  <a:srgbClr val="06213C"/>
                </a:solidFill>
                <a:latin typeface="Montserrat"/>
              </a:rPr>
              <a:t>:</a:t>
            </a:r>
            <a:endParaRPr lang="en-US" sz="1500">
              <a:solidFill>
                <a:srgbClr val="06213C"/>
              </a:solidFill>
              <a:latin typeface="Montserrat"/>
            </a:endParaRPr>
          </a:p>
          <a:p>
            <a:pPr>
              <a:lnSpc>
                <a:spcPts val="3499"/>
              </a:lnSpc>
            </a:pPr>
            <a:r>
              <a:rPr lang="en-US" sz="1500">
                <a:solidFill>
                  <a:srgbClr val="06213C"/>
                </a:solidFill>
                <a:latin typeface="Montserrat"/>
                <a:hlinkClick r:id="rId7"/>
              </a:rPr>
              <a:t>https://www.right2pub.eu/focus-group/</a:t>
            </a:r>
            <a:endParaRPr lang="en-US" sz="1500">
              <a:solidFill>
                <a:srgbClr val="06213C"/>
              </a:solidFill>
              <a:latin typeface="Montserrat"/>
            </a:endParaRPr>
          </a:p>
        </p:txBody>
      </p:sp>
      <p:pic>
        <p:nvPicPr>
          <p:cNvPr id="16" name="Immagine 1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746949" y="-41076"/>
            <a:ext cx="2370177" cy="1675715"/>
          </a:xfrm>
          <a:prstGeom prst="rect">
            <a:avLst/>
          </a:prstGeom>
        </p:spPr>
      </p:pic>
      <p:sp>
        <p:nvSpPr>
          <p:cNvPr id="17" name="Ovale 16"/>
          <p:cNvSpPr/>
          <p:nvPr/>
        </p:nvSpPr>
        <p:spPr>
          <a:xfrm>
            <a:off x="15696728" y="1183060"/>
            <a:ext cx="216024" cy="193674"/>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8" name="Immagine 17"/>
          <p:cNvPicPr>
            <a:picLocks noChangeAspect="1"/>
          </p:cNvPicPr>
          <p:nvPr/>
        </p:nvPicPr>
        <p:blipFill rotWithShape="1">
          <a:blip r:embed="rId9">
            <a:extLst>
              <a:ext uri="{28A0092B-C50C-407E-A947-70E740481C1C}">
                <a14:useLocalDpi xmlns:a14="http://schemas.microsoft.com/office/drawing/2010/main" val="0"/>
              </a:ext>
            </a:extLst>
          </a:blip>
          <a:srcRect l="6059" t="14426" b="22721"/>
          <a:stretch/>
        </p:blipFill>
        <p:spPr>
          <a:xfrm>
            <a:off x="805971" y="3698348"/>
            <a:ext cx="11555920" cy="5466231"/>
          </a:xfrm>
          <a:prstGeom prst="rect">
            <a:avLst/>
          </a:prstGeom>
        </p:spPr>
      </p:pic>
      <p:pic>
        <p:nvPicPr>
          <p:cNvPr id="19" name="Immagine 18"/>
          <p:cNvPicPr>
            <a:picLocks noChangeAspect="1"/>
          </p:cNvPicPr>
          <p:nvPr/>
        </p:nvPicPr>
        <p:blipFill rotWithShape="1">
          <a:blip r:embed="rId10" cstate="print">
            <a:extLst>
              <a:ext uri="{28A0092B-C50C-407E-A947-70E740481C1C}">
                <a14:useLocalDpi xmlns:a14="http://schemas.microsoft.com/office/drawing/2010/main" val="0"/>
              </a:ext>
            </a:extLst>
          </a:blip>
          <a:srcRect/>
          <a:stretch/>
        </p:blipFill>
        <p:spPr>
          <a:xfrm>
            <a:off x="14656996" y="1179135"/>
            <a:ext cx="179905" cy="194897"/>
          </a:xfrm>
          <a:prstGeom prst="rect">
            <a:avLst/>
          </a:prstGeom>
        </p:spPr>
      </p:pic>
      <p:sp>
        <p:nvSpPr>
          <p:cNvPr id="4" name="CasellaDiTesto 3"/>
          <p:cNvSpPr txBox="1"/>
          <p:nvPr/>
        </p:nvSpPr>
        <p:spPr>
          <a:xfrm>
            <a:off x="7127776" y="7879804"/>
            <a:ext cx="1067921" cy="400110"/>
          </a:xfrm>
          <a:prstGeom prst="rect">
            <a:avLst/>
          </a:prstGeom>
          <a:noFill/>
        </p:spPr>
        <p:txBody>
          <a:bodyPr wrap="none" rtlCol="0">
            <a:spAutoFit/>
          </a:bodyPr>
          <a:lstStyle/>
          <a:p>
            <a:r>
              <a:rPr lang="it-IT" sz="2000">
                <a:latin typeface="Montserrat" pitchFamily="2" charset="0"/>
              </a:rPr>
              <a:t>ALTRO</a:t>
            </a:r>
          </a:p>
        </p:txBody>
      </p:sp>
      <p:cxnSp>
        <p:nvCxnSpPr>
          <p:cNvPr id="20" name="Connettore diritto 19"/>
          <p:cNvCxnSpPr>
            <a:endCxn id="21" idx="2"/>
          </p:cNvCxnSpPr>
          <p:nvPr/>
        </p:nvCxnSpPr>
        <p:spPr>
          <a:xfrm>
            <a:off x="3959424" y="7087716"/>
            <a:ext cx="2599367" cy="949485"/>
          </a:xfrm>
          <a:prstGeom prst="line">
            <a:avLst/>
          </a:prstGeom>
          <a:ln w="28575">
            <a:solidFill>
              <a:srgbClr val="BEB6AF"/>
            </a:solidFill>
          </a:ln>
        </p:spPr>
        <p:style>
          <a:lnRef idx="1">
            <a:schemeClr val="dk1"/>
          </a:lnRef>
          <a:fillRef idx="0">
            <a:schemeClr val="dk1"/>
          </a:fillRef>
          <a:effectRef idx="0">
            <a:schemeClr val="dk1"/>
          </a:effectRef>
          <a:fontRef idx="minor">
            <a:schemeClr val="tx1"/>
          </a:fontRef>
        </p:style>
      </p:cxnSp>
      <p:sp>
        <p:nvSpPr>
          <p:cNvPr id="21" name="Ovale 20"/>
          <p:cNvSpPr/>
          <p:nvPr/>
        </p:nvSpPr>
        <p:spPr>
          <a:xfrm>
            <a:off x="6558791" y="7879804"/>
            <a:ext cx="314793" cy="314793"/>
          </a:xfrm>
          <a:prstGeom prst="ellipse">
            <a:avLst/>
          </a:prstGeom>
          <a:solidFill>
            <a:srgbClr val="F563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792793615"/>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E927CE55-69E8-D040-BD61-52A473416BD8}"/>
              </a:ext>
            </a:extLst>
          </p:cNvPr>
          <p:cNvSpPr>
            <a:spLocks noGrp="1"/>
          </p:cNvSpPr>
          <p:nvPr>
            <p:ph idx="1"/>
          </p:nvPr>
        </p:nvSpPr>
        <p:spPr>
          <a:xfrm>
            <a:off x="499354" y="1689191"/>
            <a:ext cx="16459200" cy="7439254"/>
          </a:xfrm>
        </p:spPr>
        <p:txBody>
          <a:bodyPr/>
          <a:lstStyle/>
          <a:p>
            <a:endParaRPr lang="it-IT"/>
          </a:p>
          <a:p>
            <a:endParaRPr lang="it-IT"/>
          </a:p>
        </p:txBody>
      </p:sp>
      <p:sp>
        <p:nvSpPr>
          <p:cNvPr id="6" name="Segnaposto contenuto 2">
            <a:extLst>
              <a:ext uri="{FF2B5EF4-FFF2-40B4-BE49-F238E27FC236}">
                <a16:creationId xmlns:a16="http://schemas.microsoft.com/office/drawing/2014/main" id="{7AC7C704-BD8A-3847-90F5-DE404EDC4245}"/>
              </a:ext>
            </a:extLst>
          </p:cNvPr>
          <p:cNvSpPr txBox="1">
            <a:spLocks/>
          </p:cNvSpPr>
          <p:nvPr/>
        </p:nvSpPr>
        <p:spPr>
          <a:xfrm>
            <a:off x="13135371" y="6061440"/>
            <a:ext cx="3032572" cy="421320"/>
          </a:xfrm>
          <a:prstGeom prst="rect">
            <a:avLst/>
          </a:prstGeom>
        </p:spPr>
        <p:txBody>
          <a:bodyPr vert="horz" lIns="182880" tIns="91440" rIns="182880" bIns="91440" rtlCol="0">
            <a:noAutofit/>
          </a:bodyPr>
          <a:lstStyle>
            <a:lvl1pPr marL="0" indent="0" algn="l" defTabSz="342892" rtl="0" eaLnBrk="1" latinLnBrk="0" hangingPunct="1">
              <a:spcBef>
                <a:spcPct val="20000"/>
              </a:spcBef>
              <a:buClr>
                <a:schemeClr val="accent1">
                  <a:lumMod val="75000"/>
                </a:schemeClr>
              </a:buClr>
              <a:buFontTx/>
              <a:buNone/>
              <a:defRPr sz="2400" kern="1200">
                <a:solidFill>
                  <a:schemeClr val="tx1">
                    <a:lumMod val="65000"/>
                    <a:lumOff val="35000"/>
                  </a:schemeClr>
                </a:solidFill>
                <a:latin typeface="+mn-lt"/>
                <a:ea typeface="+mn-ea"/>
                <a:cs typeface="+mn-cs"/>
              </a:defRPr>
            </a:lvl1pPr>
            <a:lvl2pPr marL="557199" indent="-214308" algn="l" defTabSz="342892" rtl="0" eaLnBrk="1" latinLnBrk="0" hangingPunct="1">
              <a:spcBef>
                <a:spcPct val="20000"/>
              </a:spcBef>
              <a:buClr>
                <a:schemeClr val="accent1">
                  <a:lumMod val="75000"/>
                </a:schemeClr>
              </a:buClr>
              <a:buFont typeface="Wingdings" pitchFamily="2" charset="2"/>
              <a:buChar char="ü"/>
              <a:defRPr sz="2100" kern="1200">
                <a:solidFill>
                  <a:schemeClr val="tx1">
                    <a:lumMod val="65000"/>
                    <a:lumOff val="35000"/>
                  </a:schemeClr>
                </a:solidFill>
                <a:latin typeface="+mn-lt"/>
                <a:ea typeface="+mn-ea"/>
                <a:cs typeface="+mn-cs"/>
              </a:defRPr>
            </a:lvl2pPr>
            <a:lvl3pPr marL="857228" indent="-171446" algn="l" defTabSz="342892" rtl="0" eaLnBrk="1" latinLnBrk="0" hangingPunct="1">
              <a:spcBef>
                <a:spcPct val="20000"/>
              </a:spcBef>
              <a:buClr>
                <a:schemeClr val="accent1">
                  <a:lumMod val="75000"/>
                </a:schemeClr>
              </a:buClr>
              <a:buFont typeface="Wingdings" pitchFamily="2" charset="2"/>
              <a:buChar char="ü"/>
              <a:defRPr sz="1800" kern="1200">
                <a:solidFill>
                  <a:schemeClr val="tx1">
                    <a:lumMod val="65000"/>
                    <a:lumOff val="35000"/>
                  </a:schemeClr>
                </a:solidFill>
                <a:latin typeface="+mn-lt"/>
                <a:ea typeface="+mn-ea"/>
                <a:cs typeface="+mn-cs"/>
              </a:defRPr>
            </a:lvl3pPr>
            <a:lvl4pPr marL="1200120" indent="-171446" algn="l" defTabSz="342892" rtl="0" eaLnBrk="1" latinLnBrk="0" hangingPunct="1">
              <a:spcBef>
                <a:spcPct val="20000"/>
              </a:spcBef>
              <a:buClr>
                <a:schemeClr val="accent1">
                  <a:lumMod val="75000"/>
                </a:schemeClr>
              </a:buClr>
              <a:buFont typeface="Wingdings" pitchFamily="2" charset="2"/>
              <a:buChar char="ü"/>
              <a:defRPr sz="1500" kern="1200">
                <a:solidFill>
                  <a:schemeClr val="tx1">
                    <a:lumMod val="65000"/>
                    <a:lumOff val="35000"/>
                  </a:schemeClr>
                </a:solidFill>
                <a:latin typeface="+mn-lt"/>
                <a:ea typeface="+mn-ea"/>
                <a:cs typeface="+mn-cs"/>
              </a:defRPr>
            </a:lvl4pPr>
            <a:lvl5pPr marL="1543012" indent="-171446" algn="l" defTabSz="342892" rtl="0" eaLnBrk="1" latinLnBrk="0" hangingPunct="1">
              <a:spcBef>
                <a:spcPct val="20000"/>
              </a:spcBef>
              <a:buClr>
                <a:schemeClr val="accent1">
                  <a:lumMod val="75000"/>
                </a:schemeClr>
              </a:buClr>
              <a:buFont typeface="Wingdings" pitchFamily="2" charset="2"/>
              <a:buChar char="ü"/>
              <a:defRPr sz="1500" kern="1200">
                <a:solidFill>
                  <a:schemeClr val="tx1">
                    <a:lumMod val="65000"/>
                    <a:lumOff val="35000"/>
                  </a:schemeClr>
                </a:solidFill>
                <a:latin typeface="+mn-lt"/>
                <a:ea typeface="+mn-ea"/>
                <a:cs typeface="+mn-cs"/>
              </a:defRPr>
            </a:lvl5pPr>
            <a:lvl6pPr marL="1885903" indent="-171446" algn="l" defTabSz="342892" rtl="0" eaLnBrk="1" latinLnBrk="0" hangingPunct="1">
              <a:spcBef>
                <a:spcPct val="20000"/>
              </a:spcBef>
              <a:buFont typeface="Arial"/>
              <a:buChar char="•"/>
              <a:defRPr sz="1500" kern="1200">
                <a:solidFill>
                  <a:schemeClr val="tx1"/>
                </a:solidFill>
                <a:latin typeface="+mn-lt"/>
                <a:ea typeface="+mn-ea"/>
                <a:cs typeface="+mn-cs"/>
              </a:defRPr>
            </a:lvl6pPr>
            <a:lvl7pPr marL="2228795" indent="-171446" algn="l" defTabSz="342892" rtl="0" eaLnBrk="1" latinLnBrk="0" hangingPunct="1">
              <a:spcBef>
                <a:spcPct val="20000"/>
              </a:spcBef>
              <a:buFont typeface="Arial"/>
              <a:buChar char="•"/>
              <a:defRPr sz="1500" kern="1200">
                <a:solidFill>
                  <a:schemeClr val="tx1"/>
                </a:solidFill>
                <a:latin typeface="+mn-lt"/>
                <a:ea typeface="+mn-ea"/>
                <a:cs typeface="+mn-cs"/>
              </a:defRPr>
            </a:lvl7pPr>
            <a:lvl8pPr marL="2571686" indent="-171446" algn="l" defTabSz="342892" rtl="0" eaLnBrk="1" latinLnBrk="0" hangingPunct="1">
              <a:spcBef>
                <a:spcPct val="20000"/>
              </a:spcBef>
              <a:buFont typeface="Arial"/>
              <a:buChar char="•"/>
              <a:defRPr sz="1500" kern="1200">
                <a:solidFill>
                  <a:schemeClr val="tx1"/>
                </a:solidFill>
                <a:latin typeface="+mn-lt"/>
                <a:ea typeface="+mn-ea"/>
                <a:cs typeface="+mn-cs"/>
              </a:defRPr>
            </a:lvl8pPr>
            <a:lvl9pPr marL="2914577" indent="-171446" algn="l" defTabSz="342892" rtl="0" eaLnBrk="1" latinLnBrk="0" hangingPunct="1">
              <a:spcBef>
                <a:spcPct val="20000"/>
              </a:spcBef>
              <a:buFont typeface="Arial"/>
              <a:buChar char="•"/>
              <a:defRPr sz="1500" kern="1200">
                <a:solidFill>
                  <a:schemeClr val="tx1"/>
                </a:solidFill>
                <a:latin typeface="+mn-lt"/>
                <a:ea typeface="+mn-ea"/>
                <a:cs typeface="+mn-cs"/>
              </a:defRPr>
            </a:lvl9pPr>
          </a:lstStyle>
          <a:p>
            <a:pPr algn="ctr"/>
            <a:r>
              <a:rPr lang="it-IT" sz="2200" b="1"/>
              <a:t>Si paga per leggere?</a:t>
            </a:r>
          </a:p>
        </p:txBody>
      </p:sp>
      <p:sp>
        <p:nvSpPr>
          <p:cNvPr id="7" name="Segnaposto contenuto 2">
            <a:extLst>
              <a:ext uri="{FF2B5EF4-FFF2-40B4-BE49-F238E27FC236}">
                <a16:creationId xmlns:a16="http://schemas.microsoft.com/office/drawing/2014/main" id="{02AC1313-788D-4F4B-A6F9-3B91D1D0B719}"/>
              </a:ext>
            </a:extLst>
          </p:cNvPr>
          <p:cNvSpPr txBox="1">
            <a:spLocks/>
          </p:cNvSpPr>
          <p:nvPr/>
        </p:nvSpPr>
        <p:spPr>
          <a:xfrm>
            <a:off x="5096266" y="2119164"/>
            <a:ext cx="4305362" cy="534472"/>
          </a:xfrm>
          <a:prstGeom prst="rect">
            <a:avLst/>
          </a:prstGeom>
        </p:spPr>
        <p:txBody>
          <a:bodyPr vert="horz" lIns="182880" tIns="91440" rIns="182880" bIns="91440" rtlCol="0">
            <a:noAutofit/>
          </a:bodyPr>
          <a:lstStyle>
            <a:lvl1pPr marL="0" indent="0" algn="l" defTabSz="342892" rtl="0" eaLnBrk="1" latinLnBrk="0" hangingPunct="1">
              <a:spcBef>
                <a:spcPct val="20000"/>
              </a:spcBef>
              <a:buClr>
                <a:schemeClr val="accent1">
                  <a:lumMod val="75000"/>
                </a:schemeClr>
              </a:buClr>
              <a:buFontTx/>
              <a:buNone/>
              <a:defRPr sz="2400" kern="1200">
                <a:solidFill>
                  <a:schemeClr val="tx1">
                    <a:lumMod val="65000"/>
                    <a:lumOff val="35000"/>
                  </a:schemeClr>
                </a:solidFill>
                <a:latin typeface="+mn-lt"/>
                <a:ea typeface="+mn-ea"/>
                <a:cs typeface="+mn-cs"/>
              </a:defRPr>
            </a:lvl1pPr>
            <a:lvl2pPr marL="557199" indent="-214308" algn="l" defTabSz="342892" rtl="0" eaLnBrk="1" latinLnBrk="0" hangingPunct="1">
              <a:spcBef>
                <a:spcPct val="20000"/>
              </a:spcBef>
              <a:buClr>
                <a:schemeClr val="accent1">
                  <a:lumMod val="75000"/>
                </a:schemeClr>
              </a:buClr>
              <a:buFont typeface="Wingdings" pitchFamily="2" charset="2"/>
              <a:buChar char="ü"/>
              <a:defRPr sz="2100" kern="1200">
                <a:solidFill>
                  <a:schemeClr val="tx1">
                    <a:lumMod val="65000"/>
                    <a:lumOff val="35000"/>
                  </a:schemeClr>
                </a:solidFill>
                <a:latin typeface="+mn-lt"/>
                <a:ea typeface="+mn-ea"/>
                <a:cs typeface="+mn-cs"/>
              </a:defRPr>
            </a:lvl2pPr>
            <a:lvl3pPr marL="857228" indent="-171446" algn="l" defTabSz="342892" rtl="0" eaLnBrk="1" latinLnBrk="0" hangingPunct="1">
              <a:spcBef>
                <a:spcPct val="20000"/>
              </a:spcBef>
              <a:buClr>
                <a:schemeClr val="accent1">
                  <a:lumMod val="75000"/>
                </a:schemeClr>
              </a:buClr>
              <a:buFont typeface="Wingdings" pitchFamily="2" charset="2"/>
              <a:buChar char="ü"/>
              <a:defRPr sz="1800" kern="1200">
                <a:solidFill>
                  <a:schemeClr val="tx1">
                    <a:lumMod val="65000"/>
                    <a:lumOff val="35000"/>
                  </a:schemeClr>
                </a:solidFill>
                <a:latin typeface="+mn-lt"/>
                <a:ea typeface="+mn-ea"/>
                <a:cs typeface="+mn-cs"/>
              </a:defRPr>
            </a:lvl3pPr>
            <a:lvl4pPr marL="1200120" indent="-171446" algn="l" defTabSz="342892" rtl="0" eaLnBrk="1" latinLnBrk="0" hangingPunct="1">
              <a:spcBef>
                <a:spcPct val="20000"/>
              </a:spcBef>
              <a:buClr>
                <a:schemeClr val="accent1">
                  <a:lumMod val="75000"/>
                </a:schemeClr>
              </a:buClr>
              <a:buFont typeface="Wingdings" pitchFamily="2" charset="2"/>
              <a:buChar char="ü"/>
              <a:defRPr sz="1500" kern="1200">
                <a:solidFill>
                  <a:schemeClr val="tx1">
                    <a:lumMod val="65000"/>
                    <a:lumOff val="35000"/>
                  </a:schemeClr>
                </a:solidFill>
                <a:latin typeface="+mn-lt"/>
                <a:ea typeface="+mn-ea"/>
                <a:cs typeface="+mn-cs"/>
              </a:defRPr>
            </a:lvl4pPr>
            <a:lvl5pPr marL="1543012" indent="-171446" algn="l" defTabSz="342892" rtl="0" eaLnBrk="1" latinLnBrk="0" hangingPunct="1">
              <a:spcBef>
                <a:spcPct val="20000"/>
              </a:spcBef>
              <a:buClr>
                <a:schemeClr val="accent1">
                  <a:lumMod val="75000"/>
                </a:schemeClr>
              </a:buClr>
              <a:buFont typeface="Wingdings" pitchFamily="2" charset="2"/>
              <a:buChar char="ü"/>
              <a:defRPr sz="1500" kern="1200">
                <a:solidFill>
                  <a:schemeClr val="tx1">
                    <a:lumMod val="65000"/>
                    <a:lumOff val="35000"/>
                  </a:schemeClr>
                </a:solidFill>
                <a:latin typeface="+mn-lt"/>
                <a:ea typeface="+mn-ea"/>
                <a:cs typeface="+mn-cs"/>
              </a:defRPr>
            </a:lvl5pPr>
            <a:lvl6pPr marL="1885903" indent="-171446" algn="l" defTabSz="342892" rtl="0" eaLnBrk="1" latinLnBrk="0" hangingPunct="1">
              <a:spcBef>
                <a:spcPct val="20000"/>
              </a:spcBef>
              <a:buFont typeface="Arial"/>
              <a:buChar char="•"/>
              <a:defRPr sz="1500" kern="1200">
                <a:solidFill>
                  <a:schemeClr val="tx1"/>
                </a:solidFill>
                <a:latin typeface="+mn-lt"/>
                <a:ea typeface="+mn-ea"/>
                <a:cs typeface="+mn-cs"/>
              </a:defRPr>
            </a:lvl6pPr>
            <a:lvl7pPr marL="2228795" indent="-171446" algn="l" defTabSz="342892" rtl="0" eaLnBrk="1" latinLnBrk="0" hangingPunct="1">
              <a:spcBef>
                <a:spcPct val="20000"/>
              </a:spcBef>
              <a:buFont typeface="Arial"/>
              <a:buChar char="•"/>
              <a:defRPr sz="1500" kern="1200">
                <a:solidFill>
                  <a:schemeClr val="tx1"/>
                </a:solidFill>
                <a:latin typeface="+mn-lt"/>
                <a:ea typeface="+mn-ea"/>
                <a:cs typeface="+mn-cs"/>
              </a:defRPr>
            </a:lvl7pPr>
            <a:lvl8pPr marL="2571686" indent="-171446" algn="l" defTabSz="342892" rtl="0" eaLnBrk="1" latinLnBrk="0" hangingPunct="1">
              <a:spcBef>
                <a:spcPct val="20000"/>
              </a:spcBef>
              <a:buFont typeface="Arial"/>
              <a:buChar char="•"/>
              <a:defRPr sz="1500" kern="1200">
                <a:solidFill>
                  <a:schemeClr val="tx1"/>
                </a:solidFill>
                <a:latin typeface="+mn-lt"/>
                <a:ea typeface="+mn-ea"/>
                <a:cs typeface="+mn-cs"/>
              </a:defRPr>
            </a:lvl8pPr>
            <a:lvl9pPr marL="2914577" indent="-171446" algn="l" defTabSz="342892" rtl="0" eaLnBrk="1" latinLnBrk="0" hangingPunct="1">
              <a:spcBef>
                <a:spcPct val="20000"/>
              </a:spcBef>
              <a:buFont typeface="Arial"/>
              <a:buChar char="•"/>
              <a:defRPr sz="1500" kern="1200">
                <a:solidFill>
                  <a:schemeClr val="tx1"/>
                </a:solidFill>
                <a:latin typeface="+mn-lt"/>
                <a:ea typeface="+mn-ea"/>
                <a:cs typeface="+mn-cs"/>
              </a:defRPr>
            </a:lvl9pPr>
          </a:lstStyle>
          <a:p>
            <a:pPr algn="ctr">
              <a:spcBef>
                <a:spcPts val="0"/>
              </a:spcBef>
            </a:pPr>
            <a:r>
              <a:rPr lang="it-IT" sz="2200" b="1"/>
              <a:t>Si paga una APC per pubblicare?</a:t>
            </a:r>
          </a:p>
        </p:txBody>
      </p:sp>
      <p:cxnSp>
        <p:nvCxnSpPr>
          <p:cNvPr id="9" name="Connettore 1 8">
            <a:extLst>
              <a:ext uri="{FF2B5EF4-FFF2-40B4-BE49-F238E27FC236}">
                <a16:creationId xmlns:a16="http://schemas.microsoft.com/office/drawing/2014/main" id="{87CDFEF3-C995-294A-818E-7487E6D59A51}"/>
              </a:ext>
            </a:extLst>
          </p:cNvPr>
          <p:cNvCxnSpPr>
            <a:cxnSpLocks/>
          </p:cNvCxnSpPr>
          <p:nvPr/>
        </p:nvCxnSpPr>
        <p:spPr>
          <a:xfrm>
            <a:off x="9234616" y="1899850"/>
            <a:ext cx="0" cy="6898160"/>
          </a:xfrm>
          <a:prstGeom prst="line">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11" name="Connettore 1 10">
            <a:extLst>
              <a:ext uri="{FF2B5EF4-FFF2-40B4-BE49-F238E27FC236}">
                <a16:creationId xmlns:a16="http://schemas.microsoft.com/office/drawing/2014/main" id="{D15E957D-0B36-DF49-872A-7D1D70C94D76}"/>
              </a:ext>
            </a:extLst>
          </p:cNvPr>
          <p:cNvCxnSpPr>
            <a:cxnSpLocks/>
          </p:cNvCxnSpPr>
          <p:nvPr/>
        </p:nvCxnSpPr>
        <p:spPr>
          <a:xfrm>
            <a:off x="2637837" y="6015592"/>
            <a:ext cx="13889520" cy="0"/>
          </a:xfrm>
          <a:prstGeom prst="line">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15" name="CasellaDiTesto 14">
            <a:extLst>
              <a:ext uri="{FF2B5EF4-FFF2-40B4-BE49-F238E27FC236}">
                <a16:creationId xmlns:a16="http://schemas.microsoft.com/office/drawing/2014/main" id="{AE0C43C4-825E-B04C-B772-67ED52B04069}"/>
              </a:ext>
            </a:extLst>
          </p:cNvPr>
          <p:cNvSpPr txBox="1"/>
          <p:nvPr/>
        </p:nvSpPr>
        <p:spPr>
          <a:xfrm>
            <a:off x="15856323" y="5461276"/>
            <a:ext cx="686896" cy="584775"/>
          </a:xfrm>
          <a:prstGeom prst="rect">
            <a:avLst/>
          </a:prstGeom>
          <a:noFill/>
        </p:spPr>
        <p:txBody>
          <a:bodyPr wrap="square" rtlCol="0">
            <a:spAutoFit/>
          </a:bodyPr>
          <a:lstStyle/>
          <a:p>
            <a:r>
              <a:rPr lang="it-IT" sz="3200" b="1"/>
              <a:t>SI</a:t>
            </a:r>
          </a:p>
        </p:txBody>
      </p:sp>
      <p:sp>
        <p:nvSpPr>
          <p:cNvPr id="16" name="CasellaDiTesto 15">
            <a:extLst>
              <a:ext uri="{FF2B5EF4-FFF2-40B4-BE49-F238E27FC236}">
                <a16:creationId xmlns:a16="http://schemas.microsoft.com/office/drawing/2014/main" id="{7871498A-24EE-4842-84C1-9DAC059BF96B}"/>
              </a:ext>
            </a:extLst>
          </p:cNvPr>
          <p:cNvSpPr txBox="1"/>
          <p:nvPr/>
        </p:nvSpPr>
        <p:spPr>
          <a:xfrm>
            <a:off x="9230630" y="1969584"/>
            <a:ext cx="686896" cy="584775"/>
          </a:xfrm>
          <a:prstGeom prst="rect">
            <a:avLst/>
          </a:prstGeom>
          <a:noFill/>
        </p:spPr>
        <p:txBody>
          <a:bodyPr wrap="square" rtlCol="0">
            <a:spAutoFit/>
          </a:bodyPr>
          <a:lstStyle/>
          <a:p>
            <a:r>
              <a:rPr lang="it-IT" sz="3200" b="1"/>
              <a:t>SI</a:t>
            </a:r>
          </a:p>
        </p:txBody>
      </p:sp>
      <p:sp>
        <p:nvSpPr>
          <p:cNvPr id="17" name="CasellaDiTesto 16">
            <a:extLst>
              <a:ext uri="{FF2B5EF4-FFF2-40B4-BE49-F238E27FC236}">
                <a16:creationId xmlns:a16="http://schemas.microsoft.com/office/drawing/2014/main" id="{65AF348B-B337-1F45-9552-9153C74031CE}"/>
              </a:ext>
            </a:extLst>
          </p:cNvPr>
          <p:cNvSpPr txBox="1"/>
          <p:nvPr/>
        </p:nvSpPr>
        <p:spPr>
          <a:xfrm>
            <a:off x="9397639" y="8537314"/>
            <a:ext cx="1056372" cy="584775"/>
          </a:xfrm>
          <a:prstGeom prst="rect">
            <a:avLst/>
          </a:prstGeom>
          <a:noFill/>
        </p:spPr>
        <p:txBody>
          <a:bodyPr wrap="square" rtlCol="0">
            <a:spAutoFit/>
          </a:bodyPr>
          <a:lstStyle/>
          <a:p>
            <a:r>
              <a:rPr lang="it-IT" sz="3200" b="1"/>
              <a:t>NO</a:t>
            </a:r>
          </a:p>
        </p:txBody>
      </p:sp>
      <p:sp>
        <p:nvSpPr>
          <p:cNvPr id="18" name="CasellaDiTesto 17">
            <a:extLst>
              <a:ext uri="{FF2B5EF4-FFF2-40B4-BE49-F238E27FC236}">
                <a16:creationId xmlns:a16="http://schemas.microsoft.com/office/drawing/2014/main" id="{87C7B180-5F95-DE40-A662-653E9604F397}"/>
              </a:ext>
            </a:extLst>
          </p:cNvPr>
          <p:cNvSpPr txBox="1"/>
          <p:nvPr/>
        </p:nvSpPr>
        <p:spPr>
          <a:xfrm>
            <a:off x="2504215" y="5467132"/>
            <a:ext cx="1078348" cy="584775"/>
          </a:xfrm>
          <a:prstGeom prst="rect">
            <a:avLst/>
          </a:prstGeom>
          <a:noFill/>
        </p:spPr>
        <p:txBody>
          <a:bodyPr wrap="square" rtlCol="0">
            <a:spAutoFit/>
          </a:bodyPr>
          <a:lstStyle/>
          <a:p>
            <a:r>
              <a:rPr lang="it-IT" sz="3200" b="1"/>
              <a:t>NO</a:t>
            </a:r>
          </a:p>
        </p:txBody>
      </p:sp>
      <p:grpSp>
        <p:nvGrpSpPr>
          <p:cNvPr id="10" name="Gruppo 9">
            <a:extLst>
              <a:ext uri="{FF2B5EF4-FFF2-40B4-BE49-F238E27FC236}">
                <a16:creationId xmlns:a16="http://schemas.microsoft.com/office/drawing/2014/main" id="{9B4C0F06-5F78-7640-ACAF-E37460E3292C}"/>
              </a:ext>
            </a:extLst>
          </p:cNvPr>
          <p:cNvGrpSpPr/>
          <p:nvPr/>
        </p:nvGrpSpPr>
        <p:grpSpPr>
          <a:xfrm>
            <a:off x="6060786" y="3784275"/>
            <a:ext cx="10397606" cy="4138704"/>
            <a:chOff x="2946887" y="1767584"/>
            <a:chExt cx="5198803" cy="2069352"/>
          </a:xfrm>
        </p:grpSpPr>
        <p:sp>
          <p:nvSpPr>
            <p:cNvPr id="20" name="CasellaDiTesto 19">
              <a:extLst>
                <a:ext uri="{FF2B5EF4-FFF2-40B4-BE49-F238E27FC236}">
                  <a16:creationId xmlns:a16="http://schemas.microsoft.com/office/drawing/2014/main" id="{8954BF5B-22DA-B648-BB2D-26A0C5C7EC8F}"/>
                </a:ext>
              </a:extLst>
            </p:cNvPr>
            <p:cNvSpPr txBox="1"/>
            <p:nvPr/>
          </p:nvSpPr>
          <p:spPr>
            <a:xfrm>
              <a:off x="4809565" y="3421437"/>
              <a:ext cx="3336125" cy="415499"/>
            </a:xfrm>
            <a:prstGeom prst="rect">
              <a:avLst/>
            </a:prstGeom>
            <a:noFill/>
          </p:spPr>
          <p:txBody>
            <a:bodyPr wrap="square" rtlCol="0">
              <a:spAutoFit/>
            </a:bodyPr>
            <a:lstStyle/>
            <a:p>
              <a:r>
                <a:rPr lang="it-IT" sz="4800" b="1">
                  <a:solidFill>
                    <a:schemeClr val="accent1"/>
                  </a:solidFill>
                </a:rPr>
                <a:t>non OA (abbonamento)</a:t>
              </a:r>
            </a:p>
          </p:txBody>
        </p:sp>
        <p:sp>
          <p:nvSpPr>
            <p:cNvPr id="22" name="CasellaDiTesto 21">
              <a:extLst>
                <a:ext uri="{FF2B5EF4-FFF2-40B4-BE49-F238E27FC236}">
                  <a16:creationId xmlns:a16="http://schemas.microsoft.com/office/drawing/2014/main" id="{7908D47A-9FA5-3E4F-A912-05C688C8C6BC}"/>
                </a:ext>
              </a:extLst>
            </p:cNvPr>
            <p:cNvSpPr txBox="1"/>
            <p:nvPr/>
          </p:nvSpPr>
          <p:spPr>
            <a:xfrm>
              <a:off x="2946887" y="1767584"/>
              <a:ext cx="1582628" cy="415499"/>
            </a:xfrm>
            <a:prstGeom prst="rect">
              <a:avLst/>
            </a:prstGeom>
            <a:noFill/>
          </p:spPr>
          <p:txBody>
            <a:bodyPr wrap="square" rtlCol="0">
              <a:spAutoFit/>
            </a:bodyPr>
            <a:lstStyle/>
            <a:p>
              <a:r>
                <a:rPr lang="it-IT" sz="4800" b="1">
                  <a:solidFill>
                    <a:srgbClr val="FFC000"/>
                  </a:solidFill>
                </a:rPr>
                <a:t>GOLD OA</a:t>
              </a:r>
            </a:p>
          </p:txBody>
        </p:sp>
      </p:grpSp>
      <p:grpSp>
        <p:nvGrpSpPr>
          <p:cNvPr id="5" name="Gruppo 4">
            <a:extLst>
              <a:ext uri="{FF2B5EF4-FFF2-40B4-BE49-F238E27FC236}">
                <a16:creationId xmlns:a16="http://schemas.microsoft.com/office/drawing/2014/main" id="{CB45206F-EB09-C34C-8883-F0769B32439A}"/>
              </a:ext>
            </a:extLst>
          </p:cNvPr>
          <p:cNvGrpSpPr/>
          <p:nvPr/>
        </p:nvGrpSpPr>
        <p:grpSpPr>
          <a:xfrm>
            <a:off x="4942416" y="3719932"/>
            <a:ext cx="8115562" cy="4134906"/>
            <a:chOff x="2419847" y="1753752"/>
            <a:chExt cx="4057781" cy="2067453"/>
          </a:xfrm>
        </p:grpSpPr>
        <p:sp>
          <p:nvSpPr>
            <p:cNvPr id="21" name="CasellaDiTesto 20">
              <a:extLst>
                <a:ext uri="{FF2B5EF4-FFF2-40B4-BE49-F238E27FC236}">
                  <a16:creationId xmlns:a16="http://schemas.microsoft.com/office/drawing/2014/main" id="{7B4EDF51-888C-9B4D-A23F-6E341E0C6049}"/>
                </a:ext>
              </a:extLst>
            </p:cNvPr>
            <p:cNvSpPr txBox="1"/>
            <p:nvPr/>
          </p:nvSpPr>
          <p:spPr>
            <a:xfrm>
              <a:off x="4714720" y="1753752"/>
              <a:ext cx="1762908" cy="415499"/>
            </a:xfrm>
            <a:prstGeom prst="rect">
              <a:avLst/>
            </a:prstGeom>
            <a:noFill/>
          </p:spPr>
          <p:txBody>
            <a:bodyPr wrap="square" rtlCol="0">
              <a:spAutoFit/>
            </a:bodyPr>
            <a:lstStyle/>
            <a:p>
              <a:r>
                <a:rPr lang="it-IT" sz="4800" b="1">
                  <a:solidFill>
                    <a:srgbClr val="FF0000"/>
                  </a:solidFill>
                </a:rPr>
                <a:t>HYBRID OA</a:t>
              </a:r>
            </a:p>
          </p:txBody>
        </p:sp>
        <p:sp>
          <p:nvSpPr>
            <p:cNvPr id="23" name="CasellaDiTesto 22">
              <a:extLst>
                <a:ext uri="{FF2B5EF4-FFF2-40B4-BE49-F238E27FC236}">
                  <a16:creationId xmlns:a16="http://schemas.microsoft.com/office/drawing/2014/main" id="{7D2B8D5E-C2FB-2448-A411-B0A57C96ACD2}"/>
                </a:ext>
              </a:extLst>
            </p:cNvPr>
            <p:cNvSpPr txBox="1"/>
            <p:nvPr/>
          </p:nvSpPr>
          <p:spPr>
            <a:xfrm>
              <a:off x="2419847" y="3405706"/>
              <a:ext cx="2141813" cy="415499"/>
            </a:xfrm>
            <a:prstGeom prst="rect">
              <a:avLst/>
            </a:prstGeom>
            <a:solidFill>
              <a:schemeClr val="bg1">
                <a:lumMod val="75000"/>
              </a:schemeClr>
            </a:solidFill>
          </p:spPr>
          <p:txBody>
            <a:bodyPr wrap="square" rtlCol="0">
              <a:spAutoFit/>
            </a:bodyPr>
            <a:lstStyle/>
            <a:p>
              <a:r>
                <a:rPr lang="it-IT" sz="4800" b="1">
                  <a:solidFill>
                    <a:schemeClr val="bg1"/>
                  </a:solidFill>
                </a:rPr>
                <a:t>Diamond OA</a:t>
              </a:r>
            </a:p>
          </p:txBody>
        </p:sp>
      </p:grpSp>
      <p:sp>
        <p:nvSpPr>
          <p:cNvPr id="24" name="CasellaDiTesto 23">
            <a:extLst>
              <a:ext uri="{FF2B5EF4-FFF2-40B4-BE49-F238E27FC236}">
                <a16:creationId xmlns:a16="http://schemas.microsoft.com/office/drawing/2014/main" id="{3C1CE5EE-EC03-2143-8E85-3CF92A7DDB7C}"/>
              </a:ext>
            </a:extLst>
          </p:cNvPr>
          <p:cNvSpPr txBox="1"/>
          <p:nvPr/>
        </p:nvSpPr>
        <p:spPr>
          <a:xfrm>
            <a:off x="15724779" y="6620364"/>
            <a:ext cx="2924276" cy="461665"/>
          </a:xfrm>
          <a:prstGeom prst="rect">
            <a:avLst/>
          </a:prstGeom>
          <a:noFill/>
        </p:spPr>
        <p:txBody>
          <a:bodyPr wrap="square" rtlCol="0">
            <a:spAutoFit/>
          </a:bodyPr>
          <a:lstStyle/>
          <a:p>
            <a:r>
              <a:rPr lang="it-IT" sz="2400"/>
              <a:t>Fondi biblioteche</a:t>
            </a:r>
          </a:p>
        </p:txBody>
      </p:sp>
      <p:sp>
        <p:nvSpPr>
          <p:cNvPr id="25" name="CasellaDiTesto 24">
            <a:extLst>
              <a:ext uri="{FF2B5EF4-FFF2-40B4-BE49-F238E27FC236}">
                <a16:creationId xmlns:a16="http://schemas.microsoft.com/office/drawing/2014/main" id="{9EFF036F-1699-3E48-B5C5-8E8ED6EC8C83}"/>
              </a:ext>
            </a:extLst>
          </p:cNvPr>
          <p:cNvSpPr txBox="1"/>
          <p:nvPr/>
        </p:nvSpPr>
        <p:spPr>
          <a:xfrm>
            <a:off x="15753891" y="3390388"/>
            <a:ext cx="2876244" cy="830997"/>
          </a:xfrm>
          <a:prstGeom prst="rect">
            <a:avLst/>
          </a:prstGeom>
          <a:noFill/>
        </p:spPr>
        <p:txBody>
          <a:bodyPr wrap="square" rtlCol="0">
            <a:spAutoFit/>
          </a:bodyPr>
          <a:lstStyle/>
          <a:p>
            <a:r>
              <a:rPr lang="it-IT" sz="2400"/>
              <a:t>Fondi di ricerca </a:t>
            </a:r>
          </a:p>
          <a:p>
            <a:r>
              <a:rPr lang="it-IT" sz="2400"/>
              <a:t>degli autori</a:t>
            </a:r>
          </a:p>
        </p:txBody>
      </p:sp>
      <p:grpSp>
        <p:nvGrpSpPr>
          <p:cNvPr id="30" name="Gruppo 29">
            <a:extLst>
              <a:ext uri="{FF2B5EF4-FFF2-40B4-BE49-F238E27FC236}">
                <a16:creationId xmlns:a16="http://schemas.microsoft.com/office/drawing/2014/main" id="{7BBE66A3-A735-B342-80B3-4A30ABEDE92F}"/>
              </a:ext>
            </a:extLst>
          </p:cNvPr>
          <p:cNvGrpSpPr/>
          <p:nvPr/>
        </p:nvGrpSpPr>
        <p:grpSpPr>
          <a:xfrm>
            <a:off x="2592550" y="2687080"/>
            <a:ext cx="12496198" cy="6041940"/>
            <a:chOff x="1212769" y="1218987"/>
            <a:chExt cx="6248099" cy="3020970"/>
          </a:xfrm>
        </p:grpSpPr>
        <p:sp>
          <p:nvSpPr>
            <p:cNvPr id="26" name="CasellaDiTesto 25">
              <a:extLst>
                <a:ext uri="{FF2B5EF4-FFF2-40B4-BE49-F238E27FC236}">
                  <a16:creationId xmlns:a16="http://schemas.microsoft.com/office/drawing/2014/main" id="{6027E0E3-3E71-564C-B0F4-8CDB6DF9B67F}"/>
                </a:ext>
              </a:extLst>
            </p:cNvPr>
            <p:cNvSpPr txBox="1"/>
            <p:nvPr/>
          </p:nvSpPr>
          <p:spPr>
            <a:xfrm>
              <a:off x="6724929" y="3824458"/>
              <a:ext cx="735939" cy="415499"/>
            </a:xfrm>
            <a:prstGeom prst="rect">
              <a:avLst/>
            </a:prstGeom>
            <a:noFill/>
          </p:spPr>
          <p:txBody>
            <a:bodyPr wrap="none" rtlCol="0">
              <a:spAutoFit/>
            </a:bodyPr>
            <a:lstStyle/>
            <a:p>
              <a:pPr marL="342900" indent="-342900">
                <a:buClr>
                  <a:schemeClr val="accent1"/>
                </a:buClr>
                <a:buFont typeface="Wingdings" pitchFamily="2" charset="2"/>
                <a:buChar char="ü"/>
              </a:pPr>
              <a:r>
                <a:rPr lang="it-IT" sz="2400"/>
                <a:t>Science</a:t>
              </a:r>
            </a:p>
            <a:p>
              <a:pPr marL="342900" indent="-342900">
                <a:buClr>
                  <a:schemeClr val="accent1"/>
                </a:buClr>
                <a:buFont typeface="Wingdings" pitchFamily="2" charset="2"/>
                <a:buChar char="ü"/>
              </a:pPr>
              <a:r>
                <a:rPr lang="it-IT" sz="2400"/>
                <a:t>PNAS</a:t>
              </a:r>
            </a:p>
          </p:txBody>
        </p:sp>
        <p:grpSp>
          <p:nvGrpSpPr>
            <p:cNvPr id="13" name="Gruppo 12">
              <a:extLst>
                <a:ext uri="{FF2B5EF4-FFF2-40B4-BE49-F238E27FC236}">
                  <a16:creationId xmlns:a16="http://schemas.microsoft.com/office/drawing/2014/main" id="{524FA133-D0ED-0C41-95FA-754F4654AD83}"/>
                </a:ext>
              </a:extLst>
            </p:cNvPr>
            <p:cNvGrpSpPr/>
            <p:nvPr/>
          </p:nvGrpSpPr>
          <p:grpSpPr>
            <a:xfrm>
              <a:off x="1212769" y="1218987"/>
              <a:ext cx="2813524" cy="1387864"/>
              <a:chOff x="1212769" y="1218987"/>
              <a:chExt cx="2813524" cy="1387864"/>
            </a:xfrm>
          </p:grpSpPr>
          <p:pic>
            <p:nvPicPr>
              <p:cNvPr id="35" name="Immagine 34">
                <a:extLst>
                  <a:ext uri="{FF2B5EF4-FFF2-40B4-BE49-F238E27FC236}">
                    <a16:creationId xmlns:a16="http://schemas.microsoft.com/office/drawing/2014/main" id="{E3003049-DAD4-9E46-BEFF-64072C1D65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36821" y="1223644"/>
                <a:ext cx="1089472" cy="309070"/>
              </a:xfrm>
              <a:prstGeom prst="rect">
                <a:avLst/>
              </a:prstGeom>
            </p:spPr>
          </p:pic>
          <p:grpSp>
            <p:nvGrpSpPr>
              <p:cNvPr id="12" name="Gruppo 11">
                <a:extLst>
                  <a:ext uri="{FF2B5EF4-FFF2-40B4-BE49-F238E27FC236}">
                    <a16:creationId xmlns:a16="http://schemas.microsoft.com/office/drawing/2014/main" id="{BED78106-60F5-A34D-847D-9F11D47050AF}"/>
                  </a:ext>
                </a:extLst>
              </p:cNvPr>
              <p:cNvGrpSpPr/>
              <p:nvPr/>
            </p:nvGrpSpPr>
            <p:grpSpPr>
              <a:xfrm>
                <a:off x="1212769" y="1218987"/>
                <a:ext cx="1795716" cy="1387864"/>
                <a:chOff x="1212769" y="1218987"/>
                <a:chExt cx="1795716" cy="1387864"/>
              </a:xfrm>
            </p:grpSpPr>
            <p:pic>
              <p:nvPicPr>
                <p:cNvPr id="1026" name="Picture 2" descr="https://www.mdpi.com/img/design/mdpi-pub-logo-blue-small4.png?fff78193ca41c286">
                  <a:extLst>
                    <a:ext uri="{FF2B5EF4-FFF2-40B4-BE49-F238E27FC236}">
                      <a16:creationId xmlns:a16="http://schemas.microsoft.com/office/drawing/2014/main" id="{DAEFF238-E886-D14D-AE34-5BB80E5E046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90312" y="1218987"/>
                  <a:ext cx="485158" cy="318384"/>
                </a:xfrm>
                <a:prstGeom prst="rect">
                  <a:avLst/>
                </a:prstGeom>
                <a:noFill/>
                <a:extLst>
                  <a:ext uri="{909E8E84-426E-40DD-AFC4-6F175D3DCCD1}">
                    <a14:hiddenFill xmlns:a14="http://schemas.microsoft.com/office/drawing/2010/main">
                      <a:solidFill>
                        <a:srgbClr val="FFFFFF"/>
                      </a:solidFill>
                    </a14:hiddenFill>
                  </a:ext>
                </a:extLst>
              </p:spPr>
            </p:pic>
            <p:pic>
              <p:nvPicPr>
                <p:cNvPr id="36" name="Immagine 35">
                  <a:extLst>
                    <a:ext uri="{FF2B5EF4-FFF2-40B4-BE49-F238E27FC236}">
                      <a16:creationId xmlns:a16="http://schemas.microsoft.com/office/drawing/2014/main" id="{E8C5D329-CEBD-EC4C-8498-92123FC48CB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27877" y="1242605"/>
                  <a:ext cx="935459" cy="314314"/>
                </a:xfrm>
                <a:prstGeom prst="rect">
                  <a:avLst/>
                </a:prstGeom>
              </p:spPr>
            </p:pic>
            <p:sp>
              <p:nvSpPr>
                <p:cNvPr id="38" name="CasellaDiTesto 37">
                  <a:extLst>
                    <a:ext uri="{FF2B5EF4-FFF2-40B4-BE49-F238E27FC236}">
                      <a16:creationId xmlns:a16="http://schemas.microsoft.com/office/drawing/2014/main" id="{B90F872E-FDB2-F446-9F7E-1179557CBC67}"/>
                    </a:ext>
                  </a:extLst>
                </p:cNvPr>
                <p:cNvSpPr txBox="1"/>
                <p:nvPr/>
              </p:nvSpPr>
              <p:spPr>
                <a:xfrm>
                  <a:off x="1212769" y="1637355"/>
                  <a:ext cx="1795716" cy="969496"/>
                </a:xfrm>
                <a:prstGeom prst="rect">
                  <a:avLst/>
                </a:prstGeom>
                <a:noFill/>
              </p:spPr>
              <p:txBody>
                <a:bodyPr wrap="none" rtlCol="0">
                  <a:spAutoFit/>
                </a:bodyPr>
                <a:lstStyle/>
                <a:p>
                  <a:pPr marL="342900" indent="-342900">
                    <a:buClr>
                      <a:srgbClr val="FFC000"/>
                    </a:buClr>
                    <a:buFont typeface="Wingdings" pitchFamily="2" charset="2"/>
                    <a:buChar char="ü"/>
                  </a:pPr>
                  <a:r>
                    <a:rPr lang="it-IT" sz="2400"/>
                    <a:t>Nature Communications</a:t>
                  </a:r>
                </a:p>
                <a:p>
                  <a:pPr marL="342900" indent="-342900">
                    <a:buClr>
                      <a:srgbClr val="FFC000"/>
                    </a:buClr>
                    <a:buFont typeface="Wingdings" pitchFamily="2" charset="2"/>
                    <a:buChar char="ü"/>
                  </a:pPr>
                  <a:r>
                    <a:rPr lang="it-IT" sz="2400" err="1"/>
                    <a:t>Scientific</a:t>
                  </a:r>
                  <a:r>
                    <a:rPr lang="it-IT" sz="2400"/>
                    <a:t> Reports</a:t>
                  </a:r>
                </a:p>
                <a:p>
                  <a:pPr marL="342900" indent="-342900">
                    <a:buClr>
                      <a:srgbClr val="FFC000"/>
                    </a:buClr>
                    <a:buFont typeface="Wingdings" pitchFamily="2" charset="2"/>
                    <a:buChar char="ü"/>
                  </a:pPr>
                  <a:r>
                    <a:rPr lang="it-IT" sz="2400"/>
                    <a:t>Communications </a:t>
                  </a:r>
                  <a:r>
                    <a:rPr lang="it-IT" sz="2400" err="1"/>
                    <a:t>Physics</a:t>
                  </a:r>
                  <a:endParaRPr lang="it-IT" sz="2400"/>
                </a:p>
                <a:p>
                  <a:pPr marL="342900" indent="-342900">
                    <a:buClr>
                      <a:srgbClr val="FFC000"/>
                    </a:buClr>
                    <a:buFont typeface="Wingdings" pitchFamily="2" charset="2"/>
                    <a:buChar char="ü"/>
                  </a:pPr>
                  <a:r>
                    <a:rPr lang="it-IT" sz="2400"/>
                    <a:t>IEEE Access</a:t>
                  </a:r>
                </a:p>
                <a:p>
                  <a:pPr marL="342900" indent="-342900">
                    <a:buClr>
                      <a:srgbClr val="FFC000"/>
                    </a:buClr>
                    <a:buFont typeface="Wingdings" pitchFamily="2" charset="2"/>
                    <a:buChar char="ü"/>
                  </a:pPr>
                  <a:r>
                    <a:rPr lang="it-IT" sz="2400"/>
                    <a:t>ACS Omega</a:t>
                  </a:r>
                </a:p>
              </p:txBody>
            </p:sp>
          </p:grpSp>
        </p:grpSp>
      </p:grpSp>
      <p:sp>
        <p:nvSpPr>
          <p:cNvPr id="41" name="CasellaDiTesto 40">
            <a:extLst>
              <a:ext uri="{FF2B5EF4-FFF2-40B4-BE49-F238E27FC236}">
                <a16:creationId xmlns:a16="http://schemas.microsoft.com/office/drawing/2014/main" id="{79989890-3504-9741-9942-2628D858BEF6}"/>
              </a:ext>
            </a:extLst>
          </p:cNvPr>
          <p:cNvSpPr txBox="1"/>
          <p:nvPr/>
        </p:nvSpPr>
        <p:spPr>
          <a:xfrm>
            <a:off x="255947" y="6620364"/>
            <a:ext cx="2074948" cy="830997"/>
          </a:xfrm>
          <a:prstGeom prst="rect">
            <a:avLst/>
          </a:prstGeom>
          <a:noFill/>
        </p:spPr>
        <p:txBody>
          <a:bodyPr wrap="square" rtlCol="0">
            <a:spAutoFit/>
          </a:bodyPr>
          <a:lstStyle/>
          <a:p>
            <a:r>
              <a:rPr lang="it-IT" sz="2400"/>
              <a:t>Fondi enti finanziatori</a:t>
            </a:r>
          </a:p>
        </p:txBody>
      </p:sp>
      <p:sp>
        <p:nvSpPr>
          <p:cNvPr id="44" name="CasellaDiTesto 43">
            <a:extLst>
              <a:ext uri="{FF2B5EF4-FFF2-40B4-BE49-F238E27FC236}">
                <a16:creationId xmlns:a16="http://schemas.microsoft.com/office/drawing/2014/main" id="{2625438D-AD27-7448-B984-8F90E74BBD48}"/>
              </a:ext>
            </a:extLst>
          </p:cNvPr>
          <p:cNvSpPr txBox="1"/>
          <p:nvPr/>
        </p:nvSpPr>
        <p:spPr>
          <a:xfrm>
            <a:off x="255947" y="4095556"/>
            <a:ext cx="2876244" cy="830997"/>
          </a:xfrm>
          <a:prstGeom prst="rect">
            <a:avLst/>
          </a:prstGeom>
          <a:noFill/>
        </p:spPr>
        <p:txBody>
          <a:bodyPr wrap="square" rtlCol="0">
            <a:spAutoFit/>
          </a:bodyPr>
          <a:lstStyle/>
          <a:p>
            <a:r>
              <a:rPr lang="it-IT" sz="2400"/>
              <a:t>Fondi di ricerca </a:t>
            </a:r>
          </a:p>
          <a:p>
            <a:r>
              <a:rPr lang="it-IT" sz="2400"/>
              <a:t>degli autori</a:t>
            </a:r>
          </a:p>
        </p:txBody>
      </p:sp>
      <p:grpSp>
        <p:nvGrpSpPr>
          <p:cNvPr id="46" name="Gruppo 45">
            <a:extLst>
              <a:ext uri="{FF2B5EF4-FFF2-40B4-BE49-F238E27FC236}">
                <a16:creationId xmlns:a16="http://schemas.microsoft.com/office/drawing/2014/main" id="{39C165CF-1200-9B41-A11B-37B2FAB948A8}"/>
              </a:ext>
            </a:extLst>
          </p:cNvPr>
          <p:cNvGrpSpPr/>
          <p:nvPr/>
        </p:nvGrpSpPr>
        <p:grpSpPr>
          <a:xfrm>
            <a:off x="12106803" y="4424532"/>
            <a:ext cx="3295824" cy="1492074"/>
            <a:chOff x="6010188" y="984792"/>
            <a:chExt cx="1647912" cy="850923"/>
          </a:xfrm>
        </p:grpSpPr>
        <p:sp>
          <p:nvSpPr>
            <p:cNvPr id="34" name="Rettangolo arrotondato 33">
              <a:extLst>
                <a:ext uri="{FF2B5EF4-FFF2-40B4-BE49-F238E27FC236}">
                  <a16:creationId xmlns:a16="http://schemas.microsoft.com/office/drawing/2014/main" id="{D03DCFB4-CBFD-1240-8219-86A6A5748892}"/>
                </a:ext>
              </a:extLst>
            </p:cNvPr>
            <p:cNvSpPr/>
            <p:nvPr/>
          </p:nvSpPr>
          <p:spPr>
            <a:xfrm>
              <a:off x="6010188" y="984792"/>
              <a:ext cx="1647912" cy="850923"/>
            </a:xfrm>
            <a:prstGeom prst="round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3600"/>
            </a:p>
          </p:txBody>
        </p:sp>
        <p:grpSp>
          <p:nvGrpSpPr>
            <p:cNvPr id="39" name="Gruppo 38">
              <a:extLst>
                <a:ext uri="{FF2B5EF4-FFF2-40B4-BE49-F238E27FC236}">
                  <a16:creationId xmlns:a16="http://schemas.microsoft.com/office/drawing/2014/main" id="{D92C26A4-E46C-5B44-8B1E-7B16C9022820}"/>
                </a:ext>
              </a:extLst>
            </p:cNvPr>
            <p:cNvGrpSpPr/>
            <p:nvPr/>
          </p:nvGrpSpPr>
          <p:grpSpPr>
            <a:xfrm>
              <a:off x="6064307" y="1027889"/>
              <a:ext cx="1535902" cy="504825"/>
              <a:chOff x="6064307" y="1027889"/>
              <a:chExt cx="1535902" cy="504825"/>
            </a:xfrm>
          </p:grpSpPr>
          <p:pic>
            <p:nvPicPr>
              <p:cNvPr id="33" name="Immagine 32">
                <a:extLst>
                  <a:ext uri="{FF2B5EF4-FFF2-40B4-BE49-F238E27FC236}">
                    <a16:creationId xmlns:a16="http://schemas.microsoft.com/office/drawing/2014/main" id="{ECA1B99B-F884-7E4D-AD17-7103D56A38D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V="1">
                <a:off x="7013682" y="1224284"/>
                <a:ext cx="320613" cy="308430"/>
              </a:xfrm>
              <a:prstGeom prst="rect">
                <a:avLst/>
              </a:prstGeom>
            </p:spPr>
          </p:pic>
          <p:grpSp>
            <p:nvGrpSpPr>
              <p:cNvPr id="37" name="Gruppo 36">
                <a:extLst>
                  <a:ext uri="{FF2B5EF4-FFF2-40B4-BE49-F238E27FC236}">
                    <a16:creationId xmlns:a16="http://schemas.microsoft.com/office/drawing/2014/main" id="{66C858D4-31FC-9C4A-AE6D-9411AC864933}"/>
                  </a:ext>
                </a:extLst>
              </p:cNvPr>
              <p:cNvGrpSpPr/>
              <p:nvPr/>
            </p:nvGrpSpPr>
            <p:grpSpPr>
              <a:xfrm>
                <a:off x="6064307" y="1027889"/>
                <a:ext cx="1535902" cy="491078"/>
                <a:chOff x="6064307" y="1027889"/>
                <a:chExt cx="1535902" cy="491078"/>
              </a:xfrm>
            </p:grpSpPr>
            <p:pic>
              <p:nvPicPr>
                <p:cNvPr id="27" name="Immagine 26">
                  <a:extLst>
                    <a:ext uri="{FF2B5EF4-FFF2-40B4-BE49-F238E27FC236}">
                      <a16:creationId xmlns:a16="http://schemas.microsoft.com/office/drawing/2014/main" id="{53160D36-A911-104B-8A8F-C74ED18E0CC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64307" y="1027889"/>
                  <a:ext cx="367578" cy="391601"/>
                </a:xfrm>
                <a:prstGeom prst="rect">
                  <a:avLst/>
                </a:prstGeom>
              </p:spPr>
            </p:pic>
            <p:pic>
              <p:nvPicPr>
                <p:cNvPr id="28" name="Immagine 27">
                  <a:extLst>
                    <a:ext uri="{FF2B5EF4-FFF2-40B4-BE49-F238E27FC236}">
                      <a16:creationId xmlns:a16="http://schemas.microsoft.com/office/drawing/2014/main" id="{CC7E5BBE-992D-3347-8C46-838AA5A459D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78175" y="1243337"/>
                  <a:ext cx="393953" cy="275630"/>
                </a:xfrm>
                <a:prstGeom prst="rect">
                  <a:avLst/>
                </a:prstGeom>
              </p:spPr>
            </p:pic>
            <p:pic>
              <p:nvPicPr>
                <p:cNvPr id="31" name="Immagine 30">
                  <a:extLst>
                    <a:ext uri="{FF2B5EF4-FFF2-40B4-BE49-F238E27FC236}">
                      <a16:creationId xmlns:a16="http://schemas.microsoft.com/office/drawing/2014/main" id="{CBB4D0FF-0F4B-3344-8665-97F459E1D36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493375" y="1070362"/>
                  <a:ext cx="463108" cy="203797"/>
                </a:xfrm>
                <a:prstGeom prst="rect">
                  <a:avLst/>
                </a:prstGeom>
              </p:spPr>
            </p:pic>
            <p:pic>
              <p:nvPicPr>
                <p:cNvPr id="32" name="Immagine 31">
                  <a:extLst>
                    <a:ext uri="{FF2B5EF4-FFF2-40B4-BE49-F238E27FC236}">
                      <a16:creationId xmlns:a16="http://schemas.microsoft.com/office/drawing/2014/main" id="{B59961F0-784F-5A4D-837E-B8FF568EAD0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013682" y="1095943"/>
                  <a:ext cx="586527" cy="196915"/>
                </a:xfrm>
                <a:prstGeom prst="rect">
                  <a:avLst/>
                </a:prstGeom>
              </p:spPr>
            </p:pic>
          </p:grpSp>
        </p:grpSp>
        <p:sp>
          <p:nvSpPr>
            <p:cNvPr id="4" name="CasellaDiTesto 3">
              <a:extLst>
                <a:ext uri="{FF2B5EF4-FFF2-40B4-BE49-F238E27FC236}">
                  <a16:creationId xmlns:a16="http://schemas.microsoft.com/office/drawing/2014/main" id="{E44FCF47-1FA4-1945-97AD-9B97604B3CC8}"/>
                </a:ext>
              </a:extLst>
            </p:cNvPr>
            <p:cNvSpPr txBox="1"/>
            <p:nvPr/>
          </p:nvSpPr>
          <p:spPr>
            <a:xfrm>
              <a:off x="6275644" y="1488268"/>
              <a:ext cx="1149608" cy="263285"/>
            </a:xfrm>
            <a:prstGeom prst="rect">
              <a:avLst/>
            </a:prstGeom>
            <a:noFill/>
          </p:spPr>
          <p:txBody>
            <a:bodyPr wrap="square" rtlCol="0">
              <a:spAutoFit/>
            </a:bodyPr>
            <a:lstStyle/>
            <a:p>
              <a:r>
                <a:rPr lang="it-IT" sz="2400" b="1">
                  <a:solidFill>
                    <a:schemeClr val="tx2">
                      <a:lumMod val="60000"/>
                      <a:lumOff val="40000"/>
                    </a:schemeClr>
                  </a:solidFill>
                </a:rPr>
                <a:t>Open </a:t>
              </a:r>
              <a:r>
                <a:rPr lang="it-IT" sz="2400" b="1" err="1">
                  <a:solidFill>
                    <a:schemeClr val="tx2">
                      <a:lumMod val="60000"/>
                      <a:lumOff val="40000"/>
                    </a:schemeClr>
                  </a:solidFill>
                </a:rPr>
                <a:t>Choice</a:t>
              </a:r>
              <a:endParaRPr lang="it-IT" sz="2400" b="1">
                <a:solidFill>
                  <a:schemeClr val="tx2">
                    <a:lumMod val="60000"/>
                    <a:lumOff val="40000"/>
                  </a:schemeClr>
                </a:solidFill>
              </a:endParaRPr>
            </a:p>
          </p:txBody>
        </p:sp>
      </p:grpSp>
      <p:grpSp>
        <p:nvGrpSpPr>
          <p:cNvPr id="1029" name="Gruppo 1028">
            <a:extLst>
              <a:ext uri="{FF2B5EF4-FFF2-40B4-BE49-F238E27FC236}">
                <a16:creationId xmlns:a16="http://schemas.microsoft.com/office/drawing/2014/main" id="{82CC0828-DC3E-5848-A34A-1526117EC93E}"/>
              </a:ext>
            </a:extLst>
          </p:cNvPr>
          <p:cNvGrpSpPr/>
          <p:nvPr/>
        </p:nvGrpSpPr>
        <p:grpSpPr>
          <a:xfrm>
            <a:off x="1888763" y="7674436"/>
            <a:ext cx="7263972" cy="1620432"/>
            <a:chOff x="860876" y="3712665"/>
            <a:chExt cx="3631986" cy="810216"/>
          </a:xfrm>
        </p:grpSpPr>
        <p:grpSp>
          <p:nvGrpSpPr>
            <p:cNvPr id="29" name="Gruppo 28">
              <a:extLst>
                <a:ext uri="{FF2B5EF4-FFF2-40B4-BE49-F238E27FC236}">
                  <a16:creationId xmlns:a16="http://schemas.microsoft.com/office/drawing/2014/main" id="{92E21F04-936B-0E4B-8249-92F026195916}"/>
                </a:ext>
              </a:extLst>
            </p:cNvPr>
            <p:cNvGrpSpPr/>
            <p:nvPr/>
          </p:nvGrpSpPr>
          <p:grpSpPr>
            <a:xfrm>
              <a:off x="2065311" y="3923013"/>
              <a:ext cx="2427551" cy="559645"/>
              <a:chOff x="1145930" y="3774770"/>
              <a:chExt cx="3373751" cy="700980"/>
            </a:xfrm>
          </p:grpSpPr>
          <p:pic>
            <p:nvPicPr>
              <p:cNvPr id="1028" name="Picture 4" descr="SciPost logo">
                <a:extLst>
                  <a:ext uri="{FF2B5EF4-FFF2-40B4-BE49-F238E27FC236}">
                    <a16:creationId xmlns:a16="http://schemas.microsoft.com/office/drawing/2014/main" id="{612F0DB9-4144-B641-8A5D-B795AD79D3B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780799" y="3779265"/>
                <a:ext cx="1738882" cy="531325"/>
              </a:xfrm>
              <a:prstGeom prst="rect">
                <a:avLst/>
              </a:prstGeom>
              <a:noFill/>
              <a:extLst>
                <a:ext uri="{909E8E84-426E-40DD-AFC4-6F175D3DCCD1}">
                  <a14:hiddenFill xmlns:a14="http://schemas.microsoft.com/office/drawing/2010/main">
                    <a:solidFill>
                      <a:srgbClr val="FFFFFF"/>
                    </a:solidFill>
                  </a14:hiddenFill>
                </a:ext>
              </a:extLst>
            </p:spPr>
          </p:pic>
          <p:grpSp>
            <p:nvGrpSpPr>
              <p:cNvPr id="43" name="Gruppo 42">
                <a:extLst>
                  <a:ext uri="{FF2B5EF4-FFF2-40B4-BE49-F238E27FC236}">
                    <a16:creationId xmlns:a16="http://schemas.microsoft.com/office/drawing/2014/main" id="{E180AA93-6167-5246-BC1C-61C06CE75813}"/>
                  </a:ext>
                </a:extLst>
              </p:cNvPr>
              <p:cNvGrpSpPr/>
              <p:nvPr/>
            </p:nvGrpSpPr>
            <p:grpSpPr>
              <a:xfrm>
                <a:off x="1145930" y="3774770"/>
                <a:ext cx="1623709" cy="700980"/>
                <a:chOff x="2558594" y="3762208"/>
                <a:chExt cx="1623709" cy="700980"/>
              </a:xfrm>
            </p:grpSpPr>
            <p:pic>
              <p:nvPicPr>
                <p:cNvPr id="40" name="Elemento grafico 39">
                  <a:extLst>
                    <a:ext uri="{FF2B5EF4-FFF2-40B4-BE49-F238E27FC236}">
                      <a16:creationId xmlns:a16="http://schemas.microsoft.com/office/drawing/2014/main" id="{31691EE4-9CE5-8C4D-9EC5-EC928C25B0D7}"/>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563712" y="3762208"/>
                  <a:ext cx="1618591" cy="402783"/>
                </a:xfrm>
                <a:prstGeom prst="rect">
                  <a:avLst/>
                </a:prstGeom>
              </p:spPr>
            </p:pic>
            <p:pic>
              <p:nvPicPr>
                <p:cNvPr id="42" name="Immagine 41">
                  <a:extLst>
                    <a:ext uri="{FF2B5EF4-FFF2-40B4-BE49-F238E27FC236}">
                      <a16:creationId xmlns:a16="http://schemas.microsoft.com/office/drawing/2014/main" id="{4B8041D0-0271-C648-8D20-3158D4F0D9F3}"/>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558594" y="4181548"/>
                  <a:ext cx="1467699" cy="281640"/>
                </a:xfrm>
                <a:prstGeom prst="rect">
                  <a:avLst/>
                </a:prstGeom>
              </p:spPr>
            </p:pic>
          </p:grpSp>
        </p:grpSp>
        <p:grpSp>
          <p:nvGrpSpPr>
            <p:cNvPr id="1027" name="Gruppo 1026">
              <a:extLst>
                <a:ext uri="{FF2B5EF4-FFF2-40B4-BE49-F238E27FC236}">
                  <a16:creationId xmlns:a16="http://schemas.microsoft.com/office/drawing/2014/main" id="{6E530FF8-366D-3D41-A53F-7A604848BEBF}"/>
                </a:ext>
              </a:extLst>
            </p:cNvPr>
            <p:cNvGrpSpPr/>
            <p:nvPr/>
          </p:nvGrpSpPr>
          <p:grpSpPr>
            <a:xfrm>
              <a:off x="860876" y="3712665"/>
              <a:ext cx="1130781" cy="810216"/>
              <a:chOff x="860876" y="3712665"/>
              <a:chExt cx="1130781" cy="810216"/>
            </a:xfrm>
          </p:grpSpPr>
          <p:pic>
            <p:nvPicPr>
              <p:cNvPr id="1025" name="Immagine 1024">
                <a:extLst>
                  <a:ext uri="{FF2B5EF4-FFF2-40B4-BE49-F238E27FC236}">
                    <a16:creationId xmlns:a16="http://schemas.microsoft.com/office/drawing/2014/main" id="{97713597-ED35-7440-8669-BC63B7E59A64}"/>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17588" y="3712665"/>
                <a:ext cx="1074069" cy="638133"/>
              </a:xfrm>
              <a:prstGeom prst="rect">
                <a:avLst/>
              </a:prstGeom>
            </p:spPr>
          </p:pic>
          <p:pic>
            <p:nvPicPr>
              <p:cNvPr id="63" name="Immagine 62">
                <a:extLst>
                  <a:ext uri="{FF2B5EF4-FFF2-40B4-BE49-F238E27FC236}">
                    <a16:creationId xmlns:a16="http://schemas.microsoft.com/office/drawing/2014/main" id="{79AD0434-60E5-6E43-923E-88DC9A1B28B8}"/>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60876" y="4161520"/>
                <a:ext cx="1104158" cy="361361"/>
              </a:xfrm>
              <a:prstGeom prst="rect">
                <a:avLst/>
              </a:prstGeom>
            </p:spPr>
          </p:pic>
        </p:grpSp>
      </p:grpSp>
      <p:grpSp>
        <p:nvGrpSpPr>
          <p:cNvPr id="19" name="Gruppo 18">
            <a:extLst>
              <a:ext uri="{FF2B5EF4-FFF2-40B4-BE49-F238E27FC236}">
                <a16:creationId xmlns:a16="http://schemas.microsoft.com/office/drawing/2014/main" id="{AE18A6FD-EBFA-AC45-99E9-31EDB1292F1E}"/>
              </a:ext>
            </a:extLst>
          </p:cNvPr>
          <p:cNvGrpSpPr/>
          <p:nvPr/>
        </p:nvGrpSpPr>
        <p:grpSpPr>
          <a:xfrm>
            <a:off x="11867453" y="2880849"/>
            <a:ext cx="6781602" cy="954108"/>
            <a:chOff x="5850221" y="1290487"/>
            <a:chExt cx="3390801" cy="477054"/>
          </a:xfrm>
        </p:grpSpPr>
        <p:sp>
          <p:nvSpPr>
            <p:cNvPr id="59" name="CasellaDiTesto 58">
              <a:extLst>
                <a:ext uri="{FF2B5EF4-FFF2-40B4-BE49-F238E27FC236}">
                  <a16:creationId xmlns:a16="http://schemas.microsoft.com/office/drawing/2014/main" id="{CCB94371-E1FA-3A4F-B83F-A3789A082ADB}"/>
                </a:ext>
              </a:extLst>
            </p:cNvPr>
            <p:cNvSpPr txBox="1"/>
            <p:nvPr/>
          </p:nvSpPr>
          <p:spPr>
            <a:xfrm>
              <a:off x="5850221" y="1290487"/>
              <a:ext cx="1615679" cy="477054"/>
            </a:xfrm>
            <a:prstGeom prst="rect">
              <a:avLst/>
            </a:prstGeom>
            <a:noFill/>
          </p:spPr>
          <p:txBody>
            <a:bodyPr wrap="square" rtlCol="0">
              <a:spAutoFit/>
            </a:bodyPr>
            <a:lstStyle/>
            <a:p>
              <a:pPr algn="ctr"/>
              <a:r>
                <a:rPr lang="it-IT" sz="2800" b="1">
                  <a:solidFill>
                    <a:schemeClr val="tx2">
                      <a:lumMod val="60000"/>
                      <a:lumOff val="40000"/>
                    </a:schemeClr>
                  </a:solidFill>
                </a:rPr>
                <a:t>Contratti trasformativi</a:t>
              </a:r>
            </a:p>
          </p:txBody>
        </p:sp>
        <p:sp>
          <p:nvSpPr>
            <p:cNvPr id="60" name="CasellaDiTesto 59">
              <a:extLst>
                <a:ext uri="{FF2B5EF4-FFF2-40B4-BE49-F238E27FC236}">
                  <a16:creationId xmlns:a16="http://schemas.microsoft.com/office/drawing/2014/main" id="{5CA9721C-9A7A-0947-891A-087D4DF6B5A8}"/>
                </a:ext>
              </a:extLst>
            </p:cNvPr>
            <p:cNvSpPr txBox="1"/>
            <p:nvPr/>
          </p:nvSpPr>
          <p:spPr>
            <a:xfrm>
              <a:off x="7778884" y="1312400"/>
              <a:ext cx="1462138" cy="230833"/>
            </a:xfrm>
            <a:prstGeom prst="rect">
              <a:avLst/>
            </a:prstGeom>
            <a:noFill/>
          </p:spPr>
          <p:txBody>
            <a:bodyPr wrap="square" rtlCol="0">
              <a:spAutoFit/>
            </a:bodyPr>
            <a:lstStyle/>
            <a:p>
              <a:r>
                <a:rPr lang="it-IT" sz="2400"/>
                <a:t>Fondi biblioteche</a:t>
              </a:r>
            </a:p>
          </p:txBody>
        </p:sp>
      </p:grpSp>
      <p:sp>
        <p:nvSpPr>
          <p:cNvPr id="49" name="AutoShape 2">
            <a:extLst>
              <a:ext uri="{FF2B5EF4-FFF2-40B4-BE49-F238E27FC236}">
                <a16:creationId xmlns:a16="http://schemas.microsoft.com/office/drawing/2014/main" id="{C82655AA-C657-73D2-4316-E5F29609CE4D}"/>
              </a:ext>
            </a:extLst>
          </p:cNvPr>
          <p:cNvSpPr/>
          <p:nvPr/>
        </p:nvSpPr>
        <p:spPr>
          <a:xfrm>
            <a:off x="-15042" y="-328899"/>
            <a:ext cx="18288000" cy="1802487"/>
          </a:xfrm>
          <a:prstGeom prst="rect">
            <a:avLst/>
          </a:prstGeom>
          <a:solidFill>
            <a:srgbClr val="1E3048"/>
          </a:solidFill>
        </p:spPr>
        <p:txBody>
          <a:bodyPr/>
          <a:lstStyle/>
          <a:p>
            <a:endParaRPr lang="it-IT"/>
          </a:p>
        </p:txBody>
      </p:sp>
      <p:grpSp>
        <p:nvGrpSpPr>
          <p:cNvPr id="52" name="Group 8">
            <a:extLst>
              <a:ext uri="{FF2B5EF4-FFF2-40B4-BE49-F238E27FC236}">
                <a16:creationId xmlns:a16="http://schemas.microsoft.com/office/drawing/2014/main" id="{38D23A76-B48B-0204-4FC5-8C402D986D0D}"/>
              </a:ext>
            </a:extLst>
          </p:cNvPr>
          <p:cNvGrpSpPr/>
          <p:nvPr/>
        </p:nvGrpSpPr>
        <p:grpSpPr>
          <a:xfrm>
            <a:off x="-73024" y="670958"/>
            <a:ext cx="7148154" cy="925889"/>
            <a:chOff x="0" y="0"/>
            <a:chExt cx="9530872" cy="1234519"/>
          </a:xfrm>
        </p:grpSpPr>
        <p:grpSp>
          <p:nvGrpSpPr>
            <p:cNvPr id="53" name="Group 9">
              <a:extLst>
                <a:ext uri="{FF2B5EF4-FFF2-40B4-BE49-F238E27FC236}">
                  <a16:creationId xmlns:a16="http://schemas.microsoft.com/office/drawing/2014/main" id="{F6F4B7B4-A7EF-7531-70C9-846D0CECBD43}"/>
                </a:ext>
              </a:extLst>
            </p:cNvPr>
            <p:cNvGrpSpPr/>
            <p:nvPr/>
          </p:nvGrpSpPr>
          <p:grpSpPr>
            <a:xfrm>
              <a:off x="0" y="0"/>
              <a:ext cx="9530872" cy="1234519"/>
              <a:chOff x="0" y="0"/>
              <a:chExt cx="2221364" cy="287730"/>
            </a:xfrm>
          </p:grpSpPr>
          <p:sp>
            <p:nvSpPr>
              <p:cNvPr id="56" name="Freeform 10">
                <a:extLst>
                  <a:ext uri="{FF2B5EF4-FFF2-40B4-BE49-F238E27FC236}">
                    <a16:creationId xmlns:a16="http://schemas.microsoft.com/office/drawing/2014/main" id="{CDA7976D-D450-7DF6-887E-917471AD2EE9}"/>
                  </a:ext>
                </a:extLst>
              </p:cNvPr>
              <p:cNvSpPr/>
              <p:nvPr/>
            </p:nvSpPr>
            <p:spPr>
              <a:xfrm>
                <a:off x="0" y="0"/>
                <a:ext cx="2221364" cy="287730"/>
              </a:xfrm>
              <a:custGeom>
                <a:avLst/>
                <a:gdLst/>
                <a:ahLst/>
                <a:cxnLst/>
                <a:rect l="l" t="t" r="r" b="b"/>
                <a:pathLst>
                  <a:path w="2221364" h="287730">
                    <a:moveTo>
                      <a:pt x="46588" y="0"/>
                    </a:moveTo>
                    <a:lnTo>
                      <a:pt x="2174776" y="0"/>
                    </a:lnTo>
                    <a:cubicBezTo>
                      <a:pt x="2187132" y="0"/>
                      <a:pt x="2198982" y="4908"/>
                      <a:pt x="2207719" y="13645"/>
                    </a:cubicBezTo>
                    <a:cubicBezTo>
                      <a:pt x="2216456" y="22382"/>
                      <a:pt x="2221364" y="34232"/>
                      <a:pt x="2221364" y="46588"/>
                    </a:cubicBezTo>
                    <a:lnTo>
                      <a:pt x="2221364" y="241142"/>
                    </a:lnTo>
                    <a:cubicBezTo>
                      <a:pt x="2221364" y="266872"/>
                      <a:pt x="2200506" y="287730"/>
                      <a:pt x="2174776" y="287730"/>
                    </a:cubicBezTo>
                    <a:lnTo>
                      <a:pt x="46588" y="287730"/>
                    </a:lnTo>
                    <a:cubicBezTo>
                      <a:pt x="34232" y="287730"/>
                      <a:pt x="22382" y="282822"/>
                      <a:pt x="13645" y="274085"/>
                    </a:cubicBezTo>
                    <a:cubicBezTo>
                      <a:pt x="4908" y="265348"/>
                      <a:pt x="0" y="253498"/>
                      <a:pt x="0" y="241142"/>
                    </a:cubicBezTo>
                    <a:lnTo>
                      <a:pt x="0" y="46588"/>
                    </a:lnTo>
                    <a:cubicBezTo>
                      <a:pt x="0" y="34232"/>
                      <a:pt x="4908" y="22382"/>
                      <a:pt x="13645" y="13645"/>
                    </a:cubicBezTo>
                    <a:cubicBezTo>
                      <a:pt x="22382" y="4908"/>
                      <a:pt x="34232" y="0"/>
                      <a:pt x="46588" y="0"/>
                    </a:cubicBezTo>
                    <a:close/>
                  </a:path>
                </a:pathLst>
              </a:custGeom>
              <a:solidFill>
                <a:srgbClr val="FFFFFF"/>
              </a:solidFill>
            </p:spPr>
            <p:txBody>
              <a:bodyPr/>
              <a:lstStyle/>
              <a:p>
                <a:endParaRPr lang="it-IT"/>
              </a:p>
            </p:txBody>
          </p:sp>
          <p:sp>
            <p:nvSpPr>
              <p:cNvPr id="57" name="TextBox 11">
                <a:extLst>
                  <a:ext uri="{FF2B5EF4-FFF2-40B4-BE49-F238E27FC236}">
                    <a16:creationId xmlns:a16="http://schemas.microsoft.com/office/drawing/2014/main" id="{C58EFB22-CFD0-9805-E417-7BB54DC5F440}"/>
                  </a:ext>
                </a:extLst>
              </p:cNvPr>
              <p:cNvSpPr txBox="1"/>
              <p:nvPr/>
            </p:nvSpPr>
            <p:spPr>
              <a:xfrm>
                <a:off x="0" y="-38100"/>
                <a:ext cx="2221364" cy="325830"/>
              </a:xfrm>
              <a:prstGeom prst="rect">
                <a:avLst/>
              </a:prstGeom>
            </p:spPr>
            <p:txBody>
              <a:bodyPr lIns="60055" tIns="60055" rIns="60055" bIns="60055" rtlCol="0" anchor="ctr"/>
              <a:lstStyle/>
              <a:p>
                <a:pPr algn="ctr">
                  <a:lnSpc>
                    <a:spcPts val="2939"/>
                  </a:lnSpc>
                </a:pPr>
                <a:endParaRPr/>
              </a:p>
            </p:txBody>
          </p:sp>
        </p:grpSp>
        <p:sp>
          <p:nvSpPr>
            <p:cNvPr id="54" name="Freeform 12">
              <a:extLst>
                <a:ext uri="{FF2B5EF4-FFF2-40B4-BE49-F238E27FC236}">
                  <a16:creationId xmlns:a16="http://schemas.microsoft.com/office/drawing/2014/main" id="{ED44715B-9D8A-30E8-845B-82011410CF36}"/>
                </a:ext>
              </a:extLst>
            </p:cNvPr>
            <p:cNvSpPr/>
            <p:nvPr/>
          </p:nvSpPr>
          <p:spPr>
            <a:xfrm>
              <a:off x="3724852" y="163176"/>
              <a:ext cx="5435836" cy="908166"/>
            </a:xfrm>
            <a:custGeom>
              <a:avLst/>
              <a:gdLst/>
              <a:ahLst/>
              <a:cxnLst/>
              <a:rect l="l" t="t" r="r" b="b"/>
              <a:pathLst>
                <a:path w="5435836" h="908166">
                  <a:moveTo>
                    <a:pt x="0" y="0"/>
                  </a:moveTo>
                  <a:lnTo>
                    <a:pt x="5435836" y="0"/>
                  </a:lnTo>
                  <a:lnTo>
                    <a:pt x="5435836" y="908167"/>
                  </a:lnTo>
                  <a:lnTo>
                    <a:pt x="0" y="908167"/>
                  </a:lnTo>
                  <a:lnTo>
                    <a:pt x="0" y="0"/>
                  </a:lnTo>
                  <a:close/>
                </a:path>
              </a:pathLst>
            </a:custGeom>
            <a:blipFill>
              <a:blip r:embed="rId17">
                <a:extLst>
                  <a:ext uri="{28A0092B-C50C-407E-A947-70E740481C1C}">
                    <a14:useLocalDpi xmlns:a14="http://schemas.microsoft.com/office/drawing/2010/main" val="0"/>
                  </a:ext>
                </a:extLst>
              </a:blip>
              <a:stretch>
                <a:fillRect/>
              </a:stretch>
            </a:blipFill>
          </p:spPr>
          <p:txBody>
            <a:bodyPr/>
            <a:lstStyle/>
            <a:p>
              <a:endParaRPr lang="it-IT"/>
            </a:p>
          </p:txBody>
        </p:sp>
        <p:sp>
          <p:nvSpPr>
            <p:cNvPr id="55" name="Freeform 13">
              <a:extLst>
                <a:ext uri="{FF2B5EF4-FFF2-40B4-BE49-F238E27FC236}">
                  <a16:creationId xmlns:a16="http://schemas.microsoft.com/office/drawing/2014/main" id="{0C19C8FE-3872-B532-BE2C-0A14EC236557}"/>
                </a:ext>
              </a:extLst>
            </p:cNvPr>
            <p:cNvSpPr/>
            <p:nvPr/>
          </p:nvSpPr>
          <p:spPr>
            <a:xfrm>
              <a:off x="1650583" y="240131"/>
              <a:ext cx="1923704" cy="754258"/>
            </a:xfrm>
            <a:custGeom>
              <a:avLst/>
              <a:gdLst/>
              <a:ahLst/>
              <a:cxnLst/>
              <a:rect l="l" t="t" r="r" b="b"/>
              <a:pathLst>
                <a:path w="1923704" h="754258">
                  <a:moveTo>
                    <a:pt x="0" y="0"/>
                  </a:moveTo>
                  <a:lnTo>
                    <a:pt x="1923704" y="0"/>
                  </a:lnTo>
                  <a:lnTo>
                    <a:pt x="1923704" y="754258"/>
                  </a:lnTo>
                  <a:lnTo>
                    <a:pt x="0" y="754258"/>
                  </a:lnTo>
                  <a:lnTo>
                    <a:pt x="0" y="0"/>
                  </a:lnTo>
                  <a:close/>
                </a:path>
              </a:pathLst>
            </a:custGeom>
            <a:blipFill>
              <a:blip r:embed="rId18">
                <a:extLst>
                  <a:ext uri="{28A0092B-C50C-407E-A947-70E740481C1C}">
                    <a14:useLocalDpi xmlns:a14="http://schemas.microsoft.com/office/drawing/2010/main" val="0"/>
                  </a:ext>
                </a:extLst>
              </a:blip>
              <a:stretch>
                <a:fillRect/>
              </a:stretch>
            </a:blipFill>
          </p:spPr>
          <p:txBody>
            <a:bodyPr/>
            <a:lstStyle/>
            <a:p>
              <a:endParaRPr lang="it-IT"/>
            </a:p>
          </p:txBody>
        </p:sp>
      </p:grpSp>
      <p:pic>
        <p:nvPicPr>
          <p:cNvPr id="65" name="Immagine 64"/>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4746949" y="-41076"/>
            <a:ext cx="2370177" cy="1675715"/>
          </a:xfrm>
          <a:prstGeom prst="rect">
            <a:avLst/>
          </a:prstGeom>
        </p:spPr>
      </p:pic>
      <p:sp>
        <p:nvSpPr>
          <p:cNvPr id="67" name="Ovale 66"/>
          <p:cNvSpPr/>
          <p:nvPr/>
        </p:nvSpPr>
        <p:spPr>
          <a:xfrm>
            <a:off x="15294615" y="1172530"/>
            <a:ext cx="216024" cy="193674"/>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69" name="Immagine 68"/>
          <p:cNvPicPr>
            <a:picLocks noChangeAspect="1"/>
          </p:cNvPicPr>
          <p:nvPr/>
        </p:nvPicPr>
        <p:blipFill rotWithShape="1">
          <a:blip r:embed="rId20" cstate="print">
            <a:extLst>
              <a:ext uri="{28A0092B-C50C-407E-A947-70E740481C1C}">
                <a14:useLocalDpi xmlns:a14="http://schemas.microsoft.com/office/drawing/2010/main" val="0"/>
              </a:ext>
            </a:extLst>
          </a:blip>
          <a:srcRect/>
          <a:stretch/>
        </p:blipFill>
        <p:spPr>
          <a:xfrm>
            <a:off x="14656996" y="1179135"/>
            <a:ext cx="179905" cy="194897"/>
          </a:xfrm>
          <a:prstGeom prst="rect">
            <a:avLst/>
          </a:prstGeom>
        </p:spPr>
      </p:pic>
      <p:grpSp>
        <p:nvGrpSpPr>
          <p:cNvPr id="51" name="Gruppo 50">
            <a:extLst>
              <a:ext uri="{FF2B5EF4-FFF2-40B4-BE49-F238E27FC236}">
                <a16:creationId xmlns:a16="http://schemas.microsoft.com/office/drawing/2014/main" id="{347AC765-7FC3-9C28-E5A2-25308F20E7D9}"/>
              </a:ext>
            </a:extLst>
          </p:cNvPr>
          <p:cNvGrpSpPr/>
          <p:nvPr/>
        </p:nvGrpSpPr>
        <p:grpSpPr>
          <a:xfrm>
            <a:off x="16019555" y="4095556"/>
            <a:ext cx="2458089" cy="5307807"/>
            <a:chOff x="16019555" y="4095556"/>
            <a:chExt cx="2458089" cy="5307807"/>
          </a:xfrm>
        </p:grpSpPr>
        <p:grpSp>
          <p:nvGrpSpPr>
            <p:cNvPr id="2" name="Gruppo 1">
              <a:extLst>
                <a:ext uri="{FF2B5EF4-FFF2-40B4-BE49-F238E27FC236}">
                  <a16:creationId xmlns:a16="http://schemas.microsoft.com/office/drawing/2014/main" id="{2FC76C62-7397-08C1-AC5B-25DE4477FE72}"/>
                </a:ext>
              </a:extLst>
            </p:cNvPr>
            <p:cNvGrpSpPr/>
            <p:nvPr/>
          </p:nvGrpSpPr>
          <p:grpSpPr>
            <a:xfrm>
              <a:off x="16019555" y="7285942"/>
              <a:ext cx="2334723" cy="2117421"/>
              <a:chOff x="4310084" y="6127715"/>
              <a:chExt cx="3680427" cy="3616101"/>
            </a:xfrm>
          </p:grpSpPr>
          <p:pic>
            <p:nvPicPr>
              <p:cNvPr id="8" name="Immagine 7">
                <a:extLst>
                  <a:ext uri="{FF2B5EF4-FFF2-40B4-BE49-F238E27FC236}">
                    <a16:creationId xmlns:a16="http://schemas.microsoft.com/office/drawing/2014/main" id="{8A0BF40D-202C-9270-0349-5CB443A33F92}"/>
                  </a:ext>
                </a:extLst>
              </p:cNvPr>
              <p:cNvPicPr>
                <a:picLocks noChangeAspect="1"/>
              </p:cNvPicPr>
              <p:nvPr/>
            </p:nvPicPr>
            <p:blipFill rotWithShape="1">
              <a:blip r:embed="rId21" cstate="print">
                <a:extLst>
                  <a:ext uri="{28A0092B-C50C-407E-A947-70E740481C1C}">
                    <a14:useLocalDpi xmlns:a14="http://schemas.microsoft.com/office/drawing/2010/main" val="0"/>
                  </a:ext>
                </a:extLst>
              </a:blip>
              <a:srcRect t="8469"/>
              <a:stretch/>
            </p:blipFill>
            <p:spPr>
              <a:xfrm>
                <a:off x="5129579" y="6127715"/>
                <a:ext cx="2041437" cy="2669355"/>
              </a:xfrm>
              <a:prstGeom prst="rect">
                <a:avLst/>
              </a:prstGeom>
            </p:spPr>
          </p:pic>
          <p:sp>
            <p:nvSpPr>
              <p:cNvPr id="14" name="TextBox 27">
                <a:extLst>
                  <a:ext uri="{FF2B5EF4-FFF2-40B4-BE49-F238E27FC236}">
                    <a16:creationId xmlns:a16="http://schemas.microsoft.com/office/drawing/2014/main" id="{D05C6030-26CE-BBD2-A9C9-C68FC8BB8966}"/>
                  </a:ext>
                </a:extLst>
              </p:cNvPr>
              <p:cNvSpPr txBox="1"/>
              <p:nvPr/>
            </p:nvSpPr>
            <p:spPr>
              <a:xfrm>
                <a:off x="4310084" y="8875895"/>
                <a:ext cx="3680427" cy="867921"/>
              </a:xfrm>
              <a:prstGeom prst="rect">
                <a:avLst/>
              </a:prstGeom>
            </p:spPr>
            <p:txBody>
              <a:bodyPr lIns="0" tIns="0" rIns="0" bIns="0" rtlCol="0" anchor="t">
                <a:spAutoFit/>
              </a:bodyPr>
              <a:lstStyle/>
              <a:p>
                <a:pPr algn="ctr">
                  <a:lnSpc>
                    <a:spcPts val="3191"/>
                  </a:lnSpc>
                </a:pPr>
                <a:r>
                  <a:rPr lang="en-US" sz="3500">
                    <a:solidFill>
                      <a:srgbClr val="00B050"/>
                    </a:solidFill>
                    <a:latin typeface="Montserrat Classic"/>
                  </a:rPr>
                  <a:t>GREEN</a:t>
                </a:r>
              </a:p>
            </p:txBody>
          </p:sp>
        </p:grpSp>
        <p:grpSp>
          <p:nvGrpSpPr>
            <p:cNvPr id="45" name="Gruppo 44">
              <a:extLst>
                <a:ext uri="{FF2B5EF4-FFF2-40B4-BE49-F238E27FC236}">
                  <a16:creationId xmlns:a16="http://schemas.microsoft.com/office/drawing/2014/main" id="{97F2E8D5-D185-72F7-B62C-479DA09E7C1F}"/>
                </a:ext>
              </a:extLst>
            </p:cNvPr>
            <p:cNvGrpSpPr/>
            <p:nvPr/>
          </p:nvGrpSpPr>
          <p:grpSpPr>
            <a:xfrm>
              <a:off x="16142921" y="4095556"/>
              <a:ext cx="2334723" cy="2117421"/>
              <a:chOff x="4310084" y="6127715"/>
              <a:chExt cx="3680427" cy="3616101"/>
            </a:xfrm>
          </p:grpSpPr>
          <p:pic>
            <p:nvPicPr>
              <p:cNvPr id="48" name="Immagine 47">
                <a:extLst>
                  <a:ext uri="{FF2B5EF4-FFF2-40B4-BE49-F238E27FC236}">
                    <a16:creationId xmlns:a16="http://schemas.microsoft.com/office/drawing/2014/main" id="{94FF8E05-0D1C-0DD1-CB86-2E9C7C994847}"/>
                  </a:ext>
                </a:extLst>
              </p:cNvPr>
              <p:cNvPicPr>
                <a:picLocks noChangeAspect="1"/>
              </p:cNvPicPr>
              <p:nvPr/>
            </p:nvPicPr>
            <p:blipFill rotWithShape="1">
              <a:blip r:embed="rId21" cstate="print">
                <a:extLst>
                  <a:ext uri="{28A0092B-C50C-407E-A947-70E740481C1C}">
                    <a14:useLocalDpi xmlns:a14="http://schemas.microsoft.com/office/drawing/2010/main" val="0"/>
                  </a:ext>
                </a:extLst>
              </a:blip>
              <a:srcRect t="8469"/>
              <a:stretch/>
            </p:blipFill>
            <p:spPr>
              <a:xfrm>
                <a:off x="5129579" y="6127715"/>
                <a:ext cx="2041437" cy="2669355"/>
              </a:xfrm>
              <a:prstGeom prst="rect">
                <a:avLst/>
              </a:prstGeom>
            </p:spPr>
          </p:pic>
          <p:sp>
            <p:nvSpPr>
              <p:cNvPr id="50" name="TextBox 27">
                <a:extLst>
                  <a:ext uri="{FF2B5EF4-FFF2-40B4-BE49-F238E27FC236}">
                    <a16:creationId xmlns:a16="http://schemas.microsoft.com/office/drawing/2014/main" id="{9E2731A7-0206-DC82-A960-30874771804D}"/>
                  </a:ext>
                </a:extLst>
              </p:cNvPr>
              <p:cNvSpPr txBox="1"/>
              <p:nvPr/>
            </p:nvSpPr>
            <p:spPr>
              <a:xfrm>
                <a:off x="4310084" y="8875895"/>
                <a:ext cx="3680427" cy="867921"/>
              </a:xfrm>
              <a:prstGeom prst="rect">
                <a:avLst/>
              </a:prstGeom>
            </p:spPr>
            <p:txBody>
              <a:bodyPr lIns="0" tIns="0" rIns="0" bIns="0" rtlCol="0" anchor="t">
                <a:spAutoFit/>
              </a:bodyPr>
              <a:lstStyle/>
              <a:p>
                <a:pPr algn="ctr">
                  <a:lnSpc>
                    <a:spcPts val="3191"/>
                  </a:lnSpc>
                </a:pPr>
                <a:r>
                  <a:rPr lang="en-US" sz="3500">
                    <a:solidFill>
                      <a:srgbClr val="00B050"/>
                    </a:solidFill>
                    <a:latin typeface="Montserrat Classic"/>
                  </a:rPr>
                  <a:t>GREEN</a:t>
                </a:r>
              </a:p>
            </p:txBody>
          </p:sp>
        </p:grpSp>
      </p:grpSp>
    </p:spTree>
    <p:extLst>
      <p:ext uri="{BB962C8B-B14F-4D97-AF65-F5344CB8AC3E}">
        <p14:creationId xmlns:p14="http://schemas.microsoft.com/office/powerpoint/2010/main" val="4275728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ppt_x"/>
                                          </p:val>
                                        </p:tav>
                                        <p:tav tm="100000">
                                          <p:val>
                                            <p:strVal val="#ppt_x"/>
                                          </p:val>
                                        </p:tav>
                                      </p:tavLst>
                                    </p:anim>
                                    <p:anim calcmode="lin" valueType="num">
                                      <p:cBhvr additive="base">
                                        <p:cTn id="8"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29"/>
                                        </p:tgtEl>
                                        <p:attrNameLst>
                                          <p:attrName>style.visibility</p:attrName>
                                        </p:attrNameLst>
                                      </p:cBhvr>
                                      <p:to>
                                        <p:strVal val="visible"/>
                                      </p:to>
                                    </p:set>
                                    <p:anim calcmode="lin" valueType="num">
                                      <p:cBhvr additive="base">
                                        <p:cTn id="19" dur="500" fill="hold"/>
                                        <p:tgtEl>
                                          <p:spTgt spid="1029"/>
                                        </p:tgtEl>
                                        <p:attrNameLst>
                                          <p:attrName>ppt_x</p:attrName>
                                        </p:attrNameLst>
                                      </p:cBhvr>
                                      <p:tavLst>
                                        <p:tav tm="0">
                                          <p:val>
                                            <p:strVal val="#ppt_x"/>
                                          </p:val>
                                        </p:tav>
                                        <p:tav tm="100000">
                                          <p:val>
                                            <p:strVal val="#ppt_x"/>
                                          </p:val>
                                        </p:tav>
                                      </p:tavLst>
                                    </p:anim>
                                    <p:anim calcmode="lin" valueType="num">
                                      <p:cBhvr additive="base">
                                        <p:cTn id="20" dur="500" fill="hold"/>
                                        <p:tgtEl>
                                          <p:spTgt spid="102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6"/>
                                        </p:tgtEl>
                                        <p:attrNameLst>
                                          <p:attrName>style.visibility</p:attrName>
                                        </p:attrNameLst>
                                      </p:cBhvr>
                                      <p:to>
                                        <p:strVal val="visible"/>
                                      </p:to>
                                    </p:set>
                                    <p:anim calcmode="lin" valueType="num">
                                      <p:cBhvr additive="base">
                                        <p:cTn id="25" dur="500" fill="hold"/>
                                        <p:tgtEl>
                                          <p:spTgt spid="46"/>
                                        </p:tgtEl>
                                        <p:attrNameLst>
                                          <p:attrName>ppt_x</p:attrName>
                                        </p:attrNameLst>
                                      </p:cBhvr>
                                      <p:tavLst>
                                        <p:tav tm="0">
                                          <p:val>
                                            <p:strVal val="#ppt_x"/>
                                          </p:val>
                                        </p:tav>
                                        <p:tav tm="100000">
                                          <p:val>
                                            <p:strVal val="#ppt_x"/>
                                          </p:val>
                                        </p:tav>
                                      </p:tavLst>
                                    </p:anim>
                                    <p:anim calcmode="lin" valueType="num">
                                      <p:cBhvr additive="base">
                                        <p:cTn id="26"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4"/>
                                        </p:tgtEl>
                                        <p:attrNameLst>
                                          <p:attrName>style.visibility</p:attrName>
                                        </p:attrNameLst>
                                      </p:cBhvr>
                                      <p:to>
                                        <p:strVal val="visible"/>
                                      </p:to>
                                    </p:set>
                                    <p:anim calcmode="lin" valueType="num">
                                      <p:cBhvr additive="base">
                                        <p:cTn id="31" dur="500" fill="hold"/>
                                        <p:tgtEl>
                                          <p:spTgt spid="44"/>
                                        </p:tgtEl>
                                        <p:attrNameLst>
                                          <p:attrName>ppt_x</p:attrName>
                                        </p:attrNameLst>
                                      </p:cBhvr>
                                      <p:tavLst>
                                        <p:tav tm="0">
                                          <p:val>
                                            <p:strVal val="#ppt_x"/>
                                          </p:val>
                                        </p:tav>
                                        <p:tav tm="100000">
                                          <p:val>
                                            <p:strVal val="#ppt_x"/>
                                          </p:val>
                                        </p:tav>
                                      </p:tavLst>
                                    </p:anim>
                                    <p:anim calcmode="lin" valueType="num">
                                      <p:cBhvr additive="base">
                                        <p:cTn id="32" dur="500" fill="hold"/>
                                        <p:tgtEl>
                                          <p:spTgt spid="44"/>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41"/>
                                        </p:tgtEl>
                                        <p:attrNameLst>
                                          <p:attrName>style.visibility</p:attrName>
                                        </p:attrNameLst>
                                      </p:cBhvr>
                                      <p:to>
                                        <p:strVal val="visible"/>
                                      </p:to>
                                    </p:set>
                                    <p:anim calcmode="lin" valueType="num">
                                      <p:cBhvr additive="base">
                                        <p:cTn id="35" dur="500" fill="hold"/>
                                        <p:tgtEl>
                                          <p:spTgt spid="41"/>
                                        </p:tgtEl>
                                        <p:attrNameLst>
                                          <p:attrName>ppt_x</p:attrName>
                                        </p:attrNameLst>
                                      </p:cBhvr>
                                      <p:tavLst>
                                        <p:tav tm="0">
                                          <p:val>
                                            <p:strVal val="#ppt_x"/>
                                          </p:val>
                                        </p:tav>
                                        <p:tav tm="100000">
                                          <p:val>
                                            <p:strVal val="#ppt_x"/>
                                          </p:val>
                                        </p:tav>
                                      </p:tavLst>
                                    </p:anim>
                                    <p:anim calcmode="lin" valueType="num">
                                      <p:cBhvr additive="base">
                                        <p:cTn id="36" dur="500" fill="hold"/>
                                        <p:tgtEl>
                                          <p:spTgt spid="41"/>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25"/>
                                        </p:tgtEl>
                                        <p:attrNameLst>
                                          <p:attrName>style.visibility</p:attrName>
                                        </p:attrNameLst>
                                      </p:cBhvr>
                                      <p:to>
                                        <p:strVal val="visible"/>
                                      </p:to>
                                    </p:set>
                                    <p:anim calcmode="lin" valueType="num">
                                      <p:cBhvr additive="base">
                                        <p:cTn id="39" dur="500" fill="hold"/>
                                        <p:tgtEl>
                                          <p:spTgt spid="25"/>
                                        </p:tgtEl>
                                        <p:attrNameLst>
                                          <p:attrName>ppt_x</p:attrName>
                                        </p:attrNameLst>
                                      </p:cBhvr>
                                      <p:tavLst>
                                        <p:tav tm="0">
                                          <p:val>
                                            <p:strVal val="#ppt_x"/>
                                          </p:val>
                                        </p:tav>
                                        <p:tav tm="100000">
                                          <p:val>
                                            <p:strVal val="#ppt_x"/>
                                          </p:val>
                                        </p:tav>
                                      </p:tavLst>
                                    </p:anim>
                                    <p:anim calcmode="lin" valueType="num">
                                      <p:cBhvr additive="base">
                                        <p:cTn id="40" dur="500" fill="hold"/>
                                        <p:tgtEl>
                                          <p:spTgt spid="25"/>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24"/>
                                        </p:tgtEl>
                                        <p:attrNameLst>
                                          <p:attrName>style.visibility</p:attrName>
                                        </p:attrNameLst>
                                      </p:cBhvr>
                                      <p:to>
                                        <p:strVal val="visible"/>
                                      </p:to>
                                    </p:set>
                                    <p:anim calcmode="lin" valueType="num">
                                      <p:cBhvr additive="base">
                                        <p:cTn id="43" dur="500" fill="hold"/>
                                        <p:tgtEl>
                                          <p:spTgt spid="24"/>
                                        </p:tgtEl>
                                        <p:attrNameLst>
                                          <p:attrName>ppt_x</p:attrName>
                                        </p:attrNameLst>
                                      </p:cBhvr>
                                      <p:tavLst>
                                        <p:tav tm="0">
                                          <p:val>
                                            <p:strVal val="#ppt_x"/>
                                          </p:val>
                                        </p:tav>
                                        <p:tav tm="100000">
                                          <p:val>
                                            <p:strVal val="#ppt_x"/>
                                          </p:val>
                                        </p:tav>
                                      </p:tavLst>
                                    </p:anim>
                                    <p:anim calcmode="lin" valueType="num">
                                      <p:cBhvr additive="base">
                                        <p:cTn id="44"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9"/>
                                        </p:tgtEl>
                                        <p:attrNameLst>
                                          <p:attrName>style.visibility</p:attrName>
                                        </p:attrNameLst>
                                      </p:cBhvr>
                                      <p:to>
                                        <p:strVal val="visible"/>
                                      </p:to>
                                    </p:set>
                                    <p:anim calcmode="lin" valueType="num">
                                      <p:cBhvr additive="base">
                                        <p:cTn id="49" dur="500" fill="hold"/>
                                        <p:tgtEl>
                                          <p:spTgt spid="19"/>
                                        </p:tgtEl>
                                        <p:attrNameLst>
                                          <p:attrName>ppt_x</p:attrName>
                                        </p:attrNameLst>
                                      </p:cBhvr>
                                      <p:tavLst>
                                        <p:tav tm="0">
                                          <p:val>
                                            <p:strVal val="#ppt_x"/>
                                          </p:val>
                                        </p:tav>
                                        <p:tav tm="100000">
                                          <p:val>
                                            <p:strVal val="#ppt_x"/>
                                          </p:val>
                                        </p:tav>
                                      </p:tavLst>
                                    </p:anim>
                                    <p:anim calcmode="lin" valueType="num">
                                      <p:cBhvr additive="base">
                                        <p:cTn id="5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51"/>
                                        </p:tgtEl>
                                        <p:attrNameLst>
                                          <p:attrName>style.visibility</p:attrName>
                                        </p:attrNameLst>
                                      </p:cBhvr>
                                      <p:to>
                                        <p:strVal val="visible"/>
                                      </p:to>
                                    </p:set>
                                    <p:anim calcmode="lin" valueType="num">
                                      <p:cBhvr additive="base">
                                        <p:cTn id="55" dur="500" fill="hold"/>
                                        <p:tgtEl>
                                          <p:spTgt spid="51"/>
                                        </p:tgtEl>
                                        <p:attrNameLst>
                                          <p:attrName>ppt_x</p:attrName>
                                        </p:attrNameLst>
                                      </p:cBhvr>
                                      <p:tavLst>
                                        <p:tav tm="0">
                                          <p:val>
                                            <p:strVal val="#ppt_x"/>
                                          </p:val>
                                        </p:tav>
                                        <p:tav tm="100000">
                                          <p:val>
                                            <p:strVal val="#ppt_x"/>
                                          </p:val>
                                        </p:tav>
                                      </p:tavLst>
                                    </p:anim>
                                    <p:anim calcmode="lin" valueType="num">
                                      <p:cBhvr additive="base">
                                        <p:cTn id="56" dur="500" fill="hold"/>
                                        <p:tgtEl>
                                          <p:spTgt spid="5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41" grpId="0"/>
      <p:bldP spid="44" grpId="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18288000" cy="1457325"/>
          </a:xfrm>
          <a:prstGeom prst="rect">
            <a:avLst/>
          </a:prstGeom>
          <a:solidFill>
            <a:srgbClr val="1E3048"/>
          </a:solidFill>
        </p:spPr>
        <p:txBody>
          <a:bodyPr/>
          <a:lstStyle/>
          <a:p>
            <a:endParaRPr lang="it-IT"/>
          </a:p>
        </p:txBody>
      </p:sp>
      <p:sp>
        <p:nvSpPr>
          <p:cNvPr id="3" name="Freeform 3"/>
          <p:cNvSpPr/>
          <p:nvPr/>
        </p:nvSpPr>
        <p:spPr>
          <a:xfrm>
            <a:off x="16702512" y="8607791"/>
            <a:ext cx="556788" cy="556788"/>
          </a:xfrm>
          <a:custGeom>
            <a:avLst/>
            <a:gdLst/>
            <a:ahLst/>
            <a:cxnLst/>
            <a:rect l="l" t="t" r="r" b="b"/>
            <a:pathLst>
              <a:path w="556788" h="556788">
                <a:moveTo>
                  <a:pt x="0" y="0"/>
                </a:moveTo>
                <a:lnTo>
                  <a:pt x="556788" y="0"/>
                </a:lnTo>
                <a:lnTo>
                  <a:pt x="556788" y="556787"/>
                </a:lnTo>
                <a:lnTo>
                  <a:pt x="0" y="556787"/>
                </a:lnTo>
                <a:lnTo>
                  <a:pt x="0" y="0"/>
                </a:lnTo>
                <a:close/>
              </a:path>
            </a:pathLst>
          </a:custGeom>
          <a: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p:spPr>
        <p:txBody>
          <a:bodyPr/>
          <a:lstStyle/>
          <a:p>
            <a:endParaRPr lang="it-IT"/>
          </a:p>
        </p:txBody>
      </p:sp>
      <p:sp>
        <p:nvSpPr>
          <p:cNvPr id="5" name="Freeform 5"/>
          <p:cNvSpPr/>
          <p:nvPr/>
        </p:nvSpPr>
        <p:spPr>
          <a:xfrm rot="5400000">
            <a:off x="17757992" y="5415954"/>
            <a:ext cx="1060016" cy="1235189"/>
          </a:xfrm>
          <a:custGeom>
            <a:avLst/>
            <a:gdLst/>
            <a:ahLst/>
            <a:cxnLst/>
            <a:rect l="l" t="t" r="r" b="b"/>
            <a:pathLst>
              <a:path w="1060016" h="1235189">
                <a:moveTo>
                  <a:pt x="0" y="0"/>
                </a:moveTo>
                <a:lnTo>
                  <a:pt x="1060016" y="0"/>
                </a:lnTo>
                <a:lnTo>
                  <a:pt x="1060016" y="1235188"/>
                </a:lnTo>
                <a:lnTo>
                  <a:pt x="0" y="1235188"/>
                </a:lnTo>
                <a:lnTo>
                  <a:pt x="0" y="0"/>
                </a:lnTo>
                <a:close/>
              </a:path>
            </a:pathLst>
          </a:custGeom>
          <a: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p:spPr>
        <p:txBody>
          <a:bodyPr/>
          <a:lstStyle/>
          <a:p>
            <a:endParaRPr lang="it-IT"/>
          </a:p>
        </p:txBody>
      </p:sp>
      <p:sp>
        <p:nvSpPr>
          <p:cNvPr id="6" name="TextBox 6"/>
          <p:cNvSpPr txBox="1"/>
          <p:nvPr/>
        </p:nvSpPr>
        <p:spPr>
          <a:xfrm>
            <a:off x="1028700" y="1996141"/>
            <a:ext cx="14163972" cy="807913"/>
          </a:xfrm>
          <a:prstGeom prst="rect">
            <a:avLst/>
          </a:prstGeom>
        </p:spPr>
        <p:txBody>
          <a:bodyPr wrap="square" lIns="0" tIns="0" rIns="0" bIns="0" rtlCol="0" anchor="t">
            <a:spAutoFit/>
          </a:bodyPr>
          <a:lstStyle/>
          <a:p>
            <a:pPr>
              <a:lnSpc>
                <a:spcPts val="6269"/>
              </a:lnSpc>
            </a:pPr>
            <a:r>
              <a:rPr lang="en-US" sz="5499">
                <a:solidFill>
                  <a:srgbClr val="06213C"/>
                </a:solidFill>
                <a:latin typeface="Montserrat Classic Bold"/>
              </a:rPr>
              <a:t>CONTRATTI TRASFORMATIVI</a:t>
            </a:r>
          </a:p>
        </p:txBody>
      </p:sp>
      <p:sp>
        <p:nvSpPr>
          <p:cNvPr id="7" name="TextBox 7"/>
          <p:cNvSpPr txBox="1"/>
          <p:nvPr/>
        </p:nvSpPr>
        <p:spPr>
          <a:xfrm>
            <a:off x="805971" y="3285579"/>
            <a:ext cx="17042451" cy="5386090"/>
          </a:xfrm>
          <a:prstGeom prst="rect">
            <a:avLst/>
          </a:prstGeom>
        </p:spPr>
        <p:txBody>
          <a:bodyPr wrap="square" lIns="0" tIns="0" rIns="0" bIns="0" rtlCol="0" anchor="t">
            <a:spAutoFit/>
          </a:bodyPr>
          <a:lstStyle/>
          <a:p>
            <a:pPr marL="342900" indent="-342900">
              <a:lnSpc>
                <a:spcPts val="3499"/>
              </a:lnSpc>
              <a:buFont typeface="Wingdings" pitchFamily="2" charset="2"/>
              <a:buChar char="Ø"/>
            </a:pPr>
            <a:r>
              <a:rPr lang="en-US" sz="2499">
                <a:solidFill>
                  <a:srgbClr val="06213C"/>
                </a:solidFill>
                <a:latin typeface="Montserrat"/>
              </a:rPr>
              <a:t>White paper del Max Planck Digital Library (2015) </a:t>
            </a:r>
            <a:r>
              <a:rPr lang="en-US" sz="2499" i="1">
                <a:solidFill>
                  <a:srgbClr val="06213C"/>
                </a:solidFill>
                <a:latin typeface="Montserrat"/>
              </a:rPr>
              <a:t>“There is enough money in the system!”</a:t>
            </a:r>
          </a:p>
          <a:p>
            <a:pPr marL="342900" indent="-342900">
              <a:lnSpc>
                <a:spcPts val="3499"/>
              </a:lnSpc>
              <a:buFont typeface="Wingdings" pitchFamily="2" charset="2"/>
              <a:buChar char="Ø"/>
            </a:pPr>
            <a:r>
              <a:rPr lang="en-US" sz="2499">
                <a:solidFill>
                  <a:srgbClr val="06213C"/>
                </a:solidFill>
                <a:latin typeface="Montserrat"/>
              </a:rPr>
              <a:t>I </a:t>
            </a:r>
            <a:r>
              <a:rPr lang="en-US" sz="2499" err="1">
                <a:solidFill>
                  <a:srgbClr val="06213C"/>
                </a:solidFill>
                <a:latin typeface="Montserrat"/>
              </a:rPr>
              <a:t>fondi</a:t>
            </a:r>
            <a:r>
              <a:rPr lang="en-US" sz="2499">
                <a:solidFill>
                  <a:srgbClr val="06213C"/>
                </a:solidFill>
                <a:latin typeface="Montserrat"/>
              </a:rPr>
              <a:t> </a:t>
            </a:r>
            <a:r>
              <a:rPr lang="en-US" sz="2499" err="1">
                <a:solidFill>
                  <a:srgbClr val="06213C"/>
                </a:solidFill>
                <a:latin typeface="Montserrat"/>
              </a:rPr>
              <a:t>destinati</a:t>
            </a:r>
            <a:r>
              <a:rPr lang="en-US" sz="2499">
                <a:solidFill>
                  <a:srgbClr val="06213C"/>
                </a:solidFill>
                <a:latin typeface="Montserrat"/>
              </a:rPr>
              <a:t> a </a:t>
            </a:r>
            <a:r>
              <a:rPr lang="en-US" sz="2499" err="1">
                <a:solidFill>
                  <a:srgbClr val="06213C"/>
                </a:solidFill>
                <a:latin typeface="Montserrat"/>
              </a:rPr>
              <a:t>pagare</a:t>
            </a:r>
            <a:r>
              <a:rPr lang="en-US" sz="2499">
                <a:solidFill>
                  <a:srgbClr val="06213C"/>
                </a:solidFill>
                <a:latin typeface="Montserrat"/>
              </a:rPr>
              <a:t> </a:t>
            </a:r>
            <a:r>
              <a:rPr lang="en-US" sz="2499" err="1">
                <a:solidFill>
                  <a:srgbClr val="06213C"/>
                </a:solidFill>
                <a:latin typeface="Montserrat"/>
              </a:rPr>
              <a:t>gli</a:t>
            </a:r>
            <a:r>
              <a:rPr lang="en-US" sz="2499">
                <a:solidFill>
                  <a:srgbClr val="06213C"/>
                </a:solidFill>
                <a:latin typeface="Montserrat"/>
              </a:rPr>
              <a:t> </a:t>
            </a:r>
            <a:r>
              <a:rPr lang="en-US" sz="2499" err="1">
                <a:solidFill>
                  <a:srgbClr val="06213C"/>
                </a:solidFill>
                <a:latin typeface="Montserrat"/>
              </a:rPr>
              <a:t>abbonamenti</a:t>
            </a:r>
            <a:r>
              <a:rPr lang="en-US" sz="2499">
                <a:solidFill>
                  <a:srgbClr val="06213C"/>
                </a:solidFill>
                <a:latin typeface="Montserrat"/>
              </a:rPr>
              <a:t> </a:t>
            </a:r>
            <a:r>
              <a:rPr lang="en-US" sz="2499" err="1">
                <a:solidFill>
                  <a:srgbClr val="06213C"/>
                </a:solidFill>
                <a:latin typeface="Montserrat"/>
              </a:rPr>
              <a:t>sono</a:t>
            </a:r>
            <a:r>
              <a:rPr lang="en-US" sz="2499">
                <a:solidFill>
                  <a:srgbClr val="06213C"/>
                </a:solidFill>
                <a:latin typeface="Montserrat"/>
              </a:rPr>
              <a:t> </a:t>
            </a:r>
            <a:r>
              <a:rPr lang="en-US" sz="2499" err="1">
                <a:solidFill>
                  <a:srgbClr val="06213C"/>
                </a:solidFill>
                <a:latin typeface="Montserrat"/>
              </a:rPr>
              <a:t>reindirizzati</a:t>
            </a:r>
            <a:r>
              <a:rPr lang="en-US" sz="2499">
                <a:solidFill>
                  <a:srgbClr val="06213C"/>
                </a:solidFill>
                <a:latin typeface="Montserrat"/>
              </a:rPr>
              <a:t> per </a:t>
            </a:r>
            <a:r>
              <a:rPr lang="en-US" sz="2499" err="1">
                <a:solidFill>
                  <a:srgbClr val="06213C"/>
                </a:solidFill>
                <a:latin typeface="Montserrat"/>
              </a:rPr>
              <a:t>pagare</a:t>
            </a:r>
            <a:r>
              <a:rPr lang="en-US" sz="2499">
                <a:solidFill>
                  <a:srgbClr val="06213C"/>
                </a:solidFill>
                <a:latin typeface="Montserrat"/>
              </a:rPr>
              <a:t> le </a:t>
            </a:r>
            <a:r>
              <a:rPr lang="en-US" sz="2499" err="1">
                <a:solidFill>
                  <a:srgbClr val="06213C"/>
                </a:solidFill>
                <a:latin typeface="Montserrat"/>
              </a:rPr>
              <a:t>spese</a:t>
            </a:r>
            <a:r>
              <a:rPr lang="en-US" sz="2499">
                <a:solidFill>
                  <a:srgbClr val="06213C"/>
                </a:solidFill>
                <a:latin typeface="Montserrat"/>
              </a:rPr>
              <a:t> di </a:t>
            </a:r>
            <a:r>
              <a:rPr lang="en-US" sz="2499" err="1">
                <a:solidFill>
                  <a:srgbClr val="06213C"/>
                </a:solidFill>
                <a:latin typeface="Montserrat"/>
              </a:rPr>
              <a:t>pubblicazione</a:t>
            </a:r>
            <a:r>
              <a:rPr lang="en-US" sz="2499">
                <a:solidFill>
                  <a:srgbClr val="06213C"/>
                </a:solidFill>
                <a:latin typeface="Montserrat"/>
              </a:rPr>
              <a:t> OA </a:t>
            </a:r>
            <a:r>
              <a:rPr lang="en-US" sz="2499" err="1">
                <a:solidFill>
                  <a:srgbClr val="06213C"/>
                </a:solidFill>
                <a:latin typeface="Montserrat"/>
              </a:rPr>
              <a:t>degli</a:t>
            </a:r>
            <a:r>
              <a:rPr lang="en-US" sz="2499">
                <a:solidFill>
                  <a:srgbClr val="06213C"/>
                </a:solidFill>
                <a:latin typeface="Montserrat"/>
              </a:rPr>
              <a:t> </a:t>
            </a:r>
            <a:r>
              <a:rPr lang="en-US" sz="2499" err="1">
                <a:solidFill>
                  <a:srgbClr val="06213C"/>
                </a:solidFill>
                <a:latin typeface="Montserrat"/>
              </a:rPr>
              <a:t>autori</a:t>
            </a:r>
            <a:r>
              <a:rPr lang="en-US" sz="2499">
                <a:solidFill>
                  <a:srgbClr val="06213C"/>
                </a:solidFill>
                <a:latin typeface="Montserrat"/>
              </a:rPr>
              <a:t> </a:t>
            </a:r>
            <a:r>
              <a:rPr lang="en-US" sz="2499" err="1">
                <a:solidFill>
                  <a:srgbClr val="06213C"/>
                </a:solidFill>
                <a:latin typeface="Montserrat"/>
              </a:rPr>
              <a:t>dell’istituzione</a:t>
            </a:r>
            <a:r>
              <a:rPr lang="en-US" sz="2499">
                <a:solidFill>
                  <a:srgbClr val="06213C"/>
                </a:solidFill>
                <a:latin typeface="Montserrat"/>
              </a:rPr>
              <a:t> o di un </a:t>
            </a:r>
            <a:r>
              <a:rPr lang="en-US" sz="2499" err="1">
                <a:solidFill>
                  <a:srgbClr val="06213C"/>
                </a:solidFill>
                <a:latin typeface="Montserrat"/>
              </a:rPr>
              <a:t>paese</a:t>
            </a:r>
            <a:endParaRPr lang="en-US" sz="2499">
              <a:solidFill>
                <a:srgbClr val="06213C"/>
              </a:solidFill>
              <a:latin typeface="Montserrat"/>
            </a:endParaRPr>
          </a:p>
          <a:p>
            <a:pPr marL="342900" indent="-342900">
              <a:lnSpc>
                <a:spcPts val="3499"/>
              </a:lnSpc>
              <a:buFont typeface="Wingdings" pitchFamily="2" charset="2"/>
              <a:buChar char="Ø"/>
            </a:pPr>
            <a:r>
              <a:rPr lang="en-US" sz="2499" b="1">
                <a:solidFill>
                  <a:srgbClr val="06213C"/>
                </a:solidFill>
                <a:latin typeface="Montserrat"/>
              </a:rPr>
              <a:t>Corresponding author </a:t>
            </a:r>
            <a:r>
              <a:rPr lang="en-US" sz="2499" err="1">
                <a:solidFill>
                  <a:srgbClr val="06213C"/>
                </a:solidFill>
                <a:latin typeface="Montserrat"/>
              </a:rPr>
              <a:t>è</a:t>
            </a:r>
            <a:r>
              <a:rPr lang="en-US" sz="2499">
                <a:solidFill>
                  <a:srgbClr val="06213C"/>
                </a:solidFill>
                <a:latin typeface="Montserrat"/>
              </a:rPr>
              <a:t> </a:t>
            </a:r>
            <a:r>
              <a:rPr lang="en-US" sz="2499" err="1">
                <a:solidFill>
                  <a:srgbClr val="06213C"/>
                </a:solidFill>
                <a:latin typeface="Montserrat"/>
              </a:rPr>
              <a:t>l’autore</a:t>
            </a:r>
            <a:r>
              <a:rPr lang="en-US" sz="2499">
                <a:solidFill>
                  <a:srgbClr val="06213C"/>
                </a:solidFill>
                <a:latin typeface="Montserrat"/>
              </a:rPr>
              <a:t> a cui </a:t>
            </a:r>
            <a:r>
              <a:rPr lang="en-US" sz="2499" err="1">
                <a:solidFill>
                  <a:srgbClr val="06213C"/>
                </a:solidFill>
                <a:latin typeface="Montserrat"/>
              </a:rPr>
              <a:t>viene</a:t>
            </a:r>
            <a:r>
              <a:rPr lang="en-US" sz="2499">
                <a:solidFill>
                  <a:srgbClr val="06213C"/>
                </a:solidFill>
                <a:latin typeface="Montserrat"/>
              </a:rPr>
              <a:t> </a:t>
            </a:r>
            <a:r>
              <a:rPr lang="en-US" sz="2499" err="1">
                <a:solidFill>
                  <a:srgbClr val="06213C"/>
                </a:solidFill>
                <a:latin typeface="Montserrat"/>
              </a:rPr>
              <a:t>imputato</a:t>
            </a:r>
            <a:r>
              <a:rPr lang="en-US" sz="2499">
                <a:solidFill>
                  <a:srgbClr val="06213C"/>
                </a:solidFill>
                <a:latin typeface="Montserrat"/>
              </a:rPr>
              <a:t> il </a:t>
            </a:r>
            <a:r>
              <a:rPr lang="en-US" sz="2499" err="1">
                <a:solidFill>
                  <a:srgbClr val="06213C"/>
                </a:solidFill>
                <a:latin typeface="Montserrat"/>
              </a:rPr>
              <a:t>costo</a:t>
            </a:r>
            <a:r>
              <a:rPr lang="en-US" sz="2499">
                <a:solidFill>
                  <a:srgbClr val="06213C"/>
                </a:solidFill>
                <a:latin typeface="Montserrat"/>
              </a:rPr>
              <a:t> per la </a:t>
            </a:r>
            <a:r>
              <a:rPr lang="en-US" sz="2499" err="1">
                <a:solidFill>
                  <a:srgbClr val="06213C"/>
                </a:solidFill>
                <a:latin typeface="Montserrat"/>
              </a:rPr>
              <a:t>pubblicazione</a:t>
            </a:r>
            <a:endParaRPr lang="en-US" sz="2499">
              <a:solidFill>
                <a:srgbClr val="06213C"/>
              </a:solidFill>
              <a:latin typeface="Montserrat"/>
            </a:endParaRPr>
          </a:p>
          <a:p>
            <a:pPr marL="342900" indent="-342900">
              <a:lnSpc>
                <a:spcPts val="3499"/>
              </a:lnSpc>
              <a:buFont typeface="Wingdings" pitchFamily="2" charset="2"/>
              <a:buChar char="Ø"/>
            </a:pPr>
            <a:r>
              <a:rPr lang="en-US" sz="2499" err="1">
                <a:solidFill>
                  <a:srgbClr val="06213C"/>
                </a:solidFill>
                <a:latin typeface="Montserrat"/>
              </a:rPr>
              <a:t>Transitorietà</a:t>
            </a:r>
            <a:r>
              <a:rPr lang="en-US" sz="2499">
                <a:solidFill>
                  <a:srgbClr val="06213C"/>
                </a:solidFill>
                <a:latin typeface="Montserrat"/>
              </a:rPr>
              <a:t>: </a:t>
            </a:r>
            <a:r>
              <a:rPr lang="en-US" sz="2499" err="1">
                <a:solidFill>
                  <a:srgbClr val="06213C"/>
                </a:solidFill>
                <a:latin typeface="Montserrat"/>
              </a:rPr>
              <a:t>sono</a:t>
            </a:r>
            <a:r>
              <a:rPr lang="en-US" sz="2499">
                <a:solidFill>
                  <a:srgbClr val="06213C"/>
                </a:solidFill>
                <a:latin typeface="Montserrat"/>
              </a:rPr>
              <a:t> un </a:t>
            </a:r>
            <a:r>
              <a:rPr lang="en-US" sz="2499" err="1">
                <a:solidFill>
                  <a:srgbClr val="06213C"/>
                </a:solidFill>
                <a:latin typeface="Montserrat"/>
              </a:rPr>
              <a:t>percorso</a:t>
            </a:r>
            <a:r>
              <a:rPr lang="en-US" sz="2499">
                <a:solidFill>
                  <a:srgbClr val="06213C"/>
                </a:solidFill>
                <a:latin typeface="Montserrat"/>
              </a:rPr>
              <a:t> </a:t>
            </a:r>
            <a:r>
              <a:rPr lang="en-US" sz="2499" err="1">
                <a:solidFill>
                  <a:srgbClr val="06213C"/>
                </a:solidFill>
                <a:latin typeface="Montserrat"/>
              </a:rPr>
              <a:t>temporaneo</a:t>
            </a:r>
            <a:r>
              <a:rPr lang="en-US" sz="2499">
                <a:solidFill>
                  <a:srgbClr val="06213C"/>
                </a:solidFill>
                <a:latin typeface="Montserrat"/>
              </a:rPr>
              <a:t> </a:t>
            </a:r>
            <a:r>
              <a:rPr lang="en-US" sz="2499" err="1">
                <a:solidFill>
                  <a:srgbClr val="06213C"/>
                </a:solidFill>
                <a:latin typeface="Montserrat"/>
              </a:rPr>
              <a:t>che</a:t>
            </a:r>
            <a:r>
              <a:rPr lang="en-US" sz="2499">
                <a:solidFill>
                  <a:srgbClr val="06213C"/>
                </a:solidFill>
                <a:latin typeface="Montserrat"/>
              </a:rPr>
              <a:t> </a:t>
            </a:r>
            <a:r>
              <a:rPr lang="en-US" sz="2499" err="1">
                <a:solidFill>
                  <a:srgbClr val="06213C"/>
                </a:solidFill>
                <a:latin typeface="Montserrat"/>
              </a:rPr>
              <a:t>porterà</a:t>
            </a:r>
            <a:r>
              <a:rPr lang="en-US" sz="2499">
                <a:solidFill>
                  <a:srgbClr val="06213C"/>
                </a:solidFill>
                <a:latin typeface="Montserrat"/>
              </a:rPr>
              <a:t> a </a:t>
            </a:r>
            <a:r>
              <a:rPr lang="en-US" sz="2499" err="1">
                <a:solidFill>
                  <a:srgbClr val="06213C"/>
                </a:solidFill>
                <a:latin typeface="Montserrat"/>
              </a:rPr>
              <a:t>convertire</a:t>
            </a:r>
            <a:r>
              <a:rPr lang="en-US" sz="2499">
                <a:solidFill>
                  <a:srgbClr val="06213C"/>
                </a:solidFill>
                <a:latin typeface="Montserrat"/>
              </a:rPr>
              <a:t> il 100% </a:t>
            </a:r>
            <a:r>
              <a:rPr lang="en-US" sz="2499" err="1">
                <a:solidFill>
                  <a:srgbClr val="06213C"/>
                </a:solidFill>
                <a:latin typeface="Montserrat"/>
              </a:rPr>
              <a:t>della</a:t>
            </a:r>
            <a:r>
              <a:rPr lang="en-US" sz="2499">
                <a:solidFill>
                  <a:srgbClr val="06213C"/>
                </a:solidFill>
                <a:latin typeface="Montserrat"/>
              </a:rPr>
              <a:t> </a:t>
            </a:r>
            <a:r>
              <a:rPr lang="en-US" sz="2499" err="1">
                <a:solidFill>
                  <a:srgbClr val="06213C"/>
                </a:solidFill>
                <a:latin typeface="Montserrat"/>
              </a:rPr>
              <a:t>letteratura</a:t>
            </a:r>
            <a:r>
              <a:rPr lang="en-US" sz="2499">
                <a:solidFill>
                  <a:srgbClr val="06213C"/>
                </a:solidFill>
                <a:latin typeface="Montserrat"/>
              </a:rPr>
              <a:t> in OA</a:t>
            </a:r>
          </a:p>
          <a:p>
            <a:pPr marL="342900" indent="-342900">
              <a:lnSpc>
                <a:spcPts val="3499"/>
              </a:lnSpc>
              <a:buFont typeface="Wingdings" pitchFamily="2" charset="2"/>
              <a:buChar char="Ø"/>
            </a:pPr>
            <a:r>
              <a:rPr lang="en-US" sz="2499" err="1">
                <a:solidFill>
                  <a:srgbClr val="06213C"/>
                </a:solidFill>
                <a:latin typeface="Montserrat"/>
              </a:rPr>
              <a:t>Trasparenza</a:t>
            </a:r>
            <a:r>
              <a:rPr lang="en-US" sz="2499">
                <a:solidFill>
                  <a:srgbClr val="06213C"/>
                </a:solidFill>
                <a:latin typeface="Montserrat"/>
              </a:rPr>
              <a:t> </a:t>
            </a:r>
            <a:r>
              <a:rPr lang="en-US" sz="2499" err="1">
                <a:solidFill>
                  <a:srgbClr val="06213C"/>
                </a:solidFill>
                <a:latin typeface="Montserrat"/>
              </a:rPr>
              <a:t>dei</a:t>
            </a:r>
            <a:r>
              <a:rPr lang="en-US" sz="2499">
                <a:solidFill>
                  <a:srgbClr val="06213C"/>
                </a:solidFill>
                <a:latin typeface="Montserrat"/>
              </a:rPr>
              <a:t> termini </a:t>
            </a:r>
            <a:r>
              <a:rPr lang="en-US" sz="2499" err="1">
                <a:solidFill>
                  <a:srgbClr val="06213C"/>
                </a:solidFill>
                <a:latin typeface="Montserrat"/>
              </a:rPr>
              <a:t>contrattuali</a:t>
            </a:r>
            <a:endParaRPr lang="en-US" sz="2499">
              <a:solidFill>
                <a:srgbClr val="06213C"/>
              </a:solidFill>
              <a:latin typeface="Montserrat"/>
            </a:endParaRPr>
          </a:p>
          <a:p>
            <a:pPr marL="342900" indent="-342900">
              <a:lnSpc>
                <a:spcPts val="3499"/>
              </a:lnSpc>
              <a:buFont typeface="Wingdings" pitchFamily="2" charset="2"/>
              <a:buChar char="Ø"/>
            </a:pPr>
            <a:r>
              <a:rPr lang="en-US" sz="2499" err="1">
                <a:solidFill>
                  <a:srgbClr val="06213C"/>
                </a:solidFill>
                <a:latin typeface="Montserrat"/>
              </a:rPr>
              <a:t>Trasparenza</a:t>
            </a:r>
            <a:r>
              <a:rPr lang="en-US" sz="2499">
                <a:solidFill>
                  <a:srgbClr val="06213C"/>
                </a:solidFill>
                <a:latin typeface="Montserrat"/>
              </a:rPr>
              <a:t> del </a:t>
            </a:r>
            <a:r>
              <a:rPr lang="en-US" sz="2499" err="1">
                <a:solidFill>
                  <a:srgbClr val="06213C"/>
                </a:solidFill>
                <a:latin typeface="Montserrat"/>
              </a:rPr>
              <a:t>costo</a:t>
            </a:r>
            <a:r>
              <a:rPr lang="en-US" sz="2499">
                <a:solidFill>
                  <a:srgbClr val="06213C"/>
                </a:solidFill>
                <a:latin typeface="Montserrat"/>
              </a:rPr>
              <a:t> </a:t>
            </a:r>
            <a:r>
              <a:rPr lang="en-US" sz="2499" err="1">
                <a:solidFill>
                  <a:srgbClr val="06213C"/>
                </a:solidFill>
                <a:latin typeface="Montserrat"/>
              </a:rPr>
              <a:t>che</a:t>
            </a:r>
            <a:r>
              <a:rPr lang="en-US" sz="2499">
                <a:solidFill>
                  <a:srgbClr val="06213C"/>
                </a:solidFill>
                <a:latin typeface="Montserrat"/>
              </a:rPr>
              <a:t> </a:t>
            </a:r>
            <a:r>
              <a:rPr lang="en-US" sz="2499" err="1">
                <a:solidFill>
                  <a:srgbClr val="06213C"/>
                </a:solidFill>
                <a:latin typeface="Montserrat"/>
              </a:rPr>
              <a:t>si</a:t>
            </a:r>
            <a:r>
              <a:rPr lang="en-US" sz="2499">
                <a:solidFill>
                  <a:srgbClr val="06213C"/>
                </a:solidFill>
                <a:latin typeface="Montserrat"/>
              </a:rPr>
              <a:t> </a:t>
            </a:r>
            <a:r>
              <a:rPr lang="en-US" sz="2499" err="1">
                <a:solidFill>
                  <a:srgbClr val="06213C"/>
                </a:solidFill>
                <a:latin typeface="Montserrat"/>
              </a:rPr>
              <a:t>paga</a:t>
            </a:r>
            <a:r>
              <a:rPr lang="en-US" sz="2499">
                <a:solidFill>
                  <a:srgbClr val="06213C"/>
                </a:solidFill>
                <a:latin typeface="Montserrat"/>
              </a:rPr>
              <a:t> per </a:t>
            </a:r>
            <a:r>
              <a:rPr lang="en-US" sz="2499" err="1">
                <a:solidFill>
                  <a:srgbClr val="06213C"/>
                </a:solidFill>
                <a:latin typeface="Montserrat"/>
              </a:rPr>
              <a:t>il</a:t>
            </a:r>
            <a:r>
              <a:rPr lang="en-US" sz="2499">
                <a:solidFill>
                  <a:srgbClr val="06213C"/>
                </a:solidFill>
                <a:latin typeface="Montserrat"/>
              </a:rPr>
              <a:t> </a:t>
            </a:r>
            <a:r>
              <a:rPr lang="en-US" sz="2499" err="1">
                <a:solidFill>
                  <a:srgbClr val="06213C"/>
                </a:solidFill>
                <a:latin typeface="Montserrat"/>
              </a:rPr>
              <a:t>servizio</a:t>
            </a:r>
            <a:r>
              <a:rPr lang="en-US" sz="2499">
                <a:solidFill>
                  <a:srgbClr val="06213C"/>
                </a:solidFill>
                <a:latin typeface="Montserrat"/>
              </a:rPr>
              <a:t> di </a:t>
            </a:r>
            <a:r>
              <a:rPr lang="en-US" sz="2499" err="1">
                <a:solidFill>
                  <a:srgbClr val="06213C"/>
                </a:solidFill>
                <a:latin typeface="Montserrat"/>
              </a:rPr>
              <a:t>pubblicazione</a:t>
            </a:r>
            <a:r>
              <a:rPr lang="en-US" sz="2499">
                <a:solidFill>
                  <a:srgbClr val="06213C"/>
                </a:solidFill>
                <a:latin typeface="Montserrat"/>
              </a:rPr>
              <a:t> </a:t>
            </a:r>
            <a:r>
              <a:rPr lang="en-US" sz="2499" err="1">
                <a:solidFill>
                  <a:srgbClr val="06213C"/>
                </a:solidFill>
                <a:latin typeface="Montserrat"/>
              </a:rPr>
              <a:t>dell’editore</a:t>
            </a:r>
            <a:endParaRPr lang="en-US" sz="2499">
              <a:solidFill>
                <a:srgbClr val="06213C"/>
              </a:solidFill>
              <a:latin typeface="Montserrat"/>
            </a:endParaRPr>
          </a:p>
          <a:p>
            <a:pPr marL="342900" indent="-342900">
              <a:lnSpc>
                <a:spcPts val="3499"/>
              </a:lnSpc>
              <a:buFont typeface="Wingdings" pitchFamily="2" charset="2"/>
              <a:buChar char="Ø"/>
            </a:pPr>
            <a:endParaRPr lang="en-US" sz="2499">
              <a:solidFill>
                <a:srgbClr val="06213C"/>
              </a:solidFill>
              <a:latin typeface="Montserrat"/>
            </a:endParaRPr>
          </a:p>
          <a:p>
            <a:pPr>
              <a:lnSpc>
                <a:spcPts val="3499"/>
              </a:lnSpc>
            </a:pPr>
            <a:r>
              <a:rPr lang="en-US" sz="2499" b="1" err="1">
                <a:solidFill>
                  <a:srgbClr val="06213C"/>
                </a:solidFill>
                <a:latin typeface="Montserrat"/>
              </a:rPr>
              <a:t>Gli</a:t>
            </a:r>
            <a:r>
              <a:rPr lang="en-US" sz="2499" b="1">
                <a:solidFill>
                  <a:srgbClr val="06213C"/>
                </a:solidFill>
                <a:latin typeface="Montserrat"/>
              </a:rPr>
              <a:t> </a:t>
            </a:r>
            <a:r>
              <a:rPr lang="en-US" sz="2499" b="1" err="1">
                <a:solidFill>
                  <a:srgbClr val="06213C"/>
                </a:solidFill>
                <a:latin typeface="Montserrat"/>
              </a:rPr>
              <a:t>autori</a:t>
            </a:r>
            <a:endParaRPr lang="en-US" sz="2499" b="1">
              <a:solidFill>
                <a:srgbClr val="06213C"/>
              </a:solidFill>
              <a:latin typeface="Montserrat"/>
            </a:endParaRPr>
          </a:p>
          <a:p>
            <a:pPr marL="342900" indent="-342900">
              <a:lnSpc>
                <a:spcPts val="3499"/>
              </a:lnSpc>
              <a:buFont typeface="Arial" panose="020B0604020202020204" pitchFamily="34" charset="0"/>
              <a:buChar char="•"/>
            </a:pPr>
            <a:r>
              <a:rPr lang="en-US" sz="2499">
                <a:solidFill>
                  <a:srgbClr val="06213C"/>
                </a:solidFill>
                <a:latin typeface="Montserrat"/>
              </a:rPr>
              <a:t>non </a:t>
            </a:r>
            <a:r>
              <a:rPr lang="en-US" sz="2499" err="1">
                <a:solidFill>
                  <a:srgbClr val="06213C"/>
                </a:solidFill>
                <a:latin typeface="Montserrat"/>
              </a:rPr>
              <a:t>devono</a:t>
            </a:r>
            <a:r>
              <a:rPr lang="en-US" sz="2499">
                <a:solidFill>
                  <a:srgbClr val="06213C"/>
                </a:solidFill>
                <a:latin typeface="Montserrat"/>
              </a:rPr>
              <a:t> </a:t>
            </a:r>
            <a:r>
              <a:rPr lang="en-US" sz="2499" err="1">
                <a:solidFill>
                  <a:srgbClr val="06213C"/>
                </a:solidFill>
                <a:latin typeface="Montserrat"/>
              </a:rPr>
              <a:t>pagare</a:t>
            </a:r>
            <a:r>
              <a:rPr lang="en-US" sz="2499">
                <a:solidFill>
                  <a:srgbClr val="06213C"/>
                </a:solidFill>
                <a:latin typeface="Montserrat"/>
              </a:rPr>
              <a:t> le APC (</a:t>
            </a:r>
            <a:r>
              <a:rPr lang="en-US" sz="2499" err="1">
                <a:solidFill>
                  <a:srgbClr val="06213C"/>
                </a:solidFill>
                <a:latin typeface="Montserrat"/>
              </a:rPr>
              <a:t>i</a:t>
            </a:r>
            <a:r>
              <a:rPr lang="en-US" sz="2499">
                <a:solidFill>
                  <a:srgbClr val="06213C"/>
                </a:solidFill>
                <a:latin typeface="Montserrat"/>
              </a:rPr>
              <a:t> cui </a:t>
            </a:r>
            <a:r>
              <a:rPr lang="en-US" sz="2499" err="1">
                <a:solidFill>
                  <a:srgbClr val="06213C"/>
                </a:solidFill>
                <a:latin typeface="Montserrat"/>
              </a:rPr>
              <a:t>costi</a:t>
            </a:r>
            <a:r>
              <a:rPr lang="en-US" sz="2499">
                <a:solidFill>
                  <a:srgbClr val="06213C"/>
                </a:solidFill>
                <a:latin typeface="Montserrat"/>
              </a:rPr>
              <a:t> </a:t>
            </a:r>
            <a:r>
              <a:rPr lang="en-US" sz="2499" err="1">
                <a:solidFill>
                  <a:srgbClr val="06213C"/>
                </a:solidFill>
                <a:latin typeface="Montserrat"/>
              </a:rPr>
              <a:t>sono</a:t>
            </a:r>
            <a:r>
              <a:rPr lang="en-US" sz="2499">
                <a:solidFill>
                  <a:srgbClr val="06213C"/>
                </a:solidFill>
                <a:latin typeface="Montserrat"/>
              </a:rPr>
              <a:t> </a:t>
            </a:r>
            <a:r>
              <a:rPr lang="en-US" sz="2499" err="1">
                <a:solidFill>
                  <a:srgbClr val="06213C"/>
                </a:solidFill>
                <a:latin typeface="Montserrat"/>
              </a:rPr>
              <a:t>inclusi</a:t>
            </a:r>
            <a:r>
              <a:rPr lang="en-US" sz="2499">
                <a:solidFill>
                  <a:srgbClr val="06213C"/>
                </a:solidFill>
                <a:latin typeface="Montserrat"/>
              </a:rPr>
              <a:t> </a:t>
            </a:r>
            <a:r>
              <a:rPr lang="en-US" sz="2499" err="1">
                <a:solidFill>
                  <a:srgbClr val="06213C"/>
                </a:solidFill>
                <a:latin typeface="Montserrat"/>
              </a:rPr>
              <a:t>nel</a:t>
            </a:r>
            <a:r>
              <a:rPr lang="en-US" sz="2499">
                <a:solidFill>
                  <a:srgbClr val="06213C"/>
                </a:solidFill>
                <a:latin typeface="Montserrat"/>
              </a:rPr>
              <a:t> </a:t>
            </a:r>
            <a:r>
              <a:rPr lang="en-US" sz="2499" err="1">
                <a:solidFill>
                  <a:srgbClr val="06213C"/>
                </a:solidFill>
                <a:latin typeface="Montserrat"/>
              </a:rPr>
              <a:t>contratto</a:t>
            </a:r>
            <a:r>
              <a:rPr lang="en-US" sz="2499">
                <a:solidFill>
                  <a:srgbClr val="06213C"/>
                </a:solidFill>
                <a:latin typeface="Montserrat"/>
              </a:rPr>
              <a:t>)</a:t>
            </a:r>
          </a:p>
          <a:p>
            <a:pPr marL="342900" indent="-342900">
              <a:lnSpc>
                <a:spcPts val="3499"/>
              </a:lnSpc>
              <a:buFont typeface="Arial" panose="020B0604020202020204" pitchFamily="34" charset="0"/>
              <a:buChar char="•"/>
            </a:pPr>
            <a:r>
              <a:rPr lang="en-US" sz="2499" err="1">
                <a:solidFill>
                  <a:srgbClr val="06213C"/>
                </a:solidFill>
                <a:latin typeface="Montserrat"/>
              </a:rPr>
              <a:t>ritengono</a:t>
            </a:r>
            <a:r>
              <a:rPr lang="en-US" sz="2499">
                <a:solidFill>
                  <a:srgbClr val="06213C"/>
                </a:solidFill>
                <a:latin typeface="Montserrat"/>
              </a:rPr>
              <a:t> il copyright, tutti </a:t>
            </a:r>
            <a:r>
              <a:rPr lang="en-US" sz="2499" err="1">
                <a:solidFill>
                  <a:srgbClr val="06213C"/>
                </a:solidFill>
                <a:latin typeface="Montserrat"/>
              </a:rPr>
              <a:t>gli</a:t>
            </a:r>
            <a:r>
              <a:rPr lang="en-US" sz="2499">
                <a:solidFill>
                  <a:srgbClr val="06213C"/>
                </a:solidFill>
                <a:latin typeface="Montserrat"/>
              </a:rPr>
              <a:t> </a:t>
            </a:r>
            <a:r>
              <a:rPr lang="en-US" sz="2499" err="1">
                <a:solidFill>
                  <a:srgbClr val="06213C"/>
                </a:solidFill>
                <a:latin typeface="Montserrat"/>
              </a:rPr>
              <a:t>articoli</a:t>
            </a:r>
            <a:r>
              <a:rPr lang="en-US" sz="2499">
                <a:solidFill>
                  <a:srgbClr val="06213C"/>
                </a:solidFill>
                <a:latin typeface="Montserrat"/>
              </a:rPr>
              <a:t> </a:t>
            </a:r>
            <a:r>
              <a:rPr lang="en-US" sz="2499" err="1">
                <a:solidFill>
                  <a:srgbClr val="06213C"/>
                </a:solidFill>
                <a:latin typeface="Montserrat"/>
              </a:rPr>
              <a:t>sono</a:t>
            </a:r>
            <a:r>
              <a:rPr lang="en-US" sz="2499">
                <a:solidFill>
                  <a:srgbClr val="06213C"/>
                </a:solidFill>
                <a:latin typeface="Montserrat"/>
              </a:rPr>
              <a:t> </a:t>
            </a:r>
            <a:r>
              <a:rPr lang="en-US" sz="2499" err="1">
                <a:solidFill>
                  <a:srgbClr val="06213C"/>
                </a:solidFill>
                <a:latin typeface="Montserrat"/>
              </a:rPr>
              <a:t>pubblicati</a:t>
            </a:r>
            <a:r>
              <a:rPr lang="en-US" sz="2499">
                <a:solidFill>
                  <a:srgbClr val="06213C"/>
                </a:solidFill>
                <a:latin typeface="Montserrat"/>
              </a:rPr>
              <a:t> OA</a:t>
            </a:r>
          </a:p>
          <a:p>
            <a:pPr marL="342900" indent="-342900">
              <a:lnSpc>
                <a:spcPts val="3499"/>
              </a:lnSpc>
              <a:buFont typeface="Arial" panose="020B0604020202020204" pitchFamily="34" charset="0"/>
              <a:buChar char="•"/>
            </a:pPr>
            <a:r>
              <a:rPr lang="en-US" sz="2499" err="1">
                <a:solidFill>
                  <a:srgbClr val="06213C"/>
                </a:solidFill>
                <a:latin typeface="Montserrat"/>
              </a:rPr>
              <a:t>sono</a:t>
            </a:r>
            <a:r>
              <a:rPr lang="en-US" sz="2499">
                <a:solidFill>
                  <a:srgbClr val="06213C"/>
                </a:solidFill>
                <a:latin typeface="Montserrat"/>
              </a:rPr>
              <a:t> </a:t>
            </a:r>
            <a:r>
              <a:rPr lang="en-US" sz="2499" err="1">
                <a:solidFill>
                  <a:srgbClr val="06213C"/>
                </a:solidFill>
                <a:latin typeface="Montserrat"/>
              </a:rPr>
              <a:t>preservate</a:t>
            </a:r>
            <a:r>
              <a:rPr lang="en-US" sz="2499">
                <a:solidFill>
                  <a:srgbClr val="06213C"/>
                </a:solidFill>
                <a:latin typeface="Montserrat"/>
              </a:rPr>
              <a:t> (</a:t>
            </a:r>
            <a:r>
              <a:rPr lang="en-US" sz="2499" err="1">
                <a:solidFill>
                  <a:srgbClr val="06213C"/>
                </a:solidFill>
                <a:latin typeface="Montserrat"/>
              </a:rPr>
              <a:t>protette</a:t>
            </a:r>
            <a:r>
              <a:rPr lang="en-US" sz="2499">
                <a:solidFill>
                  <a:srgbClr val="06213C"/>
                </a:solidFill>
                <a:latin typeface="Montserrat"/>
              </a:rPr>
              <a:t>) le </a:t>
            </a:r>
            <a:r>
              <a:rPr lang="en-US" sz="2499" err="1">
                <a:solidFill>
                  <a:srgbClr val="06213C"/>
                </a:solidFill>
                <a:latin typeface="Montserrat"/>
              </a:rPr>
              <a:t>riviste</a:t>
            </a:r>
            <a:r>
              <a:rPr lang="en-US" sz="2499">
                <a:solidFill>
                  <a:srgbClr val="06213C"/>
                </a:solidFill>
                <a:latin typeface="Montserrat"/>
              </a:rPr>
              <a:t> </a:t>
            </a:r>
            <a:r>
              <a:rPr lang="en-US" sz="2499" err="1">
                <a:solidFill>
                  <a:srgbClr val="06213C"/>
                </a:solidFill>
                <a:latin typeface="Montserrat"/>
              </a:rPr>
              <a:t>conosciute</a:t>
            </a:r>
            <a:r>
              <a:rPr lang="en-US" sz="2499">
                <a:solidFill>
                  <a:srgbClr val="06213C"/>
                </a:solidFill>
                <a:latin typeface="Montserrat"/>
              </a:rPr>
              <a:t> e </a:t>
            </a:r>
            <a:r>
              <a:rPr lang="en-US" sz="2499" err="1">
                <a:solidFill>
                  <a:srgbClr val="06213C"/>
                </a:solidFill>
                <a:latin typeface="Montserrat"/>
              </a:rPr>
              <a:t>apprezzate</a:t>
            </a:r>
            <a:r>
              <a:rPr lang="en-US" sz="2499">
                <a:solidFill>
                  <a:srgbClr val="06213C"/>
                </a:solidFill>
                <a:latin typeface="Montserrat"/>
              </a:rPr>
              <a:t> </a:t>
            </a:r>
            <a:r>
              <a:rPr lang="en-US" sz="2499" err="1">
                <a:solidFill>
                  <a:srgbClr val="06213C"/>
                </a:solidFill>
                <a:latin typeface="Montserrat"/>
              </a:rPr>
              <a:t>dagli</a:t>
            </a:r>
            <a:r>
              <a:rPr lang="en-US" sz="2499">
                <a:solidFill>
                  <a:srgbClr val="06213C"/>
                </a:solidFill>
                <a:latin typeface="Montserrat"/>
              </a:rPr>
              <a:t> </a:t>
            </a:r>
            <a:r>
              <a:rPr lang="en-US" sz="2499" err="1">
                <a:solidFill>
                  <a:srgbClr val="06213C"/>
                </a:solidFill>
                <a:latin typeface="Montserrat"/>
              </a:rPr>
              <a:t>autori</a:t>
            </a:r>
            <a:endParaRPr lang="en-US" sz="2499">
              <a:solidFill>
                <a:srgbClr val="06213C"/>
              </a:solidFill>
              <a:latin typeface="Montserrat"/>
            </a:endParaRPr>
          </a:p>
        </p:txBody>
      </p:sp>
      <p:grpSp>
        <p:nvGrpSpPr>
          <p:cNvPr id="8" name="Group 8"/>
          <p:cNvGrpSpPr/>
          <p:nvPr/>
        </p:nvGrpSpPr>
        <p:grpSpPr>
          <a:xfrm>
            <a:off x="-431966" y="911088"/>
            <a:ext cx="7148154" cy="925889"/>
            <a:chOff x="0" y="0"/>
            <a:chExt cx="9530872" cy="1234519"/>
          </a:xfrm>
        </p:grpSpPr>
        <p:grpSp>
          <p:nvGrpSpPr>
            <p:cNvPr id="9" name="Group 9"/>
            <p:cNvGrpSpPr/>
            <p:nvPr/>
          </p:nvGrpSpPr>
          <p:grpSpPr>
            <a:xfrm>
              <a:off x="0" y="0"/>
              <a:ext cx="9530872" cy="1234519"/>
              <a:chOff x="0" y="0"/>
              <a:chExt cx="2221364" cy="287730"/>
            </a:xfrm>
          </p:grpSpPr>
          <p:sp>
            <p:nvSpPr>
              <p:cNvPr id="10" name="Freeform 10"/>
              <p:cNvSpPr/>
              <p:nvPr/>
            </p:nvSpPr>
            <p:spPr>
              <a:xfrm>
                <a:off x="0" y="0"/>
                <a:ext cx="2221364" cy="287730"/>
              </a:xfrm>
              <a:custGeom>
                <a:avLst/>
                <a:gdLst/>
                <a:ahLst/>
                <a:cxnLst/>
                <a:rect l="l" t="t" r="r" b="b"/>
                <a:pathLst>
                  <a:path w="2221364" h="287730">
                    <a:moveTo>
                      <a:pt x="46588" y="0"/>
                    </a:moveTo>
                    <a:lnTo>
                      <a:pt x="2174776" y="0"/>
                    </a:lnTo>
                    <a:cubicBezTo>
                      <a:pt x="2187132" y="0"/>
                      <a:pt x="2198982" y="4908"/>
                      <a:pt x="2207719" y="13645"/>
                    </a:cubicBezTo>
                    <a:cubicBezTo>
                      <a:pt x="2216456" y="22382"/>
                      <a:pt x="2221364" y="34232"/>
                      <a:pt x="2221364" y="46588"/>
                    </a:cubicBezTo>
                    <a:lnTo>
                      <a:pt x="2221364" y="241142"/>
                    </a:lnTo>
                    <a:cubicBezTo>
                      <a:pt x="2221364" y="266872"/>
                      <a:pt x="2200506" y="287730"/>
                      <a:pt x="2174776" y="287730"/>
                    </a:cubicBezTo>
                    <a:lnTo>
                      <a:pt x="46588" y="287730"/>
                    </a:lnTo>
                    <a:cubicBezTo>
                      <a:pt x="34232" y="287730"/>
                      <a:pt x="22382" y="282822"/>
                      <a:pt x="13645" y="274085"/>
                    </a:cubicBezTo>
                    <a:cubicBezTo>
                      <a:pt x="4908" y="265348"/>
                      <a:pt x="0" y="253498"/>
                      <a:pt x="0" y="241142"/>
                    </a:cubicBezTo>
                    <a:lnTo>
                      <a:pt x="0" y="46588"/>
                    </a:lnTo>
                    <a:cubicBezTo>
                      <a:pt x="0" y="34232"/>
                      <a:pt x="4908" y="22382"/>
                      <a:pt x="13645" y="13645"/>
                    </a:cubicBezTo>
                    <a:cubicBezTo>
                      <a:pt x="22382" y="4908"/>
                      <a:pt x="34232" y="0"/>
                      <a:pt x="46588" y="0"/>
                    </a:cubicBezTo>
                    <a:close/>
                  </a:path>
                </a:pathLst>
              </a:custGeom>
              <a:solidFill>
                <a:srgbClr val="FFFFFF"/>
              </a:solidFill>
            </p:spPr>
            <p:txBody>
              <a:bodyPr/>
              <a:lstStyle/>
              <a:p>
                <a:endParaRPr lang="it-IT"/>
              </a:p>
            </p:txBody>
          </p:sp>
          <p:sp>
            <p:nvSpPr>
              <p:cNvPr id="11" name="TextBox 11"/>
              <p:cNvSpPr txBox="1"/>
              <p:nvPr/>
            </p:nvSpPr>
            <p:spPr>
              <a:xfrm>
                <a:off x="0" y="-38100"/>
                <a:ext cx="2221364" cy="325830"/>
              </a:xfrm>
              <a:prstGeom prst="rect">
                <a:avLst/>
              </a:prstGeom>
            </p:spPr>
            <p:txBody>
              <a:bodyPr lIns="60055" tIns="60055" rIns="60055" bIns="60055" rtlCol="0" anchor="ctr"/>
              <a:lstStyle/>
              <a:p>
                <a:pPr algn="ctr">
                  <a:lnSpc>
                    <a:spcPts val="2939"/>
                  </a:lnSpc>
                </a:pPr>
                <a:endParaRPr/>
              </a:p>
            </p:txBody>
          </p:sp>
        </p:grpSp>
        <p:sp>
          <p:nvSpPr>
            <p:cNvPr id="12" name="Freeform 12"/>
            <p:cNvSpPr/>
            <p:nvPr/>
          </p:nvSpPr>
          <p:spPr>
            <a:xfrm>
              <a:off x="3724852" y="163176"/>
              <a:ext cx="5435836" cy="908166"/>
            </a:xfrm>
            <a:custGeom>
              <a:avLst/>
              <a:gdLst/>
              <a:ahLst/>
              <a:cxnLst/>
              <a:rect l="l" t="t" r="r" b="b"/>
              <a:pathLst>
                <a:path w="5435836" h="908166">
                  <a:moveTo>
                    <a:pt x="0" y="0"/>
                  </a:moveTo>
                  <a:lnTo>
                    <a:pt x="5435836" y="0"/>
                  </a:lnTo>
                  <a:lnTo>
                    <a:pt x="5435836" y="908167"/>
                  </a:lnTo>
                  <a:lnTo>
                    <a:pt x="0" y="908167"/>
                  </a:lnTo>
                  <a:lnTo>
                    <a:pt x="0" y="0"/>
                  </a:lnTo>
                  <a:close/>
                </a:path>
              </a:pathLst>
            </a:custGeom>
            <a:blipFill>
              <a:blip r:embed="rId7">
                <a:extLst>
                  <a:ext uri="{28A0092B-C50C-407E-A947-70E740481C1C}">
                    <a14:useLocalDpi xmlns:a14="http://schemas.microsoft.com/office/drawing/2010/main" val="0"/>
                  </a:ext>
                </a:extLst>
              </a:blip>
              <a:stretch>
                <a:fillRect/>
              </a:stretch>
            </a:blipFill>
          </p:spPr>
          <p:txBody>
            <a:bodyPr/>
            <a:lstStyle/>
            <a:p>
              <a:endParaRPr lang="it-IT"/>
            </a:p>
          </p:txBody>
        </p:sp>
        <p:sp>
          <p:nvSpPr>
            <p:cNvPr id="13" name="Freeform 13"/>
            <p:cNvSpPr/>
            <p:nvPr/>
          </p:nvSpPr>
          <p:spPr>
            <a:xfrm>
              <a:off x="1650583" y="240131"/>
              <a:ext cx="1923704" cy="754258"/>
            </a:xfrm>
            <a:custGeom>
              <a:avLst/>
              <a:gdLst/>
              <a:ahLst/>
              <a:cxnLst/>
              <a:rect l="l" t="t" r="r" b="b"/>
              <a:pathLst>
                <a:path w="1923704" h="754258">
                  <a:moveTo>
                    <a:pt x="0" y="0"/>
                  </a:moveTo>
                  <a:lnTo>
                    <a:pt x="1923704" y="0"/>
                  </a:lnTo>
                  <a:lnTo>
                    <a:pt x="1923704" y="754258"/>
                  </a:lnTo>
                  <a:lnTo>
                    <a:pt x="0" y="754258"/>
                  </a:lnTo>
                  <a:lnTo>
                    <a:pt x="0" y="0"/>
                  </a:lnTo>
                  <a:close/>
                </a:path>
              </a:pathLst>
            </a:custGeom>
            <a:blipFill>
              <a:blip r:embed="rId8">
                <a:extLst>
                  <a:ext uri="{28A0092B-C50C-407E-A947-70E740481C1C}">
                    <a14:useLocalDpi xmlns:a14="http://schemas.microsoft.com/office/drawing/2010/main" val="0"/>
                  </a:ext>
                </a:extLst>
              </a:blip>
              <a:stretch>
                <a:fillRect/>
              </a:stretch>
            </a:blipFill>
          </p:spPr>
          <p:txBody>
            <a:bodyPr/>
            <a:lstStyle/>
            <a:p>
              <a:endParaRPr lang="it-IT"/>
            </a:p>
          </p:txBody>
        </p:sp>
      </p:grpSp>
      <p:pic>
        <p:nvPicPr>
          <p:cNvPr id="14" name="Immagine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4746949" y="-15677"/>
            <a:ext cx="2370177" cy="1675715"/>
          </a:xfrm>
          <a:prstGeom prst="rect">
            <a:avLst/>
          </a:prstGeom>
        </p:spPr>
      </p:pic>
      <p:sp>
        <p:nvSpPr>
          <p:cNvPr id="15" name="Ovale 14"/>
          <p:cNvSpPr/>
          <p:nvPr/>
        </p:nvSpPr>
        <p:spPr>
          <a:xfrm>
            <a:off x="14976648" y="1205757"/>
            <a:ext cx="216024" cy="193674"/>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6" name="Immagine 15"/>
          <p:cNvPicPr>
            <a:picLocks noChangeAspect="1"/>
          </p:cNvPicPr>
          <p:nvPr/>
        </p:nvPicPr>
        <p:blipFill rotWithShape="1">
          <a:blip r:embed="rId10" cstate="print">
            <a:extLst>
              <a:ext uri="{28A0092B-C50C-407E-A947-70E740481C1C}">
                <a14:useLocalDpi xmlns:a14="http://schemas.microsoft.com/office/drawing/2010/main" val="0"/>
              </a:ext>
            </a:extLst>
          </a:blip>
          <a:srcRect/>
          <a:stretch/>
        </p:blipFill>
        <p:spPr>
          <a:xfrm>
            <a:off x="14681893" y="1205757"/>
            <a:ext cx="179905" cy="194897"/>
          </a:xfrm>
          <a:prstGeom prst="rect">
            <a:avLst/>
          </a:prstGeom>
        </p:spPr>
      </p:pic>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rotWithShape="1">
          <a:blip r:embed="rId3" cstate="print">
            <a:extLst>
              <a:ext uri="{28A0092B-C50C-407E-A947-70E740481C1C}">
                <a14:useLocalDpi xmlns:a14="http://schemas.microsoft.com/office/drawing/2010/main" val="0"/>
              </a:ext>
            </a:extLst>
          </a:blip>
          <a:srcRect l="2076" r="13051"/>
          <a:stretch/>
        </p:blipFill>
        <p:spPr>
          <a:xfrm>
            <a:off x="-1016" y="0"/>
            <a:ext cx="11777171" cy="10242155"/>
          </a:xfrm>
          <a:prstGeom prst="rect">
            <a:avLst/>
          </a:prstGeom>
        </p:spPr>
      </p:pic>
      <p:sp>
        <p:nvSpPr>
          <p:cNvPr id="3" name="Rettangolo 2"/>
          <p:cNvSpPr/>
          <p:nvPr/>
        </p:nvSpPr>
        <p:spPr>
          <a:xfrm>
            <a:off x="12616504" y="2963440"/>
            <a:ext cx="5832648" cy="1569660"/>
          </a:xfrm>
          <a:prstGeom prst="rect">
            <a:avLst/>
          </a:prstGeom>
        </p:spPr>
        <p:txBody>
          <a:bodyPr wrap="square">
            <a:spAutoFit/>
          </a:bodyPr>
          <a:lstStyle/>
          <a:p>
            <a:r>
              <a:rPr lang="it-IT" sz="3200">
                <a:hlinkClick r:id="rId4"/>
              </a:rPr>
              <a:t>https://sibi.cnr.it/pubblicare-open-access/contratti-trasformativi/</a:t>
            </a:r>
            <a:endParaRPr lang="it-IT" sz="3200"/>
          </a:p>
        </p:txBody>
      </p:sp>
      <p:pic>
        <p:nvPicPr>
          <p:cNvPr id="5" name="Immagin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746949" y="-15677"/>
            <a:ext cx="2370177" cy="1675715"/>
          </a:xfrm>
          <a:prstGeom prst="rect">
            <a:avLst/>
          </a:prstGeom>
        </p:spPr>
      </p:pic>
      <p:sp>
        <p:nvSpPr>
          <p:cNvPr id="6" name="Ovale 5"/>
          <p:cNvSpPr/>
          <p:nvPr/>
        </p:nvSpPr>
        <p:spPr>
          <a:xfrm>
            <a:off x="14926854" y="1205757"/>
            <a:ext cx="216024" cy="193674"/>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9" name="Gruppo 8"/>
          <p:cNvGrpSpPr/>
          <p:nvPr/>
        </p:nvGrpSpPr>
        <p:grpSpPr>
          <a:xfrm>
            <a:off x="12582383" y="5836502"/>
            <a:ext cx="5220577" cy="3516998"/>
            <a:chOff x="12582383" y="5215508"/>
            <a:chExt cx="5220577" cy="3516998"/>
          </a:xfrm>
        </p:grpSpPr>
        <p:sp>
          <p:nvSpPr>
            <p:cNvPr id="4" name="Rettangolo 3"/>
            <p:cNvSpPr/>
            <p:nvPr/>
          </p:nvSpPr>
          <p:spPr>
            <a:xfrm>
              <a:off x="12981168" y="7670677"/>
              <a:ext cx="4423006" cy="1061829"/>
            </a:xfrm>
            <a:prstGeom prst="rect">
              <a:avLst/>
            </a:prstGeom>
          </p:spPr>
          <p:txBody>
            <a:bodyPr wrap="none">
              <a:spAutoFit/>
            </a:bodyPr>
            <a:lstStyle/>
            <a:p>
              <a:pPr algn="ctr"/>
              <a:r>
                <a:rPr lang="it-IT" sz="2800">
                  <a:latin typeface="Montserrat" pitchFamily="2" charset="0"/>
                </a:rPr>
                <a:t>Scrivi a</a:t>
              </a:r>
            </a:p>
            <a:p>
              <a:pPr algn="ctr"/>
              <a:r>
                <a:rPr lang="it-IT" sz="3500">
                  <a:solidFill>
                    <a:srgbClr val="FF0000"/>
                  </a:solidFill>
                  <a:latin typeface="Montserrat" pitchFamily="2" charset="0"/>
                </a:rPr>
                <a:t>openaccess@cnr.it</a:t>
              </a:r>
            </a:p>
          </p:txBody>
        </p:sp>
        <p:pic>
          <p:nvPicPr>
            <p:cNvPr id="8" name="Immagine 7"/>
            <p:cNvPicPr>
              <a:picLocks noChangeAspect="1"/>
            </p:cNvPicPr>
            <p:nvPr/>
          </p:nvPicPr>
          <p:blipFill rotWithShape="1">
            <a:blip r:embed="rId6">
              <a:extLst>
                <a:ext uri="{28A0092B-C50C-407E-A947-70E740481C1C}">
                  <a14:useLocalDpi xmlns:a14="http://schemas.microsoft.com/office/drawing/2010/main" val="0"/>
                </a:ext>
              </a:extLst>
            </a:blip>
            <a:srcRect l="51734" t="67342" r="5312" b="8356"/>
            <a:stretch/>
          </p:blipFill>
          <p:spPr>
            <a:xfrm>
              <a:off x="12582383" y="5215508"/>
              <a:ext cx="5220577" cy="2088232"/>
            </a:xfrm>
            <a:prstGeom prst="rect">
              <a:avLst/>
            </a:prstGeom>
          </p:spPr>
        </p:pic>
      </p:grpSp>
      <p:pic>
        <p:nvPicPr>
          <p:cNvPr id="10" name="Immagine 9"/>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14616608" y="1205757"/>
            <a:ext cx="179905" cy="194897"/>
          </a:xfrm>
          <a:prstGeom prst="rect">
            <a:avLst/>
          </a:prstGeom>
        </p:spPr>
      </p:pic>
    </p:spTree>
    <p:extLst>
      <p:ext uri="{BB962C8B-B14F-4D97-AF65-F5344CB8AC3E}">
        <p14:creationId xmlns:p14="http://schemas.microsoft.com/office/powerpoint/2010/main" val="426456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80">
                                          <p:stCondLst>
                                            <p:cond delay="0"/>
                                          </p:stCondLst>
                                        </p:cTn>
                                        <p:tgtEl>
                                          <p:spTgt spid="9"/>
                                        </p:tgtEl>
                                      </p:cBhvr>
                                    </p:animEffect>
                                    <p:anim calcmode="lin" valueType="num">
                                      <p:cBhvr>
                                        <p:cTn id="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3" dur="26">
                                          <p:stCondLst>
                                            <p:cond delay="650"/>
                                          </p:stCondLst>
                                        </p:cTn>
                                        <p:tgtEl>
                                          <p:spTgt spid="9"/>
                                        </p:tgtEl>
                                      </p:cBhvr>
                                      <p:to x="100000" y="60000"/>
                                    </p:animScale>
                                    <p:animScale>
                                      <p:cBhvr>
                                        <p:cTn id="14" dur="166" decel="50000">
                                          <p:stCondLst>
                                            <p:cond delay="676"/>
                                          </p:stCondLst>
                                        </p:cTn>
                                        <p:tgtEl>
                                          <p:spTgt spid="9"/>
                                        </p:tgtEl>
                                      </p:cBhvr>
                                      <p:to x="100000" y="100000"/>
                                    </p:animScale>
                                    <p:animScale>
                                      <p:cBhvr>
                                        <p:cTn id="15" dur="26">
                                          <p:stCondLst>
                                            <p:cond delay="1312"/>
                                          </p:stCondLst>
                                        </p:cTn>
                                        <p:tgtEl>
                                          <p:spTgt spid="9"/>
                                        </p:tgtEl>
                                      </p:cBhvr>
                                      <p:to x="100000" y="80000"/>
                                    </p:animScale>
                                    <p:animScale>
                                      <p:cBhvr>
                                        <p:cTn id="16" dur="166" decel="50000">
                                          <p:stCondLst>
                                            <p:cond delay="1338"/>
                                          </p:stCondLst>
                                        </p:cTn>
                                        <p:tgtEl>
                                          <p:spTgt spid="9"/>
                                        </p:tgtEl>
                                      </p:cBhvr>
                                      <p:to x="100000" y="100000"/>
                                    </p:animScale>
                                    <p:animScale>
                                      <p:cBhvr>
                                        <p:cTn id="17" dur="26">
                                          <p:stCondLst>
                                            <p:cond delay="1642"/>
                                          </p:stCondLst>
                                        </p:cTn>
                                        <p:tgtEl>
                                          <p:spTgt spid="9"/>
                                        </p:tgtEl>
                                      </p:cBhvr>
                                      <p:to x="100000" y="90000"/>
                                    </p:animScale>
                                    <p:animScale>
                                      <p:cBhvr>
                                        <p:cTn id="18" dur="166" decel="50000">
                                          <p:stCondLst>
                                            <p:cond delay="1668"/>
                                          </p:stCondLst>
                                        </p:cTn>
                                        <p:tgtEl>
                                          <p:spTgt spid="9"/>
                                        </p:tgtEl>
                                      </p:cBhvr>
                                      <p:to x="100000" y="100000"/>
                                    </p:animScale>
                                    <p:animScale>
                                      <p:cBhvr>
                                        <p:cTn id="19" dur="26">
                                          <p:stCondLst>
                                            <p:cond delay="1808"/>
                                          </p:stCondLst>
                                        </p:cTn>
                                        <p:tgtEl>
                                          <p:spTgt spid="9"/>
                                        </p:tgtEl>
                                      </p:cBhvr>
                                      <p:to x="100000" y="95000"/>
                                    </p:animScale>
                                    <p:animScale>
                                      <p:cBhvr>
                                        <p:cTn id="20" dur="166" decel="50000">
                                          <p:stCondLst>
                                            <p:cond delay="1834"/>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18288000" cy="1457325"/>
          </a:xfrm>
          <a:prstGeom prst="rect">
            <a:avLst/>
          </a:prstGeom>
          <a:solidFill>
            <a:srgbClr val="1E3048"/>
          </a:solidFill>
        </p:spPr>
        <p:txBody>
          <a:bodyPr/>
          <a:lstStyle/>
          <a:p>
            <a:endParaRPr lang="it-IT"/>
          </a:p>
        </p:txBody>
      </p:sp>
      <p:sp>
        <p:nvSpPr>
          <p:cNvPr id="3" name="Freeform 3"/>
          <p:cNvSpPr/>
          <p:nvPr/>
        </p:nvSpPr>
        <p:spPr>
          <a:xfrm>
            <a:off x="16702512" y="8607791"/>
            <a:ext cx="556788" cy="556788"/>
          </a:xfrm>
          <a:custGeom>
            <a:avLst/>
            <a:gdLst/>
            <a:ahLst/>
            <a:cxnLst/>
            <a:rect l="l" t="t" r="r" b="b"/>
            <a:pathLst>
              <a:path w="556788" h="556788">
                <a:moveTo>
                  <a:pt x="0" y="0"/>
                </a:moveTo>
                <a:lnTo>
                  <a:pt x="556788" y="0"/>
                </a:lnTo>
                <a:lnTo>
                  <a:pt x="556788" y="556787"/>
                </a:lnTo>
                <a:lnTo>
                  <a:pt x="0" y="556787"/>
                </a:lnTo>
                <a:lnTo>
                  <a:pt x="0" y="0"/>
                </a:lnTo>
                <a:close/>
              </a:path>
            </a:pathLst>
          </a:custGeom>
          <a: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p:spPr>
        <p:txBody>
          <a:bodyPr/>
          <a:lstStyle/>
          <a:p>
            <a:endParaRPr lang="it-IT"/>
          </a:p>
        </p:txBody>
      </p:sp>
      <p:sp>
        <p:nvSpPr>
          <p:cNvPr id="4" name="Freeform 4"/>
          <p:cNvSpPr/>
          <p:nvPr/>
        </p:nvSpPr>
        <p:spPr>
          <a:xfrm rot="-10800000">
            <a:off x="16702512" y="1457325"/>
            <a:ext cx="2988478" cy="1505106"/>
          </a:xfrm>
          <a:custGeom>
            <a:avLst/>
            <a:gdLst/>
            <a:ahLst/>
            <a:cxnLst/>
            <a:rect l="l" t="t" r="r" b="b"/>
            <a:pathLst>
              <a:path w="2988478" h="1505106">
                <a:moveTo>
                  <a:pt x="0" y="0"/>
                </a:moveTo>
                <a:lnTo>
                  <a:pt x="2988478" y="0"/>
                </a:lnTo>
                <a:lnTo>
                  <a:pt x="2988478" y="1505106"/>
                </a:lnTo>
                <a:lnTo>
                  <a:pt x="0" y="1505106"/>
                </a:lnTo>
                <a:lnTo>
                  <a:pt x="0" y="0"/>
                </a:lnTo>
                <a:close/>
              </a:path>
            </a:pathLst>
          </a:custGeom>
          <a: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p:spPr>
        <p:txBody>
          <a:bodyPr/>
          <a:lstStyle/>
          <a:p>
            <a:endParaRPr lang="it-IT"/>
          </a:p>
        </p:txBody>
      </p:sp>
      <p:sp>
        <p:nvSpPr>
          <p:cNvPr id="5" name="Freeform 5"/>
          <p:cNvSpPr/>
          <p:nvPr/>
        </p:nvSpPr>
        <p:spPr>
          <a:xfrm rot="5400000">
            <a:off x="11247810" y="9139398"/>
            <a:ext cx="1060016" cy="1235189"/>
          </a:xfrm>
          <a:custGeom>
            <a:avLst/>
            <a:gdLst/>
            <a:ahLst/>
            <a:cxnLst/>
            <a:rect l="l" t="t" r="r" b="b"/>
            <a:pathLst>
              <a:path w="1060016" h="1235189">
                <a:moveTo>
                  <a:pt x="0" y="0"/>
                </a:moveTo>
                <a:lnTo>
                  <a:pt x="1060017" y="0"/>
                </a:lnTo>
                <a:lnTo>
                  <a:pt x="1060017" y="1235188"/>
                </a:lnTo>
                <a:lnTo>
                  <a:pt x="0" y="1235188"/>
                </a:lnTo>
                <a:lnTo>
                  <a:pt x="0" y="0"/>
                </a:lnTo>
                <a:close/>
              </a:path>
            </a:pathLst>
          </a:custGeom>
          <a: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p:spPr>
        <p:txBody>
          <a:bodyPr/>
          <a:lstStyle/>
          <a:p>
            <a:endParaRPr lang="it-IT"/>
          </a:p>
        </p:txBody>
      </p:sp>
      <p:grpSp>
        <p:nvGrpSpPr>
          <p:cNvPr id="17" name="Group 17"/>
          <p:cNvGrpSpPr/>
          <p:nvPr/>
        </p:nvGrpSpPr>
        <p:grpSpPr>
          <a:xfrm>
            <a:off x="-431966" y="911088"/>
            <a:ext cx="7148154" cy="925889"/>
            <a:chOff x="0" y="0"/>
            <a:chExt cx="9530872" cy="1234519"/>
          </a:xfrm>
        </p:grpSpPr>
        <p:grpSp>
          <p:nvGrpSpPr>
            <p:cNvPr id="18" name="Group 18"/>
            <p:cNvGrpSpPr/>
            <p:nvPr/>
          </p:nvGrpSpPr>
          <p:grpSpPr>
            <a:xfrm>
              <a:off x="0" y="0"/>
              <a:ext cx="9530872" cy="1234519"/>
              <a:chOff x="0" y="0"/>
              <a:chExt cx="2221364" cy="287730"/>
            </a:xfrm>
          </p:grpSpPr>
          <p:sp>
            <p:nvSpPr>
              <p:cNvPr id="19" name="Freeform 19"/>
              <p:cNvSpPr/>
              <p:nvPr/>
            </p:nvSpPr>
            <p:spPr>
              <a:xfrm>
                <a:off x="0" y="0"/>
                <a:ext cx="2221364" cy="287730"/>
              </a:xfrm>
              <a:custGeom>
                <a:avLst/>
                <a:gdLst/>
                <a:ahLst/>
                <a:cxnLst/>
                <a:rect l="l" t="t" r="r" b="b"/>
                <a:pathLst>
                  <a:path w="2221364" h="287730">
                    <a:moveTo>
                      <a:pt x="46588" y="0"/>
                    </a:moveTo>
                    <a:lnTo>
                      <a:pt x="2174776" y="0"/>
                    </a:lnTo>
                    <a:cubicBezTo>
                      <a:pt x="2187132" y="0"/>
                      <a:pt x="2198982" y="4908"/>
                      <a:pt x="2207719" y="13645"/>
                    </a:cubicBezTo>
                    <a:cubicBezTo>
                      <a:pt x="2216456" y="22382"/>
                      <a:pt x="2221364" y="34232"/>
                      <a:pt x="2221364" y="46588"/>
                    </a:cubicBezTo>
                    <a:lnTo>
                      <a:pt x="2221364" y="241142"/>
                    </a:lnTo>
                    <a:cubicBezTo>
                      <a:pt x="2221364" y="266872"/>
                      <a:pt x="2200506" y="287730"/>
                      <a:pt x="2174776" y="287730"/>
                    </a:cubicBezTo>
                    <a:lnTo>
                      <a:pt x="46588" y="287730"/>
                    </a:lnTo>
                    <a:cubicBezTo>
                      <a:pt x="34232" y="287730"/>
                      <a:pt x="22382" y="282822"/>
                      <a:pt x="13645" y="274085"/>
                    </a:cubicBezTo>
                    <a:cubicBezTo>
                      <a:pt x="4908" y="265348"/>
                      <a:pt x="0" y="253498"/>
                      <a:pt x="0" y="241142"/>
                    </a:cubicBezTo>
                    <a:lnTo>
                      <a:pt x="0" y="46588"/>
                    </a:lnTo>
                    <a:cubicBezTo>
                      <a:pt x="0" y="34232"/>
                      <a:pt x="4908" y="22382"/>
                      <a:pt x="13645" y="13645"/>
                    </a:cubicBezTo>
                    <a:cubicBezTo>
                      <a:pt x="22382" y="4908"/>
                      <a:pt x="34232" y="0"/>
                      <a:pt x="46588" y="0"/>
                    </a:cubicBezTo>
                    <a:close/>
                  </a:path>
                </a:pathLst>
              </a:custGeom>
              <a:solidFill>
                <a:srgbClr val="FFFFFF"/>
              </a:solidFill>
            </p:spPr>
            <p:txBody>
              <a:bodyPr/>
              <a:lstStyle/>
              <a:p>
                <a:endParaRPr lang="it-IT"/>
              </a:p>
            </p:txBody>
          </p:sp>
          <p:sp>
            <p:nvSpPr>
              <p:cNvPr id="20" name="TextBox 20"/>
              <p:cNvSpPr txBox="1"/>
              <p:nvPr/>
            </p:nvSpPr>
            <p:spPr>
              <a:xfrm>
                <a:off x="0" y="-38100"/>
                <a:ext cx="2221364" cy="325830"/>
              </a:xfrm>
              <a:prstGeom prst="rect">
                <a:avLst/>
              </a:prstGeom>
            </p:spPr>
            <p:txBody>
              <a:bodyPr lIns="60055" tIns="60055" rIns="60055" bIns="60055" rtlCol="0" anchor="ctr"/>
              <a:lstStyle/>
              <a:p>
                <a:pPr algn="ctr">
                  <a:lnSpc>
                    <a:spcPts val="2939"/>
                  </a:lnSpc>
                </a:pPr>
                <a:endParaRPr/>
              </a:p>
            </p:txBody>
          </p:sp>
        </p:grpSp>
        <p:sp>
          <p:nvSpPr>
            <p:cNvPr id="21" name="Freeform 21"/>
            <p:cNvSpPr/>
            <p:nvPr/>
          </p:nvSpPr>
          <p:spPr>
            <a:xfrm>
              <a:off x="3724852" y="163176"/>
              <a:ext cx="5435836" cy="908166"/>
            </a:xfrm>
            <a:custGeom>
              <a:avLst/>
              <a:gdLst/>
              <a:ahLst/>
              <a:cxnLst/>
              <a:rect l="l" t="t" r="r" b="b"/>
              <a:pathLst>
                <a:path w="5435836" h="908166">
                  <a:moveTo>
                    <a:pt x="0" y="0"/>
                  </a:moveTo>
                  <a:lnTo>
                    <a:pt x="5435836" y="0"/>
                  </a:lnTo>
                  <a:lnTo>
                    <a:pt x="5435836" y="908167"/>
                  </a:lnTo>
                  <a:lnTo>
                    <a:pt x="0" y="908167"/>
                  </a:lnTo>
                  <a:lnTo>
                    <a:pt x="0" y="0"/>
                  </a:lnTo>
                  <a:close/>
                </a:path>
              </a:pathLst>
            </a:custGeom>
            <a:blipFill>
              <a:blip r:embed="rId9">
                <a:extLst>
                  <a:ext uri="{28A0092B-C50C-407E-A947-70E740481C1C}">
                    <a14:useLocalDpi xmlns:a14="http://schemas.microsoft.com/office/drawing/2010/main" val="0"/>
                  </a:ext>
                </a:extLst>
              </a:blip>
              <a:stretch>
                <a:fillRect/>
              </a:stretch>
            </a:blipFill>
          </p:spPr>
          <p:txBody>
            <a:bodyPr/>
            <a:lstStyle/>
            <a:p>
              <a:endParaRPr lang="it-IT"/>
            </a:p>
          </p:txBody>
        </p:sp>
        <p:sp>
          <p:nvSpPr>
            <p:cNvPr id="22" name="Freeform 22"/>
            <p:cNvSpPr/>
            <p:nvPr/>
          </p:nvSpPr>
          <p:spPr>
            <a:xfrm>
              <a:off x="1650583" y="240131"/>
              <a:ext cx="1923704" cy="754258"/>
            </a:xfrm>
            <a:custGeom>
              <a:avLst/>
              <a:gdLst/>
              <a:ahLst/>
              <a:cxnLst/>
              <a:rect l="l" t="t" r="r" b="b"/>
              <a:pathLst>
                <a:path w="1923704" h="754258">
                  <a:moveTo>
                    <a:pt x="0" y="0"/>
                  </a:moveTo>
                  <a:lnTo>
                    <a:pt x="1923704" y="0"/>
                  </a:lnTo>
                  <a:lnTo>
                    <a:pt x="1923704" y="754258"/>
                  </a:lnTo>
                  <a:lnTo>
                    <a:pt x="0" y="754258"/>
                  </a:lnTo>
                  <a:lnTo>
                    <a:pt x="0" y="0"/>
                  </a:lnTo>
                  <a:close/>
                </a:path>
              </a:pathLst>
            </a:custGeom>
            <a:blipFill>
              <a:blip r:embed="rId10">
                <a:extLst>
                  <a:ext uri="{28A0092B-C50C-407E-A947-70E740481C1C}">
                    <a14:useLocalDpi xmlns:a14="http://schemas.microsoft.com/office/drawing/2010/main" val="0"/>
                  </a:ext>
                </a:extLst>
              </a:blip>
              <a:stretch>
                <a:fillRect/>
              </a:stretch>
            </a:blipFill>
          </p:spPr>
          <p:txBody>
            <a:bodyPr/>
            <a:lstStyle/>
            <a:p>
              <a:endParaRPr lang="it-IT"/>
            </a:p>
          </p:txBody>
        </p:sp>
      </p:grpSp>
      <p:pic>
        <p:nvPicPr>
          <p:cNvPr id="7" name="Immagine 6"/>
          <p:cNvPicPr>
            <a:picLocks noChangeAspect="1"/>
          </p:cNvPicPr>
          <p:nvPr/>
        </p:nvPicPr>
        <p:blipFill rotWithShape="1">
          <a:blip r:embed="rId11">
            <a:extLst>
              <a:ext uri="{28A0092B-C50C-407E-A947-70E740481C1C}">
                <a14:useLocalDpi xmlns:a14="http://schemas.microsoft.com/office/drawing/2010/main" val="0"/>
              </a:ext>
            </a:extLst>
          </a:blip>
          <a:srcRect t="10637" b="17470"/>
          <a:stretch/>
        </p:blipFill>
        <p:spPr>
          <a:xfrm>
            <a:off x="2483260" y="2032929"/>
            <a:ext cx="13897544" cy="7063960"/>
          </a:xfrm>
          <a:prstGeom prst="rect">
            <a:avLst/>
          </a:prstGeom>
        </p:spPr>
      </p:pic>
      <p:pic>
        <p:nvPicPr>
          <p:cNvPr id="23" name="Immagine 22"/>
          <p:cNvPicPr>
            <a:picLocks noChangeAspect="1"/>
          </p:cNvPicPr>
          <p:nvPr/>
        </p:nvPicPr>
        <p:blipFill rotWithShape="1">
          <a:blip r:embed="rId12" cstate="print">
            <a:extLst>
              <a:ext uri="{28A0092B-C50C-407E-A947-70E740481C1C}">
                <a14:useLocalDpi xmlns:a14="http://schemas.microsoft.com/office/drawing/2010/main" val="0"/>
              </a:ext>
            </a:extLst>
          </a:blip>
          <a:srcRect/>
          <a:stretch/>
        </p:blipFill>
        <p:spPr>
          <a:xfrm>
            <a:off x="3031958" y="2032929"/>
            <a:ext cx="1368153" cy="1152129"/>
          </a:xfrm>
          <a:prstGeom prst="rect">
            <a:avLst/>
          </a:prstGeom>
        </p:spPr>
      </p:pic>
      <p:pic>
        <p:nvPicPr>
          <p:cNvPr id="24" name="Immagine 23"/>
          <p:cNvPicPr>
            <a:picLocks noChangeAspect="1"/>
          </p:cNvPicPr>
          <p:nvPr/>
        </p:nvPicPr>
        <p:blipFill rotWithShape="1">
          <a:blip r:embed="rId13" cstate="print">
            <a:extLst>
              <a:ext uri="{28A0092B-C50C-407E-A947-70E740481C1C}">
                <a14:useLocalDpi xmlns:a14="http://schemas.microsoft.com/office/drawing/2010/main" val="0"/>
              </a:ext>
            </a:extLst>
          </a:blip>
          <a:srcRect/>
          <a:stretch/>
        </p:blipFill>
        <p:spPr>
          <a:xfrm>
            <a:off x="607956" y="7283918"/>
            <a:ext cx="1584176" cy="1602267"/>
          </a:xfrm>
          <a:prstGeom prst="rect">
            <a:avLst/>
          </a:prstGeom>
        </p:spPr>
      </p:pic>
      <p:sp>
        <p:nvSpPr>
          <p:cNvPr id="8" name="CasellaDiTesto 7"/>
          <p:cNvSpPr txBox="1"/>
          <p:nvPr/>
        </p:nvSpPr>
        <p:spPr>
          <a:xfrm>
            <a:off x="3993351" y="3341724"/>
            <a:ext cx="2725910" cy="1477328"/>
          </a:xfrm>
          <a:prstGeom prst="rect">
            <a:avLst/>
          </a:prstGeom>
          <a:noFill/>
        </p:spPr>
        <p:txBody>
          <a:bodyPr wrap="square" rtlCol="0">
            <a:spAutoFit/>
          </a:bodyPr>
          <a:lstStyle/>
          <a:p>
            <a:pPr algn="ctr"/>
            <a:r>
              <a:rPr lang="it-IT">
                <a:latin typeface="Montserrat" pitchFamily="2" charset="0"/>
              </a:rPr>
              <a:t>Il caso di Beatrice:</a:t>
            </a:r>
          </a:p>
          <a:p>
            <a:pPr algn="ctr"/>
            <a:r>
              <a:rPr lang="it-IT">
                <a:latin typeface="Montserrat" pitchFamily="2" charset="0"/>
              </a:rPr>
              <a:t>Come stabilire se un articolo pubblicato soddisfa i requisiti OA del </a:t>
            </a:r>
            <a:r>
              <a:rPr lang="it-IT" err="1">
                <a:latin typeface="Montserrat" pitchFamily="2" charset="0"/>
              </a:rPr>
              <a:t>funder</a:t>
            </a:r>
            <a:r>
              <a:rPr lang="it-IT">
                <a:latin typeface="Montserrat" pitchFamily="2" charset="0"/>
              </a:rPr>
              <a:t>?</a:t>
            </a:r>
          </a:p>
        </p:txBody>
      </p:sp>
      <p:sp>
        <p:nvSpPr>
          <p:cNvPr id="26" name="CasellaDiTesto 25"/>
          <p:cNvSpPr txBox="1"/>
          <p:nvPr/>
        </p:nvSpPr>
        <p:spPr>
          <a:xfrm>
            <a:off x="6438550" y="3341724"/>
            <a:ext cx="2725910" cy="369332"/>
          </a:xfrm>
          <a:prstGeom prst="rect">
            <a:avLst/>
          </a:prstGeom>
          <a:noFill/>
        </p:spPr>
        <p:txBody>
          <a:bodyPr wrap="square" rtlCol="0">
            <a:spAutoFit/>
          </a:bodyPr>
          <a:lstStyle/>
          <a:p>
            <a:pPr algn="ctr"/>
            <a:r>
              <a:rPr lang="it-IT">
                <a:latin typeface="Montserrat" pitchFamily="2" charset="0"/>
              </a:rPr>
              <a:t>Le licenze CC</a:t>
            </a:r>
          </a:p>
        </p:txBody>
      </p:sp>
      <p:sp>
        <p:nvSpPr>
          <p:cNvPr id="28" name="CasellaDiTesto 27"/>
          <p:cNvSpPr txBox="1"/>
          <p:nvPr/>
        </p:nvSpPr>
        <p:spPr>
          <a:xfrm>
            <a:off x="12545205" y="3341724"/>
            <a:ext cx="2725910" cy="369332"/>
          </a:xfrm>
          <a:prstGeom prst="rect">
            <a:avLst/>
          </a:prstGeom>
          <a:noFill/>
        </p:spPr>
        <p:txBody>
          <a:bodyPr wrap="square" rtlCol="0">
            <a:spAutoFit/>
          </a:bodyPr>
          <a:lstStyle/>
          <a:p>
            <a:pPr algn="ctr"/>
            <a:r>
              <a:rPr lang="it-IT">
                <a:latin typeface="Montserrat" pitchFamily="2" charset="0"/>
              </a:rPr>
              <a:t>Tipologia di OA</a:t>
            </a:r>
          </a:p>
        </p:txBody>
      </p:sp>
      <p:sp>
        <p:nvSpPr>
          <p:cNvPr id="29" name="CasellaDiTesto 28"/>
          <p:cNvSpPr txBox="1"/>
          <p:nvPr/>
        </p:nvSpPr>
        <p:spPr>
          <a:xfrm>
            <a:off x="9497587" y="3341724"/>
            <a:ext cx="2725910" cy="369332"/>
          </a:xfrm>
          <a:prstGeom prst="rect">
            <a:avLst/>
          </a:prstGeom>
          <a:noFill/>
        </p:spPr>
        <p:txBody>
          <a:bodyPr wrap="square" rtlCol="0">
            <a:spAutoFit/>
          </a:bodyPr>
          <a:lstStyle/>
          <a:p>
            <a:pPr algn="ctr"/>
            <a:r>
              <a:rPr lang="it-IT">
                <a:latin typeface="Montserrat" pitchFamily="2" charset="0"/>
              </a:rPr>
              <a:t>Free Access</a:t>
            </a:r>
          </a:p>
        </p:txBody>
      </p:sp>
      <p:sp>
        <p:nvSpPr>
          <p:cNvPr id="30" name="CasellaDiTesto 29"/>
          <p:cNvSpPr txBox="1"/>
          <p:nvPr/>
        </p:nvSpPr>
        <p:spPr>
          <a:xfrm>
            <a:off x="16086676" y="6130897"/>
            <a:ext cx="1788459" cy="646331"/>
          </a:xfrm>
          <a:prstGeom prst="rect">
            <a:avLst/>
          </a:prstGeom>
          <a:noFill/>
        </p:spPr>
        <p:txBody>
          <a:bodyPr wrap="square" rtlCol="0">
            <a:spAutoFit/>
          </a:bodyPr>
          <a:lstStyle/>
          <a:p>
            <a:r>
              <a:rPr lang="it-IT">
                <a:latin typeface="Montserrat" pitchFamily="2" charset="0"/>
              </a:rPr>
              <a:t>Versioni </a:t>
            </a:r>
          </a:p>
          <a:p>
            <a:r>
              <a:rPr lang="it-IT">
                <a:latin typeface="Montserrat" pitchFamily="2" charset="0"/>
              </a:rPr>
              <a:t>consentite</a:t>
            </a:r>
          </a:p>
        </p:txBody>
      </p:sp>
      <p:sp>
        <p:nvSpPr>
          <p:cNvPr id="31" name="CasellaDiTesto 30"/>
          <p:cNvSpPr txBox="1"/>
          <p:nvPr/>
        </p:nvSpPr>
        <p:spPr>
          <a:xfrm>
            <a:off x="12625551" y="7146233"/>
            <a:ext cx="2725910" cy="369332"/>
          </a:xfrm>
          <a:prstGeom prst="rect">
            <a:avLst/>
          </a:prstGeom>
          <a:noFill/>
        </p:spPr>
        <p:txBody>
          <a:bodyPr wrap="square" rtlCol="0">
            <a:spAutoFit/>
          </a:bodyPr>
          <a:lstStyle/>
          <a:p>
            <a:pPr algn="ctr"/>
            <a:r>
              <a:rPr lang="it-IT">
                <a:latin typeface="Montserrat" pitchFamily="2" charset="0"/>
              </a:rPr>
              <a:t>Sherpa Romeo</a:t>
            </a:r>
          </a:p>
        </p:txBody>
      </p:sp>
      <p:sp>
        <p:nvSpPr>
          <p:cNvPr id="32" name="CasellaDiTesto 31"/>
          <p:cNvSpPr txBox="1"/>
          <p:nvPr/>
        </p:nvSpPr>
        <p:spPr>
          <a:xfrm>
            <a:off x="11033946" y="5564909"/>
            <a:ext cx="3235163" cy="369332"/>
          </a:xfrm>
          <a:prstGeom prst="rect">
            <a:avLst/>
          </a:prstGeom>
          <a:noFill/>
        </p:spPr>
        <p:txBody>
          <a:bodyPr wrap="square" rtlCol="0">
            <a:spAutoFit/>
          </a:bodyPr>
          <a:lstStyle/>
          <a:p>
            <a:pPr algn="ctr"/>
            <a:r>
              <a:rPr lang="it-IT" err="1">
                <a:latin typeface="Montserrat" pitchFamily="2" charset="0"/>
              </a:rPr>
              <a:t>Autoarchiviazione</a:t>
            </a:r>
            <a:r>
              <a:rPr lang="it-IT">
                <a:latin typeface="Montserrat" pitchFamily="2" charset="0"/>
              </a:rPr>
              <a:t> dove?</a:t>
            </a:r>
          </a:p>
        </p:txBody>
      </p:sp>
      <p:sp>
        <p:nvSpPr>
          <p:cNvPr id="34" name="CasellaDiTesto 33"/>
          <p:cNvSpPr txBox="1"/>
          <p:nvPr/>
        </p:nvSpPr>
        <p:spPr>
          <a:xfrm>
            <a:off x="7127776" y="6279852"/>
            <a:ext cx="2725910" cy="369332"/>
          </a:xfrm>
          <a:prstGeom prst="rect">
            <a:avLst/>
          </a:prstGeom>
          <a:noFill/>
        </p:spPr>
        <p:txBody>
          <a:bodyPr wrap="square" rtlCol="0">
            <a:spAutoFit/>
          </a:bodyPr>
          <a:lstStyle/>
          <a:p>
            <a:pPr algn="ctr"/>
            <a:r>
              <a:rPr lang="it-IT">
                <a:latin typeface="Montserrat" pitchFamily="2" charset="0"/>
              </a:rPr>
              <a:t>Policy OA del CNR</a:t>
            </a:r>
          </a:p>
        </p:txBody>
      </p:sp>
      <p:sp>
        <p:nvSpPr>
          <p:cNvPr id="35" name="CasellaDiTesto 34"/>
          <p:cNvSpPr txBox="1"/>
          <p:nvPr/>
        </p:nvSpPr>
        <p:spPr>
          <a:xfrm>
            <a:off x="7540192" y="8871271"/>
            <a:ext cx="2725910" cy="646331"/>
          </a:xfrm>
          <a:prstGeom prst="rect">
            <a:avLst/>
          </a:prstGeom>
          <a:noFill/>
        </p:spPr>
        <p:txBody>
          <a:bodyPr wrap="square" rtlCol="0">
            <a:spAutoFit/>
          </a:bodyPr>
          <a:lstStyle/>
          <a:p>
            <a:pPr algn="ctr"/>
            <a:r>
              <a:rPr lang="it-IT">
                <a:latin typeface="Montserrat" pitchFamily="2" charset="0"/>
              </a:rPr>
              <a:t>Come scegliere dove pubblicare</a:t>
            </a:r>
          </a:p>
        </p:txBody>
      </p:sp>
      <p:sp>
        <p:nvSpPr>
          <p:cNvPr id="36" name="CasellaDiTesto 35"/>
          <p:cNvSpPr txBox="1"/>
          <p:nvPr/>
        </p:nvSpPr>
        <p:spPr>
          <a:xfrm>
            <a:off x="5615608" y="7110083"/>
            <a:ext cx="2725910" cy="369332"/>
          </a:xfrm>
          <a:prstGeom prst="rect">
            <a:avLst/>
          </a:prstGeom>
          <a:noFill/>
        </p:spPr>
        <p:txBody>
          <a:bodyPr wrap="square" rtlCol="0">
            <a:spAutoFit/>
          </a:bodyPr>
          <a:lstStyle/>
          <a:p>
            <a:pPr algn="ctr"/>
            <a:r>
              <a:rPr lang="it-IT">
                <a:latin typeface="Montserrat" pitchFamily="2" charset="0"/>
              </a:rPr>
              <a:t>Chi paga l’OA?</a:t>
            </a:r>
          </a:p>
        </p:txBody>
      </p:sp>
      <p:sp>
        <p:nvSpPr>
          <p:cNvPr id="37" name="CasellaDiTesto 36"/>
          <p:cNvSpPr txBox="1"/>
          <p:nvPr/>
        </p:nvSpPr>
        <p:spPr>
          <a:xfrm>
            <a:off x="3413474" y="8871271"/>
            <a:ext cx="3025076" cy="369332"/>
          </a:xfrm>
          <a:prstGeom prst="rect">
            <a:avLst/>
          </a:prstGeom>
          <a:noFill/>
        </p:spPr>
        <p:txBody>
          <a:bodyPr wrap="square" rtlCol="0">
            <a:spAutoFit/>
          </a:bodyPr>
          <a:lstStyle/>
          <a:p>
            <a:pPr algn="ctr"/>
            <a:r>
              <a:rPr lang="it-IT">
                <a:latin typeface="Montserrat" pitchFamily="2" charset="0"/>
              </a:rPr>
              <a:t>Contratti trasformativi</a:t>
            </a:r>
          </a:p>
        </p:txBody>
      </p:sp>
      <p:sp>
        <p:nvSpPr>
          <p:cNvPr id="38" name="CasellaDiTesto 37"/>
          <p:cNvSpPr txBox="1"/>
          <p:nvPr/>
        </p:nvSpPr>
        <p:spPr>
          <a:xfrm>
            <a:off x="1822658" y="7110083"/>
            <a:ext cx="2725910" cy="369332"/>
          </a:xfrm>
          <a:prstGeom prst="rect">
            <a:avLst/>
          </a:prstGeom>
          <a:noFill/>
        </p:spPr>
        <p:txBody>
          <a:bodyPr wrap="square" rtlCol="0">
            <a:spAutoFit/>
          </a:bodyPr>
          <a:lstStyle/>
          <a:p>
            <a:pPr algn="ctr"/>
            <a:r>
              <a:rPr lang="it-IT">
                <a:latin typeface="Montserrat" pitchFamily="2" charset="0"/>
              </a:rPr>
              <a:t>Diamond OA</a:t>
            </a:r>
          </a:p>
        </p:txBody>
      </p:sp>
    </p:spTree>
    <p:extLst>
      <p:ext uri="{BB962C8B-B14F-4D97-AF65-F5344CB8AC3E}">
        <p14:creationId xmlns:p14="http://schemas.microsoft.com/office/powerpoint/2010/main" val="844926004"/>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3"/>
          <p:cNvSpPr/>
          <p:nvPr/>
        </p:nvSpPr>
        <p:spPr>
          <a:xfrm>
            <a:off x="16702512" y="8607791"/>
            <a:ext cx="556788" cy="556788"/>
          </a:xfrm>
          <a:custGeom>
            <a:avLst/>
            <a:gdLst/>
            <a:ahLst/>
            <a:cxnLst/>
            <a:rect l="l" t="t" r="r" b="b"/>
            <a:pathLst>
              <a:path w="556788" h="556788" extrusionOk="0">
                <a:moveTo>
                  <a:pt x="0" y="0"/>
                </a:moveTo>
                <a:lnTo>
                  <a:pt x="556788" y="0"/>
                </a:lnTo>
                <a:lnTo>
                  <a:pt x="556788" y="556787"/>
                </a:lnTo>
                <a:lnTo>
                  <a:pt x="0" y="556787"/>
                </a:lnTo>
                <a:lnTo>
                  <a:pt x="0" y="0"/>
                </a:lnTo>
                <a:close/>
              </a:path>
            </a:pathLst>
          </a:custGeom>
          <a:blipFill rotWithShape="1">
            <a:blip r:embed="rId3">
              <a:alphaModFix/>
            </a:blip>
            <a:stretch>
              <a:fillRect/>
            </a:stretch>
          </a:blipFill>
          <a:ln>
            <a:noFill/>
          </a:ln>
        </p:spPr>
        <p:txBody>
          <a:bodyPr/>
          <a:lstStyle/>
          <a:p>
            <a:endParaRPr lang="it-IT"/>
          </a:p>
        </p:txBody>
      </p:sp>
      <p:sp>
        <p:nvSpPr>
          <p:cNvPr id="86" name="Google Shape;86;p13"/>
          <p:cNvSpPr/>
          <p:nvPr/>
        </p:nvSpPr>
        <p:spPr>
          <a:xfrm rot="10800000">
            <a:off x="16316753" y="0"/>
            <a:ext cx="2988478" cy="1505106"/>
          </a:xfrm>
          <a:custGeom>
            <a:avLst/>
            <a:gdLst/>
            <a:ahLst/>
            <a:cxnLst/>
            <a:rect l="l" t="t" r="r" b="b"/>
            <a:pathLst>
              <a:path w="2988478" h="1505106" extrusionOk="0">
                <a:moveTo>
                  <a:pt x="0" y="0"/>
                </a:moveTo>
                <a:lnTo>
                  <a:pt x="2988477" y="0"/>
                </a:lnTo>
                <a:lnTo>
                  <a:pt x="2988477" y="1505106"/>
                </a:lnTo>
                <a:lnTo>
                  <a:pt x="0" y="1505106"/>
                </a:lnTo>
                <a:lnTo>
                  <a:pt x="0" y="0"/>
                </a:lnTo>
                <a:close/>
              </a:path>
            </a:pathLst>
          </a:custGeom>
          <a:blipFill rotWithShape="1">
            <a:blip r:embed="rId4">
              <a:alphaModFix/>
            </a:blip>
            <a:stretch>
              <a:fillRect/>
            </a:stretch>
          </a:blipFill>
          <a:ln>
            <a:noFill/>
          </a:ln>
        </p:spPr>
        <p:txBody>
          <a:bodyPr/>
          <a:lstStyle/>
          <a:p>
            <a:endParaRPr lang="it-IT"/>
          </a:p>
        </p:txBody>
      </p:sp>
      <p:grpSp>
        <p:nvGrpSpPr>
          <p:cNvPr id="87" name="Google Shape;87;p13"/>
          <p:cNvGrpSpPr/>
          <p:nvPr/>
        </p:nvGrpSpPr>
        <p:grpSpPr>
          <a:xfrm>
            <a:off x="1053534" y="672047"/>
            <a:ext cx="7856752" cy="950085"/>
            <a:chOff x="0" y="0"/>
            <a:chExt cx="10475670" cy="1266780"/>
          </a:xfrm>
        </p:grpSpPr>
        <p:sp>
          <p:nvSpPr>
            <p:cNvPr id="88" name="Google Shape;88;p13"/>
            <p:cNvSpPr/>
            <p:nvPr/>
          </p:nvSpPr>
          <p:spPr>
            <a:xfrm>
              <a:off x="2893349" y="0"/>
              <a:ext cx="7582321" cy="1266780"/>
            </a:xfrm>
            <a:custGeom>
              <a:avLst/>
              <a:gdLst/>
              <a:ahLst/>
              <a:cxnLst/>
              <a:rect l="l" t="t" r="r" b="b"/>
              <a:pathLst>
                <a:path w="7582321" h="1266780" extrusionOk="0">
                  <a:moveTo>
                    <a:pt x="0" y="0"/>
                  </a:moveTo>
                  <a:lnTo>
                    <a:pt x="7582321" y="0"/>
                  </a:lnTo>
                  <a:lnTo>
                    <a:pt x="7582321" y="1266780"/>
                  </a:lnTo>
                  <a:lnTo>
                    <a:pt x="0" y="1266780"/>
                  </a:lnTo>
                  <a:lnTo>
                    <a:pt x="0" y="0"/>
                  </a:lnTo>
                  <a:close/>
                </a:path>
              </a:pathLst>
            </a:custGeom>
            <a:blipFill rotWithShape="1">
              <a:blip r:embed="rId5">
                <a:alphaModFix/>
              </a:blip>
              <a:stretch>
                <a:fillRect/>
              </a:stretch>
            </a:blipFill>
            <a:ln>
              <a:noFill/>
            </a:ln>
          </p:spPr>
          <p:txBody>
            <a:bodyPr/>
            <a:lstStyle/>
            <a:p>
              <a:endParaRPr lang="it-IT"/>
            </a:p>
          </p:txBody>
        </p:sp>
        <p:sp>
          <p:nvSpPr>
            <p:cNvPr id="89" name="Google Shape;89;p13"/>
            <p:cNvSpPr/>
            <p:nvPr/>
          </p:nvSpPr>
          <p:spPr>
            <a:xfrm>
              <a:off x="0" y="107341"/>
              <a:ext cx="2683330" cy="1052097"/>
            </a:xfrm>
            <a:custGeom>
              <a:avLst/>
              <a:gdLst/>
              <a:ahLst/>
              <a:cxnLst/>
              <a:rect l="l" t="t" r="r" b="b"/>
              <a:pathLst>
                <a:path w="2683330" h="1052097" extrusionOk="0">
                  <a:moveTo>
                    <a:pt x="0" y="0"/>
                  </a:moveTo>
                  <a:lnTo>
                    <a:pt x="2683330" y="0"/>
                  </a:lnTo>
                  <a:lnTo>
                    <a:pt x="2683330" y="1052098"/>
                  </a:lnTo>
                  <a:lnTo>
                    <a:pt x="0" y="1052098"/>
                  </a:lnTo>
                  <a:lnTo>
                    <a:pt x="0" y="0"/>
                  </a:lnTo>
                  <a:close/>
                </a:path>
              </a:pathLst>
            </a:custGeom>
            <a:blipFill rotWithShape="1">
              <a:blip r:embed="rId6">
                <a:alphaModFix/>
              </a:blip>
              <a:stretch>
                <a:fillRect/>
              </a:stretch>
            </a:blipFill>
            <a:ln>
              <a:noFill/>
            </a:ln>
          </p:spPr>
          <p:txBody>
            <a:bodyPr/>
            <a:lstStyle/>
            <a:p>
              <a:endParaRPr lang="it-IT"/>
            </a:p>
          </p:txBody>
        </p:sp>
      </p:grpSp>
      <p:sp>
        <p:nvSpPr>
          <p:cNvPr id="90" name="Google Shape;90;p13"/>
          <p:cNvSpPr txBox="1"/>
          <p:nvPr/>
        </p:nvSpPr>
        <p:spPr>
          <a:xfrm>
            <a:off x="1022708" y="2978616"/>
            <a:ext cx="15288000" cy="24619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it-IT" sz="7999" b="1">
                <a:solidFill>
                  <a:srgbClr val="009999"/>
                </a:solidFill>
                <a:latin typeface="Montserrat"/>
              </a:rPr>
              <a:t>Diamond: il miglior amico della scienza </a:t>
            </a:r>
            <a:endParaRPr b="1">
              <a:solidFill>
                <a:srgbClr val="009999"/>
              </a:solidFill>
            </a:endParaRPr>
          </a:p>
        </p:txBody>
      </p:sp>
      <p:sp>
        <p:nvSpPr>
          <p:cNvPr id="91" name="Google Shape;91;p13"/>
          <p:cNvSpPr txBox="1"/>
          <p:nvPr/>
        </p:nvSpPr>
        <p:spPr>
          <a:xfrm>
            <a:off x="1216807" y="6195437"/>
            <a:ext cx="11199782" cy="1712585"/>
          </a:xfrm>
          <a:prstGeom prst="rect">
            <a:avLst/>
          </a:prstGeom>
          <a:noFill/>
          <a:ln>
            <a:noFill/>
          </a:ln>
        </p:spPr>
        <p:txBody>
          <a:bodyPr spcFirstLastPara="1" wrap="square" lIns="0" tIns="0" rIns="0" bIns="0" anchor="t" anchorCtr="0">
            <a:spAutoFit/>
          </a:bodyPr>
          <a:lstStyle/>
          <a:p>
            <a:pPr marL="0" marR="0" lvl="0" indent="0" algn="l" rtl="0">
              <a:lnSpc>
                <a:spcPct val="140014"/>
              </a:lnSpc>
              <a:spcBef>
                <a:spcPts val="0"/>
              </a:spcBef>
              <a:spcAft>
                <a:spcPts val="0"/>
              </a:spcAft>
              <a:buNone/>
            </a:pPr>
            <a:r>
              <a:rPr lang="it-IT" sz="2799" b="0" i="0" u="none" strike="noStrike" cap="none" dirty="0">
                <a:solidFill>
                  <a:srgbClr val="1E3048"/>
                </a:solidFill>
                <a:latin typeface="Montserrat"/>
                <a:ea typeface="Montserrat"/>
                <a:cs typeface="Montserrat"/>
                <a:sym typeface="Montserrat"/>
              </a:rPr>
              <a:t>Ginevra </a:t>
            </a:r>
            <a:r>
              <a:rPr lang="it-IT" sz="2799" b="0" i="0" u="none" strike="noStrike" cap="none" dirty="0" err="1">
                <a:solidFill>
                  <a:srgbClr val="1E3048"/>
                </a:solidFill>
                <a:latin typeface="Montserrat"/>
                <a:ea typeface="Montserrat"/>
                <a:cs typeface="Montserrat"/>
                <a:sym typeface="Montserrat"/>
              </a:rPr>
              <a:t>Peruginelli</a:t>
            </a:r>
            <a:r>
              <a:rPr lang="it-IT" sz="2799" b="0" i="0" u="none" strike="noStrike" cap="none" dirty="0">
                <a:solidFill>
                  <a:srgbClr val="1E3048"/>
                </a:solidFill>
                <a:latin typeface="Montserrat"/>
                <a:ea typeface="Montserrat"/>
                <a:cs typeface="Montserrat"/>
                <a:sym typeface="Montserrat"/>
              </a:rPr>
              <a:t> </a:t>
            </a:r>
            <a:endParaRPr lang="it-IT" sz="2799" dirty="0">
              <a:solidFill>
                <a:srgbClr val="1E3048"/>
              </a:solidFill>
              <a:latin typeface="Montserrat"/>
              <a:ea typeface="Montserrat"/>
              <a:cs typeface="Montserrat"/>
              <a:sym typeface="Montserrat"/>
            </a:endParaRPr>
          </a:p>
          <a:p>
            <a:pPr>
              <a:lnSpc>
                <a:spcPct val="140014"/>
              </a:lnSpc>
            </a:pPr>
            <a:r>
              <a:rPr lang="en-US" sz="2400" dirty="0">
                <a:solidFill>
                  <a:srgbClr val="1E3048"/>
                </a:solidFill>
                <a:latin typeface="Montserrat"/>
              </a:rPr>
              <a:t>CNR, </a:t>
            </a:r>
            <a:r>
              <a:rPr lang="en-US" sz="2400" dirty="0" err="1">
                <a:solidFill>
                  <a:srgbClr val="1E3048"/>
                </a:solidFill>
                <a:latin typeface="Montserrat"/>
              </a:rPr>
              <a:t>Istituto</a:t>
            </a:r>
            <a:r>
              <a:rPr lang="en-US" sz="2400" dirty="0">
                <a:solidFill>
                  <a:srgbClr val="1E3048"/>
                </a:solidFill>
                <a:latin typeface="Montserrat"/>
              </a:rPr>
              <a:t> di Informatica </a:t>
            </a:r>
            <a:r>
              <a:rPr lang="en-US" sz="2400" dirty="0" err="1">
                <a:solidFill>
                  <a:srgbClr val="1E3048"/>
                </a:solidFill>
                <a:latin typeface="Montserrat"/>
              </a:rPr>
              <a:t>Giuridica</a:t>
            </a:r>
            <a:r>
              <a:rPr lang="en-US" sz="2400" dirty="0">
                <a:solidFill>
                  <a:srgbClr val="1E3048"/>
                </a:solidFill>
                <a:latin typeface="Montserrat"/>
              </a:rPr>
              <a:t> e </a:t>
            </a:r>
            <a:r>
              <a:rPr lang="en-US" sz="2400" dirty="0" err="1">
                <a:solidFill>
                  <a:srgbClr val="1E3048"/>
                </a:solidFill>
                <a:latin typeface="Montserrat"/>
              </a:rPr>
              <a:t>Sistemi</a:t>
            </a:r>
            <a:r>
              <a:rPr lang="en-US" sz="2400" dirty="0">
                <a:solidFill>
                  <a:srgbClr val="1E3048"/>
                </a:solidFill>
                <a:latin typeface="Montserrat"/>
              </a:rPr>
              <a:t> </a:t>
            </a:r>
            <a:r>
              <a:rPr lang="en-US" sz="2400" dirty="0" err="1">
                <a:solidFill>
                  <a:srgbClr val="1E3048"/>
                </a:solidFill>
                <a:latin typeface="Montserrat"/>
              </a:rPr>
              <a:t>Giudiziari</a:t>
            </a:r>
            <a:endParaRPr lang="en-US" sz="2400" dirty="0">
              <a:solidFill>
                <a:srgbClr val="1E3048"/>
              </a:solidFill>
              <a:latin typeface="Montserrat"/>
            </a:endParaRPr>
          </a:p>
          <a:p>
            <a:pPr marL="0" marR="0" lvl="0" indent="0" algn="l" rtl="0">
              <a:lnSpc>
                <a:spcPct val="140014"/>
              </a:lnSpc>
              <a:spcBef>
                <a:spcPts val="0"/>
              </a:spcBef>
              <a:spcAft>
                <a:spcPts val="0"/>
              </a:spcAft>
              <a:buNone/>
            </a:pPr>
            <a:endParaRPr sz="2750" dirty="0">
              <a:solidFill>
                <a:srgbClr val="1E3048"/>
              </a:solidFill>
              <a:latin typeface="Montserrat"/>
              <a:ea typeface="Montserrat"/>
              <a:cs typeface="Montserrat"/>
              <a:sym typeface="Montserrat"/>
            </a:endParaRPr>
          </a:p>
        </p:txBody>
      </p:sp>
      <p:sp>
        <p:nvSpPr>
          <p:cNvPr id="92" name="Google Shape;92;p13"/>
          <p:cNvSpPr txBox="1"/>
          <p:nvPr/>
        </p:nvSpPr>
        <p:spPr>
          <a:xfrm>
            <a:off x="3668543" y="1612607"/>
            <a:ext cx="4796746" cy="322707"/>
          </a:xfrm>
          <a:prstGeom prst="rect">
            <a:avLst/>
          </a:prstGeom>
          <a:noFill/>
          <a:ln>
            <a:noFill/>
          </a:ln>
        </p:spPr>
        <p:txBody>
          <a:bodyPr spcFirstLastPara="1" wrap="square" lIns="0" tIns="0" rIns="0" bIns="0" anchor="t" anchorCtr="0">
            <a:spAutoFit/>
          </a:bodyPr>
          <a:lstStyle/>
          <a:p>
            <a:pPr marL="0" marR="0" lvl="0" indent="0" algn="l" rtl="0">
              <a:lnSpc>
                <a:spcPct val="124011"/>
              </a:lnSpc>
              <a:spcBef>
                <a:spcPts val="0"/>
              </a:spcBef>
              <a:spcAft>
                <a:spcPts val="0"/>
              </a:spcAft>
              <a:buNone/>
            </a:pPr>
            <a:r>
              <a:rPr lang="en-US" sz="2099" b="0" i="0" u="none" strike="noStrike" cap="none">
                <a:solidFill>
                  <a:srgbClr val="1E3048"/>
                </a:solidFill>
                <a:latin typeface="Montserrat"/>
                <a:ea typeface="Montserrat"/>
                <a:cs typeface="Montserrat"/>
                <a:sym typeface="Montserrat"/>
              </a:rPr>
              <a:t>https://www.right2pub.eu/</a:t>
            </a:r>
            <a:endParaRPr/>
          </a:p>
        </p:txBody>
      </p:sp>
      <p:pic>
        <p:nvPicPr>
          <p:cNvPr id="93" name="Google Shape;93;p13"/>
          <p:cNvPicPr preferRelativeResize="0"/>
          <p:nvPr/>
        </p:nvPicPr>
        <p:blipFill>
          <a:blip r:embed="rId7">
            <a:alphaModFix/>
          </a:blip>
          <a:stretch>
            <a:fillRect/>
          </a:stretch>
        </p:blipFill>
        <p:spPr>
          <a:xfrm>
            <a:off x="1053519" y="8964950"/>
            <a:ext cx="2091850" cy="7536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p22"/>
          <p:cNvSpPr/>
          <p:nvPr/>
        </p:nvSpPr>
        <p:spPr>
          <a:xfrm>
            <a:off x="0" y="0"/>
            <a:ext cx="18288000" cy="1457400"/>
          </a:xfrm>
          <a:prstGeom prst="rect">
            <a:avLst/>
          </a:prstGeom>
          <a:solidFill>
            <a:srgbClr val="1E30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22"/>
          <p:cNvSpPr/>
          <p:nvPr/>
        </p:nvSpPr>
        <p:spPr>
          <a:xfrm>
            <a:off x="16702512" y="8607791"/>
            <a:ext cx="556788" cy="556788"/>
          </a:xfrm>
          <a:custGeom>
            <a:avLst/>
            <a:gdLst/>
            <a:ahLst/>
            <a:cxnLst/>
            <a:rect l="l" t="t" r="r" b="b"/>
            <a:pathLst>
              <a:path w="556788" h="556788" extrusionOk="0">
                <a:moveTo>
                  <a:pt x="0" y="0"/>
                </a:moveTo>
                <a:lnTo>
                  <a:pt x="556788" y="0"/>
                </a:lnTo>
                <a:lnTo>
                  <a:pt x="556788" y="556787"/>
                </a:lnTo>
                <a:lnTo>
                  <a:pt x="0" y="556787"/>
                </a:lnTo>
                <a:lnTo>
                  <a:pt x="0" y="0"/>
                </a:lnTo>
                <a:close/>
              </a:path>
            </a:pathLst>
          </a:custGeom>
          <a:blipFill rotWithShape="1">
            <a:blip r:embed="rId3">
              <a:alphaModFix/>
            </a:blip>
            <a:stretch>
              <a:fillRect/>
            </a:stretch>
          </a:blipFill>
          <a:ln>
            <a:noFill/>
          </a:ln>
        </p:spPr>
        <p:txBody>
          <a:bodyPr/>
          <a:lstStyle/>
          <a:p>
            <a:endParaRPr lang="it-IT"/>
          </a:p>
        </p:txBody>
      </p:sp>
      <p:sp>
        <p:nvSpPr>
          <p:cNvPr id="275" name="Google Shape;275;p22"/>
          <p:cNvSpPr/>
          <p:nvPr/>
        </p:nvSpPr>
        <p:spPr>
          <a:xfrm rot="-5400000">
            <a:off x="16041208" y="-789467"/>
            <a:ext cx="2988478" cy="1505106"/>
          </a:xfrm>
          <a:custGeom>
            <a:avLst/>
            <a:gdLst/>
            <a:ahLst/>
            <a:cxnLst/>
            <a:rect l="l" t="t" r="r" b="b"/>
            <a:pathLst>
              <a:path w="2988478" h="1505106" extrusionOk="0">
                <a:moveTo>
                  <a:pt x="0" y="0"/>
                </a:moveTo>
                <a:lnTo>
                  <a:pt x="2988478" y="0"/>
                </a:lnTo>
                <a:lnTo>
                  <a:pt x="2988478" y="1505106"/>
                </a:lnTo>
                <a:lnTo>
                  <a:pt x="0" y="1505106"/>
                </a:lnTo>
                <a:lnTo>
                  <a:pt x="0" y="0"/>
                </a:lnTo>
                <a:close/>
              </a:path>
            </a:pathLst>
          </a:custGeom>
          <a:blipFill rotWithShape="1">
            <a:blip r:embed="rId4">
              <a:alphaModFix/>
            </a:blip>
            <a:stretch>
              <a:fillRect/>
            </a:stretch>
          </a:blipFill>
          <a:ln>
            <a:noFill/>
          </a:ln>
        </p:spPr>
        <p:txBody>
          <a:bodyPr/>
          <a:lstStyle/>
          <a:p>
            <a:endParaRPr lang="it-IT"/>
          </a:p>
        </p:txBody>
      </p:sp>
      <p:sp>
        <p:nvSpPr>
          <p:cNvPr id="276" name="Google Shape;276;p22"/>
          <p:cNvSpPr/>
          <p:nvPr/>
        </p:nvSpPr>
        <p:spPr>
          <a:xfrm rot="5400000">
            <a:off x="7996398" y="9139398"/>
            <a:ext cx="1060016" cy="1235189"/>
          </a:xfrm>
          <a:custGeom>
            <a:avLst/>
            <a:gdLst/>
            <a:ahLst/>
            <a:cxnLst/>
            <a:rect l="l" t="t" r="r" b="b"/>
            <a:pathLst>
              <a:path w="1060016" h="1235189" extrusionOk="0">
                <a:moveTo>
                  <a:pt x="0" y="0"/>
                </a:moveTo>
                <a:lnTo>
                  <a:pt x="1060016" y="0"/>
                </a:lnTo>
                <a:lnTo>
                  <a:pt x="1060016" y="1235188"/>
                </a:lnTo>
                <a:lnTo>
                  <a:pt x="0" y="1235188"/>
                </a:lnTo>
                <a:lnTo>
                  <a:pt x="0" y="0"/>
                </a:lnTo>
                <a:close/>
              </a:path>
            </a:pathLst>
          </a:custGeom>
          <a:blipFill rotWithShape="1">
            <a:blip r:embed="rId5">
              <a:alphaModFix/>
            </a:blip>
            <a:stretch>
              <a:fillRect/>
            </a:stretch>
          </a:blipFill>
          <a:ln>
            <a:noFill/>
          </a:ln>
        </p:spPr>
        <p:txBody>
          <a:bodyPr/>
          <a:lstStyle/>
          <a:p>
            <a:endParaRPr lang="it-IT"/>
          </a:p>
        </p:txBody>
      </p:sp>
      <p:grpSp>
        <p:nvGrpSpPr>
          <p:cNvPr id="277" name="Google Shape;277;p22"/>
          <p:cNvGrpSpPr/>
          <p:nvPr/>
        </p:nvGrpSpPr>
        <p:grpSpPr>
          <a:xfrm>
            <a:off x="-431966" y="788487"/>
            <a:ext cx="7148509" cy="1048480"/>
            <a:chOff x="0" y="-163468"/>
            <a:chExt cx="9531346" cy="1397974"/>
          </a:xfrm>
        </p:grpSpPr>
        <p:grpSp>
          <p:nvGrpSpPr>
            <p:cNvPr id="278" name="Google Shape;278;p22"/>
            <p:cNvGrpSpPr/>
            <p:nvPr/>
          </p:nvGrpSpPr>
          <p:grpSpPr>
            <a:xfrm>
              <a:off x="0" y="-163468"/>
              <a:ext cx="9531346" cy="1397974"/>
              <a:chOff x="0" y="-38100"/>
              <a:chExt cx="2221500" cy="325830"/>
            </a:xfrm>
          </p:grpSpPr>
          <p:sp>
            <p:nvSpPr>
              <p:cNvPr id="279" name="Google Shape;279;p22"/>
              <p:cNvSpPr/>
              <p:nvPr/>
            </p:nvSpPr>
            <p:spPr>
              <a:xfrm>
                <a:off x="0" y="0"/>
                <a:ext cx="2221364" cy="287730"/>
              </a:xfrm>
              <a:custGeom>
                <a:avLst/>
                <a:gdLst/>
                <a:ahLst/>
                <a:cxnLst/>
                <a:rect l="l" t="t" r="r" b="b"/>
                <a:pathLst>
                  <a:path w="2221364" h="287730" extrusionOk="0">
                    <a:moveTo>
                      <a:pt x="46588" y="0"/>
                    </a:moveTo>
                    <a:lnTo>
                      <a:pt x="2174776" y="0"/>
                    </a:lnTo>
                    <a:cubicBezTo>
                      <a:pt x="2187132" y="0"/>
                      <a:pt x="2198982" y="4908"/>
                      <a:pt x="2207719" y="13645"/>
                    </a:cubicBezTo>
                    <a:cubicBezTo>
                      <a:pt x="2216456" y="22382"/>
                      <a:pt x="2221364" y="34232"/>
                      <a:pt x="2221364" y="46588"/>
                    </a:cubicBezTo>
                    <a:lnTo>
                      <a:pt x="2221364" y="241142"/>
                    </a:lnTo>
                    <a:cubicBezTo>
                      <a:pt x="2221364" y="266872"/>
                      <a:pt x="2200506" y="287730"/>
                      <a:pt x="2174776" y="287730"/>
                    </a:cubicBezTo>
                    <a:lnTo>
                      <a:pt x="46588" y="287730"/>
                    </a:lnTo>
                    <a:cubicBezTo>
                      <a:pt x="34232" y="287730"/>
                      <a:pt x="22382" y="282822"/>
                      <a:pt x="13645" y="274085"/>
                    </a:cubicBezTo>
                    <a:cubicBezTo>
                      <a:pt x="4908" y="265348"/>
                      <a:pt x="0" y="253498"/>
                      <a:pt x="0" y="241142"/>
                    </a:cubicBezTo>
                    <a:lnTo>
                      <a:pt x="0" y="46588"/>
                    </a:lnTo>
                    <a:cubicBezTo>
                      <a:pt x="0" y="34232"/>
                      <a:pt x="4908" y="22382"/>
                      <a:pt x="13645" y="13645"/>
                    </a:cubicBezTo>
                    <a:cubicBezTo>
                      <a:pt x="22382" y="4908"/>
                      <a:pt x="34232" y="0"/>
                      <a:pt x="465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22"/>
              <p:cNvSpPr txBox="1"/>
              <p:nvPr/>
            </p:nvSpPr>
            <p:spPr>
              <a:xfrm>
                <a:off x="0" y="-38100"/>
                <a:ext cx="2221500" cy="325800"/>
              </a:xfrm>
              <a:prstGeom prst="rect">
                <a:avLst/>
              </a:prstGeom>
              <a:noFill/>
              <a:ln>
                <a:noFill/>
              </a:ln>
            </p:spPr>
            <p:txBody>
              <a:bodyPr spcFirstLastPara="1" wrap="square" lIns="60050" tIns="60050" rIns="60050" bIns="60050" anchor="ctr" anchorCtr="0">
                <a:noAutofit/>
              </a:bodyPr>
              <a:lstStyle/>
              <a:p>
                <a:pPr marL="0" marR="0" lvl="0" indent="0" algn="ctr" rtl="0">
                  <a:lnSpc>
                    <a:spcPct val="163277"/>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281" name="Google Shape;281;p22"/>
            <p:cNvSpPr/>
            <p:nvPr/>
          </p:nvSpPr>
          <p:spPr>
            <a:xfrm>
              <a:off x="3724852" y="163176"/>
              <a:ext cx="5435836" cy="908166"/>
            </a:xfrm>
            <a:custGeom>
              <a:avLst/>
              <a:gdLst/>
              <a:ahLst/>
              <a:cxnLst/>
              <a:rect l="l" t="t" r="r" b="b"/>
              <a:pathLst>
                <a:path w="5435836" h="908166" extrusionOk="0">
                  <a:moveTo>
                    <a:pt x="0" y="0"/>
                  </a:moveTo>
                  <a:lnTo>
                    <a:pt x="5435836" y="0"/>
                  </a:lnTo>
                  <a:lnTo>
                    <a:pt x="5435836" y="908167"/>
                  </a:lnTo>
                  <a:lnTo>
                    <a:pt x="0" y="908167"/>
                  </a:lnTo>
                  <a:lnTo>
                    <a:pt x="0" y="0"/>
                  </a:lnTo>
                  <a:close/>
                </a:path>
              </a:pathLst>
            </a:custGeom>
            <a:blipFill rotWithShape="1">
              <a:blip r:embed="rId6">
                <a:alphaModFix/>
              </a:blip>
              <a:stretch>
                <a:fillRect/>
              </a:stretch>
            </a:blipFill>
            <a:ln>
              <a:noFill/>
            </a:ln>
          </p:spPr>
          <p:txBody>
            <a:bodyPr/>
            <a:lstStyle/>
            <a:p>
              <a:endParaRPr lang="it-IT"/>
            </a:p>
          </p:txBody>
        </p:sp>
        <p:sp>
          <p:nvSpPr>
            <p:cNvPr id="282" name="Google Shape;282;p22"/>
            <p:cNvSpPr/>
            <p:nvPr/>
          </p:nvSpPr>
          <p:spPr>
            <a:xfrm>
              <a:off x="1650583" y="240131"/>
              <a:ext cx="1923704" cy="754258"/>
            </a:xfrm>
            <a:custGeom>
              <a:avLst/>
              <a:gdLst/>
              <a:ahLst/>
              <a:cxnLst/>
              <a:rect l="l" t="t" r="r" b="b"/>
              <a:pathLst>
                <a:path w="1923704" h="754258" extrusionOk="0">
                  <a:moveTo>
                    <a:pt x="0" y="0"/>
                  </a:moveTo>
                  <a:lnTo>
                    <a:pt x="1923704" y="0"/>
                  </a:lnTo>
                  <a:lnTo>
                    <a:pt x="1923704" y="754258"/>
                  </a:lnTo>
                  <a:lnTo>
                    <a:pt x="0" y="754258"/>
                  </a:lnTo>
                  <a:lnTo>
                    <a:pt x="0" y="0"/>
                  </a:lnTo>
                  <a:close/>
                </a:path>
              </a:pathLst>
            </a:custGeom>
            <a:blipFill rotWithShape="1">
              <a:blip r:embed="rId7">
                <a:alphaModFix/>
              </a:blip>
              <a:stretch>
                <a:fillRect/>
              </a:stretch>
            </a:blipFill>
            <a:ln>
              <a:noFill/>
            </a:ln>
          </p:spPr>
          <p:txBody>
            <a:bodyPr/>
            <a:lstStyle/>
            <a:p>
              <a:endParaRPr lang="it-IT"/>
            </a:p>
          </p:txBody>
        </p:sp>
      </p:grpSp>
      <p:sp>
        <p:nvSpPr>
          <p:cNvPr id="283" name="Google Shape;283;p22"/>
          <p:cNvSpPr txBox="1"/>
          <p:nvPr/>
        </p:nvSpPr>
        <p:spPr>
          <a:xfrm>
            <a:off x="1066650" y="2220850"/>
            <a:ext cx="16154700" cy="1827600"/>
          </a:xfrm>
          <a:prstGeom prst="rect">
            <a:avLst/>
          </a:prstGeom>
          <a:noFill/>
          <a:ln>
            <a:noFill/>
          </a:ln>
        </p:spPr>
        <p:txBody>
          <a:bodyPr spcFirstLastPara="1" wrap="square" lIns="91425" tIns="91425" rIns="91425" bIns="91425" anchor="t" anchorCtr="0">
            <a:noAutofit/>
          </a:bodyPr>
          <a:lstStyle/>
          <a:p>
            <a:pPr marL="0" lvl="0" indent="0" algn="just" rtl="0">
              <a:lnSpc>
                <a:spcPct val="115000"/>
              </a:lnSpc>
              <a:spcBef>
                <a:spcPts val="0"/>
              </a:spcBef>
              <a:spcAft>
                <a:spcPts val="0"/>
              </a:spcAft>
              <a:buNone/>
            </a:pPr>
            <a:r>
              <a:rPr lang="en-US" sz="2300">
                <a:solidFill>
                  <a:srgbClr val="1E3048"/>
                </a:solidFill>
                <a:latin typeface="Montserrat"/>
                <a:ea typeface="Montserrat"/>
                <a:cs typeface="Montserrat"/>
                <a:sym typeface="Montserrat"/>
              </a:rPr>
              <a:t>In </a:t>
            </a:r>
            <a:r>
              <a:rPr lang="en-US" sz="2300" err="1">
                <a:solidFill>
                  <a:srgbClr val="1E3048"/>
                </a:solidFill>
                <a:latin typeface="Montserrat"/>
                <a:ea typeface="Montserrat"/>
                <a:cs typeface="Montserrat"/>
                <a:sym typeface="Montserrat"/>
              </a:rPr>
              <a:t>determinati</a:t>
            </a:r>
            <a:r>
              <a:rPr lang="en-US" sz="2300">
                <a:solidFill>
                  <a:srgbClr val="1E3048"/>
                </a:solidFill>
                <a:latin typeface="Montserrat"/>
                <a:ea typeface="Montserrat"/>
                <a:cs typeface="Montserrat"/>
                <a:sym typeface="Montserrat"/>
              </a:rPr>
              <a:t> </a:t>
            </a:r>
            <a:r>
              <a:rPr lang="en-US" sz="2300" err="1">
                <a:solidFill>
                  <a:srgbClr val="1E3048"/>
                </a:solidFill>
                <a:latin typeface="Montserrat"/>
                <a:ea typeface="Montserrat"/>
                <a:cs typeface="Montserrat"/>
                <a:sym typeface="Montserrat"/>
              </a:rPr>
              <a:t>casi</a:t>
            </a:r>
            <a:r>
              <a:rPr lang="en-US" sz="2300">
                <a:solidFill>
                  <a:srgbClr val="1E3048"/>
                </a:solidFill>
                <a:latin typeface="Montserrat"/>
                <a:ea typeface="Montserrat"/>
                <a:cs typeface="Montserrat"/>
                <a:sym typeface="Montserrat"/>
              </a:rPr>
              <a:t> </a:t>
            </a:r>
            <a:r>
              <a:rPr lang="en-US" sz="2300" err="1">
                <a:solidFill>
                  <a:srgbClr val="1E3048"/>
                </a:solidFill>
                <a:latin typeface="Montserrat"/>
                <a:ea typeface="Montserrat"/>
                <a:cs typeface="Montserrat"/>
                <a:sym typeface="Montserrat"/>
              </a:rPr>
              <a:t>stabiliti</a:t>
            </a:r>
            <a:r>
              <a:rPr lang="en-US" sz="2300">
                <a:solidFill>
                  <a:srgbClr val="1E3048"/>
                </a:solidFill>
                <a:latin typeface="Montserrat"/>
                <a:ea typeface="Montserrat"/>
                <a:cs typeface="Montserrat"/>
                <a:sym typeface="Montserrat"/>
              </a:rPr>
              <a:t> </a:t>
            </a:r>
            <a:r>
              <a:rPr lang="en-US" sz="2300" err="1">
                <a:solidFill>
                  <a:srgbClr val="1E3048"/>
                </a:solidFill>
                <a:latin typeface="Montserrat"/>
                <a:ea typeface="Montserrat"/>
                <a:cs typeface="Montserrat"/>
                <a:sym typeface="Montserrat"/>
              </a:rPr>
              <a:t>dalla</a:t>
            </a:r>
            <a:r>
              <a:rPr lang="en-US" sz="2300">
                <a:solidFill>
                  <a:srgbClr val="1E3048"/>
                </a:solidFill>
                <a:latin typeface="Montserrat"/>
                <a:ea typeface="Montserrat"/>
                <a:cs typeface="Montserrat"/>
                <a:sym typeface="Montserrat"/>
              </a:rPr>
              <a:t> </a:t>
            </a:r>
            <a:r>
              <a:rPr lang="en-US" sz="2300" err="1">
                <a:solidFill>
                  <a:srgbClr val="1E3048"/>
                </a:solidFill>
                <a:latin typeface="Montserrat"/>
                <a:ea typeface="Montserrat"/>
                <a:cs typeface="Montserrat"/>
                <a:sym typeface="Montserrat"/>
              </a:rPr>
              <a:t>legge</a:t>
            </a:r>
            <a:r>
              <a:rPr lang="en-US" sz="2300">
                <a:solidFill>
                  <a:srgbClr val="1E3048"/>
                </a:solidFill>
                <a:latin typeface="Montserrat"/>
                <a:ea typeface="Montserrat"/>
                <a:cs typeface="Montserrat"/>
                <a:sym typeface="Montserrat"/>
              </a:rPr>
              <a:t> </a:t>
            </a:r>
            <a:r>
              <a:rPr lang="en-US" sz="2300" err="1">
                <a:solidFill>
                  <a:srgbClr val="1E3048"/>
                </a:solidFill>
                <a:latin typeface="Montserrat"/>
                <a:ea typeface="Montserrat"/>
                <a:cs typeface="Montserrat"/>
                <a:sym typeface="Montserrat"/>
              </a:rPr>
              <a:t>l’esclusività</a:t>
            </a:r>
            <a:r>
              <a:rPr lang="en-US" sz="2300">
                <a:solidFill>
                  <a:srgbClr val="1E3048"/>
                </a:solidFill>
                <a:latin typeface="Montserrat"/>
                <a:ea typeface="Montserrat"/>
                <a:cs typeface="Montserrat"/>
                <a:sym typeface="Montserrat"/>
              </a:rPr>
              <a:t> del </a:t>
            </a:r>
            <a:r>
              <a:rPr lang="en-US" sz="2300" err="1">
                <a:solidFill>
                  <a:srgbClr val="1E3048"/>
                </a:solidFill>
                <a:latin typeface="Montserrat"/>
                <a:ea typeface="Montserrat"/>
                <a:cs typeface="Montserrat"/>
                <a:sym typeface="Montserrat"/>
              </a:rPr>
              <a:t>diritto</a:t>
            </a:r>
            <a:r>
              <a:rPr lang="en-US" sz="2300">
                <a:solidFill>
                  <a:srgbClr val="1E3048"/>
                </a:solidFill>
                <a:latin typeface="Montserrat"/>
                <a:ea typeface="Montserrat"/>
                <a:cs typeface="Montserrat"/>
                <a:sym typeface="Montserrat"/>
              </a:rPr>
              <a:t> </a:t>
            </a:r>
            <a:r>
              <a:rPr lang="en-US" sz="2300" err="1">
                <a:solidFill>
                  <a:srgbClr val="1E3048"/>
                </a:solidFill>
                <a:latin typeface="Montserrat"/>
                <a:ea typeface="Montserrat"/>
                <a:cs typeface="Montserrat"/>
                <a:sym typeface="Montserrat"/>
              </a:rPr>
              <a:t>patrimoniale</a:t>
            </a:r>
            <a:r>
              <a:rPr lang="en-US" sz="2300">
                <a:solidFill>
                  <a:srgbClr val="1E3048"/>
                </a:solidFill>
                <a:latin typeface="Montserrat"/>
                <a:ea typeface="Montserrat"/>
                <a:cs typeface="Montserrat"/>
                <a:sym typeface="Montserrat"/>
              </a:rPr>
              <a:t> </a:t>
            </a:r>
            <a:r>
              <a:rPr lang="en-US" sz="2300" err="1">
                <a:solidFill>
                  <a:srgbClr val="1E3048"/>
                </a:solidFill>
                <a:latin typeface="Montserrat"/>
                <a:ea typeface="Montserrat"/>
                <a:cs typeface="Montserrat"/>
                <a:sym typeface="Montserrat"/>
              </a:rPr>
              <a:t>d’autore</a:t>
            </a:r>
            <a:r>
              <a:rPr lang="en-US" sz="2300">
                <a:solidFill>
                  <a:srgbClr val="1E3048"/>
                </a:solidFill>
                <a:latin typeface="Montserrat"/>
                <a:ea typeface="Montserrat"/>
                <a:cs typeface="Montserrat"/>
                <a:sym typeface="Montserrat"/>
              </a:rPr>
              <a:t> </a:t>
            </a:r>
            <a:r>
              <a:rPr lang="en-US" sz="2300" err="1">
                <a:solidFill>
                  <a:srgbClr val="1E3048"/>
                </a:solidFill>
                <a:latin typeface="Montserrat"/>
                <a:ea typeface="Montserrat"/>
                <a:cs typeface="Montserrat"/>
                <a:sym typeface="Montserrat"/>
              </a:rPr>
              <a:t>è</a:t>
            </a:r>
            <a:r>
              <a:rPr lang="en-US" sz="2300">
                <a:solidFill>
                  <a:srgbClr val="1E3048"/>
                </a:solidFill>
                <a:latin typeface="Montserrat"/>
                <a:ea typeface="Montserrat"/>
                <a:cs typeface="Montserrat"/>
                <a:sym typeface="Montserrat"/>
              </a:rPr>
              <a:t> </a:t>
            </a:r>
            <a:r>
              <a:rPr lang="en-US" sz="2300" err="1">
                <a:solidFill>
                  <a:srgbClr val="1E3048"/>
                </a:solidFill>
                <a:latin typeface="Montserrat"/>
                <a:ea typeface="Montserrat"/>
                <a:cs typeface="Montserrat"/>
                <a:sym typeface="Montserrat"/>
              </a:rPr>
              <a:t>compressa</a:t>
            </a:r>
            <a:r>
              <a:rPr lang="en-US" sz="2300">
                <a:solidFill>
                  <a:srgbClr val="1E3048"/>
                </a:solidFill>
                <a:latin typeface="Montserrat"/>
                <a:ea typeface="Montserrat"/>
                <a:cs typeface="Montserrat"/>
                <a:sym typeface="Montserrat"/>
              </a:rPr>
              <a:t> per </a:t>
            </a:r>
            <a:r>
              <a:rPr lang="en-US" sz="2300" err="1">
                <a:solidFill>
                  <a:srgbClr val="1E3048"/>
                </a:solidFill>
                <a:latin typeface="Montserrat"/>
                <a:ea typeface="Montserrat"/>
                <a:cs typeface="Montserrat"/>
                <a:sym typeface="Montserrat"/>
              </a:rPr>
              <a:t>l’esigenza</a:t>
            </a:r>
            <a:r>
              <a:rPr lang="en-US" sz="2300">
                <a:solidFill>
                  <a:srgbClr val="1E3048"/>
                </a:solidFill>
                <a:latin typeface="Montserrat"/>
                <a:ea typeface="Montserrat"/>
                <a:cs typeface="Montserrat"/>
                <a:sym typeface="Montserrat"/>
              </a:rPr>
              <a:t> di </a:t>
            </a:r>
            <a:r>
              <a:rPr lang="en-US" sz="2300" err="1">
                <a:solidFill>
                  <a:srgbClr val="1E3048"/>
                </a:solidFill>
                <a:latin typeface="Montserrat"/>
                <a:ea typeface="Montserrat"/>
                <a:cs typeface="Montserrat"/>
                <a:sym typeface="Montserrat"/>
              </a:rPr>
              <a:t>trovare</a:t>
            </a:r>
            <a:r>
              <a:rPr lang="en-US" sz="2300">
                <a:solidFill>
                  <a:srgbClr val="1E3048"/>
                </a:solidFill>
                <a:latin typeface="Montserrat"/>
                <a:ea typeface="Montserrat"/>
                <a:cs typeface="Montserrat"/>
                <a:sym typeface="Montserrat"/>
              </a:rPr>
              <a:t> un </a:t>
            </a:r>
            <a:r>
              <a:rPr lang="en-US" sz="2300" err="1">
                <a:solidFill>
                  <a:srgbClr val="1E3048"/>
                </a:solidFill>
                <a:latin typeface="Montserrat"/>
                <a:ea typeface="Montserrat"/>
                <a:cs typeface="Montserrat"/>
                <a:sym typeface="Montserrat"/>
              </a:rPr>
              <a:t>bilanciamento</a:t>
            </a:r>
            <a:r>
              <a:rPr lang="en-US" sz="2300">
                <a:solidFill>
                  <a:srgbClr val="1E3048"/>
                </a:solidFill>
                <a:latin typeface="Montserrat"/>
                <a:ea typeface="Montserrat"/>
                <a:cs typeface="Montserrat"/>
                <a:sym typeface="Montserrat"/>
              </a:rPr>
              <a:t> con </a:t>
            </a:r>
            <a:r>
              <a:rPr lang="en-US" sz="2300" err="1">
                <a:solidFill>
                  <a:srgbClr val="1E3048"/>
                </a:solidFill>
                <a:latin typeface="Montserrat"/>
                <a:ea typeface="Montserrat"/>
                <a:cs typeface="Montserrat"/>
                <a:sym typeface="Montserrat"/>
              </a:rPr>
              <a:t>gli</a:t>
            </a:r>
            <a:r>
              <a:rPr lang="en-US" sz="2300">
                <a:solidFill>
                  <a:srgbClr val="1E3048"/>
                </a:solidFill>
                <a:latin typeface="Montserrat"/>
                <a:ea typeface="Montserrat"/>
                <a:cs typeface="Montserrat"/>
                <a:sym typeface="Montserrat"/>
              </a:rPr>
              <a:t> </a:t>
            </a:r>
            <a:r>
              <a:rPr lang="en-US" sz="2300" err="1">
                <a:solidFill>
                  <a:srgbClr val="1E3048"/>
                </a:solidFill>
                <a:latin typeface="Montserrat"/>
                <a:ea typeface="Montserrat"/>
                <a:cs typeface="Montserrat"/>
                <a:sym typeface="Montserrat"/>
              </a:rPr>
              <a:t>interessi</a:t>
            </a:r>
            <a:r>
              <a:rPr lang="en-US" sz="2300">
                <a:solidFill>
                  <a:srgbClr val="1E3048"/>
                </a:solidFill>
                <a:latin typeface="Montserrat"/>
                <a:ea typeface="Montserrat"/>
                <a:cs typeface="Montserrat"/>
                <a:sym typeface="Montserrat"/>
              </a:rPr>
              <a:t> </a:t>
            </a:r>
            <a:r>
              <a:rPr lang="en-US" sz="2300" err="1">
                <a:solidFill>
                  <a:srgbClr val="1E3048"/>
                </a:solidFill>
                <a:latin typeface="Montserrat"/>
                <a:ea typeface="Montserrat"/>
                <a:cs typeface="Montserrat"/>
                <a:sym typeface="Montserrat"/>
              </a:rPr>
              <a:t>riconosciuti</a:t>
            </a:r>
            <a:r>
              <a:rPr lang="en-US" sz="2300">
                <a:solidFill>
                  <a:srgbClr val="1E3048"/>
                </a:solidFill>
                <a:latin typeface="Montserrat"/>
                <a:ea typeface="Montserrat"/>
                <a:cs typeface="Montserrat"/>
                <a:sym typeface="Montserrat"/>
              </a:rPr>
              <a:t> a </a:t>
            </a:r>
            <a:r>
              <a:rPr lang="en-US" sz="2300" err="1">
                <a:solidFill>
                  <a:srgbClr val="1E3048"/>
                </a:solidFill>
                <a:latin typeface="Montserrat"/>
                <a:ea typeface="Montserrat"/>
                <a:cs typeface="Montserrat"/>
                <a:sym typeface="Montserrat"/>
              </a:rPr>
              <a:t>livello</a:t>
            </a:r>
            <a:r>
              <a:rPr lang="en-US" sz="2300">
                <a:solidFill>
                  <a:srgbClr val="1E3048"/>
                </a:solidFill>
                <a:latin typeface="Montserrat"/>
                <a:ea typeface="Montserrat"/>
                <a:cs typeface="Montserrat"/>
                <a:sym typeface="Montserrat"/>
              </a:rPr>
              <a:t> </a:t>
            </a:r>
            <a:r>
              <a:rPr lang="en-US" sz="2300" err="1">
                <a:solidFill>
                  <a:srgbClr val="1E3048"/>
                </a:solidFill>
                <a:latin typeface="Montserrat"/>
                <a:ea typeface="Montserrat"/>
                <a:cs typeface="Montserrat"/>
                <a:sym typeface="Montserrat"/>
              </a:rPr>
              <a:t>costituzionale</a:t>
            </a:r>
            <a:r>
              <a:rPr lang="en-US" sz="2300">
                <a:solidFill>
                  <a:srgbClr val="1E3048"/>
                </a:solidFill>
                <a:latin typeface="Montserrat"/>
                <a:ea typeface="Montserrat"/>
                <a:cs typeface="Montserrat"/>
                <a:sym typeface="Montserrat"/>
              </a:rPr>
              <a:t> </a:t>
            </a:r>
            <a:r>
              <a:rPr lang="en-US" sz="2300" err="1">
                <a:solidFill>
                  <a:srgbClr val="1E3048"/>
                </a:solidFill>
                <a:latin typeface="Montserrat"/>
                <a:ea typeface="Montserrat"/>
                <a:cs typeface="Montserrat"/>
                <a:sym typeface="Montserrat"/>
              </a:rPr>
              <a:t>alla</a:t>
            </a:r>
            <a:r>
              <a:rPr lang="en-US" sz="2300">
                <a:solidFill>
                  <a:srgbClr val="1E3048"/>
                </a:solidFill>
                <a:latin typeface="Montserrat"/>
                <a:ea typeface="Montserrat"/>
                <a:cs typeface="Montserrat"/>
                <a:sym typeface="Montserrat"/>
              </a:rPr>
              <a:t> </a:t>
            </a:r>
            <a:r>
              <a:rPr lang="en-US" sz="2300" err="1">
                <a:solidFill>
                  <a:srgbClr val="1E3048"/>
                </a:solidFill>
                <a:latin typeface="Montserrat"/>
                <a:ea typeface="Montserrat"/>
                <a:cs typeface="Montserrat"/>
                <a:sym typeface="Montserrat"/>
              </a:rPr>
              <a:t>collettività</a:t>
            </a:r>
            <a:r>
              <a:rPr lang="en-US" sz="2300">
                <a:solidFill>
                  <a:srgbClr val="1E3048"/>
                </a:solidFill>
                <a:latin typeface="Montserrat"/>
                <a:ea typeface="Montserrat"/>
                <a:cs typeface="Montserrat"/>
                <a:sym typeface="Montserrat"/>
              </a:rPr>
              <a:t>, come il </a:t>
            </a:r>
            <a:r>
              <a:rPr lang="en-US" sz="2300" err="1">
                <a:solidFill>
                  <a:srgbClr val="1E3048"/>
                </a:solidFill>
                <a:latin typeface="Montserrat"/>
                <a:ea typeface="Montserrat"/>
                <a:cs typeface="Montserrat"/>
                <a:sym typeface="Montserrat"/>
              </a:rPr>
              <a:t>diritto</a:t>
            </a:r>
            <a:r>
              <a:rPr lang="en-US" sz="2300">
                <a:solidFill>
                  <a:srgbClr val="1E3048"/>
                </a:solidFill>
                <a:latin typeface="Montserrat"/>
                <a:ea typeface="Montserrat"/>
                <a:cs typeface="Montserrat"/>
                <a:sym typeface="Montserrat"/>
              </a:rPr>
              <a:t> </a:t>
            </a:r>
            <a:r>
              <a:rPr lang="en-US" sz="2300" b="1" err="1">
                <a:solidFill>
                  <a:srgbClr val="1E3048"/>
                </a:solidFill>
                <a:latin typeface="Montserrat"/>
                <a:ea typeface="Montserrat"/>
                <a:cs typeface="Montserrat"/>
                <a:sym typeface="Montserrat"/>
              </a:rPr>
              <a:t>all’informazione</a:t>
            </a:r>
            <a:r>
              <a:rPr lang="en-US" sz="2300" b="1">
                <a:solidFill>
                  <a:srgbClr val="1E3048"/>
                </a:solidFill>
                <a:latin typeface="Montserrat"/>
                <a:ea typeface="Montserrat"/>
                <a:cs typeface="Montserrat"/>
                <a:sym typeface="Montserrat"/>
              </a:rPr>
              <a:t>,</a:t>
            </a:r>
            <a:r>
              <a:rPr lang="en-US" sz="2300">
                <a:solidFill>
                  <a:srgbClr val="1E3048"/>
                </a:solidFill>
                <a:latin typeface="Montserrat"/>
                <a:ea typeface="Montserrat"/>
                <a:cs typeface="Montserrat"/>
                <a:sym typeface="Montserrat"/>
              </a:rPr>
              <a:t> </a:t>
            </a:r>
            <a:r>
              <a:rPr lang="en-US" sz="2300" err="1">
                <a:solidFill>
                  <a:srgbClr val="1E3048"/>
                </a:solidFill>
                <a:latin typeface="Montserrat"/>
                <a:ea typeface="Montserrat"/>
                <a:cs typeface="Montserrat"/>
                <a:sym typeface="Montserrat"/>
              </a:rPr>
              <a:t>all’</a:t>
            </a:r>
            <a:r>
              <a:rPr lang="en-US" sz="2300" b="1" err="1">
                <a:solidFill>
                  <a:srgbClr val="1E3048"/>
                </a:solidFill>
                <a:latin typeface="Montserrat"/>
                <a:ea typeface="Montserrat"/>
                <a:cs typeface="Montserrat"/>
                <a:sym typeface="Montserrat"/>
              </a:rPr>
              <a:t>insegnamento</a:t>
            </a:r>
            <a:r>
              <a:rPr lang="en-US" sz="2300" b="1">
                <a:solidFill>
                  <a:srgbClr val="1E3048"/>
                </a:solidFill>
                <a:latin typeface="Montserrat"/>
                <a:ea typeface="Montserrat"/>
                <a:cs typeface="Montserrat"/>
                <a:sym typeface="Montserrat"/>
              </a:rPr>
              <a:t> e </a:t>
            </a:r>
            <a:r>
              <a:rPr lang="en-US" sz="2300" b="1" err="1">
                <a:solidFill>
                  <a:srgbClr val="1E3048"/>
                </a:solidFill>
                <a:latin typeface="Montserrat"/>
                <a:ea typeface="Montserrat"/>
                <a:cs typeface="Montserrat"/>
                <a:sym typeface="Montserrat"/>
              </a:rPr>
              <a:t>ricerca</a:t>
            </a:r>
            <a:r>
              <a:rPr lang="en-US" sz="2300" b="1">
                <a:solidFill>
                  <a:srgbClr val="1E3048"/>
                </a:solidFill>
                <a:latin typeface="Montserrat"/>
                <a:ea typeface="Montserrat"/>
                <a:cs typeface="Montserrat"/>
                <a:sym typeface="Montserrat"/>
              </a:rPr>
              <a:t>,</a:t>
            </a:r>
            <a:r>
              <a:rPr lang="en-US" sz="2300">
                <a:solidFill>
                  <a:srgbClr val="1E3048"/>
                </a:solidFill>
                <a:latin typeface="Montserrat"/>
                <a:ea typeface="Montserrat"/>
                <a:cs typeface="Montserrat"/>
                <a:sym typeface="Montserrat"/>
              </a:rPr>
              <a:t> </a:t>
            </a:r>
            <a:r>
              <a:rPr lang="en-US" sz="2300" err="1">
                <a:solidFill>
                  <a:srgbClr val="1E3048"/>
                </a:solidFill>
                <a:latin typeface="Montserrat"/>
                <a:ea typeface="Montserrat"/>
                <a:cs typeface="Montserrat"/>
                <a:sym typeface="Montserrat"/>
              </a:rPr>
              <a:t>alla</a:t>
            </a:r>
            <a:r>
              <a:rPr lang="en-US" sz="2300">
                <a:solidFill>
                  <a:srgbClr val="1E3048"/>
                </a:solidFill>
                <a:latin typeface="Montserrat"/>
                <a:ea typeface="Montserrat"/>
                <a:cs typeface="Montserrat"/>
                <a:sym typeface="Montserrat"/>
              </a:rPr>
              <a:t> </a:t>
            </a:r>
            <a:r>
              <a:rPr lang="en-US" sz="2300" b="1">
                <a:solidFill>
                  <a:srgbClr val="1E3048"/>
                </a:solidFill>
                <a:latin typeface="Montserrat"/>
                <a:ea typeface="Montserrat"/>
                <a:cs typeface="Montserrat"/>
                <a:sym typeface="Montserrat"/>
              </a:rPr>
              <a:t>libera </a:t>
            </a:r>
            <a:r>
              <a:rPr lang="en-US" sz="2300" b="1" err="1">
                <a:solidFill>
                  <a:srgbClr val="1E3048"/>
                </a:solidFill>
                <a:latin typeface="Montserrat"/>
                <a:ea typeface="Montserrat"/>
                <a:cs typeface="Montserrat"/>
                <a:sym typeface="Montserrat"/>
              </a:rPr>
              <a:t>manifestazione</a:t>
            </a:r>
            <a:r>
              <a:rPr lang="en-US" sz="2300" b="1">
                <a:solidFill>
                  <a:srgbClr val="1E3048"/>
                </a:solidFill>
                <a:latin typeface="Montserrat"/>
                <a:ea typeface="Montserrat"/>
                <a:cs typeface="Montserrat"/>
                <a:sym typeface="Montserrat"/>
              </a:rPr>
              <a:t> del </a:t>
            </a:r>
            <a:r>
              <a:rPr lang="en-US" sz="2300" b="1" err="1">
                <a:solidFill>
                  <a:srgbClr val="1E3048"/>
                </a:solidFill>
                <a:latin typeface="Montserrat"/>
                <a:ea typeface="Montserrat"/>
                <a:cs typeface="Montserrat"/>
                <a:sym typeface="Montserrat"/>
              </a:rPr>
              <a:t>pensiero</a:t>
            </a:r>
            <a:r>
              <a:rPr lang="en-US" sz="2300" b="1">
                <a:solidFill>
                  <a:srgbClr val="1E3048"/>
                </a:solidFill>
                <a:latin typeface="Montserrat"/>
                <a:ea typeface="Montserrat"/>
                <a:cs typeface="Montserrat"/>
                <a:sym typeface="Montserrat"/>
              </a:rPr>
              <a:t>,</a:t>
            </a:r>
            <a:r>
              <a:rPr lang="en-US" sz="2300">
                <a:solidFill>
                  <a:srgbClr val="1E3048"/>
                </a:solidFill>
                <a:latin typeface="Montserrat"/>
                <a:ea typeface="Montserrat"/>
                <a:cs typeface="Montserrat"/>
                <a:sym typeface="Montserrat"/>
              </a:rPr>
              <a:t> </a:t>
            </a:r>
            <a:r>
              <a:rPr lang="en-US" sz="2300" err="1">
                <a:solidFill>
                  <a:srgbClr val="1E3048"/>
                </a:solidFill>
                <a:latin typeface="Montserrat"/>
                <a:ea typeface="Montserrat"/>
                <a:cs typeface="Montserrat"/>
                <a:sym typeface="Montserrat"/>
              </a:rPr>
              <a:t>alla</a:t>
            </a:r>
            <a:r>
              <a:rPr lang="en-US" sz="2300">
                <a:solidFill>
                  <a:srgbClr val="1E3048"/>
                </a:solidFill>
                <a:latin typeface="Montserrat"/>
                <a:ea typeface="Montserrat"/>
                <a:cs typeface="Montserrat"/>
                <a:sym typeface="Montserrat"/>
              </a:rPr>
              <a:t> </a:t>
            </a:r>
            <a:r>
              <a:rPr lang="en-US" sz="2300" b="1" err="1">
                <a:solidFill>
                  <a:srgbClr val="1E3048"/>
                </a:solidFill>
                <a:latin typeface="Montserrat"/>
                <a:ea typeface="Montserrat"/>
                <a:cs typeface="Montserrat"/>
                <a:sym typeface="Montserrat"/>
              </a:rPr>
              <a:t>diffusione</a:t>
            </a:r>
            <a:r>
              <a:rPr lang="en-US" sz="2300" b="1">
                <a:solidFill>
                  <a:srgbClr val="1E3048"/>
                </a:solidFill>
                <a:latin typeface="Montserrat"/>
                <a:ea typeface="Montserrat"/>
                <a:cs typeface="Montserrat"/>
                <a:sym typeface="Montserrat"/>
              </a:rPr>
              <a:t> </a:t>
            </a:r>
            <a:r>
              <a:rPr lang="en-US" sz="2300" b="1" err="1">
                <a:solidFill>
                  <a:srgbClr val="1E3048"/>
                </a:solidFill>
                <a:latin typeface="Montserrat"/>
                <a:ea typeface="Montserrat"/>
                <a:cs typeface="Montserrat"/>
                <a:sym typeface="Montserrat"/>
              </a:rPr>
              <a:t>della</a:t>
            </a:r>
            <a:r>
              <a:rPr lang="en-US" sz="2300" b="1">
                <a:solidFill>
                  <a:srgbClr val="1E3048"/>
                </a:solidFill>
                <a:latin typeface="Montserrat"/>
                <a:ea typeface="Montserrat"/>
                <a:cs typeface="Montserrat"/>
                <a:sym typeface="Montserrat"/>
              </a:rPr>
              <a:t> </a:t>
            </a:r>
            <a:r>
              <a:rPr lang="en-US" sz="2300" b="1" err="1">
                <a:solidFill>
                  <a:srgbClr val="1E3048"/>
                </a:solidFill>
                <a:latin typeface="Montserrat"/>
                <a:ea typeface="Montserrat"/>
                <a:cs typeface="Montserrat"/>
                <a:sym typeface="Montserrat"/>
              </a:rPr>
              <a:t>cultura</a:t>
            </a:r>
            <a:r>
              <a:rPr lang="en-US" sz="2300">
                <a:solidFill>
                  <a:srgbClr val="1E3048"/>
                </a:solidFill>
                <a:latin typeface="Montserrat"/>
                <a:ea typeface="Montserrat"/>
                <a:cs typeface="Montserrat"/>
                <a:sym typeface="Montserrat"/>
              </a:rPr>
              <a:t>. </a:t>
            </a:r>
            <a:endParaRPr sz="2300" b="1">
              <a:solidFill>
                <a:srgbClr val="1E3048"/>
              </a:solidFill>
              <a:latin typeface="Montserrat"/>
              <a:ea typeface="Montserrat"/>
              <a:cs typeface="Montserrat"/>
              <a:sym typeface="Montserrat"/>
            </a:endParaRPr>
          </a:p>
        </p:txBody>
      </p:sp>
      <p:sp>
        <p:nvSpPr>
          <p:cNvPr id="284" name="Google Shape;284;p22"/>
          <p:cNvSpPr txBox="1"/>
          <p:nvPr/>
        </p:nvSpPr>
        <p:spPr>
          <a:xfrm>
            <a:off x="8630550" y="4533200"/>
            <a:ext cx="7148400" cy="569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2500" i="0" u="none" strike="noStrike" cap="none">
              <a:solidFill>
                <a:srgbClr val="000000"/>
              </a:solidFill>
              <a:latin typeface="Montserrat"/>
              <a:ea typeface="Montserrat"/>
              <a:cs typeface="Montserrat"/>
              <a:sym typeface="Montserrat"/>
            </a:endParaRPr>
          </a:p>
        </p:txBody>
      </p:sp>
      <p:sp>
        <p:nvSpPr>
          <p:cNvPr id="285" name="Google Shape;285;p22"/>
          <p:cNvSpPr txBox="1"/>
          <p:nvPr/>
        </p:nvSpPr>
        <p:spPr>
          <a:xfrm>
            <a:off x="1066650" y="4432325"/>
            <a:ext cx="6577800" cy="5051353"/>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400"/>
              <a:buFont typeface="Arial"/>
              <a:buNone/>
            </a:pPr>
            <a:r>
              <a:rPr lang="en-US" sz="2500" b="1" i="0" u="none" strike="noStrike" cap="none">
                <a:solidFill>
                  <a:srgbClr val="43B4BE"/>
                </a:solidFill>
                <a:latin typeface="Montserrat"/>
                <a:ea typeface="Montserrat"/>
                <a:cs typeface="Montserrat"/>
                <a:sym typeface="Montserrat"/>
              </a:rPr>
              <a:t>ECCEZIONE</a:t>
            </a:r>
            <a:r>
              <a:rPr lang="en-US" sz="2500" b="1">
                <a:solidFill>
                  <a:srgbClr val="43B4BE"/>
                </a:solidFill>
                <a:latin typeface="Montserrat"/>
                <a:ea typeface="Montserrat"/>
                <a:cs typeface="Montserrat"/>
                <a:sym typeface="Montserrat"/>
              </a:rPr>
              <a:t>: </a:t>
            </a:r>
            <a:r>
              <a:rPr lang="en-US" sz="2500" i="0" u="none" strike="noStrike" cap="none" err="1">
                <a:solidFill>
                  <a:srgbClr val="000000"/>
                </a:solidFill>
                <a:latin typeface="Montserrat"/>
                <a:ea typeface="Montserrat"/>
                <a:cs typeface="Montserrat"/>
                <a:sym typeface="Montserrat"/>
              </a:rPr>
              <a:t>situazione</a:t>
            </a:r>
            <a:r>
              <a:rPr lang="en-US" sz="2500" i="0" u="none" strike="noStrike" cap="none">
                <a:solidFill>
                  <a:srgbClr val="000000"/>
                </a:solidFill>
                <a:latin typeface="Montserrat"/>
                <a:ea typeface="Montserrat"/>
                <a:cs typeface="Montserrat"/>
                <a:sym typeface="Montserrat"/>
              </a:rPr>
              <a:t> in </a:t>
            </a:r>
            <a:r>
              <a:rPr lang="en-US" sz="2500">
                <a:latin typeface="Montserrat"/>
                <a:ea typeface="Montserrat"/>
                <a:cs typeface="Montserrat"/>
                <a:sym typeface="Montserrat"/>
              </a:rPr>
              <a:t>cui</a:t>
            </a:r>
            <a:r>
              <a:rPr lang="en-US" sz="2500" i="0" u="none" strike="noStrike" cap="none">
                <a:solidFill>
                  <a:srgbClr val="000000"/>
                </a:solidFill>
                <a:latin typeface="Montserrat"/>
                <a:ea typeface="Montserrat"/>
                <a:cs typeface="Montserrat"/>
                <a:sym typeface="Montserrat"/>
              </a:rPr>
              <a:t>, </a:t>
            </a:r>
            <a:r>
              <a:rPr lang="en-US" sz="2500" i="0" u="none" strike="noStrike" cap="none" err="1">
                <a:solidFill>
                  <a:srgbClr val="000000"/>
                </a:solidFill>
                <a:latin typeface="Montserrat"/>
                <a:ea typeface="Montserrat"/>
                <a:cs typeface="Montserrat"/>
                <a:sym typeface="Montserrat"/>
              </a:rPr>
              <a:t>l’utilizzatore</a:t>
            </a:r>
            <a:r>
              <a:rPr lang="en-US" sz="2500" i="0" u="none" strike="noStrike" cap="none">
                <a:solidFill>
                  <a:srgbClr val="000000"/>
                </a:solidFill>
                <a:latin typeface="Montserrat"/>
                <a:ea typeface="Montserrat"/>
                <a:cs typeface="Montserrat"/>
                <a:sym typeface="Montserrat"/>
              </a:rPr>
              <a:t> </a:t>
            </a:r>
            <a:r>
              <a:rPr lang="en-US" sz="2500" i="0" u="none" strike="noStrike" cap="none" err="1">
                <a:solidFill>
                  <a:srgbClr val="000000"/>
                </a:solidFill>
                <a:latin typeface="Montserrat"/>
                <a:ea typeface="Montserrat"/>
                <a:cs typeface="Montserrat"/>
                <a:sym typeface="Montserrat"/>
              </a:rPr>
              <a:t>è</a:t>
            </a:r>
            <a:r>
              <a:rPr lang="en-US" sz="2500" i="0" u="none" strike="noStrike" cap="none">
                <a:solidFill>
                  <a:srgbClr val="000000"/>
                </a:solidFill>
                <a:latin typeface="Montserrat"/>
                <a:ea typeface="Montserrat"/>
                <a:cs typeface="Montserrat"/>
                <a:sym typeface="Montserrat"/>
              </a:rPr>
              <a:t> </a:t>
            </a:r>
            <a:r>
              <a:rPr lang="en-US" sz="2500" i="0" u="none" strike="noStrike" cap="none" err="1">
                <a:solidFill>
                  <a:srgbClr val="000000"/>
                </a:solidFill>
                <a:latin typeface="Montserrat"/>
                <a:ea typeface="Montserrat"/>
                <a:cs typeface="Montserrat"/>
                <a:sym typeface="Montserrat"/>
              </a:rPr>
              <a:t>esentato</a:t>
            </a:r>
            <a:r>
              <a:rPr lang="en-US" sz="2500" i="0" u="none" strike="noStrike" cap="none">
                <a:solidFill>
                  <a:srgbClr val="000000"/>
                </a:solidFill>
                <a:latin typeface="Montserrat"/>
                <a:ea typeface="Montserrat"/>
                <a:cs typeface="Montserrat"/>
                <a:sym typeface="Montserrat"/>
              </a:rPr>
              <a:t> dal </a:t>
            </a:r>
            <a:r>
              <a:rPr lang="en-US" sz="2500" i="0" u="none" strike="noStrike" cap="none" err="1">
                <a:solidFill>
                  <a:srgbClr val="000000"/>
                </a:solidFill>
                <a:latin typeface="Montserrat"/>
                <a:ea typeface="Montserrat"/>
                <a:cs typeface="Montserrat"/>
                <a:sym typeface="Montserrat"/>
              </a:rPr>
              <a:t>rispettare</a:t>
            </a:r>
            <a:r>
              <a:rPr lang="en-US" sz="2500" i="0" u="none" strike="noStrike" cap="none">
                <a:solidFill>
                  <a:srgbClr val="000000"/>
                </a:solidFill>
                <a:latin typeface="Montserrat"/>
                <a:ea typeface="Montserrat"/>
                <a:cs typeface="Montserrat"/>
                <a:sym typeface="Montserrat"/>
              </a:rPr>
              <a:t> il </a:t>
            </a:r>
            <a:r>
              <a:rPr lang="en-US" sz="2500" i="0" u="none" strike="noStrike" cap="none" err="1">
                <a:solidFill>
                  <a:srgbClr val="000000"/>
                </a:solidFill>
                <a:latin typeface="Montserrat"/>
                <a:ea typeface="Montserrat"/>
                <a:cs typeface="Montserrat"/>
                <a:sym typeface="Montserrat"/>
              </a:rPr>
              <a:t>diritto</a:t>
            </a:r>
            <a:r>
              <a:rPr lang="en-US" sz="2500" i="0" u="none" strike="noStrike" cap="none">
                <a:solidFill>
                  <a:srgbClr val="000000"/>
                </a:solidFill>
                <a:latin typeface="Montserrat"/>
                <a:ea typeface="Montserrat"/>
                <a:cs typeface="Montserrat"/>
                <a:sym typeface="Montserrat"/>
              </a:rPr>
              <a:t> </a:t>
            </a:r>
            <a:r>
              <a:rPr lang="en-US" sz="2500" i="0" u="none" strike="noStrike" cap="none" err="1">
                <a:solidFill>
                  <a:srgbClr val="000000"/>
                </a:solidFill>
                <a:latin typeface="Montserrat"/>
                <a:ea typeface="Montserrat"/>
                <a:cs typeface="Montserrat"/>
                <a:sym typeface="Montserrat"/>
              </a:rPr>
              <a:t>esclusivo</a:t>
            </a:r>
            <a:r>
              <a:rPr lang="en-US" sz="2500" i="0" u="none" strike="noStrike" cap="none">
                <a:solidFill>
                  <a:srgbClr val="000000"/>
                </a:solidFill>
                <a:latin typeface="Montserrat"/>
                <a:ea typeface="Montserrat"/>
                <a:cs typeface="Montserrat"/>
                <a:sym typeface="Montserrat"/>
              </a:rPr>
              <a:t> </a:t>
            </a:r>
            <a:r>
              <a:rPr lang="en-US" sz="2500" i="0" u="none" strike="noStrike" cap="none" err="1">
                <a:solidFill>
                  <a:srgbClr val="000000"/>
                </a:solidFill>
                <a:latin typeface="Montserrat"/>
                <a:ea typeface="Montserrat"/>
                <a:cs typeface="Montserrat"/>
                <a:sym typeface="Montserrat"/>
              </a:rPr>
              <a:t>dell’autore</a:t>
            </a:r>
            <a:r>
              <a:rPr lang="en-US" sz="2500" i="0" u="none" strike="noStrike" cap="none">
                <a:solidFill>
                  <a:srgbClr val="000000"/>
                </a:solidFill>
                <a:latin typeface="Montserrat"/>
                <a:ea typeface="Montserrat"/>
                <a:cs typeface="Montserrat"/>
                <a:sym typeface="Montserrat"/>
              </a:rPr>
              <a:t>.</a:t>
            </a:r>
            <a:br>
              <a:rPr lang="en-US" sz="2500" i="0" u="none" strike="noStrike" cap="none">
                <a:solidFill>
                  <a:srgbClr val="000000"/>
                </a:solidFill>
                <a:latin typeface="Montserrat"/>
                <a:ea typeface="Montserrat"/>
                <a:cs typeface="Montserrat"/>
                <a:sym typeface="Montserrat"/>
              </a:rPr>
            </a:br>
            <a:endParaRPr sz="2500" i="0" u="none" strike="noStrike" cap="none">
              <a:solidFill>
                <a:srgbClr val="000000"/>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400"/>
              <a:buFont typeface="Arial"/>
              <a:buNone/>
            </a:pPr>
            <a:r>
              <a:rPr lang="en-US" sz="2500" b="1">
                <a:solidFill>
                  <a:srgbClr val="43B4BE"/>
                </a:solidFill>
                <a:latin typeface="Montserrat"/>
                <a:ea typeface="Montserrat"/>
                <a:cs typeface="Montserrat"/>
                <a:sym typeface="Montserrat"/>
              </a:rPr>
              <a:t>LIMITAZIONE: </a:t>
            </a:r>
            <a:r>
              <a:rPr lang="en-US" sz="2500" err="1">
                <a:solidFill>
                  <a:schemeClr val="dk1"/>
                </a:solidFill>
                <a:latin typeface="Montserrat"/>
                <a:ea typeface="Montserrat"/>
                <a:cs typeface="Montserrat"/>
                <a:sym typeface="Montserrat"/>
              </a:rPr>
              <a:t>situazione</a:t>
            </a:r>
            <a:r>
              <a:rPr lang="en-US" sz="2500">
                <a:solidFill>
                  <a:schemeClr val="dk1"/>
                </a:solidFill>
                <a:latin typeface="Montserrat"/>
                <a:ea typeface="Montserrat"/>
                <a:cs typeface="Montserrat"/>
                <a:sym typeface="Montserrat"/>
              </a:rPr>
              <a:t> in cui il </a:t>
            </a:r>
            <a:r>
              <a:rPr lang="en-US" sz="2500" err="1">
                <a:solidFill>
                  <a:schemeClr val="dk1"/>
                </a:solidFill>
                <a:latin typeface="Montserrat"/>
                <a:ea typeface="Montserrat"/>
                <a:cs typeface="Montserrat"/>
                <a:sym typeface="Montserrat"/>
              </a:rPr>
              <a:t>diritto</a:t>
            </a:r>
            <a:r>
              <a:rPr lang="en-US" sz="2500">
                <a:solidFill>
                  <a:schemeClr val="dk1"/>
                </a:solidFill>
                <a:latin typeface="Montserrat"/>
                <a:ea typeface="Montserrat"/>
                <a:cs typeface="Montserrat"/>
                <a:sym typeface="Montserrat"/>
              </a:rPr>
              <a:t> </a:t>
            </a:r>
            <a:r>
              <a:rPr lang="en-US" sz="2500" err="1">
                <a:solidFill>
                  <a:schemeClr val="dk1"/>
                </a:solidFill>
                <a:latin typeface="Montserrat"/>
                <a:ea typeface="Montserrat"/>
                <a:cs typeface="Montserrat"/>
                <a:sym typeface="Montserrat"/>
              </a:rPr>
              <a:t>d’autore</a:t>
            </a:r>
            <a:r>
              <a:rPr lang="en-US" sz="2500">
                <a:solidFill>
                  <a:schemeClr val="dk1"/>
                </a:solidFill>
                <a:latin typeface="Montserrat"/>
                <a:ea typeface="Montserrat"/>
                <a:cs typeface="Montserrat"/>
                <a:sym typeface="Montserrat"/>
              </a:rPr>
              <a:t> non </a:t>
            </a:r>
            <a:r>
              <a:rPr lang="en-US" sz="2500" err="1">
                <a:solidFill>
                  <a:schemeClr val="dk1"/>
                </a:solidFill>
                <a:latin typeface="Montserrat"/>
                <a:ea typeface="Montserrat"/>
                <a:cs typeface="Montserrat"/>
                <a:sym typeface="Montserrat"/>
              </a:rPr>
              <a:t>è</a:t>
            </a:r>
            <a:r>
              <a:rPr lang="en-US" sz="2500">
                <a:solidFill>
                  <a:schemeClr val="dk1"/>
                </a:solidFill>
                <a:latin typeface="Montserrat"/>
                <a:ea typeface="Montserrat"/>
                <a:cs typeface="Montserrat"/>
                <a:sym typeface="Montserrat"/>
              </a:rPr>
              <a:t> </a:t>
            </a:r>
            <a:r>
              <a:rPr lang="en-US" sz="2500" err="1">
                <a:solidFill>
                  <a:schemeClr val="dk1"/>
                </a:solidFill>
                <a:latin typeface="Montserrat"/>
                <a:ea typeface="Montserrat"/>
                <a:cs typeface="Montserrat"/>
                <a:sym typeface="Montserrat"/>
              </a:rPr>
              <a:t>escluso</a:t>
            </a:r>
            <a:r>
              <a:rPr lang="en-US" sz="2500">
                <a:solidFill>
                  <a:schemeClr val="dk1"/>
                </a:solidFill>
                <a:latin typeface="Montserrat"/>
                <a:ea typeface="Montserrat"/>
                <a:cs typeface="Montserrat"/>
                <a:sym typeface="Montserrat"/>
              </a:rPr>
              <a:t> ma </a:t>
            </a:r>
            <a:r>
              <a:rPr lang="en-US" sz="2500" err="1">
                <a:solidFill>
                  <a:schemeClr val="dk1"/>
                </a:solidFill>
                <a:latin typeface="Montserrat"/>
                <a:ea typeface="Montserrat"/>
                <a:cs typeface="Montserrat"/>
                <a:sym typeface="Montserrat"/>
              </a:rPr>
              <a:t>l’utilizzo</a:t>
            </a:r>
            <a:r>
              <a:rPr lang="en-US" sz="2500">
                <a:solidFill>
                  <a:schemeClr val="dk1"/>
                </a:solidFill>
                <a:latin typeface="Montserrat"/>
                <a:ea typeface="Montserrat"/>
                <a:cs typeface="Montserrat"/>
                <a:sym typeface="Montserrat"/>
              </a:rPr>
              <a:t> di </a:t>
            </a:r>
            <a:r>
              <a:rPr lang="en-US" sz="2500" err="1">
                <a:solidFill>
                  <a:schemeClr val="dk1"/>
                </a:solidFill>
                <a:latin typeface="Montserrat"/>
                <a:ea typeface="Montserrat"/>
                <a:cs typeface="Montserrat"/>
                <a:sym typeface="Montserrat"/>
              </a:rPr>
              <a:t>un’opera</a:t>
            </a:r>
            <a:r>
              <a:rPr lang="en-US" sz="2500">
                <a:solidFill>
                  <a:schemeClr val="dk1"/>
                </a:solidFill>
                <a:latin typeface="Montserrat"/>
                <a:ea typeface="Montserrat"/>
                <a:cs typeface="Montserrat"/>
                <a:sym typeface="Montserrat"/>
              </a:rPr>
              <a:t> </a:t>
            </a:r>
            <a:r>
              <a:rPr lang="en-US" sz="2500" err="1">
                <a:solidFill>
                  <a:schemeClr val="dk1"/>
                </a:solidFill>
                <a:latin typeface="Montserrat"/>
                <a:ea typeface="Montserrat"/>
                <a:cs typeface="Montserrat"/>
                <a:sym typeface="Montserrat"/>
              </a:rPr>
              <a:t>è</a:t>
            </a:r>
            <a:r>
              <a:rPr lang="en-US" sz="2500">
                <a:solidFill>
                  <a:schemeClr val="dk1"/>
                </a:solidFill>
                <a:latin typeface="Montserrat"/>
                <a:ea typeface="Montserrat"/>
                <a:cs typeface="Montserrat"/>
                <a:sym typeface="Montserrat"/>
              </a:rPr>
              <a:t> </a:t>
            </a:r>
            <a:r>
              <a:rPr lang="en-US" sz="2500" err="1">
                <a:solidFill>
                  <a:schemeClr val="dk1"/>
                </a:solidFill>
                <a:latin typeface="Montserrat"/>
                <a:ea typeface="Montserrat"/>
                <a:cs typeface="Montserrat"/>
                <a:sym typeface="Montserrat"/>
              </a:rPr>
              <a:t>consentito</a:t>
            </a:r>
            <a:r>
              <a:rPr lang="en-US" sz="2500">
                <a:solidFill>
                  <a:schemeClr val="dk1"/>
                </a:solidFill>
                <a:latin typeface="Montserrat"/>
                <a:ea typeface="Montserrat"/>
                <a:cs typeface="Montserrat"/>
                <a:sym typeface="Montserrat"/>
              </a:rPr>
              <a:t>, a determinate </a:t>
            </a:r>
            <a:r>
              <a:rPr lang="en-US" sz="2500" err="1">
                <a:solidFill>
                  <a:schemeClr val="dk1"/>
                </a:solidFill>
                <a:latin typeface="Montserrat"/>
                <a:ea typeface="Montserrat"/>
                <a:cs typeface="Montserrat"/>
                <a:sym typeface="Montserrat"/>
              </a:rPr>
              <a:t>condizioni</a:t>
            </a:r>
            <a:r>
              <a:rPr lang="en-US" sz="2500">
                <a:solidFill>
                  <a:schemeClr val="dk1"/>
                </a:solidFill>
                <a:latin typeface="Montserrat"/>
                <a:ea typeface="Montserrat"/>
                <a:cs typeface="Montserrat"/>
                <a:sym typeface="Montserrat"/>
              </a:rPr>
              <a:t>, a </a:t>
            </a:r>
            <a:r>
              <a:rPr lang="en-US" sz="2500" err="1">
                <a:solidFill>
                  <a:schemeClr val="dk1"/>
                </a:solidFill>
                <a:latin typeface="Montserrat"/>
                <a:ea typeface="Montserrat"/>
                <a:cs typeface="Montserrat"/>
                <a:sym typeface="Montserrat"/>
              </a:rPr>
              <a:t>fronte</a:t>
            </a:r>
            <a:r>
              <a:rPr lang="en-US" sz="2500">
                <a:solidFill>
                  <a:schemeClr val="dk1"/>
                </a:solidFill>
                <a:latin typeface="Montserrat"/>
                <a:ea typeface="Montserrat"/>
                <a:cs typeface="Montserrat"/>
                <a:sym typeface="Montserrat"/>
              </a:rPr>
              <a:t> del </a:t>
            </a:r>
            <a:r>
              <a:rPr lang="en-US" sz="2500" err="1">
                <a:solidFill>
                  <a:schemeClr val="dk1"/>
                </a:solidFill>
                <a:latin typeface="Montserrat"/>
                <a:ea typeface="Montserrat"/>
                <a:cs typeface="Montserrat"/>
                <a:sym typeface="Montserrat"/>
              </a:rPr>
              <a:t>pagamento</a:t>
            </a:r>
            <a:r>
              <a:rPr lang="en-US" sz="2500">
                <a:solidFill>
                  <a:schemeClr val="dk1"/>
                </a:solidFill>
                <a:latin typeface="Montserrat"/>
                <a:ea typeface="Montserrat"/>
                <a:cs typeface="Montserrat"/>
                <a:sym typeface="Montserrat"/>
              </a:rPr>
              <a:t> di un </a:t>
            </a:r>
            <a:r>
              <a:rPr lang="en-US" sz="2500" err="1">
                <a:solidFill>
                  <a:schemeClr val="dk1"/>
                </a:solidFill>
                <a:latin typeface="Montserrat"/>
                <a:ea typeface="Montserrat"/>
                <a:cs typeface="Montserrat"/>
                <a:sym typeface="Montserrat"/>
              </a:rPr>
              <a:t>compenso</a:t>
            </a:r>
            <a:r>
              <a:rPr lang="en-US" sz="2500">
                <a:solidFill>
                  <a:schemeClr val="dk1"/>
                </a:solidFill>
                <a:latin typeface="Montserrat"/>
                <a:ea typeface="Montserrat"/>
                <a:cs typeface="Montserrat"/>
                <a:sym typeface="Montserrat"/>
              </a:rPr>
              <a:t> </a:t>
            </a:r>
            <a:r>
              <a:rPr lang="en-US" sz="2500" err="1">
                <a:solidFill>
                  <a:schemeClr val="dk1"/>
                </a:solidFill>
                <a:latin typeface="Montserrat"/>
                <a:ea typeface="Montserrat"/>
                <a:cs typeface="Montserrat"/>
                <a:sym typeface="Montserrat"/>
              </a:rPr>
              <a:t>stabilito</a:t>
            </a:r>
            <a:r>
              <a:rPr lang="en-US" sz="2500">
                <a:solidFill>
                  <a:schemeClr val="dk1"/>
                </a:solidFill>
                <a:latin typeface="Montserrat"/>
                <a:ea typeface="Montserrat"/>
                <a:cs typeface="Montserrat"/>
                <a:sym typeface="Montserrat"/>
              </a:rPr>
              <a:t> per </a:t>
            </a:r>
            <a:r>
              <a:rPr lang="en-US" sz="2500" err="1">
                <a:solidFill>
                  <a:schemeClr val="dk1"/>
                </a:solidFill>
                <a:latin typeface="Montserrat"/>
                <a:ea typeface="Montserrat"/>
                <a:cs typeface="Montserrat"/>
                <a:sym typeface="Montserrat"/>
              </a:rPr>
              <a:t>legge</a:t>
            </a:r>
            <a:r>
              <a:rPr lang="en-US" sz="2500">
                <a:solidFill>
                  <a:schemeClr val="dk1"/>
                </a:solidFill>
                <a:latin typeface="Montserrat"/>
                <a:ea typeface="Montserrat"/>
                <a:cs typeface="Montserrat"/>
                <a:sym typeface="Montserrat"/>
              </a:rPr>
              <a:t> o </a:t>
            </a:r>
            <a:r>
              <a:rPr lang="en-US" sz="2500" err="1">
                <a:solidFill>
                  <a:schemeClr val="dk1"/>
                </a:solidFill>
                <a:latin typeface="Montserrat"/>
                <a:ea typeface="Montserrat"/>
                <a:cs typeface="Montserrat"/>
                <a:sym typeface="Montserrat"/>
              </a:rPr>
              <a:t>attraverso</a:t>
            </a:r>
            <a:r>
              <a:rPr lang="en-US" sz="2500">
                <a:solidFill>
                  <a:schemeClr val="dk1"/>
                </a:solidFill>
                <a:latin typeface="Montserrat"/>
                <a:ea typeface="Montserrat"/>
                <a:cs typeface="Montserrat"/>
                <a:sym typeface="Montserrat"/>
              </a:rPr>
              <a:t> </a:t>
            </a:r>
            <a:r>
              <a:rPr lang="en-US" sz="2500" err="1">
                <a:solidFill>
                  <a:schemeClr val="dk1"/>
                </a:solidFill>
                <a:latin typeface="Montserrat"/>
                <a:ea typeface="Montserrat"/>
                <a:cs typeface="Montserrat"/>
                <a:sym typeface="Montserrat"/>
              </a:rPr>
              <a:t>accordi</a:t>
            </a:r>
            <a:r>
              <a:rPr lang="en-US" sz="2500">
                <a:solidFill>
                  <a:schemeClr val="dk1"/>
                </a:solidFill>
                <a:latin typeface="Montserrat"/>
                <a:ea typeface="Montserrat"/>
                <a:cs typeface="Montserrat"/>
                <a:sym typeface="Montserrat"/>
              </a:rPr>
              <a:t> </a:t>
            </a:r>
            <a:r>
              <a:rPr lang="en-US" sz="2500" err="1">
                <a:solidFill>
                  <a:schemeClr val="dk1"/>
                </a:solidFill>
                <a:latin typeface="Montserrat"/>
                <a:ea typeface="Montserrat"/>
                <a:cs typeface="Montserrat"/>
                <a:sym typeface="Montserrat"/>
              </a:rPr>
              <a:t>fra</a:t>
            </a:r>
            <a:r>
              <a:rPr lang="en-US" sz="2500">
                <a:solidFill>
                  <a:schemeClr val="dk1"/>
                </a:solidFill>
                <a:latin typeface="Montserrat"/>
                <a:ea typeface="Montserrat"/>
                <a:cs typeface="Montserrat"/>
                <a:sym typeface="Montserrat"/>
              </a:rPr>
              <a:t> le parti (</a:t>
            </a:r>
            <a:r>
              <a:rPr lang="en-US" sz="2500" err="1">
                <a:solidFill>
                  <a:schemeClr val="dk1"/>
                </a:solidFill>
                <a:latin typeface="Montserrat"/>
                <a:ea typeface="Montserrat"/>
                <a:cs typeface="Montserrat"/>
                <a:sym typeface="Montserrat"/>
              </a:rPr>
              <a:t>diritto</a:t>
            </a:r>
            <a:r>
              <a:rPr lang="en-US" sz="2500">
                <a:solidFill>
                  <a:schemeClr val="dk1"/>
                </a:solidFill>
                <a:latin typeface="Montserrat"/>
                <a:ea typeface="Montserrat"/>
                <a:cs typeface="Montserrat"/>
                <a:sym typeface="Montserrat"/>
              </a:rPr>
              <a:t> a </a:t>
            </a:r>
            <a:r>
              <a:rPr lang="en-US" sz="2500" err="1">
                <a:solidFill>
                  <a:schemeClr val="dk1"/>
                </a:solidFill>
                <a:latin typeface="Montserrat"/>
                <a:ea typeface="Montserrat"/>
                <a:cs typeface="Montserrat"/>
                <a:sym typeface="Montserrat"/>
              </a:rPr>
              <a:t>compenso</a:t>
            </a:r>
            <a:r>
              <a:rPr lang="en-US" sz="2500">
                <a:solidFill>
                  <a:schemeClr val="dk1"/>
                </a:solidFill>
                <a:latin typeface="Montserrat"/>
                <a:ea typeface="Montserrat"/>
                <a:cs typeface="Montserrat"/>
                <a:sym typeface="Montserrat"/>
              </a:rPr>
              <a:t>).</a:t>
            </a:r>
            <a:endParaRPr sz="2500" i="0" u="none" strike="noStrike" cap="none">
              <a:solidFill>
                <a:srgbClr val="000000"/>
              </a:solidFill>
              <a:latin typeface="Montserrat"/>
              <a:ea typeface="Montserrat"/>
              <a:cs typeface="Montserrat"/>
              <a:sym typeface="Montserrat"/>
            </a:endParaRPr>
          </a:p>
        </p:txBody>
      </p:sp>
      <p:pic>
        <p:nvPicPr>
          <p:cNvPr id="286" name="Google Shape;286;p22"/>
          <p:cNvPicPr preferRelativeResize="0"/>
          <p:nvPr/>
        </p:nvPicPr>
        <p:blipFill>
          <a:blip r:embed="rId8">
            <a:alphaModFix/>
          </a:blip>
          <a:stretch>
            <a:fillRect/>
          </a:stretch>
        </p:blipFill>
        <p:spPr>
          <a:xfrm>
            <a:off x="9762125" y="3957450"/>
            <a:ext cx="7676376" cy="4613225"/>
          </a:xfrm>
          <a:prstGeom prst="rect">
            <a:avLst/>
          </a:prstGeom>
          <a:noFill/>
          <a:ln>
            <a:noFill/>
          </a:ln>
        </p:spPr>
      </p:pic>
      <p:sp>
        <p:nvSpPr>
          <p:cNvPr id="287" name="Google Shape;287;p22"/>
          <p:cNvSpPr txBox="1"/>
          <p:nvPr/>
        </p:nvSpPr>
        <p:spPr>
          <a:xfrm>
            <a:off x="9762125" y="8694400"/>
            <a:ext cx="7676400" cy="765000"/>
          </a:xfrm>
          <a:prstGeom prst="rect">
            <a:avLst/>
          </a:prstGeom>
          <a:noFill/>
          <a:ln>
            <a:noFill/>
          </a:ln>
        </p:spPr>
        <p:txBody>
          <a:bodyPr spcFirstLastPara="1" wrap="square" lIns="91425" tIns="91425" rIns="91425" bIns="91425" anchor="t" anchorCtr="0">
            <a:noAutofit/>
          </a:bodyPr>
          <a:lstStyle/>
          <a:p>
            <a:pPr marL="179999" lvl="0" indent="-159849" algn="just" rtl="0">
              <a:lnSpc>
                <a:spcPct val="115000"/>
              </a:lnSpc>
              <a:spcBef>
                <a:spcPts val="0"/>
              </a:spcBef>
              <a:spcAft>
                <a:spcPts val="0"/>
              </a:spcAft>
              <a:buClr>
                <a:srgbClr val="202729"/>
              </a:buClr>
              <a:buSzPts val="1100"/>
              <a:buFont typeface="Proxima Nova"/>
              <a:buChar char="-"/>
            </a:pPr>
            <a:r>
              <a:rPr lang="en-US" sz="1100">
                <a:solidFill>
                  <a:srgbClr val="202729"/>
                </a:solidFill>
                <a:highlight>
                  <a:srgbClr val="F8F9FA"/>
                </a:highlight>
                <a:latin typeface="Proxima Nova"/>
                <a:ea typeface="Proxima Nova"/>
                <a:cs typeface="Proxima Nova"/>
                <a:sym typeface="Proxima Nova"/>
              </a:rPr>
              <a:t>No title, name of the file: law-office, 9 February 2020, by </a:t>
            </a:r>
            <a:r>
              <a:rPr lang="en-US" sz="1100" u="sng">
                <a:solidFill>
                  <a:srgbClr val="202729"/>
                </a:solidFill>
                <a:highlight>
                  <a:srgbClr val="F8F9FA"/>
                </a:highlight>
                <a:latin typeface="Proxima Nova"/>
                <a:ea typeface="Proxima Nova"/>
                <a:cs typeface="Proxima Nova"/>
                <a:sym typeface="Proxima Nova"/>
                <a:hlinkClick r:id="rId9">
                  <a:extLst>
                    <a:ext uri="{A12FA001-AC4F-418D-AE19-62706E023703}">
                      <ahyp:hlinkClr xmlns:ahyp="http://schemas.microsoft.com/office/drawing/2018/hyperlinkcolor" val="tx"/>
                    </a:ext>
                  </a:extLst>
                </a:hlinkClick>
              </a:rPr>
              <a:t>Mohamedramadanabdalstar</a:t>
            </a:r>
            <a:r>
              <a:rPr lang="en-US" sz="1100">
                <a:solidFill>
                  <a:srgbClr val="202729"/>
                </a:solidFill>
                <a:latin typeface="Proxima Nova"/>
                <a:ea typeface="Proxima Nova"/>
                <a:cs typeface="Proxima Nova"/>
                <a:sym typeface="Proxima Nova"/>
              </a:rPr>
              <a:t>, </a:t>
            </a:r>
            <a:r>
              <a:rPr lang="en-US" sz="1100">
                <a:solidFill>
                  <a:srgbClr val="202729"/>
                </a:solidFill>
                <a:highlight>
                  <a:srgbClr val="F9F9F9"/>
                </a:highlight>
                <a:latin typeface="Proxima Nova"/>
                <a:ea typeface="Proxima Nova"/>
                <a:cs typeface="Proxima Nova"/>
                <a:sym typeface="Proxima Nova"/>
              </a:rPr>
              <a:t> </a:t>
            </a:r>
            <a:r>
              <a:rPr lang="en-US" sz="1100" u="sng">
                <a:solidFill>
                  <a:srgbClr val="202729"/>
                </a:solidFill>
                <a:highlight>
                  <a:srgbClr val="F9F9F9"/>
                </a:highlight>
                <a:latin typeface="Proxima Nova"/>
                <a:ea typeface="Proxima Nova"/>
                <a:cs typeface="Proxima Nova"/>
                <a:sym typeface="Proxima Nova"/>
                <a:hlinkClick r:id="rId10">
                  <a:extLst>
                    <a:ext uri="{A12FA001-AC4F-418D-AE19-62706E023703}">
                      <ahyp:hlinkClr xmlns:ahyp="http://schemas.microsoft.com/office/drawing/2018/hyperlinkcolor" val="tx"/>
                    </a:ext>
                  </a:extLst>
                </a:hlinkClick>
              </a:rPr>
              <a:t>CC BY SA 4.0</a:t>
            </a:r>
            <a:r>
              <a:rPr lang="en-US" sz="1100">
                <a:solidFill>
                  <a:srgbClr val="202729"/>
                </a:solidFill>
                <a:latin typeface="Proxima Nova"/>
                <a:ea typeface="Proxima Nova"/>
                <a:cs typeface="Proxima Nova"/>
                <a:sym typeface="Proxima Nova"/>
              </a:rPr>
              <a:t>, </a:t>
            </a:r>
            <a:r>
              <a:rPr lang="en-US" sz="1100" u="sng">
                <a:solidFill>
                  <a:srgbClr val="202729"/>
                </a:solidFill>
                <a:latin typeface="Proxima Nova"/>
                <a:ea typeface="Proxima Nova"/>
                <a:cs typeface="Proxima Nova"/>
                <a:sym typeface="Proxima Nova"/>
                <a:hlinkClick r:id="rId11">
                  <a:extLst>
                    <a:ext uri="{A12FA001-AC4F-418D-AE19-62706E023703}">
                      <ahyp:hlinkClr xmlns:ahyp="http://schemas.microsoft.com/office/drawing/2018/hyperlinkcolor" val="tx"/>
                    </a:ext>
                  </a:extLst>
                </a:hlinkClick>
              </a:rPr>
              <a:t>Wikimedia Commons</a:t>
            </a:r>
            <a:endParaRPr sz="3200">
              <a:solidFill>
                <a:schemeClr val="dk1"/>
              </a:solidFill>
              <a:latin typeface="Calibri"/>
              <a:ea typeface="Calibri"/>
              <a:cs typeface="Calibri"/>
              <a:sym typeface="Calibri"/>
            </a:endParaRP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16"/>
          <p:cNvSpPr/>
          <p:nvPr/>
        </p:nvSpPr>
        <p:spPr>
          <a:xfrm>
            <a:off x="0" y="0"/>
            <a:ext cx="18288000" cy="1457325"/>
          </a:xfrm>
          <a:prstGeom prst="rect">
            <a:avLst/>
          </a:prstGeom>
          <a:solidFill>
            <a:srgbClr val="1E30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16"/>
          <p:cNvSpPr/>
          <p:nvPr/>
        </p:nvSpPr>
        <p:spPr>
          <a:xfrm>
            <a:off x="16702512" y="8607791"/>
            <a:ext cx="556788" cy="556788"/>
          </a:xfrm>
          <a:custGeom>
            <a:avLst/>
            <a:gdLst/>
            <a:ahLst/>
            <a:cxnLst/>
            <a:rect l="l" t="t" r="r" b="b"/>
            <a:pathLst>
              <a:path w="556788" h="556788" extrusionOk="0">
                <a:moveTo>
                  <a:pt x="0" y="0"/>
                </a:moveTo>
                <a:lnTo>
                  <a:pt x="556788" y="0"/>
                </a:lnTo>
                <a:lnTo>
                  <a:pt x="556788" y="556787"/>
                </a:lnTo>
                <a:lnTo>
                  <a:pt x="0" y="556787"/>
                </a:lnTo>
                <a:lnTo>
                  <a:pt x="0" y="0"/>
                </a:lnTo>
                <a:close/>
              </a:path>
            </a:pathLst>
          </a:custGeom>
          <a:blipFill rotWithShape="1">
            <a:blip r:embed="rId3">
              <a:alphaModFix/>
            </a:blip>
            <a:stretch>
              <a:fillRect/>
            </a:stretch>
          </a:blipFill>
          <a:ln>
            <a:noFill/>
          </a:ln>
        </p:spPr>
        <p:txBody>
          <a:bodyPr/>
          <a:lstStyle/>
          <a:p>
            <a:endParaRPr lang="it-IT"/>
          </a:p>
        </p:txBody>
      </p:sp>
      <p:sp>
        <p:nvSpPr>
          <p:cNvPr id="146" name="Google Shape;146;p16"/>
          <p:cNvSpPr/>
          <p:nvPr/>
        </p:nvSpPr>
        <p:spPr>
          <a:xfrm rot="-5400000">
            <a:off x="16041208" y="-789467"/>
            <a:ext cx="2988478" cy="1505106"/>
          </a:xfrm>
          <a:custGeom>
            <a:avLst/>
            <a:gdLst/>
            <a:ahLst/>
            <a:cxnLst/>
            <a:rect l="l" t="t" r="r" b="b"/>
            <a:pathLst>
              <a:path w="2988478" h="1505106" extrusionOk="0">
                <a:moveTo>
                  <a:pt x="0" y="0"/>
                </a:moveTo>
                <a:lnTo>
                  <a:pt x="2988478" y="0"/>
                </a:lnTo>
                <a:lnTo>
                  <a:pt x="2988478" y="1505106"/>
                </a:lnTo>
                <a:lnTo>
                  <a:pt x="0" y="1505106"/>
                </a:lnTo>
                <a:lnTo>
                  <a:pt x="0" y="0"/>
                </a:lnTo>
                <a:close/>
              </a:path>
            </a:pathLst>
          </a:custGeom>
          <a:blipFill rotWithShape="1">
            <a:blip r:embed="rId4">
              <a:alphaModFix/>
            </a:blip>
            <a:stretch>
              <a:fillRect/>
            </a:stretch>
          </a:blipFill>
          <a:ln>
            <a:noFill/>
          </a:ln>
        </p:spPr>
        <p:txBody>
          <a:bodyPr/>
          <a:lstStyle/>
          <a:p>
            <a:endParaRPr lang="it-IT"/>
          </a:p>
        </p:txBody>
      </p:sp>
      <p:sp>
        <p:nvSpPr>
          <p:cNvPr id="148" name="Google Shape;148;p16"/>
          <p:cNvSpPr txBox="1"/>
          <p:nvPr/>
        </p:nvSpPr>
        <p:spPr>
          <a:xfrm>
            <a:off x="1200150" y="1874444"/>
            <a:ext cx="15887700" cy="1403461"/>
          </a:xfrm>
          <a:prstGeom prst="rect">
            <a:avLst/>
          </a:prstGeom>
          <a:noFill/>
          <a:ln>
            <a:noFill/>
          </a:ln>
        </p:spPr>
        <p:txBody>
          <a:bodyPr spcFirstLastPara="1" wrap="square" lIns="0" tIns="0" rIns="0" bIns="0" anchor="t" anchorCtr="0">
            <a:spAutoFit/>
          </a:bodyPr>
          <a:lstStyle/>
          <a:p>
            <a:pPr marL="0" marR="0" lvl="0" indent="0" algn="ctr" rtl="0">
              <a:lnSpc>
                <a:spcPct val="114002"/>
              </a:lnSpc>
              <a:spcBef>
                <a:spcPts val="0"/>
              </a:spcBef>
              <a:spcAft>
                <a:spcPts val="0"/>
              </a:spcAft>
              <a:buNone/>
            </a:pPr>
            <a:r>
              <a:rPr lang="it-IT" sz="4000" b="1">
                <a:solidFill>
                  <a:srgbClr val="009999"/>
                </a:solidFill>
                <a:latin typeface="Montserrat" panose="00000500000000000000" pitchFamily="2" charset="0"/>
                <a:sym typeface="Arial"/>
              </a:rPr>
              <a:t>Sviluppo di nuovi modelli di business </a:t>
            </a:r>
            <a:br>
              <a:rPr lang="it-IT" sz="4000" b="1">
                <a:solidFill>
                  <a:srgbClr val="009999"/>
                </a:solidFill>
                <a:latin typeface="Montserrat" panose="00000500000000000000" pitchFamily="2" charset="0"/>
                <a:sym typeface="Arial"/>
              </a:rPr>
            </a:br>
            <a:r>
              <a:rPr lang="it-IT" sz="4000" b="1">
                <a:solidFill>
                  <a:srgbClr val="009999"/>
                </a:solidFill>
                <a:latin typeface="Montserrat" panose="00000500000000000000" pitchFamily="2" charset="0"/>
                <a:sym typeface="Arial"/>
              </a:rPr>
              <a:t>nell'editoria scientifica OA</a:t>
            </a:r>
            <a:endParaRPr sz="4000">
              <a:solidFill>
                <a:srgbClr val="009999"/>
              </a:solidFill>
              <a:latin typeface="Montserrat" panose="00000500000000000000" pitchFamily="2" charset="0"/>
            </a:endParaRPr>
          </a:p>
        </p:txBody>
      </p:sp>
      <p:grpSp>
        <p:nvGrpSpPr>
          <p:cNvPr id="150" name="Google Shape;150;p16"/>
          <p:cNvGrpSpPr/>
          <p:nvPr/>
        </p:nvGrpSpPr>
        <p:grpSpPr>
          <a:xfrm>
            <a:off x="-431966" y="788486"/>
            <a:ext cx="7148154" cy="1048491"/>
            <a:chOff x="0" y="-163470"/>
            <a:chExt cx="9530872" cy="1397989"/>
          </a:xfrm>
        </p:grpSpPr>
        <p:grpSp>
          <p:nvGrpSpPr>
            <p:cNvPr id="151" name="Google Shape;151;p16"/>
            <p:cNvGrpSpPr/>
            <p:nvPr/>
          </p:nvGrpSpPr>
          <p:grpSpPr>
            <a:xfrm>
              <a:off x="0" y="-163470"/>
              <a:ext cx="9530872" cy="1397989"/>
              <a:chOff x="0" y="-38100"/>
              <a:chExt cx="2221364" cy="325830"/>
            </a:xfrm>
          </p:grpSpPr>
          <p:sp>
            <p:nvSpPr>
              <p:cNvPr id="152" name="Google Shape;152;p16"/>
              <p:cNvSpPr/>
              <p:nvPr/>
            </p:nvSpPr>
            <p:spPr>
              <a:xfrm>
                <a:off x="0" y="0"/>
                <a:ext cx="2221364" cy="287730"/>
              </a:xfrm>
              <a:custGeom>
                <a:avLst/>
                <a:gdLst/>
                <a:ahLst/>
                <a:cxnLst/>
                <a:rect l="l" t="t" r="r" b="b"/>
                <a:pathLst>
                  <a:path w="2221364" h="287730" extrusionOk="0">
                    <a:moveTo>
                      <a:pt x="46588" y="0"/>
                    </a:moveTo>
                    <a:lnTo>
                      <a:pt x="2174776" y="0"/>
                    </a:lnTo>
                    <a:cubicBezTo>
                      <a:pt x="2187132" y="0"/>
                      <a:pt x="2198982" y="4908"/>
                      <a:pt x="2207719" y="13645"/>
                    </a:cubicBezTo>
                    <a:cubicBezTo>
                      <a:pt x="2216456" y="22382"/>
                      <a:pt x="2221364" y="34232"/>
                      <a:pt x="2221364" y="46588"/>
                    </a:cubicBezTo>
                    <a:lnTo>
                      <a:pt x="2221364" y="241142"/>
                    </a:lnTo>
                    <a:cubicBezTo>
                      <a:pt x="2221364" y="266872"/>
                      <a:pt x="2200506" y="287730"/>
                      <a:pt x="2174776" y="287730"/>
                    </a:cubicBezTo>
                    <a:lnTo>
                      <a:pt x="46588" y="287730"/>
                    </a:lnTo>
                    <a:cubicBezTo>
                      <a:pt x="34232" y="287730"/>
                      <a:pt x="22382" y="282822"/>
                      <a:pt x="13645" y="274085"/>
                    </a:cubicBezTo>
                    <a:cubicBezTo>
                      <a:pt x="4908" y="265348"/>
                      <a:pt x="0" y="253498"/>
                      <a:pt x="0" y="241142"/>
                    </a:cubicBezTo>
                    <a:lnTo>
                      <a:pt x="0" y="46588"/>
                    </a:lnTo>
                    <a:cubicBezTo>
                      <a:pt x="0" y="34232"/>
                      <a:pt x="4908" y="22382"/>
                      <a:pt x="13645" y="13645"/>
                    </a:cubicBezTo>
                    <a:cubicBezTo>
                      <a:pt x="22382" y="4908"/>
                      <a:pt x="34232" y="0"/>
                      <a:pt x="465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16"/>
              <p:cNvSpPr txBox="1"/>
              <p:nvPr/>
            </p:nvSpPr>
            <p:spPr>
              <a:xfrm>
                <a:off x="0" y="-38100"/>
                <a:ext cx="2221364" cy="325830"/>
              </a:xfrm>
              <a:prstGeom prst="rect">
                <a:avLst/>
              </a:prstGeom>
              <a:noFill/>
              <a:ln>
                <a:noFill/>
              </a:ln>
            </p:spPr>
            <p:txBody>
              <a:bodyPr spcFirstLastPara="1" wrap="square" lIns="60050" tIns="60050" rIns="60050" bIns="60050" anchor="ctr" anchorCtr="0">
                <a:noAutofit/>
              </a:bodyPr>
              <a:lstStyle/>
              <a:p>
                <a:pPr marL="0" marR="0" lvl="0" indent="0" algn="ctr" rtl="0">
                  <a:lnSpc>
                    <a:spcPct val="163277"/>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54" name="Google Shape;154;p16"/>
            <p:cNvSpPr/>
            <p:nvPr/>
          </p:nvSpPr>
          <p:spPr>
            <a:xfrm>
              <a:off x="3724852" y="163176"/>
              <a:ext cx="5435836" cy="908166"/>
            </a:xfrm>
            <a:custGeom>
              <a:avLst/>
              <a:gdLst/>
              <a:ahLst/>
              <a:cxnLst/>
              <a:rect l="l" t="t" r="r" b="b"/>
              <a:pathLst>
                <a:path w="5435836" h="908166" extrusionOk="0">
                  <a:moveTo>
                    <a:pt x="0" y="0"/>
                  </a:moveTo>
                  <a:lnTo>
                    <a:pt x="5435836" y="0"/>
                  </a:lnTo>
                  <a:lnTo>
                    <a:pt x="5435836" y="908167"/>
                  </a:lnTo>
                  <a:lnTo>
                    <a:pt x="0" y="908167"/>
                  </a:lnTo>
                  <a:lnTo>
                    <a:pt x="0" y="0"/>
                  </a:lnTo>
                  <a:close/>
                </a:path>
              </a:pathLst>
            </a:custGeom>
            <a:blipFill rotWithShape="1">
              <a:blip r:embed="rId5">
                <a:alphaModFix/>
              </a:blip>
              <a:stretch>
                <a:fillRect/>
              </a:stretch>
            </a:blipFill>
            <a:ln>
              <a:noFill/>
            </a:ln>
          </p:spPr>
          <p:txBody>
            <a:bodyPr/>
            <a:lstStyle/>
            <a:p>
              <a:endParaRPr lang="it-IT"/>
            </a:p>
          </p:txBody>
        </p:sp>
        <p:sp>
          <p:nvSpPr>
            <p:cNvPr id="155" name="Google Shape;155;p16"/>
            <p:cNvSpPr/>
            <p:nvPr/>
          </p:nvSpPr>
          <p:spPr>
            <a:xfrm>
              <a:off x="1650583" y="240131"/>
              <a:ext cx="1923704" cy="754258"/>
            </a:xfrm>
            <a:custGeom>
              <a:avLst/>
              <a:gdLst/>
              <a:ahLst/>
              <a:cxnLst/>
              <a:rect l="l" t="t" r="r" b="b"/>
              <a:pathLst>
                <a:path w="1923704" h="754258" extrusionOk="0">
                  <a:moveTo>
                    <a:pt x="0" y="0"/>
                  </a:moveTo>
                  <a:lnTo>
                    <a:pt x="1923704" y="0"/>
                  </a:lnTo>
                  <a:lnTo>
                    <a:pt x="1923704" y="754258"/>
                  </a:lnTo>
                  <a:lnTo>
                    <a:pt x="0" y="754258"/>
                  </a:lnTo>
                  <a:lnTo>
                    <a:pt x="0" y="0"/>
                  </a:lnTo>
                  <a:close/>
                </a:path>
              </a:pathLst>
            </a:custGeom>
            <a:blipFill rotWithShape="1">
              <a:blip r:embed="rId6">
                <a:alphaModFix/>
              </a:blip>
              <a:stretch>
                <a:fillRect/>
              </a:stretch>
            </a:blipFill>
            <a:ln>
              <a:noFill/>
            </a:ln>
          </p:spPr>
          <p:txBody>
            <a:bodyPr/>
            <a:lstStyle/>
            <a:p>
              <a:endParaRPr lang="it-IT"/>
            </a:p>
          </p:txBody>
        </p:sp>
      </p:grpSp>
      <p:sp>
        <p:nvSpPr>
          <p:cNvPr id="2" name="Sottotitolo 4">
            <a:extLst>
              <a:ext uri="{FF2B5EF4-FFF2-40B4-BE49-F238E27FC236}">
                <a16:creationId xmlns:a16="http://schemas.microsoft.com/office/drawing/2014/main" id="{EBE6DF05-9512-DDA1-8248-F61B4BAAACB9}"/>
              </a:ext>
            </a:extLst>
          </p:cNvPr>
          <p:cNvSpPr txBox="1">
            <a:spLocks/>
          </p:cNvSpPr>
          <p:nvPr/>
        </p:nvSpPr>
        <p:spPr>
          <a:xfrm>
            <a:off x="356466" y="4743857"/>
            <a:ext cx="6664701" cy="3710846"/>
          </a:xfrm>
          <a:prstGeom prst="rect">
            <a:avLst/>
          </a:prstGeo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228600"/>
            <a:r>
              <a:rPr lang="it-IT" sz="3200" b="1">
                <a:latin typeface="Montserrat" panose="00000500000000000000" pitchFamily="2" charset="0"/>
              </a:rPr>
              <a:t>A) Costi di pubblicazione (APC)</a:t>
            </a:r>
          </a:p>
          <a:p>
            <a:pPr marL="228600"/>
            <a:endParaRPr lang="it-IT" sz="3200" b="1">
              <a:latin typeface="Montserrat" panose="00000500000000000000" pitchFamily="2" charset="0"/>
            </a:endParaRPr>
          </a:p>
          <a:p>
            <a:pPr marL="228600"/>
            <a:r>
              <a:rPr lang="it-IT" sz="3200" b="1">
                <a:latin typeface="Montserrat" panose="00000500000000000000" pitchFamily="2" charset="0"/>
              </a:rPr>
              <a:t>B) Finanziamento pubblico</a:t>
            </a:r>
          </a:p>
          <a:p>
            <a:pPr marL="228600"/>
            <a:endParaRPr lang="it-IT" sz="3200">
              <a:latin typeface="Montserrat" panose="00000500000000000000" pitchFamily="2" charset="0"/>
            </a:endParaRPr>
          </a:p>
          <a:p>
            <a:pPr marL="800100" indent="-571500" algn="just">
              <a:buFont typeface="Arial" panose="020B0604020202020204" pitchFamily="34" charset="0"/>
              <a:buChar char="•"/>
            </a:pPr>
            <a:r>
              <a:rPr lang="it-IT" sz="2800">
                <a:latin typeface="Montserrat" panose="00000500000000000000" pitchFamily="2" charset="0"/>
                <a:cs typeface="Arial" panose="020B0604020202020204" pitchFamily="34" charset="0"/>
              </a:rPr>
              <a:t>America Latina: (</a:t>
            </a:r>
            <a:r>
              <a:rPr lang="it-IT" sz="2800" err="1">
                <a:latin typeface="Montserrat" panose="00000500000000000000" pitchFamily="2" charset="0"/>
                <a:cs typeface="Arial" panose="020B0604020202020204" pitchFamily="34" charset="0"/>
              </a:rPr>
              <a:t>AmeliCA</a:t>
            </a:r>
            <a:r>
              <a:rPr lang="it-IT" sz="2800">
                <a:latin typeface="Montserrat" panose="00000500000000000000" pitchFamily="2" charset="0"/>
                <a:cs typeface="Arial" panose="020B0604020202020204" pitchFamily="34" charset="0"/>
              </a:rPr>
              <a:t>, </a:t>
            </a:r>
            <a:r>
              <a:rPr lang="it-IT" sz="2800" err="1">
                <a:latin typeface="Montserrat" panose="00000500000000000000" pitchFamily="2" charset="0"/>
                <a:cs typeface="Arial" panose="020B0604020202020204" pitchFamily="34" charset="0"/>
              </a:rPr>
              <a:t>Scielo</a:t>
            </a:r>
            <a:r>
              <a:rPr lang="it-IT" sz="2800">
                <a:latin typeface="Montserrat" panose="00000500000000000000" pitchFamily="2" charset="0"/>
                <a:cs typeface="Arial" panose="020B0604020202020204" pitchFamily="34" charset="0"/>
              </a:rPr>
              <a:t>, </a:t>
            </a:r>
            <a:r>
              <a:rPr lang="it-IT" sz="2800" err="1">
                <a:latin typeface="Montserrat" panose="00000500000000000000" pitchFamily="2" charset="0"/>
                <a:cs typeface="Arial" panose="020B0604020202020204" pitchFamily="34" charset="0"/>
              </a:rPr>
              <a:t>Redalyc</a:t>
            </a:r>
            <a:r>
              <a:rPr lang="it-IT" sz="2800">
                <a:latin typeface="Montserrat" panose="00000500000000000000" pitchFamily="2" charset="0"/>
                <a:cs typeface="Arial" panose="020B0604020202020204" pitchFamily="34" charset="0"/>
              </a:rPr>
              <a:t>)</a:t>
            </a:r>
          </a:p>
          <a:p>
            <a:pPr marL="800100" indent="-571500" algn="just">
              <a:buFont typeface="Arial" panose="020B0604020202020204" pitchFamily="34" charset="0"/>
              <a:buChar char="•"/>
            </a:pPr>
            <a:r>
              <a:rPr lang="it-IT" sz="2800">
                <a:latin typeface="Montserrat" panose="00000500000000000000" pitchFamily="2" charset="0"/>
                <a:cs typeface="Arial" panose="020B0604020202020204" pitchFamily="34" charset="0"/>
              </a:rPr>
              <a:t>70% di riviste senza APC in DOAJ</a:t>
            </a:r>
          </a:p>
          <a:p>
            <a:pPr marL="228600"/>
            <a:endParaRPr lang="it-IT" sz="3200">
              <a:latin typeface="Montserrat" panose="00000500000000000000" pitchFamily="2" charset="0"/>
            </a:endParaRPr>
          </a:p>
          <a:p>
            <a:pPr marL="228600"/>
            <a:r>
              <a:rPr lang="it-IT" sz="3200">
                <a:latin typeface="Montserrat" panose="00000500000000000000" pitchFamily="2" charset="0"/>
              </a:rPr>
              <a:t> </a:t>
            </a:r>
            <a:endParaRPr lang="it-IT" sz="3200" b="1">
              <a:latin typeface="Montserrat" panose="00000500000000000000" pitchFamily="2" charset="0"/>
            </a:endParaRPr>
          </a:p>
        </p:txBody>
      </p:sp>
      <p:sp>
        <p:nvSpPr>
          <p:cNvPr id="3" name="CasellaDiTesto 2">
            <a:extLst>
              <a:ext uri="{FF2B5EF4-FFF2-40B4-BE49-F238E27FC236}">
                <a16:creationId xmlns:a16="http://schemas.microsoft.com/office/drawing/2014/main" id="{95628AC5-3035-AA72-5AAB-4DEC0A380C13}"/>
              </a:ext>
            </a:extLst>
          </p:cNvPr>
          <p:cNvSpPr txBox="1"/>
          <p:nvPr/>
        </p:nvSpPr>
        <p:spPr>
          <a:xfrm>
            <a:off x="356466" y="3436870"/>
            <a:ext cx="15766719" cy="584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228600" defTabSz="1371532">
              <a:buClrTx/>
              <a:defRPr/>
            </a:pPr>
            <a:r>
              <a:rPr lang="it-IT" sz="3200">
                <a:latin typeface="Montserrat" panose="00000500000000000000" pitchFamily="2" charset="0"/>
              </a:rPr>
              <a:t>In un mondo OA come è possibile pagare i costi editoriali?</a:t>
            </a:r>
            <a:endParaRPr lang="it-IT" sz="3200" b="1" cap="small">
              <a:latin typeface="Montserrat" panose="00000500000000000000" pitchFamily="2" charset="0"/>
            </a:endParaRPr>
          </a:p>
        </p:txBody>
      </p:sp>
      <p:graphicFrame>
        <p:nvGraphicFramePr>
          <p:cNvPr id="6" name="Tabella 5">
            <a:extLst>
              <a:ext uri="{FF2B5EF4-FFF2-40B4-BE49-F238E27FC236}">
                <a16:creationId xmlns:a16="http://schemas.microsoft.com/office/drawing/2014/main" id="{00FB6739-4B33-6BCE-A2E4-0BBEA525F3F7}"/>
              </a:ext>
            </a:extLst>
          </p:cNvPr>
          <p:cNvGraphicFramePr>
            <a:graphicFrameLocks noGrp="1"/>
          </p:cNvGraphicFramePr>
          <p:nvPr/>
        </p:nvGraphicFramePr>
        <p:xfrm>
          <a:off x="7313761" y="4586713"/>
          <a:ext cx="10025743" cy="4785539"/>
        </p:xfrm>
        <a:graphic>
          <a:graphicData uri="http://schemas.openxmlformats.org/drawingml/2006/table">
            <a:tbl>
              <a:tblPr firstRow="1" firstCol="1" bandRow="1">
                <a:tableStyleId>{5C22544A-7EE6-4342-B048-85BDC9FD1C3A}</a:tableStyleId>
              </a:tblPr>
              <a:tblGrid>
                <a:gridCol w="5061857">
                  <a:extLst>
                    <a:ext uri="{9D8B030D-6E8A-4147-A177-3AD203B41FA5}">
                      <a16:colId xmlns:a16="http://schemas.microsoft.com/office/drawing/2014/main" val="3400386594"/>
                    </a:ext>
                  </a:extLst>
                </a:gridCol>
                <a:gridCol w="4963886">
                  <a:extLst>
                    <a:ext uri="{9D8B030D-6E8A-4147-A177-3AD203B41FA5}">
                      <a16:colId xmlns:a16="http://schemas.microsoft.com/office/drawing/2014/main" val="3623277130"/>
                    </a:ext>
                  </a:extLst>
                </a:gridCol>
              </a:tblGrid>
              <a:tr h="0">
                <a:tc>
                  <a:txBody>
                    <a:bodyPr/>
                    <a:lstStyle/>
                    <a:p>
                      <a:pPr algn="ctr">
                        <a:lnSpc>
                          <a:spcPct val="107000"/>
                        </a:lnSpc>
                        <a:spcAft>
                          <a:spcPts val="800"/>
                        </a:spcAft>
                      </a:pPr>
                      <a:r>
                        <a:rPr lang="it-IT" sz="2800" b="1" kern="100">
                          <a:effectLst/>
                          <a:latin typeface="Montserrat" panose="00000500000000000000" pitchFamily="2" charset="0"/>
                        </a:rPr>
                        <a:t>Paesi (totale n. riviste )</a:t>
                      </a:r>
                      <a:endParaRPr lang="it-IT" sz="2800" b="1" kern="100">
                        <a:effectLst/>
                        <a:latin typeface="Montserrat" panose="00000500000000000000" pitchFamily="2"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it-IT" sz="2800" b="1" kern="100">
                          <a:effectLst/>
                          <a:latin typeface="Montserrat" panose="00000500000000000000" pitchFamily="2" charset="0"/>
                        </a:rPr>
                        <a:t>Paesi (totale n. riviste senza APC)</a:t>
                      </a:r>
                      <a:endParaRPr lang="it-IT" sz="2800" b="1" kern="100">
                        <a:effectLst/>
                        <a:latin typeface="Montserrat" panose="00000500000000000000" pitchFamily="2"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208488127"/>
                  </a:ext>
                </a:extLst>
              </a:tr>
              <a:tr h="483645">
                <a:tc>
                  <a:txBody>
                    <a:bodyPr/>
                    <a:lstStyle/>
                    <a:p>
                      <a:pPr>
                        <a:lnSpc>
                          <a:spcPct val="107000"/>
                        </a:lnSpc>
                        <a:spcAft>
                          <a:spcPts val="800"/>
                        </a:spcAft>
                      </a:pPr>
                      <a:r>
                        <a:rPr lang="it-IT" sz="2800" b="0" kern="100">
                          <a:effectLst/>
                          <a:latin typeface="Montserrat" panose="00000500000000000000" pitchFamily="2" charset="0"/>
                        </a:rPr>
                        <a:t>Indonesia (2386)</a:t>
                      </a:r>
                      <a:endParaRPr lang="it-IT" sz="2800" b="0" kern="100">
                        <a:effectLst/>
                        <a:latin typeface="Montserrat" panose="00000500000000000000" pitchFamily="2"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it-IT" sz="2800" kern="100">
                          <a:effectLst/>
                          <a:latin typeface="Montserrat" panose="00000500000000000000" pitchFamily="2" charset="0"/>
                        </a:rPr>
                        <a:t>Brasile (1482)</a:t>
                      </a:r>
                      <a:endParaRPr lang="it-IT" sz="2800" kern="100">
                        <a:effectLst/>
                        <a:latin typeface="Montserrat" panose="00000500000000000000" pitchFamily="2"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414856307"/>
                  </a:ext>
                </a:extLst>
              </a:tr>
              <a:tr h="483645">
                <a:tc>
                  <a:txBody>
                    <a:bodyPr/>
                    <a:lstStyle/>
                    <a:p>
                      <a:pPr>
                        <a:lnSpc>
                          <a:spcPct val="107000"/>
                        </a:lnSpc>
                        <a:spcAft>
                          <a:spcPts val="800"/>
                        </a:spcAft>
                      </a:pPr>
                      <a:r>
                        <a:rPr lang="it-IT" sz="2800" b="0" kern="100">
                          <a:effectLst/>
                          <a:latin typeface="Montserrat" panose="00000500000000000000" pitchFamily="2" charset="0"/>
                        </a:rPr>
                        <a:t>Regno Unito (2108)</a:t>
                      </a:r>
                      <a:endParaRPr lang="it-IT" sz="2800" b="0" kern="100">
                        <a:effectLst/>
                        <a:latin typeface="Montserrat" panose="00000500000000000000" pitchFamily="2"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it-IT" sz="2800" kern="100">
                          <a:effectLst/>
                          <a:latin typeface="Montserrat" panose="00000500000000000000" pitchFamily="2" charset="0"/>
                        </a:rPr>
                        <a:t>Indonesia (1320)</a:t>
                      </a:r>
                      <a:endParaRPr lang="it-IT" sz="2800" kern="100">
                        <a:effectLst/>
                        <a:latin typeface="Montserrat" panose="00000500000000000000" pitchFamily="2"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89900074"/>
                  </a:ext>
                </a:extLst>
              </a:tr>
              <a:tr h="483645">
                <a:tc>
                  <a:txBody>
                    <a:bodyPr/>
                    <a:lstStyle/>
                    <a:p>
                      <a:pPr>
                        <a:lnSpc>
                          <a:spcPct val="107000"/>
                        </a:lnSpc>
                        <a:spcAft>
                          <a:spcPts val="800"/>
                        </a:spcAft>
                      </a:pPr>
                      <a:r>
                        <a:rPr lang="it-IT" sz="2800" b="0" kern="100">
                          <a:effectLst/>
                          <a:latin typeface="Montserrat" panose="00000500000000000000" pitchFamily="2" charset="0"/>
                        </a:rPr>
                        <a:t>Brasile (1617)</a:t>
                      </a:r>
                      <a:endParaRPr lang="it-IT" sz="2800" b="0" kern="100">
                        <a:effectLst/>
                        <a:latin typeface="Montserrat" panose="00000500000000000000" pitchFamily="2"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it-IT" sz="2800" kern="100">
                          <a:effectLst/>
                          <a:latin typeface="Montserrat" panose="00000500000000000000" pitchFamily="2" charset="0"/>
                        </a:rPr>
                        <a:t>Spagna (928)</a:t>
                      </a:r>
                      <a:endParaRPr lang="it-IT" sz="2800" kern="100">
                        <a:effectLst/>
                        <a:latin typeface="Montserrat" panose="00000500000000000000" pitchFamily="2"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25021241"/>
                  </a:ext>
                </a:extLst>
              </a:tr>
              <a:tr h="483645">
                <a:tc>
                  <a:txBody>
                    <a:bodyPr/>
                    <a:lstStyle/>
                    <a:p>
                      <a:pPr>
                        <a:lnSpc>
                          <a:spcPct val="107000"/>
                        </a:lnSpc>
                        <a:spcAft>
                          <a:spcPts val="800"/>
                        </a:spcAft>
                      </a:pPr>
                      <a:r>
                        <a:rPr lang="it-IT" sz="2800" b="0" kern="100">
                          <a:effectLst/>
                          <a:latin typeface="Montserrat" panose="00000500000000000000" pitchFamily="2" charset="0"/>
                        </a:rPr>
                        <a:t>Stati Uniti (1140)</a:t>
                      </a:r>
                      <a:endParaRPr lang="it-IT" sz="2800" b="0" kern="100">
                        <a:effectLst/>
                        <a:latin typeface="Montserrat" panose="00000500000000000000" pitchFamily="2"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it-IT" sz="2800" kern="100">
                          <a:effectLst/>
                          <a:latin typeface="Montserrat" panose="00000500000000000000" pitchFamily="2" charset="0"/>
                        </a:rPr>
                        <a:t>Polonia (661)</a:t>
                      </a:r>
                      <a:endParaRPr lang="it-IT" sz="2800" kern="100">
                        <a:effectLst/>
                        <a:latin typeface="Montserrat" panose="00000500000000000000" pitchFamily="2"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58777055"/>
                  </a:ext>
                </a:extLst>
              </a:tr>
              <a:tr h="483645">
                <a:tc>
                  <a:txBody>
                    <a:bodyPr/>
                    <a:lstStyle/>
                    <a:p>
                      <a:pPr>
                        <a:lnSpc>
                          <a:spcPct val="107000"/>
                        </a:lnSpc>
                        <a:spcAft>
                          <a:spcPts val="800"/>
                        </a:spcAft>
                      </a:pPr>
                      <a:r>
                        <a:rPr lang="it-IT" sz="2800" b="0" kern="100">
                          <a:effectLst/>
                          <a:latin typeface="Montserrat" panose="00000500000000000000" pitchFamily="2" charset="0"/>
                        </a:rPr>
                        <a:t>Spagna (978)</a:t>
                      </a:r>
                      <a:endParaRPr lang="it-IT" sz="2800" b="0" kern="100">
                        <a:effectLst/>
                        <a:latin typeface="Montserrat" panose="00000500000000000000" pitchFamily="2"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it-IT" sz="2800" kern="100">
                          <a:effectLst/>
                          <a:latin typeface="Montserrat" panose="00000500000000000000" pitchFamily="2" charset="0"/>
                        </a:rPr>
                        <a:t>Stati Uniti (602)</a:t>
                      </a:r>
                      <a:endParaRPr lang="it-IT" sz="2800" kern="100">
                        <a:effectLst/>
                        <a:latin typeface="Montserrat" panose="00000500000000000000" pitchFamily="2"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69083893"/>
                  </a:ext>
                </a:extLst>
              </a:tr>
              <a:tr h="996764">
                <a:tc>
                  <a:txBody>
                    <a:bodyPr/>
                    <a:lstStyle/>
                    <a:p>
                      <a:pPr>
                        <a:lnSpc>
                          <a:spcPct val="107000"/>
                        </a:lnSpc>
                        <a:spcAft>
                          <a:spcPts val="800"/>
                        </a:spcAft>
                      </a:pPr>
                      <a:r>
                        <a:rPr lang="it-IT" sz="2800" b="0" kern="100">
                          <a:effectLst/>
                          <a:latin typeface="Montserrat" panose="00000500000000000000" pitchFamily="2" charset="0"/>
                        </a:rPr>
                        <a:t>Iran, Repubblica islamica (880)</a:t>
                      </a:r>
                      <a:endParaRPr lang="it-IT" sz="2800" b="0" kern="100">
                        <a:effectLst/>
                        <a:latin typeface="Montserrat" panose="00000500000000000000" pitchFamily="2"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it-IT" sz="2800" kern="100">
                          <a:effectLst/>
                          <a:latin typeface="Montserrat" panose="00000500000000000000" pitchFamily="2" charset="0"/>
                        </a:rPr>
                        <a:t>Iran, Repubblica islamica (544)</a:t>
                      </a:r>
                      <a:endParaRPr lang="it-IT" sz="2800" kern="100">
                        <a:effectLst/>
                        <a:latin typeface="Montserrat" panose="00000500000000000000" pitchFamily="2"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866455971"/>
                  </a:ext>
                </a:extLst>
              </a:tr>
              <a:tr h="483645">
                <a:tc>
                  <a:txBody>
                    <a:bodyPr/>
                    <a:lstStyle/>
                    <a:p>
                      <a:pPr>
                        <a:lnSpc>
                          <a:spcPct val="107000"/>
                        </a:lnSpc>
                        <a:spcAft>
                          <a:spcPts val="800"/>
                        </a:spcAft>
                      </a:pPr>
                      <a:r>
                        <a:rPr lang="it-IT" sz="2800" b="0" kern="100">
                          <a:effectLst/>
                          <a:latin typeface="Montserrat" panose="00000500000000000000" pitchFamily="2" charset="0"/>
                        </a:rPr>
                        <a:t>Polonia (861)</a:t>
                      </a:r>
                      <a:endParaRPr lang="it-IT" sz="2800" b="0" kern="100">
                        <a:effectLst/>
                        <a:latin typeface="Montserrat" panose="00000500000000000000" pitchFamily="2"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it-IT" sz="2800" kern="100">
                          <a:effectLst/>
                          <a:latin typeface="Montserrat" panose="00000500000000000000" pitchFamily="2" charset="0"/>
                        </a:rPr>
                        <a:t>Russia (534)</a:t>
                      </a:r>
                      <a:endParaRPr lang="it-IT" sz="2800" kern="100">
                        <a:effectLst/>
                        <a:latin typeface="Montserrat" panose="00000500000000000000" pitchFamily="2"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224533276"/>
                  </a:ext>
                </a:extLst>
              </a:tr>
            </a:tbl>
          </a:graphicData>
        </a:graphic>
      </p:graphicFrame>
      <p:sp>
        <p:nvSpPr>
          <p:cNvPr id="4" name="CasellaDiTesto 3">
            <a:extLst>
              <a:ext uri="{FF2B5EF4-FFF2-40B4-BE49-F238E27FC236}">
                <a16:creationId xmlns:a16="http://schemas.microsoft.com/office/drawing/2014/main" id="{9BFB52A6-EA3D-D124-CEB8-E0370C6EBE97}"/>
              </a:ext>
            </a:extLst>
          </p:cNvPr>
          <p:cNvSpPr txBox="1"/>
          <p:nvPr/>
        </p:nvSpPr>
        <p:spPr>
          <a:xfrm>
            <a:off x="9798207" y="9598766"/>
            <a:ext cx="6904305" cy="3385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228600" defTabSz="1371532">
              <a:buClrTx/>
              <a:defRPr/>
            </a:pPr>
            <a:r>
              <a:rPr lang="it-IT" sz="1600">
                <a:latin typeface="Montserrat" panose="00000500000000000000" pitchFamily="2" charset="0"/>
              </a:rPr>
              <a:t>Paesi con riviste OA (Source DOAJ 2024)</a:t>
            </a:r>
            <a:endParaRPr lang="it-IT" sz="1600" b="1" cap="small">
              <a:latin typeface="Montserrat" panose="00000500000000000000" pitchFamily="2" charset="0"/>
            </a:endParaRP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18"/>
          <p:cNvSpPr/>
          <p:nvPr/>
        </p:nvSpPr>
        <p:spPr>
          <a:xfrm>
            <a:off x="0" y="0"/>
            <a:ext cx="18288000" cy="1457325"/>
          </a:xfrm>
          <a:prstGeom prst="rect">
            <a:avLst/>
          </a:prstGeom>
          <a:solidFill>
            <a:srgbClr val="1E30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18"/>
          <p:cNvSpPr/>
          <p:nvPr/>
        </p:nvSpPr>
        <p:spPr>
          <a:xfrm>
            <a:off x="16702512" y="8607791"/>
            <a:ext cx="556788" cy="556788"/>
          </a:xfrm>
          <a:custGeom>
            <a:avLst/>
            <a:gdLst/>
            <a:ahLst/>
            <a:cxnLst/>
            <a:rect l="l" t="t" r="r" b="b"/>
            <a:pathLst>
              <a:path w="556788" h="556788" extrusionOk="0">
                <a:moveTo>
                  <a:pt x="0" y="0"/>
                </a:moveTo>
                <a:lnTo>
                  <a:pt x="556788" y="0"/>
                </a:lnTo>
                <a:lnTo>
                  <a:pt x="556788" y="556787"/>
                </a:lnTo>
                <a:lnTo>
                  <a:pt x="0" y="556787"/>
                </a:lnTo>
                <a:lnTo>
                  <a:pt x="0" y="0"/>
                </a:lnTo>
                <a:close/>
              </a:path>
            </a:pathLst>
          </a:custGeom>
          <a:blipFill rotWithShape="1">
            <a:blip r:embed="rId3">
              <a:alphaModFix/>
            </a:blip>
            <a:stretch>
              <a:fillRect/>
            </a:stretch>
          </a:blipFill>
          <a:ln>
            <a:noFill/>
          </a:ln>
        </p:spPr>
        <p:txBody>
          <a:bodyPr/>
          <a:lstStyle/>
          <a:p>
            <a:endParaRPr lang="it-IT"/>
          </a:p>
        </p:txBody>
      </p:sp>
      <p:sp>
        <p:nvSpPr>
          <p:cNvPr id="182" name="Google Shape;182;p18"/>
          <p:cNvSpPr/>
          <p:nvPr/>
        </p:nvSpPr>
        <p:spPr>
          <a:xfrm rot="-5400000">
            <a:off x="16041208" y="-789467"/>
            <a:ext cx="2988478" cy="1505106"/>
          </a:xfrm>
          <a:custGeom>
            <a:avLst/>
            <a:gdLst/>
            <a:ahLst/>
            <a:cxnLst/>
            <a:rect l="l" t="t" r="r" b="b"/>
            <a:pathLst>
              <a:path w="2988478" h="1505106" extrusionOk="0">
                <a:moveTo>
                  <a:pt x="0" y="0"/>
                </a:moveTo>
                <a:lnTo>
                  <a:pt x="2988478" y="0"/>
                </a:lnTo>
                <a:lnTo>
                  <a:pt x="2988478" y="1505106"/>
                </a:lnTo>
                <a:lnTo>
                  <a:pt x="0" y="1505106"/>
                </a:lnTo>
                <a:lnTo>
                  <a:pt x="0" y="0"/>
                </a:lnTo>
                <a:close/>
              </a:path>
            </a:pathLst>
          </a:custGeom>
          <a:blipFill rotWithShape="1">
            <a:blip r:embed="rId4">
              <a:alphaModFix/>
            </a:blip>
            <a:stretch>
              <a:fillRect/>
            </a:stretch>
          </a:blipFill>
          <a:ln>
            <a:noFill/>
          </a:ln>
        </p:spPr>
        <p:txBody>
          <a:bodyPr/>
          <a:lstStyle/>
          <a:p>
            <a:endParaRPr lang="it-IT"/>
          </a:p>
        </p:txBody>
      </p:sp>
      <p:grpSp>
        <p:nvGrpSpPr>
          <p:cNvPr id="186" name="Google Shape;186;p18"/>
          <p:cNvGrpSpPr/>
          <p:nvPr/>
        </p:nvGrpSpPr>
        <p:grpSpPr>
          <a:xfrm>
            <a:off x="-431966" y="788486"/>
            <a:ext cx="7148154" cy="1048491"/>
            <a:chOff x="0" y="-163470"/>
            <a:chExt cx="9530872" cy="1397989"/>
          </a:xfrm>
        </p:grpSpPr>
        <p:grpSp>
          <p:nvGrpSpPr>
            <p:cNvPr id="187" name="Google Shape;187;p18"/>
            <p:cNvGrpSpPr/>
            <p:nvPr/>
          </p:nvGrpSpPr>
          <p:grpSpPr>
            <a:xfrm>
              <a:off x="0" y="-163470"/>
              <a:ext cx="9530872" cy="1397989"/>
              <a:chOff x="0" y="-38100"/>
              <a:chExt cx="2221364" cy="325830"/>
            </a:xfrm>
          </p:grpSpPr>
          <p:sp>
            <p:nvSpPr>
              <p:cNvPr id="188" name="Google Shape;188;p18"/>
              <p:cNvSpPr/>
              <p:nvPr/>
            </p:nvSpPr>
            <p:spPr>
              <a:xfrm>
                <a:off x="0" y="0"/>
                <a:ext cx="2221364" cy="287730"/>
              </a:xfrm>
              <a:custGeom>
                <a:avLst/>
                <a:gdLst/>
                <a:ahLst/>
                <a:cxnLst/>
                <a:rect l="l" t="t" r="r" b="b"/>
                <a:pathLst>
                  <a:path w="2221364" h="287730" extrusionOk="0">
                    <a:moveTo>
                      <a:pt x="46588" y="0"/>
                    </a:moveTo>
                    <a:lnTo>
                      <a:pt x="2174776" y="0"/>
                    </a:lnTo>
                    <a:cubicBezTo>
                      <a:pt x="2187132" y="0"/>
                      <a:pt x="2198982" y="4908"/>
                      <a:pt x="2207719" y="13645"/>
                    </a:cubicBezTo>
                    <a:cubicBezTo>
                      <a:pt x="2216456" y="22382"/>
                      <a:pt x="2221364" y="34232"/>
                      <a:pt x="2221364" y="46588"/>
                    </a:cubicBezTo>
                    <a:lnTo>
                      <a:pt x="2221364" y="241142"/>
                    </a:lnTo>
                    <a:cubicBezTo>
                      <a:pt x="2221364" y="266872"/>
                      <a:pt x="2200506" y="287730"/>
                      <a:pt x="2174776" y="287730"/>
                    </a:cubicBezTo>
                    <a:lnTo>
                      <a:pt x="46588" y="287730"/>
                    </a:lnTo>
                    <a:cubicBezTo>
                      <a:pt x="34232" y="287730"/>
                      <a:pt x="22382" y="282822"/>
                      <a:pt x="13645" y="274085"/>
                    </a:cubicBezTo>
                    <a:cubicBezTo>
                      <a:pt x="4908" y="265348"/>
                      <a:pt x="0" y="253498"/>
                      <a:pt x="0" y="241142"/>
                    </a:cubicBezTo>
                    <a:lnTo>
                      <a:pt x="0" y="46588"/>
                    </a:lnTo>
                    <a:cubicBezTo>
                      <a:pt x="0" y="34232"/>
                      <a:pt x="4908" y="22382"/>
                      <a:pt x="13645" y="13645"/>
                    </a:cubicBezTo>
                    <a:cubicBezTo>
                      <a:pt x="22382" y="4908"/>
                      <a:pt x="34232" y="0"/>
                      <a:pt x="465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18"/>
              <p:cNvSpPr txBox="1"/>
              <p:nvPr/>
            </p:nvSpPr>
            <p:spPr>
              <a:xfrm>
                <a:off x="0" y="-38100"/>
                <a:ext cx="2221364" cy="325830"/>
              </a:xfrm>
              <a:prstGeom prst="rect">
                <a:avLst/>
              </a:prstGeom>
              <a:noFill/>
              <a:ln>
                <a:noFill/>
              </a:ln>
            </p:spPr>
            <p:txBody>
              <a:bodyPr spcFirstLastPara="1" wrap="square" lIns="60050" tIns="60050" rIns="60050" bIns="60050" anchor="ctr" anchorCtr="0">
                <a:noAutofit/>
              </a:bodyPr>
              <a:lstStyle/>
              <a:p>
                <a:pPr marL="0" marR="0" lvl="0" indent="0" algn="ctr" rtl="0">
                  <a:lnSpc>
                    <a:spcPct val="163277"/>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90" name="Google Shape;190;p18"/>
            <p:cNvSpPr/>
            <p:nvPr/>
          </p:nvSpPr>
          <p:spPr>
            <a:xfrm>
              <a:off x="3724852" y="163176"/>
              <a:ext cx="5435836" cy="908166"/>
            </a:xfrm>
            <a:custGeom>
              <a:avLst/>
              <a:gdLst/>
              <a:ahLst/>
              <a:cxnLst/>
              <a:rect l="l" t="t" r="r" b="b"/>
              <a:pathLst>
                <a:path w="5435836" h="908166" extrusionOk="0">
                  <a:moveTo>
                    <a:pt x="0" y="0"/>
                  </a:moveTo>
                  <a:lnTo>
                    <a:pt x="5435836" y="0"/>
                  </a:lnTo>
                  <a:lnTo>
                    <a:pt x="5435836" y="908167"/>
                  </a:lnTo>
                  <a:lnTo>
                    <a:pt x="0" y="908167"/>
                  </a:lnTo>
                  <a:lnTo>
                    <a:pt x="0" y="0"/>
                  </a:lnTo>
                  <a:close/>
                </a:path>
              </a:pathLst>
            </a:custGeom>
            <a:blipFill rotWithShape="1">
              <a:blip r:embed="rId5">
                <a:alphaModFix/>
              </a:blip>
              <a:stretch>
                <a:fillRect/>
              </a:stretch>
            </a:blipFill>
            <a:ln>
              <a:noFill/>
            </a:ln>
          </p:spPr>
          <p:txBody>
            <a:bodyPr/>
            <a:lstStyle/>
            <a:p>
              <a:endParaRPr lang="it-IT"/>
            </a:p>
          </p:txBody>
        </p:sp>
        <p:sp>
          <p:nvSpPr>
            <p:cNvPr id="191" name="Google Shape;191;p18"/>
            <p:cNvSpPr/>
            <p:nvPr/>
          </p:nvSpPr>
          <p:spPr>
            <a:xfrm>
              <a:off x="1650583" y="240131"/>
              <a:ext cx="1923704" cy="754258"/>
            </a:xfrm>
            <a:custGeom>
              <a:avLst/>
              <a:gdLst/>
              <a:ahLst/>
              <a:cxnLst/>
              <a:rect l="l" t="t" r="r" b="b"/>
              <a:pathLst>
                <a:path w="1923704" h="754258" extrusionOk="0">
                  <a:moveTo>
                    <a:pt x="0" y="0"/>
                  </a:moveTo>
                  <a:lnTo>
                    <a:pt x="1923704" y="0"/>
                  </a:lnTo>
                  <a:lnTo>
                    <a:pt x="1923704" y="754258"/>
                  </a:lnTo>
                  <a:lnTo>
                    <a:pt x="0" y="754258"/>
                  </a:lnTo>
                  <a:lnTo>
                    <a:pt x="0" y="0"/>
                  </a:lnTo>
                  <a:close/>
                </a:path>
              </a:pathLst>
            </a:custGeom>
            <a:blipFill rotWithShape="1">
              <a:blip r:embed="rId6">
                <a:alphaModFix/>
              </a:blip>
              <a:stretch>
                <a:fillRect/>
              </a:stretch>
            </a:blipFill>
            <a:ln>
              <a:noFill/>
            </a:ln>
          </p:spPr>
          <p:txBody>
            <a:bodyPr/>
            <a:lstStyle/>
            <a:p>
              <a:endParaRPr lang="it-IT"/>
            </a:p>
          </p:txBody>
        </p:sp>
      </p:grpSp>
      <p:sp>
        <p:nvSpPr>
          <p:cNvPr id="2" name="Titolo 3">
            <a:extLst>
              <a:ext uri="{FF2B5EF4-FFF2-40B4-BE49-F238E27FC236}">
                <a16:creationId xmlns:a16="http://schemas.microsoft.com/office/drawing/2014/main" id="{5E590F93-62CB-1093-20D5-748CB49283D4}"/>
              </a:ext>
            </a:extLst>
          </p:cNvPr>
          <p:cNvSpPr txBox="1">
            <a:spLocks/>
          </p:cNvSpPr>
          <p:nvPr/>
        </p:nvSpPr>
        <p:spPr>
          <a:xfrm>
            <a:off x="2248749" y="2155611"/>
            <a:ext cx="13513980" cy="1048491"/>
          </a:xfrm>
          <a:prstGeom prst="rect">
            <a:avLst/>
          </a:prstGeom>
        </p:spPr>
        <p:txBody>
          <a:bodyPr>
            <a:noAutofit/>
          </a:bodyPr>
          <a:lstStyle>
            <a:defPPr marR="0" lvl="0" algn="l" rtl="0">
              <a:lnSpc>
                <a:spcPct val="100000"/>
              </a:lnSpc>
              <a:spcBef>
                <a:spcPts val="0"/>
              </a:spcBef>
              <a:spcAft>
                <a:spcPts val="0"/>
              </a:spcAft>
            </a:defPPr>
            <a:lvl1pPr marR="0" lvl="0" algn="l" defTabSz="1261809" rtl="0">
              <a:lnSpc>
                <a:spcPct val="100000"/>
              </a:lnSpc>
              <a:spcBef>
                <a:spcPts val="0"/>
              </a:spcBef>
              <a:spcAft>
                <a:spcPts val="0"/>
              </a:spcAft>
              <a:buClr>
                <a:srgbClr val="000000"/>
              </a:buClr>
              <a:buFont typeface="Arial"/>
              <a:defRPr sz="276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it-IT" sz="4000" b="1">
                <a:solidFill>
                  <a:srgbClr val="009999"/>
                </a:solidFill>
                <a:latin typeface="Montserrat" panose="00000500000000000000" pitchFamily="2" charset="0"/>
              </a:rPr>
              <a:t>Diamond Open Access</a:t>
            </a:r>
            <a:endParaRPr lang="it-IT" sz="4000">
              <a:solidFill>
                <a:srgbClr val="009999"/>
              </a:solidFill>
              <a:latin typeface="Montserrat" panose="00000500000000000000" pitchFamily="2" charset="0"/>
            </a:endParaRPr>
          </a:p>
        </p:txBody>
      </p:sp>
      <p:sp>
        <p:nvSpPr>
          <p:cNvPr id="3" name="Google Shape;101;p20">
            <a:extLst>
              <a:ext uri="{FF2B5EF4-FFF2-40B4-BE49-F238E27FC236}">
                <a16:creationId xmlns:a16="http://schemas.microsoft.com/office/drawing/2014/main" id="{FCF2A346-685C-83AC-668B-F515AF6C4C4F}"/>
              </a:ext>
            </a:extLst>
          </p:cNvPr>
          <p:cNvSpPr txBox="1"/>
          <p:nvPr/>
        </p:nvSpPr>
        <p:spPr>
          <a:xfrm>
            <a:off x="805971" y="3208104"/>
            <a:ext cx="17382309" cy="6270644"/>
          </a:xfrm>
          <a:prstGeom prst="rect">
            <a:avLst/>
          </a:prstGeom>
          <a:noFill/>
          <a:ln>
            <a:noFill/>
          </a:ln>
        </p:spPr>
        <p:txBody>
          <a:bodyPr spcFirstLastPara="1" wrap="square" lIns="182850" tIns="182850" rIns="182850" bIns="182850" anchor="ctr" anchorCtr="0">
            <a:noAutofit/>
          </a:bodyPr>
          <a:lstStyle/>
          <a:p>
            <a:pPr marL="457200" indent="-457200" defTabSz="1828800">
              <a:buClrTx/>
              <a:buFont typeface="Wingdings" panose="05000000000000000000" pitchFamily="2" charset="2"/>
              <a:buChar char="§"/>
              <a:defRPr/>
            </a:pPr>
            <a:r>
              <a:rPr lang="en-GB" sz="3200">
                <a:solidFill>
                  <a:sysClr val="windowText" lastClr="000000"/>
                </a:solidFill>
                <a:latin typeface="Montserrat" panose="00000500000000000000" pitchFamily="2" charset="0"/>
              </a:rPr>
              <a:t>Non </a:t>
            </a:r>
            <a:r>
              <a:rPr lang="en-GB" sz="3200" err="1">
                <a:solidFill>
                  <a:sysClr val="windowText" lastClr="000000"/>
                </a:solidFill>
                <a:latin typeface="Montserrat" panose="00000500000000000000" pitchFamily="2" charset="0"/>
              </a:rPr>
              <a:t>sono</a:t>
            </a:r>
            <a:r>
              <a:rPr lang="en-GB" sz="3200">
                <a:solidFill>
                  <a:sysClr val="windowText" lastClr="000000"/>
                </a:solidFill>
                <a:latin typeface="Montserrat" panose="00000500000000000000" pitchFamily="2" charset="0"/>
              </a:rPr>
              <a:t> </a:t>
            </a:r>
            <a:r>
              <a:rPr lang="en-GB" sz="3200" err="1">
                <a:solidFill>
                  <a:sysClr val="windowText" lastClr="000000"/>
                </a:solidFill>
                <a:latin typeface="Montserrat" panose="00000500000000000000" pitchFamily="2" charset="0"/>
              </a:rPr>
              <a:t>previsti</a:t>
            </a:r>
            <a:r>
              <a:rPr lang="en-GB" sz="3200">
                <a:solidFill>
                  <a:sysClr val="windowText" lastClr="000000"/>
                </a:solidFill>
                <a:latin typeface="Montserrat" panose="00000500000000000000" pitchFamily="2" charset="0"/>
              </a:rPr>
              <a:t> </a:t>
            </a:r>
            <a:r>
              <a:rPr lang="en-GB" sz="3200" err="1">
                <a:solidFill>
                  <a:sysClr val="windowText" lastClr="000000"/>
                </a:solidFill>
                <a:latin typeface="Montserrat" panose="00000500000000000000" pitchFamily="2" charset="0"/>
              </a:rPr>
              <a:t>costi</a:t>
            </a:r>
            <a:r>
              <a:rPr lang="en-GB" sz="3200">
                <a:solidFill>
                  <a:sysClr val="windowText" lastClr="000000"/>
                </a:solidFill>
                <a:latin typeface="Montserrat" panose="00000500000000000000" pitchFamily="2" charset="0"/>
              </a:rPr>
              <a:t> </a:t>
            </a:r>
            <a:r>
              <a:rPr lang="en-GB" sz="3200" b="1" err="1">
                <a:solidFill>
                  <a:sysClr val="windowText" lastClr="000000"/>
                </a:solidFill>
                <a:latin typeface="Montserrat" panose="00000500000000000000" pitchFamily="2" charset="0"/>
              </a:rPr>
              <a:t>nè</a:t>
            </a:r>
            <a:r>
              <a:rPr lang="en-GB" sz="3200" b="1">
                <a:solidFill>
                  <a:sysClr val="windowText" lastClr="000000"/>
                </a:solidFill>
                <a:latin typeface="Montserrat" panose="00000500000000000000" pitchFamily="2" charset="0"/>
              </a:rPr>
              <a:t> per </a:t>
            </a:r>
            <a:r>
              <a:rPr lang="en-GB" sz="3200" b="1" err="1">
                <a:solidFill>
                  <a:sysClr val="windowText" lastClr="000000"/>
                </a:solidFill>
                <a:latin typeface="Montserrat" panose="00000500000000000000" pitchFamily="2" charset="0"/>
              </a:rPr>
              <a:t>l’autore</a:t>
            </a:r>
            <a:r>
              <a:rPr lang="en-GB" sz="3200" b="1">
                <a:solidFill>
                  <a:sysClr val="windowText" lastClr="000000"/>
                </a:solidFill>
                <a:latin typeface="Montserrat" panose="00000500000000000000" pitchFamily="2" charset="0"/>
              </a:rPr>
              <a:t> </a:t>
            </a:r>
            <a:r>
              <a:rPr lang="en-GB" sz="3200" b="1" err="1">
                <a:solidFill>
                  <a:sysClr val="windowText" lastClr="000000"/>
                </a:solidFill>
                <a:latin typeface="Montserrat" panose="00000500000000000000" pitchFamily="2" charset="0"/>
              </a:rPr>
              <a:t>nè</a:t>
            </a:r>
            <a:r>
              <a:rPr lang="en-GB" sz="3200" b="1">
                <a:solidFill>
                  <a:sysClr val="windowText" lastClr="000000"/>
                </a:solidFill>
                <a:latin typeface="Montserrat" panose="00000500000000000000" pitchFamily="2" charset="0"/>
              </a:rPr>
              <a:t> per il </a:t>
            </a:r>
            <a:r>
              <a:rPr lang="en-GB" sz="3200" b="1" err="1">
                <a:solidFill>
                  <a:sysClr val="windowText" lastClr="000000"/>
                </a:solidFill>
                <a:latin typeface="Montserrat" panose="00000500000000000000" pitchFamily="2" charset="0"/>
              </a:rPr>
              <a:t>lettore</a:t>
            </a:r>
            <a:r>
              <a:rPr lang="en-GB" sz="3200" b="1">
                <a:solidFill>
                  <a:sysClr val="windowText" lastClr="000000"/>
                </a:solidFill>
                <a:latin typeface="Montserrat" panose="00000500000000000000" pitchFamily="2" charset="0"/>
              </a:rPr>
              <a:t> (</a:t>
            </a:r>
            <a:r>
              <a:rPr lang="it-IT" sz="3200" b="1">
                <a:solidFill>
                  <a:sysClr val="windowText" lastClr="000000"/>
                </a:solidFill>
                <a:latin typeface="Montserrat" panose="00000500000000000000" pitchFamily="2" charset="0"/>
              </a:rPr>
              <a:t>senza pagamento di APC)</a:t>
            </a:r>
            <a:endParaRPr lang="en-GB" sz="3200">
              <a:solidFill>
                <a:sysClr val="windowText" lastClr="000000"/>
              </a:solidFill>
              <a:latin typeface="Montserrat" panose="00000500000000000000" pitchFamily="2" charset="0"/>
            </a:endParaRPr>
          </a:p>
          <a:p>
            <a:pPr marL="457200" indent="-457200" defTabSz="1828800">
              <a:buClrTx/>
              <a:buFont typeface="Wingdings" panose="05000000000000000000" pitchFamily="2" charset="2"/>
              <a:buChar char="§"/>
              <a:defRPr/>
            </a:pPr>
            <a:endParaRPr lang="en-GB" sz="3200">
              <a:solidFill>
                <a:sysClr val="windowText" lastClr="000000"/>
              </a:solidFill>
              <a:latin typeface="Montserrat" panose="00000500000000000000" pitchFamily="2" charset="0"/>
            </a:endParaRPr>
          </a:p>
          <a:p>
            <a:pPr marL="457200" lvl="0" indent="-457200">
              <a:buClrTx/>
              <a:buFont typeface="Wingdings" panose="05000000000000000000" pitchFamily="2" charset="2"/>
              <a:buChar char="§"/>
              <a:defRPr/>
            </a:pPr>
            <a:r>
              <a:rPr lang="it-IT" sz="3200">
                <a:solidFill>
                  <a:sysClr val="windowText" lastClr="000000"/>
                </a:solidFill>
                <a:latin typeface="Montserrat" panose="00000500000000000000" pitchFamily="2" charset="0"/>
              </a:rPr>
              <a:t>Orientato, gestito e diretto </a:t>
            </a:r>
            <a:r>
              <a:rPr lang="it-IT" sz="3200" b="1">
                <a:solidFill>
                  <a:sysClr val="windowText" lastClr="000000"/>
                </a:solidFill>
                <a:latin typeface="Montserrat" panose="00000500000000000000" pitchFamily="2" charset="0"/>
              </a:rPr>
              <a:t>in ambito accademico</a:t>
            </a:r>
          </a:p>
          <a:p>
            <a:pPr marL="457200" indent="-457200" defTabSz="1828800">
              <a:buClrTx/>
              <a:buFont typeface="Wingdings" panose="05000000000000000000" pitchFamily="2" charset="2"/>
              <a:buChar char="§"/>
              <a:defRPr/>
            </a:pPr>
            <a:endParaRPr lang="it-IT" sz="3200">
              <a:solidFill>
                <a:sysClr val="windowText" lastClr="000000"/>
              </a:solidFill>
              <a:latin typeface="Montserrat" panose="00000500000000000000" pitchFamily="2" charset="0"/>
            </a:endParaRPr>
          </a:p>
          <a:p>
            <a:pPr marL="457200" indent="-457200" defTabSz="1828800">
              <a:buClrTx/>
              <a:buFont typeface="Wingdings" panose="05000000000000000000" pitchFamily="2" charset="2"/>
              <a:buChar char="§"/>
              <a:defRPr/>
            </a:pPr>
            <a:r>
              <a:rPr lang="it-IT" sz="3200" b="1">
                <a:solidFill>
                  <a:sysClr val="windowText" lastClr="000000"/>
                </a:solidFill>
                <a:latin typeface="Montserrat" panose="00000500000000000000" pitchFamily="2" charset="0"/>
              </a:rPr>
              <a:t>Nessuna restrizione nascosta</a:t>
            </a:r>
            <a:r>
              <a:rPr lang="it-IT" sz="3200">
                <a:solidFill>
                  <a:sysClr val="windowText" lastClr="000000"/>
                </a:solidFill>
                <a:latin typeface="Montserrat" panose="00000500000000000000" pitchFamily="2" charset="0"/>
              </a:rPr>
              <a:t> attuale e futura (embarghi, depositi, data mining, text mining , ecc.) </a:t>
            </a:r>
          </a:p>
          <a:p>
            <a:pPr marL="457200" indent="-457200" defTabSz="1828800">
              <a:buClrTx/>
              <a:buFont typeface="Wingdings" panose="05000000000000000000" pitchFamily="2" charset="2"/>
              <a:buChar char="§"/>
              <a:defRPr/>
            </a:pPr>
            <a:endParaRPr lang="it-IT" sz="3200">
              <a:solidFill>
                <a:sysClr val="windowText" lastClr="000000"/>
              </a:solidFill>
              <a:latin typeface="Montserrat" panose="00000500000000000000" pitchFamily="2" charset="0"/>
            </a:endParaRPr>
          </a:p>
          <a:p>
            <a:pPr marL="457200" indent="-457200" defTabSz="1828800">
              <a:buClrTx/>
              <a:buFont typeface="Wingdings" panose="05000000000000000000" pitchFamily="2" charset="2"/>
              <a:buChar char="§"/>
              <a:defRPr/>
            </a:pPr>
            <a:r>
              <a:rPr lang="it-IT" sz="3200">
                <a:solidFill>
                  <a:sysClr val="windowText" lastClr="000000"/>
                </a:solidFill>
                <a:latin typeface="Montserrat" panose="00000500000000000000" pitchFamily="2" charset="0"/>
              </a:rPr>
              <a:t>Garantisce OA </a:t>
            </a:r>
            <a:r>
              <a:rPr lang="it-IT" sz="3200" b="1">
                <a:solidFill>
                  <a:sysClr val="windowText" lastClr="000000"/>
                </a:solidFill>
                <a:latin typeface="Montserrat" panose="00000500000000000000" pitchFamily="2" charset="0"/>
              </a:rPr>
              <a:t>a lungo termine</a:t>
            </a:r>
          </a:p>
          <a:p>
            <a:pPr marL="457200" indent="-457200" defTabSz="1828800">
              <a:buClrTx/>
              <a:buFont typeface="Wingdings" panose="05000000000000000000" pitchFamily="2" charset="2"/>
              <a:buChar char="§"/>
              <a:defRPr/>
            </a:pPr>
            <a:endParaRPr lang="it-IT" sz="3200">
              <a:solidFill>
                <a:sysClr val="windowText" lastClr="000000"/>
              </a:solidFill>
              <a:latin typeface="Montserrat" panose="00000500000000000000" pitchFamily="2" charset="0"/>
            </a:endParaRPr>
          </a:p>
          <a:p>
            <a:pPr marL="457200" indent="-457200" defTabSz="1828800">
              <a:buClrTx/>
              <a:buFont typeface="Wingdings" panose="05000000000000000000" pitchFamily="2" charset="2"/>
              <a:buChar char="§"/>
              <a:defRPr/>
            </a:pPr>
            <a:r>
              <a:rPr lang="it" sz="3200">
                <a:solidFill>
                  <a:sysClr val="windowText" lastClr="000000"/>
                </a:solidFill>
                <a:latin typeface="Montserrat" panose="00000500000000000000" pitchFamily="2" charset="0"/>
              </a:rPr>
              <a:t>Assicura la </a:t>
            </a:r>
            <a:r>
              <a:rPr lang="it" sz="3200" b="1">
                <a:solidFill>
                  <a:sysClr val="windowText" lastClr="000000"/>
                </a:solidFill>
                <a:latin typeface="Montserrat" panose="00000500000000000000" pitchFamily="2" charset="0"/>
              </a:rPr>
              <a:t>bibliodiversità</a:t>
            </a:r>
            <a:r>
              <a:rPr lang="it" sz="3200">
                <a:solidFill>
                  <a:sysClr val="windowText" lastClr="000000"/>
                </a:solidFill>
                <a:latin typeface="Montserrat" panose="00000500000000000000" pitchFamily="2" charset="0"/>
              </a:rPr>
              <a:t>: serve una varietà di comunità accademiche multilingue e multiculturali </a:t>
            </a:r>
            <a:endParaRPr sz="3200" u="sng">
              <a:solidFill>
                <a:srgbClr val="0097A7"/>
              </a:solidFill>
              <a:latin typeface="Montserrat" panose="00000500000000000000" pitchFamily="2" charset="0"/>
            </a:endParaRPr>
          </a:p>
        </p:txBody>
      </p:sp>
      <p:pic>
        <p:nvPicPr>
          <p:cNvPr id="4" name="Picture 1" descr="page3image63754512">
            <a:extLst>
              <a:ext uri="{FF2B5EF4-FFF2-40B4-BE49-F238E27FC236}">
                <a16:creationId xmlns:a16="http://schemas.microsoft.com/office/drawing/2014/main" id="{EFEB1B63-1ADA-A5DD-6A21-F5C15EBBAE9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348151" y="1998295"/>
            <a:ext cx="1204676" cy="104849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18"/>
          <p:cNvSpPr/>
          <p:nvPr/>
        </p:nvSpPr>
        <p:spPr>
          <a:xfrm>
            <a:off x="0" y="0"/>
            <a:ext cx="18288000" cy="1457325"/>
          </a:xfrm>
          <a:prstGeom prst="rect">
            <a:avLst/>
          </a:prstGeom>
          <a:solidFill>
            <a:srgbClr val="1E30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18"/>
          <p:cNvSpPr/>
          <p:nvPr/>
        </p:nvSpPr>
        <p:spPr>
          <a:xfrm>
            <a:off x="16702512" y="8607791"/>
            <a:ext cx="556788" cy="556788"/>
          </a:xfrm>
          <a:custGeom>
            <a:avLst/>
            <a:gdLst/>
            <a:ahLst/>
            <a:cxnLst/>
            <a:rect l="l" t="t" r="r" b="b"/>
            <a:pathLst>
              <a:path w="556788" h="556788" extrusionOk="0">
                <a:moveTo>
                  <a:pt x="0" y="0"/>
                </a:moveTo>
                <a:lnTo>
                  <a:pt x="556788" y="0"/>
                </a:lnTo>
                <a:lnTo>
                  <a:pt x="556788" y="556787"/>
                </a:lnTo>
                <a:lnTo>
                  <a:pt x="0" y="556787"/>
                </a:lnTo>
                <a:lnTo>
                  <a:pt x="0" y="0"/>
                </a:lnTo>
                <a:close/>
              </a:path>
            </a:pathLst>
          </a:custGeom>
          <a:blipFill rotWithShape="1">
            <a:blip r:embed="rId3">
              <a:alphaModFix/>
            </a:blip>
            <a:stretch>
              <a:fillRect/>
            </a:stretch>
          </a:blipFill>
          <a:ln>
            <a:noFill/>
          </a:ln>
        </p:spPr>
        <p:txBody>
          <a:bodyPr/>
          <a:lstStyle/>
          <a:p>
            <a:endParaRPr lang="it-IT"/>
          </a:p>
        </p:txBody>
      </p:sp>
      <p:sp>
        <p:nvSpPr>
          <p:cNvPr id="182" name="Google Shape;182;p18"/>
          <p:cNvSpPr/>
          <p:nvPr/>
        </p:nvSpPr>
        <p:spPr>
          <a:xfrm rot="-5400000">
            <a:off x="16041208" y="-789467"/>
            <a:ext cx="2988478" cy="1505106"/>
          </a:xfrm>
          <a:custGeom>
            <a:avLst/>
            <a:gdLst/>
            <a:ahLst/>
            <a:cxnLst/>
            <a:rect l="l" t="t" r="r" b="b"/>
            <a:pathLst>
              <a:path w="2988478" h="1505106" extrusionOk="0">
                <a:moveTo>
                  <a:pt x="0" y="0"/>
                </a:moveTo>
                <a:lnTo>
                  <a:pt x="2988478" y="0"/>
                </a:lnTo>
                <a:lnTo>
                  <a:pt x="2988478" y="1505106"/>
                </a:lnTo>
                <a:lnTo>
                  <a:pt x="0" y="1505106"/>
                </a:lnTo>
                <a:lnTo>
                  <a:pt x="0" y="0"/>
                </a:lnTo>
                <a:close/>
              </a:path>
            </a:pathLst>
          </a:custGeom>
          <a:blipFill rotWithShape="1">
            <a:blip r:embed="rId4">
              <a:alphaModFix/>
            </a:blip>
            <a:stretch>
              <a:fillRect/>
            </a:stretch>
          </a:blipFill>
          <a:ln>
            <a:noFill/>
          </a:ln>
        </p:spPr>
        <p:txBody>
          <a:bodyPr/>
          <a:lstStyle/>
          <a:p>
            <a:endParaRPr lang="it-IT"/>
          </a:p>
        </p:txBody>
      </p:sp>
      <p:grpSp>
        <p:nvGrpSpPr>
          <p:cNvPr id="186" name="Google Shape;186;p18"/>
          <p:cNvGrpSpPr/>
          <p:nvPr/>
        </p:nvGrpSpPr>
        <p:grpSpPr>
          <a:xfrm>
            <a:off x="-431966" y="788486"/>
            <a:ext cx="7148154" cy="1048491"/>
            <a:chOff x="0" y="-163470"/>
            <a:chExt cx="9530872" cy="1397989"/>
          </a:xfrm>
        </p:grpSpPr>
        <p:grpSp>
          <p:nvGrpSpPr>
            <p:cNvPr id="187" name="Google Shape;187;p18"/>
            <p:cNvGrpSpPr/>
            <p:nvPr/>
          </p:nvGrpSpPr>
          <p:grpSpPr>
            <a:xfrm>
              <a:off x="0" y="-163470"/>
              <a:ext cx="9530872" cy="1397989"/>
              <a:chOff x="0" y="-38100"/>
              <a:chExt cx="2221364" cy="325830"/>
            </a:xfrm>
          </p:grpSpPr>
          <p:sp>
            <p:nvSpPr>
              <p:cNvPr id="188" name="Google Shape;188;p18"/>
              <p:cNvSpPr/>
              <p:nvPr/>
            </p:nvSpPr>
            <p:spPr>
              <a:xfrm>
                <a:off x="0" y="0"/>
                <a:ext cx="2221364" cy="287730"/>
              </a:xfrm>
              <a:custGeom>
                <a:avLst/>
                <a:gdLst/>
                <a:ahLst/>
                <a:cxnLst/>
                <a:rect l="l" t="t" r="r" b="b"/>
                <a:pathLst>
                  <a:path w="2221364" h="287730" extrusionOk="0">
                    <a:moveTo>
                      <a:pt x="46588" y="0"/>
                    </a:moveTo>
                    <a:lnTo>
                      <a:pt x="2174776" y="0"/>
                    </a:lnTo>
                    <a:cubicBezTo>
                      <a:pt x="2187132" y="0"/>
                      <a:pt x="2198982" y="4908"/>
                      <a:pt x="2207719" y="13645"/>
                    </a:cubicBezTo>
                    <a:cubicBezTo>
                      <a:pt x="2216456" y="22382"/>
                      <a:pt x="2221364" y="34232"/>
                      <a:pt x="2221364" y="46588"/>
                    </a:cubicBezTo>
                    <a:lnTo>
                      <a:pt x="2221364" y="241142"/>
                    </a:lnTo>
                    <a:cubicBezTo>
                      <a:pt x="2221364" y="266872"/>
                      <a:pt x="2200506" y="287730"/>
                      <a:pt x="2174776" y="287730"/>
                    </a:cubicBezTo>
                    <a:lnTo>
                      <a:pt x="46588" y="287730"/>
                    </a:lnTo>
                    <a:cubicBezTo>
                      <a:pt x="34232" y="287730"/>
                      <a:pt x="22382" y="282822"/>
                      <a:pt x="13645" y="274085"/>
                    </a:cubicBezTo>
                    <a:cubicBezTo>
                      <a:pt x="4908" y="265348"/>
                      <a:pt x="0" y="253498"/>
                      <a:pt x="0" y="241142"/>
                    </a:cubicBezTo>
                    <a:lnTo>
                      <a:pt x="0" y="46588"/>
                    </a:lnTo>
                    <a:cubicBezTo>
                      <a:pt x="0" y="34232"/>
                      <a:pt x="4908" y="22382"/>
                      <a:pt x="13645" y="13645"/>
                    </a:cubicBezTo>
                    <a:cubicBezTo>
                      <a:pt x="22382" y="4908"/>
                      <a:pt x="34232" y="0"/>
                      <a:pt x="465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18"/>
              <p:cNvSpPr txBox="1"/>
              <p:nvPr/>
            </p:nvSpPr>
            <p:spPr>
              <a:xfrm>
                <a:off x="0" y="-38100"/>
                <a:ext cx="2221364" cy="325830"/>
              </a:xfrm>
              <a:prstGeom prst="rect">
                <a:avLst/>
              </a:prstGeom>
              <a:noFill/>
              <a:ln>
                <a:noFill/>
              </a:ln>
            </p:spPr>
            <p:txBody>
              <a:bodyPr spcFirstLastPara="1" wrap="square" lIns="60050" tIns="60050" rIns="60050" bIns="60050" anchor="ctr" anchorCtr="0">
                <a:noAutofit/>
              </a:bodyPr>
              <a:lstStyle/>
              <a:p>
                <a:pPr marL="0" marR="0" lvl="0" indent="0" algn="ctr" rtl="0">
                  <a:lnSpc>
                    <a:spcPct val="163277"/>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90" name="Google Shape;190;p18"/>
            <p:cNvSpPr/>
            <p:nvPr/>
          </p:nvSpPr>
          <p:spPr>
            <a:xfrm>
              <a:off x="3724852" y="163176"/>
              <a:ext cx="5435836" cy="908166"/>
            </a:xfrm>
            <a:custGeom>
              <a:avLst/>
              <a:gdLst/>
              <a:ahLst/>
              <a:cxnLst/>
              <a:rect l="l" t="t" r="r" b="b"/>
              <a:pathLst>
                <a:path w="5435836" h="908166" extrusionOk="0">
                  <a:moveTo>
                    <a:pt x="0" y="0"/>
                  </a:moveTo>
                  <a:lnTo>
                    <a:pt x="5435836" y="0"/>
                  </a:lnTo>
                  <a:lnTo>
                    <a:pt x="5435836" y="908167"/>
                  </a:lnTo>
                  <a:lnTo>
                    <a:pt x="0" y="908167"/>
                  </a:lnTo>
                  <a:lnTo>
                    <a:pt x="0" y="0"/>
                  </a:lnTo>
                  <a:close/>
                </a:path>
              </a:pathLst>
            </a:custGeom>
            <a:blipFill rotWithShape="1">
              <a:blip r:embed="rId5">
                <a:alphaModFix/>
              </a:blip>
              <a:stretch>
                <a:fillRect/>
              </a:stretch>
            </a:blipFill>
            <a:ln>
              <a:noFill/>
            </a:ln>
          </p:spPr>
          <p:txBody>
            <a:bodyPr/>
            <a:lstStyle/>
            <a:p>
              <a:endParaRPr lang="it-IT"/>
            </a:p>
          </p:txBody>
        </p:sp>
        <p:sp>
          <p:nvSpPr>
            <p:cNvPr id="191" name="Google Shape;191;p18"/>
            <p:cNvSpPr/>
            <p:nvPr/>
          </p:nvSpPr>
          <p:spPr>
            <a:xfrm>
              <a:off x="1650583" y="240131"/>
              <a:ext cx="1923704" cy="754258"/>
            </a:xfrm>
            <a:custGeom>
              <a:avLst/>
              <a:gdLst/>
              <a:ahLst/>
              <a:cxnLst/>
              <a:rect l="l" t="t" r="r" b="b"/>
              <a:pathLst>
                <a:path w="1923704" h="754258" extrusionOk="0">
                  <a:moveTo>
                    <a:pt x="0" y="0"/>
                  </a:moveTo>
                  <a:lnTo>
                    <a:pt x="1923704" y="0"/>
                  </a:lnTo>
                  <a:lnTo>
                    <a:pt x="1923704" y="754258"/>
                  </a:lnTo>
                  <a:lnTo>
                    <a:pt x="0" y="754258"/>
                  </a:lnTo>
                  <a:lnTo>
                    <a:pt x="0" y="0"/>
                  </a:lnTo>
                  <a:close/>
                </a:path>
              </a:pathLst>
            </a:custGeom>
            <a:blipFill rotWithShape="1">
              <a:blip r:embed="rId6">
                <a:alphaModFix/>
              </a:blip>
              <a:stretch>
                <a:fillRect/>
              </a:stretch>
            </a:blipFill>
            <a:ln>
              <a:noFill/>
            </a:ln>
          </p:spPr>
          <p:txBody>
            <a:bodyPr/>
            <a:lstStyle/>
            <a:p>
              <a:endParaRPr lang="it-IT"/>
            </a:p>
          </p:txBody>
        </p:sp>
      </p:grpSp>
      <p:sp>
        <p:nvSpPr>
          <p:cNvPr id="5" name="Titolo 3">
            <a:extLst>
              <a:ext uri="{FF2B5EF4-FFF2-40B4-BE49-F238E27FC236}">
                <a16:creationId xmlns:a16="http://schemas.microsoft.com/office/drawing/2014/main" id="{F6670427-8E37-A065-FF80-6908A32B16A1}"/>
              </a:ext>
            </a:extLst>
          </p:cNvPr>
          <p:cNvSpPr txBox="1">
            <a:spLocks/>
          </p:cNvSpPr>
          <p:nvPr/>
        </p:nvSpPr>
        <p:spPr>
          <a:xfrm>
            <a:off x="3618142" y="1902432"/>
            <a:ext cx="11659739" cy="780839"/>
          </a:xfrm>
          <a:prstGeom prst="rect">
            <a:avLst/>
          </a:prstGeom>
        </p:spPr>
        <p:txBody>
          <a:bodyPr>
            <a:normAutofit/>
          </a:bodyPr>
          <a:lstStyle>
            <a:defPPr marR="0" lvl="0" algn="l" rtl="0">
              <a:lnSpc>
                <a:spcPct val="100000"/>
              </a:lnSpc>
              <a:spcBef>
                <a:spcPts val="0"/>
              </a:spcBef>
              <a:spcAft>
                <a:spcPts val="0"/>
              </a:spcAft>
            </a:defPPr>
            <a:lvl1pPr marR="0" lvl="0" algn="l" defTabSz="1261809" rtl="0">
              <a:lnSpc>
                <a:spcPct val="100000"/>
              </a:lnSpc>
              <a:spcBef>
                <a:spcPts val="0"/>
              </a:spcBef>
              <a:spcAft>
                <a:spcPts val="0"/>
              </a:spcAft>
              <a:buClr>
                <a:srgbClr val="000000"/>
              </a:buClr>
              <a:buFont typeface="Arial"/>
              <a:defRPr sz="276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600" b="1">
                <a:solidFill>
                  <a:srgbClr val="009999"/>
                </a:solidFill>
                <a:latin typeface="Montserrat" panose="00000500000000000000" pitchFamily="2" charset="0"/>
              </a:rPr>
              <a:t>I step: OA Diamond Journals Study</a:t>
            </a:r>
            <a:endParaRPr lang="en-US" sz="3600">
              <a:solidFill>
                <a:srgbClr val="009999"/>
              </a:solidFill>
              <a:latin typeface="Montserrat" panose="00000500000000000000" pitchFamily="2" charset="0"/>
            </a:endParaRPr>
          </a:p>
        </p:txBody>
      </p:sp>
      <p:pic>
        <p:nvPicPr>
          <p:cNvPr id="6" name="Picture 3" descr="A picture containing text, businesscard, accessory&#10;&#10;Description automatically generated">
            <a:extLst>
              <a:ext uri="{FF2B5EF4-FFF2-40B4-BE49-F238E27FC236}">
                <a16:creationId xmlns:a16="http://schemas.microsoft.com/office/drawing/2014/main" id="{BF04E858-5BC0-446B-E601-2A5716945E99}"/>
              </a:ext>
            </a:extLst>
          </p:cNvPr>
          <p:cNvPicPr>
            <a:picLocks noChangeAspect="1"/>
          </p:cNvPicPr>
          <p:nvPr/>
        </p:nvPicPr>
        <p:blipFill rotWithShape="1">
          <a:blip r:embed="rId7">
            <a:extLst>
              <a:ext uri="{28A0092B-C50C-407E-A947-70E740481C1C}">
                <a14:useLocalDpi xmlns:a14="http://schemas.microsoft.com/office/drawing/2010/main" val="0"/>
              </a:ext>
            </a:extLst>
          </a:blip>
          <a:srcRect l="16482" t="15516" r="18865" b="17441"/>
          <a:stretch/>
        </p:blipFill>
        <p:spPr>
          <a:xfrm>
            <a:off x="13505283" y="2426002"/>
            <a:ext cx="4260658" cy="3313620"/>
          </a:xfrm>
          <a:prstGeom prst="rect">
            <a:avLst/>
          </a:prstGeom>
        </p:spPr>
      </p:pic>
      <p:pic>
        <p:nvPicPr>
          <p:cNvPr id="7" name="Immagine 6">
            <a:extLst>
              <a:ext uri="{FF2B5EF4-FFF2-40B4-BE49-F238E27FC236}">
                <a16:creationId xmlns:a16="http://schemas.microsoft.com/office/drawing/2014/main" id="{74F3D95B-C48D-B281-81AE-F534987D1D63}"/>
              </a:ext>
            </a:extLst>
          </p:cNvPr>
          <p:cNvPicPr>
            <a:picLocks noChangeAspect="1"/>
          </p:cNvPicPr>
          <p:nvPr/>
        </p:nvPicPr>
        <p:blipFill>
          <a:blip r:embed="rId8"/>
          <a:stretch>
            <a:fillRect/>
          </a:stretch>
        </p:blipFill>
        <p:spPr>
          <a:xfrm>
            <a:off x="906633" y="5836426"/>
            <a:ext cx="17082756" cy="4049144"/>
          </a:xfrm>
          <a:prstGeom prst="rect">
            <a:avLst/>
          </a:prstGeom>
        </p:spPr>
      </p:pic>
      <p:sp>
        <p:nvSpPr>
          <p:cNvPr id="8" name="CasellaDiTesto 7">
            <a:extLst>
              <a:ext uri="{FF2B5EF4-FFF2-40B4-BE49-F238E27FC236}">
                <a16:creationId xmlns:a16="http://schemas.microsoft.com/office/drawing/2014/main" id="{16C5A1C3-1596-6271-654B-EAB0DE41CFFC}"/>
              </a:ext>
            </a:extLst>
          </p:cNvPr>
          <p:cNvSpPr txBox="1"/>
          <p:nvPr/>
        </p:nvSpPr>
        <p:spPr>
          <a:xfrm>
            <a:off x="805971" y="3316571"/>
            <a:ext cx="11934856" cy="156966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just"/>
            <a:r>
              <a:rPr lang="en-US" sz="3200">
                <a:latin typeface="Montserrat" panose="00000500000000000000" pitchFamily="2" charset="0"/>
              </a:rPr>
              <a:t>Open Access Diamond Journals Study </a:t>
            </a:r>
            <a:r>
              <a:rPr lang="en-US" sz="3200" err="1">
                <a:latin typeface="Montserrat" panose="00000500000000000000" pitchFamily="2" charset="0"/>
              </a:rPr>
              <a:t>pubblicato</a:t>
            </a:r>
            <a:r>
              <a:rPr lang="en-US" sz="3200">
                <a:latin typeface="Montserrat" panose="00000500000000000000" pitchFamily="2" charset="0"/>
              </a:rPr>
              <a:t> dal consortium OPERAS e </a:t>
            </a:r>
            <a:r>
              <a:rPr lang="en-US" sz="3200" err="1">
                <a:latin typeface="Montserrat" panose="00000500000000000000" pitchFamily="2" charset="0"/>
              </a:rPr>
              <a:t>commissionato</a:t>
            </a:r>
            <a:r>
              <a:rPr lang="en-US" sz="3200">
                <a:latin typeface="Montserrat" panose="00000500000000000000" pitchFamily="2" charset="0"/>
              </a:rPr>
              <a:t> da </a:t>
            </a:r>
            <a:r>
              <a:rPr lang="en-US" sz="3200" err="1">
                <a:latin typeface="Montserrat" panose="00000500000000000000" pitchFamily="2" charset="0"/>
              </a:rPr>
              <a:t>cOAlition</a:t>
            </a:r>
            <a:r>
              <a:rPr lang="en-US" sz="3200">
                <a:latin typeface="Montserrat" panose="00000500000000000000" pitchFamily="2" charset="0"/>
              </a:rPr>
              <a:t> S e Science Europe (</a:t>
            </a:r>
            <a:r>
              <a:rPr lang="en-US" sz="3200" err="1">
                <a:latin typeface="Montserrat" panose="00000500000000000000" pitchFamily="2" charset="0"/>
              </a:rPr>
              <a:t>marzo</a:t>
            </a:r>
            <a:r>
              <a:rPr lang="en-US" sz="3200">
                <a:latin typeface="Montserrat" panose="00000500000000000000" pitchFamily="2" charset="0"/>
              </a:rPr>
              <a:t>  2021)</a:t>
            </a:r>
            <a:endParaRPr lang="it-IT" sz="3200">
              <a:latin typeface="Montserrat" panose="00000500000000000000" pitchFamily="2" charset="0"/>
            </a:endParaRPr>
          </a:p>
        </p:txBody>
      </p:sp>
    </p:spTree>
    <p:extLst>
      <p:ext uri="{BB962C8B-B14F-4D97-AF65-F5344CB8AC3E}">
        <p14:creationId xmlns:p14="http://schemas.microsoft.com/office/powerpoint/2010/main" val="2574115942"/>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18"/>
          <p:cNvSpPr/>
          <p:nvPr/>
        </p:nvSpPr>
        <p:spPr>
          <a:xfrm>
            <a:off x="0" y="-30032"/>
            <a:ext cx="18288000" cy="1457325"/>
          </a:xfrm>
          <a:prstGeom prst="rect">
            <a:avLst/>
          </a:prstGeom>
          <a:solidFill>
            <a:srgbClr val="1E30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18"/>
          <p:cNvSpPr/>
          <p:nvPr/>
        </p:nvSpPr>
        <p:spPr>
          <a:xfrm>
            <a:off x="16702512" y="8607791"/>
            <a:ext cx="556788" cy="556788"/>
          </a:xfrm>
          <a:custGeom>
            <a:avLst/>
            <a:gdLst/>
            <a:ahLst/>
            <a:cxnLst/>
            <a:rect l="l" t="t" r="r" b="b"/>
            <a:pathLst>
              <a:path w="556788" h="556788" extrusionOk="0">
                <a:moveTo>
                  <a:pt x="0" y="0"/>
                </a:moveTo>
                <a:lnTo>
                  <a:pt x="556788" y="0"/>
                </a:lnTo>
                <a:lnTo>
                  <a:pt x="556788" y="556787"/>
                </a:lnTo>
                <a:lnTo>
                  <a:pt x="0" y="556787"/>
                </a:lnTo>
                <a:lnTo>
                  <a:pt x="0" y="0"/>
                </a:lnTo>
                <a:close/>
              </a:path>
            </a:pathLst>
          </a:custGeom>
          <a:blipFill rotWithShape="1">
            <a:blip r:embed="rId3">
              <a:alphaModFix/>
            </a:blip>
            <a:stretch>
              <a:fillRect/>
            </a:stretch>
          </a:blipFill>
          <a:ln>
            <a:noFill/>
          </a:ln>
        </p:spPr>
        <p:txBody>
          <a:bodyPr/>
          <a:lstStyle/>
          <a:p>
            <a:endParaRPr lang="it-IT"/>
          </a:p>
        </p:txBody>
      </p:sp>
      <p:sp>
        <p:nvSpPr>
          <p:cNvPr id="182" name="Google Shape;182;p18"/>
          <p:cNvSpPr/>
          <p:nvPr/>
        </p:nvSpPr>
        <p:spPr>
          <a:xfrm rot="-5400000">
            <a:off x="16041208" y="-789467"/>
            <a:ext cx="2988478" cy="1505106"/>
          </a:xfrm>
          <a:custGeom>
            <a:avLst/>
            <a:gdLst/>
            <a:ahLst/>
            <a:cxnLst/>
            <a:rect l="l" t="t" r="r" b="b"/>
            <a:pathLst>
              <a:path w="2988478" h="1505106" extrusionOk="0">
                <a:moveTo>
                  <a:pt x="0" y="0"/>
                </a:moveTo>
                <a:lnTo>
                  <a:pt x="2988478" y="0"/>
                </a:lnTo>
                <a:lnTo>
                  <a:pt x="2988478" y="1505106"/>
                </a:lnTo>
                <a:lnTo>
                  <a:pt x="0" y="1505106"/>
                </a:lnTo>
                <a:lnTo>
                  <a:pt x="0" y="0"/>
                </a:lnTo>
                <a:close/>
              </a:path>
            </a:pathLst>
          </a:custGeom>
          <a:blipFill rotWithShape="1">
            <a:blip r:embed="rId4">
              <a:alphaModFix/>
            </a:blip>
            <a:stretch>
              <a:fillRect/>
            </a:stretch>
          </a:blipFill>
          <a:ln>
            <a:noFill/>
          </a:ln>
        </p:spPr>
        <p:txBody>
          <a:bodyPr/>
          <a:lstStyle/>
          <a:p>
            <a:endParaRPr lang="it-IT"/>
          </a:p>
        </p:txBody>
      </p:sp>
      <p:grpSp>
        <p:nvGrpSpPr>
          <p:cNvPr id="186" name="Google Shape;186;p18"/>
          <p:cNvGrpSpPr/>
          <p:nvPr/>
        </p:nvGrpSpPr>
        <p:grpSpPr>
          <a:xfrm>
            <a:off x="-431966" y="788486"/>
            <a:ext cx="7148154" cy="1048491"/>
            <a:chOff x="0" y="-163470"/>
            <a:chExt cx="9530872" cy="1397989"/>
          </a:xfrm>
        </p:grpSpPr>
        <p:grpSp>
          <p:nvGrpSpPr>
            <p:cNvPr id="187" name="Google Shape;187;p18"/>
            <p:cNvGrpSpPr/>
            <p:nvPr/>
          </p:nvGrpSpPr>
          <p:grpSpPr>
            <a:xfrm>
              <a:off x="0" y="-163470"/>
              <a:ext cx="9530872" cy="1397989"/>
              <a:chOff x="0" y="-38100"/>
              <a:chExt cx="2221364" cy="325830"/>
            </a:xfrm>
          </p:grpSpPr>
          <p:sp>
            <p:nvSpPr>
              <p:cNvPr id="188" name="Google Shape;188;p18"/>
              <p:cNvSpPr/>
              <p:nvPr/>
            </p:nvSpPr>
            <p:spPr>
              <a:xfrm>
                <a:off x="0" y="0"/>
                <a:ext cx="2221364" cy="287730"/>
              </a:xfrm>
              <a:custGeom>
                <a:avLst/>
                <a:gdLst/>
                <a:ahLst/>
                <a:cxnLst/>
                <a:rect l="l" t="t" r="r" b="b"/>
                <a:pathLst>
                  <a:path w="2221364" h="287730" extrusionOk="0">
                    <a:moveTo>
                      <a:pt x="46588" y="0"/>
                    </a:moveTo>
                    <a:lnTo>
                      <a:pt x="2174776" y="0"/>
                    </a:lnTo>
                    <a:cubicBezTo>
                      <a:pt x="2187132" y="0"/>
                      <a:pt x="2198982" y="4908"/>
                      <a:pt x="2207719" y="13645"/>
                    </a:cubicBezTo>
                    <a:cubicBezTo>
                      <a:pt x="2216456" y="22382"/>
                      <a:pt x="2221364" y="34232"/>
                      <a:pt x="2221364" y="46588"/>
                    </a:cubicBezTo>
                    <a:lnTo>
                      <a:pt x="2221364" y="241142"/>
                    </a:lnTo>
                    <a:cubicBezTo>
                      <a:pt x="2221364" y="266872"/>
                      <a:pt x="2200506" y="287730"/>
                      <a:pt x="2174776" y="287730"/>
                    </a:cubicBezTo>
                    <a:lnTo>
                      <a:pt x="46588" y="287730"/>
                    </a:lnTo>
                    <a:cubicBezTo>
                      <a:pt x="34232" y="287730"/>
                      <a:pt x="22382" y="282822"/>
                      <a:pt x="13645" y="274085"/>
                    </a:cubicBezTo>
                    <a:cubicBezTo>
                      <a:pt x="4908" y="265348"/>
                      <a:pt x="0" y="253498"/>
                      <a:pt x="0" y="241142"/>
                    </a:cubicBezTo>
                    <a:lnTo>
                      <a:pt x="0" y="46588"/>
                    </a:lnTo>
                    <a:cubicBezTo>
                      <a:pt x="0" y="34232"/>
                      <a:pt x="4908" y="22382"/>
                      <a:pt x="13645" y="13645"/>
                    </a:cubicBezTo>
                    <a:cubicBezTo>
                      <a:pt x="22382" y="4908"/>
                      <a:pt x="34232" y="0"/>
                      <a:pt x="465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18"/>
              <p:cNvSpPr txBox="1"/>
              <p:nvPr/>
            </p:nvSpPr>
            <p:spPr>
              <a:xfrm>
                <a:off x="0" y="-38100"/>
                <a:ext cx="2221364" cy="325830"/>
              </a:xfrm>
              <a:prstGeom prst="rect">
                <a:avLst/>
              </a:prstGeom>
              <a:noFill/>
              <a:ln>
                <a:noFill/>
              </a:ln>
            </p:spPr>
            <p:txBody>
              <a:bodyPr spcFirstLastPara="1" wrap="square" lIns="60050" tIns="60050" rIns="60050" bIns="60050" anchor="ctr" anchorCtr="0">
                <a:noAutofit/>
              </a:bodyPr>
              <a:lstStyle/>
              <a:p>
                <a:pPr marL="0" marR="0" lvl="0" indent="0" algn="ctr" rtl="0">
                  <a:lnSpc>
                    <a:spcPct val="163277"/>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90" name="Google Shape;190;p18"/>
            <p:cNvSpPr/>
            <p:nvPr/>
          </p:nvSpPr>
          <p:spPr>
            <a:xfrm>
              <a:off x="3724852" y="163176"/>
              <a:ext cx="5435836" cy="908166"/>
            </a:xfrm>
            <a:custGeom>
              <a:avLst/>
              <a:gdLst/>
              <a:ahLst/>
              <a:cxnLst/>
              <a:rect l="l" t="t" r="r" b="b"/>
              <a:pathLst>
                <a:path w="5435836" h="908166" extrusionOk="0">
                  <a:moveTo>
                    <a:pt x="0" y="0"/>
                  </a:moveTo>
                  <a:lnTo>
                    <a:pt x="5435836" y="0"/>
                  </a:lnTo>
                  <a:lnTo>
                    <a:pt x="5435836" y="908167"/>
                  </a:lnTo>
                  <a:lnTo>
                    <a:pt x="0" y="908167"/>
                  </a:lnTo>
                  <a:lnTo>
                    <a:pt x="0" y="0"/>
                  </a:lnTo>
                  <a:close/>
                </a:path>
              </a:pathLst>
            </a:custGeom>
            <a:blipFill rotWithShape="1">
              <a:blip r:embed="rId5">
                <a:alphaModFix/>
              </a:blip>
              <a:stretch>
                <a:fillRect/>
              </a:stretch>
            </a:blipFill>
            <a:ln>
              <a:noFill/>
            </a:ln>
          </p:spPr>
          <p:txBody>
            <a:bodyPr/>
            <a:lstStyle/>
            <a:p>
              <a:endParaRPr lang="it-IT"/>
            </a:p>
          </p:txBody>
        </p:sp>
        <p:sp>
          <p:nvSpPr>
            <p:cNvPr id="191" name="Google Shape;191;p18"/>
            <p:cNvSpPr/>
            <p:nvPr/>
          </p:nvSpPr>
          <p:spPr>
            <a:xfrm>
              <a:off x="1650583" y="240131"/>
              <a:ext cx="1923704" cy="754258"/>
            </a:xfrm>
            <a:custGeom>
              <a:avLst/>
              <a:gdLst/>
              <a:ahLst/>
              <a:cxnLst/>
              <a:rect l="l" t="t" r="r" b="b"/>
              <a:pathLst>
                <a:path w="1923704" h="754258" extrusionOk="0">
                  <a:moveTo>
                    <a:pt x="0" y="0"/>
                  </a:moveTo>
                  <a:lnTo>
                    <a:pt x="1923704" y="0"/>
                  </a:lnTo>
                  <a:lnTo>
                    <a:pt x="1923704" y="754258"/>
                  </a:lnTo>
                  <a:lnTo>
                    <a:pt x="0" y="754258"/>
                  </a:lnTo>
                  <a:lnTo>
                    <a:pt x="0" y="0"/>
                  </a:lnTo>
                  <a:close/>
                </a:path>
              </a:pathLst>
            </a:custGeom>
            <a:blipFill rotWithShape="1">
              <a:blip r:embed="rId6">
                <a:alphaModFix/>
              </a:blip>
              <a:stretch>
                <a:fillRect/>
              </a:stretch>
            </a:blipFill>
            <a:ln>
              <a:noFill/>
            </a:ln>
          </p:spPr>
          <p:txBody>
            <a:bodyPr/>
            <a:lstStyle/>
            <a:p>
              <a:endParaRPr lang="it-IT"/>
            </a:p>
          </p:txBody>
        </p:sp>
      </p:grpSp>
      <p:sp>
        <p:nvSpPr>
          <p:cNvPr id="2" name="Titolo 3">
            <a:extLst>
              <a:ext uri="{FF2B5EF4-FFF2-40B4-BE49-F238E27FC236}">
                <a16:creationId xmlns:a16="http://schemas.microsoft.com/office/drawing/2014/main" id="{E19F5ED7-C005-8D53-9111-DD1BFEA71CAB}"/>
              </a:ext>
            </a:extLst>
          </p:cNvPr>
          <p:cNvSpPr txBox="1">
            <a:spLocks/>
          </p:cNvSpPr>
          <p:nvPr/>
        </p:nvSpPr>
        <p:spPr>
          <a:xfrm>
            <a:off x="2671016" y="1879923"/>
            <a:ext cx="13513980" cy="785028"/>
          </a:xfrm>
          <a:prstGeom prst="rect">
            <a:avLst/>
          </a:prstGeom>
        </p:spPr>
        <p:txBody>
          <a:bodyPr>
            <a:normAutofit/>
          </a:bodyPr>
          <a:lstStyle>
            <a:defPPr marR="0" lvl="0" algn="l" rtl="0">
              <a:lnSpc>
                <a:spcPct val="100000"/>
              </a:lnSpc>
              <a:spcBef>
                <a:spcPts val="0"/>
              </a:spcBef>
              <a:spcAft>
                <a:spcPts val="0"/>
              </a:spcAft>
            </a:defPPr>
            <a:lvl1pPr marR="0" lvl="0" algn="l" defTabSz="1261809" rtl="0">
              <a:lnSpc>
                <a:spcPct val="100000"/>
              </a:lnSpc>
              <a:spcBef>
                <a:spcPts val="0"/>
              </a:spcBef>
              <a:spcAft>
                <a:spcPts val="0"/>
              </a:spcAft>
              <a:buClr>
                <a:srgbClr val="000000"/>
              </a:buClr>
              <a:buFont typeface="Arial"/>
              <a:defRPr sz="276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it-IT" sz="4000" b="1">
                <a:solidFill>
                  <a:srgbClr val="009999"/>
                </a:solidFill>
                <a:latin typeface="Montserrat" panose="00000500000000000000" pitchFamily="2" charset="0"/>
              </a:rPr>
              <a:t>Risultati, sfide e raccomandazioni</a:t>
            </a:r>
            <a:endParaRPr lang="it-IT" sz="4000">
              <a:solidFill>
                <a:srgbClr val="009999"/>
              </a:solidFill>
              <a:latin typeface="Montserrat" panose="00000500000000000000" pitchFamily="2" charset="0"/>
            </a:endParaRPr>
          </a:p>
        </p:txBody>
      </p:sp>
      <p:sp>
        <p:nvSpPr>
          <p:cNvPr id="3" name="Content Placeholder 2">
            <a:extLst>
              <a:ext uri="{FF2B5EF4-FFF2-40B4-BE49-F238E27FC236}">
                <a16:creationId xmlns:a16="http://schemas.microsoft.com/office/drawing/2014/main" id="{70EE9618-0F79-44E3-E96B-82B712DD3E12}"/>
              </a:ext>
            </a:extLst>
          </p:cNvPr>
          <p:cNvSpPr txBox="1">
            <a:spLocks/>
          </p:cNvSpPr>
          <p:nvPr/>
        </p:nvSpPr>
        <p:spPr>
          <a:xfrm>
            <a:off x="354115" y="2916689"/>
            <a:ext cx="16023442" cy="4102414"/>
          </a:xfrm>
          <a:prstGeom prst="rect">
            <a:avLst/>
          </a:prstGeom>
          <a:noFill/>
          <a:ln>
            <a:noFill/>
          </a:ln>
        </p:spPr>
        <p:txBody>
          <a:bodyPr spcFirstLastPara="1" wrap="square" lIns="182850" tIns="182850" rIns="182850" bIns="182850"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0" lvl="1" indent="0">
              <a:lnSpc>
                <a:spcPct val="100000"/>
              </a:lnSpc>
              <a:buNone/>
            </a:pPr>
            <a:r>
              <a:rPr lang="en-GB" sz="3200" err="1">
                <a:solidFill>
                  <a:schemeClr val="tx1"/>
                </a:solidFill>
                <a:latin typeface="Montserrat" panose="00000500000000000000" pitchFamily="2" charset="0"/>
              </a:rPr>
              <a:t>Un’indagine</a:t>
            </a:r>
            <a:r>
              <a:rPr lang="en-GB" sz="3200">
                <a:solidFill>
                  <a:schemeClr val="tx1"/>
                </a:solidFill>
                <a:latin typeface="Montserrat" panose="00000500000000000000" pitchFamily="2" charset="0"/>
              </a:rPr>
              <a:t> </a:t>
            </a:r>
            <a:r>
              <a:rPr lang="en-GB" sz="3200" err="1">
                <a:solidFill>
                  <a:schemeClr val="tx1"/>
                </a:solidFill>
                <a:latin typeface="Montserrat" panose="00000500000000000000" pitchFamily="2" charset="0"/>
              </a:rPr>
              <a:t>su</a:t>
            </a:r>
            <a:r>
              <a:rPr lang="en-GB" sz="3200">
                <a:solidFill>
                  <a:schemeClr val="tx1"/>
                </a:solidFill>
                <a:latin typeface="Montserrat" panose="00000500000000000000" pitchFamily="2" charset="0"/>
              </a:rPr>
              <a:t> 1619 </a:t>
            </a:r>
            <a:r>
              <a:rPr lang="en-GB" sz="3200" err="1">
                <a:solidFill>
                  <a:schemeClr val="tx1"/>
                </a:solidFill>
                <a:latin typeface="Montserrat" panose="00000500000000000000" pitchFamily="2" charset="0"/>
              </a:rPr>
              <a:t>riviste</a:t>
            </a:r>
            <a:r>
              <a:rPr lang="en-GB" sz="3200">
                <a:solidFill>
                  <a:schemeClr val="tx1"/>
                </a:solidFill>
                <a:latin typeface="Montserrat" panose="00000500000000000000" pitchFamily="2" charset="0"/>
              </a:rPr>
              <a:t> + focus group interviews</a:t>
            </a:r>
          </a:p>
          <a:p>
            <a:pPr marL="0" lvl="1" indent="0">
              <a:lnSpc>
                <a:spcPct val="100000"/>
              </a:lnSpc>
              <a:buNone/>
            </a:pPr>
            <a:endParaRPr lang="en-GB" sz="3200">
              <a:solidFill>
                <a:schemeClr val="tx1"/>
              </a:solidFill>
              <a:latin typeface="Montserrat" panose="00000500000000000000" pitchFamily="2" charset="0"/>
            </a:endParaRPr>
          </a:p>
          <a:p>
            <a:pPr marL="0" lvl="1" indent="0">
              <a:lnSpc>
                <a:spcPct val="100000"/>
              </a:lnSpc>
              <a:buNone/>
            </a:pPr>
            <a:r>
              <a:rPr lang="en-GB" sz="3200">
                <a:solidFill>
                  <a:schemeClr val="tx1"/>
                </a:solidFill>
                <a:latin typeface="Montserrat" panose="00000500000000000000" pitchFamily="2" charset="0"/>
              </a:rPr>
              <a:t>Un </a:t>
            </a:r>
            <a:r>
              <a:rPr lang="en-GB" sz="3200" err="1">
                <a:solidFill>
                  <a:schemeClr val="tx1"/>
                </a:solidFill>
                <a:latin typeface="Montserrat" panose="00000500000000000000" pitchFamily="2" charset="0"/>
              </a:rPr>
              <a:t>arcipelago</a:t>
            </a:r>
            <a:r>
              <a:rPr lang="en-GB" sz="3200">
                <a:solidFill>
                  <a:schemeClr val="tx1"/>
                </a:solidFill>
                <a:latin typeface="Montserrat" panose="00000500000000000000" pitchFamily="2" charset="0"/>
              </a:rPr>
              <a:t> di 17k - 29k </a:t>
            </a:r>
            <a:r>
              <a:rPr lang="en-GB" sz="3200" err="1">
                <a:solidFill>
                  <a:schemeClr val="tx1"/>
                </a:solidFill>
                <a:latin typeface="Montserrat" panose="00000500000000000000" pitchFamily="2" charset="0"/>
              </a:rPr>
              <a:t>riviste</a:t>
            </a:r>
            <a:r>
              <a:rPr lang="en-GB" sz="3200">
                <a:solidFill>
                  <a:schemeClr val="tx1"/>
                </a:solidFill>
                <a:latin typeface="Montserrat" panose="00000500000000000000" pitchFamily="2" charset="0"/>
              </a:rPr>
              <a:t> (11.5k in DOAJ)</a:t>
            </a:r>
          </a:p>
          <a:p>
            <a:pPr marL="0" lvl="1" indent="0">
              <a:lnSpc>
                <a:spcPct val="100000"/>
              </a:lnSpc>
              <a:buNone/>
            </a:pPr>
            <a:endParaRPr lang="en-GB" sz="3200">
              <a:solidFill>
                <a:schemeClr val="tx1"/>
              </a:solidFill>
              <a:latin typeface="Montserrat" panose="00000500000000000000" pitchFamily="2" charset="0"/>
            </a:endParaRPr>
          </a:p>
          <a:p>
            <a:pPr marL="0" lvl="1" indent="0">
              <a:lnSpc>
                <a:spcPct val="100000"/>
              </a:lnSpc>
              <a:buNone/>
            </a:pPr>
            <a:r>
              <a:rPr lang="en-GB" sz="3200">
                <a:solidFill>
                  <a:schemeClr val="tx1"/>
                </a:solidFill>
                <a:latin typeface="Montserrat" panose="00000500000000000000" pitchFamily="2" charset="0"/>
              </a:rPr>
              <a:t>60.6% in SSH, 17.1% in </a:t>
            </a:r>
            <a:r>
              <a:rPr lang="en-GB" sz="3200" err="1">
                <a:solidFill>
                  <a:schemeClr val="tx1"/>
                </a:solidFill>
                <a:latin typeface="Montserrat" panose="00000500000000000000" pitchFamily="2" charset="0"/>
              </a:rPr>
              <a:t>medicina</a:t>
            </a:r>
            <a:r>
              <a:rPr lang="en-GB" sz="3200">
                <a:solidFill>
                  <a:schemeClr val="tx1"/>
                </a:solidFill>
                <a:latin typeface="Montserrat" panose="00000500000000000000" pitchFamily="2" charset="0"/>
              </a:rPr>
              <a:t>, 22.2% in </a:t>
            </a:r>
            <a:r>
              <a:rPr lang="en-GB" sz="3200" err="1">
                <a:solidFill>
                  <a:schemeClr val="tx1"/>
                </a:solidFill>
                <a:latin typeface="Montserrat" panose="00000500000000000000" pitchFamily="2" charset="0"/>
              </a:rPr>
              <a:t>scienze</a:t>
            </a:r>
            <a:endParaRPr lang="en-GB" sz="3200">
              <a:solidFill>
                <a:schemeClr val="tx1"/>
              </a:solidFill>
              <a:latin typeface="Montserrat" panose="00000500000000000000" pitchFamily="2" charset="0"/>
            </a:endParaRPr>
          </a:p>
          <a:p>
            <a:pPr marL="0" lvl="1" indent="0">
              <a:lnSpc>
                <a:spcPct val="100000"/>
              </a:lnSpc>
              <a:buNone/>
            </a:pPr>
            <a:endParaRPr lang="en-GB" sz="3200">
              <a:solidFill>
                <a:schemeClr val="tx1"/>
              </a:solidFill>
              <a:latin typeface="Montserrat" panose="00000500000000000000" pitchFamily="2" charset="0"/>
            </a:endParaRPr>
          </a:p>
          <a:p>
            <a:pPr marL="0" lvl="1" indent="0">
              <a:lnSpc>
                <a:spcPct val="100000"/>
              </a:lnSpc>
              <a:buNone/>
            </a:pPr>
            <a:r>
              <a:rPr lang="en-GB" sz="3200">
                <a:solidFill>
                  <a:schemeClr val="tx1"/>
                </a:solidFill>
                <a:latin typeface="Montserrat" panose="00000500000000000000" pitchFamily="2" charset="0"/>
              </a:rPr>
              <a:t>8-9% di </a:t>
            </a:r>
            <a:r>
              <a:rPr lang="en-GB" sz="3200" err="1">
                <a:solidFill>
                  <a:schemeClr val="tx1"/>
                </a:solidFill>
                <a:latin typeface="Montserrat" panose="00000500000000000000" pitchFamily="2" charset="0"/>
              </a:rPr>
              <a:t>articoli</a:t>
            </a:r>
            <a:r>
              <a:rPr lang="en-GB" sz="3200">
                <a:solidFill>
                  <a:schemeClr val="tx1"/>
                </a:solidFill>
                <a:latin typeface="Montserrat" panose="00000500000000000000" pitchFamily="2" charset="0"/>
              </a:rPr>
              <a:t> </a:t>
            </a:r>
            <a:r>
              <a:rPr lang="en-GB" sz="3200" err="1">
                <a:solidFill>
                  <a:schemeClr val="tx1"/>
                </a:solidFill>
                <a:latin typeface="Montserrat" panose="00000500000000000000" pitchFamily="2" charset="0"/>
              </a:rPr>
              <a:t>su</a:t>
            </a:r>
            <a:r>
              <a:rPr lang="en-GB" sz="3200">
                <a:solidFill>
                  <a:schemeClr val="tx1"/>
                </a:solidFill>
                <a:latin typeface="Montserrat" panose="00000500000000000000" pitchFamily="2" charset="0"/>
              </a:rPr>
              <a:t> </a:t>
            </a:r>
            <a:r>
              <a:rPr lang="en-GB" sz="3200" err="1">
                <a:solidFill>
                  <a:schemeClr val="tx1"/>
                </a:solidFill>
                <a:latin typeface="Montserrat" panose="00000500000000000000" pitchFamily="2" charset="0"/>
              </a:rPr>
              <a:t>riviste</a:t>
            </a:r>
            <a:r>
              <a:rPr lang="en-GB" sz="3200">
                <a:solidFill>
                  <a:schemeClr val="tx1"/>
                </a:solidFill>
                <a:latin typeface="Montserrat" panose="00000500000000000000" pitchFamily="2" charset="0"/>
              </a:rPr>
              <a:t> OA diamond e 10-11% </a:t>
            </a:r>
            <a:r>
              <a:rPr lang="en-GB" sz="3200" err="1">
                <a:solidFill>
                  <a:schemeClr val="tx1"/>
                </a:solidFill>
                <a:latin typeface="Montserrat" panose="00000500000000000000" pitchFamily="2" charset="0"/>
              </a:rPr>
              <a:t>su</a:t>
            </a:r>
            <a:r>
              <a:rPr lang="en-GB" sz="3200">
                <a:solidFill>
                  <a:schemeClr val="tx1"/>
                </a:solidFill>
                <a:latin typeface="Montserrat" panose="00000500000000000000" pitchFamily="2" charset="0"/>
              </a:rPr>
              <a:t> </a:t>
            </a:r>
            <a:r>
              <a:rPr lang="en-GB" sz="3200" err="1">
                <a:solidFill>
                  <a:schemeClr val="tx1"/>
                </a:solidFill>
                <a:latin typeface="Montserrat" panose="00000500000000000000" pitchFamily="2" charset="0"/>
              </a:rPr>
              <a:t>riviste</a:t>
            </a:r>
            <a:r>
              <a:rPr lang="en-GB" sz="3200">
                <a:solidFill>
                  <a:schemeClr val="tx1"/>
                </a:solidFill>
                <a:latin typeface="Montserrat" panose="00000500000000000000" pitchFamily="2" charset="0"/>
              </a:rPr>
              <a:t> OA con APC Gold</a:t>
            </a:r>
          </a:p>
          <a:p>
            <a:pPr marL="0" lvl="1" indent="0">
              <a:lnSpc>
                <a:spcPct val="100000"/>
              </a:lnSpc>
            </a:pPr>
            <a:endParaRPr lang="en-GB" sz="3200" b="1">
              <a:solidFill>
                <a:schemeClr val="tx1"/>
              </a:solidFill>
              <a:latin typeface="Montserrat" panose="00000500000000000000" pitchFamily="2" charset="0"/>
            </a:endParaRPr>
          </a:p>
        </p:txBody>
      </p:sp>
      <p:pic>
        <p:nvPicPr>
          <p:cNvPr id="4" name="Google Shape;904;p95">
            <a:hlinkClick r:id="rId7"/>
            <a:extLst>
              <a:ext uri="{FF2B5EF4-FFF2-40B4-BE49-F238E27FC236}">
                <a16:creationId xmlns:a16="http://schemas.microsoft.com/office/drawing/2014/main" id="{79F7B2C7-1018-24E4-949D-BF8735AE2695}"/>
              </a:ext>
            </a:extLst>
          </p:cNvPr>
          <p:cNvPicPr preferRelativeResize="0"/>
          <p:nvPr/>
        </p:nvPicPr>
        <p:blipFill>
          <a:blip r:embed="rId8">
            <a:alphaModFix/>
          </a:blip>
          <a:stretch>
            <a:fillRect/>
          </a:stretch>
        </p:blipFill>
        <p:spPr>
          <a:xfrm>
            <a:off x="1312532" y="7270841"/>
            <a:ext cx="3009016" cy="235778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Google Shape;905;p95">
            <a:hlinkClick r:id="rId9"/>
            <a:extLst>
              <a:ext uri="{FF2B5EF4-FFF2-40B4-BE49-F238E27FC236}">
                <a16:creationId xmlns:a16="http://schemas.microsoft.com/office/drawing/2014/main" id="{0B8112B0-B8D7-38AB-1784-BDF4C8118953}"/>
              </a:ext>
            </a:extLst>
          </p:cNvPr>
          <p:cNvPicPr preferRelativeResize="0"/>
          <p:nvPr/>
        </p:nvPicPr>
        <p:blipFill>
          <a:blip r:embed="rId10">
            <a:alphaModFix/>
          </a:blip>
          <a:stretch>
            <a:fillRect/>
          </a:stretch>
        </p:blipFill>
        <p:spPr>
          <a:xfrm>
            <a:off x="10191930" y="6891079"/>
            <a:ext cx="2913322" cy="273754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TextBox 6">
            <a:extLst>
              <a:ext uri="{FF2B5EF4-FFF2-40B4-BE49-F238E27FC236}">
                <a16:creationId xmlns:a16="http://schemas.microsoft.com/office/drawing/2014/main" id="{6FC9D96D-0283-81BF-B58E-7AB7765ADED3}"/>
              </a:ext>
            </a:extLst>
          </p:cNvPr>
          <p:cNvSpPr txBox="1"/>
          <p:nvPr/>
        </p:nvSpPr>
        <p:spPr>
          <a:xfrm>
            <a:off x="4549526" y="7659685"/>
            <a:ext cx="4954770" cy="1200329"/>
          </a:xfrm>
          <a:prstGeom prst="rect">
            <a:avLst/>
          </a:prstGeom>
          <a:noFill/>
        </p:spPr>
        <p:txBody>
          <a:bodyPr wrap="square" rtlCol="0">
            <a:spAutoFit/>
          </a:bodyPr>
          <a:lstStyle/>
          <a:p>
            <a:pPr algn="ctr"/>
            <a:r>
              <a:rPr lang="en-GB" sz="2400">
                <a:latin typeface="Montserrat" panose="00000500000000000000" pitchFamily="2" charset="0"/>
              </a:rPr>
              <a:t>Findings</a:t>
            </a:r>
          </a:p>
          <a:p>
            <a:pPr algn="ctr"/>
            <a:r>
              <a:rPr lang="nl-BE" sz="2400">
                <a:latin typeface="Montserrat" panose="00000500000000000000" pitchFamily="2" charset="0"/>
                <a:hlinkClick r:id="rId7"/>
              </a:rPr>
              <a:t>https://doi.org/10.5281/zenodo.4558704</a:t>
            </a:r>
            <a:r>
              <a:rPr lang="nl-BE" sz="2400">
                <a:latin typeface="Montserrat" panose="00000500000000000000" pitchFamily="2" charset="0"/>
              </a:rPr>
              <a:t> </a:t>
            </a:r>
          </a:p>
        </p:txBody>
      </p:sp>
      <p:sp>
        <p:nvSpPr>
          <p:cNvPr id="7" name="TextBox 7">
            <a:extLst>
              <a:ext uri="{FF2B5EF4-FFF2-40B4-BE49-F238E27FC236}">
                <a16:creationId xmlns:a16="http://schemas.microsoft.com/office/drawing/2014/main" id="{76189AC3-4778-1A74-D585-48423A636C2E}"/>
              </a:ext>
            </a:extLst>
          </p:cNvPr>
          <p:cNvSpPr txBox="1"/>
          <p:nvPr/>
        </p:nvSpPr>
        <p:spPr>
          <a:xfrm>
            <a:off x="13333230" y="7518693"/>
            <a:ext cx="4954770" cy="1200329"/>
          </a:xfrm>
          <a:prstGeom prst="rect">
            <a:avLst/>
          </a:prstGeom>
          <a:noFill/>
        </p:spPr>
        <p:txBody>
          <a:bodyPr wrap="square" rtlCol="0">
            <a:spAutoFit/>
          </a:bodyPr>
          <a:lstStyle/>
          <a:p>
            <a:pPr algn="ctr"/>
            <a:r>
              <a:rPr lang="en-GB" sz="2400">
                <a:latin typeface="Montserrat" panose="00000500000000000000" pitchFamily="2" charset="0"/>
              </a:rPr>
              <a:t>Recommendations</a:t>
            </a:r>
          </a:p>
          <a:p>
            <a:pPr algn="ctr"/>
            <a:r>
              <a:rPr lang="nl-BE" sz="2400">
                <a:latin typeface="Montserrat" panose="00000500000000000000" pitchFamily="2" charset="0"/>
                <a:hlinkClick r:id="rId9"/>
              </a:rPr>
              <a:t>https://doi.org/10.5281/zenodo.4562790</a:t>
            </a:r>
            <a:r>
              <a:rPr lang="nl-BE" sz="2400">
                <a:latin typeface="Montserrat" panose="00000500000000000000" pitchFamily="2" charset="0"/>
              </a:rPr>
              <a:t> </a:t>
            </a:r>
          </a:p>
        </p:txBody>
      </p:sp>
    </p:spTree>
    <p:extLst>
      <p:ext uri="{BB962C8B-B14F-4D97-AF65-F5344CB8AC3E}">
        <p14:creationId xmlns:p14="http://schemas.microsoft.com/office/powerpoint/2010/main" val="24542071"/>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18"/>
          <p:cNvSpPr/>
          <p:nvPr/>
        </p:nvSpPr>
        <p:spPr>
          <a:xfrm>
            <a:off x="0" y="0"/>
            <a:ext cx="18288000" cy="1457325"/>
          </a:xfrm>
          <a:prstGeom prst="rect">
            <a:avLst/>
          </a:prstGeom>
          <a:solidFill>
            <a:srgbClr val="1E30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18"/>
          <p:cNvSpPr/>
          <p:nvPr/>
        </p:nvSpPr>
        <p:spPr>
          <a:xfrm>
            <a:off x="16702512" y="8607791"/>
            <a:ext cx="556788" cy="556788"/>
          </a:xfrm>
          <a:custGeom>
            <a:avLst/>
            <a:gdLst/>
            <a:ahLst/>
            <a:cxnLst/>
            <a:rect l="l" t="t" r="r" b="b"/>
            <a:pathLst>
              <a:path w="556788" h="556788" extrusionOk="0">
                <a:moveTo>
                  <a:pt x="0" y="0"/>
                </a:moveTo>
                <a:lnTo>
                  <a:pt x="556788" y="0"/>
                </a:lnTo>
                <a:lnTo>
                  <a:pt x="556788" y="556787"/>
                </a:lnTo>
                <a:lnTo>
                  <a:pt x="0" y="556787"/>
                </a:lnTo>
                <a:lnTo>
                  <a:pt x="0" y="0"/>
                </a:lnTo>
                <a:close/>
              </a:path>
            </a:pathLst>
          </a:custGeom>
          <a:blipFill rotWithShape="1">
            <a:blip r:embed="rId3">
              <a:alphaModFix/>
            </a:blip>
            <a:stretch>
              <a:fillRect/>
            </a:stretch>
          </a:blipFill>
          <a:ln>
            <a:noFill/>
          </a:ln>
        </p:spPr>
        <p:txBody>
          <a:bodyPr/>
          <a:lstStyle/>
          <a:p>
            <a:endParaRPr lang="it-IT"/>
          </a:p>
        </p:txBody>
      </p:sp>
      <p:sp>
        <p:nvSpPr>
          <p:cNvPr id="182" name="Google Shape;182;p18"/>
          <p:cNvSpPr/>
          <p:nvPr/>
        </p:nvSpPr>
        <p:spPr>
          <a:xfrm rot="-5400000">
            <a:off x="16041208" y="-789467"/>
            <a:ext cx="2988478" cy="1505106"/>
          </a:xfrm>
          <a:custGeom>
            <a:avLst/>
            <a:gdLst/>
            <a:ahLst/>
            <a:cxnLst/>
            <a:rect l="l" t="t" r="r" b="b"/>
            <a:pathLst>
              <a:path w="2988478" h="1505106" extrusionOk="0">
                <a:moveTo>
                  <a:pt x="0" y="0"/>
                </a:moveTo>
                <a:lnTo>
                  <a:pt x="2988478" y="0"/>
                </a:lnTo>
                <a:lnTo>
                  <a:pt x="2988478" y="1505106"/>
                </a:lnTo>
                <a:lnTo>
                  <a:pt x="0" y="1505106"/>
                </a:lnTo>
                <a:lnTo>
                  <a:pt x="0" y="0"/>
                </a:lnTo>
                <a:close/>
              </a:path>
            </a:pathLst>
          </a:custGeom>
          <a:blipFill rotWithShape="1">
            <a:blip r:embed="rId4">
              <a:alphaModFix/>
            </a:blip>
            <a:stretch>
              <a:fillRect/>
            </a:stretch>
          </a:blipFill>
          <a:ln>
            <a:noFill/>
          </a:ln>
        </p:spPr>
        <p:txBody>
          <a:bodyPr/>
          <a:lstStyle/>
          <a:p>
            <a:endParaRPr lang="it-IT"/>
          </a:p>
        </p:txBody>
      </p:sp>
      <p:grpSp>
        <p:nvGrpSpPr>
          <p:cNvPr id="186" name="Google Shape;186;p18"/>
          <p:cNvGrpSpPr/>
          <p:nvPr/>
        </p:nvGrpSpPr>
        <p:grpSpPr>
          <a:xfrm>
            <a:off x="-431966" y="788486"/>
            <a:ext cx="7148154" cy="1048491"/>
            <a:chOff x="0" y="-163470"/>
            <a:chExt cx="9530872" cy="1397989"/>
          </a:xfrm>
        </p:grpSpPr>
        <p:grpSp>
          <p:nvGrpSpPr>
            <p:cNvPr id="187" name="Google Shape;187;p18"/>
            <p:cNvGrpSpPr/>
            <p:nvPr/>
          </p:nvGrpSpPr>
          <p:grpSpPr>
            <a:xfrm>
              <a:off x="0" y="-163470"/>
              <a:ext cx="9530872" cy="1397989"/>
              <a:chOff x="0" y="-38100"/>
              <a:chExt cx="2221364" cy="325830"/>
            </a:xfrm>
          </p:grpSpPr>
          <p:sp>
            <p:nvSpPr>
              <p:cNvPr id="188" name="Google Shape;188;p18"/>
              <p:cNvSpPr/>
              <p:nvPr/>
            </p:nvSpPr>
            <p:spPr>
              <a:xfrm>
                <a:off x="0" y="0"/>
                <a:ext cx="2221364" cy="287730"/>
              </a:xfrm>
              <a:custGeom>
                <a:avLst/>
                <a:gdLst/>
                <a:ahLst/>
                <a:cxnLst/>
                <a:rect l="l" t="t" r="r" b="b"/>
                <a:pathLst>
                  <a:path w="2221364" h="287730" extrusionOk="0">
                    <a:moveTo>
                      <a:pt x="46588" y="0"/>
                    </a:moveTo>
                    <a:lnTo>
                      <a:pt x="2174776" y="0"/>
                    </a:lnTo>
                    <a:cubicBezTo>
                      <a:pt x="2187132" y="0"/>
                      <a:pt x="2198982" y="4908"/>
                      <a:pt x="2207719" y="13645"/>
                    </a:cubicBezTo>
                    <a:cubicBezTo>
                      <a:pt x="2216456" y="22382"/>
                      <a:pt x="2221364" y="34232"/>
                      <a:pt x="2221364" y="46588"/>
                    </a:cubicBezTo>
                    <a:lnTo>
                      <a:pt x="2221364" y="241142"/>
                    </a:lnTo>
                    <a:cubicBezTo>
                      <a:pt x="2221364" y="266872"/>
                      <a:pt x="2200506" y="287730"/>
                      <a:pt x="2174776" y="287730"/>
                    </a:cubicBezTo>
                    <a:lnTo>
                      <a:pt x="46588" y="287730"/>
                    </a:lnTo>
                    <a:cubicBezTo>
                      <a:pt x="34232" y="287730"/>
                      <a:pt x="22382" y="282822"/>
                      <a:pt x="13645" y="274085"/>
                    </a:cubicBezTo>
                    <a:cubicBezTo>
                      <a:pt x="4908" y="265348"/>
                      <a:pt x="0" y="253498"/>
                      <a:pt x="0" y="241142"/>
                    </a:cubicBezTo>
                    <a:lnTo>
                      <a:pt x="0" y="46588"/>
                    </a:lnTo>
                    <a:cubicBezTo>
                      <a:pt x="0" y="34232"/>
                      <a:pt x="4908" y="22382"/>
                      <a:pt x="13645" y="13645"/>
                    </a:cubicBezTo>
                    <a:cubicBezTo>
                      <a:pt x="22382" y="4908"/>
                      <a:pt x="34232" y="0"/>
                      <a:pt x="465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18"/>
              <p:cNvSpPr txBox="1"/>
              <p:nvPr/>
            </p:nvSpPr>
            <p:spPr>
              <a:xfrm>
                <a:off x="0" y="-38100"/>
                <a:ext cx="2221364" cy="325830"/>
              </a:xfrm>
              <a:prstGeom prst="rect">
                <a:avLst/>
              </a:prstGeom>
              <a:noFill/>
              <a:ln>
                <a:noFill/>
              </a:ln>
            </p:spPr>
            <p:txBody>
              <a:bodyPr spcFirstLastPara="1" wrap="square" lIns="60050" tIns="60050" rIns="60050" bIns="60050" anchor="ctr" anchorCtr="0">
                <a:noAutofit/>
              </a:bodyPr>
              <a:lstStyle/>
              <a:p>
                <a:pPr marL="0" marR="0" lvl="0" indent="0" algn="ctr" rtl="0">
                  <a:lnSpc>
                    <a:spcPct val="163277"/>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90" name="Google Shape;190;p18"/>
            <p:cNvSpPr/>
            <p:nvPr/>
          </p:nvSpPr>
          <p:spPr>
            <a:xfrm>
              <a:off x="3724852" y="163176"/>
              <a:ext cx="5435836" cy="908166"/>
            </a:xfrm>
            <a:custGeom>
              <a:avLst/>
              <a:gdLst/>
              <a:ahLst/>
              <a:cxnLst/>
              <a:rect l="l" t="t" r="r" b="b"/>
              <a:pathLst>
                <a:path w="5435836" h="908166" extrusionOk="0">
                  <a:moveTo>
                    <a:pt x="0" y="0"/>
                  </a:moveTo>
                  <a:lnTo>
                    <a:pt x="5435836" y="0"/>
                  </a:lnTo>
                  <a:lnTo>
                    <a:pt x="5435836" y="908167"/>
                  </a:lnTo>
                  <a:lnTo>
                    <a:pt x="0" y="908167"/>
                  </a:lnTo>
                  <a:lnTo>
                    <a:pt x="0" y="0"/>
                  </a:lnTo>
                  <a:close/>
                </a:path>
              </a:pathLst>
            </a:custGeom>
            <a:blipFill rotWithShape="1">
              <a:blip r:embed="rId5">
                <a:alphaModFix/>
              </a:blip>
              <a:stretch>
                <a:fillRect/>
              </a:stretch>
            </a:blipFill>
            <a:ln>
              <a:noFill/>
            </a:ln>
          </p:spPr>
          <p:txBody>
            <a:bodyPr/>
            <a:lstStyle/>
            <a:p>
              <a:endParaRPr lang="it-IT"/>
            </a:p>
          </p:txBody>
        </p:sp>
        <p:sp>
          <p:nvSpPr>
            <p:cNvPr id="191" name="Google Shape;191;p18"/>
            <p:cNvSpPr/>
            <p:nvPr/>
          </p:nvSpPr>
          <p:spPr>
            <a:xfrm>
              <a:off x="1650583" y="240131"/>
              <a:ext cx="1923704" cy="754258"/>
            </a:xfrm>
            <a:custGeom>
              <a:avLst/>
              <a:gdLst/>
              <a:ahLst/>
              <a:cxnLst/>
              <a:rect l="l" t="t" r="r" b="b"/>
              <a:pathLst>
                <a:path w="1923704" h="754258" extrusionOk="0">
                  <a:moveTo>
                    <a:pt x="0" y="0"/>
                  </a:moveTo>
                  <a:lnTo>
                    <a:pt x="1923704" y="0"/>
                  </a:lnTo>
                  <a:lnTo>
                    <a:pt x="1923704" y="754258"/>
                  </a:lnTo>
                  <a:lnTo>
                    <a:pt x="0" y="754258"/>
                  </a:lnTo>
                  <a:lnTo>
                    <a:pt x="0" y="0"/>
                  </a:lnTo>
                  <a:close/>
                </a:path>
              </a:pathLst>
            </a:custGeom>
            <a:blipFill rotWithShape="1">
              <a:blip r:embed="rId6">
                <a:alphaModFix/>
              </a:blip>
              <a:stretch>
                <a:fillRect/>
              </a:stretch>
            </a:blipFill>
            <a:ln>
              <a:noFill/>
            </a:ln>
          </p:spPr>
          <p:txBody>
            <a:bodyPr/>
            <a:lstStyle/>
            <a:p>
              <a:endParaRPr lang="it-IT"/>
            </a:p>
          </p:txBody>
        </p:sp>
      </p:grpSp>
      <p:sp>
        <p:nvSpPr>
          <p:cNvPr id="2" name="Titolo 3">
            <a:extLst>
              <a:ext uri="{FF2B5EF4-FFF2-40B4-BE49-F238E27FC236}">
                <a16:creationId xmlns:a16="http://schemas.microsoft.com/office/drawing/2014/main" id="{9A61A904-C6A5-27BD-EAD0-F84B4CCCB088}"/>
              </a:ext>
            </a:extLst>
          </p:cNvPr>
          <p:cNvSpPr txBox="1">
            <a:spLocks/>
          </p:cNvSpPr>
          <p:nvPr/>
        </p:nvSpPr>
        <p:spPr>
          <a:xfrm>
            <a:off x="2739078" y="1837070"/>
            <a:ext cx="13513980" cy="1308608"/>
          </a:xfrm>
          <a:prstGeom prst="rect">
            <a:avLst/>
          </a:prstGeom>
        </p:spPr>
        <p:txBody>
          <a:bodyPr>
            <a:normAutofit/>
          </a:bodyPr>
          <a:lstStyle>
            <a:defPPr marR="0" lvl="0" algn="l" rtl="0">
              <a:lnSpc>
                <a:spcPct val="100000"/>
              </a:lnSpc>
              <a:spcBef>
                <a:spcPts val="0"/>
              </a:spcBef>
              <a:spcAft>
                <a:spcPts val="0"/>
              </a:spcAft>
            </a:defPPr>
            <a:lvl1pPr marR="0" lvl="0" algn="l" defTabSz="1261809" rtl="0">
              <a:lnSpc>
                <a:spcPct val="100000"/>
              </a:lnSpc>
              <a:spcBef>
                <a:spcPts val="0"/>
              </a:spcBef>
              <a:spcAft>
                <a:spcPts val="0"/>
              </a:spcAft>
              <a:buClr>
                <a:srgbClr val="000000"/>
              </a:buClr>
              <a:buFont typeface="Arial"/>
              <a:defRPr sz="276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4000" b="1">
                <a:solidFill>
                  <a:srgbClr val="009999"/>
                </a:solidFill>
                <a:latin typeface="Montserrat" panose="00000500000000000000" pitchFamily="2" charset="0"/>
              </a:rPr>
              <a:t>II step: Action Plan for Diamond OA</a:t>
            </a:r>
            <a:endParaRPr lang="en-US" sz="4000">
              <a:solidFill>
                <a:srgbClr val="009999"/>
              </a:solidFill>
              <a:latin typeface="Montserrat" panose="00000500000000000000" pitchFamily="2" charset="0"/>
            </a:endParaRPr>
          </a:p>
        </p:txBody>
      </p:sp>
      <p:sp>
        <p:nvSpPr>
          <p:cNvPr id="3" name="CasellaDiTesto 2">
            <a:extLst>
              <a:ext uri="{FF2B5EF4-FFF2-40B4-BE49-F238E27FC236}">
                <a16:creationId xmlns:a16="http://schemas.microsoft.com/office/drawing/2014/main" id="{25895B39-3E5C-D4F7-EBCF-AE1E447699F6}"/>
              </a:ext>
            </a:extLst>
          </p:cNvPr>
          <p:cNvSpPr txBox="1"/>
          <p:nvPr/>
        </p:nvSpPr>
        <p:spPr>
          <a:xfrm>
            <a:off x="606165" y="2625463"/>
            <a:ext cx="11117749" cy="686373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nSpc>
                <a:spcPct val="114000"/>
              </a:lnSpc>
            </a:pPr>
            <a:r>
              <a:rPr lang="en-GB" sz="3200" err="1">
                <a:latin typeface="Montserrat" panose="00000500000000000000" pitchFamily="2" charset="0"/>
              </a:rPr>
              <a:t>L’</a:t>
            </a:r>
            <a:r>
              <a:rPr lang="en-GB" sz="3200" b="1" err="1">
                <a:latin typeface="Montserrat" panose="00000500000000000000" pitchFamily="2" charset="0"/>
              </a:rPr>
              <a:t>Action</a:t>
            </a:r>
            <a:r>
              <a:rPr lang="en-GB" sz="3200" b="1">
                <a:latin typeface="Montserrat" panose="00000500000000000000" pitchFamily="2" charset="0"/>
              </a:rPr>
              <a:t> Plan for Diamond OA</a:t>
            </a:r>
            <a:r>
              <a:rPr lang="en-GB" sz="3200">
                <a:latin typeface="Montserrat" panose="00000500000000000000" pitchFamily="2" charset="0"/>
              </a:rPr>
              <a:t> è </a:t>
            </a:r>
            <a:r>
              <a:rPr lang="en-GB" sz="3200" err="1">
                <a:latin typeface="Montserrat" panose="00000500000000000000" pitchFamily="2" charset="0"/>
              </a:rPr>
              <a:t>stato</a:t>
            </a:r>
            <a:r>
              <a:rPr lang="en-GB" sz="3200">
                <a:latin typeface="Montserrat" panose="00000500000000000000" pitchFamily="2" charset="0"/>
              </a:rPr>
              <a:t> </a:t>
            </a:r>
            <a:r>
              <a:rPr lang="en-GB" sz="3200" err="1">
                <a:latin typeface="Montserrat" panose="00000500000000000000" pitchFamily="2" charset="0"/>
              </a:rPr>
              <a:t>redatto</a:t>
            </a:r>
            <a:r>
              <a:rPr lang="en-GB" sz="3200">
                <a:latin typeface="Montserrat" panose="00000500000000000000" pitchFamily="2" charset="0"/>
              </a:rPr>
              <a:t> da Science Europe, </a:t>
            </a:r>
            <a:r>
              <a:rPr lang="en-GB" sz="3200" err="1">
                <a:latin typeface="Montserrat" panose="00000500000000000000" pitchFamily="2" charset="0"/>
              </a:rPr>
              <a:t>cOAlition</a:t>
            </a:r>
            <a:r>
              <a:rPr lang="en-GB" sz="3200">
                <a:latin typeface="Montserrat" panose="00000500000000000000" pitchFamily="2" charset="0"/>
              </a:rPr>
              <a:t> S, OPERAS e </a:t>
            </a:r>
            <a:r>
              <a:rPr lang="fr-FR" sz="3200">
                <a:latin typeface="Montserrat" panose="00000500000000000000" pitchFamily="2" charset="0"/>
              </a:rPr>
              <a:t>Agence nationale de la recherche </a:t>
            </a:r>
            <a:r>
              <a:rPr lang="en-GB" sz="3200">
                <a:latin typeface="Montserrat" panose="00000500000000000000" pitchFamily="2" charset="0"/>
              </a:rPr>
              <a:t>(ANR).</a:t>
            </a:r>
          </a:p>
          <a:p>
            <a:pPr>
              <a:lnSpc>
                <a:spcPct val="114000"/>
              </a:lnSpc>
            </a:pPr>
            <a:endParaRPr lang="en-GB" sz="3200">
              <a:latin typeface="Montserrat" panose="00000500000000000000" pitchFamily="2" charset="0"/>
            </a:endParaRPr>
          </a:p>
          <a:p>
            <a:pPr>
              <a:lnSpc>
                <a:spcPct val="114000"/>
              </a:lnSpc>
            </a:pPr>
            <a:r>
              <a:rPr lang="en-GB" sz="3200" b="1" err="1">
                <a:solidFill>
                  <a:srgbClr val="009AA6"/>
                </a:solidFill>
                <a:latin typeface="Montserrat" panose="00000500000000000000" pitchFamily="2" charset="0"/>
                <a:sym typeface="ARIAL-MDM"/>
              </a:rPr>
              <a:t>Obiettivo</a:t>
            </a:r>
            <a:r>
              <a:rPr lang="en-GB" sz="3200" b="1">
                <a:solidFill>
                  <a:srgbClr val="009AA6"/>
                </a:solidFill>
                <a:latin typeface="Montserrat" panose="00000500000000000000" pitchFamily="2" charset="0"/>
                <a:sym typeface="ARIAL-MDM"/>
              </a:rPr>
              <a:t> </a:t>
            </a:r>
          </a:p>
          <a:p>
            <a:pPr marL="571500" indent="-571500">
              <a:lnSpc>
                <a:spcPct val="114000"/>
              </a:lnSpc>
              <a:buFont typeface="Arial" panose="020B0604020202020204" pitchFamily="34" charset="0"/>
              <a:buChar char="•"/>
            </a:pPr>
            <a:r>
              <a:rPr lang="en-GB" sz="3200">
                <a:latin typeface="Montserrat" panose="00000500000000000000" pitchFamily="2" charset="0"/>
              </a:rPr>
              <a:t>A</a:t>
            </a:r>
            <a:r>
              <a:rPr lang="it-IT" sz="3200" err="1">
                <a:latin typeface="Montserrat" panose="00000500000000000000" pitchFamily="2" charset="0"/>
              </a:rPr>
              <a:t>umentare</a:t>
            </a:r>
            <a:r>
              <a:rPr lang="it-IT" sz="3200">
                <a:latin typeface="Montserrat" panose="00000500000000000000" pitchFamily="2" charset="0"/>
              </a:rPr>
              <a:t> la capacità delle riviste Diamond OA nel fornire servizi editoriali innovativi, validi, affidabili e accessibili. </a:t>
            </a:r>
          </a:p>
          <a:p>
            <a:pPr marL="571500" indent="-571500">
              <a:lnSpc>
                <a:spcPct val="114000"/>
              </a:lnSpc>
              <a:buFont typeface="Arial" panose="020B0604020202020204" pitchFamily="34" charset="0"/>
              <a:buChar char="•"/>
            </a:pPr>
            <a:r>
              <a:rPr lang="it-IT" sz="3200">
                <a:latin typeface="Montserrat" panose="00000500000000000000" pitchFamily="2" charset="0"/>
              </a:rPr>
              <a:t>Garantire la diversità culturale, multilingue e disciplinare che costituisce la forza di Diamond OA. </a:t>
            </a:r>
            <a:r>
              <a:rPr lang="en-GB" sz="3200">
                <a:latin typeface="Montserrat" panose="00000500000000000000" pitchFamily="2" charset="0"/>
                <a:hlinkClick r:id="rId7"/>
              </a:rPr>
              <a:t>https://scieur.org/diamond-actionplan</a:t>
            </a:r>
            <a:endParaRPr lang="en-GB" sz="3200">
              <a:latin typeface="Montserrat" panose="00000500000000000000" pitchFamily="2" charset="0"/>
            </a:endParaRPr>
          </a:p>
          <a:p>
            <a:pPr marL="571500" indent="-571500">
              <a:lnSpc>
                <a:spcPct val="134000"/>
              </a:lnSpc>
              <a:buFont typeface="Arial" panose="020B0604020202020204" pitchFamily="34" charset="0"/>
              <a:buChar char="•"/>
            </a:pPr>
            <a:endParaRPr lang="it-IT" sz="3200">
              <a:latin typeface="Montserrat" panose="00000500000000000000" pitchFamily="2" charset="0"/>
            </a:endParaRPr>
          </a:p>
        </p:txBody>
      </p:sp>
      <p:graphicFrame>
        <p:nvGraphicFramePr>
          <p:cNvPr id="7" name="Content Placeholder 3">
            <a:extLst>
              <a:ext uri="{FF2B5EF4-FFF2-40B4-BE49-F238E27FC236}">
                <a16:creationId xmlns:a16="http://schemas.microsoft.com/office/drawing/2014/main" id="{1492989C-9248-5F77-E616-6545C0AFE522}"/>
              </a:ext>
            </a:extLst>
          </p:cNvPr>
          <p:cNvGraphicFramePr>
            <a:graphicFrameLocks/>
          </p:cNvGraphicFramePr>
          <p:nvPr/>
        </p:nvGraphicFramePr>
        <p:xfrm>
          <a:off x="9144000" y="2352393"/>
          <a:ext cx="11646865" cy="691876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8" name="Rettangolo 7">
            <a:extLst>
              <a:ext uri="{FF2B5EF4-FFF2-40B4-BE49-F238E27FC236}">
                <a16:creationId xmlns:a16="http://schemas.microsoft.com/office/drawing/2014/main" id="{3B0B3AE1-3D50-70E0-1486-259F1B5184F2}"/>
              </a:ext>
            </a:extLst>
          </p:cNvPr>
          <p:cNvSpPr/>
          <p:nvPr/>
        </p:nvSpPr>
        <p:spPr>
          <a:xfrm>
            <a:off x="11527971" y="5290457"/>
            <a:ext cx="1692906" cy="8001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err="1">
                <a:latin typeface="Open Sans" panose="020B0606030504020204" pitchFamily="34" charset="0"/>
                <a:ea typeface="Open Sans" panose="020B0606030504020204" pitchFamily="34" charset="0"/>
                <a:cs typeface="Open Sans" panose="020B0606030504020204" pitchFamily="34" charset="0"/>
              </a:rPr>
              <a:t>Sostenibilità</a:t>
            </a:r>
            <a:endParaRPr lang="it-IT" sz="2000"/>
          </a:p>
        </p:txBody>
      </p:sp>
      <p:sp>
        <p:nvSpPr>
          <p:cNvPr id="9" name="Trapezio 8">
            <a:extLst>
              <a:ext uri="{FF2B5EF4-FFF2-40B4-BE49-F238E27FC236}">
                <a16:creationId xmlns:a16="http://schemas.microsoft.com/office/drawing/2014/main" id="{3EBD73C1-95CA-CDA7-0DBF-B013099349CE}"/>
              </a:ext>
            </a:extLst>
          </p:cNvPr>
          <p:cNvSpPr/>
          <p:nvPr/>
        </p:nvSpPr>
        <p:spPr>
          <a:xfrm>
            <a:off x="16532990" y="4977589"/>
            <a:ext cx="1692906" cy="1215833"/>
          </a:xfrm>
          <a:prstGeom prst="trapezoid">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r>
              <a:rPr lang="it-IT" sz="2000">
                <a:latin typeface="Open Sans" panose="020B0606030504020204" pitchFamily="34" charset="0"/>
                <a:ea typeface="Open Sans" panose="020B0606030504020204" pitchFamily="34" charset="0"/>
                <a:cs typeface="Open Sans" panose="020B0606030504020204" pitchFamily="34" charset="0"/>
              </a:rPr>
              <a:t>Standard di qualità</a:t>
            </a:r>
            <a:endParaRPr lang="en-BE" sz="2000">
              <a:latin typeface="Open Sans" panose="020B0606030504020204" pitchFamily="34" charset="0"/>
              <a:ea typeface="Open Sans" panose="020B0606030504020204" pitchFamily="34" charset="0"/>
              <a:cs typeface="Open Sans" panose="020B0606030504020204" pitchFamily="34" charset="0"/>
            </a:endParaRPr>
          </a:p>
        </p:txBody>
      </p:sp>
      <p:sp>
        <p:nvSpPr>
          <p:cNvPr id="10" name="Piastra 9">
            <a:extLst>
              <a:ext uri="{FF2B5EF4-FFF2-40B4-BE49-F238E27FC236}">
                <a16:creationId xmlns:a16="http://schemas.microsoft.com/office/drawing/2014/main" id="{0F46C9FB-2AB6-671C-4133-E2B4EFED0F3E}"/>
              </a:ext>
            </a:extLst>
          </p:cNvPr>
          <p:cNvSpPr/>
          <p:nvPr/>
        </p:nvSpPr>
        <p:spPr>
          <a:xfrm>
            <a:off x="14062200" y="2907149"/>
            <a:ext cx="1665515" cy="784961"/>
          </a:xfrm>
          <a:prstGeom prst="plaqu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err="1">
                <a:latin typeface="Open Sans" panose="020B0606030504020204" pitchFamily="34" charset="0"/>
                <a:ea typeface="Open Sans" panose="020B0606030504020204" pitchFamily="34" charset="0"/>
                <a:cs typeface="Open Sans" panose="020B0606030504020204" pitchFamily="34" charset="0"/>
              </a:rPr>
              <a:t>Efficienza</a:t>
            </a:r>
            <a:endParaRPr lang="en-BE" sz="2000">
              <a:latin typeface="Open Sans" panose="020B0606030504020204" pitchFamily="34" charset="0"/>
              <a:ea typeface="Open Sans" panose="020B0606030504020204" pitchFamily="34" charset="0"/>
              <a:cs typeface="Open Sans" panose="020B0606030504020204" pitchFamily="34" charset="0"/>
            </a:endParaRPr>
          </a:p>
          <a:p>
            <a:pPr algn="ctr"/>
            <a:endParaRPr lang="it-IT" sz="2000"/>
          </a:p>
        </p:txBody>
      </p:sp>
      <p:sp>
        <p:nvSpPr>
          <p:cNvPr id="11" name="Nastro perforato 10">
            <a:extLst>
              <a:ext uri="{FF2B5EF4-FFF2-40B4-BE49-F238E27FC236}">
                <a16:creationId xmlns:a16="http://schemas.microsoft.com/office/drawing/2014/main" id="{79692A8B-2FC0-01C1-5DBD-20866ACB57A7}"/>
              </a:ext>
            </a:extLst>
          </p:cNvPr>
          <p:cNvSpPr/>
          <p:nvPr/>
        </p:nvSpPr>
        <p:spPr>
          <a:xfrm>
            <a:off x="13779024" y="8033657"/>
            <a:ext cx="2753966" cy="784961"/>
          </a:xfrm>
          <a:prstGeom prst="flowChartPunchedTap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000">
              <a:latin typeface="Open Sans" panose="020B0606030504020204" pitchFamily="34" charset="0"/>
              <a:ea typeface="Open Sans" panose="020B0606030504020204" pitchFamily="34" charset="0"/>
              <a:cs typeface="Open Sans" panose="020B0606030504020204" pitchFamily="34" charset="0"/>
            </a:endParaRPr>
          </a:p>
          <a:p>
            <a:pPr algn="ctr"/>
            <a:r>
              <a:rPr lang="en-GB" sz="2000">
                <a:latin typeface="Open Sans" panose="020B0606030504020204" pitchFamily="34" charset="0"/>
                <a:ea typeface="Open Sans" panose="020B0606030504020204" pitchFamily="34" charset="0"/>
                <a:cs typeface="Open Sans" panose="020B0606030504020204" pitchFamily="34" charset="0"/>
              </a:rPr>
              <a:t>Capacity building</a:t>
            </a:r>
            <a:endParaRPr lang="en-BE" sz="2000">
              <a:latin typeface="Open Sans" panose="020B0606030504020204" pitchFamily="34" charset="0"/>
              <a:ea typeface="Open Sans" panose="020B0606030504020204" pitchFamily="34" charset="0"/>
              <a:cs typeface="Open Sans" panose="020B0606030504020204" pitchFamily="34" charset="0"/>
            </a:endParaRPr>
          </a:p>
          <a:p>
            <a:pPr algn="ctr"/>
            <a:endParaRPr lang="it-IT" sz="2000"/>
          </a:p>
        </p:txBody>
      </p:sp>
    </p:spTree>
    <p:extLst>
      <p:ext uri="{BB962C8B-B14F-4D97-AF65-F5344CB8AC3E}">
        <p14:creationId xmlns:p14="http://schemas.microsoft.com/office/powerpoint/2010/main" val="3941416858"/>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18"/>
          <p:cNvSpPr/>
          <p:nvPr/>
        </p:nvSpPr>
        <p:spPr>
          <a:xfrm>
            <a:off x="0" y="0"/>
            <a:ext cx="18288000" cy="1457325"/>
          </a:xfrm>
          <a:prstGeom prst="rect">
            <a:avLst/>
          </a:prstGeom>
          <a:solidFill>
            <a:srgbClr val="1E30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18"/>
          <p:cNvSpPr/>
          <p:nvPr/>
        </p:nvSpPr>
        <p:spPr>
          <a:xfrm>
            <a:off x="16702512" y="8607791"/>
            <a:ext cx="556788" cy="556788"/>
          </a:xfrm>
          <a:custGeom>
            <a:avLst/>
            <a:gdLst/>
            <a:ahLst/>
            <a:cxnLst/>
            <a:rect l="l" t="t" r="r" b="b"/>
            <a:pathLst>
              <a:path w="556788" h="556788" extrusionOk="0">
                <a:moveTo>
                  <a:pt x="0" y="0"/>
                </a:moveTo>
                <a:lnTo>
                  <a:pt x="556788" y="0"/>
                </a:lnTo>
                <a:lnTo>
                  <a:pt x="556788" y="556787"/>
                </a:lnTo>
                <a:lnTo>
                  <a:pt x="0" y="556787"/>
                </a:lnTo>
                <a:lnTo>
                  <a:pt x="0" y="0"/>
                </a:lnTo>
                <a:close/>
              </a:path>
            </a:pathLst>
          </a:custGeom>
          <a:blipFill rotWithShape="1">
            <a:blip r:embed="rId3">
              <a:alphaModFix/>
            </a:blip>
            <a:stretch>
              <a:fillRect/>
            </a:stretch>
          </a:blipFill>
          <a:ln>
            <a:noFill/>
          </a:ln>
        </p:spPr>
        <p:txBody>
          <a:bodyPr/>
          <a:lstStyle/>
          <a:p>
            <a:endParaRPr lang="it-IT"/>
          </a:p>
        </p:txBody>
      </p:sp>
      <p:sp>
        <p:nvSpPr>
          <p:cNvPr id="182" name="Google Shape;182;p18"/>
          <p:cNvSpPr/>
          <p:nvPr/>
        </p:nvSpPr>
        <p:spPr>
          <a:xfrm rot="-5400000">
            <a:off x="16041208" y="-789467"/>
            <a:ext cx="2988478" cy="1505106"/>
          </a:xfrm>
          <a:custGeom>
            <a:avLst/>
            <a:gdLst/>
            <a:ahLst/>
            <a:cxnLst/>
            <a:rect l="l" t="t" r="r" b="b"/>
            <a:pathLst>
              <a:path w="2988478" h="1505106" extrusionOk="0">
                <a:moveTo>
                  <a:pt x="0" y="0"/>
                </a:moveTo>
                <a:lnTo>
                  <a:pt x="2988478" y="0"/>
                </a:lnTo>
                <a:lnTo>
                  <a:pt x="2988478" y="1505106"/>
                </a:lnTo>
                <a:lnTo>
                  <a:pt x="0" y="1505106"/>
                </a:lnTo>
                <a:lnTo>
                  <a:pt x="0" y="0"/>
                </a:lnTo>
                <a:close/>
              </a:path>
            </a:pathLst>
          </a:custGeom>
          <a:blipFill rotWithShape="1">
            <a:blip r:embed="rId4">
              <a:alphaModFix/>
            </a:blip>
            <a:stretch>
              <a:fillRect/>
            </a:stretch>
          </a:blipFill>
          <a:ln>
            <a:noFill/>
          </a:ln>
        </p:spPr>
        <p:txBody>
          <a:bodyPr/>
          <a:lstStyle/>
          <a:p>
            <a:endParaRPr lang="it-IT"/>
          </a:p>
        </p:txBody>
      </p:sp>
      <p:grpSp>
        <p:nvGrpSpPr>
          <p:cNvPr id="186" name="Google Shape;186;p18"/>
          <p:cNvGrpSpPr/>
          <p:nvPr/>
        </p:nvGrpSpPr>
        <p:grpSpPr>
          <a:xfrm>
            <a:off x="-431966" y="788486"/>
            <a:ext cx="7148154" cy="1048491"/>
            <a:chOff x="0" y="-163470"/>
            <a:chExt cx="9530872" cy="1397989"/>
          </a:xfrm>
        </p:grpSpPr>
        <p:grpSp>
          <p:nvGrpSpPr>
            <p:cNvPr id="187" name="Google Shape;187;p18"/>
            <p:cNvGrpSpPr/>
            <p:nvPr/>
          </p:nvGrpSpPr>
          <p:grpSpPr>
            <a:xfrm>
              <a:off x="0" y="-163470"/>
              <a:ext cx="9530872" cy="1397989"/>
              <a:chOff x="0" y="-38100"/>
              <a:chExt cx="2221364" cy="325830"/>
            </a:xfrm>
          </p:grpSpPr>
          <p:sp>
            <p:nvSpPr>
              <p:cNvPr id="188" name="Google Shape;188;p18"/>
              <p:cNvSpPr/>
              <p:nvPr/>
            </p:nvSpPr>
            <p:spPr>
              <a:xfrm>
                <a:off x="0" y="0"/>
                <a:ext cx="2221364" cy="287730"/>
              </a:xfrm>
              <a:custGeom>
                <a:avLst/>
                <a:gdLst/>
                <a:ahLst/>
                <a:cxnLst/>
                <a:rect l="l" t="t" r="r" b="b"/>
                <a:pathLst>
                  <a:path w="2221364" h="287730" extrusionOk="0">
                    <a:moveTo>
                      <a:pt x="46588" y="0"/>
                    </a:moveTo>
                    <a:lnTo>
                      <a:pt x="2174776" y="0"/>
                    </a:lnTo>
                    <a:cubicBezTo>
                      <a:pt x="2187132" y="0"/>
                      <a:pt x="2198982" y="4908"/>
                      <a:pt x="2207719" y="13645"/>
                    </a:cubicBezTo>
                    <a:cubicBezTo>
                      <a:pt x="2216456" y="22382"/>
                      <a:pt x="2221364" y="34232"/>
                      <a:pt x="2221364" y="46588"/>
                    </a:cubicBezTo>
                    <a:lnTo>
                      <a:pt x="2221364" y="241142"/>
                    </a:lnTo>
                    <a:cubicBezTo>
                      <a:pt x="2221364" y="266872"/>
                      <a:pt x="2200506" y="287730"/>
                      <a:pt x="2174776" y="287730"/>
                    </a:cubicBezTo>
                    <a:lnTo>
                      <a:pt x="46588" y="287730"/>
                    </a:lnTo>
                    <a:cubicBezTo>
                      <a:pt x="34232" y="287730"/>
                      <a:pt x="22382" y="282822"/>
                      <a:pt x="13645" y="274085"/>
                    </a:cubicBezTo>
                    <a:cubicBezTo>
                      <a:pt x="4908" y="265348"/>
                      <a:pt x="0" y="253498"/>
                      <a:pt x="0" y="241142"/>
                    </a:cubicBezTo>
                    <a:lnTo>
                      <a:pt x="0" y="46588"/>
                    </a:lnTo>
                    <a:cubicBezTo>
                      <a:pt x="0" y="34232"/>
                      <a:pt x="4908" y="22382"/>
                      <a:pt x="13645" y="13645"/>
                    </a:cubicBezTo>
                    <a:cubicBezTo>
                      <a:pt x="22382" y="4908"/>
                      <a:pt x="34232" y="0"/>
                      <a:pt x="465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18"/>
              <p:cNvSpPr txBox="1"/>
              <p:nvPr/>
            </p:nvSpPr>
            <p:spPr>
              <a:xfrm>
                <a:off x="0" y="-38100"/>
                <a:ext cx="2221364" cy="325830"/>
              </a:xfrm>
              <a:prstGeom prst="rect">
                <a:avLst/>
              </a:prstGeom>
              <a:noFill/>
              <a:ln>
                <a:noFill/>
              </a:ln>
            </p:spPr>
            <p:txBody>
              <a:bodyPr spcFirstLastPara="1" wrap="square" lIns="60050" tIns="60050" rIns="60050" bIns="60050" anchor="ctr" anchorCtr="0">
                <a:noAutofit/>
              </a:bodyPr>
              <a:lstStyle/>
              <a:p>
                <a:pPr marL="0" marR="0" lvl="0" indent="0" algn="ctr" rtl="0">
                  <a:lnSpc>
                    <a:spcPct val="163277"/>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90" name="Google Shape;190;p18"/>
            <p:cNvSpPr/>
            <p:nvPr/>
          </p:nvSpPr>
          <p:spPr>
            <a:xfrm>
              <a:off x="3724852" y="163176"/>
              <a:ext cx="5435836" cy="908166"/>
            </a:xfrm>
            <a:custGeom>
              <a:avLst/>
              <a:gdLst/>
              <a:ahLst/>
              <a:cxnLst/>
              <a:rect l="l" t="t" r="r" b="b"/>
              <a:pathLst>
                <a:path w="5435836" h="908166" extrusionOk="0">
                  <a:moveTo>
                    <a:pt x="0" y="0"/>
                  </a:moveTo>
                  <a:lnTo>
                    <a:pt x="5435836" y="0"/>
                  </a:lnTo>
                  <a:lnTo>
                    <a:pt x="5435836" y="908167"/>
                  </a:lnTo>
                  <a:lnTo>
                    <a:pt x="0" y="908167"/>
                  </a:lnTo>
                  <a:lnTo>
                    <a:pt x="0" y="0"/>
                  </a:lnTo>
                  <a:close/>
                </a:path>
              </a:pathLst>
            </a:custGeom>
            <a:blipFill rotWithShape="1">
              <a:blip r:embed="rId5">
                <a:alphaModFix/>
              </a:blip>
              <a:stretch>
                <a:fillRect/>
              </a:stretch>
            </a:blipFill>
            <a:ln>
              <a:noFill/>
            </a:ln>
          </p:spPr>
          <p:txBody>
            <a:bodyPr/>
            <a:lstStyle/>
            <a:p>
              <a:endParaRPr lang="it-IT"/>
            </a:p>
          </p:txBody>
        </p:sp>
        <p:sp>
          <p:nvSpPr>
            <p:cNvPr id="191" name="Google Shape;191;p18"/>
            <p:cNvSpPr/>
            <p:nvPr/>
          </p:nvSpPr>
          <p:spPr>
            <a:xfrm>
              <a:off x="1650583" y="240131"/>
              <a:ext cx="1923704" cy="754258"/>
            </a:xfrm>
            <a:custGeom>
              <a:avLst/>
              <a:gdLst/>
              <a:ahLst/>
              <a:cxnLst/>
              <a:rect l="l" t="t" r="r" b="b"/>
              <a:pathLst>
                <a:path w="1923704" h="754258" extrusionOk="0">
                  <a:moveTo>
                    <a:pt x="0" y="0"/>
                  </a:moveTo>
                  <a:lnTo>
                    <a:pt x="1923704" y="0"/>
                  </a:lnTo>
                  <a:lnTo>
                    <a:pt x="1923704" y="754258"/>
                  </a:lnTo>
                  <a:lnTo>
                    <a:pt x="0" y="754258"/>
                  </a:lnTo>
                  <a:lnTo>
                    <a:pt x="0" y="0"/>
                  </a:lnTo>
                  <a:close/>
                </a:path>
              </a:pathLst>
            </a:custGeom>
            <a:blipFill rotWithShape="1">
              <a:blip r:embed="rId6">
                <a:alphaModFix/>
              </a:blip>
              <a:stretch>
                <a:fillRect/>
              </a:stretch>
            </a:blipFill>
            <a:ln>
              <a:noFill/>
            </a:ln>
          </p:spPr>
          <p:txBody>
            <a:bodyPr/>
            <a:lstStyle/>
            <a:p>
              <a:endParaRPr lang="it-IT"/>
            </a:p>
          </p:txBody>
        </p:sp>
      </p:grpSp>
      <p:sp>
        <p:nvSpPr>
          <p:cNvPr id="2" name="Titolo 3">
            <a:extLst>
              <a:ext uri="{FF2B5EF4-FFF2-40B4-BE49-F238E27FC236}">
                <a16:creationId xmlns:a16="http://schemas.microsoft.com/office/drawing/2014/main" id="{F228F2E3-5B7A-9940-C16D-6CC14CD5ADEF}"/>
              </a:ext>
            </a:extLst>
          </p:cNvPr>
          <p:cNvSpPr txBox="1">
            <a:spLocks/>
          </p:cNvSpPr>
          <p:nvPr/>
        </p:nvSpPr>
        <p:spPr>
          <a:xfrm>
            <a:off x="1387305" y="2053470"/>
            <a:ext cx="16051876" cy="1466124"/>
          </a:xfrm>
          <a:prstGeom prst="rect">
            <a:avLst/>
          </a:prstGeom>
        </p:spPr>
        <p:txBody>
          <a:bodyPr>
            <a:normAutofit/>
          </a:bodyPr>
          <a:lstStyle>
            <a:defPPr marR="0" lvl="0" algn="l" rtl="0">
              <a:lnSpc>
                <a:spcPct val="100000"/>
              </a:lnSpc>
              <a:spcBef>
                <a:spcPts val="0"/>
              </a:spcBef>
              <a:spcAft>
                <a:spcPts val="0"/>
              </a:spcAft>
            </a:defPPr>
            <a:lvl1pPr marR="0" lvl="0" algn="l" defTabSz="1261809" rtl="0">
              <a:lnSpc>
                <a:spcPct val="100000"/>
              </a:lnSpc>
              <a:spcBef>
                <a:spcPts val="0"/>
              </a:spcBef>
              <a:spcAft>
                <a:spcPts val="0"/>
              </a:spcAft>
              <a:buClr>
                <a:srgbClr val="000000"/>
              </a:buClr>
              <a:buFont typeface="Arial"/>
              <a:defRPr sz="276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4000" b="1" err="1">
                <a:solidFill>
                  <a:srgbClr val="009999"/>
                </a:solidFill>
                <a:latin typeface="Montserrat" panose="00000500000000000000" pitchFamily="2" charset="0"/>
              </a:rPr>
              <a:t>Adesione</a:t>
            </a:r>
            <a:r>
              <a:rPr lang="en-US" sz="4000" b="1">
                <a:solidFill>
                  <a:srgbClr val="009999"/>
                </a:solidFill>
                <a:latin typeface="Montserrat" panose="00000500000000000000" pitchFamily="2" charset="0"/>
              </a:rPr>
              <a:t> a Action Plan for Diamond OA</a:t>
            </a:r>
            <a:br>
              <a:rPr lang="en-US" sz="4000" b="1">
                <a:latin typeface="Montserrat" panose="00000500000000000000" pitchFamily="2" charset="0"/>
              </a:rPr>
            </a:br>
            <a:endParaRPr lang="en-US">
              <a:latin typeface="Montserrat" panose="00000500000000000000" pitchFamily="2" charset="0"/>
            </a:endParaRPr>
          </a:p>
        </p:txBody>
      </p:sp>
      <p:sp>
        <p:nvSpPr>
          <p:cNvPr id="3" name="Content Placeholder 2">
            <a:extLst>
              <a:ext uri="{FF2B5EF4-FFF2-40B4-BE49-F238E27FC236}">
                <a16:creationId xmlns:a16="http://schemas.microsoft.com/office/drawing/2014/main" id="{A42A5207-AECD-49DC-1652-8477EA9CF663}"/>
              </a:ext>
            </a:extLst>
          </p:cNvPr>
          <p:cNvSpPr txBox="1">
            <a:spLocks/>
          </p:cNvSpPr>
          <p:nvPr/>
        </p:nvSpPr>
        <p:spPr>
          <a:xfrm>
            <a:off x="805971" y="3448600"/>
            <a:ext cx="16410481" cy="5821259"/>
          </a:xfrm>
          <a:prstGeom prst="rect">
            <a:avLst/>
          </a:prstGeom>
          <a:noFill/>
          <a:ln>
            <a:noFill/>
          </a:ln>
        </p:spPr>
        <p:txBody>
          <a:bodyPr spcFirstLastPara="1" wrap="square" lIns="182850" tIns="182850" rIns="182850" bIns="182850" anchor="t" anchorCtr="0">
            <a:normAutofit fontScale="55000" lnSpcReduction="20000"/>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1pPr>
            <a:lvl2pPr marL="914400" marR="0" lvl="1"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2pPr>
            <a:lvl3pPr marL="1371600" marR="0" lvl="2"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3pPr>
            <a:lvl4pPr marL="1828800" marR="0" lvl="3"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4pPr>
            <a:lvl5pPr marL="2286000" marR="0" lvl="4"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5pPr>
            <a:lvl6pPr marL="2743200" marR="0" lvl="5"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6pPr>
            <a:lvl7pPr marL="3200400" marR="0" lvl="6"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7pPr>
            <a:lvl8pPr marL="3657600" marR="0" lvl="7"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8pPr>
            <a:lvl9pPr marL="4114800" marR="0" lvl="8"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9pPr>
          </a:lstStyle>
          <a:p>
            <a:pPr marL="0" indent="0" algn="just">
              <a:lnSpc>
                <a:spcPct val="120000"/>
              </a:lnSpc>
            </a:pPr>
            <a:r>
              <a:rPr lang="it-IT" sz="6500" kern="1200">
                <a:solidFill>
                  <a:schemeClr val="tx1"/>
                </a:solidFill>
                <a:latin typeface="Montserrat" panose="00000500000000000000" pitchFamily="2" charset="0"/>
                <a:ea typeface="Open Sans" panose="020B0606030504020204" pitchFamily="34" charset="0"/>
              </a:rPr>
              <a:t>Firmato da oltre +160 organizzazioni dal lancio all'inizio di marzo 2022: </a:t>
            </a:r>
            <a:endParaRPr lang="en-GB" sz="6500">
              <a:latin typeface="Montserrat" panose="00000500000000000000" pitchFamily="2" charset="0"/>
            </a:endParaRPr>
          </a:p>
          <a:p>
            <a:pPr marL="0" indent="0">
              <a:lnSpc>
                <a:spcPct val="120000"/>
              </a:lnSpc>
            </a:pPr>
            <a:endParaRPr lang="it-IT" sz="6500">
              <a:latin typeface="Montserrat" panose="00000500000000000000" pitchFamily="2" charset="0"/>
              <a:hlinkClick r:id="rId7"/>
            </a:endParaRPr>
          </a:p>
          <a:p>
            <a:pPr marL="0" indent="0">
              <a:lnSpc>
                <a:spcPct val="120000"/>
              </a:lnSpc>
            </a:pPr>
            <a:r>
              <a:rPr lang="it-IT" sz="6500" b="1" kern="1200">
                <a:solidFill>
                  <a:schemeClr val="tx1"/>
                </a:solidFill>
                <a:latin typeface="Montserrat" panose="00000500000000000000" pitchFamily="2" charset="0"/>
                <a:ea typeface="Open Sans" panose="020B0606030504020204" pitchFamily="34" charset="0"/>
                <a:hlinkClick r:id="rId8"/>
              </a:rPr>
              <a:t>https://scieur.org/diamond-endorsement</a:t>
            </a:r>
            <a:endParaRPr lang="it-IT" sz="6500" b="1" kern="1200">
              <a:solidFill>
                <a:schemeClr val="tx1"/>
              </a:solidFill>
              <a:latin typeface="Montserrat" panose="00000500000000000000" pitchFamily="2" charset="0"/>
              <a:ea typeface="Open Sans" panose="020B0606030504020204" pitchFamily="34" charset="0"/>
            </a:endParaRPr>
          </a:p>
          <a:p>
            <a:pPr marL="0" indent="0">
              <a:lnSpc>
                <a:spcPct val="120000"/>
              </a:lnSpc>
            </a:pPr>
            <a:endParaRPr lang="it-IT" sz="6500" b="1" kern="1200">
              <a:solidFill>
                <a:schemeClr val="tx1"/>
              </a:solidFill>
              <a:latin typeface="Montserrat" panose="00000500000000000000" pitchFamily="2" charset="0"/>
              <a:ea typeface="Open Sans" panose="020B0606030504020204" pitchFamily="34" charset="0"/>
            </a:endParaRPr>
          </a:p>
          <a:p>
            <a:pPr marL="0" indent="0">
              <a:lnSpc>
                <a:spcPct val="120000"/>
              </a:lnSpc>
            </a:pPr>
            <a:endParaRPr lang="it-IT" sz="6500" b="1" kern="1200">
              <a:solidFill>
                <a:schemeClr val="tx1"/>
              </a:solidFill>
              <a:latin typeface="Montserrat" panose="00000500000000000000" pitchFamily="2" charset="0"/>
              <a:ea typeface="Open Sans" panose="020B0606030504020204" pitchFamily="34" charset="0"/>
            </a:endParaRPr>
          </a:p>
          <a:p>
            <a:pPr marL="0" indent="0" algn="just">
              <a:lnSpc>
                <a:spcPct val="120000"/>
              </a:lnSpc>
            </a:pPr>
            <a:r>
              <a:rPr lang="it-IT" sz="6500" kern="1200">
                <a:solidFill>
                  <a:schemeClr val="tx1"/>
                </a:solidFill>
                <a:latin typeface="Montserrat" panose="00000500000000000000" pitchFamily="2" charset="0"/>
                <a:ea typeface="Open Sans" panose="020B0606030504020204" pitchFamily="34" charset="0"/>
              </a:rPr>
              <a:t>Informazioni su enti/soggetti che hanno già aderito è disponibile su </a:t>
            </a:r>
            <a:r>
              <a:rPr lang="en-GB" sz="6500">
                <a:latin typeface="Montserrat" panose="00000500000000000000" pitchFamily="2" charset="0"/>
                <a:hlinkClick r:id="rId9"/>
              </a:rPr>
              <a:t>https://www.scienceeurope.org/our-resources/action-plan-for-diamond-open-access/</a:t>
            </a:r>
            <a:endParaRPr lang="en-GB" sz="6500">
              <a:latin typeface="Montserrat" panose="00000500000000000000" pitchFamily="2" charset="0"/>
            </a:endParaRPr>
          </a:p>
          <a:p>
            <a:pPr marL="0" indent="0" algn="just">
              <a:lnSpc>
                <a:spcPct val="120000"/>
              </a:lnSpc>
            </a:pPr>
            <a:endParaRPr lang="en-GB" sz="9000" kern="1200">
              <a:solidFill>
                <a:schemeClr val="tx1"/>
              </a:solidFill>
              <a:latin typeface="Montserrat" panose="00000500000000000000" pitchFamily="2" charset="0"/>
              <a:ea typeface="Open Sans" panose="020B0606030504020204" pitchFamily="34" charset="0"/>
            </a:endParaRPr>
          </a:p>
          <a:p>
            <a:pPr marL="0" indent="0" algn="just">
              <a:lnSpc>
                <a:spcPct val="120000"/>
              </a:lnSpc>
            </a:pPr>
            <a:endParaRPr lang="it-IT" sz="9000" kern="1200">
              <a:solidFill>
                <a:schemeClr val="tx1"/>
              </a:solidFill>
              <a:latin typeface="Montserrat" panose="00000500000000000000" pitchFamily="2" charset="0"/>
              <a:ea typeface="Open Sans" panose="020B0606030504020204" pitchFamily="34" charset="0"/>
            </a:endParaRPr>
          </a:p>
          <a:p>
            <a:pPr marL="0" indent="0" algn="just">
              <a:lnSpc>
                <a:spcPct val="120000"/>
              </a:lnSpc>
            </a:pPr>
            <a:endParaRPr lang="it-IT" sz="9000" kern="1200">
              <a:solidFill>
                <a:schemeClr val="tx1"/>
              </a:solidFill>
              <a:latin typeface="Montserrat" panose="00000500000000000000" pitchFamily="2" charset="0"/>
              <a:ea typeface="Open Sans" panose="020B0606030504020204" pitchFamily="34" charset="0"/>
            </a:endParaRPr>
          </a:p>
          <a:p>
            <a:pPr marL="0" indent="0">
              <a:lnSpc>
                <a:spcPct val="120000"/>
              </a:lnSpc>
            </a:pPr>
            <a:endParaRPr lang="it-IT" sz="9000" kern="1200">
              <a:solidFill>
                <a:schemeClr val="tx1"/>
              </a:solidFill>
              <a:latin typeface="Montserrat" panose="00000500000000000000" pitchFamily="2" charset="0"/>
              <a:ea typeface="Open Sans" panose="020B0606030504020204" pitchFamily="34" charset="0"/>
            </a:endParaRPr>
          </a:p>
          <a:p>
            <a:pPr marL="0" indent="0" algn="just">
              <a:lnSpc>
                <a:spcPct val="120000"/>
              </a:lnSpc>
            </a:pPr>
            <a:endParaRPr lang="en-GB" sz="3000">
              <a:latin typeface="Montserrat" panose="00000500000000000000" pitchFamily="2" charset="0"/>
            </a:endParaRPr>
          </a:p>
        </p:txBody>
      </p:sp>
    </p:spTree>
    <p:extLst>
      <p:ext uri="{BB962C8B-B14F-4D97-AF65-F5344CB8AC3E}">
        <p14:creationId xmlns:p14="http://schemas.microsoft.com/office/powerpoint/2010/main" val="277927130"/>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18"/>
          <p:cNvSpPr/>
          <p:nvPr/>
        </p:nvSpPr>
        <p:spPr>
          <a:xfrm>
            <a:off x="0" y="0"/>
            <a:ext cx="18288000" cy="1457325"/>
          </a:xfrm>
          <a:prstGeom prst="rect">
            <a:avLst/>
          </a:prstGeom>
          <a:solidFill>
            <a:srgbClr val="1E30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18"/>
          <p:cNvSpPr/>
          <p:nvPr/>
        </p:nvSpPr>
        <p:spPr>
          <a:xfrm>
            <a:off x="16702512" y="8607791"/>
            <a:ext cx="556788" cy="556788"/>
          </a:xfrm>
          <a:custGeom>
            <a:avLst/>
            <a:gdLst/>
            <a:ahLst/>
            <a:cxnLst/>
            <a:rect l="l" t="t" r="r" b="b"/>
            <a:pathLst>
              <a:path w="556788" h="556788" extrusionOk="0">
                <a:moveTo>
                  <a:pt x="0" y="0"/>
                </a:moveTo>
                <a:lnTo>
                  <a:pt x="556788" y="0"/>
                </a:lnTo>
                <a:lnTo>
                  <a:pt x="556788" y="556787"/>
                </a:lnTo>
                <a:lnTo>
                  <a:pt x="0" y="556787"/>
                </a:lnTo>
                <a:lnTo>
                  <a:pt x="0" y="0"/>
                </a:lnTo>
                <a:close/>
              </a:path>
            </a:pathLst>
          </a:custGeom>
          <a:blipFill rotWithShape="1">
            <a:blip r:embed="rId3">
              <a:alphaModFix/>
            </a:blip>
            <a:stretch>
              <a:fillRect/>
            </a:stretch>
          </a:blipFill>
          <a:ln>
            <a:noFill/>
          </a:ln>
        </p:spPr>
        <p:txBody>
          <a:bodyPr/>
          <a:lstStyle/>
          <a:p>
            <a:endParaRPr lang="it-IT"/>
          </a:p>
        </p:txBody>
      </p:sp>
      <p:sp>
        <p:nvSpPr>
          <p:cNvPr id="182" name="Google Shape;182;p18"/>
          <p:cNvSpPr/>
          <p:nvPr/>
        </p:nvSpPr>
        <p:spPr>
          <a:xfrm rot="-5400000">
            <a:off x="16041208" y="-789467"/>
            <a:ext cx="2988478" cy="1505106"/>
          </a:xfrm>
          <a:custGeom>
            <a:avLst/>
            <a:gdLst/>
            <a:ahLst/>
            <a:cxnLst/>
            <a:rect l="l" t="t" r="r" b="b"/>
            <a:pathLst>
              <a:path w="2988478" h="1505106" extrusionOk="0">
                <a:moveTo>
                  <a:pt x="0" y="0"/>
                </a:moveTo>
                <a:lnTo>
                  <a:pt x="2988478" y="0"/>
                </a:lnTo>
                <a:lnTo>
                  <a:pt x="2988478" y="1505106"/>
                </a:lnTo>
                <a:lnTo>
                  <a:pt x="0" y="1505106"/>
                </a:lnTo>
                <a:lnTo>
                  <a:pt x="0" y="0"/>
                </a:lnTo>
                <a:close/>
              </a:path>
            </a:pathLst>
          </a:custGeom>
          <a:blipFill rotWithShape="1">
            <a:blip r:embed="rId4">
              <a:alphaModFix/>
            </a:blip>
            <a:stretch>
              <a:fillRect/>
            </a:stretch>
          </a:blipFill>
          <a:ln>
            <a:noFill/>
          </a:ln>
        </p:spPr>
        <p:txBody>
          <a:bodyPr/>
          <a:lstStyle/>
          <a:p>
            <a:endParaRPr lang="it-IT"/>
          </a:p>
        </p:txBody>
      </p:sp>
      <p:grpSp>
        <p:nvGrpSpPr>
          <p:cNvPr id="186" name="Google Shape;186;p18"/>
          <p:cNvGrpSpPr/>
          <p:nvPr/>
        </p:nvGrpSpPr>
        <p:grpSpPr>
          <a:xfrm>
            <a:off x="-431966" y="788486"/>
            <a:ext cx="7148154" cy="1048491"/>
            <a:chOff x="0" y="-163470"/>
            <a:chExt cx="9530872" cy="1397989"/>
          </a:xfrm>
        </p:grpSpPr>
        <p:grpSp>
          <p:nvGrpSpPr>
            <p:cNvPr id="187" name="Google Shape;187;p18"/>
            <p:cNvGrpSpPr/>
            <p:nvPr/>
          </p:nvGrpSpPr>
          <p:grpSpPr>
            <a:xfrm>
              <a:off x="0" y="-163470"/>
              <a:ext cx="9530872" cy="1397989"/>
              <a:chOff x="0" y="-38100"/>
              <a:chExt cx="2221364" cy="325830"/>
            </a:xfrm>
          </p:grpSpPr>
          <p:sp>
            <p:nvSpPr>
              <p:cNvPr id="188" name="Google Shape;188;p18"/>
              <p:cNvSpPr/>
              <p:nvPr/>
            </p:nvSpPr>
            <p:spPr>
              <a:xfrm>
                <a:off x="0" y="0"/>
                <a:ext cx="2221364" cy="287730"/>
              </a:xfrm>
              <a:custGeom>
                <a:avLst/>
                <a:gdLst/>
                <a:ahLst/>
                <a:cxnLst/>
                <a:rect l="l" t="t" r="r" b="b"/>
                <a:pathLst>
                  <a:path w="2221364" h="287730" extrusionOk="0">
                    <a:moveTo>
                      <a:pt x="46588" y="0"/>
                    </a:moveTo>
                    <a:lnTo>
                      <a:pt x="2174776" y="0"/>
                    </a:lnTo>
                    <a:cubicBezTo>
                      <a:pt x="2187132" y="0"/>
                      <a:pt x="2198982" y="4908"/>
                      <a:pt x="2207719" y="13645"/>
                    </a:cubicBezTo>
                    <a:cubicBezTo>
                      <a:pt x="2216456" y="22382"/>
                      <a:pt x="2221364" y="34232"/>
                      <a:pt x="2221364" y="46588"/>
                    </a:cubicBezTo>
                    <a:lnTo>
                      <a:pt x="2221364" y="241142"/>
                    </a:lnTo>
                    <a:cubicBezTo>
                      <a:pt x="2221364" y="266872"/>
                      <a:pt x="2200506" y="287730"/>
                      <a:pt x="2174776" y="287730"/>
                    </a:cubicBezTo>
                    <a:lnTo>
                      <a:pt x="46588" y="287730"/>
                    </a:lnTo>
                    <a:cubicBezTo>
                      <a:pt x="34232" y="287730"/>
                      <a:pt x="22382" y="282822"/>
                      <a:pt x="13645" y="274085"/>
                    </a:cubicBezTo>
                    <a:cubicBezTo>
                      <a:pt x="4908" y="265348"/>
                      <a:pt x="0" y="253498"/>
                      <a:pt x="0" y="241142"/>
                    </a:cubicBezTo>
                    <a:lnTo>
                      <a:pt x="0" y="46588"/>
                    </a:lnTo>
                    <a:cubicBezTo>
                      <a:pt x="0" y="34232"/>
                      <a:pt x="4908" y="22382"/>
                      <a:pt x="13645" y="13645"/>
                    </a:cubicBezTo>
                    <a:cubicBezTo>
                      <a:pt x="22382" y="4908"/>
                      <a:pt x="34232" y="0"/>
                      <a:pt x="465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18"/>
              <p:cNvSpPr txBox="1"/>
              <p:nvPr/>
            </p:nvSpPr>
            <p:spPr>
              <a:xfrm>
                <a:off x="0" y="-38100"/>
                <a:ext cx="2221364" cy="325830"/>
              </a:xfrm>
              <a:prstGeom prst="rect">
                <a:avLst/>
              </a:prstGeom>
              <a:noFill/>
              <a:ln>
                <a:noFill/>
              </a:ln>
            </p:spPr>
            <p:txBody>
              <a:bodyPr spcFirstLastPara="1" wrap="square" lIns="60050" tIns="60050" rIns="60050" bIns="60050" anchor="ctr" anchorCtr="0">
                <a:noAutofit/>
              </a:bodyPr>
              <a:lstStyle/>
              <a:p>
                <a:pPr marL="0" marR="0" lvl="0" indent="0" algn="ctr" rtl="0">
                  <a:lnSpc>
                    <a:spcPct val="163277"/>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90" name="Google Shape;190;p18"/>
            <p:cNvSpPr/>
            <p:nvPr/>
          </p:nvSpPr>
          <p:spPr>
            <a:xfrm>
              <a:off x="3724852" y="163176"/>
              <a:ext cx="5435836" cy="908166"/>
            </a:xfrm>
            <a:custGeom>
              <a:avLst/>
              <a:gdLst/>
              <a:ahLst/>
              <a:cxnLst/>
              <a:rect l="l" t="t" r="r" b="b"/>
              <a:pathLst>
                <a:path w="5435836" h="908166" extrusionOk="0">
                  <a:moveTo>
                    <a:pt x="0" y="0"/>
                  </a:moveTo>
                  <a:lnTo>
                    <a:pt x="5435836" y="0"/>
                  </a:lnTo>
                  <a:lnTo>
                    <a:pt x="5435836" y="908167"/>
                  </a:lnTo>
                  <a:lnTo>
                    <a:pt x="0" y="908167"/>
                  </a:lnTo>
                  <a:lnTo>
                    <a:pt x="0" y="0"/>
                  </a:lnTo>
                  <a:close/>
                </a:path>
              </a:pathLst>
            </a:custGeom>
            <a:blipFill rotWithShape="1">
              <a:blip r:embed="rId5">
                <a:alphaModFix/>
              </a:blip>
              <a:stretch>
                <a:fillRect/>
              </a:stretch>
            </a:blipFill>
            <a:ln>
              <a:noFill/>
            </a:ln>
          </p:spPr>
          <p:txBody>
            <a:bodyPr/>
            <a:lstStyle/>
            <a:p>
              <a:endParaRPr lang="it-IT"/>
            </a:p>
          </p:txBody>
        </p:sp>
        <p:sp>
          <p:nvSpPr>
            <p:cNvPr id="191" name="Google Shape;191;p18"/>
            <p:cNvSpPr/>
            <p:nvPr/>
          </p:nvSpPr>
          <p:spPr>
            <a:xfrm>
              <a:off x="1650583" y="240131"/>
              <a:ext cx="1923704" cy="754258"/>
            </a:xfrm>
            <a:custGeom>
              <a:avLst/>
              <a:gdLst/>
              <a:ahLst/>
              <a:cxnLst/>
              <a:rect l="l" t="t" r="r" b="b"/>
              <a:pathLst>
                <a:path w="1923704" h="754258" extrusionOk="0">
                  <a:moveTo>
                    <a:pt x="0" y="0"/>
                  </a:moveTo>
                  <a:lnTo>
                    <a:pt x="1923704" y="0"/>
                  </a:lnTo>
                  <a:lnTo>
                    <a:pt x="1923704" y="754258"/>
                  </a:lnTo>
                  <a:lnTo>
                    <a:pt x="0" y="754258"/>
                  </a:lnTo>
                  <a:lnTo>
                    <a:pt x="0" y="0"/>
                  </a:lnTo>
                  <a:close/>
                </a:path>
              </a:pathLst>
            </a:custGeom>
            <a:blipFill rotWithShape="1">
              <a:blip r:embed="rId6">
                <a:alphaModFix/>
              </a:blip>
              <a:stretch>
                <a:fillRect/>
              </a:stretch>
            </a:blipFill>
            <a:ln>
              <a:noFill/>
            </a:ln>
          </p:spPr>
          <p:txBody>
            <a:bodyPr/>
            <a:lstStyle/>
            <a:p>
              <a:endParaRPr lang="it-IT"/>
            </a:p>
          </p:txBody>
        </p:sp>
      </p:grpSp>
      <p:sp>
        <p:nvSpPr>
          <p:cNvPr id="4" name="Titolo 3">
            <a:extLst>
              <a:ext uri="{FF2B5EF4-FFF2-40B4-BE49-F238E27FC236}">
                <a16:creationId xmlns:a16="http://schemas.microsoft.com/office/drawing/2014/main" id="{1A086255-8265-33F9-88EB-F429BBFBFF23}"/>
              </a:ext>
            </a:extLst>
          </p:cNvPr>
          <p:cNvSpPr txBox="1">
            <a:spLocks/>
          </p:cNvSpPr>
          <p:nvPr/>
        </p:nvSpPr>
        <p:spPr>
          <a:xfrm>
            <a:off x="1610234" y="1785169"/>
            <a:ext cx="15172660" cy="1308608"/>
          </a:xfrm>
          <a:prstGeom prst="rect">
            <a:avLst/>
          </a:prstGeom>
        </p:spPr>
        <p:txBody>
          <a:bodyPr>
            <a:noAutofit/>
          </a:bodyPr>
          <a:lstStyle>
            <a:defPPr marR="0" lvl="0" algn="l" rtl="0">
              <a:lnSpc>
                <a:spcPct val="100000"/>
              </a:lnSpc>
              <a:spcBef>
                <a:spcPts val="0"/>
              </a:spcBef>
              <a:spcAft>
                <a:spcPts val="0"/>
              </a:spcAft>
            </a:defPPr>
            <a:lvl1pPr marR="0" lvl="0" algn="l" defTabSz="1261809" rtl="0">
              <a:lnSpc>
                <a:spcPct val="100000"/>
              </a:lnSpc>
              <a:spcBef>
                <a:spcPts val="0"/>
              </a:spcBef>
              <a:spcAft>
                <a:spcPts val="0"/>
              </a:spcAft>
              <a:buClr>
                <a:srgbClr val="000000"/>
              </a:buClr>
              <a:buFont typeface="Arial"/>
              <a:defRPr sz="276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it-IT" sz="4000" b="1">
                <a:solidFill>
                  <a:srgbClr val="009999"/>
                </a:solidFill>
                <a:latin typeface="Montserrat" panose="00000500000000000000" pitchFamily="2" charset="0"/>
              </a:rPr>
              <a:t>La comunità Diamond OA</a:t>
            </a:r>
            <a:endParaRPr lang="it-IT" sz="4000">
              <a:solidFill>
                <a:srgbClr val="009999"/>
              </a:solidFill>
              <a:latin typeface="Montserrat" panose="00000500000000000000" pitchFamily="2" charset="0"/>
            </a:endParaRPr>
          </a:p>
        </p:txBody>
      </p:sp>
      <p:pic>
        <p:nvPicPr>
          <p:cNvPr id="5" name="Capture d’écran 2022-04-22 à 12.14.50.png" descr="Capture d’écran 2022-04-22 à 12.14.50.png">
            <a:extLst>
              <a:ext uri="{FF2B5EF4-FFF2-40B4-BE49-F238E27FC236}">
                <a16:creationId xmlns:a16="http://schemas.microsoft.com/office/drawing/2014/main" id="{AC8D120B-A13E-6636-0D8C-BF2CBBCAB384}"/>
              </a:ext>
            </a:extLst>
          </p:cNvPr>
          <p:cNvPicPr>
            <a:picLocks noChangeAspect="1"/>
          </p:cNvPicPr>
          <p:nvPr/>
        </p:nvPicPr>
        <p:blipFill>
          <a:blip r:embed="rId7"/>
          <a:stretch>
            <a:fillRect/>
          </a:stretch>
        </p:blipFill>
        <p:spPr>
          <a:xfrm>
            <a:off x="9599647" y="3041969"/>
            <a:ext cx="8159316" cy="6048010"/>
          </a:xfrm>
          <a:prstGeom prst="rect">
            <a:avLst/>
          </a:prstGeom>
          <a:ln w="12700">
            <a:miter lim="400000"/>
          </a:ln>
        </p:spPr>
      </p:pic>
      <p:sp>
        <p:nvSpPr>
          <p:cNvPr id="6" name="CasellaDiTesto 5">
            <a:extLst>
              <a:ext uri="{FF2B5EF4-FFF2-40B4-BE49-F238E27FC236}">
                <a16:creationId xmlns:a16="http://schemas.microsoft.com/office/drawing/2014/main" id="{EA903238-B4EE-B2A7-C04B-A86CD50BB966}"/>
              </a:ext>
            </a:extLst>
          </p:cNvPr>
          <p:cNvSpPr txBox="1"/>
          <p:nvPr/>
        </p:nvSpPr>
        <p:spPr>
          <a:xfrm>
            <a:off x="10701062" y="8973113"/>
            <a:ext cx="7240772" cy="3385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1600" spc="-10">
                <a:solidFill>
                  <a:schemeClr val="tx1"/>
                </a:solidFill>
                <a:latin typeface="Montserrat" panose="00000500000000000000" pitchFamily="2" charset="0"/>
              </a:rPr>
              <a:t>Source: </a:t>
            </a:r>
            <a:r>
              <a:rPr lang="en-US" sz="1600" spc="-10">
                <a:latin typeface="Montserrat" panose="00000500000000000000" pitchFamily="2" charset="0"/>
              </a:rPr>
              <a:t>AA.VV: Diamond OA, </a:t>
            </a:r>
            <a:r>
              <a:rPr lang="en-GB" sz="1600">
                <a:latin typeface="Montserrat" panose="00000500000000000000" pitchFamily="2" charset="0"/>
              </a:rPr>
              <a:t>Community webinar, 22 </a:t>
            </a:r>
            <a:r>
              <a:rPr lang="en-GB" sz="1600" err="1">
                <a:latin typeface="Montserrat" panose="00000500000000000000" pitchFamily="2" charset="0"/>
              </a:rPr>
              <a:t>aprile</a:t>
            </a:r>
            <a:r>
              <a:rPr lang="en-GB" sz="1600">
                <a:latin typeface="Montserrat" panose="00000500000000000000" pitchFamily="2" charset="0"/>
              </a:rPr>
              <a:t> 2022</a:t>
            </a:r>
            <a:endParaRPr lang="en-US" sz="1600">
              <a:solidFill>
                <a:schemeClr val="tx1"/>
              </a:solidFill>
              <a:latin typeface="Montserrat" panose="00000500000000000000" pitchFamily="2" charset="0"/>
            </a:endParaRPr>
          </a:p>
        </p:txBody>
      </p:sp>
      <p:pic>
        <p:nvPicPr>
          <p:cNvPr id="7" name="Capture d’écran 2022-04-22 à 12.06.27.png" descr="Capture d’écran 2022-04-22 à 12.06.27.png">
            <a:extLst>
              <a:ext uri="{FF2B5EF4-FFF2-40B4-BE49-F238E27FC236}">
                <a16:creationId xmlns:a16="http://schemas.microsoft.com/office/drawing/2014/main" id="{D5B68235-AAA4-15D0-7A25-E02927BC2687}"/>
              </a:ext>
            </a:extLst>
          </p:cNvPr>
          <p:cNvPicPr>
            <a:picLocks noChangeAspect="1"/>
          </p:cNvPicPr>
          <p:nvPr/>
        </p:nvPicPr>
        <p:blipFill>
          <a:blip r:embed="rId8"/>
          <a:stretch>
            <a:fillRect/>
          </a:stretch>
        </p:blipFill>
        <p:spPr>
          <a:xfrm>
            <a:off x="324826" y="3041968"/>
            <a:ext cx="9091950" cy="5613228"/>
          </a:xfrm>
          <a:prstGeom prst="rect">
            <a:avLst/>
          </a:prstGeom>
          <a:ln w="12700">
            <a:miter lim="400000"/>
          </a:ln>
        </p:spPr>
      </p:pic>
      <p:sp>
        <p:nvSpPr>
          <p:cNvPr id="8" name="Content Placeholder 2">
            <a:extLst>
              <a:ext uri="{FF2B5EF4-FFF2-40B4-BE49-F238E27FC236}">
                <a16:creationId xmlns:a16="http://schemas.microsoft.com/office/drawing/2014/main" id="{88BFE3A4-22CB-8595-4598-802C0D87C049}"/>
              </a:ext>
            </a:extLst>
          </p:cNvPr>
          <p:cNvSpPr txBox="1">
            <a:spLocks/>
          </p:cNvSpPr>
          <p:nvPr/>
        </p:nvSpPr>
        <p:spPr>
          <a:xfrm>
            <a:off x="557302" y="8731677"/>
            <a:ext cx="9269370" cy="1417234"/>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2743200">
              <a:defRPr sz="3600" b="0">
                <a:latin typeface="Calibri"/>
                <a:ea typeface="Calibri"/>
                <a:cs typeface="Calibri"/>
                <a:sym typeface="Calibri"/>
              </a:defRPr>
            </a:pPr>
            <a:r>
              <a:rPr lang="en-GB" sz="1600" i="1">
                <a:latin typeface="Montserrat" panose="00000500000000000000" pitchFamily="2" charset="0"/>
                <a:cs typeface="Arial" panose="020B0604020202020204" pitchFamily="34" charset="0"/>
                <a:sym typeface="Calibri"/>
              </a:rPr>
              <a:t>UN:   </a:t>
            </a:r>
            <a:r>
              <a:rPr lang="en-GB" sz="1600" i="1" err="1">
                <a:latin typeface="Montserrat" panose="00000500000000000000" pitchFamily="2" charset="0"/>
                <a:cs typeface="Arial" panose="020B0604020202020204" pitchFamily="34" charset="0"/>
                <a:sym typeface="Calibri"/>
              </a:rPr>
              <a:t>Università</a:t>
            </a:r>
            <a:r>
              <a:rPr lang="en-GB" sz="1600" i="1">
                <a:latin typeface="Montserrat" panose="00000500000000000000" pitchFamily="2" charset="0"/>
                <a:cs typeface="Arial" panose="020B0604020202020204" pitchFamily="34" charset="0"/>
                <a:sym typeface="Calibri"/>
              </a:rPr>
              <a:t>; SO:   </a:t>
            </a:r>
            <a:r>
              <a:rPr lang="en-GB" sz="1600" i="1" err="1">
                <a:latin typeface="Montserrat" panose="00000500000000000000" pitchFamily="2" charset="0"/>
                <a:cs typeface="Arial" panose="020B0604020202020204" pitchFamily="34" charset="0"/>
                <a:sym typeface="Calibri"/>
              </a:rPr>
              <a:t>Società</a:t>
            </a:r>
            <a:r>
              <a:rPr lang="en-GB" sz="1600" i="1">
                <a:latin typeface="Montserrat" panose="00000500000000000000" pitchFamily="2" charset="0"/>
                <a:cs typeface="Arial" panose="020B0604020202020204" pitchFamily="34" charset="0"/>
                <a:sym typeface="Calibri"/>
              </a:rPr>
              <a:t> </a:t>
            </a:r>
            <a:r>
              <a:rPr lang="en-GB" sz="1600" i="1" err="1">
                <a:latin typeface="Montserrat" panose="00000500000000000000" pitchFamily="2" charset="0"/>
                <a:cs typeface="Arial" panose="020B0604020202020204" pitchFamily="34" charset="0"/>
                <a:sym typeface="Calibri"/>
              </a:rPr>
              <a:t>accademiche</a:t>
            </a:r>
            <a:r>
              <a:rPr lang="en-GB" sz="1600" i="1">
                <a:latin typeface="Montserrat" panose="00000500000000000000" pitchFamily="2" charset="0"/>
                <a:cs typeface="Arial" panose="020B0604020202020204" pitchFamily="34" charset="0"/>
                <a:sym typeface="Calibri"/>
              </a:rPr>
              <a:t>; RP:  </a:t>
            </a:r>
            <a:r>
              <a:rPr lang="en-GB" sz="1600" i="1">
                <a:latin typeface="Montserrat" panose="00000500000000000000" pitchFamily="2" charset="0"/>
                <a:cs typeface="Arial" panose="020B0604020202020204" pitchFamily="34" charset="0"/>
              </a:rPr>
              <a:t>Research Performing Organisations; RF: Research Funding Organisations; </a:t>
            </a:r>
            <a:r>
              <a:rPr lang="en-GB" sz="1600" i="1">
                <a:latin typeface="Montserrat" panose="00000500000000000000" pitchFamily="2" charset="0"/>
                <a:cs typeface="Arial" panose="020B0604020202020204" pitchFamily="34" charset="0"/>
                <a:sym typeface="Calibri"/>
              </a:rPr>
              <a:t>JN: </a:t>
            </a:r>
            <a:r>
              <a:rPr lang="en-GB" sz="1600" i="1" err="1">
                <a:latin typeface="Montserrat" panose="00000500000000000000" pitchFamily="2" charset="0"/>
                <a:cs typeface="Arial" panose="020B0604020202020204" pitchFamily="34" charset="0"/>
                <a:sym typeface="Calibri"/>
              </a:rPr>
              <a:t>Riviste</a:t>
            </a:r>
            <a:r>
              <a:rPr lang="en-GB" sz="1600" i="1">
                <a:latin typeface="Montserrat" panose="00000500000000000000" pitchFamily="2" charset="0"/>
                <a:cs typeface="Arial" panose="020B0604020202020204" pitchFamily="34" charset="0"/>
                <a:sym typeface="Calibri"/>
              </a:rPr>
              <a:t>; IN:    </a:t>
            </a:r>
            <a:r>
              <a:rPr lang="en-GB" sz="1600" i="1" err="1">
                <a:latin typeface="Montserrat" panose="00000500000000000000" pitchFamily="2" charset="0"/>
                <a:cs typeface="Arial" panose="020B0604020202020204" pitchFamily="34" charset="0"/>
                <a:sym typeface="Calibri"/>
              </a:rPr>
              <a:t>Infrastrutture</a:t>
            </a:r>
            <a:r>
              <a:rPr lang="en-GB" sz="1600" i="1">
                <a:latin typeface="Montserrat" panose="00000500000000000000" pitchFamily="2" charset="0"/>
                <a:cs typeface="Arial" panose="020B0604020202020204" pitchFamily="34" charset="0"/>
                <a:sym typeface="Calibri"/>
              </a:rPr>
              <a:t>; AD: </a:t>
            </a:r>
            <a:r>
              <a:rPr lang="en-GB" sz="1600" i="1" err="1">
                <a:latin typeface="Montserrat" panose="00000500000000000000" pitchFamily="2" charset="0"/>
                <a:cs typeface="Arial" panose="020B0604020202020204" pitchFamily="34" charset="0"/>
                <a:sym typeface="Calibri"/>
              </a:rPr>
              <a:t>Gruppi</a:t>
            </a:r>
            <a:r>
              <a:rPr lang="en-GB" sz="1600" i="1">
                <a:latin typeface="Montserrat" panose="00000500000000000000" pitchFamily="2" charset="0"/>
                <a:cs typeface="Arial" panose="020B0604020202020204" pitchFamily="34" charset="0"/>
                <a:sym typeface="Calibri"/>
              </a:rPr>
              <a:t> di </a:t>
            </a:r>
            <a:r>
              <a:rPr lang="en-GB" sz="1600" i="1" err="1">
                <a:latin typeface="Montserrat" panose="00000500000000000000" pitchFamily="2" charset="0"/>
                <a:cs typeface="Arial" panose="020B0604020202020204" pitchFamily="34" charset="0"/>
                <a:sym typeface="Calibri"/>
              </a:rPr>
              <a:t>interessi</a:t>
            </a:r>
            <a:endParaRPr lang="en-GB" sz="1600" i="1">
              <a:latin typeface="Montserrat" panose="00000500000000000000" pitchFamily="2" charset="0"/>
              <a:cs typeface="Arial" panose="020B0604020202020204" pitchFamily="34" charset="0"/>
              <a:sym typeface="Calibri"/>
            </a:endParaRPr>
          </a:p>
          <a:p>
            <a:pPr>
              <a:lnSpc>
                <a:spcPct val="134000"/>
              </a:lnSpc>
            </a:pPr>
            <a:endParaRPr lang="en-GB" sz="2800">
              <a:latin typeface="Montserrat" panose="00000500000000000000" pitchFamily="2" charset="0"/>
            </a:endParaRPr>
          </a:p>
        </p:txBody>
      </p:sp>
    </p:spTree>
    <p:extLst>
      <p:ext uri="{BB962C8B-B14F-4D97-AF65-F5344CB8AC3E}">
        <p14:creationId xmlns:p14="http://schemas.microsoft.com/office/powerpoint/2010/main" val="1276519031"/>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18"/>
          <p:cNvSpPr/>
          <p:nvPr/>
        </p:nvSpPr>
        <p:spPr>
          <a:xfrm>
            <a:off x="0" y="0"/>
            <a:ext cx="18288000" cy="1457325"/>
          </a:xfrm>
          <a:prstGeom prst="rect">
            <a:avLst/>
          </a:prstGeom>
          <a:solidFill>
            <a:srgbClr val="1E30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18"/>
          <p:cNvSpPr/>
          <p:nvPr/>
        </p:nvSpPr>
        <p:spPr>
          <a:xfrm>
            <a:off x="16702512" y="8607791"/>
            <a:ext cx="556788" cy="556788"/>
          </a:xfrm>
          <a:custGeom>
            <a:avLst/>
            <a:gdLst/>
            <a:ahLst/>
            <a:cxnLst/>
            <a:rect l="l" t="t" r="r" b="b"/>
            <a:pathLst>
              <a:path w="556788" h="556788" extrusionOk="0">
                <a:moveTo>
                  <a:pt x="0" y="0"/>
                </a:moveTo>
                <a:lnTo>
                  <a:pt x="556788" y="0"/>
                </a:lnTo>
                <a:lnTo>
                  <a:pt x="556788" y="556787"/>
                </a:lnTo>
                <a:lnTo>
                  <a:pt x="0" y="556787"/>
                </a:lnTo>
                <a:lnTo>
                  <a:pt x="0" y="0"/>
                </a:lnTo>
                <a:close/>
              </a:path>
            </a:pathLst>
          </a:custGeom>
          <a:blipFill rotWithShape="1">
            <a:blip r:embed="rId3">
              <a:alphaModFix/>
            </a:blip>
            <a:stretch>
              <a:fillRect/>
            </a:stretch>
          </a:blipFill>
          <a:ln>
            <a:noFill/>
          </a:ln>
        </p:spPr>
        <p:txBody>
          <a:bodyPr/>
          <a:lstStyle/>
          <a:p>
            <a:endParaRPr lang="it-IT"/>
          </a:p>
        </p:txBody>
      </p:sp>
      <p:sp>
        <p:nvSpPr>
          <p:cNvPr id="182" name="Google Shape;182;p18"/>
          <p:cNvSpPr/>
          <p:nvPr/>
        </p:nvSpPr>
        <p:spPr>
          <a:xfrm rot="-5400000">
            <a:off x="16041208" y="-789467"/>
            <a:ext cx="2988478" cy="1505106"/>
          </a:xfrm>
          <a:custGeom>
            <a:avLst/>
            <a:gdLst/>
            <a:ahLst/>
            <a:cxnLst/>
            <a:rect l="l" t="t" r="r" b="b"/>
            <a:pathLst>
              <a:path w="2988478" h="1505106" extrusionOk="0">
                <a:moveTo>
                  <a:pt x="0" y="0"/>
                </a:moveTo>
                <a:lnTo>
                  <a:pt x="2988478" y="0"/>
                </a:lnTo>
                <a:lnTo>
                  <a:pt x="2988478" y="1505106"/>
                </a:lnTo>
                <a:lnTo>
                  <a:pt x="0" y="1505106"/>
                </a:lnTo>
                <a:lnTo>
                  <a:pt x="0" y="0"/>
                </a:lnTo>
                <a:close/>
              </a:path>
            </a:pathLst>
          </a:custGeom>
          <a:blipFill rotWithShape="1">
            <a:blip r:embed="rId4">
              <a:alphaModFix/>
            </a:blip>
            <a:stretch>
              <a:fillRect/>
            </a:stretch>
          </a:blipFill>
          <a:ln>
            <a:noFill/>
          </a:ln>
        </p:spPr>
        <p:txBody>
          <a:bodyPr/>
          <a:lstStyle/>
          <a:p>
            <a:endParaRPr lang="it-IT"/>
          </a:p>
        </p:txBody>
      </p:sp>
      <p:grpSp>
        <p:nvGrpSpPr>
          <p:cNvPr id="186" name="Google Shape;186;p18"/>
          <p:cNvGrpSpPr/>
          <p:nvPr/>
        </p:nvGrpSpPr>
        <p:grpSpPr>
          <a:xfrm>
            <a:off x="-431966" y="788486"/>
            <a:ext cx="7148154" cy="1048491"/>
            <a:chOff x="0" y="-163470"/>
            <a:chExt cx="9530872" cy="1397989"/>
          </a:xfrm>
        </p:grpSpPr>
        <p:grpSp>
          <p:nvGrpSpPr>
            <p:cNvPr id="187" name="Google Shape;187;p18"/>
            <p:cNvGrpSpPr/>
            <p:nvPr/>
          </p:nvGrpSpPr>
          <p:grpSpPr>
            <a:xfrm>
              <a:off x="0" y="-163470"/>
              <a:ext cx="9530872" cy="1397989"/>
              <a:chOff x="0" y="-38100"/>
              <a:chExt cx="2221364" cy="325830"/>
            </a:xfrm>
          </p:grpSpPr>
          <p:sp>
            <p:nvSpPr>
              <p:cNvPr id="188" name="Google Shape;188;p18"/>
              <p:cNvSpPr/>
              <p:nvPr/>
            </p:nvSpPr>
            <p:spPr>
              <a:xfrm>
                <a:off x="0" y="0"/>
                <a:ext cx="2221364" cy="287730"/>
              </a:xfrm>
              <a:custGeom>
                <a:avLst/>
                <a:gdLst/>
                <a:ahLst/>
                <a:cxnLst/>
                <a:rect l="l" t="t" r="r" b="b"/>
                <a:pathLst>
                  <a:path w="2221364" h="287730" extrusionOk="0">
                    <a:moveTo>
                      <a:pt x="46588" y="0"/>
                    </a:moveTo>
                    <a:lnTo>
                      <a:pt x="2174776" y="0"/>
                    </a:lnTo>
                    <a:cubicBezTo>
                      <a:pt x="2187132" y="0"/>
                      <a:pt x="2198982" y="4908"/>
                      <a:pt x="2207719" y="13645"/>
                    </a:cubicBezTo>
                    <a:cubicBezTo>
                      <a:pt x="2216456" y="22382"/>
                      <a:pt x="2221364" y="34232"/>
                      <a:pt x="2221364" y="46588"/>
                    </a:cubicBezTo>
                    <a:lnTo>
                      <a:pt x="2221364" y="241142"/>
                    </a:lnTo>
                    <a:cubicBezTo>
                      <a:pt x="2221364" y="266872"/>
                      <a:pt x="2200506" y="287730"/>
                      <a:pt x="2174776" y="287730"/>
                    </a:cubicBezTo>
                    <a:lnTo>
                      <a:pt x="46588" y="287730"/>
                    </a:lnTo>
                    <a:cubicBezTo>
                      <a:pt x="34232" y="287730"/>
                      <a:pt x="22382" y="282822"/>
                      <a:pt x="13645" y="274085"/>
                    </a:cubicBezTo>
                    <a:cubicBezTo>
                      <a:pt x="4908" y="265348"/>
                      <a:pt x="0" y="253498"/>
                      <a:pt x="0" y="241142"/>
                    </a:cubicBezTo>
                    <a:lnTo>
                      <a:pt x="0" y="46588"/>
                    </a:lnTo>
                    <a:cubicBezTo>
                      <a:pt x="0" y="34232"/>
                      <a:pt x="4908" y="22382"/>
                      <a:pt x="13645" y="13645"/>
                    </a:cubicBezTo>
                    <a:cubicBezTo>
                      <a:pt x="22382" y="4908"/>
                      <a:pt x="34232" y="0"/>
                      <a:pt x="465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18"/>
              <p:cNvSpPr txBox="1"/>
              <p:nvPr/>
            </p:nvSpPr>
            <p:spPr>
              <a:xfrm>
                <a:off x="0" y="-38100"/>
                <a:ext cx="2221364" cy="325830"/>
              </a:xfrm>
              <a:prstGeom prst="rect">
                <a:avLst/>
              </a:prstGeom>
              <a:noFill/>
              <a:ln>
                <a:noFill/>
              </a:ln>
            </p:spPr>
            <p:txBody>
              <a:bodyPr spcFirstLastPara="1" wrap="square" lIns="60050" tIns="60050" rIns="60050" bIns="60050" anchor="ctr" anchorCtr="0">
                <a:noAutofit/>
              </a:bodyPr>
              <a:lstStyle/>
              <a:p>
                <a:pPr marL="0" marR="0" lvl="0" indent="0" algn="ctr" rtl="0">
                  <a:lnSpc>
                    <a:spcPct val="163277"/>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90" name="Google Shape;190;p18"/>
            <p:cNvSpPr/>
            <p:nvPr/>
          </p:nvSpPr>
          <p:spPr>
            <a:xfrm>
              <a:off x="3724852" y="163176"/>
              <a:ext cx="5435836" cy="908166"/>
            </a:xfrm>
            <a:custGeom>
              <a:avLst/>
              <a:gdLst/>
              <a:ahLst/>
              <a:cxnLst/>
              <a:rect l="l" t="t" r="r" b="b"/>
              <a:pathLst>
                <a:path w="5435836" h="908166" extrusionOk="0">
                  <a:moveTo>
                    <a:pt x="0" y="0"/>
                  </a:moveTo>
                  <a:lnTo>
                    <a:pt x="5435836" y="0"/>
                  </a:lnTo>
                  <a:lnTo>
                    <a:pt x="5435836" y="908167"/>
                  </a:lnTo>
                  <a:lnTo>
                    <a:pt x="0" y="908167"/>
                  </a:lnTo>
                  <a:lnTo>
                    <a:pt x="0" y="0"/>
                  </a:lnTo>
                  <a:close/>
                </a:path>
              </a:pathLst>
            </a:custGeom>
            <a:blipFill rotWithShape="1">
              <a:blip r:embed="rId5">
                <a:alphaModFix/>
              </a:blip>
              <a:stretch>
                <a:fillRect/>
              </a:stretch>
            </a:blipFill>
            <a:ln>
              <a:noFill/>
            </a:ln>
          </p:spPr>
          <p:txBody>
            <a:bodyPr/>
            <a:lstStyle/>
            <a:p>
              <a:endParaRPr lang="it-IT"/>
            </a:p>
          </p:txBody>
        </p:sp>
        <p:sp>
          <p:nvSpPr>
            <p:cNvPr id="191" name="Google Shape;191;p18"/>
            <p:cNvSpPr/>
            <p:nvPr/>
          </p:nvSpPr>
          <p:spPr>
            <a:xfrm>
              <a:off x="1650583" y="240131"/>
              <a:ext cx="1923704" cy="754258"/>
            </a:xfrm>
            <a:custGeom>
              <a:avLst/>
              <a:gdLst/>
              <a:ahLst/>
              <a:cxnLst/>
              <a:rect l="l" t="t" r="r" b="b"/>
              <a:pathLst>
                <a:path w="1923704" h="754258" extrusionOk="0">
                  <a:moveTo>
                    <a:pt x="0" y="0"/>
                  </a:moveTo>
                  <a:lnTo>
                    <a:pt x="1923704" y="0"/>
                  </a:lnTo>
                  <a:lnTo>
                    <a:pt x="1923704" y="754258"/>
                  </a:lnTo>
                  <a:lnTo>
                    <a:pt x="0" y="754258"/>
                  </a:lnTo>
                  <a:lnTo>
                    <a:pt x="0" y="0"/>
                  </a:lnTo>
                  <a:close/>
                </a:path>
              </a:pathLst>
            </a:custGeom>
            <a:blipFill rotWithShape="1">
              <a:blip r:embed="rId6">
                <a:alphaModFix/>
              </a:blip>
              <a:stretch>
                <a:fillRect/>
              </a:stretch>
            </a:blipFill>
            <a:ln>
              <a:noFill/>
            </a:ln>
          </p:spPr>
          <p:txBody>
            <a:bodyPr/>
            <a:lstStyle/>
            <a:p>
              <a:endParaRPr lang="it-IT"/>
            </a:p>
          </p:txBody>
        </p:sp>
      </p:grpSp>
      <p:sp>
        <p:nvSpPr>
          <p:cNvPr id="8" name="CasellaDiTesto 7">
            <a:extLst>
              <a:ext uri="{FF2B5EF4-FFF2-40B4-BE49-F238E27FC236}">
                <a16:creationId xmlns:a16="http://schemas.microsoft.com/office/drawing/2014/main" id="{66AC7D06-7A80-6466-5C75-3C18E93BD5AE}"/>
              </a:ext>
            </a:extLst>
          </p:cNvPr>
          <p:cNvSpPr txBox="1"/>
          <p:nvPr/>
        </p:nvSpPr>
        <p:spPr>
          <a:xfrm>
            <a:off x="547007" y="5103493"/>
            <a:ext cx="17447078" cy="5509200"/>
          </a:xfrm>
          <a:prstGeom prst="rect">
            <a:avLst/>
          </a:prstGeom>
          <a:noFill/>
        </p:spPr>
        <p:txBody>
          <a:bodyPr wrap="square">
            <a:spAutoFit/>
          </a:bodyPr>
          <a:lstStyle/>
          <a:p>
            <a:pPr marL="457200" indent="-457200">
              <a:buFont typeface="Wingdings" panose="05000000000000000000" pitchFamily="2" charset="2"/>
              <a:buChar char="§"/>
            </a:pPr>
            <a:r>
              <a:rPr lang="en-US" sz="3200" b="1">
                <a:latin typeface="Montserrat" panose="00000500000000000000" pitchFamily="2" charset="0"/>
              </a:rPr>
              <a:t>Conclusions and Way Forward at the Global </a:t>
            </a:r>
            <a:r>
              <a:rPr lang="en-US" sz="3200" b="1">
                <a:effectLst/>
                <a:latin typeface="Montserrat" panose="00000500000000000000" pitchFamily="2" charset="0"/>
              </a:rPr>
              <a:t>Summit on Diamond Open </a:t>
            </a:r>
            <a:r>
              <a:rPr lang="en-US" sz="3200" b="1" err="1">
                <a:effectLst/>
                <a:latin typeface="Montserrat" panose="00000500000000000000" pitchFamily="2" charset="0"/>
              </a:rPr>
              <a:t>Acces</a:t>
            </a:r>
            <a:endParaRPr lang="en-US" sz="3200" b="1">
              <a:effectLst/>
              <a:latin typeface="Montserrat" panose="00000500000000000000" pitchFamily="2" charset="0"/>
            </a:endParaRPr>
          </a:p>
          <a:p>
            <a:pPr marL="457200" indent="-457200">
              <a:buFont typeface="Wingdings" panose="05000000000000000000" pitchFamily="2" charset="2"/>
              <a:buChar char="§"/>
            </a:pPr>
            <a:endParaRPr lang="es-ES" sz="3200">
              <a:effectLst/>
              <a:latin typeface="Montserrat" panose="00000500000000000000" pitchFamily="2" charset="0"/>
            </a:endParaRPr>
          </a:p>
          <a:p>
            <a:pPr marL="457200" indent="-457200">
              <a:buFont typeface="Wingdings" panose="05000000000000000000" pitchFamily="2" charset="2"/>
              <a:buChar char="§"/>
            </a:pPr>
            <a:r>
              <a:rPr lang="es-ES" sz="3200" b="1">
                <a:effectLst/>
                <a:latin typeface="Montserrat" panose="00000500000000000000" pitchFamily="2" charset="0"/>
              </a:rPr>
              <a:t>Manifiesto sobre la Ciencia como Bien Público Global: Acceso Abierto No Comercial</a:t>
            </a:r>
            <a:endParaRPr lang="en-US" sz="3200" b="1">
              <a:effectLst/>
              <a:latin typeface="Montserrat" panose="00000500000000000000" pitchFamily="2" charset="0"/>
            </a:endParaRPr>
          </a:p>
          <a:p>
            <a:r>
              <a:rPr lang="en-US" sz="3200">
                <a:effectLst/>
                <a:latin typeface="Montserrat" panose="00000500000000000000" pitchFamily="2" charset="0"/>
              </a:rPr>
              <a:t> </a:t>
            </a:r>
          </a:p>
          <a:p>
            <a:pPr marL="457200" indent="-457200">
              <a:buClr>
                <a:srgbClr val="009999"/>
              </a:buClr>
              <a:buFont typeface="Wingdings" panose="05000000000000000000" pitchFamily="2" charset="2"/>
              <a:buChar char="§"/>
            </a:pPr>
            <a:r>
              <a:rPr lang="en-US" sz="3200" i="1">
                <a:solidFill>
                  <a:schemeClr val="tx1"/>
                </a:solidFill>
                <a:latin typeface="Montserrat" panose="00000500000000000000" pitchFamily="2" charset="0"/>
              </a:rPr>
              <a:t>Diamond OA is ultimately a means to an end: equitable access to scholarly publishing and reading, with a focus on the quality of the content rather than on the publishing venue.</a:t>
            </a:r>
          </a:p>
          <a:p>
            <a:pPr marL="457200" indent="-457200">
              <a:buClr>
                <a:srgbClr val="009999"/>
              </a:buClr>
              <a:buFont typeface="Wingdings" panose="05000000000000000000" pitchFamily="2" charset="2"/>
              <a:buChar char="§"/>
            </a:pPr>
            <a:endParaRPr lang="it-IT" sz="3200" i="1">
              <a:solidFill>
                <a:srgbClr val="009999"/>
              </a:solidFill>
              <a:latin typeface="Montserrat" panose="00000500000000000000" pitchFamily="2" charset="0"/>
            </a:endParaRPr>
          </a:p>
          <a:p>
            <a:pPr marL="457200" indent="-457200">
              <a:buClr>
                <a:srgbClr val="009999"/>
              </a:buClr>
              <a:buFont typeface="Wingdings" panose="05000000000000000000" pitchFamily="2" charset="2"/>
              <a:buChar char="§"/>
            </a:pPr>
            <a:r>
              <a:rPr lang="en-US" sz="3200" i="1">
                <a:latin typeface="Montserrat" panose="00000500000000000000" pitchFamily="2" charset="0"/>
              </a:rPr>
              <a:t>Diamond OA inherently embraces the concept of </a:t>
            </a:r>
            <a:r>
              <a:rPr lang="en-US" sz="3200" i="1" err="1">
                <a:latin typeface="Montserrat" panose="00000500000000000000" pitchFamily="2" charset="0"/>
              </a:rPr>
              <a:t>bibliodiversity</a:t>
            </a:r>
            <a:r>
              <a:rPr lang="en-US" sz="3200" i="1">
                <a:latin typeface="Montserrat" panose="00000500000000000000" pitchFamily="2" charset="0"/>
              </a:rPr>
              <a:t>.</a:t>
            </a:r>
          </a:p>
          <a:p>
            <a:pPr marL="457200" indent="-457200">
              <a:buFont typeface="Wingdings" panose="05000000000000000000" pitchFamily="2" charset="2"/>
              <a:buChar char="Ø"/>
            </a:pPr>
            <a:endParaRPr lang="en-US" sz="3200">
              <a:latin typeface="Montserrat" panose="00000500000000000000" pitchFamily="2" charset="0"/>
            </a:endParaRPr>
          </a:p>
        </p:txBody>
      </p:sp>
      <p:sp>
        <p:nvSpPr>
          <p:cNvPr id="10" name="CasellaDiTesto 9">
            <a:extLst>
              <a:ext uri="{FF2B5EF4-FFF2-40B4-BE49-F238E27FC236}">
                <a16:creationId xmlns:a16="http://schemas.microsoft.com/office/drawing/2014/main" id="{B5AD56C6-9BAD-1484-406F-E59C0F272255}"/>
              </a:ext>
            </a:extLst>
          </p:cNvPr>
          <p:cNvSpPr txBox="1"/>
          <p:nvPr/>
        </p:nvSpPr>
        <p:spPr>
          <a:xfrm>
            <a:off x="880126" y="1898302"/>
            <a:ext cx="15822386" cy="646331"/>
          </a:xfrm>
          <a:prstGeom prst="rect">
            <a:avLst/>
          </a:prstGeom>
          <a:noFill/>
        </p:spPr>
        <p:txBody>
          <a:bodyPr wrap="square">
            <a:spAutoFit/>
          </a:bodyPr>
          <a:lstStyle/>
          <a:p>
            <a:pPr algn="ctr"/>
            <a:r>
              <a:rPr lang="en-US" sz="3600" b="1">
                <a:solidFill>
                  <a:srgbClr val="009999"/>
                </a:solidFill>
                <a:effectLst/>
                <a:latin typeface="Montserrat" panose="00000500000000000000" pitchFamily="2" charset="0"/>
              </a:rPr>
              <a:t>Global Summit on Diamond Open Access, </a:t>
            </a:r>
            <a:r>
              <a:rPr lang="en-US" sz="3600" b="1">
                <a:solidFill>
                  <a:srgbClr val="009999"/>
                </a:solidFill>
                <a:latin typeface="Montserrat" panose="00000500000000000000" pitchFamily="2" charset="0"/>
              </a:rPr>
              <a:t>23 -27 </a:t>
            </a:r>
            <a:r>
              <a:rPr lang="en-US" sz="3600" b="1" err="1">
                <a:solidFill>
                  <a:srgbClr val="009999"/>
                </a:solidFill>
                <a:latin typeface="Montserrat" panose="00000500000000000000" pitchFamily="2" charset="0"/>
              </a:rPr>
              <a:t>ottobre</a:t>
            </a:r>
            <a:r>
              <a:rPr lang="en-US" sz="3600" b="1">
                <a:solidFill>
                  <a:srgbClr val="009999"/>
                </a:solidFill>
                <a:latin typeface="Montserrat" panose="00000500000000000000" pitchFamily="2" charset="0"/>
              </a:rPr>
              <a:t> 2023</a:t>
            </a:r>
            <a:r>
              <a:rPr lang="en-US" sz="3600">
                <a:latin typeface="Montserrat" panose="00000500000000000000" pitchFamily="2" charset="0"/>
              </a:rPr>
              <a:t> </a:t>
            </a:r>
            <a:endParaRPr lang="en-US" sz="3600" b="1">
              <a:solidFill>
                <a:srgbClr val="009999"/>
              </a:solidFill>
              <a:effectLst/>
              <a:latin typeface="Montserrat" panose="00000500000000000000" pitchFamily="2" charset="0"/>
            </a:endParaRPr>
          </a:p>
        </p:txBody>
      </p:sp>
      <p:pic>
        <p:nvPicPr>
          <p:cNvPr id="14" name="Immagine 13">
            <a:extLst>
              <a:ext uri="{FF2B5EF4-FFF2-40B4-BE49-F238E27FC236}">
                <a16:creationId xmlns:a16="http://schemas.microsoft.com/office/drawing/2014/main" id="{3E808A65-0BE0-27EB-048A-E6F6970F8820}"/>
              </a:ext>
            </a:extLst>
          </p:cNvPr>
          <p:cNvPicPr>
            <a:picLocks noChangeAspect="1"/>
          </p:cNvPicPr>
          <p:nvPr/>
        </p:nvPicPr>
        <p:blipFill>
          <a:blip r:embed="rId7"/>
          <a:stretch>
            <a:fillRect/>
          </a:stretch>
        </p:blipFill>
        <p:spPr>
          <a:xfrm>
            <a:off x="3304918" y="2855147"/>
            <a:ext cx="10972802" cy="1954161"/>
          </a:xfrm>
          <a:prstGeom prst="rect">
            <a:avLst/>
          </a:prstGeom>
        </p:spPr>
      </p:pic>
    </p:spTree>
    <p:extLst>
      <p:ext uri="{BB962C8B-B14F-4D97-AF65-F5344CB8AC3E}">
        <p14:creationId xmlns:p14="http://schemas.microsoft.com/office/powerpoint/2010/main" val="1534247935"/>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18"/>
          <p:cNvSpPr/>
          <p:nvPr/>
        </p:nvSpPr>
        <p:spPr>
          <a:xfrm>
            <a:off x="0" y="0"/>
            <a:ext cx="18288000" cy="1457325"/>
          </a:xfrm>
          <a:prstGeom prst="rect">
            <a:avLst/>
          </a:prstGeom>
          <a:solidFill>
            <a:srgbClr val="1E30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18"/>
          <p:cNvSpPr/>
          <p:nvPr/>
        </p:nvSpPr>
        <p:spPr>
          <a:xfrm>
            <a:off x="16702512" y="8607791"/>
            <a:ext cx="556788" cy="556788"/>
          </a:xfrm>
          <a:custGeom>
            <a:avLst/>
            <a:gdLst/>
            <a:ahLst/>
            <a:cxnLst/>
            <a:rect l="l" t="t" r="r" b="b"/>
            <a:pathLst>
              <a:path w="556788" h="556788" extrusionOk="0">
                <a:moveTo>
                  <a:pt x="0" y="0"/>
                </a:moveTo>
                <a:lnTo>
                  <a:pt x="556788" y="0"/>
                </a:lnTo>
                <a:lnTo>
                  <a:pt x="556788" y="556787"/>
                </a:lnTo>
                <a:lnTo>
                  <a:pt x="0" y="556787"/>
                </a:lnTo>
                <a:lnTo>
                  <a:pt x="0" y="0"/>
                </a:lnTo>
                <a:close/>
              </a:path>
            </a:pathLst>
          </a:custGeom>
          <a:blipFill rotWithShape="1">
            <a:blip r:embed="rId3">
              <a:alphaModFix/>
            </a:blip>
            <a:stretch>
              <a:fillRect/>
            </a:stretch>
          </a:blipFill>
          <a:ln>
            <a:noFill/>
          </a:ln>
        </p:spPr>
        <p:txBody>
          <a:bodyPr/>
          <a:lstStyle/>
          <a:p>
            <a:endParaRPr lang="it-IT"/>
          </a:p>
        </p:txBody>
      </p:sp>
      <p:sp>
        <p:nvSpPr>
          <p:cNvPr id="182" name="Google Shape;182;p18"/>
          <p:cNvSpPr/>
          <p:nvPr/>
        </p:nvSpPr>
        <p:spPr>
          <a:xfrm rot="-5400000">
            <a:off x="16041208" y="-789467"/>
            <a:ext cx="2988478" cy="1505106"/>
          </a:xfrm>
          <a:custGeom>
            <a:avLst/>
            <a:gdLst/>
            <a:ahLst/>
            <a:cxnLst/>
            <a:rect l="l" t="t" r="r" b="b"/>
            <a:pathLst>
              <a:path w="2988478" h="1505106" extrusionOk="0">
                <a:moveTo>
                  <a:pt x="0" y="0"/>
                </a:moveTo>
                <a:lnTo>
                  <a:pt x="2988478" y="0"/>
                </a:lnTo>
                <a:lnTo>
                  <a:pt x="2988478" y="1505106"/>
                </a:lnTo>
                <a:lnTo>
                  <a:pt x="0" y="1505106"/>
                </a:lnTo>
                <a:lnTo>
                  <a:pt x="0" y="0"/>
                </a:lnTo>
                <a:close/>
              </a:path>
            </a:pathLst>
          </a:custGeom>
          <a:blipFill rotWithShape="1">
            <a:blip r:embed="rId4">
              <a:alphaModFix/>
            </a:blip>
            <a:stretch>
              <a:fillRect/>
            </a:stretch>
          </a:blipFill>
          <a:ln>
            <a:noFill/>
          </a:ln>
        </p:spPr>
        <p:txBody>
          <a:bodyPr/>
          <a:lstStyle/>
          <a:p>
            <a:endParaRPr lang="it-IT"/>
          </a:p>
        </p:txBody>
      </p:sp>
      <p:grpSp>
        <p:nvGrpSpPr>
          <p:cNvPr id="186" name="Google Shape;186;p18"/>
          <p:cNvGrpSpPr/>
          <p:nvPr/>
        </p:nvGrpSpPr>
        <p:grpSpPr>
          <a:xfrm>
            <a:off x="-431966" y="788486"/>
            <a:ext cx="7148154" cy="1048491"/>
            <a:chOff x="0" y="-163470"/>
            <a:chExt cx="9530872" cy="1397989"/>
          </a:xfrm>
        </p:grpSpPr>
        <p:grpSp>
          <p:nvGrpSpPr>
            <p:cNvPr id="187" name="Google Shape;187;p18"/>
            <p:cNvGrpSpPr/>
            <p:nvPr/>
          </p:nvGrpSpPr>
          <p:grpSpPr>
            <a:xfrm>
              <a:off x="0" y="-163470"/>
              <a:ext cx="9530872" cy="1397989"/>
              <a:chOff x="0" y="-38100"/>
              <a:chExt cx="2221364" cy="325830"/>
            </a:xfrm>
          </p:grpSpPr>
          <p:sp>
            <p:nvSpPr>
              <p:cNvPr id="188" name="Google Shape;188;p18"/>
              <p:cNvSpPr/>
              <p:nvPr/>
            </p:nvSpPr>
            <p:spPr>
              <a:xfrm>
                <a:off x="0" y="0"/>
                <a:ext cx="2221364" cy="287730"/>
              </a:xfrm>
              <a:custGeom>
                <a:avLst/>
                <a:gdLst/>
                <a:ahLst/>
                <a:cxnLst/>
                <a:rect l="l" t="t" r="r" b="b"/>
                <a:pathLst>
                  <a:path w="2221364" h="287730" extrusionOk="0">
                    <a:moveTo>
                      <a:pt x="46588" y="0"/>
                    </a:moveTo>
                    <a:lnTo>
                      <a:pt x="2174776" y="0"/>
                    </a:lnTo>
                    <a:cubicBezTo>
                      <a:pt x="2187132" y="0"/>
                      <a:pt x="2198982" y="4908"/>
                      <a:pt x="2207719" y="13645"/>
                    </a:cubicBezTo>
                    <a:cubicBezTo>
                      <a:pt x="2216456" y="22382"/>
                      <a:pt x="2221364" y="34232"/>
                      <a:pt x="2221364" y="46588"/>
                    </a:cubicBezTo>
                    <a:lnTo>
                      <a:pt x="2221364" y="241142"/>
                    </a:lnTo>
                    <a:cubicBezTo>
                      <a:pt x="2221364" y="266872"/>
                      <a:pt x="2200506" y="287730"/>
                      <a:pt x="2174776" y="287730"/>
                    </a:cubicBezTo>
                    <a:lnTo>
                      <a:pt x="46588" y="287730"/>
                    </a:lnTo>
                    <a:cubicBezTo>
                      <a:pt x="34232" y="287730"/>
                      <a:pt x="22382" y="282822"/>
                      <a:pt x="13645" y="274085"/>
                    </a:cubicBezTo>
                    <a:cubicBezTo>
                      <a:pt x="4908" y="265348"/>
                      <a:pt x="0" y="253498"/>
                      <a:pt x="0" y="241142"/>
                    </a:cubicBezTo>
                    <a:lnTo>
                      <a:pt x="0" y="46588"/>
                    </a:lnTo>
                    <a:cubicBezTo>
                      <a:pt x="0" y="34232"/>
                      <a:pt x="4908" y="22382"/>
                      <a:pt x="13645" y="13645"/>
                    </a:cubicBezTo>
                    <a:cubicBezTo>
                      <a:pt x="22382" y="4908"/>
                      <a:pt x="34232" y="0"/>
                      <a:pt x="465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18"/>
              <p:cNvSpPr txBox="1"/>
              <p:nvPr/>
            </p:nvSpPr>
            <p:spPr>
              <a:xfrm>
                <a:off x="0" y="-38100"/>
                <a:ext cx="2221364" cy="325830"/>
              </a:xfrm>
              <a:prstGeom prst="rect">
                <a:avLst/>
              </a:prstGeom>
              <a:noFill/>
              <a:ln>
                <a:noFill/>
              </a:ln>
            </p:spPr>
            <p:txBody>
              <a:bodyPr spcFirstLastPara="1" wrap="square" lIns="60050" tIns="60050" rIns="60050" bIns="60050" anchor="ctr" anchorCtr="0">
                <a:noAutofit/>
              </a:bodyPr>
              <a:lstStyle/>
              <a:p>
                <a:pPr marL="0" marR="0" lvl="0" indent="0" algn="ctr" rtl="0">
                  <a:lnSpc>
                    <a:spcPct val="163277"/>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90" name="Google Shape;190;p18"/>
            <p:cNvSpPr/>
            <p:nvPr/>
          </p:nvSpPr>
          <p:spPr>
            <a:xfrm>
              <a:off x="3724852" y="163176"/>
              <a:ext cx="5435836" cy="908166"/>
            </a:xfrm>
            <a:custGeom>
              <a:avLst/>
              <a:gdLst/>
              <a:ahLst/>
              <a:cxnLst/>
              <a:rect l="l" t="t" r="r" b="b"/>
              <a:pathLst>
                <a:path w="5435836" h="908166" extrusionOk="0">
                  <a:moveTo>
                    <a:pt x="0" y="0"/>
                  </a:moveTo>
                  <a:lnTo>
                    <a:pt x="5435836" y="0"/>
                  </a:lnTo>
                  <a:lnTo>
                    <a:pt x="5435836" y="908167"/>
                  </a:lnTo>
                  <a:lnTo>
                    <a:pt x="0" y="908167"/>
                  </a:lnTo>
                  <a:lnTo>
                    <a:pt x="0" y="0"/>
                  </a:lnTo>
                  <a:close/>
                </a:path>
              </a:pathLst>
            </a:custGeom>
            <a:blipFill rotWithShape="1">
              <a:blip r:embed="rId5">
                <a:alphaModFix/>
              </a:blip>
              <a:stretch>
                <a:fillRect/>
              </a:stretch>
            </a:blipFill>
            <a:ln>
              <a:noFill/>
            </a:ln>
          </p:spPr>
          <p:txBody>
            <a:bodyPr/>
            <a:lstStyle/>
            <a:p>
              <a:endParaRPr lang="it-IT"/>
            </a:p>
          </p:txBody>
        </p:sp>
        <p:sp>
          <p:nvSpPr>
            <p:cNvPr id="191" name="Google Shape;191;p18"/>
            <p:cNvSpPr/>
            <p:nvPr/>
          </p:nvSpPr>
          <p:spPr>
            <a:xfrm>
              <a:off x="1650583" y="240131"/>
              <a:ext cx="1923704" cy="754258"/>
            </a:xfrm>
            <a:custGeom>
              <a:avLst/>
              <a:gdLst/>
              <a:ahLst/>
              <a:cxnLst/>
              <a:rect l="l" t="t" r="r" b="b"/>
              <a:pathLst>
                <a:path w="1923704" h="754258" extrusionOk="0">
                  <a:moveTo>
                    <a:pt x="0" y="0"/>
                  </a:moveTo>
                  <a:lnTo>
                    <a:pt x="1923704" y="0"/>
                  </a:lnTo>
                  <a:lnTo>
                    <a:pt x="1923704" y="754258"/>
                  </a:lnTo>
                  <a:lnTo>
                    <a:pt x="0" y="754258"/>
                  </a:lnTo>
                  <a:lnTo>
                    <a:pt x="0" y="0"/>
                  </a:lnTo>
                  <a:close/>
                </a:path>
              </a:pathLst>
            </a:custGeom>
            <a:blipFill rotWithShape="1">
              <a:blip r:embed="rId6">
                <a:alphaModFix/>
              </a:blip>
              <a:stretch>
                <a:fillRect/>
              </a:stretch>
            </a:blipFill>
            <a:ln>
              <a:noFill/>
            </a:ln>
          </p:spPr>
          <p:txBody>
            <a:bodyPr/>
            <a:lstStyle/>
            <a:p>
              <a:endParaRPr lang="it-IT"/>
            </a:p>
          </p:txBody>
        </p:sp>
      </p:grpSp>
      <p:sp>
        <p:nvSpPr>
          <p:cNvPr id="2" name="Google Shape;87;p15">
            <a:extLst>
              <a:ext uri="{FF2B5EF4-FFF2-40B4-BE49-F238E27FC236}">
                <a16:creationId xmlns:a16="http://schemas.microsoft.com/office/drawing/2014/main" id="{3F562197-FCA9-4A12-62C6-4C6194D041AA}"/>
              </a:ext>
            </a:extLst>
          </p:cNvPr>
          <p:cNvSpPr txBox="1">
            <a:spLocks/>
          </p:cNvSpPr>
          <p:nvPr/>
        </p:nvSpPr>
        <p:spPr>
          <a:xfrm>
            <a:off x="1179613" y="4146277"/>
            <a:ext cx="9121453" cy="5445853"/>
          </a:xfrm>
          <a:prstGeom prst="rect">
            <a:avLst/>
          </a:prstGeom>
          <a:noFill/>
          <a:ln>
            <a:noFill/>
          </a:ln>
        </p:spPr>
        <p:txBody>
          <a:bodyPr spcFirstLastPara="1" wrap="square" lIns="182850" tIns="182850" rIns="182850" bIns="182850" anchor="t" anchorCtr="0">
            <a:normAutofit fontScale="55000" lnSpcReduction="2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1095520" indent="-857250">
              <a:lnSpc>
                <a:spcPct val="115000"/>
              </a:lnSpc>
              <a:spcBef>
                <a:spcPts val="2000"/>
              </a:spcBef>
              <a:buClr>
                <a:srgbClr val="009999"/>
              </a:buClr>
              <a:buSzPct val="80403"/>
              <a:buFont typeface="Wingdings" panose="05000000000000000000" pitchFamily="2" charset="2"/>
              <a:buChar char="§"/>
            </a:pPr>
            <a:r>
              <a:rPr lang="it-IT" sz="6122">
                <a:latin typeface="Montserrat" panose="00000500000000000000" pitchFamily="2" charset="0"/>
              </a:rPr>
              <a:t>Durata: 36 mesi</a:t>
            </a:r>
          </a:p>
          <a:p>
            <a:pPr marL="1095520" indent="-857250">
              <a:lnSpc>
                <a:spcPct val="115000"/>
              </a:lnSpc>
              <a:spcBef>
                <a:spcPts val="2000"/>
              </a:spcBef>
              <a:buClr>
                <a:srgbClr val="009999"/>
              </a:buClr>
              <a:buSzPct val="80403"/>
              <a:buFont typeface="Wingdings" panose="05000000000000000000" pitchFamily="2" charset="2"/>
              <a:buChar char="§"/>
            </a:pPr>
            <a:r>
              <a:rPr lang="it-IT" sz="6122">
                <a:latin typeface="Montserrat" panose="00000500000000000000" pitchFamily="2" charset="0"/>
              </a:rPr>
              <a:t>Data di inizio: settembre 2022</a:t>
            </a:r>
          </a:p>
          <a:p>
            <a:pPr marL="1095520" indent="-857250">
              <a:lnSpc>
                <a:spcPct val="115000"/>
              </a:lnSpc>
              <a:spcBef>
                <a:spcPts val="2000"/>
              </a:spcBef>
              <a:buClr>
                <a:srgbClr val="009999"/>
              </a:buClr>
              <a:buSzPct val="80403"/>
              <a:buFont typeface="Wingdings" panose="05000000000000000000" pitchFamily="2" charset="2"/>
              <a:buChar char="§"/>
            </a:pPr>
            <a:r>
              <a:rPr lang="it-IT" sz="6122">
                <a:latin typeface="Montserrat" panose="00000500000000000000" pitchFamily="2" charset="0"/>
              </a:rPr>
              <a:t>Finanziamento di Horizon Europe</a:t>
            </a:r>
          </a:p>
          <a:p>
            <a:pPr marL="1095520" indent="-857250">
              <a:lnSpc>
                <a:spcPct val="115000"/>
              </a:lnSpc>
              <a:spcBef>
                <a:spcPts val="2000"/>
              </a:spcBef>
              <a:buClr>
                <a:srgbClr val="009999"/>
              </a:buClr>
              <a:buSzPct val="80403"/>
              <a:buFont typeface="Wingdings" panose="05000000000000000000" pitchFamily="2" charset="2"/>
              <a:buChar char="§"/>
            </a:pPr>
            <a:r>
              <a:rPr lang="it-IT" sz="6122">
                <a:latin typeface="Montserrat" panose="00000500000000000000" pitchFamily="2" charset="0"/>
              </a:rPr>
              <a:t>Budget: 3 milioni di euro</a:t>
            </a:r>
          </a:p>
          <a:p>
            <a:pPr marL="1095518" indent="-857250">
              <a:lnSpc>
                <a:spcPct val="115000"/>
              </a:lnSpc>
              <a:spcBef>
                <a:spcPts val="2000"/>
              </a:spcBef>
              <a:buClr>
                <a:srgbClr val="009999"/>
              </a:buClr>
              <a:buSzPct val="80403"/>
              <a:buFont typeface="Wingdings" panose="05000000000000000000" pitchFamily="2" charset="2"/>
              <a:buChar char="§"/>
            </a:pPr>
            <a:r>
              <a:rPr lang="it-IT" sz="6122">
                <a:latin typeface="Montserrat" panose="00000500000000000000" pitchFamily="2" charset="0"/>
              </a:rPr>
              <a:t>Partecipanti: 23 organizzazioni da 12 paesi europei</a:t>
            </a:r>
            <a:endParaRPr lang="it-IT" sz="4600">
              <a:solidFill>
                <a:srgbClr val="3B60AB"/>
              </a:solidFill>
              <a:latin typeface="Montserrat" panose="00000500000000000000" pitchFamily="2" charset="0"/>
              <a:ea typeface="Barlow"/>
              <a:cs typeface="Barlow"/>
              <a:sym typeface="Barlow"/>
            </a:endParaRPr>
          </a:p>
        </p:txBody>
      </p:sp>
      <p:pic>
        <p:nvPicPr>
          <p:cNvPr id="3" name="Google Shape;88;p15">
            <a:extLst>
              <a:ext uri="{FF2B5EF4-FFF2-40B4-BE49-F238E27FC236}">
                <a16:creationId xmlns:a16="http://schemas.microsoft.com/office/drawing/2014/main" id="{4578A848-0049-440D-40F7-33360279E12F}"/>
              </a:ext>
            </a:extLst>
          </p:cNvPr>
          <p:cNvPicPr preferRelativeResize="0"/>
          <p:nvPr/>
        </p:nvPicPr>
        <p:blipFill rotWithShape="1">
          <a:blip r:embed="rId7">
            <a:alphaModFix/>
          </a:blip>
          <a:srcRect/>
          <a:stretch/>
        </p:blipFill>
        <p:spPr>
          <a:xfrm>
            <a:off x="11446329" y="3363686"/>
            <a:ext cx="6476819" cy="6673316"/>
          </a:xfrm>
          <a:prstGeom prst="rect">
            <a:avLst/>
          </a:prstGeom>
          <a:noFill/>
          <a:ln w="28575">
            <a:solidFill>
              <a:schemeClr val="accent1">
                <a:lumMod val="50000"/>
              </a:schemeClr>
            </a:solidFill>
          </a:ln>
        </p:spPr>
      </p:pic>
      <p:sp>
        <p:nvSpPr>
          <p:cNvPr id="4" name="CasellaDiTesto 3">
            <a:extLst>
              <a:ext uri="{FF2B5EF4-FFF2-40B4-BE49-F238E27FC236}">
                <a16:creationId xmlns:a16="http://schemas.microsoft.com/office/drawing/2014/main" id="{80DBE848-2C99-A9B0-14A5-976B2273E95C}"/>
              </a:ext>
            </a:extLst>
          </p:cNvPr>
          <p:cNvSpPr txBox="1"/>
          <p:nvPr/>
        </p:nvSpPr>
        <p:spPr>
          <a:xfrm>
            <a:off x="364851" y="1670080"/>
            <a:ext cx="17776191" cy="2031325"/>
          </a:xfrm>
          <a:prstGeom prst="rect">
            <a:avLst/>
          </a:prstGeom>
          <a:noFill/>
        </p:spPr>
        <p:txBody>
          <a:bodyPr wrap="square">
            <a:spAutoFit/>
          </a:bodyPr>
          <a:lstStyle/>
          <a:p>
            <a:r>
              <a:rPr lang="en-GB" sz="4200" b="1">
                <a:solidFill>
                  <a:srgbClr val="009999"/>
                </a:solidFill>
                <a:latin typeface="Montserrat" panose="00000500000000000000" pitchFamily="2" charset="0"/>
                <a:sym typeface="Barlow"/>
              </a:rPr>
              <a:t>III Step: Il Progetto DIAMAS - </a:t>
            </a:r>
            <a:r>
              <a:rPr lang="en-US" sz="4200" b="1">
                <a:solidFill>
                  <a:srgbClr val="009999"/>
                </a:solidFill>
                <a:latin typeface="Montserrat" panose="00000500000000000000" pitchFamily="2" charset="0"/>
                <a:sym typeface="Barlow"/>
              </a:rPr>
              <a:t>Developing Institutional open Access publishing Models to Advance Scholarly communication</a:t>
            </a:r>
            <a:endParaRPr lang="it-IT" sz="4200" b="1">
              <a:solidFill>
                <a:srgbClr val="009999"/>
              </a:solidFill>
              <a:latin typeface="Montserrat" panose="00000500000000000000" pitchFamily="2" charset="0"/>
              <a:sym typeface="Barlow"/>
            </a:endParaRPr>
          </a:p>
        </p:txBody>
      </p:sp>
    </p:spTree>
    <p:extLst>
      <p:ext uri="{BB962C8B-B14F-4D97-AF65-F5344CB8AC3E}">
        <p14:creationId xmlns:p14="http://schemas.microsoft.com/office/powerpoint/2010/main" val="80856644"/>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18"/>
          <p:cNvSpPr/>
          <p:nvPr/>
        </p:nvSpPr>
        <p:spPr>
          <a:xfrm>
            <a:off x="0" y="0"/>
            <a:ext cx="18288000" cy="1457325"/>
          </a:xfrm>
          <a:prstGeom prst="rect">
            <a:avLst/>
          </a:prstGeom>
          <a:solidFill>
            <a:srgbClr val="1E30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18"/>
          <p:cNvSpPr/>
          <p:nvPr/>
        </p:nvSpPr>
        <p:spPr>
          <a:xfrm>
            <a:off x="16702512" y="8607791"/>
            <a:ext cx="556788" cy="556788"/>
          </a:xfrm>
          <a:custGeom>
            <a:avLst/>
            <a:gdLst/>
            <a:ahLst/>
            <a:cxnLst/>
            <a:rect l="l" t="t" r="r" b="b"/>
            <a:pathLst>
              <a:path w="556788" h="556788" extrusionOk="0">
                <a:moveTo>
                  <a:pt x="0" y="0"/>
                </a:moveTo>
                <a:lnTo>
                  <a:pt x="556788" y="0"/>
                </a:lnTo>
                <a:lnTo>
                  <a:pt x="556788" y="556787"/>
                </a:lnTo>
                <a:lnTo>
                  <a:pt x="0" y="556787"/>
                </a:lnTo>
                <a:lnTo>
                  <a:pt x="0" y="0"/>
                </a:lnTo>
                <a:close/>
              </a:path>
            </a:pathLst>
          </a:custGeom>
          <a:blipFill rotWithShape="1">
            <a:blip r:embed="rId3">
              <a:alphaModFix/>
            </a:blip>
            <a:stretch>
              <a:fillRect/>
            </a:stretch>
          </a:blipFill>
          <a:ln>
            <a:noFill/>
          </a:ln>
        </p:spPr>
        <p:txBody>
          <a:bodyPr/>
          <a:lstStyle/>
          <a:p>
            <a:endParaRPr lang="it-IT"/>
          </a:p>
        </p:txBody>
      </p:sp>
      <p:sp>
        <p:nvSpPr>
          <p:cNvPr id="182" name="Google Shape;182;p18"/>
          <p:cNvSpPr/>
          <p:nvPr/>
        </p:nvSpPr>
        <p:spPr>
          <a:xfrm rot="-5400000">
            <a:off x="16041208" y="-789467"/>
            <a:ext cx="2988478" cy="1505106"/>
          </a:xfrm>
          <a:custGeom>
            <a:avLst/>
            <a:gdLst/>
            <a:ahLst/>
            <a:cxnLst/>
            <a:rect l="l" t="t" r="r" b="b"/>
            <a:pathLst>
              <a:path w="2988478" h="1505106" extrusionOk="0">
                <a:moveTo>
                  <a:pt x="0" y="0"/>
                </a:moveTo>
                <a:lnTo>
                  <a:pt x="2988478" y="0"/>
                </a:lnTo>
                <a:lnTo>
                  <a:pt x="2988478" y="1505106"/>
                </a:lnTo>
                <a:lnTo>
                  <a:pt x="0" y="1505106"/>
                </a:lnTo>
                <a:lnTo>
                  <a:pt x="0" y="0"/>
                </a:lnTo>
                <a:close/>
              </a:path>
            </a:pathLst>
          </a:custGeom>
          <a:blipFill rotWithShape="1">
            <a:blip r:embed="rId4">
              <a:alphaModFix/>
            </a:blip>
            <a:stretch>
              <a:fillRect/>
            </a:stretch>
          </a:blipFill>
          <a:ln>
            <a:noFill/>
          </a:ln>
        </p:spPr>
        <p:txBody>
          <a:bodyPr/>
          <a:lstStyle/>
          <a:p>
            <a:endParaRPr lang="it-IT"/>
          </a:p>
        </p:txBody>
      </p:sp>
      <p:grpSp>
        <p:nvGrpSpPr>
          <p:cNvPr id="186" name="Google Shape;186;p18"/>
          <p:cNvGrpSpPr/>
          <p:nvPr/>
        </p:nvGrpSpPr>
        <p:grpSpPr>
          <a:xfrm>
            <a:off x="-431966" y="788486"/>
            <a:ext cx="7148154" cy="1048491"/>
            <a:chOff x="0" y="-163470"/>
            <a:chExt cx="9530872" cy="1397989"/>
          </a:xfrm>
        </p:grpSpPr>
        <p:grpSp>
          <p:nvGrpSpPr>
            <p:cNvPr id="187" name="Google Shape;187;p18"/>
            <p:cNvGrpSpPr/>
            <p:nvPr/>
          </p:nvGrpSpPr>
          <p:grpSpPr>
            <a:xfrm>
              <a:off x="0" y="-163470"/>
              <a:ext cx="9530872" cy="1397989"/>
              <a:chOff x="0" y="-38100"/>
              <a:chExt cx="2221364" cy="325830"/>
            </a:xfrm>
          </p:grpSpPr>
          <p:sp>
            <p:nvSpPr>
              <p:cNvPr id="188" name="Google Shape;188;p18"/>
              <p:cNvSpPr/>
              <p:nvPr/>
            </p:nvSpPr>
            <p:spPr>
              <a:xfrm>
                <a:off x="0" y="0"/>
                <a:ext cx="2221364" cy="287730"/>
              </a:xfrm>
              <a:custGeom>
                <a:avLst/>
                <a:gdLst/>
                <a:ahLst/>
                <a:cxnLst/>
                <a:rect l="l" t="t" r="r" b="b"/>
                <a:pathLst>
                  <a:path w="2221364" h="287730" extrusionOk="0">
                    <a:moveTo>
                      <a:pt x="46588" y="0"/>
                    </a:moveTo>
                    <a:lnTo>
                      <a:pt x="2174776" y="0"/>
                    </a:lnTo>
                    <a:cubicBezTo>
                      <a:pt x="2187132" y="0"/>
                      <a:pt x="2198982" y="4908"/>
                      <a:pt x="2207719" y="13645"/>
                    </a:cubicBezTo>
                    <a:cubicBezTo>
                      <a:pt x="2216456" y="22382"/>
                      <a:pt x="2221364" y="34232"/>
                      <a:pt x="2221364" y="46588"/>
                    </a:cubicBezTo>
                    <a:lnTo>
                      <a:pt x="2221364" y="241142"/>
                    </a:lnTo>
                    <a:cubicBezTo>
                      <a:pt x="2221364" y="266872"/>
                      <a:pt x="2200506" y="287730"/>
                      <a:pt x="2174776" y="287730"/>
                    </a:cubicBezTo>
                    <a:lnTo>
                      <a:pt x="46588" y="287730"/>
                    </a:lnTo>
                    <a:cubicBezTo>
                      <a:pt x="34232" y="287730"/>
                      <a:pt x="22382" y="282822"/>
                      <a:pt x="13645" y="274085"/>
                    </a:cubicBezTo>
                    <a:cubicBezTo>
                      <a:pt x="4908" y="265348"/>
                      <a:pt x="0" y="253498"/>
                      <a:pt x="0" y="241142"/>
                    </a:cubicBezTo>
                    <a:lnTo>
                      <a:pt x="0" y="46588"/>
                    </a:lnTo>
                    <a:cubicBezTo>
                      <a:pt x="0" y="34232"/>
                      <a:pt x="4908" y="22382"/>
                      <a:pt x="13645" y="13645"/>
                    </a:cubicBezTo>
                    <a:cubicBezTo>
                      <a:pt x="22382" y="4908"/>
                      <a:pt x="34232" y="0"/>
                      <a:pt x="465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18"/>
              <p:cNvSpPr txBox="1"/>
              <p:nvPr/>
            </p:nvSpPr>
            <p:spPr>
              <a:xfrm>
                <a:off x="0" y="-38100"/>
                <a:ext cx="2221364" cy="325830"/>
              </a:xfrm>
              <a:prstGeom prst="rect">
                <a:avLst/>
              </a:prstGeom>
              <a:noFill/>
              <a:ln>
                <a:noFill/>
              </a:ln>
            </p:spPr>
            <p:txBody>
              <a:bodyPr spcFirstLastPara="1" wrap="square" lIns="60050" tIns="60050" rIns="60050" bIns="60050" anchor="ctr" anchorCtr="0">
                <a:noAutofit/>
              </a:bodyPr>
              <a:lstStyle/>
              <a:p>
                <a:pPr marL="0" marR="0" lvl="0" indent="0" algn="ctr" rtl="0">
                  <a:lnSpc>
                    <a:spcPct val="163277"/>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90" name="Google Shape;190;p18"/>
            <p:cNvSpPr/>
            <p:nvPr/>
          </p:nvSpPr>
          <p:spPr>
            <a:xfrm>
              <a:off x="3724852" y="163176"/>
              <a:ext cx="5435836" cy="908166"/>
            </a:xfrm>
            <a:custGeom>
              <a:avLst/>
              <a:gdLst/>
              <a:ahLst/>
              <a:cxnLst/>
              <a:rect l="l" t="t" r="r" b="b"/>
              <a:pathLst>
                <a:path w="5435836" h="908166" extrusionOk="0">
                  <a:moveTo>
                    <a:pt x="0" y="0"/>
                  </a:moveTo>
                  <a:lnTo>
                    <a:pt x="5435836" y="0"/>
                  </a:lnTo>
                  <a:lnTo>
                    <a:pt x="5435836" y="908167"/>
                  </a:lnTo>
                  <a:lnTo>
                    <a:pt x="0" y="908167"/>
                  </a:lnTo>
                  <a:lnTo>
                    <a:pt x="0" y="0"/>
                  </a:lnTo>
                  <a:close/>
                </a:path>
              </a:pathLst>
            </a:custGeom>
            <a:blipFill rotWithShape="1">
              <a:blip r:embed="rId5">
                <a:alphaModFix/>
              </a:blip>
              <a:stretch>
                <a:fillRect/>
              </a:stretch>
            </a:blipFill>
            <a:ln>
              <a:noFill/>
            </a:ln>
          </p:spPr>
          <p:txBody>
            <a:bodyPr/>
            <a:lstStyle/>
            <a:p>
              <a:endParaRPr lang="it-IT"/>
            </a:p>
          </p:txBody>
        </p:sp>
        <p:sp>
          <p:nvSpPr>
            <p:cNvPr id="191" name="Google Shape;191;p18"/>
            <p:cNvSpPr/>
            <p:nvPr/>
          </p:nvSpPr>
          <p:spPr>
            <a:xfrm>
              <a:off x="1650583" y="240131"/>
              <a:ext cx="1923704" cy="754258"/>
            </a:xfrm>
            <a:custGeom>
              <a:avLst/>
              <a:gdLst/>
              <a:ahLst/>
              <a:cxnLst/>
              <a:rect l="l" t="t" r="r" b="b"/>
              <a:pathLst>
                <a:path w="1923704" h="754258" extrusionOk="0">
                  <a:moveTo>
                    <a:pt x="0" y="0"/>
                  </a:moveTo>
                  <a:lnTo>
                    <a:pt x="1923704" y="0"/>
                  </a:lnTo>
                  <a:lnTo>
                    <a:pt x="1923704" y="754258"/>
                  </a:lnTo>
                  <a:lnTo>
                    <a:pt x="0" y="754258"/>
                  </a:lnTo>
                  <a:lnTo>
                    <a:pt x="0" y="0"/>
                  </a:lnTo>
                  <a:close/>
                </a:path>
              </a:pathLst>
            </a:custGeom>
            <a:blipFill rotWithShape="1">
              <a:blip r:embed="rId6">
                <a:alphaModFix/>
              </a:blip>
              <a:stretch>
                <a:fillRect/>
              </a:stretch>
            </a:blipFill>
            <a:ln>
              <a:noFill/>
            </a:ln>
          </p:spPr>
          <p:txBody>
            <a:bodyPr/>
            <a:lstStyle/>
            <a:p>
              <a:endParaRPr lang="it-IT"/>
            </a:p>
          </p:txBody>
        </p:sp>
      </p:grpSp>
      <p:sp>
        <p:nvSpPr>
          <p:cNvPr id="4" name="CasellaDiTesto 3">
            <a:extLst>
              <a:ext uri="{FF2B5EF4-FFF2-40B4-BE49-F238E27FC236}">
                <a16:creationId xmlns:a16="http://schemas.microsoft.com/office/drawing/2014/main" id="{80DBE848-2C99-A9B0-14A5-976B2273E95C}"/>
              </a:ext>
            </a:extLst>
          </p:cNvPr>
          <p:cNvSpPr txBox="1"/>
          <p:nvPr/>
        </p:nvSpPr>
        <p:spPr>
          <a:xfrm>
            <a:off x="7527470" y="1755224"/>
            <a:ext cx="3913235" cy="738664"/>
          </a:xfrm>
          <a:prstGeom prst="rect">
            <a:avLst/>
          </a:prstGeom>
          <a:noFill/>
        </p:spPr>
        <p:txBody>
          <a:bodyPr wrap="square">
            <a:spAutoFit/>
          </a:bodyPr>
          <a:lstStyle/>
          <a:p>
            <a:r>
              <a:rPr lang="it-IT" sz="4200" b="1">
                <a:solidFill>
                  <a:srgbClr val="009999"/>
                </a:solidFill>
                <a:latin typeface="Montserrat" panose="00000500000000000000" pitchFamily="2" charset="0"/>
                <a:sym typeface="Barlow"/>
              </a:rPr>
              <a:t>Obiettivi </a:t>
            </a:r>
          </a:p>
        </p:txBody>
      </p:sp>
      <p:sp>
        <p:nvSpPr>
          <p:cNvPr id="5" name="Google Shape;95;p16">
            <a:extLst>
              <a:ext uri="{FF2B5EF4-FFF2-40B4-BE49-F238E27FC236}">
                <a16:creationId xmlns:a16="http://schemas.microsoft.com/office/drawing/2014/main" id="{289CD51D-8C91-E173-ACF3-F9F3685E2B83}"/>
              </a:ext>
            </a:extLst>
          </p:cNvPr>
          <p:cNvSpPr txBox="1">
            <a:spLocks/>
          </p:cNvSpPr>
          <p:nvPr/>
        </p:nvSpPr>
        <p:spPr>
          <a:xfrm>
            <a:off x="424542" y="3184565"/>
            <a:ext cx="17161329" cy="570162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571502" indent="-457200">
              <a:lnSpc>
                <a:spcPct val="115000"/>
              </a:lnSpc>
              <a:buClr>
                <a:srgbClr val="009999"/>
              </a:buClr>
              <a:buSzPct val="100000"/>
              <a:buFont typeface="Wingdings" panose="05000000000000000000" pitchFamily="2" charset="2"/>
              <a:buChar char="§"/>
            </a:pPr>
            <a:r>
              <a:rPr lang="it-IT" sz="3200">
                <a:latin typeface="Montserrat" panose="00000500000000000000" pitchFamily="2" charset="0"/>
              </a:rPr>
              <a:t>Fornire alla comunità di ricerca un </a:t>
            </a:r>
            <a:r>
              <a:rPr lang="it-IT" sz="3200" b="1">
                <a:latin typeface="Montserrat" panose="00000500000000000000" pitchFamily="2" charset="0"/>
              </a:rPr>
              <a:t>ecosistema armonizzato e sostenibile di comunicazione scientifica OA</a:t>
            </a:r>
          </a:p>
          <a:p>
            <a:pPr marL="571502" indent="-457200">
              <a:lnSpc>
                <a:spcPct val="115000"/>
              </a:lnSpc>
              <a:buClr>
                <a:srgbClr val="009999"/>
              </a:buClr>
              <a:buSzPct val="100000"/>
              <a:buFont typeface="Wingdings" panose="05000000000000000000" pitchFamily="2" charset="2"/>
              <a:buChar char="§"/>
            </a:pPr>
            <a:endParaRPr lang="it-IT" sz="3200">
              <a:latin typeface="Montserrat" panose="00000500000000000000" pitchFamily="2" charset="0"/>
            </a:endParaRPr>
          </a:p>
          <a:p>
            <a:pPr marL="571502" indent="-457200">
              <a:lnSpc>
                <a:spcPct val="115000"/>
              </a:lnSpc>
              <a:buClr>
                <a:srgbClr val="009999"/>
              </a:buClr>
              <a:buSzPct val="100000"/>
              <a:buFont typeface="Wingdings" panose="05000000000000000000" pitchFamily="2" charset="2"/>
              <a:buChar char="§"/>
            </a:pPr>
            <a:r>
              <a:rPr lang="it-IT" sz="3200" b="1">
                <a:latin typeface="Montserrat" panose="00000500000000000000" pitchFamily="2" charset="0"/>
              </a:rPr>
              <a:t>Creare una comunità, servizi di supporto e un'infrastruttura </a:t>
            </a:r>
            <a:r>
              <a:rPr lang="it-IT" sz="3200">
                <a:latin typeface="Montserrat" panose="00000500000000000000" pitchFamily="2" charset="0"/>
              </a:rPr>
              <a:t>(non tecnica) per gli editori istituzionali e i fornitori  di servizi di pubblicazione istituzionale </a:t>
            </a:r>
          </a:p>
          <a:p>
            <a:pPr marL="914400" indent="-457200">
              <a:lnSpc>
                <a:spcPct val="115000"/>
              </a:lnSpc>
              <a:buClr>
                <a:srgbClr val="009999"/>
              </a:buClr>
              <a:buSzPct val="100000"/>
              <a:buFont typeface="Wingdings" panose="05000000000000000000" pitchFamily="2" charset="2"/>
              <a:buChar char="§"/>
            </a:pPr>
            <a:endParaRPr lang="it-IT" sz="3200">
              <a:latin typeface="Montserrat" panose="00000500000000000000" pitchFamily="2" charset="0"/>
            </a:endParaRPr>
          </a:p>
          <a:p>
            <a:pPr marL="571502" indent="-457200">
              <a:lnSpc>
                <a:spcPct val="115000"/>
              </a:lnSpc>
              <a:buClr>
                <a:srgbClr val="009999"/>
              </a:buClr>
              <a:buSzPct val="100000"/>
              <a:buFont typeface="Wingdings" panose="05000000000000000000" pitchFamily="2" charset="2"/>
              <a:buChar char="§"/>
            </a:pPr>
            <a:r>
              <a:rPr lang="it-IT" sz="3200" b="1">
                <a:latin typeface="Montserrat" panose="00000500000000000000" pitchFamily="2" charset="0"/>
              </a:rPr>
              <a:t>Sviluppare e adottare standard comuni, linee guida e buone pratiche</a:t>
            </a:r>
            <a:r>
              <a:rPr lang="it-IT" sz="3200">
                <a:latin typeface="Montserrat" panose="00000500000000000000" pitchFamily="2" charset="0"/>
              </a:rPr>
              <a:t> (i.e. </a:t>
            </a:r>
            <a:r>
              <a:rPr lang="it-IT" sz="3200" err="1">
                <a:latin typeface="Montserrat" panose="00000500000000000000" pitchFamily="2" charset="0"/>
              </a:rPr>
              <a:t>Extensible</a:t>
            </a:r>
            <a:r>
              <a:rPr lang="it-IT" sz="3200">
                <a:latin typeface="Montserrat" panose="00000500000000000000" pitchFamily="2" charset="0"/>
              </a:rPr>
              <a:t> Quality Standard for </a:t>
            </a:r>
            <a:r>
              <a:rPr lang="it-IT" sz="3200" err="1">
                <a:latin typeface="Montserrat" panose="00000500000000000000" pitchFamily="2" charset="0"/>
              </a:rPr>
              <a:t>Institutional</a:t>
            </a:r>
            <a:r>
              <a:rPr lang="it-IT" sz="3200">
                <a:latin typeface="Montserrat" panose="00000500000000000000" pitchFamily="2" charset="0"/>
              </a:rPr>
              <a:t> Publishing - EQSIP)</a:t>
            </a:r>
          </a:p>
        </p:txBody>
      </p:sp>
    </p:spTree>
    <p:extLst>
      <p:ext uri="{BB962C8B-B14F-4D97-AF65-F5344CB8AC3E}">
        <p14:creationId xmlns:p14="http://schemas.microsoft.com/office/powerpoint/2010/main" val="34908426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Google Shape;292;p23"/>
          <p:cNvSpPr/>
          <p:nvPr/>
        </p:nvSpPr>
        <p:spPr>
          <a:xfrm>
            <a:off x="0" y="0"/>
            <a:ext cx="18288000" cy="1457400"/>
          </a:xfrm>
          <a:prstGeom prst="rect">
            <a:avLst/>
          </a:prstGeom>
          <a:solidFill>
            <a:srgbClr val="1E30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23"/>
          <p:cNvSpPr/>
          <p:nvPr/>
        </p:nvSpPr>
        <p:spPr>
          <a:xfrm>
            <a:off x="16702512" y="8607791"/>
            <a:ext cx="556788" cy="556788"/>
          </a:xfrm>
          <a:custGeom>
            <a:avLst/>
            <a:gdLst/>
            <a:ahLst/>
            <a:cxnLst/>
            <a:rect l="l" t="t" r="r" b="b"/>
            <a:pathLst>
              <a:path w="556788" h="556788" extrusionOk="0">
                <a:moveTo>
                  <a:pt x="0" y="0"/>
                </a:moveTo>
                <a:lnTo>
                  <a:pt x="556788" y="0"/>
                </a:lnTo>
                <a:lnTo>
                  <a:pt x="556788" y="556787"/>
                </a:lnTo>
                <a:lnTo>
                  <a:pt x="0" y="556787"/>
                </a:lnTo>
                <a:lnTo>
                  <a:pt x="0" y="0"/>
                </a:lnTo>
                <a:close/>
              </a:path>
            </a:pathLst>
          </a:custGeom>
          <a:blipFill rotWithShape="1">
            <a:blip r:embed="rId3">
              <a:alphaModFix/>
            </a:blip>
            <a:stretch>
              <a:fillRect/>
            </a:stretch>
          </a:blipFill>
          <a:ln>
            <a:noFill/>
          </a:ln>
        </p:spPr>
        <p:txBody>
          <a:bodyPr/>
          <a:lstStyle/>
          <a:p>
            <a:endParaRPr lang="it-IT"/>
          </a:p>
        </p:txBody>
      </p:sp>
      <p:sp>
        <p:nvSpPr>
          <p:cNvPr id="294" name="Google Shape;294;p23"/>
          <p:cNvSpPr/>
          <p:nvPr/>
        </p:nvSpPr>
        <p:spPr>
          <a:xfrm rot="-5400000">
            <a:off x="16041208" y="-789467"/>
            <a:ext cx="2988478" cy="1505106"/>
          </a:xfrm>
          <a:custGeom>
            <a:avLst/>
            <a:gdLst/>
            <a:ahLst/>
            <a:cxnLst/>
            <a:rect l="l" t="t" r="r" b="b"/>
            <a:pathLst>
              <a:path w="2988478" h="1505106" extrusionOk="0">
                <a:moveTo>
                  <a:pt x="0" y="0"/>
                </a:moveTo>
                <a:lnTo>
                  <a:pt x="2988478" y="0"/>
                </a:lnTo>
                <a:lnTo>
                  <a:pt x="2988478" y="1505106"/>
                </a:lnTo>
                <a:lnTo>
                  <a:pt x="0" y="1505106"/>
                </a:lnTo>
                <a:lnTo>
                  <a:pt x="0" y="0"/>
                </a:lnTo>
                <a:close/>
              </a:path>
            </a:pathLst>
          </a:custGeom>
          <a:blipFill rotWithShape="1">
            <a:blip r:embed="rId4">
              <a:alphaModFix/>
            </a:blip>
            <a:stretch>
              <a:fillRect/>
            </a:stretch>
          </a:blipFill>
          <a:ln>
            <a:noFill/>
          </a:ln>
        </p:spPr>
        <p:txBody>
          <a:bodyPr/>
          <a:lstStyle/>
          <a:p>
            <a:endParaRPr lang="it-IT"/>
          </a:p>
        </p:txBody>
      </p:sp>
      <p:sp>
        <p:nvSpPr>
          <p:cNvPr id="295" name="Google Shape;295;p23"/>
          <p:cNvSpPr/>
          <p:nvPr/>
        </p:nvSpPr>
        <p:spPr>
          <a:xfrm rot="5400000">
            <a:off x="8474723" y="9132123"/>
            <a:ext cx="1060016" cy="1235189"/>
          </a:xfrm>
          <a:custGeom>
            <a:avLst/>
            <a:gdLst/>
            <a:ahLst/>
            <a:cxnLst/>
            <a:rect l="l" t="t" r="r" b="b"/>
            <a:pathLst>
              <a:path w="1060016" h="1235189" extrusionOk="0">
                <a:moveTo>
                  <a:pt x="0" y="0"/>
                </a:moveTo>
                <a:lnTo>
                  <a:pt x="1060016" y="0"/>
                </a:lnTo>
                <a:lnTo>
                  <a:pt x="1060016" y="1235188"/>
                </a:lnTo>
                <a:lnTo>
                  <a:pt x="0" y="1235188"/>
                </a:lnTo>
                <a:lnTo>
                  <a:pt x="0" y="0"/>
                </a:lnTo>
                <a:close/>
              </a:path>
            </a:pathLst>
          </a:custGeom>
          <a:blipFill rotWithShape="1">
            <a:blip r:embed="rId5">
              <a:alphaModFix/>
            </a:blip>
            <a:stretch>
              <a:fillRect/>
            </a:stretch>
          </a:blipFill>
          <a:ln>
            <a:noFill/>
          </a:ln>
        </p:spPr>
        <p:txBody>
          <a:bodyPr/>
          <a:lstStyle/>
          <a:p>
            <a:endParaRPr lang="it-IT"/>
          </a:p>
        </p:txBody>
      </p:sp>
      <p:grpSp>
        <p:nvGrpSpPr>
          <p:cNvPr id="296" name="Google Shape;296;p23"/>
          <p:cNvGrpSpPr/>
          <p:nvPr/>
        </p:nvGrpSpPr>
        <p:grpSpPr>
          <a:xfrm>
            <a:off x="-431966" y="788487"/>
            <a:ext cx="7148509" cy="1048480"/>
            <a:chOff x="0" y="-163468"/>
            <a:chExt cx="9531346" cy="1397974"/>
          </a:xfrm>
        </p:grpSpPr>
        <p:grpSp>
          <p:nvGrpSpPr>
            <p:cNvPr id="297" name="Google Shape;297;p23"/>
            <p:cNvGrpSpPr/>
            <p:nvPr/>
          </p:nvGrpSpPr>
          <p:grpSpPr>
            <a:xfrm>
              <a:off x="0" y="-163468"/>
              <a:ext cx="9531346" cy="1397974"/>
              <a:chOff x="0" y="-38100"/>
              <a:chExt cx="2221500" cy="325830"/>
            </a:xfrm>
          </p:grpSpPr>
          <p:sp>
            <p:nvSpPr>
              <p:cNvPr id="298" name="Google Shape;298;p23"/>
              <p:cNvSpPr/>
              <p:nvPr/>
            </p:nvSpPr>
            <p:spPr>
              <a:xfrm>
                <a:off x="0" y="0"/>
                <a:ext cx="2221364" cy="287730"/>
              </a:xfrm>
              <a:custGeom>
                <a:avLst/>
                <a:gdLst/>
                <a:ahLst/>
                <a:cxnLst/>
                <a:rect l="l" t="t" r="r" b="b"/>
                <a:pathLst>
                  <a:path w="2221364" h="287730" extrusionOk="0">
                    <a:moveTo>
                      <a:pt x="46588" y="0"/>
                    </a:moveTo>
                    <a:lnTo>
                      <a:pt x="2174776" y="0"/>
                    </a:lnTo>
                    <a:cubicBezTo>
                      <a:pt x="2187132" y="0"/>
                      <a:pt x="2198982" y="4908"/>
                      <a:pt x="2207719" y="13645"/>
                    </a:cubicBezTo>
                    <a:cubicBezTo>
                      <a:pt x="2216456" y="22382"/>
                      <a:pt x="2221364" y="34232"/>
                      <a:pt x="2221364" y="46588"/>
                    </a:cubicBezTo>
                    <a:lnTo>
                      <a:pt x="2221364" y="241142"/>
                    </a:lnTo>
                    <a:cubicBezTo>
                      <a:pt x="2221364" y="266872"/>
                      <a:pt x="2200506" y="287730"/>
                      <a:pt x="2174776" y="287730"/>
                    </a:cubicBezTo>
                    <a:lnTo>
                      <a:pt x="46588" y="287730"/>
                    </a:lnTo>
                    <a:cubicBezTo>
                      <a:pt x="34232" y="287730"/>
                      <a:pt x="22382" y="282822"/>
                      <a:pt x="13645" y="274085"/>
                    </a:cubicBezTo>
                    <a:cubicBezTo>
                      <a:pt x="4908" y="265348"/>
                      <a:pt x="0" y="253498"/>
                      <a:pt x="0" y="241142"/>
                    </a:cubicBezTo>
                    <a:lnTo>
                      <a:pt x="0" y="46588"/>
                    </a:lnTo>
                    <a:cubicBezTo>
                      <a:pt x="0" y="34232"/>
                      <a:pt x="4908" y="22382"/>
                      <a:pt x="13645" y="13645"/>
                    </a:cubicBezTo>
                    <a:cubicBezTo>
                      <a:pt x="22382" y="4908"/>
                      <a:pt x="34232" y="0"/>
                      <a:pt x="465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23"/>
              <p:cNvSpPr txBox="1"/>
              <p:nvPr/>
            </p:nvSpPr>
            <p:spPr>
              <a:xfrm>
                <a:off x="0" y="-38100"/>
                <a:ext cx="2221500" cy="325800"/>
              </a:xfrm>
              <a:prstGeom prst="rect">
                <a:avLst/>
              </a:prstGeom>
              <a:noFill/>
              <a:ln>
                <a:noFill/>
              </a:ln>
            </p:spPr>
            <p:txBody>
              <a:bodyPr spcFirstLastPara="1" wrap="square" lIns="60050" tIns="60050" rIns="60050" bIns="60050" anchor="ctr" anchorCtr="0">
                <a:noAutofit/>
              </a:bodyPr>
              <a:lstStyle/>
              <a:p>
                <a:pPr marL="0" marR="0" lvl="0" indent="0" algn="ctr" rtl="0">
                  <a:lnSpc>
                    <a:spcPct val="163277"/>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300" name="Google Shape;300;p23"/>
            <p:cNvSpPr/>
            <p:nvPr/>
          </p:nvSpPr>
          <p:spPr>
            <a:xfrm>
              <a:off x="3724852" y="163176"/>
              <a:ext cx="5435836" cy="908166"/>
            </a:xfrm>
            <a:custGeom>
              <a:avLst/>
              <a:gdLst/>
              <a:ahLst/>
              <a:cxnLst/>
              <a:rect l="l" t="t" r="r" b="b"/>
              <a:pathLst>
                <a:path w="5435836" h="908166" extrusionOk="0">
                  <a:moveTo>
                    <a:pt x="0" y="0"/>
                  </a:moveTo>
                  <a:lnTo>
                    <a:pt x="5435836" y="0"/>
                  </a:lnTo>
                  <a:lnTo>
                    <a:pt x="5435836" y="908167"/>
                  </a:lnTo>
                  <a:lnTo>
                    <a:pt x="0" y="908167"/>
                  </a:lnTo>
                  <a:lnTo>
                    <a:pt x="0" y="0"/>
                  </a:lnTo>
                  <a:close/>
                </a:path>
              </a:pathLst>
            </a:custGeom>
            <a:blipFill rotWithShape="1">
              <a:blip r:embed="rId6">
                <a:alphaModFix/>
              </a:blip>
              <a:stretch>
                <a:fillRect/>
              </a:stretch>
            </a:blipFill>
            <a:ln>
              <a:noFill/>
            </a:ln>
          </p:spPr>
          <p:txBody>
            <a:bodyPr/>
            <a:lstStyle/>
            <a:p>
              <a:endParaRPr lang="it-IT"/>
            </a:p>
          </p:txBody>
        </p:sp>
        <p:sp>
          <p:nvSpPr>
            <p:cNvPr id="301" name="Google Shape;301;p23"/>
            <p:cNvSpPr/>
            <p:nvPr/>
          </p:nvSpPr>
          <p:spPr>
            <a:xfrm>
              <a:off x="1650583" y="240131"/>
              <a:ext cx="1923704" cy="754258"/>
            </a:xfrm>
            <a:custGeom>
              <a:avLst/>
              <a:gdLst/>
              <a:ahLst/>
              <a:cxnLst/>
              <a:rect l="l" t="t" r="r" b="b"/>
              <a:pathLst>
                <a:path w="1923704" h="754258" extrusionOk="0">
                  <a:moveTo>
                    <a:pt x="0" y="0"/>
                  </a:moveTo>
                  <a:lnTo>
                    <a:pt x="1923704" y="0"/>
                  </a:lnTo>
                  <a:lnTo>
                    <a:pt x="1923704" y="754258"/>
                  </a:lnTo>
                  <a:lnTo>
                    <a:pt x="0" y="754258"/>
                  </a:lnTo>
                  <a:lnTo>
                    <a:pt x="0" y="0"/>
                  </a:lnTo>
                  <a:close/>
                </a:path>
              </a:pathLst>
            </a:custGeom>
            <a:blipFill rotWithShape="1">
              <a:blip r:embed="rId7">
                <a:alphaModFix/>
              </a:blip>
              <a:stretch>
                <a:fillRect/>
              </a:stretch>
            </a:blipFill>
            <a:ln>
              <a:noFill/>
            </a:ln>
          </p:spPr>
          <p:txBody>
            <a:bodyPr/>
            <a:lstStyle/>
            <a:p>
              <a:endParaRPr lang="it-IT"/>
            </a:p>
          </p:txBody>
        </p:sp>
      </p:grpSp>
      <p:sp>
        <p:nvSpPr>
          <p:cNvPr id="302" name="Google Shape;302;p23"/>
          <p:cNvSpPr txBox="1"/>
          <p:nvPr/>
        </p:nvSpPr>
        <p:spPr>
          <a:xfrm>
            <a:off x="621375" y="3530713"/>
            <a:ext cx="7433400" cy="54072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Clr>
                <a:schemeClr val="dk1"/>
              </a:buClr>
              <a:buSzPts val="1100"/>
              <a:buFont typeface="Arial"/>
              <a:buNone/>
            </a:pPr>
            <a:r>
              <a:rPr lang="en-US" sz="2400" b="1">
                <a:solidFill>
                  <a:schemeClr val="dk1"/>
                </a:solidFill>
                <a:latin typeface="Montserrat"/>
                <a:ea typeface="Montserrat"/>
                <a:cs typeface="Montserrat"/>
                <a:sym typeface="Montserrat"/>
              </a:rPr>
              <a:t>Software</a:t>
            </a:r>
            <a:endParaRPr sz="2400" b="1">
              <a:solidFill>
                <a:schemeClr val="dk1"/>
              </a:solidFill>
              <a:latin typeface="Montserrat"/>
              <a:ea typeface="Montserrat"/>
              <a:cs typeface="Montserrat"/>
              <a:sym typeface="Montserrat"/>
            </a:endParaRPr>
          </a:p>
          <a:p>
            <a:pPr marL="0" lvl="0" indent="0" algn="ctr" rtl="0">
              <a:lnSpc>
                <a:spcPct val="100000"/>
              </a:lnSpc>
              <a:spcBef>
                <a:spcPts val="0"/>
              </a:spcBef>
              <a:spcAft>
                <a:spcPts val="0"/>
              </a:spcAft>
              <a:buClr>
                <a:schemeClr val="dk1"/>
              </a:buClr>
              <a:buSzPts val="1100"/>
              <a:buFont typeface="Arial"/>
              <a:buNone/>
            </a:pPr>
            <a:r>
              <a:rPr lang="en-US" sz="2400">
                <a:solidFill>
                  <a:schemeClr val="dk1"/>
                </a:solidFill>
                <a:latin typeface="Montserrat"/>
                <a:ea typeface="Montserrat"/>
                <a:cs typeface="Montserrat"/>
                <a:sym typeface="Montserrat"/>
              </a:rPr>
              <a:t>Art. 64-ter, 3 </a:t>
            </a:r>
            <a:r>
              <a:rPr lang="en-US" sz="2400" err="1">
                <a:solidFill>
                  <a:schemeClr val="dk1"/>
                </a:solidFill>
                <a:latin typeface="Montserrat"/>
                <a:ea typeface="Montserrat"/>
                <a:cs typeface="Montserrat"/>
                <a:sym typeface="Montserrat"/>
              </a:rPr>
              <a:t>LdA</a:t>
            </a:r>
            <a:endParaRPr sz="2400">
              <a:solidFill>
                <a:schemeClr val="dk1"/>
              </a:solidFill>
              <a:latin typeface="Montserrat"/>
              <a:ea typeface="Montserrat"/>
              <a:cs typeface="Montserrat"/>
              <a:sym typeface="Montserrat"/>
            </a:endParaRPr>
          </a:p>
          <a:p>
            <a:pPr marL="0" lvl="0" indent="0" algn="ctr" rtl="0">
              <a:lnSpc>
                <a:spcPct val="100000"/>
              </a:lnSpc>
              <a:spcBef>
                <a:spcPts val="0"/>
              </a:spcBef>
              <a:spcAft>
                <a:spcPts val="0"/>
              </a:spcAft>
              <a:buClr>
                <a:schemeClr val="dk1"/>
              </a:buClr>
              <a:buSzPts val="1100"/>
              <a:buFont typeface="Arial"/>
              <a:buNone/>
            </a:pPr>
            <a:endParaRPr sz="2400">
              <a:solidFill>
                <a:schemeClr val="dk1"/>
              </a:solidFill>
              <a:latin typeface="Montserrat"/>
              <a:ea typeface="Montserrat"/>
              <a:cs typeface="Montserrat"/>
              <a:sym typeface="Montserrat"/>
            </a:endParaRPr>
          </a:p>
          <a:p>
            <a:pPr marL="0" lvl="0" indent="0" algn="ctr" rtl="0">
              <a:lnSpc>
                <a:spcPct val="100000"/>
              </a:lnSpc>
              <a:spcBef>
                <a:spcPts val="0"/>
              </a:spcBef>
              <a:spcAft>
                <a:spcPts val="0"/>
              </a:spcAft>
              <a:buClr>
                <a:schemeClr val="dk1"/>
              </a:buClr>
              <a:buSzPts val="1100"/>
              <a:buFont typeface="Arial"/>
              <a:buNone/>
            </a:pPr>
            <a:r>
              <a:rPr lang="en-US" sz="2400" b="1" err="1">
                <a:solidFill>
                  <a:schemeClr val="dk1"/>
                </a:solidFill>
                <a:latin typeface="Montserrat"/>
                <a:ea typeface="Montserrat"/>
                <a:cs typeface="Montserrat"/>
                <a:sym typeface="Montserrat"/>
              </a:rPr>
              <a:t>Banche</a:t>
            </a:r>
            <a:r>
              <a:rPr lang="en-US" sz="2400" b="1">
                <a:solidFill>
                  <a:schemeClr val="dk1"/>
                </a:solidFill>
                <a:latin typeface="Montserrat"/>
                <a:ea typeface="Montserrat"/>
                <a:cs typeface="Montserrat"/>
                <a:sym typeface="Montserrat"/>
              </a:rPr>
              <a:t> di </a:t>
            </a:r>
            <a:r>
              <a:rPr lang="en-US" sz="2400" b="1" err="1">
                <a:solidFill>
                  <a:schemeClr val="dk1"/>
                </a:solidFill>
                <a:latin typeface="Montserrat"/>
                <a:ea typeface="Montserrat"/>
                <a:cs typeface="Montserrat"/>
                <a:sym typeface="Montserrat"/>
              </a:rPr>
              <a:t>dati</a:t>
            </a:r>
            <a:endParaRPr sz="2400" b="1">
              <a:solidFill>
                <a:schemeClr val="dk1"/>
              </a:solidFill>
              <a:latin typeface="Montserrat"/>
              <a:ea typeface="Montserrat"/>
              <a:cs typeface="Montserrat"/>
              <a:sym typeface="Montserrat"/>
            </a:endParaRPr>
          </a:p>
          <a:p>
            <a:pPr marL="0" lvl="0" indent="0" algn="ctr" rtl="0">
              <a:lnSpc>
                <a:spcPct val="100000"/>
              </a:lnSpc>
              <a:spcBef>
                <a:spcPts val="0"/>
              </a:spcBef>
              <a:spcAft>
                <a:spcPts val="0"/>
              </a:spcAft>
              <a:buClr>
                <a:schemeClr val="dk1"/>
              </a:buClr>
              <a:buSzPts val="1100"/>
              <a:buFont typeface="Arial"/>
              <a:buNone/>
            </a:pPr>
            <a:r>
              <a:rPr lang="en-US" sz="2400">
                <a:solidFill>
                  <a:schemeClr val="dk1"/>
                </a:solidFill>
                <a:latin typeface="Montserrat"/>
                <a:ea typeface="Montserrat"/>
                <a:cs typeface="Montserrat"/>
                <a:sym typeface="Montserrat"/>
              </a:rPr>
              <a:t>Art. 64-sexies, (a) </a:t>
            </a:r>
            <a:r>
              <a:rPr lang="en-US" sz="2400" err="1">
                <a:solidFill>
                  <a:schemeClr val="dk1"/>
                </a:solidFill>
                <a:latin typeface="Montserrat"/>
                <a:ea typeface="Montserrat"/>
                <a:cs typeface="Montserrat"/>
                <a:sym typeface="Montserrat"/>
              </a:rPr>
              <a:t>LdA</a:t>
            </a:r>
            <a:endParaRPr sz="2400">
              <a:solidFill>
                <a:schemeClr val="dk1"/>
              </a:solidFill>
              <a:latin typeface="Montserrat"/>
              <a:ea typeface="Montserrat"/>
              <a:cs typeface="Montserrat"/>
              <a:sym typeface="Montserrat"/>
            </a:endParaRPr>
          </a:p>
          <a:p>
            <a:pPr marL="0" lvl="0" indent="0" algn="ctr" rtl="0">
              <a:lnSpc>
                <a:spcPct val="100000"/>
              </a:lnSpc>
              <a:spcBef>
                <a:spcPts val="0"/>
              </a:spcBef>
              <a:spcAft>
                <a:spcPts val="0"/>
              </a:spcAft>
              <a:buClr>
                <a:schemeClr val="dk1"/>
              </a:buClr>
              <a:buSzPts val="1100"/>
              <a:buFont typeface="Arial"/>
              <a:buNone/>
            </a:pPr>
            <a:endParaRPr sz="2400">
              <a:solidFill>
                <a:schemeClr val="dk1"/>
              </a:solidFill>
              <a:latin typeface="Montserrat"/>
              <a:ea typeface="Montserrat"/>
              <a:cs typeface="Montserrat"/>
              <a:sym typeface="Montserrat"/>
            </a:endParaRPr>
          </a:p>
          <a:p>
            <a:pPr marL="0" lvl="0" indent="0" algn="ctr" rtl="0">
              <a:lnSpc>
                <a:spcPct val="100000"/>
              </a:lnSpc>
              <a:spcBef>
                <a:spcPts val="0"/>
              </a:spcBef>
              <a:spcAft>
                <a:spcPts val="0"/>
              </a:spcAft>
              <a:buClr>
                <a:schemeClr val="dk1"/>
              </a:buClr>
              <a:buSzPts val="1100"/>
              <a:buFont typeface="Arial"/>
              <a:buNone/>
            </a:pPr>
            <a:r>
              <a:rPr lang="en-US" sz="2400" b="1" err="1">
                <a:solidFill>
                  <a:schemeClr val="dk1"/>
                </a:solidFill>
                <a:latin typeface="Montserrat"/>
                <a:ea typeface="Montserrat"/>
                <a:cs typeface="Montserrat"/>
                <a:sym typeface="Montserrat"/>
              </a:rPr>
              <a:t>Reprografia</a:t>
            </a:r>
            <a:endParaRPr sz="2400" b="1">
              <a:solidFill>
                <a:schemeClr val="dk1"/>
              </a:solidFill>
              <a:latin typeface="Montserrat"/>
              <a:ea typeface="Montserrat"/>
              <a:cs typeface="Montserrat"/>
              <a:sym typeface="Montserrat"/>
            </a:endParaRPr>
          </a:p>
          <a:p>
            <a:pPr marL="0" lvl="0" indent="0" algn="ctr" rtl="0">
              <a:lnSpc>
                <a:spcPct val="100000"/>
              </a:lnSpc>
              <a:spcBef>
                <a:spcPts val="0"/>
              </a:spcBef>
              <a:spcAft>
                <a:spcPts val="0"/>
              </a:spcAft>
              <a:buClr>
                <a:schemeClr val="dk1"/>
              </a:buClr>
              <a:buSzPts val="1100"/>
              <a:buFont typeface="Arial"/>
              <a:buNone/>
            </a:pPr>
            <a:r>
              <a:rPr lang="en-US" sz="2400">
                <a:solidFill>
                  <a:schemeClr val="dk1"/>
                </a:solidFill>
                <a:latin typeface="Montserrat"/>
                <a:ea typeface="Montserrat"/>
                <a:cs typeface="Montserrat"/>
                <a:sym typeface="Montserrat"/>
              </a:rPr>
              <a:t>Art. 68, comma 2, 2 bis, 5 e 6 </a:t>
            </a:r>
            <a:r>
              <a:rPr lang="en-US" sz="2400" err="1">
                <a:solidFill>
                  <a:schemeClr val="dk1"/>
                </a:solidFill>
                <a:latin typeface="Montserrat"/>
                <a:ea typeface="Montserrat"/>
                <a:cs typeface="Montserrat"/>
                <a:sym typeface="Montserrat"/>
              </a:rPr>
              <a:t>LdA</a:t>
            </a:r>
            <a:br>
              <a:rPr lang="en-US" sz="2400">
                <a:solidFill>
                  <a:schemeClr val="dk1"/>
                </a:solidFill>
                <a:latin typeface="Montserrat"/>
                <a:ea typeface="Montserrat"/>
                <a:cs typeface="Montserrat"/>
                <a:sym typeface="Montserrat"/>
              </a:rPr>
            </a:br>
            <a:endParaRPr sz="2400">
              <a:solidFill>
                <a:schemeClr val="dk1"/>
              </a:solidFill>
              <a:latin typeface="Montserrat"/>
              <a:ea typeface="Montserrat"/>
              <a:cs typeface="Montserrat"/>
              <a:sym typeface="Montserrat"/>
            </a:endParaRPr>
          </a:p>
          <a:p>
            <a:pPr marL="0" lvl="0" indent="0" algn="ctr" rtl="0">
              <a:lnSpc>
                <a:spcPct val="100000"/>
              </a:lnSpc>
              <a:spcBef>
                <a:spcPts val="0"/>
              </a:spcBef>
              <a:spcAft>
                <a:spcPts val="0"/>
              </a:spcAft>
              <a:buClr>
                <a:schemeClr val="dk1"/>
              </a:buClr>
              <a:buSzPts val="1100"/>
              <a:buFont typeface="Arial"/>
              <a:buNone/>
            </a:pPr>
            <a:r>
              <a:rPr lang="en-US" sz="2400" b="1" err="1">
                <a:solidFill>
                  <a:schemeClr val="dk1"/>
                </a:solidFill>
                <a:latin typeface="Montserrat"/>
                <a:ea typeface="Montserrat"/>
                <a:cs typeface="Montserrat"/>
                <a:sym typeface="Montserrat"/>
              </a:rPr>
              <a:t>Citazione</a:t>
            </a:r>
            <a:r>
              <a:rPr lang="en-US" sz="2400" b="1">
                <a:solidFill>
                  <a:schemeClr val="dk1"/>
                </a:solidFill>
                <a:latin typeface="Montserrat"/>
                <a:ea typeface="Montserrat"/>
                <a:cs typeface="Montserrat"/>
                <a:sym typeface="Montserrat"/>
              </a:rPr>
              <a:t> e </a:t>
            </a:r>
            <a:r>
              <a:rPr lang="en-US" sz="2400" b="1" err="1">
                <a:solidFill>
                  <a:schemeClr val="dk1"/>
                </a:solidFill>
                <a:latin typeface="Montserrat"/>
                <a:ea typeface="Montserrat"/>
                <a:cs typeface="Montserrat"/>
                <a:sym typeface="Montserrat"/>
              </a:rPr>
              <a:t>usi</a:t>
            </a:r>
            <a:r>
              <a:rPr lang="en-US" sz="2400" b="1">
                <a:solidFill>
                  <a:schemeClr val="dk1"/>
                </a:solidFill>
                <a:latin typeface="Montserrat"/>
                <a:ea typeface="Montserrat"/>
                <a:cs typeface="Montserrat"/>
                <a:sym typeface="Montserrat"/>
              </a:rPr>
              <a:t> </a:t>
            </a:r>
            <a:r>
              <a:rPr lang="en-US" sz="2400" b="1" err="1">
                <a:solidFill>
                  <a:schemeClr val="dk1"/>
                </a:solidFill>
                <a:latin typeface="Montserrat"/>
                <a:ea typeface="Montserrat"/>
                <a:cs typeface="Montserrat"/>
                <a:sym typeface="Montserrat"/>
              </a:rPr>
              <a:t>didattici</a:t>
            </a:r>
            <a:r>
              <a:rPr lang="en-US" sz="2400" b="1">
                <a:solidFill>
                  <a:schemeClr val="dk1"/>
                </a:solidFill>
                <a:latin typeface="Montserrat"/>
                <a:ea typeface="Montserrat"/>
                <a:cs typeface="Montserrat"/>
                <a:sym typeface="Montserrat"/>
              </a:rPr>
              <a:t> offline </a:t>
            </a:r>
            <a:br>
              <a:rPr lang="en-US" sz="2400">
                <a:solidFill>
                  <a:schemeClr val="dk1"/>
                </a:solidFill>
                <a:latin typeface="Montserrat"/>
                <a:ea typeface="Montserrat"/>
                <a:cs typeface="Montserrat"/>
                <a:sym typeface="Montserrat"/>
              </a:rPr>
            </a:br>
            <a:r>
              <a:rPr lang="en-US" sz="2400">
                <a:solidFill>
                  <a:schemeClr val="dk1"/>
                </a:solidFill>
                <a:latin typeface="Montserrat"/>
                <a:ea typeface="Montserrat"/>
                <a:cs typeface="Montserrat"/>
                <a:sym typeface="Montserrat"/>
              </a:rPr>
              <a:t>Art. 70 </a:t>
            </a:r>
            <a:r>
              <a:rPr lang="en-US" sz="2400" err="1">
                <a:solidFill>
                  <a:schemeClr val="dk1"/>
                </a:solidFill>
                <a:latin typeface="Montserrat"/>
                <a:ea typeface="Montserrat"/>
                <a:cs typeface="Montserrat"/>
                <a:sym typeface="Montserrat"/>
              </a:rPr>
              <a:t>LdA</a:t>
            </a:r>
            <a:r>
              <a:rPr lang="en-US" sz="2400">
                <a:solidFill>
                  <a:schemeClr val="dk1"/>
                </a:solidFill>
                <a:latin typeface="Montserrat"/>
                <a:ea typeface="Montserrat"/>
                <a:cs typeface="Montserrat"/>
                <a:sym typeface="Montserrat"/>
              </a:rPr>
              <a:t> </a:t>
            </a:r>
            <a:endParaRPr sz="2400">
              <a:solidFill>
                <a:schemeClr val="dk1"/>
              </a:solidFill>
              <a:latin typeface="Montserrat"/>
              <a:ea typeface="Montserrat"/>
              <a:cs typeface="Montserrat"/>
              <a:sym typeface="Montserrat"/>
            </a:endParaRPr>
          </a:p>
          <a:p>
            <a:pPr marL="0" lvl="0" indent="0" algn="ctr" rtl="0">
              <a:lnSpc>
                <a:spcPct val="100000"/>
              </a:lnSpc>
              <a:spcBef>
                <a:spcPts val="0"/>
              </a:spcBef>
              <a:spcAft>
                <a:spcPts val="0"/>
              </a:spcAft>
              <a:buNone/>
            </a:pPr>
            <a:endParaRPr sz="2400">
              <a:solidFill>
                <a:schemeClr val="dk1"/>
              </a:solidFill>
              <a:latin typeface="Montserrat"/>
              <a:ea typeface="Montserrat"/>
              <a:cs typeface="Montserrat"/>
              <a:sym typeface="Montserrat"/>
            </a:endParaRPr>
          </a:p>
          <a:p>
            <a:pPr marL="0" lvl="0" indent="0" algn="ctr" rtl="0">
              <a:lnSpc>
                <a:spcPct val="100000"/>
              </a:lnSpc>
              <a:spcBef>
                <a:spcPts val="0"/>
              </a:spcBef>
              <a:spcAft>
                <a:spcPts val="0"/>
              </a:spcAft>
              <a:buNone/>
            </a:pPr>
            <a:r>
              <a:rPr lang="en-US" sz="2400" b="1" err="1">
                <a:solidFill>
                  <a:schemeClr val="dk1"/>
                </a:solidFill>
                <a:latin typeface="Montserrat"/>
                <a:ea typeface="Montserrat"/>
                <a:cs typeface="Montserrat"/>
                <a:sym typeface="Montserrat"/>
              </a:rPr>
              <a:t>Attività</a:t>
            </a:r>
            <a:r>
              <a:rPr lang="en-US" sz="2400" b="1">
                <a:solidFill>
                  <a:schemeClr val="dk1"/>
                </a:solidFill>
                <a:latin typeface="Montserrat"/>
                <a:ea typeface="Montserrat"/>
                <a:cs typeface="Montserrat"/>
                <a:sym typeface="Montserrat"/>
              </a:rPr>
              <a:t> </a:t>
            </a:r>
            <a:r>
              <a:rPr lang="en-US" sz="2400" b="1" err="1">
                <a:solidFill>
                  <a:schemeClr val="dk1"/>
                </a:solidFill>
                <a:latin typeface="Montserrat"/>
                <a:ea typeface="Montserrat"/>
                <a:cs typeface="Montserrat"/>
                <a:sym typeface="Montserrat"/>
              </a:rPr>
              <a:t>didattiche</a:t>
            </a:r>
            <a:r>
              <a:rPr lang="en-US" sz="2400" b="1">
                <a:solidFill>
                  <a:schemeClr val="dk1"/>
                </a:solidFill>
                <a:latin typeface="Montserrat"/>
                <a:ea typeface="Montserrat"/>
                <a:cs typeface="Montserrat"/>
                <a:sym typeface="Montserrat"/>
              </a:rPr>
              <a:t> </a:t>
            </a:r>
            <a:r>
              <a:rPr lang="en-US" sz="2400" b="1" err="1">
                <a:solidFill>
                  <a:schemeClr val="dk1"/>
                </a:solidFill>
                <a:latin typeface="Montserrat"/>
                <a:ea typeface="Montserrat"/>
                <a:cs typeface="Montserrat"/>
                <a:sym typeface="Montserrat"/>
              </a:rPr>
              <a:t>digitali</a:t>
            </a:r>
            <a:r>
              <a:rPr lang="en-US" sz="2400" b="1">
                <a:solidFill>
                  <a:schemeClr val="dk1"/>
                </a:solidFill>
                <a:latin typeface="Montserrat"/>
                <a:ea typeface="Montserrat"/>
                <a:cs typeface="Montserrat"/>
                <a:sym typeface="Montserrat"/>
              </a:rPr>
              <a:t> </a:t>
            </a:r>
            <a:r>
              <a:rPr lang="en-US" sz="2400" b="1" err="1">
                <a:solidFill>
                  <a:schemeClr val="dk1"/>
                </a:solidFill>
                <a:latin typeface="Montserrat"/>
                <a:ea typeface="Montserrat"/>
                <a:cs typeface="Montserrat"/>
                <a:sym typeface="Montserrat"/>
              </a:rPr>
              <a:t>transfrontaliere</a:t>
            </a:r>
            <a:r>
              <a:rPr lang="en-US" sz="2400">
                <a:solidFill>
                  <a:schemeClr val="dk1"/>
                </a:solidFill>
                <a:latin typeface="Montserrat"/>
                <a:ea typeface="Montserrat"/>
                <a:cs typeface="Montserrat"/>
                <a:sym typeface="Montserrat"/>
              </a:rPr>
              <a:t> </a:t>
            </a:r>
            <a:br>
              <a:rPr lang="en-US" sz="2400">
                <a:solidFill>
                  <a:schemeClr val="dk1"/>
                </a:solidFill>
                <a:latin typeface="Montserrat"/>
                <a:ea typeface="Montserrat"/>
                <a:cs typeface="Montserrat"/>
                <a:sym typeface="Montserrat"/>
              </a:rPr>
            </a:br>
            <a:r>
              <a:rPr lang="en-US" sz="2400">
                <a:solidFill>
                  <a:schemeClr val="dk1"/>
                </a:solidFill>
                <a:latin typeface="Montserrat"/>
                <a:ea typeface="Montserrat"/>
                <a:cs typeface="Montserrat"/>
                <a:sym typeface="Montserrat"/>
              </a:rPr>
              <a:t>Art. 70-bis </a:t>
            </a:r>
            <a:r>
              <a:rPr lang="en-US" sz="2400" err="1">
                <a:solidFill>
                  <a:schemeClr val="dk1"/>
                </a:solidFill>
                <a:latin typeface="Montserrat"/>
                <a:ea typeface="Montserrat"/>
                <a:cs typeface="Montserrat"/>
                <a:sym typeface="Montserrat"/>
              </a:rPr>
              <a:t>LdA</a:t>
            </a:r>
            <a:endParaRPr sz="2400">
              <a:solidFill>
                <a:schemeClr val="dk1"/>
              </a:solidFill>
              <a:latin typeface="Montserrat"/>
              <a:ea typeface="Montserrat"/>
              <a:cs typeface="Montserrat"/>
              <a:sym typeface="Montserrat"/>
            </a:endParaRPr>
          </a:p>
          <a:p>
            <a:pPr marL="0" lvl="0" indent="0" algn="ctr" rtl="0">
              <a:lnSpc>
                <a:spcPct val="100000"/>
              </a:lnSpc>
              <a:spcBef>
                <a:spcPts val="0"/>
              </a:spcBef>
              <a:spcAft>
                <a:spcPts val="0"/>
              </a:spcAft>
              <a:buNone/>
            </a:pPr>
            <a:endParaRPr sz="2400">
              <a:solidFill>
                <a:schemeClr val="dk1"/>
              </a:solidFill>
              <a:latin typeface="Montserrat"/>
              <a:ea typeface="Montserrat"/>
              <a:cs typeface="Montserrat"/>
              <a:sym typeface="Montserrat"/>
            </a:endParaRPr>
          </a:p>
        </p:txBody>
      </p:sp>
      <p:sp>
        <p:nvSpPr>
          <p:cNvPr id="303" name="Google Shape;303;p23"/>
          <p:cNvSpPr txBox="1"/>
          <p:nvPr/>
        </p:nvSpPr>
        <p:spPr>
          <a:xfrm>
            <a:off x="8470275" y="3610825"/>
            <a:ext cx="8943900" cy="5254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US" sz="2400" b="1">
                <a:solidFill>
                  <a:schemeClr val="dk1"/>
                </a:solidFill>
                <a:latin typeface="Montserrat"/>
                <a:ea typeface="Montserrat"/>
                <a:cs typeface="Montserrat"/>
                <a:sym typeface="Montserrat"/>
              </a:rPr>
              <a:t>TDM - Text and Data Mining</a:t>
            </a:r>
            <a:endParaRPr sz="2400" b="1">
              <a:solidFill>
                <a:schemeClr val="dk1"/>
              </a:solidFill>
              <a:latin typeface="Montserrat"/>
              <a:ea typeface="Montserrat"/>
              <a:cs typeface="Montserrat"/>
              <a:sym typeface="Montserrat"/>
            </a:endParaRPr>
          </a:p>
          <a:p>
            <a:pPr marL="0" lvl="0" indent="0" algn="ctr" rtl="0">
              <a:spcBef>
                <a:spcPts val="0"/>
              </a:spcBef>
              <a:spcAft>
                <a:spcPts val="0"/>
              </a:spcAft>
              <a:buClr>
                <a:schemeClr val="dk1"/>
              </a:buClr>
              <a:buSzPts val="1100"/>
              <a:buFont typeface="Arial"/>
              <a:buNone/>
            </a:pPr>
            <a:r>
              <a:rPr lang="en-US" sz="2400">
                <a:solidFill>
                  <a:schemeClr val="dk1"/>
                </a:solidFill>
                <a:latin typeface="Montserrat"/>
                <a:ea typeface="Montserrat"/>
                <a:cs typeface="Montserrat"/>
                <a:sym typeface="Montserrat"/>
              </a:rPr>
              <a:t>Art. 70-ter LdA (per fini di ricerca scientifica)</a:t>
            </a:r>
            <a:br>
              <a:rPr lang="en-US" sz="2400">
                <a:solidFill>
                  <a:schemeClr val="dk1"/>
                </a:solidFill>
                <a:latin typeface="Montserrat"/>
                <a:ea typeface="Montserrat"/>
                <a:cs typeface="Montserrat"/>
                <a:sym typeface="Montserrat"/>
              </a:rPr>
            </a:br>
            <a:r>
              <a:rPr lang="en-US" sz="2400">
                <a:solidFill>
                  <a:schemeClr val="dk1"/>
                </a:solidFill>
                <a:latin typeface="Montserrat"/>
                <a:ea typeface="Montserrat"/>
                <a:cs typeface="Montserrat"/>
                <a:sym typeface="Montserrat"/>
              </a:rPr>
              <a:t>Art. 70-quater LdA (per fini diversi dalla ricerca scientifica)</a:t>
            </a:r>
            <a:endParaRPr sz="2400">
              <a:solidFill>
                <a:schemeClr val="dk1"/>
              </a:solidFill>
              <a:latin typeface="Montserrat"/>
              <a:ea typeface="Montserrat"/>
              <a:cs typeface="Montserrat"/>
              <a:sym typeface="Montserrat"/>
            </a:endParaRPr>
          </a:p>
          <a:p>
            <a:pPr marL="0" lvl="0" indent="0" algn="ctr" rtl="0">
              <a:spcBef>
                <a:spcPts val="0"/>
              </a:spcBef>
              <a:spcAft>
                <a:spcPts val="0"/>
              </a:spcAft>
              <a:buClr>
                <a:schemeClr val="dk1"/>
              </a:buClr>
              <a:buSzPts val="1100"/>
              <a:buFont typeface="Arial"/>
              <a:buNone/>
            </a:pPr>
            <a:endParaRPr sz="2400" b="1">
              <a:solidFill>
                <a:schemeClr val="dk1"/>
              </a:solidFill>
              <a:latin typeface="Montserrat"/>
              <a:ea typeface="Montserrat"/>
              <a:cs typeface="Montserrat"/>
              <a:sym typeface="Montserrat"/>
            </a:endParaRPr>
          </a:p>
          <a:p>
            <a:pPr marL="0" lvl="0" indent="0" algn="ctr" rtl="0">
              <a:spcBef>
                <a:spcPts val="0"/>
              </a:spcBef>
              <a:spcAft>
                <a:spcPts val="0"/>
              </a:spcAft>
              <a:buClr>
                <a:schemeClr val="dk1"/>
              </a:buClr>
              <a:buSzPts val="1100"/>
              <a:buFont typeface="Arial"/>
              <a:buNone/>
            </a:pPr>
            <a:r>
              <a:rPr lang="en-US" sz="2400" b="1">
                <a:solidFill>
                  <a:schemeClr val="dk1"/>
                </a:solidFill>
                <a:latin typeface="Montserrat"/>
                <a:ea typeface="Montserrat"/>
                <a:cs typeface="Montserrat"/>
                <a:sym typeface="Montserrat"/>
              </a:rPr>
              <a:t>Uso su terminali </a:t>
            </a:r>
            <a:endParaRPr sz="2400" b="1">
              <a:solidFill>
                <a:schemeClr val="dk1"/>
              </a:solidFill>
              <a:latin typeface="Montserrat"/>
              <a:ea typeface="Montserrat"/>
              <a:cs typeface="Montserrat"/>
              <a:sym typeface="Montserrat"/>
            </a:endParaRPr>
          </a:p>
          <a:p>
            <a:pPr marL="0" lvl="0" indent="0" algn="ctr" rtl="0">
              <a:spcBef>
                <a:spcPts val="0"/>
              </a:spcBef>
              <a:spcAft>
                <a:spcPts val="0"/>
              </a:spcAft>
              <a:buClr>
                <a:schemeClr val="dk1"/>
              </a:buClr>
              <a:buSzPts val="1100"/>
              <a:buFont typeface="Arial"/>
              <a:buNone/>
            </a:pPr>
            <a:r>
              <a:rPr lang="en-US" sz="2400">
                <a:solidFill>
                  <a:schemeClr val="dk1"/>
                </a:solidFill>
                <a:latin typeface="Montserrat"/>
                <a:ea typeface="Montserrat"/>
                <a:cs typeface="Montserrat"/>
                <a:sym typeface="Montserrat"/>
              </a:rPr>
              <a:t>Art. 71-ter LdA</a:t>
            </a:r>
            <a:endParaRPr sz="2400">
              <a:solidFill>
                <a:schemeClr val="dk1"/>
              </a:solidFill>
              <a:latin typeface="Montserrat"/>
              <a:ea typeface="Montserrat"/>
              <a:cs typeface="Montserrat"/>
              <a:sym typeface="Montserrat"/>
            </a:endParaRPr>
          </a:p>
          <a:p>
            <a:pPr marL="0" lvl="0" indent="0" algn="ctr" rtl="0">
              <a:spcBef>
                <a:spcPts val="0"/>
              </a:spcBef>
              <a:spcAft>
                <a:spcPts val="0"/>
              </a:spcAft>
              <a:buClr>
                <a:schemeClr val="dk1"/>
              </a:buClr>
              <a:buSzPts val="1100"/>
              <a:buFont typeface="Arial"/>
              <a:buNone/>
            </a:pPr>
            <a:endParaRPr sz="2400">
              <a:solidFill>
                <a:schemeClr val="dk1"/>
              </a:solidFill>
              <a:latin typeface="Montserrat"/>
              <a:ea typeface="Montserrat"/>
              <a:cs typeface="Montserrat"/>
              <a:sym typeface="Montserrat"/>
            </a:endParaRPr>
          </a:p>
          <a:p>
            <a:pPr marL="0" lvl="0" indent="0" algn="ctr" rtl="0">
              <a:spcBef>
                <a:spcPts val="0"/>
              </a:spcBef>
              <a:spcAft>
                <a:spcPts val="0"/>
              </a:spcAft>
              <a:buClr>
                <a:schemeClr val="dk1"/>
              </a:buClr>
              <a:buSzPts val="1100"/>
              <a:buFont typeface="Arial"/>
              <a:buNone/>
            </a:pPr>
            <a:r>
              <a:rPr lang="en-US" sz="2400" b="1">
                <a:solidFill>
                  <a:schemeClr val="dk1"/>
                </a:solidFill>
                <a:latin typeface="Montserrat"/>
                <a:ea typeface="Montserrat"/>
                <a:cs typeface="Montserrat"/>
                <a:sym typeface="Montserrat"/>
              </a:rPr>
              <a:t>Copia Privata</a:t>
            </a:r>
            <a:endParaRPr sz="2400" b="1">
              <a:solidFill>
                <a:schemeClr val="dk1"/>
              </a:solidFill>
              <a:latin typeface="Montserrat"/>
              <a:ea typeface="Montserrat"/>
              <a:cs typeface="Montserrat"/>
              <a:sym typeface="Montserrat"/>
            </a:endParaRPr>
          </a:p>
          <a:p>
            <a:pPr marL="0" lvl="0" indent="0" algn="ctr" rtl="0">
              <a:spcBef>
                <a:spcPts val="0"/>
              </a:spcBef>
              <a:spcAft>
                <a:spcPts val="0"/>
              </a:spcAft>
              <a:buClr>
                <a:schemeClr val="dk1"/>
              </a:buClr>
              <a:buSzPts val="1100"/>
              <a:buFont typeface="Arial"/>
              <a:buNone/>
            </a:pPr>
            <a:r>
              <a:rPr lang="en-US" sz="2400">
                <a:solidFill>
                  <a:schemeClr val="dk1"/>
                </a:solidFill>
                <a:latin typeface="Montserrat"/>
                <a:ea typeface="Montserrat"/>
                <a:cs typeface="Montserrat"/>
                <a:sym typeface="Montserrat"/>
              </a:rPr>
              <a:t>Art. 71-sexies LdA</a:t>
            </a:r>
            <a:endParaRPr sz="2400">
              <a:solidFill>
                <a:schemeClr val="dk1"/>
              </a:solidFill>
              <a:latin typeface="Montserrat"/>
              <a:ea typeface="Montserrat"/>
              <a:cs typeface="Montserrat"/>
              <a:sym typeface="Montserrat"/>
            </a:endParaRPr>
          </a:p>
          <a:p>
            <a:pPr marL="0" lvl="0" indent="0" algn="ctr" rtl="0">
              <a:spcBef>
                <a:spcPts val="0"/>
              </a:spcBef>
              <a:spcAft>
                <a:spcPts val="0"/>
              </a:spcAft>
              <a:buNone/>
            </a:pPr>
            <a:endParaRPr sz="3200">
              <a:solidFill>
                <a:schemeClr val="dk1"/>
              </a:solidFill>
              <a:latin typeface="Calibri"/>
              <a:ea typeface="Calibri"/>
              <a:cs typeface="Calibri"/>
              <a:sym typeface="Calibri"/>
            </a:endParaRPr>
          </a:p>
        </p:txBody>
      </p:sp>
      <p:sp>
        <p:nvSpPr>
          <p:cNvPr id="304" name="Google Shape;304;p23"/>
          <p:cNvSpPr/>
          <p:nvPr/>
        </p:nvSpPr>
        <p:spPr>
          <a:xfrm>
            <a:off x="595275" y="2290850"/>
            <a:ext cx="16818900" cy="786000"/>
          </a:xfrm>
          <a:prstGeom prst="rect">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305" name="Google Shape;305;p23"/>
          <p:cNvSpPr txBox="1"/>
          <p:nvPr/>
        </p:nvSpPr>
        <p:spPr>
          <a:xfrm>
            <a:off x="621375" y="2491138"/>
            <a:ext cx="16766700" cy="765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700" b="1">
                <a:solidFill>
                  <a:schemeClr val="lt1"/>
                </a:solidFill>
                <a:latin typeface="Montserrat"/>
                <a:ea typeface="Montserrat"/>
                <a:cs typeface="Montserrat"/>
                <a:sym typeface="Montserrat"/>
              </a:rPr>
              <a:t>ECCEZIONI E LIMITAZIONI AL DIRITTO D’AUTORE NELL’AMBITO DEL DIRITTO ALLA RICERCA</a:t>
            </a:r>
            <a:endParaRPr sz="2700" b="1">
              <a:solidFill>
                <a:schemeClr val="lt1"/>
              </a:solidFill>
              <a:latin typeface="Montserrat"/>
              <a:ea typeface="Montserrat"/>
              <a:cs typeface="Montserrat"/>
              <a:sym typeface="Montserrat"/>
            </a:endParaRP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18"/>
          <p:cNvSpPr/>
          <p:nvPr/>
        </p:nvSpPr>
        <p:spPr>
          <a:xfrm>
            <a:off x="0" y="0"/>
            <a:ext cx="18288000" cy="1457325"/>
          </a:xfrm>
          <a:prstGeom prst="rect">
            <a:avLst/>
          </a:prstGeom>
          <a:solidFill>
            <a:srgbClr val="1E30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18"/>
          <p:cNvSpPr/>
          <p:nvPr/>
        </p:nvSpPr>
        <p:spPr>
          <a:xfrm>
            <a:off x="16702512" y="8607791"/>
            <a:ext cx="556788" cy="556788"/>
          </a:xfrm>
          <a:custGeom>
            <a:avLst/>
            <a:gdLst/>
            <a:ahLst/>
            <a:cxnLst/>
            <a:rect l="l" t="t" r="r" b="b"/>
            <a:pathLst>
              <a:path w="556788" h="556788" extrusionOk="0">
                <a:moveTo>
                  <a:pt x="0" y="0"/>
                </a:moveTo>
                <a:lnTo>
                  <a:pt x="556788" y="0"/>
                </a:lnTo>
                <a:lnTo>
                  <a:pt x="556788" y="556787"/>
                </a:lnTo>
                <a:lnTo>
                  <a:pt x="0" y="556787"/>
                </a:lnTo>
                <a:lnTo>
                  <a:pt x="0" y="0"/>
                </a:lnTo>
                <a:close/>
              </a:path>
            </a:pathLst>
          </a:custGeom>
          <a:blipFill rotWithShape="1">
            <a:blip r:embed="rId3">
              <a:alphaModFix/>
            </a:blip>
            <a:stretch>
              <a:fillRect/>
            </a:stretch>
          </a:blipFill>
          <a:ln>
            <a:noFill/>
          </a:ln>
        </p:spPr>
        <p:txBody>
          <a:bodyPr/>
          <a:lstStyle/>
          <a:p>
            <a:endParaRPr lang="it-IT"/>
          </a:p>
        </p:txBody>
      </p:sp>
      <p:sp>
        <p:nvSpPr>
          <p:cNvPr id="182" name="Google Shape;182;p18"/>
          <p:cNvSpPr/>
          <p:nvPr/>
        </p:nvSpPr>
        <p:spPr>
          <a:xfrm rot="-5400000">
            <a:off x="16041208" y="-789467"/>
            <a:ext cx="2988478" cy="1505106"/>
          </a:xfrm>
          <a:custGeom>
            <a:avLst/>
            <a:gdLst/>
            <a:ahLst/>
            <a:cxnLst/>
            <a:rect l="l" t="t" r="r" b="b"/>
            <a:pathLst>
              <a:path w="2988478" h="1505106" extrusionOk="0">
                <a:moveTo>
                  <a:pt x="0" y="0"/>
                </a:moveTo>
                <a:lnTo>
                  <a:pt x="2988478" y="0"/>
                </a:lnTo>
                <a:lnTo>
                  <a:pt x="2988478" y="1505106"/>
                </a:lnTo>
                <a:lnTo>
                  <a:pt x="0" y="1505106"/>
                </a:lnTo>
                <a:lnTo>
                  <a:pt x="0" y="0"/>
                </a:lnTo>
                <a:close/>
              </a:path>
            </a:pathLst>
          </a:custGeom>
          <a:blipFill rotWithShape="1">
            <a:blip r:embed="rId4">
              <a:alphaModFix/>
            </a:blip>
            <a:stretch>
              <a:fillRect/>
            </a:stretch>
          </a:blipFill>
          <a:ln>
            <a:noFill/>
          </a:ln>
        </p:spPr>
        <p:txBody>
          <a:bodyPr/>
          <a:lstStyle/>
          <a:p>
            <a:endParaRPr lang="it-IT"/>
          </a:p>
        </p:txBody>
      </p:sp>
      <p:grpSp>
        <p:nvGrpSpPr>
          <p:cNvPr id="186" name="Google Shape;186;p18"/>
          <p:cNvGrpSpPr/>
          <p:nvPr/>
        </p:nvGrpSpPr>
        <p:grpSpPr>
          <a:xfrm>
            <a:off x="-431966" y="788486"/>
            <a:ext cx="7148154" cy="1048491"/>
            <a:chOff x="0" y="-163470"/>
            <a:chExt cx="9530872" cy="1397989"/>
          </a:xfrm>
        </p:grpSpPr>
        <p:grpSp>
          <p:nvGrpSpPr>
            <p:cNvPr id="187" name="Google Shape;187;p18"/>
            <p:cNvGrpSpPr/>
            <p:nvPr/>
          </p:nvGrpSpPr>
          <p:grpSpPr>
            <a:xfrm>
              <a:off x="0" y="-163470"/>
              <a:ext cx="9530872" cy="1397989"/>
              <a:chOff x="0" y="-38100"/>
              <a:chExt cx="2221364" cy="325830"/>
            </a:xfrm>
          </p:grpSpPr>
          <p:sp>
            <p:nvSpPr>
              <p:cNvPr id="188" name="Google Shape;188;p18"/>
              <p:cNvSpPr/>
              <p:nvPr/>
            </p:nvSpPr>
            <p:spPr>
              <a:xfrm>
                <a:off x="0" y="0"/>
                <a:ext cx="2221364" cy="287730"/>
              </a:xfrm>
              <a:custGeom>
                <a:avLst/>
                <a:gdLst/>
                <a:ahLst/>
                <a:cxnLst/>
                <a:rect l="l" t="t" r="r" b="b"/>
                <a:pathLst>
                  <a:path w="2221364" h="287730" extrusionOk="0">
                    <a:moveTo>
                      <a:pt x="46588" y="0"/>
                    </a:moveTo>
                    <a:lnTo>
                      <a:pt x="2174776" y="0"/>
                    </a:lnTo>
                    <a:cubicBezTo>
                      <a:pt x="2187132" y="0"/>
                      <a:pt x="2198982" y="4908"/>
                      <a:pt x="2207719" y="13645"/>
                    </a:cubicBezTo>
                    <a:cubicBezTo>
                      <a:pt x="2216456" y="22382"/>
                      <a:pt x="2221364" y="34232"/>
                      <a:pt x="2221364" y="46588"/>
                    </a:cubicBezTo>
                    <a:lnTo>
                      <a:pt x="2221364" y="241142"/>
                    </a:lnTo>
                    <a:cubicBezTo>
                      <a:pt x="2221364" y="266872"/>
                      <a:pt x="2200506" y="287730"/>
                      <a:pt x="2174776" y="287730"/>
                    </a:cubicBezTo>
                    <a:lnTo>
                      <a:pt x="46588" y="287730"/>
                    </a:lnTo>
                    <a:cubicBezTo>
                      <a:pt x="34232" y="287730"/>
                      <a:pt x="22382" y="282822"/>
                      <a:pt x="13645" y="274085"/>
                    </a:cubicBezTo>
                    <a:cubicBezTo>
                      <a:pt x="4908" y="265348"/>
                      <a:pt x="0" y="253498"/>
                      <a:pt x="0" y="241142"/>
                    </a:cubicBezTo>
                    <a:lnTo>
                      <a:pt x="0" y="46588"/>
                    </a:lnTo>
                    <a:cubicBezTo>
                      <a:pt x="0" y="34232"/>
                      <a:pt x="4908" y="22382"/>
                      <a:pt x="13645" y="13645"/>
                    </a:cubicBezTo>
                    <a:cubicBezTo>
                      <a:pt x="22382" y="4908"/>
                      <a:pt x="34232" y="0"/>
                      <a:pt x="465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18"/>
              <p:cNvSpPr txBox="1"/>
              <p:nvPr/>
            </p:nvSpPr>
            <p:spPr>
              <a:xfrm>
                <a:off x="0" y="-38100"/>
                <a:ext cx="2221364" cy="325830"/>
              </a:xfrm>
              <a:prstGeom prst="rect">
                <a:avLst/>
              </a:prstGeom>
              <a:noFill/>
              <a:ln>
                <a:noFill/>
              </a:ln>
            </p:spPr>
            <p:txBody>
              <a:bodyPr spcFirstLastPara="1" wrap="square" lIns="60050" tIns="60050" rIns="60050" bIns="60050" anchor="ctr" anchorCtr="0">
                <a:noAutofit/>
              </a:bodyPr>
              <a:lstStyle/>
              <a:p>
                <a:pPr marL="0" marR="0" lvl="0" indent="0" algn="ctr" rtl="0">
                  <a:lnSpc>
                    <a:spcPct val="163277"/>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90" name="Google Shape;190;p18"/>
            <p:cNvSpPr/>
            <p:nvPr/>
          </p:nvSpPr>
          <p:spPr>
            <a:xfrm>
              <a:off x="3724852" y="163176"/>
              <a:ext cx="5435836" cy="908166"/>
            </a:xfrm>
            <a:custGeom>
              <a:avLst/>
              <a:gdLst/>
              <a:ahLst/>
              <a:cxnLst/>
              <a:rect l="l" t="t" r="r" b="b"/>
              <a:pathLst>
                <a:path w="5435836" h="908166" extrusionOk="0">
                  <a:moveTo>
                    <a:pt x="0" y="0"/>
                  </a:moveTo>
                  <a:lnTo>
                    <a:pt x="5435836" y="0"/>
                  </a:lnTo>
                  <a:lnTo>
                    <a:pt x="5435836" y="908167"/>
                  </a:lnTo>
                  <a:lnTo>
                    <a:pt x="0" y="908167"/>
                  </a:lnTo>
                  <a:lnTo>
                    <a:pt x="0" y="0"/>
                  </a:lnTo>
                  <a:close/>
                </a:path>
              </a:pathLst>
            </a:custGeom>
            <a:blipFill rotWithShape="1">
              <a:blip r:embed="rId5">
                <a:alphaModFix/>
              </a:blip>
              <a:stretch>
                <a:fillRect/>
              </a:stretch>
            </a:blipFill>
            <a:ln>
              <a:noFill/>
            </a:ln>
          </p:spPr>
          <p:txBody>
            <a:bodyPr/>
            <a:lstStyle/>
            <a:p>
              <a:endParaRPr lang="it-IT"/>
            </a:p>
          </p:txBody>
        </p:sp>
        <p:sp>
          <p:nvSpPr>
            <p:cNvPr id="191" name="Google Shape;191;p18"/>
            <p:cNvSpPr/>
            <p:nvPr/>
          </p:nvSpPr>
          <p:spPr>
            <a:xfrm>
              <a:off x="1650583" y="240131"/>
              <a:ext cx="1923704" cy="754258"/>
            </a:xfrm>
            <a:custGeom>
              <a:avLst/>
              <a:gdLst/>
              <a:ahLst/>
              <a:cxnLst/>
              <a:rect l="l" t="t" r="r" b="b"/>
              <a:pathLst>
                <a:path w="1923704" h="754258" extrusionOk="0">
                  <a:moveTo>
                    <a:pt x="0" y="0"/>
                  </a:moveTo>
                  <a:lnTo>
                    <a:pt x="1923704" y="0"/>
                  </a:lnTo>
                  <a:lnTo>
                    <a:pt x="1923704" y="754258"/>
                  </a:lnTo>
                  <a:lnTo>
                    <a:pt x="0" y="754258"/>
                  </a:lnTo>
                  <a:lnTo>
                    <a:pt x="0" y="0"/>
                  </a:lnTo>
                  <a:close/>
                </a:path>
              </a:pathLst>
            </a:custGeom>
            <a:blipFill rotWithShape="1">
              <a:blip r:embed="rId6">
                <a:alphaModFix/>
              </a:blip>
              <a:stretch>
                <a:fillRect/>
              </a:stretch>
            </a:blipFill>
            <a:ln>
              <a:noFill/>
            </a:ln>
          </p:spPr>
          <p:txBody>
            <a:bodyPr/>
            <a:lstStyle/>
            <a:p>
              <a:endParaRPr lang="it-IT"/>
            </a:p>
          </p:txBody>
        </p:sp>
      </p:grpSp>
      <p:pic>
        <p:nvPicPr>
          <p:cNvPr id="2" name="Google Shape;107;p18">
            <a:extLst>
              <a:ext uri="{FF2B5EF4-FFF2-40B4-BE49-F238E27FC236}">
                <a16:creationId xmlns:a16="http://schemas.microsoft.com/office/drawing/2014/main" id="{30904C7D-DFD5-65C0-D623-9FEF26F74371}"/>
              </a:ext>
            </a:extLst>
          </p:cNvPr>
          <p:cNvPicPr preferRelativeResize="0"/>
          <p:nvPr/>
        </p:nvPicPr>
        <p:blipFill rotWithShape="1">
          <a:blip r:embed="rId7">
            <a:alphaModFix/>
          </a:blip>
          <a:srcRect/>
          <a:stretch/>
        </p:blipFill>
        <p:spPr>
          <a:xfrm>
            <a:off x="169772" y="3243266"/>
            <a:ext cx="17948456" cy="4434530"/>
          </a:xfrm>
          <a:prstGeom prst="rect">
            <a:avLst/>
          </a:prstGeom>
          <a:noFill/>
          <a:ln>
            <a:noFill/>
          </a:ln>
        </p:spPr>
      </p:pic>
    </p:spTree>
    <p:extLst>
      <p:ext uri="{BB962C8B-B14F-4D97-AF65-F5344CB8AC3E}">
        <p14:creationId xmlns:p14="http://schemas.microsoft.com/office/powerpoint/2010/main" val="3781685212"/>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18"/>
          <p:cNvSpPr/>
          <p:nvPr/>
        </p:nvSpPr>
        <p:spPr>
          <a:xfrm>
            <a:off x="0" y="0"/>
            <a:ext cx="18288000" cy="1457325"/>
          </a:xfrm>
          <a:prstGeom prst="rect">
            <a:avLst/>
          </a:prstGeom>
          <a:solidFill>
            <a:srgbClr val="1E30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18"/>
          <p:cNvSpPr/>
          <p:nvPr/>
        </p:nvSpPr>
        <p:spPr>
          <a:xfrm>
            <a:off x="16702512" y="8607791"/>
            <a:ext cx="556788" cy="556788"/>
          </a:xfrm>
          <a:custGeom>
            <a:avLst/>
            <a:gdLst/>
            <a:ahLst/>
            <a:cxnLst/>
            <a:rect l="l" t="t" r="r" b="b"/>
            <a:pathLst>
              <a:path w="556788" h="556788" extrusionOk="0">
                <a:moveTo>
                  <a:pt x="0" y="0"/>
                </a:moveTo>
                <a:lnTo>
                  <a:pt x="556788" y="0"/>
                </a:lnTo>
                <a:lnTo>
                  <a:pt x="556788" y="556787"/>
                </a:lnTo>
                <a:lnTo>
                  <a:pt x="0" y="556787"/>
                </a:lnTo>
                <a:lnTo>
                  <a:pt x="0" y="0"/>
                </a:lnTo>
                <a:close/>
              </a:path>
            </a:pathLst>
          </a:custGeom>
          <a:blipFill rotWithShape="1">
            <a:blip r:embed="rId3">
              <a:alphaModFix/>
            </a:blip>
            <a:stretch>
              <a:fillRect/>
            </a:stretch>
          </a:blipFill>
          <a:ln>
            <a:noFill/>
          </a:ln>
        </p:spPr>
        <p:txBody>
          <a:bodyPr/>
          <a:lstStyle/>
          <a:p>
            <a:endParaRPr lang="it-IT"/>
          </a:p>
        </p:txBody>
      </p:sp>
      <p:sp>
        <p:nvSpPr>
          <p:cNvPr id="182" name="Google Shape;182;p18"/>
          <p:cNvSpPr/>
          <p:nvPr/>
        </p:nvSpPr>
        <p:spPr>
          <a:xfrm rot="-5400000">
            <a:off x="16041208" y="-789467"/>
            <a:ext cx="2988478" cy="1505106"/>
          </a:xfrm>
          <a:custGeom>
            <a:avLst/>
            <a:gdLst/>
            <a:ahLst/>
            <a:cxnLst/>
            <a:rect l="l" t="t" r="r" b="b"/>
            <a:pathLst>
              <a:path w="2988478" h="1505106" extrusionOk="0">
                <a:moveTo>
                  <a:pt x="0" y="0"/>
                </a:moveTo>
                <a:lnTo>
                  <a:pt x="2988478" y="0"/>
                </a:lnTo>
                <a:lnTo>
                  <a:pt x="2988478" y="1505106"/>
                </a:lnTo>
                <a:lnTo>
                  <a:pt x="0" y="1505106"/>
                </a:lnTo>
                <a:lnTo>
                  <a:pt x="0" y="0"/>
                </a:lnTo>
                <a:close/>
              </a:path>
            </a:pathLst>
          </a:custGeom>
          <a:blipFill rotWithShape="1">
            <a:blip r:embed="rId4">
              <a:alphaModFix/>
            </a:blip>
            <a:stretch>
              <a:fillRect/>
            </a:stretch>
          </a:blipFill>
          <a:ln>
            <a:noFill/>
          </a:ln>
        </p:spPr>
        <p:txBody>
          <a:bodyPr/>
          <a:lstStyle/>
          <a:p>
            <a:endParaRPr lang="it-IT"/>
          </a:p>
        </p:txBody>
      </p:sp>
      <p:grpSp>
        <p:nvGrpSpPr>
          <p:cNvPr id="186" name="Google Shape;186;p18"/>
          <p:cNvGrpSpPr/>
          <p:nvPr/>
        </p:nvGrpSpPr>
        <p:grpSpPr>
          <a:xfrm>
            <a:off x="-431966" y="788486"/>
            <a:ext cx="7148154" cy="1048491"/>
            <a:chOff x="0" y="-163470"/>
            <a:chExt cx="9530872" cy="1397989"/>
          </a:xfrm>
        </p:grpSpPr>
        <p:grpSp>
          <p:nvGrpSpPr>
            <p:cNvPr id="187" name="Google Shape;187;p18"/>
            <p:cNvGrpSpPr/>
            <p:nvPr/>
          </p:nvGrpSpPr>
          <p:grpSpPr>
            <a:xfrm>
              <a:off x="0" y="-163470"/>
              <a:ext cx="9530872" cy="1397989"/>
              <a:chOff x="0" y="-38100"/>
              <a:chExt cx="2221364" cy="325830"/>
            </a:xfrm>
          </p:grpSpPr>
          <p:sp>
            <p:nvSpPr>
              <p:cNvPr id="188" name="Google Shape;188;p18"/>
              <p:cNvSpPr/>
              <p:nvPr/>
            </p:nvSpPr>
            <p:spPr>
              <a:xfrm>
                <a:off x="0" y="0"/>
                <a:ext cx="2221364" cy="287730"/>
              </a:xfrm>
              <a:custGeom>
                <a:avLst/>
                <a:gdLst/>
                <a:ahLst/>
                <a:cxnLst/>
                <a:rect l="l" t="t" r="r" b="b"/>
                <a:pathLst>
                  <a:path w="2221364" h="287730" extrusionOk="0">
                    <a:moveTo>
                      <a:pt x="46588" y="0"/>
                    </a:moveTo>
                    <a:lnTo>
                      <a:pt x="2174776" y="0"/>
                    </a:lnTo>
                    <a:cubicBezTo>
                      <a:pt x="2187132" y="0"/>
                      <a:pt x="2198982" y="4908"/>
                      <a:pt x="2207719" y="13645"/>
                    </a:cubicBezTo>
                    <a:cubicBezTo>
                      <a:pt x="2216456" y="22382"/>
                      <a:pt x="2221364" y="34232"/>
                      <a:pt x="2221364" y="46588"/>
                    </a:cubicBezTo>
                    <a:lnTo>
                      <a:pt x="2221364" y="241142"/>
                    </a:lnTo>
                    <a:cubicBezTo>
                      <a:pt x="2221364" y="266872"/>
                      <a:pt x="2200506" y="287730"/>
                      <a:pt x="2174776" y="287730"/>
                    </a:cubicBezTo>
                    <a:lnTo>
                      <a:pt x="46588" y="287730"/>
                    </a:lnTo>
                    <a:cubicBezTo>
                      <a:pt x="34232" y="287730"/>
                      <a:pt x="22382" y="282822"/>
                      <a:pt x="13645" y="274085"/>
                    </a:cubicBezTo>
                    <a:cubicBezTo>
                      <a:pt x="4908" y="265348"/>
                      <a:pt x="0" y="253498"/>
                      <a:pt x="0" y="241142"/>
                    </a:cubicBezTo>
                    <a:lnTo>
                      <a:pt x="0" y="46588"/>
                    </a:lnTo>
                    <a:cubicBezTo>
                      <a:pt x="0" y="34232"/>
                      <a:pt x="4908" y="22382"/>
                      <a:pt x="13645" y="13645"/>
                    </a:cubicBezTo>
                    <a:cubicBezTo>
                      <a:pt x="22382" y="4908"/>
                      <a:pt x="34232" y="0"/>
                      <a:pt x="465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18"/>
              <p:cNvSpPr txBox="1"/>
              <p:nvPr/>
            </p:nvSpPr>
            <p:spPr>
              <a:xfrm>
                <a:off x="0" y="-38100"/>
                <a:ext cx="2221364" cy="325830"/>
              </a:xfrm>
              <a:prstGeom prst="rect">
                <a:avLst/>
              </a:prstGeom>
              <a:noFill/>
              <a:ln>
                <a:noFill/>
              </a:ln>
            </p:spPr>
            <p:txBody>
              <a:bodyPr spcFirstLastPara="1" wrap="square" lIns="60050" tIns="60050" rIns="60050" bIns="60050" anchor="ctr" anchorCtr="0">
                <a:noAutofit/>
              </a:bodyPr>
              <a:lstStyle/>
              <a:p>
                <a:pPr marL="0" marR="0" lvl="0" indent="0" algn="ctr" rtl="0">
                  <a:lnSpc>
                    <a:spcPct val="163277"/>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90" name="Google Shape;190;p18"/>
            <p:cNvSpPr/>
            <p:nvPr/>
          </p:nvSpPr>
          <p:spPr>
            <a:xfrm>
              <a:off x="3724852" y="163176"/>
              <a:ext cx="5435836" cy="908166"/>
            </a:xfrm>
            <a:custGeom>
              <a:avLst/>
              <a:gdLst/>
              <a:ahLst/>
              <a:cxnLst/>
              <a:rect l="l" t="t" r="r" b="b"/>
              <a:pathLst>
                <a:path w="5435836" h="908166" extrusionOk="0">
                  <a:moveTo>
                    <a:pt x="0" y="0"/>
                  </a:moveTo>
                  <a:lnTo>
                    <a:pt x="5435836" y="0"/>
                  </a:lnTo>
                  <a:lnTo>
                    <a:pt x="5435836" y="908167"/>
                  </a:lnTo>
                  <a:lnTo>
                    <a:pt x="0" y="908167"/>
                  </a:lnTo>
                  <a:lnTo>
                    <a:pt x="0" y="0"/>
                  </a:lnTo>
                  <a:close/>
                </a:path>
              </a:pathLst>
            </a:custGeom>
            <a:blipFill rotWithShape="1">
              <a:blip r:embed="rId5">
                <a:alphaModFix/>
              </a:blip>
              <a:stretch>
                <a:fillRect/>
              </a:stretch>
            </a:blipFill>
            <a:ln>
              <a:noFill/>
            </a:ln>
          </p:spPr>
          <p:txBody>
            <a:bodyPr/>
            <a:lstStyle/>
            <a:p>
              <a:endParaRPr lang="it-IT"/>
            </a:p>
          </p:txBody>
        </p:sp>
        <p:sp>
          <p:nvSpPr>
            <p:cNvPr id="191" name="Google Shape;191;p18"/>
            <p:cNvSpPr/>
            <p:nvPr/>
          </p:nvSpPr>
          <p:spPr>
            <a:xfrm>
              <a:off x="1650583" y="240131"/>
              <a:ext cx="1923704" cy="754258"/>
            </a:xfrm>
            <a:custGeom>
              <a:avLst/>
              <a:gdLst/>
              <a:ahLst/>
              <a:cxnLst/>
              <a:rect l="l" t="t" r="r" b="b"/>
              <a:pathLst>
                <a:path w="1923704" h="754258" extrusionOk="0">
                  <a:moveTo>
                    <a:pt x="0" y="0"/>
                  </a:moveTo>
                  <a:lnTo>
                    <a:pt x="1923704" y="0"/>
                  </a:lnTo>
                  <a:lnTo>
                    <a:pt x="1923704" y="754258"/>
                  </a:lnTo>
                  <a:lnTo>
                    <a:pt x="0" y="754258"/>
                  </a:lnTo>
                  <a:lnTo>
                    <a:pt x="0" y="0"/>
                  </a:lnTo>
                  <a:close/>
                </a:path>
              </a:pathLst>
            </a:custGeom>
            <a:blipFill rotWithShape="1">
              <a:blip r:embed="rId6">
                <a:alphaModFix/>
              </a:blip>
              <a:stretch>
                <a:fillRect/>
              </a:stretch>
            </a:blipFill>
            <a:ln>
              <a:noFill/>
            </a:ln>
          </p:spPr>
          <p:txBody>
            <a:bodyPr/>
            <a:lstStyle/>
            <a:p>
              <a:endParaRPr lang="it-IT"/>
            </a:p>
          </p:txBody>
        </p:sp>
      </p:grpSp>
      <p:sp>
        <p:nvSpPr>
          <p:cNvPr id="4" name="CasellaDiTesto 3">
            <a:extLst>
              <a:ext uri="{FF2B5EF4-FFF2-40B4-BE49-F238E27FC236}">
                <a16:creationId xmlns:a16="http://schemas.microsoft.com/office/drawing/2014/main" id="{1D8952FA-393B-8250-601B-B4AFBB793DE6}"/>
              </a:ext>
            </a:extLst>
          </p:cNvPr>
          <p:cNvSpPr txBox="1"/>
          <p:nvPr/>
        </p:nvSpPr>
        <p:spPr>
          <a:xfrm>
            <a:off x="604157" y="4159708"/>
            <a:ext cx="8506678" cy="4065537"/>
          </a:xfrm>
          <a:prstGeom prst="rect">
            <a:avLst/>
          </a:prstGeom>
          <a:noFill/>
        </p:spPr>
        <p:txBody>
          <a:bodyPr wrap="square">
            <a:spAutoFit/>
          </a:bodyPr>
          <a:lstStyle/>
          <a:p>
            <a:pPr marL="817198" indent="-457200">
              <a:lnSpc>
                <a:spcPct val="115000"/>
              </a:lnSpc>
              <a:spcBef>
                <a:spcPts val="2400"/>
              </a:spcBef>
              <a:buClr>
                <a:srgbClr val="009999"/>
              </a:buClr>
              <a:buSzPct val="100000"/>
              <a:buFont typeface="Wingdings" panose="05000000000000000000" pitchFamily="2" charset="2"/>
              <a:buChar char="§"/>
            </a:pPr>
            <a:r>
              <a:rPr lang="it-IT" sz="3200">
                <a:solidFill>
                  <a:schemeClr val="tx1"/>
                </a:solidFill>
                <a:latin typeface="Montserrat" panose="00000500000000000000" pitchFamily="2" charset="0"/>
                <a:cs typeface="Arial" panose="020B0604020202020204" pitchFamily="34" charset="0"/>
                <a:sym typeface="Barlow"/>
              </a:rPr>
              <a:t>Chi sono gli editori istituzionali dove sono e come interagiscono con le istituzioni accademiche?</a:t>
            </a:r>
          </a:p>
          <a:p>
            <a:pPr marL="817198" indent="-457200">
              <a:lnSpc>
                <a:spcPct val="115000"/>
              </a:lnSpc>
              <a:spcBef>
                <a:spcPts val="2400"/>
              </a:spcBef>
              <a:buClr>
                <a:srgbClr val="009999"/>
              </a:buClr>
              <a:buSzPct val="100000"/>
              <a:buFont typeface="Wingdings" panose="05000000000000000000" pitchFamily="2" charset="2"/>
              <a:buChar char="§"/>
            </a:pPr>
            <a:r>
              <a:rPr lang="it-IT" sz="3200">
                <a:solidFill>
                  <a:schemeClr val="tx1"/>
                </a:solidFill>
                <a:latin typeface="Montserrat" panose="00000500000000000000" pitchFamily="2" charset="0"/>
                <a:cs typeface="Arial" panose="020B0604020202020204" pitchFamily="34" charset="0"/>
                <a:sym typeface="Barlow"/>
              </a:rPr>
              <a:t>Come funzionano e in quali condizioni?</a:t>
            </a:r>
          </a:p>
          <a:p>
            <a:pPr marL="817198" indent="-457200">
              <a:lnSpc>
                <a:spcPct val="115000"/>
              </a:lnSpc>
              <a:spcBef>
                <a:spcPts val="2400"/>
              </a:spcBef>
              <a:spcAft>
                <a:spcPts val="2400"/>
              </a:spcAft>
              <a:buClr>
                <a:srgbClr val="009999"/>
              </a:buClr>
              <a:buSzPct val="100000"/>
              <a:buFont typeface="Wingdings" panose="05000000000000000000" pitchFamily="2" charset="2"/>
              <a:buChar char="§"/>
            </a:pPr>
            <a:r>
              <a:rPr lang="it-IT" sz="3200">
                <a:solidFill>
                  <a:schemeClr val="tx1"/>
                </a:solidFill>
                <a:latin typeface="Montserrat" panose="00000500000000000000" pitchFamily="2" charset="0"/>
                <a:cs typeface="Arial" panose="020B0604020202020204" pitchFamily="34" charset="0"/>
                <a:sym typeface="Barlow"/>
              </a:rPr>
              <a:t>Quali sono le principali sfide?</a:t>
            </a:r>
          </a:p>
        </p:txBody>
      </p:sp>
      <p:sp>
        <p:nvSpPr>
          <p:cNvPr id="5" name="CasellaDiTesto 4">
            <a:extLst>
              <a:ext uri="{FF2B5EF4-FFF2-40B4-BE49-F238E27FC236}">
                <a16:creationId xmlns:a16="http://schemas.microsoft.com/office/drawing/2014/main" id="{33640824-17E8-03B8-C93C-36DAB274A7C6}"/>
              </a:ext>
            </a:extLst>
          </p:cNvPr>
          <p:cNvSpPr txBox="1"/>
          <p:nvPr/>
        </p:nvSpPr>
        <p:spPr>
          <a:xfrm>
            <a:off x="604157" y="2061755"/>
            <a:ext cx="17079686" cy="707886"/>
          </a:xfrm>
          <a:prstGeom prst="rect">
            <a:avLst/>
          </a:prstGeom>
          <a:noFill/>
        </p:spPr>
        <p:txBody>
          <a:bodyPr wrap="square">
            <a:spAutoFit/>
          </a:bodyPr>
          <a:lstStyle/>
          <a:p>
            <a:pPr algn="ctr">
              <a:buClr>
                <a:schemeClr val="dk1"/>
              </a:buClr>
              <a:buSzPct val="131250"/>
            </a:pPr>
            <a:r>
              <a:rPr lang="it-IT" sz="4000" b="1" kern="1200">
                <a:solidFill>
                  <a:srgbClr val="0099A6"/>
                </a:solidFill>
                <a:latin typeface="Montserrat" panose="00000500000000000000" pitchFamily="2" charset="0"/>
                <a:ea typeface="+mj-ea"/>
              </a:rPr>
              <a:t>Mappatura del panorama dell’editoria istituzionale in Europa</a:t>
            </a:r>
            <a:endParaRPr lang="it-IT" sz="4000" b="1" kern="1200">
              <a:solidFill>
                <a:srgbClr val="0099A6"/>
              </a:solidFill>
              <a:latin typeface="Montserrat" panose="00000500000000000000" pitchFamily="2" charset="0"/>
              <a:ea typeface="+mj-ea"/>
              <a:sym typeface="Barlow"/>
            </a:endParaRPr>
          </a:p>
        </p:txBody>
      </p:sp>
      <p:sp>
        <p:nvSpPr>
          <p:cNvPr id="6" name="Google Shape;148;p25">
            <a:extLst>
              <a:ext uri="{FF2B5EF4-FFF2-40B4-BE49-F238E27FC236}">
                <a16:creationId xmlns:a16="http://schemas.microsoft.com/office/drawing/2014/main" id="{02362507-CD55-A745-82B0-A033C3BD8B17}"/>
              </a:ext>
            </a:extLst>
          </p:cNvPr>
          <p:cNvSpPr txBox="1">
            <a:spLocks/>
          </p:cNvSpPr>
          <p:nvPr/>
        </p:nvSpPr>
        <p:spPr>
          <a:xfrm>
            <a:off x="9781322" y="2865929"/>
            <a:ext cx="8506678" cy="7421071"/>
          </a:xfrm>
          <a:prstGeom prst="rect">
            <a:avLst/>
          </a:prstGeom>
          <a:noFill/>
          <a:ln>
            <a:noFill/>
          </a:ln>
        </p:spPr>
        <p:txBody>
          <a:bodyPr spcFirstLastPara="1" wrap="square" lIns="182850" tIns="182850" rIns="182850" bIns="18285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228600">
              <a:buSzPct val="99310"/>
            </a:pPr>
            <a:r>
              <a:rPr lang="it-IT" sz="3200" b="1">
                <a:latin typeface="Montserrat" panose="00000500000000000000" pitchFamily="2" charset="0"/>
                <a:cs typeface="Arial" panose="020B0604020202020204" pitchFamily="34" charset="0"/>
                <a:sym typeface="Barlow"/>
              </a:rPr>
              <a:t>Struttura</a:t>
            </a:r>
          </a:p>
          <a:p>
            <a:pPr marL="228600">
              <a:buSzPct val="99310"/>
            </a:pPr>
            <a:endParaRPr lang="it-IT" sz="1100" b="1">
              <a:latin typeface="Montserrat" panose="00000500000000000000" pitchFamily="2" charset="0"/>
              <a:cs typeface="Arial" panose="020B0604020202020204" pitchFamily="34" charset="0"/>
              <a:sym typeface="Barlow"/>
            </a:endParaRPr>
          </a:p>
          <a:p>
            <a:pPr marL="228600">
              <a:buSzPct val="99310"/>
            </a:pPr>
            <a:r>
              <a:rPr lang="it-IT" sz="3200">
                <a:latin typeface="Montserrat" panose="00000500000000000000" pitchFamily="2" charset="0"/>
                <a:cs typeface="Arial" panose="020B0604020202020204" pitchFamily="34" charset="0"/>
                <a:sym typeface="Barlow"/>
              </a:rPr>
              <a:t>1. Domande introduttive </a:t>
            </a:r>
          </a:p>
          <a:p>
            <a:pPr marL="228600">
              <a:buSzPct val="99310"/>
            </a:pPr>
            <a:r>
              <a:rPr lang="it-IT" sz="3200">
                <a:latin typeface="Montserrat" panose="00000500000000000000" pitchFamily="2" charset="0"/>
                <a:cs typeface="Arial" panose="020B0604020202020204" pitchFamily="34" charset="0"/>
                <a:sym typeface="Barlow"/>
              </a:rPr>
              <a:t>2. Caratteristiche generali del servizio </a:t>
            </a:r>
          </a:p>
          <a:p>
            <a:pPr marL="228600">
              <a:buSzPct val="99310"/>
            </a:pPr>
            <a:r>
              <a:rPr lang="it-IT" sz="3200">
                <a:latin typeface="Montserrat" panose="00000500000000000000" pitchFamily="2" charset="0"/>
                <a:cs typeface="Arial" panose="020B0604020202020204" pitchFamily="34" charset="0"/>
                <a:sym typeface="Barlow"/>
              </a:rPr>
              <a:t>3. Costi, finanziamenti ed entrate </a:t>
            </a:r>
          </a:p>
          <a:p>
            <a:pPr marL="228600">
              <a:buSzPct val="99310"/>
            </a:pPr>
            <a:r>
              <a:rPr lang="it-IT" sz="3200">
                <a:latin typeface="Montserrat" panose="00000500000000000000" pitchFamily="2" charset="0"/>
                <a:cs typeface="Arial" panose="020B0604020202020204" pitchFamily="34" charset="0"/>
                <a:sym typeface="Barlow"/>
              </a:rPr>
              <a:t>4. La governance </a:t>
            </a:r>
          </a:p>
          <a:p>
            <a:pPr marL="228600">
              <a:buSzPct val="99310"/>
            </a:pPr>
            <a:r>
              <a:rPr lang="it-IT" sz="3200">
                <a:latin typeface="Montserrat" panose="00000500000000000000" pitchFamily="2" charset="0"/>
                <a:cs typeface="Arial" panose="020B0604020202020204" pitchFamily="34" charset="0"/>
                <a:sym typeface="Barlow"/>
              </a:rPr>
              <a:t>5. Pratiche di Scienza Aperta </a:t>
            </a:r>
          </a:p>
          <a:p>
            <a:pPr marL="228600">
              <a:buSzPct val="99310"/>
            </a:pPr>
            <a:r>
              <a:rPr lang="it-IT" sz="3200">
                <a:latin typeface="Montserrat" panose="00000500000000000000" pitchFamily="2" charset="0"/>
                <a:cs typeface="Arial" panose="020B0604020202020204" pitchFamily="34" charset="0"/>
                <a:sym typeface="Barlow"/>
              </a:rPr>
              <a:t>6. Qualità editoriale, gestione editoriale e integrità della ricerca </a:t>
            </a:r>
          </a:p>
          <a:p>
            <a:pPr marL="228600">
              <a:buSzPct val="99310"/>
            </a:pPr>
            <a:r>
              <a:rPr lang="it-IT" sz="3200">
                <a:latin typeface="Montserrat" panose="00000500000000000000" pitchFamily="2" charset="0"/>
                <a:cs typeface="Arial" panose="020B0604020202020204" pitchFamily="34" charset="0"/>
                <a:sym typeface="Barlow"/>
              </a:rPr>
              <a:t>7. Efficienza del servizio tecnico </a:t>
            </a:r>
          </a:p>
          <a:p>
            <a:pPr marL="228600">
              <a:buSzPct val="99310"/>
            </a:pPr>
            <a:r>
              <a:rPr lang="it-IT" sz="3200">
                <a:latin typeface="Montserrat" panose="00000500000000000000" pitchFamily="2" charset="0"/>
                <a:cs typeface="Arial" panose="020B0604020202020204" pitchFamily="34" charset="0"/>
                <a:sym typeface="Barlow"/>
              </a:rPr>
              <a:t>8. Visibilità (compresa l'indicizzazione), comunicazione, marketing e impatto </a:t>
            </a:r>
          </a:p>
          <a:p>
            <a:pPr marL="228600">
              <a:buSzPct val="99310"/>
            </a:pPr>
            <a:r>
              <a:rPr lang="it-IT" sz="3200">
                <a:latin typeface="Montserrat" panose="00000500000000000000" pitchFamily="2" charset="0"/>
                <a:cs typeface="Arial" panose="020B0604020202020204" pitchFamily="34" charset="0"/>
                <a:sym typeface="Barlow"/>
              </a:rPr>
              <a:t>9. Equità, diversità, inclusione e appartenenza (EDIB)</a:t>
            </a:r>
          </a:p>
          <a:p>
            <a:pPr indent="-457200">
              <a:buSzPct val="159999"/>
            </a:pPr>
            <a:endParaRPr lang="it-IT" sz="3200">
              <a:latin typeface="Montserrat" panose="00000500000000000000" pitchFamily="2" charset="0"/>
              <a:cs typeface="Arial" panose="020B0604020202020204" pitchFamily="34" charset="0"/>
            </a:endParaRPr>
          </a:p>
        </p:txBody>
      </p:sp>
    </p:spTree>
    <p:extLst>
      <p:ext uri="{BB962C8B-B14F-4D97-AF65-F5344CB8AC3E}">
        <p14:creationId xmlns:p14="http://schemas.microsoft.com/office/powerpoint/2010/main" val="4197122466"/>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19"/>
          <p:cNvSpPr/>
          <p:nvPr/>
        </p:nvSpPr>
        <p:spPr>
          <a:xfrm>
            <a:off x="0" y="0"/>
            <a:ext cx="18288000" cy="1457325"/>
          </a:xfrm>
          <a:prstGeom prst="rect">
            <a:avLst/>
          </a:prstGeom>
          <a:solidFill>
            <a:srgbClr val="1E30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19"/>
          <p:cNvSpPr/>
          <p:nvPr/>
        </p:nvSpPr>
        <p:spPr>
          <a:xfrm rot="-5400000">
            <a:off x="16041208" y="704772"/>
            <a:ext cx="2988478" cy="1505106"/>
          </a:xfrm>
          <a:custGeom>
            <a:avLst/>
            <a:gdLst/>
            <a:ahLst/>
            <a:cxnLst/>
            <a:rect l="l" t="t" r="r" b="b"/>
            <a:pathLst>
              <a:path w="2988478" h="1505106" extrusionOk="0">
                <a:moveTo>
                  <a:pt x="0" y="0"/>
                </a:moveTo>
                <a:lnTo>
                  <a:pt x="2988478" y="0"/>
                </a:lnTo>
                <a:lnTo>
                  <a:pt x="2988478" y="1505106"/>
                </a:lnTo>
                <a:lnTo>
                  <a:pt x="0" y="1505106"/>
                </a:lnTo>
                <a:lnTo>
                  <a:pt x="0" y="0"/>
                </a:lnTo>
                <a:close/>
              </a:path>
            </a:pathLst>
          </a:custGeom>
          <a:blipFill rotWithShape="1">
            <a:blip r:embed="rId3">
              <a:alphaModFix/>
            </a:blip>
            <a:stretch>
              <a:fillRect/>
            </a:stretch>
          </a:blipFill>
          <a:ln>
            <a:noFill/>
          </a:ln>
        </p:spPr>
        <p:txBody>
          <a:bodyPr/>
          <a:lstStyle/>
          <a:p>
            <a:endParaRPr lang="it-IT"/>
          </a:p>
        </p:txBody>
      </p:sp>
      <p:sp>
        <p:nvSpPr>
          <p:cNvPr id="205" name="Google Shape;205;p19"/>
          <p:cNvSpPr/>
          <p:nvPr/>
        </p:nvSpPr>
        <p:spPr>
          <a:xfrm>
            <a:off x="16702512" y="8607791"/>
            <a:ext cx="556788" cy="556788"/>
          </a:xfrm>
          <a:custGeom>
            <a:avLst/>
            <a:gdLst/>
            <a:ahLst/>
            <a:cxnLst/>
            <a:rect l="l" t="t" r="r" b="b"/>
            <a:pathLst>
              <a:path w="556788" h="556788" extrusionOk="0">
                <a:moveTo>
                  <a:pt x="0" y="0"/>
                </a:moveTo>
                <a:lnTo>
                  <a:pt x="556788" y="0"/>
                </a:lnTo>
                <a:lnTo>
                  <a:pt x="556788" y="556787"/>
                </a:lnTo>
                <a:lnTo>
                  <a:pt x="0" y="556787"/>
                </a:lnTo>
                <a:lnTo>
                  <a:pt x="0" y="0"/>
                </a:lnTo>
                <a:close/>
              </a:path>
            </a:pathLst>
          </a:custGeom>
          <a:blipFill rotWithShape="1">
            <a:blip r:embed="rId4">
              <a:alphaModFix/>
            </a:blip>
            <a:stretch>
              <a:fillRect/>
            </a:stretch>
          </a:blipFill>
          <a:ln>
            <a:noFill/>
          </a:ln>
        </p:spPr>
        <p:txBody>
          <a:bodyPr/>
          <a:lstStyle/>
          <a:p>
            <a:endParaRPr lang="it-IT"/>
          </a:p>
        </p:txBody>
      </p:sp>
      <p:sp>
        <p:nvSpPr>
          <p:cNvPr id="208" name="Google Shape;208;p19"/>
          <p:cNvSpPr txBox="1"/>
          <p:nvPr/>
        </p:nvSpPr>
        <p:spPr>
          <a:xfrm>
            <a:off x="8710900" y="6054600"/>
            <a:ext cx="7657800" cy="2241000"/>
          </a:xfrm>
          <a:prstGeom prst="rect">
            <a:avLst/>
          </a:prstGeom>
          <a:noFill/>
          <a:ln>
            <a:noFill/>
          </a:ln>
        </p:spPr>
        <p:txBody>
          <a:bodyPr spcFirstLastPara="1" wrap="square" lIns="0" tIns="0" rIns="0" bIns="0" anchor="t" anchorCtr="0">
            <a:spAutoFit/>
          </a:bodyPr>
          <a:lstStyle/>
          <a:p>
            <a:pPr marL="0" lvl="0" indent="0" algn="just" rtl="0">
              <a:lnSpc>
                <a:spcPct val="115000"/>
              </a:lnSpc>
              <a:spcBef>
                <a:spcPts val="0"/>
              </a:spcBef>
              <a:spcAft>
                <a:spcPts val="0"/>
              </a:spcAft>
              <a:buClr>
                <a:schemeClr val="dk1"/>
              </a:buClr>
              <a:buSzPts val="1300"/>
              <a:buFont typeface="Arial"/>
              <a:buNone/>
            </a:pPr>
            <a:r>
              <a:rPr lang="en-US" sz="2600">
                <a:solidFill>
                  <a:schemeClr val="lt1"/>
                </a:solidFill>
                <a:latin typeface="Montserrat"/>
                <a:ea typeface="Montserrat"/>
                <a:cs typeface="Montserrat"/>
                <a:sym typeface="Montserrat"/>
              </a:rPr>
              <a:t>Attengono all’utilizzazione e allo sfruttamento economico dell’opera. L’autore, infatti, può decidere di cedere o concedere l’utilizzo di tali diritti, gratuitamente o a fronte di un pagamento.</a:t>
            </a:r>
            <a:endParaRPr sz="2600">
              <a:solidFill>
                <a:schemeClr val="lt1"/>
              </a:solidFill>
              <a:latin typeface="Montserrat"/>
              <a:ea typeface="Montserrat"/>
              <a:cs typeface="Montserrat"/>
              <a:sym typeface="Montserrat"/>
            </a:endParaRPr>
          </a:p>
        </p:txBody>
      </p:sp>
      <p:grpSp>
        <p:nvGrpSpPr>
          <p:cNvPr id="211" name="Google Shape;211;p19"/>
          <p:cNvGrpSpPr/>
          <p:nvPr/>
        </p:nvGrpSpPr>
        <p:grpSpPr>
          <a:xfrm>
            <a:off x="-431966" y="788486"/>
            <a:ext cx="7148154" cy="1048491"/>
            <a:chOff x="0" y="-163470"/>
            <a:chExt cx="9530872" cy="1397989"/>
          </a:xfrm>
        </p:grpSpPr>
        <p:grpSp>
          <p:nvGrpSpPr>
            <p:cNvPr id="212" name="Google Shape;212;p19"/>
            <p:cNvGrpSpPr/>
            <p:nvPr/>
          </p:nvGrpSpPr>
          <p:grpSpPr>
            <a:xfrm>
              <a:off x="0" y="-163470"/>
              <a:ext cx="9530872" cy="1397989"/>
              <a:chOff x="0" y="-38100"/>
              <a:chExt cx="2221364" cy="325830"/>
            </a:xfrm>
          </p:grpSpPr>
          <p:sp>
            <p:nvSpPr>
              <p:cNvPr id="213" name="Google Shape;213;p19"/>
              <p:cNvSpPr/>
              <p:nvPr/>
            </p:nvSpPr>
            <p:spPr>
              <a:xfrm>
                <a:off x="0" y="0"/>
                <a:ext cx="2221364" cy="287730"/>
              </a:xfrm>
              <a:custGeom>
                <a:avLst/>
                <a:gdLst/>
                <a:ahLst/>
                <a:cxnLst/>
                <a:rect l="l" t="t" r="r" b="b"/>
                <a:pathLst>
                  <a:path w="2221364" h="287730" extrusionOk="0">
                    <a:moveTo>
                      <a:pt x="46588" y="0"/>
                    </a:moveTo>
                    <a:lnTo>
                      <a:pt x="2174776" y="0"/>
                    </a:lnTo>
                    <a:cubicBezTo>
                      <a:pt x="2187132" y="0"/>
                      <a:pt x="2198982" y="4908"/>
                      <a:pt x="2207719" y="13645"/>
                    </a:cubicBezTo>
                    <a:cubicBezTo>
                      <a:pt x="2216456" y="22382"/>
                      <a:pt x="2221364" y="34232"/>
                      <a:pt x="2221364" y="46588"/>
                    </a:cubicBezTo>
                    <a:lnTo>
                      <a:pt x="2221364" y="241142"/>
                    </a:lnTo>
                    <a:cubicBezTo>
                      <a:pt x="2221364" y="266872"/>
                      <a:pt x="2200506" y="287730"/>
                      <a:pt x="2174776" y="287730"/>
                    </a:cubicBezTo>
                    <a:lnTo>
                      <a:pt x="46588" y="287730"/>
                    </a:lnTo>
                    <a:cubicBezTo>
                      <a:pt x="34232" y="287730"/>
                      <a:pt x="22382" y="282822"/>
                      <a:pt x="13645" y="274085"/>
                    </a:cubicBezTo>
                    <a:cubicBezTo>
                      <a:pt x="4908" y="265348"/>
                      <a:pt x="0" y="253498"/>
                      <a:pt x="0" y="241142"/>
                    </a:cubicBezTo>
                    <a:lnTo>
                      <a:pt x="0" y="46588"/>
                    </a:lnTo>
                    <a:cubicBezTo>
                      <a:pt x="0" y="34232"/>
                      <a:pt x="4908" y="22382"/>
                      <a:pt x="13645" y="13645"/>
                    </a:cubicBezTo>
                    <a:cubicBezTo>
                      <a:pt x="22382" y="4908"/>
                      <a:pt x="34232" y="0"/>
                      <a:pt x="465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19"/>
              <p:cNvSpPr txBox="1"/>
              <p:nvPr/>
            </p:nvSpPr>
            <p:spPr>
              <a:xfrm>
                <a:off x="0" y="-38100"/>
                <a:ext cx="2221364" cy="325830"/>
              </a:xfrm>
              <a:prstGeom prst="rect">
                <a:avLst/>
              </a:prstGeom>
              <a:noFill/>
              <a:ln>
                <a:noFill/>
              </a:ln>
            </p:spPr>
            <p:txBody>
              <a:bodyPr spcFirstLastPara="1" wrap="square" lIns="60050" tIns="60050" rIns="60050" bIns="60050" anchor="ctr" anchorCtr="0">
                <a:noAutofit/>
              </a:bodyPr>
              <a:lstStyle/>
              <a:p>
                <a:pPr marL="0" marR="0" lvl="0" indent="0" algn="ctr" rtl="0">
                  <a:lnSpc>
                    <a:spcPct val="163277"/>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215" name="Google Shape;215;p19"/>
            <p:cNvSpPr/>
            <p:nvPr/>
          </p:nvSpPr>
          <p:spPr>
            <a:xfrm>
              <a:off x="3724852" y="163176"/>
              <a:ext cx="5435836" cy="908166"/>
            </a:xfrm>
            <a:custGeom>
              <a:avLst/>
              <a:gdLst/>
              <a:ahLst/>
              <a:cxnLst/>
              <a:rect l="l" t="t" r="r" b="b"/>
              <a:pathLst>
                <a:path w="5435836" h="908166" extrusionOk="0">
                  <a:moveTo>
                    <a:pt x="0" y="0"/>
                  </a:moveTo>
                  <a:lnTo>
                    <a:pt x="5435836" y="0"/>
                  </a:lnTo>
                  <a:lnTo>
                    <a:pt x="5435836" y="908167"/>
                  </a:lnTo>
                  <a:lnTo>
                    <a:pt x="0" y="908167"/>
                  </a:lnTo>
                  <a:lnTo>
                    <a:pt x="0" y="0"/>
                  </a:lnTo>
                  <a:close/>
                </a:path>
              </a:pathLst>
            </a:custGeom>
            <a:blipFill rotWithShape="1">
              <a:blip r:embed="rId5">
                <a:alphaModFix/>
              </a:blip>
              <a:stretch>
                <a:fillRect/>
              </a:stretch>
            </a:blipFill>
            <a:ln>
              <a:noFill/>
            </a:ln>
          </p:spPr>
          <p:txBody>
            <a:bodyPr/>
            <a:lstStyle/>
            <a:p>
              <a:endParaRPr lang="it-IT"/>
            </a:p>
          </p:txBody>
        </p:sp>
        <p:sp>
          <p:nvSpPr>
            <p:cNvPr id="216" name="Google Shape;216;p19"/>
            <p:cNvSpPr/>
            <p:nvPr/>
          </p:nvSpPr>
          <p:spPr>
            <a:xfrm>
              <a:off x="1650583" y="240131"/>
              <a:ext cx="1923704" cy="754258"/>
            </a:xfrm>
            <a:custGeom>
              <a:avLst/>
              <a:gdLst/>
              <a:ahLst/>
              <a:cxnLst/>
              <a:rect l="l" t="t" r="r" b="b"/>
              <a:pathLst>
                <a:path w="1923704" h="754258" extrusionOk="0">
                  <a:moveTo>
                    <a:pt x="0" y="0"/>
                  </a:moveTo>
                  <a:lnTo>
                    <a:pt x="1923704" y="0"/>
                  </a:lnTo>
                  <a:lnTo>
                    <a:pt x="1923704" y="754258"/>
                  </a:lnTo>
                  <a:lnTo>
                    <a:pt x="0" y="754258"/>
                  </a:lnTo>
                  <a:lnTo>
                    <a:pt x="0" y="0"/>
                  </a:lnTo>
                  <a:close/>
                </a:path>
              </a:pathLst>
            </a:custGeom>
            <a:blipFill rotWithShape="1">
              <a:blip r:embed="rId6">
                <a:alphaModFix/>
              </a:blip>
              <a:stretch>
                <a:fillRect/>
              </a:stretch>
            </a:blipFill>
            <a:ln>
              <a:noFill/>
            </a:ln>
          </p:spPr>
          <p:txBody>
            <a:bodyPr/>
            <a:lstStyle/>
            <a:p>
              <a:endParaRPr lang="it-IT"/>
            </a:p>
          </p:txBody>
        </p:sp>
      </p:grpSp>
      <p:pic>
        <p:nvPicPr>
          <p:cNvPr id="2" name="Immagine 1">
            <a:extLst>
              <a:ext uri="{FF2B5EF4-FFF2-40B4-BE49-F238E27FC236}">
                <a16:creationId xmlns:a16="http://schemas.microsoft.com/office/drawing/2014/main" id="{DFD8D918-98E7-6B31-4230-D47F7480B43E}"/>
              </a:ext>
            </a:extLst>
          </p:cNvPr>
          <p:cNvPicPr>
            <a:picLocks noChangeAspect="1"/>
          </p:cNvPicPr>
          <p:nvPr/>
        </p:nvPicPr>
        <p:blipFill>
          <a:blip r:embed="rId7"/>
          <a:stretch>
            <a:fillRect/>
          </a:stretch>
        </p:blipFill>
        <p:spPr>
          <a:xfrm>
            <a:off x="7620477" y="3409508"/>
            <a:ext cx="10536894" cy="6234578"/>
          </a:xfrm>
          <a:prstGeom prst="rect">
            <a:avLst/>
          </a:prstGeom>
          <a:ln w="38100">
            <a:solidFill>
              <a:srgbClr val="009999"/>
            </a:solidFill>
          </a:ln>
        </p:spPr>
      </p:pic>
      <p:sp>
        <p:nvSpPr>
          <p:cNvPr id="4" name="CasellaDiTesto 3">
            <a:extLst>
              <a:ext uri="{FF2B5EF4-FFF2-40B4-BE49-F238E27FC236}">
                <a16:creationId xmlns:a16="http://schemas.microsoft.com/office/drawing/2014/main" id="{1143CAD5-4D8C-C258-6350-B5F416E2054D}"/>
              </a:ext>
            </a:extLst>
          </p:cNvPr>
          <p:cNvSpPr txBox="1"/>
          <p:nvPr/>
        </p:nvSpPr>
        <p:spPr>
          <a:xfrm>
            <a:off x="392681" y="3519332"/>
            <a:ext cx="6848702" cy="6124754"/>
          </a:xfrm>
          <a:prstGeom prst="rect">
            <a:avLst/>
          </a:prstGeom>
          <a:noFill/>
        </p:spPr>
        <p:txBody>
          <a:bodyPr wrap="square">
            <a:spAutoFit/>
          </a:bodyPr>
          <a:lstStyle/>
          <a:p>
            <a:pPr marL="457200" lvl="1" indent="-457200">
              <a:buClr>
                <a:srgbClr val="009999"/>
              </a:buClr>
              <a:buFont typeface="Wingdings" panose="05000000000000000000" pitchFamily="2" charset="2"/>
              <a:buChar char="§"/>
            </a:pPr>
            <a:r>
              <a:rPr lang="it-IT" sz="2800" b="1">
                <a:latin typeface="Montserrat" panose="00000500000000000000" pitchFamily="2" charset="0"/>
              </a:rPr>
              <a:t>685  risposte</a:t>
            </a:r>
          </a:p>
          <a:p>
            <a:pPr marL="457200" lvl="1" indent="-457200">
              <a:buClr>
                <a:srgbClr val="009999"/>
              </a:buClr>
              <a:buSzPts val="1400"/>
              <a:buFont typeface="Wingdings" panose="05000000000000000000" pitchFamily="2" charset="2"/>
              <a:buChar char="§"/>
            </a:pPr>
            <a:endParaRPr lang="it-IT" sz="2800">
              <a:latin typeface="Montserrat" panose="00000500000000000000" pitchFamily="2" charset="0"/>
            </a:endParaRPr>
          </a:p>
          <a:p>
            <a:pPr marL="457200" lvl="1" indent="-457200">
              <a:buClr>
                <a:srgbClr val="009999"/>
              </a:buClr>
              <a:buSzPct val="100000"/>
              <a:buFont typeface="Wingdings" panose="05000000000000000000" pitchFamily="2" charset="2"/>
              <a:buChar char="§"/>
            </a:pPr>
            <a:r>
              <a:rPr lang="it-IT" sz="2800">
                <a:latin typeface="Montserrat" panose="00000500000000000000" pitchFamily="2" charset="0"/>
              </a:rPr>
              <a:t>Distribuzione geografica non uniforme, ma la maggior parte dei paesi è rappresentata </a:t>
            </a:r>
          </a:p>
          <a:p>
            <a:pPr marL="457200" lvl="1" indent="-457200">
              <a:buClr>
                <a:srgbClr val="009999"/>
              </a:buClr>
              <a:buSzPct val="100000"/>
              <a:buFont typeface="Wingdings" panose="05000000000000000000" pitchFamily="2" charset="2"/>
              <a:buChar char="§"/>
            </a:pPr>
            <a:endParaRPr lang="it-IT" sz="2800">
              <a:latin typeface="Montserrat" panose="00000500000000000000" pitchFamily="2" charset="0"/>
            </a:endParaRPr>
          </a:p>
          <a:p>
            <a:pPr marL="457200" lvl="1" indent="-457200">
              <a:buClr>
                <a:srgbClr val="009999"/>
              </a:buClr>
              <a:buSzPct val="100000"/>
              <a:buFont typeface="Wingdings" panose="05000000000000000000" pitchFamily="2" charset="2"/>
              <a:buChar char="§"/>
            </a:pPr>
            <a:r>
              <a:rPr lang="it-IT" sz="2800">
                <a:latin typeface="Montserrat" panose="00000500000000000000" pitchFamily="2" charset="0"/>
              </a:rPr>
              <a:t>L'organizzazione delle attività di pubblicazione accademica su scala nazionale è influenzata da:</a:t>
            </a:r>
          </a:p>
          <a:p>
            <a:pPr marL="457200" indent="-457200">
              <a:buClr>
                <a:srgbClr val="009999"/>
              </a:buClr>
              <a:buFont typeface="Wingdings" panose="05000000000000000000" pitchFamily="2" charset="2"/>
              <a:buChar char="§"/>
            </a:pPr>
            <a:endParaRPr lang="it-IT" sz="2800">
              <a:latin typeface="Montserrat" panose="00000500000000000000" pitchFamily="2" charset="0"/>
            </a:endParaRPr>
          </a:p>
          <a:p>
            <a:pPr marL="457200" lvl="5" indent="441325">
              <a:buClr>
                <a:srgbClr val="009999"/>
              </a:buClr>
              <a:buFont typeface="Wingdings" panose="05000000000000000000" pitchFamily="2" charset="2"/>
              <a:buChar char="§"/>
            </a:pPr>
            <a:r>
              <a:rPr lang="it-IT" sz="2800">
                <a:latin typeface="Montserrat" panose="00000500000000000000" pitchFamily="2" charset="0"/>
              </a:rPr>
              <a:t>Opportunità di finanziamento</a:t>
            </a:r>
          </a:p>
          <a:p>
            <a:pPr marL="457200" lvl="3" indent="441325">
              <a:buClr>
                <a:srgbClr val="009999"/>
              </a:buClr>
              <a:buFont typeface="Wingdings" panose="05000000000000000000" pitchFamily="2" charset="2"/>
              <a:buChar char="§"/>
            </a:pPr>
            <a:r>
              <a:rPr lang="it-IT" sz="2800">
                <a:latin typeface="Montserrat" panose="00000500000000000000" pitchFamily="2" charset="0"/>
              </a:rPr>
              <a:t>Piattaforme e infrastrutture</a:t>
            </a:r>
          </a:p>
          <a:p>
            <a:pPr marL="457200" lvl="3" indent="441325">
              <a:buClr>
                <a:srgbClr val="009999"/>
              </a:buClr>
              <a:buFont typeface="Wingdings" panose="05000000000000000000" pitchFamily="2" charset="2"/>
              <a:buChar char="§"/>
            </a:pPr>
            <a:r>
              <a:rPr lang="it-IT" sz="2800">
                <a:latin typeface="Montserrat" panose="00000500000000000000" pitchFamily="2" charset="0"/>
              </a:rPr>
              <a:t>Reti e organizzazioni</a:t>
            </a:r>
          </a:p>
          <a:p>
            <a:pPr marL="457200" lvl="3" indent="441325">
              <a:buClr>
                <a:srgbClr val="009999"/>
              </a:buClr>
              <a:buFont typeface="Wingdings" panose="05000000000000000000" pitchFamily="2" charset="2"/>
              <a:buChar char="§"/>
            </a:pPr>
            <a:r>
              <a:rPr lang="it-IT" sz="2800">
                <a:latin typeface="Montserrat" panose="00000500000000000000" pitchFamily="2" charset="0"/>
              </a:rPr>
              <a:t>Politiche</a:t>
            </a:r>
          </a:p>
        </p:txBody>
      </p:sp>
      <p:sp>
        <p:nvSpPr>
          <p:cNvPr id="5" name="CasellaDiTesto 4">
            <a:extLst>
              <a:ext uri="{FF2B5EF4-FFF2-40B4-BE49-F238E27FC236}">
                <a16:creationId xmlns:a16="http://schemas.microsoft.com/office/drawing/2014/main" id="{9B92415C-AA03-6AC9-4298-872F6BC43945}"/>
              </a:ext>
            </a:extLst>
          </p:cNvPr>
          <p:cNvSpPr txBox="1"/>
          <p:nvPr/>
        </p:nvSpPr>
        <p:spPr>
          <a:xfrm>
            <a:off x="4253593" y="4973283"/>
            <a:ext cx="9356270" cy="307777"/>
          </a:xfrm>
          <a:prstGeom prst="rect">
            <a:avLst/>
          </a:prstGeom>
          <a:noFill/>
        </p:spPr>
        <p:txBody>
          <a:bodyPr wrap="square">
            <a:spAutoFit/>
          </a:bodyPr>
          <a:lstStyle/>
          <a:p>
            <a:r>
              <a:rPr lang="it-IT"/>
              <a:t>Occhiali1974</a:t>
            </a:r>
          </a:p>
        </p:txBody>
      </p:sp>
      <p:sp>
        <p:nvSpPr>
          <p:cNvPr id="6" name="CasellaDiTesto 5">
            <a:extLst>
              <a:ext uri="{FF2B5EF4-FFF2-40B4-BE49-F238E27FC236}">
                <a16:creationId xmlns:a16="http://schemas.microsoft.com/office/drawing/2014/main" id="{3FDA54F5-F943-BA63-9BE2-A4E30EFE5A03}"/>
              </a:ext>
            </a:extLst>
          </p:cNvPr>
          <p:cNvSpPr txBox="1"/>
          <p:nvPr/>
        </p:nvSpPr>
        <p:spPr>
          <a:xfrm>
            <a:off x="604157" y="2061755"/>
            <a:ext cx="17079686" cy="707886"/>
          </a:xfrm>
          <a:prstGeom prst="rect">
            <a:avLst/>
          </a:prstGeom>
          <a:noFill/>
        </p:spPr>
        <p:txBody>
          <a:bodyPr wrap="square">
            <a:spAutoFit/>
          </a:bodyPr>
          <a:lstStyle/>
          <a:p>
            <a:pPr algn="ctr">
              <a:buClr>
                <a:schemeClr val="dk1"/>
              </a:buClr>
              <a:buSzPct val="131250"/>
            </a:pPr>
            <a:r>
              <a:rPr lang="it-IT" sz="4000" b="1" kern="1200">
                <a:solidFill>
                  <a:srgbClr val="0099A6"/>
                </a:solidFill>
                <a:latin typeface="Montserrat" panose="00000500000000000000" pitchFamily="2" charset="0"/>
                <a:ea typeface="+mj-ea"/>
              </a:rPr>
              <a:t>Lo stato dell’arte</a:t>
            </a:r>
            <a:endParaRPr lang="it-IT" sz="4000" b="1" kern="1200">
              <a:solidFill>
                <a:srgbClr val="0099A6"/>
              </a:solidFill>
              <a:latin typeface="Montserrat" panose="00000500000000000000" pitchFamily="2" charset="0"/>
              <a:ea typeface="+mj-ea"/>
              <a:sym typeface="Barlow"/>
            </a:endParaRP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19"/>
          <p:cNvSpPr/>
          <p:nvPr/>
        </p:nvSpPr>
        <p:spPr>
          <a:xfrm>
            <a:off x="0" y="0"/>
            <a:ext cx="18288000" cy="1457325"/>
          </a:xfrm>
          <a:prstGeom prst="rect">
            <a:avLst/>
          </a:prstGeom>
          <a:solidFill>
            <a:srgbClr val="1E30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19"/>
          <p:cNvSpPr/>
          <p:nvPr/>
        </p:nvSpPr>
        <p:spPr>
          <a:xfrm rot="-5400000">
            <a:off x="16041208" y="704772"/>
            <a:ext cx="2988478" cy="1505106"/>
          </a:xfrm>
          <a:custGeom>
            <a:avLst/>
            <a:gdLst/>
            <a:ahLst/>
            <a:cxnLst/>
            <a:rect l="l" t="t" r="r" b="b"/>
            <a:pathLst>
              <a:path w="2988478" h="1505106" extrusionOk="0">
                <a:moveTo>
                  <a:pt x="0" y="0"/>
                </a:moveTo>
                <a:lnTo>
                  <a:pt x="2988478" y="0"/>
                </a:lnTo>
                <a:lnTo>
                  <a:pt x="2988478" y="1505106"/>
                </a:lnTo>
                <a:lnTo>
                  <a:pt x="0" y="1505106"/>
                </a:lnTo>
                <a:lnTo>
                  <a:pt x="0" y="0"/>
                </a:lnTo>
                <a:close/>
              </a:path>
            </a:pathLst>
          </a:custGeom>
          <a:blipFill rotWithShape="1">
            <a:blip r:embed="rId3">
              <a:alphaModFix/>
            </a:blip>
            <a:stretch>
              <a:fillRect/>
            </a:stretch>
          </a:blipFill>
          <a:ln>
            <a:noFill/>
          </a:ln>
        </p:spPr>
        <p:txBody>
          <a:bodyPr/>
          <a:lstStyle/>
          <a:p>
            <a:endParaRPr lang="it-IT"/>
          </a:p>
        </p:txBody>
      </p:sp>
      <p:sp>
        <p:nvSpPr>
          <p:cNvPr id="205" name="Google Shape;205;p19"/>
          <p:cNvSpPr/>
          <p:nvPr/>
        </p:nvSpPr>
        <p:spPr>
          <a:xfrm>
            <a:off x="16702512" y="8607791"/>
            <a:ext cx="556788" cy="556788"/>
          </a:xfrm>
          <a:custGeom>
            <a:avLst/>
            <a:gdLst/>
            <a:ahLst/>
            <a:cxnLst/>
            <a:rect l="l" t="t" r="r" b="b"/>
            <a:pathLst>
              <a:path w="556788" h="556788" extrusionOk="0">
                <a:moveTo>
                  <a:pt x="0" y="0"/>
                </a:moveTo>
                <a:lnTo>
                  <a:pt x="556788" y="0"/>
                </a:lnTo>
                <a:lnTo>
                  <a:pt x="556788" y="556787"/>
                </a:lnTo>
                <a:lnTo>
                  <a:pt x="0" y="556787"/>
                </a:lnTo>
                <a:lnTo>
                  <a:pt x="0" y="0"/>
                </a:lnTo>
                <a:close/>
              </a:path>
            </a:pathLst>
          </a:custGeom>
          <a:blipFill rotWithShape="1">
            <a:blip r:embed="rId4">
              <a:alphaModFix/>
            </a:blip>
            <a:stretch>
              <a:fillRect/>
            </a:stretch>
          </a:blipFill>
          <a:ln>
            <a:noFill/>
          </a:ln>
        </p:spPr>
        <p:txBody>
          <a:bodyPr/>
          <a:lstStyle/>
          <a:p>
            <a:endParaRPr lang="it-IT"/>
          </a:p>
        </p:txBody>
      </p:sp>
      <p:sp>
        <p:nvSpPr>
          <p:cNvPr id="208" name="Google Shape;208;p19"/>
          <p:cNvSpPr txBox="1"/>
          <p:nvPr/>
        </p:nvSpPr>
        <p:spPr>
          <a:xfrm>
            <a:off x="8710900" y="6054600"/>
            <a:ext cx="7657800" cy="2241000"/>
          </a:xfrm>
          <a:prstGeom prst="rect">
            <a:avLst/>
          </a:prstGeom>
          <a:noFill/>
          <a:ln>
            <a:noFill/>
          </a:ln>
        </p:spPr>
        <p:txBody>
          <a:bodyPr spcFirstLastPara="1" wrap="square" lIns="0" tIns="0" rIns="0" bIns="0" anchor="t" anchorCtr="0">
            <a:spAutoFit/>
          </a:bodyPr>
          <a:lstStyle/>
          <a:p>
            <a:pPr marL="0" lvl="0" indent="0" algn="just" rtl="0">
              <a:lnSpc>
                <a:spcPct val="115000"/>
              </a:lnSpc>
              <a:spcBef>
                <a:spcPts val="0"/>
              </a:spcBef>
              <a:spcAft>
                <a:spcPts val="0"/>
              </a:spcAft>
              <a:buClr>
                <a:schemeClr val="dk1"/>
              </a:buClr>
              <a:buSzPts val="1300"/>
              <a:buFont typeface="Arial"/>
              <a:buNone/>
            </a:pPr>
            <a:r>
              <a:rPr lang="en-US" sz="2600">
                <a:solidFill>
                  <a:schemeClr val="lt1"/>
                </a:solidFill>
                <a:latin typeface="Montserrat"/>
                <a:ea typeface="Montserrat"/>
                <a:cs typeface="Montserrat"/>
                <a:sym typeface="Montserrat"/>
              </a:rPr>
              <a:t>Attengono all’utilizzazione e allo sfruttamento economico dell’opera. L’autore, infatti, può decidere di cedere o concedere l’utilizzo di tali diritti, gratuitamente o a fronte di un pagamento.</a:t>
            </a:r>
            <a:endParaRPr sz="2600">
              <a:solidFill>
                <a:schemeClr val="lt1"/>
              </a:solidFill>
              <a:latin typeface="Montserrat"/>
              <a:ea typeface="Montserrat"/>
              <a:cs typeface="Montserrat"/>
              <a:sym typeface="Montserrat"/>
            </a:endParaRPr>
          </a:p>
        </p:txBody>
      </p:sp>
      <p:grpSp>
        <p:nvGrpSpPr>
          <p:cNvPr id="211" name="Google Shape;211;p19"/>
          <p:cNvGrpSpPr/>
          <p:nvPr/>
        </p:nvGrpSpPr>
        <p:grpSpPr>
          <a:xfrm>
            <a:off x="-431966" y="788486"/>
            <a:ext cx="7148154" cy="1048491"/>
            <a:chOff x="0" y="-163470"/>
            <a:chExt cx="9530872" cy="1397989"/>
          </a:xfrm>
        </p:grpSpPr>
        <p:grpSp>
          <p:nvGrpSpPr>
            <p:cNvPr id="212" name="Google Shape;212;p19"/>
            <p:cNvGrpSpPr/>
            <p:nvPr/>
          </p:nvGrpSpPr>
          <p:grpSpPr>
            <a:xfrm>
              <a:off x="0" y="-163470"/>
              <a:ext cx="9530872" cy="1397989"/>
              <a:chOff x="0" y="-38100"/>
              <a:chExt cx="2221364" cy="325830"/>
            </a:xfrm>
          </p:grpSpPr>
          <p:sp>
            <p:nvSpPr>
              <p:cNvPr id="213" name="Google Shape;213;p19"/>
              <p:cNvSpPr/>
              <p:nvPr/>
            </p:nvSpPr>
            <p:spPr>
              <a:xfrm>
                <a:off x="0" y="0"/>
                <a:ext cx="2221364" cy="287730"/>
              </a:xfrm>
              <a:custGeom>
                <a:avLst/>
                <a:gdLst/>
                <a:ahLst/>
                <a:cxnLst/>
                <a:rect l="l" t="t" r="r" b="b"/>
                <a:pathLst>
                  <a:path w="2221364" h="287730" extrusionOk="0">
                    <a:moveTo>
                      <a:pt x="46588" y="0"/>
                    </a:moveTo>
                    <a:lnTo>
                      <a:pt x="2174776" y="0"/>
                    </a:lnTo>
                    <a:cubicBezTo>
                      <a:pt x="2187132" y="0"/>
                      <a:pt x="2198982" y="4908"/>
                      <a:pt x="2207719" y="13645"/>
                    </a:cubicBezTo>
                    <a:cubicBezTo>
                      <a:pt x="2216456" y="22382"/>
                      <a:pt x="2221364" y="34232"/>
                      <a:pt x="2221364" y="46588"/>
                    </a:cubicBezTo>
                    <a:lnTo>
                      <a:pt x="2221364" y="241142"/>
                    </a:lnTo>
                    <a:cubicBezTo>
                      <a:pt x="2221364" y="266872"/>
                      <a:pt x="2200506" y="287730"/>
                      <a:pt x="2174776" y="287730"/>
                    </a:cubicBezTo>
                    <a:lnTo>
                      <a:pt x="46588" y="287730"/>
                    </a:lnTo>
                    <a:cubicBezTo>
                      <a:pt x="34232" y="287730"/>
                      <a:pt x="22382" y="282822"/>
                      <a:pt x="13645" y="274085"/>
                    </a:cubicBezTo>
                    <a:cubicBezTo>
                      <a:pt x="4908" y="265348"/>
                      <a:pt x="0" y="253498"/>
                      <a:pt x="0" y="241142"/>
                    </a:cubicBezTo>
                    <a:lnTo>
                      <a:pt x="0" y="46588"/>
                    </a:lnTo>
                    <a:cubicBezTo>
                      <a:pt x="0" y="34232"/>
                      <a:pt x="4908" y="22382"/>
                      <a:pt x="13645" y="13645"/>
                    </a:cubicBezTo>
                    <a:cubicBezTo>
                      <a:pt x="22382" y="4908"/>
                      <a:pt x="34232" y="0"/>
                      <a:pt x="465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19"/>
              <p:cNvSpPr txBox="1"/>
              <p:nvPr/>
            </p:nvSpPr>
            <p:spPr>
              <a:xfrm>
                <a:off x="0" y="-38100"/>
                <a:ext cx="2221364" cy="325830"/>
              </a:xfrm>
              <a:prstGeom prst="rect">
                <a:avLst/>
              </a:prstGeom>
              <a:noFill/>
              <a:ln>
                <a:noFill/>
              </a:ln>
            </p:spPr>
            <p:txBody>
              <a:bodyPr spcFirstLastPara="1" wrap="square" lIns="60050" tIns="60050" rIns="60050" bIns="60050" anchor="ctr" anchorCtr="0">
                <a:noAutofit/>
              </a:bodyPr>
              <a:lstStyle/>
              <a:p>
                <a:pPr marL="0" marR="0" lvl="0" indent="0" algn="ctr" rtl="0">
                  <a:lnSpc>
                    <a:spcPct val="163277"/>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215" name="Google Shape;215;p19"/>
            <p:cNvSpPr/>
            <p:nvPr/>
          </p:nvSpPr>
          <p:spPr>
            <a:xfrm>
              <a:off x="3724852" y="163176"/>
              <a:ext cx="5435836" cy="908166"/>
            </a:xfrm>
            <a:custGeom>
              <a:avLst/>
              <a:gdLst/>
              <a:ahLst/>
              <a:cxnLst/>
              <a:rect l="l" t="t" r="r" b="b"/>
              <a:pathLst>
                <a:path w="5435836" h="908166" extrusionOk="0">
                  <a:moveTo>
                    <a:pt x="0" y="0"/>
                  </a:moveTo>
                  <a:lnTo>
                    <a:pt x="5435836" y="0"/>
                  </a:lnTo>
                  <a:lnTo>
                    <a:pt x="5435836" y="908167"/>
                  </a:lnTo>
                  <a:lnTo>
                    <a:pt x="0" y="908167"/>
                  </a:lnTo>
                  <a:lnTo>
                    <a:pt x="0" y="0"/>
                  </a:lnTo>
                  <a:close/>
                </a:path>
              </a:pathLst>
            </a:custGeom>
            <a:blipFill rotWithShape="1">
              <a:blip r:embed="rId5">
                <a:alphaModFix/>
              </a:blip>
              <a:stretch>
                <a:fillRect/>
              </a:stretch>
            </a:blipFill>
            <a:ln>
              <a:noFill/>
            </a:ln>
          </p:spPr>
          <p:txBody>
            <a:bodyPr/>
            <a:lstStyle/>
            <a:p>
              <a:endParaRPr lang="it-IT"/>
            </a:p>
          </p:txBody>
        </p:sp>
        <p:sp>
          <p:nvSpPr>
            <p:cNvPr id="216" name="Google Shape;216;p19"/>
            <p:cNvSpPr/>
            <p:nvPr/>
          </p:nvSpPr>
          <p:spPr>
            <a:xfrm>
              <a:off x="1650583" y="240131"/>
              <a:ext cx="1923704" cy="754258"/>
            </a:xfrm>
            <a:custGeom>
              <a:avLst/>
              <a:gdLst/>
              <a:ahLst/>
              <a:cxnLst/>
              <a:rect l="l" t="t" r="r" b="b"/>
              <a:pathLst>
                <a:path w="1923704" h="754258" extrusionOk="0">
                  <a:moveTo>
                    <a:pt x="0" y="0"/>
                  </a:moveTo>
                  <a:lnTo>
                    <a:pt x="1923704" y="0"/>
                  </a:lnTo>
                  <a:lnTo>
                    <a:pt x="1923704" y="754258"/>
                  </a:lnTo>
                  <a:lnTo>
                    <a:pt x="0" y="754258"/>
                  </a:lnTo>
                  <a:lnTo>
                    <a:pt x="0" y="0"/>
                  </a:lnTo>
                  <a:close/>
                </a:path>
              </a:pathLst>
            </a:custGeom>
            <a:blipFill rotWithShape="1">
              <a:blip r:embed="rId6">
                <a:alphaModFix/>
              </a:blip>
              <a:stretch>
                <a:fillRect/>
              </a:stretch>
            </a:blipFill>
            <a:ln>
              <a:noFill/>
            </a:ln>
          </p:spPr>
          <p:txBody>
            <a:bodyPr/>
            <a:lstStyle/>
            <a:p>
              <a:endParaRPr lang="it-IT"/>
            </a:p>
          </p:txBody>
        </p:sp>
      </p:grpSp>
      <p:sp>
        <p:nvSpPr>
          <p:cNvPr id="4" name="CasellaDiTesto 3">
            <a:extLst>
              <a:ext uri="{FF2B5EF4-FFF2-40B4-BE49-F238E27FC236}">
                <a16:creationId xmlns:a16="http://schemas.microsoft.com/office/drawing/2014/main" id="{1143CAD5-4D8C-C258-6350-B5F416E2054D}"/>
              </a:ext>
            </a:extLst>
          </p:cNvPr>
          <p:cNvSpPr txBox="1"/>
          <p:nvPr/>
        </p:nvSpPr>
        <p:spPr>
          <a:xfrm>
            <a:off x="392681" y="2616512"/>
            <a:ext cx="15976019" cy="5509200"/>
          </a:xfrm>
          <a:prstGeom prst="rect">
            <a:avLst/>
          </a:prstGeom>
          <a:noFill/>
        </p:spPr>
        <p:txBody>
          <a:bodyPr wrap="square">
            <a:spAutoFit/>
          </a:bodyPr>
          <a:lstStyle/>
          <a:p>
            <a:pPr marL="457200" lvl="1" indent="-457200">
              <a:buClr>
                <a:srgbClr val="009999"/>
              </a:buClr>
              <a:buSzPts val="1400"/>
              <a:buFont typeface="Wingdings" panose="05000000000000000000" pitchFamily="2" charset="2"/>
              <a:buChar char="§"/>
            </a:pPr>
            <a:endParaRPr lang="it-IT" sz="3200">
              <a:latin typeface="Montserrat" panose="00000500000000000000" pitchFamily="2" charset="0"/>
            </a:endParaRPr>
          </a:p>
          <a:p>
            <a:pPr marL="457200" indent="-457200">
              <a:buClr>
                <a:srgbClr val="009999"/>
              </a:buClr>
              <a:buFont typeface="Wingdings" panose="05000000000000000000" pitchFamily="2" charset="2"/>
              <a:buChar char="§"/>
            </a:pPr>
            <a:r>
              <a:rPr lang="it-IT" sz="3200">
                <a:latin typeface="Montserrat" panose="00000500000000000000" pitchFamily="2" charset="0"/>
              </a:rPr>
              <a:t>Il tipico editore istituzionale è piccolo e piuttosto isolato. </a:t>
            </a:r>
          </a:p>
          <a:p>
            <a:pPr marL="457200" indent="-457200">
              <a:buClr>
                <a:srgbClr val="009999"/>
              </a:buClr>
              <a:buFont typeface="Wingdings" panose="05000000000000000000" pitchFamily="2" charset="2"/>
              <a:buChar char="§"/>
            </a:pPr>
            <a:r>
              <a:rPr lang="it-IT" sz="3200">
                <a:latin typeface="Montserrat" panose="00000500000000000000" pitchFamily="2" charset="0"/>
              </a:rPr>
              <a:t>Ha bisogno di finanziamenti migliori, più stabili, affidabili e a lungo termine. </a:t>
            </a:r>
          </a:p>
          <a:p>
            <a:pPr marL="457200" indent="-457200">
              <a:buClr>
                <a:srgbClr val="009999"/>
              </a:buClr>
              <a:buFont typeface="Wingdings" panose="05000000000000000000" pitchFamily="2" charset="2"/>
              <a:buChar char="§"/>
            </a:pPr>
            <a:r>
              <a:rPr lang="it-IT" sz="3200">
                <a:latin typeface="Montserrat" panose="00000500000000000000" pitchFamily="2" charset="0"/>
              </a:rPr>
              <a:t>Necessita di supporto / Ha bisogno di partner con cui cooperare.</a:t>
            </a:r>
          </a:p>
          <a:p>
            <a:pPr>
              <a:buSzPct val="111455"/>
            </a:pPr>
            <a:endParaRPr lang="it-IT" sz="3200">
              <a:latin typeface="Montserrat" panose="00000500000000000000" pitchFamily="2" charset="0"/>
            </a:endParaRPr>
          </a:p>
          <a:p>
            <a:pPr>
              <a:buSzPct val="111455"/>
            </a:pPr>
            <a:endParaRPr lang="it-IT" sz="3200">
              <a:latin typeface="Montserrat" panose="00000500000000000000" pitchFamily="2" charset="0"/>
            </a:endParaRPr>
          </a:p>
          <a:p>
            <a:pPr marL="1878013" lvl="7" indent="-457200">
              <a:buClr>
                <a:srgbClr val="009999"/>
              </a:buClr>
              <a:buSzPct val="111455"/>
              <a:buFont typeface="Wingdings" panose="05000000000000000000" pitchFamily="2" charset="2"/>
              <a:buChar char="§"/>
            </a:pPr>
            <a:r>
              <a:rPr lang="en-US" sz="3200" err="1">
                <a:latin typeface="Montserrat" panose="00000500000000000000" pitchFamily="2" charset="0"/>
              </a:rPr>
              <a:t>OpenEdition</a:t>
            </a:r>
            <a:r>
              <a:rPr lang="en-US" sz="3200">
                <a:latin typeface="Montserrat" panose="00000500000000000000" pitchFamily="2" charset="0"/>
              </a:rPr>
              <a:t> (Francia, 521 </a:t>
            </a:r>
            <a:r>
              <a:rPr lang="en-US" sz="3200" err="1">
                <a:latin typeface="Montserrat" panose="00000500000000000000" pitchFamily="2" charset="0"/>
              </a:rPr>
              <a:t>riviste</a:t>
            </a:r>
            <a:r>
              <a:rPr lang="en-US" sz="3200">
                <a:latin typeface="Montserrat" panose="00000500000000000000" pitchFamily="2" charset="0"/>
              </a:rPr>
              <a:t>) </a:t>
            </a:r>
          </a:p>
          <a:p>
            <a:pPr marL="1878013" lvl="7" indent="-457200">
              <a:buClr>
                <a:srgbClr val="009999"/>
              </a:buClr>
              <a:buSzPct val="86687"/>
              <a:buFont typeface="Wingdings" panose="05000000000000000000" pitchFamily="2" charset="2"/>
              <a:buChar char="§"/>
            </a:pPr>
            <a:r>
              <a:rPr lang="en-US" sz="3200">
                <a:latin typeface="Montserrat" panose="00000500000000000000" pitchFamily="2" charset="0"/>
              </a:rPr>
              <a:t>FECYT (</a:t>
            </a:r>
            <a:r>
              <a:rPr lang="en-US" sz="3200" err="1">
                <a:latin typeface="Montserrat" panose="00000500000000000000" pitchFamily="2" charset="0"/>
              </a:rPr>
              <a:t>Spagna</a:t>
            </a:r>
            <a:r>
              <a:rPr lang="en-US" sz="3200">
                <a:latin typeface="Montserrat" panose="00000500000000000000" pitchFamily="2" charset="0"/>
              </a:rPr>
              <a:t>, 600 </a:t>
            </a:r>
            <a:r>
              <a:rPr lang="en-US" sz="3200" err="1">
                <a:latin typeface="Montserrat" panose="00000500000000000000" pitchFamily="2" charset="0"/>
              </a:rPr>
              <a:t>riviste</a:t>
            </a:r>
            <a:r>
              <a:rPr lang="en-US" sz="3200">
                <a:latin typeface="Montserrat" panose="00000500000000000000" pitchFamily="2" charset="0"/>
              </a:rPr>
              <a:t>) </a:t>
            </a:r>
          </a:p>
          <a:p>
            <a:pPr marL="1878013" lvl="7" indent="-457200">
              <a:buClr>
                <a:srgbClr val="009999"/>
              </a:buClr>
              <a:buSzPct val="86687"/>
              <a:buFont typeface="Wingdings" panose="05000000000000000000" pitchFamily="2" charset="2"/>
              <a:buChar char="§"/>
            </a:pPr>
            <a:r>
              <a:rPr lang="en-US" sz="3200">
                <a:latin typeface="Montserrat" panose="00000500000000000000" pitchFamily="2" charset="0"/>
              </a:rPr>
              <a:t>Federation of Finnish Learned Societies (Finlandia, 200 </a:t>
            </a:r>
            <a:r>
              <a:rPr lang="en-US" sz="3200" err="1">
                <a:latin typeface="Montserrat" panose="00000500000000000000" pitchFamily="2" charset="0"/>
              </a:rPr>
              <a:t>riviste</a:t>
            </a:r>
            <a:r>
              <a:rPr lang="en-US" sz="3200">
                <a:latin typeface="Montserrat" panose="00000500000000000000" pitchFamily="2" charset="0"/>
              </a:rPr>
              <a:t>) </a:t>
            </a:r>
          </a:p>
          <a:p>
            <a:pPr marL="1878013" lvl="7" indent="-457200">
              <a:buClr>
                <a:srgbClr val="009999"/>
              </a:buClr>
              <a:buSzPct val="86687"/>
              <a:buFont typeface="Wingdings" panose="05000000000000000000" pitchFamily="2" charset="2"/>
              <a:buChar char="§"/>
            </a:pPr>
            <a:r>
              <a:rPr lang="en-US" sz="3200">
                <a:latin typeface="Montserrat" panose="00000500000000000000" pitchFamily="2" charset="0"/>
              </a:rPr>
              <a:t>HRCAK (</a:t>
            </a:r>
            <a:r>
              <a:rPr lang="en-US" sz="3200" err="1">
                <a:latin typeface="Montserrat" panose="00000500000000000000" pitchFamily="2" charset="0"/>
              </a:rPr>
              <a:t>Croazia</a:t>
            </a:r>
            <a:r>
              <a:rPr lang="en-US" sz="3200">
                <a:latin typeface="Montserrat" panose="00000500000000000000" pitchFamily="2" charset="0"/>
              </a:rPr>
              <a:t>, 500 </a:t>
            </a:r>
            <a:r>
              <a:rPr lang="en-US" sz="3200" err="1">
                <a:latin typeface="Montserrat" panose="00000500000000000000" pitchFamily="2" charset="0"/>
              </a:rPr>
              <a:t>riviste</a:t>
            </a:r>
            <a:r>
              <a:rPr lang="en-US" sz="3200">
                <a:latin typeface="Montserrat" panose="00000500000000000000" pitchFamily="2" charset="0"/>
              </a:rPr>
              <a:t>)</a:t>
            </a:r>
          </a:p>
        </p:txBody>
      </p:sp>
      <p:sp>
        <p:nvSpPr>
          <p:cNvPr id="2" name="CasellaDiTesto 1">
            <a:extLst>
              <a:ext uri="{FF2B5EF4-FFF2-40B4-BE49-F238E27FC236}">
                <a16:creationId xmlns:a16="http://schemas.microsoft.com/office/drawing/2014/main" id="{D8FDA8C2-22D6-8E6D-2202-06D6FD764B18}"/>
              </a:ext>
            </a:extLst>
          </p:cNvPr>
          <p:cNvSpPr txBox="1"/>
          <p:nvPr/>
        </p:nvSpPr>
        <p:spPr>
          <a:xfrm>
            <a:off x="604157" y="2061755"/>
            <a:ext cx="17079686" cy="707886"/>
          </a:xfrm>
          <a:prstGeom prst="rect">
            <a:avLst/>
          </a:prstGeom>
          <a:noFill/>
        </p:spPr>
        <p:txBody>
          <a:bodyPr wrap="square">
            <a:spAutoFit/>
          </a:bodyPr>
          <a:lstStyle/>
          <a:p>
            <a:pPr algn="ctr">
              <a:buClr>
                <a:schemeClr val="dk1"/>
              </a:buClr>
              <a:buSzPct val="131250"/>
            </a:pPr>
            <a:r>
              <a:rPr lang="it-IT" sz="4000" b="1" kern="1200">
                <a:solidFill>
                  <a:srgbClr val="0099A6"/>
                </a:solidFill>
                <a:latin typeface="Montserrat" panose="00000500000000000000" pitchFamily="2" charset="0"/>
                <a:ea typeface="+mj-ea"/>
              </a:rPr>
              <a:t>In sintesi</a:t>
            </a:r>
            <a:endParaRPr lang="it-IT" sz="4000" b="1" kern="1200">
              <a:solidFill>
                <a:srgbClr val="0099A6"/>
              </a:solidFill>
              <a:latin typeface="Montserrat" panose="00000500000000000000" pitchFamily="2" charset="0"/>
              <a:ea typeface="+mj-ea"/>
              <a:sym typeface="Barlow"/>
            </a:endParaRPr>
          </a:p>
        </p:txBody>
      </p:sp>
    </p:spTree>
    <p:extLst>
      <p:ext uri="{BB962C8B-B14F-4D97-AF65-F5344CB8AC3E}">
        <p14:creationId xmlns:p14="http://schemas.microsoft.com/office/powerpoint/2010/main" val="1009924240"/>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19"/>
          <p:cNvSpPr/>
          <p:nvPr/>
        </p:nvSpPr>
        <p:spPr>
          <a:xfrm>
            <a:off x="0" y="30454"/>
            <a:ext cx="18288000" cy="1457325"/>
          </a:xfrm>
          <a:prstGeom prst="rect">
            <a:avLst/>
          </a:prstGeom>
          <a:solidFill>
            <a:srgbClr val="1E30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19"/>
          <p:cNvSpPr/>
          <p:nvPr/>
        </p:nvSpPr>
        <p:spPr>
          <a:xfrm rot="-5400000">
            <a:off x="16041208" y="704772"/>
            <a:ext cx="2988478" cy="1505106"/>
          </a:xfrm>
          <a:custGeom>
            <a:avLst/>
            <a:gdLst/>
            <a:ahLst/>
            <a:cxnLst/>
            <a:rect l="l" t="t" r="r" b="b"/>
            <a:pathLst>
              <a:path w="2988478" h="1505106" extrusionOk="0">
                <a:moveTo>
                  <a:pt x="0" y="0"/>
                </a:moveTo>
                <a:lnTo>
                  <a:pt x="2988478" y="0"/>
                </a:lnTo>
                <a:lnTo>
                  <a:pt x="2988478" y="1505106"/>
                </a:lnTo>
                <a:lnTo>
                  <a:pt x="0" y="1505106"/>
                </a:lnTo>
                <a:lnTo>
                  <a:pt x="0" y="0"/>
                </a:lnTo>
                <a:close/>
              </a:path>
            </a:pathLst>
          </a:custGeom>
          <a:blipFill rotWithShape="1">
            <a:blip r:embed="rId3">
              <a:alphaModFix/>
            </a:blip>
            <a:stretch>
              <a:fillRect/>
            </a:stretch>
          </a:blipFill>
          <a:ln>
            <a:noFill/>
          </a:ln>
        </p:spPr>
        <p:txBody>
          <a:bodyPr/>
          <a:lstStyle/>
          <a:p>
            <a:endParaRPr lang="it-IT"/>
          </a:p>
        </p:txBody>
      </p:sp>
      <p:sp>
        <p:nvSpPr>
          <p:cNvPr id="205" name="Google Shape;205;p19"/>
          <p:cNvSpPr/>
          <p:nvPr/>
        </p:nvSpPr>
        <p:spPr>
          <a:xfrm>
            <a:off x="16702512" y="8607791"/>
            <a:ext cx="556788" cy="556788"/>
          </a:xfrm>
          <a:custGeom>
            <a:avLst/>
            <a:gdLst/>
            <a:ahLst/>
            <a:cxnLst/>
            <a:rect l="l" t="t" r="r" b="b"/>
            <a:pathLst>
              <a:path w="556788" h="556788" extrusionOk="0">
                <a:moveTo>
                  <a:pt x="0" y="0"/>
                </a:moveTo>
                <a:lnTo>
                  <a:pt x="556788" y="0"/>
                </a:lnTo>
                <a:lnTo>
                  <a:pt x="556788" y="556787"/>
                </a:lnTo>
                <a:lnTo>
                  <a:pt x="0" y="556787"/>
                </a:lnTo>
                <a:lnTo>
                  <a:pt x="0" y="0"/>
                </a:lnTo>
                <a:close/>
              </a:path>
            </a:pathLst>
          </a:custGeom>
          <a:blipFill rotWithShape="1">
            <a:blip r:embed="rId4">
              <a:alphaModFix/>
            </a:blip>
            <a:stretch>
              <a:fillRect/>
            </a:stretch>
          </a:blipFill>
          <a:ln>
            <a:noFill/>
          </a:ln>
        </p:spPr>
        <p:txBody>
          <a:bodyPr/>
          <a:lstStyle/>
          <a:p>
            <a:endParaRPr lang="it-IT"/>
          </a:p>
        </p:txBody>
      </p:sp>
      <p:grpSp>
        <p:nvGrpSpPr>
          <p:cNvPr id="211" name="Google Shape;211;p19"/>
          <p:cNvGrpSpPr/>
          <p:nvPr/>
        </p:nvGrpSpPr>
        <p:grpSpPr>
          <a:xfrm>
            <a:off x="-431966" y="788486"/>
            <a:ext cx="7148154" cy="1048491"/>
            <a:chOff x="0" y="-163470"/>
            <a:chExt cx="9530872" cy="1397989"/>
          </a:xfrm>
        </p:grpSpPr>
        <p:grpSp>
          <p:nvGrpSpPr>
            <p:cNvPr id="212" name="Google Shape;212;p19"/>
            <p:cNvGrpSpPr/>
            <p:nvPr/>
          </p:nvGrpSpPr>
          <p:grpSpPr>
            <a:xfrm>
              <a:off x="0" y="-163470"/>
              <a:ext cx="9530872" cy="1397989"/>
              <a:chOff x="0" y="-38100"/>
              <a:chExt cx="2221364" cy="325830"/>
            </a:xfrm>
          </p:grpSpPr>
          <p:sp>
            <p:nvSpPr>
              <p:cNvPr id="213" name="Google Shape;213;p19"/>
              <p:cNvSpPr/>
              <p:nvPr/>
            </p:nvSpPr>
            <p:spPr>
              <a:xfrm>
                <a:off x="0" y="0"/>
                <a:ext cx="2221364" cy="287730"/>
              </a:xfrm>
              <a:custGeom>
                <a:avLst/>
                <a:gdLst/>
                <a:ahLst/>
                <a:cxnLst/>
                <a:rect l="l" t="t" r="r" b="b"/>
                <a:pathLst>
                  <a:path w="2221364" h="287730" extrusionOk="0">
                    <a:moveTo>
                      <a:pt x="46588" y="0"/>
                    </a:moveTo>
                    <a:lnTo>
                      <a:pt x="2174776" y="0"/>
                    </a:lnTo>
                    <a:cubicBezTo>
                      <a:pt x="2187132" y="0"/>
                      <a:pt x="2198982" y="4908"/>
                      <a:pt x="2207719" y="13645"/>
                    </a:cubicBezTo>
                    <a:cubicBezTo>
                      <a:pt x="2216456" y="22382"/>
                      <a:pt x="2221364" y="34232"/>
                      <a:pt x="2221364" y="46588"/>
                    </a:cubicBezTo>
                    <a:lnTo>
                      <a:pt x="2221364" y="241142"/>
                    </a:lnTo>
                    <a:cubicBezTo>
                      <a:pt x="2221364" y="266872"/>
                      <a:pt x="2200506" y="287730"/>
                      <a:pt x="2174776" y="287730"/>
                    </a:cubicBezTo>
                    <a:lnTo>
                      <a:pt x="46588" y="287730"/>
                    </a:lnTo>
                    <a:cubicBezTo>
                      <a:pt x="34232" y="287730"/>
                      <a:pt x="22382" y="282822"/>
                      <a:pt x="13645" y="274085"/>
                    </a:cubicBezTo>
                    <a:cubicBezTo>
                      <a:pt x="4908" y="265348"/>
                      <a:pt x="0" y="253498"/>
                      <a:pt x="0" y="241142"/>
                    </a:cubicBezTo>
                    <a:lnTo>
                      <a:pt x="0" y="46588"/>
                    </a:lnTo>
                    <a:cubicBezTo>
                      <a:pt x="0" y="34232"/>
                      <a:pt x="4908" y="22382"/>
                      <a:pt x="13645" y="13645"/>
                    </a:cubicBezTo>
                    <a:cubicBezTo>
                      <a:pt x="22382" y="4908"/>
                      <a:pt x="34232" y="0"/>
                      <a:pt x="465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19"/>
              <p:cNvSpPr txBox="1"/>
              <p:nvPr/>
            </p:nvSpPr>
            <p:spPr>
              <a:xfrm>
                <a:off x="0" y="-38100"/>
                <a:ext cx="2221364" cy="325830"/>
              </a:xfrm>
              <a:prstGeom prst="rect">
                <a:avLst/>
              </a:prstGeom>
              <a:noFill/>
              <a:ln>
                <a:noFill/>
              </a:ln>
            </p:spPr>
            <p:txBody>
              <a:bodyPr spcFirstLastPara="1" wrap="square" lIns="60050" tIns="60050" rIns="60050" bIns="60050" anchor="ctr" anchorCtr="0">
                <a:noAutofit/>
              </a:bodyPr>
              <a:lstStyle/>
              <a:p>
                <a:pPr marL="0" marR="0" lvl="0" indent="0" algn="ctr" rtl="0">
                  <a:lnSpc>
                    <a:spcPct val="163277"/>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215" name="Google Shape;215;p19"/>
            <p:cNvSpPr/>
            <p:nvPr/>
          </p:nvSpPr>
          <p:spPr>
            <a:xfrm>
              <a:off x="3724852" y="163176"/>
              <a:ext cx="5435836" cy="908166"/>
            </a:xfrm>
            <a:custGeom>
              <a:avLst/>
              <a:gdLst/>
              <a:ahLst/>
              <a:cxnLst/>
              <a:rect l="l" t="t" r="r" b="b"/>
              <a:pathLst>
                <a:path w="5435836" h="908166" extrusionOk="0">
                  <a:moveTo>
                    <a:pt x="0" y="0"/>
                  </a:moveTo>
                  <a:lnTo>
                    <a:pt x="5435836" y="0"/>
                  </a:lnTo>
                  <a:lnTo>
                    <a:pt x="5435836" y="908167"/>
                  </a:lnTo>
                  <a:lnTo>
                    <a:pt x="0" y="908167"/>
                  </a:lnTo>
                  <a:lnTo>
                    <a:pt x="0" y="0"/>
                  </a:lnTo>
                  <a:close/>
                </a:path>
              </a:pathLst>
            </a:custGeom>
            <a:blipFill rotWithShape="1">
              <a:blip r:embed="rId5">
                <a:alphaModFix/>
              </a:blip>
              <a:stretch>
                <a:fillRect/>
              </a:stretch>
            </a:blipFill>
            <a:ln>
              <a:noFill/>
            </a:ln>
          </p:spPr>
          <p:txBody>
            <a:bodyPr/>
            <a:lstStyle/>
            <a:p>
              <a:endParaRPr lang="it-IT"/>
            </a:p>
          </p:txBody>
        </p:sp>
        <p:sp>
          <p:nvSpPr>
            <p:cNvPr id="216" name="Google Shape;216;p19"/>
            <p:cNvSpPr/>
            <p:nvPr/>
          </p:nvSpPr>
          <p:spPr>
            <a:xfrm>
              <a:off x="1650583" y="240131"/>
              <a:ext cx="1923704" cy="754258"/>
            </a:xfrm>
            <a:custGeom>
              <a:avLst/>
              <a:gdLst/>
              <a:ahLst/>
              <a:cxnLst/>
              <a:rect l="l" t="t" r="r" b="b"/>
              <a:pathLst>
                <a:path w="1923704" h="754258" extrusionOk="0">
                  <a:moveTo>
                    <a:pt x="0" y="0"/>
                  </a:moveTo>
                  <a:lnTo>
                    <a:pt x="1923704" y="0"/>
                  </a:lnTo>
                  <a:lnTo>
                    <a:pt x="1923704" y="754258"/>
                  </a:lnTo>
                  <a:lnTo>
                    <a:pt x="0" y="754258"/>
                  </a:lnTo>
                  <a:lnTo>
                    <a:pt x="0" y="0"/>
                  </a:lnTo>
                  <a:close/>
                </a:path>
              </a:pathLst>
            </a:custGeom>
            <a:blipFill rotWithShape="1">
              <a:blip r:embed="rId6">
                <a:alphaModFix/>
              </a:blip>
              <a:stretch>
                <a:fillRect/>
              </a:stretch>
            </a:blipFill>
            <a:ln>
              <a:noFill/>
            </a:ln>
          </p:spPr>
          <p:txBody>
            <a:bodyPr/>
            <a:lstStyle/>
            <a:p>
              <a:endParaRPr lang="it-IT"/>
            </a:p>
          </p:txBody>
        </p:sp>
      </p:grpSp>
      <p:sp>
        <p:nvSpPr>
          <p:cNvPr id="3" name="CasellaDiTesto 2">
            <a:extLst>
              <a:ext uri="{FF2B5EF4-FFF2-40B4-BE49-F238E27FC236}">
                <a16:creationId xmlns:a16="http://schemas.microsoft.com/office/drawing/2014/main" id="{B932C69A-03DA-5C30-2401-C757DD23790C}"/>
              </a:ext>
            </a:extLst>
          </p:cNvPr>
          <p:cNvSpPr txBox="1"/>
          <p:nvPr/>
        </p:nvSpPr>
        <p:spPr>
          <a:xfrm>
            <a:off x="224782" y="2917673"/>
            <a:ext cx="8425859" cy="7478970"/>
          </a:xfrm>
          <a:prstGeom prst="rect">
            <a:avLst/>
          </a:prstGeom>
          <a:noFill/>
        </p:spPr>
        <p:txBody>
          <a:bodyPr wrap="square">
            <a:spAutoFit/>
          </a:bodyPr>
          <a:lstStyle/>
          <a:p>
            <a:pPr algn="just"/>
            <a:r>
              <a:rPr lang="it-IT" sz="3200">
                <a:latin typeface="Montserrat" panose="00000500000000000000" pitchFamily="2" charset="0"/>
              </a:rPr>
              <a:t>Lo Standard EQSIP mira a garantire la qualità e la trasparenza della governance, dei processi e dei flussi di lavoro nella pubblicazione istituzionale. </a:t>
            </a:r>
          </a:p>
          <a:p>
            <a:endParaRPr lang="it-IT" sz="3200">
              <a:latin typeface="Montserrat" panose="00000500000000000000" pitchFamily="2" charset="0"/>
            </a:endParaRPr>
          </a:p>
          <a:p>
            <a:r>
              <a:rPr lang="it-IT" sz="3200">
                <a:latin typeface="Montserrat" panose="00000500000000000000" pitchFamily="2" charset="0"/>
              </a:rPr>
              <a:t>EQSIP riguarda </a:t>
            </a:r>
            <a:r>
              <a:rPr lang="it-IT" sz="3200" b="1">
                <a:latin typeface="Montserrat" panose="00000500000000000000" pitchFamily="2" charset="0"/>
              </a:rPr>
              <a:t>sette componenti </a:t>
            </a:r>
            <a:r>
              <a:rPr lang="it-IT" sz="3200">
                <a:latin typeface="Montserrat" panose="00000500000000000000" pitchFamily="2" charset="0"/>
              </a:rPr>
              <a:t>della pubblicazione </a:t>
            </a:r>
            <a:r>
              <a:rPr lang="it-IT" sz="3200" err="1">
                <a:latin typeface="Montserrat" panose="00000500000000000000" pitchFamily="2" charset="0"/>
              </a:rPr>
              <a:t>sceintifica</a:t>
            </a:r>
            <a:r>
              <a:rPr lang="it-IT" sz="3200">
                <a:latin typeface="Montserrat" panose="00000500000000000000" pitchFamily="2" charset="0"/>
              </a:rPr>
              <a:t> delineati nel Piano d'Azione Diamond OA e rivisti e modificati dal team del progetto. </a:t>
            </a:r>
          </a:p>
          <a:p>
            <a:pPr marL="285750" indent="-285750">
              <a:buFont typeface="Arial" panose="020B0604020202020204" pitchFamily="34" charset="0"/>
              <a:buChar char="•"/>
            </a:pPr>
            <a:endParaRPr lang="it-IT" sz="3200">
              <a:latin typeface="Montserrat" panose="00000500000000000000" pitchFamily="2" charset="0"/>
            </a:endParaRPr>
          </a:p>
          <a:p>
            <a:r>
              <a:rPr lang="it-IT" sz="3200">
                <a:latin typeface="Montserrat" panose="00000500000000000000" pitchFamily="2" charset="0"/>
              </a:rPr>
              <a:t>EQSIP ha previsto due fasi di sviluppo: </a:t>
            </a:r>
          </a:p>
          <a:p>
            <a:endParaRPr lang="it-IT" sz="3200">
              <a:latin typeface="Montserrat" panose="00000500000000000000" pitchFamily="2" charset="0"/>
            </a:endParaRPr>
          </a:p>
          <a:p>
            <a:pPr marL="285750" indent="-285750">
              <a:buFont typeface="Arial" panose="020B0604020202020204" pitchFamily="34" charset="0"/>
              <a:buChar char="•"/>
            </a:pPr>
            <a:r>
              <a:rPr lang="it-IT" sz="3200">
                <a:latin typeface="Montserrat" panose="00000500000000000000" pitchFamily="2" charset="0"/>
              </a:rPr>
              <a:t>EQSIP 1.0 </a:t>
            </a:r>
          </a:p>
          <a:p>
            <a:pPr marL="285750" indent="-285750">
              <a:buFont typeface="Arial" panose="020B0604020202020204" pitchFamily="34" charset="0"/>
              <a:buChar char="•"/>
            </a:pPr>
            <a:r>
              <a:rPr lang="it-IT" sz="3200">
                <a:latin typeface="Montserrat" panose="00000500000000000000" pitchFamily="2" charset="0"/>
              </a:rPr>
              <a:t>EQSIP 2.0.</a:t>
            </a:r>
          </a:p>
          <a:p>
            <a:endParaRPr lang="it-IT" sz="3200">
              <a:latin typeface="Montserrat" panose="00000500000000000000" pitchFamily="2" charset="0"/>
            </a:endParaRPr>
          </a:p>
        </p:txBody>
      </p:sp>
      <p:sp>
        <p:nvSpPr>
          <p:cNvPr id="5" name="CasellaDiTesto 4">
            <a:extLst>
              <a:ext uri="{FF2B5EF4-FFF2-40B4-BE49-F238E27FC236}">
                <a16:creationId xmlns:a16="http://schemas.microsoft.com/office/drawing/2014/main" id="{8700E8DC-D502-CF52-A856-CBD0E8D31DE4}"/>
              </a:ext>
            </a:extLst>
          </p:cNvPr>
          <p:cNvSpPr txBox="1"/>
          <p:nvPr/>
        </p:nvSpPr>
        <p:spPr>
          <a:xfrm>
            <a:off x="9637360" y="3069734"/>
            <a:ext cx="8128127" cy="7000827"/>
          </a:xfrm>
          <a:prstGeom prst="rect">
            <a:avLst/>
          </a:prstGeom>
          <a:noFill/>
          <a:ln w="28575">
            <a:solidFill>
              <a:srgbClr val="009999"/>
            </a:solidFill>
          </a:ln>
        </p:spPr>
        <p:txBody>
          <a:bodyPr wrap="square">
            <a:spAutoFit/>
          </a:bodyPr>
          <a:lstStyle/>
          <a:p>
            <a:pPr marL="514350" lvl="0" indent="-514350" algn="just">
              <a:lnSpc>
                <a:spcPct val="107000"/>
              </a:lnSpc>
              <a:spcAft>
                <a:spcPts val="800"/>
              </a:spcAft>
              <a:buFont typeface="+mj-lt"/>
              <a:buAutoNum type="arabicPeriod"/>
              <a:tabLst>
                <a:tab pos="457200" algn="l"/>
              </a:tabLst>
            </a:pPr>
            <a:r>
              <a:rPr lang="it-IT" sz="3200">
                <a:latin typeface="Montserrat" panose="00000500000000000000" pitchFamily="2" charset="0"/>
              </a:rPr>
              <a:t>Finanziamento</a:t>
            </a:r>
          </a:p>
          <a:p>
            <a:pPr marL="514350" lvl="0" indent="-514350" algn="just">
              <a:lnSpc>
                <a:spcPct val="107000"/>
              </a:lnSpc>
              <a:spcAft>
                <a:spcPts val="800"/>
              </a:spcAft>
              <a:buFont typeface="+mj-lt"/>
              <a:buAutoNum type="arabicPeriod"/>
              <a:tabLst>
                <a:tab pos="457200" algn="l"/>
              </a:tabLst>
            </a:pPr>
            <a:r>
              <a:rPr lang="it-IT" sz="3200">
                <a:latin typeface="Montserrat" panose="00000500000000000000" pitchFamily="2" charset="0"/>
              </a:rPr>
              <a:t>Proprietà legale, missione e governance</a:t>
            </a:r>
          </a:p>
          <a:p>
            <a:pPr marL="514350" lvl="0" indent="-514350" algn="just">
              <a:lnSpc>
                <a:spcPct val="107000"/>
              </a:lnSpc>
              <a:spcAft>
                <a:spcPts val="800"/>
              </a:spcAft>
              <a:buFont typeface="+mj-lt"/>
              <a:buAutoNum type="arabicPeriod"/>
              <a:tabLst>
                <a:tab pos="457200" algn="l"/>
              </a:tabLst>
            </a:pPr>
            <a:r>
              <a:rPr lang="it-IT" sz="3200">
                <a:latin typeface="Montserrat" panose="00000500000000000000" pitchFamily="2" charset="0"/>
              </a:rPr>
              <a:t>Scienza aperta</a:t>
            </a:r>
          </a:p>
          <a:p>
            <a:pPr marL="514350" lvl="0" indent="-514350" algn="just">
              <a:lnSpc>
                <a:spcPct val="107000"/>
              </a:lnSpc>
              <a:spcAft>
                <a:spcPts val="800"/>
              </a:spcAft>
              <a:buFont typeface="+mj-lt"/>
              <a:buAutoNum type="arabicPeriod"/>
              <a:tabLst>
                <a:tab pos="457200" algn="l"/>
              </a:tabLst>
            </a:pPr>
            <a:r>
              <a:rPr lang="it-IT" sz="3200">
                <a:latin typeface="Montserrat" panose="00000500000000000000" pitchFamily="2" charset="0"/>
              </a:rPr>
              <a:t>Gestione editoriale, qualità editoriale e integrità della ricerca</a:t>
            </a:r>
          </a:p>
          <a:p>
            <a:pPr marL="514350" lvl="0" indent="-514350" algn="just">
              <a:lnSpc>
                <a:spcPct val="107000"/>
              </a:lnSpc>
              <a:spcAft>
                <a:spcPts val="800"/>
              </a:spcAft>
              <a:buFont typeface="+mj-lt"/>
              <a:buAutoNum type="arabicPeriod"/>
              <a:tabLst>
                <a:tab pos="457200" algn="l"/>
              </a:tabLst>
            </a:pPr>
            <a:r>
              <a:rPr lang="it-IT" sz="3200">
                <a:latin typeface="Montserrat" panose="00000500000000000000" pitchFamily="2" charset="0"/>
              </a:rPr>
              <a:t>Efficienza del servizio tecnico</a:t>
            </a:r>
          </a:p>
          <a:p>
            <a:pPr marL="514350" lvl="0" indent="-514350" algn="just">
              <a:lnSpc>
                <a:spcPct val="107000"/>
              </a:lnSpc>
              <a:spcAft>
                <a:spcPts val="800"/>
              </a:spcAft>
              <a:buFont typeface="+mj-lt"/>
              <a:buAutoNum type="arabicPeriod"/>
              <a:tabLst>
                <a:tab pos="457200" algn="l"/>
              </a:tabLst>
            </a:pPr>
            <a:r>
              <a:rPr lang="it-IT" sz="3200">
                <a:latin typeface="Montserrat" panose="00000500000000000000" pitchFamily="2" charset="0"/>
              </a:rPr>
              <a:t>Visibilità, comunicazione, marketing e impatto</a:t>
            </a:r>
          </a:p>
          <a:p>
            <a:pPr marL="514350" lvl="0" indent="-514350" algn="just">
              <a:lnSpc>
                <a:spcPct val="107000"/>
              </a:lnSpc>
              <a:spcAft>
                <a:spcPts val="800"/>
              </a:spcAft>
              <a:buFont typeface="+mj-lt"/>
              <a:buAutoNum type="arabicPeriod"/>
              <a:tabLst>
                <a:tab pos="457200" algn="l"/>
              </a:tabLst>
            </a:pPr>
            <a:r>
              <a:rPr lang="it-IT" sz="3200">
                <a:latin typeface="Montserrat" panose="00000500000000000000" pitchFamily="2" charset="0"/>
              </a:rPr>
              <a:t>Equità, diversità, inclusione e appartenenza (EDIB), multilinguismo e parità di genere.</a:t>
            </a:r>
          </a:p>
        </p:txBody>
      </p:sp>
      <p:sp>
        <p:nvSpPr>
          <p:cNvPr id="6" name="Freccia a destra 5">
            <a:extLst>
              <a:ext uri="{FF2B5EF4-FFF2-40B4-BE49-F238E27FC236}">
                <a16:creationId xmlns:a16="http://schemas.microsoft.com/office/drawing/2014/main" id="{9AEAAEC5-7AC8-51D6-C88A-F4EECE837D97}"/>
              </a:ext>
            </a:extLst>
          </p:cNvPr>
          <p:cNvSpPr/>
          <p:nvPr/>
        </p:nvSpPr>
        <p:spPr>
          <a:xfrm>
            <a:off x="8768443" y="5470071"/>
            <a:ext cx="682310" cy="579965"/>
          </a:xfrm>
          <a:prstGeom prst="rightArrow">
            <a:avLst/>
          </a:prstGeom>
          <a:solidFill>
            <a:srgbClr val="0099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sz="3200">
              <a:latin typeface="Montserrat" panose="00000500000000000000" pitchFamily="2" charset="0"/>
            </a:endParaRPr>
          </a:p>
        </p:txBody>
      </p:sp>
      <p:sp>
        <p:nvSpPr>
          <p:cNvPr id="4" name="CasellaDiTesto 3">
            <a:extLst>
              <a:ext uri="{FF2B5EF4-FFF2-40B4-BE49-F238E27FC236}">
                <a16:creationId xmlns:a16="http://schemas.microsoft.com/office/drawing/2014/main" id="{687BDF67-8F41-32AE-258E-C6478333FE08}"/>
              </a:ext>
            </a:extLst>
          </p:cNvPr>
          <p:cNvSpPr txBox="1"/>
          <p:nvPr/>
        </p:nvSpPr>
        <p:spPr>
          <a:xfrm>
            <a:off x="2223328" y="1824299"/>
            <a:ext cx="13958285" cy="584775"/>
          </a:xfrm>
          <a:prstGeom prst="rect">
            <a:avLst/>
          </a:prstGeom>
          <a:noFill/>
        </p:spPr>
        <p:txBody>
          <a:bodyPr wrap="square">
            <a:spAutoFit/>
          </a:bodyPr>
          <a:lstStyle/>
          <a:p>
            <a:r>
              <a:rPr lang="it-IT" sz="3200" b="1">
                <a:solidFill>
                  <a:srgbClr val="009999"/>
                </a:solidFill>
                <a:latin typeface="Montserrat" panose="00000500000000000000" pitchFamily="2" charset="0"/>
                <a:cs typeface="Arial" panose="020B0604020202020204" pitchFamily="34" charset="0"/>
              </a:rPr>
              <a:t>EQSIP (</a:t>
            </a:r>
            <a:r>
              <a:rPr lang="it-IT" sz="3200" b="1" err="1">
                <a:solidFill>
                  <a:srgbClr val="009999"/>
                </a:solidFill>
                <a:latin typeface="Montserrat" panose="00000500000000000000" pitchFamily="2" charset="0"/>
                <a:cs typeface="Arial" panose="020B0604020202020204" pitchFamily="34" charset="0"/>
              </a:rPr>
              <a:t>Extensible</a:t>
            </a:r>
            <a:r>
              <a:rPr lang="it-IT" sz="3200" b="1">
                <a:solidFill>
                  <a:srgbClr val="009999"/>
                </a:solidFill>
                <a:latin typeface="Montserrat" panose="00000500000000000000" pitchFamily="2" charset="0"/>
                <a:cs typeface="Arial" panose="020B0604020202020204" pitchFamily="34" charset="0"/>
              </a:rPr>
              <a:t> Quality Standard for </a:t>
            </a:r>
            <a:r>
              <a:rPr lang="it-IT" sz="3200" b="1" err="1">
                <a:solidFill>
                  <a:srgbClr val="009999"/>
                </a:solidFill>
                <a:latin typeface="Montserrat" panose="00000500000000000000" pitchFamily="2" charset="0"/>
                <a:cs typeface="Arial" panose="020B0604020202020204" pitchFamily="34" charset="0"/>
              </a:rPr>
              <a:t>Institutional</a:t>
            </a:r>
            <a:r>
              <a:rPr lang="it-IT" sz="3200" b="1">
                <a:solidFill>
                  <a:srgbClr val="009999"/>
                </a:solidFill>
                <a:latin typeface="Montserrat" panose="00000500000000000000" pitchFamily="2" charset="0"/>
                <a:cs typeface="Arial" panose="020B0604020202020204" pitchFamily="34" charset="0"/>
              </a:rPr>
              <a:t> Publishing</a:t>
            </a:r>
            <a:endParaRPr lang="it-IT" sz="3200">
              <a:solidFill>
                <a:srgbClr val="009999"/>
              </a:solidFill>
            </a:endParaRPr>
          </a:p>
        </p:txBody>
      </p:sp>
    </p:spTree>
    <p:extLst>
      <p:ext uri="{BB962C8B-B14F-4D97-AF65-F5344CB8AC3E}">
        <p14:creationId xmlns:p14="http://schemas.microsoft.com/office/powerpoint/2010/main" val="2442106853"/>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19"/>
          <p:cNvSpPr/>
          <p:nvPr/>
        </p:nvSpPr>
        <p:spPr>
          <a:xfrm>
            <a:off x="0" y="0"/>
            <a:ext cx="18288000" cy="1457325"/>
          </a:xfrm>
          <a:prstGeom prst="rect">
            <a:avLst/>
          </a:prstGeom>
          <a:solidFill>
            <a:srgbClr val="1E30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19"/>
          <p:cNvSpPr/>
          <p:nvPr/>
        </p:nvSpPr>
        <p:spPr>
          <a:xfrm rot="-5400000">
            <a:off x="16041208" y="704772"/>
            <a:ext cx="2988478" cy="1505106"/>
          </a:xfrm>
          <a:custGeom>
            <a:avLst/>
            <a:gdLst/>
            <a:ahLst/>
            <a:cxnLst/>
            <a:rect l="l" t="t" r="r" b="b"/>
            <a:pathLst>
              <a:path w="2988478" h="1505106" extrusionOk="0">
                <a:moveTo>
                  <a:pt x="0" y="0"/>
                </a:moveTo>
                <a:lnTo>
                  <a:pt x="2988478" y="0"/>
                </a:lnTo>
                <a:lnTo>
                  <a:pt x="2988478" y="1505106"/>
                </a:lnTo>
                <a:lnTo>
                  <a:pt x="0" y="1505106"/>
                </a:lnTo>
                <a:lnTo>
                  <a:pt x="0" y="0"/>
                </a:lnTo>
                <a:close/>
              </a:path>
            </a:pathLst>
          </a:custGeom>
          <a:blipFill rotWithShape="1">
            <a:blip r:embed="rId3">
              <a:alphaModFix/>
            </a:blip>
            <a:stretch>
              <a:fillRect/>
            </a:stretch>
          </a:blipFill>
          <a:ln>
            <a:noFill/>
          </a:ln>
        </p:spPr>
        <p:txBody>
          <a:bodyPr/>
          <a:lstStyle/>
          <a:p>
            <a:endParaRPr lang="it-IT"/>
          </a:p>
        </p:txBody>
      </p:sp>
      <p:sp>
        <p:nvSpPr>
          <p:cNvPr id="205" name="Google Shape;205;p19"/>
          <p:cNvSpPr/>
          <p:nvPr/>
        </p:nvSpPr>
        <p:spPr>
          <a:xfrm>
            <a:off x="16702512" y="8607791"/>
            <a:ext cx="556788" cy="556788"/>
          </a:xfrm>
          <a:custGeom>
            <a:avLst/>
            <a:gdLst/>
            <a:ahLst/>
            <a:cxnLst/>
            <a:rect l="l" t="t" r="r" b="b"/>
            <a:pathLst>
              <a:path w="556788" h="556788" extrusionOk="0">
                <a:moveTo>
                  <a:pt x="0" y="0"/>
                </a:moveTo>
                <a:lnTo>
                  <a:pt x="556788" y="0"/>
                </a:lnTo>
                <a:lnTo>
                  <a:pt x="556788" y="556787"/>
                </a:lnTo>
                <a:lnTo>
                  <a:pt x="0" y="556787"/>
                </a:lnTo>
                <a:lnTo>
                  <a:pt x="0" y="0"/>
                </a:lnTo>
                <a:close/>
              </a:path>
            </a:pathLst>
          </a:custGeom>
          <a:blipFill rotWithShape="1">
            <a:blip r:embed="rId4">
              <a:alphaModFix/>
            </a:blip>
            <a:stretch>
              <a:fillRect/>
            </a:stretch>
          </a:blipFill>
          <a:ln>
            <a:noFill/>
          </a:ln>
        </p:spPr>
        <p:txBody>
          <a:bodyPr/>
          <a:lstStyle/>
          <a:p>
            <a:endParaRPr lang="it-IT"/>
          </a:p>
        </p:txBody>
      </p:sp>
      <p:sp>
        <p:nvSpPr>
          <p:cNvPr id="208" name="Google Shape;208;p19"/>
          <p:cNvSpPr txBox="1"/>
          <p:nvPr/>
        </p:nvSpPr>
        <p:spPr>
          <a:xfrm>
            <a:off x="8710900" y="6054600"/>
            <a:ext cx="7657800" cy="2241000"/>
          </a:xfrm>
          <a:prstGeom prst="rect">
            <a:avLst/>
          </a:prstGeom>
          <a:noFill/>
          <a:ln>
            <a:noFill/>
          </a:ln>
        </p:spPr>
        <p:txBody>
          <a:bodyPr spcFirstLastPara="1" wrap="square" lIns="0" tIns="0" rIns="0" bIns="0" anchor="t" anchorCtr="0">
            <a:spAutoFit/>
          </a:bodyPr>
          <a:lstStyle/>
          <a:p>
            <a:pPr marL="0" lvl="0" indent="0" algn="just" rtl="0">
              <a:lnSpc>
                <a:spcPct val="115000"/>
              </a:lnSpc>
              <a:spcBef>
                <a:spcPts val="0"/>
              </a:spcBef>
              <a:spcAft>
                <a:spcPts val="0"/>
              </a:spcAft>
              <a:buClr>
                <a:schemeClr val="dk1"/>
              </a:buClr>
              <a:buSzPts val="1300"/>
              <a:buFont typeface="Arial"/>
              <a:buNone/>
            </a:pPr>
            <a:r>
              <a:rPr lang="en-US" sz="2600">
                <a:solidFill>
                  <a:schemeClr val="lt1"/>
                </a:solidFill>
                <a:latin typeface="Montserrat"/>
                <a:ea typeface="Montserrat"/>
                <a:cs typeface="Montserrat"/>
                <a:sym typeface="Montserrat"/>
              </a:rPr>
              <a:t>Attengono all’utilizzazione e allo sfruttamento economico dell’opera. L’autore, infatti, può decidere di cedere o concedere l’utilizzo di tali diritti, gratuitamente o a fronte di un pagamento.</a:t>
            </a:r>
            <a:endParaRPr sz="2600">
              <a:solidFill>
                <a:schemeClr val="lt1"/>
              </a:solidFill>
              <a:latin typeface="Montserrat"/>
              <a:ea typeface="Montserrat"/>
              <a:cs typeface="Montserrat"/>
              <a:sym typeface="Montserrat"/>
            </a:endParaRPr>
          </a:p>
        </p:txBody>
      </p:sp>
      <p:grpSp>
        <p:nvGrpSpPr>
          <p:cNvPr id="211" name="Google Shape;211;p19"/>
          <p:cNvGrpSpPr/>
          <p:nvPr/>
        </p:nvGrpSpPr>
        <p:grpSpPr>
          <a:xfrm>
            <a:off x="-431966" y="788486"/>
            <a:ext cx="7148154" cy="1048491"/>
            <a:chOff x="0" y="-163470"/>
            <a:chExt cx="9530872" cy="1397989"/>
          </a:xfrm>
        </p:grpSpPr>
        <p:grpSp>
          <p:nvGrpSpPr>
            <p:cNvPr id="212" name="Google Shape;212;p19"/>
            <p:cNvGrpSpPr/>
            <p:nvPr/>
          </p:nvGrpSpPr>
          <p:grpSpPr>
            <a:xfrm>
              <a:off x="0" y="-163470"/>
              <a:ext cx="9530872" cy="1397989"/>
              <a:chOff x="0" y="-38100"/>
              <a:chExt cx="2221364" cy="325830"/>
            </a:xfrm>
          </p:grpSpPr>
          <p:sp>
            <p:nvSpPr>
              <p:cNvPr id="213" name="Google Shape;213;p19"/>
              <p:cNvSpPr/>
              <p:nvPr/>
            </p:nvSpPr>
            <p:spPr>
              <a:xfrm>
                <a:off x="0" y="0"/>
                <a:ext cx="2221364" cy="287730"/>
              </a:xfrm>
              <a:custGeom>
                <a:avLst/>
                <a:gdLst/>
                <a:ahLst/>
                <a:cxnLst/>
                <a:rect l="l" t="t" r="r" b="b"/>
                <a:pathLst>
                  <a:path w="2221364" h="287730" extrusionOk="0">
                    <a:moveTo>
                      <a:pt x="46588" y="0"/>
                    </a:moveTo>
                    <a:lnTo>
                      <a:pt x="2174776" y="0"/>
                    </a:lnTo>
                    <a:cubicBezTo>
                      <a:pt x="2187132" y="0"/>
                      <a:pt x="2198982" y="4908"/>
                      <a:pt x="2207719" y="13645"/>
                    </a:cubicBezTo>
                    <a:cubicBezTo>
                      <a:pt x="2216456" y="22382"/>
                      <a:pt x="2221364" y="34232"/>
                      <a:pt x="2221364" y="46588"/>
                    </a:cubicBezTo>
                    <a:lnTo>
                      <a:pt x="2221364" y="241142"/>
                    </a:lnTo>
                    <a:cubicBezTo>
                      <a:pt x="2221364" y="266872"/>
                      <a:pt x="2200506" y="287730"/>
                      <a:pt x="2174776" y="287730"/>
                    </a:cubicBezTo>
                    <a:lnTo>
                      <a:pt x="46588" y="287730"/>
                    </a:lnTo>
                    <a:cubicBezTo>
                      <a:pt x="34232" y="287730"/>
                      <a:pt x="22382" y="282822"/>
                      <a:pt x="13645" y="274085"/>
                    </a:cubicBezTo>
                    <a:cubicBezTo>
                      <a:pt x="4908" y="265348"/>
                      <a:pt x="0" y="253498"/>
                      <a:pt x="0" y="241142"/>
                    </a:cubicBezTo>
                    <a:lnTo>
                      <a:pt x="0" y="46588"/>
                    </a:lnTo>
                    <a:cubicBezTo>
                      <a:pt x="0" y="34232"/>
                      <a:pt x="4908" y="22382"/>
                      <a:pt x="13645" y="13645"/>
                    </a:cubicBezTo>
                    <a:cubicBezTo>
                      <a:pt x="22382" y="4908"/>
                      <a:pt x="34232" y="0"/>
                      <a:pt x="465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19"/>
              <p:cNvSpPr txBox="1"/>
              <p:nvPr/>
            </p:nvSpPr>
            <p:spPr>
              <a:xfrm>
                <a:off x="0" y="-38100"/>
                <a:ext cx="2221364" cy="325830"/>
              </a:xfrm>
              <a:prstGeom prst="rect">
                <a:avLst/>
              </a:prstGeom>
              <a:noFill/>
              <a:ln>
                <a:noFill/>
              </a:ln>
            </p:spPr>
            <p:txBody>
              <a:bodyPr spcFirstLastPara="1" wrap="square" lIns="60050" tIns="60050" rIns="60050" bIns="60050" anchor="ctr" anchorCtr="0">
                <a:noAutofit/>
              </a:bodyPr>
              <a:lstStyle/>
              <a:p>
                <a:pPr marL="0" marR="0" lvl="0" indent="0" algn="ctr" rtl="0">
                  <a:lnSpc>
                    <a:spcPct val="163277"/>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215" name="Google Shape;215;p19"/>
            <p:cNvSpPr/>
            <p:nvPr/>
          </p:nvSpPr>
          <p:spPr>
            <a:xfrm>
              <a:off x="3724852" y="163176"/>
              <a:ext cx="5435836" cy="908166"/>
            </a:xfrm>
            <a:custGeom>
              <a:avLst/>
              <a:gdLst/>
              <a:ahLst/>
              <a:cxnLst/>
              <a:rect l="l" t="t" r="r" b="b"/>
              <a:pathLst>
                <a:path w="5435836" h="908166" extrusionOk="0">
                  <a:moveTo>
                    <a:pt x="0" y="0"/>
                  </a:moveTo>
                  <a:lnTo>
                    <a:pt x="5435836" y="0"/>
                  </a:lnTo>
                  <a:lnTo>
                    <a:pt x="5435836" y="908167"/>
                  </a:lnTo>
                  <a:lnTo>
                    <a:pt x="0" y="908167"/>
                  </a:lnTo>
                  <a:lnTo>
                    <a:pt x="0" y="0"/>
                  </a:lnTo>
                  <a:close/>
                </a:path>
              </a:pathLst>
            </a:custGeom>
            <a:blipFill rotWithShape="1">
              <a:blip r:embed="rId5">
                <a:alphaModFix/>
              </a:blip>
              <a:stretch>
                <a:fillRect/>
              </a:stretch>
            </a:blipFill>
            <a:ln>
              <a:noFill/>
            </a:ln>
          </p:spPr>
          <p:txBody>
            <a:bodyPr/>
            <a:lstStyle/>
            <a:p>
              <a:endParaRPr lang="it-IT"/>
            </a:p>
          </p:txBody>
        </p:sp>
        <p:sp>
          <p:nvSpPr>
            <p:cNvPr id="216" name="Google Shape;216;p19"/>
            <p:cNvSpPr/>
            <p:nvPr/>
          </p:nvSpPr>
          <p:spPr>
            <a:xfrm>
              <a:off x="1650583" y="240131"/>
              <a:ext cx="1923704" cy="754258"/>
            </a:xfrm>
            <a:custGeom>
              <a:avLst/>
              <a:gdLst/>
              <a:ahLst/>
              <a:cxnLst/>
              <a:rect l="l" t="t" r="r" b="b"/>
              <a:pathLst>
                <a:path w="1923704" h="754258" extrusionOk="0">
                  <a:moveTo>
                    <a:pt x="0" y="0"/>
                  </a:moveTo>
                  <a:lnTo>
                    <a:pt x="1923704" y="0"/>
                  </a:lnTo>
                  <a:lnTo>
                    <a:pt x="1923704" y="754258"/>
                  </a:lnTo>
                  <a:lnTo>
                    <a:pt x="0" y="754258"/>
                  </a:lnTo>
                  <a:lnTo>
                    <a:pt x="0" y="0"/>
                  </a:lnTo>
                  <a:close/>
                </a:path>
              </a:pathLst>
            </a:custGeom>
            <a:blipFill rotWithShape="1">
              <a:blip r:embed="rId6">
                <a:alphaModFix/>
              </a:blip>
              <a:stretch>
                <a:fillRect/>
              </a:stretch>
            </a:blipFill>
            <a:ln>
              <a:noFill/>
            </a:ln>
          </p:spPr>
          <p:txBody>
            <a:bodyPr/>
            <a:lstStyle/>
            <a:p>
              <a:endParaRPr lang="it-IT"/>
            </a:p>
          </p:txBody>
        </p:sp>
      </p:grpSp>
      <p:pic>
        <p:nvPicPr>
          <p:cNvPr id="2" name="Google Shape;54;p13">
            <a:extLst>
              <a:ext uri="{FF2B5EF4-FFF2-40B4-BE49-F238E27FC236}">
                <a16:creationId xmlns:a16="http://schemas.microsoft.com/office/drawing/2014/main" id="{59E6980E-52D6-95F6-C409-43325CCCED4D}"/>
              </a:ext>
            </a:extLst>
          </p:cNvPr>
          <p:cNvPicPr preferRelativeResize="0"/>
          <p:nvPr/>
        </p:nvPicPr>
        <p:blipFill>
          <a:blip r:embed="rId7">
            <a:alphaModFix/>
          </a:blip>
          <a:stretch>
            <a:fillRect/>
          </a:stretch>
        </p:blipFill>
        <p:spPr>
          <a:xfrm>
            <a:off x="304801" y="1870350"/>
            <a:ext cx="17678394" cy="6653160"/>
          </a:xfrm>
          <a:prstGeom prst="rect">
            <a:avLst/>
          </a:prstGeom>
          <a:noFill/>
          <a:ln>
            <a:noFill/>
          </a:ln>
        </p:spPr>
      </p:pic>
    </p:spTree>
    <p:extLst>
      <p:ext uri="{BB962C8B-B14F-4D97-AF65-F5344CB8AC3E}">
        <p14:creationId xmlns:p14="http://schemas.microsoft.com/office/powerpoint/2010/main" val="2402038727"/>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19"/>
          <p:cNvSpPr/>
          <p:nvPr/>
        </p:nvSpPr>
        <p:spPr>
          <a:xfrm>
            <a:off x="0" y="0"/>
            <a:ext cx="18288000" cy="1457325"/>
          </a:xfrm>
          <a:prstGeom prst="rect">
            <a:avLst/>
          </a:prstGeom>
          <a:solidFill>
            <a:srgbClr val="1E30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19"/>
          <p:cNvSpPr/>
          <p:nvPr/>
        </p:nvSpPr>
        <p:spPr>
          <a:xfrm rot="-5400000">
            <a:off x="16041208" y="704772"/>
            <a:ext cx="2988478" cy="1505106"/>
          </a:xfrm>
          <a:custGeom>
            <a:avLst/>
            <a:gdLst/>
            <a:ahLst/>
            <a:cxnLst/>
            <a:rect l="l" t="t" r="r" b="b"/>
            <a:pathLst>
              <a:path w="2988478" h="1505106" extrusionOk="0">
                <a:moveTo>
                  <a:pt x="0" y="0"/>
                </a:moveTo>
                <a:lnTo>
                  <a:pt x="2988478" y="0"/>
                </a:lnTo>
                <a:lnTo>
                  <a:pt x="2988478" y="1505106"/>
                </a:lnTo>
                <a:lnTo>
                  <a:pt x="0" y="1505106"/>
                </a:lnTo>
                <a:lnTo>
                  <a:pt x="0" y="0"/>
                </a:lnTo>
                <a:close/>
              </a:path>
            </a:pathLst>
          </a:custGeom>
          <a:blipFill rotWithShape="1">
            <a:blip r:embed="rId3">
              <a:alphaModFix/>
            </a:blip>
            <a:stretch>
              <a:fillRect/>
            </a:stretch>
          </a:blipFill>
          <a:ln>
            <a:noFill/>
          </a:ln>
        </p:spPr>
        <p:txBody>
          <a:bodyPr/>
          <a:lstStyle/>
          <a:p>
            <a:endParaRPr lang="it-IT"/>
          </a:p>
        </p:txBody>
      </p:sp>
      <p:sp>
        <p:nvSpPr>
          <p:cNvPr id="205" name="Google Shape;205;p19"/>
          <p:cNvSpPr/>
          <p:nvPr/>
        </p:nvSpPr>
        <p:spPr>
          <a:xfrm>
            <a:off x="16702512" y="8607791"/>
            <a:ext cx="556788" cy="556788"/>
          </a:xfrm>
          <a:custGeom>
            <a:avLst/>
            <a:gdLst/>
            <a:ahLst/>
            <a:cxnLst/>
            <a:rect l="l" t="t" r="r" b="b"/>
            <a:pathLst>
              <a:path w="556788" h="556788" extrusionOk="0">
                <a:moveTo>
                  <a:pt x="0" y="0"/>
                </a:moveTo>
                <a:lnTo>
                  <a:pt x="556788" y="0"/>
                </a:lnTo>
                <a:lnTo>
                  <a:pt x="556788" y="556787"/>
                </a:lnTo>
                <a:lnTo>
                  <a:pt x="0" y="556787"/>
                </a:lnTo>
                <a:lnTo>
                  <a:pt x="0" y="0"/>
                </a:lnTo>
                <a:close/>
              </a:path>
            </a:pathLst>
          </a:custGeom>
          <a:blipFill rotWithShape="1">
            <a:blip r:embed="rId4">
              <a:alphaModFix/>
            </a:blip>
            <a:stretch>
              <a:fillRect/>
            </a:stretch>
          </a:blipFill>
          <a:ln>
            <a:noFill/>
          </a:ln>
        </p:spPr>
        <p:txBody>
          <a:bodyPr/>
          <a:lstStyle/>
          <a:p>
            <a:endParaRPr lang="it-IT"/>
          </a:p>
        </p:txBody>
      </p:sp>
      <p:sp>
        <p:nvSpPr>
          <p:cNvPr id="208" name="Google Shape;208;p19"/>
          <p:cNvSpPr txBox="1"/>
          <p:nvPr/>
        </p:nvSpPr>
        <p:spPr>
          <a:xfrm>
            <a:off x="8710900" y="6054600"/>
            <a:ext cx="7657800" cy="2241000"/>
          </a:xfrm>
          <a:prstGeom prst="rect">
            <a:avLst/>
          </a:prstGeom>
          <a:noFill/>
          <a:ln>
            <a:noFill/>
          </a:ln>
        </p:spPr>
        <p:txBody>
          <a:bodyPr spcFirstLastPara="1" wrap="square" lIns="0" tIns="0" rIns="0" bIns="0" anchor="t" anchorCtr="0">
            <a:spAutoFit/>
          </a:bodyPr>
          <a:lstStyle/>
          <a:p>
            <a:pPr marL="0" lvl="0" indent="0" algn="just" rtl="0">
              <a:lnSpc>
                <a:spcPct val="115000"/>
              </a:lnSpc>
              <a:spcBef>
                <a:spcPts val="0"/>
              </a:spcBef>
              <a:spcAft>
                <a:spcPts val="0"/>
              </a:spcAft>
              <a:buClr>
                <a:schemeClr val="dk1"/>
              </a:buClr>
              <a:buSzPts val="1300"/>
              <a:buFont typeface="Arial"/>
              <a:buNone/>
            </a:pPr>
            <a:r>
              <a:rPr lang="en-US" sz="2600">
                <a:solidFill>
                  <a:schemeClr val="lt1"/>
                </a:solidFill>
                <a:latin typeface="Montserrat"/>
                <a:ea typeface="Montserrat"/>
                <a:cs typeface="Montserrat"/>
                <a:sym typeface="Montserrat"/>
              </a:rPr>
              <a:t>Attengono all’utilizzazione e allo sfruttamento economico dell’opera. L’autore, infatti, può decidere di cedere o concedere l’utilizzo di tali diritti, gratuitamente o a fronte di un pagamento.</a:t>
            </a:r>
            <a:endParaRPr sz="2600">
              <a:solidFill>
                <a:schemeClr val="lt1"/>
              </a:solidFill>
              <a:latin typeface="Montserrat"/>
              <a:ea typeface="Montserrat"/>
              <a:cs typeface="Montserrat"/>
              <a:sym typeface="Montserrat"/>
            </a:endParaRPr>
          </a:p>
        </p:txBody>
      </p:sp>
      <p:grpSp>
        <p:nvGrpSpPr>
          <p:cNvPr id="211" name="Google Shape;211;p19"/>
          <p:cNvGrpSpPr/>
          <p:nvPr/>
        </p:nvGrpSpPr>
        <p:grpSpPr>
          <a:xfrm>
            <a:off x="-431966" y="788486"/>
            <a:ext cx="7148154" cy="1048491"/>
            <a:chOff x="0" y="-163470"/>
            <a:chExt cx="9530872" cy="1397989"/>
          </a:xfrm>
        </p:grpSpPr>
        <p:grpSp>
          <p:nvGrpSpPr>
            <p:cNvPr id="212" name="Google Shape;212;p19"/>
            <p:cNvGrpSpPr/>
            <p:nvPr/>
          </p:nvGrpSpPr>
          <p:grpSpPr>
            <a:xfrm>
              <a:off x="0" y="-163470"/>
              <a:ext cx="9530872" cy="1397989"/>
              <a:chOff x="0" y="-38100"/>
              <a:chExt cx="2221364" cy="325830"/>
            </a:xfrm>
          </p:grpSpPr>
          <p:sp>
            <p:nvSpPr>
              <p:cNvPr id="213" name="Google Shape;213;p19"/>
              <p:cNvSpPr/>
              <p:nvPr/>
            </p:nvSpPr>
            <p:spPr>
              <a:xfrm>
                <a:off x="0" y="0"/>
                <a:ext cx="2221364" cy="287730"/>
              </a:xfrm>
              <a:custGeom>
                <a:avLst/>
                <a:gdLst/>
                <a:ahLst/>
                <a:cxnLst/>
                <a:rect l="l" t="t" r="r" b="b"/>
                <a:pathLst>
                  <a:path w="2221364" h="287730" extrusionOk="0">
                    <a:moveTo>
                      <a:pt x="46588" y="0"/>
                    </a:moveTo>
                    <a:lnTo>
                      <a:pt x="2174776" y="0"/>
                    </a:lnTo>
                    <a:cubicBezTo>
                      <a:pt x="2187132" y="0"/>
                      <a:pt x="2198982" y="4908"/>
                      <a:pt x="2207719" y="13645"/>
                    </a:cubicBezTo>
                    <a:cubicBezTo>
                      <a:pt x="2216456" y="22382"/>
                      <a:pt x="2221364" y="34232"/>
                      <a:pt x="2221364" y="46588"/>
                    </a:cubicBezTo>
                    <a:lnTo>
                      <a:pt x="2221364" y="241142"/>
                    </a:lnTo>
                    <a:cubicBezTo>
                      <a:pt x="2221364" y="266872"/>
                      <a:pt x="2200506" y="287730"/>
                      <a:pt x="2174776" y="287730"/>
                    </a:cubicBezTo>
                    <a:lnTo>
                      <a:pt x="46588" y="287730"/>
                    </a:lnTo>
                    <a:cubicBezTo>
                      <a:pt x="34232" y="287730"/>
                      <a:pt x="22382" y="282822"/>
                      <a:pt x="13645" y="274085"/>
                    </a:cubicBezTo>
                    <a:cubicBezTo>
                      <a:pt x="4908" y="265348"/>
                      <a:pt x="0" y="253498"/>
                      <a:pt x="0" y="241142"/>
                    </a:cubicBezTo>
                    <a:lnTo>
                      <a:pt x="0" y="46588"/>
                    </a:lnTo>
                    <a:cubicBezTo>
                      <a:pt x="0" y="34232"/>
                      <a:pt x="4908" y="22382"/>
                      <a:pt x="13645" y="13645"/>
                    </a:cubicBezTo>
                    <a:cubicBezTo>
                      <a:pt x="22382" y="4908"/>
                      <a:pt x="34232" y="0"/>
                      <a:pt x="465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19"/>
              <p:cNvSpPr txBox="1"/>
              <p:nvPr/>
            </p:nvSpPr>
            <p:spPr>
              <a:xfrm>
                <a:off x="0" y="-38100"/>
                <a:ext cx="2221364" cy="325830"/>
              </a:xfrm>
              <a:prstGeom prst="rect">
                <a:avLst/>
              </a:prstGeom>
              <a:noFill/>
              <a:ln>
                <a:noFill/>
              </a:ln>
            </p:spPr>
            <p:txBody>
              <a:bodyPr spcFirstLastPara="1" wrap="square" lIns="60050" tIns="60050" rIns="60050" bIns="60050" anchor="ctr" anchorCtr="0">
                <a:noAutofit/>
              </a:bodyPr>
              <a:lstStyle/>
              <a:p>
                <a:pPr marL="0" marR="0" lvl="0" indent="0" algn="ctr" rtl="0">
                  <a:lnSpc>
                    <a:spcPct val="163277"/>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215" name="Google Shape;215;p19"/>
            <p:cNvSpPr/>
            <p:nvPr/>
          </p:nvSpPr>
          <p:spPr>
            <a:xfrm>
              <a:off x="3724852" y="163176"/>
              <a:ext cx="5435836" cy="908166"/>
            </a:xfrm>
            <a:custGeom>
              <a:avLst/>
              <a:gdLst/>
              <a:ahLst/>
              <a:cxnLst/>
              <a:rect l="l" t="t" r="r" b="b"/>
              <a:pathLst>
                <a:path w="5435836" h="908166" extrusionOk="0">
                  <a:moveTo>
                    <a:pt x="0" y="0"/>
                  </a:moveTo>
                  <a:lnTo>
                    <a:pt x="5435836" y="0"/>
                  </a:lnTo>
                  <a:lnTo>
                    <a:pt x="5435836" y="908167"/>
                  </a:lnTo>
                  <a:lnTo>
                    <a:pt x="0" y="908167"/>
                  </a:lnTo>
                  <a:lnTo>
                    <a:pt x="0" y="0"/>
                  </a:lnTo>
                  <a:close/>
                </a:path>
              </a:pathLst>
            </a:custGeom>
            <a:blipFill rotWithShape="1">
              <a:blip r:embed="rId5">
                <a:alphaModFix/>
              </a:blip>
              <a:stretch>
                <a:fillRect/>
              </a:stretch>
            </a:blipFill>
            <a:ln>
              <a:noFill/>
            </a:ln>
          </p:spPr>
          <p:txBody>
            <a:bodyPr/>
            <a:lstStyle/>
            <a:p>
              <a:endParaRPr lang="it-IT"/>
            </a:p>
          </p:txBody>
        </p:sp>
        <p:sp>
          <p:nvSpPr>
            <p:cNvPr id="216" name="Google Shape;216;p19"/>
            <p:cNvSpPr/>
            <p:nvPr/>
          </p:nvSpPr>
          <p:spPr>
            <a:xfrm>
              <a:off x="1650583" y="240131"/>
              <a:ext cx="1923704" cy="754258"/>
            </a:xfrm>
            <a:custGeom>
              <a:avLst/>
              <a:gdLst/>
              <a:ahLst/>
              <a:cxnLst/>
              <a:rect l="l" t="t" r="r" b="b"/>
              <a:pathLst>
                <a:path w="1923704" h="754258" extrusionOk="0">
                  <a:moveTo>
                    <a:pt x="0" y="0"/>
                  </a:moveTo>
                  <a:lnTo>
                    <a:pt x="1923704" y="0"/>
                  </a:lnTo>
                  <a:lnTo>
                    <a:pt x="1923704" y="754258"/>
                  </a:lnTo>
                  <a:lnTo>
                    <a:pt x="0" y="754258"/>
                  </a:lnTo>
                  <a:lnTo>
                    <a:pt x="0" y="0"/>
                  </a:lnTo>
                  <a:close/>
                </a:path>
              </a:pathLst>
            </a:custGeom>
            <a:blipFill rotWithShape="1">
              <a:blip r:embed="rId6">
                <a:alphaModFix/>
              </a:blip>
              <a:stretch>
                <a:fillRect/>
              </a:stretch>
            </a:blipFill>
            <a:ln>
              <a:noFill/>
            </a:ln>
          </p:spPr>
          <p:txBody>
            <a:bodyPr/>
            <a:lstStyle/>
            <a:p>
              <a:endParaRPr lang="it-IT"/>
            </a:p>
          </p:txBody>
        </p:sp>
      </p:grpSp>
      <p:pic>
        <p:nvPicPr>
          <p:cNvPr id="2" name="Google Shape;59;p14">
            <a:extLst>
              <a:ext uri="{FF2B5EF4-FFF2-40B4-BE49-F238E27FC236}">
                <a16:creationId xmlns:a16="http://schemas.microsoft.com/office/drawing/2014/main" id="{D791941E-4B92-2303-0240-96C751D8B055}"/>
              </a:ext>
            </a:extLst>
          </p:cNvPr>
          <p:cNvPicPr preferRelativeResize="0"/>
          <p:nvPr/>
        </p:nvPicPr>
        <p:blipFill>
          <a:blip r:embed="rId7">
            <a:alphaModFix/>
          </a:blip>
          <a:stretch>
            <a:fillRect/>
          </a:stretch>
        </p:blipFill>
        <p:spPr>
          <a:xfrm>
            <a:off x="497150" y="1882066"/>
            <a:ext cx="17486048" cy="7853312"/>
          </a:xfrm>
          <a:prstGeom prst="rect">
            <a:avLst/>
          </a:prstGeom>
          <a:noFill/>
          <a:ln>
            <a:noFill/>
          </a:ln>
        </p:spPr>
      </p:pic>
    </p:spTree>
    <p:extLst>
      <p:ext uri="{BB962C8B-B14F-4D97-AF65-F5344CB8AC3E}">
        <p14:creationId xmlns:p14="http://schemas.microsoft.com/office/powerpoint/2010/main" val="2568150755"/>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19"/>
          <p:cNvSpPr/>
          <p:nvPr/>
        </p:nvSpPr>
        <p:spPr>
          <a:xfrm>
            <a:off x="0" y="0"/>
            <a:ext cx="18288000" cy="1457325"/>
          </a:xfrm>
          <a:prstGeom prst="rect">
            <a:avLst/>
          </a:prstGeom>
          <a:solidFill>
            <a:srgbClr val="1E30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19"/>
          <p:cNvSpPr/>
          <p:nvPr/>
        </p:nvSpPr>
        <p:spPr>
          <a:xfrm rot="-5400000">
            <a:off x="16041208" y="704772"/>
            <a:ext cx="2988478" cy="1505106"/>
          </a:xfrm>
          <a:custGeom>
            <a:avLst/>
            <a:gdLst/>
            <a:ahLst/>
            <a:cxnLst/>
            <a:rect l="l" t="t" r="r" b="b"/>
            <a:pathLst>
              <a:path w="2988478" h="1505106" extrusionOk="0">
                <a:moveTo>
                  <a:pt x="0" y="0"/>
                </a:moveTo>
                <a:lnTo>
                  <a:pt x="2988478" y="0"/>
                </a:lnTo>
                <a:lnTo>
                  <a:pt x="2988478" y="1505106"/>
                </a:lnTo>
                <a:lnTo>
                  <a:pt x="0" y="1505106"/>
                </a:lnTo>
                <a:lnTo>
                  <a:pt x="0" y="0"/>
                </a:lnTo>
                <a:close/>
              </a:path>
            </a:pathLst>
          </a:custGeom>
          <a:blipFill rotWithShape="1">
            <a:blip r:embed="rId3">
              <a:alphaModFix/>
            </a:blip>
            <a:stretch>
              <a:fillRect/>
            </a:stretch>
          </a:blipFill>
          <a:ln>
            <a:noFill/>
          </a:ln>
        </p:spPr>
        <p:txBody>
          <a:bodyPr/>
          <a:lstStyle/>
          <a:p>
            <a:endParaRPr lang="it-IT"/>
          </a:p>
        </p:txBody>
      </p:sp>
      <p:sp>
        <p:nvSpPr>
          <p:cNvPr id="205" name="Google Shape;205;p19"/>
          <p:cNvSpPr/>
          <p:nvPr/>
        </p:nvSpPr>
        <p:spPr>
          <a:xfrm>
            <a:off x="16702512" y="8607791"/>
            <a:ext cx="556788" cy="556788"/>
          </a:xfrm>
          <a:custGeom>
            <a:avLst/>
            <a:gdLst/>
            <a:ahLst/>
            <a:cxnLst/>
            <a:rect l="l" t="t" r="r" b="b"/>
            <a:pathLst>
              <a:path w="556788" h="556788" extrusionOk="0">
                <a:moveTo>
                  <a:pt x="0" y="0"/>
                </a:moveTo>
                <a:lnTo>
                  <a:pt x="556788" y="0"/>
                </a:lnTo>
                <a:lnTo>
                  <a:pt x="556788" y="556787"/>
                </a:lnTo>
                <a:lnTo>
                  <a:pt x="0" y="556787"/>
                </a:lnTo>
                <a:lnTo>
                  <a:pt x="0" y="0"/>
                </a:lnTo>
                <a:close/>
              </a:path>
            </a:pathLst>
          </a:custGeom>
          <a:blipFill rotWithShape="1">
            <a:blip r:embed="rId4">
              <a:alphaModFix/>
            </a:blip>
            <a:stretch>
              <a:fillRect/>
            </a:stretch>
          </a:blipFill>
          <a:ln>
            <a:noFill/>
          </a:ln>
        </p:spPr>
        <p:txBody>
          <a:bodyPr/>
          <a:lstStyle/>
          <a:p>
            <a:endParaRPr lang="it-IT"/>
          </a:p>
        </p:txBody>
      </p:sp>
      <p:sp>
        <p:nvSpPr>
          <p:cNvPr id="208" name="Google Shape;208;p19"/>
          <p:cNvSpPr txBox="1"/>
          <p:nvPr/>
        </p:nvSpPr>
        <p:spPr>
          <a:xfrm>
            <a:off x="8710900" y="6054600"/>
            <a:ext cx="7657800" cy="2241000"/>
          </a:xfrm>
          <a:prstGeom prst="rect">
            <a:avLst/>
          </a:prstGeom>
          <a:noFill/>
          <a:ln>
            <a:noFill/>
          </a:ln>
        </p:spPr>
        <p:txBody>
          <a:bodyPr spcFirstLastPara="1" wrap="square" lIns="0" tIns="0" rIns="0" bIns="0" anchor="t" anchorCtr="0">
            <a:spAutoFit/>
          </a:bodyPr>
          <a:lstStyle/>
          <a:p>
            <a:pPr marL="0" lvl="0" indent="0" algn="just" rtl="0">
              <a:lnSpc>
                <a:spcPct val="115000"/>
              </a:lnSpc>
              <a:spcBef>
                <a:spcPts val="0"/>
              </a:spcBef>
              <a:spcAft>
                <a:spcPts val="0"/>
              </a:spcAft>
              <a:buClr>
                <a:schemeClr val="dk1"/>
              </a:buClr>
              <a:buSzPts val="1300"/>
              <a:buFont typeface="Arial"/>
              <a:buNone/>
            </a:pPr>
            <a:r>
              <a:rPr lang="en-US" sz="2600">
                <a:solidFill>
                  <a:schemeClr val="lt1"/>
                </a:solidFill>
                <a:latin typeface="Montserrat"/>
                <a:ea typeface="Montserrat"/>
                <a:cs typeface="Montserrat"/>
                <a:sym typeface="Montserrat"/>
              </a:rPr>
              <a:t>Attengono all’utilizzazione e allo sfruttamento economico dell’opera. L’autore, infatti, può decidere di cedere o concedere l’utilizzo di tali diritti, gratuitamente o a fronte di un pagamento.</a:t>
            </a:r>
            <a:endParaRPr sz="2600">
              <a:solidFill>
                <a:schemeClr val="lt1"/>
              </a:solidFill>
              <a:latin typeface="Montserrat"/>
              <a:ea typeface="Montserrat"/>
              <a:cs typeface="Montserrat"/>
              <a:sym typeface="Montserrat"/>
            </a:endParaRPr>
          </a:p>
        </p:txBody>
      </p:sp>
      <p:grpSp>
        <p:nvGrpSpPr>
          <p:cNvPr id="211" name="Google Shape;211;p19"/>
          <p:cNvGrpSpPr/>
          <p:nvPr/>
        </p:nvGrpSpPr>
        <p:grpSpPr>
          <a:xfrm>
            <a:off x="-431966" y="788486"/>
            <a:ext cx="7148154" cy="1048491"/>
            <a:chOff x="0" y="-163470"/>
            <a:chExt cx="9530872" cy="1397989"/>
          </a:xfrm>
        </p:grpSpPr>
        <p:grpSp>
          <p:nvGrpSpPr>
            <p:cNvPr id="212" name="Google Shape;212;p19"/>
            <p:cNvGrpSpPr/>
            <p:nvPr/>
          </p:nvGrpSpPr>
          <p:grpSpPr>
            <a:xfrm>
              <a:off x="0" y="-163470"/>
              <a:ext cx="9530872" cy="1397989"/>
              <a:chOff x="0" y="-38100"/>
              <a:chExt cx="2221364" cy="325830"/>
            </a:xfrm>
          </p:grpSpPr>
          <p:sp>
            <p:nvSpPr>
              <p:cNvPr id="213" name="Google Shape;213;p19"/>
              <p:cNvSpPr/>
              <p:nvPr/>
            </p:nvSpPr>
            <p:spPr>
              <a:xfrm>
                <a:off x="0" y="0"/>
                <a:ext cx="2221364" cy="287730"/>
              </a:xfrm>
              <a:custGeom>
                <a:avLst/>
                <a:gdLst/>
                <a:ahLst/>
                <a:cxnLst/>
                <a:rect l="l" t="t" r="r" b="b"/>
                <a:pathLst>
                  <a:path w="2221364" h="287730" extrusionOk="0">
                    <a:moveTo>
                      <a:pt x="46588" y="0"/>
                    </a:moveTo>
                    <a:lnTo>
                      <a:pt x="2174776" y="0"/>
                    </a:lnTo>
                    <a:cubicBezTo>
                      <a:pt x="2187132" y="0"/>
                      <a:pt x="2198982" y="4908"/>
                      <a:pt x="2207719" y="13645"/>
                    </a:cubicBezTo>
                    <a:cubicBezTo>
                      <a:pt x="2216456" y="22382"/>
                      <a:pt x="2221364" y="34232"/>
                      <a:pt x="2221364" y="46588"/>
                    </a:cubicBezTo>
                    <a:lnTo>
                      <a:pt x="2221364" y="241142"/>
                    </a:lnTo>
                    <a:cubicBezTo>
                      <a:pt x="2221364" y="266872"/>
                      <a:pt x="2200506" y="287730"/>
                      <a:pt x="2174776" y="287730"/>
                    </a:cubicBezTo>
                    <a:lnTo>
                      <a:pt x="46588" y="287730"/>
                    </a:lnTo>
                    <a:cubicBezTo>
                      <a:pt x="34232" y="287730"/>
                      <a:pt x="22382" y="282822"/>
                      <a:pt x="13645" y="274085"/>
                    </a:cubicBezTo>
                    <a:cubicBezTo>
                      <a:pt x="4908" y="265348"/>
                      <a:pt x="0" y="253498"/>
                      <a:pt x="0" y="241142"/>
                    </a:cubicBezTo>
                    <a:lnTo>
                      <a:pt x="0" y="46588"/>
                    </a:lnTo>
                    <a:cubicBezTo>
                      <a:pt x="0" y="34232"/>
                      <a:pt x="4908" y="22382"/>
                      <a:pt x="13645" y="13645"/>
                    </a:cubicBezTo>
                    <a:cubicBezTo>
                      <a:pt x="22382" y="4908"/>
                      <a:pt x="34232" y="0"/>
                      <a:pt x="465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19"/>
              <p:cNvSpPr txBox="1"/>
              <p:nvPr/>
            </p:nvSpPr>
            <p:spPr>
              <a:xfrm>
                <a:off x="0" y="-38100"/>
                <a:ext cx="2221364" cy="325830"/>
              </a:xfrm>
              <a:prstGeom prst="rect">
                <a:avLst/>
              </a:prstGeom>
              <a:noFill/>
              <a:ln>
                <a:noFill/>
              </a:ln>
            </p:spPr>
            <p:txBody>
              <a:bodyPr spcFirstLastPara="1" wrap="square" lIns="60050" tIns="60050" rIns="60050" bIns="60050" anchor="ctr" anchorCtr="0">
                <a:noAutofit/>
              </a:bodyPr>
              <a:lstStyle/>
              <a:p>
                <a:pPr marL="0" marR="0" lvl="0" indent="0" algn="ctr" rtl="0">
                  <a:lnSpc>
                    <a:spcPct val="163277"/>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215" name="Google Shape;215;p19"/>
            <p:cNvSpPr/>
            <p:nvPr/>
          </p:nvSpPr>
          <p:spPr>
            <a:xfrm>
              <a:off x="3724852" y="163176"/>
              <a:ext cx="5435836" cy="908166"/>
            </a:xfrm>
            <a:custGeom>
              <a:avLst/>
              <a:gdLst/>
              <a:ahLst/>
              <a:cxnLst/>
              <a:rect l="l" t="t" r="r" b="b"/>
              <a:pathLst>
                <a:path w="5435836" h="908166" extrusionOk="0">
                  <a:moveTo>
                    <a:pt x="0" y="0"/>
                  </a:moveTo>
                  <a:lnTo>
                    <a:pt x="5435836" y="0"/>
                  </a:lnTo>
                  <a:lnTo>
                    <a:pt x="5435836" y="908167"/>
                  </a:lnTo>
                  <a:lnTo>
                    <a:pt x="0" y="908167"/>
                  </a:lnTo>
                  <a:lnTo>
                    <a:pt x="0" y="0"/>
                  </a:lnTo>
                  <a:close/>
                </a:path>
              </a:pathLst>
            </a:custGeom>
            <a:blipFill rotWithShape="1">
              <a:blip r:embed="rId5">
                <a:alphaModFix/>
              </a:blip>
              <a:stretch>
                <a:fillRect/>
              </a:stretch>
            </a:blipFill>
            <a:ln>
              <a:noFill/>
            </a:ln>
          </p:spPr>
          <p:txBody>
            <a:bodyPr/>
            <a:lstStyle/>
            <a:p>
              <a:endParaRPr lang="it-IT"/>
            </a:p>
          </p:txBody>
        </p:sp>
        <p:sp>
          <p:nvSpPr>
            <p:cNvPr id="216" name="Google Shape;216;p19"/>
            <p:cNvSpPr/>
            <p:nvPr/>
          </p:nvSpPr>
          <p:spPr>
            <a:xfrm>
              <a:off x="1650583" y="240131"/>
              <a:ext cx="1923704" cy="754258"/>
            </a:xfrm>
            <a:custGeom>
              <a:avLst/>
              <a:gdLst/>
              <a:ahLst/>
              <a:cxnLst/>
              <a:rect l="l" t="t" r="r" b="b"/>
              <a:pathLst>
                <a:path w="1923704" h="754258" extrusionOk="0">
                  <a:moveTo>
                    <a:pt x="0" y="0"/>
                  </a:moveTo>
                  <a:lnTo>
                    <a:pt x="1923704" y="0"/>
                  </a:lnTo>
                  <a:lnTo>
                    <a:pt x="1923704" y="754258"/>
                  </a:lnTo>
                  <a:lnTo>
                    <a:pt x="0" y="754258"/>
                  </a:lnTo>
                  <a:lnTo>
                    <a:pt x="0" y="0"/>
                  </a:lnTo>
                  <a:close/>
                </a:path>
              </a:pathLst>
            </a:custGeom>
            <a:blipFill rotWithShape="1">
              <a:blip r:embed="rId6">
                <a:alphaModFix/>
              </a:blip>
              <a:stretch>
                <a:fillRect/>
              </a:stretch>
            </a:blipFill>
            <a:ln>
              <a:noFill/>
            </a:ln>
          </p:spPr>
          <p:txBody>
            <a:bodyPr/>
            <a:lstStyle/>
            <a:p>
              <a:endParaRPr lang="it-IT"/>
            </a:p>
          </p:txBody>
        </p:sp>
      </p:grpSp>
      <p:pic>
        <p:nvPicPr>
          <p:cNvPr id="2" name="Google Shape;69;p16">
            <a:extLst>
              <a:ext uri="{FF2B5EF4-FFF2-40B4-BE49-F238E27FC236}">
                <a16:creationId xmlns:a16="http://schemas.microsoft.com/office/drawing/2014/main" id="{87D539B0-1ECD-E9B4-449C-06B272A7E3FD}"/>
              </a:ext>
            </a:extLst>
          </p:cNvPr>
          <p:cNvPicPr preferRelativeResize="0"/>
          <p:nvPr/>
        </p:nvPicPr>
        <p:blipFill>
          <a:blip r:embed="rId7">
            <a:alphaModFix/>
          </a:blip>
          <a:stretch>
            <a:fillRect/>
          </a:stretch>
        </p:blipFill>
        <p:spPr>
          <a:xfrm>
            <a:off x="3004457" y="1991400"/>
            <a:ext cx="12558575" cy="8075877"/>
          </a:xfrm>
          <a:prstGeom prst="rect">
            <a:avLst/>
          </a:prstGeom>
          <a:noFill/>
          <a:ln>
            <a:noFill/>
          </a:ln>
        </p:spPr>
      </p:pic>
    </p:spTree>
    <p:extLst>
      <p:ext uri="{BB962C8B-B14F-4D97-AF65-F5344CB8AC3E}">
        <p14:creationId xmlns:p14="http://schemas.microsoft.com/office/powerpoint/2010/main" val="3153217841"/>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19"/>
          <p:cNvSpPr/>
          <p:nvPr/>
        </p:nvSpPr>
        <p:spPr>
          <a:xfrm>
            <a:off x="0" y="0"/>
            <a:ext cx="18288000" cy="1457325"/>
          </a:xfrm>
          <a:prstGeom prst="rect">
            <a:avLst/>
          </a:prstGeom>
          <a:solidFill>
            <a:srgbClr val="1E30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19"/>
          <p:cNvSpPr/>
          <p:nvPr/>
        </p:nvSpPr>
        <p:spPr>
          <a:xfrm rot="-5400000">
            <a:off x="16041208" y="704772"/>
            <a:ext cx="2988478" cy="1505106"/>
          </a:xfrm>
          <a:custGeom>
            <a:avLst/>
            <a:gdLst/>
            <a:ahLst/>
            <a:cxnLst/>
            <a:rect l="l" t="t" r="r" b="b"/>
            <a:pathLst>
              <a:path w="2988478" h="1505106" extrusionOk="0">
                <a:moveTo>
                  <a:pt x="0" y="0"/>
                </a:moveTo>
                <a:lnTo>
                  <a:pt x="2988478" y="0"/>
                </a:lnTo>
                <a:lnTo>
                  <a:pt x="2988478" y="1505106"/>
                </a:lnTo>
                <a:lnTo>
                  <a:pt x="0" y="1505106"/>
                </a:lnTo>
                <a:lnTo>
                  <a:pt x="0" y="0"/>
                </a:lnTo>
                <a:close/>
              </a:path>
            </a:pathLst>
          </a:custGeom>
          <a:blipFill rotWithShape="1">
            <a:blip r:embed="rId3">
              <a:alphaModFix/>
            </a:blip>
            <a:stretch>
              <a:fillRect/>
            </a:stretch>
          </a:blipFill>
          <a:ln>
            <a:noFill/>
          </a:ln>
        </p:spPr>
        <p:txBody>
          <a:bodyPr/>
          <a:lstStyle/>
          <a:p>
            <a:endParaRPr lang="it-IT"/>
          </a:p>
        </p:txBody>
      </p:sp>
      <p:sp>
        <p:nvSpPr>
          <p:cNvPr id="205" name="Google Shape;205;p19"/>
          <p:cNvSpPr/>
          <p:nvPr/>
        </p:nvSpPr>
        <p:spPr>
          <a:xfrm>
            <a:off x="16702512" y="8607791"/>
            <a:ext cx="556788" cy="556788"/>
          </a:xfrm>
          <a:custGeom>
            <a:avLst/>
            <a:gdLst/>
            <a:ahLst/>
            <a:cxnLst/>
            <a:rect l="l" t="t" r="r" b="b"/>
            <a:pathLst>
              <a:path w="556788" h="556788" extrusionOk="0">
                <a:moveTo>
                  <a:pt x="0" y="0"/>
                </a:moveTo>
                <a:lnTo>
                  <a:pt x="556788" y="0"/>
                </a:lnTo>
                <a:lnTo>
                  <a:pt x="556788" y="556787"/>
                </a:lnTo>
                <a:lnTo>
                  <a:pt x="0" y="556787"/>
                </a:lnTo>
                <a:lnTo>
                  <a:pt x="0" y="0"/>
                </a:lnTo>
                <a:close/>
              </a:path>
            </a:pathLst>
          </a:custGeom>
          <a:blipFill rotWithShape="1">
            <a:blip r:embed="rId4">
              <a:alphaModFix/>
            </a:blip>
            <a:stretch>
              <a:fillRect/>
            </a:stretch>
          </a:blipFill>
          <a:ln>
            <a:noFill/>
          </a:ln>
        </p:spPr>
        <p:txBody>
          <a:bodyPr/>
          <a:lstStyle/>
          <a:p>
            <a:endParaRPr lang="it-IT"/>
          </a:p>
        </p:txBody>
      </p:sp>
      <p:grpSp>
        <p:nvGrpSpPr>
          <p:cNvPr id="211" name="Google Shape;211;p19"/>
          <p:cNvGrpSpPr/>
          <p:nvPr/>
        </p:nvGrpSpPr>
        <p:grpSpPr>
          <a:xfrm>
            <a:off x="-431966" y="788486"/>
            <a:ext cx="7148154" cy="1048491"/>
            <a:chOff x="0" y="-163470"/>
            <a:chExt cx="9530872" cy="1397989"/>
          </a:xfrm>
        </p:grpSpPr>
        <p:grpSp>
          <p:nvGrpSpPr>
            <p:cNvPr id="212" name="Google Shape;212;p19"/>
            <p:cNvGrpSpPr/>
            <p:nvPr/>
          </p:nvGrpSpPr>
          <p:grpSpPr>
            <a:xfrm>
              <a:off x="0" y="-163470"/>
              <a:ext cx="9530872" cy="1397989"/>
              <a:chOff x="0" y="-38100"/>
              <a:chExt cx="2221364" cy="325830"/>
            </a:xfrm>
          </p:grpSpPr>
          <p:sp>
            <p:nvSpPr>
              <p:cNvPr id="213" name="Google Shape;213;p19"/>
              <p:cNvSpPr/>
              <p:nvPr/>
            </p:nvSpPr>
            <p:spPr>
              <a:xfrm>
                <a:off x="0" y="0"/>
                <a:ext cx="2221364" cy="287730"/>
              </a:xfrm>
              <a:custGeom>
                <a:avLst/>
                <a:gdLst/>
                <a:ahLst/>
                <a:cxnLst/>
                <a:rect l="l" t="t" r="r" b="b"/>
                <a:pathLst>
                  <a:path w="2221364" h="287730" extrusionOk="0">
                    <a:moveTo>
                      <a:pt x="46588" y="0"/>
                    </a:moveTo>
                    <a:lnTo>
                      <a:pt x="2174776" y="0"/>
                    </a:lnTo>
                    <a:cubicBezTo>
                      <a:pt x="2187132" y="0"/>
                      <a:pt x="2198982" y="4908"/>
                      <a:pt x="2207719" y="13645"/>
                    </a:cubicBezTo>
                    <a:cubicBezTo>
                      <a:pt x="2216456" y="22382"/>
                      <a:pt x="2221364" y="34232"/>
                      <a:pt x="2221364" y="46588"/>
                    </a:cubicBezTo>
                    <a:lnTo>
                      <a:pt x="2221364" y="241142"/>
                    </a:lnTo>
                    <a:cubicBezTo>
                      <a:pt x="2221364" y="266872"/>
                      <a:pt x="2200506" y="287730"/>
                      <a:pt x="2174776" y="287730"/>
                    </a:cubicBezTo>
                    <a:lnTo>
                      <a:pt x="46588" y="287730"/>
                    </a:lnTo>
                    <a:cubicBezTo>
                      <a:pt x="34232" y="287730"/>
                      <a:pt x="22382" y="282822"/>
                      <a:pt x="13645" y="274085"/>
                    </a:cubicBezTo>
                    <a:cubicBezTo>
                      <a:pt x="4908" y="265348"/>
                      <a:pt x="0" y="253498"/>
                      <a:pt x="0" y="241142"/>
                    </a:cubicBezTo>
                    <a:lnTo>
                      <a:pt x="0" y="46588"/>
                    </a:lnTo>
                    <a:cubicBezTo>
                      <a:pt x="0" y="34232"/>
                      <a:pt x="4908" y="22382"/>
                      <a:pt x="13645" y="13645"/>
                    </a:cubicBezTo>
                    <a:cubicBezTo>
                      <a:pt x="22382" y="4908"/>
                      <a:pt x="34232" y="0"/>
                      <a:pt x="465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19"/>
              <p:cNvSpPr txBox="1"/>
              <p:nvPr/>
            </p:nvSpPr>
            <p:spPr>
              <a:xfrm>
                <a:off x="0" y="-38100"/>
                <a:ext cx="2221364" cy="325830"/>
              </a:xfrm>
              <a:prstGeom prst="rect">
                <a:avLst/>
              </a:prstGeom>
              <a:noFill/>
              <a:ln>
                <a:noFill/>
              </a:ln>
            </p:spPr>
            <p:txBody>
              <a:bodyPr spcFirstLastPara="1" wrap="square" lIns="60050" tIns="60050" rIns="60050" bIns="60050" anchor="ctr" anchorCtr="0">
                <a:noAutofit/>
              </a:bodyPr>
              <a:lstStyle/>
              <a:p>
                <a:pPr marL="0" marR="0" lvl="0" indent="0" algn="ctr" rtl="0">
                  <a:lnSpc>
                    <a:spcPct val="163277"/>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215" name="Google Shape;215;p19"/>
            <p:cNvSpPr/>
            <p:nvPr/>
          </p:nvSpPr>
          <p:spPr>
            <a:xfrm>
              <a:off x="3724852" y="163176"/>
              <a:ext cx="5435836" cy="908166"/>
            </a:xfrm>
            <a:custGeom>
              <a:avLst/>
              <a:gdLst/>
              <a:ahLst/>
              <a:cxnLst/>
              <a:rect l="l" t="t" r="r" b="b"/>
              <a:pathLst>
                <a:path w="5435836" h="908166" extrusionOk="0">
                  <a:moveTo>
                    <a:pt x="0" y="0"/>
                  </a:moveTo>
                  <a:lnTo>
                    <a:pt x="5435836" y="0"/>
                  </a:lnTo>
                  <a:lnTo>
                    <a:pt x="5435836" y="908167"/>
                  </a:lnTo>
                  <a:lnTo>
                    <a:pt x="0" y="908167"/>
                  </a:lnTo>
                  <a:lnTo>
                    <a:pt x="0" y="0"/>
                  </a:lnTo>
                  <a:close/>
                </a:path>
              </a:pathLst>
            </a:custGeom>
            <a:blipFill rotWithShape="1">
              <a:blip r:embed="rId5">
                <a:alphaModFix/>
              </a:blip>
              <a:stretch>
                <a:fillRect/>
              </a:stretch>
            </a:blipFill>
            <a:ln>
              <a:noFill/>
            </a:ln>
          </p:spPr>
          <p:txBody>
            <a:bodyPr/>
            <a:lstStyle/>
            <a:p>
              <a:endParaRPr lang="it-IT"/>
            </a:p>
          </p:txBody>
        </p:sp>
        <p:sp>
          <p:nvSpPr>
            <p:cNvPr id="216" name="Google Shape;216;p19"/>
            <p:cNvSpPr/>
            <p:nvPr/>
          </p:nvSpPr>
          <p:spPr>
            <a:xfrm>
              <a:off x="1650583" y="240131"/>
              <a:ext cx="1923704" cy="754258"/>
            </a:xfrm>
            <a:custGeom>
              <a:avLst/>
              <a:gdLst/>
              <a:ahLst/>
              <a:cxnLst/>
              <a:rect l="l" t="t" r="r" b="b"/>
              <a:pathLst>
                <a:path w="1923704" h="754258" extrusionOk="0">
                  <a:moveTo>
                    <a:pt x="0" y="0"/>
                  </a:moveTo>
                  <a:lnTo>
                    <a:pt x="1923704" y="0"/>
                  </a:lnTo>
                  <a:lnTo>
                    <a:pt x="1923704" y="754258"/>
                  </a:lnTo>
                  <a:lnTo>
                    <a:pt x="0" y="754258"/>
                  </a:lnTo>
                  <a:lnTo>
                    <a:pt x="0" y="0"/>
                  </a:lnTo>
                  <a:close/>
                </a:path>
              </a:pathLst>
            </a:custGeom>
            <a:blipFill rotWithShape="1">
              <a:blip r:embed="rId6">
                <a:alphaModFix/>
              </a:blip>
              <a:stretch>
                <a:fillRect/>
              </a:stretch>
            </a:blipFill>
            <a:ln>
              <a:noFill/>
            </a:ln>
          </p:spPr>
          <p:txBody>
            <a:bodyPr/>
            <a:lstStyle/>
            <a:p>
              <a:endParaRPr lang="it-IT"/>
            </a:p>
          </p:txBody>
        </p:sp>
      </p:grpSp>
      <p:sp>
        <p:nvSpPr>
          <p:cNvPr id="3" name="CasellaDiTesto 2">
            <a:extLst>
              <a:ext uri="{FF2B5EF4-FFF2-40B4-BE49-F238E27FC236}">
                <a16:creationId xmlns:a16="http://schemas.microsoft.com/office/drawing/2014/main" id="{BCD98A09-448D-CE6F-2639-DE3B0D4810FC}"/>
              </a:ext>
            </a:extLst>
          </p:cNvPr>
          <p:cNvSpPr txBox="1"/>
          <p:nvPr/>
        </p:nvSpPr>
        <p:spPr>
          <a:xfrm>
            <a:off x="669489" y="7653683"/>
            <a:ext cx="8474511" cy="1477328"/>
          </a:xfrm>
          <a:prstGeom prst="rect">
            <a:avLst/>
          </a:prstGeom>
          <a:noFill/>
          <a:ln w="28575">
            <a:solidFill>
              <a:schemeClr val="accent1">
                <a:lumMod val="50000"/>
              </a:schemeClr>
            </a:solidFill>
          </a:ln>
        </p:spPr>
        <p:txBody>
          <a:bodyPr wrap="square">
            <a:spAutoFit/>
          </a:bodyPr>
          <a:lstStyle/>
          <a:p>
            <a:r>
              <a:rPr lang="en-US" sz="3000" b="1">
                <a:solidFill>
                  <a:schemeClr val="dk2"/>
                </a:solidFill>
                <a:latin typeface="Barlow"/>
                <a:sym typeface="Barlow"/>
              </a:rPr>
              <a:t>D3.2 Extensible Quality Standard in Institutional Publishing (EQSIP) V2.0 for Diamond Open Access</a:t>
            </a:r>
            <a:r>
              <a:rPr lang="en-US" sz="3000">
                <a:solidFill>
                  <a:schemeClr val="dk2"/>
                </a:solidFill>
                <a:latin typeface="Barlow"/>
                <a:sym typeface="Barlow"/>
              </a:rPr>
              <a:t> </a:t>
            </a:r>
            <a:r>
              <a:rPr lang="it-IT" sz="2800">
                <a:hlinkClick r:id="rId7"/>
              </a:rPr>
              <a:t>10.5281/zenodo.10726731</a:t>
            </a:r>
            <a:endParaRPr lang="en-US" sz="2800" b="1"/>
          </a:p>
        </p:txBody>
      </p:sp>
      <p:pic>
        <p:nvPicPr>
          <p:cNvPr id="4" name="Google Shape;64;p15">
            <a:extLst>
              <a:ext uri="{FF2B5EF4-FFF2-40B4-BE49-F238E27FC236}">
                <a16:creationId xmlns:a16="http://schemas.microsoft.com/office/drawing/2014/main" id="{71923D95-5ADB-CBE6-70B7-FF7B7B70B156}"/>
              </a:ext>
            </a:extLst>
          </p:cNvPr>
          <p:cNvPicPr preferRelativeResize="0"/>
          <p:nvPr/>
        </p:nvPicPr>
        <p:blipFill rotWithShape="1">
          <a:blip r:embed="rId8">
            <a:alphaModFix/>
          </a:blip>
          <a:srcRect/>
          <a:stretch/>
        </p:blipFill>
        <p:spPr>
          <a:xfrm>
            <a:off x="796315" y="2017075"/>
            <a:ext cx="3802710" cy="4285753"/>
          </a:xfrm>
          <a:prstGeom prst="rect">
            <a:avLst/>
          </a:prstGeom>
          <a:noFill/>
          <a:ln>
            <a:noFill/>
          </a:ln>
        </p:spPr>
      </p:pic>
      <p:pic>
        <p:nvPicPr>
          <p:cNvPr id="5" name="Google Shape;74;p17">
            <a:extLst>
              <a:ext uri="{FF2B5EF4-FFF2-40B4-BE49-F238E27FC236}">
                <a16:creationId xmlns:a16="http://schemas.microsoft.com/office/drawing/2014/main" id="{6B4E537B-0826-7759-74DB-5F8BBC346230}"/>
              </a:ext>
            </a:extLst>
          </p:cNvPr>
          <p:cNvPicPr preferRelativeResize="0"/>
          <p:nvPr/>
        </p:nvPicPr>
        <p:blipFill>
          <a:blip r:embed="rId9">
            <a:alphaModFix/>
          </a:blip>
          <a:stretch>
            <a:fillRect/>
          </a:stretch>
        </p:blipFill>
        <p:spPr>
          <a:xfrm>
            <a:off x="5945439" y="1836976"/>
            <a:ext cx="3868031" cy="4668871"/>
          </a:xfrm>
          <a:prstGeom prst="rect">
            <a:avLst/>
          </a:prstGeom>
          <a:noFill/>
          <a:ln>
            <a:noFill/>
          </a:ln>
        </p:spPr>
      </p:pic>
      <p:pic>
        <p:nvPicPr>
          <p:cNvPr id="6" name="Google Shape;79;p18">
            <a:extLst>
              <a:ext uri="{FF2B5EF4-FFF2-40B4-BE49-F238E27FC236}">
                <a16:creationId xmlns:a16="http://schemas.microsoft.com/office/drawing/2014/main" id="{DB3E859A-F90A-D481-6253-C980B7420556}"/>
              </a:ext>
            </a:extLst>
          </p:cNvPr>
          <p:cNvPicPr preferRelativeResize="0"/>
          <p:nvPr/>
        </p:nvPicPr>
        <p:blipFill>
          <a:blip r:embed="rId10">
            <a:alphaModFix/>
          </a:blip>
          <a:stretch>
            <a:fillRect/>
          </a:stretch>
        </p:blipFill>
        <p:spPr>
          <a:xfrm>
            <a:off x="11088068" y="6862577"/>
            <a:ext cx="5280632" cy="3097852"/>
          </a:xfrm>
          <a:prstGeom prst="rect">
            <a:avLst/>
          </a:prstGeom>
          <a:noFill/>
          <a:ln>
            <a:noFill/>
          </a:ln>
        </p:spPr>
      </p:pic>
      <p:pic>
        <p:nvPicPr>
          <p:cNvPr id="7" name="Google Shape;84;p19">
            <a:extLst>
              <a:ext uri="{FF2B5EF4-FFF2-40B4-BE49-F238E27FC236}">
                <a16:creationId xmlns:a16="http://schemas.microsoft.com/office/drawing/2014/main" id="{03E0BEE5-8F7F-C771-EF10-12394F769016}"/>
              </a:ext>
            </a:extLst>
          </p:cNvPr>
          <p:cNvPicPr preferRelativeResize="0"/>
          <p:nvPr/>
        </p:nvPicPr>
        <p:blipFill>
          <a:blip r:embed="rId11">
            <a:alphaModFix/>
          </a:blip>
          <a:stretch>
            <a:fillRect/>
          </a:stretch>
        </p:blipFill>
        <p:spPr>
          <a:xfrm>
            <a:off x="11568449" y="1505819"/>
            <a:ext cx="4027824" cy="5081464"/>
          </a:xfrm>
          <a:prstGeom prst="rect">
            <a:avLst/>
          </a:prstGeom>
          <a:noFill/>
          <a:ln>
            <a:noFill/>
          </a:ln>
        </p:spPr>
      </p:pic>
    </p:spTree>
    <p:extLst>
      <p:ext uri="{BB962C8B-B14F-4D97-AF65-F5344CB8AC3E}">
        <p14:creationId xmlns:p14="http://schemas.microsoft.com/office/powerpoint/2010/main" val="842641529"/>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19"/>
          <p:cNvSpPr/>
          <p:nvPr/>
        </p:nvSpPr>
        <p:spPr>
          <a:xfrm>
            <a:off x="0" y="0"/>
            <a:ext cx="18288000" cy="1457325"/>
          </a:xfrm>
          <a:prstGeom prst="rect">
            <a:avLst/>
          </a:prstGeom>
          <a:solidFill>
            <a:srgbClr val="1E30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19"/>
          <p:cNvSpPr/>
          <p:nvPr/>
        </p:nvSpPr>
        <p:spPr>
          <a:xfrm rot="-5400000">
            <a:off x="16041208" y="704772"/>
            <a:ext cx="2988478" cy="1505106"/>
          </a:xfrm>
          <a:custGeom>
            <a:avLst/>
            <a:gdLst/>
            <a:ahLst/>
            <a:cxnLst/>
            <a:rect l="l" t="t" r="r" b="b"/>
            <a:pathLst>
              <a:path w="2988478" h="1505106" extrusionOk="0">
                <a:moveTo>
                  <a:pt x="0" y="0"/>
                </a:moveTo>
                <a:lnTo>
                  <a:pt x="2988478" y="0"/>
                </a:lnTo>
                <a:lnTo>
                  <a:pt x="2988478" y="1505106"/>
                </a:lnTo>
                <a:lnTo>
                  <a:pt x="0" y="1505106"/>
                </a:lnTo>
                <a:lnTo>
                  <a:pt x="0" y="0"/>
                </a:lnTo>
                <a:close/>
              </a:path>
            </a:pathLst>
          </a:custGeom>
          <a:blipFill rotWithShape="1">
            <a:blip r:embed="rId3">
              <a:alphaModFix/>
            </a:blip>
            <a:stretch>
              <a:fillRect/>
            </a:stretch>
          </a:blipFill>
          <a:ln>
            <a:noFill/>
          </a:ln>
        </p:spPr>
        <p:txBody>
          <a:bodyPr/>
          <a:lstStyle/>
          <a:p>
            <a:endParaRPr lang="it-IT"/>
          </a:p>
        </p:txBody>
      </p:sp>
      <p:sp>
        <p:nvSpPr>
          <p:cNvPr id="205" name="Google Shape;205;p19"/>
          <p:cNvSpPr/>
          <p:nvPr/>
        </p:nvSpPr>
        <p:spPr>
          <a:xfrm>
            <a:off x="16702512" y="8607791"/>
            <a:ext cx="556788" cy="556788"/>
          </a:xfrm>
          <a:custGeom>
            <a:avLst/>
            <a:gdLst/>
            <a:ahLst/>
            <a:cxnLst/>
            <a:rect l="l" t="t" r="r" b="b"/>
            <a:pathLst>
              <a:path w="556788" h="556788" extrusionOk="0">
                <a:moveTo>
                  <a:pt x="0" y="0"/>
                </a:moveTo>
                <a:lnTo>
                  <a:pt x="556788" y="0"/>
                </a:lnTo>
                <a:lnTo>
                  <a:pt x="556788" y="556787"/>
                </a:lnTo>
                <a:lnTo>
                  <a:pt x="0" y="556787"/>
                </a:lnTo>
                <a:lnTo>
                  <a:pt x="0" y="0"/>
                </a:lnTo>
                <a:close/>
              </a:path>
            </a:pathLst>
          </a:custGeom>
          <a:blipFill rotWithShape="1">
            <a:blip r:embed="rId4">
              <a:alphaModFix/>
            </a:blip>
            <a:stretch>
              <a:fillRect/>
            </a:stretch>
          </a:blipFill>
          <a:ln>
            <a:noFill/>
          </a:ln>
        </p:spPr>
        <p:txBody>
          <a:bodyPr/>
          <a:lstStyle/>
          <a:p>
            <a:endParaRPr lang="it-IT"/>
          </a:p>
        </p:txBody>
      </p:sp>
      <p:sp>
        <p:nvSpPr>
          <p:cNvPr id="208" name="Google Shape;208;p19"/>
          <p:cNvSpPr txBox="1"/>
          <p:nvPr/>
        </p:nvSpPr>
        <p:spPr>
          <a:xfrm>
            <a:off x="8710900" y="6054600"/>
            <a:ext cx="7657800" cy="2241000"/>
          </a:xfrm>
          <a:prstGeom prst="rect">
            <a:avLst/>
          </a:prstGeom>
          <a:noFill/>
          <a:ln>
            <a:noFill/>
          </a:ln>
        </p:spPr>
        <p:txBody>
          <a:bodyPr spcFirstLastPara="1" wrap="square" lIns="0" tIns="0" rIns="0" bIns="0" anchor="t" anchorCtr="0">
            <a:spAutoFit/>
          </a:bodyPr>
          <a:lstStyle/>
          <a:p>
            <a:pPr marL="0" lvl="0" indent="0" algn="just" rtl="0">
              <a:lnSpc>
                <a:spcPct val="115000"/>
              </a:lnSpc>
              <a:spcBef>
                <a:spcPts val="0"/>
              </a:spcBef>
              <a:spcAft>
                <a:spcPts val="0"/>
              </a:spcAft>
              <a:buClr>
                <a:schemeClr val="dk1"/>
              </a:buClr>
              <a:buSzPts val="1300"/>
              <a:buFont typeface="Arial"/>
              <a:buNone/>
            </a:pPr>
            <a:r>
              <a:rPr lang="en-US" sz="2600">
                <a:solidFill>
                  <a:schemeClr val="lt1"/>
                </a:solidFill>
                <a:latin typeface="Montserrat"/>
                <a:ea typeface="Montserrat"/>
                <a:cs typeface="Montserrat"/>
                <a:sym typeface="Montserrat"/>
              </a:rPr>
              <a:t>Attengono all’utilizzazione e allo sfruttamento economico dell’opera. L’autore, infatti, può decidere di cedere o concedere l’utilizzo di tali diritti, gratuitamente o a fronte di un pagamento.</a:t>
            </a:r>
            <a:endParaRPr sz="2600">
              <a:solidFill>
                <a:schemeClr val="lt1"/>
              </a:solidFill>
              <a:latin typeface="Montserrat"/>
              <a:ea typeface="Montserrat"/>
              <a:cs typeface="Montserrat"/>
              <a:sym typeface="Montserrat"/>
            </a:endParaRPr>
          </a:p>
        </p:txBody>
      </p:sp>
      <p:grpSp>
        <p:nvGrpSpPr>
          <p:cNvPr id="211" name="Google Shape;211;p19"/>
          <p:cNvGrpSpPr/>
          <p:nvPr/>
        </p:nvGrpSpPr>
        <p:grpSpPr>
          <a:xfrm>
            <a:off x="-431966" y="788486"/>
            <a:ext cx="7148154" cy="1048491"/>
            <a:chOff x="0" y="-163470"/>
            <a:chExt cx="9530872" cy="1397989"/>
          </a:xfrm>
        </p:grpSpPr>
        <p:grpSp>
          <p:nvGrpSpPr>
            <p:cNvPr id="212" name="Google Shape;212;p19"/>
            <p:cNvGrpSpPr/>
            <p:nvPr/>
          </p:nvGrpSpPr>
          <p:grpSpPr>
            <a:xfrm>
              <a:off x="0" y="-163470"/>
              <a:ext cx="9530872" cy="1397989"/>
              <a:chOff x="0" y="-38100"/>
              <a:chExt cx="2221364" cy="325830"/>
            </a:xfrm>
          </p:grpSpPr>
          <p:sp>
            <p:nvSpPr>
              <p:cNvPr id="213" name="Google Shape;213;p19"/>
              <p:cNvSpPr/>
              <p:nvPr/>
            </p:nvSpPr>
            <p:spPr>
              <a:xfrm>
                <a:off x="0" y="0"/>
                <a:ext cx="2221364" cy="287730"/>
              </a:xfrm>
              <a:custGeom>
                <a:avLst/>
                <a:gdLst/>
                <a:ahLst/>
                <a:cxnLst/>
                <a:rect l="l" t="t" r="r" b="b"/>
                <a:pathLst>
                  <a:path w="2221364" h="287730" extrusionOk="0">
                    <a:moveTo>
                      <a:pt x="46588" y="0"/>
                    </a:moveTo>
                    <a:lnTo>
                      <a:pt x="2174776" y="0"/>
                    </a:lnTo>
                    <a:cubicBezTo>
                      <a:pt x="2187132" y="0"/>
                      <a:pt x="2198982" y="4908"/>
                      <a:pt x="2207719" y="13645"/>
                    </a:cubicBezTo>
                    <a:cubicBezTo>
                      <a:pt x="2216456" y="22382"/>
                      <a:pt x="2221364" y="34232"/>
                      <a:pt x="2221364" y="46588"/>
                    </a:cubicBezTo>
                    <a:lnTo>
                      <a:pt x="2221364" y="241142"/>
                    </a:lnTo>
                    <a:cubicBezTo>
                      <a:pt x="2221364" y="266872"/>
                      <a:pt x="2200506" y="287730"/>
                      <a:pt x="2174776" y="287730"/>
                    </a:cubicBezTo>
                    <a:lnTo>
                      <a:pt x="46588" y="287730"/>
                    </a:lnTo>
                    <a:cubicBezTo>
                      <a:pt x="34232" y="287730"/>
                      <a:pt x="22382" y="282822"/>
                      <a:pt x="13645" y="274085"/>
                    </a:cubicBezTo>
                    <a:cubicBezTo>
                      <a:pt x="4908" y="265348"/>
                      <a:pt x="0" y="253498"/>
                      <a:pt x="0" y="241142"/>
                    </a:cubicBezTo>
                    <a:lnTo>
                      <a:pt x="0" y="46588"/>
                    </a:lnTo>
                    <a:cubicBezTo>
                      <a:pt x="0" y="34232"/>
                      <a:pt x="4908" y="22382"/>
                      <a:pt x="13645" y="13645"/>
                    </a:cubicBezTo>
                    <a:cubicBezTo>
                      <a:pt x="22382" y="4908"/>
                      <a:pt x="34232" y="0"/>
                      <a:pt x="465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19"/>
              <p:cNvSpPr txBox="1"/>
              <p:nvPr/>
            </p:nvSpPr>
            <p:spPr>
              <a:xfrm>
                <a:off x="0" y="-38100"/>
                <a:ext cx="2221364" cy="325830"/>
              </a:xfrm>
              <a:prstGeom prst="rect">
                <a:avLst/>
              </a:prstGeom>
              <a:noFill/>
              <a:ln>
                <a:noFill/>
              </a:ln>
            </p:spPr>
            <p:txBody>
              <a:bodyPr spcFirstLastPara="1" wrap="square" lIns="60050" tIns="60050" rIns="60050" bIns="60050" anchor="ctr" anchorCtr="0">
                <a:noAutofit/>
              </a:bodyPr>
              <a:lstStyle/>
              <a:p>
                <a:pPr marL="0" marR="0" lvl="0" indent="0" algn="ctr" rtl="0">
                  <a:lnSpc>
                    <a:spcPct val="163277"/>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215" name="Google Shape;215;p19"/>
            <p:cNvSpPr/>
            <p:nvPr/>
          </p:nvSpPr>
          <p:spPr>
            <a:xfrm>
              <a:off x="3724852" y="163176"/>
              <a:ext cx="5435836" cy="908166"/>
            </a:xfrm>
            <a:custGeom>
              <a:avLst/>
              <a:gdLst/>
              <a:ahLst/>
              <a:cxnLst/>
              <a:rect l="l" t="t" r="r" b="b"/>
              <a:pathLst>
                <a:path w="5435836" h="908166" extrusionOk="0">
                  <a:moveTo>
                    <a:pt x="0" y="0"/>
                  </a:moveTo>
                  <a:lnTo>
                    <a:pt x="5435836" y="0"/>
                  </a:lnTo>
                  <a:lnTo>
                    <a:pt x="5435836" y="908167"/>
                  </a:lnTo>
                  <a:lnTo>
                    <a:pt x="0" y="908167"/>
                  </a:lnTo>
                  <a:lnTo>
                    <a:pt x="0" y="0"/>
                  </a:lnTo>
                  <a:close/>
                </a:path>
              </a:pathLst>
            </a:custGeom>
            <a:blipFill rotWithShape="1">
              <a:blip r:embed="rId5">
                <a:alphaModFix/>
              </a:blip>
              <a:stretch>
                <a:fillRect/>
              </a:stretch>
            </a:blipFill>
            <a:ln>
              <a:noFill/>
            </a:ln>
          </p:spPr>
          <p:txBody>
            <a:bodyPr/>
            <a:lstStyle/>
            <a:p>
              <a:endParaRPr lang="it-IT"/>
            </a:p>
          </p:txBody>
        </p:sp>
        <p:sp>
          <p:nvSpPr>
            <p:cNvPr id="216" name="Google Shape;216;p19"/>
            <p:cNvSpPr/>
            <p:nvPr/>
          </p:nvSpPr>
          <p:spPr>
            <a:xfrm>
              <a:off x="1650583" y="240131"/>
              <a:ext cx="1923704" cy="754258"/>
            </a:xfrm>
            <a:custGeom>
              <a:avLst/>
              <a:gdLst/>
              <a:ahLst/>
              <a:cxnLst/>
              <a:rect l="l" t="t" r="r" b="b"/>
              <a:pathLst>
                <a:path w="1923704" h="754258" extrusionOk="0">
                  <a:moveTo>
                    <a:pt x="0" y="0"/>
                  </a:moveTo>
                  <a:lnTo>
                    <a:pt x="1923704" y="0"/>
                  </a:lnTo>
                  <a:lnTo>
                    <a:pt x="1923704" y="754258"/>
                  </a:lnTo>
                  <a:lnTo>
                    <a:pt x="0" y="754258"/>
                  </a:lnTo>
                  <a:lnTo>
                    <a:pt x="0" y="0"/>
                  </a:lnTo>
                  <a:close/>
                </a:path>
              </a:pathLst>
            </a:custGeom>
            <a:blipFill rotWithShape="1">
              <a:blip r:embed="rId6">
                <a:alphaModFix/>
              </a:blip>
              <a:stretch>
                <a:fillRect/>
              </a:stretch>
            </a:blipFill>
            <a:ln>
              <a:noFill/>
            </a:ln>
          </p:spPr>
          <p:txBody>
            <a:bodyPr/>
            <a:lstStyle/>
            <a:p>
              <a:endParaRPr lang="it-IT"/>
            </a:p>
          </p:txBody>
        </p:sp>
      </p:grpSp>
      <p:sp>
        <p:nvSpPr>
          <p:cNvPr id="2" name="Google Shape;286;p47">
            <a:extLst>
              <a:ext uri="{FF2B5EF4-FFF2-40B4-BE49-F238E27FC236}">
                <a16:creationId xmlns:a16="http://schemas.microsoft.com/office/drawing/2014/main" id="{59BB9096-E55A-5517-1912-F7AC672194F8}"/>
              </a:ext>
            </a:extLst>
          </p:cNvPr>
          <p:cNvSpPr txBox="1">
            <a:spLocks noGrp="1"/>
          </p:cNvSpPr>
          <p:nvPr/>
        </p:nvSpPr>
        <p:spPr>
          <a:xfrm>
            <a:off x="2361673" y="1805871"/>
            <a:ext cx="12598329" cy="819592"/>
          </a:xfrm>
          <a:prstGeom prst="rect">
            <a:avLst/>
          </a:prstGeom>
          <a:noFill/>
          <a:ln>
            <a:noFill/>
          </a:ln>
        </p:spPr>
        <p:txBody>
          <a:bodyPr spcFirstLastPara="1" wrap="square" lIns="91425" tIns="91425" rIns="91425" bIns="91425" anchor="t" anchorCtr="0">
            <a:normAutofit fontScale="97500"/>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Barlow"/>
              <a:buNone/>
              <a:defRPr sz="2800" b="1" i="0" u="none" strike="noStrike" cap="none">
                <a:solidFill>
                  <a:schemeClr val="dk1"/>
                </a:solidFill>
                <a:latin typeface="Barlow"/>
                <a:ea typeface="Barlow"/>
                <a:cs typeface="Barlow"/>
                <a:sym typeface="Barlow"/>
              </a:defRPr>
            </a:lvl1pPr>
            <a:lvl2pPr marR="0" lvl="1" algn="l" rtl="0">
              <a:lnSpc>
                <a:spcPct val="100000"/>
              </a:lnSpc>
              <a:spcBef>
                <a:spcPts val="0"/>
              </a:spcBef>
              <a:spcAft>
                <a:spcPts val="0"/>
              </a:spcAft>
              <a:buClr>
                <a:srgbClr val="385CA9"/>
              </a:buClr>
              <a:buSzPts val="2800"/>
              <a:buFont typeface="Barlow"/>
              <a:buNone/>
              <a:defRPr sz="2800" b="1" i="0" u="none" strike="noStrike" cap="none">
                <a:solidFill>
                  <a:srgbClr val="385CA9"/>
                </a:solidFill>
                <a:latin typeface="Barlow"/>
                <a:ea typeface="Barlow"/>
                <a:cs typeface="Barlow"/>
                <a:sym typeface="Barlow"/>
              </a:defRPr>
            </a:lvl2pPr>
            <a:lvl3pPr marR="0" lvl="2" algn="l" rtl="0">
              <a:lnSpc>
                <a:spcPct val="100000"/>
              </a:lnSpc>
              <a:spcBef>
                <a:spcPts val="0"/>
              </a:spcBef>
              <a:spcAft>
                <a:spcPts val="0"/>
              </a:spcAft>
              <a:buClr>
                <a:srgbClr val="385CA9"/>
              </a:buClr>
              <a:buSzPts val="2800"/>
              <a:buFont typeface="Barlow"/>
              <a:buNone/>
              <a:defRPr sz="2800" b="1" i="0" u="none" strike="noStrike" cap="none">
                <a:solidFill>
                  <a:srgbClr val="385CA9"/>
                </a:solidFill>
                <a:latin typeface="Barlow"/>
                <a:ea typeface="Barlow"/>
                <a:cs typeface="Barlow"/>
                <a:sym typeface="Barlow"/>
              </a:defRPr>
            </a:lvl3pPr>
            <a:lvl4pPr marR="0" lvl="3" algn="l" rtl="0">
              <a:lnSpc>
                <a:spcPct val="100000"/>
              </a:lnSpc>
              <a:spcBef>
                <a:spcPts val="0"/>
              </a:spcBef>
              <a:spcAft>
                <a:spcPts val="0"/>
              </a:spcAft>
              <a:buClr>
                <a:srgbClr val="385CA9"/>
              </a:buClr>
              <a:buSzPts val="2800"/>
              <a:buFont typeface="Barlow"/>
              <a:buNone/>
              <a:defRPr sz="2800" b="1" i="0" u="none" strike="noStrike" cap="none">
                <a:solidFill>
                  <a:srgbClr val="385CA9"/>
                </a:solidFill>
                <a:latin typeface="Barlow"/>
                <a:ea typeface="Barlow"/>
                <a:cs typeface="Barlow"/>
                <a:sym typeface="Barlow"/>
              </a:defRPr>
            </a:lvl4pPr>
            <a:lvl5pPr marR="0" lvl="4" algn="l" rtl="0">
              <a:lnSpc>
                <a:spcPct val="100000"/>
              </a:lnSpc>
              <a:spcBef>
                <a:spcPts val="0"/>
              </a:spcBef>
              <a:spcAft>
                <a:spcPts val="0"/>
              </a:spcAft>
              <a:buClr>
                <a:srgbClr val="385CA9"/>
              </a:buClr>
              <a:buSzPts val="2800"/>
              <a:buFont typeface="Barlow"/>
              <a:buNone/>
              <a:defRPr sz="2800" b="1" i="0" u="none" strike="noStrike" cap="none">
                <a:solidFill>
                  <a:srgbClr val="385CA9"/>
                </a:solidFill>
                <a:latin typeface="Barlow"/>
                <a:ea typeface="Barlow"/>
                <a:cs typeface="Barlow"/>
                <a:sym typeface="Barlow"/>
              </a:defRPr>
            </a:lvl5pPr>
            <a:lvl6pPr marR="0" lvl="5" algn="l" rtl="0">
              <a:lnSpc>
                <a:spcPct val="100000"/>
              </a:lnSpc>
              <a:spcBef>
                <a:spcPts val="0"/>
              </a:spcBef>
              <a:spcAft>
                <a:spcPts val="0"/>
              </a:spcAft>
              <a:buClr>
                <a:srgbClr val="385CA9"/>
              </a:buClr>
              <a:buSzPts val="2800"/>
              <a:buFont typeface="Barlow"/>
              <a:buNone/>
              <a:defRPr sz="2800" b="1" i="0" u="none" strike="noStrike" cap="none">
                <a:solidFill>
                  <a:srgbClr val="385CA9"/>
                </a:solidFill>
                <a:latin typeface="Barlow"/>
                <a:ea typeface="Barlow"/>
                <a:cs typeface="Barlow"/>
                <a:sym typeface="Barlow"/>
              </a:defRPr>
            </a:lvl6pPr>
            <a:lvl7pPr marR="0" lvl="6" algn="l" rtl="0">
              <a:lnSpc>
                <a:spcPct val="100000"/>
              </a:lnSpc>
              <a:spcBef>
                <a:spcPts val="0"/>
              </a:spcBef>
              <a:spcAft>
                <a:spcPts val="0"/>
              </a:spcAft>
              <a:buClr>
                <a:srgbClr val="385CA9"/>
              </a:buClr>
              <a:buSzPts val="2800"/>
              <a:buFont typeface="Barlow"/>
              <a:buNone/>
              <a:defRPr sz="2800" b="1" i="0" u="none" strike="noStrike" cap="none">
                <a:solidFill>
                  <a:srgbClr val="385CA9"/>
                </a:solidFill>
                <a:latin typeface="Barlow"/>
                <a:ea typeface="Barlow"/>
                <a:cs typeface="Barlow"/>
                <a:sym typeface="Barlow"/>
              </a:defRPr>
            </a:lvl7pPr>
            <a:lvl8pPr marR="0" lvl="7" algn="l" rtl="0">
              <a:lnSpc>
                <a:spcPct val="100000"/>
              </a:lnSpc>
              <a:spcBef>
                <a:spcPts val="0"/>
              </a:spcBef>
              <a:spcAft>
                <a:spcPts val="0"/>
              </a:spcAft>
              <a:buClr>
                <a:srgbClr val="385CA9"/>
              </a:buClr>
              <a:buSzPts val="2800"/>
              <a:buFont typeface="Barlow"/>
              <a:buNone/>
              <a:defRPr sz="2800" b="1" i="0" u="none" strike="noStrike" cap="none">
                <a:solidFill>
                  <a:srgbClr val="385CA9"/>
                </a:solidFill>
                <a:latin typeface="Barlow"/>
                <a:ea typeface="Barlow"/>
                <a:cs typeface="Barlow"/>
                <a:sym typeface="Barlow"/>
              </a:defRPr>
            </a:lvl8pPr>
            <a:lvl9pPr marR="0" lvl="8" algn="l" rtl="0">
              <a:lnSpc>
                <a:spcPct val="100000"/>
              </a:lnSpc>
              <a:spcBef>
                <a:spcPts val="0"/>
              </a:spcBef>
              <a:spcAft>
                <a:spcPts val="0"/>
              </a:spcAft>
              <a:buClr>
                <a:srgbClr val="385CA9"/>
              </a:buClr>
              <a:buSzPts val="2800"/>
              <a:buFont typeface="Barlow"/>
              <a:buNone/>
              <a:defRPr sz="2800" b="1" i="0" u="none" strike="noStrike" cap="none">
                <a:solidFill>
                  <a:srgbClr val="385CA9"/>
                </a:solidFill>
                <a:latin typeface="Barlow"/>
                <a:ea typeface="Barlow"/>
                <a:cs typeface="Barlow"/>
                <a:sym typeface="Barlow"/>
              </a:defRPr>
            </a:lvl9pPr>
          </a:lstStyle>
          <a:p>
            <a:pPr marL="0" lvl="0" indent="0" algn="ctr" rtl="0">
              <a:lnSpc>
                <a:spcPct val="100000"/>
              </a:lnSpc>
              <a:spcBef>
                <a:spcPts val="0"/>
              </a:spcBef>
              <a:spcAft>
                <a:spcPts val="0"/>
              </a:spcAft>
              <a:buSzPct val="111111"/>
              <a:buNone/>
            </a:pPr>
            <a:r>
              <a:rPr lang="it" sz="4000">
                <a:solidFill>
                  <a:srgbClr val="009999"/>
                </a:solidFill>
                <a:latin typeface="Montserrat" panose="00000500000000000000" pitchFamily="2" charset="0"/>
              </a:rPr>
              <a:t>Riferimenti</a:t>
            </a:r>
            <a:endParaRPr sz="4000">
              <a:solidFill>
                <a:srgbClr val="009999"/>
              </a:solidFill>
              <a:latin typeface="Montserrat" panose="00000500000000000000" pitchFamily="2" charset="0"/>
            </a:endParaRPr>
          </a:p>
        </p:txBody>
      </p:sp>
      <p:sp>
        <p:nvSpPr>
          <p:cNvPr id="3" name="Google Shape;287;p47">
            <a:extLst>
              <a:ext uri="{FF2B5EF4-FFF2-40B4-BE49-F238E27FC236}">
                <a16:creationId xmlns:a16="http://schemas.microsoft.com/office/drawing/2014/main" id="{7437E94D-8236-2E42-73AC-7CC76BB8CEFE}"/>
              </a:ext>
            </a:extLst>
          </p:cNvPr>
          <p:cNvSpPr txBox="1">
            <a:spLocks noGrp="1"/>
          </p:cNvSpPr>
          <p:nvPr/>
        </p:nvSpPr>
        <p:spPr>
          <a:xfrm>
            <a:off x="509121" y="2951564"/>
            <a:ext cx="17269758" cy="894330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Barlow"/>
              <a:buChar char="●"/>
              <a:defRPr sz="1800" b="0" i="0" u="none" strike="noStrike" cap="none">
                <a:solidFill>
                  <a:schemeClr val="dk2"/>
                </a:solidFill>
                <a:latin typeface="Barlow"/>
                <a:ea typeface="Barlow"/>
                <a:cs typeface="Barlow"/>
                <a:sym typeface="Barlow"/>
              </a:defRPr>
            </a:lvl1pPr>
            <a:lvl2pPr marL="914400" marR="0" lvl="1" indent="-317500" algn="l" rtl="0">
              <a:lnSpc>
                <a:spcPct val="115000"/>
              </a:lnSpc>
              <a:spcBef>
                <a:spcPts val="0"/>
              </a:spcBef>
              <a:spcAft>
                <a:spcPts val="0"/>
              </a:spcAft>
              <a:buClr>
                <a:schemeClr val="dk2"/>
              </a:buClr>
              <a:buSzPts val="1400"/>
              <a:buFont typeface="Barlow"/>
              <a:buChar char="○"/>
              <a:defRPr sz="1400" b="0" i="0" u="none" strike="noStrike" cap="none">
                <a:solidFill>
                  <a:schemeClr val="dk2"/>
                </a:solidFill>
                <a:latin typeface="Barlow"/>
                <a:ea typeface="Barlow"/>
                <a:cs typeface="Barlow"/>
                <a:sym typeface="Barlow"/>
              </a:defRPr>
            </a:lvl2pPr>
            <a:lvl3pPr marL="1371600" marR="0" lvl="2" indent="-317500" algn="l" rtl="0">
              <a:lnSpc>
                <a:spcPct val="115000"/>
              </a:lnSpc>
              <a:spcBef>
                <a:spcPts val="0"/>
              </a:spcBef>
              <a:spcAft>
                <a:spcPts val="0"/>
              </a:spcAft>
              <a:buClr>
                <a:schemeClr val="dk2"/>
              </a:buClr>
              <a:buSzPts val="1400"/>
              <a:buFont typeface="Barlow"/>
              <a:buChar char="■"/>
              <a:defRPr sz="1400" b="0" i="0" u="none" strike="noStrike" cap="none">
                <a:solidFill>
                  <a:schemeClr val="dk2"/>
                </a:solidFill>
                <a:latin typeface="Barlow"/>
                <a:ea typeface="Barlow"/>
                <a:cs typeface="Barlow"/>
                <a:sym typeface="Barlow"/>
              </a:defRPr>
            </a:lvl3pPr>
            <a:lvl4pPr marL="1828800" marR="0" lvl="3" indent="-317500" algn="l" rtl="0">
              <a:lnSpc>
                <a:spcPct val="115000"/>
              </a:lnSpc>
              <a:spcBef>
                <a:spcPts val="0"/>
              </a:spcBef>
              <a:spcAft>
                <a:spcPts val="0"/>
              </a:spcAft>
              <a:buClr>
                <a:schemeClr val="dk2"/>
              </a:buClr>
              <a:buSzPts val="1400"/>
              <a:buFont typeface="Barlow"/>
              <a:buChar char="●"/>
              <a:defRPr sz="1400" b="0" i="0" u="none" strike="noStrike" cap="none">
                <a:solidFill>
                  <a:schemeClr val="dk2"/>
                </a:solidFill>
                <a:latin typeface="Barlow"/>
                <a:ea typeface="Barlow"/>
                <a:cs typeface="Barlow"/>
                <a:sym typeface="Barlow"/>
              </a:defRPr>
            </a:lvl4pPr>
            <a:lvl5pPr marL="2286000" marR="0" lvl="4" indent="-317500" algn="l" rtl="0">
              <a:lnSpc>
                <a:spcPct val="115000"/>
              </a:lnSpc>
              <a:spcBef>
                <a:spcPts val="0"/>
              </a:spcBef>
              <a:spcAft>
                <a:spcPts val="0"/>
              </a:spcAft>
              <a:buClr>
                <a:schemeClr val="dk2"/>
              </a:buClr>
              <a:buSzPts val="1400"/>
              <a:buFont typeface="Barlow"/>
              <a:buChar char="○"/>
              <a:defRPr sz="1400" b="0" i="0" u="none" strike="noStrike" cap="none">
                <a:solidFill>
                  <a:schemeClr val="dk2"/>
                </a:solidFill>
                <a:latin typeface="Barlow"/>
                <a:ea typeface="Barlow"/>
                <a:cs typeface="Barlow"/>
                <a:sym typeface="Barlow"/>
              </a:defRPr>
            </a:lvl5pPr>
            <a:lvl6pPr marL="2743200" marR="0" lvl="5" indent="-317500" algn="l" rtl="0">
              <a:lnSpc>
                <a:spcPct val="115000"/>
              </a:lnSpc>
              <a:spcBef>
                <a:spcPts val="0"/>
              </a:spcBef>
              <a:spcAft>
                <a:spcPts val="0"/>
              </a:spcAft>
              <a:buClr>
                <a:schemeClr val="dk2"/>
              </a:buClr>
              <a:buSzPts val="1400"/>
              <a:buFont typeface="Barlow"/>
              <a:buChar char="■"/>
              <a:defRPr sz="1400" b="0" i="0" u="none" strike="noStrike" cap="none">
                <a:solidFill>
                  <a:schemeClr val="dk2"/>
                </a:solidFill>
                <a:latin typeface="Barlow"/>
                <a:ea typeface="Barlow"/>
                <a:cs typeface="Barlow"/>
                <a:sym typeface="Barlow"/>
              </a:defRPr>
            </a:lvl6pPr>
            <a:lvl7pPr marL="3200400" marR="0" lvl="6" indent="-317500" algn="l" rtl="0">
              <a:lnSpc>
                <a:spcPct val="115000"/>
              </a:lnSpc>
              <a:spcBef>
                <a:spcPts val="0"/>
              </a:spcBef>
              <a:spcAft>
                <a:spcPts val="0"/>
              </a:spcAft>
              <a:buClr>
                <a:schemeClr val="dk2"/>
              </a:buClr>
              <a:buSzPts val="1400"/>
              <a:buFont typeface="Barlow"/>
              <a:buChar char="●"/>
              <a:defRPr sz="1400" b="0" i="0" u="none" strike="noStrike" cap="none">
                <a:solidFill>
                  <a:schemeClr val="dk2"/>
                </a:solidFill>
                <a:latin typeface="Barlow"/>
                <a:ea typeface="Barlow"/>
                <a:cs typeface="Barlow"/>
                <a:sym typeface="Barlow"/>
              </a:defRPr>
            </a:lvl7pPr>
            <a:lvl8pPr marL="3657600" marR="0" lvl="7" indent="-317500" algn="l" rtl="0">
              <a:lnSpc>
                <a:spcPct val="115000"/>
              </a:lnSpc>
              <a:spcBef>
                <a:spcPts val="0"/>
              </a:spcBef>
              <a:spcAft>
                <a:spcPts val="0"/>
              </a:spcAft>
              <a:buClr>
                <a:schemeClr val="dk2"/>
              </a:buClr>
              <a:buSzPts val="1400"/>
              <a:buFont typeface="Barlow"/>
              <a:buChar char="○"/>
              <a:defRPr sz="1400" b="0" i="0" u="none" strike="noStrike" cap="none">
                <a:solidFill>
                  <a:schemeClr val="dk2"/>
                </a:solidFill>
                <a:latin typeface="Barlow"/>
                <a:ea typeface="Barlow"/>
                <a:cs typeface="Barlow"/>
                <a:sym typeface="Barlow"/>
              </a:defRPr>
            </a:lvl8pPr>
            <a:lvl9pPr marL="4114800" marR="0" lvl="8" indent="-317500" algn="l" rtl="0">
              <a:lnSpc>
                <a:spcPct val="115000"/>
              </a:lnSpc>
              <a:spcBef>
                <a:spcPts val="0"/>
              </a:spcBef>
              <a:spcAft>
                <a:spcPts val="0"/>
              </a:spcAft>
              <a:buClr>
                <a:schemeClr val="dk2"/>
              </a:buClr>
              <a:buSzPts val="1400"/>
              <a:buFont typeface="Barlow"/>
              <a:buChar char="■"/>
              <a:defRPr sz="1400" b="0" i="0" u="none" strike="noStrike" cap="none">
                <a:solidFill>
                  <a:schemeClr val="dk2"/>
                </a:solidFill>
                <a:latin typeface="Barlow"/>
                <a:ea typeface="Barlow"/>
                <a:cs typeface="Barlow"/>
                <a:sym typeface="Barlow"/>
              </a:defRPr>
            </a:lvl9pPr>
          </a:lstStyle>
          <a:p>
            <a:pPr marL="425768" indent="-285750">
              <a:buClr>
                <a:srgbClr val="009999"/>
              </a:buClr>
              <a:buSzPct val="100000"/>
              <a:buFont typeface="Wingdings" panose="05000000000000000000" pitchFamily="2" charset="2"/>
              <a:buChar char="§"/>
            </a:pPr>
            <a:r>
              <a:rPr lang="it" sz="2400">
                <a:latin typeface="Montserrat" panose="00000500000000000000" pitchFamily="2" charset="0"/>
              </a:rPr>
              <a:t>Institutional Publishing in the ERA: Results from the DIAMAS survey </a:t>
            </a:r>
            <a:r>
              <a:rPr lang="it" sz="2400" u="sng">
                <a:solidFill>
                  <a:schemeClr val="accent5"/>
                </a:solidFill>
                <a:latin typeface="Montserrat" panose="00000500000000000000" pitchFamily="2" charset="0"/>
                <a:hlinkClick r:id="rId7">
                  <a:extLst>
                    <a:ext uri="{A12FA001-AC4F-418D-AE19-62706E023703}">
                      <ahyp:hlinkClr xmlns:ahyp="http://schemas.microsoft.com/office/drawing/2018/hyperlinkcolor" val="tx"/>
                    </a:ext>
                  </a:extLst>
                </a:hlinkClick>
              </a:rPr>
              <a:t>https://zenodo.org/records/10022184</a:t>
            </a:r>
            <a:endParaRPr sz="2400">
              <a:latin typeface="Montserrat" panose="00000500000000000000" pitchFamily="2" charset="0"/>
            </a:endParaRPr>
          </a:p>
          <a:p>
            <a:pPr marL="425768" indent="-285750">
              <a:buClr>
                <a:srgbClr val="009999"/>
              </a:buClr>
              <a:buSzPct val="100000"/>
              <a:buFont typeface="Wingdings" panose="05000000000000000000" pitchFamily="2" charset="2"/>
              <a:buChar char="§"/>
            </a:pPr>
            <a:r>
              <a:rPr lang="it" sz="2400">
                <a:latin typeface="Montserrat" panose="00000500000000000000" pitchFamily="2" charset="0"/>
              </a:rPr>
              <a:t>Institutional publishing in the ERA: Full country reports </a:t>
            </a:r>
            <a:r>
              <a:rPr lang="it" sz="2400" u="sng">
                <a:solidFill>
                  <a:schemeClr val="hlink"/>
                </a:solidFill>
                <a:latin typeface="Montserrat" panose="00000500000000000000" pitchFamily="2" charset="0"/>
                <a:hlinkClick r:id="rId8"/>
              </a:rPr>
              <a:t>https://zenodo.org/records/10026207</a:t>
            </a:r>
            <a:r>
              <a:rPr lang="it" sz="2400">
                <a:latin typeface="Montserrat" panose="00000500000000000000" pitchFamily="2" charset="0"/>
              </a:rPr>
              <a:t> </a:t>
            </a:r>
            <a:endParaRPr sz="2400">
              <a:latin typeface="Montserrat" panose="00000500000000000000" pitchFamily="2" charset="0"/>
            </a:endParaRPr>
          </a:p>
          <a:p>
            <a:pPr marL="425768" indent="-285750">
              <a:buClr>
                <a:srgbClr val="009999"/>
              </a:buClr>
              <a:buSzPct val="100000"/>
              <a:buFont typeface="Wingdings" panose="05000000000000000000" pitchFamily="2" charset="2"/>
              <a:buChar char="§"/>
            </a:pPr>
            <a:r>
              <a:rPr lang="it" sz="2400">
                <a:latin typeface="Montserrat" panose="00000500000000000000" pitchFamily="2" charset="0"/>
              </a:rPr>
              <a:t>The European landscape of institutional publishing - A synopsis of results from the DIAMAS survey</a:t>
            </a:r>
            <a:r>
              <a:rPr lang="it" sz="2400" b="1">
                <a:latin typeface="Montserrat" panose="00000500000000000000" pitchFamily="2" charset="0"/>
              </a:rPr>
              <a:t> </a:t>
            </a:r>
            <a:r>
              <a:rPr lang="it" sz="2400" u="sng">
                <a:solidFill>
                  <a:schemeClr val="hlink"/>
                </a:solidFill>
                <a:latin typeface="Montserrat" panose="00000500000000000000" pitchFamily="2" charset="0"/>
                <a:hlinkClick r:id="rId9"/>
              </a:rPr>
              <a:t>https://zenodo.org/records/10551710</a:t>
            </a:r>
            <a:endParaRPr sz="2400" b="1">
              <a:latin typeface="Montserrat" panose="00000500000000000000" pitchFamily="2" charset="0"/>
            </a:endParaRPr>
          </a:p>
          <a:p>
            <a:pPr marL="420847" indent="-285750">
              <a:buClr>
                <a:srgbClr val="009999"/>
              </a:buClr>
              <a:buSzPct val="100000"/>
              <a:buFont typeface="Wingdings" panose="05000000000000000000" pitchFamily="2" charset="2"/>
              <a:buChar char="§"/>
            </a:pPr>
            <a:r>
              <a:rPr lang="it" sz="2400">
                <a:latin typeface="Montserrat" panose="00000500000000000000" pitchFamily="2" charset="0"/>
              </a:rPr>
              <a:t>D2.1 IPSP Scoping Report </a:t>
            </a:r>
            <a:r>
              <a:rPr lang="it" sz="2400" u="sng">
                <a:solidFill>
                  <a:schemeClr val="accent5"/>
                </a:solidFill>
                <a:latin typeface="Montserrat" panose="00000500000000000000" pitchFamily="2" charset="0"/>
                <a:hlinkClick r:id="rId10">
                  <a:extLst>
                    <a:ext uri="{A12FA001-AC4F-418D-AE19-62706E023703}">
                      <ahyp:hlinkClr xmlns:ahyp="http://schemas.microsoft.com/office/drawing/2018/hyperlinkcolor" val="tx"/>
                    </a:ext>
                  </a:extLst>
                </a:hlinkClick>
              </a:rPr>
              <a:t>10.5281/zenodo.7890567</a:t>
            </a:r>
            <a:endParaRPr sz="2400">
              <a:latin typeface="Montserrat" panose="00000500000000000000" pitchFamily="2" charset="0"/>
            </a:endParaRPr>
          </a:p>
          <a:p>
            <a:pPr marL="420847" indent="-285750">
              <a:buClr>
                <a:srgbClr val="009999"/>
              </a:buClr>
              <a:buSzPct val="100000"/>
              <a:buFont typeface="Wingdings" panose="05000000000000000000" pitchFamily="2" charset="2"/>
              <a:buChar char="§"/>
            </a:pPr>
            <a:r>
              <a:rPr lang="it" sz="2400">
                <a:latin typeface="Montserrat" panose="00000500000000000000" pitchFamily="2" charset="0"/>
              </a:rPr>
              <a:t>DIAMAS Survey Questionnaire and Glossary </a:t>
            </a:r>
            <a:r>
              <a:rPr lang="it" sz="2400" u="sng">
                <a:solidFill>
                  <a:schemeClr val="accent5"/>
                </a:solidFill>
                <a:latin typeface="Montserrat" panose="00000500000000000000" pitchFamily="2" charset="0"/>
                <a:hlinkClick r:id="rId11">
                  <a:extLst>
                    <a:ext uri="{A12FA001-AC4F-418D-AE19-62706E023703}">
                      <ahyp:hlinkClr xmlns:ahyp="http://schemas.microsoft.com/office/drawing/2018/hyperlinkcolor" val="tx"/>
                    </a:ext>
                  </a:extLst>
                </a:hlinkClick>
              </a:rPr>
              <a:t>10.5281/zenodo.10207447</a:t>
            </a:r>
            <a:r>
              <a:rPr lang="it" sz="2400">
                <a:latin typeface="Montserrat" panose="00000500000000000000" pitchFamily="2" charset="0"/>
              </a:rPr>
              <a:t> </a:t>
            </a:r>
            <a:endParaRPr sz="2400">
              <a:latin typeface="Montserrat" panose="00000500000000000000" pitchFamily="2" charset="0"/>
            </a:endParaRPr>
          </a:p>
          <a:p>
            <a:pPr marL="420847" indent="-285750">
              <a:buClr>
                <a:srgbClr val="009999"/>
              </a:buClr>
              <a:buSzPct val="100000"/>
              <a:buFont typeface="Wingdings" panose="05000000000000000000" pitchFamily="2" charset="2"/>
              <a:buChar char="§"/>
            </a:pPr>
            <a:r>
              <a:rPr lang="it" sz="2400">
                <a:latin typeface="Montserrat" panose="00000500000000000000" pitchFamily="2" charset="0"/>
              </a:rPr>
              <a:t>DIAMAS survey on Institutional Publishing - aggregated data </a:t>
            </a:r>
            <a:r>
              <a:rPr lang="it" sz="2400" u="sng">
                <a:solidFill>
                  <a:schemeClr val="accent5"/>
                </a:solidFill>
                <a:latin typeface="Montserrat" panose="00000500000000000000" pitchFamily="2" charset="0"/>
                <a:hlinkClick r:id="rId12">
                  <a:extLst>
                    <a:ext uri="{A12FA001-AC4F-418D-AE19-62706E023703}">
                      <ahyp:hlinkClr xmlns:ahyp="http://schemas.microsoft.com/office/drawing/2018/hyperlinkcolor" val="tx"/>
                    </a:ext>
                  </a:extLst>
                </a:hlinkClick>
              </a:rPr>
              <a:t>10.5281/zenodo.10590502</a:t>
            </a:r>
            <a:endParaRPr sz="2400">
              <a:latin typeface="Montserrat" panose="00000500000000000000" pitchFamily="2" charset="0"/>
            </a:endParaRPr>
          </a:p>
          <a:p>
            <a:pPr>
              <a:buClr>
                <a:srgbClr val="009999"/>
              </a:buClr>
              <a:buSzPct val="122241"/>
              <a:buFont typeface="Wingdings" panose="05000000000000000000" pitchFamily="2" charset="2"/>
              <a:buChar char="§"/>
            </a:pPr>
            <a:r>
              <a:rPr lang="it-IT" sz="2400">
                <a:solidFill>
                  <a:schemeClr val="dk2"/>
                </a:solidFill>
                <a:latin typeface="Montserrat" panose="00000500000000000000" pitchFamily="2" charset="0"/>
                <a:sym typeface="Barlow"/>
              </a:rPr>
              <a:t>D3.2 </a:t>
            </a:r>
            <a:r>
              <a:rPr lang="it-IT" sz="2400" err="1">
                <a:solidFill>
                  <a:schemeClr val="dk2"/>
                </a:solidFill>
                <a:latin typeface="Montserrat" panose="00000500000000000000" pitchFamily="2" charset="0"/>
                <a:sym typeface="Barlow"/>
              </a:rPr>
              <a:t>Extensible</a:t>
            </a:r>
            <a:r>
              <a:rPr lang="it-IT" sz="2400">
                <a:solidFill>
                  <a:schemeClr val="dk2"/>
                </a:solidFill>
                <a:latin typeface="Montserrat" panose="00000500000000000000" pitchFamily="2" charset="0"/>
                <a:sym typeface="Barlow"/>
              </a:rPr>
              <a:t> Quality Standard in </a:t>
            </a:r>
            <a:r>
              <a:rPr lang="it-IT" sz="2400" err="1">
                <a:solidFill>
                  <a:schemeClr val="dk2"/>
                </a:solidFill>
                <a:latin typeface="Montserrat" panose="00000500000000000000" pitchFamily="2" charset="0"/>
                <a:sym typeface="Barlow"/>
              </a:rPr>
              <a:t>Institutional</a:t>
            </a:r>
            <a:r>
              <a:rPr lang="it-IT" sz="2400">
                <a:solidFill>
                  <a:schemeClr val="dk2"/>
                </a:solidFill>
                <a:latin typeface="Montserrat" panose="00000500000000000000" pitchFamily="2" charset="0"/>
                <a:sym typeface="Barlow"/>
              </a:rPr>
              <a:t> Publishing (EQSIP) V2.0 for Diamond Open Access </a:t>
            </a:r>
            <a:r>
              <a:rPr lang="it-IT" sz="2400" u="sng">
                <a:solidFill>
                  <a:schemeClr val="hlink"/>
                </a:solidFill>
                <a:latin typeface="Montserrat" panose="00000500000000000000" pitchFamily="2" charset="0"/>
                <a:hlinkClick r:id="rId13"/>
              </a:rPr>
              <a:t>10.5281/zenodo.8307983</a:t>
            </a:r>
            <a:endParaRPr lang="it-IT" sz="2400">
              <a:latin typeface="Montserrat" panose="00000500000000000000" pitchFamily="2" charset="0"/>
            </a:endParaRPr>
          </a:p>
          <a:p>
            <a:pPr>
              <a:buClr>
                <a:srgbClr val="009999"/>
              </a:buClr>
              <a:buSzPct val="122241"/>
              <a:buFont typeface="Wingdings" panose="05000000000000000000" pitchFamily="2" charset="2"/>
              <a:buChar char="§"/>
            </a:pPr>
            <a:r>
              <a:rPr lang="it-IT" sz="2400">
                <a:latin typeface="Montserrat" panose="00000500000000000000" pitchFamily="2" charset="0"/>
              </a:rPr>
              <a:t>D3.5 </a:t>
            </a:r>
            <a:r>
              <a:rPr lang="it-IT" sz="2400" err="1">
                <a:latin typeface="Montserrat" panose="00000500000000000000" pitchFamily="2" charset="0"/>
              </a:rPr>
              <a:t>Extensible</a:t>
            </a:r>
            <a:r>
              <a:rPr lang="it-IT" sz="2400">
                <a:latin typeface="Montserrat" panose="00000500000000000000" pitchFamily="2" charset="0"/>
              </a:rPr>
              <a:t> Quality Standard in </a:t>
            </a:r>
            <a:r>
              <a:rPr lang="it-IT" sz="2400" err="1">
                <a:latin typeface="Montserrat" panose="00000500000000000000" pitchFamily="2" charset="0"/>
              </a:rPr>
              <a:t>Institutional</a:t>
            </a:r>
            <a:r>
              <a:rPr lang="it-IT" sz="2400">
                <a:latin typeface="Montserrat" panose="00000500000000000000" pitchFamily="2" charset="0"/>
              </a:rPr>
              <a:t> Publishing (EQSIP) V1.0_under EC review </a:t>
            </a:r>
            <a:r>
              <a:rPr lang="it-IT" sz="2400" u="sng">
                <a:solidFill>
                  <a:schemeClr val="hlink"/>
                </a:solidFill>
                <a:latin typeface="Montserrat" panose="00000500000000000000" pitchFamily="2" charset="0"/>
                <a:hlinkClick r:id="rId14"/>
              </a:rPr>
              <a:t>10.5281/zenodo.7923915</a:t>
            </a:r>
            <a:r>
              <a:rPr lang="it-IT" sz="2400">
                <a:latin typeface="Montserrat" panose="00000500000000000000" pitchFamily="2" charset="0"/>
              </a:rPr>
              <a:t>. </a:t>
            </a:r>
          </a:p>
          <a:p>
            <a:pPr>
              <a:buClr>
                <a:srgbClr val="009999"/>
              </a:buClr>
              <a:buSzPct val="122241"/>
              <a:buFont typeface="Wingdings" panose="05000000000000000000" pitchFamily="2" charset="2"/>
              <a:buChar char="§"/>
            </a:pPr>
            <a:r>
              <a:rPr lang="it-IT" sz="2400">
                <a:latin typeface="Montserrat" panose="00000500000000000000" pitchFamily="2" charset="0"/>
              </a:rPr>
              <a:t>The </a:t>
            </a:r>
            <a:r>
              <a:rPr lang="it-IT" sz="2400" err="1">
                <a:latin typeface="Montserrat" panose="00000500000000000000" pitchFamily="2" charset="0"/>
              </a:rPr>
              <a:t>Extensible</a:t>
            </a:r>
            <a:r>
              <a:rPr lang="it-IT" sz="2400">
                <a:latin typeface="Montserrat" panose="00000500000000000000" pitchFamily="2" charset="0"/>
              </a:rPr>
              <a:t> Quality Standard for </a:t>
            </a:r>
            <a:r>
              <a:rPr lang="it-IT" sz="2400" err="1">
                <a:latin typeface="Montserrat" panose="00000500000000000000" pitchFamily="2" charset="0"/>
              </a:rPr>
              <a:t>Institutional</a:t>
            </a:r>
            <a:r>
              <a:rPr lang="it-IT" sz="2400">
                <a:latin typeface="Montserrat" panose="00000500000000000000" pitchFamily="2" charset="0"/>
              </a:rPr>
              <a:t> Publishing (EQSIP). OAI – The Geneva Workshop on </a:t>
            </a:r>
            <a:r>
              <a:rPr lang="it-IT" sz="2400" err="1">
                <a:latin typeface="Montserrat" panose="00000500000000000000" pitchFamily="2" charset="0"/>
              </a:rPr>
              <a:t>Innovations</a:t>
            </a:r>
            <a:r>
              <a:rPr lang="it-IT" sz="2400">
                <a:latin typeface="Montserrat" panose="00000500000000000000" pitchFamily="2" charset="0"/>
              </a:rPr>
              <a:t> in </a:t>
            </a:r>
            <a:r>
              <a:rPr lang="it-IT" sz="2400" err="1">
                <a:latin typeface="Montserrat" panose="00000500000000000000" pitchFamily="2" charset="0"/>
              </a:rPr>
              <a:t>Scholarly</a:t>
            </a:r>
            <a:r>
              <a:rPr lang="it-IT" sz="2400">
                <a:latin typeface="Montserrat" panose="00000500000000000000" pitchFamily="2" charset="0"/>
              </a:rPr>
              <a:t> </a:t>
            </a:r>
            <a:r>
              <a:rPr lang="it-IT" sz="2400" err="1">
                <a:latin typeface="Montserrat" panose="00000500000000000000" pitchFamily="2" charset="0"/>
              </a:rPr>
              <a:t>Communication</a:t>
            </a:r>
            <a:r>
              <a:rPr lang="it-IT" sz="2400">
                <a:latin typeface="Montserrat" panose="00000500000000000000" pitchFamily="2" charset="0"/>
              </a:rPr>
              <a:t> (OAI13) [Poster] </a:t>
            </a:r>
            <a:r>
              <a:rPr lang="it-IT" sz="2400" u="sng">
                <a:solidFill>
                  <a:schemeClr val="hlink"/>
                </a:solidFill>
                <a:latin typeface="Montserrat" panose="00000500000000000000" pitchFamily="2" charset="0"/>
                <a:hlinkClick r:id="rId13"/>
              </a:rPr>
              <a:t>10.5281/zenodo.8307983</a:t>
            </a:r>
            <a:endParaRPr lang="it-IT" sz="2400">
              <a:latin typeface="Montserrat" panose="00000500000000000000" pitchFamily="2" charset="0"/>
            </a:endParaRPr>
          </a:p>
          <a:p>
            <a:pPr>
              <a:buClr>
                <a:srgbClr val="009999"/>
              </a:buClr>
              <a:buSzPct val="122240"/>
              <a:buFont typeface="Wingdings" panose="05000000000000000000" pitchFamily="2" charset="2"/>
              <a:buChar char="§"/>
            </a:pPr>
            <a:r>
              <a:rPr lang="it-IT" sz="2400">
                <a:latin typeface="Montserrat" panose="00000500000000000000" pitchFamily="2" charset="0"/>
              </a:rPr>
              <a:t>DIAMAS deliverable: D3.1 IPSP Best Practices Quality </a:t>
            </a:r>
            <a:r>
              <a:rPr lang="it-IT" sz="2400" err="1">
                <a:latin typeface="Montserrat" panose="00000500000000000000" pitchFamily="2" charset="0"/>
              </a:rPr>
              <a:t>evaluation</a:t>
            </a:r>
            <a:r>
              <a:rPr lang="it-IT" sz="2400">
                <a:latin typeface="Montserrat" panose="00000500000000000000" pitchFamily="2" charset="0"/>
              </a:rPr>
              <a:t> </a:t>
            </a:r>
            <a:r>
              <a:rPr lang="it-IT" sz="2400" err="1">
                <a:latin typeface="Montserrat" panose="00000500000000000000" pitchFamily="2" charset="0"/>
              </a:rPr>
              <a:t>criteria</a:t>
            </a:r>
            <a:r>
              <a:rPr lang="it-IT" sz="2400">
                <a:latin typeface="Montserrat" panose="00000500000000000000" pitchFamily="2" charset="0"/>
              </a:rPr>
              <a:t>, best practices, and </a:t>
            </a:r>
            <a:r>
              <a:rPr lang="it-IT" sz="2400" err="1">
                <a:latin typeface="Montserrat" panose="00000500000000000000" pitchFamily="2" charset="0"/>
              </a:rPr>
              <a:t>assessment</a:t>
            </a:r>
            <a:r>
              <a:rPr lang="it-IT" sz="2400">
                <a:latin typeface="Montserrat" panose="00000500000000000000" pitchFamily="2" charset="0"/>
              </a:rPr>
              <a:t> systems for </a:t>
            </a:r>
            <a:r>
              <a:rPr lang="it-IT" sz="2400" err="1">
                <a:latin typeface="Montserrat" panose="00000500000000000000" pitchFamily="2" charset="0"/>
              </a:rPr>
              <a:t>Institutional</a:t>
            </a:r>
            <a:r>
              <a:rPr lang="it-IT" sz="2400">
                <a:latin typeface="Montserrat" panose="00000500000000000000" pitchFamily="2" charset="0"/>
              </a:rPr>
              <a:t> Publishing Service Providers (</a:t>
            </a:r>
            <a:r>
              <a:rPr lang="it-IT" sz="2400" err="1">
                <a:latin typeface="Montserrat" panose="00000500000000000000" pitchFamily="2" charset="0"/>
              </a:rPr>
              <a:t>IPSPs</a:t>
            </a:r>
            <a:r>
              <a:rPr lang="it-IT" sz="2400">
                <a:latin typeface="Montserrat" panose="00000500000000000000" pitchFamily="2" charset="0"/>
              </a:rPr>
              <a:t>) </a:t>
            </a:r>
            <a:r>
              <a:rPr lang="it-IT" sz="2400" u="sng">
                <a:solidFill>
                  <a:schemeClr val="hlink"/>
                </a:solidFill>
                <a:latin typeface="Montserrat" panose="00000500000000000000" pitchFamily="2" charset="0"/>
                <a:hlinkClick r:id="rId15"/>
              </a:rPr>
              <a:t>10.5281/zenodo.7859171</a:t>
            </a:r>
            <a:endParaRPr lang="it-IT" sz="2400" u="sng">
              <a:solidFill>
                <a:schemeClr val="hlink"/>
              </a:solidFill>
              <a:latin typeface="Montserrat" panose="00000500000000000000" pitchFamily="2" charset="0"/>
            </a:endParaRPr>
          </a:p>
          <a:p>
            <a:pPr>
              <a:buClr>
                <a:srgbClr val="009999"/>
              </a:buClr>
              <a:buSzPct val="122241"/>
              <a:buFont typeface="Wingdings" panose="05000000000000000000" pitchFamily="2" charset="2"/>
              <a:buChar char="§"/>
            </a:pPr>
            <a:endParaRPr>
              <a:latin typeface="Montserrat" panose="00000500000000000000" pitchFamily="2" charset="0"/>
            </a:endParaRPr>
          </a:p>
        </p:txBody>
      </p:sp>
    </p:spTree>
    <p:extLst>
      <p:ext uri="{BB962C8B-B14F-4D97-AF65-F5344CB8AC3E}">
        <p14:creationId xmlns:p14="http://schemas.microsoft.com/office/powerpoint/2010/main" val="22400338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Google Shape;310;p24"/>
          <p:cNvSpPr/>
          <p:nvPr/>
        </p:nvSpPr>
        <p:spPr>
          <a:xfrm>
            <a:off x="0" y="0"/>
            <a:ext cx="18288000" cy="1457400"/>
          </a:xfrm>
          <a:prstGeom prst="rect">
            <a:avLst/>
          </a:prstGeom>
          <a:solidFill>
            <a:srgbClr val="1E30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24"/>
          <p:cNvSpPr/>
          <p:nvPr/>
        </p:nvSpPr>
        <p:spPr>
          <a:xfrm>
            <a:off x="16702512" y="8607791"/>
            <a:ext cx="556788" cy="556788"/>
          </a:xfrm>
          <a:custGeom>
            <a:avLst/>
            <a:gdLst/>
            <a:ahLst/>
            <a:cxnLst/>
            <a:rect l="l" t="t" r="r" b="b"/>
            <a:pathLst>
              <a:path w="556788" h="556788" extrusionOk="0">
                <a:moveTo>
                  <a:pt x="0" y="0"/>
                </a:moveTo>
                <a:lnTo>
                  <a:pt x="556788" y="0"/>
                </a:lnTo>
                <a:lnTo>
                  <a:pt x="556788" y="556787"/>
                </a:lnTo>
                <a:lnTo>
                  <a:pt x="0" y="556787"/>
                </a:lnTo>
                <a:lnTo>
                  <a:pt x="0" y="0"/>
                </a:lnTo>
                <a:close/>
              </a:path>
            </a:pathLst>
          </a:custGeom>
          <a:blipFill rotWithShape="1">
            <a:blip r:embed="rId3">
              <a:alphaModFix/>
            </a:blip>
            <a:stretch>
              <a:fillRect/>
            </a:stretch>
          </a:blipFill>
          <a:ln>
            <a:noFill/>
          </a:ln>
        </p:spPr>
        <p:txBody>
          <a:bodyPr/>
          <a:lstStyle/>
          <a:p>
            <a:endParaRPr lang="it-IT"/>
          </a:p>
        </p:txBody>
      </p:sp>
      <p:sp>
        <p:nvSpPr>
          <p:cNvPr id="312" name="Google Shape;312;p24"/>
          <p:cNvSpPr/>
          <p:nvPr/>
        </p:nvSpPr>
        <p:spPr>
          <a:xfrm rot="-5400000">
            <a:off x="16041208" y="-789467"/>
            <a:ext cx="2988478" cy="1505106"/>
          </a:xfrm>
          <a:custGeom>
            <a:avLst/>
            <a:gdLst/>
            <a:ahLst/>
            <a:cxnLst/>
            <a:rect l="l" t="t" r="r" b="b"/>
            <a:pathLst>
              <a:path w="2988478" h="1505106" extrusionOk="0">
                <a:moveTo>
                  <a:pt x="0" y="0"/>
                </a:moveTo>
                <a:lnTo>
                  <a:pt x="2988478" y="0"/>
                </a:lnTo>
                <a:lnTo>
                  <a:pt x="2988478" y="1505106"/>
                </a:lnTo>
                <a:lnTo>
                  <a:pt x="0" y="1505106"/>
                </a:lnTo>
                <a:lnTo>
                  <a:pt x="0" y="0"/>
                </a:lnTo>
                <a:close/>
              </a:path>
            </a:pathLst>
          </a:custGeom>
          <a:blipFill rotWithShape="1">
            <a:blip r:embed="rId4">
              <a:alphaModFix/>
            </a:blip>
            <a:stretch>
              <a:fillRect/>
            </a:stretch>
          </a:blipFill>
          <a:ln>
            <a:noFill/>
          </a:ln>
        </p:spPr>
        <p:txBody>
          <a:bodyPr/>
          <a:lstStyle/>
          <a:p>
            <a:endParaRPr lang="it-IT"/>
          </a:p>
        </p:txBody>
      </p:sp>
      <p:sp>
        <p:nvSpPr>
          <p:cNvPr id="313" name="Google Shape;313;p24"/>
          <p:cNvSpPr/>
          <p:nvPr/>
        </p:nvSpPr>
        <p:spPr>
          <a:xfrm rot="5400000">
            <a:off x="7996398" y="9139398"/>
            <a:ext cx="1060016" cy="1235189"/>
          </a:xfrm>
          <a:custGeom>
            <a:avLst/>
            <a:gdLst/>
            <a:ahLst/>
            <a:cxnLst/>
            <a:rect l="l" t="t" r="r" b="b"/>
            <a:pathLst>
              <a:path w="1060016" h="1235189" extrusionOk="0">
                <a:moveTo>
                  <a:pt x="0" y="0"/>
                </a:moveTo>
                <a:lnTo>
                  <a:pt x="1060016" y="0"/>
                </a:lnTo>
                <a:lnTo>
                  <a:pt x="1060016" y="1235188"/>
                </a:lnTo>
                <a:lnTo>
                  <a:pt x="0" y="1235188"/>
                </a:lnTo>
                <a:lnTo>
                  <a:pt x="0" y="0"/>
                </a:lnTo>
                <a:close/>
              </a:path>
            </a:pathLst>
          </a:custGeom>
          <a:blipFill rotWithShape="1">
            <a:blip r:embed="rId5">
              <a:alphaModFix/>
            </a:blip>
            <a:stretch>
              <a:fillRect/>
            </a:stretch>
          </a:blipFill>
          <a:ln>
            <a:noFill/>
          </a:ln>
        </p:spPr>
        <p:txBody>
          <a:bodyPr/>
          <a:lstStyle/>
          <a:p>
            <a:endParaRPr lang="it-IT"/>
          </a:p>
        </p:txBody>
      </p:sp>
      <p:grpSp>
        <p:nvGrpSpPr>
          <p:cNvPr id="314" name="Google Shape;314;p24"/>
          <p:cNvGrpSpPr/>
          <p:nvPr/>
        </p:nvGrpSpPr>
        <p:grpSpPr>
          <a:xfrm>
            <a:off x="-431966" y="788487"/>
            <a:ext cx="7148509" cy="1048480"/>
            <a:chOff x="0" y="-163468"/>
            <a:chExt cx="9531346" cy="1397974"/>
          </a:xfrm>
        </p:grpSpPr>
        <p:grpSp>
          <p:nvGrpSpPr>
            <p:cNvPr id="315" name="Google Shape;315;p24"/>
            <p:cNvGrpSpPr/>
            <p:nvPr/>
          </p:nvGrpSpPr>
          <p:grpSpPr>
            <a:xfrm>
              <a:off x="0" y="-163468"/>
              <a:ext cx="9531346" cy="1397974"/>
              <a:chOff x="0" y="-38100"/>
              <a:chExt cx="2221500" cy="325830"/>
            </a:xfrm>
          </p:grpSpPr>
          <p:sp>
            <p:nvSpPr>
              <p:cNvPr id="316" name="Google Shape;316;p24"/>
              <p:cNvSpPr/>
              <p:nvPr/>
            </p:nvSpPr>
            <p:spPr>
              <a:xfrm>
                <a:off x="0" y="0"/>
                <a:ext cx="2221364" cy="287730"/>
              </a:xfrm>
              <a:custGeom>
                <a:avLst/>
                <a:gdLst/>
                <a:ahLst/>
                <a:cxnLst/>
                <a:rect l="l" t="t" r="r" b="b"/>
                <a:pathLst>
                  <a:path w="2221364" h="287730" extrusionOk="0">
                    <a:moveTo>
                      <a:pt x="46588" y="0"/>
                    </a:moveTo>
                    <a:lnTo>
                      <a:pt x="2174776" y="0"/>
                    </a:lnTo>
                    <a:cubicBezTo>
                      <a:pt x="2187132" y="0"/>
                      <a:pt x="2198982" y="4908"/>
                      <a:pt x="2207719" y="13645"/>
                    </a:cubicBezTo>
                    <a:cubicBezTo>
                      <a:pt x="2216456" y="22382"/>
                      <a:pt x="2221364" y="34232"/>
                      <a:pt x="2221364" y="46588"/>
                    </a:cubicBezTo>
                    <a:lnTo>
                      <a:pt x="2221364" y="241142"/>
                    </a:lnTo>
                    <a:cubicBezTo>
                      <a:pt x="2221364" y="266872"/>
                      <a:pt x="2200506" y="287730"/>
                      <a:pt x="2174776" y="287730"/>
                    </a:cubicBezTo>
                    <a:lnTo>
                      <a:pt x="46588" y="287730"/>
                    </a:lnTo>
                    <a:cubicBezTo>
                      <a:pt x="34232" y="287730"/>
                      <a:pt x="22382" y="282822"/>
                      <a:pt x="13645" y="274085"/>
                    </a:cubicBezTo>
                    <a:cubicBezTo>
                      <a:pt x="4908" y="265348"/>
                      <a:pt x="0" y="253498"/>
                      <a:pt x="0" y="241142"/>
                    </a:cubicBezTo>
                    <a:lnTo>
                      <a:pt x="0" y="46588"/>
                    </a:lnTo>
                    <a:cubicBezTo>
                      <a:pt x="0" y="34232"/>
                      <a:pt x="4908" y="22382"/>
                      <a:pt x="13645" y="13645"/>
                    </a:cubicBezTo>
                    <a:cubicBezTo>
                      <a:pt x="22382" y="4908"/>
                      <a:pt x="34232" y="0"/>
                      <a:pt x="465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24"/>
              <p:cNvSpPr txBox="1"/>
              <p:nvPr/>
            </p:nvSpPr>
            <p:spPr>
              <a:xfrm>
                <a:off x="0" y="-38100"/>
                <a:ext cx="2221500" cy="325800"/>
              </a:xfrm>
              <a:prstGeom prst="rect">
                <a:avLst/>
              </a:prstGeom>
              <a:noFill/>
              <a:ln>
                <a:noFill/>
              </a:ln>
            </p:spPr>
            <p:txBody>
              <a:bodyPr spcFirstLastPara="1" wrap="square" lIns="60050" tIns="60050" rIns="60050" bIns="60050" anchor="ctr" anchorCtr="0">
                <a:noAutofit/>
              </a:bodyPr>
              <a:lstStyle/>
              <a:p>
                <a:pPr marL="0" marR="0" lvl="0" indent="0" algn="ctr" rtl="0">
                  <a:lnSpc>
                    <a:spcPct val="163277"/>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318" name="Google Shape;318;p24"/>
            <p:cNvSpPr/>
            <p:nvPr/>
          </p:nvSpPr>
          <p:spPr>
            <a:xfrm>
              <a:off x="3724852" y="163176"/>
              <a:ext cx="5435836" cy="908166"/>
            </a:xfrm>
            <a:custGeom>
              <a:avLst/>
              <a:gdLst/>
              <a:ahLst/>
              <a:cxnLst/>
              <a:rect l="l" t="t" r="r" b="b"/>
              <a:pathLst>
                <a:path w="5435836" h="908166" extrusionOk="0">
                  <a:moveTo>
                    <a:pt x="0" y="0"/>
                  </a:moveTo>
                  <a:lnTo>
                    <a:pt x="5435836" y="0"/>
                  </a:lnTo>
                  <a:lnTo>
                    <a:pt x="5435836" y="908167"/>
                  </a:lnTo>
                  <a:lnTo>
                    <a:pt x="0" y="908167"/>
                  </a:lnTo>
                  <a:lnTo>
                    <a:pt x="0" y="0"/>
                  </a:lnTo>
                  <a:close/>
                </a:path>
              </a:pathLst>
            </a:custGeom>
            <a:blipFill rotWithShape="1">
              <a:blip r:embed="rId6">
                <a:alphaModFix/>
              </a:blip>
              <a:stretch>
                <a:fillRect/>
              </a:stretch>
            </a:blipFill>
            <a:ln>
              <a:noFill/>
            </a:ln>
          </p:spPr>
          <p:txBody>
            <a:bodyPr/>
            <a:lstStyle/>
            <a:p>
              <a:endParaRPr lang="it-IT"/>
            </a:p>
          </p:txBody>
        </p:sp>
        <p:sp>
          <p:nvSpPr>
            <p:cNvPr id="319" name="Google Shape;319;p24"/>
            <p:cNvSpPr/>
            <p:nvPr/>
          </p:nvSpPr>
          <p:spPr>
            <a:xfrm>
              <a:off x="1650583" y="240131"/>
              <a:ext cx="1923704" cy="754258"/>
            </a:xfrm>
            <a:custGeom>
              <a:avLst/>
              <a:gdLst/>
              <a:ahLst/>
              <a:cxnLst/>
              <a:rect l="l" t="t" r="r" b="b"/>
              <a:pathLst>
                <a:path w="1923704" h="754258" extrusionOk="0">
                  <a:moveTo>
                    <a:pt x="0" y="0"/>
                  </a:moveTo>
                  <a:lnTo>
                    <a:pt x="1923704" y="0"/>
                  </a:lnTo>
                  <a:lnTo>
                    <a:pt x="1923704" y="754258"/>
                  </a:lnTo>
                  <a:lnTo>
                    <a:pt x="0" y="754258"/>
                  </a:lnTo>
                  <a:lnTo>
                    <a:pt x="0" y="0"/>
                  </a:lnTo>
                  <a:close/>
                </a:path>
              </a:pathLst>
            </a:custGeom>
            <a:blipFill rotWithShape="1">
              <a:blip r:embed="rId7">
                <a:alphaModFix/>
              </a:blip>
              <a:stretch>
                <a:fillRect/>
              </a:stretch>
            </a:blipFill>
            <a:ln>
              <a:noFill/>
            </a:ln>
          </p:spPr>
          <p:txBody>
            <a:bodyPr/>
            <a:lstStyle/>
            <a:p>
              <a:endParaRPr lang="it-IT"/>
            </a:p>
          </p:txBody>
        </p:sp>
      </p:grpSp>
      <p:sp>
        <p:nvSpPr>
          <p:cNvPr id="320" name="Google Shape;320;p24"/>
          <p:cNvSpPr txBox="1"/>
          <p:nvPr/>
        </p:nvSpPr>
        <p:spPr>
          <a:xfrm>
            <a:off x="786325" y="5233000"/>
            <a:ext cx="9192600" cy="4316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2900">
                <a:solidFill>
                  <a:schemeClr val="dk1"/>
                </a:solidFill>
                <a:latin typeface="Montserrat"/>
                <a:ea typeface="Montserrat"/>
                <a:cs typeface="Montserrat"/>
                <a:sym typeface="Montserrat"/>
              </a:rPr>
              <a:t>E’ l’unico contratto di edizione disciplinato espressamente dalla legge sul diritto d’autore (LdA) agli articoli 118-135. </a:t>
            </a:r>
            <a:endParaRPr sz="2900">
              <a:solidFill>
                <a:schemeClr val="dk1"/>
              </a:solidFill>
              <a:latin typeface="Montserrat"/>
              <a:ea typeface="Montserrat"/>
              <a:cs typeface="Montserrat"/>
              <a:sym typeface="Montserrat"/>
            </a:endParaRPr>
          </a:p>
          <a:p>
            <a:pPr marL="0" lvl="0" indent="0" algn="l" rtl="0">
              <a:lnSpc>
                <a:spcPct val="115000"/>
              </a:lnSpc>
              <a:spcBef>
                <a:spcPts val="1200"/>
              </a:spcBef>
              <a:spcAft>
                <a:spcPts val="0"/>
              </a:spcAft>
              <a:buClr>
                <a:schemeClr val="dk1"/>
              </a:buClr>
              <a:buSzPts val="1100"/>
              <a:buFont typeface="Arial"/>
              <a:buNone/>
            </a:pPr>
            <a:r>
              <a:rPr lang="en-US" sz="2900">
                <a:solidFill>
                  <a:schemeClr val="dk1"/>
                </a:solidFill>
                <a:latin typeface="Montserrat"/>
                <a:ea typeface="Montserrat"/>
                <a:cs typeface="Montserrat"/>
                <a:sym typeface="Montserrat"/>
              </a:rPr>
              <a:t>Termine di 20 anni (escluso per alcuni generi di opere quali le enciclopedie, dizionari, e altri).</a:t>
            </a:r>
            <a:endParaRPr sz="2900">
              <a:solidFill>
                <a:schemeClr val="dk1"/>
              </a:solidFill>
              <a:latin typeface="Montserrat"/>
              <a:ea typeface="Montserrat"/>
              <a:cs typeface="Montserrat"/>
              <a:sym typeface="Montserrat"/>
            </a:endParaRPr>
          </a:p>
          <a:p>
            <a:pPr marL="0" lvl="0" indent="0" algn="l" rtl="0">
              <a:lnSpc>
                <a:spcPct val="115000"/>
              </a:lnSpc>
              <a:spcBef>
                <a:spcPts val="1200"/>
              </a:spcBef>
              <a:spcAft>
                <a:spcPts val="1200"/>
              </a:spcAft>
              <a:buClr>
                <a:schemeClr val="dk1"/>
              </a:buClr>
              <a:buSzPts val="1100"/>
              <a:buFont typeface="Arial"/>
              <a:buNone/>
            </a:pPr>
            <a:r>
              <a:rPr lang="en-US" sz="2900">
                <a:solidFill>
                  <a:schemeClr val="dk1"/>
                </a:solidFill>
                <a:latin typeface="Montserrat"/>
                <a:ea typeface="Montserrat"/>
                <a:cs typeface="Montserrat"/>
                <a:sym typeface="Montserrat"/>
              </a:rPr>
              <a:t>Il contratto può essere “per edizione” o a “termine”.</a:t>
            </a:r>
            <a:endParaRPr sz="2900">
              <a:solidFill>
                <a:schemeClr val="dk1"/>
              </a:solidFill>
              <a:latin typeface="Montserrat"/>
              <a:ea typeface="Montserrat"/>
              <a:cs typeface="Montserrat"/>
              <a:sym typeface="Montserrat"/>
            </a:endParaRPr>
          </a:p>
        </p:txBody>
      </p:sp>
      <p:sp>
        <p:nvSpPr>
          <p:cNvPr id="321" name="Google Shape;321;p24"/>
          <p:cNvSpPr txBox="1"/>
          <p:nvPr/>
        </p:nvSpPr>
        <p:spPr>
          <a:xfrm>
            <a:off x="786325" y="2762150"/>
            <a:ext cx="8246700" cy="1811400"/>
          </a:xfrm>
          <a:prstGeom prst="rect">
            <a:avLst/>
          </a:prstGeom>
          <a:noFill/>
          <a:ln>
            <a:noFill/>
          </a:ln>
        </p:spPr>
        <p:txBody>
          <a:bodyPr spcFirstLastPara="1" wrap="square" lIns="0" tIns="0" rIns="0" bIns="0" anchor="t" anchorCtr="0">
            <a:spAutoFit/>
          </a:bodyPr>
          <a:lstStyle/>
          <a:p>
            <a:pPr marL="0" marR="0" lvl="0" indent="0" algn="l" rtl="0">
              <a:lnSpc>
                <a:spcPct val="114002"/>
              </a:lnSpc>
              <a:spcBef>
                <a:spcPts val="0"/>
              </a:spcBef>
              <a:spcAft>
                <a:spcPts val="0"/>
              </a:spcAft>
              <a:buNone/>
            </a:pPr>
            <a:r>
              <a:rPr lang="en-US" sz="5499" b="1">
                <a:solidFill>
                  <a:srgbClr val="06213C"/>
                </a:solidFill>
                <a:latin typeface="Montserrat"/>
                <a:ea typeface="Montserrat"/>
                <a:cs typeface="Montserrat"/>
                <a:sym typeface="Montserrat"/>
              </a:rPr>
              <a:t>CONTRATTO PER LE EDIZIONI A STAMPA</a:t>
            </a:r>
            <a:endParaRPr/>
          </a:p>
        </p:txBody>
      </p:sp>
      <p:pic>
        <p:nvPicPr>
          <p:cNvPr id="322" name="Google Shape;322;p24"/>
          <p:cNvPicPr preferRelativeResize="0"/>
          <p:nvPr/>
        </p:nvPicPr>
        <p:blipFill>
          <a:blip r:embed="rId8">
            <a:alphaModFix/>
          </a:blip>
          <a:stretch>
            <a:fillRect/>
          </a:stretch>
        </p:blipFill>
        <p:spPr>
          <a:xfrm>
            <a:off x="10391900" y="1880863"/>
            <a:ext cx="7499700" cy="6080838"/>
          </a:xfrm>
          <a:prstGeom prst="rect">
            <a:avLst/>
          </a:prstGeom>
          <a:noFill/>
          <a:ln>
            <a:noFill/>
          </a:ln>
        </p:spPr>
      </p:pic>
      <p:sp>
        <p:nvSpPr>
          <p:cNvPr id="323" name="Google Shape;323;p24"/>
          <p:cNvSpPr txBox="1"/>
          <p:nvPr/>
        </p:nvSpPr>
        <p:spPr>
          <a:xfrm>
            <a:off x="10391900" y="8052113"/>
            <a:ext cx="7287600" cy="354000"/>
          </a:xfrm>
          <a:prstGeom prst="rect">
            <a:avLst/>
          </a:prstGeom>
          <a:noFill/>
          <a:ln>
            <a:noFill/>
          </a:ln>
        </p:spPr>
        <p:txBody>
          <a:bodyPr spcFirstLastPara="1" wrap="square" lIns="91425" tIns="91425" rIns="91425" bIns="91425" anchor="t" anchorCtr="0">
            <a:spAutoFit/>
          </a:bodyPr>
          <a:lstStyle/>
          <a:p>
            <a:pPr marL="0" lvl="0" indent="0" algn="just" rtl="0">
              <a:lnSpc>
                <a:spcPct val="115000"/>
              </a:lnSpc>
              <a:spcBef>
                <a:spcPts val="0"/>
              </a:spcBef>
              <a:spcAft>
                <a:spcPts val="0"/>
              </a:spcAft>
              <a:buNone/>
            </a:pPr>
            <a:r>
              <a:rPr lang="en-US" sz="1100">
                <a:solidFill>
                  <a:srgbClr val="202729"/>
                </a:solidFill>
                <a:latin typeface="Proxima Nova"/>
                <a:ea typeface="Proxima Nova"/>
                <a:cs typeface="Proxima Nova"/>
                <a:sym typeface="Proxima Nova"/>
              </a:rPr>
              <a:t>Discussion about the text, 3 febbraio 2010, by Jérôme Dessommes - ÉCRIVAINS CONSULT® - </a:t>
            </a:r>
            <a:r>
              <a:rPr lang="en-US" sz="1100" u="sng">
                <a:solidFill>
                  <a:srgbClr val="202729"/>
                </a:solidFill>
                <a:latin typeface="Proxima Nova"/>
                <a:ea typeface="Proxima Nova"/>
                <a:cs typeface="Proxima Nova"/>
                <a:sym typeface="Proxima Nova"/>
                <a:hlinkClick r:id="rId9">
                  <a:extLst>
                    <a:ext uri="{A12FA001-AC4F-418D-AE19-62706E023703}">
                      <ahyp:hlinkClr xmlns:ahyp="http://schemas.microsoft.com/office/drawing/2018/hyperlinkcolor" val="tx"/>
                    </a:ext>
                  </a:extLst>
                </a:hlinkClick>
              </a:rPr>
              <a:t>Wikipedia</a:t>
            </a:r>
            <a:r>
              <a:rPr lang="en-US" sz="1100">
                <a:solidFill>
                  <a:srgbClr val="202729"/>
                </a:solidFill>
                <a:latin typeface="Proxima Nova"/>
                <a:ea typeface="Proxima Nova"/>
                <a:cs typeface="Proxima Nova"/>
                <a:sym typeface="Proxima Nova"/>
              </a:rPr>
              <a:t>, </a:t>
            </a:r>
            <a:r>
              <a:rPr lang="en-US" sz="1100" u="sng">
                <a:solidFill>
                  <a:srgbClr val="202729"/>
                </a:solidFill>
                <a:latin typeface="Proxima Nova"/>
                <a:ea typeface="Proxima Nova"/>
                <a:cs typeface="Proxima Nova"/>
                <a:sym typeface="Proxima Nova"/>
                <a:hlinkClick r:id="rId10">
                  <a:extLst>
                    <a:ext uri="{A12FA001-AC4F-418D-AE19-62706E023703}">
                      <ahyp:hlinkClr xmlns:ahyp="http://schemas.microsoft.com/office/drawing/2018/hyperlinkcolor" val="tx"/>
                    </a:ext>
                  </a:extLst>
                </a:hlinkClick>
              </a:rPr>
              <a:t>CC0</a:t>
            </a:r>
            <a:endParaRPr sz="3200">
              <a:solidFill>
                <a:schemeClr val="dk1"/>
              </a:solidFill>
              <a:latin typeface="Calibri"/>
              <a:ea typeface="Calibri"/>
              <a:cs typeface="Calibri"/>
              <a:sym typeface="Calibri"/>
            </a:endParaRP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19"/>
          <p:cNvSpPr/>
          <p:nvPr/>
        </p:nvSpPr>
        <p:spPr>
          <a:xfrm>
            <a:off x="0" y="0"/>
            <a:ext cx="18288000" cy="1457325"/>
          </a:xfrm>
          <a:prstGeom prst="rect">
            <a:avLst/>
          </a:prstGeom>
          <a:solidFill>
            <a:srgbClr val="1E30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19"/>
          <p:cNvSpPr/>
          <p:nvPr/>
        </p:nvSpPr>
        <p:spPr>
          <a:xfrm rot="-5400000">
            <a:off x="16041208" y="704772"/>
            <a:ext cx="2988478" cy="1505106"/>
          </a:xfrm>
          <a:custGeom>
            <a:avLst/>
            <a:gdLst/>
            <a:ahLst/>
            <a:cxnLst/>
            <a:rect l="l" t="t" r="r" b="b"/>
            <a:pathLst>
              <a:path w="2988478" h="1505106" extrusionOk="0">
                <a:moveTo>
                  <a:pt x="0" y="0"/>
                </a:moveTo>
                <a:lnTo>
                  <a:pt x="2988478" y="0"/>
                </a:lnTo>
                <a:lnTo>
                  <a:pt x="2988478" y="1505106"/>
                </a:lnTo>
                <a:lnTo>
                  <a:pt x="0" y="1505106"/>
                </a:lnTo>
                <a:lnTo>
                  <a:pt x="0" y="0"/>
                </a:lnTo>
                <a:close/>
              </a:path>
            </a:pathLst>
          </a:custGeom>
          <a:blipFill rotWithShape="1">
            <a:blip r:embed="rId3">
              <a:alphaModFix/>
            </a:blip>
            <a:stretch>
              <a:fillRect/>
            </a:stretch>
          </a:blipFill>
          <a:ln>
            <a:noFill/>
          </a:ln>
        </p:spPr>
        <p:txBody>
          <a:bodyPr/>
          <a:lstStyle/>
          <a:p>
            <a:endParaRPr lang="it-IT"/>
          </a:p>
        </p:txBody>
      </p:sp>
      <p:sp>
        <p:nvSpPr>
          <p:cNvPr id="205" name="Google Shape;205;p19"/>
          <p:cNvSpPr/>
          <p:nvPr/>
        </p:nvSpPr>
        <p:spPr>
          <a:xfrm>
            <a:off x="16702512" y="8607791"/>
            <a:ext cx="556788" cy="556788"/>
          </a:xfrm>
          <a:custGeom>
            <a:avLst/>
            <a:gdLst/>
            <a:ahLst/>
            <a:cxnLst/>
            <a:rect l="l" t="t" r="r" b="b"/>
            <a:pathLst>
              <a:path w="556788" h="556788" extrusionOk="0">
                <a:moveTo>
                  <a:pt x="0" y="0"/>
                </a:moveTo>
                <a:lnTo>
                  <a:pt x="556788" y="0"/>
                </a:lnTo>
                <a:lnTo>
                  <a:pt x="556788" y="556787"/>
                </a:lnTo>
                <a:lnTo>
                  <a:pt x="0" y="556787"/>
                </a:lnTo>
                <a:lnTo>
                  <a:pt x="0" y="0"/>
                </a:lnTo>
                <a:close/>
              </a:path>
            </a:pathLst>
          </a:custGeom>
          <a:blipFill rotWithShape="1">
            <a:blip r:embed="rId4">
              <a:alphaModFix/>
            </a:blip>
            <a:stretch>
              <a:fillRect/>
            </a:stretch>
          </a:blipFill>
          <a:ln>
            <a:noFill/>
          </a:ln>
        </p:spPr>
        <p:txBody>
          <a:bodyPr/>
          <a:lstStyle/>
          <a:p>
            <a:endParaRPr lang="it-IT"/>
          </a:p>
        </p:txBody>
      </p:sp>
      <p:sp>
        <p:nvSpPr>
          <p:cNvPr id="208" name="Google Shape;208;p19"/>
          <p:cNvSpPr txBox="1"/>
          <p:nvPr/>
        </p:nvSpPr>
        <p:spPr>
          <a:xfrm>
            <a:off x="8710900" y="6054600"/>
            <a:ext cx="7657800" cy="2241000"/>
          </a:xfrm>
          <a:prstGeom prst="rect">
            <a:avLst/>
          </a:prstGeom>
          <a:noFill/>
          <a:ln>
            <a:noFill/>
          </a:ln>
        </p:spPr>
        <p:txBody>
          <a:bodyPr spcFirstLastPara="1" wrap="square" lIns="0" tIns="0" rIns="0" bIns="0" anchor="t" anchorCtr="0">
            <a:spAutoFit/>
          </a:bodyPr>
          <a:lstStyle/>
          <a:p>
            <a:pPr marL="0" lvl="0" indent="0" algn="just" rtl="0">
              <a:lnSpc>
                <a:spcPct val="115000"/>
              </a:lnSpc>
              <a:spcBef>
                <a:spcPts val="0"/>
              </a:spcBef>
              <a:spcAft>
                <a:spcPts val="0"/>
              </a:spcAft>
              <a:buClr>
                <a:schemeClr val="dk1"/>
              </a:buClr>
              <a:buSzPts val="1300"/>
              <a:buFont typeface="Arial"/>
              <a:buNone/>
            </a:pPr>
            <a:r>
              <a:rPr lang="en-US" sz="2600">
                <a:solidFill>
                  <a:schemeClr val="lt1"/>
                </a:solidFill>
                <a:latin typeface="Montserrat"/>
                <a:ea typeface="Montserrat"/>
                <a:cs typeface="Montserrat"/>
                <a:sym typeface="Montserrat"/>
              </a:rPr>
              <a:t>Attengono all’utilizzazione e allo sfruttamento economico dell’opera. L’autore, infatti, può decidere di cedere o concedere l’utilizzo di tali diritti, gratuitamente o a fronte di un pagamento.</a:t>
            </a:r>
            <a:endParaRPr sz="2600">
              <a:solidFill>
                <a:schemeClr val="lt1"/>
              </a:solidFill>
              <a:latin typeface="Montserrat"/>
              <a:ea typeface="Montserrat"/>
              <a:cs typeface="Montserrat"/>
              <a:sym typeface="Montserrat"/>
            </a:endParaRPr>
          </a:p>
        </p:txBody>
      </p:sp>
      <p:grpSp>
        <p:nvGrpSpPr>
          <p:cNvPr id="211" name="Google Shape;211;p19"/>
          <p:cNvGrpSpPr/>
          <p:nvPr/>
        </p:nvGrpSpPr>
        <p:grpSpPr>
          <a:xfrm>
            <a:off x="-431966" y="788486"/>
            <a:ext cx="7148154" cy="1048491"/>
            <a:chOff x="0" y="-163470"/>
            <a:chExt cx="9530872" cy="1397989"/>
          </a:xfrm>
        </p:grpSpPr>
        <p:grpSp>
          <p:nvGrpSpPr>
            <p:cNvPr id="212" name="Google Shape;212;p19"/>
            <p:cNvGrpSpPr/>
            <p:nvPr/>
          </p:nvGrpSpPr>
          <p:grpSpPr>
            <a:xfrm>
              <a:off x="0" y="-163470"/>
              <a:ext cx="9530872" cy="1397989"/>
              <a:chOff x="0" y="-38100"/>
              <a:chExt cx="2221364" cy="325830"/>
            </a:xfrm>
          </p:grpSpPr>
          <p:sp>
            <p:nvSpPr>
              <p:cNvPr id="213" name="Google Shape;213;p19"/>
              <p:cNvSpPr/>
              <p:nvPr/>
            </p:nvSpPr>
            <p:spPr>
              <a:xfrm>
                <a:off x="0" y="0"/>
                <a:ext cx="2221364" cy="287730"/>
              </a:xfrm>
              <a:custGeom>
                <a:avLst/>
                <a:gdLst/>
                <a:ahLst/>
                <a:cxnLst/>
                <a:rect l="l" t="t" r="r" b="b"/>
                <a:pathLst>
                  <a:path w="2221364" h="287730" extrusionOk="0">
                    <a:moveTo>
                      <a:pt x="46588" y="0"/>
                    </a:moveTo>
                    <a:lnTo>
                      <a:pt x="2174776" y="0"/>
                    </a:lnTo>
                    <a:cubicBezTo>
                      <a:pt x="2187132" y="0"/>
                      <a:pt x="2198982" y="4908"/>
                      <a:pt x="2207719" y="13645"/>
                    </a:cubicBezTo>
                    <a:cubicBezTo>
                      <a:pt x="2216456" y="22382"/>
                      <a:pt x="2221364" y="34232"/>
                      <a:pt x="2221364" y="46588"/>
                    </a:cubicBezTo>
                    <a:lnTo>
                      <a:pt x="2221364" y="241142"/>
                    </a:lnTo>
                    <a:cubicBezTo>
                      <a:pt x="2221364" y="266872"/>
                      <a:pt x="2200506" y="287730"/>
                      <a:pt x="2174776" y="287730"/>
                    </a:cubicBezTo>
                    <a:lnTo>
                      <a:pt x="46588" y="287730"/>
                    </a:lnTo>
                    <a:cubicBezTo>
                      <a:pt x="34232" y="287730"/>
                      <a:pt x="22382" y="282822"/>
                      <a:pt x="13645" y="274085"/>
                    </a:cubicBezTo>
                    <a:cubicBezTo>
                      <a:pt x="4908" y="265348"/>
                      <a:pt x="0" y="253498"/>
                      <a:pt x="0" y="241142"/>
                    </a:cubicBezTo>
                    <a:lnTo>
                      <a:pt x="0" y="46588"/>
                    </a:lnTo>
                    <a:cubicBezTo>
                      <a:pt x="0" y="34232"/>
                      <a:pt x="4908" y="22382"/>
                      <a:pt x="13645" y="13645"/>
                    </a:cubicBezTo>
                    <a:cubicBezTo>
                      <a:pt x="22382" y="4908"/>
                      <a:pt x="34232" y="0"/>
                      <a:pt x="465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19"/>
              <p:cNvSpPr txBox="1"/>
              <p:nvPr/>
            </p:nvSpPr>
            <p:spPr>
              <a:xfrm>
                <a:off x="0" y="-38100"/>
                <a:ext cx="2221364" cy="325830"/>
              </a:xfrm>
              <a:prstGeom prst="rect">
                <a:avLst/>
              </a:prstGeom>
              <a:noFill/>
              <a:ln>
                <a:noFill/>
              </a:ln>
            </p:spPr>
            <p:txBody>
              <a:bodyPr spcFirstLastPara="1" wrap="square" lIns="60050" tIns="60050" rIns="60050" bIns="60050" anchor="ctr" anchorCtr="0">
                <a:noAutofit/>
              </a:bodyPr>
              <a:lstStyle/>
              <a:p>
                <a:pPr marL="0" marR="0" lvl="0" indent="0" algn="ctr" rtl="0">
                  <a:lnSpc>
                    <a:spcPct val="163277"/>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215" name="Google Shape;215;p19"/>
            <p:cNvSpPr/>
            <p:nvPr/>
          </p:nvSpPr>
          <p:spPr>
            <a:xfrm>
              <a:off x="3724852" y="163176"/>
              <a:ext cx="5435836" cy="908166"/>
            </a:xfrm>
            <a:custGeom>
              <a:avLst/>
              <a:gdLst/>
              <a:ahLst/>
              <a:cxnLst/>
              <a:rect l="l" t="t" r="r" b="b"/>
              <a:pathLst>
                <a:path w="5435836" h="908166" extrusionOk="0">
                  <a:moveTo>
                    <a:pt x="0" y="0"/>
                  </a:moveTo>
                  <a:lnTo>
                    <a:pt x="5435836" y="0"/>
                  </a:lnTo>
                  <a:lnTo>
                    <a:pt x="5435836" y="908167"/>
                  </a:lnTo>
                  <a:lnTo>
                    <a:pt x="0" y="908167"/>
                  </a:lnTo>
                  <a:lnTo>
                    <a:pt x="0" y="0"/>
                  </a:lnTo>
                  <a:close/>
                </a:path>
              </a:pathLst>
            </a:custGeom>
            <a:blipFill rotWithShape="1">
              <a:blip r:embed="rId5">
                <a:alphaModFix/>
              </a:blip>
              <a:stretch>
                <a:fillRect/>
              </a:stretch>
            </a:blipFill>
            <a:ln>
              <a:noFill/>
            </a:ln>
          </p:spPr>
          <p:txBody>
            <a:bodyPr/>
            <a:lstStyle/>
            <a:p>
              <a:endParaRPr lang="it-IT"/>
            </a:p>
          </p:txBody>
        </p:sp>
        <p:sp>
          <p:nvSpPr>
            <p:cNvPr id="216" name="Google Shape;216;p19"/>
            <p:cNvSpPr/>
            <p:nvPr/>
          </p:nvSpPr>
          <p:spPr>
            <a:xfrm>
              <a:off x="1650583" y="240131"/>
              <a:ext cx="1923704" cy="754258"/>
            </a:xfrm>
            <a:custGeom>
              <a:avLst/>
              <a:gdLst/>
              <a:ahLst/>
              <a:cxnLst/>
              <a:rect l="l" t="t" r="r" b="b"/>
              <a:pathLst>
                <a:path w="1923704" h="754258" extrusionOk="0">
                  <a:moveTo>
                    <a:pt x="0" y="0"/>
                  </a:moveTo>
                  <a:lnTo>
                    <a:pt x="1923704" y="0"/>
                  </a:lnTo>
                  <a:lnTo>
                    <a:pt x="1923704" y="754258"/>
                  </a:lnTo>
                  <a:lnTo>
                    <a:pt x="0" y="754258"/>
                  </a:lnTo>
                  <a:lnTo>
                    <a:pt x="0" y="0"/>
                  </a:lnTo>
                  <a:close/>
                </a:path>
              </a:pathLst>
            </a:custGeom>
            <a:blipFill rotWithShape="1">
              <a:blip r:embed="rId6">
                <a:alphaModFix/>
              </a:blip>
              <a:stretch>
                <a:fillRect/>
              </a:stretch>
            </a:blipFill>
            <a:ln>
              <a:noFill/>
            </a:ln>
          </p:spPr>
          <p:txBody>
            <a:bodyPr/>
            <a:lstStyle/>
            <a:p>
              <a:endParaRPr lang="it-IT"/>
            </a:p>
          </p:txBody>
        </p:sp>
      </p:grpSp>
      <p:pic>
        <p:nvPicPr>
          <p:cNvPr id="4" name="Immagine 3">
            <a:extLst>
              <a:ext uri="{FF2B5EF4-FFF2-40B4-BE49-F238E27FC236}">
                <a16:creationId xmlns:a16="http://schemas.microsoft.com/office/drawing/2014/main" id="{4149D8B7-EDDE-9B9F-BE2A-D88E3484D27F}"/>
              </a:ext>
            </a:extLst>
          </p:cNvPr>
          <p:cNvPicPr>
            <a:picLocks noChangeAspect="1"/>
          </p:cNvPicPr>
          <p:nvPr/>
        </p:nvPicPr>
        <p:blipFill>
          <a:blip r:embed="rId7"/>
          <a:stretch>
            <a:fillRect/>
          </a:stretch>
        </p:blipFill>
        <p:spPr>
          <a:xfrm>
            <a:off x="268349" y="1836976"/>
            <a:ext cx="17593884" cy="7992680"/>
          </a:xfrm>
          <a:prstGeom prst="rect">
            <a:avLst/>
          </a:prstGeom>
        </p:spPr>
      </p:pic>
      <p:sp>
        <p:nvSpPr>
          <p:cNvPr id="5" name="object 7">
            <a:extLst>
              <a:ext uri="{FF2B5EF4-FFF2-40B4-BE49-F238E27FC236}">
                <a16:creationId xmlns:a16="http://schemas.microsoft.com/office/drawing/2014/main" id="{DF81ACB5-8F88-66E7-3BC8-AF4B9B6D3B55}"/>
              </a:ext>
            </a:extLst>
          </p:cNvPr>
          <p:cNvSpPr txBox="1"/>
          <p:nvPr/>
        </p:nvSpPr>
        <p:spPr>
          <a:xfrm>
            <a:off x="2488139" y="4662535"/>
            <a:ext cx="2964180" cy="434734"/>
          </a:xfrm>
          <a:prstGeom prst="rect">
            <a:avLst/>
          </a:prstGeom>
        </p:spPr>
        <p:txBody>
          <a:bodyPr vert="horz" wrap="square" lIns="0" tIns="19050" rIns="0" bIns="0" rtlCol="0">
            <a:spAutoFit/>
          </a:bodyPr>
          <a:lstStyle/>
          <a:p>
            <a:pPr marL="19050" marR="7620" defTabSz="1371600">
              <a:spcBef>
                <a:spcPts val="150"/>
              </a:spcBef>
              <a:buClrTx/>
            </a:pPr>
            <a:r>
              <a:rPr lang="it-IT" sz="2700" b="1" kern="1200">
                <a:solidFill>
                  <a:srgbClr val="EE665F"/>
                </a:solidFill>
                <a:latin typeface="Calibri"/>
                <a:ea typeface="+mn-ea"/>
                <a:cs typeface="Calibri"/>
              </a:rPr>
              <a:t>Multilinguismo </a:t>
            </a:r>
            <a:endParaRPr sz="2700" kern="1200">
              <a:solidFill>
                <a:prstClr val="black"/>
              </a:solidFill>
              <a:latin typeface="Calibri"/>
              <a:ea typeface="+mn-ea"/>
              <a:cs typeface="Calibri"/>
            </a:endParaRPr>
          </a:p>
        </p:txBody>
      </p:sp>
      <p:sp>
        <p:nvSpPr>
          <p:cNvPr id="6" name="object 8">
            <a:extLst>
              <a:ext uri="{FF2B5EF4-FFF2-40B4-BE49-F238E27FC236}">
                <a16:creationId xmlns:a16="http://schemas.microsoft.com/office/drawing/2014/main" id="{25CABE15-361C-13A6-2A27-ACE65DE912EE}"/>
              </a:ext>
            </a:extLst>
          </p:cNvPr>
          <p:cNvSpPr txBox="1"/>
          <p:nvPr/>
        </p:nvSpPr>
        <p:spPr>
          <a:xfrm>
            <a:off x="12049279" y="8216062"/>
            <a:ext cx="2480308" cy="1265731"/>
          </a:xfrm>
          <a:prstGeom prst="rect">
            <a:avLst/>
          </a:prstGeom>
        </p:spPr>
        <p:txBody>
          <a:bodyPr vert="horz" wrap="square" lIns="0" tIns="19050" rIns="0" bIns="0" rtlCol="0">
            <a:spAutoFit/>
          </a:bodyPr>
          <a:lstStyle/>
          <a:p>
            <a:pPr marL="19050" marR="7620" defTabSz="1371600">
              <a:spcBef>
                <a:spcPts val="150"/>
              </a:spcBef>
              <a:buClrTx/>
            </a:pPr>
            <a:r>
              <a:rPr lang="it-IT" sz="2700" b="1" kern="1200" spc="-8">
                <a:solidFill>
                  <a:srgbClr val="EE665F"/>
                </a:solidFill>
                <a:latin typeface="Calibri"/>
                <a:ea typeface="+mn-ea"/>
                <a:cs typeface="Calibri"/>
              </a:rPr>
              <a:t>Sviluppo di competenze e capacità</a:t>
            </a:r>
            <a:endParaRPr sz="2700" kern="1200">
              <a:solidFill>
                <a:prstClr val="black"/>
              </a:solidFill>
              <a:latin typeface="Calibri"/>
              <a:ea typeface="+mn-ea"/>
              <a:cs typeface="Calibri"/>
            </a:endParaRPr>
          </a:p>
        </p:txBody>
      </p:sp>
      <p:sp>
        <p:nvSpPr>
          <p:cNvPr id="7" name="object 9">
            <a:extLst>
              <a:ext uri="{FF2B5EF4-FFF2-40B4-BE49-F238E27FC236}">
                <a16:creationId xmlns:a16="http://schemas.microsoft.com/office/drawing/2014/main" id="{FEBD6785-7501-483D-0BFE-7F2D0319ADCB}"/>
              </a:ext>
            </a:extLst>
          </p:cNvPr>
          <p:cNvSpPr txBox="1"/>
          <p:nvPr/>
        </p:nvSpPr>
        <p:spPr>
          <a:xfrm>
            <a:off x="12436225" y="6837097"/>
            <a:ext cx="1722120" cy="434734"/>
          </a:xfrm>
          <a:prstGeom prst="rect">
            <a:avLst/>
          </a:prstGeom>
        </p:spPr>
        <p:txBody>
          <a:bodyPr vert="horz" wrap="square" lIns="0" tIns="19050" rIns="0" bIns="0" rtlCol="0">
            <a:spAutoFit/>
          </a:bodyPr>
          <a:lstStyle/>
          <a:p>
            <a:pPr marL="19050" defTabSz="1371600">
              <a:spcBef>
                <a:spcPts val="150"/>
              </a:spcBef>
              <a:buClrTx/>
            </a:pPr>
            <a:r>
              <a:rPr sz="2700" b="1" kern="1200" spc="-8">
                <a:solidFill>
                  <a:srgbClr val="EE665F"/>
                </a:solidFill>
                <a:latin typeface="Calibri"/>
                <a:ea typeface="+mn-ea"/>
                <a:cs typeface="Calibri"/>
              </a:rPr>
              <a:t>Policies</a:t>
            </a:r>
            <a:endParaRPr sz="2700" kern="1200">
              <a:solidFill>
                <a:prstClr val="black"/>
              </a:solidFill>
              <a:latin typeface="Calibri"/>
              <a:ea typeface="+mn-ea"/>
              <a:cs typeface="Calibri"/>
            </a:endParaRPr>
          </a:p>
        </p:txBody>
      </p:sp>
      <p:sp>
        <p:nvSpPr>
          <p:cNvPr id="8" name="object 10">
            <a:extLst>
              <a:ext uri="{FF2B5EF4-FFF2-40B4-BE49-F238E27FC236}">
                <a16:creationId xmlns:a16="http://schemas.microsoft.com/office/drawing/2014/main" id="{B3043CAF-EFFE-72F7-25C1-4788238CBD5B}"/>
              </a:ext>
            </a:extLst>
          </p:cNvPr>
          <p:cNvSpPr txBox="1"/>
          <p:nvPr/>
        </p:nvSpPr>
        <p:spPr>
          <a:xfrm>
            <a:off x="14914390" y="7453460"/>
            <a:ext cx="2472690" cy="850233"/>
          </a:xfrm>
          <a:prstGeom prst="rect">
            <a:avLst/>
          </a:prstGeom>
        </p:spPr>
        <p:txBody>
          <a:bodyPr vert="horz" wrap="square" lIns="0" tIns="19050" rIns="0" bIns="0" rtlCol="0">
            <a:spAutoFit/>
          </a:bodyPr>
          <a:lstStyle/>
          <a:p>
            <a:pPr marL="19050" marR="7620" defTabSz="1371600">
              <a:spcBef>
                <a:spcPts val="150"/>
              </a:spcBef>
              <a:buClrTx/>
            </a:pPr>
            <a:r>
              <a:rPr lang="it-IT" sz="2700" b="1" kern="1200" spc="-16" err="1">
                <a:solidFill>
                  <a:srgbClr val="EE665F"/>
                </a:solidFill>
                <a:latin typeface="Calibri"/>
                <a:ea typeface="+mn-ea"/>
                <a:cs typeface="Calibri"/>
              </a:rPr>
              <a:t>Discoverability</a:t>
            </a:r>
            <a:r>
              <a:rPr lang="it-IT" sz="2700" b="1" kern="1200" spc="-16">
                <a:solidFill>
                  <a:srgbClr val="EE665F"/>
                </a:solidFill>
                <a:latin typeface="Calibri"/>
                <a:ea typeface="+mn-ea"/>
                <a:cs typeface="Calibri"/>
              </a:rPr>
              <a:t> nelle biblioteche </a:t>
            </a:r>
            <a:endParaRPr sz="2700" kern="1200">
              <a:solidFill>
                <a:prstClr val="black"/>
              </a:solidFill>
              <a:latin typeface="Calibri"/>
              <a:ea typeface="+mn-ea"/>
              <a:cs typeface="Calibri"/>
            </a:endParaRPr>
          </a:p>
        </p:txBody>
      </p:sp>
      <p:sp>
        <p:nvSpPr>
          <p:cNvPr id="9" name="object 12">
            <a:extLst>
              <a:ext uri="{FF2B5EF4-FFF2-40B4-BE49-F238E27FC236}">
                <a16:creationId xmlns:a16="http://schemas.microsoft.com/office/drawing/2014/main" id="{04ECAF82-3A24-985D-687D-88B2895BDA01}"/>
              </a:ext>
            </a:extLst>
          </p:cNvPr>
          <p:cNvSpPr txBox="1"/>
          <p:nvPr/>
        </p:nvSpPr>
        <p:spPr>
          <a:xfrm>
            <a:off x="658033" y="2070175"/>
            <a:ext cx="2256472" cy="850233"/>
          </a:xfrm>
          <a:prstGeom prst="rect">
            <a:avLst/>
          </a:prstGeom>
        </p:spPr>
        <p:txBody>
          <a:bodyPr vert="horz" wrap="square" lIns="0" tIns="19050" rIns="0" bIns="0" rtlCol="0">
            <a:spAutoFit/>
          </a:bodyPr>
          <a:lstStyle/>
          <a:p>
            <a:pPr marL="19050" marR="7620" defTabSz="1371600">
              <a:spcBef>
                <a:spcPts val="150"/>
              </a:spcBef>
              <a:buClrTx/>
            </a:pPr>
            <a:r>
              <a:rPr lang="it-IT" sz="2700" b="1" kern="1200" spc="-16">
                <a:solidFill>
                  <a:srgbClr val="EE665F"/>
                </a:solidFill>
                <a:latin typeface="Calibri"/>
                <a:ea typeface="+mn-ea"/>
                <a:cs typeface="Calibri"/>
              </a:rPr>
              <a:t>S</a:t>
            </a:r>
            <a:r>
              <a:rPr sz="2700" b="1" kern="1200" spc="-16" err="1">
                <a:solidFill>
                  <a:srgbClr val="EE665F"/>
                </a:solidFill>
                <a:latin typeface="Calibri"/>
                <a:ea typeface="+mn-ea"/>
                <a:cs typeface="Calibri"/>
              </a:rPr>
              <a:t>tandard</a:t>
            </a:r>
            <a:r>
              <a:rPr lang="it-IT" sz="2700" b="1" kern="1200" spc="-16">
                <a:solidFill>
                  <a:srgbClr val="EE665F"/>
                </a:solidFill>
                <a:latin typeface="Calibri"/>
                <a:ea typeface="+mn-ea"/>
                <a:cs typeface="Calibri"/>
              </a:rPr>
              <a:t> interoperabili </a:t>
            </a:r>
            <a:endParaRPr sz="2700" kern="1200">
              <a:solidFill>
                <a:prstClr val="black"/>
              </a:solidFill>
              <a:latin typeface="Calibri"/>
              <a:ea typeface="+mn-ea"/>
              <a:cs typeface="Calibri"/>
            </a:endParaRPr>
          </a:p>
        </p:txBody>
      </p:sp>
      <p:sp>
        <p:nvSpPr>
          <p:cNvPr id="10" name="object 14">
            <a:extLst>
              <a:ext uri="{FF2B5EF4-FFF2-40B4-BE49-F238E27FC236}">
                <a16:creationId xmlns:a16="http://schemas.microsoft.com/office/drawing/2014/main" id="{86748487-67FE-49D0-F84A-0827AA72D677}"/>
              </a:ext>
            </a:extLst>
          </p:cNvPr>
          <p:cNvSpPr txBox="1"/>
          <p:nvPr/>
        </p:nvSpPr>
        <p:spPr>
          <a:xfrm>
            <a:off x="658033" y="3839535"/>
            <a:ext cx="2302192" cy="462626"/>
          </a:xfrm>
          <a:prstGeom prst="rect">
            <a:avLst/>
          </a:prstGeom>
          <a:solidFill>
            <a:srgbClr val="FFFFFF">
              <a:alpha val="70979"/>
            </a:srgbClr>
          </a:solidFill>
        </p:spPr>
        <p:txBody>
          <a:bodyPr vert="horz" wrap="square" lIns="0" tIns="46672" rIns="0" bIns="0" rtlCol="0">
            <a:spAutoFit/>
          </a:bodyPr>
          <a:lstStyle/>
          <a:p>
            <a:pPr marL="138112" defTabSz="1371600">
              <a:spcBef>
                <a:spcPts val="368"/>
              </a:spcBef>
              <a:buClrTx/>
            </a:pPr>
            <a:r>
              <a:rPr sz="2700" b="1" kern="1200" spc="-8">
                <a:solidFill>
                  <a:srgbClr val="EE665F"/>
                </a:solidFill>
                <a:latin typeface="Calibri"/>
                <a:ea typeface="+mn-ea"/>
                <a:cs typeface="Calibri"/>
              </a:rPr>
              <a:t>Governance</a:t>
            </a:r>
            <a:endParaRPr sz="2700" kern="1200">
              <a:solidFill>
                <a:prstClr val="black"/>
              </a:solidFill>
              <a:latin typeface="Calibri"/>
              <a:ea typeface="+mn-ea"/>
              <a:cs typeface="Calibri"/>
            </a:endParaRPr>
          </a:p>
        </p:txBody>
      </p:sp>
      <p:sp>
        <p:nvSpPr>
          <p:cNvPr id="11" name="object 15">
            <a:extLst>
              <a:ext uri="{FF2B5EF4-FFF2-40B4-BE49-F238E27FC236}">
                <a16:creationId xmlns:a16="http://schemas.microsoft.com/office/drawing/2014/main" id="{2B9E5914-2C6C-235A-B629-E0407043E594}"/>
              </a:ext>
            </a:extLst>
          </p:cNvPr>
          <p:cNvSpPr txBox="1"/>
          <p:nvPr/>
        </p:nvSpPr>
        <p:spPr>
          <a:xfrm>
            <a:off x="12012153" y="3532797"/>
            <a:ext cx="2302192" cy="877163"/>
          </a:xfrm>
          <a:prstGeom prst="rect">
            <a:avLst/>
          </a:prstGeom>
          <a:solidFill>
            <a:srgbClr val="FFFFFF">
              <a:alpha val="70979"/>
            </a:srgbClr>
          </a:solidFill>
        </p:spPr>
        <p:txBody>
          <a:bodyPr vert="horz" wrap="square" lIns="0" tIns="45720" rIns="0" bIns="0" rtlCol="0">
            <a:spAutoFit/>
          </a:bodyPr>
          <a:lstStyle/>
          <a:p>
            <a:pPr marL="138112" marR="230506" defTabSz="1371600">
              <a:spcBef>
                <a:spcPts val="360"/>
              </a:spcBef>
              <a:buClrTx/>
            </a:pPr>
            <a:r>
              <a:rPr lang="it-IT" sz="2700" b="1" kern="1200" spc="-16">
                <a:solidFill>
                  <a:srgbClr val="EE665F"/>
                </a:solidFill>
                <a:latin typeface="Calibri"/>
                <a:ea typeface="+mn-ea"/>
                <a:cs typeface="Calibri"/>
              </a:rPr>
              <a:t>Ricerca e sviluppo</a:t>
            </a:r>
            <a:endParaRPr sz="2700" kern="1200">
              <a:solidFill>
                <a:prstClr val="black"/>
              </a:solidFill>
              <a:latin typeface="Calibri"/>
              <a:ea typeface="+mn-ea"/>
              <a:cs typeface="Calibri"/>
            </a:endParaRPr>
          </a:p>
        </p:txBody>
      </p:sp>
      <p:sp>
        <p:nvSpPr>
          <p:cNvPr id="12" name="object 17">
            <a:extLst>
              <a:ext uri="{FF2B5EF4-FFF2-40B4-BE49-F238E27FC236}">
                <a16:creationId xmlns:a16="http://schemas.microsoft.com/office/drawing/2014/main" id="{AF81410B-57E0-1C30-D81D-BDF5F52F9E75}"/>
              </a:ext>
            </a:extLst>
          </p:cNvPr>
          <p:cNvSpPr txBox="1"/>
          <p:nvPr/>
        </p:nvSpPr>
        <p:spPr>
          <a:xfrm>
            <a:off x="9174811" y="3611911"/>
            <a:ext cx="1958340" cy="434734"/>
          </a:xfrm>
          <a:prstGeom prst="rect">
            <a:avLst/>
          </a:prstGeom>
        </p:spPr>
        <p:txBody>
          <a:bodyPr vert="horz" wrap="square" lIns="0" tIns="19050" rIns="0" bIns="0" rtlCol="0">
            <a:spAutoFit/>
          </a:bodyPr>
          <a:lstStyle/>
          <a:p>
            <a:pPr marL="19050" defTabSz="1371600">
              <a:spcBef>
                <a:spcPts val="150"/>
              </a:spcBef>
              <a:buClrTx/>
            </a:pPr>
            <a:r>
              <a:rPr sz="2700" b="1" kern="1200">
                <a:solidFill>
                  <a:srgbClr val="EE665F"/>
                </a:solidFill>
                <a:latin typeface="Calibri"/>
                <a:ea typeface="+mn-ea"/>
                <a:cs typeface="Calibri"/>
              </a:rPr>
              <a:t>S</a:t>
            </a:r>
            <a:r>
              <a:rPr lang="it-IT" sz="2700" b="1" kern="1200" err="1">
                <a:solidFill>
                  <a:srgbClr val="EE665F"/>
                </a:solidFill>
                <a:latin typeface="Calibri"/>
                <a:ea typeface="+mn-ea"/>
                <a:cs typeface="Calibri"/>
              </a:rPr>
              <a:t>ostenibilità</a:t>
            </a:r>
            <a:endParaRPr sz="2700" kern="1200">
              <a:solidFill>
                <a:prstClr val="black"/>
              </a:solidFill>
              <a:latin typeface="Calibri"/>
              <a:ea typeface="+mn-ea"/>
              <a:cs typeface="Calibri"/>
            </a:endParaRPr>
          </a:p>
        </p:txBody>
      </p:sp>
      <p:sp>
        <p:nvSpPr>
          <p:cNvPr id="13" name="object 7">
            <a:extLst>
              <a:ext uri="{FF2B5EF4-FFF2-40B4-BE49-F238E27FC236}">
                <a16:creationId xmlns:a16="http://schemas.microsoft.com/office/drawing/2014/main" id="{575A7B47-31AA-B1DB-FB75-8301C5F1B5EB}"/>
              </a:ext>
            </a:extLst>
          </p:cNvPr>
          <p:cNvSpPr txBox="1"/>
          <p:nvPr/>
        </p:nvSpPr>
        <p:spPr>
          <a:xfrm>
            <a:off x="6883093" y="2006572"/>
            <a:ext cx="2964180" cy="1265731"/>
          </a:xfrm>
          <a:prstGeom prst="rect">
            <a:avLst/>
          </a:prstGeom>
        </p:spPr>
        <p:txBody>
          <a:bodyPr vert="horz" wrap="square" lIns="0" tIns="19050" rIns="0" bIns="0" rtlCol="0">
            <a:spAutoFit/>
          </a:bodyPr>
          <a:lstStyle/>
          <a:p>
            <a:pPr marL="19050" marR="7620" defTabSz="1371600">
              <a:spcBef>
                <a:spcPts val="150"/>
              </a:spcBef>
              <a:buClrTx/>
            </a:pPr>
            <a:r>
              <a:rPr sz="2700" b="1" kern="1200">
                <a:solidFill>
                  <a:srgbClr val="EE665F"/>
                </a:solidFill>
                <a:latin typeface="Calibri"/>
                <a:ea typeface="+mn-ea"/>
                <a:cs typeface="Calibri"/>
              </a:rPr>
              <a:t>Diamond </a:t>
            </a:r>
            <a:r>
              <a:rPr lang="it-IT" sz="2700" b="1" kern="1200" spc="-22">
                <a:solidFill>
                  <a:srgbClr val="EE665F"/>
                </a:solidFill>
                <a:latin typeface="Calibri"/>
                <a:ea typeface="+mn-ea"/>
                <a:cs typeface="Calibri"/>
              </a:rPr>
              <a:t>OA nella valutazione della ricerca </a:t>
            </a:r>
            <a:endParaRPr sz="2700" kern="1200">
              <a:solidFill>
                <a:prstClr val="black"/>
              </a:solidFill>
              <a:latin typeface="Calibri"/>
              <a:ea typeface="+mn-ea"/>
              <a:cs typeface="Calibri"/>
            </a:endParaRPr>
          </a:p>
        </p:txBody>
      </p:sp>
      <p:sp>
        <p:nvSpPr>
          <p:cNvPr id="14" name="object 11">
            <a:extLst>
              <a:ext uri="{FF2B5EF4-FFF2-40B4-BE49-F238E27FC236}">
                <a16:creationId xmlns:a16="http://schemas.microsoft.com/office/drawing/2014/main" id="{4712A97E-6B0A-37D5-32E2-B7ABE0047B59}"/>
              </a:ext>
            </a:extLst>
          </p:cNvPr>
          <p:cNvSpPr txBox="1"/>
          <p:nvPr/>
        </p:nvSpPr>
        <p:spPr>
          <a:xfrm>
            <a:off x="15185390" y="4541565"/>
            <a:ext cx="3102610" cy="856645"/>
          </a:xfrm>
          <a:prstGeom prst="rect">
            <a:avLst/>
          </a:prstGeom>
        </p:spPr>
        <p:txBody>
          <a:bodyPr vert="horz" wrap="square" lIns="0" tIns="25400" rIns="0" bIns="0" rtlCol="0">
            <a:spAutoFit/>
          </a:bodyPr>
          <a:lstStyle/>
          <a:p>
            <a:pPr marL="25400" marR="10160">
              <a:spcBef>
                <a:spcPts val="200"/>
              </a:spcBef>
              <a:buClrTx/>
            </a:pPr>
            <a:r>
              <a:rPr sz="2700" b="1" kern="1200">
                <a:solidFill>
                  <a:srgbClr val="EE665F"/>
                </a:solidFill>
                <a:latin typeface="Calibri"/>
                <a:ea typeface="+mn-ea"/>
                <a:cs typeface="Calibri"/>
              </a:rPr>
              <a:t>I</a:t>
            </a:r>
            <a:r>
              <a:rPr sz="2700" b="1" kern="1200" spc="-20">
                <a:solidFill>
                  <a:srgbClr val="EE665F"/>
                </a:solidFill>
                <a:latin typeface="Calibri"/>
                <a:ea typeface="+mn-ea"/>
                <a:cs typeface="Calibri"/>
              </a:rPr>
              <a:t>n</a:t>
            </a:r>
            <a:r>
              <a:rPr sz="2700" b="1" kern="1200" spc="-50">
                <a:solidFill>
                  <a:srgbClr val="EE665F"/>
                </a:solidFill>
                <a:latin typeface="Calibri"/>
                <a:ea typeface="+mn-ea"/>
                <a:cs typeface="Calibri"/>
              </a:rPr>
              <a:t>t</a:t>
            </a:r>
            <a:r>
              <a:rPr sz="2700" b="1" kern="1200">
                <a:solidFill>
                  <a:srgbClr val="EE665F"/>
                </a:solidFill>
                <a:latin typeface="Calibri"/>
                <a:ea typeface="+mn-ea"/>
                <a:cs typeface="Calibri"/>
              </a:rPr>
              <a:t>e</a:t>
            </a:r>
            <a:r>
              <a:rPr sz="2700" b="1" kern="1200" spc="-10">
                <a:solidFill>
                  <a:srgbClr val="EE665F"/>
                </a:solidFill>
                <a:latin typeface="Calibri"/>
                <a:ea typeface="+mn-ea"/>
                <a:cs typeface="Calibri"/>
              </a:rPr>
              <a:t>g</a:t>
            </a:r>
            <a:r>
              <a:rPr sz="2700" b="1" kern="1200" spc="-80">
                <a:solidFill>
                  <a:srgbClr val="EE665F"/>
                </a:solidFill>
                <a:latin typeface="Calibri"/>
                <a:ea typeface="+mn-ea"/>
                <a:cs typeface="Calibri"/>
              </a:rPr>
              <a:t>r</a:t>
            </a:r>
            <a:r>
              <a:rPr sz="2700" b="1" kern="1200" spc="-30">
                <a:solidFill>
                  <a:srgbClr val="EE665F"/>
                </a:solidFill>
                <a:latin typeface="Calibri"/>
                <a:ea typeface="+mn-ea"/>
                <a:cs typeface="Calibri"/>
              </a:rPr>
              <a:t>a</a:t>
            </a:r>
            <a:r>
              <a:rPr lang="it-IT" sz="2700" b="1" kern="1200" spc="-30">
                <a:solidFill>
                  <a:srgbClr val="EE665F"/>
                </a:solidFill>
                <a:latin typeface="Calibri"/>
                <a:ea typeface="+mn-ea"/>
                <a:cs typeface="Calibri"/>
              </a:rPr>
              <a:t>zione con la via verde</a:t>
            </a:r>
            <a:endParaRPr sz="2700" kern="1200">
              <a:solidFill>
                <a:prstClr val="black"/>
              </a:solidFill>
              <a:latin typeface="Calibri"/>
              <a:ea typeface="+mn-ea"/>
              <a:cs typeface="Calibri"/>
            </a:endParaRPr>
          </a:p>
        </p:txBody>
      </p:sp>
      <p:sp>
        <p:nvSpPr>
          <p:cNvPr id="15" name="object 11">
            <a:extLst>
              <a:ext uri="{FF2B5EF4-FFF2-40B4-BE49-F238E27FC236}">
                <a16:creationId xmlns:a16="http://schemas.microsoft.com/office/drawing/2014/main" id="{DECB8D0D-817C-069C-5150-24D6EB699C00}"/>
              </a:ext>
            </a:extLst>
          </p:cNvPr>
          <p:cNvSpPr txBox="1"/>
          <p:nvPr/>
        </p:nvSpPr>
        <p:spPr>
          <a:xfrm>
            <a:off x="14440530" y="2045169"/>
            <a:ext cx="3102610" cy="441146"/>
          </a:xfrm>
          <a:prstGeom prst="rect">
            <a:avLst/>
          </a:prstGeom>
        </p:spPr>
        <p:txBody>
          <a:bodyPr vert="horz" wrap="square" lIns="0" tIns="25400" rIns="0" bIns="0" rtlCol="0">
            <a:spAutoFit/>
          </a:bodyPr>
          <a:lstStyle/>
          <a:p>
            <a:pPr marL="25400" marR="10160">
              <a:spcBef>
                <a:spcPts val="200"/>
              </a:spcBef>
              <a:buClrTx/>
            </a:pPr>
            <a:r>
              <a:rPr sz="2700" b="1" kern="1200">
                <a:solidFill>
                  <a:srgbClr val="EE665F"/>
                </a:solidFill>
                <a:latin typeface="Calibri"/>
                <a:ea typeface="+mn-ea"/>
                <a:cs typeface="Calibri"/>
              </a:rPr>
              <a:t>I</a:t>
            </a:r>
            <a:r>
              <a:rPr sz="2700" b="1" kern="1200" spc="-20">
                <a:solidFill>
                  <a:srgbClr val="EE665F"/>
                </a:solidFill>
                <a:latin typeface="Calibri"/>
                <a:ea typeface="+mn-ea"/>
                <a:cs typeface="Calibri"/>
              </a:rPr>
              <a:t>n</a:t>
            </a:r>
            <a:r>
              <a:rPr lang="it-IT" sz="2700" b="1" kern="1200" spc="-50">
                <a:solidFill>
                  <a:srgbClr val="EE665F"/>
                </a:solidFill>
                <a:latin typeface="Calibri"/>
                <a:ea typeface="+mn-ea"/>
                <a:cs typeface="Calibri"/>
              </a:rPr>
              <a:t>vestimenti</a:t>
            </a:r>
            <a:endParaRPr sz="2700" kern="1200">
              <a:solidFill>
                <a:prstClr val="black"/>
              </a:solidFill>
              <a:latin typeface="Calibri"/>
              <a:ea typeface="+mn-ea"/>
              <a:cs typeface="Calibri"/>
            </a:endParaRPr>
          </a:p>
        </p:txBody>
      </p:sp>
      <p:sp>
        <p:nvSpPr>
          <p:cNvPr id="16" name="object 10">
            <a:extLst>
              <a:ext uri="{FF2B5EF4-FFF2-40B4-BE49-F238E27FC236}">
                <a16:creationId xmlns:a16="http://schemas.microsoft.com/office/drawing/2014/main" id="{6F055FDB-DCCA-7434-2752-1DF57C46284E}"/>
              </a:ext>
            </a:extLst>
          </p:cNvPr>
          <p:cNvSpPr txBox="1"/>
          <p:nvPr/>
        </p:nvSpPr>
        <p:spPr>
          <a:xfrm>
            <a:off x="4963184" y="3546263"/>
            <a:ext cx="2472690" cy="850233"/>
          </a:xfrm>
          <a:prstGeom prst="rect">
            <a:avLst/>
          </a:prstGeom>
        </p:spPr>
        <p:txBody>
          <a:bodyPr vert="horz" wrap="square" lIns="0" tIns="19050" rIns="0" bIns="0" rtlCol="0">
            <a:spAutoFit/>
          </a:bodyPr>
          <a:lstStyle/>
          <a:p>
            <a:pPr marL="19050" marR="7620" defTabSz="1371600">
              <a:spcBef>
                <a:spcPts val="150"/>
              </a:spcBef>
              <a:buClrTx/>
            </a:pPr>
            <a:r>
              <a:rPr lang="it-IT" sz="2700" b="1" kern="1200" spc="-16">
                <a:solidFill>
                  <a:srgbClr val="EE665F"/>
                </a:solidFill>
                <a:latin typeface="Calibri"/>
                <a:ea typeface="+mn-ea"/>
                <a:cs typeface="Calibri"/>
              </a:rPr>
              <a:t>Preservazione digitale </a:t>
            </a:r>
            <a:endParaRPr sz="2700" kern="1200">
              <a:solidFill>
                <a:prstClr val="black"/>
              </a:solidFill>
              <a:latin typeface="Calibri"/>
              <a:ea typeface="+mn-ea"/>
              <a:cs typeface="Calibri"/>
            </a:endParaRPr>
          </a:p>
        </p:txBody>
      </p:sp>
      <p:sp>
        <p:nvSpPr>
          <p:cNvPr id="17" name="CasellaDiTesto 16">
            <a:extLst>
              <a:ext uri="{FF2B5EF4-FFF2-40B4-BE49-F238E27FC236}">
                <a16:creationId xmlns:a16="http://schemas.microsoft.com/office/drawing/2014/main" id="{9CABB6B9-8452-45F8-C180-1B8223E9722C}"/>
              </a:ext>
            </a:extLst>
          </p:cNvPr>
          <p:cNvSpPr txBox="1"/>
          <p:nvPr/>
        </p:nvSpPr>
        <p:spPr>
          <a:xfrm>
            <a:off x="3235431" y="6142766"/>
            <a:ext cx="4433776" cy="193899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25400" marR="10160" algn="ctr" defTabSz="1828800">
              <a:spcBef>
                <a:spcPts val="200"/>
              </a:spcBef>
              <a:buClrTx/>
              <a:defRPr/>
            </a:pPr>
            <a:r>
              <a:rPr lang="it-IT" sz="4000" b="1" kern="1200" spc="-10">
                <a:solidFill>
                  <a:srgbClr val="FFFFFF"/>
                </a:solidFill>
                <a:latin typeface="Calibri"/>
                <a:ea typeface="+mn-ea"/>
                <a:cs typeface="Calibri"/>
              </a:rPr>
              <a:t>Dimensioni per rafforzare Diamond</a:t>
            </a:r>
            <a:r>
              <a:rPr lang="it-IT" sz="4000" b="1" kern="1200" spc="-100">
                <a:solidFill>
                  <a:srgbClr val="FFFFFF"/>
                </a:solidFill>
                <a:latin typeface="Calibri"/>
                <a:ea typeface="+mn-ea"/>
                <a:cs typeface="Calibri"/>
              </a:rPr>
              <a:t> </a:t>
            </a:r>
            <a:r>
              <a:rPr lang="it-IT" sz="4000" b="1" kern="1200" spc="-40">
                <a:solidFill>
                  <a:srgbClr val="FFFFFF"/>
                </a:solidFill>
                <a:latin typeface="Calibri"/>
                <a:ea typeface="+mn-ea"/>
                <a:cs typeface="Calibri"/>
              </a:rPr>
              <a:t>OA</a:t>
            </a:r>
            <a:endParaRPr lang="it-IT" sz="4000" b="1" kern="1200">
              <a:solidFill>
                <a:prstClr val="black"/>
              </a:solidFill>
              <a:latin typeface="Calibri"/>
              <a:ea typeface="+mn-ea"/>
              <a:cs typeface="Calibri"/>
            </a:endParaRPr>
          </a:p>
        </p:txBody>
      </p:sp>
      <p:sp>
        <p:nvSpPr>
          <p:cNvPr id="18" name="CasellaDiTesto 17">
            <a:extLst>
              <a:ext uri="{FF2B5EF4-FFF2-40B4-BE49-F238E27FC236}">
                <a16:creationId xmlns:a16="http://schemas.microsoft.com/office/drawing/2014/main" id="{DCD0F841-3A7F-9763-8D02-A1D8B770BA1F}"/>
              </a:ext>
            </a:extLst>
          </p:cNvPr>
          <p:cNvSpPr txBox="1"/>
          <p:nvPr/>
        </p:nvSpPr>
        <p:spPr>
          <a:xfrm>
            <a:off x="1813932" y="9829657"/>
            <a:ext cx="16205718"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82550" marR="10160"/>
            <a:r>
              <a:rPr lang="en-US" sz="1800" spc="-10">
                <a:solidFill>
                  <a:schemeClr val="tx1"/>
                </a:solidFill>
              </a:rPr>
              <a:t>Source: </a:t>
            </a:r>
            <a:r>
              <a:rPr lang="en-US" sz="1800" spc="-10"/>
              <a:t>Arianna</a:t>
            </a:r>
            <a:r>
              <a:rPr lang="en-US" sz="1800" spc="-60"/>
              <a:t> </a:t>
            </a:r>
            <a:r>
              <a:rPr lang="en-US" sz="1800" err="1"/>
              <a:t>Becerril</a:t>
            </a:r>
            <a:r>
              <a:rPr lang="en-US" sz="1800" spc="-80"/>
              <a:t> </a:t>
            </a:r>
            <a:r>
              <a:rPr lang="en-US" sz="1800"/>
              <a:t>García, Academic Publishing and Latin America, Science European Conference, Paris, 4-5 </a:t>
            </a:r>
            <a:r>
              <a:rPr lang="en-US" sz="1800" err="1"/>
              <a:t>febbraio</a:t>
            </a:r>
            <a:r>
              <a:rPr lang="en-US" sz="1800"/>
              <a:t> 2022</a:t>
            </a:r>
            <a:endParaRPr lang="en-US" sz="1800">
              <a:solidFill>
                <a:schemeClr val="tx1"/>
              </a:solidFill>
            </a:endParaRPr>
          </a:p>
        </p:txBody>
      </p:sp>
    </p:spTree>
    <p:extLst>
      <p:ext uri="{BB962C8B-B14F-4D97-AF65-F5344CB8AC3E}">
        <p14:creationId xmlns:p14="http://schemas.microsoft.com/office/powerpoint/2010/main" val="1239420750"/>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Shape 534"/>
        <p:cNvGrpSpPr/>
        <p:nvPr/>
      </p:nvGrpSpPr>
      <p:grpSpPr>
        <a:xfrm>
          <a:off x="0" y="0"/>
          <a:ext cx="0" cy="0"/>
          <a:chOff x="0" y="0"/>
          <a:chExt cx="0" cy="0"/>
        </a:xfrm>
      </p:grpSpPr>
      <p:sp>
        <p:nvSpPr>
          <p:cNvPr id="535" name="Google Shape;535;p35"/>
          <p:cNvSpPr/>
          <p:nvPr/>
        </p:nvSpPr>
        <p:spPr>
          <a:xfrm>
            <a:off x="0" y="0"/>
            <a:ext cx="18288000" cy="1457325"/>
          </a:xfrm>
          <a:prstGeom prst="rect">
            <a:avLst/>
          </a:prstGeom>
          <a:solidFill>
            <a:srgbClr val="1E30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35"/>
          <p:cNvSpPr/>
          <p:nvPr/>
        </p:nvSpPr>
        <p:spPr>
          <a:xfrm rot="-5400000">
            <a:off x="16198541" y="28807"/>
            <a:ext cx="2779208" cy="1399710"/>
          </a:xfrm>
          <a:custGeom>
            <a:avLst/>
            <a:gdLst/>
            <a:ahLst/>
            <a:cxnLst/>
            <a:rect l="l" t="t" r="r" b="b"/>
            <a:pathLst>
              <a:path w="2779208" h="1399710" extrusionOk="0">
                <a:moveTo>
                  <a:pt x="0" y="0"/>
                </a:moveTo>
                <a:lnTo>
                  <a:pt x="2779208" y="0"/>
                </a:lnTo>
                <a:lnTo>
                  <a:pt x="2779208" y="1399711"/>
                </a:lnTo>
                <a:lnTo>
                  <a:pt x="0" y="1399711"/>
                </a:lnTo>
                <a:lnTo>
                  <a:pt x="0" y="0"/>
                </a:lnTo>
                <a:close/>
              </a:path>
            </a:pathLst>
          </a:custGeom>
          <a:blipFill rotWithShape="1">
            <a:blip r:embed="rId3">
              <a:alphaModFix/>
            </a:blip>
            <a:stretch>
              <a:fillRect/>
            </a:stretch>
          </a:blipFill>
          <a:ln>
            <a:noFill/>
          </a:ln>
        </p:spPr>
        <p:txBody>
          <a:bodyPr/>
          <a:lstStyle/>
          <a:p>
            <a:endParaRPr lang="it-IT"/>
          </a:p>
        </p:txBody>
      </p:sp>
      <p:sp>
        <p:nvSpPr>
          <p:cNvPr id="537" name="Google Shape;537;p35"/>
          <p:cNvSpPr/>
          <p:nvPr/>
        </p:nvSpPr>
        <p:spPr>
          <a:xfrm rot="5400000">
            <a:off x="13247323" y="1385968"/>
            <a:ext cx="1060016" cy="1235189"/>
          </a:xfrm>
          <a:custGeom>
            <a:avLst/>
            <a:gdLst/>
            <a:ahLst/>
            <a:cxnLst/>
            <a:rect l="l" t="t" r="r" b="b"/>
            <a:pathLst>
              <a:path w="1060016" h="1235189" extrusionOk="0">
                <a:moveTo>
                  <a:pt x="0" y="0"/>
                </a:moveTo>
                <a:lnTo>
                  <a:pt x="1060017" y="0"/>
                </a:lnTo>
                <a:lnTo>
                  <a:pt x="1060017" y="1235188"/>
                </a:lnTo>
                <a:lnTo>
                  <a:pt x="0" y="1235188"/>
                </a:lnTo>
                <a:lnTo>
                  <a:pt x="0" y="0"/>
                </a:lnTo>
                <a:close/>
              </a:path>
            </a:pathLst>
          </a:custGeom>
          <a:blipFill rotWithShape="1">
            <a:blip r:embed="rId4">
              <a:alphaModFix/>
            </a:blip>
            <a:stretch>
              <a:fillRect/>
            </a:stretch>
          </a:blipFill>
          <a:ln>
            <a:noFill/>
          </a:ln>
        </p:spPr>
        <p:txBody>
          <a:bodyPr/>
          <a:lstStyle/>
          <a:p>
            <a:endParaRPr lang="it-IT"/>
          </a:p>
        </p:txBody>
      </p:sp>
      <p:sp>
        <p:nvSpPr>
          <p:cNvPr id="538" name="Google Shape;538;p35"/>
          <p:cNvSpPr/>
          <p:nvPr/>
        </p:nvSpPr>
        <p:spPr>
          <a:xfrm rot="5400000">
            <a:off x="-1035925" y="8305617"/>
            <a:ext cx="2779208" cy="1399710"/>
          </a:xfrm>
          <a:custGeom>
            <a:avLst/>
            <a:gdLst/>
            <a:ahLst/>
            <a:cxnLst/>
            <a:rect l="l" t="t" r="r" b="b"/>
            <a:pathLst>
              <a:path w="2779208" h="1399710" extrusionOk="0">
                <a:moveTo>
                  <a:pt x="0" y="0"/>
                </a:moveTo>
                <a:lnTo>
                  <a:pt x="2779208" y="0"/>
                </a:lnTo>
                <a:lnTo>
                  <a:pt x="2779208" y="1399710"/>
                </a:lnTo>
                <a:lnTo>
                  <a:pt x="0" y="1399710"/>
                </a:lnTo>
                <a:lnTo>
                  <a:pt x="0" y="0"/>
                </a:lnTo>
                <a:close/>
              </a:path>
            </a:pathLst>
          </a:custGeom>
          <a:blipFill rotWithShape="1">
            <a:blip r:embed="rId3">
              <a:alphaModFix/>
            </a:blip>
            <a:stretch>
              <a:fillRect/>
            </a:stretch>
          </a:blipFill>
          <a:ln>
            <a:noFill/>
          </a:ln>
        </p:spPr>
        <p:txBody>
          <a:bodyPr/>
          <a:lstStyle/>
          <a:p>
            <a:endParaRPr lang="it-IT"/>
          </a:p>
        </p:txBody>
      </p:sp>
      <p:sp>
        <p:nvSpPr>
          <p:cNvPr id="539" name="Google Shape;539;p35"/>
          <p:cNvSpPr txBox="1"/>
          <p:nvPr/>
        </p:nvSpPr>
        <p:spPr>
          <a:xfrm>
            <a:off x="12917196" y="2647504"/>
            <a:ext cx="5718900" cy="1539000"/>
          </a:xfrm>
          <a:prstGeom prst="rect">
            <a:avLst/>
          </a:prstGeom>
          <a:noFill/>
          <a:ln>
            <a:noFill/>
          </a:ln>
        </p:spPr>
        <p:txBody>
          <a:bodyPr spcFirstLastPara="1" wrap="square" lIns="0" tIns="0" rIns="0" bIns="0" anchor="t" anchorCtr="0">
            <a:spAutoFit/>
          </a:bodyPr>
          <a:lstStyle/>
          <a:p>
            <a:pPr marL="0" marR="0" lvl="0" indent="0" algn="l" rtl="0">
              <a:lnSpc>
                <a:spcPct val="114001"/>
              </a:lnSpc>
              <a:spcBef>
                <a:spcPts val="0"/>
              </a:spcBef>
              <a:spcAft>
                <a:spcPts val="0"/>
              </a:spcAft>
              <a:buNone/>
            </a:pPr>
            <a:r>
              <a:rPr lang="en-US" sz="9999" b="0" i="0" u="none" strike="noStrike" cap="none" err="1">
                <a:solidFill>
                  <a:srgbClr val="06213C"/>
                </a:solidFill>
                <a:latin typeface="Montserrat"/>
                <a:ea typeface="Montserrat"/>
                <a:cs typeface="Montserrat"/>
                <a:sym typeface="Montserrat"/>
              </a:rPr>
              <a:t>Grazie</a:t>
            </a:r>
            <a:r>
              <a:rPr lang="en-US" sz="9999" b="0" i="0" u="none" strike="noStrike" cap="none">
                <a:solidFill>
                  <a:srgbClr val="06213C"/>
                </a:solidFill>
                <a:latin typeface="Montserrat"/>
                <a:ea typeface="Montserrat"/>
                <a:cs typeface="Montserrat"/>
                <a:sym typeface="Montserrat"/>
              </a:rPr>
              <a:t>!</a:t>
            </a:r>
            <a:endParaRPr/>
          </a:p>
        </p:txBody>
      </p:sp>
      <p:sp>
        <p:nvSpPr>
          <p:cNvPr id="540" name="Google Shape;540;p35"/>
          <p:cNvSpPr txBox="1"/>
          <p:nvPr/>
        </p:nvSpPr>
        <p:spPr>
          <a:xfrm>
            <a:off x="1171088" y="2245811"/>
            <a:ext cx="4340100" cy="1637400"/>
          </a:xfrm>
          <a:prstGeom prst="rect">
            <a:avLst/>
          </a:prstGeom>
          <a:noFill/>
          <a:ln>
            <a:noFill/>
          </a:ln>
        </p:spPr>
        <p:txBody>
          <a:bodyPr spcFirstLastPara="1" wrap="square" lIns="0" tIns="0" rIns="0" bIns="0" anchor="t" anchorCtr="0">
            <a:spAutoFit/>
          </a:bodyPr>
          <a:lstStyle/>
          <a:p>
            <a:pPr marL="0" marR="0" lvl="0" indent="0" algn="l" rtl="0">
              <a:lnSpc>
                <a:spcPct val="140014"/>
              </a:lnSpc>
              <a:spcBef>
                <a:spcPts val="0"/>
              </a:spcBef>
              <a:spcAft>
                <a:spcPts val="0"/>
              </a:spcAft>
              <a:buNone/>
            </a:pPr>
            <a:r>
              <a:rPr lang="en-US" sz="2799" b="0" i="0" u="none" strike="noStrike" cap="none">
                <a:solidFill>
                  <a:srgbClr val="1E3048"/>
                </a:solidFill>
                <a:latin typeface="Montserrat"/>
                <a:ea typeface="Montserrat"/>
                <a:cs typeface="Montserrat"/>
                <a:sym typeface="Montserrat"/>
              </a:rPr>
              <a:t>AUTOR*</a:t>
            </a:r>
            <a:endParaRPr sz="2799" b="0" i="0" u="none" strike="noStrike" cap="none">
              <a:solidFill>
                <a:srgbClr val="1E3048"/>
              </a:solidFill>
              <a:latin typeface="Montserrat"/>
              <a:ea typeface="Montserrat"/>
              <a:cs typeface="Montserrat"/>
              <a:sym typeface="Montserrat"/>
            </a:endParaRPr>
          </a:p>
          <a:p>
            <a:pPr marL="0" marR="0" lvl="0" indent="0" algn="l" rtl="0">
              <a:lnSpc>
                <a:spcPct val="140014"/>
              </a:lnSpc>
              <a:spcBef>
                <a:spcPts val="0"/>
              </a:spcBef>
              <a:spcAft>
                <a:spcPts val="0"/>
              </a:spcAft>
              <a:buNone/>
            </a:pPr>
            <a:r>
              <a:rPr lang="en-US" sz="2799">
                <a:solidFill>
                  <a:srgbClr val="1E3048"/>
                </a:solidFill>
                <a:latin typeface="Montserrat"/>
                <a:ea typeface="Montserrat"/>
                <a:cs typeface="Montserrat"/>
                <a:sym typeface="Montserrat"/>
              </a:rPr>
              <a:t>Deborah De Angelis</a:t>
            </a:r>
            <a:endParaRPr sz="2799">
              <a:solidFill>
                <a:srgbClr val="1E3048"/>
              </a:solidFill>
              <a:latin typeface="Montserrat"/>
              <a:ea typeface="Montserrat"/>
              <a:cs typeface="Montserrat"/>
              <a:sym typeface="Montserrat"/>
            </a:endParaRPr>
          </a:p>
          <a:p>
            <a:pPr marL="0" marR="0" lvl="0" indent="0" algn="l" rtl="0">
              <a:lnSpc>
                <a:spcPct val="140014"/>
              </a:lnSpc>
              <a:spcBef>
                <a:spcPts val="0"/>
              </a:spcBef>
              <a:spcAft>
                <a:spcPts val="0"/>
              </a:spcAft>
              <a:buNone/>
            </a:pPr>
            <a:r>
              <a:rPr lang="en-US" sz="2799">
                <a:solidFill>
                  <a:srgbClr val="1E3048"/>
                </a:solidFill>
                <a:latin typeface="Montserrat"/>
                <a:ea typeface="Montserrat"/>
                <a:cs typeface="Montserrat"/>
                <a:sym typeface="Montserrat"/>
              </a:rPr>
              <a:t>Laura </a:t>
            </a:r>
            <a:r>
              <a:rPr lang="en-US" sz="2799" err="1">
                <a:solidFill>
                  <a:srgbClr val="1E3048"/>
                </a:solidFill>
                <a:latin typeface="Montserrat"/>
                <a:ea typeface="Montserrat"/>
                <a:cs typeface="Montserrat"/>
                <a:sym typeface="Montserrat"/>
              </a:rPr>
              <a:t>Sinigaglia</a:t>
            </a:r>
            <a:endParaRPr sz="2799">
              <a:solidFill>
                <a:srgbClr val="1E3048"/>
              </a:solidFill>
              <a:latin typeface="Montserrat"/>
              <a:ea typeface="Montserrat"/>
              <a:cs typeface="Montserrat"/>
              <a:sym typeface="Montserrat"/>
            </a:endParaRPr>
          </a:p>
        </p:txBody>
      </p:sp>
      <p:sp>
        <p:nvSpPr>
          <p:cNvPr id="541" name="Google Shape;541;p35"/>
          <p:cNvSpPr txBox="1"/>
          <p:nvPr/>
        </p:nvSpPr>
        <p:spPr>
          <a:xfrm>
            <a:off x="5908135" y="2352701"/>
            <a:ext cx="8713800" cy="14622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2500" b="0" i="0" u="none" strike="noStrike" cap="none" err="1">
                <a:solidFill>
                  <a:srgbClr val="1E3048"/>
                </a:solidFill>
                <a:latin typeface="Montserrat"/>
                <a:ea typeface="Montserrat"/>
                <a:cs typeface="Montserrat"/>
                <a:sym typeface="Montserrat"/>
              </a:rPr>
              <a:t>Indirizz</a:t>
            </a:r>
            <a:r>
              <a:rPr lang="en-US" sz="2500" err="1">
                <a:solidFill>
                  <a:srgbClr val="1E3048"/>
                </a:solidFill>
                <a:latin typeface="Montserrat"/>
                <a:ea typeface="Montserrat"/>
                <a:cs typeface="Montserrat"/>
                <a:sym typeface="Montserrat"/>
              </a:rPr>
              <a:t>i</a:t>
            </a:r>
            <a:r>
              <a:rPr lang="en-US" sz="2500" b="0" i="0" u="none" strike="noStrike" cap="none">
                <a:solidFill>
                  <a:srgbClr val="1E3048"/>
                </a:solidFill>
                <a:latin typeface="Montserrat"/>
                <a:ea typeface="Montserrat"/>
                <a:cs typeface="Montserrat"/>
                <a:sym typeface="Montserrat"/>
              </a:rPr>
              <a:t> mail</a:t>
            </a:r>
            <a:endParaRPr sz="2500" b="0" i="0" u="none" strike="noStrike" cap="none">
              <a:solidFill>
                <a:srgbClr val="1E3048"/>
              </a:solidFill>
              <a:latin typeface="Montserrat"/>
              <a:ea typeface="Montserrat"/>
              <a:cs typeface="Montserrat"/>
              <a:sym typeface="Montserrat"/>
            </a:endParaRPr>
          </a:p>
          <a:p>
            <a:pPr marL="0" marR="0" lvl="0" indent="0" algn="l" rtl="0">
              <a:lnSpc>
                <a:spcPct val="140000"/>
              </a:lnSpc>
              <a:spcBef>
                <a:spcPts val="0"/>
              </a:spcBef>
              <a:spcAft>
                <a:spcPts val="0"/>
              </a:spcAft>
              <a:buNone/>
            </a:pPr>
            <a:r>
              <a:rPr lang="en-US" sz="2500" u="sng" err="1">
                <a:solidFill>
                  <a:schemeClr val="dk1"/>
                </a:solidFill>
                <a:latin typeface="Montserrat"/>
                <a:ea typeface="Montserrat"/>
                <a:cs typeface="Montserrat"/>
                <a:sym typeface="Montserrat"/>
                <a:hlinkClick r:id="rId5">
                  <a:extLst>
                    <a:ext uri="{A12FA001-AC4F-418D-AE19-62706E023703}">
                      <ahyp:hlinkClr xmlns:ahyp="http://schemas.microsoft.com/office/drawing/2018/hyperlinkcolor" val="tx"/>
                    </a:ext>
                  </a:extLst>
                </a:hlinkClick>
              </a:rPr>
              <a:t>deborah.deangelis@creativecommons.i</a:t>
            </a:r>
            <a:r>
              <a:rPr lang="en-US" sz="2500" err="1">
                <a:solidFill>
                  <a:schemeClr val="dk1"/>
                </a:solidFill>
                <a:latin typeface="Montserrat"/>
                <a:ea typeface="Montserrat"/>
                <a:cs typeface="Montserrat"/>
                <a:sym typeface="Montserrat"/>
              </a:rPr>
              <a:t>t</a:t>
            </a:r>
            <a:endParaRPr sz="2500">
              <a:solidFill>
                <a:schemeClr val="dk1"/>
              </a:solidFill>
              <a:latin typeface="Montserrat"/>
              <a:ea typeface="Montserrat"/>
              <a:cs typeface="Montserrat"/>
              <a:sym typeface="Montserrat"/>
            </a:endParaRPr>
          </a:p>
          <a:p>
            <a:pPr marL="0" marR="0" lvl="0" indent="0" algn="l" rtl="0">
              <a:lnSpc>
                <a:spcPct val="140000"/>
              </a:lnSpc>
              <a:spcBef>
                <a:spcPts val="0"/>
              </a:spcBef>
              <a:spcAft>
                <a:spcPts val="0"/>
              </a:spcAft>
              <a:buNone/>
            </a:pPr>
            <a:r>
              <a:rPr lang="en-US" sz="2500" u="sng">
                <a:solidFill>
                  <a:schemeClr val="dk1"/>
                </a:solidFill>
                <a:latin typeface="Montserrat"/>
                <a:ea typeface="Montserrat"/>
                <a:cs typeface="Montserrat"/>
                <a:sym typeface="Montserrat"/>
                <a:hlinkClick r:id="rId6">
                  <a:extLst>
                    <a:ext uri="{A12FA001-AC4F-418D-AE19-62706E023703}">
                      <ahyp:hlinkClr xmlns:ahyp="http://schemas.microsoft.com/office/drawing/2018/hyperlinkcolor" val="tx"/>
                    </a:ext>
                  </a:extLst>
                </a:hlinkClick>
              </a:rPr>
              <a:t>laura.sinigaglia@creativecommons.it</a:t>
            </a:r>
            <a:r>
              <a:rPr lang="en-US" sz="2500">
                <a:solidFill>
                  <a:schemeClr val="dk1"/>
                </a:solidFill>
                <a:latin typeface="Montserrat"/>
                <a:ea typeface="Montserrat"/>
                <a:cs typeface="Montserrat"/>
                <a:sym typeface="Montserrat"/>
              </a:rPr>
              <a:t> </a:t>
            </a:r>
            <a:endParaRPr sz="2500">
              <a:solidFill>
                <a:schemeClr val="dk1"/>
              </a:solidFill>
              <a:latin typeface="Montserrat"/>
              <a:ea typeface="Montserrat"/>
              <a:cs typeface="Montserrat"/>
              <a:sym typeface="Montserrat"/>
            </a:endParaRPr>
          </a:p>
        </p:txBody>
      </p:sp>
      <p:sp>
        <p:nvSpPr>
          <p:cNvPr id="542" name="Google Shape;542;p35"/>
          <p:cNvSpPr txBox="1"/>
          <p:nvPr/>
        </p:nvSpPr>
        <p:spPr>
          <a:xfrm>
            <a:off x="12435387" y="4097989"/>
            <a:ext cx="5633100" cy="492300"/>
          </a:xfrm>
          <a:prstGeom prst="rect">
            <a:avLst/>
          </a:prstGeom>
          <a:noFill/>
          <a:ln>
            <a:noFill/>
          </a:ln>
        </p:spPr>
        <p:txBody>
          <a:bodyPr spcFirstLastPara="1" wrap="square" lIns="0" tIns="0" rIns="0" bIns="0" anchor="t" anchorCtr="0">
            <a:spAutoFit/>
          </a:bodyPr>
          <a:lstStyle/>
          <a:p>
            <a:pPr marL="0" marR="0" lvl="0" indent="0" algn="l" rtl="0">
              <a:lnSpc>
                <a:spcPct val="124007"/>
              </a:lnSpc>
              <a:spcBef>
                <a:spcPts val="0"/>
              </a:spcBef>
              <a:spcAft>
                <a:spcPts val="0"/>
              </a:spcAft>
              <a:buNone/>
            </a:pPr>
            <a:r>
              <a:rPr lang="en-US" sz="3199" b="0" i="0" u="none" strike="noStrike" cap="none">
                <a:solidFill>
                  <a:srgbClr val="1E3048"/>
                </a:solidFill>
                <a:latin typeface="Montserrat"/>
                <a:ea typeface="Montserrat"/>
                <a:cs typeface="Montserrat"/>
                <a:sym typeface="Montserrat"/>
              </a:rPr>
              <a:t>https://www.right2pub.eu/</a:t>
            </a:r>
            <a:endParaRPr/>
          </a:p>
        </p:txBody>
      </p:sp>
      <p:grpSp>
        <p:nvGrpSpPr>
          <p:cNvPr id="543" name="Google Shape;543;p35"/>
          <p:cNvGrpSpPr/>
          <p:nvPr/>
        </p:nvGrpSpPr>
        <p:grpSpPr>
          <a:xfrm>
            <a:off x="-431966" y="788486"/>
            <a:ext cx="7148154" cy="1048491"/>
            <a:chOff x="0" y="-163470"/>
            <a:chExt cx="9530872" cy="1397989"/>
          </a:xfrm>
        </p:grpSpPr>
        <p:grpSp>
          <p:nvGrpSpPr>
            <p:cNvPr id="544" name="Google Shape;544;p35"/>
            <p:cNvGrpSpPr/>
            <p:nvPr/>
          </p:nvGrpSpPr>
          <p:grpSpPr>
            <a:xfrm>
              <a:off x="0" y="-163470"/>
              <a:ext cx="9530872" cy="1397989"/>
              <a:chOff x="0" y="-38100"/>
              <a:chExt cx="2221364" cy="325830"/>
            </a:xfrm>
          </p:grpSpPr>
          <p:sp>
            <p:nvSpPr>
              <p:cNvPr id="545" name="Google Shape;545;p35"/>
              <p:cNvSpPr/>
              <p:nvPr/>
            </p:nvSpPr>
            <p:spPr>
              <a:xfrm>
                <a:off x="0" y="0"/>
                <a:ext cx="2221364" cy="287730"/>
              </a:xfrm>
              <a:custGeom>
                <a:avLst/>
                <a:gdLst/>
                <a:ahLst/>
                <a:cxnLst/>
                <a:rect l="l" t="t" r="r" b="b"/>
                <a:pathLst>
                  <a:path w="2221364" h="287730" extrusionOk="0">
                    <a:moveTo>
                      <a:pt x="46588" y="0"/>
                    </a:moveTo>
                    <a:lnTo>
                      <a:pt x="2174776" y="0"/>
                    </a:lnTo>
                    <a:cubicBezTo>
                      <a:pt x="2187132" y="0"/>
                      <a:pt x="2198982" y="4908"/>
                      <a:pt x="2207719" y="13645"/>
                    </a:cubicBezTo>
                    <a:cubicBezTo>
                      <a:pt x="2216456" y="22382"/>
                      <a:pt x="2221364" y="34232"/>
                      <a:pt x="2221364" y="46588"/>
                    </a:cubicBezTo>
                    <a:lnTo>
                      <a:pt x="2221364" y="241142"/>
                    </a:lnTo>
                    <a:cubicBezTo>
                      <a:pt x="2221364" y="266872"/>
                      <a:pt x="2200506" y="287730"/>
                      <a:pt x="2174776" y="287730"/>
                    </a:cubicBezTo>
                    <a:lnTo>
                      <a:pt x="46588" y="287730"/>
                    </a:lnTo>
                    <a:cubicBezTo>
                      <a:pt x="34232" y="287730"/>
                      <a:pt x="22382" y="282822"/>
                      <a:pt x="13645" y="274085"/>
                    </a:cubicBezTo>
                    <a:cubicBezTo>
                      <a:pt x="4908" y="265348"/>
                      <a:pt x="0" y="253498"/>
                      <a:pt x="0" y="241142"/>
                    </a:cubicBezTo>
                    <a:lnTo>
                      <a:pt x="0" y="46588"/>
                    </a:lnTo>
                    <a:cubicBezTo>
                      <a:pt x="0" y="34232"/>
                      <a:pt x="4908" y="22382"/>
                      <a:pt x="13645" y="13645"/>
                    </a:cubicBezTo>
                    <a:cubicBezTo>
                      <a:pt x="22382" y="4908"/>
                      <a:pt x="34232" y="0"/>
                      <a:pt x="465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35"/>
              <p:cNvSpPr txBox="1"/>
              <p:nvPr/>
            </p:nvSpPr>
            <p:spPr>
              <a:xfrm>
                <a:off x="0" y="-38100"/>
                <a:ext cx="2221364" cy="325830"/>
              </a:xfrm>
              <a:prstGeom prst="rect">
                <a:avLst/>
              </a:prstGeom>
              <a:noFill/>
              <a:ln>
                <a:noFill/>
              </a:ln>
            </p:spPr>
            <p:txBody>
              <a:bodyPr spcFirstLastPara="1" wrap="square" lIns="60050" tIns="60050" rIns="60050" bIns="60050" anchor="ctr" anchorCtr="0">
                <a:noAutofit/>
              </a:bodyPr>
              <a:lstStyle/>
              <a:p>
                <a:pPr marL="0" marR="0" lvl="0" indent="0" algn="ctr" rtl="0">
                  <a:lnSpc>
                    <a:spcPct val="163277"/>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547" name="Google Shape;547;p35"/>
            <p:cNvSpPr/>
            <p:nvPr/>
          </p:nvSpPr>
          <p:spPr>
            <a:xfrm>
              <a:off x="3724852" y="163176"/>
              <a:ext cx="5435836" cy="908166"/>
            </a:xfrm>
            <a:custGeom>
              <a:avLst/>
              <a:gdLst/>
              <a:ahLst/>
              <a:cxnLst/>
              <a:rect l="l" t="t" r="r" b="b"/>
              <a:pathLst>
                <a:path w="5435836" h="908166" extrusionOk="0">
                  <a:moveTo>
                    <a:pt x="0" y="0"/>
                  </a:moveTo>
                  <a:lnTo>
                    <a:pt x="5435836" y="0"/>
                  </a:lnTo>
                  <a:lnTo>
                    <a:pt x="5435836" y="908167"/>
                  </a:lnTo>
                  <a:lnTo>
                    <a:pt x="0" y="908167"/>
                  </a:lnTo>
                  <a:lnTo>
                    <a:pt x="0" y="0"/>
                  </a:lnTo>
                  <a:close/>
                </a:path>
              </a:pathLst>
            </a:custGeom>
            <a:blipFill rotWithShape="1">
              <a:blip r:embed="rId7">
                <a:alphaModFix/>
              </a:blip>
              <a:stretch>
                <a:fillRect/>
              </a:stretch>
            </a:blipFill>
            <a:ln>
              <a:noFill/>
            </a:ln>
          </p:spPr>
          <p:txBody>
            <a:bodyPr/>
            <a:lstStyle/>
            <a:p>
              <a:endParaRPr lang="it-IT"/>
            </a:p>
          </p:txBody>
        </p:sp>
        <p:sp>
          <p:nvSpPr>
            <p:cNvPr id="548" name="Google Shape;548;p35"/>
            <p:cNvSpPr/>
            <p:nvPr/>
          </p:nvSpPr>
          <p:spPr>
            <a:xfrm>
              <a:off x="1650583" y="240131"/>
              <a:ext cx="1923704" cy="754258"/>
            </a:xfrm>
            <a:custGeom>
              <a:avLst/>
              <a:gdLst/>
              <a:ahLst/>
              <a:cxnLst/>
              <a:rect l="l" t="t" r="r" b="b"/>
              <a:pathLst>
                <a:path w="1923704" h="754258" extrusionOk="0">
                  <a:moveTo>
                    <a:pt x="0" y="0"/>
                  </a:moveTo>
                  <a:lnTo>
                    <a:pt x="1923704" y="0"/>
                  </a:lnTo>
                  <a:lnTo>
                    <a:pt x="1923704" y="754258"/>
                  </a:lnTo>
                  <a:lnTo>
                    <a:pt x="0" y="754258"/>
                  </a:lnTo>
                  <a:lnTo>
                    <a:pt x="0" y="0"/>
                  </a:lnTo>
                  <a:close/>
                </a:path>
              </a:pathLst>
            </a:custGeom>
            <a:blipFill rotWithShape="1">
              <a:blip r:embed="rId8">
                <a:alphaModFix/>
              </a:blip>
              <a:stretch>
                <a:fillRect/>
              </a:stretch>
            </a:blipFill>
            <a:ln>
              <a:noFill/>
            </a:ln>
          </p:spPr>
          <p:txBody>
            <a:bodyPr/>
            <a:lstStyle/>
            <a:p>
              <a:endParaRPr lang="it-IT"/>
            </a:p>
          </p:txBody>
        </p:sp>
      </p:grpSp>
      <p:pic>
        <p:nvPicPr>
          <p:cNvPr id="549" name="Google Shape;549;p35"/>
          <p:cNvPicPr preferRelativeResize="0"/>
          <p:nvPr/>
        </p:nvPicPr>
        <p:blipFill rotWithShape="1">
          <a:blip r:embed="rId9">
            <a:alphaModFix/>
          </a:blip>
          <a:srcRect/>
          <a:stretch/>
        </p:blipFill>
        <p:spPr>
          <a:xfrm>
            <a:off x="3167336" y="9032371"/>
            <a:ext cx="1364651" cy="901767"/>
          </a:xfrm>
          <a:prstGeom prst="rect">
            <a:avLst/>
          </a:prstGeom>
          <a:noFill/>
          <a:ln>
            <a:noFill/>
          </a:ln>
        </p:spPr>
      </p:pic>
      <p:pic>
        <p:nvPicPr>
          <p:cNvPr id="550" name="Google Shape;550;p35"/>
          <p:cNvPicPr preferRelativeResize="0"/>
          <p:nvPr/>
        </p:nvPicPr>
        <p:blipFill rotWithShape="1">
          <a:blip r:embed="rId10">
            <a:alphaModFix/>
          </a:blip>
          <a:srcRect/>
          <a:stretch/>
        </p:blipFill>
        <p:spPr>
          <a:xfrm>
            <a:off x="7765225" y="9130503"/>
            <a:ext cx="2499810" cy="705502"/>
          </a:xfrm>
          <a:prstGeom prst="rect">
            <a:avLst/>
          </a:prstGeom>
          <a:noFill/>
          <a:ln>
            <a:noFill/>
          </a:ln>
        </p:spPr>
      </p:pic>
      <p:pic>
        <p:nvPicPr>
          <p:cNvPr id="551" name="Google Shape;551;p35"/>
          <p:cNvPicPr preferRelativeResize="0"/>
          <p:nvPr/>
        </p:nvPicPr>
        <p:blipFill rotWithShape="1">
          <a:blip r:embed="rId11">
            <a:alphaModFix/>
          </a:blip>
          <a:srcRect/>
          <a:stretch/>
        </p:blipFill>
        <p:spPr>
          <a:xfrm>
            <a:off x="13159736" y="9014564"/>
            <a:ext cx="2246121" cy="937381"/>
          </a:xfrm>
          <a:prstGeom prst="rect">
            <a:avLst/>
          </a:prstGeom>
          <a:noFill/>
          <a:ln>
            <a:noFill/>
          </a:ln>
        </p:spPr>
      </p:pic>
      <p:pic>
        <p:nvPicPr>
          <p:cNvPr id="552" name="Google Shape;552;p35"/>
          <p:cNvPicPr preferRelativeResize="0"/>
          <p:nvPr/>
        </p:nvPicPr>
        <p:blipFill rotWithShape="1">
          <a:blip r:embed="rId12">
            <a:alphaModFix/>
          </a:blip>
          <a:srcRect/>
          <a:stretch/>
        </p:blipFill>
        <p:spPr>
          <a:xfrm>
            <a:off x="10933149" y="9005472"/>
            <a:ext cx="1558473" cy="955565"/>
          </a:xfrm>
          <a:prstGeom prst="rect">
            <a:avLst/>
          </a:prstGeom>
          <a:noFill/>
          <a:ln>
            <a:noFill/>
          </a:ln>
        </p:spPr>
      </p:pic>
      <p:pic>
        <p:nvPicPr>
          <p:cNvPr id="553" name="Google Shape;553;p35"/>
          <p:cNvPicPr preferRelativeResize="0"/>
          <p:nvPr/>
        </p:nvPicPr>
        <p:blipFill rotWithShape="1">
          <a:blip r:embed="rId13">
            <a:alphaModFix/>
          </a:blip>
          <a:srcRect/>
          <a:stretch/>
        </p:blipFill>
        <p:spPr>
          <a:xfrm>
            <a:off x="5200101" y="8878698"/>
            <a:ext cx="1897010" cy="1209113"/>
          </a:xfrm>
          <a:prstGeom prst="rect">
            <a:avLst/>
          </a:prstGeom>
          <a:noFill/>
          <a:ln>
            <a:noFill/>
          </a:ln>
        </p:spPr>
      </p:pic>
      <p:grpSp>
        <p:nvGrpSpPr>
          <p:cNvPr id="7" name="Gruppo 6">
            <a:extLst>
              <a:ext uri="{FF2B5EF4-FFF2-40B4-BE49-F238E27FC236}">
                <a16:creationId xmlns:a16="http://schemas.microsoft.com/office/drawing/2014/main" id="{6B46D631-DC9E-9895-0B85-313D7F456EB3}"/>
              </a:ext>
            </a:extLst>
          </p:cNvPr>
          <p:cNvGrpSpPr/>
          <p:nvPr/>
        </p:nvGrpSpPr>
        <p:grpSpPr>
          <a:xfrm>
            <a:off x="11337987" y="8324293"/>
            <a:ext cx="7019925" cy="572972"/>
            <a:chOff x="9772747" y="7490316"/>
            <a:chExt cx="7019925" cy="572972"/>
          </a:xfrm>
        </p:grpSpPr>
        <p:pic>
          <p:nvPicPr>
            <p:cNvPr id="554" name="Google Shape;554;p35"/>
            <p:cNvPicPr preferRelativeResize="0"/>
            <p:nvPr/>
          </p:nvPicPr>
          <p:blipFill>
            <a:blip r:embed="rId14">
              <a:alphaModFix/>
            </a:blip>
            <a:stretch>
              <a:fillRect/>
            </a:stretch>
          </p:blipFill>
          <p:spPr>
            <a:xfrm>
              <a:off x="9772747" y="7639496"/>
              <a:ext cx="7019925" cy="390525"/>
            </a:xfrm>
            <a:prstGeom prst="rect">
              <a:avLst/>
            </a:prstGeom>
            <a:noFill/>
            <a:ln>
              <a:noFill/>
            </a:ln>
          </p:spPr>
        </p:pic>
        <p:pic>
          <p:nvPicPr>
            <p:cNvPr id="555" name="Google Shape;555;p35"/>
            <p:cNvPicPr preferRelativeResize="0"/>
            <p:nvPr/>
          </p:nvPicPr>
          <p:blipFill>
            <a:blip r:embed="rId15">
              <a:alphaModFix/>
            </a:blip>
            <a:stretch>
              <a:fillRect/>
            </a:stretch>
          </p:blipFill>
          <p:spPr>
            <a:xfrm>
              <a:off x="14034125" y="7490316"/>
              <a:ext cx="1558475" cy="572972"/>
            </a:xfrm>
            <a:prstGeom prst="rect">
              <a:avLst/>
            </a:prstGeom>
            <a:noFill/>
            <a:ln>
              <a:noFill/>
            </a:ln>
          </p:spPr>
        </p:pic>
      </p:grpSp>
      <p:sp>
        <p:nvSpPr>
          <p:cNvPr id="2" name="TextBox 8">
            <a:extLst>
              <a:ext uri="{FF2B5EF4-FFF2-40B4-BE49-F238E27FC236}">
                <a16:creationId xmlns:a16="http://schemas.microsoft.com/office/drawing/2014/main" id="{9F7F2BCB-AE7E-6D8E-256B-F0E8CCEB8AB8}"/>
              </a:ext>
            </a:extLst>
          </p:cNvPr>
          <p:cNvSpPr txBox="1"/>
          <p:nvPr/>
        </p:nvSpPr>
        <p:spPr>
          <a:xfrm>
            <a:off x="1171164" y="4307021"/>
            <a:ext cx="4340024" cy="463781"/>
          </a:xfrm>
          <a:prstGeom prst="rect">
            <a:avLst/>
          </a:prstGeom>
        </p:spPr>
        <p:txBody>
          <a:bodyPr lIns="0" tIns="0" rIns="0" bIns="0" rtlCol="0" anchor="t">
            <a:spAutoFit/>
          </a:bodyPr>
          <a:lstStyle/>
          <a:p>
            <a:pPr>
              <a:lnSpc>
                <a:spcPts val="3919"/>
              </a:lnSpc>
            </a:pPr>
            <a:r>
              <a:rPr lang="en-US" sz="2799">
                <a:solidFill>
                  <a:srgbClr val="1E3048"/>
                </a:solidFill>
                <a:latin typeface="Montserrat"/>
              </a:rPr>
              <a:t>Sebastiano Faro</a:t>
            </a:r>
          </a:p>
        </p:txBody>
      </p:sp>
      <p:sp>
        <p:nvSpPr>
          <p:cNvPr id="3" name="TextBox 9">
            <a:extLst>
              <a:ext uri="{FF2B5EF4-FFF2-40B4-BE49-F238E27FC236}">
                <a16:creationId xmlns:a16="http://schemas.microsoft.com/office/drawing/2014/main" id="{F5DF2CB6-F5F0-E003-0C4A-C09654DC52F1}"/>
              </a:ext>
            </a:extLst>
          </p:cNvPr>
          <p:cNvSpPr txBox="1"/>
          <p:nvPr/>
        </p:nvSpPr>
        <p:spPr>
          <a:xfrm>
            <a:off x="5925011" y="4255736"/>
            <a:ext cx="4340024" cy="415819"/>
          </a:xfrm>
          <a:prstGeom prst="rect">
            <a:avLst/>
          </a:prstGeom>
        </p:spPr>
        <p:txBody>
          <a:bodyPr lIns="0" tIns="0" rIns="0" bIns="0" rtlCol="0" anchor="t">
            <a:spAutoFit/>
          </a:bodyPr>
          <a:lstStyle/>
          <a:p>
            <a:pPr>
              <a:lnSpc>
                <a:spcPts val="3500"/>
              </a:lnSpc>
            </a:pPr>
            <a:r>
              <a:rPr lang="en-US" sz="2500" err="1">
                <a:solidFill>
                  <a:srgbClr val="1E3048"/>
                </a:solidFill>
                <a:latin typeface="Montserrat"/>
              </a:rPr>
              <a:t>Sebastiano.faro@cnr.it</a:t>
            </a:r>
            <a:endParaRPr lang="en-US" sz="2500">
              <a:solidFill>
                <a:srgbClr val="1E3048"/>
              </a:solidFill>
              <a:latin typeface="Montserrat"/>
            </a:endParaRPr>
          </a:p>
        </p:txBody>
      </p:sp>
      <p:sp>
        <p:nvSpPr>
          <p:cNvPr id="4" name="Google Shape;540;p35">
            <a:extLst>
              <a:ext uri="{FF2B5EF4-FFF2-40B4-BE49-F238E27FC236}">
                <a16:creationId xmlns:a16="http://schemas.microsoft.com/office/drawing/2014/main" id="{5161430B-F10C-5DEA-15B0-FBFCAA544A18}"/>
              </a:ext>
            </a:extLst>
          </p:cNvPr>
          <p:cNvSpPr txBox="1"/>
          <p:nvPr/>
        </p:nvSpPr>
        <p:spPr>
          <a:xfrm>
            <a:off x="1171088" y="4841975"/>
            <a:ext cx="4340100" cy="603050"/>
          </a:xfrm>
          <a:prstGeom prst="rect">
            <a:avLst/>
          </a:prstGeom>
          <a:noFill/>
          <a:ln>
            <a:noFill/>
          </a:ln>
        </p:spPr>
        <p:txBody>
          <a:bodyPr spcFirstLastPara="1" wrap="square" lIns="0" tIns="0" rIns="0" bIns="0" anchor="t" anchorCtr="0">
            <a:spAutoFit/>
          </a:bodyPr>
          <a:lstStyle/>
          <a:p>
            <a:pPr marL="0" marR="0" lvl="0" indent="0" algn="l" rtl="0">
              <a:lnSpc>
                <a:spcPct val="140014"/>
              </a:lnSpc>
              <a:spcBef>
                <a:spcPts val="0"/>
              </a:spcBef>
              <a:spcAft>
                <a:spcPts val="0"/>
              </a:spcAft>
              <a:buNone/>
            </a:pPr>
            <a:r>
              <a:rPr lang="en-US" sz="2799">
                <a:solidFill>
                  <a:srgbClr val="1E3048"/>
                </a:solidFill>
                <a:latin typeface="Montserrat"/>
                <a:ea typeface="Montserrat"/>
                <a:cs typeface="Montserrat"/>
                <a:sym typeface="Montserrat"/>
              </a:rPr>
              <a:t>Ginevra </a:t>
            </a:r>
            <a:r>
              <a:rPr lang="en-US" sz="2799" err="1">
                <a:solidFill>
                  <a:srgbClr val="1E3048"/>
                </a:solidFill>
                <a:latin typeface="Montserrat"/>
                <a:ea typeface="Montserrat"/>
                <a:cs typeface="Montserrat"/>
                <a:sym typeface="Montserrat"/>
              </a:rPr>
              <a:t>Peruginelli</a:t>
            </a:r>
            <a:endParaRPr sz="2799" b="0" i="0" u="none" strike="noStrike" cap="none">
              <a:solidFill>
                <a:srgbClr val="1E3048"/>
              </a:solidFill>
              <a:latin typeface="Montserrat"/>
              <a:ea typeface="Montserrat"/>
              <a:cs typeface="Montserrat"/>
              <a:sym typeface="Montserrat"/>
            </a:endParaRPr>
          </a:p>
        </p:txBody>
      </p:sp>
      <p:sp>
        <p:nvSpPr>
          <p:cNvPr id="5" name="TextBox 9">
            <a:extLst>
              <a:ext uri="{FF2B5EF4-FFF2-40B4-BE49-F238E27FC236}">
                <a16:creationId xmlns:a16="http://schemas.microsoft.com/office/drawing/2014/main" id="{FDE61F3A-0895-F025-B251-88033FEFCCF0}"/>
              </a:ext>
            </a:extLst>
          </p:cNvPr>
          <p:cNvSpPr txBox="1"/>
          <p:nvPr/>
        </p:nvSpPr>
        <p:spPr>
          <a:xfrm>
            <a:off x="5925011" y="4875034"/>
            <a:ext cx="4340024" cy="415819"/>
          </a:xfrm>
          <a:prstGeom prst="rect">
            <a:avLst/>
          </a:prstGeom>
        </p:spPr>
        <p:txBody>
          <a:bodyPr lIns="0" tIns="0" rIns="0" bIns="0" rtlCol="0" anchor="t">
            <a:spAutoFit/>
          </a:bodyPr>
          <a:lstStyle/>
          <a:p>
            <a:pPr>
              <a:lnSpc>
                <a:spcPts val="3500"/>
              </a:lnSpc>
            </a:pPr>
            <a:r>
              <a:rPr lang="en-US" sz="2500" err="1">
                <a:solidFill>
                  <a:srgbClr val="1E3048"/>
                </a:solidFill>
                <a:latin typeface="Montserrat"/>
              </a:rPr>
              <a:t>Ginevra.peruginelli@cnr.it</a:t>
            </a:r>
            <a:endParaRPr lang="en-US" sz="2500">
              <a:solidFill>
                <a:srgbClr val="1E3048"/>
              </a:solidFill>
              <a:latin typeface="Montserrat"/>
            </a:endParaRPr>
          </a:p>
        </p:txBody>
      </p:sp>
      <p:sp>
        <p:nvSpPr>
          <p:cNvPr id="6" name="TextBox 9">
            <a:extLst>
              <a:ext uri="{FF2B5EF4-FFF2-40B4-BE49-F238E27FC236}">
                <a16:creationId xmlns:a16="http://schemas.microsoft.com/office/drawing/2014/main" id="{2F9057A5-A7B8-094F-F7C5-2F4A0C3B8CD1}"/>
              </a:ext>
            </a:extLst>
          </p:cNvPr>
          <p:cNvSpPr txBox="1"/>
          <p:nvPr/>
        </p:nvSpPr>
        <p:spPr>
          <a:xfrm>
            <a:off x="5858094" y="6100898"/>
            <a:ext cx="8929060" cy="412613"/>
          </a:xfrm>
          <a:prstGeom prst="rect">
            <a:avLst/>
          </a:prstGeom>
        </p:spPr>
        <p:txBody>
          <a:bodyPr wrap="square" lIns="0" tIns="0" rIns="0" bIns="0" rtlCol="0" anchor="t">
            <a:spAutoFit/>
          </a:bodyPr>
          <a:lstStyle/>
          <a:p>
            <a:pPr>
              <a:lnSpc>
                <a:spcPts val="3500"/>
              </a:lnSpc>
            </a:pPr>
            <a:r>
              <a:rPr lang="en-US" sz="2400">
                <a:solidFill>
                  <a:srgbClr val="1E3048"/>
                </a:solidFill>
                <a:latin typeface="Montserrat"/>
              </a:rPr>
              <a:t>{</a:t>
            </a:r>
            <a:r>
              <a:rPr lang="en-US" sz="2400" err="1">
                <a:solidFill>
                  <a:srgbClr val="1E3048"/>
                </a:solidFill>
                <a:latin typeface="Montserrat"/>
              </a:rPr>
              <a:t>silvia.giannini</a:t>
            </a:r>
            <a:r>
              <a:rPr lang="en-US" sz="2400">
                <a:solidFill>
                  <a:srgbClr val="1E3048"/>
                </a:solidFill>
                <a:latin typeface="Montserrat"/>
              </a:rPr>
              <a:t>; </a:t>
            </a:r>
            <a:r>
              <a:rPr lang="en-US" sz="2400" err="1">
                <a:solidFill>
                  <a:srgbClr val="1E3048"/>
                </a:solidFill>
                <a:latin typeface="Montserrat"/>
              </a:rPr>
              <a:t>stefania.lombardi</a:t>
            </a:r>
            <a:r>
              <a:rPr lang="en-US" sz="2400">
                <a:solidFill>
                  <a:srgbClr val="1E3048"/>
                </a:solidFill>
                <a:latin typeface="Montserrat"/>
              </a:rPr>
              <a:t>; </a:t>
            </a:r>
            <a:r>
              <a:rPr lang="en-US" sz="2400" err="1">
                <a:solidFill>
                  <a:srgbClr val="1E3048"/>
                </a:solidFill>
                <a:latin typeface="Montserrat"/>
              </a:rPr>
              <a:t>anna.molino</a:t>
            </a:r>
            <a:r>
              <a:rPr lang="en-US" sz="2400">
                <a:solidFill>
                  <a:srgbClr val="1E3048"/>
                </a:solidFill>
                <a:latin typeface="Montserrat"/>
              </a:rPr>
              <a:t>}@</a:t>
            </a:r>
            <a:r>
              <a:rPr lang="en-US" sz="2400" err="1">
                <a:solidFill>
                  <a:srgbClr val="1E3048"/>
                </a:solidFill>
                <a:latin typeface="Montserrat"/>
              </a:rPr>
              <a:t>isti.cnr.it</a:t>
            </a:r>
            <a:endParaRPr lang="en-US" sz="2400">
              <a:solidFill>
                <a:srgbClr val="1E3048"/>
              </a:solidFill>
              <a:latin typeface="Montserrat"/>
            </a:endParaRPr>
          </a:p>
        </p:txBody>
      </p:sp>
      <p:sp>
        <p:nvSpPr>
          <p:cNvPr id="8" name="Google Shape;540;p35">
            <a:extLst>
              <a:ext uri="{FF2B5EF4-FFF2-40B4-BE49-F238E27FC236}">
                <a16:creationId xmlns:a16="http://schemas.microsoft.com/office/drawing/2014/main" id="{82139771-D781-9748-906D-4931F14FE224}"/>
              </a:ext>
            </a:extLst>
          </p:cNvPr>
          <p:cNvSpPr txBox="1"/>
          <p:nvPr/>
        </p:nvSpPr>
        <p:spPr>
          <a:xfrm>
            <a:off x="1171088" y="5531040"/>
            <a:ext cx="4340100" cy="1809150"/>
          </a:xfrm>
          <a:prstGeom prst="rect">
            <a:avLst/>
          </a:prstGeom>
          <a:noFill/>
          <a:ln>
            <a:noFill/>
          </a:ln>
        </p:spPr>
        <p:txBody>
          <a:bodyPr spcFirstLastPara="1" wrap="square" lIns="0" tIns="0" rIns="0" bIns="0" anchor="t" anchorCtr="0">
            <a:spAutoFit/>
          </a:bodyPr>
          <a:lstStyle/>
          <a:p>
            <a:pPr marL="0" marR="0" lvl="0" indent="0" algn="l" rtl="0">
              <a:lnSpc>
                <a:spcPct val="140014"/>
              </a:lnSpc>
              <a:spcBef>
                <a:spcPts val="0"/>
              </a:spcBef>
              <a:spcAft>
                <a:spcPts val="0"/>
              </a:spcAft>
              <a:buNone/>
            </a:pPr>
            <a:r>
              <a:rPr lang="en-US" sz="2799">
                <a:solidFill>
                  <a:srgbClr val="1E3048"/>
                </a:solidFill>
                <a:latin typeface="Montserrat"/>
                <a:ea typeface="Montserrat"/>
                <a:cs typeface="Montserrat"/>
                <a:sym typeface="Montserrat"/>
              </a:rPr>
              <a:t>Silvia Giannini</a:t>
            </a:r>
          </a:p>
          <a:p>
            <a:pPr marL="0" marR="0" lvl="0" indent="0" algn="l" rtl="0">
              <a:lnSpc>
                <a:spcPct val="140014"/>
              </a:lnSpc>
              <a:spcBef>
                <a:spcPts val="0"/>
              </a:spcBef>
              <a:spcAft>
                <a:spcPts val="0"/>
              </a:spcAft>
              <a:buNone/>
            </a:pPr>
            <a:r>
              <a:rPr lang="en-US" sz="2799" b="0" i="0" u="none" strike="noStrike" cap="none">
                <a:solidFill>
                  <a:srgbClr val="1E3048"/>
                </a:solidFill>
                <a:latin typeface="Montserrat"/>
                <a:ea typeface="Montserrat"/>
                <a:cs typeface="Montserrat"/>
                <a:sym typeface="Montserrat"/>
              </a:rPr>
              <a:t>Stefania Lombardi</a:t>
            </a:r>
          </a:p>
          <a:p>
            <a:pPr marL="0" marR="0" lvl="0" indent="0" algn="l" rtl="0">
              <a:lnSpc>
                <a:spcPct val="140014"/>
              </a:lnSpc>
              <a:spcBef>
                <a:spcPts val="0"/>
              </a:spcBef>
              <a:spcAft>
                <a:spcPts val="0"/>
              </a:spcAft>
              <a:buNone/>
            </a:pPr>
            <a:r>
              <a:rPr lang="en-US" sz="2799">
                <a:solidFill>
                  <a:srgbClr val="1E3048"/>
                </a:solidFill>
                <a:latin typeface="Montserrat"/>
                <a:ea typeface="Montserrat"/>
                <a:cs typeface="Montserrat"/>
                <a:sym typeface="Montserrat"/>
              </a:rPr>
              <a:t>Anna Molino</a:t>
            </a:r>
            <a:endParaRPr sz="2799" b="0" i="0" u="none" strike="noStrike" cap="none">
              <a:solidFill>
                <a:srgbClr val="1E3048"/>
              </a:solidFill>
              <a:latin typeface="Montserrat"/>
              <a:ea typeface="Montserrat"/>
              <a:cs typeface="Montserrat"/>
              <a:sym typeface="Montserrat"/>
            </a:endParaRPr>
          </a:p>
        </p:txBody>
      </p:sp>
      <p:sp>
        <p:nvSpPr>
          <p:cNvPr id="9" name="TextBox 9">
            <a:extLst>
              <a:ext uri="{FF2B5EF4-FFF2-40B4-BE49-F238E27FC236}">
                <a16:creationId xmlns:a16="http://schemas.microsoft.com/office/drawing/2014/main" id="{7C20B2C0-2508-81A8-176D-B921544478F6}"/>
              </a:ext>
            </a:extLst>
          </p:cNvPr>
          <p:cNvSpPr txBox="1"/>
          <p:nvPr/>
        </p:nvSpPr>
        <p:spPr>
          <a:xfrm>
            <a:off x="1171088" y="7504191"/>
            <a:ext cx="12338938" cy="1464055"/>
          </a:xfrm>
          <a:prstGeom prst="rect">
            <a:avLst/>
          </a:prstGeom>
        </p:spPr>
        <p:txBody>
          <a:bodyPr wrap="square" lIns="0" tIns="0" rIns="0" bIns="0" rtlCol="0" anchor="t">
            <a:spAutoFit/>
          </a:bodyPr>
          <a:lstStyle/>
          <a:p>
            <a:pPr>
              <a:lnSpc>
                <a:spcPts val="3919"/>
              </a:lnSpc>
            </a:pPr>
            <a:r>
              <a:rPr lang="en-US" sz="2799">
                <a:solidFill>
                  <a:srgbClr val="1E3048"/>
                </a:solidFill>
                <a:latin typeface="Montserrat"/>
              </a:rPr>
              <a:t>Silvana </a:t>
            </a:r>
            <a:r>
              <a:rPr lang="en-US" sz="2799" err="1">
                <a:solidFill>
                  <a:srgbClr val="1E3048"/>
                </a:solidFill>
                <a:latin typeface="Montserrat"/>
              </a:rPr>
              <a:t>Mangiaracina</a:t>
            </a:r>
            <a:endParaRPr lang="en-US" sz="2799">
              <a:solidFill>
                <a:srgbClr val="1E3048"/>
              </a:solidFill>
              <a:latin typeface="Montserrat"/>
            </a:endParaRPr>
          </a:p>
          <a:p>
            <a:pPr>
              <a:lnSpc>
                <a:spcPts val="3919"/>
              </a:lnSpc>
            </a:pPr>
            <a:r>
              <a:rPr lang="en-US" sz="2799">
                <a:solidFill>
                  <a:srgbClr val="1E3048"/>
                </a:solidFill>
                <a:latin typeface="Montserrat"/>
              </a:rPr>
              <a:t>Stefania </a:t>
            </a:r>
            <a:r>
              <a:rPr lang="en-US" sz="2799" err="1">
                <a:solidFill>
                  <a:srgbClr val="1E3048"/>
                </a:solidFill>
                <a:latin typeface="Montserrat"/>
              </a:rPr>
              <a:t>Marzocchi</a:t>
            </a:r>
            <a:endParaRPr lang="en-US" sz="2799">
              <a:solidFill>
                <a:srgbClr val="1E3048"/>
              </a:solidFill>
              <a:latin typeface="Montserrat"/>
            </a:endParaRPr>
          </a:p>
          <a:p>
            <a:pPr>
              <a:lnSpc>
                <a:spcPts val="3919"/>
              </a:lnSpc>
            </a:pPr>
            <a:r>
              <a:rPr lang="en-US" sz="2799">
                <a:solidFill>
                  <a:srgbClr val="1E3048"/>
                </a:solidFill>
                <a:latin typeface="Montserrat"/>
              </a:rPr>
              <a:t>Debora Mazza</a:t>
            </a:r>
          </a:p>
        </p:txBody>
      </p:sp>
      <p:sp>
        <p:nvSpPr>
          <p:cNvPr id="10" name="TextBox 9">
            <a:extLst>
              <a:ext uri="{FF2B5EF4-FFF2-40B4-BE49-F238E27FC236}">
                <a16:creationId xmlns:a16="http://schemas.microsoft.com/office/drawing/2014/main" id="{A9987C0A-B14C-A03D-2F94-176DCEEC241A}"/>
              </a:ext>
            </a:extLst>
          </p:cNvPr>
          <p:cNvSpPr txBox="1"/>
          <p:nvPr/>
        </p:nvSpPr>
        <p:spPr>
          <a:xfrm>
            <a:off x="5858094" y="7942854"/>
            <a:ext cx="5138138" cy="415819"/>
          </a:xfrm>
          <a:prstGeom prst="rect">
            <a:avLst/>
          </a:prstGeom>
        </p:spPr>
        <p:txBody>
          <a:bodyPr wrap="square" lIns="0" tIns="0" rIns="0" bIns="0" rtlCol="0" anchor="t">
            <a:spAutoFit/>
          </a:bodyPr>
          <a:lstStyle/>
          <a:p>
            <a:pPr>
              <a:lnSpc>
                <a:spcPts val="3500"/>
              </a:lnSpc>
            </a:pPr>
            <a:r>
              <a:rPr lang="en-US" sz="2500" err="1">
                <a:solidFill>
                  <a:srgbClr val="1E3048"/>
                </a:solidFill>
                <a:latin typeface="Montserrat"/>
              </a:rPr>
              <a:t>biblio@area.bo.cnr.it</a:t>
            </a:r>
            <a:endParaRPr lang="en-US" sz="2500">
              <a:solidFill>
                <a:srgbClr val="1E3048"/>
              </a:solidFill>
              <a:latin typeface="Montserrat"/>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sp>
        <p:nvSpPr>
          <p:cNvPr id="328" name="Google Shape;328;p25"/>
          <p:cNvSpPr/>
          <p:nvPr/>
        </p:nvSpPr>
        <p:spPr>
          <a:xfrm>
            <a:off x="0" y="0"/>
            <a:ext cx="18288000" cy="1457400"/>
          </a:xfrm>
          <a:prstGeom prst="rect">
            <a:avLst/>
          </a:prstGeom>
          <a:solidFill>
            <a:srgbClr val="1E30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25"/>
          <p:cNvSpPr/>
          <p:nvPr/>
        </p:nvSpPr>
        <p:spPr>
          <a:xfrm>
            <a:off x="16702512" y="8607791"/>
            <a:ext cx="556788" cy="556788"/>
          </a:xfrm>
          <a:custGeom>
            <a:avLst/>
            <a:gdLst/>
            <a:ahLst/>
            <a:cxnLst/>
            <a:rect l="l" t="t" r="r" b="b"/>
            <a:pathLst>
              <a:path w="556788" h="556788" extrusionOk="0">
                <a:moveTo>
                  <a:pt x="0" y="0"/>
                </a:moveTo>
                <a:lnTo>
                  <a:pt x="556788" y="0"/>
                </a:lnTo>
                <a:lnTo>
                  <a:pt x="556788" y="556787"/>
                </a:lnTo>
                <a:lnTo>
                  <a:pt x="0" y="556787"/>
                </a:lnTo>
                <a:lnTo>
                  <a:pt x="0" y="0"/>
                </a:lnTo>
                <a:close/>
              </a:path>
            </a:pathLst>
          </a:custGeom>
          <a:blipFill rotWithShape="1">
            <a:blip r:embed="rId3">
              <a:alphaModFix/>
            </a:blip>
            <a:stretch>
              <a:fillRect/>
            </a:stretch>
          </a:blipFill>
          <a:ln>
            <a:noFill/>
          </a:ln>
        </p:spPr>
        <p:txBody>
          <a:bodyPr/>
          <a:lstStyle/>
          <a:p>
            <a:endParaRPr lang="it-IT"/>
          </a:p>
        </p:txBody>
      </p:sp>
      <p:sp>
        <p:nvSpPr>
          <p:cNvPr id="330" name="Google Shape;330;p25"/>
          <p:cNvSpPr/>
          <p:nvPr/>
        </p:nvSpPr>
        <p:spPr>
          <a:xfrm rot="-5400000">
            <a:off x="16041208" y="-789467"/>
            <a:ext cx="2988478" cy="1505106"/>
          </a:xfrm>
          <a:custGeom>
            <a:avLst/>
            <a:gdLst/>
            <a:ahLst/>
            <a:cxnLst/>
            <a:rect l="l" t="t" r="r" b="b"/>
            <a:pathLst>
              <a:path w="2988478" h="1505106" extrusionOk="0">
                <a:moveTo>
                  <a:pt x="0" y="0"/>
                </a:moveTo>
                <a:lnTo>
                  <a:pt x="2988478" y="0"/>
                </a:lnTo>
                <a:lnTo>
                  <a:pt x="2988478" y="1505106"/>
                </a:lnTo>
                <a:lnTo>
                  <a:pt x="0" y="1505106"/>
                </a:lnTo>
                <a:lnTo>
                  <a:pt x="0" y="0"/>
                </a:lnTo>
                <a:close/>
              </a:path>
            </a:pathLst>
          </a:custGeom>
          <a:blipFill rotWithShape="1">
            <a:blip r:embed="rId4">
              <a:alphaModFix/>
            </a:blip>
            <a:stretch>
              <a:fillRect/>
            </a:stretch>
          </a:blipFill>
          <a:ln>
            <a:noFill/>
          </a:ln>
        </p:spPr>
        <p:txBody>
          <a:bodyPr/>
          <a:lstStyle/>
          <a:p>
            <a:endParaRPr lang="it-IT"/>
          </a:p>
        </p:txBody>
      </p:sp>
      <p:sp>
        <p:nvSpPr>
          <p:cNvPr id="331" name="Google Shape;331;p25"/>
          <p:cNvSpPr/>
          <p:nvPr/>
        </p:nvSpPr>
        <p:spPr>
          <a:xfrm rot="5400000">
            <a:off x="7996398" y="9139398"/>
            <a:ext cx="1060016" cy="1235189"/>
          </a:xfrm>
          <a:custGeom>
            <a:avLst/>
            <a:gdLst/>
            <a:ahLst/>
            <a:cxnLst/>
            <a:rect l="l" t="t" r="r" b="b"/>
            <a:pathLst>
              <a:path w="1060016" h="1235189" extrusionOk="0">
                <a:moveTo>
                  <a:pt x="0" y="0"/>
                </a:moveTo>
                <a:lnTo>
                  <a:pt x="1060016" y="0"/>
                </a:lnTo>
                <a:lnTo>
                  <a:pt x="1060016" y="1235188"/>
                </a:lnTo>
                <a:lnTo>
                  <a:pt x="0" y="1235188"/>
                </a:lnTo>
                <a:lnTo>
                  <a:pt x="0" y="0"/>
                </a:lnTo>
                <a:close/>
              </a:path>
            </a:pathLst>
          </a:custGeom>
          <a:blipFill rotWithShape="1">
            <a:blip r:embed="rId5">
              <a:alphaModFix/>
            </a:blip>
            <a:stretch>
              <a:fillRect/>
            </a:stretch>
          </a:blipFill>
          <a:ln>
            <a:noFill/>
          </a:ln>
        </p:spPr>
        <p:txBody>
          <a:bodyPr/>
          <a:lstStyle/>
          <a:p>
            <a:endParaRPr lang="it-IT"/>
          </a:p>
        </p:txBody>
      </p:sp>
      <p:grpSp>
        <p:nvGrpSpPr>
          <p:cNvPr id="332" name="Google Shape;332;p25"/>
          <p:cNvGrpSpPr/>
          <p:nvPr/>
        </p:nvGrpSpPr>
        <p:grpSpPr>
          <a:xfrm>
            <a:off x="-431966" y="788487"/>
            <a:ext cx="7148509" cy="1048480"/>
            <a:chOff x="0" y="-163468"/>
            <a:chExt cx="9531346" cy="1397974"/>
          </a:xfrm>
        </p:grpSpPr>
        <p:grpSp>
          <p:nvGrpSpPr>
            <p:cNvPr id="333" name="Google Shape;333;p25"/>
            <p:cNvGrpSpPr/>
            <p:nvPr/>
          </p:nvGrpSpPr>
          <p:grpSpPr>
            <a:xfrm>
              <a:off x="0" y="-163468"/>
              <a:ext cx="9531346" cy="1397974"/>
              <a:chOff x="0" y="-38100"/>
              <a:chExt cx="2221500" cy="325830"/>
            </a:xfrm>
          </p:grpSpPr>
          <p:sp>
            <p:nvSpPr>
              <p:cNvPr id="334" name="Google Shape;334;p25"/>
              <p:cNvSpPr/>
              <p:nvPr/>
            </p:nvSpPr>
            <p:spPr>
              <a:xfrm>
                <a:off x="0" y="0"/>
                <a:ext cx="2221364" cy="287730"/>
              </a:xfrm>
              <a:custGeom>
                <a:avLst/>
                <a:gdLst/>
                <a:ahLst/>
                <a:cxnLst/>
                <a:rect l="l" t="t" r="r" b="b"/>
                <a:pathLst>
                  <a:path w="2221364" h="287730" extrusionOk="0">
                    <a:moveTo>
                      <a:pt x="46588" y="0"/>
                    </a:moveTo>
                    <a:lnTo>
                      <a:pt x="2174776" y="0"/>
                    </a:lnTo>
                    <a:cubicBezTo>
                      <a:pt x="2187132" y="0"/>
                      <a:pt x="2198982" y="4908"/>
                      <a:pt x="2207719" y="13645"/>
                    </a:cubicBezTo>
                    <a:cubicBezTo>
                      <a:pt x="2216456" y="22382"/>
                      <a:pt x="2221364" y="34232"/>
                      <a:pt x="2221364" y="46588"/>
                    </a:cubicBezTo>
                    <a:lnTo>
                      <a:pt x="2221364" y="241142"/>
                    </a:lnTo>
                    <a:cubicBezTo>
                      <a:pt x="2221364" y="266872"/>
                      <a:pt x="2200506" y="287730"/>
                      <a:pt x="2174776" y="287730"/>
                    </a:cubicBezTo>
                    <a:lnTo>
                      <a:pt x="46588" y="287730"/>
                    </a:lnTo>
                    <a:cubicBezTo>
                      <a:pt x="34232" y="287730"/>
                      <a:pt x="22382" y="282822"/>
                      <a:pt x="13645" y="274085"/>
                    </a:cubicBezTo>
                    <a:cubicBezTo>
                      <a:pt x="4908" y="265348"/>
                      <a:pt x="0" y="253498"/>
                      <a:pt x="0" y="241142"/>
                    </a:cubicBezTo>
                    <a:lnTo>
                      <a:pt x="0" y="46588"/>
                    </a:lnTo>
                    <a:cubicBezTo>
                      <a:pt x="0" y="34232"/>
                      <a:pt x="4908" y="22382"/>
                      <a:pt x="13645" y="13645"/>
                    </a:cubicBezTo>
                    <a:cubicBezTo>
                      <a:pt x="22382" y="4908"/>
                      <a:pt x="34232" y="0"/>
                      <a:pt x="465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25"/>
              <p:cNvSpPr txBox="1"/>
              <p:nvPr/>
            </p:nvSpPr>
            <p:spPr>
              <a:xfrm>
                <a:off x="0" y="-38100"/>
                <a:ext cx="2221500" cy="325800"/>
              </a:xfrm>
              <a:prstGeom prst="rect">
                <a:avLst/>
              </a:prstGeom>
              <a:noFill/>
              <a:ln>
                <a:noFill/>
              </a:ln>
            </p:spPr>
            <p:txBody>
              <a:bodyPr spcFirstLastPara="1" wrap="square" lIns="60050" tIns="60050" rIns="60050" bIns="60050" anchor="ctr" anchorCtr="0">
                <a:noAutofit/>
              </a:bodyPr>
              <a:lstStyle/>
              <a:p>
                <a:pPr marL="0" marR="0" lvl="0" indent="0" algn="ctr" rtl="0">
                  <a:lnSpc>
                    <a:spcPct val="163277"/>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336" name="Google Shape;336;p25"/>
            <p:cNvSpPr/>
            <p:nvPr/>
          </p:nvSpPr>
          <p:spPr>
            <a:xfrm>
              <a:off x="3724852" y="163176"/>
              <a:ext cx="5435836" cy="908166"/>
            </a:xfrm>
            <a:custGeom>
              <a:avLst/>
              <a:gdLst/>
              <a:ahLst/>
              <a:cxnLst/>
              <a:rect l="l" t="t" r="r" b="b"/>
              <a:pathLst>
                <a:path w="5435836" h="908166" extrusionOk="0">
                  <a:moveTo>
                    <a:pt x="0" y="0"/>
                  </a:moveTo>
                  <a:lnTo>
                    <a:pt x="5435836" y="0"/>
                  </a:lnTo>
                  <a:lnTo>
                    <a:pt x="5435836" y="908167"/>
                  </a:lnTo>
                  <a:lnTo>
                    <a:pt x="0" y="908167"/>
                  </a:lnTo>
                  <a:lnTo>
                    <a:pt x="0" y="0"/>
                  </a:lnTo>
                  <a:close/>
                </a:path>
              </a:pathLst>
            </a:custGeom>
            <a:blipFill rotWithShape="1">
              <a:blip r:embed="rId6">
                <a:alphaModFix/>
              </a:blip>
              <a:stretch>
                <a:fillRect/>
              </a:stretch>
            </a:blipFill>
            <a:ln>
              <a:noFill/>
            </a:ln>
          </p:spPr>
          <p:txBody>
            <a:bodyPr/>
            <a:lstStyle/>
            <a:p>
              <a:endParaRPr lang="it-IT"/>
            </a:p>
          </p:txBody>
        </p:sp>
        <p:sp>
          <p:nvSpPr>
            <p:cNvPr id="337" name="Google Shape;337;p25"/>
            <p:cNvSpPr/>
            <p:nvPr/>
          </p:nvSpPr>
          <p:spPr>
            <a:xfrm>
              <a:off x="1650583" y="240131"/>
              <a:ext cx="1923704" cy="754258"/>
            </a:xfrm>
            <a:custGeom>
              <a:avLst/>
              <a:gdLst/>
              <a:ahLst/>
              <a:cxnLst/>
              <a:rect l="l" t="t" r="r" b="b"/>
              <a:pathLst>
                <a:path w="1923704" h="754258" extrusionOk="0">
                  <a:moveTo>
                    <a:pt x="0" y="0"/>
                  </a:moveTo>
                  <a:lnTo>
                    <a:pt x="1923704" y="0"/>
                  </a:lnTo>
                  <a:lnTo>
                    <a:pt x="1923704" y="754258"/>
                  </a:lnTo>
                  <a:lnTo>
                    <a:pt x="0" y="754258"/>
                  </a:lnTo>
                  <a:lnTo>
                    <a:pt x="0" y="0"/>
                  </a:lnTo>
                  <a:close/>
                </a:path>
              </a:pathLst>
            </a:custGeom>
            <a:blipFill rotWithShape="1">
              <a:blip r:embed="rId7">
                <a:alphaModFix/>
              </a:blip>
              <a:stretch>
                <a:fillRect/>
              </a:stretch>
            </a:blipFill>
            <a:ln>
              <a:noFill/>
            </a:ln>
          </p:spPr>
          <p:txBody>
            <a:bodyPr/>
            <a:lstStyle/>
            <a:p>
              <a:endParaRPr lang="it-IT"/>
            </a:p>
          </p:txBody>
        </p:sp>
      </p:grpSp>
      <p:sp>
        <p:nvSpPr>
          <p:cNvPr id="338" name="Google Shape;338;p25"/>
          <p:cNvSpPr txBox="1"/>
          <p:nvPr/>
        </p:nvSpPr>
        <p:spPr>
          <a:xfrm>
            <a:off x="1028700" y="5334425"/>
            <a:ext cx="15754200" cy="3156000"/>
          </a:xfrm>
          <a:prstGeom prst="rect">
            <a:avLst/>
          </a:prstGeom>
          <a:noFill/>
          <a:ln>
            <a:noFill/>
          </a:ln>
        </p:spPr>
        <p:txBody>
          <a:bodyPr spcFirstLastPara="1" wrap="square" lIns="91425" tIns="91425" rIns="91425" bIns="91425" anchor="t" anchorCtr="0">
            <a:noAutofit/>
          </a:bodyPr>
          <a:lstStyle/>
          <a:p>
            <a:pPr marL="457200" lvl="0" indent="-431800" algn="l" rtl="0">
              <a:lnSpc>
                <a:spcPct val="115000"/>
              </a:lnSpc>
              <a:spcBef>
                <a:spcPts val="0"/>
              </a:spcBef>
              <a:spcAft>
                <a:spcPts val="0"/>
              </a:spcAft>
              <a:buClr>
                <a:schemeClr val="dk1"/>
              </a:buClr>
              <a:buSzPts val="3200"/>
              <a:buFont typeface="Montserrat"/>
              <a:buChar char="-"/>
            </a:pPr>
            <a:r>
              <a:rPr lang="en-US" sz="3200" b="1">
                <a:solidFill>
                  <a:schemeClr val="dk1"/>
                </a:solidFill>
                <a:latin typeface="Montserrat"/>
                <a:ea typeface="Montserrat"/>
                <a:cs typeface="Montserrat"/>
                <a:sym typeface="Montserrat"/>
              </a:rPr>
              <a:t>concessione </a:t>
            </a:r>
            <a:r>
              <a:rPr lang="en-US" sz="3200">
                <a:solidFill>
                  <a:schemeClr val="dk1"/>
                </a:solidFill>
                <a:latin typeface="Montserrat"/>
                <a:ea typeface="Montserrat"/>
                <a:cs typeface="Montserrat"/>
                <a:sym typeface="Montserrat"/>
              </a:rPr>
              <a:t>dell’esercizio di pubblicare per le stampe</a:t>
            </a:r>
            <a:endParaRPr sz="3200">
              <a:solidFill>
                <a:schemeClr val="dk1"/>
              </a:solidFill>
              <a:latin typeface="Montserrat"/>
              <a:ea typeface="Montserrat"/>
              <a:cs typeface="Montserrat"/>
              <a:sym typeface="Montserrat"/>
            </a:endParaRPr>
          </a:p>
          <a:p>
            <a:pPr marL="457200" lvl="0" indent="-431800" algn="l" rtl="0">
              <a:lnSpc>
                <a:spcPct val="115000"/>
              </a:lnSpc>
              <a:spcBef>
                <a:spcPts val="0"/>
              </a:spcBef>
              <a:spcAft>
                <a:spcPts val="0"/>
              </a:spcAft>
              <a:buClr>
                <a:schemeClr val="dk1"/>
              </a:buClr>
              <a:buSzPts val="3200"/>
              <a:buFont typeface="Montserrat"/>
              <a:buChar char="-"/>
            </a:pPr>
            <a:r>
              <a:rPr lang="en-US" sz="3200" b="1">
                <a:solidFill>
                  <a:schemeClr val="dk1"/>
                </a:solidFill>
                <a:latin typeface="Montserrat"/>
                <a:ea typeface="Montserrat"/>
                <a:cs typeface="Montserrat"/>
                <a:sym typeface="Montserrat"/>
              </a:rPr>
              <a:t>può</a:t>
            </a:r>
            <a:r>
              <a:rPr lang="en-US" sz="3200">
                <a:solidFill>
                  <a:schemeClr val="dk1"/>
                </a:solidFill>
                <a:latin typeface="Montserrat"/>
                <a:ea typeface="Montserrat"/>
                <a:cs typeface="Montserrat"/>
                <a:sym typeface="Montserrat"/>
              </a:rPr>
              <a:t> avere ad oggetto tutti i diritti di utilizzazione economica</a:t>
            </a:r>
            <a:endParaRPr sz="3200">
              <a:solidFill>
                <a:schemeClr val="dk1"/>
              </a:solidFill>
              <a:latin typeface="Montserrat"/>
              <a:ea typeface="Montserrat"/>
              <a:cs typeface="Montserrat"/>
              <a:sym typeface="Montserrat"/>
            </a:endParaRPr>
          </a:p>
          <a:p>
            <a:pPr marL="457200" lvl="0" indent="-431800" algn="l" rtl="0">
              <a:lnSpc>
                <a:spcPct val="115000"/>
              </a:lnSpc>
              <a:spcBef>
                <a:spcPts val="0"/>
              </a:spcBef>
              <a:spcAft>
                <a:spcPts val="0"/>
              </a:spcAft>
              <a:buClr>
                <a:schemeClr val="dk1"/>
              </a:buClr>
              <a:buSzPts val="3200"/>
              <a:buFont typeface="Montserrat"/>
              <a:buChar char="-"/>
            </a:pPr>
            <a:r>
              <a:rPr lang="en-US" sz="3200">
                <a:solidFill>
                  <a:schemeClr val="dk1"/>
                </a:solidFill>
                <a:latin typeface="Montserrat"/>
                <a:ea typeface="Montserrat"/>
                <a:cs typeface="Montserrat"/>
                <a:sym typeface="Montserrat"/>
              </a:rPr>
              <a:t>esclusi i diritti futuri attribuiti eventualmente da leggi posteriori</a:t>
            </a:r>
            <a:endParaRPr sz="3200">
              <a:solidFill>
                <a:schemeClr val="dk1"/>
              </a:solidFill>
              <a:latin typeface="Montserrat"/>
              <a:ea typeface="Montserrat"/>
              <a:cs typeface="Montserrat"/>
              <a:sym typeface="Montserrat"/>
            </a:endParaRPr>
          </a:p>
          <a:p>
            <a:pPr marL="457200" lvl="0" indent="-431800" algn="l" rtl="0">
              <a:lnSpc>
                <a:spcPct val="115000"/>
              </a:lnSpc>
              <a:spcBef>
                <a:spcPts val="0"/>
              </a:spcBef>
              <a:spcAft>
                <a:spcPts val="0"/>
              </a:spcAft>
              <a:buClr>
                <a:schemeClr val="dk1"/>
              </a:buClr>
              <a:buSzPts val="3200"/>
              <a:buFont typeface="Montserrat"/>
              <a:buChar char="-"/>
            </a:pPr>
            <a:r>
              <a:rPr lang="en-US" sz="3200">
                <a:solidFill>
                  <a:schemeClr val="dk1"/>
                </a:solidFill>
                <a:latin typeface="Montserrat"/>
                <a:ea typeface="Montserrat"/>
                <a:cs typeface="Montserrat"/>
                <a:sym typeface="Montserrat"/>
              </a:rPr>
              <a:t>oggetto opere future con limitazioni (max per 10 anni), escluse  tutte le opere senza limite di tempo</a:t>
            </a:r>
            <a:endParaRPr sz="3200">
              <a:solidFill>
                <a:schemeClr val="dk1"/>
              </a:solidFill>
              <a:latin typeface="Montserrat"/>
              <a:ea typeface="Montserrat"/>
              <a:cs typeface="Montserrat"/>
              <a:sym typeface="Montserrat"/>
            </a:endParaRPr>
          </a:p>
        </p:txBody>
      </p:sp>
      <p:sp>
        <p:nvSpPr>
          <p:cNvPr id="339" name="Google Shape;339;p25"/>
          <p:cNvSpPr txBox="1"/>
          <p:nvPr/>
        </p:nvSpPr>
        <p:spPr>
          <a:xfrm>
            <a:off x="1028700" y="2786475"/>
            <a:ext cx="8246700" cy="1811400"/>
          </a:xfrm>
          <a:prstGeom prst="rect">
            <a:avLst/>
          </a:prstGeom>
          <a:noFill/>
          <a:ln>
            <a:noFill/>
          </a:ln>
        </p:spPr>
        <p:txBody>
          <a:bodyPr spcFirstLastPara="1" wrap="square" lIns="0" tIns="0" rIns="0" bIns="0" anchor="t" anchorCtr="0">
            <a:spAutoFit/>
          </a:bodyPr>
          <a:lstStyle/>
          <a:p>
            <a:pPr marL="0" marR="0" lvl="0" indent="0" algn="l" rtl="0">
              <a:lnSpc>
                <a:spcPct val="114002"/>
              </a:lnSpc>
              <a:spcBef>
                <a:spcPts val="0"/>
              </a:spcBef>
              <a:spcAft>
                <a:spcPts val="0"/>
              </a:spcAft>
              <a:buNone/>
            </a:pPr>
            <a:r>
              <a:rPr lang="en-US" sz="5499" b="1">
                <a:solidFill>
                  <a:srgbClr val="06213C"/>
                </a:solidFill>
                <a:latin typeface="Montserrat"/>
                <a:ea typeface="Montserrat"/>
                <a:cs typeface="Montserrat"/>
                <a:sym typeface="Montserrat"/>
              </a:rPr>
              <a:t>CONTRATTO PER LE EDIZIONI A STAMPA</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Google Shape;344;p26"/>
          <p:cNvSpPr/>
          <p:nvPr/>
        </p:nvSpPr>
        <p:spPr>
          <a:xfrm>
            <a:off x="0" y="0"/>
            <a:ext cx="18288000" cy="1457400"/>
          </a:xfrm>
          <a:prstGeom prst="rect">
            <a:avLst/>
          </a:prstGeom>
          <a:solidFill>
            <a:srgbClr val="1E30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26"/>
          <p:cNvSpPr/>
          <p:nvPr/>
        </p:nvSpPr>
        <p:spPr>
          <a:xfrm>
            <a:off x="16702512" y="8607791"/>
            <a:ext cx="556788" cy="556788"/>
          </a:xfrm>
          <a:custGeom>
            <a:avLst/>
            <a:gdLst/>
            <a:ahLst/>
            <a:cxnLst/>
            <a:rect l="l" t="t" r="r" b="b"/>
            <a:pathLst>
              <a:path w="556788" h="556788" extrusionOk="0">
                <a:moveTo>
                  <a:pt x="0" y="0"/>
                </a:moveTo>
                <a:lnTo>
                  <a:pt x="556788" y="0"/>
                </a:lnTo>
                <a:lnTo>
                  <a:pt x="556788" y="556787"/>
                </a:lnTo>
                <a:lnTo>
                  <a:pt x="0" y="556787"/>
                </a:lnTo>
                <a:lnTo>
                  <a:pt x="0" y="0"/>
                </a:lnTo>
                <a:close/>
              </a:path>
            </a:pathLst>
          </a:custGeom>
          <a:blipFill rotWithShape="1">
            <a:blip r:embed="rId3">
              <a:alphaModFix/>
            </a:blip>
            <a:stretch>
              <a:fillRect/>
            </a:stretch>
          </a:blipFill>
          <a:ln>
            <a:noFill/>
          </a:ln>
        </p:spPr>
        <p:txBody>
          <a:bodyPr/>
          <a:lstStyle/>
          <a:p>
            <a:endParaRPr lang="it-IT"/>
          </a:p>
        </p:txBody>
      </p:sp>
      <p:sp>
        <p:nvSpPr>
          <p:cNvPr id="346" name="Google Shape;346;p26"/>
          <p:cNvSpPr/>
          <p:nvPr/>
        </p:nvSpPr>
        <p:spPr>
          <a:xfrm rot="-5400000">
            <a:off x="16041208" y="-789467"/>
            <a:ext cx="2988478" cy="1505106"/>
          </a:xfrm>
          <a:custGeom>
            <a:avLst/>
            <a:gdLst/>
            <a:ahLst/>
            <a:cxnLst/>
            <a:rect l="l" t="t" r="r" b="b"/>
            <a:pathLst>
              <a:path w="2988478" h="1505106" extrusionOk="0">
                <a:moveTo>
                  <a:pt x="0" y="0"/>
                </a:moveTo>
                <a:lnTo>
                  <a:pt x="2988478" y="0"/>
                </a:lnTo>
                <a:lnTo>
                  <a:pt x="2988478" y="1505106"/>
                </a:lnTo>
                <a:lnTo>
                  <a:pt x="0" y="1505106"/>
                </a:lnTo>
                <a:lnTo>
                  <a:pt x="0" y="0"/>
                </a:lnTo>
                <a:close/>
              </a:path>
            </a:pathLst>
          </a:custGeom>
          <a:blipFill rotWithShape="1">
            <a:blip r:embed="rId4">
              <a:alphaModFix/>
            </a:blip>
            <a:stretch>
              <a:fillRect/>
            </a:stretch>
          </a:blipFill>
          <a:ln>
            <a:noFill/>
          </a:ln>
        </p:spPr>
        <p:txBody>
          <a:bodyPr/>
          <a:lstStyle/>
          <a:p>
            <a:endParaRPr lang="it-IT"/>
          </a:p>
        </p:txBody>
      </p:sp>
      <p:sp>
        <p:nvSpPr>
          <p:cNvPr id="347" name="Google Shape;347;p26"/>
          <p:cNvSpPr/>
          <p:nvPr/>
        </p:nvSpPr>
        <p:spPr>
          <a:xfrm rot="5400000">
            <a:off x="87598" y="9242873"/>
            <a:ext cx="1060016" cy="1235189"/>
          </a:xfrm>
          <a:custGeom>
            <a:avLst/>
            <a:gdLst/>
            <a:ahLst/>
            <a:cxnLst/>
            <a:rect l="l" t="t" r="r" b="b"/>
            <a:pathLst>
              <a:path w="1060016" h="1235189" extrusionOk="0">
                <a:moveTo>
                  <a:pt x="0" y="0"/>
                </a:moveTo>
                <a:lnTo>
                  <a:pt x="1060016" y="0"/>
                </a:lnTo>
                <a:lnTo>
                  <a:pt x="1060016" y="1235188"/>
                </a:lnTo>
                <a:lnTo>
                  <a:pt x="0" y="1235188"/>
                </a:lnTo>
                <a:lnTo>
                  <a:pt x="0" y="0"/>
                </a:lnTo>
                <a:close/>
              </a:path>
            </a:pathLst>
          </a:custGeom>
          <a:blipFill rotWithShape="1">
            <a:blip r:embed="rId5">
              <a:alphaModFix/>
            </a:blip>
            <a:stretch>
              <a:fillRect/>
            </a:stretch>
          </a:blipFill>
          <a:ln>
            <a:noFill/>
          </a:ln>
        </p:spPr>
        <p:txBody>
          <a:bodyPr/>
          <a:lstStyle/>
          <a:p>
            <a:endParaRPr lang="it-IT"/>
          </a:p>
        </p:txBody>
      </p:sp>
      <p:grpSp>
        <p:nvGrpSpPr>
          <p:cNvPr id="348" name="Google Shape;348;p26"/>
          <p:cNvGrpSpPr/>
          <p:nvPr/>
        </p:nvGrpSpPr>
        <p:grpSpPr>
          <a:xfrm>
            <a:off x="-431966" y="788487"/>
            <a:ext cx="7148509" cy="1048480"/>
            <a:chOff x="0" y="-163468"/>
            <a:chExt cx="9531346" cy="1397974"/>
          </a:xfrm>
        </p:grpSpPr>
        <p:grpSp>
          <p:nvGrpSpPr>
            <p:cNvPr id="349" name="Google Shape;349;p26"/>
            <p:cNvGrpSpPr/>
            <p:nvPr/>
          </p:nvGrpSpPr>
          <p:grpSpPr>
            <a:xfrm>
              <a:off x="0" y="-163468"/>
              <a:ext cx="9531346" cy="1397974"/>
              <a:chOff x="0" y="-38100"/>
              <a:chExt cx="2221500" cy="325830"/>
            </a:xfrm>
          </p:grpSpPr>
          <p:sp>
            <p:nvSpPr>
              <p:cNvPr id="350" name="Google Shape;350;p26"/>
              <p:cNvSpPr/>
              <p:nvPr/>
            </p:nvSpPr>
            <p:spPr>
              <a:xfrm>
                <a:off x="0" y="0"/>
                <a:ext cx="2221364" cy="287730"/>
              </a:xfrm>
              <a:custGeom>
                <a:avLst/>
                <a:gdLst/>
                <a:ahLst/>
                <a:cxnLst/>
                <a:rect l="l" t="t" r="r" b="b"/>
                <a:pathLst>
                  <a:path w="2221364" h="287730" extrusionOk="0">
                    <a:moveTo>
                      <a:pt x="46588" y="0"/>
                    </a:moveTo>
                    <a:lnTo>
                      <a:pt x="2174776" y="0"/>
                    </a:lnTo>
                    <a:cubicBezTo>
                      <a:pt x="2187132" y="0"/>
                      <a:pt x="2198982" y="4908"/>
                      <a:pt x="2207719" y="13645"/>
                    </a:cubicBezTo>
                    <a:cubicBezTo>
                      <a:pt x="2216456" y="22382"/>
                      <a:pt x="2221364" y="34232"/>
                      <a:pt x="2221364" y="46588"/>
                    </a:cubicBezTo>
                    <a:lnTo>
                      <a:pt x="2221364" y="241142"/>
                    </a:lnTo>
                    <a:cubicBezTo>
                      <a:pt x="2221364" y="266872"/>
                      <a:pt x="2200506" y="287730"/>
                      <a:pt x="2174776" y="287730"/>
                    </a:cubicBezTo>
                    <a:lnTo>
                      <a:pt x="46588" y="287730"/>
                    </a:lnTo>
                    <a:cubicBezTo>
                      <a:pt x="34232" y="287730"/>
                      <a:pt x="22382" y="282822"/>
                      <a:pt x="13645" y="274085"/>
                    </a:cubicBezTo>
                    <a:cubicBezTo>
                      <a:pt x="4908" y="265348"/>
                      <a:pt x="0" y="253498"/>
                      <a:pt x="0" y="241142"/>
                    </a:cubicBezTo>
                    <a:lnTo>
                      <a:pt x="0" y="46588"/>
                    </a:lnTo>
                    <a:cubicBezTo>
                      <a:pt x="0" y="34232"/>
                      <a:pt x="4908" y="22382"/>
                      <a:pt x="13645" y="13645"/>
                    </a:cubicBezTo>
                    <a:cubicBezTo>
                      <a:pt x="22382" y="4908"/>
                      <a:pt x="34232" y="0"/>
                      <a:pt x="465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26"/>
              <p:cNvSpPr txBox="1"/>
              <p:nvPr/>
            </p:nvSpPr>
            <p:spPr>
              <a:xfrm>
                <a:off x="0" y="-38100"/>
                <a:ext cx="2221500" cy="325800"/>
              </a:xfrm>
              <a:prstGeom prst="rect">
                <a:avLst/>
              </a:prstGeom>
              <a:noFill/>
              <a:ln>
                <a:noFill/>
              </a:ln>
            </p:spPr>
            <p:txBody>
              <a:bodyPr spcFirstLastPara="1" wrap="square" lIns="60050" tIns="60050" rIns="60050" bIns="60050" anchor="ctr" anchorCtr="0">
                <a:noAutofit/>
              </a:bodyPr>
              <a:lstStyle/>
              <a:p>
                <a:pPr marL="0" marR="0" lvl="0" indent="0" algn="ctr" rtl="0">
                  <a:lnSpc>
                    <a:spcPct val="163277"/>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352" name="Google Shape;352;p26"/>
            <p:cNvSpPr/>
            <p:nvPr/>
          </p:nvSpPr>
          <p:spPr>
            <a:xfrm>
              <a:off x="3724852" y="163176"/>
              <a:ext cx="5435836" cy="908166"/>
            </a:xfrm>
            <a:custGeom>
              <a:avLst/>
              <a:gdLst/>
              <a:ahLst/>
              <a:cxnLst/>
              <a:rect l="l" t="t" r="r" b="b"/>
              <a:pathLst>
                <a:path w="5435836" h="908166" extrusionOk="0">
                  <a:moveTo>
                    <a:pt x="0" y="0"/>
                  </a:moveTo>
                  <a:lnTo>
                    <a:pt x="5435836" y="0"/>
                  </a:lnTo>
                  <a:lnTo>
                    <a:pt x="5435836" y="908167"/>
                  </a:lnTo>
                  <a:lnTo>
                    <a:pt x="0" y="908167"/>
                  </a:lnTo>
                  <a:lnTo>
                    <a:pt x="0" y="0"/>
                  </a:lnTo>
                  <a:close/>
                </a:path>
              </a:pathLst>
            </a:custGeom>
            <a:blipFill rotWithShape="1">
              <a:blip r:embed="rId6">
                <a:alphaModFix/>
              </a:blip>
              <a:stretch>
                <a:fillRect/>
              </a:stretch>
            </a:blipFill>
            <a:ln>
              <a:noFill/>
            </a:ln>
          </p:spPr>
          <p:txBody>
            <a:bodyPr/>
            <a:lstStyle/>
            <a:p>
              <a:endParaRPr lang="it-IT"/>
            </a:p>
          </p:txBody>
        </p:sp>
        <p:sp>
          <p:nvSpPr>
            <p:cNvPr id="353" name="Google Shape;353;p26"/>
            <p:cNvSpPr/>
            <p:nvPr/>
          </p:nvSpPr>
          <p:spPr>
            <a:xfrm>
              <a:off x="1650583" y="240131"/>
              <a:ext cx="1923704" cy="754258"/>
            </a:xfrm>
            <a:custGeom>
              <a:avLst/>
              <a:gdLst/>
              <a:ahLst/>
              <a:cxnLst/>
              <a:rect l="l" t="t" r="r" b="b"/>
              <a:pathLst>
                <a:path w="1923704" h="754258" extrusionOk="0">
                  <a:moveTo>
                    <a:pt x="0" y="0"/>
                  </a:moveTo>
                  <a:lnTo>
                    <a:pt x="1923704" y="0"/>
                  </a:lnTo>
                  <a:lnTo>
                    <a:pt x="1923704" y="754258"/>
                  </a:lnTo>
                  <a:lnTo>
                    <a:pt x="0" y="754258"/>
                  </a:lnTo>
                  <a:lnTo>
                    <a:pt x="0" y="0"/>
                  </a:lnTo>
                  <a:close/>
                </a:path>
              </a:pathLst>
            </a:custGeom>
            <a:blipFill rotWithShape="1">
              <a:blip r:embed="rId7">
                <a:alphaModFix/>
              </a:blip>
              <a:stretch>
                <a:fillRect/>
              </a:stretch>
            </a:blipFill>
            <a:ln>
              <a:noFill/>
            </a:ln>
          </p:spPr>
          <p:txBody>
            <a:bodyPr/>
            <a:lstStyle/>
            <a:p>
              <a:endParaRPr lang="it-IT"/>
            </a:p>
          </p:txBody>
        </p:sp>
      </p:grpSp>
      <p:sp>
        <p:nvSpPr>
          <p:cNvPr id="354" name="Google Shape;354;p26"/>
          <p:cNvSpPr txBox="1"/>
          <p:nvPr/>
        </p:nvSpPr>
        <p:spPr>
          <a:xfrm>
            <a:off x="1510050" y="4065150"/>
            <a:ext cx="15267900" cy="5265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US" sz="2600" b="1">
                <a:solidFill>
                  <a:schemeClr val="dk1"/>
                </a:solidFill>
                <a:latin typeface="Montserrat"/>
                <a:ea typeface="Montserrat"/>
                <a:cs typeface="Montserrat"/>
                <a:sym typeface="Montserrat"/>
              </a:rPr>
              <a:t>Art. 7 LdA</a:t>
            </a:r>
            <a:endParaRPr sz="2600" b="1">
              <a:solidFill>
                <a:schemeClr val="dk1"/>
              </a:solidFill>
              <a:latin typeface="Montserrat"/>
              <a:ea typeface="Montserrat"/>
              <a:cs typeface="Montserrat"/>
              <a:sym typeface="Montserrat"/>
            </a:endParaRPr>
          </a:p>
          <a:p>
            <a:pPr marL="0" lvl="0" indent="0" algn="l" rtl="0">
              <a:lnSpc>
                <a:spcPct val="100000"/>
              </a:lnSpc>
              <a:spcBef>
                <a:spcPts val="1000"/>
              </a:spcBef>
              <a:spcAft>
                <a:spcPts val="0"/>
              </a:spcAft>
              <a:buNone/>
            </a:pPr>
            <a:r>
              <a:rPr lang="en-US" sz="2600">
                <a:solidFill>
                  <a:schemeClr val="dk1"/>
                </a:solidFill>
                <a:latin typeface="Montserrat"/>
                <a:ea typeface="Montserrat"/>
                <a:cs typeface="Montserrat"/>
                <a:sym typeface="Montserrat"/>
              </a:rPr>
              <a:t>È considerato autore dell'opera collettiva chi organizza e dirige la creazione dell'opera stessa.</a:t>
            </a:r>
            <a:endParaRPr sz="2600">
              <a:solidFill>
                <a:schemeClr val="dk1"/>
              </a:solidFill>
              <a:latin typeface="Montserrat"/>
              <a:ea typeface="Montserrat"/>
              <a:cs typeface="Montserrat"/>
              <a:sym typeface="Montserrat"/>
            </a:endParaRPr>
          </a:p>
          <a:p>
            <a:pPr marL="0" lvl="0" indent="0" algn="l" rtl="0">
              <a:lnSpc>
                <a:spcPct val="100000"/>
              </a:lnSpc>
              <a:spcBef>
                <a:spcPts val="1000"/>
              </a:spcBef>
              <a:spcAft>
                <a:spcPts val="0"/>
              </a:spcAft>
              <a:buNone/>
            </a:pPr>
            <a:r>
              <a:rPr lang="en-US" sz="2600">
                <a:solidFill>
                  <a:schemeClr val="dk1"/>
                </a:solidFill>
                <a:latin typeface="Montserrat"/>
                <a:ea typeface="Montserrat"/>
                <a:cs typeface="Montserrat"/>
                <a:sym typeface="Montserrat"/>
              </a:rPr>
              <a:t>È considerato autore delle elaborazioni l'elaboratore, nei limiti del suo lavoro. </a:t>
            </a:r>
            <a:endParaRPr sz="2600">
              <a:solidFill>
                <a:schemeClr val="dk1"/>
              </a:solidFill>
              <a:latin typeface="Montserrat"/>
              <a:ea typeface="Montserrat"/>
              <a:cs typeface="Montserrat"/>
              <a:sym typeface="Montserrat"/>
            </a:endParaRPr>
          </a:p>
          <a:p>
            <a:pPr marL="0" lvl="0" indent="0" algn="l" rtl="0">
              <a:lnSpc>
                <a:spcPct val="100000"/>
              </a:lnSpc>
              <a:spcBef>
                <a:spcPts val="1000"/>
              </a:spcBef>
              <a:spcAft>
                <a:spcPts val="0"/>
              </a:spcAft>
              <a:buNone/>
            </a:pPr>
            <a:endParaRPr sz="2600">
              <a:solidFill>
                <a:schemeClr val="dk1"/>
              </a:solidFill>
              <a:latin typeface="Montserrat"/>
              <a:ea typeface="Montserrat"/>
              <a:cs typeface="Montserrat"/>
              <a:sym typeface="Montserrat"/>
            </a:endParaRPr>
          </a:p>
          <a:p>
            <a:pPr marL="0" lvl="0" indent="0" algn="l" rtl="0">
              <a:lnSpc>
                <a:spcPct val="100000"/>
              </a:lnSpc>
              <a:spcBef>
                <a:spcPts val="1000"/>
              </a:spcBef>
              <a:spcAft>
                <a:spcPts val="0"/>
              </a:spcAft>
              <a:buNone/>
            </a:pPr>
            <a:r>
              <a:rPr lang="en-US" sz="2600" b="1">
                <a:solidFill>
                  <a:schemeClr val="dk1"/>
                </a:solidFill>
                <a:latin typeface="Montserrat"/>
                <a:ea typeface="Montserrat"/>
                <a:cs typeface="Montserrat"/>
                <a:sym typeface="Montserrat"/>
              </a:rPr>
              <a:t>Art. 42 LdA</a:t>
            </a:r>
            <a:endParaRPr sz="2600" b="1">
              <a:solidFill>
                <a:schemeClr val="dk1"/>
              </a:solidFill>
              <a:latin typeface="Montserrat"/>
              <a:ea typeface="Montserrat"/>
              <a:cs typeface="Montserrat"/>
              <a:sym typeface="Montserrat"/>
            </a:endParaRPr>
          </a:p>
          <a:p>
            <a:pPr marL="0" lvl="0" indent="0" algn="l" rtl="0">
              <a:lnSpc>
                <a:spcPct val="100000"/>
              </a:lnSpc>
              <a:spcBef>
                <a:spcPts val="1000"/>
              </a:spcBef>
              <a:spcAft>
                <a:spcPts val="0"/>
              </a:spcAft>
              <a:buClr>
                <a:schemeClr val="dk1"/>
              </a:buClr>
              <a:buSzPts val="1100"/>
              <a:buFont typeface="Arial"/>
              <a:buNone/>
            </a:pPr>
            <a:r>
              <a:rPr lang="en-US" sz="2600">
                <a:solidFill>
                  <a:schemeClr val="dk1"/>
                </a:solidFill>
                <a:latin typeface="Montserrat"/>
                <a:ea typeface="Montserrat"/>
                <a:cs typeface="Montserrat"/>
                <a:sym typeface="Montserrat"/>
              </a:rPr>
              <a:t>L'autore dell'articolo o altra opera che sia stato riprodotto in un'opera collettiva ha diritto di riprodurlo in estratti separati o raccolti in volume, purché indichi l'opera collettiva dalla quale è tratto e la data di pubblicazione.</a:t>
            </a:r>
            <a:endParaRPr sz="2600">
              <a:solidFill>
                <a:schemeClr val="dk1"/>
              </a:solidFill>
              <a:latin typeface="Montserrat"/>
              <a:ea typeface="Montserrat"/>
              <a:cs typeface="Montserrat"/>
              <a:sym typeface="Montserrat"/>
            </a:endParaRPr>
          </a:p>
          <a:p>
            <a:pPr marL="0" lvl="0" indent="0" algn="l" rtl="0">
              <a:lnSpc>
                <a:spcPct val="100000"/>
              </a:lnSpc>
              <a:spcBef>
                <a:spcPts val="1000"/>
              </a:spcBef>
              <a:spcAft>
                <a:spcPts val="1000"/>
              </a:spcAft>
              <a:buNone/>
            </a:pPr>
            <a:r>
              <a:rPr lang="en-US" sz="2600">
                <a:solidFill>
                  <a:schemeClr val="dk1"/>
                </a:solidFill>
                <a:latin typeface="Montserrat"/>
                <a:ea typeface="Montserrat"/>
                <a:cs typeface="Montserrat"/>
                <a:sym typeface="Montserrat"/>
              </a:rPr>
              <a:t>Trattandosi di articoli apparsi in riviste o giornali, l'autore, salvo patto contrario, ha altresì il diritto di riprodurli in altre riviste o giornali. </a:t>
            </a:r>
            <a:endParaRPr sz="2600">
              <a:solidFill>
                <a:schemeClr val="dk1"/>
              </a:solidFill>
              <a:latin typeface="Montserrat"/>
              <a:ea typeface="Montserrat"/>
              <a:cs typeface="Montserrat"/>
              <a:sym typeface="Montserrat"/>
            </a:endParaRPr>
          </a:p>
        </p:txBody>
      </p:sp>
      <p:sp>
        <p:nvSpPr>
          <p:cNvPr id="355" name="Google Shape;355;p26"/>
          <p:cNvSpPr/>
          <p:nvPr/>
        </p:nvSpPr>
        <p:spPr>
          <a:xfrm rot="5400000">
            <a:off x="8498326" y="-191596"/>
            <a:ext cx="1291352" cy="6815270"/>
          </a:xfrm>
          <a:custGeom>
            <a:avLst/>
            <a:gdLst/>
            <a:ahLst/>
            <a:cxnLst/>
            <a:rect l="l" t="t" r="r" b="b"/>
            <a:pathLst>
              <a:path w="3130550" h="16521867" extrusionOk="0">
                <a:moveTo>
                  <a:pt x="0" y="1123950"/>
                </a:moveTo>
                <a:lnTo>
                  <a:pt x="0" y="16521867"/>
                </a:lnTo>
                <a:lnTo>
                  <a:pt x="3130550" y="16521867"/>
                </a:lnTo>
                <a:lnTo>
                  <a:pt x="3130550" y="0"/>
                </a:lnTo>
                <a:close/>
              </a:path>
            </a:pathLst>
          </a:custGeom>
          <a:solidFill>
            <a:srgbClr val="F8F8F8"/>
          </a:solidFill>
          <a:ln>
            <a:noFill/>
          </a:ln>
        </p:spPr>
        <p:txBody>
          <a:bodyPr/>
          <a:lstStyle/>
          <a:p>
            <a:endParaRPr lang="it-IT"/>
          </a:p>
        </p:txBody>
      </p:sp>
      <p:sp>
        <p:nvSpPr>
          <p:cNvPr id="356" name="Google Shape;356;p26"/>
          <p:cNvSpPr txBox="1"/>
          <p:nvPr/>
        </p:nvSpPr>
        <p:spPr>
          <a:xfrm>
            <a:off x="6260700" y="2915888"/>
            <a:ext cx="5766600" cy="600300"/>
          </a:xfrm>
          <a:prstGeom prst="rect">
            <a:avLst/>
          </a:prstGeom>
          <a:noFill/>
          <a:ln>
            <a:noFill/>
          </a:ln>
        </p:spPr>
        <p:txBody>
          <a:bodyPr spcFirstLastPara="1" wrap="square" lIns="0" tIns="0" rIns="0" bIns="0" anchor="t" anchorCtr="0">
            <a:spAutoFit/>
          </a:bodyPr>
          <a:lstStyle/>
          <a:p>
            <a:pPr marL="0" marR="0" lvl="0" indent="0" algn="l" rtl="0">
              <a:lnSpc>
                <a:spcPct val="114005"/>
              </a:lnSpc>
              <a:spcBef>
                <a:spcPts val="0"/>
              </a:spcBef>
              <a:spcAft>
                <a:spcPts val="0"/>
              </a:spcAft>
              <a:buNone/>
            </a:pPr>
            <a:r>
              <a:rPr lang="en-US" sz="3900" b="1">
                <a:solidFill>
                  <a:srgbClr val="43B4BE"/>
                </a:solidFill>
                <a:latin typeface="Montserrat"/>
                <a:ea typeface="Montserrat"/>
                <a:cs typeface="Montserrat"/>
                <a:sym typeface="Montserrat"/>
              </a:rPr>
              <a:t>L’OPERA COLLETTIVA</a:t>
            </a:r>
            <a:endParaRPr sz="3900" b="1">
              <a:latin typeface="Montserrat"/>
              <a:ea typeface="Montserrat"/>
              <a:cs typeface="Montserrat"/>
              <a:sym typeface="Montserrat"/>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361" name="Google Shape;361;p27"/>
          <p:cNvSpPr/>
          <p:nvPr/>
        </p:nvSpPr>
        <p:spPr>
          <a:xfrm>
            <a:off x="0" y="0"/>
            <a:ext cx="18288000" cy="1457400"/>
          </a:xfrm>
          <a:prstGeom prst="rect">
            <a:avLst/>
          </a:prstGeom>
          <a:solidFill>
            <a:srgbClr val="1E30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27"/>
          <p:cNvSpPr/>
          <p:nvPr/>
        </p:nvSpPr>
        <p:spPr>
          <a:xfrm>
            <a:off x="16702512" y="8607791"/>
            <a:ext cx="556788" cy="556788"/>
          </a:xfrm>
          <a:custGeom>
            <a:avLst/>
            <a:gdLst/>
            <a:ahLst/>
            <a:cxnLst/>
            <a:rect l="l" t="t" r="r" b="b"/>
            <a:pathLst>
              <a:path w="556788" h="556788" extrusionOk="0">
                <a:moveTo>
                  <a:pt x="0" y="0"/>
                </a:moveTo>
                <a:lnTo>
                  <a:pt x="556788" y="0"/>
                </a:lnTo>
                <a:lnTo>
                  <a:pt x="556788" y="556787"/>
                </a:lnTo>
                <a:lnTo>
                  <a:pt x="0" y="556787"/>
                </a:lnTo>
                <a:lnTo>
                  <a:pt x="0" y="0"/>
                </a:lnTo>
                <a:close/>
              </a:path>
            </a:pathLst>
          </a:custGeom>
          <a:blipFill rotWithShape="1">
            <a:blip r:embed="rId3">
              <a:alphaModFix/>
            </a:blip>
            <a:stretch>
              <a:fillRect/>
            </a:stretch>
          </a:blipFill>
          <a:ln>
            <a:noFill/>
          </a:ln>
        </p:spPr>
        <p:txBody>
          <a:bodyPr/>
          <a:lstStyle/>
          <a:p>
            <a:endParaRPr lang="it-IT"/>
          </a:p>
        </p:txBody>
      </p:sp>
      <p:sp>
        <p:nvSpPr>
          <p:cNvPr id="363" name="Google Shape;363;p27"/>
          <p:cNvSpPr/>
          <p:nvPr/>
        </p:nvSpPr>
        <p:spPr>
          <a:xfrm rot="-5400000">
            <a:off x="16041208" y="-789467"/>
            <a:ext cx="2988478" cy="1505106"/>
          </a:xfrm>
          <a:custGeom>
            <a:avLst/>
            <a:gdLst/>
            <a:ahLst/>
            <a:cxnLst/>
            <a:rect l="l" t="t" r="r" b="b"/>
            <a:pathLst>
              <a:path w="2988478" h="1505106" extrusionOk="0">
                <a:moveTo>
                  <a:pt x="0" y="0"/>
                </a:moveTo>
                <a:lnTo>
                  <a:pt x="2988478" y="0"/>
                </a:lnTo>
                <a:lnTo>
                  <a:pt x="2988478" y="1505106"/>
                </a:lnTo>
                <a:lnTo>
                  <a:pt x="0" y="1505106"/>
                </a:lnTo>
                <a:lnTo>
                  <a:pt x="0" y="0"/>
                </a:lnTo>
                <a:close/>
              </a:path>
            </a:pathLst>
          </a:custGeom>
          <a:blipFill rotWithShape="1">
            <a:blip r:embed="rId4">
              <a:alphaModFix/>
            </a:blip>
            <a:stretch>
              <a:fillRect/>
            </a:stretch>
          </a:blipFill>
          <a:ln>
            <a:noFill/>
          </a:ln>
        </p:spPr>
        <p:txBody>
          <a:bodyPr/>
          <a:lstStyle/>
          <a:p>
            <a:endParaRPr lang="it-IT"/>
          </a:p>
        </p:txBody>
      </p:sp>
      <p:sp>
        <p:nvSpPr>
          <p:cNvPr id="364" name="Google Shape;364;p27"/>
          <p:cNvSpPr/>
          <p:nvPr/>
        </p:nvSpPr>
        <p:spPr>
          <a:xfrm rot="5400000">
            <a:off x="7996398" y="9139398"/>
            <a:ext cx="1060016" cy="1235189"/>
          </a:xfrm>
          <a:custGeom>
            <a:avLst/>
            <a:gdLst/>
            <a:ahLst/>
            <a:cxnLst/>
            <a:rect l="l" t="t" r="r" b="b"/>
            <a:pathLst>
              <a:path w="1060016" h="1235189" extrusionOk="0">
                <a:moveTo>
                  <a:pt x="0" y="0"/>
                </a:moveTo>
                <a:lnTo>
                  <a:pt x="1060016" y="0"/>
                </a:lnTo>
                <a:lnTo>
                  <a:pt x="1060016" y="1235188"/>
                </a:lnTo>
                <a:lnTo>
                  <a:pt x="0" y="1235188"/>
                </a:lnTo>
                <a:lnTo>
                  <a:pt x="0" y="0"/>
                </a:lnTo>
                <a:close/>
              </a:path>
            </a:pathLst>
          </a:custGeom>
          <a:blipFill rotWithShape="1">
            <a:blip r:embed="rId5">
              <a:alphaModFix/>
            </a:blip>
            <a:stretch>
              <a:fillRect/>
            </a:stretch>
          </a:blipFill>
          <a:ln>
            <a:noFill/>
          </a:ln>
        </p:spPr>
        <p:txBody>
          <a:bodyPr/>
          <a:lstStyle/>
          <a:p>
            <a:endParaRPr lang="it-IT"/>
          </a:p>
        </p:txBody>
      </p:sp>
      <p:grpSp>
        <p:nvGrpSpPr>
          <p:cNvPr id="365" name="Google Shape;365;p27"/>
          <p:cNvGrpSpPr/>
          <p:nvPr/>
        </p:nvGrpSpPr>
        <p:grpSpPr>
          <a:xfrm>
            <a:off x="-431966" y="788487"/>
            <a:ext cx="7148509" cy="1048480"/>
            <a:chOff x="0" y="-163468"/>
            <a:chExt cx="9531346" cy="1397974"/>
          </a:xfrm>
        </p:grpSpPr>
        <p:grpSp>
          <p:nvGrpSpPr>
            <p:cNvPr id="366" name="Google Shape;366;p27"/>
            <p:cNvGrpSpPr/>
            <p:nvPr/>
          </p:nvGrpSpPr>
          <p:grpSpPr>
            <a:xfrm>
              <a:off x="0" y="-163468"/>
              <a:ext cx="9531346" cy="1397974"/>
              <a:chOff x="0" y="-38100"/>
              <a:chExt cx="2221500" cy="325830"/>
            </a:xfrm>
          </p:grpSpPr>
          <p:sp>
            <p:nvSpPr>
              <p:cNvPr id="367" name="Google Shape;367;p27"/>
              <p:cNvSpPr/>
              <p:nvPr/>
            </p:nvSpPr>
            <p:spPr>
              <a:xfrm>
                <a:off x="0" y="0"/>
                <a:ext cx="2221364" cy="287730"/>
              </a:xfrm>
              <a:custGeom>
                <a:avLst/>
                <a:gdLst/>
                <a:ahLst/>
                <a:cxnLst/>
                <a:rect l="l" t="t" r="r" b="b"/>
                <a:pathLst>
                  <a:path w="2221364" h="287730" extrusionOk="0">
                    <a:moveTo>
                      <a:pt x="46588" y="0"/>
                    </a:moveTo>
                    <a:lnTo>
                      <a:pt x="2174776" y="0"/>
                    </a:lnTo>
                    <a:cubicBezTo>
                      <a:pt x="2187132" y="0"/>
                      <a:pt x="2198982" y="4908"/>
                      <a:pt x="2207719" y="13645"/>
                    </a:cubicBezTo>
                    <a:cubicBezTo>
                      <a:pt x="2216456" y="22382"/>
                      <a:pt x="2221364" y="34232"/>
                      <a:pt x="2221364" y="46588"/>
                    </a:cubicBezTo>
                    <a:lnTo>
                      <a:pt x="2221364" y="241142"/>
                    </a:lnTo>
                    <a:cubicBezTo>
                      <a:pt x="2221364" y="266872"/>
                      <a:pt x="2200506" y="287730"/>
                      <a:pt x="2174776" y="287730"/>
                    </a:cubicBezTo>
                    <a:lnTo>
                      <a:pt x="46588" y="287730"/>
                    </a:lnTo>
                    <a:cubicBezTo>
                      <a:pt x="34232" y="287730"/>
                      <a:pt x="22382" y="282822"/>
                      <a:pt x="13645" y="274085"/>
                    </a:cubicBezTo>
                    <a:cubicBezTo>
                      <a:pt x="4908" y="265348"/>
                      <a:pt x="0" y="253498"/>
                      <a:pt x="0" y="241142"/>
                    </a:cubicBezTo>
                    <a:lnTo>
                      <a:pt x="0" y="46588"/>
                    </a:lnTo>
                    <a:cubicBezTo>
                      <a:pt x="0" y="34232"/>
                      <a:pt x="4908" y="22382"/>
                      <a:pt x="13645" y="13645"/>
                    </a:cubicBezTo>
                    <a:cubicBezTo>
                      <a:pt x="22382" y="4908"/>
                      <a:pt x="34232" y="0"/>
                      <a:pt x="465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27"/>
              <p:cNvSpPr txBox="1"/>
              <p:nvPr/>
            </p:nvSpPr>
            <p:spPr>
              <a:xfrm>
                <a:off x="0" y="-38100"/>
                <a:ext cx="2221500" cy="325800"/>
              </a:xfrm>
              <a:prstGeom prst="rect">
                <a:avLst/>
              </a:prstGeom>
              <a:noFill/>
              <a:ln>
                <a:noFill/>
              </a:ln>
            </p:spPr>
            <p:txBody>
              <a:bodyPr spcFirstLastPara="1" wrap="square" lIns="60050" tIns="60050" rIns="60050" bIns="60050" anchor="ctr" anchorCtr="0">
                <a:noAutofit/>
              </a:bodyPr>
              <a:lstStyle/>
              <a:p>
                <a:pPr marL="0" marR="0" lvl="0" indent="0" algn="ctr" rtl="0">
                  <a:lnSpc>
                    <a:spcPct val="163277"/>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369" name="Google Shape;369;p27"/>
            <p:cNvSpPr/>
            <p:nvPr/>
          </p:nvSpPr>
          <p:spPr>
            <a:xfrm>
              <a:off x="3724852" y="163176"/>
              <a:ext cx="5435836" cy="908166"/>
            </a:xfrm>
            <a:custGeom>
              <a:avLst/>
              <a:gdLst/>
              <a:ahLst/>
              <a:cxnLst/>
              <a:rect l="l" t="t" r="r" b="b"/>
              <a:pathLst>
                <a:path w="5435836" h="908166" extrusionOk="0">
                  <a:moveTo>
                    <a:pt x="0" y="0"/>
                  </a:moveTo>
                  <a:lnTo>
                    <a:pt x="5435836" y="0"/>
                  </a:lnTo>
                  <a:lnTo>
                    <a:pt x="5435836" y="908167"/>
                  </a:lnTo>
                  <a:lnTo>
                    <a:pt x="0" y="908167"/>
                  </a:lnTo>
                  <a:lnTo>
                    <a:pt x="0" y="0"/>
                  </a:lnTo>
                  <a:close/>
                </a:path>
              </a:pathLst>
            </a:custGeom>
            <a:blipFill rotWithShape="1">
              <a:blip r:embed="rId6">
                <a:alphaModFix/>
              </a:blip>
              <a:stretch>
                <a:fillRect/>
              </a:stretch>
            </a:blipFill>
            <a:ln>
              <a:noFill/>
            </a:ln>
          </p:spPr>
          <p:txBody>
            <a:bodyPr/>
            <a:lstStyle/>
            <a:p>
              <a:endParaRPr lang="it-IT"/>
            </a:p>
          </p:txBody>
        </p:sp>
        <p:sp>
          <p:nvSpPr>
            <p:cNvPr id="370" name="Google Shape;370;p27"/>
            <p:cNvSpPr/>
            <p:nvPr/>
          </p:nvSpPr>
          <p:spPr>
            <a:xfrm>
              <a:off x="1650583" y="240131"/>
              <a:ext cx="1923704" cy="754258"/>
            </a:xfrm>
            <a:custGeom>
              <a:avLst/>
              <a:gdLst/>
              <a:ahLst/>
              <a:cxnLst/>
              <a:rect l="l" t="t" r="r" b="b"/>
              <a:pathLst>
                <a:path w="1923704" h="754258" extrusionOk="0">
                  <a:moveTo>
                    <a:pt x="0" y="0"/>
                  </a:moveTo>
                  <a:lnTo>
                    <a:pt x="1923704" y="0"/>
                  </a:lnTo>
                  <a:lnTo>
                    <a:pt x="1923704" y="754258"/>
                  </a:lnTo>
                  <a:lnTo>
                    <a:pt x="0" y="754258"/>
                  </a:lnTo>
                  <a:lnTo>
                    <a:pt x="0" y="0"/>
                  </a:lnTo>
                  <a:close/>
                </a:path>
              </a:pathLst>
            </a:custGeom>
            <a:blipFill rotWithShape="1">
              <a:blip r:embed="rId7">
                <a:alphaModFix/>
              </a:blip>
              <a:stretch>
                <a:fillRect/>
              </a:stretch>
            </a:blipFill>
            <a:ln>
              <a:noFill/>
            </a:ln>
          </p:spPr>
          <p:txBody>
            <a:bodyPr/>
            <a:lstStyle/>
            <a:p>
              <a:endParaRPr lang="it-IT"/>
            </a:p>
          </p:txBody>
        </p:sp>
      </p:grpSp>
      <p:sp>
        <p:nvSpPr>
          <p:cNvPr id="371" name="Google Shape;371;p27"/>
          <p:cNvSpPr txBox="1"/>
          <p:nvPr/>
        </p:nvSpPr>
        <p:spPr>
          <a:xfrm>
            <a:off x="4237149" y="6927416"/>
            <a:ext cx="8628245" cy="2025197"/>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200"/>
              </a:spcAft>
              <a:buNone/>
            </a:pPr>
            <a:r>
              <a:rPr lang="en-US" sz="3200" err="1">
                <a:solidFill>
                  <a:schemeClr val="dk2"/>
                </a:solidFill>
                <a:latin typeface="Montserrat"/>
                <a:ea typeface="Montserrat"/>
                <a:cs typeface="Montserrat"/>
                <a:sym typeface="Montserrat"/>
              </a:rPr>
              <a:t>Titolarità</a:t>
            </a:r>
            <a:r>
              <a:rPr lang="en-US" sz="3200">
                <a:solidFill>
                  <a:schemeClr val="dk2"/>
                </a:solidFill>
                <a:latin typeface="Montserrat"/>
                <a:ea typeface="Montserrat"/>
                <a:cs typeface="Montserrat"/>
                <a:sym typeface="Montserrat"/>
              </a:rPr>
              <a:t> </a:t>
            </a:r>
            <a:r>
              <a:rPr lang="en-US" sz="3200" err="1">
                <a:solidFill>
                  <a:schemeClr val="dk2"/>
                </a:solidFill>
                <a:latin typeface="Montserrat"/>
                <a:ea typeface="Montserrat"/>
                <a:cs typeface="Montserrat"/>
                <a:sym typeface="Montserrat"/>
              </a:rPr>
              <a:t>dei</a:t>
            </a:r>
            <a:r>
              <a:rPr lang="en-US" sz="3200">
                <a:solidFill>
                  <a:schemeClr val="dk2"/>
                </a:solidFill>
                <a:latin typeface="Montserrat"/>
                <a:ea typeface="Montserrat"/>
                <a:cs typeface="Montserrat"/>
                <a:sym typeface="Montserrat"/>
              </a:rPr>
              <a:t> </a:t>
            </a:r>
            <a:r>
              <a:rPr lang="en-US" sz="3200" err="1">
                <a:solidFill>
                  <a:schemeClr val="dk2"/>
                </a:solidFill>
                <a:latin typeface="Montserrat"/>
                <a:ea typeface="Montserrat"/>
                <a:cs typeface="Montserrat"/>
                <a:sym typeface="Montserrat"/>
              </a:rPr>
              <a:t>diritti</a:t>
            </a:r>
            <a:r>
              <a:rPr lang="en-US" sz="3200">
                <a:solidFill>
                  <a:schemeClr val="dk2"/>
                </a:solidFill>
                <a:latin typeface="Montserrat"/>
                <a:ea typeface="Montserrat"/>
                <a:cs typeface="Montserrat"/>
                <a:sym typeface="Montserrat"/>
              </a:rPr>
              <a:t> </a:t>
            </a:r>
            <a:r>
              <a:rPr lang="en-US" sz="3200" err="1">
                <a:solidFill>
                  <a:schemeClr val="dk2"/>
                </a:solidFill>
                <a:latin typeface="Montserrat"/>
                <a:ea typeface="Montserrat"/>
                <a:cs typeface="Montserrat"/>
                <a:sym typeface="Montserrat"/>
              </a:rPr>
              <a:t>patrimoniali</a:t>
            </a:r>
            <a:r>
              <a:rPr lang="en-US" sz="3200">
                <a:solidFill>
                  <a:schemeClr val="dk2"/>
                </a:solidFill>
                <a:latin typeface="Montserrat"/>
                <a:ea typeface="Montserrat"/>
                <a:cs typeface="Montserrat"/>
                <a:sym typeface="Montserrat"/>
              </a:rPr>
              <a:t> in capo al </a:t>
            </a:r>
            <a:r>
              <a:rPr lang="en-US" sz="3200" err="1">
                <a:solidFill>
                  <a:schemeClr val="dk2"/>
                </a:solidFill>
                <a:latin typeface="Montserrat"/>
                <a:ea typeface="Montserrat"/>
                <a:cs typeface="Montserrat"/>
                <a:sym typeface="Montserrat"/>
              </a:rPr>
              <a:t>committente</a:t>
            </a:r>
            <a:r>
              <a:rPr lang="en-US" sz="3200">
                <a:solidFill>
                  <a:schemeClr val="dk2"/>
                </a:solidFill>
                <a:latin typeface="Montserrat"/>
                <a:ea typeface="Montserrat"/>
                <a:cs typeface="Montserrat"/>
                <a:sym typeface="Montserrat"/>
              </a:rPr>
              <a:t>/</a:t>
            </a:r>
            <a:r>
              <a:rPr lang="en-US" sz="3200" err="1">
                <a:solidFill>
                  <a:schemeClr val="dk2"/>
                </a:solidFill>
                <a:latin typeface="Montserrat"/>
                <a:ea typeface="Montserrat"/>
                <a:cs typeface="Montserrat"/>
                <a:sym typeface="Montserrat"/>
              </a:rPr>
              <a:t>datore</a:t>
            </a:r>
            <a:r>
              <a:rPr lang="en-US" sz="3200">
                <a:solidFill>
                  <a:schemeClr val="dk2"/>
                </a:solidFill>
                <a:latin typeface="Montserrat"/>
                <a:ea typeface="Montserrat"/>
                <a:cs typeface="Montserrat"/>
                <a:sym typeface="Montserrat"/>
              </a:rPr>
              <a:t> di </a:t>
            </a:r>
            <a:r>
              <a:rPr lang="en-US" sz="3200" err="1">
                <a:solidFill>
                  <a:schemeClr val="dk2"/>
                </a:solidFill>
                <a:latin typeface="Montserrat"/>
                <a:ea typeface="Montserrat"/>
                <a:cs typeface="Montserrat"/>
                <a:sym typeface="Montserrat"/>
              </a:rPr>
              <a:t>lavoro</a:t>
            </a:r>
            <a:r>
              <a:rPr lang="en-US" sz="3200">
                <a:solidFill>
                  <a:schemeClr val="dk2"/>
                </a:solidFill>
                <a:latin typeface="Montserrat"/>
                <a:ea typeface="Montserrat"/>
                <a:cs typeface="Montserrat"/>
                <a:sym typeface="Montserrat"/>
              </a:rPr>
              <a:t> (</a:t>
            </a:r>
            <a:r>
              <a:rPr lang="en-US" sz="3200" err="1">
                <a:solidFill>
                  <a:schemeClr val="dk2"/>
                </a:solidFill>
                <a:latin typeface="Montserrat"/>
                <a:ea typeface="Montserrat"/>
                <a:cs typeface="Montserrat"/>
                <a:sym typeface="Montserrat"/>
              </a:rPr>
              <a:t>Artt</a:t>
            </a:r>
            <a:r>
              <a:rPr lang="en-US" sz="3200">
                <a:solidFill>
                  <a:schemeClr val="dk2"/>
                </a:solidFill>
                <a:latin typeface="Montserrat"/>
                <a:ea typeface="Montserrat"/>
                <a:cs typeface="Montserrat"/>
                <a:sym typeface="Montserrat"/>
              </a:rPr>
              <a:t>. 12-bis e 12-ter </a:t>
            </a:r>
            <a:r>
              <a:rPr lang="en-US" sz="3200" err="1">
                <a:solidFill>
                  <a:schemeClr val="dk2"/>
                </a:solidFill>
                <a:latin typeface="Montserrat"/>
                <a:ea typeface="Montserrat"/>
                <a:cs typeface="Montserrat"/>
                <a:sym typeface="Montserrat"/>
              </a:rPr>
              <a:t>LdA</a:t>
            </a:r>
            <a:r>
              <a:rPr lang="en-US" sz="3200">
                <a:solidFill>
                  <a:schemeClr val="dk2"/>
                </a:solidFill>
                <a:latin typeface="Montserrat"/>
                <a:ea typeface="Montserrat"/>
                <a:cs typeface="Montserrat"/>
                <a:sym typeface="Montserrat"/>
              </a:rPr>
              <a:t>).</a:t>
            </a:r>
            <a:endParaRPr sz="3200">
              <a:solidFill>
                <a:schemeClr val="dk2"/>
              </a:solidFill>
              <a:latin typeface="Montserrat"/>
              <a:ea typeface="Montserrat"/>
              <a:cs typeface="Montserrat"/>
              <a:sym typeface="Montserrat"/>
            </a:endParaRPr>
          </a:p>
        </p:txBody>
      </p:sp>
      <p:sp>
        <p:nvSpPr>
          <p:cNvPr id="372" name="Google Shape;372;p27"/>
          <p:cNvSpPr/>
          <p:nvPr/>
        </p:nvSpPr>
        <p:spPr>
          <a:xfrm rot="5400000">
            <a:off x="7868293" y="-1610493"/>
            <a:ext cx="2214864" cy="10615300"/>
          </a:xfrm>
          <a:custGeom>
            <a:avLst/>
            <a:gdLst/>
            <a:ahLst/>
            <a:cxnLst/>
            <a:rect l="l" t="t" r="r" b="b"/>
            <a:pathLst>
              <a:path w="3130550" h="16521867" extrusionOk="0">
                <a:moveTo>
                  <a:pt x="0" y="1123950"/>
                </a:moveTo>
                <a:lnTo>
                  <a:pt x="0" y="16521867"/>
                </a:lnTo>
                <a:lnTo>
                  <a:pt x="3130550" y="16521867"/>
                </a:lnTo>
                <a:lnTo>
                  <a:pt x="3130550" y="0"/>
                </a:lnTo>
                <a:close/>
              </a:path>
            </a:pathLst>
          </a:custGeom>
          <a:solidFill>
            <a:srgbClr val="F8F8F8"/>
          </a:solidFill>
          <a:ln>
            <a:noFill/>
          </a:ln>
        </p:spPr>
        <p:txBody>
          <a:bodyPr/>
          <a:lstStyle/>
          <a:p>
            <a:endParaRPr lang="it-IT"/>
          </a:p>
        </p:txBody>
      </p:sp>
      <p:sp>
        <p:nvSpPr>
          <p:cNvPr id="373" name="Google Shape;373;p27"/>
          <p:cNvSpPr txBox="1"/>
          <p:nvPr/>
        </p:nvSpPr>
        <p:spPr>
          <a:xfrm>
            <a:off x="4062669" y="3054862"/>
            <a:ext cx="10278000" cy="1284600"/>
          </a:xfrm>
          <a:prstGeom prst="rect">
            <a:avLst/>
          </a:prstGeom>
          <a:noFill/>
          <a:ln>
            <a:noFill/>
          </a:ln>
        </p:spPr>
        <p:txBody>
          <a:bodyPr spcFirstLastPara="1" wrap="square" lIns="0" tIns="0" rIns="0" bIns="0" anchor="t" anchorCtr="0">
            <a:spAutoFit/>
          </a:bodyPr>
          <a:lstStyle/>
          <a:p>
            <a:pPr marL="0" marR="0" lvl="0" indent="0" algn="l" rtl="0">
              <a:lnSpc>
                <a:spcPct val="114005"/>
              </a:lnSpc>
              <a:spcBef>
                <a:spcPts val="0"/>
              </a:spcBef>
              <a:spcAft>
                <a:spcPts val="0"/>
              </a:spcAft>
              <a:buNone/>
            </a:pPr>
            <a:r>
              <a:rPr lang="en-US" sz="3900" b="1">
                <a:solidFill>
                  <a:srgbClr val="43B4BE"/>
                </a:solidFill>
                <a:latin typeface="Montserrat"/>
                <a:ea typeface="Montserrat"/>
                <a:cs typeface="Montserrat"/>
                <a:sym typeface="Montserrat"/>
              </a:rPr>
              <a:t>L’OPERA SU COMMISSIONE O IN OCCASIONE DI LAVORO DIPENDENTE</a:t>
            </a:r>
            <a:endParaRPr sz="3900" b="1">
              <a:latin typeface="Montserrat"/>
              <a:ea typeface="Montserrat"/>
              <a:cs typeface="Montserrat"/>
              <a:sym typeface="Montserrat"/>
            </a:endParaRPr>
          </a:p>
        </p:txBody>
      </p:sp>
      <p:sp>
        <p:nvSpPr>
          <p:cNvPr id="374" name="Google Shape;374;p27"/>
          <p:cNvSpPr/>
          <p:nvPr/>
        </p:nvSpPr>
        <p:spPr>
          <a:xfrm>
            <a:off x="8124700" y="5411950"/>
            <a:ext cx="803400" cy="908100"/>
          </a:xfrm>
          <a:prstGeom prst="curvedDownArrow">
            <a:avLst>
              <a:gd name="adj1" fmla="val 25000"/>
              <a:gd name="adj2" fmla="val 50000"/>
              <a:gd name="adj3" fmla="val 25000"/>
            </a:avLst>
          </a:prstGeom>
          <a:solidFill>
            <a:srgbClr val="F8F8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sp>
        <p:nvSpPr>
          <p:cNvPr id="379" name="Google Shape;379;p28"/>
          <p:cNvSpPr/>
          <p:nvPr/>
        </p:nvSpPr>
        <p:spPr>
          <a:xfrm>
            <a:off x="0" y="0"/>
            <a:ext cx="18288000" cy="1457400"/>
          </a:xfrm>
          <a:prstGeom prst="rect">
            <a:avLst/>
          </a:prstGeom>
          <a:solidFill>
            <a:srgbClr val="1E30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28"/>
          <p:cNvSpPr/>
          <p:nvPr/>
        </p:nvSpPr>
        <p:spPr>
          <a:xfrm>
            <a:off x="16702512" y="8607791"/>
            <a:ext cx="556788" cy="556788"/>
          </a:xfrm>
          <a:custGeom>
            <a:avLst/>
            <a:gdLst/>
            <a:ahLst/>
            <a:cxnLst/>
            <a:rect l="l" t="t" r="r" b="b"/>
            <a:pathLst>
              <a:path w="556788" h="556788" extrusionOk="0">
                <a:moveTo>
                  <a:pt x="0" y="0"/>
                </a:moveTo>
                <a:lnTo>
                  <a:pt x="556788" y="0"/>
                </a:lnTo>
                <a:lnTo>
                  <a:pt x="556788" y="556787"/>
                </a:lnTo>
                <a:lnTo>
                  <a:pt x="0" y="556787"/>
                </a:lnTo>
                <a:lnTo>
                  <a:pt x="0" y="0"/>
                </a:lnTo>
                <a:close/>
              </a:path>
            </a:pathLst>
          </a:custGeom>
          <a:blipFill rotWithShape="1">
            <a:blip r:embed="rId3">
              <a:alphaModFix/>
            </a:blip>
            <a:stretch>
              <a:fillRect/>
            </a:stretch>
          </a:blipFill>
          <a:ln>
            <a:noFill/>
          </a:ln>
        </p:spPr>
        <p:txBody>
          <a:bodyPr/>
          <a:lstStyle/>
          <a:p>
            <a:endParaRPr lang="it-IT"/>
          </a:p>
        </p:txBody>
      </p:sp>
      <p:sp>
        <p:nvSpPr>
          <p:cNvPr id="381" name="Google Shape;381;p28"/>
          <p:cNvSpPr/>
          <p:nvPr/>
        </p:nvSpPr>
        <p:spPr>
          <a:xfrm rot="-5400000">
            <a:off x="16041208" y="-789467"/>
            <a:ext cx="2988478" cy="1505106"/>
          </a:xfrm>
          <a:custGeom>
            <a:avLst/>
            <a:gdLst/>
            <a:ahLst/>
            <a:cxnLst/>
            <a:rect l="l" t="t" r="r" b="b"/>
            <a:pathLst>
              <a:path w="2988478" h="1505106" extrusionOk="0">
                <a:moveTo>
                  <a:pt x="0" y="0"/>
                </a:moveTo>
                <a:lnTo>
                  <a:pt x="2988478" y="0"/>
                </a:lnTo>
                <a:lnTo>
                  <a:pt x="2988478" y="1505106"/>
                </a:lnTo>
                <a:lnTo>
                  <a:pt x="0" y="1505106"/>
                </a:lnTo>
                <a:lnTo>
                  <a:pt x="0" y="0"/>
                </a:lnTo>
                <a:close/>
              </a:path>
            </a:pathLst>
          </a:custGeom>
          <a:blipFill rotWithShape="1">
            <a:blip r:embed="rId4">
              <a:alphaModFix/>
            </a:blip>
            <a:stretch>
              <a:fillRect/>
            </a:stretch>
          </a:blipFill>
          <a:ln>
            <a:noFill/>
          </a:ln>
        </p:spPr>
        <p:txBody>
          <a:bodyPr/>
          <a:lstStyle/>
          <a:p>
            <a:endParaRPr lang="it-IT"/>
          </a:p>
        </p:txBody>
      </p:sp>
      <p:sp>
        <p:nvSpPr>
          <p:cNvPr id="382" name="Google Shape;382;p28"/>
          <p:cNvSpPr/>
          <p:nvPr/>
        </p:nvSpPr>
        <p:spPr>
          <a:xfrm rot="5400000">
            <a:off x="7996398" y="9139398"/>
            <a:ext cx="1060016" cy="1235189"/>
          </a:xfrm>
          <a:custGeom>
            <a:avLst/>
            <a:gdLst/>
            <a:ahLst/>
            <a:cxnLst/>
            <a:rect l="l" t="t" r="r" b="b"/>
            <a:pathLst>
              <a:path w="1060016" h="1235189" extrusionOk="0">
                <a:moveTo>
                  <a:pt x="0" y="0"/>
                </a:moveTo>
                <a:lnTo>
                  <a:pt x="1060016" y="0"/>
                </a:lnTo>
                <a:lnTo>
                  <a:pt x="1060016" y="1235188"/>
                </a:lnTo>
                <a:lnTo>
                  <a:pt x="0" y="1235188"/>
                </a:lnTo>
                <a:lnTo>
                  <a:pt x="0" y="0"/>
                </a:lnTo>
                <a:close/>
              </a:path>
            </a:pathLst>
          </a:custGeom>
          <a:blipFill rotWithShape="1">
            <a:blip r:embed="rId5">
              <a:alphaModFix/>
            </a:blip>
            <a:stretch>
              <a:fillRect/>
            </a:stretch>
          </a:blipFill>
          <a:ln>
            <a:noFill/>
          </a:ln>
        </p:spPr>
        <p:txBody>
          <a:bodyPr/>
          <a:lstStyle/>
          <a:p>
            <a:endParaRPr lang="it-IT"/>
          </a:p>
        </p:txBody>
      </p:sp>
      <p:sp>
        <p:nvSpPr>
          <p:cNvPr id="383" name="Google Shape;383;p28"/>
          <p:cNvSpPr txBox="1"/>
          <p:nvPr/>
        </p:nvSpPr>
        <p:spPr>
          <a:xfrm>
            <a:off x="1028700" y="2786475"/>
            <a:ext cx="10796700" cy="846300"/>
          </a:xfrm>
          <a:prstGeom prst="rect">
            <a:avLst/>
          </a:prstGeom>
          <a:noFill/>
          <a:ln>
            <a:noFill/>
          </a:ln>
        </p:spPr>
        <p:txBody>
          <a:bodyPr spcFirstLastPara="1" wrap="square" lIns="0" tIns="0" rIns="0" bIns="0" anchor="t" anchorCtr="0">
            <a:spAutoFit/>
          </a:bodyPr>
          <a:lstStyle/>
          <a:p>
            <a:pPr marL="0" marR="0" lvl="0" indent="0" algn="l" rtl="0">
              <a:lnSpc>
                <a:spcPct val="114002"/>
              </a:lnSpc>
              <a:spcBef>
                <a:spcPts val="0"/>
              </a:spcBef>
              <a:spcAft>
                <a:spcPts val="0"/>
              </a:spcAft>
              <a:buNone/>
            </a:pPr>
            <a:r>
              <a:rPr lang="en-US" sz="5499" b="1">
                <a:solidFill>
                  <a:srgbClr val="06213C"/>
                </a:solidFill>
                <a:latin typeface="Montserrat"/>
                <a:ea typeface="Montserrat"/>
                <a:cs typeface="Montserrat"/>
                <a:sym typeface="Montserrat"/>
              </a:rPr>
              <a:t>CREATIVE COMMONS (CC)</a:t>
            </a:r>
            <a:endParaRPr/>
          </a:p>
        </p:txBody>
      </p:sp>
      <p:sp>
        <p:nvSpPr>
          <p:cNvPr id="384" name="Google Shape;384;p28"/>
          <p:cNvSpPr txBox="1"/>
          <p:nvPr/>
        </p:nvSpPr>
        <p:spPr>
          <a:xfrm>
            <a:off x="1028700" y="4185025"/>
            <a:ext cx="9137400" cy="4105200"/>
          </a:xfrm>
          <a:prstGeom prst="rect">
            <a:avLst/>
          </a:prstGeom>
          <a:noFill/>
          <a:ln>
            <a:noFill/>
          </a:ln>
        </p:spPr>
        <p:txBody>
          <a:bodyPr spcFirstLastPara="1" wrap="square" lIns="0" tIns="0" rIns="0" bIns="0" anchor="t" anchorCtr="0">
            <a:spAutoFit/>
          </a:bodyPr>
          <a:lstStyle/>
          <a:p>
            <a:pPr marL="457200" lvl="0" indent="-361950" algn="just" rtl="0">
              <a:lnSpc>
                <a:spcPct val="150000"/>
              </a:lnSpc>
              <a:spcBef>
                <a:spcPts val="600"/>
              </a:spcBef>
              <a:spcAft>
                <a:spcPts val="0"/>
              </a:spcAft>
              <a:buClr>
                <a:srgbClr val="333333"/>
              </a:buClr>
              <a:buSzPts val="2100"/>
              <a:buFont typeface="Montserrat"/>
              <a:buChar char="●"/>
            </a:pPr>
            <a:r>
              <a:rPr lang="en-US" sz="2100">
                <a:solidFill>
                  <a:srgbClr val="333333"/>
                </a:solidFill>
                <a:latin typeface="Montserrat"/>
                <a:ea typeface="Montserrat"/>
                <a:cs typeface="Montserrat"/>
                <a:sym typeface="Montserrat"/>
              </a:rPr>
              <a:t>Intende adattare i principi di diritto d’autore alle utilizzazioni online delle opere dell’ingegno e diffondere la cultura della condivisione in tutto il mondo. </a:t>
            </a:r>
            <a:endParaRPr sz="2100">
              <a:solidFill>
                <a:srgbClr val="333333"/>
              </a:solidFill>
              <a:latin typeface="Montserrat"/>
              <a:ea typeface="Montserrat"/>
              <a:cs typeface="Montserrat"/>
              <a:sym typeface="Montserrat"/>
            </a:endParaRPr>
          </a:p>
          <a:p>
            <a:pPr marL="457200" lvl="0" indent="-361950" algn="just" rtl="0">
              <a:lnSpc>
                <a:spcPct val="150000"/>
              </a:lnSpc>
              <a:spcBef>
                <a:spcPts val="0"/>
              </a:spcBef>
              <a:spcAft>
                <a:spcPts val="0"/>
              </a:spcAft>
              <a:buClr>
                <a:srgbClr val="333333"/>
              </a:buClr>
              <a:buSzPts val="2100"/>
              <a:buFont typeface="Montserrat"/>
              <a:buChar char="●"/>
            </a:pPr>
            <a:r>
              <a:rPr lang="en-US" sz="2100" b="1" u="sng">
                <a:solidFill>
                  <a:srgbClr val="333333"/>
                </a:solidFill>
                <a:latin typeface="Montserrat"/>
                <a:ea typeface="Montserrat"/>
                <a:cs typeface="Montserrat"/>
                <a:sym typeface="Montserrat"/>
              </a:rPr>
              <a:t>Circa 2 miliardi di opere on line in 9 milioni di siti sono rilasciate con licenza CC in tutto il mondo</a:t>
            </a:r>
            <a:r>
              <a:rPr lang="en-US" sz="2100">
                <a:solidFill>
                  <a:srgbClr val="333333"/>
                </a:solidFill>
                <a:latin typeface="Montserrat"/>
                <a:ea typeface="Montserrat"/>
                <a:cs typeface="Montserrat"/>
                <a:sym typeface="Montserrat"/>
              </a:rPr>
              <a:t>.</a:t>
            </a:r>
            <a:endParaRPr sz="2100">
              <a:solidFill>
                <a:srgbClr val="333333"/>
              </a:solidFill>
              <a:latin typeface="Montserrat"/>
              <a:ea typeface="Montserrat"/>
              <a:cs typeface="Montserrat"/>
              <a:sym typeface="Montserrat"/>
            </a:endParaRPr>
          </a:p>
          <a:p>
            <a:pPr marL="457200" lvl="0" indent="-361950" algn="just" rtl="0">
              <a:lnSpc>
                <a:spcPct val="140000"/>
              </a:lnSpc>
              <a:spcBef>
                <a:spcPts val="0"/>
              </a:spcBef>
              <a:spcAft>
                <a:spcPts val="0"/>
              </a:spcAft>
              <a:buClr>
                <a:srgbClr val="695D46"/>
              </a:buClr>
              <a:buSzPts val="2100"/>
              <a:buFont typeface="Montserrat"/>
              <a:buChar char="●"/>
            </a:pPr>
            <a:r>
              <a:rPr lang="en-US" sz="2100">
                <a:solidFill>
                  <a:srgbClr val="333333"/>
                </a:solidFill>
                <a:highlight>
                  <a:schemeClr val="lt1"/>
                </a:highlight>
                <a:latin typeface="Montserrat"/>
                <a:ea typeface="Montserrat"/>
                <a:cs typeface="Montserrat"/>
                <a:sym typeface="Montserrat"/>
              </a:rPr>
              <a:t>Collabora con istituzioni pubbliche e soggetti privati, per la promozione e il sostegno di progetti nell’ambito dell’</a:t>
            </a:r>
            <a:r>
              <a:rPr lang="en-US" sz="2100" i="1">
                <a:solidFill>
                  <a:srgbClr val="333333"/>
                </a:solidFill>
                <a:highlight>
                  <a:schemeClr val="lt1"/>
                </a:highlight>
                <a:latin typeface="Montserrat"/>
                <a:ea typeface="Montserrat"/>
                <a:cs typeface="Montserrat"/>
                <a:sym typeface="Montserrat"/>
              </a:rPr>
              <a:t>open access, open culture,</a:t>
            </a:r>
            <a:r>
              <a:rPr lang="en-US" sz="2100">
                <a:solidFill>
                  <a:srgbClr val="333333"/>
                </a:solidFill>
                <a:highlight>
                  <a:schemeClr val="lt1"/>
                </a:highlight>
                <a:latin typeface="Montserrat"/>
                <a:ea typeface="Montserrat"/>
                <a:cs typeface="Montserrat"/>
                <a:sym typeface="Montserrat"/>
              </a:rPr>
              <a:t> open GLAM, </a:t>
            </a:r>
            <a:r>
              <a:rPr lang="en-US" sz="2100" i="1">
                <a:solidFill>
                  <a:srgbClr val="333333"/>
                </a:solidFill>
                <a:highlight>
                  <a:schemeClr val="lt1"/>
                </a:highlight>
                <a:latin typeface="Montserrat"/>
                <a:ea typeface="Montserrat"/>
                <a:cs typeface="Montserrat"/>
                <a:sym typeface="Montserrat"/>
              </a:rPr>
              <a:t>open education e open science</a:t>
            </a:r>
            <a:r>
              <a:rPr lang="en-US" sz="2100">
                <a:solidFill>
                  <a:srgbClr val="333333"/>
                </a:solidFill>
                <a:latin typeface="Montserrat"/>
                <a:ea typeface="Montserrat"/>
                <a:cs typeface="Montserrat"/>
                <a:sym typeface="Montserrat"/>
              </a:rPr>
              <a:t>.</a:t>
            </a:r>
            <a:r>
              <a:rPr lang="en-US" sz="2100">
                <a:solidFill>
                  <a:srgbClr val="06213C"/>
                </a:solidFill>
                <a:latin typeface="Montserrat"/>
                <a:ea typeface="Montserrat"/>
                <a:cs typeface="Montserrat"/>
                <a:sym typeface="Montserrat"/>
              </a:rPr>
              <a:t> </a:t>
            </a:r>
            <a:endParaRPr sz="2100" i="0" u="none" strike="noStrike" cap="none">
              <a:solidFill>
                <a:srgbClr val="06213C"/>
              </a:solidFill>
              <a:latin typeface="Montserrat"/>
              <a:ea typeface="Montserrat"/>
              <a:cs typeface="Montserrat"/>
              <a:sym typeface="Montserrat"/>
            </a:endParaRPr>
          </a:p>
        </p:txBody>
      </p:sp>
      <p:grpSp>
        <p:nvGrpSpPr>
          <p:cNvPr id="385" name="Google Shape;385;p28"/>
          <p:cNvGrpSpPr/>
          <p:nvPr/>
        </p:nvGrpSpPr>
        <p:grpSpPr>
          <a:xfrm>
            <a:off x="-431966" y="788487"/>
            <a:ext cx="7148509" cy="1048480"/>
            <a:chOff x="0" y="-163468"/>
            <a:chExt cx="9531346" cy="1397974"/>
          </a:xfrm>
        </p:grpSpPr>
        <p:grpSp>
          <p:nvGrpSpPr>
            <p:cNvPr id="386" name="Google Shape;386;p28"/>
            <p:cNvGrpSpPr/>
            <p:nvPr/>
          </p:nvGrpSpPr>
          <p:grpSpPr>
            <a:xfrm>
              <a:off x="0" y="-163468"/>
              <a:ext cx="9531346" cy="1397974"/>
              <a:chOff x="0" y="-38100"/>
              <a:chExt cx="2221500" cy="325830"/>
            </a:xfrm>
          </p:grpSpPr>
          <p:sp>
            <p:nvSpPr>
              <p:cNvPr id="387" name="Google Shape;387;p28"/>
              <p:cNvSpPr/>
              <p:nvPr/>
            </p:nvSpPr>
            <p:spPr>
              <a:xfrm>
                <a:off x="0" y="0"/>
                <a:ext cx="2221364" cy="287730"/>
              </a:xfrm>
              <a:custGeom>
                <a:avLst/>
                <a:gdLst/>
                <a:ahLst/>
                <a:cxnLst/>
                <a:rect l="l" t="t" r="r" b="b"/>
                <a:pathLst>
                  <a:path w="2221364" h="287730" extrusionOk="0">
                    <a:moveTo>
                      <a:pt x="46588" y="0"/>
                    </a:moveTo>
                    <a:lnTo>
                      <a:pt x="2174776" y="0"/>
                    </a:lnTo>
                    <a:cubicBezTo>
                      <a:pt x="2187132" y="0"/>
                      <a:pt x="2198982" y="4908"/>
                      <a:pt x="2207719" y="13645"/>
                    </a:cubicBezTo>
                    <a:cubicBezTo>
                      <a:pt x="2216456" y="22382"/>
                      <a:pt x="2221364" y="34232"/>
                      <a:pt x="2221364" y="46588"/>
                    </a:cubicBezTo>
                    <a:lnTo>
                      <a:pt x="2221364" y="241142"/>
                    </a:lnTo>
                    <a:cubicBezTo>
                      <a:pt x="2221364" y="266872"/>
                      <a:pt x="2200506" y="287730"/>
                      <a:pt x="2174776" y="287730"/>
                    </a:cubicBezTo>
                    <a:lnTo>
                      <a:pt x="46588" y="287730"/>
                    </a:lnTo>
                    <a:cubicBezTo>
                      <a:pt x="34232" y="287730"/>
                      <a:pt x="22382" y="282822"/>
                      <a:pt x="13645" y="274085"/>
                    </a:cubicBezTo>
                    <a:cubicBezTo>
                      <a:pt x="4908" y="265348"/>
                      <a:pt x="0" y="253498"/>
                      <a:pt x="0" y="241142"/>
                    </a:cubicBezTo>
                    <a:lnTo>
                      <a:pt x="0" y="46588"/>
                    </a:lnTo>
                    <a:cubicBezTo>
                      <a:pt x="0" y="34232"/>
                      <a:pt x="4908" y="22382"/>
                      <a:pt x="13645" y="13645"/>
                    </a:cubicBezTo>
                    <a:cubicBezTo>
                      <a:pt x="22382" y="4908"/>
                      <a:pt x="34232" y="0"/>
                      <a:pt x="465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28"/>
              <p:cNvSpPr txBox="1"/>
              <p:nvPr/>
            </p:nvSpPr>
            <p:spPr>
              <a:xfrm>
                <a:off x="0" y="-38100"/>
                <a:ext cx="2221500" cy="325800"/>
              </a:xfrm>
              <a:prstGeom prst="rect">
                <a:avLst/>
              </a:prstGeom>
              <a:noFill/>
              <a:ln>
                <a:noFill/>
              </a:ln>
            </p:spPr>
            <p:txBody>
              <a:bodyPr spcFirstLastPara="1" wrap="square" lIns="60050" tIns="60050" rIns="60050" bIns="60050" anchor="ctr" anchorCtr="0">
                <a:noAutofit/>
              </a:bodyPr>
              <a:lstStyle/>
              <a:p>
                <a:pPr marL="0" marR="0" lvl="0" indent="0" algn="ctr" rtl="0">
                  <a:lnSpc>
                    <a:spcPct val="163277"/>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389" name="Google Shape;389;p28"/>
            <p:cNvSpPr/>
            <p:nvPr/>
          </p:nvSpPr>
          <p:spPr>
            <a:xfrm>
              <a:off x="3724852" y="163176"/>
              <a:ext cx="5435836" cy="908166"/>
            </a:xfrm>
            <a:custGeom>
              <a:avLst/>
              <a:gdLst/>
              <a:ahLst/>
              <a:cxnLst/>
              <a:rect l="l" t="t" r="r" b="b"/>
              <a:pathLst>
                <a:path w="5435836" h="908166" extrusionOk="0">
                  <a:moveTo>
                    <a:pt x="0" y="0"/>
                  </a:moveTo>
                  <a:lnTo>
                    <a:pt x="5435836" y="0"/>
                  </a:lnTo>
                  <a:lnTo>
                    <a:pt x="5435836" y="908167"/>
                  </a:lnTo>
                  <a:lnTo>
                    <a:pt x="0" y="908167"/>
                  </a:lnTo>
                  <a:lnTo>
                    <a:pt x="0" y="0"/>
                  </a:lnTo>
                  <a:close/>
                </a:path>
              </a:pathLst>
            </a:custGeom>
            <a:blipFill rotWithShape="1">
              <a:blip r:embed="rId6">
                <a:alphaModFix/>
              </a:blip>
              <a:stretch>
                <a:fillRect/>
              </a:stretch>
            </a:blipFill>
            <a:ln>
              <a:noFill/>
            </a:ln>
          </p:spPr>
          <p:txBody>
            <a:bodyPr/>
            <a:lstStyle/>
            <a:p>
              <a:endParaRPr lang="it-IT"/>
            </a:p>
          </p:txBody>
        </p:sp>
        <p:sp>
          <p:nvSpPr>
            <p:cNvPr id="390" name="Google Shape;390;p28"/>
            <p:cNvSpPr/>
            <p:nvPr/>
          </p:nvSpPr>
          <p:spPr>
            <a:xfrm>
              <a:off x="1650583" y="240131"/>
              <a:ext cx="1923704" cy="754258"/>
            </a:xfrm>
            <a:custGeom>
              <a:avLst/>
              <a:gdLst/>
              <a:ahLst/>
              <a:cxnLst/>
              <a:rect l="l" t="t" r="r" b="b"/>
              <a:pathLst>
                <a:path w="1923704" h="754258" extrusionOk="0">
                  <a:moveTo>
                    <a:pt x="0" y="0"/>
                  </a:moveTo>
                  <a:lnTo>
                    <a:pt x="1923704" y="0"/>
                  </a:lnTo>
                  <a:lnTo>
                    <a:pt x="1923704" y="754258"/>
                  </a:lnTo>
                  <a:lnTo>
                    <a:pt x="0" y="754258"/>
                  </a:lnTo>
                  <a:lnTo>
                    <a:pt x="0" y="0"/>
                  </a:lnTo>
                  <a:close/>
                </a:path>
              </a:pathLst>
            </a:custGeom>
            <a:blipFill rotWithShape="1">
              <a:blip r:embed="rId7">
                <a:alphaModFix/>
              </a:blip>
              <a:stretch>
                <a:fillRect/>
              </a:stretch>
            </a:blipFill>
            <a:ln>
              <a:noFill/>
            </a:ln>
          </p:spPr>
          <p:txBody>
            <a:bodyPr/>
            <a:lstStyle/>
            <a:p>
              <a:endParaRPr lang="it-IT"/>
            </a:p>
          </p:txBody>
        </p:sp>
      </p:grpSp>
      <p:sp>
        <p:nvSpPr>
          <p:cNvPr id="391" name="Google Shape;391;p28"/>
          <p:cNvSpPr txBox="1"/>
          <p:nvPr/>
        </p:nvSpPr>
        <p:spPr>
          <a:xfrm>
            <a:off x="12716125" y="4510400"/>
            <a:ext cx="3570600" cy="988800"/>
          </a:xfrm>
          <a:prstGeom prst="rect">
            <a:avLst/>
          </a:prstGeom>
          <a:noFill/>
          <a:ln w="9525" cap="flat" cmpd="sng">
            <a:solidFill>
              <a:srgbClr val="43B4BE"/>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US" sz="3400" b="1">
                <a:solidFill>
                  <a:srgbClr val="43B4BE"/>
                </a:solidFill>
                <a:latin typeface="Calibri"/>
                <a:ea typeface="Calibri"/>
                <a:cs typeface="Calibri"/>
                <a:sym typeface="Calibri"/>
              </a:rPr>
              <a:t>Organizzazione</a:t>
            </a:r>
            <a:endParaRPr sz="3400" b="1">
              <a:solidFill>
                <a:srgbClr val="43B4BE"/>
              </a:solidFill>
              <a:latin typeface="Calibri"/>
              <a:ea typeface="Calibri"/>
              <a:cs typeface="Calibri"/>
              <a:sym typeface="Calibri"/>
            </a:endParaRPr>
          </a:p>
        </p:txBody>
      </p:sp>
      <p:sp>
        <p:nvSpPr>
          <p:cNvPr id="392" name="Google Shape;392;p28"/>
          <p:cNvSpPr txBox="1"/>
          <p:nvPr/>
        </p:nvSpPr>
        <p:spPr>
          <a:xfrm>
            <a:off x="12716125" y="5552850"/>
            <a:ext cx="3570600" cy="846300"/>
          </a:xfrm>
          <a:prstGeom prst="rect">
            <a:avLst/>
          </a:prstGeom>
          <a:noFill/>
          <a:ln w="9525" cap="flat" cmpd="sng">
            <a:solidFill>
              <a:srgbClr val="43B4BE"/>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US" sz="3400" b="1">
                <a:solidFill>
                  <a:srgbClr val="43B4BE"/>
                </a:solidFill>
                <a:latin typeface="Calibri"/>
                <a:ea typeface="Calibri"/>
                <a:cs typeface="Calibri"/>
                <a:sym typeface="Calibri"/>
              </a:rPr>
              <a:t>Movimento</a:t>
            </a:r>
            <a:endParaRPr sz="3400" b="1">
              <a:solidFill>
                <a:srgbClr val="43B4BE"/>
              </a:solidFill>
              <a:latin typeface="Calibri"/>
              <a:ea typeface="Calibri"/>
              <a:cs typeface="Calibri"/>
              <a:sym typeface="Calibri"/>
            </a:endParaRPr>
          </a:p>
        </p:txBody>
      </p:sp>
      <p:sp>
        <p:nvSpPr>
          <p:cNvPr id="393" name="Google Shape;393;p28"/>
          <p:cNvSpPr txBox="1"/>
          <p:nvPr/>
        </p:nvSpPr>
        <p:spPr>
          <a:xfrm>
            <a:off x="12716125" y="6452801"/>
            <a:ext cx="3570600" cy="988800"/>
          </a:xfrm>
          <a:prstGeom prst="rect">
            <a:avLst/>
          </a:prstGeom>
          <a:noFill/>
          <a:ln w="9525" cap="flat" cmpd="sng">
            <a:solidFill>
              <a:srgbClr val="43B4BE"/>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US" sz="3400" b="1">
                <a:solidFill>
                  <a:srgbClr val="43B4BE"/>
                </a:solidFill>
                <a:latin typeface="Calibri"/>
                <a:ea typeface="Calibri"/>
                <a:cs typeface="Calibri"/>
                <a:sym typeface="Calibri"/>
              </a:rPr>
              <a:t>Strumenti legali</a:t>
            </a:r>
            <a:endParaRPr sz="3400" b="1">
              <a:solidFill>
                <a:srgbClr val="43B4BE"/>
              </a:solidFill>
              <a:latin typeface="Calibri"/>
              <a:ea typeface="Calibri"/>
              <a:cs typeface="Calibri"/>
              <a:sym typeface="Calibri"/>
            </a:endParaRPr>
          </a:p>
        </p:txBody>
      </p:sp>
      <p:sp>
        <p:nvSpPr>
          <p:cNvPr id="394" name="Google Shape;394;p28"/>
          <p:cNvSpPr/>
          <p:nvPr/>
        </p:nvSpPr>
        <p:spPr>
          <a:xfrm rot="5400000">
            <a:off x="14003713" y="3081972"/>
            <a:ext cx="995400" cy="846300"/>
          </a:xfrm>
          <a:prstGeom prst="stripedRightArrow">
            <a:avLst>
              <a:gd name="adj1" fmla="val 50000"/>
              <a:gd name="adj2" fmla="val 5000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399" name="Google Shape;399;p29"/>
          <p:cNvSpPr/>
          <p:nvPr/>
        </p:nvSpPr>
        <p:spPr>
          <a:xfrm>
            <a:off x="0" y="0"/>
            <a:ext cx="18288000" cy="1457400"/>
          </a:xfrm>
          <a:prstGeom prst="rect">
            <a:avLst/>
          </a:prstGeom>
          <a:solidFill>
            <a:srgbClr val="1E30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29"/>
          <p:cNvSpPr/>
          <p:nvPr/>
        </p:nvSpPr>
        <p:spPr>
          <a:xfrm>
            <a:off x="16702512" y="8607791"/>
            <a:ext cx="556788" cy="556788"/>
          </a:xfrm>
          <a:custGeom>
            <a:avLst/>
            <a:gdLst/>
            <a:ahLst/>
            <a:cxnLst/>
            <a:rect l="l" t="t" r="r" b="b"/>
            <a:pathLst>
              <a:path w="556788" h="556788" extrusionOk="0">
                <a:moveTo>
                  <a:pt x="0" y="0"/>
                </a:moveTo>
                <a:lnTo>
                  <a:pt x="556788" y="0"/>
                </a:lnTo>
                <a:lnTo>
                  <a:pt x="556788" y="556787"/>
                </a:lnTo>
                <a:lnTo>
                  <a:pt x="0" y="556787"/>
                </a:lnTo>
                <a:lnTo>
                  <a:pt x="0" y="0"/>
                </a:lnTo>
                <a:close/>
              </a:path>
            </a:pathLst>
          </a:custGeom>
          <a:blipFill rotWithShape="1">
            <a:blip r:embed="rId3">
              <a:alphaModFix/>
            </a:blip>
            <a:stretch>
              <a:fillRect/>
            </a:stretch>
          </a:blipFill>
          <a:ln>
            <a:noFill/>
          </a:ln>
        </p:spPr>
        <p:txBody>
          <a:bodyPr/>
          <a:lstStyle/>
          <a:p>
            <a:endParaRPr lang="it-IT"/>
          </a:p>
        </p:txBody>
      </p:sp>
      <p:sp>
        <p:nvSpPr>
          <p:cNvPr id="401" name="Google Shape;401;p29"/>
          <p:cNvSpPr/>
          <p:nvPr/>
        </p:nvSpPr>
        <p:spPr>
          <a:xfrm rot="-5400000">
            <a:off x="16041208" y="-789467"/>
            <a:ext cx="2988478" cy="1505106"/>
          </a:xfrm>
          <a:custGeom>
            <a:avLst/>
            <a:gdLst/>
            <a:ahLst/>
            <a:cxnLst/>
            <a:rect l="l" t="t" r="r" b="b"/>
            <a:pathLst>
              <a:path w="2988478" h="1505106" extrusionOk="0">
                <a:moveTo>
                  <a:pt x="0" y="0"/>
                </a:moveTo>
                <a:lnTo>
                  <a:pt x="2988478" y="0"/>
                </a:lnTo>
                <a:lnTo>
                  <a:pt x="2988478" y="1505106"/>
                </a:lnTo>
                <a:lnTo>
                  <a:pt x="0" y="1505106"/>
                </a:lnTo>
                <a:lnTo>
                  <a:pt x="0" y="0"/>
                </a:lnTo>
                <a:close/>
              </a:path>
            </a:pathLst>
          </a:custGeom>
          <a:blipFill rotWithShape="1">
            <a:blip r:embed="rId4">
              <a:alphaModFix/>
            </a:blip>
            <a:stretch>
              <a:fillRect/>
            </a:stretch>
          </a:blipFill>
          <a:ln>
            <a:noFill/>
          </a:ln>
        </p:spPr>
        <p:txBody>
          <a:bodyPr/>
          <a:lstStyle/>
          <a:p>
            <a:endParaRPr lang="it-IT"/>
          </a:p>
        </p:txBody>
      </p:sp>
      <p:sp>
        <p:nvSpPr>
          <p:cNvPr id="402" name="Google Shape;402;p29"/>
          <p:cNvSpPr/>
          <p:nvPr/>
        </p:nvSpPr>
        <p:spPr>
          <a:xfrm rot="5400000">
            <a:off x="7996398" y="9139398"/>
            <a:ext cx="1060016" cy="1235189"/>
          </a:xfrm>
          <a:custGeom>
            <a:avLst/>
            <a:gdLst/>
            <a:ahLst/>
            <a:cxnLst/>
            <a:rect l="l" t="t" r="r" b="b"/>
            <a:pathLst>
              <a:path w="1060016" h="1235189" extrusionOk="0">
                <a:moveTo>
                  <a:pt x="0" y="0"/>
                </a:moveTo>
                <a:lnTo>
                  <a:pt x="1060016" y="0"/>
                </a:lnTo>
                <a:lnTo>
                  <a:pt x="1060016" y="1235188"/>
                </a:lnTo>
                <a:lnTo>
                  <a:pt x="0" y="1235188"/>
                </a:lnTo>
                <a:lnTo>
                  <a:pt x="0" y="0"/>
                </a:lnTo>
                <a:close/>
              </a:path>
            </a:pathLst>
          </a:custGeom>
          <a:blipFill rotWithShape="1">
            <a:blip r:embed="rId5">
              <a:alphaModFix/>
            </a:blip>
            <a:stretch>
              <a:fillRect/>
            </a:stretch>
          </a:blipFill>
          <a:ln>
            <a:noFill/>
          </a:ln>
        </p:spPr>
        <p:txBody>
          <a:bodyPr/>
          <a:lstStyle/>
          <a:p>
            <a:endParaRPr lang="it-IT"/>
          </a:p>
        </p:txBody>
      </p:sp>
      <p:grpSp>
        <p:nvGrpSpPr>
          <p:cNvPr id="403" name="Google Shape;403;p29"/>
          <p:cNvGrpSpPr/>
          <p:nvPr/>
        </p:nvGrpSpPr>
        <p:grpSpPr>
          <a:xfrm>
            <a:off x="-431966" y="788487"/>
            <a:ext cx="7148509" cy="1048480"/>
            <a:chOff x="0" y="-163468"/>
            <a:chExt cx="9531346" cy="1397974"/>
          </a:xfrm>
        </p:grpSpPr>
        <p:grpSp>
          <p:nvGrpSpPr>
            <p:cNvPr id="404" name="Google Shape;404;p29"/>
            <p:cNvGrpSpPr/>
            <p:nvPr/>
          </p:nvGrpSpPr>
          <p:grpSpPr>
            <a:xfrm>
              <a:off x="0" y="-163468"/>
              <a:ext cx="9531346" cy="1397974"/>
              <a:chOff x="0" y="-38100"/>
              <a:chExt cx="2221500" cy="325830"/>
            </a:xfrm>
          </p:grpSpPr>
          <p:sp>
            <p:nvSpPr>
              <p:cNvPr id="405" name="Google Shape;405;p29"/>
              <p:cNvSpPr/>
              <p:nvPr/>
            </p:nvSpPr>
            <p:spPr>
              <a:xfrm>
                <a:off x="0" y="0"/>
                <a:ext cx="2221364" cy="287730"/>
              </a:xfrm>
              <a:custGeom>
                <a:avLst/>
                <a:gdLst/>
                <a:ahLst/>
                <a:cxnLst/>
                <a:rect l="l" t="t" r="r" b="b"/>
                <a:pathLst>
                  <a:path w="2221364" h="287730" extrusionOk="0">
                    <a:moveTo>
                      <a:pt x="46588" y="0"/>
                    </a:moveTo>
                    <a:lnTo>
                      <a:pt x="2174776" y="0"/>
                    </a:lnTo>
                    <a:cubicBezTo>
                      <a:pt x="2187132" y="0"/>
                      <a:pt x="2198982" y="4908"/>
                      <a:pt x="2207719" y="13645"/>
                    </a:cubicBezTo>
                    <a:cubicBezTo>
                      <a:pt x="2216456" y="22382"/>
                      <a:pt x="2221364" y="34232"/>
                      <a:pt x="2221364" y="46588"/>
                    </a:cubicBezTo>
                    <a:lnTo>
                      <a:pt x="2221364" y="241142"/>
                    </a:lnTo>
                    <a:cubicBezTo>
                      <a:pt x="2221364" y="266872"/>
                      <a:pt x="2200506" y="287730"/>
                      <a:pt x="2174776" y="287730"/>
                    </a:cubicBezTo>
                    <a:lnTo>
                      <a:pt x="46588" y="287730"/>
                    </a:lnTo>
                    <a:cubicBezTo>
                      <a:pt x="34232" y="287730"/>
                      <a:pt x="22382" y="282822"/>
                      <a:pt x="13645" y="274085"/>
                    </a:cubicBezTo>
                    <a:cubicBezTo>
                      <a:pt x="4908" y="265348"/>
                      <a:pt x="0" y="253498"/>
                      <a:pt x="0" y="241142"/>
                    </a:cubicBezTo>
                    <a:lnTo>
                      <a:pt x="0" y="46588"/>
                    </a:lnTo>
                    <a:cubicBezTo>
                      <a:pt x="0" y="34232"/>
                      <a:pt x="4908" y="22382"/>
                      <a:pt x="13645" y="13645"/>
                    </a:cubicBezTo>
                    <a:cubicBezTo>
                      <a:pt x="22382" y="4908"/>
                      <a:pt x="34232" y="0"/>
                      <a:pt x="465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29"/>
              <p:cNvSpPr txBox="1"/>
              <p:nvPr/>
            </p:nvSpPr>
            <p:spPr>
              <a:xfrm>
                <a:off x="0" y="-38100"/>
                <a:ext cx="2221500" cy="325800"/>
              </a:xfrm>
              <a:prstGeom prst="rect">
                <a:avLst/>
              </a:prstGeom>
              <a:noFill/>
              <a:ln>
                <a:noFill/>
              </a:ln>
            </p:spPr>
            <p:txBody>
              <a:bodyPr spcFirstLastPara="1" wrap="square" lIns="60050" tIns="60050" rIns="60050" bIns="60050" anchor="ctr" anchorCtr="0">
                <a:noAutofit/>
              </a:bodyPr>
              <a:lstStyle/>
              <a:p>
                <a:pPr marL="0" marR="0" lvl="0" indent="0" algn="ctr" rtl="0">
                  <a:lnSpc>
                    <a:spcPct val="163277"/>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407" name="Google Shape;407;p29"/>
            <p:cNvSpPr/>
            <p:nvPr/>
          </p:nvSpPr>
          <p:spPr>
            <a:xfrm>
              <a:off x="3724852" y="163176"/>
              <a:ext cx="5435836" cy="908166"/>
            </a:xfrm>
            <a:custGeom>
              <a:avLst/>
              <a:gdLst/>
              <a:ahLst/>
              <a:cxnLst/>
              <a:rect l="l" t="t" r="r" b="b"/>
              <a:pathLst>
                <a:path w="5435836" h="908166" extrusionOk="0">
                  <a:moveTo>
                    <a:pt x="0" y="0"/>
                  </a:moveTo>
                  <a:lnTo>
                    <a:pt x="5435836" y="0"/>
                  </a:lnTo>
                  <a:lnTo>
                    <a:pt x="5435836" y="908167"/>
                  </a:lnTo>
                  <a:lnTo>
                    <a:pt x="0" y="908167"/>
                  </a:lnTo>
                  <a:lnTo>
                    <a:pt x="0" y="0"/>
                  </a:lnTo>
                  <a:close/>
                </a:path>
              </a:pathLst>
            </a:custGeom>
            <a:blipFill rotWithShape="1">
              <a:blip r:embed="rId6">
                <a:alphaModFix/>
              </a:blip>
              <a:stretch>
                <a:fillRect/>
              </a:stretch>
            </a:blipFill>
            <a:ln>
              <a:noFill/>
            </a:ln>
          </p:spPr>
          <p:txBody>
            <a:bodyPr/>
            <a:lstStyle/>
            <a:p>
              <a:endParaRPr lang="it-IT"/>
            </a:p>
          </p:txBody>
        </p:sp>
        <p:sp>
          <p:nvSpPr>
            <p:cNvPr id="408" name="Google Shape;408;p29"/>
            <p:cNvSpPr/>
            <p:nvPr/>
          </p:nvSpPr>
          <p:spPr>
            <a:xfrm>
              <a:off x="1650583" y="240131"/>
              <a:ext cx="1923704" cy="754258"/>
            </a:xfrm>
            <a:custGeom>
              <a:avLst/>
              <a:gdLst/>
              <a:ahLst/>
              <a:cxnLst/>
              <a:rect l="l" t="t" r="r" b="b"/>
              <a:pathLst>
                <a:path w="1923704" h="754258" extrusionOk="0">
                  <a:moveTo>
                    <a:pt x="0" y="0"/>
                  </a:moveTo>
                  <a:lnTo>
                    <a:pt x="1923704" y="0"/>
                  </a:lnTo>
                  <a:lnTo>
                    <a:pt x="1923704" y="754258"/>
                  </a:lnTo>
                  <a:lnTo>
                    <a:pt x="0" y="754258"/>
                  </a:lnTo>
                  <a:lnTo>
                    <a:pt x="0" y="0"/>
                  </a:lnTo>
                  <a:close/>
                </a:path>
              </a:pathLst>
            </a:custGeom>
            <a:blipFill rotWithShape="1">
              <a:blip r:embed="rId7">
                <a:alphaModFix/>
              </a:blip>
              <a:stretch>
                <a:fillRect/>
              </a:stretch>
            </a:blipFill>
            <a:ln>
              <a:noFill/>
            </a:ln>
          </p:spPr>
          <p:txBody>
            <a:bodyPr/>
            <a:lstStyle/>
            <a:p>
              <a:endParaRPr lang="it-IT"/>
            </a:p>
          </p:txBody>
        </p:sp>
      </p:grpSp>
      <p:sp>
        <p:nvSpPr>
          <p:cNvPr id="409" name="Google Shape;409;p29"/>
          <p:cNvSpPr txBox="1"/>
          <p:nvPr/>
        </p:nvSpPr>
        <p:spPr>
          <a:xfrm>
            <a:off x="10045138" y="5307525"/>
            <a:ext cx="5808000" cy="2081100"/>
          </a:xfrm>
          <a:prstGeom prst="rect">
            <a:avLst/>
          </a:prstGeom>
          <a:noFill/>
          <a:ln>
            <a:noFill/>
          </a:ln>
        </p:spPr>
        <p:txBody>
          <a:bodyPr spcFirstLastPara="1" wrap="square" lIns="91425" tIns="91425" rIns="91425" bIns="91425" anchor="t" anchorCtr="0">
            <a:spAutoFit/>
          </a:bodyPr>
          <a:lstStyle/>
          <a:p>
            <a:pPr marL="0" marR="0" lvl="0" indent="0" algn="just" rtl="0">
              <a:lnSpc>
                <a:spcPct val="115000"/>
              </a:lnSpc>
              <a:spcBef>
                <a:spcPts val="0"/>
              </a:spcBef>
              <a:spcAft>
                <a:spcPts val="0"/>
              </a:spcAft>
              <a:buClr>
                <a:srgbClr val="000000"/>
              </a:buClr>
              <a:buSzPts val="1200"/>
              <a:buFont typeface="Arial"/>
              <a:buNone/>
            </a:pPr>
            <a:r>
              <a:rPr lang="en-US" sz="2200">
                <a:latin typeface="Montserrat"/>
                <a:ea typeface="Montserrat"/>
                <a:cs typeface="Montserrat"/>
                <a:sym typeface="Montserrat"/>
              </a:rPr>
              <a:t>G</a:t>
            </a:r>
            <a:r>
              <a:rPr lang="en-US" sz="2200" i="0" u="none" strike="noStrike" cap="none">
                <a:solidFill>
                  <a:srgbClr val="000000"/>
                </a:solidFill>
                <a:latin typeface="Montserrat"/>
                <a:ea typeface="Montserrat"/>
                <a:cs typeface="Montserrat"/>
                <a:sym typeface="Montserrat"/>
              </a:rPr>
              <a:t>arantire agli autori la tutela del proprio lavoro intellettuale, consentendo ai fruitori l’utilizzazione della stessa (equilibrio tra tutela dell’autore e impulso all’innovazione).</a:t>
            </a:r>
            <a:endParaRPr sz="2200" i="0" u="none" strike="noStrike" cap="none">
              <a:solidFill>
                <a:srgbClr val="000000"/>
              </a:solidFill>
              <a:latin typeface="Montserrat"/>
              <a:ea typeface="Montserrat"/>
              <a:cs typeface="Montserrat"/>
              <a:sym typeface="Montserrat"/>
            </a:endParaRPr>
          </a:p>
        </p:txBody>
      </p:sp>
      <p:sp>
        <p:nvSpPr>
          <p:cNvPr id="410" name="Google Shape;410;p29"/>
          <p:cNvSpPr/>
          <p:nvPr/>
        </p:nvSpPr>
        <p:spPr>
          <a:xfrm>
            <a:off x="11427987" y="3429005"/>
            <a:ext cx="3042300" cy="1457400"/>
          </a:xfrm>
          <a:prstGeom prst="rect">
            <a:avLst/>
          </a:prstGeom>
          <a:solidFill>
            <a:srgbClr val="43B4BE"/>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500" b="1">
                <a:latin typeface="Montserrat"/>
                <a:ea typeface="Montserrat"/>
                <a:cs typeface="Montserrat"/>
                <a:sym typeface="Montserrat"/>
              </a:rPr>
              <a:t>ALCUNI DIRITTI RISERVATI</a:t>
            </a:r>
            <a:endParaRPr sz="2500" b="1">
              <a:latin typeface="Montserrat"/>
              <a:ea typeface="Montserrat"/>
              <a:cs typeface="Montserrat"/>
              <a:sym typeface="Montserrat"/>
            </a:endParaRPr>
          </a:p>
        </p:txBody>
      </p:sp>
      <p:sp>
        <p:nvSpPr>
          <p:cNvPr id="411" name="Google Shape;411;p29"/>
          <p:cNvSpPr/>
          <p:nvPr/>
        </p:nvSpPr>
        <p:spPr>
          <a:xfrm>
            <a:off x="3753625" y="3429000"/>
            <a:ext cx="2904900" cy="1457400"/>
          </a:xfrm>
          <a:prstGeom prst="rect">
            <a:avLst/>
          </a:prstGeom>
          <a:solidFill>
            <a:srgbClr val="43B4BE"/>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500" b="1">
                <a:latin typeface="Montserrat"/>
                <a:ea typeface="Montserrat"/>
                <a:cs typeface="Montserrat"/>
                <a:sym typeface="Montserrat"/>
              </a:rPr>
              <a:t>TUTTI I DIRITTI RISERVATI</a:t>
            </a:r>
            <a:endParaRPr sz="2500" b="1">
              <a:latin typeface="Montserrat"/>
              <a:ea typeface="Montserrat"/>
              <a:cs typeface="Montserrat"/>
              <a:sym typeface="Montserrat"/>
            </a:endParaRPr>
          </a:p>
        </p:txBody>
      </p:sp>
      <p:sp>
        <p:nvSpPr>
          <p:cNvPr id="412" name="Google Shape;412;p29"/>
          <p:cNvSpPr txBox="1"/>
          <p:nvPr/>
        </p:nvSpPr>
        <p:spPr>
          <a:xfrm>
            <a:off x="1458038" y="5258100"/>
            <a:ext cx="7492500" cy="3404100"/>
          </a:xfrm>
          <a:prstGeom prst="rect">
            <a:avLst/>
          </a:prstGeom>
          <a:noFill/>
          <a:ln>
            <a:noFill/>
          </a:ln>
        </p:spPr>
        <p:txBody>
          <a:bodyPr spcFirstLastPara="1" wrap="square" lIns="91425" tIns="91425" rIns="91425" bIns="91425" anchor="t" anchorCtr="0">
            <a:noAutofit/>
          </a:bodyPr>
          <a:lstStyle/>
          <a:p>
            <a:pPr marL="0" lvl="0" indent="0" algn="just" rtl="0">
              <a:lnSpc>
                <a:spcPct val="115000"/>
              </a:lnSpc>
              <a:spcBef>
                <a:spcPts val="0"/>
              </a:spcBef>
              <a:spcAft>
                <a:spcPts val="0"/>
              </a:spcAft>
              <a:buClr>
                <a:schemeClr val="dk1"/>
              </a:buClr>
              <a:buSzPts val="1200"/>
              <a:buFont typeface="Arial"/>
              <a:buNone/>
            </a:pPr>
            <a:r>
              <a:rPr lang="en-US" sz="2200">
                <a:solidFill>
                  <a:schemeClr val="dk1"/>
                </a:solidFill>
                <a:latin typeface="Montserrat"/>
                <a:ea typeface="Montserrat"/>
                <a:cs typeface="Montserrat"/>
                <a:sym typeface="Montserrat"/>
              </a:rPr>
              <a:t>Se da un lato la tutela dell’opera e l’esclusiva sul suo sfruttamento economico rappresentano un importante stimolo alla creatività dell’autore, dall’altro l’eccessiva estensione della tutela, e la difficoltà di ottenere l’autorizzazione dal titolare, costituiscono un freno alla possibilità per altri potenziali autori di esprimere la propria creatività senza violare l’altrui esclusiva.</a:t>
            </a:r>
            <a:endParaRPr sz="2200">
              <a:solidFill>
                <a:schemeClr val="dk1"/>
              </a:solidFill>
              <a:latin typeface="Montserrat"/>
              <a:ea typeface="Montserrat"/>
              <a:cs typeface="Montserrat"/>
              <a:sym typeface="Montserrat"/>
            </a:endParaRPr>
          </a:p>
          <a:p>
            <a:pPr marL="0" lvl="0" indent="0" algn="l" rtl="0">
              <a:spcBef>
                <a:spcPts val="0"/>
              </a:spcBef>
              <a:spcAft>
                <a:spcPts val="0"/>
              </a:spcAft>
              <a:buNone/>
            </a:pPr>
            <a:endParaRPr sz="3200">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469261" y="552111"/>
            <a:ext cx="9619370" cy="2327329"/>
            <a:chOff x="0" y="-85725"/>
            <a:chExt cx="12825827" cy="3103106"/>
          </a:xfrm>
        </p:grpSpPr>
        <p:grpSp>
          <p:nvGrpSpPr>
            <p:cNvPr id="3" name="Group 3"/>
            <p:cNvGrpSpPr/>
            <p:nvPr/>
          </p:nvGrpSpPr>
          <p:grpSpPr>
            <a:xfrm>
              <a:off x="0" y="294790"/>
              <a:ext cx="6758957" cy="151303"/>
              <a:chOff x="0" y="0"/>
              <a:chExt cx="1263635" cy="28287"/>
            </a:xfrm>
          </p:grpSpPr>
          <p:sp>
            <p:nvSpPr>
              <p:cNvPr id="4" name="Freeform 4"/>
              <p:cNvSpPr/>
              <p:nvPr/>
            </p:nvSpPr>
            <p:spPr>
              <a:xfrm>
                <a:off x="0" y="0"/>
                <a:ext cx="1263635" cy="28287"/>
              </a:xfrm>
              <a:custGeom>
                <a:avLst/>
                <a:gdLst/>
                <a:ahLst/>
                <a:cxnLst/>
                <a:rect l="l" t="t" r="r" b="b"/>
                <a:pathLst>
                  <a:path w="1263635" h="28287">
                    <a:moveTo>
                      <a:pt x="0" y="0"/>
                    </a:moveTo>
                    <a:lnTo>
                      <a:pt x="1263635" y="0"/>
                    </a:lnTo>
                    <a:lnTo>
                      <a:pt x="1263635" y="28287"/>
                    </a:lnTo>
                    <a:lnTo>
                      <a:pt x="0" y="28287"/>
                    </a:lnTo>
                    <a:close/>
                  </a:path>
                </a:pathLst>
              </a:custGeom>
              <a:solidFill>
                <a:srgbClr val="FDE112"/>
              </a:solidFill>
            </p:spPr>
            <p:txBody>
              <a:bodyPr/>
              <a:lstStyle/>
              <a:p>
                <a:endParaRPr lang="it-IT"/>
              </a:p>
            </p:txBody>
          </p:sp>
          <p:sp>
            <p:nvSpPr>
              <p:cNvPr id="5" name="TextBox 5"/>
              <p:cNvSpPr txBox="1"/>
              <p:nvPr/>
            </p:nvSpPr>
            <p:spPr>
              <a:xfrm>
                <a:off x="0" y="-28575"/>
                <a:ext cx="1263635" cy="56862"/>
              </a:xfrm>
              <a:prstGeom prst="rect">
                <a:avLst/>
              </a:prstGeom>
            </p:spPr>
            <p:txBody>
              <a:bodyPr lIns="66380" tIns="66380" rIns="66380" bIns="66380" rtlCol="0" anchor="ctr"/>
              <a:lstStyle/>
              <a:p>
                <a:pPr algn="ctr">
                  <a:lnSpc>
                    <a:spcPts val="2573"/>
                  </a:lnSpc>
                </a:pPr>
                <a:endParaRPr/>
              </a:p>
            </p:txBody>
          </p:sp>
        </p:grpSp>
        <p:sp>
          <p:nvSpPr>
            <p:cNvPr id="6" name="TextBox 6"/>
            <p:cNvSpPr txBox="1"/>
            <p:nvPr/>
          </p:nvSpPr>
          <p:spPr>
            <a:xfrm>
              <a:off x="21959" y="-85725"/>
              <a:ext cx="12803868" cy="637696"/>
            </a:xfrm>
            <a:prstGeom prst="rect">
              <a:avLst/>
            </a:prstGeom>
          </p:spPr>
          <p:txBody>
            <a:bodyPr lIns="0" tIns="0" rIns="0" bIns="0" rtlCol="0" anchor="t">
              <a:spAutoFit/>
            </a:bodyPr>
            <a:lstStyle/>
            <a:p>
              <a:pPr>
                <a:lnSpc>
                  <a:spcPts val="4057"/>
                </a:lnSpc>
              </a:pPr>
              <a:r>
                <a:rPr lang="en-US" sz="2651" b="1">
                  <a:solidFill>
                    <a:srgbClr val="000000"/>
                  </a:solidFill>
                  <a:latin typeface="Montserrat" pitchFamily="2" charset="77"/>
                </a:rPr>
                <a:t>IL PROGETTO E IL CONTESTO </a:t>
              </a:r>
            </a:p>
          </p:txBody>
        </p:sp>
        <p:sp>
          <p:nvSpPr>
            <p:cNvPr id="7" name="TextBox 7"/>
            <p:cNvSpPr txBox="1"/>
            <p:nvPr/>
          </p:nvSpPr>
          <p:spPr>
            <a:xfrm>
              <a:off x="21959" y="1199961"/>
              <a:ext cx="11137547" cy="1817420"/>
            </a:xfrm>
            <a:prstGeom prst="rect">
              <a:avLst/>
            </a:prstGeom>
          </p:spPr>
          <p:txBody>
            <a:bodyPr lIns="0" tIns="0" rIns="0" bIns="0" rtlCol="0" anchor="t">
              <a:spAutoFit/>
            </a:bodyPr>
            <a:lstStyle/>
            <a:p>
              <a:pPr marL="440425" lvl="1" indent="-220213">
                <a:lnSpc>
                  <a:spcPts val="2651"/>
                </a:lnSpc>
                <a:buFont typeface="Arial"/>
                <a:buChar char="•"/>
              </a:pPr>
              <a:r>
                <a:rPr lang="en-US" sz="2039">
                  <a:solidFill>
                    <a:srgbClr val="000000"/>
                  </a:solidFill>
                  <a:latin typeface="Montserrat" pitchFamily="2" charset="77"/>
                </a:rPr>
                <a:t>Il </a:t>
              </a:r>
              <a:r>
                <a:rPr lang="en-US" sz="2039" err="1">
                  <a:solidFill>
                    <a:srgbClr val="000000"/>
                  </a:solidFill>
                  <a:latin typeface="Montserrat" pitchFamily="2" charset="77"/>
                </a:rPr>
                <a:t>diritto</a:t>
              </a:r>
              <a:r>
                <a:rPr lang="en-US" sz="2039">
                  <a:solidFill>
                    <a:srgbClr val="000000"/>
                  </a:solidFill>
                  <a:latin typeface="Montserrat" pitchFamily="2" charset="77"/>
                </a:rPr>
                <a:t> </a:t>
              </a:r>
              <a:r>
                <a:rPr lang="en-US" sz="2039" err="1">
                  <a:solidFill>
                    <a:srgbClr val="000000"/>
                  </a:solidFill>
                  <a:latin typeface="Montserrat" pitchFamily="2" charset="77"/>
                </a:rPr>
                <a:t>d’autore</a:t>
              </a:r>
              <a:r>
                <a:rPr lang="en-US" sz="2039">
                  <a:solidFill>
                    <a:srgbClr val="000000"/>
                  </a:solidFill>
                  <a:latin typeface="Montserrat" pitchFamily="2" charset="77"/>
                </a:rPr>
                <a:t> e le </a:t>
              </a:r>
              <a:r>
                <a:rPr lang="en-US" sz="2039" err="1">
                  <a:solidFill>
                    <a:srgbClr val="000000"/>
                  </a:solidFill>
                  <a:latin typeface="Montserrat" pitchFamily="2" charset="77"/>
                </a:rPr>
                <a:t>licenze</a:t>
              </a:r>
              <a:r>
                <a:rPr lang="en-US" sz="2039">
                  <a:solidFill>
                    <a:srgbClr val="000000"/>
                  </a:solidFill>
                  <a:latin typeface="Montserrat" pitchFamily="2" charset="77"/>
                </a:rPr>
                <a:t> Creative Commons</a:t>
              </a:r>
            </a:p>
            <a:p>
              <a:pPr marL="440425" lvl="1" indent="-220213">
                <a:lnSpc>
                  <a:spcPts val="2651"/>
                </a:lnSpc>
                <a:buFont typeface="Arial"/>
                <a:buChar char="•"/>
              </a:pPr>
              <a:r>
                <a:rPr lang="en-US" sz="2039">
                  <a:solidFill>
                    <a:srgbClr val="000000"/>
                  </a:solidFill>
                  <a:latin typeface="Montserrat" pitchFamily="2" charset="77"/>
                </a:rPr>
                <a:t>Il </a:t>
              </a:r>
              <a:r>
                <a:rPr lang="en-US" sz="2039" err="1">
                  <a:solidFill>
                    <a:srgbClr val="000000"/>
                  </a:solidFill>
                  <a:latin typeface="Montserrat" pitchFamily="2" charset="77"/>
                </a:rPr>
                <a:t>contesto</a:t>
              </a:r>
              <a:r>
                <a:rPr lang="en-US" sz="2039">
                  <a:solidFill>
                    <a:srgbClr val="000000"/>
                  </a:solidFill>
                  <a:latin typeface="Montserrat" pitchFamily="2" charset="77"/>
                </a:rPr>
                <a:t> </a:t>
              </a:r>
              <a:r>
                <a:rPr lang="en-US" sz="2039" err="1">
                  <a:solidFill>
                    <a:srgbClr val="000000"/>
                  </a:solidFill>
                  <a:latin typeface="Montserrat" pitchFamily="2" charset="77"/>
                </a:rPr>
                <a:t>giuridico</a:t>
              </a:r>
              <a:r>
                <a:rPr lang="en-US" sz="2039">
                  <a:solidFill>
                    <a:srgbClr val="000000"/>
                  </a:solidFill>
                  <a:latin typeface="Montserrat" pitchFamily="2" charset="77"/>
                </a:rPr>
                <a:t>: </a:t>
              </a:r>
              <a:r>
                <a:rPr lang="en-US" sz="2039" err="1">
                  <a:solidFill>
                    <a:srgbClr val="000000"/>
                  </a:solidFill>
                  <a:latin typeface="Montserrat" pitchFamily="2" charset="77"/>
                </a:rPr>
                <a:t>conservazione</a:t>
              </a:r>
              <a:r>
                <a:rPr lang="en-US" sz="2039">
                  <a:solidFill>
                    <a:srgbClr val="000000"/>
                  </a:solidFill>
                  <a:latin typeface="Montserrat" pitchFamily="2" charset="77"/>
                </a:rPr>
                <a:t> </a:t>
              </a:r>
              <a:r>
                <a:rPr lang="en-US" sz="2039" err="1">
                  <a:solidFill>
                    <a:srgbClr val="000000"/>
                  </a:solidFill>
                  <a:latin typeface="Montserrat" pitchFamily="2" charset="77"/>
                </a:rPr>
                <a:t>dei</a:t>
              </a:r>
              <a:r>
                <a:rPr lang="en-US" sz="2039">
                  <a:solidFill>
                    <a:srgbClr val="000000"/>
                  </a:solidFill>
                  <a:latin typeface="Montserrat" pitchFamily="2" charset="77"/>
                </a:rPr>
                <a:t> </a:t>
              </a:r>
              <a:r>
                <a:rPr lang="en-US" sz="2039" err="1">
                  <a:solidFill>
                    <a:srgbClr val="000000"/>
                  </a:solidFill>
                  <a:latin typeface="Montserrat" pitchFamily="2" charset="77"/>
                </a:rPr>
                <a:t>diritti</a:t>
              </a:r>
              <a:r>
                <a:rPr lang="en-US" sz="2039">
                  <a:solidFill>
                    <a:srgbClr val="000000"/>
                  </a:solidFill>
                  <a:latin typeface="Montserrat" pitchFamily="2" charset="77"/>
                </a:rPr>
                <a:t> e </a:t>
              </a:r>
              <a:r>
                <a:rPr lang="en-US" sz="2039" err="1">
                  <a:solidFill>
                    <a:srgbClr val="000000"/>
                  </a:solidFill>
                  <a:latin typeface="Montserrat" pitchFamily="2" charset="77"/>
                </a:rPr>
                <a:t>ripubblicazione</a:t>
              </a:r>
              <a:r>
                <a:rPr lang="en-US" sz="2039">
                  <a:solidFill>
                    <a:srgbClr val="000000"/>
                  </a:solidFill>
                  <a:latin typeface="Montserrat" pitchFamily="2" charset="77"/>
                </a:rPr>
                <a:t> in </a:t>
              </a:r>
              <a:r>
                <a:rPr lang="en-US" sz="2039" err="1">
                  <a:solidFill>
                    <a:srgbClr val="000000"/>
                  </a:solidFill>
                  <a:latin typeface="Montserrat" pitchFamily="2" charset="77"/>
                </a:rPr>
                <a:t>ambito</a:t>
              </a:r>
              <a:r>
                <a:rPr lang="en-US" sz="2039">
                  <a:solidFill>
                    <a:srgbClr val="000000"/>
                  </a:solidFill>
                  <a:latin typeface="Montserrat" pitchFamily="2" charset="77"/>
                </a:rPr>
                <a:t> </a:t>
              </a:r>
              <a:r>
                <a:rPr lang="en-US" sz="2039" err="1">
                  <a:solidFill>
                    <a:srgbClr val="000000"/>
                  </a:solidFill>
                  <a:latin typeface="Montserrat" pitchFamily="2" charset="77"/>
                </a:rPr>
                <a:t>scientifico</a:t>
              </a:r>
              <a:endParaRPr lang="en-US" sz="2039">
                <a:solidFill>
                  <a:srgbClr val="000000"/>
                </a:solidFill>
                <a:latin typeface="Montserrat" pitchFamily="2" charset="77"/>
              </a:endParaRPr>
            </a:p>
            <a:p>
              <a:pPr marL="440425" lvl="1" indent="-220213">
                <a:lnSpc>
                  <a:spcPts val="2651"/>
                </a:lnSpc>
                <a:buFont typeface="Arial"/>
                <a:buChar char="•"/>
              </a:pPr>
              <a:r>
                <a:rPr lang="en-US" sz="2039">
                  <a:solidFill>
                    <a:srgbClr val="000000"/>
                  </a:solidFill>
                  <a:latin typeface="Montserrat" pitchFamily="2" charset="77"/>
                </a:rPr>
                <a:t>Il </a:t>
              </a:r>
              <a:r>
                <a:rPr lang="en-US" sz="2039" err="1">
                  <a:solidFill>
                    <a:srgbClr val="000000"/>
                  </a:solidFill>
                  <a:latin typeface="Montserrat" pitchFamily="2" charset="77"/>
                </a:rPr>
                <a:t>progetto</a:t>
              </a:r>
              <a:r>
                <a:rPr lang="en-US" sz="2039">
                  <a:solidFill>
                    <a:srgbClr val="000000"/>
                  </a:solidFill>
                  <a:latin typeface="Montserrat" pitchFamily="2" charset="77"/>
                </a:rPr>
                <a:t> Right2Pub - Balancing </a:t>
              </a:r>
              <a:r>
                <a:rPr lang="en-US" sz="2039" err="1">
                  <a:solidFill>
                    <a:srgbClr val="000000"/>
                  </a:solidFill>
                  <a:latin typeface="Montserrat" pitchFamily="2" charset="77"/>
                </a:rPr>
                <a:t>Pubblication</a:t>
              </a:r>
              <a:r>
                <a:rPr lang="en-US" sz="2039">
                  <a:solidFill>
                    <a:srgbClr val="000000"/>
                  </a:solidFill>
                  <a:latin typeface="Montserrat" pitchFamily="2" charset="77"/>
                </a:rPr>
                <a:t> Rights</a:t>
              </a:r>
            </a:p>
          </p:txBody>
        </p:sp>
        <p:sp>
          <p:nvSpPr>
            <p:cNvPr id="8" name="TextBox 8"/>
            <p:cNvSpPr txBox="1"/>
            <p:nvPr/>
          </p:nvSpPr>
          <p:spPr>
            <a:xfrm>
              <a:off x="21959" y="657936"/>
              <a:ext cx="11717802" cy="410968"/>
            </a:xfrm>
            <a:prstGeom prst="rect">
              <a:avLst/>
            </a:prstGeom>
          </p:spPr>
          <p:txBody>
            <a:bodyPr lIns="0" tIns="0" rIns="0" bIns="0" rtlCol="0" anchor="t">
              <a:spAutoFit/>
            </a:bodyPr>
            <a:lstStyle/>
            <a:p>
              <a:pPr>
                <a:lnSpc>
                  <a:spcPts val="2570"/>
                </a:lnSpc>
              </a:pPr>
              <a:r>
                <a:rPr lang="en-US" sz="1835">
                  <a:solidFill>
                    <a:srgbClr val="000000"/>
                  </a:solidFill>
                  <a:latin typeface="Montserrat" pitchFamily="2" charset="77"/>
                </a:rPr>
                <a:t>Deborah De Angelis, Laura </a:t>
              </a:r>
              <a:r>
                <a:rPr lang="en-US" sz="1835" err="1">
                  <a:solidFill>
                    <a:srgbClr val="000000"/>
                  </a:solidFill>
                  <a:latin typeface="Montserrat" pitchFamily="2" charset="77"/>
                </a:rPr>
                <a:t>Sinigaglia</a:t>
              </a:r>
              <a:r>
                <a:rPr lang="en-US" sz="1835">
                  <a:solidFill>
                    <a:srgbClr val="000000"/>
                  </a:solidFill>
                  <a:latin typeface="Montserrat" pitchFamily="2" charset="77"/>
                </a:rPr>
                <a:t>, Sebastiano Faro, Ginevra </a:t>
              </a:r>
              <a:r>
                <a:rPr lang="en-US" sz="1835" err="1">
                  <a:solidFill>
                    <a:srgbClr val="000000"/>
                  </a:solidFill>
                  <a:latin typeface="Montserrat" pitchFamily="2" charset="77"/>
                </a:rPr>
                <a:t>Peruginelli</a:t>
              </a:r>
              <a:r>
                <a:rPr lang="en-US" sz="1835">
                  <a:solidFill>
                    <a:srgbClr val="000000"/>
                  </a:solidFill>
                  <a:latin typeface="Montserrat" pitchFamily="2" charset="77"/>
                </a:rPr>
                <a:t>, </a:t>
              </a:r>
            </a:p>
          </p:txBody>
        </p:sp>
      </p:grpSp>
      <p:grpSp>
        <p:nvGrpSpPr>
          <p:cNvPr id="9" name="Group 9"/>
          <p:cNvGrpSpPr/>
          <p:nvPr/>
        </p:nvGrpSpPr>
        <p:grpSpPr>
          <a:xfrm>
            <a:off x="7469261" y="3251758"/>
            <a:ext cx="9619370" cy="3062074"/>
            <a:chOff x="0" y="-57150"/>
            <a:chExt cx="12825827" cy="4082764"/>
          </a:xfrm>
        </p:grpSpPr>
        <p:grpSp>
          <p:nvGrpSpPr>
            <p:cNvPr id="10" name="Group 10"/>
            <p:cNvGrpSpPr/>
            <p:nvPr/>
          </p:nvGrpSpPr>
          <p:grpSpPr>
            <a:xfrm>
              <a:off x="0" y="265981"/>
              <a:ext cx="9255623" cy="159091"/>
              <a:chOff x="0" y="0"/>
              <a:chExt cx="1730404" cy="29743"/>
            </a:xfrm>
          </p:grpSpPr>
          <p:sp>
            <p:nvSpPr>
              <p:cNvPr id="11" name="Freeform 11"/>
              <p:cNvSpPr/>
              <p:nvPr/>
            </p:nvSpPr>
            <p:spPr>
              <a:xfrm>
                <a:off x="0" y="0"/>
                <a:ext cx="1730404" cy="29743"/>
              </a:xfrm>
              <a:custGeom>
                <a:avLst/>
                <a:gdLst/>
                <a:ahLst/>
                <a:cxnLst/>
                <a:rect l="l" t="t" r="r" b="b"/>
                <a:pathLst>
                  <a:path w="1730404" h="29743">
                    <a:moveTo>
                      <a:pt x="0" y="0"/>
                    </a:moveTo>
                    <a:lnTo>
                      <a:pt x="1730404" y="0"/>
                    </a:lnTo>
                    <a:lnTo>
                      <a:pt x="1730404" y="29743"/>
                    </a:lnTo>
                    <a:lnTo>
                      <a:pt x="0" y="29743"/>
                    </a:lnTo>
                    <a:close/>
                  </a:path>
                </a:pathLst>
              </a:custGeom>
              <a:solidFill>
                <a:srgbClr val="FDE112"/>
              </a:solidFill>
            </p:spPr>
            <p:txBody>
              <a:bodyPr/>
              <a:lstStyle/>
              <a:p>
                <a:endParaRPr lang="it-IT"/>
              </a:p>
            </p:txBody>
          </p:sp>
          <p:sp>
            <p:nvSpPr>
              <p:cNvPr id="12" name="TextBox 12"/>
              <p:cNvSpPr txBox="1"/>
              <p:nvPr/>
            </p:nvSpPr>
            <p:spPr>
              <a:xfrm>
                <a:off x="0" y="-28575"/>
                <a:ext cx="1730404" cy="58318"/>
              </a:xfrm>
              <a:prstGeom prst="rect">
                <a:avLst/>
              </a:prstGeom>
            </p:spPr>
            <p:txBody>
              <a:bodyPr lIns="66380" tIns="66380" rIns="66380" bIns="66380" rtlCol="0" anchor="ctr"/>
              <a:lstStyle/>
              <a:p>
                <a:pPr algn="ctr">
                  <a:lnSpc>
                    <a:spcPts val="2573"/>
                  </a:lnSpc>
                </a:pPr>
                <a:endParaRPr/>
              </a:p>
            </p:txBody>
          </p:sp>
        </p:grpSp>
        <p:sp>
          <p:nvSpPr>
            <p:cNvPr id="13" name="TextBox 13"/>
            <p:cNvSpPr txBox="1"/>
            <p:nvPr/>
          </p:nvSpPr>
          <p:spPr>
            <a:xfrm>
              <a:off x="21959" y="-57150"/>
              <a:ext cx="12308098" cy="589112"/>
            </a:xfrm>
            <a:prstGeom prst="rect">
              <a:avLst/>
            </a:prstGeom>
          </p:spPr>
          <p:txBody>
            <a:bodyPr lIns="0" tIns="0" rIns="0" bIns="0" rtlCol="0" anchor="t">
              <a:spAutoFit/>
            </a:bodyPr>
            <a:lstStyle/>
            <a:p>
              <a:pPr>
                <a:lnSpc>
                  <a:spcPts val="3712"/>
                </a:lnSpc>
              </a:pPr>
              <a:r>
                <a:rPr lang="en-US" sz="2651" b="1">
                  <a:solidFill>
                    <a:srgbClr val="000000"/>
                  </a:solidFill>
                  <a:latin typeface="Montserrat" pitchFamily="2" charset="77"/>
                </a:rPr>
                <a:t>ACCESSO AI RISULTATI DELLA RICERCA</a:t>
              </a:r>
            </a:p>
          </p:txBody>
        </p:sp>
        <p:sp>
          <p:nvSpPr>
            <p:cNvPr id="14" name="TextBox 14"/>
            <p:cNvSpPr txBox="1"/>
            <p:nvPr/>
          </p:nvSpPr>
          <p:spPr>
            <a:xfrm>
              <a:off x="21959" y="1301796"/>
              <a:ext cx="12060373" cy="2723818"/>
            </a:xfrm>
            <a:prstGeom prst="rect">
              <a:avLst/>
            </a:prstGeom>
          </p:spPr>
          <p:txBody>
            <a:bodyPr lIns="0" tIns="0" rIns="0" bIns="0" rtlCol="0" anchor="t">
              <a:spAutoFit/>
            </a:bodyPr>
            <a:lstStyle/>
            <a:p>
              <a:pPr marL="440425" lvl="1" indent="-220213">
                <a:lnSpc>
                  <a:spcPts val="2651"/>
                </a:lnSpc>
                <a:buFont typeface="Arial"/>
                <a:buChar char="•"/>
              </a:pPr>
              <a:r>
                <a:rPr lang="en-US" sz="2039" spc="40">
                  <a:solidFill>
                    <a:srgbClr val="000000"/>
                  </a:solidFill>
                  <a:latin typeface="Montserrat" pitchFamily="2" charset="77"/>
                </a:rPr>
                <a:t>Accesso ai </a:t>
              </a:r>
              <a:r>
                <a:rPr lang="en-US" sz="2039" spc="40" err="1">
                  <a:solidFill>
                    <a:srgbClr val="000000"/>
                  </a:solidFill>
                  <a:latin typeface="Montserrat" pitchFamily="2" charset="77"/>
                </a:rPr>
                <a:t>risultati</a:t>
              </a:r>
              <a:r>
                <a:rPr lang="en-US" sz="2039" spc="40">
                  <a:solidFill>
                    <a:srgbClr val="000000"/>
                  </a:solidFill>
                  <a:latin typeface="Montserrat" pitchFamily="2" charset="77"/>
                </a:rPr>
                <a:t> </a:t>
              </a:r>
              <a:r>
                <a:rPr lang="en-US" sz="2039" spc="40" err="1">
                  <a:solidFill>
                    <a:srgbClr val="000000"/>
                  </a:solidFill>
                  <a:latin typeface="Montserrat" pitchFamily="2" charset="77"/>
                </a:rPr>
                <a:t>della</a:t>
              </a:r>
              <a:r>
                <a:rPr lang="en-US" sz="2039" spc="40">
                  <a:solidFill>
                    <a:srgbClr val="000000"/>
                  </a:solidFill>
                  <a:latin typeface="Montserrat" pitchFamily="2" charset="77"/>
                </a:rPr>
                <a:t> </a:t>
              </a:r>
              <a:r>
                <a:rPr lang="en-US" sz="2039" spc="40" err="1">
                  <a:solidFill>
                    <a:srgbClr val="000000"/>
                  </a:solidFill>
                  <a:latin typeface="Montserrat" pitchFamily="2" charset="77"/>
                </a:rPr>
                <a:t>ricerca</a:t>
              </a:r>
              <a:r>
                <a:rPr lang="en-US" sz="2039" spc="40">
                  <a:solidFill>
                    <a:srgbClr val="000000"/>
                  </a:solidFill>
                  <a:latin typeface="Montserrat" pitchFamily="2" charset="77"/>
                </a:rPr>
                <a:t> </a:t>
              </a:r>
              <a:r>
                <a:rPr lang="en-US" sz="2039" spc="40" err="1">
                  <a:solidFill>
                    <a:srgbClr val="000000"/>
                  </a:solidFill>
                  <a:latin typeface="Montserrat" pitchFamily="2" charset="77"/>
                </a:rPr>
                <a:t>tra</a:t>
              </a:r>
              <a:r>
                <a:rPr lang="en-US" sz="2039" spc="40">
                  <a:solidFill>
                    <a:srgbClr val="000000"/>
                  </a:solidFill>
                  <a:latin typeface="Montserrat" pitchFamily="2" charset="77"/>
                </a:rPr>
                <a:t> </a:t>
              </a:r>
              <a:r>
                <a:rPr lang="en-US" sz="2039" spc="40" err="1">
                  <a:solidFill>
                    <a:srgbClr val="000000"/>
                  </a:solidFill>
                  <a:latin typeface="Montserrat" pitchFamily="2" charset="77"/>
                </a:rPr>
                <a:t>diritti</a:t>
              </a:r>
              <a:r>
                <a:rPr lang="en-US" sz="2039" spc="40">
                  <a:solidFill>
                    <a:srgbClr val="000000"/>
                  </a:solidFill>
                  <a:latin typeface="Montserrat" pitchFamily="2" charset="77"/>
                </a:rPr>
                <a:t> e </a:t>
              </a:r>
              <a:r>
                <a:rPr lang="en-US" sz="2039" spc="40" err="1">
                  <a:solidFill>
                    <a:srgbClr val="000000"/>
                  </a:solidFill>
                  <a:latin typeface="Montserrat" pitchFamily="2" charset="77"/>
                </a:rPr>
                <a:t>obblighi</a:t>
              </a:r>
              <a:endParaRPr lang="en-US" sz="2039" spc="40">
                <a:solidFill>
                  <a:srgbClr val="000000"/>
                </a:solidFill>
                <a:latin typeface="Montserrat" pitchFamily="2" charset="77"/>
              </a:endParaRPr>
            </a:p>
            <a:p>
              <a:pPr marL="440425" lvl="1" indent="-220213">
                <a:lnSpc>
                  <a:spcPts val="2651"/>
                </a:lnSpc>
                <a:buFont typeface="Arial"/>
                <a:buChar char="•"/>
              </a:pPr>
              <a:r>
                <a:rPr lang="en-US" sz="2039" spc="40">
                  <a:solidFill>
                    <a:srgbClr val="000000"/>
                  </a:solidFill>
                  <a:latin typeface="Montserrat" pitchFamily="2" charset="77"/>
                </a:rPr>
                <a:t>Il </a:t>
              </a:r>
              <a:r>
                <a:rPr lang="en-US" sz="2039" spc="40" err="1">
                  <a:solidFill>
                    <a:srgbClr val="000000"/>
                  </a:solidFill>
                  <a:latin typeface="Montserrat" pitchFamily="2" charset="77"/>
                </a:rPr>
                <a:t>contratto</a:t>
              </a:r>
              <a:r>
                <a:rPr lang="en-US" sz="2039" spc="40">
                  <a:solidFill>
                    <a:srgbClr val="000000"/>
                  </a:solidFill>
                  <a:latin typeface="Montserrat" pitchFamily="2" charset="77"/>
                </a:rPr>
                <a:t> </a:t>
              </a:r>
              <a:r>
                <a:rPr lang="en-US" sz="2039" spc="40" err="1">
                  <a:solidFill>
                    <a:srgbClr val="000000"/>
                  </a:solidFill>
                  <a:latin typeface="Montserrat" pitchFamily="2" charset="77"/>
                </a:rPr>
                <a:t>editoriale</a:t>
              </a:r>
              <a:r>
                <a:rPr lang="en-US" sz="2039" spc="40">
                  <a:solidFill>
                    <a:srgbClr val="000000"/>
                  </a:solidFill>
                  <a:latin typeface="Montserrat" pitchFamily="2" charset="77"/>
                </a:rPr>
                <a:t> </a:t>
              </a:r>
              <a:r>
                <a:rPr lang="en-US" sz="2039" spc="40" err="1">
                  <a:solidFill>
                    <a:srgbClr val="000000"/>
                  </a:solidFill>
                  <a:latin typeface="Montserrat" pitchFamily="2" charset="77"/>
                </a:rPr>
                <a:t>oggi</a:t>
              </a:r>
              <a:endParaRPr lang="en-US" sz="2039" spc="40">
                <a:solidFill>
                  <a:srgbClr val="000000"/>
                </a:solidFill>
                <a:latin typeface="Montserrat" pitchFamily="2" charset="77"/>
              </a:endParaRPr>
            </a:p>
            <a:p>
              <a:pPr marL="440425" lvl="1" indent="-220213">
                <a:lnSpc>
                  <a:spcPts val="2651"/>
                </a:lnSpc>
                <a:buFont typeface="Arial"/>
                <a:buChar char="•"/>
              </a:pPr>
              <a:r>
                <a:rPr lang="en-US" sz="2039" spc="40">
                  <a:solidFill>
                    <a:srgbClr val="000000"/>
                  </a:solidFill>
                  <a:latin typeface="Montserrat" pitchFamily="2" charset="77"/>
                </a:rPr>
                <a:t>Rights Retention Strategy e Secondary Publication Right</a:t>
              </a:r>
            </a:p>
            <a:p>
              <a:pPr marL="440425" lvl="1" indent="-220213">
                <a:lnSpc>
                  <a:spcPts val="2651"/>
                </a:lnSpc>
                <a:buFont typeface="Arial"/>
                <a:buChar char="•"/>
              </a:pPr>
              <a:r>
                <a:rPr lang="en-US" sz="2039" spc="40">
                  <a:solidFill>
                    <a:srgbClr val="000000"/>
                  </a:solidFill>
                  <a:latin typeface="Montserrat" pitchFamily="2" charset="77"/>
                </a:rPr>
                <a:t>La Rights Retention Strategy di </a:t>
              </a:r>
              <a:r>
                <a:rPr lang="en-US" sz="2039" spc="40" err="1">
                  <a:solidFill>
                    <a:srgbClr val="000000"/>
                  </a:solidFill>
                  <a:latin typeface="Montserrat" pitchFamily="2" charset="77"/>
                </a:rPr>
                <a:t>cOAlition</a:t>
              </a:r>
              <a:r>
                <a:rPr lang="en-US" sz="2039" spc="40">
                  <a:solidFill>
                    <a:srgbClr val="000000"/>
                  </a:solidFill>
                  <a:latin typeface="Montserrat" pitchFamily="2" charset="77"/>
                </a:rPr>
                <a:t> S e </a:t>
              </a:r>
              <a:r>
                <a:rPr lang="en-US" sz="2039" spc="40" err="1">
                  <a:solidFill>
                    <a:srgbClr val="000000"/>
                  </a:solidFill>
                  <a:latin typeface="Montserrat" pitchFamily="2" charset="77"/>
                </a:rPr>
                <a:t>altri</a:t>
              </a:r>
              <a:r>
                <a:rPr lang="en-US" sz="2039" spc="40">
                  <a:solidFill>
                    <a:srgbClr val="000000"/>
                  </a:solidFill>
                  <a:latin typeface="Montserrat" pitchFamily="2" charset="77"/>
                </a:rPr>
                <a:t> </a:t>
              </a:r>
              <a:r>
                <a:rPr lang="en-US" sz="2039" spc="40" err="1">
                  <a:solidFill>
                    <a:srgbClr val="000000"/>
                  </a:solidFill>
                  <a:latin typeface="Montserrat" pitchFamily="2" charset="77"/>
                </a:rPr>
                <a:t>esempi</a:t>
              </a:r>
              <a:r>
                <a:rPr lang="en-US" sz="2039" spc="40">
                  <a:solidFill>
                    <a:srgbClr val="000000"/>
                  </a:solidFill>
                  <a:latin typeface="Montserrat" pitchFamily="2" charset="77"/>
                </a:rPr>
                <a:t> </a:t>
              </a:r>
            </a:p>
            <a:p>
              <a:pPr marL="440425" lvl="1" indent="-220213">
                <a:lnSpc>
                  <a:spcPts val="2651"/>
                </a:lnSpc>
                <a:buFont typeface="Arial"/>
                <a:buChar char="•"/>
              </a:pPr>
              <a:r>
                <a:rPr lang="en-US" sz="2039" spc="40">
                  <a:solidFill>
                    <a:srgbClr val="000000"/>
                  </a:solidFill>
                  <a:latin typeface="Montserrat" pitchFamily="2" charset="77"/>
                </a:rPr>
                <a:t>Horizon Europe e </a:t>
              </a:r>
              <a:r>
                <a:rPr lang="en-US" sz="2039" spc="40" err="1">
                  <a:solidFill>
                    <a:srgbClr val="000000"/>
                  </a:solidFill>
                  <a:latin typeface="Montserrat" pitchFamily="2" charset="77"/>
                </a:rPr>
                <a:t>altri</a:t>
              </a:r>
              <a:r>
                <a:rPr lang="en-US" sz="2039" spc="40">
                  <a:solidFill>
                    <a:srgbClr val="000000"/>
                  </a:solidFill>
                  <a:latin typeface="Montserrat" pitchFamily="2" charset="77"/>
                </a:rPr>
                <a:t> </a:t>
              </a:r>
              <a:r>
                <a:rPr lang="en-US" sz="2039" spc="40" err="1">
                  <a:solidFill>
                    <a:srgbClr val="000000"/>
                  </a:solidFill>
                  <a:latin typeface="Montserrat" pitchFamily="2" charset="77"/>
                </a:rPr>
                <a:t>finanziatori</a:t>
              </a:r>
              <a:endParaRPr lang="en-US" sz="2039" spc="40">
                <a:solidFill>
                  <a:srgbClr val="000000"/>
                </a:solidFill>
                <a:latin typeface="Montserrat" pitchFamily="2" charset="77"/>
              </a:endParaRPr>
            </a:p>
            <a:p>
              <a:pPr marL="440425" lvl="1" indent="-220213">
                <a:lnSpc>
                  <a:spcPts val="2651"/>
                </a:lnSpc>
                <a:buFont typeface="Arial"/>
                <a:buChar char="•"/>
              </a:pPr>
              <a:r>
                <a:rPr lang="en-US" sz="2039" spc="40" err="1">
                  <a:solidFill>
                    <a:srgbClr val="000000"/>
                  </a:solidFill>
                  <a:latin typeface="Montserrat" pitchFamily="2" charset="77"/>
                </a:rPr>
                <a:t>Valutazione</a:t>
              </a:r>
              <a:r>
                <a:rPr lang="en-US" sz="2039" spc="40">
                  <a:solidFill>
                    <a:srgbClr val="000000"/>
                  </a:solidFill>
                  <a:latin typeface="Montserrat" pitchFamily="2" charset="77"/>
                </a:rPr>
                <a:t> </a:t>
              </a:r>
              <a:r>
                <a:rPr lang="en-US" sz="2039" spc="40" err="1">
                  <a:solidFill>
                    <a:srgbClr val="000000"/>
                  </a:solidFill>
                  <a:latin typeface="Montserrat" pitchFamily="2" charset="77"/>
                </a:rPr>
                <a:t>della</a:t>
              </a:r>
              <a:r>
                <a:rPr lang="en-US" sz="2039" spc="40">
                  <a:solidFill>
                    <a:srgbClr val="000000"/>
                  </a:solidFill>
                  <a:latin typeface="Montserrat" pitchFamily="2" charset="77"/>
                </a:rPr>
                <a:t> </a:t>
              </a:r>
              <a:r>
                <a:rPr lang="en-US" sz="2039" spc="40" err="1">
                  <a:solidFill>
                    <a:srgbClr val="000000"/>
                  </a:solidFill>
                  <a:latin typeface="Montserrat" pitchFamily="2" charset="77"/>
                </a:rPr>
                <a:t>ricerca</a:t>
              </a:r>
              <a:r>
                <a:rPr lang="en-US" sz="2039" spc="40">
                  <a:solidFill>
                    <a:srgbClr val="000000"/>
                  </a:solidFill>
                  <a:latin typeface="Montserrat" pitchFamily="2" charset="77"/>
                </a:rPr>
                <a:t> (VQR) e Open Access</a:t>
              </a:r>
            </a:p>
          </p:txBody>
        </p:sp>
        <p:sp>
          <p:nvSpPr>
            <p:cNvPr id="15" name="TextBox 15"/>
            <p:cNvSpPr txBox="1"/>
            <p:nvPr/>
          </p:nvSpPr>
          <p:spPr>
            <a:xfrm>
              <a:off x="21959" y="712136"/>
              <a:ext cx="12803868" cy="410968"/>
            </a:xfrm>
            <a:prstGeom prst="rect">
              <a:avLst/>
            </a:prstGeom>
          </p:spPr>
          <p:txBody>
            <a:bodyPr lIns="0" tIns="0" rIns="0" bIns="0" rtlCol="0" anchor="t">
              <a:spAutoFit/>
            </a:bodyPr>
            <a:lstStyle/>
            <a:p>
              <a:pPr>
                <a:lnSpc>
                  <a:spcPts val="2570"/>
                </a:lnSpc>
              </a:pPr>
              <a:r>
                <a:rPr lang="en-US" sz="1835">
                  <a:solidFill>
                    <a:srgbClr val="000000"/>
                  </a:solidFill>
                  <a:latin typeface="Montserrat" pitchFamily="2" charset="77"/>
                </a:rPr>
                <a:t>Silvia Giannini, Stefania Lombardi, Anna Molino</a:t>
              </a:r>
            </a:p>
          </p:txBody>
        </p:sp>
      </p:grpSp>
      <p:grpSp>
        <p:nvGrpSpPr>
          <p:cNvPr id="16" name="Group 16"/>
          <p:cNvGrpSpPr/>
          <p:nvPr/>
        </p:nvGrpSpPr>
        <p:grpSpPr>
          <a:xfrm>
            <a:off x="7469261" y="6722079"/>
            <a:ext cx="9190139" cy="3012810"/>
            <a:chOff x="0" y="-57150"/>
            <a:chExt cx="12253519" cy="4017079"/>
          </a:xfrm>
        </p:grpSpPr>
        <p:grpSp>
          <p:nvGrpSpPr>
            <p:cNvPr id="17" name="Group 17"/>
            <p:cNvGrpSpPr/>
            <p:nvPr/>
          </p:nvGrpSpPr>
          <p:grpSpPr>
            <a:xfrm>
              <a:off x="0" y="291559"/>
              <a:ext cx="6337060" cy="129536"/>
              <a:chOff x="0" y="0"/>
              <a:chExt cx="1184758" cy="24218"/>
            </a:xfrm>
          </p:grpSpPr>
          <p:sp>
            <p:nvSpPr>
              <p:cNvPr id="18" name="Freeform 18"/>
              <p:cNvSpPr/>
              <p:nvPr/>
            </p:nvSpPr>
            <p:spPr>
              <a:xfrm>
                <a:off x="0" y="0"/>
                <a:ext cx="1184758" cy="24218"/>
              </a:xfrm>
              <a:custGeom>
                <a:avLst/>
                <a:gdLst/>
                <a:ahLst/>
                <a:cxnLst/>
                <a:rect l="l" t="t" r="r" b="b"/>
                <a:pathLst>
                  <a:path w="1184758" h="24218">
                    <a:moveTo>
                      <a:pt x="0" y="0"/>
                    </a:moveTo>
                    <a:lnTo>
                      <a:pt x="1184758" y="0"/>
                    </a:lnTo>
                    <a:lnTo>
                      <a:pt x="1184758" y="24218"/>
                    </a:lnTo>
                    <a:lnTo>
                      <a:pt x="0" y="24218"/>
                    </a:lnTo>
                    <a:close/>
                  </a:path>
                </a:pathLst>
              </a:custGeom>
              <a:solidFill>
                <a:srgbClr val="FDE112"/>
              </a:solidFill>
            </p:spPr>
            <p:txBody>
              <a:bodyPr/>
              <a:lstStyle/>
              <a:p>
                <a:endParaRPr lang="it-IT"/>
              </a:p>
            </p:txBody>
          </p:sp>
          <p:sp>
            <p:nvSpPr>
              <p:cNvPr id="19" name="TextBox 19"/>
              <p:cNvSpPr txBox="1"/>
              <p:nvPr/>
            </p:nvSpPr>
            <p:spPr>
              <a:xfrm>
                <a:off x="0" y="-28575"/>
                <a:ext cx="1184758" cy="52793"/>
              </a:xfrm>
              <a:prstGeom prst="rect">
                <a:avLst/>
              </a:prstGeom>
            </p:spPr>
            <p:txBody>
              <a:bodyPr lIns="66380" tIns="66380" rIns="66380" bIns="66380" rtlCol="0" anchor="ctr"/>
              <a:lstStyle/>
              <a:p>
                <a:pPr algn="ctr">
                  <a:lnSpc>
                    <a:spcPts val="2573"/>
                  </a:lnSpc>
                </a:pPr>
                <a:endParaRPr/>
              </a:p>
            </p:txBody>
          </p:sp>
        </p:grpSp>
        <p:sp>
          <p:nvSpPr>
            <p:cNvPr id="20" name="TextBox 20"/>
            <p:cNvSpPr txBox="1"/>
            <p:nvPr/>
          </p:nvSpPr>
          <p:spPr>
            <a:xfrm>
              <a:off x="0" y="-57150"/>
              <a:ext cx="11289506" cy="589112"/>
            </a:xfrm>
            <a:prstGeom prst="rect">
              <a:avLst/>
            </a:prstGeom>
          </p:spPr>
          <p:txBody>
            <a:bodyPr lIns="0" tIns="0" rIns="0" bIns="0" rtlCol="0" anchor="t">
              <a:spAutoFit/>
            </a:bodyPr>
            <a:lstStyle/>
            <a:p>
              <a:pPr>
                <a:lnSpc>
                  <a:spcPts val="3712"/>
                </a:lnSpc>
              </a:pPr>
              <a:r>
                <a:rPr lang="en-US" sz="2651" b="1">
                  <a:solidFill>
                    <a:srgbClr val="000000"/>
                  </a:solidFill>
                  <a:latin typeface="Montserrat" pitchFamily="2" charset="77"/>
                </a:rPr>
                <a:t>COME FARE OPEN ACCESS</a:t>
              </a:r>
            </a:p>
          </p:txBody>
        </p:sp>
        <p:sp>
          <p:nvSpPr>
            <p:cNvPr id="21" name="TextBox 21"/>
            <p:cNvSpPr txBox="1"/>
            <p:nvPr/>
          </p:nvSpPr>
          <p:spPr>
            <a:xfrm>
              <a:off x="0" y="1219264"/>
              <a:ext cx="11541982" cy="2740665"/>
            </a:xfrm>
            <a:prstGeom prst="rect">
              <a:avLst/>
            </a:prstGeom>
          </p:spPr>
          <p:txBody>
            <a:bodyPr lIns="0" tIns="0" rIns="0" bIns="0" rtlCol="0" anchor="t">
              <a:spAutoFit/>
            </a:bodyPr>
            <a:lstStyle/>
            <a:p>
              <a:pPr marL="440425" lvl="1" indent="-220213">
                <a:lnSpc>
                  <a:spcPts val="2651"/>
                </a:lnSpc>
                <a:buFont typeface="Arial"/>
                <a:buChar char="•"/>
              </a:pPr>
              <a:r>
                <a:rPr lang="en-US" sz="2039" spc="40" err="1">
                  <a:solidFill>
                    <a:srgbClr val="000000"/>
                  </a:solidFill>
                  <a:latin typeface="Montserrat" pitchFamily="2" charset="77"/>
                </a:rPr>
                <a:t>L'applicazione</a:t>
              </a:r>
              <a:r>
                <a:rPr lang="en-US" sz="2039" spc="40">
                  <a:solidFill>
                    <a:srgbClr val="000000"/>
                  </a:solidFill>
                  <a:latin typeface="Montserrat" pitchFamily="2" charset="77"/>
                </a:rPr>
                <a:t> </a:t>
              </a:r>
              <a:r>
                <a:rPr lang="en-US" sz="2039" spc="40" err="1">
                  <a:solidFill>
                    <a:srgbClr val="000000"/>
                  </a:solidFill>
                  <a:latin typeface="Montserrat" pitchFamily="2" charset="77"/>
                </a:rPr>
                <a:t>delle</a:t>
              </a:r>
              <a:r>
                <a:rPr lang="en-US" sz="2039" spc="40">
                  <a:solidFill>
                    <a:srgbClr val="000000"/>
                  </a:solidFill>
                  <a:latin typeface="Montserrat" pitchFamily="2" charset="77"/>
                </a:rPr>
                <a:t> </a:t>
              </a:r>
              <a:r>
                <a:rPr lang="en-US" sz="2039" spc="40" err="1">
                  <a:solidFill>
                    <a:srgbClr val="000000"/>
                  </a:solidFill>
                  <a:latin typeface="Montserrat" pitchFamily="2" charset="77"/>
                </a:rPr>
                <a:t>licenze</a:t>
              </a:r>
              <a:r>
                <a:rPr lang="en-US" sz="2039" spc="40">
                  <a:solidFill>
                    <a:srgbClr val="000000"/>
                  </a:solidFill>
                  <a:latin typeface="Montserrat" pitchFamily="2" charset="77"/>
                </a:rPr>
                <a:t> Creative Commons</a:t>
              </a:r>
            </a:p>
            <a:p>
              <a:pPr marL="440425" lvl="1" indent="-220213">
                <a:lnSpc>
                  <a:spcPts val="2651"/>
                </a:lnSpc>
                <a:buFont typeface="Arial"/>
                <a:buChar char="•"/>
              </a:pPr>
              <a:r>
                <a:rPr lang="en-US" sz="2039" spc="40">
                  <a:solidFill>
                    <a:srgbClr val="000000"/>
                  </a:solidFill>
                  <a:latin typeface="Montserrat" pitchFamily="2" charset="77"/>
                </a:rPr>
                <a:t>Le </a:t>
              </a:r>
              <a:r>
                <a:rPr lang="en-US" sz="2039" spc="40" err="1">
                  <a:solidFill>
                    <a:srgbClr val="000000"/>
                  </a:solidFill>
                  <a:latin typeface="Montserrat" pitchFamily="2" charset="77"/>
                </a:rPr>
                <a:t>versioni</a:t>
              </a:r>
              <a:r>
                <a:rPr lang="en-US" sz="2039" spc="40">
                  <a:solidFill>
                    <a:srgbClr val="000000"/>
                  </a:solidFill>
                  <a:latin typeface="Montserrat" pitchFamily="2" charset="77"/>
                </a:rPr>
                <a:t> </a:t>
              </a:r>
              <a:r>
                <a:rPr lang="en-US" sz="2039" spc="40" err="1">
                  <a:solidFill>
                    <a:srgbClr val="000000"/>
                  </a:solidFill>
                  <a:latin typeface="Montserrat" pitchFamily="2" charset="77"/>
                </a:rPr>
                <a:t>consentite</a:t>
              </a:r>
              <a:r>
                <a:rPr lang="en-US" sz="2039" spc="40">
                  <a:solidFill>
                    <a:srgbClr val="000000"/>
                  </a:solidFill>
                  <a:latin typeface="Montserrat" pitchFamily="2" charset="77"/>
                </a:rPr>
                <a:t> </a:t>
              </a:r>
              <a:r>
                <a:rPr lang="en-US" sz="2039" spc="40" err="1">
                  <a:solidFill>
                    <a:srgbClr val="000000"/>
                  </a:solidFill>
                  <a:latin typeface="Montserrat" pitchFamily="2" charset="77"/>
                </a:rPr>
                <a:t>dagli</a:t>
              </a:r>
              <a:r>
                <a:rPr lang="en-US" sz="2039" spc="40">
                  <a:solidFill>
                    <a:srgbClr val="000000"/>
                  </a:solidFill>
                  <a:latin typeface="Montserrat" pitchFamily="2" charset="77"/>
                </a:rPr>
                <a:t> </a:t>
              </a:r>
              <a:r>
                <a:rPr lang="en-US" sz="2039" spc="40" err="1">
                  <a:solidFill>
                    <a:srgbClr val="000000"/>
                  </a:solidFill>
                  <a:latin typeface="Montserrat" pitchFamily="2" charset="77"/>
                </a:rPr>
                <a:t>editori</a:t>
              </a:r>
              <a:r>
                <a:rPr lang="en-US" sz="2039" spc="40">
                  <a:solidFill>
                    <a:srgbClr val="000000"/>
                  </a:solidFill>
                  <a:latin typeface="Montserrat" pitchFamily="2" charset="77"/>
                </a:rPr>
                <a:t> </a:t>
              </a:r>
              <a:r>
                <a:rPr lang="en-US" sz="2039" spc="40" err="1">
                  <a:solidFill>
                    <a:srgbClr val="000000"/>
                  </a:solidFill>
                  <a:latin typeface="Montserrat" pitchFamily="2" charset="77"/>
                </a:rPr>
                <a:t>agli</a:t>
              </a:r>
              <a:r>
                <a:rPr lang="en-US" sz="2039" spc="40">
                  <a:solidFill>
                    <a:srgbClr val="000000"/>
                  </a:solidFill>
                  <a:latin typeface="Montserrat" pitchFamily="2" charset="77"/>
                </a:rPr>
                <a:t> </a:t>
              </a:r>
              <a:r>
                <a:rPr lang="en-US" sz="2039" spc="40" err="1">
                  <a:solidFill>
                    <a:srgbClr val="000000"/>
                  </a:solidFill>
                  <a:latin typeface="Montserrat" pitchFamily="2" charset="77"/>
                </a:rPr>
                <a:t>autori</a:t>
              </a:r>
              <a:endParaRPr lang="en-US" sz="2039" spc="40">
                <a:solidFill>
                  <a:srgbClr val="000000"/>
                </a:solidFill>
                <a:latin typeface="Montserrat" pitchFamily="2" charset="77"/>
              </a:endParaRPr>
            </a:p>
            <a:p>
              <a:pPr marL="440425" lvl="1" indent="-220213">
                <a:lnSpc>
                  <a:spcPts val="2651"/>
                </a:lnSpc>
                <a:buFont typeface="Arial"/>
                <a:buChar char="•"/>
              </a:pPr>
              <a:r>
                <a:rPr lang="en-US" sz="2039" spc="40">
                  <a:solidFill>
                    <a:srgbClr val="000000"/>
                  </a:solidFill>
                  <a:latin typeface="Montserrat" pitchFamily="2" charset="77"/>
                </a:rPr>
                <a:t>Green OA</a:t>
              </a:r>
            </a:p>
            <a:p>
              <a:pPr marL="440425" lvl="1" indent="-220213">
                <a:lnSpc>
                  <a:spcPts val="2651"/>
                </a:lnSpc>
                <a:buFont typeface="Arial"/>
                <a:buChar char="•"/>
              </a:pPr>
              <a:r>
                <a:rPr lang="en-US" sz="2039" spc="40">
                  <a:solidFill>
                    <a:srgbClr val="000000"/>
                  </a:solidFill>
                  <a:latin typeface="Montserrat" pitchFamily="2" charset="77"/>
                </a:rPr>
                <a:t>Gold OA</a:t>
              </a:r>
            </a:p>
            <a:p>
              <a:pPr marL="440425" lvl="1" indent="-220213">
                <a:lnSpc>
                  <a:spcPts val="2651"/>
                </a:lnSpc>
                <a:buFont typeface="Arial"/>
                <a:buChar char="•"/>
              </a:pPr>
              <a:r>
                <a:rPr lang="en-US" sz="2039" spc="40">
                  <a:solidFill>
                    <a:srgbClr val="000000"/>
                  </a:solidFill>
                  <a:latin typeface="Montserrat" pitchFamily="2" charset="77"/>
                </a:rPr>
                <a:t>Hybrid OA e </a:t>
              </a:r>
              <a:r>
                <a:rPr lang="en-US" sz="2039" spc="40" err="1">
                  <a:solidFill>
                    <a:srgbClr val="000000"/>
                  </a:solidFill>
                  <a:latin typeface="Montserrat" pitchFamily="2" charset="77"/>
                </a:rPr>
                <a:t>accordi</a:t>
              </a:r>
              <a:r>
                <a:rPr lang="en-US" sz="2039" spc="40">
                  <a:solidFill>
                    <a:srgbClr val="000000"/>
                  </a:solidFill>
                  <a:latin typeface="Montserrat" pitchFamily="2" charset="77"/>
                </a:rPr>
                <a:t> </a:t>
              </a:r>
              <a:r>
                <a:rPr lang="en-US" sz="2039" spc="40" err="1">
                  <a:solidFill>
                    <a:srgbClr val="000000"/>
                  </a:solidFill>
                  <a:latin typeface="Montserrat" pitchFamily="2" charset="77"/>
                </a:rPr>
                <a:t>trasformativi</a:t>
              </a:r>
              <a:endParaRPr lang="en-US" sz="2039" spc="40">
                <a:solidFill>
                  <a:srgbClr val="000000"/>
                </a:solidFill>
                <a:latin typeface="Montserrat" pitchFamily="2" charset="77"/>
              </a:endParaRPr>
            </a:p>
            <a:p>
              <a:pPr marL="440425" lvl="1" indent="-220213">
                <a:lnSpc>
                  <a:spcPts val="2651"/>
                </a:lnSpc>
                <a:buFont typeface="Arial"/>
                <a:buChar char="•"/>
              </a:pPr>
              <a:r>
                <a:rPr lang="en-US" sz="2039" spc="40">
                  <a:solidFill>
                    <a:srgbClr val="000000"/>
                  </a:solidFill>
                  <a:latin typeface="Montserrat" pitchFamily="2" charset="77"/>
                </a:rPr>
                <a:t>Diamond OA</a:t>
              </a:r>
            </a:p>
          </p:txBody>
        </p:sp>
        <p:sp>
          <p:nvSpPr>
            <p:cNvPr id="22" name="TextBox 22"/>
            <p:cNvSpPr txBox="1"/>
            <p:nvPr/>
          </p:nvSpPr>
          <p:spPr>
            <a:xfrm>
              <a:off x="0" y="670871"/>
              <a:ext cx="12253519" cy="410968"/>
            </a:xfrm>
            <a:prstGeom prst="rect">
              <a:avLst/>
            </a:prstGeom>
          </p:spPr>
          <p:txBody>
            <a:bodyPr lIns="0" tIns="0" rIns="0" bIns="0" rtlCol="0" anchor="t">
              <a:spAutoFit/>
            </a:bodyPr>
            <a:lstStyle/>
            <a:p>
              <a:pPr>
                <a:lnSpc>
                  <a:spcPts val="2570"/>
                </a:lnSpc>
              </a:pPr>
              <a:r>
                <a:rPr lang="en-US" sz="1835">
                  <a:solidFill>
                    <a:srgbClr val="000000"/>
                  </a:solidFill>
                  <a:latin typeface="Montserrat" pitchFamily="2" charset="77"/>
                </a:rPr>
                <a:t>Silvana </a:t>
              </a:r>
              <a:r>
                <a:rPr lang="en-US" sz="1835" err="1">
                  <a:solidFill>
                    <a:srgbClr val="000000"/>
                  </a:solidFill>
                  <a:latin typeface="Montserrat" pitchFamily="2" charset="77"/>
                </a:rPr>
                <a:t>Mangiaracina</a:t>
              </a:r>
              <a:r>
                <a:rPr lang="en-US" sz="1835">
                  <a:solidFill>
                    <a:srgbClr val="000000"/>
                  </a:solidFill>
                  <a:latin typeface="Montserrat" pitchFamily="2" charset="77"/>
                </a:rPr>
                <a:t>, Stefania </a:t>
              </a:r>
              <a:r>
                <a:rPr lang="en-US" sz="1835" err="1">
                  <a:solidFill>
                    <a:srgbClr val="000000"/>
                  </a:solidFill>
                  <a:latin typeface="Montserrat" pitchFamily="2" charset="77"/>
                </a:rPr>
                <a:t>Marzocchi</a:t>
              </a:r>
              <a:r>
                <a:rPr lang="en-US" sz="1835">
                  <a:solidFill>
                    <a:srgbClr val="000000"/>
                  </a:solidFill>
                  <a:latin typeface="Montserrat" pitchFamily="2" charset="77"/>
                </a:rPr>
                <a:t>, Debora Mazza, Ginevra </a:t>
              </a:r>
              <a:r>
                <a:rPr lang="en-US" sz="1835" err="1">
                  <a:solidFill>
                    <a:srgbClr val="000000"/>
                  </a:solidFill>
                  <a:latin typeface="Montserrat" pitchFamily="2" charset="77"/>
                </a:rPr>
                <a:t>Peruginelli</a:t>
              </a:r>
              <a:endParaRPr lang="en-US" sz="1835">
                <a:solidFill>
                  <a:srgbClr val="000000"/>
                </a:solidFill>
                <a:latin typeface="Montserrat" pitchFamily="2" charset="77"/>
              </a:endParaRPr>
            </a:p>
          </p:txBody>
        </p:sp>
      </p:grpSp>
      <p:grpSp>
        <p:nvGrpSpPr>
          <p:cNvPr id="23" name="Group 23"/>
          <p:cNvGrpSpPr/>
          <p:nvPr/>
        </p:nvGrpSpPr>
        <p:grpSpPr>
          <a:xfrm>
            <a:off x="0" y="0"/>
            <a:ext cx="6722772" cy="10287000"/>
            <a:chOff x="0" y="0"/>
            <a:chExt cx="2825154" cy="4322972"/>
          </a:xfrm>
        </p:grpSpPr>
        <p:sp>
          <p:nvSpPr>
            <p:cNvPr id="24" name="Freeform 24"/>
            <p:cNvSpPr/>
            <p:nvPr/>
          </p:nvSpPr>
          <p:spPr>
            <a:xfrm>
              <a:off x="0" y="0"/>
              <a:ext cx="2825154" cy="4322973"/>
            </a:xfrm>
            <a:custGeom>
              <a:avLst/>
              <a:gdLst/>
              <a:ahLst/>
              <a:cxnLst/>
              <a:rect l="l" t="t" r="r" b="b"/>
              <a:pathLst>
                <a:path w="2825154" h="4322973">
                  <a:moveTo>
                    <a:pt x="0" y="0"/>
                  </a:moveTo>
                  <a:lnTo>
                    <a:pt x="2825154" y="0"/>
                  </a:lnTo>
                  <a:lnTo>
                    <a:pt x="2825154" y="4322973"/>
                  </a:lnTo>
                  <a:lnTo>
                    <a:pt x="0" y="4322973"/>
                  </a:lnTo>
                  <a:close/>
                </a:path>
              </a:pathLst>
            </a:custGeom>
            <a:solidFill>
              <a:srgbClr val="048C95"/>
            </a:solidFill>
          </p:spPr>
          <p:txBody>
            <a:bodyPr/>
            <a:lstStyle/>
            <a:p>
              <a:endParaRPr lang="it-IT"/>
            </a:p>
          </p:txBody>
        </p:sp>
        <p:sp>
          <p:nvSpPr>
            <p:cNvPr id="25" name="TextBox 25"/>
            <p:cNvSpPr txBox="1"/>
            <p:nvPr/>
          </p:nvSpPr>
          <p:spPr>
            <a:xfrm>
              <a:off x="0" y="-9525"/>
              <a:ext cx="2825154" cy="4332497"/>
            </a:xfrm>
            <a:prstGeom prst="rect">
              <a:avLst/>
            </a:prstGeom>
          </p:spPr>
          <p:txBody>
            <a:bodyPr lIns="50634" tIns="50634" rIns="50634" bIns="50634" rtlCol="0" anchor="ctr"/>
            <a:lstStyle/>
            <a:p>
              <a:pPr algn="ctr">
                <a:lnSpc>
                  <a:spcPts val="1588"/>
                </a:lnSpc>
              </a:pPr>
              <a:endParaRPr/>
            </a:p>
          </p:txBody>
        </p:sp>
      </p:grpSp>
      <p:sp>
        <p:nvSpPr>
          <p:cNvPr id="26" name="TextBox 26"/>
          <p:cNvSpPr txBox="1"/>
          <p:nvPr/>
        </p:nvSpPr>
        <p:spPr>
          <a:xfrm>
            <a:off x="294372" y="4873004"/>
            <a:ext cx="6134029" cy="498983"/>
          </a:xfrm>
          <a:prstGeom prst="rect">
            <a:avLst/>
          </a:prstGeom>
        </p:spPr>
        <p:txBody>
          <a:bodyPr lIns="0" tIns="0" rIns="0" bIns="0" rtlCol="0" anchor="t">
            <a:spAutoFit/>
          </a:bodyPr>
          <a:lstStyle/>
          <a:p>
            <a:pPr algn="ctr">
              <a:lnSpc>
                <a:spcPts val="4130"/>
              </a:lnSpc>
            </a:pPr>
            <a:r>
              <a:rPr lang="en-US" sz="3304" b="1" spc="66">
                <a:solidFill>
                  <a:srgbClr val="FFFFFF"/>
                </a:solidFill>
                <a:latin typeface="Montserrat" pitchFamily="2" charset="77"/>
              </a:rPr>
              <a:t>TABLE OF CONTENTS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sp>
        <p:nvSpPr>
          <p:cNvPr id="417" name="Google Shape;417;p30"/>
          <p:cNvSpPr/>
          <p:nvPr/>
        </p:nvSpPr>
        <p:spPr>
          <a:xfrm>
            <a:off x="0" y="0"/>
            <a:ext cx="18288000" cy="1457400"/>
          </a:xfrm>
          <a:prstGeom prst="rect">
            <a:avLst/>
          </a:prstGeom>
          <a:solidFill>
            <a:srgbClr val="1E30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30"/>
          <p:cNvSpPr/>
          <p:nvPr/>
        </p:nvSpPr>
        <p:spPr>
          <a:xfrm>
            <a:off x="16702512" y="8607791"/>
            <a:ext cx="556788" cy="556788"/>
          </a:xfrm>
          <a:custGeom>
            <a:avLst/>
            <a:gdLst/>
            <a:ahLst/>
            <a:cxnLst/>
            <a:rect l="l" t="t" r="r" b="b"/>
            <a:pathLst>
              <a:path w="556788" h="556788" extrusionOk="0">
                <a:moveTo>
                  <a:pt x="0" y="0"/>
                </a:moveTo>
                <a:lnTo>
                  <a:pt x="556788" y="0"/>
                </a:lnTo>
                <a:lnTo>
                  <a:pt x="556788" y="556787"/>
                </a:lnTo>
                <a:lnTo>
                  <a:pt x="0" y="556787"/>
                </a:lnTo>
                <a:lnTo>
                  <a:pt x="0" y="0"/>
                </a:lnTo>
                <a:close/>
              </a:path>
            </a:pathLst>
          </a:custGeom>
          <a:blipFill rotWithShape="1">
            <a:blip r:embed="rId3">
              <a:alphaModFix/>
            </a:blip>
            <a:stretch>
              <a:fillRect/>
            </a:stretch>
          </a:blipFill>
          <a:ln>
            <a:noFill/>
          </a:ln>
        </p:spPr>
        <p:txBody>
          <a:bodyPr/>
          <a:lstStyle/>
          <a:p>
            <a:endParaRPr lang="it-IT"/>
          </a:p>
        </p:txBody>
      </p:sp>
      <p:sp>
        <p:nvSpPr>
          <p:cNvPr id="419" name="Google Shape;419;p30"/>
          <p:cNvSpPr/>
          <p:nvPr/>
        </p:nvSpPr>
        <p:spPr>
          <a:xfrm rot="-5400000">
            <a:off x="16041208" y="-789467"/>
            <a:ext cx="2988478" cy="1505106"/>
          </a:xfrm>
          <a:custGeom>
            <a:avLst/>
            <a:gdLst/>
            <a:ahLst/>
            <a:cxnLst/>
            <a:rect l="l" t="t" r="r" b="b"/>
            <a:pathLst>
              <a:path w="2988478" h="1505106" extrusionOk="0">
                <a:moveTo>
                  <a:pt x="0" y="0"/>
                </a:moveTo>
                <a:lnTo>
                  <a:pt x="2988478" y="0"/>
                </a:lnTo>
                <a:lnTo>
                  <a:pt x="2988478" y="1505106"/>
                </a:lnTo>
                <a:lnTo>
                  <a:pt x="0" y="1505106"/>
                </a:lnTo>
                <a:lnTo>
                  <a:pt x="0" y="0"/>
                </a:lnTo>
                <a:close/>
              </a:path>
            </a:pathLst>
          </a:custGeom>
          <a:blipFill rotWithShape="1">
            <a:blip r:embed="rId4">
              <a:alphaModFix/>
            </a:blip>
            <a:stretch>
              <a:fillRect/>
            </a:stretch>
          </a:blipFill>
          <a:ln>
            <a:noFill/>
          </a:ln>
        </p:spPr>
        <p:txBody>
          <a:bodyPr/>
          <a:lstStyle/>
          <a:p>
            <a:endParaRPr lang="it-IT"/>
          </a:p>
        </p:txBody>
      </p:sp>
      <p:sp>
        <p:nvSpPr>
          <p:cNvPr id="420" name="Google Shape;420;p30"/>
          <p:cNvSpPr/>
          <p:nvPr/>
        </p:nvSpPr>
        <p:spPr>
          <a:xfrm rot="5400000">
            <a:off x="7996398" y="9139398"/>
            <a:ext cx="1060016" cy="1235189"/>
          </a:xfrm>
          <a:custGeom>
            <a:avLst/>
            <a:gdLst/>
            <a:ahLst/>
            <a:cxnLst/>
            <a:rect l="l" t="t" r="r" b="b"/>
            <a:pathLst>
              <a:path w="1060016" h="1235189" extrusionOk="0">
                <a:moveTo>
                  <a:pt x="0" y="0"/>
                </a:moveTo>
                <a:lnTo>
                  <a:pt x="1060016" y="0"/>
                </a:lnTo>
                <a:lnTo>
                  <a:pt x="1060016" y="1235188"/>
                </a:lnTo>
                <a:lnTo>
                  <a:pt x="0" y="1235188"/>
                </a:lnTo>
                <a:lnTo>
                  <a:pt x="0" y="0"/>
                </a:lnTo>
                <a:close/>
              </a:path>
            </a:pathLst>
          </a:custGeom>
          <a:blipFill rotWithShape="1">
            <a:blip r:embed="rId5">
              <a:alphaModFix/>
            </a:blip>
            <a:stretch>
              <a:fillRect/>
            </a:stretch>
          </a:blipFill>
          <a:ln>
            <a:noFill/>
          </a:ln>
        </p:spPr>
        <p:txBody>
          <a:bodyPr/>
          <a:lstStyle/>
          <a:p>
            <a:endParaRPr lang="it-IT"/>
          </a:p>
        </p:txBody>
      </p:sp>
      <p:grpSp>
        <p:nvGrpSpPr>
          <p:cNvPr id="421" name="Google Shape;421;p30"/>
          <p:cNvGrpSpPr/>
          <p:nvPr/>
        </p:nvGrpSpPr>
        <p:grpSpPr>
          <a:xfrm>
            <a:off x="-431966" y="788487"/>
            <a:ext cx="7148509" cy="1048480"/>
            <a:chOff x="0" y="-163468"/>
            <a:chExt cx="9531346" cy="1397974"/>
          </a:xfrm>
        </p:grpSpPr>
        <p:grpSp>
          <p:nvGrpSpPr>
            <p:cNvPr id="422" name="Google Shape;422;p30"/>
            <p:cNvGrpSpPr/>
            <p:nvPr/>
          </p:nvGrpSpPr>
          <p:grpSpPr>
            <a:xfrm>
              <a:off x="0" y="-163468"/>
              <a:ext cx="9531346" cy="1397974"/>
              <a:chOff x="0" y="-38100"/>
              <a:chExt cx="2221500" cy="325830"/>
            </a:xfrm>
          </p:grpSpPr>
          <p:sp>
            <p:nvSpPr>
              <p:cNvPr id="423" name="Google Shape;423;p30"/>
              <p:cNvSpPr/>
              <p:nvPr/>
            </p:nvSpPr>
            <p:spPr>
              <a:xfrm>
                <a:off x="0" y="0"/>
                <a:ext cx="2221364" cy="287730"/>
              </a:xfrm>
              <a:custGeom>
                <a:avLst/>
                <a:gdLst/>
                <a:ahLst/>
                <a:cxnLst/>
                <a:rect l="l" t="t" r="r" b="b"/>
                <a:pathLst>
                  <a:path w="2221364" h="287730" extrusionOk="0">
                    <a:moveTo>
                      <a:pt x="46588" y="0"/>
                    </a:moveTo>
                    <a:lnTo>
                      <a:pt x="2174776" y="0"/>
                    </a:lnTo>
                    <a:cubicBezTo>
                      <a:pt x="2187132" y="0"/>
                      <a:pt x="2198982" y="4908"/>
                      <a:pt x="2207719" y="13645"/>
                    </a:cubicBezTo>
                    <a:cubicBezTo>
                      <a:pt x="2216456" y="22382"/>
                      <a:pt x="2221364" y="34232"/>
                      <a:pt x="2221364" y="46588"/>
                    </a:cubicBezTo>
                    <a:lnTo>
                      <a:pt x="2221364" y="241142"/>
                    </a:lnTo>
                    <a:cubicBezTo>
                      <a:pt x="2221364" y="266872"/>
                      <a:pt x="2200506" y="287730"/>
                      <a:pt x="2174776" y="287730"/>
                    </a:cubicBezTo>
                    <a:lnTo>
                      <a:pt x="46588" y="287730"/>
                    </a:lnTo>
                    <a:cubicBezTo>
                      <a:pt x="34232" y="287730"/>
                      <a:pt x="22382" y="282822"/>
                      <a:pt x="13645" y="274085"/>
                    </a:cubicBezTo>
                    <a:cubicBezTo>
                      <a:pt x="4908" y="265348"/>
                      <a:pt x="0" y="253498"/>
                      <a:pt x="0" y="241142"/>
                    </a:cubicBezTo>
                    <a:lnTo>
                      <a:pt x="0" y="46588"/>
                    </a:lnTo>
                    <a:cubicBezTo>
                      <a:pt x="0" y="34232"/>
                      <a:pt x="4908" y="22382"/>
                      <a:pt x="13645" y="13645"/>
                    </a:cubicBezTo>
                    <a:cubicBezTo>
                      <a:pt x="22382" y="4908"/>
                      <a:pt x="34232" y="0"/>
                      <a:pt x="465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30"/>
              <p:cNvSpPr txBox="1"/>
              <p:nvPr/>
            </p:nvSpPr>
            <p:spPr>
              <a:xfrm>
                <a:off x="0" y="-38100"/>
                <a:ext cx="2221500" cy="325800"/>
              </a:xfrm>
              <a:prstGeom prst="rect">
                <a:avLst/>
              </a:prstGeom>
              <a:noFill/>
              <a:ln>
                <a:noFill/>
              </a:ln>
            </p:spPr>
            <p:txBody>
              <a:bodyPr spcFirstLastPara="1" wrap="square" lIns="60050" tIns="60050" rIns="60050" bIns="60050" anchor="ctr" anchorCtr="0">
                <a:noAutofit/>
              </a:bodyPr>
              <a:lstStyle/>
              <a:p>
                <a:pPr marL="0" marR="0" lvl="0" indent="0" algn="ctr" rtl="0">
                  <a:lnSpc>
                    <a:spcPct val="163277"/>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425" name="Google Shape;425;p30"/>
            <p:cNvSpPr/>
            <p:nvPr/>
          </p:nvSpPr>
          <p:spPr>
            <a:xfrm>
              <a:off x="3724852" y="163176"/>
              <a:ext cx="5435836" cy="908166"/>
            </a:xfrm>
            <a:custGeom>
              <a:avLst/>
              <a:gdLst/>
              <a:ahLst/>
              <a:cxnLst/>
              <a:rect l="l" t="t" r="r" b="b"/>
              <a:pathLst>
                <a:path w="5435836" h="908166" extrusionOk="0">
                  <a:moveTo>
                    <a:pt x="0" y="0"/>
                  </a:moveTo>
                  <a:lnTo>
                    <a:pt x="5435836" y="0"/>
                  </a:lnTo>
                  <a:lnTo>
                    <a:pt x="5435836" y="908167"/>
                  </a:lnTo>
                  <a:lnTo>
                    <a:pt x="0" y="908167"/>
                  </a:lnTo>
                  <a:lnTo>
                    <a:pt x="0" y="0"/>
                  </a:lnTo>
                  <a:close/>
                </a:path>
              </a:pathLst>
            </a:custGeom>
            <a:blipFill rotWithShape="1">
              <a:blip r:embed="rId6">
                <a:alphaModFix/>
              </a:blip>
              <a:stretch>
                <a:fillRect/>
              </a:stretch>
            </a:blipFill>
            <a:ln>
              <a:noFill/>
            </a:ln>
          </p:spPr>
          <p:txBody>
            <a:bodyPr/>
            <a:lstStyle/>
            <a:p>
              <a:endParaRPr lang="it-IT"/>
            </a:p>
          </p:txBody>
        </p:sp>
        <p:sp>
          <p:nvSpPr>
            <p:cNvPr id="426" name="Google Shape;426;p30"/>
            <p:cNvSpPr/>
            <p:nvPr/>
          </p:nvSpPr>
          <p:spPr>
            <a:xfrm>
              <a:off x="1650583" y="240131"/>
              <a:ext cx="1923704" cy="754258"/>
            </a:xfrm>
            <a:custGeom>
              <a:avLst/>
              <a:gdLst/>
              <a:ahLst/>
              <a:cxnLst/>
              <a:rect l="l" t="t" r="r" b="b"/>
              <a:pathLst>
                <a:path w="1923704" h="754258" extrusionOk="0">
                  <a:moveTo>
                    <a:pt x="0" y="0"/>
                  </a:moveTo>
                  <a:lnTo>
                    <a:pt x="1923704" y="0"/>
                  </a:lnTo>
                  <a:lnTo>
                    <a:pt x="1923704" y="754258"/>
                  </a:lnTo>
                  <a:lnTo>
                    <a:pt x="0" y="754258"/>
                  </a:lnTo>
                  <a:lnTo>
                    <a:pt x="0" y="0"/>
                  </a:lnTo>
                  <a:close/>
                </a:path>
              </a:pathLst>
            </a:custGeom>
            <a:blipFill rotWithShape="1">
              <a:blip r:embed="rId7">
                <a:alphaModFix/>
              </a:blip>
              <a:stretch>
                <a:fillRect/>
              </a:stretch>
            </a:blipFill>
            <a:ln>
              <a:noFill/>
            </a:ln>
          </p:spPr>
          <p:txBody>
            <a:bodyPr/>
            <a:lstStyle/>
            <a:p>
              <a:endParaRPr lang="it-IT"/>
            </a:p>
          </p:txBody>
        </p:sp>
      </p:grpSp>
      <p:pic>
        <p:nvPicPr>
          <p:cNvPr id="427" name="Google Shape;427;p30"/>
          <p:cNvPicPr preferRelativeResize="0"/>
          <p:nvPr/>
        </p:nvPicPr>
        <p:blipFill rotWithShape="1">
          <a:blip r:embed="rId8">
            <a:alphaModFix/>
          </a:blip>
          <a:srcRect/>
          <a:stretch/>
        </p:blipFill>
        <p:spPr>
          <a:xfrm>
            <a:off x="1296625" y="2493650"/>
            <a:ext cx="4119050" cy="6357949"/>
          </a:xfrm>
          <a:prstGeom prst="rect">
            <a:avLst/>
          </a:prstGeom>
          <a:noFill/>
          <a:ln>
            <a:noFill/>
          </a:ln>
        </p:spPr>
      </p:pic>
      <p:sp>
        <p:nvSpPr>
          <p:cNvPr id="428" name="Google Shape;428;p30"/>
          <p:cNvSpPr txBox="1"/>
          <p:nvPr/>
        </p:nvSpPr>
        <p:spPr>
          <a:xfrm>
            <a:off x="1158573" y="8918725"/>
            <a:ext cx="4990500" cy="10065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700"/>
              <a:buFont typeface="Arial"/>
              <a:buNone/>
            </a:pPr>
            <a:r>
              <a:rPr lang="en-US" sz="1200" i="0" u="none" strike="noStrike" cap="none">
                <a:solidFill>
                  <a:srgbClr val="000000"/>
                </a:solidFill>
                <a:latin typeface="Montserrat"/>
                <a:ea typeface="Montserrat"/>
                <a:cs typeface="Montserrat"/>
                <a:sym typeface="Montserrat"/>
              </a:rPr>
              <a:t>Image credits: Creative commons (the original CC license symbols), by Shaddim, </a:t>
            </a:r>
            <a:r>
              <a:rPr lang="en-US" sz="1200" i="0" u="sng" strike="noStrike" cap="none">
                <a:solidFill>
                  <a:srgbClr val="009668"/>
                </a:solidFill>
                <a:latin typeface="Montserrat"/>
                <a:ea typeface="Montserrat"/>
                <a:cs typeface="Montserrat"/>
                <a:sym typeface="Montserrat"/>
                <a:hlinkClick r:id="rId9">
                  <a:extLst>
                    <a:ext uri="{A12FA001-AC4F-418D-AE19-62706E023703}">
                      <ahyp:hlinkClr xmlns:ahyp="http://schemas.microsoft.com/office/drawing/2018/hyperlinkcolor" val="tx"/>
                    </a:ext>
                  </a:extLst>
                </a:hlinkClick>
              </a:rPr>
              <a:t>CC-BY-4.0</a:t>
            </a:r>
            <a:r>
              <a:rPr lang="en-US" sz="1200" i="0" u="none" strike="noStrike" cap="none">
                <a:solidFill>
                  <a:srgbClr val="009668"/>
                </a:solidFill>
                <a:uFill>
                  <a:noFill/>
                </a:uFill>
                <a:latin typeface="Montserrat"/>
                <a:ea typeface="Montserrat"/>
                <a:cs typeface="Montserrat"/>
                <a:sym typeface="Montserrat"/>
                <a:hlinkClick r:id="rId10">
                  <a:extLst>
                    <a:ext uri="{A12FA001-AC4F-418D-AE19-62706E023703}">
                      <ahyp:hlinkClr xmlns:ahyp="http://schemas.microsoft.com/office/drawing/2018/hyperlinkcolor" val="tx"/>
                    </a:ext>
                  </a:extLst>
                </a:hlinkClick>
              </a:rPr>
              <a:t> </a:t>
            </a:r>
            <a:r>
              <a:rPr lang="en-US" sz="1200" i="0" u="sng" strike="noStrike" cap="none">
                <a:solidFill>
                  <a:srgbClr val="009668"/>
                </a:solidFill>
                <a:latin typeface="Montserrat"/>
                <a:ea typeface="Montserrat"/>
                <a:cs typeface="Montserrat"/>
                <a:sym typeface="Montserrat"/>
                <a:hlinkClick r:id="rId10">
                  <a:extLst>
                    <a:ext uri="{A12FA001-AC4F-418D-AE19-62706E023703}">
                      <ahyp:hlinkClr xmlns:ahyp="http://schemas.microsoft.com/office/drawing/2018/hyperlinkcolor" val="tx"/>
                    </a:ext>
                  </a:extLst>
                </a:hlinkClick>
              </a:rPr>
              <a:t>https://creativecommons.org/about/downloads/</a:t>
            </a:r>
            <a:r>
              <a:rPr lang="en-US" sz="1200" i="0" u="none" strike="noStrike" cap="none">
                <a:solidFill>
                  <a:srgbClr val="009668"/>
                </a:solidFill>
                <a:uFill>
                  <a:noFill/>
                </a:uFill>
                <a:latin typeface="Montserrat"/>
                <a:ea typeface="Montserrat"/>
                <a:cs typeface="Montserrat"/>
                <a:sym typeface="Montserrat"/>
                <a:hlinkClick r:id="rId11">
                  <a:extLst>
                    <a:ext uri="{A12FA001-AC4F-418D-AE19-62706E023703}">
                      <ahyp:hlinkClr xmlns:ahyp="http://schemas.microsoft.com/office/drawing/2018/hyperlinkcolor" val="tx"/>
                    </a:ext>
                  </a:extLst>
                </a:hlinkClick>
              </a:rPr>
              <a:t> </a:t>
            </a:r>
            <a:r>
              <a:rPr lang="en-US" sz="1200" i="0" u="sng" strike="noStrike" cap="none">
                <a:solidFill>
                  <a:srgbClr val="009668"/>
                </a:solidFill>
                <a:latin typeface="Montserrat"/>
                <a:ea typeface="Montserrat"/>
                <a:cs typeface="Montserrat"/>
                <a:sym typeface="Montserrat"/>
                <a:hlinkClick r:id="rId11">
                  <a:extLst>
                    <a:ext uri="{A12FA001-AC4F-418D-AE19-62706E023703}">
                      <ahyp:hlinkClr xmlns:ahyp="http://schemas.microsoft.com/office/drawing/2018/hyperlinkcolor" val="tx"/>
                    </a:ext>
                  </a:extLst>
                </a:hlinkClick>
              </a:rPr>
              <a:t>https://creativecommons.org/policies/</a:t>
            </a:r>
            <a:endParaRPr sz="1200" i="0" u="none" strike="noStrike" cap="none">
              <a:solidFill>
                <a:srgbClr val="000000"/>
              </a:solidFill>
              <a:latin typeface="Montserrat"/>
              <a:ea typeface="Montserrat"/>
              <a:cs typeface="Montserrat"/>
              <a:sym typeface="Montserrat"/>
            </a:endParaRPr>
          </a:p>
        </p:txBody>
      </p:sp>
      <p:sp>
        <p:nvSpPr>
          <p:cNvPr id="429" name="Google Shape;429;p30"/>
          <p:cNvSpPr/>
          <p:nvPr/>
        </p:nvSpPr>
        <p:spPr>
          <a:xfrm>
            <a:off x="6716550" y="6986713"/>
            <a:ext cx="10616700" cy="1059900"/>
          </a:xfrm>
          <a:prstGeom prst="rect">
            <a:avLst/>
          </a:prstGeom>
          <a:solidFill>
            <a:srgbClr val="43B4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30"/>
          <p:cNvSpPr/>
          <p:nvPr/>
        </p:nvSpPr>
        <p:spPr>
          <a:xfrm>
            <a:off x="6809500" y="4715438"/>
            <a:ext cx="10616700" cy="1059900"/>
          </a:xfrm>
          <a:prstGeom prst="rect">
            <a:avLst/>
          </a:prstGeom>
          <a:solidFill>
            <a:srgbClr val="43B4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30"/>
          <p:cNvSpPr txBox="1"/>
          <p:nvPr/>
        </p:nvSpPr>
        <p:spPr>
          <a:xfrm>
            <a:off x="9165452" y="3298627"/>
            <a:ext cx="5718900" cy="554100"/>
          </a:xfrm>
          <a:prstGeom prst="rect">
            <a:avLst/>
          </a:prstGeom>
          <a:noFill/>
          <a:ln>
            <a:noFill/>
          </a:ln>
        </p:spPr>
        <p:txBody>
          <a:bodyPr spcFirstLastPara="1" wrap="square" lIns="0" tIns="0" rIns="0" bIns="0" anchor="t" anchorCtr="0">
            <a:spAutoFit/>
          </a:bodyPr>
          <a:lstStyle/>
          <a:p>
            <a:pPr marL="0" marR="0" lvl="0" indent="0" algn="ctr" rtl="0">
              <a:lnSpc>
                <a:spcPct val="114000"/>
              </a:lnSpc>
              <a:spcBef>
                <a:spcPts val="0"/>
              </a:spcBef>
              <a:spcAft>
                <a:spcPts val="0"/>
              </a:spcAft>
              <a:buNone/>
            </a:pPr>
            <a:r>
              <a:rPr lang="en-US" sz="3600" b="1">
                <a:solidFill>
                  <a:srgbClr val="06213C"/>
                </a:solidFill>
                <a:latin typeface="Montserrat"/>
                <a:ea typeface="Montserrat"/>
                <a:cs typeface="Montserrat"/>
                <a:sym typeface="Montserrat"/>
              </a:rPr>
              <a:t>Strumenti legali CC</a:t>
            </a:r>
            <a:endParaRPr sz="3600" b="1" i="0" u="none" strike="noStrike" cap="none">
              <a:solidFill>
                <a:srgbClr val="06213C"/>
              </a:solidFill>
              <a:latin typeface="Montserrat"/>
              <a:ea typeface="Montserrat"/>
              <a:cs typeface="Montserrat"/>
              <a:sym typeface="Montserrat"/>
            </a:endParaRPr>
          </a:p>
        </p:txBody>
      </p:sp>
      <p:sp>
        <p:nvSpPr>
          <p:cNvPr id="432" name="Google Shape;432;p30"/>
          <p:cNvSpPr txBox="1"/>
          <p:nvPr/>
        </p:nvSpPr>
        <p:spPr>
          <a:xfrm>
            <a:off x="7272610" y="4945238"/>
            <a:ext cx="9504600" cy="600300"/>
          </a:xfrm>
          <a:prstGeom prst="rect">
            <a:avLst/>
          </a:prstGeom>
          <a:noFill/>
          <a:ln>
            <a:noFill/>
          </a:ln>
        </p:spPr>
        <p:txBody>
          <a:bodyPr spcFirstLastPara="1" wrap="square" lIns="0" tIns="0" rIns="0" bIns="0" anchor="t" anchorCtr="0">
            <a:spAutoFit/>
          </a:bodyPr>
          <a:lstStyle/>
          <a:p>
            <a:pPr marL="0" marR="0" lvl="0" indent="0" algn="ctr" rtl="0">
              <a:lnSpc>
                <a:spcPct val="114000"/>
              </a:lnSpc>
              <a:spcBef>
                <a:spcPts val="0"/>
              </a:spcBef>
              <a:spcAft>
                <a:spcPts val="0"/>
              </a:spcAft>
              <a:buNone/>
            </a:pPr>
            <a:r>
              <a:rPr lang="en-US" sz="3900" b="1">
                <a:solidFill>
                  <a:srgbClr val="FFFFFF"/>
                </a:solidFill>
                <a:latin typeface="Montserrat"/>
                <a:ea typeface="Montserrat"/>
                <a:cs typeface="Montserrat"/>
                <a:sym typeface="Montserrat"/>
              </a:rPr>
              <a:t>Sei licenze di diritto d’autore</a:t>
            </a:r>
            <a:endParaRPr sz="3900">
              <a:latin typeface="Montserrat"/>
              <a:ea typeface="Montserrat"/>
              <a:cs typeface="Montserrat"/>
              <a:sym typeface="Montserrat"/>
            </a:endParaRPr>
          </a:p>
        </p:txBody>
      </p:sp>
      <p:sp>
        <p:nvSpPr>
          <p:cNvPr id="433" name="Google Shape;433;p30"/>
          <p:cNvSpPr txBox="1"/>
          <p:nvPr/>
        </p:nvSpPr>
        <p:spPr>
          <a:xfrm>
            <a:off x="6709636" y="7182813"/>
            <a:ext cx="10613209" cy="684162"/>
          </a:xfrm>
          <a:prstGeom prst="rect">
            <a:avLst/>
          </a:prstGeom>
          <a:noFill/>
          <a:ln>
            <a:noFill/>
          </a:ln>
        </p:spPr>
        <p:txBody>
          <a:bodyPr spcFirstLastPara="1" wrap="square" lIns="0" tIns="0" rIns="0" bIns="0" anchor="t" anchorCtr="0">
            <a:spAutoFit/>
          </a:bodyPr>
          <a:lstStyle/>
          <a:p>
            <a:pPr marL="0" marR="0" lvl="0" indent="0" algn="ctr" rtl="0">
              <a:lnSpc>
                <a:spcPct val="114000"/>
              </a:lnSpc>
              <a:spcBef>
                <a:spcPts val="0"/>
              </a:spcBef>
              <a:spcAft>
                <a:spcPts val="0"/>
              </a:spcAft>
              <a:buNone/>
            </a:pPr>
            <a:r>
              <a:rPr lang="en-US" sz="3900" b="1">
                <a:solidFill>
                  <a:srgbClr val="FFFFFF"/>
                </a:solidFill>
                <a:latin typeface="Montserrat"/>
                <a:ea typeface="Montserrat"/>
                <a:cs typeface="Montserrat"/>
                <a:sym typeface="Montserrat"/>
              </a:rPr>
              <a:t>Due strumenti per il pubblico dominio</a:t>
            </a:r>
            <a:endParaRPr sz="500">
              <a:latin typeface="Montserrat"/>
              <a:ea typeface="Montserrat"/>
              <a:cs typeface="Montserrat"/>
              <a:sym typeface="Montserrat"/>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sp>
        <p:nvSpPr>
          <p:cNvPr id="438" name="Google Shape;438;p31"/>
          <p:cNvSpPr/>
          <p:nvPr/>
        </p:nvSpPr>
        <p:spPr>
          <a:xfrm>
            <a:off x="0" y="0"/>
            <a:ext cx="18288000" cy="1457325"/>
          </a:xfrm>
          <a:prstGeom prst="rect">
            <a:avLst/>
          </a:prstGeom>
          <a:solidFill>
            <a:srgbClr val="1E30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31"/>
          <p:cNvSpPr/>
          <p:nvPr/>
        </p:nvSpPr>
        <p:spPr>
          <a:xfrm>
            <a:off x="2350800" y="2426725"/>
            <a:ext cx="14227108" cy="1956146"/>
          </a:xfrm>
          <a:custGeom>
            <a:avLst/>
            <a:gdLst/>
            <a:ahLst/>
            <a:cxnLst/>
            <a:rect l="l" t="t" r="r" b="b"/>
            <a:pathLst>
              <a:path w="6848187" h="2524060" extrusionOk="0">
                <a:moveTo>
                  <a:pt x="6723726" y="2524060"/>
                </a:moveTo>
                <a:lnTo>
                  <a:pt x="124460" y="2524060"/>
                </a:lnTo>
                <a:cubicBezTo>
                  <a:pt x="55880" y="2524060"/>
                  <a:pt x="0" y="2468180"/>
                  <a:pt x="0" y="2399599"/>
                </a:cubicBezTo>
                <a:lnTo>
                  <a:pt x="0" y="124460"/>
                </a:lnTo>
                <a:cubicBezTo>
                  <a:pt x="0" y="55880"/>
                  <a:pt x="55880" y="0"/>
                  <a:pt x="124460" y="0"/>
                </a:cubicBezTo>
                <a:lnTo>
                  <a:pt x="6723727" y="0"/>
                </a:lnTo>
                <a:cubicBezTo>
                  <a:pt x="6792306" y="0"/>
                  <a:pt x="6848187" y="55880"/>
                  <a:pt x="6848187" y="124460"/>
                </a:cubicBezTo>
                <a:lnTo>
                  <a:pt x="6848187" y="2399600"/>
                </a:lnTo>
                <a:cubicBezTo>
                  <a:pt x="6848187" y="2468180"/>
                  <a:pt x="6792306" y="2524060"/>
                  <a:pt x="6723727" y="2524060"/>
                </a:cubicBezTo>
                <a:close/>
              </a:path>
            </a:pathLst>
          </a:custGeom>
          <a:solidFill>
            <a:srgbClr val="1E30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31"/>
          <p:cNvSpPr/>
          <p:nvPr/>
        </p:nvSpPr>
        <p:spPr>
          <a:xfrm>
            <a:off x="2276325" y="4762699"/>
            <a:ext cx="14300546" cy="1457645"/>
          </a:xfrm>
          <a:custGeom>
            <a:avLst/>
            <a:gdLst/>
            <a:ahLst/>
            <a:cxnLst/>
            <a:rect l="l" t="t" r="r" b="b"/>
            <a:pathLst>
              <a:path w="7487197" h="2524060" extrusionOk="0">
                <a:moveTo>
                  <a:pt x="7362737" y="2524060"/>
                </a:moveTo>
                <a:lnTo>
                  <a:pt x="124460" y="2524060"/>
                </a:lnTo>
                <a:cubicBezTo>
                  <a:pt x="55880" y="2524060"/>
                  <a:pt x="0" y="2468180"/>
                  <a:pt x="0" y="2399599"/>
                </a:cubicBezTo>
                <a:lnTo>
                  <a:pt x="0" y="124460"/>
                </a:lnTo>
                <a:cubicBezTo>
                  <a:pt x="0" y="55880"/>
                  <a:pt x="55880" y="0"/>
                  <a:pt x="124460" y="0"/>
                </a:cubicBezTo>
                <a:lnTo>
                  <a:pt x="7362737" y="0"/>
                </a:lnTo>
                <a:cubicBezTo>
                  <a:pt x="7431317" y="0"/>
                  <a:pt x="7487197" y="55880"/>
                  <a:pt x="7487197" y="124460"/>
                </a:cubicBezTo>
                <a:lnTo>
                  <a:pt x="7487197" y="2399600"/>
                </a:lnTo>
                <a:cubicBezTo>
                  <a:pt x="7487197" y="2468180"/>
                  <a:pt x="7431317" y="2524060"/>
                  <a:pt x="7362737" y="2524060"/>
                </a:cubicBezTo>
                <a:close/>
              </a:path>
            </a:pathLst>
          </a:custGeom>
          <a:solidFill>
            <a:srgbClr val="43B4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31"/>
          <p:cNvSpPr/>
          <p:nvPr/>
        </p:nvSpPr>
        <p:spPr>
          <a:xfrm>
            <a:off x="350750" y="2758100"/>
            <a:ext cx="2625493" cy="1220130"/>
          </a:xfrm>
          <a:custGeom>
            <a:avLst/>
            <a:gdLst/>
            <a:ahLst/>
            <a:cxnLst/>
            <a:rect l="l" t="t" r="r" b="b"/>
            <a:pathLst>
              <a:path w="1923438" h="1743043" extrusionOk="0">
                <a:moveTo>
                  <a:pt x="1798977" y="1743042"/>
                </a:moveTo>
                <a:lnTo>
                  <a:pt x="124460" y="1743042"/>
                </a:lnTo>
                <a:cubicBezTo>
                  <a:pt x="55880" y="1743042"/>
                  <a:pt x="0" y="1687163"/>
                  <a:pt x="0" y="1618583"/>
                </a:cubicBezTo>
                <a:lnTo>
                  <a:pt x="0" y="124460"/>
                </a:lnTo>
                <a:cubicBezTo>
                  <a:pt x="0" y="55880"/>
                  <a:pt x="55880" y="0"/>
                  <a:pt x="124460" y="0"/>
                </a:cubicBezTo>
                <a:lnTo>
                  <a:pt x="1798978" y="0"/>
                </a:lnTo>
                <a:cubicBezTo>
                  <a:pt x="1867558" y="0"/>
                  <a:pt x="1923438" y="55880"/>
                  <a:pt x="1923438" y="124460"/>
                </a:cubicBezTo>
                <a:lnTo>
                  <a:pt x="1923438" y="1618583"/>
                </a:lnTo>
                <a:cubicBezTo>
                  <a:pt x="1923438" y="1687163"/>
                  <a:pt x="1867558" y="1743043"/>
                  <a:pt x="1798978" y="1743043"/>
                </a:cubicBezTo>
                <a:close/>
              </a:path>
            </a:pathLst>
          </a:custGeom>
          <a:solidFill>
            <a:srgbClr val="43B4BE"/>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b="1" dirty="0">
                <a:latin typeface="Montserrat"/>
                <a:ea typeface="Montserrat"/>
                <a:cs typeface="Montserrat"/>
                <a:sym typeface="Montserrat"/>
              </a:rPr>
              <a:t>Commons deed</a:t>
            </a:r>
            <a:endParaRPr sz="2400" b="1" dirty="0">
              <a:latin typeface="Montserrat"/>
              <a:ea typeface="Montserrat"/>
              <a:cs typeface="Montserrat"/>
              <a:sym typeface="Montserrat"/>
            </a:endParaRPr>
          </a:p>
        </p:txBody>
      </p:sp>
      <p:sp>
        <p:nvSpPr>
          <p:cNvPr id="442" name="Google Shape;442;p31"/>
          <p:cNvSpPr/>
          <p:nvPr/>
        </p:nvSpPr>
        <p:spPr>
          <a:xfrm>
            <a:off x="350738" y="4984950"/>
            <a:ext cx="2558173" cy="1058899"/>
          </a:xfrm>
          <a:custGeom>
            <a:avLst/>
            <a:gdLst/>
            <a:ahLst/>
            <a:cxnLst/>
            <a:rect l="l" t="t" r="r" b="b"/>
            <a:pathLst>
              <a:path w="1923438" h="1743043" extrusionOk="0">
                <a:moveTo>
                  <a:pt x="1798977" y="1743042"/>
                </a:moveTo>
                <a:lnTo>
                  <a:pt x="124460" y="1743042"/>
                </a:lnTo>
                <a:cubicBezTo>
                  <a:pt x="55880" y="1743042"/>
                  <a:pt x="0" y="1687163"/>
                  <a:pt x="0" y="1618583"/>
                </a:cubicBezTo>
                <a:lnTo>
                  <a:pt x="0" y="124460"/>
                </a:lnTo>
                <a:cubicBezTo>
                  <a:pt x="0" y="55880"/>
                  <a:pt x="55880" y="0"/>
                  <a:pt x="124460" y="0"/>
                </a:cubicBezTo>
                <a:lnTo>
                  <a:pt x="1798978" y="0"/>
                </a:lnTo>
                <a:cubicBezTo>
                  <a:pt x="1867558" y="0"/>
                  <a:pt x="1923438" y="55880"/>
                  <a:pt x="1923438" y="124460"/>
                </a:cubicBezTo>
                <a:lnTo>
                  <a:pt x="1923438" y="1618583"/>
                </a:lnTo>
                <a:cubicBezTo>
                  <a:pt x="1923438" y="1687163"/>
                  <a:pt x="1867558" y="1743043"/>
                  <a:pt x="1798978" y="1743043"/>
                </a:cubicBezTo>
                <a:close/>
              </a:path>
            </a:pathLst>
          </a:custGeom>
          <a:solidFill>
            <a:srgbClr val="1E304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b="1">
                <a:solidFill>
                  <a:schemeClr val="lt1"/>
                </a:solidFill>
                <a:latin typeface="Montserrat"/>
                <a:ea typeface="Montserrat"/>
                <a:cs typeface="Montserrat"/>
                <a:sym typeface="Montserrat"/>
              </a:rPr>
              <a:t>Legal code</a:t>
            </a:r>
            <a:endParaRPr sz="2400" b="1">
              <a:solidFill>
                <a:schemeClr val="lt1"/>
              </a:solidFill>
              <a:latin typeface="Montserrat"/>
              <a:ea typeface="Montserrat"/>
              <a:cs typeface="Montserrat"/>
              <a:sym typeface="Montserrat"/>
            </a:endParaRPr>
          </a:p>
        </p:txBody>
      </p:sp>
      <p:sp>
        <p:nvSpPr>
          <p:cNvPr id="443" name="Google Shape;443;p31"/>
          <p:cNvSpPr/>
          <p:nvPr/>
        </p:nvSpPr>
        <p:spPr>
          <a:xfrm rot="5400000">
            <a:off x="2872195" y="3141115"/>
            <a:ext cx="539750" cy="467424"/>
          </a:xfrm>
          <a:custGeom>
            <a:avLst/>
            <a:gdLst/>
            <a:ahLst/>
            <a:cxnLst/>
            <a:rect l="l" t="t" r="r" b="b"/>
            <a:pathLst>
              <a:path w="6350000" h="5499100" extrusionOk="0">
                <a:moveTo>
                  <a:pt x="0" y="5499100"/>
                </a:moveTo>
                <a:lnTo>
                  <a:pt x="3175000" y="0"/>
                </a:lnTo>
                <a:lnTo>
                  <a:pt x="6350000" y="5499100"/>
                </a:lnTo>
                <a:lnTo>
                  <a:pt x="0" y="5499100"/>
                </a:lnTo>
                <a:close/>
              </a:path>
            </a:pathLst>
          </a:custGeom>
          <a:solidFill>
            <a:srgbClr val="43B4BE"/>
          </a:solidFill>
          <a:ln>
            <a:noFill/>
          </a:ln>
        </p:spPr>
        <p:txBody>
          <a:bodyPr/>
          <a:lstStyle/>
          <a:p>
            <a:endParaRPr lang="it-IT"/>
          </a:p>
        </p:txBody>
      </p:sp>
      <p:sp>
        <p:nvSpPr>
          <p:cNvPr id="444" name="Google Shape;444;p31"/>
          <p:cNvSpPr/>
          <p:nvPr/>
        </p:nvSpPr>
        <p:spPr>
          <a:xfrm rot="5400000">
            <a:off x="2838520" y="5280692"/>
            <a:ext cx="539750" cy="467424"/>
          </a:xfrm>
          <a:custGeom>
            <a:avLst/>
            <a:gdLst/>
            <a:ahLst/>
            <a:cxnLst/>
            <a:rect l="l" t="t" r="r" b="b"/>
            <a:pathLst>
              <a:path w="6350000" h="5499100" extrusionOk="0">
                <a:moveTo>
                  <a:pt x="0" y="5499100"/>
                </a:moveTo>
                <a:lnTo>
                  <a:pt x="3175000" y="0"/>
                </a:lnTo>
                <a:lnTo>
                  <a:pt x="6350000" y="5499100"/>
                </a:lnTo>
                <a:lnTo>
                  <a:pt x="0" y="5499100"/>
                </a:lnTo>
                <a:close/>
              </a:path>
            </a:pathLst>
          </a:custGeom>
          <a:solidFill>
            <a:srgbClr val="1E3048"/>
          </a:solidFill>
          <a:ln>
            <a:noFill/>
          </a:ln>
        </p:spPr>
        <p:txBody>
          <a:bodyPr/>
          <a:lstStyle/>
          <a:p>
            <a:endParaRPr lang="it-IT"/>
          </a:p>
        </p:txBody>
      </p:sp>
      <p:sp>
        <p:nvSpPr>
          <p:cNvPr id="445" name="Google Shape;445;p31"/>
          <p:cNvSpPr/>
          <p:nvPr/>
        </p:nvSpPr>
        <p:spPr>
          <a:xfrm rot="-5400000">
            <a:off x="16041208" y="704772"/>
            <a:ext cx="2988478" cy="1505106"/>
          </a:xfrm>
          <a:custGeom>
            <a:avLst/>
            <a:gdLst/>
            <a:ahLst/>
            <a:cxnLst/>
            <a:rect l="l" t="t" r="r" b="b"/>
            <a:pathLst>
              <a:path w="2988478" h="1505106" extrusionOk="0">
                <a:moveTo>
                  <a:pt x="0" y="0"/>
                </a:moveTo>
                <a:lnTo>
                  <a:pt x="2988478" y="0"/>
                </a:lnTo>
                <a:lnTo>
                  <a:pt x="2988478" y="1505106"/>
                </a:lnTo>
                <a:lnTo>
                  <a:pt x="0" y="1505106"/>
                </a:lnTo>
                <a:lnTo>
                  <a:pt x="0" y="0"/>
                </a:lnTo>
                <a:close/>
              </a:path>
            </a:pathLst>
          </a:custGeom>
          <a:blipFill rotWithShape="1">
            <a:blip r:embed="rId3">
              <a:alphaModFix/>
            </a:blip>
            <a:stretch>
              <a:fillRect/>
            </a:stretch>
          </a:blipFill>
          <a:ln>
            <a:noFill/>
          </a:ln>
        </p:spPr>
        <p:txBody>
          <a:bodyPr/>
          <a:lstStyle/>
          <a:p>
            <a:endParaRPr lang="it-IT"/>
          </a:p>
        </p:txBody>
      </p:sp>
      <p:sp>
        <p:nvSpPr>
          <p:cNvPr id="446" name="Google Shape;446;p31"/>
          <p:cNvSpPr/>
          <p:nvPr/>
        </p:nvSpPr>
        <p:spPr>
          <a:xfrm rot="5400000">
            <a:off x="7665727" y="8667823"/>
            <a:ext cx="1060016" cy="1235189"/>
          </a:xfrm>
          <a:custGeom>
            <a:avLst/>
            <a:gdLst/>
            <a:ahLst/>
            <a:cxnLst/>
            <a:rect l="l" t="t" r="r" b="b"/>
            <a:pathLst>
              <a:path w="1060016" h="1235189" extrusionOk="0">
                <a:moveTo>
                  <a:pt x="0" y="0"/>
                </a:moveTo>
                <a:lnTo>
                  <a:pt x="1060016" y="0"/>
                </a:lnTo>
                <a:lnTo>
                  <a:pt x="1060016" y="1235188"/>
                </a:lnTo>
                <a:lnTo>
                  <a:pt x="0" y="1235188"/>
                </a:lnTo>
                <a:lnTo>
                  <a:pt x="0" y="0"/>
                </a:lnTo>
                <a:close/>
              </a:path>
            </a:pathLst>
          </a:custGeom>
          <a:blipFill rotWithShape="1">
            <a:blip r:embed="rId4">
              <a:alphaModFix/>
            </a:blip>
            <a:stretch>
              <a:fillRect/>
            </a:stretch>
          </a:blipFill>
          <a:ln>
            <a:noFill/>
          </a:ln>
        </p:spPr>
        <p:txBody>
          <a:bodyPr/>
          <a:lstStyle/>
          <a:p>
            <a:endParaRPr lang="it-IT"/>
          </a:p>
        </p:txBody>
      </p:sp>
      <p:sp>
        <p:nvSpPr>
          <p:cNvPr id="447" name="Google Shape;447;p31"/>
          <p:cNvSpPr/>
          <p:nvPr/>
        </p:nvSpPr>
        <p:spPr>
          <a:xfrm>
            <a:off x="16702512" y="8607791"/>
            <a:ext cx="556788" cy="556788"/>
          </a:xfrm>
          <a:custGeom>
            <a:avLst/>
            <a:gdLst/>
            <a:ahLst/>
            <a:cxnLst/>
            <a:rect l="l" t="t" r="r" b="b"/>
            <a:pathLst>
              <a:path w="556788" h="556788" extrusionOk="0">
                <a:moveTo>
                  <a:pt x="0" y="0"/>
                </a:moveTo>
                <a:lnTo>
                  <a:pt x="556788" y="0"/>
                </a:lnTo>
                <a:lnTo>
                  <a:pt x="556788" y="556787"/>
                </a:lnTo>
                <a:lnTo>
                  <a:pt x="0" y="556787"/>
                </a:lnTo>
                <a:lnTo>
                  <a:pt x="0" y="0"/>
                </a:lnTo>
                <a:close/>
              </a:path>
            </a:pathLst>
          </a:custGeom>
          <a:blipFill rotWithShape="1">
            <a:blip r:embed="rId5">
              <a:alphaModFix/>
            </a:blip>
            <a:stretch>
              <a:fillRect/>
            </a:stretch>
          </a:blipFill>
          <a:ln>
            <a:noFill/>
          </a:ln>
        </p:spPr>
        <p:txBody>
          <a:bodyPr/>
          <a:lstStyle/>
          <a:p>
            <a:endParaRPr lang="it-IT"/>
          </a:p>
        </p:txBody>
      </p:sp>
      <p:sp>
        <p:nvSpPr>
          <p:cNvPr id="448" name="Google Shape;448;p31"/>
          <p:cNvSpPr txBox="1"/>
          <p:nvPr/>
        </p:nvSpPr>
        <p:spPr>
          <a:xfrm>
            <a:off x="3957750" y="2765225"/>
            <a:ext cx="12278100" cy="1219200"/>
          </a:xfrm>
          <a:prstGeom prst="rect">
            <a:avLst/>
          </a:prstGeom>
          <a:noFill/>
          <a:ln>
            <a:noFill/>
          </a:ln>
        </p:spPr>
        <p:txBody>
          <a:bodyPr spcFirstLastPara="1" wrap="square" lIns="0" tIns="0" rIns="0" bIns="0" anchor="t" anchorCtr="0">
            <a:spAutoFit/>
          </a:bodyPr>
          <a:lstStyle/>
          <a:p>
            <a:pPr marL="0" lvl="0" indent="0" algn="just" rtl="0">
              <a:lnSpc>
                <a:spcPct val="115000"/>
              </a:lnSpc>
              <a:spcBef>
                <a:spcPts val="0"/>
              </a:spcBef>
              <a:spcAft>
                <a:spcPts val="0"/>
              </a:spcAft>
              <a:buClr>
                <a:schemeClr val="dk1"/>
              </a:buClr>
              <a:buSzPts val="1100"/>
              <a:buFont typeface="Arial"/>
              <a:buNone/>
            </a:pPr>
            <a:r>
              <a:rPr lang="en-US" sz="2400">
                <a:solidFill>
                  <a:schemeClr val="lt1"/>
                </a:solidFill>
                <a:latin typeface="Montserrat"/>
                <a:ea typeface="Montserrat"/>
                <a:cs typeface="Montserrat"/>
                <a:sym typeface="Montserrat"/>
              </a:rPr>
              <a:t>Riepilogo della licenza attraverso simboli che ne identificano le condizioni.</a:t>
            </a:r>
            <a:endParaRPr sz="2400">
              <a:solidFill>
                <a:schemeClr val="lt1"/>
              </a:solidFill>
              <a:latin typeface="Montserrat"/>
              <a:ea typeface="Montserrat"/>
              <a:cs typeface="Montserrat"/>
              <a:sym typeface="Montserrat"/>
            </a:endParaRPr>
          </a:p>
          <a:p>
            <a:pPr marL="0" lvl="0" indent="0" algn="just" rtl="0">
              <a:lnSpc>
                <a:spcPct val="115000"/>
              </a:lnSpc>
              <a:spcBef>
                <a:spcPts val="0"/>
              </a:spcBef>
              <a:spcAft>
                <a:spcPts val="0"/>
              </a:spcAft>
              <a:buSzPts val="1100"/>
              <a:buNone/>
            </a:pPr>
            <a:r>
              <a:rPr lang="en-US" sz="2400">
                <a:solidFill>
                  <a:schemeClr val="lt1"/>
                </a:solidFill>
                <a:latin typeface="Montserrat"/>
                <a:ea typeface="Montserrat"/>
                <a:cs typeface="Montserrat"/>
                <a:sym typeface="Montserrat"/>
              </a:rPr>
              <a:t>Tale riepilogo non ha valore legale e non sostituisce le condizioni di licenza vere e proprie. </a:t>
            </a:r>
            <a:endParaRPr sz="2400">
              <a:solidFill>
                <a:schemeClr val="lt1"/>
              </a:solidFill>
              <a:latin typeface="Montserrat"/>
              <a:ea typeface="Montserrat"/>
              <a:cs typeface="Montserrat"/>
              <a:sym typeface="Montserrat"/>
            </a:endParaRPr>
          </a:p>
        </p:txBody>
      </p:sp>
      <p:sp>
        <p:nvSpPr>
          <p:cNvPr id="449" name="Google Shape;449;p31"/>
          <p:cNvSpPr txBox="1"/>
          <p:nvPr/>
        </p:nvSpPr>
        <p:spPr>
          <a:xfrm>
            <a:off x="3806688" y="5004538"/>
            <a:ext cx="12278100" cy="794100"/>
          </a:xfrm>
          <a:prstGeom prst="rect">
            <a:avLst/>
          </a:prstGeom>
          <a:noFill/>
          <a:ln>
            <a:noFill/>
          </a:ln>
        </p:spPr>
        <p:txBody>
          <a:bodyPr spcFirstLastPara="1" wrap="square" lIns="0" tIns="0" rIns="0" bIns="0" anchor="t" anchorCtr="0">
            <a:spAutoFit/>
          </a:bodyPr>
          <a:lstStyle/>
          <a:p>
            <a:pPr marL="0" lvl="0" indent="0" algn="just" rtl="0">
              <a:lnSpc>
                <a:spcPct val="115000"/>
              </a:lnSpc>
              <a:spcBef>
                <a:spcPts val="0"/>
              </a:spcBef>
              <a:spcAft>
                <a:spcPts val="0"/>
              </a:spcAft>
              <a:buClr>
                <a:schemeClr val="dk1"/>
              </a:buClr>
              <a:buSzPts val="1100"/>
              <a:buFont typeface="Arial"/>
              <a:buNone/>
            </a:pPr>
            <a:r>
              <a:rPr lang="en-US" sz="2400">
                <a:solidFill>
                  <a:schemeClr val="dk1"/>
                </a:solidFill>
                <a:latin typeface="Montserrat"/>
                <a:ea typeface="Montserrat"/>
                <a:cs typeface="Montserrat"/>
                <a:sym typeface="Montserrat"/>
              </a:rPr>
              <a:t>Contratto di licenza vero e proprio, richiamato dal commons deed per mezzo di un collegamento ipertestuale.</a:t>
            </a:r>
            <a:endParaRPr sz="2400">
              <a:latin typeface="Montserrat"/>
              <a:ea typeface="Montserrat"/>
              <a:cs typeface="Montserrat"/>
              <a:sym typeface="Montserrat"/>
            </a:endParaRPr>
          </a:p>
        </p:txBody>
      </p:sp>
      <p:grpSp>
        <p:nvGrpSpPr>
          <p:cNvPr id="450" name="Google Shape;450;p31"/>
          <p:cNvGrpSpPr/>
          <p:nvPr/>
        </p:nvGrpSpPr>
        <p:grpSpPr>
          <a:xfrm>
            <a:off x="-431966" y="788486"/>
            <a:ext cx="7148154" cy="1048491"/>
            <a:chOff x="0" y="-163470"/>
            <a:chExt cx="9530872" cy="1397989"/>
          </a:xfrm>
        </p:grpSpPr>
        <p:grpSp>
          <p:nvGrpSpPr>
            <p:cNvPr id="451" name="Google Shape;451;p31"/>
            <p:cNvGrpSpPr/>
            <p:nvPr/>
          </p:nvGrpSpPr>
          <p:grpSpPr>
            <a:xfrm>
              <a:off x="0" y="-163470"/>
              <a:ext cx="9530872" cy="1397989"/>
              <a:chOff x="0" y="-38100"/>
              <a:chExt cx="2221364" cy="325830"/>
            </a:xfrm>
          </p:grpSpPr>
          <p:sp>
            <p:nvSpPr>
              <p:cNvPr id="452" name="Google Shape;452;p31"/>
              <p:cNvSpPr/>
              <p:nvPr/>
            </p:nvSpPr>
            <p:spPr>
              <a:xfrm>
                <a:off x="0" y="0"/>
                <a:ext cx="2221364" cy="287730"/>
              </a:xfrm>
              <a:custGeom>
                <a:avLst/>
                <a:gdLst/>
                <a:ahLst/>
                <a:cxnLst/>
                <a:rect l="l" t="t" r="r" b="b"/>
                <a:pathLst>
                  <a:path w="2221364" h="287730" extrusionOk="0">
                    <a:moveTo>
                      <a:pt x="46588" y="0"/>
                    </a:moveTo>
                    <a:lnTo>
                      <a:pt x="2174776" y="0"/>
                    </a:lnTo>
                    <a:cubicBezTo>
                      <a:pt x="2187132" y="0"/>
                      <a:pt x="2198982" y="4908"/>
                      <a:pt x="2207719" y="13645"/>
                    </a:cubicBezTo>
                    <a:cubicBezTo>
                      <a:pt x="2216456" y="22382"/>
                      <a:pt x="2221364" y="34232"/>
                      <a:pt x="2221364" y="46588"/>
                    </a:cubicBezTo>
                    <a:lnTo>
                      <a:pt x="2221364" y="241142"/>
                    </a:lnTo>
                    <a:cubicBezTo>
                      <a:pt x="2221364" y="266872"/>
                      <a:pt x="2200506" y="287730"/>
                      <a:pt x="2174776" y="287730"/>
                    </a:cubicBezTo>
                    <a:lnTo>
                      <a:pt x="46588" y="287730"/>
                    </a:lnTo>
                    <a:cubicBezTo>
                      <a:pt x="34232" y="287730"/>
                      <a:pt x="22382" y="282822"/>
                      <a:pt x="13645" y="274085"/>
                    </a:cubicBezTo>
                    <a:cubicBezTo>
                      <a:pt x="4908" y="265348"/>
                      <a:pt x="0" y="253498"/>
                      <a:pt x="0" y="241142"/>
                    </a:cubicBezTo>
                    <a:lnTo>
                      <a:pt x="0" y="46588"/>
                    </a:lnTo>
                    <a:cubicBezTo>
                      <a:pt x="0" y="34232"/>
                      <a:pt x="4908" y="22382"/>
                      <a:pt x="13645" y="13645"/>
                    </a:cubicBezTo>
                    <a:cubicBezTo>
                      <a:pt x="22382" y="4908"/>
                      <a:pt x="34232" y="0"/>
                      <a:pt x="465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31"/>
              <p:cNvSpPr txBox="1"/>
              <p:nvPr/>
            </p:nvSpPr>
            <p:spPr>
              <a:xfrm>
                <a:off x="0" y="-38100"/>
                <a:ext cx="2221364" cy="325830"/>
              </a:xfrm>
              <a:prstGeom prst="rect">
                <a:avLst/>
              </a:prstGeom>
              <a:noFill/>
              <a:ln>
                <a:noFill/>
              </a:ln>
            </p:spPr>
            <p:txBody>
              <a:bodyPr spcFirstLastPara="1" wrap="square" lIns="60050" tIns="60050" rIns="60050" bIns="60050" anchor="ctr" anchorCtr="0">
                <a:noAutofit/>
              </a:bodyPr>
              <a:lstStyle/>
              <a:p>
                <a:pPr marL="0" marR="0" lvl="0" indent="0" algn="ctr" rtl="0">
                  <a:lnSpc>
                    <a:spcPct val="163277"/>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454" name="Google Shape;454;p31"/>
            <p:cNvSpPr/>
            <p:nvPr/>
          </p:nvSpPr>
          <p:spPr>
            <a:xfrm>
              <a:off x="3724852" y="163176"/>
              <a:ext cx="5435836" cy="908166"/>
            </a:xfrm>
            <a:custGeom>
              <a:avLst/>
              <a:gdLst/>
              <a:ahLst/>
              <a:cxnLst/>
              <a:rect l="l" t="t" r="r" b="b"/>
              <a:pathLst>
                <a:path w="5435836" h="908166" extrusionOk="0">
                  <a:moveTo>
                    <a:pt x="0" y="0"/>
                  </a:moveTo>
                  <a:lnTo>
                    <a:pt x="5435836" y="0"/>
                  </a:lnTo>
                  <a:lnTo>
                    <a:pt x="5435836" y="908167"/>
                  </a:lnTo>
                  <a:lnTo>
                    <a:pt x="0" y="908167"/>
                  </a:lnTo>
                  <a:lnTo>
                    <a:pt x="0" y="0"/>
                  </a:lnTo>
                  <a:close/>
                </a:path>
              </a:pathLst>
            </a:custGeom>
            <a:blipFill rotWithShape="1">
              <a:blip r:embed="rId6">
                <a:alphaModFix/>
              </a:blip>
              <a:stretch>
                <a:fillRect/>
              </a:stretch>
            </a:blipFill>
            <a:ln>
              <a:noFill/>
            </a:ln>
          </p:spPr>
          <p:txBody>
            <a:bodyPr/>
            <a:lstStyle/>
            <a:p>
              <a:endParaRPr lang="it-IT"/>
            </a:p>
          </p:txBody>
        </p:sp>
        <p:sp>
          <p:nvSpPr>
            <p:cNvPr id="455" name="Google Shape;455;p31"/>
            <p:cNvSpPr/>
            <p:nvPr/>
          </p:nvSpPr>
          <p:spPr>
            <a:xfrm>
              <a:off x="1650583" y="240131"/>
              <a:ext cx="1923704" cy="754258"/>
            </a:xfrm>
            <a:custGeom>
              <a:avLst/>
              <a:gdLst/>
              <a:ahLst/>
              <a:cxnLst/>
              <a:rect l="l" t="t" r="r" b="b"/>
              <a:pathLst>
                <a:path w="1923704" h="754258" extrusionOk="0">
                  <a:moveTo>
                    <a:pt x="0" y="0"/>
                  </a:moveTo>
                  <a:lnTo>
                    <a:pt x="1923704" y="0"/>
                  </a:lnTo>
                  <a:lnTo>
                    <a:pt x="1923704" y="754258"/>
                  </a:lnTo>
                  <a:lnTo>
                    <a:pt x="0" y="754258"/>
                  </a:lnTo>
                  <a:lnTo>
                    <a:pt x="0" y="0"/>
                  </a:lnTo>
                  <a:close/>
                </a:path>
              </a:pathLst>
            </a:custGeom>
            <a:blipFill rotWithShape="1">
              <a:blip r:embed="rId7">
                <a:alphaModFix/>
              </a:blip>
              <a:stretch>
                <a:fillRect/>
              </a:stretch>
            </a:blipFill>
            <a:ln>
              <a:noFill/>
            </a:ln>
          </p:spPr>
          <p:txBody>
            <a:bodyPr/>
            <a:lstStyle/>
            <a:p>
              <a:endParaRPr lang="it-IT"/>
            </a:p>
          </p:txBody>
        </p:sp>
      </p:grpSp>
      <p:sp>
        <p:nvSpPr>
          <p:cNvPr id="456" name="Google Shape;456;p31"/>
          <p:cNvSpPr/>
          <p:nvPr/>
        </p:nvSpPr>
        <p:spPr>
          <a:xfrm>
            <a:off x="3533329" y="7472925"/>
            <a:ext cx="13080037" cy="2309515"/>
          </a:xfrm>
          <a:custGeom>
            <a:avLst/>
            <a:gdLst/>
            <a:ahLst/>
            <a:cxnLst/>
            <a:rect l="l" t="t" r="r" b="b"/>
            <a:pathLst>
              <a:path w="6848187" h="2524060" extrusionOk="0">
                <a:moveTo>
                  <a:pt x="6723726" y="2524060"/>
                </a:moveTo>
                <a:lnTo>
                  <a:pt x="124460" y="2524060"/>
                </a:lnTo>
                <a:cubicBezTo>
                  <a:pt x="55880" y="2524060"/>
                  <a:pt x="0" y="2468180"/>
                  <a:pt x="0" y="2399599"/>
                </a:cubicBezTo>
                <a:lnTo>
                  <a:pt x="0" y="124460"/>
                </a:lnTo>
                <a:cubicBezTo>
                  <a:pt x="0" y="55880"/>
                  <a:pt x="55880" y="0"/>
                  <a:pt x="124460" y="0"/>
                </a:cubicBezTo>
                <a:lnTo>
                  <a:pt x="6723727" y="0"/>
                </a:lnTo>
                <a:cubicBezTo>
                  <a:pt x="6792306" y="0"/>
                  <a:pt x="6848187" y="55880"/>
                  <a:pt x="6848187" y="124460"/>
                </a:cubicBezTo>
                <a:lnTo>
                  <a:pt x="6848187" y="2399600"/>
                </a:lnTo>
                <a:cubicBezTo>
                  <a:pt x="6848187" y="2468180"/>
                  <a:pt x="6792306" y="2524060"/>
                  <a:pt x="6723727" y="2524060"/>
                </a:cubicBezTo>
                <a:close/>
              </a:path>
            </a:pathLst>
          </a:custGeom>
          <a:solidFill>
            <a:srgbClr val="1E30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31"/>
          <p:cNvSpPr/>
          <p:nvPr/>
        </p:nvSpPr>
        <p:spPr>
          <a:xfrm>
            <a:off x="2314075" y="6420326"/>
            <a:ext cx="14300546" cy="3363310"/>
          </a:xfrm>
          <a:custGeom>
            <a:avLst/>
            <a:gdLst/>
            <a:ahLst/>
            <a:cxnLst/>
            <a:rect l="l" t="t" r="r" b="b"/>
            <a:pathLst>
              <a:path w="7487197" h="2524060" extrusionOk="0">
                <a:moveTo>
                  <a:pt x="7362737" y="2524060"/>
                </a:moveTo>
                <a:lnTo>
                  <a:pt x="124460" y="2524060"/>
                </a:lnTo>
                <a:cubicBezTo>
                  <a:pt x="55880" y="2524060"/>
                  <a:pt x="0" y="2468180"/>
                  <a:pt x="0" y="2399599"/>
                </a:cubicBezTo>
                <a:lnTo>
                  <a:pt x="0" y="124460"/>
                </a:lnTo>
                <a:cubicBezTo>
                  <a:pt x="0" y="55880"/>
                  <a:pt x="55880" y="0"/>
                  <a:pt x="124460" y="0"/>
                </a:cubicBezTo>
                <a:lnTo>
                  <a:pt x="7362737" y="0"/>
                </a:lnTo>
                <a:cubicBezTo>
                  <a:pt x="7431317" y="0"/>
                  <a:pt x="7487197" y="55880"/>
                  <a:pt x="7487197" y="124460"/>
                </a:cubicBezTo>
                <a:lnTo>
                  <a:pt x="7487197" y="2399600"/>
                </a:lnTo>
                <a:cubicBezTo>
                  <a:pt x="7487197" y="2468180"/>
                  <a:pt x="7431317" y="2524060"/>
                  <a:pt x="7362737" y="2524060"/>
                </a:cubicBezTo>
                <a:close/>
              </a:path>
            </a:pathLst>
          </a:custGeom>
          <a:solidFill>
            <a:srgbClr val="1E30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31"/>
          <p:cNvSpPr/>
          <p:nvPr/>
        </p:nvSpPr>
        <p:spPr>
          <a:xfrm>
            <a:off x="252925" y="7492025"/>
            <a:ext cx="2558173" cy="1220130"/>
          </a:xfrm>
          <a:custGeom>
            <a:avLst/>
            <a:gdLst/>
            <a:ahLst/>
            <a:cxnLst/>
            <a:rect l="l" t="t" r="r" b="b"/>
            <a:pathLst>
              <a:path w="1923438" h="1743043" extrusionOk="0">
                <a:moveTo>
                  <a:pt x="1798977" y="1743042"/>
                </a:moveTo>
                <a:lnTo>
                  <a:pt x="124460" y="1743042"/>
                </a:lnTo>
                <a:cubicBezTo>
                  <a:pt x="55880" y="1743042"/>
                  <a:pt x="0" y="1687163"/>
                  <a:pt x="0" y="1618583"/>
                </a:cubicBezTo>
                <a:lnTo>
                  <a:pt x="0" y="124460"/>
                </a:lnTo>
                <a:cubicBezTo>
                  <a:pt x="0" y="55880"/>
                  <a:pt x="55880" y="0"/>
                  <a:pt x="124460" y="0"/>
                </a:cubicBezTo>
                <a:lnTo>
                  <a:pt x="1798978" y="0"/>
                </a:lnTo>
                <a:cubicBezTo>
                  <a:pt x="1867558" y="0"/>
                  <a:pt x="1923438" y="55880"/>
                  <a:pt x="1923438" y="124460"/>
                </a:cubicBezTo>
                <a:lnTo>
                  <a:pt x="1923438" y="1618583"/>
                </a:lnTo>
                <a:cubicBezTo>
                  <a:pt x="1923438" y="1687163"/>
                  <a:pt x="1867558" y="1743043"/>
                  <a:pt x="1798978" y="1743043"/>
                </a:cubicBezTo>
                <a:close/>
              </a:path>
            </a:pathLst>
          </a:custGeom>
          <a:solidFill>
            <a:srgbClr val="43B4BE"/>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b="1">
                <a:latin typeface="Montserrat"/>
                <a:ea typeface="Montserrat"/>
                <a:cs typeface="Montserrat"/>
                <a:sym typeface="Montserrat"/>
              </a:rPr>
              <a:t>Digital code</a:t>
            </a:r>
            <a:endParaRPr sz="2400" b="1">
              <a:latin typeface="Montserrat"/>
              <a:ea typeface="Montserrat"/>
              <a:cs typeface="Montserrat"/>
              <a:sym typeface="Montserrat"/>
            </a:endParaRPr>
          </a:p>
        </p:txBody>
      </p:sp>
      <p:sp>
        <p:nvSpPr>
          <p:cNvPr id="459" name="Google Shape;459;p31"/>
          <p:cNvSpPr txBox="1"/>
          <p:nvPr/>
        </p:nvSpPr>
        <p:spPr>
          <a:xfrm>
            <a:off x="3544400" y="6600175"/>
            <a:ext cx="12892200" cy="3454200"/>
          </a:xfrm>
          <a:prstGeom prst="rect">
            <a:avLst/>
          </a:prstGeom>
          <a:noFill/>
          <a:ln>
            <a:noFill/>
          </a:ln>
        </p:spPr>
        <p:txBody>
          <a:bodyPr spcFirstLastPara="1" wrap="square" lIns="0" tIns="0" rIns="0" bIns="0" anchor="t" anchorCtr="0">
            <a:spAutoFit/>
          </a:bodyPr>
          <a:lstStyle/>
          <a:p>
            <a:pPr marL="0" lvl="0" indent="0" algn="just" rtl="0">
              <a:lnSpc>
                <a:spcPct val="115000"/>
              </a:lnSpc>
              <a:spcBef>
                <a:spcPts val="0"/>
              </a:spcBef>
              <a:spcAft>
                <a:spcPts val="0"/>
              </a:spcAft>
              <a:buClr>
                <a:schemeClr val="dk1"/>
              </a:buClr>
              <a:buSzPts val="1100"/>
              <a:buFont typeface="Arial"/>
              <a:buNone/>
            </a:pPr>
            <a:r>
              <a:rPr lang="en-US" sz="2200">
                <a:solidFill>
                  <a:schemeClr val="lt1"/>
                </a:solidFill>
                <a:latin typeface="Montserrat"/>
                <a:ea typeface="Montserrat"/>
                <a:cs typeface="Montserrat"/>
                <a:sym typeface="Montserrat"/>
              </a:rPr>
              <a:t>Codice inserito nella versione digitale dell’opera che consente a motori di ricerca e ad altri applicativi di catalogare l’opera in base alla licenza CC con la quale è stata messa a disposizione, e informare gli utilizzatori di quali siano le facoltà concesse e quali i limiti stabiliti dalla licenza. Il CC Rights Expression Language (ccREL) si basa sul Resource Description Framework (RDF) del World-Wide Web Consortium ed era lo standard proposto nel 2008 da CC. Da allora il supporto allo standard è diminuito in modo significativo e ccREL non è più raccomandato per essere individuati sui motori di ricerca. A tal fine, si consiglia di utilizzare Schema.org "CreativeWork".</a:t>
            </a:r>
            <a:endParaRPr sz="2200">
              <a:solidFill>
                <a:schemeClr val="lt1"/>
              </a:solidFill>
              <a:latin typeface="Montserrat"/>
              <a:ea typeface="Montserrat"/>
              <a:cs typeface="Montserrat"/>
              <a:sym typeface="Montserrat"/>
            </a:endParaRPr>
          </a:p>
          <a:p>
            <a:pPr marL="0" lvl="0" indent="0" algn="just" rtl="0">
              <a:lnSpc>
                <a:spcPct val="115000"/>
              </a:lnSpc>
              <a:spcBef>
                <a:spcPts val="0"/>
              </a:spcBef>
              <a:spcAft>
                <a:spcPts val="0"/>
              </a:spcAft>
              <a:buClr>
                <a:schemeClr val="dk1"/>
              </a:buClr>
              <a:buSzPts val="1100"/>
              <a:buFont typeface="Arial"/>
              <a:buNone/>
            </a:pPr>
            <a:endParaRPr sz="2200">
              <a:solidFill>
                <a:schemeClr val="lt1"/>
              </a:solidFill>
              <a:latin typeface="Montserrat"/>
              <a:ea typeface="Montserrat"/>
              <a:cs typeface="Montserrat"/>
              <a:sym typeface="Montserrat"/>
            </a:endParaRPr>
          </a:p>
        </p:txBody>
      </p:sp>
      <p:sp>
        <p:nvSpPr>
          <p:cNvPr id="460" name="Google Shape;460;p31"/>
          <p:cNvSpPr/>
          <p:nvPr/>
        </p:nvSpPr>
        <p:spPr>
          <a:xfrm rot="5400000">
            <a:off x="2774932" y="7868378"/>
            <a:ext cx="539750" cy="467424"/>
          </a:xfrm>
          <a:custGeom>
            <a:avLst/>
            <a:gdLst/>
            <a:ahLst/>
            <a:cxnLst/>
            <a:rect l="l" t="t" r="r" b="b"/>
            <a:pathLst>
              <a:path w="6350000" h="5499100" extrusionOk="0">
                <a:moveTo>
                  <a:pt x="0" y="5499100"/>
                </a:moveTo>
                <a:lnTo>
                  <a:pt x="3175000" y="0"/>
                </a:lnTo>
                <a:lnTo>
                  <a:pt x="6350000" y="5499100"/>
                </a:lnTo>
                <a:lnTo>
                  <a:pt x="0" y="5499100"/>
                </a:lnTo>
                <a:close/>
              </a:path>
            </a:pathLst>
          </a:custGeom>
          <a:solidFill>
            <a:srgbClr val="43B4BE"/>
          </a:solidFill>
          <a:ln>
            <a:noFill/>
          </a:ln>
        </p:spPr>
        <p:txBody>
          <a:bodyPr/>
          <a:lstStyle/>
          <a:p>
            <a:endParaRPr lang="it-IT"/>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sp>
        <p:nvSpPr>
          <p:cNvPr id="465" name="Google Shape;465;p32"/>
          <p:cNvSpPr/>
          <p:nvPr/>
        </p:nvSpPr>
        <p:spPr>
          <a:xfrm>
            <a:off x="0" y="0"/>
            <a:ext cx="18288000" cy="1457400"/>
          </a:xfrm>
          <a:prstGeom prst="rect">
            <a:avLst/>
          </a:prstGeom>
          <a:solidFill>
            <a:srgbClr val="1E30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32"/>
          <p:cNvSpPr/>
          <p:nvPr/>
        </p:nvSpPr>
        <p:spPr>
          <a:xfrm>
            <a:off x="16702512" y="8607791"/>
            <a:ext cx="556788" cy="556788"/>
          </a:xfrm>
          <a:custGeom>
            <a:avLst/>
            <a:gdLst/>
            <a:ahLst/>
            <a:cxnLst/>
            <a:rect l="l" t="t" r="r" b="b"/>
            <a:pathLst>
              <a:path w="556788" h="556788" extrusionOk="0">
                <a:moveTo>
                  <a:pt x="0" y="0"/>
                </a:moveTo>
                <a:lnTo>
                  <a:pt x="556788" y="0"/>
                </a:lnTo>
                <a:lnTo>
                  <a:pt x="556788" y="556787"/>
                </a:lnTo>
                <a:lnTo>
                  <a:pt x="0" y="556787"/>
                </a:lnTo>
                <a:lnTo>
                  <a:pt x="0" y="0"/>
                </a:lnTo>
                <a:close/>
              </a:path>
            </a:pathLst>
          </a:custGeom>
          <a:blipFill rotWithShape="1">
            <a:blip r:embed="rId3">
              <a:alphaModFix/>
            </a:blip>
            <a:stretch>
              <a:fillRect/>
            </a:stretch>
          </a:blipFill>
          <a:ln>
            <a:noFill/>
          </a:ln>
        </p:spPr>
        <p:txBody>
          <a:bodyPr/>
          <a:lstStyle/>
          <a:p>
            <a:endParaRPr lang="it-IT"/>
          </a:p>
        </p:txBody>
      </p:sp>
      <p:sp>
        <p:nvSpPr>
          <p:cNvPr id="467" name="Google Shape;467;p32"/>
          <p:cNvSpPr/>
          <p:nvPr/>
        </p:nvSpPr>
        <p:spPr>
          <a:xfrm rot="-5400000">
            <a:off x="16041208" y="-789467"/>
            <a:ext cx="2988478" cy="1505106"/>
          </a:xfrm>
          <a:custGeom>
            <a:avLst/>
            <a:gdLst/>
            <a:ahLst/>
            <a:cxnLst/>
            <a:rect l="l" t="t" r="r" b="b"/>
            <a:pathLst>
              <a:path w="2988478" h="1505106" extrusionOk="0">
                <a:moveTo>
                  <a:pt x="0" y="0"/>
                </a:moveTo>
                <a:lnTo>
                  <a:pt x="2988478" y="0"/>
                </a:lnTo>
                <a:lnTo>
                  <a:pt x="2988478" y="1505106"/>
                </a:lnTo>
                <a:lnTo>
                  <a:pt x="0" y="1505106"/>
                </a:lnTo>
                <a:lnTo>
                  <a:pt x="0" y="0"/>
                </a:lnTo>
                <a:close/>
              </a:path>
            </a:pathLst>
          </a:custGeom>
          <a:blipFill rotWithShape="1">
            <a:blip r:embed="rId4">
              <a:alphaModFix/>
            </a:blip>
            <a:stretch>
              <a:fillRect/>
            </a:stretch>
          </a:blipFill>
          <a:ln>
            <a:noFill/>
          </a:ln>
        </p:spPr>
        <p:txBody>
          <a:bodyPr/>
          <a:lstStyle/>
          <a:p>
            <a:endParaRPr lang="it-IT"/>
          </a:p>
        </p:txBody>
      </p:sp>
      <p:sp>
        <p:nvSpPr>
          <p:cNvPr id="468" name="Google Shape;468;p32"/>
          <p:cNvSpPr/>
          <p:nvPr/>
        </p:nvSpPr>
        <p:spPr>
          <a:xfrm rot="5400000">
            <a:off x="7996398" y="9139398"/>
            <a:ext cx="1060016" cy="1235189"/>
          </a:xfrm>
          <a:custGeom>
            <a:avLst/>
            <a:gdLst/>
            <a:ahLst/>
            <a:cxnLst/>
            <a:rect l="l" t="t" r="r" b="b"/>
            <a:pathLst>
              <a:path w="1060016" h="1235189" extrusionOk="0">
                <a:moveTo>
                  <a:pt x="0" y="0"/>
                </a:moveTo>
                <a:lnTo>
                  <a:pt x="1060016" y="0"/>
                </a:lnTo>
                <a:lnTo>
                  <a:pt x="1060016" y="1235188"/>
                </a:lnTo>
                <a:lnTo>
                  <a:pt x="0" y="1235188"/>
                </a:lnTo>
                <a:lnTo>
                  <a:pt x="0" y="0"/>
                </a:lnTo>
                <a:close/>
              </a:path>
            </a:pathLst>
          </a:custGeom>
          <a:blipFill rotWithShape="1">
            <a:blip r:embed="rId5">
              <a:alphaModFix/>
            </a:blip>
            <a:stretch>
              <a:fillRect/>
            </a:stretch>
          </a:blipFill>
          <a:ln>
            <a:noFill/>
          </a:ln>
        </p:spPr>
        <p:txBody>
          <a:bodyPr/>
          <a:lstStyle/>
          <a:p>
            <a:endParaRPr lang="it-IT"/>
          </a:p>
        </p:txBody>
      </p:sp>
      <p:grpSp>
        <p:nvGrpSpPr>
          <p:cNvPr id="469" name="Google Shape;469;p32"/>
          <p:cNvGrpSpPr/>
          <p:nvPr/>
        </p:nvGrpSpPr>
        <p:grpSpPr>
          <a:xfrm>
            <a:off x="-431966" y="788487"/>
            <a:ext cx="7148509" cy="1048480"/>
            <a:chOff x="0" y="-163468"/>
            <a:chExt cx="9531346" cy="1397974"/>
          </a:xfrm>
        </p:grpSpPr>
        <p:grpSp>
          <p:nvGrpSpPr>
            <p:cNvPr id="470" name="Google Shape;470;p32"/>
            <p:cNvGrpSpPr/>
            <p:nvPr/>
          </p:nvGrpSpPr>
          <p:grpSpPr>
            <a:xfrm>
              <a:off x="0" y="-163468"/>
              <a:ext cx="9531346" cy="1397974"/>
              <a:chOff x="0" y="-38100"/>
              <a:chExt cx="2221500" cy="325830"/>
            </a:xfrm>
          </p:grpSpPr>
          <p:sp>
            <p:nvSpPr>
              <p:cNvPr id="471" name="Google Shape;471;p32"/>
              <p:cNvSpPr/>
              <p:nvPr/>
            </p:nvSpPr>
            <p:spPr>
              <a:xfrm>
                <a:off x="0" y="0"/>
                <a:ext cx="2221364" cy="287730"/>
              </a:xfrm>
              <a:custGeom>
                <a:avLst/>
                <a:gdLst/>
                <a:ahLst/>
                <a:cxnLst/>
                <a:rect l="l" t="t" r="r" b="b"/>
                <a:pathLst>
                  <a:path w="2221364" h="287730" extrusionOk="0">
                    <a:moveTo>
                      <a:pt x="46588" y="0"/>
                    </a:moveTo>
                    <a:lnTo>
                      <a:pt x="2174776" y="0"/>
                    </a:lnTo>
                    <a:cubicBezTo>
                      <a:pt x="2187132" y="0"/>
                      <a:pt x="2198982" y="4908"/>
                      <a:pt x="2207719" y="13645"/>
                    </a:cubicBezTo>
                    <a:cubicBezTo>
                      <a:pt x="2216456" y="22382"/>
                      <a:pt x="2221364" y="34232"/>
                      <a:pt x="2221364" y="46588"/>
                    </a:cubicBezTo>
                    <a:lnTo>
                      <a:pt x="2221364" y="241142"/>
                    </a:lnTo>
                    <a:cubicBezTo>
                      <a:pt x="2221364" y="266872"/>
                      <a:pt x="2200506" y="287730"/>
                      <a:pt x="2174776" y="287730"/>
                    </a:cubicBezTo>
                    <a:lnTo>
                      <a:pt x="46588" y="287730"/>
                    </a:lnTo>
                    <a:cubicBezTo>
                      <a:pt x="34232" y="287730"/>
                      <a:pt x="22382" y="282822"/>
                      <a:pt x="13645" y="274085"/>
                    </a:cubicBezTo>
                    <a:cubicBezTo>
                      <a:pt x="4908" y="265348"/>
                      <a:pt x="0" y="253498"/>
                      <a:pt x="0" y="241142"/>
                    </a:cubicBezTo>
                    <a:lnTo>
                      <a:pt x="0" y="46588"/>
                    </a:lnTo>
                    <a:cubicBezTo>
                      <a:pt x="0" y="34232"/>
                      <a:pt x="4908" y="22382"/>
                      <a:pt x="13645" y="13645"/>
                    </a:cubicBezTo>
                    <a:cubicBezTo>
                      <a:pt x="22382" y="4908"/>
                      <a:pt x="34232" y="0"/>
                      <a:pt x="465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32"/>
              <p:cNvSpPr txBox="1"/>
              <p:nvPr/>
            </p:nvSpPr>
            <p:spPr>
              <a:xfrm>
                <a:off x="0" y="-38100"/>
                <a:ext cx="2221500" cy="325800"/>
              </a:xfrm>
              <a:prstGeom prst="rect">
                <a:avLst/>
              </a:prstGeom>
              <a:noFill/>
              <a:ln>
                <a:noFill/>
              </a:ln>
            </p:spPr>
            <p:txBody>
              <a:bodyPr spcFirstLastPara="1" wrap="square" lIns="60050" tIns="60050" rIns="60050" bIns="60050" anchor="ctr" anchorCtr="0">
                <a:noAutofit/>
              </a:bodyPr>
              <a:lstStyle/>
              <a:p>
                <a:pPr marL="0" marR="0" lvl="0" indent="0" algn="ctr" rtl="0">
                  <a:lnSpc>
                    <a:spcPct val="163277"/>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473" name="Google Shape;473;p32"/>
            <p:cNvSpPr/>
            <p:nvPr/>
          </p:nvSpPr>
          <p:spPr>
            <a:xfrm>
              <a:off x="3724852" y="163176"/>
              <a:ext cx="5435836" cy="908166"/>
            </a:xfrm>
            <a:custGeom>
              <a:avLst/>
              <a:gdLst/>
              <a:ahLst/>
              <a:cxnLst/>
              <a:rect l="l" t="t" r="r" b="b"/>
              <a:pathLst>
                <a:path w="5435836" h="908166" extrusionOk="0">
                  <a:moveTo>
                    <a:pt x="0" y="0"/>
                  </a:moveTo>
                  <a:lnTo>
                    <a:pt x="5435836" y="0"/>
                  </a:lnTo>
                  <a:lnTo>
                    <a:pt x="5435836" y="908167"/>
                  </a:lnTo>
                  <a:lnTo>
                    <a:pt x="0" y="908167"/>
                  </a:lnTo>
                  <a:lnTo>
                    <a:pt x="0" y="0"/>
                  </a:lnTo>
                  <a:close/>
                </a:path>
              </a:pathLst>
            </a:custGeom>
            <a:blipFill rotWithShape="1">
              <a:blip r:embed="rId6">
                <a:alphaModFix/>
              </a:blip>
              <a:stretch>
                <a:fillRect/>
              </a:stretch>
            </a:blipFill>
            <a:ln>
              <a:noFill/>
            </a:ln>
          </p:spPr>
          <p:txBody>
            <a:bodyPr/>
            <a:lstStyle/>
            <a:p>
              <a:endParaRPr lang="it-IT"/>
            </a:p>
          </p:txBody>
        </p:sp>
        <p:sp>
          <p:nvSpPr>
            <p:cNvPr id="474" name="Google Shape;474;p32"/>
            <p:cNvSpPr/>
            <p:nvPr/>
          </p:nvSpPr>
          <p:spPr>
            <a:xfrm>
              <a:off x="1650583" y="240131"/>
              <a:ext cx="1923704" cy="754258"/>
            </a:xfrm>
            <a:custGeom>
              <a:avLst/>
              <a:gdLst/>
              <a:ahLst/>
              <a:cxnLst/>
              <a:rect l="l" t="t" r="r" b="b"/>
              <a:pathLst>
                <a:path w="1923704" h="754258" extrusionOk="0">
                  <a:moveTo>
                    <a:pt x="0" y="0"/>
                  </a:moveTo>
                  <a:lnTo>
                    <a:pt x="1923704" y="0"/>
                  </a:lnTo>
                  <a:lnTo>
                    <a:pt x="1923704" y="754258"/>
                  </a:lnTo>
                  <a:lnTo>
                    <a:pt x="0" y="754258"/>
                  </a:lnTo>
                  <a:lnTo>
                    <a:pt x="0" y="0"/>
                  </a:lnTo>
                  <a:close/>
                </a:path>
              </a:pathLst>
            </a:custGeom>
            <a:blipFill rotWithShape="1">
              <a:blip r:embed="rId7">
                <a:alphaModFix/>
              </a:blip>
              <a:stretch>
                <a:fillRect/>
              </a:stretch>
            </a:blipFill>
            <a:ln>
              <a:noFill/>
            </a:ln>
          </p:spPr>
          <p:txBody>
            <a:bodyPr/>
            <a:lstStyle/>
            <a:p>
              <a:endParaRPr lang="it-IT"/>
            </a:p>
          </p:txBody>
        </p:sp>
      </p:grpSp>
      <p:sp>
        <p:nvSpPr>
          <p:cNvPr id="475" name="Google Shape;475;p32"/>
          <p:cNvSpPr txBox="1"/>
          <p:nvPr/>
        </p:nvSpPr>
        <p:spPr>
          <a:xfrm>
            <a:off x="6498497" y="1575750"/>
            <a:ext cx="10461600" cy="707400"/>
          </a:xfrm>
          <a:prstGeom prst="rect">
            <a:avLst/>
          </a:prstGeom>
          <a:noFill/>
          <a:ln>
            <a:noFill/>
          </a:ln>
        </p:spPr>
        <p:txBody>
          <a:bodyPr spcFirstLastPara="1" wrap="square" lIns="91425" tIns="91425" rIns="91425" bIns="91425" anchor="t" anchorCtr="0">
            <a:normAutofit lnSpcReduction="10000"/>
          </a:bodyPr>
          <a:lstStyle/>
          <a:p>
            <a:pPr marL="0" lvl="0" indent="0" algn="ctr" rtl="0">
              <a:spcBef>
                <a:spcPts val="0"/>
              </a:spcBef>
              <a:spcAft>
                <a:spcPts val="0"/>
              </a:spcAft>
              <a:buNone/>
            </a:pPr>
            <a:r>
              <a:rPr lang="en-US" sz="3600" b="1">
                <a:solidFill>
                  <a:srgbClr val="43B4BE"/>
                </a:solidFill>
                <a:latin typeface="Open Sans"/>
                <a:ea typeface="Open Sans"/>
                <a:cs typeface="Open Sans"/>
                <a:sym typeface="Open Sans"/>
              </a:rPr>
              <a:t>Clausole delle licenze CC </a:t>
            </a:r>
            <a:endParaRPr sz="3600" b="1">
              <a:solidFill>
                <a:srgbClr val="43B4BE"/>
              </a:solidFill>
              <a:latin typeface="Open Sans"/>
              <a:ea typeface="Open Sans"/>
              <a:cs typeface="Open Sans"/>
              <a:sym typeface="Open Sans"/>
            </a:endParaRPr>
          </a:p>
        </p:txBody>
      </p:sp>
      <p:pic>
        <p:nvPicPr>
          <p:cNvPr id="476" name="Google Shape;476;p32"/>
          <p:cNvPicPr preferRelativeResize="0"/>
          <p:nvPr/>
        </p:nvPicPr>
        <p:blipFill rotWithShape="1">
          <a:blip r:embed="rId8">
            <a:alphaModFix/>
          </a:blip>
          <a:srcRect/>
          <a:stretch/>
        </p:blipFill>
        <p:spPr>
          <a:xfrm>
            <a:off x="627175" y="2648675"/>
            <a:ext cx="1416000" cy="1416074"/>
          </a:xfrm>
          <a:prstGeom prst="rect">
            <a:avLst/>
          </a:prstGeom>
          <a:noFill/>
          <a:ln>
            <a:noFill/>
          </a:ln>
        </p:spPr>
      </p:pic>
      <p:pic>
        <p:nvPicPr>
          <p:cNvPr id="477" name="Google Shape;477;p32"/>
          <p:cNvPicPr preferRelativeResize="0"/>
          <p:nvPr/>
        </p:nvPicPr>
        <p:blipFill rotWithShape="1">
          <a:blip r:embed="rId9">
            <a:alphaModFix/>
          </a:blip>
          <a:srcRect/>
          <a:stretch/>
        </p:blipFill>
        <p:spPr>
          <a:xfrm>
            <a:off x="627175" y="4342450"/>
            <a:ext cx="1416000" cy="1416000"/>
          </a:xfrm>
          <a:prstGeom prst="rect">
            <a:avLst/>
          </a:prstGeom>
          <a:noFill/>
          <a:ln>
            <a:noFill/>
          </a:ln>
        </p:spPr>
      </p:pic>
      <p:pic>
        <p:nvPicPr>
          <p:cNvPr id="478" name="Google Shape;478;p32"/>
          <p:cNvPicPr preferRelativeResize="0"/>
          <p:nvPr/>
        </p:nvPicPr>
        <p:blipFill rotWithShape="1">
          <a:blip r:embed="rId10">
            <a:alphaModFix/>
          </a:blip>
          <a:srcRect/>
          <a:stretch/>
        </p:blipFill>
        <p:spPr>
          <a:xfrm>
            <a:off x="627175" y="7622162"/>
            <a:ext cx="1416000" cy="1415969"/>
          </a:xfrm>
          <a:prstGeom prst="rect">
            <a:avLst/>
          </a:prstGeom>
          <a:noFill/>
          <a:ln>
            <a:noFill/>
          </a:ln>
        </p:spPr>
      </p:pic>
      <p:pic>
        <p:nvPicPr>
          <p:cNvPr id="479" name="Google Shape;479;p32"/>
          <p:cNvPicPr preferRelativeResize="0"/>
          <p:nvPr/>
        </p:nvPicPr>
        <p:blipFill rotWithShape="1">
          <a:blip r:embed="rId11">
            <a:alphaModFix/>
          </a:blip>
          <a:srcRect/>
          <a:stretch/>
        </p:blipFill>
        <p:spPr>
          <a:xfrm>
            <a:off x="627175" y="6036150"/>
            <a:ext cx="1416000" cy="1416000"/>
          </a:xfrm>
          <a:prstGeom prst="rect">
            <a:avLst/>
          </a:prstGeom>
          <a:noFill/>
          <a:ln>
            <a:noFill/>
          </a:ln>
        </p:spPr>
      </p:pic>
      <p:sp>
        <p:nvSpPr>
          <p:cNvPr id="480" name="Google Shape;480;p32"/>
          <p:cNvSpPr txBox="1"/>
          <p:nvPr/>
        </p:nvSpPr>
        <p:spPr>
          <a:xfrm>
            <a:off x="5765925" y="2401500"/>
            <a:ext cx="11569800" cy="2055000"/>
          </a:xfrm>
          <a:prstGeom prst="rect">
            <a:avLst/>
          </a:prstGeom>
          <a:noFill/>
          <a:ln>
            <a:noFill/>
          </a:ln>
        </p:spPr>
        <p:txBody>
          <a:bodyPr spcFirstLastPara="1" wrap="square" lIns="91425" tIns="91425" rIns="91425" bIns="91425" anchor="t" anchorCtr="0">
            <a:spAutoFit/>
          </a:bodyPr>
          <a:lstStyle/>
          <a:p>
            <a:pPr marL="0" marR="0" lvl="0" indent="0" algn="just" rtl="0">
              <a:lnSpc>
                <a:spcPct val="115000"/>
              </a:lnSpc>
              <a:spcBef>
                <a:spcPts val="0"/>
              </a:spcBef>
              <a:spcAft>
                <a:spcPts val="0"/>
              </a:spcAft>
              <a:buClr>
                <a:srgbClr val="000000"/>
              </a:buClr>
              <a:buSzPts val="900"/>
              <a:buFont typeface="Arial"/>
              <a:buNone/>
            </a:pPr>
            <a:r>
              <a:rPr lang="en-US" sz="1800">
                <a:latin typeface="Montserrat"/>
                <a:ea typeface="Montserrat"/>
                <a:cs typeface="Montserrat"/>
                <a:sym typeface="Montserrat"/>
              </a:rPr>
              <a:t>E’</a:t>
            </a:r>
            <a:r>
              <a:rPr lang="en-US" sz="1800" i="0" u="none" strike="noStrike" cap="none">
                <a:solidFill>
                  <a:srgbClr val="000000"/>
                </a:solidFill>
                <a:latin typeface="Montserrat"/>
                <a:ea typeface="Montserrat"/>
                <a:cs typeface="Montserrat"/>
                <a:sym typeface="Montserrat"/>
              </a:rPr>
              <a:t> presente in tutte le licenze e impone al licenziatario di concedere all’autore un adeguato riconoscimento dei suoi diritti, mantenendo tutte le note informative (T.A.S.L.) sul diritto d’autore nell’esercizio dei diritti concessi ed allegando un link della licenza, con l’espresso divieto di sub-licenziare l’opera o di introdurre condizioni o misure tecnologiche che abbiano come effetto quello di restringere i termini della licenza o di limitare in qualche misura l’esercizio da parte del beneficiario dei diritti concessi. </a:t>
            </a:r>
            <a:endParaRPr sz="1800" i="0" u="none" strike="noStrike" cap="none">
              <a:solidFill>
                <a:srgbClr val="000000"/>
              </a:solidFill>
              <a:latin typeface="Montserrat"/>
              <a:ea typeface="Montserrat"/>
              <a:cs typeface="Montserrat"/>
              <a:sym typeface="Montserrat"/>
            </a:endParaRPr>
          </a:p>
        </p:txBody>
      </p:sp>
      <p:sp>
        <p:nvSpPr>
          <p:cNvPr id="481" name="Google Shape;481;p32"/>
          <p:cNvSpPr txBox="1"/>
          <p:nvPr/>
        </p:nvSpPr>
        <p:spPr>
          <a:xfrm>
            <a:off x="5729325" y="4618963"/>
            <a:ext cx="11569800" cy="780300"/>
          </a:xfrm>
          <a:prstGeom prst="rect">
            <a:avLst/>
          </a:prstGeom>
          <a:noFill/>
          <a:ln>
            <a:noFill/>
          </a:ln>
        </p:spPr>
        <p:txBody>
          <a:bodyPr spcFirstLastPara="1" wrap="square" lIns="91425" tIns="91425" rIns="91425" bIns="91425" anchor="t" anchorCtr="0">
            <a:spAutoFit/>
          </a:bodyPr>
          <a:lstStyle/>
          <a:p>
            <a:pPr marL="0" marR="0" lvl="0" indent="0" algn="just" rtl="0">
              <a:lnSpc>
                <a:spcPct val="115000"/>
              </a:lnSpc>
              <a:spcBef>
                <a:spcPts val="0"/>
              </a:spcBef>
              <a:spcAft>
                <a:spcPts val="0"/>
              </a:spcAft>
              <a:buClr>
                <a:srgbClr val="000000"/>
              </a:buClr>
              <a:buSzPts val="900"/>
              <a:buFont typeface="Arial"/>
              <a:buNone/>
            </a:pPr>
            <a:r>
              <a:rPr lang="en-US" sz="1800">
                <a:latin typeface="Montserrat"/>
                <a:ea typeface="Montserrat"/>
                <a:cs typeface="Montserrat"/>
                <a:sym typeface="Montserrat"/>
              </a:rPr>
              <a:t>I</a:t>
            </a:r>
            <a:r>
              <a:rPr lang="en-US" sz="1800" i="0" u="none" strike="noStrike" cap="none">
                <a:solidFill>
                  <a:srgbClr val="000000"/>
                </a:solidFill>
                <a:latin typeface="Montserrat"/>
                <a:ea typeface="Montserrat"/>
                <a:cs typeface="Montserrat"/>
                <a:sym typeface="Montserrat"/>
              </a:rPr>
              <a:t>mpedisce ai licenziatari la creazione di opere derivate. L’opera licenziata può quindi essere riprodotta, distribuita, rappresentata, ecc. solo nella sua integrità, senza alcuna modifica.</a:t>
            </a:r>
            <a:endParaRPr sz="1800" i="0" u="none" strike="noStrike" cap="none">
              <a:solidFill>
                <a:srgbClr val="000000"/>
              </a:solidFill>
              <a:latin typeface="Montserrat"/>
              <a:ea typeface="Montserrat"/>
              <a:cs typeface="Montserrat"/>
              <a:sym typeface="Montserrat"/>
            </a:endParaRPr>
          </a:p>
        </p:txBody>
      </p:sp>
      <p:sp>
        <p:nvSpPr>
          <p:cNvPr id="482" name="Google Shape;482;p32"/>
          <p:cNvSpPr txBox="1"/>
          <p:nvPr/>
        </p:nvSpPr>
        <p:spPr>
          <a:xfrm>
            <a:off x="5807025" y="5681213"/>
            <a:ext cx="11487600" cy="1777379"/>
          </a:xfrm>
          <a:prstGeom prst="rect">
            <a:avLst/>
          </a:prstGeom>
          <a:noFill/>
          <a:ln>
            <a:noFill/>
          </a:ln>
        </p:spPr>
        <p:txBody>
          <a:bodyPr spcFirstLastPara="1" wrap="square" lIns="91425" tIns="91425" rIns="91425" bIns="91425" anchor="t" anchorCtr="0">
            <a:spAutoFit/>
          </a:bodyPr>
          <a:lstStyle/>
          <a:p>
            <a:pPr marL="0" marR="0" lvl="0" indent="0" algn="just" rtl="0">
              <a:lnSpc>
                <a:spcPct val="115000"/>
              </a:lnSpc>
              <a:spcBef>
                <a:spcPts val="0"/>
              </a:spcBef>
              <a:spcAft>
                <a:spcPts val="0"/>
              </a:spcAft>
              <a:buClr>
                <a:srgbClr val="000000"/>
              </a:buClr>
              <a:buSzPts val="900"/>
              <a:buFont typeface="Arial"/>
              <a:buNone/>
            </a:pPr>
            <a:r>
              <a:rPr lang="en-US" sz="1800">
                <a:latin typeface="Montserrat"/>
                <a:ea typeface="Montserrat"/>
                <a:cs typeface="Montserrat"/>
                <a:sym typeface="Montserrat"/>
              </a:rPr>
              <a:t>Vi</a:t>
            </a:r>
            <a:r>
              <a:rPr lang="en-US" sz="1800" i="0" u="none" strike="noStrike" cap="none">
                <a:solidFill>
                  <a:srgbClr val="000000"/>
                </a:solidFill>
                <a:latin typeface="Montserrat"/>
                <a:ea typeface="Montserrat"/>
                <a:cs typeface="Montserrat"/>
                <a:sym typeface="Montserrat"/>
              </a:rPr>
              <a:t>eta </a:t>
            </a:r>
            <a:r>
              <a:rPr lang="en-US" sz="1800" i="0" u="none" strike="noStrike" cap="none" err="1">
                <a:solidFill>
                  <a:srgbClr val="000000"/>
                </a:solidFill>
                <a:latin typeface="Montserrat"/>
                <a:ea typeface="Montserrat"/>
                <a:cs typeface="Montserrat"/>
                <a:sym typeface="Montserrat"/>
              </a:rPr>
              <a:t>l’esercizio</a:t>
            </a:r>
            <a:r>
              <a:rPr lang="en-US" sz="1800" i="0" u="none" strike="noStrike" cap="none">
                <a:solidFill>
                  <a:srgbClr val="000000"/>
                </a:solidFill>
                <a:latin typeface="Montserrat"/>
                <a:ea typeface="Montserrat"/>
                <a:cs typeface="Montserrat"/>
                <a:sym typeface="Montserrat"/>
              </a:rPr>
              <a:t> a </a:t>
            </a:r>
            <a:r>
              <a:rPr lang="en-US" sz="1800" i="0" u="none" strike="noStrike" cap="none" err="1">
                <a:solidFill>
                  <a:srgbClr val="000000"/>
                </a:solidFill>
                <a:latin typeface="Montserrat"/>
                <a:ea typeface="Montserrat"/>
                <a:cs typeface="Montserrat"/>
                <a:sym typeface="Montserrat"/>
              </a:rPr>
              <a:t>fini</a:t>
            </a:r>
            <a:r>
              <a:rPr lang="en-US" sz="1800" i="0" u="none" strike="noStrike" cap="none">
                <a:solidFill>
                  <a:srgbClr val="000000"/>
                </a:solidFill>
                <a:latin typeface="Montserrat"/>
                <a:ea typeface="Montserrat"/>
                <a:cs typeface="Montserrat"/>
                <a:sym typeface="Montserrat"/>
              </a:rPr>
              <a:t> </a:t>
            </a:r>
            <a:r>
              <a:rPr lang="en-US" sz="1800" i="0" u="none" strike="noStrike" cap="none" err="1">
                <a:solidFill>
                  <a:srgbClr val="000000"/>
                </a:solidFill>
                <a:latin typeface="Montserrat"/>
                <a:ea typeface="Montserrat"/>
                <a:cs typeface="Montserrat"/>
                <a:sym typeface="Montserrat"/>
              </a:rPr>
              <a:t>commerciali</a:t>
            </a:r>
            <a:r>
              <a:rPr lang="en-US" sz="1800" i="0" u="none" strike="noStrike" cap="none">
                <a:solidFill>
                  <a:srgbClr val="000000"/>
                </a:solidFill>
                <a:latin typeface="Montserrat"/>
                <a:ea typeface="Montserrat"/>
                <a:cs typeface="Montserrat"/>
                <a:sym typeface="Montserrat"/>
              </a:rPr>
              <a:t> </a:t>
            </a:r>
            <a:r>
              <a:rPr lang="en-US" sz="1800" i="0" u="none" strike="noStrike" cap="none" err="1">
                <a:solidFill>
                  <a:srgbClr val="000000"/>
                </a:solidFill>
                <a:latin typeface="Montserrat"/>
                <a:ea typeface="Montserrat"/>
                <a:cs typeface="Montserrat"/>
                <a:sym typeface="Montserrat"/>
              </a:rPr>
              <a:t>dei</a:t>
            </a:r>
            <a:r>
              <a:rPr lang="en-US" sz="1800" i="0" u="none" strike="noStrike" cap="none">
                <a:solidFill>
                  <a:srgbClr val="000000"/>
                </a:solidFill>
                <a:latin typeface="Montserrat"/>
                <a:ea typeface="Montserrat"/>
                <a:cs typeface="Montserrat"/>
                <a:sym typeface="Montserrat"/>
              </a:rPr>
              <a:t> </a:t>
            </a:r>
            <a:r>
              <a:rPr lang="en-US" sz="1800" i="0" u="none" strike="noStrike" cap="none" err="1">
                <a:solidFill>
                  <a:srgbClr val="000000"/>
                </a:solidFill>
                <a:latin typeface="Montserrat"/>
                <a:ea typeface="Montserrat"/>
                <a:cs typeface="Montserrat"/>
                <a:sym typeface="Montserrat"/>
              </a:rPr>
              <a:t>diritti</a:t>
            </a:r>
            <a:r>
              <a:rPr lang="en-US" sz="1800" i="0" u="none" strike="noStrike" cap="none">
                <a:solidFill>
                  <a:srgbClr val="000000"/>
                </a:solidFill>
                <a:latin typeface="Montserrat"/>
                <a:ea typeface="Montserrat"/>
                <a:cs typeface="Montserrat"/>
                <a:sym typeface="Montserrat"/>
              </a:rPr>
              <a:t> </a:t>
            </a:r>
            <a:r>
              <a:rPr lang="en-US" sz="1800" i="0" u="none" strike="noStrike" cap="none" err="1">
                <a:solidFill>
                  <a:srgbClr val="000000"/>
                </a:solidFill>
                <a:latin typeface="Montserrat"/>
                <a:ea typeface="Montserrat"/>
                <a:cs typeface="Montserrat"/>
                <a:sym typeface="Montserrat"/>
              </a:rPr>
              <a:t>concessi</a:t>
            </a:r>
            <a:r>
              <a:rPr lang="en-US" sz="1800" i="0" u="none" strike="noStrike" cap="none">
                <a:solidFill>
                  <a:srgbClr val="000000"/>
                </a:solidFill>
                <a:latin typeface="Montserrat"/>
                <a:ea typeface="Montserrat"/>
                <a:cs typeface="Montserrat"/>
                <a:sym typeface="Montserrat"/>
              </a:rPr>
              <a:t> </a:t>
            </a:r>
            <a:r>
              <a:rPr lang="en-US" sz="1800" i="0" u="none" strike="noStrike" cap="none" err="1">
                <a:solidFill>
                  <a:srgbClr val="000000"/>
                </a:solidFill>
                <a:latin typeface="Montserrat"/>
                <a:ea typeface="Montserrat"/>
                <a:cs typeface="Montserrat"/>
                <a:sym typeface="Montserrat"/>
              </a:rPr>
              <a:t>dalla</a:t>
            </a:r>
            <a:r>
              <a:rPr lang="en-US" sz="1800" i="0" u="none" strike="noStrike" cap="none">
                <a:solidFill>
                  <a:srgbClr val="000000"/>
                </a:solidFill>
                <a:latin typeface="Montserrat"/>
                <a:ea typeface="Montserrat"/>
                <a:cs typeface="Montserrat"/>
                <a:sym typeface="Montserrat"/>
              </a:rPr>
              <a:t> </a:t>
            </a:r>
            <a:r>
              <a:rPr lang="en-US" sz="1800" i="0" u="none" strike="noStrike" cap="none" err="1">
                <a:solidFill>
                  <a:srgbClr val="000000"/>
                </a:solidFill>
                <a:latin typeface="Montserrat"/>
                <a:ea typeface="Montserrat"/>
                <a:cs typeface="Montserrat"/>
                <a:sym typeface="Montserrat"/>
              </a:rPr>
              <a:t>licenza</a:t>
            </a:r>
            <a:r>
              <a:rPr lang="en-US" sz="1800" i="0" u="none" strike="noStrike" cap="none">
                <a:solidFill>
                  <a:srgbClr val="000000"/>
                </a:solidFill>
                <a:latin typeface="Montserrat"/>
                <a:ea typeface="Montserrat"/>
                <a:cs typeface="Montserrat"/>
                <a:sym typeface="Montserrat"/>
              </a:rPr>
              <a:t> </a:t>
            </a:r>
            <a:r>
              <a:rPr lang="en-US" sz="1800" i="0" u="none" strike="noStrike" cap="none" err="1">
                <a:solidFill>
                  <a:srgbClr val="000000"/>
                </a:solidFill>
                <a:latin typeface="Montserrat"/>
                <a:ea typeface="Montserrat"/>
                <a:cs typeface="Montserrat"/>
                <a:sym typeface="Montserrat"/>
              </a:rPr>
              <a:t>sull’opera</a:t>
            </a:r>
            <a:r>
              <a:rPr lang="en-US" sz="1800" i="0" u="none" strike="noStrike" cap="none">
                <a:solidFill>
                  <a:srgbClr val="000000"/>
                </a:solidFill>
                <a:latin typeface="Montserrat"/>
                <a:ea typeface="Montserrat"/>
                <a:cs typeface="Montserrat"/>
                <a:sym typeface="Montserrat"/>
              </a:rPr>
              <a:t>, o </a:t>
            </a:r>
            <a:r>
              <a:rPr lang="en-US" sz="1800" i="0" u="none" strike="noStrike" cap="none" err="1">
                <a:solidFill>
                  <a:srgbClr val="000000"/>
                </a:solidFill>
                <a:latin typeface="Montserrat"/>
                <a:ea typeface="Montserrat"/>
                <a:cs typeface="Montserrat"/>
                <a:sym typeface="Montserrat"/>
              </a:rPr>
              <a:t>sulle</a:t>
            </a:r>
            <a:r>
              <a:rPr lang="en-US" sz="1800" i="0" u="none" strike="noStrike" cap="none">
                <a:solidFill>
                  <a:srgbClr val="000000"/>
                </a:solidFill>
                <a:latin typeface="Montserrat"/>
                <a:ea typeface="Montserrat"/>
                <a:cs typeface="Montserrat"/>
                <a:sym typeface="Montserrat"/>
              </a:rPr>
              <a:t> </a:t>
            </a:r>
            <a:r>
              <a:rPr lang="en-US" sz="1800" i="0" u="none" strike="noStrike" cap="none" err="1">
                <a:solidFill>
                  <a:srgbClr val="000000"/>
                </a:solidFill>
                <a:latin typeface="Montserrat"/>
                <a:ea typeface="Montserrat"/>
                <a:cs typeface="Montserrat"/>
                <a:sym typeface="Montserrat"/>
              </a:rPr>
              <a:t>opere</a:t>
            </a:r>
            <a:r>
              <a:rPr lang="en-US" sz="1800" i="0" u="none" strike="noStrike" cap="none">
                <a:solidFill>
                  <a:srgbClr val="000000"/>
                </a:solidFill>
                <a:latin typeface="Montserrat"/>
                <a:ea typeface="Montserrat"/>
                <a:cs typeface="Montserrat"/>
                <a:sym typeface="Montserrat"/>
              </a:rPr>
              <a:t> da </a:t>
            </a:r>
            <a:r>
              <a:rPr lang="en-US" sz="1800" i="0" u="none" strike="noStrike" cap="none" err="1">
                <a:solidFill>
                  <a:srgbClr val="000000"/>
                </a:solidFill>
                <a:latin typeface="Montserrat"/>
                <a:ea typeface="Montserrat"/>
                <a:cs typeface="Montserrat"/>
                <a:sym typeface="Montserrat"/>
              </a:rPr>
              <a:t>essa</a:t>
            </a:r>
            <a:r>
              <a:rPr lang="en-US" sz="1800" i="0" u="none" strike="noStrike" cap="none">
                <a:solidFill>
                  <a:srgbClr val="000000"/>
                </a:solidFill>
                <a:latin typeface="Montserrat"/>
                <a:ea typeface="Montserrat"/>
                <a:cs typeface="Montserrat"/>
                <a:sym typeface="Montserrat"/>
              </a:rPr>
              <a:t> derivate. Per “non </a:t>
            </a:r>
            <a:r>
              <a:rPr lang="en-US" sz="1800" i="0" u="none" strike="noStrike" cap="none" err="1">
                <a:solidFill>
                  <a:srgbClr val="000000"/>
                </a:solidFill>
                <a:latin typeface="Montserrat"/>
                <a:ea typeface="Montserrat"/>
                <a:cs typeface="Montserrat"/>
                <a:sym typeface="Montserrat"/>
              </a:rPr>
              <a:t>commerciale</a:t>
            </a:r>
            <a:r>
              <a:rPr lang="en-US" sz="1800" i="0" u="none" strike="noStrike" cap="none">
                <a:solidFill>
                  <a:srgbClr val="000000"/>
                </a:solidFill>
                <a:latin typeface="Montserrat"/>
                <a:ea typeface="Montserrat"/>
                <a:cs typeface="Montserrat"/>
                <a:sym typeface="Montserrat"/>
              </a:rPr>
              <a:t>” </a:t>
            </a:r>
            <a:r>
              <a:rPr lang="en-US" sz="1800" i="0" u="none" strike="noStrike" cap="none" err="1">
                <a:solidFill>
                  <a:srgbClr val="000000"/>
                </a:solidFill>
                <a:latin typeface="Montserrat"/>
                <a:ea typeface="Montserrat"/>
                <a:cs typeface="Montserrat"/>
                <a:sym typeface="Montserrat"/>
              </a:rPr>
              <a:t>si</a:t>
            </a:r>
            <a:r>
              <a:rPr lang="en-US" sz="1800" i="0" u="none" strike="noStrike" cap="none">
                <a:solidFill>
                  <a:srgbClr val="000000"/>
                </a:solidFill>
                <a:latin typeface="Montserrat"/>
                <a:ea typeface="Montserrat"/>
                <a:cs typeface="Montserrat"/>
                <a:sym typeface="Montserrat"/>
              </a:rPr>
              <a:t> </a:t>
            </a:r>
            <a:r>
              <a:rPr lang="en-US" sz="1800" i="0" u="none" strike="noStrike" cap="none" err="1">
                <a:solidFill>
                  <a:srgbClr val="000000"/>
                </a:solidFill>
                <a:latin typeface="Montserrat"/>
                <a:ea typeface="Montserrat"/>
                <a:cs typeface="Montserrat"/>
                <a:sym typeface="Montserrat"/>
              </a:rPr>
              <a:t>intende</a:t>
            </a:r>
            <a:r>
              <a:rPr lang="en-US" sz="1800" i="0" u="none" strike="noStrike" cap="none">
                <a:solidFill>
                  <a:srgbClr val="000000"/>
                </a:solidFill>
                <a:latin typeface="Montserrat"/>
                <a:ea typeface="Montserrat"/>
                <a:cs typeface="Montserrat"/>
                <a:sym typeface="Montserrat"/>
              </a:rPr>
              <a:t> un </a:t>
            </a:r>
            <a:r>
              <a:rPr lang="en-US" sz="1800" i="0" u="none" strike="noStrike" cap="none" err="1">
                <a:solidFill>
                  <a:srgbClr val="000000"/>
                </a:solidFill>
                <a:latin typeface="Montserrat"/>
                <a:ea typeface="Montserrat"/>
                <a:cs typeface="Montserrat"/>
                <a:sym typeface="Montserrat"/>
              </a:rPr>
              <a:t>uso</a:t>
            </a:r>
            <a:r>
              <a:rPr lang="en-US" sz="1800" i="0" u="none" strike="noStrike" cap="none">
                <a:solidFill>
                  <a:srgbClr val="000000"/>
                </a:solidFill>
                <a:latin typeface="Montserrat"/>
                <a:ea typeface="Montserrat"/>
                <a:cs typeface="Montserrat"/>
                <a:sym typeface="Montserrat"/>
              </a:rPr>
              <a:t> non </a:t>
            </a:r>
            <a:r>
              <a:rPr lang="en-US" sz="1800" i="0" u="none" strike="noStrike" cap="none" err="1">
                <a:solidFill>
                  <a:srgbClr val="000000"/>
                </a:solidFill>
                <a:latin typeface="Montserrat"/>
                <a:ea typeface="Montserrat"/>
                <a:cs typeface="Montserrat"/>
                <a:sym typeface="Montserrat"/>
              </a:rPr>
              <a:t>inteso</a:t>
            </a:r>
            <a:r>
              <a:rPr lang="en-US" sz="1800" i="0" u="none" strike="noStrike" cap="none">
                <a:solidFill>
                  <a:srgbClr val="000000"/>
                </a:solidFill>
                <a:latin typeface="Montserrat"/>
                <a:ea typeface="Montserrat"/>
                <a:cs typeface="Montserrat"/>
                <a:sym typeface="Montserrat"/>
              </a:rPr>
              <a:t> o </a:t>
            </a:r>
            <a:r>
              <a:rPr lang="en-US" sz="1800" i="0" u="none" strike="noStrike" cap="none" err="1">
                <a:solidFill>
                  <a:srgbClr val="000000"/>
                </a:solidFill>
                <a:latin typeface="Montserrat"/>
                <a:ea typeface="Montserrat"/>
                <a:cs typeface="Montserrat"/>
                <a:sym typeface="Montserrat"/>
              </a:rPr>
              <a:t>diretto</a:t>
            </a:r>
            <a:r>
              <a:rPr lang="en-US" sz="1800" i="0" u="none" strike="noStrike" cap="none">
                <a:solidFill>
                  <a:srgbClr val="000000"/>
                </a:solidFill>
                <a:latin typeface="Montserrat"/>
                <a:ea typeface="Montserrat"/>
                <a:cs typeface="Montserrat"/>
                <a:sym typeface="Montserrat"/>
              </a:rPr>
              <a:t> </a:t>
            </a:r>
            <a:r>
              <a:rPr lang="en-US" sz="1800" i="0" u="none" strike="noStrike" cap="none" err="1">
                <a:solidFill>
                  <a:srgbClr val="000000"/>
                </a:solidFill>
                <a:latin typeface="Montserrat"/>
                <a:ea typeface="Montserrat"/>
                <a:cs typeface="Montserrat"/>
                <a:sym typeface="Montserrat"/>
              </a:rPr>
              <a:t>principalmente</a:t>
            </a:r>
            <a:r>
              <a:rPr lang="en-US" sz="1800" i="0" u="none" strike="noStrike" cap="none">
                <a:solidFill>
                  <a:srgbClr val="000000"/>
                </a:solidFill>
                <a:latin typeface="Montserrat"/>
                <a:ea typeface="Montserrat"/>
                <a:cs typeface="Montserrat"/>
                <a:sym typeface="Montserrat"/>
              </a:rPr>
              <a:t> a </a:t>
            </a:r>
            <a:r>
              <a:rPr lang="en-US" sz="1800" i="0" u="none" strike="noStrike" cap="none" err="1">
                <a:solidFill>
                  <a:srgbClr val="000000"/>
                </a:solidFill>
                <a:latin typeface="Montserrat"/>
                <a:ea typeface="Montserrat"/>
                <a:cs typeface="Montserrat"/>
                <a:sym typeface="Montserrat"/>
              </a:rPr>
              <a:t>vantaggi</a:t>
            </a:r>
            <a:r>
              <a:rPr lang="en-US" sz="1800" i="0" u="none" strike="noStrike" cap="none">
                <a:solidFill>
                  <a:srgbClr val="000000"/>
                </a:solidFill>
                <a:latin typeface="Montserrat"/>
                <a:ea typeface="Montserrat"/>
                <a:cs typeface="Montserrat"/>
                <a:sym typeface="Montserrat"/>
              </a:rPr>
              <a:t> </a:t>
            </a:r>
            <a:r>
              <a:rPr lang="en-US" sz="1800" i="0" u="none" strike="noStrike" cap="none" err="1">
                <a:solidFill>
                  <a:srgbClr val="000000"/>
                </a:solidFill>
                <a:latin typeface="Montserrat"/>
                <a:ea typeface="Montserrat"/>
                <a:cs typeface="Montserrat"/>
                <a:sym typeface="Montserrat"/>
              </a:rPr>
              <a:t>commerciali</a:t>
            </a:r>
            <a:r>
              <a:rPr lang="en-US" sz="1800" i="0" u="none" strike="noStrike" cap="none">
                <a:solidFill>
                  <a:srgbClr val="000000"/>
                </a:solidFill>
                <a:latin typeface="Montserrat"/>
                <a:ea typeface="Montserrat"/>
                <a:cs typeface="Montserrat"/>
                <a:sym typeface="Montserrat"/>
              </a:rPr>
              <a:t> o </a:t>
            </a:r>
            <a:r>
              <a:rPr lang="en-US" sz="1800" i="0" u="none" strike="noStrike" cap="none" err="1">
                <a:solidFill>
                  <a:srgbClr val="000000"/>
                </a:solidFill>
                <a:latin typeface="Montserrat"/>
                <a:ea typeface="Montserrat"/>
                <a:cs typeface="Montserrat"/>
                <a:sym typeface="Montserrat"/>
              </a:rPr>
              <a:t>compensi</a:t>
            </a:r>
            <a:r>
              <a:rPr lang="en-US" sz="1800" i="0" u="none" strike="noStrike" cap="none">
                <a:solidFill>
                  <a:srgbClr val="000000"/>
                </a:solidFill>
                <a:latin typeface="Montserrat"/>
                <a:ea typeface="Montserrat"/>
                <a:cs typeface="Montserrat"/>
                <a:sym typeface="Montserrat"/>
              </a:rPr>
              <a:t> </a:t>
            </a:r>
            <a:r>
              <a:rPr lang="en-US" sz="1800" i="0" u="none" strike="noStrike" cap="none" err="1">
                <a:solidFill>
                  <a:srgbClr val="000000"/>
                </a:solidFill>
                <a:latin typeface="Montserrat"/>
                <a:ea typeface="Montserrat"/>
                <a:cs typeface="Montserrat"/>
                <a:sym typeface="Montserrat"/>
              </a:rPr>
              <a:t>monetari</a:t>
            </a:r>
            <a:r>
              <a:rPr lang="en-US" sz="1800" i="0" u="none" strike="noStrike" cap="none">
                <a:solidFill>
                  <a:srgbClr val="000000"/>
                </a:solidFill>
                <a:latin typeface="Montserrat"/>
                <a:ea typeface="Montserrat"/>
                <a:cs typeface="Montserrat"/>
                <a:sym typeface="Montserrat"/>
              </a:rPr>
              <a:t>. Tale </a:t>
            </a:r>
            <a:r>
              <a:rPr lang="en-US" sz="1800" i="0" u="none" strike="noStrike" cap="none" err="1">
                <a:solidFill>
                  <a:srgbClr val="000000"/>
                </a:solidFill>
                <a:latin typeface="Montserrat"/>
                <a:ea typeface="Montserrat"/>
                <a:cs typeface="Montserrat"/>
                <a:sym typeface="Montserrat"/>
              </a:rPr>
              <a:t>limitazione</a:t>
            </a:r>
            <a:r>
              <a:rPr lang="en-US" sz="1800" i="0" u="none" strike="noStrike" cap="none">
                <a:solidFill>
                  <a:srgbClr val="000000"/>
                </a:solidFill>
                <a:latin typeface="Montserrat"/>
                <a:ea typeface="Montserrat"/>
                <a:cs typeface="Montserrat"/>
                <a:sym typeface="Montserrat"/>
              </a:rPr>
              <a:t> non </a:t>
            </a:r>
            <a:r>
              <a:rPr lang="en-US" sz="1800" i="0" u="none" strike="noStrike" cap="none" err="1">
                <a:solidFill>
                  <a:srgbClr val="000000"/>
                </a:solidFill>
                <a:latin typeface="Montserrat"/>
                <a:ea typeface="Montserrat"/>
                <a:cs typeface="Montserrat"/>
                <a:sym typeface="Montserrat"/>
              </a:rPr>
              <a:t>impedisce</a:t>
            </a:r>
            <a:r>
              <a:rPr lang="en-US" sz="1800" i="0" u="none" strike="noStrike" cap="none">
                <a:solidFill>
                  <a:srgbClr val="000000"/>
                </a:solidFill>
                <a:latin typeface="Montserrat"/>
                <a:ea typeface="Montserrat"/>
                <a:cs typeface="Montserrat"/>
                <a:sym typeface="Montserrat"/>
              </a:rPr>
              <a:t> al </a:t>
            </a:r>
            <a:r>
              <a:rPr lang="en-US" sz="1800" i="0" u="none" strike="noStrike" cap="none" err="1">
                <a:solidFill>
                  <a:srgbClr val="000000"/>
                </a:solidFill>
                <a:latin typeface="Montserrat"/>
                <a:ea typeface="Montserrat"/>
                <a:cs typeface="Montserrat"/>
                <a:sym typeface="Montserrat"/>
              </a:rPr>
              <a:t>titolare</a:t>
            </a:r>
            <a:r>
              <a:rPr lang="en-US" sz="1800" i="0" u="none" strike="noStrike" cap="none">
                <a:solidFill>
                  <a:srgbClr val="000000"/>
                </a:solidFill>
                <a:latin typeface="Montserrat"/>
                <a:ea typeface="Montserrat"/>
                <a:cs typeface="Montserrat"/>
                <a:sym typeface="Montserrat"/>
              </a:rPr>
              <a:t> </a:t>
            </a:r>
            <a:r>
              <a:rPr lang="en-US" sz="1800" i="0" u="none" strike="noStrike" cap="none" err="1">
                <a:solidFill>
                  <a:srgbClr val="000000"/>
                </a:solidFill>
                <a:latin typeface="Montserrat"/>
                <a:ea typeface="Montserrat"/>
                <a:cs typeface="Montserrat"/>
                <a:sym typeface="Montserrat"/>
              </a:rPr>
              <a:t>dei</a:t>
            </a:r>
            <a:r>
              <a:rPr lang="en-US" sz="1800" i="0" u="none" strike="noStrike" cap="none">
                <a:solidFill>
                  <a:srgbClr val="000000"/>
                </a:solidFill>
                <a:latin typeface="Montserrat"/>
                <a:ea typeface="Montserrat"/>
                <a:cs typeface="Montserrat"/>
                <a:sym typeface="Montserrat"/>
              </a:rPr>
              <a:t> </a:t>
            </a:r>
            <a:r>
              <a:rPr lang="en-US" sz="1800" i="0" u="none" strike="noStrike" cap="none" err="1">
                <a:solidFill>
                  <a:srgbClr val="000000"/>
                </a:solidFill>
                <a:latin typeface="Montserrat"/>
                <a:ea typeface="Montserrat"/>
                <a:cs typeface="Montserrat"/>
                <a:sym typeface="Montserrat"/>
              </a:rPr>
              <a:t>diritti</a:t>
            </a:r>
            <a:r>
              <a:rPr lang="en-US" sz="1800" i="0" u="none" strike="noStrike" cap="none">
                <a:solidFill>
                  <a:srgbClr val="000000"/>
                </a:solidFill>
                <a:latin typeface="Montserrat"/>
                <a:ea typeface="Montserrat"/>
                <a:cs typeface="Montserrat"/>
                <a:sym typeface="Montserrat"/>
              </a:rPr>
              <a:t> di </a:t>
            </a:r>
            <a:r>
              <a:rPr lang="en-US" sz="1800" i="0" u="none" strike="noStrike" cap="none" err="1">
                <a:solidFill>
                  <a:srgbClr val="000000"/>
                </a:solidFill>
                <a:latin typeface="Montserrat"/>
                <a:ea typeface="Montserrat"/>
                <a:cs typeface="Montserrat"/>
                <a:sym typeface="Montserrat"/>
              </a:rPr>
              <a:t>concedere</a:t>
            </a:r>
            <a:r>
              <a:rPr lang="en-US" sz="1800" i="0" u="none" strike="noStrike" cap="none">
                <a:solidFill>
                  <a:srgbClr val="000000"/>
                </a:solidFill>
                <a:latin typeface="Montserrat"/>
                <a:ea typeface="Montserrat"/>
                <a:cs typeface="Montserrat"/>
                <a:sym typeface="Montserrat"/>
              </a:rPr>
              <a:t> </a:t>
            </a:r>
            <a:r>
              <a:rPr lang="en-US" sz="1800" i="0" u="none" strike="noStrike" cap="none" err="1">
                <a:solidFill>
                  <a:srgbClr val="000000"/>
                </a:solidFill>
                <a:latin typeface="Montserrat"/>
                <a:ea typeface="Montserrat"/>
                <a:cs typeface="Montserrat"/>
                <a:sym typeface="Montserrat"/>
              </a:rPr>
              <a:t>l’autorizzazione</a:t>
            </a:r>
            <a:r>
              <a:rPr lang="en-US" sz="1800" i="0" u="none" strike="noStrike" cap="none">
                <a:solidFill>
                  <a:srgbClr val="000000"/>
                </a:solidFill>
                <a:latin typeface="Montserrat"/>
                <a:ea typeface="Montserrat"/>
                <a:cs typeface="Montserrat"/>
                <a:sym typeface="Montserrat"/>
              </a:rPr>
              <a:t> ad </a:t>
            </a:r>
            <a:r>
              <a:rPr lang="en-US" sz="1800" i="0" u="none" strike="noStrike" cap="none" err="1">
                <a:solidFill>
                  <a:srgbClr val="000000"/>
                </a:solidFill>
                <a:latin typeface="Montserrat"/>
                <a:ea typeface="Montserrat"/>
                <a:cs typeface="Montserrat"/>
                <a:sym typeface="Montserrat"/>
              </a:rPr>
              <a:t>utilizzazioni</a:t>
            </a:r>
            <a:r>
              <a:rPr lang="en-US" sz="1800" i="0" u="none" strike="noStrike" cap="none">
                <a:solidFill>
                  <a:srgbClr val="000000"/>
                </a:solidFill>
                <a:latin typeface="Montserrat"/>
                <a:ea typeface="Montserrat"/>
                <a:cs typeface="Montserrat"/>
                <a:sym typeface="Montserrat"/>
              </a:rPr>
              <a:t> </a:t>
            </a:r>
            <a:r>
              <a:rPr lang="en-US" sz="1800" i="0" u="none" strike="noStrike" cap="none" err="1">
                <a:solidFill>
                  <a:srgbClr val="000000"/>
                </a:solidFill>
                <a:latin typeface="Montserrat"/>
                <a:ea typeface="Montserrat"/>
                <a:cs typeface="Montserrat"/>
                <a:sym typeface="Montserrat"/>
              </a:rPr>
              <a:t>commerciali</a:t>
            </a:r>
            <a:r>
              <a:rPr lang="en-US" sz="1800" i="0" u="none" strike="noStrike" cap="none">
                <a:solidFill>
                  <a:srgbClr val="000000"/>
                </a:solidFill>
                <a:latin typeface="Montserrat"/>
                <a:ea typeface="Montserrat"/>
                <a:cs typeface="Montserrat"/>
                <a:sym typeface="Montserrat"/>
              </a:rPr>
              <a:t> </a:t>
            </a:r>
            <a:r>
              <a:rPr lang="en-US" sz="1800" i="0" u="none" strike="noStrike" cap="none" err="1">
                <a:solidFill>
                  <a:srgbClr val="000000"/>
                </a:solidFill>
                <a:latin typeface="Montserrat"/>
                <a:ea typeface="Montserrat"/>
                <a:cs typeface="Montserrat"/>
                <a:sym typeface="Montserrat"/>
              </a:rPr>
              <a:t>dell’opera</a:t>
            </a:r>
            <a:r>
              <a:rPr lang="en-US" sz="1800" i="0" u="none" strike="noStrike" cap="none">
                <a:solidFill>
                  <a:srgbClr val="000000"/>
                </a:solidFill>
                <a:latin typeface="Montserrat"/>
                <a:ea typeface="Montserrat"/>
                <a:cs typeface="Montserrat"/>
                <a:sym typeface="Montserrat"/>
              </a:rPr>
              <a:t> </a:t>
            </a:r>
            <a:r>
              <a:rPr lang="en-US" sz="1800" i="0" u="none" strike="noStrike" cap="none" err="1">
                <a:solidFill>
                  <a:srgbClr val="000000"/>
                </a:solidFill>
                <a:latin typeface="Montserrat"/>
                <a:ea typeface="Montserrat"/>
                <a:cs typeface="Montserrat"/>
                <a:sym typeface="Montserrat"/>
              </a:rPr>
              <a:t>dietro</a:t>
            </a:r>
            <a:r>
              <a:rPr lang="en-US" sz="1800" i="0" u="none" strike="noStrike" cap="none">
                <a:solidFill>
                  <a:srgbClr val="000000"/>
                </a:solidFill>
                <a:latin typeface="Montserrat"/>
                <a:ea typeface="Montserrat"/>
                <a:cs typeface="Montserrat"/>
                <a:sym typeface="Montserrat"/>
              </a:rPr>
              <a:t> </a:t>
            </a:r>
            <a:r>
              <a:rPr lang="en-US" sz="1800" i="0" u="none" strike="noStrike" cap="none" err="1">
                <a:solidFill>
                  <a:srgbClr val="000000"/>
                </a:solidFill>
                <a:latin typeface="Montserrat"/>
                <a:ea typeface="Montserrat"/>
                <a:cs typeface="Montserrat"/>
                <a:sym typeface="Montserrat"/>
              </a:rPr>
              <a:t>pagamento</a:t>
            </a:r>
            <a:r>
              <a:rPr lang="en-US" sz="1800" i="0" u="none" strike="noStrike" cap="none">
                <a:solidFill>
                  <a:srgbClr val="000000"/>
                </a:solidFill>
                <a:latin typeface="Montserrat"/>
                <a:ea typeface="Montserrat"/>
                <a:cs typeface="Montserrat"/>
                <a:sym typeface="Montserrat"/>
              </a:rPr>
              <a:t> di un </a:t>
            </a:r>
            <a:r>
              <a:rPr lang="en-US" sz="1800" i="0" u="none" strike="noStrike" cap="none" err="1">
                <a:solidFill>
                  <a:srgbClr val="000000"/>
                </a:solidFill>
                <a:latin typeface="Montserrat"/>
                <a:ea typeface="Montserrat"/>
                <a:cs typeface="Montserrat"/>
                <a:sym typeface="Montserrat"/>
              </a:rPr>
              <a:t>corrispettivo</a:t>
            </a:r>
            <a:r>
              <a:rPr lang="en-US" sz="1800" i="0" u="none" strike="noStrike" cap="none">
                <a:solidFill>
                  <a:srgbClr val="000000"/>
                </a:solidFill>
                <a:latin typeface="Montserrat"/>
                <a:ea typeface="Montserrat"/>
                <a:cs typeface="Montserrat"/>
                <a:sym typeface="Montserrat"/>
              </a:rPr>
              <a:t> </a:t>
            </a:r>
            <a:r>
              <a:rPr lang="en-US" sz="1800" i="0" u="none" strike="noStrike" cap="none" err="1">
                <a:solidFill>
                  <a:srgbClr val="000000"/>
                </a:solidFill>
                <a:latin typeface="Montserrat"/>
                <a:ea typeface="Montserrat"/>
                <a:cs typeface="Montserrat"/>
                <a:sym typeface="Montserrat"/>
              </a:rPr>
              <a:t>economico</a:t>
            </a:r>
            <a:r>
              <a:rPr lang="en-US" sz="1800" i="0" u="none" strike="noStrike" cap="none">
                <a:solidFill>
                  <a:srgbClr val="000000"/>
                </a:solidFill>
                <a:latin typeface="Montserrat"/>
                <a:ea typeface="Montserrat"/>
                <a:cs typeface="Montserrat"/>
                <a:sym typeface="Montserrat"/>
              </a:rPr>
              <a:t>.</a:t>
            </a:r>
            <a:endParaRPr sz="1800" i="0" u="none" strike="noStrike" cap="none">
              <a:solidFill>
                <a:srgbClr val="000000"/>
              </a:solidFill>
              <a:latin typeface="Montserrat"/>
              <a:ea typeface="Montserrat"/>
              <a:cs typeface="Montserrat"/>
              <a:sym typeface="Montserrat"/>
            </a:endParaRPr>
          </a:p>
        </p:txBody>
      </p:sp>
      <p:sp>
        <p:nvSpPr>
          <p:cNvPr id="483" name="Google Shape;483;p32"/>
          <p:cNvSpPr txBox="1"/>
          <p:nvPr/>
        </p:nvSpPr>
        <p:spPr>
          <a:xfrm>
            <a:off x="5848225" y="7735075"/>
            <a:ext cx="11487600" cy="780300"/>
          </a:xfrm>
          <a:prstGeom prst="rect">
            <a:avLst/>
          </a:prstGeom>
          <a:noFill/>
          <a:ln>
            <a:noFill/>
          </a:ln>
        </p:spPr>
        <p:txBody>
          <a:bodyPr spcFirstLastPara="1" wrap="square" lIns="91425" tIns="91425" rIns="91425" bIns="91425" anchor="t" anchorCtr="0">
            <a:spAutoFit/>
          </a:bodyPr>
          <a:lstStyle/>
          <a:p>
            <a:pPr marL="0" marR="0" lvl="0" indent="0" algn="just" rtl="0">
              <a:lnSpc>
                <a:spcPct val="115000"/>
              </a:lnSpc>
              <a:spcBef>
                <a:spcPts val="0"/>
              </a:spcBef>
              <a:spcAft>
                <a:spcPts val="0"/>
              </a:spcAft>
              <a:buClr>
                <a:srgbClr val="000000"/>
              </a:buClr>
              <a:buSzPts val="900"/>
              <a:buFont typeface="Arial"/>
              <a:buNone/>
            </a:pPr>
            <a:r>
              <a:rPr lang="en-US" sz="1800">
                <a:latin typeface="Montserrat"/>
                <a:ea typeface="Montserrat"/>
                <a:cs typeface="Montserrat"/>
                <a:sym typeface="Montserrat"/>
              </a:rPr>
              <a:t>P</a:t>
            </a:r>
            <a:r>
              <a:rPr lang="en-US" sz="1800" i="0" u="none" strike="noStrike" cap="none">
                <a:solidFill>
                  <a:srgbClr val="000000"/>
                </a:solidFill>
                <a:latin typeface="Montserrat"/>
                <a:ea typeface="Montserrat"/>
                <a:cs typeface="Montserrat"/>
                <a:sym typeface="Montserrat"/>
              </a:rPr>
              <a:t>ermette la creazione di opere derivate solo a condizione che quest’ultime vengano distribuite negli stessi termini di licenza dell’opera originaria o con licenza ad essa compatibile. </a:t>
            </a:r>
            <a:endParaRPr sz="1800" i="0" u="none" strike="noStrike" cap="none">
              <a:solidFill>
                <a:srgbClr val="000000"/>
              </a:solidFill>
              <a:latin typeface="Montserrat"/>
              <a:ea typeface="Montserrat"/>
              <a:cs typeface="Montserrat"/>
              <a:sym typeface="Montserrat"/>
            </a:endParaRPr>
          </a:p>
        </p:txBody>
      </p:sp>
      <p:sp>
        <p:nvSpPr>
          <p:cNvPr id="484" name="Google Shape;484;p32"/>
          <p:cNvSpPr txBox="1"/>
          <p:nvPr/>
        </p:nvSpPr>
        <p:spPr>
          <a:xfrm>
            <a:off x="2503241" y="2998888"/>
            <a:ext cx="2592900" cy="8619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US" sz="2200" b="1">
                <a:solidFill>
                  <a:srgbClr val="43B4BE"/>
                </a:solidFill>
                <a:latin typeface="Montserrat"/>
                <a:ea typeface="Montserrat"/>
                <a:cs typeface="Montserrat"/>
                <a:sym typeface="Montserrat"/>
              </a:rPr>
              <a:t>ATTRIBUZIONE</a:t>
            </a:r>
            <a:br>
              <a:rPr lang="en-US" sz="2200" b="1">
                <a:solidFill>
                  <a:srgbClr val="43B4BE"/>
                </a:solidFill>
                <a:latin typeface="Montserrat"/>
                <a:ea typeface="Montserrat"/>
                <a:cs typeface="Montserrat"/>
                <a:sym typeface="Montserrat"/>
              </a:rPr>
            </a:br>
            <a:r>
              <a:rPr lang="en-US" sz="2200" b="1">
                <a:solidFill>
                  <a:srgbClr val="43B4BE"/>
                </a:solidFill>
                <a:latin typeface="Montserrat"/>
                <a:ea typeface="Montserrat"/>
                <a:cs typeface="Montserrat"/>
                <a:sym typeface="Montserrat"/>
              </a:rPr>
              <a:t>BY</a:t>
            </a:r>
            <a:endParaRPr sz="2200" b="1" i="0" u="none" strike="noStrike" cap="none">
              <a:solidFill>
                <a:srgbClr val="43B4BE"/>
              </a:solidFill>
              <a:latin typeface="Montserrat"/>
              <a:ea typeface="Montserrat"/>
              <a:cs typeface="Montserrat"/>
              <a:sym typeface="Montserrat"/>
            </a:endParaRPr>
          </a:p>
        </p:txBody>
      </p:sp>
      <p:sp>
        <p:nvSpPr>
          <p:cNvPr id="485" name="Google Shape;485;p32"/>
          <p:cNvSpPr txBox="1"/>
          <p:nvPr/>
        </p:nvSpPr>
        <p:spPr>
          <a:xfrm>
            <a:off x="1939275" y="4619500"/>
            <a:ext cx="3894000" cy="8619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US" sz="2200" b="1">
                <a:solidFill>
                  <a:srgbClr val="43B4BE"/>
                </a:solidFill>
                <a:latin typeface="Montserrat"/>
                <a:ea typeface="Montserrat"/>
                <a:cs typeface="Montserrat"/>
                <a:sym typeface="Montserrat"/>
              </a:rPr>
              <a:t>NON OPERE DERIVATE</a:t>
            </a:r>
            <a:br>
              <a:rPr lang="en-US" sz="2200" b="1">
                <a:solidFill>
                  <a:srgbClr val="43B4BE"/>
                </a:solidFill>
                <a:latin typeface="Montserrat"/>
                <a:ea typeface="Montserrat"/>
                <a:cs typeface="Montserrat"/>
                <a:sym typeface="Montserrat"/>
              </a:rPr>
            </a:br>
            <a:r>
              <a:rPr lang="en-US" sz="2200" b="1">
                <a:solidFill>
                  <a:srgbClr val="43B4BE"/>
                </a:solidFill>
                <a:latin typeface="Montserrat"/>
                <a:ea typeface="Montserrat"/>
                <a:cs typeface="Montserrat"/>
                <a:sym typeface="Montserrat"/>
              </a:rPr>
              <a:t>ND</a:t>
            </a:r>
            <a:endParaRPr sz="2200" b="1" i="0" u="none" strike="noStrike" cap="none">
              <a:solidFill>
                <a:srgbClr val="43B4BE"/>
              </a:solidFill>
              <a:latin typeface="Montserrat"/>
              <a:ea typeface="Montserrat"/>
              <a:cs typeface="Montserrat"/>
              <a:sym typeface="Montserrat"/>
            </a:endParaRPr>
          </a:p>
        </p:txBody>
      </p:sp>
      <p:sp>
        <p:nvSpPr>
          <p:cNvPr id="486" name="Google Shape;486;p32"/>
          <p:cNvSpPr txBox="1"/>
          <p:nvPr/>
        </p:nvSpPr>
        <p:spPr>
          <a:xfrm>
            <a:off x="1939275" y="7729850"/>
            <a:ext cx="3703500" cy="12006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US" sz="2200" b="1">
                <a:solidFill>
                  <a:srgbClr val="43B4BE"/>
                </a:solidFill>
                <a:latin typeface="Montserrat"/>
                <a:ea typeface="Montserrat"/>
                <a:cs typeface="Montserrat"/>
                <a:sym typeface="Montserrat"/>
              </a:rPr>
              <a:t>CONDIVIDI ALLO STESSO MODO</a:t>
            </a:r>
            <a:br>
              <a:rPr lang="en-US" sz="2200" b="1">
                <a:solidFill>
                  <a:srgbClr val="43B4BE"/>
                </a:solidFill>
                <a:latin typeface="Montserrat"/>
                <a:ea typeface="Montserrat"/>
                <a:cs typeface="Montserrat"/>
                <a:sym typeface="Montserrat"/>
              </a:rPr>
            </a:br>
            <a:r>
              <a:rPr lang="en-US" sz="2200" b="1">
                <a:solidFill>
                  <a:srgbClr val="43B4BE"/>
                </a:solidFill>
                <a:latin typeface="Montserrat"/>
                <a:ea typeface="Montserrat"/>
                <a:cs typeface="Montserrat"/>
                <a:sym typeface="Montserrat"/>
              </a:rPr>
              <a:t>SA</a:t>
            </a:r>
            <a:endParaRPr sz="2200" b="1" i="0" u="none" strike="noStrike" cap="none">
              <a:solidFill>
                <a:srgbClr val="43B4BE"/>
              </a:solidFill>
              <a:latin typeface="Montserrat"/>
              <a:ea typeface="Montserrat"/>
              <a:cs typeface="Montserrat"/>
              <a:sym typeface="Montserrat"/>
            </a:endParaRPr>
          </a:p>
        </p:txBody>
      </p:sp>
      <p:sp>
        <p:nvSpPr>
          <p:cNvPr id="487" name="Google Shape;487;p32"/>
          <p:cNvSpPr txBox="1"/>
          <p:nvPr/>
        </p:nvSpPr>
        <p:spPr>
          <a:xfrm>
            <a:off x="2273634" y="6240092"/>
            <a:ext cx="3225300" cy="8619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US" sz="2200" b="1" i="0" u="none" strike="noStrike" cap="none">
                <a:solidFill>
                  <a:srgbClr val="43B4BE"/>
                </a:solidFill>
                <a:latin typeface="Montserrat"/>
                <a:ea typeface="Montserrat"/>
                <a:cs typeface="Montserrat"/>
                <a:sym typeface="Montserrat"/>
              </a:rPr>
              <a:t>NON </a:t>
            </a:r>
            <a:r>
              <a:rPr lang="en-US" sz="2200" b="1">
                <a:solidFill>
                  <a:srgbClr val="43B4BE"/>
                </a:solidFill>
                <a:latin typeface="Montserrat"/>
                <a:ea typeface="Montserrat"/>
                <a:cs typeface="Montserrat"/>
                <a:sym typeface="Montserrat"/>
              </a:rPr>
              <a:t>COMMERCIALE</a:t>
            </a:r>
            <a:br>
              <a:rPr lang="en-US" sz="2200" b="1">
                <a:solidFill>
                  <a:srgbClr val="43B4BE"/>
                </a:solidFill>
                <a:latin typeface="Montserrat"/>
                <a:ea typeface="Montserrat"/>
                <a:cs typeface="Montserrat"/>
                <a:sym typeface="Montserrat"/>
              </a:rPr>
            </a:br>
            <a:r>
              <a:rPr lang="en-US" sz="2200" b="1">
                <a:solidFill>
                  <a:srgbClr val="43B4BE"/>
                </a:solidFill>
                <a:latin typeface="Montserrat"/>
                <a:ea typeface="Montserrat"/>
                <a:cs typeface="Montserrat"/>
                <a:sym typeface="Montserrat"/>
              </a:rPr>
              <a:t>NC</a:t>
            </a:r>
            <a:endParaRPr sz="2200" b="1" i="0" u="none" strike="noStrike" cap="none">
              <a:solidFill>
                <a:srgbClr val="43B4BE"/>
              </a:solidFill>
              <a:latin typeface="Montserrat"/>
              <a:ea typeface="Montserrat"/>
              <a:cs typeface="Montserrat"/>
              <a:sym typeface="Montserrat"/>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sp>
        <p:nvSpPr>
          <p:cNvPr id="492" name="Google Shape;492;p33"/>
          <p:cNvSpPr/>
          <p:nvPr/>
        </p:nvSpPr>
        <p:spPr>
          <a:xfrm>
            <a:off x="0" y="0"/>
            <a:ext cx="18288000" cy="1457400"/>
          </a:xfrm>
          <a:prstGeom prst="rect">
            <a:avLst/>
          </a:prstGeom>
          <a:solidFill>
            <a:srgbClr val="1E30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33"/>
          <p:cNvSpPr/>
          <p:nvPr/>
        </p:nvSpPr>
        <p:spPr>
          <a:xfrm>
            <a:off x="16702512" y="8607791"/>
            <a:ext cx="556788" cy="556788"/>
          </a:xfrm>
          <a:custGeom>
            <a:avLst/>
            <a:gdLst/>
            <a:ahLst/>
            <a:cxnLst/>
            <a:rect l="l" t="t" r="r" b="b"/>
            <a:pathLst>
              <a:path w="556788" h="556788" extrusionOk="0">
                <a:moveTo>
                  <a:pt x="0" y="0"/>
                </a:moveTo>
                <a:lnTo>
                  <a:pt x="556788" y="0"/>
                </a:lnTo>
                <a:lnTo>
                  <a:pt x="556788" y="556787"/>
                </a:lnTo>
                <a:lnTo>
                  <a:pt x="0" y="556787"/>
                </a:lnTo>
                <a:lnTo>
                  <a:pt x="0" y="0"/>
                </a:lnTo>
                <a:close/>
              </a:path>
            </a:pathLst>
          </a:custGeom>
          <a:blipFill rotWithShape="1">
            <a:blip r:embed="rId3">
              <a:alphaModFix/>
            </a:blip>
            <a:stretch>
              <a:fillRect/>
            </a:stretch>
          </a:blipFill>
          <a:ln>
            <a:noFill/>
          </a:ln>
        </p:spPr>
        <p:txBody>
          <a:bodyPr/>
          <a:lstStyle/>
          <a:p>
            <a:endParaRPr lang="it-IT"/>
          </a:p>
        </p:txBody>
      </p:sp>
      <p:sp>
        <p:nvSpPr>
          <p:cNvPr id="494" name="Google Shape;494;p33"/>
          <p:cNvSpPr/>
          <p:nvPr/>
        </p:nvSpPr>
        <p:spPr>
          <a:xfrm rot="-5400000">
            <a:off x="16041208" y="-789467"/>
            <a:ext cx="2988478" cy="1505106"/>
          </a:xfrm>
          <a:custGeom>
            <a:avLst/>
            <a:gdLst/>
            <a:ahLst/>
            <a:cxnLst/>
            <a:rect l="l" t="t" r="r" b="b"/>
            <a:pathLst>
              <a:path w="2988478" h="1505106" extrusionOk="0">
                <a:moveTo>
                  <a:pt x="0" y="0"/>
                </a:moveTo>
                <a:lnTo>
                  <a:pt x="2988478" y="0"/>
                </a:lnTo>
                <a:lnTo>
                  <a:pt x="2988478" y="1505106"/>
                </a:lnTo>
                <a:lnTo>
                  <a:pt x="0" y="1505106"/>
                </a:lnTo>
                <a:lnTo>
                  <a:pt x="0" y="0"/>
                </a:lnTo>
                <a:close/>
              </a:path>
            </a:pathLst>
          </a:custGeom>
          <a:blipFill rotWithShape="1">
            <a:blip r:embed="rId4">
              <a:alphaModFix/>
            </a:blip>
            <a:stretch>
              <a:fillRect/>
            </a:stretch>
          </a:blipFill>
          <a:ln>
            <a:noFill/>
          </a:ln>
        </p:spPr>
        <p:txBody>
          <a:bodyPr/>
          <a:lstStyle/>
          <a:p>
            <a:endParaRPr lang="it-IT"/>
          </a:p>
        </p:txBody>
      </p:sp>
      <p:sp>
        <p:nvSpPr>
          <p:cNvPr id="495" name="Google Shape;495;p33"/>
          <p:cNvSpPr/>
          <p:nvPr/>
        </p:nvSpPr>
        <p:spPr>
          <a:xfrm rot="5400000">
            <a:off x="7996398" y="9139398"/>
            <a:ext cx="1060016" cy="1235189"/>
          </a:xfrm>
          <a:custGeom>
            <a:avLst/>
            <a:gdLst/>
            <a:ahLst/>
            <a:cxnLst/>
            <a:rect l="l" t="t" r="r" b="b"/>
            <a:pathLst>
              <a:path w="1060016" h="1235189" extrusionOk="0">
                <a:moveTo>
                  <a:pt x="0" y="0"/>
                </a:moveTo>
                <a:lnTo>
                  <a:pt x="1060016" y="0"/>
                </a:lnTo>
                <a:lnTo>
                  <a:pt x="1060016" y="1235188"/>
                </a:lnTo>
                <a:lnTo>
                  <a:pt x="0" y="1235188"/>
                </a:lnTo>
                <a:lnTo>
                  <a:pt x="0" y="0"/>
                </a:lnTo>
                <a:close/>
              </a:path>
            </a:pathLst>
          </a:custGeom>
          <a:blipFill rotWithShape="1">
            <a:blip r:embed="rId5">
              <a:alphaModFix/>
            </a:blip>
            <a:stretch>
              <a:fillRect/>
            </a:stretch>
          </a:blipFill>
          <a:ln>
            <a:noFill/>
          </a:ln>
        </p:spPr>
        <p:txBody>
          <a:bodyPr/>
          <a:lstStyle/>
          <a:p>
            <a:endParaRPr lang="it-IT"/>
          </a:p>
        </p:txBody>
      </p:sp>
      <p:grpSp>
        <p:nvGrpSpPr>
          <p:cNvPr id="496" name="Google Shape;496;p33"/>
          <p:cNvGrpSpPr/>
          <p:nvPr/>
        </p:nvGrpSpPr>
        <p:grpSpPr>
          <a:xfrm>
            <a:off x="-431966" y="788487"/>
            <a:ext cx="7148509" cy="1048480"/>
            <a:chOff x="0" y="-163468"/>
            <a:chExt cx="9531346" cy="1397974"/>
          </a:xfrm>
        </p:grpSpPr>
        <p:grpSp>
          <p:nvGrpSpPr>
            <p:cNvPr id="497" name="Google Shape;497;p33"/>
            <p:cNvGrpSpPr/>
            <p:nvPr/>
          </p:nvGrpSpPr>
          <p:grpSpPr>
            <a:xfrm>
              <a:off x="0" y="-163468"/>
              <a:ext cx="9531346" cy="1397974"/>
              <a:chOff x="0" y="-38100"/>
              <a:chExt cx="2221500" cy="325830"/>
            </a:xfrm>
          </p:grpSpPr>
          <p:sp>
            <p:nvSpPr>
              <p:cNvPr id="498" name="Google Shape;498;p33"/>
              <p:cNvSpPr/>
              <p:nvPr/>
            </p:nvSpPr>
            <p:spPr>
              <a:xfrm>
                <a:off x="0" y="0"/>
                <a:ext cx="2221364" cy="287730"/>
              </a:xfrm>
              <a:custGeom>
                <a:avLst/>
                <a:gdLst/>
                <a:ahLst/>
                <a:cxnLst/>
                <a:rect l="l" t="t" r="r" b="b"/>
                <a:pathLst>
                  <a:path w="2221364" h="287730" extrusionOk="0">
                    <a:moveTo>
                      <a:pt x="46588" y="0"/>
                    </a:moveTo>
                    <a:lnTo>
                      <a:pt x="2174776" y="0"/>
                    </a:lnTo>
                    <a:cubicBezTo>
                      <a:pt x="2187132" y="0"/>
                      <a:pt x="2198982" y="4908"/>
                      <a:pt x="2207719" y="13645"/>
                    </a:cubicBezTo>
                    <a:cubicBezTo>
                      <a:pt x="2216456" y="22382"/>
                      <a:pt x="2221364" y="34232"/>
                      <a:pt x="2221364" y="46588"/>
                    </a:cubicBezTo>
                    <a:lnTo>
                      <a:pt x="2221364" y="241142"/>
                    </a:lnTo>
                    <a:cubicBezTo>
                      <a:pt x="2221364" y="266872"/>
                      <a:pt x="2200506" y="287730"/>
                      <a:pt x="2174776" y="287730"/>
                    </a:cubicBezTo>
                    <a:lnTo>
                      <a:pt x="46588" y="287730"/>
                    </a:lnTo>
                    <a:cubicBezTo>
                      <a:pt x="34232" y="287730"/>
                      <a:pt x="22382" y="282822"/>
                      <a:pt x="13645" y="274085"/>
                    </a:cubicBezTo>
                    <a:cubicBezTo>
                      <a:pt x="4908" y="265348"/>
                      <a:pt x="0" y="253498"/>
                      <a:pt x="0" y="241142"/>
                    </a:cubicBezTo>
                    <a:lnTo>
                      <a:pt x="0" y="46588"/>
                    </a:lnTo>
                    <a:cubicBezTo>
                      <a:pt x="0" y="34232"/>
                      <a:pt x="4908" y="22382"/>
                      <a:pt x="13645" y="13645"/>
                    </a:cubicBezTo>
                    <a:cubicBezTo>
                      <a:pt x="22382" y="4908"/>
                      <a:pt x="34232" y="0"/>
                      <a:pt x="465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33"/>
              <p:cNvSpPr txBox="1"/>
              <p:nvPr/>
            </p:nvSpPr>
            <p:spPr>
              <a:xfrm>
                <a:off x="0" y="-38100"/>
                <a:ext cx="2221500" cy="325800"/>
              </a:xfrm>
              <a:prstGeom prst="rect">
                <a:avLst/>
              </a:prstGeom>
              <a:noFill/>
              <a:ln>
                <a:noFill/>
              </a:ln>
            </p:spPr>
            <p:txBody>
              <a:bodyPr spcFirstLastPara="1" wrap="square" lIns="60050" tIns="60050" rIns="60050" bIns="60050" anchor="ctr" anchorCtr="0">
                <a:noAutofit/>
              </a:bodyPr>
              <a:lstStyle/>
              <a:p>
                <a:pPr marL="0" marR="0" lvl="0" indent="0" algn="ctr" rtl="0">
                  <a:lnSpc>
                    <a:spcPct val="163277"/>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500" name="Google Shape;500;p33"/>
            <p:cNvSpPr/>
            <p:nvPr/>
          </p:nvSpPr>
          <p:spPr>
            <a:xfrm>
              <a:off x="3724852" y="163176"/>
              <a:ext cx="5435836" cy="908166"/>
            </a:xfrm>
            <a:custGeom>
              <a:avLst/>
              <a:gdLst/>
              <a:ahLst/>
              <a:cxnLst/>
              <a:rect l="l" t="t" r="r" b="b"/>
              <a:pathLst>
                <a:path w="5435836" h="908166" extrusionOk="0">
                  <a:moveTo>
                    <a:pt x="0" y="0"/>
                  </a:moveTo>
                  <a:lnTo>
                    <a:pt x="5435836" y="0"/>
                  </a:lnTo>
                  <a:lnTo>
                    <a:pt x="5435836" y="908167"/>
                  </a:lnTo>
                  <a:lnTo>
                    <a:pt x="0" y="908167"/>
                  </a:lnTo>
                  <a:lnTo>
                    <a:pt x="0" y="0"/>
                  </a:lnTo>
                  <a:close/>
                </a:path>
              </a:pathLst>
            </a:custGeom>
            <a:blipFill rotWithShape="1">
              <a:blip r:embed="rId6">
                <a:alphaModFix/>
              </a:blip>
              <a:stretch>
                <a:fillRect/>
              </a:stretch>
            </a:blipFill>
            <a:ln>
              <a:noFill/>
            </a:ln>
          </p:spPr>
          <p:txBody>
            <a:bodyPr/>
            <a:lstStyle/>
            <a:p>
              <a:endParaRPr lang="it-IT"/>
            </a:p>
          </p:txBody>
        </p:sp>
        <p:sp>
          <p:nvSpPr>
            <p:cNvPr id="501" name="Google Shape;501;p33"/>
            <p:cNvSpPr/>
            <p:nvPr/>
          </p:nvSpPr>
          <p:spPr>
            <a:xfrm>
              <a:off x="1650583" y="240131"/>
              <a:ext cx="1923704" cy="754258"/>
            </a:xfrm>
            <a:custGeom>
              <a:avLst/>
              <a:gdLst/>
              <a:ahLst/>
              <a:cxnLst/>
              <a:rect l="l" t="t" r="r" b="b"/>
              <a:pathLst>
                <a:path w="1923704" h="754258" extrusionOk="0">
                  <a:moveTo>
                    <a:pt x="0" y="0"/>
                  </a:moveTo>
                  <a:lnTo>
                    <a:pt x="1923704" y="0"/>
                  </a:lnTo>
                  <a:lnTo>
                    <a:pt x="1923704" y="754258"/>
                  </a:lnTo>
                  <a:lnTo>
                    <a:pt x="0" y="754258"/>
                  </a:lnTo>
                  <a:lnTo>
                    <a:pt x="0" y="0"/>
                  </a:lnTo>
                  <a:close/>
                </a:path>
              </a:pathLst>
            </a:custGeom>
            <a:blipFill rotWithShape="1">
              <a:blip r:embed="rId7">
                <a:alphaModFix/>
              </a:blip>
              <a:stretch>
                <a:fillRect/>
              </a:stretch>
            </a:blipFill>
            <a:ln>
              <a:noFill/>
            </a:ln>
          </p:spPr>
          <p:txBody>
            <a:bodyPr/>
            <a:lstStyle/>
            <a:p>
              <a:endParaRPr lang="it-IT"/>
            </a:p>
          </p:txBody>
        </p:sp>
      </p:grpSp>
      <p:sp>
        <p:nvSpPr>
          <p:cNvPr id="502" name="Google Shape;502;p33"/>
          <p:cNvSpPr txBox="1"/>
          <p:nvPr/>
        </p:nvSpPr>
        <p:spPr>
          <a:xfrm>
            <a:off x="3948600" y="2825775"/>
            <a:ext cx="10390800" cy="707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3600" b="1">
                <a:solidFill>
                  <a:srgbClr val="43B4BE"/>
                </a:solidFill>
                <a:latin typeface="Montserrat"/>
                <a:ea typeface="Montserrat"/>
                <a:cs typeface="Montserrat"/>
                <a:sym typeface="Montserrat"/>
              </a:rPr>
              <a:t>Le sei licenze Creative Commons</a:t>
            </a:r>
            <a:endParaRPr sz="3600" b="1">
              <a:solidFill>
                <a:srgbClr val="43B4BE"/>
              </a:solidFill>
              <a:latin typeface="Montserrat"/>
              <a:ea typeface="Montserrat"/>
              <a:cs typeface="Montserrat"/>
              <a:sym typeface="Montserrat"/>
            </a:endParaRPr>
          </a:p>
        </p:txBody>
      </p:sp>
      <p:pic>
        <p:nvPicPr>
          <p:cNvPr id="503" name="Google Shape;503;p33"/>
          <p:cNvPicPr preferRelativeResize="0"/>
          <p:nvPr/>
        </p:nvPicPr>
        <p:blipFill rotWithShape="1">
          <a:blip r:embed="rId8">
            <a:alphaModFix/>
          </a:blip>
          <a:srcRect/>
          <a:stretch/>
        </p:blipFill>
        <p:spPr>
          <a:xfrm>
            <a:off x="11820891" y="6874464"/>
            <a:ext cx="2675696" cy="983448"/>
          </a:xfrm>
          <a:prstGeom prst="rect">
            <a:avLst/>
          </a:prstGeom>
          <a:noFill/>
          <a:ln>
            <a:noFill/>
          </a:ln>
        </p:spPr>
      </p:pic>
      <p:pic>
        <p:nvPicPr>
          <p:cNvPr id="504" name="Google Shape;504;p33"/>
          <p:cNvPicPr preferRelativeResize="0"/>
          <p:nvPr/>
        </p:nvPicPr>
        <p:blipFill rotWithShape="1">
          <a:blip r:embed="rId9">
            <a:alphaModFix/>
          </a:blip>
          <a:srcRect/>
          <a:stretch/>
        </p:blipFill>
        <p:spPr>
          <a:xfrm>
            <a:off x="3791429" y="6874480"/>
            <a:ext cx="2675640" cy="983427"/>
          </a:xfrm>
          <a:prstGeom prst="rect">
            <a:avLst/>
          </a:prstGeom>
          <a:noFill/>
          <a:ln>
            <a:noFill/>
          </a:ln>
        </p:spPr>
      </p:pic>
      <p:pic>
        <p:nvPicPr>
          <p:cNvPr id="505" name="Google Shape;505;p33"/>
          <p:cNvPicPr preferRelativeResize="0"/>
          <p:nvPr/>
        </p:nvPicPr>
        <p:blipFill rotWithShape="1">
          <a:blip r:embed="rId10">
            <a:alphaModFix/>
          </a:blip>
          <a:srcRect/>
          <a:stretch/>
        </p:blipFill>
        <p:spPr>
          <a:xfrm>
            <a:off x="11893610" y="4548710"/>
            <a:ext cx="2530271" cy="929993"/>
          </a:xfrm>
          <a:prstGeom prst="rect">
            <a:avLst/>
          </a:prstGeom>
          <a:noFill/>
          <a:ln>
            <a:noFill/>
          </a:ln>
        </p:spPr>
      </p:pic>
      <p:pic>
        <p:nvPicPr>
          <p:cNvPr id="506" name="Google Shape;506;p33"/>
          <p:cNvPicPr preferRelativeResize="0"/>
          <p:nvPr/>
        </p:nvPicPr>
        <p:blipFill rotWithShape="1">
          <a:blip r:embed="rId11">
            <a:alphaModFix/>
          </a:blip>
          <a:srcRect/>
          <a:stretch/>
        </p:blipFill>
        <p:spPr>
          <a:xfrm>
            <a:off x="8071597" y="6874477"/>
            <a:ext cx="2675664" cy="983448"/>
          </a:xfrm>
          <a:prstGeom prst="rect">
            <a:avLst/>
          </a:prstGeom>
          <a:noFill/>
          <a:ln>
            <a:noFill/>
          </a:ln>
        </p:spPr>
      </p:pic>
      <p:pic>
        <p:nvPicPr>
          <p:cNvPr id="507" name="Google Shape;507;p33"/>
          <p:cNvPicPr preferRelativeResize="0"/>
          <p:nvPr/>
        </p:nvPicPr>
        <p:blipFill rotWithShape="1">
          <a:blip r:embed="rId12">
            <a:alphaModFix/>
          </a:blip>
          <a:srcRect/>
          <a:stretch/>
        </p:blipFill>
        <p:spPr>
          <a:xfrm>
            <a:off x="7885756" y="4521985"/>
            <a:ext cx="2675629" cy="983448"/>
          </a:xfrm>
          <a:prstGeom prst="rect">
            <a:avLst/>
          </a:prstGeom>
          <a:noFill/>
          <a:ln>
            <a:noFill/>
          </a:ln>
        </p:spPr>
      </p:pic>
      <p:pic>
        <p:nvPicPr>
          <p:cNvPr id="508" name="Google Shape;508;p33"/>
          <p:cNvPicPr preferRelativeResize="0"/>
          <p:nvPr/>
        </p:nvPicPr>
        <p:blipFill rotWithShape="1">
          <a:blip r:embed="rId13">
            <a:alphaModFix/>
          </a:blip>
          <a:srcRect/>
          <a:stretch/>
        </p:blipFill>
        <p:spPr>
          <a:xfrm>
            <a:off x="3791412" y="4521975"/>
            <a:ext cx="2675687" cy="983448"/>
          </a:xfrm>
          <a:prstGeom prst="rect">
            <a:avLst/>
          </a:prstGeom>
          <a:noFill/>
          <a:ln>
            <a:noFill/>
          </a:ln>
        </p:spPr>
      </p:pic>
      <p:sp>
        <p:nvSpPr>
          <p:cNvPr id="509" name="Google Shape;509;p33"/>
          <p:cNvSpPr/>
          <p:nvPr/>
        </p:nvSpPr>
        <p:spPr>
          <a:xfrm>
            <a:off x="3277050" y="3930550"/>
            <a:ext cx="3704400" cy="2166300"/>
          </a:xfrm>
          <a:prstGeom prst="ellipse">
            <a:avLst/>
          </a:prstGeom>
          <a:noFill/>
          <a:ln w="3810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510" name="Google Shape;510;p33"/>
          <p:cNvSpPr/>
          <p:nvPr/>
        </p:nvSpPr>
        <p:spPr>
          <a:xfrm>
            <a:off x="7328138" y="3930550"/>
            <a:ext cx="3704400" cy="2166300"/>
          </a:xfrm>
          <a:prstGeom prst="ellipse">
            <a:avLst/>
          </a:prstGeom>
          <a:noFill/>
          <a:ln w="3810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511" name="Google Shape;511;p33"/>
          <p:cNvSpPr/>
          <p:nvPr/>
        </p:nvSpPr>
        <p:spPr>
          <a:xfrm>
            <a:off x="385700" y="4173725"/>
            <a:ext cx="2340300" cy="1331700"/>
          </a:xfrm>
          <a:prstGeom prst="ellipse">
            <a:avLst/>
          </a:prstGeom>
          <a:noFill/>
          <a:ln w="3810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b="1">
                <a:solidFill>
                  <a:schemeClr val="accent2"/>
                </a:solidFill>
                <a:latin typeface="Montserrat"/>
                <a:ea typeface="Montserrat"/>
                <a:cs typeface="Montserrat"/>
                <a:sym typeface="Montserrat"/>
              </a:rPr>
              <a:t>*COMPATIBILI CON L’ACCESSO APERTO</a:t>
            </a:r>
            <a:endParaRPr b="1">
              <a:solidFill>
                <a:schemeClr val="accent2"/>
              </a:solidFill>
              <a:latin typeface="Montserrat"/>
              <a:ea typeface="Montserrat"/>
              <a:cs typeface="Montserrat"/>
              <a:sym typeface="Montserrat"/>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15"/>
        <p:cNvGrpSpPr/>
        <p:nvPr/>
      </p:nvGrpSpPr>
      <p:grpSpPr>
        <a:xfrm>
          <a:off x="0" y="0"/>
          <a:ext cx="0" cy="0"/>
          <a:chOff x="0" y="0"/>
          <a:chExt cx="0" cy="0"/>
        </a:xfrm>
      </p:grpSpPr>
      <p:sp>
        <p:nvSpPr>
          <p:cNvPr id="516" name="Google Shape;516;p34"/>
          <p:cNvSpPr/>
          <p:nvPr/>
        </p:nvSpPr>
        <p:spPr>
          <a:xfrm>
            <a:off x="0" y="0"/>
            <a:ext cx="18288000" cy="1457400"/>
          </a:xfrm>
          <a:prstGeom prst="rect">
            <a:avLst/>
          </a:prstGeom>
          <a:solidFill>
            <a:srgbClr val="1E30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34"/>
          <p:cNvSpPr/>
          <p:nvPr/>
        </p:nvSpPr>
        <p:spPr>
          <a:xfrm>
            <a:off x="16702512" y="8607791"/>
            <a:ext cx="556788" cy="556788"/>
          </a:xfrm>
          <a:custGeom>
            <a:avLst/>
            <a:gdLst/>
            <a:ahLst/>
            <a:cxnLst/>
            <a:rect l="l" t="t" r="r" b="b"/>
            <a:pathLst>
              <a:path w="556788" h="556788" extrusionOk="0">
                <a:moveTo>
                  <a:pt x="0" y="0"/>
                </a:moveTo>
                <a:lnTo>
                  <a:pt x="556788" y="0"/>
                </a:lnTo>
                <a:lnTo>
                  <a:pt x="556788" y="556787"/>
                </a:lnTo>
                <a:lnTo>
                  <a:pt x="0" y="556787"/>
                </a:lnTo>
                <a:lnTo>
                  <a:pt x="0" y="0"/>
                </a:lnTo>
                <a:close/>
              </a:path>
            </a:pathLst>
          </a:custGeom>
          <a:blipFill rotWithShape="1">
            <a:blip r:embed="rId3">
              <a:alphaModFix/>
            </a:blip>
            <a:stretch>
              <a:fillRect/>
            </a:stretch>
          </a:blipFill>
          <a:ln>
            <a:noFill/>
          </a:ln>
        </p:spPr>
        <p:txBody>
          <a:bodyPr/>
          <a:lstStyle/>
          <a:p>
            <a:endParaRPr lang="it-IT"/>
          </a:p>
        </p:txBody>
      </p:sp>
      <p:sp>
        <p:nvSpPr>
          <p:cNvPr id="518" name="Google Shape;518;p34"/>
          <p:cNvSpPr/>
          <p:nvPr/>
        </p:nvSpPr>
        <p:spPr>
          <a:xfrm rot="-5400000">
            <a:off x="16041208" y="-789467"/>
            <a:ext cx="2988478" cy="1505106"/>
          </a:xfrm>
          <a:custGeom>
            <a:avLst/>
            <a:gdLst/>
            <a:ahLst/>
            <a:cxnLst/>
            <a:rect l="l" t="t" r="r" b="b"/>
            <a:pathLst>
              <a:path w="2988478" h="1505106" extrusionOk="0">
                <a:moveTo>
                  <a:pt x="0" y="0"/>
                </a:moveTo>
                <a:lnTo>
                  <a:pt x="2988478" y="0"/>
                </a:lnTo>
                <a:lnTo>
                  <a:pt x="2988478" y="1505106"/>
                </a:lnTo>
                <a:lnTo>
                  <a:pt x="0" y="1505106"/>
                </a:lnTo>
                <a:lnTo>
                  <a:pt x="0" y="0"/>
                </a:lnTo>
                <a:close/>
              </a:path>
            </a:pathLst>
          </a:custGeom>
          <a:blipFill rotWithShape="1">
            <a:blip r:embed="rId4">
              <a:alphaModFix/>
            </a:blip>
            <a:stretch>
              <a:fillRect/>
            </a:stretch>
          </a:blipFill>
          <a:ln>
            <a:noFill/>
          </a:ln>
        </p:spPr>
        <p:txBody>
          <a:bodyPr/>
          <a:lstStyle/>
          <a:p>
            <a:endParaRPr lang="it-IT"/>
          </a:p>
        </p:txBody>
      </p:sp>
      <p:sp>
        <p:nvSpPr>
          <p:cNvPr id="519" name="Google Shape;519;p34"/>
          <p:cNvSpPr/>
          <p:nvPr/>
        </p:nvSpPr>
        <p:spPr>
          <a:xfrm rot="5400000">
            <a:off x="7996398" y="9139398"/>
            <a:ext cx="1060016" cy="1235189"/>
          </a:xfrm>
          <a:custGeom>
            <a:avLst/>
            <a:gdLst/>
            <a:ahLst/>
            <a:cxnLst/>
            <a:rect l="l" t="t" r="r" b="b"/>
            <a:pathLst>
              <a:path w="1060016" h="1235189" extrusionOk="0">
                <a:moveTo>
                  <a:pt x="0" y="0"/>
                </a:moveTo>
                <a:lnTo>
                  <a:pt x="1060016" y="0"/>
                </a:lnTo>
                <a:lnTo>
                  <a:pt x="1060016" y="1235188"/>
                </a:lnTo>
                <a:lnTo>
                  <a:pt x="0" y="1235188"/>
                </a:lnTo>
                <a:lnTo>
                  <a:pt x="0" y="0"/>
                </a:lnTo>
                <a:close/>
              </a:path>
            </a:pathLst>
          </a:custGeom>
          <a:blipFill rotWithShape="1">
            <a:blip r:embed="rId5">
              <a:alphaModFix/>
            </a:blip>
            <a:stretch>
              <a:fillRect/>
            </a:stretch>
          </a:blipFill>
          <a:ln>
            <a:noFill/>
          </a:ln>
        </p:spPr>
        <p:txBody>
          <a:bodyPr/>
          <a:lstStyle/>
          <a:p>
            <a:endParaRPr lang="it-IT"/>
          </a:p>
        </p:txBody>
      </p:sp>
      <p:grpSp>
        <p:nvGrpSpPr>
          <p:cNvPr id="520" name="Google Shape;520;p34"/>
          <p:cNvGrpSpPr/>
          <p:nvPr/>
        </p:nvGrpSpPr>
        <p:grpSpPr>
          <a:xfrm>
            <a:off x="-431966" y="788487"/>
            <a:ext cx="7148509" cy="1048480"/>
            <a:chOff x="0" y="-163468"/>
            <a:chExt cx="9531346" cy="1397974"/>
          </a:xfrm>
        </p:grpSpPr>
        <p:grpSp>
          <p:nvGrpSpPr>
            <p:cNvPr id="521" name="Google Shape;521;p34"/>
            <p:cNvGrpSpPr/>
            <p:nvPr/>
          </p:nvGrpSpPr>
          <p:grpSpPr>
            <a:xfrm>
              <a:off x="0" y="-163468"/>
              <a:ext cx="9531346" cy="1397974"/>
              <a:chOff x="0" y="-38100"/>
              <a:chExt cx="2221500" cy="325830"/>
            </a:xfrm>
          </p:grpSpPr>
          <p:sp>
            <p:nvSpPr>
              <p:cNvPr id="522" name="Google Shape;522;p34"/>
              <p:cNvSpPr/>
              <p:nvPr/>
            </p:nvSpPr>
            <p:spPr>
              <a:xfrm>
                <a:off x="0" y="0"/>
                <a:ext cx="2221364" cy="287730"/>
              </a:xfrm>
              <a:custGeom>
                <a:avLst/>
                <a:gdLst/>
                <a:ahLst/>
                <a:cxnLst/>
                <a:rect l="l" t="t" r="r" b="b"/>
                <a:pathLst>
                  <a:path w="2221364" h="287730" extrusionOk="0">
                    <a:moveTo>
                      <a:pt x="46588" y="0"/>
                    </a:moveTo>
                    <a:lnTo>
                      <a:pt x="2174776" y="0"/>
                    </a:lnTo>
                    <a:cubicBezTo>
                      <a:pt x="2187132" y="0"/>
                      <a:pt x="2198982" y="4908"/>
                      <a:pt x="2207719" y="13645"/>
                    </a:cubicBezTo>
                    <a:cubicBezTo>
                      <a:pt x="2216456" y="22382"/>
                      <a:pt x="2221364" y="34232"/>
                      <a:pt x="2221364" y="46588"/>
                    </a:cubicBezTo>
                    <a:lnTo>
                      <a:pt x="2221364" y="241142"/>
                    </a:lnTo>
                    <a:cubicBezTo>
                      <a:pt x="2221364" y="266872"/>
                      <a:pt x="2200506" y="287730"/>
                      <a:pt x="2174776" y="287730"/>
                    </a:cubicBezTo>
                    <a:lnTo>
                      <a:pt x="46588" y="287730"/>
                    </a:lnTo>
                    <a:cubicBezTo>
                      <a:pt x="34232" y="287730"/>
                      <a:pt x="22382" y="282822"/>
                      <a:pt x="13645" y="274085"/>
                    </a:cubicBezTo>
                    <a:cubicBezTo>
                      <a:pt x="4908" y="265348"/>
                      <a:pt x="0" y="253498"/>
                      <a:pt x="0" y="241142"/>
                    </a:cubicBezTo>
                    <a:lnTo>
                      <a:pt x="0" y="46588"/>
                    </a:lnTo>
                    <a:cubicBezTo>
                      <a:pt x="0" y="34232"/>
                      <a:pt x="4908" y="22382"/>
                      <a:pt x="13645" y="13645"/>
                    </a:cubicBezTo>
                    <a:cubicBezTo>
                      <a:pt x="22382" y="4908"/>
                      <a:pt x="34232" y="0"/>
                      <a:pt x="465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34"/>
              <p:cNvSpPr txBox="1"/>
              <p:nvPr/>
            </p:nvSpPr>
            <p:spPr>
              <a:xfrm>
                <a:off x="0" y="-38100"/>
                <a:ext cx="2221500" cy="325800"/>
              </a:xfrm>
              <a:prstGeom prst="rect">
                <a:avLst/>
              </a:prstGeom>
              <a:noFill/>
              <a:ln>
                <a:noFill/>
              </a:ln>
            </p:spPr>
            <p:txBody>
              <a:bodyPr spcFirstLastPara="1" wrap="square" lIns="60050" tIns="60050" rIns="60050" bIns="60050" anchor="ctr" anchorCtr="0">
                <a:noAutofit/>
              </a:bodyPr>
              <a:lstStyle/>
              <a:p>
                <a:pPr marL="0" marR="0" lvl="0" indent="0" algn="ctr" rtl="0">
                  <a:lnSpc>
                    <a:spcPct val="163277"/>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524" name="Google Shape;524;p34"/>
            <p:cNvSpPr/>
            <p:nvPr/>
          </p:nvSpPr>
          <p:spPr>
            <a:xfrm>
              <a:off x="3724852" y="163176"/>
              <a:ext cx="5435836" cy="908166"/>
            </a:xfrm>
            <a:custGeom>
              <a:avLst/>
              <a:gdLst/>
              <a:ahLst/>
              <a:cxnLst/>
              <a:rect l="l" t="t" r="r" b="b"/>
              <a:pathLst>
                <a:path w="5435836" h="908166" extrusionOk="0">
                  <a:moveTo>
                    <a:pt x="0" y="0"/>
                  </a:moveTo>
                  <a:lnTo>
                    <a:pt x="5435836" y="0"/>
                  </a:lnTo>
                  <a:lnTo>
                    <a:pt x="5435836" y="908167"/>
                  </a:lnTo>
                  <a:lnTo>
                    <a:pt x="0" y="908167"/>
                  </a:lnTo>
                  <a:lnTo>
                    <a:pt x="0" y="0"/>
                  </a:lnTo>
                  <a:close/>
                </a:path>
              </a:pathLst>
            </a:custGeom>
            <a:blipFill rotWithShape="1">
              <a:blip r:embed="rId6">
                <a:alphaModFix/>
              </a:blip>
              <a:stretch>
                <a:fillRect/>
              </a:stretch>
            </a:blipFill>
            <a:ln>
              <a:noFill/>
            </a:ln>
          </p:spPr>
          <p:txBody>
            <a:bodyPr/>
            <a:lstStyle/>
            <a:p>
              <a:endParaRPr lang="it-IT"/>
            </a:p>
          </p:txBody>
        </p:sp>
        <p:sp>
          <p:nvSpPr>
            <p:cNvPr id="525" name="Google Shape;525;p34"/>
            <p:cNvSpPr/>
            <p:nvPr/>
          </p:nvSpPr>
          <p:spPr>
            <a:xfrm>
              <a:off x="1650583" y="240131"/>
              <a:ext cx="1923704" cy="754258"/>
            </a:xfrm>
            <a:custGeom>
              <a:avLst/>
              <a:gdLst/>
              <a:ahLst/>
              <a:cxnLst/>
              <a:rect l="l" t="t" r="r" b="b"/>
              <a:pathLst>
                <a:path w="1923704" h="754258" extrusionOk="0">
                  <a:moveTo>
                    <a:pt x="0" y="0"/>
                  </a:moveTo>
                  <a:lnTo>
                    <a:pt x="1923704" y="0"/>
                  </a:lnTo>
                  <a:lnTo>
                    <a:pt x="1923704" y="754258"/>
                  </a:lnTo>
                  <a:lnTo>
                    <a:pt x="0" y="754258"/>
                  </a:lnTo>
                  <a:lnTo>
                    <a:pt x="0" y="0"/>
                  </a:lnTo>
                  <a:close/>
                </a:path>
              </a:pathLst>
            </a:custGeom>
            <a:blipFill rotWithShape="1">
              <a:blip r:embed="rId7">
                <a:alphaModFix/>
              </a:blip>
              <a:stretch>
                <a:fillRect/>
              </a:stretch>
            </a:blipFill>
            <a:ln>
              <a:noFill/>
            </a:ln>
          </p:spPr>
          <p:txBody>
            <a:bodyPr/>
            <a:lstStyle/>
            <a:p>
              <a:endParaRPr lang="it-IT"/>
            </a:p>
          </p:txBody>
        </p:sp>
      </p:grpSp>
      <p:sp>
        <p:nvSpPr>
          <p:cNvPr id="526" name="Google Shape;526;p34"/>
          <p:cNvSpPr txBox="1"/>
          <p:nvPr/>
        </p:nvSpPr>
        <p:spPr>
          <a:xfrm>
            <a:off x="505650" y="2465125"/>
            <a:ext cx="16472100" cy="707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3600" b="1">
                <a:solidFill>
                  <a:srgbClr val="43B4BE"/>
                </a:solidFill>
                <a:latin typeface="Montserrat"/>
                <a:ea typeface="Montserrat"/>
                <a:cs typeface="Montserrat"/>
                <a:sym typeface="Montserrat"/>
              </a:rPr>
              <a:t>Gli strumenti Creative Commons per il pubblico dominio</a:t>
            </a:r>
            <a:endParaRPr sz="3600" b="1">
              <a:solidFill>
                <a:srgbClr val="43B4BE"/>
              </a:solidFill>
              <a:latin typeface="Montserrat"/>
              <a:ea typeface="Montserrat"/>
              <a:cs typeface="Montserrat"/>
              <a:sym typeface="Montserrat"/>
            </a:endParaRPr>
          </a:p>
        </p:txBody>
      </p:sp>
      <p:pic>
        <p:nvPicPr>
          <p:cNvPr id="527" name="Google Shape;527;p34"/>
          <p:cNvPicPr preferRelativeResize="0"/>
          <p:nvPr/>
        </p:nvPicPr>
        <p:blipFill rotWithShape="1">
          <a:blip r:embed="rId8">
            <a:alphaModFix/>
          </a:blip>
          <a:srcRect/>
          <a:stretch/>
        </p:blipFill>
        <p:spPr>
          <a:xfrm>
            <a:off x="1867075" y="6929036"/>
            <a:ext cx="3242450" cy="1457389"/>
          </a:xfrm>
          <a:prstGeom prst="rect">
            <a:avLst/>
          </a:prstGeom>
          <a:noFill/>
          <a:ln>
            <a:noFill/>
          </a:ln>
        </p:spPr>
      </p:pic>
      <p:pic>
        <p:nvPicPr>
          <p:cNvPr id="528" name="Google Shape;528;p34"/>
          <p:cNvPicPr preferRelativeResize="0"/>
          <p:nvPr/>
        </p:nvPicPr>
        <p:blipFill rotWithShape="1">
          <a:blip r:embed="rId9">
            <a:alphaModFix/>
          </a:blip>
          <a:srcRect/>
          <a:stretch/>
        </p:blipFill>
        <p:spPr>
          <a:xfrm>
            <a:off x="1867087" y="4327475"/>
            <a:ext cx="3242475" cy="1457400"/>
          </a:xfrm>
          <a:prstGeom prst="rect">
            <a:avLst/>
          </a:prstGeom>
          <a:noFill/>
          <a:ln>
            <a:noFill/>
          </a:ln>
        </p:spPr>
      </p:pic>
      <p:sp>
        <p:nvSpPr>
          <p:cNvPr id="529" name="Google Shape;529;p34"/>
          <p:cNvSpPr txBox="1"/>
          <p:nvPr/>
        </p:nvSpPr>
        <p:spPr>
          <a:xfrm>
            <a:off x="6149200" y="3800675"/>
            <a:ext cx="10633800" cy="2444400"/>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0"/>
              </a:spcAft>
              <a:buClr>
                <a:srgbClr val="000000"/>
              </a:buClr>
              <a:buSzPts val="1600"/>
              <a:buFont typeface="Arial"/>
              <a:buNone/>
            </a:pPr>
            <a:r>
              <a:rPr lang="en-US" sz="2200" b="1" i="0" u="none" strike="noStrike" cap="none">
                <a:solidFill>
                  <a:srgbClr val="000000"/>
                </a:solidFill>
                <a:latin typeface="Montserrat"/>
                <a:ea typeface="Montserrat"/>
                <a:cs typeface="Montserrat"/>
                <a:sym typeface="Montserrat"/>
              </a:rPr>
              <a:t>CC0 - D</a:t>
            </a:r>
            <a:r>
              <a:rPr lang="en-US" sz="2200" b="1">
                <a:latin typeface="Montserrat"/>
                <a:ea typeface="Montserrat"/>
                <a:cs typeface="Montserrat"/>
                <a:sym typeface="Montserrat"/>
              </a:rPr>
              <a:t>edica al pubblico dominio</a:t>
            </a:r>
            <a:endParaRPr sz="2200" b="1" i="0" u="none" strike="noStrike" cap="none">
              <a:solidFill>
                <a:srgbClr val="000000"/>
              </a:solidFill>
              <a:latin typeface="Montserrat"/>
              <a:ea typeface="Montserrat"/>
              <a:cs typeface="Montserrat"/>
              <a:sym typeface="Montserrat"/>
            </a:endParaRPr>
          </a:p>
          <a:p>
            <a:pPr marL="0" marR="0" lvl="0" indent="0" algn="just" rtl="0">
              <a:lnSpc>
                <a:spcPct val="115000"/>
              </a:lnSpc>
              <a:spcBef>
                <a:spcPts val="0"/>
              </a:spcBef>
              <a:spcAft>
                <a:spcPts val="0"/>
              </a:spcAft>
              <a:buClr>
                <a:srgbClr val="000000"/>
              </a:buClr>
              <a:buSzPts val="1200"/>
              <a:buFont typeface="Arial"/>
              <a:buNone/>
            </a:pPr>
            <a:r>
              <a:rPr lang="en-US" sz="1800" i="0" u="none" strike="noStrike" cap="none">
                <a:solidFill>
                  <a:srgbClr val="000000"/>
                </a:solidFill>
                <a:latin typeface="Montserrat"/>
                <a:ea typeface="Montserrat"/>
                <a:cs typeface="Montserrat"/>
                <a:sym typeface="Montserrat"/>
              </a:rPr>
              <a:t>consente di  rilasciare nel pubblico dominio in tutto il mondo un’opera della quale si detengono i diritti (cd. </a:t>
            </a:r>
            <a:r>
              <a:rPr lang="en-US" sz="1800" i="1" u="none" strike="noStrike" cap="none">
                <a:solidFill>
                  <a:srgbClr val="000000"/>
                </a:solidFill>
                <a:latin typeface="Montserrat"/>
                <a:ea typeface="Montserrat"/>
                <a:cs typeface="Montserrat"/>
                <a:sym typeface="Montserrat"/>
              </a:rPr>
              <a:t>waiver</a:t>
            </a:r>
            <a:r>
              <a:rPr lang="en-US" sz="1800" i="0" u="none" strike="noStrike" cap="none">
                <a:solidFill>
                  <a:srgbClr val="000000"/>
                </a:solidFill>
                <a:latin typeface="Montserrat"/>
                <a:ea typeface="Montserrat"/>
                <a:cs typeface="Montserrat"/>
                <a:sym typeface="Montserrat"/>
              </a:rPr>
              <a:t>). Il rilascio nel pubblico dominio (per volontà del titolare del diritto d’autore prima della scadenza del termine legale di protezione) permette di condividere, riprodurre e modificare l’opera, anche per fini commerciali, senza alcuna restrizione e senza l’obbligo di attribuzione (fatti salvi i diritti morali in paesi in cui gli stessi sono irrinunciabili e perpetui, come in Italia).</a:t>
            </a:r>
            <a:endParaRPr sz="1800" i="0" u="none" strike="noStrike" cap="none">
              <a:solidFill>
                <a:srgbClr val="000000"/>
              </a:solidFill>
              <a:latin typeface="Montserrat"/>
              <a:ea typeface="Montserrat"/>
              <a:cs typeface="Montserrat"/>
              <a:sym typeface="Montserrat"/>
            </a:endParaRPr>
          </a:p>
        </p:txBody>
      </p:sp>
      <p:sp>
        <p:nvSpPr>
          <p:cNvPr id="530" name="Google Shape;530;p34"/>
          <p:cNvSpPr txBox="1"/>
          <p:nvPr/>
        </p:nvSpPr>
        <p:spPr>
          <a:xfrm>
            <a:off x="6149075" y="7000900"/>
            <a:ext cx="10633800" cy="1488300"/>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0"/>
              </a:spcAft>
              <a:buClr>
                <a:srgbClr val="000000"/>
              </a:buClr>
              <a:buSzPts val="1600"/>
              <a:buFont typeface="Arial"/>
              <a:buNone/>
            </a:pPr>
            <a:r>
              <a:rPr lang="en-US" sz="2200" b="1" i="0" u="none" strike="noStrike" cap="none">
                <a:solidFill>
                  <a:srgbClr val="000000"/>
                </a:solidFill>
                <a:latin typeface="Montserrat"/>
                <a:ea typeface="Montserrat"/>
                <a:cs typeface="Montserrat"/>
                <a:sym typeface="Montserrat"/>
              </a:rPr>
              <a:t>CC Public Domain Mark (PDM)</a:t>
            </a:r>
            <a:endParaRPr sz="2200" i="0" u="none" strike="noStrike" cap="none">
              <a:solidFill>
                <a:srgbClr val="000000"/>
              </a:solidFill>
              <a:latin typeface="Montserrat"/>
              <a:ea typeface="Montserrat"/>
              <a:cs typeface="Montserrat"/>
              <a:sym typeface="Montserrat"/>
            </a:endParaRPr>
          </a:p>
          <a:p>
            <a:pPr marL="0" marR="0" lvl="0" indent="0" algn="just" rtl="0">
              <a:lnSpc>
                <a:spcPct val="115000"/>
              </a:lnSpc>
              <a:spcBef>
                <a:spcPts val="0"/>
              </a:spcBef>
              <a:spcAft>
                <a:spcPts val="0"/>
              </a:spcAft>
              <a:buClr>
                <a:srgbClr val="000000"/>
              </a:buClr>
              <a:buSzPts val="1200"/>
              <a:buFont typeface="Arial"/>
              <a:buNone/>
            </a:pPr>
            <a:r>
              <a:rPr lang="en-US" sz="1800" i="0" u="none" strike="noStrike" cap="none">
                <a:solidFill>
                  <a:srgbClr val="000000"/>
                </a:solidFill>
                <a:latin typeface="Montserrat"/>
                <a:ea typeface="Montserrat"/>
                <a:cs typeface="Montserrat"/>
                <a:sym typeface="Montserrat"/>
              </a:rPr>
              <a:t>è uno strumento</a:t>
            </a:r>
            <a:r>
              <a:rPr lang="en-US" sz="1800">
                <a:latin typeface="Montserrat"/>
                <a:ea typeface="Montserrat"/>
                <a:cs typeface="Montserrat"/>
                <a:sym typeface="Montserrat"/>
              </a:rPr>
              <a:t> (una etichetta) </a:t>
            </a:r>
            <a:r>
              <a:rPr lang="en-US" sz="1800" i="0" u="none" strike="noStrike" cap="none">
                <a:solidFill>
                  <a:srgbClr val="000000"/>
                </a:solidFill>
                <a:latin typeface="Montserrat"/>
                <a:ea typeface="Montserrat"/>
                <a:cs typeface="Montserrat"/>
                <a:sym typeface="Montserrat"/>
              </a:rPr>
              <a:t>attraverso il quale </a:t>
            </a:r>
            <a:r>
              <a:rPr lang="en-US" sz="1800">
                <a:latin typeface="Montserrat"/>
                <a:ea typeface="Montserrat"/>
                <a:cs typeface="Montserrat"/>
                <a:sym typeface="Montserrat"/>
              </a:rPr>
              <a:t>chiunque ne sia a conoscenza, può indicare</a:t>
            </a:r>
            <a:r>
              <a:rPr lang="en-US" sz="1800" i="0" u="none" strike="noStrike" cap="none">
                <a:solidFill>
                  <a:srgbClr val="000000"/>
                </a:solidFill>
                <a:latin typeface="Montserrat"/>
                <a:ea typeface="Montserrat"/>
                <a:cs typeface="Montserrat"/>
                <a:sym typeface="Montserrat"/>
              </a:rPr>
              <a:t> che un'opera non è più protetta dal diritto d’autore in tutto il mondo. Non ha effetti legali.</a:t>
            </a:r>
            <a:endParaRPr sz="2000" i="0" u="none" strike="noStrike" cap="none">
              <a:solidFill>
                <a:srgbClr val="000000"/>
              </a:solidFill>
              <a:latin typeface="Montserrat"/>
              <a:ea typeface="Montserrat"/>
              <a:cs typeface="Montserrat"/>
              <a:sym typeface="Montserrat"/>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6702512" y="8607791"/>
            <a:ext cx="556788" cy="556788"/>
          </a:xfrm>
          <a:custGeom>
            <a:avLst/>
            <a:gdLst/>
            <a:ahLst/>
            <a:cxnLst/>
            <a:rect l="l" t="t" r="r" b="b"/>
            <a:pathLst>
              <a:path w="556788" h="556788">
                <a:moveTo>
                  <a:pt x="0" y="0"/>
                </a:moveTo>
                <a:lnTo>
                  <a:pt x="556788" y="0"/>
                </a:lnTo>
                <a:lnTo>
                  <a:pt x="556788" y="556787"/>
                </a:lnTo>
                <a:lnTo>
                  <a:pt x="0" y="55678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it-IT"/>
          </a:p>
        </p:txBody>
      </p:sp>
      <p:sp>
        <p:nvSpPr>
          <p:cNvPr id="3" name="Freeform 3"/>
          <p:cNvSpPr/>
          <p:nvPr/>
        </p:nvSpPr>
        <p:spPr>
          <a:xfrm rot="5400000">
            <a:off x="7071346" y="9139398"/>
            <a:ext cx="1060016" cy="1235189"/>
          </a:xfrm>
          <a:custGeom>
            <a:avLst/>
            <a:gdLst/>
            <a:ahLst/>
            <a:cxnLst/>
            <a:rect l="l" t="t" r="r" b="b"/>
            <a:pathLst>
              <a:path w="1060016" h="1235189">
                <a:moveTo>
                  <a:pt x="0" y="0"/>
                </a:moveTo>
                <a:lnTo>
                  <a:pt x="1060017" y="0"/>
                </a:lnTo>
                <a:lnTo>
                  <a:pt x="1060017" y="1235188"/>
                </a:lnTo>
                <a:lnTo>
                  <a:pt x="0" y="123518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it-IT"/>
          </a:p>
        </p:txBody>
      </p:sp>
      <p:sp>
        <p:nvSpPr>
          <p:cNvPr id="4" name="Freeform 4"/>
          <p:cNvSpPr/>
          <p:nvPr/>
        </p:nvSpPr>
        <p:spPr>
          <a:xfrm rot="-10800000">
            <a:off x="16316753" y="0"/>
            <a:ext cx="2988478" cy="1505106"/>
          </a:xfrm>
          <a:custGeom>
            <a:avLst/>
            <a:gdLst/>
            <a:ahLst/>
            <a:cxnLst/>
            <a:rect l="l" t="t" r="r" b="b"/>
            <a:pathLst>
              <a:path w="2988478" h="1505106">
                <a:moveTo>
                  <a:pt x="0" y="0"/>
                </a:moveTo>
                <a:lnTo>
                  <a:pt x="2988477" y="0"/>
                </a:lnTo>
                <a:lnTo>
                  <a:pt x="2988477" y="1505106"/>
                </a:lnTo>
                <a:lnTo>
                  <a:pt x="0" y="150510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it-IT"/>
          </a:p>
        </p:txBody>
      </p:sp>
      <p:grpSp>
        <p:nvGrpSpPr>
          <p:cNvPr id="5" name="Group 5"/>
          <p:cNvGrpSpPr/>
          <p:nvPr/>
        </p:nvGrpSpPr>
        <p:grpSpPr>
          <a:xfrm>
            <a:off x="1053534" y="672047"/>
            <a:ext cx="7856752" cy="950085"/>
            <a:chOff x="0" y="0"/>
            <a:chExt cx="10475670" cy="1266780"/>
          </a:xfrm>
        </p:grpSpPr>
        <p:sp>
          <p:nvSpPr>
            <p:cNvPr id="6" name="Freeform 6"/>
            <p:cNvSpPr/>
            <p:nvPr/>
          </p:nvSpPr>
          <p:spPr>
            <a:xfrm>
              <a:off x="2893349" y="0"/>
              <a:ext cx="7582321" cy="1266780"/>
            </a:xfrm>
            <a:custGeom>
              <a:avLst/>
              <a:gdLst/>
              <a:ahLst/>
              <a:cxnLst/>
              <a:rect l="l" t="t" r="r" b="b"/>
              <a:pathLst>
                <a:path w="7582321" h="1266780">
                  <a:moveTo>
                    <a:pt x="0" y="0"/>
                  </a:moveTo>
                  <a:lnTo>
                    <a:pt x="7582321" y="0"/>
                  </a:lnTo>
                  <a:lnTo>
                    <a:pt x="7582321" y="1266780"/>
                  </a:lnTo>
                  <a:lnTo>
                    <a:pt x="0" y="1266780"/>
                  </a:lnTo>
                  <a:lnTo>
                    <a:pt x="0" y="0"/>
                  </a:lnTo>
                  <a:close/>
                </a:path>
              </a:pathLst>
            </a:custGeom>
            <a:blipFill>
              <a:blip r:embed="rId8"/>
              <a:stretch>
                <a:fillRect/>
              </a:stretch>
            </a:blipFill>
          </p:spPr>
          <p:txBody>
            <a:bodyPr/>
            <a:lstStyle/>
            <a:p>
              <a:endParaRPr lang="it-IT"/>
            </a:p>
          </p:txBody>
        </p:sp>
        <p:sp>
          <p:nvSpPr>
            <p:cNvPr id="7" name="Freeform 7"/>
            <p:cNvSpPr/>
            <p:nvPr/>
          </p:nvSpPr>
          <p:spPr>
            <a:xfrm>
              <a:off x="0" y="107341"/>
              <a:ext cx="2683330" cy="1052097"/>
            </a:xfrm>
            <a:custGeom>
              <a:avLst/>
              <a:gdLst/>
              <a:ahLst/>
              <a:cxnLst/>
              <a:rect l="l" t="t" r="r" b="b"/>
              <a:pathLst>
                <a:path w="2683330" h="1052097">
                  <a:moveTo>
                    <a:pt x="0" y="0"/>
                  </a:moveTo>
                  <a:lnTo>
                    <a:pt x="2683330" y="0"/>
                  </a:lnTo>
                  <a:lnTo>
                    <a:pt x="2683330" y="1052098"/>
                  </a:lnTo>
                  <a:lnTo>
                    <a:pt x="0" y="1052098"/>
                  </a:lnTo>
                  <a:lnTo>
                    <a:pt x="0" y="0"/>
                  </a:lnTo>
                  <a:close/>
                </a:path>
              </a:pathLst>
            </a:custGeom>
            <a:blipFill>
              <a:blip r:embed="rId9"/>
              <a:stretch>
                <a:fillRect/>
              </a:stretch>
            </a:blipFill>
          </p:spPr>
          <p:txBody>
            <a:bodyPr/>
            <a:lstStyle/>
            <a:p>
              <a:endParaRPr lang="it-IT"/>
            </a:p>
          </p:txBody>
        </p:sp>
      </p:grpSp>
      <p:sp>
        <p:nvSpPr>
          <p:cNvPr id="8" name="TextBox 8"/>
          <p:cNvSpPr txBox="1"/>
          <p:nvPr/>
        </p:nvSpPr>
        <p:spPr>
          <a:xfrm>
            <a:off x="1028700" y="3622794"/>
            <a:ext cx="15892164" cy="2051844"/>
          </a:xfrm>
          <a:prstGeom prst="rect">
            <a:avLst/>
          </a:prstGeom>
        </p:spPr>
        <p:txBody>
          <a:bodyPr wrap="square" lIns="0" tIns="0" rIns="0" bIns="0" rtlCol="0" anchor="t">
            <a:spAutoFit/>
          </a:bodyPr>
          <a:lstStyle/>
          <a:p>
            <a:pPr>
              <a:lnSpc>
                <a:spcPts val="7999"/>
              </a:lnSpc>
            </a:pPr>
            <a:r>
              <a:rPr lang="en-US" sz="7999" i="1">
                <a:solidFill>
                  <a:srgbClr val="1E3048"/>
                </a:solidFill>
                <a:latin typeface="Montserrat Classic"/>
              </a:rPr>
              <a:t>Rights Retention </a:t>
            </a:r>
          </a:p>
          <a:p>
            <a:pPr>
              <a:lnSpc>
                <a:spcPts val="7999"/>
              </a:lnSpc>
            </a:pPr>
            <a:r>
              <a:rPr lang="en-US" sz="7950">
                <a:solidFill>
                  <a:srgbClr val="1E3048"/>
                </a:solidFill>
                <a:latin typeface="Montserrat Classic"/>
              </a:rPr>
              <a:t>e </a:t>
            </a:r>
            <a:r>
              <a:rPr lang="en-US" sz="7950" i="1">
                <a:solidFill>
                  <a:srgbClr val="1E3048"/>
                </a:solidFill>
                <a:latin typeface="Montserrat Classic"/>
              </a:rPr>
              <a:t>Secondary Publishing Right</a:t>
            </a:r>
          </a:p>
        </p:txBody>
      </p:sp>
      <p:sp>
        <p:nvSpPr>
          <p:cNvPr id="9" name="TextBox 9"/>
          <p:cNvSpPr txBox="1"/>
          <p:nvPr/>
        </p:nvSpPr>
        <p:spPr>
          <a:xfrm>
            <a:off x="1053533" y="6483882"/>
            <a:ext cx="11578249" cy="963918"/>
          </a:xfrm>
          <a:prstGeom prst="rect">
            <a:avLst/>
          </a:prstGeom>
        </p:spPr>
        <p:txBody>
          <a:bodyPr wrap="square" lIns="0" tIns="0" rIns="0" bIns="0" rtlCol="0" anchor="t">
            <a:spAutoFit/>
          </a:bodyPr>
          <a:lstStyle/>
          <a:p>
            <a:pPr>
              <a:lnSpc>
                <a:spcPts val="3919"/>
              </a:lnSpc>
            </a:pPr>
            <a:r>
              <a:rPr lang="en-US" sz="2799" dirty="0">
                <a:solidFill>
                  <a:srgbClr val="1E3048"/>
                </a:solidFill>
                <a:latin typeface="Montserrat"/>
              </a:rPr>
              <a:t>Sebastiano Faro</a:t>
            </a:r>
          </a:p>
          <a:p>
            <a:pPr>
              <a:lnSpc>
                <a:spcPts val="3919"/>
              </a:lnSpc>
            </a:pPr>
            <a:r>
              <a:rPr lang="en-US" sz="2799" dirty="0">
                <a:solidFill>
                  <a:srgbClr val="1E3048"/>
                </a:solidFill>
                <a:latin typeface="Montserrat"/>
              </a:rPr>
              <a:t>CNR, </a:t>
            </a:r>
            <a:r>
              <a:rPr lang="en-US" sz="2799" dirty="0" err="1">
                <a:solidFill>
                  <a:srgbClr val="1E3048"/>
                </a:solidFill>
                <a:latin typeface="Montserrat"/>
              </a:rPr>
              <a:t>Istituto</a:t>
            </a:r>
            <a:r>
              <a:rPr lang="en-US" sz="2799" dirty="0">
                <a:solidFill>
                  <a:srgbClr val="1E3048"/>
                </a:solidFill>
                <a:latin typeface="Montserrat"/>
              </a:rPr>
              <a:t> di Informatica </a:t>
            </a:r>
            <a:r>
              <a:rPr lang="en-US" sz="2799" dirty="0" err="1">
                <a:solidFill>
                  <a:srgbClr val="1E3048"/>
                </a:solidFill>
                <a:latin typeface="Montserrat"/>
              </a:rPr>
              <a:t>Giuridica</a:t>
            </a:r>
            <a:r>
              <a:rPr lang="en-US" sz="2799" dirty="0">
                <a:solidFill>
                  <a:srgbClr val="1E3048"/>
                </a:solidFill>
                <a:latin typeface="Montserrat"/>
              </a:rPr>
              <a:t> e </a:t>
            </a:r>
            <a:r>
              <a:rPr lang="en-US" sz="2799" dirty="0" err="1">
                <a:solidFill>
                  <a:srgbClr val="1E3048"/>
                </a:solidFill>
                <a:latin typeface="Montserrat"/>
              </a:rPr>
              <a:t>Sistemi</a:t>
            </a:r>
            <a:r>
              <a:rPr lang="en-US" sz="2799" dirty="0">
                <a:solidFill>
                  <a:srgbClr val="1E3048"/>
                </a:solidFill>
                <a:latin typeface="Montserrat"/>
              </a:rPr>
              <a:t> </a:t>
            </a:r>
            <a:r>
              <a:rPr lang="en-US" sz="2799" dirty="0" err="1">
                <a:solidFill>
                  <a:srgbClr val="1E3048"/>
                </a:solidFill>
                <a:latin typeface="Montserrat"/>
              </a:rPr>
              <a:t>Giudiziari</a:t>
            </a:r>
            <a:endParaRPr lang="en-US" sz="2799" dirty="0">
              <a:solidFill>
                <a:srgbClr val="1E3048"/>
              </a:solidFill>
              <a:latin typeface="Montserrat"/>
            </a:endParaRPr>
          </a:p>
        </p:txBody>
      </p:sp>
      <p:sp>
        <p:nvSpPr>
          <p:cNvPr id="10" name="TextBox 10"/>
          <p:cNvSpPr txBox="1"/>
          <p:nvPr/>
        </p:nvSpPr>
        <p:spPr>
          <a:xfrm>
            <a:off x="3668543" y="1612607"/>
            <a:ext cx="4796746" cy="322707"/>
          </a:xfrm>
          <a:prstGeom prst="rect">
            <a:avLst/>
          </a:prstGeom>
        </p:spPr>
        <p:txBody>
          <a:bodyPr lIns="0" tIns="0" rIns="0" bIns="0" rtlCol="0" anchor="t">
            <a:spAutoFit/>
          </a:bodyPr>
          <a:lstStyle/>
          <a:p>
            <a:pPr>
              <a:lnSpc>
                <a:spcPts val="2603"/>
              </a:lnSpc>
            </a:pPr>
            <a:r>
              <a:rPr lang="en-US" sz="2099">
                <a:solidFill>
                  <a:srgbClr val="1E3048"/>
                </a:solidFill>
                <a:latin typeface="Montserrat"/>
              </a:rPr>
              <a:t>https://www.right2pub.eu/</a:t>
            </a:r>
          </a:p>
        </p:txBody>
      </p:sp>
      <p:sp>
        <p:nvSpPr>
          <p:cNvPr id="11" name="Freeform 12"/>
          <p:cNvSpPr/>
          <p:nvPr/>
        </p:nvSpPr>
        <p:spPr>
          <a:xfrm>
            <a:off x="1053534" y="8598858"/>
            <a:ext cx="1728192" cy="624868"/>
          </a:xfrm>
          <a:custGeom>
            <a:avLst/>
            <a:gdLst/>
            <a:ahLst/>
            <a:cxnLst/>
            <a:rect l="l" t="t" r="r" b="b"/>
            <a:pathLst>
              <a:path w="2175596" h="799307">
                <a:moveTo>
                  <a:pt x="0" y="0"/>
                </a:moveTo>
                <a:lnTo>
                  <a:pt x="2175596" y="0"/>
                </a:lnTo>
                <a:lnTo>
                  <a:pt x="2175596" y="799306"/>
                </a:lnTo>
                <a:lnTo>
                  <a:pt x="0" y="799306"/>
                </a:lnTo>
                <a:lnTo>
                  <a:pt x="0" y="0"/>
                </a:lnTo>
                <a:close/>
              </a:path>
            </a:pathLst>
          </a:custGeom>
          <a:blipFill>
            <a:blip r:embed="rId10"/>
            <a:stretch>
              <a:fillRect/>
            </a:stretch>
          </a:blipFill>
        </p:spPr>
        <p:txBody>
          <a:bodyPr/>
          <a:lstStyle/>
          <a:p>
            <a:endParaRPr lang="it-IT"/>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18288000" cy="1457325"/>
          </a:xfrm>
          <a:prstGeom prst="rect">
            <a:avLst/>
          </a:prstGeom>
          <a:solidFill>
            <a:srgbClr val="1E3048"/>
          </a:solidFill>
        </p:spPr>
        <p:txBody>
          <a:bodyPr/>
          <a:lstStyle/>
          <a:p>
            <a:endParaRPr lang="it-IT"/>
          </a:p>
        </p:txBody>
      </p:sp>
      <p:sp>
        <p:nvSpPr>
          <p:cNvPr id="3" name="Freeform 3"/>
          <p:cNvSpPr/>
          <p:nvPr/>
        </p:nvSpPr>
        <p:spPr>
          <a:xfrm>
            <a:off x="16702512" y="8607791"/>
            <a:ext cx="556788" cy="556788"/>
          </a:xfrm>
          <a:custGeom>
            <a:avLst/>
            <a:gdLst/>
            <a:ahLst/>
            <a:cxnLst/>
            <a:rect l="l" t="t" r="r" b="b"/>
            <a:pathLst>
              <a:path w="556788" h="556788">
                <a:moveTo>
                  <a:pt x="0" y="0"/>
                </a:moveTo>
                <a:lnTo>
                  <a:pt x="556788" y="0"/>
                </a:lnTo>
                <a:lnTo>
                  <a:pt x="556788" y="556787"/>
                </a:lnTo>
                <a:lnTo>
                  <a:pt x="0" y="55678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it-IT"/>
          </a:p>
        </p:txBody>
      </p:sp>
      <p:sp>
        <p:nvSpPr>
          <p:cNvPr id="4" name="Freeform 4"/>
          <p:cNvSpPr/>
          <p:nvPr/>
        </p:nvSpPr>
        <p:spPr>
          <a:xfrm rot="-10800000">
            <a:off x="16702512" y="1457325"/>
            <a:ext cx="2988478" cy="1505106"/>
          </a:xfrm>
          <a:custGeom>
            <a:avLst/>
            <a:gdLst/>
            <a:ahLst/>
            <a:cxnLst/>
            <a:rect l="l" t="t" r="r" b="b"/>
            <a:pathLst>
              <a:path w="2988478" h="1505106">
                <a:moveTo>
                  <a:pt x="0" y="0"/>
                </a:moveTo>
                <a:lnTo>
                  <a:pt x="2988478" y="0"/>
                </a:lnTo>
                <a:lnTo>
                  <a:pt x="2988478" y="1505106"/>
                </a:lnTo>
                <a:lnTo>
                  <a:pt x="0" y="150510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it-IT"/>
          </a:p>
        </p:txBody>
      </p:sp>
      <p:sp>
        <p:nvSpPr>
          <p:cNvPr id="5" name="Freeform 5"/>
          <p:cNvSpPr/>
          <p:nvPr/>
        </p:nvSpPr>
        <p:spPr>
          <a:xfrm rot="5400000">
            <a:off x="12547153" y="9139398"/>
            <a:ext cx="1060016" cy="1235189"/>
          </a:xfrm>
          <a:custGeom>
            <a:avLst/>
            <a:gdLst/>
            <a:ahLst/>
            <a:cxnLst/>
            <a:rect l="l" t="t" r="r" b="b"/>
            <a:pathLst>
              <a:path w="1060016" h="1235189">
                <a:moveTo>
                  <a:pt x="0" y="0"/>
                </a:moveTo>
                <a:lnTo>
                  <a:pt x="1060017" y="0"/>
                </a:lnTo>
                <a:lnTo>
                  <a:pt x="1060017" y="1235188"/>
                </a:lnTo>
                <a:lnTo>
                  <a:pt x="0" y="123518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it-IT"/>
          </a:p>
        </p:txBody>
      </p:sp>
      <p:sp>
        <p:nvSpPr>
          <p:cNvPr id="6" name="TextBox 6"/>
          <p:cNvSpPr txBox="1"/>
          <p:nvPr/>
        </p:nvSpPr>
        <p:spPr>
          <a:xfrm>
            <a:off x="1447587" y="4378798"/>
            <a:ext cx="620069" cy="441960"/>
          </a:xfrm>
          <a:prstGeom prst="rect">
            <a:avLst/>
          </a:prstGeom>
        </p:spPr>
        <p:txBody>
          <a:bodyPr lIns="0" tIns="0" rIns="0" bIns="0" rtlCol="0" anchor="t">
            <a:spAutoFit/>
          </a:bodyPr>
          <a:lstStyle/>
          <a:p>
            <a:pPr algn="just">
              <a:lnSpc>
                <a:spcPts val="3419"/>
              </a:lnSpc>
            </a:pPr>
            <a:r>
              <a:rPr lang="en-US" sz="2999">
                <a:solidFill>
                  <a:srgbClr val="43B4BE"/>
                </a:solidFill>
                <a:latin typeface="Montserrat Classic"/>
              </a:rPr>
              <a:t>0</a:t>
            </a:r>
          </a:p>
        </p:txBody>
      </p:sp>
      <p:sp>
        <p:nvSpPr>
          <p:cNvPr id="8" name="TextBox 8"/>
          <p:cNvSpPr txBox="1"/>
          <p:nvPr/>
        </p:nvSpPr>
        <p:spPr>
          <a:xfrm>
            <a:off x="2067656" y="4369591"/>
            <a:ext cx="10391910" cy="415819"/>
          </a:xfrm>
          <a:prstGeom prst="rect">
            <a:avLst/>
          </a:prstGeom>
        </p:spPr>
        <p:txBody>
          <a:bodyPr wrap="square" lIns="0" tIns="0" rIns="0" bIns="0" rtlCol="0" anchor="t">
            <a:spAutoFit/>
          </a:bodyPr>
          <a:lstStyle/>
          <a:p>
            <a:pPr>
              <a:lnSpc>
                <a:spcPts val="3499"/>
              </a:lnSpc>
              <a:spcBef>
                <a:spcPct val="0"/>
              </a:spcBef>
            </a:pPr>
            <a:r>
              <a:rPr lang="en-US" sz="2499">
                <a:solidFill>
                  <a:srgbClr val="000000"/>
                </a:solidFill>
                <a:latin typeface="Montserrat"/>
              </a:rPr>
              <a:t>Il </a:t>
            </a:r>
            <a:r>
              <a:rPr lang="en-US" sz="2499" err="1">
                <a:solidFill>
                  <a:srgbClr val="000000"/>
                </a:solidFill>
                <a:latin typeface="Montserrat"/>
              </a:rPr>
              <a:t>contesto</a:t>
            </a:r>
            <a:r>
              <a:rPr lang="en-US" sz="2499">
                <a:solidFill>
                  <a:srgbClr val="000000"/>
                </a:solidFill>
                <a:latin typeface="Montserrat"/>
              </a:rPr>
              <a:t>: </a:t>
            </a:r>
            <a:r>
              <a:rPr lang="en-US" sz="2499" err="1">
                <a:solidFill>
                  <a:srgbClr val="000000"/>
                </a:solidFill>
                <a:latin typeface="Montserrat"/>
              </a:rPr>
              <a:t>Iniziative</a:t>
            </a:r>
            <a:r>
              <a:rPr lang="en-US" sz="2499">
                <a:solidFill>
                  <a:srgbClr val="000000"/>
                </a:solidFill>
                <a:latin typeface="Montserrat"/>
              </a:rPr>
              <a:t> </a:t>
            </a:r>
            <a:r>
              <a:rPr lang="en-US" sz="2499" err="1">
                <a:solidFill>
                  <a:srgbClr val="000000"/>
                </a:solidFill>
                <a:latin typeface="Montserrat"/>
              </a:rPr>
              <a:t>dell’Unione</a:t>
            </a:r>
            <a:r>
              <a:rPr lang="en-US" sz="2499">
                <a:solidFill>
                  <a:srgbClr val="000000"/>
                </a:solidFill>
                <a:latin typeface="Montserrat"/>
              </a:rPr>
              <a:t> </a:t>
            </a:r>
            <a:r>
              <a:rPr lang="en-US" sz="2499" err="1">
                <a:solidFill>
                  <a:srgbClr val="000000"/>
                </a:solidFill>
                <a:latin typeface="Montserrat"/>
              </a:rPr>
              <a:t>Europea</a:t>
            </a:r>
            <a:r>
              <a:rPr lang="en-US" sz="2499">
                <a:solidFill>
                  <a:srgbClr val="000000"/>
                </a:solidFill>
                <a:latin typeface="Montserrat"/>
              </a:rPr>
              <a:t> per la </a:t>
            </a:r>
            <a:r>
              <a:rPr lang="en-US" sz="2499" err="1">
                <a:solidFill>
                  <a:srgbClr val="000000"/>
                </a:solidFill>
                <a:latin typeface="Montserrat"/>
              </a:rPr>
              <a:t>Scienza</a:t>
            </a:r>
            <a:r>
              <a:rPr lang="en-US" sz="2499">
                <a:solidFill>
                  <a:srgbClr val="000000"/>
                </a:solidFill>
                <a:latin typeface="Montserrat"/>
              </a:rPr>
              <a:t> Aperta</a:t>
            </a:r>
          </a:p>
        </p:txBody>
      </p:sp>
      <p:sp>
        <p:nvSpPr>
          <p:cNvPr id="9" name="TextBox 9"/>
          <p:cNvSpPr txBox="1"/>
          <p:nvPr/>
        </p:nvSpPr>
        <p:spPr>
          <a:xfrm>
            <a:off x="1447587" y="5179443"/>
            <a:ext cx="620069" cy="441960"/>
          </a:xfrm>
          <a:prstGeom prst="rect">
            <a:avLst/>
          </a:prstGeom>
        </p:spPr>
        <p:txBody>
          <a:bodyPr lIns="0" tIns="0" rIns="0" bIns="0" rtlCol="0" anchor="t">
            <a:spAutoFit/>
          </a:bodyPr>
          <a:lstStyle/>
          <a:p>
            <a:pPr algn="just">
              <a:lnSpc>
                <a:spcPts val="3419"/>
              </a:lnSpc>
            </a:pPr>
            <a:r>
              <a:rPr lang="en-US" sz="2999">
                <a:solidFill>
                  <a:srgbClr val="43B4BE"/>
                </a:solidFill>
                <a:latin typeface="Montserrat Classic"/>
              </a:rPr>
              <a:t>0</a:t>
            </a:r>
          </a:p>
        </p:txBody>
      </p:sp>
      <p:sp>
        <p:nvSpPr>
          <p:cNvPr id="11" name="TextBox 11"/>
          <p:cNvSpPr txBox="1"/>
          <p:nvPr/>
        </p:nvSpPr>
        <p:spPr>
          <a:xfrm>
            <a:off x="1447587" y="6059553"/>
            <a:ext cx="620069" cy="441960"/>
          </a:xfrm>
          <a:prstGeom prst="rect">
            <a:avLst/>
          </a:prstGeom>
        </p:spPr>
        <p:txBody>
          <a:bodyPr lIns="0" tIns="0" rIns="0" bIns="0" rtlCol="0" anchor="t">
            <a:spAutoFit/>
          </a:bodyPr>
          <a:lstStyle/>
          <a:p>
            <a:pPr algn="just">
              <a:lnSpc>
                <a:spcPts val="3419"/>
              </a:lnSpc>
            </a:pPr>
            <a:r>
              <a:rPr lang="en-US" sz="2999">
                <a:solidFill>
                  <a:srgbClr val="43B4BE"/>
                </a:solidFill>
                <a:latin typeface="Montserrat Classic"/>
              </a:rPr>
              <a:t>0</a:t>
            </a:r>
          </a:p>
        </p:txBody>
      </p:sp>
      <p:grpSp>
        <p:nvGrpSpPr>
          <p:cNvPr id="17" name="Group 17"/>
          <p:cNvGrpSpPr/>
          <p:nvPr/>
        </p:nvGrpSpPr>
        <p:grpSpPr>
          <a:xfrm>
            <a:off x="-431966" y="911088"/>
            <a:ext cx="7148154" cy="925889"/>
            <a:chOff x="0" y="0"/>
            <a:chExt cx="9530872" cy="1234519"/>
          </a:xfrm>
        </p:grpSpPr>
        <p:grpSp>
          <p:nvGrpSpPr>
            <p:cNvPr id="18" name="Group 18"/>
            <p:cNvGrpSpPr/>
            <p:nvPr/>
          </p:nvGrpSpPr>
          <p:grpSpPr>
            <a:xfrm>
              <a:off x="0" y="0"/>
              <a:ext cx="9530872" cy="1234519"/>
              <a:chOff x="0" y="0"/>
              <a:chExt cx="2221364" cy="287730"/>
            </a:xfrm>
          </p:grpSpPr>
          <p:sp>
            <p:nvSpPr>
              <p:cNvPr id="19" name="Freeform 19"/>
              <p:cNvSpPr/>
              <p:nvPr/>
            </p:nvSpPr>
            <p:spPr>
              <a:xfrm>
                <a:off x="0" y="0"/>
                <a:ext cx="2221364" cy="287730"/>
              </a:xfrm>
              <a:custGeom>
                <a:avLst/>
                <a:gdLst/>
                <a:ahLst/>
                <a:cxnLst/>
                <a:rect l="l" t="t" r="r" b="b"/>
                <a:pathLst>
                  <a:path w="2221364" h="287730">
                    <a:moveTo>
                      <a:pt x="46588" y="0"/>
                    </a:moveTo>
                    <a:lnTo>
                      <a:pt x="2174776" y="0"/>
                    </a:lnTo>
                    <a:cubicBezTo>
                      <a:pt x="2187132" y="0"/>
                      <a:pt x="2198982" y="4908"/>
                      <a:pt x="2207719" y="13645"/>
                    </a:cubicBezTo>
                    <a:cubicBezTo>
                      <a:pt x="2216456" y="22382"/>
                      <a:pt x="2221364" y="34232"/>
                      <a:pt x="2221364" y="46588"/>
                    </a:cubicBezTo>
                    <a:lnTo>
                      <a:pt x="2221364" y="241142"/>
                    </a:lnTo>
                    <a:cubicBezTo>
                      <a:pt x="2221364" y="266872"/>
                      <a:pt x="2200506" y="287730"/>
                      <a:pt x="2174776" y="287730"/>
                    </a:cubicBezTo>
                    <a:lnTo>
                      <a:pt x="46588" y="287730"/>
                    </a:lnTo>
                    <a:cubicBezTo>
                      <a:pt x="34232" y="287730"/>
                      <a:pt x="22382" y="282822"/>
                      <a:pt x="13645" y="274085"/>
                    </a:cubicBezTo>
                    <a:cubicBezTo>
                      <a:pt x="4908" y="265348"/>
                      <a:pt x="0" y="253498"/>
                      <a:pt x="0" y="241142"/>
                    </a:cubicBezTo>
                    <a:lnTo>
                      <a:pt x="0" y="46588"/>
                    </a:lnTo>
                    <a:cubicBezTo>
                      <a:pt x="0" y="34232"/>
                      <a:pt x="4908" y="22382"/>
                      <a:pt x="13645" y="13645"/>
                    </a:cubicBezTo>
                    <a:cubicBezTo>
                      <a:pt x="22382" y="4908"/>
                      <a:pt x="34232" y="0"/>
                      <a:pt x="46588" y="0"/>
                    </a:cubicBezTo>
                    <a:close/>
                  </a:path>
                </a:pathLst>
              </a:custGeom>
              <a:solidFill>
                <a:srgbClr val="FFFFFF"/>
              </a:solidFill>
            </p:spPr>
            <p:txBody>
              <a:bodyPr/>
              <a:lstStyle/>
              <a:p>
                <a:endParaRPr lang="it-IT"/>
              </a:p>
            </p:txBody>
          </p:sp>
          <p:sp>
            <p:nvSpPr>
              <p:cNvPr id="20" name="TextBox 20"/>
              <p:cNvSpPr txBox="1"/>
              <p:nvPr/>
            </p:nvSpPr>
            <p:spPr>
              <a:xfrm>
                <a:off x="0" y="-38100"/>
                <a:ext cx="2221364" cy="325830"/>
              </a:xfrm>
              <a:prstGeom prst="rect">
                <a:avLst/>
              </a:prstGeom>
            </p:spPr>
            <p:txBody>
              <a:bodyPr lIns="60055" tIns="60055" rIns="60055" bIns="60055" rtlCol="0" anchor="ctr"/>
              <a:lstStyle/>
              <a:p>
                <a:pPr algn="ctr">
                  <a:lnSpc>
                    <a:spcPts val="2939"/>
                  </a:lnSpc>
                </a:pPr>
                <a:endParaRPr/>
              </a:p>
            </p:txBody>
          </p:sp>
        </p:grpSp>
        <p:sp>
          <p:nvSpPr>
            <p:cNvPr id="21" name="Freeform 21"/>
            <p:cNvSpPr/>
            <p:nvPr/>
          </p:nvSpPr>
          <p:spPr>
            <a:xfrm>
              <a:off x="3724852" y="163176"/>
              <a:ext cx="5435836" cy="908166"/>
            </a:xfrm>
            <a:custGeom>
              <a:avLst/>
              <a:gdLst/>
              <a:ahLst/>
              <a:cxnLst/>
              <a:rect l="l" t="t" r="r" b="b"/>
              <a:pathLst>
                <a:path w="5435836" h="908166">
                  <a:moveTo>
                    <a:pt x="0" y="0"/>
                  </a:moveTo>
                  <a:lnTo>
                    <a:pt x="5435836" y="0"/>
                  </a:lnTo>
                  <a:lnTo>
                    <a:pt x="5435836" y="908167"/>
                  </a:lnTo>
                  <a:lnTo>
                    <a:pt x="0" y="908167"/>
                  </a:lnTo>
                  <a:lnTo>
                    <a:pt x="0" y="0"/>
                  </a:lnTo>
                  <a:close/>
                </a:path>
              </a:pathLst>
            </a:custGeom>
            <a:blipFill>
              <a:blip r:embed="rId8"/>
              <a:stretch>
                <a:fillRect/>
              </a:stretch>
            </a:blipFill>
          </p:spPr>
          <p:txBody>
            <a:bodyPr/>
            <a:lstStyle/>
            <a:p>
              <a:endParaRPr lang="it-IT"/>
            </a:p>
          </p:txBody>
        </p:sp>
        <p:sp>
          <p:nvSpPr>
            <p:cNvPr id="22" name="Freeform 22"/>
            <p:cNvSpPr/>
            <p:nvPr/>
          </p:nvSpPr>
          <p:spPr>
            <a:xfrm>
              <a:off x="1650583" y="240131"/>
              <a:ext cx="1923704" cy="754258"/>
            </a:xfrm>
            <a:custGeom>
              <a:avLst/>
              <a:gdLst/>
              <a:ahLst/>
              <a:cxnLst/>
              <a:rect l="l" t="t" r="r" b="b"/>
              <a:pathLst>
                <a:path w="1923704" h="754258">
                  <a:moveTo>
                    <a:pt x="0" y="0"/>
                  </a:moveTo>
                  <a:lnTo>
                    <a:pt x="1923704" y="0"/>
                  </a:lnTo>
                  <a:lnTo>
                    <a:pt x="1923704" y="754258"/>
                  </a:lnTo>
                  <a:lnTo>
                    <a:pt x="0" y="754258"/>
                  </a:lnTo>
                  <a:lnTo>
                    <a:pt x="0" y="0"/>
                  </a:lnTo>
                  <a:close/>
                </a:path>
              </a:pathLst>
            </a:custGeom>
            <a:blipFill>
              <a:blip r:embed="rId9"/>
              <a:stretch>
                <a:fillRect/>
              </a:stretch>
            </a:blipFill>
          </p:spPr>
          <p:txBody>
            <a:bodyPr/>
            <a:lstStyle/>
            <a:p>
              <a:endParaRPr lang="it-IT"/>
            </a:p>
          </p:txBody>
        </p:sp>
      </p:grpSp>
      <p:sp>
        <p:nvSpPr>
          <p:cNvPr id="23" name="TextBox 8">
            <a:extLst>
              <a:ext uri="{FF2B5EF4-FFF2-40B4-BE49-F238E27FC236}">
                <a16:creationId xmlns:a16="http://schemas.microsoft.com/office/drawing/2014/main" id="{A2375AF6-3DB7-1A3B-DBF5-1E8D33C81BEA}"/>
              </a:ext>
            </a:extLst>
          </p:cNvPr>
          <p:cNvSpPr txBox="1"/>
          <p:nvPr/>
        </p:nvSpPr>
        <p:spPr>
          <a:xfrm>
            <a:off x="2067656" y="5229964"/>
            <a:ext cx="6390544" cy="415819"/>
          </a:xfrm>
          <a:prstGeom prst="rect">
            <a:avLst/>
          </a:prstGeom>
        </p:spPr>
        <p:txBody>
          <a:bodyPr wrap="square" lIns="0" tIns="0" rIns="0" bIns="0" rtlCol="0" anchor="t">
            <a:spAutoFit/>
          </a:bodyPr>
          <a:lstStyle/>
          <a:p>
            <a:pPr>
              <a:lnSpc>
                <a:spcPts val="3499"/>
              </a:lnSpc>
              <a:spcBef>
                <a:spcPct val="0"/>
              </a:spcBef>
            </a:pPr>
            <a:r>
              <a:rPr lang="en-US" sz="2499">
                <a:solidFill>
                  <a:srgbClr val="000000"/>
                </a:solidFill>
                <a:latin typeface="Montserrat"/>
              </a:rPr>
              <a:t>Rights Retention</a:t>
            </a:r>
          </a:p>
        </p:txBody>
      </p:sp>
      <p:sp>
        <p:nvSpPr>
          <p:cNvPr id="24" name="TextBox 8">
            <a:extLst>
              <a:ext uri="{FF2B5EF4-FFF2-40B4-BE49-F238E27FC236}">
                <a16:creationId xmlns:a16="http://schemas.microsoft.com/office/drawing/2014/main" id="{288FBFA4-A929-882E-B8A5-549C15B66CDC}"/>
              </a:ext>
            </a:extLst>
          </p:cNvPr>
          <p:cNvSpPr txBox="1"/>
          <p:nvPr/>
        </p:nvSpPr>
        <p:spPr>
          <a:xfrm>
            <a:off x="2067656" y="6090337"/>
            <a:ext cx="6390544" cy="415819"/>
          </a:xfrm>
          <a:prstGeom prst="rect">
            <a:avLst/>
          </a:prstGeom>
        </p:spPr>
        <p:txBody>
          <a:bodyPr wrap="square" lIns="0" tIns="0" rIns="0" bIns="0" rtlCol="0" anchor="t">
            <a:spAutoFit/>
          </a:bodyPr>
          <a:lstStyle/>
          <a:p>
            <a:pPr>
              <a:lnSpc>
                <a:spcPts val="3499"/>
              </a:lnSpc>
              <a:spcBef>
                <a:spcPct val="0"/>
              </a:spcBef>
            </a:pPr>
            <a:r>
              <a:rPr lang="en-US" sz="2450">
                <a:solidFill>
                  <a:srgbClr val="000000"/>
                </a:solidFill>
                <a:latin typeface="Montserrat"/>
              </a:rPr>
              <a:t>Secondary Publishing Right</a:t>
            </a:r>
            <a:endParaRPr lang="en-US" sz="2499">
              <a:solidFill>
                <a:srgbClr val="000000"/>
              </a:solidFill>
              <a:latin typeface="Montserrat"/>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18288000" cy="1457325"/>
          </a:xfrm>
          <a:prstGeom prst="rect">
            <a:avLst/>
          </a:prstGeom>
          <a:solidFill>
            <a:srgbClr val="1E3048"/>
          </a:solidFill>
        </p:spPr>
        <p:txBody>
          <a:bodyPr/>
          <a:lstStyle/>
          <a:p>
            <a:endParaRPr lang="it-IT"/>
          </a:p>
        </p:txBody>
      </p:sp>
      <p:sp>
        <p:nvSpPr>
          <p:cNvPr id="3" name="Freeform 3"/>
          <p:cNvSpPr/>
          <p:nvPr/>
        </p:nvSpPr>
        <p:spPr>
          <a:xfrm>
            <a:off x="16702512" y="8607791"/>
            <a:ext cx="556788" cy="556788"/>
          </a:xfrm>
          <a:custGeom>
            <a:avLst/>
            <a:gdLst/>
            <a:ahLst/>
            <a:cxnLst/>
            <a:rect l="l" t="t" r="r" b="b"/>
            <a:pathLst>
              <a:path w="556788" h="556788">
                <a:moveTo>
                  <a:pt x="0" y="0"/>
                </a:moveTo>
                <a:lnTo>
                  <a:pt x="556788" y="0"/>
                </a:lnTo>
                <a:lnTo>
                  <a:pt x="556788" y="556787"/>
                </a:lnTo>
                <a:lnTo>
                  <a:pt x="0" y="55678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it-IT"/>
          </a:p>
        </p:txBody>
      </p:sp>
      <p:sp>
        <p:nvSpPr>
          <p:cNvPr id="4" name="Freeform 4"/>
          <p:cNvSpPr/>
          <p:nvPr/>
        </p:nvSpPr>
        <p:spPr>
          <a:xfrm rot="-5400000">
            <a:off x="16041208" y="-789467"/>
            <a:ext cx="2988478" cy="1505106"/>
          </a:xfrm>
          <a:custGeom>
            <a:avLst/>
            <a:gdLst/>
            <a:ahLst/>
            <a:cxnLst/>
            <a:rect l="l" t="t" r="r" b="b"/>
            <a:pathLst>
              <a:path w="2988478" h="1505106">
                <a:moveTo>
                  <a:pt x="0" y="0"/>
                </a:moveTo>
                <a:lnTo>
                  <a:pt x="2988478" y="0"/>
                </a:lnTo>
                <a:lnTo>
                  <a:pt x="2988478" y="1505106"/>
                </a:lnTo>
                <a:lnTo>
                  <a:pt x="0" y="150510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it-IT"/>
          </a:p>
        </p:txBody>
      </p:sp>
      <p:sp>
        <p:nvSpPr>
          <p:cNvPr id="5" name="Freeform 5"/>
          <p:cNvSpPr/>
          <p:nvPr/>
        </p:nvSpPr>
        <p:spPr>
          <a:xfrm rot="5400000">
            <a:off x="7996398" y="9139398"/>
            <a:ext cx="1060016" cy="1235189"/>
          </a:xfrm>
          <a:custGeom>
            <a:avLst/>
            <a:gdLst/>
            <a:ahLst/>
            <a:cxnLst/>
            <a:rect l="l" t="t" r="r" b="b"/>
            <a:pathLst>
              <a:path w="1060016" h="1235189">
                <a:moveTo>
                  <a:pt x="0" y="0"/>
                </a:moveTo>
                <a:lnTo>
                  <a:pt x="1060016" y="0"/>
                </a:lnTo>
                <a:lnTo>
                  <a:pt x="1060016" y="1235188"/>
                </a:lnTo>
                <a:lnTo>
                  <a:pt x="0" y="123518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it-IT"/>
          </a:p>
        </p:txBody>
      </p:sp>
      <p:sp>
        <p:nvSpPr>
          <p:cNvPr id="6" name="TextBox 6"/>
          <p:cNvSpPr txBox="1"/>
          <p:nvPr/>
        </p:nvSpPr>
        <p:spPr>
          <a:xfrm>
            <a:off x="976368" y="2199872"/>
            <a:ext cx="17024616" cy="807913"/>
          </a:xfrm>
          <a:prstGeom prst="rect">
            <a:avLst/>
          </a:prstGeom>
        </p:spPr>
        <p:txBody>
          <a:bodyPr wrap="square" lIns="0" tIns="0" rIns="0" bIns="0" rtlCol="0" anchor="t">
            <a:spAutoFit/>
          </a:bodyPr>
          <a:lstStyle/>
          <a:p>
            <a:pPr>
              <a:lnSpc>
                <a:spcPts val="6269"/>
              </a:lnSpc>
            </a:pPr>
            <a:r>
              <a:rPr lang="en-US" sz="5499" err="1">
                <a:solidFill>
                  <a:srgbClr val="06213C"/>
                </a:solidFill>
                <a:latin typeface="Montserrat Classic Bold"/>
              </a:rPr>
              <a:t>Scienza</a:t>
            </a:r>
            <a:r>
              <a:rPr lang="en-US" sz="5499">
                <a:solidFill>
                  <a:srgbClr val="06213C"/>
                </a:solidFill>
                <a:latin typeface="Montserrat Classic Bold"/>
              </a:rPr>
              <a:t> </a:t>
            </a:r>
            <a:r>
              <a:rPr lang="en-US" sz="5499" err="1">
                <a:solidFill>
                  <a:srgbClr val="06213C"/>
                </a:solidFill>
                <a:latin typeface="Montserrat Classic Bold"/>
              </a:rPr>
              <a:t>aperta</a:t>
            </a:r>
            <a:endParaRPr lang="en-US" sz="5499">
              <a:solidFill>
                <a:srgbClr val="06213C"/>
              </a:solidFill>
              <a:latin typeface="Montserrat Classic Bold"/>
            </a:endParaRPr>
          </a:p>
        </p:txBody>
      </p:sp>
      <p:sp>
        <p:nvSpPr>
          <p:cNvPr id="7" name="TextBox 7"/>
          <p:cNvSpPr txBox="1"/>
          <p:nvPr/>
        </p:nvSpPr>
        <p:spPr>
          <a:xfrm>
            <a:off x="1007096" y="3967655"/>
            <a:ext cx="16230600" cy="1538883"/>
          </a:xfrm>
          <a:prstGeom prst="rect">
            <a:avLst/>
          </a:prstGeom>
        </p:spPr>
        <p:txBody>
          <a:bodyPr lIns="0" tIns="0" rIns="0" bIns="0" rtlCol="0" anchor="t">
            <a:spAutoFit/>
          </a:bodyPr>
          <a:lstStyle/>
          <a:p>
            <a:pPr rtl="0">
              <a:spcBef>
                <a:spcPts val="0"/>
              </a:spcBef>
              <a:spcAft>
                <a:spcPts val="0"/>
              </a:spcAft>
            </a:pPr>
            <a:endParaRPr lang="en-US" sz="2500">
              <a:solidFill>
                <a:srgbClr val="06213C"/>
              </a:solidFill>
              <a:latin typeface="Montserrat" pitchFamily="2" charset="77"/>
            </a:endParaRPr>
          </a:p>
          <a:p>
            <a:pPr rtl="0">
              <a:spcBef>
                <a:spcPts val="0"/>
              </a:spcBef>
              <a:spcAft>
                <a:spcPts val="0"/>
              </a:spcAft>
            </a:pPr>
            <a:endParaRPr lang="it-IT" sz="2500" b="0">
              <a:effectLst/>
              <a:latin typeface="Montserrat" pitchFamily="2" charset="77"/>
            </a:endParaRPr>
          </a:p>
          <a:p>
            <a:br>
              <a:rPr lang="it-IT" sz="2500">
                <a:latin typeface="Montserrat" pitchFamily="2" charset="77"/>
              </a:rPr>
            </a:br>
            <a:endParaRPr lang="en-US" sz="2500">
              <a:solidFill>
                <a:srgbClr val="06213C"/>
              </a:solidFill>
              <a:latin typeface="Montserrat" pitchFamily="2" charset="77"/>
            </a:endParaRPr>
          </a:p>
        </p:txBody>
      </p:sp>
      <p:grpSp>
        <p:nvGrpSpPr>
          <p:cNvPr id="8" name="Group 8"/>
          <p:cNvGrpSpPr/>
          <p:nvPr/>
        </p:nvGrpSpPr>
        <p:grpSpPr>
          <a:xfrm>
            <a:off x="-431966" y="911088"/>
            <a:ext cx="7148154" cy="925889"/>
            <a:chOff x="0" y="0"/>
            <a:chExt cx="9530872" cy="1234519"/>
          </a:xfrm>
        </p:grpSpPr>
        <p:grpSp>
          <p:nvGrpSpPr>
            <p:cNvPr id="9" name="Group 9"/>
            <p:cNvGrpSpPr/>
            <p:nvPr/>
          </p:nvGrpSpPr>
          <p:grpSpPr>
            <a:xfrm>
              <a:off x="0" y="0"/>
              <a:ext cx="9530872" cy="1234519"/>
              <a:chOff x="0" y="0"/>
              <a:chExt cx="2221364" cy="287730"/>
            </a:xfrm>
          </p:grpSpPr>
          <p:sp>
            <p:nvSpPr>
              <p:cNvPr id="10" name="Freeform 10"/>
              <p:cNvSpPr/>
              <p:nvPr/>
            </p:nvSpPr>
            <p:spPr>
              <a:xfrm>
                <a:off x="0" y="0"/>
                <a:ext cx="2221364" cy="287730"/>
              </a:xfrm>
              <a:custGeom>
                <a:avLst/>
                <a:gdLst/>
                <a:ahLst/>
                <a:cxnLst/>
                <a:rect l="l" t="t" r="r" b="b"/>
                <a:pathLst>
                  <a:path w="2221364" h="287730">
                    <a:moveTo>
                      <a:pt x="46588" y="0"/>
                    </a:moveTo>
                    <a:lnTo>
                      <a:pt x="2174776" y="0"/>
                    </a:lnTo>
                    <a:cubicBezTo>
                      <a:pt x="2187132" y="0"/>
                      <a:pt x="2198982" y="4908"/>
                      <a:pt x="2207719" y="13645"/>
                    </a:cubicBezTo>
                    <a:cubicBezTo>
                      <a:pt x="2216456" y="22382"/>
                      <a:pt x="2221364" y="34232"/>
                      <a:pt x="2221364" y="46588"/>
                    </a:cubicBezTo>
                    <a:lnTo>
                      <a:pt x="2221364" y="241142"/>
                    </a:lnTo>
                    <a:cubicBezTo>
                      <a:pt x="2221364" y="266872"/>
                      <a:pt x="2200506" y="287730"/>
                      <a:pt x="2174776" y="287730"/>
                    </a:cubicBezTo>
                    <a:lnTo>
                      <a:pt x="46588" y="287730"/>
                    </a:lnTo>
                    <a:cubicBezTo>
                      <a:pt x="34232" y="287730"/>
                      <a:pt x="22382" y="282822"/>
                      <a:pt x="13645" y="274085"/>
                    </a:cubicBezTo>
                    <a:cubicBezTo>
                      <a:pt x="4908" y="265348"/>
                      <a:pt x="0" y="253498"/>
                      <a:pt x="0" y="241142"/>
                    </a:cubicBezTo>
                    <a:lnTo>
                      <a:pt x="0" y="46588"/>
                    </a:lnTo>
                    <a:cubicBezTo>
                      <a:pt x="0" y="34232"/>
                      <a:pt x="4908" y="22382"/>
                      <a:pt x="13645" y="13645"/>
                    </a:cubicBezTo>
                    <a:cubicBezTo>
                      <a:pt x="22382" y="4908"/>
                      <a:pt x="34232" y="0"/>
                      <a:pt x="46588" y="0"/>
                    </a:cubicBezTo>
                    <a:close/>
                  </a:path>
                </a:pathLst>
              </a:custGeom>
              <a:solidFill>
                <a:srgbClr val="FFFFFF"/>
              </a:solidFill>
            </p:spPr>
            <p:txBody>
              <a:bodyPr/>
              <a:lstStyle/>
              <a:p>
                <a:endParaRPr lang="it-IT"/>
              </a:p>
            </p:txBody>
          </p:sp>
          <p:sp>
            <p:nvSpPr>
              <p:cNvPr id="11" name="TextBox 11"/>
              <p:cNvSpPr txBox="1"/>
              <p:nvPr/>
            </p:nvSpPr>
            <p:spPr>
              <a:xfrm>
                <a:off x="0" y="-38100"/>
                <a:ext cx="2221364" cy="325830"/>
              </a:xfrm>
              <a:prstGeom prst="rect">
                <a:avLst/>
              </a:prstGeom>
            </p:spPr>
            <p:txBody>
              <a:bodyPr lIns="60055" tIns="60055" rIns="60055" bIns="60055" rtlCol="0" anchor="ctr"/>
              <a:lstStyle/>
              <a:p>
                <a:pPr algn="ctr">
                  <a:lnSpc>
                    <a:spcPts val="2939"/>
                  </a:lnSpc>
                </a:pPr>
                <a:endParaRPr/>
              </a:p>
            </p:txBody>
          </p:sp>
        </p:grpSp>
        <p:sp>
          <p:nvSpPr>
            <p:cNvPr id="12" name="Freeform 12"/>
            <p:cNvSpPr/>
            <p:nvPr/>
          </p:nvSpPr>
          <p:spPr>
            <a:xfrm>
              <a:off x="3724852" y="163176"/>
              <a:ext cx="5435836" cy="908166"/>
            </a:xfrm>
            <a:custGeom>
              <a:avLst/>
              <a:gdLst/>
              <a:ahLst/>
              <a:cxnLst/>
              <a:rect l="l" t="t" r="r" b="b"/>
              <a:pathLst>
                <a:path w="5435836" h="908166">
                  <a:moveTo>
                    <a:pt x="0" y="0"/>
                  </a:moveTo>
                  <a:lnTo>
                    <a:pt x="5435836" y="0"/>
                  </a:lnTo>
                  <a:lnTo>
                    <a:pt x="5435836" y="908167"/>
                  </a:lnTo>
                  <a:lnTo>
                    <a:pt x="0" y="908167"/>
                  </a:lnTo>
                  <a:lnTo>
                    <a:pt x="0" y="0"/>
                  </a:lnTo>
                  <a:close/>
                </a:path>
              </a:pathLst>
            </a:custGeom>
            <a:blipFill>
              <a:blip r:embed="rId8"/>
              <a:stretch>
                <a:fillRect/>
              </a:stretch>
            </a:blipFill>
          </p:spPr>
          <p:txBody>
            <a:bodyPr/>
            <a:lstStyle/>
            <a:p>
              <a:endParaRPr lang="it-IT"/>
            </a:p>
          </p:txBody>
        </p:sp>
        <p:sp>
          <p:nvSpPr>
            <p:cNvPr id="13" name="Freeform 13"/>
            <p:cNvSpPr/>
            <p:nvPr/>
          </p:nvSpPr>
          <p:spPr>
            <a:xfrm>
              <a:off x="1650583" y="240131"/>
              <a:ext cx="1923704" cy="754258"/>
            </a:xfrm>
            <a:custGeom>
              <a:avLst/>
              <a:gdLst/>
              <a:ahLst/>
              <a:cxnLst/>
              <a:rect l="l" t="t" r="r" b="b"/>
              <a:pathLst>
                <a:path w="1923704" h="754258">
                  <a:moveTo>
                    <a:pt x="0" y="0"/>
                  </a:moveTo>
                  <a:lnTo>
                    <a:pt x="1923704" y="0"/>
                  </a:lnTo>
                  <a:lnTo>
                    <a:pt x="1923704" y="754258"/>
                  </a:lnTo>
                  <a:lnTo>
                    <a:pt x="0" y="754258"/>
                  </a:lnTo>
                  <a:lnTo>
                    <a:pt x="0" y="0"/>
                  </a:lnTo>
                  <a:close/>
                </a:path>
              </a:pathLst>
            </a:custGeom>
            <a:blipFill>
              <a:blip r:embed="rId9"/>
              <a:stretch>
                <a:fillRect/>
              </a:stretch>
            </a:blipFill>
          </p:spPr>
          <p:txBody>
            <a:bodyPr/>
            <a:lstStyle/>
            <a:p>
              <a:endParaRPr lang="it-IT"/>
            </a:p>
          </p:txBody>
        </p:sp>
      </p:grpSp>
      <p:sp>
        <p:nvSpPr>
          <p:cNvPr id="14" name="CasellaDiTesto 13">
            <a:extLst>
              <a:ext uri="{FF2B5EF4-FFF2-40B4-BE49-F238E27FC236}">
                <a16:creationId xmlns:a16="http://schemas.microsoft.com/office/drawing/2014/main" id="{7466212C-283D-ABC8-1E90-7F206A44D733}"/>
              </a:ext>
            </a:extLst>
          </p:cNvPr>
          <p:cNvSpPr txBox="1"/>
          <p:nvPr/>
        </p:nvSpPr>
        <p:spPr>
          <a:xfrm>
            <a:off x="1007096" y="3343300"/>
            <a:ext cx="15265696" cy="5262979"/>
          </a:xfrm>
          <a:prstGeom prst="rect">
            <a:avLst/>
          </a:prstGeom>
          <a:noFill/>
        </p:spPr>
        <p:txBody>
          <a:bodyPr wrap="square" rtlCol="0">
            <a:spAutoFit/>
          </a:bodyPr>
          <a:lstStyle/>
          <a:p>
            <a:pPr algn="l"/>
            <a:r>
              <a:rPr lang="it-IT" sz="2400" b="0" i="0">
                <a:effectLst/>
                <a:latin typeface="Montserrat" pitchFamily="2" charset="77"/>
              </a:rPr>
              <a:t>La </a:t>
            </a:r>
            <a:r>
              <a:rPr lang="it-IT" sz="2400" b="1" i="0">
                <a:effectLst/>
                <a:latin typeface="Montserrat" pitchFamily="2" charset="77"/>
              </a:rPr>
              <a:t>Scienza aperta</a:t>
            </a:r>
            <a:r>
              <a:rPr lang="it-IT" sz="2400" b="0" i="0">
                <a:effectLst/>
                <a:latin typeface="Montserrat" pitchFamily="2" charset="77"/>
              </a:rPr>
              <a:t> è da almeno due decenni al centro di un intenso dibattito sulla evoluzione che i processi di creazione e diffusione della conoscenza subiscono anche in relazione allo sviluppo delle tecnologie dell’informazione e della comunicazione. </a:t>
            </a:r>
          </a:p>
          <a:p>
            <a:pPr algn="l"/>
            <a:endParaRPr lang="it-IT" sz="2400">
              <a:latin typeface="Montserrat" pitchFamily="2" charset="77"/>
            </a:endParaRPr>
          </a:p>
          <a:p>
            <a:pPr algn="l"/>
            <a:r>
              <a:rPr lang="it-IT" sz="2400" b="0" i="0">
                <a:effectLst/>
                <a:latin typeface="Montserrat" pitchFamily="2" charset="77"/>
              </a:rPr>
              <a:t>“</a:t>
            </a:r>
            <a:r>
              <a:rPr lang="it-IT" sz="2400" b="1" i="0">
                <a:effectLst/>
                <a:latin typeface="Montserrat" pitchFamily="2" charset="77"/>
              </a:rPr>
              <a:t>Scienza aperta</a:t>
            </a:r>
            <a:r>
              <a:rPr lang="it-IT" sz="2400" b="0" i="0">
                <a:effectLst/>
                <a:latin typeface="Montserrat" pitchFamily="2" charset="77"/>
              </a:rPr>
              <a:t>”: combinazione di processi, pratiche e regole volti a rendere la </a:t>
            </a:r>
            <a:r>
              <a:rPr lang="it-IT" sz="2400" b="1" i="0">
                <a:effectLst/>
                <a:latin typeface="Montserrat" pitchFamily="2" charset="77"/>
              </a:rPr>
              <a:t>conoscenza</a:t>
            </a:r>
            <a:r>
              <a:rPr lang="it-IT" sz="2400" b="0" i="0">
                <a:effectLst/>
                <a:latin typeface="Montserrat" pitchFamily="2" charset="77"/>
              </a:rPr>
              <a:t> scientifica liberamente </a:t>
            </a:r>
            <a:r>
              <a:rPr lang="it-IT" sz="2400" b="1" i="0">
                <a:effectLst/>
                <a:latin typeface="Montserrat" pitchFamily="2" charset="77"/>
              </a:rPr>
              <a:t>accessibile</a:t>
            </a:r>
            <a:r>
              <a:rPr lang="it-IT" sz="2400" b="0" i="0">
                <a:effectLst/>
                <a:latin typeface="Montserrat" pitchFamily="2" charset="77"/>
              </a:rPr>
              <a:t> e </a:t>
            </a:r>
            <a:r>
              <a:rPr lang="it-IT" sz="2400" b="1" i="0">
                <a:effectLst/>
                <a:latin typeface="Montserrat" pitchFamily="2" charset="77"/>
              </a:rPr>
              <a:t>riusabile</a:t>
            </a:r>
            <a:r>
              <a:rPr lang="it-IT" sz="2400" b="0" i="0">
                <a:effectLst/>
                <a:latin typeface="Montserrat" pitchFamily="2" charset="77"/>
              </a:rPr>
              <a:t> per chiunque, a incrementare la </a:t>
            </a:r>
            <a:r>
              <a:rPr lang="it-IT" sz="2400" b="1" i="0">
                <a:effectLst/>
                <a:latin typeface="Montserrat" pitchFamily="2" charset="77"/>
              </a:rPr>
              <a:t>collaborazione</a:t>
            </a:r>
            <a:r>
              <a:rPr lang="it-IT" sz="2400" b="0" i="0">
                <a:effectLst/>
                <a:latin typeface="Montserrat" pitchFamily="2" charset="77"/>
              </a:rPr>
              <a:t> </a:t>
            </a:r>
            <a:r>
              <a:rPr lang="it-IT" sz="2400" b="1" i="0">
                <a:effectLst/>
                <a:latin typeface="Montserrat" pitchFamily="2" charset="77"/>
              </a:rPr>
              <a:t>scientifica</a:t>
            </a:r>
            <a:r>
              <a:rPr lang="it-IT" sz="2400" b="0" i="0">
                <a:effectLst/>
                <a:latin typeface="Montserrat" pitchFamily="2" charset="77"/>
              </a:rPr>
              <a:t> e la condivisione delle informazioni a beneficio della scienza stessa e della società nel suo complesso e all’apertura dei processi di creazione, comunicazione e valutazione della conoscenza scientifica all’intera società al di là della comunità scientifica tradizionale.  </a:t>
            </a:r>
            <a:br>
              <a:rPr lang="it-IT" sz="2400">
                <a:latin typeface="Montserrat" pitchFamily="2" charset="77"/>
              </a:rPr>
            </a:br>
            <a:endParaRPr lang="it-IT" sz="2400">
              <a:latin typeface="Montserrat" pitchFamily="2" charset="77"/>
            </a:endParaRPr>
          </a:p>
          <a:p>
            <a:pPr algn="l"/>
            <a:r>
              <a:rPr lang="it-IT" sz="2400" b="0" i="0">
                <a:effectLst/>
                <a:latin typeface="Montserrat" pitchFamily="2" charset="77"/>
              </a:rPr>
              <a:t>Tema centrale nell’ottica della  Commissione europea in quanto strettamente legato al completamento dello </a:t>
            </a:r>
            <a:r>
              <a:rPr lang="it-IT" sz="2400" b="1" i="0">
                <a:effectLst/>
                <a:latin typeface="Montserrat" pitchFamily="2" charset="77"/>
              </a:rPr>
              <a:t>Spazio europeo della ricerca</a:t>
            </a:r>
            <a:r>
              <a:rPr lang="it-IT" sz="2400">
                <a:latin typeface="Montserrat" pitchFamily="2" charset="77"/>
              </a:rPr>
              <a:t> - </a:t>
            </a:r>
            <a:r>
              <a:rPr lang="it-IT" sz="2400" b="0" i="0">
                <a:effectLst/>
                <a:latin typeface="Montserrat" pitchFamily="2" charset="77"/>
              </a:rPr>
              <a:t>strumento per realizzare la “quinta libertà” del  mercato interno, cioè la libera circolazione dei ricercatori e delle conoscenze scientifiche, anche attraverso mezzi digitali.</a:t>
            </a:r>
            <a:endParaRPr lang="it-IT"/>
          </a:p>
        </p:txBody>
      </p:sp>
    </p:spTree>
    <p:extLst>
      <p:ext uri="{BB962C8B-B14F-4D97-AF65-F5344CB8AC3E}">
        <p14:creationId xmlns:p14="http://schemas.microsoft.com/office/powerpoint/2010/main" val="11425044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18288000" cy="1457325"/>
          </a:xfrm>
          <a:prstGeom prst="rect">
            <a:avLst/>
          </a:prstGeom>
          <a:solidFill>
            <a:srgbClr val="1E3048"/>
          </a:solidFill>
        </p:spPr>
        <p:txBody>
          <a:bodyPr/>
          <a:lstStyle/>
          <a:p>
            <a:endParaRPr lang="it-IT"/>
          </a:p>
        </p:txBody>
      </p:sp>
      <p:sp>
        <p:nvSpPr>
          <p:cNvPr id="3" name="Freeform 3"/>
          <p:cNvSpPr/>
          <p:nvPr/>
        </p:nvSpPr>
        <p:spPr>
          <a:xfrm>
            <a:off x="16702512" y="8607791"/>
            <a:ext cx="556788" cy="556788"/>
          </a:xfrm>
          <a:custGeom>
            <a:avLst/>
            <a:gdLst/>
            <a:ahLst/>
            <a:cxnLst/>
            <a:rect l="l" t="t" r="r" b="b"/>
            <a:pathLst>
              <a:path w="556788" h="556788">
                <a:moveTo>
                  <a:pt x="0" y="0"/>
                </a:moveTo>
                <a:lnTo>
                  <a:pt x="556788" y="0"/>
                </a:lnTo>
                <a:lnTo>
                  <a:pt x="556788" y="556787"/>
                </a:lnTo>
                <a:lnTo>
                  <a:pt x="0" y="55678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it-IT"/>
          </a:p>
        </p:txBody>
      </p:sp>
      <p:sp>
        <p:nvSpPr>
          <p:cNvPr id="4" name="Freeform 4"/>
          <p:cNvSpPr/>
          <p:nvPr/>
        </p:nvSpPr>
        <p:spPr>
          <a:xfrm rot="-5400000">
            <a:off x="16041208" y="-789467"/>
            <a:ext cx="2988478" cy="1505106"/>
          </a:xfrm>
          <a:custGeom>
            <a:avLst/>
            <a:gdLst/>
            <a:ahLst/>
            <a:cxnLst/>
            <a:rect l="l" t="t" r="r" b="b"/>
            <a:pathLst>
              <a:path w="2988478" h="1505106">
                <a:moveTo>
                  <a:pt x="0" y="0"/>
                </a:moveTo>
                <a:lnTo>
                  <a:pt x="2988478" y="0"/>
                </a:lnTo>
                <a:lnTo>
                  <a:pt x="2988478" y="1505106"/>
                </a:lnTo>
                <a:lnTo>
                  <a:pt x="0" y="150510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it-IT"/>
          </a:p>
        </p:txBody>
      </p:sp>
      <p:sp>
        <p:nvSpPr>
          <p:cNvPr id="5" name="Freeform 5"/>
          <p:cNvSpPr/>
          <p:nvPr/>
        </p:nvSpPr>
        <p:spPr>
          <a:xfrm rot="5400000">
            <a:off x="7996398" y="9139398"/>
            <a:ext cx="1060016" cy="1235189"/>
          </a:xfrm>
          <a:custGeom>
            <a:avLst/>
            <a:gdLst/>
            <a:ahLst/>
            <a:cxnLst/>
            <a:rect l="l" t="t" r="r" b="b"/>
            <a:pathLst>
              <a:path w="1060016" h="1235189">
                <a:moveTo>
                  <a:pt x="0" y="0"/>
                </a:moveTo>
                <a:lnTo>
                  <a:pt x="1060016" y="0"/>
                </a:lnTo>
                <a:lnTo>
                  <a:pt x="1060016" y="1235188"/>
                </a:lnTo>
                <a:lnTo>
                  <a:pt x="0" y="123518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it-IT"/>
          </a:p>
        </p:txBody>
      </p:sp>
      <p:sp>
        <p:nvSpPr>
          <p:cNvPr id="6" name="TextBox 6"/>
          <p:cNvSpPr txBox="1"/>
          <p:nvPr/>
        </p:nvSpPr>
        <p:spPr>
          <a:xfrm>
            <a:off x="976368" y="2199872"/>
            <a:ext cx="17024616" cy="1615827"/>
          </a:xfrm>
          <a:prstGeom prst="rect">
            <a:avLst/>
          </a:prstGeom>
        </p:spPr>
        <p:txBody>
          <a:bodyPr wrap="square" lIns="0" tIns="0" rIns="0" bIns="0" rtlCol="0" anchor="t">
            <a:spAutoFit/>
          </a:bodyPr>
          <a:lstStyle/>
          <a:p>
            <a:pPr>
              <a:lnSpc>
                <a:spcPts val="6269"/>
              </a:lnSpc>
            </a:pPr>
            <a:r>
              <a:rPr lang="en-US" sz="5499" err="1">
                <a:solidFill>
                  <a:srgbClr val="06213C"/>
                </a:solidFill>
                <a:latin typeface="Montserrat Classic Bold"/>
              </a:rPr>
              <a:t>Centralità</a:t>
            </a:r>
            <a:r>
              <a:rPr lang="en-US" sz="5499">
                <a:solidFill>
                  <a:srgbClr val="06213C"/>
                </a:solidFill>
                <a:latin typeface="Montserrat Classic Bold"/>
              </a:rPr>
              <a:t> </a:t>
            </a:r>
            <a:r>
              <a:rPr lang="en-US" sz="5499" err="1">
                <a:solidFill>
                  <a:srgbClr val="06213C"/>
                </a:solidFill>
                <a:latin typeface="Montserrat Classic Bold"/>
              </a:rPr>
              <a:t>dell’Accesso</a:t>
            </a:r>
            <a:r>
              <a:rPr lang="en-US" sz="5499">
                <a:solidFill>
                  <a:srgbClr val="06213C"/>
                </a:solidFill>
                <a:latin typeface="Montserrat Classic Bold"/>
              </a:rPr>
              <a:t> </a:t>
            </a:r>
            <a:r>
              <a:rPr lang="en-US" sz="5499" err="1">
                <a:solidFill>
                  <a:srgbClr val="06213C"/>
                </a:solidFill>
                <a:latin typeface="Montserrat Classic Bold"/>
              </a:rPr>
              <a:t>all’informazione</a:t>
            </a:r>
            <a:r>
              <a:rPr lang="en-US" sz="5499">
                <a:solidFill>
                  <a:srgbClr val="06213C"/>
                </a:solidFill>
                <a:latin typeface="Montserrat Classic Bold"/>
              </a:rPr>
              <a:t> </a:t>
            </a:r>
            <a:r>
              <a:rPr lang="en-US" sz="5499" err="1">
                <a:solidFill>
                  <a:srgbClr val="06213C"/>
                </a:solidFill>
                <a:latin typeface="Montserrat Classic Bold"/>
              </a:rPr>
              <a:t>scientifica</a:t>
            </a:r>
            <a:endParaRPr lang="en-US" sz="5499">
              <a:solidFill>
                <a:srgbClr val="06213C"/>
              </a:solidFill>
              <a:latin typeface="Montserrat Classic Bold"/>
            </a:endParaRPr>
          </a:p>
        </p:txBody>
      </p:sp>
      <p:sp>
        <p:nvSpPr>
          <p:cNvPr id="7" name="TextBox 7"/>
          <p:cNvSpPr txBox="1"/>
          <p:nvPr/>
        </p:nvSpPr>
        <p:spPr>
          <a:xfrm>
            <a:off x="1007096" y="3967655"/>
            <a:ext cx="16230600" cy="1538883"/>
          </a:xfrm>
          <a:prstGeom prst="rect">
            <a:avLst/>
          </a:prstGeom>
        </p:spPr>
        <p:txBody>
          <a:bodyPr lIns="0" tIns="0" rIns="0" bIns="0" rtlCol="0" anchor="t">
            <a:spAutoFit/>
          </a:bodyPr>
          <a:lstStyle/>
          <a:p>
            <a:pPr rtl="0">
              <a:spcBef>
                <a:spcPts val="0"/>
              </a:spcBef>
              <a:spcAft>
                <a:spcPts val="0"/>
              </a:spcAft>
            </a:pPr>
            <a:endParaRPr lang="en-US" sz="2500">
              <a:solidFill>
                <a:srgbClr val="06213C"/>
              </a:solidFill>
              <a:latin typeface="Montserrat" pitchFamily="2" charset="77"/>
            </a:endParaRPr>
          </a:p>
          <a:p>
            <a:pPr rtl="0">
              <a:spcBef>
                <a:spcPts val="0"/>
              </a:spcBef>
              <a:spcAft>
                <a:spcPts val="0"/>
              </a:spcAft>
            </a:pPr>
            <a:endParaRPr lang="it-IT" sz="2500" b="0">
              <a:effectLst/>
              <a:latin typeface="Montserrat" pitchFamily="2" charset="77"/>
            </a:endParaRPr>
          </a:p>
          <a:p>
            <a:br>
              <a:rPr lang="it-IT" sz="2500">
                <a:latin typeface="Montserrat" pitchFamily="2" charset="77"/>
              </a:rPr>
            </a:br>
            <a:endParaRPr lang="en-US" sz="2500">
              <a:solidFill>
                <a:srgbClr val="06213C"/>
              </a:solidFill>
              <a:latin typeface="Montserrat" pitchFamily="2" charset="77"/>
            </a:endParaRPr>
          </a:p>
        </p:txBody>
      </p:sp>
      <p:grpSp>
        <p:nvGrpSpPr>
          <p:cNvPr id="8" name="Group 8"/>
          <p:cNvGrpSpPr/>
          <p:nvPr/>
        </p:nvGrpSpPr>
        <p:grpSpPr>
          <a:xfrm>
            <a:off x="-431966" y="911088"/>
            <a:ext cx="7148154" cy="925889"/>
            <a:chOff x="0" y="0"/>
            <a:chExt cx="9530872" cy="1234519"/>
          </a:xfrm>
        </p:grpSpPr>
        <p:grpSp>
          <p:nvGrpSpPr>
            <p:cNvPr id="9" name="Group 9"/>
            <p:cNvGrpSpPr/>
            <p:nvPr/>
          </p:nvGrpSpPr>
          <p:grpSpPr>
            <a:xfrm>
              <a:off x="0" y="0"/>
              <a:ext cx="9530872" cy="1234519"/>
              <a:chOff x="0" y="0"/>
              <a:chExt cx="2221364" cy="287730"/>
            </a:xfrm>
          </p:grpSpPr>
          <p:sp>
            <p:nvSpPr>
              <p:cNvPr id="10" name="Freeform 10"/>
              <p:cNvSpPr/>
              <p:nvPr/>
            </p:nvSpPr>
            <p:spPr>
              <a:xfrm>
                <a:off x="0" y="0"/>
                <a:ext cx="2221364" cy="287730"/>
              </a:xfrm>
              <a:custGeom>
                <a:avLst/>
                <a:gdLst/>
                <a:ahLst/>
                <a:cxnLst/>
                <a:rect l="l" t="t" r="r" b="b"/>
                <a:pathLst>
                  <a:path w="2221364" h="287730">
                    <a:moveTo>
                      <a:pt x="46588" y="0"/>
                    </a:moveTo>
                    <a:lnTo>
                      <a:pt x="2174776" y="0"/>
                    </a:lnTo>
                    <a:cubicBezTo>
                      <a:pt x="2187132" y="0"/>
                      <a:pt x="2198982" y="4908"/>
                      <a:pt x="2207719" y="13645"/>
                    </a:cubicBezTo>
                    <a:cubicBezTo>
                      <a:pt x="2216456" y="22382"/>
                      <a:pt x="2221364" y="34232"/>
                      <a:pt x="2221364" y="46588"/>
                    </a:cubicBezTo>
                    <a:lnTo>
                      <a:pt x="2221364" y="241142"/>
                    </a:lnTo>
                    <a:cubicBezTo>
                      <a:pt x="2221364" y="266872"/>
                      <a:pt x="2200506" y="287730"/>
                      <a:pt x="2174776" y="287730"/>
                    </a:cubicBezTo>
                    <a:lnTo>
                      <a:pt x="46588" y="287730"/>
                    </a:lnTo>
                    <a:cubicBezTo>
                      <a:pt x="34232" y="287730"/>
                      <a:pt x="22382" y="282822"/>
                      <a:pt x="13645" y="274085"/>
                    </a:cubicBezTo>
                    <a:cubicBezTo>
                      <a:pt x="4908" y="265348"/>
                      <a:pt x="0" y="253498"/>
                      <a:pt x="0" y="241142"/>
                    </a:cubicBezTo>
                    <a:lnTo>
                      <a:pt x="0" y="46588"/>
                    </a:lnTo>
                    <a:cubicBezTo>
                      <a:pt x="0" y="34232"/>
                      <a:pt x="4908" y="22382"/>
                      <a:pt x="13645" y="13645"/>
                    </a:cubicBezTo>
                    <a:cubicBezTo>
                      <a:pt x="22382" y="4908"/>
                      <a:pt x="34232" y="0"/>
                      <a:pt x="46588" y="0"/>
                    </a:cubicBezTo>
                    <a:close/>
                  </a:path>
                </a:pathLst>
              </a:custGeom>
              <a:solidFill>
                <a:srgbClr val="FFFFFF"/>
              </a:solidFill>
            </p:spPr>
            <p:txBody>
              <a:bodyPr/>
              <a:lstStyle/>
              <a:p>
                <a:endParaRPr lang="it-IT"/>
              </a:p>
            </p:txBody>
          </p:sp>
          <p:sp>
            <p:nvSpPr>
              <p:cNvPr id="11" name="TextBox 11"/>
              <p:cNvSpPr txBox="1"/>
              <p:nvPr/>
            </p:nvSpPr>
            <p:spPr>
              <a:xfrm>
                <a:off x="0" y="-38100"/>
                <a:ext cx="2221364" cy="325830"/>
              </a:xfrm>
              <a:prstGeom prst="rect">
                <a:avLst/>
              </a:prstGeom>
            </p:spPr>
            <p:txBody>
              <a:bodyPr lIns="60055" tIns="60055" rIns="60055" bIns="60055" rtlCol="0" anchor="ctr"/>
              <a:lstStyle/>
              <a:p>
                <a:pPr algn="ctr">
                  <a:lnSpc>
                    <a:spcPts val="2939"/>
                  </a:lnSpc>
                </a:pPr>
                <a:endParaRPr/>
              </a:p>
            </p:txBody>
          </p:sp>
        </p:grpSp>
        <p:sp>
          <p:nvSpPr>
            <p:cNvPr id="12" name="Freeform 12"/>
            <p:cNvSpPr/>
            <p:nvPr/>
          </p:nvSpPr>
          <p:spPr>
            <a:xfrm>
              <a:off x="3724852" y="163176"/>
              <a:ext cx="5435836" cy="908166"/>
            </a:xfrm>
            <a:custGeom>
              <a:avLst/>
              <a:gdLst/>
              <a:ahLst/>
              <a:cxnLst/>
              <a:rect l="l" t="t" r="r" b="b"/>
              <a:pathLst>
                <a:path w="5435836" h="908166">
                  <a:moveTo>
                    <a:pt x="0" y="0"/>
                  </a:moveTo>
                  <a:lnTo>
                    <a:pt x="5435836" y="0"/>
                  </a:lnTo>
                  <a:lnTo>
                    <a:pt x="5435836" y="908167"/>
                  </a:lnTo>
                  <a:lnTo>
                    <a:pt x="0" y="908167"/>
                  </a:lnTo>
                  <a:lnTo>
                    <a:pt x="0" y="0"/>
                  </a:lnTo>
                  <a:close/>
                </a:path>
              </a:pathLst>
            </a:custGeom>
            <a:blipFill>
              <a:blip r:embed="rId8"/>
              <a:stretch>
                <a:fillRect/>
              </a:stretch>
            </a:blipFill>
          </p:spPr>
          <p:txBody>
            <a:bodyPr/>
            <a:lstStyle/>
            <a:p>
              <a:endParaRPr lang="it-IT"/>
            </a:p>
          </p:txBody>
        </p:sp>
        <p:sp>
          <p:nvSpPr>
            <p:cNvPr id="13" name="Freeform 13"/>
            <p:cNvSpPr/>
            <p:nvPr/>
          </p:nvSpPr>
          <p:spPr>
            <a:xfrm>
              <a:off x="1650583" y="240131"/>
              <a:ext cx="1923704" cy="754258"/>
            </a:xfrm>
            <a:custGeom>
              <a:avLst/>
              <a:gdLst/>
              <a:ahLst/>
              <a:cxnLst/>
              <a:rect l="l" t="t" r="r" b="b"/>
              <a:pathLst>
                <a:path w="1923704" h="754258">
                  <a:moveTo>
                    <a:pt x="0" y="0"/>
                  </a:moveTo>
                  <a:lnTo>
                    <a:pt x="1923704" y="0"/>
                  </a:lnTo>
                  <a:lnTo>
                    <a:pt x="1923704" y="754258"/>
                  </a:lnTo>
                  <a:lnTo>
                    <a:pt x="0" y="754258"/>
                  </a:lnTo>
                  <a:lnTo>
                    <a:pt x="0" y="0"/>
                  </a:lnTo>
                  <a:close/>
                </a:path>
              </a:pathLst>
            </a:custGeom>
            <a:blipFill>
              <a:blip r:embed="rId9"/>
              <a:stretch>
                <a:fillRect/>
              </a:stretch>
            </a:blipFill>
          </p:spPr>
          <p:txBody>
            <a:bodyPr/>
            <a:lstStyle/>
            <a:p>
              <a:endParaRPr lang="it-IT"/>
            </a:p>
          </p:txBody>
        </p:sp>
      </p:grpSp>
      <p:sp>
        <p:nvSpPr>
          <p:cNvPr id="14" name="CasellaDiTesto 13">
            <a:extLst>
              <a:ext uri="{FF2B5EF4-FFF2-40B4-BE49-F238E27FC236}">
                <a16:creationId xmlns:a16="http://schemas.microsoft.com/office/drawing/2014/main" id="{6B1DC004-88F3-0CC8-C6AA-56B819E0D97A}"/>
              </a:ext>
            </a:extLst>
          </p:cNvPr>
          <p:cNvSpPr txBox="1"/>
          <p:nvPr/>
        </p:nvSpPr>
        <p:spPr>
          <a:xfrm>
            <a:off x="1007096" y="3967655"/>
            <a:ext cx="14473608" cy="5632311"/>
          </a:xfrm>
          <a:prstGeom prst="rect">
            <a:avLst/>
          </a:prstGeom>
          <a:noFill/>
        </p:spPr>
        <p:txBody>
          <a:bodyPr wrap="square" rtlCol="0">
            <a:spAutoFit/>
          </a:bodyPr>
          <a:lstStyle/>
          <a:p>
            <a:pPr algn="l"/>
            <a:r>
              <a:rPr lang="it-IT" sz="2400">
                <a:latin typeface="Montserrat" pitchFamily="2" charset="77"/>
              </a:rPr>
              <a:t>C</a:t>
            </a:r>
            <a:r>
              <a:rPr lang="it-IT" sz="2400" b="0" i="0">
                <a:effectLst/>
                <a:latin typeface="Montserrat" pitchFamily="2" charset="77"/>
              </a:rPr>
              <a:t>on particolare riguardo al tema dell’accesso libero alla conoscenza, la </a:t>
            </a:r>
            <a:r>
              <a:rPr lang="it-IT" sz="2400" b="1" i="0">
                <a:effectLst/>
                <a:latin typeface="Montserrat" pitchFamily="2" charset="77"/>
              </a:rPr>
              <a:t>Raccomandazione 2018/790 del 25 aprile 2018</a:t>
            </a:r>
            <a:r>
              <a:rPr lang="it-IT" sz="2400" b="0" i="0">
                <a:effectLst/>
                <a:latin typeface="Montserrat" pitchFamily="2" charset="77"/>
              </a:rPr>
              <a:t>, dedicata all’accesso all’informazione scientifica e alla sua conservazione:</a:t>
            </a:r>
          </a:p>
          <a:p>
            <a:pPr algn="l"/>
            <a:endParaRPr lang="it-IT" sz="2400" b="0" i="0">
              <a:effectLst/>
              <a:latin typeface="Montserrat" pitchFamily="2" charset="77"/>
            </a:endParaRPr>
          </a:p>
          <a:p>
            <a:pPr marL="342900" indent="-342900" algn="l">
              <a:buFont typeface="Arial" panose="020B0604020202020204" pitchFamily="34" charset="0"/>
              <a:buChar char="•"/>
            </a:pPr>
            <a:r>
              <a:rPr lang="it-IT" sz="2400" b="0" i="0">
                <a:effectLst/>
                <a:latin typeface="Montserrat" pitchFamily="2" charset="77"/>
              </a:rPr>
              <a:t>rimett</a:t>
            </a:r>
            <a:r>
              <a:rPr lang="it-IT" sz="2400">
                <a:effectLst/>
                <a:latin typeface="Montserrat" pitchFamily="2" charset="77"/>
              </a:rPr>
              <a:t>e agli Stati membri la definizione e attuazione di </a:t>
            </a:r>
            <a:r>
              <a:rPr lang="it-IT" sz="2400" b="0" i="0">
                <a:effectLst/>
                <a:latin typeface="Montserrat" pitchFamily="2" charset="77"/>
              </a:rPr>
              <a:t>politiche chiare per la diffusione delle pubblicazioni scientifiche prodotte nell’ambito di attività di ricerca finanziate con fondi pubblici e l’accesso aperto alle stesse, garantendo che, indipendentemente dal canale di pubblicazione (rivista scientifica, infrastruttura digitale, canali multimediali o nuovi metodi sperimentali di comunicazione scientifica), l’accesso aperto alle pubblicazioni derivanti da ricerche sostenute da finanziamenti pubblici sia concesso non appena possibile </a:t>
            </a:r>
          </a:p>
          <a:p>
            <a:pPr algn="l"/>
            <a:endParaRPr lang="it-IT" sz="2400" b="0" i="0">
              <a:effectLst/>
              <a:latin typeface="Montserrat" pitchFamily="2" charset="77"/>
            </a:endParaRPr>
          </a:p>
          <a:p>
            <a:pPr marL="342900" indent="-342900" algn="l">
              <a:buFont typeface="Arial" panose="020B0604020202020204" pitchFamily="34" charset="0"/>
              <a:buChar char="•"/>
            </a:pPr>
            <a:r>
              <a:rPr lang="it-IT" sz="2400" b="0" i="0">
                <a:effectLst/>
                <a:latin typeface="Montserrat" pitchFamily="2" charset="77"/>
              </a:rPr>
              <a:t>raccomanda che i ricercatori, al momento di sottoscrivere accordi contrattuali con gli editori scientifici, mantengano i necessari diritti di proprietà intellettuale, tra l’altro, per rispettare i requisiti in materia di politica di accesso aperto.</a:t>
            </a:r>
            <a:endParaRPr lang="it-IT">
              <a:latin typeface="Montserrat" pitchFamily="2" charset="77"/>
            </a:endParaRPr>
          </a:p>
        </p:txBody>
      </p:sp>
    </p:spTree>
    <p:extLst>
      <p:ext uri="{BB962C8B-B14F-4D97-AF65-F5344CB8AC3E}">
        <p14:creationId xmlns:p14="http://schemas.microsoft.com/office/powerpoint/2010/main" val="37431115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18288000" cy="1457325"/>
          </a:xfrm>
          <a:prstGeom prst="rect">
            <a:avLst/>
          </a:prstGeom>
          <a:solidFill>
            <a:srgbClr val="1E3048"/>
          </a:solidFill>
        </p:spPr>
        <p:txBody>
          <a:bodyPr/>
          <a:lstStyle/>
          <a:p>
            <a:endParaRPr lang="it-IT"/>
          </a:p>
        </p:txBody>
      </p:sp>
      <p:sp>
        <p:nvSpPr>
          <p:cNvPr id="3" name="Freeform 3"/>
          <p:cNvSpPr/>
          <p:nvPr/>
        </p:nvSpPr>
        <p:spPr>
          <a:xfrm>
            <a:off x="16702512" y="8607791"/>
            <a:ext cx="556788" cy="556788"/>
          </a:xfrm>
          <a:custGeom>
            <a:avLst/>
            <a:gdLst/>
            <a:ahLst/>
            <a:cxnLst/>
            <a:rect l="l" t="t" r="r" b="b"/>
            <a:pathLst>
              <a:path w="556788" h="556788">
                <a:moveTo>
                  <a:pt x="0" y="0"/>
                </a:moveTo>
                <a:lnTo>
                  <a:pt x="556788" y="0"/>
                </a:lnTo>
                <a:lnTo>
                  <a:pt x="556788" y="556787"/>
                </a:lnTo>
                <a:lnTo>
                  <a:pt x="0" y="55678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it-IT"/>
          </a:p>
        </p:txBody>
      </p:sp>
      <p:sp>
        <p:nvSpPr>
          <p:cNvPr id="4" name="Freeform 4"/>
          <p:cNvSpPr/>
          <p:nvPr/>
        </p:nvSpPr>
        <p:spPr>
          <a:xfrm rot="-5400000">
            <a:off x="16041208" y="-789467"/>
            <a:ext cx="2988478" cy="1505106"/>
          </a:xfrm>
          <a:custGeom>
            <a:avLst/>
            <a:gdLst/>
            <a:ahLst/>
            <a:cxnLst/>
            <a:rect l="l" t="t" r="r" b="b"/>
            <a:pathLst>
              <a:path w="2988478" h="1505106">
                <a:moveTo>
                  <a:pt x="0" y="0"/>
                </a:moveTo>
                <a:lnTo>
                  <a:pt x="2988478" y="0"/>
                </a:lnTo>
                <a:lnTo>
                  <a:pt x="2988478" y="1505106"/>
                </a:lnTo>
                <a:lnTo>
                  <a:pt x="0" y="150510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it-IT"/>
          </a:p>
        </p:txBody>
      </p:sp>
      <p:sp>
        <p:nvSpPr>
          <p:cNvPr id="5" name="Freeform 5"/>
          <p:cNvSpPr/>
          <p:nvPr/>
        </p:nvSpPr>
        <p:spPr>
          <a:xfrm rot="5400000">
            <a:off x="7996398" y="9139398"/>
            <a:ext cx="1060016" cy="1235189"/>
          </a:xfrm>
          <a:custGeom>
            <a:avLst/>
            <a:gdLst/>
            <a:ahLst/>
            <a:cxnLst/>
            <a:rect l="l" t="t" r="r" b="b"/>
            <a:pathLst>
              <a:path w="1060016" h="1235189">
                <a:moveTo>
                  <a:pt x="0" y="0"/>
                </a:moveTo>
                <a:lnTo>
                  <a:pt x="1060016" y="0"/>
                </a:lnTo>
                <a:lnTo>
                  <a:pt x="1060016" y="1235188"/>
                </a:lnTo>
                <a:lnTo>
                  <a:pt x="0" y="123518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it-IT"/>
          </a:p>
        </p:txBody>
      </p:sp>
      <p:sp>
        <p:nvSpPr>
          <p:cNvPr id="6" name="TextBox 6"/>
          <p:cNvSpPr txBox="1"/>
          <p:nvPr/>
        </p:nvSpPr>
        <p:spPr>
          <a:xfrm>
            <a:off x="976368" y="2199872"/>
            <a:ext cx="17024616" cy="807913"/>
          </a:xfrm>
          <a:prstGeom prst="rect">
            <a:avLst/>
          </a:prstGeom>
        </p:spPr>
        <p:txBody>
          <a:bodyPr wrap="square" lIns="0" tIns="0" rIns="0" bIns="0" rtlCol="0" anchor="t">
            <a:spAutoFit/>
          </a:bodyPr>
          <a:lstStyle/>
          <a:p>
            <a:pPr>
              <a:lnSpc>
                <a:spcPts val="6269"/>
              </a:lnSpc>
            </a:pPr>
            <a:r>
              <a:rPr lang="en-US" sz="5499">
                <a:solidFill>
                  <a:srgbClr val="06213C"/>
                </a:solidFill>
                <a:latin typeface="Montserrat Classic Bold"/>
              </a:rPr>
              <a:t>Due </a:t>
            </a:r>
            <a:r>
              <a:rPr lang="en-US" sz="5499" err="1">
                <a:solidFill>
                  <a:srgbClr val="06213C"/>
                </a:solidFill>
                <a:latin typeface="Montserrat Classic Bold"/>
              </a:rPr>
              <a:t>recenti</a:t>
            </a:r>
            <a:r>
              <a:rPr lang="en-US" sz="5499">
                <a:solidFill>
                  <a:srgbClr val="06213C"/>
                </a:solidFill>
                <a:latin typeface="Montserrat Classic Bold"/>
              </a:rPr>
              <a:t> </a:t>
            </a:r>
            <a:r>
              <a:rPr lang="en-US" sz="5499" err="1">
                <a:solidFill>
                  <a:srgbClr val="06213C"/>
                </a:solidFill>
                <a:latin typeface="Montserrat Classic Bold"/>
              </a:rPr>
              <a:t>documenti</a:t>
            </a:r>
            <a:r>
              <a:rPr lang="en-US" sz="5499">
                <a:solidFill>
                  <a:srgbClr val="06213C"/>
                </a:solidFill>
                <a:latin typeface="Montserrat Classic Bold"/>
              </a:rPr>
              <a:t> del </a:t>
            </a:r>
            <a:r>
              <a:rPr lang="en-US" sz="5499" err="1">
                <a:solidFill>
                  <a:srgbClr val="06213C"/>
                </a:solidFill>
                <a:latin typeface="Montserrat Classic Bold"/>
              </a:rPr>
              <a:t>Consiglio</a:t>
            </a:r>
            <a:r>
              <a:rPr lang="en-US" sz="5499">
                <a:solidFill>
                  <a:srgbClr val="06213C"/>
                </a:solidFill>
                <a:latin typeface="Montserrat Classic Bold"/>
              </a:rPr>
              <a:t> </a:t>
            </a:r>
            <a:r>
              <a:rPr lang="en-US" sz="5499" err="1">
                <a:solidFill>
                  <a:srgbClr val="06213C"/>
                </a:solidFill>
                <a:latin typeface="Montserrat Classic Bold"/>
              </a:rPr>
              <a:t>Ue</a:t>
            </a:r>
            <a:endParaRPr lang="en-US" sz="5499">
              <a:solidFill>
                <a:srgbClr val="06213C"/>
              </a:solidFill>
              <a:latin typeface="Montserrat Classic Bold"/>
            </a:endParaRPr>
          </a:p>
        </p:txBody>
      </p:sp>
      <p:sp>
        <p:nvSpPr>
          <p:cNvPr id="7" name="TextBox 7"/>
          <p:cNvSpPr txBox="1"/>
          <p:nvPr/>
        </p:nvSpPr>
        <p:spPr>
          <a:xfrm>
            <a:off x="1007096" y="3967655"/>
            <a:ext cx="16230600" cy="1538883"/>
          </a:xfrm>
          <a:prstGeom prst="rect">
            <a:avLst/>
          </a:prstGeom>
        </p:spPr>
        <p:txBody>
          <a:bodyPr lIns="0" tIns="0" rIns="0" bIns="0" rtlCol="0" anchor="t">
            <a:spAutoFit/>
          </a:bodyPr>
          <a:lstStyle/>
          <a:p>
            <a:pPr rtl="0">
              <a:spcBef>
                <a:spcPts val="0"/>
              </a:spcBef>
              <a:spcAft>
                <a:spcPts val="0"/>
              </a:spcAft>
            </a:pPr>
            <a:endParaRPr lang="en-US" sz="2500">
              <a:solidFill>
                <a:srgbClr val="06213C"/>
              </a:solidFill>
              <a:latin typeface="Montserrat" pitchFamily="2" charset="77"/>
            </a:endParaRPr>
          </a:p>
          <a:p>
            <a:pPr rtl="0">
              <a:spcBef>
                <a:spcPts val="0"/>
              </a:spcBef>
              <a:spcAft>
                <a:spcPts val="0"/>
              </a:spcAft>
            </a:pPr>
            <a:endParaRPr lang="it-IT" sz="2500" b="0">
              <a:effectLst/>
              <a:latin typeface="Montserrat" pitchFamily="2" charset="77"/>
            </a:endParaRPr>
          </a:p>
          <a:p>
            <a:br>
              <a:rPr lang="it-IT" sz="2500">
                <a:latin typeface="Montserrat" pitchFamily="2" charset="77"/>
              </a:rPr>
            </a:br>
            <a:endParaRPr lang="en-US" sz="2500">
              <a:solidFill>
                <a:srgbClr val="06213C"/>
              </a:solidFill>
              <a:latin typeface="Montserrat" pitchFamily="2" charset="77"/>
            </a:endParaRPr>
          </a:p>
        </p:txBody>
      </p:sp>
      <p:grpSp>
        <p:nvGrpSpPr>
          <p:cNvPr id="8" name="Group 8"/>
          <p:cNvGrpSpPr/>
          <p:nvPr/>
        </p:nvGrpSpPr>
        <p:grpSpPr>
          <a:xfrm>
            <a:off x="-431966" y="911088"/>
            <a:ext cx="7148154" cy="925889"/>
            <a:chOff x="0" y="0"/>
            <a:chExt cx="9530872" cy="1234519"/>
          </a:xfrm>
        </p:grpSpPr>
        <p:grpSp>
          <p:nvGrpSpPr>
            <p:cNvPr id="9" name="Group 9"/>
            <p:cNvGrpSpPr/>
            <p:nvPr/>
          </p:nvGrpSpPr>
          <p:grpSpPr>
            <a:xfrm>
              <a:off x="0" y="0"/>
              <a:ext cx="9530872" cy="1234519"/>
              <a:chOff x="0" y="0"/>
              <a:chExt cx="2221364" cy="287730"/>
            </a:xfrm>
          </p:grpSpPr>
          <p:sp>
            <p:nvSpPr>
              <p:cNvPr id="10" name="Freeform 10"/>
              <p:cNvSpPr/>
              <p:nvPr/>
            </p:nvSpPr>
            <p:spPr>
              <a:xfrm>
                <a:off x="0" y="0"/>
                <a:ext cx="2221364" cy="287730"/>
              </a:xfrm>
              <a:custGeom>
                <a:avLst/>
                <a:gdLst/>
                <a:ahLst/>
                <a:cxnLst/>
                <a:rect l="l" t="t" r="r" b="b"/>
                <a:pathLst>
                  <a:path w="2221364" h="287730">
                    <a:moveTo>
                      <a:pt x="46588" y="0"/>
                    </a:moveTo>
                    <a:lnTo>
                      <a:pt x="2174776" y="0"/>
                    </a:lnTo>
                    <a:cubicBezTo>
                      <a:pt x="2187132" y="0"/>
                      <a:pt x="2198982" y="4908"/>
                      <a:pt x="2207719" y="13645"/>
                    </a:cubicBezTo>
                    <a:cubicBezTo>
                      <a:pt x="2216456" y="22382"/>
                      <a:pt x="2221364" y="34232"/>
                      <a:pt x="2221364" y="46588"/>
                    </a:cubicBezTo>
                    <a:lnTo>
                      <a:pt x="2221364" y="241142"/>
                    </a:lnTo>
                    <a:cubicBezTo>
                      <a:pt x="2221364" y="266872"/>
                      <a:pt x="2200506" y="287730"/>
                      <a:pt x="2174776" y="287730"/>
                    </a:cubicBezTo>
                    <a:lnTo>
                      <a:pt x="46588" y="287730"/>
                    </a:lnTo>
                    <a:cubicBezTo>
                      <a:pt x="34232" y="287730"/>
                      <a:pt x="22382" y="282822"/>
                      <a:pt x="13645" y="274085"/>
                    </a:cubicBezTo>
                    <a:cubicBezTo>
                      <a:pt x="4908" y="265348"/>
                      <a:pt x="0" y="253498"/>
                      <a:pt x="0" y="241142"/>
                    </a:cubicBezTo>
                    <a:lnTo>
                      <a:pt x="0" y="46588"/>
                    </a:lnTo>
                    <a:cubicBezTo>
                      <a:pt x="0" y="34232"/>
                      <a:pt x="4908" y="22382"/>
                      <a:pt x="13645" y="13645"/>
                    </a:cubicBezTo>
                    <a:cubicBezTo>
                      <a:pt x="22382" y="4908"/>
                      <a:pt x="34232" y="0"/>
                      <a:pt x="46588" y="0"/>
                    </a:cubicBezTo>
                    <a:close/>
                  </a:path>
                </a:pathLst>
              </a:custGeom>
              <a:solidFill>
                <a:srgbClr val="FFFFFF"/>
              </a:solidFill>
            </p:spPr>
            <p:txBody>
              <a:bodyPr/>
              <a:lstStyle/>
              <a:p>
                <a:endParaRPr lang="it-IT"/>
              </a:p>
            </p:txBody>
          </p:sp>
          <p:sp>
            <p:nvSpPr>
              <p:cNvPr id="11" name="TextBox 11"/>
              <p:cNvSpPr txBox="1"/>
              <p:nvPr/>
            </p:nvSpPr>
            <p:spPr>
              <a:xfrm>
                <a:off x="0" y="-38100"/>
                <a:ext cx="2221364" cy="325830"/>
              </a:xfrm>
              <a:prstGeom prst="rect">
                <a:avLst/>
              </a:prstGeom>
            </p:spPr>
            <p:txBody>
              <a:bodyPr lIns="60055" tIns="60055" rIns="60055" bIns="60055" rtlCol="0" anchor="ctr"/>
              <a:lstStyle/>
              <a:p>
                <a:pPr algn="ctr">
                  <a:lnSpc>
                    <a:spcPts val="2939"/>
                  </a:lnSpc>
                </a:pPr>
                <a:endParaRPr/>
              </a:p>
            </p:txBody>
          </p:sp>
        </p:grpSp>
        <p:sp>
          <p:nvSpPr>
            <p:cNvPr id="12" name="Freeform 12"/>
            <p:cNvSpPr/>
            <p:nvPr/>
          </p:nvSpPr>
          <p:spPr>
            <a:xfrm>
              <a:off x="3724852" y="163176"/>
              <a:ext cx="5435836" cy="908166"/>
            </a:xfrm>
            <a:custGeom>
              <a:avLst/>
              <a:gdLst/>
              <a:ahLst/>
              <a:cxnLst/>
              <a:rect l="l" t="t" r="r" b="b"/>
              <a:pathLst>
                <a:path w="5435836" h="908166">
                  <a:moveTo>
                    <a:pt x="0" y="0"/>
                  </a:moveTo>
                  <a:lnTo>
                    <a:pt x="5435836" y="0"/>
                  </a:lnTo>
                  <a:lnTo>
                    <a:pt x="5435836" y="908167"/>
                  </a:lnTo>
                  <a:lnTo>
                    <a:pt x="0" y="908167"/>
                  </a:lnTo>
                  <a:lnTo>
                    <a:pt x="0" y="0"/>
                  </a:lnTo>
                  <a:close/>
                </a:path>
              </a:pathLst>
            </a:custGeom>
            <a:blipFill>
              <a:blip r:embed="rId8"/>
              <a:stretch>
                <a:fillRect/>
              </a:stretch>
            </a:blipFill>
          </p:spPr>
          <p:txBody>
            <a:bodyPr/>
            <a:lstStyle/>
            <a:p>
              <a:endParaRPr lang="it-IT"/>
            </a:p>
          </p:txBody>
        </p:sp>
        <p:sp>
          <p:nvSpPr>
            <p:cNvPr id="13" name="Freeform 13"/>
            <p:cNvSpPr/>
            <p:nvPr/>
          </p:nvSpPr>
          <p:spPr>
            <a:xfrm>
              <a:off x="1650583" y="240131"/>
              <a:ext cx="1923704" cy="754258"/>
            </a:xfrm>
            <a:custGeom>
              <a:avLst/>
              <a:gdLst/>
              <a:ahLst/>
              <a:cxnLst/>
              <a:rect l="l" t="t" r="r" b="b"/>
              <a:pathLst>
                <a:path w="1923704" h="754258">
                  <a:moveTo>
                    <a:pt x="0" y="0"/>
                  </a:moveTo>
                  <a:lnTo>
                    <a:pt x="1923704" y="0"/>
                  </a:lnTo>
                  <a:lnTo>
                    <a:pt x="1923704" y="754258"/>
                  </a:lnTo>
                  <a:lnTo>
                    <a:pt x="0" y="754258"/>
                  </a:lnTo>
                  <a:lnTo>
                    <a:pt x="0" y="0"/>
                  </a:lnTo>
                  <a:close/>
                </a:path>
              </a:pathLst>
            </a:custGeom>
            <a:blipFill>
              <a:blip r:embed="rId9"/>
              <a:stretch>
                <a:fillRect/>
              </a:stretch>
            </a:blipFill>
          </p:spPr>
          <p:txBody>
            <a:bodyPr/>
            <a:lstStyle/>
            <a:p>
              <a:endParaRPr lang="it-IT"/>
            </a:p>
          </p:txBody>
        </p:sp>
      </p:grpSp>
      <p:sp>
        <p:nvSpPr>
          <p:cNvPr id="14" name="CasellaDiTesto 13">
            <a:extLst>
              <a:ext uri="{FF2B5EF4-FFF2-40B4-BE49-F238E27FC236}">
                <a16:creationId xmlns:a16="http://schemas.microsoft.com/office/drawing/2014/main" id="{7C62FE05-5403-2A27-2BB3-0BC99E18D0CB}"/>
              </a:ext>
            </a:extLst>
          </p:cNvPr>
          <p:cNvSpPr txBox="1"/>
          <p:nvPr/>
        </p:nvSpPr>
        <p:spPr>
          <a:xfrm>
            <a:off x="976368" y="3071180"/>
            <a:ext cx="14257584" cy="6278642"/>
          </a:xfrm>
          <a:prstGeom prst="rect">
            <a:avLst/>
          </a:prstGeom>
          <a:noFill/>
        </p:spPr>
        <p:txBody>
          <a:bodyPr wrap="square" rtlCol="0">
            <a:spAutoFit/>
          </a:bodyPr>
          <a:lstStyle/>
          <a:p>
            <a:pPr algn="l"/>
            <a:endParaRPr lang="it-IT">
              <a:latin typeface="Arial" panose="020B0604020202020204" pitchFamily="34" charset="0"/>
            </a:endParaRPr>
          </a:p>
          <a:p>
            <a:pPr algn="l"/>
            <a:r>
              <a:rPr lang="it-IT" sz="2400" b="1" i="0">
                <a:effectLst/>
                <a:latin typeface="Montserrat" pitchFamily="2" charset="77"/>
              </a:rPr>
              <a:t>2022</a:t>
            </a:r>
            <a:r>
              <a:rPr lang="it-IT" sz="2400" b="0" i="0">
                <a:effectLst/>
                <a:latin typeface="Montserrat" pitchFamily="2" charset="77"/>
              </a:rPr>
              <a:t> Conclusione del Consiglio sulla valutazione della ricerca e </a:t>
            </a:r>
            <a:r>
              <a:rPr lang="it-IT" sz="2400">
                <a:latin typeface="Montserrat" pitchFamily="2" charset="77"/>
              </a:rPr>
              <a:t>l’</a:t>
            </a:r>
            <a:r>
              <a:rPr lang="it-IT" sz="2400" b="0" i="0">
                <a:effectLst/>
                <a:latin typeface="Montserrat" pitchFamily="2" charset="77"/>
              </a:rPr>
              <a:t>attuazione della scienza aperta (doc. 10126/22, del 10 giugno 2022)</a:t>
            </a:r>
          </a:p>
          <a:p>
            <a:pPr algn="l"/>
            <a:r>
              <a:rPr lang="it-IT" sz="2400" b="0" i="0">
                <a:effectLst/>
                <a:latin typeface="Montserrat" pitchFamily="2" charset="77"/>
              </a:rPr>
              <a:t>sottolinea la necessità di un </a:t>
            </a:r>
            <a:r>
              <a:rPr lang="it-IT" sz="2400" b="1" i="0">
                <a:effectLst/>
                <a:latin typeface="Montserrat" pitchFamily="2" charset="77"/>
              </a:rPr>
              <a:t>accesso senza ostacoli </a:t>
            </a:r>
            <a:r>
              <a:rPr lang="it-IT" sz="2400" b="0" i="0">
                <a:effectLst/>
                <a:latin typeface="Montserrat" pitchFamily="2" charset="77"/>
              </a:rPr>
              <a:t>e del </a:t>
            </a:r>
            <a:r>
              <a:rPr lang="it-IT" sz="2400" b="1" i="0">
                <a:effectLst/>
                <a:latin typeface="Montserrat" pitchFamily="2" charset="77"/>
              </a:rPr>
              <a:t>riutilizzo</a:t>
            </a:r>
            <a:r>
              <a:rPr lang="it-IT" sz="2400" b="0" i="0">
                <a:effectLst/>
                <a:latin typeface="Montserrat" pitchFamily="2" charset="77"/>
              </a:rPr>
              <a:t> a fini di ricerca dei risultati, delle </a:t>
            </a:r>
            <a:r>
              <a:rPr lang="it-IT" sz="2400" b="1" i="0">
                <a:effectLst/>
                <a:latin typeface="Montserrat" pitchFamily="2" charset="77"/>
              </a:rPr>
              <a:t>pubblicazioni</a:t>
            </a:r>
            <a:r>
              <a:rPr lang="it-IT" sz="2400" b="0" i="0">
                <a:effectLst/>
                <a:latin typeface="Montserrat" pitchFamily="2" charset="77"/>
              </a:rPr>
              <a:t> e dei dati provenienti dalla </a:t>
            </a:r>
            <a:r>
              <a:rPr lang="it-IT" sz="2400" b="1" i="0">
                <a:effectLst/>
                <a:latin typeface="Montserrat" pitchFamily="2" charset="77"/>
              </a:rPr>
              <a:t>ricerca finanziata con fondi pubblici</a:t>
            </a:r>
            <a:r>
              <a:rPr lang="it-IT" sz="2400" b="0" i="0">
                <a:effectLst/>
                <a:latin typeface="Montserrat" pitchFamily="2" charset="77"/>
              </a:rPr>
              <a:t> e pone in evidenza i benefici della scienza aperta e dell’accesso aperto immediato alle pubblicazioni di ricerca nonché del multilinguismo ai fini di una più ampia comunicazione dei risultati della ricerca.</a:t>
            </a:r>
          </a:p>
          <a:p>
            <a:pPr algn="l"/>
            <a:endParaRPr lang="it-IT" sz="2400" b="0" i="0">
              <a:effectLst/>
              <a:latin typeface="Montserrat" pitchFamily="2" charset="77"/>
            </a:endParaRPr>
          </a:p>
          <a:p>
            <a:pPr algn="l"/>
            <a:endParaRPr lang="it-IT" sz="2400">
              <a:latin typeface="Montserrat" pitchFamily="2" charset="77"/>
            </a:endParaRPr>
          </a:p>
          <a:p>
            <a:pPr algn="l"/>
            <a:r>
              <a:rPr lang="it-IT" sz="2400" b="1" i="0">
                <a:effectLst/>
                <a:latin typeface="Montserrat" pitchFamily="2" charset="77"/>
              </a:rPr>
              <a:t>2023</a:t>
            </a:r>
            <a:r>
              <a:rPr lang="it-IT" sz="2400" b="0" i="0">
                <a:effectLst/>
                <a:latin typeface="Montserrat" pitchFamily="2" charset="77"/>
              </a:rPr>
              <a:t> Conclusione del Consiglio su “Una pubblicazione accademica di alta qualità, trasparente, aperta, affidabile ed equa” (doc. 9616/23, del 23 maggio 2023)</a:t>
            </a:r>
          </a:p>
          <a:p>
            <a:pPr algn="l"/>
            <a:r>
              <a:rPr lang="it-IT" sz="2400" b="0" i="0">
                <a:effectLst/>
                <a:latin typeface="Montserrat" pitchFamily="2" charset="77"/>
              </a:rPr>
              <a:t>ribadisce che è importante accelerare la transizione verso la scienza aperta per migliorare la qualità, l’efficienza e l’impatto della ricerca promuovendo la trasparenza, l’accessibilità, la diversità, la riutilizzabilità, la riproducibilità e l’affidabilità dei risultati della ricerca e che l’</a:t>
            </a:r>
            <a:r>
              <a:rPr lang="it-IT" sz="2400" b="1" i="0">
                <a:effectLst/>
                <a:latin typeface="Montserrat" pitchFamily="2" charset="77"/>
              </a:rPr>
              <a:t>accesso aperto alle pubblicazioni accademiche </a:t>
            </a:r>
            <a:r>
              <a:rPr lang="it-IT" sz="2400" b="0" i="0">
                <a:effectLst/>
                <a:latin typeface="Montserrat" pitchFamily="2" charset="77"/>
              </a:rPr>
              <a:t>– compreso il loro riutilizzo – è uno degli elementi centrali di un sistema di scienza aperta.</a:t>
            </a:r>
            <a:endParaRPr lang="it-IT"/>
          </a:p>
        </p:txBody>
      </p:sp>
    </p:spTree>
    <p:extLst>
      <p:ext uri="{BB962C8B-B14F-4D97-AF65-F5344CB8AC3E}">
        <p14:creationId xmlns:p14="http://schemas.microsoft.com/office/powerpoint/2010/main" val="21900309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3"/>
          <p:cNvSpPr/>
          <p:nvPr/>
        </p:nvSpPr>
        <p:spPr>
          <a:xfrm>
            <a:off x="16702512" y="8607791"/>
            <a:ext cx="556788" cy="556788"/>
          </a:xfrm>
          <a:custGeom>
            <a:avLst/>
            <a:gdLst/>
            <a:ahLst/>
            <a:cxnLst/>
            <a:rect l="l" t="t" r="r" b="b"/>
            <a:pathLst>
              <a:path w="556788" h="556788" extrusionOk="0">
                <a:moveTo>
                  <a:pt x="0" y="0"/>
                </a:moveTo>
                <a:lnTo>
                  <a:pt x="556788" y="0"/>
                </a:lnTo>
                <a:lnTo>
                  <a:pt x="556788" y="556787"/>
                </a:lnTo>
                <a:lnTo>
                  <a:pt x="0" y="556787"/>
                </a:lnTo>
                <a:lnTo>
                  <a:pt x="0" y="0"/>
                </a:lnTo>
                <a:close/>
              </a:path>
            </a:pathLst>
          </a:custGeom>
          <a:blipFill rotWithShape="1">
            <a:blip r:embed="rId3">
              <a:alphaModFix/>
            </a:blip>
            <a:stretch>
              <a:fillRect/>
            </a:stretch>
          </a:blipFill>
          <a:ln>
            <a:noFill/>
          </a:ln>
        </p:spPr>
        <p:txBody>
          <a:bodyPr/>
          <a:lstStyle/>
          <a:p>
            <a:endParaRPr lang="it-IT"/>
          </a:p>
        </p:txBody>
      </p:sp>
      <p:sp>
        <p:nvSpPr>
          <p:cNvPr id="85" name="Google Shape;85;p13"/>
          <p:cNvSpPr/>
          <p:nvPr/>
        </p:nvSpPr>
        <p:spPr>
          <a:xfrm rot="5400000">
            <a:off x="5866158" y="9139398"/>
            <a:ext cx="1060016" cy="1235189"/>
          </a:xfrm>
          <a:custGeom>
            <a:avLst/>
            <a:gdLst/>
            <a:ahLst/>
            <a:cxnLst/>
            <a:rect l="l" t="t" r="r" b="b"/>
            <a:pathLst>
              <a:path w="1060016" h="1235189" extrusionOk="0">
                <a:moveTo>
                  <a:pt x="0" y="0"/>
                </a:moveTo>
                <a:lnTo>
                  <a:pt x="1060017" y="0"/>
                </a:lnTo>
                <a:lnTo>
                  <a:pt x="1060017" y="1235188"/>
                </a:lnTo>
                <a:lnTo>
                  <a:pt x="0" y="1235188"/>
                </a:lnTo>
                <a:lnTo>
                  <a:pt x="0" y="0"/>
                </a:lnTo>
                <a:close/>
              </a:path>
            </a:pathLst>
          </a:custGeom>
          <a:blipFill rotWithShape="1">
            <a:blip r:embed="rId4">
              <a:alphaModFix/>
            </a:blip>
            <a:stretch>
              <a:fillRect/>
            </a:stretch>
          </a:blipFill>
          <a:ln>
            <a:noFill/>
          </a:ln>
        </p:spPr>
        <p:txBody>
          <a:bodyPr/>
          <a:lstStyle/>
          <a:p>
            <a:endParaRPr lang="it-IT"/>
          </a:p>
        </p:txBody>
      </p:sp>
      <p:sp>
        <p:nvSpPr>
          <p:cNvPr id="86" name="Google Shape;86;p13"/>
          <p:cNvSpPr/>
          <p:nvPr/>
        </p:nvSpPr>
        <p:spPr>
          <a:xfrm rot="10800000">
            <a:off x="16316753" y="0"/>
            <a:ext cx="2988478" cy="1505106"/>
          </a:xfrm>
          <a:custGeom>
            <a:avLst/>
            <a:gdLst/>
            <a:ahLst/>
            <a:cxnLst/>
            <a:rect l="l" t="t" r="r" b="b"/>
            <a:pathLst>
              <a:path w="2988478" h="1505106" extrusionOk="0">
                <a:moveTo>
                  <a:pt x="0" y="0"/>
                </a:moveTo>
                <a:lnTo>
                  <a:pt x="2988477" y="0"/>
                </a:lnTo>
                <a:lnTo>
                  <a:pt x="2988477" y="1505106"/>
                </a:lnTo>
                <a:lnTo>
                  <a:pt x="0" y="1505106"/>
                </a:lnTo>
                <a:lnTo>
                  <a:pt x="0" y="0"/>
                </a:lnTo>
                <a:close/>
              </a:path>
            </a:pathLst>
          </a:custGeom>
          <a:blipFill rotWithShape="1">
            <a:blip r:embed="rId5">
              <a:alphaModFix/>
            </a:blip>
            <a:stretch>
              <a:fillRect/>
            </a:stretch>
          </a:blipFill>
          <a:ln>
            <a:noFill/>
          </a:ln>
        </p:spPr>
        <p:txBody>
          <a:bodyPr/>
          <a:lstStyle/>
          <a:p>
            <a:endParaRPr lang="it-IT"/>
          </a:p>
        </p:txBody>
      </p:sp>
      <p:grpSp>
        <p:nvGrpSpPr>
          <p:cNvPr id="87" name="Google Shape;87;p13"/>
          <p:cNvGrpSpPr/>
          <p:nvPr/>
        </p:nvGrpSpPr>
        <p:grpSpPr>
          <a:xfrm>
            <a:off x="1053534" y="672047"/>
            <a:ext cx="7856752" cy="950085"/>
            <a:chOff x="0" y="0"/>
            <a:chExt cx="10475670" cy="1266780"/>
          </a:xfrm>
        </p:grpSpPr>
        <p:sp>
          <p:nvSpPr>
            <p:cNvPr id="88" name="Google Shape;88;p13"/>
            <p:cNvSpPr/>
            <p:nvPr/>
          </p:nvSpPr>
          <p:spPr>
            <a:xfrm>
              <a:off x="2893349" y="0"/>
              <a:ext cx="7582321" cy="1266780"/>
            </a:xfrm>
            <a:custGeom>
              <a:avLst/>
              <a:gdLst/>
              <a:ahLst/>
              <a:cxnLst/>
              <a:rect l="l" t="t" r="r" b="b"/>
              <a:pathLst>
                <a:path w="7582321" h="1266780" extrusionOk="0">
                  <a:moveTo>
                    <a:pt x="0" y="0"/>
                  </a:moveTo>
                  <a:lnTo>
                    <a:pt x="7582321" y="0"/>
                  </a:lnTo>
                  <a:lnTo>
                    <a:pt x="7582321" y="1266780"/>
                  </a:lnTo>
                  <a:lnTo>
                    <a:pt x="0" y="1266780"/>
                  </a:lnTo>
                  <a:lnTo>
                    <a:pt x="0" y="0"/>
                  </a:lnTo>
                  <a:close/>
                </a:path>
              </a:pathLst>
            </a:custGeom>
            <a:blipFill rotWithShape="1">
              <a:blip r:embed="rId6">
                <a:alphaModFix/>
              </a:blip>
              <a:stretch>
                <a:fillRect/>
              </a:stretch>
            </a:blipFill>
            <a:ln>
              <a:noFill/>
            </a:ln>
          </p:spPr>
          <p:txBody>
            <a:bodyPr/>
            <a:lstStyle/>
            <a:p>
              <a:endParaRPr lang="it-IT"/>
            </a:p>
          </p:txBody>
        </p:sp>
        <p:sp>
          <p:nvSpPr>
            <p:cNvPr id="89" name="Google Shape;89;p13"/>
            <p:cNvSpPr/>
            <p:nvPr/>
          </p:nvSpPr>
          <p:spPr>
            <a:xfrm>
              <a:off x="0" y="107341"/>
              <a:ext cx="2683330" cy="1052097"/>
            </a:xfrm>
            <a:custGeom>
              <a:avLst/>
              <a:gdLst/>
              <a:ahLst/>
              <a:cxnLst/>
              <a:rect l="l" t="t" r="r" b="b"/>
              <a:pathLst>
                <a:path w="2683330" h="1052097" extrusionOk="0">
                  <a:moveTo>
                    <a:pt x="0" y="0"/>
                  </a:moveTo>
                  <a:lnTo>
                    <a:pt x="2683330" y="0"/>
                  </a:lnTo>
                  <a:lnTo>
                    <a:pt x="2683330" y="1052098"/>
                  </a:lnTo>
                  <a:lnTo>
                    <a:pt x="0" y="1052098"/>
                  </a:lnTo>
                  <a:lnTo>
                    <a:pt x="0" y="0"/>
                  </a:lnTo>
                  <a:close/>
                </a:path>
              </a:pathLst>
            </a:custGeom>
            <a:blipFill rotWithShape="1">
              <a:blip r:embed="rId7">
                <a:alphaModFix/>
              </a:blip>
              <a:stretch>
                <a:fillRect/>
              </a:stretch>
            </a:blipFill>
            <a:ln>
              <a:noFill/>
            </a:ln>
          </p:spPr>
          <p:txBody>
            <a:bodyPr/>
            <a:lstStyle/>
            <a:p>
              <a:endParaRPr lang="it-IT"/>
            </a:p>
          </p:txBody>
        </p:sp>
      </p:grpSp>
      <p:sp>
        <p:nvSpPr>
          <p:cNvPr id="90" name="Google Shape;90;p13"/>
          <p:cNvSpPr txBox="1"/>
          <p:nvPr/>
        </p:nvSpPr>
        <p:spPr>
          <a:xfrm>
            <a:off x="1028700" y="3622800"/>
            <a:ext cx="15288000" cy="2462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7999">
                <a:solidFill>
                  <a:srgbClr val="1E3048"/>
                </a:solidFill>
                <a:latin typeface="Montserrat"/>
                <a:ea typeface="Montserrat"/>
                <a:cs typeface="Montserrat"/>
                <a:sym typeface="Montserrat"/>
              </a:rPr>
              <a:t>Il </a:t>
            </a:r>
            <a:r>
              <a:rPr lang="en-US" sz="7999" err="1">
                <a:solidFill>
                  <a:srgbClr val="1E3048"/>
                </a:solidFill>
                <a:latin typeface="Montserrat"/>
                <a:ea typeface="Montserrat"/>
                <a:cs typeface="Montserrat"/>
                <a:sym typeface="Montserrat"/>
              </a:rPr>
              <a:t>diritto</a:t>
            </a:r>
            <a:r>
              <a:rPr lang="en-US" sz="7999">
                <a:solidFill>
                  <a:srgbClr val="1E3048"/>
                </a:solidFill>
                <a:latin typeface="Montserrat"/>
                <a:ea typeface="Montserrat"/>
                <a:cs typeface="Montserrat"/>
                <a:sym typeface="Montserrat"/>
              </a:rPr>
              <a:t> </a:t>
            </a:r>
            <a:r>
              <a:rPr lang="en-US" sz="7999" err="1">
                <a:solidFill>
                  <a:srgbClr val="1E3048"/>
                </a:solidFill>
                <a:latin typeface="Montserrat"/>
                <a:ea typeface="Montserrat"/>
                <a:cs typeface="Montserrat"/>
                <a:sym typeface="Montserrat"/>
              </a:rPr>
              <a:t>d’autore</a:t>
            </a:r>
            <a:r>
              <a:rPr lang="en-US" sz="7999">
                <a:solidFill>
                  <a:srgbClr val="1E3048"/>
                </a:solidFill>
                <a:latin typeface="Montserrat"/>
                <a:ea typeface="Montserrat"/>
                <a:cs typeface="Montserrat"/>
                <a:sym typeface="Montserrat"/>
              </a:rPr>
              <a:t> e le </a:t>
            </a:r>
            <a:r>
              <a:rPr lang="en-US" sz="7999" err="1">
                <a:solidFill>
                  <a:srgbClr val="1E3048"/>
                </a:solidFill>
                <a:latin typeface="Montserrat"/>
                <a:ea typeface="Montserrat"/>
                <a:cs typeface="Montserrat"/>
                <a:sym typeface="Montserrat"/>
              </a:rPr>
              <a:t>licenze</a:t>
            </a:r>
            <a:r>
              <a:rPr lang="en-US" sz="7999">
                <a:solidFill>
                  <a:srgbClr val="1E3048"/>
                </a:solidFill>
                <a:latin typeface="Montserrat"/>
                <a:ea typeface="Montserrat"/>
                <a:cs typeface="Montserrat"/>
                <a:sym typeface="Montserrat"/>
              </a:rPr>
              <a:t> Creative Commons</a:t>
            </a:r>
            <a:endParaRPr/>
          </a:p>
        </p:txBody>
      </p:sp>
      <p:sp>
        <p:nvSpPr>
          <p:cNvPr id="91" name="Google Shape;91;p13"/>
          <p:cNvSpPr txBox="1"/>
          <p:nvPr/>
        </p:nvSpPr>
        <p:spPr>
          <a:xfrm>
            <a:off x="1053522" y="6483875"/>
            <a:ext cx="5960100" cy="1637400"/>
          </a:xfrm>
          <a:prstGeom prst="rect">
            <a:avLst/>
          </a:prstGeom>
          <a:noFill/>
          <a:ln>
            <a:noFill/>
          </a:ln>
        </p:spPr>
        <p:txBody>
          <a:bodyPr spcFirstLastPara="1" wrap="square" lIns="0" tIns="0" rIns="0" bIns="0" anchor="t" anchorCtr="0">
            <a:spAutoFit/>
          </a:bodyPr>
          <a:lstStyle/>
          <a:p>
            <a:pPr marL="0" marR="0" lvl="0" indent="0" algn="l" rtl="0">
              <a:lnSpc>
                <a:spcPct val="140014"/>
              </a:lnSpc>
              <a:spcBef>
                <a:spcPts val="0"/>
              </a:spcBef>
              <a:spcAft>
                <a:spcPts val="0"/>
              </a:spcAft>
              <a:buNone/>
            </a:pPr>
            <a:r>
              <a:rPr lang="en-US" sz="2799" b="0" i="0" u="none" strike="noStrike" cap="none">
                <a:solidFill>
                  <a:srgbClr val="1E3048"/>
                </a:solidFill>
                <a:latin typeface="Montserrat"/>
                <a:ea typeface="Montserrat"/>
                <a:cs typeface="Montserrat"/>
                <a:sym typeface="Montserrat"/>
              </a:rPr>
              <a:t>AUTOR* </a:t>
            </a:r>
            <a:endParaRPr sz="2799" b="0" i="0" u="none" strike="noStrike" cap="none">
              <a:solidFill>
                <a:srgbClr val="1E3048"/>
              </a:solidFill>
              <a:latin typeface="Montserrat"/>
              <a:ea typeface="Montserrat"/>
              <a:cs typeface="Montserrat"/>
              <a:sym typeface="Montserrat"/>
            </a:endParaRPr>
          </a:p>
          <a:p>
            <a:pPr marL="0" marR="0" lvl="0" indent="0" algn="l" rtl="0">
              <a:lnSpc>
                <a:spcPct val="140014"/>
              </a:lnSpc>
              <a:spcBef>
                <a:spcPts val="0"/>
              </a:spcBef>
              <a:spcAft>
                <a:spcPts val="0"/>
              </a:spcAft>
              <a:buNone/>
            </a:pPr>
            <a:r>
              <a:rPr lang="en-US" sz="2799" b="0" i="0" u="none" strike="noStrike" cap="none">
                <a:solidFill>
                  <a:srgbClr val="1E3048"/>
                </a:solidFill>
                <a:latin typeface="Montserrat"/>
                <a:ea typeface="Montserrat"/>
                <a:cs typeface="Montserrat"/>
                <a:sym typeface="Montserrat"/>
              </a:rPr>
              <a:t>Debora</a:t>
            </a:r>
            <a:r>
              <a:rPr lang="en-US" sz="2799">
                <a:solidFill>
                  <a:srgbClr val="1E3048"/>
                </a:solidFill>
                <a:latin typeface="Montserrat"/>
                <a:ea typeface="Montserrat"/>
                <a:cs typeface="Montserrat"/>
                <a:sym typeface="Montserrat"/>
              </a:rPr>
              <a:t>h De Angelis</a:t>
            </a:r>
            <a:endParaRPr sz="2799">
              <a:solidFill>
                <a:srgbClr val="1E3048"/>
              </a:solidFill>
              <a:latin typeface="Montserrat"/>
              <a:ea typeface="Montserrat"/>
              <a:cs typeface="Montserrat"/>
              <a:sym typeface="Montserrat"/>
            </a:endParaRPr>
          </a:p>
          <a:p>
            <a:pPr marL="0" marR="0" lvl="0" indent="0" algn="l" rtl="0">
              <a:lnSpc>
                <a:spcPct val="140014"/>
              </a:lnSpc>
              <a:spcBef>
                <a:spcPts val="0"/>
              </a:spcBef>
              <a:spcAft>
                <a:spcPts val="0"/>
              </a:spcAft>
              <a:buNone/>
            </a:pPr>
            <a:r>
              <a:rPr lang="en-US" sz="2799">
                <a:solidFill>
                  <a:srgbClr val="1E3048"/>
                </a:solidFill>
                <a:latin typeface="Montserrat"/>
                <a:ea typeface="Montserrat"/>
                <a:cs typeface="Montserrat"/>
                <a:sym typeface="Montserrat"/>
              </a:rPr>
              <a:t>Laura </a:t>
            </a:r>
            <a:r>
              <a:rPr lang="en-US" sz="2799" err="1">
                <a:solidFill>
                  <a:srgbClr val="1E3048"/>
                </a:solidFill>
                <a:latin typeface="Montserrat"/>
                <a:ea typeface="Montserrat"/>
                <a:cs typeface="Montserrat"/>
                <a:sym typeface="Montserrat"/>
              </a:rPr>
              <a:t>Sinigaglia</a:t>
            </a:r>
            <a:endParaRPr sz="2799">
              <a:solidFill>
                <a:srgbClr val="1E3048"/>
              </a:solidFill>
              <a:latin typeface="Montserrat"/>
              <a:ea typeface="Montserrat"/>
              <a:cs typeface="Montserrat"/>
              <a:sym typeface="Montserrat"/>
            </a:endParaRPr>
          </a:p>
        </p:txBody>
      </p:sp>
      <p:sp>
        <p:nvSpPr>
          <p:cNvPr id="92" name="Google Shape;92;p13"/>
          <p:cNvSpPr txBox="1"/>
          <p:nvPr/>
        </p:nvSpPr>
        <p:spPr>
          <a:xfrm>
            <a:off x="3668543" y="1612607"/>
            <a:ext cx="4796746" cy="322707"/>
          </a:xfrm>
          <a:prstGeom prst="rect">
            <a:avLst/>
          </a:prstGeom>
          <a:noFill/>
          <a:ln>
            <a:noFill/>
          </a:ln>
        </p:spPr>
        <p:txBody>
          <a:bodyPr spcFirstLastPara="1" wrap="square" lIns="0" tIns="0" rIns="0" bIns="0" anchor="t" anchorCtr="0">
            <a:spAutoFit/>
          </a:bodyPr>
          <a:lstStyle/>
          <a:p>
            <a:pPr marL="0" marR="0" lvl="0" indent="0" algn="l" rtl="0">
              <a:lnSpc>
                <a:spcPct val="124011"/>
              </a:lnSpc>
              <a:spcBef>
                <a:spcPts val="0"/>
              </a:spcBef>
              <a:spcAft>
                <a:spcPts val="0"/>
              </a:spcAft>
              <a:buNone/>
            </a:pPr>
            <a:r>
              <a:rPr lang="en-US" sz="2099" b="0" i="0" u="none" strike="noStrike" cap="none">
                <a:solidFill>
                  <a:srgbClr val="1E3048"/>
                </a:solidFill>
                <a:latin typeface="Montserrat"/>
                <a:ea typeface="Montserrat"/>
                <a:cs typeface="Montserrat"/>
                <a:sym typeface="Montserrat"/>
              </a:rPr>
              <a:t>https://www.right2pub.eu/</a:t>
            </a:r>
            <a:endParaRPr/>
          </a:p>
        </p:txBody>
      </p:sp>
      <p:pic>
        <p:nvPicPr>
          <p:cNvPr id="93" name="Google Shape;93;p13"/>
          <p:cNvPicPr preferRelativeResize="0"/>
          <p:nvPr/>
        </p:nvPicPr>
        <p:blipFill>
          <a:blip r:embed="rId8">
            <a:alphaModFix/>
          </a:blip>
          <a:stretch>
            <a:fillRect/>
          </a:stretch>
        </p:blipFill>
        <p:spPr>
          <a:xfrm>
            <a:off x="1053519" y="8964950"/>
            <a:ext cx="2091850" cy="75367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18288000" cy="1457325"/>
          </a:xfrm>
          <a:prstGeom prst="rect">
            <a:avLst/>
          </a:prstGeom>
          <a:solidFill>
            <a:srgbClr val="1E3048"/>
          </a:solidFill>
        </p:spPr>
        <p:txBody>
          <a:bodyPr/>
          <a:lstStyle/>
          <a:p>
            <a:endParaRPr lang="it-IT"/>
          </a:p>
        </p:txBody>
      </p:sp>
      <p:sp>
        <p:nvSpPr>
          <p:cNvPr id="3" name="Freeform 3"/>
          <p:cNvSpPr/>
          <p:nvPr/>
        </p:nvSpPr>
        <p:spPr>
          <a:xfrm>
            <a:off x="16702512" y="8607791"/>
            <a:ext cx="556788" cy="556788"/>
          </a:xfrm>
          <a:custGeom>
            <a:avLst/>
            <a:gdLst/>
            <a:ahLst/>
            <a:cxnLst/>
            <a:rect l="l" t="t" r="r" b="b"/>
            <a:pathLst>
              <a:path w="556788" h="556788">
                <a:moveTo>
                  <a:pt x="0" y="0"/>
                </a:moveTo>
                <a:lnTo>
                  <a:pt x="556788" y="0"/>
                </a:lnTo>
                <a:lnTo>
                  <a:pt x="556788" y="556787"/>
                </a:lnTo>
                <a:lnTo>
                  <a:pt x="0" y="55678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it-IT"/>
          </a:p>
        </p:txBody>
      </p:sp>
      <p:sp>
        <p:nvSpPr>
          <p:cNvPr id="4" name="Freeform 4"/>
          <p:cNvSpPr/>
          <p:nvPr/>
        </p:nvSpPr>
        <p:spPr>
          <a:xfrm rot="-5400000">
            <a:off x="16041208" y="-789467"/>
            <a:ext cx="2988478" cy="1505106"/>
          </a:xfrm>
          <a:custGeom>
            <a:avLst/>
            <a:gdLst/>
            <a:ahLst/>
            <a:cxnLst/>
            <a:rect l="l" t="t" r="r" b="b"/>
            <a:pathLst>
              <a:path w="2988478" h="1505106">
                <a:moveTo>
                  <a:pt x="0" y="0"/>
                </a:moveTo>
                <a:lnTo>
                  <a:pt x="2988478" y="0"/>
                </a:lnTo>
                <a:lnTo>
                  <a:pt x="2988478" y="1505106"/>
                </a:lnTo>
                <a:lnTo>
                  <a:pt x="0" y="150510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it-IT"/>
          </a:p>
        </p:txBody>
      </p:sp>
      <p:sp>
        <p:nvSpPr>
          <p:cNvPr id="5" name="Freeform 5"/>
          <p:cNvSpPr/>
          <p:nvPr/>
        </p:nvSpPr>
        <p:spPr>
          <a:xfrm rot="5400000">
            <a:off x="7996398" y="9139398"/>
            <a:ext cx="1060016" cy="1235189"/>
          </a:xfrm>
          <a:custGeom>
            <a:avLst/>
            <a:gdLst/>
            <a:ahLst/>
            <a:cxnLst/>
            <a:rect l="l" t="t" r="r" b="b"/>
            <a:pathLst>
              <a:path w="1060016" h="1235189">
                <a:moveTo>
                  <a:pt x="0" y="0"/>
                </a:moveTo>
                <a:lnTo>
                  <a:pt x="1060016" y="0"/>
                </a:lnTo>
                <a:lnTo>
                  <a:pt x="1060016" y="1235188"/>
                </a:lnTo>
                <a:lnTo>
                  <a:pt x="0" y="123518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it-IT"/>
          </a:p>
        </p:txBody>
      </p:sp>
      <p:sp>
        <p:nvSpPr>
          <p:cNvPr id="6" name="TextBox 6"/>
          <p:cNvSpPr txBox="1"/>
          <p:nvPr/>
        </p:nvSpPr>
        <p:spPr>
          <a:xfrm>
            <a:off x="976368" y="2199872"/>
            <a:ext cx="17024616" cy="1615827"/>
          </a:xfrm>
          <a:prstGeom prst="rect">
            <a:avLst/>
          </a:prstGeom>
        </p:spPr>
        <p:txBody>
          <a:bodyPr wrap="square" lIns="0" tIns="0" rIns="0" bIns="0" rtlCol="0" anchor="t">
            <a:spAutoFit/>
          </a:bodyPr>
          <a:lstStyle/>
          <a:p>
            <a:pPr>
              <a:lnSpc>
                <a:spcPts val="6269"/>
              </a:lnSpc>
            </a:pPr>
            <a:r>
              <a:rPr lang="en-US" sz="5499">
                <a:solidFill>
                  <a:srgbClr val="06213C"/>
                </a:solidFill>
                <a:latin typeface="Montserrat Classic Bold"/>
              </a:rPr>
              <a:t>Rights retention (</a:t>
            </a:r>
            <a:r>
              <a:rPr lang="en-US" sz="5499" err="1">
                <a:solidFill>
                  <a:srgbClr val="06213C"/>
                </a:solidFill>
                <a:latin typeface="Montserrat Classic Bold"/>
              </a:rPr>
              <a:t>conservazione</a:t>
            </a:r>
            <a:r>
              <a:rPr lang="en-US" sz="5499">
                <a:solidFill>
                  <a:srgbClr val="06213C"/>
                </a:solidFill>
                <a:latin typeface="Montserrat Classic Bold"/>
              </a:rPr>
              <a:t>/</a:t>
            </a:r>
            <a:r>
              <a:rPr lang="en-US" sz="5499" err="1">
                <a:solidFill>
                  <a:srgbClr val="06213C"/>
                </a:solidFill>
                <a:latin typeface="Montserrat Classic Bold"/>
              </a:rPr>
              <a:t>mantenimento</a:t>
            </a:r>
            <a:r>
              <a:rPr lang="en-US" sz="5499">
                <a:solidFill>
                  <a:srgbClr val="06213C"/>
                </a:solidFill>
                <a:latin typeface="Montserrat Classic Bold"/>
              </a:rPr>
              <a:t> </a:t>
            </a:r>
            <a:r>
              <a:rPr lang="en-US" sz="5499" err="1">
                <a:solidFill>
                  <a:srgbClr val="06213C"/>
                </a:solidFill>
                <a:latin typeface="Montserrat Classic Bold"/>
              </a:rPr>
              <a:t>dei</a:t>
            </a:r>
            <a:r>
              <a:rPr lang="en-US" sz="5499">
                <a:solidFill>
                  <a:srgbClr val="06213C"/>
                </a:solidFill>
                <a:latin typeface="Montserrat Classic Bold"/>
              </a:rPr>
              <a:t> </a:t>
            </a:r>
            <a:r>
              <a:rPr lang="en-US" sz="5499" err="1">
                <a:solidFill>
                  <a:srgbClr val="06213C"/>
                </a:solidFill>
                <a:latin typeface="Montserrat Classic Bold"/>
              </a:rPr>
              <a:t>diritti</a:t>
            </a:r>
            <a:r>
              <a:rPr lang="en-US" sz="5499">
                <a:solidFill>
                  <a:srgbClr val="06213C"/>
                </a:solidFill>
                <a:latin typeface="Montserrat Classic Bold"/>
              </a:rPr>
              <a:t>)  </a:t>
            </a:r>
          </a:p>
        </p:txBody>
      </p:sp>
      <p:sp>
        <p:nvSpPr>
          <p:cNvPr id="7" name="TextBox 7"/>
          <p:cNvSpPr txBox="1"/>
          <p:nvPr/>
        </p:nvSpPr>
        <p:spPr>
          <a:xfrm>
            <a:off x="1007096" y="3967655"/>
            <a:ext cx="16230600" cy="5170646"/>
          </a:xfrm>
          <a:prstGeom prst="rect">
            <a:avLst/>
          </a:prstGeom>
        </p:spPr>
        <p:txBody>
          <a:bodyPr lIns="0" tIns="0" rIns="0" bIns="0" rtlCol="0" anchor="t">
            <a:spAutoFit/>
          </a:bodyPr>
          <a:lstStyle/>
          <a:p>
            <a:r>
              <a:rPr lang="en-US" sz="2800" err="1">
                <a:solidFill>
                  <a:srgbClr val="06213C"/>
                </a:solidFill>
                <a:latin typeface="Montserrat"/>
              </a:rPr>
              <a:t>Pratica</a:t>
            </a:r>
            <a:r>
              <a:rPr lang="en-US" sz="2800">
                <a:solidFill>
                  <a:srgbClr val="06213C"/>
                </a:solidFill>
                <a:latin typeface="Montserrat"/>
              </a:rPr>
              <a:t> </a:t>
            </a:r>
            <a:r>
              <a:rPr lang="en-US" sz="2800" err="1">
                <a:solidFill>
                  <a:srgbClr val="06213C"/>
                </a:solidFill>
                <a:latin typeface="Montserrat"/>
              </a:rPr>
              <a:t>degli</a:t>
            </a:r>
            <a:r>
              <a:rPr lang="en-US" sz="2800">
                <a:solidFill>
                  <a:srgbClr val="06213C"/>
                </a:solidFill>
                <a:latin typeface="Montserrat"/>
              </a:rPr>
              <a:t> </a:t>
            </a:r>
            <a:r>
              <a:rPr lang="en-US" sz="2800" err="1">
                <a:solidFill>
                  <a:srgbClr val="06213C"/>
                </a:solidFill>
                <a:latin typeface="Montserrat"/>
              </a:rPr>
              <a:t>autori</a:t>
            </a:r>
            <a:r>
              <a:rPr lang="en-US" sz="2800">
                <a:solidFill>
                  <a:srgbClr val="06213C"/>
                </a:solidFill>
                <a:latin typeface="Montserrat"/>
              </a:rPr>
              <a:t> (o </a:t>
            </a:r>
            <a:r>
              <a:rPr lang="en-US" sz="2800" err="1">
                <a:solidFill>
                  <a:srgbClr val="06213C"/>
                </a:solidFill>
                <a:latin typeface="Montserrat"/>
              </a:rPr>
              <a:t>delle</a:t>
            </a:r>
            <a:r>
              <a:rPr lang="en-US" sz="2800">
                <a:solidFill>
                  <a:srgbClr val="06213C"/>
                </a:solidFill>
                <a:latin typeface="Montserrat"/>
              </a:rPr>
              <a:t> </a:t>
            </a:r>
            <a:r>
              <a:rPr lang="en-US" sz="2800" err="1">
                <a:solidFill>
                  <a:srgbClr val="06213C"/>
                </a:solidFill>
                <a:latin typeface="Montserrat"/>
              </a:rPr>
              <a:t>istituzioni</a:t>
            </a:r>
            <a:r>
              <a:rPr lang="en-US" sz="2800">
                <a:solidFill>
                  <a:srgbClr val="06213C"/>
                </a:solidFill>
                <a:latin typeface="Montserrat"/>
              </a:rPr>
              <a:t> di </a:t>
            </a:r>
            <a:r>
              <a:rPr lang="en-US" sz="2800" err="1">
                <a:solidFill>
                  <a:srgbClr val="06213C"/>
                </a:solidFill>
                <a:latin typeface="Montserrat"/>
              </a:rPr>
              <a:t>appartenenza</a:t>
            </a:r>
            <a:r>
              <a:rPr lang="en-US" sz="2800">
                <a:solidFill>
                  <a:srgbClr val="06213C"/>
                </a:solidFill>
                <a:latin typeface="Montserrat"/>
              </a:rPr>
              <a:t>) di “</a:t>
            </a:r>
            <a:r>
              <a:rPr lang="en-US" sz="2800" err="1">
                <a:solidFill>
                  <a:srgbClr val="06213C"/>
                </a:solidFill>
                <a:latin typeface="Montserrat"/>
              </a:rPr>
              <a:t>conservare</a:t>
            </a:r>
            <a:r>
              <a:rPr lang="en-US" sz="2800">
                <a:solidFill>
                  <a:srgbClr val="06213C"/>
                </a:solidFill>
                <a:latin typeface="Montserrat"/>
              </a:rPr>
              <a:t>” (non </a:t>
            </a:r>
            <a:r>
              <a:rPr lang="en-US" sz="2800" err="1">
                <a:solidFill>
                  <a:srgbClr val="06213C"/>
                </a:solidFill>
                <a:latin typeface="Montserrat"/>
              </a:rPr>
              <a:t>concedere</a:t>
            </a:r>
            <a:r>
              <a:rPr lang="en-US" sz="2800">
                <a:solidFill>
                  <a:srgbClr val="06213C"/>
                </a:solidFill>
                <a:latin typeface="Montserrat"/>
              </a:rPr>
              <a:t> in via </a:t>
            </a:r>
            <a:r>
              <a:rPr lang="en-US" sz="2800" err="1">
                <a:solidFill>
                  <a:srgbClr val="06213C"/>
                </a:solidFill>
                <a:latin typeface="Montserrat"/>
              </a:rPr>
              <a:t>esclusiva</a:t>
            </a:r>
            <a:r>
              <a:rPr lang="en-US" sz="2800">
                <a:solidFill>
                  <a:srgbClr val="06213C"/>
                </a:solidFill>
                <a:latin typeface="Montserrat"/>
              </a:rPr>
              <a:t>), in </a:t>
            </a:r>
            <a:r>
              <a:rPr lang="en-US" sz="2800" err="1">
                <a:solidFill>
                  <a:srgbClr val="06213C"/>
                </a:solidFill>
                <a:latin typeface="Montserrat"/>
              </a:rPr>
              <a:t>occasione</a:t>
            </a:r>
            <a:r>
              <a:rPr lang="en-US" sz="2800">
                <a:solidFill>
                  <a:srgbClr val="06213C"/>
                </a:solidFill>
                <a:latin typeface="Montserrat"/>
              </a:rPr>
              <a:t> </a:t>
            </a:r>
            <a:r>
              <a:rPr lang="en-US" sz="2800" err="1">
                <a:solidFill>
                  <a:srgbClr val="06213C"/>
                </a:solidFill>
                <a:latin typeface="Montserrat"/>
              </a:rPr>
              <a:t>della</a:t>
            </a:r>
            <a:r>
              <a:rPr lang="en-US" sz="2800">
                <a:solidFill>
                  <a:srgbClr val="06213C"/>
                </a:solidFill>
                <a:latin typeface="Montserrat"/>
              </a:rPr>
              <a:t> </a:t>
            </a:r>
            <a:r>
              <a:rPr lang="en-US" sz="2800" err="1">
                <a:solidFill>
                  <a:srgbClr val="06213C"/>
                </a:solidFill>
                <a:latin typeface="Montserrat"/>
              </a:rPr>
              <a:t>stipula</a:t>
            </a:r>
            <a:r>
              <a:rPr lang="en-US" sz="2800">
                <a:solidFill>
                  <a:srgbClr val="06213C"/>
                </a:solidFill>
                <a:latin typeface="Montserrat"/>
              </a:rPr>
              <a:t> del </a:t>
            </a:r>
            <a:r>
              <a:rPr lang="en-US" sz="2800" err="1">
                <a:solidFill>
                  <a:srgbClr val="06213C"/>
                </a:solidFill>
                <a:latin typeface="Montserrat"/>
              </a:rPr>
              <a:t>contratto</a:t>
            </a:r>
            <a:r>
              <a:rPr lang="en-US" sz="2800">
                <a:solidFill>
                  <a:srgbClr val="06213C"/>
                </a:solidFill>
                <a:latin typeface="Montserrat"/>
              </a:rPr>
              <a:t> di </a:t>
            </a:r>
            <a:r>
              <a:rPr lang="en-US" sz="2800" err="1">
                <a:solidFill>
                  <a:srgbClr val="06213C"/>
                </a:solidFill>
                <a:latin typeface="Montserrat"/>
              </a:rPr>
              <a:t>edizione</a:t>
            </a:r>
            <a:r>
              <a:rPr lang="en-US" sz="2800">
                <a:solidFill>
                  <a:srgbClr val="06213C"/>
                </a:solidFill>
                <a:latin typeface="Montserrat"/>
              </a:rPr>
              <a:t>,  </a:t>
            </a:r>
            <a:r>
              <a:rPr lang="en-US" sz="2800" err="1">
                <a:solidFill>
                  <a:srgbClr val="06213C"/>
                </a:solidFill>
                <a:latin typeface="Montserrat"/>
              </a:rPr>
              <a:t>i</a:t>
            </a:r>
            <a:r>
              <a:rPr lang="en-US" sz="2800">
                <a:solidFill>
                  <a:srgbClr val="06213C"/>
                </a:solidFill>
                <a:latin typeface="Montserrat"/>
              </a:rPr>
              <a:t> </a:t>
            </a:r>
            <a:r>
              <a:rPr lang="en-US" sz="2800" err="1">
                <a:solidFill>
                  <a:srgbClr val="06213C"/>
                </a:solidFill>
                <a:latin typeface="Montserrat"/>
              </a:rPr>
              <a:t>diritti</a:t>
            </a:r>
            <a:r>
              <a:rPr lang="en-US" sz="2800">
                <a:solidFill>
                  <a:srgbClr val="06213C"/>
                </a:solidFill>
                <a:latin typeface="Montserrat"/>
              </a:rPr>
              <a:t> </a:t>
            </a:r>
            <a:r>
              <a:rPr lang="en-US" sz="2800" err="1">
                <a:solidFill>
                  <a:srgbClr val="06213C"/>
                </a:solidFill>
                <a:latin typeface="Montserrat"/>
              </a:rPr>
              <a:t>patrimoniali</a:t>
            </a:r>
            <a:r>
              <a:rPr lang="en-US" sz="2800">
                <a:solidFill>
                  <a:srgbClr val="06213C"/>
                </a:solidFill>
                <a:latin typeface="Montserrat"/>
              </a:rPr>
              <a:t> </a:t>
            </a:r>
            <a:r>
              <a:rPr lang="en-US" sz="2800" err="1">
                <a:solidFill>
                  <a:srgbClr val="06213C"/>
                </a:solidFill>
                <a:latin typeface="Montserrat"/>
              </a:rPr>
              <a:t>sulle</a:t>
            </a:r>
            <a:r>
              <a:rPr lang="en-US" sz="2800">
                <a:solidFill>
                  <a:srgbClr val="06213C"/>
                </a:solidFill>
                <a:latin typeface="Montserrat"/>
              </a:rPr>
              <a:t> </a:t>
            </a:r>
            <a:r>
              <a:rPr lang="en-US" sz="2800" err="1">
                <a:solidFill>
                  <a:srgbClr val="06213C"/>
                </a:solidFill>
                <a:latin typeface="Montserrat"/>
              </a:rPr>
              <a:t>proprie</a:t>
            </a:r>
            <a:r>
              <a:rPr lang="en-US" sz="2800">
                <a:solidFill>
                  <a:srgbClr val="06213C"/>
                </a:solidFill>
                <a:latin typeface="Montserrat"/>
              </a:rPr>
              <a:t> opere.</a:t>
            </a:r>
            <a:endParaRPr lang="en-US" sz="2500">
              <a:solidFill>
                <a:srgbClr val="06213C"/>
              </a:solidFill>
              <a:latin typeface="Montserrat" pitchFamily="2" charset="77"/>
            </a:endParaRPr>
          </a:p>
          <a:p>
            <a:r>
              <a:rPr lang="en-US" sz="2800" err="1">
                <a:solidFill>
                  <a:srgbClr val="06213C"/>
                </a:solidFill>
                <a:latin typeface="Montserrat"/>
              </a:rPr>
              <a:t>Così</a:t>
            </a:r>
            <a:r>
              <a:rPr lang="en-US" sz="2800">
                <a:solidFill>
                  <a:srgbClr val="06213C"/>
                </a:solidFill>
                <a:latin typeface="Montserrat"/>
              </a:rPr>
              <a:t> </a:t>
            </a:r>
            <a:r>
              <a:rPr lang="en-US" sz="2800" err="1">
                <a:solidFill>
                  <a:srgbClr val="06213C"/>
                </a:solidFill>
                <a:latin typeface="Montserrat"/>
              </a:rPr>
              <a:t>viene</a:t>
            </a:r>
            <a:r>
              <a:rPr lang="en-US" sz="2800">
                <a:solidFill>
                  <a:srgbClr val="06213C"/>
                </a:solidFill>
                <a:latin typeface="Montserrat"/>
              </a:rPr>
              <a:t>  </a:t>
            </a:r>
            <a:r>
              <a:rPr lang="en-US" sz="2800" err="1">
                <a:solidFill>
                  <a:srgbClr val="06213C"/>
                </a:solidFill>
                <a:latin typeface="Montserrat"/>
              </a:rPr>
              <a:t>mantenuto</a:t>
            </a:r>
            <a:r>
              <a:rPr lang="en-US" sz="2800">
                <a:solidFill>
                  <a:srgbClr val="06213C"/>
                </a:solidFill>
                <a:latin typeface="Montserrat"/>
              </a:rPr>
              <a:t> il </a:t>
            </a:r>
            <a:r>
              <a:rPr lang="en-US" sz="2800" err="1">
                <a:solidFill>
                  <a:srgbClr val="06213C"/>
                </a:solidFill>
                <a:latin typeface="Montserrat"/>
              </a:rPr>
              <a:t>controllo</a:t>
            </a:r>
            <a:r>
              <a:rPr lang="en-US" sz="2800">
                <a:solidFill>
                  <a:srgbClr val="06213C"/>
                </a:solidFill>
                <a:latin typeface="Montserrat"/>
              </a:rPr>
              <a:t> </a:t>
            </a:r>
            <a:r>
              <a:rPr lang="it-IT" sz="2800" b="0" i="0" u="none" strike="noStrike">
                <a:solidFill>
                  <a:srgbClr val="000000"/>
                </a:solidFill>
                <a:effectLst/>
                <a:latin typeface="Montserrat"/>
              </a:rPr>
              <a:t>sul modo in cui le opere sono gestite, diffuse e distribuite prima, durante e dopo il processo di revisione paritaria.</a:t>
            </a:r>
          </a:p>
          <a:p>
            <a:pPr rtl="0">
              <a:spcBef>
                <a:spcPts val="0"/>
              </a:spcBef>
              <a:spcAft>
                <a:spcPts val="0"/>
              </a:spcAft>
            </a:pPr>
            <a:endParaRPr lang="it-IT" sz="2800">
              <a:solidFill>
                <a:srgbClr val="000000"/>
              </a:solidFill>
              <a:latin typeface="Montserrat" pitchFamily="2" charset="77"/>
            </a:endParaRPr>
          </a:p>
          <a:p>
            <a:pPr rtl="0">
              <a:spcBef>
                <a:spcPts val="0"/>
              </a:spcBef>
              <a:spcAft>
                <a:spcPts val="0"/>
              </a:spcAft>
            </a:pPr>
            <a:endParaRPr lang="it-IT" sz="2800">
              <a:solidFill>
                <a:srgbClr val="000000"/>
              </a:solidFill>
              <a:latin typeface="Montserrat" pitchFamily="2" charset="77"/>
            </a:endParaRPr>
          </a:p>
          <a:p>
            <a:pPr rtl="0">
              <a:spcBef>
                <a:spcPts val="0"/>
              </a:spcBef>
              <a:spcAft>
                <a:spcPts val="0"/>
              </a:spcAft>
            </a:pPr>
            <a:r>
              <a:rPr lang="it-IT" sz="2800" b="0" i="0" u="none" strike="noStrike">
                <a:solidFill>
                  <a:srgbClr val="000000"/>
                </a:solidFill>
                <a:effectLst/>
                <a:latin typeface="Montserrat"/>
              </a:rPr>
              <a:t>Questo </a:t>
            </a:r>
            <a:r>
              <a:rPr lang="it-IT" sz="2800">
                <a:solidFill>
                  <a:srgbClr val="000000"/>
                </a:solidFill>
                <a:latin typeface="Montserrat"/>
              </a:rPr>
              <a:t>si può realizzare, ad esempio:</a:t>
            </a:r>
          </a:p>
          <a:p>
            <a:pPr rtl="0">
              <a:spcBef>
                <a:spcPts val="0"/>
              </a:spcBef>
              <a:spcAft>
                <a:spcPts val="0"/>
              </a:spcAft>
            </a:pPr>
            <a:r>
              <a:rPr lang="it-IT" sz="2800" b="0" i="0">
                <a:solidFill>
                  <a:srgbClr val="000000"/>
                </a:solidFill>
                <a:effectLst/>
                <a:latin typeface="Montserrat"/>
              </a:rPr>
              <a:t>- </a:t>
            </a:r>
            <a:r>
              <a:rPr lang="it-IT" sz="2800" b="0" i="0">
                <a:solidFill>
                  <a:srgbClr val="1F2124"/>
                </a:solidFill>
                <a:effectLst/>
                <a:latin typeface="Montserrat"/>
              </a:rPr>
              <a:t>Proponendo </a:t>
            </a:r>
            <a:r>
              <a:rPr lang="it-IT" sz="2800" b="1" i="0">
                <a:solidFill>
                  <a:srgbClr val="1F2124"/>
                </a:solidFill>
                <a:effectLst/>
                <a:latin typeface="Montserrat"/>
              </a:rPr>
              <a:t>un addendum</a:t>
            </a:r>
            <a:r>
              <a:rPr lang="it-IT" sz="2800" b="0" i="0">
                <a:solidFill>
                  <a:srgbClr val="1F2124"/>
                </a:solidFill>
                <a:effectLst/>
                <a:latin typeface="Montserrat"/>
              </a:rPr>
              <a:t> al contratto di edizione attraverso cui l’autore </a:t>
            </a:r>
            <a:r>
              <a:rPr lang="it-IT" sz="2800" i="0">
                <a:solidFill>
                  <a:srgbClr val="1F2124"/>
                </a:solidFill>
                <a:effectLst/>
                <a:latin typeface="Montserrat"/>
              </a:rPr>
              <a:t>mantiene alcuni diritti</a:t>
            </a:r>
          </a:p>
          <a:p>
            <a:pPr rtl="0">
              <a:spcBef>
                <a:spcPts val="0"/>
              </a:spcBef>
              <a:spcAft>
                <a:spcPts val="0"/>
              </a:spcAft>
            </a:pPr>
            <a:r>
              <a:rPr lang="it-IT" sz="2800" b="0">
                <a:solidFill>
                  <a:srgbClr val="1F2124"/>
                </a:solidFill>
                <a:latin typeface="Montserrat"/>
              </a:rPr>
              <a:t>- A</a:t>
            </a:r>
            <a:r>
              <a:rPr lang="it-IT" sz="2800" b="0" i="0">
                <a:solidFill>
                  <a:srgbClr val="1F2124"/>
                </a:solidFill>
                <a:effectLst/>
                <a:latin typeface="Montserrat"/>
              </a:rPr>
              <a:t>pplicando </a:t>
            </a:r>
            <a:r>
              <a:rPr lang="it-IT" sz="2800" b="1" i="0">
                <a:solidFill>
                  <a:srgbClr val="1F2124"/>
                </a:solidFill>
                <a:effectLst/>
                <a:latin typeface="Montserrat"/>
              </a:rPr>
              <a:t>una licenza aperta</a:t>
            </a:r>
            <a:r>
              <a:rPr lang="it-IT" sz="2800" b="0" i="0">
                <a:solidFill>
                  <a:srgbClr val="1F2124"/>
                </a:solidFill>
                <a:effectLst/>
                <a:latin typeface="Montserrat"/>
              </a:rPr>
              <a:t> all’articolo fin dal momento in cui viene </a:t>
            </a:r>
            <a:r>
              <a:rPr lang="it-IT" sz="2800">
                <a:solidFill>
                  <a:srgbClr val="1F2124"/>
                </a:solidFill>
                <a:latin typeface="Montserrat"/>
              </a:rPr>
              <a:t>presentato ad una rivista per la pubblicazione</a:t>
            </a:r>
            <a:endParaRPr lang="it-IT" sz="2500">
              <a:latin typeface="Montserrat" pitchFamily="2" charset="77"/>
            </a:endParaRPr>
          </a:p>
        </p:txBody>
      </p:sp>
      <p:grpSp>
        <p:nvGrpSpPr>
          <p:cNvPr id="8" name="Group 8"/>
          <p:cNvGrpSpPr/>
          <p:nvPr/>
        </p:nvGrpSpPr>
        <p:grpSpPr>
          <a:xfrm>
            <a:off x="-431966" y="911088"/>
            <a:ext cx="7148154" cy="925889"/>
            <a:chOff x="0" y="0"/>
            <a:chExt cx="9530872" cy="1234519"/>
          </a:xfrm>
        </p:grpSpPr>
        <p:grpSp>
          <p:nvGrpSpPr>
            <p:cNvPr id="9" name="Group 9"/>
            <p:cNvGrpSpPr/>
            <p:nvPr/>
          </p:nvGrpSpPr>
          <p:grpSpPr>
            <a:xfrm>
              <a:off x="0" y="0"/>
              <a:ext cx="9530872" cy="1234519"/>
              <a:chOff x="0" y="0"/>
              <a:chExt cx="2221364" cy="287730"/>
            </a:xfrm>
          </p:grpSpPr>
          <p:sp>
            <p:nvSpPr>
              <p:cNvPr id="10" name="Freeform 10"/>
              <p:cNvSpPr/>
              <p:nvPr/>
            </p:nvSpPr>
            <p:spPr>
              <a:xfrm>
                <a:off x="0" y="0"/>
                <a:ext cx="2221364" cy="287730"/>
              </a:xfrm>
              <a:custGeom>
                <a:avLst/>
                <a:gdLst/>
                <a:ahLst/>
                <a:cxnLst/>
                <a:rect l="l" t="t" r="r" b="b"/>
                <a:pathLst>
                  <a:path w="2221364" h="287730">
                    <a:moveTo>
                      <a:pt x="46588" y="0"/>
                    </a:moveTo>
                    <a:lnTo>
                      <a:pt x="2174776" y="0"/>
                    </a:lnTo>
                    <a:cubicBezTo>
                      <a:pt x="2187132" y="0"/>
                      <a:pt x="2198982" y="4908"/>
                      <a:pt x="2207719" y="13645"/>
                    </a:cubicBezTo>
                    <a:cubicBezTo>
                      <a:pt x="2216456" y="22382"/>
                      <a:pt x="2221364" y="34232"/>
                      <a:pt x="2221364" y="46588"/>
                    </a:cubicBezTo>
                    <a:lnTo>
                      <a:pt x="2221364" y="241142"/>
                    </a:lnTo>
                    <a:cubicBezTo>
                      <a:pt x="2221364" y="266872"/>
                      <a:pt x="2200506" y="287730"/>
                      <a:pt x="2174776" y="287730"/>
                    </a:cubicBezTo>
                    <a:lnTo>
                      <a:pt x="46588" y="287730"/>
                    </a:lnTo>
                    <a:cubicBezTo>
                      <a:pt x="34232" y="287730"/>
                      <a:pt x="22382" y="282822"/>
                      <a:pt x="13645" y="274085"/>
                    </a:cubicBezTo>
                    <a:cubicBezTo>
                      <a:pt x="4908" y="265348"/>
                      <a:pt x="0" y="253498"/>
                      <a:pt x="0" y="241142"/>
                    </a:cubicBezTo>
                    <a:lnTo>
                      <a:pt x="0" y="46588"/>
                    </a:lnTo>
                    <a:cubicBezTo>
                      <a:pt x="0" y="34232"/>
                      <a:pt x="4908" y="22382"/>
                      <a:pt x="13645" y="13645"/>
                    </a:cubicBezTo>
                    <a:cubicBezTo>
                      <a:pt x="22382" y="4908"/>
                      <a:pt x="34232" y="0"/>
                      <a:pt x="46588" y="0"/>
                    </a:cubicBezTo>
                    <a:close/>
                  </a:path>
                </a:pathLst>
              </a:custGeom>
              <a:solidFill>
                <a:srgbClr val="FFFFFF"/>
              </a:solidFill>
            </p:spPr>
            <p:txBody>
              <a:bodyPr/>
              <a:lstStyle/>
              <a:p>
                <a:endParaRPr lang="it-IT"/>
              </a:p>
            </p:txBody>
          </p:sp>
          <p:sp>
            <p:nvSpPr>
              <p:cNvPr id="11" name="TextBox 11"/>
              <p:cNvSpPr txBox="1"/>
              <p:nvPr/>
            </p:nvSpPr>
            <p:spPr>
              <a:xfrm>
                <a:off x="0" y="-38100"/>
                <a:ext cx="2221364" cy="325830"/>
              </a:xfrm>
              <a:prstGeom prst="rect">
                <a:avLst/>
              </a:prstGeom>
            </p:spPr>
            <p:txBody>
              <a:bodyPr lIns="60055" tIns="60055" rIns="60055" bIns="60055" rtlCol="0" anchor="ctr"/>
              <a:lstStyle/>
              <a:p>
                <a:pPr algn="ctr">
                  <a:lnSpc>
                    <a:spcPts val="2939"/>
                  </a:lnSpc>
                </a:pPr>
                <a:endParaRPr/>
              </a:p>
            </p:txBody>
          </p:sp>
        </p:grpSp>
        <p:sp>
          <p:nvSpPr>
            <p:cNvPr id="12" name="Freeform 12"/>
            <p:cNvSpPr/>
            <p:nvPr/>
          </p:nvSpPr>
          <p:spPr>
            <a:xfrm>
              <a:off x="3724852" y="163176"/>
              <a:ext cx="5435836" cy="908166"/>
            </a:xfrm>
            <a:custGeom>
              <a:avLst/>
              <a:gdLst/>
              <a:ahLst/>
              <a:cxnLst/>
              <a:rect l="l" t="t" r="r" b="b"/>
              <a:pathLst>
                <a:path w="5435836" h="908166">
                  <a:moveTo>
                    <a:pt x="0" y="0"/>
                  </a:moveTo>
                  <a:lnTo>
                    <a:pt x="5435836" y="0"/>
                  </a:lnTo>
                  <a:lnTo>
                    <a:pt x="5435836" y="908167"/>
                  </a:lnTo>
                  <a:lnTo>
                    <a:pt x="0" y="908167"/>
                  </a:lnTo>
                  <a:lnTo>
                    <a:pt x="0" y="0"/>
                  </a:lnTo>
                  <a:close/>
                </a:path>
              </a:pathLst>
            </a:custGeom>
            <a:blipFill>
              <a:blip r:embed="rId8"/>
              <a:stretch>
                <a:fillRect/>
              </a:stretch>
            </a:blipFill>
          </p:spPr>
          <p:txBody>
            <a:bodyPr/>
            <a:lstStyle/>
            <a:p>
              <a:endParaRPr lang="it-IT"/>
            </a:p>
          </p:txBody>
        </p:sp>
        <p:sp>
          <p:nvSpPr>
            <p:cNvPr id="13" name="Freeform 13"/>
            <p:cNvSpPr/>
            <p:nvPr/>
          </p:nvSpPr>
          <p:spPr>
            <a:xfrm>
              <a:off x="1650583" y="240131"/>
              <a:ext cx="1923704" cy="754258"/>
            </a:xfrm>
            <a:custGeom>
              <a:avLst/>
              <a:gdLst/>
              <a:ahLst/>
              <a:cxnLst/>
              <a:rect l="l" t="t" r="r" b="b"/>
              <a:pathLst>
                <a:path w="1923704" h="754258">
                  <a:moveTo>
                    <a:pt x="0" y="0"/>
                  </a:moveTo>
                  <a:lnTo>
                    <a:pt x="1923704" y="0"/>
                  </a:lnTo>
                  <a:lnTo>
                    <a:pt x="1923704" y="754258"/>
                  </a:lnTo>
                  <a:lnTo>
                    <a:pt x="0" y="754258"/>
                  </a:lnTo>
                  <a:lnTo>
                    <a:pt x="0" y="0"/>
                  </a:lnTo>
                  <a:close/>
                </a:path>
              </a:pathLst>
            </a:custGeom>
            <a:blipFill>
              <a:blip r:embed="rId9"/>
              <a:stretch>
                <a:fillRect/>
              </a:stretch>
            </a:blipFill>
          </p:spPr>
          <p:txBody>
            <a:bodyPr/>
            <a:lstStyle/>
            <a:p>
              <a:endParaRPr lang="it-IT"/>
            </a:p>
          </p:txBody>
        </p:sp>
      </p:grpSp>
    </p:spTree>
    <p:extLst>
      <p:ext uri="{BB962C8B-B14F-4D97-AF65-F5344CB8AC3E}">
        <p14:creationId xmlns:p14="http://schemas.microsoft.com/office/powerpoint/2010/main" val="11983961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18288000" cy="1457325"/>
          </a:xfrm>
          <a:prstGeom prst="rect">
            <a:avLst/>
          </a:prstGeom>
          <a:solidFill>
            <a:srgbClr val="1E3048"/>
          </a:solidFill>
        </p:spPr>
        <p:txBody>
          <a:bodyPr/>
          <a:lstStyle/>
          <a:p>
            <a:endParaRPr lang="it-IT"/>
          </a:p>
        </p:txBody>
      </p:sp>
      <p:sp>
        <p:nvSpPr>
          <p:cNvPr id="3" name="Freeform 3"/>
          <p:cNvSpPr/>
          <p:nvPr/>
        </p:nvSpPr>
        <p:spPr>
          <a:xfrm>
            <a:off x="16702512" y="8607791"/>
            <a:ext cx="556788" cy="556788"/>
          </a:xfrm>
          <a:custGeom>
            <a:avLst/>
            <a:gdLst/>
            <a:ahLst/>
            <a:cxnLst/>
            <a:rect l="l" t="t" r="r" b="b"/>
            <a:pathLst>
              <a:path w="556788" h="556788">
                <a:moveTo>
                  <a:pt x="0" y="0"/>
                </a:moveTo>
                <a:lnTo>
                  <a:pt x="556788" y="0"/>
                </a:lnTo>
                <a:lnTo>
                  <a:pt x="556788" y="556787"/>
                </a:lnTo>
                <a:lnTo>
                  <a:pt x="0" y="55678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it-IT"/>
          </a:p>
        </p:txBody>
      </p:sp>
      <p:sp>
        <p:nvSpPr>
          <p:cNvPr id="4" name="Freeform 4"/>
          <p:cNvSpPr/>
          <p:nvPr/>
        </p:nvSpPr>
        <p:spPr>
          <a:xfrm rot="-5400000">
            <a:off x="16041208" y="-789467"/>
            <a:ext cx="2988478" cy="1505106"/>
          </a:xfrm>
          <a:custGeom>
            <a:avLst/>
            <a:gdLst/>
            <a:ahLst/>
            <a:cxnLst/>
            <a:rect l="l" t="t" r="r" b="b"/>
            <a:pathLst>
              <a:path w="2988478" h="1505106">
                <a:moveTo>
                  <a:pt x="0" y="0"/>
                </a:moveTo>
                <a:lnTo>
                  <a:pt x="2988478" y="0"/>
                </a:lnTo>
                <a:lnTo>
                  <a:pt x="2988478" y="1505106"/>
                </a:lnTo>
                <a:lnTo>
                  <a:pt x="0" y="150510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it-IT"/>
          </a:p>
        </p:txBody>
      </p:sp>
      <p:sp>
        <p:nvSpPr>
          <p:cNvPr id="5" name="Freeform 5"/>
          <p:cNvSpPr/>
          <p:nvPr/>
        </p:nvSpPr>
        <p:spPr>
          <a:xfrm rot="5400000">
            <a:off x="7996398" y="9139398"/>
            <a:ext cx="1060016" cy="1235189"/>
          </a:xfrm>
          <a:custGeom>
            <a:avLst/>
            <a:gdLst/>
            <a:ahLst/>
            <a:cxnLst/>
            <a:rect l="l" t="t" r="r" b="b"/>
            <a:pathLst>
              <a:path w="1060016" h="1235189">
                <a:moveTo>
                  <a:pt x="0" y="0"/>
                </a:moveTo>
                <a:lnTo>
                  <a:pt x="1060016" y="0"/>
                </a:lnTo>
                <a:lnTo>
                  <a:pt x="1060016" y="1235188"/>
                </a:lnTo>
                <a:lnTo>
                  <a:pt x="0" y="123518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it-IT"/>
          </a:p>
        </p:txBody>
      </p:sp>
      <p:grpSp>
        <p:nvGrpSpPr>
          <p:cNvPr id="6" name="Group 6"/>
          <p:cNvGrpSpPr/>
          <p:nvPr/>
        </p:nvGrpSpPr>
        <p:grpSpPr>
          <a:xfrm>
            <a:off x="-431966" y="911088"/>
            <a:ext cx="7148154" cy="925889"/>
            <a:chOff x="0" y="0"/>
            <a:chExt cx="9530872" cy="1234519"/>
          </a:xfrm>
        </p:grpSpPr>
        <p:grpSp>
          <p:nvGrpSpPr>
            <p:cNvPr id="7" name="Group 7"/>
            <p:cNvGrpSpPr/>
            <p:nvPr/>
          </p:nvGrpSpPr>
          <p:grpSpPr>
            <a:xfrm>
              <a:off x="0" y="0"/>
              <a:ext cx="9530872" cy="1234519"/>
              <a:chOff x="0" y="0"/>
              <a:chExt cx="2221364" cy="287730"/>
            </a:xfrm>
          </p:grpSpPr>
          <p:sp>
            <p:nvSpPr>
              <p:cNvPr id="8" name="Freeform 8"/>
              <p:cNvSpPr/>
              <p:nvPr/>
            </p:nvSpPr>
            <p:spPr>
              <a:xfrm>
                <a:off x="0" y="0"/>
                <a:ext cx="2221364" cy="287730"/>
              </a:xfrm>
              <a:custGeom>
                <a:avLst/>
                <a:gdLst/>
                <a:ahLst/>
                <a:cxnLst/>
                <a:rect l="l" t="t" r="r" b="b"/>
                <a:pathLst>
                  <a:path w="2221364" h="287730">
                    <a:moveTo>
                      <a:pt x="46588" y="0"/>
                    </a:moveTo>
                    <a:lnTo>
                      <a:pt x="2174776" y="0"/>
                    </a:lnTo>
                    <a:cubicBezTo>
                      <a:pt x="2187132" y="0"/>
                      <a:pt x="2198982" y="4908"/>
                      <a:pt x="2207719" y="13645"/>
                    </a:cubicBezTo>
                    <a:cubicBezTo>
                      <a:pt x="2216456" y="22382"/>
                      <a:pt x="2221364" y="34232"/>
                      <a:pt x="2221364" y="46588"/>
                    </a:cubicBezTo>
                    <a:lnTo>
                      <a:pt x="2221364" y="241142"/>
                    </a:lnTo>
                    <a:cubicBezTo>
                      <a:pt x="2221364" y="266872"/>
                      <a:pt x="2200506" y="287730"/>
                      <a:pt x="2174776" y="287730"/>
                    </a:cubicBezTo>
                    <a:lnTo>
                      <a:pt x="46588" y="287730"/>
                    </a:lnTo>
                    <a:cubicBezTo>
                      <a:pt x="34232" y="287730"/>
                      <a:pt x="22382" y="282822"/>
                      <a:pt x="13645" y="274085"/>
                    </a:cubicBezTo>
                    <a:cubicBezTo>
                      <a:pt x="4908" y="265348"/>
                      <a:pt x="0" y="253498"/>
                      <a:pt x="0" y="241142"/>
                    </a:cubicBezTo>
                    <a:lnTo>
                      <a:pt x="0" y="46588"/>
                    </a:lnTo>
                    <a:cubicBezTo>
                      <a:pt x="0" y="34232"/>
                      <a:pt x="4908" y="22382"/>
                      <a:pt x="13645" y="13645"/>
                    </a:cubicBezTo>
                    <a:cubicBezTo>
                      <a:pt x="22382" y="4908"/>
                      <a:pt x="34232" y="0"/>
                      <a:pt x="46588" y="0"/>
                    </a:cubicBezTo>
                    <a:close/>
                  </a:path>
                </a:pathLst>
              </a:custGeom>
              <a:solidFill>
                <a:srgbClr val="FFFFFF"/>
              </a:solidFill>
            </p:spPr>
            <p:txBody>
              <a:bodyPr/>
              <a:lstStyle/>
              <a:p>
                <a:endParaRPr lang="it-IT"/>
              </a:p>
            </p:txBody>
          </p:sp>
          <p:sp>
            <p:nvSpPr>
              <p:cNvPr id="9" name="TextBox 9"/>
              <p:cNvSpPr txBox="1"/>
              <p:nvPr/>
            </p:nvSpPr>
            <p:spPr>
              <a:xfrm>
                <a:off x="0" y="-38100"/>
                <a:ext cx="2221364" cy="325830"/>
              </a:xfrm>
              <a:prstGeom prst="rect">
                <a:avLst/>
              </a:prstGeom>
            </p:spPr>
            <p:txBody>
              <a:bodyPr lIns="60055" tIns="60055" rIns="60055" bIns="60055" rtlCol="0" anchor="ctr"/>
              <a:lstStyle/>
              <a:p>
                <a:pPr algn="ctr">
                  <a:lnSpc>
                    <a:spcPts val="2939"/>
                  </a:lnSpc>
                </a:pPr>
                <a:endParaRPr/>
              </a:p>
            </p:txBody>
          </p:sp>
        </p:grpSp>
        <p:sp>
          <p:nvSpPr>
            <p:cNvPr id="10" name="Freeform 10"/>
            <p:cNvSpPr/>
            <p:nvPr/>
          </p:nvSpPr>
          <p:spPr>
            <a:xfrm>
              <a:off x="3724852" y="163176"/>
              <a:ext cx="5435836" cy="908166"/>
            </a:xfrm>
            <a:custGeom>
              <a:avLst/>
              <a:gdLst/>
              <a:ahLst/>
              <a:cxnLst/>
              <a:rect l="l" t="t" r="r" b="b"/>
              <a:pathLst>
                <a:path w="5435836" h="908166">
                  <a:moveTo>
                    <a:pt x="0" y="0"/>
                  </a:moveTo>
                  <a:lnTo>
                    <a:pt x="5435836" y="0"/>
                  </a:lnTo>
                  <a:lnTo>
                    <a:pt x="5435836" y="908167"/>
                  </a:lnTo>
                  <a:lnTo>
                    <a:pt x="0" y="908167"/>
                  </a:lnTo>
                  <a:lnTo>
                    <a:pt x="0" y="0"/>
                  </a:lnTo>
                  <a:close/>
                </a:path>
              </a:pathLst>
            </a:custGeom>
            <a:blipFill>
              <a:blip r:embed="rId8"/>
              <a:stretch>
                <a:fillRect/>
              </a:stretch>
            </a:blipFill>
          </p:spPr>
          <p:txBody>
            <a:bodyPr/>
            <a:lstStyle/>
            <a:p>
              <a:endParaRPr lang="it-IT"/>
            </a:p>
          </p:txBody>
        </p:sp>
        <p:sp>
          <p:nvSpPr>
            <p:cNvPr id="11" name="Freeform 11"/>
            <p:cNvSpPr/>
            <p:nvPr/>
          </p:nvSpPr>
          <p:spPr>
            <a:xfrm>
              <a:off x="1650583" y="240131"/>
              <a:ext cx="1923704" cy="754258"/>
            </a:xfrm>
            <a:custGeom>
              <a:avLst/>
              <a:gdLst/>
              <a:ahLst/>
              <a:cxnLst/>
              <a:rect l="l" t="t" r="r" b="b"/>
              <a:pathLst>
                <a:path w="1923704" h="754258">
                  <a:moveTo>
                    <a:pt x="0" y="0"/>
                  </a:moveTo>
                  <a:lnTo>
                    <a:pt x="1923704" y="0"/>
                  </a:lnTo>
                  <a:lnTo>
                    <a:pt x="1923704" y="754258"/>
                  </a:lnTo>
                  <a:lnTo>
                    <a:pt x="0" y="754258"/>
                  </a:lnTo>
                  <a:lnTo>
                    <a:pt x="0" y="0"/>
                  </a:lnTo>
                  <a:close/>
                </a:path>
              </a:pathLst>
            </a:custGeom>
            <a:blipFill>
              <a:blip r:embed="rId9"/>
              <a:stretch>
                <a:fillRect/>
              </a:stretch>
            </a:blipFill>
          </p:spPr>
          <p:txBody>
            <a:bodyPr/>
            <a:lstStyle/>
            <a:p>
              <a:endParaRPr lang="it-IT"/>
            </a:p>
          </p:txBody>
        </p:sp>
      </p:grpSp>
      <p:pic>
        <p:nvPicPr>
          <p:cNvPr id="12" name="Immagine 11">
            <a:extLst>
              <a:ext uri="{FF2B5EF4-FFF2-40B4-BE49-F238E27FC236}">
                <a16:creationId xmlns:a16="http://schemas.microsoft.com/office/drawing/2014/main" id="{E7ED3BD4-A0F3-1F80-001E-7795A4F2D73E}"/>
              </a:ext>
            </a:extLst>
          </p:cNvPr>
          <p:cNvPicPr>
            <a:picLocks noChangeAspect="1"/>
          </p:cNvPicPr>
          <p:nvPr/>
        </p:nvPicPr>
        <p:blipFill>
          <a:blip r:embed="rId10"/>
          <a:stretch>
            <a:fillRect/>
          </a:stretch>
        </p:blipFill>
        <p:spPr>
          <a:xfrm>
            <a:off x="6776305" y="240486"/>
            <a:ext cx="9719911" cy="10213268"/>
          </a:xfrm>
          <a:prstGeom prst="rect">
            <a:avLst/>
          </a:prstGeom>
        </p:spPr>
      </p:pic>
      <p:sp>
        <p:nvSpPr>
          <p:cNvPr id="14" name="Rettangolo 13">
            <a:extLst>
              <a:ext uri="{FF2B5EF4-FFF2-40B4-BE49-F238E27FC236}">
                <a16:creationId xmlns:a16="http://schemas.microsoft.com/office/drawing/2014/main" id="{E9D481C2-3AA8-4107-EB3C-ADD9AE1F4F49}"/>
              </a:ext>
            </a:extLst>
          </p:cNvPr>
          <p:cNvSpPr/>
          <p:nvPr/>
        </p:nvSpPr>
        <p:spPr>
          <a:xfrm>
            <a:off x="6741934" y="6977881"/>
            <a:ext cx="9695517" cy="2453256"/>
          </a:xfrm>
          <a:prstGeom prst="rect">
            <a:avLst/>
          </a:prstGeom>
          <a:noFill/>
          <a:ln w="571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CasellaDiTesto 14">
            <a:extLst>
              <a:ext uri="{FF2B5EF4-FFF2-40B4-BE49-F238E27FC236}">
                <a16:creationId xmlns:a16="http://schemas.microsoft.com/office/drawing/2014/main" id="{DEF4F142-6E83-65FC-2764-93A5FA571C7B}"/>
              </a:ext>
            </a:extLst>
          </p:cNvPr>
          <p:cNvSpPr txBox="1"/>
          <p:nvPr/>
        </p:nvSpPr>
        <p:spPr>
          <a:xfrm>
            <a:off x="1295128" y="3127276"/>
            <a:ext cx="5143422" cy="2785378"/>
          </a:xfrm>
          <a:prstGeom prst="rect">
            <a:avLst/>
          </a:prstGeom>
          <a:noFill/>
        </p:spPr>
        <p:txBody>
          <a:bodyPr wrap="square" rtlCol="0">
            <a:spAutoFit/>
          </a:bodyPr>
          <a:lstStyle/>
          <a:p>
            <a:r>
              <a:rPr lang="it-IT" sz="2500">
                <a:solidFill>
                  <a:srgbClr val="1F2124"/>
                </a:solidFill>
                <a:latin typeface="Montserrat" pitchFamily="2" charset="77"/>
              </a:rPr>
              <a:t>M</a:t>
            </a:r>
            <a:r>
              <a:rPr lang="it-IT" sz="2500" b="0" i="0">
                <a:solidFill>
                  <a:srgbClr val="1F2124"/>
                </a:solidFill>
                <a:effectLst/>
                <a:latin typeface="Montserrat" pitchFamily="2" charset="77"/>
              </a:rPr>
              <a:t>odello di addendum realizzato da </a:t>
            </a:r>
            <a:r>
              <a:rPr lang="it-IT" sz="2500" b="1" i="0">
                <a:solidFill>
                  <a:srgbClr val="1F2124"/>
                </a:solidFill>
                <a:effectLst/>
                <a:latin typeface="Montserrat" pitchFamily="2" charset="77"/>
              </a:rPr>
              <a:t>SPARC</a:t>
            </a:r>
            <a:r>
              <a:rPr lang="it-IT" sz="2500" b="0" i="0">
                <a:solidFill>
                  <a:srgbClr val="1F2124"/>
                </a:solidFill>
                <a:effectLst/>
                <a:latin typeface="Montserrat" pitchFamily="2" charset="77"/>
              </a:rPr>
              <a:t> - </a:t>
            </a:r>
            <a:r>
              <a:rPr lang="it-IT" sz="2500" b="0" i="1" err="1">
                <a:solidFill>
                  <a:srgbClr val="1F2124"/>
                </a:solidFill>
                <a:effectLst/>
                <a:latin typeface="Montserrat" pitchFamily="2" charset="77"/>
              </a:rPr>
              <a:t>Scholarly</a:t>
            </a:r>
            <a:r>
              <a:rPr lang="it-IT" sz="2500" b="0" i="1">
                <a:solidFill>
                  <a:srgbClr val="1F2124"/>
                </a:solidFill>
                <a:effectLst/>
                <a:latin typeface="Montserrat" pitchFamily="2" charset="77"/>
              </a:rPr>
              <a:t> Publishing and </a:t>
            </a:r>
            <a:r>
              <a:rPr lang="it-IT" sz="2500" b="0" i="1" err="1">
                <a:solidFill>
                  <a:srgbClr val="1F2124"/>
                </a:solidFill>
                <a:effectLst/>
                <a:latin typeface="Montserrat" pitchFamily="2" charset="77"/>
              </a:rPr>
              <a:t>Academic</a:t>
            </a:r>
            <a:r>
              <a:rPr lang="it-IT" sz="2500" b="0" i="1">
                <a:solidFill>
                  <a:srgbClr val="1F2124"/>
                </a:solidFill>
                <a:effectLst/>
                <a:latin typeface="Montserrat" pitchFamily="2" charset="77"/>
              </a:rPr>
              <a:t> </a:t>
            </a:r>
            <a:r>
              <a:rPr lang="it-IT" sz="2500" b="0" i="1" err="1">
                <a:solidFill>
                  <a:srgbClr val="1F2124"/>
                </a:solidFill>
                <a:effectLst/>
                <a:latin typeface="Montserrat" pitchFamily="2" charset="77"/>
              </a:rPr>
              <a:t>Resources</a:t>
            </a:r>
            <a:r>
              <a:rPr lang="it-IT" sz="2500" b="0" i="1">
                <a:solidFill>
                  <a:srgbClr val="1F2124"/>
                </a:solidFill>
                <a:effectLst/>
                <a:latin typeface="Montserrat" pitchFamily="2" charset="77"/>
              </a:rPr>
              <a:t> </a:t>
            </a:r>
            <a:r>
              <a:rPr lang="it-IT" sz="2500" b="0" i="1" err="1">
                <a:solidFill>
                  <a:srgbClr val="1F2124"/>
                </a:solidFill>
                <a:effectLst/>
                <a:latin typeface="Montserrat" pitchFamily="2" charset="77"/>
              </a:rPr>
              <a:t>Coalition</a:t>
            </a:r>
            <a:r>
              <a:rPr lang="it-IT" sz="2500" b="0" i="1">
                <a:solidFill>
                  <a:srgbClr val="1F2124"/>
                </a:solidFill>
                <a:effectLst/>
                <a:latin typeface="Montserrat" pitchFamily="2" charset="77"/>
              </a:rPr>
              <a:t> </a:t>
            </a:r>
            <a:r>
              <a:rPr lang="it-IT" sz="2500" b="0" i="0">
                <a:solidFill>
                  <a:srgbClr val="1F2124"/>
                </a:solidFill>
                <a:effectLst/>
                <a:latin typeface="Montserrat" pitchFamily="2" charset="77"/>
              </a:rPr>
              <a:t>/</a:t>
            </a:r>
            <a:r>
              <a:rPr lang="it-IT" sz="2500">
                <a:latin typeface="Montserrat" pitchFamily="2" charset="77"/>
              </a:rPr>
              <a:t>Unione per la Pubblicazione di Risorse Scientifiche ed Accademiche</a:t>
            </a:r>
          </a:p>
        </p:txBody>
      </p:sp>
    </p:spTree>
    <p:extLst>
      <p:ext uri="{BB962C8B-B14F-4D97-AF65-F5344CB8AC3E}">
        <p14:creationId xmlns:p14="http://schemas.microsoft.com/office/powerpoint/2010/main" val="14432364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18288000" cy="1457325"/>
          </a:xfrm>
          <a:prstGeom prst="rect">
            <a:avLst/>
          </a:prstGeom>
          <a:solidFill>
            <a:srgbClr val="1E3048"/>
          </a:solidFill>
        </p:spPr>
        <p:txBody>
          <a:bodyPr/>
          <a:lstStyle/>
          <a:p>
            <a:endParaRPr lang="it-IT"/>
          </a:p>
        </p:txBody>
      </p:sp>
      <p:sp>
        <p:nvSpPr>
          <p:cNvPr id="3" name="Freeform 3"/>
          <p:cNvSpPr/>
          <p:nvPr/>
        </p:nvSpPr>
        <p:spPr>
          <a:xfrm>
            <a:off x="16702512" y="8607791"/>
            <a:ext cx="556788" cy="556788"/>
          </a:xfrm>
          <a:custGeom>
            <a:avLst/>
            <a:gdLst/>
            <a:ahLst/>
            <a:cxnLst/>
            <a:rect l="l" t="t" r="r" b="b"/>
            <a:pathLst>
              <a:path w="556788" h="556788">
                <a:moveTo>
                  <a:pt x="0" y="0"/>
                </a:moveTo>
                <a:lnTo>
                  <a:pt x="556788" y="0"/>
                </a:lnTo>
                <a:lnTo>
                  <a:pt x="556788" y="556787"/>
                </a:lnTo>
                <a:lnTo>
                  <a:pt x="0" y="55678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it-IT"/>
          </a:p>
        </p:txBody>
      </p:sp>
      <p:sp>
        <p:nvSpPr>
          <p:cNvPr id="4" name="Freeform 4"/>
          <p:cNvSpPr/>
          <p:nvPr/>
        </p:nvSpPr>
        <p:spPr>
          <a:xfrm rot="-5400000">
            <a:off x="16041208" y="-789467"/>
            <a:ext cx="2988478" cy="1505106"/>
          </a:xfrm>
          <a:custGeom>
            <a:avLst/>
            <a:gdLst/>
            <a:ahLst/>
            <a:cxnLst/>
            <a:rect l="l" t="t" r="r" b="b"/>
            <a:pathLst>
              <a:path w="2988478" h="1505106">
                <a:moveTo>
                  <a:pt x="0" y="0"/>
                </a:moveTo>
                <a:lnTo>
                  <a:pt x="2988478" y="0"/>
                </a:lnTo>
                <a:lnTo>
                  <a:pt x="2988478" y="1505106"/>
                </a:lnTo>
                <a:lnTo>
                  <a:pt x="0" y="150510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it-IT"/>
          </a:p>
        </p:txBody>
      </p:sp>
      <p:sp>
        <p:nvSpPr>
          <p:cNvPr id="5" name="Freeform 5"/>
          <p:cNvSpPr/>
          <p:nvPr/>
        </p:nvSpPr>
        <p:spPr>
          <a:xfrm rot="5400000">
            <a:off x="7996398" y="9139398"/>
            <a:ext cx="1060016" cy="1235189"/>
          </a:xfrm>
          <a:custGeom>
            <a:avLst/>
            <a:gdLst/>
            <a:ahLst/>
            <a:cxnLst/>
            <a:rect l="l" t="t" r="r" b="b"/>
            <a:pathLst>
              <a:path w="1060016" h="1235189">
                <a:moveTo>
                  <a:pt x="0" y="0"/>
                </a:moveTo>
                <a:lnTo>
                  <a:pt x="1060016" y="0"/>
                </a:lnTo>
                <a:lnTo>
                  <a:pt x="1060016" y="1235188"/>
                </a:lnTo>
                <a:lnTo>
                  <a:pt x="0" y="123518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it-IT"/>
          </a:p>
        </p:txBody>
      </p:sp>
      <p:grpSp>
        <p:nvGrpSpPr>
          <p:cNvPr id="6" name="Group 6"/>
          <p:cNvGrpSpPr/>
          <p:nvPr/>
        </p:nvGrpSpPr>
        <p:grpSpPr>
          <a:xfrm>
            <a:off x="-431966" y="911088"/>
            <a:ext cx="7148154" cy="925889"/>
            <a:chOff x="0" y="0"/>
            <a:chExt cx="9530872" cy="1234519"/>
          </a:xfrm>
        </p:grpSpPr>
        <p:grpSp>
          <p:nvGrpSpPr>
            <p:cNvPr id="7" name="Group 7"/>
            <p:cNvGrpSpPr/>
            <p:nvPr/>
          </p:nvGrpSpPr>
          <p:grpSpPr>
            <a:xfrm>
              <a:off x="0" y="0"/>
              <a:ext cx="9530872" cy="1234519"/>
              <a:chOff x="0" y="0"/>
              <a:chExt cx="2221364" cy="287730"/>
            </a:xfrm>
          </p:grpSpPr>
          <p:sp>
            <p:nvSpPr>
              <p:cNvPr id="8" name="Freeform 8"/>
              <p:cNvSpPr/>
              <p:nvPr/>
            </p:nvSpPr>
            <p:spPr>
              <a:xfrm>
                <a:off x="0" y="0"/>
                <a:ext cx="2221364" cy="287730"/>
              </a:xfrm>
              <a:custGeom>
                <a:avLst/>
                <a:gdLst/>
                <a:ahLst/>
                <a:cxnLst/>
                <a:rect l="l" t="t" r="r" b="b"/>
                <a:pathLst>
                  <a:path w="2221364" h="287730">
                    <a:moveTo>
                      <a:pt x="46588" y="0"/>
                    </a:moveTo>
                    <a:lnTo>
                      <a:pt x="2174776" y="0"/>
                    </a:lnTo>
                    <a:cubicBezTo>
                      <a:pt x="2187132" y="0"/>
                      <a:pt x="2198982" y="4908"/>
                      <a:pt x="2207719" y="13645"/>
                    </a:cubicBezTo>
                    <a:cubicBezTo>
                      <a:pt x="2216456" y="22382"/>
                      <a:pt x="2221364" y="34232"/>
                      <a:pt x="2221364" y="46588"/>
                    </a:cubicBezTo>
                    <a:lnTo>
                      <a:pt x="2221364" y="241142"/>
                    </a:lnTo>
                    <a:cubicBezTo>
                      <a:pt x="2221364" y="266872"/>
                      <a:pt x="2200506" y="287730"/>
                      <a:pt x="2174776" y="287730"/>
                    </a:cubicBezTo>
                    <a:lnTo>
                      <a:pt x="46588" y="287730"/>
                    </a:lnTo>
                    <a:cubicBezTo>
                      <a:pt x="34232" y="287730"/>
                      <a:pt x="22382" y="282822"/>
                      <a:pt x="13645" y="274085"/>
                    </a:cubicBezTo>
                    <a:cubicBezTo>
                      <a:pt x="4908" y="265348"/>
                      <a:pt x="0" y="253498"/>
                      <a:pt x="0" y="241142"/>
                    </a:cubicBezTo>
                    <a:lnTo>
                      <a:pt x="0" y="46588"/>
                    </a:lnTo>
                    <a:cubicBezTo>
                      <a:pt x="0" y="34232"/>
                      <a:pt x="4908" y="22382"/>
                      <a:pt x="13645" y="13645"/>
                    </a:cubicBezTo>
                    <a:cubicBezTo>
                      <a:pt x="22382" y="4908"/>
                      <a:pt x="34232" y="0"/>
                      <a:pt x="46588" y="0"/>
                    </a:cubicBezTo>
                    <a:close/>
                  </a:path>
                </a:pathLst>
              </a:custGeom>
              <a:solidFill>
                <a:srgbClr val="FFFFFF"/>
              </a:solidFill>
            </p:spPr>
            <p:txBody>
              <a:bodyPr/>
              <a:lstStyle/>
              <a:p>
                <a:endParaRPr lang="it-IT"/>
              </a:p>
            </p:txBody>
          </p:sp>
          <p:sp>
            <p:nvSpPr>
              <p:cNvPr id="9" name="TextBox 9"/>
              <p:cNvSpPr txBox="1"/>
              <p:nvPr/>
            </p:nvSpPr>
            <p:spPr>
              <a:xfrm>
                <a:off x="0" y="-38100"/>
                <a:ext cx="2221364" cy="325830"/>
              </a:xfrm>
              <a:prstGeom prst="rect">
                <a:avLst/>
              </a:prstGeom>
            </p:spPr>
            <p:txBody>
              <a:bodyPr lIns="60055" tIns="60055" rIns="60055" bIns="60055" rtlCol="0" anchor="ctr"/>
              <a:lstStyle/>
              <a:p>
                <a:pPr algn="ctr">
                  <a:lnSpc>
                    <a:spcPts val="2939"/>
                  </a:lnSpc>
                </a:pPr>
                <a:endParaRPr/>
              </a:p>
            </p:txBody>
          </p:sp>
        </p:grpSp>
        <p:sp>
          <p:nvSpPr>
            <p:cNvPr id="10" name="Freeform 10"/>
            <p:cNvSpPr/>
            <p:nvPr/>
          </p:nvSpPr>
          <p:spPr>
            <a:xfrm>
              <a:off x="3724852" y="163176"/>
              <a:ext cx="5435836" cy="908166"/>
            </a:xfrm>
            <a:custGeom>
              <a:avLst/>
              <a:gdLst/>
              <a:ahLst/>
              <a:cxnLst/>
              <a:rect l="l" t="t" r="r" b="b"/>
              <a:pathLst>
                <a:path w="5435836" h="908166">
                  <a:moveTo>
                    <a:pt x="0" y="0"/>
                  </a:moveTo>
                  <a:lnTo>
                    <a:pt x="5435836" y="0"/>
                  </a:lnTo>
                  <a:lnTo>
                    <a:pt x="5435836" y="908167"/>
                  </a:lnTo>
                  <a:lnTo>
                    <a:pt x="0" y="908167"/>
                  </a:lnTo>
                  <a:lnTo>
                    <a:pt x="0" y="0"/>
                  </a:lnTo>
                  <a:close/>
                </a:path>
              </a:pathLst>
            </a:custGeom>
            <a:blipFill>
              <a:blip r:embed="rId8"/>
              <a:stretch>
                <a:fillRect/>
              </a:stretch>
            </a:blipFill>
          </p:spPr>
          <p:txBody>
            <a:bodyPr/>
            <a:lstStyle/>
            <a:p>
              <a:endParaRPr lang="it-IT"/>
            </a:p>
          </p:txBody>
        </p:sp>
        <p:sp>
          <p:nvSpPr>
            <p:cNvPr id="11" name="Freeform 11"/>
            <p:cNvSpPr/>
            <p:nvPr/>
          </p:nvSpPr>
          <p:spPr>
            <a:xfrm>
              <a:off x="1650583" y="240131"/>
              <a:ext cx="1923704" cy="754258"/>
            </a:xfrm>
            <a:custGeom>
              <a:avLst/>
              <a:gdLst/>
              <a:ahLst/>
              <a:cxnLst/>
              <a:rect l="l" t="t" r="r" b="b"/>
              <a:pathLst>
                <a:path w="1923704" h="754258">
                  <a:moveTo>
                    <a:pt x="0" y="0"/>
                  </a:moveTo>
                  <a:lnTo>
                    <a:pt x="1923704" y="0"/>
                  </a:lnTo>
                  <a:lnTo>
                    <a:pt x="1923704" y="754258"/>
                  </a:lnTo>
                  <a:lnTo>
                    <a:pt x="0" y="754258"/>
                  </a:lnTo>
                  <a:lnTo>
                    <a:pt x="0" y="0"/>
                  </a:lnTo>
                  <a:close/>
                </a:path>
              </a:pathLst>
            </a:custGeom>
            <a:blipFill>
              <a:blip r:embed="rId9"/>
              <a:stretch>
                <a:fillRect/>
              </a:stretch>
            </a:blipFill>
          </p:spPr>
          <p:txBody>
            <a:bodyPr/>
            <a:lstStyle/>
            <a:p>
              <a:endParaRPr lang="it-IT"/>
            </a:p>
          </p:txBody>
        </p:sp>
      </p:grpSp>
      <p:pic>
        <p:nvPicPr>
          <p:cNvPr id="1028" name="Picture 4">
            <a:extLst>
              <a:ext uri="{FF2B5EF4-FFF2-40B4-BE49-F238E27FC236}">
                <a16:creationId xmlns:a16="http://schemas.microsoft.com/office/drawing/2014/main" id="{81834C9A-8D79-342D-02D6-37102039E5B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006322" y="2245811"/>
            <a:ext cx="11361517" cy="6374184"/>
          </a:xfrm>
          <a:prstGeom prst="rect">
            <a:avLst/>
          </a:prstGeom>
          <a:noFill/>
          <a:extLst>
            <a:ext uri="{909E8E84-426E-40DD-AFC4-6F175D3DCCD1}">
              <a14:hiddenFill xmlns:a14="http://schemas.microsoft.com/office/drawing/2010/main">
                <a:solidFill>
                  <a:srgbClr val="FFFFFF"/>
                </a:solidFill>
              </a14:hiddenFill>
            </a:ext>
          </a:extLst>
        </p:spPr>
      </p:pic>
      <p:sp>
        <p:nvSpPr>
          <p:cNvPr id="16" name="CasellaDiTesto 15">
            <a:extLst>
              <a:ext uri="{FF2B5EF4-FFF2-40B4-BE49-F238E27FC236}">
                <a16:creationId xmlns:a16="http://schemas.microsoft.com/office/drawing/2014/main" id="{75B5448C-42E7-B9EE-B6AB-904FE6E71949}"/>
              </a:ext>
            </a:extLst>
          </p:cNvPr>
          <p:cNvSpPr txBox="1"/>
          <p:nvPr/>
        </p:nvSpPr>
        <p:spPr>
          <a:xfrm>
            <a:off x="534396" y="2988478"/>
            <a:ext cx="5215430" cy="4893647"/>
          </a:xfrm>
          <a:prstGeom prst="rect">
            <a:avLst/>
          </a:prstGeom>
          <a:noFill/>
        </p:spPr>
        <p:txBody>
          <a:bodyPr wrap="square">
            <a:spAutoFit/>
          </a:bodyPr>
          <a:lstStyle/>
          <a:p>
            <a:r>
              <a:rPr lang="it-IT" sz="2400" b="1" i="0" u="none" strike="noStrike">
                <a:solidFill>
                  <a:srgbClr val="000000"/>
                </a:solidFill>
                <a:effectLst/>
                <a:latin typeface="Montserrat" pitchFamily="2" charset="77"/>
              </a:rPr>
              <a:t>La </a:t>
            </a:r>
            <a:r>
              <a:rPr lang="it-IT" sz="2400" b="1" i="0" u="none" strike="noStrike" err="1">
                <a:solidFill>
                  <a:srgbClr val="000000"/>
                </a:solidFill>
                <a:effectLst/>
                <a:latin typeface="Montserrat" pitchFamily="2" charset="77"/>
              </a:rPr>
              <a:t>Rights</a:t>
            </a:r>
            <a:r>
              <a:rPr lang="it-IT" sz="2400" b="1" i="0" u="none" strike="noStrike">
                <a:solidFill>
                  <a:srgbClr val="000000"/>
                </a:solidFill>
                <a:effectLst/>
                <a:latin typeface="Montserrat" pitchFamily="2" charset="77"/>
              </a:rPr>
              <a:t> </a:t>
            </a:r>
            <a:r>
              <a:rPr lang="it-IT" sz="2400" b="1" i="0" u="none" strike="noStrike" err="1">
                <a:solidFill>
                  <a:srgbClr val="000000"/>
                </a:solidFill>
                <a:effectLst/>
                <a:latin typeface="Montserrat" pitchFamily="2" charset="77"/>
              </a:rPr>
              <a:t>Retention</a:t>
            </a:r>
            <a:r>
              <a:rPr lang="it-IT" sz="2400" b="1" i="0" u="none" strike="noStrike">
                <a:solidFill>
                  <a:srgbClr val="000000"/>
                </a:solidFill>
                <a:effectLst/>
                <a:latin typeface="Montserrat" pitchFamily="2" charset="77"/>
              </a:rPr>
              <a:t> Strategy di Plan </a:t>
            </a:r>
            <a:r>
              <a:rPr lang="it-IT" sz="2400" b="1" i="0" u="none" strike="noStrike" err="1">
                <a:solidFill>
                  <a:srgbClr val="000000"/>
                </a:solidFill>
                <a:effectLst/>
                <a:latin typeface="Montserrat" pitchFamily="2" charset="77"/>
              </a:rPr>
              <a:t>S</a:t>
            </a:r>
            <a:r>
              <a:rPr lang="it-IT" sz="2400" b="1" i="0" u="none" strike="noStrike">
                <a:solidFill>
                  <a:srgbClr val="000000"/>
                </a:solidFill>
                <a:effectLst/>
                <a:latin typeface="Montserrat" pitchFamily="2" charset="77"/>
              </a:rPr>
              <a:t> </a:t>
            </a:r>
            <a:r>
              <a:rPr lang="it-IT" sz="2400" b="0" i="0" u="none" strike="noStrike">
                <a:solidFill>
                  <a:srgbClr val="000000"/>
                </a:solidFill>
                <a:effectLst/>
                <a:latin typeface="Montserrat" pitchFamily="2" charset="77"/>
              </a:rPr>
              <a:t>prevede che gli autori delle organizzazioni afferenti a </a:t>
            </a:r>
            <a:r>
              <a:rPr lang="it-IT" sz="2400" b="0" i="0" u="none" strike="noStrike" err="1">
                <a:solidFill>
                  <a:srgbClr val="000000"/>
                </a:solidFill>
                <a:effectLst/>
                <a:latin typeface="Montserrat" pitchFamily="2" charset="77"/>
              </a:rPr>
              <a:t>cOAlition</a:t>
            </a:r>
            <a:r>
              <a:rPr lang="it-IT" sz="2400" b="0" i="0" u="none" strike="noStrike">
                <a:solidFill>
                  <a:srgbClr val="000000"/>
                </a:solidFill>
                <a:effectLst/>
                <a:latin typeface="Montserrat" pitchFamily="2" charset="77"/>
              </a:rPr>
              <a:t> </a:t>
            </a:r>
            <a:r>
              <a:rPr lang="it-IT" sz="2400" b="0" i="0" u="none" strike="noStrike" err="1">
                <a:solidFill>
                  <a:srgbClr val="000000"/>
                </a:solidFill>
                <a:effectLst/>
                <a:latin typeface="Montserrat" pitchFamily="2" charset="77"/>
              </a:rPr>
              <a:t>S</a:t>
            </a:r>
            <a:r>
              <a:rPr lang="it-IT" sz="2400" b="0" i="0" u="none" strike="noStrike">
                <a:solidFill>
                  <a:srgbClr val="000000"/>
                </a:solidFill>
                <a:effectLst/>
                <a:latin typeface="Montserrat" pitchFamily="2" charset="77"/>
              </a:rPr>
              <a:t> possano conservare i loro diritti, applicando una licenza CC-BY alle loro opere.</a:t>
            </a:r>
          </a:p>
          <a:p>
            <a:r>
              <a:rPr lang="it-IT" sz="2400" b="1" i="0" u="none" strike="noStrike">
                <a:solidFill>
                  <a:srgbClr val="000000"/>
                </a:solidFill>
                <a:effectLst/>
                <a:latin typeface="Montserrat" pitchFamily="2" charset="77"/>
              </a:rPr>
              <a:t>Plan </a:t>
            </a:r>
            <a:r>
              <a:rPr lang="it-IT" sz="2400" b="1" i="0" u="none" strike="noStrike" err="1">
                <a:solidFill>
                  <a:srgbClr val="000000"/>
                </a:solidFill>
                <a:effectLst/>
                <a:latin typeface="Montserrat" pitchFamily="2" charset="77"/>
              </a:rPr>
              <a:t>S</a:t>
            </a:r>
            <a:r>
              <a:rPr lang="it-IT" sz="2400" b="1" i="0" u="none" strike="noStrike">
                <a:solidFill>
                  <a:srgbClr val="000000"/>
                </a:solidFill>
                <a:effectLst/>
                <a:latin typeface="Montserrat" pitchFamily="2" charset="77"/>
              </a:rPr>
              <a:t> </a:t>
            </a:r>
            <a:r>
              <a:rPr lang="it-IT" sz="2400" b="0" i="0" u="none" strike="noStrike">
                <a:solidFill>
                  <a:srgbClr val="000000"/>
                </a:solidFill>
                <a:effectLst/>
                <a:latin typeface="Montserrat" pitchFamily="2" charset="77"/>
              </a:rPr>
              <a:t>è l’iniziativa per l’editoria scientifica e l’accesso aperto avviata nel 2018 da </a:t>
            </a:r>
            <a:r>
              <a:rPr lang="it-IT" sz="2400" b="0" i="0" u="none" strike="noStrike" err="1">
                <a:solidFill>
                  <a:srgbClr val="000000"/>
                </a:solidFill>
                <a:effectLst/>
                <a:latin typeface="Montserrat" pitchFamily="2" charset="77"/>
              </a:rPr>
              <a:t>cOAlition</a:t>
            </a:r>
            <a:r>
              <a:rPr lang="it-IT" sz="2400" b="0" i="0" u="none" strike="noStrike">
                <a:solidFill>
                  <a:srgbClr val="000000"/>
                </a:solidFill>
                <a:effectLst/>
                <a:latin typeface="Montserrat" pitchFamily="2" charset="77"/>
              </a:rPr>
              <a:t> S.</a:t>
            </a:r>
            <a:endParaRPr lang="it-IT" sz="2400" b="0">
              <a:effectLst/>
              <a:latin typeface="Montserrat" pitchFamily="2" charset="77"/>
            </a:endParaRPr>
          </a:p>
          <a:p>
            <a:pPr rtl="0">
              <a:spcBef>
                <a:spcPts val="0"/>
              </a:spcBef>
              <a:spcAft>
                <a:spcPts val="0"/>
              </a:spcAft>
            </a:pPr>
            <a:r>
              <a:rPr lang="it-IT" sz="2400" b="1" i="1" u="none" strike="noStrike" err="1">
                <a:solidFill>
                  <a:srgbClr val="000000"/>
                </a:solidFill>
                <a:effectLst/>
                <a:latin typeface="Montserrat" pitchFamily="2" charset="77"/>
              </a:rPr>
              <a:t>cOAlitions</a:t>
            </a:r>
            <a:r>
              <a:rPr lang="it-IT" sz="2400" b="1" i="1" u="none" strike="noStrike">
                <a:solidFill>
                  <a:srgbClr val="000000"/>
                </a:solidFill>
                <a:effectLst/>
                <a:latin typeface="Montserrat" pitchFamily="2" charset="77"/>
              </a:rPr>
              <a:t> </a:t>
            </a:r>
            <a:r>
              <a:rPr lang="it-IT" sz="2400" b="1" i="1" u="none" strike="noStrike" err="1">
                <a:solidFill>
                  <a:srgbClr val="000000"/>
                </a:solidFill>
                <a:effectLst/>
                <a:latin typeface="Montserrat" pitchFamily="2" charset="77"/>
              </a:rPr>
              <a:t>S</a:t>
            </a:r>
            <a:r>
              <a:rPr lang="it-IT" sz="2400" b="1" i="1" u="none" strike="noStrike">
                <a:solidFill>
                  <a:srgbClr val="000000"/>
                </a:solidFill>
                <a:effectLst/>
                <a:latin typeface="Montserrat" pitchFamily="2" charset="77"/>
              </a:rPr>
              <a:t> </a:t>
            </a:r>
            <a:r>
              <a:rPr lang="it-IT" sz="2400" b="0" i="0" u="none" strike="noStrike">
                <a:solidFill>
                  <a:srgbClr val="000000"/>
                </a:solidFill>
                <a:effectLst/>
                <a:latin typeface="Montserrat" pitchFamily="2" charset="77"/>
              </a:rPr>
              <a:t>è un consorzio formato da 27 organizzazioni nazionali e internazionali di finanziamento della ricerca, </a:t>
            </a:r>
            <a:endParaRPr lang="it-IT" sz="2400" b="0">
              <a:effectLst/>
              <a:latin typeface="Montserrat" pitchFamily="2" charset="77"/>
            </a:endParaRPr>
          </a:p>
        </p:txBody>
      </p:sp>
    </p:spTree>
    <p:extLst>
      <p:ext uri="{BB962C8B-B14F-4D97-AF65-F5344CB8AC3E}">
        <p14:creationId xmlns:p14="http://schemas.microsoft.com/office/powerpoint/2010/main" val="3635743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18288000" cy="1457325"/>
          </a:xfrm>
          <a:prstGeom prst="rect">
            <a:avLst/>
          </a:prstGeom>
          <a:solidFill>
            <a:srgbClr val="1E3048"/>
          </a:solidFill>
        </p:spPr>
        <p:txBody>
          <a:bodyPr/>
          <a:lstStyle/>
          <a:p>
            <a:endParaRPr lang="it-IT"/>
          </a:p>
        </p:txBody>
      </p:sp>
      <p:sp>
        <p:nvSpPr>
          <p:cNvPr id="3" name="Freeform 3"/>
          <p:cNvSpPr/>
          <p:nvPr/>
        </p:nvSpPr>
        <p:spPr>
          <a:xfrm>
            <a:off x="16702512" y="8607791"/>
            <a:ext cx="556788" cy="556788"/>
          </a:xfrm>
          <a:custGeom>
            <a:avLst/>
            <a:gdLst/>
            <a:ahLst/>
            <a:cxnLst/>
            <a:rect l="l" t="t" r="r" b="b"/>
            <a:pathLst>
              <a:path w="556788" h="556788">
                <a:moveTo>
                  <a:pt x="0" y="0"/>
                </a:moveTo>
                <a:lnTo>
                  <a:pt x="556788" y="0"/>
                </a:lnTo>
                <a:lnTo>
                  <a:pt x="556788" y="556787"/>
                </a:lnTo>
                <a:lnTo>
                  <a:pt x="0" y="55678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it-IT"/>
          </a:p>
        </p:txBody>
      </p:sp>
      <p:sp>
        <p:nvSpPr>
          <p:cNvPr id="4" name="Freeform 4"/>
          <p:cNvSpPr/>
          <p:nvPr/>
        </p:nvSpPr>
        <p:spPr>
          <a:xfrm rot="-5400000">
            <a:off x="16041208" y="-789467"/>
            <a:ext cx="2988478" cy="1505106"/>
          </a:xfrm>
          <a:custGeom>
            <a:avLst/>
            <a:gdLst/>
            <a:ahLst/>
            <a:cxnLst/>
            <a:rect l="l" t="t" r="r" b="b"/>
            <a:pathLst>
              <a:path w="2988478" h="1505106">
                <a:moveTo>
                  <a:pt x="0" y="0"/>
                </a:moveTo>
                <a:lnTo>
                  <a:pt x="2988478" y="0"/>
                </a:lnTo>
                <a:lnTo>
                  <a:pt x="2988478" y="1505106"/>
                </a:lnTo>
                <a:lnTo>
                  <a:pt x="0" y="150510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it-IT"/>
          </a:p>
        </p:txBody>
      </p:sp>
      <p:sp>
        <p:nvSpPr>
          <p:cNvPr id="5" name="Freeform 5"/>
          <p:cNvSpPr/>
          <p:nvPr/>
        </p:nvSpPr>
        <p:spPr>
          <a:xfrm rot="5400000">
            <a:off x="7996398" y="9139398"/>
            <a:ext cx="1060016" cy="1235189"/>
          </a:xfrm>
          <a:custGeom>
            <a:avLst/>
            <a:gdLst/>
            <a:ahLst/>
            <a:cxnLst/>
            <a:rect l="l" t="t" r="r" b="b"/>
            <a:pathLst>
              <a:path w="1060016" h="1235189">
                <a:moveTo>
                  <a:pt x="0" y="0"/>
                </a:moveTo>
                <a:lnTo>
                  <a:pt x="1060016" y="0"/>
                </a:lnTo>
                <a:lnTo>
                  <a:pt x="1060016" y="1235188"/>
                </a:lnTo>
                <a:lnTo>
                  <a:pt x="0" y="123518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it-IT"/>
          </a:p>
        </p:txBody>
      </p:sp>
      <p:sp>
        <p:nvSpPr>
          <p:cNvPr id="6" name="TextBox 6"/>
          <p:cNvSpPr txBox="1"/>
          <p:nvPr/>
        </p:nvSpPr>
        <p:spPr>
          <a:xfrm>
            <a:off x="976368" y="2199872"/>
            <a:ext cx="17024616" cy="1615827"/>
          </a:xfrm>
          <a:prstGeom prst="rect">
            <a:avLst/>
          </a:prstGeom>
        </p:spPr>
        <p:txBody>
          <a:bodyPr wrap="square" lIns="0" tIns="0" rIns="0" bIns="0" rtlCol="0" anchor="t">
            <a:spAutoFit/>
          </a:bodyPr>
          <a:lstStyle/>
          <a:p>
            <a:pPr>
              <a:lnSpc>
                <a:spcPts val="6269"/>
              </a:lnSpc>
            </a:pPr>
            <a:r>
              <a:rPr lang="en-US" sz="5499">
                <a:solidFill>
                  <a:srgbClr val="06213C"/>
                </a:solidFill>
                <a:latin typeface="Montserrat Classic Bold"/>
              </a:rPr>
              <a:t>Secondary Publishing/Publication Right  (</a:t>
            </a:r>
            <a:r>
              <a:rPr lang="en-US" sz="5499" i="1" err="1">
                <a:solidFill>
                  <a:srgbClr val="06213C"/>
                </a:solidFill>
                <a:latin typeface="Montserrat Classic Bold"/>
              </a:rPr>
              <a:t>diritto</a:t>
            </a:r>
            <a:r>
              <a:rPr lang="en-US" sz="5499" i="1">
                <a:solidFill>
                  <a:srgbClr val="06213C"/>
                </a:solidFill>
                <a:latin typeface="Montserrat Classic Bold"/>
              </a:rPr>
              <a:t> di </a:t>
            </a:r>
            <a:r>
              <a:rPr lang="en-US" sz="5499" i="1" err="1">
                <a:solidFill>
                  <a:srgbClr val="06213C"/>
                </a:solidFill>
                <a:latin typeface="Montserrat Classic Bold"/>
              </a:rPr>
              <a:t>ripubblicazione</a:t>
            </a:r>
            <a:r>
              <a:rPr lang="en-US" sz="5499" i="1">
                <a:solidFill>
                  <a:srgbClr val="06213C"/>
                </a:solidFill>
                <a:latin typeface="Montserrat Classic Bold"/>
              </a:rPr>
              <a:t> in </a:t>
            </a:r>
            <a:r>
              <a:rPr lang="en-US" sz="5499" i="1" err="1">
                <a:solidFill>
                  <a:srgbClr val="06213C"/>
                </a:solidFill>
                <a:latin typeface="Montserrat Classic Bold"/>
              </a:rPr>
              <a:t>ambito</a:t>
            </a:r>
            <a:r>
              <a:rPr lang="en-US" sz="5499" i="1">
                <a:solidFill>
                  <a:srgbClr val="06213C"/>
                </a:solidFill>
                <a:latin typeface="Montserrat Classic Bold"/>
              </a:rPr>
              <a:t> </a:t>
            </a:r>
            <a:r>
              <a:rPr lang="en-US" sz="5499" i="1" err="1">
                <a:solidFill>
                  <a:srgbClr val="06213C"/>
                </a:solidFill>
                <a:latin typeface="Montserrat Classic Bold"/>
              </a:rPr>
              <a:t>scientifico</a:t>
            </a:r>
            <a:r>
              <a:rPr lang="en-US" sz="5499">
                <a:solidFill>
                  <a:srgbClr val="06213C"/>
                </a:solidFill>
                <a:latin typeface="Montserrat Classic Bold"/>
              </a:rPr>
              <a:t>)  </a:t>
            </a:r>
          </a:p>
        </p:txBody>
      </p:sp>
      <p:sp>
        <p:nvSpPr>
          <p:cNvPr id="7" name="TextBox 7"/>
          <p:cNvSpPr txBox="1"/>
          <p:nvPr/>
        </p:nvSpPr>
        <p:spPr>
          <a:xfrm>
            <a:off x="1041530" y="3967655"/>
            <a:ext cx="16230600" cy="5353068"/>
          </a:xfrm>
          <a:prstGeom prst="rect">
            <a:avLst/>
          </a:prstGeom>
        </p:spPr>
        <p:txBody>
          <a:bodyPr lIns="0" tIns="0" rIns="0" bIns="0" rtlCol="0" anchor="t">
            <a:spAutoFit/>
          </a:bodyPr>
          <a:lstStyle/>
          <a:p>
            <a:pPr>
              <a:lnSpc>
                <a:spcPts val="3499"/>
              </a:lnSpc>
            </a:pPr>
            <a:r>
              <a:rPr lang="en-US" sz="2499" err="1">
                <a:solidFill>
                  <a:srgbClr val="06213C"/>
                </a:solidFill>
                <a:latin typeface="Montserrat"/>
              </a:rPr>
              <a:t>Possibilità</a:t>
            </a:r>
            <a:r>
              <a:rPr lang="en-US" sz="2499">
                <a:solidFill>
                  <a:srgbClr val="06213C"/>
                </a:solidFill>
                <a:latin typeface="Montserrat"/>
              </a:rPr>
              <a:t> di </a:t>
            </a:r>
            <a:r>
              <a:rPr lang="en-US" sz="2499" err="1">
                <a:solidFill>
                  <a:srgbClr val="06213C"/>
                </a:solidFill>
                <a:latin typeface="Montserrat"/>
              </a:rPr>
              <a:t>pubblicare</a:t>
            </a:r>
            <a:r>
              <a:rPr lang="en-US" sz="2499">
                <a:solidFill>
                  <a:srgbClr val="06213C"/>
                </a:solidFill>
                <a:latin typeface="Montserrat"/>
              </a:rPr>
              <a:t> </a:t>
            </a:r>
            <a:r>
              <a:rPr lang="en-US" sz="2499" err="1">
                <a:solidFill>
                  <a:srgbClr val="06213C"/>
                </a:solidFill>
                <a:latin typeface="Montserrat"/>
              </a:rPr>
              <a:t>nuovamente</a:t>
            </a:r>
            <a:r>
              <a:rPr lang="en-US" sz="2499">
                <a:solidFill>
                  <a:srgbClr val="06213C"/>
                </a:solidFill>
                <a:latin typeface="Montserrat"/>
              </a:rPr>
              <a:t>, </a:t>
            </a:r>
            <a:r>
              <a:rPr lang="en-US" sz="2499" err="1">
                <a:solidFill>
                  <a:srgbClr val="06213C"/>
                </a:solidFill>
                <a:latin typeface="Montserrat"/>
              </a:rPr>
              <a:t>una</a:t>
            </a:r>
            <a:r>
              <a:rPr lang="en-US" sz="2499">
                <a:solidFill>
                  <a:srgbClr val="06213C"/>
                </a:solidFill>
                <a:latin typeface="Montserrat"/>
              </a:rPr>
              <a:t> </a:t>
            </a:r>
            <a:r>
              <a:rPr lang="en-US" sz="2499" err="1">
                <a:solidFill>
                  <a:srgbClr val="06213C"/>
                </a:solidFill>
                <a:latin typeface="Montserrat"/>
              </a:rPr>
              <a:t>seconda</a:t>
            </a:r>
            <a:r>
              <a:rPr lang="en-US" sz="2499">
                <a:solidFill>
                  <a:srgbClr val="06213C"/>
                </a:solidFill>
                <a:latin typeface="Montserrat"/>
              </a:rPr>
              <a:t> volta (“secondary”), uno </a:t>
            </a:r>
            <a:r>
              <a:rPr lang="en-US" sz="2499" err="1">
                <a:solidFill>
                  <a:srgbClr val="06213C"/>
                </a:solidFill>
                <a:latin typeface="Montserrat"/>
              </a:rPr>
              <a:t>scritto</a:t>
            </a:r>
            <a:r>
              <a:rPr lang="en-US" sz="2499">
                <a:solidFill>
                  <a:srgbClr val="06213C"/>
                </a:solidFill>
                <a:latin typeface="Montserrat"/>
              </a:rPr>
              <a:t> di carattere </a:t>
            </a:r>
            <a:r>
              <a:rPr lang="en-US" sz="2499" err="1">
                <a:solidFill>
                  <a:srgbClr val="06213C"/>
                </a:solidFill>
                <a:latin typeface="Montserrat"/>
              </a:rPr>
              <a:t>scientifico</a:t>
            </a:r>
            <a:r>
              <a:rPr lang="en-US" sz="2499">
                <a:solidFill>
                  <a:srgbClr val="06213C"/>
                </a:solidFill>
                <a:latin typeface="Montserrat"/>
              </a:rPr>
              <a:t> dopo </a:t>
            </a:r>
            <a:r>
              <a:rPr lang="en-US" sz="2499" err="1">
                <a:solidFill>
                  <a:srgbClr val="06213C"/>
                </a:solidFill>
                <a:latin typeface="Montserrat"/>
              </a:rPr>
              <a:t>che</a:t>
            </a:r>
            <a:r>
              <a:rPr lang="en-US" sz="2499">
                <a:solidFill>
                  <a:srgbClr val="06213C"/>
                </a:solidFill>
                <a:latin typeface="Montserrat"/>
              </a:rPr>
              <a:t> </a:t>
            </a:r>
            <a:r>
              <a:rPr lang="en-US" sz="2499" err="1">
                <a:solidFill>
                  <a:srgbClr val="06213C"/>
                </a:solidFill>
                <a:latin typeface="Montserrat"/>
              </a:rPr>
              <a:t>esso</a:t>
            </a:r>
            <a:r>
              <a:rPr lang="en-US" sz="2499">
                <a:solidFill>
                  <a:srgbClr val="06213C"/>
                </a:solidFill>
                <a:latin typeface="Montserrat"/>
              </a:rPr>
              <a:t> </a:t>
            </a:r>
            <a:r>
              <a:rPr lang="en-US" sz="2499" err="1">
                <a:solidFill>
                  <a:srgbClr val="06213C"/>
                </a:solidFill>
                <a:latin typeface="Montserrat"/>
              </a:rPr>
              <a:t>è</a:t>
            </a:r>
            <a:r>
              <a:rPr lang="en-US" sz="2499">
                <a:solidFill>
                  <a:srgbClr val="06213C"/>
                </a:solidFill>
                <a:latin typeface="Montserrat"/>
              </a:rPr>
              <a:t> </a:t>
            </a:r>
            <a:r>
              <a:rPr lang="en-US" sz="2499" err="1">
                <a:solidFill>
                  <a:srgbClr val="06213C"/>
                </a:solidFill>
                <a:latin typeface="Montserrat"/>
              </a:rPr>
              <a:t>stato</a:t>
            </a:r>
            <a:r>
              <a:rPr lang="en-US" sz="2499">
                <a:solidFill>
                  <a:srgbClr val="06213C"/>
                </a:solidFill>
                <a:latin typeface="Montserrat"/>
              </a:rPr>
              <a:t> </a:t>
            </a:r>
            <a:r>
              <a:rPr lang="en-US" sz="2499" err="1">
                <a:solidFill>
                  <a:srgbClr val="06213C"/>
                </a:solidFill>
                <a:latin typeface="Montserrat"/>
              </a:rPr>
              <a:t>pubblicato</a:t>
            </a:r>
            <a:r>
              <a:rPr lang="en-US" sz="2499">
                <a:solidFill>
                  <a:srgbClr val="06213C"/>
                </a:solidFill>
                <a:latin typeface="Montserrat"/>
              </a:rPr>
              <a:t> </a:t>
            </a:r>
            <a:r>
              <a:rPr lang="en-US" sz="2499" err="1">
                <a:solidFill>
                  <a:srgbClr val="06213C"/>
                </a:solidFill>
                <a:latin typeface="Montserrat"/>
              </a:rPr>
              <a:t>una</a:t>
            </a:r>
            <a:r>
              <a:rPr lang="en-US" sz="2499">
                <a:solidFill>
                  <a:srgbClr val="06213C"/>
                </a:solidFill>
                <a:latin typeface="Montserrat"/>
              </a:rPr>
              <a:t> prima volta da un </a:t>
            </a:r>
            <a:r>
              <a:rPr lang="en-US" sz="2499" err="1">
                <a:solidFill>
                  <a:srgbClr val="06213C"/>
                </a:solidFill>
                <a:latin typeface="Montserrat"/>
              </a:rPr>
              <a:t>editore</a:t>
            </a:r>
            <a:r>
              <a:rPr lang="en-US" sz="2499">
                <a:solidFill>
                  <a:srgbClr val="06213C"/>
                </a:solidFill>
                <a:latin typeface="Montserrat"/>
              </a:rPr>
              <a:t> </a:t>
            </a:r>
            <a:r>
              <a:rPr lang="en-US" sz="2499" err="1">
                <a:solidFill>
                  <a:srgbClr val="06213C"/>
                </a:solidFill>
                <a:latin typeface="Montserrat"/>
              </a:rPr>
              <a:t>scientifico</a:t>
            </a:r>
            <a:r>
              <a:rPr lang="en-US" sz="2499">
                <a:solidFill>
                  <a:srgbClr val="06213C"/>
                </a:solidFill>
                <a:latin typeface="Montserrat"/>
              </a:rPr>
              <a:t> (di </a:t>
            </a:r>
            <a:r>
              <a:rPr lang="en-US" sz="2499" err="1">
                <a:solidFill>
                  <a:srgbClr val="06213C"/>
                </a:solidFill>
                <a:latin typeface="Montserrat"/>
              </a:rPr>
              <a:t>solito</a:t>
            </a:r>
            <a:r>
              <a:rPr lang="en-US" sz="2499">
                <a:solidFill>
                  <a:srgbClr val="06213C"/>
                </a:solidFill>
                <a:latin typeface="Montserrat"/>
              </a:rPr>
              <a:t> a </a:t>
            </a:r>
            <a:r>
              <a:rPr lang="en-US" sz="2499" err="1">
                <a:solidFill>
                  <a:srgbClr val="06213C"/>
                </a:solidFill>
                <a:latin typeface="Montserrat"/>
              </a:rPr>
              <a:t>seguito</a:t>
            </a:r>
            <a:r>
              <a:rPr lang="en-US" sz="2499">
                <a:solidFill>
                  <a:srgbClr val="06213C"/>
                </a:solidFill>
                <a:latin typeface="Montserrat"/>
              </a:rPr>
              <a:t> di un </a:t>
            </a:r>
            <a:r>
              <a:rPr lang="en-US" sz="2499" err="1">
                <a:solidFill>
                  <a:srgbClr val="06213C"/>
                </a:solidFill>
                <a:latin typeface="Montserrat"/>
              </a:rPr>
              <a:t>accordo</a:t>
            </a:r>
            <a:r>
              <a:rPr lang="en-US" sz="2499">
                <a:solidFill>
                  <a:srgbClr val="06213C"/>
                </a:solidFill>
                <a:latin typeface="Montserrat"/>
              </a:rPr>
              <a:t> </a:t>
            </a:r>
            <a:r>
              <a:rPr lang="en-US" sz="2499" err="1">
                <a:solidFill>
                  <a:srgbClr val="06213C"/>
                </a:solidFill>
                <a:latin typeface="Montserrat"/>
              </a:rPr>
              <a:t>commerciale</a:t>
            </a:r>
            <a:r>
              <a:rPr lang="en-US" sz="2499">
                <a:solidFill>
                  <a:srgbClr val="06213C"/>
                </a:solidFill>
                <a:latin typeface="Montserrat"/>
              </a:rPr>
              <a:t>), </a:t>
            </a:r>
            <a:r>
              <a:rPr lang="en-US" sz="2499" err="1">
                <a:solidFill>
                  <a:srgbClr val="06213C"/>
                </a:solidFill>
                <a:latin typeface="Montserrat"/>
              </a:rPr>
              <a:t>mettendo</a:t>
            </a:r>
            <a:r>
              <a:rPr lang="en-US" sz="2499">
                <a:solidFill>
                  <a:srgbClr val="06213C"/>
                </a:solidFill>
                <a:latin typeface="Montserrat"/>
              </a:rPr>
              <a:t> </a:t>
            </a:r>
            <a:r>
              <a:rPr lang="en-US" sz="2499" err="1">
                <a:solidFill>
                  <a:srgbClr val="06213C"/>
                </a:solidFill>
                <a:latin typeface="Montserrat"/>
              </a:rPr>
              <a:t>così</a:t>
            </a:r>
            <a:r>
              <a:rPr lang="en-US" sz="2499">
                <a:solidFill>
                  <a:srgbClr val="06213C"/>
                </a:solidFill>
                <a:latin typeface="Montserrat"/>
              </a:rPr>
              <a:t> lo </a:t>
            </a:r>
            <a:r>
              <a:rPr lang="en-US" sz="2499" err="1">
                <a:solidFill>
                  <a:srgbClr val="06213C"/>
                </a:solidFill>
                <a:latin typeface="Montserrat"/>
              </a:rPr>
              <a:t>scritto</a:t>
            </a:r>
            <a:r>
              <a:rPr lang="en-US" sz="2499">
                <a:solidFill>
                  <a:srgbClr val="06213C"/>
                </a:solidFill>
                <a:latin typeface="Montserrat"/>
              </a:rPr>
              <a:t> a </a:t>
            </a:r>
            <a:r>
              <a:rPr lang="en-US" sz="2499" err="1">
                <a:solidFill>
                  <a:srgbClr val="06213C"/>
                </a:solidFill>
                <a:latin typeface="Montserrat"/>
              </a:rPr>
              <a:t>disposizione</a:t>
            </a:r>
            <a:r>
              <a:rPr lang="en-US" sz="2499">
                <a:solidFill>
                  <a:srgbClr val="06213C"/>
                </a:solidFill>
                <a:latin typeface="Montserrat"/>
              </a:rPr>
              <a:t> del </a:t>
            </a:r>
            <a:r>
              <a:rPr lang="en-US" sz="2499" err="1">
                <a:solidFill>
                  <a:srgbClr val="06213C"/>
                </a:solidFill>
                <a:latin typeface="Montserrat"/>
              </a:rPr>
              <a:t>pubblico</a:t>
            </a:r>
            <a:r>
              <a:rPr lang="en-US" sz="2499">
                <a:solidFill>
                  <a:srgbClr val="06213C"/>
                </a:solidFill>
                <a:latin typeface="Montserrat"/>
              </a:rPr>
              <a:t>, in forma </a:t>
            </a:r>
            <a:r>
              <a:rPr lang="en-US" sz="2499" err="1">
                <a:solidFill>
                  <a:srgbClr val="06213C"/>
                </a:solidFill>
                <a:latin typeface="Montserrat"/>
              </a:rPr>
              <a:t>aperta</a:t>
            </a:r>
            <a:r>
              <a:rPr lang="en-US" sz="2499">
                <a:solidFill>
                  <a:srgbClr val="06213C"/>
                </a:solidFill>
                <a:latin typeface="Montserrat"/>
              </a:rPr>
              <a:t> e </a:t>
            </a:r>
            <a:r>
              <a:rPr lang="en-US" sz="2499" err="1">
                <a:solidFill>
                  <a:srgbClr val="06213C"/>
                </a:solidFill>
                <a:latin typeface="Montserrat"/>
              </a:rPr>
              <a:t>gratuitamente</a:t>
            </a:r>
            <a:r>
              <a:rPr lang="en-US" sz="2499">
                <a:solidFill>
                  <a:srgbClr val="06213C"/>
                </a:solidFill>
                <a:latin typeface="Montserrat"/>
              </a:rPr>
              <a:t>.</a:t>
            </a:r>
          </a:p>
          <a:p>
            <a:pPr>
              <a:lnSpc>
                <a:spcPts val="3499"/>
              </a:lnSpc>
            </a:pPr>
            <a:endParaRPr lang="en-US" sz="2499">
              <a:solidFill>
                <a:srgbClr val="06213C"/>
              </a:solidFill>
              <a:latin typeface="Montserrat"/>
            </a:endParaRPr>
          </a:p>
          <a:p>
            <a:pPr>
              <a:lnSpc>
                <a:spcPts val="3499"/>
              </a:lnSpc>
            </a:pPr>
            <a:r>
              <a:rPr lang="en-US" sz="2499">
                <a:solidFill>
                  <a:srgbClr val="06213C"/>
                </a:solidFill>
                <a:latin typeface="Montserrat"/>
              </a:rPr>
              <a:t>SPR quale “rete di </a:t>
            </a:r>
            <a:r>
              <a:rPr lang="en-US" sz="2499" err="1">
                <a:solidFill>
                  <a:srgbClr val="06213C"/>
                </a:solidFill>
                <a:latin typeface="Montserrat"/>
              </a:rPr>
              <a:t>sicurezza</a:t>
            </a:r>
            <a:r>
              <a:rPr lang="en-US" sz="2499">
                <a:solidFill>
                  <a:srgbClr val="06213C"/>
                </a:solidFill>
                <a:latin typeface="Montserrat"/>
              </a:rPr>
              <a:t> Intesa a </a:t>
            </a:r>
            <a:r>
              <a:rPr lang="en-US" sz="2499" err="1">
                <a:solidFill>
                  <a:srgbClr val="06213C"/>
                </a:solidFill>
                <a:latin typeface="Montserrat"/>
              </a:rPr>
              <a:t>supportare</a:t>
            </a:r>
            <a:r>
              <a:rPr lang="en-US" sz="2499">
                <a:solidFill>
                  <a:srgbClr val="06213C"/>
                </a:solidFill>
                <a:latin typeface="Montserrat"/>
              </a:rPr>
              <a:t> </a:t>
            </a:r>
            <a:r>
              <a:rPr lang="en-US" sz="2499" err="1">
                <a:solidFill>
                  <a:srgbClr val="06213C"/>
                </a:solidFill>
                <a:latin typeface="Montserrat"/>
              </a:rPr>
              <a:t>l’OA</a:t>
            </a:r>
            <a:r>
              <a:rPr lang="en-US" sz="2499">
                <a:solidFill>
                  <a:srgbClr val="06213C"/>
                </a:solidFill>
                <a:latin typeface="Montserrat"/>
              </a:rPr>
              <a:t>”. </a:t>
            </a:r>
            <a:r>
              <a:rPr lang="en-US" sz="2499" err="1">
                <a:solidFill>
                  <a:srgbClr val="06213C"/>
                </a:solidFill>
                <a:latin typeface="Montserrat"/>
              </a:rPr>
              <a:t>Meccanismo</a:t>
            </a:r>
            <a:r>
              <a:rPr lang="en-US" sz="2499">
                <a:solidFill>
                  <a:srgbClr val="06213C"/>
                </a:solidFill>
                <a:latin typeface="Montserrat"/>
              </a:rPr>
              <a:t> </a:t>
            </a:r>
            <a:r>
              <a:rPr lang="en-US" sz="2499" err="1">
                <a:solidFill>
                  <a:srgbClr val="06213C"/>
                </a:solidFill>
                <a:latin typeface="Montserrat"/>
              </a:rPr>
              <a:t>che</a:t>
            </a:r>
            <a:r>
              <a:rPr lang="en-US" sz="2499">
                <a:solidFill>
                  <a:srgbClr val="06213C"/>
                </a:solidFill>
                <a:latin typeface="Montserrat"/>
              </a:rPr>
              <a:t> </a:t>
            </a:r>
            <a:r>
              <a:rPr lang="en-US" sz="2499" err="1">
                <a:solidFill>
                  <a:srgbClr val="06213C"/>
                </a:solidFill>
                <a:latin typeface="Montserrat"/>
              </a:rPr>
              <a:t>dà</a:t>
            </a:r>
            <a:r>
              <a:rPr lang="en-US" sz="2499">
                <a:solidFill>
                  <a:srgbClr val="06213C"/>
                </a:solidFill>
                <a:latin typeface="Montserrat"/>
              </a:rPr>
              <a:t> la </a:t>
            </a:r>
            <a:r>
              <a:rPr lang="en-US" sz="2499" err="1">
                <a:solidFill>
                  <a:srgbClr val="06213C"/>
                </a:solidFill>
                <a:latin typeface="Montserrat"/>
              </a:rPr>
              <a:t>possibilità</a:t>
            </a:r>
            <a:r>
              <a:rPr lang="en-US" sz="2499">
                <a:solidFill>
                  <a:srgbClr val="06213C"/>
                </a:solidFill>
                <a:latin typeface="Montserrat"/>
              </a:rPr>
              <a:t> </a:t>
            </a:r>
            <a:r>
              <a:rPr lang="en-US" sz="2499" err="1">
                <a:solidFill>
                  <a:srgbClr val="06213C"/>
                </a:solidFill>
                <a:latin typeface="Montserrat"/>
              </a:rPr>
              <a:t>all’autore</a:t>
            </a:r>
            <a:r>
              <a:rPr lang="en-US" sz="2499">
                <a:solidFill>
                  <a:srgbClr val="06213C"/>
                </a:solidFill>
                <a:latin typeface="Montserrat"/>
              </a:rPr>
              <a:t> di </a:t>
            </a:r>
            <a:r>
              <a:rPr lang="en-US" sz="2499" err="1">
                <a:solidFill>
                  <a:srgbClr val="06213C"/>
                </a:solidFill>
                <a:latin typeface="Montserrat"/>
              </a:rPr>
              <a:t>mettere</a:t>
            </a:r>
            <a:r>
              <a:rPr lang="en-US" sz="2499">
                <a:solidFill>
                  <a:srgbClr val="06213C"/>
                </a:solidFill>
                <a:latin typeface="Montserrat"/>
              </a:rPr>
              <a:t> a </a:t>
            </a:r>
            <a:r>
              <a:rPr lang="en-US" sz="2499" err="1">
                <a:solidFill>
                  <a:srgbClr val="06213C"/>
                </a:solidFill>
                <a:latin typeface="Montserrat"/>
              </a:rPr>
              <a:t>disposizione</a:t>
            </a:r>
            <a:r>
              <a:rPr lang="en-US" sz="2499">
                <a:solidFill>
                  <a:srgbClr val="06213C"/>
                </a:solidFill>
                <a:latin typeface="Montserrat"/>
              </a:rPr>
              <a:t> del </a:t>
            </a:r>
            <a:r>
              <a:rPr lang="en-US" sz="2499" err="1">
                <a:solidFill>
                  <a:srgbClr val="06213C"/>
                </a:solidFill>
                <a:latin typeface="Montserrat"/>
              </a:rPr>
              <a:t>pubblico</a:t>
            </a:r>
            <a:r>
              <a:rPr lang="en-US" sz="2499">
                <a:solidFill>
                  <a:srgbClr val="06213C"/>
                </a:solidFill>
                <a:latin typeface="Montserrat"/>
              </a:rPr>
              <a:t> </a:t>
            </a:r>
            <a:r>
              <a:rPr lang="en-US" sz="2499" err="1">
                <a:solidFill>
                  <a:srgbClr val="06213C"/>
                </a:solidFill>
                <a:latin typeface="Montserrat"/>
              </a:rPr>
              <a:t>i</a:t>
            </a:r>
            <a:r>
              <a:rPr lang="en-US" sz="2499">
                <a:solidFill>
                  <a:srgbClr val="06213C"/>
                </a:solidFill>
                <a:latin typeface="Montserrat"/>
              </a:rPr>
              <a:t> </a:t>
            </a:r>
            <a:r>
              <a:rPr lang="en-US" sz="2499" err="1">
                <a:solidFill>
                  <a:srgbClr val="06213C"/>
                </a:solidFill>
                <a:latin typeface="Montserrat"/>
              </a:rPr>
              <a:t>propri</a:t>
            </a:r>
            <a:r>
              <a:rPr lang="en-US" sz="2499">
                <a:solidFill>
                  <a:srgbClr val="06213C"/>
                </a:solidFill>
                <a:latin typeface="Montserrat"/>
              </a:rPr>
              <a:t> </a:t>
            </a:r>
            <a:r>
              <a:rPr lang="en-US" sz="2499" err="1">
                <a:solidFill>
                  <a:srgbClr val="06213C"/>
                </a:solidFill>
                <a:latin typeface="Montserrat"/>
              </a:rPr>
              <a:t>scritti</a:t>
            </a:r>
            <a:r>
              <a:rPr lang="en-US" sz="2499">
                <a:solidFill>
                  <a:srgbClr val="06213C"/>
                </a:solidFill>
                <a:latin typeface="Montserrat"/>
              </a:rPr>
              <a:t> a </a:t>
            </a:r>
            <a:r>
              <a:rPr lang="en-US" sz="2499" err="1">
                <a:solidFill>
                  <a:srgbClr val="06213C"/>
                </a:solidFill>
                <a:latin typeface="Montserrat"/>
              </a:rPr>
              <a:t>prescindere</a:t>
            </a:r>
            <a:r>
              <a:rPr lang="en-US" sz="2499">
                <a:solidFill>
                  <a:srgbClr val="06213C"/>
                </a:solidFill>
                <a:latin typeface="Montserrat"/>
              </a:rPr>
              <a:t> da </a:t>
            </a:r>
            <a:r>
              <a:rPr lang="en-US" sz="2499" err="1">
                <a:solidFill>
                  <a:srgbClr val="06213C"/>
                </a:solidFill>
                <a:latin typeface="Montserrat"/>
              </a:rPr>
              <a:t>precedenti</a:t>
            </a:r>
            <a:r>
              <a:rPr lang="en-US" sz="2499">
                <a:solidFill>
                  <a:srgbClr val="06213C"/>
                </a:solidFill>
                <a:latin typeface="Montserrat"/>
              </a:rPr>
              <a:t> </a:t>
            </a:r>
            <a:r>
              <a:rPr lang="en-US" sz="2499" err="1">
                <a:solidFill>
                  <a:srgbClr val="06213C"/>
                </a:solidFill>
                <a:latin typeface="Montserrat"/>
              </a:rPr>
              <a:t>accordi</a:t>
            </a:r>
            <a:r>
              <a:rPr lang="en-US" sz="2499">
                <a:solidFill>
                  <a:srgbClr val="06213C"/>
                </a:solidFill>
                <a:latin typeface="Montserrat"/>
              </a:rPr>
              <a:t> </a:t>
            </a:r>
            <a:r>
              <a:rPr lang="en-US" sz="2499" err="1">
                <a:solidFill>
                  <a:srgbClr val="06213C"/>
                </a:solidFill>
                <a:latin typeface="Montserrat"/>
              </a:rPr>
              <a:t>contrattuali</a:t>
            </a:r>
            <a:r>
              <a:rPr lang="en-US" sz="2499">
                <a:solidFill>
                  <a:srgbClr val="06213C"/>
                </a:solidFill>
                <a:latin typeface="Montserrat"/>
              </a:rPr>
              <a:t> </a:t>
            </a:r>
            <a:r>
              <a:rPr lang="en-US" sz="2499" err="1">
                <a:solidFill>
                  <a:srgbClr val="06213C"/>
                </a:solidFill>
                <a:latin typeface="Montserrat"/>
              </a:rPr>
              <a:t>relativi</a:t>
            </a:r>
            <a:r>
              <a:rPr lang="en-US" sz="2499">
                <a:solidFill>
                  <a:srgbClr val="06213C"/>
                </a:solidFill>
                <a:latin typeface="Montserrat"/>
              </a:rPr>
              <a:t> al </a:t>
            </a:r>
            <a:r>
              <a:rPr lang="en-US" sz="2499" err="1">
                <a:solidFill>
                  <a:srgbClr val="06213C"/>
                </a:solidFill>
                <a:latin typeface="Montserrat"/>
              </a:rPr>
              <a:t>trasferimento</a:t>
            </a:r>
            <a:r>
              <a:rPr lang="en-US" sz="2499">
                <a:solidFill>
                  <a:srgbClr val="06213C"/>
                </a:solidFill>
                <a:latin typeface="Montserrat"/>
              </a:rPr>
              <a:t> del </a:t>
            </a:r>
            <a:r>
              <a:rPr lang="en-US" sz="2499" err="1">
                <a:solidFill>
                  <a:srgbClr val="06213C"/>
                </a:solidFill>
                <a:latin typeface="Montserrat"/>
              </a:rPr>
              <a:t>diritto</a:t>
            </a:r>
            <a:r>
              <a:rPr lang="en-US" sz="2499">
                <a:solidFill>
                  <a:srgbClr val="06213C"/>
                </a:solidFill>
                <a:latin typeface="Montserrat"/>
              </a:rPr>
              <a:t> </a:t>
            </a:r>
            <a:r>
              <a:rPr lang="en-US" sz="2499" err="1">
                <a:solidFill>
                  <a:srgbClr val="06213C"/>
                </a:solidFill>
                <a:latin typeface="Montserrat"/>
              </a:rPr>
              <a:t>d’autore</a:t>
            </a:r>
            <a:r>
              <a:rPr lang="en-US" sz="2499">
                <a:solidFill>
                  <a:srgbClr val="06213C"/>
                </a:solidFill>
                <a:latin typeface="Montserrat"/>
              </a:rPr>
              <a:t>  (</a:t>
            </a:r>
            <a:r>
              <a:rPr lang="en-US" sz="2499" err="1">
                <a:solidFill>
                  <a:srgbClr val="06213C"/>
                </a:solidFill>
                <a:latin typeface="Montserrat"/>
              </a:rPr>
              <a:t>avendo</a:t>
            </a:r>
            <a:r>
              <a:rPr lang="en-US" sz="2499">
                <a:solidFill>
                  <a:srgbClr val="06213C"/>
                </a:solidFill>
                <a:latin typeface="Montserrat"/>
              </a:rPr>
              <a:t> </a:t>
            </a:r>
            <a:r>
              <a:rPr lang="en-US" sz="2499" err="1">
                <a:solidFill>
                  <a:srgbClr val="06213C"/>
                </a:solidFill>
                <a:latin typeface="Montserrat"/>
              </a:rPr>
              <a:t>l’autore</a:t>
            </a:r>
            <a:r>
              <a:rPr lang="en-US" sz="2499">
                <a:solidFill>
                  <a:srgbClr val="06213C"/>
                </a:solidFill>
                <a:latin typeface="Montserrat"/>
              </a:rPr>
              <a:t>, ad </a:t>
            </a:r>
            <a:r>
              <a:rPr lang="en-US" sz="2499" err="1">
                <a:solidFill>
                  <a:srgbClr val="06213C"/>
                </a:solidFill>
                <a:latin typeface="Montserrat"/>
              </a:rPr>
              <a:t>esempio</a:t>
            </a:r>
            <a:r>
              <a:rPr lang="en-US" sz="2499">
                <a:solidFill>
                  <a:srgbClr val="06213C"/>
                </a:solidFill>
                <a:latin typeface="Montserrat"/>
              </a:rPr>
              <a:t>, </a:t>
            </a:r>
            <a:r>
              <a:rPr lang="en-US" sz="2499" err="1">
                <a:solidFill>
                  <a:srgbClr val="06213C"/>
                </a:solidFill>
                <a:latin typeface="Montserrat"/>
              </a:rPr>
              <a:t>deciso</a:t>
            </a:r>
            <a:r>
              <a:rPr lang="en-US" sz="2499">
                <a:solidFill>
                  <a:srgbClr val="06213C"/>
                </a:solidFill>
                <a:latin typeface="Montserrat"/>
              </a:rPr>
              <a:t> </a:t>
            </a:r>
            <a:r>
              <a:rPr lang="en-US" sz="2499" err="1">
                <a:solidFill>
                  <a:srgbClr val="06213C"/>
                </a:solidFill>
                <a:latin typeface="Montserrat"/>
              </a:rPr>
              <a:t>una</a:t>
            </a:r>
            <a:r>
              <a:rPr lang="en-US" sz="2499">
                <a:solidFill>
                  <a:srgbClr val="06213C"/>
                </a:solidFill>
                <a:latin typeface="Montserrat"/>
              </a:rPr>
              <a:t> “prima </a:t>
            </a:r>
            <a:r>
              <a:rPr lang="en-US" sz="2499" err="1">
                <a:solidFill>
                  <a:srgbClr val="06213C"/>
                </a:solidFill>
                <a:latin typeface="Montserrat"/>
              </a:rPr>
              <a:t>pubblicazione</a:t>
            </a:r>
            <a:r>
              <a:rPr lang="en-US" sz="2499">
                <a:solidFill>
                  <a:srgbClr val="06213C"/>
                </a:solidFill>
                <a:latin typeface="Montserrat"/>
              </a:rPr>
              <a:t>” </a:t>
            </a:r>
            <a:r>
              <a:rPr lang="en-US" sz="2499" err="1">
                <a:solidFill>
                  <a:srgbClr val="06213C"/>
                </a:solidFill>
                <a:latin typeface="Montserrat"/>
              </a:rPr>
              <a:t>su</a:t>
            </a:r>
            <a:r>
              <a:rPr lang="en-US" sz="2499">
                <a:solidFill>
                  <a:srgbClr val="06213C"/>
                </a:solidFill>
                <a:latin typeface="Montserrat"/>
              </a:rPr>
              <a:t>  determinate </a:t>
            </a:r>
            <a:r>
              <a:rPr lang="en-US" sz="2499" err="1">
                <a:solidFill>
                  <a:srgbClr val="06213C"/>
                </a:solidFill>
                <a:latin typeface="Montserrat"/>
              </a:rPr>
              <a:t>riviste</a:t>
            </a:r>
            <a:r>
              <a:rPr lang="en-US" sz="2499">
                <a:solidFill>
                  <a:srgbClr val="06213C"/>
                </a:solidFill>
                <a:latin typeface="Montserrat"/>
              </a:rPr>
              <a:t> per </a:t>
            </a:r>
            <a:r>
              <a:rPr lang="en-US" sz="2499" err="1">
                <a:solidFill>
                  <a:srgbClr val="06213C"/>
                </a:solidFill>
                <a:latin typeface="Montserrat"/>
              </a:rPr>
              <a:t>ragioni</a:t>
            </a:r>
            <a:r>
              <a:rPr lang="en-US" sz="2499">
                <a:solidFill>
                  <a:srgbClr val="06213C"/>
                </a:solidFill>
                <a:latin typeface="Montserrat"/>
              </a:rPr>
              <a:t> di </a:t>
            </a:r>
            <a:r>
              <a:rPr lang="en-US" sz="2499" err="1">
                <a:solidFill>
                  <a:srgbClr val="06213C"/>
                </a:solidFill>
                <a:latin typeface="Montserrat"/>
              </a:rPr>
              <a:t>prestigio</a:t>
            </a:r>
            <a:r>
              <a:rPr lang="en-US" sz="2499">
                <a:solidFill>
                  <a:srgbClr val="06213C"/>
                </a:solidFill>
                <a:latin typeface="Montserrat"/>
              </a:rPr>
              <a:t>, </a:t>
            </a:r>
            <a:r>
              <a:rPr lang="en-US" sz="2499" err="1">
                <a:solidFill>
                  <a:srgbClr val="06213C"/>
                </a:solidFill>
                <a:latin typeface="Montserrat"/>
              </a:rPr>
              <a:t>indici</a:t>
            </a:r>
            <a:r>
              <a:rPr lang="en-US" sz="2499">
                <a:solidFill>
                  <a:srgbClr val="06213C"/>
                </a:solidFill>
                <a:latin typeface="Montserrat"/>
              </a:rPr>
              <a:t> </a:t>
            </a:r>
            <a:r>
              <a:rPr lang="en-US" sz="2499" err="1">
                <a:solidFill>
                  <a:srgbClr val="06213C"/>
                </a:solidFill>
                <a:latin typeface="Montserrat"/>
              </a:rPr>
              <a:t>citazionali</a:t>
            </a:r>
            <a:r>
              <a:rPr lang="en-US" sz="2499">
                <a:solidFill>
                  <a:srgbClr val="06213C"/>
                </a:solidFill>
                <a:latin typeface="Montserrat"/>
              </a:rPr>
              <a:t>, </a:t>
            </a:r>
            <a:r>
              <a:rPr lang="en-US" sz="2499" err="1">
                <a:solidFill>
                  <a:srgbClr val="06213C"/>
                </a:solidFill>
                <a:latin typeface="Montserrat"/>
              </a:rPr>
              <a:t>inclusione</a:t>
            </a:r>
            <a:r>
              <a:rPr lang="en-US" sz="2499">
                <a:solidFill>
                  <a:srgbClr val="06213C"/>
                </a:solidFill>
                <a:latin typeface="Montserrat"/>
              </a:rPr>
              <a:t> in </a:t>
            </a:r>
            <a:r>
              <a:rPr lang="en-US" sz="2499" err="1">
                <a:solidFill>
                  <a:srgbClr val="06213C"/>
                </a:solidFill>
                <a:latin typeface="Montserrat"/>
              </a:rPr>
              <a:t>specifiche</a:t>
            </a:r>
            <a:r>
              <a:rPr lang="en-US" sz="2499">
                <a:solidFill>
                  <a:srgbClr val="06213C"/>
                </a:solidFill>
                <a:latin typeface="Montserrat"/>
              </a:rPr>
              <a:t> </a:t>
            </a:r>
            <a:r>
              <a:rPr lang="en-US" sz="2499" err="1">
                <a:solidFill>
                  <a:srgbClr val="06213C"/>
                </a:solidFill>
                <a:latin typeface="Montserrat"/>
              </a:rPr>
              <a:t>liste</a:t>
            </a:r>
            <a:r>
              <a:rPr lang="en-US" sz="2499">
                <a:solidFill>
                  <a:srgbClr val="06213C"/>
                </a:solidFill>
                <a:latin typeface="Montserrat"/>
              </a:rPr>
              <a:t> per la </a:t>
            </a:r>
            <a:r>
              <a:rPr lang="en-US" sz="2499" err="1">
                <a:solidFill>
                  <a:srgbClr val="06213C"/>
                </a:solidFill>
                <a:latin typeface="Montserrat"/>
              </a:rPr>
              <a:t>valutazione</a:t>
            </a:r>
            <a:r>
              <a:rPr lang="en-US" sz="2499">
                <a:solidFill>
                  <a:srgbClr val="06213C"/>
                </a:solidFill>
                <a:latin typeface="Montserrat"/>
              </a:rPr>
              <a:t> </a:t>
            </a:r>
            <a:r>
              <a:rPr lang="en-US" sz="2499" err="1">
                <a:solidFill>
                  <a:srgbClr val="06213C"/>
                </a:solidFill>
                <a:latin typeface="Montserrat"/>
              </a:rPr>
              <a:t>della</a:t>
            </a:r>
            <a:r>
              <a:rPr lang="en-US" sz="2499">
                <a:solidFill>
                  <a:srgbClr val="06213C"/>
                </a:solidFill>
                <a:latin typeface="Montserrat"/>
              </a:rPr>
              <a:t> </a:t>
            </a:r>
            <a:r>
              <a:rPr lang="en-US" sz="2499" err="1">
                <a:solidFill>
                  <a:srgbClr val="06213C"/>
                </a:solidFill>
                <a:latin typeface="Montserrat"/>
              </a:rPr>
              <a:t>ricerca</a:t>
            </a:r>
            <a:r>
              <a:rPr lang="en-US" sz="2499">
                <a:solidFill>
                  <a:srgbClr val="06213C"/>
                </a:solidFill>
                <a:latin typeface="Montserrat"/>
              </a:rPr>
              <a:t>…).</a:t>
            </a:r>
          </a:p>
          <a:p>
            <a:pPr>
              <a:lnSpc>
                <a:spcPts val="3499"/>
              </a:lnSpc>
            </a:pPr>
            <a:r>
              <a:rPr lang="en-US" sz="2499">
                <a:solidFill>
                  <a:srgbClr val="06213C"/>
                </a:solidFill>
                <a:latin typeface="Montserrat"/>
              </a:rPr>
              <a:t>SPR come </a:t>
            </a:r>
            <a:r>
              <a:rPr lang="en-US" sz="2499" err="1">
                <a:solidFill>
                  <a:srgbClr val="06213C"/>
                </a:solidFill>
                <a:latin typeface="Montserrat"/>
              </a:rPr>
              <a:t>strumento</a:t>
            </a:r>
            <a:r>
              <a:rPr lang="en-US" sz="2499">
                <a:solidFill>
                  <a:srgbClr val="06213C"/>
                </a:solidFill>
                <a:latin typeface="Montserrat"/>
              </a:rPr>
              <a:t> per </a:t>
            </a:r>
            <a:r>
              <a:rPr lang="en-US" sz="2499" err="1">
                <a:solidFill>
                  <a:srgbClr val="06213C"/>
                </a:solidFill>
                <a:latin typeface="Montserrat"/>
              </a:rPr>
              <a:t>rimediare</a:t>
            </a:r>
            <a:r>
              <a:rPr lang="en-US" sz="2499">
                <a:solidFill>
                  <a:srgbClr val="06213C"/>
                </a:solidFill>
                <a:latin typeface="Montserrat"/>
              </a:rPr>
              <a:t> </a:t>
            </a:r>
            <a:r>
              <a:rPr lang="en-US" sz="2499" err="1">
                <a:solidFill>
                  <a:srgbClr val="06213C"/>
                </a:solidFill>
                <a:latin typeface="Montserrat"/>
              </a:rPr>
              <a:t>allo</a:t>
            </a:r>
            <a:r>
              <a:rPr lang="en-US" sz="2499">
                <a:solidFill>
                  <a:srgbClr val="06213C"/>
                </a:solidFill>
                <a:latin typeface="Montserrat"/>
              </a:rPr>
              <a:t> </a:t>
            </a:r>
            <a:r>
              <a:rPr lang="en-US" sz="2499" err="1">
                <a:solidFill>
                  <a:srgbClr val="06213C"/>
                </a:solidFill>
                <a:latin typeface="Montserrat"/>
              </a:rPr>
              <a:t>squilibrio</a:t>
            </a:r>
            <a:r>
              <a:rPr lang="en-US" sz="2499">
                <a:solidFill>
                  <a:srgbClr val="06213C"/>
                </a:solidFill>
                <a:latin typeface="Montserrat"/>
              </a:rPr>
              <a:t> di </a:t>
            </a:r>
            <a:r>
              <a:rPr lang="en-US" sz="2499" err="1">
                <a:solidFill>
                  <a:srgbClr val="06213C"/>
                </a:solidFill>
                <a:latin typeface="Montserrat"/>
              </a:rPr>
              <a:t>potere</a:t>
            </a:r>
            <a:r>
              <a:rPr lang="en-US" sz="2499">
                <a:solidFill>
                  <a:srgbClr val="06213C"/>
                </a:solidFill>
                <a:latin typeface="Montserrat"/>
              </a:rPr>
              <a:t> </a:t>
            </a:r>
            <a:r>
              <a:rPr lang="en-US" sz="2499" err="1">
                <a:solidFill>
                  <a:srgbClr val="06213C"/>
                </a:solidFill>
                <a:latin typeface="Montserrat"/>
              </a:rPr>
              <a:t>contrattuale</a:t>
            </a:r>
            <a:r>
              <a:rPr lang="en-US" sz="2499">
                <a:solidFill>
                  <a:srgbClr val="06213C"/>
                </a:solidFill>
                <a:latin typeface="Montserrat"/>
              </a:rPr>
              <a:t> </a:t>
            </a:r>
            <a:r>
              <a:rPr lang="en-US" sz="2499" err="1">
                <a:solidFill>
                  <a:srgbClr val="06213C"/>
                </a:solidFill>
                <a:latin typeface="Montserrat"/>
              </a:rPr>
              <a:t>tra</a:t>
            </a:r>
            <a:r>
              <a:rPr lang="en-US" sz="2499">
                <a:solidFill>
                  <a:srgbClr val="06213C"/>
                </a:solidFill>
                <a:latin typeface="Montserrat"/>
              </a:rPr>
              <a:t> </a:t>
            </a:r>
            <a:r>
              <a:rPr lang="en-US" sz="2499" err="1">
                <a:solidFill>
                  <a:srgbClr val="06213C"/>
                </a:solidFill>
                <a:latin typeface="Montserrat"/>
              </a:rPr>
              <a:t>autori</a:t>
            </a:r>
            <a:r>
              <a:rPr lang="en-US" sz="2499">
                <a:solidFill>
                  <a:srgbClr val="06213C"/>
                </a:solidFill>
                <a:latin typeface="Montserrat"/>
              </a:rPr>
              <a:t> ed </a:t>
            </a:r>
            <a:r>
              <a:rPr lang="en-US" sz="2499" err="1">
                <a:solidFill>
                  <a:srgbClr val="06213C"/>
                </a:solidFill>
                <a:latin typeface="Montserrat"/>
              </a:rPr>
              <a:t>editori</a:t>
            </a:r>
            <a:r>
              <a:rPr lang="en-US" sz="2499">
                <a:solidFill>
                  <a:srgbClr val="06213C"/>
                </a:solidFill>
                <a:latin typeface="Montserrat"/>
              </a:rPr>
              <a:t> per </a:t>
            </a:r>
            <a:r>
              <a:rPr lang="en-US" sz="2499" err="1">
                <a:solidFill>
                  <a:srgbClr val="06213C"/>
                </a:solidFill>
                <a:latin typeface="Montserrat"/>
              </a:rPr>
              <a:t>garantire</a:t>
            </a:r>
            <a:r>
              <a:rPr lang="en-US" sz="2499">
                <a:solidFill>
                  <a:srgbClr val="06213C"/>
                </a:solidFill>
                <a:latin typeface="Montserrat"/>
              </a:rPr>
              <a:t> </a:t>
            </a:r>
            <a:r>
              <a:rPr lang="en-US" sz="2499" err="1">
                <a:solidFill>
                  <a:srgbClr val="06213C"/>
                </a:solidFill>
                <a:latin typeface="Montserrat"/>
              </a:rPr>
              <a:t>maggiore</a:t>
            </a:r>
            <a:r>
              <a:rPr lang="en-US" sz="2499">
                <a:solidFill>
                  <a:srgbClr val="06213C"/>
                </a:solidFill>
                <a:latin typeface="Montserrat"/>
              </a:rPr>
              <a:t> </a:t>
            </a:r>
            <a:r>
              <a:rPr lang="en-US" sz="2499" err="1">
                <a:solidFill>
                  <a:srgbClr val="06213C"/>
                </a:solidFill>
                <a:latin typeface="Montserrat"/>
              </a:rPr>
              <a:t>accessibilità</a:t>
            </a:r>
            <a:r>
              <a:rPr lang="en-US" sz="2499">
                <a:solidFill>
                  <a:srgbClr val="06213C"/>
                </a:solidFill>
                <a:latin typeface="Montserrat"/>
              </a:rPr>
              <a:t> </a:t>
            </a:r>
            <a:r>
              <a:rPr lang="en-US" sz="2499" err="1">
                <a:solidFill>
                  <a:srgbClr val="06213C"/>
                </a:solidFill>
                <a:latin typeface="Montserrat"/>
              </a:rPr>
              <a:t>dei</a:t>
            </a:r>
            <a:r>
              <a:rPr lang="en-US" sz="2499">
                <a:solidFill>
                  <a:srgbClr val="06213C"/>
                </a:solidFill>
                <a:latin typeface="Montserrat"/>
              </a:rPr>
              <a:t> </a:t>
            </a:r>
            <a:r>
              <a:rPr lang="en-US" sz="2499" err="1">
                <a:solidFill>
                  <a:srgbClr val="06213C"/>
                </a:solidFill>
                <a:latin typeface="Montserrat"/>
              </a:rPr>
              <a:t>prodotti</a:t>
            </a:r>
            <a:r>
              <a:rPr lang="en-US" sz="2499">
                <a:solidFill>
                  <a:srgbClr val="06213C"/>
                </a:solidFill>
                <a:latin typeface="Montserrat"/>
              </a:rPr>
              <a:t> </a:t>
            </a:r>
            <a:r>
              <a:rPr lang="en-US" sz="2499" err="1">
                <a:solidFill>
                  <a:srgbClr val="06213C"/>
                </a:solidFill>
                <a:latin typeface="Montserrat"/>
              </a:rPr>
              <a:t>della</a:t>
            </a:r>
            <a:r>
              <a:rPr lang="en-US" sz="2499">
                <a:solidFill>
                  <a:srgbClr val="06213C"/>
                </a:solidFill>
                <a:latin typeface="Montserrat"/>
              </a:rPr>
              <a:t> </a:t>
            </a:r>
            <a:r>
              <a:rPr lang="en-US" sz="2499" err="1">
                <a:solidFill>
                  <a:srgbClr val="06213C"/>
                </a:solidFill>
                <a:latin typeface="Montserrat"/>
              </a:rPr>
              <a:t>ricerca</a:t>
            </a:r>
            <a:r>
              <a:rPr lang="en-US" sz="2499">
                <a:solidFill>
                  <a:srgbClr val="06213C"/>
                </a:solidFill>
                <a:latin typeface="Montserrat"/>
              </a:rPr>
              <a:t> </a:t>
            </a:r>
            <a:r>
              <a:rPr lang="en-US" sz="2499" err="1">
                <a:solidFill>
                  <a:srgbClr val="06213C"/>
                </a:solidFill>
                <a:latin typeface="Montserrat"/>
              </a:rPr>
              <a:t>scientifica</a:t>
            </a:r>
            <a:r>
              <a:rPr lang="en-US" sz="2499">
                <a:solidFill>
                  <a:srgbClr val="06213C"/>
                </a:solidFill>
                <a:latin typeface="Montserrat"/>
              </a:rPr>
              <a:t>.</a:t>
            </a:r>
          </a:p>
        </p:txBody>
      </p:sp>
      <p:grpSp>
        <p:nvGrpSpPr>
          <p:cNvPr id="8" name="Group 8"/>
          <p:cNvGrpSpPr/>
          <p:nvPr/>
        </p:nvGrpSpPr>
        <p:grpSpPr>
          <a:xfrm>
            <a:off x="-431966" y="911088"/>
            <a:ext cx="7148154" cy="925889"/>
            <a:chOff x="0" y="0"/>
            <a:chExt cx="9530872" cy="1234519"/>
          </a:xfrm>
        </p:grpSpPr>
        <p:grpSp>
          <p:nvGrpSpPr>
            <p:cNvPr id="9" name="Group 9"/>
            <p:cNvGrpSpPr/>
            <p:nvPr/>
          </p:nvGrpSpPr>
          <p:grpSpPr>
            <a:xfrm>
              <a:off x="0" y="0"/>
              <a:ext cx="9530872" cy="1234519"/>
              <a:chOff x="0" y="0"/>
              <a:chExt cx="2221364" cy="287730"/>
            </a:xfrm>
          </p:grpSpPr>
          <p:sp>
            <p:nvSpPr>
              <p:cNvPr id="10" name="Freeform 10"/>
              <p:cNvSpPr/>
              <p:nvPr/>
            </p:nvSpPr>
            <p:spPr>
              <a:xfrm>
                <a:off x="0" y="0"/>
                <a:ext cx="2221364" cy="287730"/>
              </a:xfrm>
              <a:custGeom>
                <a:avLst/>
                <a:gdLst/>
                <a:ahLst/>
                <a:cxnLst/>
                <a:rect l="l" t="t" r="r" b="b"/>
                <a:pathLst>
                  <a:path w="2221364" h="287730">
                    <a:moveTo>
                      <a:pt x="46588" y="0"/>
                    </a:moveTo>
                    <a:lnTo>
                      <a:pt x="2174776" y="0"/>
                    </a:lnTo>
                    <a:cubicBezTo>
                      <a:pt x="2187132" y="0"/>
                      <a:pt x="2198982" y="4908"/>
                      <a:pt x="2207719" y="13645"/>
                    </a:cubicBezTo>
                    <a:cubicBezTo>
                      <a:pt x="2216456" y="22382"/>
                      <a:pt x="2221364" y="34232"/>
                      <a:pt x="2221364" y="46588"/>
                    </a:cubicBezTo>
                    <a:lnTo>
                      <a:pt x="2221364" y="241142"/>
                    </a:lnTo>
                    <a:cubicBezTo>
                      <a:pt x="2221364" y="266872"/>
                      <a:pt x="2200506" y="287730"/>
                      <a:pt x="2174776" y="287730"/>
                    </a:cubicBezTo>
                    <a:lnTo>
                      <a:pt x="46588" y="287730"/>
                    </a:lnTo>
                    <a:cubicBezTo>
                      <a:pt x="34232" y="287730"/>
                      <a:pt x="22382" y="282822"/>
                      <a:pt x="13645" y="274085"/>
                    </a:cubicBezTo>
                    <a:cubicBezTo>
                      <a:pt x="4908" y="265348"/>
                      <a:pt x="0" y="253498"/>
                      <a:pt x="0" y="241142"/>
                    </a:cubicBezTo>
                    <a:lnTo>
                      <a:pt x="0" y="46588"/>
                    </a:lnTo>
                    <a:cubicBezTo>
                      <a:pt x="0" y="34232"/>
                      <a:pt x="4908" y="22382"/>
                      <a:pt x="13645" y="13645"/>
                    </a:cubicBezTo>
                    <a:cubicBezTo>
                      <a:pt x="22382" y="4908"/>
                      <a:pt x="34232" y="0"/>
                      <a:pt x="46588" y="0"/>
                    </a:cubicBezTo>
                    <a:close/>
                  </a:path>
                </a:pathLst>
              </a:custGeom>
              <a:solidFill>
                <a:srgbClr val="FFFFFF"/>
              </a:solidFill>
            </p:spPr>
            <p:txBody>
              <a:bodyPr/>
              <a:lstStyle/>
              <a:p>
                <a:endParaRPr lang="it-IT"/>
              </a:p>
            </p:txBody>
          </p:sp>
          <p:sp>
            <p:nvSpPr>
              <p:cNvPr id="11" name="TextBox 11"/>
              <p:cNvSpPr txBox="1"/>
              <p:nvPr/>
            </p:nvSpPr>
            <p:spPr>
              <a:xfrm>
                <a:off x="0" y="-38100"/>
                <a:ext cx="2221364" cy="325830"/>
              </a:xfrm>
              <a:prstGeom prst="rect">
                <a:avLst/>
              </a:prstGeom>
            </p:spPr>
            <p:txBody>
              <a:bodyPr lIns="60055" tIns="60055" rIns="60055" bIns="60055" rtlCol="0" anchor="ctr"/>
              <a:lstStyle/>
              <a:p>
                <a:pPr algn="ctr">
                  <a:lnSpc>
                    <a:spcPts val="2939"/>
                  </a:lnSpc>
                </a:pPr>
                <a:endParaRPr/>
              </a:p>
            </p:txBody>
          </p:sp>
        </p:grpSp>
        <p:sp>
          <p:nvSpPr>
            <p:cNvPr id="12" name="Freeform 12"/>
            <p:cNvSpPr/>
            <p:nvPr/>
          </p:nvSpPr>
          <p:spPr>
            <a:xfrm>
              <a:off x="3724852" y="163176"/>
              <a:ext cx="5435836" cy="908166"/>
            </a:xfrm>
            <a:custGeom>
              <a:avLst/>
              <a:gdLst/>
              <a:ahLst/>
              <a:cxnLst/>
              <a:rect l="l" t="t" r="r" b="b"/>
              <a:pathLst>
                <a:path w="5435836" h="908166">
                  <a:moveTo>
                    <a:pt x="0" y="0"/>
                  </a:moveTo>
                  <a:lnTo>
                    <a:pt x="5435836" y="0"/>
                  </a:lnTo>
                  <a:lnTo>
                    <a:pt x="5435836" y="908167"/>
                  </a:lnTo>
                  <a:lnTo>
                    <a:pt x="0" y="908167"/>
                  </a:lnTo>
                  <a:lnTo>
                    <a:pt x="0" y="0"/>
                  </a:lnTo>
                  <a:close/>
                </a:path>
              </a:pathLst>
            </a:custGeom>
            <a:blipFill>
              <a:blip r:embed="rId8"/>
              <a:stretch>
                <a:fillRect/>
              </a:stretch>
            </a:blipFill>
          </p:spPr>
          <p:txBody>
            <a:bodyPr/>
            <a:lstStyle/>
            <a:p>
              <a:endParaRPr lang="it-IT"/>
            </a:p>
          </p:txBody>
        </p:sp>
        <p:sp>
          <p:nvSpPr>
            <p:cNvPr id="13" name="Freeform 13"/>
            <p:cNvSpPr/>
            <p:nvPr/>
          </p:nvSpPr>
          <p:spPr>
            <a:xfrm>
              <a:off x="1650583" y="240131"/>
              <a:ext cx="1923704" cy="754258"/>
            </a:xfrm>
            <a:custGeom>
              <a:avLst/>
              <a:gdLst/>
              <a:ahLst/>
              <a:cxnLst/>
              <a:rect l="l" t="t" r="r" b="b"/>
              <a:pathLst>
                <a:path w="1923704" h="754258">
                  <a:moveTo>
                    <a:pt x="0" y="0"/>
                  </a:moveTo>
                  <a:lnTo>
                    <a:pt x="1923704" y="0"/>
                  </a:lnTo>
                  <a:lnTo>
                    <a:pt x="1923704" y="754258"/>
                  </a:lnTo>
                  <a:lnTo>
                    <a:pt x="0" y="754258"/>
                  </a:lnTo>
                  <a:lnTo>
                    <a:pt x="0" y="0"/>
                  </a:lnTo>
                  <a:close/>
                </a:path>
              </a:pathLst>
            </a:custGeom>
            <a:blipFill>
              <a:blip r:embed="rId9"/>
              <a:stretch>
                <a:fillRect/>
              </a:stretch>
            </a:blipFill>
          </p:spPr>
          <p:txBody>
            <a:bodyPr/>
            <a:lstStyle/>
            <a:p>
              <a:endParaRPr lang="it-IT"/>
            </a:p>
          </p:txBody>
        </p:sp>
      </p:gr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18288000" cy="1457325"/>
          </a:xfrm>
          <a:prstGeom prst="rect">
            <a:avLst/>
          </a:prstGeom>
          <a:solidFill>
            <a:srgbClr val="1E3048"/>
          </a:solidFill>
        </p:spPr>
        <p:txBody>
          <a:bodyPr/>
          <a:lstStyle/>
          <a:p>
            <a:endParaRPr lang="it-IT"/>
          </a:p>
        </p:txBody>
      </p:sp>
      <p:sp>
        <p:nvSpPr>
          <p:cNvPr id="3" name="Freeform 3"/>
          <p:cNvSpPr/>
          <p:nvPr/>
        </p:nvSpPr>
        <p:spPr>
          <a:xfrm>
            <a:off x="16702512" y="8607791"/>
            <a:ext cx="556788" cy="556788"/>
          </a:xfrm>
          <a:custGeom>
            <a:avLst/>
            <a:gdLst/>
            <a:ahLst/>
            <a:cxnLst/>
            <a:rect l="l" t="t" r="r" b="b"/>
            <a:pathLst>
              <a:path w="556788" h="556788">
                <a:moveTo>
                  <a:pt x="0" y="0"/>
                </a:moveTo>
                <a:lnTo>
                  <a:pt x="556788" y="0"/>
                </a:lnTo>
                <a:lnTo>
                  <a:pt x="556788" y="556787"/>
                </a:lnTo>
                <a:lnTo>
                  <a:pt x="0" y="55678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it-IT"/>
          </a:p>
        </p:txBody>
      </p:sp>
      <p:sp>
        <p:nvSpPr>
          <p:cNvPr id="4" name="Freeform 4"/>
          <p:cNvSpPr/>
          <p:nvPr/>
        </p:nvSpPr>
        <p:spPr>
          <a:xfrm rot="-5400000">
            <a:off x="16041208" y="-789467"/>
            <a:ext cx="2988478" cy="1505106"/>
          </a:xfrm>
          <a:custGeom>
            <a:avLst/>
            <a:gdLst/>
            <a:ahLst/>
            <a:cxnLst/>
            <a:rect l="l" t="t" r="r" b="b"/>
            <a:pathLst>
              <a:path w="2988478" h="1505106">
                <a:moveTo>
                  <a:pt x="0" y="0"/>
                </a:moveTo>
                <a:lnTo>
                  <a:pt x="2988478" y="0"/>
                </a:lnTo>
                <a:lnTo>
                  <a:pt x="2988478" y="1505106"/>
                </a:lnTo>
                <a:lnTo>
                  <a:pt x="0" y="150510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it-IT"/>
          </a:p>
        </p:txBody>
      </p:sp>
      <p:sp>
        <p:nvSpPr>
          <p:cNvPr id="5" name="Freeform 5"/>
          <p:cNvSpPr/>
          <p:nvPr/>
        </p:nvSpPr>
        <p:spPr>
          <a:xfrm rot="5400000">
            <a:off x="7996398" y="9139398"/>
            <a:ext cx="1060016" cy="1235189"/>
          </a:xfrm>
          <a:custGeom>
            <a:avLst/>
            <a:gdLst/>
            <a:ahLst/>
            <a:cxnLst/>
            <a:rect l="l" t="t" r="r" b="b"/>
            <a:pathLst>
              <a:path w="1060016" h="1235189">
                <a:moveTo>
                  <a:pt x="0" y="0"/>
                </a:moveTo>
                <a:lnTo>
                  <a:pt x="1060016" y="0"/>
                </a:lnTo>
                <a:lnTo>
                  <a:pt x="1060016" y="1235188"/>
                </a:lnTo>
                <a:lnTo>
                  <a:pt x="0" y="123518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it-IT"/>
          </a:p>
        </p:txBody>
      </p:sp>
      <p:sp>
        <p:nvSpPr>
          <p:cNvPr id="6" name="TextBox 6"/>
          <p:cNvSpPr txBox="1"/>
          <p:nvPr/>
        </p:nvSpPr>
        <p:spPr>
          <a:xfrm>
            <a:off x="1028700" y="2395048"/>
            <a:ext cx="13011844" cy="807913"/>
          </a:xfrm>
          <a:prstGeom prst="rect">
            <a:avLst/>
          </a:prstGeom>
        </p:spPr>
        <p:txBody>
          <a:bodyPr wrap="square" lIns="0" tIns="0" rIns="0" bIns="0" rtlCol="0" anchor="t">
            <a:spAutoFit/>
          </a:bodyPr>
          <a:lstStyle/>
          <a:p>
            <a:pPr>
              <a:lnSpc>
                <a:spcPts val="6269"/>
              </a:lnSpc>
            </a:pPr>
            <a:r>
              <a:rPr lang="en-US" sz="5499" err="1">
                <a:solidFill>
                  <a:srgbClr val="06213C"/>
                </a:solidFill>
                <a:latin typeface="Montserrat Classic Bold"/>
              </a:rPr>
              <a:t>Legislazioni</a:t>
            </a:r>
            <a:r>
              <a:rPr lang="en-US" sz="5499">
                <a:solidFill>
                  <a:srgbClr val="06213C"/>
                </a:solidFill>
                <a:latin typeface="Montserrat Classic Bold"/>
              </a:rPr>
              <a:t> </a:t>
            </a:r>
            <a:r>
              <a:rPr lang="en-US" sz="5499" err="1">
                <a:solidFill>
                  <a:srgbClr val="06213C"/>
                </a:solidFill>
                <a:latin typeface="Montserrat Classic Bold"/>
              </a:rPr>
              <a:t>nazionali</a:t>
            </a:r>
            <a:r>
              <a:rPr lang="en-US" sz="5499">
                <a:solidFill>
                  <a:srgbClr val="06213C"/>
                </a:solidFill>
                <a:latin typeface="Montserrat Classic Bold"/>
              </a:rPr>
              <a:t> </a:t>
            </a:r>
            <a:r>
              <a:rPr lang="en-US" sz="5499" err="1">
                <a:solidFill>
                  <a:srgbClr val="06213C"/>
                </a:solidFill>
                <a:latin typeface="Montserrat Classic Bold"/>
              </a:rPr>
              <a:t>nell’UE</a:t>
            </a:r>
            <a:endParaRPr lang="en-US" sz="5499">
              <a:solidFill>
                <a:srgbClr val="06213C"/>
              </a:solidFill>
              <a:latin typeface="Montserrat Classic Bold"/>
            </a:endParaRPr>
          </a:p>
        </p:txBody>
      </p:sp>
      <p:sp>
        <p:nvSpPr>
          <p:cNvPr id="7" name="TextBox 7"/>
          <p:cNvSpPr txBox="1"/>
          <p:nvPr/>
        </p:nvSpPr>
        <p:spPr>
          <a:xfrm>
            <a:off x="1028700" y="3202961"/>
            <a:ext cx="17044292" cy="6282810"/>
          </a:xfrm>
          <a:prstGeom prst="rect">
            <a:avLst/>
          </a:prstGeom>
        </p:spPr>
        <p:txBody>
          <a:bodyPr wrap="square" lIns="0" tIns="0" rIns="0" bIns="0" rtlCol="0" anchor="t">
            <a:spAutoFit/>
          </a:bodyPr>
          <a:lstStyle/>
          <a:p>
            <a:pPr>
              <a:lnSpc>
                <a:spcPct val="150000"/>
              </a:lnSpc>
            </a:pPr>
            <a:r>
              <a:rPr lang="en-US" sz="2500">
                <a:solidFill>
                  <a:srgbClr val="06213C"/>
                </a:solidFill>
                <a:latin typeface="Montserrat" pitchFamily="2" charset="77"/>
              </a:rPr>
              <a:t>Sei </a:t>
            </a:r>
            <a:r>
              <a:rPr lang="en-US" sz="2500" err="1">
                <a:solidFill>
                  <a:srgbClr val="06213C"/>
                </a:solidFill>
                <a:latin typeface="Montserrat" pitchFamily="2" charset="77"/>
              </a:rPr>
              <a:t>paesi</a:t>
            </a:r>
            <a:r>
              <a:rPr lang="en-US" sz="2500">
                <a:solidFill>
                  <a:srgbClr val="06213C"/>
                </a:solidFill>
                <a:latin typeface="Montserrat" pitchFamily="2" charset="77"/>
              </a:rPr>
              <a:t> </a:t>
            </a:r>
            <a:r>
              <a:rPr lang="en-US" sz="2500" err="1">
                <a:solidFill>
                  <a:srgbClr val="06213C"/>
                </a:solidFill>
                <a:latin typeface="Montserrat" pitchFamily="2" charset="77"/>
              </a:rPr>
              <a:t>dell’Ue</a:t>
            </a:r>
            <a:r>
              <a:rPr lang="en-US" sz="2500">
                <a:solidFill>
                  <a:srgbClr val="06213C"/>
                </a:solidFill>
                <a:latin typeface="Montserrat" pitchFamily="2" charset="77"/>
              </a:rPr>
              <a:t> </a:t>
            </a:r>
            <a:r>
              <a:rPr lang="en-US" sz="2500" err="1">
                <a:solidFill>
                  <a:srgbClr val="06213C"/>
                </a:solidFill>
                <a:latin typeface="Montserrat" pitchFamily="2" charset="77"/>
              </a:rPr>
              <a:t>hanno</a:t>
            </a:r>
            <a:r>
              <a:rPr lang="en-US" sz="2500">
                <a:solidFill>
                  <a:srgbClr val="06213C"/>
                </a:solidFill>
                <a:latin typeface="Montserrat" pitchFamily="2" charset="77"/>
              </a:rPr>
              <a:t> </a:t>
            </a:r>
            <a:r>
              <a:rPr lang="en-US" sz="2500" err="1">
                <a:solidFill>
                  <a:srgbClr val="06213C"/>
                </a:solidFill>
                <a:latin typeface="Montserrat" pitchFamily="2" charset="77"/>
              </a:rPr>
              <a:t>adottato</a:t>
            </a:r>
            <a:r>
              <a:rPr lang="en-US" sz="2500">
                <a:solidFill>
                  <a:srgbClr val="06213C"/>
                </a:solidFill>
                <a:latin typeface="Montserrat" pitchFamily="2" charset="77"/>
              </a:rPr>
              <a:t> </a:t>
            </a:r>
            <a:r>
              <a:rPr lang="en-US" sz="2500" err="1">
                <a:solidFill>
                  <a:srgbClr val="06213C"/>
                </a:solidFill>
                <a:latin typeface="Montserrat" pitchFamily="2" charset="77"/>
              </a:rPr>
              <a:t>norme</a:t>
            </a:r>
            <a:r>
              <a:rPr lang="en-US" sz="2500">
                <a:solidFill>
                  <a:srgbClr val="06213C"/>
                </a:solidFill>
                <a:latin typeface="Montserrat" pitchFamily="2" charset="77"/>
              </a:rPr>
              <a:t> legislative </a:t>
            </a:r>
            <a:r>
              <a:rPr lang="en-US" sz="2500" err="1">
                <a:solidFill>
                  <a:srgbClr val="06213C"/>
                </a:solidFill>
                <a:latin typeface="Montserrat" pitchFamily="2" charset="77"/>
              </a:rPr>
              <a:t>che</a:t>
            </a:r>
            <a:r>
              <a:rPr lang="en-US" sz="2500">
                <a:solidFill>
                  <a:srgbClr val="06213C"/>
                </a:solidFill>
                <a:latin typeface="Montserrat" pitchFamily="2" charset="77"/>
              </a:rPr>
              <a:t> </a:t>
            </a:r>
            <a:r>
              <a:rPr lang="en-US" sz="2500" err="1">
                <a:solidFill>
                  <a:srgbClr val="06213C"/>
                </a:solidFill>
                <a:latin typeface="Montserrat" pitchFamily="2" charset="77"/>
              </a:rPr>
              <a:t>prevedono</a:t>
            </a:r>
            <a:r>
              <a:rPr lang="en-US" sz="2500">
                <a:solidFill>
                  <a:srgbClr val="06213C"/>
                </a:solidFill>
                <a:latin typeface="Montserrat" pitchFamily="2" charset="77"/>
              </a:rPr>
              <a:t> il SPR (DE – 2014, NED - 2015, AT - 2015, FR - 2016, BE – 2018, BG - 2024)</a:t>
            </a:r>
          </a:p>
          <a:p>
            <a:pPr>
              <a:lnSpc>
                <a:spcPct val="150000"/>
              </a:lnSpc>
            </a:pPr>
            <a:r>
              <a:rPr lang="en-US" sz="2500">
                <a:solidFill>
                  <a:srgbClr val="06213C"/>
                </a:solidFill>
                <a:latin typeface="Montserrat"/>
              </a:rPr>
              <a:t>Le </a:t>
            </a:r>
            <a:r>
              <a:rPr lang="en-US" sz="2500" err="1">
                <a:solidFill>
                  <a:srgbClr val="06213C"/>
                </a:solidFill>
                <a:latin typeface="Montserrat"/>
              </a:rPr>
              <a:t>legislazioni</a:t>
            </a:r>
            <a:r>
              <a:rPr lang="en-US" sz="2500">
                <a:solidFill>
                  <a:srgbClr val="06213C"/>
                </a:solidFill>
                <a:latin typeface="Montserrat"/>
              </a:rPr>
              <a:t> </a:t>
            </a:r>
            <a:r>
              <a:rPr lang="en-US" sz="2500" err="1">
                <a:solidFill>
                  <a:srgbClr val="06213C"/>
                </a:solidFill>
                <a:latin typeface="Montserrat"/>
              </a:rPr>
              <a:t>nazionali</a:t>
            </a:r>
            <a:r>
              <a:rPr lang="en-US" sz="2500">
                <a:solidFill>
                  <a:srgbClr val="06213C"/>
                </a:solidFill>
                <a:latin typeface="Montserrat"/>
              </a:rPr>
              <a:t> </a:t>
            </a:r>
            <a:r>
              <a:rPr lang="en-US" sz="2500" err="1">
                <a:solidFill>
                  <a:srgbClr val="06213C"/>
                </a:solidFill>
                <a:latin typeface="Montserrat"/>
              </a:rPr>
              <a:t>considerano</a:t>
            </a:r>
            <a:r>
              <a:rPr lang="en-US" sz="2500">
                <a:solidFill>
                  <a:srgbClr val="06213C"/>
                </a:solidFill>
                <a:latin typeface="Montserrat"/>
              </a:rPr>
              <a:t>  il SPR come:</a:t>
            </a:r>
          </a:p>
          <a:p>
            <a:pPr marL="457200" indent="-457200">
              <a:lnSpc>
                <a:spcPct val="150000"/>
              </a:lnSpc>
              <a:buFont typeface="Arial" panose="020B0604020202020204" pitchFamily="34" charset="0"/>
              <a:buChar char="•"/>
            </a:pPr>
            <a:r>
              <a:rPr lang="en-US" sz="2500" err="1">
                <a:solidFill>
                  <a:srgbClr val="06213C"/>
                </a:solidFill>
                <a:latin typeface="Montserrat"/>
              </a:rPr>
              <a:t>diritto</a:t>
            </a:r>
            <a:r>
              <a:rPr lang="en-US" sz="2500">
                <a:solidFill>
                  <a:srgbClr val="06213C"/>
                </a:solidFill>
                <a:latin typeface="Montserrat"/>
              </a:rPr>
              <a:t> </a:t>
            </a:r>
            <a:r>
              <a:rPr lang="en-US" sz="2500" err="1">
                <a:solidFill>
                  <a:srgbClr val="06213C"/>
                </a:solidFill>
                <a:latin typeface="Montserrat"/>
              </a:rPr>
              <a:t>dell’autore</a:t>
            </a:r>
            <a:r>
              <a:rPr lang="en-US" sz="2500">
                <a:solidFill>
                  <a:srgbClr val="06213C"/>
                </a:solidFill>
                <a:latin typeface="Montserrat"/>
              </a:rPr>
              <a:t> a </a:t>
            </a:r>
            <a:r>
              <a:rPr lang="en-US" sz="2500" err="1">
                <a:solidFill>
                  <a:srgbClr val="06213C"/>
                </a:solidFill>
                <a:latin typeface="Montserrat"/>
              </a:rPr>
              <a:t>rendere</a:t>
            </a:r>
            <a:r>
              <a:rPr lang="en-US" sz="2500">
                <a:solidFill>
                  <a:srgbClr val="06213C"/>
                </a:solidFill>
                <a:latin typeface="Montserrat"/>
              </a:rPr>
              <a:t> </a:t>
            </a:r>
            <a:r>
              <a:rPr lang="en-US" sz="2500" err="1">
                <a:solidFill>
                  <a:srgbClr val="06213C"/>
                </a:solidFill>
                <a:latin typeface="Montserrat"/>
              </a:rPr>
              <a:t>pubblico</a:t>
            </a:r>
            <a:r>
              <a:rPr lang="en-US" sz="2500">
                <a:solidFill>
                  <a:srgbClr val="06213C"/>
                </a:solidFill>
                <a:latin typeface="Montserrat"/>
              </a:rPr>
              <a:t> il </a:t>
            </a:r>
            <a:r>
              <a:rPr lang="en-US" sz="2500" err="1">
                <a:solidFill>
                  <a:srgbClr val="06213C"/>
                </a:solidFill>
                <a:latin typeface="Montserrat"/>
              </a:rPr>
              <a:t>contributo</a:t>
            </a:r>
            <a:r>
              <a:rPr lang="en-US" sz="2500">
                <a:solidFill>
                  <a:srgbClr val="06213C"/>
                </a:solidFill>
                <a:latin typeface="Montserrat"/>
              </a:rPr>
              <a:t>, </a:t>
            </a:r>
          </a:p>
          <a:p>
            <a:pPr marL="457200" indent="-457200">
              <a:lnSpc>
                <a:spcPct val="150000"/>
              </a:lnSpc>
              <a:buFont typeface="Arial" panose="020B0604020202020204" pitchFamily="34" charset="0"/>
              <a:buChar char="•"/>
            </a:pPr>
            <a:r>
              <a:rPr lang="en-US" sz="2500" err="1">
                <a:solidFill>
                  <a:srgbClr val="06213C"/>
                </a:solidFill>
                <a:latin typeface="Montserrat"/>
              </a:rPr>
              <a:t>riferito</a:t>
            </a:r>
            <a:r>
              <a:rPr lang="en-US" sz="2500">
                <a:solidFill>
                  <a:srgbClr val="06213C"/>
                </a:solidFill>
                <a:latin typeface="Montserrat"/>
              </a:rPr>
              <a:t> in </a:t>
            </a:r>
            <a:r>
              <a:rPr lang="en-US" sz="2500" err="1">
                <a:solidFill>
                  <a:srgbClr val="06213C"/>
                </a:solidFill>
                <a:latin typeface="Montserrat"/>
              </a:rPr>
              <a:t>genere</a:t>
            </a:r>
            <a:r>
              <a:rPr lang="en-US" sz="2500">
                <a:solidFill>
                  <a:srgbClr val="06213C"/>
                </a:solidFill>
                <a:latin typeface="Montserrat"/>
              </a:rPr>
              <a:t> ad </a:t>
            </a:r>
            <a:r>
              <a:rPr lang="en-US" sz="2500" err="1">
                <a:solidFill>
                  <a:srgbClr val="06213C"/>
                </a:solidFill>
                <a:latin typeface="Montserrat"/>
              </a:rPr>
              <a:t>articoli</a:t>
            </a:r>
            <a:r>
              <a:rPr lang="en-US" sz="2500">
                <a:solidFill>
                  <a:srgbClr val="06213C"/>
                </a:solidFill>
                <a:latin typeface="Montserrat"/>
              </a:rPr>
              <a:t> </a:t>
            </a:r>
            <a:r>
              <a:rPr lang="en-US" sz="2500" err="1">
                <a:solidFill>
                  <a:srgbClr val="06213C"/>
                </a:solidFill>
                <a:latin typeface="Montserrat"/>
              </a:rPr>
              <a:t>su</a:t>
            </a:r>
            <a:r>
              <a:rPr lang="en-US" sz="2500">
                <a:solidFill>
                  <a:srgbClr val="06213C"/>
                </a:solidFill>
                <a:latin typeface="Montserrat"/>
              </a:rPr>
              <a:t> </a:t>
            </a:r>
            <a:r>
              <a:rPr lang="en-US" sz="2500" err="1">
                <a:solidFill>
                  <a:srgbClr val="06213C"/>
                </a:solidFill>
                <a:latin typeface="Montserrat"/>
              </a:rPr>
              <a:t>riviste</a:t>
            </a:r>
            <a:endParaRPr lang="en-US" sz="2500">
              <a:solidFill>
                <a:srgbClr val="06213C"/>
              </a:solidFill>
              <a:latin typeface="Montserrat"/>
            </a:endParaRPr>
          </a:p>
          <a:p>
            <a:pPr marL="457200" indent="-457200">
              <a:lnSpc>
                <a:spcPct val="150000"/>
              </a:lnSpc>
              <a:buFont typeface="Arial" panose="020B0604020202020204" pitchFamily="34" charset="0"/>
              <a:buChar char="•"/>
            </a:pPr>
            <a:r>
              <a:rPr lang="en-US" sz="2500" err="1">
                <a:solidFill>
                  <a:srgbClr val="06213C"/>
                </a:solidFill>
                <a:latin typeface="Montserrat"/>
              </a:rPr>
              <a:t>frutto</a:t>
            </a:r>
            <a:r>
              <a:rPr lang="en-US" sz="2500">
                <a:solidFill>
                  <a:srgbClr val="06213C"/>
                </a:solidFill>
                <a:latin typeface="Montserrat"/>
              </a:rPr>
              <a:t> di </a:t>
            </a:r>
            <a:r>
              <a:rPr lang="en-US" sz="2500" err="1">
                <a:solidFill>
                  <a:srgbClr val="06213C"/>
                </a:solidFill>
                <a:latin typeface="Montserrat"/>
              </a:rPr>
              <a:t>ricerche</a:t>
            </a:r>
            <a:r>
              <a:rPr lang="en-US" sz="2500">
                <a:solidFill>
                  <a:srgbClr val="06213C"/>
                </a:solidFill>
                <a:latin typeface="Montserrat"/>
              </a:rPr>
              <a:t> </a:t>
            </a:r>
            <a:r>
              <a:rPr lang="en-US" sz="2500" err="1">
                <a:solidFill>
                  <a:srgbClr val="06213C"/>
                </a:solidFill>
                <a:latin typeface="Montserrat"/>
              </a:rPr>
              <a:t>finanziate</a:t>
            </a:r>
            <a:r>
              <a:rPr lang="en-US" sz="2500">
                <a:solidFill>
                  <a:srgbClr val="06213C"/>
                </a:solidFill>
                <a:latin typeface="Montserrat"/>
              </a:rPr>
              <a:t> </a:t>
            </a:r>
            <a:r>
              <a:rPr lang="en-US" sz="2500" err="1">
                <a:solidFill>
                  <a:srgbClr val="06213C"/>
                </a:solidFill>
                <a:latin typeface="Montserrat"/>
              </a:rPr>
              <a:t>interamente</a:t>
            </a:r>
            <a:r>
              <a:rPr lang="en-US" sz="2500">
                <a:solidFill>
                  <a:srgbClr val="06213C"/>
                </a:solidFill>
                <a:latin typeface="Montserrat"/>
              </a:rPr>
              <a:t> o </a:t>
            </a:r>
            <a:r>
              <a:rPr lang="en-US" sz="2500" err="1">
                <a:solidFill>
                  <a:srgbClr val="06213C"/>
                </a:solidFill>
                <a:latin typeface="Montserrat"/>
              </a:rPr>
              <a:t>parzialmente</a:t>
            </a:r>
            <a:r>
              <a:rPr lang="en-US" sz="2500">
                <a:solidFill>
                  <a:srgbClr val="06213C"/>
                </a:solidFill>
                <a:latin typeface="Montserrat"/>
              </a:rPr>
              <a:t> con </a:t>
            </a:r>
            <a:r>
              <a:rPr lang="en-US" sz="2500" err="1">
                <a:solidFill>
                  <a:srgbClr val="06213C"/>
                </a:solidFill>
                <a:latin typeface="Montserrat"/>
              </a:rPr>
              <a:t>fondi</a:t>
            </a:r>
            <a:r>
              <a:rPr lang="en-US" sz="2500">
                <a:solidFill>
                  <a:srgbClr val="06213C"/>
                </a:solidFill>
                <a:latin typeface="Montserrat"/>
              </a:rPr>
              <a:t> </a:t>
            </a:r>
            <a:r>
              <a:rPr lang="en-US" sz="2500" err="1">
                <a:solidFill>
                  <a:srgbClr val="06213C"/>
                </a:solidFill>
                <a:latin typeface="Montserrat"/>
              </a:rPr>
              <a:t>pubblici</a:t>
            </a:r>
            <a:r>
              <a:rPr lang="en-US" sz="2500">
                <a:solidFill>
                  <a:srgbClr val="06213C"/>
                </a:solidFill>
                <a:latin typeface="Montserrat"/>
              </a:rPr>
              <a:t> </a:t>
            </a:r>
          </a:p>
          <a:p>
            <a:pPr marL="457200" indent="-457200">
              <a:lnSpc>
                <a:spcPct val="150000"/>
              </a:lnSpc>
              <a:buFont typeface="Arial" panose="020B0604020202020204" pitchFamily="34" charset="0"/>
              <a:buChar char="•"/>
            </a:pPr>
            <a:r>
              <a:rPr lang="en-US" sz="2500">
                <a:solidFill>
                  <a:srgbClr val="06213C"/>
                </a:solidFill>
                <a:latin typeface="Montserrat"/>
              </a:rPr>
              <a:t>non </a:t>
            </a:r>
            <a:r>
              <a:rPr lang="en-US" sz="2500" err="1">
                <a:solidFill>
                  <a:srgbClr val="06213C"/>
                </a:solidFill>
                <a:latin typeface="Montserrat"/>
              </a:rPr>
              <a:t>derogabile</a:t>
            </a:r>
            <a:r>
              <a:rPr lang="en-US" sz="2500">
                <a:solidFill>
                  <a:srgbClr val="06213C"/>
                </a:solidFill>
                <a:latin typeface="Montserrat"/>
              </a:rPr>
              <a:t> da </a:t>
            </a:r>
            <a:r>
              <a:rPr lang="en-US" sz="2500" err="1">
                <a:solidFill>
                  <a:srgbClr val="06213C"/>
                </a:solidFill>
                <a:latin typeface="Montserrat"/>
              </a:rPr>
              <a:t>contrarie</a:t>
            </a:r>
            <a:r>
              <a:rPr lang="en-US" sz="2500">
                <a:solidFill>
                  <a:srgbClr val="06213C"/>
                </a:solidFill>
                <a:latin typeface="Montserrat"/>
              </a:rPr>
              <a:t> </a:t>
            </a:r>
            <a:r>
              <a:rPr lang="en-US" sz="2500" err="1">
                <a:solidFill>
                  <a:srgbClr val="06213C"/>
                </a:solidFill>
                <a:latin typeface="Montserrat"/>
              </a:rPr>
              <a:t>disposizioni</a:t>
            </a:r>
            <a:r>
              <a:rPr lang="en-US" sz="2500">
                <a:solidFill>
                  <a:srgbClr val="06213C"/>
                </a:solidFill>
                <a:latin typeface="Montserrat"/>
              </a:rPr>
              <a:t> </a:t>
            </a:r>
            <a:r>
              <a:rPr lang="en-US" sz="2500" err="1">
                <a:solidFill>
                  <a:srgbClr val="06213C"/>
                </a:solidFill>
                <a:latin typeface="Montserrat"/>
              </a:rPr>
              <a:t>contrattuali</a:t>
            </a:r>
            <a:r>
              <a:rPr lang="en-US" sz="2500">
                <a:solidFill>
                  <a:srgbClr val="06213C"/>
                </a:solidFill>
                <a:latin typeface="Montserrat"/>
              </a:rPr>
              <a:t>  </a:t>
            </a:r>
          </a:p>
          <a:p>
            <a:pPr marL="457200" indent="-457200">
              <a:lnSpc>
                <a:spcPct val="150000"/>
              </a:lnSpc>
              <a:buFont typeface="Arial" panose="020B0604020202020204" pitchFamily="34" charset="0"/>
              <a:buChar char="•"/>
            </a:pPr>
            <a:r>
              <a:rPr lang="en-US" sz="2500" err="1">
                <a:solidFill>
                  <a:srgbClr val="06213C"/>
                </a:solidFill>
                <a:latin typeface="Montserrat"/>
              </a:rPr>
              <a:t>applicabile</a:t>
            </a:r>
            <a:r>
              <a:rPr lang="en-US" sz="2500">
                <a:solidFill>
                  <a:srgbClr val="06213C"/>
                </a:solidFill>
                <a:latin typeface="Montserrat"/>
              </a:rPr>
              <a:t> </a:t>
            </a:r>
            <a:r>
              <a:rPr lang="en-US" sz="2500" err="1">
                <a:solidFill>
                  <a:srgbClr val="06213C"/>
                </a:solidFill>
                <a:latin typeface="Montserrat"/>
              </a:rPr>
              <a:t>all’Author</a:t>
            </a:r>
            <a:r>
              <a:rPr lang="en-US" sz="2500">
                <a:solidFill>
                  <a:srgbClr val="06213C"/>
                </a:solidFill>
                <a:latin typeface="Montserrat"/>
              </a:rPr>
              <a:t> Accepted Manuscript o senza </a:t>
            </a:r>
            <a:r>
              <a:rPr lang="en-US" sz="2500" err="1">
                <a:solidFill>
                  <a:srgbClr val="06213C"/>
                </a:solidFill>
                <a:latin typeface="Montserrat"/>
              </a:rPr>
              <a:t>limitazioni</a:t>
            </a:r>
            <a:r>
              <a:rPr lang="en-US" sz="2500">
                <a:solidFill>
                  <a:srgbClr val="06213C"/>
                </a:solidFill>
                <a:latin typeface="Montserrat"/>
              </a:rPr>
              <a:t> </a:t>
            </a:r>
            <a:r>
              <a:rPr lang="en-US" sz="2500" err="1">
                <a:solidFill>
                  <a:srgbClr val="06213C"/>
                </a:solidFill>
                <a:latin typeface="Montserrat"/>
              </a:rPr>
              <a:t>quanto</a:t>
            </a:r>
            <a:r>
              <a:rPr lang="en-US" sz="2500">
                <a:solidFill>
                  <a:srgbClr val="06213C"/>
                </a:solidFill>
                <a:latin typeface="Montserrat"/>
              </a:rPr>
              <a:t> </a:t>
            </a:r>
            <a:r>
              <a:rPr lang="en-US" sz="2500" err="1">
                <a:solidFill>
                  <a:srgbClr val="06213C"/>
                </a:solidFill>
                <a:latin typeface="Montserrat"/>
              </a:rPr>
              <a:t>alla</a:t>
            </a:r>
            <a:r>
              <a:rPr lang="en-US" sz="2500">
                <a:solidFill>
                  <a:srgbClr val="06213C"/>
                </a:solidFill>
                <a:latin typeface="Montserrat"/>
              </a:rPr>
              <a:t> </a:t>
            </a:r>
            <a:r>
              <a:rPr lang="en-US" sz="2500" err="1">
                <a:solidFill>
                  <a:srgbClr val="06213C"/>
                </a:solidFill>
                <a:latin typeface="Montserrat"/>
              </a:rPr>
              <a:t>versione</a:t>
            </a:r>
            <a:r>
              <a:rPr lang="en-US" sz="2500">
                <a:solidFill>
                  <a:srgbClr val="06213C"/>
                </a:solidFill>
                <a:latin typeface="Montserrat"/>
              </a:rPr>
              <a:t>, </a:t>
            </a:r>
          </a:p>
          <a:p>
            <a:pPr marL="457200" indent="-457200">
              <a:lnSpc>
                <a:spcPct val="150000"/>
              </a:lnSpc>
              <a:buFont typeface="Arial" panose="020B0604020202020204" pitchFamily="34" charset="0"/>
              <a:buChar char="•"/>
            </a:pPr>
            <a:r>
              <a:rPr lang="en-US" sz="2500">
                <a:solidFill>
                  <a:srgbClr val="06213C"/>
                </a:solidFill>
                <a:latin typeface="Montserrat"/>
              </a:rPr>
              <a:t>con o senza </a:t>
            </a:r>
            <a:r>
              <a:rPr lang="en-US" sz="2500" err="1">
                <a:solidFill>
                  <a:srgbClr val="06213C"/>
                </a:solidFill>
                <a:latin typeface="Montserrat"/>
              </a:rPr>
              <a:t>periodo</a:t>
            </a:r>
            <a:r>
              <a:rPr lang="en-US" sz="2500">
                <a:solidFill>
                  <a:srgbClr val="06213C"/>
                </a:solidFill>
                <a:latin typeface="Montserrat"/>
              </a:rPr>
              <a:t> di embargo, </a:t>
            </a:r>
          </a:p>
          <a:p>
            <a:pPr marL="457200" indent="-457200">
              <a:lnSpc>
                <a:spcPct val="150000"/>
              </a:lnSpc>
              <a:buFont typeface="Arial" panose="020B0604020202020204" pitchFamily="34" charset="0"/>
              <a:buChar char="•"/>
            </a:pPr>
            <a:r>
              <a:rPr lang="en-US" sz="2500">
                <a:solidFill>
                  <a:srgbClr val="06213C"/>
                </a:solidFill>
                <a:latin typeface="Montserrat"/>
              </a:rPr>
              <a:t>con o senza </a:t>
            </a:r>
            <a:r>
              <a:rPr lang="en-US" sz="2500" err="1">
                <a:solidFill>
                  <a:srgbClr val="06213C"/>
                </a:solidFill>
                <a:latin typeface="Montserrat"/>
              </a:rPr>
              <a:t>limitazioni</a:t>
            </a:r>
            <a:r>
              <a:rPr lang="en-US" sz="2500">
                <a:solidFill>
                  <a:srgbClr val="06213C"/>
                </a:solidFill>
                <a:latin typeface="Montserrat"/>
              </a:rPr>
              <a:t> alle </a:t>
            </a:r>
            <a:r>
              <a:rPr lang="en-US" sz="2500" err="1">
                <a:solidFill>
                  <a:srgbClr val="06213C"/>
                </a:solidFill>
                <a:latin typeface="Montserrat"/>
              </a:rPr>
              <a:t>finalità</a:t>
            </a:r>
            <a:r>
              <a:rPr lang="en-US" sz="2500">
                <a:solidFill>
                  <a:srgbClr val="06213C"/>
                </a:solidFill>
                <a:latin typeface="Montserrat"/>
              </a:rPr>
              <a:t> </a:t>
            </a:r>
            <a:r>
              <a:rPr lang="en-US" sz="2500" err="1">
                <a:solidFill>
                  <a:srgbClr val="06213C"/>
                </a:solidFill>
                <a:latin typeface="Montserrat"/>
              </a:rPr>
              <a:t>commerciali</a:t>
            </a:r>
            <a:r>
              <a:rPr lang="en-US" sz="2500">
                <a:solidFill>
                  <a:srgbClr val="06213C"/>
                </a:solidFill>
                <a:latin typeface="Montserrat"/>
              </a:rPr>
              <a:t>, </a:t>
            </a:r>
          </a:p>
          <a:p>
            <a:pPr marL="457200" indent="-457200">
              <a:lnSpc>
                <a:spcPct val="150000"/>
              </a:lnSpc>
              <a:buFont typeface="Arial" panose="020B0604020202020204" pitchFamily="34" charset="0"/>
              <a:buChar char="•"/>
            </a:pPr>
            <a:r>
              <a:rPr lang="en-US" sz="2500">
                <a:solidFill>
                  <a:srgbClr val="06213C"/>
                </a:solidFill>
                <a:latin typeface="Montserrat"/>
              </a:rPr>
              <a:t>con o senza </a:t>
            </a:r>
            <a:r>
              <a:rPr lang="en-US" sz="2500" err="1">
                <a:solidFill>
                  <a:srgbClr val="06213C"/>
                </a:solidFill>
                <a:latin typeface="Montserrat"/>
              </a:rPr>
              <a:t>obbligo</a:t>
            </a:r>
            <a:r>
              <a:rPr lang="en-US" sz="2500">
                <a:solidFill>
                  <a:srgbClr val="06213C"/>
                </a:solidFill>
                <a:latin typeface="Montserrat"/>
              </a:rPr>
              <a:t> di </a:t>
            </a:r>
            <a:r>
              <a:rPr lang="en-US" sz="2500" err="1">
                <a:solidFill>
                  <a:srgbClr val="06213C"/>
                </a:solidFill>
                <a:latin typeface="Montserrat"/>
              </a:rPr>
              <a:t>indicare</a:t>
            </a:r>
            <a:r>
              <a:rPr lang="en-US" sz="2500">
                <a:solidFill>
                  <a:srgbClr val="06213C"/>
                </a:solidFill>
                <a:latin typeface="Montserrat"/>
              </a:rPr>
              <a:t> la </a:t>
            </a:r>
            <a:r>
              <a:rPr lang="en-US" sz="2500" err="1">
                <a:solidFill>
                  <a:srgbClr val="06213C"/>
                </a:solidFill>
                <a:latin typeface="Montserrat"/>
              </a:rPr>
              <a:t>sede</a:t>
            </a:r>
            <a:r>
              <a:rPr lang="en-US" sz="2500">
                <a:solidFill>
                  <a:srgbClr val="06213C"/>
                </a:solidFill>
                <a:latin typeface="Montserrat"/>
              </a:rPr>
              <a:t> di prima </a:t>
            </a:r>
            <a:r>
              <a:rPr lang="en-US" sz="2500" err="1">
                <a:solidFill>
                  <a:srgbClr val="06213C"/>
                </a:solidFill>
                <a:latin typeface="Montserrat"/>
              </a:rPr>
              <a:t>pubblicazione</a:t>
            </a:r>
            <a:endParaRPr lang="en-US" sz="2500">
              <a:solidFill>
                <a:srgbClr val="06213C"/>
              </a:solidFill>
              <a:latin typeface="Montserrat"/>
            </a:endParaRPr>
          </a:p>
        </p:txBody>
      </p:sp>
      <p:grpSp>
        <p:nvGrpSpPr>
          <p:cNvPr id="8" name="Group 8"/>
          <p:cNvGrpSpPr/>
          <p:nvPr/>
        </p:nvGrpSpPr>
        <p:grpSpPr>
          <a:xfrm>
            <a:off x="-431966" y="911088"/>
            <a:ext cx="7148154" cy="925889"/>
            <a:chOff x="0" y="0"/>
            <a:chExt cx="9530872" cy="1234519"/>
          </a:xfrm>
        </p:grpSpPr>
        <p:grpSp>
          <p:nvGrpSpPr>
            <p:cNvPr id="9" name="Group 9"/>
            <p:cNvGrpSpPr/>
            <p:nvPr/>
          </p:nvGrpSpPr>
          <p:grpSpPr>
            <a:xfrm>
              <a:off x="0" y="0"/>
              <a:ext cx="9530872" cy="1234519"/>
              <a:chOff x="0" y="0"/>
              <a:chExt cx="2221364" cy="287730"/>
            </a:xfrm>
          </p:grpSpPr>
          <p:sp>
            <p:nvSpPr>
              <p:cNvPr id="10" name="Freeform 10"/>
              <p:cNvSpPr/>
              <p:nvPr/>
            </p:nvSpPr>
            <p:spPr>
              <a:xfrm>
                <a:off x="0" y="0"/>
                <a:ext cx="2221364" cy="287730"/>
              </a:xfrm>
              <a:custGeom>
                <a:avLst/>
                <a:gdLst/>
                <a:ahLst/>
                <a:cxnLst/>
                <a:rect l="l" t="t" r="r" b="b"/>
                <a:pathLst>
                  <a:path w="2221364" h="287730">
                    <a:moveTo>
                      <a:pt x="46588" y="0"/>
                    </a:moveTo>
                    <a:lnTo>
                      <a:pt x="2174776" y="0"/>
                    </a:lnTo>
                    <a:cubicBezTo>
                      <a:pt x="2187132" y="0"/>
                      <a:pt x="2198982" y="4908"/>
                      <a:pt x="2207719" y="13645"/>
                    </a:cubicBezTo>
                    <a:cubicBezTo>
                      <a:pt x="2216456" y="22382"/>
                      <a:pt x="2221364" y="34232"/>
                      <a:pt x="2221364" y="46588"/>
                    </a:cubicBezTo>
                    <a:lnTo>
                      <a:pt x="2221364" y="241142"/>
                    </a:lnTo>
                    <a:cubicBezTo>
                      <a:pt x="2221364" y="266872"/>
                      <a:pt x="2200506" y="287730"/>
                      <a:pt x="2174776" y="287730"/>
                    </a:cubicBezTo>
                    <a:lnTo>
                      <a:pt x="46588" y="287730"/>
                    </a:lnTo>
                    <a:cubicBezTo>
                      <a:pt x="34232" y="287730"/>
                      <a:pt x="22382" y="282822"/>
                      <a:pt x="13645" y="274085"/>
                    </a:cubicBezTo>
                    <a:cubicBezTo>
                      <a:pt x="4908" y="265348"/>
                      <a:pt x="0" y="253498"/>
                      <a:pt x="0" y="241142"/>
                    </a:cubicBezTo>
                    <a:lnTo>
                      <a:pt x="0" y="46588"/>
                    </a:lnTo>
                    <a:cubicBezTo>
                      <a:pt x="0" y="34232"/>
                      <a:pt x="4908" y="22382"/>
                      <a:pt x="13645" y="13645"/>
                    </a:cubicBezTo>
                    <a:cubicBezTo>
                      <a:pt x="22382" y="4908"/>
                      <a:pt x="34232" y="0"/>
                      <a:pt x="46588" y="0"/>
                    </a:cubicBezTo>
                    <a:close/>
                  </a:path>
                </a:pathLst>
              </a:custGeom>
              <a:solidFill>
                <a:srgbClr val="FFFFFF"/>
              </a:solidFill>
            </p:spPr>
            <p:txBody>
              <a:bodyPr/>
              <a:lstStyle/>
              <a:p>
                <a:endParaRPr lang="it-IT"/>
              </a:p>
            </p:txBody>
          </p:sp>
          <p:sp>
            <p:nvSpPr>
              <p:cNvPr id="11" name="TextBox 11"/>
              <p:cNvSpPr txBox="1"/>
              <p:nvPr/>
            </p:nvSpPr>
            <p:spPr>
              <a:xfrm>
                <a:off x="0" y="-38100"/>
                <a:ext cx="2221364" cy="325830"/>
              </a:xfrm>
              <a:prstGeom prst="rect">
                <a:avLst/>
              </a:prstGeom>
            </p:spPr>
            <p:txBody>
              <a:bodyPr lIns="60055" tIns="60055" rIns="60055" bIns="60055" rtlCol="0" anchor="ctr"/>
              <a:lstStyle/>
              <a:p>
                <a:pPr algn="ctr">
                  <a:lnSpc>
                    <a:spcPts val="2939"/>
                  </a:lnSpc>
                </a:pPr>
                <a:endParaRPr/>
              </a:p>
            </p:txBody>
          </p:sp>
        </p:grpSp>
        <p:sp>
          <p:nvSpPr>
            <p:cNvPr id="12" name="Freeform 12"/>
            <p:cNvSpPr/>
            <p:nvPr/>
          </p:nvSpPr>
          <p:spPr>
            <a:xfrm>
              <a:off x="3724852" y="163176"/>
              <a:ext cx="5435836" cy="908166"/>
            </a:xfrm>
            <a:custGeom>
              <a:avLst/>
              <a:gdLst/>
              <a:ahLst/>
              <a:cxnLst/>
              <a:rect l="l" t="t" r="r" b="b"/>
              <a:pathLst>
                <a:path w="5435836" h="908166">
                  <a:moveTo>
                    <a:pt x="0" y="0"/>
                  </a:moveTo>
                  <a:lnTo>
                    <a:pt x="5435836" y="0"/>
                  </a:lnTo>
                  <a:lnTo>
                    <a:pt x="5435836" y="908167"/>
                  </a:lnTo>
                  <a:lnTo>
                    <a:pt x="0" y="908167"/>
                  </a:lnTo>
                  <a:lnTo>
                    <a:pt x="0" y="0"/>
                  </a:lnTo>
                  <a:close/>
                </a:path>
              </a:pathLst>
            </a:custGeom>
            <a:blipFill>
              <a:blip r:embed="rId8"/>
              <a:stretch>
                <a:fillRect/>
              </a:stretch>
            </a:blipFill>
          </p:spPr>
          <p:txBody>
            <a:bodyPr/>
            <a:lstStyle/>
            <a:p>
              <a:endParaRPr lang="it-IT"/>
            </a:p>
          </p:txBody>
        </p:sp>
        <p:sp>
          <p:nvSpPr>
            <p:cNvPr id="13" name="Freeform 13"/>
            <p:cNvSpPr/>
            <p:nvPr/>
          </p:nvSpPr>
          <p:spPr>
            <a:xfrm>
              <a:off x="1650583" y="240131"/>
              <a:ext cx="1923704" cy="754258"/>
            </a:xfrm>
            <a:custGeom>
              <a:avLst/>
              <a:gdLst/>
              <a:ahLst/>
              <a:cxnLst/>
              <a:rect l="l" t="t" r="r" b="b"/>
              <a:pathLst>
                <a:path w="1923704" h="754258">
                  <a:moveTo>
                    <a:pt x="0" y="0"/>
                  </a:moveTo>
                  <a:lnTo>
                    <a:pt x="1923704" y="0"/>
                  </a:lnTo>
                  <a:lnTo>
                    <a:pt x="1923704" y="754258"/>
                  </a:lnTo>
                  <a:lnTo>
                    <a:pt x="0" y="754258"/>
                  </a:lnTo>
                  <a:lnTo>
                    <a:pt x="0" y="0"/>
                  </a:lnTo>
                  <a:close/>
                </a:path>
              </a:pathLst>
            </a:custGeom>
            <a:blipFill>
              <a:blip r:embed="rId9"/>
              <a:stretch>
                <a:fillRect/>
              </a:stretch>
            </a:blipFill>
          </p:spPr>
          <p:txBody>
            <a:bodyPr/>
            <a:lstStyle/>
            <a:p>
              <a:endParaRPr lang="it-IT"/>
            </a:p>
          </p:txBody>
        </p:sp>
      </p:grpSp>
    </p:spTree>
    <p:extLst>
      <p:ext uri="{BB962C8B-B14F-4D97-AF65-F5344CB8AC3E}">
        <p14:creationId xmlns:p14="http://schemas.microsoft.com/office/powerpoint/2010/main" val="10433114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18288000" cy="1457325"/>
          </a:xfrm>
          <a:prstGeom prst="rect">
            <a:avLst/>
          </a:prstGeom>
          <a:solidFill>
            <a:srgbClr val="1E3048"/>
          </a:solidFill>
        </p:spPr>
        <p:txBody>
          <a:bodyPr/>
          <a:lstStyle/>
          <a:p>
            <a:endParaRPr lang="it-IT"/>
          </a:p>
        </p:txBody>
      </p:sp>
      <p:sp>
        <p:nvSpPr>
          <p:cNvPr id="3" name="Freeform 3"/>
          <p:cNvSpPr/>
          <p:nvPr/>
        </p:nvSpPr>
        <p:spPr>
          <a:xfrm>
            <a:off x="16702512" y="8607791"/>
            <a:ext cx="556788" cy="556788"/>
          </a:xfrm>
          <a:custGeom>
            <a:avLst/>
            <a:gdLst/>
            <a:ahLst/>
            <a:cxnLst/>
            <a:rect l="l" t="t" r="r" b="b"/>
            <a:pathLst>
              <a:path w="556788" h="556788">
                <a:moveTo>
                  <a:pt x="0" y="0"/>
                </a:moveTo>
                <a:lnTo>
                  <a:pt x="556788" y="0"/>
                </a:lnTo>
                <a:lnTo>
                  <a:pt x="556788" y="556787"/>
                </a:lnTo>
                <a:lnTo>
                  <a:pt x="0" y="55678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it-IT"/>
          </a:p>
        </p:txBody>
      </p:sp>
      <p:sp>
        <p:nvSpPr>
          <p:cNvPr id="4" name="Freeform 4"/>
          <p:cNvSpPr/>
          <p:nvPr/>
        </p:nvSpPr>
        <p:spPr>
          <a:xfrm rot="-5400000">
            <a:off x="16041208" y="-789467"/>
            <a:ext cx="2988478" cy="1505106"/>
          </a:xfrm>
          <a:custGeom>
            <a:avLst/>
            <a:gdLst/>
            <a:ahLst/>
            <a:cxnLst/>
            <a:rect l="l" t="t" r="r" b="b"/>
            <a:pathLst>
              <a:path w="2988478" h="1505106">
                <a:moveTo>
                  <a:pt x="0" y="0"/>
                </a:moveTo>
                <a:lnTo>
                  <a:pt x="2988478" y="0"/>
                </a:lnTo>
                <a:lnTo>
                  <a:pt x="2988478" y="1505106"/>
                </a:lnTo>
                <a:lnTo>
                  <a:pt x="0" y="150510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it-IT"/>
          </a:p>
        </p:txBody>
      </p:sp>
      <p:sp>
        <p:nvSpPr>
          <p:cNvPr id="5" name="Freeform 5"/>
          <p:cNvSpPr/>
          <p:nvPr/>
        </p:nvSpPr>
        <p:spPr>
          <a:xfrm rot="5400000">
            <a:off x="7996398" y="9139398"/>
            <a:ext cx="1060016" cy="1235189"/>
          </a:xfrm>
          <a:custGeom>
            <a:avLst/>
            <a:gdLst/>
            <a:ahLst/>
            <a:cxnLst/>
            <a:rect l="l" t="t" r="r" b="b"/>
            <a:pathLst>
              <a:path w="1060016" h="1235189">
                <a:moveTo>
                  <a:pt x="0" y="0"/>
                </a:moveTo>
                <a:lnTo>
                  <a:pt x="1060016" y="0"/>
                </a:lnTo>
                <a:lnTo>
                  <a:pt x="1060016" y="1235188"/>
                </a:lnTo>
                <a:lnTo>
                  <a:pt x="0" y="123518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it-IT"/>
          </a:p>
        </p:txBody>
      </p:sp>
      <p:sp>
        <p:nvSpPr>
          <p:cNvPr id="6" name="TextBox 6"/>
          <p:cNvSpPr txBox="1"/>
          <p:nvPr/>
        </p:nvSpPr>
        <p:spPr>
          <a:xfrm>
            <a:off x="1021109" y="2138829"/>
            <a:ext cx="13011844" cy="807913"/>
          </a:xfrm>
          <a:prstGeom prst="rect">
            <a:avLst/>
          </a:prstGeom>
        </p:spPr>
        <p:txBody>
          <a:bodyPr wrap="square" lIns="0" tIns="0" rIns="0" bIns="0" rtlCol="0" anchor="t">
            <a:spAutoFit/>
          </a:bodyPr>
          <a:lstStyle/>
          <a:p>
            <a:pPr>
              <a:lnSpc>
                <a:spcPts val="6269"/>
              </a:lnSpc>
            </a:pPr>
            <a:r>
              <a:rPr lang="en-US" sz="5499">
                <a:solidFill>
                  <a:srgbClr val="06213C"/>
                </a:solidFill>
                <a:latin typeface="Montserrat Classic Bold"/>
              </a:rPr>
              <a:t>Italia (DL 91/2013)</a:t>
            </a:r>
          </a:p>
        </p:txBody>
      </p:sp>
      <p:sp>
        <p:nvSpPr>
          <p:cNvPr id="7" name="TextBox 7"/>
          <p:cNvSpPr txBox="1"/>
          <p:nvPr/>
        </p:nvSpPr>
        <p:spPr>
          <a:xfrm>
            <a:off x="1028700" y="3791663"/>
            <a:ext cx="16230600" cy="2211183"/>
          </a:xfrm>
          <a:prstGeom prst="rect">
            <a:avLst/>
          </a:prstGeom>
        </p:spPr>
        <p:txBody>
          <a:bodyPr lIns="0" tIns="0" rIns="0" bIns="0" rtlCol="0" anchor="t">
            <a:spAutoFit/>
          </a:bodyPr>
          <a:lstStyle/>
          <a:p>
            <a:pPr>
              <a:lnSpc>
                <a:spcPts val="3499"/>
              </a:lnSpc>
            </a:pPr>
            <a:endParaRPr lang="en-US" sz="2499">
              <a:solidFill>
                <a:srgbClr val="06213C"/>
              </a:solidFill>
              <a:latin typeface="Montserrat"/>
            </a:endParaRPr>
          </a:p>
          <a:p>
            <a:pPr>
              <a:lnSpc>
                <a:spcPts val="3499"/>
              </a:lnSpc>
            </a:pPr>
            <a:endParaRPr lang="en-US" sz="2499">
              <a:solidFill>
                <a:srgbClr val="06213C"/>
              </a:solidFill>
              <a:latin typeface="Montserrat"/>
            </a:endParaRPr>
          </a:p>
          <a:p>
            <a:pPr>
              <a:lnSpc>
                <a:spcPts val="3499"/>
              </a:lnSpc>
            </a:pPr>
            <a:endParaRPr lang="en-US" sz="2499">
              <a:solidFill>
                <a:srgbClr val="06213C"/>
              </a:solidFill>
              <a:latin typeface="Montserrat"/>
            </a:endParaRPr>
          </a:p>
          <a:p>
            <a:pPr>
              <a:lnSpc>
                <a:spcPts val="3499"/>
              </a:lnSpc>
            </a:pPr>
            <a:endParaRPr lang="en-US" sz="2499">
              <a:solidFill>
                <a:srgbClr val="06213C"/>
              </a:solidFill>
              <a:latin typeface="Montserrat"/>
            </a:endParaRPr>
          </a:p>
          <a:p>
            <a:pPr>
              <a:lnSpc>
                <a:spcPts val="3499"/>
              </a:lnSpc>
            </a:pPr>
            <a:endParaRPr lang="en-US" sz="2499">
              <a:solidFill>
                <a:srgbClr val="06213C"/>
              </a:solidFill>
              <a:latin typeface="Montserrat"/>
            </a:endParaRPr>
          </a:p>
        </p:txBody>
      </p:sp>
      <p:grpSp>
        <p:nvGrpSpPr>
          <p:cNvPr id="8" name="Group 8"/>
          <p:cNvGrpSpPr/>
          <p:nvPr/>
        </p:nvGrpSpPr>
        <p:grpSpPr>
          <a:xfrm>
            <a:off x="-431966" y="911088"/>
            <a:ext cx="7148154" cy="925889"/>
            <a:chOff x="0" y="0"/>
            <a:chExt cx="9530872" cy="1234519"/>
          </a:xfrm>
        </p:grpSpPr>
        <p:grpSp>
          <p:nvGrpSpPr>
            <p:cNvPr id="9" name="Group 9"/>
            <p:cNvGrpSpPr/>
            <p:nvPr/>
          </p:nvGrpSpPr>
          <p:grpSpPr>
            <a:xfrm>
              <a:off x="0" y="0"/>
              <a:ext cx="9530872" cy="1234519"/>
              <a:chOff x="0" y="0"/>
              <a:chExt cx="2221364" cy="287730"/>
            </a:xfrm>
          </p:grpSpPr>
          <p:sp>
            <p:nvSpPr>
              <p:cNvPr id="10" name="Freeform 10"/>
              <p:cNvSpPr/>
              <p:nvPr/>
            </p:nvSpPr>
            <p:spPr>
              <a:xfrm>
                <a:off x="0" y="0"/>
                <a:ext cx="2221364" cy="287730"/>
              </a:xfrm>
              <a:custGeom>
                <a:avLst/>
                <a:gdLst/>
                <a:ahLst/>
                <a:cxnLst/>
                <a:rect l="l" t="t" r="r" b="b"/>
                <a:pathLst>
                  <a:path w="2221364" h="287730">
                    <a:moveTo>
                      <a:pt x="46588" y="0"/>
                    </a:moveTo>
                    <a:lnTo>
                      <a:pt x="2174776" y="0"/>
                    </a:lnTo>
                    <a:cubicBezTo>
                      <a:pt x="2187132" y="0"/>
                      <a:pt x="2198982" y="4908"/>
                      <a:pt x="2207719" y="13645"/>
                    </a:cubicBezTo>
                    <a:cubicBezTo>
                      <a:pt x="2216456" y="22382"/>
                      <a:pt x="2221364" y="34232"/>
                      <a:pt x="2221364" y="46588"/>
                    </a:cubicBezTo>
                    <a:lnTo>
                      <a:pt x="2221364" y="241142"/>
                    </a:lnTo>
                    <a:cubicBezTo>
                      <a:pt x="2221364" y="266872"/>
                      <a:pt x="2200506" y="287730"/>
                      <a:pt x="2174776" y="287730"/>
                    </a:cubicBezTo>
                    <a:lnTo>
                      <a:pt x="46588" y="287730"/>
                    </a:lnTo>
                    <a:cubicBezTo>
                      <a:pt x="34232" y="287730"/>
                      <a:pt x="22382" y="282822"/>
                      <a:pt x="13645" y="274085"/>
                    </a:cubicBezTo>
                    <a:cubicBezTo>
                      <a:pt x="4908" y="265348"/>
                      <a:pt x="0" y="253498"/>
                      <a:pt x="0" y="241142"/>
                    </a:cubicBezTo>
                    <a:lnTo>
                      <a:pt x="0" y="46588"/>
                    </a:lnTo>
                    <a:cubicBezTo>
                      <a:pt x="0" y="34232"/>
                      <a:pt x="4908" y="22382"/>
                      <a:pt x="13645" y="13645"/>
                    </a:cubicBezTo>
                    <a:cubicBezTo>
                      <a:pt x="22382" y="4908"/>
                      <a:pt x="34232" y="0"/>
                      <a:pt x="46588" y="0"/>
                    </a:cubicBezTo>
                    <a:close/>
                  </a:path>
                </a:pathLst>
              </a:custGeom>
              <a:solidFill>
                <a:srgbClr val="FFFFFF"/>
              </a:solidFill>
            </p:spPr>
            <p:txBody>
              <a:bodyPr/>
              <a:lstStyle/>
              <a:p>
                <a:endParaRPr lang="it-IT"/>
              </a:p>
            </p:txBody>
          </p:sp>
          <p:sp>
            <p:nvSpPr>
              <p:cNvPr id="11" name="TextBox 11"/>
              <p:cNvSpPr txBox="1"/>
              <p:nvPr/>
            </p:nvSpPr>
            <p:spPr>
              <a:xfrm>
                <a:off x="0" y="-38100"/>
                <a:ext cx="2221364" cy="325830"/>
              </a:xfrm>
              <a:prstGeom prst="rect">
                <a:avLst/>
              </a:prstGeom>
            </p:spPr>
            <p:txBody>
              <a:bodyPr lIns="60055" tIns="60055" rIns="60055" bIns="60055" rtlCol="0" anchor="ctr"/>
              <a:lstStyle/>
              <a:p>
                <a:pPr algn="ctr">
                  <a:lnSpc>
                    <a:spcPts val="2939"/>
                  </a:lnSpc>
                </a:pPr>
                <a:endParaRPr/>
              </a:p>
            </p:txBody>
          </p:sp>
        </p:grpSp>
        <p:sp>
          <p:nvSpPr>
            <p:cNvPr id="12" name="Freeform 12"/>
            <p:cNvSpPr/>
            <p:nvPr/>
          </p:nvSpPr>
          <p:spPr>
            <a:xfrm>
              <a:off x="3724852" y="163176"/>
              <a:ext cx="5435836" cy="908166"/>
            </a:xfrm>
            <a:custGeom>
              <a:avLst/>
              <a:gdLst/>
              <a:ahLst/>
              <a:cxnLst/>
              <a:rect l="l" t="t" r="r" b="b"/>
              <a:pathLst>
                <a:path w="5435836" h="908166">
                  <a:moveTo>
                    <a:pt x="0" y="0"/>
                  </a:moveTo>
                  <a:lnTo>
                    <a:pt x="5435836" y="0"/>
                  </a:lnTo>
                  <a:lnTo>
                    <a:pt x="5435836" y="908167"/>
                  </a:lnTo>
                  <a:lnTo>
                    <a:pt x="0" y="908167"/>
                  </a:lnTo>
                  <a:lnTo>
                    <a:pt x="0" y="0"/>
                  </a:lnTo>
                  <a:close/>
                </a:path>
              </a:pathLst>
            </a:custGeom>
            <a:blipFill>
              <a:blip r:embed="rId8"/>
              <a:stretch>
                <a:fillRect/>
              </a:stretch>
            </a:blipFill>
          </p:spPr>
          <p:txBody>
            <a:bodyPr/>
            <a:lstStyle/>
            <a:p>
              <a:endParaRPr lang="it-IT"/>
            </a:p>
          </p:txBody>
        </p:sp>
        <p:sp>
          <p:nvSpPr>
            <p:cNvPr id="13" name="Freeform 13"/>
            <p:cNvSpPr/>
            <p:nvPr/>
          </p:nvSpPr>
          <p:spPr>
            <a:xfrm>
              <a:off x="1650583" y="240131"/>
              <a:ext cx="1923704" cy="754258"/>
            </a:xfrm>
            <a:custGeom>
              <a:avLst/>
              <a:gdLst/>
              <a:ahLst/>
              <a:cxnLst/>
              <a:rect l="l" t="t" r="r" b="b"/>
              <a:pathLst>
                <a:path w="1923704" h="754258">
                  <a:moveTo>
                    <a:pt x="0" y="0"/>
                  </a:moveTo>
                  <a:lnTo>
                    <a:pt x="1923704" y="0"/>
                  </a:lnTo>
                  <a:lnTo>
                    <a:pt x="1923704" y="754258"/>
                  </a:lnTo>
                  <a:lnTo>
                    <a:pt x="0" y="754258"/>
                  </a:lnTo>
                  <a:lnTo>
                    <a:pt x="0" y="0"/>
                  </a:lnTo>
                  <a:close/>
                </a:path>
              </a:pathLst>
            </a:custGeom>
            <a:blipFill>
              <a:blip r:embed="rId9"/>
              <a:stretch>
                <a:fillRect/>
              </a:stretch>
            </a:blipFill>
          </p:spPr>
          <p:txBody>
            <a:bodyPr/>
            <a:lstStyle/>
            <a:p>
              <a:endParaRPr lang="it-IT"/>
            </a:p>
          </p:txBody>
        </p:sp>
      </p:grpSp>
      <p:sp>
        <p:nvSpPr>
          <p:cNvPr id="14" name="CasellaDiTesto 13">
            <a:extLst>
              <a:ext uri="{FF2B5EF4-FFF2-40B4-BE49-F238E27FC236}">
                <a16:creationId xmlns:a16="http://schemas.microsoft.com/office/drawing/2014/main" id="{C453C873-28FF-9E02-D03C-1C46B4743B44}"/>
              </a:ext>
            </a:extLst>
          </p:cNvPr>
          <p:cNvSpPr txBox="1"/>
          <p:nvPr/>
        </p:nvSpPr>
        <p:spPr>
          <a:xfrm>
            <a:off x="1021109" y="3108236"/>
            <a:ext cx="16108188" cy="6647974"/>
          </a:xfrm>
          <a:prstGeom prst="rect">
            <a:avLst/>
          </a:prstGeom>
          <a:noFill/>
        </p:spPr>
        <p:txBody>
          <a:bodyPr wrap="square" rtlCol="0">
            <a:spAutoFit/>
          </a:bodyPr>
          <a:lstStyle/>
          <a:p>
            <a:pPr algn="just" rtl="0">
              <a:spcBef>
                <a:spcPts val="0"/>
              </a:spcBef>
              <a:spcAft>
                <a:spcPts val="0"/>
              </a:spcAft>
            </a:pPr>
            <a:r>
              <a:rPr lang="it-IT" sz="2500" b="0" i="0" u="none" strike="noStrike">
                <a:solidFill>
                  <a:srgbClr val="000000"/>
                </a:solidFill>
                <a:effectLst/>
                <a:latin typeface="Montserrat" pitchFamily="2" charset="77"/>
              </a:rPr>
              <a:t>Decreto Legge 8 agosto 2013 n. 91, all’art. 4, comma 2:</a:t>
            </a:r>
          </a:p>
          <a:p>
            <a:pPr algn="just" rtl="0">
              <a:spcBef>
                <a:spcPts val="0"/>
              </a:spcBef>
              <a:spcAft>
                <a:spcPts val="0"/>
              </a:spcAft>
            </a:pPr>
            <a:r>
              <a:rPr lang="it-IT" sz="2500" b="0" i="0" u="none" strike="noStrike">
                <a:solidFill>
                  <a:srgbClr val="000000"/>
                </a:solidFill>
                <a:effectLst/>
                <a:latin typeface="Montserrat" pitchFamily="2" charset="77"/>
              </a:rPr>
              <a:t>«</a:t>
            </a:r>
            <a:r>
              <a:rPr lang="it-IT" sz="2500" b="1" i="0" u="none" strike="noStrike">
                <a:solidFill>
                  <a:srgbClr val="000000"/>
                </a:solidFill>
                <a:effectLst/>
                <a:latin typeface="Montserrat" pitchFamily="2" charset="77"/>
              </a:rPr>
              <a:t>I soggetti pubblici preposti all'erogazione o alla gestione dei finanziamenti della ricerca scientifica adottano</a:t>
            </a:r>
            <a:r>
              <a:rPr lang="it-IT" sz="2500" b="0" i="0" u="none" strike="noStrike">
                <a:solidFill>
                  <a:srgbClr val="000000"/>
                </a:solidFill>
                <a:effectLst/>
                <a:latin typeface="Montserrat" pitchFamily="2" charset="77"/>
              </a:rPr>
              <a:t>, nella loro autonomia, le misure necessarie per la promozione dell'accesso aperto ai risultati della ricerca finanziata per una quota pari o superiore al 50 per cento con fondi pubblici, quando documentati in </a:t>
            </a:r>
            <a:r>
              <a:rPr lang="it-IT" sz="2500" b="1" i="0" u="none" strike="noStrike">
                <a:solidFill>
                  <a:srgbClr val="000000"/>
                </a:solidFill>
                <a:effectLst/>
                <a:latin typeface="Montserrat" pitchFamily="2" charset="77"/>
              </a:rPr>
              <a:t>articoli pubblicati su periodici a carattere scientifico che abbiano almeno due uscite annue</a:t>
            </a:r>
            <a:r>
              <a:rPr lang="it-IT" sz="2500" b="0" i="0" u="none" strike="noStrike">
                <a:solidFill>
                  <a:srgbClr val="000000"/>
                </a:solidFill>
                <a:effectLst/>
                <a:latin typeface="Montserrat" pitchFamily="2" charset="77"/>
              </a:rPr>
              <a:t> […]. L'accesso aperto si realizza:</a:t>
            </a:r>
            <a:endParaRPr lang="it-IT" sz="2500" b="0">
              <a:effectLst/>
              <a:latin typeface="Montserrat" pitchFamily="2" charset="77"/>
            </a:endParaRPr>
          </a:p>
          <a:p>
            <a:pPr algn="just" rtl="0">
              <a:spcBef>
                <a:spcPts val="0"/>
              </a:spcBef>
              <a:spcAft>
                <a:spcPts val="0"/>
              </a:spcAft>
            </a:pPr>
            <a:r>
              <a:rPr lang="it-IT" sz="2500" b="0" i="0" u="none" strike="noStrike">
                <a:solidFill>
                  <a:srgbClr val="000000"/>
                </a:solidFill>
                <a:effectLst/>
                <a:latin typeface="Montserrat" pitchFamily="2" charset="77"/>
              </a:rPr>
              <a:t>a) tramite la pubblicazione da parte dell'editore, al momento della prima pubblicazione, in modo tale che l'articolo sia accessibile a titolo gratuito dal luogo e nel momento scelti individualmente; </a:t>
            </a:r>
            <a:endParaRPr lang="it-IT" sz="2500" b="0">
              <a:effectLst/>
              <a:latin typeface="Montserrat" pitchFamily="2" charset="77"/>
            </a:endParaRPr>
          </a:p>
          <a:p>
            <a:pPr algn="just" rtl="0">
              <a:spcBef>
                <a:spcPts val="0"/>
              </a:spcBef>
              <a:spcAft>
                <a:spcPts val="0"/>
              </a:spcAft>
            </a:pPr>
            <a:r>
              <a:rPr lang="it-IT" sz="2500" b="0" i="0" u="none" strike="noStrike">
                <a:solidFill>
                  <a:srgbClr val="000000"/>
                </a:solidFill>
                <a:effectLst/>
                <a:latin typeface="Montserrat" pitchFamily="2" charset="77"/>
              </a:rPr>
              <a:t>b) tramite la </a:t>
            </a:r>
            <a:r>
              <a:rPr lang="it-IT" sz="2500" b="1" i="0" u="none" strike="noStrike">
                <a:solidFill>
                  <a:srgbClr val="000000"/>
                </a:solidFill>
                <a:effectLst/>
                <a:latin typeface="Montserrat" pitchFamily="2" charset="77"/>
              </a:rPr>
              <a:t>ripubblicazione</a:t>
            </a:r>
            <a:r>
              <a:rPr lang="it-IT" sz="2500" b="0" i="0" u="none" strike="noStrike">
                <a:solidFill>
                  <a:srgbClr val="000000"/>
                </a:solidFill>
                <a:effectLst/>
                <a:latin typeface="Montserrat" pitchFamily="2" charset="77"/>
              </a:rPr>
              <a:t> senza fini di lucro in archivi elettronici istituzionali o disciplinari, secondo le stesse modalità, </a:t>
            </a:r>
            <a:r>
              <a:rPr lang="it-IT" sz="2500" b="1" i="0" u="none" strike="noStrike">
                <a:solidFill>
                  <a:srgbClr val="000000"/>
                </a:solidFill>
                <a:effectLst/>
                <a:latin typeface="Montserrat" pitchFamily="2" charset="77"/>
              </a:rPr>
              <a:t>entro diciotto mesi </a:t>
            </a:r>
            <a:r>
              <a:rPr lang="it-IT" sz="2500" b="0" i="0" u="none" strike="noStrike">
                <a:solidFill>
                  <a:srgbClr val="000000"/>
                </a:solidFill>
                <a:effectLst/>
                <a:latin typeface="Montserrat" pitchFamily="2" charset="77"/>
              </a:rPr>
              <a:t>dalla prima pubblicazione per le pubblicazioni delle aree disciplinari scientifico-tecnico-mediche e </a:t>
            </a:r>
            <a:r>
              <a:rPr lang="it-IT" sz="2500" b="1" i="0" u="none" strike="noStrike">
                <a:solidFill>
                  <a:srgbClr val="000000"/>
                </a:solidFill>
                <a:effectLst/>
                <a:latin typeface="Montserrat" pitchFamily="2" charset="77"/>
              </a:rPr>
              <a:t>ventiquattro</a:t>
            </a:r>
            <a:r>
              <a:rPr lang="it-IT" sz="2500" b="0" i="0" u="none" strike="noStrike">
                <a:solidFill>
                  <a:srgbClr val="000000"/>
                </a:solidFill>
                <a:effectLst/>
                <a:latin typeface="Montserrat" pitchFamily="2" charset="77"/>
              </a:rPr>
              <a:t> mesi per le aree disciplinari umanistiche e delle scienze sociali».</a:t>
            </a:r>
          </a:p>
          <a:p>
            <a:pPr algn="just" rtl="0">
              <a:spcBef>
                <a:spcPts val="0"/>
              </a:spcBef>
              <a:spcAft>
                <a:spcPts val="0"/>
              </a:spcAft>
            </a:pPr>
            <a:endParaRPr lang="it-IT">
              <a:solidFill>
                <a:srgbClr val="000000"/>
              </a:solidFill>
              <a:latin typeface="Calibri" panose="020F0502020204030204" pitchFamily="34" charset="0"/>
            </a:endParaRPr>
          </a:p>
          <a:p>
            <a:pPr algn="just" rtl="0">
              <a:spcBef>
                <a:spcPts val="0"/>
              </a:spcBef>
              <a:spcAft>
                <a:spcPts val="0"/>
              </a:spcAft>
            </a:pPr>
            <a:endParaRPr lang="it-IT" b="0">
              <a:solidFill>
                <a:srgbClr val="000000"/>
              </a:solidFill>
              <a:effectLst/>
              <a:latin typeface="Calibri" panose="020F0502020204030204" pitchFamily="34" charset="0"/>
            </a:endParaRPr>
          </a:p>
          <a:p>
            <a:pPr algn="just" rtl="0">
              <a:spcBef>
                <a:spcPts val="0"/>
              </a:spcBef>
              <a:spcAft>
                <a:spcPts val="0"/>
              </a:spcAft>
            </a:pPr>
            <a:endParaRPr lang="it-IT">
              <a:solidFill>
                <a:srgbClr val="000000"/>
              </a:solidFill>
              <a:latin typeface="Calibri" panose="020F0502020204030204" pitchFamily="34" charset="0"/>
            </a:endParaRPr>
          </a:p>
          <a:p>
            <a:pPr algn="just" rtl="0">
              <a:spcBef>
                <a:spcPts val="0"/>
              </a:spcBef>
              <a:spcAft>
                <a:spcPts val="0"/>
              </a:spcAft>
            </a:pPr>
            <a:endParaRPr lang="it-IT" b="0">
              <a:solidFill>
                <a:srgbClr val="000000"/>
              </a:solidFill>
              <a:effectLst/>
              <a:latin typeface="Calibri" panose="020F0502020204030204" pitchFamily="34" charset="0"/>
            </a:endParaRPr>
          </a:p>
          <a:p>
            <a:pPr algn="just" rtl="0">
              <a:spcBef>
                <a:spcPts val="0"/>
              </a:spcBef>
              <a:spcAft>
                <a:spcPts val="0"/>
              </a:spcAft>
            </a:pPr>
            <a:endParaRPr lang="it-IT" b="0">
              <a:effectLst/>
            </a:endParaRPr>
          </a:p>
          <a:p>
            <a:br>
              <a:rPr lang="it-IT"/>
            </a:br>
            <a:endParaRPr lang="it-IT"/>
          </a:p>
        </p:txBody>
      </p:sp>
    </p:spTree>
    <p:extLst>
      <p:ext uri="{BB962C8B-B14F-4D97-AF65-F5344CB8AC3E}">
        <p14:creationId xmlns:p14="http://schemas.microsoft.com/office/powerpoint/2010/main" val="2354023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18288000" cy="1457325"/>
          </a:xfrm>
          <a:prstGeom prst="rect">
            <a:avLst/>
          </a:prstGeom>
          <a:solidFill>
            <a:srgbClr val="1E3048"/>
          </a:solidFill>
        </p:spPr>
        <p:txBody>
          <a:bodyPr/>
          <a:lstStyle/>
          <a:p>
            <a:endParaRPr lang="it-IT"/>
          </a:p>
        </p:txBody>
      </p:sp>
      <p:sp>
        <p:nvSpPr>
          <p:cNvPr id="3" name="Freeform 3"/>
          <p:cNvSpPr/>
          <p:nvPr/>
        </p:nvSpPr>
        <p:spPr>
          <a:xfrm>
            <a:off x="16702512" y="8607791"/>
            <a:ext cx="556788" cy="556788"/>
          </a:xfrm>
          <a:custGeom>
            <a:avLst/>
            <a:gdLst/>
            <a:ahLst/>
            <a:cxnLst/>
            <a:rect l="l" t="t" r="r" b="b"/>
            <a:pathLst>
              <a:path w="556788" h="556788">
                <a:moveTo>
                  <a:pt x="0" y="0"/>
                </a:moveTo>
                <a:lnTo>
                  <a:pt x="556788" y="0"/>
                </a:lnTo>
                <a:lnTo>
                  <a:pt x="556788" y="556787"/>
                </a:lnTo>
                <a:lnTo>
                  <a:pt x="0" y="55678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it-IT"/>
          </a:p>
        </p:txBody>
      </p:sp>
      <p:sp>
        <p:nvSpPr>
          <p:cNvPr id="4" name="Freeform 4"/>
          <p:cNvSpPr/>
          <p:nvPr/>
        </p:nvSpPr>
        <p:spPr>
          <a:xfrm rot="-5400000">
            <a:off x="16041208" y="-789467"/>
            <a:ext cx="2988478" cy="1505106"/>
          </a:xfrm>
          <a:custGeom>
            <a:avLst/>
            <a:gdLst/>
            <a:ahLst/>
            <a:cxnLst/>
            <a:rect l="l" t="t" r="r" b="b"/>
            <a:pathLst>
              <a:path w="2988478" h="1505106">
                <a:moveTo>
                  <a:pt x="0" y="0"/>
                </a:moveTo>
                <a:lnTo>
                  <a:pt x="2988478" y="0"/>
                </a:lnTo>
                <a:lnTo>
                  <a:pt x="2988478" y="1505106"/>
                </a:lnTo>
                <a:lnTo>
                  <a:pt x="0" y="150510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it-IT"/>
          </a:p>
        </p:txBody>
      </p:sp>
      <p:sp>
        <p:nvSpPr>
          <p:cNvPr id="5" name="Freeform 5"/>
          <p:cNvSpPr/>
          <p:nvPr/>
        </p:nvSpPr>
        <p:spPr>
          <a:xfrm rot="5400000">
            <a:off x="7996398" y="9139398"/>
            <a:ext cx="1060016" cy="1235189"/>
          </a:xfrm>
          <a:custGeom>
            <a:avLst/>
            <a:gdLst/>
            <a:ahLst/>
            <a:cxnLst/>
            <a:rect l="l" t="t" r="r" b="b"/>
            <a:pathLst>
              <a:path w="1060016" h="1235189">
                <a:moveTo>
                  <a:pt x="0" y="0"/>
                </a:moveTo>
                <a:lnTo>
                  <a:pt x="1060016" y="0"/>
                </a:lnTo>
                <a:lnTo>
                  <a:pt x="1060016" y="1235188"/>
                </a:lnTo>
                <a:lnTo>
                  <a:pt x="0" y="123518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it-IT"/>
          </a:p>
        </p:txBody>
      </p:sp>
      <p:sp>
        <p:nvSpPr>
          <p:cNvPr id="6" name="TextBox 6"/>
          <p:cNvSpPr txBox="1"/>
          <p:nvPr/>
        </p:nvSpPr>
        <p:spPr>
          <a:xfrm>
            <a:off x="1028700" y="2786470"/>
            <a:ext cx="13443892" cy="807913"/>
          </a:xfrm>
          <a:prstGeom prst="rect">
            <a:avLst/>
          </a:prstGeom>
        </p:spPr>
        <p:txBody>
          <a:bodyPr wrap="square" lIns="0" tIns="0" rIns="0" bIns="0" rtlCol="0" anchor="t">
            <a:spAutoFit/>
          </a:bodyPr>
          <a:lstStyle/>
          <a:p>
            <a:pPr>
              <a:lnSpc>
                <a:spcPts val="6269"/>
              </a:lnSpc>
            </a:pPr>
            <a:r>
              <a:rPr lang="en-US" sz="5499">
                <a:solidFill>
                  <a:srgbClr val="06213C"/>
                </a:solidFill>
                <a:latin typeface="Montserrat Classic Bold"/>
              </a:rPr>
              <a:t>Italia  (DDL 1146/XVIII </a:t>
            </a:r>
            <a:r>
              <a:rPr lang="en-US" sz="5499" err="1">
                <a:solidFill>
                  <a:srgbClr val="06213C"/>
                </a:solidFill>
                <a:latin typeface="Montserrat Classic Bold"/>
              </a:rPr>
              <a:t>legislatura</a:t>
            </a:r>
            <a:r>
              <a:rPr lang="en-US" sz="5499">
                <a:solidFill>
                  <a:srgbClr val="06213C"/>
                </a:solidFill>
                <a:latin typeface="Montserrat Classic Bold"/>
              </a:rPr>
              <a:t>) </a:t>
            </a:r>
          </a:p>
        </p:txBody>
      </p:sp>
      <p:sp>
        <p:nvSpPr>
          <p:cNvPr id="7" name="TextBox 7"/>
          <p:cNvSpPr txBox="1"/>
          <p:nvPr/>
        </p:nvSpPr>
        <p:spPr>
          <a:xfrm>
            <a:off x="1028700" y="3774379"/>
            <a:ext cx="16396220" cy="5170646"/>
          </a:xfrm>
          <a:prstGeom prst="rect">
            <a:avLst/>
          </a:prstGeom>
        </p:spPr>
        <p:txBody>
          <a:bodyPr wrap="square" lIns="0" tIns="0" rIns="0" bIns="0" rtlCol="0" anchor="t">
            <a:spAutoFit/>
          </a:bodyPr>
          <a:lstStyle/>
          <a:p>
            <a:r>
              <a:rPr lang="it-IT" sz="2400">
                <a:latin typeface="Montserrat" pitchFamily="2" charset="77"/>
              </a:rPr>
              <a:t>«Proposta di legge Gallo» (DDL 1146): </a:t>
            </a:r>
            <a:r>
              <a:rPr lang="it-IT" sz="2400" b="0" i="0">
                <a:solidFill>
                  <a:srgbClr val="333333"/>
                </a:solidFill>
                <a:effectLst/>
                <a:latin typeface="Montserrat" pitchFamily="2" charset="77"/>
              </a:rPr>
              <a:t>Modifica della legge sul diritto d’autore</a:t>
            </a:r>
          </a:p>
          <a:p>
            <a:endParaRPr lang="it-IT" sz="2400">
              <a:solidFill>
                <a:srgbClr val="333333"/>
              </a:solidFill>
              <a:latin typeface="Montserrat" pitchFamily="2" charset="77"/>
            </a:endParaRPr>
          </a:p>
          <a:p>
            <a:r>
              <a:rPr lang="it-IT" sz="2400">
                <a:latin typeface="Montserrat" pitchFamily="2" charset="77"/>
              </a:rPr>
              <a:t>«Art. 42-bis. </a:t>
            </a:r>
          </a:p>
          <a:p>
            <a:r>
              <a:rPr lang="it-IT" sz="2400">
                <a:latin typeface="Montserrat" pitchFamily="2" charset="77"/>
              </a:rPr>
              <a:t>1. L’autore di un’opera scientifica pubblicata in un </a:t>
            </a:r>
            <a:r>
              <a:rPr lang="it-IT" sz="2400" b="1">
                <a:latin typeface="Montserrat" pitchFamily="2" charset="77"/>
              </a:rPr>
              <a:t>periodico</a:t>
            </a:r>
            <a:r>
              <a:rPr lang="it-IT" sz="2400">
                <a:latin typeface="Montserrat" pitchFamily="2" charset="77"/>
              </a:rPr>
              <a:t>, che sia il risultato di una ricerca finanziata per una quota pari o superiore al 50 per cento con </a:t>
            </a:r>
            <a:r>
              <a:rPr lang="it-IT" sz="2400" b="1">
                <a:latin typeface="Montserrat" pitchFamily="2" charset="77"/>
              </a:rPr>
              <a:t>fondi pubblici</a:t>
            </a:r>
            <a:r>
              <a:rPr lang="it-IT" sz="2400">
                <a:latin typeface="Montserrat" pitchFamily="2" charset="77"/>
              </a:rPr>
              <a:t>, ha il diritto, purché </a:t>
            </a:r>
            <a:r>
              <a:rPr lang="it-IT" sz="2400" b="1">
                <a:latin typeface="Montserrat" pitchFamily="2" charset="77"/>
              </a:rPr>
              <a:t>senza fini commerciali</a:t>
            </a:r>
            <a:r>
              <a:rPr lang="it-IT" sz="2400">
                <a:latin typeface="Montserrat" pitchFamily="2" charset="77"/>
              </a:rPr>
              <a:t>, di </a:t>
            </a:r>
            <a:r>
              <a:rPr lang="it-IT" sz="2400" b="1">
                <a:latin typeface="Montserrat" pitchFamily="2" charset="77"/>
              </a:rPr>
              <a:t>renderla disponibile gratuitamente al pubblico nella rete internet</a:t>
            </a:r>
            <a:r>
              <a:rPr lang="it-IT" sz="2400">
                <a:latin typeface="Montserrat" pitchFamily="2" charset="77"/>
              </a:rPr>
              <a:t>, in archivi elettronici istituzionali o disciplinari, con accesso aperto, dopo che essa è stata messa a disposizione gratuita del pubblico dall’editore o comunque dopo non più di </a:t>
            </a:r>
            <a:r>
              <a:rPr lang="it-IT" sz="2400" b="1">
                <a:latin typeface="Montserrat" pitchFamily="2" charset="77"/>
              </a:rPr>
              <a:t>sei mesi </a:t>
            </a:r>
            <a:r>
              <a:rPr lang="it-IT" sz="2400">
                <a:latin typeface="Montserrat" pitchFamily="2" charset="77"/>
              </a:rPr>
              <a:t>dalla prima pubblicazione, quando si tratta di opere nelle aree disciplinari scientifiche, tecniche e mediche, e dopo non più di </a:t>
            </a:r>
            <a:r>
              <a:rPr lang="it-IT" sz="2400" b="1">
                <a:latin typeface="Montserrat" pitchFamily="2" charset="77"/>
              </a:rPr>
              <a:t>un anno</a:t>
            </a:r>
            <a:r>
              <a:rPr lang="it-IT" sz="2400">
                <a:latin typeface="Montserrat" pitchFamily="2" charset="77"/>
              </a:rPr>
              <a:t>, quando si tratta di opere nelle aree disciplinari umanistiche e delle scienze sociali. Nell’esercizio del predetto diritto l’autore indica gli estremi della prima edizione, specificando il nome dell’editore. </a:t>
            </a:r>
          </a:p>
          <a:p>
            <a:r>
              <a:rPr lang="it-IT" sz="2400">
                <a:latin typeface="Montserrat" pitchFamily="2" charset="77"/>
              </a:rPr>
              <a:t>2. L’autore rimane titolare del diritto di cui al comma 1 anche nel caso in cui abbia ceduto in via esclusiva i diritti di utilizzazione economica della propria opera all’editore o al curatore. </a:t>
            </a:r>
            <a:r>
              <a:rPr lang="it-IT" sz="2400" b="1">
                <a:latin typeface="Montserrat" pitchFamily="2" charset="77"/>
              </a:rPr>
              <a:t>Le clausole contrattuali pattuite in violazione di quanto disposto dal comma 1 sono nulle.</a:t>
            </a:r>
          </a:p>
        </p:txBody>
      </p:sp>
      <p:grpSp>
        <p:nvGrpSpPr>
          <p:cNvPr id="8" name="Group 8"/>
          <p:cNvGrpSpPr/>
          <p:nvPr/>
        </p:nvGrpSpPr>
        <p:grpSpPr>
          <a:xfrm>
            <a:off x="-431966" y="911088"/>
            <a:ext cx="7148154" cy="925889"/>
            <a:chOff x="0" y="0"/>
            <a:chExt cx="9530872" cy="1234519"/>
          </a:xfrm>
        </p:grpSpPr>
        <p:grpSp>
          <p:nvGrpSpPr>
            <p:cNvPr id="9" name="Group 9"/>
            <p:cNvGrpSpPr/>
            <p:nvPr/>
          </p:nvGrpSpPr>
          <p:grpSpPr>
            <a:xfrm>
              <a:off x="0" y="0"/>
              <a:ext cx="9530872" cy="1234519"/>
              <a:chOff x="0" y="0"/>
              <a:chExt cx="2221364" cy="287730"/>
            </a:xfrm>
          </p:grpSpPr>
          <p:sp>
            <p:nvSpPr>
              <p:cNvPr id="10" name="Freeform 10"/>
              <p:cNvSpPr/>
              <p:nvPr/>
            </p:nvSpPr>
            <p:spPr>
              <a:xfrm>
                <a:off x="0" y="0"/>
                <a:ext cx="2221364" cy="287730"/>
              </a:xfrm>
              <a:custGeom>
                <a:avLst/>
                <a:gdLst/>
                <a:ahLst/>
                <a:cxnLst/>
                <a:rect l="l" t="t" r="r" b="b"/>
                <a:pathLst>
                  <a:path w="2221364" h="287730">
                    <a:moveTo>
                      <a:pt x="46588" y="0"/>
                    </a:moveTo>
                    <a:lnTo>
                      <a:pt x="2174776" y="0"/>
                    </a:lnTo>
                    <a:cubicBezTo>
                      <a:pt x="2187132" y="0"/>
                      <a:pt x="2198982" y="4908"/>
                      <a:pt x="2207719" y="13645"/>
                    </a:cubicBezTo>
                    <a:cubicBezTo>
                      <a:pt x="2216456" y="22382"/>
                      <a:pt x="2221364" y="34232"/>
                      <a:pt x="2221364" y="46588"/>
                    </a:cubicBezTo>
                    <a:lnTo>
                      <a:pt x="2221364" y="241142"/>
                    </a:lnTo>
                    <a:cubicBezTo>
                      <a:pt x="2221364" y="266872"/>
                      <a:pt x="2200506" y="287730"/>
                      <a:pt x="2174776" y="287730"/>
                    </a:cubicBezTo>
                    <a:lnTo>
                      <a:pt x="46588" y="287730"/>
                    </a:lnTo>
                    <a:cubicBezTo>
                      <a:pt x="34232" y="287730"/>
                      <a:pt x="22382" y="282822"/>
                      <a:pt x="13645" y="274085"/>
                    </a:cubicBezTo>
                    <a:cubicBezTo>
                      <a:pt x="4908" y="265348"/>
                      <a:pt x="0" y="253498"/>
                      <a:pt x="0" y="241142"/>
                    </a:cubicBezTo>
                    <a:lnTo>
                      <a:pt x="0" y="46588"/>
                    </a:lnTo>
                    <a:cubicBezTo>
                      <a:pt x="0" y="34232"/>
                      <a:pt x="4908" y="22382"/>
                      <a:pt x="13645" y="13645"/>
                    </a:cubicBezTo>
                    <a:cubicBezTo>
                      <a:pt x="22382" y="4908"/>
                      <a:pt x="34232" y="0"/>
                      <a:pt x="46588" y="0"/>
                    </a:cubicBezTo>
                    <a:close/>
                  </a:path>
                </a:pathLst>
              </a:custGeom>
              <a:solidFill>
                <a:srgbClr val="FFFFFF"/>
              </a:solidFill>
            </p:spPr>
            <p:txBody>
              <a:bodyPr/>
              <a:lstStyle/>
              <a:p>
                <a:endParaRPr lang="it-IT"/>
              </a:p>
            </p:txBody>
          </p:sp>
          <p:sp>
            <p:nvSpPr>
              <p:cNvPr id="11" name="TextBox 11"/>
              <p:cNvSpPr txBox="1"/>
              <p:nvPr/>
            </p:nvSpPr>
            <p:spPr>
              <a:xfrm>
                <a:off x="0" y="-38100"/>
                <a:ext cx="2221364" cy="325830"/>
              </a:xfrm>
              <a:prstGeom prst="rect">
                <a:avLst/>
              </a:prstGeom>
            </p:spPr>
            <p:txBody>
              <a:bodyPr lIns="60055" tIns="60055" rIns="60055" bIns="60055" rtlCol="0" anchor="ctr"/>
              <a:lstStyle/>
              <a:p>
                <a:pPr algn="ctr">
                  <a:lnSpc>
                    <a:spcPts val="2939"/>
                  </a:lnSpc>
                </a:pPr>
                <a:endParaRPr/>
              </a:p>
            </p:txBody>
          </p:sp>
        </p:grpSp>
        <p:sp>
          <p:nvSpPr>
            <p:cNvPr id="12" name="Freeform 12"/>
            <p:cNvSpPr/>
            <p:nvPr/>
          </p:nvSpPr>
          <p:spPr>
            <a:xfrm>
              <a:off x="3724852" y="163176"/>
              <a:ext cx="5435836" cy="908166"/>
            </a:xfrm>
            <a:custGeom>
              <a:avLst/>
              <a:gdLst/>
              <a:ahLst/>
              <a:cxnLst/>
              <a:rect l="l" t="t" r="r" b="b"/>
              <a:pathLst>
                <a:path w="5435836" h="908166">
                  <a:moveTo>
                    <a:pt x="0" y="0"/>
                  </a:moveTo>
                  <a:lnTo>
                    <a:pt x="5435836" y="0"/>
                  </a:lnTo>
                  <a:lnTo>
                    <a:pt x="5435836" y="908167"/>
                  </a:lnTo>
                  <a:lnTo>
                    <a:pt x="0" y="908167"/>
                  </a:lnTo>
                  <a:lnTo>
                    <a:pt x="0" y="0"/>
                  </a:lnTo>
                  <a:close/>
                </a:path>
              </a:pathLst>
            </a:custGeom>
            <a:blipFill>
              <a:blip r:embed="rId8"/>
              <a:stretch>
                <a:fillRect/>
              </a:stretch>
            </a:blipFill>
          </p:spPr>
          <p:txBody>
            <a:bodyPr/>
            <a:lstStyle/>
            <a:p>
              <a:endParaRPr lang="it-IT"/>
            </a:p>
          </p:txBody>
        </p:sp>
        <p:sp>
          <p:nvSpPr>
            <p:cNvPr id="13" name="Freeform 13"/>
            <p:cNvSpPr/>
            <p:nvPr/>
          </p:nvSpPr>
          <p:spPr>
            <a:xfrm>
              <a:off x="1650583" y="240131"/>
              <a:ext cx="1923704" cy="754258"/>
            </a:xfrm>
            <a:custGeom>
              <a:avLst/>
              <a:gdLst/>
              <a:ahLst/>
              <a:cxnLst/>
              <a:rect l="l" t="t" r="r" b="b"/>
              <a:pathLst>
                <a:path w="1923704" h="754258">
                  <a:moveTo>
                    <a:pt x="0" y="0"/>
                  </a:moveTo>
                  <a:lnTo>
                    <a:pt x="1923704" y="0"/>
                  </a:lnTo>
                  <a:lnTo>
                    <a:pt x="1923704" y="754258"/>
                  </a:lnTo>
                  <a:lnTo>
                    <a:pt x="0" y="754258"/>
                  </a:lnTo>
                  <a:lnTo>
                    <a:pt x="0" y="0"/>
                  </a:lnTo>
                  <a:close/>
                </a:path>
              </a:pathLst>
            </a:custGeom>
            <a:blipFill>
              <a:blip r:embed="rId9"/>
              <a:stretch>
                <a:fillRect/>
              </a:stretch>
            </a:blipFill>
          </p:spPr>
          <p:txBody>
            <a:bodyPr/>
            <a:lstStyle/>
            <a:p>
              <a:endParaRPr lang="it-IT"/>
            </a:p>
          </p:txBody>
        </p:sp>
      </p:gr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18288000" cy="1457325"/>
          </a:xfrm>
          <a:prstGeom prst="rect">
            <a:avLst/>
          </a:prstGeom>
          <a:solidFill>
            <a:srgbClr val="1E3048"/>
          </a:solidFill>
        </p:spPr>
        <p:txBody>
          <a:bodyPr/>
          <a:lstStyle/>
          <a:p>
            <a:endParaRPr lang="it-IT"/>
          </a:p>
        </p:txBody>
      </p:sp>
      <p:sp>
        <p:nvSpPr>
          <p:cNvPr id="3" name="Freeform 3"/>
          <p:cNvSpPr/>
          <p:nvPr/>
        </p:nvSpPr>
        <p:spPr>
          <a:xfrm>
            <a:off x="16702512" y="8607791"/>
            <a:ext cx="556788" cy="556788"/>
          </a:xfrm>
          <a:custGeom>
            <a:avLst/>
            <a:gdLst/>
            <a:ahLst/>
            <a:cxnLst/>
            <a:rect l="l" t="t" r="r" b="b"/>
            <a:pathLst>
              <a:path w="556788" h="556788">
                <a:moveTo>
                  <a:pt x="0" y="0"/>
                </a:moveTo>
                <a:lnTo>
                  <a:pt x="556788" y="0"/>
                </a:lnTo>
                <a:lnTo>
                  <a:pt x="556788" y="556787"/>
                </a:lnTo>
                <a:lnTo>
                  <a:pt x="0" y="55678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it-IT"/>
          </a:p>
        </p:txBody>
      </p:sp>
      <p:sp>
        <p:nvSpPr>
          <p:cNvPr id="4" name="Freeform 4"/>
          <p:cNvSpPr/>
          <p:nvPr/>
        </p:nvSpPr>
        <p:spPr>
          <a:xfrm rot="-5400000">
            <a:off x="16041208" y="-789467"/>
            <a:ext cx="2988478" cy="1505106"/>
          </a:xfrm>
          <a:custGeom>
            <a:avLst/>
            <a:gdLst/>
            <a:ahLst/>
            <a:cxnLst/>
            <a:rect l="l" t="t" r="r" b="b"/>
            <a:pathLst>
              <a:path w="2988478" h="1505106">
                <a:moveTo>
                  <a:pt x="0" y="0"/>
                </a:moveTo>
                <a:lnTo>
                  <a:pt x="2988478" y="0"/>
                </a:lnTo>
                <a:lnTo>
                  <a:pt x="2988478" y="1505106"/>
                </a:lnTo>
                <a:lnTo>
                  <a:pt x="0" y="150510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it-IT"/>
          </a:p>
        </p:txBody>
      </p:sp>
      <p:sp>
        <p:nvSpPr>
          <p:cNvPr id="5" name="Freeform 5"/>
          <p:cNvSpPr/>
          <p:nvPr/>
        </p:nvSpPr>
        <p:spPr>
          <a:xfrm rot="5400000">
            <a:off x="7996398" y="9139398"/>
            <a:ext cx="1060016" cy="1235189"/>
          </a:xfrm>
          <a:custGeom>
            <a:avLst/>
            <a:gdLst/>
            <a:ahLst/>
            <a:cxnLst/>
            <a:rect l="l" t="t" r="r" b="b"/>
            <a:pathLst>
              <a:path w="1060016" h="1235189">
                <a:moveTo>
                  <a:pt x="0" y="0"/>
                </a:moveTo>
                <a:lnTo>
                  <a:pt x="1060016" y="0"/>
                </a:lnTo>
                <a:lnTo>
                  <a:pt x="1060016" y="1235188"/>
                </a:lnTo>
                <a:lnTo>
                  <a:pt x="0" y="123518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it-IT"/>
          </a:p>
        </p:txBody>
      </p:sp>
      <p:sp>
        <p:nvSpPr>
          <p:cNvPr id="6" name="TextBox 6"/>
          <p:cNvSpPr txBox="1"/>
          <p:nvPr/>
        </p:nvSpPr>
        <p:spPr>
          <a:xfrm>
            <a:off x="1028700" y="2786470"/>
            <a:ext cx="13443892" cy="807913"/>
          </a:xfrm>
          <a:prstGeom prst="rect">
            <a:avLst/>
          </a:prstGeom>
        </p:spPr>
        <p:txBody>
          <a:bodyPr wrap="square" lIns="0" tIns="0" rIns="0" bIns="0" rtlCol="0" anchor="t">
            <a:spAutoFit/>
          </a:bodyPr>
          <a:lstStyle/>
          <a:p>
            <a:pPr>
              <a:lnSpc>
                <a:spcPts val="6269"/>
              </a:lnSpc>
            </a:pPr>
            <a:r>
              <a:rPr lang="en-US" sz="5499">
                <a:solidFill>
                  <a:srgbClr val="06213C"/>
                </a:solidFill>
                <a:latin typeface="Montserrat Classic Bold"/>
              </a:rPr>
              <a:t>Italia  (art. 42 LDA)</a:t>
            </a:r>
          </a:p>
        </p:txBody>
      </p:sp>
      <p:sp>
        <p:nvSpPr>
          <p:cNvPr id="7" name="TextBox 7"/>
          <p:cNvSpPr txBox="1"/>
          <p:nvPr/>
        </p:nvSpPr>
        <p:spPr>
          <a:xfrm>
            <a:off x="1028700" y="4185015"/>
            <a:ext cx="16396220" cy="2154436"/>
          </a:xfrm>
          <a:prstGeom prst="rect">
            <a:avLst/>
          </a:prstGeom>
        </p:spPr>
        <p:txBody>
          <a:bodyPr wrap="square" lIns="0" tIns="0" rIns="0" bIns="0" rtlCol="0" anchor="t">
            <a:spAutoFit/>
          </a:bodyPr>
          <a:lstStyle/>
          <a:p>
            <a:r>
              <a:rPr lang="it-IT" sz="2800">
                <a:latin typeface="Montserrat"/>
              </a:rPr>
              <a:t>L'autore dell'articolo, o altra opera, che sia stato riprodotto in un'opera collettiva ha diritto di riprodurlo in estratti separati o raccolti in volume, purché indichi l'opera collettiva dalla quale è tratto e la data di pubblicazione. </a:t>
            </a:r>
          </a:p>
          <a:p>
            <a:r>
              <a:rPr lang="it-IT" sz="2800">
                <a:latin typeface="Montserrat"/>
              </a:rPr>
              <a:t>Trattandosi di articoli apparsi in riviste o giornali, l'autore, </a:t>
            </a:r>
            <a:r>
              <a:rPr lang="it-IT" sz="2800" b="1">
                <a:latin typeface="Montserrat"/>
              </a:rPr>
              <a:t>salvo patto contrario</a:t>
            </a:r>
            <a:r>
              <a:rPr lang="it-IT" sz="2800">
                <a:latin typeface="Montserrat"/>
              </a:rPr>
              <a:t>, ha altresì il diritto di riprodurli in altre riviste o giornali.</a:t>
            </a:r>
          </a:p>
        </p:txBody>
      </p:sp>
      <p:grpSp>
        <p:nvGrpSpPr>
          <p:cNvPr id="8" name="Group 8"/>
          <p:cNvGrpSpPr/>
          <p:nvPr/>
        </p:nvGrpSpPr>
        <p:grpSpPr>
          <a:xfrm>
            <a:off x="-431966" y="911088"/>
            <a:ext cx="7148154" cy="925889"/>
            <a:chOff x="0" y="0"/>
            <a:chExt cx="9530872" cy="1234519"/>
          </a:xfrm>
        </p:grpSpPr>
        <p:grpSp>
          <p:nvGrpSpPr>
            <p:cNvPr id="9" name="Group 9"/>
            <p:cNvGrpSpPr/>
            <p:nvPr/>
          </p:nvGrpSpPr>
          <p:grpSpPr>
            <a:xfrm>
              <a:off x="0" y="0"/>
              <a:ext cx="9530872" cy="1234519"/>
              <a:chOff x="0" y="0"/>
              <a:chExt cx="2221364" cy="287730"/>
            </a:xfrm>
          </p:grpSpPr>
          <p:sp>
            <p:nvSpPr>
              <p:cNvPr id="10" name="Freeform 10"/>
              <p:cNvSpPr/>
              <p:nvPr/>
            </p:nvSpPr>
            <p:spPr>
              <a:xfrm>
                <a:off x="0" y="0"/>
                <a:ext cx="2221364" cy="287730"/>
              </a:xfrm>
              <a:custGeom>
                <a:avLst/>
                <a:gdLst/>
                <a:ahLst/>
                <a:cxnLst/>
                <a:rect l="l" t="t" r="r" b="b"/>
                <a:pathLst>
                  <a:path w="2221364" h="287730">
                    <a:moveTo>
                      <a:pt x="46588" y="0"/>
                    </a:moveTo>
                    <a:lnTo>
                      <a:pt x="2174776" y="0"/>
                    </a:lnTo>
                    <a:cubicBezTo>
                      <a:pt x="2187132" y="0"/>
                      <a:pt x="2198982" y="4908"/>
                      <a:pt x="2207719" y="13645"/>
                    </a:cubicBezTo>
                    <a:cubicBezTo>
                      <a:pt x="2216456" y="22382"/>
                      <a:pt x="2221364" y="34232"/>
                      <a:pt x="2221364" y="46588"/>
                    </a:cubicBezTo>
                    <a:lnTo>
                      <a:pt x="2221364" y="241142"/>
                    </a:lnTo>
                    <a:cubicBezTo>
                      <a:pt x="2221364" y="266872"/>
                      <a:pt x="2200506" y="287730"/>
                      <a:pt x="2174776" y="287730"/>
                    </a:cubicBezTo>
                    <a:lnTo>
                      <a:pt x="46588" y="287730"/>
                    </a:lnTo>
                    <a:cubicBezTo>
                      <a:pt x="34232" y="287730"/>
                      <a:pt x="22382" y="282822"/>
                      <a:pt x="13645" y="274085"/>
                    </a:cubicBezTo>
                    <a:cubicBezTo>
                      <a:pt x="4908" y="265348"/>
                      <a:pt x="0" y="253498"/>
                      <a:pt x="0" y="241142"/>
                    </a:cubicBezTo>
                    <a:lnTo>
                      <a:pt x="0" y="46588"/>
                    </a:lnTo>
                    <a:cubicBezTo>
                      <a:pt x="0" y="34232"/>
                      <a:pt x="4908" y="22382"/>
                      <a:pt x="13645" y="13645"/>
                    </a:cubicBezTo>
                    <a:cubicBezTo>
                      <a:pt x="22382" y="4908"/>
                      <a:pt x="34232" y="0"/>
                      <a:pt x="46588" y="0"/>
                    </a:cubicBezTo>
                    <a:close/>
                  </a:path>
                </a:pathLst>
              </a:custGeom>
              <a:solidFill>
                <a:srgbClr val="FFFFFF"/>
              </a:solidFill>
            </p:spPr>
            <p:txBody>
              <a:bodyPr/>
              <a:lstStyle/>
              <a:p>
                <a:endParaRPr lang="it-IT"/>
              </a:p>
            </p:txBody>
          </p:sp>
          <p:sp>
            <p:nvSpPr>
              <p:cNvPr id="11" name="TextBox 11"/>
              <p:cNvSpPr txBox="1"/>
              <p:nvPr/>
            </p:nvSpPr>
            <p:spPr>
              <a:xfrm>
                <a:off x="0" y="-38100"/>
                <a:ext cx="2221364" cy="325830"/>
              </a:xfrm>
              <a:prstGeom prst="rect">
                <a:avLst/>
              </a:prstGeom>
            </p:spPr>
            <p:txBody>
              <a:bodyPr lIns="60055" tIns="60055" rIns="60055" bIns="60055" rtlCol="0" anchor="ctr"/>
              <a:lstStyle/>
              <a:p>
                <a:pPr algn="ctr">
                  <a:lnSpc>
                    <a:spcPts val="2939"/>
                  </a:lnSpc>
                </a:pPr>
                <a:endParaRPr/>
              </a:p>
            </p:txBody>
          </p:sp>
        </p:grpSp>
        <p:sp>
          <p:nvSpPr>
            <p:cNvPr id="12" name="Freeform 12"/>
            <p:cNvSpPr/>
            <p:nvPr/>
          </p:nvSpPr>
          <p:spPr>
            <a:xfrm>
              <a:off x="3724852" y="163176"/>
              <a:ext cx="5435836" cy="908166"/>
            </a:xfrm>
            <a:custGeom>
              <a:avLst/>
              <a:gdLst/>
              <a:ahLst/>
              <a:cxnLst/>
              <a:rect l="l" t="t" r="r" b="b"/>
              <a:pathLst>
                <a:path w="5435836" h="908166">
                  <a:moveTo>
                    <a:pt x="0" y="0"/>
                  </a:moveTo>
                  <a:lnTo>
                    <a:pt x="5435836" y="0"/>
                  </a:lnTo>
                  <a:lnTo>
                    <a:pt x="5435836" y="908167"/>
                  </a:lnTo>
                  <a:lnTo>
                    <a:pt x="0" y="908167"/>
                  </a:lnTo>
                  <a:lnTo>
                    <a:pt x="0" y="0"/>
                  </a:lnTo>
                  <a:close/>
                </a:path>
              </a:pathLst>
            </a:custGeom>
            <a:blipFill>
              <a:blip r:embed="rId8"/>
              <a:stretch>
                <a:fillRect/>
              </a:stretch>
            </a:blipFill>
          </p:spPr>
          <p:txBody>
            <a:bodyPr/>
            <a:lstStyle/>
            <a:p>
              <a:endParaRPr lang="it-IT"/>
            </a:p>
          </p:txBody>
        </p:sp>
        <p:sp>
          <p:nvSpPr>
            <p:cNvPr id="13" name="Freeform 13"/>
            <p:cNvSpPr/>
            <p:nvPr/>
          </p:nvSpPr>
          <p:spPr>
            <a:xfrm>
              <a:off x="1650583" y="240131"/>
              <a:ext cx="1923704" cy="754258"/>
            </a:xfrm>
            <a:custGeom>
              <a:avLst/>
              <a:gdLst/>
              <a:ahLst/>
              <a:cxnLst/>
              <a:rect l="l" t="t" r="r" b="b"/>
              <a:pathLst>
                <a:path w="1923704" h="754258">
                  <a:moveTo>
                    <a:pt x="0" y="0"/>
                  </a:moveTo>
                  <a:lnTo>
                    <a:pt x="1923704" y="0"/>
                  </a:lnTo>
                  <a:lnTo>
                    <a:pt x="1923704" y="754258"/>
                  </a:lnTo>
                  <a:lnTo>
                    <a:pt x="0" y="754258"/>
                  </a:lnTo>
                  <a:lnTo>
                    <a:pt x="0" y="0"/>
                  </a:lnTo>
                  <a:close/>
                </a:path>
              </a:pathLst>
            </a:custGeom>
            <a:blipFill>
              <a:blip r:embed="rId9"/>
              <a:stretch>
                <a:fillRect/>
              </a:stretch>
            </a:blipFill>
          </p:spPr>
          <p:txBody>
            <a:bodyPr/>
            <a:lstStyle/>
            <a:p>
              <a:endParaRPr lang="it-IT"/>
            </a:p>
          </p:txBody>
        </p:sp>
      </p:grpSp>
    </p:spTree>
    <p:extLst>
      <p:ext uri="{BB962C8B-B14F-4D97-AF65-F5344CB8AC3E}">
        <p14:creationId xmlns:p14="http://schemas.microsoft.com/office/powerpoint/2010/main" val="427942556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18288000" cy="1457325"/>
          </a:xfrm>
          <a:prstGeom prst="rect">
            <a:avLst/>
          </a:prstGeom>
          <a:solidFill>
            <a:srgbClr val="1E3048"/>
          </a:solidFill>
        </p:spPr>
        <p:txBody>
          <a:bodyPr/>
          <a:lstStyle/>
          <a:p>
            <a:endParaRPr lang="it-IT"/>
          </a:p>
        </p:txBody>
      </p:sp>
      <p:sp>
        <p:nvSpPr>
          <p:cNvPr id="3" name="Freeform 3"/>
          <p:cNvSpPr/>
          <p:nvPr/>
        </p:nvSpPr>
        <p:spPr>
          <a:xfrm>
            <a:off x="16702512" y="8607791"/>
            <a:ext cx="556788" cy="556788"/>
          </a:xfrm>
          <a:custGeom>
            <a:avLst/>
            <a:gdLst/>
            <a:ahLst/>
            <a:cxnLst/>
            <a:rect l="l" t="t" r="r" b="b"/>
            <a:pathLst>
              <a:path w="556788" h="556788">
                <a:moveTo>
                  <a:pt x="0" y="0"/>
                </a:moveTo>
                <a:lnTo>
                  <a:pt x="556788" y="0"/>
                </a:lnTo>
                <a:lnTo>
                  <a:pt x="556788" y="556787"/>
                </a:lnTo>
                <a:lnTo>
                  <a:pt x="0" y="55678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it-IT"/>
          </a:p>
        </p:txBody>
      </p:sp>
      <p:sp>
        <p:nvSpPr>
          <p:cNvPr id="4" name="Freeform 4"/>
          <p:cNvSpPr/>
          <p:nvPr/>
        </p:nvSpPr>
        <p:spPr>
          <a:xfrm rot="-5400000">
            <a:off x="16041208" y="-789467"/>
            <a:ext cx="2988478" cy="1505106"/>
          </a:xfrm>
          <a:custGeom>
            <a:avLst/>
            <a:gdLst/>
            <a:ahLst/>
            <a:cxnLst/>
            <a:rect l="l" t="t" r="r" b="b"/>
            <a:pathLst>
              <a:path w="2988478" h="1505106">
                <a:moveTo>
                  <a:pt x="0" y="0"/>
                </a:moveTo>
                <a:lnTo>
                  <a:pt x="2988478" y="0"/>
                </a:lnTo>
                <a:lnTo>
                  <a:pt x="2988478" y="1505106"/>
                </a:lnTo>
                <a:lnTo>
                  <a:pt x="0" y="150510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it-IT"/>
          </a:p>
        </p:txBody>
      </p:sp>
      <p:sp>
        <p:nvSpPr>
          <p:cNvPr id="5" name="Freeform 5"/>
          <p:cNvSpPr/>
          <p:nvPr/>
        </p:nvSpPr>
        <p:spPr>
          <a:xfrm rot="5400000">
            <a:off x="7996398" y="9139398"/>
            <a:ext cx="1060016" cy="1235189"/>
          </a:xfrm>
          <a:custGeom>
            <a:avLst/>
            <a:gdLst/>
            <a:ahLst/>
            <a:cxnLst/>
            <a:rect l="l" t="t" r="r" b="b"/>
            <a:pathLst>
              <a:path w="1060016" h="1235189">
                <a:moveTo>
                  <a:pt x="0" y="0"/>
                </a:moveTo>
                <a:lnTo>
                  <a:pt x="1060016" y="0"/>
                </a:lnTo>
                <a:lnTo>
                  <a:pt x="1060016" y="1235188"/>
                </a:lnTo>
                <a:lnTo>
                  <a:pt x="0" y="123518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it-IT"/>
          </a:p>
        </p:txBody>
      </p:sp>
      <p:sp>
        <p:nvSpPr>
          <p:cNvPr id="6" name="TextBox 6"/>
          <p:cNvSpPr txBox="1"/>
          <p:nvPr/>
        </p:nvSpPr>
        <p:spPr>
          <a:xfrm>
            <a:off x="1028699" y="2786470"/>
            <a:ext cx="14437723" cy="807913"/>
          </a:xfrm>
          <a:prstGeom prst="rect">
            <a:avLst/>
          </a:prstGeom>
        </p:spPr>
        <p:txBody>
          <a:bodyPr wrap="square" lIns="0" tIns="0" rIns="0" bIns="0" rtlCol="0" anchor="t">
            <a:spAutoFit/>
          </a:bodyPr>
          <a:lstStyle/>
          <a:p>
            <a:pPr>
              <a:lnSpc>
                <a:spcPts val="6269"/>
              </a:lnSpc>
            </a:pPr>
            <a:r>
              <a:rPr lang="en-US" sz="5499" err="1">
                <a:solidFill>
                  <a:srgbClr val="06213C"/>
                </a:solidFill>
                <a:latin typeface="Montserrat Classic Bold"/>
              </a:rPr>
              <a:t>Necessità</a:t>
            </a:r>
            <a:r>
              <a:rPr lang="en-US" sz="5499">
                <a:solidFill>
                  <a:srgbClr val="06213C"/>
                </a:solidFill>
                <a:latin typeface="Montserrat Classic Bold"/>
              </a:rPr>
              <a:t> di </a:t>
            </a:r>
            <a:r>
              <a:rPr lang="en-US" sz="5499" err="1">
                <a:solidFill>
                  <a:srgbClr val="06213C"/>
                </a:solidFill>
                <a:latin typeface="Montserrat Classic Bold"/>
              </a:rPr>
              <a:t>armonizzazione</a:t>
            </a:r>
            <a:r>
              <a:rPr lang="en-US" sz="5499">
                <a:solidFill>
                  <a:srgbClr val="06213C"/>
                </a:solidFill>
                <a:latin typeface="Montserrat Classic Bold"/>
              </a:rPr>
              <a:t> del SPR a </a:t>
            </a:r>
            <a:r>
              <a:rPr lang="en-US" sz="5499" err="1">
                <a:solidFill>
                  <a:srgbClr val="06213C"/>
                </a:solidFill>
                <a:latin typeface="Montserrat Classic Bold"/>
              </a:rPr>
              <a:t>livello</a:t>
            </a:r>
            <a:r>
              <a:rPr lang="en-US" sz="5499">
                <a:solidFill>
                  <a:srgbClr val="06213C"/>
                </a:solidFill>
                <a:latin typeface="Montserrat Classic Bold"/>
              </a:rPr>
              <a:t> </a:t>
            </a:r>
            <a:r>
              <a:rPr lang="en-US" sz="5499" err="1">
                <a:solidFill>
                  <a:srgbClr val="06213C"/>
                </a:solidFill>
                <a:latin typeface="Montserrat Classic Bold"/>
              </a:rPr>
              <a:t>Ue</a:t>
            </a:r>
            <a:endParaRPr lang="en-US" sz="5499">
              <a:solidFill>
                <a:srgbClr val="06213C"/>
              </a:solidFill>
              <a:latin typeface="Montserrat Classic Bold"/>
            </a:endParaRPr>
          </a:p>
        </p:txBody>
      </p:sp>
      <p:sp>
        <p:nvSpPr>
          <p:cNvPr id="7" name="TextBox 7"/>
          <p:cNvSpPr txBox="1"/>
          <p:nvPr/>
        </p:nvSpPr>
        <p:spPr>
          <a:xfrm>
            <a:off x="1028700" y="4815732"/>
            <a:ext cx="16396220" cy="3847207"/>
          </a:xfrm>
          <a:prstGeom prst="rect">
            <a:avLst/>
          </a:prstGeom>
        </p:spPr>
        <p:txBody>
          <a:bodyPr wrap="square" lIns="0" tIns="0" rIns="0" bIns="0" rtlCol="0" anchor="t">
            <a:spAutoFit/>
          </a:bodyPr>
          <a:lstStyle/>
          <a:p>
            <a:r>
              <a:rPr lang="it-IT" sz="2500">
                <a:latin typeface="Montserrat"/>
              </a:rPr>
              <a:t>La natura territoriale del diritto d’autore limita l’operatività del SPR: l’applicazione di questo diritto dipende dalla </a:t>
            </a:r>
            <a:r>
              <a:rPr lang="it-IT" sz="2500" b="1">
                <a:latin typeface="Montserrat"/>
              </a:rPr>
              <a:t>collocazione geografica dell’editore o comunque dalla legislazione nazionale che si applica </a:t>
            </a:r>
            <a:r>
              <a:rPr lang="it-IT" sz="2500">
                <a:latin typeface="Montserrat"/>
              </a:rPr>
              <a:t>al contratto di edizione firmato dall’autore.</a:t>
            </a:r>
          </a:p>
          <a:p>
            <a:r>
              <a:rPr lang="it-IT" sz="2500">
                <a:latin typeface="Montserrat" pitchFamily="2" charset="77"/>
              </a:rPr>
              <a:t>Per la piena realizzazione di uno spazio unico europeo per la ricerca ispirato ai principi della scienza aperta un SPR europeo sarebbe uno strumento importante per evitare discriminazioni fra ricercatori.</a:t>
            </a:r>
          </a:p>
          <a:p>
            <a:endParaRPr lang="it-IT" sz="2500">
              <a:latin typeface="Montserrat" pitchFamily="2" charset="77"/>
            </a:endParaRPr>
          </a:p>
          <a:p>
            <a:r>
              <a:rPr lang="it-IT" sz="2500">
                <a:latin typeface="Montserrat" pitchFamily="2" charset="77"/>
              </a:rPr>
              <a:t>Varie questioni aperte per una regolazione uniforme (solo articoli su rivista o anche monografie e contributi in opere collettanee? Solo prodotti della ricerca finanziati con fondi pubblici? A quale versione del prodotto applicare il diritto? Embargo? Tipologie di utilizzo e finalità: solo impieghi non commerciali?)    </a:t>
            </a:r>
          </a:p>
        </p:txBody>
      </p:sp>
      <p:grpSp>
        <p:nvGrpSpPr>
          <p:cNvPr id="8" name="Group 8"/>
          <p:cNvGrpSpPr/>
          <p:nvPr/>
        </p:nvGrpSpPr>
        <p:grpSpPr>
          <a:xfrm>
            <a:off x="-431966" y="911088"/>
            <a:ext cx="7148154" cy="925889"/>
            <a:chOff x="0" y="0"/>
            <a:chExt cx="9530872" cy="1234519"/>
          </a:xfrm>
        </p:grpSpPr>
        <p:grpSp>
          <p:nvGrpSpPr>
            <p:cNvPr id="9" name="Group 9"/>
            <p:cNvGrpSpPr/>
            <p:nvPr/>
          </p:nvGrpSpPr>
          <p:grpSpPr>
            <a:xfrm>
              <a:off x="0" y="0"/>
              <a:ext cx="9530872" cy="1234519"/>
              <a:chOff x="0" y="0"/>
              <a:chExt cx="2221364" cy="287730"/>
            </a:xfrm>
          </p:grpSpPr>
          <p:sp>
            <p:nvSpPr>
              <p:cNvPr id="10" name="Freeform 10"/>
              <p:cNvSpPr/>
              <p:nvPr/>
            </p:nvSpPr>
            <p:spPr>
              <a:xfrm>
                <a:off x="0" y="0"/>
                <a:ext cx="2221364" cy="287730"/>
              </a:xfrm>
              <a:custGeom>
                <a:avLst/>
                <a:gdLst/>
                <a:ahLst/>
                <a:cxnLst/>
                <a:rect l="l" t="t" r="r" b="b"/>
                <a:pathLst>
                  <a:path w="2221364" h="287730">
                    <a:moveTo>
                      <a:pt x="46588" y="0"/>
                    </a:moveTo>
                    <a:lnTo>
                      <a:pt x="2174776" y="0"/>
                    </a:lnTo>
                    <a:cubicBezTo>
                      <a:pt x="2187132" y="0"/>
                      <a:pt x="2198982" y="4908"/>
                      <a:pt x="2207719" y="13645"/>
                    </a:cubicBezTo>
                    <a:cubicBezTo>
                      <a:pt x="2216456" y="22382"/>
                      <a:pt x="2221364" y="34232"/>
                      <a:pt x="2221364" y="46588"/>
                    </a:cubicBezTo>
                    <a:lnTo>
                      <a:pt x="2221364" y="241142"/>
                    </a:lnTo>
                    <a:cubicBezTo>
                      <a:pt x="2221364" y="266872"/>
                      <a:pt x="2200506" y="287730"/>
                      <a:pt x="2174776" y="287730"/>
                    </a:cubicBezTo>
                    <a:lnTo>
                      <a:pt x="46588" y="287730"/>
                    </a:lnTo>
                    <a:cubicBezTo>
                      <a:pt x="34232" y="287730"/>
                      <a:pt x="22382" y="282822"/>
                      <a:pt x="13645" y="274085"/>
                    </a:cubicBezTo>
                    <a:cubicBezTo>
                      <a:pt x="4908" y="265348"/>
                      <a:pt x="0" y="253498"/>
                      <a:pt x="0" y="241142"/>
                    </a:cubicBezTo>
                    <a:lnTo>
                      <a:pt x="0" y="46588"/>
                    </a:lnTo>
                    <a:cubicBezTo>
                      <a:pt x="0" y="34232"/>
                      <a:pt x="4908" y="22382"/>
                      <a:pt x="13645" y="13645"/>
                    </a:cubicBezTo>
                    <a:cubicBezTo>
                      <a:pt x="22382" y="4908"/>
                      <a:pt x="34232" y="0"/>
                      <a:pt x="46588" y="0"/>
                    </a:cubicBezTo>
                    <a:close/>
                  </a:path>
                </a:pathLst>
              </a:custGeom>
              <a:solidFill>
                <a:srgbClr val="FFFFFF"/>
              </a:solidFill>
            </p:spPr>
            <p:txBody>
              <a:bodyPr/>
              <a:lstStyle/>
              <a:p>
                <a:endParaRPr lang="it-IT"/>
              </a:p>
            </p:txBody>
          </p:sp>
          <p:sp>
            <p:nvSpPr>
              <p:cNvPr id="11" name="TextBox 11"/>
              <p:cNvSpPr txBox="1"/>
              <p:nvPr/>
            </p:nvSpPr>
            <p:spPr>
              <a:xfrm>
                <a:off x="0" y="-38100"/>
                <a:ext cx="2221364" cy="325830"/>
              </a:xfrm>
              <a:prstGeom prst="rect">
                <a:avLst/>
              </a:prstGeom>
            </p:spPr>
            <p:txBody>
              <a:bodyPr lIns="60055" tIns="60055" rIns="60055" bIns="60055" rtlCol="0" anchor="ctr"/>
              <a:lstStyle/>
              <a:p>
                <a:pPr algn="ctr">
                  <a:lnSpc>
                    <a:spcPts val="2939"/>
                  </a:lnSpc>
                </a:pPr>
                <a:endParaRPr/>
              </a:p>
            </p:txBody>
          </p:sp>
        </p:grpSp>
        <p:sp>
          <p:nvSpPr>
            <p:cNvPr id="12" name="Freeform 12"/>
            <p:cNvSpPr/>
            <p:nvPr/>
          </p:nvSpPr>
          <p:spPr>
            <a:xfrm>
              <a:off x="3724852" y="163176"/>
              <a:ext cx="5435836" cy="908166"/>
            </a:xfrm>
            <a:custGeom>
              <a:avLst/>
              <a:gdLst/>
              <a:ahLst/>
              <a:cxnLst/>
              <a:rect l="l" t="t" r="r" b="b"/>
              <a:pathLst>
                <a:path w="5435836" h="908166">
                  <a:moveTo>
                    <a:pt x="0" y="0"/>
                  </a:moveTo>
                  <a:lnTo>
                    <a:pt x="5435836" y="0"/>
                  </a:lnTo>
                  <a:lnTo>
                    <a:pt x="5435836" y="908167"/>
                  </a:lnTo>
                  <a:lnTo>
                    <a:pt x="0" y="908167"/>
                  </a:lnTo>
                  <a:lnTo>
                    <a:pt x="0" y="0"/>
                  </a:lnTo>
                  <a:close/>
                </a:path>
              </a:pathLst>
            </a:custGeom>
            <a:blipFill>
              <a:blip r:embed="rId8"/>
              <a:stretch>
                <a:fillRect/>
              </a:stretch>
            </a:blipFill>
          </p:spPr>
          <p:txBody>
            <a:bodyPr/>
            <a:lstStyle/>
            <a:p>
              <a:endParaRPr lang="it-IT"/>
            </a:p>
          </p:txBody>
        </p:sp>
        <p:sp>
          <p:nvSpPr>
            <p:cNvPr id="13" name="Freeform 13"/>
            <p:cNvSpPr/>
            <p:nvPr/>
          </p:nvSpPr>
          <p:spPr>
            <a:xfrm>
              <a:off x="1650583" y="240131"/>
              <a:ext cx="1923704" cy="754258"/>
            </a:xfrm>
            <a:custGeom>
              <a:avLst/>
              <a:gdLst/>
              <a:ahLst/>
              <a:cxnLst/>
              <a:rect l="l" t="t" r="r" b="b"/>
              <a:pathLst>
                <a:path w="1923704" h="754258">
                  <a:moveTo>
                    <a:pt x="0" y="0"/>
                  </a:moveTo>
                  <a:lnTo>
                    <a:pt x="1923704" y="0"/>
                  </a:lnTo>
                  <a:lnTo>
                    <a:pt x="1923704" y="754258"/>
                  </a:lnTo>
                  <a:lnTo>
                    <a:pt x="0" y="754258"/>
                  </a:lnTo>
                  <a:lnTo>
                    <a:pt x="0" y="0"/>
                  </a:lnTo>
                  <a:close/>
                </a:path>
              </a:pathLst>
            </a:custGeom>
            <a:blipFill>
              <a:blip r:embed="rId9"/>
              <a:stretch>
                <a:fillRect/>
              </a:stretch>
            </a:blipFill>
          </p:spPr>
          <p:txBody>
            <a:bodyPr/>
            <a:lstStyle/>
            <a:p>
              <a:endParaRPr lang="it-IT"/>
            </a:p>
          </p:txBody>
        </p:sp>
      </p:grpSp>
    </p:spTree>
    <p:extLst>
      <p:ext uri="{BB962C8B-B14F-4D97-AF65-F5344CB8AC3E}">
        <p14:creationId xmlns:p14="http://schemas.microsoft.com/office/powerpoint/2010/main" val="20391097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3"/>
          <p:cNvSpPr/>
          <p:nvPr/>
        </p:nvSpPr>
        <p:spPr>
          <a:xfrm>
            <a:off x="16702512" y="8607791"/>
            <a:ext cx="556788" cy="556788"/>
          </a:xfrm>
          <a:custGeom>
            <a:avLst/>
            <a:gdLst/>
            <a:ahLst/>
            <a:cxnLst/>
            <a:rect l="l" t="t" r="r" b="b"/>
            <a:pathLst>
              <a:path w="556788" h="556788" extrusionOk="0">
                <a:moveTo>
                  <a:pt x="0" y="0"/>
                </a:moveTo>
                <a:lnTo>
                  <a:pt x="556788" y="0"/>
                </a:lnTo>
                <a:lnTo>
                  <a:pt x="556788" y="556787"/>
                </a:lnTo>
                <a:lnTo>
                  <a:pt x="0" y="556787"/>
                </a:lnTo>
                <a:lnTo>
                  <a:pt x="0" y="0"/>
                </a:lnTo>
                <a:close/>
              </a:path>
            </a:pathLst>
          </a:custGeom>
          <a:blipFill rotWithShape="1">
            <a:blip r:embed="rId3">
              <a:alphaModFix/>
            </a:blip>
            <a:stretch>
              <a:fillRect/>
            </a:stretch>
          </a:blipFill>
          <a:ln>
            <a:noFill/>
          </a:ln>
        </p:spPr>
        <p:txBody>
          <a:bodyPr/>
          <a:lstStyle/>
          <a:p>
            <a:endParaRPr lang="it-IT"/>
          </a:p>
        </p:txBody>
      </p:sp>
      <p:sp>
        <p:nvSpPr>
          <p:cNvPr id="85" name="Google Shape;85;p13"/>
          <p:cNvSpPr/>
          <p:nvPr/>
        </p:nvSpPr>
        <p:spPr>
          <a:xfrm rot="5400000">
            <a:off x="5866158" y="9139398"/>
            <a:ext cx="1060016" cy="1235189"/>
          </a:xfrm>
          <a:custGeom>
            <a:avLst/>
            <a:gdLst/>
            <a:ahLst/>
            <a:cxnLst/>
            <a:rect l="l" t="t" r="r" b="b"/>
            <a:pathLst>
              <a:path w="1060016" h="1235189" extrusionOk="0">
                <a:moveTo>
                  <a:pt x="0" y="0"/>
                </a:moveTo>
                <a:lnTo>
                  <a:pt x="1060017" y="0"/>
                </a:lnTo>
                <a:lnTo>
                  <a:pt x="1060017" y="1235188"/>
                </a:lnTo>
                <a:lnTo>
                  <a:pt x="0" y="1235188"/>
                </a:lnTo>
                <a:lnTo>
                  <a:pt x="0" y="0"/>
                </a:lnTo>
                <a:close/>
              </a:path>
            </a:pathLst>
          </a:custGeom>
          <a:blipFill rotWithShape="1">
            <a:blip r:embed="rId4">
              <a:alphaModFix/>
            </a:blip>
            <a:stretch>
              <a:fillRect/>
            </a:stretch>
          </a:blipFill>
          <a:ln>
            <a:noFill/>
          </a:ln>
        </p:spPr>
        <p:txBody>
          <a:bodyPr/>
          <a:lstStyle/>
          <a:p>
            <a:endParaRPr lang="it-IT"/>
          </a:p>
        </p:txBody>
      </p:sp>
      <p:sp>
        <p:nvSpPr>
          <p:cNvPr id="86" name="Google Shape;86;p13"/>
          <p:cNvSpPr/>
          <p:nvPr/>
        </p:nvSpPr>
        <p:spPr>
          <a:xfrm rot="10800000">
            <a:off x="16316753" y="0"/>
            <a:ext cx="2988478" cy="1505106"/>
          </a:xfrm>
          <a:custGeom>
            <a:avLst/>
            <a:gdLst/>
            <a:ahLst/>
            <a:cxnLst/>
            <a:rect l="l" t="t" r="r" b="b"/>
            <a:pathLst>
              <a:path w="2988478" h="1505106" extrusionOk="0">
                <a:moveTo>
                  <a:pt x="0" y="0"/>
                </a:moveTo>
                <a:lnTo>
                  <a:pt x="2988477" y="0"/>
                </a:lnTo>
                <a:lnTo>
                  <a:pt x="2988477" y="1505106"/>
                </a:lnTo>
                <a:lnTo>
                  <a:pt x="0" y="1505106"/>
                </a:lnTo>
                <a:lnTo>
                  <a:pt x="0" y="0"/>
                </a:lnTo>
                <a:close/>
              </a:path>
            </a:pathLst>
          </a:custGeom>
          <a:blipFill rotWithShape="1">
            <a:blip r:embed="rId5">
              <a:alphaModFix/>
            </a:blip>
            <a:stretch>
              <a:fillRect/>
            </a:stretch>
          </a:blipFill>
          <a:ln>
            <a:noFill/>
          </a:ln>
        </p:spPr>
        <p:txBody>
          <a:bodyPr/>
          <a:lstStyle/>
          <a:p>
            <a:endParaRPr lang="it-IT"/>
          </a:p>
        </p:txBody>
      </p:sp>
      <p:grpSp>
        <p:nvGrpSpPr>
          <p:cNvPr id="87" name="Google Shape;87;p13"/>
          <p:cNvGrpSpPr/>
          <p:nvPr/>
        </p:nvGrpSpPr>
        <p:grpSpPr>
          <a:xfrm>
            <a:off x="1053534" y="672047"/>
            <a:ext cx="7856752" cy="950085"/>
            <a:chOff x="0" y="0"/>
            <a:chExt cx="10475670" cy="1266780"/>
          </a:xfrm>
        </p:grpSpPr>
        <p:sp>
          <p:nvSpPr>
            <p:cNvPr id="88" name="Google Shape;88;p13"/>
            <p:cNvSpPr/>
            <p:nvPr/>
          </p:nvSpPr>
          <p:spPr>
            <a:xfrm>
              <a:off x="2893349" y="0"/>
              <a:ext cx="7582321" cy="1266780"/>
            </a:xfrm>
            <a:custGeom>
              <a:avLst/>
              <a:gdLst/>
              <a:ahLst/>
              <a:cxnLst/>
              <a:rect l="l" t="t" r="r" b="b"/>
              <a:pathLst>
                <a:path w="7582321" h="1266780" extrusionOk="0">
                  <a:moveTo>
                    <a:pt x="0" y="0"/>
                  </a:moveTo>
                  <a:lnTo>
                    <a:pt x="7582321" y="0"/>
                  </a:lnTo>
                  <a:lnTo>
                    <a:pt x="7582321" y="1266780"/>
                  </a:lnTo>
                  <a:lnTo>
                    <a:pt x="0" y="1266780"/>
                  </a:lnTo>
                  <a:lnTo>
                    <a:pt x="0" y="0"/>
                  </a:lnTo>
                  <a:close/>
                </a:path>
              </a:pathLst>
            </a:custGeom>
            <a:blipFill rotWithShape="1">
              <a:blip r:embed="rId6">
                <a:alphaModFix/>
              </a:blip>
              <a:stretch>
                <a:fillRect/>
              </a:stretch>
            </a:blipFill>
            <a:ln>
              <a:noFill/>
            </a:ln>
          </p:spPr>
          <p:txBody>
            <a:bodyPr/>
            <a:lstStyle/>
            <a:p>
              <a:endParaRPr lang="it-IT"/>
            </a:p>
          </p:txBody>
        </p:sp>
        <p:sp>
          <p:nvSpPr>
            <p:cNvPr id="89" name="Google Shape;89;p13"/>
            <p:cNvSpPr/>
            <p:nvPr/>
          </p:nvSpPr>
          <p:spPr>
            <a:xfrm>
              <a:off x="0" y="107341"/>
              <a:ext cx="2683330" cy="1052097"/>
            </a:xfrm>
            <a:custGeom>
              <a:avLst/>
              <a:gdLst/>
              <a:ahLst/>
              <a:cxnLst/>
              <a:rect l="l" t="t" r="r" b="b"/>
              <a:pathLst>
                <a:path w="2683330" h="1052097" extrusionOk="0">
                  <a:moveTo>
                    <a:pt x="0" y="0"/>
                  </a:moveTo>
                  <a:lnTo>
                    <a:pt x="2683330" y="0"/>
                  </a:lnTo>
                  <a:lnTo>
                    <a:pt x="2683330" y="1052098"/>
                  </a:lnTo>
                  <a:lnTo>
                    <a:pt x="0" y="1052098"/>
                  </a:lnTo>
                  <a:lnTo>
                    <a:pt x="0" y="0"/>
                  </a:lnTo>
                  <a:close/>
                </a:path>
              </a:pathLst>
            </a:custGeom>
            <a:blipFill rotWithShape="1">
              <a:blip r:embed="rId7">
                <a:alphaModFix/>
              </a:blip>
              <a:stretch>
                <a:fillRect/>
              </a:stretch>
            </a:blipFill>
            <a:ln>
              <a:noFill/>
            </a:ln>
          </p:spPr>
          <p:txBody>
            <a:bodyPr/>
            <a:lstStyle/>
            <a:p>
              <a:endParaRPr lang="it-IT"/>
            </a:p>
          </p:txBody>
        </p:sp>
      </p:grpSp>
      <p:sp>
        <p:nvSpPr>
          <p:cNvPr id="90" name="Google Shape;90;p13"/>
          <p:cNvSpPr txBox="1"/>
          <p:nvPr/>
        </p:nvSpPr>
        <p:spPr>
          <a:xfrm>
            <a:off x="1028700" y="3622800"/>
            <a:ext cx="15288000" cy="24619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7999" b="1">
                <a:solidFill>
                  <a:srgbClr val="009999"/>
                </a:solidFill>
                <a:latin typeface="Montserrat"/>
                <a:ea typeface="Montserrat"/>
                <a:cs typeface="Montserrat"/>
                <a:sym typeface="Montserrat"/>
              </a:rPr>
              <a:t>Il Progetto Right2Pub – Balancing publication rights</a:t>
            </a:r>
            <a:endParaRPr b="1">
              <a:solidFill>
                <a:srgbClr val="009999"/>
              </a:solidFill>
            </a:endParaRPr>
          </a:p>
        </p:txBody>
      </p:sp>
      <p:sp>
        <p:nvSpPr>
          <p:cNvPr id="91" name="Google Shape;91;p13"/>
          <p:cNvSpPr txBox="1"/>
          <p:nvPr/>
        </p:nvSpPr>
        <p:spPr>
          <a:xfrm>
            <a:off x="1053521" y="6483875"/>
            <a:ext cx="12245383" cy="1712585"/>
          </a:xfrm>
          <a:prstGeom prst="rect">
            <a:avLst/>
          </a:prstGeom>
          <a:noFill/>
          <a:ln>
            <a:noFill/>
          </a:ln>
        </p:spPr>
        <p:txBody>
          <a:bodyPr spcFirstLastPara="1" wrap="square" lIns="0" tIns="0" rIns="0" bIns="0" anchor="t" anchorCtr="0">
            <a:spAutoFit/>
          </a:bodyPr>
          <a:lstStyle/>
          <a:p>
            <a:pPr marL="0" marR="0" lvl="0" indent="0" algn="l" rtl="0">
              <a:lnSpc>
                <a:spcPct val="140014"/>
              </a:lnSpc>
              <a:spcBef>
                <a:spcPts val="0"/>
              </a:spcBef>
              <a:spcAft>
                <a:spcPts val="0"/>
              </a:spcAft>
              <a:buNone/>
            </a:pPr>
            <a:r>
              <a:rPr lang="it-IT" sz="2799" b="0" i="0" u="none" strike="noStrike" cap="none" dirty="0">
                <a:solidFill>
                  <a:srgbClr val="1E3048"/>
                </a:solidFill>
                <a:latin typeface="Montserrat"/>
                <a:ea typeface="Montserrat"/>
                <a:cs typeface="Montserrat"/>
                <a:sym typeface="Montserrat"/>
              </a:rPr>
              <a:t>Ginevra </a:t>
            </a:r>
            <a:r>
              <a:rPr lang="it-IT" sz="2799" b="0" i="0" u="none" strike="noStrike" cap="none" dirty="0" err="1">
                <a:solidFill>
                  <a:srgbClr val="1E3048"/>
                </a:solidFill>
                <a:latin typeface="Montserrat"/>
                <a:ea typeface="Montserrat"/>
                <a:cs typeface="Montserrat"/>
                <a:sym typeface="Montserrat"/>
              </a:rPr>
              <a:t>Peruginelli</a:t>
            </a:r>
            <a:endParaRPr lang="it-IT" sz="2799" b="0" i="0" u="none" strike="noStrike" cap="none" dirty="0">
              <a:solidFill>
                <a:srgbClr val="1E3048"/>
              </a:solidFill>
              <a:latin typeface="Montserrat"/>
              <a:ea typeface="Montserrat"/>
              <a:cs typeface="Montserrat"/>
              <a:sym typeface="Montserrat"/>
            </a:endParaRPr>
          </a:p>
          <a:p>
            <a:pPr>
              <a:lnSpc>
                <a:spcPct val="140014"/>
              </a:lnSpc>
            </a:pPr>
            <a:r>
              <a:rPr lang="en-US" sz="2400" dirty="0">
                <a:solidFill>
                  <a:srgbClr val="1E3048"/>
                </a:solidFill>
                <a:latin typeface="Montserrat"/>
              </a:rPr>
              <a:t>CNR, </a:t>
            </a:r>
            <a:r>
              <a:rPr lang="en-US" sz="2400" dirty="0" err="1">
                <a:solidFill>
                  <a:srgbClr val="1E3048"/>
                </a:solidFill>
                <a:latin typeface="Montserrat"/>
              </a:rPr>
              <a:t>Istituto</a:t>
            </a:r>
            <a:r>
              <a:rPr lang="en-US" sz="2400" dirty="0">
                <a:solidFill>
                  <a:srgbClr val="1E3048"/>
                </a:solidFill>
                <a:latin typeface="Montserrat"/>
              </a:rPr>
              <a:t> di Informatica </a:t>
            </a:r>
            <a:r>
              <a:rPr lang="en-US" sz="2400" dirty="0" err="1">
                <a:solidFill>
                  <a:srgbClr val="1E3048"/>
                </a:solidFill>
                <a:latin typeface="Montserrat"/>
              </a:rPr>
              <a:t>Giuridica</a:t>
            </a:r>
            <a:r>
              <a:rPr lang="en-US" sz="2400" dirty="0">
                <a:solidFill>
                  <a:srgbClr val="1E3048"/>
                </a:solidFill>
                <a:latin typeface="Montserrat"/>
              </a:rPr>
              <a:t> e </a:t>
            </a:r>
            <a:r>
              <a:rPr lang="en-US" sz="2400" dirty="0" err="1">
                <a:solidFill>
                  <a:srgbClr val="1E3048"/>
                </a:solidFill>
                <a:latin typeface="Montserrat"/>
              </a:rPr>
              <a:t>Sistemi</a:t>
            </a:r>
            <a:r>
              <a:rPr lang="en-US" sz="2400" dirty="0">
                <a:solidFill>
                  <a:srgbClr val="1E3048"/>
                </a:solidFill>
                <a:latin typeface="Montserrat"/>
              </a:rPr>
              <a:t> </a:t>
            </a:r>
            <a:r>
              <a:rPr lang="en-US" sz="2400" dirty="0" err="1">
                <a:solidFill>
                  <a:srgbClr val="1E3048"/>
                </a:solidFill>
                <a:latin typeface="Montserrat"/>
              </a:rPr>
              <a:t>Giudiziari</a:t>
            </a:r>
            <a:endParaRPr lang="en-US" sz="2400" dirty="0">
              <a:solidFill>
                <a:srgbClr val="1E3048"/>
              </a:solidFill>
              <a:latin typeface="Montserrat"/>
            </a:endParaRPr>
          </a:p>
          <a:p>
            <a:pPr marL="0" marR="0" lvl="0" indent="0" algn="l" rtl="0">
              <a:lnSpc>
                <a:spcPct val="140014"/>
              </a:lnSpc>
              <a:spcBef>
                <a:spcPts val="0"/>
              </a:spcBef>
              <a:spcAft>
                <a:spcPts val="0"/>
              </a:spcAft>
              <a:buNone/>
            </a:pPr>
            <a:endParaRPr sz="2750" dirty="0">
              <a:solidFill>
                <a:srgbClr val="1E3048"/>
              </a:solidFill>
              <a:latin typeface="Montserrat"/>
              <a:ea typeface="Montserrat"/>
              <a:cs typeface="Montserrat"/>
              <a:sym typeface="Montserrat"/>
            </a:endParaRPr>
          </a:p>
        </p:txBody>
      </p:sp>
      <p:sp>
        <p:nvSpPr>
          <p:cNvPr id="92" name="Google Shape;92;p13"/>
          <p:cNvSpPr txBox="1"/>
          <p:nvPr/>
        </p:nvSpPr>
        <p:spPr>
          <a:xfrm>
            <a:off x="3668543" y="1612607"/>
            <a:ext cx="4796746" cy="322707"/>
          </a:xfrm>
          <a:prstGeom prst="rect">
            <a:avLst/>
          </a:prstGeom>
          <a:noFill/>
          <a:ln>
            <a:noFill/>
          </a:ln>
        </p:spPr>
        <p:txBody>
          <a:bodyPr spcFirstLastPara="1" wrap="square" lIns="0" tIns="0" rIns="0" bIns="0" anchor="t" anchorCtr="0">
            <a:spAutoFit/>
          </a:bodyPr>
          <a:lstStyle/>
          <a:p>
            <a:pPr marL="0" marR="0" lvl="0" indent="0" algn="l" rtl="0">
              <a:lnSpc>
                <a:spcPct val="124011"/>
              </a:lnSpc>
              <a:spcBef>
                <a:spcPts val="0"/>
              </a:spcBef>
              <a:spcAft>
                <a:spcPts val="0"/>
              </a:spcAft>
              <a:buNone/>
            </a:pPr>
            <a:r>
              <a:rPr lang="en-US" sz="2099" b="0" i="0" u="none" strike="noStrike" cap="none">
                <a:solidFill>
                  <a:srgbClr val="1E3048"/>
                </a:solidFill>
                <a:latin typeface="Montserrat"/>
                <a:ea typeface="Montserrat"/>
                <a:cs typeface="Montserrat"/>
                <a:sym typeface="Montserrat"/>
              </a:rPr>
              <a:t>https://www.right2pub.eu/</a:t>
            </a:r>
            <a:endParaRPr/>
          </a:p>
        </p:txBody>
      </p:sp>
      <p:pic>
        <p:nvPicPr>
          <p:cNvPr id="93" name="Google Shape;93;p13"/>
          <p:cNvPicPr preferRelativeResize="0"/>
          <p:nvPr/>
        </p:nvPicPr>
        <p:blipFill>
          <a:blip r:embed="rId8">
            <a:alphaModFix/>
          </a:blip>
          <a:stretch>
            <a:fillRect/>
          </a:stretch>
        </p:blipFill>
        <p:spPr>
          <a:xfrm>
            <a:off x="1053519" y="8964950"/>
            <a:ext cx="2091850" cy="75367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14"/>
          <p:cNvSpPr/>
          <p:nvPr/>
        </p:nvSpPr>
        <p:spPr>
          <a:xfrm>
            <a:off x="0" y="0"/>
            <a:ext cx="18288000" cy="1457325"/>
          </a:xfrm>
          <a:prstGeom prst="rect">
            <a:avLst/>
          </a:prstGeom>
          <a:solidFill>
            <a:srgbClr val="1E30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14"/>
          <p:cNvSpPr/>
          <p:nvPr/>
        </p:nvSpPr>
        <p:spPr>
          <a:xfrm>
            <a:off x="16702512" y="8607791"/>
            <a:ext cx="556788" cy="556788"/>
          </a:xfrm>
          <a:custGeom>
            <a:avLst/>
            <a:gdLst/>
            <a:ahLst/>
            <a:cxnLst/>
            <a:rect l="l" t="t" r="r" b="b"/>
            <a:pathLst>
              <a:path w="556788" h="556788" extrusionOk="0">
                <a:moveTo>
                  <a:pt x="0" y="0"/>
                </a:moveTo>
                <a:lnTo>
                  <a:pt x="556788" y="0"/>
                </a:lnTo>
                <a:lnTo>
                  <a:pt x="556788" y="556787"/>
                </a:lnTo>
                <a:lnTo>
                  <a:pt x="0" y="556787"/>
                </a:lnTo>
                <a:lnTo>
                  <a:pt x="0" y="0"/>
                </a:lnTo>
                <a:close/>
              </a:path>
            </a:pathLst>
          </a:custGeom>
          <a:blipFill rotWithShape="1">
            <a:blip r:embed="rId3">
              <a:alphaModFix/>
            </a:blip>
            <a:stretch>
              <a:fillRect/>
            </a:stretch>
          </a:blipFill>
          <a:ln>
            <a:noFill/>
          </a:ln>
        </p:spPr>
        <p:txBody>
          <a:bodyPr/>
          <a:lstStyle/>
          <a:p>
            <a:endParaRPr lang="it-IT"/>
          </a:p>
        </p:txBody>
      </p:sp>
      <p:sp>
        <p:nvSpPr>
          <p:cNvPr id="100" name="Google Shape;100;p14"/>
          <p:cNvSpPr/>
          <p:nvPr/>
        </p:nvSpPr>
        <p:spPr>
          <a:xfrm rot="10800000">
            <a:off x="16702512" y="1457325"/>
            <a:ext cx="2988478" cy="1505106"/>
          </a:xfrm>
          <a:custGeom>
            <a:avLst/>
            <a:gdLst/>
            <a:ahLst/>
            <a:cxnLst/>
            <a:rect l="l" t="t" r="r" b="b"/>
            <a:pathLst>
              <a:path w="2988478" h="1505106" extrusionOk="0">
                <a:moveTo>
                  <a:pt x="0" y="0"/>
                </a:moveTo>
                <a:lnTo>
                  <a:pt x="2988478" y="0"/>
                </a:lnTo>
                <a:lnTo>
                  <a:pt x="2988478" y="1505106"/>
                </a:lnTo>
                <a:lnTo>
                  <a:pt x="0" y="1505106"/>
                </a:lnTo>
                <a:lnTo>
                  <a:pt x="0" y="0"/>
                </a:lnTo>
                <a:close/>
              </a:path>
            </a:pathLst>
          </a:custGeom>
          <a:blipFill rotWithShape="1">
            <a:blip r:embed="rId4">
              <a:alphaModFix/>
            </a:blip>
            <a:stretch>
              <a:fillRect/>
            </a:stretch>
          </a:blipFill>
          <a:ln>
            <a:noFill/>
          </a:ln>
        </p:spPr>
        <p:txBody>
          <a:bodyPr/>
          <a:lstStyle/>
          <a:p>
            <a:endParaRPr lang="it-IT"/>
          </a:p>
        </p:txBody>
      </p:sp>
      <p:sp>
        <p:nvSpPr>
          <p:cNvPr id="101" name="Google Shape;101;p14"/>
          <p:cNvSpPr/>
          <p:nvPr/>
        </p:nvSpPr>
        <p:spPr>
          <a:xfrm rot="5400000">
            <a:off x="12547153" y="9139398"/>
            <a:ext cx="1060016" cy="1235189"/>
          </a:xfrm>
          <a:custGeom>
            <a:avLst/>
            <a:gdLst/>
            <a:ahLst/>
            <a:cxnLst/>
            <a:rect l="l" t="t" r="r" b="b"/>
            <a:pathLst>
              <a:path w="1060016" h="1235189" extrusionOk="0">
                <a:moveTo>
                  <a:pt x="0" y="0"/>
                </a:moveTo>
                <a:lnTo>
                  <a:pt x="1060017" y="0"/>
                </a:lnTo>
                <a:lnTo>
                  <a:pt x="1060017" y="1235188"/>
                </a:lnTo>
                <a:lnTo>
                  <a:pt x="0" y="1235188"/>
                </a:lnTo>
                <a:lnTo>
                  <a:pt x="0" y="0"/>
                </a:lnTo>
                <a:close/>
              </a:path>
            </a:pathLst>
          </a:custGeom>
          <a:blipFill rotWithShape="1">
            <a:blip r:embed="rId5">
              <a:alphaModFix/>
            </a:blip>
            <a:stretch>
              <a:fillRect/>
            </a:stretch>
          </a:blipFill>
          <a:ln>
            <a:noFill/>
          </a:ln>
        </p:spPr>
        <p:txBody>
          <a:bodyPr/>
          <a:lstStyle/>
          <a:p>
            <a:endParaRPr lang="it-IT"/>
          </a:p>
        </p:txBody>
      </p:sp>
      <p:sp>
        <p:nvSpPr>
          <p:cNvPr id="102" name="Google Shape;102;p14"/>
          <p:cNvSpPr txBox="1"/>
          <p:nvPr/>
        </p:nvSpPr>
        <p:spPr>
          <a:xfrm>
            <a:off x="1447587" y="4378798"/>
            <a:ext cx="620069" cy="441960"/>
          </a:xfrm>
          <a:prstGeom prst="rect">
            <a:avLst/>
          </a:prstGeom>
          <a:noFill/>
          <a:ln>
            <a:noFill/>
          </a:ln>
        </p:spPr>
        <p:txBody>
          <a:bodyPr spcFirstLastPara="1" wrap="square" lIns="0" tIns="0" rIns="0" bIns="0" anchor="t" anchorCtr="0">
            <a:spAutoFit/>
          </a:bodyPr>
          <a:lstStyle/>
          <a:p>
            <a:pPr marL="0" marR="0" lvl="0" indent="0" algn="just" rtl="0">
              <a:lnSpc>
                <a:spcPct val="114004"/>
              </a:lnSpc>
              <a:spcBef>
                <a:spcPts val="0"/>
              </a:spcBef>
              <a:spcAft>
                <a:spcPts val="0"/>
              </a:spcAft>
              <a:buNone/>
            </a:pPr>
            <a:r>
              <a:rPr lang="en-US" sz="2999" b="0" i="0" u="none" strike="noStrike" cap="none">
                <a:solidFill>
                  <a:srgbClr val="43B4BE"/>
                </a:solidFill>
                <a:latin typeface="Montserrat"/>
                <a:ea typeface="Montserrat"/>
                <a:cs typeface="Montserrat"/>
                <a:sym typeface="Montserrat"/>
              </a:rPr>
              <a:t>0</a:t>
            </a:r>
            <a:endParaRPr/>
          </a:p>
        </p:txBody>
      </p:sp>
      <p:sp>
        <p:nvSpPr>
          <p:cNvPr id="103" name="Google Shape;103;p14"/>
          <p:cNvSpPr txBox="1"/>
          <p:nvPr/>
        </p:nvSpPr>
        <p:spPr>
          <a:xfrm>
            <a:off x="1028700" y="2574764"/>
            <a:ext cx="9584100" cy="846300"/>
          </a:xfrm>
          <a:prstGeom prst="rect">
            <a:avLst/>
          </a:prstGeom>
          <a:noFill/>
          <a:ln>
            <a:noFill/>
          </a:ln>
        </p:spPr>
        <p:txBody>
          <a:bodyPr spcFirstLastPara="1" wrap="square" lIns="0" tIns="0" rIns="0" bIns="0" anchor="t" anchorCtr="0">
            <a:spAutoFit/>
          </a:bodyPr>
          <a:lstStyle/>
          <a:p>
            <a:pPr marL="0" marR="0" lvl="0" indent="0" algn="l" rtl="0">
              <a:lnSpc>
                <a:spcPct val="114002"/>
              </a:lnSpc>
              <a:spcBef>
                <a:spcPts val="0"/>
              </a:spcBef>
              <a:spcAft>
                <a:spcPts val="0"/>
              </a:spcAft>
              <a:buNone/>
            </a:pPr>
            <a:r>
              <a:rPr lang="en-US" sz="5499" b="1">
                <a:solidFill>
                  <a:srgbClr val="06213C"/>
                </a:solidFill>
                <a:latin typeface="Montserrat"/>
                <a:ea typeface="Montserrat"/>
                <a:cs typeface="Montserrat"/>
                <a:sym typeface="Montserrat"/>
              </a:rPr>
              <a:t>MAPPA CONCETTUALE</a:t>
            </a:r>
            <a:endParaRPr/>
          </a:p>
        </p:txBody>
      </p:sp>
      <p:sp>
        <p:nvSpPr>
          <p:cNvPr id="104" name="Google Shape;104;p14"/>
          <p:cNvSpPr txBox="1"/>
          <p:nvPr/>
        </p:nvSpPr>
        <p:spPr>
          <a:xfrm>
            <a:off x="1447587" y="5179443"/>
            <a:ext cx="620069" cy="441960"/>
          </a:xfrm>
          <a:prstGeom prst="rect">
            <a:avLst/>
          </a:prstGeom>
          <a:noFill/>
          <a:ln>
            <a:noFill/>
          </a:ln>
        </p:spPr>
        <p:txBody>
          <a:bodyPr spcFirstLastPara="1" wrap="square" lIns="0" tIns="0" rIns="0" bIns="0" anchor="t" anchorCtr="0">
            <a:spAutoFit/>
          </a:bodyPr>
          <a:lstStyle/>
          <a:p>
            <a:pPr marL="0" marR="0" lvl="0" indent="0" algn="just" rtl="0">
              <a:lnSpc>
                <a:spcPct val="114004"/>
              </a:lnSpc>
              <a:spcBef>
                <a:spcPts val="0"/>
              </a:spcBef>
              <a:spcAft>
                <a:spcPts val="0"/>
              </a:spcAft>
              <a:buNone/>
            </a:pPr>
            <a:r>
              <a:rPr lang="en-US" sz="2999" b="0" i="0" u="none" strike="noStrike" cap="none">
                <a:solidFill>
                  <a:srgbClr val="43B4BE"/>
                </a:solidFill>
                <a:latin typeface="Montserrat"/>
                <a:ea typeface="Montserrat"/>
                <a:cs typeface="Montserrat"/>
                <a:sym typeface="Montserrat"/>
              </a:rPr>
              <a:t>0</a:t>
            </a:r>
            <a:endParaRPr/>
          </a:p>
        </p:txBody>
      </p:sp>
      <p:sp>
        <p:nvSpPr>
          <p:cNvPr id="105" name="Google Shape;105;p14"/>
          <p:cNvSpPr txBox="1"/>
          <p:nvPr/>
        </p:nvSpPr>
        <p:spPr>
          <a:xfrm>
            <a:off x="1447587" y="6059553"/>
            <a:ext cx="620069" cy="441960"/>
          </a:xfrm>
          <a:prstGeom prst="rect">
            <a:avLst/>
          </a:prstGeom>
          <a:noFill/>
          <a:ln>
            <a:noFill/>
          </a:ln>
        </p:spPr>
        <p:txBody>
          <a:bodyPr spcFirstLastPara="1" wrap="square" lIns="0" tIns="0" rIns="0" bIns="0" anchor="t" anchorCtr="0">
            <a:spAutoFit/>
          </a:bodyPr>
          <a:lstStyle/>
          <a:p>
            <a:pPr marL="0" marR="0" lvl="0" indent="0" algn="just" rtl="0">
              <a:lnSpc>
                <a:spcPct val="114004"/>
              </a:lnSpc>
              <a:spcBef>
                <a:spcPts val="0"/>
              </a:spcBef>
              <a:spcAft>
                <a:spcPts val="0"/>
              </a:spcAft>
              <a:buNone/>
            </a:pPr>
            <a:r>
              <a:rPr lang="en-US" sz="2999" b="0" i="0" u="none" strike="noStrike" cap="none">
                <a:solidFill>
                  <a:srgbClr val="43B4BE"/>
                </a:solidFill>
                <a:latin typeface="Montserrat"/>
                <a:ea typeface="Montserrat"/>
                <a:cs typeface="Montserrat"/>
                <a:sym typeface="Montserrat"/>
              </a:rPr>
              <a:t>0</a:t>
            </a:r>
            <a:endParaRPr/>
          </a:p>
        </p:txBody>
      </p:sp>
      <p:sp>
        <p:nvSpPr>
          <p:cNvPr id="106" name="Google Shape;106;p14"/>
          <p:cNvSpPr txBox="1"/>
          <p:nvPr/>
        </p:nvSpPr>
        <p:spPr>
          <a:xfrm>
            <a:off x="1447587" y="7015863"/>
            <a:ext cx="620069" cy="441960"/>
          </a:xfrm>
          <a:prstGeom prst="rect">
            <a:avLst/>
          </a:prstGeom>
          <a:noFill/>
          <a:ln>
            <a:noFill/>
          </a:ln>
        </p:spPr>
        <p:txBody>
          <a:bodyPr spcFirstLastPara="1" wrap="square" lIns="0" tIns="0" rIns="0" bIns="0" anchor="t" anchorCtr="0">
            <a:spAutoFit/>
          </a:bodyPr>
          <a:lstStyle/>
          <a:p>
            <a:pPr marL="0" marR="0" lvl="0" indent="0" algn="just" rtl="0">
              <a:lnSpc>
                <a:spcPct val="114004"/>
              </a:lnSpc>
              <a:spcBef>
                <a:spcPts val="0"/>
              </a:spcBef>
              <a:spcAft>
                <a:spcPts val="0"/>
              </a:spcAft>
              <a:buNone/>
            </a:pPr>
            <a:r>
              <a:rPr lang="en-US" sz="2999" b="0" i="0" u="none" strike="noStrike" cap="none">
                <a:solidFill>
                  <a:srgbClr val="43B4BE"/>
                </a:solidFill>
                <a:latin typeface="Montserrat"/>
                <a:ea typeface="Montserrat"/>
                <a:cs typeface="Montserrat"/>
                <a:sym typeface="Montserrat"/>
              </a:rPr>
              <a:t>0</a:t>
            </a:r>
            <a:endParaRPr/>
          </a:p>
        </p:txBody>
      </p:sp>
      <p:grpSp>
        <p:nvGrpSpPr>
          <p:cNvPr id="107" name="Google Shape;107;p14"/>
          <p:cNvGrpSpPr/>
          <p:nvPr/>
        </p:nvGrpSpPr>
        <p:grpSpPr>
          <a:xfrm>
            <a:off x="-431966" y="788486"/>
            <a:ext cx="7148154" cy="1048491"/>
            <a:chOff x="0" y="-163470"/>
            <a:chExt cx="9530872" cy="1397989"/>
          </a:xfrm>
        </p:grpSpPr>
        <p:grpSp>
          <p:nvGrpSpPr>
            <p:cNvPr id="108" name="Google Shape;108;p14"/>
            <p:cNvGrpSpPr/>
            <p:nvPr/>
          </p:nvGrpSpPr>
          <p:grpSpPr>
            <a:xfrm>
              <a:off x="0" y="-163470"/>
              <a:ext cx="9530872" cy="1397989"/>
              <a:chOff x="0" y="-38100"/>
              <a:chExt cx="2221364" cy="325830"/>
            </a:xfrm>
          </p:grpSpPr>
          <p:sp>
            <p:nvSpPr>
              <p:cNvPr id="109" name="Google Shape;109;p14"/>
              <p:cNvSpPr/>
              <p:nvPr/>
            </p:nvSpPr>
            <p:spPr>
              <a:xfrm>
                <a:off x="0" y="0"/>
                <a:ext cx="2221364" cy="287730"/>
              </a:xfrm>
              <a:custGeom>
                <a:avLst/>
                <a:gdLst/>
                <a:ahLst/>
                <a:cxnLst/>
                <a:rect l="l" t="t" r="r" b="b"/>
                <a:pathLst>
                  <a:path w="2221364" h="287730" extrusionOk="0">
                    <a:moveTo>
                      <a:pt x="46588" y="0"/>
                    </a:moveTo>
                    <a:lnTo>
                      <a:pt x="2174776" y="0"/>
                    </a:lnTo>
                    <a:cubicBezTo>
                      <a:pt x="2187132" y="0"/>
                      <a:pt x="2198982" y="4908"/>
                      <a:pt x="2207719" y="13645"/>
                    </a:cubicBezTo>
                    <a:cubicBezTo>
                      <a:pt x="2216456" y="22382"/>
                      <a:pt x="2221364" y="34232"/>
                      <a:pt x="2221364" y="46588"/>
                    </a:cubicBezTo>
                    <a:lnTo>
                      <a:pt x="2221364" y="241142"/>
                    </a:lnTo>
                    <a:cubicBezTo>
                      <a:pt x="2221364" y="266872"/>
                      <a:pt x="2200506" y="287730"/>
                      <a:pt x="2174776" y="287730"/>
                    </a:cubicBezTo>
                    <a:lnTo>
                      <a:pt x="46588" y="287730"/>
                    </a:lnTo>
                    <a:cubicBezTo>
                      <a:pt x="34232" y="287730"/>
                      <a:pt x="22382" y="282822"/>
                      <a:pt x="13645" y="274085"/>
                    </a:cubicBezTo>
                    <a:cubicBezTo>
                      <a:pt x="4908" y="265348"/>
                      <a:pt x="0" y="253498"/>
                      <a:pt x="0" y="241142"/>
                    </a:cubicBezTo>
                    <a:lnTo>
                      <a:pt x="0" y="46588"/>
                    </a:lnTo>
                    <a:cubicBezTo>
                      <a:pt x="0" y="34232"/>
                      <a:pt x="4908" y="22382"/>
                      <a:pt x="13645" y="13645"/>
                    </a:cubicBezTo>
                    <a:cubicBezTo>
                      <a:pt x="22382" y="4908"/>
                      <a:pt x="34232" y="0"/>
                      <a:pt x="465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14"/>
              <p:cNvSpPr txBox="1"/>
              <p:nvPr/>
            </p:nvSpPr>
            <p:spPr>
              <a:xfrm>
                <a:off x="0" y="-38100"/>
                <a:ext cx="2221364" cy="325830"/>
              </a:xfrm>
              <a:prstGeom prst="rect">
                <a:avLst/>
              </a:prstGeom>
              <a:noFill/>
              <a:ln>
                <a:noFill/>
              </a:ln>
            </p:spPr>
            <p:txBody>
              <a:bodyPr spcFirstLastPara="1" wrap="square" lIns="60050" tIns="60050" rIns="60050" bIns="60050" anchor="ctr" anchorCtr="0">
                <a:noAutofit/>
              </a:bodyPr>
              <a:lstStyle/>
              <a:p>
                <a:pPr marL="0" marR="0" lvl="0" indent="0" algn="ctr" rtl="0">
                  <a:lnSpc>
                    <a:spcPct val="163277"/>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11" name="Google Shape;111;p14"/>
            <p:cNvSpPr/>
            <p:nvPr/>
          </p:nvSpPr>
          <p:spPr>
            <a:xfrm>
              <a:off x="3724852" y="163176"/>
              <a:ext cx="5435836" cy="908166"/>
            </a:xfrm>
            <a:custGeom>
              <a:avLst/>
              <a:gdLst/>
              <a:ahLst/>
              <a:cxnLst/>
              <a:rect l="l" t="t" r="r" b="b"/>
              <a:pathLst>
                <a:path w="5435836" h="908166" extrusionOk="0">
                  <a:moveTo>
                    <a:pt x="0" y="0"/>
                  </a:moveTo>
                  <a:lnTo>
                    <a:pt x="5435836" y="0"/>
                  </a:lnTo>
                  <a:lnTo>
                    <a:pt x="5435836" y="908167"/>
                  </a:lnTo>
                  <a:lnTo>
                    <a:pt x="0" y="908167"/>
                  </a:lnTo>
                  <a:lnTo>
                    <a:pt x="0" y="0"/>
                  </a:lnTo>
                  <a:close/>
                </a:path>
              </a:pathLst>
            </a:custGeom>
            <a:blipFill rotWithShape="1">
              <a:blip r:embed="rId6">
                <a:alphaModFix/>
              </a:blip>
              <a:stretch>
                <a:fillRect/>
              </a:stretch>
            </a:blipFill>
            <a:ln>
              <a:noFill/>
            </a:ln>
          </p:spPr>
          <p:txBody>
            <a:bodyPr/>
            <a:lstStyle/>
            <a:p>
              <a:endParaRPr lang="it-IT"/>
            </a:p>
          </p:txBody>
        </p:sp>
        <p:sp>
          <p:nvSpPr>
            <p:cNvPr id="112" name="Google Shape;112;p14"/>
            <p:cNvSpPr/>
            <p:nvPr/>
          </p:nvSpPr>
          <p:spPr>
            <a:xfrm>
              <a:off x="1650583" y="240131"/>
              <a:ext cx="1923704" cy="754258"/>
            </a:xfrm>
            <a:custGeom>
              <a:avLst/>
              <a:gdLst/>
              <a:ahLst/>
              <a:cxnLst/>
              <a:rect l="l" t="t" r="r" b="b"/>
              <a:pathLst>
                <a:path w="1923704" h="754258" extrusionOk="0">
                  <a:moveTo>
                    <a:pt x="0" y="0"/>
                  </a:moveTo>
                  <a:lnTo>
                    <a:pt x="1923704" y="0"/>
                  </a:lnTo>
                  <a:lnTo>
                    <a:pt x="1923704" y="754258"/>
                  </a:lnTo>
                  <a:lnTo>
                    <a:pt x="0" y="754258"/>
                  </a:lnTo>
                  <a:lnTo>
                    <a:pt x="0" y="0"/>
                  </a:lnTo>
                  <a:close/>
                </a:path>
              </a:pathLst>
            </a:custGeom>
            <a:blipFill rotWithShape="1">
              <a:blip r:embed="rId7">
                <a:alphaModFix/>
              </a:blip>
              <a:stretch>
                <a:fillRect/>
              </a:stretch>
            </a:blipFill>
            <a:ln>
              <a:noFill/>
            </a:ln>
          </p:spPr>
          <p:txBody>
            <a:bodyPr/>
            <a:lstStyle/>
            <a:p>
              <a:endParaRPr lang="it-IT"/>
            </a:p>
          </p:txBody>
        </p:sp>
      </p:grpSp>
      <p:sp>
        <p:nvSpPr>
          <p:cNvPr id="113" name="Google Shape;113;p14"/>
          <p:cNvSpPr txBox="1"/>
          <p:nvPr/>
        </p:nvSpPr>
        <p:spPr>
          <a:xfrm>
            <a:off x="2067625" y="5247850"/>
            <a:ext cx="14075700" cy="384600"/>
          </a:xfrm>
          <a:prstGeom prst="rect">
            <a:avLst/>
          </a:prstGeom>
          <a:noFill/>
          <a:ln>
            <a:noFill/>
          </a:ln>
        </p:spPr>
        <p:txBody>
          <a:bodyPr spcFirstLastPara="1" wrap="square" lIns="0" tIns="0" rIns="0" bIns="0" anchor="t" anchorCtr="0">
            <a:spAutoFit/>
          </a:bodyPr>
          <a:lstStyle/>
          <a:p>
            <a:pPr marL="0" marR="0" lvl="0" indent="0" algn="l" rtl="0">
              <a:lnSpc>
                <a:spcPct val="140016"/>
              </a:lnSpc>
              <a:spcBef>
                <a:spcPts val="0"/>
              </a:spcBef>
              <a:spcAft>
                <a:spcPts val="0"/>
              </a:spcAft>
              <a:buNone/>
            </a:pPr>
            <a:r>
              <a:rPr lang="en-US" sz="2499">
                <a:latin typeface="Montserrat"/>
                <a:ea typeface="Montserrat"/>
                <a:cs typeface="Montserrat"/>
                <a:sym typeface="Montserrat"/>
              </a:rPr>
              <a:t>Le eccezioni e limitazioni al diritto d’autore nell’ambito del diritto alla ricerca</a:t>
            </a:r>
            <a:endParaRPr/>
          </a:p>
        </p:txBody>
      </p:sp>
      <p:sp>
        <p:nvSpPr>
          <p:cNvPr id="114" name="Google Shape;114;p14"/>
          <p:cNvSpPr txBox="1"/>
          <p:nvPr/>
        </p:nvSpPr>
        <p:spPr>
          <a:xfrm>
            <a:off x="2067656" y="6090337"/>
            <a:ext cx="6390600" cy="384600"/>
          </a:xfrm>
          <a:prstGeom prst="rect">
            <a:avLst/>
          </a:prstGeom>
          <a:noFill/>
          <a:ln>
            <a:noFill/>
          </a:ln>
        </p:spPr>
        <p:txBody>
          <a:bodyPr spcFirstLastPara="1" wrap="square" lIns="0" tIns="0" rIns="0" bIns="0" anchor="t" anchorCtr="0">
            <a:spAutoFit/>
          </a:bodyPr>
          <a:lstStyle/>
          <a:p>
            <a:pPr marL="0" marR="0" lvl="0" indent="0" algn="l" rtl="0">
              <a:lnSpc>
                <a:spcPct val="140016"/>
              </a:lnSpc>
              <a:spcBef>
                <a:spcPts val="0"/>
              </a:spcBef>
              <a:spcAft>
                <a:spcPts val="0"/>
              </a:spcAft>
              <a:buNone/>
            </a:pPr>
            <a:r>
              <a:rPr lang="en-US" sz="2499">
                <a:latin typeface="Montserrat"/>
                <a:ea typeface="Montserrat"/>
                <a:cs typeface="Montserrat"/>
                <a:sym typeface="Montserrat"/>
              </a:rPr>
              <a:t>Il contratto per le edizioni a stampa</a:t>
            </a:r>
            <a:endParaRPr/>
          </a:p>
        </p:txBody>
      </p:sp>
      <p:sp>
        <p:nvSpPr>
          <p:cNvPr id="115" name="Google Shape;115;p14"/>
          <p:cNvSpPr txBox="1"/>
          <p:nvPr/>
        </p:nvSpPr>
        <p:spPr>
          <a:xfrm>
            <a:off x="2067646" y="7044550"/>
            <a:ext cx="10392000" cy="384600"/>
          </a:xfrm>
          <a:prstGeom prst="rect">
            <a:avLst/>
          </a:prstGeom>
          <a:noFill/>
          <a:ln>
            <a:noFill/>
          </a:ln>
        </p:spPr>
        <p:txBody>
          <a:bodyPr spcFirstLastPara="1" wrap="square" lIns="0" tIns="0" rIns="0" bIns="0" anchor="t" anchorCtr="0">
            <a:spAutoFit/>
          </a:bodyPr>
          <a:lstStyle/>
          <a:p>
            <a:pPr marL="0" marR="0" lvl="0" indent="0" algn="l" rtl="0">
              <a:lnSpc>
                <a:spcPct val="140016"/>
              </a:lnSpc>
              <a:spcBef>
                <a:spcPts val="0"/>
              </a:spcBef>
              <a:spcAft>
                <a:spcPts val="0"/>
              </a:spcAft>
              <a:buNone/>
            </a:pPr>
            <a:r>
              <a:rPr lang="en-US" sz="2499">
                <a:latin typeface="Montserrat"/>
                <a:ea typeface="Montserrat"/>
                <a:cs typeface="Montserrat"/>
                <a:sym typeface="Montserrat"/>
              </a:rPr>
              <a:t>Le licenze e gli strumenti Creative Commons</a:t>
            </a:r>
            <a:endParaRPr/>
          </a:p>
        </p:txBody>
      </p:sp>
      <p:sp>
        <p:nvSpPr>
          <p:cNvPr id="116" name="Google Shape;116;p14"/>
          <p:cNvSpPr txBox="1"/>
          <p:nvPr/>
        </p:nvSpPr>
        <p:spPr>
          <a:xfrm>
            <a:off x="2067631" y="4441910"/>
            <a:ext cx="6390600" cy="384600"/>
          </a:xfrm>
          <a:prstGeom prst="rect">
            <a:avLst/>
          </a:prstGeom>
          <a:noFill/>
          <a:ln>
            <a:noFill/>
          </a:ln>
        </p:spPr>
        <p:txBody>
          <a:bodyPr spcFirstLastPara="1" wrap="square" lIns="0" tIns="0" rIns="0" bIns="0" anchor="t" anchorCtr="0">
            <a:spAutoFit/>
          </a:bodyPr>
          <a:lstStyle/>
          <a:p>
            <a:pPr marL="0" marR="0" lvl="0" indent="0" algn="l" rtl="0">
              <a:lnSpc>
                <a:spcPct val="140016"/>
              </a:lnSpc>
              <a:spcBef>
                <a:spcPts val="0"/>
              </a:spcBef>
              <a:spcAft>
                <a:spcPts val="0"/>
              </a:spcAft>
              <a:buNone/>
            </a:pPr>
            <a:r>
              <a:rPr lang="en-US" sz="2499">
                <a:latin typeface="Montserrat"/>
                <a:ea typeface="Montserrat"/>
                <a:cs typeface="Montserrat"/>
                <a:sym typeface="Montserrat"/>
              </a:rPr>
              <a:t>Il diritto d’autore</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Google Shape;344;p26"/>
          <p:cNvSpPr/>
          <p:nvPr/>
        </p:nvSpPr>
        <p:spPr>
          <a:xfrm>
            <a:off x="0" y="0"/>
            <a:ext cx="18288000" cy="1457400"/>
          </a:xfrm>
          <a:prstGeom prst="rect">
            <a:avLst/>
          </a:prstGeom>
          <a:solidFill>
            <a:srgbClr val="1E30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26"/>
          <p:cNvSpPr/>
          <p:nvPr/>
        </p:nvSpPr>
        <p:spPr>
          <a:xfrm>
            <a:off x="16702512" y="8607791"/>
            <a:ext cx="556788" cy="556788"/>
          </a:xfrm>
          <a:custGeom>
            <a:avLst/>
            <a:gdLst/>
            <a:ahLst/>
            <a:cxnLst/>
            <a:rect l="l" t="t" r="r" b="b"/>
            <a:pathLst>
              <a:path w="556788" h="556788" extrusionOk="0">
                <a:moveTo>
                  <a:pt x="0" y="0"/>
                </a:moveTo>
                <a:lnTo>
                  <a:pt x="556788" y="0"/>
                </a:lnTo>
                <a:lnTo>
                  <a:pt x="556788" y="556787"/>
                </a:lnTo>
                <a:lnTo>
                  <a:pt x="0" y="556787"/>
                </a:lnTo>
                <a:lnTo>
                  <a:pt x="0" y="0"/>
                </a:lnTo>
                <a:close/>
              </a:path>
            </a:pathLst>
          </a:custGeom>
          <a:blipFill rotWithShape="1">
            <a:blip r:embed="rId3">
              <a:alphaModFix/>
            </a:blip>
            <a:stretch>
              <a:fillRect/>
            </a:stretch>
          </a:blipFill>
          <a:ln>
            <a:noFill/>
          </a:ln>
        </p:spPr>
        <p:txBody>
          <a:bodyPr/>
          <a:lstStyle/>
          <a:p>
            <a:endParaRPr lang="it-IT"/>
          </a:p>
        </p:txBody>
      </p:sp>
      <p:sp>
        <p:nvSpPr>
          <p:cNvPr id="346" name="Google Shape;346;p26"/>
          <p:cNvSpPr/>
          <p:nvPr/>
        </p:nvSpPr>
        <p:spPr>
          <a:xfrm rot="-5400000">
            <a:off x="16041208" y="-789467"/>
            <a:ext cx="2988478" cy="1505106"/>
          </a:xfrm>
          <a:custGeom>
            <a:avLst/>
            <a:gdLst/>
            <a:ahLst/>
            <a:cxnLst/>
            <a:rect l="l" t="t" r="r" b="b"/>
            <a:pathLst>
              <a:path w="2988478" h="1505106" extrusionOk="0">
                <a:moveTo>
                  <a:pt x="0" y="0"/>
                </a:moveTo>
                <a:lnTo>
                  <a:pt x="2988478" y="0"/>
                </a:lnTo>
                <a:lnTo>
                  <a:pt x="2988478" y="1505106"/>
                </a:lnTo>
                <a:lnTo>
                  <a:pt x="0" y="1505106"/>
                </a:lnTo>
                <a:lnTo>
                  <a:pt x="0" y="0"/>
                </a:lnTo>
                <a:close/>
              </a:path>
            </a:pathLst>
          </a:custGeom>
          <a:blipFill rotWithShape="1">
            <a:blip r:embed="rId4">
              <a:alphaModFix/>
            </a:blip>
            <a:stretch>
              <a:fillRect/>
            </a:stretch>
          </a:blipFill>
          <a:ln>
            <a:noFill/>
          </a:ln>
        </p:spPr>
        <p:txBody>
          <a:bodyPr/>
          <a:lstStyle/>
          <a:p>
            <a:endParaRPr lang="it-IT"/>
          </a:p>
        </p:txBody>
      </p:sp>
      <p:grpSp>
        <p:nvGrpSpPr>
          <p:cNvPr id="348" name="Google Shape;348;p26"/>
          <p:cNvGrpSpPr/>
          <p:nvPr/>
        </p:nvGrpSpPr>
        <p:grpSpPr>
          <a:xfrm>
            <a:off x="-431966" y="788487"/>
            <a:ext cx="7148509" cy="1048480"/>
            <a:chOff x="0" y="-163468"/>
            <a:chExt cx="9531346" cy="1397974"/>
          </a:xfrm>
        </p:grpSpPr>
        <p:grpSp>
          <p:nvGrpSpPr>
            <p:cNvPr id="349" name="Google Shape;349;p26"/>
            <p:cNvGrpSpPr/>
            <p:nvPr/>
          </p:nvGrpSpPr>
          <p:grpSpPr>
            <a:xfrm>
              <a:off x="0" y="-163468"/>
              <a:ext cx="9531346" cy="1397974"/>
              <a:chOff x="0" y="-38100"/>
              <a:chExt cx="2221500" cy="325830"/>
            </a:xfrm>
          </p:grpSpPr>
          <p:sp>
            <p:nvSpPr>
              <p:cNvPr id="350" name="Google Shape;350;p26"/>
              <p:cNvSpPr/>
              <p:nvPr/>
            </p:nvSpPr>
            <p:spPr>
              <a:xfrm>
                <a:off x="0" y="0"/>
                <a:ext cx="2221364" cy="287730"/>
              </a:xfrm>
              <a:custGeom>
                <a:avLst/>
                <a:gdLst/>
                <a:ahLst/>
                <a:cxnLst/>
                <a:rect l="l" t="t" r="r" b="b"/>
                <a:pathLst>
                  <a:path w="2221364" h="287730" extrusionOk="0">
                    <a:moveTo>
                      <a:pt x="46588" y="0"/>
                    </a:moveTo>
                    <a:lnTo>
                      <a:pt x="2174776" y="0"/>
                    </a:lnTo>
                    <a:cubicBezTo>
                      <a:pt x="2187132" y="0"/>
                      <a:pt x="2198982" y="4908"/>
                      <a:pt x="2207719" y="13645"/>
                    </a:cubicBezTo>
                    <a:cubicBezTo>
                      <a:pt x="2216456" y="22382"/>
                      <a:pt x="2221364" y="34232"/>
                      <a:pt x="2221364" y="46588"/>
                    </a:cubicBezTo>
                    <a:lnTo>
                      <a:pt x="2221364" y="241142"/>
                    </a:lnTo>
                    <a:cubicBezTo>
                      <a:pt x="2221364" y="266872"/>
                      <a:pt x="2200506" y="287730"/>
                      <a:pt x="2174776" y="287730"/>
                    </a:cubicBezTo>
                    <a:lnTo>
                      <a:pt x="46588" y="287730"/>
                    </a:lnTo>
                    <a:cubicBezTo>
                      <a:pt x="34232" y="287730"/>
                      <a:pt x="22382" y="282822"/>
                      <a:pt x="13645" y="274085"/>
                    </a:cubicBezTo>
                    <a:cubicBezTo>
                      <a:pt x="4908" y="265348"/>
                      <a:pt x="0" y="253498"/>
                      <a:pt x="0" y="241142"/>
                    </a:cubicBezTo>
                    <a:lnTo>
                      <a:pt x="0" y="46588"/>
                    </a:lnTo>
                    <a:cubicBezTo>
                      <a:pt x="0" y="34232"/>
                      <a:pt x="4908" y="22382"/>
                      <a:pt x="13645" y="13645"/>
                    </a:cubicBezTo>
                    <a:cubicBezTo>
                      <a:pt x="22382" y="4908"/>
                      <a:pt x="34232" y="0"/>
                      <a:pt x="465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26"/>
              <p:cNvSpPr txBox="1"/>
              <p:nvPr/>
            </p:nvSpPr>
            <p:spPr>
              <a:xfrm>
                <a:off x="0" y="-38100"/>
                <a:ext cx="2221500" cy="325800"/>
              </a:xfrm>
              <a:prstGeom prst="rect">
                <a:avLst/>
              </a:prstGeom>
              <a:noFill/>
              <a:ln>
                <a:noFill/>
              </a:ln>
            </p:spPr>
            <p:txBody>
              <a:bodyPr spcFirstLastPara="1" wrap="square" lIns="60050" tIns="60050" rIns="60050" bIns="60050" anchor="ctr" anchorCtr="0">
                <a:noAutofit/>
              </a:bodyPr>
              <a:lstStyle/>
              <a:p>
                <a:pPr marL="0" marR="0" lvl="0" indent="0" algn="ctr" rtl="0">
                  <a:lnSpc>
                    <a:spcPct val="163277"/>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352" name="Google Shape;352;p26"/>
            <p:cNvSpPr/>
            <p:nvPr/>
          </p:nvSpPr>
          <p:spPr>
            <a:xfrm>
              <a:off x="3724852" y="163176"/>
              <a:ext cx="5435836" cy="908166"/>
            </a:xfrm>
            <a:custGeom>
              <a:avLst/>
              <a:gdLst/>
              <a:ahLst/>
              <a:cxnLst/>
              <a:rect l="l" t="t" r="r" b="b"/>
              <a:pathLst>
                <a:path w="5435836" h="908166" extrusionOk="0">
                  <a:moveTo>
                    <a:pt x="0" y="0"/>
                  </a:moveTo>
                  <a:lnTo>
                    <a:pt x="5435836" y="0"/>
                  </a:lnTo>
                  <a:lnTo>
                    <a:pt x="5435836" y="908167"/>
                  </a:lnTo>
                  <a:lnTo>
                    <a:pt x="0" y="908167"/>
                  </a:lnTo>
                  <a:lnTo>
                    <a:pt x="0" y="0"/>
                  </a:lnTo>
                  <a:close/>
                </a:path>
              </a:pathLst>
            </a:custGeom>
            <a:blipFill rotWithShape="1">
              <a:blip r:embed="rId5">
                <a:alphaModFix/>
              </a:blip>
              <a:stretch>
                <a:fillRect/>
              </a:stretch>
            </a:blipFill>
            <a:ln>
              <a:noFill/>
            </a:ln>
          </p:spPr>
          <p:txBody>
            <a:bodyPr/>
            <a:lstStyle/>
            <a:p>
              <a:endParaRPr lang="it-IT"/>
            </a:p>
          </p:txBody>
        </p:sp>
        <p:sp>
          <p:nvSpPr>
            <p:cNvPr id="353" name="Google Shape;353;p26"/>
            <p:cNvSpPr/>
            <p:nvPr/>
          </p:nvSpPr>
          <p:spPr>
            <a:xfrm>
              <a:off x="1650583" y="240131"/>
              <a:ext cx="1923704" cy="754258"/>
            </a:xfrm>
            <a:custGeom>
              <a:avLst/>
              <a:gdLst/>
              <a:ahLst/>
              <a:cxnLst/>
              <a:rect l="l" t="t" r="r" b="b"/>
              <a:pathLst>
                <a:path w="1923704" h="754258" extrusionOk="0">
                  <a:moveTo>
                    <a:pt x="0" y="0"/>
                  </a:moveTo>
                  <a:lnTo>
                    <a:pt x="1923704" y="0"/>
                  </a:lnTo>
                  <a:lnTo>
                    <a:pt x="1923704" y="754258"/>
                  </a:lnTo>
                  <a:lnTo>
                    <a:pt x="0" y="754258"/>
                  </a:lnTo>
                  <a:lnTo>
                    <a:pt x="0" y="0"/>
                  </a:lnTo>
                  <a:close/>
                </a:path>
              </a:pathLst>
            </a:custGeom>
            <a:blipFill rotWithShape="1">
              <a:blip r:embed="rId6">
                <a:alphaModFix/>
              </a:blip>
              <a:stretch>
                <a:fillRect/>
              </a:stretch>
            </a:blipFill>
            <a:ln>
              <a:noFill/>
            </a:ln>
          </p:spPr>
          <p:txBody>
            <a:bodyPr/>
            <a:lstStyle/>
            <a:p>
              <a:endParaRPr lang="it-IT"/>
            </a:p>
          </p:txBody>
        </p:sp>
      </p:grpSp>
      <p:sp>
        <p:nvSpPr>
          <p:cNvPr id="3" name="Google Shape;133;p2">
            <a:extLst>
              <a:ext uri="{FF2B5EF4-FFF2-40B4-BE49-F238E27FC236}">
                <a16:creationId xmlns:a16="http://schemas.microsoft.com/office/drawing/2014/main" id="{3DD02BF4-3935-8B08-138C-74226A8BF778}"/>
              </a:ext>
            </a:extLst>
          </p:cNvPr>
          <p:cNvSpPr txBox="1"/>
          <p:nvPr/>
        </p:nvSpPr>
        <p:spPr>
          <a:xfrm>
            <a:off x="308290" y="3173251"/>
            <a:ext cx="6973583" cy="3620222"/>
          </a:xfrm>
          <a:prstGeom prst="rect">
            <a:avLst/>
          </a:prstGeom>
          <a:noFill/>
          <a:ln>
            <a:noFill/>
          </a:ln>
        </p:spPr>
        <p:txBody>
          <a:bodyPr spcFirstLastPara="1" wrap="square" lIns="0" tIns="19050" rIns="0" bIns="0" anchor="t" anchorCtr="0">
            <a:spAutoFit/>
          </a:bodyPr>
          <a:lstStyle/>
          <a:p>
            <a:pPr algn="just" defTabSz="1828800"/>
            <a:r>
              <a:rPr lang="it-IT" sz="2800" spc="-2">
                <a:latin typeface="Montserrat" panose="00000500000000000000" pitchFamily="2" charset="0"/>
              </a:rPr>
              <a:t>Promosso dall’IGSG-CNR  insieme con la Biblioteca "Dario Nobili " dell'Area di Ricerca del CNR di Bologna, il Centro di Documentazione Scientifica e Biblioteca dell'Area di Ricerca del CNR di Pisa e Creative Commons Capitolo italiano. </a:t>
            </a:r>
          </a:p>
          <a:p>
            <a:pPr defTabSz="1828800"/>
            <a:endParaRPr lang="en-US" sz="3800" b="1"/>
          </a:p>
        </p:txBody>
      </p:sp>
      <p:sp>
        <p:nvSpPr>
          <p:cNvPr id="5" name="PlaceHolder 2">
            <a:extLst>
              <a:ext uri="{FF2B5EF4-FFF2-40B4-BE49-F238E27FC236}">
                <a16:creationId xmlns:a16="http://schemas.microsoft.com/office/drawing/2014/main" id="{7DF6EC27-9BEB-FD66-5857-AD4DB4260E15}"/>
              </a:ext>
            </a:extLst>
          </p:cNvPr>
          <p:cNvSpPr txBox="1">
            <a:spLocks/>
          </p:cNvSpPr>
          <p:nvPr/>
        </p:nvSpPr>
        <p:spPr>
          <a:xfrm>
            <a:off x="7679522" y="3089742"/>
            <a:ext cx="9855925" cy="7687908"/>
          </a:xfrm>
          <a:prstGeom prst="rect">
            <a:avLst/>
          </a:prstGeom>
          <a:noFill/>
          <a:ln w="0">
            <a:noFill/>
          </a:ln>
        </p:spPr>
        <p:txBody>
          <a:bodyPr lIns="0" tIns="0" rIns="0" bIns="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685800" indent="-685800" defTabSz="1371600">
              <a:lnSpc>
                <a:spcPct val="100000"/>
              </a:lnSpc>
              <a:buClr>
                <a:srgbClr val="009999"/>
              </a:buClr>
              <a:buFont typeface="Wingdings" panose="05000000000000000000" pitchFamily="2" charset="2"/>
              <a:buChar char="§"/>
            </a:pPr>
            <a:r>
              <a:rPr lang="it-IT" sz="3600" spc="-2">
                <a:solidFill>
                  <a:srgbClr val="000000"/>
                </a:solidFill>
                <a:latin typeface="Montserrat" panose="00000500000000000000" pitchFamily="2" charset="0"/>
                <a:ea typeface="Times New Roman"/>
                <a:cs typeface="Arial" panose="020B0604020202020204" pitchFamily="34" charset="0"/>
              </a:rPr>
              <a:t>Sostenere, il diritto di ripubblicazione in ambito scientifico a livello legislativo nazionale;</a:t>
            </a:r>
          </a:p>
          <a:p>
            <a:pPr marL="685800" indent="-685800" defTabSz="1371600">
              <a:lnSpc>
                <a:spcPct val="100000"/>
              </a:lnSpc>
              <a:buClr>
                <a:srgbClr val="009999"/>
              </a:buClr>
              <a:buFont typeface="Wingdings" panose="05000000000000000000" pitchFamily="2" charset="2"/>
              <a:buChar char="§"/>
            </a:pPr>
            <a:endParaRPr lang="it-IT" sz="3600" spc="-2">
              <a:solidFill>
                <a:srgbClr val="000000"/>
              </a:solidFill>
              <a:latin typeface="Montserrat" panose="00000500000000000000" pitchFamily="2" charset="0"/>
              <a:ea typeface="Times New Roman"/>
              <a:cs typeface="Arial" panose="020B0604020202020204" pitchFamily="34" charset="0"/>
            </a:endParaRPr>
          </a:p>
          <a:p>
            <a:pPr marL="685800" indent="-685800" defTabSz="1371600">
              <a:lnSpc>
                <a:spcPct val="100000"/>
              </a:lnSpc>
              <a:buClr>
                <a:srgbClr val="009999"/>
              </a:buClr>
              <a:buFont typeface="Wingdings" panose="05000000000000000000" pitchFamily="2" charset="2"/>
              <a:buChar char="§"/>
            </a:pPr>
            <a:r>
              <a:rPr lang="it-IT" sz="3600" spc="-2">
                <a:solidFill>
                  <a:srgbClr val="000000"/>
                </a:solidFill>
                <a:latin typeface="Montserrat" panose="00000500000000000000" pitchFamily="2" charset="0"/>
                <a:ea typeface="Times New Roman"/>
                <a:cs typeface="Arial" panose="020B0604020202020204" pitchFamily="34" charset="0"/>
              </a:rPr>
              <a:t>promuovere tra i ricercatori la consapevolezza delle possibilità di mantenere i diritti sulle proprie opere; </a:t>
            </a:r>
          </a:p>
          <a:p>
            <a:pPr marL="685800" indent="-685800" defTabSz="1371600">
              <a:lnSpc>
                <a:spcPct val="100000"/>
              </a:lnSpc>
              <a:buClr>
                <a:srgbClr val="009999"/>
              </a:buClr>
              <a:buFont typeface="Wingdings" panose="05000000000000000000" pitchFamily="2" charset="2"/>
              <a:buChar char="§"/>
            </a:pPr>
            <a:endParaRPr lang="it-IT" sz="3600" spc="-2">
              <a:solidFill>
                <a:srgbClr val="000000"/>
              </a:solidFill>
              <a:latin typeface="Montserrat" panose="00000500000000000000" pitchFamily="2" charset="0"/>
              <a:ea typeface="Times New Roman"/>
              <a:cs typeface="Arial" panose="020B0604020202020204" pitchFamily="34" charset="0"/>
            </a:endParaRPr>
          </a:p>
          <a:p>
            <a:pPr marL="685800" indent="-685800" defTabSz="1371600">
              <a:lnSpc>
                <a:spcPct val="100000"/>
              </a:lnSpc>
              <a:buClr>
                <a:srgbClr val="009999"/>
              </a:buClr>
              <a:buFont typeface="Wingdings" panose="05000000000000000000" pitchFamily="2" charset="2"/>
              <a:buChar char="§"/>
            </a:pPr>
            <a:r>
              <a:rPr lang="it-IT" sz="3600" spc="-2">
                <a:solidFill>
                  <a:srgbClr val="000000"/>
                </a:solidFill>
                <a:latin typeface="Montserrat" panose="00000500000000000000" pitchFamily="2" charset="0"/>
                <a:ea typeface="Times New Roman"/>
                <a:cs typeface="Arial" panose="020B0604020202020204" pitchFamily="34" charset="0"/>
              </a:rPr>
              <a:t>focalizzare l'attenzione sui limiti dell'attuale legislazione che non conferisce direttamente agli autori un diritto di ripubblicazione.</a:t>
            </a:r>
          </a:p>
          <a:p>
            <a:pPr marL="685800" indent="-685800" algn="just" defTabSz="1371600">
              <a:lnSpc>
                <a:spcPct val="100000"/>
              </a:lnSpc>
              <a:buClrTx/>
              <a:buFont typeface="Wingdings" panose="05000000000000000000" pitchFamily="2" charset="2"/>
              <a:buChar char="§"/>
            </a:pPr>
            <a:endParaRPr lang="it-IT" sz="3600" spc="-2">
              <a:solidFill>
                <a:srgbClr val="000000"/>
              </a:solidFill>
              <a:latin typeface="Arial" panose="020B0604020202020204" pitchFamily="34" charset="0"/>
              <a:ea typeface="Times New Roman"/>
              <a:cs typeface="Arial" panose="020B0604020202020204" pitchFamily="34" charset="0"/>
            </a:endParaRPr>
          </a:p>
          <a:p>
            <a:pPr algn="just" defTabSz="1371600">
              <a:spcAft>
                <a:spcPts val="1590"/>
              </a:spcAft>
              <a:buClrTx/>
            </a:pPr>
            <a:endParaRPr lang="it-IT" sz="4200" spc="-2">
              <a:solidFill>
                <a:prstClr val="black"/>
              </a:solidFill>
              <a:latin typeface="Times New Roman"/>
            </a:endParaRPr>
          </a:p>
        </p:txBody>
      </p:sp>
      <p:sp>
        <p:nvSpPr>
          <p:cNvPr id="7" name="Google Shape;184;p18">
            <a:extLst>
              <a:ext uri="{FF2B5EF4-FFF2-40B4-BE49-F238E27FC236}">
                <a16:creationId xmlns:a16="http://schemas.microsoft.com/office/drawing/2014/main" id="{F6AD32EB-8A2D-0287-9086-8EE90323C243}"/>
              </a:ext>
            </a:extLst>
          </p:cNvPr>
          <p:cNvSpPr txBox="1"/>
          <p:nvPr/>
        </p:nvSpPr>
        <p:spPr>
          <a:xfrm>
            <a:off x="4850726" y="1959252"/>
            <a:ext cx="7166700" cy="615553"/>
          </a:xfrm>
          <a:prstGeom prst="rect">
            <a:avLst/>
          </a:prstGeom>
          <a:noFill/>
          <a:ln>
            <a:noFill/>
          </a:ln>
        </p:spPr>
        <p:txBody>
          <a:bodyPr spcFirstLastPara="1" wrap="square" lIns="0" tIns="0" rIns="0" bIns="0" anchor="t" anchorCtr="0">
            <a:spAutoFit/>
          </a:bodyPr>
          <a:lstStyle/>
          <a:p>
            <a:pPr marL="19050" algn="ctr" defTabSz="1828800">
              <a:defRPr/>
            </a:pPr>
            <a:r>
              <a:rPr lang="it-IT" sz="4000" b="1">
                <a:solidFill>
                  <a:srgbClr val="0099A6"/>
                </a:solidFill>
                <a:latin typeface="Montserrat" panose="00000500000000000000" pitchFamily="2" charset="0"/>
              </a:rPr>
              <a:t>Obiettivi </a:t>
            </a:r>
            <a:endParaRPr lang="it-IT" sz="4000">
              <a:latin typeface="Montserrat" panose="00000500000000000000" pitchFamily="2" charset="0"/>
            </a:endParaRPr>
          </a:p>
        </p:txBody>
      </p:sp>
      <p:sp>
        <p:nvSpPr>
          <p:cNvPr id="8" name="CasellaDiTesto 7">
            <a:extLst>
              <a:ext uri="{FF2B5EF4-FFF2-40B4-BE49-F238E27FC236}">
                <a16:creationId xmlns:a16="http://schemas.microsoft.com/office/drawing/2014/main" id="{C602C64B-CBCA-E76D-098E-FC03335558E6}"/>
              </a:ext>
            </a:extLst>
          </p:cNvPr>
          <p:cNvSpPr txBox="1"/>
          <p:nvPr/>
        </p:nvSpPr>
        <p:spPr>
          <a:xfrm>
            <a:off x="352682" y="7162967"/>
            <a:ext cx="7162049" cy="1077218"/>
          </a:xfrm>
          <a:prstGeom prst="rect">
            <a:avLst/>
          </a:prstGeom>
          <a:noFill/>
        </p:spPr>
        <p:txBody>
          <a:bodyPr wrap="square">
            <a:spAutoFit/>
          </a:bodyPr>
          <a:lstStyle/>
          <a:p>
            <a:pPr algn="ctr"/>
            <a:r>
              <a:rPr lang="it-IT" sz="3200" b="1">
                <a:solidFill>
                  <a:srgbClr val="009999"/>
                </a:solidFill>
                <a:latin typeface="Montserrat" panose="00000500000000000000" pitchFamily="2" charset="0"/>
              </a:rPr>
              <a:t>Finanziato da Knowledge  </a:t>
            </a:r>
            <a:r>
              <a:rPr lang="it-IT" sz="3200" b="1" err="1">
                <a:solidFill>
                  <a:srgbClr val="009999"/>
                </a:solidFill>
                <a:latin typeface="Montserrat" panose="00000500000000000000" pitchFamily="2" charset="0"/>
              </a:rPr>
              <a:t>Rights</a:t>
            </a:r>
            <a:r>
              <a:rPr lang="it-IT" sz="3200" b="1">
                <a:solidFill>
                  <a:srgbClr val="009999"/>
                </a:solidFill>
                <a:latin typeface="Montserrat" panose="00000500000000000000" pitchFamily="2" charset="0"/>
              </a:rPr>
              <a:t>  21</a:t>
            </a:r>
          </a:p>
        </p:txBody>
      </p:sp>
    </p:spTree>
    <p:extLst>
      <p:ext uri="{BB962C8B-B14F-4D97-AF65-F5344CB8AC3E}">
        <p14:creationId xmlns:p14="http://schemas.microsoft.com/office/powerpoint/2010/main" val="332596773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Google Shape;344;p26"/>
          <p:cNvSpPr/>
          <p:nvPr/>
        </p:nvSpPr>
        <p:spPr>
          <a:xfrm>
            <a:off x="0" y="0"/>
            <a:ext cx="18288000" cy="1457400"/>
          </a:xfrm>
          <a:prstGeom prst="rect">
            <a:avLst/>
          </a:prstGeom>
          <a:solidFill>
            <a:srgbClr val="1E30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26"/>
          <p:cNvSpPr/>
          <p:nvPr/>
        </p:nvSpPr>
        <p:spPr>
          <a:xfrm>
            <a:off x="16702512" y="8607791"/>
            <a:ext cx="556788" cy="556788"/>
          </a:xfrm>
          <a:custGeom>
            <a:avLst/>
            <a:gdLst/>
            <a:ahLst/>
            <a:cxnLst/>
            <a:rect l="l" t="t" r="r" b="b"/>
            <a:pathLst>
              <a:path w="556788" h="556788" extrusionOk="0">
                <a:moveTo>
                  <a:pt x="0" y="0"/>
                </a:moveTo>
                <a:lnTo>
                  <a:pt x="556788" y="0"/>
                </a:lnTo>
                <a:lnTo>
                  <a:pt x="556788" y="556787"/>
                </a:lnTo>
                <a:lnTo>
                  <a:pt x="0" y="556787"/>
                </a:lnTo>
                <a:lnTo>
                  <a:pt x="0" y="0"/>
                </a:lnTo>
                <a:close/>
              </a:path>
            </a:pathLst>
          </a:custGeom>
          <a:blipFill rotWithShape="1">
            <a:blip r:embed="rId3">
              <a:alphaModFix/>
            </a:blip>
            <a:stretch>
              <a:fillRect/>
            </a:stretch>
          </a:blipFill>
          <a:ln>
            <a:noFill/>
          </a:ln>
        </p:spPr>
        <p:txBody>
          <a:bodyPr/>
          <a:lstStyle/>
          <a:p>
            <a:endParaRPr lang="it-IT"/>
          </a:p>
        </p:txBody>
      </p:sp>
      <p:sp>
        <p:nvSpPr>
          <p:cNvPr id="346" name="Google Shape;346;p26"/>
          <p:cNvSpPr/>
          <p:nvPr/>
        </p:nvSpPr>
        <p:spPr>
          <a:xfrm rot="-5400000">
            <a:off x="16041208" y="-789467"/>
            <a:ext cx="2988478" cy="1505106"/>
          </a:xfrm>
          <a:custGeom>
            <a:avLst/>
            <a:gdLst/>
            <a:ahLst/>
            <a:cxnLst/>
            <a:rect l="l" t="t" r="r" b="b"/>
            <a:pathLst>
              <a:path w="2988478" h="1505106" extrusionOk="0">
                <a:moveTo>
                  <a:pt x="0" y="0"/>
                </a:moveTo>
                <a:lnTo>
                  <a:pt x="2988478" y="0"/>
                </a:lnTo>
                <a:lnTo>
                  <a:pt x="2988478" y="1505106"/>
                </a:lnTo>
                <a:lnTo>
                  <a:pt x="0" y="1505106"/>
                </a:lnTo>
                <a:lnTo>
                  <a:pt x="0" y="0"/>
                </a:lnTo>
                <a:close/>
              </a:path>
            </a:pathLst>
          </a:custGeom>
          <a:blipFill rotWithShape="1">
            <a:blip r:embed="rId4">
              <a:alphaModFix/>
            </a:blip>
            <a:stretch>
              <a:fillRect/>
            </a:stretch>
          </a:blipFill>
          <a:ln>
            <a:noFill/>
          </a:ln>
        </p:spPr>
        <p:txBody>
          <a:bodyPr/>
          <a:lstStyle/>
          <a:p>
            <a:endParaRPr lang="it-IT"/>
          </a:p>
        </p:txBody>
      </p:sp>
      <p:grpSp>
        <p:nvGrpSpPr>
          <p:cNvPr id="348" name="Google Shape;348;p26"/>
          <p:cNvGrpSpPr/>
          <p:nvPr/>
        </p:nvGrpSpPr>
        <p:grpSpPr>
          <a:xfrm>
            <a:off x="-431966" y="788487"/>
            <a:ext cx="7148509" cy="1048480"/>
            <a:chOff x="0" y="-163468"/>
            <a:chExt cx="9531346" cy="1397974"/>
          </a:xfrm>
        </p:grpSpPr>
        <p:grpSp>
          <p:nvGrpSpPr>
            <p:cNvPr id="349" name="Google Shape;349;p26"/>
            <p:cNvGrpSpPr/>
            <p:nvPr/>
          </p:nvGrpSpPr>
          <p:grpSpPr>
            <a:xfrm>
              <a:off x="0" y="-163468"/>
              <a:ext cx="9531346" cy="1397974"/>
              <a:chOff x="0" y="-38100"/>
              <a:chExt cx="2221500" cy="325830"/>
            </a:xfrm>
          </p:grpSpPr>
          <p:sp>
            <p:nvSpPr>
              <p:cNvPr id="350" name="Google Shape;350;p26"/>
              <p:cNvSpPr/>
              <p:nvPr/>
            </p:nvSpPr>
            <p:spPr>
              <a:xfrm>
                <a:off x="0" y="0"/>
                <a:ext cx="2221364" cy="287730"/>
              </a:xfrm>
              <a:custGeom>
                <a:avLst/>
                <a:gdLst/>
                <a:ahLst/>
                <a:cxnLst/>
                <a:rect l="l" t="t" r="r" b="b"/>
                <a:pathLst>
                  <a:path w="2221364" h="287730" extrusionOk="0">
                    <a:moveTo>
                      <a:pt x="46588" y="0"/>
                    </a:moveTo>
                    <a:lnTo>
                      <a:pt x="2174776" y="0"/>
                    </a:lnTo>
                    <a:cubicBezTo>
                      <a:pt x="2187132" y="0"/>
                      <a:pt x="2198982" y="4908"/>
                      <a:pt x="2207719" y="13645"/>
                    </a:cubicBezTo>
                    <a:cubicBezTo>
                      <a:pt x="2216456" y="22382"/>
                      <a:pt x="2221364" y="34232"/>
                      <a:pt x="2221364" y="46588"/>
                    </a:cubicBezTo>
                    <a:lnTo>
                      <a:pt x="2221364" y="241142"/>
                    </a:lnTo>
                    <a:cubicBezTo>
                      <a:pt x="2221364" y="266872"/>
                      <a:pt x="2200506" y="287730"/>
                      <a:pt x="2174776" y="287730"/>
                    </a:cubicBezTo>
                    <a:lnTo>
                      <a:pt x="46588" y="287730"/>
                    </a:lnTo>
                    <a:cubicBezTo>
                      <a:pt x="34232" y="287730"/>
                      <a:pt x="22382" y="282822"/>
                      <a:pt x="13645" y="274085"/>
                    </a:cubicBezTo>
                    <a:cubicBezTo>
                      <a:pt x="4908" y="265348"/>
                      <a:pt x="0" y="253498"/>
                      <a:pt x="0" y="241142"/>
                    </a:cubicBezTo>
                    <a:lnTo>
                      <a:pt x="0" y="46588"/>
                    </a:lnTo>
                    <a:cubicBezTo>
                      <a:pt x="0" y="34232"/>
                      <a:pt x="4908" y="22382"/>
                      <a:pt x="13645" y="13645"/>
                    </a:cubicBezTo>
                    <a:cubicBezTo>
                      <a:pt x="22382" y="4908"/>
                      <a:pt x="34232" y="0"/>
                      <a:pt x="465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26"/>
              <p:cNvSpPr txBox="1"/>
              <p:nvPr/>
            </p:nvSpPr>
            <p:spPr>
              <a:xfrm>
                <a:off x="0" y="-38100"/>
                <a:ext cx="2221500" cy="325800"/>
              </a:xfrm>
              <a:prstGeom prst="rect">
                <a:avLst/>
              </a:prstGeom>
              <a:noFill/>
              <a:ln>
                <a:noFill/>
              </a:ln>
            </p:spPr>
            <p:txBody>
              <a:bodyPr spcFirstLastPara="1" wrap="square" lIns="60050" tIns="60050" rIns="60050" bIns="60050" anchor="ctr" anchorCtr="0">
                <a:noAutofit/>
              </a:bodyPr>
              <a:lstStyle/>
              <a:p>
                <a:pPr marL="0" marR="0" lvl="0" indent="0" algn="ctr" rtl="0">
                  <a:lnSpc>
                    <a:spcPct val="163277"/>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352" name="Google Shape;352;p26"/>
            <p:cNvSpPr/>
            <p:nvPr/>
          </p:nvSpPr>
          <p:spPr>
            <a:xfrm>
              <a:off x="3724852" y="163176"/>
              <a:ext cx="5435836" cy="908166"/>
            </a:xfrm>
            <a:custGeom>
              <a:avLst/>
              <a:gdLst/>
              <a:ahLst/>
              <a:cxnLst/>
              <a:rect l="l" t="t" r="r" b="b"/>
              <a:pathLst>
                <a:path w="5435836" h="908166" extrusionOk="0">
                  <a:moveTo>
                    <a:pt x="0" y="0"/>
                  </a:moveTo>
                  <a:lnTo>
                    <a:pt x="5435836" y="0"/>
                  </a:lnTo>
                  <a:lnTo>
                    <a:pt x="5435836" y="908167"/>
                  </a:lnTo>
                  <a:lnTo>
                    <a:pt x="0" y="908167"/>
                  </a:lnTo>
                  <a:lnTo>
                    <a:pt x="0" y="0"/>
                  </a:lnTo>
                  <a:close/>
                </a:path>
              </a:pathLst>
            </a:custGeom>
            <a:blipFill rotWithShape="1">
              <a:blip r:embed="rId5">
                <a:alphaModFix/>
              </a:blip>
              <a:stretch>
                <a:fillRect/>
              </a:stretch>
            </a:blipFill>
            <a:ln>
              <a:noFill/>
            </a:ln>
          </p:spPr>
          <p:txBody>
            <a:bodyPr/>
            <a:lstStyle/>
            <a:p>
              <a:endParaRPr lang="it-IT"/>
            </a:p>
          </p:txBody>
        </p:sp>
        <p:sp>
          <p:nvSpPr>
            <p:cNvPr id="353" name="Google Shape;353;p26"/>
            <p:cNvSpPr/>
            <p:nvPr/>
          </p:nvSpPr>
          <p:spPr>
            <a:xfrm>
              <a:off x="1650583" y="240131"/>
              <a:ext cx="1923704" cy="754258"/>
            </a:xfrm>
            <a:custGeom>
              <a:avLst/>
              <a:gdLst/>
              <a:ahLst/>
              <a:cxnLst/>
              <a:rect l="l" t="t" r="r" b="b"/>
              <a:pathLst>
                <a:path w="1923704" h="754258" extrusionOk="0">
                  <a:moveTo>
                    <a:pt x="0" y="0"/>
                  </a:moveTo>
                  <a:lnTo>
                    <a:pt x="1923704" y="0"/>
                  </a:lnTo>
                  <a:lnTo>
                    <a:pt x="1923704" y="754258"/>
                  </a:lnTo>
                  <a:lnTo>
                    <a:pt x="0" y="754258"/>
                  </a:lnTo>
                  <a:lnTo>
                    <a:pt x="0" y="0"/>
                  </a:lnTo>
                  <a:close/>
                </a:path>
              </a:pathLst>
            </a:custGeom>
            <a:blipFill rotWithShape="1">
              <a:blip r:embed="rId6">
                <a:alphaModFix/>
              </a:blip>
              <a:stretch>
                <a:fillRect/>
              </a:stretch>
            </a:blipFill>
            <a:ln>
              <a:noFill/>
            </a:ln>
          </p:spPr>
          <p:txBody>
            <a:bodyPr/>
            <a:lstStyle/>
            <a:p>
              <a:endParaRPr lang="it-IT"/>
            </a:p>
          </p:txBody>
        </p:sp>
      </p:grpSp>
      <p:sp>
        <p:nvSpPr>
          <p:cNvPr id="2" name="Google Shape;184;p18">
            <a:extLst>
              <a:ext uri="{FF2B5EF4-FFF2-40B4-BE49-F238E27FC236}">
                <a16:creationId xmlns:a16="http://schemas.microsoft.com/office/drawing/2014/main" id="{E813FCB3-2A90-FCE6-7EA8-E47AB47F8E98}"/>
              </a:ext>
            </a:extLst>
          </p:cNvPr>
          <p:cNvSpPr txBox="1"/>
          <p:nvPr/>
        </p:nvSpPr>
        <p:spPr>
          <a:xfrm>
            <a:off x="5560650" y="1807478"/>
            <a:ext cx="7166700" cy="830997"/>
          </a:xfrm>
          <a:prstGeom prst="rect">
            <a:avLst/>
          </a:prstGeom>
          <a:noFill/>
          <a:ln>
            <a:noFill/>
          </a:ln>
        </p:spPr>
        <p:txBody>
          <a:bodyPr spcFirstLastPara="1" wrap="square" lIns="0" tIns="0" rIns="0" bIns="0" anchor="t" anchorCtr="0">
            <a:spAutoFit/>
          </a:bodyPr>
          <a:lstStyle/>
          <a:p>
            <a:pPr marL="19050" algn="ctr" defTabSz="1828800">
              <a:defRPr/>
            </a:pPr>
            <a:r>
              <a:rPr lang="it-IT" sz="5400" b="1">
                <a:solidFill>
                  <a:srgbClr val="0099A6"/>
                </a:solidFill>
                <a:latin typeface="Montserrat" panose="00000500000000000000" pitchFamily="2" charset="0"/>
              </a:rPr>
              <a:t>Il contesto</a:t>
            </a:r>
            <a:endParaRPr lang="it-IT" sz="2000">
              <a:latin typeface="Montserrat" panose="00000500000000000000" pitchFamily="2" charset="0"/>
            </a:endParaRPr>
          </a:p>
        </p:txBody>
      </p:sp>
      <p:sp>
        <p:nvSpPr>
          <p:cNvPr id="7" name="CasellaDiTesto 6">
            <a:extLst>
              <a:ext uri="{FF2B5EF4-FFF2-40B4-BE49-F238E27FC236}">
                <a16:creationId xmlns:a16="http://schemas.microsoft.com/office/drawing/2014/main" id="{A0F69A1B-4587-F4A3-0C02-135E0E82A900}"/>
              </a:ext>
            </a:extLst>
          </p:cNvPr>
          <p:cNvSpPr txBox="1"/>
          <p:nvPr/>
        </p:nvSpPr>
        <p:spPr>
          <a:xfrm>
            <a:off x="356064" y="2988553"/>
            <a:ext cx="9637021" cy="6555641"/>
          </a:xfrm>
          <a:prstGeom prst="rect">
            <a:avLst/>
          </a:prstGeom>
          <a:noFill/>
        </p:spPr>
        <p:txBody>
          <a:bodyPr wrap="square">
            <a:spAutoFit/>
          </a:bodyPr>
          <a:lstStyle/>
          <a:p>
            <a:pPr algn="just" defTabSz="1828800"/>
            <a:r>
              <a:rPr lang="en-US" sz="2800" b="1" spc="-2" err="1">
                <a:latin typeface="Montserrat" panose="00000500000000000000" pitchFamily="2" charset="0"/>
                <a:cs typeface="Arial" panose="020B0604020202020204" pitchFamily="34" charset="0"/>
              </a:rPr>
              <a:t>Consiglio</a:t>
            </a:r>
            <a:r>
              <a:rPr lang="en-US" sz="2800" b="1" spc="-2">
                <a:latin typeface="Montserrat" panose="00000500000000000000" pitchFamily="2" charset="0"/>
                <a:cs typeface="Arial" panose="020B0604020202020204" pitchFamily="34" charset="0"/>
              </a:rPr>
              <a:t> UE: </a:t>
            </a:r>
            <a:r>
              <a:rPr lang="it-IT" sz="2800" spc="-2">
                <a:latin typeface="Montserrat" panose="00000500000000000000" pitchFamily="2" charset="0"/>
                <a:cs typeface="Arial" panose="020B0604020202020204" pitchFamily="34" charset="0"/>
              </a:rPr>
              <a:t>«</a:t>
            </a:r>
            <a:r>
              <a:rPr lang="en-US" sz="2800" spc="-2">
                <a:latin typeface="Montserrat" panose="00000500000000000000" pitchFamily="2" charset="0"/>
                <a:cs typeface="Arial" panose="020B0604020202020204" pitchFamily="34" charset="0"/>
              </a:rPr>
              <a:t>…</a:t>
            </a:r>
            <a:r>
              <a:rPr lang="it-IT" sz="2800" spc="-2">
                <a:latin typeface="Montserrat" panose="00000500000000000000" pitchFamily="2" charset="0"/>
                <a:cs typeface="Arial" panose="020B0604020202020204" pitchFamily="34" charset="0"/>
              </a:rPr>
              <a:t>Accoglie con favore l'introduzione dei diritti di pubblicazione secondaria da parte di diversi Stati Membri nella loro legislazione nazionale sul copyright, consentendo l'accesso aperto alle pubblicazioni accademiche finanziate con fondi pubblici» </a:t>
            </a:r>
            <a:r>
              <a:rPr lang="it-IT" sz="2400" spc="-2">
                <a:latin typeface="Montserrat" panose="00000500000000000000" pitchFamily="2" charset="0"/>
                <a:cs typeface="Arial" panose="020B0604020202020204" pitchFamily="34" charset="0"/>
              </a:rPr>
              <a:t>[</a:t>
            </a:r>
            <a:r>
              <a:rPr lang="it-IT" sz="2000" spc="-2">
                <a:latin typeface="Montserrat" panose="00000500000000000000" pitchFamily="2" charset="0"/>
                <a:cs typeface="Arial" panose="020B0604020202020204" pitchFamily="34" charset="0"/>
              </a:rPr>
              <a:t>Conclusioni del Consiglio su una Pubblicazione accademica di alta qualità, trasparente, aperta, affidabile ed equa, 23 maggio 2023</a:t>
            </a:r>
            <a:r>
              <a:rPr lang="en-US" sz="2800" spc="-2">
                <a:latin typeface="Montserrat" panose="00000500000000000000" pitchFamily="2" charset="0"/>
                <a:cs typeface="Arial" panose="020B0604020202020204" pitchFamily="34" charset="0"/>
              </a:rPr>
              <a:t>].</a:t>
            </a:r>
          </a:p>
          <a:p>
            <a:pPr algn="just" defTabSz="1828800"/>
            <a:endParaRPr lang="en-US" sz="2800" spc="-2">
              <a:latin typeface="Montserrat" panose="00000500000000000000" pitchFamily="2" charset="0"/>
              <a:cs typeface="Arial" panose="020B0604020202020204" pitchFamily="34" charset="0"/>
            </a:endParaRPr>
          </a:p>
          <a:p>
            <a:pPr algn="just" defTabSz="1828800"/>
            <a:endParaRPr lang="en-US" sz="2800" spc="-2">
              <a:latin typeface="Montserrat" panose="00000500000000000000" pitchFamily="2" charset="0"/>
              <a:cs typeface="Arial" panose="020B0604020202020204" pitchFamily="34" charset="0"/>
            </a:endParaRPr>
          </a:p>
          <a:p>
            <a:pPr algn="just" defTabSz="1828800"/>
            <a:r>
              <a:rPr lang="it-IT" sz="2800" u="sng" spc="-2">
                <a:latin typeface="Montserrat" panose="00000500000000000000" pitchFamily="2" charset="0"/>
                <a:cs typeface="Arial" panose="020B0604020202020204" pitchFamily="34" charset="0"/>
                <a:hlinkClick r:id="rId7"/>
              </a:rPr>
              <a:t>cOAlition S Organisation</a:t>
            </a:r>
            <a:r>
              <a:rPr lang="it-IT" sz="2800" spc="-2">
                <a:latin typeface="Montserrat" panose="00000500000000000000" pitchFamily="2" charset="0"/>
                <a:cs typeface="Arial" panose="020B0604020202020204" pitchFamily="34" charset="0"/>
                <a:hlinkClick r:id="rId7"/>
              </a:rPr>
              <a:t>:</a:t>
            </a:r>
            <a:r>
              <a:rPr lang="it-IT" sz="2800" spc="-2">
                <a:latin typeface="Montserrat" panose="00000500000000000000" pitchFamily="2" charset="0"/>
                <a:cs typeface="Arial" panose="020B0604020202020204" pitchFamily="34" charset="0"/>
              </a:rPr>
              <a:t> Sviluppo di una </a:t>
            </a:r>
            <a:r>
              <a:rPr lang="it-IT" sz="2800" spc="-2">
                <a:latin typeface="Montserrat" panose="00000500000000000000" pitchFamily="2" charset="0"/>
                <a:cs typeface="Arial" panose="020B0604020202020204" pitchFamily="34" charset="0"/>
                <a:hlinkClick r:id="rId8"/>
              </a:rPr>
              <a:t>Strategia di conservazione dei diritti </a:t>
            </a:r>
            <a:r>
              <a:rPr lang="it-IT" sz="2800" spc="-2">
                <a:latin typeface="Montserrat" panose="00000500000000000000" pitchFamily="2" charset="0"/>
                <a:cs typeface="Arial" panose="020B0604020202020204" pitchFamily="34" charset="0"/>
              </a:rPr>
              <a:t>per concedere ai ricercatori sostenuti da </a:t>
            </a:r>
            <a:r>
              <a:rPr lang="it-IT" sz="2800" spc="-2" err="1">
                <a:latin typeface="Montserrat" panose="00000500000000000000" pitchFamily="2" charset="0"/>
                <a:cs typeface="Arial" panose="020B0604020202020204" pitchFamily="34" charset="0"/>
              </a:rPr>
              <a:t>cOAlition</a:t>
            </a:r>
            <a:r>
              <a:rPr lang="it-IT" sz="2800" spc="-2">
                <a:latin typeface="Montserrat" panose="00000500000000000000" pitchFamily="2" charset="0"/>
                <a:cs typeface="Arial" panose="020B0604020202020204" pitchFamily="34" charset="0"/>
              </a:rPr>
              <a:t> S la libertà di inviare i manoscritti alla propria rivista preferita, incluse le riviste in abbonamento, pur rimanendo pienamente conformi a Plan S.</a:t>
            </a:r>
            <a:endParaRPr lang="it-IT" sz="2800">
              <a:latin typeface="Montserrat" panose="00000500000000000000" pitchFamily="2" charset="0"/>
              <a:cs typeface="Arial" panose="020B0604020202020204" pitchFamily="34" charset="0"/>
            </a:endParaRPr>
          </a:p>
        </p:txBody>
      </p:sp>
      <p:pic>
        <p:nvPicPr>
          <p:cNvPr id="11" name="Immagine 10">
            <a:extLst>
              <a:ext uri="{FF2B5EF4-FFF2-40B4-BE49-F238E27FC236}">
                <a16:creationId xmlns:a16="http://schemas.microsoft.com/office/drawing/2014/main" id="{8CB1BF0D-C5B6-400E-BA18-C13D0B092261}"/>
              </a:ext>
            </a:extLst>
          </p:cNvPr>
          <p:cNvPicPr>
            <a:picLocks noChangeAspect="1"/>
          </p:cNvPicPr>
          <p:nvPr/>
        </p:nvPicPr>
        <p:blipFill>
          <a:blip r:embed="rId9"/>
          <a:stretch>
            <a:fillRect/>
          </a:stretch>
        </p:blipFill>
        <p:spPr>
          <a:xfrm>
            <a:off x="4193543" y="8997043"/>
            <a:ext cx="5799542" cy="1289957"/>
          </a:xfrm>
          <a:prstGeom prst="rect">
            <a:avLst/>
          </a:prstGeom>
        </p:spPr>
      </p:pic>
      <p:pic>
        <p:nvPicPr>
          <p:cNvPr id="5" name="Immagine 4">
            <a:extLst>
              <a:ext uri="{FF2B5EF4-FFF2-40B4-BE49-F238E27FC236}">
                <a16:creationId xmlns:a16="http://schemas.microsoft.com/office/drawing/2014/main" id="{31799CE8-23F1-36F7-0341-BC9AB3BDDF4B}"/>
              </a:ext>
            </a:extLst>
          </p:cNvPr>
          <p:cNvPicPr>
            <a:picLocks noChangeAspect="1"/>
          </p:cNvPicPr>
          <p:nvPr/>
        </p:nvPicPr>
        <p:blipFill>
          <a:blip r:embed="rId10"/>
          <a:stretch>
            <a:fillRect/>
          </a:stretch>
        </p:blipFill>
        <p:spPr>
          <a:xfrm>
            <a:off x="11185638" y="3668596"/>
            <a:ext cx="6349809" cy="4147457"/>
          </a:xfrm>
          <a:prstGeom prst="rect">
            <a:avLst/>
          </a:prstGeom>
          <a:solidFill>
            <a:srgbClr val="009999"/>
          </a:solidFill>
          <a:ln w="38100">
            <a:solidFill>
              <a:srgbClr val="009999"/>
            </a:solidFill>
          </a:ln>
        </p:spPr>
      </p:pic>
    </p:spTree>
    <p:extLst>
      <p:ext uri="{BB962C8B-B14F-4D97-AF65-F5344CB8AC3E}">
        <p14:creationId xmlns:p14="http://schemas.microsoft.com/office/powerpoint/2010/main" val="297250635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18288000" cy="1457325"/>
          </a:xfrm>
          <a:prstGeom prst="rect">
            <a:avLst/>
          </a:prstGeom>
          <a:solidFill>
            <a:srgbClr val="1E3048"/>
          </a:solidFill>
        </p:spPr>
        <p:txBody>
          <a:bodyPr/>
          <a:lstStyle/>
          <a:p>
            <a:endParaRPr lang="it-IT"/>
          </a:p>
        </p:txBody>
      </p:sp>
      <p:grpSp>
        <p:nvGrpSpPr>
          <p:cNvPr id="3" name="Group 3"/>
          <p:cNvGrpSpPr/>
          <p:nvPr/>
        </p:nvGrpSpPr>
        <p:grpSpPr>
          <a:xfrm>
            <a:off x="5884474" y="7539287"/>
            <a:ext cx="10068545" cy="1749876"/>
            <a:chOff x="0" y="0"/>
            <a:chExt cx="9376373" cy="1913890"/>
          </a:xfrm>
        </p:grpSpPr>
        <p:sp>
          <p:nvSpPr>
            <p:cNvPr id="4" name="Freeform 4"/>
            <p:cNvSpPr/>
            <p:nvPr/>
          </p:nvSpPr>
          <p:spPr>
            <a:xfrm>
              <a:off x="0" y="0"/>
              <a:ext cx="9376373" cy="1913890"/>
            </a:xfrm>
            <a:custGeom>
              <a:avLst/>
              <a:gdLst/>
              <a:ahLst/>
              <a:cxnLst/>
              <a:rect l="l" t="t" r="r" b="b"/>
              <a:pathLst>
                <a:path w="9376373" h="1913890">
                  <a:moveTo>
                    <a:pt x="9251913" y="1913890"/>
                  </a:moveTo>
                  <a:lnTo>
                    <a:pt x="124460" y="1913890"/>
                  </a:lnTo>
                  <a:cubicBezTo>
                    <a:pt x="55880" y="1913890"/>
                    <a:pt x="0" y="1858010"/>
                    <a:pt x="0" y="1789430"/>
                  </a:cubicBezTo>
                  <a:lnTo>
                    <a:pt x="0" y="124460"/>
                  </a:lnTo>
                  <a:cubicBezTo>
                    <a:pt x="0" y="55880"/>
                    <a:pt x="55880" y="0"/>
                    <a:pt x="124460" y="0"/>
                  </a:cubicBezTo>
                  <a:lnTo>
                    <a:pt x="9251914" y="0"/>
                  </a:lnTo>
                  <a:cubicBezTo>
                    <a:pt x="9320493" y="0"/>
                    <a:pt x="9376373" y="55880"/>
                    <a:pt x="9376373" y="124460"/>
                  </a:cubicBezTo>
                  <a:lnTo>
                    <a:pt x="9376373" y="1789430"/>
                  </a:lnTo>
                  <a:cubicBezTo>
                    <a:pt x="9376373" y="1858010"/>
                    <a:pt x="9320493" y="1913890"/>
                    <a:pt x="9251914" y="1913890"/>
                  </a:cubicBezTo>
                  <a:close/>
                </a:path>
              </a:pathLst>
            </a:custGeom>
            <a:solidFill>
              <a:srgbClr val="8DCBDA"/>
            </a:solidFill>
          </p:spPr>
          <p:txBody>
            <a:bodyPr/>
            <a:lstStyle/>
            <a:p>
              <a:endParaRPr lang="it-IT"/>
            </a:p>
          </p:txBody>
        </p:sp>
      </p:grpSp>
      <p:grpSp>
        <p:nvGrpSpPr>
          <p:cNvPr id="5" name="Group 5"/>
          <p:cNvGrpSpPr/>
          <p:nvPr/>
        </p:nvGrpSpPr>
        <p:grpSpPr>
          <a:xfrm>
            <a:off x="5884474" y="5565212"/>
            <a:ext cx="9937915" cy="1749876"/>
            <a:chOff x="0" y="0"/>
            <a:chExt cx="9376373" cy="1913890"/>
          </a:xfrm>
          <a:solidFill>
            <a:srgbClr val="009999"/>
          </a:solidFill>
        </p:grpSpPr>
        <p:sp>
          <p:nvSpPr>
            <p:cNvPr id="6" name="Freeform 6"/>
            <p:cNvSpPr/>
            <p:nvPr/>
          </p:nvSpPr>
          <p:spPr>
            <a:xfrm>
              <a:off x="0" y="0"/>
              <a:ext cx="9376373" cy="1913890"/>
            </a:xfrm>
            <a:custGeom>
              <a:avLst/>
              <a:gdLst/>
              <a:ahLst/>
              <a:cxnLst/>
              <a:rect l="l" t="t" r="r" b="b"/>
              <a:pathLst>
                <a:path w="9376373" h="1913890">
                  <a:moveTo>
                    <a:pt x="9251913" y="1913890"/>
                  </a:moveTo>
                  <a:lnTo>
                    <a:pt x="124460" y="1913890"/>
                  </a:lnTo>
                  <a:cubicBezTo>
                    <a:pt x="55880" y="1913890"/>
                    <a:pt x="0" y="1858010"/>
                    <a:pt x="0" y="1789430"/>
                  </a:cubicBezTo>
                  <a:lnTo>
                    <a:pt x="0" y="124460"/>
                  </a:lnTo>
                  <a:cubicBezTo>
                    <a:pt x="0" y="55880"/>
                    <a:pt x="55880" y="0"/>
                    <a:pt x="124460" y="0"/>
                  </a:cubicBezTo>
                  <a:lnTo>
                    <a:pt x="9251914" y="0"/>
                  </a:lnTo>
                  <a:cubicBezTo>
                    <a:pt x="9320493" y="0"/>
                    <a:pt x="9376373" y="55880"/>
                    <a:pt x="9376373" y="124460"/>
                  </a:cubicBezTo>
                  <a:lnTo>
                    <a:pt x="9376373" y="1789430"/>
                  </a:lnTo>
                  <a:cubicBezTo>
                    <a:pt x="9376373" y="1858010"/>
                    <a:pt x="9320493" y="1913890"/>
                    <a:pt x="9251914" y="1913890"/>
                  </a:cubicBezTo>
                  <a:close/>
                </a:path>
              </a:pathLst>
            </a:custGeom>
            <a:grpFill/>
            <a:ln>
              <a:solidFill>
                <a:srgbClr val="009999"/>
              </a:solidFill>
            </a:ln>
          </p:spPr>
          <p:txBody>
            <a:bodyPr/>
            <a:lstStyle/>
            <a:p>
              <a:endParaRPr lang="it-IT"/>
            </a:p>
          </p:txBody>
        </p:sp>
      </p:grpSp>
      <p:grpSp>
        <p:nvGrpSpPr>
          <p:cNvPr id="7" name="Group 7"/>
          <p:cNvGrpSpPr/>
          <p:nvPr/>
        </p:nvGrpSpPr>
        <p:grpSpPr>
          <a:xfrm>
            <a:off x="5884474" y="3591137"/>
            <a:ext cx="9937915" cy="1749876"/>
            <a:chOff x="0" y="0"/>
            <a:chExt cx="9376373" cy="1913890"/>
          </a:xfrm>
        </p:grpSpPr>
        <p:sp>
          <p:nvSpPr>
            <p:cNvPr id="8" name="Freeform 8"/>
            <p:cNvSpPr/>
            <p:nvPr/>
          </p:nvSpPr>
          <p:spPr>
            <a:xfrm>
              <a:off x="0" y="0"/>
              <a:ext cx="9376373" cy="1913890"/>
            </a:xfrm>
            <a:custGeom>
              <a:avLst/>
              <a:gdLst/>
              <a:ahLst/>
              <a:cxnLst/>
              <a:rect l="l" t="t" r="r" b="b"/>
              <a:pathLst>
                <a:path w="9376373" h="1913890">
                  <a:moveTo>
                    <a:pt x="9251913" y="1913890"/>
                  </a:moveTo>
                  <a:lnTo>
                    <a:pt x="124460" y="1913890"/>
                  </a:lnTo>
                  <a:cubicBezTo>
                    <a:pt x="55880" y="1913890"/>
                    <a:pt x="0" y="1858010"/>
                    <a:pt x="0" y="1789430"/>
                  </a:cubicBezTo>
                  <a:lnTo>
                    <a:pt x="0" y="124460"/>
                  </a:lnTo>
                  <a:cubicBezTo>
                    <a:pt x="0" y="55880"/>
                    <a:pt x="55880" y="0"/>
                    <a:pt x="124460" y="0"/>
                  </a:cubicBezTo>
                  <a:lnTo>
                    <a:pt x="9251914" y="0"/>
                  </a:lnTo>
                  <a:cubicBezTo>
                    <a:pt x="9320493" y="0"/>
                    <a:pt x="9376373" y="55880"/>
                    <a:pt x="9376373" y="124460"/>
                  </a:cubicBezTo>
                  <a:lnTo>
                    <a:pt x="9376373" y="1789430"/>
                  </a:lnTo>
                  <a:cubicBezTo>
                    <a:pt x="9376373" y="1858010"/>
                    <a:pt x="9320493" y="1913890"/>
                    <a:pt x="9251914" y="1913890"/>
                  </a:cubicBezTo>
                  <a:close/>
                </a:path>
              </a:pathLst>
            </a:custGeom>
            <a:solidFill>
              <a:srgbClr val="1E3048"/>
            </a:solidFill>
          </p:spPr>
          <p:txBody>
            <a:bodyPr/>
            <a:lstStyle/>
            <a:p>
              <a:endParaRPr lang="it-IT"/>
            </a:p>
          </p:txBody>
        </p:sp>
      </p:grpSp>
      <p:grpSp>
        <p:nvGrpSpPr>
          <p:cNvPr id="9" name="Group 9"/>
          <p:cNvGrpSpPr/>
          <p:nvPr/>
        </p:nvGrpSpPr>
        <p:grpSpPr>
          <a:xfrm rot="5400000">
            <a:off x="3781738" y="1049306"/>
            <a:ext cx="1294813" cy="6833537"/>
            <a:chOff x="0" y="0"/>
            <a:chExt cx="3130550" cy="16521867"/>
          </a:xfrm>
        </p:grpSpPr>
        <p:sp>
          <p:nvSpPr>
            <p:cNvPr id="10" name="Freeform 10"/>
            <p:cNvSpPr/>
            <p:nvPr/>
          </p:nvSpPr>
          <p:spPr>
            <a:xfrm>
              <a:off x="0" y="0"/>
              <a:ext cx="3130550" cy="16521867"/>
            </a:xfrm>
            <a:custGeom>
              <a:avLst/>
              <a:gdLst/>
              <a:ahLst/>
              <a:cxnLst/>
              <a:rect l="l" t="t" r="r" b="b"/>
              <a:pathLst>
                <a:path w="3130550" h="16521867">
                  <a:moveTo>
                    <a:pt x="0" y="1123950"/>
                  </a:moveTo>
                  <a:lnTo>
                    <a:pt x="0" y="16521867"/>
                  </a:lnTo>
                  <a:lnTo>
                    <a:pt x="3130550" y="16521867"/>
                  </a:lnTo>
                  <a:lnTo>
                    <a:pt x="3130550" y="0"/>
                  </a:lnTo>
                  <a:close/>
                </a:path>
              </a:pathLst>
            </a:custGeom>
            <a:solidFill>
              <a:srgbClr val="F8F8F8"/>
            </a:solidFill>
          </p:spPr>
          <p:txBody>
            <a:bodyPr/>
            <a:lstStyle/>
            <a:p>
              <a:endParaRPr lang="it-IT"/>
            </a:p>
          </p:txBody>
        </p:sp>
      </p:grpSp>
      <p:grpSp>
        <p:nvGrpSpPr>
          <p:cNvPr id="11" name="Group 11"/>
          <p:cNvGrpSpPr/>
          <p:nvPr/>
        </p:nvGrpSpPr>
        <p:grpSpPr>
          <a:xfrm rot="5400000">
            <a:off x="3743400" y="2876729"/>
            <a:ext cx="1294813" cy="6833537"/>
            <a:chOff x="0" y="0"/>
            <a:chExt cx="3130550" cy="16521867"/>
          </a:xfrm>
        </p:grpSpPr>
        <p:sp>
          <p:nvSpPr>
            <p:cNvPr id="12" name="Freeform 12"/>
            <p:cNvSpPr/>
            <p:nvPr/>
          </p:nvSpPr>
          <p:spPr>
            <a:xfrm>
              <a:off x="0" y="0"/>
              <a:ext cx="3130550" cy="16521867"/>
            </a:xfrm>
            <a:custGeom>
              <a:avLst/>
              <a:gdLst/>
              <a:ahLst/>
              <a:cxnLst/>
              <a:rect l="l" t="t" r="r" b="b"/>
              <a:pathLst>
                <a:path w="3130550" h="16521867">
                  <a:moveTo>
                    <a:pt x="0" y="1123950"/>
                  </a:moveTo>
                  <a:lnTo>
                    <a:pt x="0" y="16521867"/>
                  </a:lnTo>
                  <a:lnTo>
                    <a:pt x="3130550" y="16521867"/>
                  </a:lnTo>
                  <a:lnTo>
                    <a:pt x="3130550" y="0"/>
                  </a:lnTo>
                  <a:close/>
                </a:path>
              </a:pathLst>
            </a:custGeom>
            <a:solidFill>
              <a:srgbClr val="F8F8F8"/>
            </a:solidFill>
          </p:spPr>
          <p:txBody>
            <a:bodyPr/>
            <a:lstStyle/>
            <a:p>
              <a:endParaRPr lang="it-IT"/>
            </a:p>
          </p:txBody>
        </p:sp>
      </p:grpSp>
      <p:grpSp>
        <p:nvGrpSpPr>
          <p:cNvPr id="13" name="Group 13"/>
          <p:cNvGrpSpPr/>
          <p:nvPr/>
        </p:nvGrpSpPr>
        <p:grpSpPr>
          <a:xfrm rot="5400000">
            <a:off x="3781738" y="4997456"/>
            <a:ext cx="1294813" cy="6833537"/>
            <a:chOff x="0" y="0"/>
            <a:chExt cx="3130550" cy="16521867"/>
          </a:xfrm>
        </p:grpSpPr>
        <p:sp>
          <p:nvSpPr>
            <p:cNvPr id="14" name="Freeform 14"/>
            <p:cNvSpPr/>
            <p:nvPr/>
          </p:nvSpPr>
          <p:spPr>
            <a:xfrm>
              <a:off x="0" y="0"/>
              <a:ext cx="3130550" cy="16521867"/>
            </a:xfrm>
            <a:custGeom>
              <a:avLst/>
              <a:gdLst/>
              <a:ahLst/>
              <a:cxnLst/>
              <a:rect l="l" t="t" r="r" b="b"/>
              <a:pathLst>
                <a:path w="3130550" h="16521867">
                  <a:moveTo>
                    <a:pt x="0" y="1123950"/>
                  </a:moveTo>
                  <a:lnTo>
                    <a:pt x="0" y="16521867"/>
                  </a:lnTo>
                  <a:lnTo>
                    <a:pt x="3130550" y="16521867"/>
                  </a:lnTo>
                  <a:lnTo>
                    <a:pt x="3130550" y="0"/>
                  </a:lnTo>
                  <a:close/>
                </a:path>
              </a:pathLst>
            </a:custGeom>
            <a:solidFill>
              <a:srgbClr val="F8F8F8"/>
            </a:solidFill>
          </p:spPr>
          <p:txBody>
            <a:bodyPr/>
            <a:lstStyle/>
            <a:p>
              <a:endParaRPr lang="it-IT"/>
            </a:p>
          </p:txBody>
        </p:sp>
      </p:grpSp>
      <p:sp>
        <p:nvSpPr>
          <p:cNvPr id="18" name="Freeform 18"/>
          <p:cNvSpPr/>
          <p:nvPr/>
        </p:nvSpPr>
        <p:spPr>
          <a:xfrm>
            <a:off x="8077329" y="3963929"/>
            <a:ext cx="1242886" cy="781888"/>
          </a:xfrm>
          <a:custGeom>
            <a:avLst/>
            <a:gdLst/>
            <a:ahLst/>
            <a:cxnLst/>
            <a:rect l="l" t="t" r="r" b="b"/>
            <a:pathLst>
              <a:path w="1242886" h="781888">
                <a:moveTo>
                  <a:pt x="0" y="0"/>
                </a:moveTo>
                <a:lnTo>
                  <a:pt x="1242886" y="0"/>
                </a:lnTo>
                <a:lnTo>
                  <a:pt x="1242886" y="781888"/>
                </a:lnTo>
                <a:lnTo>
                  <a:pt x="0" y="78188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it-IT"/>
          </a:p>
        </p:txBody>
      </p:sp>
      <p:sp>
        <p:nvSpPr>
          <p:cNvPr id="19" name="Freeform 19"/>
          <p:cNvSpPr/>
          <p:nvPr/>
        </p:nvSpPr>
        <p:spPr>
          <a:xfrm>
            <a:off x="8178867" y="5808640"/>
            <a:ext cx="902234" cy="877628"/>
          </a:xfrm>
          <a:custGeom>
            <a:avLst/>
            <a:gdLst/>
            <a:ahLst/>
            <a:cxnLst/>
            <a:rect l="l" t="t" r="r" b="b"/>
            <a:pathLst>
              <a:path w="902234" h="877628">
                <a:moveTo>
                  <a:pt x="0" y="0"/>
                </a:moveTo>
                <a:lnTo>
                  <a:pt x="902235" y="0"/>
                </a:lnTo>
                <a:lnTo>
                  <a:pt x="902235" y="877628"/>
                </a:lnTo>
                <a:lnTo>
                  <a:pt x="0" y="87762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it-IT"/>
          </a:p>
        </p:txBody>
      </p:sp>
      <p:sp>
        <p:nvSpPr>
          <p:cNvPr id="20" name="Freeform 20"/>
          <p:cNvSpPr/>
          <p:nvPr/>
        </p:nvSpPr>
        <p:spPr>
          <a:xfrm>
            <a:off x="8178867" y="7807929"/>
            <a:ext cx="867213" cy="837255"/>
          </a:xfrm>
          <a:custGeom>
            <a:avLst/>
            <a:gdLst/>
            <a:ahLst/>
            <a:cxnLst/>
            <a:rect l="l" t="t" r="r" b="b"/>
            <a:pathLst>
              <a:path w="867213" h="837255">
                <a:moveTo>
                  <a:pt x="0" y="0"/>
                </a:moveTo>
                <a:lnTo>
                  <a:pt x="867213" y="0"/>
                </a:lnTo>
                <a:lnTo>
                  <a:pt x="867213" y="837255"/>
                </a:lnTo>
                <a:lnTo>
                  <a:pt x="0" y="83725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it-IT"/>
          </a:p>
        </p:txBody>
      </p:sp>
      <p:sp>
        <p:nvSpPr>
          <p:cNvPr id="22" name="TextBox 22"/>
          <p:cNvSpPr txBox="1"/>
          <p:nvPr/>
        </p:nvSpPr>
        <p:spPr>
          <a:xfrm>
            <a:off x="9749418" y="3865310"/>
            <a:ext cx="4091548" cy="1107996"/>
          </a:xfrm>
          <a:prstGeom prst="rect">
            <a:avLst/>
          </a:prstGeom>
        </p:spPr>
        <p:txBody>
          <a:bodyPr lIns="0" tIns="0" rIns="0" bIns="0" rtlCol="0" anchor="t">
            <a:spAutoFit/>
          </a:bodyPr>
          <a:lstStyle/>
          <a:p>
            <a:r>
              <a:rPr lang="en-US" sz="3600" b="1" err="1">
                <a:solidFill>
                  <a:schemeClr val="bg1"/>
                </a:solidFill>
                <a:latin typeface="Monteserrat "/>
                <a:sym typeface="Arial"/>
              </a:rPr>
              <a:t>Indagine</a:t>
            </a:r>
            <a:r>
              <a:rPr lang="en-US" sz="3600" b="1">
                <a:solidFill>
                  <a:schemeClr val="bg1"/>
                </a:solidFill>
                <a:latin typeface="Monteserrat "/>
                <a:sym typeface="Arial"/>
              </a:rPr>
              <a:t> e </a:t>
            </a:r>
            <a:r>
              <a:rPr lang="en-US" sz="3600" b="1" err="1">
                <a:solidFill>
                  <a:schemeClr val="bg1"/>
                </a:solidFill>
                <a:latin typeface="Monteserrat "/>
                <a:sym typeface="Arial"/>
              </a:rPr>
              <a:t>analisi</a:t>
            </a:r>
            <a:r>
              <a:rPr lang="en-US" sz="3600" b="1">
                <a:solidFill>
                  <a:schemeClr val="bg1"/>
                </a:solidFill>
                <a:latin typeface="Monteserrat "/>
                <a:sym typeface="Arial"/>
              </a:rPr>
              <a:t> </a:t>
            </a:r>
            <a:r>
              <a:rPr lang="en-US" sz="3600" b="1" err="1">
                <a:solidFill>
                  <a:schemeClr val="bg1"/>
                </a:solidFill>
                <a:latin typeface="Monteserrat "/>
                <a:sym typeface="Arial"/>
              </a:rPr>
              <a:t>dei</a:t>
            </a:r>
            <a:r>
              <a:rPr lang="en-US" sz="3600" b="1">
                <a:solidFill>
                  <a:schemeClr val="bg1"/>
                </a:solidFill>
                <a:latin typeface="Monteserrat "/>
                <a:sym typeface="Arial"/>
              </a:rPr>
              <a:t> </a:t>
            </a:r>
            <a:r>
              <a:rPr lang="en-US" sz="3600" b="1" err="1">
                <a:solidFill>
                  <a:schemeClr val="bg1"/>
                </a:solidFill>
                <a:latin typeface="Monteserrat "/>
                <a:sym typeface="Arial"/>
              </a:rPr>
              <a:t>dati</a:t>
            </a:r>
            <a:endParaRPr lang="en-US" sz="3600" spc="-1">
              <a:solidFill>
                <a:schemeClr val="bg1"/>
              </a:solidFill>
              <a:latin typeface="Monteserrat "/>
              <a:sym typeface="Arial"/>
            </a:endParaRPr>
          </a:p>
        </p:txBody>
      </p:sp>
      <p:sp>
        <p:nvSpPr>
          <p:cNvPr id="23" name="TextBox 23"/>
          <p:cNvSpPr txBox="1"/>
          <p:nvPr/>
        </p:nvSpPr>
        <p:spPr>
          <a:xfrm>
            <a:off x="9749418" y="5681688"/>
            <a:ext cx="4091548" cy="1107996"/>
          </a:xfrm>
          <a:prstGeom prst="rect">
            <a:avLst/>
          </a:prstGeom>
        </p:spPr>
        <p:txBody>
          <a:bodyPr lIns="0" tIns="0" rIns="0" bIns="0" rtlCol="0" anchor="t">
            <a:spAutoFit/>
          </a:bodyPr>
          <a:lstStyle/>
          <a:p>
            <a:r>
              <a:rPr lang="en-US" sz="3600" b="1" err="1">
                <a:solidFill>
                  <a:schemeClr val="bg1"/>
                </a:solidFill>
                <a:latin typeface="Monteserrat "/>
              </a:rPr>
              <a:t>R</a:t>
            </a:r>
            <a:r>
              <a:rPr lang="en-US" sz="3600" b="1" err="1">
                <a:solidFill>
                  <a:schemeClr val="bg1"/>
                </a:solidFill>
                <a:latin typeface="Monteserrat "/>
                <a:sym typeface="Arial"/>
              </a:rPr>
              <a:t>isorse</a:t>
            </a:r>
            <a:r>
              <a:rPr lang="en-US" sz="3600" b="1">
                <a:solidFill>
                  <a:schemeClr val="bg1"/>
                </a:solidFill>
                <a:latin typeface="Monteserrat "/>
                <a:sym typeface="Arial"/>
              </a:rPr>
              <a:t> informative e </a:t>
            </a:r>
            <a:r>
              <a:rPr lang="en-US" sz="3600" b="1" err="1">
                <a:solidFill>
                  <a:schemeClr val="bg1"/>
                </a:solidFill>
                <a:latin typeface="Monteserrat "/>
                <a:sym typeface="Arial"/>
              </a:rPr>
              <a:t>formazione</a:t>
            </a:r>
            <a:endParaRPr lang="en-US" sz="3600" b="1">
              <a:solidFill>
                <a:schemeClr val="bg1"/>
              </a:solidFill>
              <a:latin typeface="Monteserrat "/>
              <a:sym typeface="Arial"/>
            </a:endParaRPr>
          </a:p>
        </p:txBody>
      </p:sp>
      <p:sp>
        <p:nvSpPr>
          <p:cNvPr id="24" name="TextBox 24"/>
          <p:cNvSpPr txBox="1"/>
          <p:nvPr/>
        </p:nvSpPr>
        <p:spPr>
          <a:xfrm>
            <a:off x="9749418" y="7650176"/>
            <a:ext cx="4091548" cy="553998"/>
          </a:xfrm>
          <a:prstGeom prst="rect">
            <a:avLst/>
          </a:prstGeom>
        </p:spPr>
        <p:txBody>
          <a:bodyPr lIns="0" tIns="0" rIns="0" bIns="0" rtlCol="0" anchor="t">
            <a:spAutoFit/>
          </a:bodyPr>
          <a:lstStyle/>
          <a:p>
            <a:r>
              <a:rPr lang="en-US" sz="3600" b="1" err="1">
                <a:solidFill>
                  <a:schemeClr val="bg1"/>
                </a:solidFill>
                <a:latin typeface="Monteserrat "/>
                <a:sym typeface="Arial"/>
              </a:rPr>
              <a:t>Attività</a:t>
            </a:r>
            <a:r>
              <a:rPr lang="en-US" sz="3600" b="1">
                <a:solidFill>
                  <a:schemeClr val="bg1"/>
                </a:solidFill>
                <a:latin typeface="Monteserrat "/>
                <a:sym typeface="Arial"/>
              </a:rPr>
              <a:t> di advocacy </a:t>
            </a:r>
          </a:p>
        </p:txBody>
      </p:sp>
      <p:sp>
        <p:nvSpPr>
          <p:cNvPr id="25" name="TextBox 25"/>
          <p:cNvSpPr txBox="1"/>
          <p:nvPr/>
        </p:nvSpPr>
        <p:spPr>
          <a:xfrm>
            <a:off x="3512382" y="4270398"/>
            <a:ext cx="3680427" cy="410369"/>
          </a:xfrm>
          <a:prstGeom prst="rect">
            <a:avLst/>
          </a:prstGeom>
        </p:spPr>
        <p:txBody>
          <a:bodyPr lIns="0" tIns="0" rIns="0" bIns="0" rtlCol="0" anchor="t">
            <a:spAutoFit/>
          </a:bodyPr>
          <a:lstStyle/>
          <a:p>
            <a:pPr>
              <a:lnSpc>
                <a:spcPts val="3191"/>
              </a:lnSpc>
            </a:pPr>
            <a:r>
              <a:rPr lang="en-US" sz="3200" b="1">
                <a:solidFill>
                  <a:srgbClr val="009999"/>
                </a:solidFill>
                <a:latin typeface="Montserrat Classic"/>
              </a:rPr>
              <a:t>1 FASE</a:t>
            </a:r>
          </a:p>
        </p:txBody>
      </p:sp>
      <p:sp>
        <p:nvSpPr>
          <p:cNvPr id="26" name="TextBox 26"/>
          <p:cNvSpPr txBox="1"/>
          <p:nvPr/>
        </p:nvSpPr>
        <p:spPr>
          <a:xfrm>
            <a:off x="3613772" y="6173267"/>
            <a:ext cx="3680427" cy="410369"/>
          </a:xfrm>
          <a:prstGeom prst="rect">
            <a:avLst/>
          </a:prstGeom>
        </p:spPr>
        <p:txBody>
          <a:bodyPr lIns="0" tIns="0" rIns="0" bIns="0" rtlCol="0" anchor="t">
            <a:spAutoFit/>
          </a:bodyPr>
          <a:lstStyle/>
          <a:p>
            <a:pPr>
              <a:lnSpc>
                <a:spcPts val="3191"/>
              </a:lnSpc>
            </a:pPr>
            <a:r>
              <a:rPr lang="en-US" sz="3200" b="1">
                <a:solidFill>
                  <a:srgbClr val="009999"/>
                </a:solidFill>
                <a:latin typeface="Montserrat Classic"/>
              </a:rPr>
              <a:t>2  FASE</a:t>
            </a:r>
          </a:p>
        </p:txBody>
      </p:sp>
      <p:sp>
        <p:nvSpPr>
          <p:cNvPr id="27" name="TextBox 27"/>
          <p:cNvSpPr txBox="1"/>
          <p:nvPr/>
        </p:nvSpPr>
        <p:spPr>
          <a:xfrm>
            <a:off x="3613771" y="8185819"/>
            <a:ext cx="3680427" cy="410369"/>
          </a:xfrm>
          <a:prstGeom prst="rect">
            <a:avLst/>
          </a:prstGeom>
        </p:spPr>
        <p:txBody>
          <a:bodyPr lIns="0" tIns="0" rIns="0" bIns="0" rtlCol="0" anchor="t">
            <a:spAutoFit/>
          </a:bodyPr>
          <a:lstStyle/>
          <a:p>
            <a:pPr>
              <a:lnSpc>
                <a:spcPts val="3191"/>
              </a:lnSpc>
            </a:pPr>
            <a:r>
              <a:rPr lang="en-US" sz="3200" b="1">
                <a:solidFill>
                  <a:srgbClr val="009999"/>
                </a:solidFill>
                <a:latin typeface="Montserrat Classic"/>
              </a:rPr>
              <a:t>3  FASE</a:t>
            </a:r>
          </a:p>
        </p:txBody>
      </p:sp>
      <p:grpSp>
        <p:nvGrpSpPr>
          <p:cNvPr id="28" name="Group 28"/>
          <p:cNvGrpSpPr/>
          <p:nvPr/>
        </p:nvGrpSpPr>
        <p:grpSpPr>
          <a:xfrm>
            <a:off x="0" y="1044112"/>
            <a:ext cx="6532218" cy="1092474"/>
            <a:chOff x="0" y="0"/>
            <a:chExt cx="1720420" cy="287730"/>
          </a:xfrm>
        </p:grpSpPr>
        <p:sp>
          <p:nvSpPr>
            <p:cNvPr id="29" name="Freeform 29"/>
            <p:cNvSpPr/>
            <p:nvPr/>
          </p:nvSpPr>
          <p:spPr>
            <a:xfrm>
              <a:off x="0" y="0"/>
              <a:ext cx="1720420" cy="287730"/>
            </a:xfrm>
            <a:custGeom>
              <a:avLst/>
              <a:gdLst/>
              <a:ahLst/>
              <a:cxnLst/>
              <a:rect l="l" t="t" r="r" b="b"/>
              <a:pathLst>
                <a:path w="1720420" h="287730">
                  <a:moveTo>
                    <a:pt x="60445" y="0"/>
                  </a:moveTo>
                  <a:lnTo>
                    <a:pt x="1659975" y="0"/>
                  </a:lnTo>
                  <a:cubicBezTo>
                    <a:pt x="1676006" y="0"/>
                    <a:pt x="1691380" y="6368"/>
                    <a:pt x="1702716" y="17704"/>
                  </a:cubicBezTo>
                  <a:cubicBezTo>
                    <a:pt x="1714051" y="29039"/>
                    <a:pt x="1720420" y="44414"/>
                    <a:pt x="1720420" y="60445"/>
                  </a:cubicBezTo>
                  <a:lnTo>
                    <a:pt x="1720420" y="227285"/>
                  </a:lnTo>
                  <a:cubicBezTo>
                    <a:pt x="1720420" y="260668"/>
                    <a:pt x="1693358" y="287730"/>
                    <a:pt x="1659975" y="287730"/>
                  </a:cubicBezTo>
                  <a:lnTo>
                    <a:pt x="60445" y="287730"/>
                  </a:lnTo>
                  <a:cubicBezTo>
                    <a:pt x="44414" y="287730"/>
                    <a:pt x="29039" y="281362"/>
                    <a:pt x="17704" y="270026"/>
                  </a:cubicBezTo>
                  <a:cubicBezTo>
                    <a:pt x="6368" y="258690"/>
                    <a:pt x="0" y="243316"/>
                    <a:pt x="0" y="227285"/>
                  </a:cubicBezTo>
                  <a:lnTo>
                    <a:pt x="0" y="60445"/>
                  </a:lnTo>
                  <a:cubicBezTo>
                    <a:pt x="0" y="27062"/>
                    <a:pt x="27062" y="0"/>
                    <a:pt x="60445" y="0"/>
                  </a:cubicBezTo>
                  <a:close/>
                </a:path>
              </a:pathLst>
            </a:custGeom>
            <a:solidFill>
              <a:srgbClr val="FFFFFF"/>
            </a:solidFill>
          </p:spPr>
          <p:txBody>
            <a:bodyPr/>
            <a:lstStyle/>
            <a:p>
              <a:endParaRPr lang="it-IT"/>
            </a:p>
          </p:txBody>
        </p:sp>
        <p:sp>
          <p:nvSpPr>
            <p:cNvPr id="30" name="TextBox 30"/>
            <p:cNvSpPr txBox="1"/>
            <p:nvPr/>
          </p:nvSpPr>
          <p:spPr>
            <a:xfrm>
              <a:off x="0" y="-38100"/>
              <a:ext cx="1720420" cy="325830"/>
            </a:xfrm>
            <a:prstGeom prst="rect">
              <a:avLst/>
            </a:prstGeom>
          </p:spPr>
          <p:txBody>
            <a:bodyPr lIns="50800" tIns="50800" rIns="50800" bIns="50800" rtlCol="0" anchor="ctr"/>
            <a:lstStyle/>
            <a:p>
              <a:pPr algn="ctr">
                <a:lnSpc>
                  <a:spcPts val="2940"/>
                </a:lnSpc>
              </a:pPr>
              <a:endParaRPr/>
            </a:p>
          </p:txBody>
        </p:sp>
      </p:grpSp>
      <p:pic>
        <p:nvPicPr>
          <p:cNvPr id="16" name="Immagine 15">
            <a:extLst>
              <a:ext uri="{FF2B5EF4-FFF2-40B4-BE49-F238E27FC236}">
                <a16:creationId xmlns:a16="http://schemas.microsoft.com/office/drawing/2014/main" id="{BBFD2954-E7A0-0737-92C0-08B42059DF6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69397" y="946166"/>
            <a:ext cx="4343623" cy="762039"/>
          </a:xfrm>
          <a:prstGeom prst="rect">
            <a:avLst/>
          </a:prstGeom>
        </p:spPr>
      </p:pic>
      <p:sp>
        <p:nvSpPr>
          <p:cNvPr id="15" name="Google Shape;346;p26">
            <a:extLst>
              <a:ext uri="{FF2B5EF4-FFF2-40B4-BE49-F238E27FC236}">
                <a16:creationId xmlns:a16="http://schemas.microsoft.com/office/drawing/2014/main" id="{958004A2-518B-6718-D2B6-8A601D1B13C5}"/>
              </a:ext>
            </a:extLst>
          </p:cNvPr>
          <p:cNvSpPr/>
          <p:nvPr/>
        </p:nvSpPr>
        <p:spPr>
          <a:xfrm rot="16200000">
            <a:off x="16010109" y="741686"/>
            <a:ext cx="2988478" cy="1505106"/>
          </a:xfrm>
          <a:custGeom>
            <a:avLst/>
            <a:gdLst/>
            <a:ahLst/>
            <a:cxnLst/>
            <a:rect l="l" t="t" r="r" b="b"/>
            <a:pathLst>
              <a:path w="2988478" h="1505106" extrusionOk="0">
                <a:moveTo>
                  <a:pt x="0" y="0"/>
                </a:moveTo>
                <a:lnTo>
                  <a:pt x="2988478" y="0"/>
                </a:lnTo>
                <a:lnTo>
                  <a:pt x="2988478" y="1505106"/>
                </a:lnTo>
                <a:lnTo>
                  <a:pt x="0" y="1505106"/>
                </a:lnTo>
                <a:lnTo>
                  <a:pt x="0" y="0"/>
                </a:lnTo>
                <a:close/>
              </a:path>
            </a:pathLst>
          </a:custGeom>
          <a:blipFill rotWithShape="1">
            <a:blip r:embed="rId9">
              <a:alphaModFix/>
            </a:blip>
            <a:stretch>
              <a:fillRect/>
            </a:stretch>
          </a:blipFill>
          <a:ln>
            <a:noFill/>
          </a:ln>
        </p:spPr>
        <p:txBody>
          <a:bodyPr/>
          <a:lstStyle/>
          <a:p>
            <a:endParaRPr lang="it-IT"/>
          </a:p>
        </p:txBody>
      </p:sp>
      <p:sp>
        <p:nvSpPr>
          <p:cNvPr id="32" name="Google Shape;184;p18">
            <a:extLst>
              <a:ext uri="{FF2B5EF4-FFF2-40B4-BE49-F238E27FC236}">
                <a16:creationId xmlns:a16="http://schemas.microsoft.com/office/drawing/2014/main" id="{65913862-B891-17E4-8A54-7E4B636EDBDA}"/>
              </a:ext>
            </a:extLst>
          </p:cNvPr>
          <p:cNvSpPr txBox="1"/>
          <p:nvPr/>
        </p:nvSpPr>
        <p:spPr>
          <a:xfrm>
            <a:off x="5188583" y="1563819"/>
            <a:ext cx="7166700" cy="830997"/>
          </a:xfrm>
          <a:prstGeom prst="rect">
            <a:avLst/>
          </a:prstGeom>
          <a:noFill/>
          <a:ln>
            <a:noFill/>
          </a:ln>
        </p:spPr>
        <p:txBody>
          <a:bodyPr spcFirstLastPara="1" wrap="square" lIns="0" tIns="0" rIns="0" bIns="0" anchor="t" anchorCtr="0">
            <a:spAutoFit/>
          </a:bodyPr>
          <a:lstStyle/>
          <a:p>
            <a:pPr marL="19050" algn="ctr" defTabSz="1828800">
              <a:defRPr/>
            </a:pPr>
            <a:r>
              <a:rPr lang="it-IT" sz="5400" b="1">
                <a:solidFill>
                  <a:srgbClr val="0099A6"/>
                </a:solidFill>
                <a:latin typeface="Montserrat" panose="00000500000000000000" pitchFamily="2" charset="0"/>
              </a:rPr>
              <a:t>Le fasi del progetto </a:t>
            </a:r>
            <a:endParaRPr lang="it-IT" sz="2000">
              <a:latin typeface="Montserrat" panose="00000500000000000000" pitchFamily="2"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Google Shape;344;p26"/>
          <p:cNvSpPr/>
          <p:nvPr/>
        </p:nvSpPr>
        <p:spPr>
          <a:xfrm>
            <a:off x="0" y="0"/>
            <a:ext cx="18288000" cy="1457400"/>
          </a:xfrm>
          <a:prstGeom prst="rect">
            <a:avLst/>
          </a:prstGeom>
          <a:solidFill>
            <a:srgbClr val="1E30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26"/>
          <p:cNvSpPr/>
          <p:nvPr/>
        </p:nvSpPr>
        <p:spPr>
          <a:xfrm>
            <a:off x="16702512" y="8607791"/>
            <a:ext cx="556788" cy="556788"/>
          </a:xfrm>
          <a:custGeom>
            <a:avLst/>
            <a:gdLst/>
            <a:ahLst/>
            <a:cxnLst/>
            <a:rect l="l" t="t" r="r" b="b"/>
            <a:pathLst>
              <a:path w="556788" h="556788" extrusionOk="0">
                <a:moveTo>
                  <a:pt x="0" y="0"/>
                </a:moveTo>
                <a:lnTo>
                  <a:pt x="556788" y="0"/>
                </a:lnTo>
                <a:lnTo>
                  <a:pt x="556788" y="556787"/>
                </a:lnTo>
                <a:lnTo>
                  <a:pt x="0" y="556787"/>
                </a:lnTo>
                <a:lnTo>
                  <a:pt x="0" y="0"/>
                </a:lnTo>
                <a:close/>
              </a:path>
            </a:pathLst>
          </a:custGeom>
          <a:blipFill rotWithShape="1">
            <a:blip r:embed="rId3">
              <a:alphaModFix/>
            </a:blip>
            <a:stretch>
              <a:fillRect/>
            </a:stretch>
          </a:blipFill>
          <a:ln>
            <a:noFill/>
          </a:ln>
        </p:spPr>
        <p:txBody>
          <a:bodyPr/>
          <a:lstStyle/>
          <a:p>
            <a:endParaRPr lang="it-IT"/>
          </a:p>
        </p:txBody>
      </p:sp>
      <p:sp>
        <p:nvSpPr>
          <p:cNvPr id="346" name="Google Shape;346;p26"/>
          <p:cNvSpPr/>
          <p:nvPr/>
        </p:nvSpPr>
        <p:spPr>
          <a:xfrm rot="-5400000">
            <a:off x="16041208" y="-789467"/>
            <a:ext cx="2988478" cy="1505106"/>
          </a:xfrm>
          <a:custGeom>
            <a:avLst/>
            <a:gdLst/>
            <a:ahLst/>
            <a:cxnLst/>
            <a:rect l="l" t="t" r="r" b="b"/>
            <a:pathLst>
              <a:path w="2988478" h="1505106" extrusionOk="0">
                <a:moveTo>
                  <a:pt x="0" y="0"/>
                </a:moveTo>
                <a:lnTo>
                  <a:pt x="2988478" y="0"/>
                </a:lnTo>
                <a:lnTo>
                  <a:pt x="2988478" y="1505106"/>
                </a:lnTo>
                <a:lnTo>
                  <a:pt x="0" y="1505106"/>
                </a:lnTo>
                <a:lnTo>
                  <a:pt x="0" y="0"/>
                </a:lnTo>
                <a:close/>
              </a:path>
            </a:pathLst>
          </a:custGeom>
          <a:blipFill rotWithShape="1">
            <a:blip r:embed="rId4">
              <a:alphaModFix/>
            </a:blip>
            <a:stretch>
              <a:fillRect/>
            </a:stretch>
          </a:blipFill>
          <a:ln>
            <a:noFill/>
          </a:ln>
        </p:spPr>
        <p:txBody>
          <a:bodyPr/>
          <a:lstStyle/>
          <a:p>
            <a:endParaRPr lang="it-IT"/>
          </a:p>
        </p:txBody>
      </p:sp>
      <p:grpSp>
        <p:nvGrpSpPr>
          <p:cNvPr id="348" name="Google Shape;348;p26"/>
          <p:cNvGrpSpPr/>
          <p:nvPr/>
        </p:nvGrpSpPr>
        <p:grpSpPr>
          <a:xfrm>
            <a:off x="-431966" y="788487"/>
            <a:ext cx="7148509" cy="1048480"/>
            <a:chOff x="0" y="-163468"/>
            <a:chExt cx="9531346" cy="1397974"/>
          </a:xfrm>
        </p:grpSpPr>
        <p:grpSp>
          <p:nvGrpSpPr>
            <p:cNvPr id="349" name="Google Shape;349;p26"/>
            <p:cNvGrpSpPr/>
            <p:nvPr/>
          </p:nvGrpSpPr>
          <p:grpSpPr>
            <a:xfrm>
              <a:off x="0" y="-163468"/>
              <a:ext cx="9531346" cy="1397974"/>
              <a:chOff x="0" y="-38100"/>
              <a:chExt cx="2221500" cy="325830"/>
            </a:xfrm>
          </p:grpSpPr>
          <p:sp>
            <p:nvSpPr>
              <p:cNvPr id="350" name="Google Shape;350;p26"/>
              <p:cNvSpPr/>
              <p:nvPr/>
            </p:nvSpPr>
            <p:spPr>
              <a:xfrm>
                <a:off x="0" y="0"/>
                <a:ext cx="2221364" cy="287730"/>
              </a:xfrm>
              <a:custGeom>
                <a:avLst/>
                <a:gdLst/>
                <a:ahLst/>
                <a:cxnLst/>
                <a:rect l="l" t="t" r="r" b="b"/>
                <a:pathLst>
                  <a:path w="2221364" h="287730" extrusionOk="0">
                    <a:moveTo>
                      <a:pt x="46588" y="0"/>
                    </a:moveTo>
                    <a:lnTo>
                      <a:pt x="2174776" y="0"/>
                    </a:lnTo>
                    <a:cubicBezTo>
                      <a:pt x="2187132" y="0"/>
                      <a:pt x="2198982" y="4908"/>
                      <a:pt x="2207719" y="13645"/>
                    </a:cubicBezTo>
                    <a:cubicBezTo>
                      <a:pt x="2216456" y="22382"/>
                      <a:pt x="2221364" y="34232"/>
                      <a:pt x="2221364" y="46588"/>
                    </a:cubicBezTo>
                    <a:lnTo>
                      <a:pt x="2221364" y="241142"/>
                    </a:lnTo>
                    <a:cubicBezTo>
                      <a:pt x="2221364" y="266872"/>
                      <a:pt x="2200506" y="287730"/>
                      <a:pt x="2174776" y="287730"/>
                    </a:cubicBezTo>
                    <a:lnTo>
                      <a:pt x="46588" y="287730"/>
                    </a:lnTo>
                    <a:cubicBezTo>
                      <a:pt x="34232" y="287730"/>
                      <a:pt x="22382" y="282822"/>
                      <a:pt x="13645" y="274085"/>
                    </a:cubicBezTo>
                    <a:cubicBezTo>
                      <a:pt x="4908" y="265348"/>
                      <a:pt x="0" y="253498"/>
                      <a:pt x="0" y="241142"/>
                    </a:cubicBezTo>
                    <a:lnTo>
                      <a:pt x="0" y="46588"/>
                    </a:lnTo>
                    <a:cubicBezTo>
                      <a:pt x="0" y="34232"/>
                      <a:pt x="4908" y="22382"/>
                      <a:pt x="13645" y="13645"/>
                    </a:cubicBezTo>
                    <a:cubicBezTo>
                      <a:pt x="22382" y="4908"/>
                      <a:pt x="34232" y="0"/>
                      <a:pt x="465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26"/>
              <p:cNvSpPr txBox="1"/>
              <p:nvPr/>
            </p:nvSpPr>
            <p:spPr>
              <a:xfrm>
                <a:off x="0" y="-38100"/>
                <a:ext cx="2221500" cy="325800"/>
              </a:xfrm>
              <a:prstGeom prst="rect">
                <a:avLst/>
              </a:prstGeom>
              <a:noFill/>
              <a:ln>
                <a:noFill/>
              </a:ln>
            </p:spPr>
            <p:txBody>
              <a:bodyPr spcFirstLastPara="1" wrap="square" lIns="60050" tIns="60050" rIns="60050" bIns="60050" anchor="ctr" anchorCtr="0">
                <a:noAutofit/>
              </a:bodyPr>
              <a:lstStyle/>
              <a:p>
                <a:pPr marL="0" marR="0" lvl="0" indent="0" algn="ctr" rtl="0">
                  <a:lnSpc>
                    <a:spcPct val="163277"/>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352" name="Google Shape;352;p26"/>
            <p:cNvSpPr/>
            <p:nvPr/>
          </p:nvSpPr>
          <p:spPr>
            <a:xfrm>
              <a:off x="3724852" y="163176"/>
              <a:ext cx="5435836" cy="908166"/>
            </a:xfrm>
            <a:custGeom>
              <a:avLst/>
              <a:gdLst/>
              <a:ahLst/>
              <a:cxnLst/>
              <a:rect l="l" t="t" r="r" b="b"/>
              <a:pathLst>
                <a:path w="5435836" h="908166" extrusionOk="0">
                  <a:moveTo>
                    <a:pt x="0" y="0"/>
                  </a:moveTo>
                  <a:lnTo>
                    <a:pt x="5435836" y="0"/>
                  </a:lnTo>
                  <a:lnTo>
                    <a:pt x="5435836" y="908167"/>
                  </a:lnTo>
                  <a:lnTo>
                    <a:pt x="0" y="908167"/>
                  </a:lnTo>
                  <a:lnTo>
                    <a:pt x="0" y="0"/>
                  </a:lnTo>
                  <a:close/>
                </a:path>
              </a:pathLst>
            </a:custGeom>
            <a:blipFill rotWithShape="1">
              <a:blip r:embed="rId5">
                <a:alphaModFix/>
              </a:blip>
              <a:stretch>
                <a:fillRect/>
              </a:stretch>
            </a:blipFill>
            <a:ln>
              <a:noFill/>
            </a:ln>
          </p:spPr>
          <p:txBody>
            <a:bodyPr/>
            <a:lstStyle/>
            <a:p>
              <a:endParaRPr lang="it-IT"/>
            </a:p>
          </p:txBody>
        </p:sp>
        <p:sp>
          <p:nvSpPr>
            <p:cNvPr id="353" name="Google Shape;353;p26"/>
            <p:cNvSpPr/>
            <p:nvPr/>
          </p:nvSpPr>
          <p:spPr>
            <a:xfrm>
              <a:off x="1650583" y="240131"/>
              <a:ext cx="1923704" cy="754258"/>
            </a:xfrm>
            <a:custGeom>
              <a:avLst/>
              <a:gdLst/>
              <a:ahLst/>
              <a:cxnLst/>
              <a:rect l="l" t="t" r="r" b="b"/>
              <a:pathLst>
                <a:path w="1923704" h="754258" extrusionOk="0">
                  <a:moveTo>
                    <a:pt x="0" y="0"/>
                  </a:moveTo>
                  <a:lnTo>
                    <a:pt x="1923704" y="0"/>
                  </a:lnTo>
                  <a:lnTo>
                    <a:pt x="1923704" y="754258"/>
                  </a:lnTo>
                  <a:lnTo>
                    <a:pt x="0" y="754258"/>
                  </a:lnTo>
                  <a:lnTo>
                    <a:pt x="0" y="0"/>
                  </a:lnTo>
                  <a:close/>
                </a:path>
              </a:pathLst>
            </a:custGeom>
            <a:blipFill rotWithShape="1">
              <a:blip r:embed="rId6">
                <a:alphaModFix/>
              </a:blip>
              <a:stretch>
                <a:fillRect/>
              </a:stretch>
            </a:blipFill>
            <a:ln>
              <a:noFill/>
            </a:ln>
          </p:spPr>
          <p:txBody>
            <a:bodyPr/>
            <a:lstStyle/>
            <a:p>
              <a:endParaRPr lang="it-IT"/>
            </a:p>
          </p:txBody>
        </p:sp>
      </p:grpSp>
      <p:sp>
        <p:nvSpPr>
          <p:cNvPr id="2" name="Google Shape;184;p18">
            <a:extLst>
              <a:ext uri="{FF2B5EF4-FFF2-40B4-BE49-F238E27FC236}">
                <a16:creationId xmlns:a16="http://schemas.microsoft.com/office/drawing/2014/main" id="{E813FCB3-2A90-FCE6-7EA8-E47AB47F8E98}"/>
              </a:ext>
            </a:extLst>
          </p:cNvPr>
          <p:cNvSpPr txBox="1"/>
          <p:nvPr/>
        </p:nvSpPr>
        <p:spPr>
          <a:xfrm>
            <a:off x="957944" y="2065223"/>
            <a:ext cx="7166700" cy="923330"/>
          </a:xfrm>
          <a:prstGeom prst="rect">
            <a:avLst/>
          </a:prstGeom>
          <a:noFill/>
          <a:ln>
            <a:noFill/>
          </a:ln>
        </p:spPr>
        <p:txBody>
          <a:bodyPr spcFirstLastPara="1" wrap="square" lIns="0" tIns="0" rIns="0" bIns="0" anchor="t" anchorCtr="0">
            <a:spAutoFit/>
          </a:bodyPr>
          <a:lstStyle/>
          <a:p>
            <a:pPr marL="19050" defTabSz="1828800">
              <a:defRPr/>
            </a:pPr>
            <a:r>
              <a:rPr lang="it-IT" sz="6000" b="1">
                <a:solidFill>
                  <a:srgbClr val="0099A6"/>
                </a:solidFill>
                <a:latin typeface="Montserrat" panose="00000500000000000000" pitchFamily="2" charset="0"/>
              </a:rPr>
              <a:t>L’indagine</a:t>
            </a:r>
            <a:endParaRPr lang="it-IT" sz="2400">
              <a:latin typeface="Montserrat" panose="00000500000000000000" pitchFamily="2" charset="0"/>
            </a:endParaRPr>
          </a:p>
        </p:txBody>
      </p:sp>
      <p:sp>
        <p:nvSpPr>
          <p:cNvPr id="3" name="PlaceHolder 2">
            <a:extLst>
              <a:ext uri="{FF2B5EF4-FFF2-40B4-BE49-F238E27FC236}">
                <a16:creationId xmlns:a16="http://schemas.microsoft.com/office/drawing/2014/main" id="{953E0294-51CD-78C7-6C29-4B11F157E774}"/>
              </a:ext>
            </a:extLst>
          </p:cNvPr>
          <p:cNvSpPr txBox="1">
            <a:spLocks/>
          </p:cNvSpPr>
          <p:nvPr/>
        </p:nvSpPr>
        <p:spPr>
          <a:xfrm>
            <a:off x="617606" y="3236590"/>
            <a:ext cx="9950922" cy="6635930"/>
          </a:xfrm>
          <a:prstGeom prst="rect">
            <a:avLst/>
          </a:prstGeom>
          <a:noFill/>
          <a:ln w="0">
            <a:noFill/>
          </a:ln>
        </p:spPr>
        <p:txBody>
          <a:bodyPr lIns="0" tIns="0" rIns="0" bIns="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defTabSz="1371600">
              <a:lnSpc>
                <a:spcPct val="100000"/>
              </a:lnSpc>
              <a:buClrTx/>
            </a:pPr>
            <a:endParaRPr lang="en-US" sz="3600" spc="-2">
              <a:solidFill>
                <a:prstClr val="black"/>
              </a:solidFill>
              <a:latin typeface="Montserrat" panose="00000500000000000000" pitchFamily="2" charset="0"/>
            </a:endParaRPr>
          </a:p>
          <a:p>
            <a:pPr defTabSz="1371600">
              <a:lnSpc>
                <a:spcPct val="100000"/>
              </a:lnSpc>
              <a:buClrTx/>
            </a:pPr>
            <a:r>
              <a:rPr lang="en-US" sz="3600" spc="-2" err="1">
                <a:solidFill>
                  <a:prstClr val="black"/>
                </a:solidFill>
                <a:latin typeface="Montserrat" panose="00000500000000000000" pitchFamily="2" charset="0"/>
              </a:rPr>
              <a:t>Questionario</a:t>
            </a:r>
            <a:r>
              <a:rPr lang="en-US" sz="3600" spc="-2">
                <a:solidFill>
                  <a:prstClr val="black"/>
                </a:solidFill>
                <a:latin typeface="Montserrat" panose="00000500000000000000" pitchFamily="2" charset="0"/>
              </a:rPr>
              <a:t> </a:t>
            </a:r>
            <a:r>
              <a:rPr lang="en-US" sz="3600" spc="-2" err="1">
                <a:solidFill>
                  <a:prstClr val="black"/>
                </a:solidFill>
                <a:latin typeface="Montserrat" panose="00000500000000000000" pitchFamily="2" charset="0"/>
              </a:rPr>
              <a:t>indirizzato</a:t>
            </a:r>
            <a:r>
              <a:rPr lang="en-US" sz="3600" spc="-2">
                <a:solidFill>
                  <a:prstClr val="black"/>
                </a:solidFill>
                <a:latin typeface="Montserrat" panose="00000500000000000000" pitchFamily="2" charset="0"/>
              </a:rPr>
              <a:t> a </a:t>
            </a:r>
            <a:r>
              <a:rPr lang="en-US" sz="3600" spc="-2" err="1">
                <a:solidFill>
                  <a:prstClr val="black"/>
                </a:solidFill>
                <a:latin typeface="Montserrat" panose="00000500000000000000" pitchFamily="2" charset="0"/>
              </a:rPr>
              <a:t>tutta</a:t>
            </a:r>
            <a:r>
              <a:rPr lang="en-US" sz="3600" spc="-2">
                <a:solidFill>
                  <a:prstClr val="black"/>
                </a:solidFill>
                <a:latin typeface="Montserrat" panose="00000500000000000000" pitchFamily="2" charset="0"/>
              </a:rPr>
              <a:t> la </a:t>
            </a:r>
            <a:r>
              <a:rPr lang="en-US" sz="3600" b="1" spc="-2" err="1">
                <a:solidFill>
                  <a:srgbClr val="009EAB"/>
                </a:solidFill>
                <a:latin typeface="Montserrat" panose="00000500000000000000" pitchFamily="2" charset="0"/>
              </a:rPr>
              <a:t>comunità</a:t>
            </a:r>
            <a:r>
              <a:rPr lang="en-US" sz="3600" b="1" spc="-2">
                <a:solidFill>
                  <a:srgbClr val="009EAB"/>
                </a:solidFill>
                <a:latin typeface="Montserrat" panose="00000500000000000000" pitchFamily="2" charset="0"/>
              </a:rPr>
              <a:t> di </a:t>
            </a:r>
            <a:r>
              <a:rPr lang="en-US" sz="3600" b="1" spc="-2" err="1">
                <a:solidFill>
                  <a:srgbClr val="009EAB"/>
                </a:solidFill>
                <a:latin typeface="Montserrat" panose="00000500000000000000" pitchFamily="2" charset="0"/>
              </a:rPr>
              <a:t>ricerca</a:t>
            </a:r>
            <a:r>
              <a:rPr lang="en-US" sz="3600" b="1" spc="-2">
                <a:solidFill>
                  <a:srgbClr val="009EAB"/>
                </a:solidFill>
                <a:latin typeface="Montserrat" panose="00000500000000000000" pitchFamily="2" charset="0"/>
              </a:rPr>
              <a:t> CNR </a:t>
            </a:r>
            <a:r>
              <a:rPr lang="en-US" sz="3200" spc="-2">
                <a:solidFill>
                  <a:prstClr val="black"/>
                </a:solidFill>
                <a:latin typeface="Montserrat" panose="00000500000000000000" pitchFamily="2" charset="0"/>
              </a:rPr>
              <a:t>[</a:t>
            </a:r>
            <a:r>
              <a:rPr lang="it-IT" sz="3200" i="1" spc="-2">
                <a:solidFill>
                  <a:prstClr val="black"/>
                </a:solidFill>
                <a:latin typeface="Montserrat" panose="00000500000000000000" pitchFamily="2" charset="0"/>
              </a:rPr>
              <a:t>aperto dal 10 al 30 novembre 2023</a:t>
            </a:r>
            <a:r>
              <a:rPr lang="it-IT" sz="3200" spc="-2">
                <a:solidFill>
                  <a:prstClr val="black"/>
                </a:solidFill>
                <a:latin typeface="Montserrat" panose="00000500000000000000" pitchFamily="2" charset="0"/>
              </a:rPr>
              <a:t>]</a:t>
            </a:r>
          </a:p>
          <a:p>
            <a:pPr defTabSz="1828800">
              <a:lnSpc>
                <a:spcPct val="100000"/>
              </a:lnSpc>
            </a:pPr>
            <a:endParaRPr lang="it-IT" sz="3600" spc="-2">
              <a:solidFill>
                <a:prstClr val="black"/>
              </a:solidFill>
              <a:latin typeface="Montserrat" panose="00000500000000000000" pitchFamily="2" charset="0"/>
            </a:endParaRPr>
          </a:p>
          <a:p>
            <a:pPr defTabSz="1828800">
              <a:lnSpc>
                <a:spcPct val="100000"/>
              </a:lnSpc>
            </a:pPr>
            <a:r>
              <a:rPr lang="it-IT" sz="3600" spc="-2">
                <a:solidFill>
                  <a:prstClr val="black"/>
                </a:solidFill>
                <a:latin typeface="Montserrat" panose="00000500000000000000" pitchFamily="2" charset="0"/>
              </a:rPr>
              <a:t>Sono stati invitati a rispondere </a:t>
            </a:r>
            <a:r>
              <a:rPr lang="it-IT" sz="3600" b="1" spc="-2">
                <a:solidFill>
                  <a:srgbClr val="009EAB"/>
                </a:solidFill>
                <a:latin typeface="Montserrat" panose="00000500000000000000" pitchFamily="2" charset="0"/>
              </a:rPr>
              <a:t>6531 </a:t>
            </a:r>
            <a:r>
              <a:rPr lang="it-IT" sz="3600" spc="-2">
                <a:solidFill>
                  <a:prstClr val="black"/>
                </a:solidFill>
                <a:latin typeface="Montserrat" panose="00000500000000000000" pitchFamily="2" charset="0"/>
              </a:rPr>
              <a:t>ricercatori/tecnologi del CNR </a:t>
            </a:r>
          </a:p>
          <a:p>
            <a:pPr defTabSz="1828800">
              <a:lnSpc>
                <a:spcPct val="100000"/>
              </a:lnSpc>
            </a:pPr>
            <a:endParaRPr lang="it-IT" sz="3600" spc="-2">
              <a:solidFill>
                <a:prstClr val="black"/>
              </a:solidFill>
              <a:latin typeface="Montserrat" panose="00000500000000000000" pitchFamily="2" charset="0"/>
            </a:endParaRPr>
          </a:p>
          <a:p>
            <a:pPr defTabSz="1828800">
              <a:lnSpc>
                <a:spcPct val="100000"/>
              </a:lnSpc>
            </a:pPr>
            <a:r>
              <a:rPr lang="it-IT" sz="3600" spc="-2">
                <a:solidFill>
                  <a:prstClr val="black"/>
                </a:solidFill>
                <a:latin typeface="Montserrat" panose="00000500000000000000" pitchFamily="2" charset="0"/>
              </a:rPr>
              <a:t>Hanno risposto 889 (</a:t>
            </a:r>
            <a:r>
              <a:rPr lang="it-IT" sz="3600" b="1" spc="-2">
                <a:solidFill>
                  <a:srgbClr val="009EAB"/>
                </a:solidFill>
                <a:latin typeface="Montserrat" panose="00000500000000000000" pitchFamily="2" charset="0"/>
              </a:rPr>
              <a:t>13% </a:t>
            </a:r>
            <a:r>
              <a:rPr lang="it-IT" sz="3600" spc="-2">
                <a:solidFill>
                  <a:prstClr val="black"/>
                </a:solidFill>
                <a:latin typeface="Montserrat" panose="00000500000000000000" pitchFamily="2" charset="0"/>
              </a:rPr>
              <a:t>degli invitati)</a:t>
            </a:r>
          </a:p>
        </p:txBody>
      </p:sp>
      <p:pic>
        <p:nvPicPr>
          <p:cNvPr id="5" name="Immagine 4">
            <a:extLst>
              <a:ext uri="{FF2B5EF4-FFF2-40B4-BE49-F238E27FC236}">
                <a16:creationId xmlns:a16="http://schemas.microsoft.com/office/drawing/2014/main" id="{9704194F-987F-9782-728F-001C9C0F99DF}"/>
              </a:ext>
            </a:extLst>
          </p:cNvPr>
          <p:cNvPicPr>
            <a:picLocks noChangeAspect="1"/>
          </p:cNvPicPr>
          <p:nvPr/>
        </p:nvPicPr>
        <p:blipFill>
          <a:blip r:embed="rId7"/>
          <a:stretch>
            <a:fillRect/>
          </a:stretch>
        </p:blipFill>
        <p:spPr>
          <a:xfrm>
            <a:off x="11365111" y="2795285"/>
            <a:ext cx="5894189" cy="5531470"/>
          </a:xfrm>
          <a:prstGeom prst="rect">
            <a:avLst/>
          </a:prstGeom>
          <a:ln w="57150">
            <a:solidFill>
              <a:srgbClr val="009999"/>
            </a:solidFill>
          </a:ln>
        </p:spPr>
      </p:pic>
    </p:spTree>
    <p:extLst>
      <p:ext uri="{BB962C8B-B14F-4D97-AF65-F5344CB8AC3E}">
        <p14:creationId xmlns:p14="http://schemas.microsoft.com/office/powerpoint/2010/main" val="88095044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Google Shape;344;p26"/>
          <p:cNvSpPr/>
          <p:nvPr/>
        </p:nvSpPr>
        <p:spPr>
          <a:xfrm>
            <a:off x="0" y="0"/>
            <a:ext cx="18288000" cy="1457400"/>
          </a:xfrm>
          <a:prstGeom prst="rect">
            <a:avLst/>
          </a:prstGeom>
          <a:solidFill>
            <a:srgbClr val="1E30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26"/>
          <p:cNvSpPr/>
          <p:nvPr/>
        </p:nvSpPr>
        <p:spPr>
          <a:xfrm>
            <a:off x="16702512" y="8607791"/>
            <a:ext cx="556788" cy="556788"/>
          </a:xfrm>
          <a:custGeom>
            <a:avLst/>
            <a:gdLst/>
            <a:ahLst/>
            <a:cxnLst/>
            <a:rect l="l" t="t" r="r" b="b"/>
            <a:pathLst>
              <a:path w="556788" h="556788" extrusionOk="0">
                <a:moveTo>
                  <a:pt x="0" y="0"/>
                </a:moveTo>
                <a:lnTo>
                  <a:pt x="556788" y="0"/>
                </a:lnTo>
                <a:lnTo>
                  <a:pt x="556788" y="556787"/>
                </a:lnTo>
                <a:lnTo>
                  <a:pt x="0" y="556787"/>
                </a:lnTo>
                <a:lnTo>
                  <a:pt x="0" y="0"/>
                </a:lnTo>
                <a:close/>
              </a:path>
            </a:pathLst>
          </a:custGeom>
          <a:blipFill rotWithShape="1">
            <a:blip r:embed="rId3">
              <a:alphaModFix/>
            </a:blip>
            <a:stretch>
              <a:fillRect/>
            </a:stretch>
          </a:blipFill>
          <a:ln>
            <a:noFill/>
          </a:ln>
        </p:spPr>
        <p:txBody>
          <a:bodyPr/>
          <a:lstStyle/>
          <a:p>
            <a:endParaRPr lang="it-IT"/>
          </a:p>
        </p:txBody>
      </p:sp>
      <p:sp>
        <p:nvSpPr>
          <p:cNvPr id="346" name="Google Shape;346;p26"/>
          <p:cNvSpPr/>
          <p:nvPr/>
        </p:nvSpPr>
        <p:spPr>
          <a:xfrm rot="-5400000">
            <a:off x="16041208" y="-789467"/>
            <a:ext cx="2988478" cy="1505106"/>
          </a:xfrm>
          <a:custGeom>
            <a:avLst/>
            <a:gdLst/>
            <a:ahLst/>
            <a:cxnLst/>
            <a:rect l="l" t="t" r="r" b="b"/>
            <a:pathLst>
              <a:path w="2988478" h="1505106" extrusionOk="0">
                <a:moveTo>
                  <a:pt x="0" y="0"/>
                </a:moveTo>
                <a:lnTo>
                  <a:pt x="2988478" y="0"/>
                </a:lnTo>
                <a:lnTo>
                  <a:pt x="2988478" y="1505106"/>
                </a:lnTo>
                <a:lnTo>
                  <a:pt x="0" y="1505106"/>
                </a:lnTo>
                <a:lnTo>
                  <a:pt x="0" y="0"/>
                </a:lnTo>
                <a:close/>
              </a:path>
            </a:pathLst>
          </a:custGeom>
          <a:blipFill rotWithShape="1">
            <a:blip r:embed="rId4">
              <a:alphaModFix/>
            </a:blip>
            <a:stretch>
              <a:fillRect/>
            </a:stretch>
          </a:blipFill>
          <a:ln>
            <a:noFill/>
          </a:ln>
        </p:spPr>
        <p:txBody>
          <a:bodyPr/>
          <a:lstStyle/>
          <a:p>
            <a:endParaRPr lang="it-IT"/>
          </a:p>
        </p:txBody>
      </p:sp>
      <p:grpSp>
        <p:nvGrpSpPr>
          <p:cNvPr id="348" name="Google Shape;348;p26"/>
          <p:cNvGrpSpPr/>
          <p:nvPr/>
        </p:nvGrpSpPr>
        <p:grpSpPr>
          <a:xfrm>
            <a:off x="-431966" y="788487"/>
            <a:ext cx="7148509" cy="1048480"/>
            <a:chOff x="0" y="-163468"/>
            <a:chExt cx="9531346" cy="1397974"/>
          </a:xfrm>
        </p:grpSpPr>
        <p:grpSp>
          <p:nvGrpSpPr>
            <p:cNvPr id="349" name="Google Shape;349;p26"/>
            <p:cNvGrpSpPr/>
            <p:nvPr/>
          </p:nvGrpSpPr>
          <p:grpSpPr>
            <a:xfrm>
              <a:off x="0" y="-163468"/>
              <a:ext cx="9531346" cy="1397974"/>
              <a:chOff x="0" y="-38100"/>
              <a:chExt cx="2221500" cy="325830"/>
            </a:xfrm>
          </p:grpSpPr>
          <p:sp>
            <p:nvSpPr>
              <p:cNvPr id="350" name="Google Shape;350;p26"/>
              <p:cNvSpPr/>
              <p:nvPr/>
            </p:nvSpPr>
            <p:spPr>
              <a:xfrm>
                <a:off x="0" y="0"/>
                <a:ext cx="2221364" cy="287730"/>
              </a:xfrm>
              <a:custGeom>
                <a:avLst/>
                <a:gdLst/>
                <a:ahLst/>
                <a:cxnLst/>
                <a:rect l="l" t="t" r="r" b="b"/>
                <a:pathLst>
                  <a:path w="2221364" h="287730" extrusionOk="0">
                    <a:moveTo>
                      <a:pt x="46588" y="0"/>
                    </a:moveTo>
                    <a:lnTo>
                      <a:pt x="2174776" y="0"/>
                    </a:lnTo>
                    <a:cubicBezTo>
                      <a:pt x="2187132" y="0"/>
                      <a:pt x="2198982" y="4908"/>
                      <a:pt x="2207719" y="13645"/>
                    </a:cubicBezTo>
                    <a:cubicBezTo>
                      <a:pt x="2216456" y="22382"/>
                      <a:pt x="2221364" y="34232"/>
                      <a:pt x="2221364" y="46588"/>
                    </a:cubicBezTo>
                    <a:lnTo>
                      <a:pt x="2221364" y="241142"/>
                    </a:lnTo>
                    <a:cubicBezTo>
                      <a:pt x="2221364" y="266872"/>
                      <a:pt x="2200506" y="287730"/>
                      <a:pt x="2174776" y="287730"/>
                    </a:cubicBezTo>
                    <a:lnTo>
                      <a:pt x="46588" y="287730"/>
                    </a:lnTo>
                    <a:cubicBezTo>
                      <a:pt x="34232" y="287730"/>
                      <a:pt x="22382" y="282822"/>
                      <a:pt x="13645" y="274085"/>
                    </a:cubicBezTo>
                    <a:cubicBezTo>
                      <a:pt x="4908" y="265348"/>
                      <a:pt x="0" y="253498"/>
                      <a:pt x="0" y="241142"/>
                    </a:cubicBezTo>
                    <a:lnTo>
                      <a:pt x="0" y="46588"/>
                    </a:lnTo>
                    <a:cubicBezTo>
                      <a:pt x="0" y="34232"/>
                      <a:pt x="4908" y="22382"/>
                      <a:pt x="13645" y="13645"/>
                    </a:cubicBezTo>
                    <a:cubicBezTo>
                      <a:pt x="22382" y="4908"/>
                      <a:pt x="34232" y="0"/>
                      <a:pt x="465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26"/>
              <p:cNvSpPr txBox="1"/>
              <p:nvPr/>
            </p:nvSpPr>
            <p:spPr>
              <a:xfrm>
                <a:off x="0" y="-38100"/>
                <a:ext cx="2221500" cy="325800"/>
              </a:xfrm>
              <a:prstGeom prst="rect">
                <a:avLst/>
              </a:prstGeom>
              <a:noFill/>
              <a:ln>
                <a:noFill/>
              </a:ln>
            </p:spPr>
            <p:txBody>
              <a:bodyPr spcFirstLastPara="1" wrap="square" lIns="60050" tIns="60050" rIns="60050" bIns="60050" anchor="ctr" anchorCtr="0">
                <a:noAutofit/>
              </a:bodyPr>
              <a:lstStyle/>
              <a:p>
                <a:pPr marL="0" marR="0" lvl="0" indent="0" algn="ctr" rtl="0">
                  <a:lnSpc>
                    <a:spcPct val="163277"/>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352" name="Google Shape;352;p26"/>
            <p:cNvSpPr/>
            <p:nvPr/>
          </p:nvSpPr>
          <p:spPr>
            <a:xfrm>
              <a:off x="3724852" y="163176"/>
              <a:ext cx="5435836" cy="908166"/>
            </a:xfrm>
            <a:custGeom>
              <a:avLst/>
              <a:gdLst/>
              <a:ahLst/>
              <a:cxnLst/>
              <a:rect l="l" t="t" r="r" b="b"/>
              <a:pathLst>
                <a:path w="5435836" h="908166" extrusionOk="0">
                  <a:moveTo>
                    <a:pt x="0" y="0"/>
                  </a:moveTo>
                  <a:lnTo>
                    <a:pt x="5435836" y="0"/>
                  </a:lnTo>
                  <a:lnTo>
                    <a:pt x="5435836" y="908167"/>
                  </a:lnTo>
                  <a:lnTo>
                    <a:pt x="0" y="908167"/>
                  </a:lnTo>
                  <a:lnTo>
                    <a:pt x="0" y="0"/>
                  </a:lnTo>
                  <a:close/>
                </a:path>
              </a:pathLst>
            </a:custGeom>
            <a:blipFill rotWithShape="1">
              <a:blip r:embed="rId5">
                <a:alphaModFix/>
              </a:blip>
              <a:stretch>
                <a:fillRect/>
              </a:stretch>
            </a:blipFill>
            <a:ln>
              <a:noFill/>
            </a:ln>
          </p:spPr>
          <p:txBody>
            <a:bodyPr/>
            <a:lstStyle/>
            <a:p>
              <a:endParaRPr lang="it-IT"/>
            </a:p>
          </p:txBody>
        </p:sp>
        <p:sp>
          <p:nvSpPr>
            <p:cNvPr id="353" name="Google Shape;353;p26"/>
            <p:cNvSpPr/>
            <p:nvPr/>
          </p:nvSpPr>
          <p:spPr>
            <a:xfrm>
              <a:off x="1650583" y="240131"/>
              <a:ext cx="1923704" cy="754258"/>
            </a:xfrm>
            <a:custGeom>
              <a:avLst/>
              <a:gdLst/>
              <a:ahLst/>
              <a:cxnLst/>
              <a:rect l="l" t="t" r="r" b="b"/>
              <a:pathLst>
                <a:path w="1923704" h="754258" extrusionOk="0">
                  <a:moveTo>
                    <a:pt x="0" y="0"/>
                  </a:moveTo>
                  <a:lnTo>
                    <a:pt x="1923704" y="0"/>
                  </a:lnTo>
                  <a:lnTo>
                    <a:pt x="1923704" y="754258"/>
                  </a:lnTo>
                  <a:lnTo>
                    <a:pt x="0" y="754258"/>
                  </a:lnTo>
                  <a:lnTo>
                    <a:pt x="0" y="0"/>
                  </a:lnTo>
                  <a:close/>
                </a:path>
              </a:pathLst>
            </a:custGeom>
            <a:blipFill rotWithShape="1">
              <a:blip r:embed="rId6">
                <a:alphaModFix/>
              </a:blip>
              <a:stretch>
                <a:fillRect/>
              </a:stretch>
            </a:blipFill>
            <a:ln>
              <a:noFill/>
            </a:ln>
          </p:spPr>
          <p:txBody>
            <a:bodyPr/>
            <a:lstStyle/>
            <a:p>
              <a:endParaRPr lang="it-IT"/>
            </a:p>
          </p:txBody>
        </p:sp>
      </p:grpSp>
      <p:sp>
        <p:nvSpPr>
          <p:cNvPr id="2" name="Google Shape;184;p18">
            <a:extLst>
              <a:ext uri="{FF2B5EF4-FFF2-40B4-BE49-F238E27FC236}">
                <a16:creationId xmlns:a16="http://schemas.microsoft.com/office/drawing/2014/main" id="{E813FCB3-2A90-FCE6-7EA8-E47AB47F8E98}"/>
              </a:ext>
            </a:extLst>
          </p:cNvPr>
          <p:cNvSpPr txBox="1"/>
          <p:nvPr/>
        </p:nvSpPr>
        <p:spPr>
          <a:xfrm>
            <a:off x="957944" y="2065223"/>
            <a:ext cx="7166700" cy="923330"/>
          </a:xfrm>
          <a:prstGeom prst="rect">
            <a:avLst/>
          </a:prstGeom>
          <a:noFill/>
          <a:ln>
            <a:noFill/>
          </a:ln>
        </p:spPr>
        <p:txBody>
          <a:bodyPr spcFirstLastPara="1" wrap="square" lIns="0" tIns="0" rIns="0" bIns="0" anchor="t" anchorCtr="0">
            <a:spAutoFit/>
          </a:bodyPr>
          <a:lstStyle/>
          <a:p>
            <a:pPr marL="19050" defTabSz="1828800">
              <a:defRPr/>
            </a:pPr>
            <a:r>
              <a:rPr lang="it-IT" sz="6000" b="1">
                <a:solidFill>
                  <a:srgbClr val="0099A6"/>
                </a:solidFill>
                <a:latin typeface="Montserrat" panose="00000500000000000000" pitchFamily="2" charset="0"/>
              </a:rPr>
              <a:t>Il questionario</a:t>
            </a:r>
            <a:endParaRPr lang="it-IT" sz="2400">
              <a:latin typeface="Montserrat" panose="00000500000000000000" pitchFamily="2" charset="0"/>
            </a:endParaRPr>
          </a:p>
        </p:txBody>
      </p:sp>
      <p:sp>
        <p:nvSpPr>
          <p:cNvPr id="4" name="CasellaDiTesto 3">
            <a:extLst>
              <a:ext uri="{FF2B5EF4-FFF2-40B4-BE49-F238E27FC236}">
                <a16:creationId xmlns:a16="http://schemas.microsoft.com/office/drawing/2014/main" id="{BC640E85-5ABA-C435-AE0E-CA9AD85196BE}"/>
              </a:ext>
            </a:extLst>
          </p:cNvPr>
          <p:cNvSpPr txBox="1"/>
          <p:nvPr/>
        </p:nvSpPr>
        <p:spPr>
          <a:xfrm>
            <a:off x="10274616" y="2368729"/>
            <a:ext cx="7055440" cy="7294305"/>
          </a:xfrm>
          <a:prstGeom prst="rect">
            <a:avLst/>
          </a:prstGeom>
          <a:noFill/>
          <a:ln w="19050">
            <a:solidFill>
              <a:schemeClr val="tx1"/>
            </a:solidFill>
            <a:prstDash val="sysDash"/>
          </a:ln>
        </p:spPr>
        <p:txBody>
          <a:bodyPr wrap="square">
            <a:spAutoFit/>
          </a:bodyPr>
          <a:lstStyle/>
          <a:p>
            <a:pPr defTabSz="1828800"/>
            <a:r>
              <a:rPr lang="en-US" sz="3600" b="1" kern="1200" spc="-2" err="1">
                <a:solidFill>
                  <a:srgbClr val="009EAB"/>
                </a:solidFill>
                <a:latin typeface="Montserrat" panose="00000500000000000000" pitchFamily="2" charset="0"/>
                <a:ea typeface="+mj-ea"/>
                <a:cs typeface="+mj-cs"/>
              </a:rPr>
              <a:t>Struttura</a:t>
            </a:r>
            <a:endParaRPr lang="en-US" sz="3600" b="1" kern="1200" spc="-2">
              <a:solidFill>
                <a:srgbClr val="009EAB"/>
              </a:solidFill>
              <a:latin typeface="Montserrat" panose="00000500000000000000" pitchFamily="2" charset="0"/>
              <a:ea typeface="+mj-ea"/>
              <a:cs typeface="+mj-cs"/>
            </a:endParaRPr>
          </a:p>
          <a:p>
            <a:pPr defTabSz="1828800"/>
            <a:endParaRPr lang="en-US" sz="3600" spc="-2">
              <a:solidFill>
                <a:prstClr val="black"/>
              </a:solidFill>
              <a:latin typeface="Montserrat" panose="00000500000000000000" pitchFamily="2" charset="0"/>
            </a:endParaRPr>
          </a:p>
          <a:p>
            <a:pPr marL="685800" indent="-685800" defTabSz="1828800">
              <a:buFont typeface="Arial"/>
              <a:buAutoNum type="alphaUcPeriod"/>
            </a:pPr>
            <a:r>
              <a:rPr lang="en-US" sz="3600" spc="-2" err="1">
                <a:solidFill>
                  <a:prstClr val="black"/>
                </a:solidFill>
                <a:latin typeface="Montserrat" panose="00000500000000000000" pitchFamily="2" charset="0"/>
              </a:rPr>
              <a:t>Domande</a:t>
            </a:r>
            <a:r>
              <a:rPr lang="en-US" sz="3600" spc="-2">
                <a:solidFill>
                  <a:prstClr val="black"/>
                </a:solidFill>
                <a:latin typeface="Montserrat" panose="00000500000000000000" pitchFamily="2" charset="0"/>
              </a:rPr>
              <a:t> </a:t>
            </a:r>
            <a:r>
              <a:rPr lang="en-US" sz="3600" spc="-2" err="1">
                <a:solidFill>
                  <a:prstClr val="black"/>
                </a:solidFill>
                <a:latin typeface="Montserrat" panose="00000500000000000000" pitchFamily="2" charset="0"/>
              </a:rPr>
              <a:t>introduttive</a:t>
            </a:r>
            <a:endParaRPr lang="en-US" sz="3600" spc="-2">
              <a:solidFill>
                <a:prstClr val="black"/>
              </a:solidFill>
              <a:latin typeface="Montserrat" panose="00000500000000000000" pitchFamily="2" charset="0"/>
            </a:endParaRPr>
          </a:p>
          <a:p>
            <a:pPr marL="685800" indent="-685800" defTabSz="1828800">
              <a:buFont typeface="Arial"/>
              <a:buAutoNum type="alphaUcPeriod"/>
            </a:pPr>
            <a:endParaRPr lang="en-US" sz="3600" spc="-2">
              <a:solidFill>
                <a:prstClr val="black"/>
              </a:solidFill>
              <a:latin typeface="Montserrat" panose="00000500000000000000" pitchFamily="2" charset="0"/>
            </a:endParaRPr>
          </a:p>
          <a:p>
            <a:pPr marL="685800" indent="-685800" defTabSz="1828800">
              <a:buFont typeface="Arial"/>
              <a:buAutoNum type="alphaUcPeriod"/>
            </a:pPr>
            <a:r>
              <a:rPr lang="it-IT" sz="3600" spc="-2">
                <a:solidFill>
                  <a:prstClr val="black"/>
                </a:solidFill>
                <a:latin typeface="Montserrat" panose="00000500000000000000" pitchFamily="2" charset="0"/>
              </a:rPr>
              <a:t>Informazioni sulla produzione scientifica</a:t>
            </a:r>
          </a:p>
          <a:p>
            <a:pPr marL="685800" indent="-685800" defTabSz="1828800">
              <a:buFont typeface="Arial"/>
              <a:buAutoNum type="alphaUcPeriod"/>
            </a:pPr>
            <a:endParaRPr lang="it-IT" sz="3600" spc="-2">
              <a:solidFill>
                <a:prstClr val="black"/>
              </a:solidFill>
              <a:latin typeface="Montserrat" panose="00000500000000000000" pitchFamily="2" charset="0"/>
            </a:endParaRPr>
          </a:p>
          <a:p>
            <a:pPr marL="685800" indent="-685800" defTabSz="1828800">
              <a:buFont typeface="Arial"/>
              <a:buAutoNum type="alphaUcPeriod"/>
            </a:pPr>
            <a:r>
              <a:rPr lang="it-IT" sz="3600" spc="-2">
                <a:solidFill>
                  <a:prstClr val="black"/>
                </a:solidFill>
                <a:latin typeface="Montserrat" panose="00000500000000000000" pitchFamily="2" charset="0"/>
              </a:rPr>
              <a:t>Ripubblicazione parziale o totale dei contributi</a:t>
            </a:r>
          </a:p>
          <a:p>
            <a:pPr marL="685800" indent="-685800" defTabSz="1828800">
              <a:buFont typeface="Arial"/>
              <a:buAutoNum type="alphaUcPeriod"/>
            </a:pPr>
            <a:endParaRPr lang="it-IT" sz="3600" spc="-2">
              <a:solidFill>
                <a:prstClr val="black"/>
              </a:solidFill>
              <a:latin typeface="Montserrat" panose="00000500000000000000" pitchFamily="2" charset="0"/>
            </a:endParaRPr>
          </a:p>
          <a:p>
            <a:pPr marL="685800" indent="-685800" defTabSz="1828800">
              <a:buFont typeface="Arial"/>
              <a:buAutoNum type="alphaUcPeriod"/>
            </a:pPr>
            <a:r>
              <a:rPr lang="it-IT" sz="3600" spc="-2">
                <a:solidFill>
                  <a:prstClr val="black"/>
                </a:solidFill>
                <a:latin typeface="Montserrat" panose="00000500000000000000" pitchFamily="2" charset="0"/>
              </a:rPr>
              <a:t>Consapevolezza dei diritti dell'autore in fase di pubblicazione</a:t>
            </a:r>
            <a:endParaRPr lang="en-US" sz="3600" spc="-2">
              <a:solidFill>
                <a:prstClr val="black"/>
              </a:solidFill>
              <a:latin typeface="Montserrat" panose="00000500000000000000" pitchFamily="2" charset="0"/>
            </a:endParaRPr>
          </a:p>
        </p:txBody>
      </p:sp>
      <p:pic>
        <p:nvPicPr>
          <p:cNvPr id="5" name="Immagine 4">
            <a:extLst>
              <a:ext uri="{FF2B5EF4-FFF2-40B4-BE49-F238E27FC236}">
                <a16:creationId xmlns:a16="http://schemas.microsoft.com/office/drawing/2014/main" id="{DACA6BCE-3E39-882B-E46B-8C7D0E371FB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5557" y="3836911"/>
            <a:ext cx="9617529" cy="3612113"/>
          </a:xfrm>
          <a:prstGeom prst="rect">
            <a:avLst/>
          </a:prstGeom>
          <a:ln w="28575">
            <a:solidFill>
              <a:srgbClr val="009999"/>
            </a:solidFill>
          </a:ln>
        </p:spPr>
      </p:pic>
    </p:spTree>
    <p:extLst>
      <p:ext uri="{BB962C8B-B14F-4D97-AF65-F5344CB8AC3E}">
        <p14:creationId xmlns:p14="http://schemas.microsoft.com/office/powerpoint/2010/main" val="139530411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18288000" cy="1457325"/>
          </a:xfrm>
          <a:prstGeom prst="rect">
            <a:avLst/>
          </a:prstGeom>
          <a:solidFill>
            <a:srgbClr val="1E3048"/>
          </a:solidFill>
        </p:spPr>
        <p:txBody>
          <a:bodyPr/>
          <a:lstStyle/>
          <a:p>
            <a:endParaRPr lang="it-IT"/>
          </a:p>
        </p:txBody>
      </p:sp>
      <p:grpSp>
        <p:nvGrpSpPr>
          <p:cNvPr id="6" name="Group 6"/>
          <p:cNvGrpSpPr/>
          <p:nvPr/>
        </p:nvGrpSpPr>
        <p:grpSpPr>
          <a:xfrm>
            <a:off x="0" y="911088"/>
            <a:ext cx="6532218" cy="1092474"/>
            <a:chOff x="0" y="0"/>
            <a:chExt cx="1720420" cy="287730"/>
          </a:xfrm>
        </p:grpSpPr>
        <p:sp>
          <p:nvSpPr>
            <p:cNvPr id="7" name="Freeform 7"/>
            <p:cNvSpPr/>
            <p:nvPr/>
          </p:nvSpPr>
          <p:spPr>
            <a:xfrm>
              <a:off x="0" y="0"/>
              <a:ext cx="1720420" cy="287730"/>
            </a:xfrm>
            <a:custGeom>
              <a:avLst/>
              <a:gdLst/>
              <a:ahLst/>
              <a:cxnLst/>
              <a:rect l="l" t="t" r="r" b="b"/>
              <a:pathLst>
                <a:path w="1720420" h="287730">
                  <a:moveTo>
                    <a:pt x="60445" y="0"/>
                  </a:moveTo>
                  <a:lnTo>
                    <a:pt x="1659975" y="0"/>
                  </a:lnTo>
                  <a:cubicBezTo>
                    <a:pt x="1676006" y="0"/>
                    <a:pt x="1691380" y="6368"/>
                    <a:pt x="1702716" y="17704"/>
                  </a:cubicBezTo>
                  <a:cubicBezTo>
                    <a:pt x="1714051" y="29039"/>
                    <a:pt x="1720420" y="44414"/>
                    <a:pt x="1720420" y="60445"/>
                  </a:cubicBezTo>
                  <a:lnTo>
                    <a:pt x="1720420" y="227285"/>
                  </a:lnTo>
                  <a:cubicBezTo>
                    <a:pt x="1720420" y="260668"/>
                    <a:pt x="1693358" y="287730"/>
                    <a:pt x="1659975" y="287730"/>
                  </a:cubicBezTo>
                  <a:lnTo>
                    <a:pt x="60445" y="287730"/>
                  </a:lnTo>
                  <a:cubicBezTo>
                    <a:pt x="44414" y="287730"/>
                    <a:pt x="29039" y="281362"/>
                    <a:pt x="17704" y="270026"/>
                  </a:cubicBezTo>
                  <a:cubicBezTo>
                    <a:pt x="6368" y="258690"/>
                    <a:pt x="0" y="243316"/>
                    <a:pt x="0" y="227285"/>
                  </a:cubicBezTo>
                  <a:lnTo>
                    <a:pt x="0" y="60445"/>
                  </a:lnTo>
                  <a:cubicBezTo>
                    <a:pt x="0" y="27062"/>
                    <a:pt x="27062" y="0"/>
                    <a:pt x="60445" y="0"/>
                  </a:cubicBezTo>
                  <a:close/>
                </a:path>
              </a:pathLst>
            </a:custGeom>
            <a:solidFill>
              <a:srgbClr val="FFFFFF"/>
            </a:solidFill>
          </p:spPr>
          <p:txBody>
            <a:bodyPr/>
            <a:lstStyle/>
            <a:p>
              <a:endParaRPr lang="it-IT"/>
            </a:p>
          </p:txBody>
        </p:sp>
        <p:sp>
          <p:nvSpPr>
            <p:cNvPr id="8" name="TextBox 8"/>
            <p:cNvSpPr txBox="1"/>
            <p:nvPr/>
          </p:nvSpPr>
          <p:spPr>
            <a:xfrm>
              <a:off x="0" y="-38100"/>
              <a:ext cx="1720420" cy="325830"/>
            </a:xfrm>
            <a:prstGeom prst="rect">
              <a:avLst/>
            </a:prstGeom>
          </p:spPr>
          <p:txBody>
            <a:bodyPr lIns="50800" tIns="50800" rIns="50800" bIns="50800" rtlCol="0" anchor="ctr"/>
            <a:lstStyle/>
            <a:p>
              <a:pPr algn="ctr">
                <a:lnSpc>
                  <a:spcPts val="2940"/>
                </a:lnSpc>
              </a:pPr>
              <a:endParaRPr/>
            </a:p>
          </p:txBody>
        </p:sp>
      </p:grpSp>
      <p:sp>
        <p:nvSpPr>
          <p:cNvPr id="10" name="TextBox 10"/>
          <p:cNvSpPr txBox="1"/>
          <p:nvPr/>
        </p:nvSpPr>
        <p:spPr>
          <a:xfrm>
            <a:off x="914400" y="1925239"/>
            <a:ext cx="9715500" cy="807913"/>
          </a:xfrm>
          <a:prstGeom prst="rect">
            <a:avLst/>
          </a:prstGeom>
        </p:spPr>
        <p:txBody>
          <a:bodyPr wrap="square" lIns="0" tIns="0" rIns="0" bIns="0" rtlCol="0" anchor="t">
            <a:spAutoFit/>
          </a:bodyPr>
          <a:lstStyle/>
          <a:p>
            <a:pPr>
              <a:lnSpc>
                <a:spcPts val="6269"/>
              </a:lnSpc>
            </a:pPr>
            <a:r>
              <a:rPr lang="en-US" sz="5499">
                <a:solidFill>
                  <a:srgbClr val="06213C"/>
                </a:solidFill>
                <a:latin typeface="Montserrat Classic Bold"/>
              </a:rPr>
              <a:t>The report</a:t>
            </a:r>
          </a:p>
        </p:txBody>
      </p:sp>
      <p:pic>
        <p:nvPicPr>
          <p:cNvPr id="5" name="Immagine 4">
            <a:extLst>
              <a:ext uri="{FF2B5EF4-FFF2-40B4-BE49-F238E27FC236}">
                <a16:creationId xmlns:a16="http://schemas.microsoft.com/office/drawing/2014/main" id="{1C92F43F-33FF-4ABA-0EC6-36E3AA2C39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2947" y="2949690"/>
            <a:ext cx="5491853" cy="6336754"/>
          </a:xfrm>
          <a:prstGeom prst="rect">
            <a:avLst/>
          </a:prstGeom>
          <a:ln w="57150">
            <a:solidFill>
              <a:schemeClr val="accent3">
                <a:lumMod val="75000"/>
              </a:schemeClr>
            </a:solidFill>
          </a:ln>
        </p:spPr>
      </p:pic>
      <p:pic>
        <p:nvPicPr>
          <p:cNvPr id="13" name="Immagine 12">
            <a:extLst>
              <a:ext uri="{FF2B5EF4-FFF2-40B4-BE49-F238E27FC236}">
                <a16:creationId xmlns:a16="http://schemas.microsoft.com/office/drawing/2014/main" id="{FBD56684-D9AA-F6EF-A4D5-18F113D0FF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84982" y="2910147"/>
            <a:ext cx="5486400" cy="6376297"/>
          </a:xfrm>
          <a:prstGeom prst="rect">
            <a:avLst/>
          </a:prstGeom>
          <a:ln w="57150">
            <a:solidFill>
              <a:schemeClr val="accent3">
                <a:lumMod val="75000"/>
              </a:schemeClr>
            </a:solidFill>
          </a:ln>
        </p:spPr>
      </p:pic>
      <p:sp>
        <p:nvSpPr>
          <p:cNvPr id="15" name="CasellaDiTesto 14">
            <a:extLst>
              <a:ext uri="{FF2B5EF4-FFF2-40B4-BE49-F238E27FC236}">
                <a16:creationId xmlns:a16="http://schemas.microsoft.com/office/drawing/2014/main" id="{154A0231-3454-0307-3A12-00FC031C0351}"/>
              </a:ext>
            </a:extLst>
          </p:cNvPr>
          <p:cNvSpPr txBox="1"/>
          <p:nvPr/>
        </p:nvSpPr>
        <p:spPr>
          <a:xfrm>
            <a:off x="2895600" y="9520573"/>
            <a:ext cx="5029200" cy="523220"/>
          </a:xfrm>
          <a:prstGeom prst="rect">
            <a:avLst/>
          </a:prstGeom>
          <a:noFill/>
        </p:spPr>
        <p:txBody>
          <a:bodyPr wrap="square">
            <a:spAutoFit/>
          </a:bodyPr>
          <a:lstStyle/>
          <a:p>
            <a:r>
              <a:rPr lang="it-IT" sz="2800" b="1">
                <a:latin typeface="Monteserrat "/>
              </a:rPr>
              <a:t>DOI 10.5281/zenodo.10732324</a:t>
            </a:r>
          </a:p>
        </p:txBody>
      </p:sp>
      <p:pic>
        <p:nvPicPr>
          <p:cNvPr id="3" name="Immagine 2">
            <a:extLst>
              <a:ext uri="{FF2B5EF4-FFF2-40B4-BE49-F238E27FC236}">
                <a16:creationId xmlns:a16="http://schemas.microsoft.com/office/drawing/2014/main" id="{2E244900-C051-5F23-4C78-5A1BB419CE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9397" y="946166"/>
            <a:ext cx="4343623" cy="762039"/>
          </a:xfrm>
          <a:prstGeom prst="rect">
            <a:avLst/>
          </a:prstGeom>
        </p:spPr>
      </p:pic>
      <p:sp>
        <p:nvSpPr>
          <p:cNvPr id="12" name="CasellaDiTesto 11">
            <a:extLst>
              <a:ext uri="{FF2B5EF4-FFF2-40B4-BE49-F238E27FC236}">
                <a16:creationId xmlns:a16="http://schemas.microsoft.com/office/drawing/2014/main" id="{E306FA04-6BAE-CE4D-F2F5-8467CEC58A59}"/>
              </a:ext>
            </a:extLst>
          </p:cNvPr>
          <p:cNvSpPr txBox="1"/>
          <p:nvPr/>
        </p:nvSpPr>
        <p:spPr>
          <a:xfrm>
            <a:off x="10776857" y="9582127"/>
            <a:ext cx="5264381" cy="954107"/>
          </a:xfrm>
          <a:prstGeom prst="rect">
            <a:avLst/>
          </a:prstGeom>
          <a:noFill/>
        </p:spPr>
        <p:txBody>
          <a:bodyPr wrap="square">
            <a:spAutoFit/>
          </a:bodyPr>
          <a:lstStyle/>
          <a:p>
            <a:r>
              <a:rPr lang="it-IT" sz="2800" b="1">
                <a:latin typeface="Monteserrat "/>
              </a:rPr>
              <a:t>DOI 10.5281/zenodo.10676034</a:t>
            </a:r>
          </a:p>
          <a:p>
            <a:endParaRPr lang="it-IT" sz="2800">
              <a:latin typeface="Monteserrat "/>
            </a:endParaRPr>
          </a:p>
        </p:txBody>
      </p:sp>
      <p:sp>
        <p:nvSpPr>
          <p:cNvPr id="4" name="Google Shape;346;p26">
            <a:extLst>
              <a:ext uri="{FF2B5EF4-FFF2-40B4-BE49-F238E27FC236}">
                <a16:creationId xmlns:a16="http://schemas.microsoft.com/office/drawing/2014/main" id="{F1C4D779-C8A4-0AD3-EDC8-98B64E19AFA6}"/>
              </a:ext>
            </a:extLst>
          </p:cNvPr>
          <p:cNvSpPr/>
          <p:nvPr/>
        </p:nvSpPr>
        <p:spPr>
          <a:xfrm rot="-5400000">
            <a:off x="16041208" y="-789467"/>
            <a:ext cx="2988478" cy="1505106"/>
          </a:xfrm>
          <a:custGeom>
            <a:avLst/>
            <a:gdLst/>
            <a:ahLst/>
            <a:cxnLst/>
            <a:rect l="l" t="t" r="r" b="b"/>
            <a:pathLst>
              <a:path w="2988478" h="1505106" extrusionOk="0">
                <a:moveTo>
                  <a:pt x="0" y="0"/>
                </a:moveTo>
                <a:lnTo>
                  <a:pt x="2988478" y="0"/>
                </a:lnTo>
                <a:lnTo>
                  <a:pt x="2988478" y="1505106"/>
                </a:lnTo>
                <a:lnTo>
                  <a:pt x="0" y="1505106"/>
                </a:lnTo>
                <a:lnTo>
                  <a:pt x="0" y="0"/>
                </a:lnTo>
                <a:close/>
              </a:path>
            </a:pathLst>
          </a:custGeom>
          <a:blipFill rotWithShape="1">
            <a:blip r:embed="rId5">
              <a:alphaModFix/>
            </a:blip>
            <a:stretch>
              <a:fillRect/>
            </a:stretch>
          </a:blipFill>
          <a:ln>
            <a:noFill/>
          </a:ln>
        </p:spPr>
        <p:txBody>
          <a:bodyPr/>
          <a:lstStyle/>
          <a:p>
            <a:endParaRPr lang="it-IT"/>
          </a:p>
        </p:txBody>
      </p:sp>
    </p:spTree>
    <p:extLst>
      <p:ext uri="{BB962C8B-B14F-4D97-AF65-F5344CB8AC3E}">
        <p14:creationId xmlns:p14="http://schemas.microsoft.com/office/powerpoint/2010/main" val="88934534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Google Shape;344;p26"/>
          <p:cNvSpPr/>
          <p:nvPr/>
        </p:nvSpPr>
        <p:spPr>
          <a:xfrm>
            <a:off x="0" y="0"/>
            <a:ext cx="18288000" cy="1457400"/>
          </a:xfrm>
          <a:prstGeom prst="rect">
            <a:avLst/>
          </a:prstGeom>
          <a:solidFill>
            <a:srgbClr val="1E30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26"/>
          <p:cNvSpPr/>
          <p:nvPr/>
        </p:nvSpPr>
        <p:spPr>
          <a:xfrm>
            <a:off x="16702512" y="8607791"/>
            <a:ext cx="556788" cy="556788"/>
          </a:xfrm>
          <a:custGeom>
            <a:avLst/>
            <a:gdLst/>
            <a:ahLst/>
            <a:cxnLst/>
            <a:rect l="l" t="t" r="r" b="b"/>
            <a:pathLst>
              <a:path w="556788" h="556788" extrusionOk="0">
                <a:moveTo>
                  <a:pt x="0" y="0"/>
                </a:moveTo>
                <a:lnTo>
                  <a:pt x="556788" y="0"/>
                </a:lnTo>
                <a:lnTo>
                  <a:pt x="556788" y="556787"/>
                </a:lnTo>
                <a:lnTo>
                  <a:pt x="0" y="556787"/>
                </a:lnTo>
                <a:lnTo>
                  <a:pt x="0" y="0"/>
                </a:lnTo>
                <a:close/>
              </a:path>
            </a:pathLst>
          </a:custGeom>
          <a:blipFill rotWithShape="1">
            <a:blip r:embed="rId3">
              <a:alphaModFix/>
            </a:blip>
            <a:stretch>
              <a:fillRect/>
            </a:stretch>
          </a:blipFill>
          <a:ln>
            <a:noFill/>
          </a:ln>
        </p:spPr>
        <p:txBody>
          <a:bodyPr/>
          <a:lstStyle/>
          <a:p>
            <a:endParaRPr lang="it-IT"/>
          </a:p>
        </p:txBody>
      </p:sp>
      <p:sp>
        <p:nvSpPr>
          <p:cNvPr id="346" name="Google Shape;346;p26"/>
          <p:cNvSpPr/>
          <p:nvPr/>
        </p:nvSpPr>
        <p:spPr>
          <a:xfrm rot="-5400000">
            <a:off x="16041208" y="-789467"/>
            <a:ext cx="2988478" cy="1505106"/>
          </a:xfrm>
          <a:custGeom>
            <a:avLst/>
            <a:gdLst/>
            <a:ahLst/>
            <a:cxnLst/>
            <a:rect l="l" t="t" r="r" b="b"/>
            <a:pathLst>
              <a:path w="2988478" h="1505106" extrusionOk="0">
                <a:moveTo>
                  <a:pt x="0" y="0"/>
                </a:moveTo>
                <a:lnTo>
                  <a:pt x="2988478" y="0"/>
                </a:lnTo>
                <a:lnTo>
                  <a:pt x="2988478" y="1505106"/>
                </a:lnTo>
                <a:lnTo>
                  <a:pt x="0" y="1505106"/>
                </a:lnTo>
                <a:lnTo>
                  <a:pt x="0" y="0"/>
                </a:lnTo>
                <a:close/>
              </a:path>
            </a:pathLst>
          </a:custGeom>
          <a:blipFill rotWithShape="1">
            <a:blip r:embed="rId4">
              <a:alphaModFix/>
            </a:blip>
            <a:stretch>
              <a:fillRect/>
            </a:stretch>
          </a:blipFill>
          <a:ln>
            <a:noFill/>
          </a:ln>
        </p:spPr>
        <p:txBody>
          <a:bodyPr/>
          <a:lstStyle/>
          <a:p>
            <a:endParaRPr lang="it-IT"/>
          </a:p>
        </p:txBody>
      </p:sp>
      <p:grpSp>
        <p:nvGrpSpPr>
          <p:cNvPr id="348" name="Google Shape;348;p26"/>
          <p:cNvGrpSpPr/>
          <p:nvPr/>
        </p:nvGrpSpPr>
        <p:grpSpPr>
          <a:xfrm>
            <a:off x="-431966" y="788487"/>
            <a:ext cx="7148509" cy="1048480"/>
            <a:chOff x="0" y="-163468"/>
            <a:chExt cx="9531346" cy="1397974"/>
          </a:xfrm>
        </p:grpSpPr>
        <p:grpSp>
          <p:nvGrpSpPr>
            <p:cNvPr id="349" name="Google Shape;349;p26"/>
            <p:cNvGrpSpPr/>
            <p:nvPr/>
          </p:nvGrpSpPr>
          <p:grpSpPr>
            <a:xfrm>
              <a:off x="0" y="-163468"/>
              <a:ext cx="9531346" cy="1397974"/>
              <a:chOff x="0" y="-38100"/>
              <a:chExt cx="2221500" cy="325830"/>
            </a:xfrm>
          </p:grpSpPr>
          <p:sp>
            <p:nvSpPr>
              <p:cNvPr id="350" name="Google Shape;350;p26"/>
              <p:cNvSpPr/>
              <p:nvPr/>
            </p:nvSpPr>
            <p:spPr>
              <a:xfrm>
                <a:off x="0" y="0"/>
                <a:ext cx="2221364" cy="287730"/>
              </a:xfrm>
              <a:custGeom>
                <a:avLst/>
                <a:gdLst/>
                <a:ahLst/>
                <a:cxnLst/>
                <a:rect l="l" t="t" r="r" b="b"/>
                <a:pathLst>
                  <a:path w="2221364" h="287730" extrusionOk="0">
                    <a:moveTo>
                      <a:pt x="46588" y="0"/>
                    </a:moveTo>
                    <a:lnTo>
                      <a:pt x="2174776" y="0"/>
                    </a:lnTo>
                    <a:cubicBezTo>
                      <a:pt x="2187132" y="0"/>
                      <a:pt x="2198982" y="4908"/>
                      <a:pt x="2207719" y="13645"/>
                    </a:cubicBezTo>
                    <a:cubicBezTo>
                      <a:pt x="2216456" y="22382"/>
                      <a:pt x="2221364" y="34232"/>
                      <a:pt x="2221364" y="46588"/>
                    </a:cubicBezTo>
                    <a:lnTo>
                      <a:pt x="2221364" y="241142"/>
                    </a:lnTo>
                    <a:cubicBezTo>
                      <a:pt x="2221364" y="266872"/>
                      <a:pt x="2200506" y="287730"/>
                      <a:pt x="2174776" y="287730"/>
                    </a:cubicBezTo>
                    <a:lnTo>
                      <a:pt x="46588" y="287730"/>
                    </a:lnTo>
                    <a:cubicBezTo>
                      <a:pt x="34232" y="287730"/>
                      <a:pt x="22382" y="282822"/>
                      <a:pt x="13645" y="274085"/>
                    </a:cubicBezTo>
                    <a:cubicBezTo>
                      <a:pt x="4908" y="265348"/>
                      <a:pt x="0" y="253498"/>
                      <a:pt x="0" y="241142"/>
                    </a:cubicBezTo>
                    <a:lnTo>
                      <a:pt x="0" y="46588"/>
                    </a:lnTo>
                    <a:cubicBezTo>
                      <a:pt x="0" y="34232"/>
                      <a:pt x="4908" y="22382"/>
                      <a:pt x="13645" y="13645"/>
                    </a:cubicBezTo>
                    <a:cubicBezTo>
                      <a:pt x="22382" y="4908"/>
                      <a:pt x="34232" y="0"/>
                      <a:pt x="465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26"/>
              <p:cNvSpPr txBox="1"/>
              <p:nvPr/>
            </p:nvSpPr>
            <p:spPr>
              <a:xfrm>
                <a:off x="0" y="-38100"/>
                <a:ext cx="2221500" cy="325800"/>
              </a:xfrm>
              <a:prstGeom prst="rect">
                <a:avLst/>
              </a:prstGeom>
              <a:noFill/>
              <a:ln>
                <a:noFill/>
              </a:ln>
            </p:spPr>
            <p:txBody>
              <a:bodyPr spcFirstLastPara="1" wrap="square" lIns="60050" tIns="60050" rIns="60050" bIns="60050" anchor="ctr" anchorCtr="0">
                <a:noAutofit/>
              </a:bodyPr>
              <a:lstStyle/>
              <a:p>
                <a:pPr marL="0" marR="0" lvl="0" indent="0" algn="ctr" rtl="0">
                  <a:lnSpc>
                    <a:spcPct val="163277"/>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352" name="Google Shape;352;p26"/>
            <p:cNvSpPr/>
            <p:nvPr/>
          </p:nvSpPr>
          <p:spPr>
            <a:xfrm>
              <a:off x="3724852" y="163176"/>
              <a:ext cx="5435836" cy="908166"/>
            </a:xfrm>
            <a:custGeom>
              <a:avLst/>
              <a:gdLst/>
              <a:ahLst/>
              <a:cxnLst/>
              <a:rect l="l" t="t" r="r" b="b"/>
              <a:pathLst>
                <a:path w="5435836" h="908166" extrusionOk="0">
                  <a:moveTo>
                    <a:pt x="0" y="0"/>
                  </a:moveTo>
                  <a:lnTo>
                    <a:pt x="5435836" y="0"/>
                  </a:lnTo>
                  <a:lnTo>
                    <a:pt x="5435836" y="908167"/>
                  </a:lnTo>
                  <a:lnTo>
                    <a:pt x="0" y="908167"/>
                  </a:lnTo>
                  <a:lnTo>
                    <a:pt x="0" y="0"/>
                  </a:lnTo>
                  <a:close/>
                </a:path>
              </a:pathLst>
            </a:custGeom>
            <a:blipFill rotWithShape="1">
              <a:blip r:embed="rId5">
                <a:alphaModFix/>
              </a:blip>
              <a:stretch>
                <a:fillRect/>
              </a:stretch>
            </a:blipFill>
            <a:ln>
              <a:noFill/>
            </a:ln>
          </p:spPr>
          <p:txBody>
            <a:bodyPr/>
            <a:lstStyle/>
            <a:p>
              <a:endParaRPr lang="it-IT"/>
            </a:p>
          </p:txBody>
        </p:sp>
        <p:sp>
          <p:nvSpPr>
            <p:cNvPr id="353" name="Google Shape;353;p26"/>
            <p:cNvSpPr/>
            <p:nvPr/>
          </p:nvSpPr>
          <p:spPr>
            <a:xfrm>
              <a:off x="1650583" y="240131"/>
              <a:ext cx="1923704" cy="754258"/>
            </a:xfrm>
            <a:custGeom>
              <a:avLst/>
              <a:gdLst/>
              <a:ahLst/>
              <a:cxnLst/>
              <a:rect l="l" t="t" r="r" b="b"/>
              <a:pathLst>
                <a:path w="1923704" h="754258" extrusionOk="0">
                  <a:moveTo>
                    <a:pt x="0" y="0"/>
                  </a:moveTo>
                  <a:lnTo>
                    <a:pt x="1923704" y="0"/>
                  </a:lnTo>
                  <a:lnTo>
                    <a:pt x="1923704" y="754258"/>
                  </a:lnTo>
                  <a:lnTo>
                    <a:pt x="0" y="754258"/>
                  </a:lnTo>
                  <a:lnTo>
                    <a:pt x="0" y="0"/>
                  </a:lnTo>
                  <a:close/>
                </a:path>
              </a:pathLst>
            </a:custGeom>
            <a:blipFill rotWithShape="1">
              <a:blip r:embed="rId6">
                <a:alphaModFix/>
              </a:blip>
              <a:stretch>
                <a:fillRect/>
              </a:stretch>
            </a:blipFill>
            <a:ln>
              <a:noFill/>
            </a:ln>
          </p:spPr>
          <p:txBody>
            <a:bodyPr/>
            <a:lstStyle/>
            <a:p>
              <a:endParaRPr lang="it-IT"/>
            </a:p>
          </p:txBody>
        </p:sp>
      </p:grpSp>
      <p:sp>
        <p:nvSpPr>
          <p:cNvPr id="2" name="Google Shape;184;p18">
            <a:extLst>
              <a:ext uri="{FF2B5EF4-FFF2-40B4-BE49-F238E27FC236}">
                <a16:creationId xmlns:a16="http://schemas.microsoft.com/office/drawing/2014/main" id="{E813FCB3-2A90-FCE6-7EA8-E47AB47F8E98}"/>
              </a:ext>
            </a:extLst>
          </p:cNvPr>
          <p:cNvSpPr txBox="1"/>
          <p:nvPr/>
        </p:nvSpPr>
        <p:spPr>
          <a:xfrm>
            <a:off x="2743200" y="1834144"/>
            <a:ext cx="11466116" cy="923330"/>
          </a:xfrm>
          <a:prstGeom prst="rect">
            <a:avLst/>
          </a:prstGeom>
          <a:noFill/>
          <a:ln>
            <a:noFill/>
          </a:ln>
        </p:spPr>
        <p:txBody>
          <a:bodyPr spcFirstLastPara="1" wrap="square" lIns="0" tIns="0" rIns="0" bIns="0" anchor="t" anchorCtr="0">
            <a:spAutoFit/>
          </a:bodyPr>
          <a:lstStyle/>
          <a:p>
            <a:pPr marL="19050" algn="ctr" defTabSz="1828800">
              <a:defRPr/>
            </a:pPr>
            <a:r>
              <a:rPr lang="it-IT" sz="6000" b="1">
                <a:solidFill>
                  <a:srgbClr val="0099A6"/>
                </a:solidFill>
                <a:latin typeface="Montserrat" panose="00000500000000000000" pitchFamily="2" charset="0"/>
              </a:rPr>
              <a:t>Il profilo dei rispondenti</a:t>
            </a:r>
            <a:endParaRPr lang="it-IT" sz="2400">
              <a:latin typeface="Montserrat" panose="00000500000000000000" pitchFamily="2" charset="0"/>
            </a:endParaRPr>
          </a:p>
        </p:txBody>
      </p:sp>
      <p:sp>
        <p:nvSpPr>
          <p:cNvPr id="3" name="Segnaposto contenuto 2">
            <a:extLst>
              <a:ext uri="{FF2B5EF4-FFF2-40B4-BE49-F238E27FC236}">
                <a16:creationId xmlns:a16="http://schemas.microsoft.com/office/drawing/2014/main" id="{F8B3EB88-5688-9AC6-6766-E53A6990C3FE}"/>
              </a:ext>
            </a:extLst>
          </p:cNvPr>
          <p:cNvSpPr txBox="1">
            <a:spLocks/>
          </p:cNvSpPr>
          <p:nvPr/>
        </p:nvSpPr>
        <p:spPr>
          <a:xfrm>
            <a:off x="462824" y="3172911"/>
            <a:ext cx="17825176" cy="6325602"/>
          </a:xfrm>
          <a:prstGeom prst="rect">
            <a:avLst/>
          </a:prstGeom>
        </p:spPr>
        <p:txBody>
          <a:bodyPr>
            <a:noAutofit/>
          </a:bodyPr>
          <a:lstStyle>
            <a:lvl1pPr marL="324000" indent="-243000" algn="l" defTabSz="685800" rtl="0" eaLnBrk="1" latinLnBrk="0" hangingPunct="1">
              <a:lnSpc>
                <a:spcPct val="90000"/>
              </a:lnSpc>
              <a:spcBef>
                <a:spcPts val="1063"/>
              </a:spcBef>
              <a:buClr>
                <a:srgbClr val="000000"/>
              </a:buClr>
              <a:buSzPct val="45000"/>
              <a:buFont typeface="Wingdings"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648000" indent="-486000" defTabSz="1371600">
              <a:lnSpc>
                <a:spcPct val="100000"/>
              </a:lnSpc>
              <a:spcBef>
                <a:spcPts val="0"/>
              </a:spcBef>
              <a:buSzPct val="80000"/>
              <a:buFont typeface="Wingdings" panose="05000000000000000000" pitchFamily="2" charset="2"/>
              <a:buChar char="§"/>
            </a:pPr>
            <a:r>
              <a:rPr lang="it-IT" sz="3200">
                <a:solidFill>
                  <a:prstClr val="black"/>
                </a:solidFill>
                <a:latin typeface="Montserrat" panose="00000500000000000000" pitchFamily="2" charset="0"/>
                <a:cs typeface="Arial" panose="020B0604020202020204" pitchFamily="34" charset="0"/>
              </a:rPr>
              <a:t>Fascia di età anagrafica: il 69% dei rispondenti si colloca nella fascia 40-59 anni; solo 2 rispondenti hanno meno di 30 anni e il 14% da 30 a 39 anni</a:t>
            </a:r>
          </a:p>
          <a:p>
            <a:pPr marL="648000" indent="-486000" defTabSz="1371600">
              <a:lnSpc>
                <a:spcPct val="100000"/>
              </a:lnSpc>
              <a:spcBef>
                <a:spcPts val="0"/>
              </a:spcBef>
              <a:buSzPct val="80000"/>
              <a:buFont typeface="Wingdings" panose="05000000000000000000" pitchFamily="2" charset="2"/>
              <a:buChar char="§"/>
            </a:pPr>
            <a:endParaRPr lang="it-IT" sz="3200">
              <a:solidFill>
                <a:prstClr val="black"/>
              </a:solidFill>
              <a:latin typeface="Montserrat" panose="00000500000000000000" pitchFamily="2" charset="0"/>
              <a:cs typeface="Arial" panose="020B0604020202020204" pitchFamily="34" charset="0"/>
            </a:endParaRPr>
          </a:p>
          <a:p>
            <a:pPr marL="648000" indent="-486000" defTabSz="1371600">
              <a:lnSpc>
                <a:spcPct val="100000"/>
              </a:lnSpc>
              <a:spcBef>
                <a:spcPts val="0"/>
              </a:spcBef>
              <a:buSzPct val="80000"/>
              <a:buFont typeface="Wingdings" panose="05000000000000000000" pitchFamily="2" charset="2"/>
              <a:buChar char="§"/>
            </a:pPr>
            <a:r>
              <a:rPr lang="it-IT" sz="3200">
                <a:solidFill>
                  <a:prstClr val="black"/>
                </a:solidFill>
                <a:latin typeface="Montserrat" panose="00000500000000000000" pitchFamily="2" charset="0"/>
                <a:cs typeface="Arial" panose="020B0604020202020204" pitchFamily="34" charset="0"/>
              </a:rPr>
              <a:t>Livello professionale: il 62% dei rispondenti è al livello base (ricercatore/tecnologo) e il 12% dei rispondenti è al livello apicale (dirigenti di ricerca/dirigenti tecnologi). </a:t>
            </a:r>
            <a:r>
              <a:rPr lang="it-IT" sz="3200" b="1" spc="-2">
                <a:solidFill>
                  <a:srgbClr val="009EAB"/>
                </a:solidFill>
                <a:latin typeface="Montserrat" panose="00000500000000000000" pitchFamily="2" charset="0"/>
                <a:ea typeface="+mj-ea"/>
                <a:cs typeface="+mj-cs"/>
              </a:rPr>
              <a:t>I più interessati al questionario si sono rivelati i dirigenti (il 16% degli invitati ha risposto).</a:t>
            </a:r>
          </a:p>
          <a:p>
            <a:pPr marL="648000" indent="-486000" defTabSz="1371600">
              <a:lnSpc>
                <a:spcPct val="100000"/>
              </a:lnSpc>
              <a:spcBef>
                <a:spcPts val="0"/>
              </a:spcBef>
              <a:buSzPct val="80000"/>
              <a:buFont typeface="Wingdings" panose="05000000000000000000" pitchFamily="2" charset="2"/>
              <a:buChar char="§"/>
            </a:pPr>
            <a:endParaRPr lang="it-IT" sz="3200" b="1" spc="-2">
              <a:solidFill>
                <a:srgbClr val="009EAB"/>
              </a:solidFill>
              <a:latin typeface="Montserrat" panose="00000500000000000000" pitchFamily="2" charset="0"/>
              <a:ea typeface="+mj-ea"/>
              <a:cs typeface="+mj-cs"/>
            </a:endParaRPr>
          </a:p>
          <a:p>
            <a:pPr marL="648000" indent="-486000" defTabSz="1371600">
              <a:lnSpc>
                <a:spcPct val="100000"/>
              </a:lnSpc>
              <a:spcBef>
                <a:spcPts val="0"/>
              </a:spcBef>
              <a:buClrTx/>
              <a:buSzPct val="80000"/>
              <a:buFont typeface="Wingdings" panose="05000000000000000000" pitchFamily="2" charset="2"/>
              <a:buChar char="§"/>
            </a:pPr>
            <a:r>
              <a:rPr lang="it-IT" sz="3200">
                <a:solidFill>
                  <a:prstClr val="black"/>
                </a:solidFill>
                <a:latin typeface="Montserrat" panose="00000500000000000000" pitchFamily="2" charset="0"/>
                <a:cs typeface="Arial" panose="020B0604020202020204" pitchFamily="34" charset="0"/>
              </a:rPr>
              <a:t>Il settore ERC più rappresentato è PE –  </a:t>
            </a:r>
            <a:r>
              <a:rPr lang="it-IT" sz="3200" err="1">
                <a:solidFill>
                  <a:prstClr val="black"/>
                </a:solidFill>
                <a:latin typeface="Montserrat" panose="00000500000000000000" pitchFamily="2" charset="0"/>
                <a:cs typeface="Arial" panose="020B0604020202020204" pitchFamily="34" charset="0"/>
              </a:rPr>
              <a:t>Physical</a:t>
            </a:r>
            <a:r>
              <a:rPr lang="it-IT" sz="3200">
                <a:solidFill>
                  <a:prstClr val="black"/>
                </a:solidFill>
                <a:latin typeface="Montserrat" panose="00000500000000000000" pitchFamily="2" charset="0"/>
                <a:cs typeface="Arial" panose="020B0604020202020204" pitchFamily="34" charset="0"/>
              </a:rPr>
              <a:t> Sciences and Engineering, seguito da LS – Life Sciences e per ultimo da SSH – Social Sciences and </a:t>
            </a:r>
            <a:r>
              <a:rPr lang="it-IT" sz="3200" err="1">
                <a:solidFill>
                  <a:prstClr val="black"/>
                </a:solidFill>
                <a:latin typeface="Montserrat" panose="00000500000000000000" pitchFamily="2" charset="0"/>
                <a:cs typeface="Arial" panose="020B0604020202020204" pitchFamily="34" charset="0"/>
              </a:rPr>
              <a:t>Humanities</a:t>
            </a:r>
            <a:endParaRPr lang="it-IT" sz="3200">
              <a:solidFill>
                <a:prstClr val="black"/>
              </a:solidFill>
              <a:latin typeface="Montserrat" panose="00000500000000000000" pitchFamily="2" charset="0"/>
              <a:cs typeface="Arial" panose="020B0604020202020204" pitchFamily="34" charset="0"/>
            </a:endParaRPr>
          </a:p>
          <a:p>
            <a:pPr marL="648000" indent="-486000" defTabSz="1371600">
              <a:lnSpc>
                <a:spcPct val="100000"/>
              </a:lnSpc>
              <a:spcBef>
                <a:spcPts val="0"/>
              </a:spcBef>
              <a:buClrTx/>
              <a:buSzPct val="80000"/>
              <a:buFont typeface="Wingdings" panose="05000000000000000000" pitchFamily="2" charset="2"/>
              <a:buChar char="§"/>
            </a:pPr>
            <a:endParaRPr lang="it-IT" sz="3200">
              <a:solidFill>
                <a:prstClr val="black"/>
              </a:solidFill>
              <a:latin typeface="Montserrat" panose="00000500000000000000" pitchFamily="2" charset="0"/>
              <a:cs typeface="Arial" panose="020B0604020202020204" pitchFamily="34" charset="0"/>
            </a:endParaRPr>
          </a:p>
          <a:p>
            <a:pPr marL="648000" indent="-486000" defTabSz="1371600">
              <a:lnSpc>
                <a:spcPct val="100000"/>
              </a:lnSpc>
              <a:spcBef>
                <a:spcPts val="0"/>
              </a:spcBef>
              <a:buSzPct val="80000"/>
              <a:buFont typeface="Wingdings" panose="05000000000000000000" pitchFamily="2" charset="2"/>
              <a:buChar char="§"/>
            </a:pPr>
            <a:r>
              <a:rPr lang="it-IT" sz="3200">
                <a:solidFill>
                  <a:prstClr val="black"/>
                </a:solidFill>
                <a:latin typeface="Montserrat" panose="00000500000000000000" pitchFamily="2" charset="0"/>
                <a:cs typeface="Arial" panose="020B0604020202020204" pitchFamily="34" charset="0"/>
              </a:rPr>
              <a:t>Il 73% dei rispondenti dichiara che una parte significativa della propria produzione è stata realizzata interamente o parzialmente con finanziamento pubblico</a:t>
            </a:r>
          </a:p>
          <a:p>
            <a:pPr marL="648000" indent="-486000" defTabSz="1371600">
              <a:lnSpc>
                <a:spcPct val="100000"/>
              </a:lnSpc>
              <a:spcBef>
                <a:spcPts val="0"/>
              </a:spcBef>
              <a:buClrTx/>
            </a:pPr>
            <a:endParaRPr lang="it-IT" sz="2800">
              <a:solidFill>
                <a:prstClr val="black"/>
              </a:solidFill>
              <a:latin typeface="Montserrat" panose="00000500000000000000" pitchFamily="2" charset="0"/>
            </a:endParaRPr>
          </a:p>
          <a:p>
            <a:pPr marL="0" indent="0" defTabSz="1371600">
              <a:spcBef>
                <a:spcPts val="2126"/>
              </a:spcBef>
              <a:buNone/>
            </a:pPr>
            <a:endParaRPr lang="it-IT" sz="3200">
              <a:solidFill>
                <a:prstClr val="black"/>
              </a:solidFill>
              <a:latin typeface="Montserrat" panose="00000500000000000000" pitchFamily="2" charset="0"/>
            </a:endParaRPr>
          </a:p>
        </p:txBody>
      </p:sp>
    </p:spTree>
    <p:extLst>
      <p:ext uri="{BB962C8B-B14F-4D97-AF65-F5344CB8AC3E}">
        <p14:creationId xmlns:p14="http://schemas.microsoft.com/office/powerpoint/2010/main" val="1702731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Google Shape;344;p26"/>
          <p:cNvSpPr/>
          <p:nvPr/>
        </p:nvSpPr>
        <p:spPr>
          <a:xfrm>
            <a:off x="0" y="0"/>
            <a:ext cx="18288000" cy="1457400"/>
          </a:xfrm>
          <a:prstGeom prst="rect">
            <a:avLst/>
          </a:prstGeom>
          <a:solidFill>
            <a:srgbClr val="1E30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26"/>
          <p:cNvSpPr/>
          <p:nvPr/>
        </p:nvSpPr>
        <p:spPr>
          <a:xfrm>
            <a:off x="16702512" y="8607791"/>
            <a:ext cx="556788" cy="556788"/>
          </a:xfrm>
          <a:custGeom>
            <a:avLst/>
            <a:gdLst/>
            <a:ahLst/>
            <a:cxnLst/>
            <a:rect l="l" t="t" r="r" b="b"/>
            <a:pathLst>
              <a:path w="556788" h="556788" extrusionOk="0">
                <a:moveTo>
                  <a:pt x="0" y="0"/>
                </a:moveTo>
                <a:lnTo>
                  <a:pt x="556788" y="0"/>
                </a:lnTo>
                <a:lnTo>
                  <a:pt x="556788" y="556787"/>
                </a:lnTo>
                <a:lnTo>
                  <a:pt x="0" y="556787"/>
                </a:lnTo>
                <a:lnTo>
                  <a:pt x="0" y="0"/>
                </a:lnTo>
                <a:close/>
              </a:path>
            </a:pathLst>
          </a:custGeom>
          <a:blipFill rotWithShape="1">
            <a:blip r:embed="rId3">
              <a:alphaModFix/>
            </a:blip>
            <a:stretch>
              <a:fillRect/>
            </a:stretch>
          </a:blipFill>
          <a:ln>
            <a:noFill/>
          </a:ln>
        </p:spPr>
        <p:txBody>
          <a:bodyPr/>
          <a:lstStyle/>
          <a:p>
            <a:endParaRPr lang="it-IT"/>
          </a:p>
        </p:txBody>
      </p:sp>
      <p:sp>
        <p:nvSpPr>
          <p:cNvPr id="346" name="Google Shape;346;p26"/>
          <p:cNvSpPr/>
          <p:nvPr/>
        </p:nvSpPr>
        <p:spPr>
          <a:xfrm rot="-5400000">
            <a:off x="16041208" y="-789467"/>
            <a:ext cx="2988478" cy="1505106"/>
          </a:xfrm>
          <a:custGeom>
            <a:avLst/>
            <a:gdLst/>
            <a:ahLst/>
            <a:cxnLst/>
            <a:rect l="l" t="t" r="r" b="b"/>
            <a:pathLst>
              <a:path w="2988478" h="1505106" extrusionOk="0">
                <a:moveTo>
                  <a:pt x="0" y="0"/>
                </a:moveTo>
                <a:lnTo>
                  <a:pt x="2988478" y="0"/>
                </a:lnTo>
                <a:lnTo>
                  <a:pt x="2988478" y="1505106"/>
                </a:lnTo>
                <a:lnTo>
                  <a:pt x="0" y="1505106"/>
                </a:lnTo>
                <a:lnTo>
                  <a:pt x="0" y="0"/>
                </a:lnTo>
                <a:close/>
              </a:path>
            </a:pathLst>
          </a:custGeom>
          <a:blipFill rotWithShape="1">
            <a:blip r:embed="rId4">
              <a:alphaModFix/>
            </a:blip>
            <a:stretch>
              <a:fillRect/>
            </a:stretch>
          </a:blipFill>
          <a:ln>
            <a:noFill/>
          </a:ln>
        </p:spPr>
        <p:txBody>
          <a:bodyPr/>
          <a:lstStyle/>
          <a:p>
            <a:endParaRPr lang="it-IT"/>
          </a:p>
        </p:txBody>
      </p:sp>
      <p:grpSp>
        <p:nvGrpSpPr>
          <p:cNvPr id="348" name="Google Shape;348;p26"/>
          <p:cNvGrpSpPr/>
          <p:nvPr/>
        </p:nvGrpSpPr>
        <p:grpSpPr>
          <a:xfrm>
            <a:off x="-431966" y="788487"/>
            <a:ext cx="7148509" cy="1048480"/>
            <a:chOff x="0" y="-163468"/>
            <a:chExt cx="9531346" cy="1397974"/>
          </a:xfrm>
        </p:grpSpPr>
        <p:grpSp>
          <p:nvGrpSpPr>
            <p:cNvPr id="349" name="Google Shape;349;p26"/>
            <p:cNvGrpSpPr/>
            <p:nvPr/>
          </p:nvGrpSpPr>
          <p:grpSpPr>
            <a:xfrm>
              <a:off x="0" y="-163468"/>
              <a:ext cx="9531346" cy="1397974"/>
              <a:chOff x="0" y="-38100"/>
              <a:chExt cx="2221500" cy="325830"/>
            </a:xfrm>
          </p:grpSpPr>
          <p:sp>
            <p:nvSpPr>
              <p:cNvPr id="350" name="Google Shape;350;p26"/>
              <p:cNvSpPr/>
              <p:nvPr/>
            </p:nvSpPr>
            <p:spPr>
              <a:xfrm>
                <a:off x="0" y="0"/>
                <a:ext cx="2221364" cy="287730"/>
              </a:xfrm>
              <a:custGeom>
                <a:avLst/>
                <a:gdLst/>
                <a:ahLst/>
                <a:cxnLst/>
                <a:rect l="l" t="t" r="r" b="b"/>
                <a:pathLst>
                  <a:path w="2221364" h="287730" extrusionOk="0">
                    <a:moveTo>
                      <a:pt x="46588" y="0"/>
                    </a:moveTo>
                    <a:lnTo>
                      <a:pt x="2174776" y="0"/>
                    </a:lnTo>
                    <a:cubicBezTo>
                      <a:pt x="2187132" y="0"/>
                      <a:pt x="2198982" y="4908"/>
                      <a:pt x="2207719" y="13645"/>
                    </a:cubicBezTo>
                    <a:cubicBezTo>
                      <a:pt x="2216456" y="22382"/>
                      <a:pt x="2221364" y="34232"/>
                      <a:pt x="2221364" y="46588"/>
                    </a:cubicBezTo>
                    <a:lnTo>
                      <a:pt x="2221364" y="241142"/>
                    </a:lnTo>
                    <a:cubicBezTo>
                      <a:pt x="2221364" y="266872"/>
                      <a:pt x="2200506" y="287730"/>
                      <a:pt x="2174776" y="287730"/>
                    </a:cubicBezTo>
                    <a:lnTo>
                      <a:pt x="46588" y="287730"/>
                    </a:lnTo>
                    <a:cubicBezTo>
                      <a:pt x="34232" y="287730"/>
                      <a:pt x="22382" y="282822"/>
                      <a:pt x="13645" y="274085"/>
                    </a:cubicBezTo>
                    <a:cubicBezTo>
                      <a:pt x="4908" y="265348"/>
                      <a:pt x="0" y="253498"/>
                      <a:pt x="0" y="241142"/>
                    </a:cubicBezTo>
                    <a:lnTo>
                      <a:pt x="0" y="46588"/>
                    </a:lnTo>
                    <a:cubicBezTo>
                      <a:pt x="0" y="34232"/>
                      <a:pt x="4908" y="22382"/>
                      <a:pt x="13645" y="13645"/>
                    </a:cubicBezTo>
                    <a:cubicBezTo>
                      <a:pt x="22382" y="4908"/>
                      <a:pt x="34232" y="0"/>
                      <a:pt x="465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26"/>
              <p:cNvSpPr txBox="1"/>
              <p:nvPr/>
            </p:nvSpPr>
            <p:spPr>
              <a:xfrm>
                <a:off x="0" y="-38100"/>
                <a:ext cx="2221500" cy="325800"/>
              </a:xfrm>
              <a:prstGeom prst="rect">
                <a:avLst/>
              </a:prstGeom>
              <a:noFill/>
              <a:ln>
                <a:noFill/>
              </a:ln>
            </p:spPr>
            <p:txBody>
              <a:bodyPr spcFirstLastPara="1" wrap="square" lIns="60050" tIns="60050" rIns="60050" bIns="60050" anchor="ctr" anchorCtr="0">
                <a:noAutofit/>
              </a:bodyPr>
              <a:lstStyle/>
              <a:p>
                <a:pPr marL="0" marR="0" lvl="0" indent="0" algn="ctr" rtl="0">
                  <a:lnSpc>
                    <a:spcPct val="163277"/>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352" name="Google Shape;352;p26"/>
            <p:cNvSpPr/>
            <p:nvPr/>
          </p:nvSpPr>
          <p:spPr>
            <a:xfrm>
              <a:off x="3724852" y="163176"/>
              <a:ext cx="5435836" cy="908166"/>
            </a:xfrm>
            <a:custGeom>
              <a:avLst/>
              <a:gdLst/>
              <a:ahLst/>
              <a:cxnLst/>
              <a:rect l="l" t="t" r="r" b="b"/>
              <a:pathLst>
                <a:path w="5435836" h="908166" extrusionOk="0">
                  <a:moveTo>
                    <a:pt x="0" y="0"/>
                  </a:moveTo>
                  <a:lnTo>
                    <a:pt x="5435836" y="0"/>
                  </a:lnTo>
                  <a:lnTo>
                    <a:pt x="5435836" y="908167"/>
                  </a:lnTo>
                  <a:lnTo>
                    <a:pt x="0" y="908167"/>
                  </a:lnTo>
                  <a:lnTo>
                    <a:pt x="0" y="0"/>
                  </a:lnTo>
                  <a:close/>
                </a:path>
              </a:pathLst>
            </a:custGeom>
            <a:blipFill rotWithShape="1">
              <a:blip r:embed="rId5">
                <a:alphaModFix/>
              </a:blip>
              <a:stretch>
                <a:fillRect/>
              </a:stretch>
            </a:blipFill>
            <a:ln>
              <a:noFill/>
            </a:ln>
          </p:spPr>
          <p:txBody>
            <a:bodyPr/>
            <a:lstStyle/>
            <a:p>
              <a:endParaRPr lang="it-IT"/>
            </a:p>
          </p:txBody>
        </p:sp>
        <p:sp>
          <p:nvSpPr>
            <p:cNvPr id="353" name="Google Shape;353;p26"/>
            <p:cNvSpPr/>
            <p:nvPr/>
          </p:nvSpPr>
          <p:spPr>
            <a:xfrm>
              <a:off x="1650583" y="240131"/>
              <a:ext cx="1923704" cy="754258"/>
            </a:xfrm>
            <a:custGeom>
              <a:avLst/>
              <a:gdLst/>
              <a:ahLst/>
              <a:cxnLst/>
              <a:rect l="l" t="t" r="r" b="b"/>
              <a:pathLst>
                <a:path w="1923704" h="754258" extrusionOk="0">
                  <a:moveTo>
                    <a:pt x="0" y="0"/>
                  </a:moveTo>
                  <a:lnTo>
                    <a:pt x="1923704" y="0"/>
                  </a:lnTo>
                  <a:lnTo>
                    <a:pt x="1923704" y="754258"/>
                  </a:lnTo>
                  <a:lnTo>
                    <a:pt x="0" y="754258"/>
                  </a:lnTo>
                  <a:lnTo>
                    <a:pt x="0" y="0"/>
                  </a:lnTo>
                  <a:close/>
                </a:path>
              </a:pathLst>
            </a:custGeom>
            <a:blipFill rotWithShape="1">
              <a:blip r:embed="rId6">
                <a:alphaModFix/>
              </a:blip>
              <a:stretch>
                <a:fillRect/>
              </a:stretch>
            </a:blipFill>
            <a:ln>
              <a:noFill/>
            </a:ln>
          </p:spPr>
          <p:txBody>
            <a:bodyPr/>
            <a:lstStyle/>
            <a:p>
              <a:endParaRPr lang="it-IT"/>
            </a:p>
          </p:txBody>
        </p:sp>
      </p:grpSp>
      <p:sp>
        <p:nvSpPr>
          <p:cNvPr id="2" name="Google Shape;184;p18">
            <a:extLst>
              <a:ext uri="{FF2B5EF4-FFF2-40B4-BE49-F238E27FC236}">
                <a16:creationId xmlns:a16="http://schemas.microsoft.com/office/drawing/2014/main" id="{E813FCB3-2A90-FCE6-7EA8-E47AB47F8E98}"/>
              </a:ext>
            </a:extLst>
          </p:cNvPr>
          <p:cNvSpPr txBox="1"/>
          <p:nvPr/>
        </p:nvSpPr>
        <p:spPr>
          <a:xfrm>
            <a:off x="2904868" y="1788898"/>
            <a:ext cx="12654642" cy="923330"/>
          </a:xfrm>
          <a:prstGeom prst="rect">
            <a:avLst/>
          </a:prstGeom>
          <a:noFill/>
          <a:ln>
            <a:noFill/>
          </a:ln>
        </p:spPr>
        <p:txBody>
          <a:bodyPr spcFirstLastPara="1" wrap="square" lIns="0" tIns="0" rIns="0" bIns="0" anchor="t" anchorCtr="0">
            <a:spAutoFit/>
          </a:bodyPr>
          <a:lstStyle/>
          <a:p>
            <a:pPr marL="19050" defTabSz="1828800">
              <a:defRPr/>
            </a:pPr>
            <a:r>
              <a:rPr lang="it-IT" sz="6000" b="1">
                <a:solidFill>
                  <a:srgbClr val="0099A6"/>
                </a:solidFill>
                <a:latin typeface="Montserrat" panose="00000500000000000000" pitchFamily="2" charset="0"/>
              </a:rPr>
              <a:t>I modelli di pubblicazione</a:t>
            </a:r>
            <a:endParaRPr lang="it-IT" sz="2400">
              <a:latin typeface="Montserrat" panose="00000500000000000000" pitchFamily="2" charset="0"/>
            </a:endParaRPr>
          </a:p>
        </p:txBody>
      </p:sp>
      <p:pic>
        <p:nvPicPr>
          <p:cNvPr id="7" name="Immagine 6">
            <a:extLst>
              <a:ext uri="{FF2B5EF4-FFF2-40B4-BE49-F238E27FC236}">
                <a16:creationId xmlns:a16="http://schemas.microsoft.com/office/drawing/2014/main" id="{84B485BE-6A85-9B2E-12A7-5A97CC51BC08}"/>
              </a:ext>
            </a:extLst>
          </p:cNvPr>
          <p:cNvPicPr>
            <a:picLocks noChangeAspect="1"/>
          </p:cNvPicPr>
          <p:nvPr/>
        </p:nvPicPr>
        <p:blipFill>
          <a:blip r:embed="rId7"/>
          <a:stretch>
            <a:fillRect/>
          </a:stretch>
        </p:blipFill>
        <p:spPr>
          <a:xfrm>
            <a:off x="2361673" y="2625357"/>
            <a:ext cx="12970854" cy="7499790"/>
          </a:xfrm>
          <a:prstGeom prst="rect">
            <a:avLst/>
          </a:prstGeom>
        </p:spPr>
      </p:pic>
    </p:spTree>
    <p:extLst>
      <p:ext uri="{BB962C8B-B14F-4D97-AF65-F5344CB8AC3E}">
        <p14:creationId xmlns:p14="http://schemas.microsoft.com/office/powerpoint/2010/main" val="234089091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Google Shape;344;p26"/>
          <p:cNvSpPr/>
          <p:nvPr/>
        </p:nvSpPr>
        <p:spPr>
          <a:xfrm>
            <a:off x="0" y="0"/>
            <a:ext cx="18288000" cy="1457400"/>
          </a:xfrm>
          <a:prstGeom prst="rect">
            <a:avLst/>
          </a:prstGeom>
          <a:solidFill>
            <a:srgbClr val="1E30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26"/>
          <p:cNvSpPr/>
          <p:nvPr/>
        </p:nvSpPr>
        <p:spPr>
          <a:xfrm>
            <a:off x="16702512" y="8607791"/>
            <a:ext cx="556788" cy="556788"/>
          </a:xfrm>
          <a:custGeom>
            <a:avLst/>
            <a:gdLst/>
            <a:ahLst/>
            <a:cxnLst/>
            <a:rect l="l" t="t" r="r" b="b"/>
            <a:pathLst>
              <a:path w="556788" h="556788" extrusionOk="0">
                <a:moveTo>
                  <a:pt x="0" y="0"/>
                </a:moveTo>
                <a:lnTo>
                  <a:pt x="556788" y="0"/>
                </a:lnTo>
                <a:lnTo>
                  <a:pt x="556788" y="556787"/>
                </a:lnTo>
                <a:lnTo>
                  <a:pt x="0" y="556787"/>
                </a:lnTo>
                <a:lnTo>
                  <a:pt x="0" y="0"/>
                </a:lnTo>
                <a:close/>
              </a:path>
            </a:pathLst>
          </a:custGeom>
          <a:blipFill rotWithShape="1">
            <a:blip r:embed="rId3">
              <a:alphaModFix/>
            </a:blip>
            <a:stretch>
              <a:fillRect/>
            </a:stretch>
          </a:blipFill>
          <a:ln>
            <a:noFill/>
          </a:ln>
        </p:spPr>
        <p:txBody>
          <a:bodyPr/>
          <a:lstStyle/>
          <a:p>
            <a:endParaRPr lang="it-IT"/>
          </a:p>
        </p:txBody>
      </p:sp>
      <p:sp>
        <p:nvSpPr>
          <p:cNvPr id="346" name="Google Shape;346;p26"/>
          <p:cNvSpPr/>
          <p:nvPr/>
        </p:nvSpPr>
        <p:spPr>
          <a:xfrm rot="-5400000">
            <a:off x="16041208" y="-789467"/>
            <a:ext cx="2988478" cy="1505106"/>
          </a:xfrm>
          <a:custGeom>
            <a:avLst/>
            <a:gdLst/>
            <a:ahLst/>
            <a:cxnLst/>
            <a:rect l="l" t="t" r="r" b="b"/>
            <a:pathLst>
              <a:path w="2988478" h="1505106" extrusionOk="0">
                <a:moveTo>
                  <a:pt x="0" y="0"/>
                </a:moveTo>
                <a:lnTo>
                  <a:pt x="2988478" y="0"/>
                </a:lnTo>
                <a:lnTo>
                  <a:pt x="2988478" y="1505106"/>
                </a:lnTo>
                <a:lnTo>
                  <a:pt x="0" y="1505106"/>
                </a:lnTo>
                <a:lnTo>
                  <a:pt x="0" y="0"/>
                </a:lnTo>
                <a:close/>
              </a:path>
            </a:pathLst>
          </a:custGeom>
          <a:blipFill rotWithShape="1">
            <a:blip r:embed="rId4">
              <a:alphaModFix/>
            </a:blip>
            <a:stretch>
              <a:fillRect/>
            </a:stretch>
          </a:blipFill>
          <a:ln>
            <a:noFill/>
          </a:ln>
        </p:spPr>
        <p:txBody>
          <a:bodyPr/>
          <a:lstStyle/>
          <a:p>
            <a:endParaRPr lang="it-IT"/>
          </a:p>
        </p:txBody>
      </p:sp>
      <p:grpSp>
        <p:nvGrpSpPr>
          <p:cNvPr id="348" name="Google Shape;348;p26"/>
          <p:cNvGrpSpPr/>
          <p:nvPr/>
        </p:nvGrpSpPr>
        <p:grpSpPr>
          <a:xfrm>
            <a:off x="-431966" y="788487"/>
            <a:ext cx="7148509" cy="1048480"/>
            <a:chOff x="0" y="-163468"/>
            <a:chExt cx="9531346" cy="1397974"/>
          </a:xfrm>
        </p:grpSpPr>
        <p:grpSp>
          <p:nvGrpSpPr>
            <p:cNvPr id="349" name="Google Shape;349;p26"/>
            <p:cNvGrpSpPr/>
            <p:nvPr/>
          </p:nvGrpSpPr>
          <p:grpSpPr>
            <a:xfrm>
              <a:off x="0" y="-163468"/>
              <a:ext cx="9531346" cy="1397974"/>
              <a:chOff x="0" y="-38100"/>
              <a:chExt cx="2221500" cy="325830"/>
            </a:xfrm>
          </p:grpSpPr>
          <p:sp>
            <p:nvSpPr>
              <p:cNvPr id="350" name="Google Shape;350;p26"/>
              <p:cNvSpPr/>
              <p:nvPr/>
            </p:nvSpPr>
            <p:spPr>
              <a:xfrm>
                <a:off x="0" y="0"/>
                <a:ext cx="2221364" cy="287730"/>
              </a:xfrm>
              <a:custGeom>
                <a:avLst/>
                <a:gdLst/>
                <a:ahLst/>
                <a:cxnLst/>
                <a:rect l="l" t="t" r="r" b="b"/>
                <a:pathLst>
                  <a:path w="2221364" h="287730" extrusionOk="0">
                    <a:moveTo>
                      <a:pt x="46588" y="0"/>
                    </a:moveTo>
                    <a:lnTo>
                      <a:pt x="2174776" y="0"/>
                    </a:lnTo>
                    <a:cubicBezTo>
                      <a:pt x="2187132" y="0"/>
                      <a:pt x="2198982" y="4908"/>
                      <a:pt x="2207719" y="13645"/>
                    </a:cubicBezTo>
                    <a:cubicBezTo>
                      <a:pt x="2216456" y="22382"/>
                      <a:pt x="2221364" y="34232"/>
                      <a:pt x="2221364" y="46588"/>
                    </a:cubicBezTo>
                    <a:lnTo>
                      <a:pt x="2221364" y="241142"/>
                    </a:lnTo>
                    <a:cubicBezTo>
                      <a:pt x="2221364" y="266872"/>
                      <a:pt x="2200506" y="287730"/>
                      <a:pt x="2174776" y="287730"/>
                    </a:cubicBezTo>
                    <a:lnTo>
                      <a:pt x="46588" y="287730"/>
                    </a:lnTo>
                    <a:cubicBezTo>
                      <a:pt x="34232" y="287730"/>
                      <a:pt x="22382" y="282822"/>
                      <a:pt x="13645" y="274085"/>
                    </a:cubicBezTo>
                    <a:cubicBezTo>
                      <a:pt x="4908" y="265348"/>
                      <a:pt x="0" y="253498"/>
                      <a:pt x="0" y="241142"/>
                    </a:cubicBezTo>
                    <a:lnTo>
                      <a:pt x="0" y="46588"/>
                    </a:lnTo>
                    <a:cubicBezTo>
                      <a:pt x="0" y="34232"/>
                      <a:pt x="4908" y="22382"/>
                      <a:pt x="13645" y="13645"/>
                    </a:cubicBezTo>
                    <a:cubicBezTo>
                      <a:pt x="22382" y="4908"/>
                      <a:pt x="34232" y="0"/>
                      <a:pt x="465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26"/>
              <p:cNvSpPr txBox="1"/>
              <p:nvPr/>
            </p:nvSpPr>
            <p:spPr>
              <a:xfrm>
                <a:off x="0" y="-38100"/>
                <a:ext cx="2221500" cy="325800"/>
              </a:xfrm>
              <a:prstGeom prst="rect">
                <a:avLst/>
              </a:prstGeom>
              <a:noFill/>
              <a:ln>
                <a:noFill/>
              </a:ln>
            </p:spPr>
            <p:txBody>
              <a:bodyPr spcFirstLastPara="1" wrap="square" lIns="60050" tIns="60050" rIns="60050" bIns="60050" anchor="ctr" anchorCtr="0">
                <a:noAutofit/>
              </a:bodyPr>
              <a:lstStyle/>
              <a:p>
                <a:pPr marL="0" marR="0" lvl="0" indent="0" algn="ctr" rtl="0">
                  <a:lnSpc>
                    <a:spcPct val="163277"/>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352" name="Google Shape;352;p26"/>
            <p:cNvSpPr/>
            <p:nvPr/>
          </p:nvSpPr>
          <p:spPr>
            <a:xfrm>
              <a:off x="3724852" y="163176"/>
              <a:ext cx="5435836" cy="908166"/>
            </a:xfrm>
            <a:custGeom>
              <a:avLst/>
              <a:gdLst/>
              <a:ahLst/>
              <a:cxnLst/>
              <a:rect l="l" t="t" r="r" b="b"/>
              <a:pathLst>
                <a:path w="5435836" h="908166" extrusionOk="0">
                  <a:moveTo>
                    <a:pt x="0" y="0"/>
                  </a:moveTo>
                  <a:lnTo>
                    <a:pt x="5435836" y="0"/>
                  </a:lnTo>
                  <a:lnTo>
                    <a:pt x="5435836" y="908167"/>
                  </a:lnTo>
                  <a:lnTo>
                    <a:pt x="0" y="908167"/>
                  </a:lnTo>
                  <a:lnTo>
                    <a:pt x="0" y="0"/>
                  </a:lnTo>
                  <a:close/>
                </a:path>
              </a:pathLst>
            </a:custGeom>
            <a:blipFill rotWithShape="1">
              <a:blip r:embed="rId5">
                <a:alphaModFix/>
              </a:blip>
              <a:stretch>
                <a:fillRect/>
              </a:stretch>
            </a:blipFill>
            <a:ln>
              <a:noFill/>
            </a:ln>
          </p:spPr>
          <p:txBody>
            <a:bodyPr/>
            <a:lstStyle/>
            <a:p>
              <a:endParaRPr lang="it-IT"/>
            </a:p>
          </p:txBody>
        </p:sp>
        <p:sp>
          <p:nvSpPr>
            <p:cNvPr id="353" name="Google Shape;353;p26"/>
            <p:cNvSpPr/>
            <p:nvPr/>
          </p:nvSpPr>
          <p:spPr>
            <a:xfrm>
              <a:off x="1650583" y="240131"/>
              <a:ext cx="1923704" cy="754258"/>
            </a:xfrm>
            <a:custGeom>
              <a:avLst/>
              <a:gdLst/>
              <a:ahLst/>
              <a:cxnLst/>
              <a:rect l="l" t="t" r="r" b="b"/>
              <a:pathLst>
                <a:path w="1923704" h="754258" extrusionOk="0">
                  <a:moveTo>
                    <a:pt x="0" y="0"/>
                  </a:moveTo>
                  <a:lnTo>
                    <a:pt x="1923704" y="0"/>
                  </a:lnTo>
                  <a:lnTo>
                    <a:pt x="1923704" y="754258"/>
                  </a:lnTo>
                  <a:lnTo>
                    <a:pt x="0" y="754258"/>
                  </a:lnTo>
                  <a:lnTo>
                    <a:pt x="0" y="0"/>
                  </a:lnTo>
                  <a:close/>
                </a:path>
              </a:pathLst>
            </a:custGeom>
            <a:blipFill rotWithShape="1">
              <a:blip r:embed="rId6">
                <a:alphaModFix/>
              </a:blip>
              <a:stretch>
                <a:fillRect/>
              </a:stretch>
            </a:blipFill>
            <a:ln>
              <a:noFill/>
            </a:ln>
          </p:spPr>
          <p:txBody>
            <a:bodyPr/>
            <a:lstStyle/>
            <a:p>
              <a:endParaRPr lang="it-IT"/>
            </a:p>
          </p:txBody>
        </p:sp>
      </p:grpSp>
      <p:sp>
        <p:nvSpPr>
          <p:cNvPr id="2" name="Google Shape;184;p18">
            <a:extLst>
              <a:ext uri="{FF2B5EF4-FFF2-40B4-BE49-F238E27FC236}">
                <a16:creationId xmlns:a16="http://schemas.microsoft.com/office/drawing/2014/main" id="{E813FCB3-2A90-FCE6-7EA8-E47AB47F8E98}"/>
              </a:ext>
            </a:extLst>
          </p:cNvPr>
          <p:cNvSpPr txBox="1"/>
          <p:nvPr/>
        </p:nvSpPr>
        <p:spPr>
          <a:xfrm>
            <a:off x="5932273" y="1959252"/>
            <a:ext cx="7166700" cy="1846659"/>
          </a:xfrm>
          <a:prstGeom prst="rect">
            <a:avLst/>
          </a:prstGeom>
          <a:noFill/>
          <a:ln>
            <a:noFill/>
          </a:ln>
        </p:spPr>
        <p:txBody>
          <a:bodyPr spcFirstLastPara="1" wrap="square" lIns="0" tIns="0" rIns="0" bIns="0" anchor="t" anchorCtr="0">
            <a:spAutoFit/>
          </a:bodyPr>
          <a:lstStyle/>
          <a:p>
            <a:pPr marL="19050" defTabSz="1828800">
              <a:defRPr/>
            </a:pPr>
            <a:r>
              <a:rPr lang="it-IT" sz="6000" b="1">
                <a:solidFill>
                  <a:srgbClr val="0099A6"/>
                </a:solidFill>
                <a:latin typeface="Montserrat" panose="00000500000000000000" pitchFamily="2" charset="0"/>
              </a:rPr>
              <a:t>Le licenze </a:t>
            </a:r>
            <a:r>
              <a:rPr lang="it-IT" sz="6000" b="1" err="1">
                <a:solidFill>
                  <a:srgbClr val="0099A6"/>
                </a:solidFill>
                <a:latin typeface="Montserrat" panose="00000500000000000000" pitchFamily="2" charset="0"/>
              </a:rPr>
              <a:t>lcontesto</a:t>
            </a:r>
            <a:endParaRPr lang="it-IT" sz="2400">
              <a:latin typeface="Montserrat" panose="00000500000000000000" pitchFamily="2" charset="0"/>
            </a:endParaRPr>
          </a:p>
        </p:txBody>
      </p:sp>
      <p:pic>
        <p:nvPicPr>
          <p:cNvPr id="3" name="Immagine 2">
            <a:extLst>
              <a:ext uri="{FF2B5EF4-FFF2-40B4-BE49-F238E27FC236}">
                <a16:creationId xmlns:a16="http://schemas.microsoft.com/office/drawing/2014/main" id="{D8A91917-7A2A-EA07-372E-84C50715CD01}"/>
              </a:ext>
            </a:extLst>
          </p:cNvPr>
          <p:cNvPicPr>
            <a:picLocks noChangeAspect="1"/>
          </p:cNvPicPr>
          <p:nvPr/>
        </p:nvPicPr>
        <p:blipFill>
          <a:blip r:embed="rId7"/>
          <a:stretch>
            <a:fillRect/>
          </a:stretch>
        </p:blipFill>
        <p:spPr>
          <a:xfrm>
            <a:off x="1353655" y="2882582"/>
            <a:ext cx="15348857" cy="7126308"/>
          </a:xfrm>
          <a:prstGeom prst="rect">
            <a:avLst/>
          </a:prstGeom>
        </p:spPr>
      </p:pic>
    </p:spTree>
    <p:extLst>
      <p:ext uri="{BB962C8B-B14F-4D97-AF65-F5344CB8AC3E}">
        <p14:creationId xmlns:p14="http://schemas.microsoft.com/office/powerpoint/2010/main" val="89940909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Google Shape;344;p26"/>
          <p:cNvSpPr/>
          <p:nvPr/>
        </p:nvSpPr>
        <p:spPr>
          <a:xfrm>
            <a:off x="0" y="0"/>
            <a:ext cx="18288000" cy="1457400"/>
          </a:xfrm>
          <a:prstGeom prst="rect">
            <a:avLst/>
          </a:prstGeom>
          <a:solidFill>
            <a:srgbClr val="1E30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26"/>
          <p:cNvSpPr/>
          <p:nvPr/>
        </p:nvSpPr>
        <p:spPr>
          <a:xfrm>
            <a:off x="16702512" y="8607791"/>
            <a:ext cx="556788" cy="556788"/>
          </a:xfrm>
          <a:custGeom>
            <a:avLst/>
            <a:gdLst/>
            <a:ahLst/>
            <a:cxnLst/>
            <a:rect l="l" t="t" r="r" b="b"/>
            <a:pathLst>
              <a:path w="556788" h="556788" extrusionOk="0">
                <a:moveTo>
                  <a:pt x="0" y="0"/>
                </a:moveTo>
                <a:lnTo>
                  <a:pt x="556788" y="0"/>
                </a:lnTo>
                <a:lnTo>
                  <a:pt x="556788" y="556787"/>
                </a:lnTo>
                <a:lnTo>
                  <a:pt x="0" y="556787"/>
                </a:lnTo>
                <a:lnTo>
                  <a:pt x="0" y="0"/>
                </a:lnTo>
                <a:close/>
              </a:path>
            </a:pathLst>
          </a:custGeom>
          <a:blipFill rotWithShape="1">
            <a:blip r:embed="rId3">
              <a:alphaModFix/>
            </a:blip>
            <a:stretch>
              <a:fillRect/>
            </a:stretch>
          </a:blipFill>
          <a:ln>
            <a:noFill/>
          </a:ln>
        </p:spPr>
        <p:txBody>
          <a:bodyPr/>
          <a:lstStyle/>
          <a:p>
            <a:endParaRPr lang="it-IT"/>
          </a:p>
        </p:txBody>
      </p:sp>
      <p:sp>
        <p:nvSpPr>
          <p:cNvPr id="346" name="Google Shape;346;p26"/>
          <p:cNvSpPr/>
          <p:nvPr/>
        </p:nvSpPr>
        <p:spPr>
          <a:xfrm rot="-5400000">
            <a:off x="16041208" y="-789467"/>
            <a:ext cx="2988478" cy="1505106"/>
          </a:xfrm>
          <a:custGeom>
            <a:avLst/>
            <a:gdLst/>
            <a:ahLst/>
            <a:cxnLst/>
            <a:rect l="l" t="t" r="r" b="b"/>
            <a:pathLst>
              <a:path w="2988478" h="1505106" extrusionOk="0">
                <a:moveTo>
                  <a:pt x="0" y="0"/>
                </a:moveTo>
                <a:lnTo>
                  <a:pt x="2988478" y="0"/>
                </a:lnTo>
                <a:lnTo>
                  <a:pt x="2988478" y="1505106"/>
                </a:lnTo>
                <a:lnTo>
                  <a:pt x="0" y="1505106"/>
                </a:lnTo>
                <a:lnTo>
                  <a:pt x="0" y="0"/>
                </a:lnTo>
                <a:close/>
              </a:path>
            </a:pathLst>
          </a:custGeom>
          <a:blipFill rotWithShape="1">
            <a:blip r:embed="rId4">
              <a:alphaModFix/>
            </a:blip>
            <a:stretch>
              <a:fillRect/>
            </a:stretch>
          </a:blipFill>
          <a:ln>
            <a:noFill/>
          </a:ln>
        </p:spPr>
        <p:txBody>
          <a:bodyPr/>
          <a:lstStyle/>
          <a:p>
            <a:endParaRPr lang="it-IT"/>
          </a:p>
        </p:txBody>
      </p:sp>
      <p:grpSp>
        <p:nvGrpSpPr>
          <p:cNvPr id="348" name="Google Shape;348;p26"/>
          <p:cNvGrpSpPr/>
          <p:nvPr/>
        </p:nvGrpSpPr>
        <p:grpSpPr>
          <a:xfrm>
            <a:off x="-431966" y="788487"/>
            <a:ext cx="7148509" cy="1048480"/>
            <a:chOff x="0" y="-163468"/>
            <a:chExt cx="9531346" cy="1397974"/>
          </a:xfrm>
        </p:grpSpPr>
        <p:grpSp>
          <p:nvGrpSpPr>
            <p:cNvPr id="349" name="Google Shape;349;p26"/>
            <p:cNvGrpSpPr/>
            <p:nvPr/>
          </p:nvGrpSpPr>
          <p:grpSpPr>
            <a:xfrm>
              <a:off x="0" y="-163468"/>
              <a:ext cx="9531346" cy="1397974"/>
              <a:chOff x="0" y="-38100"/>
              <a:chExt cx="2221500" cy="325830"/>
            </a:xfrm>
          </p:grpSpPr>
          <p:sp>
            <p:nvSpPr>
              <p:cNvPr id="350" name="Google Shape;350;p26"/>
              <p:cNvSpPr/>
              <p:nvPr/>
            </p:nvSpPr>
            <p:spPr>
              <a:xfrm>
                <a:off x="0" y="0"/>
                <a:ext cx="2221364" cy="287730"/>
              </a:xfrm>
              <a:custGeom>
                <a:avLst/>
                <a:gdLst/>
                <a:ahLst/>
                <a:cxnLst/>
                <a:rect l="l" t="t" r="r" b="b"/>
                <a:pathLst>
                  <a:path w="2221364" h="287730" extrusionOk="0">
                    <a:moveTo>
                      <a:pt x="46588" y="0"/>
                    </a:moveTo>
                    <a:lnTo>
                      <a:pt x="2174776" y="0"/>
                    </a:lnTo>
                    <a:cubicBezTo>
                      <a:pt x="2187132" y="0"/>
                      <a:pt x="2198982" y="4908"/>
                      <a:pt x="2207719" y="13645"/>
                    </a:cubicBezTo>
                    <a:cubicBezTo>
                      <a:pt x="2216456" y="22382"/>
                      <a:pt x="2221364" y="34232"/>
                      <a:pt x="2221364" y="46588"/>
                    </a:cubicBezTo>
                    <a:lnTo>
                      <a:pt x="2221364" y="241142"/>
                    </a:lnTo>
                    <a:cubicBezTo>
                      <a:pt x="2221364" y="266872"/>
                      <a:pt x="2200506" y="287730"/>
                      <a:pt x="2174776" y="287730"/>
                    </a:cubicBezTo>
                    <a:lnTo>
                      <a:pt x="46588" y="287730"/>
                    </a:lnTo>
                    <a:cubicBezTo>
                      <a:pt x="34232" y="287730"/>
                      <a:pt x="22382" y="282822"/>
                      <a:pt x="13645" y="274085"/>
                    </a:cubicBezTo>
                    <a:cubicBezTo>
                      <a:pt x="4908" y="265348"/>
                      <a:pt x="0" y="253498"/>
                      <a:pt x="0" y="241142"/>
                    </a:cubicBezTo>
                    <a:lnTo>
                      <a:pt x="0" y="46588"/>
                    </a:lnTo>
                    <a:cubicBezTo>
                      <a:pt x="0" y="34232"/>
                      <a:pt x="4908" y="22382"/>
                      <a:pt x="13645" y="13645"/>
                    </a:cubicBezTo>
                    <a:cubicBezTo>
                      <a:pt x="22382" y="4908"/>
                      <a:pt x="34232" y="0"/>
                      <a:pt x="465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26"/>
              <p:cNvSpPr txBox="1"/>
              <p:nvPr/>
            </p:nvSpPr>
            <p:spPr>
              <a:xfrm>
                <a:off x="0" y="-38100"/>
                <a:ext cx="2221500" cy="325800"/>
              </a:xfrm>
              <a:prstGeom prst="rect">
                <a:avLst/>
              </a:prstGeom>
              <a:noFill/>
              <a:ln>
                <a:noFill/>
              </a:ln>
            </p:spPr>
            <p:txBody>
              <a:bodyPr spcFirstLastPara="1" wrap="square" lIns="60050" tIns="60050" rIns="60050" bIns="60050" anchor="ctr" anchorCtr="0">
                <a:noAutofit/>
              </a:bodyPr>
              <a:lstStyle/>
              <a:p>
                <a:pPr marL="0" marR="0" lvl="0" indent="0" algn="ctr" rtl="0">
                  <a:lnSpc>
                    <a:spcPct val="163277"/>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352" name="Google Shape;352;p26"/>
            <p:cNvSpPr/>
            <p:nvPr/>
          </p:nvSpPr>
          <p:spPr>
            <a:xfrm>
              <a:off x="3724852" y="163176"/>
              <a:ext cx="5435836" cy="908166"/>
            </a:xfrm>
            <a:custGeom>
              <a:avLst/>
              <a:gdLst/>
              <a:ahLst/>
              <a:cxnLst/>
              <a:rect l="l" t="t" r="r" b="b"/>
              <a:pathLst>
                <a:path w="5435836" h="908166" extrusionOk="0">
                  <a:moveTo>
                    <a:pt x="0" y="0"/>
                  </a:moveTo>
                  <a:lnTo>
                    <a:pt x="5435836" y="0"/>
                  </a:lnTo>
                  <a:lnTo>
                    <a:pt x="5435836" y="908167"/>
                  </a:lnTo>
                  <a:lnTo>
                    <a:pt x="0" y="908167"/>
                  </a:lnTo>
                  <a:lnTo>
                    <a:pt x="0" y="0"/>
                  </a:lnTo>
                  <a:close/>
                </a:path>
              </a:pathLst>
            </a:custGeom>
            <a:blipFill rotWithShape="1">
              <a:blip r:embed="rId5">
                <a:alphaModFix/>
              </a:blip>
              <a:stretch>
                <a:fillRect/>
              </a:stretch>
            </a:blipFill>
            <a:ln>
              <a:noFill/>
            </a:ln>
          </p:spPr>
          <p:txBody>
            <a:bodyPr/>
            <a:lstStyle/>
            <a:p>
              <a:endParaRPr lang="it-IT"/>
            </a:p>
          </p:txBody>
        </p:sp>
        <p:sp>
          <p:nvSpPr>
            <p:cNvPr id="353" name="Google Shape;353;p26"/>
            <p:cNvSpPr/>
            <p:nvPr/>
          </p:nvSpPr>
          <p:spPr>
            <a:xfrm>
              <a:off x="1650583" y="240131"/>
              <a:ext cx="1923704" cy="754258"/>
            </a:xfrm>
            <a:custGeom>
              <a:avLst/>
              <a:gdLst/>
              <a:ahLst/>
              <a:cxnLst/>
              <a:rect l="l" t="t" r="r" b="b"/>
              <a:pathLst>
                <a:path w="1923704" h="754258" extrusionOk="0">
                  <a:moveTo>
                    <a:pt x="0" y="0"/>
                  </a:moveTo>
                  <a:lnTo>
                    <a:pt x="1923704" y="0"/>
                  </a:lnTo>
                  <a:lnTo>
                    <a:pt x="1923704" y="754258"/>
                  </a:lnTo>
                  <a:lnTo>
                    <a:pt x="0" y="754258"/>
                  </a:lnTo>
                  <a:lnTo>
                    <a:pt x="0" y="0"/>
                  </a:lnTo>
                  <a:close/>
                </a:path>
              </a:pathLst>
            </a:custGeom>
            <a:blipFill rotWithShape="1">
              <a:blip r:embed="rId6">
                <a:alphaModFix/>
              </a:blip>
              <a:stretch>
                <a:fillRect/>
              </a:stretch>
            </a:blipFill>
            <a:ln>
              <a:noFill/>
            </a:ln>
          </p:spPr>
          <p:txBody>
            <a:bodyPr/>
            <a:lstStyle/>
            <a:p>
              <a:endParaRPr lang="it-IT"/>
            </a:p>
          </p:txBody>
        </p:sp>
      </p:grpSp>
      <p:sp>
        <p:nvSpPr>
          <p:cNvPr id="2" name="Google Shape;184;p18">
            <a:extLst>
              <a:ext uri="{FF2B5EF4-FFF2-40B4-BE49-F238E27FC236}">
                <a16:creationId xmlns:a16="http://schemas.microsoft.com/office/drawing/2014/main" id="{E813FCB3-2A90-FCE6-7EA8-E47AB47F8E98}"/>
              </a:ext>
            </a:extLst>
          </p:cNvPr>
          <p:cNvSpPr txBox="1"/>
          <p:nvPr/>
        </p:nvSpPr>
        <p:spPr>
          <a:xfrm>
            <a:off x="1235201" y="1801790"/>
            <a:ext cx="16282415" cy="738664"/>
          </a:xfrm>
          <a:prstGeom prst="rect">
            <a:avLst/>
          </a:prstGeom>
          <a:noFill/>
          <a:ln>
            <a:noFill/>
          </a:ln>
        </p:spPr>
        <p:txBody>
          <a:bodyPr spcFirstLastPara="1" wrap="square" lIns="0" tIns="0" rIns="0" bIns="0" anchor="t" anchorCtr="0">
            <a:spAutoFit/>
          </a:bodyPr>
          <a:lstStyle/>
          <a:p>
            <a:pPr marL="19050" defTabSz="1828800">
              <a:defRPr/>
            </a:pPr>
            <a:r>
              <a:rPr lang="it-IT" sz="4800" b="1" spc="-2">
                <a:solidFill>
                  <a:srgbClr val="009EAB"/>
                </a:solidFill>
                <a:latin typeface="Montserrat" panose="00000500000000000000" pitchFamily="2" charset="0"/>
              </a:rPr>
              <a:t>Ripubblicazione totale o parziale dei contributi</a:t>
            </a:r>
          </a:p>
        </p:txBody>
      </p:sp>
      <p:sp>
        <p:nvSpPr>
          <p:cNvPr id="3" name="Segnaposto contenuto 2">
            <a:extLst>
              <a:ext uri="{FF2B5EF4-FFF2-40B4-BE49-F238E27FC236}">
                <a16:creationId xmlns:a16="http://schemas.microsoft.com/office/drawing/2014/main" id="{7715E544-C555-01AC-B171-23C19F9DD417}"/>
              </a:ext>
            </a:extLst>
          </p:cNvPr>
          <p:cNvSpPr txBox="1">
            <a:spLocks/>
          </p:cNvSpPr>
          <p:nvPr/>
        </p:nvSpPr>
        <p:spPr>
          <a:xfrm>
            <a:off x="520011" y="3338507"/>
            <a:ext cx="17247978" cy="6465006"/>
          </a:xfrm>
          <a:prstGeom prst="rect">
            <a:avLst/>
          </a:prstGeom>
        </p:spPr>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714376" indent="-714376" defTabSz="1371600">
              <a:spcBef>
                <a:spcPts val="1500"/>
              </a:spcBef>
              <a:buClr>
                <a:srgbClr val="009999"/>
              </a:buClr>
              <a:buFont typeface="Wingdings" panose="05000000000000000000" pitchFamily="2" charset="2"/>
              <a:buChar char="§"/>
            </a:pPr>
            <a:r>
              <a:rPr lang="it-IT" sz="3500">
                <a:solidFill>
                  <a:prstClr val="black"/>
                </a:solidFill>
                <a:latin typeface="Montserrat" panose="00000500000000000000" pitchFamily="2" charset="0"/>
                <a:cs typeface="Arial" panose="020B0604020202020204" pitchFamily="34" charset="0"/>
              </a:rPr>
              <a:t>Il 55% dei rispondenti dichiara di </a:t>
            </a:r>
            <a:r>
              <a:rPr lang="it-IT" sz="3500" b="1">
                <a:solidFill>
                  <a:prstClr val="black"/>
                </a:solidFill>
                <a:latin typeface="Montserrat" panose="00000500000000000000" pitchFamily="2" charset="0"/>
                <a:cs typeface="Arial" panose="020B0604020202020204" pitchFamily="34" charset="0"/>
              </a:rPr>
              <a:t>non</a:t>
            </a:r>
            <a:r>
              <a:rPr lang="it-IT" sz="3500">
                <a:solidFill>
                  <a:prstClr val="black"/>
                </a:solidFill>
                <a:latin typeface="Montserrat" panose="00000500000000000000" pitchFamily="2" charset="0"/>
                <a:cs typeface="Arial" panose="020B0604020202020204" pitchFamily="34" charset="0"/>
              </a:rPr>
              <a:t> preoccuparsi di verificare quali diritti mantengano sulle proprie opere quando pubblicano.  </a:t>
            </a:r>
          </a:p>
          <a:p>
            <a:pPr marL="714376" indent="-714376" defTabSz="1371600">
              <a:spcBef>
                <a:spcPts val="1500"/>
              </a:spcBef>
              <a:buClr>
                <a:srgbClr val="009999"/>
              </a:buClr>
              <a:buFont typeface="Wingdings" panose="05000000000000000000" pitchFamily="2" charset="2"/>
              <a:buChar char="§"/>
            </a:pPr>
            <a:r>
              <a:rPr lang="it-IT" sz="3500">
                <a:solidFill>
                  <a:prstClr val="black"/>
                </a:solidFill>
                <a:latin typeface="Montserrat" panose="00000500000000000000" pitchFamily="2" charset="0"/>
                <a:cs typeface="Arial" panose="020B0604020202020204" pitchFamily="34" charset="0"/>
              </a:rPr>
              <a:t>Il 76% di chi se ne preoccupa dichiara di farlo leggendo le clausole contrattuali per conoscere esattamente le condizioni previste (il 16% dichiara di rinunciare a pubblicare con lo specifico editore se reputa le condizioni contrattuali non soddisfacenti).</a:t>
            </a:r>
          </a:p>
          <a:p>
            <a:pPr marL="714376" indent="-714376" defTabSz="1371600">
              <a:spcBef>
                <a:spcPts val="1500"/>
              </a:spcBef>
              <a:buClr>
                <a:srgbClr val="009999"/>
              </a:buClr>
              <a:buFont typeface="Wingdings" panose="05000000000000000000" pitchFamily="2" charset="2"/>
              <a:buChar char="§"/>
            </a:pPr>
            <a:r>
              <a:rPr lang="it-IT" sz="3500">
                <a:solidFill>
                  <a:prstClr val="black"/>
                </a:solidFill>
                <a:latin typeface="Montserrat" panose="00000500000000000000" pitchFamily="2" charset="0"/>
                <a:cs typeface="Arial" panose="020B0604020202020204" pitchFamily="34" charset="0"/>
              </a:rPr>
              <a:t>Alla domanda  «Una volta pubblicato il tuo contributo in una sede editoriale commerciale, che cosa fai per ripubblicarlo?» il 40% </a:t>
            </a:r>
            <a:r>
              <a:rPr lang="it-IT" sz="3500" b="1" spc="-2">
                <a:solidFill>
                  <a:srgbClr val="009EAB"/>
                </a:solidFill>
                <a:latin typeface="Montserrat" panose="00000500000000000000" pitchFamily="2" charset="0"/>
              </a:rPr>
              <a:t>dichiara di non ripubblicarlo a causa delle difficoltà nel capire se si può fare oppure no</a:t>
            </a:r>
            <a:r>
              <a:rPr lang="it-IT" sz="3500">
                <a:solidFill>
                  <a:prstClr val="black"/>
                </a:solidFill>
                <a:latin typeface="Montserrat" panose="00000500000000000000" pitchFamily="2" charset="0"/>
                <a:cs typeface="Arial" panose="020B0604020202020204" pitchFamily="34" charset="0"/>
              </a:rPr>
              <a:t>; una ampia maggioranza del restante 60% chiede l’autorizzazione all’editore o  verifica il consenso dell’editore attraverso la banca dati SHERPA ROMEO. </a:t>
            </a:r>
            <a:endParaRPr lang="it-IT" sz="4200">
              <a:solidFill>
                <a:prstClr val="black"/>
              </a:solidFill>
              <a:latin typeface="Montserrat" panose="00000500000000000000" pitchFamily="2" charset="0"/>
            </a:endParaRPr>
          </a:p>
          <a:p>
            <a:pPr marL="0" indent="0" defTabSz="1371600">
              <a:spcBef>
                <a:spcPts val="1500"/>
              </a:spcBef>
              <a:buClrTx/>
              <a:buNone/>
            </a:pPr>
            <a:endParaRPr lang="it-IT" sz="4200">
              <a:solidFill>
                <a:prstClr val="black"/>
              </a:solidFill>
              <a:latin typeface="Montserrat" panose="00000500000000000000" pitchFamily="2" charset="0"/>
            </a:endParaRPr>
          </a:p>
        </p:txBody>
      </p:sp>
    </p:spTree>
    <p:extLst>
      <p:ext uri="{BB962C8B-B14F-4D97-AF65-F5344CB8AC3E}">
        <p14:creationId xmlns:p14="http://schemas.microsoft.com/office/powerpoint/2010/main" val="26995634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15"/>
          <p:cNvSpPr/>
          <p:nvPr/>
        </p:nvSpPr>
        <p:spPr>
          <a:xfrm>
            <a:off x="0" y="0"/>
            <a:ext cx="18288000" cy="1457325"/>
          </a:xfrm>
          <a:prstGeom prst="rect">
            <a:avLst/>
          </a:prstGeom>
          <a:solidFill>
            <a:srgbClr val="1E30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15"/>
          <p:cNvSpPr/>
          <p:nvPr/>
        </p:nvSpPr>
        <p:spPr>
          <a:xfrm rot="-5400000">
            <a:off x="16198541" y="1081460"/>
            <a:ext cx="2779208" cy="1399710"/>
          </a:xfrm>
          <a:custGeom>
            <a:avLst/>
            <a:gdLst/>
            <a:ahLst/>
            <a:cxnLst/>
            <a:rect l="l" t="t" r="r" b="b"/>
            <a:pathLst>
              <a:path w="2779208" h="1399710" extrusionOk="0">
                <a:moveTo>
                  <a:pt x="0" y="0"/>
                </a:moveTo>
                <a:lnTo>
                  <a:pt x="2779208" y="0"/>
                </a:lnTo>
                <a:lnTo>
                  <a:pt x="2779208" y="1399711"/>
                </a:lnTo>
                <a:lnTo>
                  <a:pt x="0" y="1399711"/>
                </a:lnTo>
                <a:lnTo>
                  <a:pt x="0" y="0"/>
                </a:lnTo>
                <a:close/>
              </a:path>
            </a:pathLst>
          </a:custGeom>
          <a:blipFill rotWithShape="1">
            <a:blip r:embed="rId3">
              <a:alphaModFix/>
            </a:blip>
            <a:stretch>
              <a:fillRect/>
            </a:stretch>
          </a:blipFill>
          <a:ln>
            <a:noFill/>
          </a:ln>
        </p:spPr>
        <p:txBody>
          <a:bodyPr/>
          <a:lstStyle/>
          <a:p>
            <a:endParaRPr lang="it-IT"/>
          </a:p>
        </p:txBody>
      </p:sp>
      <p:sp>
        <p:nvSpPr>
          <p:cNvPr id="123" name="Google Shape;123;p15"/>
          <p:cNvSpPr/>
          <p:nvPr/>
        </p:nvSpPr>
        <p:spPr>
          <a:xfrm>
            <a:off x="0" y="9258300"/>
            <a:ext cx="2042545" cy="1028700"/>
          </a:xfrm>
          <a:custGeom>
            <a:avLst/>
            <a:gdLst/>
            <a:ahLst/>
            <a:cxnLst/>
            <a:rect l="l" t="t" r="r" b="b"/>
            <a:pathLst>
              <a:path w="2042545" h="1028700" extrusionOk="0">
                <a:moveTo>
                  <a:pt x="0" y="0"/>
                </a:moveTo>
                <a:lnTo>
                  <a:pt x="2042545" y="0"/>
                </a:lnTo>
                <a:lnTo>
                  <a:pt x="2042545" y="1028700"/>
                </a:lnTo>
                <a:lnTo>
                  <a:pt x="0" y="1028700"/>
                </a:lnTo>
                <a:lnTo>
                  <a:pt x="0" y="0"/>
                </a:lnTo>
                <a:close/>
              </a:path>
            </a:pathLst>
          </a:custGeom>
          <a:blipFill rotWithShape="1">
            <a:blip r:embed="rId3">
              <a:alphaModFix/>
            </a:blip>
            <a:stretch>
              <a:fillRect/>
            </a:stretch>
          </a:blipFill>
          <a:ln>
            <a:noFill/>
          </a:ln>
        </p:spPr>
        <p:txBody>
          <a:bodyPr/>
          <a:lstStyle/>
          <a:p>
            <a:endParaRPr lang="it-IT"/>
          </a:p>
        </p:txBody>
      </p:sp>
      <p:pic>
        <p:nvPicPr>
          <p:cNvPr id="124" name="Google Shape;124;p15"/>
          <p:cNvPicPr preferRelativeResize="0"/>
          <p:nvPr/>
        </p:nvPicPr>
        <p:blipFill rotWithShape="1">
          <a:blip r:embed="rId4">
            <a:alphaModFix/>
          </a:blip>
          <a:srcRect/>
          <a:stretch/>
        </p:blipFill>
        <p:spPr>
          <a:xfrm>
            <a:off x="5313751" y="1966147"/>
            <a:ext cx="7660498" cy="7660498"/>
          </a:xfrm>
          <a:prstGeom prst="rect">
            <a:avLst/>
          </a:prstGeom>
          <a:noFill/>
          <a:ln>
            <a:noFill/>
          </a:ln>
        </p:spPr>
      </p:pic>
      <p:sp>
        <p:nvSpPr>
          <p:cNvPr id="125" name="Google Shape;125;p15"/>
          <p:cNvSpPr/>
          <p:nvPr/>
        </p:nvSpPr>
        <p:spPr>
          <a:xfrm rot="-5400000">
            <a:off x="4174004" y="-1568613"/>
            <a:ext cx="1609404" cy="9957412"/>
          </a:xfrm>
          <a:custGeom>
            <a:avLst/>
            <a:gdLst/>
            <a:ahLst/>
            <a:cxnLst/>
            <a:rect l="l" t="t" r="r" b="b"/>
            <a:pathLst>
              <a:path w="2353310" h="14559967" extrusionOk="0">
                <a:moveTo>
                  <a:pt x="784860" y="14492658"/>
                </a:moveTo>
                <a:cubicBezTo>
                  <a:pt x="905510" y="14533297"/>
                  <a:pt x="1042670" y="14559967"/>
                  <a:pt x="1177290" y="14559967"/>
                </a:cubicBezTo>
                <a:cubicBezTo>
                  <a:pt x="1311910" y="14559967"/>
                  <a:pt x="1441450" y="14537108"/>
                  <a:pt x="1560830" y="14496467"/>
                </a:cubicBezTo>
                <a:cubicBezTo>
                  <a:pt x="1563370" y="14495197"/>
                  <a:pt x="1565910" y="14495197"/>
                  <a:pt x="1568450" y="14493928"/>
                </a:cubicBezTo>
                <a:cubicBezTo>
                  <a:pt x="2016760" y="14331367"/>
                  <a:pt x="2346960" y="13902108"/>
                  <a:pt x="2353310" y="13364487"/>
                </a:cubicBezTo>
                <a:lnTo>
                  <a:pt x="2353310" y="0"/>
                </a:lnTo>
                <a:lnTo>
                  <a:pt x="0" y="0"/>
                </a:lnTo>
                <a:lnTo>
                  <a:pt x="0" y="13354222"/>
                </a:lnTo>
                <a:cubicBezTo>
                  <a:pt x="6350" y="13904647"/>
                  <a:pt x="331470" y="14333908"/>
                  <a:pt x="784860" y="14492658"/>
                </a:cubicBezTo>
                <a:close/>
              </a:path>
            </a:pathLst>
          </a:custGeom>
          <a:solidFill>
            <a:srgbClr val="43B4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15"/>
          <p:cNvSpPr/>
          <p:nvPr/>
        </p:nvSpPr>
        <p:spPr>
          <a:xfrm rot="5400000">
            <a:off x="12513482" y="3212896"/>
            <a:ext cx="1585887" cy="9963151"/>
          </a:xfrm>
          <a:custGeom>
            <a:avLst/>
            <a:gdLst/>
            <a:ahLst/>
            <a:cxnLst/>
            <a:rect l="l" t="t" r="r" b="b"/>
            <a:pathLst>
              <a:path w="2353310" h="14784398" extrusionOk="0">
                <a:moveTo>
                  <a:pt x="784860" y="14717088"/>
                </a:moveTo>
                <a:cubicBezTo>
                  <a:pt x="905510" y="14757727"/>
                  <a:pt x="1042670" y="14784398"/>
                  <a:pt x="1177290" y="14784398"/>
                </a:cubicBezTo>
                <a:cubicBezTo>
                  <a:pt x="1311910" y="14784398"/>
                  <a:pt x="1441450" y="14761538"/>
                  <a:pt x="1560830" y="14720898"/>
                </a:cubicBezTo>
                <a:cubicBezTo>
                  <a:pt x="1563370" y="14719627"/>
                  <a:pt x="1565910" y="14719627"/>
                  <a:pt x="1568450" y="14718357"/>
                </a:cubicBezTo>
                <a:cubicBezTo>
                  <a:pt x="2016760" y="14555798"/>
                  <a:pt x="2346960" y="14126538"/>
                  <a:pt x="2353310" y="13588225"/>
                </a:cubicBezTo>
                <a:lnTo>
                  <a:pt x="2353310" y="0"/>
                </a:lnTo>
                <a:lnTo>
                  <a:pt x="0" y="0"/>
                </a:lnTo>
                <a:lnTo>
                  <a:pt x="0" y="13577788"/>
                </a:lnTo>
                <a:cubicBezTo>
                  <a:pt x="6350" y="14129077"/>
                  <a:pt x="331470" y="14558338"/>
                  <a:pt x="784860" y="14717088"/>
                </a:cubicBezTo>
                <a:close/>
              </a:path>
            </a:pathLst>
          </a:custGeom>
          <a:solidFill>
            <a:srgbClr val="1E30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15"/>
          <p:cNvSpPr/>
          <p:nvPr/>
        </p:nvSpPr>
        <p:spPr>
          <a:xfrm>
            <a:off x="8834731" y="3082413"/>
            <a:ext cx="618537" cy="580300"/>
          </a:xfrm>
          <a:custGeom>
            <a:avLst/>
            <a:gdLst/>
            <a:ahLst/>
            <a:cxnLst/>
            <a:rect l="l" t="t" r="r" b="b"/>
            <a:pathLst>
              <a:path w="618537" h="580300" extrusionOk="0">
                <a:moveTo>
                  <a:pt x="0" y="0"/>
                </a:moveTo>
                <a:lnTo>
                  <a:pt x="618538" y="0"/>
                </a:lnTo>
                <a:lnTo>
                  <a:pt x="618538" y="580300"/>
                </a:lnTo>
                <a:lnTo>
                  <a:pt x="0" y="580300"/>
                </a:lnTo>
                <a:lnTo>
                  <a:pt x="0" y="0"/>
                </a:lnTo>
                <a:close/>
              </a:path>
            </a:pathLst>
          </a:custGeom>
          <a:blipFill rotWithShape="1">
            <a:blip r:embed="rId5">
              <a:alphaModFix/>
            </a:blip>
            <a:stretch>
              <a:fillRect/>
            </a:stretch>
          </a:blipFill>
          <a:ln>
            <a:noFill/>
          </a:ln>
        </p:spPr>
        <p:txBody>
          <a:bodyPr/>
          <a:lstStyle/>
          <a:p>
            <a:endParaRPr lang="it-IT"/>
          </a:p>
        </p:txBody>
      </p:sp>
      <p:sp>
        <p:nvSpPr>
          <p:cNvPr id="128" name="Google Shape;128;p15"/>
          <p:cNvSpPr txBox="1"/>
          <p:nvPr/>
        </p:nvSpPr>
        <p:spPr>
          <a:xfrm>
            <a:off x="844326" y="4849425"/>
            <a:ext cx="4478400" cy="21549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Clr>
                <a:schemeClr val="dk1"/>
              </a:buClr>
              <a:buSzPts val="1200"/>
              <a:buFont typeface="Arial"/>
              <a:buNone/>
            </a:pPr>
            <a:r>
              <a:rPr lang="en-US" sz="2800">
                <a:solidFill>
                  <a:schemeClr val="dk1"/>
                </a:solidFill>
                <a:latin typeface="Montserrat"/>
                <a:ea typeface="Montserrat"/>
                <a:cs typeface="Montserrat"/>
                <a:sym typeface="Montserrat"/>
              </a:rPr>
              <a:t>disciplina che regola i rapporti tra l’autore e l’opera, riconoscendo al primo una serie di diritti esclusivi sulla seconda.</a:t>
            </a:r>
            <a:endParaRPr sz="2800">
              <a:latin typeface="Montserrat"/>
              <a:ea typeface="Montserrat"/>
              <a:cs typeface="Montserrat"/>
              <a:sym typeface="Montserrat"/>
            </a:endParaRPr>
          </a:p>
        </p:txBody>
      </p:sp>
      <p:sp>
        <p:nvSpPr>
          <p:cNvPr id="129" name="Google Shape;129;p15"/>
          <p:cNvSpPr txBox="1"/>
          <p:nvPr/>
        </p:nvSpPr>
        <p:spPr>
          <a:xfrm>
            <a:off x="12527375" y="3729600"/>
            <a:ext cx="5486400" cy="3404700"/>
          </a:xfrm>
          <a:prstGeom prst="rect">
            <a:avLst/>
          </a:prstGeom>
          <a:noFill/>
          <a:ln>
            <a:noFill/>
          </a:ln>
        </p:spPr>
        <p:txBody>
          <a:bodyPr spcFirstLastPara="1" wrap="square" lIns="0" tIns="0" rIns="0" bIns="0" anchor="t" anchorCtr="0">
            <a:spAutoFit/>
          </a:bodyPr>
          <a:lstStyle/>
          <a:p>
            <a:pPr marL="0" lvl="0" indent="0" algn="ctr" rtl="0">
              <a:lnSpc>
                <a:spcPct val="115000"/>
              </a:lnSpc>
              <a:spcBef>
                <a:spcPts val="0"/>
              </a:spcBef>
              <a:spcAft>
                <a:spcPts val="0"/>
              </a:spcAft>
              <a:buSzPts val="1200"/>
              <a:buNone/>
            </a:pPr>
            <a:r>
              <a:rPr lang="en-US" sz="2800">
                <a:solidFill>
                  <a:schemeClr val="dk1"/>
                </a:solidFill>
                <a:latin typeface="Montserrat"/>
                <a:ea typeface="Montserrat"/>
                <a:cs typeface="Montserrat"/>
                <a:sym typeface="Montserrat"/>
              </a:rPr>
              <a:t>disciplina che regola invenzioni, marchi, denominazioni di origine, modelli di utilità, topografie dei prodotti a semiconduttori, segreti commerciali e nuove varietà vegetali</a:t>
            </a:r>
            <a:endParaRPr sz="2800">
              <a:solidFill>
                <a:srgbClr val="06213C"/>
              </a:solidFill>
              <a:latin typeface="Montserrat"/>
              <a:ea typeface="Montserrat"/>
              <a:cs typeface="Montserrat"/>
              <a:sym typeface="Montserrat"/>
            </a:endParaRPr>
          </a:p>
        </p:txBody>
      </p:sp>
      <p:sp>
        <p:nvSpPr>
          <p:cNvPr id="130" name="Google Shape;130;p15"/>
          <p:cNvSpPr txBox="1"/>
          <p:nvPr/>
        </p:nvSpPr>
        <p:spPr>
          <a:xfrm>
            <a:off x="1243329" y="3066150"/>
            <a:ext cx="3680400" cy="554100"/>
          </a:xfrm>
          <a:prstGeom prst="rect">
            <a:avLst/>
          </a:prstGeom>
          <a:noFill/>
          <a:ln>
            <a:noFill/>
          </a:ln>
        </p:spPr>
        <p:txBody>
          <a:bodyPr spcFirstLastPara="1" wrap="square" lIns="0" tIns="0" rIns="0" bIns="0" anchor="t" anchorCtr="0">
            <a:spAutoFit/>
          </a:bodyPr>
          <a:lstStyle/>
          <a:p>
            <a:pPr marL="0" marR="0" lvl="0" indent="0" algn="l" rtl="0">
              <a:lnSpc>
                <a:spcPct val="114000"/>
              </a:lnSpc>
              <a:spcBef>
                <a:spcPts val="0"/>
              </a:spcBef>
              <a:spcAft>
                <a:spcPts val="0"/>
              </a:spcAft>
              <a:buNone/>
            </a:pPr>
            <a:r>
              <a:rPr lang="en-US" sz="3600">
                <a:solidFill>
                  <a:srgbClr val="FFFFFF"/>
                </a:solidFill>
                <a:latin typeface="Montserrat"/>
                <a:ea typeface="Montserrat"/>
                <a:cs typeface="Montserrat"/>
                <a:sym typeface="Montserrat"/>
              </a:rPr>
              <a:t>Diritto d’autore</a:t>
            </a:r>
            <a:endParaRPr/>
          </a:p>
        </p:txBody>
      </p:sp>
      <p:sp>
        <p:nvSpPr>
          <p:cNvPr id="131" name="Google Shape;131;p15"/>
          <p:cNvSpPr txBox="1"/>
          <p:nvPr/>
        </p:nvSpPr>
        <p:spPr>
          <a:xfrm>
            <a:off x="13031377" y="7571475"/>
            <a:ext cx="4478400" cy="1054200"/>
          </a:xfrm>
          <a:prstGeom prst="rect">
            <a:avLst/>
          </a:prstGeom>
          <a:noFill/>
          <a:ln>
            <a:noFill/>
          </a:ln>
        </p:spPr>
        <p:txBody>
          <a:bodyPr spcFirstLastPara="1" wrap="square" lIns="0" tIns="0" rIns="0" bIns="0" anchor="t" anchorCtr="0">
            <a:spAutoFit/>
          </a:bodyPr>
          <a:lstStyle/>
          <a:p>
            <a:pPr marL="0" marR="0" lvl="0" indent="0" algn="ctr" rtl="0">
              <a:lnSpc>
                <a:spcPct val="114000"/>
              </a:lnSpc>
              <a:spcBef>
                <a:spcPts val="0"/>
              </a:spcBef>
              <a:spcAft>
                <a:spcPts val="0"/>
              </a:spcAft>
              <a:buNone/>
            </a:pPr>
            <a:r>
              <a:rPr lang="en-US" sz="3200">
                <a:solidFill>
                  <a:srgbClr val="FFFFFF"/>
                </a:solidFill>
                <a:latin typeface="Montserrat"/>
                <a:ea typeface="Montserrat"/>
                <a:cs typeface="Montserrat"/>
                <a:sym typeface="Montserrat"/>
              </a:rPr>
              <a:t>Diritto della proprietà industriale</a:t>
            </a:r>
            <a:endParaRPr/>
          </a:p>
        </p:txBody>
      </p:sp>
      <p:sp>
        <p:nvSpPr>
          <p:cNvPr id="132" name="Google Shape;132;p15"/>
          <p:cNvSpPr/>
          <p:nvPr/>
        </p:nvSpPr>
        <p:spPr>
          <a:xfrm rot="5400000">
            <a:off x="16729292" y="8640706"/>
            <a:ext cx="1060016" cy="1235189"/>
          </a:xfrm>
          <a:custGeom>
            <a:avLst/>
            <a:gdLst/>
            <a:ahLst/>
            <a:cxnLst/>
            <a:rect l="l" t="t" r="r" b="b"/>
            <a:pathLst>
              <a:path w="1060016" h="1235189" extrusionOk="0">
                <a:moveTo>
                  <a:pt x="0" y="0"/>
                </a:moveTo>
                <a:lnTo>
                  <a:pt x="1060016" y="0"/>
                </a:lnTo>
                <a:lnTo>
                  <a:pt x="1060016" y="1235188"/>
                </a:lnTo>
                <a:lnTo>
                  <a:pt x="0" y="1235188"/>
                </a:lnTo>
                <a:lnTo>
                  <a:pt x="0" y="0"/>
                </a:lnTo>
                <a:close/>
              </a:path>
            </a:pathLst>
          </a:custGeom>
          <a:blipFill rotWithShape="1">
            <a:blip r:embed="rId6">
              <a:alphaModFix/>
            </a:blip>
            <a:stretch>
              <a:fillRect/>
            </a:stretch>
          </a:blipFill>
          <a:ln>
            <a:noFill/>
          </a:ln>
        </p:spPr>
        <p:txBody>
          <a:bodyPr/>
          <a:lstStyle/>
          <a:p>
            <a:endParaRPr lang="it-IT"/>
          </a:p>
        </p:txBody>
      </p:sp>
      <p:grpSp>
        <p:nvGrpSpPr>
          <p:cNvPr id="133" name="Google Shape;133;p15"/>
          <p:cNvGrpSpPr/>
          <p:nvPr/>
        </p:nvGrpSpPr>
        <p:grpSpPr>
          <a:xfrm>
            <a:off x="-431966" y="788486"/>
            <a:ext cx="7148154" cy="1048491"/>
            <a:chOff x="0" y="-163470"/>
            <a:chExt cx="9530872" cy="1397989"/>
          </a:xfrm>
        </p:grpSpPr>
        <p:grpSp>
          <p:nvGrpSpPr>
            <p:cNvPr id="134" name="Google Shape;134;p15"/>
            <p:cNvGrpSpPr/>
            <p:nvPr/>
          </p:nvGrpSpPr>
          <p:grpSpPr>
            <a:xfrm>
              <a:off x="0" y="-163470"/>
              <a:ext cx="9530872" cy="1397989"/>
              <a:chOff x="0" y="-38100"/>
              <a:chExt cx="2221364" cy="325830"/>
            </a:xfrm>
          </p:grpSpPr>
          <p:sp>
            <p:nvSpPr>
              <p:cNvPr id="135" name="Google Shape;135;p15"/>
              <p:cNvSpPr/>
              <p:nvPr/>
            </p:nvSpPr>
            <p:spPr>
              <a:xfrm>
                <a:off x="0" y="0"/>
                <a:ext cx="2221364" cy="287730"/>
              </a:xfrm>
              <a:custGeom>
                <a:avLst/>
                <a:gdLst/>
                <a:ahLst/>
                <a:cxnLst/>
                <a:rect l="l" t="t" r="r" b="b"/>
                <a:pathLst>
                  <a:path w="2221364" h="287730" extrusionOk="0">
                    <a:moveTo>
                      <a:pt x="46588" y="0"/>
                    </a:moveTo>
                    <a:lnTo>
                      <a:pt x="2174776" y="0"/>
                    </a:lnTo>
                    <a:cubicBezTo>
                      <a:pt x="2187132" y="0"/>
                      <a:pt x="2198982" y="4908"/>
                      <a:pt x="2207719" y="13645"/>
                    </a:cubicBezTo>
                    <a:cubicBezTo>
                      <a:pt x="2216456" y="22382"/>
                      <a:pt x="2221364" y="34232"/>
                      <a:pt x="2221364" y="46588"/>
                    </a:cubicBezTo>
                    <a:lnTo>
                      <a:pt x="2221364" y="241142"/>
                    </a:lnTo>
                    <a:cubicBezTo>
                      <a:pt x="2221364" y="266872"/>
                      <a:pt x="2200506" y="287730"/>
                      <a:pt x="2174776" y="287730"/>
                    </a:cubicBezTo>
                    <a:lnTo>
                      <a:pt x="46588" y="287730"/>
                    </a:lnTo>
                    <a:cubicBezTo>
                      <a:pt x="34232" y="287730"/>
                      <a:pt x="22382" y="282822"/>
                      <a:pt x="13645" y="274085"/>
                    </a:cubicBezTo>
                    <a:cubicBezTo>
                      <a:pt x="4908" y="265348"/>
                      <a:pt x="0" y="253498"/>
                      <a:pt x="0" y="241142"/>
                    </a:cubicBezTo>
                    <a:lnTo>
                      <a:pt x="0" y="46588"/>
                    </a:lnTo>
                    <a:cubicBezTo>
                      <a:pt x="0" y="34232"/>
                      <a:pt x="4908" y="22382"/>
                      <a:pt x="13645" y="13645"/>
                    </a:cubicBezTo>
                    <a:cubicBezTo>
                      <a:pt x="22382" y="4908"/>
                      <a:pt x="34232" y="0"/>
                      <a:pt x="465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15"/>
              <p:cNvSpPr txBox="1"/>
              <p:nvPr/>
            </p:nvSpPr>
            <p:spPr>
              <a:xfrm>
                <a:off x="0" y="-38100"/>
                <a:ext cx="2221364" cy="325830"/>
              </a:xfrm>
              <a:prstGeom prst="rect">
                <a:avLst/>
              </a:prstGeom>
              <a:noFill/>
              <a:ln>
                <a:noFill/>
              </a:ln>
            </p:spPr>
            <p:txBody>
              <a:bodyPr spcFirstLastPara="1" wrap="square" lIns="60050" tIns="60050" rIns="60050" bIns="60050" anchor="ctr" anchorCtr="0">
                <a:noAutofit/>
              </a:bodyPr>
              <a:lstStyle/>
              <a:p>
                <a:pPr marL="0" marR="0" lvl="0" indent="0" algn="ctr" rtl="0">
                  <a:lnSpc>
                    <a:spcPct val="163277"/>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37" name="Google Shape;137;p15"/>
            <p:cNvSpPr/>
            <p:nvPr/>
          </p:nvSpPr>
          <p:spPr>
            <a:xfrm>
              <a:off x="3724852" y="163176"/>
              <a:ext cx="5435836" cy="908166"/>
            </a:xfrm>
            <a:custGeom>
              <a:avLst/>
              <a:gdLst/>
              <a:ahLst/>
              <a:cxnLst/>
              <a:rect l="l" t="t" r="r" b="b"/>
              <a:pathLst>
                <a:path w="5435836" h="908166" extrusionOk="0">
                  <a:moveTo>
                    <a:pt x="0" y="0"/>
                  </a:moveTo>
                  <a:lnTo>
                    <a:pt x="5435836" y="0"/>
                  </a:lnTo>
                  <a:lnTo>
                    <a:pt x="5435836" y="908167"/>
                  </a:lnTo>
                  <a:lnTo>
                    <a:pt x="0" y="908167"/>
                  </a:lnTo>
                  <a:lnTo>
                    <a:pt x="0" y="0"/>
                  </a:lnTo>
                  <a:close/>
                </a:path>
              </a:pathLst>
            </a:custGeom>
            <a:blipFill rotWithShape="1">
              <a:blip r:embed="rId7">
                <a:alphaModFix/>
              </a:blip>
              <a:stretch>
                <a:fillRect/>
              </a:stretch>
            </a:blipFill>
            <a:ln>
              <a:noFill/>
            </a:ln>
          </p:spPr>
          <p:txBody>
            <a:bodyPr/>
            <a:lstStyle/>
            <a:p>
              <a:endParaRPr lang="it-IT"/>
            </a:p>
          </p:txBody>
        </p:sp>
        <p:sp>
          <p:nvSpPr>
            <p:cNvPr id="138" name="Google Shape;138;p15"/>
            <p:cNvSpPr/>
            <p:nvPr/>
          </p:nvSpPr>
          <p:spPr>
            <a:xfrm>
              <a:off x="1650583" y="240131"/>
              <a:ext cx="1923704" cy="754258"/>
            </a:xfrm>
            <a:custGeom>
              <a:avLst/>
              <a:gdLst/>
              <a:ahLst/>
              <a:cxnLst/>
              <a:rect l="l" t="t" r="r" b="b"/>
              <a:pathLst>
                <a:path w="1923704" h="754258" extrusionOk="0">
                  <a:moveTo>
                    <a:pt x="0" y="0"/>
                  </a:moveTo>
                  <a:lnTo>
                    <a:pt x="1923704" y="0"/>
                  </a:lnTo>
                  <a:lnTo>
                    <a:pt x="1923704" y="754258"/>
                  </a:lnTo>
                  <a:lnTo>
                    <a:pt x="0" y="754258"/>
                  </a:lnTo>
                  <a:lnTo>
                    <a:pt x="0" y="0"/>
                  </a:lnTo>
                  <a:close/>
                </a:path>
              </a:pathLst>
            </a:custGeom>
            <a:blipFill rotWithShape="1">
              <a:blip r:embed="rId8">
                <a:alphaModFix/>
              </a:blip>
              <a:stretch>
                <a:fillRect/>
              </a:stretch>
            </a:blipFill>
            <a:ln>
              <a:noFill/>
            </a:ln>
          </p:spPr>
          <p:txBody>
            <a:bodyPr/>
            <a:lstStyle/>
            <a:p>
              <a:endParaRPr lang="it-IT"/>
            </a:p>
          </p:txBody>
        </p:sp>
      </p:grpSp>
      <p:sp>
        <p:nvSpPr>
          <p:cNvPr id="139" name="Google Shape;139;p15"/>
          <p:cNvSpPr txBox="1"/>
          <p:nvPr/>
        </p:nvSpPr>
        <p:spPr>
          <a:xfrm>
            <a:off x="7506813" y="5127600"/>
            <a:ext cx="3161100" cy="1361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3200" b="1">
                <a:solidFill>
                  <a:srgbClr val="06213C"/>
                </a:solidFill>
                <a:latin typeface="Montserrat"/>
                <a:ea typeface="Montserrat"/>
                <a:cs typeface="Montserrat"/>
                <a:sym typeface="Montserrat"/>
              </a:rPr>
              <a:t>Proprietà intellettuale</a:t>
            </a:r>
            <a:endParaRPr sz="3200" b="1">
              <a:solidFill>
                <a:srgbClr val="06213C"/>
              </a:solidFill>
              <a:latin typeface="Montserrat"/>
              <a:ea typeface="Montserrat"/>
              <a:cs typeface="Montserrat"/>
              <a:sym typeface="Montserrat"/>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Google Shape;344;p26"/>
          <p:cNvSpPr/>
          <p:nvPr/>
        </p:nvSpPr>
        <p:spPr>
          <a:xfrm>
            <a:off x="0" y="0"/>
            <a:ext cx="18288000" cy="1457400"/>
          </a:xfrm>
          <a:prstGeom prst="rect">
            <a:avLst/>
          </a:prstGeom>
          <a:solidFill>
            <a:srgbClr val="1E30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26"/>
          <p:cNvSpPr/>
          <p:nvPr/>
        </p:nvSpPr>
        <p:spPr>
          <a:xfrm>
            <a:off x="16702512" y="8607791"/>
            <a:ext cx="556788" cy="556788"/>
          </a:xfrm>
          <a:custGeom>
            <a:avLst/>
            <a:gdLst/>
            <a:ahLst/>
            <a:cxnLst/>
            <a:rect l="l" t="t" r="r" b="b"/>
            <a:pathLst>
              <a:path w="556788" h="556788" extrusionOk="0">
                <a:moveTo>
                  <a:pt x="0" y="0"/>
                </a:moveTo>
                <a:lnTo>
                  <a:pt x="556788" y="0"/>
                </a:lnTo>
                <a:lnTo>
                  <a:pt x="556788" y="556787"/>
                </a:lnTo>
                <a:lnTo>
                  <a:pt x="0" y="556787"/>
                </a:lnTo>
                <a:lnTo>
                  <a:pt x="0" y="0"/>
                </a:lnTo>
                <a:close/>
              </a:path>
            </a:pathLst>
          </a:custGeom>
          <a:blipFill rotWithShape="1">
            <a:blip r:embed="rId3">
              <a:alphaModFix/>
            </a:blip>
            <a:stretch>
              <a:fillRect/>
            </a:stretch>
          </a:blipFill>
          <a:ln>
            <a:noFill/>
          </a:ln>
        </p:spPr>
        <p:txBody>
          <a:bodyPr/>
          <a:lstStyle/>
          <a:p>
            <a:endParaRPr lang="it-IT"/>
          </a:p>
        </p:txBody>
      </p:sp>
      <p:sp>
        <p:nvSpPr>
          <p:cNvPr id="346" name="Google Shape;346;p26"/>
          <p:cNvSpPr/>
          <p:nvPr/>
        </p:nvSpPr>
        <p:spPr>
          <a:xfrm rot="-5400000">
            <a:off x="16041208" y="-789467"/>
            <a:ext cx="2988478" cy="1505106"/>
          </a:xfrm>
          <a:custGeom>
            <a:avLst/>
            <a:gdLst/>
            <a:ahLst/>
            <a:cxnLst/>
            <a:rect l="l" t="t" r="r" b="b"/>
            <a:pathLst>
              <a:path w="2988478" h="1505106" extrusionOk="0">
                <a:moveTo>
                  <a:pt x="0" y="0"/>
                </a:moveTo>
                <a:lnTo>
                  <a:pt x="2988478" y="0"/>
                </a:lnTo>
                <a:lnTo>
                  <a:pt x="2988478" y="1505106"/>
                </a:lnTo>
                <a:lnTo>
                  <a:pt x="0" y="1505106"/>
                </a:lnTo>
                <a:lnTo>
                  <a:pt x="0" y="0"/>
                </a:lnTo>
                <a:close/>
              </a:path>
            </a:pathLst>
          </a:custGeom>
          <a:blipFill rotWithShape="1">
            <a:blip r:embed="rId4">
              <a:alphaModFix/>
            </a:blip>
            <a:stretch>
              <a:fillRect/>
            </a:stretch>
          </a:blipFill>
          <a:ln>
            <a:noFill/>
          </a:ln>
        </p:spPr>
        <p:txBody>
          <a:bodyPr/>
          <a:lstStyle/>
          <a:p>
            <a:endParaRPr lang="it-IT"/>
          </a:p>
        </p:txBody>
      </p:sp>
      <p:grpSp>
        <p:nvGrpSpPr>
          <p:cNvPr id="348" name="Google Shape;348;p26"/>
          <p:cNvGrpSpPr/>
          <p:nvPr/>
        </p:nvGrpSpPr>
        <p:grpSpPr>
          <a:xfrm>
            <a:off x="-268680" y="551801"/>
            <a:ext cx="7148509" cy="1048480"/>
            <a:chOff x="0" y="-163468"/>
            <a:chExt cx="9531346" cy="1397974"/>
          </a:xfrm>
        </p:grpSpPr>
        <p:grpSp>
          <p:nvGrpSpPr>
            <p:cNvPr id="349" name="Google Shape;349;p26"/>
            <p:cNvGrpSpPr/>
            <p:nvPr/>
          </p:nvGrpSpPr>
          <p:grpSpPr>
            <a:xfrm>
              <a:off x="0" y="-163468"/>
              <a:ext cx="9531346" cy="1397974"/>
              <a:chOff x="0" y="-38100"/>
              <a:chExt cx="2221500" cy="325830"/>
            </a:xfrm>
          </p:grpSpPr>
          <p:sp>
            <p:nvSpPr>
              <p:cNvPr id="350" name="Google Shape;350;p26"/>
              <p:cNvSpPr/>
              <p:nvPr/>
            </p:nvSpPr>
            <p:spPr>
              <a:xfrm>
                <a:off x="0" y="0"/>
                <a:ext cx="2221364" cy="287730"/>
              </a:xfrm>
              <a:custGeom>
                <a:avLst/>
                <a:gdLst/>
                <a:ahLst/>
                <a:cxnLst/>
                <a:rect l="l" t="t" r="r" b="b"/>
                <a:pathLst>
                  <a:path w="2221364" h="287730" extrusionOk="0">
                    <a:moveTo>
                      <a:pt x="46588" y="0"/>
                    </a:moveTo>
                    <a:lnTo>
                      <a:pt x="2174776" y="0"/>
                    </a:lnTo>
                    <a:cubicBezTo>
                      <a:pt x="2187132" y="0"/>
                      <a:pt x="2198982" y="4908"/>
                      <a:pt x="2207719" y="13645"/>
                    </a:cubicBezTo>
                    <a:cubicBezTo>
                      <a:pt x="2216456" y="22382"/>
                      <a:pt x="2221364" y="34232"/>
                      <a:pt x="2221364" y="46588"/>
                    </a:cubicBezTo>
                    <a:lnTo>
                      <a:pt x="2221364" y="241142"/>
                    </a:lnTo>
                    <a:cubicBezTo>
                      <a:pt x="2221364" y="266872"/>
                      <a:pt x="2200506" y="287730"/>
                      <a:pt x="2174776" y="287730"/>
                    </a:cubicBezTo>
                    <a:lnTo>
                      <a:pt x="46588" y="287730"/>
                    </a:lnTo>
                    <a:cubicBezTo>
                      <a:pt x="34232" y="287730"/>
                      <a:pt x="22382" y="282822"/>
                      <a:pt x="13645" y="274085"/>
                    </a:cubicBezTo>
                    <a:cubicBezTo>
                      <a:pt x="4908" y="265348"/>
                      <a:pt x="0" y="253498"/>
                      <a:pt x="0" y="241142"/>
                    </a:cubicBezTo>
                    <a:lnTo>
                      <a:pt x="0" y="46588"/>
                    </a:lnTo>
                    <a:cubicBezTo>
                      <a:pt x="0" y="34232"/>
                      <a:pt x="4908" y="22382"/>
                      <a:pt x="13645" y="13645"/>
                    </a:cubicBezTo>
                    <a:cubicBezTo>
                      <a:pt x="22382" y="4908"/>
                      <a:pt x="34232" y="0"/>
                      <a:pt x="465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26"/>
              <p:cNvSpPr txBox="1"/>
              <p:nvPr/>
            </p:nvSpPr>
            <p:spPr>
              <a:xfrm>
                <a:off x="0" y="-38100"/>
                <a:ext cx="2221500" cy="325800"/>
              </a:xfrm>
              <a:prstGeom prst="rect">
                <a:avLst/>
              </a:prstGeom>
              <a:noFill/>
              <a:ln>
                <a:noFill/>
              </a:ln>
            </p:spPr>
            <p:txBody>
              <a:bodyPr spcFirstLastPara="1" wrap="square" lIns="60050" tIns="60050" rIns="60050" bIns="60050" anchor="ctr" anchorCtr="0">
                <a:noAutofit/>
              </a:bodyPr>
              <a:lstStyle/>
              <a:p>
                <a:pPr marL="0" marR="0" lvl="0" indent="0" algn="ctr" rtl="0">
                  <a:lnSpc>
                    <a:spcPct val="163277"/>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352" name="Google Shape;352;p26"/>
            <p:cNvSpPr/>
            <p:nvPr/>
          </p:nvSpPr>
          <p:spPr>
            <a:xfrm>
              <a:off x="3724852" y="163176"/>
              <a:ext cx="5435836" cy="908166"/>
            </a:xfrm>
            <a:custGeom>
              <a:avLst/>
              <a:gdLst/>
              <a:ahLst/>
              <a:cxnLst/>
              <a:rect l="l" t="t" r="r" b="b"/>
              <a:pathLst>
                <a:path w="5435836" h="908166" extrusionOk="0">
                  <a:moveTo>
                    <a:pt x="0" y="0"/>
                  </a:moveTo>
                  <a:lnTo>
                    <a:pt x="5435836" y="0"/>
                  </a:lnTo>
                  <a:lnTo>
                    <a:pt x="5435836" y="908167"/>
                  </a:lnTo>
                  <a:lnTo>
                    <a:pt x="0" y="908167"/>
                  </a:lnTo>
                  <a:lnTo>
                    <a:pt x="0" y="0"/>
                  </a:lnTo>
                  <a:close/>
                </a:path>
              </a:pathLst>
            </a:custGeom>
            <a:blipFill rotWithShape="1">
              <a:blip r:embed="rId5">
                <a:alphaModFix/>
              </a:blip>
              <a:stretch>
                <a:fillRect/>
              </a:stretch>
            </a:blipFill>
            <a:ln>
              <a:noFill/>
            </a:ln>
          </p:spPr>
          <p:txBody>
            <a:bodyPr/>
            <a:lstStyle/>
            <a:p>
              <a:endParaRPr lang="it-IT"/>
            </a:p>
          </p:txBody>
        </p:sp>
        <p:sp>
          <p:nvSpPr>
            <p:cNvPr id="353" name="Google Shape;353;p26"/>
            <p:cNvSpPr/>
            <p:nvPr/>
          </p:nvSpPr>
          <p:spPr>
            <a:xfrm>
              <a:off x="1650583" y="240131"/>
              <a:ext cx="1923704" cy="754258"/>
            </a:xfrm>
            <a:custGeom>
              <a:avLst/>
              <a:gdLst/>
              <a:ahLst/>
              <a:cxnLst/>
              <a:rect l="l" t="t" r="r" b="b"/>
              <a:pathLst>
                <a:path w="1923704" h="754258" extrusionOk="0">
                  <a:moveTo>
                    <a:pt x="0" y="0"/>
                  </a:moveTo>
                  <a:lnTo>
                    <a:pt x="1923704" y="0"/>
                  </a:lnTo>
                  <a:lnTo>
                    <a:pt x="1923704" y="754258"/>
                  </a:lnTo>
                  <a:lnTo>
                    <a:pt x="0" y="754258"/>
                  </a:lnTo>
                  <a:lnTo>
                    <a:pt x="0" y="0"/>
                  </a:lnTo>
                  <a:close/>
                </a:path>
              </a:pathLst>
            </a:custGeom>
            <a:blipFill rotWithShape="1">
              <a:blip r:embed="rId6">
                <a:alphaModFix/>
              </a:blip>
              <a:stretch>
                <a:fillRect/>
              </a:stretch>
            </a:blipFill>
            <a:ln>
              <a:noFill/>
            </a:ln>
          </p:spPr>
          <p:txBody>
            <a:bodyPr/>
            <a:lstStyle/>
            <a:p>
              <a:endParaRPr lang="it-IT"/>
            </a:p>
          </p:txBody>
        </p:sp>
      </p:grpSp>
      <p:sp>
        <p:nvSpPr>
          <p:cNvPr id="2" name="Google Shape;184;p18">
            <a:extLst>
              <a:ext uri="{FF2B5EF4-FFF2-40B4-BE49-F238E27FC236}">
                <a16:creationId xmlns:a16="http://schemas.microsoft.com/office/drawing/2014/main" id="{E813FCB3-2A90-FCE6-7EA8-E47AB47F8E98}"/>
              </a:ext>
            </a:extLst>
          </p:cNvPr>
          <p:cNvSpPr txBox="1"/>
          <p:nvPr/>
        </p:nvSpPr>
        <p:spPr>
          <a:xfrm>
            <a:off x="969257" y="1842891"/>
            <a:ext cx="15673812" cy="1231106"/>
          </a:xfrm>
          <a:prstGeom prst="rect">
            <a:avLst/>
          </a:prstGeom>
          <a:noFill/>
          <a:ln>
            <a:noFill/>
          </a:ln>
        </p:spPr>
        <p:txBody>
          <a:bodyPr spcFirstLastPara="1" wrap="square" lIns="0" tIns="0" rIns="0" bIns="0" anchor="t" anchorCtr="0">
            <a:spAutoFit/>
          </a:bodyPr>
          <a:lstStyle/>
          <a:p>
            <a:pPr algn="ctr" defTabSz="1371600">
              <a:buClrTx/>
            </a:pPr>
            <a:r>
              <a:rPr lang="it-IT" sz="4000" b="1" spc="-2">
                <a:solidFill>
                  <a:srgbClr val="009EAB"/>
                </a:solidFill>
                <a:latin typeface="Montserrat" panose="00000500000000000000" pitchFamily="2" charset="0"/>
              </a:rPr>
              <a:t>Consapevolezza dei diritti dell’autore in fase di pubblicazione (1)</a:t>
            </a:r>
          </a:p>
        </p:txBody>
      </p:sp>
      <p:pic>
        <p:nvPicPr>
          <p:cNvPr id="6" name="Immagine 5">
            <a:extLst>
              <a:ext uri="{FF2B5EF4-FFF2-40B4-BE49-F238E27FC236}">
                <a16:creationId xmlns:a16="http://schemas.microsoft.com/office/drawing/2014/main" id="{6A8880FF-92FE-5539-72D0-82E483C04DE2}"/>
              </a:ext>
            </a:extLst>
          </p:cNvPr>
          <p:cNvPicPr>
            <a:picLocks noChangeAspect="1"/>
          </p:cNvPicPr>
          <p:nvPr/>
        </p:nvPicPr>
        <p:blipFill>
          <a:blip r:embed="rId7"/>
          <a:stretch>
            <a:fillRect/>
          </a:stretch>
        </p:blipFill>
        <p:spPr>
          <a:xfrm>
            <a:off x="2753559" y="3588545"/>
            <a:ext cx="12546312" cy="6360929"/>
          </a:xfrm>
          <a:prstGeom prst="rect">
            <a:avLst/>
          </a:prstGeom>
        </p:spPr>
      </p:pic>
    </p:spTree>
    <p:extLst>
      <p:ext uri="{BB962C8B-B14F-4D97-AF65-F5344CB8AC3E}">
        <p14:creationId xmlns:p14="http://schemas.microsoft.com/office/powerpoint/2010/main" val="380229367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Google Shape;344;p26"/>
          <p:cNvSpPr/>
          <p:nvPr/>
        </p:nvSpPr>
        <p:spPr>
          <a:xfrm>
            <a:off x="0" y="0"/>
            <a:ext cx="18288000" cy="1457400"/>
          </a:xfrm>
          <a:prstGeom prst="rect">
            <a:avLst/>
          </a:prstGeom>
          <a:solidFill>
            <a:srgbClr val="1E30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26"/>
          <p:cNvSpPr/>
          <p:nvPr/>
        </p:nvSpPr>
        <p:spPr>
          <a:xfrm>
            <a:off x="16702512" y="8607791"/>
            <a:ext cx="556788" cy="556788"/>
          </a:xfrm>
          <a:custGeom>
            <a:avLst/>
            <a:gdLst/>
            <a:ahLst/>
            <a:cxnLst/>
            <a:rect l="l" t="t" r="r" b="b"/>
            <a:pathLst>
              <a:path w="556788" h="556788" extrusionOk="0">
                <a:moveTo>
                  <a:pt x="0" y="0"/>
                </a:moveTo>
                <a:lnTo>
                  <a:pt x="556788" y="0"/>
                </a:lnTo>
                <a:lnTo>
                  <a:pt x="556788" y="556787"/>
                </a:lnTo>
                <a:lnTo>
                  <a:pt x="0" y="556787"/>
                </a:lnTo>
                <a:lnTo>
                  <a:pt x="0" y="0"/>
                </a:lnTo>
                <a:close/>
              </a:path>
            </a:pathLst>
          </a:custGeom>
          <a:blipFill rotWithShape="1">
            <a:blip r:embed="rId3">
              <a:alphaModFix/>
            </a:blip>
            <a:stretch>
              <a:fillRect/>
            </a:stretch>
          </a:blipFill>
          <a:ln>
            <a:noFill/>
          </a:ln>
        </p:spPr>
        <p:txBody>
          <a:bodyPr/>
          <a:lstStyle/>
          <a:p>
            <a:endParaRPr lang="it-IT"/>
          </a:p>
        </p:txBody>
      </p:sp>
      <p:sp>
        <p:nvSpPr>
          <p:cNvPr id="346" name="Google Shape;346;p26"/>
          <p:cNvSpPr/>
          <p:nvPr/>
        </p:nvSpPr>
        <p:spPr>
          <a:xfrm rot="-5400000">
            <a:off x="16041208" y="-789467"/>
            <a:ext cx="2988478" cy="1505106"/>
          </a:xfrm>
          <a:custGeom>
            <a:avLst/>
            <a:gdLst/>
            <a:ahLst/>
            <a:cxnLst/>
            <a:rect l="l" t="t" r="r" b="b"/>
            <a:pathLst>
              <a:path w="2988478" h="1505106" extrusionOk="0">
                <a:moveTo>
                  <a:pt x="0" y="0"/>
                </a:moveTo>
                <a:lnTo>
                  <a:pt x="2988478" y="0"/>
                </a:lnTo>
                <a:lnTo>
                  <a:pt x="2988478" y="1505106"/>
                </a:lnTo>
                <a:lnTo>
                  <a:pt x="0" y="1505106"/>
                </a:lnTo>
                <a:lnTo>
                  <a:pt x="0" y="0"/>
                </a:lnTo>
                <a:close/>
              </a:path>
            </a:pathLst>
          </a:custGeom>
          <a:blipFill rotWithShape="1">
            <a:blip r:embed="rId4">
              <a:alphaModFix/>
            </a:blip>
            <a:stretch>
              <a:fillRect/>
            </a:stretch>
          </a:blipFill>
          <a:ln>
            <a:noFill/>
          </a:ln>
        </p:spPr>
        <p:txBody>
          <a:bodyPr/>
          <a:lstStyle/>
          <a:p>
            <a:endParaRPr lang="it-IT"/>
          </a:p>
        </p:txBody>
      </p:sp>
      <p:grpSp>
        <p:nvGrpSpPr>
          <p:cNvPr id="348" name="Google Shape;348;p26"/>
          <p:cNvGrpSpPr/>
          <p:nvPr/>
        </p:nvGrpSpPr>
        <p:grpSpPr>
          <a:xfrm>
            <a:off x="-431966" y="788487"/>
            <a:ext cx="7148509" cy="1048480"/>
            <a:chOff x="0" y="-163468"/>
            <a:chExt cx="9531346" cy="1397974"/>
          </a:xfrm>
        </p:grpSpPr>
        <p:grpSp>
          <p:nvGrpSpPr>
            <p:cNvPr id="349" name="Google Shape;349;p26"/>
            <p:cNvGrpSpPr/>
            <p:nvPr/>
          </p:nvGrpSpPr>
          <p:grpSpPr>
            <a:xfrm>
              <a:off x="0" y="-163468"/>
              <a:ext cx="9531346" cy="1397974"/>
              <a:chOff x="0" y="-38100"/>
              <a:chExt cx="2221500" cy="325830"/>
            </a:xfrm>
          </p:grpSpPr>
          <p:sp>
            <p:nvSpPr>
              <p:cNvPr id="350" name="Google Shape;350;p26"/>
              <p:cNvSpPr/>
              <p:nvPr/>
            </p:nvSpPr>
            <p:spPr>
              <a:xfrm>
                <a:off x="0" y="0"/>
                <a:ext cx="2221364" cy="287730"/>
              </a:xfrm>
              <a:custGeom>
                <a:avLst/>
                <a:gdLst/>
                <a:ahLst/>
                <a:cxnLst/>
                <a:rect l="l" t="t" r="r" b="b"/>
                <a:pathLst>
                  <a:path w="2221364" h="287730" extrusionOk="0">
                    <a:moveTo>
                      <a:pt x="46588" y="0"/>
                    </a:moveTo>
                    <a:lnTo>
                      <a:pt x="2174776" y="0"/>
                    </a:lnTo>
                    <a:cubicBezTo>
                      <a:pt x="2187132" y="0"/>
                      <a:pt x="2198982" y="4908"/>
                      <a:pt x="2207719" y="13645"/>
                    </a:cubicBezTo>
                    <a:cubicBezTo>
                      <a:pt x="2216456" y="22382"/>
                      <a:pt x="2221364" y="34232"/>
                      <a:pt x="2221364" y="46588"/>
                    </a:cubicBezTo>
                    <a:lnTo>
                      <a:pt x="2221364" y="241142"/>
                    </a:lnTo>
                    <a:cubicBezTo>
                      <a:pt x="2221364" y="266872"/>
                      <a:pt x="2200506" y="287730"/>
                      <a:pt x="2174776" y="287730"/>
                    </a:cubicBezTo>
                    <a:lnTo>
                      <a:pt x="46588" y="287730"/>
                    </a:lnTo>
                    <a:cubicBezTo>
                      <a:pt x="34232" y="287730"/>
                      <a:pt x="22382" y="282822"/>
                      <a:pt x="13645" y="274085"/>
                    </a:cubicBezTo>
                    <a:cubicBezTo>
                      <a:pt x="4908" y="265348"/>
                      <a:pt x="0" y="253498"/>
                      <a:pt x="0" y="241142"/>
                    </a:cubicBezTo>
                    <a:lnTo>
                      <a:pt x="0" y="46588"/>
                    </a:lnTo>
                    <a:cubicBezTo>
                      <a:pt x="0" y="34232"/>
                      <a:pt x="4908" y="22382"/>
                      <a:pt x="13645" y="13645"/>
                    </a:cubicBezTo>
                    <a:cubicBezTo>
                      <a:pt x="22382" y="4908"/>
                      <a:pt x="34232" y="0"/>
                      <a:pt x="465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26"/>
              <p:cNvSpPr txBox="1"/>
              <p:nvPr/>
            </p:nvSpPr>
            <p:spPr>
              <a:xfrm>
                <a:off x="0" y="-38100"/>
                <a:ext cx="2221500" cy="325800"/>
              </a:xfrm>
              <a:prstGeom prst="rect">
                <a:avLst/>
              </a:prstGeom>
              <a:noFill/>
              <a:ln>
                <a:noFill/>
              </a:ln>
            </p:spPr>
            <p:txBody>
              <a:bodyPr spcFirstLastPara="1" wrap="square" lIns="60050" tIns="60050" rIns="60050" bIns="60050" anchor="ctr" anchorCtr="0">
                <a:noAutofit/>
              </a:bodyPr>
              <a:lstStyle/>
              <a:p>
                <a:pPr marL="0" marR="0" lvl="0" indent="0" algn="ctr" rtl="0">
                  <a:lnSpc>
                    <a:spcPct val="163277"/>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352" name="Google Shape;352;p26"/>
            <p:cNvSpPr/>
            <p:nvPr/>
          </p:nvSpPr>
          <p:spPr>
            <a:xfrm>
              <a:off x="3724852" y="163176"/>
              <a:ext cx="5435836" cy="908166"/>
            </a:xfrm>
            <a:custGeom>
              <a:avLst/>
              <a:gdLst/>
              <a:ahLst/>
              <a:cxnLst/>
              <a:rect l="l" t="t" r="r" b="b"/>
              <a:pathLst>
                <a:path w="5435836" h="908166" extrusionOk="0">
                  <a:moveTo>
                    <a:pt x="0" y="0"/>
                  </a:moveTo>
                  <a:lnTo>
                    <a:pt x="5435836" y="0"/>
                  </a:lnTo>
                  <a:lnTo>
                    <a:pt x="5435836" y="908167"/>
                  </a:lnTo>
                  <a:lnTo>
                    <a:pt x="0" y="908167"/>
                  </a:lnTo>
                  <a:lnTo>
                    <a:pt x="0" y="0"/>
                  </a:lnTo>
                  <a:close/>
                </a:path>
              </a:pathLst>
            </a:custGeom>
            <a:blipFill rotWithShape="1">
              <a:blip r:embed="rId5">
                <a:alphaModFix/>
              </a:blip>
              <a:stretch>
                <a:fillRect/>
              </a:stretch>
            </a:blipFill>
            <a:ln>
              <a:noFill/>
            </a:ln>
          </p:spPr>
          <p:txBody>
            <a:bodyPr/>
            <a:lstStyle/>
            <a:p>
              <a:endParaRPr lang="it-IT"/>
            </a:p>
          </p:txBody>
        </p:sp>
        <p:sp>
          <p:nvSpPr>
            <p:cNvPr id="353" name="Google Shape;353;p26"/>
            <p:cNvSpPr/>
            <p:nvPr/>
          </p:nvSpPr>
          <p:spPr>
            <a:xfrm>
              <a:off x="1650583" y="240131"/>
              <a:ext cx="1923704" cy="754258"/>
            </a:xfrm>
            <a:custGeom>
              <a:avLst/>
              <a:gdLst/>
              <a:ahLst/>
              <a:cxnLst/>
              <a:rect l="l" t="t" r="r" b="b"/>
              <a:pathLst>
                <a:path w="1923704" h="754258" extrusionOk="0">
                  <a:moveTo>
                    <a:pt x="0" y="0"/>
                  </a:moveTo>
                  <a:lnTo>
                    <a:pt x="1923704" y="0"/>
                  </a:lnTo>
                  <a:lnTo>
                    <a:pt x="1923704" y="754258"/>
                  </a:lnTo>
                  <a:lnTo>
                    <a:pt x="0" y="754258"/>
                  </a:lnTo>
                  <a:lnTo>
                    <a:pt x="0" y="0"/>
                  </a:lnTo>
                  <a:close/>
                </a:path>
              </a:pathLst>
            </a:custGeom>
            <a:blipFill rotWithShape="1">
              <a:blip r:embed="rId6">
                <a:alphaModFix/>
              </a:blip>
              <a:stretch>
                <a:fillRect/>
              </a:stretch>
            </a:blipFill>
            <a:ln>
              <a:noFill/>
            </a:ln>
          </p:spPr>
          <p:txBody>
            <a:bodyPr/>
            <a:lstStyle/>
            <a:p>
              <a:endParaRPr lang="it-IT"/>
            </a:p>
          </p:txBody>
        </p:sp>
      </p:grpSp>
      <p:sp>
        <p:nvSpPr>
          <p:cNvPr id="2" name="Google Shape;184;p18">
            <a:extLst>
              <a:ext uri="{FF2B5EF4-FFF2-40B4-BE49-F238E27FC236}">
                <a16:creationId xmlns:a16="http://schemas.microsoft.com/office/drawing/2014/main" id="{E813FCB3-2A90-FCE6-7EA8-E47AB47F8E98}"/>
              </a:ext>
            </a:extLst>
          </p:cNvPr>
          <p:cNvSpPr txBox="1"/>
          <p:nvPr/>
        </p:nvSpPr>
        <p:spPr>
          <a:xfrm>
            <a:off x="429497" y="1730640"/>
            <a:ext cx="17429005" cy="615553"/>
          </a:xfrm>
          <a:prstGeom prst="rect">
            <a:avLst/>
          </a:prstGeom>
          <a:noFill/>
          <a:ln>
            <a:noFill/>
          </a:ln>
        </p:spPr>
        <p:txBody>
          <a:bodyPr spcFirstLastPara="1" wrap="square" lIns="0" tIns="0" rIns="0" bIns="0" anchor="t" anchorCtr="0">
            <a:spAutoFit/>
          </a:bodyPr>
          <a:lstStyle/>
          <a:p>
            <a:pPr defTabSz="1371600">
              <a:buClrTx/>
            </a:pPr>
            <a:r>
              <a:rPr lang="it-IT" sz="4000" b="1" spc="-2">
                <a:solidFill>
                  <a:srgbClr val="009EAB"/>
                </a:solidFill>
                <a:latin typeface="Montserrat" panose="00000500000000000000" pitchFamily="2" charset="0"/>
              </a:rPr>
              <a:t>Consapevolezza dei diritti dell’autore in fase di pubblicazione (2)</a:t>
            </a:r>
          </a:p>
        </p:txBody>
      </p:sp>
      <p:sp>
        <p:nvSpPr>
          <p:cNvPr id="6" name="CasellaDiTesto 5">
            <a:extLst>
              <a:ext uri="{FF2B5EF4-FFF2-40B4-BE49-F238E27FC236}">
                <a16:creationId xmlns:a16="http://schemas.microsoft.com/office/drawing/2014/main" id="{D324D99A-2576-CD8B-9A6D-C0BE561EBD39}"/>
              </a:ext>
            </a:extLst>
          </p:cNvPr>
          <p:cNvSpPr txBox="1"/>
          <p:nvPr/>
        </p:nvSpPr>
        <p:spPr>
          <a:xfrm>
            <a:off x="429497" y="2553588"/>
            <a:ext cx="16519560" cy="1631216"/>
          </a:xfrm>
          <a:prstGeom prst="rect">
            <a:avLst/>
          </a:prstGeom>
          <a:noFill/>
        </p:spPr>
        <p:txBody>
          <a:bodyPr wrap="square">
            <a:spAutoFit/>
          </a:bodyPr>
          <a:lstStyle/>
          <a:p>
            <a:pPr defTabSz="1828800"/>
            <a:r>
              <a:rPr lang="it-IT" sz="3200">
                <a:latin typeface="Montserrat" panose="00000500000000000000" pitchFamily="2" charset="0"/>
              </a:rPr>
              <a:t>Il 34% dei rispondenti dichiara di </a:t>
            </a:r>
            <a:r>
              <a:rPr lang="it-IT" sz="3200" b="1" kern="1200" spc="-2">
                <a:solidFill>
                  <a:srgbClr val="009EAB"/>
                </a:solidFill>
                <a:latin typeface="Montserrat" panose="00000500000000000000" pitchFamily="2" charset="0"/>
                <a:ea typeface="+mj-ea"/>
              </a:rPr>
              <a:t>avere nessun interesse</a:t>
            </a:r>
            <a:r>
              <a:rPr lang="it-IT" sz="3200" kern="1200" spc="-2">
                <a:solidFill>
                  <a:srgbClr val="009EAB"/>
                </a:solidFill>
                <a:latin typeface="Montserrat" panose="00000500000000000000" pitchFamily="2" charset="0"/>
                <a:ea typeface="+mj-ea"/>
              </a:rPr>
              <a:t> </a:t>
            </a:r>
            <a:r>
              <a:rPr lang="it-IT" sz="3200">
                <a:latin typeface="Montserrat" panose="00000500000000000000" pitchFamily="2" charset="0"/>
              </a:rPr>
              <a:t>per le questioni relative al diritto d’autore e solo il 17% dichiara un interesse alto</a:t>
            </a:r>
          </a:p>
          <a:p>
            <a:pPr defTabSz="1828800"/>
            <a:r>
              <a:rPr lang="it-IT" sz="3600">
                <a:latin typeface="Montserrat" panose="00000500000000000000" pitchFamily="2" charset="0"/>
              </a:rPr>
              <a:t> </a:t>
            </a:r>
          </a:p>
        </p:txBody>
      </p:sp>
      <p:pic>
        <p:nvPicPr>
          <p:cNvPr id="4" name="Immagine 3">
            <a:extLst>
              <a:ext uri="{FF2B5EF4-FFF2-40B4-BE49-F238E27FC236}">
                <a16:creationId xmlns:a16="http://schemas.microsoft.com/office/drawing/2014/main" id="{B19D97F9-9AE5-C982-215B-9EF3D145CC7D}"/>
              </a:ext>
            </a:extLst>
          </p:cNvPr>
          <p:cNvPicPr>
            <a:picLocks noChangeAspect="1"/>
          </p:cNvPicPr>
          <p:nvPr/>
        </p:nvPicPr>
        <p:blipFill>
          <a:blip r:embed="rId7"/>
          <a:stretch>
            <a:fillRect/>
          </a:stretch>
        </p:blipFill>
        <p:spPr>
          <a:xfrm>
            <a:off x="3477986" y="3779715"/>
            <a:ext cx="11415153" cy="6459591"/>
          </a:xfrm>
          <a:prstGeom prst="rect">
            <a:avLst/>
          </a:prstGeom>
        </p:spPr>
      </p:pic>
    </p:spTree>
    <p:extLst>
      <p:ext uri="{BB962C8B-B14F-4D97-AF65-F5344CB8AC3E}">
        <p14:creationId xmlns:p14="http://schemas.microsoft.com/office/powerpoint/2010/main" val="139619371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Google Shape;344;p26"/>
          <p:cNvSpPr/>
          <p:nvPr/>
        </p:nvSpPr>
        <p:spPr>
          <a:xfrm>
            <a:off x="0" y="0"/>
            <a:ext cx="18288000" cy="1457400"/>
          </a:xfrm>
          <a:prstGeom prst="rect">
            <a:avLst/>
          </a:prstGeom>
          <a:solidFill>
            <a:srgbClr val="1E30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26"/>
          <p:cNvSpPr/>
          <p:nvPr/>
        </p:nvSpPr>
        <p:spPr>
          <a:xfrm>
            <a:off x="16702512" y="8607791"/>
            <a:ext cx="556788" cy="556788"/>
          </a:xfrm>
          <a:custGeom>
            <a:avLst/>
            <a:gdLst/>
            <a:ahLst/>
            <a:cxnLst/>
            <a:rect l="l" t="t" r="r" b="b"/>
            <a:pathLst>
              <a:path w="556788" h="556788" extrusionOk="0">
                <a:moveTo>
                  <a:pt x="0" y="0"/>
                </a:moveTo>
                <a:lnTo>
                  <a:pt x="556788" y="0"/>
                </a:lnTo>
                <a:lnTo>
                  <a:pt x="556788" y="556787"/>
                </a:lnTo>
                <a:lnTo>
                  <a:pt x="0" y="556787"/>
                </a:lnTo>
                <a:lnTo>
                  <a:pt x="0" y="0"/>
                </a:lnTo>
                <a:close/>
              </a:path>
            </a:pathLst>
          </a:custGeom>
          <a:blipFill rotWithShape="1">
            <a:blip r:embed="rId3">
              <a:alphaModFix/>
            </a:blip>
            <a:stretch>
              <a:fillRect/>
            </a:stretch>
          </a:blipFill>
          <a:ln>
            <a:noFill/>
          </a:ln>
        </p:spPr>
        <p:txBody>
          <a:bodyPr/>
          <a:lstStyle/>
          <a:p>
            <a:endParaRPr lang="it-IT"/>
          </a:p>
        </p:txBody>
      </p:sp>
      <p:sp>
        <p:nvSpPr>
          <p:cNvPr id="346" name="Google Shape;346;p26"/>
          <p:cNvSpPr/>
          <p:nvPr/>
        </p:nvSpPr>
        <p:spPr>
          <a:xfrm rot="-5400000">
            <a:off x="16041208" y="-789467"/>
            <a:ext cx="2988478" cy="1505106"/>
          </a:xfrm>
          <a:custGeom>
            <a:avLst/>
            <a:gdLst/>
            <a:ahLst/>
            <a:cxnLst/>
            <a:rect l="l" t="t" r="r" b="b"/>
            <a:pathLst>
              <a:path w="2988478" h="1505106" extrusionOk="0">
                <a:moveTo>
                  <a:pt x="0" y="0"/>
                </a:moveTo>
                <a:lnTo>
                  <a:pt x="2988478" y="0"/>
                </a:lnTo>
                <a:lnTo>
                  <a:pt x="2988478" y="1505106"/>
                </a:lnTo>
                <a:lnTo>
                  <a:pt x="0" y="1505106"/>
                </a:lnTo>
                <a:lnTo>
                  <a:pt x="0" y="0"/>
                </a:lnTo>
                <a:close/>
              </a:path>
            </a:pathLst>
          </a:custGeom>
          <a:blipFill rotWithShape="1">
            <a:blip r:embed="rId4">
              <a:alphaModFix/>
            </a:blip>
            <a:stretch>
              <a:fillRect/>
            </a:stretch>
          </a:blipFill>
          <a:ln>
            <a:noFill/>
          </a:ln>
        </p:spPr>
        <p:txBody>
          <a:bodyPr/>
          <a:lstStyle/>
          <a:p>
            <a:endParaRPr lang="it-IT"/>
          </a:p>
        </p:txBody>
      </p:sp>
      <p:grpSp>
        <p:nvGrpSpPr>
          <p:cNvPr id="348" name="Google Shape;348;p26"/>
          <p:cNvGrpSpPr/>
          <p:nvPr/>
        </p:nvGrpSpPr>
        <p:grpSpPr>
          <a:xfrm>
            <a:off x="-431966" y="788487"/>
            <a:ext cx="7148509" cy="1048480"/>
            <a:chOff x="0" y="-163468"/>
            <a:chExt cx="9531346" cy="1397974"/>
          </a:xfrm>
        </p:grpSpPr>
        <p:grpSp>
          <p:nvGrpSpPr>
            <p:cNvPr id="349" name="Google Shape;349;p26"/>
            <p:cNvGrpSpPr/>
            <p:nvPr/>
          </p:nvGrpSpPr>
          <p:grpSpPr>
            <a:xfrm>
              <a:off x="0" y="-163468"/>
              <a:ext cx="9531346" cy="1397974"/>
              <a:chOff x="0" y="-38100"/>
              <a:chExt cx="2221500" cy="325830"/>
            </a:xfrm>
          </p:grpSpPr>
          <p:sp>
            <p:nvSpPr>
              <p:cNvPr id="350" name="Google Shape;350;p26"/>
              <p:cNvSpPr/>
              <p:nvPr/>
            </p:nvSpPr>
            <p:spPr>
              <a:xfrm>
                <a:off x="0" y="0"/>
                <a:ext cx="2221364" cy="287730"/>
              </a:xfrm>
              <a:custGeom>
                <a:avLst/>
                <a:gdLst/>
                <a:ahLst/>
                <a:cxnLst/>
                <a:rect l="l" t="t" r="r" b="b"/>
                <a:pathLst>
                  <a:path w="2221364" h="287730" extrusionOk="0">
                    <a:moveTo>
                      <a:pt x="46588" y="0"/>
                    </a:moveTo>
                    <a:lnTo>
                      <a:pt x="2174776" y="0"/>
                    </a:lnTo>
                    <a:cubicBezTo>
                      <a:pt x="2187132" y="0"/>
                      <a:pt x="2198982" y="4908"/>
                      <a:pt x="2207719" y="13645"/>
                    </a:cubicBezTo>
                    <a:cubicBezTo>
                      <a:pt x="2216456" y="22382"/>
                      <a:pt x="2221364" y="34232"/>
                      <a:pt x="2221364" y="46588"/>
                    </a:cubicBezTo>
                    <a:lnTo>
                      <a:pt x="2221364" y="241142"/>
                    </a:lnTo>
                    <a:cubicBezTo>
                      <a:pt x="2221364" y="266872"/>
                      <a:pt x="2200506" y="287730"/>
                      <a:pt x="2174776" y="287730"/>
                    </a:cubicBezTo>
                    <a:lnTo>
                      <a:pt x="46588" y="287730"/>
                    </a:lnTo>
                    <a:cubicBezTo>
                      <a:pt x="34232" y="287730"/>
                      <a:pt x="22382" y="282822"/>
                      <a:pt x="13645" y="274085"/>
                    </a:cubicBezTo>
                    <a:cubicBezTo>
                      <a:pt x="4908" y="265348"/>
                      <a:pt x="0" y="253498"/>
                      <a:pt x="0" y="241142"/>
                    </a:cubicBezTo>
                    <a:lnTo>
                      <a:pt x="0" y="46588"/>
                    </a:lnTo>
                    <a:cubicBezTo>
                      <a:pt x="0" y="34232"/>
                      <a:pt x="4908" y="22382"/>
                      <a:pt x="13645" y="13645"/>
                    </a:cubicBezTo>
                    <a:cubicBezTo>
                      <a:pt x="22382" y="4908"/>
                      <a:pt x="34232" y="0"/>
                      <a:pt x="465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26"/>
              <p:cNvSpPr txBox="1"/>
              <p:nvPr/>
            </p:nvSpPr>
            <p:spPr>
              <a:xfrm>
                <a:off x="0" y="-38100"/>
                <a:ext cx="2221500" cy="325800"/>
              </a:xfrm>
              <a:prstGeom prst="rect">
                <a:avLst/>
              </a:prstGeom>
              <a:noFill/>
              <a:ln>
                <a:noFill/>
              </a:ln>
            </p:spPr>
            <p:txBody>
              <a:bodyPr spcFirstLastPara="1" wrap="square" lIns="60050" tIns="60050" rIns="60050" bIns="60050" anchor="ctr" anchorCtr="0">
                <a:noAutofit/>
              </a:bodyPr>
              <a:lstStyle/>
              <a:p>
                <a:pPr marL="0" marR="0" lvl="0" indent="0" algn="ctr" rtl="0">
                  <a:lnSpc>
                    <a:spcPct val="163277"/>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352" name="Google Shape;352;p26"/>
            <p:cNvSpPr/>
            <p:nvPr/>
          </p:nvSpPr>
          <p:spPr>
            <a:xfrm>
              <a:off x="3724852" y="163176"/>
              <a:ext cx="5435836" cy="908166"/>
            </a:xfrm>
            <a:custGeom>
              <a:avLst/>
              <a:gdLst/>
              <a:ahLst/>
              <a:cxnLst/>
              <a:rect l="l" t="t" r="r" b="b"/>
              <a:pathLst>
                <a:path w="5435836" h="908166" extrusionOk="0">
                  <a:moveTo>
                    <a:pt x="0" y="0"/>
                  </a:moveTo>
                  <a:lnTo>
                    <a:pt x="5435836" y="0"/>
                  </a:lnTo>
                  <a:lnTo>
                    <a:pt x="5435836" y="908167"/>
                  </a:lnTo>
                  <a:lnTo>
                    <a:pt x="0" y="908167"/>
                  </a:lnTo>
                  <a:lnTo>
                    <a:pt x="0" y="0"/>
                  </a:lnTo>
                  <a:close/>
                </a:path>
              </a:pathLst>
            </a:custGeom>
            <a:blipFill rotWithShape="1">
              <a:blip r:embed="rId5">
                <a:alphaModFix/>
              </a:blip>
              <a:stretch>
                <a:fillRect/>
              </a:stretch>
            </a:blipFill>
            <a:ln>
              <a:noFill/>
            </a:ln>
          </p:spPr>
          <p:txBody>
            <a:bodyPr/>
            <a:lstStyle/>
            <a:p>
              <a:endParaRPr lang="it-IT"/>
            </a:p>
          </p:txBody>
        </p:sp>
        <p:sp>
          <p:nvSpPr>
            <p:cNvPr id="353" name="Google Shape;353;p26"/>
            <p:cNvSpPr/>
            <p:nvPr/>
          </p:nvSpPr>
          <p:spPr>
            <a:xfrm>
              <a:off x="1650583" y="240131"/>
              <a:ext cx="1923704" cy="754258"/>
            </a:xfrm>
            <a:custGeom>
              <a:avLst/>
              <a:gdLst/>
              <a:ahLst/>
              <a:cxnLst/>
              <a:rect l="l" t="t" r="r" b="b"/>
              <a:pathLst>
                <a:path w="1923704" h="754258" extrusionOk="0">
                  <a:moveTo>
                    <a:pt x="0" y="0"/>
                  </a:moveTo>
                  <a:lnTo>
                    <a:pt x="1923704" y="0"/>
                  </a:lnTo>
                  <a:lnTo>
                    <a:pt x="1923704" y="754258"/>
                  </a:lnTo>
                  <a:lnTo>
                    <a:pt x="0" y="754258"/>
                  </a:lnTo>
                  <a:lnTo>
                    <a:pt x="0" y="0"/>
                  </a:lnTo>
                  <a:close/>
                </a:path>
              </a:pathLst>
            </a:custGeom>
            <a:blipFill rotWithShape="1">
              <a:blip r:embed="rId6">
                <a:alphaModFix/>
              </a:blip>
              <a:stretch>
                <a:fillRect/>
              </a:stretch>
            </a:blipFill>
            <a:ln>
              <a:noFill/>
            </a:ln>
          </p:spPr>
          <p:txBody>
            <a:bodyPr/>
            <a:lstStyle/>
            <a:p>
              <a:endParaRPr lang="it-IT"/>
            </a:p>
          </p:txBody>
        </p:sp>
      </p:grpSp>
      <p:sp>
        <p:nvSpPr>
          <p:cNvPr id="2" name="Google Shape;184;p18">
            <a:extLst>
              <a:ext uri="{FF2B5EF4-FFF2-40B4-BE49-F238E27FC236}">
                <a16:creationId xmlns:a16="http://schemas.microsoft.com/office/drawing/2014/main" id="{E813FCB3-2A90-FCE6-7EA8-E47AB47F8E98}"/>
              </a:ext>
            </a:extLst>
          </p:cNvPr>
          <p:cNvSpPr txBox="1"/>
          <p:nvPr/>
        </p:nvSpPr>
        <p:spPr>
          <a:xfrm>
            <a:off x="429497" y="2216680"/>
            <a:ext cx="17429005" cy="615553"/>
          </a:xfrm>
          <a:prstGeom prst="rect">
            <a:avLst/>
          </a:prstGeom>
          <a:noFill/>
          <a:ln>
            <a:noFill/>
          </a:ln>
        </p:spPr>
        <p:txBody>
          <a:bodyPr spcFirstLastPara="1" wrap="square" lIns="0" tIns="0" rIns="0" bIns="0" anchor="t" anchorCtr="0">
            <a:spAutoFit/>
          </a:bodyPr>
          <a:lstStyle/>
          <a:p>
            <a:pPr defTabSz="1371600">
              <a:buClrTx/>
            </a:pPr>
            <a:r>
              <a:rPr lang="it-IT" sz="4000" b="1" spc="-2">
                <a:solidFill>
                  <a:srgbClr val="009EAB"/>
                </a:solidFill>
                <a:latin typeface="Montserrat" panose="00000500000000000000" pitchFamily="2" charset="0"/>
              </a:rPr>
              <a:t>Consapevolezza dei diritti dell’autore in fase di pubblicazione (3)</a:t>
            </a:r>
          </a:p>
        </p:txBody>
      </p:sp>
      <p:sp>
        <p:nvSpPr>
          <p:cNvPr id="3" name="Segnaposto contenuto 2">
            <a:extLst>
              <a:ext uri="{FF2B5EF4-FFF2-40B4-BE49-F238E27FC236}">
                <a16:creationId xmlns:a16="http://schemas.microsoft.com/office/drawing/2014/main" id="{40C60192-9A28-7B2E-F931-83B863B675A6}"/>
              </a:ext>
            </a:extLst>
          </p:cNvPr>
          <p:cNvSpPr txBox="1">
            <a:spLocks/>
          </p:cNvSpPr>
          <p:nvPr/>
        </p:nvSpPr>
        <p:spPr>
          <a:xfrm>
            <a:off x="523866" y="3346735"/>
            <a:ext cx="16735434" cy="6527008"/>
          </a:xfrm>
          <a:prstGeom prst="rect">
            <a:avLst/>
          </a:prstGeom>
        </p:spPr>
        <p:txBody>
          <a:bodyPr>
            <a:normAutofit fontScale="92500" lnSpcReduction="10000"/>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42900" indent="-342900" defTabSz="1371600">
              <a:spcBef>
                <a:spcPts val="1500"/>
              </a:spcBef>
              <a:buClr>
                <a:srgbClr val="009999"/>
              </a:buClr>
              <a:buFont typeface="Wingdings" panose="05000000000000000000" pitchFamily="2" charset="2"/>
              <a:buChar char="§"/>
            </a:pPr>
            <a:r>
              <a:rPr lang="it-IT" sz="4200">
                <a:solidFill>
                  <a:prstClr val="black"/>
                </a:solidFill>
                <a:latin typeface="Montserrat" panose="00000500000000000000" pitchFamily="2" charset="0"/>
                <a:cs typeface="Arial" panose="020B0604020202020204" pitchFamily="34" charset="0"/>
              </a:rPr>
              <a:t>Il 95% dei rispondenti non conosce la </a:t>
            </a:r>
            <a:r>
              <a:rPr lang="it-IT" sz="4200" err="1">
                <a:solidFill>
                  <a:prstClr val="black"/>
                </a:solidFill>
                <a:latin typeface="Montserrat" panose="00000500000000000000" pitchFamily="2" charset="0"/>
                <a:cs typeface="Arial" panose="020B0604020202020204" pitchFamily="34" charset="0"/>
              </a:rPr>
              <a:t>Rights</a:t>
            </a:r>
            <a:r>
              <a:rPr lang="it-IT" sz="4200">
                <a:solidFill>
                  <a:prstClr val="black"/>
                </a:solidFill>
                <a:latin typeface="Montserrat" panose="00000500000000000000" pitchFamily="2" charset="0"/>
                <a:cs typeface="Arial" panose="020B0604020202020204" pitchFamily="34" charset="0"/>
              </a:rPr>
              <a:t> </a:t>
            </a:r>
            <a:r>
              <a:rPr lang="it-IT" sz="4200" err="1">
                <a:solidFill>
                  <a:prstClr val="black"/>
                </a:solidFill>
                <a:latin typeface="Montserrat" panose="00000500000000000000" pitchFamily="2" charset="0"/>
                <a:cs typeface="Arial" panose="020B0604020202020204" pitchFamily="34" charset="0"/>
              </a:rPr>
              <a:t>Retention</a:t>
            </a:r>
            <a:r>
              <a:rPr lang="it-IT" sz="4200">
                <a:solidFill>
                  <a:prstClr val="black"/>
                </a:solidFill>
                <a:latin typeface="Montserrat" panose="00000500000000000000" pitchFamily="2" charset="0"/>
                <a:cs typeface="Arial" panose="020B0604020202020204" pitchFamily="34" charset="0"/>
              </a:rPr>
              <a:t> Strategy promossa da </a:t>
            </a:r>
            <a:r>
              <a:rPr lang="it-IT" sz="4200" err="1">
                <a:solidFill>
                  <a:prstClr val="black"/>
                </a:solidFill>
                <a:latin typeface="Montserrat" panose="00000500000000000000" pitchFamily="2" charset="0"/>
                <a:cs typeface="Arial" panose="020B0604020202020204" pitchFamily="34" charset="0"/>
              </a:rPr>
              <a:t>cOAlition</a:t>
            </a:r>
            <a:r>
              <a:rPr lang="it-IT" sz="4200">
                <a:solidFill>
                  <a:prstClr val="black"/>
                </a:solidFill>
                <a:latin typeface="Montserrat" panose="00000500000000000000" pitchFamily="2" charset="0"/>
                <a:cs typeface="Arial" panose="020B0604020202020204" pitchFamily="34" charset="0"/>
              </a:rPr>
              <a:t> S</a:t>
            </a:r>
          </a:p>
          <a:p>
            <a:pPr marL="342900" indent="-342900" defTabSz="1371600">
              <a:spcBef>
                <a:spcPts val="1500"/>
              </a:spcBef>
              <a:buClr>
                <a:srgbClr val="009999"/>
              </a:buClr>
              <a:buFont typeface="Wingdings" panose="05000000000000000000" pitchFamily="2" charset="2"/>
              <a:buChar char="§"/>
            </a:pPr>
            <a:r>
              <a:rPr lang="it-IT" sz="4200">
                <a:solidFill>
                  <a:prstClr val="black"/>
                </a:solidFill>
                <a:latin typeface="Montserrat" panose="00000500000000000000" pitchFamily="2" charset="0"/>
                <a:cs typeface="Arial" panose="020B0604020202020204" pitchFamily="34" charset="0"/>
              </a:rPr>
              <a:t>Il 68% dei rispondenti non conosce il dibattito che attualmente si svolge a livello dell'Unione europea sui temi della pubblicazione scientifica trasparente, aperta, affidabile ed equa</a:t>
            </a:r>
          </a:p>
          <a:p>
            <a:pPr marL="342900" indent="-342900" defTabSz="1371600">
              <a:spcBef>
                <a:spcPts val="1500"/>
              </a:spcBef>
              <a:buClr>
                <a:srgbClr val="009999"/>
              </a:buClr>
              <a:buFont typeface="Wingdings" panose="05000000000000000000" pitchFamily="2" charset="2"/>
              <a:buChar char="§"/>
            </a:pPr>
            <a:r>
              <a:rPr lang="it-IT" sz="4200">
                <a:solidFill>
                  <a:prstClr val="black"/>
                </a:solidFill>
                <a:latin typeface="Montserrat" panose="00000500000000000000" pitchFamily="2" charset="0"/>
                <a:cs typeface="Arial" panose="020B0604020202020204" pitchFamily="34" charset="0"/>
              </a:rPr>
              <a:t>L’80% dei rispondenti non sa che nel 2018 era stato presentato un disegno di legge contenente una norma in materia di accesso aperto alle pubblicazioni scientifiche</a:t>
            </a:r>
          </a:p>
          <a:p>
            <a:pPr marL="342900" indent="-342900" defTabSz="1371600">
              <a:spcBef>
                <a:spcPts val="1500"/>
              </a:spcBef>
              <a:buClr>
                <a:srgbClr val="009999"/>
              </a:buClr>
              <a:buFont typeface="Wingdings" panose="05000000000000000000" pitchFamily="2" charset="2"/>
              <a:buChar char="§"/>
            </a:pPr>
            <a:r>
              <a:rPr lang="it-IT" sz="4200">
                <a:solidFill>
                  <a:prstClr val="black"/>
                </a:solidFill>
                <a:latin typeface="Montserrat" panose="00000500000000000000" pitchFamily="2" charset="0"/>
                <a:cs typeface="Arial" panose="020B0604020202020204" pitchFamily="34" charset="0"/>
              </a:rPr>
              <a:t>L’85% dei rispondenti non sa che ci sono paesi dove esiste un esplicito diritto di ripubblicazione in ambito scientifico riconosciuto per legge</a:t>
            </a:r>
          </a:p>
        </p:txBody>
      </p:sp>
    </p:spTree>
    <p:extLst>
      <p:ext uri="{BB962C8B-B14F-4D97-AF65-F5344CB8AC3E}">
        <p14:creationId xmlns:p14="http://schemas.microsoft.com/office/powerpoint/2010/main" val="257757350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Google Shape;344;p26"/>
          <p:cNvSpPr/>
          <p:nvPr/>
        </p:nvSpPr>
        <p:spPr>
          <a:xfrm>
            <a:off x="0" y="0"/>
            <a:ext cx="18288000" cy="1457400"/>
          </a:xfrm>
          <a:prstGeom prst="rect">
            <a:avLst/>
          </a:prstGeom>
          <a:solidFill>
            <a:srgbClr val="1E30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26"/>
          <p:cNvSpPr/>
          <p:nvPr/>
        </p:nvSpPr>
        <p:spPr>
          <a:xfrm>
            <a:off x="16702512" y="8607791"/>
            <a:ext cx="556788" cy="556788"/>
          </a:xfrm>
          <a:custGeom>
            <a:avLst/>
            <a:gdLst/>
            <a:ahLst/>
            <a:cxnLst/>
            <a:rect l="l" t="t" r="r" b="b"/>
            <a:pathLst>
              <a:path w="556788" h="556788" extrusionOk="0">
                <a:moveTo>
                  <a:pt x="0" y="0"/>
                </a:moveTo>
                <a:lnTo>
                  <a:pt x="556788" y="0"/>
                </a:lnTo>
                <a:lnTo>
                  <a:pt x="556788" y="556787"/>
                </a:lnTo>
                <a:lnTo>
                  <a:pt x="0" y="556787"/>
                </a:lnTo>
                <a:lnTo>
                  <a:pt x="0" y="0"/>
                </a:lnTo>
                <a:close/>
              </a:path>
            </a:pathLst>
          </a:custGeom>
          <a:blipFill rotWithShape="1">
            <a:blip r:embed="rId3">
              <a:alphaModFix/>
            </a:blip>
            <a:stretch>
              <a:fillRect/>
            </a:stretch>
          </a:blipFill>
          <a:ln>
            <a:noFill/>
          </a:ln>
        </p:spPr>
        <p:txBody>
          <a:bodyPr/>
          <a:lstStyle/>
          <a:p>
            <a:endParaRPr lang="it-IT"/>
          </a:p>
        </p:txBody>
      </p:sp>
      <p:sp>
        <p:nvSpPr>
          <p:cNvPr id="346" name="Google Shape;346;p26"/>
          <p:cNvSpPr/>
          <p:nvPr/>
        </p:nvSpPr>
        <p:spPr>
          <a:xfrm rot="-5400000">
            <a:off x="16041208" y="-789467"/>
            <a:ext cx="2988478" cy="1505106"/>
          </a:xfrm>
          <a:custGeom>
            <a:avLst/>
            <a:gdLst/>
            <a:ahLst/>
            <a:cxnLst/>
            <a:rect l="l" t="t" r="r" b="b"/>
            <a:pathLst>
              <a:path w="2988478" h="1505106" extrusionOk="0">
                <a:moveTo>
                  <a:pt x="0" y="0"/>
                </a:moveTo>
                <a:lnTo>
                  <a:pt x="2988478" y="0"/>
                </a:lnTo>
                <a:lnTo>
                  <a:pt x="2988478" y="1505106"/>
                </a:lnTo>
                <a:lnTo>
                  <a:pt x="0" y="1505106"/>
                </a:lnTo>
                <a:lnTo>
                  <a:pt x="0" y="0"/>
                </a:lnTo>
                <a:close/>
              </a:path>
            </a:pathLst>
          </a:custGeom>
          <a:blipFill rotWithShape="1">
            <a:blip r:embed="rId4">
              <a:alphaModFix/>
            </a:blip>
            <a:stretch>
              <a:fillRect/>
            </a:stretch>
          </a:blipFill>
          <a:ln>
            <a:noFill/>
          </a:ln>
        </p:spPr>
        <p:txBody>
          <a:bodyPr/>
          <a:lstStyle/>
          <a:p>
            <a:endParaRPr lang="it-IT"/>
          </a:p>
        </p:txBody>
      </p:sp>
      <p:grpSp>
        <p:nvGrpSpPr>
          <p:cNvPr id="348" name="Google Shape;348;p26"/>
          <p:cNvGrpSpPr/>
          <p:nvPr/>
        </p:nvGrpSpPr>
        <p:grpSpPr>
          <a:xfrm>
            <a:off x="-431966" y="788487"/>
            <a:ext cx="7148509" cy="1048480"/>
            <a:chOff x="0" y="-163468"/>
            <a:chExt cx="9531346" cy="1397974"/>
          </a:xfrm>
        </p:grpSpPr>
        <p:grpSp>
          <p:nvGrpSpPr>
            <p:cNvPr id="349" name="Google Shape;349;p26"/>
            <p:cNvGrpSpPr/>
            <p:nvPr/>
          </p:nvGrpSpPr>
          <p:grpSpPr>
            <a:xfrm>
              <a:off x="0" y="-163468"/>
              <a:ext cx="9531346" cy="1397974"/>
              <a:chOff x="0" y="-38100"/>
              <a:chExt cx="2221500" cy="325830"/>
            </a:xfrm>
          </p:grpSpPr>
          <p:sp>
            <p:nvSpPr>
              <p:cNvPr id="350" name="Google Shape;350;p26"/>
              <p:cNvSpPr/>
              <p:nvPr/>
            </p:nvSpPr>
            <p:spPr>
              <a:xfrm>
                <a:off x="0" y="0"/>
                <a:ext cx="2221364" cy="287730"/>
              </a:xfrm>
              <a:custGeom>
                <a:avLst/>
                <a:gdLst/>
                <a:ahLst/>
                <a:cxnLst/>
                <a:rect l="l" t="t" r="r" b="b"/>
                <a:pathLst>
                  <a:path w="2221364" h="287730" extrusionOk="0">
                    <a:moveTo>
                      <a:pt x="46588" y="0"/>
                    </a:moveTo>
                    <a:lnTo>
                      <a:pt x="2174776" y="0"/>
                    </a:lnTo>
                    <a:cubicBezTo>
                      <a:pt x="2187132" y="0"/>
                      <a:pt x="2198982" y="4908"/>
                      <a:pt x="2207719" y="13645"/>
                    </a:cubicBezTo>
                    <a:cubicBezTo>
                      <a:pt x="2216456" y="22382"/>
                      <a:pt x="2221364" y="34232"/>
                      <a:pt x="2221364" y="46588"/>
                    </a:cubicBezTo>
                    <a:lnTo>
                      <a:pt x="2221364" y="241142"/>
                    </a:lnTo>
                    <a:cubicBezTo>
                      <a:pt x="2221364" y="266872"/>
                      <a:pt x="2200506" y="287730"/>
                      <a:pt x="2174776" y="287730"/>
                    </a:cubicBezTo>
                    <a:lnTo>
                      <a:pt x="46588" y="287730"/>
                    </a:lnTo>
                    <a:cubicBezTo>
                      <a:pt x="34232" y="287730"/>
                      <a:pt x="22382" y="282822"/>
                      <a:pt x="13645" y="274085"/>
                    </a:cubicBezTo>
                    <a:cubicBezTo>
                      <a:pt x="4908" y="265348"/>
                      <a:pt x="0" y="253498"/>
                      <a:pt x="0" y="241142"/>
                    </a:cubicBezTo>
                    <a:lnTo>
                      <a:pt x="0" y="46588"/>
                    </a:lnTo>
                    <a:cubicBezTo>
                      <a:pt x="0" y="34232"/>
                      <a:pt x="4908" y="22382"/>
                      <a:pt x="13645" y="13645"/>
                    </a:cubicBezTo>
                    <a:cubicBezTo>
                      <a:pt x="22382" y="4908"/>
                      <a:pt x="34232" y="0"/>
                      <a:pt x="465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26"/>
              <p:cNvSpPr txBox="1"/>
              <p:nvPr/>
            </p:nvSpPr>
            <p:spPr>
              <a:xfrm>
                <a:off x="0" y="-38100"/>
                <a:ext cx="2221500" cy="325800"/>
              </a:xfrm>
              <a:prstGeom prst="rect">
                <a:avLst/>
              </a:prstGeom>
              <a:noFill/>
              <a:ln>
                <a:noFill/>
              </a:ln>
            </p:spPr>
            <p:txBody>
              <a:bodyPr spcFirstLastPara="1" wrap="square" lIns="60050" tIns="60050" rIns="60050" bIns="60050" anchor="ctr" anchorCtr="0">
                <a:noAutofit/>
              </a:bodyPr>
              <a:lstStyle/>
              <a:p>
                <a:pPr marL="0" marR="0" lvl="0" indent="0" algn="ctr" rtl="0">
                  <a:lnSpc>
                    <a:spcPct val="163277"/>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352" name="Google Shape;352;p26"/>
            <p:cNvSpPr/>
            <p:nvPr/>
          </p:nvSpPr>
          <p:spPr>
            <a:xfrm>
              <a:off x="3724852" y="163176"/>
              <a:ext cx="5435836" cy="908166"/>
            </a:xfrm>
            <a:custGeom>
              <a:avLst/>
              <a:gdLst/>
              <a:ahLst/>
              <a:cxnLst/>
              <a:rect l="l" t="t" r="r" b="b"/>
              <a:pathLst>
                <a:path w="5435836" h="908166" extrusionOk="0">
                  <a:moveTo>
                    <a:pt x="0" y="0"/>
                  </a:moveTo>
                  <a:lnTo>
                    <a:pt x="5435836" y="0"/>
                  </a:lnTo>
                  <a:lnTo>
                    <a:pt x="5435836" y="908167"/>
                  </a:lnTo>
                  <a:lnTo>
                    <a:pt x="0" y="908167"/>
                  </a:lnTo>
                  <a:lnTo>
                    <a:pt x="0" y="0"/>
                  </a:lnTo>
                  <a:close/>
                </a:path>
              </a:pathLst>
            </a:custGeom>
            <a:blipFill rotWithShape="1">
              <a:blip r:embed="rId5">
                <a:alphaModFix/>
              </a:blip>
              <a:stretch>
                <a:fillRect/>
              </a:stretch>
            </a:blipFill>
            <a:ln>
              <a:noFill/>
            </a:ln>
          </p:spPr>
          <p:txBody>
            <a:bodyPr/>
            <a:lstStyle/>
            <a:p>
              <a:endParaRPr lang="it-IT"/>
            </a:p>
          </p:txBody>
        </p:sp>
        <p:sp>
          <p:nvSpPr>
            <p:cNvPr id="353" name="Google Shape;353;p26"/>
            <p:cNvSpPr/>
            <p:nvPr/>
          </p:nvSpPr>
          <p:spPr>
            <a:xfrm>
              <a:off x="1650583" y="240131"/>
              <a:ext cx="1923704" cy="754258"/>
            </a:xfrm>
            <a:custGeom>
              <a:avLst/>
              <a:gdLst/>
              <a:ahLst/>
              <a:cxnLst/>
              <a:rect l="l" t="t" r="r" b="b"/>
              <a:pathLst>
                <a:path w="1923704" h="754258" extrusionOk="0">
                  <a:moveTo>
                    <a:pt x="0" y="0"/>
                  </a:moveTo>
                  <a:lnTo>
                    <a:pt x="1923704" y="0"/>
                  </a:lnTo>
                  <a:lnTo>
                    <a:pt x="1923704" y="754258"/>
                  </a:lnTo>
                  <a:lnTo>
                    <a:pt x="0" y="754258"/>
                  </a:lnTo>
                  <a:lnTo>
                    <a:pt x="0" y="0"/>
                  </a:lnTo>
                  <a:close/>
                </a:path>
              </a:pathLst>
            </a:custGeom>
            <a:blipFill rotWithShape="1">
              <a:blip r:embed="rId6">
                <a:alphaModFix/>
              </a:blip>
              <a:stretch>
                <a:fillRect/>
              </a:stretch>
            </a:blipFill>
            <a:ln>
              <a:noFill/>
            </a:ln>
          </p:spPr>
          <p:txBody>
            <a:bodyPr/>
            <a:lstStyle/>
            <a:p>
              <a:endParaRPr lang="it-IT"/>
            </a:p>
          </p:txBody>
        </p:sp>
      </p:grpSp>
      <p:sp>
        <p:nvSpPr>
          <p:cNvPr id="2" name="Google Shape;184;p18">
            <a:extLst>
              <a:ext uri="{FF2B5EF4-FFF2-40B4-BE49-F238E27FC236}">
                <a16:creationId xmlns:a16="http://schemas.microsoft.com/office/drawing/2014/main" id="{E813FCB3-2A90-FCE6-7EA8-E47AB47F8E98}"/>
              </a:ext>
            </a:extLst>
          </p:cNvPr>
          <p:cNvSpPr txBox="1"/>
          <p:nvPr/>
        </p:nvSpPr>
        <p:spPr>
          <a:xfrm>
            <a:off x="429497" y="2032508"/>
            <a:ext cx="17429005" cy="615553"/>
          </a:xfrm>
          <a:prstGeom prst="rect">
            <a:avLst/>
          </a:prstGeom>
          <a:noFill/>
          <a:ln>
            <a:noFill/>
          </a:ln>
        </p:spPr>
        <p:txBody>
          <a:bodyPr spcFirstLastPara="1" wrap="square" lIns="0" tIns="0" rIns="0" bIns="0" anchor="t" anchorCtr="0">
            <a:spAutoFit/>
          </a:bodyPr>
          <a:lstStyle/>
          <a:p>
            <a:pPr algn="ctr" defTabSz="1371600">
              <a:buClrTx/>
            </a:pPr>
            <a:r>
              <a:rPr lang="it-IT" sz="4000" b="1" spc="-2">
                <a:solidFill>
                  <a:srgbClr val="009EAB"/>
                </a:solidFill>
                <a:latin typeface="Montserrat" panose="00000500000000000000" pitchFamily="2" charset="0"/>
              </a:rPr>
              <a:t>Attività di deposito delle pubblicazioni</a:t>
            </a:r>
          </a:p>
        </p:txBody>
      </p:sp>
      <p:pic>
        <p:nvPicPr>
          <p:cNvPr id="5" name="Immagine 4">
            <a:extLst>
              <a:ext uri="{FF2B5EF4-FFF2-40B4-BE49-F238E27FC236}">
                <a16:creationId xmlns:a16="http://schemas.microsoft.com/office/drawing/2014/main" id="{F2CB4456-EFF7-148A-4C10-291FF59E4E7F}"/>
              </a:ext>
            </a:extLst>
          </p:cNvPr>
          <p:cNvPicPr>
            <a:picLocks noChangeAspect="1"/>
          </p:cNvPicPr>
          <p:nvPr/>
        </p:nvPicPr>
        <p:blipFill>
          <a:blip r:embed="rId7"/>
          <a:stretch>
            <a:fillRect/>
          </a:stretch>
        </p:blipFill>
        <p:spPr>
          <a:xfrm>
            <a:off x="3406588" y="2731535"/>
            <a:ext cx="11510683" cy="7297773"/>
          </a:xfrm>
          <a:prstGeom prst="rect">
            <a:avLst/>
          </a:prstGeom>
        </p:spPr>
      </p:pic>
    </p:spTree>
    <p:extLst>
      <p:ext uri="{BB962C8B-B14F-4D97-AF65-F5344CB8AC3E}">
        <p14:creationId xmlns:p14="http://schemas.microsoft.com/office/powerpoint/2010/main" val="72926150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Google Shape;344;p26"/>
          <p:cNvSpPr/>
          <p:nvPr/>
        </p:nvSpPr>
        <p:spPr>
          <a:xfrm>
            <a:off x="0" y="0"/>
            <a:ext cx="18288000" cy="1457400"/>
          </a:xfrm>
          <a:prstGeom prst="rect">
            <a:avLst/>
          </a:prstGeom>
          <a:solidFill>
            <a:srgbClr val="1E30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26"/>
          <p:cNvSpPr/>
          <p:nvPr/>
        </p:nvSpPr>
        <p:spPr>
          <a:xfrm>
            <a:off x="16702512" y="8607791"/>
            <a:ext cx="556788" cy="556788"/>
          </a:xfrm>
          <a:custGeom>
            <a:avLst/>
            <a:gdLst/>
            <a:ahLst/>
            <a:cxnLst/>
            <a:rect l="l" t="t" r="r" b="b"/>
            <a:pathLst>
              <a:path w="556788" h="556788" extrusionOk="0">
                <a:moveTo>
                  <a:pt x="0" y="0"/>
                </a:moveTo>
                <a:lnTo>
                  <a:pt x="556788" y="0"/>
                </a:lnTo>
                <a:lnTo>
                  <a:pt x="556788" y="556787"/>
                </a:lnTo>
                <a:lnTo>
                  <a:pt x="0" y="556787"/>
                </a:lnTo>
                <a:lnTo>
                  <a:pt x="0" y="0"/>
                </a:lnTo>
                <a:close/>
              </a:path>
            </a:pathLst>
          </a:custGeom>
          <a:blipFill rotWithShape="1">
            <a:blip r:embed="rId3">
              <a:alphaModFix/>
            </a:blip>
            <a:stretch>
              <a:fillRect/>
            </a:stretch>
          </a:blipFill>
          <a:ln>
            <a:noFill/>
          </a:ln>
        </p:spPr>
        <p:txBody>
          <a:bodyPr/>
          <a:lstStyle/>
          <a:p>
            <a:endParaRPr lang="it-IT"/>
          </a:p>
        </p:txBody>
      </p:sp>
      <p:sp>
        <p:nvSpPr>
          <p:cNvPr id="346" name="Google Shape;346;p26"/>
          <p:cNvSpPr/>
          <p:nvPr/>
        </p:nvSpPr>
        <p:spPr>
          <a:xfrm rot="-5400000">
            <a:off x="16041208" y="-789467"/>
            <a:ext cx="2988478" cy="1505106"/>
          </a:xfrm>
          <a:custGeom>
            <a:avLst/>
            <a:gdLst/>
            <a:ahLst/>
            <a:cxnLst/>
            <a:rect l="l" t="t" r="r" b="b"/>
            <a:pathLst>
              <a:path w="2988478" h="1505106" extrusionOk="0">
                <a:moveTo>
                  <a:pt x="0" y="0"/>
                </a:moveTo>
                <a:lnTo>
                  <a:pt x="2988478" y="0"/>
                </a:lnTo>
                <a:lnTo>
                  <a:pt x="2988478" y="1505106"/>
                </a:lnTo>
                <a:lnTo>
                  <a:pt x="0" y="1505106"/>
                </a:lnTo>
                <a:lnTo>
                  <a:pt x="0" y="0"/>
                </a:lnTo>
                <a:close/>
              </a:path>
            </a:pathLst>
          </a:custGeom>
          <a:blipFill rotWithShape="1">
            <a:blip r:embed="rId4">
              <a:alphaModFix/>
            </a:blip>
            <a:stretch>
              <a:fillRect/>
            </a:stretch>
          </a:blipFill>
          <a:ln>
            <a:noFill/>
          </a:ln>
        </p:spPr>
        <p:txBody>
          <a:bodyPr/>
          <a:lstStyle/>
          <a:p>
            <a:endParaRPr lang="it-IT"/>
          </a:p>
        </p:txBody>
      </p:sp>
      <p:grpSp>
        <p:nvGrpSpPr>
          <p:cNvPr id="348" name="Google Shape;348;p26"/>
          <p:cNvGrpSpPr/>
          <p:nvPr/>
        </p:nvGrpSpPr>
        <p:grpSpPr>
          <a:xfrm>
            <a:off x="-431966" y="788487"/>
            <a:ext cx="7148509" cy="1048480"/>
            <a:chOff x="0" y="-163468"/>
            <a:chExt cx="9531346" cy="1397974"/>
          </a:xfrm>
        </p:grpSpPr>
        <p:grpSp>
          <p:nvGrpSpPr>
            <p:cNvPr id="349" name="Google Shape;349;p26"/>
            <p:cNvGrpSpPr/>
            <p:nvPr/>
          </p:nvGrpSpPr>
          <p:grpSpPr>
            <a:xfrm>
              <a:off x="0" y="-163468"/>
              <a:ext cx="9531346" cy="1397974"/>
              <a:chOff x="0" y="-38100"/>
              <a:chExt cx="2221500" cy="325830"/>
            </a:xfrm>
          </p:grpSpPr>
          <p:sp>
            <p:nvSpPr>
              <p:cNvPr id="350" name="Google Shape;350;p26"/>
              <p:cNvSpPr/>
              <p:nvPr/>
            </p:nvSpPr>
            <p:spPr>
              <a:xfrm>
                <a:off x="0" y="0"/>
                <a:ext cx="2221364" cy="287730"/>
              </a:xfrm>
              <a:custGeom>
                <a:avLst/>
                <a:gdLst/>
                <a:ahLst/>
                <a:cxnLst/>
                <a:rect l="l" t="t" r="r" b="b"/>
                <a:pathLst>
                  <a:path w="2221364" h="287730" extrusionOk="0">
                    <a:moveTo>
                      <a:pt x="46588" y="0"/>
                    </a:moveTo>
                    <a:lnTo>
                      <a:pt x="2174776" y="0"/>
                    </a:lnTo>
                    <a:cubicBezTo>
                      <a:pt x="2187132" y="0"/>
                      <a:pt x="2198982" y="4908"/>
                      <a:pt x="2207719" y="13645"/>
                    </a:cubicBezTo>
                    <a:cubicBezTo>
                      <a:pt x="2216456" y="22382"/>
                      <a:pt x="2221364" y="34232"/>
                      <a:pt x="2221364" y="46588"/>
                    </a:cubicBezTo>
                    <a:lnTo>
                      <a:pt x="2221364" y="241142"/>
                    </a:lnTo>
                    <a:cubicBezTo>
                      <a:pt x="2221364" y="266872"/>
                      <a:pt x="2200506" y="287730"/>
                      <a:pt x="2174776" y="287730"/>
                    </a:cubicBezTo>
                    <a:lnTo>
                      <a:pt x="46588" y="287730"/>
                    </a:lnTo>
                    <a:cubicBezTo>
                      <a:pt x="34232" y="287730"/>
                      <a:pt x="22382" y="282822"/>
                      <a:pt x="13645" y="274085"/>
                    </a:cubicBezTo>
                    <a:cubicBezTo>
                      <a:pt x="4908" y="265348"/>
                      <a:pt x="0" y="253498"/>
                      <a:pt x="0" y="241142"/>
                    </a:cubicBezTo>
                    <a:lnTo>
                      <a:pt x="0" y="46588"/>
                    </a:lnTo>
                    <a:cubicBezTo>
                      <a:pt x="0" y="34232"/>
                      <a:pt x="4908" y="22382"/>
                      <a:pt x="13645" y="13645"/>
                    </a:cubicBezTo>
                    <a:cubicBezTo>
                      <a:pt x="22382" y="4908"/>
                      <a:pt x="34232" y="0"/>
                      <a:pt x="465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26"/>
              <p:cNvSpPr txBox="1"/>
              <p:nvPr/>
            </p:nvSpPr>
            <p:spPr>
              <a:xfrm>
                <a:off x="0" y="-38100"/>
                <a:ext cx="2221500" cy="325800"/>
              </a:xfrm>
              <a:prstGeom prst="rect">
                <a:avLst/>
              </a:prstGeom>
              <a:noFill/>
              <a:ln>
                <a:noFill/>
              </a:ln>
            </p:spPr>
            <p:txBody>
              <a:bodyPr spcFirstLastPara="1" wrap="square" lIns="60050" tIns="60050" rIns="60050" bIns="60050" anchor="ctr" anchorCtr="0">
                <a:noAutofit/>
              </a:bodyPr>
              <a:lstStyle/>
              <a:p>
                <a:pPr marL="0" marR="0" lvl="0" indent="0" algn="ctr" rtl="0">
                  <a:lnSpc>
                    <a:spcPct val="163277"/>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352" name="Google Shape;352;p26"/>
            <p:cNvSpPr/>
            <p:nvPr/>
          </p:nvSpPr>
          <p:spPr>
            <a:xfrm>
              <a:off x="3724852" y="163176"/>
              <a:ext cx="5435836" cy="908166"/>
            </a:xfrm>
            <a:custGeom>
              <a:avLst/>
              <a:gdLst/>
              <a:ahLst/>
              <a:cxnLst/>
              <a:rect l="l" t="t" r="r" b="b"/>
              <a:pathLst>
                <a:path w="5435836" h="908166" extrusionOk="0">
                  <a:moveTo>
                    <a:pt x="0" y="0"/>
                  </a:moveTo>
                  <a:lnTo>
                    <a:pt x="5435836" y="0"/>
                  </a:lnTo>
                  <a:lnTo>
                    <a:pt x="5435836" y="908167"/>
                  </a:lnTo>
                  <a:lnTo>
                    <a:pt x="0" y="908167"/>
                  </a:lnTo>
                  <a:lnTo>
                    <a:pt x="0" y="0"/>
                  </a:lnTo>
                  <a:close/>
                </a:path>
              </a:pathLst>
            </a:custGeom>
            <a:blipFill rotWithShape="1">
              <a:blip r:embed="rId5">
                <a:alphaModFix/>
              </a:blip>
              <a:stretch>
                <a:fillRect/>
              </a:stretch>
            </a:blipFill>
            <a:ln>
              <a:noFill/>
            </a:ln>
          </p:spPr>
          <p:txBody>
            <a:bodyPr/>
            <a:lstStyle/>
            <a:p>
              <a:endParaRPr lang="it-IT"/>
            </a:p>
          </p:txBody>
        </p:sp>
        <p:sp>
          <p:nvSpPr>
            <p:cNvPr id="353" name="Google Shape;353;p26"/>
            <p:cNvSpPr/>
            <p:nvPr/>
          </p:nvSpPr>
          <p:spPr>
            <a:xfrm>
              <a:off x="1650583" y="240131"/>
              <a:ext cx="1923704" cy="754258"/>
            </a:xfrm>
            <a:custGeom>
              <a:avLst/>
              <a:gdLst/>
              <a:ahLst/>
              <a:cxnLst/>
              <a:rect l="l" t="t" r="r" b="b"/>
              <a:pathLst>
                <a:path w="1923704" h="754258" extrusionOk="0">
                  <a:moveTo>
                    <a:pt x="0" y="0"/>
                  </a:moveTo>
                  <a:lnTo>
                    <a:pt x="1923704" y="0"/>
                  </a:lnTo>
                  <a:lnTo>
                    <a:pt x="1923704" y="754258"/>
                  </a:lnTo>
                  <a:lnTo>
                    <a:pt x="0" y="754258"/>
                  </a:lnTo>
                  <a:lnTo>
                    <a:pt x="0" y="0"/>
                  </a:lnTo>
                  <a:close/>
                </a:path>
              </a:pathLst>
            </a:custGeom>
            <a:blipFill rotWithShape="1">
              <a:blip r:embed="rId6">
                <a:alphaModFix/>
              </a:blip>
              <a:stretch>
                <a:fillRect/>
              </a:stretch>
            </a:blipFill>
            <a:ln>
              <a:noFill/>
            </a:ln>
          </p:spPr>
          <p:txBody>
            <a:bodyPr/>
            <a:lstStyle/>
            <a:p>
              <a:endParaRPr lang="it-IT"/>
            </a:p>
          </p:txBody>
        </p:sp>
      </p:grpSp>
      <p:sp>
        <p:nvSpPr>
          <p:cNvPr id="2" name="Google Shape;184;p18">
            <a:extLst>
              <a:ext uri="{FF2B5EF4-FFF2-40B4-BE49-F238E27FC236}">
                <a16:creationId xmlns:a16="http://schemas.microsoft.com/office/drawing/2014/main" id="{E813FCB3-2A90-FCE6-7EA8-E47AB47F8E98}"/>
              </a:ext>
            </a:extLst>
          </p:cNvPr>
          <p:cNvSpPr txBox="1"/>
          <p:nvPr/>
        </p:nvSpPr>
        <p:spPr>
          <a:xfrm>
            <a:off x="429497" y="2216680"/>
            <a:ext cx="17429005" cy="615553"/>
          </a:xfrm>
          <a:prstGeom prst="rect">
            <a:avLst/>
          </a:prstGeom>
          <a:noFill/>
          <a:ln>
            <a:noFill/>
          </a:ln>
        </p:spPr>
        <p:txBody>
          <a:bodyPr spcFirstLastPara="1" wrap="square" lIns="0" tIns="0" rIns="0" bIns="0" anchor="t" anchorCtr="0">
            <a:spAutoFit/>
          </a:bodyPr>
          <a:lstStyle/>
          <a:p>
            <a:pPr algn="ctr" defTabSz="1371600">
              <a:buClrTx/>
            </a:pPr>
            <a:r>
              <a:rPr lang="it-IT" sz="4000" b="1" spc="-2">
                <a:solidFill>
                  <a:srgbClr val="009EAB"/>
                </a:solidFill>
                <a:latin typeface="Montserrat" panose="00000500000000000000" pitchFamily="2" charset="0"/>
              </a:rPr>
              <a:t>Politiche editoriali</a:t>
            </a:r>
          </a:p>
        </p:txBody>
      </p:sp>
      <p:pic>
        <p:nvPicPr>
          <p:cNvPr id="4" name="Immagine 3">
            <a:extLst>
              <a:ext uri="{FF2B5EF4-FFF2-40B4-BE49-F238E27FC236}">
                <a16:creationId xmlns:a16="http://schemas.microsoft.com/office/drawing/2014/main" id="{BD2E9598-C19D-BFDD-8D08-BF46FDCD1B22}"/>
              </a:ext>
            </a:extLst>
          </p:cNvPr>
          <p:cNvPicPr>
            <a:picLocks noChangeAspect="1"/>
          </p:cNvPicPr>
          <p:nvPr/>
        </p:nvPicPr>
        <p:blipFill>
          <a:blip r:embed="rId7"/>
          <a:stretch>
            <a:fillRect/>
          </a:stretch>
        </p:blipFill>
        <p:spPr>
          <a:xfrm>
            <a:off x="9957311" y="4196445"/>
            <a:ext cx="7865176" cy="4000498"/>
          </a:xfrm>
          <a:prstGeom prst="rect">
            <a:avLst/>
          </a:prstGeom>
        </p:spPr>
      </p:pic>
      <p:pic>
        <p:nvPicPr>
          <p:cNvPr id="5" name="Immagine 4">
            <a:extLst>
              <a:ext uri="{FF2B5EF4-FFF2-40B4-BE49-F238E27FC236}">
                <a16:creationId xmlns:a16="http://schemas.microsoft.com/office/drawing/2014/main" id="{8813918A-284A-4438-EA66-4437D5861A40}"/>
              </a:ext>
            </a:extLst>
          </p:cNvPr>
          <p:cNvPicPr>
            <a:picLocks noChangeAspect="1"/>
          </p:cNvPicPr>
          <p:nvPr/>
        </p:nvPicPr>
        <p:blipFill>
          <a:blip r:embed="rId8"/>
          <a:stretch>
            <a:fillRect/>
          </a:stretch>
        </p:blipFill>
        <p:spPr>
          <a:xfrm>
            <a:off x="465513" y="3211946"/>
            <a:ext cx="8678486" cy="6982799"/>
          </a:xfrm>
          <a:prstGeom prst="rect">
            <a:avLst/>
          </a:prstGeom>
        </p:spPr>
      </p:pic>
    </p:spTree>
    <p:extLst>
      <p:ext uri="{BB962C8B-B14F-4D97-AF65-F5344CB8AC3E}">
        <p14:creationId xmlns:p14="http://schemas.microsoft.com/office/powerpoint/2010/main" val="21644888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18288000" cy="1457325"/>
          </a:xfrm>
          <a:prstGeom prst="rect">
            <a:avLst/>
          </a:prstGeom>
          <a:solidFill>
            <a:srgbClr val="1E3048"/>
          </a:solidFill>
        </p:spPr>
        <p:txBody>
          <a:bodyPr/>
          <a:lstStyle/>
          <a:p>
            <a:endParaRPr lang="it-IT"/>
          </a:p>
        </p:txBody>
      </p:sp>
      <p:grpSp>
        <p:nvGrpSpPr>
          <p:cNvPr id="6" name="Group 6"/>
          <p:cNvGrpSpPr/>
          <p:nvPr/>
        </p:nvGrpSpPr>
        <p:grpSpPr>
          <a:xfrm>
            <a:off x="0" y="911088"/>
            <a:ext cx="6532218" cy="1092474"/>
            <a:chOff x="0" y="0"/>
            <a:chExt cx="1720420" cy="287730"/>
          </a:xfrm>
        </p:grpSpPr>
        <p:sp>
          <p:nvSpPr>
            <p:cNvPr id="7" name="Freeform 7"/>
            <p:cNvSpPr/>
            <p:nvPr/>
          </p:nvSpPr>
          <p:spPr>
            <a:xfrm>
              <a:off x="0" y="0"/>
              <a:ext cx="1720420" cy="287730"/>
            </a:xfrm>
            <a:custGeom>
              <a:avLst/>
              <a:gdLst/>
              <a:ahLst/>
              <a:cxnLst/>
              <a:rect l="l" t="t" r="r" b="b"/>
              <a:pathLst>
                <a:path w="1720420" h="287730">
                  <a:moveTo>
                    <a:pt x="60445" y="0"/>
                  </a:moveTo>
                  <a:lnTo>
                    <a:pt x="1659975" y="0"/>
                  </a:lnTo>
                  <a:cubicBezTo>
                    <a:pt x="1676006" y="0"/>
                    <a:pt x="1691380" y="6368"/>
                    <a:pt x="1702716" y="17704"/>
                  </a:cubicBezTo>
                  <a:cubicBezTo>
                    <a:pt x="1714051" y="29039"/>
                    <a:pt x="1720420" y="44414"/>
                    <a:pt x="1720420" y="60445"/>
                  </a:cubicBezTo>
                  <a:lnTo>
                    <a:pt x="1720420" y="227285"/>
                  </a:lnTo>
                  <a:cubicBezTo>
                    <a:pt x="1720420" y="260668"/>
                    <a:pt x="1693358" y="287730"/>
                    <a:pt x="1659975" y="287730"/>
                  </a:cubicBezTo>
                  <a:lnTo>
                    <a:pt x="60445" y="287730"/>
                  </a:lnTo>
                  <a:cubicBezTo>
                    <a:pt x="44414" y="287730"/>
                    <a:pt x="29039" y="281362"/>
                    <a:pt x="17704" y="270026"/>
                  </a:cubicBezTo>
                  <a:cubicBezTo>
                    <a:pt x="6368" y="258690"/>
                    <a:pt x="0" y="243316"/>
                    <a:pt x="0" y="227285"/>
                  </a:cubicBezTo>
                  <a:lnTo>
                    <a:pt x="0" y="60445"/>
                  </a:lnTo>
                  <a:cubicBezTo>
                    <a:pt x="0" y="27062"/>
                    <a:pt x="27062" y="0"/>
                    <a:pt x="60445" y="0"/>
                  </a:cubicBezTo>
                  <a:close/>
                </a:path>
              </a:pathLst>
            </a:custGeom>
            <a:solidFill>
              <a:srgbClr val="FFFFFF"/>
            </a:solidFill>
          </p:spPr>
          <p:txBody>
            <a:bodyPr/>
            <a:lstStyle/>
            <a:p>
              <a:endParaRPr lang="it-IT"/>
            </a:p>
          </p:txBody>
        </p:sp>
        <p:sp>
          <p:nvSpPr>
            <p:cNvPr id="8" name="TextBox 8"/>
            <p:cNvSpPr txBox="1"/>
            <p:nvPr/>
          </p:nvSpPr>
          <p:spPr>
            <a:xfrm>
              <a:off x="0" y="-38100"/>
              <a:ext cx="1720420" cy="325830"/>
            </a:xfrm>
            <a:prstGeom prst="rect">
              <a:avLst/>
            </a:prstGeom>
          </p:spPr>
          <p:txBody>
            <a:bodyPr lIns="50800" tIns="50800" rIns="50800" bIns="50800" rtlCol="0" anchor="ctr"/>
            <a:lstStyle/>
            <a:p>
              <a:pPr algn="ctr">
                <a:lnSpc>
                  <a:spcPts val="2940"/>
                </a:lnSpc>
              </a:pPr>
              <a:endParaRPr/>
            </a:p>
          </p:txBody>
        </p:sp>
      </p:grpSp>
      <p:sp>
        <p:nvSpPr>
          <p:cNvPr id="10" name="TextBox 10"/>
          <p:cNvSpPr txBox="1"/>
          <p:nvPr/>
        </p:nvSpPr>
        <p:spPr>
          <a:xfrm>
            <a:off x="538218" y="1744266"/>
            <a:ext cx="15550244" cy="807913"/>
          </a:xfrm>
          <a:prstGeom prst="rect">
            <a:avLst/>
          </a:prstGeom>
        </p:spPr>
        <p:txBody>
          <a:bodyPr wrap="square" lIns="0" tIns="0" rIns="0" bIns="0" rtlCol="0" anchor="t">
            <a:spAutoFit/>
          </a:bodyPr>
          <a:lstStyle/>
          <a:p>
            <a:pPr algn="ctr">
              <a:lnSpc>
                <a:spcPts val="6269"/>
              </a:lnSpc>
            </a:pPr>
            <a:r>
              <a:rPr lang="en-US" sz="5400" b="1">
                <a:solidFill>
                  <a:srgbClr val="009999"/>
                </a:solidFill>
                <a:latin typeface="Montserrat" panose="00000500000000000000" pitchFamily="2" charset="0"/>
              </a:rPr>
              <a:t>Focus group</a:t>
            </a:r>
            <a:endParaRPr lang="it-IT" sz="5400" b="1">
              <a:solidFill>
                <a:srgbClr val="009999"/>
              </a:solidFill>
              <a:latin typeface="Montserrat" panose="00000500000000000000" pitchFamily="2" charset="0"/>
            </a:endParaRPr>
          </a:p>
        </p:txBody>
      </p:sp>
      <p:sp>
        <p:nvSpPr>
          <p:cNvPr id="5" name="CasellaDiTesto 4">
            <a:extLst>
              <a:ext uri="{FF2B5EF4-FFF2-40B4-BE49-F238E27FC236}">
                <a16:creationId xmlns:a16="http://schemas.microsoft.com/office/drawing/2014/main" id="{E2C9E24A-B1D0-3B5E-D9FA-AD9DFD5F3523}"/>
              </a:ext>
            </a:extLst>
          </p:cNvPr>
          <p:cNvSpPr txBox="1"/>
          <p:nvPr/>
        </p:nvSpPr>
        <p:spPr>
          <a:xfrm>
            <a:off x="723589" y="2746070"/>
            <a:ext cx="16560364" cy="7017306"/>
          </a:xfrm>
          <a:prstGeom prst="rect">
            <a:avLst/>
          </a:prstGeom>
          <a:noFill/>
        </p:spPr>
        <p:txBody>
          <a:bodyPr wrap="square">
            <a:spAutoFit/>
          </a:bodyPr>
          <a:lstStyle/>
          <a:p>
            <a:pPr marL="457200" indent="-457200">
              <a:buFont typeface="Wingdings" panose="05000000000000000000" pitchFamily="2" charset="2"/>
              <a:buChar char="q"/>
            </a:pPr>
            <a:r>
              <a:rPr lang="it-IT" sz="3000">
                <a:latin typeface="Montserrat" panose="00000500000000000000" pitchFamily="2" charset="0"/>
              </a:rPr>
              <a:t>13 dicembre 2023, Pisa: 7 partecipanti + 2 osservatori (2 ore)</a:t>
            </a:r>
          </a:p>
          <a:p>
            <a:pPr marL="457200" indent="-457200">
              <a:buFont typeface="Wingdings" panose="05000000000000000000" pitchFamily="2" charset="2"/>
              <a:buChar char="q"/>
            </a:pPr>
            <a:endParaRPr lang="it-IT" sz="3000">
              <a:latin typeface="Montserrat" panose="00000500000000000000" pitchFamily="2" charset="0"/>
            </a:endParaRPr>
          </a:p>
          <a:p>
            <a:pPr marL="457200" indent="-457200">
              <a:buFont typeface="Wingdings" panose="05000000000000000000" pitchFamily="2" charset="2"/>
              <a:buChar char="q"/>
            </a:pPr>
            <a:r>
              <a:rPr lang="it-IT" sz="3000">
                <a:latin typeface="Montserrat" panose="00000500000000000000" pitchFamily="2" charset="0"/>
              </a:rPr>
              <a:t>14 dicembre 2023, Bologna: 8 partecipanti (2 ore)</a:t>
            </a:r>
          </a:p>
          <a:p>
            <a:endParaRPr lang="it-IT" sz="3000">
              <a:latin typeface="Montserrat" panose="00000500000000000000" pitchFamily="2" charset="0"/>
            </a:endParaRPr>
          </a:p>
          <a:p>
            <a:r>
              <a:rPr lang="it-IT" sz="3000" b="1">
                <a:latin typeface="Montserrat" panose="00000500000000000000" pitchFamily="2" charset="0"/>
              </a:rPr>
              <a:t>Alcune osservazioni:</a:t>
            </a:r>
          </a:p>
          <a:p>
            <a:pPr marL="571500" indent="-571500">
              <a:buClr>
                <a:srgbClr val="009999"/>
              </a:buClr>
              <a:buFont typeface="Arial" panose="020B0604020202020204" pitchFamily="34" charset="0"/>
              <a:buChar char="•"/>
            </a:pPr>
            <a:r>
              <a:rPr lang="it-IT" sz="3000">
                <a:latin typeface="Montserrat" panose="00000500000000000000" pitchFamily="2" charset="0"/>
              </a:rPr>
              <a:t>«I ricercatori fanno fatica a capire che l’</a:t>
            </a:r>
            <a:r>
              <a:rPr lang="it-IT" sz="3000" err="1">
                <a:latin typeface="Montserrat" panose="00000500000000000000" pitchFamily="2" charset="0"/>
              </a:rPr>
              <a:t>autoarchiviazione</a:t>
            </a:r>
            <a:r>
              <a:rPr lang="it-IT" sz="3000">
                <a:latin typeface="Montserrat" panose="00000500000000000000" pitchFamily="2" charset="0"/>
              </a:rPr>
              <a:t> è un modo di fare OA» [cit.]..</a:t>
            </a:r>
          </a:p>
          <a:p>
            <a:pPr>
              <a:buClr>
                <a:srgbClr val="009999"/>
              </a:buClr>
              <a:buFont typeface="Wingdings" panose="05000000000000000000" pitchFamily="2" charset="2"/>
              <a:buChar char="§"/>
            </a:pPr>
            <a:r>
              <a:rPr lang="it-IT" sz="3000">
                <a:solidFill>
                  <a:srgbClr val="06213C"/>
                </a:solidFill>
                <a:latin typeface="Montserrat"/>
              </a:rPr>
              <a:t>  «[...] uno sostanzialmente si adatta alle condizioni che gli vengono poste in cambio di avere un certo tipo di visibilità» [cit.].</a:t>
            </a:r>
          </a:p>
          <a:p>
            <a:pPr>
              <a:buClr>
                <a:srgbClr val="009999"/>
              </a:buClr>
              <a:buFont typeface="Wingdings" panose="05000000000000000000" pitchFamily="2" charset="2"/>
              <a:buChar char="§"/>
            </a:pPr>
            <a:r>
              <a:rPr lang="it-IT" sz="3000">
                <a:solidFill>
                  <a:srgbClr val="06213C"/>
                </a:solidFill>
                <a:latin typeface="Montserrat"/>
              </a:rPr>
              <a:t> «[...] non è di nessun interesse per i ricercatori un approfondimento su questi temi quando non c’è nessun reale potere nelle loro mani. Quindi, finché si è sotto scacco del sistema di valutazione o comunque di produttività che ha delle regole che non si possono cambiare se non con un moto di coscienza collettivo, io […] continuerò a comportarmi come sono tenuto a comportarmi dal punto di vista delle regole, in questo caso dell’ente [...]. </a:t>
            </a:r>
          </a:p>
        </p:txBody>
      </p:sp>
      <p:pic>
        <p:nvPicPr>
          <p:cNvPr id="3" name="Immagine 2">
            <a:extLst>
              <a:ext uri="{FF2B5EF4-FFF2-40B4-BE49-F238E27FC236}">
                <a16:creationId xmlns:a16="http://schemas.microsoft.com/office/drawing/2014/main" id="{D7DCA38B-AB52-D4A1-281F-955B0B22CE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9397" y="946166"/>
            <a:ext cx="4343623" cy="762039"/>
          </a:xfrm>
          <a:prstGeom prst="rect">
            <a:avLst/>
          </a:prstGeom>
        </p:spPr>
      </p:pic>
    </p:spTree>
    <p:extLst>
      <p:ext uri="{BB962C8B-B14F-4D97-AF65-F5344CB8AC3E}">
        <p14:creationId xmlns:p14="http://schemas.microsoft.com/office/powerpoint/2010/main" val="74305259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18288000" cy="1457325"/>
          </a:xfrm>
          <a:prstGeom prst="rect">
            <a:avLst/>
          </a:prstGeom>
          <a:solidFill>
            <a:srgbClr val="1E3048"/>
          </a:solidFill>
        </p:spPr>
        <p:txBody>
          <a:bodyPr/>
          <a:lstStyle/>
          <a:p>
            <a:endParaRPr lang="it-IT"/>
          </a:p>
        </p:txBody>
      </p:sp>
      <p:grpSp>
        <p:nvGrpSpPr>
          <p:cNvPr id="6" name="Group 6"/>
          <p:cNvGrpSpPr/>
          <p:nvPr/>
        </p:nvGrpSpPr>
        <p:grpSpPr>
          <a:xfrm>
            <a:off x="0" y="911088"/>
            <a:ext cx="6532218" cy="1092474"/>
            <a:chOff x="0" y="0"/>
            <a:chExt cx="1720420" cy="287730"/>
          </a:xfrm>
        </p:grpSpPr>
        <p:sp>
          <p:nvSpPr>
            <p:cNvPr id="7" name="Freeform 7"/>
            <p:cNvSpPr/>
            <p:nvPr/>
          </p:nvSpPr>
          <p:spPr>
            <a:xfrm>
              <a:off x="0" y="0"/>
              <a:ext cx="1720420" cy="287730"/>
            </a:xfrm>
            <a:custGeom>
              <a:avLst/>
              <a:gdLst/>
              <a:ahLst/>
              <a:cxnLst/>
              <a:rect l="l" t="t" r="r" b="b"/>
              <a:pathLst>
                <a:path w="1720420" h="287730">
                  <a:moveTo>
                    <a:pt x="60445" y="0"/>
                  </a:moveTo>
                  <a:lnTo>
                    <a:pt x="1659975" y="0"/>
                  </a:lnTo>
                  <a:cubicBezTo>
                    <a:pt x="1676006" y="0"/>
                    <a:pt x="1691380" y="6368"/>
                    <a:pt x="1702716" y="17704"/>
                  </a:cubicBezTo>
                  <a:cubicBezTo>
                    <a:pt x="1714051" y="29039"/>
                    <a:pt x="1720420" y="44414"/>
                    <a:pt x="1720420" y="60445"/>
                  </a:cubicBezTo>
                  <a:lnTo>
                    <a:pt x="1720420" y="227285"/>
                  </a:lnTo>
                  <a:cubicBezTo>
                    <a:pt x="1720420" y="260668"/>
                    <a:pt x="1693358" y="287730"/>
                    <a:pt x="1659975" y="287730"/>
                  </a:cubicBezTo>
                  <a:lnTo>
                    <a:pt x="60445" y="287730"/>
                  </a:lnTo>
                  <a:cubicBezTo>
                    <a:pt x="44414" y="287730"/>
                    <a:pt x="29039" y="281362"/>
                    <a:pt x="17704" y="270026"/>
                  </a:cubicBezTo>
                  <a:cubicBezTo>
                    <a:pt x="6368" y="258690"/>
                    <a:pt x="0" y="243316"/>
                    <a:pt x="0" y="227285"/>
                  </a:cubicBezTo>
                  <a:lnTo>
                    <a:pt x="0" y="60445"/>
                  </a:lnTo>
                  <a:cubicBezTo>
                    <a:pt x="0" y="27062"/>
                    <a:pt x="27062" y="0"/>
                    <a:pt x="60445" y="0"/>
                  </a:cubicBezTo>
                  <a:close/>
                </a:path>
              </a:pathLst>
            </a:custGeom>
            <a:solidFill>
              <a:srgbClr val="FFFFFF"/>
            </a:solidFill>
          </p:spPr>
          <p:txBody>
            <a:bodyPr/>
            <a:lstStyle/>
            <a:p>
              <a:endParaRPr lang="it-IT"/>
            </a:p>
          </p:txBody>
        </p:sp>
        <p:sp>
          <p:nvSpPr>
            <p:cNvPr id="8" name="TextBox 8"/>
            <p:cNvSpPr txBox="1"/>
            <p:nvPr/>
          </p:nvSpPr>
          <p:spPr>
            <a:xfrm>
              <a:off x="0" y="-38100"/>
              <a:ext cx="1720420" cy="325830"/>
            </a:xfrm>
            <a:prstGeom prst="rect">
              <a:avLst/>
            </a:prstGeom>
          </p:spPr>
          <p:txBody>
            <a:bodyPr lIns="50800" tIns="50800" rIns="50800" bIns="50800" rtlCol="0" anchor="ctr"/>
            <a:lstStyle/>
            <a:p>
              <a:pPr algn="ctr">
                <a:lnSpc>
                  <a:spcPts val="2940"/>
                </a:lnSpc>
              </a:pPr>
              <a:endParaRPr/>
            </a:p>
          </p:txBody>
        </p:sp>
      </p:grpSp>
      <p:sp>
        <p:nvSpPr>
          <p:cNvPr id="20" name="CasellaDiTesto 19">
            <a:extLst>
              <a:ext uri="{FF2B5EF4-FFF2-40B4-BE49-F238E27FC236}">
                <a16:creationId xmlns:a16="http://schemas.microsoft.com/office/drawing/2014/main" id="{30190C0A-0BDA-7DB3-9A67-59DAADA48359}"/>
              </a:ext>
            </a:extLst>
          </p:cNvPr>
          <p:cNvSpPr txBox="1"/>
          <p:nvPr/>
        </p:nvSpPr>
        <p:spPr>
          <a:xfrm>
            <a:off x="4572000" y="9258300"/>
            <a:ext cx="9144000" cy="707886"/>
          </a:xfrm>
          <a:prstGeom prst="rect">
            <a:avLst/>
          </a:prstGeom>
          <a:noFill/>
        </p:spPr>
        <p:txBody>
          <a:bodyPr wrap="square">
            <a:spAutoFit/>
          </a:bodyPr>
          <a:lstStyle/>
          <a:p>
            <a:pPr algn="ctr"/>
            <a:r>
              <a:rPr lang="it-IT" sz="4000" b="1">
                <a:solidFill>
                  <a:srgbClr val="009999"/>
                </a:solidFill>
                <a:latin typeface="Monteserrat "/>
              </a:rPr>
              <a:t>https://www.right2pub.eu/</a:t>
            </a:r>
          </a:p>
        </p:txBody>
      </p:sp>
      <p:pic>
        <p:nvPicPr>
          <p:cNvPr id="5" name="Immagine 4">
            <a:extLst>
              <a:ext uri="{FF2B5EF4-FFF2-40B4-BE49-F238E27FC236}">
                <a16:creationId xmlns:a16="http://schemas.microsoft.com/office/drawing/2014/main" id="{3759607C-BB9F-007C-55D9-2E136FD9DB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3180" y="1846872"/>
            <a:ext cx="10540249" cy="7411428"/>
          </a:xfrm>
          <a:prstGeom prst="rect">
            <a:avLst/>
          </a:prstGeom>
        </p:spPr>
      </p:pic>
      <p:pic>
        <p:nvPicPr>
          <p:cNvPr id="11" name="Immagine 10">
            <a:extLst>
              <a:ext uri="{FF2B5EF4-FFF2-40B4-BE49-F238E27FC236}">
                <a16:creationId xmlns:a16="http://schemas.microsoft.com/office/drawing/2014/main" id="{FFE8230C-BA6A-6F3B-EB92-C6569F3169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9397" y="946166"/>
            <a:ext cx="4343623" cy="762039"/>
          </a:xfrm>
          <a:prstGeom prst="rect">
            <a:avLst/>
          </a:prstGeom>
        </p:spPr>
      </p:pic>
      <p:pic>
        <p:nvPicPr>
          <p:cNvPr id="4" name="Immagine 3">
            <a:extLst>
              <a:ext uri="{FF2B5EF4-FFF2-40B4-BE49-F238E27FC236}">
                <a16:creationId xmlns:a16="http://schemas.microsoft.com/office/drawing/2014/main" id="{A38E1736-282F-FBDB-773B-BB8D6B05F689}"/>
              </a:ext>
            </a:extLst>
          </p:cNvPr>
          <p:cNvPicPr>
            <a:picLocks noChangeAspect="1"/>
          </p:cNvPicPr>
          <p:nvPr/>
        </p:nvPicPr>
        <p:blipFill>
          <a:blip r:embed="rId4"/>
          <a:stretch>
            <a:fillRect/>
          </a:stretch>
        </p:blipFill>
        <p:spPr>
          <a:xfrm>
            <a:off x="11258079" y="2180237"/>
            <a:ext cx="6744641" cy="7078063"/>
          </a:xfrm>
          <a:prstGeom prst="rect">
            <a:avLst/>
          </a:prstGeom>
        </p:spPr>
      </p:pic>
    </p:spTree>
    <p:extLst>
      <p:ext uri="{BB962C8B-B14F-4D97-AF65-F5344CB8AC3E}">
        <p14:creationId xmlns:p14="http://schemas.microsoft.com/office/powerpoint/2010/main" val="136113432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18288000" cy="1457325"/>
          </a:xfrm>
          <a:prstGeom prst="rect">
            <a:avLst/>
          </a:prstGeom>
          <a:solidFill>
            <a:srgbClr val="1E3048"/>
          </a:solidFill>
        </p:spPr>
        <p:txBody>
          <a:bodyPr/>
          <a:lstStyle/>
          <a:p>
            <a:endParaRPr lang="it-IT"/>
          </a:p>
        </p:txBody>
      </p:sp>
      <p:grpSp>
        <p:nvGrpSpPr>
          <p:cNvPr id="6" name="Group 6"/>
          <p:cNvGrpSpPr/>
          <p:nvPr/>
        </p:nvGrpSpPr>
        <p:grpSpPr>
          <a:xfrm>
            <a:off x="0" y="911088"/>
            <a:ext cx="6532218" cy="1092474"/>
            <a:chOff x="0" y="0"/>
            <a:chExt cx="1720420" cy="287730"/>
          </a:xfrm>
        </p:grpSpPr>
        <p:sp>
          <p:nvSpPr>
            <p:cNvPr id="7" name="Freeform 7"/>
            <p:cNvSpPr/>
            <p:nvPr/>
          </p:nvSpPr>
          <p:spPr>
            <a:xfrm>
              <a:off x="0" y="0"/>
              <a:ext cx="1720420" cy="287730"/>
            </a:xfrm>
            <a:custGeom>
              <a:avLst/>
              <a:gdLst/>
              <a:ahLst/>
              <a:cxnLst/>
              <a:rect l="l" t="t" r="r" b="b"/>
              <a:pathLst>
                <a:path w="1720420" h="287730">
                  <a:moveTo>
                    <a:pt x="60445" y="0"/>
                  </a:moveTo>
                  <a:lnTo>
                    <a:pt x="1659975" y="0"/>
                  </a:lnTo>
                  <a:cubicBezTo>
                    <a:pt x="1676006" y="0"/>
                    <a:pt x="1691380" y="6368"/>
                    <a:pt x="1702716" y="17704"/>
                  </a:cubicBezTo>
                  <a:cubicBezTo>
                    <a:pt x="1714051" y="29039"/>
                    <a:pt x="1720420" y="44414"/>
                    <a:pt x="1720420" y="60445"/>
                  </a:cubicBezTo>
                  <a:lnTo>
                    <a:pt x="1720420" y="227285"/>
                  </a:lnTo>
                  <a:cubicBezTo>
                    <a:pt x="1720420" y="260668"/>
                    <a:pt x="1693358" y="287730"/>
                    <a:pt x="1659975" y="287730"/>
                  </a:cubicBezTo>
                  <a:lnTo>
                    <a:pt x="60445" y="287730"/>
                  </a:lnTo>
                  <a:cubicBezTo>
                    <a:pt x="44414" y="287730"/>
                    <a:pt x="29039" y="281362"/>
                    <a:pt x="17704" y="270026"/>
                  </a:cubicBezTo>
                  <a:cubicBezTo>
                    <a:pt x="6368" y="258690"/>
                    <a:pt x="0" y="243316"/>
                    <a:pt x="0" y="227285"/>
                  </a:cubicBezTo>
                  <a:lnTo>
                    <a:pt x="0" y="60445"/>
                  </a:lnTo>
                  <a:cubicBezTo>
                    <a:pt x="0" y="27062"/>
                    <a:pt x="27062" y="0"/>
                    <a:pt x="60445" y="0"/>
                  </a:cubicBezTo>
                  <a:close/>
                </a:path>
              </a:pathLst>
            </a:custGeom>
            <a:solidFill>
              <a:srgbClr val="FFFFFF"/>
            </a:solidFill>
          </p:spPr>
          <p:txBody>
            <a:bodyPr/>
            <a:lstStyle/>
            <a:p>
              <a:endParaRPr lang="it-IT"/>
            </a:p>
          </p:txBody>
        </p:sp>
        <p:sp>
          <p:nvSpPr>
            <p:cNvPr id="8" name="TextBox 8"/>
            <p:cNvSpPr txBox="1"/>
            <p:nvPr/>
          </p:nvSpPr>
          <p:spPr>
            <a:xfrm>
              <a:off x="0" y="-38100"/>
              <a:ext cx="1720420" cy="325830"/>
            </a:xfrm>
            <a:prstGeom prst="rect">
              <a:avLst/>
            </a:prstGeom>
          </p:spPr>
          <p:txBody>
            <a:bodyPr lIns="50800" tIns="50800" rIns="50800" bIns="50800" rtlCol="0" anchor="ctr"/>
            <a:lstStyle/>
            <a:p>
              <a:pPr algn="ctr">
                <a:lnSpc>
                  <a:spcPts val="2940"/>
                </a:lnSpc>
              </a:pPr>
              <a:endParaRPr/>
            </a:p>
          </p:txBody>
        </p:sp>
      </p:grpSp>
      <p:sp>
        <p:nvSpPr>
          <p:cNvPr id="10" name="TextBox 10"/>
          <p:cNvSpPr txBox="1"/>
          <p:nvPr/>
        </p:nvSpPr>
        <p:spPr>
          <a:xfrm>
            <a:off x="814467" y="1798460"/>
            <a:ext cx="15550244" cy="807913"/>
          </a:xfrm>
          <a:prstGeom prst="rect">
            <a:avLst/>
          </a:prstGeom>
        </p:spPr>
        <p:txBody>
          <a:bodyPr wrap="square" lIns="0" tIns="0" rIns="0" bIns="0" rtlCol="0" anchor="t">
            <a:spAutoFit/>
          </a:bodyPr>
          <a:lstStyle/>
          <a:p>
            <a:pPr>
              <a:lnSpc>
                <a:spcPts val="6269"/>
              </a:lnSpc>
            </a:pPr>
            <a:r>
              <a:rPr lang="it-IT" sz="5400" b="1">
                <a:solidFill>
                  <a:srgbClr val="009999"/>
                </a:solidFill>
                <a:latin typeface="Montserrat" panose="00000500000000000000" pitchFamily="2" charset="0"/>
              </a:rPr>
              <a:t>Nuove risorse</a:t>
            </a:r>
          </a:p>
        </p:txBody>
      </p:sp>
      <p:sp>
        <p:nvSpPr>
          <p:cNvPr id="5" name="CasellaDiTesto 4">
            <a:extLst>
              <a:ext uri="{FF2B5EF4-FFF2-40B4-BE49-F238E27FC236}">
                <a16:creationId xmlns:a16="http://schemas.microsoft.com/office/drawing/2014/main" id="{E2C9E24A-B1D0-3B5E-D9FA-AD9DFD5F3523}"/>
              </a:ext>
            </a:extLst>
          </p:cNvPr>
          <p:cNvSpPr txBox="1"/>
          <p:nvPr/>
        </p:nvSpPr>
        <p:spPr>
          <a:xfrm>
            <a:off x="13563599" y="7722978"/>
            <a:ext cx="5955203" cy="523220"/>
          </a:xfrm>
          <a:prstGeom prst="rect">
            <a:avLst/>
          </a:prstGeom>
          <a:noFill/>
        </p:spPr>
        <p:txBody>
          <a:bodyPr wrap="square">
            <a:spAutoFit/>
          </a:bodyPr>
          <a:lstStyle/>
          <a:p>
            <a:pPr>
              <a:buClr>
                <a:srgbClr val="009999"/>
              </a:buClr>
            </a:pPr>
            <a:r>
              <a:rPr lang="it-IT" sz="2800">
                <a:solidFill>
                  <a:srgbClr val="06213C"/>
                </a:solidFill>
                <a:latin typeface="Montserrat"/>
              </a:rPr>
              <a:t>Video su SPR</a:t>
            </a:r>
          </a:p>
        </p:txBody>
      </p:sp>
      <p:pic>
        <p:nvPicPr>
          <p:cNvPr id="11" name="Immagine 10">
            <a:extLst>
              <a:ext uri="{FF2B5EF4-FFF2-40B4-BE49-F238E27FC236}">
                <a16:creationId xmlns:a16="http://schemas.microsoft.com/office/drawing/2014/main" id="{5CB7CBF8-7C1E-0C03-639B-E181552C33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8617" y="3436607"/>
            <a:ext cx="5795436" cy="5631222"/>
          </a:xfrm>
          <a:prstGeom prst="rect">
            <a:avLst/>
          </a:prstGeom>
          <a:ln w="38100">
            <a:solidFill>
              <a:srgbClr val="009999"/>
            </a:solidFill>
          </a:ln>
        </p:spPr>
      </p:pic>
      <p:pic>
        <p:nvPicPr>
          <p:cNvPr id="13" name="Immagine 12">
            <a:extLst>
              <a:ext uri="{FF2B5EF4-FFF2-40B4-BE49-F238E27FC236}">
                <a16:creationId xmlns:a16="http://schemas.microsoft.com/office/drawing/2014/main" id="{975AA700-A411-708A-B424-62C51CDBA7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19957" y="3262433"/>
            <a:ext cx="5261848" cy="4023745"/>
          </a:xfrm>
          <a:prstGeom prst="rect">
            <a:avLst/>
          </a:prstGeom>
          <a:ln w="38100">
            <a:solidFill>
              <a:srgbClr val="009999"/>
            </a:solidFill>
          </a:ln>
        </p:spPr>
      </p:pic>
      <p:sp>
        <p:nvSpPr>
          <p:cNvPr id="14" name="CasellaDiTesto 13">
            <a:extLst>
              <a:ext uri="{FF2B5EF4-FFF2-40B4-BE49-F238E27FC236}">
                <a16:creationId xmlns:a16="http://schemas.microsoft.com/office/drawing/2014/main" id="{768723DE-B1D8-A9A8-D6A6-110DBD4B3789}"/>
              </a:ext>
            </a:extLst>
          </p:cNvPr>
          <p:cNvSpPr txBox="1"/>
          <p:nvPr/>
        </p:nvSpPr>
        <p:spPr>
          <a:xfrm>
            <a:off x="1284020" y="9670640"/>
            <a:ext cx="6858000" cy="954107"/>
          </a:xfrm>
          <a:prstGeom prst="rect">
            <a:avLst/>
          </a:prstGeom>
          <a:noFill/>
        </p:spPr>
        <p:txBody>
          <a:bodyPr wrap="square">
            <a:spAutoFit/>
          </a:bodyPr>
          <a:lstStyle/>
          <a:p>
            <a:pPr>
              <a:buClr>
                <a:srgbClr val="009999"/>
              </a:buClr>
            </a:pPr>
            <a:r>
              <a:rPr lang="it-IT" sz="2800">
                <a:solidFill>
                  <a:srgbClr val="06213C"/>
                </a:solidFill>
                <a:latin typeface="Montserrat"/>
              </a:rPr>
              <a:t>Scheda di sintesi su SPR</a:t>
            </a:r>
          </a:p>
          <a:p>
            <a:pPr>
              <a:buClr>
                <a:srgbClr val="009999"/>
              </a:buClr>
            </a:pPr>
            <a:endParaRPr lang="it-IT" sz="2800">
              <a:solidFill>
                <a:srgbClr val="06213C"/>
              </a:solidFill>
              <a:latin typeface="Montserrat"/>
            </a:endParaRPr>
          </a:p>
        </p:txBody>
      </p:sp>
      <p:pic>
        <p:nvPicPr>
          <p:cNvPr id="3" name="Immagine 2">
            <a:extLst>
              <a:ext uri="{FF2B5EF4-FFF2-40B4-BE49-F238E27FC236}">
                <a16:creationId xmlns:a16="http://schemas.microsoft.com/office/drawing/2014/main" id="{5837D48B-7CC0-2531-88D9-A310C807CB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9397" y="946166"/>
            <a:ext cx="4343623" cy="762039"/>
          </a:xfrm>
          <a:prstGeom prst="rect">
            <a:avLst/>
          </a:prstGeom>
        </p:spPr>
      </p:pic>
      <p:sp>
        <p:nvSpPr>
          <p:cNvPr id="12" name="CasellaDiTesto 11">
            <a:extLst>
              <a:ext uri="{FF2B5EF4-FFF2-40B4-BE49-F238E27FC236}">
                <a16:creationId xmlns:a16="http://schemas.microsoft.com/office/drawing/2014/main" id="{5C3D1907-BDCF-AFEF-FEC5-50602DA029C8}"/>
              </a:ext>
            </a:extLst>
          </p:cNvPr>
          <p:cNvSpPr txBox="1"/>
          <p:nvPr/>
        </p:nvSpPr>
        <p:spPr>
          <a:xfrm>
            <a:off x="13563600" y="9448657"/>
            <a:ext cx="5955203" cy="523220"/>
          </a:xfrm>
          <a:prstGeom prst="rect">
            <a:avLst/>
          </a:prstGeom>
          <a:noFill/>
        </p:spPr>
        <p:txBody>
          <a:bodyPr wrap="square">
            <a:spAutoFit/>
          </a:bodyPr>
          <a:lstStyle/>
          <a:p>
            <a:pPr>
              <a:buClr>
                <a:srgbClr val="009999"/>
              </a:buClr>
            </a:pPr>
            <a:r>
              <a:rPr lang="it-IT" sz="2800">
                <a:solidFill>
                  <a:srgbClr val="06213C"/>
                </a:solidFill>
                <a:latin typeface="Montserrat"/>
              </a:rPr>
              <a:t>More video to come…..</a:t>
            </a:r>
          </a:p>
        </p:txBody>
      </p:sp>
      <p:pic>
        <p:nvPicPr>
          <p:cNvPr id="9" name="Immagine 8">
            <a:extLst>
              <a:ext uri="{FF2B5EF4-FFF2-40B4-BE49-F238E27FC236}">
                <a16:creationId xmlns:a16="http://schemas.microsoft.com/office/drawing/2014/main" id="{6801114D-7615-3CDE-44BF-834AD0000A8C}"/>
              </a:ext>
            </a:extLst>
          </p:cNvPr>
          <p:cNvPicPr>
            <a:picLocks noChangeAspect="1"/>
          </p:cNvPicPr>
          <p:nvPr/>
        </p:nvPicPr>
        <p:blipFill>
          <a:blip r:embed="rId5"/>
          <a:stretch>
            <a:fillRect/>
          </a:stretch>
        </p:blipFill>
        <p:spPr>
          <a:xfrm>
            <a:off x="7050780" y="2283957"/>
            <a:ext cx="5245615" cy="5658281"/>
          </a:xfrm>
          <a:prstGeom prst="rect">
            <a:avLst/>
          </a:prstGeom>
          <a:ln w="57150">
            <a:solidFill>
              <a:srgbClr val="009999"/>
            </a:solidFill>
          </a:ln>
        </p:spPr>
      </p:pic>
      <p:sp>
        <p:nvSpPr>
          <p:cNvPr id="15" name="CasellaDiTesto 14">
            <a:extLst>
              <a:ext uri="{FF2B5EF4-FFF2-40B4-BE49-F238E27FC236}">
                <a16:creationId xmlns:a16="http://schemas.microsoft.com/office/drawing/2014/main" id="{2E19067F-000D-28F9-8412-4B6DA303ACF7}"/>
              </a:ext>
            </a:extLst>
          </p:cNvPr>
          <p:cNvSpPr txBox="1"/>
          <p:nvPr/>
        </p:nvSpPr>
        <p:spPr>
          <a:xfrm>
            <a:off x="7050780" y="8174331"/>
            <a:ext cx="4852749" cy="954107"/>
          </a:xfrm>
          <a:prstGeom prst="rect">
            <a:avLst/>
          </a:prstGeom>
          <a:noFill/>
        </p:spPr>
        <p:txBody>
          <a:bodyPr wrap="square">
            <a:spAutoFit/>
          </a:bodyPr>
          <a:lstStyle/>
          <a:p>
            <a:pPr>
              <a:buClr>
                <a:srgbClr val="009999"/>
              </a:buClr>
            </a:pPr>
            <a:r>
              <a:rPr lang="it-IT" sz="2800">
                <a:solidFill>
                  <a:srgbClr val="06213C"/>
                </a:solidFill>
                <a:latin typeface="Montserrat"/>
              </a:rPr>
              <a:t>Scheda di sintesi su diritti dell’autore </a:t>
            </a:r>
          </a:p>
        </p:txBody>
      </p:sp>
    </p:spTree>
    <p:extLst>
      <p:ext uri="{BB962C8B-B14F-4D97-AF65-F5344CB8AC3E}">
        <p14:creationId xmlns:p14="http://schemas.microsoft.com/office/powerpoint/2010/main" val="39977569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15"/>
          <p:cNvSpPr/>
          <p:nvPr/>
        </p:nvSpPr>
        <p:spPr>
          <a:xfrm>
            <a:off x="0" y="0"/>
            <a:ext cx="18288000" cy="1457325"/>
          </a:xfrm>
          <a:prstGeom prst="rect">
            <a:avLst/>
          </a:prstGeom>
          <a:solidFill>
            <a:srgbClr val="1E30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15"/>
          <p:cNvSpPr/>
          <p:nvPr/>
        </p:nvSpPr>
        <p:spPr>
          <a:xfrm rot="-5400000">
            <a:off x="16198541" y="1081460"/>
            <a:ext cx="2779208" cy="1399710"/>
          </a:xfrm>
          <a:custGeom>
            <a:avLst/>
            <a:gdLst/>
            <a:ahLst/>
            <a:cxnLst/>
            <a:rect l="l" t="t" r="r" b="b"/>
            <a:pathLst>
              <a:path w="2779208" h="1399710" extrusionOk="0">
                <a:moveTo>
                  <a:pt x="0" y="0"/>
                </a:moveTo>
                <a:lnTo>
                  <a:pt x="2779208" y="0"/>
                </a:lnTo>
                <a:lnTo>
                  <a:pt x="2779208" y="1399711"/>
                </a:lnTo>
                <a:lnTo>
                  <a:pt x="0" y="1399711"/>
                </a:lnTo>
                <a:lnTo>
                  <a:pt x="0" y="0"/>
                </a:lnTo>
                <a:close/>
              </a:path>
            </a:pathLst>
          </a:custGeom>
          <a:blipFill rotWithShape="1">
            <a:blip r:embed="rId3">
              <a:alphaModFix/>
            </a:blip>
            <a:stretch>
              <a:fillRect/>
            </a:stretch>
          </a:blipFill>
          <a:ln>
            <a:noFill/>
          </a:ln>
        </p:spPr>
        <p:txBody>
          <a:bodyPr/>
          <a:lstStyle/>
          <a:p>
            <a:endParaRPr lang="it-IT"/>
          </a:p>
        </p:txBody>
      </p:sp>
      <p:pic>
        <p:nvPicPr>
          <p:cNvPr id="124" name="Google Shape;124;p15"/>
          <p:cNvPicPr preferRelativeResize="0"/>
          <p:nvPr/>
        </p:nvPicPr>
        <p:blipFill rotWithShape="1">
          <a:blip r:embed="rId4">
            <a:alphaModFix/>
          </a:blip>
          <a:srcRect/>
          <a:stretch/>
        </p:blipFill>
        <p:spPr>
          <a:xfrm>
            <a:off x="5256624" y="1977901"/>
            <a:ext cx="7660498" cy="7660498"/>
          </a:xfrm>
          <a:prstGeom prst="rect">
            <a:avLst/>
          </a:prstGeom>
          <a:noFill/>
          <a:ln>
            <a:noFill/>
          </a:ln>
        </p:spPr>
      </p:pic>
      <p:sp>
        <p:nvSpPr>
          <p:cNvPr id="125" name="Google Shape;125;p15"/>
          <p:cNvSpPr/>
          <p:nvPr/>
        </p:nvSpPr>
        <p:spPr>
          <a:xfrm rot="-5400000">
            <a:off x="4174004" y="-1568613"/>
            <a:ext cx="1609404" cy="9957412"/>
          </a:xfrm>
          <a:custGeom>
            <a:avLst/>
            <a:gdLst/>
            <a:ahLst/>
            <a:cxnLst/>
            <a:rect l="l" t="t" r="r" b="b"/>
            <a:pathLst>
              <a:path w="2353310" h="14559967" extrusionOk="0">
                <a:moveTo>
                  <a:pt x="784860" y="14492658"/>
                </a:moveTo>
                <a:cubicBezTo>
                  <a:pt x="905510" y="14533297"/>
                  <a:pt x="1042670" y="14559967"/>
                  <a:pt x="1177290" y="14559967"/>
                </a:cubicBezTo>
                <a:cubicBezTo>
                  <a:pt x="1311910" y="14559967"/>
                  <a:pt x="1441450" y="14537108"/>
                  <a:pt x="1560830" y="14496467"/>
                </a:cubicBezTo>
                <a:cubicBezTo>
                  <a:pt x="1563370" y="14495197"/>
                  <a:pt x="1565910" y="14495197"/>
                  <a:pt x="1568450" y="14493928"/>
                </a:cubicBezTo>
                <a:cubicBezTo>
                  <a:pt x="2016760" y="14331367"/>
                  <a:pt x="2346960" y="13902108"/>
                  <a:pt x="2353310" y="13364487"/>
                </a:cubicBezTo>
                <a:lnTo>
                  <a:pt x="2353310" y="0"/>
                </a:lnTo>
                <a:lnTo>
                  <a:pt x="0" y="0"/>
                </a:lnTo>
                <a:lnTo>
                  <a:pt x="0" y="13354222"/>
                </a:lnTo>
                <a:cubicBezTo>
                  <a:pt x="6350" y="13904647"/>
                  <a:pt x="331470" y="14333908"/>
                  <a:pt x="784860" y="14492658"/>
                </a:cubicBezTo>
                <a:close/>
              </a:path>
            </a:pathLst>
          </a:custGeom>
          <a:solidFill>
            <a:srgbClr val="43B4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15"/>
          <p:cNvSpPr/>
          <p:nvPr/>
        </p:nvSpPr>
        <p:spPr>
          <a:xfrm rot="5400000">
            <a:off x="12513482" y="3212896"/>
            <a:ext cx="1585887" cy="9963151"/>
          </a:xfrm>
          <a:custGeom>
            <a:avLst/>
            <a:gdLst/>
            <a:ahLst/>
            <a:cxnLst/>
            <a:rect l="l" t="t" r="r" b="b"/>
            <a:pathLst>
              <a:path w="2353310" h="14784398" extrusionOk="0">
                <a:moveTo>
                  <a:pt x="784860" y="14717088"/>
                </a:moveTo>
                <a:cubicBezTo>
                  <a:pt x="905510" y="14757727"/>
                  <a:pt x="1042670" y="14784398"/>
                  <a:pt x="1177290" y="14784398"/>
                </a:cubicBezTo>
                <a:cubicBezTo>
                  <a:pt x="1311910" y="14784398"/>
                  <a:pt x="1441450" y="14761538"/>
                  <a:pt x="1560830" y="14720898"/>
                </a:cubicBezTo>
                <a:cubicBezTo>
                  <a:pt x="1563370" y="14719627"/>
                  <a:pt x="1565910" y="14719627"/>
                  <a:pt x="1568450" y="14718357"/>
                </a:cubicBezTo>
                <a:cubicBezTo>
                  <a:pt x="2016760" y="14555798"/>
                  <a:pt x="2346960" y="14126538"/>
                  <a:pt x="2353310" y="13588225"/>
                </a:cubicBezTo>
                <a:lnTo>
                  <a:pt x="2353310" y="0"/>
                </a:lnTo>
                <a:lnTo>
                  <a:pt x="0" y="0"/>
                </a:lnTo>
                <a:lnTo>
                  <a:pt x="0" y="13577788"/>
                </a:lnTo>
                <a:cubicBezTo>
                  <a:pt x="6350" y="14129077"/>
                  <a:pt x="331470" y="14558338"/>
                  <a:pt x="784860" y="14717088"/>
                </a:cubicBezTo>
                <a:close/>
              </a:path>
            </a:pathLst>
          </a:custGeom>
          <a:solidFill>
            <a:srgbClr val="1E30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15"/>
          <p:cNvSpPr/>
          <p:nvPr/>
        </p:nvSpPr>
        <p:spPr>
          <a:xfrm>
            <a:off x="8834731" y="3082413"/>
            <a:ext cx="618537" cy="580300"/>
          </a:xfrm>
          <a:custGeom>
            <a:avLst/>
            <a:gdLst/>
            <a:ahLst/>
            <a:cxnLst/>
            <a:rect l="l" t="t" r="r" b="b"/>
            <a:pathLst>
              <a:path w="618537" h="580300" extrusionOk="0">
                <a:moveTo>
                  <a:pt x="0" y="0"/>
                </a:moveTo>
                <a:lnTo>
                  <a:pt x="618538" y="0"/>
                </a:lnTo>
                <a:lnTo>
                  <a:pt x="618538" y="580300"/>
                </a:lnTo>
                <a:lnTo>
                  <a:pt x="0" y="580300"/>
                </a:lnTo>
                <a:lnTo>
                  <a:pt x="0" y="0"/>
                </a:lnTo>
                <a:close/>
              </a:path>
            </a:pathLst>
          </a:custGeom>
          <a:blipFill rotWithShape="1">
            <a:blip r:embed="rId5">
              <a:alphaModFix/>
            </a:blip>
            <a:stretch>
              <a:fillRect/>
            </a:stretch>
          </a:blipFill>
          <a:ln>
            <a:noFill/>
          </a:ln>
        </p:spPr>
        <p:txBody>
          <a:bodyPr/>
          <a:lstStyle/>
          <a:p>
            <a:endParaRPr lang="it-IT"/>
          </a:p>
        </p:txBody>
      </p:sp>
      <p:sp>
        <p:nvSpPr>
          <p:cNvPr id="128" name="Google Shape;128;p15"/>
          <p:cNvSpPr txBox="1"/>
          <p:nvPr/>
        </p:nvSpPr>
        <p:spPr>
          <a:xfrm>
            <a:off x="4196953" y="9363444"/>
            <a:ext cx="11560118" cy="861774"/>
          </a:xfrm>
          <a:prstGeom prst="rect">
            <a:avLst/>
          </a:prstGeom>
          <a:noFill/>
          <a:ln>
            <a:noFill/>
          </a:ln>
        </p:spPr>
        <p:txBody>
          <a:bodyPr spcFirstLastPara="1" wrap="square" lIns="0" tIns="0" rIns="0" bIns="0" anchor="t" anchorCtr="0">
            <a:spAutoFit/>
          </a:bodyPr>
          <a:lstStyle/>
          <a:p>
            <a:pPr algn="just">
              <a:buClr>
                <a:schemeClr val="dk1"/>
              </a:buClr>
              <a:buSzPts val="1200"/>
            </a:pPr>
            <a:r>
              <a:rPr lang="it-IT" sz="2800" b="1">
                <a:latin typeface="Montserrat" panose="00000500000000000000" pitchFamily="2" charset="0"/>
              </a:rPr>
              <a:t>CNR Edizioni, pubblicato in Diamond OA  a stampa e online</a:t>
            </a:r>
          </a:p>
          <a:p>
            <a:pPr marL="0" lvl="0" indent="0" algn="just" rtl="0">
              <a:spcBef>
                <a:spcPts val="0"/>
              </a:spcBef>
              <a:spcAft>
                <a:spcPts val="0"/>
              </a:spcAft>
              <a:buClr>
                <a:schemeClr val="dk1"/>
              </a:buClr>
              <a:buSzPts val="1200"/>
              <a:buFont typeface="Arial"/>
              <a:buNone/>
            </a:pPr>
            <a:r>
              <a:rPr lang="en-US" sz="2800">
                <a:solidFill>
                  <a:schemeClr val="dk1"/>
                </a:solidFill>
                <a:latin typeface="Montserrat"/>
                <a:ea typeface="Montserrat"/>
                <a:cs typeface="Montserrat"/>
                <a:sym typeface="Montserrat"/>
              </a:rPr>
              <a:t>.</a:t>
            </a:r>
            <a:endParaRPr lang="it-IT" sz="2800">
              <a:solidFill>
                <a:schemeClr val="dk1"/>
              </a:solidFill>
              <a:latin typeface="Montserrat"/>
              <a:ea typeface="Montserrat"/>
              <a:cs typeface="Montserrat"/>
            </a:endParaRPr>
          </a:p>
        </p:txBody>
      </p:sp>
      <p:sp>
        <p:nvSpPr>
          <p:cNvPr id="130" name="Google Shape;130;p15"/>
          <p:cNvSpPr txBox="1"/>
          <p:nvPr/>
        </p:nvSpPr>
        <p:spPr>
          <a:xfrm>
            <a:off x="1243329" y="3066150"/>
            <a:ext cx="3680400" cy="631583"/>
          </a:xfrm>
          <a:prstGeom prst="rect">
            <a:avLst/>
          </a:prstGeom>
          <a:noFill/>
          <a:ln>
            <a:noFill/>
          </a:ln>
        </p:spPr>
        <p:txBody>
          <a:bodyPr spcFirstLastPara="1" wrap="square" lIns="0" tIns="0" rIns="0" bIns="0" anchor="t" anchorCtr="0">
            <a:spAutoFit/>
          </a:bodyPr>
          <a:lstStyle/>
          <a:p>
            <a:pPr marL="0" marR="0" lvl="0" indent="0" algn="l" rtl="0">
              <a:lnSpc>
                <a:spcPct val="114000"/>
              </a:lnSpc>
              <a:spcBef>
                <a:spcPts val="0"/>
              </a:spcBef>
              <a:spcAft>
                <a:spcPts val="0"/>
              </a:spcAft>
              <a:buNone/>
            </a:pPr>
            <a:r>
              <a:rPr lang="en-US" sz="3600">
                <a:solidFill>
                  <a:srgbClr val="FFFFFF"/>
                </a:solidFill>
                <a:latin typeface="Montserrat"/>
                <a:ea typeface="Montserrat"/>
                <a:cs typeface="Montserrat"/>
                <a:sym typeface="Montserrat"/>
              </a:rPr>
              <a:t>Libro manifesto</a:t>
            </a:r>
            <a:endParaRPr/>
          </a:p>
        </p:txBody>
      </p:sp>
      <p:sp>
        <p:nvSpPr>
          <p:cNvPr id="131" name="Google Shape;131;p15"/>
          <p:cNvSpPr txBox="1"/>
          <p:nvPr/>
        </p:nvSpPr>
        <p:spPr>
          <a:xfrm>
            <a:off x="11642271" y="7913785"/>
            <a:ext cx="5895248" cy="631583"/>
          </a:xfrm>
          <a:prstGeom prst="rect">
            <a:avLst/>
          </a:prstGeom>
          <a:noFill/>
          <a:ln>
            <a:noFill/>
          </a:ln>
        </p:spPr>
        <p:txBody>
          <a:bodyPr spcFirstLastPara="1" wrap="square" lIns="0" tIns="0" rIns="0" bIns="0" anchor="t" anchorCtr="0">
            <a:spAutoFit/>
          </a:bodyPr>
          <a:lstStyle/>
          <a:p>
            <a:pPr marL="0" marR="0" lvl="0" indent="0" algn="ctr" rtl="0">
              <a:lnSpc>
                <a:spcPct val="114000"/>
              </a:lnSpc>
              <a:spcBef>
                <a:spcPts val="0"/>
              </a:spcBef>
              <a:spcAft>
                <a:spcPts val="0"/>
              </a:spcAft>
              <a:buNone/>
            </a:pPr>
            <a:r>
              <a:rPr lang="en-US" sz="3600" err="1">
                <a:solidFill>
                  <a:srgbClr val="FFFFFF"/>
                </a:solidFill>
                <a:latin typeface="Montserrat"/>
                <a:ea typeface="Montserrat"/>
                <a:cs typeface="Montserrat"/>
                <a:sym typeface="Montserrat"/>
              </a:rPr>
              <a:t>Guida</a:t>
            </a:r>
            <a:r>
              <a:rPr lang="en-US" sz="3600">
                <a:solidFill>
                  <a:srgbClr val="FFFFFF"/>
                </a:solidFill>
                <a:latin typeface="Montserrat"/>
                <a:ea typeface="Montserrat"/>
                <a:cs typeface="Montserrat"/>
                <a:sym typeface="Montserrat"/>
              </a:rPr>
              <a:t> per </a:t>
            </a:r>
            <a:r>
              <a:rPr lang="en-US" sz="3600" err="1">
                <a:solidFill>
                  <a:srgbClr val="FFFFFF"/>
                </a:solidFill>
                <a:latin typeface="Montserrat"/>
                <a:ea typeface="Montserrat"/>
                <a:cs typeface="Montserrat"/>
                <a:sym typeface="Montserrat"/>
              </a:rPr>
              <a:t>i</a:t>
            </a:r>
            <a:r>
              <a:rPr lang="en-US" sz="3600">
                <a:solidFill>
                  <a:srgbClr val="FFFFFF"/>
                </a:solidFill>
                <a:latin typeface="Montserrat"/>
                <a:ea typeface="Montserrat"/>
                <a:cs typeface="Montserrat"/>
                <a:sym typeface="Montserrat"/>
              </a:rPr>
              <a:t> </a:t>
            </a:r>
            <a:r>
              <a:rPr lang="en-US" sz="3600" err="1">
                <a:solidFill>
                  <a:srgbClr val="FFFFFF"/>
                </a:solidFill>
                <a:latin typeface="Montserrat"/>
                <a:ea typeface="Montserrat"/>
                <a:cs typeface="Montserrat"/>
                <a:sym typeface="Montserrat"/>
              </a:rPr>
              <a:t>ricercatori</a:t>
            </a:r>
            <a:r>
              <a:rPr lang="en-US" sz="3600">
                <a:solidFill>
                  <a:srgbClr val="FFFFFF"/>
                </a:solidFill>
                <a:latin typeface="Montserrat"/>
                <a:ea typeface="Montserrat"/>
                <a:cs typeface="Montserrat"/>
                <a:sym typeface="Montserrat"/>
              </a:rPr>
              <a:t> </a:t>
            </a:r>
            <a:endParaRPr sz="3600"/>
          </a:p>
        </p:txBody>
      </p:sp>
      <p:grpSp>
        <p:nvGrpSpPr>
          <p:cNvPr id="133" name="Google Shape;133;p15"/>
          <p:cNvGrpSpPr/>
          <p:nvPr/>
        </p:nvGrpSpPr>
        <p:grpSpPr>
          <a:xfrm>
            <a:off x="-431966" y="788486"/>
            <a:ext cx="7148154" cy="1048491"/>
            <a:chOff x="0" y="-163470"/>
            <a:chExt cx="9530872" cy="1397989"/>
          </a:xfrm>
        </p:grpSpPr>
        <p:grpSp>
          <p:nvGrpSpPr>
            <p:cNvPr id="134" name="Google Shape;134;p15"/>
            <p:cNvGrpSpPr/>
            <p:nvPr/>
          </p:nvGrpSpPr>
          <p:grpSpPr>
            <a:xfrm>
              <a:off x="0" y="-163470"/>
              <a:ext cx="9530872" cy="1397989"/>
              <a:chOff x="0" y="-38100"/>
              <a:chExt cx="2221364" cy="325830"/>
            </a:xfrm>
          </p:grpSpPr>
          <p:sp>
            <p:nvSpPr>
              <p:cNvPr id="135" name="Google Shape;135;p15"/>
              <p:cNvSpPr/>
              <p:nvPr/>
            </p:nvSpPr>
            <p:spPr>
              <a:xfrm>
                <a:off x="0" y="0"/>
                <a:ext cx="2221364" cy="287730"/>
              </a:xfrm>
              <a:custGeom>
                <a:avLst/>
                <a:gdLst/>
                <a:ahLst/>
                <a:cxnLst/>
                <a:rect l="l" t="t" r="r" b="b"/>
                <a:pathLst>
                  <a:path w="2221364" h="287730" extrusionOk="0">
                    <a:moveTo>
                      <a:pt x="46588" y="0"/>
                    </a:moveTo>
                    <a:lnTo>
                      <a:pt x="2174776" y="0"/>
                    </a:lnTo>
                    <a:cubicBezTo>
                      <a:pt x="2187132" y="0"/>
                      <a:pt x="2198982" y="4908"/>
                      <a:pt x="2207719" y="13645"/>
                    </a:cubicBezTo>
                    <a:cubicBezTo>
                      <a:pt x="2216456" y="22382"/>
                      <a:pt x="2221364" y="34232"/>
                      <a:pt x="2221364" y="46588"/>
                    </a:cubicBezTo>
                    <a:lnTo>
                      <a:pt x="2221364" y="241142"/>
                    </a:lnTo>
                    <a:cubicBezTo>
                      <a:pt x="2221364" y="266872"/>
                      <a:pt x="2200506" y="287730"/>
                      <a:pt x="2174776" y="287730"/>
                    </a:cubicBezTo>
                    <a:lnTo>
                      <a:pt x="46588" y="287730"/>
                    </a:lnTo>
                    <a:cubicBezTo>
                      <a:pt x="34232" y="287730"/>
                      <a:pt x="22382" y="282822"/>
                      <a:pt x="13645" y="274085"/>
                    </a:cubicBezTo>
                    <a:cubicBezTo>
                      <a:pt x="4908" y="265348"/>
                      <a:pt x="0" y="253498"/>
                      <a:pt x="0" y="241142"/>
                    </a:cubicBezTo>
                    <a:lnTo>
                      <a:pt x="0" y="46588"/>
                    </a:lnTo>
                    <a:cubicBezTo>
                      <a:pt x="0" y="34232"/>
                      <a:pt x="4908" y="22382"/>
                      <a:pt x="13645" y="13645"/>
                    </a:cubicBezTo>
                    <a:cubicBezTo>
                      <a:pt x="22382" y="4908"/>
                      <a:pt x="34232" y="0"/>
                      <a:pt x="465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15"/>
              <p:cNvSpPr txBox="1"/>
              <p:nvPr/>
            </p:nvSpPr>
            <p:spPr>
              <a:xfrm>
                <a:off x="0" y="-38100"/>
                <a:ext cx="2221364" cy="325830"/>
              </a:xfrm>
              <a:prstGeom prst="rect">
                <a:avLst/>
              </a:prstGeom>
              <a:noFill/>
              <a:ln>
                <a:noFill/>
              </a:ln>
            </p:spPr>
            <p:txBody>
              <a:bodyPr spcFirstLastPara="1" wrap="square" lIns="60050" tIns="60050" rIns="60050" bIns="60050" anchor="ctr" anchorCtr="0">
                <a:noAutofit/>
              </a:bodyPr>
              <a:lstStyle/>
              <a:p>
                <a:pPr marL="0" marR="0" lvl="0" indent="0" algn="ctr" rtl="0">
                  <a:lnSpc>
                    <a:spcPct val="163277"/>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37" name="Google Shape;137;p15"/>
            <p:cNvSpPr/>
            <p:nvPr/>
          </p:nvSpPr>
          <p:spPr>
            <a:xfrm>
              <a:off x="3724852" y="163176"/>
              <a:ext cx="5435836" cy="908166"/>
            </a:xfrm>
            <a:custGeom>
              <a:avLst/>
              <a:gdLst/>
              <a:ahLst/>
              <a:cxnLst/>
              <a:rect l="l" t="t" r="r" b="b"/>
              <a:pathLst>
                <a:path w="5435836" h="908166" extrusionOk="0">
                  <a:moveTo>
                    <a:pt x="0" y="0"/>
                  </a:moveTo>
                  <a:lnTo>
                    <a:pt x="5435836" y="0"/>
                  </a:lnTo>
                  <a:lnTo>
                    <a:pt x="5435836" y="908167"/>
                  </a:lnTo>
                  <a:lnTo>
                    <a:pt x="0" y="908167"/>
                  </a:lnTo>
                  <a:lnTo>
                    <a:pt x="0" y="0"/>
                  </a:lnTo>
                  <a:close/>
                </a:path>
              </a:pathLst>
            </a:custGeom>
            <a:blipFill rotWithShape="1">
              <a:blip r:embed="rId6">
                <a:alphaModFix/>
              </a:blip>
              <a:stretch>
                <a:fillRect/>
              </a:stretch>
            </a:blipFill>
            <a:ln>
              <a:noFill/>
            </a:ln>
          </p:spPr>
          <p:txBody>
            <a:bodyPr/>
            <a:lstStyle/>
            <a:p>
              <a:endParaRPr lang="it-IT"/>
            </a:p>
          </p:txBody>
        </p:sp>
        <p:sp>
          <p:nvSpPr>
            <p:cNvPr id="138" name="Google Shape;138;p15"/>
            <p:cNvSpPr/>
            <p:nvPr/>
          </p:nvSpPr>
          <p:spPr>
            <a:xfrm>
              <a:off x="1650583" y="240131"/>
              <a:ext cx="1923704" cy="754258"/>
            </a:xfrm>
            <a:custGeom>
              <a:avLst/>
              <a:gdLst/>
              <a:ahLst/>
              <a:cxnLst/>
              <a:rect l="l" t="t" r="r" b="b"/>
              <a:pathLst>
                <a:path w="1923704" h="754258" extrusionOk="0">
                  <a:moveTo>
                    <a:pt x="0" y="0"/>
                  </a:moveTo>
                  <a:lnTo>
                    <a:pt x="1923704" y="0"/>
                  </a:lnTo>
                  <a:lnTo>
                    <a:pt x="1923704" y="754258"/>
                  </a:lnTo>
                  <a:lnTo>
                    <a:pt x="0" y="754258"/>
                  </a:lnTo>
                  <a:lnTo>
                    <a:pt x="0" y="0"/>
                  </a:lnTo>
                  <a:close/>
                </a:path>
              </a:pathLst>
            </a:custGeom>
            <a:blipFill rotWithShape="1">
              <a:blip r:embed="rId7">
                <a:alphaModFix/>
              </a:blip>
              <a:stretch>
                <a:fillRect/>
              </a:stretch>
            </a:blipFill>
            <a:ln>
              <a:noFill/>
            </a:ln>
          </p:spPr>
          <p:txBody>
            <a:bodyPr/>
            <a:lstStyle/>
            <a:p>
              <a:endParaRPr lang="it-IT"/>
            </a:p>
          </p:txBody>
        </p:sp>
      </p:grpSp>
      <p:sp>
        <p:nvSpPr>
          <p:cNvPr id="139" name="Google Shape;139;p15"/>
          <p:cNvSpPr txBox="1"/>
          <p:nvPr/>
        </p:nvSpPr>
        <p:spPr>
          <a:xfrm>
            <a:off x="7506813" y="5127600"/>
            <a:ext cx="3161100" cy="1361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3600" b="1">
                <a:solidFill>
                  <a:srgbClr val="06213C"/>
                </a:solidFill>
                <a:latin typeface="Montserrat"/>
                <a:ea typeface="Montserrat"/>
                <a:cs typeface="Montserrat"/>
                <a:sym typeface="Montserrat"/>
              </a:rPr>
              <a:t>Rete di </a:t>
            </a:r>
            <a:r>
              <a:rPr lang="en-US" sz="3600" b="1" err="1">
                <a:solidFill>
                  <a:srgbClr val="06213C"/>
                </a:solidFill>
                <a:latin typeface="Montserrat"/>
                <a:ea typeface="Montserrat"/>
                <a:cs typeface="Montserrat"/>
                <a:sym typeface="Montserrat"/>
              </a:rPr>
              <a:t>esperti</a:t>
            </a:r>
            <a:r>
              <a:rPr lang="en-US" sz="3600" b="1">
                <a:solidFill>
                  <a:srgbClr val="06213C"/>
                </a:solidFill>
                <a:latin typeface="Montserrat"/>
                <a:ea typeface="Montserrat"/>
                <a:cs typeface="Montserrat"/>
                <a:sym typeface="Montserrat"/>
              </a:rPr>
              <a:t> </a:t>
            </a:r>
            <a:endParaRPr sz="3600" b="1">
              <a:solidFill>
                <a:srgbClr val="06213C"/>
              </a:solidFill>
              <a:latin typeface="Montserrat"/>
              <a:ea typeface="Montserrat"/>
              <a:cs typeface="Montserrat"/>
              <a:sym typeface="Montserrat"/>
            </a:endParaRPr>
          </a:p>
        </p:txBody>
      </p:sp>
      <p:pic>
        <p:nvPicPr>
          <p:cNvPr id="3" name="Immagine 2">
            <a:extLst>
              <a:ext uri="{FF2B5EF4-FFF2-40B4-BE49-F238E27FC236}">
                <a16:creationId xmlns:a16="http://schemas.microsoft.com/office/drawing/2014/main" id="{26F30815-7649-3444-495B-A05B35615C50}"/>
              </a:ext>
            </a:extLst>
          </p:cNvPr>
          <p:cNvPicPr>
            <a:picLocks noChangeAspect="1"/>
          </p:cNvPicPr>
          <p:nvPr/>
        </p:nvPicPr>
        <p:blipFill>
          <a:blip r:embed="rId8"/>
          <a:stretch>
            <a:fillRect/>
          </a:stretch>
        </p:blipFill>
        <p:spPr>
          <a:xfrm>
            <a:off x="5114627" y="2605391"/>
            <a:ext cx="2392186" cy="1600590"/>
          </a:xfrm>
          <a:prstGeom prst="rect">
            <a:avLst/>
          </a:prstGeom>
        </p:spPr>
      </p:pic>
      <p:sp>
        <p:nvSpPr>
          <p:cNvPr id="2" name="TextBox 10">
            <a:extLst>
              <a:ext uri="{FF2B5EF4-FFF2-40B4-BE49-F238E27FC236}">
                <a16:creationId xmlns:a16="http://schemas.microsoft.com/office/drawing/2014/main" id="{F4A03CEF-0DF1-7D10-1316-C4F26741A6E8}"/>
              </a:ext>
            </a:extLst>
          </p:cNvPr>
          <p:cNvSpPr txBox="1"/>
          <p:nvPr/>
        </p:nvSpPr>
        <p:spPr>
          <a:xfrm>
            <a:off x="805971" y="1702993"/>
            <a:ext cx="15550244" cy="807913"/>
          </a:xfrm>
          <a:prstGeom prst="rect">
            <a:avLst/>
          </a:prstGeom>
        </p:spPr>
        <p:txBody>
          <a:bodyPr wrap="square" lIns="0" tIns="0" rIns="0" bIns="0" rtlCol="0" anchor="t">
            <a:spAutoFit/>
          </a:bodyPr>
          <a:lstStyle/>
          <a:p>
            <a:pPr algn="ctr">
              <a:lnSpc>
                <a:spcPts val="6269"/>
              </a:lnSpc>
            </a:pPr>
            <a:r>
              <a:rPr lang="it-IT" sz="5400" b="1">
                <a:solidFill>
                  <a:srgbClr val="009999"/>
                </a:solidFill>
                <a:latin typeface="Montserrat" panose="00000500000000000000" pitchFamily="2" charset="0"/>
              </a:rPr>
              <a:t>La terza fase</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18288000" cy="1457325"/>
          </a:xfrm>
          <a:prstGeom prst="rect">
            <a:avLst/>
          </a:prstGeom>
          <a:solidFill>
            <a:srgbClr val="1E3048"/>
          </a:solidFill>
        </p:spPr>
        <p:txBody>
          <a:bodyPr/>
          <a:lstStyle/>
          <a:p>
            <a:endParaRPr lang="it-IT"/>
          </a:p>
        </p:txBody>
      </p:sp>
      <p:grpSp>
        <p:nvGrpSpPr>
          <p:cNvPr id="6" name="Group 6"/>
          <p:cNvGrpSpPr/>
          <p:nvPr/>
        </p:nvGrpSpPr>
        <p:grpSpPr>
          <a:xfrm>
            <a:off x="0" y="911088"/>
            <a:ext cx="6532218" cy="1092474"/>
            <a:chOff x="0" y="0"/>
            <a:chExt cx="1720420" cy="287730"/>
          </a:xfrm>
        </p:grpSpPr>
        <p:sp>
          <p:nvSpPr>
            <p:cNvPr id="7" name="Freeform 7"/>
            <p:cNvSpPr/>
            <p:nvPr/>
          </p:nvSpPr>
          <p:spPr>
            <a:xfrm>
              <a:off x="0" y="0"/>
              <a:ext cx="1720420" cy="287730"/>
            </a:xfrm>
            <a:custGeom>
              <a:avLst/>
              <a:gdLst/>
              <a:ahLst/>
              <a:cxnLst/>
              <a:rect l="l" t="t" r="r" b="b"/>
              <a:pathLst>
                <a:path w="1720420" h="287730">
                  <a:moveTo>
                    <a:pt x="60445" y="0"/>
                  </a:moveTo>
                  <a:lnTo>
                    <a:pt x="1659975" y="0"/>
                  </a:lnTo>
                  <a:cubicBezTo>
                    <a:pt x="1676006" y="0"/>
                    <a:pt x="1691380" y="6368"/>
                    <a:pt x="1702716" y="17704"/>
                  </a:cubicBezTo>
                  <a:cubicBezTo>
                    <a:pt x="1714051" y="29039"/>
                    <a:pt x="1720420" y="44414"/>
                    <a:pt x="1720420" y="60445"/>
                  </a:cubicBezTo>
                  <a:lnTo>
                    <a:pt x="1720420" y="227285"/>
                  </a:lnTo>
                  <a:cubicBezTo>
                    <a:pt x="1720420" y="260668"/>
                    <a:pt x="1693358" y="287730"/>
                    <a:pt x="1659975" y="287730"/>
                  </a:cubicBezTo>
                  <a:lnTo>
                    <a:pt x="60445" y="287730"/>
                  </a:lnTo>
                  <a:cubicBezTo>
                    <a:pt x="44414" y="287730"/>
                    <a:pt x="29039" y="281362"/>
                    <a:pt x="17704" y="270026"/>
                  </a:cubicBezTo>
                  <a:cubicBezTo>
                    <a:pt x="6368" y="258690"/>
                    <a:pt x="0" y="243316"/>
                    <a:pt x="0" y="227285"/>
                  </a:cubicBezTo>
                  <a:lnTo>
                    <a:pt x="0" y="60445"/>
                  </a:lnTo>
                  <a:cubicBezTo>
                    <a:pt x="0" y="27062"/>
                    <a:pt x="27062" y="0"/>
                    <a:pt x="60445" y="0"/>
                  </a:cubicBezTo>
                  <a:close/>
                </a:path>
              </a:pathLst>
            </a:custGeom>
            <a:solidFill>
              <a:srgbClr val="FFFFFF"/>
            </a:solidFill>
          </p:spPr>
          <p:txBody>
            <a:bodyPr/>
            <a:lstStyle/>
            <a:p>
              <a:endParaRPr lang="it-IT"/>
            </a:p>
          </p:txBody>
        </p:sp>
        <p:sp>
          <p:nvSpPr>
            <p:cNvPr id="8" name="TextBox 8"/>
            <p:cNvSpPr txBox="1"/>
            <p:nvPr/>
          </p:nvSpPr>
          <p:spPr>
            <a:xfrm>
              <a:off x="0" y="-38100"/>
              <a:ext cx="1720420" cy="325830"/>
            </a:xfrm>
            <a:prstGeom prst="rect">
              <a:avLst/>
            </a:prstGeom>
          </p:spPr>
          <p:txBody>
            <a:bodyPr lIns="50800" tIns="50800" rIns="50800" bIns="50800" rtlCol="0" anchor="ctr"/>
            <a:lstStyle/>
            <a:p>
              <a:pPr algn="ctr">
                <a:lnSpc>
                  <a:spcPts val="2940"/>
                </a:lnSpc>
              </a:pPr>
              <a:endParaRPr/>
            </a:p>
          </p:txBody>
        </p:sp>
      </p:grpSp>
      <p:sp>
        <p:nvSpPr>
          <p:cNvPr id="10" name="TextBox 10"/>
          <p:cNvSpPr txBox="1"/>
          <p:nvPr/>
        </p:nvSpPr>
        <p:spPr>
          <a:xfrm>
            <a:off x="762000" y="2038640"/>
            <a:ext cx="15550244" cy="1615827"/>
          </a:xfrm>
          <a:prstGeom prst="rect">
            <a:avLst/>
          </a:prstGeom>
        </p:spPr>
        <p:txBody>
          <a:bodyPr wrap="square" lIns="0" tIns="0" rIns="0" bIns="0" rtlCol="0" anchor="t">
            <a:spAutoFit/>
          </a:bodyPr>
          <a:lstStyle/>
          <a:p>
            <a:pPr algn="ctr">
              <a:lnSpc>
                <a:spcPts val="6269"/>
              </a:lnSpc>
            </a:pPr>
            <a:r>
              <a:rPr lang="it-IT" sz="5400" b="1">
                <a:solidFill>
                  <a:srgbClr val="009999"/>
                </a:solidFill>
                <a:latin typeface="Montserrat" panose="00000500000000000000" pitchFamily="2" charset="0"/>
              </a:rPr>
              <a:t>Presentazione risultati e attività di advocacy</a:t>
            </a:r>
          </a:p>
        </p:txBody>
      </p:sp>
      <p:pic>
        <p:nvPicPr>
          <p:cNvPr id="11" name="Immagine 10">
            <a:extLst>
              <a:ext uri="{FF2B5EF4-FFF2-40B4-BE49-F238E27FC236}">
                <a16:creationId xmlns:a16="http://schemas.microsoft.com/office/drawing/2014/main" id="{FE89256D-CBAF-D8BB-B8D9-F2743D396B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9397" y="946166"/>
            <a:ext cx="4343623" cy="762039"/>
          </a:xfrm>
          <a:prstGeom prst="rect">
            <a:avLst/>
          </a:prstGeom>
        </p:spPr>
      </p:pic>
      <p:sp>
        <p:nvSpPr>
          <p:cNvPr id="9" name="CasellaDiTesto 8">
            <a:extLst>
              <a:ext uri="{FF2B5EF4-FFF2-40B4-BE49-F238E27FC236}">
                <a16:creationId xmlns:a16="http://schemas.microsoft.com/office/drawing/2014/main" id="{9CFEFFF6-5A89-1ECB-8284-CAB7A8385AC4}"/>
              </a:ext>
            </a:extLst>
          </p:cNvPr>
          <p:cNvSpPr txBox="1"/>
          <p:nvPr/>
        </p:nvSpPr>
        <p:spPr>
          <a:xfrm>
            <a:off x="369397" y="3958205"/>
            <a:ext cx="17477733" cy="2214645"/>
          </a:xfrm>
          <a:prstGeom prst="rect">
            <a:avLst/>
          </a:prstGeom>
          <a:noFill/>
        </p:spPr>
        <p:txBody>
          <a:bodyPr wrap="square">
            <a:spAutoFit/>
          </a:bodyPr>
          <a:lstStyle/>
          <a:p>
            <a:r>
              <a:rPr lang="it-IT" sz="3600">
                <a:solidFill>
                  <a:schemeClr val="tx1"/>
                </a:solidFill>
                <a:latin typeface="Montserrat" panose="00000500000000000000" pitchFamily="2" charset="0"/>
              </a:rPr>
              <a:t>Seminario</a:t>
            </a:r>
          </a:p>
          <a:p>
            <a:pPr>
              <a:lnSpc>
                <a:spcPct val="150000"/>
              </a:lnSpc>
            </a:pPr>
            <a:r>
              <a:rPr lang="it-IT" sz="3600" b="1">
                <a:solidFill>
                  <a:schemeClr val="tx1"/>
                </a:solidFill>
                <a:latin typeface="Montserrat" panose="00000500000000000000" pitchFamily="2" charset="0"/>
              </a:rPr>
              <a:t>Diritti dell’autore e accesso aperto nella ricerca scientifica: Il progetto Right2Pub – Balancing </a:t>
            </a:r>
            <a:r>
              <a:rPr lang="it-IT" sz="3600" b="1" err="1">
                <a:solidFill>
                  <a:schemeClr val="tx1"/>
                </a:solidFill>
                <a:latin typeface="Montserrat" panose="00000500000000000000" pitchFamily="2" charset="0"/>
              </a:rPr>
              <a:t>Publication</a:t>
            </a:r>
            <a:r>
              <a:rPr lang="it-IT" sz="3600" b="1">
                <a:solidFill>
                  <a:schemeClr val="tx1"/>
                </a:solidFill>
                <a:latin typeface="Montserrat" panose="00000500000000000000" pitchFamily="2" charset="0"/>
              </a:rPr>
              <a:t> </a:t>
            </a:r>
            <a:r>
              <a:rPr lang="it-IT" sz="3600" b="1" err="1">
                <a:solidFill>
                  <a:schemeClr val="tx1"/>
                </a:solidFill>
                <a:latin typeface="Montserrat" panose="00000500000000000000" pitchFamily="2" charset="0"/>
              </a:rPr>
              <a:t>Rights</a:t>
            </a:r>
            <a:endParaRPr lang="it-IT" sz="3600" b="1">
              <a:solidFill>
                <a:schemeClr val="tx1"/>
              </a:solidFill>
              <a:latin typeface="Montserrat" panose="00000500000000000000" pitchFamily="2" charset="0"/>
            </a:endParaRPr>
          </a:p>
        </p:txBody>
      </p:sp>
      <p:sp>
        <p:nvSpPr>
          <p:cNvPr id="13" name="CasellaDiTesto 12">
            <a:extLst>
              <a:ext uri="{FF2B5EF4-FFF2-40B4-BE49-F238E27FC236}">
                <a16:creationId xmlns:a16="http://schemas.microsoft.com/office/drawing/2014/main" id="{45E649DD-90C8-FC16-AACA-24356ADADDAB}"/>
              </a:ext>
            </a:extLst>
          </p:cNvPr>
          <p:cNvSpPr txBox="1"/>
          <p:nvPr/>
        </p:nvSpPr>
        <p:spPr>
          <a:xfrm>
            <a:off x="607422" y="7212249"/>
            <a:ext cx="15501974" cy="2308324"/>
          </a:xfrm>
          <a:prstGeom prst="rect">
            <a:avLst/>
          </a:prstGeom>
          <a:noFill/>
        </p:spPr>
        <p:txBody>
          <a:bodyPr wrap="square">
            <a:spAutoFit/>
          </a:bodyPr>
          <a:lstStyle/>
          <a:p>
            <a:r>
              <a:rPr lang="it-IT" sz="3600">
                <a:latin typeface="Montserrat" panose="00000500000000000000" pitchFamily="2" charset="0"/>
              </a:rPr>
              <a:t>Lunedì 17 giugno 2024 | ore 10.00 -13.00</a:t>
            </a:r>
          </a:p>
          <a:p>
            <a:endParaRPr lang="it-IT" sz="3600">
              <a:latin typeface="Montserrat" panose="00000500000000000000" pitchFamily="2" charset="0"/>
            </a:endParaRPr>
          </a:p>
          <a:p>
            <a:r>
              <a:rPr lang="it-IT" sz="3600" b="1" i="1">
                <a:solidFill>
                  <a:srgbClr val="009999"/>
                </a:solidFill>
                <a:latin typeface="Montserrat" panose="00000500000000000000" pitchFamily="2" charset="0"/>
              </a:rPr>
              <a:t>Sala degli atti parlamentari della Biblioteca “Giovanni Spadolini” , Senato della Repubblica - Roma</a:t>
            </a:r>
          </a:p>
        </p:txBody>
      </p:sp>
    </p:spTree>
    <p:extLst>
      <p:ext uri="{BB962C8B-B14F-4D97-AF65-F5344CB8AC3E}">
        <p14:creationId xmlns:p14="http://schemas.microsoft.com/office/powerpoint/2010/main" val="42526686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16"/>
          <p:cNvSpPr/>
          <p:nvPr/>
        </p:nvSpPr>
        <p:spPr>
          <a:xfrm>
            <a:off x="0" y="0"/>
            <a:ext cx="18288000" cy="1457325"/>
          </a:xfrm>
          <a:prstGeom prst="rect">
            <a:avLst/>
          </a:prstGeom>
          <a:solidFill>
            <a:srgbClr val="1E30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16"/>
          <p:cNvSpPr/>
          <p:nvPr/>
        </p:nvSpPr>
        <p:spPr>
          <a:xfrm>
            <a:off x="16702512" y="8607791"/>
            <a:ext cx="556788" cy="556788"/>
          </a:xfrm>
          <a:custGeom>
            <a:avLst/>
            <a:gdLst/>
            <a:ahLst/>
            <a:cxnLst/>
            <a:rect l="l" t="t" r="r" b="b"/>
            <a:pathLst>
              <a:path w="556788" h="556788" extrusionOk="0">
                <a:moveTo>
                  <a:pt x="0" y="0"/>
                </a:moveTo>
                <a:lnTo>
                  <a:pt x="556788" y="0"/>
                </a:lnTo>
                <a:lnTo>
                  <a:pt x="556788" y="556787"/>
                </a:lnTo>
                <a:lnTo>
                  <a:pt x="0" y="556787"/>
                </a:lnTo>
                <a:lnTo>
                  <a:pt x="0" y="0"/>
                </a:lnTo>
                <a:close/>
              </a:path>
            </a:pathLst>
          </a:custGeom>
          <a:blipFill rotWithShape="1">
            <a:blip r:embed="rId3">
              <a:alphaModFix/>
            </a:blip>
            <a:stretch>
              <a:fillRect/>
            </a:stretch>
          </a:blipFill>
          <a:ln>
            <a:noFill/>
          </a:ln>
        </p:spPr>
        <p:txBody>
          <a:bodyPr/>
          <a:lstStyle/>
          <a:p>
            <a:endParaRPr lang="it-IT"/>
          </a:p>
        </p:txBody>
      </p:sp>
      <p:sp>
        <p:nvSpPr>
          <p:cNvPr id="146" name="Google Shape;146;p16"/>
          <p:cNvSpPr/>
          <p:nvPr/>
        </p:nvSpPr>
        <p:spPr>
          <a:xfrm rot="-5400000">
            <a:off x="16041208" y="-789467"/>
            <a:ext cx="2988478" cy="1505106"/>
          </a:xfrm>
          <a:custGeom>
            <a:avLst/>
            <a:gdLst/>
            <a:ahLst/>
            <a:cxnLst/>
            <a:rect l="l" t="t" r="r" b="b"/>
            <a:pathLst>
              <a:path w="2988478" h="1505106" extrusionOk="0">
                <a:moveTo>
                  <a:pt x="0" y="0"/>
                </a:moveTo>
                <a:lnTo>
                  <a:pt x="2988478" y="0"/>
                </a:lnTo>
                <a:lnTo>
                  <a:pt x="2988478" y="1505106"/>
                </a:lnTo>
                <a:lnTo>
                  <a:pt x="0" y="1505106"/>
                </a:lnTo>
                <a:lnTo>
                  <a:pt x="0" y="0"/>
                </a:lnTo>
                <a:close/>
              </a:path>
            </a:pathLst>
          </a:custGeom>
          <a:blipFill rotWithShape="1">
            <a:blip r:embed="rId4">
              <a:alphaModFix/>
            </a:blip>
            <a:stretch>
              <a:fillRect/>
            </a:stretch>
          </a:blipFill>
          <a:ln>
            <a:noFill/>
          </a:ln>
        </p:spPr>
        <p:txBody>
          <a:bodyPr/>
          <a:lstStyle/>
          <a:p>
            <a:endParaRPr lang="it-IT"/>
          </a:p>
        </p:txBody>
      </p:sp>
      <p:sp>
        <p:nvSpPr>
          <p:cNvPr id="147" name="Google Shape;147;p16"/>
          <p:cNvSpPr/>
          <p:nvPr/>
        </p:nvSpPr>
        <p:spPr>
          <a:xfrm rot="5400000">
            <a:off x="7996398" y="9139398"/>
            <a:ext cx="1060016" cy="1235189"/>
          </a:xfrm>
          <a:custGeom>
            <a:avLst/>
            <a:gdLst/>
            <a:ahLst/>
            <a:cxnLst/>
            <a:rect l="l" t="t" r="r" b="b"/>
            <a:pathLst>
              <a:path w="1060016" h="1235189" extrusionOk="0">
                <a:moveTo>
                  <a:pt x="0" y="0"/>
                </a:moveTo>
                <a:lnTo>
                  <a:pt x="1060016" y="0"/>
                </a:lnTo>
                <a:lnTo>
                  <a:pt x="1060016" y="1235188"/>
                </a:lnTo>
                <a:lnTo>
                  <a:pt x="0" y="1235188"/>
                </a:lnTo>
                <a:lnTo>
                  <a:pt x="0" y="0"/>
                </a:lnTo>
                <a:close/>
              </a:path>
            </a:pathLst>
          </a:custGeom>
          <a:blipFill rotWithShape="1">
            <a:blip r:embed="rId5">
              <a:alphaModFix/>
            </a:blip>
            <a:stretch>
              <a:fillRect/>
            </a:stretch>
          </a:blipFill>
          <a:ln>
            <a:noFill/>
          </a:ln>
        </p:spPr>
        <p:txBody>
          <a:bodyPr/>
          <a:lstStyle/>
          <a:p>
            <a:endParaRPr lang="it-IT"/>
          </a:p>
        </p:txBody>
      </p:sp>
      <p:sp>
        <p:nvSpPr>
          <p:cNvPr id="148" name="Google Shape;148;p16"/>
          <p:cNvSpPr txBox="1"/>
          <p:nvPr/>
        </p:nvSpPr>
        <p:spPr>
          <a:xfrm>
            <a:off x="615275" y="2835095"/>
            <a:ext cx="7166700" cy="846300"/>
          </a:xfrm>
          <a:prstGeom prst="rect">
            <a:avLst/>
          </a:prstGeom>
          <a:noFill/>
          <a:ln>
            <a:noFill/>
          </a:ln>
        </p:spPr>
        <p:txBody>
          <a:bodyPr spcFirstLastPara="1" wrap="square" lIns="0" tIns="0" rIns="0" bIns="0" anchor="t" anchorCtr="0">
            <a:spAutoFit/>
          </a:bodyPr>
          <a:lstStyle/>
          <a:p>
            <a:pPr marL="0" marR="0" lvl="0" indent="0" algn="l" rtl="0">
              <a:lnSpc>
                <a:spcPct val="114002"/>
              </a:lnSpc>
              <a:spcBef>
                <a:spcPts val="0"/>
              </a:spcBef>
              <a:spcAft>
                <a:spcPts val="0"/>
              </a:spcAft>
              <a:buNone/>
            </a:pPr>
            <a:r>
              <a:rPr lang="en-US" sz="5499" b="1">
                <a:solidFill>
                  <a:srgbClr val="06213C"/>
                </a:solidFill>
                <a:latin typeface="Montserrat"/>
                <a:ea typeface="Montserrat"/>
                <a:cs typeface="Montserrat"/>
                <a:sym typeface="Montserrat"/>
              </a:rPr>
              <a:t>OPERE PROTETTE</a:t>
            </a:r>
            <a:endParaRPr/>
          </a:p>
        </p:txBody>
      </p:sp>
      <p:sp>
        <p:nvSpPr>
          <p:cNvPr id="149" name="Google Shape;149;p16"/>
          <p:cNvSpPr txBox="1"/>
          <p:nvPr/>
        </p:nvSpPr>
        <p:spPr>
          <a:xfrm>
            <a:off x="615275" y="4176425"/>
            <a:ext cx="9137400" cy="6058500"/>
          </a:xfrm>
          <a:prstGeom prst="rect">
            <a:avLst/>
          </a:prstGeom>
          <a:noFill/>
          <a:ln>
            <a:noFill/>
          </a:ln>
        </p:spPr>
        <p:txBody>
          <a:bodyPr spcFirstLastPara="1" wrap="square" lIns="0" tIns="0" rIns="0" bIns="0" anchor="t" anchorCtr="0">
            <a:spAutoFit/>
          </a:bodyPr>
          <a:lstStyle/>
          <a:p>
            <a:pPr marL="0" lvl="0" indent="0" algn="just" rtl="0">
              <a:lnSpc>
                <a:spcPct val="140000"/>
              </a:lnSpc>
              <a:spcBef>
                <a:spcPts val="0"/>
              </a:spcBef>
              <a:spcAft>
                <a:spcPts val="0"/>
              </a:spcAft>
              <a:buClr>
                <a:schemeClr val="dk1"/>
              </a:buClr>
              <a:buSzPts val="1200"/>
              <a:buFont typeface="Arial"/>
              <a:buNone/>
            </a:pPr>
            <a:r>
              <a:rPr lang="en-US" sz="2400">
                <a:solidFill>
                  <a:srgbClr val="06213C"/>
                </a:solidFill>
                <a:latin typeface="Montserrat"/>
                <a:ea typeface="Montserrat"/>
                <a:cs typeface="Montserrat"/>
                <a:sym typeface="Montserrat"/>
              </a:rPr>
              <a:t>La tutela </a:t>
            </a:r>
            <a:r>
              <a:rPr lang="en-US" sz="2400" err="1">
                <a:solidFill>
                  <a:srgbClr val="06213C"/>
                </a:solidFill>
                <a:latin typeface="Montserrat"/>
                <a:ea typeface="Montserrat"/>
                <a:cs typeface="Montserrat"/>
                <a:sym typeface="Montserrat"/>
              </a:rPr>
              <a:t>è</a:t>
            </a:r>
            <a:r>
              <a:rPr lang="en-US" sz="2400">
                <a:solidFill>
                  <a:srgbClr val="06213C"/>
                </a:solidFill>
                <a:latin typeface="Montserrat"/>
                <a:ea typeface="Montserrat"/>
                <a:cs typeface="Montserrat"/>
                <a:sym typeface="Montserrat"/>
              </a:rPr>
              <a:t> </a:t>
            </a:r>
            <a:r>
              <a:rPr lang="en-US" sz="2400" err="1">
                <a:solidFill>
                  <a:srgbClr val="06213C"/>
                </a:solidFill>
                <a:latin typeface="Montserrat"/>
                <a:ea typeface="Montserrat"/>
                <a:cs typeface="Montserrat"/>
                <a:sym typeface="Montserrat"/>
              </a:rPr>
              <a:t>accordata</a:t>
            </a:r>
            <a:r>
              <a:rPr lang="en-US" sz="2400">
                <a:solidFill>
                  <a:srgbClr val="06213C"/>
                </a:solidFill>
                <a:latin typeface="Montserrat"/>
                <a:ea typeface="Montserrat"/>
                <a:cs typeface="Montserrat"/>
                <a:sym typeface="Montserrat"/>
              </a:rPr>
              <a:t> alle </a:t>
            </a:r>
            <a:r>
              <a:rPr lang="en-US" sz="2400" err="1">
                <a:solidFill>
                  <a:srgbClr val="06213C"/>
                </a:solidFill>
                <a:latin typeface="Montserrat"/>
                <a:ea typeface="Montserrat"/>
                <a:cs typeface="Montserrat"/>
                <a:sym typeface="Montserrat"/>
              </a:rPr>
              <a:t>opere</a:t>
            </a:r>
            <a:r>
              <a:rPr lang="en-US" sz="2400">
                <a:solidFill>
                  <a:srgbClr val="06213C"/>
                </a:solidFill>
                <a:latin typeface="Montserrat"/>
                <a:ea typeface="Montserrat"/>
                <a:cs typeface="Montserrat"/>
                <a:sym typeface="Montserrat"/>
              </a:rPr>
              <a:t> </a:t>
            </a:r>
            <a:r>
              <a:rPr lang="en-US" sz="2400" err="1">
                <a:solidFill>
                  <a:srgbClr val="06213C"/>
                </a:solidFill>
                <a:latin typeface="Montserrat"/>
                <a:ea typeface="Montserrat"/>
                <a:cs typeface="Montserrat"/>
                <a:sym typeface="Montserrat"/>
              </a:rPr>
              <a:t>che</a:t>
            </a:r>
            <a:r>
              <a:rPr lang="en-US" sz="2400">
                <a:solidFill>
                  <a:srgbClr val="06213C"/>
                </a:solidFill>
                <a:latin typeface="Montserrat"/>
                <a:ea typeface="Montserrat"/>
                <a:cs typeface="Montserrat"/>
                <a:sym typeface="Montserrat"/>
              </a:rPr>
              <a:t> </a:t>
            </a:r>
            <a:r>
              <a:rPr lang="en-US" sz="2400" err="1">
                <a:solidFill>
                  <a:srgbClr val="06213C"/>
                </a:solidFill>
                <a:latin typeface="Montserrat"/>
                <a:ea typeface="Montserrat"/>
                <a:cs typeface="Montserrat"/>
                <a:sym typeface="Montserrat"/>
              </a:rPr>
              <a:t>appartengono</a:t>
            </a:r>
            <a:r>
              <a:rPr lang="en-US" sz="2400">
                <a:solidFill>
                  <a:srgbClr val="06213C"/>
                </a:solidFill>
                <a:latin typeface="Montserrat"/>
                <a:ea typeface="Montserrat"/>
                <a:cs typeface="Montserrat"/>
                <a:sym typeface="Montserrat"/>
              </a:rPr>
              <a:t> alle</a:t>
            </a:r>
            <a:r>
              <a:rPr lang="en-US" sz="2400" i="1">
                <a:solidFill>
                  <a:srgbClr val="06213C"/>
                </a:solidFill>
                <a:latin typeface="Montserrat"/>
                <a:ea typeface="Montserrat"/>
                <a:cs typeface="Montserrat"/>
                <a:sym typeface="Montserrat"/>
              </a:rPr>
              <a:t> </a:t>
            </a:r>
            <a:r>
              <a:rPr lang="en-US" sz="2400" err="1">
                <a:solidFill>
                  <a:srgbClr val="06213C"/>
                </a:solidFill>
                <a:latin typeface="Montserrat"/>
                <a:ea typeface="Montserrat"/>
                <a:cs typeface="Montserrat"/>
                <a:sym typeface="Montserrat"/>
              </a:rPr>
              <a:t>scienze</a:t>
            </a:r>
            <a:r>
              <a:rPr lang="en-US" sz="2400">
                <a:solidFill>
                  <a:srgbClr val="06213C"/>
                </a:solidFill>
                <a:latin typeface="Montserrat"/>
                <a:ea typeface="Montserrat"/>
                <a:cs typeface="Montserrat"/>
                <a:sym typeface="Montserrat"/>
              </a:rPr>
              <a:t>, </a:t>
            </a:r>
            <a:r>
              <a:rPr lang="en-US" sz="2400" err="1">
                <a:solidFill>
                  <a:srgbClr val="06213C"/>
                </a:solidFill>
                <a:latin typeface="Montserrat"/>
                <a:ea typeface="Montserrat"/>
                <a:cs typeface="Montserrat"/>
                <a:sym typeface="Montserrat"/>
              </a:rPr>
              <a:t>alla</a:t>
            </a:r>
            <a:r>
              <a:rPr lang="en-US" sz="2400">
                <a:solidFill>
                  <a:srgbClr val="06213C"/>
                </a:solidFill>
                <a:latin typeface="Montserrat"/>
                <a:ea typeface="Montserrat"/>
                <a:cs typeface="Montserrat"/>
                <a:sym typeface="Montserrat"/>
              </a:rPr>
              <a:t> </a:t>
            </a:r>
            <a:r>
              <a:rPr lang="en-US" sz="2400" err="1">
                <a:solidFill>
                  <a:srgbClr val="06213C"/>
                </a:solidFill>
                <a:latin typeface="Montserrat"/>
                <a:ea typeface="Montserrat"/>
                <a:cs typeface="Montserrat"/>
                <a:sym typeface="Montserrat"/>
              </a:rPr>
              <a:t>letteratura</a:t>
            </a:r>
            <a:r>
              <a:rPr lang="en-US" sz="2400">
                <a:solidFill>
                  <a:srgbClr val="06213C"/>
                </a:solidFill>
                <a:latin typeface="Montserrat"/>
                <a:ea typeface="Montserrat"/>
                <a:cs typeface="Montserrat"/>
                <a:sym typeface="Montserrat"/>
              </a:rPr>
              <a:t>, </a:t>
            </a:r>
            <a:r>
              <a:rPr lang="en-US" sz="2400" err="1">
                <a:solidFill>
                  <a:srgbClr val="06213C"/>
                </a:solidFill>
                <a:latin typeface="Montserrat"/>
                <a:ea typeface="Montserrat"/>
                <a:cs typeface="Montserrat"/>
                <a:sym typeface="Montserrat"/>
              </a:rPr>
              <a:t>alla</a:t>
            </a:r>
            <a:r>
              <a:rPr lang="en-US" sz="2400">
                <a:solidFill>
                  <a:srgbClr val="06213C"/>
                </a:solidFill>
                <a:latin typeface="Montserrat"/>
                <a:ea typeface="Montserrat"/>
                <a:cs typeface="Montserrat"/>
                <a:sym typeface="Montserrat"/>
              </a:rPr>
              <a:t> </a:t>
            </a:r>
            <a:r>
              <a:rPr lang="en-US" sz="2400" err="1">
                <a:solidFill>
                  <a:srgbClr val="06213C"/>
                </a:solidFill>
                <a:latin typeface="Montserrat"/>
                <a:ea typeface="Montserrat"/>
                <a:cs typeface="Montserrat"/>
                <a:sym typeface="Montserrat"/>
              </a:rPr>
              <a:t>musica</a:t>
            </a:r>
            <a:r>
              <a:rPr lang="en-US" sz="2400">
                <a:solidFill>
                  <a:srgbClr val="06213C"/>
                </a:solidFill>
                <a:latin typeface="Montserrat"/>
                <a:ea typeface="Montserrat"/>
                <a:cs typeface="Montserrat"/>
                <a:sym typeface="Montserrat"/>
              </a:rPr>
              <a:t>, alle arti figurative, </a:t>
            </a:r>
            <a:r>
              <a:rPr lang="en-US" sz="2400" err="1">
                <a:solidFill>
                  <a:srgbClr val="06213C"/>
                </a:solidFill>
                <a:latin typeface="Montserrat"/>
                <a:ea typeface="Montserrat"/>
                <a:cs typeface="Montserrat"/>
                <a:sym typeface="Montserrat"/>
              </a:rPr>
              <a:t>all’architettura</a:t>
            </a:r>
            <a:r>
              <a:rPr lang="en-US" sz="2400">
                <a:solidFill>
                  <a:srgbClr val="06213C"/>
                </a:solidFill>
                <a:latin typeface="Montserrat"/>
                <a:ea typeface="Montserrat"/>
                <a:cs typeface="Montserrat"/>
                <a:sym typeface="Montserrat"/>
              </a:rPr>
              <a:t>, al </a:t>
            </a:r>
            <a:r>
              <a:rPr lang="en-US" sz="2400" err="1">
                <a:solidFill>
                  <a:srgbClr val="06213C"/>
                </a:solidFill>
                <a:latin typeface="Montserrat"/>
                <a:ea typeface="Montserrat"/>
                <a:cs typeface="Montserrat"/>
                <a:sym typeface="Montserrat"/>
              </a:rPr>
              <a:t>teatro</a:t>
            </a:r>
            <a:r>
              <a:rPr lang="en-US" sz="2400">
                <a:solidFill>
                  <a:srgbClr val="06213C"/>
                </a:solidFill>
                <a:latin typeface="Montserrat"/>
                <a:ea typeface="Montserrat"/>
                <a:cs typeface="Montserrat"/>
                <a:sym typeface="Montserrat"/>
              </a:rPr>
              <a:t> e </a:t>
            </a:r>
            <a:r>
              <a:rPr lang="en-US" sz="2400" err="1">
                <a:solidFill>
                  <a:srgbClr val="06213C"/>
                </a:solidFill>
                <a:latin typeface="Montserrat"/>
                <a:ea typeface="Montserrat"/>
                <a:cs typeface="Montserrat"/>
                <a:sym typeface="Montserrat"/>
              </a:rPr>
              <a:t>alla</a:t>
            </a:r>
            <a:r>
              <a:rPr lang="en-US" sz="2400">
                <a:solidFill>
                  <a:srgbClr val="06213C"/>
                </a:solidFill>
                <a:latin typeface="Montserrat"/>
                <a:ea typeface="Montserrat"/>
                <a:cs typeface="Montserrat"/>
                <a:sym typeface="Montserrat"/>
              </a:rPr>
              <a:t> </a:t>
            </a:r>
            <a:r>
              <a:rPr lang="en-US" sz="2400" err="1">
                <a:solidFill>
                  <a:srgbClr val="06213C"/>
                </a:solidFill>
                <a:latin typeface="Montserrat"/>
                <a:ea typeface="Montserrat"/>
                <a:cs typeface="Montserrat"/>
                <a:sym typeface="Montserrat"/>
              </a:rPr>
              <a:t>cinematografia</a:t>
            </a:r>
            <a:r>
              <a:rPr lang="en-US" sz="2400">
                <a:solidFill>
                  <a:srgbClr val="06213C"/>
                </a:solidFill>
                <a:latin typeface="Montserrat"/>
                <a:ea typeface="Montserrat"/>
                <a:cs typeface="Montserrat"/>
                <a:sym typeface="Montserrat"/>
              </a:rPr>
              <a:t>, </a:t>
            </a:r>
            <a:r>
              <a:rPr lang="en-US" sz="2400" err="1">
                <a:solidFill>
                  <a:srgbClr val="06213C"/>
                </a:solidFill>
                <a:latin typeface="Montserrat"/>
                <a:ea typeface="Montserrat"/>
                <a:cs typeface="Montserrat"/>
                <a:sym typeface="Montserrat"/>
              </a:rPr>
              <a:t>nonché</a:t>
            </a:r>
            <a:r>
              <a:rPr lang="en-US" sz="2400">
                <a:solidFill>
                  <a:srgbClr val="06213C"/>
                </a:solidFill>
                <a:latin typeface="Montserrat"/>
                <a:ea typeface="Montserrat"/>
                <a:cs typeface="Montserrat"/>
                <a:sym typeface="Montserrat"/>
              </a:rPr>
              <a:t> ai </a:t>
            </a:r>
            <a:r>
              <a:rPr lang="en-US" sz="2400" err="1">
                <a:solidFill>
                  <a:srgbClr val="06213C"/>
                </a:solidFill>
                <a:latin typeface="Montserrat"/>
                <a:ea typeface="Montserrat"/>
                <a:cs typeface="Montserrat"/>
                <a:sym typeface="Montserrat"/>
              </a:rPr>
              <a:t>programmi</a:t>
            </a:r>
            <a:r>
              <a:rPr lang="en-US" sz="2400">
                <a:solidFill>
                  <a:srgbClr val="06213C"/>
                </a:solidFill>
                <a:latin typeface="Montserrat"/>
                <a:ea typeface="Montserrat"/>
                <a:cs typeface="Montserrat"/>
                <a:sym typeface="Montserrat"/>
              </a:rPr>
              <a:t> per </a:t>
            </a:r>
            <a:r>
              <a:rPr lang="en-US" sz="2400" err="1">
                <a:solidFill>
                  <a:srgbClr val="06213C"/>
                </a:solidFill>
                <a:latin typeface="Montserrat"/>
                <a:ea typeface="Montserrat"/>
                <a:cs typeface="Montserrat"/>
                <a:sym typeface="Montserrat"/>
              </a:rPr>
              <a:t>elaboratore</a:t>
            </a:r>
            <a:r>
              <a:rPr lang="en-US" sz="2400">
                <a:solidFill>
                  <a:srgbClr val="06213C"/>
                </a:solidFill>
                <a:latin typeface="Montserrat"/>
                <a:ea typeface="Montserrat"/>
                <a:cs typeface="Montserrat"/>
                <a:sym typeface="Montserrat"/>
              </a:rPr>
              <a:t> e alle </a:t>
            </a:r>
            <a:r>
              <a:rPr lang="en-US" sz="2400" err="1">
                <a:solidFill>
                  <a:srgbClr val="06213C"/>
                </a:solidFill>
                <a:latin typeface="Montserrat"/>
                <a:ea typeface="Montserrat"/>
                <a:cs typeface="Montserrat"/>
                <a:sym typeface="Montserrat"/>
              </a:rPr>
              <a:t>banche</a:t>
            </a:r>
            <a:r>
              <a:rPr lang="en-US" sz="2400">
                <a:solidFill>
                  <a:srgbClr val="06213C"/>
                </a:solidFill>
                <a:latin typeface="Montserrat"/>
                <a:ea typeface="Montserrat"/>
                <a:cs typeface="Montserrat"/>
                <a:sym typeface="Montserrat"/>
              </a:rPr>
              <a:t> di </a:t>
            </a:r>
            <a:r>
              <a:rPr lang="en-US" sz="2400" err="1">
                <a:solidFill>
                  <a:srgbClr val="06213C"/>
                </a:solidFill>
                <a:latin typeface="Montserrat"/>
                <a:ea typeface="Montserrat"/>
                <a:cs typeface="Montserrat"/>
                <a:sym typeface="Montserrat"/>
              </a:rPr>
              <a:t>dati</a:t>
            </a:r>
            <a:r>
              <a:rPr lang="en-US" sz="2400">
                <a:solidFill>
                  <a:srgbClr val="06213C"/>
                </a:solidFill>
                <a:latin typeface="Montserrat"/>
                <a:ea typeface="Montserrat"/>
                <a:cs typeface="Montserrat"/>
                <a:sym typeface="Montserrat"/>
              </a:rPr>
              <a:t>, </a:t>
            </a:r>
            <a:r>
              <a:rPr lang="en-US" sz="2400" err="1">
                <a:solidFill>
                  <a:srgbClr val="06213C"/>
                </a:solidFill>
                <a:latin typeface="Montserrat"/>
                <a:ea typeface="Montserrat"/>
                <a:cs typeface="Montserrat"/>
                <a:sym typeface="Montserrat"/>
              </a:rPr>
              <a:t>qualunque</a:t>
            </a:r>
            <a:r>
              <a:rPr lang="en-US" sz="2400">
                <a:solidFill>
                  <a:srgbClr val="06213C"/>
                </a:solidFill>
                <a:latin typeface="Montserrat"/>
                <a:ea typeface="Montserrat"/>
                <a:cs typeface="Montserrat"/>
                <a:sym typeface="Montserrat"/>
              </a:rPr>
              <a:t> </a:t>
            </a:r>
            <a:r>
              <a:rPr lang="en-US" sz="2400" err="1">
                <a:solidFill>
                  <a:srgbClr val="06213C"/>
                </a:solidFill>
                <a:latin typeface="Montserrat"/>
                <a:ea typeface="Montserrat"/>
                <a:cs typeface="Montserrat"/>
                <a:sym typeface="Montserrat"/>
              </a:rPr>
              <a:t>sia</a:t>
            </a:r>
            <a:r>
              <a:rPr lang="en-US" sz="2400">
                <a:solidFill>
                  <a:srgbClr val="06213C"/>
                </a:solidFill>
                <a:latin typeface="Montserrat"/>
                <a:ea typeface="Montserrat"/>
                <a:cs typeface="Montserrat"/>
                <a:sym typeface="Montserrat"/>
              </a:rPr>
              <a:t> il modo o la forma </a:t>
            </a:r>
            <a:r>
              <a:rPr lang="en-US" sz="2400" err="1">
                <a:solidFill>
                  <a:srgbClr val="06213C"/>
                </a:solidFill>
                <a:latin typeface="Montserrat"/>
                <a:ea typeface="Montserrat"/>
                <a:cs typeface="Montserrat"/>
                <a:sym typeface="Montserrat"/>
              </a:rPr>
              <a:t>espressiva</a:t>
            </a:r>
            <a:r>
              <a:rPr lang="en-US" sz="2400">
                <a:solidFill>
                  <a:srgbClr val="06213C"/>
                </a:solidFill>
                <a:latin typeface="Montserrat"/>
                <a:ea typeface="Montserrat"/>
                <a:cs typeface="Montserrat"/>
                <a:sym typeface="Montserrat"/>
              </a:rPr>
              <a:t> (art. 1 </a:t>
            </a:r>
            <a:r>
              <a:rPr lang="en-US" sz="2400" err="1">
                <a:solidFill>
                  <a:srgbClr val="06213C"/>
                </a:solidFill>
                <a:latin typeface="Montserrat"/>
                <a:ea typeface="Montserrat"/>
                <a:cs typeface="Montserrat"/>
                <a:sym typeface="Montserrat"/>
              </a:rPr>
              <a:t>LdA</a:t>
            </a:r>
            <a:r>
              <a:rPr lang="en-US" sz="2400">
                <a:solidFill>
                  <a:srgbClr val="06213C"/>
                </a:solidFill>
                <a:latin typeface="Montserrat"/>
                <a:ea typeface="Montserrat"/>
                <a:cs typeface="Montserrat"/>
                <a:sym typeface="Montserrat"/>
              </a:rPr>
              <a:t>), </a:t>
            </a:r>
            <a:r>
              <a:rPr lang="en-US" sz="2400" err="1">
                <a:solidFill>
                  <a:srgbClr val="06213C"/>
                </a:solidFill>
                <a:latin typeface="Montserrat"/>
                <a:ea typeface="Montserrat"/>
                <a:cs typeface="Montserrat"/>
                <a:sym typeface="Montserrat"/>
              </a:rPr>
              <a:t>ancorché</a:t>
            </a:r>
            <a:r>
              <a:rPr lang="en-US" sz="2400">
                <a:solidFill>
                  <a:srgbClr val="06213C"/>
                </a:solidFill>
                <a:latin typeface="Montserrat"/>
                <a:ea typeface="Montserrat"/>
                <a:cs typeface="Montserrat"/>
                <a:sym typeface="Montserrat"/>
              </a:rPr>
              <a:t> </a:t>
            </a:r>
            <a:r>
              <a:rPr lang="en-US" sz="2400" err="1">
                <a:solidFill>
                  <a:srgbClr val="06213C"/>
                </a:solidFill>
                <a:latin typeface="Montserrat"/>
                <a:ea typeface="Montserrat"/>
                <a:cs typeface="Montserrat"/>
                <a:sym typeface="Montserrat"/>
              </a:rPr>
              <a:t>essa</a:t>
            </a:r>
            <a:r>
              <a:rPr lang="en-US" sz="2400">
                <a:solidFill>
                  <a:srgbClr val="06213C"/>
                </a:solidFill>
                <a:latin typeface="Montserrat"/>
                <a:ea typeface="Montserrat"/>
                <a:cs typeface="Montserrat"/>
                <a:sym typeface="Montserrat"/>
              </a:rPr>
              <a:t> </a:t>
            </a:r>
            <a:r>
              <a:rPr lang="en-US" sz="2400" err="1">
                <a:solidFill>
                  <a:srgbClr val="06213C"/>
                </a:solidFill>
                <a:latin typeface="Montserrat"/>
                <a:ea typeface="Montserrat"/>
                <a:cs typeface="Montserrat"/>
                <a:sym typeface="Montserrat"/>
              </a:rPr>
              <a:t>possieda</a:t>
            </a:r>
            <a:r>
              <a:rPr lang="en-US" sz="2400">
                <a:solidFill>
                  <a:srgbClr val="06213C"/>
                </a:solidFill>
                <a:latin typeface="Montserrat"/>
                <a:ea typeface="Montserrat"/>
                <a:cs typeface="Montserrat"/>
                <a:sym typeface="Montserrat"/>
              </a:rPr>
              <a:t> un </a:t>
            </a:r>
            <a:r>
              <a:rPr lang="en-US" sz="2400" err="1">
                <a:solidFill>
                  <a:srgbClr val="06213C"/>
                </a:solidFill>
                <a:latin typeface="Montserrat"/>
                <a:ea typeface="Montserrat"/>
                <a:cs typeface="Montserrat"/>
                <a:sym typeface="Montserrat"/>
              </a:rPr>
              <a:t>certo</a:t>
            </a:r>
            <a:r>
              <a:rPr lang="en-US" sz="2400">
                <a:solidFill>
                  <a:srgbClr val="06213C"/>
                </a:solidFill>
                <a:latin typeface="Montserrat"/>
                <a:ea typeface="Montserrat"/>
                <a:cs typeface="Montserrat"/>
                <a:sym typeface="Montserrat"/>
              </a:rPr>
              <a:t> </a:t>
            </a:r>
            <a:r>
              <a:rPr lang="en-US" sz="2400" err="1">
                <a:solidFill>
                  <a:srgbClr val="06213C"/>
                </a:solidFill>
                <a:latin typeface="Montserrat"/>
                <a:ea typeface="Montserrat"/>
                <a:cs typeface="Montserrat"/>
                <a:sym typeface="Montserrat"/>
              </a:rPr>
              <a:t>grado</a:t>
            </a:r>
            <a:r>
              <a:rPr lang="en-US" sz="2400">
                <a:solidFill>
                  <a:srgbClr val="06213C"/>
                </a:solidFill>
                <a:latin typeface="Montserrat"/>
                <a:ea typeface="Montserrat"/>
                <a:cs typeface="Montserrat"/>
                <a:sym typeface="Montserrat"/>
              </a:rPr>
              <a:t> di </a:t>
            </a:r>
            <a:r>
              <a:rPr lang="en-US" sz="2400" b="1">
                <a:solidFill>
                  <a:srgbClr val="06213C"/>
                </a:solidFill>
                <a:latin typeface="Montserrat"/>
                <a:ea typeface="Montserrat"/>
                <a:cs typeface="Montserrat"/>
                <a:sym typeface="Montserrat"/>
              </a:rPr>
              <a:t>STABILITA’</a:t>
            </a:r>
            <a:r>
              <a:rPr lang="en-US" sz="2400">
                <a:solidFill>
                  <a:srgbClr val="06213C"/>
                </a:solidFill>
                <a:latin typeface="Montserrat"/>
                <a:ea typeface="Montserrat"/>
                <a:cs typeface="Montserrat"/>
                <a:sym typeface="Montserrat"/>
              </a:rPr>
              <a:t> e </a:t>
            </a:r>
            <a:r>
              <a:rPr lang="en-US" sz="2400" err="1">
                <a:solidFill>
                  <a:srgbClr val="06213C"/>
                </a:solidFill>
                <a:latin typeface="Montserrat"/>
                <a:ea typeface="Montserrat"/>
                <a:cs typeface="Montserrat"/>
                <a:sym typeface="Montserrat"/>
              </a:rPr>
              <a:t>purché</a:t>
            </a:r>
            <a:r>
              <a:rPr lang="en-US" sz="2400">
                <a:solidFill>
                  <a:srgbClr val="06213C"/>
                </a:solidFill>
                <a:latin typeface="Montserrat"/>
                <a:ea typeface="Montserrat"/>
                <a:cs typeface="Montserrat"/>
                <a:sym typeface="Montserrat"/>
              </a:rPr>
              <a:t> le </a:t>
            </a:r>
            <a:r>
              <a:rPr lang="en-US" sz="2400" err="1">
                <a:solidFill>
                  <a:srgbClr val="06213C"/>
                </a:solidFill>
                <a:latin typeface="Montserrat"/>
                <a:ea typeface="Montserrat"/>
                <a:cs typeface="Montserrat"/>
                <a:sym typeface="Montserrat"/>
              </a:rPr>
              <a:t>opere</a:t>
            </a:r>
            <a:r>
              <a:rPr lang="en-US" sz="2400">
                <a:solidFill>
                  <a:srgbClr val="06213C"/>
                </a:solidFill>
                <a:latin typeface="Montserrat"/>
                <a:ea typeface="Montserrat"/>
                <a:cs typeface="Montserrat"/>
                <a:sym typeface="Montserrat"/>
              </a:rPr>
              <a:t> </a:t>
            </a:r>
            <a:r>
              <a:rPr lang="en-US" sz="2400" err="1">
                <a:solidFill>
                  <a:srgbClr val="06213C"/>
                </a:solidFill>
                <a:latin typeface="Montserrat"/>
                <a:ea typeface="Montserrat"/>
                <a:cs typeface="Montserrat"/>
                <a:sym typeface="Montserrat"/>
              </a:rPr>
              <a:t>presentino</a:t>
            </a:r>
            <a:r>
              <a:rPr lang="en-US" sz="2400">
                <a:solidFill>
                  <a:srgbClr val="06213C"/>
                </a:solidFill>
                <a:latin typeface="Montserrat"/>
                <a:ea typeface="Montserrat"/>
                <a:cs typeface="Montserrat"/>
                <a:sym typeface="Montserrat"/>
              </a:rPr>
              <a:t> il carattere </a:t>
            </a:r>
            <a:r>
              <a:rPr lang="en-US" sz="2400" err="1">
                <a:solidFill>
                  <a:srgbClr val="06213C"/>
                </a:solidFill>
                <a:latin typeface="Montserrat"/>
                <a:ea typeface="Montserrat"/>
                <a:cs typeface="Montserrat"/>
                <a:sym typeface="Montserrat"/>
              </a:rPr>
              <a:t>dell’</a:t>
            </a:r>
            <a:r>
              <a:rPr lang="en-US" sz="2400" b="1" err="1">
                <a:solidFill>
                  <a:srgbClr val="06213C"/>
                </a:solidFill>
                <a:latin typeface="Montserrat"/>
                <a:ea typeface="Montserrat"/>
                <a:cs typeface="Montserrat"/>
                <a:sym typeface="Montserrat"/>
              </a:rPr>
              <a:t>ORIGINALITA</a:t>
            </a:r>
            <a:r>
              <a:rPr lang="en-US" sz="2400" b="1">
                <a:solidFill>
                  <a:srgbClr val="06213C"/>
                </a:solidFill>
                <a:latin typeface="Montserrat"/>
                <a:ea typeface="Montserrat"/>
                <a:cs typeface="Montserrat"/>
                <a:sym typeface="Montserrat"/>
              </a:rPr>
              <a:t>’</a:t>
            </a:r>
            <a:r>
              <a:rPr lang="en-US" sz="2400">
                <a:solidFill>
                  <a:srgbClr val="06213C"/>
                </a:solidFill>
                <a:latin typeface="Montserrat"/>
                <a:ea typeface="Montserrat"/>
                <a:cs typeface="Montserrat"/>
                <a:sym typeface="Montserrat"/>
              </a:rPr>
              <a:t>, quale </a:t>
            </a:r>
            <a:r>
              <a:rPr lang="en-US" sz="2400" err="1">
                <a:solidFill>
                  <a:srgbClr val="06213C"/>
                </a:solidFill>
                <a:latin typeface="Montserrat"/>
                <a:ea typeface="Montserrat"/>
                <a:cs typeface="Montserrat"/>
                <a:sym typeface="Montserrat"/>
              </a:rPr>
              <a:t>risultato</a:t>
            </a:r>
            <a:r>
              <a:rPr lang="en-US" sz="2400">
                <a:solidFill>
                  <a:srgbClr val="06213C"/>
                </a:solidFill>
                <a:latin typeface="Montserrat"/>
                <a:ea typeface="Montserrat"/>
                <a:cs typeface="Montserrat"/>
                <a:sym typeface="Montserrat"/>
              </a:rPr>
              <a:t> </a:t>
            </a:r>
            <a:r>
              <a:rPr lang="en-US" sz="2400" err="1">
                <a:solidFill>
                  <a:srgbClr val="06213C"/>
                </a:solidFill>
                <a:latin typeface="Montserrat"/>
                <a:ea typeface="Montserrat"/>
                <a:cs typeface="Montserrat"/>
                <a:sym typeface="Montserrat"/>
              </a:rPr>
              <a:t>della</a:t>
            </a:r>
            <a:r>
              <a:rPr lang="en-US" sz="2400">
                <a:solidFill>
                  <a:srgbClr val="06213C"/>
                </a:solidFill>
                <a:latin typeface="Montserrat"/>
                <a:ea typeface="Montserrat"/>
                <a:cs typeface="Montserrat"/>
                <a:sym typeface="Montserrat"/>
              </a:rPr>
              <a:t> </a:t>
            </a:r>
            <a:r>
              <a:rPr lang="en-US" sz="2400" err="1">
                <a:solidFill>
                  <a:srgbClr val="06213C"/>
                </a:solidFill>
                <a:latin typeface="Montserrat"/>
                <a:ea typeface="Montserrat"/>
                <a:cs typeface="Montserrat"/>
                <a:sym typeface="Montserrat"/>
              </a:rPr>
              <a:t>creazione</a:t>
            </a:r>
            <a:r>
              <a:rPr lang="en-US" sz="2400">
                <a:solidFill>
                  <a:srgbClr val="06213C"/>
                </a:solidFill>
                <a:latin typeface="Montserrat"/>
                <a:ea typeface="Montserrat"/>
                <a:cs typeface="Montserrat"/>
                <a:sym typeface="Montserrat"/>
              </a:rPr>
              <a:t> </a:t>
            </a:r>
            <a:r>
              <a:rPr lang="en-US" sz="2400" err="1">
                <a:solidFill>
                  <a:srgbClr val="06213C"/>
                </a:solidFill>
                <a:latin typeface="Montserrat"/>
                <a:ea typeface="Montserrat"/>
                <a:cs typeface="Montserrat"/>
                <a:sym typeface="Montserrat"/>
              </a:rPr>
              <a:t>intellettuale</a:t>
            </a:r>
            <a:r>
              <a:rPr lang="en-US" sz="2400">
                <a:solidFill>
                  <a:srgbClr val="06213C"/>
                </a:solidFill>
                <a:latin typeface="Montserrat"/>
                <a:ea typeface="Montserrat"/>
                <a:cs typeface="Montserrat"/>
                <a:sym typeface="Montserrat"/>
              </a:rPr>
              <a:t> del </a:t>
            </a:r>
            <a:r>
              <a:rPr lang="en-US" sz="2400" err="1">
                <a:solidFill>
                  <a:srgbClr val="06213C"/>
                </a:solidFill>
                <a:latin typeface="Montserrat"/>
                <a:ea typeface="Montserrat"/>
                <a:cs typeface="Montserrat"/>
                <a:sym typeface="Montserrat"/>
              </a:rPr>
              <a:t>loro</a:t>
            </a:r>
            <a:r>
              <a:rPr lang="en-US" sz="2400">
                <a:solidFill>
                  <a:srgbClr val="06213C"/>
                </a:solidFill>
                <a:latin typeface="Montserrat"/>
                <a:ea typeface="Montserrat"/>
                <a:cs typeface="Montserrat"/>
                <a:sym typeface="Montserrat"/>
              </a:rPr>
              <a:t> </a:t>
            </a:r>
            <a:r>
              <a:rPr lang="en-US" sz="2400" err="1">
                <a:solidFill>
                  <a:srgbClr val="06213C"/>
                </a:solidFill>
                <a:latin typeface="Montserrat"/>
                <a:ea typeface="Montserrat"/>
                <a:cs typeface="Montserrat"/>
                <a:sym typeface="Montserrat"/>
              </a:rPr>
              <a:t>autore</a:t>
            </a:r>
            <a:r>
              <a:rPr lang="en-US" sz="2400">
                <a:solidFill>
                  <a:srgbClr val="06213C"/>
                </a:solidFill>
                <a:latin typeface="Montserrat"/>
                <a:ea typeface="Montserrat"/>
                <a:cs typeface="Montserrat"/>
                <a:sym typeface="Montserrat"/>
              </a:rPr>
              <a:t>. </a:t>
            </a:r>
            <a:endParaRPr sz="2400">
              <a:solidFill>
                <a:srgbClr val="06213C"/>
              </a:solidFill>
              <a:latin typeface="Montserrat"/>
              <a:ea typeface="Montserrat"/>
              <a:cs typeface="Montserrat"/>
              <a:sym typeface="Montserrat"/>
            </a:endParaRPr>
          </a:p>
          <a:p>
            <a:pPr marL="0" lvl="0" indent="0" algn="just" rtl="0">
              <a:lnSpc>
                <a:spcPct val="140000"/>
              </a:lnSpc>
              <a:spcBef>
                <a:spcPts val="0"/>
              </a:spcBef>
              <a:spcAft>
                <a:spcPts val="0"/>
              </a:spcAft>
              <a:buClr>
                <a:schemeClr val="dk1"/>
              </a:buClr>
              <a:buSzPts val="1200"/>
              <a:buFont typeface="Arial"/>
              <a:buNone/>
            </a:pPr>
            <a:endParaRPr sz="2400">
              <a:solidFill>
                <a:srgbClr val="06213C"/>
              </a:solidFill>
              <a:latin typeface="Montserrat"/>
              <a:ea typeface="Montserrat"/>
              <a:cs typeface="Montserrat"/>
              <a:sym typeface="Montserrat"/>
            </a:endParaRPr>
          </a:p>
          <a:p>
            <a:pPr marL="0" lvl="0" indent="0" algn="just" rtl="0">
              <a:lnSpc>
                <a:spcPct val="140000"/>
              </a:lnSpc>
              <a:spcBef>
                <a:spcPts val="0"/>
              </a:spcBef>
              <a:spcAft>
                <a:spcPts val="0"/>
              </a:spcAft>
              <a:buClr>
                <a:schemeClr val="dk1"/>
              </a:buClr>
              <a:buSzPts val="1200"/>
              <a:buFont typeface="Arial"/>
              <a:buNone/>
            </a:pPr>
            <a:r>
              <a:rPr lang="en-US" sz="2400">
                <a:solidFill>
                  <a:srgbClr val="06213C"/>
                </a:solidFill>
                <a:latin typeface="Montserrat"/>
                <a:ea typeface="Montserrat"/>
                <a:cs typeface="Montserrat"/>
                <a:sym typeface="Montserrat"/>
              </a:rPr>
              <a:t>Lista </a:t>
            </a:r>
            <a:r>
              <a:rPr lang="en-US" sz="2400" err="1">
                <a:solidFill>
                  <a:srgbClr val="06213C"/>
                </a:solidFill>
                <a:latin typeface="Montserrat"/>
                <a:ea typeface="Montserrat"/>
                <a:cs typeface="Montserrat"/>
                <a:sym typeface="Montserrat"/>
              </a:rPr>
              <a:t>esemplificativa</a:t>
            </a:r>
            <a:r>
              <a:rPr lang="en-US" sz="2400">
                <a:solidFill>
                  <a:srgbClr val="06213C"/>
                </a:solidFill>
                <a:latin typeface="Montserrat"/>
                <a:ea typeface="Montserrat"/>
                <a:cs typeface="Montserrat"/>
                <a:sym typeface="Montserrat"/>
              </a:rPr>
              <a:t> e non </a:t>
            </a:r>
            <a:r>
              <a:rPr lang="en-US" sz="2400" err="1">
                <a:solidFill>
                  <a:srgbClr val="06213C"/>
                </a:solidFill>
                <a:latin typeface="Montserrat"/>
                <a:ea typeface="Montserrat"/>
                <a:cs typeface="Montserrat"/>
                <a:sym typeface="Montserrat"/>
              </a:rPr>
              <a:t>esaustiva</a:t>
            </a:r>
            <a:r>
              <a:rPr lang="en-US" sz="2400">
                <a:solidFill>
                  <a:srgbClr val="06213C"/>
                </a:solidFill>
                <a:latin typeface="Montserrat"/>
                <a:ea typeface="Montserrat"/>
                <a:cs typeface="Montserrat"/>
                <a:sym typeface="Montserrat"/>
              </a:rPr>
              <a:t> del </a:t>
            </a:r>
            <a:r>
              <a:rPr lang="en-US" sz="2400" err="1">
                <a:solidFill>
                  <a:srgbClr val="06213C"/>
                </a:solidFill>
                <a:latin typeface="Montserrat"/>
                <a:ea typeface="Montserrat"/>
                <a:cs typeface="Montserrat"/>
                <a:sym typeface="Montserrat"/>
              </a:rPr>
              <a:t>genere</a:t>
            </a:r>
            <a:r>
              <a:rPr lang="en-US" sz="2400">
                <a:solidFill>
                  <a:srgbClr val="06213C"/>
                </a:solidFill>
                <a:latin typeface="Montserrat"/>
                <a:ea typeface="Montserrat"/>
                <a:cs typeface="Montserrat"/>
                <a:sym typeface="Montserrat"/>
              </a:rPr>
              <a:t> di </a:t>
            </a:r>
            <a:r>
              <a:rPr lang="en-US" sz="2400" err="1">
                <a:solidFill>
                  <a:srgbClr val="06213C"/>
                </a:solidFill>
                <a:latin typeface="Montserrat"/>
                <a:ea typeface="Montserrat"/>
                <a:cs typeface="Montserrat"/>
                <a:sym typeface="Montserrat"/>
              </a:rPr>
              <a:t>opere</a:t>
            </a:r>
            <a:r>
              <a:rPr lang="en-US" sz="2400">
                <a:solidFill>
                  <a:srgbClr val="06213C"/>
                </a:solidFill>
                <a:latin typeface="Montserrat"/>
                <a:ea typeface="Montserrat"/>
                <a:cs typeface="Montserrat"/>
                <a:sym typeface="Montserrat"/>
              </a:rPr>
              <a:t> </a:t>
            </a:r>
            <a:r>
              <a:rPr lang="en-US" sz="2400" err="1">
                <a:solidFill>
                  <a:srgbClr val="06213C"/>
                </a:solidFill>
                <a:latin typeface="Montserrat"/>
                <a:ea typeface="Montserrat"/>
                <a:cs typeface="Montserrat"/>
                <a:sym typeface="Montserrat"/>
              </a:rPr>
              <a:t>protette</a:t>
            </a:r>
            <a:r>
              <a:rPr lang="en-US" sz="2400">
                <a:solidFill>
                  <a:srgbClr val="06213C"/>
                </a:solidFill>
                <a:latin typeface="Montserrat"/>
                <a:ea typeface="Montserrat"/>
                <a:cs typeface="Montserrat"/>
                <a:sym typeface="Montserrat"/>
              </a:rPr>
              <a:t> (art. 2 </a:t>
            </a:r>
            <a:r>
              <a:rPr lang="en-US" sz="2400" err="1">
                <a:solidFill>
                  <a:srgbClr val="06213C"/>
                </a:solidFill>
                <a:latin typeface="Montserrat"/>
                <a:ea typeface="Montserrat"/>
                <a:cs typeface="Montserrat"/>
                <a:sym typeface="Montserrat"/>
              </a:rPr>
              <a:t>LdA</a:t>
            </a:r>
            <a:r>
              <a:rPr lang="en-US" sz="2400">
                <a:solidFill>
                  <a:srgbClr val="06213C"/>
                </a:solidFill>
                <a:latin typeface="Montserrat"/>
                <a:ea typeface="Montserrat"/>
                <a:cs typeface="Montserrat"/>
                <a:sym typeface="Montserrat"/>
              </a:rPr>
              <a:t>).</a:t>
            </a:r>
            <a:endParaRPr sz="2400">
              <a:solidFill>
                <a:srgbClr val="06213C"/>
              </a:solidFill>
              <a:latin typeface="Montserrat"/>
              <a:ea typeface="Montserrat"/>
              <a:cs typeface="Montserrat"/>
              <a:sym typeface="Montserrat"/>
            </a:endParaRPr>
          </a:p>
          <a:p>
            <a:pPr marL="0" marR="0" lvl="0" indent="0" algn="l" rtl="0">
              <a:lnSpc>
                <a:spcPct val="140000"/>
              </a:lnSpc>
              <a:spcBef>
                <a:spcPts val="0"/>
              </a:spcBef>
              <a:spcAft>
                <a:spcPts val="0"/>
              </a:spcAft>
              <a:buNone/>
            </a:pPr>
            <a:endParaRPr sz="2400" i="0" u="none" strike="noStrike" cap="none">
              <a:solidFill>
                <a:srgbClr val="06213C"/>
              </a:solidFill>
              <a:latin typeface="Montserrat"/>
              <a:ea typeface="Montserrat"/>
              <a:cs typeface="Montserrat"/>
              <a:sym typeface="Montserrat"/>
            </a:endParaRPr>
          </a:p>
        </p:txBody>
      </p:sp>
      <p:grpSp>
        <p:nvGrpSpPr>
          <p:cNvPr id="150" name="Google Shape;150;p16"/>
          <p:cNvGrpSpPr/>
          <p:nvPr/>
        </p:nvGrpSpPr>
        <p:grpSpPr>
          <a:xfrm>
            <a:off x="-431966" y="788486"/>
            <a:ext cx="7148154" cy="1048491"/>
            <a:chOff x="0" y="-163470"/>
            <a:chExt cx="9530872" cy="1397989"/>
          </a:xfrm>
        </p:grpSpPr>
        <p:grpSp>
          <p:nvGrpSpPr>
            <p:cNvPr id="151" name="Google Shape;151;p16"/>
            <p:cNvGrpSpPr/>
            <p:nvPr/>
          </p:nvGrpSpPr>
          <p:grpSpPr>
            <a:xfrm>
              <a:off x="0" y="-163470"/>
              <a:ext cx="9530872" cy="1397989"/>
              <a:chOff x="0" y="-38100"/>
              <a:chExt cx="2221364" cy="325830"/>
            </a:xfrm>
          </p:grpSpPr>
          <p:sp>
            <p:nvSpPr>
              <p:cNvPr id="152" name="Google Shape;152;p16"/>
              <p:cNvSpPr/>
              <p:nvPr/>
            </p:nvSpPr>
            <p:spPr>
              <a:xfrm>
                <a:off x="0" y="0"/>
                <a:ext cx="2221364" cy="287730"/>
              </a:xfrm>
              <a:custGeom>
                <a:avLst/>
                <a:gdLst/>
                <a:ahLst/>
                <a:cxnLst/>
                <a:rect l="l" t="t" r="r" b="b"/>
                <a:pathLst>
                  <a:path w="2221364" h="287730" extrusionOk="0">
                    <a:moveTo>
                      <a:pt x="46588" y="0"/>
                    </a:moveTo>
                    <a:lnTo>
                      <a:pt x="2174776" y="0"/>
                    </a:lnTo>
                    <a:cubicBezTo>
                      <a:pt x="2187132" y="0"/>
                      <a:pt x="2198982" y="4908"/>
                      <a:pt x="2207719" y="13645"/>
                    </a:cubicBezTo>
                    <a:cubicBezTo>
                      <a:pt x="2216456" y="22382"/>
                      <a:pt x="2221364" y="34232"/>
                      <a:pt x="2221364" y="46588"/>
                    </a:cubicBezTo>
                    <a:lnTo>
                      <a:pt x="2221364" y="241142"/>
                    </a:lnTo>
                    <a:cubicBezTo>
                      <a:pt x="2221364" y="266872"/>
                      <a:pt x="2200506" y="287730"/>
                      <a:pt x="2174776" y="287730"/>
                    </a:cubicBezTo>
                    <a:lnTo>
                      <a:pt x="46588" y="287730"/>
                    </a:lnTo>
                    <a:cubicBezTo>
                      <a:pt x="34232" y="287730"/>
                      <a:pt x="22382" y="282822"/>
                      <a:pt x="13645" y="274085"/>
                    </a:cubicBezTo>
                    <a:cubicBezTo>
                      <a:pt x="4908" y="265348"/>
                      <a:pt x="0" y="253498"/>
                      <a:pt x="0" y="241142"/>
                    </a:cubicBezTo>
                    <a:lnTo>
                      <a:pt x="0" y="46588"/>
                    </a:lnTo>
                    <a:cubicBezTo>
                      <a:pt x="0" y="34232"/>
                      <a:pt x="4908" y="22382"/>
                      <a:pt x="13645" y="13645"/>
                    </a:cubicBezTo>
                    <a:cubicBezTo>
                      <a:pt x="22382" y="4908"/>
                      <a:pt x="34232" y="0"/>
                      <a:pt x="465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16"/>
              <p:cNvSpPr txBox="1"/>
              <p:nvPr/>
            </p:nvSpPr>
            <p:spPr>
              <a:xfrm>
                <a:off x="0" y="-38100"/>
                <a:ext cx="2221364" cy="325830"/>
              </a:xfrm>
              <a:prstGeom prst="rect">
                <a:avLst/>
              </a:prstGeom>
              <a:noFill/>
              <a:ln>
                <a:noFill/>
              </a:ln>
            </p:spPr>
            <p:txBody>
              <a:bodyPr spcFirstLastPara="1" wrap="square" lIns="60050" tIns="60050" rIns="60050" bIns="60050" anchor="ctr" anchorCtr="0">
                <a:noAutofit/>
              </a:bodyPr>
              <a:lstStyle/>
              <a:p>
                <a:pPr marL="0" marR="0" lvl="0" indent="0" algn="ctr" rtl="0">
                  <a:lnSpc>
                    <a:spcPct val="163277"/>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54" name="Google Shape;154;p16"/>
            <p:cNvSpPr/>
            <p:nvPr/>
          </p:nvSpPr>
          <p:spPr>
            <a:xfrm>
              <a:off x="3724852" y="163176"/>
              <a:ext cx="5435836" cy="908166"/>
            </a:xfrm>
            <a:custGeom>
              <a:avLst/>
              <a:gdLst/>
              <a:ahLst/>
              <a:cxnLst/>
              <a:rect l="l" t="t" r="r" b="b"/>
              <a:pathLst>
                <a:path w="5435836" h="908166" extrusionOk="0">
                  <a:moveTo>
                    <a:pt x="0" y="0"/>
                  </a:moveTo>
                  <a:lnTo>
                    <a:pt x="5435836" y="0"/>
                  </a:lnTo>
                  <a:lnTo>
                    <a:pt x="5435836" y="908167"/>
                  </a:lnTo>
                  <a:lnTo>
                    <a:pt x="0" y="908167"/>
                  </a:lnTo>
                  <a:lnTo>
                    <a:pt x="0" y="0"/>
                  </a:lnTo>
                  <a:close/>
                </a:path>
              </a:pathLst>
            </a:custGeom>
            <a:blipFill rotWithShape="1">
              <a:blip r:embed="rId6">
                <a:alphaModFix/>
              </a:blip>
              <a:stretch>
                <a:fillRect/>
              </a:stretch>
            </a:blipFill>
            <a:ln>
              <a:noFill/>
            </a:ln>
          </p:spPr>
          <p:txBody>
            <a:bodyPr/>
            <a:lstStyle/>
            <a:p>
              <a:endParaRPr lang="it-IT"/>
            </a:p>
          </p:txBody>
        </p:sp>
        <p:sp>
          <p:nvSpPr>
            <p:cNvPr id="155" name="Google Shape;155;p16"/>
            <p:cNvSpPr/>
            <p:nvPr/>
          </p:nvSpPr>
          <p:spPr>
            <a:xfrm>
              <a:off x="1650583" y="240131"/>
              <a:ext cx="1923704" cy="754258"/>
            </a:xfrm>
            <a:custGeom>
              <a:avLst/>
              <a:gdLst/>
              <a:ahLst/>
              <a:cxnLst/>
              <a:rect l="l" t="t" r="r" b="b"/>
              <a:pathLst>
                <a:path w="1923704" h="754258" extrusionOk="0">
                  <a:moveTo>
                    <a:pt x="0" y="0"/>
                  </a:moveTo>
                  <a:lnTo>
                    <a:pt x="1923704" y="0"/>
                  </a:lnTo>
                  <a:lnTo>
                    <a:pt x="1923704" y="754258"/>
                  </a:lnTo>
                  <a:lnTo>
                    <a:pt x="0" y="754258"/>
                  </a:lnTo>
                  <a:lnTo>
                    <a:pt x="0" y="0"/>
                  </a:lnTo>
                  <a:close/>
                </a:path>
              </a:pathLst>
            </a:custGeom>
            <a:blipFill rotWithShape="1">
              <a:blip r:embed="rId7">
                <a:alphaModFix/>
              </a:blip>
              <a:stretch>
                <a:fillRect/>
              </a:stretch>
            </a:blipFill>
            <a:ln>
              <a:noFill/>
            </a:ln>
          </p:spPr>
          <p:txBody>
            <a:bodyPr/>
            <a:lstStyle/>
            <a:p>
              <a:endParaRPr lang="it-IT"/>
            </a:p>
          </p:txBody>
        </p:sp>
      </p:grpSp>
      <p:pic>
        <p:nvPicPr>
          <p:cNvPr id="156" name="Google Shape;156;p16"/>
          <p:cNvPicPr preferRelativeResize="0"/>
          <p:nvPr/>
        </p:nvPicPr>
        <p:blipFill>
          <a:blip r:embed="rId8">
            <a:alphaModFix/>
          </a:blip>
          <a:stretch>
            <a:fillRect/>
          </a:stretch>
        </p:blipFill>
        <p:spPr>
          <a:xfrm>
            <a:off x="10263625" y="3032213"/>
            <a:ext cx="7817098" cy="5210127"/>
          </a:xfrm>
          <a:prstGeom prst="rect">
            <a:avLst/>
          </a:prstGeom>
          <a:noFill/>
          <a:ln>
            <a:noFill/>
          </a:ln>
        </p:spPr>
      </p:pic>
      <p:sp>
        <p:nvSpPr>
          <p:cNvPr id="157" name="Google Shape;157;p16"/>
          <p:cNvSpPr txBox="1"/>
          <p:nvPr/>
        </p:nvSpPr>
        <p:spPr>
          <a:xfrm>
            <a:off x="10263625" y="8242350"/>
            <a:ext cx="74094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650" u="sng">
                <a:solidFill>
                  <a:schemeClr val="hlink"/>
                </a:solidFill>
                <a:highlight>
                  <a:srgbClr val="FFFFFF"/>
                </a:highlight>
                <a:latin typeface="Source Sans Pro"/>
                <a:ea typeface="Source Sans Pro"/>
                <a:cs typeface="Source Sans Pro"/>
                <a:sym typeface="Source Sans Pro"/>
                <a:hlinkClick r:id="rId9"/>
              </a:rPr>
              <a:t>Writer</a:t>
            </a:r>
            <a:r>
              <a:rPr lang="en-US" sz="1650">
                <a:solidFill>
                  <a:srgbClr val="666666"/>
                </a:solidFill>
                <a:highlight>
                  <a:srgbClr val="FFFFFF"/>
                </a:highlight>
                <a:latin typeface="Source Sans Pro"/>
                <a:ea typeface="Source Sans Pro"/>
                <a:cs typeface="Source Sans Pro"/>
                <a:sym typeface="Source Sans Pro"/>
              </a:rPr>
              <a:t>, by </a:t>
            </a:r>
            <a:r>
              <a:rPr lang="en-US" sz="1650" u="sng">
                <a:solidFill>
                  <a:schemeClr val="hlink"/>
                </a:solidFill>
                <a:highlight>
                  <a:srgbClr val="FFFFFF"/>
                </a:highlight>
                <a:latin typeface="Source Sans Pro"/>
                <a:ea typeface="Source Sans Pro"/>
                <a:cs typeface="Source Sans Pro"/>
                <a:sym typeface="Source Sans Pro"/>
                <a:hlinkClick r:id="rId10"/>
              </a:rPr>
              <a:t>Nick Youngson</a:t>
            </a:r>
            <a:r>
              <a:rPr lang="en-US" sz="3200">
                <a:solidFill>
                  <a:schemeClr val="dk1"/>
                </a:solidFill>
                <a:latin typeface="Calibri"/>
                <a:ea typeface="Calibri"/>
                <a:cs typeface="Calibri"/>
                <a:sym typeface="Calibri"/>
              </a:rPr>
              <a:t>,</a:t>
            </a:r>
            <a:r>
              <a:rPr lang="en-US" sz="1650" u="sng">
                <a:solidFill>
                  <a:schemeClr val="hlink"/>
                </a:solidFill>
                <a:highlight>
                  <a:srgbClr val="FFFFFF"/>
                </a:highlight>
                <a:latin typeface="Source Sans Pro"/>
                <a:ea typeface="Source Sans Pro"/>
                <a:cs typeface="Source Sans Pro"/>
                <a:sym typeface="Source Sans Pro"/>
                <a:hlinkClick r:id="rId11"/>
              </a:rPr>
              <a:t>Pix4free.org</a:t>
            </a:r>
            <a:r>
              <a:rPr lang="en-US" sz="3200">
                <a:solidFill>
                  <a:schemeClr val="dk1"/>
                </a:solidFill>
                <a:latin typeface="Calibri"/>
                <a:ea typeface="Calibri"/>
                <a:cs typeface="Calibri"/>
                <a:sym typeface="Calibri"/>
              </a:rPr>
              <a:t>,</a:t>
            </a:r>
            <a:r>
              <a:rPr lang="en-US" sz="1650" u="sng">
                <a:solidFill>
                  <a:srgbClr val="337AB7"/>
                </a:solidFill>
                <a:highlight>
                  <a:srgbClr val="FFFFFF"/>
                </a:highlight>
                <a:latin typeface="Source Sans Pro"/>
                <a:ea typeface="Source Sans Pro"/>
                <a:cs typeface="Source Sans Pro"/>
                <a:sym typeface="Source Sans Pro"/>
                <a:hlinkClick r:id="rId12">
                  <a:extLst>
                    <a:ext uri="{A12FA001-AC4F-418D-AE19-62706E023703}">
                      <ahyp:hlinkClr xmlns:ahyp="http://schemas.microsoft.com/office/drawing/2018/hyperlinkcolor" val="tx"/>
                    </a:ext>
                  </a:extLst>
                </a:hlinkClick>
              </a:rPr>
              <a:t>CC BY-SA 3.0</a:t>
            </a:r>
            <a:endParaRPr sz="3200">
              <a:solidFill>
                <a:schemeClr val="dk1"/>
              </a:solidFill>
              <a:latin typeface="Calibri"/>
              <a:ea typeface="Calibri"/>
              <a:cs typeface="Calibri"/>
              <a:sym typeface="Calibri"/>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6702512" y="8607791"/>
            <a:ext cx="556788" cy="556788"/>
          </a:xfrm>
          <a:custGeom>
            <a:avLst/>
            <a:gdLst/>
            <a:ahLst/>
            <a:cxnLst/>
            <a:rect l="l" t="t" r="r" b="b"/>
            <a:pathLst>
              <a:path w="556788" h="556788">
                <a:moveTo>
                  <a:pt x="0" y="0"/>
                </a:moveTo>
                <a:lnTo>
                  <a:pt x="556788" y="0"/>
                </a:lnTo>
                <a:lnTo>
                  <a:pt x="556788" y="556787"/>
                </a:lnTo>
                <a:lnTo>
                  <a:pt x="0" y="55678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it-IT"/>
          </a:p>
        </p:txBody>
      </p:sp>
      <p:sp>
        <p:nvSpPr>
          <p:cNvPr id="3" name="Freeform 3"/>
          <p:cNvSpPr/>
          <p:nvPr/>
        </p:nvSpPr>
        <p:spPr>
          <a:xfrm rot="5400000">
            <a:off x="7071346" y="9139398"/>
            <a:ext cx="1060016" cy="1235189"/>
          </a:xfrm>
          <a:custGeom>
            <a:avLst/>
            <a:gdLst/>
            <a:ahLst/>
            <a:cxnLst/>
            <a:rect l="l" t="t" r="r" b="b"/>
            <a:pathLst>
              <a:path w="1060016" h="1235189">
                <a:moveTo>
                  <a:pt x="0" y="0"/>
                </a:moveTo>
                <a:lnTo>
                  <a:pt x="1060017" y="0"/>
                </a:lnTo>
                <a:lnTo>
                  <a:pt x="1060017" y="1235188"/>
                </a:lnTo>
                <a:lnTo>
                  <a:pt x="0" y="123518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it-IT"/>
          </a:p>
        </p:txBody>
      </p:sp>
      <p:sp>
        <p:nvSpPr>
          <p:cNvPr id="4" name="Freeform 4"/>
          <p:cNvSpPr/>
          <p:nvPr/>
        </p:nvSpPr>
        <p:spPr>
          <a:xfrm rot="-10800000">
            <a:off x="16316753" y="0"/>
            <a:ext cx="2988478" cy="1505106"/>
          </a:xfrm>
          <a:custGeom>
            <a:avLst/>
            <a:gdLst/>
            <a:ahLst/>
            <a:cxnLst/>
            <a:rect l="l" t="t" r="r" b="b"/>
            <a:pathLst>
              <a:path w="2988478" h="1505106">
                <a:moveTo>
                  <a:pt x="0" y="0"/>
                </a:moveTo>
                <a:lnTo>
                  <a:pt x="2988477" y="0"/>
                </a:lnTo>
                <a:lnTo>
                  <a:pt x="2988477" y="1505106"/>
                </a:lnTo>
                <a:lnTo>
                  <a:pt x="0" y="150510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it-IT"/>
          </a:p>
        </p:txBody>
      </p:sp>
      <p:grpSp>
        <p:nvGrpSpPr>
          <p:cNvPr id="5" name="Group 5"/>
          <p:cNvGrpSpPr/>
          <p:nvPr/>
        </p:nvGrpSpPr>
        <p:grpSpPr>
          <a:xfrm>
            <a:off x="1053534" y="672047"/>
            <a:ext cx="7856752" cy="950085"/>
            <a:chOff x="0" y="0"/>
            <a:chExt cx="10475670" cy="1266780"/>
          </a:xfrm>
        </p:grpSpPr>
        <p:sp>
          <p:nvSpPr>
            <p:cNvPr id="6" name="Freeform 6"/>
            <p:cNvSpPr/>
            <p:nvPr/>
          </p:nvSpPr>
          <p:spPr>
            <a:xfrm>
              <a:off x="2893349" y="0"/>
              <a:ext cx="7582321" cy="1266780"/>
            </a:xfrm>
            <a:custGeom>
              <a:avLst/>
              <a:gdLst/>
              <a:ahLst/>
              <a:cxnLst/>
              <a:rect l="l" t="t" r="r" b="b"/>
              <a:pathLst>
                <a:path w="7582321" h="1266780">
                  <a:moveTo>
                    <a:pt x="0" y="0"/>
                  </a:moveTo>
                  <a:lnTo>
                    <a:pt x="7582321" y="0"/>
                  </a:lnTo>
                  <a:lnTo>
                    <a:pt x="7582321" y="1266780"/>
                  </a:lnTo>
                  <a:lnTo>
                    <a:pt x="0" y="1266780"/>
                  </a:lnTo>
                  <a:lnTo>
                    <a:pt x="0" y="0"/>
                  </a:lnTo>
                  <a:close/>
                </a:path>
              </a:pathLst>
            </a:custGeom>
            <a:blipFill>
              <a:blip r:embed="rId8"/>
              <a:stretch>
                <a:fillRect/>
              </a:stretch>
            </a:blipFill>
          </p:spPr>
          <p:txBody>
            <a:bodyPr/>
            <a:lstStyle/>
            <a:p>
              <a:endParaRPr lang="it-IT"/>
            </a:p>
          </p:txBody>
        </p:sp>
        <p:sp>
          <p:nvSpPr>
            <p:cNvPr id="7" name="Freeform 7"/>
            <p:cNvSpPr/>
            <p:nvPr/>
          </p:nvSpPr>
          <p:spPr>
            <a:xfrm>
              <a:off x="0" y="107341"/>
              <a:ext cx="2683330" cy="1052097"/>
            </a:xfrm>
            <a:custGeom>
              <a:avLst/>
              <a:gdLst/>
              <a:ahLst/>
              <a:cxnLst/>
              <a:rect l="l" t="t" r="r" b="b"/>
              <a:pathLst>
                <a:path w="2683330" h="1052097">
                  <a:moveTo>
                    <a:pt x="0" y="0"/>
                  </a:moveTo>
                  <a:lnTo>
                    <a:pt x="2683330" y="0"/>
                  </a:lnTo>
                  <a:lnTo>
                    <a:pt x="2683330" y="1052098"/>
                  </a:lnTo>
                  <a:lnTo>
                    <a:pt x="0" y="1052098"/>
                  </a:lnTo>
                  <a:lnTo>
                    <a:pt x="0" y="0"/>
                  </a:lnTo>
                  <a:close/>
                </a:path>
              </a:pathLst>
            </a:custGeom>
            <a:blipFill>
              <a:blip r:embed="rId9"/>
              <a:stretch>
                <a:fillRect/>
              </a:stretch>
            </a:blipFill>
          </p:spPr>
          <p:txBody>
            <a:bodyPr/>
            <a:lstStyle/>
            <a:p>
              <a:endParaRPr lang="it-IT"/>
            </a:p>
          </p:txBody>
        </p:sp>
      </p:grpSp>
      <p:sp>
        <p:nvSpPr>
          <p:cNvPr id="8" name="TextBox 8"/>
          <p:cNvSpPr txBox="1"/>
          <p:nvPr/>
        </p:nvSpPr>
        <p:spPr>
          <a:xfrm>
            <a:off x="1028700" y="3622794"/>
            <a:ext cx="15892164" cy="1040221"/>
          </a:xfrm>
          <a:prstGeom prst="rect">
            <a:avLst/>
          </a:prstGeom>
        </p:spPr>
        <p:txBody>
          <a:bodyPr wrap="square" lIns="0" tIns="0" rIns="0" bIns="0" rtlCol="0" anchor="t">
            <a:spAutoFit/>
          </a:bodyPr>
          <a:lstStyle/>
          <a:p>
            <a:pPr>
              <a:lnSpc>
                <a:spcPts val="7999"/>
              </a:lnSpc>
            </a:pPr>
            <a:r>
              <a:rPr lang="en-US" sz="7999" i="1">
                <a:solidFill>
                  <a:srgbClr val="1E3048"/>
                </a:solidFill>
                <a:latin typeface="Montserrat Classic"/>
              </a:rPr>
              <a:t>Accesso ai </a:t>
            </a:r>
            <a:r>
              <a:rPr lang="en-US" sz="7999" i="1" err="1">
                <a:solidFill>
                  <a:srgbClr val="1E3048"/>
                </a:solidFill>
                <a:latin typeface="Montserrat Classic"/>
              </a:rPr>
              <a:t>risultati</a:t>
            </a:r>
            <a:r>
              <a:rPr lang="en-US" sz="7999" i="1">
                <a:solidFill>
                  <a:srgbClr val="1E3048"/>
                </a:solidFill>
                <a:latin typeface="Montserrat Classic"/>
              </a:rPr>
              <a:t> </a:t>
            </a:r>
            <a:r>
              <a:rPr lang="en-US" sz="7999" i="1" err="1">
                <a:solidFill>
                  <a:srgbClr val="1E3048"/>
                </a:solidFill>
                <a:latin typeface="Montserrat Classic"/>
              </a:rPr>
              <a:t>della</a:t>
            </a:r>
            <a:r>
              <a:rPr lang="en-US" sz="7999" i="1">
                <a:solidFill>
                  <a:srgbClr val="1E3048"/>
                </a:solidFill>
                <a:latin typeface="Montserrat Classic"/>
              </a:rPr>
              <a:t> </a:t>
            </a:r>
            <a:r>
              <a:rPr lang="en-US" sz="7999" i="1" err="1">
                <a:solidFill>
                  <a:srgbClr val="1E3048"/>
                </a:solidFill>
                <a:latin typeface="Montserrat Classic"/>
              </a:rPr>
              <a:t>ricerca</a:t>
            </a:r>
            <a:endParaRPr lang="en-US" sz="7950" i="1">
              <a:solidFill>
                <a:srgbClr val="1E3048"/>
              </a:solidFill>
              <a:latin typeface="Montserrat Classic"/>
            </a:endParaRPr>
          </a:p>
        </p:txBody>
      </p:sp>
      <p:sp>
        <p:nvSpPr>
          <p:cNvPr id="9" name="TextBox 9"/>
          <p:cNvSpPr txBox="1"/>
          <p:nvPr/>
        </p:nvSpPr>
        <p:spPr>
          <a:xfrm>
            <a:off x="1053533" y="6483882"/>
            <a:ext cx="11578249" cy="1361911"/>
          </a:xfrm>
          <a:prstGeom prst="rect">
            <a:avLst/>
          </a:prstGeom>
        </p:spPr>
        <p:txBody>
          <a:bodyPr wrap="square" lIns="0" tIns="0" rIns="0" bIns="0" rtlCol="0" anchor="t">
            <a:spAutoFit/>
          </a:bodyPr>
          <a:lstStyle/>
          <a:p>
            <a:pPr>
              <a:lnSpc>
                <a:spcPts val="3919"/>
              </a:lnSpc>
            </a:pPr>
            <a:r>
              <a:rPr lang="en-US" sz="2799">
                <a:solidFill>
                  <a:srgbClr val="1E3048"/>
                </a:solidFill>
                <a:latin typeface="Montserrat"/>
              </a:rPr>
              <a:t>Silvia Giannini, Stefania Lombardi, Anna Molino</a:t>
            </a:r>
          </a:p>
          <a:p>
            <a:r>
              <a:rPr lang="it-IT" sz="2800">
                <a:solidFill>
                  <a:srgbClr val="1E3048"/>
                </a:solidFill>
                <a:latin typeface="Montserrat"/>
              </a:rPr>
              <a:t>CNR, Istituto di Scienza e Tecnologie dell’Informazione “A. Faedo”</a:t>
            </a:r>
          </a:p>
          <a:p>
            <a:r>
              <a:rPr lang="it-IT" sz="2800">
                <a:solidFill>
                  <a:srgbClr val="1E3048"/>
                </a:solidFill>
                <a:latin typeface="Montserrat"/>
              </a:rPr>
              <a:t>Biblioteca Area della Ricerca di Pisa</a:t>
            </a:r>
          </a:p>
        </p:txBody>
      </p:sp>
      <p:sp>
        <p:nvSpPr>
          <p:cNvPr id="10" name="TextBox 10"/>
          <p:cNvSpPr txBox="1"/>
          <p:nvPr/>
        </p:nvSpPr>
        <p:spPr>
          <a:xfrm>
            <a:off x="3668543" y="1612607"/>
            <a:ext cx="4796746" cy="322707"/>
          </a:xfrm>
          <a:prstGeom prst="rect">
            <a:avLst/>
          </a:prstGeom>
        </p:spPr>
        <p:txBody>
          <a:bodyPr lIns="0" tIns="0" rIns="0" bIns="0" rtlCol="0" anchor="t">
            <a:spAutoFit/>
          </a:bodyPr>
          <a:lstStyle/>
          <a:p>
            <a:pPr>
              <a:lnSpc>
                <a:spcPts val="2603"/>
              </a:lnSpc>
            </a:pPr>
            <a:r>
              <a:rPr lang="en-US" sz="2099">
                <a:solidFill>
                  <a:srgbClr val="1E3048"/>
                </a:solidFill>
                <a:latin typeface="Montserrat"/>
              </a:rPr>
              <a:t>https://www.right2pub.eu/</a:t>
            </a:r>
          </a:p>
        </p:txBody>
      </p:sp>
      <p:sp>
        <p:nvSpPr>
          <p:cNvPr id="11" name="Freeform 12"/>
          <p:cNvSpPr/>
          <p:nvPr/>
        </p:nvSpPr>
        <p:spPr>
          <a:xfrm>
            <a:off x="1053534" y="8598858"/>
            <a:ext cx="1728192" cy="624868"/>
          </a:xfrm>
          <a:custGeom>
            <a:avLst/>
            <a:gdLst/>
            <a:ahLst/>
            <a:cxnLst/>
            <a:rect l="l" t="t" r="r" b="b"/>
            <a:pathLst>
              <a:path w="2175596" h="799307">
                <a:moveTo>
                  <a:pt x="0" y="0"/>
                </a:moveTo>
                <a:lnTo>
                  <a:pt x="2175596" y="0"/>
                </a:lnTo>
                <a:lnTo>
                  <a:pt x="2175596" y="799306"/>
                </a:lnTo>
                <a:lnTo>
                  <a:pt x="0" y="799306"/>
                </a:lnTo>
                <a:lnTo>
                  <a:pt x="0" y="0"/>
                </a:lnTo>
                <a:close/>
              </a:path>
            </a:pathLst>
          </a:custGeom>
          <a:blipFill>
            <a:blip r:embed="rId10"/>
            <a:stretch>
              <a:fillRect/>
            </a:stretch>
          </a:blipFill>
        </p:spPr>
        <p:txBody>
          <a:bodyPr/>
          <a:lstStyle/>
          <a:p>
            <a:endParaRPr lang="it-IT"/>
          </a:p>
        </p:txBody>
      </p:sp>
    </p:spTree>
    <p:extLst>
      <p:ext uri="{BB962C8B-B14F-4D97-AF65-F5344CB8AC3E}">
        <p14:creationId xmlns:p14="http://schemas.microsoft.com/office/powerpoint/2010/main" val="41525494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18288000" cy="1457325"/>
          </a:xfrm>
          <a:prstGeom prst="rect">
            <a:avLst/>
          </a:prstGeom>
          <a:solidFill>
            <a:srgbClr val="1E3048"/>
          </a:solidFill>
        </p:spPr>
        <p:txBody>
          <a:bodyPr/>
          <a:lstStyle/>
          <a:p>
            <a:endParaRPr lang="it-IT"/>
          </a:p>
        </p:txBody>
      </p:sp>
      <p:sp>
        <p:nvSpPr>
          <p:cNvPr id="3" name="Freeform 3"/>
          <p:cNvSpPr/>
          <p:nvPr/>
        </p:nvSpPr>
        <p:spPr>
          <a:xfrm>
            <a:off x="16702512" y="8607791"/>
            <a:ext cx="556788" cy="556788"/>
          </a:xfrm>
          <a:custGeom>
            <a:avLst/>
            <a:gdLst/>
            <a:ahLst/>
            <a:cxnLst/>
            <a:rect l="l" t="t" r="r" b="b"/>
            <a:pathLst>
              <a:path w="556788" h="556788">
                <a:moveTo>
                  <a:pt x="0" y="0"/>
                </a:moveTo>
                <a:lnTo>
                  <a:pt x="556788" y="0"/>
                </a:lnTo>
                <a:lnTo>
                  <a:pt x="556788" y="556787"/>
                </a:lnTo>
                <a:lnTo>
                  <a:pt x="0" y="55678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it-IT"/>
          </a:p>
        </p:txBody>
      </p:sp>
      <p:sp>
        <p:nvSpPr>
          <p:cNvPr id="4" name="Freeform 4"/>
          <p:cNvSpPr/>
          <p:nvPr/>
        </p:nvSpPr>
        <p:spPr>
          <a:xfrm rot="-5400000">
            <a:off x="16198541" y="1081460"/>
            <a:ext cx="2779208" cy="1399710"/>
          </a:xfrm>
          <a:custGeom>
            <a:avLst/>
            <a:gdLst/>
            <a:ahLst/>
            <a:cxnLst/>
            <a:rect l="l" t="t" r="r" b="b"/>
            <a:pathLst>
              <a:path w="2779208" h="1399710">
                <a:moveTo>
                  <a:pt x="0" y="0"/>
                </a:moveTo>
                <a:lnTo>
                  <a:pt x="2779208" y="0"/>
                </a:lnTo>
                <a:lnTo>
                  <a:pt x="2779208" y="1399711"/>
                </a:lnTo>
                <a:lnTo>
                  <a:pt x="0" y="139971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it-IT"/>
          </a:p>
        </p:txBody>
      </p:sp>
      <p:sp>
        <p:nvSpPr>
          <p:cNvPr id="5" name="Freeform 5"/>
          <p:cNvSpPr/>
          <p:nvPr/>
        </p:nvSpPr>
        <p:spPr>
          <a:xfrm>
            <a:off x="0" y="9258300"/>
            <a:ext cx="2042545" cy="1028700"/>
          </a:xfrm>
          <a:custGeom>
            <a:avLst/>
            <a:gdLst/>
            <a:ahLst/>
            <a:cxnLst/>
            <a:rect l="l" t="t" r="r" b="b"/>
            <a:pathLst>
              <a:path w="2042545" h="1028700">
                <a:moveTo>
                  <a:pt x="0" y="0"/>
                </a:moveTo>
                <a:lnTo>
                  <a:pt x="2042545" y="0"/>
                </a:lnTo>
                <a:lnTo>
                  <a:pt x="2042545" y="1028700"/>
                </a:lnTo>
                <a:lnTo>
                  <a:pt x="0" y="10287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it-IT"/>
          </a:p>
        </p:txBody>
      </p:sp>
      <p:sp>
        <p:nvSpPr>
          <p:cNvPr id="33" name="TextBox 33"/>
          <p:cNvSpPr txBox="1"/>
          <p:nvPr/>
        </p:nvSpPr>
        <p:spPr>
          <a:xfrm>
            <a:off x="13624809" y="4995968"/>
            <a:ext cx="1547974" cy="712470"/>
          </a:xfrm>
          <a:prstGeom prst="rect">
            <a:avLst/>
          </a:prstGeom>
        </p:spPr>
        <p:txBody>
          <a:bodyPr lIns="0" tIns="0" rIns="0" bIns="0" rtlCol="0" anchor="t">
            <a:spAutoFit/>
          </a:bodyPr>
          <a:lstStyle/>
          <a:p>
            <a:pPr algn="ctr">
              <a:lnSpc>
                <a:spcPts val="5880"/>
              </a:lnSpc>
            </a:pPr>
            <a:r>
              <a:rPr lang="en-US" sz="4200" spc="63">
                <a:solidFill>
                  <a:srgbClr val="FFFFFF"/>
                </a:solidFill>
                <a:latin typeface="Montserrat Classic"/>
              </a:rPr>
              <a:t>04</a:t>
            </a:r>
          </a:p>
        </p:txBody>
      </p:sp>
      <p:grpSp>
        <p:nvGrpSpPr>
          <p:cNvPr id="38" name="Group 38"/>
          <p:cNvGrpSpPr/>
          <p:nvPr/>
        </p:nvGrpSpPr>
        <p:grpSpPr>
          <a:xfrm>
            <a:off x="-431966" y="911088"/>
            <a:ext cx="7148154" cy="925889"/>
            <a:chOff x="0" y="0"/>
            <a:chExt cx="9530872" cy="1234519"/>
          </a:xfrm>
        </p:grpSpPr>
        <p:grpSp>
          <p:nvGrpSpPr>
            <p:cNvPr id="39" name="Group 39"/>
            <p:cNvGrpSpPr/>
            <p:nvPr/>
          </p:nvGrpSpPr>
          <p:grpSpPr>
            <a:xfrm>
              <a:off x="0" y="0"/>
              <a:ext cx="9530872" cy="1234519"/>
              <a:chOff x="0" y="0"/>
              <a:chExt cx="2221364" cy="287730"/>
            </a:xfrm>
          </p:grpSpPr>
          <p:sp>
            <p:nvSpPr>
              <p:cNvPr id="40" name="Freeform 40"/>
              <p:cNvSpPr/>
              <p:nvPr/>
            </p:nvSpPr>
            <p:spPr>
              <a:xfrm>
                <a:off x="0" y="0"/>
                <a:ext cx="2221364" cy="287730"/>
              </a:xfrm>
              <a:custGeom>
                <a:avLst/>
                <a:gdLst/>
                <a:ahLst/>
                <a:cxnLst/>
                <a:rect l="l" t="t" r="r" b="b"/>
                <a:pathLst>
                  <a:path w="2221364" h="287730">
                    <a:moveTo>
                      <a:pt x="46588" y="0"/>
                    </a:moveTo>
                    <a:lnTo>
                      <a:pt x="2174776" y="0"/>
                    </a:lnTo>
                    <a:cubicBezTo>
                      <a:pt x="2187132" y="0"/>
                      <a:pt x="2198982" y="4908"/>
                      <a:pt x="2207719" y="13645"/>
                    </a:cubicBezTo>
                    <a:cubicBezTo>
                      <a:pt x="2216456" y="22382"/>
                      <a:pt x="2221364" y="34232"/>
                      <a:pt x="2221364" y="46588"/>
                    </a:cubicBezTo>
                    <a:lnTo>
                      <a:pt x="2221364" y="241142"/>
                    </a:lnTo>
                    <a:cubicBezTo>
                      <a:pt x="2221364" y="266872"/>
                      <a:pt x="2200506" y="287730"/>
                      <a:pt x="2174776" y="287730"/>
                    </a:cubicBezTo>
                    <a:lnTo>
                      <a:pt x="46588" y="287730"/>
                    </a:lnTo>
                    <a:cubicBezTo>
                      <a:pt x="34232" y="287730"/>
                      <a:pt x="22382" y="282822"/>
                      <a:pt x="13645" y="274085"/>
                    </a:cubicBezTo>
                    <a:cubicBezTo>
                      <a:pt x="4908" y="265348"/>
                      <a:pt x="0" y="253498"/>
                      <a:pt x="0" y="241142"/>
                    </a:cubicBezTo>
                    <a:lnTo>
                      <a:pt x="0" y="46588"/>
                    </a:lnTo>
                    <a:cubicBezTo>
                      <a:pt x="0" y="34232"/>
                      <a:pt x="4908" y="22382"/>
                      <a:pt x="13645" y="13645"/>
                    </a:cubicBezTo>
                    <a:cubicBezTo>
                      <a:pt x="22382" y="4908"/>
                      <a:pt x="34232" y="0"/>
                      <a:pt x="46588" y="0"/>
                    </a:cubicBezTo>
                    <a:close/>
                  </a:path>
                </a:pathLst>
              </a:custGeom>
              <a:solidFill>
                <a:srgbClr val="FFFFFF"/>
              </a:solidFill>
            </p:spPr>
            <p:txBody>
              <a:bodyPr/>
              <a:lstStyle/>
              <a:p>
                <a:endParaRPr lang="it-IT"/>
              </a:p>
            </p:txBody>
          </p:sp>
          <p:sp>
            <p:nvSpPr>
              <p:cNvPr id="41" name="TextBox 41"/>
              <p:cNvSpPr txBox="1"/>
              <p:nvPr/>
            </p:nvSpPr>
            <p:spPr>
              <a:xfrm>
                <a:off x="0" y="-38100"/>
                <a:ext cx="2221364" cy="325830"/>
              </a:xfrm>
              <a:prstGeom prst="rect">
                <a:avLst/>
              </a:prstGeom>
            </p:spPr>
            <p:txBody>
              <a:bodyPr lIns="60055" tIns="60055" rIns="60055" bIns="60055" rtlCol="0" anchor="ctr"/>
              <a:lstStyle/>
              <a:p>
                <a:pPr algn="ctr">
                  <a:lnSpc>
                    <a:spcPts val="2939"/>
                  </a:lnSpc>
                </a:pPr>
                <a:endParaRPr/>
              </a:p>
            </p:txBody>
          </p:sp>
        </p:grpSp>
        <p:sp>
          <p:nvSpPr>
            <p:cNvPr id="42" name="Freeform 42"/>
            <p:cNvSpPr/>
            <p:nvPr/>
          </p:nvSpPr>
          <p:spPr>
            <a:xfrm>
              <a:off x="3724852" y="163176"/>
              <a:ext cx="5435836" cy="908166"/>
            </a:xfrm>
            <a:custGeom>
              <a:avLst/>
              <a:gdLst/>
              <a:ahLst/>
              <a:cxnLst/>
              <a:rect l="l" t="t" r="r" b="b"/>
              <a:pathLst>
                <a:path w="5435836" h="908166">
                  <a:moveTo>
                    <a:pt x="0" y="0"/>
                  </a:moveTo>
                  <a:lnTo>
                    <a:pt x="5435836" y="0"/>
                  </a:lnTo>
                  <a:lnTo>
                    <a:pt x="5435836" y="908167"/>
                  </a:lnTo>
                  <a:lnTo>
                    <a:pt x="0" y="908167"/>
                  </a:lnTo>
                  <a:lnTo>
                    <a:pt x="0" y="0"/>
                  </a:lnTo>
                  <a:close/>
                </a:path>
              </a:pathLst>
            </a:custGeom>
            <a:blipFill>
              <a:blip r:embed="rId6"/>
              <a:stretch>
                <a:fillRect/>
              </a:stretch>
            </a:blipFill>
          </p:spPr>
          <p:txBody>
            <a:bodyPr/>
            <a:lstStyle/>
            <a:p>
              <a:endParaRPr lang="it-IT"/>
            </a:p>
          </p:txBody>
        </p:sp>
        <p:sp>
          <p:nvSpPr>
            <p:cNvPr id="43" name="Freeform 43"/>
            <p:cNvSpPr/>
            <p:nvPr/>
          </p:nvSpPr>
          <p:spPr>
            <a:xfrm>
              <a:off x="1650583" y="240131"/>
              <a:ext cx="1923704" cy="754258"/>
            </a:xfrm>
            <a:custGeom>
              <a:avLst/>
              <a:gdLst/>
              <a:ahLst/>
              <a:cxnLst/>
              <a:rect l="l" t="t" r="r" b="b"/>
              <a:pathLst>
                <a:path w="1923704" h="754258">
                  <a:moveTo>
                    <a:pt x="0" y="0"/>
                  </a:moveTo>
                  <a:lnTo>
                    <a:pt x="1923704" y="0"/>
                  </a:lnTo>
                  <a:lnTo>
                    <a:pt x="1923704" y="754258"/>
                  </a:lnTo>
                  <a:lnTo>
                    <a:pt x="0" y="754258"/>
                  </a:lnTo>
                  <a:lnTo>
                    <a:pt x="0" y="0"/>
                  </a:lnTo>
                  <a:close/>
                </a:path>
              </a:pathLst>
            </a:custGeom>
            <a:blipFill>
              <a:blip r:embed="rId7"/>
              <a:stretch>
                <a:fillRect/>
              </a:stretch>
            </a:blipFill>
          </p:spPr>
          <p:txBody>
            <a:bodyPr/>
            <a:lstStyle/>
            <a:p>
              <a:endParaRPr lang="it-IT"/>
            </a:p>
          </p:txBody>
        </p:sp>
      </p:grpSp>
      <p:sp>
        <p:nvSpPr>
          <p:cNvPr id="44" name="TextBox 6">
            <a:extLst>
              <a:ext uri="{FF2B5EF4-FFF2-40B4-BE49-F238E27FC236}">
                <a16:creationId xmlns:a16="http://schemas.microsoft.com/office/drawing/2014/main" id="{68E9D351-AB0E-214A-4B2D-12471249F319}"/>
              </a:ext>
            </a:extLst>
          </p:cNvPr>
          <p:cNvSpPr txBox="1"/>
          <p:nvPr/>
        </p:nvSpPr>
        <p:spPr>
          <a:xfrm>
            <a:off x="2996801" y="9291478"/>
            <a:ext cx="6441825" cy="669286"/>
          </a:xfrm>
          <a:prstGeom prst="rect">
            <a:avLst/>
          </a:prstGeom>
        </p:spPr>
        <p:txBody>
          <a:bodyPr wrap="square" lIns="0" tIns="0" rIns="0" bIns="0" rtlCol="0" anchor="t">
            <a:spAutoFit/>
          </a:bodyPr>
          <a:lstStyle/>
          <a:p>
            <a:pPr>
              <a:lnSpc>
                <a:spcPts val="6269"/>
              </a:lnSpc>
            </a:pPr>
            <a:r>
              <a:rPr lang="it-IT" b="1" i="1">
                <a:solidFill>
                  <a:srgbClr val="06213C"/>
                </a:solidFill>
                <a:latin typeface="Montserrat"/>
              </a:rPr>
              <a:t>Dichiarazione Universale sui Diritti dell’Uomo, 1948</a:t>
            </a:r>
            <a:endParaRPr lang="en-US" b="1" i="1">
              <a:solidFill>
                <a:srgbClr val="06213C"/>
              </a:solidFill>
              <a:latin typeface="Montserrat"/>
            </a:endParaRPr>
          </a:p>
        </p:txBody>
      </p:sp>
      <p:grpSp>
        <p:nvGrpSpPr>
          <p:cNvPr id="56" name="Gruppo 55">
            <a:extLst>
              <a:ext uri="{FF2B5EF4-FFF2-40B4-BE49-F238E27FC236}">
                <a16:creationId xmlns:a16="http://schemas.microsoft.com/office/drawing/2014/main" id="{5EAB645F-B9DE-7C0E-E6E4-BB75CE1013C0}"/>
              </a:ext>
            </a:extLst>
          </p:cNvPr>
          <p:cNvGrpSpPr/>
          <p:nvPr/>
        </p:nvGrpSpPr>
        <p:grpSpPr>
          <a:xfrm>
            <a:off x="652211" y="2449237"/>
            <a:ext cx="8746271" cy="6397604"/>
            <a:chOff x="1316101" y="3729364"/>
            <a:chExt cx="8746271" cy="6397604"/>
          </a:xfrm>
        </p:grpSpPr>
        <p:grpSp>
          <p:nvGrpSpPr>
            <p:cNvPr id="36" name="Gruppo 35">
              <a:extLst>
                <a:ext uri="{FF2B5EF4-FFF2-40B4-BE49-F238E27FC236}">
                  <a16:creationId xmlns:a16="http://schemas.microsoft.com/office/drawing/2014/main" id="{B836D156-D750-14E5-364B-28B989AE8DEB}"/>
                </a:ext>
              </a:extLst>
            </p:cNvPr>
            <p:cNvGrpSpPr/>
            <p:nvPr/>
          </p:nvGrpSpPr>
          <p:grpSpPr>
            <a:xfrm>
              <a:off x="1316101" y="3729364"/>
              <a:ext cx="2160000" cy="2160000"/>
              <a:chOff x="3058937" y="4001029"/>
              <a:chExt cx="2828272" cy="2828272"/>
            </a:xfrm>
          </p:grpSpPr>
          <p:grpSp>
            <p:nvGrpSpPr>
              <p:cNvPr id="6" name="Group 6"/>
              <p:cNvGrpSpPr/>
              <p:nvPr/>
            </p:nvGrpSpPr>
            <p:grpSpPr>
              <a:xfrm>
                <a:off x="3058937" y="4001029"/>
                <a:ext cx="2828272" cy="2828272"/>
                <a:chOff x="0" y="0"/>
                <a:chExt cx="6350000" cy="6350000"/>
              </a:xfrm>
            </p:grpSpPr>
            <p:sp>
              <p:nvSpPr>
                <p:cNvPr id="7" name="Freeform 7"/>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6213C"/>
                </a:solidFill>
              </p:spPr>
              <p:txBody>
                <a:bodyPr/>
                <a:lstStyle/>
                <a:p>
                  <a:endParaRPr lang="it-IT"/>
                </a:p>
              </p:txBody>
            </p:sp>
          </p:grpSp>
          <p:grpSp>
            <p:nvGrpSpPr>
              <p:cNvPr id="12" name="Group 12"/>
              <p:cNvGrpSpPr/>
              <p:nvPr/>
            </p:nvGrpSpPr>
            <p:grpSpPr>
              <a:xfrm>
                <a:off x="3284444" y="4226536"/>
                <a:ext cx="2377258" cy="2377258"/>
                <a:chOff x="0" y="0"/>
                <a:chExt cx="6350000" cy="6350000"/>
              </a:xfrm>
            </p:grpSpPr>
            <p:sp>
              <p:nvSpPr>
                <p:cNvPr id="13" name="Freeform 13"/>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FFF"/>
                </a:solidFill>
              </p:spPr>
              <p:txBody>
                <a:bodyPr/>
                <a:lstStyle/>
                <a:p>
                  <a:endParaRPr lang="it-IT"/>
                </a:p>
              </p:txBody>
            </p:sp>
          </p:grpSp>
          <p:grpSp>
            <p:nvGrpSpPr>
              <p:cNvPr id="22" name="Group 22"/>
              <p:cNvGrpSpPr/>
              <p:nvPr/>
            </p:nvGrpSpPr>
            <p:grpSpPr>
              <a:xfrm>
                <a:off x="3699086" y="4641178"/>
                <a:ext cx="1547974" cy="1547974"/>
                <a:chOff x="0" y="0"/>
                <a:chExt cx="6350000" cy="6350000"/>
              </a:xfrm>
            </p:grpSpPr>
            <p:sp>
              <p:nvSpPr>
                <p:cNvPr id="23" name="Freeform 23"/>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6213C"/>
                </a:solidFill>
              </p:spPr>
              <p:txBody>
                <a:bodyPr/>
                <a:lstStyle/>
                <a:p>
                  <a:endParaRPr lang="it-IT"/>
                </a:p>
              </p:txBody>
            </p:sp>
          </p:grpSp>
          <p:sp>
            <p:nvSpPr>
              <p:cNvPr id="24" name="TextBox 24"/>
              <p:cNvSpPr txBox="1"/>
              <p:nvPr/>
            </p:nvSpPr>
            <p:spPr>
              <a:xfrm>
                <a:off x="3699086" y="4810131"/>
                <a:ext cx="1547973" cy="627159"/>
              </a:xfrm>
              <a:prstGeom prst="rect">
                <a:avLst/>
              </a:prstGeom>
            </p:spPr>
            <p:txBody>
              <a:bodyPr lIns="0" tIns="0" rIns="0" bIns="0" rtlCol="0" anchor="t">
                <a:spAutoFit/>
              </a:bodyPr>
              <a:lstStyle/>
              <a:p>
                <a:pPr algn="ctr">
                  <a:lnSpc>
                    <a:spcPts val="5880"/>
                  </a:lnSpc>
                </a:pPr>
                <a:r>
                  <a:rPr lang="en-US" sz="2400" spc="63">
                    <a:solidFill>
                      <a:srgbClr val="FFFFFF"/>
                    </a:solidFill>
                    <a:latin typeface="Montserrat Classic"/>
                  </a:rPr>
                  <a:t>Art. 19</a:t>
                </a:r>
              </a:p>
            </p:txBody>
          </p:sp>
        </p:grpSp>
        <p:grpSp>
          <p:nvGrpSpPr>
            <p:cNvPr id="45" name="Gruppo 44">
              <a:extLst>
                <a:ext uri="{FF2B5EF4-FFF2-40B4-BE49-F238E27FC236}">
                  <a16:creationId xmlns:a16="http://schemas.microsoft.com/office/drawing/2014/main" id="{0D097EBA-1698-90AA-D586-3EEFB4EF53D6}"/>
                </a:ext>
              </a:extLst>
            </p:cNvPr>
            <p:cNvGrpSpPr/>
            <p:nvPr/>
          </p:nvGrpSpPr>
          <p:grpSpPr>
            <a:xfrm>
              <a:off x="1316101" y="6686919"/>
              <a:ext cx="2160000" cy="2160000"/>
              <a:chOff x="6308301" y="4001029"/>
              <a:chExt cx="2828272" cy="2828272"/>
            </a:xfrm>
          </p:grpSpPr>
          <p:grpSp>
            <p:nvGrpSpPr>
              <p:cNvPr id="10" name="Group 10"/>
              <p:cNvGrpSpPr/>
              <p:nvPr/>
            </p:nvGrpSpPr>
            <p:grpSpPr>
              <a:xfrm>
                <a:off x="6308301" y="4001029"/>
                <a:ext cx="2828272" cy="2828272"/>
                <a:chOff x="0" y="0"/>
                <a:chExt cx="6350000" cy="6350000"/>
              </a:xfrm>
            </p:grpSpPr>
            <p:sp>
              <p:nvSpPr>
                <p:cNvPr id="11" name="Freeform 11"/>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43B4BE"/>
                </a:solidFill>
              </p:spPr>
              <p:txBody>
                <a:bodyPr/>
                <a:lstStyle/>
                <a:p>
                  <a:endParaRPr lang="it-IT"/>
                </a:p>
              </p:txBody>
            </p:sp>
          </p:grpSp>
          <p:grpSp>
            <p:nvGrpSpPr>
              <p:cNvPr id="14" name="Group 14"/>
              <p:cNvGrpSpPr/>
              <p:nvPr/>
            </p:nvGrpSpPr>
            <p:grpSpPr>
              <a:xfrm>
                <a:off x="6533808" y="4226536"/>
                <a:ext cx="2377258" cy="2377258"/>
                <a:chOff x="0" y="0"/>
                <a:chExt cx="6350000" cy="6350000"/>
              </a:xfrm>
            </p:grpSpPr>
            <p:sp>
              <p:nvSpPr>
                <p:cNvPr id="15" name="Freeform 15"/>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FFF"/>
                </a:solidFill>
              </p:spPr>
              <p:txBody>
                <a:bodyPr/>
                <a:lstStyle/>
                <a:p>
                  <a:endParaRPr lang="it-IT"/>
                </a:p>
              </p:txBody>
            </p:sp>
          </p:grpSp>
          <p:grpSp>
            <p:nvGrpSpPr>
              <p:cNvPr id="27" name="Group 27"/>
              <p:cNvGrpSpPr/>
              <p:nvPr/>
            </p:nvGrpSpPr>
            <p:grpSpPr>
              <a:xfrm>
                <a:off x="6948450" y="4641178"/>
                <a:ext cx="1547974" cy="1547974"/>
                <a:chOff x="0" y="0"/>
                <a:chExt cx="6350000" cy="6350000"/>
              </a:xfrm>
            </p:grpSpPr>
            <p:sp>
              <p:nvSpPr>
                <p:cNvPr id="28" name="Freeform 28"/>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43B4BE"/>
                </a:solidFill>
              </p:spPr>
              <p:txBody>
                <a:bodyPr/>
                <a:lstStyle/>
                <a:p>
                  <a:endParaRPr lang="it-IT"/>
                </a:p>
              </p:txBody>
            </p:sp>
          </p:grpSp>
          <p:sp>
            <p:nvSpPr>
              <p:cNvPr id="29" name="TextBox 29"/>
              <p:cNvSpPr txBox="1"/>
              <p:nvPr/>
            </p:nvSpPr>
            <p:spPr>
              <a:xfrm>
                <a:off x="6966133" y="4873234"/>
                <a:ext cx="1547973" cy="627159"/>
              </a:xfrm>
              <a:prstGeom prst="rect">
                <a:avLst/>
              </a:prstGeom>
            </p:spPr>
            <p:txBody>
              <a:bodyPr lIns="0" tIns="0" rIns="0" bIns="0" rtlCol="0" anchor="t">
                <a:spAutoFit/>
              </a:bodyPr>
              <a:lstStyle/>
              <a:p>
                <a:pPr algn="ctr">
                  <a:lnSpc>
                    <a:spcPts val="5880"/>
                  </a:lnSpc>
                </a:pPr>
                <a:r>
                  <a:rPr lang="en-US" sz="2400" spc="63">
                    <a:solidFill>
                      <a:srgbClr val="FFFFFF"/>
                    </a:solidFill>
                    <a:latin typeface="Montserrat Classic"/>
                  </a:rPr>
                  <a:t>Art. 27</a:t>
                </a:r>
              </a:p>
            </p:txBody>
          </p:sp>
        </p:grpSp>
        <p:sp>
          <p:nvSpPr>
            <p:cNvPr id="34" name="TextBox 34"/>
            <p:cNvSpPr txBox="1"/>
            <p:nvPr/>
          </p:nvSpPr>
          <p:spPr>
            <a:xfrm>
              <a:off x="3774560" y="3906481"/>
              <a:ext cx="6275127" cy="2031325"/>
            </a:xfrm>
            <a:prstGeom prst="rect">
              <a:avLst/>
            </a:prstGeom>
          </p:spPr>
          <p:txBody>
            <a:bodyPr wrap="square" lIns="0" tIns="0" rIns="0" bIns="0" rtlCol="0" anchor="t">
              <a:spAutoFit/>
            </a:bodyPr>
            <a:lstStyle/>
            <a:p>
              <a:pPr algn="just"/>
              <a:r>
                <a:rPr lang="it-IT" sz="2200">
                  <a:solidFill>
                    <a:srgbClr val="06213C"/>
                  </a:solidFill>
                  <a:latin typeface="Montserrat"/>
                </a:rPr>
                <a:t>‹‹Ogni individuo ha diritto alla libertà di opinione e di espressione incluso il diritto di non essere molestato per la propria opinione e quello di </a:t>
              </a:r>
              <a:r>
                <a:rPr lang="it-IT" sz="2200" b="1">
                  <a:solidFill>
                    <a:srgbClr val="06213C"/>
                  </a:solidFill>
                  <a:latin typeface="Montserrat"/>
                </a:rPr>
                <a:t>cercare</a:t>
              </a:r>
              <a:r>
                <a:rPr lang="it-IT" sz="2200">
                  <a:solidFill>
                    <a:srgbClr val="06213C"/>
                  </a:solidFill>
                  <a:latin typeface="Montserrat"/>
                </a:rPr>
                <a:t>, </a:t>
              </a:r>
              <a:r>
                <a:rPr lang="it-IT" sz="2200" b="1">
                  <a:solidFill>
                    <a:srgbClr val="06213C"/>
                  </a:solidFill>
                  <a:latin typeface="Montserrat"/>
                </a:rPr>
                <a:t>ricevere</a:t>
              </a:r>
              <a:r>
                <a:rPr lang="it-IT" sz="2200">
                  <a:solidFill>
                    <a:srgbClr val="06213C"/>
                  </a:solidFill>
                  <a:latin typeface="Montserrat"/>
                </a:rPr>
                <a:t> e </a:t>
              </a:r>
              <a:r>
                <a:rPr lang="it-IT" sz="2200" b="1">
                  <a:solidFill>
                    <a:srgbClr val="06213C"/>
                  </a:solidFill>
                  <a:latin typeface="Montserrat"/>
                </a:rPr>
                <a:t>diffondere</a:t>
              </a:r>
              <a:r>
                <a:rPr lang="it-IT" sz="2200">
                  <a:solidFill>
                    <a:srgbClr val="06213C"/>
                  </a:solidFill>
                  <a:latin typeface="Montserrat"/>
                </a:rPr>
                <a:t> informazioni e idee attraverso ogni mezzo e senza riguardo a frontiere››.</a:t>
              </a:r>
            </a:p>
          </p:txBody>
        </p:sp>
        <p:sp>
          <p:nvSpPr>
            <p:cNvPr id="47" name="CasellaDiTesto 46">
              <a:extLst>
                <a:ext uri="{FF2B5EF4-FFF2-40B4-BE49-F238E27FC236}">
                  <a16:creationId xmlns:a16="http://schemas.microsoft.com/office/drawing/2014/main" id="{1C5C9361-B5A4-16C9-2D67-41819A53418B}"/>
                </a:ext>
              </a:extLst>
            </p:cNvPr>
            <p:cNvSpPr txBox="1"/>
            <p:nvPr/>
          </p:nvSpPr>
          <p:spPr>
            <a:xfrm>
              <a:off x="3620547" y="6649093"/>
              <a:ext cx="6441825" cy="3477875"/>
            </a:xfrm>
            <a:prstGeom prst="rect">
              <a:avLst/>
            </a:prstGeom>
            <a:noFill/>
          </p:spPr>
          <p:txBody>
            <a:bodyPr wrap="square" lIns="91440" tIns="45720" rIns="91440" bIns="45720" anchor="t">
              <a:spAutoFit/>
            </a:bodyPr>
            <a:lstStyle/>
            <a:p>
              <a:pPr algn="just"/>
              <a:r>
                <a:rPr lang="it-IT" sz="2200">
                  <a:solidFill>
                    <a:srgbClr val="06213C"/>
                  </a:solidFill>
                  <a:latin typeface="Montserrat"/>
                </a:rPr>
                <a:t>1. Ogni individuo ha diritto di prendere parte liberamente alla vita culturale della comunità, di godere delle arti e di </a:t>
              </a:r>
              <a:r>
                <a:rPr lang="it-IT" sz="2200" b="1">
                  <a:solidFill>
                    <a:srgbClr val="06213C"/>
                  </a:solidFill>
                  <a:latin typeface="Montserrat"/>
                </a:rPr>
                <a:t>partecipare al progresso scientifico ed ai suoi benefici.</a:t>
              </a:r>
            </a:p>
            <a:p>
              <a:pPr algn="just"/>
              <a:endParaRPr lang="it-IT" sz="2200">
                <a:solidFill>
                  <a:srgbClr val="06213C"/>
                </a:solidFill>
                <a:latin typeface="Montserrat"/>
              </a:endParaRPr>
            </a:p>
            <a:p>
              <a:pPr algn="just"/>
              <a:r>
                <a:rPr lang="it-IT" sz="2200">
                  <a:solidFill>
                    <a:srgbClr val="06213C"/>
                  </a:solidFill>
                  <a:latin typeface="Montserrat"/>
                </a:rPr>
                <a:t>2. Ogni individuo ha </a:t>
              </a:r>
              <a:r>
                <a:rPr lang="it-IT" sz="2200" b="1">
                  <a:solidFill>
                    <a:srgbClr val="06213C"/>
                  </a:solidFill>
                  <a:latin typeface="Montserrat"/>
                </a:rPr>
                <a:t>diritto alla protezione degli interessi morali e materiali</a:t>
              </a:r>
              <a:r>
                <a:rPr lang="it-IT" sz="2200">
                  <a:solidFill>
                    <a:srgbClr val="06213C"/>
                  </a:solidFill>
                  <a:latin typeface="Montserrat"/>
                </a:rPr>
                <a:t> derivanti da ogni produzione scientifica, letteraria e artistica di cui egli sia autore.</a:t>
              </a:r>
            </a:p>
          </p:txBody>
        </p:sp>
      </p:grpSp>
      <p:sp>
        <p:nvSpPr>
          <p:cNvPr id="96" name="TextBox 24">
            <a:extLst>
              <a:ext uri="{FF2B5EF4-FFF2-40B4-BE49-F238E27FC236}">
                <a16:creationId xmlns:a16="http://schemas.microsoft.com/office/drawing/2014/main" id="{8A5891D8-A74E-C12E-9B7C-49B310FE3867}"/>
              </a:ext>
            </a:extLst>
          </p:cNvPr>
          <p:cNvSpPr txBox="1"/>
          <p:nvPr/>
        </p:nvSpPr>
        <p:spPr>
          <a:xfrm>
            <a:off x="12721056" y="5708438"/>
            <a:ext cx="4396153" cy="1098762"/>
          </a:xfrm>
          <a:prstGeom prst="rect">
            <a:avLst/>
          </a:prstGeom>
        </p:spPr>
        <p:txBody>
          <a:bodyPr wrap="square" lIns="0" tIns="0" rIns="0" bIns="0" rtlCol="0" anchor="t">
            <a:spAutoFit/>
          </a:bodyPr>
          <a:lstStyle/>
          <a:p>
            <a:pPr>
              <a:lnSpc>
                <a:spcPts val="2940"/>
              </a:lnSpc>
            </a:pPr>
            <a:r>
              <a:rPr lang="it-IT" sz="2400">
                <a:solidFill>
                  <a:srgbClr val="06213C"/>
                </a:solidFill>
                <a:latin typeface="Montserrat"/>
              </a:rPr>
              <a:t>La ricerca svolta con fondi pubblici è finanziata dai contribuenti.</a:t>
            </a:r>
            <a:endParaRPr lang="en-US" sz="2400">
              <a:solidFill>
                <a:srgbClr val="06213C"/>
              </a:solidFill>
              <a:latin typeface="Montserrat"/>
            </a:endParaRPr>
          </a:p>
        </p:txBody>
      </p:sp>
      <p:pic>
        <p:nvPicPr>
          <p:cNvPr id="130" name="Elemento grafico 129" descr="Marketing contorno">
            <a:extLst>
              <a:ext uri="{FF2B5EF4-FFF2-40B4-BE49-F238E27FC236}">
                <a16:creationId xmlns:a16="http://schemas.microsoft.com/office/drawing/2014/main" id="{2D141263-D072-249E-A0E3-362981C3EFF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894027" y="5943737"/>
            <a:ext cx="1018479" cy="1018479"/>
          </a:xfrm>
          <a:prstGeom prst="rect">
            <a:avLst/>
          </a:prstGeom>
        </p:spPr>
      </p:pic>
      <p:sp>
        <p:nvSpPr>
          <p:cNvPr id="133" name="TextBox 6">
            <a:extLst>
              <a:ext uri="{FF2B5EF4-FFF2-40B4-BE49-F238E27FC236}">
                <a16:creationId xmlns:a16="http://schemas.microsoft.com/office/drawing/2014/main" id="{BF961F28-74F6-F834-6893-961EFB61DE14}"/>
              </a:ext>
            </a:extLst>
          </p:cNvPr>
          <p:cNvSpPr txBox="1"/>
          <p:nvPr/>
        </p:nvSpPr>
        <p:spPr>
          <a:xfrm>
            <a:off x="9137722" y="263820"/>
            <a:ext cx="7166668" cy="803910"/>
          </a:xfrm>
          <a:prstGeom prst="rect">
            <a:avLst/>
          </a:prstGeom>
        </p:spPr>
        <p:txBody>
          <a:bodyPr lIns="0" tIns="0" rIns="0" bIns="0" rtlCol="0" anchor="t">
            <a:spAutoFit/>
          </a:bodyPr>
          <a:lstStyle/>
          <a:p>
            <a:pPr algn="r">
              <a:lnSpc>
                <a:spcPts val="6269"/>
              </a:lnSpc>
            </a:pPr>
            <a:r>
              <a:rPr lang="en-US" sz="5499" err="1">
                <a:solidFill>
                  <a:schemeClr val="bg1"/>
                </a:solidFill>
                <a:latin typeface="Montserrat Classic Bold"/>
              </a:rPr>
              <a:t>Quali</a:t>
            </a:r>
            <a:r>
              <a:rPr lang="en-US" sz="5499">
                <a:solidFill>
                  <a:schemeClr val="bg1"/>
                </a:solidFill>
                <a:latin typeface="Montserrat Classic Bold"/>
              </a:rPr>
              <a:t>  </a:t>
            </a:r>
            <a:r>
              <a:rPr lang="en-US" sz="5499" err="1">
                <a:solidFill>
                  <a:schemeClr val="bg1"/>
                </a:solidFill>
                <a:latin typeface="Montserrat Classic Bold"/>
              </a:rPr>
              <a:t>diritti</a:t>
            </a:r>
            <a:endParaRPr lang="en-US" sz="5499">
              <a:solidFill>
                <a:schemeClr val="bg1"/>
              </a:solidFill>
              <a:latin typeface="Montserrat Classic Bold"/>
            </a:endParaRPr>
          </a:p>
        </p:txBody>
      </p:sp>
      <p:grpSp>
        <p:nvGrpSpPr>
          <p:cNvPr id="141" name="Gruppo 140">
            <a:extLst>
              <a:ext uri="{FF2B5EF4-FFF2-40B4-BE49-F238E27FC236}">
                <a16:creationId xmlns:a16="http://schemas.microsoft.com/office/drawing/2014/main" id="{8A122088-E8B6-931E-FD90-41FABEE1CC7D}"/>
              </a:ext>
            </a:extLst>
          </p:cNvPr>
          <p:cNvGrpSpPr/>
          <p:nvPr/>
        </p:nvGrpSpPr>
        <p:grpSpPr>
          <a:xfrm>
            <a:off x="10197836" y="5406792"/>
            <a:ext cx="2160000" cy="2160000"/>
            <a:chOff x="12916453" y="5914665"/>
            <a:chExt cx="2160000" cy="2160000"/>
          </a:xfrm>
        </p:grpSpPr>
        <p:sp>
          <p:nvSpPr>
            <p:cNvPr id="134" name="Freeform 7">
              <a:extLst>
                <a:ext uri="{FF2B5EF4-FFF2-40B4-BE49-F238E27FC236}">
                  <a16:creationId xmlns:a16="http://schemas.microsoft.com/office/drawing/2014/main" id="{BB1108A6-F430-E1E3-BB36-BA09EC3C5661}"/>
                </a:ext>
              </a:extLst>
            </p:cNvPr>
            <p:cNvSpPr/>
            <p:nvPr/>
          </p:nvSpPr>
          <p:spPr>
            <a:xfrm>
              <a:off x="12916453" y="5914665"/>
              <a:ext cx="2160000" cy="216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6213C"/>
            </a:solidFill>
          </p:spPr>
          <p:txBody>
            <a:bodyPr/>
            <a:lstStyle/>
            <a:p>
              <a:endParaRPr lang="it-IT"/>
            </a:p>
          </p:txBody>
        </p:sp>
        <p:sp>
          <p:nvSpPr>
            <p:cNvPr id="135" name="Freeform 13">
              <a:extLst>
                <a:ext uri="{FF2B5EF4-FFF2-40B4-BE49-F238E27FC236}">
                  <a16:creationId xmlns:a16="http://schemas.microsoft.com/office/drawing/2014/main" id="{BFBB5D19-CAE2-91A4-571E-158A0EA49EB7}"/>
                </a:ext>
              </a:extLst>
            </p:cNvPr>
            <p:cNvSpPr/>
            <p:nvPr/>
          </p:nvSpPr>
          <p:spPr>
            <a:xfrm>
              <a:off x="13088677" y="6086889"/>
              <a:ext cx="1815553" cy="1815553"/>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FFF"/>
            </a:solidFill>
          </p:spPr>
          <p:txBody>
            <a:bodyPr/>
            <a:lstStyle/>
            <a:p>
              <a:endParaRPr lang="it-IT"/>
            </a:p>
          </p:txBody>
        </p:sp>
        <p:sp>
          <p:nvSpPr>
            <p:cNvPr id="136" name="Freeform 23">
              <a:extLst>
                <a:ext uri="{FF2B5EF4-FFF2-40B4-BE49-F238E27FC236}">
                  <a16:creationId xmlns:a16="http://schemas.microsoft.com/office/drawing/2014/main" id="{4BA2477B-1226-9C64-EDE3-38821125D63C}"/>
                </a:ext>
              </a:extLst>
            </p:cNvPr>
            <p:cNvSpPr/>
            <p:nvPr/>
          </p:nvSpPr>
          <p:spPr>
            <a:xfrm>
              <a:off x="13405346" y="6403558"/>
              <a:ext cx="1182214" cy="1182214"/>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6213C"/>
            </a:solidFill>
          </p:spPr>
          <p:txBody>
            <a:bodyPr/>
            <a:lstStyle/>
            <a:p>
              <a:endParaRPr lang="it-IT"/>
            </a:p>
          </p:txBody>
        </p:sp>
      </p:grpSp>
      <p:sp>
        <p:nvSpPr>
          <p:cNvPr id="139" name="TextBox 34">
            <a:extLst>
              <a:ext uri="{FF2B5EF4-FFF2-40B4-BE49-F238E27FC236}">
                <a16:creationId xmlns:a16="http://schemas.microsoft.com/office/drawing/2014/main" id="{61DCBE1E-1EB2-CA17-D426-52E2F6C4ADFF}"/>
              </a:ext>
            </a:extLst>
          </p:cNvPr>
          <p:cNvSpPr txBox="1"/>
          <p:nvPr/>
        </p:nvSpPr>
        <p:spPr>
          <a:xfrm>
            <a:off x="12645536" y="2921498"/>
            <a:ext cx="4044919" cy="720518"/>
          </a:xfrm>
          <a:prstGeom prst="rect">
            <a:avLst/>
          </a:prstGeom>
        </p:spPr>
        <p:txBody>
          <a:bodyPr wrap="square" lIns="0" tIns="0" rIns="0" bIns="0" rtlCol="0" anchor="t">
            <a:spAutoFit/>
          </a:bodyPr>
          <a:lstStyle/>
          <a:p>
            <a:pPr>
              <a:lnSpc>
                <a:spcPts val="2940"/>
              </a:lnSpc>
            </a:pPr>
            <a:r>
              <a:rPr lang="en-US" sz="2400">
                <a:solidFill>
                  <a:srgbClr val="06213C"/>
                </a:solidFill>
                <a:latin typeface="Montserrat"/>
              </a:rPr>
              <a:t>La </a:t>
            </a:r>
            <a:r>
              <a:rPr lang="en-US" sz="2400" err="1">
                <a:solidFill>
                  <a:srgbClr val="06213C"/>
                </a:solidFill>
                <a:latin typeface="Montserrat"/>
              </a:rPr>
              <a:t>scienza</a:t>
            </a:r>
            <a:r>
              <a:rPr lang="en-US" sz="2400">
                <a:solidFill>
                  <a:srgbClr val="06213C"/>
                </a:solidFill>
                <a:latin typeface="Montserrat"/>
              </a:rPr>
              <a:t> non è nata </a:t>
            </a:r>
            <a:r>
              <a:rPr lang="en-US" sz="2400" err="1">
                <a:solidFill>
                  <a:srgbClr val="06213C"/>
                </a:solidFill>
                <a:latin typeface="Montserrat"/>
              </a:rPr>
              <a:t>chiusa</a:t>
            </a:r>
            <a:r>
              <a:rPr lang="en-US" sz="2400">
                <a:solidFill>
                  <a:srgbClr val="06213C"/>
                </a:solidFill>
                <a:latin typeface="Montserrat"/>
              </a:rPr>
              <a:t>, lo è </a:t>
            </a:r>
            <a:r>
              <a:rPr lang="en-US" sz="2400" err="1">
                <a:solidFill>
                  <a:srgbClr val="06213C"/>
                </a:solidFill>
                <a:latin typeface="Montserrat"/>
              </a:rPr>
              <a:t>diventata</a:t>
            </a:r>
            <a:r>
              <a:rPr lang="en-US" sz="2400">
                <a:solidFill>
                  <a:srgbClr val="06213C"/>
                </a:solidFill>
                <a:latin typeface="Montserrat"/>
              </a:rPr>
              <a:t>.</a:t>
            </a:r>
          </a:p>
        </p:txBody>
      </p:sp>
      <p:sp>
        <p:nvSpPr>
          <p:cNvPr id="151" name="Freeform 11">
            <a:extLst>
              <a:ext uri="{FF2B5EF4-FFF2-40B4-BE49-F238E27FC236}">
                <a16:creationId xmlns:a16="http://schemas.microsoft.com/office/drawing/2014/main" id="{8D332B30-60BD-7AC7-B3F4-6F6495F62723}"/>
              </a:ext>
            </a:extLst>
          </p:cNvPr>
          <p:cNvSpPr/>
          <p:nvPr/>
        </p:nvSpPr>
        <p:spPr>
          <a:xfrm>
            <a:off x="10197836" y="2446373"/>
            <a:ext cx="2160000" cy="216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43B4BE"/>
          </a:solidFill>
        </p:spPr>
        <p:txBody>
          <a:bodyPr/>
          <a:lstStyle/>
          <a:p>
            <a:endParaRPr lang="it-IT"/>
          </a:p>
        </p:txBody>
      </p:sp>
      <p:sp>
        <p:nvSpPr>
          <p:cNvPr id="152" name="Freeform 15">
            <a:extLst>
              <a:ext uri="{FF2B5EF4-FFF2-40B4-BE49-F238E27FC236}">
                <a16:creationId xmlns:a16="http://schemas.microsoft.com/office/drawing/2014/main" id="{0D31C0E7-435C-518A-DE75-CDE35EBA9C18}"/>
              </a:ext>
            </a:extLst>
          </p:cNvPr>
          <p:cNvSpPr/>
          <p:nvPr/>
        </p:nvSpPr>
        <p:spPr>
          <a:xfrm>
            <a:off x="10370060" y="2618597"/>
            <a:ext cx="1815553" cy="1815553"/>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FFF"/>
          </a:solidFill>
        </p:spPr>
        <p:txBody>
          <a:bodyPr/>
          <a:lstStyle/>
          <a:p>
            <a:endParaRPr lang="it-IT"/>
          </a:p>
        </p:txBody>
      </p:sp>
      <p:sp>
        <p:nvSpPr>
          <p:cNvPr id="153" name="Freeform 28">
            <a:extLst>
              <a:ext uri="{FF2B5EF4-FFF2-40B4-BE49-F238E27FC236}">
                <a16:creationId xmlns:a16="http://schemas.microsoft.com/office/drawing/2014/main" id="{B0F2A6AB-29AE-CBBB-1583-8D2FD9603769}"/>
              </a:ext>
            </a:extLst>
          </p:cNvPr>
          <p:cNvSpPr/>
          <p:nvPr/>
        </p:nvSpPr>
        <p:spPr>
          <a:xfrm>
            <a:off x="10686729" y="2935266"/>
            <a:ext cx="1182214" cy="1182214"/>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43B4BE"/>
          </a:solidFill>
        </p:spPr>
        <p:txBody>
          <a:bodyPr/>
          <a:lstStyle/>
          <a:p>
            <a:endParaRPr lang="it-IT"/>
          </a:p>
        </p:txBody>
      </p:sp>
      <p:pic>
        <p:nvPicPr>
          <p:cNvPr id="156" name="Elemento grafico 155" descr="Muro di mattoni contorno">
            <a:extLst>
              <a:ext uri="{FF2B5EF4-FFF2-40B4-BE49-F238E27FC236}">
                <a16:creationId xmlns:a16="http://schemas.microsoft.com/office/drawing/2014/main" id="{3A682D94-A9FF-50A3-414F-26F3DE36E653}"/>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0824122" y="3040373"/>
            <a:ext cx="972000" cy="972000"/>
          </a:xfrm>
          <a:prstGeom prst="rect">
            <a:avLst/>
          </a:prstGeom>
        </p:spPr>
      </p:pic>
      <p:pic>
        <p:nvPicPr>
          <p:cNvPr id="157" name="Immagine 156">
            <a:extLst>
              <a:ext uri="{FF2B5EF4-FFF2-40B4-BE49-F238E27FC236}">
                <a16:creationId xmlns:a16="http://schemas.microsoft.com/office/drawing/2014/main" id="{8C5E6F60-EA06-A5A8-0D92-A9FEF6467BF2}"/>
              </a:ext>
            </a:extLst>
          </p:cNvPr>
          <p:cNvPicPr>
            <a:picLocks noChangeAspect="1"/>
          </p:cNvPicPr>
          <p:nvPr/>
        </p:nvPicPr>
        <p:blipFill>
          <a:blip r:embed="rId12"/>
          <a:stretch>
            <a:fillRect/>
          </a:stretch>
        </p:blipFill>
        <p:spPr>
          <a:xfrm>
            <a:off x="10838396" y="6025724"/>
            <a:ext cx="1018120" cy="1018120"/>
          </a:xfrm>
          <a:prstGeom prst="rect">
            <a:avLst/>
          </a:prstGeom>
        </p:spPr>
      </p:pic>
    </p:spTree>
    <p:extLst>
      <p:ext uri="{BB962C8B-B14F-4D97-AF65-F5344CB8AC3E}">
        <p14:creationId xmlns:p14="http://schemas.microsoft.com/office/powerpoint/2010/main" val="230661476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18288000" cy="1457325"/>
          </a:xfrm>
          <a:prstGeom prst="rect">
            <a:avLst/>
          </a:prstGeom>
          <a:solidFill>
            <a:srgbClr val="1E3048"/>
          </a:solidFill>
        </p:spPr>
        <p:txBody>
          <a:bodyPr/>
          <a:lstStyle/>
          <a:p>
            <a:endParaRPr lang="it-IT"/>
          </a:p>
        </p:txBody>
      </p:sp>
      <p:grpSp>
        <p:nvGrpSpPr>
          <p:cNvPr id="7" name="Group 7"/>
          <p:cNvGrpSpPr/>
          <p:nvPr/>
        </p:nvGrpSpPr>
        <p:grpSpPr>
          <a:xfrm>
            <a:off x="6240572" y="1998136"/>
            <a:ext cx="9051718" cy="2340000"/>
            <a:chOff x="0" y="0"/>
            <a:chExt cx="9376373" cy="1913890"/>
          </a:xfrm>
        </p:grpSpPr>
        <p:sp>
          <p:nvSpPr>
            <p:cNvPr id="8" name="Freeform 8"/>
            <p:cNvSpPr/>
            <p:nvPr/>
          </p:nvSpPr>
          <p:spPr>
            <a:xfrm>
              <a:off x="0" y="0"/>
              <a:ext cx="9376373" cy="1913890"/>
            </a:xfrm>
            <a:custGeom>
              <a:avLst/>
              <a:gdLst/>
              <a:ahLst/>
              <a:cxnLst/>
              <a:rect l="l" t="t" r="r" b="b"/>
              <a:pathLst>
                <a:path w="9376373" h="1913890">
                  <a:moveTo>
                    <a:pt x="9251913" y="1913890"/>
                  </a:moveTo>
                  <a:lnTo>
                    <a:pt x="124460" y="1913890"/>
                  </a:lnTo>
                  <a:cubicBezTo>
                    <a:pt x="55880" y="1913890"/>
                    <a:pt x="0" y="1858010"/>
                    <a:pt x="0" y="1789430"/>
                  </a:cubicBezTo>
                  <a:lnTo>
                    <a:pt x="0" y="124460"/>
                  </a:lnTo>
                  <a:cubicBezTo>
                    <a:pt x="0" y="55880"/>
                    <a:pt x="55880" y="0"/>
                    <a:pt x="124460" y="0"/>
                  </a:cubicBezTo>
                  <a:lnTo>
                    <a:pt x="9251914" y="0"/>
                  </a:lnTo>
                  <a:cubicBezTo>
                    <a:pt x="9320493" y="0"/>
                    <a:pt x="9376373" y="55880"/>
                    <a:pt x="9376373" y="124460"/>
                  </a:cubicBezTo>
                  <a:lnTo>
                    <a:pt x="9376373" y="1789430"/>
                  </a:lnTo>
                  <a:cubicBezTo>
                    <a:pt x="9376373" y="1858010"/>
                    <a:pt x="9320493" y="1913890"/>
                    <a:pt x="9251914" y="1913890"/>
                  </a:cubicBezTo>
                  <a:close/>
                </a:path>
              </a:pathLst>
            </a:custGeom>
            <a:solidFill>
              <a:srgbClr val="1E3048"/>
            </a:solidFill>
          </p:spPr>
          <p:txBody>
            <a:bodyPr/>
            <a:lstStyle/>
            <a:p>
              <a:endParaRPr lang="it-IT"/>
            </a:p>
          </p:txBody>
        </p:sp>
      </p:grpSp>
      <p:grpSp>
        <p:nvGrpSpPr>
          <p:cNvPr id="9" name="Group 9"/>
          <p:cNvGrpSpPr/>
          <p:nvPr/>
        </p:nvGrpSpPr>
        <p:grpSpPr>
          <a:xfrm rot="5400000">
            <a:off x="3948608" y="59891"/>
            <a:ext cx="1047600" cy="6120000"/>
            <a:chOff x="987108" y="189103"/>
            <a:chExt cx="2532849" cy="16167948"/>
          </a:xfrm>
        </p:grpSpPr>
        <p:sp>
          <p:nvSpPr>
            <p:cNvPr id="10" name="Freeform 10"/>
            <p:cNvSpPr/>
            <p:nvPr/>
          </p:nvSpPr>
          <p:spPr>
            <a:xfrm>
              <a:off x="987108" y="189103"/>
              <a:ext cx="2532849" cy="16167948"/>
            </a:xfrm>
            <a:custGeom>
              <a:avLst/>
              <a:gdLst/>
              <a:ahLst/>
              <a:cxnLst/>
              <a:rect l="l" t="t" r="r" b="b"/>
              <a:pathLst>
                <a:path w="3130550" h="16521867">
                  <a:moveTo>
                    <a:pt x="0" y="1123950"/>
                  </a:moveTo>
                  <a:lnTo>
                    <a:pt x="0" y="16521867"/>
                  </a:lnTo>
                  <a:lnTo>
                    <a:pt x="3130550" y="16521867"/>
                  </a:lnTo>
                  <a:lnTo>
                    <a:pt x="3130550" y="0"/>
                  </a:lnTo>
                  <a:close/>
                </a:path>
              </a:pathLst>
            </a:custGeom>
            <a:solidFill>
              <a:srgbClr val="F8F8F8"/>
            </a:solidFill>
          </p:spPr>
          <p:txBody>
            <a:bodyPr/>
            <a:lstStyle/>
            <a:p>
              <a:endParaRPr lang="it-IT"/>
            </a:p>
          </p:txBody>
        </p:sp>
      </p:grpSp>
      <p:sp>
        <p:nvSpPr>
          <p:cNvPr id="15" name="Freeform 15"/>
          <p:cNvSpPr/>
          <p:nvPr/>
        </p:nvSpPr>
        <p:spPr>
          <a:xfrm rot="-5400000">
            <a:off x="16041208" y="704772"/>
            <a:ext cx="2988478" cy="1505106"/>
          </a:xfrm>
          <a:custGeom>
            <a:avLst/>
            <a:gdLst/>
            <a:ahLst/>
            <a:cxnLst/>
            <a:rect l="l" t="t" r="r" b="b"/>
            <a:pathLst>
              <a:path w="2988478" h="1505106">
                <a:moveTo>
                  <a:pt x="0" y="0"/>
                </a:moveTo>
                <a:lnTo>
                  <a:pt x="2988478" y="0"/>
                </a:lnTo>
                <a:lnTo>
                  <a:pt x="2988478" y="1505106"/>
                </a:lnTo>
                <a:lnTo>
                  <a:pt x="0" y="150510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it-IT"/>
          </a:p>
        </p:txBody>
      </p:sp>
      <p:sp>
        <p:nvSpPr>
          <p:cNvPr id="16" name="Freeform 16"/>
          <p:cNvSpPr/>
          <p:nvPr/>
        </p:nvSpPr>
        <p:spPr>
          <a:xfrm rot="5400000">
            <a:off x="7815645" y="8692137"/>
            <a:ext cx="1060016" cy="1235189"/>
          </a:xfrm>
          <a:custGeom>
            <a:avLst/>
            <a:gdLst/>
            <a:ahLst/>
            <a:cxnLst/>
            <a:rect l="l" t="t" r="r" b="b"/>
            <a:pathLst>
              <a:path w="1060016" h="1235189">
                <a:moveTo>
                  <a:pt x="0" y="0"/>
                </a:moveTo>
                <a:lnTo>
                  <a:pt x="1060017" y="0"/>
                </a:lnTo>
                <a:lnTo>
                  <a:pt x="1060017" y="1235188"/>
                </a:lnTo>
                <a:lnTo>
                  <a:pt x="0" y="123518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it-IT"/>
          </a:p>
        </p:txBody>
      </p:sp>
      <p:sp>
        <p:nvSpPr>
          <p:cNvPr id="17" name="Freeform 17"/>
          <p:cNvSpPr/>
          <p:nvPr/>
        </p:nvSpPr>
        <p:spPr>
          <a:xfrm>
            <a:off x="16702512" y="8607791"/>
            <a:ext cx="556788" cy="556788"/>
          </a:xfrm>
          <a:custGeom>
            <a:avLst/>
            <a:gdLst/>
            <a:ahLst/>
            <a:cxnLst/>
            <a:rect l="l" t="t" r="r" b="b"/>
            <a:pathLst>
              <a:path w="556788" h="556788">
                <a:moveTo>
                  <a:pt x="0" y="0"/>
                </a:moveTo>
                <a:lnTo>
                  <a:pt x="556788" y="0"/>
                </a:lnTo>
                <a:lnTo>
                  <a:pt x="556788" y="556787"/>
                </a:lnTo>
                <a:lnTo>
                  <a:pt x="0" y="55678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it-IT"/>
          </a:p>
        </p:txBody>
      </p:sp>
      <p:sp>
        <p:nvSpPr>
          <p:cNvPr id="22" name="TextBox 22"/>
          <p:cNvSpPr txBox="1"/>
          <p:nvPr/>
        </p:nvSpPr>
        <p:spPr>
          <a:xfrm>
            <a:off x="8001253" y="2367262"/>
            <a:ext cx="6822191" cy="1833066"/>
          </a:xfrm>
          <a:prstGeom prst="rect">
            <a:avLst/>
          </a:prstGeom>
        </p:spPr>
        <p:txBody>
          <a:bodyPr wrap="square" lIns="0" tIns="0" rIns="0" bIns="0" rtlCol="0" anchor="t">
            <a:spAutoFit/>
          </a:bodyPr>
          <a:lstStyle/>
          <a:p>
            <a:pPr>
              <a:lnSpc>
                <a:spcPts val="2940"/>
              </a:lnSpc>
            </a:pPr>
            <a:r>
              <a:rPr lang="en-US" sz="2100" err="1">
                <a:solidFill>
                  <a:srgbClr val="FFFFFF"/>
                </a:solidFill>
                <a:latin typeface="Montserrat"/>
              </a:rPr>
              <a:t>Adesione</a:t>
            </a:r>
            <a:r>
              <a:rPr lang="en-US" sz="2100">
                <a:solidFill>
                  <a:srgbClr val="FFFFFF"/>
                </a:solidFill>
                <a:latin typeface="Montserrat"/>
              </a:rPr>
              <a:t> a </a:t>
            </a:r>
            <a:r>
              <a:rPr lang="en-US" sz="2100" err="1">
                <a:solidFill>
                  <a:srgbClr val="FFFFFF"/>
                </a:solidFill>
                <a:latin typeface="Montserrat"/>
              </a:rPr>
              <a:t>quei</a:t>
            </a:r>
            <a:r>
              <a:rPr lang="en-US" sz="2100">
                <a:solidFill>
                  <a:srgbClr val="FFFFFF"/>
                </a:solidFill>
                <a:latin typeface="Montserrat"/>
              </a:rPr>
              <a:t> </a:t>
            </a:r>
            <a:r>
              <a:rPr lang="en-US" sz="2100" err="1">
                <a:solidFill>
                  <a:srgbClr val="FFFFFF"/>
                </a:solidFill>
                <a:latin typeface="Montserrat"/>
              </a:rPr>
              <a:t>principi</a:t>
            </a:r>
            <a:r>
              <a:rPr lang="en-US" sz="2100">
                <a:solidFill>
                  <a:srgbClr val="FFFFFF"/>
                </a:solidFill>
                <a:latin typeface="Montserrat"/>
              </a:rPr>
              <a:t> </a:t>
            </a:r>
            <a:r>
              <a:rPr lang="en-US" sz="2100" err="1">
                <a:solidFill>
                  <a:srgbClr val="FFFFFF"/>
                </a:solidFill>
                <a:latin typeface="Montserrat"/>
              </a:rPr>
              <a:t>che</a:t>
            </a:r>
            <a:r>
              <a:rPr lang="en-US" sz="2100">
                <a:solidFill>
                  <a:srgbClr val="FFFFFF"/>
                </a:solidFill>
                <a:latin typeface="Montserrat"/>
              </a:rPr>
              <a:t> </a:t>
            </a:r>
            <a:r>
              <a:rPr lang="en-US" sz="2100" err="1">
                <a:solidFill>
                  <a:srgbClr val="FFFFFF"/>
                </a:solidFill>
                <a:latin typeface="Montserrat"/>
              </a:rPr>
              <a:t>vedono</a:t>
            </a:r>
            <a:r>
              <a:rPr lang="en-US" sz="2100">
                <a:solidFill>
                  <a:srgbClr val="FFFFFF"/>
                </a:solidFill>
                <a:latin typeface="Montserrat"/>
              </a:rPr>
              <a:t> </a:t>
            </a:r>
            <a:r>
              <a:rPr lang="en-US" sz="2100" err="1">
                <a:solidFill>
                  <a:srgbClr val="FFFFFF"/>
                </a:solidFill>
                <a:latin typeface="Montserrat"/>
              </a:rPr>
              <a:t>l’Open</a:t>
            </a:r>
            <a:r>
              <a:rPr lang="en-US" sz="2100">
                <a:solidFill>
                  <a:srgbClr val="FFFFFF"/>
                </a:solidFill>
                <a:latin typeface="Montserrat"/>
              </a:rPr>
              <a:t> Science e </a:t>
            </a:r>
            <a:r>
              <a:rPr lang="en-US" sz="2100" err="1">
                <a:solidFill>
                  <a:srgbClr val="FFFFFF"/>
                </a:solidFill>
                <a:latin typeface="Montserrat"/>
              </a:rPr>
              <a:t>l’Open</a:t>
            </a:r>
            <a:r>
              <a:rPr lang="en-US" sz="2100">
                <a:solidFill>
                  <a:srgbClr val="FFFFFF"/>
                </a:solidFill>
                <a:latin typeface="Montserrat"/>
              </a:rPr>
              <a:t> Access </a:t>
            </a:r>
            <a:r>
              <a:rPr lang="en-US" sz="2100" err="1">
                <a:solidFill>
                  <a:srgbClr val="FFFFFF"/>
                </a:solidFill>
                <a:latin typeface="Montserrat"/>
              </a:rPr>
              <a:t>farsi</a:t>
            </a:r>
            <a:r>
              <a:rPr lang="en-US" sz="2100">
                <a:solidFill>
                  <a:srgbClr val="FFFFFF"/>
                </a:solidFill>
                <a:latin typeface="Montserrat"/>
              </a:rPr>
              <a:t> </a:t>
            </a:r>
            <a:r>
              <a:rPr lang="en-US" sz="2100" err="1">
                <a:solidFill>
                  <a:srgbClr val="FFFFFF"/>
                </a:solidFill>
                <a:latin typeface="Montserrat"/>
              </a:rPr>
              <a:t>parte</a:t>
            </a:r>
            <a:r>
              <a:rPr lang="en-US" sz="2100">
                <a:solidFill>
                  <a:srgbClr val="FFFFFF"/>
                </a:solidFill>
                <a:latin typeface="Montserrat"/>
              </a:rPr>
              <a:t> </a:t>
            </a:r>
            <a:r>
              <a:rPr lang="en-US" sz="2100" err="1">
                <a:solidFill>
                  <a:srgbClr val="FFFFFF"/>
                </a:solidFill>
                <a:latin typeface="Montserrat"/>
              </a:rPr>
              <a:t>integrante</a:t>
            </a:r>
            <a:r>
              <a:rPr lang="en-US" sz="2100">
                <a:solidFill>
                  <a:srgbClr val="FFFFFF"/>
                </a:solidFill>
                <a:latin typeface="Montserrat"/>
              </a:rPr>
              <a:t> del </a:t>
            </a:r>
            <a:r>
              <a:rPr lang="en-US" sz="2100" err="1">
                <a:solidFill>
                  <a:srgbClr val="FFFFFF"/>
                </a:solidFill>
                <a:latin typeface="Montserrat"/>
              </a:rPr>
              <a:t>diritto</a:t>
            </a:r>
            <a:r>
              <a:rPr lang="en-US" sz="2100">
                <a:solidFill>
                  <a:srgbClr val="FFFFFF"/>
                </a:solidFill>
                <a:latin typeface="Montserrat"/>
              </a:rPr>
              <a:t> </a:t>
            </a:r>
            <a:r>
              <a:rPr lang="en-US" sz="2100" err="1">
                <a:solidFill>
                  <a:srgbClr val="FFFFFF"/>
                </a:solidFill>
                <a:latin typeface="Montserrat"/>
              </a:rPr>
              <a:t>umano</a:t>
            </a:r>
            <a:r>
              <a:rPr lang="en-US" sz="2100">
                <a:solidFill>
                  <a:srgbClr val="FFFFFF"/>
                </a:solidFill>
                <a:latin typeface="Montserrat"/>
              </a:rPr>
              <a:t> </a:t>
            </a:r>
            <a:r>
              <a:rPr lang="en-US" sz="2100" err="1">
                <a:solidFill>
                  <a:srgbClr val="FFFFFF"/>
                </a:solidFill>
                <a:latin typeface="Montserrat"/>
              </a:rPr>
              <a:t>alla</a:t>
            </a:r>
            <a:r>
              <a:rPr lang="en-US" sz="2100">
                <a:solidFill>
                  <a:srgbClr val="FFFFFF"/>
                </a:solidFill>
                <a:latin typeface="Montserrat"/>
              </a:rPr>
              <a:t> </a:t>
            </a:r>
            <a:r>
              <a:rPr lang="en-US" sz="2100" err="1">
                <a:solidFill>
                  <a:srgbClr val="FFFFFF"/>
                </a:solidFill>
                <a:latin typeface="Montserrat"/>
              </a:rPr>
              <a:t>scienza</a:t>
            </a:r>
            <a:r>
              <a:rPr lang="en-US" sz="2100">
                <a:solidFill>
                  <a:srgbClr val="FFFFFF"/>
                </a:solidFill>
                <a:latin typeface="Montserrat"/>
              </a:rPr>
              <a:t> e </a:t>
            </a:r>
            <a:r>
              <a:rPr lang="en-US" sz="2100" i="1">
                <a:solidFill>
                  <a:srgbClr val="FFFFFF"/>
                </a:solidFill>
                <a:latin typeface="Arial" panose="020B0604020202020204" pitchFamily="34" charset="0"/>
                <a:cs typeface="Arial" panose="020B0604020202020204" pitchFamily="34" charset="0"/>
              </a:rPr>
              <a:t>«</a:t>
            </a:r>
            <a:r>
              <a:rPr lang="it-IT" sz="2100" i="1">
                <a:solidFill>
                  <a:srgbClr val="FFFFFF"/>
                </a:solidFill>
                <a:latin typeface="Montserrat"/>
              </a:rPr>
              <a:t>rendere il processo scientifico più trasparente, inclusivo e democratico...»(Unesco) </a:t>
            </a:r>
            <a:endParaRPr lang="en-US" sz="2100" i="1">
              <a:solidFill>
                <a:srgbClr val="FFFFFF"/>
              </a:solidFill>
              <a:latin typeface="Montserrat"/>
            </a:endParaRPr>
          </a:p>
        </p:txBody>
      </p:sp>
      <p:sp>
        <p:nvSpPr>
          <p:cNvPr id="25" name="TextBox 25"/>
          <p:cNvSpPr txBox="1"/>
          <p:nvPr/>
        </p:nvSpPr>
        <p:spPr>
          <a:xfrm>
            <a:off x="2632194" y="2957500"/>
            <a:ext cx="3680427" cy="410369"/>
          </a:xfrm>
          <a:prstGeom prst="rect">
            <a:avLst/>
          </a:prstGeom>
        </p:spPr>
        <p:txBody>
          <a:bodyPr lIns="0" tIns="0" rIns="0" bIns="0" rtlCol="0" anchor="t">
            <a:spAutoFit/>
          </a:bodyPr>
          <a:lstStyle/>
          <a:p>
            <a:pPr>
              <a:lnSpc>
                <a:spcPts val="3191"/>
              </a:lnSpc>
            </a:pPr>
            <a:r>
              <a:rPr lang="en-US" sz="2750" b="1" err="1">
                <a:solidFill>
                  <a:srgbClr val="43B4BE"/>
                </a:solidFill>
                <a:latin typeface="Montserrat Classic"/>
              </a:rPr>
              <a:t>Obbligo</a:t>
            </a:r>
            <a:r>
              <a:rPr lang="en-US" sz="2750" b="1">
                <a:solidFill>
                  <a:srgbClr val="43B4BE"/>
                </a:solidFill>
                <a:latin typeface="Montserrat Classic"/>
              </a:rPr>
              <a:t> morale</a:t>
            </a:r>
          </a:p>
        </p:txBody>
      </p:sp>
      <p:grpSp>
        <p:nvGrpSpPr>
          <p:cNvPr id="46" name="Gruppo 45">
            <a:extLst>
              <a:ext uri="{FF2B5EF4-FFF2-40B4-BE49-F238E27FC236}">
                <a16:creationId xmlns:a16="http://schemas.microsoft.com/office/drawing/2014/main" id="{0975417C-2444-5EA4-D5E2-EA515F4B1347}"/>
              </a:ext>
            </a:extLst>
          </p:cNvPr>
          <p:cNvGrpSpPr/>
          <p:nvPr/>
        </p:nvGrpSpPr>
        <p:grpSpPr>
          <a:xfrm>
            <a:off x="1412408" y="4617510"/>
            <a:ext cx="13734171" cy="2340000"/>
            <a:chOff x="-297932" y="4389570"/>
            <a:chExt cx="15164194" cy="2340000"/>
          </a:xfrm>
        </p:grpSpPr>
        <p:grpSp>
          <p:nvGrpSpPr>
            <p:cNvPr id="5" name="Group 5"/>
            <p:cNvGrpSpPr/>
            <p:nvPr/>
          </p:nvGrpSpPr>
          <p:grpSpPr>
            <a:xfrm>
              <a:off x="4872066" y="4389570"/>
              <a:ext cx="9994196" cy="2340000"/>
              <a:chOff x="-33" y="0"/>
              <a:chExt cx="10930961" cy="2559322"/>
            </a:xfrm>
          </p:grpSpPr>
          <p:sp>
            <p:nvSpPr>
              <p:cNvPr id="6" name="Freeform 6"/>
              <p:cNvSpPr/>
              <p:nvPr/>
            </p:nvSpPr>
            <p:spPr>
              <a:xfrm>
                <a:off x="-33" y="0"/>
                <a:ext cx="10930961" cy="2559322"/>
              </a:xfrm>
              <a:custGeom>
                <a:avLst/>
                <a:gdLst/>
                <a:ahLst/>
                <a:cxnLst/>
                <a:rect l="l" t="t" r="r" b="b"/>
                <a:pathLst>
                  <a:path w="9376373" h="1913890">
                    <a:moveTo>
                      <a:pt x="9251913" y="1913890"/>
                    </a:moveTo>
                    <a:lnTo>
                      <a:pt x="124460" y="1913890"/>
                    </a:lnTo>
                    <a:cubicBezTo>
                      <a:pt x="55880" y="1913890"/>
                      <a:pt x="0" y="1858010"/>
                      <a:pt x="0" y="1789430"/>
                    </a:cubicBezTo>
                    <a:lnTo>
                      <a:pt x="0" y="124460"/>
                    </a:lnTo>
                    <a:cubicBezTo>
                      <a:pt x="0" y="55880"/>
                      <a:pt x="55880" y="0"/>
                      <a:pt x="124460" y="0"/>
                    </a:cubicBezTo>
                    <a:lnTo>
                      <a:pt x="9251914" y="0"/>
                    </a:lnTo>
                    <a:cubicBezTo>
                      <a:pt x="9320493" y="0"/>
                      <a:pt x="9376373" y="55880"/>
                      <a:pt x="9376373" y="124460"/>
                    </a:cubicBezTo>
                    <a:lnTo>
                      <a:pt x="9376373" y="1789430"/>
                    </a:lnTo>
                    <a:cubicBezTo>
                      <a:pt x="9376373" y="1858010"/>
                      <a:pt x="9320493" y="1913890"/>
                      <a:pt x="9251914" y="1913890"/>
                    </a:cubicBezTo>
                    <a:close/>
                  </a:path>
                </a:pathLst>
              </a:custGeom>
              <a:solidFill>
                <a:srgbClr val="43B4BE"/>
              </a:solidFill>
            </p:spPr>
            <p:txBody>
              <a:bodyPr/>
              <a:lstStyle/>
              <a:p>
                <a:endParaRPr lang="it-IT"/>
              </a:p>
            </p:txBody>
          </p:sp>
        </p:grpSp>
        <p:grpSp>
          <p:nvGrpSpPr>
            <p:cNvPr id="11" name="Group 11"/>
            <p:cNvGrpSpPr/>
            <p:nvPr/>
          </p:nvGrpSpPr>
          <p:grpSpPr>
            <a:xfrm rot="5400000">
              <a:off x="2556880" y="2278067"/>
              <a:ext cx="1047600" cy="6757224"/>
              <a:chOff x="1247029" y="904832"/>
              <a:chExt cx="2532849" cy="16337359"/>
            </a:xfrm>
          </p:grpSpPr>
          <p:sp>
            <p:nvSpPr>
              <p:cNvPr id="12" name="Freeform 12"/>
              <p:cNvSpPr/>
              <p:nvPr/>
            </p:nvSpPr>
            <p:spPr>
              <a:xfrm>
                <a:off x="1247029" y="904832"/>
                <a:ext cx="2532849" cy="16337359"/>
              </a:xfrm>
              <a:custGeom>
                <a:avLst/>
                <a:gdLst/>
                <a:ahLst/>
                <a:cxnLst/>
                <a:rect l="l" t="t" r="r" b="b"/>
                <a:pathLst>
                  <a:path w="3130550" h="16521867">
                    <a:moveTo>
                      <a:pt x="0" y="1123950"/>
                    </a:moveTo>
                    <a:lnTo>
                      <a:pt x="0" y="16521867"/>
                    </a:lnTo>
                    <a:lnTo>
                      <a:pt x="3130550" y="16521867"/>
                    </a:lnTo>
                    <a:lnTo>
                      <a:pt x="3130550" y="0"/>
                    </a:lnTo>
                    <a:close/>
                  </a:path>
                </a:pathLst>
              </a:custGeom>
              <a:solidFill>
                <a:srgbClr val="F8F8F8"/>
              </a:solidFill>
            </p:spPr>
            <p:txBody>
              <a:bodyPr/>
              <a:lstStyle/>
              <a:p>
                <a:endParaRPr lang="it-IT"/>
              </a:p>
            </p:txBody>
          </p:sp>
        </p:grpSp>
        <p:sp>
          <p:nvSpPr>
            <p:cNvPr id="23" name="TextBox 23"/>
            <p:cNvSpPr txBox="1"/>
            <p:nvPr/>
          </p:nvSpPr>
          <p:spPr>
            <a:xfrm>
              <a:off x="6842318" y="4671444"/>
              <a:ext cx="7587266" cy="1833066"/>
            </a:xfrm>
            <a:prstGeom prst="rect">
              <a:avLst/>
            </a:prstGeom>
          </p:spPr>
          <p:txBody>
            <a:bodyPr wrap="square" lIns="0" tIns="0" rIns="0" bIns="0" rtlCol="0" anchor="t">
              <a:spAutoFit/>
            </a:bodyPr>
            <a:lstStyle/>
            <a:p>
              <a:pPr>
                <a:lnSpc>
                  <a:spcPts val="2940"/>
                </a:lnSpc>
              </a:pPr>
              <a:r>
                <a:rPr lang="it-IT" sz="2100" i="1">
                  <a:solidFill>
                    <a:srgbClr val="FFFFFF"/>
                  </a:solidFill>
                  <a:latin typeface="Montserrat"/>
                </a:rPr>
                <a:t> </a:t>
              </a:r>
              <a:r>
                <a:rPr lang="it-IT" sz="2100">
                  <a:solidFill>
                    <a:srgbClr val="FFFFFF"/>
                  </a:solidFill>
                  <a:latin typeface="Montserrat"/>
                </a:rPr>
                <a:t>La Commissione europea ha:</a:t>
              </a:r>
            </a:p>
            <a:p>
              <a:pPr marL="342900" indent="-342900">
                <a:lnSpc>
                  <a:spcPts val="2940"/>
                </a:lnSpc>
                <a:buFont typeface="Arial" panose="020B0604020202020204" pitchFamily="34" charset="0"/>
                <a:buChar char="•"/>
              </a:pPr>
              <a:r>
                <a:rPr lang="it-IT" sz="2100">
                  <a:solidFill>
                    <a:srgbClr val="FFFFFF"/>
                  </a:solidFill>
                  <a:latin typeface="Montserrat"/>
                </a:rPr>
                <a:t>fatto propri i principi della scienza aperta</a:t>
              </a:r>
            </a:p>
            <a:p>
              <a:pPr marL="342900" indent="-342900">
                <a:lnSpc>
                  <a:spcPts val="2940"/>
                </a:lnSpc>
                <a:buFont typeface="Arial" panose="020B0604020202020204" pitchFamily="34" charset="0"/>
                <a:buChar char="•"/>
              </a:pPr>
              <a:r>
                <a:rPr lang="it-IT" sz="2100">
                  <a:solidFill>
                    <a:srgbClr val="FFFFFF"/>
                  </a:solidFill>
                  <a:latin typeface="Montserrat"/>
                </a:rPr>
                <a:t>dettato regole</a:t>
              </a:r>
            </a:p>
            <a:p>
              <a:pPr marL="342900" indent="-342900">
                <a:lnSpc>
                  <a:spcPts val="2940"/>
                </a:lnSpc>
                <a:buFont typeface="Arial" panose="020B0604020202020204" pitchFamily="34" charset="0"/>
                <a:buChar char="•"/>
              </a:pPr>
              <a:r>
                <a:rPr lang="it-IT" sz="2100">
                  <a:solidFill>
                    <a:srgbClr val="FFFFFF"/>
                  </a:solidFill>
                  <a:latin typeface="Montserrat"/>
                </a:rPr>
                <a:t>fornito indicazioni</a:t>
              </a:r>
            </a:p>
            <a:p>
              <a:pPr marL="342900" indent="-342900">
                <a:lnSpc>
                  <a:spcPts val="2940"/>
                </a:lnSpc>
                <a:buFont typeface="Arial" panose="020B0604020202020204" pitchFamily="34" charset="0"/>
                <a:buChar char="•"/>
              </a:pPr>
              <a:r>
                <a:rPr lang="it-IT" sz="2100">
                  <a:solidFill>
                    <a:srgbClr val="FFFFFF"/>
                  </a:solidFill>
                  <a:latin typeface="Montserrat"/>
                </a:rPr>
                <a:t>fornito un repository e lo strumento economico</a:t>
              </a:r>
            </a:p>
          </p:txBody>
        </p:sp>
        <p:sp>
          <p:nvSpPr>
            <p:cNvPr id="26" name="TextBox 26"/>
            <p:cNvSpPr txBox="1"/>
            <p:nvPr/>
          </p:nvSpPr>
          <p:spPr>
            <a:xfrm>
              <a:off x="977834" y="5451494"/>
              <a:ext cx="5008851" cy="410369"/>
            </a:xfrm>
            <a:prstGeom prst="rect">
              <a:avLst/>
            </a:prstGeom>
          </p:spPr>
          <p:txBody>
            <a:bodyPr wrap="square" lIns="0" tIns="0" rIns="0" bIns="0" rtlCol="0" anchor="t">
              <a:spAutoFit/>
            </a:bodyPr>
            <a:lstStyle/>
            <a:p>
              <a:pPr>
                <a:lnSpc>
                  <a:spcPts val="3191"/>
                </a:lnSpc>
              </a:pPr>
              <a:r>
                <a:rPr lang="en-US" sz="2750" b="1" err="1">
                  <a:solidFill>
                    <a:srgbClr val="43B4BE"/>
                  </a:solidFill>
                  <a:latin typeface="Montserrat Classic"/>
                </a:rPr>
                <a:t>Finanziatori</a:t>
              </a:r>
              <a:endParaRPr lang="en-US" sz="2750" b="1">
                <a:solidFill>
                  <a:srgbClr val="43B4BE"/>
                </a:solidFill>
                <a:latin typeface="Montserrat Classic"/>
              </a:endParaRPr>
            </a:p>
          </p:txBody>
        </p:sp>
      </p:grpSp>
      <p:grpSp>
        <p:nvGrpSpPr>
          <p:cNvPr id="45" name="Gruppo 44">
            <a:extLst>
              <a:ext uri="{FF2B5EF4-FFF2-40B4-BE49-F238E27FC236}">
                <a16:creationId xmlns:a16="http://schemas.microsoft.com/office/drawing/2014/main" id="{2082F431-2D0E-CEAE-D4F5-00F557F096A5}"/>
              </a:ext>
            </a:extLst>
          </p:cNvPr>
          <p:cNvGrpSpPr/>
          <p:nvPr/>
        </p:nvGrpSpPr>
        <p:grpSpPr>
          <a:xfrm>
            <a:off x="1358912" y="7228625"/>
            <a:ext cx="13933379" cy="2340000"/>
            <a:chOff x="-2162143" y="6306678"/>
            <a:chExt cx="14049191" cy="2340000"/>
          </a:xfrm>
        </p:grpSpPr>
        <p:grpSp>
          <p:nvGrpSpPr>
            <p:cNvPr id="3" name="Group 3"/>
            <p:cNvGrpSpPr/>
            <p:nvPr/>
          </p:nvGrpSpPr>
          <p:grpSpPr>
            <a:xfrm>
              <a:off x="2761425" y="6306678"/>
              <a:ext cx="9125623" cy="2340000"/>
              <a:chOff x="-2308505" y="-62307"/>
              <a:chExt cx="9980955" cy="2559322"/>
            </a:xfrm>
          </p:grpSpPr>
          <p:sp>
            <p:nvSpPr>
              <p:cNvPr id="4" name="Freeform 4"/>
              <p:cNvSpPr/>
              <p:nvPr/>
            </p:nvSpPr>
            <p:spPr>
              <a:xfrm>
                <a:off x="-2308505" y="-62307"/>
                <a:ext cx="9980955" cy="2559322"/>
              </a:xfrm>
              <a:custGeom>
                <a:avLst/>
                <a:gdLst/>
                <a:ahLst/>
                <a:cxnLst/>
                <a:rect l="l" t="t" r="r" b="b"/>
                <a:pathLst>
                  <a:path w="9376373" h="1913890">
                    <a:moveTo>
                      <a:pt x="9251913" y="1913890"/>
                    </a:moveTo>
                    <a:lnTo>
                      <a:pt x="124460" y="1913890"/>
                    </a:lnTo>
                    <a:cubicBezTo>
                      <a:pt x="55880" y="1913890"/>
                      <a:pt x="0" y="1858010"/>
                      <a:pt x="0" y="1789430"/>
                    </a:cubicBezTo>
                    <a:lnTo>
                      <a:pt x="0" y="124460"/>
                    </a:lnTo>
                    <a:cubicBezTo>
                      <a:pt x="0" y="55880"/>
                      <a:pt x="55880" y="0"/>
                      <a:pt x="124460" y="0"/>
                    </a:cubicBezTo>
                    <a:lnTo>
                      <a:pt x="9251914" y="0"/>
                    </a:lnTo>
                    <a:cubicBezTo>
                      <a:pt x="9320493" y="0"/>
                      <a:pt x="9376373" y="55880"/>
                      <a:pt x="9376373" y="124460"/>
                    </a:cubicBezTo>
                    <a:lnTo>
                      <a:pt x="9376373" y="1789430"/>
                    </a:lnTo>
                    <a:cubicBezTo>
                      <a:pt x="9376373" y="1858010"/>
                      <a:pt x="9320493" y="1913890"/>
                      <a:pt x="9251914" y="1913890"/>
                    </a:cubicBezTo>
                    <a:close/>
                  </a:path>
                </a:pathLst>
              </a:custGeom>
              <a:solidFill>
                <a:srgbClr val="8DCBDA"/>
              </a:solidFill>
            </p:spPr>
            <p:txBody>
              <a:bodyPr/>
              <a:lstStyle/>
              <a:p>
                <a:endParaRPr lang="it-IT"/>
              </a:p>
            </p:txBody>
          </p:sp>
        </p:grpSp>
        <p:grpSp>
          <p:nvGrpSpPr>
            <p:cNvPr id="13" name="Group 13"/>
            <p:cNvGrpSpPr/>
            <p:nvPr/>
          </p:nvGrpSpPr>
          <p:grpSpPr>
            <a:xfrm rot="5400000">
              <a:off x="393662" y="4180308"/>
              <a:ext cx="1059258" cy="6170868"/>
              <a:chOff x="350376" y="6829726"/>
              <a:chExt cx="2561034" cy="14919687"/>
            </a:xfrm>
          </p:grpSpPr>
          <p:sp>
            <p:nvSpPr>
              <p:cNvPr id="14" name="Freeform 14"/>
              <p:cNvSpPr/>
              <p:nvPr/>
            </p:nvSpPr>
            <p:spPr>
              <a:xfrm>
                <a:off x="350376" y="6829726"/>
                <a:ext cx="2561034" cy="14919687"/>
              </a:xfrm>
              <a:custGeom>
                <a:avLst/>
                <a:gdLst/>
                <a:ahLst/>
                <a:cxnLst/>
                <a:rect l="l" t="t" r="r" b="b"/>
                <a:pathLst>
                  <a:path w="3130550" h="16521867">
                    <a:moveTo>
                      <a:pt x="0" y="1123950"/>
                    </a:moveTo>
                    <a:lnTo>
                      <a:pt x="0" y="16521867"/>
                    </a:lnTo>
                    <a:lnTo>
                      <a:pt x="3130550" y="16521867"/>
                    </a:lnTo>
                    <a:lnTo>
                      <a:pt x="3130550" y="0"/>
                    </a:lnTo>
                    <a:close/>
                  </a:path>
                </a:pathLst>
              </a:custGeom>
              <a:solidFill>
                <a:srgbClr val="F8F8F8"/>
              </a:solidFill>
            </p:spPr>
            <p:txBody>
              <a:bodyPr/>
              <a:lstStyle/>
              <a:p>
                <a:endParaRPr lang="it-IT"/>
              </a:p>
            </p:txBody>
          </p:sp>
        </p:grpSp>
        <p:sp>
          <p:nvSpPr>
            <p:cNvPr id="24" name="TextBox 24"/>
            <p:cNvSpPr txBox="1"/>
            <p:nvPr/>
          </p:nvSpPr>
          <p:spPr>
            <a:xfrm>
              <a:off x="4412456" y="6746093"/>
              <a:ext cx="6590504" cy="1492695"/>
            </a:xfrm>
            <a:prstGeom prst="rect">
              <a:avLst/>
            </a:prstGeom>
          </p:spPr>
          <p:txBody>
            <a:bodyPr wrap="square" lIns="0" tIns="0" rIns="0" bIns="0" rtlCol="0" anchor="t">
              <a:spAutoFit/>
            </a:bodyPr>
            <a:lstStyle/>
            <a:p>
              <a:pPr>
                <a:lnSpc>
                  <a:spcPts val="2940"/>
                </a:lnSpc>
              </a:pPr>
              <a:r>
                <a:rPr lang="en-US" sz="2100">
                  <a:solidFill>
                    <a:srgbClr val="002060"/>
                  </a:solidFill>
                  <a:latin typeface="Montserrat"/>
                </a:rPr>
                <a:t>VQR: </a:t>
              </a:r>
              <a:r>
                <a:rPr lang="en-US" sz="2100" err="1">
                  <a:solidFill>
                    <a:srgbClr val="002060"/>
                  </a:solidFill>
                  <a:latin typeface="Montserrat"/>
                </a:rPr>
                <a:t>quali</a:t>
              </a:r>
              <a:r>
                <a:rPr lang="en-US" sz="2100">
                  <a:solidFill>
                    <a:srgbClr val="002060"/>
                  </a:solidFill>
                  <a:latin typeface="Montserrat"/>
                </a:rPr>
                <a:t> </a:t>
              </a:r>
              <a:r>
                <a:rPr lang="en-US" sz="2100" err="1">
                  <a:solidFill>
                    <a:srgbClr val="002060"/>
                  </a:solidFill>
                  <a:latin typeface="Montserrat"/>
                </a:rPr>
                <a:t>criteri</a:t>
              </a:r>
              <a:r>
                <a:rPr lang="en-US" sz="2100">
                  <a:solidFill>
                    <a:srgbClr val="002060"/>
                  </a:solidFill>
                  <a:latin typeface="Montserrat"/>
                </a:rPr>
                <a:t>?</a:t>
              </a:r>
            </a:p>
            <a:p>
              <a:pPr>
                <a:lnSpc>
                  <a:spcPts val="2940"/>
                </a:lnSpc>
              </a:pPr>
              <a:r>
                <a:rPr lang="en-US" sz="2100">
                  <a:solidFill>
                    <a:srgbClr val="002060"/>
                  </a:solidFill>
                  <a:latin typeface="Montserrat"/>
                </a:rPr>
                <a:t>Art. 8. Open Access - </a:t>
              </a:r>
              <a:r>
                <a:rPr lang="en-US" sz="2100" err="1">
                  <a:solidFill>
                    <a:srgbClr val="002060"/>
                  </a:solidFill>
                  <a:latin typeface="Montserrat"/>
                </a:rPr>
                <a:t>introdotto</a:t>
              </a:r>
              <a:r>
                <a:rPr lang="en-US" sz="2100">
                  <a:solidFill>
                    <a:srgbClr val="002060"/>
                  </a:solidFill>
                  <a:latin typeface="Montserrat"/>
                </a:rPr>
                <a:t> a </a:t>
              </a:r>
              <a:r>
                <a:rPr lang="en-US" sz="2100" err="1">
                  <a:solidFill>
                    <a:srgbClr val="002060"/>
                  </a:solidFill>
                  <a:latin typeface="Montserrat"/>
                </a:rPr>
                <a:t>partire</a:t>
              </a:r>
              <a:r>
                <a:rPr lang="en-US" sz="2100">
                  <a:solidFill>
                    <a:srgbClr val="002060"/>
                  </a:solidFill>
                  <a:latin typeface="Montserrat"/>
                </a:rPr>
                <a:t> </a:t>
              </a:r>
              <a:r>
                <a:rPr lang="en-US" sz="2100" err="1">
                  <a:solidFill>
                    <a:srgbClr val="002060"/>
                  </a:solidFill>
                  <a:latin typeface="Montserrat"/>
                </a:rPr>
                <a:t>dalla</a:t>
              </a:r>
              <a:r>
                <a:rPr lang="en-US" sz="2100">
                  <a:solidFill>
                    <a:srgbClr val="002060"/>
                  </a:solidFill>
                  <a:latin typeface="Montserrat"/>
                </a:rPr>
                <a:t> VQR 2015-2019 e </a:t>
              </a:r>
              <a:r>
                <a:rPr lang="en-US" sz="2100" err="1">
                  <a:solidFill>
                    <a:srgbClr val="002060"/>
                  </a:solidFill>
                  <a:latin typeface="Montserrat"/>
                </a:rPr>
                <a:t>richiesto</a:t>
              </a:r>
              <a:r>
                <a:rPr lang="en-US" sz="2100">
                  <a:solidFill>
                    <a:srgbClr val="002060"/>
                  </a:solidFill>
                  <a:latin typeface="Montserrat"/>
                </a:rPr>
                <a:t> </a:t>
              </a:r>
              <a:r>
                <a:rPr lang="en-US" sz="2100" err="1">
                  <a:solidFill>
                    <a:srgbClr val="002060"/>
                  </a:solidFill>
                  <a:latin typeface="Montserrat"/>
                </a:rPr>
                <a:t>anche</a:t>
              </a:r>
              <a:r>
                <a:rPr lang="en-US" sz="2100">
                  <a:solidFill>
                    <a:srgbClr val="002060"/>
                  </a:solidFill>
                  <a:latin typeface="Montserrat"/>
                </a:rPr>
                <a:t> </a:t>
              </a:r>
              <a:r>
                <a:rPr lang="en-US" sz="2100" err="1">
                  <a:solidFill>
                    <a:srgbClr val="002060"/>
                  </a:solidFill>
                  <a:latin typeface="Montserrat"/>
                </a:rPr>
                <a:t>nella</a:t>
              </a:r>
              <a:r>
                <a:rPr lang="en-US" sz="2100">
                  <a:solidFill>
                    <a:srgbClr val="002060"/>
                  </a:solidFill>
                  <a:latin typeface="Montserrat"/>
                </a:rPr>
                <a:t> VQR 2020-2024.</a:t>
              </a:r>
            </a:p>
          </p:txBody>
        </p:sp>
        <p:sp>
          <p:nvSpPr>
            <p:cNvPr id="27" name="TextBox 27"/>
            <p:cNvSpPr txBox="1"/>
            <p:nvPr/>
          </p:nvSpPr>
          <p:spPr>
            <a:xfrm>
              <a:off x="-933922" y="7033398"/>
              <a:ext cx="4217405" cy="410369"/>
            </a:xfrm>
            <a:prstGeom prst="rect">
              <a:avLst/>
            </a:prstGeom>
          </p:spPr>
          <p:txBody>
            <a:bodyPr wrap="square" lIns="0" tIns="0" rIns="0" bIns="0" rtlCol="0" anchor="t">
              <a:spAutoFit/>
            </a:bodyPr>
            <a:lstStyle/>
            <a:p>
              <a:pPr>
                <a:lnSpc>
                  <a:spcPts val="3191"/>
                </a:lnSpc>
              </a:pPr>
              <a:r>
                <a:rPr lang="en-US" sz="2750" b="1">
                  <a:solidFill>
                    <a:srgbClr val="43B4BE"/>
                  </a:solidFill>
                  <a:latin typeface="Montserrat Classic"/>
                </a:rPr>
                <a:t>ANVUR</a:t>
              </a:r>
            </a:p>
          </p:txBody>
        </p:sp>
      </p:grpSp>
      <p:grpSp>
        <p:nvGrpSpPr>
          <p:cNvPr id="28" name="Group 28"/>
          <p:cNvGrpSpPr/>
          <p:nvPr/>
        </p:nvGrpSpPr>
        <p:grpSpPr>
          <a:xfrm>
            <a:off x="-431966" y="911088"/>
            <a:ext cx="7148154" cy="925889"/>
            <a:chOff x="0" y="0"/>
            <a:chExt cx="9530872" cy="1234519"/>
          </a:xfrm>
        </p:grpSpPr>
        <p:grpSp>
          <p:nvGrpSpPr>
            <p:cNvPr id="29" name="Group 29"/>
            <p:cNvGrpSpPr/>
            <p:nvPr/>
          </p:nvGrpSpPr>
          <p:grpSpPr>
            <a:xfrm>
              <a:off x="0" y="0"/>
              <a:ext cx="9530872" cy="1234519"/>
              <a:chOff x="0" y="0"/>
              <a:chExt cx="2221364" cy="287730"/>
            </a:xfrm>
          </p:grpSpPr>
          <p:sp>
            <p:nvSpPr>
              <p:cNvPr id="30" name="Freeform 30"/>
              <p:cNvSpPr/>
              <p:nvPr/>
            </p:nvSpPr>
            <p:spPr>
              <a:xfrm>
                <a:off x="0" y="0"/>
                <a:ext cx="2221364" cy="287730"/>
              </a:xfrm>
              <a:custGeom>
                <a:avLst/>
                <a:gdLst/>
                <a:ahLst/>
                <a:cxnLst/>
                <a:rect l="l" t="t" r="r" b="b"/>
                <a:pathLst>
                  <a:path w="2221364" h="287730">
                    <a:moveTo>
                      <a:pt x="46588" y="0"/>
                    </a:moveTo>
                    <a:lnTo>
                      <a:pt x="2174776" y="0"/>
                    </a:lnTo>
                    <a:cubicBezTo>
                      <a:pt x="2187132" y="0"/>
                      <a:pt x="2198982" y="4908"/>
                      <a:pt x="2207719" y="13645"/>
                    </a:cubicBezTo>
                    <a:cubicBezTo>
                      <a:pt x="2216456" y="22382"/>
                      <a:pt x="2221364" y="34232"/>
                      <a:pt x="2221364" y="46588"/>
                    </a:cubicBezTo>
                    <a:lnTo>
                      <a:pt x="2221364" y="241142"/>
                    </a:lnTo>
                    <a:cubicBezTo>
                      <a:pt x="2221364" y="266872"/>
                      <a:pt x="2200506" y="287730"/>
                      <a:pt x="2174776" y="287730"/>
                    </a:cubicBezTo>
                    <a:lnTo>
                      <a:pt x="46588" y="287730"/>
                    </a:lnTo>
                    <a:cubicBezTo>
                      <a:pt x="34232" y="287730"/>
                      <a:pt x="22382" y="282822"/>
                      <a:pt x="13645" y="274085"/>
                    </a:cubicBezTo>
                    <a:cubicBezTo>
                      <a:pt x="4908" y="265348"/>
                      <a:pt x="0" y="253498"/>
                      <a:pt x="0" y="241142"/>
                    </a:cubicBezTo>
                    <a:lnTo>
                      <a:pt x="0" y="46588"/>
                    </a:lnTo>
                    <a:cubicBezTo>
                      <a:pt x="0" y="34232"/>
                      <a:pt x="4908" y="22382"/>
                      <a:pt x="13645" y="13645"/>
                    </a:cubicBezTo>
                    <a:cubicBezTo>
                      <a:pt x="22382" y="4908"/>
                      <a:pt x="34232" y="0"/>
                      <a:pt x="46588" y="0"/>
                    </a:cubicBezTo>
                    <a:close/>
                  </a:path>
                </a:pathLst>
              </a:custGeom>
              <a:solidFill>
                <a:srgbClr val="FFFFFF"/>
              </a:solidFill>
            </p:spPr>
            <p:txBody>
              <a:bodyPr/>
              <a:lstStyle/>
              <a:p>
                <a:endParaRPr lang="it-IT"/>
              </a:p>
            </p:txBody>
          </p:sp>
          <p:sp>
            <p:nvSpPr>
              <p:cNvPr id="31" name="TextBox 31"/>
              <p:cNvSpPr txBox="1"/>
              <p:nvPr/>
            </p:nvSpPr>
            <p:spPr>
              <a:xfrm>
                <a:off x="0" y="-38100"/>
                <a:ext cx="2221364" cy="325830"/>
              </a:xfrm>
              <a:prstGeom prst="rect">
                <a:avLst/>
              </a:prstGeom>
            </p:spPr>
            <p:txBody>
              <a:bodyPr lIns="60055" tIns="60055" rIns="60055" bIns="60055" rtlCol="0" anchor="ctr"/>
              <a:lstStyle/>
              <a:p>
                <a:pPr algn="ctr">
                  <a:lnSpc>
                    <a:spcPts val="2939"/>
                  </a:lnSpc>
                </a:pPr>
                <a:endParaRPr/>
              </a:p>
            </p:txBody>
          </p:sp>
        </p:grpSp>
        <p:sp>
          <p:nvSpPr>
            <p:cNvPr id="32" name="Freeform 32"/>
            <p:cNvSpPr/>
            <p:nvPr/>
          </p:nvSpPr>
          <p:spPr>
            <a:xfrm>
              <a:off x="3724852" y="163176"/>
              <a:ext cx="5435836" cy="908166"/>
            </a:xfrm>
            <a:custGeom>
              <a:avLst/>
              <a:gdLst/>
              <a:ahLst/>
              <a:cxnLst/>
              <a:rect l="l" t="t" r="r" b="b"/>
              <a:pathLst>
                <a:path w="5435836" h="908166">
                  <a:moveTo>
                    <a:pt x="0" y="0"/>
                  </a:moveTo>
                  <a:lnTo>
                    <a:pt x="5435836" y="0"/>
                  </a:lnTo>
                  <a:lnTo>
                    <a:pt x="5435836" y="908167"/>
                  </a:lnTo>
                  <a:lnTo>
                    <a:pt x="0" y="908167"/>
                  </a:lnTo>
                  <a:lnTo>
                    <a:pt x="0" y="0"/>
                  </a:lnTo>
                  <a:close/>
                </a:path>
              </a:pathLst>
            </a:custGeom>
            <a:blipFill>
              <a:blip r:embed="rId8"/>
              <a:stretch>
                <a:fillRect/>
              </a:stretch>
            </a:blipFill>
          </p:spPr>
          <p:txBody>
            <a:bodyPr/>
            <a:lstStyle/>
            <a:p>
              <a:endParaRPr lang="it-IT"/>
            </a:p>
          </p:txBody>
        </p:sp>
        <p:sp>
          <p:nvSpPr>
            <p:cNvPr id="33" name="Freeform 33"/>
            <p:cNvSpPr/>
            <p:nvPr/>
          </p:nvSpPr>
          <p:spPr>
            <a:xfrm>
              <a:off x="1650583" y="240131"/>
              <a:ext cx="1923704" cy="754258"/>
            </a:xfrm>
            <a:custGeom>
              <a:avLst/>
              <a:gdLst/>
              <a:ahLst/>
              <a:cxnLst/>
              <a:rect l="l" t="t" r="r" b="b"/>
              <a:pathLst>
                <a:path w="1923704" h="754258">
                  <a:moveTo>
                    <a:pt x="0" y="0"/>
                  </a:moveTo>
                  <a:lnTo>
                    <a:pt x="1923704" y="0"/>
                  </a:lnTo>
                  <a:lnTo>
                    <a:pt x="1923704" y="754258"/>
                  </a:lnTo>
                  <a:lnTo>
                    <a:pt x="0" y="754258"/>
                  </a:lnTo>
                  <a:lnTo>
                    <a:pt x="0" y="0"/>
                  </a:lnTo>
                  <a:close/>
                </a:path>
              </a:pathLst>
            </a:custGeom>
            <a:blipFill>
              <a:blip r:embed="rId9"/>
              <a:stretch>
                <a:fillRect/>
              </a:stretch>
            </a:blipFill>
          </p:spPr>
          <p:txBody>
            <a:bodyPr/>
            <a:lstStyle/>
            <a:p>
              <a:endParaRPr lang="it-IT"/>
            </a:p>
          </p:txBody>
        </p:sp>
      </p:grpSp>
      <p:sp>
        <p:nvSpPr>
          <p:cNvPr id="34" name="TextBox 6">
            <a:extLst>
              <a:ext uri="{FF2B5EF4-FFF2-40B4-BE49-F238E27FC236}">
                <a16:creationId xmlns:a16="http://schemas.microsoft.com/office/drawing/2014/main" id="{C373B1CD-873B-E5F6-2BCE-F8AC66F98823}"/>
              </a:ext>
            </a:extLst>
          </p:cNvPr>
          <p:cNvSpPr txBox="1"/>
          <p:nvPr/>
        </p:nvSpPr>
        <p:spPr>
          <a:xfrm>
            <a:off x="9137722" y="263820"/>
            <a:ext cx="7166668" cy="803910"/>
          </a:xfrm>
          <a:prstGeom prst="rect">
            <a:avLst/>
          </a:prstGeom>
        </p:spPr>
        <p:txBody>
          <a:bodyPr lIns="0" tIns="0" rIns="0" bIns="0" rtlCol="0" anchor="t">
            <a:spAutoFit/>
          </a:bodyPr>
          <a:lstStyle/>
          <a:p>
            <a:pPr algn="r">
              <a:lnSpc>
                <a:spcPts val="6269"/>
              </a:lnSpc>
            </a:pPr>
            <a:r>
              <a:rPr lang="en-US" sz="5499" err="1">
                <a:solidFill>
                  <a:schemeClr val="bg1"/>
                </a:solidFill>
                <a:latin typeface="Montserrat Classic Bold"/>
              </a:rPr>
              <a:t>Quali</a:t>
            </a:r>
            <a:r>
              <a:rPr lang="en-US" sz="5499">
                <a:solidFill>
                  <a:schemeClr val="bg1"/>
                </a:solidFill>
                <a:latin typeface="Montserrat Classic Bold"/>
              </a:rPr>
              <a:t> </a:t>
            </a:r>
            <a:r>
              <a:rPr lang="en-US" sz="5499" err="1">
                <a:solidFill>
                  <a:schemeClr val="bg1"/>
                </a:solidFill>
                <a:latin typeface="Montserrat Classic Bold"/>
              </a:rPr>
              <a:t>obblighi</a:t>
            </a:r>
            <a:endParaRPr lang="en-US" sz="5499">
              <a:solidFill>
                <a:schemeClr val="bg1"/>
              </a:solidFill>
              <a:latin typeface="Montserrat Classic Bold"/>
            </a:endParaRPr>
          </a:p>
        </p:txBody>
      </p:sp>
    </p:spTree>
    <p:extLst>
      <p:ext uri="{BB962C8B-B14F-4D97-AF65-F5344CB8AC3E}">
        <p14:creationId xmlns:p14="http://schemas.microsoft.com/office/powerpoint/2010/main" val="200849288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18288000" cy="1457325"/>
          </a:xfrm>
          <a:prstGeom prst="rect">
            <a:avLst/>
          </a:prstGeom>
          <a:solidFill>
            <a:srgbClr val="1E3048"/>
          </a:solidFill>
        </p:spPr>
        <p:txBody>
          <a:bodyPr/>
          <a:lstStyle/>
          <a:p>
            <a:endParaRPr lang="it-IT"/>
          </a:p>
        </p:txBody>
      </p:sp>
      <p:sp>
        <p:nvSpPr>
          <p:cNvPr id="17" name="Freeform 17"/>
          <p:cNvSpPr/>
          <p:nvPr/>
        </p:nvSpPr>
        <p:spPr>
          <a:xfrm rot="-5400000">
            <a:off x="16041208" y="704772"/>
            <a:ext cx="2988478" cy="1505106"/>
          </a:xfrm>
          <a:custGeom>
            <a:avLst/>
            <a:gdLst/>
            <a:ahLst/>
            <a:cxnLst/>
            <a:rect l="l" t="t" r="r" b="b"/>
            <a:pathLst>
              <a:path w="2988478" h="1505106">
                <a:moveTo>
                  <a:pt x="0" y="0"/>
                </a:moveTo>
                <a:lnTo>
                  <a:pt x="2988478" y="0"/>
                </a:lnTo>
                <a:lnTo>
                  <a:pt x="2988478" y="1505106"/>
                </a:lnTo>
                <a:lnTo>
                  <a:pt x="0" y="150510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it-IT"/>
          </a:p>
        </p:txBody>
      </p:sp>
      <p:sp>
        <p:nvSpPr>
          <p:cNvPr id="18" name="Freeform 18"/>
          <p:cNvSpPr/>
          <p:nvPr/>
        </p:nvSpPr>
        <p:spPr>
          <a:xfrm rot="5400000">
            <a:off x="7630802" y="9139398"/>
            <a:ext cx="1060016" cy="1235189"/>
          </a:xfrm>
          <a:custGeom>
            <a:avLst/>
            <a:gdLst/>
            <a:ahLst/>
            <a:cxnLst/>
            <a:rect l="l" t="t" r="r" b="b"/>
            <a:pathLst>
              <a:path w="1060016" h="1235189">
                <a:moveTo>
                  <a:pt x="0" y="0"/>
                </a:moveTo>
                <a:lnTo>
                  <a:pt x="1060016" y="0"/>
                </a:lnTo>
                <a:lnTo>
                  <a:pt x="1060016" y="1235188"/>
                </a:lnTo>
                <a:lnTo>
                  <a:pt x="0" y="123518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it-IT"/>
          </a:p>
        </p:txBody>
      </p:sp>
      <p:sp>
        <p:nvSpPr>
          <p:cNvPr id="19" name="Freeform 19"/>
          <p:cNvSpPr/>
          <p:nvPr/>
        </p:nvSpPr>
        <p:spPr>
          <a:xfrm>
            <a:off x="16731682" y="8640886"/>
            <a:ext cx="556788" cy="556788"/>
          </a:xfrm>
          <a:custGeom>
            <a:avLst/>
            <a:gdLst/>
            <a:ahLst/>
            <a:cxnLst/>
            <a:rect l="l" t="t" r="r" b="b"/>
            <a:pathLst>
              <a:path w="556788" h="556788">
                <a:moveTo>
                  <a:pt x="0" y="0"/>
                </a:moveTo>
                <a:lnTo>
                  <a:pt x="556788" y="0"/>
                </a:lnTo>
                <a:lnTo>
                  <a:pt x="556788" y="556787"/>
                </a:lnTo>
                <a:lnTo>
                  <a:pt x="0" y="55678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it-IT"/>
          </a:p>
        </p:txBody>
      </p:sp>
      <p:sp>
        <p:nvSpPr>
          <p:cNvPr id="20" name="TextBox 20"/>
          <p:cNvSpPr txBox="1"/>
          <p:nvPr/>
        </p:nvSpPr>
        <p:spPr>
          <a:xfrm>
            <a:off x="1139854" y="7183990"/>
            <a:ext cx="1644305" cy="423034"/>
          </a:xfrm>
          <a:prstGeom prst="rect">
            <a:avLst/>
          </a:prstGeom>
        </p:spPr>
        <p:txBody>
          <a:bodyPr lIns="0" tIns="0" rIns="0" bIns="0" rtlCol="0" anchor="t">
            <a:spAutoFit/>
          </a:bodyPr>
          <a:lstStyle/>
          <a:p>
            <a:pPr algn="ctr">
              <a:lnSpc>
                <a:spcPts val="3235"/>
              </a:lnSpc>
            </a:pPr>
            <a:r>
              <a:rPr lang="en-US" sz="2838">
                <a:solidFill>
                  <a:srgbClr val="FFFFFF"/>
                </a:solidFill>
                <a:latin typeface="Montserrat Classic"/>
              </a:rPr>
              <a:t>2020</a:t>
            </a:r>
          </a:p>
        </p:txBody>
      </p:sp>
      <p:grpSp>
        <p:nvGrpSpPr>
          <p:cNvPr id="33" name="Gruppo 32">
            <a:extLst>
              <a:ext uri="{FF2B5EF4-FFF2-40B4-BE49-F238E27FC236}">
                <a16:creationId xmlns:a16="http://schemas.microsoft.com/office/drawing/2014/main" id="{10453429-C317-3BDE-1CF8-A43537A505F3}"/>
              </a:ext>
            </a:extLst>
          </p:cNvPr>
          <p:cNvGrpSpPr/>
          <p:nvPr/>
        </p:nvGrpSpPr>
        <p:grpSpPr>
          <a:xfrm>
            <a:off x="1082705" y="2923132"/>
            <a:ext cx="7724870" cy="2307756"/>
            <a:chOff x="1053535" y="2890037"/>
            <a:chExt cx="7724870" cy="2307756"/>
          </a:xfrm>
        </p:grpSpPr>
        <p:grpSp>
          <p:nvGrpSpPr>
            <p:cNvPr id="7" name="Group 7"/>
            <p:cNvGrpSpPr/>
            <p:nvPr/>
          </p:nvGrpSpPr>
          <p:grpSpPr>
            <a:xfrm>
              <a:off x="1932837" y="2890037"/>
              <a:ext cx="6845568" cy="2307756"/>
              <a:chOff x="-9275802" y="-328992"/>
              <a:chExt cx="7487197" cy="2524060"/>
            </a:xfrm>
          </p:grpSpPr>
          <p:sp>
            <p:nvSpPr>
              <p:cNvPr id="8" name="Freeform 8"/>
              <p:cNvSpPr/>
              <p:nvPr/>
            </p:nvSpPr>
            <p:spPr>
              <a:xfrm>
                <a:off x="-9275802" y="-328992"/>
                <a:ext cx="7487197" cy="2524060"/>
              </a:xfrm>
              <a:custGeom>
                <a:avLst/>
                <a:gdLst/>
                <a:ahLst/>
                <a:cxnLst/>
                <a:rect l="l" t="t" r="r" b="b"/>
                <a:pathLst>
                  <a:path w="7487197" h="2524060">
                    <a:moveTo>
                      <a:pt x="7362737" y="2524060"/>
                    </a:moveTo>
                    <a:lnTo>
                      <a:pt x="124460" y="2524060"/>
                    </a:lnTo>
                    <a:cubicBezTo>
                      <a:pt x="55880" y="2524060"/>
                      <a:pt x="0" y="2468180"/>
                      <a:pt x="0" y="2399599"/>
                    </a:cubicBezTo>
                    <a:lnTo>
                      <a:pt x="0" y="124460"/>
                    </a:lnTo>
                    <a:cubicBezTo>
                      <a:pt x="0" y="55880"/>
                      <a:pt x="55880" y="0"/>
                      <a:pt x="124460" y="0"/>
                    </a:cubicBezTo>
                    <a:lnTo>
                      <a:pt x="7362737" y="0"/>
                    </a:lnTo>
                    <a:cubicBezTo>
                      <a:pt x="7431317" y="0"/>
                      <a:pt x="7487197" y="55880"/>
                      <a:pt x="7487197" y="124460"/>
                    </a:cubicBezTo>
                    <a:lnTo>
                      <a:pt x="7487197" y="2399600"/>
                    </a:lnTo>
                    <a:cubicBezTo>
                      <a:pt x="7487197" y="2468180"/>
                      <a:pt x="7431317" y="2524060"/>
                      <a:pt x="7362737" y="2524060"/>
                    </a:cubicBezTo>
                    <a:close/>
                  </a:path>
                </a:pathLst>
              </a:custGeom>
              <a:solidFill>
                <a:srgbClr val="1E3048"/>
              </a:solidFill>
            </p:spPr>
            <p:txBody>
              <a:bodyPr/>
              <a:lstStyle/>
              <a:p>
                <a:endParaRPr lang="it-IT"/>
              </a:p>
            </p:txBody>
          </p:sp>
        </p:grpSp>
        <p:grpSp>
          <p:nvGrpSpPr>
            <p:cNvPr id="9" name="Group 9"/>
            <p:cNvGrpSpPr/>
            <p:nvPr/>
          </p:nvGrpSpPr>
          <p:grpSpPr>
            <a:xfrm>
              <a:off x="1053535" y="3247080"/>
              <a:ext cx="1758605" cy="1593669"/>
              <a:chOff x="-9275804" y="-328992"/>
              <a:chExt cx="1923438" cy="1743043"/>
            </a:xfrm>
          </p:grpSpPr>
          <p:sp>
            <p:nvSpPr>
              <p:cNvPr id="10" name="Freeform 10"/>
              <p:cNvSpPr/>
              <p:nvPr/>
            </p:nvSpPr>
            <p:spPr>
              <a:xfrm>
                <a:off x="-9275804" y="-328992"/>
                <a:ext cx="1923438" cy="1743043"/>
              </a:xfrm>
              <a:custGeom>
                <a:avLst/>
                <a:gdLst/>
                <a:ahLst/>
                <a:cxnLst/>
                <a:rect l="l" t="t" r="r" b="b"/>
                <a:pathLst>
                  <a:path w="1923438" h="1743043">
                    <a:moveTo>
                      <a:pt x="1798977" y="1743042"/>
                    </a:moveTo>
                    <a:lnTo>
                      <a:pt x="124460" y="1743042"/>
                    </a:lnTo>
                    <a:cubicBezTo>
                      <a:pt x="55880" y="1743042"/>
                      <a:pt x="0" y="1687163"/>
                      <a:pt x="0" y="1618583"/>
                    </a:cubicBezTo>
                    <a:lnTo>
                      <a:pt x="0" y="124460"/>
                    </a:lnTo>
                    <a:cubicBezTo>
                      <a:pt x="0" y="55880"/>
                      <a:pt x="55880" y="0"/>
                      <a:pt x="124460" y="0"/>
                    </a:cubicBezTo>
                    <a:lnTo>
                      <a:pt x="1798978" y="0"/>
                    </a:lnTo>
                    <a:cubicBezTo>
                      <a:pt x="1867558" y="0"/>
                      <a:pt x="1923438" y="55880"/>
                      <a:pt x="1923438" y="124460"/>
                    </a:cubicBezTo>
                    <a:lnTo>
                      <a:pt x="1923438" y="1618583"/>
                    </a:lnTo>
                    <a:cubicBezTo>
                      <a:pt x="1923438" y="1687163"/>
                      <a:pt x="1867558" y="1743043"/>
                      <a:pt x="1798978" y="1743043"/>
                    </a:cubicBezTo>
                    <a:close/>
                  </a:path>
                </a:pathLst>
              </a:custGeom>
              <a:solidFill>
                <a:srgbClr val="43B4BE"/>
              </a:solidFill>
            </p:spPr>
            <p:txBody>
              <a:bodyPr/>
              <a:lstStyle/>
              <a:p>
                <a:endParaRPr lang="it-IT"/>
              </a:p>
            </p:txBody>
          </p:sp>
        </p:grpSp>
        <p:sp>
          <p:nvSpPr>
            <p:cNvPr id="24" name="TextBox 24"/>
            <p:cNvSpPr txBox="1"/>
            <p:nvPr/>
          </p:nvSpPr>
          <p:spPr>
            <a:xfrm>
              <a:off x="3030743" y="3140926"/>
              <a:ext cx="5670070" cy="1836208"/>
            </a:xfrm>
            <a:prstGeom prst="rect">
              <a:avLst/>
            </a:prstGeom>
          </p:spPr>
          <p:txBody>
            <a:bodyPr wrap="square" lIns="0" tIns="0" rIns="0" bIns="0" rtlCol="0" anchor="t">
              <a:spAutoFit/>
            </a:bodyPr>
            <a:lstStyle/>
            <a:p>
              <a:pPr>
                <a:lnSpc>
                  <a:spcPts val="2940"/>
                </a:lnSpc>
              </a:pPr>
              <a:r>
                <a:rPr lang="it-IT" sz="2200">
                  <a:solidFill>
                    <a:srgbClr val="FFFFFF"/>
                  </a:solidFill>
                  <a:latin typeface="Montserrat"/>
                </a:rPr>
                <a:t>Gli Autori/scienziati:</a:t>
              </a:r>
            </a:p>
            <a:p>
              <a:pPr>
                <a:lnSpc>
                  <a:spcPts val="2940"/>
                </a:lnSpc>
              </a:pPr>
              <a:r>
                <a:rPr lang="it-IT" sz="2200" b="1" u="sng">
                  <a:solidFill>
                    <a:srgbClr val="FFFFFF"/>
                  </a:solidFill>
                  <a:latin typeface="Montserrat"/>
                </a:rPr>
                <a:t>devono</a:t>
              </a:r>
              <a:r>
                <a:rPr lang="it-IT" sz="2200">
                  <a:solidFill>
                    <a:srgbClr val="FFFFFF"/>
                  </a:solidFill>
                  <a:latin typeface="Montserrat"/>
                </a:rPr>
                <a:t> pubblicare per diffondere i risultati scientifici  ottenuti con le loro ricerche e farlo in «determinate» sedi editoriali.</a:t>
              </a:r>
              <a:endParaRPr lang="en-US" sz="2200">
                <a:solidFill>
                  <a:srgbClr val="FFFFFF"/>
                </a:solidFill>
                <a:latin typeface="Montserrat"/>
              </a:endParaRPr>
            </a:p>
          </p:txBody>
        </p:sp>
      </p:grpSp>
      <p:grpSp>
        <p:nvGrpSpPr>
          <p:cNvPr id="27" name="Group 27"/>
          <p:cNvGrpSpPr/>
          <p:nvPr/>
        </p:nvGrpSpPr>
        <p:grpSpPr>
          <a:xfrm>
            <a:off x="-431966" y="911088"/>
            <a:ext cx="7148154" cy="925889"/>
            <a:chOff x="0" y="0"/>
            <a:chExt cx="9530872" cy="1234519"/>
          </a:xfrm>
        </p:grpSpPr>
        <p:grpSp>
          <p:nvGrpSpPr>
            <p:cNvPr id="28" name="Group 28"/>
            <p:cNvGrpSpPr/>
            <p:nvPr/>
          </p:nvGrpSpPr>
          <p:grpSpPr>
            <a:xfrm>
              <a:off x="0" y="0"/>
              <a:ext cx="9530872" cy="1234519"/>
              <a:chOff x="0" y="0"/>
              <a:chExt cx="2221364" cy="287730"/>
            </a:xfrm>
          </p:grpSpPr>
          <p:sp>
            <p:nvSpPr>
              <p:cNvPr id="29" name="Freeform 29"/>
              <p:cNvSpPr/>
              <p:nvPr/>
            </p:nvSpPr>
            <p:spPr>
              <a:xfrm>
                <a:off x="0" y="0"/>
                <a:ext cx="2221364" cy="287730"/>
              </a:xfrm>
              <a:custGeom>
                <a:avLst/>
                <a:gdLst/>
                <a:ahLst/>
                <a:cxnLst/>
                <a:rect l="l" t="t" r="r" b="b"/>
                <a:pathLst>
                  <a:path w="2221364" h="287730">
                    <a:moveTo>
                      <a:pt x="46588" y="0"/>
                    </a:moveTo>
                    <a:lnTo>
                      <a:pt x="2174776" y="0"/>
                    </a:lnTo>
                    <a:cubicBezTo>
                      <a:pt x="2187132" y="0"/>
                      <a:pt x="2198982" y="4908"/>
                      <a:pt x="2207719" y="13645"/>
                    </a:cubicBezTo>
                    <a:cubicBezTo>
                      <a:pt x="2216456" y="22382"/>
                      <a:pt x="2221364" y="34232"/>
                      <a:pt x="2221364" y="46588"/>
                    </a:cubicBezTo>
                    <a:lnTo>
                      <a:pt x="2221364" y="241142"/>
                    </a:lnTo>
                    <a:cubicBezTo>
                      <a:pt x="2221364" y="266872"/>
                      <a:pt x="2200506" y="287730"/>
                      <a:pt x="2174776" y="287730"/>
                    </a:cubicBezTo>
                    <a:lnTo>
                      <a:pt x="46588" y="287730"/>
                    </a:lnTo>
                    <a:cubicBezTo>
                      <a:pt x="34232" y="287730"/>
                      <a:pt x="22382" y="282822"/>
                      <a:pt x="13645" y="274085"/>
                    </a:cubicBezTo>
                    <a:cubicBezTo>
                      <a:pt x="4908" y="265348"/>
                      <a:pt x="0" y="253498"/>
                      <a:pt x="0" y="241142"/>
                    </a:cubicBezTo>
                    <a:lnTo>
                      <a:pt x="0" y="46588"/>
                    </a:lnTo>
                    <a:cubicBezTo>
                      <a:pt x="0" y="34232"/>
                      <a:pt x="4908" y="22382"/>
                      <a:pt x="13645" y="13645"/>
                    </a:cubicBezTo>
                    <a:cubicBezTo>
                      <a:pt x="22382" y="4908"/>
                      <a:pt x="34232" y="0"/>
                      <a:pt x="46588" y="0"/>
                    </a:cubicBezTo>
                    <a:close/>
                  </a:path>
                </a:pathLst>
              </a:custGeom>
              <a:solidFill>
                <a:srgbClr val="FFFFFF"/>
              </a:solidFill>
            </p:spPr>
            <p:txBody>
              <a:bodyPr/>
              <a:lstStyle/>
              <a:p>
                <a:endParaRPr lang="it-IT"/>
              </a:p>
            </p:txBody>
          </p:sp>
          <p:sp>
            <p:nvSpPr>
              <p:cNvPr id="30" name="TextBox 30"/>
              <p:cNvSpPr txBox="1"/>
              <p:nvPr/>
            </p:nvSpPr>
            <p:spPr>
              <a:xfrm>
                <a:off x="0" y="-38100"/>
                <a:ext cx="2221364" cy="325830"/>
              </a:xfrm>
              <a:prstGeom prst="rect">
                <a:avLst/>
              </a:prstGeom>
            </p:spPr>
            <p:txBody>
              <a:bodyPr lIns="60055" tIns="60055" rIns="60055" bIns="60055" rtlCol="0" anchor="ctr"/>
              <a:lstStyle/>
              <a:p>
                <a:pPr algn="ctr">
                  <a:lnSpc>
                    <a:spcPts val="2939"/>
                  </a:lnSpc>
                </a:pPr>
                <a:endParaRPr/>
              </a:p>
            </p:txBody>
          </p:sp>
        </p:grpSp>
        <p:sp>
          <p:nvSpPr>
            <p:cNvPr id="31" name="Freeform 31"/>
            <p:cNvSpPr/>
            <p:nvPr/>
          </p:nvSpPr>
          <p:spPr>
            <a:xfrm>
              <a:off x="3724852" y="163176"/>
              <a:ext cx="5435836" cy="908166"/>
            </a:xfrm>
            <a:custGeom>
              <a:avLst/>
              <a:gdLst/>
              <a:ahLst/>
              <a:cxnLst/>
              <a:rect l="l" t="t" r="r" b="b"/>
              <a:pathLst>
                <a:path w="5435836" h="908166">
                  <a:moveTo>
                    <a:pt x="0" y="0"/>
                  </a:moveTo>
                  <a:lnTo>
                    <a:pt x="5435836" y="0"/>
                  </a:lnTo>
                  <a:lnTo>
                    <a:pt x="5435836" y="908167"/>
                  </a:lnTo>
                  <a:lnTo>
                    <a:pt x="0" y="908167"/>
                  </a:lnTo>
                  <a:lnTo>
                    <a:pt x="0" y="0"/>
                  </a:lnTo>
                  <a:close/>
                </a:path>
              </a:pathLst>
            </a:custGeom>
            <a:blipFill>
              <a:blip r:embed="rId8"/>
              <a:stretch>
                <a:fillRect/>
              </a:stretch>
            </a:blipFill>
          </p:spPr>
          <p:txBody>
            <a:bodyPr/>
            <a:lstStyle/>
            <a:p>
              <a:endParaRPr lang="it-IT"/>
            </a:p>
          </p:txBody>
        </p:sp>
        <p:sp>
          <p:nvSpPr>
            <p:cNvPr id="32" name="Freeform 32"/>
            <p:cNvSpPr/>
            <p:nvPr/>
          </p:nvSpPr>
          <p:spPr>
            <a:xfrm>
              <a:off x="1650583" y="240131"/>
              <a:ext cx="1923704" cy="754258"/>
            </a:xfrm>
            <a:custGeom>
              <a:avLst/>
              <a:gdLst/>
              <a:ahLst/>
              <a:cxnLst/>
              <a:rect l="l" t="t" r="r" b="b"/>
              <a:pathLst>
                <a:path w="1923704" h="754258">
                  <a:moveTo>
                    <a:pt x="0" y="0"/>
                  </a:moveTo>
                  <a:lnTo>
                    <a:pt x="1923704" y="0"/>
                  </a:lnTo>
                  <a:lnTo>
                    <a:pt x="1923704" y="754258"/>
                  </a:lnTo>
                  <a:lnTo>
                    <a:pt x="0" y="754258"/>
                  </a:lnTo>
                  <a:lnTo>
                    <a:pt x="0" y="0"/>
                  </a:lnTo>
                  <a:close/>
                </a:path>
              </a:pathLst>
            </a:custGeom>
            <a:blipFill>
              <a:blip r:embed="rId9"/>
              <a:stretch>
                <a:fillRect/>
              </a:stretch>
            </a:blipFill>
          </p:spPr>
          <p:txBody>
            <a:bodyPr/>
            <a:lstStyle/>
            <a:p>
              <a:endParaRPr lang="it-IT"/>
            </a:p>
          </p:txBody>
        </p:sp>
      </p:grpSp>
      <p:grpSp>
        <p:nvGrpSpPr>
          <p:cNvPr id="42" name="Gruppo 41">
            <a:extLst>
              <a:ext uri="{FF2B5EF4-FFF2-40B4-BE49-F238E27FC236}">
                <a16:creationId xmlns:a16="http://schemas.microsoft.com/office/drawing/2014/main" id="{23CC8424-1C9B-C7DC-C0CC-89313051D3B0}"/>
              </a:ext>
            </a:extLst>
          </p:cNvPr>
          <p:cNvGrpSpPr/>
          <p:nvPr/>
        </p:nvGrpSpPr>
        <p:grpSpPr>
          <a:xfrm>
            <a:off x="959428" y="6173445"/>
            <a:ext cx="7807478" cy="2307756"/>
            <a:chOff x="930258" y="6140351"/>
            <a:chExt cx="7807478" cy="2307756"/>
          </a:xfrm>
        </p:grpSpPr>
        <p:grpSp>
          <p:nvGrpSpPr>
            <p:cNvPr id="43" name="Group 5">
              <a:extLst>
                <a:ext uri="{FF2B5EF4-FFF2-40B4-BE49-F238E27FC236}">
                  <a16:creationId xmlns:a16="http://schemas.microsoft.com/office/drawing/2014/main" id="{BD932D9A-6146-9115-870F-B1AB63AC4666}"/>
                </a:ext>
              </a:extLst>
            </p:cNvPr>
            <p:cNvGrpSpPr/>
            <p:nvPr/>
          </p:nvGrpSpPr>
          <p:grpSpPr>
            <a:xfrm>
              <a:off x="1809560" y="6140351"/>
              <a:ext cx="6845568" cy="2307756"/>
              <a:chOff x="-9410633" y="425791"/>
              <a:chExt cx="7487197" cy="2524060"/>
            </a:xfrm>
          </p:grpSpPr>
          <p:sp>
            <p:nvSpPr>
              <p:cNvPr id="48" name="Freeform 6">
                <a:extLst>
                  <a:ext uri="{FF2B5EF4-FFF2-40B4-BE49-F238E27FC236}">
                    <a16:creationId xmlns:a16="http://schemas.microsoft.com/office/drawing/2014/main" id="{89E0381A-867C-3E11-0398-352CF656F11F}"/>
                  </a:ext>
                </a:extLst>
              </p:cNvPr>
              <p:cNvSpPr/>
              <p:nvPr/>
            </p:nvSpPr>
            <p:spPr>
              <a:xfrm>
                <a:off x="-9410633" y="425791"/>
                <a:ext cx="7487197" cy="2524060"/>
              </a:xfrm>
              <a:custGeom>
                <a:avLst/>
                <a:gdLst/>
                <a:ahLst/>
                <a:cxnLst/>
                <a:rect l="l" t="t" r="r" b="b"/>
                <a:pathLst>
                  <a:path w="7487197" h="2524060">
                    <a:moveTo>
                      <a:pt x="7362737" y="2524060"/>
                    </a:moveTo>
                    <a:lnTo>
                      <a:pt x="124460" y="2524060"/>
                    </a:lnTo>
                    <a:cubicBezTo>
                      <a:pt x="55880" y="2524060"/>
                      <a:pt x="0" y="2468180"/>
                      <a:pt x="0" y="2399599"/>
                    </a:cubicBezTo>
                    <a:lnTo>
                      <a:pt x="0" y="124460"/>
                    </a:lnTo>
                    <a:cubicBezTo>
                      <a:pt x="0" y="55880"/>
                      <a:pt x="55880" y="0"/>
                      <a:pt x="124460" y="0"/>
                    </a:cubicBezTo>
                    <a:lnTo>
                      <a:pt x="7362737" y="0"/>
                    </a:lnTo>
                    <a:cubicBezTo>
                      <a:pt x="7431317" y="0"/>
                      <a:pt x="7487197" y="55880"/>
                      <a:pt x="7487197" y="124460"/>
                    </a:cubicBezTo>
                    <a:lnTo>
                      <a:pt x="7487197" y="2399600"/>
                    </a:lnTo>
                    <a:cubicBezTo>
                      <a:pt x="7487197" y="2468180"/>
                      <a:pt x="7431317" y="2524060"/>
                      <a:pt x="7362737" y="2524060"/>
                    </a:cubicBezTo>
                    <a:close/>
                  </a:path>
                </a:pathLst>
              </a:custGeom>
              <a:solidFill>
                <a:srgbClr val="43B4BE"/>
              </a:solidFill>
            </p:spPr>
            <p:txBody>
              <a:bodyPr/>
              <a:lstStyle/>
              <a:p>
                <a:endParaRPr lang="it-IT"/>
              </a:p>
            </p:txBody>
          </p:sp>
        </p:grpSp>
        <p:grpSp>
          <p:nvGrpSpPr>
            <p:cNvPr id="44" name="Group 11">
              <a:extLst>
                <a:ext uri="{FF2B5EF4-FFF2-40B4-BE49-F238E27FC236}">
                  <a16:creationId xmlns:a16="http://schemas.microsoft.com/office/drawing/2014/main" id="{3392FF09-3635-3622-2BF8-1B2803715FC4}"/>
                </a:ext>
              </a:extLst>
            </p:cNvPr>
            <p:cNvGrpSpPr/>
            <p:nvPr/>
          </p:nvGrpSpPr>
          <p:grpSpPr>
            <a:xfrm>
              <a:off x="930258" y="6497394"/>
              <a:ext cx="1758605" cy="1593669"/>
              <a:chOff x="-9410636" y="425791"/>
              <a:chExt cx="1923438" cy="1743043"/>
            </a:xfrm>
          </p:grpSpPr>
          <p:sp>
            <p:nvSpPr>
              <p:cNvPr id="47" name="Freeform 12">
                <a:extLst>
                  <a:ext uri="{FF2B5EF4-FFF2-40B4-BE49-F238E27FC236}">
                    <a16:creationId xmlns:a16="http://schemas.microsoft.com/office/drawing/2014/main" id="{CFE667D7-423B-C719-DCFE-2A30DE2F7D1F}"/>
                  </a:ext>
                </a:extLst>
              </p:cNvPr>
              <p:cNvSpPr/>
              <p:nvPr/>
            </p:nvSpPr>
            <p:spPr>
              <a:xfrm>
                <a:off x="-9410636" y="425791"/>
                <a:ext cx="1923438" cy="1743043"/>
              </a:xfrm>
              <a:custGeom>
                <a:avLst/>
                <a:gdLst/>
                <a:ahLst/>
                <a:cxnLst/>
                <a:rect l="l" t="t" r="r" b="b"/>
                <a:pathLst>
                  <a:path w="1923438" h="1743043">
                    <a:moveTo>
                      <a:pt x="1798977" y="1743042"/>
                    </a:moveTo>
                    <a:lnTo>
                      <a:pt x="124460" y="1743042"/>
                    </a:lnTo>
                    <a:cubicBezTo>
                      <a:pt x="55880" y="1743042"/>
                      <a:pt x="0" y="1687163"/>
                      <a:pt x="0" y="1618583"/>
                    </a:cubicBezTo>
                    <a:lnTo>
                      <a:pt x="0" y="124460"/>
                    </a:lnTo>
                    <a:cubicBezTo>
                      <a:pt x="0" y="55880"/>
                      <a:pt x="55880" y="0"/>
                      <a:pt x="124460" y="0"/>
                    </a:cubicBezTo>
                    <a:lnTo>
                      <a:pt x="1798978" y="0"/>
                    </a:lnTo>
                    <a:cubicBezTo>
                      <a:pt x="1867558" y="0"/>
                      <a:pt x="1923438" y="55880"/>
                      <a:pt x="1923438" y="124460"/>
                    </a:cubicBezTo>
                    <a:lnTo>
                      <a:pt x="1923438" y="1618583"/>
                    </a:lnTo>
                    <a:cubicBezTo>
                      <a:pt x="1923438" y="1687163"/>
                      <a:pt x="1867558" y="1743043"/>
                      <a:pt x="1798978" y="1743043"/>
                    </a:cubicBezTo>
                    <a:close/>
                  </a:path>
                </a:pathLst>
              </a:custGeom>
              <a:solidFill>
                <a:srgbClr val="1E3048"/>
              </a:solidFill>
            </p:spPr>
            <p:txBody>
              <a:bodyPr/>
              <a:lstStyle/>
              <a:p>
                <a:endParaRPr lang="it-IT"/>
              </a:p>
            </p:txBody>
          </p:sp>
        </p:grpSp>
        <p:sp>
          <p:nvSpPr>
            <p:cNvPr id="46" name="TextBox 25">
              <a:extLst>
                <a:ext uri="{FF2B5EF4-FFF2-40B4-BE49-F238E27FC236}">
                  <a16:creationId xmlns:a16="http://schemas.microsoft.com/office/drawing/2014/main" id="{05883D96-A2A1-F116-98A0-2F63DCAC2FE9}"/>
                </a:ext>
              </a:extLst>
            </p:cNvPr>
            <p:cNvSpPr txBox="1"/>
            <p:nvPr/>
          </p:nvSpPr>
          <p:spPr>
            <a:xfrm>
              <a:off x="2935414" y="6207681"/>
              <a:ext cx="5802322" cy="2205155"/>
            </a:xfrm>
            <a:prstGeom prst="rect">
              <a:avLst/>
            </a:prstGeom>
          </p:spPr>
          <p:txBody>
            <a:bodyPr wrap="square" lIns="0" tIns="0" rIns="0" bIns="0" rtlCol="0" anchor="t">
              <a:spAutoFit/>
            </a:bodyPr>
            <a:lstStyle/>
            <a:p>
              <a:pPr>
                <a:lnSpc>
                  <a:spcPts val="2940"/>
                </a:lnSpc>
              </a:pPr>
              <a:r>
                <a:rPr lang="it-IT" sz="2000">
                  <a:solidFill>
                    <a:srgbClr val="FFFFFF"/>
                  </a:solidFill>
                  <a:latin typeface="Montserrat"/>
                </a:rPr>
                <a:t>Le Istituzioni:</a:t>
              </a:r>
            </a:p>
            <a:p>
              <a:pPr marL="342900" indent="-342900">
                <a:lnSpc>
                  <a:spcPts val="2940"/>
                </a:lnSpc>
                <a:buFont typeface="Arial" panose="020B0604020202020204" pitchFamily="34" charset="0"/>
                <a:buChar char="•"/>
              </a:pPr>
              <a:r>
                <a:rPr lang="it-IT" sz="2000">
                  <a:solidFill>
                    <a:srgbClr val="FFFFFF"/>
                  </a:solidFill>
                  <a:latin typeface="Montserrat"/>
                </a:rPr>
                <a:t>hanno pagato per  anni costosi abbonamenti per la sola lettura e da qualche anno anche per la pubblicazione.</a:t>
              </a:r>
            </a:p>
            <a:p>
              <a:pPr marL="342900" indent="-342900">
                <a:lnSpc>
                  <a:spcPts val="2940"/>
                </a:lnSpc>
                <a:buFont typeface="Arial" panose="020B0604020202020204" pitchFamily="34" charset="0"/>
                <a:buChar char="•"/>
              </a:pPr>
              <a:r>
                <a:rPr lang="it-IT" sz="2000">
                  <a:solidFill>
                    <a:srgbClr val="FFFFFF"/>
                  </a:solidFill>
                  <a:latin typeface="Montserrat"/>
                </a:rPr>
                <a:t>non hanno un ruolo nel rapporto contrattuale autore-editore.</a:t>
              </a:r>
            </a:p>
          </p:txBody>
        </p:sp>
      </p:grpSp>
      <p:grpSp>
        <p:nvGrpSpPr>
          <p:cNvPr id="49" name="Gruppo 48">
            <a:extLst>
              <a:ext uri="{FF2B5EF4-FFF2-40B4-BE49-F238E27FC236}">
                <a16:creationId xmlns:a16="http://schemas.microsoft.com/office/drawing/2014/main" id="{4829B53C-827B-FCDE-9C58-FD6071E35FAC}"/>
              </a:ext>
            </a:extLst>
          </p:cNvPr>
          <p:cNvGrpSpPr/>
          <p:nvPr/>
        </p:nvGrpSpPr>
        <p:grpSpPr>
          <a:xfrm>
            <a:off x="9509597" y="2923131"/>
            <a:ext cx="7724870" cy="2307756"/>
            <a:chOff x="9480427" y="2889637"/>
            <a:chExt cx="7724870" cy="2307756"/>
          </a:xfrm>
        </p:grpSpPr>
        <p:grpSp>
          <p:nvGrpSpPr>
            <p:cNvPr id="50" name="Group 5">
              <a:extLst>
                <a:ext uri="{FF2B5EF4-FFF2-40B4-BE49-F238E27FC236}">
                  <a16:creationId xmlns:a16="http://schemas.microsoft.com/office/drawing/2014/main" id="{A32BF299-B2D5-EFE5-6778-30F84AF7357C}"/>
                </a:ext>
              </a:extLst>
            </p:cNvPr>
            <p:cNvGrpSpPr/>
            <p:nvPr/>
          </p:nvGrpSpPr>
          <p:grpSpPr>
            <a:xfrm>
              <a:off x="10359729" y="2889637"/>
              <a:ext cx="6845568" cy="2307756"/>
              <a:chOff x="-59065" y="-3129610"/>
              <a:chExt cx="7487197" cy="2524060"/>
            </a:xfrm>
          </p:grpSpPr>
          <p:sp>
            <p:nvSpPr>
              <p:cNvPr id="55" name="Freeform 6">
                <a:extLst>
                  <a:ext uri="{FF2B5EF4-FFF2-40B4-BE49-F238E27FC236}">
                    <a16:creationId xmlns:a16="http://schemas.microsoft.com/office/drawing/2014/main" id="{760C06CD-8123-B57C-E09E-6A301B37E72A}"/>
                  </a:ext>
                </a:extLst>
              </p:cNvPr>
              <p:cNvSpPr/>
              <p:nvPr/>
            </p:nvSpPr>
            <p:spPr>
              <a:xfrm>
                <a:off x="-59065" y="-3129610"/>
                <a:ext cx="7487197" cy="2524060"/>
              </a:xfrm>
              <a:custGeom>
                <a:avLst/>
                <a:gdLst/>
                <a:ahLst/>
                <a:cxnLst/>
                <a:rect l="l" t="t" r="r" b="b"/>
                <a:pathLst>
                  <a:path w="7487197" h="2524060">
                    <a:moveTo>
                      <a:pt x="7362737" y="2524060"/>
                    </a:moveTo>
                    <a:lnTo>
                      <a:pt x="124460" y="2524060"/>
                    </a:lnTo>
                    <a:cubicBezTo>
                      <a:pt x="55880" y="2524060"/>
                      <a:pt x="0" y="2468180"/>
                      <a:pt x="0" y="2399599"/>
                    </a:cubicBezTo>
                    <a:lnTo>
                      <a:pt x="0" y="124460"/>
                    </a:lnTo>
                    <a:cubicBezTo>
                      <a:pt x="0" y="55880"/>
                      <a:pt x="55880" y="0"/>
                      <a:pt x="124460" y="0"/>
                    </a:cubicBezTo>
                    <a:lnTo>
                      <a:pt x="7362737" y="0"/>
                    </a:lnTo>
                    <a:cubicBezTo>
                      <a:pt x="7431317" y="0"/>
                      <a:pt x="7487197" y="55880"/>
                      <a:pt x="7487197" y="124460"/>
                    </a:cubicBezTo>
                    <a:lnTo>
                      <a:pt x="7487197" y="2399600"/>
                    </a:lnTo>
                    <a:cubicBezTo>
                      <a:pt x="7487197" y="2468180"/>
                      <a:pt x="7431317" y="2524060"/>
                      <a:pt x="7362737" y="2524060"/>
                    </a:cubicBezTo>
                    <a:close/>
                  </a:path>
                </a:pathLst>
              </a:custGeom>
              <a:solidFill>
                <a:srgbClr val="43B4BE"/>
              </a:solidFill>
            </p:spPr>
            <p:txBody>
              <a:bodyPr/>
              <a:lstStyle/>
              <a:p>
                <a:endParaRPr lang="it-IT"/>
              </a:p>
            </p:txBody>
          </p:sp>
        </p:grpSp>
        <p:grpSp>
          <p:nvGrpSpPr>
            <p:cNvPr id="51" name="Group 11">
              <a:extLst>
                <a:ext uri="{FF2B5EF4-FFF2-40B4-BE49-F238E27FC236}">
                  <a16:creationId xmlns:a16="http://schemas.microsoft.com/office/drawing/2014/main" id="{64EF27AB-3505-AEB1-A375-9D666AABBD69}"/>
                </a:ext>
              </a:extLst>
            </p:cNvPr>
            <p:cNvGrpSpPr/>
            <p:nvPr/>
          </p:nvGrpSpPr>
          <p:grpSpPr>
            <a:xfrm>
              <a:off x="9480427" y="3246680"/>
              <a:ext cx="1758605" cy="1593669"/>
              <a:chOff x="-59065" y="-3129611"/>
              <a:chExt cx="1923438" cy="1743043"/>
            </a:xfrm>
          </p:grpSpPr>
          <p:sp>
            <p:nvSpPr>
              <p:cNvPr id="54" name="Freeform 12">
                <a:extLst>
                  <a:ext uri="{FF2B5EF4-FFF2-40B4-BE49-F238E27FC236}">
                    <a16:creationId xmlns:a16="http://schemas.microsoft.com/office/drawing/2014/main" id="{902D3433-7F63-35DD-A6A6-AB235884520F}"/>
                  </a:ext>
                </a:extLst>
              </p:cNvPr>
              <p:cNvSpPr/>
              <p:nvPr/>
            </p:nvSpPr>
            <p:spPr>
              <a:xfrm>
                <a:off x="-59065" y="-3129611"/>
                <a:ext cx="1923438" cy="1743043"/>
              </a:xfrm>
              <a:custGeom>
                <a:avLst/>
                <a:gdLst/>
                <a:ahLst/>
                <a:cxnLst/>
                <a:rect l="l" t="t" r="r" b="b"/>
                <a:pathLst>
                  <a:path w="1923438" h="1743043">
                    <a:moveTo>
                      <a:pt x="1798977" y="1743042"/>
                    </a:moveTo>
                    <a:lnTo>
                      <a:pt x="124460" y="1743042"/>
                    </a:lnTo>
                    <a:cubicBezTo>
                      <a:pt x="55880" y="1743042"/>
                      <a:pt x="0" y="1687163"/>
                      <a:pt x="0" y="1618583"/>
                    </a:cubicBezTo>
                    <a:lnTo>
                      <a:pt x="0" y="124460"/>
                    </a:lnTo>
                    <a:cubicBezTo>
                      <a:pt x="0" y="55880"/>
                      <a:pt x="55880" y="0"/>
                      <a:pt x="124460" y="0"/>
                    </a:cubicBezTo>
                    <a:lnTo>
                      <a:pt x="1798978" y="0"/>
                    </a:lnTo>
                    <a:cubicBezTo>
                      <a:pt x="1867558" y="0"/>
                      <a:pt x="1923438" y="55880"/>
                      <a:pt x="1923438" y="124460"/>
                    </a:cubicBezTo>
                    <a:lnTo>
                      <a:pt x="1923438" y="1618583"/>
                    </a:lnTo>
                    <a:cubicBezTo>
                      <a:pt x="1923438" y="1687163"/>
                      <a:pt x="1867558" y="1743043"/>
                      <a:pt x="1798978" y="1743043"/>
                    </a:cubicBezTo>
                    <a:close/>
                  </a:path>
                </a:pathLst>
              </a:custGeom>
              <a:solidFill>
                <a:srgbClr val="1E3048"/>
              </a:solidFill>
            </p:spPr>
            <p:txBody>
              <a:bodyPr/>
              <a:lstStyle/>
              <a:p>
                <a:endParaRPr lang="it-IT"/>
              </a:p>
            </p:txBody>
          </p:sp>
        </p:grpSp>
      </p:grpSp>
      <p:sp>
        <p:nvSpPr>
          <p:cNvPr id="56" name="TextBox 6">
            <a:extLst>
              <a:ext uri="{FF2B5EF4-FFF2-40B4-BE49-F238E27FC236}">
                <a16:creationId xmlns:a16="http://schemas.microsoft.com/office/drawing/2014/main" id="{8AAF8B62-A9BA-9FB9-23E5-74ADCC6138D3}"/>
              </a:ext>
            </a:extLst>
          </p:cNvPr>
          <p:cNvSpPr txBox="1"/>
          <p:nvPr/>
        </p:nvSpPr>
        <p:spPr>
          <a:xfrm>
            <a:off x="5384791" y="368060"/>
            <a:ext cx="10811832" cy="807913"/>
          </a:xfrm>
          <a:prstGeom prst="rect">
            <a:avLst/>
          </a:prstGeom>
        </p:spPr>
        <p:txBody>
          <a:bodyPr wrap="square" lIns="0" tIns="0" rIns="0" bIns="0" rtlCol="0" anchor="t">
            <a:spAutoFit/>
          </a:bodyPr>
          <a:lstStyle/>
          <a:p>
            <a:pPr algn="r">
              <a:lnSpc>
                <a:spcPts val="6269"/>
              </a:lnSpc>
            </a:pPr>
            <a:r>
              <a:rPr lang="en-US" sz="5499">
                <a:solidFill>
                  <a:schemeClr val="bg1"/>
                </a:solidFill>
                <a:latin typeface="Montserrat Classic Bold"/>
              </a:rPr>
              <a:t>A </a:t>
            </a:r>
            <a:r>
              <a:rPr lang="en-US" sz="5499" err="1">
                <a:solidFill>
                  <a:schemeClr val="bg1"/>
                </a:solidFill>
                <a:latin typeface="Montserrat Classic Bold"/>
              </a:rPr>
              <a:t>che</a:t>
            </a:r>
            <a:r>
              <a:rPr lang="en-US" sz="5499">
                <a:solidFill>
                  <a:schemeClr val="bg1"/>
                </a:solidFill>
                <a:latin typeface="Montserrat Classic Bold"/>
              </a:rPr>
              <a:t> punto </a:t>
            </a:r>
            <a:r>
              <a:rPr lang="en-US" sz="5499" err="1">
                <a:solidFill>
                  <a:schemeClr val="bg1"/>
                </a:solidFill>
                <a:latin typeface="Montserrat Classic Bold"/>
              </a:rPr>
              <a:t>siamo</a:t>
            </a:r>
            <a:r>
              <a:rPr lang="en-US" sz="5499">
                <a:solidFill>
                  <a:schemeClr val="bg1"/>
                </a:solidFill>
                <a:latin typeface="Montserrat Classic Bold"/>
              </a:rPr>
              <a:t>?</a:t>
            </a:r>
          </a:p>
        </p:txBody>
      </p:sp>
      <p:pic>
        <p:nvPicPr>
          <p:cNvPr id="57" name="Immagine 56">
            <a:extLst>
              <a:ext uri="{FF2B5EF4-FFF2-40B4-BE49-F238E27FC236}">
                <a16:creationId xmlns:a16="http://schemas.microsoft.com/office/drawing/2014/main" id="{6A8F933F-492F-0E22-8830-1DD7AFF27498}"/>
              </a:ext>
            </a:extLst>
          </p:cNvPr>
          <p:cNvPicPr>
            <a:picLocks noChangeAspect="1"/>
          </p:cNvPicPr>
          <p:nvPr/>
        </p:nvPicPr>
        <p:blipFill>
          <a:blip r:embed="rId10"/>
          <a:stretch>
            <a:fillRect/>
          </a:stretch>
        </p:blipFill>
        <p:spPr>
          <a:xfrm>
            <a:off x="1756526" y="3826927"/>
            <a:ext cx="463336" cy="530398"/>
          </a:xfrm>
          <a:prstGeom prst="rect">
            <a:avLst/>
          </a:prstGeom>
        </p:spPr>
      </p:pic>
      <p:pic>
        <p:nvPicPr>
          <p:cNvPr id="58" name="Immagine 57">
            <a:extLst>
              <a:ext uri="{FF2B5EF4-FFF2-40B4-BE49-F238E27FC236}">
                <a16:creationId xmlns:a16="http://schemas.microsoft.com/office/drawing/2014/main" id="{3AC3D214-C006-452F-5F1D-6B46869A8446}"/>
              </a:ext>
            </a:extLst>
          </p:cNvPr>
          <p:cNvPicPr>
            <a:picLocks noChangeAspect="1"/>
          </p:cNvPicPr>
          <p:nvPr/>
        </p:nvPicPr>
        <p:blipFill>
          <a:blip r:embed="rId10"/>
          <a:stretch>
            <a:fillRect/>
          </a:stretch>
        </p:blipFill>
        <p:spPr>
          <a:xfrm>
            <a:off x="10211234" y="3792760"/>
            <a:ext cx="463336" cy="530398"/>
          </a:xfrm>
          <a:prstGeom prst="rect">
            <a:avLst/>
          </a:prstGeom>
        </p:spPr>
      </p:pic>
      <p:pic>
        <p:nvPicPr>
          <p:cNvPr id="59" name="Immagine 58">
            <a:extLst>
              <a:ext uri="{FF2B5EF4-FFF2-40B4-BE49-F238E27FC236}">
                <a16:creationId xmlns:a16="http://schemas.microsoft.com/office/drawing/2014/main" id="{5D455C3A-D7E4-D8AC-FBDB-ED061E657B69}"/>
              </a:ext>
            </a:extLst>
          </p:cNvPr>
          <p:cNvPicPr>
            <a:picLocks noChangeAspect="1"/>
          </p:cNvPicPr>
          <p:nvPr/>
        </p:nvPicPr>
        <p:blipFill>
          <a:blip r:embed="rId10"/>
          <a:stretch>
            <a:fillRect/>
          </a:stretch>
        </p:blipFill>
        <p:spPr>
          <a:xfrm>
            <a:off x="1730338" y="7062123"/>
            <a:ext cx="463336" cy="530398"/>
          </a:xfrm>
          <a:prstGeom prst="rect">
            <a:avLst/>
          </a:prstGeom>
        </p:spPr>
      </p:pic>
      <p:grpSp>
        <p:nvGrpSpPr>
          <p:cNvPr id="60" name="Gruppo 59">
            <a:extLst>
              <a:ext uri="{FF2B5EF4-FFF2-40B4-BE49-F238E27FC236}">
                <a16:creationId xmlns:a16="http://schemas.microsoft.com/office/drawing/2014/main" id="{6A1AC4F7-6D12-10E8-FA9E-B8D5354DE031}"/>
              </a:ext>
            </a:extLst>
          </p:cNvPr>
          <p:cNvGrpSpPr/>
          <p:nvPr/>
        </p:nvGrpSpPr>
        <p:grpSpPr>
          <a:xfrm>
            <a:off x="9509597" y="3361541"/>
            <a:ext cx="7724870" cy="4976327"/>
            <a:chOff x="1053535" y="221466"/>
            <a:chExt cx="7724870" cy="4976327"/>
          </a:xfrm>
        </p:grpSpPr>
        <p:grpSp>
          <p:nvGrpSpPr>
            <p:cNvPr id="61" name="Group 7">
              <a:extLst>
                <a:ext uri="{FF2B5EF4-FFF2-40B4-BE49-F238E27FC236}">
                  <a16:creationId xmlns:a16="http://schemas.microsoft.com/office/drawing/2014/main" id="{63DA22AD-1D0B-A8B9-808B-950D30BD2EA6}"/>
                </a:ext>
              </a:extLst>
            </p:cNvPr>
            <p:cNvGrpSpPr/>
            <p:nvPr/>
          </p:nvGrpSpPr>
          <p:grpSpPr>
            <a:xfrm>
              <a:off x="1932837" y="2890037"/>
              <a:ext cx="6845568" cy="2307756"/>
              <a:chOff x="-9275802" y="-328992"/>
              <a:chExt cx="7487197" cy="2524060"/>
            </a:xfrm>
          </p:grpSpPr>
          <p:sp>
            <p:nvSpPr>
              <p:cNvPr id="65" name="Freeform 8">
                <a:extLst>
                  <a:ext uri="{FF2B5EF4-FFF2-40B4-BE49-F238E27FC236}">
                    <a16:creationId xmlns:a16="http://schemas.microsoft.com/office/drawing/2014/main" id="{BC3AB5EA-9425-8F72-7926-AB4BDBE15CE0}"/>
                  </a:ext>
                </a:extLst>
              </p:cNvPr>
              <p:cNvSpPr/>
              <p:nvPr/>
            </p:nvSpPr>
            <p:spPr>
              <a:xfrm>
                <a:off x="-9275802" y="-328992"/>
                <a:ext cx="7487197" cy="2524060"/>
              </a:xfrm>
              <a:custGeom>
                <a:avLst/>
                <a:gdLst/>
                <a:ahLst/>
                <a:cxnLst/>
                <a:rect l="l" t="t" r="r" b="b"/>
                <a:pathLst>
                  <a:path w="7487197" h="2524060">
                    <a:moveTo>
                      <a:pt x="7362737" y="2524060"/>
                    </a:moveTo>
                    <a:lnTo>
                      <a:pt x="124460" y="2524060"/>
                    </a:lnTo>
                    <a:cubicBezTo>
                      <a:pt x="55880" y="2524060"/>
                      <a:pt x="0" y="2468180"/>
                      <a:pt x="0" y="2399599"/>
                    </a:cubicBezTo>
                    <a:lnTo>
                      <a:pt x="0" y="124460"/>
                    </a:lnTo>
                    <a:cubicBezTo>
                      <a:pt x="0" y="55880"/>
                      <a:pt x="55880" y="0"/>
                      <a:pt x="124460" y="0"/>
                    </a:cubicBezTo>
                    <a:lnTo>
                      <a:pt x="7362737" y="0"/>
                    </a:lnTo>
                    <a:cubicBezTo>
                      <a:pt x="7431317" y="0"/>
                      <a:pt x="7487197" y="55880"/>
                      <a:pt x="7487197" y="124460"/>
                    </a:cubicBezTo>
                    <a:lnTo>
                      <a:pt x="7487197" y="2399600"/>
                    </a:lnTo>
                    <a:cubicBezTo>
                      <a:pt x="7487197" y="2468180"/>
                      <a:pt x="7431317" y="2524060"/>
                      <a:pt x="7362737" y="2524060"/>
                    </a:cubicBezTo>
                    <a:close/>
                  </a:path>
                </a:pathLst>
              </a:custGeom>
              <a:solidFill>
                <a:srgbClr val="1E3048"/>
              </a:solidFill>
            </p:spPr>
            <p:txBody>
              <a:bodyPr/>
              <a:lstStyle/>
              <a:p>
                <a:endParaRPr lang="it-IT"/>
              </a:p>
            </p:txBody>
          </p:sp>
        </p:grpSp>
        <p:grpSp>
          <p:nvGrpSpPr>
            <p:cNvPr id="62" name="Group 9">
              <a:extLst>
                <a:ext uri="{FF2B5EF4-FFF2-40B4-BE49-F238E27FC236}">
                  <a16:creationId xmlns:a16="http://schemas.microsoft.com/office/drawing/2014/main" id="{8A59A51E-3203-6F63-3605-D73C8C5844B5}"/>
                </a:ext>
              </a:extLst>
            </p:cNvPr>
            <p:cNvGrpSpPr/>
            <p:nvPr/>
          </p:nvGrpSpPr>
          <p:grpSpPr>
            <a:xfrm>
              <a:off x="1053535" y="3247080"/>
              <a:ext cx="1758605" cy="1593669"/>
              <a:chOff x="-9275804" y="-328992"/>
              <a:chExt cx="1923438" cy="1743043"/>
            </a:xfrm>
          </p:grpSpPr>
          <p:sp>
            <p:nvSpPr>
              <p:cNvPr id="64" name="Freeform 10">
                <a:extLst>
                  <a:ext uri="{FF2B5EF4-FFF2-40B4-BE49-F238E27FC236}">
                    <a16:creationId xmlns:a16="http://schemas.microsoft.com/office/drawing/2014/main" id="{8C385639-1364-B181-65FD-7E3959752855}"/>
                  </a:ext>
                </a:extLst>
              </p:cNvPr>
              <p:cNvSpPr/>
              <p:nvPr/>
            </p:nvSpPr>
            <p:spPr>
              <a:xfrm>
                <a:off x="-9275804" y="-328992"/>
                <a:ext cx="1923438" cy="1743043"/>
              </a:xfrm>
              <a:custGeom>
                <a:avLst/>
                <a:gdLst/>
                <a:ahLst/>
                <a:cxnLst/>
                <a:rect l="l" t="t" r="r" b="b"/>
                <a:pathLst>
                  <a:path w="1923438" h="1743043">
                    <a:moveTo>
                      <a:pt x="1798977" y="1743042"/>
                    </a:moveTo>
                    <a:lnTo>
                      <a:pt x="124460" y="1743042"/>
                    </a:lnTo>
                    <a:cubicBezTo>
                      <a:pt x="55880" y="1743042"/>
                      <a:pt x="0" y="1687163"/>
                      <a:pt x="0" y="1618583"/>
                    </a:cubicBezTo>
                    <a:lnTo>
                      <a:pt x="0" y="124460"/>
                    </a:lnTo>
                    <a:cubicBezTo>
                      <a:pt x="0" y="55880"/>
                      <a:pt x="55880" y="0"/>
                      <a:pt x="124460" y="0"/>
                    </a:cubicBezTo>
                    <a:lnTo>
                      <a:pt x="1798978" y="0"/>
                    </a:lnTo>
                    <a:cubicBezTo>
                      <a:pt x="1867558" y="0"/>
                      <a:pt x="1923438" y="55880"/>
                      <a:pt x="1923438" y="124460"/>
                    </a:cubicBezTo>
                    <a:lnTo>
                      <a:pt x="1923438" y="1618583"/>
                    </a:lnTo>
                    <a:cubicBezTo>
                      <a:pt x="1923438" y="1687163"/>
                      <a:pt x="1867558" y="1743043"/>
                      <a:pt x="1798978" y="1743043"/>
                    </a:cubicBezTo>
                    <a:close/>
                  </a:path>
                </a:pathLst>
              </a:custGeom>
              <a:solidFill>
                <a:srgbClr val="43B4BE"/>
              </a:solidFill>
            </p:spPr>
            <p:txBody>
              <a:bodyPr/>
              <a:lstStyle/>
              <a:p>
                <a:endParaRPr lang="it-IT"/>
              </a:p>
            </p:txBody>
          </p:sp>
        </p:grpSp>
        <p:sp>
          <p:nvSpPr>
            <p:cNvPr id="63" name="TextBox 24">
              <a:extLst>
                <a:ext uri="{FF2B5EF4-FFF2-40B4-BE49-F238E27FC236}">
                  <a16:creationId xmlns:a16="http://schemas.microsoft.com/office/drawing/2014/main" id="{D6B0922A-7B03-FFA3-6F4D-3DCBFF049A6C}"/>
                </a:ext>
              </a:extLst>
            </p:cNvPr>
            <p:cNvSpPr txBox="1"/>
            <p:nvPr/>
          </p:nvSpPr>
          <p:spPr>
            <a:xfrm>
              <a:off x="3268687" y="221466"/>
              <a:ext cx="4795389" cy="1461169"/>
            </a:xfrm>
            <a:prstGeom prst="rect">
              <a:avLst/>
            </a:prstGeom>
          </p:spPr>
          <p:txBody>
            <a:bodyPr lIns="0" tIns="0" rIns="0" bIns="0" rtlCol="0" anchor="t">
              <a:spAutoFit/>
            </a:bodyPr>
            <a:lstStyle/>
            <a:p>
              <a:pPr>
                <a:lnSpc>
                  <a:spcPts val="2940"/>
                </a:lnSpc>
              </a:pPr>
              <a:r>
                <a:rPr lang="en-US" sz="2000" err="1">
                  <a:solidFill>
                    <a:srgbClr val="FFFFFF"/>
                  </a:solidFill>
                  <a:latin typeface="Montserrat"/>
                </a:rPr>
                <a:t>Conservazione</a:t>
              </a:r>
              <a:r>
                <a:rPr lang="en-US" sz="2000">
                  <a:solidFill>
                    <a:srgbClr val="FFFFFF"/>
                  </a:solidFill>
                  <a:latin typeface="Montserrat"/>
                </a:rPr>
                <a:t> </a:t>
              </a:r>
              <a:r>
                <a:rPr lang="en-US" sz="2000" err="1">
                  <a:solidFill>
                    <a:srgbClr val="FFFFFF"/>
                  </a:solidFill>
                  <a:latin typeface="Montserrat"/>
                </a:rPr>
                <a:t>dei</a:t>
              </a:r>
              <a:r>
                <a:rPr lang="en-US" sz="2000">
                  <a:solidFill>
                    <a:srgbClr val="FFFFFF"/>
                  </a:solidFill>
                  <a:latin typeface="Montserrat"/>
                </a:rPr>
                <a:t> </a:t>
              </a:r>
              <a:r>
                <a:rPr lang="en-US" sz="2000" err="1">
                  <a:solidFill>
                    <a:srgbClr val="FFFFFF"/>
                  </a:solidFill>
                  <a:latin typeface="Montserrat"/>
                </a:rPr>
                <a:t>diritti</a:t>
              </a:r>
              <a:r>
                <a:rPr lang="en-US" sz="2000">
                  <a:solidFill>
                    <a:srgbClr val="FFFFFF"/>
                  </a:solidFill>
                  <a:latin typeface="Montserrat"/>
                </a:rPr>
                <a:t>?</a:t>
              </a:r>
            </a:p>
            <a:p>
              <a:pPr marL="342900" indent="-342900">
                <a:lnSpc>
                  <a:spcPts val="2940"/>
                </a:lnSpc>
                <a:buFont typeface="Arial" panose="020B0604020202020204" pitchFamily="34" charset="0"/>
                <a:buChar char="•"/>
              </a:pPr>
              <a:r>
                <a:rPr lang="en-US" sz="2000" err="1">
                  <a:solidFill>
                    <a:srgbClr val="FFFFFF"/>
                  </a:solidFill>
                  <a:latin typeface="Montserrat"/>
                </a:rPr>
                <a:t>mancanza</a:t>
              </a:r>
              <a:r>
                <a:rPr lang="en-US" sz="2000">
                  <a:solidFill>
                    <a:srgbClr val="FFFFFF"/>
                  </a:solidFill>
                  <a:latin typeface="Montserrat"/>
                </a:rPr>
                <a:t> di </a:t>
              </a:r>
              <a:r>
                <a:rPr lang="en-US" sz="2000" err="1">
                  <a:solidFill>
                    <a:srgbClr val="FFFFFF"/>
                  </a:solidFill>
                  <a:latin typeface="Montserrat"/>
                </a:rPr>
                <a:t>consapevolezza</a:t>
              </a:r>
              <a:endParaRPr lang="en-US" sz="2000">
                <a:solidFill>
                  <a:srgbClr val="FFFFFF"/>
                </a:solidFill>
                <a:latin typeface="Montserrat"/>
              </a:endParaRPr>
            </a:p>
            <a:p>
              <a:pPr marL="342900" indent="-342900">
                <a:lnSpc>
                  <a:spcPts val="2940"/>
                </a:lnSpc>
                <a:buFont typeface="Arial" panose="020B0604020202020204" pitchFamily="34" charset="0"/>
                <a:buChar char="•"/>
              </a:pPr>
              <a:r>
                <a:rPr lang="en-US" sz="2000" err="1">
                  <a:solidFill>
                    <a:srgbClr val="FFFFFF"/>
                  </a:solidFill>
                  <a:latin typeface="Montserrat"/>
                </a:rPr>
                <a:t>scarsa</a:t>
              </a:r>
              <a:r>
                <a:rPr lang="en-US" sz="2000">
                  <a:solidFill>
                    <a:srgbClr val="FFFFFF"/>
                  </a:solidFill>
                  <a:latin typeface="Montserrat"/>
                </a:rPr>
                <a:t> </a:t>
              </a:r>
              <a:r>
                <a:rPr lang="en-US" sz="2000" err="1">
                  <a:solidFill>
                    <a:srgbClr val="FFFFFF"/>
                  </a:solidFill>
                  <a:latin typeface="Montserrat"/>
                </a:rPr>
                <a:t>attenzione</a:t>
              </a:r>
              <a:endParaRPr lang="en-US" sz="2000">
                <a:solidFill>
                  <a:srgbClr val="FFFFFF"/>
                </a:solidFill>
                <a:latin typeface="Montserrat"/>
              </a:endParaRPr>
            </a:p>
            <a:p>
              <a:pPr marL="342900" indent="-342900">
                <a:lnSpc>
                  <a:spcPts val="2940"/>
                </a:lnSpc>
                <a:buFont typeface="Arial" panose="020B0604020202020204" pitchFamily="34" charset="0"/>
                <a:buChar char="•"/>
              </a:pPr>
              <a:r>
                <a:rPr lang="en-US" sz="2000" err="1">
                  <a:solidFill>
                    <a:srgbClr val="FFFFFF"/>
                  </a:solidFill>
                  <a:latin typeface="Montserrat"/>
                </a:rPr>
                <a:t>scarsa</a:t>
              </a:r>
              <a:r>
                <a:rPr lang="en-US" sz="2000">
                  <a:solidFill>
                    <a:srgbClr val="FFFFFF"/>
                  </a:solidFill>
                  <a:latin typeface="Montserrat"/>
                </a:rPr>
                <a:t> </a:t>
              </a:r>
              <a:r>
                <a:rPr lang="en-US" sz="2000" err="1">
                  <a:solidFill>
                    <a:srgbClr val="FFFFFF"/>
                  </a:solidFill>
                  <a:latin typeface="Montserrat"/>
                </a:rPr>
                <a:t>sensibilità</a:t>
              </a:r>
              <a:endParaRPr lang="en-US" sz="2000">
                <a:solidFill>
                  <a:srgbClr val="FFFFFF"/>
                </a:solidFill>
                <a:latin typeface="Montserrat"/>
              </a:endParaRPr>
            </a:p>
          </p:txBody>
        </p:sp>
      </p:grpSp>
      <p:pic>
        <p:nvPicPr>
          <p:cNvPr id="66" name="Immagine 65">
            <a:extLst>
              <a:ext uri="{FF2B5EF4-FFF2-40B4-BE49-F238E27FC236}">
                <a16:creationId xmlns:a16="http://schemas.microsoft.com/office/drawing/2014/main" id="{3B453372-B8DF-3F01-36FC-6E3B71C55D43}"/>
              </a:ext>
            </a:extLst>
          </p:cNvPr>
          <p:cNvPicPr>
            <a:picLocks noChangeAspect="1"/>
          </p:cNvPicPr>
          <p:nvPr/>
        </p:nvPicPr>
        <p:blipFill>
          <a:blip r:embed="rId10"/>
          <a:stretch>
            <a:fillRect/>
          </a:stretch>
        </p:blipFill>
        <p:spPr>
          <a:xfrm>
            <a:off x="10183418" y="6933907"/>
            <a:ext cx="463336" cy="530398"/>
          </a:xfrm>
          <a:prstGeom prst="rect">
            <a:avLst/>
          </a:prstGeom>
        </p:spPr>
      </p:pic>
      <p:sp>
        <p:nvSpPr>
          <p:cNvPr id="67" name="TextBox 24">
            <a:extLst>
              <a:ext uri="{FF2B5EF4-FFF2-40B4-BE49-F238E27FC236}">
                <a16:creationId xmlns:a16="http://schemas.microsoft.com/office/drawing/2014/main" id="{458F2350-8998-8B3E-E3B8-EF62D1420737}"/>
              </a:ext>
            </a:extLst>
          </p:cNvPr>
          <p:cNvSpPr txBox="1"/>
          <p:nvPr/>
        </p:nvSpPr>
        <p:spPr>
          <a:xfrm>
            <a:off x="11735589" y="6376947"/>
            <a:ext cx="5274487" cy="1664558"/>
          </a:xfrm>
          <a:prstGeom prst="rect">
            <a:avLst/>
          </a:prstGeom>
        </p:spPr>
        <p:txBody>
          <a:bodyPr wrap="square" lIns="0" tIns="0" rIns="0" bIns="0" rtlCol="0" anchor="t">
            <a:spAutoFit/>
          </a:bodyPr>
          <a:lstStyle/>
          <a:p>
            <a:pPr>
              <a:lnSpc>
                <a:spcPts val="2940"/>
              </a:lnSpc>
            </a:pPr>
            <a:r>
              <a:rPr lang="en-US" sz="2000">
                <a:solidFill>
                  <a:srgbClr val="FFFFFF"/>
                </a:solidFill>
                <a:latin typeface="Montserrat"/>
              </a:rPr>
              <a:t>Green OA o Gold OA?</a:t>
            </a:r>
          </a:p>
          <a:p>
            <a:r>
              <a:rPr lang="en-US" sz="2000" err="1">
                <a:solidFill>
                  <a:srgbClr val="FFFFFF"/>
                </a:solidFill>
                <a:latin typeface="Montserrat"/>
              </a:rPr>
              <a:t>Contratti</a:t>
            </a:r>
            <a:r>
              <a:rPr lang="en-US" sz="2000">
                <a:solidFill>
                  <a:srgbClr val="FFFFFF"/>
                </a:solidFill>
                <a:latin typeface="Montserrat"/>
              </a:rPr>
              <a:t> </a:t>
            </a:r>
            <a:r>
              <a:rPr lang="en-US" sz="2000" err="1">
                <a:solidFill>
                  <a:srgbClr val="FFFFFF"/>
                </a:solidFill>
                <a:latin typeface="Montserrat"/>
              </a:rPr>
              <a:t>trasformativi</a:t>
            </a:r>
            <a:r>
              <a:rPr lang="en-US" sz="2000">
                <a:solidFill>
                  <a:srgbClr val="FFFFFF"/>
                </a:solidFill>
                <a:latin typeface="Montserrat"/>
              </a:rPr>
              <a:t>:</a:t>
            </a:r>
          </a:p>
          <a:p>
            <a:pPr marL="342900" indent="-342900">
              <a:buFont typeface="Arial" panose="020B0604020202020204" pitchFamily="34" charset="0"/>
              <a:buChar char="•"/>
            </a:pPr>
            <a:r>
              <a:rPr lang="en-US" sz="2000">
                <a:solidFill>
                  <a:srgbClr val="FFFFFF"/>
                </a:solidFill>
                <a:latin typeface="Montserrat"/>
              </a:rPr>
              <a:t>formula </a:t>
            </a:r>
            <a:r>
              <a:rPr lang="en-US" sz="2000" err="1">
                <a:solidFill>
                  <a:srgbClr val="FFFFFF"/>
                </a:solidFill>
                <a:latin typeface="Montserrat"/>
              </a:rPr>
              <a:t>transitoria</a:t>
            </a:r>
            <a:endParaRPr lang="en-US" sz="2000">
              <a:solidFill>
                <a:srgbClr val="FFFFFF"/>
              </a:solidFill>
              <a:latin typeface="Montserrat"/>
            </a:endParaRPr>
          </a:p>
          <a:p>
            <a:pPr marL="342900" indent="-342900">
              <a:buFont typeface="Arial" panose="020B0604020202020204" pitchFamily="34" charset="0"/>
              <a:buChar char="•"/>
            </a:pPr>
            <a:r>
              <a:rPr lang="en-US" sz="2000" err="1">
                <a:solidFill>
                  <a:srgbClr val="FFFFFF"/>
                </a:solidFill>
                <a:latin typeface="Montserrat"/>
              </a:rPr>
              <a:t>trasformazione</a:t>
            </a:r>
            <a:r>
              <a:rPr lang="en-US" sz="2000">
                <a:solidFill>
                  <a:srgbClr val="FFFFFF"/>
                </a:solidFill>
                <a:latin typeface="Montserrat"/>
              </a:rPr>
              <a:t> </a:t>
            </a:r>
            <a:r>
              <a:rPr lang="en-US" sz="2000" err="1">
                <a:solidFill>
                  <a:srgbClr val="FFFFFF"/>
                </a:solidFill>
                <a:latin typeface="Montserrat"/>
              </a:rPr>
              <a:t>delle</a:t>
            </a:r>
            <a:r>
              <a:rPr lang="en-US" sz="2000">
                <a:solidFill>
                  <a:srgbClr val="FFFFFF"/>
                </a:solidFill>
                <a:latin typeface="Montserrat"/>
              </a:rPr>
              <a:t> </a:t>
            </a:r>
            <a:r>
              <a:rPr lang="en-US" sz="2000" err="1">
                <a:solidFill>
                  <a:srgbClr val="FFFFFF"/>
                </a:solidFill>
                <a:latin typeface="Montserrat"/>
              </a:rPr>
              <a:t>riviste</a:t>
            </a:r>
            <a:r>
              <a:rPr lang="en-US" sz="2000">
                <a:solidFill>
                  <a:srgbClr val="FFFFFF"/>
                </a:solidFill>
                <a:latin typeface="Montserrat"/>
              </a:rPr>
              <a:t> in full OA</a:t>
            </a:r>
          </a:p>
          <a:p>
            <a:pPr marL="342900" indent="-342900">
              <a:buFont typeface="Arial" panose="020B0604020202020204" pitchFamily="34" charset="0"/>
              <a:buChar char="•"/>
            </a:pPr>
            <a:r>
              <a:rPr lang="en-US" sz="2000" err="1">
                <a:solidFill>
                  <a:srgbClr val="FFFFFF"/>
                </a:solidFill>
                <a:latin typeface="Montserrat"/>
              </a:rPr>
              <a:t>mantenimento</a:t>
            </a:r>
            <a:r>
              <a:rPr lang="en-US" sz="2000">
                <a:solidFill>
                  <a:srgbClr val="FFFFFF"/>
                </a:solidFill>
                <a:latin typeface="Montserrat"/>
              </a:rPr>
              <a:t> </a:t>
            </a:r>
            <a:r>
              <a:rPr lang="en-US" sz="2000" err="1">
                <a:solidFill>
                  <a:srgbClr val="FFFFFF"/>
                </a:solidFill>
                <a:latin typeface="Montserrat"/>
              </a:rPr>
              <a:t>degli</a:t>
            </a:r>
            <a:r>
              <a:rPr lang="en-US" sz="2000">
                <a:solidFill>
                  <a:srgbClr val="FFFFFF"/>
                </a:solidFill>
                <a:latin typeface="Montserrat"/>
              </a:rPr>
              <a:t> </a:t>
            </a:r>
            <a:r>
              <a:rPr lang="en-US" sz="2000" err="1">
                <a:solidFill>
                  <a:srgbClr val="FFFFFF"/>
                </a:solidFill>
                <a:latin typeface="Montserrat"/>
              </a:rPr>
              <a:t>stessi</a:t>
            </a:r>
            <a:r>
              <a:rPr lang="en-US" sz="2000">
                <a:solidFill>
                  <a:srgbClr val="FFFFFF"/>
                </a:solidFill>
                <a:latin typeface="Montserrat"/>
              </a:rPr>
              <a:t> </a:t>
            </a:r>
            <a:r>
              <a:rPr lang="en-US" sz="2000" err="1">
                <a:solidFill>
                  <a:srgbClr val="FFFFFF"/>
                </a:solidFill>
                <a:latin typeface="Montserrat"/>
              </a:rPr>
              <a:t>costi</a:t>
            </a:r>
            <a:endParaRPr lang="en-US" sz="2000">
              <a:solidFill>
                <a:srgbClr val="FFFFFF"/>
              </a:solidFill>
              <a:latin typeface="Montserrat"/>
            </a:endParaRPr>
          </a:p>
        </p:txBody>
      </p:sp>
    </p:spTree>
    <p:extLst>
      <p:ext uri="{BB962C8B-B14F-4D97-AF65-F5344CB8AC3E}">
        <p14:creationId xmlns:p14="http://schemas.microsoft.com/office/powerpoint/2010/main" val="354587758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18288000" cy="1457325"/>
          </a:xfrm>
          <a:prstGeom prst="rect">
            <a:avLst/>
          </a:prstGeom>
          <a:solidFill>
            <a:srgbClr val="1E3048"/>
          </a:solidFill>
        </p:spPr>
        <p:txBody>
          <a:bodyPr/>
          <a:lstStyle/>
          <a:p>
            <a:endParaRPr lang="it-IT"/>
          </a:p>
        </p:txBody>
      </p:sp>
      <p:sp>
        <p:nvSpPr>
          <p:cNvPr id="3" name="Freeform 3"/>
          <p:cNvSpPr/>
          <p:nvPr/>
        </p:nvSpPr>
        <p:spPr>
          <a:xfrm>
            <a:off x="16702512" y="8607791"/>
            <a:ext cx="556788" cy="556788"/>
          </a:xfrm>
          <a:custGeom>
            <a:avLst/>
            <a:gdLst/>
            <a:ahLst/>
            <a:cxnLst/>
            <a:rect l="l" t="t" r="r" b="b"/>
            <a:pathLst>
              <a:path w="556788" h="556788">
                <a:moveTo>
                  <a:pt x="0" y="0"/>
                </a:moveTo>
                <a:lnTo>
                  <a:pt x="556788" y="0"/>
                </a:lnTo>
                <a:lnTo>
                  <a:pt x="556788" y="556787"/>
                </a:lnTo>
                <a:lnTo>
                  <a:pt x="0" y="55678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it-IT"/>
          </a:p>
        </p:txBody>
      </p:sp>
      <p:sp>
        <p:nvSpPr>
          <p:cNvPr id="4" name="Freeform 4"/>
          <p:cNvSpPr/>
          <p:nvPr/>
        </p:nvSpPr>
        <p:spPr>
          <a:xfrm rot="-5400000">
            <a:off x="16041208" y="-789467"/>
            <a:ext cx="2988478" cy="1505106"/>
          </a:xfrm>
          <a:custGeom>
            <a:avLst/>
            <a:gdLst/>
            <a:ahLst/>
            <a:cxnLst/>
            <a:rect l="l" t="t" r="r" b="b"/>
            <a:pathLst>
              <a:path w="2988478" h="1505106">
                <a:moveTo>
                  <a:pt x="0" y="0"/>
                </a:moveTo>
                <a:lnTo>
                  <a:pt x="2988478" y="0"/>
                </a:lnTo>
                <a:lnTo>
                  <a:pt x="2988478" y="1505106"/>
                </a:lnTo>
                <a:lnTo>
                  <a:pt x="0" y="150510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it-IT"/>
          </a:p>
        </p:txBody>
      </p:sp>
      <p:sp>
        <p:nvSpPr>
          <p:cNvPr id="5" name="Freeform 5"/>
          <p:cNvSpPr/>
          <p:nvPr/>
        </p:nvSpPr>
        <p:spPr>
          <a:xfrm rot="5400000">
            <a:off x="7996398" y="9139398"/>
            <a:ext cx="1060016" cy="1235189"/>
          </a:xfrm>
          <a:custGeom>
            <a:avLst/>
            <a:gdLst/>
            <a:ahLst/>
            <a:cxnLst/>
            <a:rect l="l" t="t" r="r" b="b"/>
            <a:pathLst>
              <a:path w="1060016" h="1235189">
                <a:moveTo>
                  <a:pt x="0" y="0"/>
                </a:moveTo>
                <a:lnTo>
                  <a:pt x="1060016" y="0"/>
                </a:lnTo>
                <a:lnTo>
                  <a:pt x="1060016" y="1235188"/>
                </a:lnTo>
                <a:lnTo>
                  <a:pt x="0" y="123518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it-IT"/>
          </a:p>
        </p:txBody>
      </p:sp>
      <p:sp>
        <p:nvSpPr>
          <p:cNvPr id="7" name="TextBox 7"/>
          <p:cNvSpPr txBox="1"/>
          <p:nvPr/>
        </p:nvSpPr>
        <p:spPr>
          <a:xfrm>
            <a:off x="1477347" y="2358122"/>
            <a:ext cx="15481720" cy="5827236"/>
          </a:xfrm>
          <a:prstGeom prst="rect">
            <a:avLst/>
          </a:prstGeom>
        </p:spPr>
        <p:txBody>
          <a:bodyPr wrap="square" lIns="0" tIns="0" rIns="0" bIns="0" rtlCol="0" anchor="t">
            <a:spAutoFit/>
          </a:bodyPr>
          <a:lstStyle/>
          <a:p>
            <a:pPr algn="just">
              <a:spcBef>
                <a:spcPts val="1200"/>
              </a:spcBef>
            </a:pPr>
            <a:r>
              <a:rPr lang="it-IT" sz="2400" b="1">
                <a:solidFill>
                  <a:srgbClr val="06213C"/>
                </a:solidFill>
                <a:latin typeface="Montserrat Classic"/>
                <a:ea typeface="Montserrat Classic"/>
                <a:cs typeface="Montserrat Classic"/>
              </a:rPr>
              <a:t>2014 - 2022</a:t>
            </a:r>
          </a:p>
          <a:p>
            <a:pPr indent="-342900" algn="just">
              <a:spcBef>
                <a:spcPts val="1000"/>
              </a:spcBef>
              <a:buFont typeface="Wingdings" panose="05000000000000000000" pitchFamily="2" charset="2"/>
              <a:buChar char="Ø"/>
            </a:pPr>
            <a:r>
              <a:rPr lang="it-IT" sz="2400">
                <a:solidFill>
                  <a:srgbClr val="06213C"/>
                </a:solidFill>
                <a:latin typeface="Montserrat"/>
              </a:rPr>
              <a:t>TA in costante aumento (soprattutto tra 2018 e 2019) - Crescita più lenta tra 2021 e 2022 = minore domanda o mancate registrazioni in ESAC?</a:t>
            </a:r>
          </a:p>
          <a:p>
            <a:pPr indent="-342900" algn="just">
              <a:spcBef>
                <a:spcPts val="1000"/>
              </a:spcBef>
              <a:buFont typeface="Wingdings" panose="05000000000000000000" pitchFamily="2" charset="2"/>
              <a:buChar char="Ø"/>
            </a:pPr>
            <a:r>
              <a:rPr lang="it-IT" sz="2400">
                <a:solidFill>
                  <a:srgbClr val="06213C"/>
                </a:solidFill>
                <a:latin typeface="Montserrat"/>
              </a:rPr>
              <a:t>% di articoli OA quasi raddoppiata, </a:t>
            </a:r>
            <a:r>
              <a:rPr lang="it-IT" sz="2400" b="1">
                <a:solidFill>
                  <a:srgbClr val="06213C"/>
                </a:solidFill>
                <a:latin typeface="Montserrat"/>
              </a:rPr>
              <a:t>MA</a:t>
            </a:r>
            <a:r>
              <a:rPr lang="it-IT" sz="2400">
                <a:solidFill>
                  <a:srgbClr val="06213C"/>
                </a:solidFill>
                <a:latin typeface="Montserrat"/>
              </a:rPr>
              <a:t> nel 2022 la metà degli articoli erano ancora chiusi.</a:t>
            </a:r>
          </a:p>
          <a:p>
            <a:pPr indent="-342900" algn="just">
              <a:spcBef>
                <a:spcPts val="1000"/>
              </a:spcBef>
              <a:buFont typeface="Wingdings" panose="05000000000000000000" pitchFamily="2" charset="2"/>
              <a:buChar char="Ø"/>
            </a:pPr>
            <a:r>
              <a:rPr lang="it-IT" sz="2400">
                <a:solidFill>
                  <a:srgbClr val="06213C"/>
                </a:solidFill>
                <a:latin typeface="Montserrat"/>
              </a:rPr>
              <a:t>Produzione OA:  quota maggiore di articoli costituita da Gold OA (in media circa quattro volte la quota di </a:t>
            </a:r>
            <a:r>
              <a:rPr lang="it-IT" sz="2400" err="1">
                <a:solidFill>
                  <a:srgbClr val="06213C"/>
                </a:solidFill>
                <a:latin typeface="Montserrat"/>
              </a:rPr>
              <a:t>Hybrid</a:t>
            </a:r>
            <a:r>
              <a:rPr lang="it-IT" sz="2400">
                <a:solidFill>
                  <a:srgbClr val="06213C"/>
                </a:solidFill>
                <a:latin typeface="Montserrat"/>
              </a:rPr>
              <a:t>) </a:t>
            </a:r>
            <a:r>
              <a:rPr lang="it-IT" sz="2400" b="1">
                <a:solidFill>
                  <a:srgbClr val="06213C"/>
                </a:solidFill>
                <a:latin typeface="Montserrat"/>
              </a:rPr>
              <a:t>MA</a:t>
            </a:r>
            <a:r>
              <a:rPr lang="it-IT" sz="2400">
                <a:solidFill>
                  <a:srgbClr val="06213C"/>
                </a:solidFill>
                <a:latin typeface="Montserrat"/>
              </a:rPr>
              <a:t>, dal 2020,  numero di </a:t>
            </a:r>
            <a:r>
              <a:rPr lang="it-IT" sz="2400" err="1">
                <a:solidFill>
                  <a:srgbClr val="06213C"/>
                </a:solidFill>
                <a:latin typeface="Montserrat"/>
              </a:rPr>
              <a:t>Hybrid</a:t>
            </a:r>
            <a:r>
              <a:rPr lang="it-IT" sz="2400">
                <a:solidFill>
                  <a:srgbClr val="06213C"/>
                </a:solidFill>
                <a:latin typeface="Montserrat"/>
              </a:rPr>
              <a:t> in aumento e crescita di Gold in calo (da verificare la stabilità della tendenza…)</a:t>
            </a:r>
          </a:p>
          <a:p>
            <a:pPr lvl="0" indent="-342900" algn="just">
              <a:spcBef>
                <a:spcPts val="1000"/>
              </a:spcBef>
              <a:buFont typeface="Wingdings" panose="05000000000000000000" pitchFamily="2" charset="2"/>
              <a:buChar char="Ø"/>
            </a:pPr>
            <a:r>
              <a:rPr lang="it-IT" sz="2400">
                <a:solidFill>
                  <a:srgbClr val="06213C"/>
                </a:solidFill>
                <a:latin typeface="Montserrat"/>
              </a:rPr>
              <a:t>Green OA in calo tra 2020 e 2022:</a:t>
            </a:r>
          </a:p>
          <a:p>
            <a:pPr lvl="2" indent="-342900" algn="just">
              <a:spcBef>
                <a:spcPts val="1000"/>
              </a:spcBef>
              <a:buFont typeface="Wingdings" panose="05000000000000000000" pitchFamily="2" charset="2"/>
              <a:buChar char="ü"/>
            </a:pPr>
            <a:r>
              <a:rPr lang="it-IT" sz="2400">
                <a:solidFill>
                  <a:srgbClr val="06213C"/>
                </a:solidFill>
                <a:latin typeface="Montserrat"/>
              </a:rPr>
              <a:t>Quanto i TA vanno a scapito del Green? I TA hanno veramente ridotto la % di articoli chiusi o hanno convertito in Gold e </a:t>
            </a:r>
            <a:r>
              <a:rPr lang="it-IT" sz="2400" err="1">
                <a:solidFill>
                  <a:srgbClr val="06213C"/>
                </a:solidFill>
                <a:latin typeface="Montserrat"/>
              </a:rPr>
              <a:t>Hybrid</a:t>
            </a:r>
            <a:r>
              <a:rPr lang="it-IT" sz="2400">
                <a:solidFill>
                  <a:srgbClr val="06213C"/>
                </a:solidFill>
                <a:latin typeface="Montserrat"/>
              </a:rPr>
              <a:t> articoli che sarebbero stati Green?</a:t>
            </a:r>
          </a:p>
          <a:p>
            <a:pPr lvl="0" indent="-342900" algn="just">
              <a:spcBef>
                <a:spcPts val="1000"/>
              </a:spcBef>
              <a:buFont typeface="Wingdings" panose="05000000000000000000" pitchFamily="2" charset="2"/>
              <a:buChar char="Ø"/>
            </a:pPr>
            <a:r>
              <a:rPr lang="it-IT" sz="2400">
                <a:solidFill>
                  <a:srgbClr val="06213C"/>
                </a:solidFill>
                <a:latin typeface="Montserrat"/>
              </a:rPr>
              <a:t>Riviste «trasformate in OA» = meno del 10%.</a:t>
            </a:r>
          </a:p>
          <a:p>
            <a:pPr indent="-342900" algn="just">
              <a:spcBef>
                <a:spcPts val="1000"/>
              </a:spcBef>
              <a:buFont typeface="Wingdings" panose="05000000000000000000" pitchFamily="2" charset="2"/>
              <a:buChar char="Ø"/>
            </a:pPr>
            <a:r>
              <a:rPr lang="it-IT" sz="2400">
                <a:solidFill>
                  <a:srgbClr val="06213C"/>
                </a:solidFill>
                <a:latin typeface="Montserrat"/>
              </a:rPr>
              <a:t>Circa i 2/3 degli editori non hanno convertito niente.</a:t>
            </a:r>
          </a:p>
          <a:p>
            <a:pPr indent="-342900" algn="just">
              <a:spcBef>
                <a:spcPts val="1000"/>
              </a:spcBef>
              <a:buFont typeface="Wingdings" panose="05000000000000000000" pitchFamily="2" charset="2"/>
              <a:buChar char="Ø"/>
            </a:pPr>
            <a:r>
              <a:rPr lang="it-IT" sz="2400">
                <a:solidFill>
                  <a:srgbClr val="06213C"/>
                </a:solidFill>
                <a:latin typeface="Montserrat"/>
              </a:rPr>
              <a:t>Mancata trasparenza di molti editori sui costi effettivi dei servizi offerti e sulle strategie per l’OA.</a:t>
            </a:r>
          </a:p>
        </p:txBody>
      </p:sp>
      <p:grpSp>
        <p:nvGrpSpPr>
          <p:cNvPr id="8" name="Group 8"/>
          <p:cNvGrpSpPr/>
          <p:nvPr/>
        </p:nvGrpSpPr>
        <p:grpSpPr>
          <a:xfrm>
            <a:off x="-431966" y="911088"/>
            <a:ext cx="7148154" cy="925889"/>
            <a:chOff x="0" y="0"/>
            <a:chExt cx="9530872" cy="1234519"/>
          </a:xfrm>
        </p:grpSpPr>
        <p:grpSp>
          <p:nvGrpSpPr>
            <p:cNvPr id="9" name="Group 9"/>
            <p:cNvGrpSpPr/>
            <p:nvPr/>
          </p:nvGrpSpPr>
          <p:grpSpPr>
            <a:xfrm>
              <a:off x="0" y="0"/>
              <a:ext cx="9530872" cy="1234519"/>
              <a:chOff x="0" y="0"/>
              <a:chExt cx="2221364" cy="287730"/>
            </a:xfrm>
          </p:grpSpPr>
          <p:sp>
            <p:nvSpPr>
              <p:cNvPr id="10" name="Freeform 10"/>
              <p:cNvSpPr/>
              <p:nvPr/>
            </p:nvSpPr>
            <p:spPr>
              <a:xfrm>
                <a:off x="0" y="0"/>
                <a:ext cx="2221364" cy="287730"/>
              </a:xfrm>
              <a:custGeom>
                <a:avLst/>
                <a:gdLst/>
                <a:ahLst/>
                <a:cxnLst/>
                <a:rect l="l" t="t" r="r" b="b"/>
                <a:pathLst>
                  <a:path w="2221364" h="287730">
                    <a:moveTo>
                      <a:pt x="46588" y="0"/>
                    </a:moveTo>
                    <a:lnTo>
                      <a:pt x="2174776" y="0"/>
                    </a:lnTo>
                    <a:cubicBezTo>
                      <a:pt x="2187132" y="0"/>
                      <a:pt x="2198982" y="4908"/>
                      <a:pt x="2207719" y="13645"/>
                    </a:cubicBezTo>
                    <a:cubicBezTo>
                      <a:pt x="2216456" y="22382"/>
                      <a:pt x="2221364" y="34232"/>
                      <a:pt x="2221364" y="46588"/>
                    </a:cubicBezTo>
                    <a:lnTo>
                      <a:pt x="2221364" y="241142"/>
                    </a:lnTo>
                    <a:cubicBezTo>
                      <a:pt x="2221364" y="266872"/>
                      <a:pt x="2200506" y="287730"/>
                      <a:pt x="2174776" y="287730"/>
                    </a:cubicBezTo>
                    <a:lnTo>
                      <a:pt x="46588" y="287730"/>
                    </a:lnTo>
                    <a:cubicBezTo>
                      <a:pt x="34232" y="287730"/>
                      <a:pt x="22382" y="282822"/>
                      <a:pt x="13645" y="274085"/>
                    </a:cubicBezTo>
                    <a:cubicBezTo>
                      <a:pt x="4908" y="265348"/>
                      <a:pt x="0" y="253498"/>
                      <a:pt x="0" y="241142"/>
                    </a:cubicBezTo>
                    <a:lnTo>
                      <a:pt x="0" y="46588"/>
                    </a:lnTo>
                    <a:cubicBezTo>
                      <a:pt x="0" y="34232"/>
                      <a:pt x="4908" y="22382"/>
                      <a:pt x="13645" y="13645"/>
                    </a:cubicBezTo>
                    <a:cubicBezTo>
                      <a:pt x="22382" y="4908"/>
                      <a:pt x="34232" y="0"/>
                      <a:pt x="46588" y="0"/>
                    </a:cubicBezTo>
                    <a:close/>
                  </a:path>
                </a:pathLst>
              </a:custGeom>
              <a:solidFill>
                <a:srgbClr val="FFFFFF"/>
              </a:solidFill>
            </p:spPr>
            <p:txBody>
              <a:bodyPr/>
              <a:lstStyle/>
              <a:p>
                <a:endParaRPr lang="it-IT"/>
              </a:p>
            </p:txBody>
          </p:sp>
          <p:sp>
            <p:nvSpPr>
              <p:cNvPr id="11" name="TextBox 11"/>
              <p:cNvSpPr txBox="1"/>
              <p:nvPr/>
            </p:nvSpPr>
            <p:spPr>
              <a:xfrm>
                <a:off x="0" y="-38100"/>
                <a:ext cx="2221364" cy="325830"/>
              </a:xfrm>
              <a:prstGeom prst="rect">
                <a:avLst/>
              </a:prstGeom>
            </p:spPr>
            <p:txBody>
              <a:bodyPr lIns="60055" tIns="60055" rIns="60055" bIns="60055" rtlCol="0" anchor="ctr"/>
              <a:lstStyle/>
              <a:p>
                <a:pPr algn="ctr">
                  <a:lnSpc>
                    <a:spcPts val="2939"/>
                  </a:lnSpc>
                </a:pPr>
                <a:endParaRPr/>
              </a:p>
            </p:txBody>
          </p:sp>
        </p:grpSp>
        <p:sp>
          <p:nvSpPr>
            <p:cNvPr id="12" name="Freeform 12"/>
            <p:cNvSpPr/>
            <p:nvPr/>
          </p:nvSpPr>
          <p:spPr>
            <a:xfrm>
              <a:off x="3724852" y="163176"/>
              <a:ext cx="5435836" cy="908166"/>
            </a:xfrm>
            <a:custGeom>
              <a:avLst/>
              <a:gdLst/>
              <a:ahLst/>
              <a:cxnLst/>
              <a:rect l="l" t="t" r="r" b="b"/>
              <a:pathLst>
                <a:path w="5435836" h="908166">
                  <a:moveTo>
                    <a:pt x="0" y="0"/>
                  </a:moveTo>
                  <a:lnTo>
                    <a:pt x="5435836" y="0"/>
                  </a:lnTo>
                  <a:lnTo>
                    <a:pt x="5435836" y="908167"/>
                  </a:lnTo>
                  <a:lnTo>
                    <a:pt x="0" y="908167"/>
                  </a:lnTo>
                  <a:lnTo>
                    <a:pt x="0" y="0"/>
                  </a:lnTo>
                  <a:close/>
                </a:path>
              </a:pathLst>
            </a:custGeom>
            <a:blipFill>
              <a:blip r:embed="rId8"/>
              <a:stretch>
                <a:fillRect/>
              </a:stretch>
            </a:blipFill>
          </p:spPr>
          <p:txBody>
            <a:bodyPr/>
            <a:lstStyle/>
            <a:p>
              <a:endParaRPr lang="it-IT"/>
            </a:p>
          </p:txBody>
        </p:sp>
        <p:sp>
          <p:nvSpPr>
            <p:cNvPr id="13" name="Freeform 13"/>
            <p:cNvSpPr/>
            <p:nvPr/>
          </p:nvSpPr>
          <p:spPr>
            <a:xfrm>
              <a:off x="1650583" y="240131"/>
              <a:ext cx="1923704" cy="754258"/>
            </a:xfrm>
            <a:custGeom>
              <a:avLst/>
              <a:gdLst/>
              <a:ahLst/>
              <a:cxnLst/>
              <a:rect l="l" t="t" r="r" b="b"/>
              <a:pathLst>
                <a:path w="1923704" h="754258">
                  <a:moveTo>
                    <a:pt x="0" y="0"/>
                  </a:moveTo>
                  <a:lnTo>
                    <a:pt x="1923704" y="0"/>
                  </a:lnTo>
                  <a:lnTo>
                    <a:pt x="1923704" y="754258"/>
                  </a:lnTo>
                  <a:lnTo>
                    <a:pt x="0" y="754258"/>
                  </a:lnTo>
                  <a:lnTo>
                    <a:pt x="0" y="0"/>
                  </a:lnTo>
                  <a:close/>
                </a:path>
              </a:pathLst>
            </a:custGeom>
            <a:blipFill>
              <a:blip r:embed="rId9"/>
              <a:stretch>
                <a:fillRect/>
              </a:stretch>
            </a:blipFill>
          </p:spPr>
          <p:txBody>
            <a:bodyPr/>
            <a:lstStyle/>
            <a:p>
              <a:endParaRPr lang="it-IT"/>
            </a:p>
          </p:txBody>
        </p:sp>
      </p:grpSp>
      <p:sp>
        <p:nvSpPr>
          <p:cNvPr id="17" name="CasellaDiTesto 16">
            <a:extLst>
              <a:ext uri="{FF2B5EF4-FFF2-40B4-BE49-F238E27FC236}">
                <a16:creationId xmlns:a16="http://schemas.microsoft.com/office/drawing/2014/main" id="{1A5F4237-A9EB-066B-CB7F-F4ABB17C51A2}"/>
              </a:ext>
            </a:extLst>
          </p:cNvPr>
          <p:cNvSpPr txBox="1"/>
          <p:nvPr/>
        </p:nvSpPr>
        <p:spPr>
          <a:xfrm>
            <a:off x="31629" y="-109462"/>
            <a:ext cx="10297144" cy="840486"/>
          </a:xfrm>
          <a:prstGeom prst="rect">
            <a:avLst/>
          </a:prstGeom>
          <a:noFill/>
        </p:spPr>
        <p:txBody>
          <a:bodyPr wrap="square">
            <a:spAutoFit/>
          </a:bodyPr>
          <a:lstStyle/>
          <a:p>
            <a:pPr>
              <a:lnSpc>
                <a:spcPts val="6269"/>
              </a:lnSpc>
            </a:pPr>
            <a:r>
              <a:rPr lang="en-US" sz="4200" b="1">
                <a:solidFill>
                  <a:schemeClr val="bg1"/>
                </a:solidFill>
                <a:hlinkClick r:id="rId10">
                  <a:extLst>
                    <a:ext uri="{A12FA001-AC4F-418D-AE19-62706E023703}">
                      <ahyp:hlinkClr xmlns:ahyp="http://schemas.microsoft.com/office/drawing/2018/hyperlinkcolor" val="tx"/>
                    </a:ext>
                  </a:extLst>
                </a:hlinkClick>
              </a:rPr>
              <a:t>A review of transitional agreements in the UK</a:t>
            </a:r>
            <a:endParaRPr lang="en-US" sz="4200" b="1">
              <a:solidFill>
                <a:schemeClr val="bg1"/>
              </a:solidFill>
            </a:endParaRPr>
          </a:p>
        </p:txBody>
      </p:sp>
      <p:sp>
        <p:nvSpPr>
          <p:cNvPr id="16" name="CasellaDiTesto 15">
            <a:extLst>
              <a:ext uri="{FF2B5EF4-FFF2-40B4-BE49-F238E27FC236}">
                <a16:creationId xmlns:a16="http://schemas.microsoft.com/office/drawing/2014/main" id="{FED7C393-45F8-43E1-B5F4-B25BA73EB790}"/>
              </a:ext>
            </a:extLst>
          </p:cNvPr>
          <p:cNvSpPr txBox="1"/>
          <p:nvPr/>
        </p:nvSpPr>
        <p:spPr>
          <a:xfrm>
            <a:off x="6623720" y="595626"/>
            <a:ext cx="10792817" cy="820161"/>
          </a:xfrm>
          <a:prstGeom prst="rect">
            <a:avLst/>
          </a:prstGeom>
          <a:noFill/>
        </p:spPr>
        <p:txBody>
          <a:bodyPr wrap="square">
            <a:spAutoFit/>
          </a:bodyPr>
          <a:lstStyle/>
          <a:p>
            <a:pPr algn="ctr">
              <a:lnSpc>
                <a:spcPts val="6269"/>
              </a:lnSpc>
            </a:pPr>
            <a:r>
              <a:rPr lang="en-US" sz="3600" b="1" err="1">
                <a:solidFill>
                  <a:schemeClr val="bg1"/>
                </a:solidFill>
              </a:rPr>
              <a:t>Rapporto</a:t>
            </a:r>
            <a:r>
              <a:rPr lang="en-US" sz="3600" b="1">
                <a:solidFill>
                  <a:schemeClr val="bg1"/>
                </a:solidFill>
              </a:rPr>
              <a:t> JISC (</a:t>
            </a:r>
            <a:r>
              <a:rPr lang="it-IT" sz="3600" b="1">
                <a:solidFill>
                  <a:schemeClr val="bg1"/>
                </a:solidFill>
              </a:rPr>
              <a:t>Joint Information Services Committee)</a:t>
            </a:r>
          </a:p>
        </p:txBody>
      </p:sp>
    </p:spTree>
    <p:extLst>
      <p:ext uri="{BB962C8B-B14F-4D97-AF65-F5344CB8AC3E}">
        <p14:creationId xmlns:p14="http://schemas.microsoft.com/office/powerpoint/2010/main" val="222181405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18288000" cy="1457325"/>
          </a:xfrm>
          <a:prstGeom prst="rect">
            <a:avLst/>
          </a:prstGeom>
          <a:solidFill>
            <a:srgbClr val="1E3048"/>
          </a:solidFill>
        </p:spPr>
        <p:txBody>
          <a:bodyPr/>
          <a:lstStyle/>
          <a:p>
            <a:endParaRPr lang="it-IT"/>
          </a:p>
        </p:txBody>
      </p:sp>
      <p:sp>
        <p:nvSpPr>
          <p:cNvPr id="3" name="Freeform 3"/>
          <p:cNvSpPr/>
          <p:nvPr/>
        </p:nvSpPr>
        <p:spPr>
          <a:xfrm>
            <a:off x="16702512" y="8607791"/>
            <a:ext cx="556788" cy="556788"/>
          </a:xfrm>
          <a:custGeom>
            <a:avLst/>
            <a:gdLst/>
            <a:ahLst/>
            <a:cxnLst/>
            <a:rect l="l" t="t" r="r" b="b"/>
            <a:pathLst>
              <a:path w="556788" h="556788">
                <a:moveTo>
                  <a:pt x="0" y="0"/>
                </a:moveTo>
                <a:lnTo>
                  <a:pt x="556788" y="0"/>
                </a:lnTo>
                <a:lnTo>
                  <a:pt x="556788" y="556787"/>
                </a:lnTo>
                <a:lnTo>
                  <a:pt x="0" y="55678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it-IT"/>
          </a:p>
        </p:txBody>
      </p:sp>
      <p:sp>
        <p:nvSpPr>
          <p:cNvPr id="4" name="Freeform 4"/>
          <p:cNvSpPr/>
          <p:nvPr/>
        </p:nvSpPr>
        <p:spPr>
          <a:xfrm rot="-5400000">
            <a:off x="16041208" y="-789467"/>
            <a:ext cx="2988478" cy="1505106"/>
          </a:xfrm>
          <a:custGeom>
            <a:avLst/>
            <a:gdLst/>
            <a:ahLst/>
            <a:cxnLst/>
            <a:rect l="l" t="t" r="r" b="b"/>
            <a:pathLst>
              <a:path w="2988478" h="1505106">
                <a:moveTo>
                  <a:pt x="0" y="0"/>
                </a:moveTo>
                <a:lnTo>
                  <a:pt x="2988478" y="0"/>
                </a:lnTo>
                <a:lnTo>
                  <a:pt x="2988478" y="1505106"/>
                </a:lnTo>
                <a:lnTo>
                  <a:pt x="0" y="150510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it-IT"/>
          </a:p>
        </p:txBody>
      </p:sp>
      <p:sp>
        <p:nvSpPr>
          <p:cNvPr id="5" name="Freeform 5"/>
          <p:cNvSpPr/>
          <p:nvPr/>
        </p:nvSpPr>
        <p:spPr>
          <a:xfrm rot="5400000">
            <a:off x="7996398" y="9139398"/>
            <a:ext cx="1060016" cy="1235189"/>
          </a:xfrm>
          <a:custGeom>
            <a:avLst/>
            <a:gdLst/>
            <a:ahLst/>
            <a:cxnLst/>
            <a:rect l="l" t="t" r="r" b="b"/>
            <a:pathLst>
              <a:path w="1060016" h="1235189">
                <a:moveTo>
                  <a:pt x="0" y="0"/>
                </a:moveTo>
                <a:lnTo>
                  <a:pt x="1060016" y="0"/>
                </a:lnTo>
                <a:lnTo>
                  <a:pt x="1060016" y="1235188"/>
                </a:lnTo>
                <a:lnTo>
                  <a:pt x="0" y="123518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it-IT"/>
          </a:p>
        </p:txBody>
      </p:sp>
      <p:grpSp>
        <p:nvGrpSpPr>
          <p:cNvPr id="8" name="Group 8"/>
          <p:cNvGrpSpPr/>
          <p:nvPr/>
        </p:nvGrpSpPr>
        <p:grpSpPr>
          <a:xfrm>
            <a:off x="-431966" y="911088"/>
            <a:ext cx="7148154" cy="925889"/>
            <a:chOff x="0" y="0"/>
            <a:chExt cx="9530872" cy="1234519"/>
          </a:xfrm>
        </p:grpSpPr>
        <p:grpSp>
          <p:nvGrpSpPr>
            <p:cNvPr id="9" name="Group 9"/>
            <p:cNvGrpSpPr/>
            <p:nvPr/>
          </p:nvGrpSpPr>
          <p:grpSpPr>
            <a:xfrm>
              <a:off x="0" y="0"/>
              <a:ext cx="9530872" cy="1234519"/>
              <a:chOff x="0" y="0"/>
              <a:chExt cx="2221364" cy="287730"/>
            </a:xfrm>
          </p:grpSpPr>
          <p:sp>
            <p:nvSpPr>
              <p:cNvPr id="10" name="Freeform 10"/>
              <p:cNvSpPr/>
              <p:nvPr/>
            </p:nvSpPr>
            <p:spPr>
              <a:xfrm>
                <a:off x="0" y="0"/>
                <a:ext cx="2221364" cy="287730"/>
              </a:xfrm>
              <a:custGeom>
                <a:avLst/>
                <a:gdLst/>
                <a:ahLst/>
                <a:cxnLst/>
                <a:rect l="l" t="t" r="r" b="b"/>
                <a:pathLst>
                  <a:path w="2221364" h="287730">
                    <a:moveTo>
                      <a:pt x="46588" y="0"/>
                    </a:moveTo>
                    <a:lnTo>
                      <a:pt x="2174776" y="0"/>
                    </a:lnTo>
                    <a:cubicBezTo>
                      <a:pt x="2187132" y="0"/>
                      <a:pt x="2198982" y="4908"/>
                      <a:pt x="2207719" y="13645"/>
                    </a:cubicBezTo>
                    <a:cubicBezTo>
                      <a:pt x="2216456" y="22382"/>
                      <a:pt x="2221364" y="34232"/>
                      <a:pt x="2221364" y="46588"/>
                    </a:cubicBezTo>
                    <a:lnTo>
                      <a:pt x="2221364" y="241142"/>
                    </a:lnTo>
                    <a:cubicBezTo>
                      <a:pt x="2221364" y="266872"/>
                      <a:pt x="2200506" y="287730"/>
                      <a:pt x="2174776" y="287730"/>
                    </a:cubicBezTo>
                    <a:lnTo>
                      <a:pt x="46588" y="287730"/>
                    </a:lnTo>
                    <a:cubicBezTo>
                      <a:pt x="34232" y="287730"/>
                      <a:pt x="22382" y="282822"/>
                      <a:pt x="13645" y="274085"/>
                    </a:cubicBezTo>
                    <a:cubicBezTo>
                      <a:pt x="4908" y="265348"/>
                      <a:pt x="0" y="253498"/>
                      <a:pt x="0" y="241142"/>
                    </a:cubicBezTo>
                    <a:lnTo>
                      <a:pt x="0" y="46588"/>
                    </a:lnTo>
                    <a:cubicBezTo>
                      <a:pt x="0" y="34232"/>
                      <a:pt x="4908" y="22382"/>
                      <a:pt x="13645" y="13645"/>
                    </a:cubicBezTo>
                    <a:cubicBezTo>
                      <a:pt x="22382" y="4908"/>
                      <a:pt x="34232" y="0"/>
                      <a:pt x="46588" y="0"/>
                    </a:cubicBezTo>
                    <a:close/>
                  </a:path>
                </a:pathLst>
              </a:custGeom>
              <a:solidFill>
                <a:srgbClr val="FFFFFF"/>
              </a:solidFill>
            </p:spPr>
            <p:txBody>
              <a:bodyPr/>
              <a:lstStyle/>
              <a:p>
                <a:endParaRPr lang="it-IT"/>
              </a:p>
            </p:txBody>
          </p:sp>
          <p:sp>
            <p:nvSpPr>
              <p:cNvPr id="11" name="TextBox 11"/>
              <p:cNvSpPr txBox="1"/>
              <p:nvPr/>
            </p:nvSpPr>
            <p:spPr>
              <a:xfrm>
                <a:off x="0" y="-38100"/>
                <a:ext cx="2221364" cy="325830"/>
              </a:xfrm>
              <a:prstGeom prst="rect">
                <a:avLst/>
              </a:prstGeom>
            </p:spPr>
            <p:txBody>
              <a:bodyPr lIns="60055" tIns="60055" rIns="60055" bIns="60055" rtlCol="0" anchor="ctr"/>
              <a:lstStyle/>
              <a:p>
                <a:pPr algn="ctr">
                  <a:lnSpc>
                    <a:spcPts val="2939"/>
                  </a:lnSpc>
                </a:pPr>
                <a:endParaRPr/>
              </a:p>
            </p:txBody>
          </p:sp>
        </p:grpSp>
        <p:sp>
          <p:nvSpPr>
            <p:cNvPr id="12" name="Freeform 12"/>
            <p:cNvSpPr/>
            <p:nvPr/>
          </p:nvSpPr>
          <p:spPr>
            <a:xfrm>
              <a:off x="3724852" y="163176"/>
              <a:ext cx="5435836" cy="908166"/>
            </a:xfrm>
            <a:custGeom>
              <a:avLst/>
              <a:gdLst/>
              <a:ahLst/>
              <a:cxnLst/>
              <a:rect l="l" t="t" r="r" b="b"/>
              <a:pathLst>
                <a:path w="5435836" h="908166">
                  <a:moveTo>
                    <a:pt x="0" y="0"/>
                  </a:moveTo>
                  <a:lnTo>
                    <a:pt x="5435836" y="0"/>
                  </a:lnTo>
                  <a:lnTo>
                    <a:pt x="5435836" y="908167"/>
                  </a:lnTo>
                  <a:lnTo>
                    <a:pt x="0" y="908167"/>
                  </a:lnTo>
                  <a:lnTo>
                    <a:pt x="0" y="0"/>
                  </a:lnTo>
                  <a:close/>
                </a:path>
              </a:pathLst>
            </a:custGeom>
            <a:blipFill>
              <a:blip r:embed="rId8"/>
              <a:stretch>
                <a:fillRect/>
              </a:stretch>
            </a:blipFill>
          </p:spPr>
          <p:txBody>
            <a:bodyPr/>
            <a:lstStyle/>
            <a:p>
              <a:endParaRPr lang="it-IT"/>
            </a:p>
          </p:txBody>
        </p:sp>
        <p:sp>
          <p:nvSpPr>
            <p:cNvPr id="13" name="Freeform 13"/>
            <p:cNvSpPr/>
            <p:nvPr/>
          </p:nvSpPr>
          <p:spPr>
            <a:xfrm>
              <a:off x="1650583" y="240131"/>
              <a:ext cx="1923704" cy="754258"/>
            </a:xfrm>
            <a:custGeom>
              <a:avLst/>
              <a:gdLst/>
              <a:ahLst/>
              <a:cxnLst/>
              <a:rect l="l" t="t" r="r" b="b"/>
              <a:pathLst>
                <a:path w="1923704" h="754258">
                  <a:moveTo>
                    <a:pt x="0" y="0"/>
                  </a:moveTo>
                  <a:lnTo>
                    <a:pt x="1923704" y="0"/>
                  </a:lnTo>
                  <a:lnTo>
                    <a:pt x="1923704" y="754258"/>
                  </a:lnTo>
                  <a:lnTo>
                    <a:pt x="0" y="754258"/>
                  </a:lnTo>
                  <a:lnTo>
                    <a:pt x="0" y="0"/>
                  </a:lnTo>
                  <a:close/>
                </a:path>
              </a:pathLst>
            </a:custGeom>
            <a:blipFill>
              <a:blip r:embed="rId9"/>
              <a:stretch>
                <a:fillRect/>
              </a:stretch>
            </a:blipFill>
          </p:spPr>
          <p:txBody>
            <a:bodyPr/>
            <a:lstStyle/>
            <a:p>
              <a:endParaRPr lang="it-IT"/>
            </a:p>
          </p:txBody>
        </p:sp>
      </p:grpSp>
      <p:sp>
        <p:nvSpPr>
          <p:cNvPr id="14" name="TextBox 6">
            <a:extLst>
              <a:ext uri="{FF2B5EF4-FFF2-40B4-BE49-F238E27FC236}">
                <a16:creationId xmlns:a16="http://schemas.microsoft.com/office/drawing/2014/main" id="{1E5C7A55-933C-7550-1715-7155E1FC8A79}"/>
              </a:ext>
            </a:extLst>
          </p:cNvPr>
          <p:cNvSpPr txBox="1"/>
          <p:nvPr/>
        </p:nvSpPr>
        <p:spPr>
          <a:xfrm>
            <a:off x="9137722" y="263820"/>
            <a:ext cx="7166668" cy="803910"/>
          </a:xfrm>
          <a:prstGeom prst="rect">
            <a:avLst/>
          </a:prstGeom>
        </p:spPr>
        <p:txBody>
          <a:bodyPr lIns="0" tIns="0" rIns="0" bIns="0" rtlCol="0" anchor="t">
            <a:spAutoFit/>
          </a:bodyPr>
          <a:lstStyle/>
          <a:p>
            <a:pPr algn="r">
              <a:lnSpc>
                <a:spcPts val="6269"/>
              </a:lnSpc>
            </a:pPr>
            <a:r>
              <a:rPr lang="en-US" sz="5499" err="1">
                <a:solidFill>
                  <a:schemeClr val="bg1"/>
                </a:solidFill>
                <a:latin typeface="Montserrat Classic Bold"/>
              </a:rPr>
              <a:t>Concludendo</a:t>
            </a:r>
            <a:endParaRPr lang="en-US" sz="5499">
              <a:solidFill>
                <a:schemeClr val="bg1"/>
              </a:solidFill>
              <a:latin typeface="Montserrat Classic Bold"/>
            </a:endParaRPr>
          </a:p>
        </p:txBody>
      </p:sp>
      <p:graphicFrame>
        <p:nvGraphicFramePr>
          <p:cNvPr id="34" name="Diagramma 33">
            <a:extLst>
              <a:ext uri="{FF2B5EF4-FFF2-40B4-BE49-F238E27FC236}">
                <a16:creationId xmlns:a16="http://schemas.microsoft.com/office/drawing/2014/main" id="{22C440F5-C705-04BB-6996-870D682C31ED}"/>
              </a:ext>
            </a:extLst>
          </p:cNvPr>
          <p:cNvGraphicFramePr/>
          <p:nvPr/>
        </p:nvGraphicFramePr>
        <p:xfrm>
          <a:off x="811134" y="2058777"/>
          <a:ext cx="17117842" cy="2097004"/>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
        <p:nvSpPr>
          <p:cNvPr id="31" name="CasellaDiTesto 30">
            <a:extLst>
              <a:ext uri="{FF2B5EF4-FFF2-40B4-BE49-F238E27FC236}">
                <a16:creationId xmlns:a16="http://schemas.microsoft.com/office/drawing/2014/main" id="{FF0BE17F-2D8D-1CC4-12BC-A0F69FAE0C21}"/>
              </a:ext>
            </a:extLst>
          </p:cNvPr>
          <p:cNvSpPr txBox="1"/>
          <p:nvPr/>
        </p:nvSpPr>
        <p:spPr>
          <a:xfrm>
            <a:off x="863080" y="4377581"/>
            <a:ext cx="6846025" cy="5509200"/>
          </a:xfrm>
          <a:prstGeom prst="rect">
            <a:avLst/>
          </a:prstGeom>
          <a:noFill/>
        </p:spPr>
        <p:txBody>
          <a:bodyPr wrap="square" lIns="91440" tIns="45720" rIns="91440" bIns="45720" anchor="t">
            <a:spAutoFit/>
          </a:bodyPr>
          <a:lstStyle/>
          <a:p>
            <a:pPr algn="just"/>
            <a:r>
              <a:rPr lang="it-IT" sz="2200">
                <a:solidFill>
                  <a:srgbClr val="06213C"/>
                </a:solidFill>
                <a:latin typeface="Montserrat"/>
              </a:rPr>
              <a:t>La scienza sembra destinata a rimanere chiusa ancora molto a lungo - inaccessibilità alla società e ad altri studiosi, che si trovano a operare in contesti meno fortunati dal punto di vista economico.</a:t>
            </a:r>
          </a:p>
          <a:p>
            <a:pPr algn="just"/>
            <a:endParaRPr lang="it-IT" sz="2200">
              <a:solidFill>
                <a:srgbClr val="06213C"/>
              </a:solidFill>
              <a:latin typeface="Montserrat"/>
            </a:endParaRPr>
          </a:p>
          <a:p>
            <a:pPr algn="just"/>
            <a:r>
              <a:rPr lang="it-IT" sz="2200">
                <a:solidFill>
                  <a:srgbClr val="06213C"/>
                </a:solidFill>
                <a:latin typeface="Montserrat"/>
              </a:rPr>
              <a:t>I contratti  trasformativi non sono sufficienti. È necessario percorrere anche altre strade per superare gli ostacoli e accelerare il passaggio a un sistema di comunicazione della scienza realmente basato su fondamenti diversi.</a:t>
            </a:r>
          </a:p>
          <a:p>
            <a:pPr algn="just"/>
            <a:endParaRPr lang="it-IT" sz="2200">
              <a:solidFill>
                <a:srgbClr val="06213C"/>
              </a:solidFill>
              <a:latin typeface="Montserrat"/>
            </a:endParaRPr>
          </a:p>
          <a:p>
            <a:pPr algn="just"/>
            <a:r>
              <a:rPr lang="it-IT" sz="2200">
                <a:solidFill>
                  <a:srgbClr val="06213C"/>
                </a:solidFill>
                <a:latin typeface="Montserrat"/>
              </a:rPr>
              <a:t>La conservazione dei diritti è un tema forse poco pensato e poco dibattuto, ma fondamentale per contribuire all’apertura della scienza.</a:t>
            </a:r>
          </a:p>
        </p:txBody>
      </p:sp>
      <p:grpSp>
        <p:nvGrpSpPr>
          <p:cNvPr id="41" name="Gruppo 40">
            <a:extLst>
              <a:ext uri="{FF2B5EF4-FFF2-40B4-BE49-F238E27FC236}">
                <a16:creationId xmlns:a16="http://schemas.microsoft.com/office/drawing/2014/main" id="{04C7490C-E0A2-14F6-04A9-7B981867D251}"/>
              </a:ext>
            </a:extLst>
          </p:cNvPr>
          <p:cNvGrpSpPr/>
          <p:nvPr/>
        </p:nvGrpSpPr>
        <p:grpSpPr>
          <a:xfrm>
            <a:off x="8484734" y="4999484"/>
            <a:ext cx="9139245" cy="3888432"/>
            <a:chOff x="8883498" y="5150633"/>
            <a:chExt cx="9139245" cy="3888432"/>
          </a:xfrm>
        </p:grpSpPr>
        <p:grpSp>
          <p:nvGrpSpPr>
            <p:cNvPr id="32" name="Gruppo 31">
              <a:extLst>
                <a:ext uri="{FF2B5EF4-FFF2-40B4-BE49-F238E27FC236}">
                  <a16:creationId xmlns:a16="http://schemas.microsoft.com/office/drawing/2014/main" id="{6F616ECE-4EDD-CC0D-F5E2-7752E75E69CF}"/>
                </a:ext>
              </a:extLst>
            </p:cNvPr>
            <p:cNvGrpSpPr/>
            <p:nvPr/>
          </p:nvGrpSpPr>
          <p:grpSpPr>
            <a:xfrm>
              <a:off x="8883498" y="5150633"/>
              <a:ext cx="7675116" cy="3888432"/>
              <a:chOff x="-2" y="4998573"/>
              <a:chExt cx="7675116" cy="3888432"/>
            </a:xfrm>
          </p:grpSpPr>
          <p:sp>
            <p:nvSpPr>
              <p:cNvPr id="33" name="TextBox 18">
                <a:extLst>
                  <a:ext uri="{FF2B5EF4-FFF2-40B4-BE49-F238E27FC236}">
                    <a16:creationId xmlns:a16="http://schemas.microsoft.com/office/drawing/2014/main" id="{04BE4211-A4FF-0ADA-AA4A-C77F7C51CD96}"/>
                  </a:ext>
                </a:extLst>
              </p:cNvPr>
              <p:cNvSpPr txBox="1"/>
              <p:nvPr/>
            </p:nvSpPr>
            <p:spPr>
              <a:xfrm>
                <a:off x="2387456" y="7421852"/>
                <a:ext cx="4237214" cy="861518"/>
              </a:xfrm>
              <a:prstGeom prst="rect">
                <a:avLst/>
              </a:prstGeom>
            </p:spPr>
            <p:txBody>
              <a:bodyPr wrap="square" lIns="0" tIns="0" rIns="0" bIns="0" rtlCol="0" anchor="t">
                <a:spAutoFit/>
              </a:bodyPr>
              <a:lstStyle/>
              <a:p>
                <a:pPr lvl="0"/>
                <a:r>
                  <a:rPr lang="it-IT" sz="2799">
                    <a:solidFill>
                      <a:srgbClr val="1E3048"/>
                    </a:solidFill>
                    <a:latin typeface="Montserrat Classic"/>
                  </a:rPr>
                  <a:t>Altre pratiche: Green OA, editoria no-profit</a:t>
                </a:r>
              </a:p>
            </p:txBody>
          </p:sp>
          <p:sp>
            <p:nvSpPr>
              <p:cNvPr id="35" name="TextBox 19">
                <a:extLst>
                  <a:ext uri="{FF2B5EF4-FFF2-40B4-BE49-F238E27FC236}">
                    <a16:creationId xmlns:a16="http://schemas.microsoft.com/office/drawing/2014/main" id="{A5112094-53A7-5FD5-84B6-2186C13AB94A}"/>
                  </a:ext>
                </a:extLst>
              </p:cNvPr>
              <p:cNvSpPr txBox="1"/>
              <p:nvPr/>
            </p:nvSpPr>
            <p:spPr>
              <a:xfrm>
                <a:off x="805971" y="5942516"/>
                <a:ext cx="4840628" cy="820738"/>
              </a:xfrm>
              <a:prstGeom prst="rect">
                <a:avLst/>
              </a:prstGeom>
              <a:noFill/>
            </p:spPr>
            <p:txBody>
              <a:bodyPr wrap="square" lIns="0" tIns="0" rIns="0" bIns="0" rtlCol="0" anchor="t">
                <a:spAutoFit/>
              </a:bodyPr>
              <a:lstStyle/>
              <a:p>
                <a:pPr lvl="0" indent="0">
                  <a:lnSpc>
                    <a:spcPts val="3191"/>
                  </a:lnSpc>
                  <a:spcBef>
                    <a:spcPct val="0"/>
                  </a:spcBef>
                  <a:spcAft>
                    <a:spcPct val="35000"/>
                  </a:spcAft>
                  <a:buNone/>
                </a:pPr>
                <a:r>
                  <a:rPr lang="it-IT" sz="2800" cap="small">
                    <a:solidFill>
                      <a:srgbClr val="1E3048"/>
                    </a:solidFill>
                    <a:latin typeface="Montserrat Classic"/>
                  </a:rPr>
                  <a:t>Coinvolgimento e azioni delle istituzioni su questo tema</a:t>
                </a:r>
              </a:p>
            </p:txBody>
          </p:sp>
          <p:sp>
            <p:nvSpPr>
              <p:cNvPr id="36" name="TextBox 20">
                <a:extLst>
                  <a:ext uri="{FF2B5EF4-FFF2-40B4-BE49-F238E27FC236}">
                    <a16:creationId xmlns:a16="http://schemas.microsoft.com/office/drawing/2014/main" id="{7CDF7876-7AD7-CF53-8FA4-1DD92F1E313E}"/>
                  </a:ext>
                </a:extLst>
              </p:cNvPr>
              <p:cNvSpPr txBox="1"/>
              <p:nvPr/>
            </p:nvSpPr>
            <p:spPr>
              <a:xfrm>
                <a:off x="-2" y="4998573"/>
                <a:ext cx="5846917" cy="820738"/>
              </a:xfrm>
              <a:prstGeom prst="rect">
                <a:avLst/>
              </a:prstGeom>
            </p:spPr>
            <p:txBody>
              <a:bodyPr wrap="square" lIns="0" tIns="0" rIns="0" bIns="0" rtlCol="0" anchor="t">
                <a:spAutoFit/>
              </a:bodyPr>
              <a:lstStyle/>
              <a:p>
                <a:pPr lvl="0" algn="ctr">
                  <a:lnSpc>
                    <a:spcPts val="3191"/>
                  </a:lnSpc>
                </a:pPr>
                <a:r>
                  <a:rPr lang="it-IT" sz="3200">
                    <a:solidFill>
                      <a:srgbClr val="43B4BE"/>
                    </a:solidFill>
                    <a:latin typeface="Montserrat Classic"/>
                  </a:rPr>
                  <a:t>MANTENIMENTO DEI DIRITTI DEGLI AUTORI</a:t>
                </a:r>
              </a:p>
            </p:txBody>
          </p:sp>
          <p:sp>
            <p:nvSpPr>
              <p:cNvPr id="37" name="TextBox 22">
                <a:extLst>
                  <a:ext uri="{FF2B5EF4-FFF2-40B4-BE49-F238E27FC236}">
                    <a16:creationId xmlns:a16="http://schemas.microsoft.com/office/drawing/2014/main" id="{CD7D6BDD-4191-9BEF-10C2-A97E0262B92A}"/>
                  </a:ext>
                </a:extLst>
              </p:cNvPr>
              <p:cNvSpPr txBox="1"/>
              <p:nvPr/>
            </p:nvSpPr>
            <p:spPr>
              <a:xfrm>
                <a:off x="1888280" y="6926085"/>
                <a:ext cx="4237215" cy="410369"/>
              </a:xfrm>
              <a:prstGeom prst="rect">
                <a:avLst/>
              </a:prstGeom>
            </p:spPr>
            <p:txBody>
              <a:bodyPr lIns="0" tIns="0" rIns="0" bIns="0" rtlCol="0" anchor="t">
                <a:spAutoFit/>
              </a:bodyPr>
              <a:lstStyle/>
              <a:p>
                <a:pPr>
                  <a:lnSpc>
                    <a:spcPts val="3191"/>
                  </a:lnSpc>
                </a:pPr>
                <a:r>
                  <a:rPr lang="en-US" sz="3200" err="1">
                    <a:solidFill>
                      <a:srgbClr val="43B4BE"/>
                    </a:solidFill>
                    <a:latin typeface="Montserrat Classic"/>
                  </a:rPr>
                  <a:t>Incisività</a:t>
                </a:r>
                <a:r>
                  <a:rPr lang="en-US" sz="3200">
                    <a:solidFill>
                      <a:srgbClr val="43B4BE"/>
                    </a:solidFill>
                    <a:latin typeface="Montserrat Classic"/>
                  </a:rPr>
                  <a:t> di COARA</a:t>
                </a:r>
              </a:p>
            </p:txBody>
          </p:sp>
          <p:sp>
            <p:nvSpPr>
              <p:cNvPr id="38" name="TextBox 19">
                <a:extLst>
                  <a:ext uri="{FF2B5EF4-FFF2-40B4-BE49-F238E27FC236}">
                    <a16:creationId xmlns:a16="http://schemas.microsoft.com/office/drawing/2014/main" id="{91ADDECB-A010-C46F-1663-B861BB7E429B}"/>
                  </a:ext>
                </a:extLst>
              </p:cNvPr>
              <p:cNvSpPr txBox="1"/>
              <p:nvPr/>
            </p:nvSpPr>
            <p:spPr>
              <a:xfrm>
                <a:off x="3152409" y="8456118"/>
                <a:ext cx="4522705" cy="430887"/>
              </a:xfrm>
              <a:prstGeom prst="rect">
                <a:avLst/>
              </a:prstGeom>
              <a:noFill/>
            </p:spPr>
            <p:txBody>
              <a:bodyPr wrap="square" lIns="0" tIns="0" rIns="0" bIns="0" rtlCol="0" anchor="t">
                <a:spAutoFit/>
              </a:bodyPr>
              <a:lstStyle/>
              <a:p>
                <a:pPr lvl="0"/>
                <a:r>
                  <a:rPr lang="it-IT" sz="2800" kern="1200">
                    <a:solidFill>
                      <a:srgbClr val="43B4BE"/>
                    </a:solidFill>
                    <a:latin typeface="Montserrat Classic" panose="020B0604020202020204" charset="0"/>
                    <a:ea typeface="Montserrat Classic" panose="020B0604020202020204" charset="0"/>
                    <a:cs typeface="Montserrat Classic" panose="020B0604020202020204" charset="0"/>
                  </a:rPr>
                  <a:t>INTERVENTO LEGISLATIVO</a:t>
                </a:r>
              </a:p>
            </p:txBody>
          </p:sp>
        </p:grpSp>
        <p:pic>
          <p:nvPicPr>
            <p:cNvPr id="40" name="Immagine 39">
              <a:extLst>
                <a:ext uri="{FF2B5EF4-FFF2-40B4-BE49-F238E27FC236}">
                  <a16:creationId xmlns:a16="http://schemas.microsoft.com/office/drawing/2014/main" id="{B01EBDC0-36F0-DF8B-8A00-9F7EA01A140E}"/>
                </a:ext>
              </a:extLst>
            </p:cNvPr>
            <p:cNvPicPr>
              <a:picLocks noChangeAspect="1"/>
            </p:cNvPicPr>
            <p:nvPr/>
          </p:nvPicPr>
          <p:blipFill>
            <a:blip r:embed="rId15"/>
            <a:stretch>
              <a:fillRect/>
            </a:stretch>
          </p:blipFill>
          <p:spPr>
            <a:xfrm>
              <a:off x="15094484" y="5380512"/>
              <a:ext cx="2928259" cy="2928259"/>
            </a:xfrm>
            <a:prstGeom prst="rect">
              <a:avLst/>
            </a:prstGeom>
          </p:spPr>
        </p:pic>
      </p:grpSp>
    </p:spTree>
    <p:extLst>
      <p:ext uri="{BB962C8B-B14F-4D97-AF65-F5344CB8AC3E}">
        <p14:creationId xmlns:p14="http://schemas.microsoft.com/office/powerpoint/2010/main" val="169455216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18288000" cy="1457325"/>
          </a:xfrm>
          <a:prstGeom prst="rect">
            <a:avLst/>
          </a:prstGeom>
          <a:solidFill>
            <a:srgbClr val="1E3048"/>
          </a:solidFill>
        </p:spPr>
        <p:txBody>
          <a:bodyPr/>
          <a:lstStyle/>
          <a:p>
            <a:endParaRPr lang="it-IT"/>
          </a:p>
        </p:txBody>
      </p:sp>
      <p:sp>
        <p:nvSpPr>
          <p:cNvPr id="3" name="Freeform 3"/>
          <p:cNvSpPr/>
          <p:nvPr/>
        </p:nvSpPr>
        <p:spPr>
          <a:xfrm>
            <a:off x="16702512" y="8607791"/>
            <a:ext cx="556788" cy="556788"/>
          </a:xfrm>
          <a:custGeom>
            <a:avLst/>
            <a:gdLst/>
            <a:ahLst/>
            <a:cxnLst/>
            <a:rect l="l" t="t" r="r" b="b"/>
            <a:pathLst>
              <a:path w="556788" h="556788">
                <a:moveTo>
                  <a:pt x="0" y="0"/>
                </a:moveTo>
                <a:lnTo>
                  <a:pt x="556788" y="0"/>
                </a:lnTo>
                <a:lnTo>
                  <a:pt x="556788" y="556787"/>
                </a:lnTo>
                <a:lnTo>
                  <a:pt x="0" y="55678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it-IT"/>
          </a:p>
        </p:txBody>
      </p:sp>
      <p:sp>
        <p:nvSpPr>
          <p:cNvPr id="4" name="Freeform 4"/>
          <p:cNvSpPr/>
          <p:nvPr/>
        </p:nvSpPr>
        <p:spPr>
          <a:xfrm rot="-5400000">
            <a:off x="16041208" y="-789467"/>
            <a:ext cx="2988478" cy="1505106"/>
          </a:xfrm>
          <a:custGeom>
            <a:avLst/>
            <a:gdLst/>
            <a:ahLst/>
            <a:cxnLst/>
            <a:rect l="l" t="t" r="r" b="b"/>
            <a:pathLst>
              <a:path w="2988478" h="1505106">
                <a:moveTo>
                  <a:pt x="0" y="0"/>
                </a:moveTo>
                <a:lnTo>
                  <a:pt x="2988478" y="0"/>
                </a:lnTo>
                <a:lnTo>
                  <a:pt x="2988478" y="1505106"/>
                </a:lnTo>
                <a:lnTo>
                  <a:pt x="0" y="150510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it-IT"/>
          </a:p>
        </p:txBody>
      </p:sp>
      <p:sp>
        <p:nvSpPr>
          <p:cNvPr id="5" name="Freeform 5"/>
          <p:cNvSpPr/>
          <p:nvPr/>
        </p:nvSpPr>
        <p:spPr>
          <a:xfrm rot="5400000">
            <a:off x="7996398" y="9139398"/>
            <a:ext cx="1060016" cy="1235189"/>
          </a:xfrm>
          <a:custGeom>
            <a:avLst/>
            <a:gdLst/>
            <a:ahLst/>
            <a:cxnLst/>
            <a:rect l="l" t="t" r="r" b="b"/>
            <a:pathLst>
              <a:path w="1060016" h="1235189">
                <a:moveTo>
                  <a:pt x="0" y="0"/>
                </a:moveTo>
                <a:lnTo>
                  <a:pt x="1060016" y="0"/>
                </a:lnTo>
                <a:lnTo>
                  <a:pt x="1060016" y="1235188"/>
                </a:lnTo>
                <a:lnTo>
                  <a:pt x="0" y="123518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it-IT"/>
          </a:p>
        </p:txBody>
      </p:sp>
      <p:sp>
        <p:nvSpPr>
          <p:cNvPr id="6" name="TextBox 6"/>
          <p:cNvSpPr txBox="1"/>
          <p:nvPr/>
        </p:nvSpPr>
        <p:spPr>
          <a:xfrm>
            <a:off x="1028700" y="2105945"/>
            <a:ext cx="17259300" cy="721351"/>
          </a:xfrm>
          <a:prstGeom prst="rect">
            <a:avLst/>
          </a:prstGeom>
        </p:spPr>
        <p:txBody>
          <a:bodyPr wrap="square" lIns="0" tIns="0" rIns="0" bIns="0" rtlCol="0" anchor="t">
            <a:spAutoFit/>
          </a:bodyPr>
          <a:lstStyle/>
          <a:p>
            <a:pPr algn="ctr">
              <a:lnSpc>
                <a:spcPts val="6269"/>
              </a:lnSpc>
            </a:pPr>
            <a:r>
              <a:rPr lang="en-US" sz="3600">
                <a:solidFill>
                  <a:srgbClr val="06213C"/>
                </a:solidFill>
                <a:latin typeface="Montserrat Classic Bold"/>
              </a:rPr>
              <a:t>MODELLO TRADIZIONALE DI PUBBLICAZIONE</a:t>
            </a:r>
          </a:p>
        </p:txBody>
      </p:sp>
      <p:sp>
        <p:nvSpPr>
          <p:cNvPr id="7" name="TextBox 7"/>
          <p:cNvSpPr txBox="1"/>
          <p:nvPr/>
        </p:nvSpPr>
        <p:spPr>
          <a:xfrm>
            <a:off x="1028700" y="3805362"/>
            <a:ext cx="16230600" cy="4455387"/>
          </a:xfrm>
          <a:prstGeom prst="rect">
            <a:avLst/>
          </a:prstGeom>
        </p:spPr>
        <p:txBody>
          <a:bodyPr lIns="0" tIns="0" rIns="0" bIns="0" rtlCol="0" anchor="t">
            <a:spAutoFit/>
          </a:bodyPr>
          <a:lstStyle/>
          <a:p>
            <a:pPr>
              <a:lnSpc>
                <a:spcPts val="3499"/>
              </a:lnSpc>
            </a:pPr>
            <a:r>
              <a:rPr lang="en-US" sz="2499">
                <a:solidFill>
                  <a:srgbClr val="06213C"/>
                </a:solidFill>
                <a:latin typeface="Montserrat"/>
              </a:rPr>
              <a:t>Nel </a:t>
            </a:r>
            <a:r>
              <a:rPr lang="en-US" sz="2499" err="1">
                <a:solidFill>
                  <a:srgbClr val="06213C"/>
                </a:solidFill>
                <a:latin typeface="Montserrat"/>
              </a:rPr>
              <a:t>momento</a:t>
            </a:r>
            <a:r>
              <a:rPr lang="en-US" sz="2499">
                <a:solidFill>
                  <a:srgbClr val="06213C"/>
                </a:solidFill>
                <a:latin typeface="Montserrat"/>
              </a:rPr>
              <a:t> in cui </a:t>
            </a:r>
            <a:r>
              <a:rPr lang="en-US" sz="2499" err="1">
                <a:solidFill>
                  <a:srgbClr val="06213C"/>
                </a:solidFill>
                <a:latin typeface="Montserrat"/>
              </a:rPr>
              <a:t>si</a:t>
            </a:r>
            <a:r>
              <a:rPr lang="en-US" sz="2499">
                <a:solidFill>
                  <a:srgbClr val="06213C"/>
                </a:solidFill>
                <a:latin typeface="Montserrat"/>
              </a:rPr>
              <a:t> </a:t>
            </a:r>
            <a:r>
              <a:rPr lang="en-US" sz="2499" err="1">
                <a:solidFill>
                  <a:srgbClr val="06213C"/>
                </a:solidFill>
                <a:latin typeface="Montserrat"/>
              </a:rPr>
              <a:t>è</a:t>
            </a:r>
            <a:r>
              <a:rPr lang="en-US" sz="2499">
                <a:solidFill>
                  <a:srgbClr val="06213C"/>
                </a:solidFill>
                <a:latin typeface="Montserrat"/>
              </a:rPr>
              <a:t> </a:t>
            </a:r>
            <a:r>
              <a:rPr lang="en-US" sz="2499" err="1">
                <a:solidFill>
                  <a:srgbClr val="06213C"/>
                </a:solidFill>
                <a:latin typeface="Montserrat"/>
              </a:rPr>
              <a:t>scritta</a:t>
            </a:r>
            <a:r>
              <a:rPr lang="en-US" sz="2499">
                <a:solidFill>
                  <a:srgbClr val="06213C"/>
                </a:solidFill>
                <a:latin typeface="Montserrat"/>
              </a:rPr>
              <a:t> </a:t>
            </a:r>
            <a:r>
              <a:rPr lang="en-US" sz="2499" err="1">
                <a:solidFill>
                  <a:srgbClr val="06213C"/>
                </a:solidFill>
                <a:latin typeface="Montserrat"/>
              </a:rPr>
              <a:t>un’opera</a:t>
            </a:r>
            <a:r>
              <a:rPr lang="en-US" sz="2499">
                <a:solidFill>
                  <a:srgbClr val="06213C"/>
                </a:solidFill>
                <a:latin typeface="Montserrat"/>
              </a:rPr>
              <a:t>, </a:t>
            </a:r>
            <a:r>
              <a:rPr lang="en-US" sz="2499" err="1">
                <a:solidFill>
                  <a:srgbClr val="06213C"/>
                </a:solidFill>
                <a:latin typeface="Montserrat"/>
              </a:rPr>
              <a:t>ogni</a:t>
            </a:r>
            <a:r>
              <a:rPr lang="en-US" sz="2499">
                <a:solidFill>
                  <a:srgbClr val="06213C"/>
                </a:solidFill>
                <a:latin typeface="Montserrat"/>
              </a:rPr>
              <a:t> persona </a:t>
            </a:r>
            <a:r>
              <a:rPr lang="en-US" sz="2499" err="1">
                <a:solidFill>
                  <a:srgbClr val="06213C"/>
                </a:solidFill>
                <a:latin typeface="Montserrat"/>
              </a:rPr>
              <a:t>è</a:t>
            </a:r>
            <a:r>
              <a:rPr lang="en-US" sz="2499">
                <a:solidFill>
                  <a:srgbClr val="06213C"/>
                </a:solidFill>
                <a:latin typeface="Montserrat"/>
              </a:rPr>
              <a:t> </a:t>
            </a:r>
            <a:r>
              <a:rPr lang="en-US" sz="2499" err="1">
                <a:solidFill>
                  <a:srgbClr val="06213C"/>
                </a:solidFill>
                <a:latin typeface="Montserrat"/>
              </a:rPr>
              <a:t>titolare</a:t>
            </a:r>
            <a:r>
              <a:rPr lang="en-US" sz="2499">
                <a:solidFill>
                  <a:srgbClr val="06213C"/>
                </a:solidFill>
                <a:latin typeface="Montserrat"/>
              </a:rPr>
              <a:t> del </a:t>
            </a:r>
            <a:r>
              <a:rPr lang="en-US" sz="2499" err="1">
                <a:solidFill>
                  <a:srgbClr val="06213C"/>
                </a:solidFill>
                <a:latin typeface="Montserrat"/>
              </a:rPr>
              <a:t>diritto</a:t>
            </a:r>
            <a:r>
              <a:rPr lang="en-US" sz="2499">
                <a:solidFill>
                  <a:srgbClr val="06213C"/>
                </a:solidFill>
                <a:latin typeface="Montserrat"/>
              </a:rPr>
              <a:t> di </a:t>
            </a:r>
            <a:r>
              <a:rPr lang="en-US" sz="2499" err="1">
                <a:solidFill>
                  <a:srgbClr val="06213C"/>
                </a:solidFill>
                <a:latin typeface="Montserrat"/>
              </a:rPr>
              <a:t>proprietà</a:t>
            </a:r>
            <a:r>
              <a:rPr lang="en-US" sz="2499">
                <a:solidFill>
                  <a:srgbClr val="06213C"/>
                </a:solidFill>
                <a:latin typeface="Montserrat"/>
              </a:rPr>
              <a:t> </a:t>
            </a:r>
            <a:r>
              <a:rPr lang="en-US" sz="2499" err="1">
                <a:solidFill>
                  <a:srgbClr val="06213C"/>
                </a:solidFill>
                <a:latin typeface="Montserrat"/>
              </a:rPr>
              <a:t>intellettuale</a:t>
            </a:r>
            <a:r>
              <a:rPr lang="en-US" sz="2499">
                <a:solidFill>
                  <a:srgbClr val="06213C"/>
                </a:solidFill>
                <a:latin typeface="Montserrat"/>
              </a:rPr>
              <a:t> e </a:t>
            </a:r>
            <a:r>
              <a:rPr lang="en-US" sz="2499" err="1">
                <a:solidFill>
                  <a:srgbClr val="06213C"/>
                </a:solidFill>
                <a:latin typeface="Montserrat"/>
              </a:rPr>
              <a:t>quindi</a:t>
            </a:r>
            <a:r>
              <a:rPr lang="en-US" sz="2499">
                <a:solidFill>
                  <a:srgbClr val="06213C"/>
                </a:solidFill>
                <a:latin typeface="Montserrat"/>
              </a:rPr>
              <a:t> </a:t>
            </a:r>
            <a:r>
              <a:rPr lang="en-US" sz="2499" err="1">
                <a:solidFill>
                  <a:srgbClr val="06213C"/>
                </a:solidFill>
                <a:latin typeface="Montserrat"/>
              </a:rPr>
              <a:t>anche</a:t>
            </a:r>
            <a:r>
              <a:rPr lang="en-US" sz="2499">
                <a:solidFill>
                  <a:srgbClr val="06213C"/>
                </a:solidFill>
                <a:latin typeface="Montserrat"/>
              </a:rPr>
              <a:t> </a:t>
            </a:r>
            <a:r>
              <a:rPr lang="en-US" sz="2499" err="1">
                <a:solidFill>
                  <a:srgbClr val="06213C"/>
                </a:solidFill>
                <a:latin typeface="Montserrat"/>
              </a:rPr>
              <a:t>dei</a:t>
            </a:r>
            <a:r>
              <a:rPr lang="en-US" sz="2499">
                <a:solidFill>
                  <a:srgbClr val="06213C"/>
                </a:solidFill>
                <a:latin typeface="Montserrat"/>
              </a:rPr>
              <a:t> </a:t>
            </a:r>
            <a:r>
              <a:rPr lang="en-US" sz="2499" err="1">
                <a:solidFill>
                  <a:srgbClr val="06213C"/>
                </a:solidFill>
                <a:latin typeface="Montserrat"/>
              </a:rPr>
              <a:t>diritti</a:t>
            </a:r>
            <a:r>
              <a:rPr lang="en-US" sz="2499">
                <a:solidFill>
                  <a:srgbClr val="06213C"/>
                </a:solidFill>
                <a:latin typeface="Montserrat"/>
              </a:rPr>
              <a:t> di </a:t>
            </a:r>
            <a:r>
              <a:rPr lang="en-US" sz="2499" err="1">
                <a:solidFill>
                  <a:srgbClr val="06213C"/>
                </a:solidFill>
                <a:latin typeface="Montserrat"/>
              </a:rPr>
              <a:t>sfruttamento</a:t>
            </a:r>
            <a:r>
              <a:rPr lang="en-US" sz="2499">
                <a:solidFill>
                  <a:srgbClr val="06213C"/>
                </a:solidFill>
                <a:latin typeface="Montserrat"/>
              </a:rPr>
              <a:t> </a:t>
            </a:r>
            <a:r>
              <a:rPr lang="en-US" sz="2499" err="1">
                <a:solidFill>
                  <a:srgbClr val="06213C"/>
                </a:solidFill>
                <a:latin typeface="Montserrat"/>
              </a:rPr>
              <a:t>economico</a:t>
            </a:r>
            <a:r>
              <a:rPr lang="en-US" sz="2499">
                <a:solidFill>
                  <a:srgbClr val="06213C"/>
                </a:solidFill>
                <a:latin typeface="Montserrat"/>
              </a:rPr>
              <a:t> </a:t>
            </a:r>
            <a:r>
              <a:rPr lang="en-US" sz="2499" err="1">
                <a:solidFill>
                  <a:srgbClr val="06213C"/>
                </a:solidFill>
                <a:latin typeface="Montserrat"/>
              </a:rPr>
              <a:t>sulle</a:t>
            </a:r>
            <a:r>
              <a:rPr lang="en-US" sz="2499">
                <a:solidFill>
                  <a:srgbClr val="06213C"/>
                </a:solidFill>
                <a:latin typeface="Montserrat"/>
              </a:rPr>
              <a:t> </a:t>
            </a:r>
            <a:r>
              <a:rPr lang="en-US" sz="2499" err="1">
                <a:solidFill>
                  <a:srgbClr val="06213C"/>
                </a:solidFill>
                <a:latin typeface="Montserrat"/>
              </a:rPr>
              <a:t>proprie</a:t>
            </a:r>
            <a:r>
              <a:rPr lang="en-US" sz="2499">
                <a:solidFill>
                  <a:srgbClr val="06213C"/>
                </a:solidFill>
                <a:latin typeface="Montserrat"/>
              </a:rPr>
              <a:t> </a:t>
            </a:r>
            <a:r>
              <a:rPr lang="en-US" sz="2499" err="1">
                <a:solidFill>
                  <a:srgbClr val="06213C"/>
                </a:solidFill>
                <a:latin typeface="Montserrat"/>
              </a:rPr>
              <a:t>opere</a:t>
            </a:r>
            <a:r>
              <a:rPr lang="en-US" sz="2499">
                <a:solidFill>
                  <a:srgbClr val="06213C"/>
                </a:solidFill>
                <a:latin typeface="Montserrat"/>
              </a:rPr>
              <a:t>. </a:t>
            </a:r>
          </a:p>
          <a:p>
            <a:pPr>
              <a:lnSpc>
                <a:spcPts val="3499"/>
              </a:lnSpc>
            </a:pPr>
            <a:endParaRPr lang="en-US" sz="2499">
              <a:solidFill>
                <a:srgbClr val="06213C"/>
              </a:solidFill>
              <a:latin typeface="Montserrat"/>
            </a:endParaRPr>
          </a:p>
          <a:p>
            <a:pPr>
              <a:lnSpc>
                <a:spcPts val="3499"/>
              </a:lnSpc>
            </a:pPr>
            <a:r>
              <a:rPr lang="en-US" sz="2499">
                <a:solidFill>
                  <a:srgbClr val="06213C"/>
                </a:solidFill>
                <a:latin typeface="Montserrat"/>
              </a:rPr>
              <a:t>Nel </a:t>
            </a:r>
            <a:r>
              <a:rPr lang="en-US" sz="2499" err="1">
                <a:solidFill>
                  <a:srgbClr val="06213C"/>
                </a:solidFill>
                <a:latin typeface="Montserrat"/>
              </a:rPr>
              <a:t>modello</a:t>
            </a:r>
            <a:r>
              <a:rPr lang="en-US" sz="2499">
                <a:solidFill>
                  <a:srgbClr val="06213C"/>
                </a:solidFill>
                <a:latin typeface="Montserrat"/>
              </a:rPr>
              <a:t> </a:t>
            </a:r>
            <a:r>
              <a:rPr lang="en-US" sz="2499" err="1">
                <a:solidFill>
                  <a:srgbClr val="06213C"/>
                </a:solidFill>
                <a:latin typeface="Montserrat"/>
              </a:rPr>
              <a:t>tradizionale</a:t>
            </a:r>
            <a:r>
              <a:rPr lang="en-US" sz="2499">
                <a:solidFill>
                  <a:srgbClr val="06213C"/>
                </a:solidFill>
                <a:latin typeface="Montserrat"/>
              </a:rPr>
              <a:t> di </a:t>
            </a:r>
            <a:r>
              <a:rPr lang="en-US" sz="2499" err="1">
                <a:solidFill>
                  <a:srgbClr val="06213C"/>
                </a:solidFill>
                <a:latin typeface="Montserrat"/>
              </a:rPr>
              <a:t>pubblicazione</a:t>
            </a:r>
            <a:r>
              <a:rPr lang="en-US" sz="2499">
                <a:solidFill>
                  <a:srgbClr val="06213C"/>
                </a:solidFill>
                <a:latin typeface="Montserrat"/>
              </a:rPr>
              <a:t> </a:t>
            </a:r>
            <a:r>
              <a:rPr lang="en-US" sz="2499" err="1">
                <a:solidFill>
                  <a:srgbClr val="06213C"/>
                </a:solidFill>
                <a:latin typeface="Montserrat"/>
              </a:rPr>
              <a:t>scientifica</a:t>
            </a:r>
            <a:r>
              <a:rPr lang="en-US" sz="2499">
                <a:solidFill>
                  <a:srgbClr val="06213C"/>
                </a:solidFill>
                <a:latin typeface="Montserrat"/>
              </a:rPr>
              <a:t>, da </a:t>
            </a:r>
            <a:r>
              <a:rPr lang="en-US" sz="2499" err="1">
                <a:solidFill>
                  <a:srgbClr val="06213C"/>
                </a:solidFill>
                <a:latin typeface="Montserrat"/>
              </a:rPr>
              <a:t>parte</a:t>
            </a:r>
            <a:r>
              <a:rPr lang="en-US" sz="2499">
                <a:solidFill>
                  <a:srgbClr val="06213C"/>
                </a:solidFill>
                <a:latin typeface="Montserrat"/>
              </a:rPr>
              <a:t> </a:t>
            </a:r>
            <a:r>
              <a:rPr lang="en-US" sz="2499" err="1">
                <a:solidFill>
                  <a:srgbClr val="06213C"/>
                </a:solidFill>
                <a:latin typeface="Montserrat"/>
              </a:rPr>
              <a:t>degli</a:t>
            </a:r>
            <a:r>
              <a:rPr lang="en-US" sz="2499">
                <a:solidFill>
                  <a:srgbClr val="06213C"/>
                </a:solidFill>
                <a:latin typeface="Montserrat"/>
              </a:rPr>
              <a:t> </a:t>
            </a:r>
            <a:r>
              <a:rPr lang="en-US" sz="2499" err="1">
                <a:solidFill>
                  <a:srgbClr val="06213C"/>
                </a:solidFill>
                <a:latin typeface="Montserrat"/>
              </a:rPr>
              <a:t>autori</a:t>
            </a:r>
            <a:r>
              <a:rPr lang="en-US" sz="2499">
                <a:solidFill>
                  <a:srgbClr val="06213C"/>
                </a:solidFill>
                <a:latin typeface="Montserrat"/>
              </a:rPr>
              <a:t> </a:t>
            </a:r>
            <a:r>
              <a:rPr lang="en-US" sz="2499" err="1">
                <a:solidFill>
                  <a:srgbClr val="06213C"/>
                </a:solidFill>
                <a:latin typeface="Montserrat"/>
              </a:rPr>
              <a:t>è</a:t>
            </a:r>
            <a:r>
              <a:rPr lang="en-US" sz="2499">
                <a:solidFill>
                  <a:srgbClr val="06213C"/>
                </a:solidFill>
                <a:latin typeface="Montserrat"/>
              </a:rPr>
              <a:t> </a:t>
            </a:r>
            <a:r>
              <a:rPr lang="en-US" sz="2499" err="1">
                <a:solidFill>
                  <a:srgbClr val="06213C"/>
                </a:solidFill>
                <a:latin typeface="Montserrat"/>
              </a:rPr>
              <a:t>previsto</a:t>
            </a:r>
            <a:r>
              <a:rPr lang="en-US" sz="2499">
                <a:solidFill>
                  <a:srgbClr val="06213C"/>
                </a:solidFill>
                <a:latin typeface="Montserrat"/>
              </a:rPr>
              <a:t> un </a:t>
            </a:r>
            <a:r>
              <a:rPr lang="en-US" sz="2499" err="1">
                <a:solidFill>
                  <a:srgbClr val="06213C"/>
                </a:solidFill>
                <a:latin typeface="Montserrat"/>
              </a:rPr>
              <a:t>trasferimento</a:t>
            </a:r>
            <a:r>
              <a:rPr lang="en-US" sz="2499">
                <a:solidFill>
                  <a:srgbClr val="06213C"/>
                </a:solidFill>
                <a:latin typeface="Montserrat"/>
              </a:rPr>
              <a:t> </a:t>
            </a:r>
            <a:r>
              <a:rPr lang="en-US" sz="2499" err="1">
                <a:solidFill>
                  <a:srgbClr val="06213C"/>
                </a:solidFill>
                <a:latin typeface="Montserrat"/>
              </a:rPr>
              <a:t>dei</a:t>
            </a:r>
            <a:r>
              <a:rPr lang="en-US" sz="2499">
                <a:solidFill>
                  <a:srgbClr val="06213C"/>
                </a:solidFill>
                <a:latin typeface="Montserrat"/>
              </a:rPr>
              <a:t> </a:t>
            </a:r>
            <a:r>
              <a:rPr lang="en-US" sz="2499" err="1">
                <a:solidFill>
                  <a:srgbClr val="06213C"/>
                </a:solidFill>
                <a:latin typeface="Montserrat"/>
              </a:rPr>
              <a:t>loro</a:t>
            </a:r>
            <a:r>
              <a:rPr lang="en-US" sz="2499">
                <a:solidFill>
                  <a:srgbClr val="06213C"/>
                </a:solidFill>
                <a:latin typeface="Montserrat"/>
              </a:rPr>
              <a:t> </a:t>
            </a:r>
            <a:r>
              <a:rPr lang="en-US" sz="2499" err="1">
                <a:solidFill>
                  <a:srgbClr val="06213C"/>
                </a:solidFill>
                <a:latin typeface="Montserrat"/>
              </a:rPr>
              <a:t>diritti</a:t>
            </a:r>
            <a:r>
              <a:rPr lang="en-US" sz="2499">
                <a:solidFill>
                  <a:srgbClr val="06213C"/>
                </a:solidFill>
                <a:latin typeface="Montserrat"/>
              </a:rPr>
              <a:t> </a:t>
            </a:r>
            <a:r>
              <a:rPr lang="en-US" sz="2499" err="1">
                <a:solidFill>
                  <a:srgbClr val="06213C"/>
                </a:solidFill>
                <a:latin typeface="Montserrat"/>
              </a:rPr>
              <a:t>patrimoniali</a:t>
            </a:r>
            <a:r>
              <a:rPr lang="en-US" sz="2499">
                <a:solidFill>
                  <a:srgbClr val="06213C"/>
                </a:solidFill>
                <a:latin typeface="Montserrat"/>
              </a:rPr>
              <a:t> </a:t>
            </a:r>
            <a:r>
              <a:rPr lang="en-US" sz="2499" err="1">
                <a:solidFill>
                  <a:srgbClr val="06213C"/>
                </a:solidFill>
                <a:latin typeface="Montserrat"/>
              </a:rPr>
              <a:t>agli</a:t>
            </a:r>
            <a:r>
              <a:rPr lang="en-US" sz="2499">
                <a:solidFill>
                  <a:srgbClr val="06213C"/>
                </a:solidFill>
                <a:latin typeface="Montserrat"/>
              </a:rPr>
              <a:t> </a:t>
            </a:r>
            <a:r>
              <a:rPr lang="en-US" sz="2499" err="1">
                <a:solidFill>
                  <a:srgbClr val="06213C"/>
                </a:solidFill>
                <a:latin typeface="Montserrat"/>
              </a:rPr>
              <a:t>editori</a:t>
            </a:r>
            <a:r>
              <a:rPr lang="en-US" sz="2499">
                <a:solidFill>
                  <a:srgbClr val="06213C"/>
                </a:solidFill>
                <a:latin typeface="Montserrat"/>
              </a:rPr>
              <a:t>, </a:t>
            </a:r>
            <a:r>
              <a:rPr lang="en-US" sz="2499" err="1">
                <a:solidFill>
                  <a:srgbClr val="06213C"/>
                </a:solidFill>
                <a:latin typeface="Montserrat"/>
              </a:rPr>
              <a:t>che</a:t>
            </a:r>
            <a:r>
              <a:rPr lang="en-US" sz="2499">
                <a:solidFill>
                  <a:srgbClr val="06213C"/>
                </a:solidFill>
                <a:latin typeface="Montserrat"/>
              </a:rPr>
              <a:t> </a:t>
            </a:r>
            <a:r>
              <a:rPr lang="en-US" sz="2499" err="1">
                <a:solidFill>
                  <a:srgbClr val="06213C"/>
                </a:solidFill>
                <a:latin typeface="Montserrat"/>
              </a:rPr>
              <a:t>possono</a:t>
            </a:r>
            <a:r>
              <a:rPr lang="en-US" sz="2499">
                <a:solidFill>
                  <a:srgbClr val="06213C"/>
                </a:solidFill>
                <a:latin typeface="Montserrat"/>
              </a:rPr>
              <a:t>, </a:t>
            </a:r>
            <a:r>
              <a:rPr lang="en-US" sz="2499" err="1">
                <a:solidFill>
                  <a:srgbClr val="06213C"/>
                </a:solidFill>
                <a:latin typeface="Montserrat"/>
              </a:rPr>
              <a:t>pertanto</a:t>
            </a:r>
            <a:r>
              <a:rPr lang="en-US" sz="2499">
                <a:solidFill>
                  <a:srgbClr val="06213C"/>
                </a:solidFill>
                <a:latin typeface="Montserrat"/>
              </a:rPr>
              <a:t>, </a:t>
            </a:r>
            <a:r>
              <a:rPr lang="en-US" sz="2499" err="1">
                <a:solidFill>
                  <a:srgbClr val="06213C"/>
                </a:solidFill>
                <a:latin typeface="Montserrat"/>
              </a:rPr>
              <a:t>pubblicare</a:t>
            </a:r>
            <a:r>
              <a:rPr lang="en-US" sz="2499">
                <a:solidFill>
                  <a:srgbClr val="06213C"/>
                </a:solidFill>
                <a:latin typeface="Montserrat"/>
              </a:rPr>
              <a:t> e </a:t>
            </a:r>
            <a:r>
              <a:rPr lang="en-US" sz="2499" err="1">
                <a:solidFill>
                  <a:srgbClr val="06213C"/>
                </a:solidFill>
                <a:latin typeface="Montserrat"/>
              </a:rPr>
              <a:t>distribuire</a:t>
            </a:r>
            <a:r>
              <a:rPr lang="en-US" sz="2499">
                <a:solidFill>
                  <a:srgbClr val="06213C"/>
                </a:solidFill>
                <a:latin typeface="Montserrat"/>
              </a:rPr>
              <a:t> </a:t>
            </a:r>
            <a:r>
              <a:rPr lang="en-US" sz="2499" err="1">
                <a:solidFill>
                  <a:srgbClr val="06213C"/>
                </a:solidFill>
                <a:latin typeface="Montserrat"/>
              </a:rPr>
              <a:t>i</a:t>
            </a:r>
            <a:r>
              <a:rPr lang="en-US" sz="2499">
                <a:solidFill>
                  <a:srgbClr val="06213C"/>
                </a:solidFill>
                <a:latin typeface="Montserrat"/>
              </a:rPr>
              <a:t> </a:t>
            </a:r>
            <a:r>
              <a:rPr lang="en-US" sz="2499" err="1">
                <a:solidFill>
                  <a:srgbClr val="06213C"/>
                </a:solidFill>
                <a:latin typeface="Montserrat"/>
              </a:rPr>
              <a:t>risultati</a:t>
            </a:r>
            <a:r>
              <a:rPr lang="en-US" sz="2499">
                <a:solidFill>
                  <a:srgbClr val="06213C"/>
                </a:solidFill>
                <a:latin typeface="Montserrat"/>
              </a:rPr>
              <a:t> </a:t>
            </a:r>
            <a:r>
              <a:rPr lang="en-US" sz="2499" err="1">
                <a:solidFill>
                  <a:srgbClr val="06213C"/>
                </a:solidFill>
                <a:latin typeface="Montserrat"/>
              </a:rPr>
              <a:t>della</a:t>
            </a:r>
            <a:r>
              <a:rPr lang="en-US" sz="2499">
                <a:solidFill>
                  <a:srgbClr val="06213C"/>
                </a:solidFill>
                <a:latin typeface="Montserrat"/>
              </a:rPr>
              <a:t> </a:t>
            </a:r>
            <a:r>
              <a:rPr lang="en-US" sz="2499" err="1">
                <a:solidFill>
                  <a:srgbClr val="06213C"/>
                </a:solidFill>
                <a:latin typeface="Montserrat"/>
              </a:rPr>
              <a:t>ricerca</a:t>
            </a:r>
            <a:r>
              <a:rPr lang="en-US" sz="2499">
                <a:solidFill>
                  <a:srgbClr val="06213C"/>
                </a:solidFill>
                <a:latin typeface="Montserrat"/>
              </a:rPr>
              <a:t> a </a:t>
            </a:r>
            <a:r>
              <a:rPr lang="en-US" sz="2499" err="1">
                <a:solidFill>
                  <a:srgbClr val="06213C"/>
                </a:solidFill>
                <a:latin typeface="Montserrat"/>
              </a:rPr>
              <a:t>fini</a:t>
            </a:r>
            <a:r>
              <a:rPr lang="en-US" sz="2499">
                <a:solidFill>
                  <a:srgbClr val="06213C"/>
                </a:solidFill>
                <a:latin typeface="Montserrat"/>
              </a:rPr>
              <a:t> </a:t>
            </a:r>
            <a:r>
              <a:rPr lang="en-US" sz="2499" err="1">
                <a:solidFill>
                  <a:srgbClr val="06213C"/>
                </a:solidFill>
                <a:latin typeface="Montserrat"/>
              </a:rPr>
              <a:t>commerciali</a:t>
            </a:r>
            <a:r>
              <a:rPr lang="en-US" sz="2499">
                <a:solidFill>
                  <a:srgbClr val="06213C"/>
                </a:solidFill>
                <a:latin typeface="Montserrat"/>
              </a:rPr>
              <a:t>.</a:t>
            </a:r>
          </a:p>
          <a:p>
            <a:pPr>
              <a:lnSpc>
                <a:spcPts val="3499"/>
              </a:lnSpc>
            </a:pPr>
            <a:br>
              <a:rPr lang="en-US" sz="2499">
                <a:solidFill>
                  <a:srgbClr val="06213C"/>
                </a:solidFill>
                <a:latin typeface="Montserrat"/>
              </a:rPr>
            </a:br>
            <a:r>
              <a:rPr lang="en-US" sz="2499">
                <a:solidFill>
                  <a:srgbClr val="06213C"/>
                </a:solidFill>
                <a:latin typeface="Montserrat"/>
              </a:rPr>
              <a:t> </a:t>
            </a:r>
          </a:p>
          <a:p>
            <a:pPr>
              <a:lnSpc>
                <a:spcPts val="3499"/>
              </a:lnSpc>
            </a:pPr>
            <a:br>
              <a:rPr lang="en-US" sz="2499">
                <a:solidFill>
                  <a:srgbClr val="06213C"/>
                </a:solidFill>
                <a:latin typeface="Montserrat"/>
              </a:rPr>
            </a:br>
            <a:endParaRPr lang="en-US" sz="2499">
              <a:solidFill>
                <a:srgbClr val="06213C"/>
              </a:solidFill>
              <a:latin typeface="Montserrat"/>
            </a:endParaRPr>
          </a:p>
        </p:txBody>
      </p:sp>
      <p:grpSp>
        <p:nvGrpSpPr>
          <p:cNvPr id="8" name="Group 8"/>
          <p:cNvGrpSpPr/>
          <p:nvPr/>
        </p:nvGrpSpPr>
        <p:grpSpPr>
          <a:xfrm>
            <a:off x="-431966" y="911088"/>
            <a:ext cx="7148154" cy="925889"/>
            <a:chOff x="0" y="0"/>
            <a:chExt cx="9530872" cy="1234519"/>
          </a:xfrm>
        </p:grpSpPr>
        <p:grpSp>
          <p:nvGrpSpPr>
            <p:cNvPr id="9" name="Group 9"/>
            <p:cNvGrpSpPr/>
            <p:nvPr/>
          </p:nvGrpSpPr>
          <p:grpSpPr>
            <a:xfrm>
              <a:off x="0" y="0"/>
              <a:ext cx="9530872" cy="1234519"/>
              <a:chOff x="0" y="0"/>
              <a:chExt cx="2221364" cy="287730"/>
            </a:xfrm>
          </p:grpSpPr>
          <p:sp>
            <p:nvSpPr>
              <p:cNvPr id="10" name="Freeform 10"/>
              <p:cNvSpPr/>
              <p:nvPr/>
            </p:nvSpPr>
            <p:spPr>
              <a:xfrm>
                <a:off x="0" y="0"/>
                <a:ext cx="2221364" cy="287730"/>
              </a:xfrm>
              <a:custGeom>
                <a:avLst/>
                <a:gdLst/>
                <a:ahLst/>
                <a:cxnLst/>
                <a:rect l="l" t="t" r="r" b="b"/>
                <a:pathLst>
                  <a:path w="2221364" h="287730">
                    <a:moveTo>
                      <a:pt x="46588" y="0"/>
                    </a:moveTo>
                    <a:lnTo>
                      <a:pt x="2174776" y="0"/>
                    </a:lnTo>
                    <a:cubicBezTo>
                      <a:pt x="2187132" y="0"/>
                      <a:pt x="2198982" y="4908"/>
                      <a:pt x="2207719" y="13645"/>
                    </a:cubicBezTo>
                    <a:cubicBezTo>
                      <a:pt x="2216456" y="22382"/>
                      <a:pt x="2221364" y="34232"/>
                      <a:pt x="2221364" y="46588"/>
                    </a:cubicBezTo>
                    <a:lnTo>
                      <a:pt x="2221364" y="241142"/>
                    </a:lnTo>
                    <a:cubicBezTo>
                      <a:pt x="2221364" y="266872"/>
                      <a:pt x="2200506" y="287730"/>
                      <a:pt x="2174776" y="287730"/>
                    </a:cubicBezTo>
                    <a:lnTo>
                      <a:pt x="46588" y="287730"/>
                    </a:lnTo>
                    <a:cubicBezTo>
                      <a:pt x="34232" y="287730"/>
                      <a:pt x="22382" y="282822"/>
                      <a:pt x="13645" y="274085"/>
                    </a:cubicBezTo>
                    <a:cubicBezTo>
                      <a:pt x="4908" y="265348"/>
                      <a:pt x="0" y="253498"/>
                      <a:pt x="0" y="241142"/>
                    </a:cubicBezTo>
                    <a:lnTo>
                      <a:pt x="0" y="46588"/>
                    </a:lnTo>
                    <a:cubicBezTo>
                      <a:pt x="0" y="34232"/>
                      <a:pt x="4908" y="22382"/>
                      <a:pt x="13645" y="13645"/>
                    </a:cubicBezTo>
                    <a:cubicBezTo>
                      <a:pt x="22382" y="4908"/>
                      <a:pt x="34232" y="0"/>
                      <a:pt x="46588" y="0"/>
                    </a:cubicBezTo>
                    <a:close/>
                  </a:path>
                </a:pathLst>
              </a:custGeom>
              <a:solidFill>
                <a:srgbClr val="FFFFFF"/>
              </a:solidFill>
            </p:spPr>
            <p:txBody>
              <a:bodyPr/>
              <a:lstStyle/>
              <a:p>
                <a:endParaRPr lang="it-IT"/>
              </a:p>
            </p:txBody>
          </p:sp>
          <p:sp>
            <p:nvSpPr>
              <p:cNvPr id="11" name="TextBox 11"/>
              <p:cNvSpPr txBox="1"/>
              <p:nvPr/>
            </p:nvSpPr>
            <p:spPr>
              <a:xfrm>
                <a:off x="0" y="-38100"/>
                <a:ext cx="2221364" cy="325830"/>
              </a:xfrm>
              <a:prstGeom prst="rect">
                <a:avLst/>
              </a:prstGeom>
            </p:spPr>
            <p:txBody>
              <a:bodyPr lIns="60055" tIns="60055" rIns="60055" bIns="60055" rtlCol="0" anchor="ctr"/>
              <a:lstStyle/>
              <a:p>
                <a:pPr algn="ctr">
                  <a:lnSpc>
                    <a:spcPts val="2939"/>
                  </a:lnSpc>
                </a:pPr>
                <a:endParaRPr/>
              </a:p>
            </p:txBody>
          </p:sp>
        </p:grpSp>
        <p:sp>
          <p:nvSpPr>
            <p:cNvPr id="12" name="Freeform 12"/>
            <p:cNvSpPr/>
            <p:nvPr/>
          </p:nvSpPr>
          <p:spPr>
            <a:xfrm>
              <a:off x="3724852" y="163176"/>
              <a:ext cx="5435836" cy="908166"/>
            </a:xfrm>
            <a:custGeom>
              <a:avLst/>
              <a:gdLst/>
              <a:ahLst/>
              <a:cxnLst/>
              <a:rect l="l" t="t" r="r" b="b"/>
              <a:pathLst>
                <a:path w="5435836" h="908166">
                  <a:moveTo>
                    <a:pt x="0" y="0"/>
                  </a:moveTo>
                  <a:lnTo>
                    <a:pt x="5435836" y="0"/>
                  </a:lnTo>
                  <a:lnTo>
                    <a:pt x="5435836" y="908167"/>
                  </a:lnTo>
                  <a:lnTo>
                    <a:pt x="0" y="908167"/>
                  </a:lnTo>
                  <a:lnTo>
                    <a:pt x="0" y="0"/>
                  </a:lnTo>
                  <a:close/>
                </a:path>
              </a:pathLst>
            </a:custGeom>
            <a:blipFill>
              <a:blip r:embed="rId8"/>
              <a:stretch>
                <a:fillRect/>
              </a:stretch>
            </a:blipFill>
          </p:spPr>
          <p:txBody>
            <a:bodyPr/>
            <a:lstStyle/>
            <a:p>
              <a:endParaRPr lang="it-IT"/>
            </a:p>
          </p:txBody>
        </p:sp>
        <p:sp>
          <p:nvSpPr>
            <p:cNvPr id="13" name="Freeform 13"/>
            <p:cNvSpPr/>
            <p:nvPr/>
          </p:nvSpPr>
          <p:spPr>
            <a:xfrm>
              <a:off x="1650583" y="240131"/>
              <a:ext cx="1923704" cy="754258"/>
            </a:xfrm>
            <a:custGeom>
              <a:avLst/>
              <a:gdLst/>
              <a:ahLst/>
              <a:cxnLst/>
              <a:rect l="l" t="t" r="r" b="b"/>
              <a:pathLst>
                <a:path w="1923704" h="754258">
                  <a:moveTo>
                    <a:pt x="0" y="0"/>
                  </a:moveTo>
                  <a:lnTo>
                    <a:pt x="1923704" y="0"/>
                  </a:lnTo>
                  <a:lnTo>
                    <a:pt x="1923704" y="754258"/>
                  </a:lnTo>
                  <a:lnTo>
                    <a:pt x="0" y="754258"/>
                  </a:lnTo>
                  <a:lnTo>
                    <a:pt x="0" y="0"/>
                  </a:lnTo>
                  <a:close/>
                </a:path>
              </a:pathLst>
            </a:custGeom>
            <a:blipFill>
              <a:blip r:embed="rId9"/>
              <a:stretch>
                <a:fillRect/>
              </a:stretch>
            </a:blipFill>
          </p:spPr>
          <p:txBody>
            <a:bodyPr/>
            <a:lstStyle/>
            <a:p>
              <a:endParaRPr lang="it-IT"/>
            </a:p>
          </p:txBody>
        </p:sp>
      </p:grpSp>
      <p:pic>
        <p:nvPicPr>
          <p:cNvPr id="17" name="Immagine 16" descr="Immagine che contiene design&#10;&#10;Descrizione generata automaticamente">
            <a:extLst>
              <a:ext uri="{FF2B5EF4-FFF2-40B4-BE49-F238E27FC236}">
                <a16:creationId xmlns:a16="http://schemas.microsoft.com/office/drawing/2014/main" id="{553E4059-D642-B8DD-B841-E4837E0395D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159889" y="7071920"/>
            <a:ext cx="4355380" cy="2808313"/>
          </a:xfrm>
          <a:prstGeom prst="rect">
            <a:avLst/>
          </a:prstGeom>
        </p:spPr>
      </p:pic>
      <p:pic>
        <p:nvPicPr>
          <p:cNvPr id="15" name="Immagine 14" descr="Immagine che contiene testo, schermata, biglietto da visita, design&#10;&#10;Descrizione generata automaticamente">
            <a:extLst>
              <a:ext uri="{FF2B5EF4-FFF2-40B4-BE49-F238E27FC236}">
                <a16:creationId xmlns:a16="http://schemas.microsoft.com/office/drawing/2014/main" id="{85BA054F-982D-27A5-B891-E511528D8B7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142111" y="7071921"/>
            <a:ext cx="2808312" cy="2808312"/>
          </a:xfrm>
          <a:prstGeom prst="rect">
            <a:avLst/>
          </a:prstGeom>
        </p:spPr>
      </p:pic>
      <p:sp>
        <p:nvSpPr>
          <p:cNvPr id="16" name="CasellaDiTesto 15">
            <a:extLst>
              <a:ext uri="{FF2B5EF4-FFF2-40B4-BE49-F238E27FC236}">
                <a16:creationId xmlns:a16="http://schemas.microsoft.com/office/drawing/2014/main" id="{963112C2-84C7-0377-9C63-E4ED208CBC78}"/>
              </a:ext>
            </a:extLst>
          </p:cNvPr>
          <p:cNvSpPr txBox="1"/>
          <p:nvPr/>
        </p:nvSpPr>
        <p:spPr>
          <a:xfrm>
            <a:off x="7027156" y="181403"/>
            <a:ext cx="9661148" cy="900246"/>
          </a:xfrm>
          <a:prstGeom prst="rect">
            <a:avLst/>
          </a:prstGeom>
          <a:noFill/>
        </p:spPr>
        <p:txBody>
          <a:bodyPr wrap="square">
            <a:spAutoFit/>
          </a:bodyPr>
          <a:lstStyle/>
          <a:p>
            <a:pPr algn="ctr">
              <a:lnSpc>
                <a:spcPts val="6269"/>
              </a:lnSpc>
            </a:pPr>
            <a:r>
              <a:rPr lang="en-US" sz="5400" b="1">
                <a:solidFill>
                  <a:schemeClr val="bg1"/>
                </a:solidFill>
                <a:latin typeface="Montserrat"/>
              </a:rPr>
              <a:t>Il </a:t>
            </a:r>
            <a:r>
              <a:rPr lang="en-US" sz="5400" b="1" err="1">
                <a:solidFill>
                  <a:schemeClr val="bg1"/>
                </a:solidFill>
                <a:latin typeface="Montserrat"/>
              </a:rPr>
              <a:t>contratto</a:t>
            </a:r>
            <a:r>
              <a:rPr lang="en-US" sz="5400" b="1">
                <a:solidFill>
                  <a:schemeClr val="bg1"/>
                </a:solidFill>
                <a:latin typeface="Montserrat"/>
              </a:rPr>
              <a:t> </a:t>
            </a:r>
            <a:r>
              <a:rPr lang="en-US" sz="5400" b="1" err="1">
                <a:solidFill>
                  <a:schemeClr val="bg1"/>
                </a:solidFill>
                <a:latin typeface="Montserrat"/>
              </a:rPr>
              <a:t>editoriale</a:t>
            </a:r>
            <a:r>
              <a:rPr lang="en-US" sz="5400" b="1">
                <a:solidFill>
                  <a:schemeClr val="bg1"/>
                </a:solidFill>
                <a:latin typeface="Montserrat"/>
              </a:rPr>
              <a:t> </a:t>
            </a:r>
            <a:r>
              <a:rPr lang="en-US" sz="5400" b="1" err="1">
                <a:solidFill>
                  <a:schemeClr val="bg1"/>
                </a:solidFill>
                <a:latin typeface="Montserrat"/>
              </a:rPr>
              <a:t>oggi</a:t>
            </a:r>
            <a:endParaRPr lang="en-US" sz="5400" b="1">
              <a:solidFill>
                <a:schemeClr val="bg1"/>
              </a:solidFill>
              <a:latin typeface="Montserrat"/>
            </a:endParaRPr>
          </a:p>
        </p:txBody>
      </p:sp>
    </p:spTree>
    <p:extLst>
      <p:ext uri="{BB962C8B-B14F-4D97-AF65-F5344CB8AC3E}">
        <p14:creationId xmlns:p14="http://schemas.microsoft.com/office/powerpoint/2010/main" val="338787208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18288000" cy="1457325"/>
          </a:xfrm>
          <a:prstGeom prst="rect">
            <a:avLst/>
          </a:prstGeom>
          <a:solidFill>
            <a:srgbClr val="1E3048"/>
          </a:solidFill>
        </p:spPr>
        <p:txBody>
          <a:bodyPr/>
          <a:lstStyle/>
          <a:p>
            <a:endParaRPr lang="it-IT"/>
          </a:p>
        </p:txBody>
      </p:sp>
      <p:sp>
        <p:nvSpPr>
          <p:cNvPr id="3" name="Freeform 3"/>
          <p:cNvSpPr/>
          <p:nvPr/>
        </p:nvSpPr>
        <p:spPr>
          <a:xfrm>
            <a:off x="16702512" y="8607791"/>
            <a:ext cx="556788" cy="556788"/>
          </a:xfrm>
          <a:custGeom>
            <a:avLst/>
            <a:gdLst/>
            <a:ahLst/>
            <a:cxnLst/>
            <a:rect l="l" t="t" r="r" b="b"/>
            <a:pathLst>
              <a:path w="556788" h="556788">
                <a:moveTo>
                  <a:pt x="0" y="0"/>
                </a:moveTo>
                <a:lnTo>
                  <a:pt x="556788" y="0"/>
                </a:lnTo>
                <a:lnTo>
                  <a:pt x="556788" y="556787"/>
                </a:lnTo>
                <a:lnTo>
                  <a:pt x="0" y="55678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it-IT"/>
          </a:p>
        </p:txBody>
      </p:sp>
      <p:sp>
        <p:nvSpPr>
          <p:cNvPr id="4" name="Freeform 4"/>
          <p:cNvSpPr/>
          <p:nvPr/>
        </p:nvSpPr>
        <p:spPr>
          <a:xfrm rot="-5400000">
            <a:off x="16041208" y="-789467"/>
            <a:ext cx="2988478" cy="1505106"/>
          </a:xfrm>
          <a:custGeom>
            <a:avLst/>
            <a:gdLst/>
            <a:ahLst/>
            <a:cxnLst/>
            <a:rect l="l" t="t" r="r" b="b"/>
            <a:pathLst>
              <a:path w="2988478" h="1505106">
                <a:moveTo>
                  <a:pt x="0" y="0"/>
                </a:moveTo>
                <a:lnTo>
                  <a:pt x="2988478" y="0"/>
                </a:lnTo>
                <a:lnTo>
                  <a:pt x="2988478" y="1505106"/>
                </a:lnTo>
                <a:lnTo>
                  <a:pt x="0" y="150510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it-IT"/>
          </a:p>
        </p:txBody>
      </p:sp>
      <p:grpSp>
        <p:nvGrpSpPr>
          <p:cNvPr id="8" name="Group 8"/>
          <p:cNvGrpSpPr/>
          <p:nvPr/>
        </p:nvGrpSpPr>
        <p:grpSpPr>
          <a:xfrm>
            <a:off x="-431966" y="911088"/>
            <a:ext cx="7148154" cy="925889"/>
            <a:chOff x="0" y="0"/>
            <a:chExt cx="9530872" cy="1234519"/>
          </a:xfrm>
        </p:grpSpPr>
        <p:grpSp>
          <p:nvGrpSpPr>
            <p:cNvPr id="9" name="Group 9"/>
            <p:cNvGrpSpPr/>
            <p:nvPr/>
          </p:nvGrpSpPr>
          <p:grpSpPr>
            <a:xfrm>
              <a:off x="0" y="0"/>
              <a:ext cx="9530872" cy="1234519"/>
              <a:chOff x="0" y="0"/>
              <a:chExt cx="2221364" cy="287730"/>
            </a:xfrm>
          </p:grpSpPr>
          <p:sp>
            <p:nvSpPr>
              <p:cNvPr id="10" name="Freeform 10"/>
              <p:cNvSpPr/>
              <p:nvPr/>
            </p:nvSpPr>
            <p:spPr>
              <a:xfrm>
                <a:off x="0" y="0"/>
                <a:ext cx="2221364" cy="287730"/>
              </a:xfrm>
              <a:custGeom>
                <a:avLst/>
                <a:gdLst/>
                <a:ahLst/>
                <a:cxnLst/>
                <a:rect l="l" t="t" r="r" b="b"/>
                <a:pathLst>
                  <a:path w="2221364" h="287730">
                    <a:moveTo>
                      <a:pt x="46588" y="0"/>
                    </a:moveTo>
                    <a:lnTo>
                      <a:pt x="2174776" y="0"/>
                    </a:lnTo>
                    <a:cubicBezTo>
                      <a:pt x="2187132" y="0"/>
                      <a:pt x="2198982" y="4908"/>
                      <a:pt x="2207719" y="13645"/>
                    </a:cubicBezTo>
                    <a:cubicBezTo>
                      <a:pt x="2216456" y="22382"/>
                      <a:pt x="2221364" y="34232"/>
                      <a:pt x="2221364" y="46588"/>
                    </a:cubicBezTo>
                    <a:lnTo>
                      <a:pt x="2221364" y="241142"/>
                    </a:lnTo>
                    <a:cubicBezTo>
                      <a:pt x="2221364" y="266872"/>
                      <a:pt x="2200506" y="287730"/>
                      <a:pt x="2174776" y="287730"/>
                    </a:cubicBezTo>
                    <a:lnTo>
                      <a:pt x="46588" y="287730"/>
                    </a:lnTo>
                    <a:cubicBezTo>
                      <a:pt x="34232" y="287730"/>
                      <a:pt x="22382" y="282822"/>
                      <a:pt x="13645" y="274085"/>
                    </a:cubicBezTo>
                    <a:cubicBezTo>
                      <a:pt x="4908" y="265348"/>
                      <a:pt x="0" y="253498"/>
                      <a:pt x="0" y="241142"/>
                    </a:cubicBezTo>
                    <a:lnTo>
                      <a:pt x="0" y="46588"/>
                    </a:lnTo>
                    <a:cubicBezTo>
                      <a:pt x="0" y="34232"/>
                      <a:pt x="4908" y="22382"/>
                      <a:pt x="13645" y="13645"/>
                    </a:cubicBezTo>
                    <a:cubicBezTo>
                      <a:pt x="22382" y="4908"/>
                      <a:pt x="34232" y="0"/>
                      <a:pt x="46588" y="0"/>
                    </a:cubicBezTo>
                    <a:close/>
                  </a:path>
                </a:pathLst>
              </a:custGeom>
              <a:solidFill>
                <a:srgbClr val="FFFFFF"/>
              </a:solidFill>
            </p:spPr>
            <p:txBody>
              <a:bodyPr/>
              <a:lstStyle/>
              <a:p>
                <a:endParaRPr lang="it-IT"/>
              </a:p>
            </p:txBody>
          </p:sp>
          <p:sp>
            <p:nvSpPr>
              <p:cNvPr id="11" name="TextBox 11"/>
              <p:cNvSpPr txBox="1"/>
              <p:nvPr/>
            </p:nvSpPr>
            <p:spPr>
              <a:xfrm>
                <a:off x="0" y="-38100"/>
                <a:ext cx="2221364" cy="325830"/>
              </a:xfrm>
              <a:prstGeom prst="rect">
                <a:avLst/>
              </a:prstGeom>
            </p:spPr>
            <p:txBody>
              <a:bodyPr lIns="60055" tIns="60055" rIns="60055" bIns="60055" rtlCol="0" anchor="ctr"/>
              <a:lstStyle/>
              <a:p>
                <a:pPr algn="ctr">
                  <a:lnSpc>
                    <a:spcPts val="2939"/>
                  </a:lnSpc>
                </a:pPr>
                <a:endParaRPr/>
              </a:p>
            </p:txBody>
          </p:sp>
        </p:grpSp>
        <p:sp>
          <p:nvSpPr>
            <p:cNvPr id="12" name="Freeform 12"/>
            <p:cNvSpPr/>
            <p:nvPr/>
          </p:nvSpPr>
          <p:spPr>
            <a:xfrm>
              <a:off x="3724852" y="163176"/>
              <a:ext cx="5435836" cy="908166"/>
            </a:xfrm>
            <a:custGeom>
              <a:avLst/>
              <a:gdLst/>
              <a:ahLst/>
              <a:cxnLst/>
              <a:rect l="l" t="t" r="r" b="b"/>
              <a:pathLst>
                <a:path w="5435836" h="908166">
                  <a:moveTo>
                    <a:pt x="0" y="0"/>
                  </a:moveTo>
                  <a:lnTo>
                    <a:pt x="5435836" y="0"/>
                  </a:lnTo>
                  <a:lnTo>
                    <a:pt x="5435836" y="908167"/>
                  </a:lnTo>
                  <a:lnTo>
                    <a:pt x="0" y="908167"/>
                  </a:lnTo>
                  <a:lnTo>
                    <a:pt x="0" y="0"/>
                  </a:lnTo>
                  <a:close/>
                </a:path>
              </a:pathLst>
            </a:custGeom>
            <a:blipFill>
              <a:blip r:embed="rId6"/>
              <a:stretch>
                <a:fillRect/>
              </a:stretch>
            </a:blipFill>
          </p:spPr>
          <p:txBody>
            <a:bodyPr/>
            <a:lstStyle/>
            <a:p>
              <a:endParaRPr lang="it-IT"/>
            </a:p>
          </p:txBody>
        </p:sp>
        <p:sp>
          <p:nvSpPr>
            <p:cNvPr id="13" name="Freeform 13"/>
            <p:cNvSpPr/>
            <p:nvPr/>
          </p:nvSpPr>
          <p:spPr>
            <a:xfrm>
              <a:off x="1650583" y="240131"/>
              <a:ext cx="1923704" cy="754258"/>
            </a:xfrm>
            <a:custGeom>
              <a:avLst/>
              <a:gdLst/>
              <a:ahLst/>
              <a:cxnLst/>
              <a:rect l="l" t="t" r="r" b="b"/>
              <a:pathLst>
                <a:path w="1923704" h="754258">
                  <a:moveTo>
                    <a:pt x="0" y="0"/>
                  </a:moveTo>
                  <a:lnTo>
                    <a:pt x="1923704" y="0"/>
                  </a:lnTo>
                  <a:lnTo>
                    <a:pt x="1923704" y="754258"/>
                  </a:lnTo>
                  <a:lnTo>
                    <a:pt x="0" y="754258"/>
                  </a:lnTo>
                  <a:lnTo>
                    <a:pt x="0" y="0"/>
                  </a:lnTo>
                  <a:close/>
                </a:path>
              </a:pathLst>
            </a:custGeom>
            <a:blipFill>
              <a:blip r:embed="rId7"/>
              <a:stretch>
                <a:fillRect/>
              </a:stretch>
            </a:blipFill>
          </p:spPr>
          <p:txBody>
            <a:bodyPr/>
            <a:lstStyle/>
            <a:p>
              <a:endParaRPr lang="it-IT"/>
            </a:p>
          </p:txBody>
        </p:sp>
      </p:grpSp>
      <p:sp>
        <p:nvSpPr>
          <p:cNvPr id="6" name="TextBox 6"/>
          <p:cNvSpPr txBox="1"/>
          <p:nvPr/>
        </p:nvSpPr>
        <p:spPr>
          <a:xfrm>
            <a:off x="287016" y="1954023"/>
            <a:ext cx="18907689" cy="721351"/>
          </a:xfrm>
          <a:prstGeom prst="rect">
            <a:avLst/>
          </a:prstGeom>
        </p:spPr>
        <p:txBody>
          <a:bodyPr wrap="square" lIns="0" tIns="0" rIns="0" bIns="0" rtlCol="0" anchor="t">
            <a:spAutoFit/>
          </a:bodyPr>
          <a:lstStyle/>
          <a:p>
            <a:pPr algn="ctr">
              <a:lnSpc>
                <a:spcPts val="6269"/>
              </a:lnSpc>
            </a:pPr>
            <a:r>
              <a:rPr lang="en-US" sz="3600">
                <a:solidFill>
                  <a:srgbClr val="06213C"/>
                </a:solidFill>
                <a:latin typeface="Montserrat Classic Bold"/>
              </a:rPr>
              <a:t>ESEMPIO DI CONTRATTO TRADIZIONALE INTERNAZIONALE</a:t>
            </a:r>
          </a:p>
        </p:txBody>
      </p:sp>
      <p:sp>
        <p:nvSpPr>
          <p:cNvPr id="5" name="Freeform 5"/>
          <p:cNvSpPr/>
          <p:nvPr/>
        </p:nvSpPr>
        <p:spPr>
          <a:xfrm rot="5400000">
            <a:off x="7996398" y="9139398"/>
            <a:ext cx="1060016" cy="1235189"/>
          </a:xfrm>
          <a:custGeom>
            <a:avLst/>
            <a:gdLst/>
            <a:ahLst/>
            <a:cxnLst/>
            <a:rect l="l" t="t" r="r" b="b"/>
            <a:pathLst>
              <a:path w="1060016" h="1235189">
                <a:moveTo>
                  <a:pt x="0" y="0"/>
                </a:moveTo>
                <a:lnTo>
                  <a:pt x="1060016" y="0"/>
                </a:lnTo>
                <a:lnTo>
                  <a:pt x="1060016" y="1235188"/>
                </a:lnTo>
                <a:lnTo>
                  <a:pt x="0" y="123518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it-IT"/>
          </a:p>
        </p:txBody>
      </p:sp>
      <p:sp>
        <p:nvSpPr>
          <p:cNvPr id="16" name="TextBox 6">
            <a:extLst>
              <a:ext uri="{FF2B5EF4-FFF2-40B4-BE49-F238E27FC236}">
                <a16:creationId xmlns:a16="http://schemas.microsoft.com/office/drawing/2014/main" id="{5A5EEE4B-053F-2B5A-B0D6-F42523C62687}"/>
              </a:ext>
            </a:extLst>
          </p:cNvPr>
          <p:cNvSpPr txBox="1"/>
          <p:nvPr/>
        </p:nvSpPr>
        <p:spPr>
          <a:xfrm>
            <a:off x="9936088" y="8402928"/>
            <a:ext cx="6264696" cy="1523302"/>
          </a:xfrm>
          <a:prstGeom prst="rect">
            <a:avLst/>
          </a:prstGeom>
        </p:spPr>
        <p:txBody>
          <a:bodyPr wrap="square" lIns="0" tIns="0" rIns="0" bIns="0" rtlCol="0" anchor="t">
            <a:spAutoFit/>
          </a:bodyPr>
          <a:lstStyle/>
          <a:p>
            <a:pPr algn="just">
              <a:lnSpc>
                <a:spcPts val="6269"/>
              </a:lnSpc>
            </a:pPr>
            <a:r>
              <a:rPr lang="en-US" sz="3600" i="1" err="1">
                <a:solidFill>
                  <a:srgbClr val="06213C"/>
                </a:solidFill>
                <a:latin typeface="Montserrat Classic Bold"/>
              </a:rPr>
              <a:t>Oggetto</a:t>
            </a:r>
            <a:r>
              <a:rPr lang="en-US" sz="3600" i="1">
                <a:solidFill>
                  <a:srgbClr val="06213C"/>
                </a:solidFill>
                <a:latin typeface="Montserrat Classic Bold"/>
              </a:rPr>
              <a:t> </a:t>
            </a:r>
            <a:r>
              <a:rPr lang="en-US" sz="3600" i="1" err="1">
                <a:solidFill>
                  <a:srgbClr val="06213C"/>
                </a:solidFill>
                <a:latin typeface="Montserrat Classic Bold"/>
              </a:rPr>
              <a:t>dell’accordo</a:t>
            </a:r>
            <a:r>
              <a:rPr lang="en-US" sz="3600" i="1">
                <a:solidFill>
                  <a:srgbClr val="06213C"/>
                </a:solidFill>
                <a:latin typeface="Montserrat Classic Bold"/>
              </a:rPr>
              <a:t> </a:t>
            </a:r>
          </a:p>
          <a:p>
            <a:pPr>
              <a:lnSpc>
                <a:spcPts val="6269"/>
              </a:lnSpc>
            </a:pPr>
            <a:endParaRPr lang="en-US" sz="4400">
              <a:solidFill>
                <a:srgbClr val="06213C"/>
              </a:solidFill>
              <a:latin typeface="Montserrat Classic Bold"/>
            </a:endParaRPr>
          </a:p>
        </p:txBody>
      </p:sp>
      <p:pic>
        <p:nvPicPr>
          <p:cNvPr id="21" name="Immagine 20" descr="Immagine che contiene testo, schermata, Carattere, numero&#10;&#10;Descrizione generata automaticamente">
            <a:extLst>
              <a:ext uri="{FF2B5EF4-FFF2-40B4-BE49-F238E27FC236}">
                <a16:creationId xmlns:a16="http://schemas.microsoft.com/office/drawing/2014/main" id="{C856A0C1-2FB7-C949-4165-BCAA14A94BD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831632" y="3636700"/>
            <a:ext cx="10673392" cy="4627462"/>
          </a:xfrm>
          <a:prstGeom prst="rect">
            <a:avLst/>
          </a:prstGeom>
        </p:spPr>
      </p:pic>
      <p:pic>
        <p:nvPicPr>
          <p:cNvPr id="14" name="Immagine 13" descr="Immagine che contiene libro, libreria, scaffale, donna&#10;&#10;Descrizione generata automaticamente">
            <a:extLst>
              <a:ext uri="{FF2B5EF4-FFF2-40B4-BE49-F238E27FC236}">
                <a16:creationId xmlns:a16="http://schemas.microsoft.com/office/drawing/2014/main" id="{7AFC8F79-9577-E07B-2C61-26B6BF4E626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5729061" y="4003898"/>
            <a:ext cx="2291729" cy="2291729"/>
          </a:xfrm>
          <a:prstGeom prst="rect">
            <a:avLst/>
          </a:prstGeom>
        </p:spPr>
      </p:pic>
      <p:pic>
        <p:nvPicPr>
          <p:cNvPr id="17" name="Immagine 16" descr="Immagine che contiene testo, schermata, Carattere, Parallelo&#10;&#10;Descrizione generata automaticamente">
            <a:extLst>
              <a:ext uri="{FF2B5EF4-FFF2-40B4-BE49-F238E27FC236}">
                <a16:creationId xmlns:a16="http://schemas.microsoft.com/office/drawing/2014/main" id="{D1F129E2-79AA-CA97-29F6-2854B9E12AE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5423" y="3468757"/>
            <a:ext cx="6223000" cy="6362700"/>
          </a:xfrm>
          <a:prstGeom prst="rect">
            <a:avLst/>
          </a:prstGeom>
        </p:spPr>
      </p:pic>
      <p:sp>
        <p:nvSpPr>
          <p:cNvPr id="7" name="CasellaDiTesto 6">
            <a:extLst>
              <a:ext uri="{FF2B5EF4-FFF2-40B4-BE49-F238E27FC236}">
                <a16:creationId xmlns:a16="http://schemas.microsoft.com/office/drawing/2014/main" id="{FA0213F9-1281-2DF6-6C13-33219956E123}"/>
              </a:ext>
            </a:extLst>
          </p:cNvPr>
          <p:cNvSpPr txBox="1"/>
          <p:nvPr/>
        </p:nvSpPr>
        <p:spPr>
          <a:xfrm>
            <a:off x="7005384" y="181403"/>
            <a:ext cx="9857092" cy="900246"/>
          </a:xfrm>
          <a:prstGeom prst="rect">
            <a:avLst/>
          </a:prstGeom>
          <a:noFill/>
        </p:spPr>
        <p:txBody>
          <a:bodyPr wrap="square">
            <a:spAutoFit/>
          </a:bodyPr>
          <a:lstStyle/>
          <a:p>
            <a:pPr algn="ctr">
              <a:lnSpc>
                <a:spcPts val="6269"/>
              </a:lnSpc>
            </a:pPr>
            <a:r>
              <a:rPr lang="en-US" sz="5400" b="1">
                <a:solidFill>
                  <a:schemeClr val="bg1"/>
                </a:solidFill>
                <a:latin typeface="Montserrat"/>
              </a:rPr>
              <a:t>Il </a:t>
            </a:r>
            <a:r>
              <a:rPr lang="en-US" sz="5400" b="1" err="1">
                <a:solidFill>
                  <a:schemeClr val="bg1"/>
                </a:solidFill>
                <a:latin typeface="Montserrat"/>
              </a:rPr>
              <a:t>contratto</a:t>
            </a:r>
            <a:r>
              <a:rPr lang="en-US" sz="5400" b="1">
                <a:solidFill>
                  <a:schemeClr val="bg1"/>
                </a:solidFill>
                <a:latin typeface="Montserrat"/>
              </a:rPr>
              <a:t> </a:t>
            </a:r>
            <a:r>
              <a:rPr lang="en-US" sz="5400" b="1" err="1">
                <a:solidFill>
                  <a:schemeClr val="bg1"/>
                </a:solidFill>
                <a:latin typeface="Montserrat"/>
              </a:rPr>
              <a:t>editoriale</a:t>
            </a:r>
            <a:r>
              <a:rPr lang="en-US" sz="5400" b="1">
                <a:solidFill>
                  <a:schemeClr val="bg1"/>
                </a:solidFill>
                <a:latin typeface="Montserrat"/>
              </a:rPr>
              <a:t> </a:t>
            </a:r>
            <a:r>
              <a:rPr lang="en-US" sz="5400" b="1" err="1">
                <a:solidFill>
                  <a:schemeClr val="bg1"/>
                </a:solidFill>
                <a:latin typeface="Montserrat"/>
              </a:rPr>
              <a:t>oggi</a:t>
            </a:r>
            <a:endParaRPr lang="en-US" sz="5400" b="1">
              <a:solidFill>
                <a:schemeClr val="bg1"/>
              </a:solidFill>
              <a:latin typeface="Montserrat"/>
            </a:endParaRPr>
          </a:p>
        </p:txBody>
      </p:sp>
    </p:spTree>
    <p:extLst>
      <p:ext uri="{BB962C8B-B14F-4D97-AF65-F5344CB8AC3E}">
        <p14:creationId xmlns:p14="http://schemas.microsoft.com/office/powerpoint/2010/main" val="141334657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18288000" cy="1457325"/>
          </a:xfrm>
          <a:prstGeom prst="rect">
            <a:avLst/>
          </a:prstGeom>
          <a:solidFill>
            <a:srgbClr val="1E3048"/>
          </a:solidFill>
        </p:spPr>
        <p:txBody>
          <a:bodyPr/>
          <a:lstStyle/>
          <a:p>
            <a:endParaRPr lang="it-IT"/>
          </a:p>
        </p:txBody>
      </p:sp>
      <p:sp>
        <p:nvSpPr>
          <p:cNvPr id="3" name="Freeform 3"/>
          <p:cNvSpPr/>
          <p:nvPr/>
        </p:nvSpPr>
        <p:spPr>
          <a:xfrm>
            <a:off x="16702512" y="8607791"/>
            <a:ext cx="556788" cy="556788"/>
          </a:xfrm>
          <a:custGeom>
            <a:avLst/>
            <a:gdLst/>
            <a:ahLst/>
            <a:cxnLst/>
            <a:rect l="l" t="t" r="r" b="b"/>
            <a:pathLst>
              <a:path w="556788" h="556788">
                <a:moveTo>
                  <a:pt x="0" y="0"/>
                </a:moveTo>
                <a:lnTo>
                  <a:pt x="556788" y="0"/>
                </a:lnTo>
                <a:lnTo>
                  <a:pt x="556788" y="556787"/>
                </a:lnTo>
                <a:lnTo>
                  <a:pt x="0" y="55678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it-IT"/>
          </a:p>
        </p:txBody>
      </p:sp>
      <p:sp>
        <p:nvSpPr>
          <p:cNvPr id="4" name="Freeform 4"/>
          <p:cNvSpPr/>
          <p:nvPr/>
        </p:nvSpPr>
        <p:spPr>
          <a:xfrm rot="-5400000">
            <a:off x="16041208" y="-789467"/>
            <a:ext cx="2988478" cy="1505106"/>
          </a:xfrm>
          <a:custGeom>
            <a:avLst/>
            <a:gdLst/>
            <a:ahLst/>
            <a:cxnLst/>
            <a:rect l="l" t="t" r="r" b="b"/>
            <a:pathLst>
              <a:path w="2988478" h="1505106">
                <a:moveTo>
                  <a:pt x="0" y="0"/>
                </a:moveTo>
                <a:lnTo>
                  <a:pt x="2988478" y="0"/>
                </a:lnTo>
                <a:lnTo>
                  <a:pt x="2988478" y="1505106"/>
                </a:lnTo>
                <a:lnTo>
                  <a:pt x="0" y="150510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it-IT"/>
          </a:p>
        </p:txBody>
      </p:sp>
      <p:grpSp>
        <p:nvGrpSpPr>
          <p:cNvPr id="8" name="Group 8"/>
          <p:cNvGrpSpPr/>
          <p:nvPr/>
        </p:nvGrpSpPr>
        <p:grpSpPr>
          <a:xfrm>
            <a:off x="-431966" y="911088"/>
            <a:ext cx="7148154" cy="925889"/>
            <a:chOff x="0" y="0"/>
            <a:chExt cx="9530872" cy="1234519"/>
          </a:xfrm>
        </p:grpSpPr>
        <p:grpSp>
          <p:nvGrpSpPr>
            <p:cNvPr id="9" name="Group 9"/>
            <p:cNvGrpSpPr/>
            <p:nvPr/>
          </p:nvGrpSpPr>
          <p:grpSpPr>
            <a:xfrm>
              <a:off x="0" y="0"/>
              <a:ext cx="9530872" cy="1234519"/>
              <a:chOff x="0" y="0"/>
              <a:chExt cx="2221364" cy="287730"/>
            </a:xfrm>
          </p:grpSpPr>
          <p:sp>
            <p:nvSpPr>
              <p:cNvPr id="10" name="Freeform 10"/>
              <p:cNvSpPr/>
              <p:nvPr/>
            </p:nvSpPr>
            <p:spPr>
              <a:xfrm>
                <a:off x="0" y="0"/>
                <a:ext cx="2221364" cy="287730"/>
              </a:xfrm>
              <a:custGeom>
                <a:avLst/>
                <a:gdLst/>
                <a:ahLst/>
                <a:cxnLst/>
                <a:rect l="l" t="t" r="r" b="b"/>
                <a:pathLst>
                  <a:path w="2221364" h="287730">
                    <a:moveTo>
                      <a:pt x="46588" y="0"/>
                    </a:moveTo>
                    <a:lnTo>
                      <a:pt x="2174776" y="0"/>
                    </a:lnTo>
                    <a:cubicBezTo>
                      <a:pt x="2187132" y="0"/>
                      <a:pt x="2198982" y="4908"/>
                      <a:pt x="2207719" y="13645"/>
                    </a:cubicBezTo>
                    <a:cubicBezTo>
                      <a:pt x="2216456" y="22382"/>
                      <a:pt x="2221364" y="34232"/>
                      <a:pt x="2221364" y="46588"/>
                    </a:cubicBezTo>
                    <a:lnTo>
                      <a:pt x="2221364" y="241142"/>
                    </a:lnTo>
                    <a:cubicBezTo>
                      <a:pt x="2221364" y="266872"/>
                      <a:pt x="2200506" y="287730"/>
                      <a:pt x="2174776" y="287730"/>
                    </a:cubicBezTo>
                    <a:lnTo>
                      <a:pt x="46588" y="287730"/>
                    </a:lnTo>
                    <a:cubicBezTo>
                      <a:pt x="34232" y="287730"/>
                      <a:pt x="22382" y="282822"/>
                      <a:pt x="13645" y="274085"/>
                    </a:cubicBezTo>
                    <a:cubicBezTo>
                      <a:pt x="4908" y="265348"/>
                      <a:pt x="0" y="253498"/>
                      <a:pt x="0" y="241142"/>
                    </a:cubicBezTo>
                    <a:lnTo>
                      <a:pt x="0" y="46588"/>
                    </a:lnTo>
                    <a:cubicBezTo>
                      <a:pt x="0" y="34232"/>
                      <a:pt x="4908" y="22382"/>
                      <a:pt x="13645" y="13645"/>
                    </a:cubicBezTo>
                    <a:cubicBezTo>
                      <a:pt x="22382" y="4908"/>
                      <a:pt x="34232" y="0"/>
                      <a:pt x="46588" y="0"/>
                    </a:cubicBezTo>
                    <a:close/>
                  </a:path>
                </a:pathLst>
              </a:custGeom>
              <a:solidFill>
                <a:srgbClr val="FFFFFF"/>
              </a:solidFill>
            </p:spPr>
            <p:txBody>
              <a:bodyPr/>
              <a:lstStyle/>
              <a:p>
                <a:endParaRPr lang="it-IT"/>
              </a:p>
            </p:txBody>
          </p:sp>
          <p:sp>
            <p:nvSpPr>
              <p:cNvPr id="11" name="TextBox 11"/>
              <p:cNvSpPr txBox="1"/>
              <p:nvPr/>
            </p:nvSpPr>
            <p:spPr>
              <a:xfrm>
                <a:off x="0" y="-38100"/>
                <a:ext cx="2221364" cy="325830"/>
              </a:xfrm>
              <a:prstGeom prst="rect">
                <a:avLst/>
              </a:prstGeom>
            </p:spPr>
            <p:txBody>
              <a:bodyPr lIns="60055" tIns="60055" rIns="60055" bIns="60055" rtlCol="0" anchor="ctr"/>
              <a:lstStyle/>
              <a:p>
                <a:pPr algn="ctr">
                  <a:lnSpc>
                    <a:spcPts val="2939"/>
                  </a:lnSpc>
                </a:pPr>
                <a:endParaRPr/>
              </a:p>
            </p:txBody>
          </p:sp>
        </p:grpSp>
        <p:sp>
          <p:nvSpPr>
            <p:cNvPr id="12" name="Freeform 12"/>
            <p:cNvSpPr/>
            <p:nvPr/>
          </p:nvSpPr>
          <p:spPr>
            <a:xfrm>
              <a:off x="3724852" y="163176"/>
              <a:ext cx="5435836" cy="908166"/>
            </a:xfrm>
            <a:custGeom>
              <a:avLst/>
              <a:gdLst/>
              <a:ahLst/>
              <a:cxnLst/>
              <a:rect l="l" t="t" r="r" b="b"/>
              <a:pathLst>
                <a:path w="5435836" h="908166">
                  <a:moveTo>
                    <a:pt x="0" y="0"/>
                  </a:moveTo>
                  <a:lnTo>
                    <a:pt x="5435836" y="0"/>
                  </a:lnTo>
                  <a:lnTo>
                    <a:pt x="5435836" y="908167"/>
                  </a:lnTo>
                  <a:lnTo>
                    <a:pt x="0" y="908167"/>
                  </a:lnTo>
                  <a:lnTo>
                    <a:pt x="0" y="0"/>
                  </a:lnTo>
                  <a:close/>
                </a:path>
              </a:pathLst>
            </a:custGeom>
            <a:blipFill>
              <a:blip r:embed="rId6"/>
              <a:stretch>
                <a:fillRect/>
              </a:stretch>
            </a:blipFill>
          </p:spPr>
          <p:txBody>
            <a:bodyPr/>
            <a:lstStyle/>
            <a:p>
              <a:endParaRPr lang="it-IT"/>
            </a:p>
          </p:txBody>
        </p:sp>
        <p:sp>
          <p:nvSpPr>
            <p:cNvPr id="13" name="Freeform 13"/>
            <p:cNvSpPr/>
            <p:nvPr/>
          </p:nvSpPr>
          <p:spPr>
            <a:xfrm>
              <a:off x="1650583" y="240131"/>
              <a:ext cx="1923704" cy="754258"/>
            </a:xfrm>
            <a:custGeom>
              <a:avLst/>
              <a:gdLst/>
              <a:ahLst/>
              <a:cxnLst/>
              <a:rect l="l" t="t" r="r" b="b"/>
              <a:pathLst>
                <a:path w="1923704" h="754258">
                  <a:moveTo>
                    <a:pt x="0" y="0"/>
                  </a:moveTo>
                  <a:lnTo>
                    <a:pt x="1923704" y="0"/>
                  </a:lnTo>
                  <a:lnTo>
                    <a:pt x="1923704" y="754258"/>
                  </a:lnTo>
                  <a:lnTo>
                    <a:pt x="0" y="754258"/>
                  </a:lnTo>
                  <a:lnTo>
                    <a:pt x="0" y="0"/>
                  </a:lnTo>
                  <a:close/>
                </a:path>
              </a:pathLst>
            </a:custGeom>
            <a:blipFill>
              <a:blip r:embed="rId7"/>
              <a:stretch>
                <a:fillRect/>
              </a:stretch>
            </a:blipFill>
          </p:spPr>
          <p:txBody>
            <a:bodyPr/>
            <a:lstStyle/>
            <a:p>
              <a:endParaRPr lang="it-IT"/>
            </a:p>
          </p:txBody>
        </p:sp>
      </p:grpSp>
      <p:sp>
        <p:nvSpPr>
          <p:cNvPr id="6" name="TextBox 6"/>
          <p:cNvSpPr txBox="1"/>
          <p:nvPr/>
        </p:nvSpPr>
        <p:spPr>
          <a:xfrm>
            <a:off x="336848" y="1876067"/>
            <a:ext cx="18061232" cy="721351"/>
          </a:xfrm>
          <a:prstGeom prst="rect">
            <a:avLst/>
          </a:prstGeom>
        </p:spPr>
        <p:txBody>
          <a:bodyPr wrap="square" lIns="0" tIns="0" rIns="0" bIns="0" rtlCol="0" anchor="t">
            <a:spAutoFit/>
          </a:bodyPr>
          <a:lstStyle/>
          <a:p>
            <a:pPr algn="ctr">
              <a:lnSpc>
                <a:spcPts val="6269"/>
              </a:lnSpc>
            </a:pPr>
            <a:r>
              <a:rPr lang="en-US" sz="3600">
                <a:solidFill>
                  <a:srgbClr val="06213C"/>
                </a:solidFill>
                <a:latin typeface="Montserrat Classic Bold"/>
              </a:rPr>
              <a:t>COSA TRASFERIAMO NEL CONTRATTO TRADIZIONALE</a:t>
            </a:r>
          </a:p>
        </p:txBody>
      </p:sp>
      <p:sp>
        <p:nvSpPr>
          <p:cNvPr id="5" name="Freeform 5"/>
          <p:cNvSpPr/>
          <p:nvPr/>
        </p:nvSpPr>
        <p:spPr>
          <a:xfrm rot="5400000">
            <a:off x="10918247" y="9076993"/>
            <a:ext cx="1060016" cy="1235189"/>
          </a:xfrm>
          <a:custGeom>
            <a:avLst/>
            <a:gdLst/>
            <a:ahLst/>
            <a:cxnLst/>
            <a:rect l="l" t="t" r="r" b="b"/>
            <a:pathLst>
              <a:path w="1060016" h="1235189">
                <a:moveTo>
                  <a:pt x="0" y="0"/>
                </a:moveTo>
                <a:lnTo>
                  <a:pt x="1060016" y="0"/>
                </a:lnTo>
                <a:lnTo>
                  <a:pt x="1060016" y="1235188"/>
                </a:lnTo>
                <a:lnTo>
                  <a:pt x="0" y="123518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it-IT"/>
          </a:p>
        </p:txBody>
      </p:sp>
      <p:pic>
        <p:nvPicPr>
          <p:cNvPr id="15" name="Immagine 14" descr="Immagine che contiene vestiti, disegno, calzature, eretto&#10;&#10;Descrizione generata automaticamente">
            <a:extLst>
              <a:ext uri="{FF2B5EF4-FFF2-40B4-BE49-F238E27FC236}">
                <a16:creationId xmlns:a16="http://schemas.microsoft.com/office/drawing/2014/main" id="{4BD4D00D-EFF2-761D-142E-8DDAE272C0C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786692" y="2887759"/>
            <a:ext cx="5472608" cy="5472608"/>
          </a:xfrm>
          <a:prstGeom prst="rect">
            <a:avLst/>
          </a:prstGeom>
        </p:spPr>
      </p:pic>
      <p:sp>
        <p:nvSpPr>
          <p:cNvPr id="16" name="CasellaDiTesto 15">
            <a:extLst>
              <a:ext uri="{FF2B5EF4-FFF2-40B4-BE49-F238E27FC236}">
                <a16:creationId xmlns:a16="http://schemas.microsoft.com/office/drawing/2014/main" id="{EE022D36-E54A-46A6-6629-7ABC214CCB12}"/>
              </a:ext>
            </a:extLst>
          </p:cNvPr>
          <p:cNvSpPr txBox="1"/>
          <p:nvPr/>
        </p:nvSpPr>
        <p:spPr>
          <a:xfrm>
            <a:off x="679285" y="2670143"/>
            <a:ext cx="19039289" cy="7571303"/>
          </a:xfrm>
          <a:prstGeom prst="rect">
            <a:avLst/>
          </a:prstGeom>
          <a:noFill/>
        </p:spPr>
        <p:txBody>
          <a:bodyPr wrap="square">
            <a:spAutoFit/>
          </a:bodyPr>
          <a:lstStyle/>
          <a:p>
            <a:pPr algn="just"/>
            <a:r>
              <a:rPr lang="en-GB" b="1"/>
              <a:t>Rights Granted</a:t>
            </a:r>
          </a:p>
          <a:p>
            <a:pPr algn="just"/>
            <a:endParaRPr lang="en-GB" b="1"/>
          </a:p>
          <a:p>
            <a:pPr algn="just"/>
            <a:r>
              <a:rPr lang="en-GB"/>
              <a:t>The Author hereby grants to the Publisher the </a:t>
            </a:r>
            <a:r>
              <a:rPr lang="en-GB">
                <a:highlight>
                  <a:srgbClr val="00FFFF"/>
                </a:highlight>
              </a:rPr>
              <a:t>perpetual, sole and exclusive, worldwide, transferable</a:t>
            </a:r>
          </a:p>
          <a:p>
            <a:pPr algn="just"/>
            <a:r>
              <a:rPr lang="en-GB">
                <a:highlight>
                  <a:srgbClr val="00FFFF"/>
                </a:highlight>
              </a:rPr>
              <a:t>sub-licensable and unlimited right to publish, produce, copy, distribute, communicate, display publicly,</a:t>
            </a:r>
          </a:p>
          <a:p>
            <a:pPr algn="just"/>
            <a:r>
              <a:rPr lang="en-GB">
                <a:highlight>
                  <a:srgbClr val="00FFFF"/>
                </a:highlight>
              </a:rPr>
              <a:t>sell, rent and/or otherwise make available the Contribution in any language, in any versions or editions</a:t>
            </a:r>
          </a:p>
          <a:p>
            <a:pPr algn="just"/>
            <a:r>
              <a:rPr lang="en-GB">
                <a:highlight>
                  <a:srgbClr val="00FFFF"/>
                </a:highlight>
              </a:rPr>
              <a:t>in any and all forms and/or media of expression (including without limitation in connection with any</a:t>
            </a:r>
          </a:p>
          <a:p>
            <a:pPr algn="just"/>
            <a:r>
              <a:rPr lang="en-GB">
                <a:highlight>
                  <a:srgbClr val="00FFFF"/>
                </a:highlight>
              </a:rPr>
              <a:t>and all end-user devices), whether now known or developed in the future, in each case with the right to</a:t>
            </a:r>
          </a:p>
          <a:p>
            <a:pPr algn="just"/>
            <a:r>
              <a:rPr lang="en-GB">
                <a:highlight>
                  <a:srgbClr val="00FFFF"/>
                </a:highlight>
              </a:rPr>
              <a:t>grant further time-limited or permanent rights. The above rights are granted in relation to the</a:t>
            </a:r>
          </a:p>
          <a:p>
            <a:pPr algn="just"/>
            <a:r>
              <a:rPr lang="en-GB">
                <a:highlight>
                  <a:srgbClr val="00FFFF"/>
                </a:highlight>
              </a:rPr>
              <a:t>Contribution as a whole or any part and with or in relation to any other works.</a:t>
            </a:r>
          </a:p>
          <a:p>
            <a:pPr algn="just"/>
            <a:r>
              <a:rPr lang="en-GB"/>
              <a:t>Without limitation, the above grant includes: (a) the right to edit, alter, adapt, adjust and prepare</a:t>
            </a:r>
          </a:p>
          <a:p>
            <a:pPr algn="just"/>
            <a:r>
              <a:rPr lang="en-GB"/>
              <a:t>derivative works; (b) all advertising and marketing rights including without limitation in relation to</a:t>
            </a:r>
          </a:p>
          <a:p>
            <a:pPr algn="just"/>
            <a:r>
              <a:rPr lang="en-GB"/>
              <a:t>social media; (c) rights for any training, educational and/or instructional purposes; and (d) the right to</a:t>
            </a:r>
          </a:p>
          <a:p>
            <a:pPr algn="just"/>
            <a:r>
              <a:rPr lang="en-GB"/>
              <a:t>add and/or remove links or combinations with other media/works.</a:t>
            </a:r>
          </a:p>
          <a:p>
            <a:pPr algn="just"/>
            <a:r>
              <a:rPr lang="en-GB"/>
              <a:t>The Author hereby grants to the Publisher the right to create, use and/or license and/or sub-license</a:t>
            </a:r>
          </a:p>
          <a:p>
            <a:pPr algn="just"/>
            <a:r>
              <a:rPr lang="en-GB"/>
              <a:t>content data or metadata of any kind in relation to the Contribution or parts thereof (including</a:t>
            </a:r>
          </a:p>
          <a:p>
            <a:pPr algn="just"/>
            <a:r>
              <a:rPr lang="en-GB"/>
              <a:t>abstracts and summaries) without restriction.</a:t>
            </a:r>
          </a:p>
          <a:p>
            <a:pPr algn="just"/>
            <a:r>
              <a:rPr lang="en-GB"/>
              <a:t>The Publisher also has the right to commission completion of the Contribution in accordance with the</a:t>
            </a:r>
          </a:p>
          <a:p>
            <a:pPr algn="just"/>
            <a:r>
              <a:rPr lang="en-GB"/>
              <a:t>Clause "</a:t>
            </a:r>
            <a:r>
              <a:rPr lang="en-GB" b="1"/>
              <a:t>Author’s Responsibilities – Delivery and Acceptance of the Manuscript</a:t>
            </a:r>
            <a:r>
              <a:rPr lang="en-GB"/>
              <a:t>" and of an updated</a:t>
            </a:r>
          </a:p>
          <a:p>
            <a:pPr algn="just"/>
            <a:r>
              <a:rPr lang="en-GB"/>
              <a:t>version of the Contribution for new editions of the Work in accordance with the Clause "</a:t>
            </a:r>
            <a:r>
              <a:rPr lang="en-GB" b="1"/>
              <a:t>New Editions</a:t>
            </a:r>
            <a:r>
              <a:rPr lang="en-GB"/>
              <a:t>".</a:t>
            </a:r>
          </a:p>
          <a:p>
            <a:pPr algn="just"/>
            <a:endParaRPr lang="en-GB"/>
          </a:p>
          <a:p>
            <a:pPr algn="just"/>
            <a:r>
              <a:rPr lang="en-GB"/>
              <a:t>The copyright in the Contribution shall be vested in the name of the </a:t>
            </a:r>
            <a:r>
              <a:rPr lang="en-GB" b="1"/>
              <a:t>Author</a:t>
            </a:r>
            <a:r>
              <a:rPr lang="en-GB"/>
              <a:t>. The Author has asserted</a:t>
            </a:r>
          </a:p>
          <a:p>
            <a:pPr algn="just"/>
            <a:r>
              <a:rPr lang="en-GB"/>
              <a:t>their right(s) to be identified as the originator of the Contribution in all editions and versions, published</a:t>
            </a:r>
          </a:p>
          <a:p>
            <a:pPr algn="just"/>
            <a:r>
              <a:rPr lang="en-GB"/>
              <a:t>in all forms and media. The Author agrees that all editing, alterations or amendments to the</a:t>
            </a:r>
          </a:p>
          <a:p>
            <a:pPr algn="just"/>
            <a:r>
              <a:rPr lang="en-GB"/>
              <a:t>Contribution made by or on behalf of the Publisher or its licensees for the purpose of fulfilling this</a:t>
            </a:r>
          </a:p>
          <a:p>
            <a:pPr algn="just"/>
            <a:r>
              <a:rPr lang="en-GB"/>
              <a:t>Agreement or as otherwise allowed by the above rights shall not require the approval of the Author and</a:t>
            </a:r>
          </a:p>
          <a:p>
            <a:pPr algn="just"/>
            <a:r>
              <a:rPr lang="en-GB"/>
              <a:t>will not infringe the Author's "moral rights" (or any equivalent rights). This includes changes made in</a:t>
            </a:r>
          </a:p>
          <a:p>
            <a:pPr algn="just"/>
            <a:r>
              <a:rPr lang="en-GB"/>
              <a:t>the course of dealing with retractions or other legal issues.</a:t>
            </a:r>
          </a:p>
        </p:txBody>
      </p:sp>
      <p:sp>
        <p:nvSpPr>
          <p:cNvPr id="18" name="CasellaDiTesto 17">
            <a:extLst>
              <a:ext uri="{FF2B5EF4-FFF2-40B4-BE49-F238E27FC236}">
                <a16:creationId xmlns:a16="http://schemas.microsoft.com/office/drawing/2014/main" id="{035BFE65-23A4-A066-43DB-AD64649D4D26}"/>
              </a:ext>
            </a:extLst>
          </p:cNvPr>
          <p:cNvSpPr txBox="1"/>
          <p:nvPr/>
        </p:nvSpPr>
        <p:spPr>
          <a:xfrm>
            <a:off x="0" y="3152778"/>
            <a:ext cx="683568" cy="369332"/>
          </a:xfrm>
          <a:prstGeom prst="rect">
            <a:avLst/>
          </a:prstGeom>
          <a:noFill/>
        </p:spPr>
        <p:txBody>
          <a:bodyPr wrap="square">
            <a:spAutoFit/>
          </a:bodyPr>
          <a:lstStyle/>
          <a:p>
            <a:r>
              <a:rPr lang="it-IT"/>
              <a:t>3.1</a:t>
            </a:r>
          </a:p>
        </p:txBody>
      </p:sp>
      <p:sp>
        <p:nvSpPr>
          <p:cNvPr id="20" name="CasellaDiTesto 19">
            <a:extLst>
              <a:ext uri="{FF2B5EF4-FFF2-40B4-BE49-F238E27FC236}">
                <a16:creationId xmlns:a16="http://schemas.microsoft.com/office/drawing/2014/main" id="{F1B70A39-0C93-B24D-5BED-898F1C8092C9}"/>
              </a:ext>
            </a:extLst>
          </p:cNvPr>
          <p:cNvSpPr txBox="1"/>
          <p:nvPr/>
        </p:nvSpPr>
        <p:spPr>
          <a:xfrm>
            <a:off x="86603" y="8068169"/>
            <a:ext cx="683568" cy="369332"/>
          </a:xfrm>
          <a:prstGeom prst="rect">
            <a:avLst/>
          </a:prstGeom>
          <a:noFill/>
        </p:spPr>
        <p:txBody>
          <a:bodyPr wrap="square">
            <a:spAutoFit/>
          </a:bodyPr>
          <a:lstStyle/>
          <a:p>
            <a:r>
              <a:rPr lang="it-IT"/>
              <a:t>3.2</a:t>
            </a:r>
          </a:p>
        </p:txBody>
      </p:sp>
      <p:sp>
        <p:nvSpPr>
          <p:cNvPr id="22" name="CasellaDiTesto 21">
            <a:extLst>
              <a:ext uri="{FF2B5EF4-FFF2-40B4-BE49-F238E27FC236}">
                <a16:creationId xmlns:a16="http://schemas.microsoft.com/office/drawing/2014/main" id="{1483768D-C12E-2405-408E-C8EE481607A8}"/>
              </a:ext>
            </a:extLst>
          </p:cNvPr>
          <p:cNvSpPr txBox="1"/>
          <p:nvPr/>
        </p:nvSpPr>
        <p:spPr>
          <a:xfrm>
            <a:off x="-5830" y="2622653"/>
            <a:ext cx="434217" cy="371488"/>
          </a:xfrm>
          <a:prstGeom prst="rect">
            <a:avLst/>
          </a:prstGeom>
          <a:noFill/>
        </p:spPr>
        <p:txBody>
          <a:bodyPr wrap="square">
            <a:spAutoFit/>
          </a:bodyPr>
          <a:lstStyle/>
          <a:p>
            <a:r>
              <a:rPr lang="it-IT" b="1"/>
              <a:t>3. </a:t>
            </a:r>
            <a:endParaRPr lang="it-IT"/>
          </a:p>
        </p:txBody>
      </p:sp>
      <p:sp>
        <p:nvSpPr>
          <p:cNvPr id="7" name="CasellaDiTesto 6">
            <a:extLst>
              <a:ext uri="{FF2B5EF4-FFF2-40B4-BE49-F238E27FC236}">
                <a16:creationId xmlns:a16="http://schemas.microsoft.com/office/drawing/2014/main" id="{BE2A16A5-2EA3-4ECA-69AE-395B49BDD851}"/>
              </a:ext>
            </a:extLst>
          </p:cNvPr>
          <p:cNvSpPr txBox="1"/>
          <p:nvPr/>
        </p:nvSpPr>
        <p:spPr>
          <a:xfrm>
            <a:off x="6983614" y="181403"/>
            <a:ext cx="9726462" cy="900246"/>
          </a:xfrm>
          <a:prstGeom prst="rect">
            <a:avLst/>
          </a:prstGeom>
          <a:noFill/>
        </p:spPr>
        <p:txBody>
          <a:bodyPr wrap="square">
            <a:spAutoFit/>
          </a:bodyPr>
          <a:lstStyle/>
          <a:p>
            <a:pPr algn="ctr">
              <a:lnSpc>
                <a:spcPts val="6269"/>
              </a:lnSpc>
            </a:pPr>
            <a:r>
              <a:rPr lang="en-US" sz="5400" b="1">
                <a:solidFill>
                  <a:schemeClr val="bg1"/>
                </a:solidFill>
                <a:latin typeface="Montserrat"/>
              </a:rPr>
              <a:t>Il </a:t>
            </a:r>
            <a:r>
              <a:rPr lang="en-US" sz="5400" b="1" err="1">
                <a:solidFill>
                  <a:schemeClr val="bg1"/>
                </a:solidFill>
                <a:latin typeface="Montserrat"/>
              </a:rPr>
              <a:t>contratto</a:t>
            </a:r>
            <a:r>
              <a:rPr lang="en-US" sz="5400" b="1">
                <a:solidFill>
                  <a:schemeClr val="bg1"/>
                </a:solidFill>
                <a:latin typeface="Montserrat"/>
              </a:rPr>
              <a:t> </a:t>
            </a:r>
            <a:r>
              <a:rPr lang="en-US" sz="5400" b="1" err="1">
                <a:solidFill>
                  <a:schemeClr val="bg1"/>
                </a:solidFill>
                <a:latin typeface="Montserrat"/>
              </a:rPr>
              <a:t>editoriale</a:t>
            </a:r>
            <a:r>
              <a:rPr lang="en-US" sz="5400" b="1">
                <a:solidFill>
                  <a:schemeClr val="bg1"/>
                </a:solidFill>
                <a:latin typeface="Montserrat"/>
              </a:rPr>
              <a:t> </a:t>
            </a:r>
            <a:r>
              <a:rPr lang="en-US" sz="5400" b="1" err="1">
                <a:solidFill>
                  <a:schemeClr val="bg1"/>
                </a:solidFill>
                <a:latin typeface="Montserrat"/>
              </a:rPr>
              <a:t>oggi</a:t>
            </a:r>
            <a:endParaRPr lang="en-US" sz="5400" b="1">
              <a:solidFill>
                <a:schemeClr val="bg1"/>
              </a:solidFill>
              <a:latin typeface="Montserrat"/>
            </a:endParaRPr>
          </a:p>
        </p:txBody>
      </p:sp>
    </p:spTree>
    <p:extLst>
      <p:ext uri="{BB962C8B-B14F-4D97-AF65-F5344CB8AC3E}">
        <p14:creationId xmlns:p14="http://schemas.microsoft.com/office/powerpoint/2010/main" val="34239315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18288000" cy="1457325"/>
          </a:xfrm>
          <a:prstGeom prst="rect">
            <a:avLst/>
          </a:prstGeom>
          <a:solidFill>
            <a:srgbClr val="1E3048"/>
          </a:solidFill>
        </p:spPr>
        <p:txBody>
          <a:bodyPr/>
          <a:lstStyle/>
          <a:p>
            <a:endParaRPr lang="it-IT"/>
          </a:p>
        </p:txBody>
      </p:sp>
      <p:sp>
        <p:nvSpPr>
          <p:cNvPr id="3" name="Freeform 3"/>
          <p:cNvSpPr/>
          <p:nvPr/>
        </p:nvSpPr>
        <p:spPr>
          <a:xfrm>
            <a:off x="16702512" y="8607791"/>
            <a:ext cx="556788" cy="556788"/>
          </a:xfrm>
          <a:custGeom>
            <a:avLst/>
            <a:gdLst/>
            <a:ahLst/>
            <a:cxnLst/>
            <a:rect l="l" t="t" r="r" b="b"/>
            <a:pathLst>
              <a:path w="556788" h="556788">
                <a:moveTo>
                  <a:pt x="0" y="0"/>
                </a:moveTo>
                <a:lnTo>
                  <a:pt x="556788" y="0"/>
                </a:lnTo>
                <a:lnTo>
                  <a:pt x="556788" y="556787"/>
                </a:lnTo>
                <a:lnTo>
                  <a:pt x="0" y="55678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it-IT"/>
          </a:p>
        </p:txBody>
      </p:sp>
      <p:sp>
        <p:nvSpPr>
          <p:cNvPr id="4" name="Freeform 4"/>
          <p:cNvSpPr/>
          <p:nvPr/>
        </p:nvSpPr>
        <p:spPr>
          <a:xfrm rot="-5400000">
            <a:off x="16041208" y="-789467"/>
            <a:ext cx="2988478" cy="1505106"/>
          </a:xfrm>
          <a:custGeom>
            <a:avLst/>
            <a:gdLst/>
            <a:ahLst/>
            <a:cxnLst/>
            <a:rect l="l" t="t" r="r" b="b"/>
            <a:pathLst>
              <a:path w="2988478" h="1505106">
                <a:moveTo>
                  <a:pt x="0" y="0"/>
                </a:moveTo>
                <a:lnTo>
                  <a:pt x="2988478" y="0"/>
                </a:lnTo>
                <a:lnTo>
                  <a:pt x="2988478" y="1505106"/>
                </a:lnTo>
                <a:lnTo>
                  <a:pt x="0" y="150510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it-IT"/>
          </a:p>
        </p:txBody>
      </p:sp>
      <p:grpSp>
        <p:nvGrpSpPr>
          <p:cNvPr id="8" name="Group 8"/>
          <p:cNvGrpSpPr/>
          <p:nvPr/>
        </p:nvGrpSpPr>
        <p:grpSpPr>
          <a:xfrm>
            <a:off x="-431966" y="911088"/>
            <a:ext cx="7148154" cy="925889"/>
            <a:chOff x="0" y="0"/>
            <a:chExt cx="9530872" cy="1234519"/>
          </a:xfrm>
        </p:grpSpPr>
        <p:grpSp>
          <p:nvGrpSpPr>
            <p:cNvPr id="9" name="Group 9"/>
            <p:cNvGrpSpPr/>
            <p:nvPr/>
          </p:nvGrpSpPr>
          <p:grpSpPr>
            <a:xfrm>
              <a:off x="0" y="0"/>
              <a:ext cx="9530872" cy="1234519"/>
              <a:chOff x="0" y="0"/>
              <a:chExt cx="2221364" cy="287730"/>
            </a:xfrm>
          </p:grpSpPr>
          <p:sp>
            <p:nvSpPr>
              <p:cNvPr id="10" name="Freeform 10"/>
              <p:cNvSpPr/>
              <p:nvPr/>
            </p:nvSpPr>
            <p:spPr>
              <a:xfrm>
                <a:off x="0" y="0"/>
                <a:ext cx="2221364" cy="287730"/>
              </a:xfrm>
              <a:custGeom>
                <a:avLst/>
                <a:gdLst/>
                <a:ahLst/>
                <a:cxnLst/>
                <a:rect l="l" t="t" r="r" b="b"/>
                <a:pathLst>
                  <a:path w="2221364" h="287730">
                    <a:moveTo>
                      <a:pt x="46588" y="0"/>
                    </a:moveTo>
                    <a:lnTo>
                      <a:pt x="2174776" y="0"/>
                    </a:lnTo>
                    <a:cubicBezTo>
                      <a:pt x="2187132" y="0"/>
                      <a:pt x="2198982" y="4908"/>
                      <a:pt x="2207719" y="13645"/>
                    </a:cubicBezTo>
                    <a:cubicBezTo>
                      <a:pt x="2216456" y="22382"/>
                      <a:pt x="2221364" y="34232"/>
                      <a:pt x="2221364" y="46588"/>
                    </a:cubicBezTo>
                    <a:lnTo>
                      <a:pt x="2221364" y="241142"/>
                    </a:lnTo>
                    <a:cubicBezTo>
                      <a:pt x="2221364" y="266872"/>
                      <a:pt x="2200506" y="287730"/>
                      <a:pt x="2174776" y="287730"/>
                    </a:cubicBezTo>
                    <a:lnTo>
                      <a:pt x="46588" y="287730"/>
                    </a:lnTo>
                    <a:cubicBezTo>
                      <a:pt x="34232" y="287730"/>
                      <a:pt x="22382" y="282822"/>
                      <a:pt x="13645" y="274085"/>
                    </a:cubicBezTo>
                    <a:cubicBezTo>
                      <a:pt x="4908" y="265348"/>
                      <a:pt x="0" y="253498"/>
                      <a:pt x="0" y="241142"/>
                    </a:cubicBezTo>
                    <a:lnTo>
                      <a:pt x="0" y="46588"/>
                    </a:lnTo>
                    <a:cubicBezTo>
                      <a:pt x="0" y="34232"/>
                      <a:pt x="4908" y="22382"/>
                      <a:pt x="13645" y="13645"/>
                    </a:cubicBezTo>
                    <a:cubicBezTo>
                      <a:pt x="22382" y="4908"/>
                      <a:pt x="34232" y="0"/>
                      <a:pt x="46588" y="0"/>
                    </a:cubicBezTo>
                    <a:close/>
                  </a:path>
                </a:pathLst>
              </a:custGeom>
              <a:solidFill>
                <a:srgbClr val="FFFFFF"/>
              </a:solidFill>
            </p:spPr>
            <p:txBody>
              <a:bodyPr/>
              <a:lstStyle/>
              <a:p>
                <a:endParaRPr lang="it-IT"/>
              </a:p>
            </p:txBody>
          </p:sp>
          <p:sp>
            <p:nvSpPr>
              <p:cNvPr id="11" name="TextBox 11"/>
              <p:cNvSpPr txBox="1"/>
              <p:nvPr/>
            </p:nvSpPr>
            <p:spPr>
              <a:xfrm>
                <a:off x="0" y="-38100"/>
                <a:ext cx="2221364" cy="325830"/>
              </a:xfrm>
              <a:prstGeom prst="rect">
                <a:avLst/>
              </a:prstGeom>
            </p:spPr>
            <p:txBody>
              <a:bodyPr lIns="60055" tIns="60055" rIns="60055" bIns="60055" rtlCol="0" anchor="ctr"/>
              <a:lstStyle/>
              <a:p>
                <a:pPr algn="ctr">
                  <a:lnSpc>
                    <a:spcPts val="2939"/>
                  </a:lnSpc>
                </a:pPr>
                <a:endParaRPr/>
              </a:p>
            </p:txBody>
          </p:sp>
        </p:grpSp>
        <p:sp>
          <p:nvSpPr>
            <p:cNvPr id="12" name="Freeform 12"/>
            <p:cNvSpPr/>
            <p:nvPr/>
          </p:nvSpPr>
          <p:spPr>
            <a:xfrm>
              <a:off x="3724852" y="163176"/>
              <a:ext cx="5435836" cy="908166"/>
            </a:xfrm>
            <a:custGeom>
              <a:avLst/>
              <a:gdLst/>
              <a:ahLst/>
              <a:cxnLst/>
              <a:rect l="l" t="t" r="r" b="b"/>
              <a:pathLst>
                <a:path w="5435836" h="908166">
                  <a:moveTo>
                    <a:pt x="0" y="0"/>
                  </a:moveTo>
                  <a:lnTo>
                    <a:pt x="5435836" y="0"/>
                  </a:lnTo>
                  <a:lnTo>
                    <a:pt x="5435836" y="908167"/>
                  </a:lnTo>
                  <a:lnTo>
                    <a:pt x="0" y="908167"/>
                  </a:lnTo>
                  <a:lnTo>
                    <a:pt x="0" y="0"/>
                  </a:lnTo>
                  <a:close/>
                </a:path>
              </a:pathLst>
            </a:custGeom>
            <a:blipFill>
              <a:blip r:embed="rId6"/>
              <a:stretch>
                <a:fillRect/>
              </a:stretch>
            </a:blipFill>
          </p:spPr>
          <p:txBody>
            <a:bodyPr/>
            <a:lstStyle/>
            <a:p>
              <a:endParaRPr lang="it-IT"/>
            </a:p>
          </p:txBody>
        </p:sp>
        <p:sp>
          <p:nvSpPr>
            <p:cNvPr id="13" name="Freeform 13"/>
            <p:cNvSpPr/>
            <p:nvPr/>
          </p:nvSpPr>
          <p:spPr>
            <a:xfrm>
              <a:off x="1650583" y="240131"/>
              <a:ext cx="1923704" cy="754258"/>
            </a:xfrm>
            <a:custGeom>
              <a:avLst/>
              <a:gdLst/>
              <a:ahLst/>
              <a:cxnLst/>
              <a:rect l="l" t="t" r="r" b="b"/>
              <a:pathLst>
                <a:path w="1923704" h="754258">
                  <a:moveTo>
                    <a:pt x="0" y="0"/>
                  </a:moveTo>
                  <a:lnTo>
                    <a:pt x="1923704" y="0"/>
                  </a:lnTo>
                  <a:lnTo>
                    <a:pt x="1923704" y="754258"/>
                  </a:lnTo>
                  <a:lnTo>
                    <a:pt x="0" y="754258"/>
                  </a:lnTo>
                  <a:lnTo>
                    <a:pt x="0" y="0"/>
                  </a:lnTo>
                  <a:close/>
                </a:path>
              </a:pathLst>
            </a:custGeom>
            <a:blipFill>
              <a:blip r:embed="rId7"/>
              <a:stretch>
                <a:fillRect/>
              </a:stretch>
            </a:blipFill>
          </p:spPr>
          <p:txBody>
            <a:bodyPr/>
            <a:lstStyle/>
            <a:p>
              <a:endParaRPr lang="it-IT"/>
            </a:p>
          </p:txBody>
        </p:sp>
      </p:grpSp>
      <p:sp>
        <p:nvSpPr>
          <p:cNvPr id="6" name="TextBox 6"/>
          <p:cNvSpPr txBox="1"/>
          <p:nvPr/>
        </p:nvSpPr>
        <p:spPr>
          <a:xfrm>
            <a:off x="226768" y="2177482"/>
            <a:ext cx="18061232" cy="807913"/>
          </a:xfrm>
          <a:prstGeom prst="rect">
            <a:avLst/>
          </a:prstGeom>
        </p:spPr>
        <p:txBody>
          <a:bodyPr wrap="square" lIns="0" tIns="0" rIns="0" bIns="0" rtlCol="0" anchor="t">
            <a:spAutoFit/>
          </a:bodyPr>
          <a:lstStyle/>
          <a:p>
            <a:pPr algn="ctr">
              <a:lnSpc>
                <a:spcPts val="6269"/>
              </a:lnSpc>
            </a:pPr>
            <a:r>
              <a:rPr lang="en-US" sz="5499">
                <a:solidFill>
                  <a:srgbClr val="06213C"/>
                </a:solidFill>
                <a:latin typeface="Montserrat Classic Bold"/>
              </a:rPr>
              <a:t>CCNL RICERCA</a:t>
            </a:r>
          </a:p>
        </p:txBody>
      </p:sp>
      <p:sp>
        <p:nvSpPr>
          <p:cNvPr id="5" name="Freeform 5"/>
          <p:cNvSpPr/>
          <p:nvPr/>
        </p:nvSpPr>
        <p:spPr>
          <a:xfrm rot="5400000">
            <a:off x="7996398" y="9139398"/>
            <a:ext cx="1060016" cy="1235189"/>
          </a:xfrm>
          <a:custGeom>
            <a:avLst/>
            <a:gdLst/>
            <a:ahLst/>
            <a:cxnLst/>
            <a:rect l="l" t="t" r="r" b="b"/>
            <a:pathLst>
              <a:path w="1060016" h="1235189">
                <a:moveTo>
                  <a:pt x="0" y="0"/>
                </a:moveTo>
                <a:lnTo>
                  <a:pt x="1060016" y="0"/>
                </a:lnTo>
                <a:lnTo>
                  <a:pt x="1060016" y="1235188"/>
                </a:lnTo>
                <a:lnTo>
                  <a:pt x="0" y="123518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it-IT"/>
          </a:p>
        </p:txBody>
      </p:sp>
      <p:pic>
        <p:nvPicPr>
          <p:cNvPr id="21" name="Immagine 20" descr="Immagine che contiene testo, Carattere, schermata&#10;&#10;Descrizione generata automaticamente">
            <a:extLst>
              <a:ext uri="{FF2B5EF4-FFF2-40B4-BE49-F238E27FC236}">
                <a16:creationId xmlns:a16="http://schemas.microsoft.com/office/drawing/2014/main" id="{831333F2-DE50-9CA5-83E2-83004942BDA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4593" y="3344089"/>
            <a:ext cx="8691034" cy="4180423"/>
          </a:xfrm>
          <a:prstGeom prst="rect">
            <a:avLst/>
          </a:prstGeom>
        </p:spPr>
      </p:pic>
      <p:pic>
        <p:nvPicPr>
          <p:cNvPr id="27" name="Immagine 26" descr="Immagine che contiene testo, Carattere, schermata, documento&#10;&#10;Descrizione generata automaticamente">
            <a:extLst>
              <a:ext uri="{FF2B5EF4-FFF2-40B4-BE49-F238E27FC236}">
                <a16:creationId xmlns:a16="http://schemas.microsoft.com/office/drawing/2014/main" id="{EFE98BC5-1C54-D4C2-1363-025892624D1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908811" y="4609064"/>
            <a:ext cx="9923460" cy="2219170"/>
          </a:xfrm>
          <a:prstGeom prst="rect">
            <a:avLst/>
          </a:prstGeom>
        </p:spPr>
      </p:pic>
      <p:pic>
        <p:nvPicPr>
          <p:cNvPr id="29" name="Immagine 28" descr="Immagine che contiene Carattere, bianco, testo, design&#10;&#10;Descrizione generata automaticamente">
            <a:extLst>
              <a:ext uri="{FF2B5EF4-FFF2-40B4-BE49-F238E27FC236}">
                <a16:creationId xmlns:a16="http://schemas.microsoft.com/office/drawing/2014/main" id="{F4DC5C86-8E3A-06D4-30A5-539AB003531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424009" y="3344089"/>
            <a:ext cx="4164474" cy="1260302"/>
          </a:xfrm>
          <a:prstGeom prst="rect">
            <a:avLst/>
          </a:prstGeom>
        </p:spPr>
      </p:pic>
      <p:sp>
        <p:nvSpPr>
          <p:cNvPr id="30" name="TextBox 6">
            <a:extLst>
              <a:ext uri="{FF2B5EF4-FFF2-40B4-BE49-F238E27FC236}">
                <a16:creationId xmlns:a16="http://schemas.microsoft.com/office/drawing/2014/main" id="{2841E905-CA86-46A2-231B-1422E41E861C}"/>
              </a:ext>
            </a:extLst>
          </p:cNvPr>
          <p:cNvSpPr txBox="1"/>
          <p:nvPr/>
        </p:nvSpPr>
        <p:spPr>
          <a:xfrm>
            <a:off x="645665" y="7869222"/>
            <a:ext cx="7508891" cy="2331216"/>
          </a:xfrm>
          <a:prstGeom prst="rect">
            <a:avLst/>
          </a:prstGeom>
        </p:spPr>
        <p:txBody>
          <a:bodyPr wrap="square" lIns="0" tIns="0" rIns="0" bIns="0" rtlCol="0" anchor="t">
            <a:spAutoFit/>
          </a:bodyPr>
          <a:lstStyle/>
          <a:p>
            <a:pPr algn="just">
              <a:lnSpc>
                <a:spcPts val="6269"/>
              </a:lnSpc>
            </a:pPr>
            <a:r>
              <a:rPr lang="en-US" sz="4000">
                <a:solidFill>
                  <a:srgbClr val="06213C"/>
                </a:solidFill>
                <a:latin typeface="Montserrat Classic Bold"/>
              </a:rPr>
              <a:t>Chi </a:t>
            </a:r>
            <a:r>
              <a:rPr lang="en-US" sz="4000" err="1">
                <a:solidFill>
                  <a:srgbClr val="06213C"/>
                </a:solidFill>
                <a:latin typeface="Montserrat Classic Bold"/>
              </a:rPr>
              <a:t>avrebbe</a:t>
            </a:r>
            <a:r>
              <a:rPr lang="en-US" sz="4000">
                <a:solidFill>
                  <a:srgbClr val="06213C"/>
                </a:solidFill>
                <a:latin typeface="Montserrat Classic Bold"/>
              </a:rPr>
              <a:t> </a:t>
            </a:r>
            <a:r>
              <a:rPr lang="en-US" sz="4000" err="1">
                <a:solidFill>
                  <a:srgbClr val="06213C"/>
                </a:solidFill>
                <a:latin typeface="Montserrat Classic Bold"/>
              </a:rPr>
              <a:t>dovuto</a:t>
            </a:r>
            <a:r>
              <a:rPr lang="en-US" sz="4000">
                <a:solidFill>
                  <a:srgbClr val="06213C"/>
                </a:solidFill>
                <a:latin typeface="Montserrat Classic Bold"/>
              </a:rPr>
              <a:t> </a:t>
            </a:r>
            <a:r>
              <a:rPr lang="en-US" sz="4000" err="1">
                <a:solidFill>
                  <a:srgbClr val="06213C"/>
                </a:solidFill>
                <a:latin typeface="Montserrat Classic Bold"/>
              </a:rPr>
              <a:t>firmare</a:t>
            </a:r>
            <a:endParaRPr lang="en-US" sz="4000">
              <a:solidFill>
                <a:srgbClr val="06213C"/>
              </a:solidFill>
              <a:latin typeface="Montserrat Classic Bold"/>
            </a:endParaRPr>
          </a:p>
          <a:p>
            <a:pPr algn="just">
              <a:lnSpc>
                <a:spcPts val="6269"/>
              </a:lnSpc>
            </a:pPr>
            <a:r>
              <a:rPr lang="en-US" sz="4000">
                <a:solidFill>
                  <a:srgbClr val="06213C"/>
                </a:solidFill>
                <a:latin typeface="Montserrat Classic Bold"/>
              </a:rPr>
              <a:t> il </a:t>
            </a:r>
            <a:r>
              <a:rPr lang="en-US" sz="4000" err="1">
                <a:solidFill>
                  <a:srgbClr val="06213C"/>
                </a:solidFill>
                <a:latin typeface="Montserrat Classic Bold"/>
              </a:rPr>
              <a:t>contratto</a:t>
            </a:r>
            <a:r>
              <a:rPr lang="en-US" sz="4000">
                <a:solidFill>
                  <a:srgbClr val="06213C"/>
                </a:solidFill>
                <a:latin typeface="Montserrat Classic Bold"/>
              </a:rPr>
              <a:t> con </a:t>
            </a:r>
            <a:r>
              <a:rPr lang="en-US" sz="4000" err="1">
                <a:solidFill>
                  <a:srgbClr val="06213C"/>
                </a:solidFill>
                <a:latin typeface="Montserrat Classic Bold"/>
              </a:rPr>
              <a:t>l’editore</a:t>
            </a:r>
            <a:r>
              <a:rPr lang="en-US" sz="4000">
                <a:solidFill>
                  <a:srgbClr val="06213C"/>
                </a:solidFill>
                <a:latin typeface="Montserrat Classic Bold"/>
              </a:rPr>
              <a:t>?</a:t>
            </a:r>
          </a:p>
          <a:p>
            <a:pPr>
              <a:lnSpc>
                <a:spcPts val="6269"/>
              </a:lnSpc>
            </a:pPr>
            <a:endParaRPr lang="en-US" sz="4400">
              <a:solidFill>
                <a:srgbClr val="06213C"/>
              </a:solidFill>
              <a:latin typeface="Montserrat Classic Bold"/>
            </a:endParaRPr>
          </a:p>
        </p:txBody>
      </p:sp>
      <p:pic>
        <p:nvPicPr>
          <p:cNvPr id="32" name="Immagine 31" descr="Immagine che contiene cartone animato, illustrazione&#10;&#10;Descrizione generata automaticamente">
            <a:extLst>
              <a:ext uri="{FF2B5EF4-FFF2-40B4-BE49-F238E27FC236}">
                <a16:creationId xmlns:a16="http://schemas.microsoft.com/office/drawing/2014/main" id="{BECF4BB9-33D3-A89E-0A48-4912C8D1A68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4760624" y="1845269"/>
            <a:ext cx="2243192" cy="2243192"/>
          </a:xfrm>
          <a:prstGeom prst="rect">
            <a:avLst/>
          </a:prstGeom>
        </p:spPr>
      </p:pic>
      <p:pic>
        <p:nvPicPr>
          <p:cNvPr id="34" name="Immagine 33" descr="Immagine che contiene abito, clipart, illustrazione, cartone animato&#10;&#10;Descrizione generata automaticamente">
            <a:extLst>
              <a:ext uri="{FF2B5EF4-FFF2-40B4-BE49-F238E27FC236}">
                <a16:creationId xmlns:a16="http://schemas.microsoft.com/office/drawing/2014/main" id="{32ACD272-1942-2A27-E6E1-24609605FF60}"/>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1396661" y="7477438"/>
            <a:ext cx="2219170" cy="2219170"/>
          </a:xfrm>
          <a:prstGeom prst="rect">
            <a:avLst/>
          </a:prstGeom>
        </p:spPr>
      </p:pic>
      <p:sp>
        <p:nvSpPr>
          <p:cNvPr id="14" name="CasellaDiTesto 13">
            <a:extLst>
              <a:ext uri="{FF2B5EF4-FFF2-40B4-BE49-F238E27FC236}">
                <a16:creationId xmlns:a16="http://schemas.microsoft.com/office/drawing/2014/main" id="{0DA630C1-EE33-D99B-8D53-86833EF4A3EF}"/>
              </a:ext>
            </a:extLst>
          </p:cNvPr>
          <p:cNvSpPr txBox="1"/>
          <p:nvPr/>
        </p:nvSpPr>
        <p:spPr>
          <a:xfrm>
            <a:off x="6929185" y="181403"/>
            <a:ext cx="9867976" cy="900246"/>
          </a:xfrm>
          <a:prstGeom prst="rect">
            <a:avLst/>
          </a:prstGeom>
          <a:noFill/>
        </p:spPr>
        <p:txBody>
          <a:bodyPr wrap="square">
            <a:spAutoFit/>
          </a:bodyPr>
          <a:lstStyle/>
          <a:p>
            <a:pPr algn="ctr">
              <a:lnSpc>
                <a:spcPts val="6269"/>
              </a:lnSpc>
            </a:pPr>
            <a:r>
              <a:rPr lang="en-US" sz="5400" b="1">
                <a:solidFill>
                  <a:schemeClr val="bg1"/>
                </a:solidFill>
                <a:latin typeface="Montserrat"/>
              </a:rPr>
              <a:t>Il </a:t>
            </a:r>
            <a:r>
              <a:rPr lang="en-US" sz="5400" b="1" err="1">
                <a:solidFill>
                  <a:schemeClr val="bg1"/>
                </a:solidFill>
                <a:latin typeface="Montserrat"/>
              </a:rPr>
              <a:t>contratto</a:t>
            </a:r>
            <a:r>
              <a:rPr lang="en-US" sz="5400" b="1">
                <a:solidFill>
                  <a:schemeClr val="bg1"/>
                </a:solidFill>
                <a:latin typeface="Montserrat"/>
              </a:rPr>
              <a:t> </a:t>
            </a:r>
            <a:r>
              <a:rPr lang="en-US" sz="5400" b="1" err="1">
                <a:solidFill>
                  <a:schemeClr val="bg1"/>
                </a:solidFill>
                <a:latin typeface="Montserrat"/>
              </a:rPr>
              <a:t>editoriale</a:t>
            </a:r>
            <a:r>
              <a:rPr lang="en-US" sz="5400" b="1">
                <a:solidFill>
                  <a:schemeClr val="bg1"/>
                </a:solidFill>
                <a:latin typeface="Montserrat"/>
              </a:rPr>
              <a:t> </a:t>
            </a:r>
            <a:r>
              <a:rPr lang="en-US" sz="5400" b="1" err="1">
                <a:solidFill>
                  <a:schemeClr val="bg1"/>
                </a:solidFill>
                <a:latin typeface="Montserrat"/>
              </a:rPr>
              <a:t>oggi</a:t>
            </a:r>
            <a:endParaRPr lang="en-US" sz="5400" b="1">
              <a:solidFill>
                <a:schemeClr val="bg1"/>
              </a:solidFill>
              <a:latin typeface="Montserrat"/>
            </a:endParaRPr>
          </a:p>
        </p:txBody>
      </p:sp>
    </p:spTree>
    <p:extLst>
      <p:ext uri="{BB962C8B-B14F-4D97-AF65-F5344CB8AC3E}">
        <p14:creationId xmlns:p14="http://schemas.microsoft.com/office/powerpoint/2010/main" val="20516875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17"/>
          <p:cNvSpPr/>
          <p:nvPr/>
        </p:nvSpPr>
        <p:spPr>
          <a:xfrm>
            <a:off x="0" y="0"/>
            <a:ext cx="18288000" cy="1457400"/>
          </a:xfrm>
          <a:prstGeom prst="rect">
            <a:avLst/>
          </a:prstGeom>
          <a:solidFill>
            <a:srgbClr val="1E30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17"/>
          <p:cNvSpPr/>
          <p:nvPr/>
        </p:nvSpPr>
        <p:spPr>
          <a:xfrm>
            <a:off x="16702512" y="8607791"/>
            <a:ext cx="556788" cy="556788"/>
          </a:xfrm>
          <a:custGeom>
            <a:avLst/>
            <a:gdLst/>
            <a:ahLst/>
            <a:cxnLst/>
            <a:rect l="l" t="t" r="r" b="b"/>
            <a:pathLst>
              <a:path w="556788" h="556788" extrusionOk="0">
                <a:moveTo>
                  <a:pt x="0" y="0"/>
                </a:moveTo>
                <a:lnTo>
                  <a:pt x="556788" y="0"/>
                </a:lnTo>
                <a:lnTo>
                  <a:pt x="556788" y="556787"/>
                </a:lnTo>
                <a:lnTo>
                  <a:pt x="0" y="556787"/>
                </a:lnTo>
                <a:lnTo>
                  <a:pt x="0" y="0"/>
                </a:lnTo>
                <a:close/>
              </a:path>
            </a:pathLst>
          </a:custGeom>
          <a:blipFill rotWithShape="1">
            <a:blip r:embed="rId3">
              <a:alphaModFix/>
            </a:blip>
            <a:stretch>
              <a:fillRect/>
            </a:stretch>
          </a:blipFill>
          <a:ln>
            <a:noFill/>
          </a:ln>
        </p:spPr>
        <p:txBody>
          <a:bodyPr/>
          <a:lstStyle/>
          <a:p>
            <a:endParaRPr lang="it-IT"/>
          </a:p>
        </p:txBody>
      </p:sp>
      <p:sp>
        <p:nvSpPr>
          <p:cNvPr id="164" name="Google Shape;164;p17"/>
          <p:cNvSpPr/>
          <p:nvPr/>
        </p:nvSpPr>
        <p:spPr>
          <a:xfrm rot="-5400000">
            <a:off x="16041208" y="-789467"/>
            <a:ext cx="2988478" cy="1505106"/>
          </a:xfrm>
          <a:custGeom>
            <a:avLst/>
            <a:gdLst/>
            <a:ahLst/>
            <a:cxnLst/>
            <a:rect l="l" t="t" r="r" b="b"/>
            <a:pathLst>
              <a:path w="2988478" h="1505106" extrusionOk="0">
                <a:moveTo>
                  <a:pt x="0" y="0"/>
                </a:moveTo>
                <a:lnTo>
                  <a:pt x="2988478" y="0"/>
                </a:lnTo>
                <a:lnTo>
                  <a:pt x="2988478" y="1505106"/>
                </a:lnTo>
                <a:lnTo>
                  <a:pt x="0" y="1505106"/>
                </a:lnTo>
                <a:lnTo>
                  <a:pt x="0" y="0"/>
                </a:lnTo>
                <a:close/>
              </a:path>
            </a:pathLst>
          </a:custGeom>
          <a:blipFill rotWithShape="1">
            <a:blip r:embed="rId4">
              <a:alphaModFix/>
            </a:blip>
            <a:stretch>
              <a:fillRect/>
            </a:stretch>
          </a:blipFill>
          <a:ln>
            <a:noFill/>
          </a:ln>
        </p:spPr>
        <p:txBody>
          <a:bodyPr/>
          <a:lstStyle/>
          <a:p>
            <a:endParaRPr lang="it-IT"/>
          </a:p>
        </p:txBody>
      </p:sp>
      <p:sp>
        <p:nvSpPr>
          <p:cNvPr id="165" name="Google Shape;165;p17"/>
          <p:cNvSpPr/>
          <p:nvPr/>
        </p:nvSpPr>
        <p:spPr>
          <a:xfrm rot="5400000">
            <a:off x="7996398" y="9139398"/>
            <a:ext cx="1060016" cy="1235189"/>
          </a:xfrm>
          <a:custGeom>
            <a:avLst/>
            <a:gdLst/>
            <a:ahLst/>
            <a:cxnLst/>
            <a:rect l="l" t="t" r="r" b="b"/>
            <a:pathLst>
              <a:path w="1060016" h="1235189" extrusionOk="0">
                <a:moveTo>
                  <a:pt x="0" y="0"/>
                </a:moveTo>
                <a:lnTo>
                  <a:pt x="1060016" y="0"/>
                </a:lnTo>
                <a:lnTo>
                  <a:pt x="1060016" y="1235188"/>
                </a:lnTo>
                <a:lnTo>
                  <a:pt x="0" y="1235188"/>
                </a:lnTo>
                <a:lnTo>
                  <a:pt x="0" y="0"/>
                </a:lnTo>
                <a:close/>
              </a:path>
            </a:pathLst>
          </a:custGeom>
          <a:blipFill rotWithShape="1">
            <a:blip r:embed="rId5">
              <a:alphaModFix/>
            </a:blip>
            <a:stretch>
              <a:fillRect/>
            </a:stretch>
          </a:blipFill>
          <a:ln>
            <a:noFill/>
          </a:ln>
        </p:spPr>
        <p:txBody>
          <a:bodyPr/>
          <a:lstStyle/>
          <a:p>
            <a:endParaRPr lang="it-IT"/>
          </a:p>
        </p:txBody>
      </p:sp>
      <p:sp>
        <p:nvSpPr>
          <p:cNvPr id="166" name="Google Shape;166;p17"/>
          <p:cNvSpPr txBox="1"/>
          <p:nvPr/>
        </p:nvSpPr>
        <p:spPr>
          <a:xfrm>
            <a:off x="1028700" y="2786475"/>
            <a:ext cx="10796700" cy="846300"/>
          </a:xfrm>
          <a:prstGeom prst="rect">
            <a:avLst/>
          </a:prstGeom>
          <a:noFill/>
          <a:ln>
            <a:noFill/>
          </a:ln>
        </p:spPr>
        <p:txBody>
          <a:bodyPr spcFirstLastPara="1" wrap="square" lIns="0" tIns="0" rIns="0" bIns="0" anchor="t" anchorCtr="0">
            <a:spAutoFit/>
          </a:bodyPr>
          <a:lstStyle/>
          <a:p>
            <a:pPr marL="0" marR="0" lvl="0" indent="0" algn="l" rtl="0">
              <a:lnSpc>
                <a:spcPct val="114002"/>
              </a:lnSpc>
              <a:spcBef>
                <a:spcPts val="0"/>
              </a:spcBef>
              <a:spcAft>
                <a:spcPts val="0"/>
              </a:spcAft>
              <a:buNone/>
            </a:pPr>
            <a:r>
              <a:rPr lang="en-US" sz="5499" b="1">
                <a:solidFill>
                  <a:srgbClr val="06213C"/>
                </a:solidFill>
                <a:latin typeface="Montserrat"/>
                <a:ea typeface="Montserrat"/>
                <a:cs typeface="Montserrat"/>
                <a:sym typeface="Montserrat"/>
              </a:rPr>
              <a:t>CARATTERE CREATIVO</a:t>
            </a:r>
            <a:endParaRPr/>
          </a:p>
        </p:txBody>
      </p:sp>
      <p:sp>
        <p:nvSpPr>
          <p:cNvPr id="167" name="Google Shape;167;p17"/>
          <p:cNvSpPr txBox="1"/>
          <p:nvPr/>
        </p:nvSpPr>
        <p:spPr>
          <a:xfrm>
            <a:off x="1028700" y="4185025"/>
            <a:ext cx="9137400" cy="6058500"/>
          </a:xfrm>
          <a:prstGeom prst="rect">
            <a:avLst/>
          </a:prstGeom>
          <a:noFill/>
          <a:ln>
            <a:noFill/>
          </a:ln>
        </p:spPr>
        <p:txBody>
          <a:bodyPr spcFirstLastPara="1" wrap="square" lIns="0" tIns="0" rIns="0" bIns="0" anchor="t" anchorCtr="0">
            <a:spAutoFit/>
          </a:bodyPr>
          <a:lstStyle/>
          <a:p>
            <a:pPr marL="0" lvl="0" indent="0" algn="just" rtl="0">
              <a:lnSpc>
                <a:spcPct val="140000"/>
              </a:lnSpc>
              <a:spcBef>
                <a:spcPts val="0"/>
              </a:spcBef>
              <a:spcAft>
                <a:spcPts val="0"/>
              </a:spcAft>
              <a:buClr>
                <a:schemeClr val="dk1"/>
              </a:buClr>
              <a:buSzPts val="1800"/>
              <a:buFont typeface="Arial"/>
              <a:buNone/>
            </a:pPr>
            <a:r>
              <a:rPr lang="en-US" sz="2400">
                <a:solidFill>
                  <a:srgbClr val="06213C"/>
                </a:solidFill>
                <a:latin typeface="Montserrat"/>
                <a:ea typeface="Montserrat"/>
                <a:cs typeface="Montserrat"/>
                <a:sym typeface="Montserrat"/>
              </a:rPr>
              <a:t>E’ condizione per il riconoscimento della protezione del diritto d’autore che l’opera comprenda un “</a:t>
            </a:r>
            <a:r>
              <a:rPr lang="en-US" sz="2400" b="1">
                <a:solidFill>
                  <a:srgbClr val="06213C"/>
                </a:solidFill>
                <a:latin typeface="Montserrat"/>
                <a:ea typeface="Montserrat"/>
                <a:cs typeface="Montserrat"/>
                <a:sym typeface="Montserrat"/>
              </a:rPr>
              <a:t>carattere creativo</a:t>
            </a:r>
            <a:r>
              <a:rPr lang="en-US" sz="2400">
                <a:solidFill>
                  <a:srgbClr val="06213C"/>
                </a:solidFill>
                <a:latin typeface="Montserrat"/>
                <a:ea typeface="Montserrat"/>
                <a:cs typeface="Montserrat"/>
                <a:sym typeface="Montserrat"/>
              </a:rPr>
              <a:t>”, ossia che in essa si ritrovi un minimo di individualità rappresentativa del suo autore tale da distinguerla dalle opere che l’hanno preceduta. </a:t>
            </a:r>
            <a:endParaRPr sz="2400">
              <a:solidFill>
                <a:srgbClr val="06213C"/>
              </a:solidFill>
              <a:latin typeface="Montserrat"/>
              <a:ea typeface="Montserrat"/>
              <a:cs typeface="Montserrat"/>
              <a:sym typeface="Montserrat"/>
            </a:endParaRPr>
          </a:p>
          <a:p>
            <a:pPr marL="0" lvl="0" indent="0" algn="just" rtl="0">
              <a:lnSpc>
                <a:spcPct val="140000"/>
              </a:lnSpc>
              <a:spcBef>
                <a:spcPts val="0"/>
              </a:spcBef>
              <a:spcAft>
                <a:spcPts val="0"/>
              </a:spcAft>
              <a:buClr>
                <a:schemeClr val="dk1"/>
              </a:buClr>
              <a:buSzPts val="1800"/>
              <a:buFont typeface="Arial"/>
              <a:buNone/>
            </a:pPr>
            <a:r>
              <a:rPr lang="en-US" sz="2400">
                <a:solidFill>
                  <a:srgbClr val="06213C"/>
                </a:solidFill>
                <a:latin typeface="Montserrat"/>
                <a:ea typeface="Montserrat"/>
                <a:cs typeface="Montserrat"/>
                <a:sym typeface="Montserrat"/>
              </a:rPr>
              <a:t>L’opera deve rappresentare il frutto di una particolare espressione del lavoro intellettuale e rivestire un “</a:t>
            </a:r>
            <a:r>
              <a:rPr lang="en-US" sz="2400" b="1" i="1">
                <a:solidFill>
                  <a:srgbClr val="06213C"/>
                </a:solidFill>
                <a:latin typeface="Montserrat"/>
                <a:ea typeface="Montserrat"/>
                <a:cs typeface="Montserrat"/>
                <a:sym typeface="Montserrat"/>
              </a:rPr>
              <a:t>quid novi</a:t>
            </a:r>
            <a:r>
              <a:rPr lang="en-US" sz="2400">
                <a:solidFill>
                  <a:srgbClr val="06213C"/>
                </a:solidFill>
                <a:latin typeface="Montserrat"/>
                <a:ea typeface="Montserrat"/>
                <a:cs typeface="Montserrat"/>
                <a:sym typeface="Montserrat"/>
              </a:rPr>
              <a:t>” che la distingua dalle opere precedentemente create. </a:t>
            </a:r>
            <a:endParaRPr sz="2400">
              <a:solidFill>
                <a:srgbClr val="06213C"/>
              </a:solidFill>
              <a:latin typeface="Montserrat"/>
              <a:ea typeface="Montserrat"/>
              <a:cs typeface="Montserrat"/>
              <a:sym typeface="Montserrat"/>
            </a:endParaRPr>
          </a:p>
          <a:p>
            <a:pPr marL="0" lvl="0" indent="0" algn="just" rtl="0">
              <a:lnSpc>
                <a:spcPct val="140000"/>
              </a:lnSpc>
              <a:spcBef>
                <a:spcPts val="0"/>
              </a:spcBef>
              <a:spcAft>
                <a:spcPts val="0"/>
              </a:spcAft>
              <a:buClr>
                <a:schemeClr val="dk1"/>
              </a:buClr>
              <a:buSzPts val="1800"/>
              <a:buFont typeface="Arial"/>
              <a:buNone/>
            </a:pPr>
            <a:r>
              <a:rPr lang="en-US" sz="2400">
                <a:solidFill>
                  <a:srgbClr val="06213C"/>
                </a:solidFill>
                <a:latin typeface="Montserrat"/>
                <a:ea typeface="Montserrat"/>
                <a:cs typeface="Montserrat"/>
                <a:sym typeface="Montserrat"/>
              </a:rPr>
              <a:t>L’opera per essere originale deve rispecchiare la personalità del suo autore. </a:t>
            </a:r>
            <a:endParaRPr sz="2400">
              <a:solidFill>
                <a:srgbClr val="06213C"/>
              </a:solidFill>
              <a:latin typeface="Montserrat"/>
              <a:ea typeface="Montserrat"/>
              <a:cs typeface="Montserrat"/>
              <a:sym typeface="Montserrat"/>
            </a:endParaRPr>
          </a:p>
          <a:p>
            <a:pPr marL="0" lvl="0" indent="0" algn="just" rtl="0">
              <a:lnSpc>
                <a:spcPct val="140000"/>
              </a:lnSpc>
              <a:spcBef>
                <a:spcPts val="0"/>
              </a:spcBef>
              <a:spcAft>
                <a:spcPts val="0"/>
              </a:spcAft>
              <a:buSzPts val="1200"/>
              <a:buNone/>
            </a:pPr>
            <a:endParaRPr sz="2400">
              <a:solidFill>
                <a:srgbClr val="06213C"/>
              </a:solidFill>
              <a:latin typeface="Montserrat"/>
              <a:ea typeface="Montserrat"/>
              <a:cs typeface="Montserrat"/>
              <a:sym typeface="Montserrat"/>
            </a:endParaRPr>
          </a:p>
          <a:p>
            <a:pPr marL="0" marR="0" lvl="0" indent="0" algn="l" rtl="0">
              <a:lnSpc>
                <a:spcPct val="140000"/>
              </a:lnSpc>
              <a:spcBef>
                <a:spcPts val="0"/>
              </a:spcBef>
              <a:spcAft>
                <a:spcPts val="0"/>
              </a:spcAft>
              <a:buNone/>
            </a:pPr>
            <a:endParaRPr sz="2400" i="0" u="none" strike="noStrike" cap="none">
              <a:solidFill>
                <a:srgbClr val="06213C"/>
              </a:solidFill>
              <a:latin typeface="Montserrat"/>
              <a:ea typeface="Montserrat"/>
              <a:cs typeface="Montserrat"/>
              <a:sym typeface="Montserrat"/>
            </a:endParaRPr>
          </a:p>
        </p:txBody>
      </p:sp>
      <p:grpSp>
        <p:nvGrpSpPr>
          <p:cNvPr id="168" name="Google Shape;168;p17"/>
          <p:cNvGrpSpPr/>
          <p:nvPr/>
        </p:nvGrpSpPr>
        <p:grpSpPr>
          <a:xfrm>
            <a:off x="-431966" y="788487"/>
            <a:ext cx="7148509" cy="1048480"/>
            <a:chOff x="0" y="-163468"/>
            <a:chExt cx="9531346" cy="1397974"/>
          </a:xfrm>
        </p:grpSpPr>
        <p:grpSp>
          <p:nvGrpSpPr>
            <p:cNvPr id="169" name="Google Shape;169;p17"/>
            <p:cNvGrpSpPr/>
            <p:nvPr/>
          </p:nvGrpSpPr>
          <p:grpSpPr>
            <a:xfrm>
              <a:off x="0" y="-163468"/>
              <a:ext cx="9531346" cy="1397974"/>
              <a:chOff x="0" y="-38100"/>
              <a:chExt cx="2221500" cy="325830"/>
            </a:xfrm>
          </p:grpSpPr>
          <p:sp>
            <p:nvSpPr>
              <p:cNvPr id="170" name="Google Shape;170;p17"/>
              <p:cNvSpPr/>
              <p:nvPr/>
            </p:nvSpPr>
            <p:spPr>
              <a:xfrm>
                <a:off x="0" y="0"/>
                <a:ext cx="2221364" cy="287730"/>
              </a:xfrm>
              <a:custGeom>
                <a:avLst/>
                <a:gdLst/>
                <a:ahLst/>
                <a:cxnLst/>
                <a:rect l="l" t="t" r="r" b="b"/>
                <a:pathLst>
                  <a:path w="2221364" h="287730" extrusionOk="0">
                    <a:moveTo>
                      <a:pt x="46588" y="0"/>
                    </a:moveTo>
                    <a:lnTo>
                      <a:pt x="2174776" y="0"/>
                    </a:lnTo>
                    <a:cubicBezTo>
                      <a:pt x="2187132" y="0"/>
                      <a:pt x="2198982" y="4908"/>
                      <a:pt x="2207719" y="13645"/>
                    </a:cubicBezTo>
                    <a:cubicBezTo>
                      <a:pt x="2216456" y="22382"/>
                      <a:pt x="2221364" y="34232"/>
                      <a:pt x="2221364" y="46588"/>
                    </a:cubicBezTo>
                    <a:lnTo>
                      <a:pt x="2221364" y="241142"/>
                    </a:lnTo>
                    <a:cubicBezTo>
                      <a:pt x="2221364" y="266872"/>
                      <a:pt x="2200506" y="287730"/>
                      <a:pt x="2174776" y="287730"/>
                    </a:cubicBezTo>
                    <a:lnTo>
                      <a:pt x="46588" y="287730"/>
                    </a:lnTo>
                    <a:cubicBezTo>
                      <a:pt x="34232" y="287730"/>
                      <a:pt x="22382" y="282822"/>
                      <a:pt x="13645" y="274085"/>
                    </a:cubicBezTo>
                    <a:cubicBezTo>
                      <a:pt x="4908" y="265348"/>
                      <a:pt x="0" y="253498"/>
                      <a:pt x="0" y="241142"/>
                    </a:cubicBezTo>
                    <a:lnTo>
                      <a:pt x="0" y="46588"/>
                    </a:lnTo>
                    <a:cubicBezTo>
                      <a:pt x="0" y="34232"/>
                      <a:pt x="4908" y="22382"/>
                      <a:pt x="13645" y="13645"/>
                    </a:cubicBezTo>
                    <a:cubicBezTo>
                      <a:pt x="22382" y="4908"/>
                      <a:pt x="34232" y="0"/>
                      <a:pt x="465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17"/>
              <p:cNvSpPr txBox="1"/>
              <p:nvPr/>
            </p:nvSpPr>
            <p:spPr>
              <a:xfrm>
                <a:off x="0" y="-38100"/>
                <a:ext cx="2221500" cy="325800"/>
              </a:xfrm>
              <a:prstGeom prst="rect">
                <a:avLst/>
              </a:prstGeom>
              <a:noFill/>
              <a:ln>
                <a:noFill/>
              </a:ln>
            </p:spPr>
            <p:txBody>
              <a:bodyPr spcFirstLastPara="1" wrap="square" lIns="60050" tIns="60050" rIns="60050" bIns="60050" anchor="ctr" anchorCtr="0">
                <a:noAutofit/>
              </a:bodyPr>
              <a:lstStyle/>
              <a:p>
                <a:pPr marL="0" marR="0" lvl="0" indent="0" algn="ctr" rtl="0">
                  <a:lnSpc>
                    <a:spcPct val="163277"/>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72" name="Google Shape;172;p17"/>
            <p:cNvSpPr/>
            <p:nvPr/>
          </p:nvSpPr>
          <p:spPr>
            <a:xfrm>
              <a:off x="3724852" y="163176"/>
              <a:ext cx="5435836" cy="908166"/>
            </a:xfrm>
            <a:custGeom>
              <a:avLst/>
              <a:gdLst/>
              <a:ahLst/>
              <a:cxnLst/>
              <a:rect l="l" t="t" r="r" b="b"/>
              <a:pathLst>
                <a:path w="5435836" h="908166" extrusionOk="0">
                  <a:moveTo>
                    <a:pt x="0" y="0"/>
                  </a:moveTo>
                  <a:lnTo>
                    <a:pt x="5435836" y="0"/>
                  </a:lnTo>
                  <a:lnTo>
                    <a:pt x="5435836" y="908167"/>
                  </a:lnTo>
                  <a:lnTo>
                    <a:pt x="0" y="908167"/>
                  </a:lnTo>
                  <a:lnTo>
                    <a:pt x="0" y="0"/>
                  </a:lnTo>
                  <a:close/>
                </a:path>
              </a:pathLst>
            </a:custGeom>
            <a:blipFill rotWithShape="1">
              <a:blip r:embed="rId6">
                <a:alphaModFix/>
              </a:blip>
              <a:stretch>
                <a:fillRect/>
              </a:stretch>
            </a:blipFill>
            <a:ln>
              <a:noFill/>
            </a:ln>
          </p:spPr>
          <p:txBody>
            <a:bodyPr/>
            <a:lstStyle/>
            <a:p>
              <a:endParaRPr lang="it-IT"/>
            </a:p>
          </p:txBody>
        </p:sp>
        <p:sp>
          <p:nvSpPr>
            <p:cNvPr id="173" name="Google Shape;173;p17"/>
            <p:cNvSpPr/>
            <p:nvPr/>
          </p:nvSpPr>
          <p:spPr>
            <a:xfrm>
              <a:off x="1650583" y="240131"/>
              <a:ext cx="1923704" cy="754258"/>
            </a:xfrm>
            <a:custGeom>
              <a:avLst/>
              <a:gdLst/>
              <a:ahLst/>
              <a:cxnLst/>
              <a:rect l="l" t="t" r="r" b="b"/>
              <a:pathLst>
                <a:path w="1923704" h="754258" extrusionOk="0">
                  <a:moveTo>
                    <a:pt x="0" y="0"/>
                  </a:moveTo>
                  <a:lnTo>
                    <a:pt x="1923704" y="0"/>
                  </a:lnTo>
                  <a:lnTo>
                    <a:pt x="1923704" y="754258"/>
                  </a:lnTo>
                  <a:lnTo>
                    <a:pt x="0" y="754258"/>
                  </a:lnTo>
                  <a:lnTo>
                    <a:pt x="0" y="0"/>
                  </a:lnTo>
                  <a:close/>
                </a:path>
              </a:pathLst>
            </a:custGeom>
            <a:blipFill rotWithShape="1">
              <a:blip r:embed="rId7">
                <a:alphaModFix/>
              </a:blip>
              <a:stretch>
                <a:fillRect/>
              </a:stretch>
            </a:blipFill>
            <a:ln>
              <a:noFill/>
            </a:ln>
          </p:spPr>
          <p:txBody>
            <a:bodyPr/>
            <a:lstStyle/>
            <a:p>
              <a:endParaRPr lang="it-IT"/>
            </a:p>
          </p:txBody>
        </p:sp>
      </p:grpSp>
      <p:pic>
        <p:nvPicPr>
          <p:cNvPr id="174" name="Google Shape;174;p17"/>
          <p:cNvPicPr preferRelativeResize="0"/>
          <p:nvPr/>
        </p:nvPicPr>
        <p:blipFill>
          <a:blip r:embed="rId8">
            <a:alphaModFix/>
          </a:blip>
          <a:stretch>
            <a:fillRect/>
          </a:stretch>
        </p:blipFill>
        <p:spPr>
          <a:xfrm>
            <a:off x="11394150" y="2396325"/>
            <a:ext cx="5964222" cy="6845592"/>
          </a:xfrm>
          <a:prstGeom prst="rect">
            <a:avLst/>
          </a:prstGeom>
          <a:noFill/>
          <a:ln>
            <a:noFill/>
          </a:ln>
        </p:spPr>
      </p:pic>
      <p:sp>
        <p:nvSpPr>
          <p:cNvPr id="175" name="Google Shape;175;p17"/>
          <p:cNvSpPr txBox="1"/>
          <p:nvPr/>
        </p:nvSpPr>
        <p:spPr>
          <a:xfrm>
            <a:off x="11394125" y="9238853"/>
            <a:ext cx="5964300" cy="556800"/>
          </a:xfrm>
          <a:prstGeom prst="rect">
            <a:avLst/>
          </a:prstGeom>
          <a:noFill/>
          <a:ln>
            <a:noFill/>
          </a:ln>
        </p:spPr>
        <p:txBody>
          <a:bodyPr spcFirstLastPara="1" wrap="square" lIns="91425" tIns="91425" rIns="91425" bIns="91425" anchor="t" anchorCtr="0">
            <a:noAutofit/>
          </a:bodyPr>
          <a:lstStyle/>
          <a:p>
            <a:pPr marL="0" lvl="0" indent="0" algn="just" rtl="0">
              <a:lnSpc>
                <a:spcPct val="115000"/>
              </a:lnSpc>
              <a:spcBef>
                <a:spcPts val="0"/>
              </a:spcBef>
              <a:spcAft>
                <a:spcPts val="0"/>
              </a:spcAft>
              <a:buNone/>
            </a:pPr>
            <a:r>
              <a:rPr lang="en-US" sz="1100">
                <a:solidFill>
                  <a:srgbClr val="202729"/>
                </a:solidFill>
                <a:latin typeface="Proxima Nova"/>
                <a:ea typeface="Proxima Nova"/>
                <a:cs typeface="Proxima Nova"/>
                <a:sym typeface="Proxima Nova"/>
              </a:rPr>
              <a:t>Karl Isakson, Landscape near "Mindet" on Christiansø, 1911, Free to use, </a:t>
            </a:r>
            <a:r>
              <a:rPr lang="en-US" sz="1100" u="sng">
                <a:solidFill>
                  <a:srgbClr val="202729"/>
                </a:solidFill>
                <a:latin typeface="Proxima Nova"/>
                <a:ea typeface="Proxima Nova"/>
                <a:cs typeface="Proxima Nova"/>
                <a:sym typeface="Proxima Nova"/>
                <a:hlinkClick r:id="rId9">
                  <a:extLst>
                    <a:ext uri="{A12FA001-AC4F-418D-AE19-62706E023703}">
                      <ahyp:hlinkClr xmlns:ahyp="http://schemas.microsoft.com/office/drawing/2018/hyperlinkcolor" val="tx"/>
                    </a:ext>
                  </a:extLst>
                </a:hlinkClick>
              </a:rPr>
              <a:t>SMK - Statens Museum for Kunst</a:t>
            </a:r>
            <a:r>
              <a:rPr lang="en-US" sz="1100">
                <a:solidFill>
                  <a:srgbClr val="202729"/>
                </a:solidFill>
                <a:latin typeface="Proxima Nova"/>
                <a:ea typeface="Proxima Nova"/>
                <a:cs typeface="Proxima Nova"/>
                <a:sym typeface="Proxima Nova"/>
              </a:rPr>
              <a:t>, </a:t>
            </a:r>
            <a:r>
              <a:rPr lang="en-US" sz="1100" u="sng">
                <a:solidFill>
                  <a:srgbClr val="202729"/>
                </a:solidFill>
                <a:latin typeface="Proxima Nova"/>
                <a:ea typeface="Proxima Nova"/>
                <a:cs typeface="Proxima Nova"/>
                <a:sym typeface="Proxima Nova"/>
                <a:hlinkClick r:id="rId10">
                  <a:extLst>
                    <a:ext uri="{A12FA001-AC4F-418D-AE19-62706E023703}">
                      <ahyp:hlinkClr xmlns:ahyp="http://schemas.microsoft.com/office/drawing/2018/hyperlinkcolor" val="tx"/>
                    </a:ext>
                  </a:extLst>
                </a:hlinkClick>
              </a:rPr>
              <a:t>https://open.smk.dk/en/artwork/image/KMS4408?q=*&amp;page=0</a:t>
            </a:r>
            <a:endParaRPr sz="3200">
              <a:solidFill>
                <a:schemeClr val="dk1"/>
              </a:solidFill>
              <a:latin typeface="Calibri"/>
              <a:ea typeface="Calibri"/>
              <a:cs typeface="Calibri"/>
              <a:sym typeface="Calibri"/>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18288000" cy="1457325"/>
          </a:xfrm>
          <a:prstGeom prst="rect">
            <a:avLst/>
          </a:prstGeom>
          <a:solidFill>
            <a:srgbClr val="1E3048"/>
          </a:solidFill>
        </p:spPr>
        <p:txBody>
          <a:bodyPr/>
          <a:lstStyle/>
          <a:p>
            <a:endParaRPr lang="it-IT"/>
          </a:p>
        </p:txBody>
      </p:sp>
      <p:sp>
        <p:nvSpPr>
          <p:cNvPr id="3" name="Freeform 3"/>
          <p:cNvSpPr/>
          <p:nvPr/>
        </p:nvSpPr>
        <p:spPr>
          <a:xfrm>
            <a:off x="16702512" y="8607791"/>
            <a:ext cx="556788" cy="556788"/>
          </a:xfrm>
          <a:custGeom>
            <a:avLst/>
            <a:gdLst/>
            <a:ahLst/>
            <a:cxnLst/>
            <a:rect l="l" t="t" r="r" b="b"/>
            <a:pathLst>
              <a:path w="556788" h="556788">
                <a:moveTo>
                  <a:pt x="0" y="0"/>
                </a:moveTo>
                <a:lnTo>
                  <a:pt x="556788" y="0"/>
                </a:lnTo>
                <a:lnTo>
                  <a:pt x="556788" y="556787"/>
                </a:lnTo>
                <a:lnTo>
                  <a:pt x="0" y="55678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it-IT"/>
          </a:p>
        </p:txBody>
      </p:sp>
      <p:sp>
        <p:nvSpPr>
          <p:cNvPr id="4" name="Freeform 4"/>
          <p:cNvSpPr/>
          <p:nvPr/>
        </p:nvSpPr>
        <p:spPr>
          <a:xfrm rot="-5400000">
            <a:off x="16041208" y="-789467"/>
            <a:ext cx="2988478" cy="1505106"/>
          </a:xfrm>
          <a:custGeom>
            <a:avLst/>
            <a:gdLst/>
            <a:ahLst/>
            <a:cxnLst/>
            <a:rect l="l" t="t" r="r" b="b"/>
            <a:pathLst>
              <a:path w="2988478" h="1505106">
                <a:moveTo>
                  <a:pt x="0" y="0"/>
                </a:moveTo>
                <a:lnTo>
                  <a:pt x="2988478" y="0"/>
                </a:lnTo>
                <a:lnTo>
                  <a:pt x="2988478" y="1505106"/>
                </a:lnTo>
                <a:lnTo>
                  <a:pt x="0" y="150510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it-IT"/>
          </a:p>
        </p:txBody>
      </p:sp>
      <p:grpSp>
        <p:nvGrpSpPr>
          <p:cNvPr id="8" name="Group 8"/>
          <p:cNvGrpSpPr/>
          <p:nvPr/>
        </p:nvGrpSpPr>
        <p:grpSpPr>
          <a:xfrm>
            <a:off x="-431966" y="911088"/>
            <a:ext cx="7148154" cy="925889"/>
            <a:chOff x="0" y="0"/>
            <a:chExt cx="9530872" cy="1234519"/>
          </a:xfrm>
        </p:grpSpPr>
        <p:grpSp>
          <p:nvGrpSpPr>
            <p:cNvPr id="9" name="Group 9"/>
            <p:cNvGrpSpPr/>
            <p:nvPr/>
          </p:nvGrpSpPr>
          <p:grpSpPr>
            <a:xfrm>
              <a:off x="0" y="0"/>
              <a:ext cx="9530872" cy="1234519"/>
              <a:chOff x="0" y="0"/>
              <a:chExt cx="2221364" cy="287730"/>
            </a:xfrm>
          </p:grpSpPr>
          <p:sp>
            <p:nvSpPr>
              <p:cNvPr id="10" name="Freeform 10"/>
              <p:cNvSpPr/>
              <p:nvPr/>
            </p:nvSpPr>
            <p:spPr>
              <a:xfrm>
                <a:off x="0" y="0"/>
                <a:ext cx="2221364" cy="287730"/>
              </a:xfrm>
              <a:custGeom>
                <a:avLst/>
                <a:gdLst/>
                <a:ahLst/>
                <a:cxnLst/>
                <a:rect l="l" t="t" r="r" b="b"/>
                <a:pathLst>
                  <a:path w="2221364" h="287730">
                    <a:moveTo>
                      <a:pt x="46588" y="0"/>
                    </a:moveTo>
                    <a:lnTo>
                      <a:pt x="2174776" y="0"/>
                    </a:lnTo>
                    <a:cubicBezTo>
                      <a:pt x="2187132" y="0"/>
                      <a:pt x="2198982" y="4908"/>
                      <a:pt x="2207719" y="13645"/>
                    </a:cubicBezTo>
                    <a:cubicBezTo>
                      <a:pt x="2216456" y="22382"/>
                      <a:pt x="2221364" y="34232"/>
                      <a:pt x="2221364" y="46588"/>
                    </a:cubicBezTo>
                    <a:lnTo>
                      <a:pt x="2221364" y="241142"/>
                    </a:lnTo>
                    <a:cubicBezTo>
                      <a:pt x="2221364" y="266872"/>
                      <a:pt x="2200506" y="287730"/>
                      <a:pt x="2174776" y="287730"/>
                    </a:cubicBezTo>
                    <a:lnTo>
                      <a:pt x="46588" y="287730"/>
                    </a:lnTo>
                    <a:cubicBezTo>
                      <a:pt x="34232" y="287730"/>
                      <a:pt x="22382" y="282822"/>
                      <a:pt x="13645" y="274085"/>
                    </a:cubicBezTo>
                    <a:cubicBezTo>
                      <a:pt x="4908" y="265348"/>
                      <a:pt x="0" y="253498"/>
                      <a:pt x="0" y="241142"/>
                    </a:cubicBezTo>
                    <a:lnTo>
                      <a:pt x="0" y="46588"/>
                    </a:lnTo>
                    <a:cubicBezTo>
                      <a:pt x="0" y="34232"/>
                      <a:pt x="4908" y="22382"/>
                      <a:pt x="13645" y="13645"/>
                    </a:cubicBezTo>
                    <a:cubicBezTo>
                      <a:pt x="22382" y="4908"/>
                      <a:pt x="34232" y="0"/>
                      <a:pt x="46588" y="0"/>
                    </a:cubicBezTo>
                    <a:close/>
                  </a:path>
                </a:pathLst>
              </a:custGeom>
              <a:solidFill>
                <a:srgbClr val="FFFFFF"/>
              </a:solidFill>
            </p:spPr>
            <p:txBody>
              <a:bodyPr/>
              <a:lstStyle/>
              <a:p>
                <a:endParaRPr lang="it-IT"/>
              </a:p>
            </p:txBody>
          </p:sp>
          <p:sp>
            <p:nvSpPr>
              <p:cNvPr id="11" name="TextBox 11"/>
              <p:cNvSpPr txBox="1"/>
              <p:nvPr/>
            </p:nvSpPr>
            <p:spPr>
              <a:xfrm>
                <a:off x="0" y="-38100"/>
                <a:ext cx="2221364" cy="325830"/>
              </a:xfrm>
              <a:prstGeom prst="rect">
                <a:avLst/>
              </a:prstGeom>
            </p:spPr>
            <p:txBody>
              <a:bodyPr lIns="60055" tIns="60055" rIns="60055" bIns="60055" rtlCol="0" anchor="ctr"/>
              <a:lstStyle/>
              <a:p>
                <a:pPr algn="ctr">
                  <a:lnSpc>
                    <a:spcPts val="2939"/>
                  </a:lnSpc>
                </a:pPr>
                <a:endParaRPr/>
              </a:p>
            </p:txBody>
          </p:sp>
        </p:grpSp>
        <p:sp>
          <p:nvSpPr>
            <p:cNvPr id="12" name="Freeform 12"/>
            <p:cNvSpPr/>
            <p:nvPr/>
          </p:nvSpPr>
          <p:spPr>
            <a:xfrm>
              <a:off x="3724852" y="163176"/>
              <a:ext cx="5435836" cy="908166"/>
            </a:xfrm>
            <a:custGeom>
              <a:avLst/>
              <a:gdLst/>
              <a:ahLst/>
              <a:cxnLst/>
              <a:rect l="l" t="t" r="r" b="b"/>
              <a:pathLst>
                <a:path w="5435836" h="908166">
                  <a:moveTo>
                    <a:pt x="0" y="0"/>
                  </a:moveTo>
                  <a:lnTo>
                    <a:pt x="5435836" y="0"/>
                  </a:lnTo>
                  <a:lnTo>
                    <a:pt x="5435836" y="908167"/>
                  </a:lnTo>
                  <a:lnTo>
                    <a:pt x="0" y="908167"/>
                  </a:lnTo>
                  <a:lnTo>
                    <a:pt x="0" y="0"/>
                  </a:lnTo>
                  <a:close/>
                </a:path>
              </a:pathLst>
            </a:custGeom>
            <a:blipFill>
              <a:blip r:embed="rId6"/>
              <a:stretch>
                <a:fillRect/>
              </a:stretch>
            </a:blipFill>
          </p:spPr>
          <p:txBody>
            <a:bodyPr/>
            <a:lstStyle/>
            <a:p>
              <a:endParaRPr lang="it-IT"/>
            </a:p>
          </p:txBody>
        </p:sp>
        <p:sp>
          <p:nvSpPr>
            <p:cNvPr id="13" name="Freeform 13"/>
            <p:cNvSpPr/>
            <p:nvPr/>
          </p:nvSpPr>
          <p:spPr>
            <a:xfrm>
              <a:off x="1650583" y="240131"/>
              <a:ext cx="1923704" cy="754258"/>
            </a:xfrm>
            <a:custGeom>
              <a:avLst/>
              <a:gdLst/>
              <a:ahLst/>
              <a:cxnLst/>
              <a:rect l="l" t="t" r="r" b="b"/>
              <a:pathLst>
                <a:path w="1923704" h="754258">
                  <a:moveTo>
                    <a:pt x="0" y="0"/>
                  </a:moveTo>
                  <a:lnTo>
                    <a:pt x="1923704" y="0"/>
                  </a:lnTo>
                  <a:lnTo>
                    <a:pt x="1923704" y="754258"/>
                  </a:lnTo>
                  <a:lnTo>
                    <a:pt x="0" y="754258"/>
                  </a:lnTo>
                  <a:lnTo>
                    <a:pt x="0" y="0"/>
                  </a:lnTo>
                  <a:close/>
                </a:path>
              </a:pathLst>
            </a:custGeom>
            <a:blipFill>
              <a:blip r:embed="rId7"/>
              <a:stretch>
                <a:fillRect/>
              </a:stretch>
            </a:blipFill>
          </p:spPr>
          <p:txBody>
            <a:bodyPr/>
            <a:lstStyle/>
            <a:p>
              <a:endParaRPr lang="it-IT"/>
            </a:p>
          </p:txBody>
        </p:sp>
      </p:grpSp>
      <p:sp>
        <p:nvSpPr>
          <p:cNvPr id="5" name="Freeform 5"/>
          <p:cNvSpPr/>
          <p:nvPr/>
        </p:nvSpPr>
        <p:spPr>
          <a:xfrm rot="5400000">
            <a:off x="7996398" y="9139398"/>
            <a:ext cx="1060016" cy="1235189"/>
          </a:xfrm>
          <a:custGeom>
            <a:avLst/>
            <a:gdLst/>
            <a:ahLst/>
            <a:cxnLst/>
            <a:rect l="l" t="t" r="r" b="b"/>
            <a:pathLst>
              <a:path w="1060016" h="1235189">
                <a:moveTo>
                  <a:pt x="0" y="0"/>
                </a:moveTo>
                <a:lnTo>
                  <a:pt x="1060016" y="0"/>
                </a:lnTo>
                <a:lnTo>
                  <a:pt x="1060016" y="1235188"/>
                </a:lnTo>
                <a:lnTo>
                  <a:pt x="0" y="123518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it-IT"/>
          </a:p>
        </p:txBody>
      </p:sp>
      <p:sp>
        <p:nvSpPr>
          <p:cNvPr id="16" name="TextBox 6">
            <a:extLst>
              <a:ext uri="{FF2B5EF4-FFF2-40B4-BE49-F238E27FC236}">
                <a16:creationId xmlns:a16="http://schemas.microsoft.com/office/drawing/2014/main" id="{D6BE1D3E-D13B-2CA7-9C96-712F3D4ED8BD}"/>
              </a:ext>
            </a:extLst>
          </p:cNvPr>
          <p:cNvSpPr txBox="1"/>
          <p:nvPr/>
        </p:nvSpPr>
        <p:spPr>
          <a:xfrm>
            <a:off x="2519264" y="7670288"/>
            <a:ext cx="5759153" cy="715389"/>
          </a:xfrm>
          <a:prstGeom prst="rect">
            <a:avLst/>
          </a:prstGeom>
        </p:spPr>
        <p:txBody>
          <a:bodyPr wrap="square" lIns="0" tIns="0" rIns="0" bIns="0" rtlCol="0" anchor="t">
            <a:spAutoFit/>
          </a:bodyPr>
          <a:lstStyle/>
          <a:p>
            <a:pPr>
              <a:lnSpc>
                <a:spcPts val="6269"/>
              </a:lnSpc>
            </a:pPr>
            <a:r>
              <a:rPr lang="en-US" sz="4000">
                <a:solidFill>
                  <a:srgbClr val="06213C"/>
                </a:solidFill>
                <a:latin typeface="Montserrat Classic Bold"/>
              </a:rPr>
              <a:t>Quale </a:t>
            </a:r>
            <a:r>
              <a:rPr lang="en-US" sz="4000" err="1">
                <a:solidFill>
                  <a:srgbClr val="06213C"/>
                </a:solidFill>
                <a:latin typeface="Montserrat Classic Bold"/>
              </a:rPr>
              <a:t>Foro</a:t>
            </a:r>
            <a:r>
              <a:rPr lang="en-US" sz="4000">
                <a:solidFill>
                  <a:srgbClr val="06213C"/>
                </a:solidFill>
                <a:latin typeface="Montserrat Classic Bold"/>
              </a:rPr>
              <a:t> </a:t>
            </a:r>
            <a:r>
              <a:rPr lang="en-US" sz="4000" err="1">
                <a:solidFill>
                  <a:srgbClr val="06213C"/>
                </a:solidFill>
                <a:latin typeface="Montserrat Classic Bold"/>
              </a:rPr>
              <a:t>prevale</a:t>
            </a:r>
            <a:r>
              <a:rPr lang="en-US" sz="4000">
                <a:solidFill>
                  <a:srgbClr val="06213C"/>
                </a:solidFill>
                <a:latin typeface="Montserrat Classic Bold"/>
              </a:rPr>
              <a:t>?</a:t>
            </a:r>
          </a:p>
        </p:txBody>
      </p:sp>
      <p:pic>
        <p:nvPicPr>
          <p:cNvPr id="19" name="Immagine 18" descr="Immagine che contiene testo, Carattere, schermata&#10;&#10;Descrizione generata automaticamente">
            <a:extLst>
              <a:ext uri="{FF2B5EF4-FFF2-40B4-BE49-F238E27FC236}">
                <a16:creationId xmlns:a16="http://schemas.microsoft.com/office/drawing/2014/main" id="{E50282BF-ACA3-5ED6-942E-C3EF38475E4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85426" y="3249606"/>
            <a:ext cx="13251062" cy="4066048"/>
          </a:xfrm>
          <a:prstGeom prst="rect">
            <a:avLst/>
          </a:prstGeom>
        </p:spPr>
      </p:pic>
      <p:pic>
        <p:nvPicPr>
          <p:cNvPr id="17" name="Immagine 16" descr="Immagine che contiene cartone animato, bilancia&#10;&#10;Descrizione generata automaticamente">
            <a:extLst>
              <a:ext uri="{FF2B5EF4-FFF2-40B4-BE49-F238E27FC236}">
                <a16:creationId xmlns:a16="http://schemas.microsoft.com/office/drawing/2014/main" id="{D1BEB7DC-E391-2297-2A45-D1479DCEBDC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723952" y="7219528"/>
            <a:ext cx="3896879" cy="2776526"/>
          </a:xfrm>
          <a:prstGeom prst="rect">
            <a:avLst/>
          </a:prstGeom>
        </p:spPr>
      </p:pic>
      <p:sp>
        <p:nvSpPr>
          <p:cNvPr id="7" name="TextBox 6">
            <a:extLst>
              <a:ext uri="{FF2B5EF4-FFF2-40B4-BE49-F238E27FC236}">
                <a16:creationId xmlns:a16="http://schemas.microsoft.com/office/drawing/2014/main" id="{E1266CC3-694D-CEE1-C186-1093C31D7306}"/>
              </a:ext>
            </a:extLst>
          </p:cNvPr>
          <p:cNvSpPr txBox="1"/>
          <p:nvPr/>
        </p:nvSpPr>
        <p:spPr>
          <a:xfrm>
            <a:off x="13036655" y="3448245"/>
            <a:ext cx="3168352" cy="715389"/>
          </a:xfrm>
          <a:prstGeom prst="rect">
            <a:avLst/>
          </a:prstGeom>
        </p:spPr>
        <p:txBody>
          <a:bodyPr wrap="square" lIns="0" tIns="0" rIns="0" bIns="0" rtlCol="0" anchor="t">
            <a:spAutoFit/>
          </a:bodyPr>
          <a:lstStyle/>
          <a:p>
            <a:pPr>
              <a:lnSpc>
                <a:spcPts val="6269"/>
              </a:lnSpc>
            </a:pPr>
            <a:r>
              <a:rPr lang="en-US" sz="4000">
                <a:solidFill>
                  <a:srgbClr val="06213C"/>
                </a:solidFill>
                <a:latin typeface="Montserrat Classic Bold"/>
              </a:rPr>
              <a:t>Perpetuo</a:t>
            </a:r>
          </a:p>
        </p:txBody>
      </p:sp>
      <p:sp>
        <p:nvSpPr>
          <p:cNvPr id="15" name="TextBox 6">
            <a:extLst>
              <a:ext uri="{FF2B5EF4-FFF2-40B4-BE49-F238E27FC236}">
                <a16:creationId xmlns:a16="http://schemas.microsoft.com/office/drawing/2014/main" id="{5B45C7E8-25F7-D0C7-ECB6-006958BC5D64}"/>
              </a:ext>
            </a:extLst>
          </p:cNvPr>
          <p:cNvSpPr txBox="1"/>
          <p:nvPr/>
        </p:nvSpPr>
        <p:spPr>
          <a:xfrm>
            <a:off x="13036655" y="4458323"/>
            <a:ext cx="3896879" cy="2350002"/>
          </a:xfrm>
          <a:prstGeom prst="rect">
            <a:avLst/>
          </a:prstGeom>
        </p:spPr>
        <p:txBody>
          <a:bodyPr wrap="square" lIns="0" tIns="0" rIns="0" bIns="0" rtlCol="0" anchor="t">
            <a:spAutoFit/>
          </a:bodyPr>
          <a:lstStyle/>
          <a:p>
            <a:pPr>
              <a:lnSpc>
                <a:spcPts val="6269"/>
              </a:lnSpc>
            </a:pPr>
            <a:r>
              <a:rPr lang="en-US" sz="4000">
                <a:solidFill>
                  <a:srgbClr val="06213C"/>
                </a:solidFill>
                <a:latin typeface="Montserrat Classic Bold"/>
              </a:rPr>
              <a:t>20 anni per la </a:t>
            </a:r>
            <a:r>
              <a:rPr lang="en-US" sz="4000" err="1">
                <a:solidFill>
                  <a:srgbClr val="06213C"/>
                </a:solidFill>
                <a:latin typeface="Montserrat Classic Bold"/>
              </a:rPr>
              <a:t>legge</a:t>
            </a:r>
            <a:r>
              <a:rPr lang="en-US" sz="4000">
                <a:solidFill>
                  <a:srgbClr val="06213C"/>
                </a:solidFill>
                <a:latin typeface="Montserrat Classic Bold"/>
              </a:rPr>
              <a:t> </a:t>
            </a:r>
            <a:r>
              <a:rPr lang="en-US" sz="4000" err="1">
                <a:solidFill>
                  <a:srgbClr val="06213C"/>
                </a:solidFill>
                <a:latin typeface="Montserrat Classic Bold"/>
              </a:rPr>
              <a:t>italiana</a:t>
            </a:r>
            <a:r>
              <a:rPr lang="en-US" sz="4000">
                <a:solidFill>
                  <a:srgbClr val="06213C"/>
                </a:solidFill>
                <a:latin typeface="Montserrat Classic Bold"/>
              </a:rPr>
              <a:t> </a:t>
            </a:r>
            <a:r>
              <a:rPr lang="en-US" sz="4000" err="1">
                <a:solidFill>
                  <a:srgbClr val="06213C"/>
                </a:solidFill>
                <a:latin typeface="Montserrat Classic Bold"/>
              </a:rPr>
              <a:t>sul</a:t>
            </a:r>
            <a:r>
              <a:rPr lang="en-US" sz="4000">
                <a:solidFill>
                  <a:srgbClr val="06213C"/>
                </a:solidFill>
                <a:latin typeface="Montserrat Classic Bold"/>
              </a:rPr>
              <a:t> </a:t>
            </a:r>
            <a:r>
              <a:rPr lang="en-US" sz="4000" err="1">
                <a:solidFill>
                  <a:srgbClr val="06213C"/>
                </a:solidFill>
                <a:latin typeface="Montserrat Classic Bold"/>
              </a:rPr>
              <a:t>diritto</a:t>
            </a:r>
            <a:r>
              <a:rPr lang="en-US" sz="4000">
                <a:solidFill>
                  <a:srgbClr val="06213C"/>
                </a:solidFill>
                <a:latin typeface="Montserrat Classic Bold"/>
              </a:rPr>
              <a:t> </a:t>
            </a:r>
            <a:r>
              <a:rPr lang="en-US" sz="4000" err="1">
                <a:solidFill>
                  <a:srgbClr val="06213C"/>
                </a:solidFill>
                <a:latin typeface="Montserrat Classic Bold"/>
              </a:rPr>
              <a:t>d’autore</a:t>
            </a:r>
            <a:endParaRPr lang="en-US" sz="4000">
              <a:solidFill>
                <a:srgbClr val="06213C"/>
              </a:solidFill>
              <a:latin typeface="Montserrat Classic Bold"/>
            </a:endParaRPr>
          </a:p>
        </p:txBody>
      </p:sp>
      <p:sp>
        <p:nvSpPr>
          <p:cNvPr id="6" name="TextBox 6"/>
          <p:cNvSpPr txBox="1"/>
          <p:nvPr/>
        </p:nvSpPr>
        <p:spPr>
          <a:xfrm>
            <a:off x="226768" y="1937507"/>
            <a:ext cx="18061232" cy="721351"/>
          </a:xfrm>
          <a:prstGeom prst="rect">
            <a:avLst/>
          </a:prstGeom>
        </p:spPr>
        <p:txBody>
          <a:bodyPr wrap="square" lIns="0" tIns="0" rIns="0" bIns="0" rtlCol="0" anchor="t">
            <a:spAutoFit/>
          </a:bodyPr>
          <a:lstStyle/>
          <a:p>
            <a:pPr algn="ctr">
              <a:lnSpc>
                <a:spcPts val="6269"/>
              </a:lnSpc>
            </a:pPr>
            <a:r>
              <a:rPr lang="en-US" sz="3600">
                <a:solidFill>
                  <a:srgbClr val="06213C"/>
                </a:solidFill>
                <a:latin typeface="Montserrat Classic Bold"/>
              </a:rPr>
              <a:t>MASSIMALI E CESSIONE</a:t>
            </a:r>
          </a:p>
        </p:txBody>
      </p:sp>
      <p:sp>
        <p:nvSpPr>
          <p:cNvPr id="14" name="CasellaDiTesto 13">
            <a:extLst>
              <a:ext uri="{FF2B5EF4-FFF2-40B4-BE49-F238E27FC236}">
                <a16:creationId xmlns:a16="http://schemas.microsoft.com/office/drawing/2014/main" id="{94774D61-1B60-94A3-0F36-8D55FF43994C}"/>
              </a:ext>
            </a:extLst>
          </p:cNvPr>
          <p:cNvSpPr txBox="1"/>
          <p:nvPr/>
        </p:nvSpPr>
        <p:spPr>
          <a:xfrm>
            <a:off x="6929185" y="181403"/>
            <a:ext cx="9867976" cy="900246"/>
          </a:xfrm>
          <a:prstGeom prst="rect">
            <a:avLst/>
          </a:prstGeom>
          <a:noFill/>
        </p:spPr>
        <p:txBody>
          <a:bodyPr wrap="square">
            <a:spAutoFit/>
          </a:bodyPr>
          <a:lstStyle/>
          <a:p>
            <a:pPr algn="ctr">
              <a:lnSpc>
                <a:spcPts val="6269"/>
              </a:lnSpc>
            </a:pPr>
            <a:r>
              <a:rPr lang="en-US" sz="5400" b="1">
                <a:solidFill>
                  <a:schemeClr val="bg1"/>
                </a:solidFill>
                <a:latin typeface="Montserrat"/>
              </a:rPr>
              <a:t>Il </a:t>
            </a:r>
            <a:r>
              <a:rPr lang="en-US" sz="5400" b="1" err="1">
                <a:solidFill>
                  <a:schemeClr val="bg1"/>
                </a:solidFill>
                <a:latin typeface="Montserrat"/>
              </a:rPr>
              <a:t>contratto</a:t>
            </a:r>
            <a:r>
              <a:rPr lang="en-US" sz="5400" b="1">
                <a:solidFill>
                  <a:schemeClr val="bg1"/>
                </a:solidFill>
                <a:latin typeface="Montserrat"/>
              </a:rPr>
              <a:t> </a:t>
            </a:r>
            <a:r>
              <a:rPr lang="en-US" sz="5400" b="1" err="1">
                <a:solidFill>
                  <a:schemeClr val="bg1"/>
                </a:solidFill>
                <a:latin typeface="Montserrat"/>
              </a:rPr>
              <a:t>editoriale</a:t>
            </a:r>
            <a:r>
              <a:rPr lang="en-US" sz="5400" b="1">
                <a:solidFill>
                  <a:schemeClr val="bg1"/>
                </a:solidFill>
                <a:latin typeface="Montserrat"/>
              </a:rPr>
              <a:t> </a:t>
            </a:r>
            <a:r>
              <a:rPr lang="en-US" sz="5400" b="1" err="1">
                <a:solidFill>
                  <a:schemeClr val="bg1"/>
                </a:solidFill>
                <a:latin typeface="Montserrat"/>
              </a:rPr>
              <a:t>oggi</a:t>
            </a:r>
            <a:endParaRPr lang="en-US" sz="5400" b="1">
              <a:solidFill>
                <a:schemeClr val="bg1"/>
              </a:solidFill>
              <a:latin typeface="Montserrat"/>
            </a:endParaRPr>
          </a:p>
        </p:txBody>
      </p:sp>
    </p:spTree>
    <p:extLst>
      <p:ext uri="{BB962C8B-B14F-4D97-AF65-F5344CB8AC3E}">
        <p14:creationId xmlns:p14="http://schemas.microsoft.com/office/powerpoint/2010/main" val="191741164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18288000" cy="1457325"/>
          </a:xfrm>
          <a:prstGeom prst="rect">
            <a:avLst/>
          </a:prstGeom>
          <a:solidFill>
            <a:srgbClr val="1E3048"/>
          </a:solidFill>
        </p:spPr>
        <p:txBody>
          <a:bodyPr/>
          <a:lstStyle/>
          <a:p>
            <a:endParaRPr lang="it-IT"/>
          </a:p>
        </p:txBody>
      </p:sp>
      <p:sp>
        <p:nvSpPr>
          <p:cNvPr id="3" name="Freeform 3"/>
          <p:cNvSpPr/>
          <p:nvPr/>
        </p:nvSpPr>
        <p:spPr>
          <a:xfrm>
            <a:off x="16702512" y="8607791"/>
            <a:ext cx="556788" cy="556788"/>
          </a:xfrm>
          <a:custGeom>
            <a:avLst/>
            <a:gdLst/>
            <a:ahLst/>
            <a:cxnLst/>
            <a:rect l="l" t="t" r="r" b="b"/>
            <a:pathLst>
              <a:path w="556788" h="556788">
                <a:moveTo>
                  <a:pt x="0" y="0"/>
                </a:moveTo>
                <a:lnTo>
                  <a:pt x="556788" y="0"/>
                </a:lnTo>
                <a:lnTo>
                  <a:pt x="556788" y="556787"/>
                </a:lnTo>
                <a:lnTo>
                  <a:pt x="0" y="55678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it-IT"/>
          </a:p>
        </p:txBody>
      </p:sp>
      <p:sp>
        <p:nvSpPr>
          <p:cNvPr id="4" name="Freeform 4"/>
          <p:cNvSpPr/>
          <p:nvPr/>
        </p:nvSpPr>
        <p:spPr>
          <a:xfrm rot="-5400000">
            <a:off x="16041208" y="-789467"/>
            <a:ext cx="2988478" cy="1505106"/>
          </a:xfrm>
          <a:custGeom>
            <a:avLst/>
            <a:gdLst/>
            <a:ahLst/>
            <a:cxnLst/>
            <a:rect l="l" t="t" r="r" b="b"/>
            <a:pathLst>
              <a:path w="2988478" h="1505106">
                <a:moveTo>
                  <a:pt x="0" y="0"/>
                </a:moveTo>
                <a:lnTo>
                  <a:pt x="2988478" y="0"/>
                </a:lnTo>
                <a:lnTo>
                  <a:pt x="2988478" y="1505106"/>
                </a:lnTo>
                <a:lnTo>
                  <a:pt x="0" y="150510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it-IT"/>
          </a:p>
        </p:txBody>
      </p:sp>
      <p:grpSp>
        <p:nvGrpSpPr>
          <p:cNvPr id="8" name="Group 8"/>
          <p:cNvGrpSpPr/>
          <p:nvPr/>
        </p:nvGrpSpPr>
        <p:grpSpPr>
          <a:xfrm>
            <a:off x="-431966" y="911088"/>
            <a:ext cx="7148154" cy="925889"/>
            <a:chOff x="0" y="0"/>
            <a:chExt cx="9530872" cy="1234519"/>
          </a:xfrm>
        </p:grpSpPr>
        <p:grpSp>
          <p:nvGrpSpPr>
            <p:cNvPr id="9" name="Group 9"/>
            <p:cNvGrpSpPr/>
            <p:nvPr/>
          </p:nvGrpSpPr>
          <p:grpSpPr>
            <a:xfrm>
              <a:off x="0" y="0"/>
              <a:ext cx="9530872" cy="1234519"/>
              <a:chOff x="0" y="0"/>
              <a:chExt cx="2221364" cy="287730"/>
            </a:xfrm>
          </p:grpSpPr>
          <p:sp>
            <p:nvSpPr>
              <p:cNvPr id="10" name="Freeform 10"/>
              <p:cNvSpPr/>
              <p:nvPr/>
            </p:nvSpPr>
            <p:spPr>
              <a:xfrm>
                <a:off x="0" y="0"/>
                <a:ext cx="2221364" cy="287730"/>
              </a:xfrm>
              <a:custGeom>
                <a:avLst/>
                <a:gdLst/>
                <a:ahLst/>
                <a:cxnLst/>
                <a:rect l="l" t="t" r="r" b="b"/>
                <a:pathLst>
                  <a:path w="2221364" h="287730">
                    <a:moveTo>
                      <a:pt x="46588" y="0"/>
                    </a:moveTo>
                    <a:lnTo>
                      <a:pt x="2174776" y="0"/>
                    </a:lnTo>
                    <a:cubicBezTo>
                      <a:pt x="2187132" y="0"/>
                      <a:pt x="2198982" y="4908"/>
                      <a:pt x="2207719" y="13645"/>
                    </a:cubicBezTo>
                    <a:cubicBezTo>
                      <a:pt x="2216456" y="22382"/>
                      <a:pt x="2221364" y="34232"/>
                      <a:pt x="2221364" y="46588"/>
                    </a:cubicBezTo>
                    <a:lnTo>
                      <a:pt x="2221364" y="241142"/>
                    </a:lnTo>
                    <a:cubicBezTo>
                      <a:pt x="2221364" y="266872"/>
                      <a:pt x="2200506" y="287730"/>
                      <a:pt x="2174776" y="287730"/>
                    </a:cubicBezTo>
                    <a:lnTo>
                      <a:pt x="46588" y="287730"/>
                    </a:lnTo>
                    <a:cubicBezTo>
                      <a:pt x="34232" y="287730"/>
                      <a:pt x="22382" y="282822"/>
                      <a:pt x="13645" y="274085"/>
                    </a:cubicBezTo>
                    <a:cubicBezTo>
                      <a:pt x="4908" y="265348"/>
                      <a:pt x="0" y="253498"/>
                      <a:pt x="0" y="241142"/>
                    </a:cubicBezTo>
                    <a:lnTo>
                      <a:pt x="0" y="46588"/>
                    </a:lnTo>
                    <a:cubicBezTo>
                      <a:pt x="0" y="34232"/>
                      <a:pt x="4908" y="22382"/>
                      <a:pt x="13645" y="13645"/>
                    </a:cubicBezTo>
                    <a:cubicBezTo>
                      <a:pt x="22382" y="4908"/>
                      <a:pt x="34232" y="0"/>
                      <a:pt x="46588" y="0"/>
                    </a:cubicBezTo>
                    <a:close/>
                  </a:path>
                </a:pathLst>
              </a:custGeom>
              <a:solidFill>
                <a:srgbClr val="FFFFFF"/>
              </a:solidFill>
            </p:spPr>
            <p:txBody>
              <a:bodyPr/>
              <a:lstStyle/>
              <a:p>
                <a:endParaRPr lang="it-IT"/>
              </a:p>
            </p:txBody>
          </p:sp>
          <p:sp>
            <p:nvSpPr>
              <p:cNvPr id="11" name="TextBox 11"/>
              <p:cNvSpPr txBox="1"/>
              <p:nvPr/>
            </p:nvSpPr>
            <p:spPr>
              <a:xfrm>
                <a:off x="0" y="-38100"/>
                <a:ext cx="2221364" cy="325830"/>
              </a:xfrm>
              <a:prstGeom prst="rect">
                <a:avLst/>
              </a:prstGeom>
            </p:spPr>
            <p:txBody>
              <a:bodyPr lIns="60055" tIns="60055" rIns="60055" bIns="60055" rtlCol="0" anchor="ctr"/>
              <a:lstStyle/>
              <a:p>
                <a:pPr algn="ctr">
                  <a:lnSpc>
                    <a:spcPts val="2939"/>
                  </a:lnSpc>
                </a:pPr>
                <a:endParaRPr/>
              </a:p>
            </p:txBody>
          </p:sp>
        </p:grpSp>
        <p:sp>
          <p:nvSpPr>
            <p:cNvPr id="12" name="Freeform 12"/>
            <p:cNvSpPr/>
            <p:nvPr/>
          </p:nvSpPr>
          <p:spPr>
            <a:xfrm>
              <a:off x="3724852" y="163176"/>
              <a:ext cx="5435836" cy="908166"/>
            </a:xfrm>
            <a:custGeom>
              <a:avLst/>
              <a:gdLst/>
              <a:ahLst/>
              <a:cxnLst/>
              <a:rect l="l" t="t" r="r" b="b"/>
              <a:pathLst>
                <a:path w="5435836" h="908166">
                  <a:moveTo>
                    <a:pt x="0" y="0"/>
                  </a:moveTo>
                  <a:lnTo>
                    <a:pt x="5435836" y="0"/>
                  </a:lnTo>
                  <a:lnTo>
                    <a:pt x="5435836" y="908167"/>
                  </a:lnTo>
                  <a:lnTo>
                    <a:pt x="0" y="908167"/>
                  </a:lnTo>
                  <a:lnTo>
                    <a:pt x="0" y="0"/>
                  </a:lnTo>
                  <a:close/>
                </a:path>
              </a:pathLst>
            </a:custGeom>
            <a:blipFill>
              <a:blip r:embed="rId6"/>
              <a:stretch>
                <a:fillRect/>
              </a:stretch>
            </a:blipFill>
          </p:spPr>
          <p:txBody>
            <a:bodyPr/>
            <a:lstStyle/>
            <a:p>
              <a:endParaRPr lang="it-IT"/>
            </a:p>
          </p:txBody>
        </p:sp>
        <p:sp>
          <p:nvSpPr>
            <p:cNvPr id="13" name="Freeform 13"/>
            <p:cNvSpPr/>
            <p:nvPr/>
          </p:nvSpPr>
          <p:spPr>
            <a:xfrm>
              <a:off x="1650583" y="240131"/>
              <a:ext cx="1923704" cy="754258"/>
            </a:xfrm>
            <a:custGeom>
              <a:avLst/>
              <a:gdLst/>
              <a:ahLst/>
              <a:cxnLst/>
              <a:rect l="l" t="t" r="r" b="b"/>
              <a:pathLst>
                <a:path w="1923704" h="754258">
                  <a:moveTo>
                    <a:pt x="0" y="0"/>
                  </a:moveTo>
                  <a:lnTo>
                    <a:pt x="1923704" y="0"/>
                  </a:lnTo>
                  <a:lnTo>
                    <a:pt x="1923704" y="754258"/>
                  </a:lnTo>
                  <a:lnTo>
                    <a:pt x="0" y="754258"/>
                  </a:lnTo>
                  <a:lnTo>
                    <a:pt x="0" y="0"/>
                  </a:lnTo>
                  <a:close/>
                </a:path>
              </a:pathLst>
            </a:custGeom>
            <a:blipFill>
              <a:blip r:embed="rId7"/>
              <a:stretch>
                <a:fillRect/>
              </a:stretch>
            </a:blipFill>
          </p:spPr>
          <p:txBody>
            <a:bodyPr/>
            <a:lstStyle/>
            <a:p>
              <a:endParaRPr lang="it-IT"/>
            </a:p>
          </p:txBody>
        </p:sp>
      </p:grpSp>
      <p:sp>
        <p:nvSpPr>
          <p:cNvPr id="6" name="TextBox 6"/>
          <p:cNvSpPr txBox="1"/>
          <p:nvPr/>
        </p:nvSpPr>
        <p:spPr>
          <a:xfrm>
            <a:off x="113384" y="1693538"/>
            <a:ext cx="18061232" cy="721351"/>
          </a:xfrm>
          <a:prstGeom prst="rect">
            <a:avLst/>
          </a:prstGeom>
        </p:spPr>
        <p:txBody>
          <a:bodyPr wrap="square" lIns="0" tIns="0" rIns="0" bIns="0" rtlCol="0" anchor="t">
            <a:spAutoFit/>
          </a:bodyPr>
          <a:lstStyle/>
          <a:p>
            <a:pPr algn="ctr">
              <a:lnSpc>
                <a:spcPts val="6269"/>
              </a:lnSpc>
            </a:pPr>
            <a:r>
              <a:rPr lang="en-US" sz="3600">
                <a:solidFill>
                  <a:srgbClr val="06213C"/>
                </a:solidFill>
                <a:latin typeface="Montserrat Classic Bold"/>
              </a:rPr>
              <a:t>L’IMPORTANZA DI CONSERVARE I DIRITTI</a:t>
            </a:r>
          </a:p>
        </p:txBody>
      </p:sp>
      <p:sp>
        <p:nvSpPr>
          <p:cNvPr id="5" name="Freeform 5"/>
          <p:cNvSpPr/>
          <p:nvPr/>
        </p:nvSpPr>
        <p:spPr>
          <a:xfrm rot="5400000">
            <a:off x="7996398" y="9139398"/>
            <a:ext cx="1060016" cy="1235189"/>
          </a:xfrm>
          <a:custGeom>
            <a:avLst/>
            <a:gdLst/>
            <a:ahLst/>
            <a:cxnLst/>
            <a:rect l="l" t="t" r="r" b="b"/>
            <a:pathLst>
              <a:path w="1060016" h="1235189">
                <a:moveTo>
                  <a:pt x="0" y="0"/>
                </a:moveTo>
                <a:lnTo>
                  <a:pt x="1060016" y="0"/>
                </a:lnTo>
                <a:lnTo>
                  <a:pt x="1060016" y="1235188"/>
                </a:lnTo>
                <a:lnTo>
                  <a:pt x="0" y="123518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it-IT"/>
          </a:p>
        </p:txBody>
      </p:sp>
      <p:sp>
        <p:nvSpPr>
          <p:cNvPr id="15" name="TextBox 7">
            <a:extLst>
              <a:ext uri="{FF2B5EF4-FFF2-40B4-BE49-F238E27FC236}">
                <a16:creationId xmlns:a16="http://schemas.microsoft.com/office/drawing/2014/main" id="{E6E05462-C008-1DE8-D718-CA03A1A59B3F}"/>
              </a:ext>
            </a:extLst>
          </p:cNvPr>
          <p:cNvSpPr txBox="1"/>
          <p:nvPr/>
        </p:nvSpPr>
        <p:spPr>
          <a:xfrm>
            <a:off x="263572" y="3737349"/>
            <a:ext cx="10297144" cy="8046113"/>
          </a:xfrm>
          <a:prstGeom prst="rect">
            <a:avLst/>
          </a:prstGeom>
        </p:spPr>
        <p:txBody>
          <a:bodyPr wrap="square" lIns="0" tIns="0" rIns="0" bIns="0" rtlCol="0" anchor="t">
            <a:spAutoFit/>
          </a:bodyPr>
          <a:lstStyle/>
          <a:p>
            <a:pPr>
              <a:lnSpc>
                <a:spcPts val="3499"/>
              </a:lnSpc>
            </a:pPr>
            <a:r>
              <a:rPr lang="en-US" sz="2499" err="1">
                <a:solidFill>
                  <a:srgbClr val="06213C"/>
                </a:solidFill>
                <a:latin typeface="Montserrat"/>
              </a:rPr>
              <a:t>Conservare</a:t>
            </a:r>
            <a:r>
              <a:rPr lang="en-US" sz="2499">
                <a:solidFill>
                  <a:srgbClr val="06213C"/>
                </a:solidFill>
                <a:latin typeface="Montserrat"/>
              </a:rPr>
              <a:t> </a:t>
            </a:r>
            <a:r>
              <a:rPr lang="en-US" sz="2499" err="1">
                <a:solidFill>
                  <a:srgbClr val="06213C"/>
                </a:solidFill>
                <a:latin typeface="Montserrat"/>
              </a:rPr>
              <a:t>i</a:t>
            </a:r>
            <a:r>
              <a:rPr lang="en-US" sz="2499">
                <a:solidFill>
                  <a:srgbClr val="06213C"/>
                </a:solidFill>
                <a:latin typeface="Montserrat"/>
              </a:rPr>
              <a:t> </a:t>
            </a:r>
            <a:r>
              <a:rPr lang="en-US" sz="2499" err="1">
                <a:solidFill>
                  <a:srgbClr val="06213C"/>
                </a:solidFill>
                <a:latin typeface="Montserrat"/>
              </a:rPr>
              <a:t>propri</a:t>
            </a:r>
            <a:r>
              <a:rPr lang="en-US" sz="2499">
                <a:solidFill>
                  <a:srgbClr val="06213C"/>
                </a:solidFill>
                <a:latin typeface="Montserrat"/>
              </a:rPr>
              <a:t> </a:t>
            </a:r>
            <a:r>
              <a:rPr lang="en-US" sz="2499" err="1">
                <a:solidFill>
                  <a:srgbClr val="06213C"/>
                </a:solidFill>
                <a:latin typeface="Montserrat"/>
              </a:rPr>
              <a:t>diritti</a:t>
            </a:r>
            <a:r>
              <a:rPr lang="en-US" sz="2499">
                <a:solidFill>
                  <a:srgbClr val="06213C"/>
                </a:solidFill>
                <a:latin typeface="Montserrat"/>
              </a:rPr>
              <a:t> </a:t>
            </a:r>
            <a:r>
              <a:rPr lang="en-US" sz="2499" err="1">
                <a:solidFill>
                  <a:srgbClr val="06213C"/>
                </a:solidFill>
                <a:latin typeface="Montserrat"/>
              </a:rPr>
              <a:t>è</a:t>
            </a:r>
            <a:r>
              <a:rPr lang="en-US" sz="2499">
                <a:solidFill>
                  <a:srgbClr val="06213C"/>
                </a:solidFill>
                <a:latin typeface="Montserrat"/>
              </a:rPr>
              <a:t> </a:t>
            </a:r>
            <a:r>
              <a:rPr lang="en-US" sz="2499" err="1">
                <a:solidFill>
                  <a:srgbClr val="06213C"/>
                </a:solidFill>
                <a:latin typeface="Montserrat"/>
              </a:rPr>
              <a:t>importante</a:t>
            </a:r>
            <a:r>
              <a:rPr lang="en-US" sz="2499">
                <a:solidFill>
                  <a:srgbClr val="06213C"/>
                </a:solidFill>
                <a:latin typeface="Montserrat"/>
              </a:rPr>
              <a:t> per </a:t>
            </a:r>
            <a:r>
              <a:rPr lang="en-US" sz="2499" err="1">
                <a:solidFill>
                  <a:srgbClr val="06213C"/>
                </a:solidFill>
                <a:latin typeface="Montserrat"/>
              </a:rPr>
              <a:t>mantenere</a:t>
            </a:r>
            <a:r>
              <a:rPr lang="en-US" sz="2499">
                <a:solidFill>
                  <a:srgbClr val="06213C"/>
                </a:solidFill>
                <a:latin typeface="Montserrat"/>
              </a:rPr>
              <a:t> il </a:t>
            </a:r>
            <a:r>
              <a:rPr lang="en-US" sz="2499" err="1">
                <a:solidFill>
                  <a:srgbClr val="06213C"/>
                </a:solidFill>
                <a:latin typeface="Montserrat"/>
              </a:rPr>
              <a:t>controllo</a:t>
            </a:r>
            <a:r>
              <a:rPr lang="en-US" sz="2499">
                <a:solidFill>
                  <a:srgbClr val="06213C"/>
                </a:solidFill>
                <a:latin typeface="Montserrat"/>
              </a:rPr>
              <a:t> </a:t>
            </a:r>
            <a:r>
              <a:rPr lang="en-US" sz="2499" err="1">
                <a:solidFill>
                  <a:srgbClr val="06213C"/>
                </a:solidFill>
                <a:latin typeface="Montserrat"/>
              </a:rPr>
              <a:t>sulle</a:t>
            </a:r>
            <a:r>
              <a:rPr lang="en-US" sz="2499">
                <a:solidFill>
                  <a:srgbClr val="06213C"/>
                </a:solidFill>
                <a:latin typeface="Montserrat"/>
              </a:rPr>
              <a:t> </a:t>
            </a:r>
            <a:r>
              <a:rPr lang="en-US" sz="2499" err="1">
                <a:solidFill>
                  <a:srgbClr val="06213C"/>
                </a:solidFill>
                <a:latin typeface="Montserrat"/>
              </a:rPr>
              <a:t>opere</a:t>
            </a:r>
            <a:r>
              <a:rPr lang="en-US" sz="2499">
                <a:solidFill>
                  <a:srgbClr val="06213C"/>
                </a:solidFill>
                <a:latin typeface="Montserrat"/>
              </a:rPr>
              <a:t> per:</a:t>
            </a:r>
            <a:br>
              <a:rPr lang="en-US" sz="2499">
                <a:solidFill>
                  <a:srgbClr val="06213C"/>
                </a:solidFill>
                <a:latin typeface="Montserrat"/>
              </a:rPr>
            </a:br>
            <a:endParaRPr lang="en-US" sz="2499">
              <a:solidFill>
                <a:srgbClr val="06213C"/>
              </a:solidFill>
              <a:latin typeface="Montserrat"/>
            </a:endParaRPr>
          </a:p>
          <a:p>
            <a:pPr marL="342900" indent="-342900">
              <a:lnSpc>
                <a:spcPts val="3499"/>
              </a:lnSpc>
              <a:buFont typeface="Arial" panose="020B0604020202020204" pitchFamily="34" charset="0"/>
              <a:buChar char="•"/>
            </a:pPr>
            <a:r>
              <a:rPr lang="en-US" sz="2400">
                <a:solidFill>
                  <a:srgbClr val="06213C"/>
                </a:solidFill>
                <a:latin typeface="Montserrat"/>
              </a:rPr>
              <a:t>successive </a:t>
            </a:r>
            <a:r>
              <a:rPr lang="en-US" sz="2400" err="1">
                <a:solidFill>
                  <a:srgbClr val="06213C"/>
                </a:solidFill>
                <a:latin typeface="Montserrat"/>
              </a:rPr>
              <a:t>modifiche</a:t>
            </a:r>
            <a:r>
              <a:rPr lang="en-US" sz="2400">
                <a:solidFill>
                  <a:srgbClr val="06213C"/>
                </a:solidFill>
                <a:latin typeface="Montserrat"/>
              </a:rPr>
              <a:t>, </a:t>
            </a:r>
          </a:p>
          <a:p>
            <a:pPr marL="342900" indent="-342900">
              <a:lnSpc>
                <a:spcPts val="3499"/>
              </a:lnSpc>
              <a:buFont typeface="Arial" panose="020B0604020202020204" pitchFamily="34" charset="0"/>
              <a:buChar char="•"/>
            </a:pPr>
            <a:r>
              <a:rPr lang="en-US" sz="2400" err="1">
                <a:solidFill>
                  <a:srgbClr val="06213C"/>
                </a:solidFill>
                <a:latin typeface="Montserrat"/>
              </a:rPr>
              <a:t>traduzioni</a:t>
            </a:r>
            <a:r>
              <a:rPr lang="en-US" sz="2400">
                <a:solidFill>
                  <a:srgbClr val="06213C"/>
                </a:solidFill>
                <a:latin typeface="Montserrat"/>
              </a:rPr>
              <a:t> o </a:t>
            </a:r>
            <a:r>
              <a:rPr lang="en-US" sz="2400" err="1">
                <a:solidFill>
                  <a:srgbClr val="06213C"/>
                </a:solidFill>
                <a:latin typeface="Montserrat"/>
              </a:rPr>
              <a:t>riproduzioni</a:t>
            </a:r>
            <a:r>
              <a:rPr lang="en-US" sz="2400">
                <a:solidFill>
                  <a:srgbClr val="06213C"/>
                </a:solidFill>
                <a:latin typeface="Montserrat"/>
              </a:rPr>
              <a:t>,  </a:t>
            </a:r>
          </a:p>
          <a:p>
            <a:pPr marL="342900" indent="-342900">
              <a:lnSpc>
                <a:spcPts val="3499"/>
              </a:lnSpc>
              <a:buFont typeface="Arial" panose="020B0604020202020204" pitchFamily="34" charset="0"/>
              <a:buChar char="•"/>
            </a:pPr>
            <a:r>
              <a:rPr lang="en-US" sz="2400">
                <a:solidFill>
                  <a:srgbClr val="06213C"/>
                </a:solidFill>
                <a:latin typeface="Montserrat"/>
              </a:rPr>
              <a:t>per </a:t>
            </a:r>
            <a:r>
              <a:rPr lang="en-US" sz="2400" err="1">
                <a:solidFill>
                  <a:srgbClr val="06213C"/>
                </a:solidFill>
                <a:latin typeface="Montserrat"/>
              </a:rPr>
              <a:t>gli</a:t>
            </a:r>
            <a:r>
              <a:rPr lang="en-US" sz="2400">
                <a:solidFill>
                  <a:srgbClr val="06213C"/>
                </a:solidFill>
                <a:latin typeface="Montserrat"/>
              </a:rPr>
              <a:t> </a:t>
            </a:r>
            <a:r>
              <a:rPr lang="en-US" sz="2400" err="1">
                <a:solidFill>
                  <a:srgbClr val="06213C"/>
                </a:solidFill>
                <a:latin typeface="Montserrat"/>
              </a:rPr>
              <a:t>usi</a:t>
            </a:r>
            <a:r>
              <a:rPr lang="en-US" sz="2400">
                <a:solidFill>
                  <a:srgbClr val="06213C"/>
                </a:solidFill>
                <a:latin typeface="Montserrat"/>
              </a:rPr>
              <a:t> </a:t>
            </a:r>
            <a:r>
              <a:rPr lang="en-US" sz="2400" err="1">
                <a:solidFill>
                  <a:srgbClr val="06213C"/>
                </a:solidFill>
                <a:latin typeface="Montserrat"/>
              </a:rPr>
              <a:t>nella</a:t>
            </a:r>
            <a:r>
              <a:rPr lang="en-US" sz="2400">
                <a:solidFill>
                  <a:srgbClr val="06213C"/>
                </a:solidFill>
                <a:latin typeface="Montserrat"/>
              </a:rPr>
              <a:t> </a:t>
            </a:r>
            <a:r>
              <a:rPr lang="en-US" sz="2400" err="1">
                <a:solidFill>
                  <a:srgbClr val="06213C"/>
                </a:solidFill>
                <a:latin typeface="Montserrat"/>
              </a:rPr>
              <a:t>didattica</a:t>
            </a:r>
            <a:r>
              <a:rPr lang="en-US" sz="2400">
                <a:solidFill>
                  <a:srgbClr val="06213C"/>
                </a:solidFill>
                <a:latin typeface="Montserrat"/>
              </a:rPr>
              <a:t> e per la </a:t>
            </a:r>
            <a:r>
              <a:rPr lang="en-US" sz="2400" err="1">
                <a:solidFill>
                  <a:srgbClr val="06213C"/>
                </a:solidFill>
                <a:latin typeface="Montserrat"/>
              </a:rPr>
              <a:t>divulgazione</a:t>
            </a:r>
            <a:r>
              <a:rPr lang="en-US" sz="2400">
                <a:solidFill>
                  <a:srgbClr val="06213C"/>
                </a:solidFill>
                <a:latin typeface="Montserrat"/>
              </a:rPr>
              <a:t> e la </a:t>
            </a:r>
            <a:r>
              <a:rPr lang="en-US" sz="2400" err="1">
                <a:solidFill>
                  <a:srgbClr val="06213C"/>
                </a:solidFill>
                <a:latin typeface="Montserrat"/>
              </a:rPr>
              <a:t>disseminazione</a:t>
            </a:r>
            <a:r>
              <a:rPr lang="en-US" sz="2400">
                <a:solidFill>
                  <a:srgbClr val="06213C"/>
                </a:solidFill>
                <a:latin typeface="Montserrat"/>
              </a:rPr>
              <a:t>,  </a:t>
            </a:r>
            <a:r>
              <a:rPr lang="en-US" sz="2400" err="1">
                <a:solidFill>
                  <a:srgbClr val="06213C"/>
                </a:solidFill>
                <a:latin typeface="Montserrat"/>
              </a:rPr>
              <a:t>allo</a:t>
            </a:r>
            <a:r>
              <a:rPr lang="en-US" sz="2400">
                <a:solidFill>
                  <a:srgbClr val="06213C"/>
                </a:solidFill>
                <a:latin typeface="Montserrat"/>
              </a:rPr>
              <a:t> </a:t>
            </a:r>
            <a:r>
              <a:rPr lang="en-US" sz="2400" err="1">
                <a:solidFill>
                  <a:srgbClr val="06213C"/>
                </a:solidFill>
                <a:latin typeface="Montserrat"/>
              </a:rPr>
              <a:t>scopo</a:t>
            </a:r>
            <a:r>
              <a:rPr lang="en-US" sz="2400">
                <a:solidFill>
                  <a:srgbClr val="06213C"/>
                </a:solidFill>
                <a:latin typeface="Montserrat"/>
              </a:rPr>
              <a:t> di:</a:t>
            </a:r>
          </a:p>
          <a:p>
            <a:pPr marL="342900" indent="-342900">
              <a:lnSpc>
                <a:spcPts val="3499"/>
              </a:lnSpc>
              <a:buFontTx/>
              <a:buChar char="-"/>
            </a:pPr>
            <a:endParaRPr lang="en-US" sz="2400">
              <a:solidFill>
                <a:srgbClr val="06213C"/>
              </a:solidFill>
              <a:latin typeface="Montserrat"/>
            </a:endParaRPr>
          </a:p>
          <a:p>
            <a:pPr marL="800100" lvl="1" indent="-342900">
              <a:lnSpc>
                <a:spcPts val="3499"/>
              </a:lnSpc>
              <a:buFont typeface="Wingdings" pitchFamily="2" charset="2"/>
              <a:buChar char="Ø"/>
            </a:pPr>
            <a:r>
              <a:rPr lang="en-US" sz="2400">
                <a:solidFill>
                  <a:srgbClr val="06213C"/>
                </a:solidFill>
                <a:latin typeface="Montserrat"/>
              </a:rPr>
              <a:t>- </a:t>
            </a:r>
            <a:r>
              <a:rPr lang="en-US" sz="2400" err="1">
                <a:solidFill>
                  <a:srgbClr val="06213C"/>
                </a:solidFill>
                <a:latin typeface="Montserrat"/>
              </a:rPr>
              <a:t>rendere</a:t>
            </a:r>
            <a:r>
              <a:rPr lang="en-US" sz="2400">
                <a:solidFill>
                  <a:srgbClr val="06213C"/>
                </a:solidFill>
                <a:latin typeface="Montserrat"/>
              </a:rPr>
              <a:t> le </a:t>
            </a:r>
            <a:r>
              <a:rPr lang="en-US" sz="2400" err="1">
                <a:solidFill>
                  <a:srgbClr val="06213C"/>
                </a:solidFill>
                <a:latin typeface="Montserrat"/>
              </a:rPr>
              <a:t>proprie</a:t>
            </a:r>
            <a:r>
              <a:rPr lang="en-US" sz="2400">
                <a:solidFill>
                  <a:srgbClr val="06213C"/>
                </a:solidFill>
                <a:latin typeface="Montserrat"/>
              </a:rPr>
              <a:t> </a:t>
            </a:r>
            <a:r>
              <a:rPr lang="en-US" sz="2400" err="1">
                <a:solidFill>
                  <a:srgbClr val="06213C"/>
                </a:solidFill>
                <a:latin typeface="Montserrat"/>
              </a:rPr>
              <a:t>opere</a:t>
            </a:r>
            <a:r>
              <a:rPr lang="en-US" sz="2400">
                <a:solidFill>
                  <a:srgbClr val="06213C"/>
                </a:solidFill>
                <a:latin typeface="Montserrat"/>
              </a:rPr>
              <a:t> </a:t>
            </a:r>
            <a:r>
              <a:rPr lang="en-US" sz="2400" err="1">
                <a:solidFill>
                  <a:srgbClr val="06213C"/>
                </a:solidFill>
                <a:latin typeface="Montserrat"/>
              </a:rPr>
              <a:t>immediatamente</a:t>
            </a:r>
            <a:r>
              <a:rPr lang="en-US" sz="2400">
                <a:solidFill>
                  <a:srgbClr val="06213C"/>
                </a:solidFill>
                <a:latin typeface="Montserrat"/>
              </a:rPr>
              <a:t> </a:t>
            </a:r>
            <a:r>
              <a:rPr lang="en-US" sz="2400" err="1">
                <a:solidFill>
                  <a:srgbClr val="06213C"/>
                </a:solidFill>
                <a:latin typeface="Montserrat"/>
              </a:rPr>
              <a:t>condivisibili</a:t>
            </a:r>
            <a:r>
              <a:rPr lang="en-US" sz="2400">
                <a:solidFill>
                  <a:srgbClr val="06213C"/>
                </a:solidFill>
                <a:latin typeface="Montserrat"/>
              </a:rPr>
              <a:t>, </a:t>
            </a:r>
            <a:r>
              <a:rPr lang="en-US" sz="2400" err="1">
                <a:solidFill>
                  <a:srgbClr val="06213C"/>
                </a:solidFill>
                <a:latin typeface="Montserrat"/>
              </a:rPr>
              <a:t>citabili</a:t>
            </a:r>
            <a:r>
              <a:rPr lang="en-US" sz="2400">
                <a:solidFill>
                  <a:srgbClr val="06213C"/>
                </a:solidFill>
                <a:latin typeface="Montserrat"/>
              </a:rPr>
              <a:t>, </a:t>
            </a:r>
            <a:r>
              <a:rPr lang="en-US" sz="2400" err="1">
                <a:solidFill>
                  <a:srgbClr val="06213C"/>
                </a:solidFill>
                <a:latin typeface="Montserrat"/>
              </a:rPr>
              <a:t>riutilizzabili</a:t>
            </a:r>
            <a:r>
              <a:rPr lang="en-US" sz="2400">
                <a:solidFill>
                  <a:srgbClr val="06213C"/>
                </a:solidFill>
                <a:latin typeface="Montserrat"/>
              </a:rPr>
              <a:t>; </a:t>
            </a:r>
          </a:p>
          <a:p>
            <a:pPr marL="800100" lvl="1" indent="-342900">
              <a:lnSpc>
                <a:spcPts val="3499"/>
              </a:lnSpc>
              <a:buFont typeface="Wingdings" pitchFamily="2" charset="2"/>
              <a:buChar char="Ø"/>
            </a:pPr>
            <a:r>
              <a:rPr lang="en-US" sz="2400">
                <a:solidFill>
                  <a:srgbClr val="06213C"/>
                </a:solidFill>
                <a:latin typeface="Montserrat"/>
              </a:rPr>
              <a:t>dare il proprio </a:t>
            </a:r>
            <a:r>
              <a:rPr lang="en-US" sz="2400" err="1">
                <a:solidFill>
                  <a:srgbClr val="06213C"/>
                </a:solidFill>
                <a:latin typeface="Montserrat"/>
              </a:rPr>
              <a:t>contributo</a:t>
            </a:r>
            <a:r>
              <a:rPr lang="en-US" sz="2400">
                <a:solidFill>
                  <a:srgbClr val="06213C"/>
                </a:solidFill>
                <a:latin typeface="Montserrat"/>
              </a:rPr>
              <a:t> </a:t>
            </a:r>
            <a:r>
              <a:rPr lang="en-US" sz="2400" err="1">
                <a:solidFill>
                  <a:srgbClr val="06213C"/>
                </a:solidFill>
                <a:latin typeface="Montserrat"/>
              </a:rPr>
              <a:t>alla</a:t>
            </a:r>
            <a:r>
              <a:rPr lang="en-US" sz="2400">
                <a:solidFill>
                  <a:srgbClr val="06213C"/>
                </a:solidFill>
                <a:latin typeface="Montserrat"/>
              </a:rPr>
              <a:t> </a:t>
            </a:r>
            <a:r>
              <a:rPr lang="en-US" sz="2400" err="1">
                <a:solidFill>
                  <a:srgbClr val="06213C"/>
                </a:solidFill>
                <a:latin typeface="Montserrat"/>
              </a:rPr>
              <a:t>piena</a:t>
            </a:r>
            <a:r>
              <a:rPr lang="en-US" sz="2400">
                <a:solidFill>
                  <a:srgbClr val="06213C"/>
                </a:solidFill>
                <a:latin typeface="Montserrat"/>
              </a:rPr>
              <a:t> </a:t>
            </a:r>
            <a:r>
              <a:rPr lang="en-US" sz="2400" err="1">
                <a:solidFill>
                  <a:srgbClr val="06213C"/>
                </a:solidFill>
                <a:latin typeface="Montserrat"/>
              </a:rPr>
              <a:t>affermazione</a:t>
            </a:r>
            <a:r>
              <a:rPr lang="en-US" sz="2400">
                <a:solidFill>
                  <a:srgbClr val="06213C"/>
                </a:solidFill>
                <a:latin typeface="Montserrat"/>
              </a:rPr>
              <a:t> </a:t>
            </a:r>
            <a:r>
              <a:rPr lang="en-US" sz="2400" err="1">
                <a:solidFill>
                  <a:srgbClr val="06213C"/>
                </a:solidFill>
                <a:latin typeface="Montserrat"/>
              </a:rPr>
              <a:t>dei</a:t>
            </a:r>
            <a:r>
              <a:rPr lang="en-US" sz="2400">
                <a:solidFill>
                  <a:srgbClr val="06213C"/>
                </a:solidFill>
                <a:latin typeface="Montserrat"/>
              </a:rPr>
              <a:t> </a:t>
            </a:r>
            <a:r>
              <a:rPr lang="en-US" sz="2400" err="1">
                <a:solidFill>
                  <a:srgbClr val="06213C"/>
                </a:solidFill>
                <a:latin typeface="Montserrat"/>
              </a:rPr>
              <a:t>principi</a:t>
            </a:r>
            <a:r>
              <a:rPr lang="en-US" sz="2400">
                <a:solidFill>
                  <a:srgbClr val="06213C"/>
                </a:solidFill>
                <a:latin typeface="Montserrat"/>
              </a:rPr>
              <a:t> </a:t>
            </a:r>
            <a:r>
              <a:rPr lang="en-US" sz="2400" err="1">
                <a:solidFill>
                  <a:srgbClr val="06213C"/>
                </a:solidFill>
                <a:latin typeface="Montserrat"/>
              </a:rPr>
              <a:t>della</a:t>
            </a:r>
            <a:r>
              <a:rPr lang="en-US" sz="2400">
                <a:solidFill>
                  <a:srgbClr val="06213C"/>
                </a:solidFill>
                <a:latin typeface="Montserrat"/>
              </a:rPr>
              <a:t> </a:t>
            </a:r>
            <a:r>
              <a:rPr lang="en-US" sz="2400" err="1">
                <a:solidFill>
                  <a:srgbClr val="06213C"/>
                </a:solidFill>
                <a:latin typeface="Montserrat"/>
              </a:rPr>
              <a:t>Scienza</a:t>
            </a:r>
            <a:r>
              <a:rPr lang="en-US" sz="2400">
                <a:solidFill>
                  <a:srgbClr val="06213C"/>
                </a:solidFill>
                <a:latin typeface="Montserrat"/>
              </a:rPr>
              <a:t> Aperta (</a:t>
            </a:r>
            <a:r>
              <a:rPr lang="en-US" sz="2400" err="1">
                <a:solidFill>
                  <a:srgbClr val="06213C"/>
                </a:solidFill>
                <a:latin typeface="Montserrat"/>
              </a:rPr>
              <a:t>spesso</a:t>
            </a:r>
            <a:r>
              <a:rPr lang="en-US" sz="2400">
                <a:solidFill>
                  <a:srgbClr val="06213C"/>
                </a:solidFill>
                <a:latin typeface="Montserrat"/>
              </a:rPr>
              <a:t> </a:t>
            </a:r>
            <a:r>
              <a:rPr lang="en-US" sz="2400" err="1">
                <a:solidFill>
                  <a:srgbClr val="06213C"/>
                </a:solidFill>
                <a:latin typeface="Montserrat"/>
              </a:rPr>
              <a:t>richiesto</a:t>
            </a:r>
            <a:r>
              <a:rPr lang="en-US" sz="2400">
                <a:solidFill>
                  <a:srgbClr val="06213C"/>
                </a:solidFill>
                <a:latin typeface="Montserrat"/>
              </a:rPr>
              <a:t> </a:t>
            </a:r>
            <a:r>
              <a:rPr lang="en-US" sz="2400" err="1">
                <a:solidFill>
                  <a:srgbClr val="06213C"/>
                </a:solidFill>
                <a:latin typeface="Montserrat"/>
              </a:rPr>
              <a:t>dai</a:t>
            </a:r>
            <a:r>
              <a:rPr lang="en-US" sz="2400">
                <a:solidFill>
                  <a:srgbClr val="06213C"/>
                </a:solidFill>
                <a:latin typeface="Montserrat"/>
              </a:rPr>
              <a:t> </a:t>
            </a:r>
            <a:r>
              <a:rPr lang="en-US" sz="2400" err="1">
                <a:solidFill>
                  <a:srgbClr val="06213C"/>
                </a:solidFill>
                <a:latin typeface="Montserrat"/>
              </a:rPr>
              <a:t>finanziatori</a:t>
            </a:r>
            <a:r>
              <a:rPr lang="en-US" sz="2400">
                <a:solidFill>
                  <a:srgbClr val="06213C"/>
                </a:solidFill>
                <a:latin typeface="Montserrat"/>
              </a:rPr>
              <a:t>).</a:t>
            </a:r>
          </a:p>
          <a:p>
            <a:pPr marL="342900" indent="-342900" algn="just">
              <a:lnSpc>
                <a:spcPts val="3499"/>
              </a:lnSpc>
              <a:buFontTx/>
              <a:buChar char="-"/>
            </a:pPr>
            <a:endParaRPr lang="en-US" sz="2499">
              <a:solidFill>
                <a:srgbClr val="06213C"/>
              </a:solidFill>
              <a:latin typeface="Montserrat"/>
            </a:endParaRPr>
          </a:p>
          <a:p>
            <a:pPr algn="just">
              <a:lnSpc>
                <a:spcPts val="3499"/>
              </a:lnSpc>
            </a:pPr>
            <a:endParaRPr lang="en-US" sz="2499">
              <a:solidFill>
                <a:srgbClr val="06213C"/>
              </a:solidFill>
              <a:latin typeface="Montserrat"/>
            </a:endParaRPr>
          </a:p>
          <a:p>
            <a:pPr algn="just">
              <a:lnSpc>
                <a:spcPts val="3499"/>
              </a:lnSpc>
            </a:pPr>
            <a:br>
              <a:rPr lang="en-US" sz="2499">
                <a:solidFill>
                  <a:srgbClr val="06213C"/>
                </a:solidFill>
                <a:latin typeface="Montserrat"/>
              </a:rPr>
            </a:br>
            <a:r>
              <a:rPr lang="en-US" sz="2499">
                <a:solidFill>
                  <a:srgbClr val="06213C"/>
                </a:solidFill>
                <a:latin typeface="Montserrat"/>
              </a:rPr>
              <a:t> </a:t>
            </a:r>
          </a:p>
          <a:p>
            <a:pPr algn="just">
              <a:lnSpc>
                <a:spcPts val="3499"/>
              </a:lnSpc>
            </a:pPr>
            <a:br>
              <a:rPr lang="en-US" sz="2499">
                <a:solidFill>
                  <a:srgbClr val="06213C"/>
                </a:solidFill>
                <a:latin typeface="Montserrat"/>
              </a:rPr>
            </a:br>
            <a:endParaRPr lang="en-US" sz="2499">
              <a:solidFill>
                <a:srgbClr val="06213C"/>
              </a:solidFill>
              <a:latin typeface="Montserrat"/>
            </a:endParaRPr>
          </a:p>
        </p:txBody>
      </p:sp>
      <p:pic>
        <p:nvPicPr>
          <p:cNvPr id="17" name="Immagine 16" descr="Immagine che contiene vestiti, testo, lavagna&#10;&#10;Descrizione generata automaticamente">
            <a:extLst>
              <a:ext uri="{FF2B5EF4-FFF2-40B4-BE49-F238E27FC236}">
                <a16:creationId xmlns:a16="http://schemas.microsoft.com/office/drawing/2014/main" id="{A066E714-927F-7435-1DF3-C1D7A3E4F3C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102248" y="3741840"/>
            <a:ext cx="7037162" cy="4346914"/>
          </a:xfrm>
          <a:prstGeom prst="rect">
            <a:avLst/>
          </a:prstGeom>
        </p:spPr>
      </p:pic>
      <p:sp>
        <p:nvSpPr>
          <p:cNvPr id="14" name="CasellaDiTesto 13">
            <a:extLst>
              <a:ext uri="{FF2B5EF4-FFF2-40B4-BE49-F238E27FC236}">
                <a16:creationId xmlns:a16="http://schemas.microsoft.com/office/drawing/2014/main" id="{123A997B-F751-13B3-9669-94A62D54BA36}"/>
              </a:ext>
            </a:extLst>
          </p:cNvPr>
          <p:cNvSpPr txBox="1"/>
          <p:nvPr/>
        </p:nvSpPr>
        <p:spPr>
          <a:xfrm>
            <a:off x="4733087" y="-125418"/>
            <a:ext cx="12228801" cy="1708160"/>
          </a:xfrm>
          <a:prstGeom prst="rect">
            <a:avLst/>
          </a:prstGeom>
          <a:noFill/>
        </p:spPr>
        <p:txBody>
          <a:bodyPr wrap="square" lIns="91440" tIns="45720" rIns="91440" bIns="45720" anchor="t">
            <a:spAutoFit/>
          </a:bodyPr>
          <a:lstStyle/>
          <a:p>
            <a:pPr algn="ctr">
              <a:lnSpc>
                <a:spcPts val="6269"/>
              </a:lnSpc>
            </a:pPr>
            <a:r>
              <a:rPr lang="en-US" sz="4400">
                <a:solidFill>
                  <a:schemeClr val="bg1"/>
                </a:solidFill>
                <a:latin typeface="Montserrat Classic Bold"/>
              </a:rPr>
              <a:t>Rights Retention Strategy e Secondary Publication Right</a:t>
            </a:r>
            <a:endParaRPr lang="en-US" sz="4400">
              <a:solidFill>
                <a:schemeClr val="bg1"/>
              </a:solidFill>
              <a:latin typeface="Montserrat Classic Bold"/>
              <a:ea typeface="Montserrat Classic Bold"/>
              <a:cs typeface="Montserrat Classic Bold"/>
            </a:endParaRPr>
          </a:p>
        </p:txBody>
      </p:sp>
    </p:spTree>
    <p:extLst>
      <p:ext uri="{BB962C8B-B14F-4D97-AF65-F5344CB8AC3E}">
        <p14:creationId xmlns:p14="http://schemas.microsoft.com/office/powerpoint/2010/main" val="365885998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18288000" cy="1457325"/>
          </a:xfrm>
          <a:prstGeom prst="rect">
            <a:avLst/>
          </a:prstGeom>
          <a:solidFill>
            <a:srgbClr val="1E3048"/>
          </a:solidFill>
        </p:spPr>
        <p:txBody>
          <a:bodyPr/>
          <a:lstStyle/>
          <a:p>
            <a:endParaRPr lang="it-IT"/>
          </a:p>
        </p:txBody>
      </p:sp>
      <p:sp>
        <p:nvSpPr>
          <p:cNvPr id="3" name="Freeform 3"/>
          <p:cNvSpPr/>
          <p:nvPr/>
        </p:nvSpPr>
        <p:spPr>
          <a:xfrm>
            <a:off x="16702512" y="8607791"/>
            <a:ext cx="556788" cy="556788"/>
          </a:xfrm>
          <a:custGeom>
            <a:avLst/>
            <a:gdLst/>
            <a:ahLst/>
            <a:cxnLst/>
            <a:rect l="l" t="t" r="r" b="b"/>
            <a:pathLst>
              <a:path w="556788" h="556788">
                <a:moveTo>
                  <a:pt x="0" y="0"/>
                </a:moveTo>
                <a:lnTo>
                  <a:pt x="556788" y="0"/>
                </a:lnTo>
                <a:lnTo>
                  <a:pt x="556788" y="556787"/>
                </a:lnTo>
                <a:lnTo>
                  <a:pt x="0" y="55678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it-IT"/>
          </a:p>
        </p:txBody>
      </p:sp>
      <p:sp>
        <p:nvSpPr>
          <p:cNvPr id="4" name="Freeform 4"/>
          <p:cNvSpPr/>
          <p:nvPr/>
        </p:nvSpPr>
        <p:spPr>
          <a:xfrm rot="-5400000">
            <a:off x="16041208" y="-789467"/>
            <a:ext cx="2988478" cy="1505106"/>
          </a:xfrm>
          <a:custGeom>
            <a:avLst/>
            <a:gdLst/>
            <a:ahLst/>
            <a:cxnLst/>
            <a:rect l="l" t="t" r="r" b="b"/>
            <a:pathLst>
              <a:path w="2988478" h="1505106">
                <a:moveTo>
                  <a:pt x="0" y="0"/>
                </a:moveTo>
                <a:lnTo>
                  <a:pt x="2988478" y="0"/>
                </a:lnTo>
                <a:lnTo>
                  <a:pt x="2988478" y="1505106"/>
                </a:lnTo>
                <a:lnTo>
                  <a:pt x="0" y="150510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it-IT"/>
          </a:p>
        </p:txBody>
      </p:sp>
      <p:grpSp>
        <p:nvGrpSpPr>
          <p:cNvPr id="8" name="Group 8"/>
          <p:cNvGrpSpPr/>
          <p:nvPr/>
        </p:nvGrpSpPr>
        <p:grpSpPr>
          <a:xfrm>
            <a:off x="-431966" y="911088"/>
            <a:ext cx="7148154" cy="925889"/>
            <a:chOff x="0" y="0"/>
            <a:chExt cx="9530872" cy="1234519"/>
          </a:xfrm>
        </p:grpSpPr>
        <p:grpSp>
          <p:nvGrpSpPr>
            <p:cNvPr id="9" name="Group 9"/>
            <p:cNvGrpSpPr/>
            <p:nvPr/>
          </p:nvGrpSpPr>
          <p:grpSpPr>
            <a:xfrm>
              <a:off x="0" y="0"/>
              <a:ext cx="9530872" cy="1234519"/>
              <a:chOff x="0" y="0"/>
              <a:chExt cx="2221364" cy="287730"/>
            </a:xfrm>
          </p:grpSpPr>
          <p:sp>
            <p:nvSpPr>
              <p:cNvPr id="10" name="Freeform 10"/>
              <p:cNvSpPr/>
              <p:nvPr/>
            </p:nvSpPr>
            <p:spPr>
              <a:xfrm>
                <a:off x="0" y="0"/>
                <a:ext cx="2221364" cy="287730"/>
              </a:xfrm>
              <a:custGeom>
                <a:avLst/>
                <a:gdLst/>
                <a:ahLst/>
                <a:cxnLst/>
                <a:rect l="l" t="t" r="r" b="b"/>
                <a:pathLst>
                  <a:path w="2221364" h="287730">
                    <a:moveTo>
                      <a:pt x="46588" y="0"/>
                    </a:moveTo>
                    <a:lnTo>
                      <a:pt x="2174776" y="0"/>
                    </a:lnTo>
                    <a:cubicBezTo>
                      <a:pt x="2187132" y="0"/>
                      <a:pt x="2198982" y="4908"/>
                      <a:pt x="2207719" y="13645"/>
                    </a:cubicBezTo>
                    <a:cubicBezTo>
                      <a:pt x="2216456" y="22382"/>
                      <a:pt x="2221364" y="34232"/>
                      <a:pt x="2221364" y="46588"/>
                    </a:cubicBezTo>
                    <a:lnTo>
                      <a:pt x="2221364" y="241142"/>
                    </a:lnTo>
                    <a:cubicBezTo>
                      <a:pt x="2221364" y="266872"/>
                      <a:pt x="2200506" y="287730"/>
                      <a:pt x="2174776" y="287730"/>
                    </a:cubicBezTo>
                    <a:lnTo>
                      <a:pt x="46588" y="287730"/>
                    </a:lnTo>
                    <a:cubicBezTo>
                      <a:pt x="34232" y="287730"/>
                      <a:pt x="22382" y="282822"/>
                      <a:pt x="13645" y="274085"/>
                    </a:cubicBezTo>
                    <a:cubicBezTo>
                      <a:pt x="4908" y="265348"/>
                      <a:pt x="0" y="253498"/>
                      <a:pt x="0" y="241142"/>
                    </a:cubicBezTo>
                    <a:lnTo>
                      <a:pt x="0" y="46588"/>
                    </a:lnTo>
                    <a:cubicBezTo>
                      <a:pt x="0" y="34232"/>
                      <a:pt x="4908" y="22382"/>
                      <a:pt x="13645" y="13645"/>
                    </a:cubicBezTo>
                    <a:cubicBezTo>
                      <a:pt x="22382" y="4908"/>
                      <a:pt x="34232" y="0"/>
                      <a:pt x="46588" y="0"/>
                    </a:cubicBezTo>
                    <a:close/>
                  </a:path>
                </a:pathLst>
              </a:custGeom>
              <a:solidFill>
                <a:srgbClr val="FFFFFF"/>
              </a:solidFill>
            </p:spPr>
            <p:txBody>
              <a:bodyPr/>
              <a:lstStyle/>
              <a:p>
                <a:endParaRPr lang="it-IT"/>
              </a:p>
            </p:txBody>
          </p:sp>
          <p:sp>
            <p:nvSpPr>
              <p:cNvPr id="11" name="TextBox 11"/>
              <p:cNvSpPr txBox="1"/>
              <p:nvPr/>
            </p:nvSpPr>
            <p:spPr>
              <a:xfrm>
                <a:off x="0" y="-38100"/>
                <a:ext cx="2221364" cy="325830"/>
              </a:xfrm>
              <a:prstGeom prst="rect">
                <a:avLst/>
              </a:prstGeom>
            </p:spPr>
            <p:txBody>
              <a:bodyPr lIns="60055" tIns="60055" rIns="60055" bIns="60055" rtlCol="0" anchor="ctr"/>
              <a:lstStyle/>
              <a:p>
                <a:pPr algn="ctr">
                  <a:lnSpc>
                    <a:spcPts val="2939"/>
                  </a:lnSpc>
                </a:pPr>
                <a:endParaRPr/>
              </a:p>
            </p:txBody>
          </p:sp>
        </p:grpSp>
        <p:sp>
          <p:nvSpPr>
            <p:cNvPr id="12" name="Freeform 12"/>
            <p:cNvSpPr/>
            <p:nvPr/>
          </p:nvSpPr>
          <p:spPr>
            <a:xfrm>
              <a:off x="3724852" y="163176"/>
              <a:ext cx="5435836" cy="908166"/>
            </a:xfrm>
            <a:custGeom>
              <a:avLst/>
              <a:gdLst/>
              <a:ahLst/>
              <a:cxnLst/>
              <a:rect l="l" t="t" r="r" b="b"/>
              <a:pathLst>
                <a:path w="5435836" h="908166">
                  <a:moveTo>
                    <a:pt x="0" y="0"/>
                  </a:moveTo>
                  <a:lnTo>
                    <a:pt x="5435836" y="0"/>
                  </a:lnTo>
                  <a:lnTo>
                    <a:pt x="5435836" y="908167"/>
                  </a:lnTo>
                  <a:lnTo>
                    <a:pt x="0" y="908167"/>
                  </a:lnTo>
                  <a:lnTo>
                    <a:pt x="0" y="0"/>
                  </a:lnTo>
                  <a:close/>
                </a:path>
              </a:pathLst>
            </a:custGeom>
            <a:blipFill>
              <a:blip r:embed="rId6"/>
              <a:stretch>
                <a:fillRect/>
              </a:stretch>
            </a:blipFill>
          </p:spPr>
          <p:txBody>
            <a:bodyPr/>
            <a:lstStyle/>
            <a:p>
              <a:endParaRPr lang="it-IT"/>
            </a:p>
          </p:txBody>
        </p:sp>
        <p:sp>
          <p:nvSpPr>
            <p:cNvPr id="13" name="Freeform 13"/>
            <p:cNvSpPr/>
            <p:nvPr/>
          </p:nvSpPr>
          <p:spPr>
            <a:xfrm>
              <a:off x="1650583" y="240131"/>
              <a:ext cx="1923704" cy="754258"/>
            </a:xfrm>
            <a:custGeom>
              <a:avLst/>
              <a:gdLst/>
              <a:ahLst/>
              <a:cxnLst/>
              <a:rect l="l" t="t" r="r" b="b"/>
              <a:pathLst>
                <a:path w="1923704" h="754258">
                  <a:moveTo>
                    <a:pt x="0" y="0"/>
                  </a:moveTo>
                  <a:lnTo>
                    <a:pt x="1923704" y="0"/>
                  </a:lnTo>
                  <a:lnTo>
                    <a:pt x="1923704" y="754258"/>
                  </a:lnTo>
                  <a:lnTo>
                    <a:pt x="0" y="754258"/>
                  </a:lnTo>
                  <a:lnTo>
                    <a:pt x="0" y="0"/>
                  </a:lnTo>
                  <a:close/>
                </a:path>
              </a:pathLst>
            </a:custGeom>
            <a:blipFill>
              <a:blip r:embed="rId7"/>
              <a:stretch>
                <a:fillRect/>
              </a:stretch>
            </a:blipFill>
          </p:spPr>
          <p:txBody>
            <a:bodyPr/>
            <a:lstStyle/>
            <a:p>
              <a:endParaRPr lang="it-IT"/>
            </a:p>
          </p:txBody>
        </p:sp>
      </p:grpSp>
      <p:sp>
        <p:nvSpPr>
          <p:cNvPr id="6" name="TextBox 6"/>
          <p:cNvSpPr txBox="1"/>
          <p:nvPr/>
        </p:nvSpPr>
        <p:spPr>
          <a:xfrm>
            <a:off x="113384" y="2380378"/>
            <a:ext cx="18061232" cy="721351"/>
          </a:xfrm>
          <a:prstGeom prst="rect">
            <a:avLst/>
          </a:prstGeom>
        </p:spPr>
        <p:txBody>
          <a:bodyPr wrap="square" lIns="0" tIns="0" rIns="0" bIns="0" rtlCol="0" anchor="t">
            <a:spAutoFit/>
          </a:bodyPr>
          <a:lstStyle/>
          <a:p>
            <a:pPr algn="ctr">
              <a:lnSpc>
                <a:spcPts val="6269"/>
              </a:lnSpc>
            </a:pPr>
            <a:r>
              <a:rPr lang="en-US" sz="3600">
                <a:solidFill>
                  <a:srgbClr val="06213C"/>
                </a:solidFill>
                <a:latin typeface="Montserrat Classic Bold"/>
              </a:rPr>
              <a:t>LA PUBBLICAZIONE SECONDARIA</a:t>
            </a:r>
          </a:p>
        </p:txBody>
      </p:sp>
      <p:sp>
        <p:nvSpPr>
          <p:cNvPr id="5" name="Freeform 5"/>
          <p:cNvSpPr/>
          <p:nvPr/>
        </p:nvSpPr>
        <p:spPr>
          <a:xfrm rot="5400000">
            <a:off x="7996398" y="9139398"/>
            <a:ext cx="1060016" cy="1235189"/>
          </a:xfrm>
          <a:custGeom>
            <a:avLst/>
            <a:gdLst/>
            <a:ahLst/>
            <a:cxnLst/>
            <a:rect l="l" t="t" r="r" b="b"/>
            <a:pathLst>
              <a:path w="1060016" h="1235189">
                <a:moveTo>
                  <a:pt x="0" y="0"/>
                </a:moveTo>
                <a:lnTo>
                  <a:pt x="1060016" y="0"/>
                </a:lnTo>
                <a:lnTo>
                  <a:pt x="1060016" y="1235188"/>
                </a:lnTo>
                <a:lnTo>
                  <a:pt x="0" y="123518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it-IT"/>
          </a:p>
        </p:txBody>
      </p:sp>
      <p:sp>
        <p:nvSpPr>
          <p:cNvPr id="15" name="TextBox 7">
            <a:extLst>
              <a:ext uri="{FF2B5EF4-FFF2-40B4-BE49-F238E27FC236}">
                <a16:creationId xmlns:a16="http://schemas.microsoft.com/office/drawing/2014/main" id="{E6E05462-C008-1DE8-D718-CA03A1A59B3F}"/>
              </a:ext>
            </a:extLst>
          </p:cNvPr>
          <p:cNvSpPr txBox="1"/>
          <p:nvPr/>
        </p:nvSpPr>
        <p:spPr>
          <a:xfrm>
            <a:off x="556010" y="4366483"/>
            <a:ext cx="17175980" cy="4006546"/>
          </a:xfrm>
          <a:prstGeom prst="rect">
            <a:avLst/>
          </a:prstGeom>
        </p:spPr>
        <p:txBody>
          <a:bodyPr wrap="square" lIns="0" tIns="0" rIns="0" bIns="0" rtlCol="0" anchor="t">
            <a:spAutoFit/>
          </a:bodyPr>
          <a:lstStyle/>
          <a:p>
            <a:pPr algn="just">
              <a:lnSpc>
                <a:spcPts val="3499"/>
              </a:lnSpc>
            </a:pPr>
            <a:r>
              <a:rPr lang="en-US" sz="2499">
                <a:solidFill>
                  <a:srgbClr val="06213C"/>
                </a:solidFill>
                <a:latin typeface="Montserrat"/>
              </a:rPr>
              <a:t>“</a:t>
            </a:r>
            <a:r>
              <a:rPr lang="en-US" sz="2499" b="1" err="1">
                <a:solidFill>
                  <a:srgbClr val="06213C"/>
                </a:solidFill>
                <a:latin typeface="Montserrat"/>
              </a:rPr>
              <a:t>Pubblicazione</a:t>
            </a:r>
            <a:r>
              <a:rPr lang="en-US" sz="2499" b="1">
                <a:solidFill>
                  <a:srgbClr val="06213C"/>
                </a:solidFill>
                <a:latin typeface="Montserrat"/>
              </a:rPr>
              <a:t> </a:t>
            </a:r>
            <a:r>
              <a:rPr lang="en-US" sz="2499" b="1" err="1">
                <a:solidFill>
                  <a:srgbClr val="06213C"/>
                </a:solidFill>
                <a:latin typeface="Montserrat"/>
              </a:rPr>
              <a:t>secondaria</a:t>
            </a:r>
            <a:r>
              <a:rPr lang="en-US" sz="2499">
                <a:solidFill>
                  <a:srgbClr val="06213C"/>
                </a:solidFill>
                <a:latin typeface="Montserrat"/>
              </a:rPr>
              <a:t>” </a:t>
            </a:r>
            <a:r>
              <a:rPr lang="en-US" sz="2499" err="1">
                <a:solidFill>
                  <a:srgbClr val="06213C"/>
                </a:solidFill>
                <a:latin typeface="Montserrat"/>
              </a:rPr>
              <a:t>vuol</a:t>
            </a:r>
            <a:r>
              <a:rPr lang="en-US" sz="2499">
                <a:solidFill>
                  <a:srgbClr val="06213C"/>
                </a:solidFill>
                <a:latin typeface="Montserrat"/>
              </a:rPr>
              <a:t> dire </a:t>
            </a:r>
            <a:r>
              <a:rPr lang="en-US" sz="2499" err="1">
                <a:solidFill>
                  <a:srgbClr val="06213C"/>
                </a:solidFill>
                <a:latin typeface="Montserrat"/>
              </a:rPr>
              <a:t>pubblicare</a:t>
            </a:r>
            <a:r>
              <a:rPr lang="en-US" sz="2499">
                <a:solidFill>
                  <a:srgbClr val="06213C"/>
                </a:solidFill>
                <a:latin typeface="Montserrat"/>
              </a:rPr>
              <a:t> </a:t>
            </a:r>
            <a:r>
              <a:rPr lang="en-US" sz="2499" err="1">
                <a:solidFill>
                  <a:srgbClr val="06213C"/>
                </a:solidFill>
                <a:latin typeface="Montserrat"/>
              </a:rPr>
              <a:t>una</a:t>
            </a:r>
            <a:r>
              <a:rPr lang="en-US" sz="2499">
                <a:solidFill>
                  <a:srgbClr val="06213C"/>
                </a:solidFill>
                <a:latin typeface="Montserrat"/>
              </a:rPr>
              <a:t> </a:t>
            </a:r>
            <a:r>
              <a:rPr lang="en-US" sz="2499" err="1">
                <a:solidFill>
                  <a:srgbClr val="06213C"/>
                </a:solidFill>
                <a:latin typeface="Montserrat"/>
              </a:rPr>
              <a:t>seconda</a:t>
            </a:r>
            <a:r>
              <a:rPr lang="en-US" sz="2499">
                <a:solidFill>
                  <a:srgbClr val="06213C"/>
                </a:solidFill>
                <a:latin typeface="Montserrat"/>
              </a:rPr>
              <a:t> volta </a:t>
            </a:r>
            <a:r>
              <a:rPr lang="en-US" sz="2499" err="1">
                <a:solidFill>
                  <a:srgbClr val="06213C"/>
                </a:solidFill>
                <a:latin typeface="Montserrat"/>
              </a:rPr>
              <a:t>i</a:t>
            </a:r>
            <a:r>
              <a:rPr lang="en-US" sz="2499">
                <a:solidFill>
                  <a:srgbClr val="06213C"/>
                </a:solidFill>
                <a:latin typeface="Montserrat"/>
              </a:rPr>
              <a:t> </a:t>
            </a:r>
            <a:r>
              <a:rPr lang="en-US" sz="2499" err="1">
                <a:solidFill>
                  <a:srgbClr val="06213C"/>
                </a:solidFill>
                <a:latin typeface="Montserrat"/>
              </a:rPr>
              <a:t>propri</a:t>
            </a:r>
            <a:r>
              <a:rPr lang="en-US" sz="2499">
                <a:solidFill>
                  <a:srgbClr val="06213C"/>
                </a:solidFill>
                <a:latin typeface="Montserrat"/>
              </a:rPr>
              <a:t> </a:t>
            </a:r>
            <a:r>
              <a:rPr lang="en-US" sz="2499" err="1">
                <a:solidFill>
                  <a:srgbClr val="06213C"/>
                </a:solidFill>
                <a:latin typeface="Montserrat"/>
              </a:rPr>
              <a:t>contributi</a:t>
            </a:r>
            <a:r>
              <a:rPr lang="en-US" sz="2499">
                <a:solidFill>
                  <a:srgbClr val="06213C"/>
                </a:solidFill>
                <a:latin typeface="Montserrat"/>
              </a:rPr>
              <a:t> in </a:t>
            </a:r>
            <a:r>
              <a:rPr lang="en-US" sz="2499" err="1">
                <a:solidFill>
                  <a:srgbClr val="06213C"/>
                </a:solidFill>
                <a:latin typeface="Montserrat"/>
              </a:rPr>
              <a:t>un’altra</a:t>
            </a:r>
            <a:r>
              <a:rPr lang="en-US" sz="2499">
                <a:solidFill>
                  <a:srgbClr val="06213C"/>
                </a:solidFill>
                <a:latin typeface="Montserrat"/>
              </a:rPr>
              <a:t> </a:t>
            </a:r>
            <a:r>
              <a:rPr lang="en-US" sz="2499" err="1">
                <a:solidFill>
                  <a:srgbClr val="06213C"/>
                </a:solidFill>
                <a:latin typeface="Montserrat"/>
              </a:rPr>
              <a:t>sede</a:t>
            </a:r>
            <a:r>
              <a:rPr lang="en-US" sz="2499">
                <a:solidFill>
                  <a:srgbClr val="06213C"/>
                </a:solidFill>
                <a:latin typeface="Montserrat"/>
              </a:rPr>
              <a:t> con </a:t>
            </a:r>
            <a:r>
              <a:rPr lang="en-US" sz="2499" err="1">
                <a:solidFill>
                  <a:srgbClr val="06213C"/>
                </a:solidFill>
                <a:latin typeface="Montserrat"/>
              </a:rPr>
              <a:t>l'obiettivo</a:t>
            </a:r>
            <a:r>
              <a:rPr lang="en-US" sz="2499">
                <a:solidFill>
                  <a:srgbClr val="06213C"/>
                </a:solidFill>
                <a:latin typeface="Montserrat"/>
              </a:rPr>
              <a:t> di </a:t>
            </a:r>
            <a:r>
              <a:rPr lang="en-US" sz="2499" err="1">
                <a:solidFill>
                  <a:srgbClr val="06213C"/>
                </a:solidFill>
                <a:latin typeface="Montserrat"/>
              </a:rPr>
              <a:t>raggiungere</a:t>
            </a:r>
            <a:r>
              <a:rPr lang="en-US" sz="2499">
                <a:solidFill>
                  <a:srgbClr val="06213C"/>
                </a:solidFill>
                <a:latin typeface="Montserrat"/>
              </a:rPr>
              <a:t> un </a:t>
            </a:r>
            <a:r>
              <a:rPr lang="en-US" sz="2499" err="1">
                <a:solidFill>
                  <a:srgbClr val="06213C"/>
                </a:solidFill>
                <a:latin typeface="Montserrat"/>
              </a:rPr>
              <a:t>pubblico</a:t>
            </a:r>
            <a:r>
              <a:rPr lang="en-US" sz="2499">
                <a:solidFill>
                  <a:srgbClr val="06213C"/>
                </a:solidFill>
                <a:latin typeface="Montserrat"/>
              </a:rPr>
              <a:t> </a:t>
            </a:r>
            <a:r>
              <a:rPr lang="en-US" sz="2499" err="1">
                <a:solidFill>
                  <a:srgbClr val="06213C"/>
                </a:solidFill>
                <a:latin typeface="Montserrat"/>
              </a:rPr>
              <a:t>più</a:t>
            </a:r>
            <a:r>
              <a:rPr lang="en-US" sz="2499">
                <a:solidFill>
                  <a:srgbClr val="06213C"/>
                </a:solidFill>
                <a:latin typeface="Montserrat"/>
              </a:rPr>
              <a:t> </a:t>
            </a:r>
            <a:r>
              <a:rPr lang="en-US" sz="2499" err="1">
                <a:solidFill>
                  <a:srgbClr val="06213C"/>
                </a:solidFill>
                <a:latin typeface="Montserrat"/>
              </a:rPr>
              <a:t>ampio</a:t>
            </a:r>
            <a:r>
              <a:rPr lang="en-US" sz="2499">
                <a:solidFill>
                  <a:srgbClr val="06213C"/>
                </a:solidFill>
                <a:latin typeface="Montserrat"/>
              </a:rPr>
              <a:t>.</a:t>
            </a:r>
          </a:p>
          <a:p>
            <a:pPr algn="just">
              <a:lnSpc>
                <a:spcPts val="3499"/>
              </a:lnSpc>
            </a:pPr>
            <a:br>
              <a:rPr lang="en-US" sz="2499">
                <a:solidFill>
                  <a:srgbClr val="06213C"/>
                </a:solidFill>
                <a:latin typeface="Montserrat"/>
              </a:rPr>
            </a:br>
            <a:r>
              <a:rPr lang="en-US" sz="2499">
                <a:solidFill>
                  <a:srgbClr val="06213C"/>
                </a:solidFill>
                <a:latin typeface="Montserrat"/>
              </a:rPr>
              <a:t>La </a:t>
            </a:r>
            <a:r>
              <a:rPr lang="en-US" sz="2499" err="1">
                <a:solidFill>
                  <a:srgbClr val="06213C"/>
                </a:solidFill>
                <a:latin typeface="Montserrat"/>
              </a:rPr>
              <a:t>pubblicazione</a:t>
            </a:r>
            <a:r>
              <a:rPr lang="en-US" sz="2499">
                <a:solidFill>
                  <a:srgbClr val="06213C"/>
                </a:solidFill>
                <a:latin typeface="Montserrat"/>
              </a:rPr>
              <a:t> </a:t>
            </a:r>
            <a:r>
              <a:rPr lang="en-US" sz="2499" err="1">
                <a:solidFill>
                  <a:srgbClr val="06213C"/>
                </a:solidFill>
                <a:latin typeface="Montserrat"/>
              </a:rPr>
              <a:t>secondaria</a:t>
            </a:r>
            <a:r>
              <a:rPr lang="en-US" sz="2499">
                <a:solidFill>
                  <a:srgbClr val="06213C"/>
                </a:solidFill>
                <a:latin typeface="Montserrat"/>
              </a:rPr>
              <a:t> </a:t>
            </a:r>
            <a:r>
              <a:rPr lang="en-US" sz="2499" err="1">
                <a:solidFill>
                  <a:srgbClr val="06213C"/>
                </a:solidFill>
                <a:latin typeface="Montserrat"/>
              </a:rPr>
              <a:t>può</a:t>
            </a:r>
            <a:r>
              <a:rPr lang="en-US" sz="2499">
                <a:solidFill>
                  <a:srgbClr val="06213C"/>
                </a:solidFill>
                <a:latin typeface="Montserrat"/>
              </a:rPr>
              <a:t> </a:t>
            </a:r>
            <a:r>
              <a:rPr lang="en-US" sz="2499" err="1">
                <a:solidFill>
                  <a:srgbClr val="06213C"/>
                </a:solidFill>
                <a:latin typeface="Montserrat"/>
              </a:rPr>
              <a:t>essere</a:t>
            </a:r>
            <a:r>
              <a:rPr lang="en-US" sz="2499">
                <a:solidFill>
                  <a:srgbClr val="06213C"/>
                </a:solidFill>
                <a:latin typeface="Montserrat"/>
              </a:rPr>
              <a:t> </a:t>
            </a:r>
            <a:r>
              <a:rPr lang="en-US" sz="2499" err="1">
                <a:solidFill>
                  <a:srgbClr val="06213C"/>
                </a:solidFill>
                <a:latin typeface="Montserrat"/>
              </a:rPr>
              <a:t>oggetto</a:t>
            </a:r>
            <a:r>
              <a:rPr lang="en-US" sz="2499">
                <a:solidFill>
                  <a:srgbClr val="06213C"/>
                </a:solidFill>
                <a:latin typeface="Montserrat"/>
              </a:rPr>
              <a:t> di un </a:t>
            </a:r>
            <a:r>
              <a:rPr lang="en-US" sz="2499" err="1">
                <a:solidFill>
                  <a:srgbClr val="06213C"/>
                </a:solidFill>
                <a:latin typeface="Montserrat"/>
              </a:rPr>
              <a:t>vero</a:t>
            </a:r>
            <a:r>
              <a:rPr lang="en-US" sz="2499">
                <a:solidFill>
                  <a:srgbClr val="06213C"/>
                </a:solidFill>
                <a:latin typeface="Montserrat"/>
              </a:rPr>
              <a:t> e proprio </a:t>
            </a:r>
            <a:r>
              <a:rPr lang="en-US" sz="2499" err="1">
                <a:solidFill>
                  <a:srgbClr val="06213C"/>
                </a:solidFill>
                <a:latin typeface="Montserrat"/>
              </a:rPr>
              <a:t>diritto</a:t>
            </a:r>
            <a:r>
              <a:rPr lang="en-US" sz="2499">
                <a:solidFill>
                  <a:srgbClr val="06213C"/>
                </a:solidFill>
                <a:latin typeface="Montserrat"/>
              </a:rPr>
              <a:t>.</a:t>
            </a:r>
          </a:p>
          <a:p>
            <a:pPr algn="just">
              <a:lnSpc>
                <a:spcPts val="3499"/>
              </a:lnSpc>
            </a:pPr>
            <a:r>
              <a:rPr lang="en-US" sz="2499" b="1">
                <a:solidFill>
                  <a:srgbClr val="06213C"/>
                </a:solidFill>
                <a:latin typeface="Montserrat"/>
              </a:rPr>
              <a:t>Non</a:t>
            </a:r>
            <a:r>
              <a:rPr lang="en-US" sz="2499">
                <a:solidFill>
                  <a:srgbClr val="06213C"/>
                </a:solidFill>
                <a:latin typeface="Montserrat"/>
              </a:rPr>
              <a:t> </a:t>
            </a:r>
            <a:r>
              <a:rPr lang="en-US" sz="2499" err="1">
                <a:solidFill>
                  <a:srgbClr val="06213C"/>
                </a:solidFill>
                <a:latin typeface="Montserrat"/>
              </a:rPr>
              <a:t>si</a:t>
            </a:r>
            <a:r>
              <a:rPr lang="en-US" sz="2499">
                <a:solidFill>
                  <a:srgbClr val="06213C"/>
                </a:solidFill>
                <a:latin typeface="Montserrat"/>
              </a:rPr>
              <a:t> </a:t>
            </a:r>
            <a:r>
              <a:rPr lang="en-US" sz="2499" err="1">
                <a:solidFill>
                  <a:srgbClr val="06213C"/>
                </a:solidFill>
                <a:latin typeface="Montserrat"/>
              </a:rPr>
              <a:t>tratta</a:t>
            </a:r>
            <a:r>
              <a:rPr lang="en-US" sz="2499">
                <a:solidFill>
                  <a:srgbClr val="06213C"/>
                </a:solidFill>
                <a:latin typeface="Montserrat"/>
              </a:rPr>
              <a:t>, </a:t>
            </a:r>
            <a:r>
              <a:rPr lang="en-US" sz="2499" err="1">
                <a:solidFill>
                  <a:srgbClr val="06213C"/>
                </a:solidFill>
                <a:latin typeface="Montserrat"/>
              </a:rPr>
              <a:t>quindi</a:t>
            </a:r>
            <a:r>
              <a:rPr lang="en-US" sz="2499">
                <a:solidFill>
                  <a:srgbClr val="06213C"/>
                </a:solidFill>
                <a:latin typeface="Montserrat"/>
              </a:rPr>
              <a:t>, di </a:t>
            </a:r>
            <a:r>
              <a:rPr lang="en-US" sz="2499" err="1">
                <a:solidFill>
                  <a:srgbClr val="06213C"/>
                </a:solidFill>
                <a:latin typeface="Montserrat"/>
              </a:rPr>
              <a:t>un’eccezione</a:t>
            </a:r>
            <a:r>
              <a:rPr lang="en-US" sz="2499">
                <a:solidFill>
                  <a:srgbClr val="06213C"/>
                </a:solidFill>
                <a:latin typeface="Montserrat"/>
              </a:rPr>
              <a:t> o </a:t>
            </a:r>
            <a:r>
              <a:rPr lang="en-US" sz="2499" err="1">
                <a:solidFill>
                  <a:srgbClr val="06213C"/>
                </a:solidFill>
                <a:latin typeface="Montserrat"/>
              </a:rPr>
              <a:t>una</a:t>
            </a:r>
            <a:r>
              <a:rPr lang="en-US" sz="2499">
                <a:solidFill>
                  <a:srgbClr val="06213C"/>
                </a:solidFill>
                <a:latin typeface="Montserrat"/>
              </a:rPr>
              <a:t> </a:t>
            </a:r>
            <a:r>
              <a:rPr lang="en-US" sz="2499" err="1">
                <a:solidFill>
                  <a:srgbClr val="06213C"/>
                </a:solidFill>
                <a:latin typeface="Montserrat"/>
              </a:rPr>
              <a:t>limitazione</a:t>
            </a:r>
            <a:r>
              <a:rPr lang="en-US" sz="2499">
                <a:solidFill>
                  <a:srgbClr val="06213C"/>
                </a:solidFill>
                <a:latin typeface="Montserrat"/>
              </a:rPr>
              <a:t> del </a:t>
            </a:r>
            <a:r>
              <a:rPr lang="en-US" sz="2499" err="1">
                <a:solidFill>
                  <a:srgbClr val="06213C"/>
                </a:solidFill>
                <a:latin typeface="Montserrat"/>
              </a:rPr>
              <a:t>diritto</a:t>
            </a:r>
            <a:r>
              <a:rPr lang="en-US" sz="2499">
                <a:solidFill>
                  <a:srgbClr val="06213C"/>
                </a:solidFill>
                <a:latin typeface="Montserrat"/>
              </a:rPr>
              <a:t> di </a:t>
            </a:r>
            <a:r>
              <a:rPr lang="en-US" sz="2499" err="1">
                <a:solidFill>
                  <a:srgbClr val="06213C"/>
                </a:solidFill>
                <a:latin typeface="Montserrat"/>
              </a:rPr>
              <a:t>esclusiva</a:t>
            </a:r>
            <a:r>
              <a:rPr lang="en-US" sz="2499">
                <a:solidFill>
                  <a:srgbClr val="06213C"/>
                </a:solidFill>
                <a:latin typeface="Montserrat"/>
              </a:rPr>
              <a:t>.</a:t>
            </a:r>
          </a:p>
          <a:p>
            <a:pPr algn="just">
              <a:lnSpc>
                <a:spcPts val="3499"/>
              </a:lnSpc>
            </a:pPr>
            <a:r>
              <a:rPr lang="en-US" sz="2499" b="1">
                <a:solidFill>
                  <a:srgbClr val="06213C"/>
                </a:solidFill>
                <a:latin typeface="Montserrat"/>
              </a:rPr>
              <a:t>Non</a:t>
            </a:r>
            <a:r>
              <a:rPr lang="en-US" sz="2499">
                <a:solidFill>
                  <a:srgbClr val="06213C"/>
                </a:solidFill>
                <a:latin typeface="Montserrat"/>
              </a:rPr>
              <a:t> </a:t>
            </a:r>
            <a:r>
              <a:rPr lang="en-US" sz="2499" err="1">
                <a:solidFill>
                  <a:srgbClr val="06213C"/>
                </a:solidFill>
                <a:latin typeface="Montserrat"/>
              </a:rPr>
              <a:t>è</a:t>
            </a:r>
            <a:r>
              <a:rPr lang="en-US" sz="2499">
                <a:solidFill>
                  <a:srgbClr val="06213C"/>
                </a:solidFill>
                <a:latin typeface="Montserrat"/>
              </a:rPr>
              <a:t> </a:t>
            </a:r>
            <a:r>
              <a:rPr lang="en-US" sz="2499" err="1">
                <a:solidFill>
                  <a:srgbClr val="06213C"/>
                </a:solidFill>
                <a:latin typeface="Montserrat"/>
              </a:rPr>
              <a:t>nemmeno</a:t>
            </a:r>
            <a:r>
              <a:rPr lang="en-US" sz="2499">
                <a:solidFill>
                  <a:srgbClr val="06213C"/>
                </a:solidFill>
                <a:latin typeface="Montserrat"/>
              </a:rPr>
              <a:t> un </a:t>
            </a:r>
            <a:r>
              <a:rPr lang="en-US" sz="2499" err="1">
                <a:solidFill>
                  <a:srgbClr val="06213C"/>
                </a:solidFill>
                <a:latin typeface="Montserrat"/>
              </a:rPr>
              <a:t>diritto</a:t>
            </a:r>
            <a:r>
              <a:rPr lang="en-US" sz="2499">
                <a:solidFill>
                  <a:srgbClr val="06213C"/>
                </a:solidFill>
                <a:latin typeface="Montserrat"/>
              </a:rPr>
              <a:t> </a:t>
            </a:r>
            <a:r>
              <a:rPr lang="en-US" sz="2499" err="1">
                <a:solidFill>
                  <a:srgbClr val="06213C"/>
                </a:solidFill>
                <a:latin typeface="Montserrat"/>
              </a:rPr>
              <a:t>dell’utente</a:t>
            </a:r>
            <a:r>
              <a:rPr lang="en-US" sz="2499">
                <a:solidFill>
                  <a:srgbClr val="06213C"/>
                </a:solidFill>
                <a:latin typeface="Montserrat"/>
              </a:rPr>
              <a:t>.</a:t>
            </a:r>
          </a:p>
          <a:p>
            <a:pPr algn="just">
              <a:lnSpc>
                <a:spcPts val="3499"/>
              </a:lnSpc>
            </a:pPr>
            <a:r>
              <a:rPr lang="en-US" sz="2499" b="1">
                <a:solidFill>
                  <a:srgbClr val="FF0000"/>
                </a:solidFill>
                <a:latin typeface="Montserrat"/>
              </a:rPr>
              <a:t>Si </a:t>
            </a:r>
            <a:r>
              <a:rPr lang="en-US" sz="2499" b="1" err="1">
                <a:solidFill>
                  <a:srgbClr val="FF0000"/>
                </a:solidFill>
                <a:latin typeface="Montserrat"/>
              </a:rPr>
              <a:t>tratta</a:t>
            </a:r>
            <a:r>
              <a:rPr lang="en-US" sz="2499" b="1">
                <a:solidFill>
                  <a:srgbClr val="FF0000"/>
                </a:solidFill>
                <a:latin typeface="Montserrat"/>
              </a:rPr>
              <a:t> </a:t>
            </a:r>
            <a:r>
              <a:rPr lang="en-US" sz="2499">
                <a:solidFill>
                  <a:srgbClr val="06213C"/>
                </a:solidFill>
                <a:latin typeface="Montserrat"/>
              </a:rPr>
              <a:t>di un </a:t>
            </a:r>
            <a:r>
              <a:rPr lang="en-US" sz="2499" b="1" err="1">
                <a:solidFill>
                  <a:srgbClr val="06213C"/>
                </a:solidFill>
                <a:latin typeface="Montserrat"/>
              </a:rPr>
              <a:t>vero</a:t>
            </a:r>
            <a:r>
              <a:rPr lang="en-US" sz="2499" b="1">
                <a:solidFill>
                  <a:srgbClr val="06213C"/>
                </a:solidFill>
                <a:latin typeface="Montserrat"/>
              </a:rPr>
              <a:t> e proprio </a:t>
            </a:r>
            <a:r>
              <a:rPr lang="en-US" sz="2499" b="1" err="1">
                <a:solidFill>
                  <a:srgbClr val="06213C"/>
                </a:solidFill>
                <a:latin typeface="Montserrat"/>
              </a:rPr>
              <a:t>diritto</a:t>
            </a:r>
            <a:r>
              <a:rPr lang="en-US" sz="2499" b="1">
                <a:solidFill>
                  <a:srgbClr val="06213C"/>
                </a:solidFill>
                <a:latin typeface="Montserrat"/>
              </a:rPr>
              <a:t> morale </a:t>
            </a:r>
            <a:r>
              <a:rPr lang="en-US" sz="2499">
                <a:solidFill>
                  <a:srgbClr val="06213C"/>
                </a:solidFill>
                <a:latin typeface="Montserrat"/>
              </a:rPr>
              <a:t>(ed </a:t>
            </a:r>
            <a:r>
              <a:rPr lang="en-US" sz="2499" err="1">
                <a:solidFill>
                  <a:srgbClr val="06213C"/>
                </a:solidFill>
                <a:latin typeface="Montserrat"/>
              </a:rPr>
              <a:t>economico</a:t>
            </a:r>
            <a:r>
              <a:rPr lang="en-US" sz="2499">
                <a:solidFill>
                  <a:srgbClr val="06213C"/>
                </a:solidFill>
                <a:latin typeface="Montserrat"/>
              </a:rPr>
              <a:t>) </a:t>
            </a:r>
            <a:r>
              <a:rPr lang="en-US" sz="2499" err="1">
                <a:solidFill>
                  <a:srgbClr val="06213C"/>
                </a:solidFill>
                <a:latin typeface="Montserrat"/>
              </a:rPr>
              <a:t>degli</a:t>
            </a:r>
            <a:r>
              <a:rPr lang="en-US" sz="2499">
                <a:solidFill>
                  <a:srgbClr val="06213C"/>
                </a:solidFill>
                <a:latin typeface="Montserrat"/>
              </a:rPr>
              <a:t> </a:t>
            </a:r>
            <a:r>
              <a:rPr lang="en-US" sz="2499" err="1">
                <a:solidFill>
                  <a:srgbClr val="06213C"/>
                </a:solidFill>
                <a:latin typeface="Montserrat"/>
              </a:rPr>
              <a:t>autori</a:t>
            </a:r>
            <a:r>
              <a:rPr lang="en-US" sz="2499">
                <a:solidFill>
                  <a:srgbClr val="06213C"/>
                </a:solidFill>
                <a:latin typeface="Montserrat"/>
              </a:rPr>
              <a:t> di </a:t>
            </a:r>
            <a:r>
              <a:rPr lang="en-US" sz="2499" err="1">
                <a:solidFill>
                  <a:srgbClr val="06213C"/>
                </a:solidFill>
                <a:latin typeface="Montserrat"/>
              </a:rPr>
              <a:t>aprire</a:t>
            </a:r>
            <a:r>
              <a:rPr lang="en-US" sz="2499">
                <a:solidFill>
                  <a:srgbClr val="06213C"/>
                </a:solidFill>
                <a:latin typeface="Montserrat"/>
              </a:rPr>
              <a:t> </a:t>
            </a:r>
            <a:r>
              <a:rPr lang="en-US" sz="2499" err="1">
                <a:solidFill>
                  <a:srgbClr val="06213C"/>
                </a:solidFill>
                <a:latin typeface="Montserrat"/>
              </a:rPr>
              <a:t>i</a:t>
            </a:r>
            <a:r>
              <a:rPr lang="en-US" sz="2499">
                <a:solidFill>
                  <a:srgbClr val="06213C"/>
                </a:solidFill>
                <a:latin typeface="Montserrat"/>
              </a:rPr>
              <a:t> </a:t>
            </a:r>
            <a:r>
              <a:rPr lang="en-US" sz="2499" err="1">
                <a:solidFill>
                  <a:srgbClr val="06213C"/>
                </a:solidFill>
                <a:latin typeface="Montserrat"/>
              </a:rPr>
              <a:t>testi</a:t>
            </a:r>
            <a:r>
              <a:rPr lang="en-US" sz="2499">
                <a:solidFill>
                  <a:srgbClr val="06213C"/>
                </a:solidFill>
                <a:latin typeface="Montserrat"/>
              </a:rPr>
              <a:t> </a:t>
            </a:r>
            <a:r>
              <a:rPr lang="en-US" sz="2499" err="1">
                <a:solidFill>
                  <a:srgbClr val="06213C"/>
                </a:solidFill>
                <a:latin typeface="Montserrat"/>
              </a:rPr>
              <a:t>scientifici</a:t>
            </a:r>
            <a:r>
              <a:rPr lang="en-US" sz="2499">
                <a:solidFill>
                  <a:srgbClr val="06213C"/>
                </a:solidFill>
                <a:latin typeface="Montserrat"/>
              </a:rPr>
              <a:t>.</a:t>
            </a:r>
          </a:p>
          <a:p>
            <a:pPr algn="just">
              <a:lnSpc>
                <a:spcPts val="3499"/>
              </a:lnSpc>
            </a:pPr>
            <a:endParaRPr lang="en-US" sz="2499">
              <a:solidFill>
                <a:srgbClr val="06213C"/>
              </a:solidFill>
              <a:latin typeface="Montserrat"/>
            </a:endParaRPr>
          </a:p>
          <a:p>
            <a:pPr algn="just">
              <a:lnSpc>
                <a:spcPts val="3499"/>
              </a:lnSpc>
            </a:pPr>
            <a:r>
              <a:rPr lang="en-US" sz="2499" err="1">
                <a:solidFill>
                  <a:srgbClr val="06213C"/>
                </a:solidFill>
                <a:latin typeface="Montserrat"/>
              </a:rPr>
              <a:t>Più</a:t>
            </a:r>
            <a:r>
              <a:rPr lang="en-US" sz="2499">
                <a:solidFill>
                  <a:srgbClr val="06213C"/>
                </a:solidFill>
                <a:latin typeface="Montserrat"/>
              </a:rPr>
              <a:t> in </a:t>
            </a:r>
            <a:r>
              <a:rPr lang="en-US" sz="2499" err="1">
                <a:solidFill>
                  <a:srgbClr val="06213C"/>
                </a:solidFill>
                <a:latin typeface="Montserrat"/>
              </a:rPr>
              <a:t>generale</a:t>
            </a:r>
            <a:r>
              <a:rPr lang="en-US" sz="2499">
                <a:solidFill>
                  <a:srgbClr val="06213C"/>
                </a:solidFill>
                <a:latin typeface="Montserrat"/>
              </a:rPr>
              <a:t>, se </a:t>
            </a:r>
            <a:r>
              <a:rPr lang="en-US" sz="2499" err="1">
                <a:solidFill>
                  <a:srgbClr val="06213C"/>
                </a:solidFill>
                <a:latin typeface="Montserrat"/>
              </a:rPr>
              <a:t>conserviamo</a:t>
            </a:r>
            <a:r>
              <a:rPr lang="en-US" sz="2499">
                <a:solidFill>
                  <a:srgbClr val="06213C"/>
                </a:solidFill>
                <a:latin typeface="Montserrat"/>
              </a:rPr>
              <a:t> </a:t>
            </a:r>
            <a:r>
              <a:rPr lang="en-US" sz="2499" err="1">
                <a:solidFill>
                  <a:srgbClr val="06213C"/>
                </a:solidFill>
                <a:latin typeface="Montserrat"/>
              </a:rPr>
              <a:t>i</a:t>
            </a:r>
            <a:r>
              <a:rPr lang="en-US" sz="2499">
                <a:solidFill>
                  <a:srgbClr val="06213C"/>
                </a:solidFill>
                <a:latin typeface="Montserrat"/>
              </a:rPr>
              <a:t> </a:t>
            </a:r>
            <a:r>
              <a:rPr lang="en-US" sz="2499" err="1">
                <a:solidFill>
                  <a:srgbClr val="06213C"/>
                </a:solidFill>
                <a:latin typeface="Montserrat"/>
              </a:rPr>
              <a:t>nostri</a:t>
            </a:r>
            <a:r>
              <a:rPr lang="en-US" sz="2499">
                <a:solidFill>
                  <a:srgbClr val="06213C"/>
                </a:solidFill>
                <a:latin typeface="Montserrat"/>
              </a:rPr>
              <a:t> </a:t>
            </a:r>
            <a:r>
              <a:rPr lang="en-US" sz="2499" err="1">
                <a:solidFill>
                  <a:srgbClr val="06213C"/>
                </a:solidFill>
                <a:latin typeface="Montserrat"/>
              </a:rPr>
              <a:t>diritti</a:t>
            </a:r>
            <a:r>
              <a:rPr lang="en-US" sz="2499">
                <a:solidFill>
                  <a:srgbClr val="06213C"/>
                </a:solidFill>
                <a:latin typeface="Montserrat"/>
              </a:rPr>
              <a:t>, </a:t>
            </a:r>
            <a:r>
              <a:rPr lang="en-US" sz="2499" err="1">
                <a:solidFill>
                  <a:srgbClr val="06213C"/>
                </a:solidFill>
                <a:latin typeface="Montserrat"/>
              </a:rPr>
              <a:t>conserviamo</a:t>
            </a:r>
            <a:r>
              <a:rPr lang="en-US" sz="2499">
                <a:solidFill>
                  <a:srgbClr val="06213C"/>
                </a:solidFill>
                <a:latin typeface="Montserrat"/>
              </a:rPr>
              <a:t> </a:t>
            </a:r>
            <a:r>
              <a:rPr lang="en-US" sz="2499" err="1">
                <a:solidFill>
                  <a:srgbClr val="06213C"/>
                </a:solidFill>
                <a:latin typeface="Montserrat"/>
              </a:rPr>
              <a:t>anche</a:t>
            </a:r>
            <a:r>
              <a:rPr lang="en-US" sz="2499">
                <a:solidFill>
                  <a:srgbClr val="06213C"/>
                </a:solidFill>
                <a:latin typeface="Montserrat"/>
              </a:rPr>
              <a:t> il </a:t>
            </a:r>
            <a:r>
              <a:rPr lang="en-US" sz="2499" err="1">
                <a:solidFill>
                  <a:srgbClr val="06213C"/>
                </a:solidFill>
                <a:latin typeface="Montserrat"/>
              </a:rPr>
              <a:t>diritto</a:t>
            </a:r>
            <a:r>
              <a:rPr lang="en-US" sz="2499">
                <a:solidFill>
                  <a:srgbClr val="06213C"/>
                </a:solidFill>
                <a:latin typeface="Montserrat"/>
              </a:rPr>
              <a:t> di </a:t>
            </a:r>
            <a:r>
              <a:rPr lang="en-US" sz="2499" err="1">
                <a:solidFill>
                  <a:srgbClr val="06213C"/>
                </a:solidFill>
                <a:latin typeface="Montserrat"/>
              </a:rPr>
              <a:t>pubblicazione</a:t>
            </a:r>
            <a:r>
              <a:rPr lang="en-US" sz="2499">
                <a:solidFill>
                  <a:srgbClr val="06213C"/>
                </a:solidFill>
                <a:latin typeface="Montserrat"/>
              </a:rPr>
              <a:t> </a:t>
            </a:r>
            <a:r>
              <a:rPr lang="en-US" sz="2499" err="1">
                <a:solidFill>
                  <a:srgbClr val="06213C"/>
                </a:solidFill>
                <a:latin typeface="Montserrat"/>
              </a:rPr>
              <a:t>secondaria</a:t>
            </a:r>
            <a:r>
              <a:rPr lang="en-US" sz="2499">
                <a:solidFill>
                  <a:srgbClr val="06213C"/>
                </a:solidFill>
                <a:latin typeface="Montserrat"/>
              </a:rPr>
              <a:t>.</a:t>
            </a:r>
          </a:p>
        </p:txBody>
      </p:sp>
      <p:sp>
        <p:nvSpPr>
          <p:cNvPr id="7" name="CasellaDiTesto 6">
            <a:extLst>
              <a:ext uri="{FF2B5EF4-FFF2-40B4-BE49-F238E27FC236}">
                <a16:creationId xmlns:a16="http://schemas.microsoft.com/office/drawing/2014/main" id="{4E31EE69-5702-F444-CD39-86E2F8EB56E0}"/>
              </a:ext>
            </a:extLst>
          </p:cNvPr>
          <p:cNvSpPr txBox="1"/>
          <p:nvPr/>
        </p:nvSpPr>
        <p:spPr>
          <a:xfrm>
            <a:off x="4733087" y="-125418"/>
            <a:ext cx="12228801" cy="1708160"/>
          </a:xfrm>
          <a:prstGeom prst="rect">
            <a:avLst/>
          </a:prstGeom>
          <a:noFill/>
        </p:spPr>
        <p:txBody>
          <a:bodyPr wrap="square" lIns="91440" tIns="45720" rIns="91440" bIns="45720" anchor="t">
            <a:spAutoFit/>
          </a:bodyPr>
          <a:lstStyle/>
          <a:p>
            <a:pPr algn="ctr">
              <a:lnSpc>
                <a:spcPts val="6269"/>
              </a:lnSpc>
            </a:pPr>
            <a:r>
              <a:rPr lang="en-US" sz="4400">
                <a:solidFill>
                  <a:schemeClr val="bg1"/>
                </a:solidFill>
                <a:latin typeface="Montserrat Classic Bold"/>
              </a:rPr>
              <a:t>Rights Retention Strategy e Secondary Publication Right</a:t>
            </a:r>
            <a:endParaRPr lang="en-US" sz="4400">
              <a:solidFill>
                <a:schemeClr val="bg1"/>
              </a:solidFill>
              <a:latin typeface="Montserrat Classic Bold"/>
              <a:ea typeface="Montserrat Classic Bold"/>
              <a:cs typeface="Montserrat Classic Bold"/>
            </a:endParaRPr>
          </a:p>
        </p:txBody>
      </p:sp>
    </p:spTree>
    <p:extLst>
      <p:ext uri="{BB962C8B-B14F-4D97-AF65-F5344CB8AC3E}">
        <p14:creationId xmlns:p14="http://schemas.microsoft.com/office/powerpoint/2010/main" val="349818159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18288000" cy="1457325"/>
          </a:xfrm>
          <a:prstGeom prst="rect">
            <a:avLst/>
          </a:prstGeom>
          <a:solidFill>
            <a:srgbClr val="1E3048"/>
          </a:solidFill>
        </p:spPr>
        <p:txBody>
          <a:bodyPr/>
          <a:lstStyle/>
          <a:p>
            <a:endParaRPr lang="it-IT"/>
          </a:p>
        </p:txBody>
      </p:sp>
      <p:sp>
        <p:nvSpPr>
          <p:cNvPr id="3" name="Freeform 3"/>
          <p:cNvSpPr/>
          <p:nvPr/>
        </p:nvSpPr>
        <p:spPr>
          <a:xfrm>
            <a:off x="16702512" y="8607791"/>
            <a:ext cx="556788" cy="556788"/>
          </a:xfrm>
          <a:custGeom>
            <a:avLst/>
            <a:gdLst/>
            <a:ahLst/>
            <a:cxnLst/>
            <a:rect l="l" t="t" r="r" b="b"/>
            <a:pathLst>
              <a:path w="556788" h="556788">
                <a:moveTo>
                  <a:pt x="0" y="0"/>
                </a:moveTo>
                <a:lnTo>
                  <a:pt x="556788" y="0"/>
                </a:lnTo>
                <a:lnTo>
                  <a:pt x="556788" y="556787"/>
                </a:lnTo>
                <a:lnTo>
                  <a:pt x="0" y="55678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it-IT"/>
          </a:p>
        </p:txBody>
      </p:sp>
      <p:sp>
        <p:nvSpPr>
          <p:cNvPr id="4" name="Freeform 4"/>
          <p:cNvSpPr/>
          <p:nvPr/>
        </p:nvSpPr>
        <p:spPr>
          <a:xfrm rot="-5400000">
            <a:off x="16041208" y="-789467"/>
            <a:ext cx="2988478" cy="1505106"/>
          </a:xfrm>
          <a:custGeom>
            <a:avLst/>
            <a:gdLst/>
            <a:ahLst/>
            <a:cxnLst/>
            <a:rect l="l" t="t" r="r" b="b"/>
            <a:pathLst>
              <a:path w="2988478" h="1505106">
                <a:moveTo>
                  <a:pt x="0" y="0"/>
                </a:moveTo>
                <a:lnTo>
                  <a:pt x="2988478" y="0"/>
                </a:lnTo>
                <a:lnTo>
                  <a:pt x="2988478" y="1505106"/>
                </a:lnTo>
                <a:lnTo>
                  <a:pt x="0" y="150510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it-IT"/>
          </a:p>
        </p:txBody>
      </p:sp>
      <p:grpSp>
        <p:nvGrpSpPr>
          <p:cNvPr id="8" name="Group 8"/>
          <p:cNvGrpSpPr/>
          <p:nvPr/>
        </p:nvGrpSpPr>
        <p:grpSpPr>
          <a:xfrm>
            <a:off x="-431966" y="911088"/>
            <a:ext cx="7148154" cy="925889"/>
            <a:chOff x="0" y="0"/>
            <a:chExt cx="9530872" cy="1234519"/>
          </a:xfrm>
        </p:grpSpPr>
        <p:grpSp>
          <p:nvGrpSpPr>
            <p:cNvPr id="9" name="Group 9"/>
            <p:cNvGrpSpPr/>
            <p:nvPr/>
          </p:nvGrpSpPr>
          <p:grpSpPr>
            <a:xfrm>
              <a:off x="0" y="0"/>
              <a:ext cx="9530872" cy="1234519"/>
              <a:chOff x="0" y="0"/>
              <a:chExt cx="2221364" cy="287730"/>
            </a:xfrm>
          </p:grpSpPr>
          <p:sp>
            <p:nvSpPr>
              <p:cNvPr id="10" name="Freeform 10"/>
              <p:cNvSpPr/>
              <p:nvPr/>
            </p:nvSpPr>
            <p:spPr>
              <a:xfrm>
                <a:off x="0" y="0"/>
                <a:ext cx="2221364" cy="287730"/>
              </a:xfrm>
              <a:custGeom>
                <a:avLst/>
                <a:gdLst/>
                <a:ahLst/>
                <a:cxnLst/>
                <a:rect l="l" t="t" r="r" b="b"/>
                <a:pathLst>
                  <a:path w="2221364" h="287730">
                    <a:moveTo>
                      <a:pt x="46588" y="0"/>
                    </a:moveTo>
                    <a:lnTo>
                      <a:pt x="2174776" y="0"/>
                    </a:lnTo>
                    <a:cubicBezTo>
                      <a:pt x="2187132" y="0"/>
                      <a:pt x="2198982" y="4908"/>
                      <a:pt x="2207719" y="13645"/>
                    </a:cubicBezTo>
                    <a:cubicBezTo>
                      <a:pt x="2216456" y="22382"/>
                      <a:pt x="2221364" y="34232"/>
                      <a:pt x="2221364" y="46588"/>
                    </a:cubicBezTo>
                    <a:lnTo>
                      <a:pt x="2221364" y="241142"/>
                    </a:lnTo>
                    <a:cubicBezTo>
                      <a:pt x="2221364" y="266872"/>
                      <a:pt x="2200506" y="287730"/>
                      <a:pt x="2174776" y="287730"/>
                    </a:cubicBezTo>
                    <a:lnTo>
                      <a:pt x="46588" y="287730"/>
                    </a:lnTo>
                    <a:cubicBezTo>
                      <a:pt x="34232" y="287730"/>
                      <a:pt x="22382" y="282822"/>
                      <a:pt x="13645" y="274085"/>
                    </a:cubicBezTo>
                    <a:cubicBezTo>
                      <a:pt x="4908" y="265348"/>
                      <a:pt x="0" y="253498"/>
                      <a:pt x="0" y="241142"/>
                    </a:cubicBezTo>
                    <a:lnTo>
                      <a:pt x="0" y="46588"/>
                    </a:lnTo>
                    <a:cubicBezTo>
                      <a:pt x="0" y="34232"/>
                      <a:pt x="4908" y="22382"/>
                      <a:pt x="13645" y="13645"/>
                    </a:cubicBezTo>
                    <a:cubicBezTo>
                      <a:pt x="22382" y="4908"/>
                      <a:pt x="34232" y="0"/>
                      <a:pt x="46588" y="0"/>
                    </a:cubicBezTo>
                    <a:close/>
                  </a:path>
                </a:pathLst>
              </a:custGeom>
              <a:solidFill>
                <a:srgbClr val="FFFFFF"/>
              </a:solidFill>
            </p:spPr>
            <p:txBody>
              <a:bodyPr/>
              <a:lstStyle/>
              <a:p>
                <a:endParaRPr lang="it-IT"/>
              </a:p>
            </p:txBody>
          </p:sp>
          <p:sp>
            <p:nvSpPr>
              <p:cNvPr id="11" name="TextBox 11"/>
              <p:cNvSpPr txBox="1"/>
              <p:nvPr/>
            </p:nvSpPr>
            <p:spPr>
              <a:xfrm>
                <a:off x="0" y="-38100"/>
                <a:ext cx="2221364" cy="325830"/>
              </a:xfrm>
              <a:prstGeom prst="rect">
                <a:avLst/>
              </a:prstGeom>
            </p:spPr>
            <p:txBody>
              <a:bodyPr lIns="60055" tIns="60055" rIns="60055" bIns="60055" rtlCol="0" anchor="ctr"/>
              <a:lstStyle/>
              <a:p>
                <a:pPr algn="ctr">
                  <a:lnSpc>
                    <a:spcPts val="2939"/>
                  </a:lnSpc>
                </a:pPr>
                <a:endParaRPr/>
              </a:p>
            </p:txBody>
          </p:sp>
        </p:grpSp>
        <p:sp>
          <p:nvSpPr>
            <p:cNvPr id="12" name="Freeform 12"/>
            <p:cNvSpPr/>
            <p:nvPr/>
          </p:nvSpPr>
          <p:spPr>
            <a:xfrm>
              <a:off x="3724852" y="163176"/>
              <a:ext cx="5435836" cy="908166"/>
            </a:xfrm>
            <a:custGeom>
              <a:avLst/>
              <a:gdLst/>
              <a:ahLst/>
              <a:cxnLst/>
              <a:rect l="l" t="t" r="r" b="b"/>
              <a:pathLst>
                <a:path w="5435836" h="908166">
                  <a:moveTo>
                    <a:pt x="0" y="0"/>
                  </a:moveTo>
                  <a:lnTo>
                    <a:pt x="5435836" y="0"/>
                  </a:lnTo>
                  <a:lnTo>
                    <a:pt x="5435836" y="908167"/>
                  </a:lnTo>
                  <a:lnTo>
                    <a:pt x="0" y="908167"/>
                  </a:lnTo>
                  <a:lnTo>
                    <a:pt x="0" y="0"/>
                  </a:lnTo>
                  <a:close/>
                </a:path>
              </a:pathLst>
            </a:custGeom>
            <a:blipFill>
              <a:blip r:embed="rId6"/>
              <a:stretch>
                <a:fillRect/>
              </a:stretch>
            </a:blipFill>
          </p:spPr>
          <p:txBody>
            <a:bodyPr/>
            <a:lstStyle/>
            <a:p>
              <a:endParaRPr lang="it-IT"/>
            </a:p>
          </p:txBody>
        </p:sp>
        <p:sp>
          <p:nvSpPr>
            <p:cNvPr id="13" name="Freeform 13"/>
            <p:cNvSpPr/>
            <p:nvPr/>
          </p:nvSpPr>
          <p:spPr>
            <a:xfrm>
              <a:off x="1650583" y="240131"/>
              <a:ext cx="1923704" cy="754258"/>
            </a:xfrm>
            <a:custGeom>
              <a:avLst/>
              <a:gdLst/>
              <a:ahLst/>
              <a:cxnLst/>
              <a:rect l="l" t="t" r="r" b="b"/>
              <a:pathLst>
                <a:path w="1923704" h="754258">
                  <a:moveTo>
                    <a:pt x="0" y="0"/>
                  </a:moveTo>
                  <a:lnTo>
                    <a:pt x="1923704" y="0"/>
                  </a:lnTo>
                  <a:lnTo>
                    <a:pt x="1923704" y="754258"/>
                  </a:lnTo>
                  <a:lnTo>
                    <a:pt x="0" y="754258"/>
                  </a:lnTo>
                  <a:lnTo>
                    <a:pt x="0" y="0"/>
                  </a:lnTo>
                  <a:close/>
                </a:path>
              </a:pathLst>
            </a:custGeom>
            <a:blipFill>
              <a:blip r:embed="rId7"/>
              <a:stretch>
                <a:fillRect/>
              </a:stretch>
            </a:blipFill>
          </p:spPr>
          <p:txBody>
            <a:bodyPr/>
            <a:lstStyle/>
            <a:p>
              <a:endParaRPr lang="it-IT"/>
            </a:p>
          </p:txBody>
        </p:sp>
      </p:grpSp>
      <p:sp>
        <p:nvSpPr>
          <p:cNvPr id="6" name="TextBox 6"/>
          <p:cNvSpPr txBox="1"/>
          <p:nvPr/>
        </p:nvSpPr>
        <p:spPr>
          <a:xfrm>
            <a:off x="113384" y="1723726"/>
            <a:ext cx="18061232" cy="807913"/>
          </a:xfrm>
          <a:prstGeom prst="rect">
            <a:avLst/>
          </a:prstGeom>
        </p:spPr>
        <p:txBody>
          <a:bodyPr wrap="square" lIns="0" tIns="0" rIns="0" bIns="0" rtlCol="0" anchor="t">
            <a:spAutoFit/>
          </a:bodyPr>
          <a:lstStyle/>
          <a:p>
            <a:pPr algn="ctr">
              <a:lnSpc>
                <a:spcPts val="6269"/>
              </a:lnSpc>
            </a:pPr>
            <a:r>
              <a:rPr lang="en-US" sz="5499">
                <a:solidFill>
                  <a:srgbClr val="06213C"/>
                </a:solidFill>
                <a:latin typeface="Montserrat Classic Bold"/>
              </a:rPr>
              <a:t>7 PAESI EUROPEI +1</a:t>
            </a:r>
          </a:p>
        </p:txBody>
      </p:sp>
      <p:sp>
        <p:nvSpPr>
          <p:cNvPr id="5" name="Freeform 5"/>
          <p:cNvSpPr/>
          <p:nvPr/>
        </p:nvSpPr>
        <p:spPr>
          <a:xfrm rot="5400000">
            <a:off x="7996398" y="9139398"/>
            <a:ext cx="1060016" cy="1235189"/>
          </a:xfrm>
          <a:custGeom>
            <a:avLst/>
            <a:gdLst/>
            <a:ahLst/>
            <a:cxnLst/>
            <a:rect l="l" t="t" r="r" b="b"/>
            <a:pathLst>
              <a:path w="1060016" h="1235189">
                <a:moveTo>
                  <a:pt x="0" y="0"/>
                </a:moveTo>
                <a:lnTo>
                  <a:pt x="1060016" y="0"/>
                </a:lnTo>
                <a:lnTo>
                  <a:pt x="1060016" y="1235188"/>
                </a:lnTo>
                <a:lnTo>
                  <a:pt x="0" y="123518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it-IT"/>
          </a:p>
        </p:txBody>
      </p:sp>
      <p:sp>
        <p:nvSpPr>
          <p:cNvPr id="15" name="TextBox 7">
            <a:extLst>
              <a:ext uri="{FF2B5EF4-FFF2-40B4-BE49-F238E27FC236}">
                <a16:creationId xmlns:a16="http://schemas.microsoft.com/office/drawing/2014/main" id="{E6E05462-C008-1DE8-D718-CA03A1A59B3F}"/>
              </a:ext>
            </a:extLst>
          </p:cNvPr>
          <p:cNvSpPr txBox="1"/>
          <p:nvPr/>
        </p:nvSpPr>
        <p:spPr>
          <a:xfrm>
            <a:off x="271314" y="2913829"/>
            <a:ext cx="17745372" cy="6250750"/>
          </a:xfrm>
          <a:prstGeom prst="rect">
            <a:avLst/>
          </a:prstGeom>
        </p:spPr>
        <p:txBody>
          <a:bodyPr wrap="square" lIns="0" tIns="0" rIns="0" bIns="0" rtlCol="0" anchor="t">
            <a:spAutoFit/>
          </a:bodyPr>
          <a:lstStyle/>
          <a:p>
            <a:pPr algn="just">
              <a:lnSpc>
                <a:spcPts val="3499"/>
              </a:lnSpc>
            </a:pPr>
            <a:r>
              <a:rPr lang="en-US" sz="2499">
                <a:solidFill>
                  <a:srgbClr val="06213C"/>
                </a:solidFill>
                <a:latin typeface="Montserrat"/>
              </a:rPr>
              <a:t>A </a:t>
            </a:r>
            <a:r>
              <a:rPr lang="en-US" sz="2499" err="1">
                <a:solidFill>
                  <a:srgbClr val="06213C"/>
                </a:solidFill>
                <a:latin typeface="Montserrat"/>
              </a:rPr>
              <a:t>livello</a:t>
            </a:r>
            <a:r>
              <a:rPr lang="en-US" sz="2499">
                <a:solidFill>
                  <a:srgbClr val="06213C"/>
                </a:solidFill>
                <a:latin typeface="Montserrat"/>
              </a:rPr>
              <a:t> di </a:t>
            </a:r>
            <a:r>
              <a:rPr lang="en-US" sz="2499" err="1">
                <a:solidFill>
                  <a:srgbClr val="06213C"/>
                </a:solidFill>
                <a:latin typeface="Montserrat"/>
              </a:rPr>
              <a:t>Stati</a:t>
            </a:r>
            <a:r>
              <a:rPr lang="en-US" sz="2499">
                <a:solidFill>
                  <a:srgbClr val="06213C"/>
                </a:solidFill>
                <a:latin typeface="Montserrat"/>
              </a:rPr>
              <a:t> </a:t>
            </a:r>
            <a:r>
              <a:rPr lang="en-US" sz="2499" err="1">
                <a:solidFill>
                  <a:srgbClr val="06213C"/>
                </a:solidFill>
                <a:latin typeface="Montserrat"/>
              </a:rPr>
              <a:t>membri</a:t>
            </a:r>
            <a:r>
              <a:rPr lang="en-US" sz="2499">
                <a:solidFill>
                  <a:srgbClr val="06213C"/>
                </a:solidFill>
                <a:latin typeface="Montserrat"/>
              </a:rPr>
              <a:t>, </a:t>
            </a:r>
            <a:r>
              <a:rPr lang="en-US" sz="2499" err="1">
                <a:solidFill>
                  <a:srgbClr val="06213C"/>
                </a:solidFill>
                <a:latin typeface="Montserrat"/>
              </a:rPr>
              <a:t>negli</a:t>
            </a:r>
            <a:r>
              <a:rPr lang="en-US" sz="2499">
                <a:solidFill>
                  <a:srgbClr val="06213C"/>
                </a:solidFill>
                <a:latin typeface="Montserrat"/>
              </a:rPr>
              <a:t> </a:t>
            </a:r>
            <a:r>
              <a:rPr lang="en-US" sz="2499" err="1">
                <a:solidFill>
                  <a:srgbClr val="06213C"/>
                </a:solidFill>
                <a:latin typeface="Montserrat"/>
              </a:rPr>
              <a:t>ultimi</a:t>
            </a:r>
            <a:r>
              <a:rPr lang="en-US" sz="2499">
                <a:solidFill>
                  <a:srgbClr val="06213C"/>
                </a:solidFill>
                <a:latin typeface="Montserrat"/>
              </a:rPr>
              <a:t> </a:t>
            </a:r>
            <a:r>
              <a:rPr lang="en-US" sz="2499" err="1">
                <a:solidFill>
                  <a:srgbClr val="06213C"/>
                </a:solidFill>
                <a:latin typeface="Montserrat"/>
              </a:rPr>
              <a:t>dieci</a:t>
            </a:r>
            <a:r>
              <a:rPr lang="en-US" sz="2499">
                <a:solidFill>
                  <a:srgbClr val="06213C"/>
                </a:solidFill>
                <a:latin typeface="Montserrat"/>
              </a:rPr>
              <a:t> anni, solo </a:t>
            </a:r>
            <a:r>
              <a:rPr lang="en-US" sz="2499" err="1">
                <a:solidFill>
                  <a:srgbClr val="06213C"/>
                </a:solidFill>
                <a:latin typeface="Montserrat"/>
              </a:rPr>
              <a:t>sette</a:t>
            </a:r>
            <a:r>
              <a:rPr lang="en-US" sz="2499">
                <a:solidFill>
                  <a:srgbClr val="06213C"/>
                </a:solidFill>
                <a:latin typeface="Montserrat"/>
              </a:rPr>
              <a:t> </a:t>
            </a:r>
            <a:r>
              <a:rPr lang="en-US" sz="2499" err="1">
                <a:solidFill>
                  <a:srgbClr val="06213C"/>
                </a:solidFill>
                <a:latin typeface="Montserrat"/>
              </a:rPr>
              <a:t>Paesi</a:t>
            </a:r>
            <a:r>
              <a:rPr lang="en-US" sz="2499">
                <a:solidFill>
                  <a:srgbClr val="06213C"/>
                </a:solidFill>
                <a:latin typeface="Montserrat"/>
              </a:rPr>
              <a:t> </a:t>
            </a:r>
            <a:r>
              <a:rPr lang="en-US" sz="2499" err="1">
                <a:solidFill>
                  <a:srgbClr val="06213C"/>
                </a:solidFill>
                <a:latin typeface="Montserrat"/>
              </a:rPr>
              <a:t>hanno</a:t>
            </a:r>
            <a:r>
              <a:rPr lang="en-US" sz="2499">
                <a:solidFill>
                  <a:srgbClr val="06213C"/>
                </a:solidFill>
                <a:latin typeface="Montserrat"/>
              </a:rPr>
              <a:t> </a:t>
            </a:r>
            <a:r>
              <a:rPr lang="en-US" sz="2499" err="1">
                <a:solidFill>
                  <a:srgbClr val="06213C"/>
                </a:solidFill>
                <a:latin typeface="Montserrat"/>
              </a:rPr>
              <a:t>approvato</a:t>
            </a:r>
            <a:r>
              <a:rPr lang="en-US" sz="2499">
                <a:solidFill>
                  <a:srgbClr val="06213C"/>
                </a:solidFill>
                <a:latin typeface="Montserrat"/>
              </a:rPr>
              <a:t> </a:t>
            </a:r>
            <a:r>
              <a:rPr lang="en-US" sz="2499" b="1" u="sng" err="1">
                <a:solidFill>
                  <a:srgbClr val="06213C"/>
                </a:solidFill>
                <a:latin typeface="Montserrat"/>
              </a:rPr>
              <a:t>leggi</a:t>
            </a:r>
            <a:r>
              <a:rPr lang="en-US" sz="2499" b="1" u="sng">
                <a:solidFill>
                  <a:srgbClr val="06213C"/>
                </a:solidFill>
                <a:latin typeface="Montserrat"/>
              </a:rPr>
              <a:t> </a:t>
            </a:r>
            <a:r>
              <a:rPr lang="en-US" sz="2499" b="1" u="sng" err="1">
                <a:solidFill>
                  <a:srgbClr val="06213C"/>
                </a:solidFill>
                <a:latin typeface="Montserrat"/>
              </a:rPr>
              <a:t>sull'editoria</a:t>
            </a:r>
            <a:r>
              <a:rPr lang="en-US" sz="2499" b="1">
                <a:solidFill>
                  <a:srgbClr val="06213C"/>
                </a:solidFill>
                <a:latin typeface="Montserrat"/>
              </a:rPr>
              <a:t>                                      </a:t>
            </a:r>
            <a:r>
              <a:rPr lang="en-US" sz="2499" b="1" u="sng" err="1">
                <a:solidFill>
                  <a:srgbClr val="06213C"/>
                </a:solidFill>
                <a:latin typeface="Montserrat"/>
              </a:rPr>
              <a:t>secondaria</a:t>
            </a:r>
            <a:r>
              <a:rPr lang="en-US" sz="2499" b="1" u="sng">
                <a:solidFill>
                  <a:srgbClr val="06213C"/>
                </a:solidFill>
                <a:latin typeface="Montserrat"/>
              </a:rPr>
              <a:t> </a:t>
            </a:r>
            <a:r>
              <a:rPr lang="en-US" sz="2499" err="1">
                <a:solidFill>
                  <a:srgbClr val="06213C"/>
                </a:solidFill>
                <a:latin typeface="Montserrat"/>
              </a:rPr>
              <a:t>che</a:t>
            </a:r>
            <a:r>
              <a:rPr lang="en-US" sz="2499">
                <a:solidFill>
                  <a:srgbClr val="06213C"/>
                </a:solidFill>
                <a:latin typeface="Montserrat"/>
              </a:rPr>
              <a:t> </a:t>
            </a:r>
            <a:r>
              <a:rPr lang="en-US" sz="2499" err="1">
                <a:solidFill>
                  <a:srgbClr val="06213C"/>
                </a:solidFill>
                <a:latin typeface="Montserrat"/>
              </a:rPr>
              <a:t>consentono</a:t>
            </a:r>
            <a:r>
              <a:rPr lang="en-US" sz="2499">
                <a:solidFill>
                  <a:srgbClr val="06213C"/>
                </a:solidFill>
                <a:latin typeface="Montserrat"/>
              </a:rPr>
              <a:t> di </a:t>
            </a:r>
            <a:r>
              <a:rPr lang="en-US" sz="2499" err="1">
                <a:solidFill>
                  <a:srgbClr val="06213C"/>
                </a:solidFill>
                <a:latin typeface="Montserrat"/>
              </a:rPr>
              <a:t>rendere</a:t>
            </a:r>
            <a:r>
              <a:rPr lang="en-US" sz="2499">
                <a:solidFill>
                  <a:srgbClr val="06213C"/>
                </a:solidFill>
                <a:latin typeface="Montserrat"/>
              </a:rPr>
              <a:t> </a:t>
            </a:r>
            <a:r>
              <a:rPr lang="en-US" sz="2499" err="1">
                <a:solidFill>
                  <a:srgbClr val="06213C"/>
                </a:solidFill>
                <a:latin typeface="Montserrat"/>
              </a:rPr>
              <a:t>disponibili</a:t>
            </a:r>
            <a:r>
              <a:rPr lang="en-US" sz="2499">
                <a:solidFill>
                  <a:srgbClr val="06213C"/>
                </a:solidFill>
                <a:latin typeface="Montserrat"/>
              </a:rPr>
              <a:t> ad accesso </a:t>
            </a:r>
            <a:r>
              <a:rPr lang="en-US" sz="2499" err="1">
                <a:solidFill>
                  <a:srgbClr val="06213C"/>
                </a:solidFill>
                <a:latin typeface="Montserrat"/>
              </a:rPr>
              <a:t>aperto</a:t>
            </a:r>
            <a:r>
              <a:rPr lang="en-US" sz="2499">
                <a:solidFill>
                  <a:srgbClr val="06213C"/>
                </a:solidFill>
                <a:latin typeface="Montserrat"/>
              </a:rPr>
              <a:t> </a:t>
            </a:r>
            <a:r>
              <a:rPr lang="en-US" sz="2499" err="1">
                <a:solidFill>
                  <a:srgbClr val="06213C"/>
                </a:solidFill>
                <a:latin typeface="Montserrat"/>
              </a:rPr>
              <a:t>gli</a:t>
            </a:r>
            <a:r>
              <a:rPr lang="en-US" sz="2499">
                <a:solidFill>
                  <a:srgbClr val="06213C"/>
                </a:solidFill>
                <a:latin typeface="Montserrat"/>
              </a:rPr>
              <a:t> </a:t>
            </a:r>
            <a:r>
              <a:rPr lang="en-US" sz="2499" err="1">
                <a:solidFill>
                  <a:srgbClr val="06213C"/>
                </a:solidFill>
                <a:latin typeface="Montserrat"/>
              </a:rPr>
              <a:t>articoli</a:t>
            </a:r>
            <a:r>
              <a:rPr lang="en-US" sz="2499">
                <a:solidFill>
                  <a:srgbClr val="06213C"/>
                </a:solidFill>
                <a:latin typeface="Montserrat"/>
              </a:rPr>
              <a:t> di </a:t>
            </a:r>
            <a:r>
              <a:rPr lang="en-US" sz="2499" err="1">
                <a:solidFill>
                  <a:srgbClr val="06213C"/>
                </a:solidFill>
                <a:latin typeface="Montserrat"/>
              </a:rPr>
              <a:t>ricerca</a:t>
            </a:r>
            <a:r>
              <a:rPr lang="en-US" sz="2499">
                <a:solidFill>
                  <a:srgbClr val="06213C"/>
                </a:solidFill>
                <a:latin typeface="Montserrat"/>
              </a:rPr>
              <a:t> </a:t>
            </a:r>
            <a:r>
              <a:rPr lang="en-US" sz="2499" err="1">
                <a:solidFill>
                  <a:srgbClr val="06213C"/>
                </a:solidFill>
                <a:latin typeface="Montserrat"/>
              </a:rPr>
              <a:t>finanziati</a:t>
            </a:r>
            <a:r>
              <a:rPr lang="en-US" sz="2499">
                <a:solidFill>
                  <a:srgbClr val="06213C"/>
                </a:solidFill>
                <a:latin typeface="Montserrat"/>
              </a:rPr>
              <a:t> con </a:t>
            </a:r>
            <a:r>
              <a:rPr lang="en-US" sz="2499" err="1">
                <a:solidFill>
                  <a:srgbClr val="06213C"/>
                </a:solidFill>
                <a:latin typeface="Montserrat"/>
              </a:rPr>
              <a:t>fondi</a:t>
            </a:r>
            <a:r>
              <a:rPr lang="en-US" sz="2499">
                <a:solidFill>
                  <a:srgbClr val="06213C"/>
                </a:solidFill>
                <a:latin typeface="Montserrat"/>
              </a:rPr>
              <a:t> </a:t>
            </a:r>
            <a:r>
              <a:rPr lang="en-US" sz="2499" err="1">
                <a:solidFill>
                  <a:srgbClr val="06213C"/>
                </a:solidFill>
                <a:latin typeface="Montserrat"/>
              </a:rPr>
              <a:t>pubblici</a:t>
            </a:r>
            <a:r>
              <a:rPr lang="en-US" sz="2499">
                <a:solidFill>
                  <a:srgbClr val="06213C"/>
                </a:solidFill>
                <a:latin typeface="Montserrat"/>
              </a:rPr>
              <a:t>, in </a:t>
            </a:r>
            <a:r>
              <a:rPr lang="en-US" sz="2499" err="1">
                <a:solidFill>
                  <a:srgbClr val="06213C"/>
                </a:solidFill>
                <a:latin typeface="Montserrat"/>
              </a:rPr>
              <a:t>tutto</a:t>
            </a:r>
            <a:r>
              <a:rPr lang="en-US" sz="2499">
                <a:solidFill>
                  <a:srgbClr val="06213C"/>
                </a:solidFill>
                <a:latin typeface="Montserrat"/>
              </a:rPr>
              <a:t> o in </a:t>
            </a:r>
            <a:r>
              <a:rPr lang="en-US" sz="2499" err="1">
                <a:solidFill>
                  <a:srgbClr val="06213C"/>
                </a:solidFill>
                <a:latin typeface="Montserrat"/>
              </a:rPr>
              <a:t>parte</a:t>
            </a:r>
            <a:r>
              <a:rPr lang="en-US" sz="2499">
                <a:solidFill>
                  <a:srgbClr val="06213C"/>
                </a:solidFill>
                <a:latin typeface="Montserrat"/>
              </a:rPr>
              <a:t>.</a:t>
            </a:r>
          </a:p>
          <a:p>
            <a:pPr algn="just">
              <a:lnSpc>
                <a:spcPts val="3499"/>
              </a:lnSpc>
            </a:pPr>
            <a:endParaRPr lang="en-US" sz="2499">
              <a:solidFill>
                <a:srgbClr val="06213C"/>
              </a:solidFill>
              <a:latin typeface="Montserrat"/>
            </a:endParaRPr>
          </a:p>
          <a:p>
            <a:pPr algn="just">
              <a:lnSpc>
                <a:spcPts val="3499"/>
              </a:lnSpc>
            </a:pPr>
            <a:endParaRPr lang="en-US" sz="2499">
              <a:solidFill>
                <a:srgbClr val="06213C"/>
              </a:solidFill>
              <a:latin typeface="Montserrat"/>
            </a:endParaRPr>
          </a:p>
          <a:p>
            <a:pPr algn="just">
              <a:lnSpc>
                <a:spcPts val="3499"/>
              </a:lnSpc>
            </a:pPr>
            <a:endParaRPr lang="en-US" sz="2499">
              <a:solidFill>
                <a:srgbClr val="06213C"/>
              </a:solidFill>
              <a:latin typeface="Montserrat"/>
            </a:endParaRPr>
          </a:p>
          <a:p>
            <a:pPr algn="just">
              <a:lnSpc>
                <a:spcPts val="3499"/>
              </a:lnSpc>
            </a:pPr>
            <a:endParaRPr lang="en-US" sz="2499">
              <a:solidFill>
                <a:srgbClr val="06213C"/>
              </a:solidFill>
              <a:latin typeface="Montserrat"/>
            </a:endParaRPr>
          </a:p>
          <a:p>
            <a:pPr algn="just">
              <a:lnSpc>
                <a:spcPts val="3499"/>
              </a:lnSpc>
            </a:pPr>
            <a:r>
              <a:rPr lang="en-US" sz="2499">
                <a:solidFill>
                  <a:srgbClr val="06213C"/>
                </a:solidFill>
                <a:latin typeface="Montserrat"/>
              </a:rPr>
              <a:t>                                      </a:t>
            </a:r>
          </a:p>
          <a:p>
            <a:pPr algn="just">
              <a:lnSpc>
                <a:spcPts val="3499"/>
              </a:lnSpc>
            </a:pPr>
            <a:endParaRPr lang="en-US" sz="2499">
              <a:solidFill>
                <a:srgbClr val="06213C"/>
              </a:solidFill>
              <a:latin typeface="Montserrat"/>
            </a:endParaRPr>
          </a:p>
          <a:p>
            <a:pPr algn="just">
              <a:lnSpc>
                <a:spcPts val="3499"/>
              </a:lnSpc>
            </a:pPr>
            <a:r>
              <a:rPr lang="en-US" sz="2499">
                <a:solidFill>
                  <a:srgbClr val="06213C"/>
                </a:solidFill>
                <a:latin typeface="Montserrat"/>
              </a:rPr>
              <a:t>                                         </a:t>
            </a:r>
          </a:p>
          <a:p>
            <a:pPr algn="just">
              <a:lnSpc>
                <a:spcPts val="3499"/>
              </a:lnSpc>
            </a:pPr>
            <a:endParaRPr lang="en-US" sz="2499">
              <a:solidFill>
                <a:srgbClr val="06213C"/>
              </a:solidFill>
              <a:latin typeface="Montserrat"/>
            </a:endParaRPr>
          </a:p>
          <a:p>
            <a:pPr algn="just">
              <a:lnSpc>
                <a:spcPts val="3499"/>
              </a:lnSpc>
            </a:pPr>
            <a:r>
              <a:rPr lang="en-US" sz="2499">
                <a:solidFill>
                  <a:srgbClr val="06213C"/>
                </a:solidFill>
                <a:latin typeface="Montserrat"/>
              </a:rPr>
              <a:t>                             </a:t>
            </a:r>
          </a:p>
          <a:p>
            <a:pPr algn="just">
              <a:lnSpc>
                <a:spcPts val="3499"/>
              </a:lnSpc>
            </a:pPr>
            <a:endParaRPr lang="en-US" sz="2499">
              <a:solidFill>
                <a:srgbClr val="06213C"/>
              </a:solidFill>
              <a:latin typeface="Montserrat"/>
            </a:endParaRPr>
          </a:p>
          <a:p>
            <a:pPr algn="just">
              <a:lnSpc>
                <a:spcPts val="3499"/>
              </a:lnSpc>
            </a:pPr>
            <a:r>
              <a:rPr lang="en-US" sz="2499">
                <a:solidFill>
                  <a:srgbClr val="06213C"/>
                </a:solidFill>
                <a:latin typeface="Montserrat"/>
              </a:rPr>
              <a:t>                               </a:t>
            </a:r>
          </a:p>
        </p:txBody>
      </p:sp>
      <p:pic>
        <p:nvPicPr>
          <p:cNvPr id="14" name="Immagine 13" descr="Immagine che contiene rosso, giallo, arancione, Policromia&#10;&#10;Descrizione generata automaticamente">
            <a:extLst>
              <a:ext uri="{FF2B5EF4-FFF2-40B4-BE49-F238E27FC236}">
                <a16:creationId xmlns:a16="http://schemas.microsoft.com/office/drawing/2014/main" id="{33E9F403-669E-3CEC-DFE5-1D41B4152D9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150164" y="5068997"/>
            <a:ext cx="1275756" cy="765453"/>
          </a:xfrm>
          <a:prstGeom prst="rect">
            <a:avLst/>
          </a:prstGeom>
        </p:spPr>
      </p:pic>
      <p:pic>
        <p:nvPicPr>
          <p:cNvPr id="17" name="Immagine 16" descr="Immagine che contiene giallo, arancione, Policromia, rosso&#10;&#10;Descrizione generata automaticamente">
            <a:extLst>
              <a:ext uri="{FF2B5EF4-FFF2-40B4-BE49-F238E27FC236}">
                <a16:creationId xmlns:a16="http://schemas.microsoft.com/office/drawing/2014/main" id="{9DE8C6F8-9BD2-0C1F-C1B0-D27A679E547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167777" y="5891902"/>
            <a:ext cx="1084832" cy="940187"/>
          </a:xfrm>
          <a:prstGeom prst="rect">
            <a:avLst/>
          </a:prstGeom>
        </p:spPr>
      </p:pic>
      <p:pic>
        <p:nvPicPr>
          <p:cNvPr id="19" name="Immagine 18" descr="Immagine che contiene Rettangolo, bandiera, rosso, design&#10;&#10;Descrizione generata automaticamente">
            <a:extLst>
              <a:ext uri="{FF2B5EF4-FFF2-40B4-BE49-F238E27FC236}">
                <a16:creationId xmlns:a16="http://schemas.microsoft.com/office/drawing/2014/main" id="{7EEDA036-687F-F9B1-52D0-405A45891B1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150164" y="4212698"/>
            <a:ext cx="1204910" cy="803273"/>
          </a:xfrm>
          <a:prstGeom prst="rect">
            <a:avLst/>
          </a:prstGeom>
        </p:spPr>
      </p:pic>
      <p:pic>
        <p:nvPicPr>
          <p:cNvPr id="21" name="Immagine 20" descr="Immagine che contiene verde, rosso, bandiera&#10;&#10;Descrizione generata automaticamente">
            <a:extLst>
              <a:ext uri="{FF2B5EF4-FFF2-40B4-BE49-F238E27FC236}">
                <a16:creationId xmlns:a16="http://schemas.microsoft.com/office/drawing/2014/main" id="{E8984FEF-51D4-ADE7-4621-9B7D20572A4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flipV="1">
            <a:off x="5173180" y="6885115"/>
            <a:ext cx="1252740" cy="835160"/>
          </a:xfrm>
          <a:prstGeom prst="rect">
            <a:avLst/>
          </a:prstGeom>
        </p:spPr>
      </p:pic>
      <p:pic>
        <p:nvPicPr>
          <p:cNvPr id="23" name="Immagine 22" descr="Immagine che contiene bandiera, Rettangolo, schermata&#10;&#10;Descrizione generata automaticamente">
            <a:extLst>
              <a:ext uri="{FF2B5EF4-FFF2-40B4-BE49-F238E27FC236}">
                <a16:creationId xmlns:a16="http://schemas.microsoft.com/office/drawing/2014/main" id="{0C73618A-30D7-D568-3E48-1842A25C3040}"/>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179253" y="7773301"/>
            <a:ext cx="1275495" cy="850330"/>
          </a:xfrm>
          <a:prstGeom prst="rect">
            <a:avLst/>
          </a:prstGeom>
        </p:spPr>
      </p:pic>
      <p:pic>
        <p:nvPicPr>
          <p:cNvPr id="25" name="Immagine 24" descr="Immagine che contiene rosso, cartone animato, Elementi grafici, disegno&#10;&#10;Descrizione generata automaticamente">
            <a:extLst>
              <a:ext uri="{FF2B5EF4-FFF2-40B4-BE49-F238E27FC236}">
                <a16:creationId xmlns:a16="http://schemas.microsoft.com/office/drawing/2014/main" id="{81391CC4-8EA1-C8DC-7C1A-0EDF14C53A4F}"/>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179252" y="8676657"/>
            <a:ext cx="1275495" cy="850330"/>
          </a:xfrm>
          <a:prstGeom prst="rect">
            <a:avLst/>
          </a:prstGeom>
        </p:spPr>
      </p:pic>
      <p:sp>
        <p:nvSpPr>
          <p:cNvPr id="26" name="CasellaDiTesto 25">
            <a:extLst>
              <a:ext uri="{FF2B5EF4-FFF2-40B4-BE49-F238E27FC236}">
                <a16:creationId xmlns:a16="http://schemas.microsoft.com/office/drawing/2014/main" id="{0640A831-61AE-9BFD-64C0-42D1733DEE45}"/>
              </a:ext>
            </a:extLst>
          </p:cNvPr>
          <p:cNvSpPr txBox="1"/>
          <p:nvPr/>
        </p:nvSpPr>
        <p:spPr>
          <a:xfrm>
            <a:off x="7302372" y="4514363"/>
            <a:ext cx="5135031" cy="4339650"/>
          </a:xfrm>
          <a:prstGeom prst="rect">
            <a:avLst/>
          </a:prstGeom>
          <a:noFill/>
        </p:spPr>
        <p:txBody>
          <a:bodyPr wrap="square" rtlCol="0">
            <a:spAutoFit/>
          </a:bodyPr>
          <a:lstStyle/>
          <a:p>
            <a:pPr algn="just"/>
            <a:r>
              <a:rPr lang="en-US" sz="1600" b="1">
                <a:solidFill>
                  <a:srgbClr val="06213C"/>
                </a:solidFill>
                <a:latin typeface="Montserrat"/>
              </a:rPr>
              <a:t>L. 1941/633 </a:t>
            </a:r>
            <a:r>
              <a:rPr lang="en-US" sz="1600" b="1" err="1">
                <a:solidFill>
                  <a:srgbClr val="06213C"/>
                </a:solidFill>
                <a:latin typeface="Montserrat"/>
              </a:rPr>
              <a:t>LdA</a:t>
            </a:r>
            <a:r>
              <a:rPr lang="en-US" sz="1600" b="1">
                <a:solidFill>
                  <a:srgbClr val="06213C"/>
                </a:solidFill>
                <a:latin typeface="Montserrat"/>
              </a:rPr>
              <a:t> – Art. 42 </a:t>
            </a:r>
          </a:p>
          <a:p>
            <a:pPr algn="just"/>
            <a:endParaRPr lang="en-US" sz="1600" b="1">
              <a:solidFill>
                <a:srgbClr val="06213C"/>
              </a:solidFill>
              <a:latin typeface="Montserrat"/>
            </a:endParaRPr>
          </a:p>
          <a:p>
            <a:pPr algn="just"/>
            <a:r>
              <a:rPr lang="en-US" sz="1600" err="1">
                <a:solidFill>
                  <a:srgbClr val="06213C"/>
                </a:solidFill>
                <a:latin typeface="Montserrat"/>
              </a:rPr>
              <a:t>L'autore</a:t>
            </a:r>
            <a:r>
              <a:rPr lang="en-US" sz="1600">
                <a:solidFill>
                  <a:srgbClr val="06213C"/>
                </a:solidFill>
                <a:latin typeface="Montserrat"/>
              </a:rPr>
              <a:t> </a:t>
            </a:r>
            <a:r>
              <a:rPr lang="en-US" sz="1600" err="1">
                <a:solidFill>
                  <a:srgbClr val="06213C"/>
                </a:solidFill>
                <a:latin typeface="Montserrat"/>
              </a:rPr>
              <a:t>dell'articolo</a:t>
            </a:r>
            <a:r>
              <a:rPr lang="en-US" sz="1600">
                <a:solidFill>
                  <a:srgbClr val="06213C"/>
                </a:solidFill>
                <a:latin typeface="Montserrat"/>
              </a:rPr>
              <a:t> o </a:t>
            </a:r>
            <a:r>
              <a:rPr lang="en-US" sz="1600" err="1">
                <a:solidFill>
                  <a:srgbClr val="06213C"/>
                </a:solidFill>
                <a:latin typeface="Montserrat"/>
              </a:rPr>
              <a:t>altra</a:t>
            </a:r>
            <a:r>
              <a:rPr lang="en-US" sz="1600">
                <a:solidFill>
                  <a:srgbClr val="06213C"/>
                </a:solidFill>
                <a:latin typeface="Montserrat"/>
              </a:rPr>
              <a:t> opera </a:t>
            </a:r>
            <a:r>
              <a:rPr lang="en-US" sz="1600" err="1">
                <a:solidFill>
                  <a:srgbClr val="06213C"/>
                </a:solidFill>
                <a:latin typeface="Montserrat"/>
              </a:rPr>
              <a:t>che</a:t>
            </a:r>
            <a:r>
              <a:rPr lang="en-US" sz="1600">
                <a:solidFill>
                  <a:srgbClr val="06213C"/>
                </a:solidFill>
                <a:latin typeface="Montserrat"/>
              </a:rPr>
              <a:t> </a:t>
            </a:r>
            <a:r>
              <a:rPr lang="en-US" sz="1600" err="1">
                <a:solidFill>
                  <a:srgbClr val="06213C"/>
                </a:solidFill>
                <a:latin typeface="Montserrat"/>
              </a:rPr>
              <a:t>sia</a:t>
            </a:r>
            <a:r>
              <a:rPr lang="en-US" sz="1600">
                <a:solidFill>
                  <a:srgbClr val="06213C"/>
                </a:solidFill>
                <a:latin typeface="Montserrat"/>
              </a:rPr>
              <a:t> </a:t>
            </a:r>
            <a:r>
              <a:rPr lang="en-US" sz="1600" err="1">
                <a:solidFill>
                  <a:srgbClr val="06213C"/>
                </a:solidFill>
                <a:latin typeface="Montserrat"/>
              </a:rPr>
              <a:t>stato</a:t>
            </a:r>
            <a:r>
              <a:rPr lang="en-US" sz="1600">
                <a:solidFill>
                  <a:srgbClr val="06213C"/>
                </a:solidFill>
                <a:latin typeface="Montserrat"/>
              </a:rPr>
              <a:t> </a:t>
            </a:r>
            <a:r>
              <a:rPr lang="en-US" sz="1600" err="1">
                <a:solidFill>
                  <a:srgbClr val="06213C"/>
                </a:solidFill>
                <a:latin typeface="Montserrat"/>
              </a:rPr>
              <a:t>riprodotto</a:t>
            </a:r>
            <a:r>
              <a:rPr lang="en-US" sz="1600">
                <a:solidFill>
                  <a:srgbClr val="06213C"/>
                </a:solidFill>
                <a:latin typeface="Montserrat"/>
              </a:rPr>
              <a:t> in </a:t>
            </a:r>
            <a:r>
              <a:rPr lang="en-US" sz="1600" err="1">
                <a:solidFill>
                  <a:srgbClr val="06213C"/>
                </a:solidFill>
                <a:latin typeface="Montserrat"/>
              </a:rPr>
              <a:t>un'opera</a:t>
            </a:r>
            <a:r>
              <a:rPr lang="en-US" sz="1600">
                <a:solidFill>
                  <a:srgbClr val="06213C"/>
                </a:solidFill>
                <a:latin typeface="Montserrat"/>
              </a:rPr>
              <a:t> </a:t>
            </a:r>
            <a:r>
              <a:rPr lang="en-US" sz="1600" err="1">
                <a:solidFill>
                  <a:srgbClr val="06213C"/>
                </a:solidFill>
                <a:latin typeface="Montserrat"/>
              </a:rPr>
              <a:t>collettiva</a:t>
            </a:r>
            <a:r>
              <a:rPr lang="en-US" sz="1600">
                <a:solidFill>
                  <a:srgbClr val="06213C"/>
                </a:solidFill>
                <a:latin typeface="Montserrat"/>
              </a:rPr>
              <a:t> </a:t>
            </a:r>
            <a:r>
              <a:rPr lang="en-US" sz="1600">
                <a:solidFill>
                  <a:srgbClr val="06213C"/>
                </a:solidFill>
                <a:highlight>
                  <a:srgbClr val="FFFF00"/>
                </a:highlight>
                <a:latin typeface="Montserrat"/>
              </a:rPr>
              <a:t>ha </a:t>
            </a:r>
            <a:r>
              <a:rPr lang="en-US" sz="1600" err="1">
                <a:solidFill>
                  <a:srgbClr val="06213C"/>
                </a:solidFill>
                <a:highlight>
                  <a:srgbClr val="FFFF00"/>
                </a:highlight>
                <a:latin typeface="Montserrat"/>
              </a:rPr>
              <a:t>diritto</a:t>
            </a:r>
            <a:r>
              <a:rPr lang="en-US" sz="1600">
                <a:solidFill>
                  <a:srgbClr val="06213C"/>
                </a:solidFill>
                <a:highlight>
                  <a:srgbClr val="FFFF00"/>
                </a:highlight>
                <a:latin typeface="Montserrat"/>
              </a:rPr>
              <a:t> di </a:t>
            </a:r>
            <a:r>
              <a:rPr lang="en-US" sz="1600" err="1">
                <a:solidFill>
                  <a:srgbClr val="06213C"/>
                </a:solidFill>
                <a:highlight>
                  <a:srgbClr val="FFFF00"/>
                </a:highlight>
                <a:latin typeface="Montserrat"/>
              </a:rPr>
              <a:t>riprodurlo</a:t>
            </a:r>
            <a:r>
              <a:rPr lang="en-US" sz="1600">
                <a:solidFill>
                  <a:srgbClr val="06213C"/>
                </a:solidFill>
                <a:highlight>
                  <a:srgbClr val="FFFF00"/>
                </a:highlight>
                <a:latin typeface="Montserrat"/>
              </a:rPr>
              <a:t> </a:t>
            </a:r>
            <a:r>
              <a:rPr lang="en-US" sz="1600">
                <a:solidFill>
                  <a:srgbClr val="06213C"/>
                </a:solidFill>
                <a:latin typeface="Montserrat"/>
              </a:rPr>
              <a:t>in </a:t>
            </a:r>
            <a:r>
              <a:rPr lang="en-US" sz="1600" err="1">
                <a:solidFill>
                  <a:srgbClr val="06213C"/>
                </a:solidFill>
                <a:latin typeface="Montserrat"/>
              </a:rPr>
              <a:t>estratti</a:t>
            </a:r>
            <a:r>
              <a:rPr lang="en-US" sz="1600">
                <a:solidFill>
                  <a:srgbClr val="06213C"/>
                </a:solidFill>
                <a:latin typeface="Montserrat"/>
              </a:rPr>
              <a:t> </a:t>
            </a:r>
            <a:r>
              <a:rPr lang="en-US" sz="1600" err="1">
                <a:solidFill>
                  <a:srgbClr val="06213C"/>
                </a:solidFill>
                <a:latin typeface="Montserrat"/>
              </a:rPr>
              <a:t>separati</a:t>
            </a:r>
            <a:r>
              <a:rPr lang="en-US" sz="1600">
                <a:solidFill>
                  <a:srgbClr val="06213C"/>
                </a:solidFill>
                <a:latin typeface="Montserrat"/>
              </a:rPr>
              <a:t> o </a:t>
            </a:r>
            <a:r>
              <a:rPr lang="en-US" sz="1600" err="1">
                <a:solidFill>
                  <a:srgbClr val="06213C"/>
                </a:solidFill>
                <a:latin typeface="Montserrat"/>
              </a:rPr>
              <a:t>raccolti</a:t>
            </a:r>
            <a:r>
              <a:rPr lang="en-US" sz="1600">
                <a:solidFill>
                  <a:srgbClr val="06213C"/>
                </a:solidFill>
                <a:latin typeface="Montserrat"/>
              </a:rPr>
              <a:t> in volume, </a:t>
            </a:r>
            <a:r>
              <a:rPr lang="en-US" sz="1600" err="1">
                <a:solidFill>
                  <a:srgbClr val="06213C"/>
                </a:solidFill>
                <a:latin typeface="Montserrat"/>
              </a:rPr>
              <a:t>purché</a:t>
            </a:r>
            <a:r>
              <a:rPr lang="en-US" sz="1600">
                <a:solidFill>
                  <a:srgbClr val="06213C"/>
                </a:solidFill>
                <a:latin typeface="Montserrat"/>
              </a:rPr>
              <a:t> </a:t>
            </a:r>
            <a:r>
              <a:rPr lang="en-US" sz="1600" err="1">
                <a:solidFill>
                  <a:srgbClr val="06213C"/>
                </a:solidFill>
                <a:latin typeface="Montserrat"/>
              </a:rPr>
              <a:t>indichi</a:t>
            </a:r>
            <a:r>
              <a:rPr lang="en-US" sz="1600">
                <a:solidFill>
                  <a:srgbClr val="06213C"/>
                </a:solidFill>
                <a:latin typeface="Montserrat"/>
              </a:rPr>
              <a:t> </a:t>
            </a:r>
            <a:r>
              <a:rPr lang="en-US" sz="1600" err="1">
                <a:solidFill>
                  <a:srgbClr val="06213C"/>
                </a:solidFill>
                <a:latin typeface="Montserrat"/>
              </a:rPr>
              <a:t>l'opera</a:t>
            </a:r>
            <a:r>
              <a:rPr lang="en-US" sz="1600">
                <a:solidFill>
                  <a:srgbClr val="06213C"/>
                </a:solidFill>
                <a:latin typeface="Montserrat"/>
              </a:rPr>
              <a:t> </a:t>
            </a:r>
            <a:r>
              <a:rPr lang="en-US" sz="1600" err="1">
                <a:solidFill>
                  <a:srgbClr val="06213C"/>
                </a:solidFill>
                <a:latin typeface="Montserrat"/>
              </a:rPr>
              <a:t>collettiva</a:t>
            </a:r>
            <a:r>
              <a:rPr lang="en-US" sz="1600">
                <a:solidFill>
                  <a:srgbClr val="06213C"/>
                </a:solidFill>
                <a:latin typeface="Montserrat"/>
              </a:rPr>
              <a:t> </a:t>
            </a:r>
            <a:r>
              <a:rPr lang="en-US" sz="1600" err="1">
                <a:solidFill>
                  <a:srgbClr val="06213C"/>
                </a:solidFill>
                <a:latin typeface="Montserrat"/>
              </a:rPr>
              <a:t>dalla</a:t>
            </a:r>
            <a:r>
              <a:rPr lang="en-US" sz="1600">
                <a:solidFill>
                  <a:srgbClr val="06213C"/>
                </a:solidFill>
                <a:latin typeface="Montserrat"/>
              </a:rPr>
              <a:t> quale </a:t>
            </a:r>
            <a:r>
              <a:rPr lang="en-US" sz="1600" err="1">
                <a:solidFill>
                  <a:srgbClr val="06213C"/>
                </a:solidFill>
                <a:latin typeface="Montserrat"/>
              </a:rPr>
              <a:t>è</a:t>
            </a:r>
            <a:r>
              <a:rPr lang="en-US" sz="1600">
                <a:solidFill>
                  <a:srgbClr val="06213C"/>
                </a:solidFill>
                <a:latin typeface="Montserrat"/>
              </a:rPr>
              <a:t> </a:t>
            </a:r>
            <a:r>
              <a:rPr lang="en-US" sz="1600" err="1">
                <a:solidFill>
                  <a:srgbClr val="06213C"/>
                </a:solidFill>
                <a:latin typeface="Montserrat"/>
              </a:rPr>
              <a:t>tratto</a:t>
            </a:r>
            <a:r>
              <a:rPr lang="en-US" sz="1600">
                <a:solidFill>
                  <a:srgbClr val="06213C"/>
                </a:solidFill>
                <a:latin typeface="Montserrat"/>
              </a:rPr>
              <a:t> e la data di </a:t>
            </a:r>
            <a:r>
              <a:rPr lang="en-US" sz="1600" err="1">
                <a:solidFill>
                  <a:srgbClr val="06213C"/>
                </a:solidFill>
                <a:latin typeface="Montserrat"/>
              </a:rPr>
              <a:t>pubblicazione</a:t>
            </a:r>
            <a:r>
              <a:rPr lang="en-US" sz="1600">
                <a:solidFill>
                  <a:srgbClr val="06213C"/>
                </a:solidFill>
                <a:latin typeface="Montserrat"/>
              </a:rPr>
              <a:t>. • </a:t>
            </a:r>
            <a:r>
              <a:rPr lang="en-US" sz="1600" err="1">
                <a:solidFill>
                  <a:srgbClr val="06213C"/>
                </a:solidFill>
                <a:latin typeface="Montserrat"/>
              </a:rPr>
              <a:t>Trattandosi</a:t>
            </a:r>
            <a:r>
              <a:rPr lang="en-US" sz="1600">
                <a:solidFill>
                  <a:srgbClr val="06213C"/>
                </a:solidFill>
                <a:latin typeface="Montserrat"/>
              </a:rPr>
              <a:t> di </a:t>
            </a:r>
            <a:r>
              <a:rPr lang="en-US" sz="1600" err="1">
                <a:solidFill>
                  <a:srgbClr val="06213C"/>
                </a:solidFill>
                <a:latin typeface="Montserrat"/>
              </a:rPr>
              <a:t>articoli</a:t>
            </a:r>
            <a:r>
              <a:rPr lang="en-US" sz="1600">
                <a:solidFill>
                  <a:srgbClr val="06213C"/>
                </a:solidFill>
                <a:latin typeface="Montserrat"/>
              </a:rPr>
              <a:t> </a:t>
            </a:r>
            <a:r>
              <a:rPr lang="en-US" sz="1600" err="1">
                <a:solidFill>
                  <a:srgbClr val="06213C"/>
                </a:solidFill>
                <a:latin typeface="Montserrat"/>
              </a:rPr>
              <a:t>apparsi</a:t>
            </a:r>
            <a:r>
              <a:rPr lang="en-US" sz="1600">
                <a:solidFill>
                  <a:srgbClr val="06213C"/>
                </a:solidFill>
                <a:latin typeface="Montserrat"/>
              </a:rPr>
              <a:t> in </a:t>
            </a:r>
            <a:r>
              <a:rPr lang="en-US" sz="1600" err="1">
                <a:solidFill>
                  <a:srgbClr val="06213C"/>
                </a:solidFill>
                <a:latin typeface="Montserrat"/>
              </a:rPr>
              <a:t>riviste</a:t>
            </a:r>
            <a:r>
              <a:rPr lang="en-US" sz="1600">
                <a:solidFill>
                  <a:srgbClr val="06213C"/>
                </a:solidFill>
                <a:latin typeface="Montserrat"/>
              </a:rPr>
              <a:t> o </a:t>
            </a:r>
            <a:r>
              <a:rPr lang="en-US" sz="1600" err="1">
                <a:solidFill>
                  <a:srgbClr val="06213C"/>
                </a:solidFill>
                <a:latin typeface="Montserrat"/>
              </a:rPr>
              <a:t>giornali</a:t>
            </a:r>
            <a:r>
              <a:rPr lang="en-US" sz="1600">
                <a:solidFill>
                  <a:srgbClr val="06213C"/>
                </a:solidFill>
                <a:latin typeface="Montserrat"/>
              </a:rPr>
              <a:t>, </a:t>
            </a:r>
            <a:r>
              <a:rPr lang="en-US" sz="1600" err="1">
                <a:solidFill>
                  <a:srgbClr val="06213C"/>
                </a:solidFill>
                <a:latin typeface="Montserrat"/>
              </a:rPr>
              <a:t>l'autore</a:t>
            </a:r>
            <a:r>
              <a:rPr lang="en-US" sz="1600">
                <a:solidFill>
                  <a:srgbClr val="06213C"/>
                </a:solidFill>
                <a:latin typeface="Montserrat"/>
              </a:rPr>
              <a:t>, </a:t>
            </a:r>
            <a:r>
              <a:rPr lang="en-US" sz="1600">
                <a:solidFill>
                  <a:srgbClr val="06213C"/>
                </a:solidFill>
                <a:highlight>
                  <a:srgbClr val="FFFF00"/>
                </a:highlight>
                <a:latin typeface="Montserrat"/>
              </a:rPr>
              <a:t>salvo </a:t>
            </a:r>
            <a:r>
              <a:rPr lang="en-US" sz="1600" err="1">
                <a:solidFill>
                  <a:srgbClr val="06213C"/>
                </a:solidFill>
                <a:highlight>
                  <a:srgbClr val="FFFF00"/>
                </a:highlight>
                <a:latin typeface="Montserrat"/>
              </a:rPr>
              <a:t>patto</a:t>
            </a:r>
            <a:r>
              <a:rPr lang="en-US" sz="1600">
                <a:solidFill>
                  <a:srgbClr val="06213C"/>
                </a:solidFill>
                <a:highlight>
                  <a:srgbClr val="FFFF00"/>
                </a:highlight>
                <a:latin typeface="Montserrat"/>
              </a:rPr>
              <a:t> </a:t>
            </a:r>
            <a:r>
              <a:rPr lang="en-US" sz="1600" err="1">
                <a:solidFill>
                  <a:srgbClr val="06213C"/>
                </a:solidFill>
                <a:highlight>
                  <a:srgbClr val="FFFF00"/>
                </a:highlight>
                <a:latin typeface="Montserrat"/>
              </a:rPr>
              <a:t>contrario</a:t>
            </a:r>
            <a:r>
              <a:rPr lang="en-US" sz="1600">
                <a:solidFill>
                  <a:srgbClr val="06213C"/>
                </a:solidFill>
                <a:latin typeface="Montserrat"/>
              </a:rPr>
              <a:t>, ha </a:t>
            </a:r>
            <a:r>
              <a:rPr lang="en-US" sz="1600" err="1">
                <a:solidFill>
                  <a:srgbClr val="06213C"/>
                </a:solidFill>
                <a:latin typeface="Montserrat"/>
              </a:rPr>
              <a:t>altresì</a:t>
            </a:r>
            <a:r>
              <a:rPr lang="en-US" sz="1600">
                <a:solidFill>
                  <a:srgbClr val="06213C"/>
                </a:solidFill>
                <a:latin typeface="Montserrat"/>
              </a:rPr>
              <a:t> il </a:t>
            </a:r>
            <a:r>
              <a:rPr lang="en-US" sz="1600" err="1">
                <a:solidFill>
                  <a:srgbClr val="06213C"/>
                </a:solidFill>
                <a:latin typeface="Montserrat"/>
              </a:rPr>
              <a:t>diritto</a:t>
            </a:r>
            <a:r>
              <a:rPr lang="en-US" sz="1600">
                <a:solidFill>
                  <a:srgbClr val="06213C"/>
                </a:solidFill>
                <a:latin typeface="Montserrat"/>
              </a:rPr>
              <a:t> di </a:t>
            </a:r>
            <a:r>
              <a:rPr lang="en-US" sz="1600" err="1">
                <a:solidFill>
                  <a:srgbClr val="06213C"/>
                </a:solidFill>
                <a:latin typeface="Montserrat"/>
              </a:rPr>
              <a:t>riprodurli</a:t>
            </a:r>
            <a:r>
              <a:rPr lang="en-US" sz="1600">
                <a:solidFill>
                  <a:srgbClr val="06213C"/>
                </a:solidFill>
                <a:latin typeface="Montserrat"/>
              </a:rPr>
              <a:t> in </a:t>
            </a:r>
            <a:r>
              <a:rPr lang="en-US" sz="1600" err="1">
                <a:solidFill>
                  <a:srgbClr val="06213C"/>
                </a:solidFill>
                <a:latin typeface="Montserrat"/>
              </a:rPr>
              <a:t>altre</a:t>
            </a:r>
            <a:r>
              <a:rPr lang="en-US" sz="1600">
                <a:solidFill>
                  <a:srgbClr val="06213C"/>
                </a:solidFill>
                <a:latin typeface="Montserrat"/>
              </a:rPr>
              <a:t> </a:t>
            </a:r>
            <a:r>
              <a:rPr lang="en-US" sz="1600" err="1">
                <a:solidFill>
                  <a:srgbClr val="06213C"/>
                </a:solidFill>
                <a:latin typeface="Montserrat"/>
              </a:rPr>
              <a:t>riviste</a:t>
            </a:r>
            <a:r>
              <a:rPr lang="en-US" sz="1600">
                <a:solidFill>
                  <a:srgbClr val="06213C"/>
                </a:solidFill>
                <a:latin typeface="Montserrat"/>
              </a:rPr>
              <a:t> o </a:t>
            </a:r>
            <a:r>
              <a:rPr lang="en-US" sz="1600" err="1">
                <a:solidFill>
                  <a:srgbClr val="06213C"/>
                </a:solidFill>
                <a:latin typeface="Montserrat"/>
              </a:rPr>
              <a:t>giornali</a:t>
            </a:r>
            <a:r>
              <a:rPr lang="en-US" sz="1600">
                <a:solidFill>
                  <a:srgbClr val="06213C"/>
                </a:solidFill>
                <a:latin typeface="Montserrat"/>
              </a:rPr>
              <a:t>. </a:t>
            </a:r>
          </a:p>
          <a:p>
            <a:pPr algn="just"/>
            <a:endParaRPr lang="en-US" sz="1600">
              <a:solidFill>
                <a:srgbClr val="06213C"/>
              </a:solidFill>
              <a:latin typeface="Montserrat"/>
            </a:endParaRPr>
          </a:p>
          <a:p>
            <a:pPr algn="just"/>
            <a:r>
              <a:rPr lang="en-US" sz="1600" err="1">
                <a:solidFill>
                  <a:srgbClr val="06213C"/>
                </a:solidFill>
                <a:latin typeface="Montserrat"/>
              </a:rPr>
              <a:t>Vedere</a:t>
            </a:r>
            <a:r>
              <a:rPr lang="en-US" sz="1600">
                <a:solidFill>
                  <a:srgbClr val="06213C"/>
                </a:solidFill>
                <a:latin typeface="Montserrat"/>
              </a:rPr>
              <a:t> </a:t>
            </a:r>
            <a:r>
              <a:rPr lang="en-US" sz="1600" err="1">
                <a:solidFill>
                  <a:srgbClr val="06213C"/>
                </a:solidFill>
                <a:latin typeface="Montserrat"/>
              </a:rPr>
              <a:t>anche</a:t>
            </a:r>
            <a:r>
              <a:rPr lang="en-US" sz="1600">
                <a:solidFill>
                  <a:srgbClr val="06213C"/>
                </a:solidFill>
                <a:latin typeface="Montserrat"/>
              </a:rPr>
              <a:t>: </a:t>
            </a:r>
          </a:p>
          <a:p>
            <a:pPr algn="just"/>
            <a:endParaRPr lang="en-US" sz="2000">
              <a:solidFill>
                <a:srgbClr val="06213C"/>
              </a:solidFill>
              <a:latin typeface="Montserrat"/>
            </a:endParaRPr>
          </a:p>
          <a:p>
            <a:pPr algn="just"/>
            <a:r>
              <a:rPr lang="en-US" sz="1600">
                <a:solidFill>
                  <a:srgbClr val="06213C"/>
                </a:solidFill>
                <a:latin typeface="Montserrat"/>
                <a:hlinkClick r:id="rId16"/>
              </a:rPr>
              <a:t>https://www.igsg.cnr.it/wp-content/uploads/2023/12/Roberto_Caso_La-liberta%CC%80-perduta_19_12_2023.pdf</a:t>
            </a:r>
            <a:endParaRPr lang="en-US" sz="1600">
              <a:solidFill>
                <a:srgbClr val="06213C"/>
              </a:solidFill>
              <a:latin typeface="Montserrat"/>
            </a:endParaRPr>
          </a:p>
          <a:p>
            <a:pPr algn="just"/>
            <a:endParaRPr lang="en-US" sz="1600">
              <a:solidFill>
                <a:srgbClr val="06213C"/>
              </a:solidFill>
              <a:latin typeface="Montserrat"/>
            </a:endParaRPr>
          </a:p>
        </p:txBody>
      </p:sp>
      <p:pic>
        <p:nvPicPr>
          <p:cNvPr id="28" name="Elemento grafico 27" descr="Freccia linea: leggera curva con riempimento a tinta unita">
            <a:extLst>
              <a:ext uri="{FF2B5EF4-FFF2-40B4-BE49-F238E27FC236}">
                <a16:creationId xmlns:a16="http://schemas.microsoft.com/office/drawing/2014/main" id="{AFE4D2DB-4FA0-1DDD-FD67-ACF53AB93EC9}"/>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rot="19307414">
            <a:off x="6290127" y="6559016"/>
            <a:ext cx="1122894" cy="955779"/>
          </a:xfrm>
          <a:prstGeom prst="rect">
            <a:avLst/>
          </a:prstGeom>
        </p:spPr>
      </p:pic>
      <p:pic>
        <p:nvPicPr>
          <p:cNvPr id="30" name="Immagine 29" descr="Immagine che contiene clessidra&#10;&#10;Descrizione generata automaticamente">
            <a:extLst>
              <a:ext uri="{FF2B5EF4-FFF2-40B4-BE49-F238E27FC236}">
                <a16:creationId xmlns:a16="http://schemas.microsoft.com/office/drawing/2014/main" id="{F1069F47-F9E6-3516-EDF1-FC7C6F61D13D}"/>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445531" y="3559853"/>
            <a:ext cx="5388560" cy="6615592"/>
          </a:xfrm>
          <a:prstGeom prst="rect">
            <a:avLst/>
          </a:prstGeom>
        </p:spPr>
      </p:pic>
      <p:pic>
        <p:nvPicPr>
          <p:cNvPr id="33" name="Immagine 32" descr="Immagine che contiene bandiera, Rettangolo, verde&#10;&#10;Descrizione generata automaticamente">
            <a:extLst>
              <a:ext uri="{FF2B5EF4-FFF2-40B4-BE49-F238E27FC236}">
                <a16:creationId xmlns:a16="http://schemas.microsoft.com/office/drawing/2014/main" id="{2D0498DE-DC1D-FB63-E8C3-0D36B6D2106C}"/>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2725768" y="5143499"/>
            <a:ext cx="5384435" cy="3230661"/>
          </a:xfrm>
          <a:prstGeom prst="rect">
            <a:avLst/>
          </a:prstGeom>
          <a:ln>
            <a:solidFill>
              <a:schemeClr val="accent1"/>
            </a:solidFill>
          </a:ln>
        </p:spPr>
      </p:pic>
      <p:sp>
        <p:nvSpPr>
          <p:cNvPr id="31" name="CasellaDiTesto 30">
            <a:extLst>
              <a:ext uri="{FF2B5EF4-FFF2-40B4-BE49-F238E27FC236}">
                <a16:creationId xmlns:a16="http://schemas.microsoft.com/office/drawing/2014/main" id="{4C17D550-266C-98E7-34B3-DB38A453AE3E}"/>
              </a:ext>
            </a:extLst>
          </p:cNvPr>
          <p:cNvSpPr txBox="1"/>
          <p:nvPr/>
        </p:nvSpPr>
        <p:spPr>
          <a:xfrm>
            <a:off x="12789196" y="5231660"/>
            <a:ext cx="4836765" cy="3108543"/>
          </a:xfrm>
          <a:prstGeom prst="rect">
            <a:avLst/>
          </a:prstGeom>
          <a:noFill/>
        </p:spPr>
        <p:txBody>
          <a:bodyPr wrap="square" rtlCol="0">
            <a:spAutoFit/>
          </a:bodyPr>
          <a:lstStyle/>
          <a:p>
            <a:pPr algn="just"/>
            <a:r>
              <a:rPr lang="en-US" sz="2400" b="1">
                <a:solidFill>
                  <a:srgbClr val="06213C"/>
                </a:solidFill>
                <a:latin typeface="Montserrat"/>
              </a:rPr>
              <a:t>Da fine 2023 e in via di </a:t>
            </a:r>
            <a:r>
              <a:rPr lang="en-US" sz="2400" b="1" err="1">
                <a:solidFill>
                  <a:srgbClr val="06213C"/>
                </a:solidFill>
                <a:latin typeface="Montserrat"/>
              </a:rPr>
              <a:t>approvazione</a:t>
            </a:r>
            <a:r>
              <a:rPr lang="en-US" sz="2400" b="1">
                <a:solidFill>
                  <a:srgbClr val="06213C"/>
                </a:solidFill>
                <a:latin typeface="Montserrat"/>
              </a:rPr>
              <a:t> </a:t>
            </a:r>
            <a:r>
              <a:rPr lang="en-US" sz="2400" b="1" err="1">
                <a:solidFill>
                  <a:srgbClr val="06213C"/>
                </a:solidFill>
                <a:latin typeface="Montserrat"/>
              </a:rPr>
              <a:t>anche</a:t>
            </a:r>
            <a:r>
              <a:rPr lang="en-US" sz="2400" b="1">
                <a:solidFill>
                  <a:srgbClr val="06213C"/>
                </a:solidFill>
                <a:latin typeface="Montserrat"/>
              </a:rPr>
              <a:t> la </a:t>
            </a:r>
          </a:p>
          <a:p>
            <a:pPr algn="just"/>
            <a:endParaRPr lang="en-US" sz="2400" b="1">
              <a:solidFill>
                <a:srgbClr val="06213C"/>
              </a:solidFill>
              <a:latin typeface="Montserrat"/>
            </a:endParaRPr>
          </a:p>
          <a:p>
            <a:pPr algn="just"/>
            <a:r>
              <a:rPr lang="en-US" sz="2800" b="1">
                <a:solidFill>
                  <a:srgbClr val="FF0000"/>
                </a:solidFill>
                <a:latin typeface="Montserrat"/>
              </a:rPr>
              <a:t>Bulgaria. </a:t>
            </a:r>
          </a:p>
          <a:p>
            <a:pPr algn="just"/>
            <a:endParaRPr lang="en-US" sz="2400" b="1">
              <a:solidFill>
                <a:srgbClr val="06213C"/>
              </a:solidFill>
              <a:latin typeface="Montserrat"/>
            </a:endParaRPr>
          </a:p>
          <a:p>
            <a:pPr algn="just"/>
            <a:r>
              <a:rPr lang="en-US" sz="2400" b="1" err="1">
                <a:solidFill>
                  <a:srgbClr val="06213C"/>
                </a:solidFill>
                <a:latin typeface="Montserrat"/>
              </a:rPr>
              <a:t>Pubblicazione</a:t>
            </a:r>
            <a:r>
              <a:rPr lang="en-US" sz="2400" b="1">
                <a:solidFill>
                  <a:srgbClr val="06213C"/>
                </a:solidFill>
                <a:latin typeface="Montserrat"/>
              </a:rPr>
              <a:t> </a:t>
            </a:r>
            <a:r>
              <a:rPr lang="en-US" sz="2400" b="1" err="1">
                <a:solidFill>
                  <a:srgbClr val="06213C"/>
                </a:solidFill>
                <a:latin typeface="Montserrat"/>
              </a:rPr>
              <a:t>secondaria</a:t>
            </a:r>
            <a:r>
              <a:rPr lang="en-US" sz="2400" b="1">
                <a:solidFill>
                  <a:srgbClr val="06213C"/>
                </a:solidFill>
                <a:latin typeface="Montserrat"/>
              </a:rPr>
              <a:t> senza embargo e </a:t>
            </a:r>
            <a:r>
              <a:rPr lang="en-US" sz="2400" b="1" err="1">
                <a:solidFill>
                  <a:srgbClr val="06213C"/>
                </a:solidFill>
                <a:latin typeface="Montserrat"/>
              </a:rPr>
              <a:t>ammessa</a:t>
            </a:r>
            <a:r>
              <a:rPr lang="en-US" sz="2400" b="1">
                <a:solidFill>
                  <a:srgbClr val="06213C"/>
                </a:solidFill>
                <a:latin typeface="Montserrat"/>
              </a:rPr>
              <a:t> </a:t>
            </a:r>
            <a:r>
              <a:rPr lang="en-US" sz="2400" b="1" err="1">
                <a:solidFill>
                  <a:srgbClr val="06213C"/>
                </a:solidFill>
                <a:latin typeface="Montserrat"/>
              </a:rPr>
              <a:t>anche</a:t>
            </a:r>
            <a:r>
              <a:rPr lang="en-US" sz="2400" b="1">
                <a:solidFill>
                  <a:srgbClr val="06213C"/>
                </a:solidFill>
                <a:latin typeface="Montserrat"/>
              </a:rPr>
              <a:t> la </a:t>
            </a:r>
            <a:r>
              <a:rPr lang="en-US" sz="2400" b="1" err="1">
                <a:solidFill>
                  <a:srgbClr val="06213C"/>
                </a:solidFill>
                <a:latin typeface="Montserrat"/>
              </a:rPr>
              <a:t>VoR</a:t>
            </a:r>
            <a:r>
              <a:rPr lang="en-US" sz="2400" b="1">
                <a:solidFill>
                  <a:srgbClr val="06213C"/>
                </a:solidFill>
                <a:latin typeface="Montserrat"/>
              </a:rPr>
              <a:t>.</a:t>
            </a:r>
            <a:endParaRPr lang="it-IT" sz="2400" b="1"/>
          </a:p>
        </p:txBody>
      </p:sp>
      <p:sp>
        <p:nvSpPr>
          <p:cNvPr id="7" name="CasellaDiTesto 6">
            <a:extLst>
              <a:ext uri="{FF2B5EF4-FFF2-40B4-BE49-F238E27FC236}">
                <a16:creationId xmlns:a16="http://schemas.microsoft.com/office/drawing/2014/main" id="{CAB44E7E-9352-8E40-917E-4746BA3FD5F2}"/>
              </a:ext>
            </a:extLst>
          </p:cNvPr>
          <p:cNvSpPr txBox="1"/>
          <p:nvPr/>
        </p:nvSpPr>
        <p:spPr>
          <a:xfrm>
            <a:off x="2282692" y="6684188"/>
            <a:ext cx="2885085" cy="461665"/>
          </a:xfrm>
          <a:prstGeom prst="rect">
            <a:avLst/>
          </a:prstGeom>
          <a:noFill/>
        </p:spPr>
        <p:txBody>
          <a:bodyPr wrap="none" rtlCol="0">
            <a:spAutoFit/>
          </a:bodyPr>
          <a:lstStyle/>
          <a:p>
            <a:r>
              <a:rPr lang="it-IT" sz="2400" b="1">
                <a:solidFill>
                  <a:srgbClr val="FF0000"/>
                </a:solidFill>
              </a:rPr>
              <a:t>POSSIBILE EMBARGO</a:t>
            </a:r>
          </a:p>
        </p:txBody>
      </p:sp>
      <p:sp>
        <p:nvSpPr>
          <p:cNvPr id="16" name="CasellaDiTesto 15">
            <a:extLst>
              <a:ext uri="{FF2B5EF4-FFF2-40B4-BE49-F238E27FC236}">
                <a16:creationId xmlns:a16="http://schemas.microsoft.com/office/drawing/2014/main" id="{4594CFC8-ECE8-5949-89D8-04002727866B}"/>
              </a:ext>
            </a:extLst>
          </p:cNvPr>
          <p:cNvSpPr txBox="1"/>
          <p:nvPr/>
        </p:nvSpPr>
        <p:spPr>
          <a:xfrm>
            <a:off x="13789419" y="8436566"/>
            <a:ext cx="2014654" cy="461665"/>
          </a:xfrm>
          <a:prstGeom prst="rect">
            <a:avLst/>
          </a:prstGeom>
          <a:noFill/>
        </p:spPr>
        <p:txBody>
          <a:bodyPr wrap="none" rtlCol="0">
            <a:spAutoFit/>
          </a:bodyPr>
          <a:lstStyle/>
          <a:p>
            <a:r>
              <a:rPr lang="it-IT" sz="2400" b="1">
                <a:solidFill>
                  <a:srgbClr val="FF0000"/>
                </a:solidFill>
              </a:rPr>
              <a:t>NO EMBARGO</a:t>
            </a:r>
          </a:p>
        </p:txBody>
      </p:sp>
      <p:sp>
        <p:nvSpPr>
          <p:cNvPr id="18" name="CasellaDiTesto 17">
            <a:extLst>
              <a:ext uri="{FF2B5EF4-FFF2-40B4-BE49-F238E27FC236}">
                <a16:creationId xmlns:a16="http://schemas.microsoft.com/office/drawing/2014/main" id="{EC29C3BF-079D-F29E-52AD-4C111EE3C883}"/>
              </a:ext>
            </a:extLst>
          </p:cNvPr>
          <p:cNvSpPr txBox="1"/>
          <p:nvPr/>
        </p:nvSpPr>
        <p:spPr>
          <a:xfrm>
            <a:off x="4733087" y="-125418"/>
            <a:ext cx="12228801" cy="1708160"/>
          </a:xfrm>
          <a:prstGeom prst="rect">
            <a:avLst/>
          </a:prstGeom>
          <a:noFill/>
        </p:spPr>
        <p:txBody>
          <a:bodyPr wrap="square" lIns="91440" tIns="45720" rIns="91440" bIns="45720" anchor="t">
            <a:spAutoFit/>
          </a:bodyPr>
          <a:lstStyle/>
          <a:p>
            <a:pPr algn="ctr">
              <a:lnSpc>
                <a:spcPts val="6269"/>
              </a:lnSpc>
            </a:pPr>
            <a:r>
              <a:rPr lang="en-US" sz="4400">
                <a:solidFill>
                  <a:schemeClr val="bg1"/>
                </a:solidFill>
                <a:latin typeface="Montserrat Classic Bold"/>
              </a:rPr>
              <a:t>Rights Retention Strategy e Secondary Publication Right</a:t>
            </a:r>
            <a:endParaRPr lang="en-US" sz="4400">
              <a:solidFill>
                <a:schemeClr val="bg1"/>
              </a:solidFill>
              <a:latin typeface="Montserrat Classic Bold"/>
              <a:ea typeface="Montserrat Classic Bold"/>
              <a:cs typeface="Montserrat Classic Bold"/>
            </a:endParaRPr>
          </a:p>
        </p:txBody>
      </p:sp>
    </p:spTree>
    <p:extLst>
      <p:ext uri="{BB962C8B-B14F-4D97-AF65-F5344CB8AC3E}">
        <p14:creationId xmlns:p14="http://schemas.microsoft.com/office/powerpoint/2010/main" val="365428855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18288000" cy="1457325"/>
          </a:xfrm>
          <a:prstGeom prst="rect">
            <a:avLst/>
          </a:prstGeom>
          <a:solidFill>
            <a:srgbClr val="1E3048"/>
          </a:solidFill>
        </p:spPr>
        <p:txBody>
          <a:bodyPr/>
          <a:lstStyle/>
          <a:p>
            <a:endParaRPr lang="it-IT"/>
          </a:p>
        </p:txBody>
      </p:sp>
      <p:sp>
        <p:nvSpPr>
          <p:cNvPr id="3" name="Freeform 3"/>
          <p:cNvSpPr/>
          <p:nvPr/>
        </p:nvSpPr>
        <p:spPr>
          <a:xfrm>
            <a:off x="16702512" y="8607791"/>
            <a:ext cx="556788" cy="556788"/>
          </a:xfrm>
          <a:custGeom>
            <a:avLst/>
            <a:gdLst/>
            <a:ahLst/>
            <a:cxnLst/>
            <a:rect l="l" t="t" r="r" b="b"/>
            <a:pathLst>
              <a:path w="556788" h="556788">
                <a:moveTo>
                  <a:pt x="0" y="0"/>
                </a:moveTo>
                <a:lnTo>
                  <a:pt x="556788" y="0"/>
                </a:lnTo>
                <a:lnTo>
                  <a:pt x="556788" y="556787"/>
                </a:lnTo>
                <a:lnTo>
                  <a:pt x="0" y="55678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it-IT"/>
          </a:p>
        </p:txBody>
      </p:sp>
      <p:sp>
        <p:nvSpPr>
          <p:cNvPr id="4" name="Freeform 4"/>
          <p:cNvSpPr/>
          <p:nvPr/>
        </p:nvSpPr>
        <p:spPr>
          <a:xfrm rot="-5400000">
            <a:off x="16041208" y="-789467"/>
            <a:ext cx="2988478" cy="1505106"/>
          </a:xfrm>
          <a:custGeom>
            <a:avLst/>
            <a:gdLst/>
            <a:ahLst/>
            <a:cxnLst/>
            <a:rect l="l" t="t" r="r" b="b"/>
            <a:pathLst>
              <a:path w="2988478" h="1505106">
                <a:moveTo>
                  <a:pt x="0" y="0"/>
                </a:moveTo>
                <a:lnTo>
                  <a:pt x="2988478" y="0"/>
                </a:lnTo>
                <a:lnTo>
                  <a:pt x="2988478" y="1505106"/>
                </a:lnTo>
                <a:lnTo>
                  <a:pt x="0" y="150510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it-IT"/>
          </a:p>
        </p:txBody>
      </p:sp>
      <p:sp>
        <p:nvSpPr>
          <p:cNvPr id="5" name="Freeform 5"/>
          <p:cNvSpPr/>
          <p:nvPr/>
        </p:nvSpPr>
        <p:spPr>
          <a:xfrm rot="5400000">
            <a:off x="7996398" y="9139398"/>
            <a:ext cx="1060016" cy="1235189"/>
          </a:xfrm>
          <a:custGeom>
            <a:avLst/>
            <a:gdLst/>
            <a:ahLst/>
            <a:cxnLst/>
            <a:rect l="l" t="t" r="r" b="b"/>
            <a:pathLst>
              <a:path w="1060016" h="1235189">
                <a:moveTo>
                  <a:pt x="0" y="0"/>
                </a:moveTo>
                <a:lnTo>
                  <a:pt x="1060016" y="0"/>
                </a:lnTo>
                <a:lnTo>
                  <a:pt x="1060016" y="1235188"/>
                </a:lnTo>
                <a:lnTo>
                  <a:pt x="0" y="123518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it-IT"/>
          </a:p>
        </p:txBody>
      </p:sp>
      <p:grpSp>
        <p:nvGrpSpPr>
          <p:cNvPr id="6" name="Group 6"/>
          <p:cNvGrpSpPr/>
          <p:nvPr/>
        </p:nvGrpSpPr>
        <p:grpSpPr>
          <a:xfrm>
            <a:off x="-431966" y="911088"/>
            <a:ext cx="7148154" cy="925889"/>
            <a:chOff x="0" y="0"/>
            <a:chExt cx="9530872" cy="1234519"/>
          </a:xfrm>
        </p:grpSpPr>
        <p:grpSp>
          <p:nvGrpSpPr>
            <p:cNvPr id="7" name="Group 7"/>
            <p:cNvGrpSpPr/>
            <p:nvPr/>
          </p:nvGrpSpPr>
          <p:grpSpPr>
            <a:xfrm>
              <a:off x="0" y="0"/>
              <a:ext cx="9530872" cy="1234519"/>
              <a:chOff x="0" y="0"/>
              <a:chExt cx="2221364" cy="287730"/>
            </a:xfrm>
          </p:grpSpPr>
          <p:sp>
            <p:nvSpPr>
              <p:cNvPr id="8" name="Freeform 8"/>
              <p:cNvSpPr/>
              <p:nvPr/>
            </p:nvSpPr>
            <p:spPr>
              <a:xfrm>
                <a:off x="0" y="0"/>
                <a:ext cx="2221364" cy="287730"/>
              </a:xfrm>
              <a:custGeom>
                <a:avLst/>
                <a:gdLst/>
                <a:ahLst/>
                <a:cxnLst/>
                <a:rect l="l" t="t" r="r" b="b"/>
                <a:pathLst>
                  <a:path w="2221364" h="287730">
                    <a:moveTo>
                      <a:pt x="46588" y="0"/>
                    </a:moveTo>
                    <a:lnTo>
                      <a:pt x="2174776" y="0"/>
                    </a:lnTo>
                    <a:cubicBezTo>
                      <a:pt x="2187132" y="0"/>
                      <a:pt x="2198982" y="4908"/>
                      <a:pt x="2207719" y="13645"/>
                    </a:cubicBezTo>
                    <a:cubicBezTo>
                      <a:pt x="2216456" y="22382"/>
                      <a:pt x="2221364" y="34232"/>
                      <a:pt x="2221364" y="46588"/>
                    </a:cubicBezTo>
                    <a:lnTo>
                      <a:pt x="2221364" y="241142"/>
                    </a:lnTo>
                    <a:cubicBezTo>
                      <a:pt x="2221364" y="266872"/>
                      <a:pt x="2200506" y="287730"/>
                      <a:pt x="2174776" y="287730"/>
                    </a:cubicBezTo>
                    <a:lnTo>
                      <a:pt x="46588" y="287730"/>
                    </a:lnTo>
                    <a:cubicBezTo>
                      <a:pt x="34232" y="287730"/>
                      <a:pt x="22382" y="282822"/>
                      <a:pt x="13645" y="274085"/>
                    </a:cubicBezTo>
                    <a:cubicBezTo>
                      <a:pt x="4908" y="265348"/>
                      <a:pt x="0" y="253498"/>
                      <a:pt x="0" y="241142"/>
                    </a:cubicBezTo>
                    <a:lnTo>
                      <a:pt x="0" y="46588"/>
                    </a:lnTo>
                    <a:cubicBezTo>
                      <a:pt x="0" y="34232"/>
                      <a:pt x="4908" y="22382"/>
                      <a:pt x="13645" y="13645"/>
                    </a:cubicBezTo>
                    <a:cubicBezTo>
                      <a:pt x="22382" y="4908"/>
                      <a:pt x="34232" y="0"/>
                      <a:pt x="46588" y="0"/>
                    </a:cubicBezTo>
                    <a:close/>
                  </a:path>
                </a:pathLst>
              </a:custGeom>
              <a:solidFill>
                <a:srgbClr val="FFFFFF"/>
              </a:solidFill>
            </p:spPr>
            <p:txBody>
              <a:bodyPr/>
              <a:lstStyle/>
              <a:p>
                <a:endParaRPr lang="it-IT"/>
              </a:p>
            </p:txBody>
          </p:sp>
          <p:sp>
            <p:nvSpPr>
              <p:cNvPr id="9" name="TextBox 9"/>
              <p:cNvSpPr txBox="1"/>
              <p:nvPr/>
            </p:nvSpPr>
            <p:spPr>
              <a:xfrm>
                <a:off x="0" y="-38100"/>
                <a:ext cx="2221364" cy="325830"/>
              </a:xfrm>
              <a:prstGeom prst="rect">
                <a:avLst/>
              </a:prstGeom>
            </p:spPr>
            <p:txBody>
              <a:bodyPr lIns="60055" tIns="60055" rIns="60055" bIns="60055" rtlCol="0" anchor="ctr"/>
              <a:lstStyle/>
              <a:p>
                <a:pPr algn="ctr">
                  <a:lnSpc>
                    <a:spcPts val="2939"/>
                  </a:lnSpc>
                </a:pPr>
                <a:endParaRPr/>
              </a:p>
            </p:txBody>
          </p:sp>
        </p:grpSp>
        <p:sp>
          <p:nvSpPr>
            <p:cNvPr id="10" name="Freeform 10"/>
            <p:cNvSpPr/>
            <p:nvPr/>
          </p:nvSpPr>
          <p:spPr>
            <a:xfrm>
              <a:off x="3724852" y="163176"/>
              <a:ext cx="5435836" cy="908166"/>
            </a:xfrm>
            <a:custGeom>
              <a:avLst/>
              <a:gdLst/>
              <a:ahLst/>
              <a:cxnLst/>
              <a:rect l="l" t="t" r="r" b="b"/>
              <a:pathLst>
                <a:path w="5435836" h="908166">
                  <a:moveTo>
                    <a:pt x="0" y="0"/>
                  </a:moveTo>
                  <a:lnTo>
                    <a:pt x="5435836" y="0"/>
                  </a:lnTo>
                  <a:lnTo>
                    <a:pt x="5435836" y="908167"/>
                  </a:lnTo>
                  <a:lnTo>
                    <a:pt x="0" y="908167"/>
                  </a:lnTo>
                  <a:lnTo>
                    <a:pt x="0" y="0"/>
                  </a:lnTo>
                  <a:close/>
                </a:path>
              </a:pathLst>
            </a:custGeom>
            <a:blipFill>
              <a:blip r:embed="rId8"/>
              <a:stretch>
                <a:fillRect/>
              </a:stretch>
            </a:blipFill>
          </p:spPr>
          <p:txBody>
            <a:bodyPr/>
            <a:lstStyle/>
            <a:p>
              <a:endParaRPr lang="it-IT"/>
            </a:p>
          </p:txBody>
        </p:sp>
        <p:sp>
          <p:nvSpPr>
            <p:cNvPr id="11" name="Freeform 11"/>
            <p:cNvSpPr/>
            <p:nvPr/>
          </p:nvSpPr>
          <p:spPr>
            <a:xfrm>
              <a:off x="1650583" y="240131"/>
              <a:ext cx="1923704" cy="754258"/>
            </a:xfrm>
            <a:custGeom>
              <a:avLst/>
              <a:gdLst/>
              <a:ahLst/>
              <a:cxnLst/>
              <a:rect l="l" t="t" r="r" b="b"/>
              <a:pathLst>
                <a:path w="1923704" h="754258">
                  <a:moveTo>
                    <a:pt x="0" y="0"/>
                  </a:moveTo>
                  <a:lnTo>
                    <a:pt x="1923704" y="0"/>
                  </a:lnTo>
                  <a:lnTo>
                    <a:pt x="1923704" y="754258"/>
                  </a:lnTo>
                  <a:lnTo>
                    <a:pt x="0" y="754258"/>
                  </a:lnTo>
                  <a:lnTo>
                    <a:pt x="0" y="0"/>
                  </a:lnTo>
                  <a:close/>
                </a:path>
              </a:pathLst>
            </a:custGeom>
            <a:blipFill>
              <a:blip r:embed="rId9"/>
              <a:stretch>
                <a:fillRect/>
              </a:stretch>
            </a:blipFill>
          </p:spPr>
          <p:txBody>
            <a:bodyPr/>
            <a:lstStyle/>
            <a:p>
              <a:endParaRPr lang="it-IT"/>
            </a:p>
          </p:txBody>
        </p:sp>
      </p:grpSp>
      <p:sp>
        <p:nvSpPr>
          <p:cNvPr id="12" name="TextBox 7">
            <a:extLst>
              <a:ext uri="{FF2B5EF4-FFF2-40B4-BE49-F238E27FC236}">
                <a16:creationId xmlns:a16="http://schemas.microsoft.com/office/drawing/2014/main" id="{C05021FE-7E58-405E-1261-F51D6C67CA0F}"/>
              </a:ext>
            </a:extLst>
          </p:cNvPr>
          <p:cNvSpPr txBox="1"/>
          <p:nvPr/>
        </p:nvSpPr>
        <p:spPr>
          <a:xfrm>
            <a:off x="703875" y="2988478"/>
            <a:ext cx="14409871" cy="5353068"/>
          </a:xfrm>
          <a:prstGeom prst="rect">
            <a:avLst/>
          </a:prstGeom>
        </p:spPr>
        <p:txBody>
          <a:bodyPr wrap="square" lIns="0" tIns="0" rIns="0" bIns="0" rtlCol="0" anchor="t">
            <a:spAutoFit/>
          </a:bodyPr>
          <a:lstStyle/>
          <a:p>
            <a:pPr marL="342900" indent="-342900">
              <a:lnSpc>
                <a:spcPts val="3499"/>
              </a:lnSpc>
              <a:buFontTx/>
              <a:buChar char="-"/>
            </a:pPr>
            <a:endParaRPr lang="en-US" sz="2499">
              <a:solidFill>
                <a:srgbClr val="06213C"/>
              </a:solidFill>
              <a:latin typeface="Montserrat"/>
            </a:endParaRPr>
          </a:p>
          <a:p>
            <a:pPr>
              <a:lnSpc>
                <a:spcPts val="3499"/>
              </a:lnSpc>
            </a:pPr>
            <a:r>
              <a:rPr lang="en-US" sz="2499" err="1">
                <a:solidFill>
                  <a:srgbClr val="06213C"/>
                </a:solidFill>
                <a:latin typeface="Montserrat"/>
              </a:rPr>
              <a:t>Pubblicando</a:t>
            </a:r>
            <a:r>
              <a:rPr lang="en-US" sz="2499">
                <a:solidFill>
                  <a:srgbClr val="06213C"/>
                </a:solidFill>
                <a:latin typeface="Montserrat"/>
              </a:rPr>
              <a:t> </a:t>
            </a:r>
            <a:r>
              <a:rPr lang="en-US" sz="2499" err="1">
                <a:solidFill>
                  <a:srgbClr val="06213C"/>
                </a:solidFill>
                <a:latin typeface="Montserrat"/>
              </a:rPr>
              <a:t>su</a:t>
            </a:r>
            <a:r>
              <a:rPr lang="en-US" sz="2499">
                <a:solidFill>
                  <a:srgbClr val="06213C"/>
                </a:solidFill>
                <a:latin typeface="Montserrat"/>
              </a:rPr>
              <a:t> </a:t>
            </a:r>
            <a:r>
              <a:rPr lang="en-US" sz="2499" err="1">
                <a:solidFill>
                  <a:srgbClr val="06213C"/>
                </a:solidFill>
                <a:latin typeface="Montserrat"/>
              </a:rPr>
              <a:t>riviste</a:t>
            </a:r>
            <a:r>
              <a:rPr lang="en-US" sz="2499">
                <a:solidFill>
                  <a:srgbClr val="06213C"/>
                </a:solidFill>
                <a:latin typeface="Montserrat"/>
              </a:rPr>
              <a:t> in Open Access non ci </a:t>
            </a:r>
            <a:r>
              <a:rPr lang="en-US" sz="2499" err="1">
                <a:solidFill>
                  <a:srgbClr val="06213C"/>
                </a:solidFill>
                <a:latin typeface="Montserrat"/>
              </a:rPr>
              <a:t>dovrebbero</a:t>
            </a:r>
            <a:r>
              <a:rPr lang="en-US" sz="2499">
                <a:solidFill>
                  <a:srgbClr val="06213C"/>
                </a:solidFill>
                <a:latin typeface="Montserrat"/>
              </a:rPr>
              <a:t> </a:t>
            </a:r>
            <a:r>
              <a:rPr lang="en-US" sz="2499" err="1">
                <a:solidFill>
                  <a:srgbClr val="06213C"/>
                </a:solidFill>
                <a:latin typeface="Montserrat"/>
              </a:rPr>
              <a:t>essere</a:t>
            </a:r>
            <a:r>
              <a:rPr lang="en-US" sz="2499">
                <a:solidFill>
                  <a:srgbClr val="06213C"/>
                </a:solidFill>
                <a:latin typeface="Montserrat"/>
              </a:rPr>
              <a:t> </a:t>
            </a:r>
            <a:r>
              <a:rPr lang="en-US" sz="2499" err="1">
                <a:solidFill>
                  <a:srgbClr val="06213C"/>
                </a:solidFill>
                <a:latin typeface="Montserrat"/>
              </a:rPr>
              <a:t>problemi</a:t>
            </a:r>
            <a:r>
              <a:rPr lang="en-US" sz="2499">
                <a:solidFill>
                  <a:srgbClr val="06213C"/>
                </a:solidFill>
                <a:latin typeface="Montserrat"/>
              </a:rPr>
              <a:t> </a:t>
            </a:r>
            <a:r>
              <a:rPr lang="en-US" sz="2499" err="1">
                <a:solidFill>
                  <a:srgbClr val="06213C"/>
                </a:solidFill>
                <a:latin typeface="Montserrat"/>
              </a:rPr>
              <a:t>nella</a:t>
            </a:r>
            <a:r>
              <a:rPr lang="en-US" sz="2499">
                <a:solidFill>
                  <a:srgbClr val="06213C"/>
                </a:solidFill>
                <a:latin typeface="Montserrat"/>
              </a:rPr>
              <a:t> </a:t>
            </a:r>
            <a:r>
              <a:rPr lang="en-US" sz="2499" err="1">
                <a:solidFill>
                  <a:srgbClr val="06213C"/>
                </a:solidFill>
                <a:latin typeface="Montserrat"/>
              </a:rPr>
              <a:t>gestione</a:t>
            </a:r>
            <a:r>
              <a:rPr lang="en-US" sz="2499">
                <a:solidFill>
                  <a:srgbClr val="06213C"/>
                </a:solidFill>
                <a:latin typeface="Montserrat"/>
              </a:rPr>
              <a:t> </a:t>
            </a:r>
            <a:r>
              <a:rPr lang="en-US" sz="2499" err="1">
                <a:solidFill>
                  <a:srgbClr val="06213C"/>
                </a:solidFill>
                <a:latin typeface="Montserrat"/>
              </a:rPr>
              <a:t>dei</a:t>
            </a:r>
            <a:r>
              <a:rPr lang="en-US" sz="2499">
                <a:solidFill>
                  <a:srgbClr val="06213C"/>
                </a:solidFill>
                <a:latin typeface="Montserrat"/>
              </a:rPr>
              <a:t> </a:t>
            </a:r>
            <a:r>
              <a:rPr lang="en-US" sz="2499" err="1">
                <a:solidFill>
                  <a:srgbClr val="06213C"/>
                </a:solidFill>
                <a:latin typeface="Montserrat"/>
              </a:rPr>
              <a:t>diritti</a:t>
            </a:r>
            <a:r>
              <a:rPr lang="en-US" sz="2499">
                <a:solidFill>
                  <a:srgbClr val="06213C"/>
                </a:solidFill>
                <a:latin typeface="Montserrat"/>
              </a:rPr>
              <a:t> in </a:t>
            </a:r>
            <a:r>
              <a:rPr lang="en-US" sz="2499" err="1">
                <a:solidFill>
                  <a:srgbClr val="06213C"/>
                </a:solidFill>
                <a:latin typeface="Montserrat"/>
              </a:rPr>
              <a:t>quanto</a:t>
            </a:r>
            <a:r>
              <a:rPr lang="en-US" sz="2499">
                <a:solidFill>
                  <a:srgbClr val="06213C"/>
                </a:solidFill>
                <a:latin typeface="Montserrat"/>
              </a:rPr>
              <a:t> </a:t>
            </a:r>
            <a:r>
              <a:rPr lang="en-US" sz="2499" err="1">
                <a:solidFill>
                  <a:srgbClr val="06213C"/>
                </a:solidFill>
                <a:latin typeface="Montserrat"/>
              </a:rPr>
              <a:t>è</a:t>
            </a:r>
            <a:r>
              <a:rPr lang="en-US" sz="2499">
                <a:solidFill>
                  <a:srgbClr val="06213C"/>
                </a:solidFill>
                <a:latin typeface="Montserrat"/>
              </a:rPr>
              <a:t> </a:t>
            </a:r>
            <a:r>
              <a:rPr lang="en-US" sz="2499" err="1">
                <a:solidFill>
                  <a:srgbClr val="06213C"/>
                </a:solidFill>
                <a:latin typeface="Montserrat"/>
              </a:rPr>
              <a:t>solitamente</a:t>
            </a:r>
            <a:r>
              <a:rPr lang="en-US" sz="2499">
                <a:solidFill>
                  <a:srgbClr val="06213C"/>
                </a:solidFill>
                <a:latin typeface="Montserrat"/>
              </a:rPr>
              <a:t> </a:t>
            </a:r>
            <a:r>
              <a:rPr lang="en-US" sz="2499" err="1">
                <a:solidFill>
                  <a:srgbClr val="06213C"/>
                </a:solidFill>
                <a:latin typeface="Montserrat"/>
              </a:rPr>
              <a:t>prevista</a:t>
            </a:r>
            <a:r>
              <a:rPr lang="en-US" sz="2499">
                <a:solidFill>
                  <a:srgbClr val="06213C"/>
                </a:solidFill>
                <a:latin typeface="Montserrat"/>
              </a:rPr>
              <a:t> </a:t>
            </a:r>
            <a:r>
              <a:rPr lang="en-US" sz="2499" err="1">
                <a:solidFill>
                  <a:srgbClr val="06213C"/>
                </a:solidFill>
                <a:latin typeface="Montserrat"/>
              </a:rPr>
              <a:t>l’applicazione</a:t>
            </a:r>
            <a:r>
              <a:rPr lang="en-US" sz="2499">
                <a:solidFill>
                  <a:srgbClr val="06213C"/>
                </a:solidFill>
                <a:latin typeface="Montserrat"/>
              </a:rPr>
              <a:t> di </a:t>
            </a:r>
            <a:r>
              <a:rPr lang="en-US" sz="2499" err="1">
                <a:solidFill>
                  <a:srgbClr val="06213C"/>
                </a:solidFill>
                <a:latin typeface="Montserrat"/>
              </a:rPr>
              <a:t>una</a:t>
            </a:r>
            <a:r>
              <a:rPr lang="en-US" sz="2499">
                <a:solidFill>
                  <a:srgbClr val="06213C"/>
                </a:solidFill>
                <a:latin typeface="Montserrat"/>
              </a:rPr>
              <a:t> </a:t>
            </a:r>
            <a:r>
              <a:rPr lang="en-US" sz="2499" err="1">
                <a:solidFill>
                  <a:srgbClr val="06213C"/>
                </a:solidFill>
                <a:latin typeface="Montserrat"/>
              </a:rPr>
              <a:t>licenza</a:t>
            </a:r>
            <a:r>
              <a:rPr lang="en-US" sz="2499">
                <a:solidFill>
                  <a:srgbClr val="06213C"/>
                </a:solidFill>
                <a:latin typeface="Montserrat"/>
              </a:rPr>
              <a:t> </a:t>
            </a:r>
            <a:r>
              <a:rPr lang="en-US" sz="2499" err="1">
                <a:solidFill>
                  <a:srgbClr val="06213C"/>
                </a:solidFill>
                <a:latin typeface="Montserrat"/>
              </a:rPr>
              <a:t>d’uso</a:t>
            </a:r>
            <a:r>
              <a:rPr lang="en-US" sz="2499">
                <a:solidFill>
                  <a:srgbClr val="06213C"/>
                </a:solidFill>
                <a:latin typeface="Montserrat"/>
              </a:rPr>
              <a:t> </a:t>
            </a:r>
            <a:r>
              <a:rPr lang="en-US" sz="2499" err="1">
                <a:solidFill>
                  <a:srgbClr val="06213C"/>
                </a:solidFill>
                <a:latin typeface="Montserrat"/>
              </a:rPr>
              <a:t>che</a:t>
            </a:r>
            <a:r>
              <a:rPr lang="en-US" sz="2499">
                <a:solidFill>
                  <a:srgbClr val="06213C"/>
                </a:solidFill>
                <a:latin typeface="Montserrat"/>
              </a:rPr>
              <a:t> </a:t>
            </a:r>
            <a:r>
              <a:rPr lang="en-US" sz="2499" err="1">
                <a:solidFill>
                  <a:srgbClr val="06213C"/>
                </a:solidFill>
                <a:latin typeface="Montserrat"/>
              </a:rPr>
              <a:t>consente</a:t>
            </a:r>
            <a:r>
              <a:rPr lang="en-US" sz="2499">
                <a:solidFill>
                  <a:srgbClr val="06213C"/>
                </a:solidFill>
                <a:latin typeface="Montserrat"/>
              </a:rPr>
              <a:t> di </a:t>
            </a:r>
            <a:r>
              <a:rPr lang="en-US" sz="2499" err="1">
                <a:solidFill>
                  <a:srgbClr val="06213C"/>
                </a:solidFill>
                <a:latin typeface="Montserrat"/>
              </a:rPr>
              <a:t>conservarli</a:t>
            </a:r>
            <a:r>
              <a:rPr lang="en-US" sz="2499">
                <a:solidFill>
                  <a:srgbClr val="06213C"/>
                </a:solidFill>
                <a:latin typeface="Montserrat"/>
              </a:rPr>
              <a:t>. </a:t>
            </a:r>
          </a:p>
          <a:p>
            <a:pPr>
              <a:lnSpc>
                <a:spcPts val="3499"/>
              </a:lnSpc>
            </a:pPr>
            <a:endParaRPr lang="en-US" sz="2499">
              <a:solidFill>
                <a:srgbClr val="06213C"/>
              </a:solidFill>
              <a:latin typeface="Montserrat"/>
            </a:endParaRPr>
          </a:p>
          <a:p>
            <a:pPr>
              <a:lnSpc>
                <a:spcPts val="3499"/>
              </a:lnSpc>
            </a:pPr>
            <a:r>
              <a:rPr lang="en-US" sz="2499">
                <a:solidFill>
                  <a:srgbClr val="06213C"/>
                </a:solidFill>
                <a:latin typeface="Montserrat"/>
              </a:rPr>
              <a:t>Non </a:t>
            </a:r>
            <a:r>
              <a:rPr lang="en-US" sz="2499" err="1">
                <a:solidFill>
                  <a:srgbClr val="06213C"/>
                </a:solidFill>
                <a:latin typeface="Montserrat"/>
              </a:rPr>
              <a:t>essendoci</a:t>
            </a:r>
            <a:r>
              <a:rPr lang="en-US" sz="2499">
                <a:solidFill>
                  <a:srgbClr val="06213C"/>
                </a:solidFill>
                <a:latin typeface="Montserrat"/>
              </a:rPr>
              <a:t> da </a:t>
            </a:r>
            <a:r>
              <a:rPr lang="en-US" sz="2499" err="1">
                <a:solidFill>
                  <a:srgbClr val="06213C"/>
                </a:solidFill>
                <a:latin typeface="Montserrat"/>
              </a:rPr>
              <a:t>attendere</a:t>
            </a:r>
            <a:r>
              <a:rPr lang="en-US" sz="2499">
                <a:solidFill>
                  <a:srgbClr val="06213C"/>
                </a:solidFill>
                <a:latin typeface="Montserrat"/>
              </a:rPr>
              <a:t> un </a:t>
            </a:r>
            <a:r>
              <a:rPr lang="en-US" sz="2499" err="1">
                <a:solidFill>
                  <a:srgbClr val="06213C"/>
                </a:solidFill>
                <a:latin typeface="Montserrat"/>
              </a:rPr>
              <a:t>periodo</a:t>
            </a:r>
            <a:r>
              <a:rPr lang="en-US" sz="2499">
                <a:solidFill>
                  <a:srgbClr val="06213C"/>
                </a:solidFill>
                <a:latin typeface="Montserrat"/>
              </a:rPr>
              <a:t> di embargo, </a:t>
            </a:r>
            <a:r>
              <a:rPr lang="en-US" sz="2499" err="1">
                <a:solidFill>
                  <a:srgbClr val="06213C"/>
                </a:solidFill>
                <a:latin typeface="Montserrat"/>
              </a:rPr>
              <a:t>è</a:t>
            </a:r>
            <a:r>
              <a:rPr lang="en-US" sz="2499">
                <a:solidFill>
                  <a:srgbClr val="06213C"/>
                </a:solidFill>
                <a:latin typeface="Montserrat"/>
              </a:rPr>
              <a:t> </a:t>
            </a:r>
            <a:r>
              <a:rPr lang="en-US" sz="2499" err="1">
                <a:solidFill>
                  <a:srgbClr val="06213C"/>
                </a:solidFill>
                <a:latin typeface="Montserrat"/>
              </a:rPr>
              <a:t>possibile</a:t>
            </a:r>
            <a:r>
              <a:rPr lang="en-US" sz="2499">
                <a:solidFill>
                  <a:srgbClr val="06213C"/>
                </a:solidFill>
                <a:latin typeface="Montserrat"/>
              </a:rPr>
              <a:t> </a:t>
            </a:r>
            <a:r>
              <a:rPr lang="en-US" sz="2499" err="1">
                <a:solidFill>
                  <a:srgbClr val="06213C"/>
                </a:solidFill>
                <a:latin typeface="Montserrat"/>
              </a:rPr>
              <a:t>accelerare</a:t>
            </a:r>
            <a:r>
              <a:rPr lang="en-US" sz="2499">
                <a:solidFill>
                  <a:srgbClr val="06213C"/>
                </a:solidFill>
                <a:latin typeface="Montserrat"/>
              </a:rPr>
              <a:t>, </a:t>
            </a:r>
            <a:r>
              <a:rPr lang="en-US" sz="2499" err="1">
                <a:solidFill>
                  <a:srgbClr val="06213C"/>
                </a:solidFill>
                <a:latin typeface="Montserrat"/>
              </a:rPr>
              <a:t>pertanto</a:t>
            </a:r>
            <a:r>
              <a:rPr lang="en-US" sz="2499">
                <a:solidFill>
                  <a:srgbClr val="06213C"/>
                </a:solidFill>
                <a:latin typeface="Montserrat"/>
              </a:rPr>
              <a:t>, </a:t>
            </a:r>
            <a:r>
              <a:rPr lang="en-US" sz="2499" err="1">
                <a:solidFill>
                  <a:srgbClr val="06213C"/>
                </a:solidFill>
                <a:latin typeface="Montserrat"/>
              </a:rPr>
              <a:t>anche</a:t>
            </a:r>
            <a:r>
              <a:rPr lang="en-US" sz="2499">
                <a:solidFill>
                  <a:srgbClr val="06213C"/>
                </a:solidFill>
                <a:latin typeface="Montserrat"/>
              </a:rPr>
              <a:t> la </a:t>
            </a:r>
            <a:r>
              <a:rPr lang="en-US" sz="2499" err="1">
                <a:solidFill>
                  <a:srgbClr val="06213C"/>
                </a:solidFill>
                <a:latin typeface="Montserrat"/>
              </a:rPr>
              <a:t>divulgazione</a:t>
            </a:r>
            <a:r>
              <a:rPr lang="en-US" sz="2499">
                <a:solidFill>
                  <a:srgbClr val="06213C"/>
                </a:solidFill>
                <a:latin typeface="Montserrat"/>
              </a:rPr>
              <a:t> </a:t>
            </a:r>
            <a:r>
              <a:rPr lang="en-US" sz="2499" err="1">
                <a:solidFill>
                  <a:srgbClr val="06213C"/>
                </a:solidFill>
                <a:latin typeface="Montserrat"/>
              </a:rPr>
              <a:t>dei</a:t>
            </a:r>
            <a:r>
              <a:rPr lang="en-US" sz="2499">
                <a:solidFill>
                  <a:srgbClr val="06213C"/>
                </a:solidFill>
                <a:latin typeface="Montserrat"/>
              </a:rPr>
              <a:t> </a:t>
            </a:r>
            <a:r>
              <a:rPr lang="en-US" sz="2499" err="1">
                <a:solidFill>
                  <a:srgbClr val="06213C"/>
                </a:solidFill>
                <a:latin typeface="Montserrat"/>
              </a:rPr>
              <a:t>risultati</a:t>
            </a:r>
            <a:r>
              <a:rPr lang="en-US" sz="2499">
                <a:solidFill>
                  <a:srgbClr val="06213C"/>
                </a:solidFill>
                <a:latin typeface="Montserrat"/>
              </a:rPr>
              <a:t> </a:t>
            </a:r>
            <a:r>
              <a:rPr lang="en-US" sz="2499" err="1">
                <a:solidFill>
                  <a:srgbClr val="06213C"/>
                </a:solidFill>
                <a:latin typeface="Montserrat"/>
              </a:rPr>
              <a:t>delle</a:t>
            </a:r>
            <a:r>
              <a:rPr lang="en-US" sz="2499">
                <a:solidFill>
                  <a:srgbClr val="06213C"/>
                </a:solidFill>
                <a:latin typeface="Montserrat"/>
              </a:rPr>
              <a:t> </a:t>
            </a:r>
            <a:r>
              <a:rPr lang="en-US" sz="2499" err="1">
                <a:solidFill>
                  <a:srgbClr val="06213C"/>
                </a:solidFill>
                <a:latin typeface="Montserrat"/>
              </a:rPr>
              <a:t>proprie</a:t>
            </a:r>
            <a:r>
              <a:rPr lang="en-US" sz="2499">
                <a:solidFill>
                  <a:srgbClr val="06213C"/>
                </a:solidFill>
                <a:latin typeface="Montserrat"/>
              </a:rPr>
              <a:t> </a:t>
            </a:r>
            <a:r>
              <a:rPr lang="en-US" sz="2499" err="1">
                <a:solidFill>
                  <a:srgbClr val="06213C"/>
                </a:solidFill>
                <a:latin typeface="Montserrat"/>
              </a:rPr>
              <a:t>ricerche</a:t>
            </a:r>
            <a:r>
              <a:rPr lang="en-US" sz="2499">
                <a:solidFill>
                  <a:srgbClr val="06213C"/>
                </a:solidFill>
                <a:latin typeface="Montserrat"/>
              </a:rPr>
              <a:t>. </a:t>
            </a:r>
          </a:p>
          <a:p>
            <a:pPr>
              <a:lnSpc>
                <a:spcPts val="3499"/>
              </a:lnSpc>
            </a:pPr>
            <a:endParaRPr lang="en-US" sz="2499">
              <a:solidFill>
                <a:srgbClr val="06213C"/>
              </a:solidFill>
              <a:latin typeface="Montserrat"/>
            </a:endParaRPr>
          </a:p>
          <a:p>
            <a:pPr>
              <a:lnSpc>
                <a:spcPts val="3499"/>
              </a:lnSpc>
            </a:pPr>
            <a:r>
              <a:rPr lang="en-US" sz="2499" err="1">
                <a:solidFill>
                  <a:srgbClr val="06213C"/>
                </a:solidFill>
                <a:latin typeface="Montserrat"/>
              </a:rPr>
              <a:t>L'applicazione</a:t>
            </a:r>
            <a:r>
              <a:rPr lang="en-US" sz="2499">
                <a:solidFill>
                  <a:srgbClr val="06213C"/>
                </a:solidFill>
                <a:latin typeface="Montserrat"/>
              </a:rPr>
              <a:t> di un </a:t>
            </a:r>
            <a:r>
              <a:rPr lang="en-US" sz="2499" err="1">
                <a:solidFill>
                  <a:srgbClr val="06213C"/>
                </a:solidFill>
                <a:latin typeface="Montserrat"/>
              </a:rPr>
              <a:t>periodo</a:t>
            </a:r>
            <a:r>
              <a:rPr lang="en-US" sz="2499">
                <a:solidFill>
                  <a:srgbClr val="06213C"/>
                </a:solidFill>
                <a:latin typeface="Montserrat"/>
              </a:rPr>
              <a:t> di embargo, </a:t>
            </a:r>
            <a:r>
              <a:rPr lang="en-US" sz="2499" err="1">
                <a:solidFill>
                  <a:srgbClr val="06213C"/>
                </a:solidFill>
                <a:latin typeface="Montserrat"/>
              </a:rPr>
              <a:t>infatti</a:t>
            </a:r>
            <a:r>
              <a:rPr lang="en-US" sz="2499">
                <a:solidFill>
                  <a:srgbClr val="06213C"/>
                </a:solidFill>
                <a:latin typeface="Montserrat"/>
              </a:rPr>
              <a:t>:</a:t>
            </a:r>
          </a:p>
          <a:p>
            <a:pPr>
              <a:lnSpc>
                <a:spcPts val="3499"/>
              </a:lnSpc>
            </a:pPr>
            <a:r>
              <a:rPr lang="en-US" sz="2499">
                <a:solidFill>
                  <a:srgbClr val="06213C"/>
                </a:solidFill>
                <a:latin typeface="Montserrat"/>
              </a:rPr>
              <a:t>- </a:t>
            </a:r>
            <a:r>
              <a:rPr lang="en-US" sz="2499" err="1">
                <a:solidFill>
                  <a:srgbClr val="06213C"/>
                </a:solidFill>
                <a:latin typeface="Montserrat"/>
              </a:rPr>
              <a:t>rallenta</a:t>
            </a:r>
            <a:r>
              <a:rPr lang="en-US" sz="2499">
                <a:solidFill>
                  <a:srgbClr val="06213C"/>
                </a:solidFill>
                <a:latin typeface="Montserrat"/>
              </a:rPr>
              <a:t> la </a:t>
            </a:r>
            <a:r>
              <a:rPr lang="en-US" sz="2499" err="1">
                <a:solidFill>
                  <a:srgbClr val="06213C"/>
                </a:solidFill>
                <a:latin typeface="Montserrat"/>
              </a:rPr>
              <a:t>condivisione</a:t>
            </a:r>
            <a:r>
              <a:rPr lang="en-US" sz="2499">
                <a:solidFill>
                  <a:srgbClr val="06213C"/>
                </a:solidFill>
                <a:latin typeface="Montserrat"/>
              </a:rPr>
              <a:t> </a:t>
            </a:r>
            <a:r>
              <a:rPr lang="en-US" sz="2499" err="1">
                <a:solidFill>
                  <a:srgbClr val="06213C"/>
                </a:solidFill>
                <a:latin typeface="Montserrat"/>
              </a:rPr>
              <a:t>dei</a:t>
            </a:r>
            <a:r>
              <a:rPr lang="en-US" sz="2499">
                <a:solidFill>
                  <a:srgbClr val="06213C"/>
                </a:solidFill>
                <a:latin typeface="Montserrat"/>
              </a:rPr>
              <a:t> </a:t>
            </a:r>
            <a:r>
              <a:rPr lang="en-US" sz="2499" err="1">
                <a:solidFill>
                  <a:srgbClr val="06213C"/>
                </a:solidFill>
                <a:latin typeface="Montserrat"/>
              </a:rPr>
              <a:t>risultati</a:t>
            </a:r>
            <a:r>
              <a:rPr lang="en-US" sz="2499">
                <a:solidFill>
                  <a:srgbClr val="06213C"/>
                </a:solidFill>
                <a:latin typeface="Montserrat"/>
              </a:rPr>
              <a:t>, </a:t>
            </a:r>
          </a:p>
          <a:p>
            <a:pPr>
              <a:lnSpc>
                <a:spcPts val="3499"/>
              </a:lnSpc>
            </a:pPr>
            <a:r>
              <a:rPr lang="en-US" sz="2499">
                <a:solidFill>
                  <a:srgbClr val="06213C"/>
                </a:solidFill>
                <a:latin typeface="Montserrat"/>
              </a:rPr>
              <a:t>- </a:t>
            </a:r>
            <a:r>
              <a:rPr lang="en-US" sz="2499" err="1">
                <a:solidFill>
                  <a:srgbClr val="06213C"/>
                </a:solidFill>
                <a:latin typeface="Montserrat"/>
              </a:rPr>
              <a:t>nega</a:t>
            </a:r>
            <a:r>
              <a:rPr lang="en-US" sz="2499">
                <a:solidFill>
                  <a:srgbClr val="06213C"/>
                </a:solidFill>
                <a:latin typeface="Montserrat"/>
              </a:rPr>
              <a:t> la </a:t>
            </a:r>
            <a:r>
              <a:rPr lang="en-US" sz="2499" err="1">
                <a:solidFill>
                  <a:srgbClr val="06213C"/>
                </a:solidFill>
                <a:latin typeface="Montserrat"/>
              </a:rPr>
              <a:t>possibilità</a:t>
            </a:r>
            <a:r>
              <a:rPr lang="en-US" sz="2499">
                <a:solidFill>
                  <a:srgbClr val="06213C"/>
                </a:solidFill>
                <a:latin typeface="Montserrat"/>
              </a:rPr>
              <a:t> di fare </a:t>
            </a:r>
            <a:r>
              <a:rPr lang="en-US" sz="2499" err="1">
                <a:solidFill>
                  <a:srgbClr val="06213C"/>
                </a:solidFill>
                <a:latin typeface="Montserrat"/>
              </a:rPr>
              <a:t>scienza</a:t>
            </a:r>
            <a:r>
              <a:rPr lang="en-US" sz="2499">
                <a:solidFill>
                  <a:srgbClr val="06213C"/>
                </a:solidFill>
                <a:latin typeface="Montserrat"/>
              </a:rPr>
              <a:t> </a:t>
            </a:r>
            <a:r>
              <a:rPr lang="en-US" sz="2499" err="1">
                <a:solidFill>
                  <a:srgbClr val="06213C"/>
                </a:solidFill>
                <a:latin typeface="Montserrat"/>
              </a:rPr>
              <a:t>aperta</a:t>
            </a:r>
            <a:r>
              <a:rPr lang="en-US" sz="2499">
                <a:solidFill>
                  <a:srgbClr val="06213C"/>
                </a:solidFill>
                <a:latin typeface="Montserrat"/>
              </a:rPr>
              <a:t> </a:t>
            </a:r>
          </a:p>
          <a:p>
            <a:pPr>
              <a:lnSpc>
                <a:spcPts val="3499"/>
              </a:lnSpc>
            </a:pPr>
            <a:r>
              <a:rPr lang="en-US" sz="2499">
                <a:solidFill>
                  <a:srgbClr val="06213C"/>
                </a:solidFill>
                <a:latin typeface="Montserrat"/>
              </a:rPr>
              <a:t>- e  </a:t>
            </a:r>
            <a:r>
              <a:rPr lang="en-US" sz="2499" err="1">
                <a:solidFill>
                  <a:srgbClr val="06213C"/>
                </a:solidFill>
                <a:latin typeface="Montserrat"/>
              </a:rPr>
              <a:t>impedisce</a:t>
            </a:r>
            <a:r>
              <a:rPr lang="en-US" sz="2499">
                <a:solidFill>
                  <a:srgbClr val="06213C"/>
                </a:solidFill>
                <a:latin typeface="Montserrat"/>
              </a:rPr>
              <a:t> </a:t>
            </a:r>
            <a:r>
              <a:rPr lang="en-US" sz="2499" err="1">
                <a:solidFill>
                  <a:srgbClr val="06213C"/>
                </a:solidFill>
                <a:latin typeface="Montserrat"/>
              </a:rPr>
              <a:t>l'accelerazione</a:t>
            </a:r>
            <a:r>
              <a:rPr lang="en-US" sz="2499">
                <a:solidFill>
                  <a:srgbClr val="06213C"/>
                </a:solidFill>
                <a:latin typeface="Montserrat"/>
              </a:rPr>
              <a:t> del </a:t>
            </a:r>
            <a:r>
              <a:rPr lang="en-US" sz="2499" err="1">
                <a:solidFill>
                  <a:srgbClr val="06213C"/>
                </a:solidFill>
                <a:latin typeface="Montserrat"/>
              </a:rPr>
              <a:t>progresso</a:t>
            </a:r>
            <a:r>
              <a:rPr lang="en-US" sz="2499">
                <a:solidFill>
                  <a:srgbClr val="06213C"/>
                </a:solidFill>
                <a:latin typeface="Montserrat"/>
              </a:rPr>
              <a:t> </a:t>
            </a:r>
            <a:r>
              <a:rPr lang="en-US" sz="2499" err="1">
                <a:solidFill>
                  <a:srgbClr val="06213C"/>
                </a:solidFill>
                <a:latin typeface="Montserrat"/>
              </a:rPr>
              <a:t>scientifico</a:t>
            </a:r>
            <a:r>
              <a:rPr lang="en-US" sz="2499">
                <a:solidFill>
                  <a:srgbClr val="06213C"/>
                </a:solidFill>
                <a:latin typeface="Montserrat"/>
              </a:rPr>
              <a:t>.</a:t>
            </a:r>
          </a:p>
        </p:txBody>
      </p:sp>
      <p:sp>
        <p:nvSpPr>
          <p:cNvPr id="13" name="TextBox 6">
            <a:extLst>
              <a:ext uri="{FF2B5EF4-FFF2-40B4-BE49-F238E27FC236}">
                <a16:creationId xmlns:a16="http://schemas.microsoft.com/office/drawing/2014/main" id="{BA0448FB-C235-89E5-A782-DE93C44F2E4E}"/>
              </a:ext>
            </a:extLst>
          </p:cNvPr>
          <p:cNvSpPr txBox="1"/>
          <p:nvPr/>
        </p:nvSpPr>
        <p:spPr>
          <a:xfrm>
            <a:off x="4184742" y="1916736"/>
            <a:ext cx="11787709" cy="807913"/>
          </a:xfrm>
          <a:prstGeom prst="rect">
            <a:avLst/>
          </a:prstGeom>
        </p:spPr>
        <p:txBody>
          <a:bodyPr wrap="square" lIns="0" tIns="0" rIns="0" bIns="0" rtlCol="0" anchor="t">
            <a:spAutoFit/>
          </a:bodyPr>
          <a:lstStyle/>
          <a:p>
            <a:pPr algn="ctr">
              <a:lnSpc>
                <a:spcPts val="6269"/>
              </a:lnSpc>
            </a:pPr>
            <a:r>
              <a:rPr lang="en-US" sz="5499">
                <a:solidFill>
                  <a:srgbClr val="06213C"/>
                </a:solidFill>
                <a:latin typeface="Montserrat Classic Bold"/>
              </a:rPr>
              <a:t>DIRITTI E SEDI EDITORIALI</a:t>
            </a:r>
          </a:p>
        </p:txBody>
      </p:sp>
      <p:pic>
        <p:nvPicPr>
          <p:cNvPr id="19" name="Immagine 18" descr="Immagine che contiene cerchio, Elementi grafici, clipart, design&#10;&#10;Descrizione generata automaticamente">
            <a:extLst>
              <a:ext uri="{FF2B5EF4-FFF2-40B4-BE49-F238E27FC236}">
                <a16:creationId xmlns:a16="http://schemas.microsoft.com/office/drawing/2014/main" id="{314CD639-E4E6-D942-831D-B37B5BF84D3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6299131" y="1474861"/>
            <a:ext cx="1518397" cy="2372495"/>
          </a:xfrm>
          <a:prstGeom prst="rect">
            <a:avLst/>
          </a:prstGeom>
        </p:spPr>
      </p:pic>
      <p:pic>
        <p:nvPicPr>
          <p:cNvPr id="16" name="Immagine 15" descr="Immagine che contiene clessidra&#10;&#10;Descrizione generata automaticamente">
            <a:extLst>
              <a:ext uri="{FF2B5EF4-FFF2-40B4-BE49-F238E27FC236}">
                <a16:creationId xmlns:a16="http://schemas.microsoft.com/office/drawing/2014/main" id="{A7BA0402-196C-88EC-0815-01BC4E36FF1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020747" y="6299372"/>
            <a:ext cx="2019556" cy="2019556"/>
          </a:xfrm>
          <a:prstGeom prst="rect">
            <a:avLst/>
          </a:prstGeom>
        </p:spPr>
      </p:pic>
      <p:sp>
        <p:nvSpPr>
          <p:cNvPr id="14" name="CasellaDiTesto 13">
            <a:extLst>
              <a:ext uri="{FF2B5EF4-FFF2-40B4-BE49-F238E27FC236}">
                <a16:creationId xmlns:a16="http://schemas.microsoft.com/office/drawing/2014/main" id="{4C856857-D56C-E626-E8B5-CEB1603118C6}"/>
              </a:ext>
            </a:extLst>
          </p:cNvPr>
          <p:cNvSpPr txBox="1"/>
          <p:nvPr/>
        </p:nvSpPr>
        <p:spPr>
          <a:xfrm>
            <a:off x="4733087" y="-125418"/>
            <a:ext cx="12228801" cy="1708160"/>
          </a:xfrm>
          <a:prstGeom prst="rect">
            <a:avLst/>
          </a:prstGeom>
          <a:noFill/>
        </p:spPr>
        <p:txBody>
          <a:bodyPr wrap="square" lIns="91440" tIns="45720" rIns="91440" bIns="45720" anchor="t">
            <a:spAutoFit/>
          </a:bodyPr>
          <a:lstStyle/>
          <a:p>
            <a:pPr algn="ctr">
              <a:lnSpc>
                <a:spcPts val="6269"/>
              </a:lnSpc>
            </a:pPr>
            <a:r>
              <a:rPr lang="en-US" sz="4400">
                <a:solidFill>
                  <a:schemeClr val="bg1"/>
                </a:solidFill>
                <a:latin typeface="Montserrat Classic Bold"/>
              </a:rPr>
              <a:t>Rights Retention Strategy e Secondary Publication Right</a:t>
            </a:r>
            <a:endParaRPr lang="en-US" sz="4400">
              <a:solidFill>
                <a:schemeClr val="bg1"/>
              </a:solidFill>
              <a:latin typeface="Montserrat Classic Bold"/>
              <a:ea typeface="Montserrat Classic Bold"/>
              <a:cs typeface="Montserrat Classic Bold"/>
            </a:endParaRPr>
          </a:p>
        </p:txBody>
      </p:sp>
    </p:spTree>
    <p:extLst>
      <p:ext uri="{BB962C8B-B14F-4D97-AF65-F5344CB8AC3E}">
        <p14:creationId xmlns:p14="http://schemas.microsoft.com/office/powerpoint/2010/main" val="410826542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18288000" cy="1457325"/>
          </a:xfrm>
          <a:prstGeom prst="rect">
            <a:avLst/>
          </a:prstGeom>
          <a:solidFill>
            <a:srgbClr val="1E3048"/>
          </a:solidFill>
        </p:spPr>
        <p:txBody>
          <a:bodyPr/>
          <a:lstStyle/>
          <a:p>
            <a:endParaRPr lang="it-IT"/>
          </a:p>
        </p:txBody>
      </p:sp>
      <p:sp>
        <p:nvSpPr>
          <p:cNvPr id="3" name="Freeform 3"/>
          <p:cNvSpPr/>
          <p:nvPr/>
        </p:nvSpPr>
        <p:spPr>
          <a:xfrm>
            <a:off x="16702512" y="8607791"/>
            <a:ext cx="556788" cy="556788"/>
          </a:xfrm>
          <a:custGeom>
            <a:avLst/>
            <a:gdLst/>
            <a:ahLst/>
            <a:cxnLst/>
            <a:rect l="l" t="t" r="r" b="b"/>
            <a:pathLst>
              <a:path w="556788" h="556788">
                <a:moveTo>
                  <a:pt x="0" y="0"/>
                </a:moveTo>
                <a:lnTo>
                  <a:pt x="556788" y="0"/>
                </a:lnTo>
                <a:lnTo>
                  <a:pt x="556788" y="556787"/>
                </a:lnTo>
                <a:lnTo>
                  <a:pt x="0" y="55678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it-IT"/>
          </a:p>
        </p:txBody>
      </p:sp>
      <p:sp>
        <p:nvSpPr>
          <p:cNvPr id="4" name="Freeform 4"/>
          <p:cNvSpPr/>
          <p:nvPr/>
        </p:nvSpPr>
        <p:spPr>
          <a:xfrm rot="-5400000">
            <a:off x="16041208" y="-789467"/>
            <a:ext cx="2988478" cy="1505106"/>
          </a:xfrm>
          <a:custGeom>
            <a:avLst/>
            <a:gdLst/>
            <a:ahLst/>
            <a:cxnLst/>
            <a:rect l="l" t="t" r="r" b="b"/>
            <a:pathLst>
              <a:path w="2988478" h="1505106">
                <a:moveTo>
                  <a:pt x="0" y="0"/>
                </a:moveTo>
                <a:lnTo>
                  <a:pt x="2988478" y="0"/>
                </a:lnTo>
                <a:lnTo>
                  <a:pt x="2988478" y="1505106"/>
                </a:lnTo>
                <a:lnTo>
                  <a:pt x="0" y="150510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it-IT"/>
          </a:p>
        </p:txBody>
      </p:sp>
      <p:sp>
        <p:nvSpPr>
          <p:cNvPr id="5" name="Freeform 5"/>
          <p:cNvSpPr/>
          <p:nvPr/>
        </p:nvSpPr>
        <p:spPr>
          <a:xfrm rot="5400000">
            <a:off x="7996398" y="9139398"/>
            <a:ext cx="1060016" cy="1235189"/>
          </a:xfrm>
          <a:custGeom>
            <a:avLst/>
            <a:gdLst/>
            <a:ahLst/>
            <a:cxnLst/>
            <a:rect l="l" t="t" r="r" b="b"/>
            <a:pathLst>
              <a:path w="1060016" h="1235189">
                <a:moveTo>
                  <a:pt x="0" y="0"/>
                </a:moveTo>
                <a:lnTo>
                  <a:pt x="1060016" y="0"/>
                </a:lnTo>
                <a:lnTo>
                  <a:pt x="1060016" y="1235188"/>
                </a:lnTo>
                <a:lnTo>
                  <a:pt x="0" y="123518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it-IT"/>
          </a:p>
        </p:txBody>
      </p:sp>
      <p:grpSp>
        <p:nvGrpSpPr>
          <p:cNvPr id="6" name="Group 6"/>
          <p:cNvGrpSpPr/>
          <p:nvPr/>
        </p:nvGrpSpPr>
        <p:grpSpPr>
          <a:xfrm>
            <a:off x="-431966" y="911088"/>
            <a:ext cx="7148154" cy="925889"/>
            <a:chOff x="0" y="0"/>
            <a:chExt cx="9530872" cy="1234519"/>
          </a:xfrm>
        </p:grpSpPr>
        <p:grpSp>
          <p:nvGrpSpPr>
            <p:cNvPr id="7" name="Group 7"/>
            <p:cNvGrpSpPr/>
            <p:nvPr/>
          </p:nvGrpSpPr>
          <p:grpSpPr>
            <a:xfrm>
              <a:off x="0" y="0"/>
              <a:ext cx="9530872" cy="1234519"/>
              <a:chOff x="0" y="0"/>
              <a:chExt cx="2221364" cy="287730"/>
            </a:xfrm>
          </p:grpSpPr>
          <p:sp>
            <p:nvSpPr>
              <p:cNvPr id="8" name="Freeform 8"/>
              <p:cNvSpPr/>
              <p:nvPr/>
            </p:nvSpPr>
            <p:spPr>
              <a:xfrm>
                <a:off x="0" y="0"/>
                <a:ext cx="2221364" cy="287730"/>
              </a:xfrm>
              <a:custGeom>
                <a:avLst/>
                <a:gdLst/>
                <a:ahLst/>
                <a:cxnLst/>
                <a:rect l="l" t="t" r="r" b="b"/>
                <a:pathLst>
                  <a:path w="2221364" h="287730">
                    <a:moveTo>
                      <a:pt x="46588" y="0"/>
                    </a:moveTo>
                    <a:lnTo>
                      <a:pt x="2174776" y="0"/>
                    </a:lnTo>
                    <a:cubicBezTo>
                      <a:pt x="2187132" y="0"/>
                      <a:pt x="2198982" y="4908"/>
                      <a:pt x="2207719" y="13645"/>
                    </a:cubicBezTo>
                    <a:cubicBezTo>
                      <a:pt x="2216456" y="22382"/>
                      <a:pt x="2221364" y="34232"/>
                      <a:pt x="2221364" y="46588"/>
                    </a:cubicBezTo>
                    <a:lnTo>
                      <a:pt x="2221364" y="241142"/>
                    </a:lnTo>
                    <a:cubicBezTo>
                      <a:pt x="2221364" y="266872"/>
                      <a:pt x="2200506" y="287730"/>
                      <a:pt x="2174776" y="287730"/>
                    </a:cubicBezTo>
                    <a:lnTo>
                      <a:pt x="46588" y="287730"/>
                    </a:lnTo>
                    <a:cubicBezTo>
                      <a:pt x="34232" y="287730"/>
                      <a:pt x="22382" y="282822"/>
                      <a:pt x="13645" y="274085"/>
                    </a:cubicBezTo>
                    <a:cubicBezTo>
                      <a:pt x="4908" y="265348"/>
                      <a:pt x="0" y="253498"/>
                      <a:pt x="0" y="241142"/>
                    </a:cubicBezTo>
                    <a:lnTo>
                      <a:pt x="0" y="46588"/>
                    </a:lnTo>
                    <a:cubicBezTo>
                      <a:pt x="0" y="34232"/>
                      <a:pt x="4908" y="22382"/>
                      <a:pt x="13645" y="13645"/>
                    </a:cubicBezTo>
                    <a:cubicBezTo>
                      <a:pt x="22382" y="4908"/>
                      <a:pt x="34232" y="0"/>
                      <a:pt x="46588" y="0"/>
                    </a:cubicBezTo>
                    <a:close/>
                  </a:path>
                </a:pathLst>
              </a:custGeom>
              <a:solidFill>
                <a:srgbClr val="FFFFFF"/>
              </a:solidFill>
            </p:spPr>
            <p:txBody>
              <a:bodyPr/>
              <a:lstStyle/>
              <a:p>
                <a:endParaRPr lang="it-IT"/>
              </a:p>
            </p:txBody>
          </p:sp>
          <p:sp>
            <p:nvSpPr>
              <p:cNvPr id="9" name="TextBox 9"/>
              <p:cNvSpPr txBox="1"/>
              <p:nvPr/>
            </p:nvSpPr>
            <p:spPr>
              <a:xfrm>
                <a:off x="0" y="-38100"/>
                <a:ext cx="2221364" cy="325830"/>
              </a:xfrm>
              <a:prstGeom prst="rect">
                <a:avLst/>
              </a:prstGeom>
            </p:spPr>
            <p:txBody>
              <a:bodyPr lIns="60055" tIns="60055" rIns="60055" bIns="60055" rtlCol="0" anchor="ctr"/>
              <a:lstStyle/>
              <a:p>
                <a:pPr algn="ctr">
                  <a:lnSpc>
                    <a:spcPts val="2939"/>
                  </a:lnSpc>
                </a:pPr>
                <a:endParaRPr/>
              </a:p>
            </p:txBody>
          </p:sp>
        </p:grpSp>
        <p:sp>
          <p:nvSpPr>
            <p:cNvPr id="10" name="Freeform 10"/>
            <p:cNvSpPr/>
            <p:nvPr/>
          </p:nvSpPr>
          <p:spPr>
            <a:xfrm>
              <a:off x="3724852" y="163176"/>
              <a:ext cx="5435836" cy="908166"/>
            </a:xfrm>
            <a:custGeom>
              <a:avLst/>
              <a:gdLst/>
              <a:ahLst/>
              <a:cxnLst/>
              <a:rect l="l" t="t" r="r" b="b"/>
              <a:pathLst>
                <a:path w="5435836" h="908166">
                  <a:moveTo>
                    <a:pt x="0" y="0"/>
                  </a:moveTo>
                  <a:lnTo>
                    <a:pt x="5435836" y="0"/>
                  </a:lnTo>
                  <a:lnTo>
                    <a:pt x="5435836" y="908167"/>
                  </a:lnTo>
                  <a:lnTo>
                    <a:pt x="0" y="908167"/>
                  </a:lnTo>
                  <a:lnTo>
                    <a:pt x="0" y="0"/>
                  </a:lnTo>
                  <a:close/>
                </a:path>
              </a:pathLst>
            </a:custGeom>
            <a:blipFill>
              <a:blip r:embed="rId8"/>
              <a:stretch>
                <a:fillRect/>
              </a:stretch>
            </a:blipFill>
          </p:spPr>
          <p:txBody>
            <a:bodyPr/>
            <a:lstStyle/>
            <a:p>
              <a:endParaRPr lang="it-IT"/>
            </a:p>
          </p:txBody>
        </p:sp>
        <p:sp>
          <p:nvSpPr>
            <p:cNvPr id="11" name="Freeform 11"/>
            <p:cNvSpPr/>
            <p:nvPr/>
          </p:nvSpPr>
          <p:spPr>
            <a:xfrm>
              <a:off x="1650583" y="240131"/>
              <a:ext cx="1923704" cy="754258"/>
            </a:xfrm>
            <a:custGeom>
              <a:avLst/>
              <a:gdLst/>
              <a:ahLst/>
              <a:cxnLst/>
              <a:rect l="l" t="t" r="r" b="b"/>
              <a:pathLst>
                <a:path w="1923704" h="754258">
                  <a:moveTo>
                    <a:pt x="0" y="0"/>
                  </a:moveTo>
                  <a:lnTo>
                    <a:pt x="1923704" y="0"/>
                  </a:lnTo>
                  <a:lnTo>
                    <a:pt x="1923704" y="754258"/>
                  </a:lnTo>
                  <a:lnTo>
                    <a:pt x="0" y="754258"/>
                  </a:lnTo>
                  <a:lnTo>
                    <a:pt x="0" y="0"/>
                  </a:lnTo>
                  <a:close/>
                </a:path>
              </a:pathLst>
            </a:custGeom>
            <a:blipFill>
              <a:blip r:embed="rId9"/>
              <a:stretch>
                <a:fillRect/>
              </a:stretch>
            </a:blipFill>
          </p:spPr>
          <p:txBody>
            <a:bodyPr/>
            <a:lstStyle/>
            <a:p>
              <a:endParaRPr lang="it-IT"/>
            </a:p>
          </p:txBody>
        </p:sp>
      </p:grpSp>
      <p:sp>
        <p:nvSpPr>
          <p:cNvPr id="12" name="TextBox 7">
            <a:extLst>
              <a:ext uri="{FF2B5EF4-FFF2-40B4-BE49-F238E27FC236}">
                <a16:creationId xmlns:a16="http://schemas.microsoft.com/office/drawing/2014/main" id="{C05021FE-7E58-405E-1261-F51D6C67CA0F}"/>
              </a:ext>
            </a:extLst>
          </p:cNvPr>
          <p:cNvSpPr txBox="1"/>
          <p:nvPr/>
        </p:nvSpPr>
        <p:spPr>
          <a:xfrm>
            <a:off x="1091328" y="2980247"/>
            <a:ext cx="15611859" cy="6250750"/>
          </a:xfrm>
          <a:prstGeom prst="rect">
            <a:avLst/>
          </a:prstGeom>
        </p:spPr>
        <p:txBody>
          <a:bodyPr wrap="square" lIns="0" tIns="0" rIns="0" bIns="0" rtlCol="0" anchor="t">
            <a:spAutoFit/>
          </a:bodyPr>
          <a:lstStyle/>
          <a:p>
            <a:pPr>
              <a:lnSpc>
                <a:spcPts val="3499"/>
              </a:lnSpc>
            </a:pPr>
            <a:r>
              <a:rPr lang="en-US" sz="2450">
                <a:solidFill>
                  <a:srgbClr val="06213C"/>
                </a:solidFill>
                <a:latin typeface="Montserrat"/>
              </a:rPr>
              <a:t>Le </a:t>
            </a:r>
            <a:r>
              <a:rPr lang="en-US" sz="2450" err="1">
                <a:solidFill>
                  <a:srgbClr val="06213C"/>
                </a:solidFill>
                <a:latin typeface="Montserrat"/>
              </a:rPr>
              <a:t>strategie</a:t>
            </a:r>
            <a:r>
              <a:rPr lang="en-US" sz="2450">
                <a:solidFill>
                  <a:srgbClr val="06213C"/>
                </a:solidFill>
                <a:latin typeface="Montserrat"/>
              </a:rPr>
              <a:t> di </a:t>
            </a:r>
            <a:r>
              <a:rPr lang="en-US" sz="2450" err="1">
                <a:solidFill>
                  <a:srgbClr val="06213C"/>
                </a:solidFill>
                <a:latin typeface="Montserrat"/>
              </a:rPr>
              <a:t>conservazione</a:t>
            </a:r>
            <a:r>
              <a:rPr lang="en-US" sz="2450">
                <a:solidFill>
                  <a:srgbClr val="06213C"/>
                </a:solidFill>
                <a:latin typeface="Montserrat"/>
              </a:rPr>
              <a:t> </a:t>
            </a:r>
            <a:r>
              <a:rPr lang="en-US" sz="2450" err="1">
                <a:solidFill>
                  <a:srgbClr val="06213C"/>
                </a:solidFill>
                <a:latin typeface="Montserrat"/>
              </a:rPr>
              <a:t>dei</a:t>
            </a:r>
            <a:r>
              <a:rPr lang="en-US" sz="2450">
                <a:solidFill>
                  <a:srgbClr val="06213C"/>
                </a:solidFill>
                <a:latin typeface="Montserrat"/>
              </a:rPr>
              <a:t> </a:t>
            </a:r>
            <a:r>
              <a:rPr lang="en-US" sz="2450" err="1">
                <a:solidFill>
                  <a:srgbClr val="06213C"/>
                </a:solidFill>
                <a:latin typeface="Montserrat"/>
              </a:rPr>
              <a:t>diritti</a:t>
            </a:r>
            <a:r>
              <a:rPr lang="en-US" sz="2450">
                <a:solidFill>
                  <a:srgbClr val="06213C"/>
                </a:solidFill>
                <a:latin typeface="Montserrat"/>
              </a:rPr>
              <a:t> </a:t>
            </a:r>
            <a:r>
              <a:rPr lang="en-US" sz="2450" err="1">
                <a:solidFill>
                  <a:srgbClr val="06213C"/>
                </a:solidFill>
                <a:latin typeface="Montserrat"/>
              </a:rPr>
              <a:t>sono</a:t>
            </a:r>
            <a:r>
              <a:rPr lang="en-US" sz="2450">
                <a:solidFill>
                  <a:srgbClr val="06213C"/>
                </a:solidFill>
                <a:latin typeface="Montserrat"/>
              </a:rPr>
              <a:t> state applicate in </a:t>
            </a:r>
            <a:r>
              <a:rPr lang="en-US" sz="2450" err="1">
                <a:solidFill>
                  <a:srgbClr val="06213C"/>
                </a:solidFill>
                <a:latin typeface="Montserrat"/>
              </a:rPr>
              <a:t>vari</a:t>
            </a:r>
            <a:r>
              <a:rPr lang="en-US" sz="2450">
                <a:solidFill>
                  <a:srgbClr val="06213C"/>
                </a:solidFill>
                <a:latin typeface="Montserrat"/>
              </a:rPr>
              <a:t> </a:t>
            </a:r>
            <a:r>
              <a:rPr lang="en-US" sz="2450" err="1">
                <a:solidFill>
                  <a:srgbClr val="06213C"/>
                </a:solidFill>
                <a:latin typeface="Montserrat"/>
              </a:rPr>
              <a:t>contesti</a:t>
            </a:r>
            <a:r>
              <a:rPr lang="en-US" sz="2450">
                <a:solidFill>
                  <a:srgbClr val="06213C"/>
                </a:solidFill>
                <a:latin typeface="Montserrat"/>
              </a:rPr>
              <a:t> e a </a:t>
            </a:r>
            <a:r>
              <a:rPr lang="en-US" sz="2450" err="1">
                <a:solidFill>
                  <a:srgbClr val="06213C"/>
                </a:solidFill>
                <a:latin typeface="Montserrat"/>
              </a:rPr>
              <a:t>vari</a:t>
            </a:r>
            <a:r>
              <a:rPr lang="en-US" sz="2450">
                <a:solidFill>
                  <a:srgbClr val="06213C"/>
                </a:solidFill>
                <a:latin typeface="Montserrat"/>
              </a:rPr>
              <a:t> </a:t>
            </a:r>
            <a:r>
              <a:rPr lang="en-US" sz="2450" err="1">
                <a:solidFill>
                  <a:srgbClr val="06213C"/>
                </a:solidFill>
                <a:latin typeface="Montserrat"/>
              </a:rPr>
              <a:t>livelli</a:t>
            </a:r>
            <a:r>
              <a:rPr lang="en-US" sz="2450">
                <a:solidFill>
                  <a:srgbClr val="06213C"/>
                </a:solidFill>
                <a:latin typeface="Montserrat"/>
              </a:rPr>
              <a:t>.</a:t>
            </a:r>
          </a:p>
          <a:p>
            <a:pPr>
              <a:lnSpc>
                <a:spcPts val="3499"/>
              </a:lnSpc>
            </a:pPr>
            <a:endParaRPr lang="en-US" sz="2499">
              <a:solidFill>
                <a:srgbClr val="06213C"/>
              </a:solidFill>
              <a:latin typeface="Montserrat"/>
            </a:endParaRPr>
          </a:p>
          <a:p>
            <a:pPr>
              <a:lnSpc>
                <a:spcPts val="3499"/>
              </a:lnSpc>
            </a:pPr>
            <a:r>
              <a:rPr lang="en-US" sz="2450" err="1">
                <a:solidFill>
                  <a:srgbClr val="06213C"/>
                </a:solidFill>
                <a:latin typeface="Montserrat"/>
              </a:rPr>
              <a:t>Alcuni</a:t>
            </a:r>
            <a:r>
              <a:rPr lang="en-US" sz="2450">
                <a:solidFill>
                  <a:srgbClr val="06213C"/>
                </a:solidFill>
                <a:latin typeface="Montserrat"/>
              </a:rPr>
              <a:t> </a:t>
            </a:r>
            <a:r>
              <a:rPr lang="en-US" sz="2450" err="1">
                <a:solidFill>
                  <a:srgbClr val="06213C"/>
                </a:solidFill>
                <a:latin typeface="Montserrat"/>
              </a:rPr>
              <a:t>paesi</a:t>
            </a:r>
            <a:r>
              <a:rPr lang="en-US" sz="2450">
                <a:solidFill>
                  <a:srgbClr val="06213C"/>
                </a:solidFill>
                <a:latin typeface="Montserrat"/>
              </a:rPr>
              <a:t> </a:t>
            </a:r>
            <a:r>
              <a:rPr lang="en-US" sz="2450" err="1">
                <a:solidFill>
                  <a:srgbClr val="06213C"/>
                </a:solidFill>
                <a:latin typeface="Montserrat"/>
              </a:rPr>
              <a:t>europei</a:t>
            </a:r>
            <a:r>
              <a:rPr lang="en-US" sz="2450">
                <a:solidFill>
                  <a:srgbClr val="06213C"/>
                </a:solidFill>
                <a:latin typeface="Montserrat"/>
              </a:rPr>
              <a:t> </a:t>
            </a:r>
            <a:r>
              <a:rPr lang="en-US" sz="2450" err="1">
                <a:solidFill>
                  <a:srgbClr val="06213C"/>
                </a:solidFill>
                <a:latin typeface="Montserrat"/>
              </a:rPr>
              <a:t>hanno</a:t>
            </a:r>
            <a:r>
              <a:rPr lang="en-US" sz="2450">
                <a:solidFill>
                  <a:srgbClr val="06213C"/>
                </a:solidFill>
                <a:latin typeface="Montserrat"/>
              </a:rPr>
              <a:t> </a:t>
            </a:r>
            <a:r>
              <a:rPr lang="en-US" sz="2450" err="1">
                <a:solidFill>
                  <a:srgbClr val="06213C"/>
                </a:solidFill>
                <a:latin typeface="Montserrat"/>
              </a:rPr>
              <a:t>già</a:t>
            </a:r>
            <a:r>
              <a:rPr lang="en-US" sz="2450">
                <a:solidFill>
                  <a:srgbClr val="06213C"/>
                </a:solidFill>
                <a:latin typeface="Montserrat"/>
              </a:rPr>
              <a:t> </a:t>
            </a:r>
            <a:r>
              <a:rPr lang="en-US" sz="2450" err="1">
                <a:solidFill>
                  <a:srgbClr val="06213C"/>
                </a:solidFill>
                <a:latin typeface="Montserrat"/>
              </a:rPr>
              <a:t>adottato</a:t>
            </a:r>
            <a:r>
              <a:rPr lang="en-US" sz="2450">
                <a:solidFill>
                  <a:srgbClr val="06213C"/>
                </a:solidFill>
                <a:latin typeface="Montserrat"/>
              </a:rPr>
              <a:t> </a:t>
            </a:r>
            <a:r>
              <a:rPr lang="en-US" sz="2450" err="1">
                <a:solidFill>
                  <a:srgbClr val="06213C"/>
                </a:solidFill>
                <a:latin typeface="Montserrat"/>
              </a:rPr>
              <a:t>politiche</a:t>
            </a:r>
            <a:r>
              <a:rPr lang="en-US" sz="2450">
                <a:solidFill>
                  <a:srgbClr val="06213C"/>
                </a:solidFill>
                <a:latin typeface="Montserrat"/>
              </a:rPr>
              <a:t> di </a:t>
            </a:r>
            <a:r>
              <a:rPr lang="en-US" sz="2450" err="1">
                <a:solidFill>
                  <a:srgbClr val="06213C"/>
                </a:solidFill>
                <a:latin typeface="Montserrat"/>
              </a:rPr>
              <a:t>conservazione</a:t>
            </a:r>
            <a:r>
              <a:rPr lang="en-US" sz="2450">
                <a:solidFill>
                  <a:srgbClr val="06213C"/>
                </a:solidFill>
                <a:latin typeface="Montserrat"/>
              </a:rPr>
              <a:t> </a:t>
            </a:r>
            <a:r>
              <a:rPr lang="en-US" sz="2450" err="1">
                <a:solidFill>
                  <a:srgbClr val="06213C"/>
                </a:solidFill>
                <a:latin typeface="Montserrat"/>
              </a:rPr>
              <a:t>dei</a:t>
            </a:r>
            <a:r>
              <a:rPr lang="en-US" sz="2450">
                <a:solidFill>
                  <a:srgbClr val="06213C"/>
                </a:solidFill>
                <a:latin typeface="Montserrat"/>
              </a:rPr>
              <a:t> </a:t>
            </a:r>
            <a:r>
              <a:rPr lang="en-US" sz="2450" err="1">
                <a:solidFill>
                  <a:srgbClr val="06213C"/>
                </a:solidFill>
                <a:latin typeface="Montserrat"/>
              </a:rPr>
              <a:t>diritti</a:t>
            </a:r>
            <a:r>
              <a:rPr lang="en-US" sz="2450">
                <a:solidFill>
                  <a:srgbClr val="06213C"/>
                </a:solidFill>
                <a:latin typeface="Montserrat"/>
              </a:rPr>
              <a:t> a </a:t>
            </a:r>
            <a:r>
              <a:rPr lang="en-US" sz="2450" err="1">
                <a:solidFill>
                  <a:srgbClr val="06213C"/>
                </a:solidFill>
                <a:latin typeface="Montserrat"/>
              </a:rPr>
              <a:t>livello</a:t>
            </a:r>
            <a:r>
              <a:rPr lang="en-US" sz="2450">
                <a:solidFill>
                  <a:srgbClr val="06213C"/>
                </a:solidFill>
                <a:latin typeface="Montserrat"/>
              </a:rPr>
              <a:t> </a:t>
            </a:r>
            <a:r>
              <a:rPr lang="en-US" sz="2450" err="1">
                <a:solidFill>
                  <a:srgbClr val="06213C"/>
                </a:solidFill>
                <a:latin typeface="Montserrat"/>
              </a:rPr>
              <a:t>legislativo</a:t>
            </a:r>
            <a:r>
              <a:rPr lang="en-US" sz="2450">
                <a:solidFill>
                  <a:srgbClr val="06213C"/>
                </a:solidFill>
                <a:latin typeface="Montserrat"/>
              </a:rPr>
              <a:t>, </a:t>
            </a:r>
            <a:r>
              <a:rPr lang="en-US" sz="2450" err="1">
                <a:solidFill>
                  <a:srgbClr val="06213C"/>
                </a:solidFill>
                <a:latin typeface="Montserrat"/>
              </a:rPr>
              <a:t>anche</a:t>
            </a:r>
            <a:r>
              <a:rPr lang="en-US" sz="2450">
                <a:solidFill>
                  <a:srgbClr val="06213C"/>
                </a:solidFill>
                <a:latin typeface="Montserrat"/>
              </a:rPr>
              <a:t> se </a:t>
            </a:r>
            <a:r>
              <a:rPr lang="en-US" sz="2450" err="1">
                <a:solidFill>
                  <a:srgbClr val="06213C"/>
                </a:solidFill>
                <a:latin typeface="Montserrat"/>
              </a:rPr>
              <a:t>spesso</a:t>
            </a:r>
            <a:r>
              <a:rPr lang="en-US" sz="2450">
                <a:solidFill>
                  <a:srgbClr val="06213C"/>
                </a:solidFill>
                <a:latin typeface="Montserrat"/>
              </a:rPr>
              <a:t> </a:t>
            </a:r>
            <a:r>
              <a:rPr lang="en-US" sz="2450" err="1">
                <a:solidFill>
                  <a:srgbClr val="06213C"/>
                </a:solidFill>
                <a:latin typeface="Montserrat"/>
              </a:rPr>
              <a:t>resta</a:t>
            </a:r>
            <a:r>
              <a:rPr lang="en-US" sz="2450">
                <a:solidFill>
                  <a:srgbClr val="06213C"/>
                </a:solidFill>
                <a:latin typeface="Montserrat"/>
              </a:rPr>
              <a:t> </a:t>
            </a:r>
            <a:r>
              <a:rPr lang="en-US" sz="2450" err="1">
                <a:solidFill>
                  <a:srgbClr val="06213C"/>
                </a:solidFill>
                <a:latin typeface="Montserrat"/>
              </a:rPr>
              <a:t>previsto</a:t>
            </a:r>
            <a:r>
              <a:rPr lang="en-US" sz="2450">
                <a:solidFill>
                  <a:srgbClr val="06213C"/>
                </a:solidFill>
                <a:latin typeface="Montserrat"/>
              </a:rPr>
              <a:t> un </a:t>
            </a:r>
            <a:r>
              <a:rPr lang="en-US" sz="2450" err="1">
                <a:solidFill>
                  <a:srgbClr val="06213C"/>
                </a:solidFill>
                <a:latin typeface="Montserrat"/>
              </a:rPr>
              <a:t>periodo</a:t>
            </a:r>
            <a:r>
              <a:rPr lang="en-US" sz="2450">
                <a:solidFill>
                  <a:srgbClr val="06213C"/>
                </a:solidFill>
                <a:latin typeface="Montserrat"/>
              </a:rPr>
              <a:t> di embargo. </a:t>
            </a:r>
            <a:r>
              <a:rPr lang="en-US" sz="2450" b="1">
                <a:solidFill>
                  <a:srgbClr val="06213C"/>
                </a:solidFill>
                <a:latin typeface="Montserrat"/>
              </a:rPr>
              <a:t>[LIVELLO LEGISLATIVO]</a:t>
            </a:r>
          </a:p>
          <a:p>
            <a:pPr>
              <a:lnSpc>
                <a:spcPts val="3499"/>
              </a:lnSpc>
            </a:pPr>
            <a:endParaRPr lang="en-US" sz="2499">
              <a:solidFill>
                <a:srgbClr val="06213C"/>
              </a:solidFill>
              <a:latin typeface="Montserrat"/>
            </a:endParaRPr>
          </a:p>
          <a:p>
            <a:pPr>
              <a:lnSpc>
                <a:spcPts val="3499"/>
              </a:lnSpc>
            </a:pPr>
            <a:r>
              <a:rPr lang="en-US" sz="2450">
                <a:solidFill>
                  <a:srgbClr val="06213C"/>
                </a:solidFill>
                <a:latin typeface="Montserrat"/>
              </a:rPr>
              <a:t>Vari </a:t>
            </a:r>
            <a:r>
              <a:rPr lang="en-US" sz="2450" err="1">
                <a:solidFill>
                  <a:srgbClr val="06213C"/>
                </a:solidFill>
                <a:latin typeface="Montserrat"/>
              </a:rPr>
              <a:t>enti</a:t>
            </a:r>
            <a:r>
              <a:rPr lang="en-US" sz="2450">
                <a:solidFill>
                  <a:srgbClr val="06213C"/>
                </a:solidFill>
                <a:latin typeface="Montserrat"/>
              </a:rPr>
              <a:t> e </a:t>
            </a:r>
            <a:r>
              <a:rPr lang="en-US" sz="2450" err="1">
                <a:solidFill>
                  <a:srgbClr val="06213C"/>
                </a:solidFill>
                <a:latin typeface="Montserrat"/>
              </a:rPr>
              <a:t>organizzazioni</a:t>
            </a:r>
            <a:r>
              <a:rPr lang="en-US" sz="2450">
                <a:solidFill>
                  <a:srgbClr val="06213C"/>
                </a:solidFill>
                <a:latin typeface="Montserrat"/>
              </a:rPr>
              <a:t> del mondo </a:t>
            </a:r>
            <a:r>
              <a:rPr lang="en-US" sz="2450" err="1">
                <a:solidFill>
                  <a:srgbClr val="06213C"/>
                </a:solidFill>
                <a:latin typeface="Montserrat"/>
              </a:rPr>
              <a:t>della</a:t>
            </a:r>
            <a:r>
              <a:rPr lang="en-US" sz="2450">
                <a:solidFill>
                  <a:srgbClr val="06213C"/>
                </a:solidFill>
                <a:latin typeface="Montserrat"/>
              </a:rPr>
              <a:t> </a:t>
            </a:r>
            <a:r>
              <a:rPr lang="en-US" sz="2450" err="1">
                <a:solidFill>
                  <a:srgbClr val="06213C"/>
                </a:solidFill>
                <a:latin typeface="Montserrat"/>
              </a:rPr>
              <a:t>formazione</a:t>
            </a:r>
            <a:r>
              <a:rPr lang="en-US" sz="2450">
                <a:solidFill>
                  <a:srgbClr val="06213C"/>
                </a:solidFill>
                <a:latin typeface="Montserrat"/>
              </a:rPr>
              <a:t> e </a:t>
            </a:r>
            <a:r>
              <a:rPr lang="en-US" sz="2450" err="1">
                <a:solidFill>
                  <a:srgbClr val="06213C"/>
                </a:solidFill>
                <a:latin typeface="Montserrat"/>
              </a:rPr>
              <a:t>della</a:t>
            </a:r>
            <a:r>
              <a:rPr lang="en-US" sz="2450">
                <a:solidFill>
                  <a:srgbClr val="06213C"/>
                </a:solidFill>
                <a:latin typeface="Montserrat"/>
              </a:rPr>
              <a:t> </a:t>
            </a:r>
            <a:r>
              <a:rPr lang="en-US" sz="2450" err="1">
                <a:solidFill>
                  <a:srgbClr val="06213C"/>
                </a:solidFill>
                <a:latin typeface="Montserrat"/>
              </a:rPr>
              <a:t>ricerca</a:t>
            </a:r>
            <a:r>
              <a:rPr lang="en-US" sz="2450">
                <a:solidFill>
                  <a:srgbClr val="06213C"/>
                </a:solidFill>
                <a:latin typeface="Montserrat"/>
              </a:rPr>
              <a:t> </a:t>
            </a:r>
            <a:r>
              <a:rPr lang="en-US" sz="2450" err="1">
                <a:solidFill>
                  <a:srgbClr val="06213C"/>
                </a:solidFill>
                <a:latin typeface="Montserrat"/>
              </a:rPr>
              <a:t>si</a:t>
            </a:r>
            <a:r>
              <a:rPr lang="en-US" sz="2450">
                <a:solidFill>
                  <a:srgbClr val="06213C"/>
                </a:solidFill>
                <a:latin typeface="Montserrat"/>
              </a:rPr>
              <a:t> </a:t>
            </a:r>
            <a:r>
              <a:rPr lang="en-US" sz="2450" err="1">
                <a:solidFill>
                  <a:srgbClr val="06213C"/>
                </a:solidFill>
                <a:latin typeface="Montserrat"/>
              </a:rPr>
              <a:t>sono</a:t>
            </a:r>
            <a:r>
              <a:rPr lang="en-US" sz="2450">
                <a:solidFill>
                  <a:srgbClr val="06213C"/>
                </a:solidFill>
                <a:latin typeface="Montserrat"/>
              </a:rPr>
              <a:t> </a:t>
            </a:r>
            <a:r>
              <a:rPr lang="en-US" sz="2450" err="1">
                <a:solidFill>
                  <a:srgbClr val="06213C"/>
                </a:solidFill>
                <a:latin typeface="Montserrat"/>
              </a:rPr>
              <a:t>mossi</a:t>
            </a:r>
            <a:r>
              <a:rPr lang="en-US" sz="2450">
                <a:solidFill>
                  <a:srgbClr val="06213C"/>
                </a:solidFill>
                <a:latin typeface="Montserrat"/>
              </a:rPr>
              <a:t> </a:t>
            </a:r>
            <a:r>
              <a:rPr lang="en-US" sz="2450" err="1">
                <a:solidFill>
                  <a:srgbClr val="06213C"/>
                </a:solidFill>
                <a:latin typeface="Montserrat"/>
              </a:rPr>
              <a:t>proponendo</a:t>
            </a:r>
            <a:r>
              <a:rPr lang="en-US" sz="2450">
                <a:solidFill>
                  <a:srgbClr val="06213C"/>
                </a:solidFill>
                <a:latin typeface="Montserrat"/>
              </a:rPr>
              <a:t> e </a:t>
            </a:r>
            <a:r>
              <a:rPr lang="en-US" sz="2450" err="1">
                <a:solidFill>
                  <a:srgbClr val="06213C"/>
                </a:solidFill>
                <a:latin typeface="Montserrat"/>
              </a:rPr>
              <a:t>adottando</a:t>
            </a:r>
            <a:r>
              <a:rPr lang="en-US" sz="2450">
                <a:solidFill>
                  <a:srgbClr val="06213C"/>
                </a:solidFill>
                <a:latin typeface="Montserrat"/>
              </a:rPr>
              <a:t> </a:t>
            </a:r>
            <a:r>
              <a:rPr lang="en-US" sz="2450" b="1">
                <a:solidFill>
                  <a:srgbClr val="06213C"/>
                </a:solidFill>
                <a:latin typeface="Montserrat"/>
              </a:rPr>
              <a:t>policy</a:t>
            </a:r>
            <a:r>
              <a:rPr lang="en-US" sz="2450">
                <a:solidFill>
                  <a:srgbClr val="06213C"/>
                </a:solidFill>
                <a:latin typeface="Montserrat"/>
              </a:rPr>
              <a:t> </a:t>
            </a:r>
            <a:r>
              <a:rPr lang="en-US" sz="2450" err="1">
                <a:solidFill>
                  <a:srgbClr val="06213C"/>
                </a:solidFill>
                <a:latin typeface="Montserrat"/>
              </a:rPr>
              <a:t>sulla</a:t>
            </a:r>
            <a:r>
              <a:rPr lang="en-US" sz="2450">
                <a:solidFill>
                  <a:srgbClr val="06213C"/>
                </a:solidFill>
                <a:latin typeface="Montserrat"/>
              </a:rPr>
              <a:t> </a:t>
            </a:r>
            <a:r>
              <a:rPr lang="en-US" sz="2450" err="1">
                <a:solidFill>
                  <a:srgbClr val="06213C"/>
                </a:solidFill>
                <a:latin typeface="Montserrat"/>
              </a:rPr>
              <a:t>conservazione</a:t>
            </a:r>
            <a:r>
              <a:rPr lang="en-US" sz="2450">
                <a:solidFill>
                  <a:srgbClr val="06213C"/>
                </a:solidFill>
                <a:latin typeface="Montserrat"/>
              </a:rPr>
              <a:t> </a:t>
            </a:r>
            <a:r>
              <a:rPr lang="en-US" sz="2450" err="1">
                <a:solidFill>
                  <a:srgbClr val="06213C"/>
                </a:solidFill>
                <a:latin typeface="Montserrat"/>
              </a:rPr>
              <a:t>dei</a:t>
            </a:r>
            <a:r>
              <a:rPr lang="en-US" sz="2450">
                <a:solidFill>
                  <a:srgbClr val="06213C"/>
                </a:solidFill>
                <a:latin typeface="Montserrat"/>
              </a:rPr>
              <a:t> </a:t>
            </a:r>
            <a:r>
              <a:rPr lang="en-US" sz="2450" err="1">
                <a:solidFill>
                  <a:srgbClr val="06213C"/>
                </a:solidFill>
                <a:latin typeface="Montserrat"/>
              </a:rPr>
              <a:t>diritti</a:t>
            </a:r>
            <a:r>
              <a:rPr lang="en-US" sz="2450">
                <a:solidFill>
                  <a:srgbClr val="06213C"/>
                </a:solidFill>
                <a:latin typeface="Montserrat"/>
              </a:rPr>
              <a:t>. </a:t>
            </a:r>
            <a:r>
              <a:rPr lang="en-US" sz="2450" b="1">
                <a:solidFill>
                  <a:srgbClr val="06213C"/>
                </a:solidFill>
                <a:latin typeface="Montserrat"/>
              </a:rPr>
              <a:t>[LIVELLO ISTITUZIONALE]</a:t>
            </a:r>
            <a:endParaRPr lang="en-US" sz="2450">
              <a:solidFill>
                <a:srgbClr val="06213C"/>
              </a:solidFill>
              <a:latin typeface="Montserrat"/>
            </a:endParaRPr>
          </a:p>
          <a:p>
            <a:pPr>
              <a:lnSpc>
                <a:spcPts val="3499"/>
              </a:lnSpc>
            </a:pPr>
            <a:endParaRPr lang="en-US" sz="2450" b="1">
              <a:solidFill>
                <a:srgbClr val="06213C"/>
              </a:solidFill>
              <a:latin typeface="Montserrat"/>
            </a:endParaRPr>
          </a:p>
          <a:p>
            <a:pPr>
              <a:lnSpc>
                <a:spcPts val="3499"/>
              </a:lnSpc>
            </a:pPr>
            <a:r>
              <a:rPr lang="en-US" sz="2450" err="1">
                <a:solidFill>
                  <a:srgbClr val="06213C"/>
                </a:solidFill>
                <a:latin typeface="Montserrat"/>
              </a:rPr>
              <a:t>Alcuni</a:t>
            </a:r>
            <a:r>
              <a:rPr lang="en-US" sz="2450">
                <a:solidFill>
                  <a:srgbClr val="06213C"/>
                </a:solidFill>
                <a:latin typeface="Montserrat"/>
              </a:rPr>
              <a:t> </a:t>
            </a:r>
            <a:r>
              <a:rPr lang="en-US" sz="2450" err="1">
                <a:solidFill>
                  <a:srgbClr val="06213C"/>
                </a:solidFill>
                <a:latin typeface="Montserrat"/>
              </a:rPr>
              <a:t>finanziatori</a:t>
            </a:r>
            <a:r>
              <a:rPr lang="en-US" sz="2450">
                <a:solidFill>
                  <a:srgbClr val="06213C"/>
                </a:solidFill>
                <a:latin typeface="Montserrat"/>
              </a:rPr>
              <a:t> </a:t>
            </a:r>
            <a:r>
              <a:rPr lang="en-US" sz="2450" err="1">
                <a:solidFill>
                  <a:srgbClr val="06213C"/>
                </a:solidFill>
                <a:latin typeface="Montserrat"/>
              </a:rPr>
              <a:t>chiedono</a:t>
            </a:r>
            <a:r>
              <a:rPr lang="en-US" sz="2450">
                <a:solidFill>
                  <a:srgbClr val="06213C"/>
                </a:solidFill>
                <a:latin typeface="Montserrat"/>
              </a:rPr>
              <a:t> </a:t>
            </a:r>
            <a:r>
              <a:rPr lang="en-US" sz="2450" err="1">
                <a:solidFill>
                  <a:srgbClr val="06213C"/>
                </a:solidFill>
                <a:latin typeface="Montserrat"/>
              </a:rPr>
              <a:t>agli</a:t>
            </a:r>
            <a:r>
              <a:rPr lang="en-US" sz="2450">
                <a:solidFill>
                  <a:srgbClr val="06213C"/>
                </a:solidFill>
                <a:latin typeface="Montserrat"/>
              </a:rPr>
              <a:t> </a:t>
            </a:r>
            <a:r>
              <a:rPr lang="en-US" sz="2450" err="1">
                <a:solidFill>
                  <a:srgbClr val="06213C"/>
                </a:solidFill>
                <a:latin typeface="Montserrat"/>
              </a:rPr>
              <a:t>autori</a:t>
            </a:r>
            <a:r>
              <a:rPr lang="en-US" sz="2450">
                <a:solidFill>
                  <a:srgbClr val="06213C"/>
                </a:solidFill>
                <a:latin typeface="Montserrat"/>
              </a:rPr>
              <a:t> la </a:t>
            </a:r>
            <a:r>
              <a:rPr lang="en-US" sz="2450" err="1">
                <a:solidFill>
                  <a:srgbClr val="06213C"/>
                </a:solidFill>
                <a:latin typeface="Montserrat"/>
              </a:rPr>
              <a:t>conservazione</a:t>
            </a:r>
            <a:r>
              <a:rPr lang="en-US" sz="2450">
                <a:solidFill>
                  <a:srgbClr val="06213C"/>
                </a:solidFill>
                <a:latin typeface="Montserrat"/>
              </a:rPr>
              <a:t> </a:t>
            </a:r>
            <a:r>
              <a:rPr lang="en-US" sz="2450" err="1">
                <a:solidFill>
                  <a:srgbClr val="06213C"/>
                </a:solidFill>
                <a:latin typeface="Montserrat"/>
              </a:rPr>
              <a:t>dei</a:t>
            </a:r>
            <a:r>
              <a:rPr lang="en-US" sz="2450">
                <a:solidFill>
                  <a:srgbClr val="06213C"/>
                </a:solidFill>
                <a:latin typeface="Montserrat"/>
              </a:rPr>
              <a:t> </a:t>
            </a:r>
            <a:r>
              <a:rPr lang="en-US" sz="2450" err="1">
                <a:solidFill>
                  <a:srgbClr val="06213C"/>
                </a:solidFill>
                <a:latin typeface="Montserrat"/>
              </a:rPr>
              <a:t>diritti</a:t>
            </a:r>
            <a:r>
              <a:rPr lang="en-US" sz="2450">
                <a:solidFill>
                  <a:srgbClr val="06213C"/>
                </a:solidFill>
                <a:latin typeface="Montserrat"/>
              </a:rPr>
              <a:t> sui </a:t>
            </a:r>
            <a:r>
              <a:rPr lang="en-US" sz="2450" err="1">
                <a:solidFill>
                  <a:srgbClr val="06213C"/>
                </a:solidFill>
                <a:latin typeface="Montserrat"/>
              </a:rPr>
              <a:t>risultati</a:t>
            </a:r>
            <a:r>
              <a:rPr lang="en-US" sz="2450">
                <a:solidFill>
                  <a:srgbClr val="06213C"/>
                </a:solidFill>
                <a:latin typeface="Montserrat"/>
              </a:rPr>
              <a:t> </a:t>
            </a:r>
            <a:r>
              <a:rPr lang="en-US" sz="2450" err="1">
                <a:solidFill>
                  <a:srgbClr val="06213C"/>
                </a:solidFill>
                <a:latin typeface="Montserrat"/>
              </a:rPr>
              <a:t>della</a:t>
            </a:r>
            <a:r>
              <a:rPr lang="en-US" sz="2450">
                <a:solidFill>
                  <a:srgbClr val="06213C"/>
                </a:solidFill>
                <a:latin typeface="Montserrat"/>
              </a:rPr>
              <a:t> </a:t>
            </a:r>
            <a:r>
              <a:rPr lang="en-US" sz="2450" err="1">
                <a:solidFill>
                  <a:srgbClr val="06213C"/>
                </a:solidFill>
                <a:latin typeface="Montserrat"/>
              </a:rPr>
              <a:t>ricerca</a:t>
            </a:r>
            <a:r>
              <a:rPr lang="en-US" sz="2450">
                <a:solidFill>
                  <a:srgbClr val="06213C"/>
                </a:solidFill>
                <a:latin typeface="Montserrat"/>
              </a:rPr>
              <a:t> </a:t>
            </a:r>
            <a:r>
              <a:rPr lang="en-US" sz="2450" err="1">
                <a:solidFill>
                  <a:srgbClr val="06213C"/>
                </a:solidFill>
                <a:latin typeface="Montserrat"/>
              </a:rPr>
              <a:t>finanziata</a:t>
            </a:r>
            <a:r>
              <a:rPr lang="en-US" sz="2450">
                <a:solidFill>
                  <a:srgbClr val="06213C"/>
                </a:solidFill>
                <a:latin typeface="Montserrat"/>
              </a:rPr>
              <a:t>. </a:t>
            </a:r>
            <a:r>
              <a:rPr lang="en-US" sz="2450" b="1">
                <a:solidFill>
                  <a:srgbClr val="06213C"/>
                </a:solidFill>
                <a:latin typeface="Montserrat"/>
              </a:rPr>
              <a:t>[LIVELLO DEI FINANZIATORI]</a:t>
            </a:r>
          </a:p>
          <a:p>
            <a:pPr>
              <a:lnSpc>
                <a:spcPts val="3499"/>
              </a:lnSpc>
            </a:pPr>
            <a:endParaRPr lang="en-US" sz="2499" b="1">
              <a:solidFill>
                <a:srgbClr val="06213C"/>
              </a:solidFill>
              <a:latin typeface="Montserrat"/>
            </a:endParaRPr>
          </a:p>
          <a:p>
            <a:pPr>
              <a:lnSpc>
                <a:spcPts val="3499"/>
              </a:lnSpc>
            </a:pPr>
            <a:r>
              <a:rPr lang="en-US" sz="2450">
                <a:solidFill>
                  <a:srgbClr val="06213C"/>
                </a:solidFill>
                <a:latin typeface="Montserrat"/>
              </a:rPr>
              <a:t>Le </a:t>
            </a:r>
            <a:r>
              <a:rPr lang="en-US" sz="2450" err="1">
                <a:solidFill>
                  <a:srgbClr val="06213C"/>
                </a:solidFill>
                <a:latin typeface="Montserrat"/>
              </a:rPr>
              <a:t>strategie</a:t>
            </a:r>
            <a:r>
              <a:rPr lang="en-US" sz="2450">
                <a:solidFill>
                  <a:srgbClr val="06213C"/>
                </a:solidFill>
                <a:latin typeface="Montserrat"/>
              </a:rPr>
              <a:t> di cui sopra </a:t>
            </a:r>
            <a:r>
              <a:rPr lang="en-US" sz="2450" err="1">
                <a:solidFill>
                  <a:srgbClr val="06213C"/>
                </a:solidFill>
                <a:latin typeface="Montserrat"/>
              </a:rPr>
              <a:t>sono</a:t>
            </a:r>
            <a:r>
              <a:rPr lang="en-US" sz="2450">
                <a:solidFill>
                  <a:srgbClr val="06213C"/>
                </a:solidFill>
                <a:latin typeface="Montserrat"/>
              </a:rPr>
              <a:t> di </a:t>
            </a:r>
            <a:r>
              <a:rPr lang="en-US" sz="2450" err="1">
                <a:solidFill>
                  <a:srgbClr val="06213C"/>
                </a:solidFill>
                <a:latin typeface="Montserrat"/>
              </a:rPr>
              <a:t>ausilio</a:t>
            </a:r>
            <a:r>
              <a:rPr lang="en-US" sz="2450">
                <a:solidFill>
                  <a:srgbClr val="06213C"/>
                </a:solidFill>
                <a:latin typeface="Montserrat"/>
              </a:rPr>
              <a:t> </a:t>
            </a:r>
            <a:r>
              <a:rPr lang="en-US" sz="2450" err="1">
                <a:solidFill>
                  <a:srgbClr val="06213C"/>
                </a:solidFill>
                <a:latin typeface="Montserrat"/>
              </a:rPr>
              <a:t>alla</a:t>
            </a:r>
            <a:r>
              <a:rPr lang="en-US" sz="2450">
                <a:solidFill>
                  <a:srgbClr val="06213C"/>
                </a:solidFill>
                <a:latin typeface="Montserrat"/>
              </a:rPr>
              <a:t> </a:t>
            </a:r>
            <a:r>
              <a:rPr lang="en-US" sz="2450" b="1" err="1">
                <a:solidFill>
                  <a:srgbClr val="06213C"/>
                </a:solidFill>
                <a:latin typeface="Montserrat"/>
              </a:rPr>
              <a:t>negoziazione</a:t>
            </a:r>
            <a:r>
              <a:rPr lang="en-US" sz="2450" b="1">
                <a:solidFill>
                  <a:srgbClr val="06213C"/>
                </a:solidFill>
                <a:latin typeface="Montserrat"/>
              </a:rPr>
              <a:t> </a:t>
            </a:r>
            <a:r>
              <a:rPr lang="en-US" sz="2450" b="1" err="1">
                <a:solidFill>
                  <a:srgbClr val="06213C"/>
                </a:solidFill>
                <a:latin typeface="Montserrat"/>
              </a:rPr>
              <a:t>diretta</a:t>
            </a:r>
            <a:r>
              <a:rPr lang="en-US" sz="2450" b="1">
                <a:solidFill>
                  <a:srgbClr val="06213C"/>
                </a:solidFill>
                <a:latin typeface="Montserrat"/>
              </a:rPr>
              <a:t> </a:t>
            </a:r>
            <a:r>
              <a:rPr lang="en-US" sz="2450" b="1" err="1">
                <a:solidFill>
                  <a:srgbClr val="06213C"/>
                </a:solidFill>
                <a:latin typeface="Montserrat"/>
              </a:rPr>
              <a:t>degli</a:t>
            </a:r>
            <a:r>
              <a:rPr lang="en-US" sz="2450" b="1">
                <a:solidFill>
                  <a:srgbClr val="06213C"/>
                </a:solidFill>
                <a:latin typeface="Montserrat"/>
              </a:rPr>
              <a:t> </a:t>
            </a:r>
            <a:r>
              <a:rPr lang="en-US" sz="2450" b="1" err="1">
                <a:solidFill>
                  <a:srgbClr val="06213C"/>
                </a:solidFill>
                <a:latin typeface="Montserrat"/>
              </a:rPr>
              <a:t>autori</a:t>
            </a:r>
            <a:r>
              <a:rPr lang="en-US" sz="2450">
                <a:solidFill>
                  <a:srgbClr val="06213C"/>
                </a:solidFill>
                <a:latin typeface="Montserrat"/>
              </a:rPr>
              <a:t>; un primo </a:t>
            </a:r>
            <a:r>
              <a:rPr lang="en-US" sz="2450" err="1">
                <a:solidFill>
                  <a:srgbClr val="06213C"/>
                </a:solidFill>
                <a:latin typeface="Montserrat"/>
              </a:rPr>
              <a:t>esempio</a:t>
            </a:r>
            <a:r>
              <a:rPr lang="en-US" sz="2450">
                <a:solidFill>
                  <a:srgbClr val="06213C"/>
                </a:solidFill>
                <a:latin typeface="Montserrat"/>
              </a:rPr>
              <a:t> di </a:t>
            </a:r>
            <a:r>
              <a:rPr lang="en-US" sz="2450" err="1">
                <a:solidFill>
                  <a:srgbClr val="06213C"/>
                </a:solidFill>
                <a:latin typeface="Montserrat"/>
              </a:rPr>
              <a:t>negoziazione</a:t>
            </a:r>
            <a:r>
              <a:rPr lang="en-US" sz="2450">
                <a:solidFill>
                  <a:srgbClr val="06213C"/>
                </a:solidFill>
                <a:latin typeface="Montserrat"/>
              </a:rPr>
              <a:t> </a:t>
            </a:r>
            <a:r>
              <a:rPr lang="en-US" sz="2450" err="1">
                <a:solidFill>
                  <a:srgbClr val="06213C"/>
                </a:solidFill>
                <a:latin typeface="Montserrat"/>
              </a:rPr>
              <a:t>sono</a:t>
            </a:r>
            <a:r>
              <a:rPr lang="en-US" sz="2450">
                <a:solidFill>
                  <a:srgbClr val="06213C"/>
                </a:solidFill>
                <a:latin typeface="Montserrat"/>
              </a:rPr>
              <a:t> </a:t>
            </a:r>
            <a:r>
              <a:rPr lang="en-US" sz="2450" err="1">
                <a:solidFill>
                  <a:srgbClr val="06213C"/>
                </a:solidFill>
                <a:latin typeface="Montserrat"/>
              </a:rPr>
              <a:t>stati</a:t>
            </a:r>
            <a:r>
              <a:rPr lang="en-US" sz="2450">
                <a:solidFill>
                  <a:srgbClr val="06213C"/>
                </a:solidFill>
                <a:latin typeface="Montserrat"/>
              </a:rPr>
              <a:t> </a:t>
            </a:r>
            <a:r>
              <a:rPr lang="en-US" sz="2450" err="1">
                <a:solidFill>
                  <a:srgbClr val="06213C"/>
                </a:solidFill>
                <a:latin typeface="Montserrat"/>
              </a:rPr>
              <a:t>gli</a:t>
            </a:r>
            <a:r>
              <a:rPr lang="en-US" sz="2450">
                <a:solidFill>
                  <a:srgbClr val="06213C"/>
                </a:solidFill>
                <a:latin typeface="Montserrat"/>
              </a:rPr>
              <a:t> </a:t>
            </a:r>
            <a:r>
              <a:rPr lang="en-US" sz="2450" b="1">
                <a:solidFill>
                  <a:srgbClr val="06213C"/>
                </a:solidFill>
                <a:latin typeface="Montserrat"/>
              </a:rPr>
              <a:t>addenda </a:t>
            </a:r>
            <a:r>
              <a:rPr lang="en-US" sz="2450" b="1" err="1">
                <a:solidFill>
                  <a:srgbClr val="06213C"/>
                </a:solidFill>
                <a:latin typeface="Montserrat"/>
              </a:rPr>
              <a:t>editoriali</a:t>
            </a:r>
            <a:r>
              <a:rPr lang="en-US" sz="2450">
                <a:solidFill>
                  <a:srgbClr val="06213C"/>
                </a:solidFill>
                <a:latin typeface="Montserrat"/>
              </a:rPr>
              <a:t>: </a:t>
            </a:r>
            <a:r>
              <a:rPr lang="en-US" sz="2450" err="1">
                <a:solidFill>
                  <a:srgbClr val="06213C"/>
                </a:solidFill>
                <a:latin typeface="Montserrat"/>
              </a:rPr>
              <a:t>eccezioni</a:t>
            </a:r>
            <a:r>
              <a:rPr lang="en-US" sz="2450">
                <a:solidFill>
                  <a:srgbClr val="06213C"/>
                </a:solidFill>
                <a:latin typeface="Montserrat"/>
              </a:rPr>
              <a:t> al </a:t>
            </a:r>
            <a:r>
              <a:rPr lang="en-US" sz="2450" err="1">
                <a:solidFill>
                  <a:srgbClr val="06213C"/>
                </a:solidFill>
                <a:latin typeface="Montserrat"/>
              </a:rPr>
              <a:t>trasferimento</a:t>
            </a:r>
            <a:r>
              <a:rPr lang="en-US" sz="2450">
                <a:solidFill>
                  <a:srgbClr val="06213C"/>
                </a:solidFill>
                <a:latin typeface="Montserrat"/>
              </a:rPr>
              <a:t> in </a:t>
            </a:r>
            <a:r>
              <a:rPr lang="en-US" sz="2450" err="1">
                <a:solidFill>
                  <a:srgbClr val="06213C"/>
                </a:solidFill>
                <a:latin typeface="Montserrat"/>
              </a:rPr>
              <a:t>esclusiva</a:t>
            </a:r>
            <a:r>
              <a:rPr lang="en-US" sz="2450">
                <a:solidFill>
                  <a:srgbClr val="06213C"/>
                </a:solidFill>
                <a:latin typeface="Montserrat"/>
              </a:rPr>
              <a:t> </a:t>
            </a:r>
            <a:r>
              <a:rPr lang="en-US" sz="2450" err="1">
                <a:solidFill>
                  <a:srgbClr val="06213C"/>
                </a:solidFill>
                <a:latin typeface="Montserrat"/>
              </a:rPr>
              <a:t>dei</a:t>
            </a:r>
            <a:r>
              <a:rPr lang="en-US" sz="2450">
                <a:solidFill>
                  <a:srgbClr val="06213C"/>
                </a:solidFill>
                <a:latin typeface="Montserrat"/>
              </a:rPr>
              <a:t> </a:t>
            </a:r>
            <a:r>
              <a:rPr lang="en-US" sz="2450" err="1">
                <a:solidFill>
                  <a:srgbClr val="06213C"/>
                </a:solidFill>
                <a:latin typeface="Montserrat"/>
              </a:rPr>
              <a:t>diritti</a:t>
            </a:r>
            <a:r>
              <a:rPr lang="en-US" sz="2450">
                <a:solidFill>
                  <a:srgbClr val="06213C"/>
                </a:solidFill>
                <a:latin typeface="Montserrat"/>
              </a:rPr>
              <a:t>.</a:t>
            </a:r>
          </a:p>
          <a:p>
            <a:pPr>
              <a:lnSpc>
                <a:spcPts val="3499"/>
              </a:lnSpc>
            </a:pPr>
            <a:endParaRPr lang="en-US" sz="2499">
              <a:solidFill>
                <a:srgbClr val="06213C"/>
              </a:solidFill>
              <a:latin typeface="Montserrat"/>
            </a:endParaRPr>
          </a:p>
        </p:txBody>
      </p:sp>
      <p:sp>
        <p:nvSpPr>
          <p:cNvPr id="13" name="TextBox 6">
            <a:extLst>
              <a:ext uri="{FF2B5EF4-FFF2-40B4-BE49-F238E27FC236}">
                <a16:creationId xmlns:a16="http://schemas.microsoft.com/office/drawing/2014/main" id="{BA0448FB-C235-89E5-A782-DE93C44F2E4E}"/>
              </a:ext>
            </a:extLst>
          </p:cNvPr>
          <p:cNvSpPr txBox="1"/>
          <p:nvPr/>
        </p:nvSpPr>
        <p:spPr>
          <a:xfrm>
            <a:off x="146827" y="1969970"/>
            <a:ext cx="17927960" cy="807913"/>
          </a:xfrm>
          <a:prstGeom prst="rect">
            <a:avLst/>
          </a:prstGeom>
        </p:spPr>
        <p:txBody>
          <a:bodyPr wrap="square" lIns="0" tIns="0" rIns="0" bIns="0" rtlCol="0" anchor="t">
            <a:spAutoFit/>
          </a:bodyPr>
          <a:lstStyle/>
          <a:p>
            <a:pPr algn="ctr">
              <a:lnSpc>
                <a:spcPts val="6269"/>
              </a:lnSpc>
            </a:pPr>
            <a:r>
              <a:rPr lang="en-US" sz="5499">
                <a:solidFill>
                  <a:srgbClr val="06213C"/>
                </a:solidFill>
                <a:latin typeface="Montserrat Classic Bold"/>
              </a:rPr>
              <a:t>VARIE STRATEGIE PER CONSERVARE I DIRITTI</a:t>
            </a:r>
          </a:p>
        </p:txBody>
      </p:sp>
      <p:pic>
        <p:nvPicPr>
          <p:cNvPr id="15" name="Immagine 14" descr="Immagine che contiene clessidra&#10;&#10;Descrizione generata automaticamente">
            <a:extLst>
              <a:ext uri="{FF2B5EF4-FFF2-40B4-BE49-F238E27FC236}">
                <a16:creationId xmlns:a16="http://schemas.microsoft.com/office/drawing/2014/main" id="{13CB3F31-7170-D66F-C6D0-0407686B63D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9807" y="3700628"/>
            <a:ext cx="1600959" cy="1442872"/>
          </a:xfrm>
          <a:prstGeom prst="rect">
            <a:avLst/>
          </a:prstGeom>
        </p:spPr>
      </p:pic>
      <p:pic>
        <p:nvPicPr>
          <p:cNvPr id="16" name="Immagine 15" descr="Immagine che contiene linea, Rettangolo, Simmetria, design&#10;&#10;Descrizione generata automaticamente">
            <a:extLst>
              <a:ext uri="{FF2B5EF4-FFF2-40B4-BE49-F238E27FC236}">
                <a16:creationId xmlns:a16="http://schemas.microsoft.com/office/drawing/2014/main" id="{6D15EE8A-1233-A672-78A6-F2565E53053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4935798" y="8965363"/>
            <a:ext cx="1060017" cy="1060017"/>
          </a:xfrm>
          <a:prstGeom prst="rect">
            <a:avLst/>
          </a:prstGeom>
        </p:spPr>
      </p:pic>
      <p:sp>
        <p:nvSpPr>
          <p:cNvPr id="14" name="CasellaDiTesto 13">
            <a:extLst>
              <a:ext uri="{FF2B5EF4-FFF2-40B4-BE49-F238E27FC236}">
                <a16:creationId xmlns:a16="http://schemas.microsoft.com/office/drawing/2014/main" id="{5FA73B58-01F9-30AA-3357-F3009D13D716}"/>
              </a:ext>
            </a:extLst>
          </p:cNvPr>
          <p:cNvSpPr txBox="1"/>
          <p:nvPr/>
        </p:nvSpPr>
        <p:spPr>
          <a:xfrm>
            <a:off x="4733087" y="-125418"/>
            <a:ext cx="12228801" cy="1708160"/>
          </a:xfrm>
          <a:prstGeom prst="rect">
            <a:avLst/>
          </a:prstGeom>
          <a:noFill/>
        </p:spPr>
        <p:txBody>
          <a:bodyPr wrap="square" lIns="91440" tIns="45720" rIns="91440" bIns="45720" anchor="t">
            <a:spAutoFit/>
          </a:bodyPr>
          <a:lstStyle/>
          <a:p>
            <a:pPr algn="ctr">
              <a:lnSpc>
                <a:spcPts val="6269"/>
              </a:lnSpc>
            </a:pPr>
            <a:r>
              <a:rPr lang="en-US" sz="4400">
                <a:solidFill>
                  <a:schemeClr val="bg1"/>
                </a:solidFill>
                <a:latin typeface="Montserrat Classic Bold"/>
              </a:rPr>
              <a:t>Rights Retention Strategy e Secondary Publication Right</a:t>
            </a:r>
            <a:endParaRPr lang="en-US" sz="4400">
              <a:solidFill>
                <a:schemeClr val="bg1"/>
              </a:solidFill>
              <a:latin typeface="Montserrat Classic Bold"/>
              <a:ea typeface="Montserrat Classic Bold"/>
              <a:cs typeface="Montserrat Classic Bold"/>
            </a:endParaRPr>
          </a:p>
        </p:txBody>
      </p:sp>
    </p:spTree>
    <p:extLst>
      <p:ext uri="{BB962C8B-B14F-4D97-AF65-F5344CB8AC3E}">
        <p14:creationId xmlns:p14="http://schemas.microsoft.com/office/powerpoint/2010/main" val="409941490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18288000" cy="1457325"/>
          </a:xfrm>
          <a:prstGeom prst="rect">
            <a:avLst/>
          </a:prstGeom>
          <a:solidFill>
            <a:srgbClr val="1E3048"/>
          </a:solidFill>
        </p:spPr>
        <p:txBody>
          <a:bodyPr/>
          <a:lstStyle/>
          <a:p>
            <a:endParaRPr lang="it-IT"/>
          </a:p>
        </p:txBody>
      </p:sp>
      <p:sp>
        <p:nvSpPr>
          <p:cNvPr id="3" name="Freeform 3"/>
          <p:cNvSpPr/>
          <p:nvPr/>
        </p:nvSpPr>
        <p:spPr>
          <a:xfrm>
            <a:off x="16702512" y="8607791"/>
            <a:ext cx="556788" cy="556788"/>
          </a:xfrm>
          <a:custGeom>
            <a:avLst/>
            <a:gdLst/>
            <a:ahLst/>
            <a:cxnLst/>
            <a:rect l="l" t="t" r="r" b="b"/>
            <a:pathLst>
              <a:path w="556788" h="556788">
                <a:moveTo>
                  <a:pt x="0" y="0"/>
                </a:moveTo>
                <a:lnTo>
                  <a:pt x="556788" y="0"/>
                </a:lnTo>
                <a:lnTo>
                  <a:pt x="556788" y="556787"/>
                </a:lnTo>
                <a:lnTo>
                  <a:pt x="0" y="55678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it-IT"/>
          </a:p>
        </p:txBody>
      </p:sp>
      <p:sp>
        <p:nvSpPr>
          <p:cNvPr id="4" name="Freeform 4"/>
          <p:cNvSpPr/>
          <p:nvPr/>
        </p:nvSpPr>
        <p:spPr>
          <a:xfrm rot="-5400000">
            <a:off x="16041208" y="-789467"/>
            <a:ext cx="2988478" cy="1505106"/>
          </a:xfrm>
          <a:custGeom>
            <a:avLst/>
            <a:gdLst/>
            <a:ahLst/>
            <a:cxnLst/>
            <a:rect l="l" t="t" r="r" b="b"/>
            <a:pathLst>
              <a:path w="2988478" h="1505106">
                <a:moveTo>
                  <a:pt x="0" y="0"/>
                </a:moveTo>
                <a:lnTo>
                  <a:pt x="2988478" y="0"/>
                </a:lnTo>
                <a:lnTo>
                  <a:pt x="2988478" y="1505106"/>
                </a:lnTo>
                <a:lnTo>
                  <a:pt x="0" y="150510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it-IT"/>
          </a:p>
        </p:txBody>
      </p:sp>
      <p:sp>
        <p:nvSpPr>
          <p:cNvPr id="5" name="Freeform 5"/>
          <p:cNvSpPr/>
          <p:nvPr/>
        </p:nvSpPr>
        <p:spPr>
          <a:xfrm rot="5400000">
            <a:off x="7996398" y="9139398"/>
            <a:ext cx="1060016" cy="1235189"/>
          </a:xfrm>
          <a:custGeom>
            <a:avLst/>
            <a:gdLst/>
            <a:ahLst/>
            <a:cxnLst/>
            <a:rect l="l" t="t" r="r" b="b"/>
            <a:pathLst>
              <a:path w="1060016" h="1235189">
                <a:moveTo>
                  <a:pt x="0" y="0"/>
                </a:moveTo>
                <a:lnTo>
                  <a:pt x="1060016" y="0"/>
                </a:lnTo>
                <a:lnTo>
                  <a:pt x="1060016" y="1235188"/>
                </a:lnTo>
                <a:lnTo>
                  <a:pt x="0" y="123518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it-IT"/>
          </a:p>
        </p:txBody>
      </p:sp>
      <p:grpSp>
        <p:nvGrpSpPr>
          <p:cNvPr id="6" name="Group 6"/>
          <p:cNvGrpSpPr/>
          <p:nvPr/>
        </p:nvGrpSpPr>
        <p:grpSpPr>
          <a:xfrm>
            <a:off x="-431966" y="911088"/>
            <a:ext cx="7148154" cy="925889"/>
            <a:chOff x="0" y="0"/>
            <a:chExt cx="9530872" cy="1234519"/>
          </a:xfrm>
        </p:grpSpPr>
        <p:grpSp>
          <p:nvGrpSpPr>
            <p:cNvPr id="7" name="Group 7"/>
            <p:cNvGrpSpPr/>
            <p:nvPr/>
          </p:nvGrpSpPr>
          <p:grpSpPr>
            <a:xfrm>
              <a:off x="0" y="0"/>
              <a:ext cx="9530872" cy="1234519"/>
              <a:chOff x="0" y="0"/>
              <a:chExt cx="2221364" cy="287730"/>
            </a:xfrm>
          </p:grpSpPr>
          <p:sp>
            <p:nvSpPr>
              <p:cNvPr id="8" name="Freeform 8"/>
              <p:cNvSpPr/>
              <p:nvPr/>
            </p:nvSpPr>
            <p:spPr>
              <a:xfrm>
                <a:off x="0" y="0"/>
                <a:ext cx="2221364" cy="287730"/>
              </a:xfrm>
              <a:custGeom>
                <a:avLst/>
                <a:gdLst/>
                <a:ahLst/>
                <a:cxnLst/>
                <a:rect l="l" t="t" r="r" b="b"/>
                <a:pathLst>
                  <a:path w="2221364" h="287730">
                    <a:moveTo>
                      <a:pt x="46588" y="0"/>
                    </a:moveTo>
                    <a:lnTo>
                      <a:pt x="2174776" y="0"/>
                    </a:lnTo>
                    <a:cubicBezTo>
                      <a:pt x="2187132" y="0"/>
                      <a:pt x="2198982" y="4908"/>
                      <a:pt x="2207719" y="13645"/>
                    </a:cubicBezTo>
                    <a:cubicBezTo>
                      <a:pt x="2216456" y="22382"/>
                      <a:pt x="2221364" y="34232"/>
                      <a:pt x="2221364" y="46588"/>
                    </a:cubicBezTo>
                    <a:lnTo>
                      <a:pt x="2221364" y="241142"/>
                    </a:lnTo>
                    <a:cubicBezTo>
                      <a:pt x="2221364" y="266872"/>
                      <a:pt x="2200506" y="287730"/>
                      <a:pt x="2174776" y="287730"/>
                    </a:cubicBezTo>
                    <a:lnTo>
                      <a:pt x="46588" y="287730"/>
                    </a:lnTo>
                    <a:cubicBezTo>
                      <a:pt x="34232" y="287730"/>
                      <a:pt x="22382" y="282822"/>
                      <a:pt x="13645" y="274085"/>
                    </a:cubicBezTo>
                    <a:cubicBezTo>
                      <a:pt x="4908" y="265348"/>
                      <a:pt x="0" y="253498"/>
                      <a:pt x="0" y="241142"/>
                    </a:cubicBezTo>
                    <a:lnTo>
                      <a:pt x="0" y="46588"/>
                    </a:lnTo>
                    <a:cubicBezTo>
                      <a:pt x="0" y="34232"/>
                      <a:pt x="4908" y="22382"/>
                      <a:pt x="13645" y="13645"/>
                    </a:cubicBezTo>
                    <a:cubicBezTo>
                      <a:pt x="22382" y="4908"/>
                      <a:pt x="34232" y="0"/>
                      <a:pt x="46588" y="0"/>
                    </a:cubicBezTo>
                    <a:close/>
                  </a:path>
                </a:pathLst>
              </a:custGeom>
              <a:solidFill>
                <a:srgbClr val="FFFFFF"/>
              </a:solidFill>
            </p:spPr>
            <p:txBody>
              <a:bodyPr/>
              <a:lstStyle/>
              <a:p>
                <a:endParaRPr lang="it-IT"/>
              </a:p>
            </p:txBody>
          </p:sp>
          <p:sp>
            <p:nvSpPr>
              <p:cNvPr id="9" name="TextBox 9"/>
              <p:cNvSpPr txBox="1"/>
              <p:nvPr/>
            </p:nvSpPr>
            <p:spPr>
              <a:xfrm>
                <a:off x="0" y="-38100"/>
                <a:ext cx="2221364" cy="325830"/>
              </a:xfrm>
              <a:prstGeom prst="rect">
                <a:avLst/>
              </a:prstGeom>
            </p:spPr>
            <p:txBody>
              <a:bodyPr lIns="60055" tIns="60055" rIns="60055" bIns="60055" rtlCol="0" anchor="ctr"/>
              <a:lstStyle/>
              <a:p>
                <a:pPr algn="ctr">
                  <a:lnSpc>
                    <a:spcPts val="2939"/>
                  </a:lnSpc>
                </a:pPr>
                <a:endParaRPr/>
              </a:p>
            </p:txBody>
          </p:sp>
        </p:grpSp>
        <p:sp>
          <p:nvSpPr>
            <p:cNvPr id="10" name="Freeform 10"/>
            <p:cNvSpPr/>
            <p:nvPr/>
          </p:nvSpPr>
          <p:spPr>
            <a:xfrm>
              <a:off x="3724852" y="163176"/>
              <a:ext cx="5435836" cy="908166"/>
            </a:xfrm>
            <a:custGeom>
              <a:avLst/>
              <a:gdLst/>
              <a:ahLst/>
              <a:cxnLst/>
              <a:rect l="l" t="t" r="r" b="b"/>
              <a:pathLst>
                <a:path w="5435836" h="908166">
                  <a:moveTo>
                    <a:pt x="0" y="0"/>
                  </a:moveTo>
                  <a:lnTo>
                    <a:pt x="5435836" y="0"/>
                  </a:lnTo>
                  <a:lnTo>
                    <a:pt x="5435836" y="908167"/>
                  </a:lnTo>
                  <a:lnTo>
                    <a:pt x="0" y="908167"/>
                  </a:lnTo>
                  <a:lnTo>
                    <a:pt x="0" y="0"/>
                  </a:lnTo>
                  <a:close/>
                </a:path>
              </a:pathLst>
            </a:custGeom>
            <a:blipFill>
              <a:blip r:embed="rId8"/>
              <a:stretch>
                <a:fillRect/>
              </a:stretch>
            </a:blipFill>
          </p:spPr>
          <p:txBody>
            <a:bodyPr/>
            <a:lstStyle/>
            <a:p>
              <a:endParaRPr lang="it-IT"/>
            </a:p>
          </p:txBody>
        </p:sp>
        <p:sp>
          <p:nvSpPr>
            <p:cNvPr id="11" name="Freeform 11"/>
            <p:cNvSpPr/>
            <p:nvPr/>
          </p:nvSpPr>
          <p:spPr>
            <a:xfrm>
              <a:off x="1650583" y="240131"/>
              <a:ext cx="1923704" cy="754258"/>
            </a:xfrm>
            <a:custGeom>
              <a:avLst/>
              <a:gdLst/>
              <a:ahLst/>
              <a:cxnLst/>
              <a:rect l="l" t="t" r="r" b="b"/>
              <a:pathLst>
                <a:path w="1923704" h="754258">
                  <a:moveTo>
                    <a:pt x="0" y="0"/>
                  </a:moveTo>
                  <a:lnTo>
                    <a:pt x="1923704" y="0"/>
                  </a:lnTo>
                  <a:lnTo>
                    <a:pt x="1923704" y="754258"/>
                  </a:lnTo>
                  <a:lnTo>
                    <a:pt x="0" y="754258"/>
                  </a:lnTo>
                  <a:lnTo>
                    <a:pt x="0" y="0"/>
                  </a:lnTo>
                  <a:close/>
                </a:path>
              </a:pathLst>
            </a:custGeom>
            <a:blipFill>
              <a:blip r:embed="rId9"/>
              <a:stretch>
                <a:fillRect/>
              </a:stretch>
            </a:blipFill>
          </p:spPr>
          <p:txBody>
            <a:bodyPr/>
            <a:lstStyle/>
            <a:p>
              <a:endParaRPr lang="it-IT"/>
            </a:p>
          </p:txBody>
        </p:sp>
      </p:grpSp>
      <p:sp>
        <p:nvSpPr>
          <p:cNvPr id="12" name="TextBox 7">
            <a:extLst>
              <a:ext uri="{FF2B5EF4-FFF2-40B4-BE49-F238E27FC236}">
                <a16:creationId xmlns:a16="http://schemas.microsoft.com/office/drawing/2014/main" id="{C05021FE-7E58-405E-1261-F51D6C67CA0F}"/>
              </a:ext>
            </a:extLst>
          </p:cNvPr>
          <p:cNvSpPr txBox="1"/>
          <p:nvPr/>
        </p:nvSpPr>
        <p:spPr>
          <a:xfrm>
            <a:off x="805971" y="4242262"/>
            <a:ext cx="17267021" cy="4904228"/>
          </a:xfrm>
          <a:prstGeom prst="rect">
            <a:avLst/>
          </a:prstGeom>
        </p:spPr>
        <p:txBody>
          <a:bodyPr wrap="square" lIns="0" tIns="0" rIns="0" bIns="0" rtlCol="0" anchor="t">
            <a:spAutoFit/>
          </a:bodyPr>
          <a:lstStyle/>
          <a:p>
            <a:pPr>
              <a:lnSpc>
                <a:spcPts val="3499"/>
              </a:lnSpc>
            </a:pPr>
            <a:endParaRPr lang="en-US" sz="2499">
              <a:solidFill>
                <a:srgbClr val="06213C"/>
              </a:solidFill>
              <a:latin typeface="Montserrat"/>
            </a:endParaRPr>
          </a:p>
          <a:p>
            <a:pPr>
              <a:lnSpc>
                <a:spcPts val="3499"/>
              </a:lnSpc>
            </a:pPr>
            <a:r>
              <a:rPr lang="en-US" sz="2499" b="1" err="1">
                <a:solidFill>
                  <a:srgbClr val="06213C"/>
                </a:solidFill>
                <a:latin typeface="Montserrat"/>
              </a:rPr>
              <a:t>cOAlitions</a:t>
            </a:r>
            <a:r>
              <a:rPr lang="en-US" sz="2499" b="1">
                <a:solidFill>
                  <a:srgbClr val="06213C"/>
                </a:solidFill>
                <a:latin typeface="Montserrat"/>
              </a:rPr>
              <a:t> S </a:t>
            </a:r>
            <a:r>
              <a:rPr lang="en-US" sz="2499" err="1">
                <a:solidFill>
                  <a:srgbClr val="06213C"/>
                </a:solidFill>
                <a:latin typeface="Montserrat"/>
              </a:rPr>
              <a:t>è</a:t>
            </a:r>
            <a:r>
              <a:rPr lang="en-US" sz="2499">
                <a:solidFill>
                  <a:srgbClr val="06213C"/>
                </a:solidFill>
                <a:latin typeface="Montserrat"/>
              </a:rPr>
              <a:t> un </a:t>
            </a:r>
            <a:r>
              <a:rPr lang="en-US" sz="2499" err="1">
                <a:solidFill>
                  <a:srgbClr val="06213C"/>
                </a:solidFill>
                <a:latin typeface="Montserrat"/>
              </a:rPr>
              <a:t>consorzio</a:t>
            </a:r>
            <a:r>
              <a:rPr lang="en-US" sz="2499">
                <a:solidFill>
                  <a:srgbClr val="06213C"/>
                </a:solidFill>
                <a:latin typeface="Montserrat"/>
              </a:rPr>
              <a:t> </a:t>
            </a:r>
            <a:r>
              <a:rPr lang="en-US" sz="2499" err="1">
                <a:solidFill>
                  <a:srgbClr val="06213C"/>
                </a:solidFill>
                <a:latin typeface="Montserrat"/>
              </a:rPr>
              <a:t>formato</a:t>
            </a:r>
            <a:r>
              <a:rPr lang="en-US" sz="2499">
                <a:solidFill>
                  <a:srgbClr val="06213C"/>
                </a:solidFill>
                <a:latin typeface="Montserrat"/>
              </a:rPr>
              <a:t> da 27 </a:t>
            </a:r>
            <a:r>
              <a:rPr lang="en-US" sz="2499" err="1">
                <a:solidFill>
                  <a:srgbClr val="06213C"/>
                </a:solidFill>
                <a:latin typeface="Montserrat"/>
              </a:rPr>
              <a:t>organizzazioni</a:t>
            </a:r>
            <a:r>
              <a:rPr lang="en-US" sz="2499">
                <a:solidFill>
                  <a:srgbClr val="06213C"/>
                </a:solidFill>
                <a:latin typeface="Montserrat"/>
              </a:rPr>
              <a:t> </a:t>
            </a:r>
            <a:r>
              <a:rPr lang="en-US" sz="2499" err="1">
                <a:solidFill>
                  <a:srgbClr val="06213C"/>
                </a:solidFill>
                <a:latin typeface="Montserrat"/>
              </a:rPr>
              <a:t>nazionali</a:t>
            </a:r>
            <a:r>
              <a:rPr lang="en-US" sz="2499">
                <a:solidFill>
                  <a:srgbClr val="06213C"/>
                </a:solidFill>
                <a:latin typeface="Montserrat"/>
              </a:rPr>
              <a:t> e </a:t>
            </a:r>
            <a:r>
              <a:rPr lang="en-US" sz="2499" err="1">
                <a:solidFill>
                  <a:srgbClr val="06213C"/>
                </a:solidFill>
                <a:latin typeface="Montserrat"/>
              </a:rPr>
              <a:t>internazionali</a:t>
            </a:r>
            <a:r>
              <a:rPr lang="en-US" sz="2499">
                <a:solidFill>
                  <a:srgbClr val="06213C"/>
                </a:solidFill>
                <a:latin typeface="Montserrat"/>
              </a:rPr>
              <a:t> di </a:t>
            </a:r>
            <a:r>
              <a:rPr lang="en-US" sz="2499" err="1">
                <a:solidFill>
                  <a:srgbClr val="06213C"/>
                </a:solidFill>
                <a:latin typeface="Montserrat"/>
              </a:rPr>
              <a:t>finanziamento</a:t>
            </a:r>
            <a:r>
              <a:rPr lang="en-US" sz="2499">
                <a:solidFill>
                  <a:srgbClr val="06213C"/>
                </a:solidFill>
                <a:latin typeface="Montserrat"/>
              </a:rPr>
              <a:t> </a:t>
            </a:r>
            <a:r>
              <a:rPr lang="en-US" sz="2499" err="1">
                <a:solidFill>
                  <a:srgbClr val="06213C"/>
                </a:solidFill>
                <a:latin typeface="Montserrat"/>
              </a:rPr>
              <a:t>della</a:t>
            </a:r>
            <a:r>
              <a:rPr lang="en-US" sz="2499">
                <a:solidFill>
                  <a:srgbClr val="06213C"/>
                </a:solidFill>
                <a:latin typeface="Montserrat"/>
              </a:rPr>
              <a:t> </a:t>
            </a:r>
            <a:r>
              <a:rPr lang="en-US" sz="2499" err="1">
                <a:solidFill>
                  <a:srgbClr val="06213C"/>
                </a:solidFill>
                <a:latin typeface="Montserrat"/>
              </a:rPr>
              <a:t>ricerca</a:t>
            </a:r>
            <a:r>
              <a:rPr lang="en-US" sz="2499">
                <a:solidFill>
                  <a:srgbClr val="06213C"/>
                </a:solidFill>
                <a:latin typeface="Montserrat"/>
              </a:rPr>
              <a:t>, con il </a:t>
            </a:r>
            <a:r>
              <a:rPr lang="en-US" sz="2499" err="1">
                <a:solidFill>
                  <a:srgbClr val="06213C"/>
                </a:solidFill>
                <a:latin typeface="Montserrat"/>
              </a:rPr>
              <a:t>sostegno</a:t>
            </a:r>
            <a:r>
              <a:rPr lang="en-US" sz="2499">
                <a:solidFill>
                  <a:srgbClr val="06213C"/>
                </a:solidFill>
                <a:latin typeface="Montserrat"/>
              </a:rPr>
              <a:t> </a:t>
            </a:r>
            <a:r>
              <a:rPr lang="en-US" sz="2499" err="1">
                <a:solidFill>
                  <a:srgbClr val="06213C"/>
                </a:solidFill>
                <a:latin typeface="Montserrat"/>
              </a:rPr>
              <a:t>della</a:t>
            </a:r>
            <a:r>
              <a:rPr lang="en-US" sz="2499">
                <a:solidFill>
                  <a:srgbClr val="06213C"/>
                </a:solidFill>
                <a:latin typeface="Montserrat"/>
              </a:rPr>
              <a:t> </a:t>
            </a:r>
            <a:r>
              <a:rPr lang="en-US" sz="2499" err="1">
                <a:solidFill>
                  <a:srgbClr val="06213C"/>
                </a:solidFill>
                <a:latin typeface="Montserrat"/>
              </a:rPr>
              <a:t>Commissione</a:t>
            </a:r>
            <a:r>
              <a:rPr lang="en-US" sz="2499">
                <a:solidFill>
                  <a:srgbClr val="06213C"/>
                </a:solidFill>
                <a:latin typeface="Montserrat"/>
              </a:rPr>
              <a:t> </a:t>
            </a:r>
            <a:r>
              <a:rPr lang="en-US" sz="2499" err="1">
                <a:solidFill>
                  <a:srgbClr val="06213C"/>
                </a:solidFill>
                <a:latin typeface="Montserrat"/>
              </a:rPr>
              <a:t>europea</a:t>
            </a:r>
            <a:r>
              <a:rPr lang="en-US" sz="2499">
                <a:solidFill>
                  <a:srgbClr val="06213C"/>
                </a:solidFill>
                <a:latin typeface="Montserrat"/>
              </a:rPr>
              <a:t> e di Science Europe; </a:t>
            </a:r>
            <a:r>
              <a:rPr lang="en-US" sz="2499" err="1">
                <a:solidFill>
                  <a:srgbClr val="06213C"/>
                </a:solidFill>
                <a:latin typeface="Montserrat"/>
              </a:rPr>
              <a:t>l’Italia</a:t>
            </a:r>
            <a:r>
              <a:rPr lang="en-US" sz="2499">
                <a:solidFill>
                  <a:srgbClr val="06213C"/>
                </a:solidFill>
                <a:latin typeface="Montserrat"/>
              </a:rPr>
              <a:t> </a:t>
            </a:r>
            <a:r>
              <a:rPr lang="en-US" sz="2499" err="1">
                <a:solidFill>
                  <a:srgbClr val="06213C"/>
                </a:solidFill>
                <a:latin typeface="Montserrat"/>
              </a:rPr>
              <a:t>è</a:t>
            </a:r>
            <a:r>
              <a:rPr lang="en-US" sz="2499">
                <a:solidFill>
                  <a:srgbClr val="06213C"/>
                </a:solidFill>
                <a:latin typeface="Montserrat"/>
              </a:rPr>
              <a:t> </a:t>
            </a:r>
            <a:r>
              <a:rPr lang="en-US" sz="2499" err="1">
                <a:solidFill>
                  <a:srgbClr val="06213C"/>
                </a:solidFill>
                <a:latin typeface="Montserrat"/>
              </a:rPr>
              <a:t>rappresentata</a:t>
            </a:r>
            <a:r>
              <a:rPr lang="en-US" sz="2499">
                <a:solidFill>
                  <a:srgbClr val="06213C"/>
                </a:solidFill>
                <a:latin typeface="Montserrat"/>
              </a:rPr>
              <a:t> </a:t>
            </a:r>
            <a:r>
              <a:rPr lang="en-US" sz="2499" err="1">
                <a:solidFill>
                  <a:srgbClr val="06213C"/>
                </a:solidFill>
                <a:latin typeface="Montserrat"/>
              </a:rPr>
              <a:t>dall’INFN</a:t>
            </a:r>
            <a:r>
              <a:rPr lang="en-US" sz="2499">
                <a:solidFill>
                  <a:srgbClr val="06213C"/>
                </a:solidFill>
                <a:latin typeface="Montserrat"/>
              </a:rPr>
              <a:t> - </a:t>
            </a:r>
            <a:r>
              <a:rPr lang="en-US" sz="2499" err="1">
                <a:solidFill>
                  <a:srgbClr val="06213C"/>
                </a:solidFill>
                <a:latin typeface="Montserrat"/>
              </a:rPr>
              <a:t>Istituto</a:t>
            </a:r>
            <a:r>
              <a:rPr lang="en-US" sz="2499">
                <a:solidFill>
                  <a:srgbClr val="06213C"/>
                </a:solidFill>
                <a:latin typeface="Montserrat"/>
              </a:rPr>
              <a:t> Nazionale di </a:t>
            </a:r>
            <a:r>
              <a:rPr lang="en-US" sz="2499" err="1">
                <a:solidFill>
                  <a:srgbClr val="06213C"/>
                </a:solidFill>
                <a:latin typeface="Montserrat"/>
              </a:rPr>
              <a:t>Fisica</a:t>
            </a:r>
            <a:r>
              <a:rPr lang="en-US" sz="2499">
                <a:solidFill>
                  <a:srgbClr val="06213C"/>
                </a:solidFill>
                <a:latin typeface="Montserrat"/>
              </a:rPr>
              <a:t> </a:t>
            </a:r>
            <a:r>
              <a:rPr lang="en-US" sz="2499" err="1">
                <a:solidFill>
                  <a:srgbClr val="06213C"/>
                </a:solidFill>
                <a:latin typeface="Montserrat"/>
              </a:rPr>
              <a:t>Nucleare</a:t>
            </a:r>
            <a:r>
              <a:rPr lang="en-US" sz="2499">
                <a:solidFill>
                  <a:srgbClr val="06213C"/>
                </a:solidFill>
                <a:latin typeface="Montserrat"/>
              </a:rPr>
              <a:t>. </a:t>
            </a:r>
          </a:p>
          <a:p>
            <a:pPr>
              <a:lnSpc>
                <a:spcPts val="3499"/>
              </a:lnSpc>
            </a:pPr>
            <a:endParaRPr lang="en-US" sz="2499">
              <a:solidFill>
                <a:srgbClr val="06213C"/>
              </a:solidFill>
              <a:latin typeface="Montserrat"/>
            </a:endParaRPr>
          </a:p>
          <a:p>
            <a:pPr>
              <a:lnSpc>
                <a:spcPts val="3499"/>
              </a:lnSpc>
            </a:pPr>
            <a:r>
              <a:rPr lang="en-US" sz="2499" b="1">
                <a:solidFill>
                  <a:srgbClr val="06213C"/>
                </a:solidFill>
                <a:latin typeface="Montserrat"/>
              </a:rPr>
              <a:t>Plan S </a:t>
            </a:r>
            <a:r>
              <a:rPr lang="en-US" sz="2499" err="1">
                <a:solidFill>
                  <a:srgbClr val="06213C"/>
                </a:solidFill>
                <a:latin typeface="Montserrat"/>
              </a:rPr>
              <a:t>è</a:t>
            </a:r>
            <a:r>
              <a:rPr lang="en-US" sz="2499">
                <a:solidFill>
                  <a:srgbClr val="06213C"/>
                </a:solidFill>
                <a:latin typeface="Montserrat"/>
              </a:rPr>
              <a:t> </a:t>
            </a:r>
            <a:r>
              <a:rPr lang="en-US" sz="2499" b="1" err="1">
                <a:solidFill>
                  <a:srgbClr val="06213C"/>
                </a:solidFill>
                <a:latin typeface="Montserrat"/>
              </a:rPr>
              <a:t>l’iniziativa</a:t>
            </a:r>
            <a:r>
              <a:rPr lang="en-US" sz="2499" b="1">
                <a:solidFill>
                  <a:srgbClr val="06213C"/>
                </a:solidFill>
                <a:latin typeface="Montserrat"/>
              </a:rPr>
              <a:t> per </a:t>
            </a:r>
            <a:r>
              <a:rPr lang="en-US" sz="2499" b="1" err="1">
                <a:solidFill>
                  <a:srgbClr val="06213C"/>
                </a:solidFill>
                <a:latin typeface="Montserrat"/>
              </a:rPr>
              <a:t>l’editoria</a:t>
            </a:r>
            <a:r>
              <a:rPr lang="en-US" sz="2499" b="1">
                <a:solidFill>
                  <a:srgbClr val="06213C"/>
                </a:solidFill>
                <a:latin typeface="Montserrat"/>
              </a:rPr>
              <a:t> </a:t>
            </a:r>
            <a:r>
              <a:rPr lang="en-US" sz="2499" b="1" err="1">
                <a:solidFill>
                  <a:srgbClr val="06213C"/>
                </a:solidFill>
                <a:latin typeface="Montserrat"/>
              </a:rPr>
              <a:t>scientifica</a:t>
            </a:r>
            <a:r>
              <a:rPr lang="en-US" sz="2499" b="1">
                <a:solidFill>
                  <a:srgbClr val="06213C"/>
                </a:solidFill>
                <a:latin typeface="Montserrat"/>
              </a:rPr>
              <a:t> </a:t>
            </a:r>
            <a:r>
              <a:rPr lang="en-US" sz="2499">
                <a:solidFill>
                  <a:srgbClr val="06213C"/>
                </a:solidFill>
                <a:latin typeface="Montserrat"/>
              </a:rPr>
              <a:t>e </a:t>
            </a:r>
            <a:r>
              <a:rPr lang="en-US" sz="2499" b="1" err="1">
                <a:solidFill>
                  <a:srgbClr val="06213C"/>
                </a:solidFill>
                <a:latin typeface="Montserrat"/>
              </a:rPr>
              <a:t>l’accesso</a:t>
            </a:r>
            <a:r>
              <a:rPr lang="en-US" sz="2499" b="1">
                <a:solidFill>
                  <a:srgbClr val="06213C"/>
                </a:solidFill>
                <a:latin typeface="Montserrat"/>
              </a:rPr>
              <a:t> </a:t>
            </a:r>
            <a:r>
              <a:rPr lang="en-US" sz="2499" b="1" err="1">
                <a:solidFill>
                  <a:srgbClr val="06213C"/>
                </a:solidFill>
                <a:latin typeface="Montserrat"/>
              </a:rPr>
              <a:t>aperto</a:t>
            </a:r>
            <a:r>
              <a:rPr lang="en-US" sz="2499" b="1">
                <a:solidFill>
                  <a:srgbClr val="06213C"/>
                </a:solidFill>
                <a:latin typeface="Montserrat"/>
              </a:rPr>
              <a:t> </a:t>
            </a:r>
            <a:r>
              <a:rPr lang="en-US" sz="2499" err="1">
                <a:solidFill>
                  <a:srgbClr val="06213C"/>
                </a:solidFill>
                <a:latin typeface="Montserrat"/>
              </a:rPr>
              <a:t>avviata</a:t>
            </a:r>
            <a:r>
              <a:rPr lang="en-US" sz="2499">
                <a:solidFill>
                  <a:srgbClr val="06213C"/>
                </a:solidFill>
                <a:latin typeface="Montserrat"/>
              </a:rPr>
              <a:t> </a:t>
            </a:r>
            <a:r>
              <a:rPr lang="en-US" sz="2499" err="1">
                <a:solidFill>
                  <a:srgbClr val="06213C"/>
                </a:solidFill>
                <a:latin typeface="Montserrat"/>
              </a:rPr>
              <a:t>nel</a:t>
            </a:r>
            <a:r>
              <a:rPr lang="en-US" sz="2499">
                <a:solidFill>
                  <a:srgbClr val="06213C"/>
                </a:solidFill>
                <a:latin typeface="Montserrat"/>
              </a:rPr>
              <a:t> 2018 da </a:t>
            </a:r>
            <a:r>
              <a:rPr lang="en-US" sz="2499" err="1">
                <a:solidFill>
                  <a:srgbClr val="06213C"/>
                </a:solidFill>
                <a:latin typeface="Montserrat"/>
              </a:rPr>
              <a:t>cOAlition</a:t>
            </a:r>
            <a:r>
              <a:rPr lang="en-US" sz="2499">
                <a:solidFill>
                  <a:srgbClr val="06213C"/>
                </a:solidFill>
                <a:latin typeface="Montserrat"/>
              </a:rPr>
              <a:t> S.</a:t>
            </a:r>
          </a:p>
          <a:p>
            <a:pPr>
              <a:lnSpc>
                <a:spcPts val="3499"/>
              </a:lnSpc>
            </a:pPr>
            <a:endParaRPr lang="en-US" sz="2499">
              <a:solidFill>
                <a:srgbClr val="06213C"/>
              </a:solidFill>
              <a:latin typeface="Montserrat"/>
            </a:endParaRPr>
          </a:p>
          <a:p>
            <a:pPr>
              <a:lnSpc>
                <a:spcPts val="3499"/>
              </a:lnSpc>
            </a:pPr>
            <a:r>
              <a:rPr lang="en-US" sz="2499">
                <a:solidFill>
                  <a:srgbClr val="06213C"/>
                </a:solidFill>
                <a:latin typeface="Montserrat"/>
              </a:rPr>
              <a:t>La </a:t>
            </a:r>
            <a:r>
              <a:rPr lang="en-US" sz="2499" b="1">
                <a:solidFill>
                  <a:srgbClr val="06213C"/>
                </a:solidFill>
                <a:latin typeface="Montserrat"/>
              </a:rPr>
              <a:t>Rights Retention Strategy </a:t>
            </a:r>
            <a:r>
              <a:rPr lang="en-US" sz="2499">
                <a:solidFill>
                  <a:srgbClr val="06213C"/>
                </a:solidFill>
                <a:latin typeface="Montserrat"/>
              </a:rPr>
              <a:t>di Plan S </a:t>
            </a:r>
            <a:r>
              <a:rPr lang="en-US" sz="2499" err="1">
                <a:solidFill>
                  <a:srgbClr val="06213C"/>
                </a:solidFill>
                <a:latin typeface="Montserrat"/>
              </a:rPr>
              <a:t>prevede</a:t>
            </a:r>
            <a:r>
              <a:rPr lang="en-US" sz="2499">
                <a:solidFill>
                  <a:srgbClr val="06213C"/>
                </a:solidFill>
                <a:latin typeface="Montserrat"/>
              </a:rPr>
              <a:t> </a:t>
            </a:r>
            <a:r>
              <a:rPr lang="en-US" sz="2499" err="1">
                <a:solidFill>
                  <a:srgbClr val="06213C"/>
                </a:solidFill>
                <a:latin typeface="Montserrat"/>
              </a:rPr>
              <a:t>che</a:t>
            </a:r>
            <a:r>
              <a:rPr lang="en-US" sz="2499">
                <a:solidFill>
                  <a:srgbClr val="06213C"/>
                </a:solidFill>
                <a:latin typeface="Montserrat"/>
              </a:rPr>
              <a:t> </a:t>
            </a:r>
            <a:r>
              <a:rPr lang="en-US" sz="2499" err="1">
                <a:solidFill>
                  <a:srgbClr val="06213C"/>
                </a:solidFill>
                <a:latin typeface="Montserrat"/>
              </a:rPr>
              <a:t>gli</a:t>
            </a:r>
            <a:r>
              <a:rPr lang="en-US" sz="2499">
                <a:solidFill>
                  <a:srgbClr val="06213C"/>
                </a:solidFill>
                <a:latin typeface="Montserrat"/>
              </a:rPr>
              <a:t> </a:t>
            </a:r>
            <a:r>
              <a:rPr lang="en-US" sz="2499" err="1">
                <a:solidFill>
                  <a:srgbClr val="06213C"/>
                </a:solidFill>
                <a:latin typeface="Montserrat"/>
              </a:rPr>
              <a:t>autori</a:t>
            </a:r>
            <a:r>
              <a:rPr lang="en-US" sz="2499">
                <a:solidFill>
                  <a:srgbClr val="06213C"/>
                </a:solidFill>
                <a:latin typeface="Montserrat"/>
              </a:rPr>
              <a:t> </a:t>
            </a:r>
            <a:r>
              <a:rPr lang="en-US" sz="2499" err="1">
                <a:solidFill>
                  <a:srgbClr val="06213C"/>
                </a:solidFill>
                <a:latin typeface="Montserrat"/>
              </a:rPr>
              <a:t>delle</a:t>
            </a:r>
            <a:r>
              <a:rPr lang="en-US" sz="2499">
                <a:solidFill>
                  <a:srgbClr val="06213C"/>
                </a:solidFill>
                <a:latin typeface="Montserrat"/>
              </a:rPr>
              <a:t> </a:t>
            </a:r>
            <a:r>
              <a:rPr lang="en-US" sz="2499" err="1">
                <a:solidFill>
                  <a:srgbClr val="06213C"/>
                </a:solidFill>
                <a:latin typeface="Montserrat"/>
              </a:rPr>
              <a:t>organizzazioni</a:t>
            </a:r>
            <a:r>
              <a:rPr lang="en-US" sz="2499">
                <a:solidFill>
                  <a:srgbClr val="06213C"/>
                </a:solidFill>
                <a:latin typeface="Montserrat"/>
              </a:rPr>
              <a:t> </a:t>
            </a:r>
            <a:r>
              <a:rPr lang="en-US" sz="2499" err="1">
                <a:solidFill>
                  <a:srgbClr val="06213C"/>
                </a:solidFill>
                <a:latin typeface="Montserrat"/>
              </a:rPr>
              <a:t>afferenti</a:t>
            </a:r>
            <a:r>
              <a:rPr lang="en-US" sz="2499">
                <a:solidFill>
                  <a:srgbClr val="06213C"/>
                </a:solidFill>
                <a:latin typeface="Montserrat"/>
              </a:rPr>
              <a:t> a </a:t>
            </a:r>
            <a:r>
              <a:rPr lang="en-US" sz="2499" err="1">
                <a:solidFill>
                  <a:srgbClr val="06213C"/>
                </a:solidFill>
                <a:latin typeface="Montserrat"/>
              </a:rPr>
              <a:t>cOAlition</a:t>
            </a:r>
            <a:r>
              <a:rPr lang="en-US" sz="2499">
                <a:solidFill>
                  <a:srgbClr val="06213C"/>
                </a:solidFill>
                <a:latin typeface="Montserrat"/>
              </a:rPr>
              <a:t> S </a:t>
            </a:r>
            <a:r>
              <a:rPr lang="en-US" sz="2499" err="1">
                <a:solidFill>
                  <a:srgbClr val="06213C"/>
                </a:solidFill>
                <a:latin typeface="Montserrat"/>
              </a:rPr>
              <a:t>possano</a:t>
            </a:r>
            <a:r>
              <a:rPr lang="en-US" sz="2499">
                <a:solidFill>
                  <a:srgbClr val="06213C"/>
                </a:solidFill>
                <a:latin typeface="Montserrat"/>
              </a:rPr>
              <a:t> </a:t>
            </a:r>
            <a:r>
              <a:rPr lang="en-US" sz="2499" err="1">
                <a:solidFill>
                  <a:srgbClr val="06213C"/>
                </a:solidFill>
                <a:latin typeface="Montserrat"/>
              </a:rPr>
              <a:t>conservare</a:t>
            </a:r>
            <a:r>
              <a:rPr lang="en-US" sz="2499">
                <a:solidFill>
                  <a:srgbClr val="06213C"/>
                </a:solidFill>
                <a:latin typeface="Montserrat"/>
              </a:rPr>
              <a:t> </a:t>
            </a:r>
            <a:r>
              <a:rPr lang="en-US" sz="2499" err="1">
                <a:solidFill>
                  <a:srgbClr val="06213C"/>
                </a:solidFill>
                <a:latin typeface="Montserrat"/>
              </a:rPr>
              <a:t>i</a:t>
            </a:r>
            <a:r>
              <a:rPr lang="en-US" sz="2499">
                <a:solidFill>
                  <a:srgbClr val="06213C"/>
                </a:solidFill>
                <a:latin typeface="Montserrat"/>
              </a:rPr>
              <a:t> </a:t>
            </a:r>
            <a:r>
              <a:rPr lang="en-US" sz="2499" err="1">
                <a:solidFill>
                  <a:srgbClr val="06213C"/>
                </a:solidFill>
                <a:latin typeface="Montserrat"/>
              </a:rPr>
              <a:t>loro</a:t>
            </a:r>
            <a:r>
              <a:rPr lang="en-US" sz="2499">
                <a:solidFill>
                  <a:srgbClr val="06213C"/>
                </a:solidFill>
                <a:latin typeface="Montserrat"/>
              </a:rPr>
              <a:t> </a:t>
            </a:r>
            <a:r>
              <a:rPr lang="en-US" sz="2499" err="1">
                <a:solidFill>
                  <a:srgbClr val="06213C"/>
                </a:solidFill>
                <a:latin typeface="Montserrat"/>
              </a:rPr>
              <a:t>diritti</a:t>
            </a:r>
            <a:r>
              <a:rPr lang="en-US" sz="2499">
                <a:solidFill>
                  <a:srgbClr val="06213C"/>
                </a:solidFill>
                <a:latin typeface="Montserrat"/>
              </a:rPr>
              <a:t>, </a:t>
            </a:r>
            <a:r>
              <a:rPr lang="en-US" sz="2499" err="1">
                <a:solidFill>
                  <a:srgbClr val="06213C"/>
                </a:solidFill>
                <a:latin typeface="Montserrat"/>
              </a:rPr>
              <a:t>applicando</a:t>
            </a:r>
            <a:r>
              <a:rPr lang="en-US" sz="2499">
                <a:solidFill>
                  <a:srgbClr val="06213C"/>
                </a:solidFill>
                <a:latin typeface="Montserrat"/>
              </a:rPr>
              <a:t> </a:t>
            </a:r>
            <a:r>
              <a:rPr lang="en-US" sz="2499" err="1">
                <a:solidFill>
                  <a:srgbClr val="06213C"/>
                </a:solidFill>
                <a:latin typeface="Montserrat"/>
              </a:rPr>
              <a:t>una</a:t>
            </a:r>
            <a:r>
              <a:rPr lang="en-US" sz="2499">
                <a:solidFill>
                  <a:srgbClr val="06213C"/>
                </a:solidFill>
                <a:latin typeface="Montserrat"/>
              </a:rPr>
              <a:t> </a:t>
            </a:r>
            <a:r>
              <a:rPr lang="en-US" sz="2499" err="1">
                <a:solidFill>
                  <a:srgbClr val="06213C"/>
                </a:solidFill>
                <a:latin typeface="Montserrat"/>
              </a:rPr>
              <a:t>licenza</a:t>
            </a:r>
            <a:r>
              <a:rPr lang="en-US" sz="2499">
                <a:solidFill>
                  <a:srgbClr val="06213C"/>
                </a:solidFill>
                <a:latin typeface="Montserrat"/>
              </a:rPr>
              <a:t> </a:t>
            </a:r>
            <a:r>
              <a:rPr lang="en-US" sz="2499" b="1">
                <a:solidFill>
                  <a:srgbClr val="06213C"/>
                </a:solidFill>
                <a:latin typeface="Montserrat"/>
              </a:rPr>
              <a:t>CC-BY</a:t>
            </a:r>
            <a:r>
              <a:rPr lang="en-US" sz="2499">
                <a:solidFill>
                  <a:srgbClr val="06213C"/>
                </a:solidFill>
                <a:latin typeface="Montserrat"/>
              </a:rPr>
              <a:t> alle </a:t>
            </a:r>
            <a:r>
              <a:rPr lang="en-US" sz="2499" err="1">
                <a:solidFill>
                  <a:srgbClr val="06213C"/>
                </a:solidFill>
                <a:latin typeface="Montserrat"/>
              </a:rPr>
              <a:t>loro</a:t>
            </a:r>
            <a:r>
              <a:rPr lang="en-US" sz="2499">
                <a:solidFill>
                  <a:srgbClr val="06213C"/>
                </a:solidFill>
                <a:latin typeface="Montserrat"/>
              </a:rPr>
              <a:t> </a:t>
            </a:r>
            <a:r>
              <a:rPr lang="en-US" sz="2499" err="1">
                <a:solidFill>
                  <a:srgbClr val="06213C"/>
                </a:solidFill>
                <a:latin typeface="Montserrat"/>
              </a:rPr>
              <a:t>opere</a:t>
            </a:r>
            <a:r>
              <a:rPr lang="en-US" sz="2499">
                <a:solidFill>
                  <a:srgbClr val="06213C"/>
                </a:solidFill>
                <a:latin typeface="Montserrat"/>
              </a:rPr>
              <a:t>.</a:t>
            </a:r>
          </a:p>
          <a:p>
            <a:pPr>
              <a:lnSpc>
                <a:spcPts val="3499"/>
              </a:lnSpc>
            </a:pPr>
            <a:endParaRPr lang="en-US" sz="2499">
              <a:solidFill>
                <a:srgbClr val="06213C"/>
              </a:solidFill>
              <a:latin typeface="Montserrat"/>
            </a:endParaRPr>
          </a:p>
          <a:p>
            <a:pPr>
              <a:lnSpc>
                <a:spcPts val="3499"/>
              </a:lnSpc>
            </a:pPr>
            <a:endParaRPr lang="en-US" sz="2499">
              <a:solidFill>
                <a:srgbClr val="06213C"/>
              </a:solidFill>
              <a:latin typeface="Montserrat"/>
            </a:endParaRPr>
          </a:p>
        </p:txBody>
      </p:sp>
      <p:sp>
        <p:nvSpPr>
          <p:cNvPr id="13" name="TextBox 6">
            <a:extLst>
              <a:ext uri="{FF2B5EF4-FFF2-40B4-BE49-F238E27FC236}">
                <a16:creationId xmlns:a16="http://schemas.microsoft.com/office/drawing/2014/main" id="{BA0448FB-C235-89E5-A782-DE93C44F2E4E}"/>
              </a:ext>
            </a:extLst>
          </p:cNvPr>
          <p:cNvSpPr txBox="1"/>
          <p:nvPr/>
        </p:nvSpPr>
        <p:spPr>
          <a:xfrm>
            <a:off x="145032" y="2231706"/>
            <a:ext cx="17927960" cy="1615827"/>
          </a:xfrm>
          <a:prstGeom prst="rect">
            <a:avLst/>
          </a:prstGeom>
        </p:spPr>
        <p:txBody>
          <a:bodyPr wrap="square" lIns="0" tIns="0" rIns="0" bIns="0" rtlCol="0" anchor="t">
            <a:spAutoFit/>
          </a:bodyPr>
          <a:lstStyle/>
          <a:p>
            <a:pPr algn="ctr">
              <a:lnSpc>
                <a:spcPts val="6269"/>
              </a:lnSpc>
            </a:pPr>
            <a:r>
              <a:rPr lang="en-US" sz="5499">
                <a:solidFill>
                  <a:srgbClr val="06213C"/>
                </a:solidFill>
                <a:latin typeface="Montserrat Classic Bold"/>
              </a:rPr>
              <a:t>COALITION S </a:t>
            </a:r>
          </a:p>
          <a:p>
            <a:pPr algn="ctr">
              <a:lnSpc>
                <a:spcPts val="6269"/>
              </a:lnSpc>
            </a:pPr>
            <a:r>
              <a:rPr lang="en-US" sz="5499">
                <a:solidFill>
                  <a:srgbClr val="06213C"/>
                </a:solidFill>
                <a:latin typeface="Montserrat Classic Bold"/>
              </a:rPr>
              <a:t>E PLAN S</a:t>
            </a:r>
          </a:p>
        </p:txBody>
      </p:sp>
      <p:sp>
        <p:nvSpPr>
          <p:cNvPr id="14" name="CasellaDiTesto 13">
            <a:extLst>
              <a:ext uri="{FF2B5EF4-FFF2-40B4-BE49-F238E27FC236}">
                <a16:creationId xmlns:a16="http://schemas.microsoft.com/office/drawing/2014/main" id="{C95B2B58-1B0E-DACE-015E-B16FCBEC0AB8}"/>
              </a:ext>
            </a:extLst>
          </p:cNvPr>
          <p:cNvSpPr txBox="1"/>
          <p:nvPr/>
        </p:nvSpPr>
        <p:spPr>
          <a:xfrm>
            <a:off x="4733087" y="-125418"/>
            <a:ext cx="12228801" cy="1708160"/>
          </a:xfrm>
          <a:prstGeom prst="rect">
            <a:avLst/>
          </a:prstGeom>
          <a:noFill/>
        </p:spPr>
        <p:txBody>
          <a:bodyPr wrap="square" lIns="91440" tIns="45720" rIns="91440" bIns="45720" anchor="t">
            <a:spAutoFit/>
          </a:bodyPr>
          <a:lstStyle/>
          <a:p>
            <a:pPr algn="ctr">
              <a:lnSpc>
                <a:spcPts val="6269"/>
              </a:lnSpc>
            </a:pPr>
            <a:r>
              <a:rPr lang="en-US" sz="4400">
                <a:solidFill>
                  <a:schemeClr val="bg1"/>
                </a:solidFill>
                <a:latin typeface="Montserrat Classic Bold"/>
              </a:rPr>
              <a:t>La Rights Retention Strategy di </a:t>
            </a:r>
            <a:r>
              <a:rPr lang="en-US" sz="4400" err="1">
                <a:solidFill>
                  <a:schemeClr val="bg1"/>
                </a:solidFill>
                <a:latin typeface="Montserrat Classic Bold"/>
              </a:rPr>
              <a:t>cOAlition</a:t>
            </a:r>
            <a:r>
              <a:rPr lang="en-US" sz="4400">
                <a:solidFill>
                  <a:schemeClr val="bg1"/>
                </a:solidFill>
                <a:latin typeface="Montserrat Classic Bold"/>
              </a:rPr>
              <a:t> S e </a:t>
            </a:r>
            <a:r>
              <a:rPr lang="en-US" sz="4400" err="1">
                <a:solidFill>
                  <a:schemeClr val="bg1"/>
                </a:solidFill>
                <a:latin typeface="Montserrat Classic Bold"/>
              </a:rPr>
              <a:t>altri</a:t>
            </a:r>
            <a:r>
              <a:rPr lang="en-US" sz="4400">
                <a:solidFill>
                  <a:schemeClr val="bg1"/>
                </a:solidFill>
                <a:latin typeface="Montserrat Classic Bold"/>
              </a:rPr>
              <a:t> </a:t>
            </a:r>
            <a:r>
              <a:rPr lang="en-US" sz="4400" err="1">
                <a:solidFill>
                  <a:schemeClr val="bg1"/>
                </a:solidFill>
                <a:latin typeface="Montserrat Classic Bold"/>
              </a:rPr>
              <a:t>esempi</a:t>
            </a:r>
            <a:endParaRPr lang="en-US" sz="4400">
              <a:solidFill>
                <a:schemeClr val="bg1"/>
              </a:solidFill>
              <a:latin typeface="Montserrat Classic Bold"/>
              <a:ea typeface="Montserrat Classic Bold"/>
              <a:cs typeface="Montserrat Classic Bold"/>
            </a:endParaRPr>
          </a:p>
        </p:txBody>
      </p:sp>
    </p:spTree>
    <p:extLst>
      <p:ext uri="{BB962C8B-B14F-4D97-AF65-F5344CB8AC3E}">
        <p14:creationId xmlns:p14="http://schemas.microsoft.com/office/powerpoint/2010/main" val="355859448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18288000" cy="1457325"/>
          </a:xfrm>
          <a:prstGeom prst="rect">
            <a:avLst/>
          </a:prstGeom>
          <a:solidFill>
            <a:srgbClr val="1E3048"/>
          </a:solidFill>
        </p:spPr>
        <p:txBody>
          <a:bodyPr/>
          <a:lstStyle/>
          <a:p>
            <a:endParaRPr lang="it-IT"/>
          </a:p>
        </p:txBody>
      </p:sp>
      <p:sp>
        <p:nvSpPr>
          <p:cNvPr id="3" name="Freeform 3"/>
          <p:cNvSpPr/>
          <p:nvPr/>
        </p:nvSpPr>
        <p:spPr>
          <a:xfrm>
            <a:off x="16702512" y="8607791"/>
            <a:ext cx="556788" cy="556788"/>
          </a:xfrm>
          <a:custGeom>
            <a:avLst/>
            <a:gdLst/>
            <a:ahLst/>
            <a:cxnLst/>
            <a:rect l="l" t="t" r="r" b="b"/>
            <a:pathLst>
              <a:path w="556788" h="556788">
                <a:moveTo>
                  <a:pt x="0" y="0"/>
                </a:moveTo>
                <a:lnTo>
                  <a:pt x="556788" y="0"/>
                </a:lnTo>
                <a:lnTo>
                  <a:pt x="556788" y="556787"/>
                </a:lnTo>
                <a:lnTo>
                  <a:pt x="0" y="55678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it-IT"/>
          </a:p>
        </p:txBody>
      </p:sp>
      <p:sp>
        <p:nvSpPr>
          <p:cNvPr id="4" name="Freeform 4"/>
          <p:cNvSpPr/>
          <p:nvPr/>
        </p:nvSpPr>
        <p:spPr>
          <a:xfrm rot="-5400000">
            <a:off x="16041208" y="-789467"/>
            <a:ext cx="2988478" cy="1505106"/>
          </a:xfrm>
          <a:custGeom>
            <a:avLst/>
            <a:gdLst/>
            <a:ahLst/>
            <a:cxnLst/>
            <a:rect l="l" t="t" r="r" b="b"/>
            <a:pathLst>
              <a:path w="2988478" h="1505106">
                <a:moveTo>
                  <a:pt x="0" y="0"/>
                </a:moveTo>
                <a:lnTo>
                  <a:pt x="2988478" y="0"/>
                </a:lnTo>
                <a:lnTo>
                  <a:pt x="2988478" y="1505106"/>
                </a:lnTo>
                <a:lnTo>
                  <a:pt x="0" y="150510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it-IT"/>
          </a:p>
        </p:txBody>
      </p:sp>
      <p:sp>
        <p:nvSpPr>
          <p:cNvPr id="5" name="Freeform 5"/>
          <p:cNvSpPr/>
          <p:nvPr/>
        </p:nvSpPr>
        <p:spPr>
          <a:xfrm rot="5400000">
            <a:off x="7996398" y="9139398"/>
            <a:ext cx="1060016" cy="1235189"/>
          </a:xfrm>
          <a:custGeom>
            <a:avLst/>
            <a:gdLst/>
            <a:ahLst/>
            <a:cxnLst/>
            <a:rect l="l" t="t" r="r" b="b"/>
            <a:pathLst>
              <a:path w="1060016" h="1235189">
                <a:moveTo>
                  <a:pt x="0" y="0"/>
                </a:moveTo>
                <a:lnTo>
                  <a:pt x="1060016" y="0"/>
                </a:lnTo>
                <a:lnTo>
                  <a:pt x="1060016" y="1235188"/>
                </a:lnTo>
                <a:lnTo>
                  <a:pt x="0" y="123518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it-IT"/>
          </a:p>
        </p:txBody>
      </p:sp>
      <p:grpSp>
        <p:nvGrpSpPr>
          <p:cNvPr id="6" name="Group 6"/>
          <p:cNvGrpSpPr/>
          <p:nvPr/>
        </p:nvGrpSpPr>
        <p:grpSpPr>
          <a:xfrm>
            <a:off x="-431966" y="911088"/>
            <a:ext cx="7148154" cy="925889"/>
            <a:chOff x="0" y="0"/>
            <a:chExt cx="9530872" cy="1234519"/>
          </a:xfrm>
        </p:grpSpPr>
        <p:grpSp>
          <p:nvGrpSpPr>
            <p:cNvPr id="7" name="Group 7"/>
            <p:cNvGrpSpPr/>
            <p:nvPr/>
          </p:nvGrpSpPr>
          <p:grpSpPr>
            <a:xfrm>
              <a:off x="0" y="0"/>
              <a:ext cx="9530872" cy="1234519"/>
              <a:chOff x="0" y="0"/>
              <a:chExt cx="2221364" cy="287730"/>
            </a:xfrm>
          </p:grpSpPr>
          <p:sp>
            <p:nvSpPr>
              <p:cNvPr id="8" name="Freeform 8"/>
              <p:cNvSpPr/>
              <p:nvPr/>
            </p:nvSpPr>
            <p:spPr>
              <a:xfrm>
                <a:off x="0" y="0"/>
                <a:ext cx="2221364" cy="287730"/>
              </a:xfrm>
              <a:custGeom>
                <a:avLst/>
                <a:gdLst/>
                <a:ahLst/>
                <a:cxnLst/>
                <a:rect l="l" t="t" r="r" b="b"/>
                <a:pathLst>
                  <a:path w="2221364" h="287730">
                    <a:moveTo>
                      <a:pt x="46588" y="0"/>
                    </a:moveTo>
                    <a:lnTo>
                      <a:pt x="2174776" y="0"/>
                    </a:lnTo>
                    <a:cubicBezTo>
                      <a:pt x="2187132" y="0"/>
                      <a:pt x="2198982" y="4908"/>
                      <a:pt x="2207719" y="13645"/>
                    </a:cubicBezTo>
                    <a:cubicBezTo>
                      <a:pt x="2216456" y="22382"/>
                      <a:pt x="2221364" y="34232"/>
                      <a:pt x="2221364" y="46588"/>
                    </a:cubicBezTo>
                    <a:lnTo>
                      <a:pt x="2221364" y="241142"/>
                    </a:lnTo>
                    <a:cubicBezTo>
                      <a:pt x="2221364" y="266872"/>
                      <a:pt x="2200506" y="287730"/>
                      <a:pt x="2174776" y="287730"/>
                    </a:cubicBezTo>
                    <a:lnTo>
                      <a:pt x="46588" y="287730"/>
                    </a:lnTo>
                    <a:cubicBezTo>
                      <a:pt x="34232" y="287730"/>
                      <a:pt x="22382" y="282822"/>
                      <a:pt x="13645" y="274085"/>
                    </a:cubicBezTo>
                    <a:cubicBezTo>
                      <a:pt x="4908" y="265348"/>
                      <a:pt x="0" y="253498"/>
                      <a:pt x="0" y="241142"/>
                    </a:cubicBezTo>
                    <a:lnTo>
                      <a:pt x="0" y="46588"/>
                    </a:lnTo>
                    <a:cubicBezTo>
                      <a:pt x="0" y="34232"/>
                      <a:pt x="4908" y="22382"/>
                      <a:pt x="13645" y="13645"/>
                    </a:cubicBezTo>
                    <a:cubicBezTo>
                      <a:pt x="22382" y="4908"/>
                      <a:pt x="34232" y="0"/>
                      <a:pt x="46588" y="0"/>
                    </a:cubicBezTo>
                    <a:close/>
                  </a:path>
                </a:pathLst>
              </a:custGeom>
              <a:solidFill>
                <a:srgbClr val="FFFFFF"/>
              </a:solidFill>
            </p:spPr>
            <p:txBody>
              <a:bodyPr/>
              <a:lstStyle/>
              <a:p>
                <a:endParaRPr lang="it-IT"/>
              </a:p>
            </p:txBody>
          </p:sp>
          <p:sp>
            <p:nvSpPr>
              <p:cNvPr id="9" name="TextBox 9"/>
              <p:cNvSpPr txBox="1"/>
              <p:nvPr/>
            </p:nvSpPr>
            <p:spPr>
              <a:xfrm>
                <a:off x="0" y="-38100"/>
                <a:ext cx="2221364" cy="325830"/>
              </a:xfrm>
              <a:prstGeom prst="rect">
                <a:avLst/>
              </a:prstGeom>
            </p:spPr>
            <p:txBody>
              <a:bodyPr lIns="60055" tIns="60055" rIns="60055" bIns="60055" rtlCol="0" anchor="ctr"/>
              <a:lstStyle/>
              <a:p>
                <a:pPr algn="ctr">
                  <a:lnSpc>
                    <a:spcPts val="2939"/>
                  </a:lnSpc>
                </a:pPr>
                <a:endParaRPr/>
              </a:p>
            </p:txBody>
          </p:sp>
        </p:grpSp>
        <p:sp>
          <p:nvSpPr>
            <p:cNvPr id="10" name="Freeform 10"/>
            <p:cNvSpPr/>
            <p:nvPr/>
          </p:nvSpPr>
          <p:spPr>
            <a:xfrm>
              <a:off x="3724852" y="163176"/>
              <a:ext cx="5435836" cy="908166"/>
            </a:xfrm>
            <a:custGeom>
              <a:avLst/>
              <a:gdLst/>
              <a:ahLst/>
              <a:cxnLst/>
              <a:rect l="l" t="t" r="r" b="b"/>
              <a:pathLst>
                <a:path w="5435836" h="908166">
                  <a:moveTo>
                    <a:pt x="0" y="0"/>
                  </a:moveTo>
                  <a:lnTo>
                    <a:pt x="5435836" y="0"/>
                  </a:lnTo>
                  <a:lnTo>
                    <a:pt x="5435836" y="908167"/>
                  </a:lnTo>
                  <a:lnTo>
                    <a:pt x="0" y="908167"/>
                  </a:lnTo>
                  <a:lnTo>
                    <a:pt x="0" y="0"/>
                  </a:lnTo>
                  <a:close/>
                </a:path>
              </a:pathLst>
            </a:custGeom>
            <a:blipFill>
              <a:blip r:embed="rId8"/>
              <a:stretch>
                <a:fillRect/>
              </a:stretch>
            </a:blipFill>
          </p:spPr>
          <p:txBody>
            <a:bodyPr/>
            <a:lstStyle/>
            <a:p>
              <a:endParaRPr lang="it-IT"/>
            </a:p>
          </p:txBody>
        </p:sp>
        <p:sp>
          <p:nvSpPr>
            <p:cNvPr id="11" name="Freeform 11"/>
            <p:cNvSpPr/>
            <p:nvPr/>
          </p:nvSpPr>
          <p:spPr>
            <a:xfrm>
              <a:off x="1650583" y="240131"/>
              <a:ext cx="1923704" cy="754258"/>
            </a:xfrm>
            <a:custGeom>
              <a:avLst/>
              <a:gdLst/>
              <a:ahLst/>
              <a:cxnLst/>
              <a:rect l="l" t="t" r="r" b="b"/>
              <a:pathLst>
                <a:path w="1923704" h="754258">
                  <a:moveTo>
                    <a:pt x="0" y="0"/>
                  </a:moveTo>
                  <a:lnTo>
                    <a:pt x="1923704" y="0"/>
                  </a:lnTo>
                  <a:lnTo>
                    <a:pt x="1923704" y="754258"/>
                  </a:lnTo>
                  <a:lnTo>
                    <a:pt x="0" y="754258"/>
                  </a:lnTo>
                  <a:lnTo>
                    <a:pt x="0" y="0"/>
                  </a:lnTo>
                  <a:close/>
                </a:path>
              </a:pathLst>
            </a:custGeom>
            <a:blipFill>
              <a:blip r:embed="rId9"/>
              <a:stretch>
                <a:fillRect/>
              </a:stretch>
            </a:blipFill>
          </p:spPr>
          <p:txBody>
            <a:bodyPr/>
            <a:lstStyle/>
            <a:p>
              <a:endParaRPr lang="it-IT"/>
            </a:p>
          </p:txBody>
        </p:sp>
      </p:grpSp>
      <p:sp>
        <p:nvSpPr>
          <p:cNvPr id="12" name="TextBox 7">
            <a:extLst>
              <a:ext uri="{FF2B5EF4-FFF2-40B4-BE49-F238E27FC236}">
                <a16:creationId xmlns:a16="http://schemas.microsoft.com/office/drawing/2014/main" id="{C05021FE-7E58-405E-1261-F51D6C67CA0F}"/>
              </a:ext>
            </a:extLst>
          </p:cNvPr>
          <p:cNvSpPr txBox="1"/>
          <p:nvPr/>
        </p:nvSpPr>
        <p:spPr>
          <a:xfrm>
            <a:off x="206264" y="3154406"/>
            <a:ext cx="9134389" cy="7132594"/>
          </a:xfrm>
          <a:prstGeom prst="rect">
            <a:avLst/>
          </a:prstGeom>
        </p:spPr>
        <p:txBody>
          <a:bodyPr wrap="square" lIns="0" tIns="0" rIns="0" bIns="0" rtlCol="0" anchor="t">
            <a:spAutoFit/>
          </a:bodyPr>
          <a:lstStyle/>
          <a:p>
            <a:pPr algn="just">
              <a:lnSpc>
                <a:spcPts val="3499"/>
              </a:lnSpc>
            </a:pPr>
            <a:r>
              <a:rPr lang="en-US" sz="2499" b="1">
                <a:solidFill>
                  <a:srgbClr val="06213C"/>
                </a:solidFill>
                <a:latin typeface="Montserrat"/>
              </a:rPr>
              <a:t>Rights Retention Strategy (RRS)</a:t>
            </a:r>
            <a:r>
              <a:rPr lang="en-US" sz="2000" b="1">
                <a:solidFill>
                  <a:srgbClr val="06213C"/>
                </a:solidFill>
                <a:latin typeface="Montserrat"/>
              </a:rPr>
              <a:t>. </a:t>
            </a:r>
            <a:r>
              <a:rPr lang="en-US" sz="2000" b="1" u="sng">
                <a:solidFill>
                  <a:srgbClr val="06213C"/>
                </a:solidFill>
                <a:latin typeface="Montserrat"/>
              </a:rPr>
              <a:t>Cosa </a:t>
            </a:r>
            <a:r>
              <a:rPr lang="en-US" sz="2000" b="1" u="sng" err="1">
                <a:solidFill>
                  <a:srgbClr val="06213C"/>
                </a:solidFill>
                <a:latin typeface="Montserrat"/>
              </a:rPr>
              <a:t>devono</a:t>
            </a:r>
            <a:r>
              <a:rPr lang="en-US" sz="2000" b="1" u="sng">
                <a:solidFill>
                  <a:srgbClr val="06213C"/>
                </a:solidFill>
                <a:latin typeface="Montserrat"/>
              </a:rPr>
              <a:t> fare </a:t>
            </a:r>
            <a:r>
              <a:rPr lang="en-US" sz="2000" b="1" u="sng" err="1">
                <a:solidFill>
                  <a:srgbClr val="06213C"/>
                </a:solidFill>
                <a:latin typeface="Montserrat"/>
              </a:rPr>
              <a:t>gli</a:t>
            </a:r>
            <a:r>
              <a:rPr lang="en-US" sz="2000" b="1" u="sng">
                <a:solidFill>
                  <a:srgbClr val="06213C"/>
                </a:solidFill>
                <a:latin typeface="Montserrat"/>
              </a:rPr>
              <a:t> </a:t>
            </a:r>
            <a:r>
              <a:rPr lang="en-US" sz="2000" b="1" u="sng" err="1">
                <a:solidFill>
                  <a:srgbClr val="06213C"/>
                </a:solidFill>
                <a:latin typeface="Montserrat"/>
              </a:rPr>
              <a:t>autori</a:t>
            </a:r>
            <a:r>
              <a:rPr lang="en-US" sz="2000" b="1" u="sng">
                <a:solidFill>
                  <a:srgbClr val="06213C"/>
                </a:solidFill>
                <a:latin typeface="Montserrat"/>
              </a:rPr>
              <a:t>:</a:t>
            </a:r>
          </a:p>
          <a:p>
            <a:pPr algn="just">
              <a:lnSpc>
                <a:spcPts val="3499"/>
              </a:lnSpc>
            </a:pPr>
            <a:endParaRPr lang="en-US" sz="2000">
              <a:solidFill>
                <a:srgbClr val="06213C"/>
              </a:solidFill>
              <a:latin typeface="Montserrat"/>
            </a:endParaRPr>
          </a:p>
          <a:p>
            <a:pPr algn="just">
              <a:lnSpc>
                <a:spcPts val="3499"/>
              </a:lnSpc>
            </a:pPr>
            <a:r>
              <a:rPr lang="en-US" sz="2000">
                <a:solidFill>
                  <a:srgbClr val="06213C"/>
                </a:solidFill>
                <a:latin typeface="Montserrat"/>
              </a:rPr>
              <a:t>1: </a:t>
            </a:r>
            <a:r>
              <a:rPr lang="en-US" sz="2000" err="1">
                <a:solidFill>
                  <a:srgbClr val="06213C"/>
                </a:solidFill>
                <a:latin typeface="Montserrat"/>
              </a:rPr>
              <a:t>informare</a:t>
            </a:r>
            <a:r>
              <a:rPr lang="en-US" sz="2000">
                <a:solidFill>
                  <a:srgbClr val="06213C"/>
                </a:solidFill>
                <a:latin typeface="Montserrat"/>
              </a:rPr>
              <a:t> </a:t>
            </a:r>
            <a:r>
              <a:rPr lang="en-US" sz="2000" err="1">
                <a:solidFill>
                  <a:srgbClr val="06213C"/>
                </a:solidFill>
                <a:latin typeface="Montserrat"/>
              </a:rPr>
              <a:t>l'editore</a:t>
            </a:r>
            <a:r>
              <a:rPr lang="en-US" sz="2000">
                <a:solidFill>
                  <a:srgbClr val="06213C"/>
                </a:solidFill>
                <a:latin typeface="Montserrat"/>
              </a:rPr>
              <a:t> </a:t>
            </a:r>
            <a:r>
              <a:rPr lang="en-US" sz="2000" err="1">
                <a:solidFill>
                  <a:srgbClr val="06213C"/>
                </a:solidFill>
                <a:latin typeface="Montserrat"/>
              </a:rPr>
              <a:t>che</a:t>
            </a:r>
            <a:r>
              <a:rPr lang="en-US" sz="2000">
                <a:solidFill>
                  <a:srgbClr val="06213C"/>
                </a:solidFill>
                <a:latin typeface="Montserrat"/>
              </a:rPr>
              <a:t> </a:t>
            </a:r>
            <a:r>
              <a:rPr lang="en-US" sz="2000" err="1">
                <a:solidFill>
                  <a:srgbClr val="06213C"/>
                </a:solidFill>
                <a:latin typeface="Montserrat"/>
              </a:rPr>
              <a:t>stanno</a:t>
            </a:r>
            <a:r>
              <a:rPr lang="en-US" sz="2000">
                <a:solidFill>
                  <a:srgbClr val="06213C"/>
                </a:solidFill>
                <a:latin typeface="Montserrat"/>
              </a:rPr>
              <a:t> </a:t>
            </a:r>
            <a:r>
              <a:rPr lang="en-US" sz="2000" err="1">
                <a:solidFill>
                  <a:srgbClr val="06213C"/>
                </a:solidFill>
                <a:latin typeface="Montserrat"/>
              </a:rPr>
              <a:t>usando</a:t>
            </a:r>
            <a:r>
              <a:rPr lang="en-US" sz="2000">
                <a:solidFill>
                  <a:srgbClr val="06213C"/>
                </a:solidFill>
                <a:latin typeface="Montserrat"/>
              </a:rPr>
              <a:t> la RRS. I </a:t>
            </a:r>
            <a:r>
              <a:rPr lang="en-US" sz="2000" err="1">
                <a:solidFill>
                  <a:srgbClr val="06213C"/>
                </a:solidFill>
                <a:latin typeface="Montserrat"/>
              </a:rPr>
              <a:t>ricercatori</a:t>
            </a:r>
            <a:r>
              <a:rPr lang="en-US" sz="2000">
                <a:solidFill>
                  <a:srgbClr val="06213C"/>
                </a:solidFill>
                <a:latin typeface="Montserrat"/>
              </a:rPr>
              <a:t> </a:t>
            </a:r>
            <a:r>
              <a:rPr lang="en-US" sz="2000" err="1">
                <a:solidFill>
                  <a:srgbClr val="06213C"/>
                </a:solidFill>
                <a:latin typeface="Montserrat"/>
              </a:rPr>
              <a:t>finanziati</a:t>
            </a:r>
            <a:r>
              <a:rPr lang="en-US" sz="2000">
                <a:solidFill>
                  <a:srgbClr val="06213C"/>
                </a:solidFill>
                <a:latin typeface="Montserrat"/>
              </a:rPr>
              <a:t> da Coalition S </a:t>
            </a:r>
            <a:r>
              <a:rPr lang="en-US" sz="2000" err="1">
                <a:solidFill>
                  <a:srgbClr val="06213C"/>
                </a:solidFill>
                <a:latin typeface="Montserrat"/>
              </a:rPr>
              <a:t>devono</a:t>
            </a:r>
            <a:r>
              <a:rPr lang="en-US" sz="2000">
                <a:solidFill>
                  <a:srgbClr val="06213C"/>
                </a:solidFill>
                <a:latin typeface="Montserrat"/>
              </a:rPr>
              <a:t>  </a:t>
            </a:r>
            <a:r>
              <a:rPr lang="en-US" sz="2000" err="1">
                <a:solidFill>
                  <a:srgbClr val="06213C"/>
                </a:solidFill>
                <a:latin typeface="Montserrat"/>
              </a:rPr>
              <a:t>includere</a:t>
            </a:r>
            <a:r>
              <a:rPr lang="en-US" sz="2000">
                <a:solidFill>
                  <a:srgbClr val="06213C"/>
                </a:solidFill>
                <a:latin typeface="Montserrat"/>
              </a:rPr>
              <a:t> la </a:t>
            </a:r>
            <a:r>
              <a:rPr lang="en-US" sz="2000" err="1">
                <a:solidFill>
                  <a:srgbClr val="06213C"/>
                </a:solidFill>
                <a:latin typeface="Montserrat"/>
              </a:rPr>
              <a:t>seguente</a:t>
            </a:r>
            <a:r>
              <a:rPr lang="en-US" sz="2000">
                <a:solidFill>
                  <a:srgbClr val="06213C"/>
                </a:solidFill>
                <a:latin typeface="Montserrat"/>
              </a:rPr>
              <a:t> </a:t>
            </a:r>
            <a:r>
              <a:rPr lang="en-US" sz="2000" err="1">
                <a:solidFill>
                  <a:srgbClr val="06213C"/>
                </a:solidFill>
                <a:latin typeface="Montserrat"/>
              </a:rPr>
              <a:t>dichiarazione</a:t>
            </a:r>
            <a:r>
              <a:rPr lang="en-US" sz="2000">
                <a:solidFill>
                  <a:srgbClr val="06213C"/>
                </a:solidFill>
                <a:latin typeface="Montserrat"/>
              </a:rPr>
              <a:t>: </a:t>
            </a:r>
          </a:p>
          <a:p>
            <a:pPr lvl="1" algn="just">
              <a:lnSpc>
                <a:spcPts val="3499"/>
              </a:lnSpc>
            </a:pPr>
            <a:br>
              <a:rPr lang="en-US" sz="2000">
                <a:solidFill>
                  <a:srgbClr val="06213C"/>
                </a:solidFill>
                <a:latin typeface="Montserrat"/>
              </a:rPr>
            </a:br>
            <a:r>
              <a:rPr lang="en-US" i="1">
                <a:solidFill>
                  <a:srgbClr val="06213C"/>
                </a:solidFill>
                <a:latin typeface="Montserrat"/>
              </a:rPr>
              <a:t>Questa </a:t>
            </a:r>
            <a:r>
              <a:rPr lang="en-US" i="1" err="1">
                <a:solidFill>
                  <a:srgbClr val="06213C"/>
                </a:solidFill>
                <a:latin typeface="Montserrat"/>
              </a:rPr>
              <a:t>ricerca</a:t>
            </a:r>
            <a:r>
              <a:rPr lang="en-US" i="1">
                <a:solidFill>
                  <a:srgbClr val="06213C"/>
                </a:solidFill>
                <a:latin typeface="Montserrat"/>
              </a:rPr>
              <a:t> </a:t>
            </a:r>
            <a:r>
              <a:rPr lang="en-US" i="1" err="1">
                <a:solidFill>
                  <a:srgbClr val="06213C"/>
                </a:solidFill>
                <a:latin typeface="Montserrat"/>
              </a:rPr>
              <a:t>è</a:t>
            </a:r>
            <a:r>
              <a:rPr lang="en-US" i="1">
                <a:solidFill>
                  <a:srgbClr val="06213C"/>
                </a:solidFill>
                <a:latin typeface="Montserrat"/>
              </a:rPr>
              <a:t> </a:t>
            </a:r>
            <a:r>
              <a:rPr lang="en-US" i="1" err="1">
                <a:solidFill>
                  <a:srgbClr val="06213C"/>
                </a:solidFill>
                <a:latin typeface="Montserrat"/>
              </a:rPr>
              <a:t>stata</a:t>
            </a:r>
            <a:r>
              <a:rPr lang="en-US" i="1">
                <a:solidFill>
                  <a:srgbClr val="06213C"/>
                </a:solidFill>
                <a:latin typeface="Montserrat"/>
              </a:rPr>
              <a:t> </a:t>
            </a:r>
            <a:r>
              <a:rPr lang="en-US" i="1" err="1">
                <a:solidFill>
                  <a:srgbClr val="06213C"/>
                </a:solidFill>
                <a:latin typeface="Montserrat"/>
              </a:rPr>
              <a:t>finanziata</a:t>
            </a:r>
            <a:r>
              <a:rPr lang="en-US" i="1">
                <a:solidFill>
                  <a:srgbClr val="06213C"/>
                </a:solidFill>
                <a:latin typeface="Montserrat"/>
              </a:rPr>
              <a:t>, in </a:t>
            </a:r>
            <a:r>
              <a:rPr lang="en-US" i="1" err="1">
                <a:solidFill>
                  <a:srgbClr val="06213C"/>
                </a:solidFill>
                <a:latin typeface="Montserrat"/>
              </a:rPr>
              <a:t>tutto</a:t>
            </a:r>
            <a:r>
              <a:rPr lang="en-US" i="1">
                <a:solidFill>
                  <a:srgbClr val="06213C"/>
                </a:solidFill>
                <a:latin typeface="Montserrat"/>
              </a:rPr>
              <a:t> o in </a:t>
            </a:r>
            <a:r>
              <a:rPr lang="en-US" i="1" err="1">
                <a:solidFill>
                  <a:srgbClr val="06213C"/>
                </a:solidFill>
                <a:latin typeface="Montserrat"/>
              </a:rPr>
              <a:t>parte</a:t>
            </a:r>
            <a:r>
              <a:rPr lang="en-US" i="1">
                <a:solidFill>
                  <a:srgbClr val="06213C"/>
                </a:solidFill>
                <a:latin typeface="Montserrat"/>
              </a:rPr>
              <a:t> da [</a:t>
            </a:r>
            <a:r>
              <a:rPr lang="en-US" i="1" err="1">
                <a:solidFill>
                  <a:srgbClr val="06213C"/>
                </a:solidFill>
                <a:latin typeface="Montserrat"/>
              </a:rPr>
              <a:t>nome</a:t>
            </a:r>
            <a:r>
              <a:rPr lang="en-US" i="1">
                <a:solidFill>
                  <a:srgbClr val="06213C"/>
                </a:solidFill>
                <a:latin typeface="Montserrat"/>
              </a:rPr>
              <a:t> </a:t>
            </a:r>
            <a:r>
              <a:rPr lang="en-US" i="1" err="1">
                <a:solidFill>
                  <a:srgbClr val="06213C"/>
                </a:solidFill>
                <a:latin typeface="Montserrat"/>
              </a:rPr>
              <a:t>dell'organizzazione</a:t>
            </a:r>
            <a:r>
              <a:rPr lang="en-US" i="1">
                <a:solidFill>
                  <a:srgbClr val="06213C"/>
                </a:solidFill>
                <a:latin typeface="Montserrat"/>
              </a:rPr>
              <a:t>, Grant]. Si </a:t>
            </a:r>
            <a:r>
              <a:rPr lang="en-US" i="1" err="1">
                <a:solidFill>
                  <a:srgbClr val="06213C"/>
                </a:solidFill>
                <a:latin typeface="Montserrat"/>
              </a:rPr>
              <a:t>applica</a:t>
            </a:r>
            <a:r>
              <a:rPr lang="en-US" i="1">
                <a:solidFill>
                  <a:srgbClr val="06213C"/>
                </a:solidFill>
                <a:latin typeface="Montserrat"/>
              </a:rPr>
              <a:t> </a:t>
            </a:r>
            <a:r>
              <a:rPr lang="en-US" i="1" err="1">
                <a:solidFill>
                  <a:srgbClr val="06213C"/>
                </a:solidFill>
                <a:latin typeface="Montserrat"/>
              </a:rPr>
              <a:t>una</a:t>
            </a:r>
            <a:r>
              <a:rPr lang="en-US" i="1">
                <a:solidFill>
                  <a:srgbClr val="06213C"/>
                </a:solidFill>
                <a:latin typeface="Montserrat"/>
              </a:rPr>
              <a:t> </a:t>
            </a:r>
            <a:r>
              <a:rPr lang="en-US" i="1" err="1">
                <a:solidFill>
                  <a:srgbClr val="06213C"/>
                </a:solidFill>
                <a:latin typeface="Montserrat"/>
              </a:rPr>
              <a:t>licenza</a:t>
            </a:r>
            <a:r>
              <a:rPr lang="en-US" i="1">
                <a:solidFill>
                  <a:srgbClr val="06213C"/>
                </a:solidFill>
                <a:latin typeface="Montserrat"/>
              </a:rPr>
              <a:t> CC BY </a:t>
            </a:r>
            <a:r>
              <a:rPr lang="en-US" i="1" err="1">
                <a:solidFill>
                  <a:srgbClr val="06213C"/>
                </a:solidFill>
                <a:latin typeface="Montserrat"/>
              </a:rPr>
              <a:t>alla</a:t>
            </a:r>
            <a:r>
              <a:rPr lang="en-US" i="1">
                <a:solidFill>
                  <a:srgbClr val="06213C"/>
                </a:solidFill>
                <a:latin typeface="Montserrat"/>
              </a:rPr>
              <a:t> </a:t>
            </a:r>
            <a:r>
              <a:rPr lang="en-US" i="1" err="1">
                <a:solidFill>
                  <a:srgbClr val="06213C"/>
                </a:solidFill>
                <a:latin typeface="Montserrat"/>
              </a:rPr>
              <a:t>versione</a:t>
            </a:r>
            <a:r>
              <a:rPr lang="en-US" i="1">
                <a:solidFill>
                  <a:srgbClr val="06213C"/>
                </a:solidFill>
                <a:latin typeface="Montserrat"/>
              </a:rPr>
              <a:t> AAM in </a:t>
            </a:r>
            <a:r>
              <a:rPr lang="en-US" i="1" err="1">
                <a:solidFill>
                  <a:srgbClr val="06213C"/>
                </a:solidFill>
                <a:latin typeface="Montserrat"/>
              </a:rPr>
              <a:t>conformità</a:t>
            </a:r>
            <a:r>
              <a:rPr lang="en-US" i="1">
                <a:solidFill>
                  <a:srgbClr val="06213C"/>
                </a:solidFill>
                <a:latin typeface="Montserrat"/>
              </a:rPr>
              <a:t> alle </a:t>
            </a:r>
            <a:r>
              <a:rPr lang="en-US" i="1" err="1">
                <a:solidFill>
                  <a:srgbClr val="06213C"/>
                </a:solidFill>
                <a:latin typeface="Montserrat"/>
              </a:rPr>
              <a:t>condizioni</a:t>
            </a:r>
            <a:r>
              <a:rPr lang="en-US" i="1">
                <a:solidFill>
                  <a:srgbClr val="06213C"/>
                </a:solidFill>
                <a:latin typeface="Montserrat"/>
              </a:rPr>
              <a:t> di accesso </a:t>
            </a:r>
            <a:r>
              <a:rPr lang="en-US" i="1" err="1">
                <a:solidFill>
                  <a:srgbClr val="06213C"/>
                </a:solidFill>
                <a:latin typeface="Montserrat"/>
              </a:rPr>
              <a:t>aperto</a:t>
            </a:r>
            <a:r>
              <a:rPr lang="en-US" i="1">
                <a:solidFill>
                  <a:srgbClr val="06213C"/>
                </a:solidFill>
                <a:latin typeface="Montserrat"/>
              </a:rPr>
              <a:t> del </a:t>
            </a:r>
            <a:r>
              <a:rPr lang="en-US" i="1" err="1">
                <a:solidFill>
                  <a:srgbClr val="06213C"/>
                </a:solidFill>
                <a:latin typeface="Montserrat"/>
              </a:rPr>
              <a:t>finanziamento</a:t>
            </a:r>
            <a:r>
              <a:rPr lang="en-US" i="1">
                <a:solidFill>
                  <a:srgbClr val="06213C"/>
                </a:solidFill>
                <a:latin typeface="Montserrat"/>
              </a:rPr>
              <a:t>.</a:t>
            </a:r>
          </a:p>
          <a:p>
            <a:pPr algn="just">
              <a:lnSpc>
                <a:spcPts val="3499"/>
              </a:lnSpc>
            </a:pPr>
            <a:br>
              <a:rPr lang="en-US" sz="2000">
                <a:solidFill>
                  <a:srgbClr val="06213C"/>
                </a:solidFill>
                <a:latin typeface="Montserrat"/>
              </a:rPr>
            </a:br>
            <a:r>
              <a:rPr lang="en-US" sz="2000">
                <a:solidFill>
                  <a:srgbClr val="06213C"/>
                </a:solidFill>
                <a:latin typeface="Montserrat"/>
              </a:rPr>
              <a:t>2. In </a:t>
            </a:r>
            <a:r>
              <a:rPr lang="en-US" sz="2000" err="1">
                <a:solidFill>
                  <a:srgbClr val="06213C"/>
                </a:solidFill>
                <a:latin typeface="Montserrat"/>
              </a:rPr>
              <a:t>fase</a:t>
            </a:r>
            <a:r>
              <a:rPr lang="en-US" sz="2000">
                <a:solidFill>
                  <a:srgbClr val="06213C"/>
                </a:solidFill>
                <a:latin typeface="Montserrat"/>
              </a:rPr>
              <a:t> di </a:t>
            </a:r>
            <a:r>
              <a:rPr lang="en-US" sz="2000" err="1">
                <a:solidFill>
                  <a:srgbClr val="06213C"/>
                </a:solidFill>
                <a:latin typeface="Montserrat"/>
              </a:rPr>
              <a:t>pubblicazione</a:t>
            </a:r>
            <a:r>
              <a:rPr lang="en-US" sz="2000">
                <a:solidFill>
                  <a:srgbClr val="06213C"/>
                </a:solidFill>
                <a:latin typeface="Montserrat"/>
              </a:rPr>
              <a:t>: </a:t>
            </a:r>
            <a:r>
              <a:rPr lang="en-US" sz="2000" err="1">
                <a:solidFill>
                  <a:srgbClr val="06213C"/>
                </a:solidFill>
                <a:latin typeface="Montserrat"/>
              </a:rPr>
              <a:t>depositare</a:t>
            </a:r>
            <a:r>
              <a:rPr lang="en-US" sz="2000">
                <a:solidFill>
                  <a:srgbClr val="06213C"/>
                </a:solidFill>
                <a:latin typeface="Montserrat"/>
              </a:rPr>
              <a:t> in OA la </a:t>
            </a:r>
            <a:r>
              <a:rPr lang="en-US" sz="2000" err="1">
                <a:solidFill>
                  <a:srgbClr val="06213C"/>
                </a:solidFill>
                <a:latin typeface="Montserrat"/>
              </a:rPr>
              <a:t>versione</a:t>
            </a:r>
            <a:r>
              <a:rPr lang="en-US" sz="2000">
                <a:solidFill>
                  <a:srgbClr val="06213C"/>
                </a:solidFill>
                <a:latin typeface="Montserrat"/>
              </a:rPr>
              <a:t> AAM in un </a:t>
            </a:r>
            <a:r>
              <a:rPr lang="en-US" sz="2000" err="1">
                <a:solidFill>
                  <a:srgbClr val="06213C"/>
                </a:solidFill>
                <a:latin typeface="Montserrat"/>
              </a:rPr>
              <a:t>archivio</a:t>
            </a:r>
            <a:r>
              <a:rPr lang="en-US" sz="2000">
                <a:solidFill>
                  <a:srgbClr val="06213C"/>
                </a:solidFill>
                <a:latin typeface="Montserrat"/>
              </a:rPr>
              <a:t> </a:t>
            </a:r>
            <a:r>
              <a:rPr lang="en-US" sz="2000" err="1">
                <a:solidFill>
                  <a:srgbClr val="06213C"/>
                </a:solidFill>
                <a:latin typeface="Montserrat"/>
              </a:rPr>
              <a:t>istituzionale</a:t>
            </a:r>
            <a:r>
              <a:rPr lang="en-US" sz="2000">
                <a:solidFill>
                  <a:srgbClr val="06213C"/>
                </a:solidFill>
                <a:latin typeface="Montserrat"/>
              </a:rPr>
              <a:t> o </a:t>
            </a:r>
            <a:r>
              <a:rPr lang="en-US" sz="2000" err="1">
                <a:solidFill>
                  <a:srgbClr val="06213C"/>
                </a:solidFill>
                <a:latin typeface="Montserrat"/>
              </a:rPr>
              <a:t>disciplinare</a:t>
            </a:r>
            <a:r>
              <a:rPr lang="en-US" sz="2000">
                <a:solidFill>
                  <a:srgbClr val="06213C"/>
                </a:solidFill>
                <a:latin typeface="Montserrat"/>
              </a:rPr>
              <a:t>.</a:t>
            </a:r>
          </a:p>
          <a:p>
            <a:pPr algn="just">
              <a:lnSpc>
                <a:spcPts val="3499"/>
              </a:lnSpc>
            </a:pPr>
            <a:br>
              <a:rPr lang="en-US" sz="2000">
                <a:solidFill>
                  <a:srgbClr val="06213C"/>
                </a:solidFill>
                <a:latin typeface="Montserrat"/>
              </a:rPr>
            </a:br>
            <a:r>
              <a:rPr lang="en-US" sz="2000">
                <a:solidFill>
                  <a:srgbClr val="06213C"/>
                </a:solidFill>
                <a:latin typeface="Montserrat"/>
              </a:rPr>
              <a:t>3. </a:t>
            </a:r>
            <a:r>
              <a:rPr lang="en-US" sz="2000" err="1">
                <a:solidFill>
                  <a:srgbClr val="06213C"/>
                </a:solidFill>
                <a:latin typeface="Montserrat"/>
              </a:rPr>
              <a:t>Contattare</a:t>
            </a:r>
            <a:r>
              <a:rPr lang="en-US" sz="2000">
                <a:solidFill>
                  <a:srgbClr val="06213C"/>
                </a:solidFill>
                <a:latin typeface="Montserrat"/>
              </a:rPr>
              <a:t> il </a:t>
            </a:r>
            <a:r>
              <a:rPr lang="en-US" sz="2000" err="1">
                <a:solidFill>
                  <a:srgbClr val="06213C"/>
                </a:solidFill>
                <a:latin typeface="Montserrat"/>
              </a:rPr>
              <a:t>finanziatore</a:t>
            </a:r>
            <a:r>
              <a:rPr lang="en-US" sz="2000">
                <a:solidFill>
                  <a:srgbClr val="06213C"/>
                </a:solidFill>
                <a:latin typeface="Montserrat"/>
              </a:rPr>
              <a:t>  (o la </a:t>
            </a:r>
            <a:r>
              <a:rPr lang="en-US" sz="2000" err="1">
                <a:solidFill>
                  <a:srgbClr val="06213C"/>
                </a:solidFill>
                <a:latin typeface="Montserrat"/>
              </a:rPr>
              <a:t>biblioteca</a:t>
            </a:r>
            <a:r>
              <a:rPr lang="en-US" sz="2000">
                <a:solidFill>
                  <a:srgbClr val="06213C"/>
                </a:solidFill>
                <a:latin typeface="Montserrat"/>
              </a:rPr>
              <a:t>) in </a:t>
            </a:r>
            <a:r>
              <a:rPr lang="en-US" sz="2000" err="1">
                <a:solidFill>
                  <a:srgbClr val="06213C"/>
                </a:solidFill>
                <a:latin typeface="Montserrat"/>
              </a:rPr>
              <a:t>caso</a:t>
            </a:r>
            <a:r>
              <a:rPr lang="en-US" sz="2000">
                <a:solidFill>
                  <a:srgbClr val="06213C"/>
                </a:solidFill>
                <a:latin typeface="Montserrat"/>
              </a:rPr>
              <a:t> di </a:t>
            </a:r>
          </a:p>
          <a:p>
            <a:pPr algn="just">
              <a:lnSpc>
                <a:spcPts val="3499"/>
              </a:lnSpc>
            </a:pPr>
            <a:r>
              <a:rPr lang="en-US" sz="2000" err="1">
                <a:solidFill>
                  <a:srgbClr val="06213C"/>
                </a:solidFill>
                <a:latin typeface="Montserrat"/>
              </a:rPr>
              <a:t>disaccordo</a:t>
            </a:r>
            <a:r>
              <a:rPr lang="en-US" sz="2000">
                <a:solidFill>
                  <a:srgbClr val="06213C"/>
                </a:solidFill>
                <a:latin typeface="Montserrat"/>
              </a:rPr>
              <a:t> o </a:t>
            </a:r>
            <a:r>
              <a:rPr lang="en-US" sz="2000" err="1">
                <a:solidFill>
                  <a:srgbClr val="06213C"/>
                </a:solidFill>
                <a:latin typeface="Montserrat"/>
              </a:rPr>
              <a:t>obbligo</a:t>
            </a:r>
            <a:r>
              <a:rPr lang="en-US" sz="2000">
                <a:solidFill>
                  <a:srgbClr val="06213C"/>
                </a:solidFill>
                <a:latin typeface="Montserrat"/>
              </a:rPr>
              <a:t> con </a:t>
            </a:r>
            <a:r>
              <a:rPr lang="en-US" sz="2000" err="1">
                <a:solidFill>
                  <a:srgbClr val="06213C"/>
                </a:solidFill>
                <a:latin typeface="Montserrat"/>
              </a:rPr>
              <a:t>l'editore</a:t>
            </a:r>
            <a:r>
              <a:rPr lang="en-US" sz="2000">
                <a:solidFill>
                  <a:srgbClr val="06213C"/>
                </a:solidFill>
                <a:latin typeface="Montserrat"/>
              </a:rPr>
              <a:t> - </a:t>
            </a:r>
            <a:r>
              <a:rPr lang="en-US" sz="2000" err="1">
                <a:solidFill>
                  <a:srgbClr val="06213C"/>
                </a:solidFill>
                <a:latin typeface="Montserrat"/>
              </a:rPr>
              <a:t>nel</a:t>
            </a:r>
            <a:r>
              <a:rPr lang="en-US" sz="2000">
                <a:solidFill>
                  <a:srgbClr val="06213C"/>
                </a:solidFill>
                <a:latin typeface="Montserrat"/>
              </a:rPr>
              <a:t> </a:t>
            </a:r>
            <a:r>
              <a:rPr lang="en-US" sz="2000" err="1">
                <a:solidFill>
                  <a:srgbClr val="06213C"/>
                </a:solidFill>
                <a:latin typeface="Montserrat"/>
              </a:rPr>
              <a:t>caso</a:t>
            </a:r>
            <a:r>
              <a:rPr lang="en-US" sz="2000">
                <a:solidFill>
                  <a:srgbClr val="06213C"/>
                </a:solidFill>
                <a:latin typeface="Montserrat"/>
              </a:rPr>
              <a:t> in cui </a:t>
            </a:r>
            <a:r>
              <a:rPr lang="en-US" sz="2000" err="1">
                <a:solidFill>
                  <a:srgbClr val="06213C"/>
                </a:solidFill>
                <a:latin typeface="Montserrat"/>
              </a:rPr>
              <a:t>l’editore</a:t>
            </a:r>
            <a:endParaRPr lang="en-US" sz="2000">
              <a:solidFill>
                <a:srgbClr val="06213C"/>
              </a:solidFill>
              <a:latin typeface="Montserrat"/>
            </a:endParaRPr>
          </a:p>
          <a:p>
            <a:pPr algn="just">
              <a:lnSpc>
                <a:spcPts val="3499"/>
              </a:lnSpc>
            </a:pPr>
            <a:r>
              <a:rPr lang="en-US" sz="2000">
                <a:solidFill>
                  <a:srgbClr val="06213C"/>
                </a:solidFill>
                <a:latin typeface="Montserrat"/>
              </a:rPr>
              <a:t>non </a:t>
            </a:r>
            <a:r>
              <a:rPr lang="en-US" sz="2000" err="1">
                <a:solidFill>
                  <a:srgbClr val="06213C"/>
                </a:solidFill>
                <a:latin typeface="Montserrat"/>
              </a:rPr>
              <a:t>sia</a:t>
            </a:r>
            <a:r>
              <a:rPr lang="en-US" sz="2000">
                <a:solidFill>
                  <a:srgbClr val="06213C"/>
                </a:solidFill>
                <a:latin typeface="Montserrat"/>
              </a:rPr>
              <a:t> </a:t>
            </a:r>
            <a:r>
              <a:rPr lang="en-US" sz="2000" err="1">
                <a:solidFill>
                  <a:srgbClr val="06213C"/>
                </a:solidFill>
                <a:latin typeface="Montserrat"/>
              </a:rPr>
              <a:t>d’accordo</a:t>
            </a:r>
            <a:r>
              <a:rPr lang="en-US" sz="2000">
                <a:solidFill>
                  <a:srgbClr val="06213C"/>
                </a:solidFill>
                <a:latin typeface="Montserrat"/>
              </a:rPr>
              <a:t> o </a:t>
            </a:r>
            <a:r>
              <a:rPr lang="en-US" sz="2000" err="1">
                <a:solidFill>
                  <a:srgbClr val="06213C"/>
                </a:solidFill>
                <a:latin typeface="Montserrat"/>
              </a:rPr>
              <a:t>impedisca</a:t>
            </a:r>
            <a:r>
              <a:rPr lang="en-US" sz="2000">
                <a:solidFill>
                  <a:srgbClr val="06213C"/>
                </a:solidFill>
                <a:latin typeface="Montserrat"/>
              </a:rPr>
              <a:t> </a:t>
            </a:r>
            <a:r>
              <a:rPr lang="en-US" sz="2000" err="1">
                <a:solidFill>
                  <a:srgbClr val="06213C"/>
                </a:solidFill>
                <a:latin typeface="Montserrat"/>
              </a:rPr>
              <a:t>l’applicazione</a:t>
            </a:r>
            <a:r>
              <a:rPr lang="en-US" sz="2000">
                <a:solidFill>
                  <a:srgbClr val="06213C"/>
                </a:solidFill>
                <a:latin typeface="Montserrat"/>
              </a:rPr>
              <a:t> </a:t>
            </a:r>
            <a:r>
              <a:rPr lang="en-US" sz="2000" err="1">
                <a:solidFill>
                  <a:srgbClr val="06213C"/>
                </a:solidFill>
                <a:latin typeface="Montserrat"/>
              </a:rPr>
              <a:t>della</a:t>
            </a:r>
            <a:r>
              <a:rPr lang="en-US" sz="2000">
                <a:solidFill>
                  <a:srgbClr val="06213C"/>
                </a:solidFill>
                <a:latin typeface="Montserrat"/>
              </a:rPr>
              <a:t> </a:t>
            </a:r>
            <a:r>
              <a:rPr lang="en-US" sz="2000" err="1">
                <a:solidFill>
                  <a:srgbClr val="06213C"/>
                </a:solidFill>
                <a:latin typeface="Montserrat"/>
              </a:rPr>
              <a:t>licenza</a:t>
            </a:r>
            <a:r>
              <a:rPr lang="en-US" sz="2000">
                <a:solidFill>
                  <a:srgbClr val="06213C"/>
                </a:solidFill>
                <a:latin typeface="Montserrat"/>
              </a:rPr>
              <a:t> </a:t>
            </a:r>
          </a:p>
          <a:p>
            <a:pPr algn="just">
              <a:lnSpc>
                <a:spcPts val="3499"/>
              </a:lnSpc>
            </a:pPr>
            <a:r>
              <a:rPr lang="en-US" sz="2000">
                <a:solidFill>
                  <a:srgbClr val="06213C"/>
                </a:solidFill>
                <a:latin typeface="Montserrat"/>
              </a:rPr>
              <a:t>CC BY.</a:t>
            </a:r>
          </a:p>
        </p:txBody>
      </p:sp>
      <p:sp>
        <p:nvSpPr>
          <p:cNvPr id="13" name="TextBox 6">
            <a:extLst>
              <a:ext uri="{FF2B5EF4-FFF2-40B4-BE49-F238E27FC236}">
                <a16:creationId xmlns:a16="http://schemas.microsoft.com/office/drawing/2014/main" id="{BA0448FB-C235-89E5-A782-DE93C44F2E4E}"/>
              </a:ext>
            </a:extLst>
          </p:cNvPr>
          <p:cNvSpPr txBox="1"/>
          <p:nvPr/>
        </p:nvSpPr>
        <p:spPr>
          <a:xfrm>
            <a:off x="206264" y="1943841"/>
            <a:ext cx="17927960" cy="721351"/>
          </a:xfrm>
          <a:prstGeom prst="rect">
            <a:avLst/>
          </a:prstGeom>
        </p:spPr>
        <p:txBody>
          <a:bodyPr wrap="square" lIns="0" tIns="0" rIns="0" bIns="0" rtlCol="0" anchor="t">
            <a:spAutoFit/>
          </a:bodyPr>
          <a:lstStyle/>
          <a:p>
            <a:pPr algn="ctr">
              <a:lnSpc>
                <a:spcPts val="6269"/>
              </a:lnSpc>
            </a:pPr>
            <a:r>
              <a:rPr lang="en-US" sz="3600">
                <a:solidFill>
                  <a:srgbClr val="06213C"/>
                </a:solidFill>
                <a:latin typeface="Montserrat Classic Bold"/>
              </a:rPr>
              <a:t>NEL CUORE DELLA STRATEGIA</a:t>
            </a:r>
          </a:p>
        </p:txBody>
      </p:sp>
      <p:pic>
        <p:nvPicPr>
          <p:cNvPr id="1026" name="Picture 2">
            <a:extLst>
              <a:ext uri="{FF2B5EF4-FFF2-40B4-BE49-F238E27FC236}">
                <a16:creationId xmlns:a16="http://schemas.microsoft.com/office/drawing/2014/main" id="{856DD337-7089-161C-6EA5-F6BC210877B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720064" y="3916227"/>
            <a:ext cx="8166100" cy="4584700"/>
          </a:xfrm>
          <a:prstGeom prst="rect">
            <a:avLst/>
          </a:prstGeom>
          <a:noFill/>
          <a:extLst>
            <a:ext uri="{909E8E84-426E-40DD-AFC4-6F175D3DCCD1}">
              <a14:hiddenFill xmlns:a14="http://schemas.microsoft.com/office/drawing/2010/main">
                <a:solidFill>
                  <a:srgbClr val="FFFFFF"/>
                </a:solidFill>
              </a14:hiddenFill>
            </a:ext>
          </a:extLst>
        </p:spPr>
      </p:pic>
      <p:sp>
        <p:nvSpPr>
          <p:cNvPr id="14" name="CasellaDiTesto 13">
            <a:extLst>
              <a:ext uri="{FF2B5EF4-FFF2-40B4-BE49-F238E27FC236}">
                <a16:creationId xmlns:a16="http://schemas.microsoft.com/office/drawing/2014/main" id="{86BD6BAF-2317-57BA-9364-7D7CFF3380CD}"/>
              </a:ext>
            </a:extLst>
          </p:cNvPr>
          <p:cNvSpPr txBox="1"/>
          <p:nvPr/>
        </p:nvSpPr>
        <p:spPr>
          <a:xfrm>
            <a:off x="4733087" y="-125418"/>
            <a:ext cx="12228801" cy="1708160"/>
          </a:xfrm>
          <a:prstGeom prst="rect">
            <a:avLst/>
          </a:prstGeom>
          <a:noFill/>
        </p:spPr>
        <p:txBody>
          <a:bodyPr wrap="square" lIns="91440" tIns="45720" rIns="91440" bIns="45720" anchor="t">
            <a:spAutoFit/>
          </a:bodyPr>
          <a:lstStyle/>
          <a:p>
            <a:pPr algn="ctr">
              <a:lnSpc>
                <a:spcPts val="6269"/>
              </a:lnSpc>
            </a:pPr>
            <a:r>
              <a:rPr lang="en-US" sz="4400">
                <a:solidFill>
                  <a:schemeClr val="bg1"/>
                </a:solidFill>
                <a:latin typeface="Montserrat Classic Bold"/>
              </a:rPr>
              <a:t>La Rights Retention Strategy di </a:t>
            </a:r>
            <a:r>
              <a:rPr lang="en-US" sz="4400" err="1">
                <a:solidFill>
                  <a:schemeClr val="bg1"/>
                </a:solidFill>
                <a:latin typeface="Montserrat Classic Bold"/>
              </a:rPr>
              <a:t>cOAlition</a:t>
            </a:r>
            <a:r>
              <a:rPr lang="en-US" sz="4400">
                <a:solidFill>
                  <a:schemeClr val="bg1"/>
                </a:solidFill>
                <a:latin typeface="Montserrat Classic Bold"/>
              </a:rPr>
              <a:t> S e </a:t>
            </a:r>
            <a:r>
              <a:rPr lang="en-US" sz="4400" err="1">
                <a:solidFill>
                  <a:schemeClr val="bg1"/>
                </a:solidFill>
                <a:latin typeface="Montserrat Classic Bold"/>
              </a:rPr>
              <a:t>altri</a:t>
            </a:r>
            <a:r>
              <a:rPr lang="en-US" sz="4400">
                <a:solidFill>
                  <a:schemeClr val="bg1"/>
                </a:solidFill>
                <a:latin typeface="Montserrat Classic Bold"/>
              </a:rPr>
              <a:t> </a:t>
            </a:r>
            <a:r>
              <a:rPr lang="en-US" sz="4400" err="1">
                <a:solidFill>
                  <a:schemeClr val="bg1"/>
                </a:solidFill>
                <a:latin typeface="Montserrat Classic Bold"/>
              </a:rPr>
              <a:t>esemp</a:t>
            </a:r>
            <a:r>
              <a:rPr lang="en-US" sz="5400" err="1">
                <a:solidFill>
                  <a:schemeClr val="bg1"/>
                </a:solidFill>
                <a:latin typeface="Montserrat Classic Bold"/>
              </a:rPr>
              <a:t>i</a:t>
            </a:r>
            <a:endParaRPr lang="en-US" sz="5400">
              <a:solidFill>
                <a:schemeClr val="bg1"/>
              </a:solidFill>
              <a:latin typeface="Montserrat Classic Bold"/>
            </a:endParaRPr>
          </a:p>
        </p:txBody>
      </p:sp>
    </p:spTree>
    <p:extLst>
      <p:ext uri="{BB962C8B-B14F-4D97-AF65-F5344CB8AC3E}">
        <p14:creationId xmlns:p14="http://schemas.microsoft.com/office/powerpoint/2010/main" val="169632533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18288000" cy="1457325"/>
          </a:xfrm>
          <a:prstGeom prst="rect">
            <a:avLst/>
          </a:prstGeom>
          <a:solidFill>
            <a:srgbClr val="1E3048"/>
          </a:solidFill>
        </p:spPr>
        <p:txBody>
          <a:bodyPr/>
          <a:lstStyle/>
          <a:p>
            <a:endParaRPr lang="it-IT"/>
          </a:p>
        </p:txBody>
      </p:sp>
      <p:sp>
        <p:nvSpPr>
          <p:cNvPr id="3" name="Freeform 3"/>
          <p:cNvSpPr/>
          <p:nvPr/>
        </p:nvSpPr>
        <p:spPr>
          <a:xfrm>
            <a:off x="16702512" y="8607791"/>
            <a:ext cx="556788" cy="556788"/>
          </a:xfrm>
          <a:custGeom>
            <a:avLst/>
            <a:gdLst/>
            <a:ahLst/>
            <a:cxnLst/>
            <a:rect l="l" t="t" r="r" b="b"/>
            <a:pathLst>
              <a:path w="556788" h="556788">
                <a:moveTo>
                  <a:pt x="0" y="0"/>
                </a:moveTo>
                <a:lnTo>
                  <a:pt x="556788" y="0"/>
                </a:lnTo>
                <a:lnTo>
                  <a:pt x="556788" y="556787"/>
                </a:lnTo>
                <a:lnTo>
                  <a:pt x="0" y="55678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it-IT"/>
          </a:p>
        </p:txBody>
      </p:sp>
      <p:sp>
        <p:nvSpPr>
          <p:cNvPr id="4" name="Freeform 4"/>
          <p:cNvSpPr/>
          <p:nvPr/>
        </p:nvSpPr>
        <p:spPr>
          <a:xfrm rot="-5400000">
            <a:off x="16041208" y="-789467"/>
            <a:ext cx="2988478" cy="1505106"/>
          </a:xfrm>
          <a:custGeom>
            <a:avLst/>
            <a:gdLst/>
            <a:ahLst/>
            <a:cxnLst/>
            <a:rect l="l" t="t" r="r" b="b"/>
            <a:pathLst>
              <a:path w="2988478" h="1505106">
                <a:moveTo>
                  <a:pt x="0" y="0"/>
                </a:moveTo>
                <a:lnTo>
                  <a:pt x="2988478" y="0"/>
                </a:lnTo>
                <a:lnTo>
                  <a:pt x="2988478" y="1505106"/>
                </a:lnTo>
                <a:lnTo>
                  <a:pt x="0" y="150510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it-IT"/>
          </a:p>
        </p:txBody>
      </p:sp>
      <p:grpSp>
        <p:nvGrpSpPr>
          <p:cNvPr id="6" name="Group 6"/>
          <p:cNvGrpSpPr/>
          <p:nvPr/>
        </p:nvGrpSpPr>
        <p:grpSpPr>
          <a:xfrm>
            <a:off x="-431966" y="911088"/>
            <a:ext cx="7148154" cy="925889"/>
            <a:chOff x="0" y="0"/>
            <a:chExt cx="9530872" cy="1234519"/>
          </a:xfrm>
        </p:grpSpPr>
        <p:grpSp>
          <p:nvGrpSpPr>
            <p:cNvPr id="7" name="Group 7"/>
            <p:cNvGrpSpPr/>
            <p:nvPr/>
          </p:nvGrpSpPr>
          <p:grpSpPr>
            <a:xfrm>
              <a:off x="0" y="0"/>
              <a:ext cx="9530872" cy="1234519"/>
              <a:chOff x="0" y="0"/>
              <a:chExt cx="2221364" cy="287730"/>
            </a:xfrm>
          </p:grpSpPr>
          <p:sp>
            <p:nvSpPr>
              <p:cNvPr id="8" name="Freeform 8"/>
              <p:cNvSpPr/>
              <p:nvPr/>
            </p:nvSpPr>
            <p:spPr>
              <a:xfrm>
                <a:off x="0" y="0"/>
                <a:ext cx="2221364" cy="287730"/>
              </a:xfrm>
              <a:custGeom>
                <a:avLst/>
                <a:gdLst/>
                <a:ahLst/>
                <a:cxnLst/>
                <a:rect l="l" t="t" r="r" b="b"/>
                <a:pathLst>
                  <a:path w="2221364" h="287730">
                    <a:moveTo>
                      <a:pt x="46588" y="0"/>
                    </a:moveTo>
                    <a:lnTo>
                      <a:pt x="2174776" y="0"/>
                    </a:lnTo>
                    <a:cubicBezTo>
                      <a:pt x="2187132" y="0"/>
                      <a:pt x="2198982" y="4908"/>
                      <a:pt x="2207719" y="13645"/>
                    </a:cubicBezTo>
                    <a:cubicBezTo>
                      <a:pt x="2216456" y="22382"/>
                      <a:pt x="2221364" y="34232"/>
                      <a:pt x="2221364" y="46588"/>
                    </a:cubicBezTo>
                    <a:lnTo>
                      <a:pt x="2221364" y="241142"/>
                    </a:lnTo>
                    <a:cubicBezTo>
                      <a:pt x="2221364" y="266872"/>
                      <a:pt x="2200506" y="287730"/>
                      <a:pt x="2174776" y="287730"/>
                    </a:cubicBezTo>
                    <a:lnTo>
                      <a:pt x="46588" y="287730"/>
                    </a:lnTo>
                    <a:cubicBezTo>
                      <a:pt x="34232" y="287730"/>
                      <a:pt x="22382" y="282822"/>
                      <a:pt x="13645" y="274085"/>
                    </a:cubicBezTo>
                    <a:cubicBezTo>
                      <a:pt x="4908" y="265348"/>
                      <a:pt x="0" y="253498"/>
                      <a:pt x="0" y="241142"/>
                    </a:cubicBezTo>
                    <a:lnTo>
                      <a:pt x="0" y="46588"/>
                    </a:lnTo>
                    <a:cubicBezTo>
                      <a:pt x="0" y="34232"/>
                      <a:pt x="4908" y="22382"/>
                      <a:pt x="13645" y="13645"/>
                    </a:cubicBezTo>
                    <a:cubicBezTo>
                      <a:pt x="22382" y="4908"/>
                      <a:pt x="34232" y="0"/>
                      <a:pt x="46588" y="0"/>
                    </a:cubicBezTo>
                    <a:close/>
                  </a:path>
                </a:pathLst>
              </a:custGeom>
              <a:solidFill>
                <a:srgbClr val="FFFFFF"/>
              </a:solidFill>
            </p:spPr>
            <p:txBody>
              <a:bodyPr/>
              <a:lstStyle/>
              <a:p>
                <a:endParaRPr lang="it-IT"/>
              </a:p>
            </p:txBody>
          </p:sp>
          <p:sp>
            <p:nvSpPr>
              <p:cNvPr id="9" name="TextBox 9"/>
              <p:cNvSpPr txBox="1"/>
              <p:nvPr/>
            </p:nvSpPr>
            <p:spPr>
              <a:xfrm>
                <a:off x="0" y="-38100"/>
                <a:ext cx="2221364" cy="325830"/>
              </a:xfrm>
              <a:prstGeom prst="rect">
                <a:avLst/>
              </a:prstGeom>
            </p:spPr>
            <p:txBody>
              <a:bodyPr lIns="60055" tIns="60055" rIns="60055" bIns="60055" rtlCol="0" anchor="ctr"/>
              <a:lstStyle/>
              <a:p>
                <a:pPr algn="ctr">
                  <a:lnSpc>
                    <a:spcPts val="2939"/>
                  </a:lnSpc>
                </a:pPr>
                <a:endParaRPr/>
              </a:p>
            </p:txBody>
          </p:sp>
        </p:grpSp>
        <p:sp>
          <p:nvSpPr>
            <p:cNvPr id="10" name="Freeform 10"/>
            <p:cNvSpPr/>
            <p:nvPr/>
          </p:nvSpPr>
          <p:spPr>
            <a:xfrm>
              <a:off x="3724852" y="163176"/>
              <a:ext cx="5435836" cy="908166"/>
            </a:xfrm>
            <a:custGeom>
              <a:avLst/>
              <a:gdLst/>
              <a:ahLst/>
              <a:cxnLst/>
              <a:rect l="l" t="t" r="r" b="b"/>
              <a:pathLst>
                <a:path w="5435836" h="908166">
                  <a:moveTo>
                    <a:pt x="0" y="0"/>
                  </a:moveTo>
                  <a:lnTo>
                    <a:pt x="5435836" y="0"/>
                  </a:lnTo>
                  <a:lnTo>
                    <a:pt x="5435836" y="908167"/>
                  </a:lnTo>
                  <a:lnTo>
                    <a:pt x="0" y="908167"/>
                  </a:lnTo>
                  <a:lnTo>
                    <a:pt x="0" y="0"/>
                  </a:lnTo>
                  <a:close/>
                </a:path>
              </a:pathLst>
            </a:custGeom>
            <a:blipFill>
              <a:blip r:embed="rId6"/>
              <a:stretch>
                <a:fillRect/>
              </a:stretch>
            </a:blipFill>
          </p:spPr>
          <p:txBody>
            <a:bodyPr/>
            <a:lstStyle/>
            <a:p>
              <a:endParaRPr lang="it-IT"/>
            </a:p>
          </p:txBody>
        </p:sp>
        <p:sp>
          <p:nvSpPr>
            <p:cNvPr id="11" name="Freeform 11"/>
            <p:cNvSpPr/>
            <p:nvPr/>
          </p:nvSpPr>
          <p:spPr>
            <a:xfrm>
              <a:off x="1650583" y="240131"/>
              <a:ext cx="1923704" cy="754258"/>
            </a:xfrm>
            <a:custGeom>
              <a:avLst/>
              <a:gdLst/>
              <a:ahLst/>
              <a:cxnLst/>
              <a:rect l="l" t="t" r="r" b="b"/>
              <a:pathLst>
                <a:path w="1923704" h="754258">
                  <a:moveTo>
                    <a:pt x="0" y="0"/>
                  </a:moveTo>
                  <a:lnTo>
                    <a:pt x="1923704" y="0"/>
                  </a:lnTo>
                  <a:lnTo>
                    <a:pt x="1923704" y="754258"/>
                  </a:lnTo>
                  <a:lnTo>
                    <a:pt x="0" y="754258"/>
                  </a:lnTo>
                  <a:lnTo>
                    <a:pt x="0" y="0"/>
                  </a:lnTo>
                  <a:close/>
                </a:path>
              </a:pathLst>
            </a:custGeom>
            <a:blipFill>
              <a:blip r:embed="rId7"/>
              <a:stretch>
                <a:fillRect/>
              </a:stretch>
            </a:blipFill>
          </p:spPr>
          <p:txBody>
            <a:bodyPr/>
            <a:lstStyle/>
            <a:p>
              <a:endParaRPr lang="it-IT"/>
            </a:p>
          </p:txBody>
        </p:sp>
      </p:grpSp>
      <p:sp>
        <p:nvSpPr>
          <p:cNvPr id="13" name="TextBox 6">
            <a:extLst>
              <a:ext uri="{FF2B5EF4-FFF2-40B4-BE49-F238E27FC236}">
                <a16:creationId xmlns:a16="http://schemas.microsoft.com/office/drawing/2014/main" id="{BA0448FB-C235-89E5-A782-DE93C44F2E4E}"/>
              </a:ext>
            </a:extLst>
          </p:cNvPr>
          <p:cNvSpPr txBox="1"/>
          <p:nvPr/>
        </p:nvSpPr>
        <p:spPr>
          <a:xfrm>
            <a:off x="221961" y="2124405"/>
            <a:ext cx="17927960" cy="807913"/>
          </a:xfrm>
          <a:prstGeom prst="rect">
            <a:avLst/>
          </a:prstGeom>
        </p:spPr>
        <p:txBody>
          <a:bodyPr wrap="square" lIns="0" tIns="0" rIns="0" bIns="0" rtlCol="0" anchor="t">
            <a:spAutoFit/>
          </a:bodyPr>
          <a:lstStyle/>
          <a:p>
            <a:pPr algn="ctr">
              <a:lnSpc>
                <a:spcPts val="6269"/>
              </a:lnSpc>
            </a:pPr>
            <a:r>
              <a:rPr lang="en-US" sz="5499">
                <a:solidFill>
                  <a:srgbClr val="06213C"/>
                </a:solidFill>
                <a:latin typeface="Montserrat Classic Bold"/>
              </a:rPr>
              <a:t>UNA RISORSA DEL PROGETTO RIGHT2PUB</a:t>
            </a:r>
          </a:p>
        </p:txBody>
      </p:sp>
      <p:pic>
        <p:nvPicPr>
          <p:cNvPr id="3074" name="Picture 2">
            <a:extLst>
              <a:ext uri="{FF2B5EF4-FFF2-40B4-BE49-F238E27FC236}">
                <a16:creationId xmlns:a16="http://schemas.microsoft.com/office/drawing/2014/main" id="{1C946834-10FF-B666-F58C-C46325D9B1F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53293" y="2953899"/>
            <a:ext cx="11665296" cy="6544615"/>
          </a:xfrm>
          <a:prstGeom prst="rect">
            <a:avLst/>
          </a:prstGeom>
          <a:noFill/>
          <a:extLst>
            <a:ext uri="{909E8E84-426E-40DD-AFC4-6F175D3DCCD1}">
              <a14:hiddenFill xmlns:a14="http://schemas.microsoft.com/office/drawing/2010/main">
                <a:solidFill>
                  <a:srgbClr val="FFFFFF"/>
                </a:solidFill>
              </a14:hiddenFill>
            </a:ext>
          </a:extLst>
        </p:spPr>
      </p:pic>
      <p:sp>
        <p:nvSpPr>
          <p:cNvPr id="5" name="Freeform 5"/>
          <p:cNvSpPr/>
          <p:nvPr/>
        </p:nvSpPr>
        <p:spPr>
          <a:xfrm rot="5400000">
            <a:off x="7996398" y="9139398"/>
            <a:ext cx="1060016" cy="1235189"/>
          </a:xfrm>
          <a:custGeom>
            <a:avLst/>
            <a:gdLst/>
            <a:ahLst/>
            <a:cxnLst/>
            <a:rect l="l" t="t" r="r" b="b"/>
            <a:pathLst>
              <a:path w="1060016" h="1235189">
                <a:moveTo>
                  <a:pt x="0" y="0"/>
                </a:moveTo>
                <a:lnTo>
                  <a:pt x="1060016" y="0"/>
                </a:lnTo>
                <a:lnTo>
                  <a:pt x="1060016" y="1235188"/>
                </a:lnTo>
                <a:lnTo>
                  <a:pt x="0" y="123518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it-IT"/>
          </a:p>
        </p:txBody>
      </p:sp>
      <p:sp>
        <p:nvSpPr>
          <p:cNvPr id="17" name="CasellaDiTesto 16">
            <a:extLst>
              <a:ext uri="{FF2B5EF4-FFF2-40B4-BE49-F238E27FC236}">
                <a16:creationId xmlns:a16="http://schemas.microsoft.com/office/drawing/2014/main" id="{0DDC1495-35DA-4592-1B56-14117E0A9739}"/>
              </a:ext>
            </a:extLst>
          </p:cNvPr>
          <p:cNvSpPr txBox="1"/>
          <p:nvPr/>
        </p:nvSpPr>
        <p:spPr>
          <a:xfrm>
            <a:off x="221961" y="6226206"/>
            <a:ext cx="3047450" cy="1832489"/>
          </a:xfrm>
          <a:prstGeom prst="rect">
            <a:avLst/>
          </a:prstGeom>
          <a:noFill/>
        </p:spPr>
        <p:txBody>
          <a:bodyPr wrap="square">
            <a:spAutoFit/>
          </a:bodyPr>
          <a:lstStyle/>
          <a:p>
            <a:pPr>
              <a:lnSpc>
                <a:spcPts val="3499"/>
              </a:lnSpc>
            </a:pPr>
            <a:r>
              <a:rPr lang="en-US" sz="1800" err="1">
                <a:solidFill>
                  <a:srgbClr val="06213C"/>
                </a:solidFill>
                <a:latin typeface="Montserrat"/>
              </a:rPr>
              <a:t>Risorsa</a:t>
            </a:r>
            <a:r>
              <a:rPr lang="en-US" sz="1800">
                <a:solidFill>
                  <a:srgbClr val="06213C"/>
                </a:solidFill>
                <a:latin typeface="Montserrat"/>
              </a:rPr>
              <a:t> </a:t>
            </a:r>
            <a:r>
              <a:rPr lang="en-US" sz="1800" err="1">
                <a:solidFill>
                  <a:srgbClr val="06213C"/>
                </a:solidFill>
                <a:latin typeface="Montserrat"/>
              </a:rPr>
              <a:t>creata</a:t>
            </a:r>
            <a:r>
              <a:rPr lang="en-US" sz="1800">
                <a:solidFill>
                  <a:srgbClr val="06213C"/>
                </a:solidFill>
                <a:latin typeface="Montserrat"/>
              </a:rPr>
              <a:t> da:</a:t>
            </a:r>
          </a:p>
          <a:p>
            <a:pPr marL="285750" indent="-285750">
              <a:lnSpc>
                <a:spcPts val="3499"/>
              </a:lnSpc>
              <a:buFont typeface="Arial" panose="020B0604020202020204" pitchFamily="34" charset="0"/>
              <a:buChar char="•"/>
            </a:pPr>
            <a:r>
              <a:rPr lang="en-US" sz="1800" err="1">
                <a:solidFill>
                  <a:srgbClr val="06213C"/>
                </a:solidFill>
                <a:latin typeface="Montserrat"/>
              </a:rPr>
              <a:t>Manola</a:t>
            </a:r>
            <a:r>
              <a:rPr lang="en-US" sz="1800">
                <a:solidFill>
                  <a:srgbClr val="06213C"/>
                </a:solidFill>
                <a:latin typeface="Montserrat"/>
              </a:rPr>
              <a:t> Cherubini </a:t>
            </a:r>
          </a:p>
          <a:p>
            <a:pPr marL="285750" indent="-285750">
              <a:lnSpc>
                <a:spcPts val="3499"/>
              </a:lnSpc>
              <a:buFont typeface="Arial" panose="020B0604020202020204" pitchFamily="34" charset="0"/>
              <a:buChar char="•"/>
            </a:pPr>
            <a:r>
              <a:rPr lang="en-US" sz="1800">
                <a:solidFill>
                  <a:srgbClr val="06213C"/>
                </a:solidFill>
                <a:latin typeface="Montserrat"/>
              </a:rPr>
              <a:t>e Sara Conti</a:t>
            </a:r>
          </a:p>
          <a:p>
            <a:pPr>
              <a:lnSpc>
                <a:spcPts val="3499"/>
              </a:lnSpc>
            </a:pPr>
            <a:r>
              <a:rPr lang="en-US" sz="1800">
                <a:solidFill>
                  <a:srgbClr val="06213C"/>
                </a:solidFill>
                <a:latin typeface="Montserrat"/>
              </a:rPr>
              <a:t> </a:t>
            </a:r>
          </a:p>
        </p:txBody>
      </p:sp>
      <p:sp>
        <p:nvSpPr>
          <p:cNvPr id="12" name="Rettangolo 11">
            <a:extLst>
              <a:ext uri="{FF2B5EF4-FFF2-40B4-BE49-F238E27FC236}">
                <a16:creationId xmlns:a16="http://schemas.microsoft.com/office/drawing/2014/main" id="{97D53DE6-749B-7A3D-81E5-A2C61DEFF05D}"/>
              </a:ext>
            </a:extLst>
          </p:cNvPr>
          <p:cNvSpPr/>
          <p:nvPr/>
        </p:nvSpPr>
        <p:spPr>
          <a:xfrm>
            <a:off x="5327576" y="6511652"/>
            <a:ext cx="1388612" cy="288032"/>
          </a:xfrm>
          <a:prstGeom prst="rect">
            <a:avLst/>
          </a:prstGeom>
          <a:solidFill>
            <a:srgbClr val="DFAB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CasellaDiTesto 13">
            <a:extLst>
              <a:ext uri="{FF2B5EF4-FFF2-40B4-BE49-F238E27FC236}">
                <a16:creationId xmlns:a16="http://schemas.microsoft.com/office/drawing/2014/main" id="{11D29F28-7703-2EC8-3096-28A2D7BC8355}"/>
              </a:ext>
            </a:extLst>
          </p:cNvPr>
          <p:cNvSpPr txBox="1"/>
          <p:nvPr/>
        </p:nvSpPr>
        <p:spPr>
          <a:xfrm>
            <a:off x="5167596" y="6430352"/>
            <a:ext cx="2541908" cy="369332"/>
          </a:xfrm>
          <a:prstGeom prst="rect">
            <a:avLst/>
          </a:prstGeom>
          <a:noFill/>
        </p:spPr>
        <p:txBody>
          <a:bodyPr wrap="square" rtlCol="0">
            <a:spAutoFit/>
          </a:bodyPr>
          <a:lstStyle/>
          <a:p>
            <a:r>
              <a:rPr lang="it-IT">
                <a:solidFill>
                  <a:srgbClr val="002060"/>
                </a:solidFill>
              </a:rPr>
              <a:t>Invio del testo</a:t>
            </a:r>
          </a:p>
        </p:txBody>
      </p:sp>
      <p:sp>
        <p:nvSpPr>
          <p:cNvPr id="16" name="CasellaDiTesto 15">
            <a:extLst>
              <a:ext uri="{FF2B5EF4-FFF2-40B4-BE49-F238E27FC236}">
                <a16:creationId xmlns:a16="http://schemas.microsoft.com/office/drawing/2014/main" id="{86CEF06E-8A70-2F32-33FC-9C4DA7CA17D1}"/>
              </a:ext>
            </a:extLst>
          </p:cNvPr>
          <p:cNvSpPr txBox="1"/>
          <p:nvPr/>
        </p:nvSpPr>
        <p:spPr>
          <a:xfrm>
            <a:off x="4733087" y="-125418"/>
            <a:ext cx="12228801" cy="1708160"/>
          </a:xfrm>
          <a:prstGeom prst="rect">
            <a:avLst/>
          </a:prstGeom>
          <a:noFill/>
        </p:spPr>
        <p:txBody>
          <a:bodyPr wrap="square" lIns="91440" tIns="45720" rIns="91440" bIns="45720" anchor="t">
            <a:spAutoFit/>
          </a:bodyPr>
          <a:lstStyle/>
          <a:p>
            <a:pPr algn="ctr">
              <a:lnSpc>
                <a:spcPts val="6269"/>
              </a:lnSpc>
            </a:pPr>
            <a:r>
              <a:rPr lang="en-US" sz="4400">
                <a:solidFill>
                  <a:schemeClr val="bg1"/>
                </a:solidFill>
                <a:latin typeface="Montserrat Classic Bold"/>
              </a:rPr>
              <a:t>La Rights Retention Strategy di </a:t>
            </a:r>
            <a:r>
              <a:rPr lang="en-US" sz="4400" err="1">
                <a:solidFill>
                  <a:schemeClr val="bg1"/>
                </a:solidFill>
                <a:latin typeface="Montserrat Classic Bold"/>
              </a:rPr>
              <a:t>cOAlition</a:t>
            </a:r>
            <a:r>
              <a:rPr lang="en-US" sz="4400">
                <a:solidFill>
                  <a:schemeClr val="bg1"/>
                </a:solidFill>
                <a:latin typeface="Montserrat Classic Bold"/>
              </a:rPr>
              <a:t> S e </a:t>
            </a:r>
            <a:r>
              <a:rPr lang="en-US" sz="4400" err="1">
                <a:solidFill>
                  <a:schemeClr val="bg1"/>
                </a:solidFill>
                <a:latin typeface="Montserrat Classic Bold"/>
              </a:rPr>
              <a:t>altri</a:t>
            </a:r>
            <a:r>
              <a:rPr lang="en-US" sz="4400">
                <a:solidFill>
                  <a:schemeClr val="bg1"/>
                </a:solidFill>
                <a:latin typeface="Montserrat Classic Bold"/>
              </a:rPr>
              <a:t> </a:t>
            </a:r>
            <a:r>
              <a:rPr lang="en-US" sz="4400" err="1">
                <a:solidFill>
                  <a:schemeClr val="bg1"/>
                </a:solidFill>
                <a:latin typeface="Montserrat Classic Bold"/>
              </a:rPr>
              <a:t>esemp</a:t>
            </a:r>
            <a:r>
              <a:rPr lang="en-US" sz="5400" err="1">
                <a:solidFill>
                  <a:schemeClr val="bg1"/>
                </a:solidFill>
                <a:latin typeface="Montserrat Classic Bold"/>
              </a:rPr>
              <a:t>i</a:t>
            </a:r>
            <a:endParaRPr lang="en-US" sz="5400">
              <a:solidFill>
                <a:schemeClr val="bg1"/>
              </a:solidFill>
              <a:latin typeface="Montserrat Classic Bold"/>
            </a:endParaRPr>
          </a:p>
        </p:txBody>
      </p:sp>
    </p:spTree>
    <p:extLst>
      <p:ext uri="{BB962C8B-B14F-4D97-AF65-F5344CB8AC3E}">
        <p14:creationId xmlns:p14="http://schemas.microsoft.com/office/powerpoint/2010/main" val="370474285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18288000" cy="1457325"/>
          </a:xfrm>
          <a:prstGeom prst="rect">
            <a:avLst/>
          </a:prstGeom>
          <a:solidFill>
            <a:srgbClr val="1E3048"/>
          </a:solidFill>
        </p:spPr>
        <p:txBody>
          <a:bodyPr/>
          <a:lstStyle/>
          <a:p>
            <a:endParaRPr lang="it-IT"/>
          </a:p>
        </p:txBody>
      </p:sp>
      <p:sp>
        <p:nvSpPr>
          <p:cNvPr id="3" name="Freeform 3"/>
          <p:cNvSpPr/>
          <p:nvPr/>
        </p:nvSpPr>
        <p:spPr>
          <a:xfrm>
            <a:off x="16702512" y="8607791"/>
            <a:ext cx="556788" cy="556788"/>
          </a:xfrm>
          <a:custGeom>
            <a:avLst/>
            <a:gdLst/>
            <a:ahLst/>
            <a:cxnLst/>
            <a:rect l="l" t="t" r="r" b="b"/>
            <a:pathLst>
              <a:path w="556788" h="556788">
                <a:moveTo>
                  <a:pt x="0" y="0"/>
                </a:moveTo>
                <a:lnTo>
                  <a:pt x="556788" y="0"/>
                </a:lnTo>
                <a:lnTo>
                  <a:pt x="556788" y="556787"/>
                </a:lnTo>
                <a:lnTo>
                  <a:pt x="0" y="55678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it-IT"/>
          </a:p>
        </p:txBody>
      </p:sp>
      <p:sp>
        <p:nvSpPr>
          <p:cNvPr id="4" name="Freeform 4"/>
          <p:cNvSpPr/>
          <p:nvPr/>
        </p:nvSpPr>
        <p:spPr>
          <a:xfrm rot="-5400000">
            <a:off x="16041208" y="-789467"/>
            <a:ext cx="2988478" cy="1505106"/>
          </a:xfrm>
          <a:custGeom>
            <a:avLst/>
            <a:gdLst/>
            <a:ahLst/>
            <a:cxnLst/>
            <a:rect l="l" t="t" r="r" b="b"/>
            <a:pathLst>
              <a:path w="2988478" h="1505106">
                <a:moveTo>
                  <a:pt x="0" y="0"/>
                </a:moveTo>
                <a:lnTo>
                  <a:pt x="2988478" y="0"/>
                </a:lnTo>
                <a:lnTo>
                  <a:pt x="2988478" y="1505106"/>
                </a:lnTo>
                <a:lnTo>
                  <a:pt x="0" y="150510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it-IT"/>
          </a:p>
        </p:txBody>
      </p:sp>
      <p:grpSp>
        <p:nvGrpSpPr>
          <p:cNvPr id="6" name="Group 6"/>
          <p:cNvGrpSpPr/>
          <p:nvPr/>
        </p:nvGrpSpPr>
        <p:grpSpPr>
          <a:xfrm>
            <a:off x="-431966" y="911088"/>
            <a:ext cx="7148154" cy="925889"/>
            <a:chOff x="0" y="0"/>
            <a:chExt cx="9530872" cy="1234519"/>
          </a:xfrm>
        </p:grpSpPr>
        <p:grpSp>
          <p:nvGrpSpPr>
            <p:cNvPr id="7" name="Group 7"/>
            <p:cNvGrpSpPr/>
            <p:nvPr/>
          </p:nvGrpSpPr>
          <p:grpSpPr>
            <a:xfrm>
              <a:off x="0" y="0"/>
              <a:ext cx="9530872" cy="1234519"/>
              <a:chOff x="0" y="0"/>
              <a:chExt cx="2221364" cy="287730"/>
            </a:xfrm>
          </p:grpSpPr>
          <p:sp>
            <p:nvSpPr>
              <p:cNvPr id="8" name="Freeform 8"/>
              <p:cNvSpPr/>
              <p:nvPr/>
            </p:nvSpPr>
            <p:spPr>
              <a:xfrm>
                <a:off x="0" y="0"/>
                <a:ext cx="2221364" cy="287730"/>
              </a:xfrm>
              <a:custGeom>
                <a:avLst/>
                <a:gdLst/>
                <a:ahLst/>
                <a:cxnLst/>
                <a:rect l="l" t="t" r="r" b="b"/>
                <a:pathLst>
                  <a:path w="2221364" h="287730">
                    <a:moveTo>
                      <a:pt x="46588" y="0"/>
                    </a:moveTo>
                    <a:lnTo>
                      <a:pt x="2174776" y="0"/>
                    </a:lnTo>
                    <a:cubicBezTo>
                      <a:pt x="2187132" y="0"/>
                      <a:pt x="2198982" y="4908"/>
                      <a:pt x="2207719" y="13645"/>
                    </a:cubicBezTo>
                    <a:cubicBezTo>
                      <a:pt x="2216456" y="22382"/>
                      <a:pt x="2221364" y="34232"/>
                      <a:pt x="2221364" y="46588"/>
                    </a:cubicBezTo>
                    <a:lnTo>
                      <a:pt x="2221364" y="241142"/>
                    </a:lnTo>
                    <a:cubicBezTo>
                      <a:pt x="2221364" y="266872"/>
                      <a:pt x="2200506" y="287730"/>
                      <a:pt x="2174776" y="287730"/>
                    </a:cubicBezTo>
                    <a:lnTo>
                      <a:pt x="46588" y="287730"/>
                    </a:lnTo>
                    <a:cubicBezTo>
                      <a:pt x="34232" y="287730"/>
                      <a:pt x="22382" y="282822"/>
                      <a:pt x="13645" y="274085"/>
                    </a:cubicBezTo>
                    <a:cubicBezTo>
                      <a:pt x="4908" y="265348"/>
                      <a:pt x="0" y="253498"/>
                      <a:pt x="0" y="241142"/>
                    </a:cubicBezTo>
                    <a:lnTo>
                      <a:pt x="0" y="46588"/>
                    </a:lnTo>
                    <a:cubicBezTo>
                      <a:pt x="0" y="34232"/>
                      <a:pt x="4908" y="22382"/>
                      <a:pt x="13645" y="13645"/>
                    </a:cubicBezTo>
                    <a:cubicBezTo>
                      <a:pt x="22382" y="4908"/>
                      <a:pt x="34232" y="0"/>
                      <a:pt x="46588" y="0"/>
                    </a:cubicBezTo>
                    <a:close/>
                  </a:path>
                </a:pathLst>
              </a:custGeom>
              <a:solidFill>
                <a:srgbClr val="FFFFFF"/>
              </a:solidFill>
            </p:spPr>
            <p:txBody>
              <a:bodyPr/>
              <a:lstStyle/>
              <a:p>
                <a:endParaRPr lang="it-IT"/>
              </a:p>
            </p:txBody>
          </p:sp>
          <p:sp>
            <p:nvSpPr>
              <p:cNvPr id="9" name="TextBox 9"/>
              <p:cNvSpPr txBox="1"/>
              <p:nvPr/>
            </p:nvSpPr>
            <p:spPr>
              <a:xfrm>
                <a:off x="0" y="-38100"/>
                <a:ext cx="2221364" cy="325830"/>
              </a:xfrm>
              <a:prstGeom prst="rect">
                <a:avLst/>
              </a:prstGeom>
            </p:spPr>
            <p:txBody>
              <a:bodyPr lIns="60055" tIns="60055" rIns="60055" bIns="60055" rtlCol="0" anchor="ctr"/>
              <a:lstStyle/>
              <a:p>
                <a:pPr algn="ctr">
                  <a:lnSpc>
                    <a:spcPts val="2939"/>
                  </a:lnSpc>
                </a:pPr>
                <a:endParaRPr/>
              </a:p>
            </p:txBody>
          </p:sp>
        </p:grpSp>
        <p:sp>
          <p:nvSpPr>
            <p:cNvPr id="10" name="Freeform 10"/>
            <p:cNvSpPr/>
            <p:nvPr/>
          </p:nvSpPr>
          <p:spPr>
            <a:xfrm>
              <a:off x="3724852" y="163176"/>
              <a:ext cx="5435836" cy="908166"/>
            </a:xfrm>
            <a:custGeom>
              <a:avLst/>
              <a:gdLst/>
              <a:ahLst/>
              <a:cxnLst/>
              <a:rect l="l" t="t" r="r" b="b"/>
              <a:pathLst>
                <a:path w="5435836" h="908166">
                  <a:moveTo>
                    <a:pt x="0" y="0"/>
                  </a:moveTo>
                  <a:lnTo>
                    <a:pt x="5435836" y="0"/>
                  </a:lnTo>
                  <a:lnTo>
                    <a:pt x="5435836" y="908167"/>
                  </a:lnTo>
                  <a:lnTo>
                    <a:pt x="0" y="908167"/>
                  </a:lnTo>
                  <a:lnTo>
                    <a:pt x="0" y="0"/>
                  </a:lnTo>
                  <a:close/>
                </a:path>
              </a:pathLst>
            </a:custGeom>
            <a:blipFill>
              <a:blip r:embed="rId6"/>
              <a:stretch>
                <a:fillRect/>
              </a:stretch>
            </a:blipFill>
          </p:spPr>
          <p:txBody>
            <a:bodyPr/>
            <a:lstStyle/>
            <a:p>
              <a:endParaRPr lang="it-IT"/>
            </a:p>
          </p:txBody>
        </p:sp>
        <p:sp>
          <p:nvSpPr>
            <p:cNvPr id="11" name="Freeform 11"/>
            <p:cNvSpPr/>
            <p:nvPr/>
          </p:nvSpPr>
          <p:spPr>
            <a:xfrm>
              <a:off x="1650583" y="240131"/>
              <a:ext cx="1923704" cy="754258"/>
            </a:xfrm>
            <a:custGeom>
              <a:avLst/>
              <a:gdLst/>
              <a:ahLst/>
              <a:cxnLst/>
              <a:rect l="l" t="t" r="r" b="b"/>
              <a:pathLst>
                <a:path w="1923704" h="754258">
                  <a:moveTo>
                    <a:pt x="0" y="0"/>
                  </a:moveTo>
                  <a:lnTo>
                    <a:pt x="1923704" y="0"/>
                  </a:lnTo>
                  <a:lnTo>
                    <a:pt x="1923704" y="754258"/>
                  </a:lnTo>
                  <a:lnTo>
                    <a:pt x="0" y="754258"/>
                  </a:lnTo>
                  <a:lnTo>
                    <a:pt x="0" y="0"/>
                  </a:lnTo>
                  <a:close/>
                </a:path>
              </a:pathLst>
            </a:custGeom>
            <a:blipFill>
              <a:blip r:embed="rId7"/>
              <a:stretch>
                <a:fillRect/>
              </a:stretch>
            </a:blipFill>
          </p:spPr>
          <p:txBody>
            <a:bodyPr/>
            <a:lstStyle/>
            <a:p>
              <a:endParaRPr lang="it-IT"/>
            </a:p>
          </p:txBody>
        </p:sp>
      </p:grpSp>
      <p:sp>
        <p:nvSpPr>
          <p:cNvPr id="13" name="TextBox 6">
            <a:extLst>
              <a:ext uri="{FF2B5EF4-FFF2-40B4-BE49-F238E27FC236}">
                <a16:creationId xmlns:a16="http://schemas.microsoft.com/office/drawing/2014/main" id="{BA0448FB-C235-89E5-A782-DE93C44F2E4E}"/>
              </a:ext>
            </a:extLst>
          </p:cNvPr>
          <p:cNvSpPr txBox="1"/>
          <p:nvPr/>
        </p:nvSpPr>
        <p:spPr>
          <a:xfrm>
            <a:off x="805971" y="2241926"/>
            <a:ext cx="17927960" cy="807913"/>
          </a:xfrm>
          <a:prstGeom prst="rect">
            <a:avLst/>
          </a:prstGeom>
        </p:spPr>
        <p:txBody>
          <a:bodyPr wrap="square" lIns="0" tIns="0" rIns="0" bIns="0" rtlCol="0" anchor="t">
            <a:spAutoFit/>
          </a:bodyPr>
          <a:lstStyle/>
          <a:p>
            <a:pPr algn="ctr">
              <a:lnSpc>
                <a:spcPts val="6269"/>
              </a:lnSpc>
            </a:pPr>
            <a:r>
              <a:rPr lang="en-US" sz="5499">
                <a:solidFill>
                  <a:srgbClr val="06213C"/>
                </a:solidFill>
                <a:latin typeface="Montserrat Classic Bold"/>
              </a:rPr>
              <a:t>HARVARD E IL SUO ESEMPIO</a:t>
            </a:r>
          </a:p>
        </p:txBody>
      </p:sp>
      <p:sp>
        <p:nvSpPr>
          <p:cNvPr id="5" name="Freeform 5"/>
          <p:cNvSpPr/>
          <p:nvPr/>
        </p:nvSpPr>
        <p:spPr>
          <a:xfrm rot="5400000">
            <a:off x="7996398" y="9139398"/>
            <a:ext cx="1060016" cy="1235189"/>
          </a:xfrm>
          <a:custGeom>
            <a:avLst/>
            <a:gdLst/>
            <a:ahLst/>
            <a:cxnLst/>
            <a:rect l="l" t="t" r="r" b="b"/>
            <a:pathLst>
              <a:path w="1060016" h="1235189">
                <a:moveTo>
                  <a:pt x="0" y="0"/>
                </a:moveTo>
                <a:lnTo>
                  <a:pt x="1060016" y="0"/>
                </a:lnTo>
                <a:lnTo>
                  <a:pt x="1060016" y="1235188"/>
                </a:lnTo>
                <a:lnTo>
                  <a:pt x="0" y="123518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it-IT"/>
          </a:p>
        </p:txBody>
      </p:sp>
      <p:sp>
        <p:nvSpPr>
          <p:cNvPr id="17" name="CasellaDiTesto 16">
            <a:extLst>
              <a:ext uri="{FF2B5EF4-FFF2-40B4-BE49-F238E27FC236}">
                <a16:creationId xmlns:a16="http://schemas.microsoft.com/office/drawing/2014/main" id="{0DDC1495-35DA-4592-1B56-14117E0A9739}"/>
              </a:ext>
            </a:extLst>
          </p:cNvPr>
          <p:cNvSpPr txBox="1"/>
          <p:nvPr/>
        </p:nvSpPr>
        <p:spPr>
          <a:xfrm>
            <a:off x="4823520" y="3669850"/>
            <a:ext cx="6951287" cy="4996561"/>
          </a:xfrm>
          <a:prstGeom prst="rect">
            <a:avLst/>
          </a:prstGeom>
          <a:noFill/>
        </p:spPr>
        <p:txBody>
          <a:bodyPr wrap="square">
            <a:spAutoFit/>
          </a:bodyPr>
          <a:lstStyle/>
          <a:p>
            <a:pPr marL="342900" indent="-342900" algn="just">
              <a:lnSpc>
                <a:spcPts val="3499"/>
              </a:lnSpc>
              <a:buFont typeface="Arial" panose="020B0604020202020204" pitchFamily="34" charset="0"/>
              <a:buChar char="•"/>
            </a:pPr>
            <a:r>
              <a:rPr lang="en-US" sz="2500">
                <a:solidFill>
                  <a:srgbClr val="06213C"/>
                </a:solidFill>
                <a:latin typeface="Montserrat"/>
              </a:rPr>
              <a:t>Prima policy </a:t>
            </a:r>
            <a:r>
              <a:rPr lang="en-US" sz="2500" err="1">
                <a:solidFill>
                  <a:srgbClr val="06213C"/>
                </a:solidFill>
                <a:latin typeface="Montserrat"/>
              </a:rPr>
              <a:t>sulle</a:t>
            </a:r>
            <a:r>
              <a:rPr lang="en-US" sz="2500">
                <a:solidFill>
                  <a:srgbClr val="06213C"/>
                </a:solidFill>
                <a:latin typeface="Montserrat"/>
              </a:rPr>
              <a:t> Rights Retention (2008).</a:t>
            </a:r>
          </a:p>
          <a:p>
            <a:pPr algn="just">
              <a:lnSpc>
                <a:spcPts val="3499"/>
              </a:lnSpc>
            </a:pPr>
            <a:endParaRPr lang="en-US" sz="2500">
              <a:solidFill>
                <a:srgbClr val="06213C"/>
              </a:solidFill>
              <a:latin typeface="Montserrat"/>
            </a:endParaRPr>
          </a:p>
          <a:p>
            <a:pPr marL="342900" indent="-342900" algn="just">
              <a:lnSpc>
                <a:spcPts val="3499"/>
              </a:lnSpc>
              <a:buFont typeface="Arial" panose="020B0604020202020204" pitchFamily="34" charset="0"/>
              <a:buChar char="•"/>
            </a:pPr>
            <a:r>
              <a:rPr lang="en-US" sz="2500" b="1">
                <a:solidFill>
                  <a:srgbClr val="06213C"/>
                </a:solidFill>
                <a:latin typeface="Montserrat"/>
              </a:rPr>
              <a:t>Non</a:t>
            </a:r>
            <a:r>
              <a:rPr lang="en-US" sz="2500">
                <a:solidFill>
                  <a:srgbClr val="06213C"/>
                </a:solidFill>
                <a:latin typeface="Montserrat"/>
              </a:rPr>
              <a:t> </a:t>
            </a:r>
            <a:r>
              <a:rPr lang="en-US" sz="2500" err="1">
                <a:solidFill>
                  <a:srgbClr val="06213C"/>
                </a:solidFill>
                <a:latin typeface="Montserrat"/>
              </a:rPr>
              <a:t>sono</a:t>
            </a:r>
            <a:r>
              <a:rPr lang="en-US" sz="2500">
                <a:solidFill>
                  <a:srgbClr val="06213C"/>
                </a:solidFill>
                <a:latin typeface="Montserrat"/>
              </a:rPr>
              <a:t> </a:t>
            </a:r>
            <a:r>
              <a:rPr lang="en-US" sz="2500" err="1">
                <a:solidFill>
                  <a:srgbClr val="06213C"/>
                </a:solidFill>
                <a:latin typeface="Montserrat"/>
              </a:rPr>
              <a:t>gli</a:t>
            </a:r>
            <a:r>
              <a:rPr lang="en-US" sz="2500">
                <a:solidFill>
                  <a:srgbClr val="06213C"/>
                </a:solidFill>
                <a:latin typeface="Montserrat"/>
              </a:rPr>
              <a:t> </a:t>
            </a:r>
            <a:r>
              <a:rPr lang="en-US" sz="2500" err="1">
                <a:solidFill>
                  <a:srgbClr val="06213C"/>
                </a:solidFill>
                <a:latin typeface="Montserrat"/>
              </a:rPr>
              <a:t>autori</a:t>
            </a:r>
            <a:r>
              <a:rPr lang="en-US" sz="2500">
                <a:solidFill>
                  <a:srgbClr val="06213C"/>
                </a:solidFill>
                <a:latin typeface="Montserrat"/>
              </a:rPr>
              <a:t> a </a:t>
            </a:r>
            <a:r>
              <a:rPr lang="en-US" sz="2500" err="1">
                <a:solidFill>
                  <a:srgbClr val="06213C"/>
                </a:solidFill>
                <a:latin typeface="Montserrat"/>
              </a:rPr>
              <a:t>negoziare</a:t>
            </a:r>
            <a:r>
              <a:rPr lang="en-US" sz="2500">
                <a:solidFill>
                  <a:srgbClr val="06213C"/>
                </a:solidFill>
                <a:latin typeface="Montserrat"/>
              </a:rPr>
              <a:t> con </a:t>
            </a:r>
            <a:r>
              <a:rPr lang="en-US" sz="2500" err="1">
                <a:solidFill>
                  <a:srgbClr val="06213C"/>
                </a:solidFill>
                <a:latin typeface="Montserrat"/>
              </a:rPr>
              <a:t>l’editore</a:t>
            </a:r>
            <a:r>
              <a:rPr lang="en-US" sz="2500">
                <a:solidFill>
                  <a:srgbClr val="06213C"/>
                </a:solidFill>
                <a:latin typeface="Montserrat"/>
              </a:rPr>
              <a:t>. </a:t>
            </a:r>
          </a:p>
          <a:p>
            <a:pPr algn="just">
              <a:lnSpc>
                <a:spcPts val="3499"/>
              </a:lnSpc>
            </a:pPr>
            <a:endParaRPr lang="en-US" sz="2500">
              <a:solidFill>
                <a:srgbClr val="06213C"/>
              </a:solidFill>
              <a:latin typeface="Montserrat"/>
            </a:endParaRPr>
          </a:p>
          <a:p>
            <a:pPr marL="342900" indent="-342900" algn="just">
              <a:lnSpc>
                <a:spcPts val="3499"/>
              </a:lnSpc>
              <a:buFont typeface="Arial" panose="020B0604020202020204" pitchFamily="34" charset="0"/>
              <a:buChar char="•"/>
            </a:pPr>
            <a:r>
              <a:rPr lang="en-US" sz="2500" err="1">
                <a:solidFill>
                  <a:srgbClr val="06213C"/>
                </a:solidFill>
                <a:latin typeface="Montserrat"/>
              </a:rPr>
              <a:t>Politica</a:t>
            </a:r>
            <a:r>
              <a:rPr lang="en-US" sz="2500">
                <a:solidFill>
                  <a:srgbClr val="06213C"/>
                </a:solidFill>
                <a:latin typeface="Montserrat"/>
              </a:rPr>
              <a:t> </a:t>
            </a:r>
            <a:r>
              <a:rPr lang="en-US" sz="2500" err="1">
                <a:solidFill>
                  <a:srgbClr val="06213C"/>
                </a:solidFill>
                <a:latin typeface="Montserrat"/>
              </a:rPr>
              <a:t>incentrata</a:t>
            </a:r>
            <a:r>
              <a:rPr lang="en-US" sz="2500">
                <a:solidFill>
                  <a:srgbClr val="06213C"/>
                </a:solidFill>
                <a:latin typeface="Montserrat"/>
              </a:rPr>
              <a:t> sui </a:t>
            </a:r>
            <a:r>
              <a:rPr lang="en-US" sz="2500" err="1">
                <a:solidFill>
                  <a:srgbClr val="06213C"/>
                </a:solidFill>
                <a:latin typeface="Montserrat"/>
              </a:rPr>
              <a:t>depositi</a:t>
            </a:r>
            <a:r>
              <a:rPr lang="en-US" sz="2500">
                <a:solidFill>
                  <a:srgbClr val="06213C"/>
                </a:solidFill>
                <a:latin typeface="Montserrat"/>
              </a:rPr>
              <a:t> </a:t>
            </a:r>
            <a:r>
              <a:rPr lang="en-US" sz="2500" err="1">
                <a:solidFill>
                  <a:srgbClr val="06213C"/>
                </a:solidFill>
                <a:latin typeface="Montserrat"/>
              </a:rPr>
              <a:t>negli</a:t>
            </a:r>
            <a:r>
              <a:rPr lang="en-US" sz="2500">
                <a:solidFill>
                  <a:srgbClr val="06213C"/>
                </a:solidFill>
                <a:latin typeface="Montserrat"/>
              </a:rPr>
              <a:t> </a:t>
            </a:r>
            <a:r>
              <a:rPr lang="en-US" sz="2500" err="1">
                <a:solidFill>
                  <a:srgbClr val="06213C"/>
                </a:solidFill>
                <a:latin typeface="Montserrat"/>
              </a:rPr>
              <a:t>archivi</a:t>
            </a:r>
            <a:r>
              <a:rPr lang="en-US" sz="2500">
                <a:solidFill>
                  <a:srgbClr val="06213C"/>
                </a:solidFill>
                <a:latin typeface="Montserrat"/>
              </a:rPr>
              <a:t> </a:t>
            </a:r>
            <a:r>
              <a:rPr lang="en-US" sz="2500" err="1">
                <a:solidFill>
                  <a:srgbClr val="06213C"/>
                </a:solidFill>
                <a:latin typeface="Montserrat"/>
              </a:rPr>
              <a:t>istituzionali</a:t>
            </a:r>
            <a:r>
              <a:rPr lang="en-US" sz="2500">
                <a:solidFill>
                  <a:srgbClr val="06213C"/>
                </a:solidFill>
                <a:latin typeface="Montserrat"/>
              </a:rPr>
              <a:t>.</a:t>
            </a:r>
          </a:p>
          <a:p>
            <a:pPr algn="just">
              <a:lnSpc>
                <a:spcPts val="3499"/>
              </a:lnSpc>
            </a:pPr>
            <a:endParaRPr lang="en-US" sz="2500">
              <a:solidFill>
                <a:srgbClr val="06213C"/>
              </a:solidFill>
              <a:latin typeface="Montserrat"/>
            </a:endParaRPr>
          </a:p>
          <a:p>
            <a:pPr marL="342900" indent="-342900" algn="just">
              <a:lnSpc>
                <a:spcPts val="3499"/>
              </a:lnSpc>
              <a:buFont typeface="Arial" panose="020B0604020202020204" pitchFamily="34" charset="0"/>
              <a:buChar char="•"/>
            </a:pPr>
            <a:r>
              <a:rPr lang="en-US" sz="2500" err="1">
                <a:solidFill>
                  <a:srgbClr val="06213C"/>
                </a:solidFill>
                <a:latin typeface="Montserrat"/>
              </a:rPr>
              <a:t>Esempio</a:t>
            </a:r>
            <a:r>
              <a:rPr lang="en-US" sz="2500">
                <a:solidFill>
                  <a:srgbClr val="06213C"/>
                </a:solidFill>
                <a:latin typeface="Montserrat"/>
              </a:rPr>
              <a:t> </a:t>
            </a:r>
            <a:r>
              <a:rPr lang="en-US" sz="2500" err="1">
                <a:solidFill>
                  <a:srgbClr val="06213C"/>
                </a:solidFill>
                <a:latin typeface="Montserrat"/>
              </a:rPr>
              <a:t>seguito</a:t>
            </a:r>
            <a:r>
              <a:rPr lang="en-US" sz="2500">
                <a:solidFill>
                  <a:srgbClr val="06213C"/>
                </a:solidFill>
                <a:latin typeface="Montserrat"/>
              </a:rPr>
              <a:t> da </a:t>
            </a:r>
            <a:r>
              <a:rPr lang="en-US" sz="2500" err="1">
                <a:solidFill>
                  <a:srgbClr val="06213C"/>
                </a:solidFill>
                <a:latin typeface="Montserrat"/>
              </a:rPr>
              <a:t>oltre</a:t>
            </a:r>
            <a:r>
              <a:rPr lang="en-US" sz="2500">
                <a:solidFill>
                  <a:srgbClr val="06213C"/>
                </a:solidFill>
                <a:latin typeface="Montserrat"/>
              </a:rPr>
              <a:t> 80 </a:t>
            </a:r>
            <a:r>
              <a:rPr lang="en-US" sz="2500" err="1">
                <a:solidFill>
                  <a:srgbClr val="06213C"/>
                </a:solidFill>
                <a:latin typeface="Montserrat"/>
              </a:rPr>
              <a:t>università</a:t>
            </a:r>
            <a:r>
              <a:rPr lang="en-US" sz="2500">
                <a:solidFill>
                  <a:srgbClr val="06213C"/>
                </a:solidFill>
                <a:latin typeface="Montserrat"/>
              </a:rPr>
              <a:t> sparse </a:t>
            </a:r>
            <a:r>
              <a:rPr lang="en-US" sz="2500" err="1">
                <a:solidFill>
                  <a:srgbClr val="06213C"/>
                </a:solidFill>
                <a:latin typeface="Montserrat"/>
              </a:rPr>
              <a:t>nel</a:t>
            </a:r>
            <a:r>
              <a:rPr lang="en-US" sz="2500">
                <a:solidFill>
                  <a:srgbClr val="06213C"/>
                </a:solidFill>
                <a:latin typeface="Montserrat"/>
              </a:rPr>
              <a:t> mondo.</a:t>
            </a:r>
          </a:p>
        </p:txBody>
      </p:sp>
      <p:pic>
        <p:nvPicPr>
          <p:cNvPr id="14" name="Immagine 13" descr="Immagine che contiene origami, Rettangolo, design&#10;&#10;Descrizione generata automaticamente">
            <a:extLst>
              <a:ext uri="{FF2B5EF4-FFF2-40B4-BE49-F238E27FC236}">
                <a16:creationId xmlns:a16="http://schemas.microsoft.com/office/drawing/2014/main" id="{B91A1F24-86BE-4228-712C-E53B63B4D24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774807" y="5046845"/>
            <a:ext cx="5484493" cy="3473512"/>
          </a:xfrm>
          <a:prstGeom prst="rect">
            <a:avLst/>
          </a:prstGeom>
        </p:spPr>
      </p:pic>
      <p:pic>
        <p:nvPicPr>
          <p:cNvPr id="16" name="Immagine 15" descr="Immagine che contiene emblema, simbolo, cresta, badge&#10;&#10;Descrizione generata automaticamente">
            <a:extLst>
              <a:ext uri="{FF2B5EF4-FFF2-40B4-BE49-F238E27FC236}">
                <a16:creationId xmlns:a16="http://schemas.microsoft.com/office/drawing/2014/main" id="{D017316E-B800-6CE4-8281-1A6CD83E7CF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8425" y="2368230"/>
            <a:ext cx="4686495" cy="4554687"/>
          </a:xfrm>
          <a:prstGeom prst="rect">
            <a:avLst/>
          </a:prstGeom>
        </p:spPr>
      </p:pic>
      <p:sp>
        <p:nvSpPr>
          <p:cNvPr id="15" name="CasellaDiTesto 14">
            <a:extLst>
              <a:ext uri="{FF2B5EF4-FFF2-40B4-BE49-F238E27FC236}">
                <a16:creationId xmlns:a16="http://schemas.microsoft.com/office/drawing/2014/main" id="{71D32C01-5A7F-590D-5ECA-EDF24C542A9F}"/>
              </a:ext>
            </a:extLst>
          </p:cNvPr>
          <p:cNvSpPr txBox="1"/>
          <p:nvPr/>
        </p:nvSpPr>
        <p:spPr>
          <a:xfrm>
            <a:off x="4733087" y="-125418"/>
            <a:ext cx="12228801" cy="1708160"/>
          </a:xfrm>
          <a:prstGeom prst="rect">
            <a:avLst/>
          </a:prstGeom>
          <a:noFill/>
        </p:spPr>
        <p:txBody>
          <a:bodyPr wrap="square" lIns="91440" tIns="45720" rIns="91440" bIns="45720" anchor="t">
            <a:spAutoFit/>
          </a:bodyPr>
          <a:lstStyle/>
          <a:p>
            <a:pPr algn="ctr">
              <a:lnSpc>
                <a:spcPts val="6269"/>
              </a:lnSpc>
            </a:pPr>
            <a:r>
              <a:rPr lang="en-US" sz="4400">
                <a:solidFill>
                  <a:schemeClr val="bg1"/>
                </a:solidFill>
                <a:latin typeface="Montserrat Classic Bold"/>
              </a:rPr>
              <a:t>La Rights Retention Strategy di </a:t>
            </a:r>
            <a:r>
              <a:rPr lang="en-US" sz="4400" err="1">
                <a:solidFill>
                  <a:schemeClr val="bg1"/>
                </a:solidFill>
                <a:latin typeface="Montserrat Classic Bold"/>
              </a:rPr>
              <a:t>cOAlition</a:t>
            </a:r>
            <a:r>
              <a:rPr lang="en-US" sz="4400">
                <a:solidFill>
                  <a:schemeClr val="bg1"/>
                </a:solidFill>
                <a:latin typeface="Montserrat Classic Bold"/>
              </a:rPr>
              <a:t> S e </a:t>
            </a:r>
            <a:r>
              <a:rPr lang="en-US" sz="4400" err="1">
                <a:solidFill>
                  <a:schemeClr val="bg1"/>
                </a:solidFill>
                <a:latin typeface="Montserrat Classic Bold"/>
              </a:rPr>
              <a:t>altri</a:t>
            </a:r>
            <a:r>
              <a:rPr lang="en-US" sz="4400">
                <a:solidFill>
                  <a:schemeClr val="bg1"/>
                </a:solidFill>
                <a:latin typeface="Montserrat Classic Bold"/>
              </a:rPr>
              <a:t> </a:t>
            </a:r>
            <a:r>
              <a:rPr lang="en-US" sz="4400" err="1">
                <a:solidFill>
                  <a:schemeClr val="bg1"/>
                </a:solidFill>
                <a:latin typeface="Montserrat Classic Bold"/>
              </a:rPr>
              <a:t>esemp</a:t>
            </a:r>
            <a:r>
              <a:rPr lang="en-US" sz="5400" err="1">
                <a:solidFill>
                  <a:schemeClr val="bg1"/>
                </a:solidFill>
                <a:latin typeface="Montserrat Classic Bold"/>
              </a:rPr>
              <a:t>i</a:t>
            </a:r>
            <a:endParaRPr lang="en-US" sz="5400">
              <a:solidFill>
                <a:schemeClr val="bg1"/>
              </a:solidFill>
              <a:latin typeface="Montserrat Classic Bold"/>
            </a:endParaRPr>
          </a:p>
        </p:txBody>
      </p:sp>
    </p:spTree>
    <p:extLst>
      <p:ext uri="{BB962C8B-B14F-4D97-AF65-F5344CB8AC3E}">
        <p14:creationId xmlns:p14="http://schemas.microsoft.com/office/powerpoint/2010/main" val="29036299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18"/>
          <p:cNvSpPr/>
          <p:nvPr/>
        </p:nvSpPr>
        <p:spPr>
          <a:xfrm>
            <a:off x="0" y="0"/>
            <a:ext cx="18288000" cy="1457325"/>
          </a:xfrm>
          <a:prstGeom prst="rect">
            <a:avLst/>
          </a:prstGeom>
          <a:solidFill>
            <a:srgbClr val="1E30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18"/>
          <p:cNvSpPr/>
          <p:nvPr/>
        </p:nvSpPr>
        <p:spPr>
          <a:xfrm>
            <a:off x="16702512" y="8607791"/>
            <a:ext cx="556788" cy="556788"/>
          </a:xfrm>
          <a:custGeom>
            <a:avLst/>
            <a:gdLst/>
            <a:ahLst/>
            <a:cxnLst/>
            <a:rect l="l" t="t" r="r" b="b"/>
            <a:pathLst>
              <a:path w="556788" h="556788" extrusionOk="0">
                <a:moveTo>
                  <a:pt x="0" y="0"/>
                </a:moveTo>
                <a:lnTo>
                  <a:pt x="556788" y="0"/>
                </a:lnTo>
                <a:lnTo>
                  <a:pt x="556788" y="556787"/>
                </a:lnTo>
                <a:lnTo>
                  <a:pt x="0" y="556787"/>
                </a:lnTo>
                <a:lnTo>
                  <a:pt x="0" y="0"/>
                </a:lnTo>
                <a:close/>
              </a:path>
            </a:pathLst>
          </a:custGeom>
          <a:blipFill rotWithShape="1">
            <a:blip r:embed="rId3">
              <a:alphaModFix/>
            </a:blip>
            <a:stretch>
              <a:fillRect/>
            </a:stretch>
          </a:blipFill>
          <a:ln>
            <a:noFill/>
          </a:ln>
        </p:spPr>
        <p:txBody>
          <a:bodyPr/>
          <a:lstStyle/>
          <a:p>
            <a:endParaRPr lang="it-IT"/>
          </a:p>
        </p:txBody>
      </p:sp>
      <p:sp>
        <p:nvSpPr>
          <p:cNvPr id="182" name="Google Shape;182;p18"/>
          <p:cNvSpPr/>
          <p:nvPr/>
        </p:nvSpPr>
        <p:spPr>
          <a:xfrm rot="-5400000">
            <a:off x="16041208" y="-789467"/>
            <a:ext cx="2988478" cy="1505106"/>
          </a:xfrm>
          <a:custGeom>
            <a:avLst/>
            <a:gdLst/>
            <a:ahLst/>
            <a:cxnLst/>
            <a:rect l="l" t="t" r="r" b="b"/>
            <a:pathLst>
              <a:path w="2988478" h="1505106" extrusionOk="0">
                <a:moveTo>
                  <a:pt x="0" y="0"/>
                </a:moveTo>
                <a:lnTo>
                  <a:pt x="2988478" y="0"/>
                </a:lnTo>
                <a:lnTo>
                  <a:pt x="2988478" y="1505106"/>
                </a:lnTo>
                <a:lnTo>
                  <a:pt x="0" y="1505106"/>
                </a:lnTo>
                <a:lnTo>
                  <a:pt x="0" y="0"/>
                </a:lnTo>
                <a:close/>
              </a:path>
            </a:pathLst>
          </a:custGeom>
          <a:blipFill rotWithShape="1">
            <a:blip r:embed="rId4">
              <a:alphaModFix/>
            </a:blip>
            <a:stretch>
              <a:fillRect/>
            </a:stretch>
          </a:blipFill>
          <a:ln>
            <a:noFill/>
          </a:ln>
        </p:spPr>
        <p:txBody>
          <a:bodyPr/>
          <a:lstStyle/>
          <a:p>
            <a:endParaRPr lang="it-IT"/>
          </a:p>
        </p:txBody>
      </p:sp>
      <p:sp>
        <p:nvSpPr>
          <p:cNvPr id="183" name="Google Shape;183;p18"/>
          <p:cNvSpPr/>
          <p:nvPr/>
        </p:nvSpPr>
        <p:spPr>
          <a:xfrm rot="5400000">
            <a:off x="7996398" y="9139398"/>
            <a:ext cx="1060016" cy="1235189"/>
          </a:xfrm>
          <a:custGeom>
            <a:avLst/>
            <a:gdLst/>
            <a:ahLst/>
            <a:cxnLst/>
            <a:rect l="l" t="t" r="r" b="b"/>
            <a:pathLst>
              <a:path w="1060016" h="1235189" extrusionOk="0">
                <a:moveTo>
                  <a:pt x="0" y="0"/>
                </a:moveTo>
                <a:lnTo>
                  <a:pt x="1060016" y="0"/>
                </a:lnTo>
                <a:lnTo>
                  <a:pt x="1060016" y="1235188"/>
                </a:lnTo>
                <a:lnTo>
                  <a:pt x="0" y="1235188"/>
                </a:lnTo>
                <a:lnTo>
                  <a:pt x="0" y="0"/>
                </a:lnTo>
                <a:close/>
              </a:path>
            </a:pathLst>
          </a:custGeom>
          <a:blipFill rotWithShape="1">
            <a:blip r:embed="rId5">
              <a:alphaModFix/>
            </a:blip>
            <a:stretch>
              <a:fillRect/>
            </a:stretch>
          </a:blipFill>
          <a:ln>
            <a:noFill/>
          </a:ln>
        </p:spPr>
        <p:txBody>
          <a:bodyPr/>
          <a:lstStyle/>
          <a:p>
            <a:endParaRPr lang="it-IT"/>
          </a:p>
        </p:txBody>
      </p:sp>
      <p:sp>
        <p:nvSpPr>
          <p:cNvPr id="184" name="Google Shape;184;p18"/>
          <p:cNvSpPr txBox="1"/>
          <p:nvPr/>
        </p:nvSpPr>
        <p:spPr>
          <a:xfrm>
            <a:off x="1028700" y="2786470"/>
            <a:ext cx="7166700" cy="846300"/>
          </a:xfrm>
          <a:prstGeom prst="rect">
            <a:avLst/>
          </a:prstGeom>
          <a:noFill/>
          <a:ln>
            <a:noFill/>
          </a:ln>
        </p:spPr>
        <p:txBody>
          <a:bodyPr spcFirstLastPara="1" wrap="square" lIns="0" tIns="0" rIns="0" bIns="0" anchor="t" anchorCtr="0">
            <a:spAutoFit/>
          </a:bodyPr>
          <a:lstStyle/>
          <a:p>
            <a:pPr marL="0" marR="0" lvl="0" indent="0" algn="l" rtl="0">
              <a:lnSpc>
                <a:spcPct val="114002"/>
              </a:lnSpc>
              <a:spcBef>
                <a:spcPts val="0"/>
              </a:spcBef>
              <a:spcAft>
                <a:spcPts val="0"/>
              </a:spcAft>
              <a:buNone/>
            </a:pPr>
            <a:r>
              <a:rPr lang="en-US" sz="5499" b="1">
                <a:solidFill>
                  <a:srgbClr val="06213C"/>
                </a:solidFill>
                <a:latin typeface="Montserrat"/>
                <a:ea typeface="Montserrat"/>
                <a:cs typeface="Montserrat"/>
                <a:sym typeface="Montserrat"/>
              </a:rPr>
              <a:t>TUTELA</a:t>
            </a:r>
            <a:endParaRPr/>
          </a:p>
        </p:txBody>
      </p:sp>
      <p:sp>
        <p:nvSpPr>
          <p:cNvPr id="185" name="Google Shape;185;p18"/>
          <p:cNvSpPr txBox="1"/>
          <p:nvPr/>
        </p:nvSpPr>
        <p:spPr>
          <a:xfrm>
            <a:off x="1028700" y="4185015"/>
            <a:ext cx="8592600" cy="3989700"/>
          </a:xfrm>
          <a:prstGeom prst="rect">
            <a:avLst/>
          </a:prstGeom>
          <a:noFill/>
          <a:ln>
            <a:noFill/>
          </a:ln>
        </p:spPr>
        <p:txBody>
          <a:bodyPr spcFirstLastPara="1" wrap="square" lIns="0" tIns="0" rIns="0" bIns="0" anchor="t" anchorCtr="0">
            <a:spAutoFit/>
          </a:bodyPr>
          <a:lstStyle/>
          <a:p>
            <a:pPr marL="0" lvl="0" indent="0" algn="just" rtl="0">
              <a:lnSpc>
                <a:spcPct val="140000"/>
              </a:lnSpc>
              <a:spcBef>
                <a:spcPts val="0"/>
              </a:spcBef>
              <a:spcAft>
                <a:spcPts val="0"/>
              </a:spcAft>
              <a:buClr>
                <a:srgbClr val="000000"/>
              </a:buClr>
              <a:buSzPts val="1200"/>
              <a:buFont typeface="Arial"/>
              <a:buNone/>
            </a:pPr>
            <a:r>
              <a:rPr lang="en-US" sz="2400">
                <a:solidFill>
                  <a:srgbClr val="06213C"/>
                </a:solidFill>
                <a:latin typeface="Montserrat"/>
                <a:ea typeface="Montserrat"/>
                <a:cs typeface="Montserrat"/>
                <a:sym typeface="Montserrat"/>
              </a:rPr>
              <a:t>Il diritto d’autore nasce al momento della creazione dell’opera, senza necessità di alcuna formalità e protegge le "opere letterarie ed artistiche", qualunque ne sia il modo o la forma di espressione (art. 6 LdA).</a:t>
            </a:r>
            <a:endParaRPr sz="2400">
              <a:solidFill>
                <a:srgbClr val="06213C"/>
              </a:solidFill>
              <a:latin typeface="Montserrat"/>
              <a:ea typeface="Montserrat"/>
              <a:cs typeface="Montserrat"/>
              <a:sym typeface="Montserrat"/>
            </a:endParaRPr>
          </a:p>
          <a:p>
            <a:pPr marL="0" lvl="0" indent="0" algn="just" rtl="0">
              <a:lnSpc>
                <a:spcPct val="140000"/>
              </a:lnSpc>
              <a:spcBef>
                <a:spcPts val="0"/>
              </a:spcBef>
              <a:spcAft>
                <a:spcPts val="0"/>
              </a:spcAft>
              <a:buClr>
                <a:srgbClr val="000000"/>
              </a:buClr>
              <a:buSzPts val="1200"/>
              <a:buFont typeface="Arial"/>
              <a:buNone/>
            </a:pPr>
            <a:endParaRPr sz="2400">
              <a:solidFill>
                <a:srgbClr val="06213C"/>
              </a:solidFill>
              <a:latin typeface="Montserrat"/>
              <a:ea typeface="Montserrat"/>
              <a:cs typeface="Montserrat"/>
              <a:sym typeface="Montserrat"/>
            </a:endParaRPr>
          </a:p>
          <a:p>
            <a:pPr marL="0" lvl="0" indent="0" algn="just" rtl="0">
              <a:lnSpc>
                <a:spcPct val="140000"/>
              </a:lnSpc>
              <a:spcBef>
                <a:spcPts val="0"/>
              </a:spcBef>
              <a:spcAft>
                <a:spcPts val="0"/>
              </a:spcAft>
              <a:buClr>
                <a:srgbClr val="000000"/>
              </a:buClr>
              <a:buSzPts val="1200"/>
              <a:buFont typeface="Arial"/>
              <a:buNone/>
            </a:pPr>
            <a:r>
              <a:rPr lang="en-US" sz="2400">
                <a:solidFill>
                  <a:srgbClr val="06213C"/>
                </a:solidFill>
                <a:latin typeface="Montserrat"/>
                <a:ea typeface="Montserrat"/>
                <a:cs typeface="Montserrat"/>
                <a:sym typeface="Montserrat"/>
              </a:rPr>
              <a:t>Il diritto d’autore non tutela le idee ma solo la forma espressiva in cui le stesse si manifestano.</a:t>
            </a:r>
            <a:endParaRPr sz="2400">
              <a:solidFill>
                <a:srgbClr val="06213C"/>
              </a:solidFill>
              <a:latin typeface="Montserrat"/>
              <a:ea typeface="Montserrat"/>
              <a:cs typeface="Montserrat"/>
              <a:sym typeface="Montserrat"/>
            </a:endParaRPr>
          </a:p>
          <a:p>
            <a:pPr marL="0" marR="0" lvl="0" indent="0" algn="l" rtl="0">
              <a:lnSpc>
                <a:spcPct val="140000"/>
              </a:lnSpc>
              <a:spcBef>
                <a:spcPts val="0"/>
              </a:spcBef>
              <a:spcAft>
                <a:spcPts val="0"/>
              </a:spcAft>
              <a:buNone/>
            </a:pPr>
            <a:endParaRPr sz="2400">
              <a:solidFill>
                <a:srgbClr val="06213C"/>
              </a:solidFill>
              <a:latin typeface="Montserrat"/>
              <a:ea typeface="Montserrat"/>
              <a:cs typeface="Montserrat"/>
              <a:sym typeface="Montserrat"/>
            </a:endParaRPr>
          </a:p>
        </p:txBody>
      </p:sp>
      <p:grpSp>
        <p:nvGrpSpPr>
          <p:cNvPr id="186" name="Google Shape;186;p18"/>
          <p:cNvGrpSpPr/>
          <p:nvPr/>
        </p:nvGrpSpPr>
        <p:grpSpPr>
          <a:xfrm>
            <a:off x="-431966" y="788486"/>
            <a:ext cx="7148154" cy="1048491"/>
            <a:chOff x="0" y="-163470"/>
            <a:chExt cx="9530872" cy="1397989"/>
          </a:xfrm>
        </p:grpSpPr>
        <p:grpSp>
          <p:nvGrpSpPr>
            <p:cNvPr id="187" name="Google Shape;187;p18"/>
            <p:cNvGrpSpPr/>
            <p:nvPr/>
          </p:nvGrpSpPr>
          <p:grpSpPr>
            <a:xfrm>
              <a:off x="0" y="-163470"/>
              <a:ext cx="9530872" cy="1397989"/>
              <a:chOff x="0" y="-38100"/>
              <a:chExt cx="2221364" cy="325830"/>
            </a:xfrm>
          </p:grpSpPr>
          <p:sp>
            <p:nvSpPr>
              <p:cNvPr id="188" name="Google Shape;188;p18"/>
              <p:cNvSpPr/>
              <p:nvPr/>
            </p:nvSpPr>
            <p:spPr>
              <a:xfrm>
                <a:off x="0" y="0"/>
                <a:ext cx="2221364" cy="287730"/>
              </a:xfrm>
              <a:custGeom>
                <a:avLst/>
                <a:gdLst/>
                <a:ahLst/>
                <a:cxnLst/>
                <a:rect l="l" t="t" r="r" b="b"/>
                <a:pathLst>
                  <a:path w="2221364" h="287730" extrusionOk="0">
                    <a:moveTo>
                      <a:pt x="46588" y="0"/>
                    </a:moveTo>
                    <a:lnTo>
                      <a:pt x="2174776" y="0"/>
                    </a:lnTo>
                    <a:cubicBezTo>
                      <a:pt x="2187132" y="0"/>
                      <a:pt x="2198982" y="4908"/>
                      <a:pt x="2207719" y="13645"/>
                    </a:cubicBezTo>
                    <a:cubicBezTo>
                      <a:pt x="2216456" y="22382"/>
                      <a:pt x="2221364" y="34232"/>
                      <a:pt x="2221364" y="46588"/>
                    </a:cubicBezTo>
                    <a:lnTo>
                      <a:pt x="2221364" y="241142"/>
                    </a:lnTo>
                    <a:cubicBezTo>
                      <a:pt x="2221364" y="266872"/>
                      <a:pt x="2200506" y="287730"/>
                      <a:pt x="2174776" y="287730"/>
                    </a:cubicBezTo>
                    <a:lnTo>
                      <a:pt x="46588" y="287730"/>
                    </a:lnTo>
                    <a:cubicBezTo>
                      <a:pt x="34232" y="287730"/>
                      <a:pt x="22382" y="282822"/>
                      <a:pt x="13645" y="274085"/>
                    </a:cubicBezTo>
                    <a:cubicBezTo>
                      <a:pt x="4908" y="265348"/>
                      <a:pt x="0" y="253498"/>
                      <a:pt x="0" y="241142"/>
                    </a:cubicBezTo>
                    <a:lnTo>
                      <a:pt x="0" y="46588"/>
                    </a:lnTo>
                    <a:cubicBezTo>
                      <a:pt x="0" y="34232"/>
                      <a:pt x="4908" y="22382"/>
                      <a:pt x="13645" y="13645"/>
                    </a:cubicBezTo>
                    <a:cubicBezTo>
                      <a:pt x="22382" y="4908"/>
                      <a:pt x="34232" y="0"/>
                      <a:pt x="465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18"/>
              <p:cNvSpPr txBox="1"/>
              <p:nvPr/>
            </p:nvSpPr>
            <p:spPr>
              <a:xfrm>
                <a:off x="0" y="-38100"/>
                <a:ext cx="2221364" cy="325830"/>
              </a:xfrm>
              <a:prstGeom prst="rect">
                <a:avLst/>
              </a:prstGeom>
              <a:noFill/>
              <a:ln>
                <a:noFill/>
              </a:ln>
            </p:spPr>
            <p:txBody>
              <a:bodyPr spcFirstLastPara="1" wrap="square" lIns="60050" tIns="60050" rIns="60050" bIns="60050" anchor="ctr" anchorCtr="0">
                <a:noAutofit/>
              </a:bodyPr>
              <a:lstStyle/>
              <a:p>
                <a:pPr marL="0" marR="0" lvl="0" indent="0" algn="ctr" rtl="0">
                  <a:lnSpc>
                    <a:spcPct val="163277"/>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90" name="Google Shape;190;p18"/>
            <p:cNvSpPr/>
            <p:nvPr/>
          </p:nvSpPr>
          <p:spPr>
            <a:xfrm>
              <a:off x="3724852" y="163176"/>
              <a:ext cx="5435836" cy="908166"/>
            </a:xfrm>
            <a:custGeom>
              <a:avLst/>
              <a:gdLst/>
              <a:ahLst/>
              <a:cxnLst/>
              <a:rect l="l" t="t" r="r" b="b"/>
              <a:pathLst>
                <a:path w="5435836" h="908166" extrusionOk="0">
                  <a:moveTo>
                    <a:pt x="0" y="0"/>
                  </a:moveTo>
                  <a:lnTo>
                    <a:pt x="5435836" y="0"/>
                  </a:lnTo>
                  <a:lnTo>
                    <a:pt x="5435836" y="908167"/>
                  </a:lnTo>
                  <a:lnTo>
                    <a:pt x="0" y="908167"/>
                  </a:lnTo>
                  <a:lnTo>
                    <a:pt x="0" y="0"/>
                  </a:lnTo>
                  <a:close/>
                </a:path>
              </a:pathLst>
            </a:custGeom>
            <a:blipFill rotWithShape="1">
              <a:blip r:embed="rId6">
                <a:alphaModFix/>
              </a:blip>
              <a:stretch>
                <a:fillRect/>
              </a:stretch>
            </a:blipFill>
            <a:ln>
              <a:noFill/>
            </a:ln>
          </p:spPr>
          <p:txBody>
            <a:bodyPr/>
            <a:lstStyle/>
            <a:p>
              <a:endParaRPr lang="it-IT"/>
            </a:p>
          </p:txBody>
        </p:sp>
        <p:sp>
          <p:nvSpPr>
            <p:cNvPr id="191" name="Google Shape;191;p18"/>
            <p:cNvSpPr/>
            <p:nvPr/>
          </p:nvSpPr>
          <p:spPr>
            <a:xfrm>
              <a:off x="1650583" y="240131"/>
              <a:ext cx="1923704" cy="754258"/>
            </a:xfrm>
            <a:custGeom>
              <a:avLst/>
              <a:gdLst/>
              <a:ahLst/>
              <a:cxnLst/>
              <a:rect l="l" t="t" r="r" b="b"/>
              <a:pathLst>
                <a:path w="1923704" h="754258" extrusionOk="0">
                  <a:moveTo>
                    <a:pt x="0" y="0"/>
                  </a:moveTo>
                  <a:lnTo>
                    <a:pt x="1923704" y="0"/>
                  </a:lnTo>
                  <a:lnTo>
                    <a:pt x="1923704" y="754258"/>
                  </a:lnTo>
                  <a:lnTo>
                    <a:pt x="0" y="754258"/>
                  </a:lnTo>
                  <a:lnTo>
                    <a:pt x="0" y="0"/>
                  </a:lnTo>
                  <a:close/>
                </a:path>
              </a:pathLst>
            </a:custGeom>
            <a:blipFill rotWithShape="1">
              <a:blip r:embed="rId7">
                <a:alphaModFix/>
              </a:blip>
              <a:stretch>
                <a:fillRect/>
              </a:stretch>
            </a:blipFill>
            <a:ln>
              <a:noFill/>
            </a:ln>
          </p:spPr>
          <p:txBody>
            <a:bodyPr/>
            <a:lstStyle/>
            <a:p>
              <a:endParaRPr lang="it-IT"/>
            </a:p>
          </p:txBody>
        </p:sp>
      </p:grpSp>
      <p:pic>
        <p:nvPicPr>
          <p:cNvPr id="192" name="Google Shape;192;p18"/>
          <p:cNvPicPr preferRelativeResize="0"/>
          <p:nvPr/>
        </p:nvPicPr>
        <p:blipFill>
          <a:blip r:embed="rId8">
            <a:alphaModFix/>
          </a:blip>
          <a:stretch>
            <a:fillRect/>
          </a:stretch>
        </p:blipFill>
        <p:spPr>
          <a:xfrm>
            <a:off x="10746475" y="2381313"/>
            <a:ext cx="6845666" cy="6845666"/>
          </a:xfrm>
          <a:prstGeom prst="rect">
            <a:avLst/>
          </a:prstGeom>
          <a:noFill/>
          <a:ln>
            <a:noFill/>
          </a:ln>
        </p:spPr>
      </p:pic>
      <p:sp>
        <p:nvSpPr>
          <p:cNvPr id="193" name="Google Shape;193;p18"/>
          <p:cNvSpPr txBox="1"/>
          <p:nvPr/>
        </p:nvSpPr>
        <p:spPr>
          <a:xfrm>
            <a:off x="10746475" y="9330450"/>
            <a:ext cx="7360500" cy="323100"/>
          </a:xfrm>
          <a:prstGeom prst="rect">
            <a:avLst/>
          </a:prstGeom>
          <a:noFill/>
          <a:ln>
            <a:noFill/>
          </a:ln>
        </p:spPr>
        <p:txBody>
          <a:bodyPr spcFirstLastPara="1" wrap="square" lIns="91425" tIns="91425" rIns="91425" bIns="91425" anchor="t" anchorCtr="0">
            <a:spAutoFit/>
          </a:bodyPr>
          <a:lstStyle/>
          <a:p>
            <a:pPr marL="0" lvl="0" indent="0" algn="just" rtl="0">
              <a:lnSpc>
                <a:spcPct val="115000"/>
              </a:lnSpc>
              <a:spcBef>
                <a:spcPts val="0"/>
              </a:spcBef>
              <a:spcAft>
                <a:spcPts val="0"/>
              </a:spcAft>
              <a:buClr>
                <a:schemeClr val="dk1"/>
              </a:buClr>
              <a:buSzPts val="1100"/>
              <a:buFont typeface="Arial"/>
              <a:buNone/>
            </a:pPr>
            <a:r>
              <a:rPr lang="en-US" sz="900">
                <a:solidFill>
                  <a:schemeClr val="dk1"/>
                </a:solidFill>
                <a:latin typeface="Proxima Nova"/>
                <a:ea typeface="Proxima Nova"/>
                <a:cs typeface="Proxima Nova"/>
                <a:sym typeface="Proxima Nova"/>
              </a:rPr>
              <a:t>Silhouette of man. Thoughts, 2009, di </a:t>
            </a:r>
            <a:r>
              <a:rPr lang="en-US" sz="900" u="sng">
                <a:solidFill>
                  <a:srgbClr val="1C3AA9"/>
                </a:solidFill>
                <a:latin typeface="Proxima Nova"/>
                <a:ea typeface="Proxima Nova"/>
                <a:cs typeface="Proxima Nova"/>
                <a:sym typeface="Proxima Nova"/>
                <a:hlinkClick r:id="rId9">
                  <a:extLst>
                    <a:ext uri="{A12FA001-AC4F-418D-AE19-62706E023703}">
                      <ahyp:hlinkClr xmlns:ahyp="http://schemas.microsoft.com/office/drawing/2018/hyperlinkcolor" val="tx"/>
                    </a:ext>
                  </a:extLst>
                </a:hlinkClick>
              </a:rPr>
              <a:t>Nevit Dilmen</a:t>
            </a:r>
            <a:r>
              <a:rPr lang="en-US" sz="900">
                <a:solidFill>
                  <a:schemeClr val="dk1"/>
                </a:solidFill>
                <a:latin typeface="Proxima Nova"/>
                <a:ea typeface="Proxima Nova"/>
                <a:cs typeface="Proxima Nova"/>
                <a:sym typeface="Proxima Nova"/>
              </a:rPr>
              <a:t> (</a:t>
            </a:r>
            <a:r>
              <a:rPr lang="en-US" sz="900" u="sng">
                <a:solidFill>
                  <a:srgbClr val="1C3AA9"/>
                </a:solidFill>
                <a:latin typeface="Proxima Nova"/>
                <a:ea typeface="Proxima Nova"/>
                <a:cs typeface="Proxima Nova"/>
                <a:sym typeface="Proxima Nova"/>
                <a:hlinkClick r:id="rId10">
                  <a:extLst>
                    <a:ext uri="{A12FA001-AC4F-418D-AE19-62706E023703}">
                      <ahyp:hlinkClr xmlns:ahyp="http://schemas.microsoft.com/office/drawing/2018/hyperlinkcolor" val="tx"/>
                    </a:ext>
                  </a:extLst>
                </a:hlinkClick>
              </a:rPr>
              <a:t>talk</a:t>
            </a:r>
            <a:r>
              <a:rPr lang="en-US" sz="900">
                <a:solidFill>
                  <a:schemeClr val="dk1"/>
                </a:solidFill>
                <a:latin typeface="Proxima Nova"/>
                <a:ea typeface="Proxima Nova"/>
                <a:cs typeface="Proxima Nova"/>
                <a:sym typeface="Proxima Nova"/>
              </a:rPr>
              <a:t>), da </a:t>
            </a:r>
            <a:r>
              <a:rPr lang="en-US" sz="900" u="sng">
                <a:solidFill>
                  <a:srgbClr val="1C3AA9"/>
                </a:solidFill>
                <a:latin typeface="Proxima Nova"/>
                <a:ea typeface="Proxima Nova"/>
                <a:cs typeface="Proxima Nova"/>
                <a:sym typeface="Proxima Nova"/>
                <a:hlinkClick r:id="rId11">
                  <a:extLst>
                    <a:ext uri="{A12FA001-AC4F-418D-AE19-62706E023703}">
                      <ahyp:hlinkClr xmlns:ahyp="http://schemas.microsoft.com/office/drawing/2018/hyperlinkcolor" val="tx"/>
                    </a:ext>
                  </a:extLst>
                </a:hlinkClick>
              </a:rPr>
              <a:t>Wikimedia Commons</a:t>
            </a:r>
            <a:r>
              <a:rPr lang="en-US" sz="900">
                <a:solidFill>
                  <a:schemeClr val="dk1"/>
                </a:solidFill>
                <a:latin typeface="Proxima Nova"/>
                <a:ea typeface="Proxima Nova"/>
                <a:cs typeface="Proxima Nova"/>
                <a:sym typeface="Proxima Nova"/>
              </a:rPr>
              <a:t>, </a:t>
            </a:r>
            <a:r>
              <a:rPr lang="en-US" sz="900" u="sng">
                <a:solidFill>
                  <a:srgbClr val="1C3AA9"/>
                </a:solidFill>
                <a:latin typeface="Proxima Nova"/>
                <a:ea typeface="Proxima Nova"/>
                <a:cs typeface="Proxima Nova"/>
                <a:sym typeface="Proxima Nova"/>
                <a:hlinkClick r:id="rId12">
                  <a:extLst>
                    <a:ext uri="{A12FA001-AC4F-418D-AE19-62706E023703}">
                      <ahyp:hlinkClr xmlns:ahyp="http://schemas.microsoft.com/office/drawing/2018/hyperlinkcolor" val="tx"/>
                    </a:ext>
                  </a:extLst>
                </a:hlinkClick>
              </a:rPr>
              <a:t>CC BY SA 3.0</a:t>
            </a:r>
            <a:endParaRPr sz="3200">
              <a:solidFill>
                <a:schemeClr val="dk1"/>
              </a:solidFill>
              <a:latin typeface="Calibri"/>
              <a:ea typeface="Calibri"/>
              <a:cs typeface="Calibri"/>
              <a:sym typeface="Calibri"/>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18288000" cy="1457325"/>
          </a:xfrm>
          <a:prstGeom prst="rect">
            <a:avLst/>
          </a:prstGeom>
          <a:solidFill>
            <a:srgbClr val="1E3048"/>
          </a:solidFill>
        </p:spPr>
        <p:txBody>
          <a:bodyPr/>
          <a:lstStyle/>
          <a:p>
            <a:endParaRPr lang="it-IT"/>
          </a:p>
        </p:txBody>
      </p:sp>
      <p:sp>
        <p:nvSpPr>
          <p:cNvPr id="3" name="Freeform 3"/>
          <p:cNvSpPr/>
          <p:nvPr/>
        </p:nvSpPr>
        <p:spPr>
          <a:xfrm>
            <a:off x="16702512" y="8607791"/>
            <a:ext cx="556788" cy="556788"/>
          </a:xfrm>
          <a:custGeom>
            <a:avLst/>
            <a:gdLst/>
            <a:ahLst/>
            <a:cxnLst/>
            <a:rect l="l" t="t" r="r" b="b"/>
            <a:pathLst>
              <a:path w="556788" h="556788">
                <a:moveTo>
                  <a:pt x="0" y="0"/>
                </a:moveTo>
                <a:lnTo>
                  <a:pt x="556788" y="0"/>
                </a:lnTo>
                <a:lnTo>
                  <a:pt x="556788" y="556787"/>
                </a:lnTo>
                <a:lnTo>
                  <a:pt x="0" y="55678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it-IT"/>
          </a:p>
        </p:txBody>
      </p:sp>
      <p:sp>
        <p:nvSpPr>
          <p:cNvPr id="4" name="Freeform 4"/>
          <p:cNvSpPr/>
          <p:nvPr/>
        </p:nvSpPr>
        <p:spPr>
          <a:xfrm rot="-5400000">
            <a:off x="16041208" y="-789467"/>
            <a:ext cx="2988478" cy="1505106"/>
          </a:xfrm>
          <a:custGeom>
            <a:avLst/>
            <a:gdLst/>
            <a:ahLst/>
            <a:cxnLst/>
            <a:rect l="l" t="t" r="r" b="b"/>
            <a:pathLst>
              <a:path w="2988478" h="1505106">
                <a:moveTo>
                  <a:pt x="0" y="0"/>
                </a:moveTo>
                <a:lnTo>
                  <a:pt x="2988478" y="0"/>
                </a:lnTo>
                <a:lnTo>
                  <a:pt x="2988478" y="1505106"/>
                </a:lnTo>
                <a:lnTo>
                  <a:pt x="0" y="150510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it-IT"/>
          </a:p>
        </p:txBody>
      </p:sp>
      <p:grpSp>
        <p:nvGrpSpPr>
          <p:cNvPr id="6" name="Group 6"/>
          <p:cNvGrpSpPr/>
          <p:nvPr/>
        </p:nvGrpSpPr>
        <p:grpSpPr>
          <a:xfrm>
            <a:off x="-431966" y="911088"/>
            <a:ext cx="7148154" cy="925889"/>
            <a:chOff x="0" y="0"/>
            <a:chExt cx="9530872" cy="1234519"/>
          </a:xfrm>
        </p:grpSpPr>
        <p:grpSp>
          <p:nvGrpSpPr>
            <p:cNvPr id="7" name="Group 7"/>
            <p:cNvGrpSpPr/>
            <p:nvPr/>
          </p:nvGrpSpPr>
          <p:grpSpPr>
            <a:xfrm>
              <a:off x="0" y="0"/>
              <a:ext cx="9530872" cy="1234519"/>
              <a:chOff x="0" y="0"/>
              <a:chExt cx="2221364" cy="287730"/>
            </a:xfrm>
          </p:grpSpPr>
          <p:sp>
            <p:nvSpPr>
              <p:cNvPr id="8" name="Freeform 8"/>
              <p:cNvSpPr/>
              <p:nvPr/>
            </p:nvSpPr>
            <p:spPr>
              <a:xfrm>
                <a:off x="0" y="0"/>
                <a:ext cx="2221364" cy="287730"/>
              </a:xfrm>
              <a:custGeom>
                <a:avLst/>
                <a:gdLst/>
                <a:ahLst/>
                <a:cxnLst/>
                <a:rect l="l" t="t" r="r" b="b"/>
                <a:pathLst>
                  <a:path w="2221364" h="287730">
                    <a:moveTo>
                      <a:pt x="46588" y="0"/>
                    </a:moveTo>
                    <a:lnTo>
                      <a:pt x="2174776" y="0"/>
                    </a:lnTo>
                    <a:cubicBezTo>
                      <a:pt x="2187132" y="0"/>
                      <a:pt x="2198982" y="4908"/>
                      <a:pt x="2207719" y="13645"/>
                    </a:cubicBezTo>
                    <a:cubicBezTo>
                      <a:pt x="2216456" y="22382"/>
                      <a:pt x="2221364" y="34232"/>
                      <a:pt x="2221364" y="46588"/>
                    </a:cubicBezTo>
                    <a:lnTo>
                      <a:pt x="2221364" y="241142"/>
                    </a:lnTo>
                    <a:cubicBezTo>
                      <a:pt x="2221364" y="266872"/>
                      <a:pt x="2200506" y="287730"/>
                      <a:pt x="2174776" y="287730"/>
                    </a:cubicBezTo>
                    <a:lnTo>
                      <a:pt x="46588" y="287730"/>
                    </a:lnTo>
                    <a:cubicBezTo>
                      <a:pt x="34232" y="287730"/>
                      <a:pt x="22382" y="282822"/>
                      <a:pt x="13645" y="274085"/>
                    </a:cubicBezTo>
                    <a:cubicBezTo>
                      <a:pt x="4908" y="265348"/>
                      <a:pt x="0" y="253498"/>
                      <a:pt x="0" y="241142"/>
                    </a:cubicBezTo>
                    <a:lnTo>
                      <a:pt x="0" y="46588"/>
                    </a:lnTo>
                    <a:cubicBezTo>
                      <a:pt x="0" y="34232"/>
                      <a:pt x="4908" y="22382"/>
                      <a:pt x="13645" y="13645"/>
                    </a:cubicBezTo>
                    <a:cubicBezTo>
                      <a:pt x="22382" y="4908"/>
                      <a:pt x="34232" y="0"/>
                      <a:pt x="46588" y="0"/>
                    </a:cubicBezTo>
                    <a:close/>
                  </a:path>
                </a:pathLst>
              </a:custGeom>
              <a:solidFill>
                <a:srgbClr val="FFFFFF"/>
              </a:solidFill>
            </p:spPr>
            <p:txBody>
              <a:bodyPr/>
              <a:lstStyle/>
              <a:p>
                <a:endParaRPr lang="it-IT"/>
              </a:p>
            </p:txBody>
          </p:sp>
          <p:sp>
            <p:nvSpPr>
              <p:cNvPr id="9" name="TextBox 9"/>
              <p:cNvSpPr txBox="1"/>
              <p:nvPr/>
            </p:nvSpPr>
            <p:spPr>
              <a:xfrm>
                <a:off x="0" y="-38100"/>
                <a:ext cx="2221364" cy="325830"/>
              </a:xfrm>
              <a:prstGeom prst="rect">
                <a:avLst/>
              </a:prstGeom>
            </p:spPr>
            <p:txBody>
              <a:bodyPr lIns="60055" tIns="60055" rIns="60055" bIns="60055" rtlCol="0" anchor="ctr"/>
              <a:lstStyle/>
              <a:p>
                <a:pPr algn="ctr">
                  <a:lnSpc>
                    <a:spcPts val="2939"/>
                  </a:lnSpc>
                </a:pPr>
                <a:endParaRPr/>
              </a:p>
            </p:txBody>
          </p:sp>
        </p:grpSp>
        <p:sp>
          <p:nvSpPr>
            <p:cNvPr id="10" name="Freeform 10"/>
            <p:cNvSpPr/>
            <p:nvPr/>
          </p:nvSpPr>
          <p:spPr>
            <a:xfrm>
              <a:off x="3724852" y="163176"/>
              <a:ext cx="5435836" cy="908166"/>
            </a:xfrm>
            <a:custGeom>
              <a:avLst/>
              <a:gdLst/>
              <a:ahLst/>
              <a:cxnLst/>
              <a:rect l="l" t="t" r="r" b="b"/>
              <a:pathLst>
                <a:path w="5435836" h="908166">
                  <a:moveTo>
                    <a:pt x="0" y="0"/>
                  </a:moveTo>
                  <a:lnTo>
                    <a:pt x="5435836" y="0"/>
                  </a:lnTo>
                  <a:lnTo>
                    <a:pt x="5435836" y="908167"/>
                  </a:lnTo>
                  <a:lnTo>
                    <a:pt x="0" y="908167"/>
                  </a:lnTo>
                  <a:lnTo>
                    <a:pt x="0" y="0"/>
                  </a:lnTo>
                  <a:close/>
                </a:path>
              </a:pathLst>
            </a:custGeom>
            <a:blipFill>
              <a:blip r:embed="rId6"/>
              <a:stretch>
                <a:fillRect/>
              </a:stretch>
            </a:blipFill>
          </p:spPr>
          <p:txBody>
            <a:bodyPr/>
            <a:lstStyle/>
            <a:p>
              <a:endParaRPr lang="it-IT"/>
            </a:p>
          </p:txBody>
        </p:sp>
        <p:sp>
          <p:nvSpPr>
            <p:cNvPr id="11" name="Freeform 11"/>
            <p:cNvSpPr/>
            <p:nvPr/>
          </p:nvSpPr>
          <p:spPr>
            <a:xfrm>
              <a:off x="1650583" y="240131"/>
              <a:ext cx="1923704" cy="754258"/>
            </a:xfrm>
            <a:custGeom>
              <a:avLst/>
              <a:gdLst/>
              <a:ahLst/>
              <a:cxnLst/>
              <a:rect l="l" t="t" r="r" b="b"/>
              <a:pathLst>
                <a:path w="1923704" h="754258">
                  <a:moveTo>
                    <a:pt x="0" y="0"/>
                  </a:moveTo>
                  <a:lnTo>
                    <a:pt x="1923704" y="0"/>
                  </a:lnTo>
                  <a:lnTo>
                    <a:pt x="1923704" y="754258"/>
                  </a:lnTo>
                  <a:lnTo>
                    <a:pt x="0" y="754258"/>
                  </a:lnTo>
                  <a:lnTo>
                    <a:pt x="0" y="0"/>
                  </a:lnTo>
                  <a:close/>
                </a:path>
              </a:pathLst>
            </a:custGeom>
            <a:blipFill>
              <a:blip r:embed="rId7"/>
              <a:stretch>
                <a:fillRect/>
              </a:stretch>
            </a:blipFill>
          </p:spPr>
          <p:txBody>
            <a:bodyPr/>
            <a:lstStyle/>
            <a:p>
              <a:endParaRPr lang="it-IT"/>
            </a:p>
          </p:txBody>
        </p:sp>
      </p:grpSp>
      <p:sp>
        <p:nvSpPr>
          <p:cNvPr id="13" name="TextBox 6">
            <a:extLst>
              <a:ext uri="{FF2B5EF4-FFF2-40B4-BE49-F238E27FC236}">
                <a16:creationId xmlns:a16="http://schemas.microsoft.com/office/drawing/2014/main" id="{BA0448FB-C235-89E5-A782-DE93C44F2E4E}"/>
              </a:ext>
            </a:extLst>
          </p:cNvPr>
          <p:cNvSpPr txBox="1"/>
          <p:nvPr/>
        </p:nvSpPr>
        <p:spPr>
          <a:xfrm>
            <a:off x="1079104" y="1970602"/>
            <a:ext cx="17927960" cy="807913"/>
          </a:xfrm>
          <a:prstGeom prst="rect">
            <a:avLst/>
          </a:prstGeom>
        </p:spPr>
        <p:txBody>
          <a:bodyPr wrap="square" lIns="0" tIns="0" rIns="0" bIns="0" rtlCol="0" anchor="t">
            <a:spAutoFit/>
          </a:bodyPr>
          <a:lstStyle/>
          <a:p>
            <a:pPr algn="ctr">
              <a:lnSpc>
                <a:spcPts val="6269"/>
              </a:lnSpc>
            </a:pPr>
            <a:r>
              <a:rPr lang="en-US" sz="5450">
                <a:solidFill>
                  <a:srgbClr val="06213C"/>
                </a:solidFill>
                <a:latin typeface="Montserrat Classic Bold"/>
              </a:rPr>
              <a:t>VERSO ALTRE MODALIT</a:t>
            </a:r>
            <a:r>
              <a:rPr lang="en-US" sz="5500" b="1">
                <a:solidFill>
                  <a:srgbClr val="06213C"/>
                </a:solidFill>
                <a:ea typeface="+mn-lt"/>
                <a:cs typeface="+mn-lt"/>
              </a:rPr>
              <a:t>À</a:t>
            </a:r>
            <a:endParaRPr lang="en-US" sz="5450">
              <a:solidFill>
                <a:srgbClr val="06213C"/>
              </a:solidFill>
              <a:latin typeface="Montserrat Classic Bold"/>
              <a:ea typeface="Montserrat Classic Bold"/>
              <a:cs typeface="Montserrat Classic Bold"/>
            </a:endParaRPr>
          </a:p>
        </p:txBody>
      </p:sp>
      <p:sp>
        <p:nvSpPr>
          <p:cNvPr id="5" name="Freeform 5"/>
          <p:cNvSpPr/>
          <p:nvPr/>
        </p:nvSpPr>
        <p:spPr>
          <a:xfrm rot="5400000">
            <a:off x="7996398" y="9139398"/>
            <a:ext cx="1060016" cy="1235189"/>
          </a:xfrm>
          <a:custGeom>
            <a:avLst/>
            <a:gdLst/>
            <a:ahLst/>
            <a:cxnLst/>
            <a:rect l="l" t="t" r="r" b="b"/>
            <a:pathLst>
              <a:path w="1060016" h="1235189">
                <a:moveTo>
                  <a:pt x="0" y="0"/>
                </a:moveTo>
                <a:lnTo>
                  <a:pt x="1060016" y="0"/>
                </a:lnTo>
                <a:lnTo>
                  <a:pt x="1060016" y="1235188"/>
                </a:lnTo>
                <a:lnTo>
                  <a:pt x="0" y="123518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it-IT"/>
          </a:p>
        </p:txBody>
      </p:sp>
      <p:sp>
        <p:nvSpPr>
          <p:cNvPr id="17" name="CasellaDiTesto 16">
            <a:extLst>
              <a:ext uri="{FF2B5EF4-FFF2-40B4-BE49-F238E27FC236}">
                <a16:creationId xmlns:a16="http://schemas.microsoft.com/office/drawing/2014/main" id="{0DDC1495-35DA-4592-1B56-14117E0A9739}"/>
              </a:ext>
            </a:extLst>
          </p:cNvPr>
          <p:cNvSpPr txBox="1"/>
          <p:nvPr/>
        </p:nvSpPr>
        <p:spPr>
          <a:xfrm>
            <a:off x="343072" y="2988478"/>
            <a:ext cx="12983044" cy="7240765"/>
          </a:xfrm>
          <a:prstGeom prst="rect">
            <a:avLst/>
          </a:prstGeom>
          <a:noFill/>
        </p:spPr>
        <p:txBody>
          <a:bodyPr wrap="square" lIns="91440" tIns="45720" rIns="91440" bIns="45720" anchor="t">
            <a:spAutoFit/>
          </a:bodyPr>
          <a:lstStyle/>
          <a:p>
            <a:pPr marL="342900" indent="-342900" algn="just">
              <a:lnSpc>
                <a:spcPts val="3499"/>
              </a:lnSpc>
              <a:buFont typeface="Arial" panose="020B0604020202020204" pitchFamily="34" charset="0"/>
              <a:buChar char="•"/>
            </a:pPr>
            <a:r>
              <a:rPr lang="en-US" sz="2500">
                <a:solidFill>
                  <a:srgbClr val="06213C"/>
                </a:solidFill>
                <a:latin typeface="Montserrat"/>
              </a:rPr>
              <a:t>La </a:t>
            </a:r>
            <a:r>
              <a:rPr lang="en-US" sz="2500" err="1">
                <a:solidFill>
                  <a:srgbClr val="06213C"/>
                </a:solidFill>
                <a:latin typeface="Montserrat"/>
              </a:rPr>
              <a:t>modalità</a:t>
            </a:r>
            <a:r>
              <a:rPr lang="en-US" sz="2500">
                <a:solidFill>
                  <a:srgbClr val="06213C"/>
                </a:solidFill>
                <a:latin typeface="Montserrat"/>
              </a:rPr>
              <a:t> </a:t>
            </a:r>
            <a:r>
              <a:rPr lang="en-US" sz="2500" err="1">
                <a:solidFill>
                  <a:srgbClr val="06213C"/>
                </a:solidFill>
                <a:latin typeface="Montserrat"/>
              </a:rPr>
              <a:t>più</a:t>
            </a:r>
            <a:r>
              <a:rPr lang="en-US" sz="2500">
                <a:solidFill>
                  <a:srgbClr val="06213C"/>
                </a:solidFill>
                <a:latin typeface="Montserrat"/>
              </a:rPr>
              <a:t> </a:t>
            </a:r>
            <a:r>
              <a:rPr lang="en-US" sz="2500" err="1">
                <a:solidFill>
                  <a:srgbClr val="06213C"/>
                </a:solidFill>
                <a:latin typeface="Montserrat"/>
              </a:rPr>
              <a:t>efficace</a:t>
            </a:r>
            <a:r>
              <a:rPr lang="en-US" sz="2500">
                <a:solidFill>
                  <a:srgbClr val="06213C"/>
                </a:solidFill>
                <a:latin typeface="Montserrat"/>
              </a:rPr>
              <a:t> è a </a:t>
            </a:r>
            <a:r>
              <a:rPr lang="en-US" sz="2500" b="1" err="1">
                <a:solidFill>
                  <a:srgbClr val="06213C"/>
                </a:solidFill>
                <a:latin typeface="Montserrat"/>
              </a:rPr>
              <a:t>livello</a:t>
            </a:r>
            <a:r>
              <a:rPr lang="en-US" sz="2500" b="1">
                <a:solidFill>
                  <a:srgbClr val="06213C"/>
                </a:solidFill>
                <a:latin typeface="Montserrat"/>
              </a:rPr>
              <a:t> </a:t>
            </a:r>
            <a:r>
              <a:rPr lang="en-US" sz="2500" b="1" err="1">
                <a:solidFill>
                  <a:srgbClr val="06213C"/>
                </a:solidFill>
                <a:latin typeface="Montserrat"/>
              </a:rPr>
              <a:t>legislativo</a:t>
            </a:r>
            <a:r>
              <a:rPr lang="en-US" sz="2500">
                <a:solidFill>
                  <a:srgbClr val="06213C"/>
                </a:solidFill>
                <a:latin typeface="Montserrat"/>
              </a:rPr>
              <a:t>.</a:t>
            </a:r>
          </a:p>
          <a:p>
            <a:pPr algn="just">
              <a:lnSpc>
                <a:spcPts val="3499"/>
              </a:lnSpc>
            </a:pPr>
            <a:endParaRPr lang="en-US" sz="2500">
              <a:solidFill>
                <a:srgbClr val="06213C"/>
              </a:solidFill>
              <a:latin typeface="Montserrat"/>
            </a:endParaRPr>
          </a:p>
          <a:p>
            <a:pPr marL="342900" indent="-342900" algn="just">
              <a:lnSpc>
                <a:spcPts val="3499"/>
              </a:lnSpc>
              <a:buFont typeface="Arial" panose="020B0604020202020204" pitchFamily="34" charset="0"/>
              <a:buChar char="•"/>
            </a:pPr>
            <a:r>
              <a:rPr lang="en-US" sz="2500" err="1">
                <a:solidFill>
                  <a:srgbClr val="06213C"/>
                </a:solidFill>
                <a:latin typeface="Montserrat"/>
              </a:rPr>
              <a:t>Importanti</a:t>
            </a:r>
            <a:r>
              <a:rPr lang="en-US" sz="2500">
                <a:solidFill>
                  <a:srgbClr val="06213C"/>
                </a:solidFill>
                <a:latin typeface="Montserrat"/>
              </a:rPr>
              <a:t> </a:t>
            </a:r>
            <a:r>
              <a:rPr lang="en-US" sz="2500" err="1">
                <a:solidFill>
                  <a:srgbClr val="06213C"/>
                </a:solidFill>
                <a:latin typeface="Montserrat"/>
              </a:rPr>
              <a:t>anche</a:t>
            </a:r>
            <a:r>
              <a:rPr lang="en-US" sz="2500">
                <a:solidFill>
                  <a:srgbClr val="06213C"/>
                </a:solidFill>
                <a:latin typeface="Montserrat"/>
              </a:rPr>
              <a:t> le </a:t>
            </a:r>
            <a:r>
              <a:rPr lang="en-US" sz="2500" b="1">
                <a:solidFill>
                  <a:srgbClr val="06213C"/>
                </a:solidFill>
                <a:latin typeface="Montserrat"/>
              </a:rPr>
              <a:t>policy </a:t>
            </a:r>
            <a:r>
              <a:rPr lang="en-US" sz="2500" b="1" err="1">
                <a:solidFill>
                  <a:srgbClr val="06213C"/>
                </a:solidFill>
                <a:latin typeface="Montserrat"/>
              </a:rPr>
              <a:t>istituzionali</a:t>
            </a:r>
            <a:r>
              <a:rPr lang="en-US" sz="2500">
                <a:solidFill>
                  <a:srgbClr val="06213C"/>
                </a:solidFill>
                <a:latin typeface="Montserrat"/>
              </a:rPr>
              <a:t> </a:t>
            </a:r>
            <a:r>
              <a:rPr lang="en-US" sz="2500" err="1">
                <a:solidFill>
                  <a:srgbClr val="06213C"/>
                </a:solidFill>
                <a:latin typeface="Montserrat"/>
              </a:rPr>
              <a:t>sul</a:t>
            </a:r>
            <a:r>
              <a:rPr lang="en-US" sz="2500">
                <a:solidFill>
                  <a:srgbClr val="06213C"/>
                </a:solidFill>
                <a:latin typeface="Montserrat"/>
              </a:rPr>
              <a:t> </a:t>
            </a:r>
            <a:r>
              <a:rPr lang="en-US" sz="2500" err="1">
                <a:solidFill>
                  <a:srgbClr val="06213C"/>
                </a:solidFill>
                <a:latin typeface="Montserrat"/>
              </a:rPr>
              <a:t>modello</a:t>
            </a:r>
            <a:r>
              <a:rPr lang="en-US" sz="2500">
                <a:solidFill>
                  <a:srgbClr val="06213C"/>
                </a:solidFill>
                <a:latin typeface="Montserrat"/>
              </a:rPr>
              <a:t> di Harvard.</a:t>
            </a:r>
          </a:p>
          <a:p>
            <a:pPr algn="just">
              <a:lnSpc>
                <a:spcPts val="3499"/>
              </a:lnSpc>
            </a:pPr>
            <a:endParaRPr lang="en-US" sz="2500">
              <a:solidFill>
                <a:srgbClr val="06213C"/>
              </a:solidFill>
              <a:latin typeface="Montserrat"/>
            </a:endParaRPr>
          </a:p>
          <a:p>
            <a:pPr marL="342900" indent="-342900" algn="just">
              <a:lnSpc>
                <a:spcPts val="3499"/>
              </a:lnSpc>
              <a:buFont typeface="Arial" panose="020B0604020202020204" pitchFamily="34" charset="0"/>
              <a:buChar char="•"/>
            </a:pPr>
            <a:r>
              <a:rPr lang="en-US" sz="2500">
                <a:solidFill>
                  <a:srgbClr val="06213C"/>
                </a:solidFill>
                <a:latin typeface="Montserrat"/>
              </a:rPr>
              <a:t>Una </a:t>
            </a:r>
            <a:r>
              <a:rPr lang="en-US" sz="2500" err="1">
                <a:solidFill>
                  <a:srgbClr val="06213C"/>
                </a:solidFill>
                <a:latin typeface="Montserrat"/>
              </a:rPr>
              <a:t>modalità</a:t>
            </a:r>
            <a:r>
              <a:rPr lang="en-US" sz="2500">
                <a:solidFill>
                  <a:srgbClr val="06213C"/>
                </a:solidFill>
                <a:latin typeface="Montserrat"/>
              </a:rPr>
              <a:t> </a:t>
            </a:r>
            <a:r>
              <a:rPr lang="en-US" sz="2500" err="1">
                <a:solidFill>
                  <a:srgbClr val="06213C"/>
                </a:solidFill>
                <a:latin typeface="Montserrat"/>
              </a:rPr>
              <a:t>può</a:t>
            </a:r>
            <a:r>
              <a:rPr lang="en-US" sz="2500">
                <a:solidFill>
                  <a:srgbClr val="06213C"/>
                </a:solidFill>
                <a:latin typeface="Montserrat"/>
              </a:rPr>
              <a:t> </a:t>
            </a:r>
            <a:r>
              <a:rPr lang="en-US" sz="2500" err="1">
                <a:solidFill>
                  <a:srgbClr val="06213C"/>
                </a:solidFill>
                <a:latin typeface="Montserrat"/>
              </a:rPr>
              <a:t>essere</a:t>
            </a:r>
            <a:r>
              <a:rPr lang="en-US" sz="2500">
                <a:solidFill>
                  <a:srgbClr val="06213C"/>
                </a:solidFill>
                <a:latin typeface="Montserrat"/>
              </a:rPr>
              <a:t> la </a:t>
            </a:r>
            <a:r>
              <a:rPr lang="en-US" sz="2500" b="1" err="1">
                <a:solidFill>
                  <a:srgbClr val="06213C"/>
                </a:solidFill>
                <a:latin typeface="Montserrat"/>
              </a:rPr>
              <a:t>negoziazione</a:t>
            </a:r>
            <a:r>
              <a:rPr lang="en-US" sz="2500">
                <a:solidFill>
                  <a:srgbClr val="06213C"/>
                </a:solidFill>
                <a:latin typeface="Montserrat"/>
              </a:rPr>
              <a:t> e/o </a:t>
            </a:r>
            <a:r>
              <a:rPr lang="en-US" sz="2500" err="1">
                <a:solidFill>
                  <a:srgbClr val="06213C"/>
                </a:solidFill>
                <a:latin typeface="Montserrat"/>
              </a:rPr>
              <a:t>l’aggiunta</a:t>
            </a:r>
            <a:r>
              <a:rPr lang="en-US" sz="2500">
                <a:solidFill>
                  <a:srgbClr val="06213C"/>
                </a:solidFill>
                <a:latin typeface="Montserrat"/>
              </a:rPr>
              <a:t> </a:t>
            </a:r>
            <a:r>
              <a:rPr lang="en-US" sz="2500" err="1">
                <a:solidFill>
                  <a:srgbClr val="06213C"/>
                </a:solidFill>
                <a:latin typeface="Montserrat"/>
              </a:rPr>
              <a:t>degli</a:t>
            </a:r>
            <a:r>
              <a:rPr lang="en-US" sz="2500">
                <a:solidFill>
                  <a:srgbClr val="06213C"/>
                </a:solidFill>
                <a:latin typeface="Montserrat"/>
              </a:rPr>
              <a:t> </a:t>
            </a:r>
            <a:r>
              <a:rPr lang="en-US" sz="2500" b="1">
                <a:solidFill>
                  <a:srgbClr val="06213C"/>
                </a:solidFill>
                <a:latin typeface="Montserrat"/>
              </a:rPr>
              <a:t>addenda </a:t>
            </a:r>
            <a:r>
              <a:rPr lang="en-US" sz="2500" b="1" err="1">
                <a:solidFill>
                  <a:srgbClr val="06213C"/>
                </a:solidFill>
                <a:latin typeface="Montserrat"/>
              </a:rPr>
              <a:t>editoriali</a:t>
            </a:r>
            <a:r>
              <a:rPr lang="en-US" sz="2500" b="1">
                <a:solidFill>
                  <a:srgbClr val="06213C"/>
                </a:solidFill>
                <a:latin typeface="Montserrat"/>
              </a:rPr>
              <a:t>.</a:t>
            </a:r>
          </a:p>
          <a:p>
            <a:pPr marL="342900" indent="-342900" algn="just">
              <a:lnSpc>
                <a:spcPts val="3499"/>
              </a:lnSpc>
              <a:buFont typeface="Arial" panose="020B0604020202020204" pitchFamily="34" charset="0"/>
              <a:buChar char="•"/>
            </a:pPr>
            <a:endParaRPr lang="en-US" sz="2500">
              <a:solidFill>
                <a:srgbClr val="06213C"/>
              </a:solidFill>
              <a:latin typeface="Montserrat"/>
            </a:endParaRPr>
          </a:p>
          <a:p>
            <a:pPr marL="342900" indent="-342900" algn="just">
              <a:lnSpc>
                <a:spcPts val="3499"/>
              </a:lnSpc>
              <a:buFont typeface="Arial" panose="020B0604020202020204" pitchFamily="34" charset="0"/>
              <a:buChar char="•"/>
            </a:pPr>
            <a:r>
              <a:rPr lang="en-US" sz="2500">
                <a:solidFill>
                  <a:srgbClr val="06213C"/>
                </a:solidFill>
                <a:latin typeface="Montserrat"/>
              </a:rPr>
              <a:t>La </a:t>
            </a:r>
            <a:r>
              <a:rPr lang="en-US" sz="2500" b="1" err="1">
                <a:solidFill>
                  <a:srgbClr val="06213C"/>
                </a:solidFill>
                <a:latin typeface="Montserrat"/>
              </a:rPr>
              <a:t>strategia</a:t>
            </a:r>
            <a:r>
              <a:rPr lang="en-US" sz="2500">
                <a:solidFill>
                  <a:srgbClr val="06213C"/>
                </a:solidFill>
                <a:latin typeface="Montserrat"/>
              </a:rPr>
              <a:t> di </a:t>
            </a:r>
            <a:r>
              <a:rPr lang="en-US" sz="2500" err="1">
                <a:solidFill>
                  <a:srgbClr val="06213C"/>
                </a:solidFill>
                <a:latin typeface="Montserrat"/>
              </a:rPr>
              <a:t>cOAlition</a:t>
            </a:r>
            <a:r>
              <a:rPr lang="en-US" sz="2500">
                <a:solidFill>
                  <a:srgbClr val="06213C"/>
                </a:solidFill>
                <a:latin typeface="Montserrat"/>
              </a:rPr>
              <a:t> S e Plan S </a:t>
            </a:r>
            <a:r>
              <a:rPr lang="en-US" sz="2500" err="1">
                <a:solidFill>
                  <a:srgbClr val="06213C"/>
                </a:solidFill>
                <a:latin typeface="Montserrat"/>
              </a:rPr>
              <a:t>che</a:t>
            </a:r>
            <a:r>
              <a:rPr lang="en-US" sz="2500">
                <a:solidFill>
                  <a:srgbClr val="06213C"/>
                </a:solidFill>
                <a:latin typeface="Montserrat"/>
              </a:rPr>
              <a:t> </a:t>
            </a:r>
            <a:r>
              <a:rPr lang="en-US" sz="2500" err="1">
                <a:solidFill>
                  <a:srgbClr val="06213C"/>
                </a:solidFill>
                <a:latin typeface="Montserrat"/>
              </a:rPr>
              <a:t>prevede</a:t>
            </a:r>
            <a:r>
              <a:rPr lang="en-US" sz="2500">
                <a:solidFill>
                  <a:srgbClr val="06213C"/>
                </a:solidFill>
                <a:latin typeface="Montserrat"/>
              </a:rPr>
              <a:t> </a:t>
            </a:r>
            <a:r>
              <a:rPr lang="en-US" sz="2500" err="1">
                <a:solidFill>
                  <a:srgbClr val="06213C"/>
                </a:solidFill>
                <a:latin typeface="Montserrat"/>
              </a:rPr>
              <a:t>l’applicazione</a:t>
            </a:r>
            <a:r>
              <a:rPr lang="en-US" sz="2500">
                <a:solidFill>
                  <a:srgbClr val="06213C"/>
                </a:solidFill>
                <a:latin typeface="Montserrat"/>
              </a:rPr>
              <a:t> di </a:t>
            </a:r>
            <a:r>
              <a:rPr lang="en-US" sz="2500" err="1">
                <a:solidFill>
                  <a:srgbClr val="06213C"/>
                </a:solidFill>
                <a:latin typeface="Montserrat"/>
              </a:rPr>
              <a:t>una</a:t>
            </a:r>
            <a:r>
              <a:rPr lang="en-US" sz="2500">
                <a:solidFill>
                  <a:srgbClr val="06213C"/>
                </a:solidFill>
                <a:latin typeface="Montserrat"/>
              </a:rPr>
              <a:t> </a:t>
            </a:r>
            <a:r>
              <a:rPr lang="en-US" sz="2500" err="1">
                <a:solidFill>
                  <a:srgbClr val="06213C"/>
                </a:solidFill>
                <a:latin typeface="Montserrat"/>
              </a:rPr>
              <a:t>licenza</a:t>
            </a:r>
            <a:r>
              <a:rPr lang="en-US" sz="2500">
                <a:solidFill>
                  <a:srgbClr val="06213C"/>
                </a:solidFill>
                <a:latin typeface="Montserrat"/>
              </a:rPr>
              <a:t> CC è </a:t>
            </a:r>
            <a:r>
              <a:rPr lang="en-US" sz="2500" err="1">
                <a:solidFill>
                  <a:srgbClr val="06213C"/>
                </a:solidFill>
                <a:latin typeface="Montserrat"/>
              </a:rPr>
              <a:t>una</a:t>
            </a:r>
            <a:r>
              <a:rPr lang="en-US" sz="2500">
                <a:solidFill>
                  <a:srgbClr val="06213C"/>
                </a:solidFill>
                <a:latin typeface="Montserrat"/>
              </a:rPr>
              <a:t> </a:t>
            </a:r>
            <a:r>
              <a:rPr lang="en-US" sz="2500" err="1">
                <a:solidFill>
                  <a:srgbClr val="06213C"/>
                </a:solidFill>
                <a:latin typeface="Montserrat"/>
              </a:rPr>
              <a:t>strada</a:t>
            </a:r>
            <a:r>
              <a:rPr lang="en-US" sz="2500">
                <a:solidFill>
                  <a:srgbClr val="06213C"/>
                </a:solidFill>
                <a:latin typeface="Montserrat"/>
              </a:rPr>
              <a:t>.</a:t>
            </a:r>
          </a:p>
          <a:p>
            <a:pPr marL="1257300" lvl="2" indent="-342900" algn="just">
              <a:lnSpc>
                <a:spcPts val="3499"/>
              </a:lnSpc>
              <a:buFont typeface="Wingdings" pitchFamily="2" charset="2"/>
              <a:buChar char="v"/>
            </a:pPr>
            <a:r>
              <a:rPr lang="en-US" sz="2500">
                <a:solidFill>
                  <a:srgbClr val="06213C"/>
                </a:solidFill>
                <a:latin typeface="Montserrat"/>
              </a:rPr>
              <a:t>A </a:t>
            </a:r>
            <a:r>
              <a:rPr lang="en-US" sz="2500" err="1">
                <a:solidFill>
                  <a:srgbClr val="06213C"/>
                </a:solidFill>
                <a:latin typeface="Montserrat"/>
              </a:rPr>
              <a:t>tal</a:t>
            </a:r>
            <a:r>
              <a:rPr lang="en-US" sz="2500">
                <a:solidFill>
                  <a:srgbClr val="06213C"/>
                </a:solidFill>
                <a:latin typeface="Montserrat"/>
              </a:rPr>
              <a:t> </a:t>
            </a:r>
            <a:r>
              <a:rPr lang="en-US" sz="2500" err="1">
                <a:solidFill>
                  <a:srgbClr val="06213C"/>
                </a:solidFill>
                <a:latin typeface="Montserrat"/>
              </a:rPr>
              <a:t>riguardo</a:t>
            </a:r>
            <a:r>
              <a:rPr lang="en-US" sz="2500">
                <a:solidFill>
                  <a:srgbClr val="06213C"/>
                </a:solidFill>
                <a:latin typeface="Montserrat"/>
              </a:rPr>
              <a:t>, </a:t>
            </a:r>
            <a:r>
              <a:rPr lang="en-US" sz="2500" err="1">
                <a:solidFill>
                  <a:srgbClr val="06213C"/>
                </a:solidFill>
                <a:latin typeface="Montserrat"/>
              </a:rPr>
              <a:t>tenere</a:t>
            </a:r>
            <a:r>
              <a:rPr lang="en-US" sz="2500">
                <a:solidFill>
                  <a:srgbClr val="06213C"/>
                </a:solidFill>
                <a:latin typeface="Montserrat"/>
              </a:rPr>
              <a:t> a </a:t>
            </a:r>
            <a:r>
              <a:rPr lang="en-US" sz="2500" err="1">
                <a:solidFill>
                  <a:srgbClr val="06213C"/>
                </a:solidFill>
                <a:latin typeface="Montserrat"/>
              </a:rPr>
              <a:t>mente</a:t>
            </a:r>
            <a:r>
              <a:rPr lang="en-US" sz="2500">
                <a:solidFill>
                  <a:srgbClr val="06213C"/>
                </a:solidFill>
                <a:latin typeface="Montserrat"/>
              </a:rPr>
              <a:t> la </a:t>
            </a:r>
            <a:r>
              <a:rPr lang="en-US" sz="2500" err="1">
                <a:solidFill>
                  <a:srgbClr val="06213C"/>
                </a:solidFill>
                <a:latin typeface="Montserrat"/>
              </a:rPr>
              <a:t>differenza</a:t>
            </a:r>
            <a:r>
              <a:rPr lang="en-US" sz="2500">
                <a:solidFill>
                  <a:srgbClr val="06213C"/>
                </a:solidFill>
                <a:latin typeface="Montserrat"/>
              </a:rPr>
              <a:t> </a:t>
            </a:r>
            <a:r>
              <a:rPr lang="en-US" sz="2500" err="1">
                <a:solidFill>
                  <a:srgbClr val="06213C"/>
                </a:solidFill>
                <a:latin typeface="Montserrat"/>
              </a:rPr>
              <a:t>tra</a:t>
            </a:r>
            <a:r>
              <a:rPr lang="en-US" sz="2500">
                <a:solidFill>
                  <a:srgbClr val="06213C"/>
                </a:solidFill>
                <a:latin typeface="Montserrat"/>
              </a:rPr>
              <a:t> </a:t>
            </a:r>
            <a:r>
              <a:rPr lang="en-US" sz="2500" b="1" err="1">
                <a:solidFill>
                  <a:srgbClr val="06213C"/>
                </a:solidFill>
                <a:latin typeface="Montserrat"/>
              </a:rPr>
              <a:t>cessione</a:t>
            </a:r>
            <a:r>
              <a:rPr lang="en-US" sz="2500">
                <a:solidFill>
                  <a:srgbClr val="06213C"/>
                </a:solidFill>
                <a:latin typeface="Montserrat"/>
              </a:rPr>
              <a:t> (</a:t>
            </a:r>
            <a:r>
              <a:rPr lang="en-US" sz="2500" err="1">
                <a:solidFill>
                  <a:srgbClr val="06213C"/>
                </a:solidFill>
                <a:latin typeface="Montserrat"/>
              </a:rPr>
              <a:t>nei</a:t>
            </a:r>
            <a:r>
              <a:rPr lang="en-US" sz="2500">
                <a:solidFill>
                  <a:srgbClr val="06213C"/>
                </a:solidFill>
                <a:latin typeface="Montserrat"/>
              </a:rPr>
              <a:t> </a:t>
            </a:r>
            <a:r>
              <a:rPr lang="en-US" sz="2500" err="1">
                <a:solidFill>
                  <a:srgbClr val="06213C"/>
                </a:solidFill>
                <a:latin typeface="Montserrat"/>
              </a:rPr>
              <a:t>contratti</a:t>
            </a:r>
            <a:r>
              <a:rPr lang="en-US" sz="2500">
                <a:solidFill>
                  <a:srgbClr val="06213C"/>
                </a:solidFill>
                <a:latin typeface="Montserrat"/>
              </a:rPr>
              <a:t> standard), </a:t>
            </a:r>
            <a:r>
              <a:rPr lang="en-US" sz="2500" b="1">
                <a:solidFill>
                  <a:srgbClr val="06213C"/>
                </a:solidFill>
                <a:latin typeface="Montserrat"/>
              </a:rPr>
              <a:t>con-</a:t>
            </a:r>
            <a:r>
              <a:rPr lang="en-US" sz="2500" b="1" err="1">
                <a:solidFill>
                  <a:srgbClr val="06213C"/>
                </a:solidFill>
                <a:latin typeface="Montserrat"/>
              </a:rPr>
              <a:t>cessione</a:t>
            </a:r>
            <a:r>
              <a:rPr lang="en-US" sz="2500" b="1">
                <a:solidFill>
                  <a:srgbClr val="06213C"/>
                </a:solidFill>
                <a:latin typeface="Montserrat"/>
              </a:rPr>
              <a:t> </a:t>
            </a:r>
            <a:r>
              <a:rPr lang="en-US" sz="2500">
                <a:solidFill>
                  <a:srgbClr val="06213C"/>
                </a:solidFill>
                <a:latin typeface="Montserrat"/>
              </a:rPr>
              <a:t>(se </a:t>
            </a:r>
            <a:r>
              <a:rPr lang="en-US" sz="2500" err="1">
                <a:solidFill>
                  <a:srgbClr val="06213C"/>
                </a:solidFill>
                <a:latin typeface="Montserrat"/>
              </a:rPr>
              <a:t>c’è</a:t>
            </a:r>
            <a:r>
              <a:rPr lang="en-US" sz="2500">
                <a:solidFill>
                  <a:srgbClr val="06213C"/>
                </a:solidFill>
                <a:latin typeface="Montserrat"/>
              </a:rPr>
              <a:t> un </a:t>
            </a:r>
            <a:r>
              <a:rPr lang="en-US" sz="2500" err="1">
                <a:solidFill>
                  <a:srgbClr val="06213C"/>
                </a:solidFill>
                <a:latin typeface="Montserrat"/>
              </a:rPr>
              <a:t>limite</a:t>
            </a:r>
            <a:r>
              <a:rPr lang="en-US" sz="2500">
                <a:solidFill>
                  <a:srgbClr val="06213C"/>
                </a:solidFill>
                <a:latin typeface="Montserrat"/>
              </a:rPr>
              <a:t> </a:t>
            </a:r>
            <a:r>
              <a:rPr lang="en-US" sz="2500" err="1">
                <a:solidFill>
                  <a:srgbClr val="06213C"/>
                </a:solidFill>
                <a:latin typeface="Montserrat"/>
              </a:rPr>
              <a:t>temporale</a:t>
            </a:r>
            <a:r>
              <a:rPr lang="en-US" sz="2500">
                <a:solidFill>
                  <a:srgbClr val="06213C"/>
                </a:solidFill>
                <a:latin typeface="Montserrat"/>
              </a:rPr>
              <a:t>) e</a:t>
            </a:r>
            <a:r>
              <a:rPr lang="en-US" sz="2500" b="1">
                <a:solidFill>
                  <a:srgbClr val="06213C"/>
                </a:solidFill>
                <a:latin typeface="Montserrat"/>
              </a:rPr>
              <a:t> </a:t>
            </a:r>
            <a:r>
              <a:rPr lang="en-US" sz="2500" b="1" err="1">
                <a:solidFill>
                  <a:srgbClr val="06213C"/>
                </a:solidFill>
                <a:latin typeface="Montserrat"/>
              </a:rPr>
              <a:t>attribuzione</a:t>
            </a:r>
            <a:r>
              <a:rPr lang="en-US" sz="2500">
                <a:solidFill>
                  <a:srgbClr val="06213C"/>
                </a:solidFill>
                <a:latin typeface="Montserrat"/>
              </a:rPr>
              <a:t> (con le </a:t>
            </a:r>
            <a:r>
              <a:rPr lang="en-US" sz="2500" err="1">
                <a:solidFill>
                  <a:srgbClr val="06213C"/>
                </a:solidFill>
                <a:latin typeface="Montserrat"/>
              </a:rPr>
              <a:t>licenze</a:t>
            </a:r>
            <a:r>
              <a:rPr lang="en-US" sz="2500">
                <a:solidFill>
                  <a:srgbClr val="06213C"/>
                </a:solidFill>
                <a:latin typeface="Montserrat"/>
              </a:rPr>
              <a:t> </a:t>
            </a:r>
            <a:r>
              <a:rPr lang="en-US" sz="2500" err="1">
                <a:solidFill>
                  <a:srgbClr val="06213C"/>
                </a:solidFill>
                <a:latin typeface="Montserrat"/>
              </a:rPr>
              <a:t>d’uso</a:t>
            </a:r>
            <a:r>
              <a:rPr lang="en-US" sz="2500">
                <a:solidFill>
                  <a:srgbClr val="06213C"/>
                </a:solidFill>
                <a:latin typeface="Montserrat"/>
              </a:rPr>
              <a:t>, </a:t>
            </a:r>
            <a:r>
              <a:rPr lang="en-US" sz="2500" err="1">
                <a:solidFill>
                  <a:srgbClr val="06213C"/>
                </a:solidFill>
                <a:latin typeface="Montserrat"/>
              </a:rPr>
              <a:t>tipo</a:t>
            </a:r>
            <a:r>
              <a:rPr lang="en-US" sz="2500">
                <a:solidFill>
                  <a:srgbClr val="06213C"/>
                </a:solidFill>
                <a:latin typeface="Montserrat"/>
              </a:rPr>
              <a:t> le CC) </a:t>
            </a:r>
            <a:r>
              <a:rPr lang="en-US" sz="2500" err="1">
                <a:solidFill>
                  <a:srgbClr val="06213C"/>
                </a:solidFill>
                <a:latin typeface="Montserrat"/>
              </a:rPr>
              <a:t>dei</a:t>
            </a:r>
            <a:r>
              <a:rPr lang="en-US" sz="2500">
                <a:solidFill>
                  <a:srgbClr val="06213C"/>
                </a:solidFill>
                <a:latin typeface="Montserrat"/>
              </a:rPr>
              <a:t> </a:t>
            </a:r>
            <a:r>
              <a:rPr lang="en-US" sz="2500" err="1">
                <a:solidFill>
                  <a:srgbClr val="06213C"/>
                </a:solidFill>
                <a:latin typeface="Montserrat"/>
              </a:rPr>
              <a:t>diritti</a:t>
            </a:r>
            <a:r>
              <a:rPr lang="en-US" sz="2500">
                <a:solidFill>
                  <a:srgbClr val="06213C"/>
                </a:solidFill>
                <a:latin typeface="Montserrat"/>
              </a:rPr>
              <a:t>.</a:t>
            </a:r>
          </a:p>
          <a:p>
            <a:pPr marL="1714500" lvl="3" indent="-342900" algn="just">
              <a:lnSpc>
                <a:spcPts val="3499"/>
              </a:lnSpc>
              <a:buFont typeface="Wingdings" pitchFamily="2" charset="2"/>
              <a:buChar char="Ø"/>
            </a:pPr>
            <a:r>
              <a:rPr lang="en-US" sz="2500" b="1">
                <a:solidFill>
                  <a:srgbClr val="06213C"/>
                </a:solidFill>
                <a:latin typeface="Montserrat"/>
              </a:rPr>
              <a:t>NB:</a:t>
            </a:r>
            <a:r>
              <a:rPr lang="en-US" sz="2500">
                <a:solidFill>
                  <a:srgbClr val="06213C"/>
                </a:solidFill>
                <a:latin typeface="Montserrat"/>
              </a:rPr>
              <a:t> Ci </a:t>
            </a:r>
            <a:r>
              <a:rPr lang="en-US" sz="2500" err="1">
                <a:solidFill>
                  <a:srgbClr val="06213C"/>
                </a:solidFill>
                <a:latin typeface="Montserrat"/>
              </a:rPr>
              <a:t>sono</a:t>
            </a:r>
            <a:r>
              <a:rPr lang="en-US" sz="2500">
                <a:solidFill>
                  <a:srgbClr val="06213C"/>
                </a:solidFill>
                <a:latin typeface="Montserrat"/>
              </a:rPr>
              <a:t> </a:t>
            </a:r>
            <a:r>
              <a:rPr lang="en-US" sz="2500" err="1">
                <a:solidFill>
                  <a:srgbClr val="06213C"/>
                </a:solidFill>
                <a:latin typeface="Montserrat"/>
              </a:rPr>
              <a:t>altre</a:t>
            </a:r>
            <a:r>
              <a:rPr lang="en-US" sz="2500">
                <a:solidFill>
                  <a:srgbClr val="06213C"/>
                </a:solidFill>
                <a:latin typeface="Montserrat"/>
              </a:rPr>
              <a:t> </a:t>
            </a:r>
            <a:r>
              <a:rPr lang="en-US" sz="2500" i="1">
                <a:solidFill>
                  <a:srgbClr val="06213C"/>
                </a:solidFill>
                <a:latin typeface="Montserrat"/>
              </a:rPr>
              <a:t>open licensing </a:t>
            </a:r>
            <a:r>
              <a:rPr lang="en-US" sz="2500" err="1">
                <a:solidFill>
                  <a:srgbClr val="06213C"/>
                </a:solidFill>
                <a:latin typeface="Montserrat"/>
              </a:rPr>
              <a:t>oltre</a:t>
            </a:r>
            <a:r>
              <a:rPr lang="en-US" sz="2500">
                <a:solidFill>
                  <a:srgbClr val="06213C"/>
                </a:solidFill>
                <a:latin typeface="Montserrat"/>
              </a:rPr>
              <a:t> alle CC; </a:t>
            </a:r>
            <a:r>
              <a:rPr lang="en-US" sz="2500" err="1">
                <a:solidFill>
                  <a:srgbClr val="06213C"/>
                </a:solidFill>
                <a:latin typeface="Montserrat"/>
              </a:rPr>
              <a:t>i</a:t>
            </a:r>
            <a:r>
              <a:rPr lang="en-US" sz="2500">
                <a:solidFill>
                  <a:srgbClr val="06213C"/>
                </a:solidFill>
                <a:latin typeface="Montserrat"/>
              </a:rPr>
              <a:t> </a:t>
            </a:r>
            <a:r>
              <a:rPr lang="en-US" sz="2500" err="1">
                <a:solidFill>
                  <a:srgbClr val="06213C"/>
                </a:solidFill>
                <a:latin typeface="Montserrat"/>
              </a:rPr>
              <a:t>primi</a:t>
            </a:r>
            <a:r>
              <a:rPr lang="en-US" sz="2500">
                <a:solidFill>
                  <a:srgbClr val="06213C"/>
                </a:solidFill>
                <a:latin typeface="Montserrat"/>
              </a:rPr>
              <a:t> </a:t>
            </a:r>
            <a:r>
              <a:rPr lang="en-US" sz="2500" err="1">
                <a:solidFill>
                  <a:srgbClr val="06213C"/>
                </a:solidFill>
                <a:latin typeface="Montserrat"/>
              </a:rPr>
              <a:t>esempi</a:t>
            </a:r>
            <a:r>
              <a:rPr lang="en-US" sz="2500">
                <a:solidFill>
                  <a:srgbClr val="06213C"/>
                </a:solidFill>
                <a:latin typeface="Montserrat"/>
              </a:rPr>
              <a:t> </a:t>
            </a:r>
            <a:r>
              <a:rPr lang="en-US" sz="2500" err="1">
                <a:solidFill>
                  <a:srgbClr val="06213C"/>
                </a:solidFill>
                <a:latin typeface="Montserrat"/>
              </a:rPr>
              <a:t>furono</a:t>
            </a:r>
            <a:r>
              <a:rPr lang="en-US" sz="2500">
                <a:solidFill>
                  <a:srgbClr val="06213C"/>
                </a:solidFill>
                <a:latin typeface="Montserrat"/>
              </a:rPr>
              <a:t> le </a:t>
            </a:r>
            <a:r>
              <a:rPr lang="en-US" sz="2500" i="1">
                <a:solidFill>
                  <a:srgbClr val="06213C"/>
                </a:solidFill>
                <a:latin typeface="Montserrat"/>
              </a:rPr>
              <a:t>copyleft per il software</a:t>
            </a:r>
            <a:r>
              <a:rPr lang="en-US" sz="2500">
                <a:solidFill>
                  <a:srgbClr val="06213C"/>
                </a:solidFill>
                <a:latin typeface="Montserrat"/>
              </a:rPr>
              <a:t>.</a:t>
            </a:r>
          </a:p>
          <a:p>
            <a:pPr algn="just">
              <a:lnSpc>
                <a:spcPts val="3499"/>
              </a:lnSpc>
            </a:pPr>
            <a:endParaRPr lang="en-US" sz="2500">
              <a:solidFill>
                <a:srgbClr val="06213C"/>
              </a:solidFill>
              <a:latin typeface="Montserrat"/>
            </a:endParaRPr>
          </a:p>
          <a:p>
            <a:pPr marL="342900" indent="-342900" algn="just">
              <a:lnSpc>
                <a:spcPts val="3499"/>
              </a:lnSpc>
              <a:buFont typeface="Arial" panose="020B0604020202020204" pitchFamily="34" charset="0"/>
              <a:buChar char="•"/>
            </a:pPr>
            <a:r>
              <a:rPr lang="en-US" sz="2500" err="1">
                <a:solidFill>
                  <a:srgbClr val="06213C"/>
                </a:solidFill>
                <a:latin typeface="Montserrat"/>
              </a:rPr>
              <a:t>Alcuni</a:t>
            </a:r>
            <a:r>
              <a:rPr lang="en-US" sz="2500">
                <a:solidFill>
                  <a:srgbClr val="06213C"/>
                </a:solidFill>
                <a:latin typeface="Montserrat"/>
              </a:rPr>
              <a:t> funders lo </a:t>
            </a:r>
            <a:r>
              <a:rPr lang="en-US" sz="2500" err="1">
                <a:solidFill>
                  <a:srgbClr val="06213C"/>
                </a:solidFill>
                <a:latin typeface="Montserrat"/>
              </a:rPr>
              <a:t>richiedono</a:t>
            </a:r>
            <a:r>
              <a:rPr lang="en-US" sz="2500">
                <a:solidFill>
                  <a:srgbClr val="06213C"/>
                </a:solidFill>
                <a:latin typeface="Montserrat"/>
              </a:rPr>
              <a:t>.</a:t>
            </a:r>
          </a:p>
        </p:txBody>
      </p:sp>
      <p:pic>
        <p:nvPicPr>
          <p:cNvPr id="14" name="Immagine 13" descr="Immagine che contiene edificio, testo, aria aperta, bianco e nero&#10;&#10;Descrizione generata automaticamente">
            <a:extLst>
              <a:ext uri="{FF2B5EF4-FFF2-40B4-BE49-F238E27FC236}">
                <a16:creationId xmlns:a16="http://schemas.microsoft.com/office/drawing/2014/main" id="{9E1CC3F1-41DB-AF02-FB8B-7FAC4D00A8C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3990140" y="3337198"/>
            <a:ext cx="3506788" cy="5039694"/>
          </a:xfrm>
          <a:prstGeom prst="rect">
            <a:avLst/>
          </a:prstGeom>
        </p:spPr>
      </p:pic>
      <p:pic>
        <p:nvPicPr>
          <p:cNvPr id="15" name="Immagine 14" descr="Immagine che contiene nero, oscurità&#10;&#10;Descrizione generata automaticamente">
            <a:extLst>
              <a:ext uri="{FF2B5EF4-FFF2-40B4-BE49-F238E27FC236}">
                <a16:creationId xmlns:a16="http://schemas.microsoft.com/office/drawing/2014/main" id="{2D71C558-C2D2-4882-7737-527B127C0CE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042506" y="8768535"/>
            <a:ext cx="792088" cy="792088"/>
          </a:xfrm>
          <a:prstGeom prst="rect">
            <a:avLst/>
          </a:prstGeom>
        </p:spPr>
      </p:pic>
      <p:sp>
        <p:nvSpPr>
          <p:cNvPr id="16" name="CasellaDiTesto 15">
            <a:extLst>
              <a:ext uri="{FF2B5EF4-FFF2-40B4-BE49-F238E27FC236}">
                <a16:creationId xmlns:a16="http://schemas.microsoft.com/office/drawing/2014/main" id="{F94046A7-2DE6-DC03-063B-9908C6782C38}"/>
              </a:ext>
            </a:extLst>
          </p:cNvPr>
          <p:cNvSpPr txBox="1"/>
          <p:nvPr/>
        </p:nvSpPr>
        <p:spPr>
          <a:xfrm>
            <a:off x="4733087" y="-125418"/>
            <a:ext cx="12228801" cy="1708160"/>
          </a:xfrm>
          <a:prstGeom prst="rect">
            <a:avLst/>
          </a:prstGeom>
          <a:noFill/>
        </p:spPr>
        <p:txBody>
          <a:bodyPr wrap="square" lIns="91440" tIns="45720" rIns="91440" bIns="45720" anchor="t">
            <a:spAutoFit/>
          </a:bodyPr>
          <a:lstStyle/>
          <a:p>
            <a:pPr algn="ctr">
              <a:lnSpc>
                <a:spcPts val="6269"/>
              </a:lnSpc>
            </a:pPr>
            <a:r>
              <a:rPr lang="en-US" sz="4400">
                <a:solidFill>
                  <a:schemeClr val="bg1"/>
                </a:solidFill>
                <a:latin typeface="Montserrat Classic Bold"/>
              </a:rPr>
              <a:t>La Rights Retention Strategy di </a:t>
            </a:r>
            <a:r>
              <a:rPr lang="en-US" sz="4400" err="1">
                <a:solidFill>
                  <a:schemeClr val="bg1"/>
                </a:solidFill>
                <a:latin typeface="Montserrat Classic Bold"/>
              </a:rPr>
              <a:t>cOAlition</a:t>
            </a:r>
            <a:r>
              <a:rPr lang="en-US" sz="4400">
                <a:solidFill>
                  <a:schemeClr val="bg1"/>
                </a:solidFill>
                <a:latin typeface="Montserrat Classic Bold"/>
              </a:rPr>
              <a:t> S e </a:t>
            </a:r>
            <a:r>
              <a:rPr lang="en-US" sz="4400" err="1">
                <a:solidFill>
                  <a:schemeClr val="bg1"/>
                </a:solidFill>
                <a:latin typeface="Montserrat Classic Bold"/>
              </a:rPr>
              <a:t>altri</a:t>
            </a:r>
            <a:r>
              <a:rPr lang="en-US" sz="4400">
                <a:solidFill>
                  <a:schemeClr val="bg1"/>
                </a:solidFill>
                <a:latin typeface="Montserrat Classic Bold"/>
              </a:rPr>
              <a:t> </a:t>
            </a:r>
            <a:r>
              <a:rPr lang="en-US" sz="4400" err="1">
                <a:solidFill>
                  <a:schemeClr val="bg1"/>
                </a:solidFill>
                <a:latin typeface="Montserrat Classic Bold"/>
              </a:rPr>
              <a:t>esemp</a:t>
            </a:r>
            <a:r>
              <a:rPr lang="en-US" sz="5400" err="1">
                <a:solidFill>
                  <a:schemeClr val="bg1"/>
                </a:solidFill>
                <a:latin typeface="Montserrat Classic Bold"/>
              </a:rPr>
              <a:t>i</a:t>
            </a:r>
            <a:endParaRPr lang="en-US" sz="5400">
              <a:solidFill>
                <a:schemeClr val="bg1"/>
              </a:solidFill>
              <a:latin typeface="Montserrat Classic Bold"/>
            </a:endParaRPr>
          </a:p>
        </p:txBody>
      </p:sp>
    </p:spTree>
    <p:extLst>
      <p:ext uri="{BB962C8B-B14F-4D97-AF65-F5344CB8AC3E}">
        <p14:creationId xmlns:p14="http://schemas.microsoft.com/office/powerpoint/2010/main" val="258933335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18288000" cy="1457325"/>
          </a:xfrm>
          <a:prstGeom prst="rect">
            <a:avLst/>
          </a:prstGeom>
          <a:solidFill>
            <a:srgbClr val="1E3048"/>
          </a:solidFill>
        </p:spPr>
        <p:txBody>
          <a:bodyPr lIns="91440" tIns="45720" rIns="91440" bIns="45720" anchor="t"/>
          <a:lstStyle/>
          <a:p>
            <a:endParaRPr lang="en-US" sz="4400" b="1">
              <a:solidFill>
                <a:schemeClr val="bg1"/>
              </a:solidFill>
              <a:latin typeface="Montserrat"/>
            </a:endParaRPr>
          </a:p>
        </p:txBody>
      </p:sp>
      <p:sp>
        <p:nvSpPr>
          <p:cNvPr id="3" name="Freeform 3"/>
          <p:cNvSpPr/>
          <p:nvPr/>
        </p:nvSpPr>
        <p:spPr>
          <a:xfrm>
            <a:off x="16702512" y="8607791"/>
            <a:ext cx="556788" cy="556788"/>
          </a:xfrm>
          <a:custGeom>
            <a:avLst/>
            <a:gdLst/>
            <a:ahLst/>
            <a:cxnLst/>
            <a:rect l="l" t="t" r="r" b="b"/>
            <a:pathLst>
              <a:path w="556788" h="556788">
                <a:moveTo>
                  <a:pt x="0" y="0"/>
                </a:moveTo>
                <a:lnTo>
                  <a:pt x="556788" y="0"/>
                </a:lnTo>
                <a:lnTo>
                  <a:pt x="556788" y="556787"/>
                </a:lnTo>
                <a:lnTo>
                  <a:pt x="0" y="55678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it-IT"/>
          </a:p>
        </p:txBody>
      </p:sp>
      <p:sp>
        <p:nvSpPr>
          <p:cNvPr id="5" name="Freeform 5"/>
          <p:cNvSpPr/>
          <p:nvPr/>
        </p:nvSpPr>
        <p:spPr>
          <a:xfrm rot="5400000">
            <a:off x="12547153" y="9139398"/>
            <a:ext cx="1060016" cy="1235189"/>
          </a:xfrm>
          <a:custGeom>
            <a:avLst/>
            <a:gdLst/>
            <a:ahLst/>
            <a:cxnLst/>
            <a:rect l="l" t="t" r="r" b="b"/>
            <a:pathLst>
              <a:path w="1060016" h="1235189">
                <a:moveTo>
                  <a:pt x="0" y="0"/>
                </a:moveTo>
                <a:lnTo>
                  <a:pt x="1060017" y="0"/>
                </a:lnTo>
                <a:lnTo>
                  <a:pt x="1060017" y="1235188"/>
                </a:lnTo>
                <a:lnTo>
                  <a:pt x="0" y="123518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it-IT"/>
          </a:p>
        </p:txBody>
      </p:sp>
      <p:grpSp>
        <p:nvGrpSpPr>
          <p:cNvPr id="17" name="Group 17"/>
          <p:cNvGrpSpPr/>
          <p:nvPr/>
        </p:nvGrpSpPr>
        <p:grpSpPr>
          <a:xfrm>
            <a:off x="-431966" y="911088"/>
            <a:ext cx="7148154" cy="925889"/>
            <a:chOff x="0" y="0"/>
            <a:chExt cx="9530872" cy="1234519"/>
          </a:xfrm>
        </p:grpSpPr>
        <p:grpSp>
          <p:nvGrpSpPr>
            <p:cNvPr id="18" name="Group 18"/>
            <p:cNvGrpSpPr/>
            <p:nvPr/>
          </p:nvGrpSpPr>
          <p:grpSpPr>
            <a:xfrm>
              <a:off x="0" y="0"/>
              <a:ext cx="9530872" cy="1234519"/>
              <a:chOff x="0" y="0"/>
              <a:chExt cx="2221364" cy="287730"/>
            </a:xfrm>
          </p:grpSpPr>
          <p:sp>
            <p:nvSpPr>
              <p:cNvPr id="19" name="Freeform 19"/>
              <p:cNvSpPr/>
              <p:nvPr/>
            </p:nvSpPr>
            <p:spPr>
              <a:xfrm>
                <a:off x="0" y="0"/>
                <a:ext cx="2221364" cy="287730"/>
              </a:xfrm>
              <a:custGeom>
                <a:avLst/>
                <a:gdLst/>
                <a:ahLst/>
                <a:cxnLst/>
                <a:rect l="l" t="t" r="r" b="b"/>
                <a:pathLst>
                  <a:path w="2221364" h="287730">
                    <a:moveTo>
                      <a:pt x="46588" y="0"/>
                    </a:moveTo>
                    <a:lnTo>
                      <a:pt x="2174776" y="0"/>
                    </a:lnTo>
                    <a:cubicBezTo>
                      <a:pt x="2187132" y="0"/>
                      <a:pt x="2198982" y="4908"/>
                      <a:pt x="2207719" y="13645"/>
                    </a:cubicBezTo>
                    <a:cubicBezTo>
                      <a:pt x="2216456" y="22382"/>
                      <a:pt x="2221364" y="34232"/>
                      <a:pt x="2221364" y="46588"/>
                    </a:cubicBezTo>
                    <a:lnTo>
                      <a:pt x="2221364" y="241142"/>
                    </a:lnTo>
                    <a:cubicBezTo>
                      <a:pt x="2221364" y="266872"/>
                      <a:pt x="2200506" y="287730"/>
                      <a:pt x="2174776" y="287730"/>
                    </a:cubicBezTo>
                    <a:lnTo>
                      <a:pt x="46588" y="287730"/>
                    </a:lnTo>
                    <a:cubicBezTo>
                      <a:pt x="34232" y="287730"/>
                      <a:pt x="22382" y="282822"/>
                      <a:pt x="13645" y="274085"/>
                    </a:cubicBezTo>
                    <a:cubicBezTo>
                      <a:pt x="4908" y="265348"/>
                      <a:pt x="0" y="253498"/>
                      <a:pt x="0" y="241142"/>
                    </a:cubicBezTo>
                    <a:lnTo>
                      <a:pt x="0" y="46588"/>
                    </a:lnTo>
                    <a:cubicBezTo>
                      <a:pt x="0" y="34232"/>
                      <a:pt x="4908" y="22382"/>
                      <a:pt x="13645" y="13645"/>
                    </a:cubicBezTo>
                    <a:cubicBezTo>
                      <a:pt x="22382" y="4908"/>
                      <a:pt x="34232" y="0"/>
                      <a:pt x="46588" y="0"/>
                    </a:cubicBezTo>
                    <a:close/>
                  </a:path>
                </a:pathLst>
              </a:custGeom>
              <a:solidFill>
                <a:srgbClr val="FFFFFF"/>
              </a:solidFill>
            </p:spPr>
            <p:txBody>
              <a:bodyPr/>
              <a:lstStyle/>
              <a:p>
                <a:endParaRPr lang="it-IT"/>
              </a:p>
            </p:txBody>
          </p:sp>
          <p:sp>
            <p:nvSpPr>
              <p:cNvPr id="20" name="TextBox 20"/>
              <p:cNvSpPr txBox="1"/>
              <p:nvPr/>
            </p:nvSpPr>
            <p:spPr>
              <a:xfrm>
                <a:off x="0" y="-38100"/>
                <a:ext cx="2221364" cy="325830"/>
              </a:xfrm>
              <a:prstGeom prst="rect">
                <a:avLst/>
              </a:prstGeom>
            </p:spPr>
            <p:txBody>
              <a:bodyPr lIns="60055" tIns="60055" rIns="60055" bIns="60055" rtlCol="0" anchor="ctr"/>
              <a:lstStyle/>
              <a:p>
                <a:pPr algn="ctr">
                  <a:lnSpc>
                    <a:spcPts val="2939"/>
                  </a:lnSpc>
                </a:pPr>
                <a:endParaRPr/>
              </a:p>
            </p:txBody>
          </p:sp>
        </p:grpSp>
        <p:sp>
          <p:nvSpPr>
            <p:cNvPr id="21" name="Freeform 21"/>
            <p:cNvSpPr/>
            <p:nvPr/>
          </p:nvSpPr>
          <p:spPr>
            <a:xfrm>
              <a:off x="3724852" y="163176"/>
              <a:ext cx="5435836" cy="908166"/>
            </a:xfrm>
            <a:custGeom>
              <a:avLst/>
              <a:gdLst/>
              <a:ahLst/>
              <a:cxnLst/>
              <a:rect l="l" t="t" r="r" b="b"/>
              <a:pathLst>
                <a:path w="5435836" h="908166">
                  <a:moveTo>
                    <a:pt x="0" y="0"/>
                  </a:moveTo>
                  <a:lnTo>
                    <a:pt x="5435836" y="0"/>
                  </a:lnTo>
                  <a:lnTo>
                    <a:pt x="5435836" y="908167"/>
                  </a:lnTo>
                  <a:lnTo>
                    <a:pt x="0" y="908167"/>
                  </a:lnTo>
                  <a:lnTo>
                    <a:pt x="0" y="0"/>
                  </a:lnTo>
                  <a:close/>
                </a:path>
              </a:pathLst>
            </a:custGeom>
            <a:blipFill>
              <a:blip r:embed="rId6"/>
              <a:stretch>
                <a:fillRect/>
              </a:stretch>
            </a:blipFill>
          </p:spPr>
          <p:txBody>
            <a:bodyPr/>
            <a:lstStyle/>
            <a:p>
              <a:endParaRPr lang="it-IT"/>
            </a:p>
          </p:txBody>
        </p:sp>
        <p:sp>
          <p:nvSpPr>
            <p:cNvPr id="22" name="Freeform 22"/>
            <p:cNvSpPr/>
            <p:nvPr/>
          </p:nvSpPr>
          <p:spPr>
            <a:xfrm>
              <a:off x="1650583" y="240131"/>
              <a:ext cx="1923704" cy="754258"/>
            </a:xfrm>
            <a:custGeom>
              <a:avLst/>
              <a:gdLst/>
              <a:ahLst/>
              <a:cxnLst/>
              <a:rect l="l" t="t" r="r" b="b"/>
              <a:pathLst>
                <a:path w="1923704" h="754258">
                  <a:moveTo>
                    <a:pt x="0" y="0"/>
                  </a:moveTo>
                  <a:lnTo>
                    <a:pt x="1923704" y="0"/>
                  </a:lnTo>
                  <a:lnTo>
                    <a:pt x="1923704" y="754258"/>
                  </a:lnTo>
                  <a:lnTo>
                    <a:pt x="0" y="754258"/>
                  </a:lnTo>
                  <a:lnTo>
                    <a:pt x="0" y="0"/>
                  </a:lnTo>
                  <a:close/>
                </a:path>
              </a:pathLst>
            </a:custGeom>
            <a:blipFill>
              <a:blip r:embed="rId7"/>
              <a:stretch>
                <a:fillRect/>
              </a:stretch>
            </a:blipFill>
          </p:spPr>
          <p:txBody>
            <a:bodyPr/>
            <a:lstStyle/>
            <a:p>
              <a:endParaRPr lang="it-IT"/>
            </a:p>
          </p:txBody>
        </p:sp>
      </p:grpSp>
      <p:grpSp>
        <p:nvGrpSpPr>
          <p:cNvPr id="15" name="Gruppo 14">
            <a:extLst>
              <a:ext uri="{FF2B5EF4-FFF2-40B4-BE49-F238E27FC236}">
                <a16:creationId xmlns:a16="http://schemas.microsoft.com/office/drawing/2014/main" id="{553BB9C9-CABD-F3E6-C598-F976C8324276}"/>
              </a:ext>
            </a:extLst>
          </p:cNvPr>
          <p:cNvGrpSpPr/>
          <p:nvPr/>
        </p:nvGrpSpPr>
        <p:grpSpPr>
          <a:xfrm>
            <a:off x="1307094" y="3404101"/>
            <a:ext cx="5892690" cy="4436590"/>
            <a:chOff x="1028700" y="4226063"/>
            <a:chExt cx="5892690" cy="4436590"/>
          </a:xfrm>
        </p:grpSpPr>
        <p:sp>
          <p:nvSpPr>
            <p:cNvPr id="10" name="CasellaDiTesto 9">
              <a:extLst>
                <a:ext uri="{FF2B5EF4-FFF2-40B4-BE49-F238E27FC236}">
                  <a16:creationId xmlns:a16="http://schemas.microsoft.com/office/drawing/2014/main" id="{957EA313-B586-A639-09BF-6ABABE36568C}"/>
                </a:ext>
              </a:extLst>
            </p:cNvPr>
            <p:cNvSpPr txBox="1"/>
            <p:nvPr/>
          </p:nvSpPr>
          <p:spPr>
            <a:xfrm>
              <a:off x="1028700" y="6908327"/>
              <a:ext cx="5892690" cy="1754326"/>
            </a:xfrm>
            <a:prstGeom prst="rect">
              <a:avLst/>
            </a:prstGeom>
            <a:noFill/>
          </p:spPr>
          <p:txBody>
            <a:bodyPr wrap="square" rtlCol="0">
              <a:spAutoFit/>
            </a:bodyPr>
            <a:lstStyle/>
            <a:p>
              <a:pPr marL="1028700" lvl="1" indent="-571500">
                <a:buFont typeface="Wingdings" pitchFamily="2" charset="2"/>
                <a:buChar char="§"/>
              </a:pPr>
              <a:r>
                <a:rPr lang="it-IT" sz="3600">
                  <a:latin typeface="Montserrat" pitchFamily="2" charset="77"/>
                </a:rPr>
                <a:t>H2020</a:t>
              </a:r>
            </a:p>
            <a:p>
              <a:pPr marL="1028700" lvl="1" indent="-571500">
                <a:buFont typeface="Wingdings" pitchFamily="2" charset="2"/>
                <a:buChar char="§"/>
              </a:pPr>
              <a:r>
                <a:rPr lang="it-IT" sz="3600">
                  <a:latin typeface="Montserrat" pitchFamily="2" charset="77"/>
                </a:rPr>
                <a:t>Horizon Europe (RIA/IA/CSA)</a:t>
              </a:r>
            </a:p>
          </p:txBody>
        </p:sp>
        <p:pic>
          <p:nvPicPr>
            <p:cNvPr id="8" name="Immagine 7" descr="Immagine che contiene bandiera, logo, simbolo, schermata&#10;&#10;Descrizione generata automaticamente">
              <a:extLst>
                <a:ext uri="{FF2B5EF4-FFF2-40B4-BE49-F238E27FC236}">
                  <a16:creationId xmlns:a16="http://schemas.microsoft.com/office/drawing/2014/main" id="{74061D3C-0C72-7BF8-52D3-8FA614E95A2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59361" y="4226063"/>
              <a:ext cx="3365500" cy="2336800"/>
            </a:xfrm>
            <a:prstGeom prst="rect">
              <a:avLst/>
            </a:prstGeom>
          </p:spPr>
        </p:pic>
      </p:grpSp>
      <p:grpSp>
        <p:nvGrpSpPr>
          <p:cNvPr id="16" name="Gruppo 15">
            <a:extLst>
              <a:ext uri="{FF2B5EF4-FFF2-40B4-BE49-F238E27FC236}">
                <a16:creationId xmlns:a16="http://schemas.microsoft.com/office/drawing/2014/main" id="{E644902A-89C5-679B-F708-425DD224EA78}"/>
              </a:ext>
            </a:extLst>
          </p:cNvPr>
          <p:cNvGrpSpPr/>
          <p:nvPr/>
        </p:nvGrpSpPr>
        <p:grpSpPr>
          <a:xfrm>
            <a:off x="8294105" y="3692688"/>
            <a:ext cx="8686801" cy="3470894"/>
            <a:chOff x="8294105" y="4627870"/>
            <a:chExt cx="8686801" cy="3470894"/>
          </a:xfrm>
        </p:grpSpPr>
        <p:sp>
          <p:nvSpPr>
            <p:cNvPr id="12" name="CasellaDiTesto 11">
              <a:extLst>
                <a:ext uri="{FF2B5EF4-FFF2-40B4-BE49-F238E27FC236}">
                  <a16:creationId xmlns:a16="http://schemas.microsoft.com/office/drawing/2014/main" id="{6E9FA4C4-01CC-7F30-6DC6-42B0C0AC4197}"/>
                </a:ext>
              </a:extLst>
            </p:cNvPr>
            <p:cNvSpPr txBox="1"/>
            <p:nvPr/>
          </p:nvSpPr>
          <p:spPr>
            <a:xfrm>
              <a:off x="8294105" y="7021546"/>
              <a:ext cx="8686801" cy="1077218"/>
            </a:xfrm>
            <a:prstGeom prst="rect">
              <a:avLst/>
            </a:prstGeom>
            <a:noFill/>
          </p:spPr>
          <p:txBody>
            <a:bodyPr wrap="square" rtlCol="0">
              <a:spAutoFit/>
            </a:bodyPr>
            <a:lstStyle/>
            <a:p>
              <a:pPr marL="914400" lvl="1" indent="-457200" algn="just">
                <a:buFont typeface="Wingdings" pitchFamily="2" charset="2"/>
                <a:buChar char="§"/>
              </a:pPr>
              <a:r>
                <a:rPr lang="it-IT" sz="3200">
                  <a:latin typeface="Montserrat" pitchFamily="2" charset="77"/>
                </a:rPr>
                <a:t>PRIN 2022</a:t>
              </a:r>
            </a:p>
            <a:p>
              <a:pPr marL="914400" lvl="1" indent="-457200" algn="just">
                <a:buFont typeface="Wingdings" pitchFamily="2" charset="2"/>
                <a:buChar char="§"/>
              </a:pPr>
              <a:r>
                <a:rPr lang="it-IT" sz="3200">
                  <a:latin typeface="Montserrat" pitchFamily="2" charset="77"/>
                </a:rPr>
                <a:t>PRIN 2022 PNRR</a:t>
              </a:r>
            </a:p>
          </p:txBody>
        </p:sp>
        <p:pic>
          <p:nvPicPr>
            <p:cNvPr id="14" name="Immagine 13" descr="Immagine che contiene testo, Carattere, logo, simbolo&#10;&#10;Descrizione generata automaticamente">
              <a:extLst>
                <a:ext uri="{FF2B5EF4-FFF2-40B4-BE49-F238E27FC236}">
                  <a16:creationId xmlns:a16="http://schemas.microsoft.com/office/drawing/2014/main" id="{59D4F114-E26E-CEA0-C4B5-DF2044A7C40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787305" y="4627870"/>
              <a:ext cx="7344522" cy="1759625"/>
            </a:xfrm>
            <a:prstGeom prst="rect">
              <a:avLst/>
            </a:prstGeom>
          </p:spPr>
        </p:pic>
      </p:grpSp>
      <p:sp>
        <p:nvSpPr>
          <p:cNvPr id="6" name="CasellaDiTesto 5">
            <a:extLst>
              <a:ext uri="{FF2B5EF4-FFF2-40B4-BE49-F238E27FC236}">
                <a16:creationId xmlns:a16="http://schemas.microsoft.com/office/drawing/2014/main" id="{4EF14070-21A0-0E8E-1983-489A7947FB2E}"/>
              </a:ext>
            </a:extLst>
          </p:cNvPr>
          <p:cNvSpPr txBox="1"/>
          <p:nvPr/>
        </p:nvSpPr>
        <p:spPr>
          <a:xfrm>
            <a:off x="6716486" y="353786"/>
            <a:ext cx="10983684"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a:solidFill>
                  <a:schemeClr val="bg1"/>
                </a:solidFill>
                <a:latin typeface="Montserrat Classic Bold"/>
                <a:ea typeface="Montserrat Classic Bold"/>
                <a:cs typeface="Montserrat Classic Bold"/>
              </a:rPr>
              <a:t>Horizon</a:t>
            </a:r>
            <a:r>
              <a:rPr lang="en-US" sz="4000" b="1">
                <a:solidFill>
                  <a:srgbClr val="FFFFFF"/>
                </a:solidFill>
                <a:latin typeface="Montserrat"/>
              </a:rPr>
              <a:t> Europe e </a:t>
            </a:r>
            <a:r>
              <a:rPr lang="en-US" sz="4000" b="1" err="1">
                <a:solidFill>
                  <a:srgbClr val="FFFFFF"/>
                </a:solidFill>
                <a:latin typeface="Montserrat"/>
              </a:rPr>
              <a:t>altri</a:t>
            </a:r>
            <a:r>
              <a:rPr lang="en-US" sz="4000" b="1">
                <a:solidFill>
                  <a:srgbClr val="FFFFFF"/>
                </a:solidFill>
                <a:latin typeface="Montserrat"/>
              </a:rPr>
              <a:t> </a:t>
            </a:r>
            <a:r>
              <a:rPr lang="en-US" sz="4000" b="1" err="1">
                <a:solidFill>
                  <a:srgbClr val="FFFFFF"/>
                </a:solidFill>
                <a:latin typeface="Montserrat"/>
              </a:rPr>
              <a:t>enti</a:t>
            </a:r>
            <a:r>
              <a:rPr lang="en-US" sz="4000" b="1">
                <a:solidFill>
                  <a:srgbClr val="FFFFFF"/>
                </a:solidFill>
                <a:latin typeface="Montserrat"/>
              </a:rPr>
              <a:t> </a:t>
            </a:r>
            <a:r>
              <a:rPr lang="en-US" sz="4000" b="1" err="1">
                <a:solidFill>
                  <a:srgbClr val="FFFFFF"/>
                </a:solidFill>
                <a:latin typeface="Montserrat"/>
              </a:rPr>
              <a:t>finanziatori</a:t>
            </a:r>
            <a:r>
              <a:rPr lang="en-US" sz="4400" b="1">
                <a:solidFill>
                  <a:srgbClr val="FFFFFF"/>
                </a:solidFill>
                <a:latin typeface="Montserrat"/>
              </a:rPr>
              <a:t>​</a:t>
            </a:r>
            <a:endParaRPr lang="it-IT"/>
          </a:p>
        </p:txBody>
      </p:sp>
      <p:sp>
        <p:nvSpPr>
          <p:cNvPr id="4" name="Freeform 4"/>
          <p:cNvSpPr/>
          <p:nvPr/>
        </p:nvSpPr>
        <p:spPr>
          <a:xfrm rot="-5400000">
            <a:off x="16038483" y="-730703"/>
            <a:ext cx="2988478" cy="1505106"/>
          </a:xfrm>
          <a:custGeom>
            <a:avLst/>
            <a:gdLst/>
            <a:ahLst/>
            <a:cxnLst/>
            <a:rect l="l" t="t" r="r" b="b"/>
            <a:pathLst>
              <a:path w="2988478" h="1505106">
                <a:moveTo>
                  <a:pt x="0" y="0"/>
                </a:moveTo>
                <a:lnTo>
                  <a:pt x="2988478" y="0"/>
                </a:lnTo>
                <a:lnTo>
                  <a:pt x="2988478" y="1505106"/>
                </a:lnTo>
                <a:lnTo>
                  <a:pt x="0" y="150510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it-IT"/>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18288000" cy="1457325"/>
          </a:xfrm>
          <a:prstGeom prst="rect">
            <a:avLst/>
          </a:prstGeom>
          <a:solidFill>
            <a:srgbClr val="1E3048"/>
          </a:solidFill>
        </p:spPr>
        <p:txBody>
          <a:bodyPr/>
          <a:lstStyle/>
          <a:p>
            <a:endParaRPr lang="it-IT"/>
          </a:p>
        </p:txBody>
      </p:sp>
      <p:sp>
        <p:nvSpPr>
          <p:cNvPr id="3" name="Freeform 3"/>
          <p:cNvSpPr/>
          <p:nvPr/>
        </p:nvSpPr>
        <p:spPr>
          <a:xfrm>
            <a:off x="16702512" y="8607791"/>
            <a:ext cx="556788" cy="556788"/>
          </a:xfrm>
          <a:custGeom>
            <a:avLst/>
            <a:gdLst/>
            <a:ahLst/>
            <a:cxnLst/>
            <a:rect l="l" t="t" r="r" b="b"/>
            <a:pathLst>
              <a:path w="556788" h="556788">
                <a:moveTo>
                  <a:pt x="0" y="0"/>
                </a:moveTo>
                <a:lnTo>
                  <a:pt x="556788" y="0"/>
                </a:lnTo>
                <a:lnTo>
                  <a:pt x="556788" y="556787"/>
                </a:lnTo>
                <a:lnTo>
                  <a:pt x="0" y="55678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it-IT"/>
          </a:p>
        </p:txBody>
      </p:sp>
      <p:sp>
        <p:nvSpPr>
          <p:cNvPr id="4" name="Freeform 4"/>
          <p:cNvSpPr/>
          <p:nvPr/>
        </p:nvSpPr>
        <p:spPr>
          <a:xfrm rot="-5400000">
            <a:off x="16041208" y="-789467"/>
            <a:ext cx="2988478" cy="1505106"/>
          </a:xfrm>
          <a:custGeom>
            <a:avLst/>
            <a:gdLst/>
            <a:ahLst/>
            <a:cxnLst/>
            <a:rect l="l" t="t" r="r" b="b"/>
            <a:pathLst>
              <a:path w="2988478" h="1505106">
                <a:moveTo>
                  <a:pt x="0" y="0"/>
                </a:moveTo>
                <a:lnTo>
                  <a:pt x="2988478" y="0"/>
                </a:lnTo>
                <a:lnTo>
                  <a:pt x="2988478" y="1505106"/>
                </a:lnTo>
                <a:lnTo>
                  <a:pt x="0" y="150510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it-IT"/>
          </a:p>
        </p:txBody>
      </p:sp>
      <p:sp>
        <p:nvSpPr>
          <p:cNvPr id="5" name="Freeform 5"/>
          <p:cNvSpPr/>
          <p:nvPr/>
        </p:nvSpPr>
        <p:spPr>
          <a:xfrm rot="5400000">
            <a:off x="7996398" y="9139398"/>
            <a:ext cx="1060016" cy="1235189"/>
          </a:xfrm>
          <a:custGeom>
            <a:avLst/>
            <a:gdLst/>
            <a:ahLst/>
            <a:cxnLst/>
            <a:rect l="l" t="t" r="r" b="b"/>
            <a:pathLst>
              <a:path w="1060016" h="1235189">
                <a:moveTo>
                  <a:pt x="0" y="0"/>
                </a:moveTo>
                <a:lnTo>
                  <a:pt x="1060016" y="0"/>
                </a:lnTo>
                <a:lnTo>
                  <a:pt x="1060016" y="1235188"/>
                </a:lnTo>
                <a:lnTo>
                  <a:pt x="0" y="123518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it-IT"/>
          </a:p>
        </p:txBody>
      </p:sp>
      <p:sp>
        <p:nvSpPr>
          <p:cNvPr id="6" name="TextBox 6"/>
          <p:cNvSpPr txBox="1"/>
          <p:nvPr/>
        </p:nvSpPr>
        <p:spPr>
          <a:xfrm>
            <a:off x="1028700" y="2407196"/>
            <a:ext cx="7166668" cy="807913"/>
          </a:xfrm>
          <a:prstGeom prst="rect">
            <a:avLst/>
          </a:prstGeom>
        </p:spPr>
        <p:txBody>
          <a:bodyPr lIns="0" tIns="0" rIns="0" bIns="0" rtlCol="0" anchor="t">
            <a:spAutoFit/>
          </a:bodyPr>
          <a:lstStyle/>
          <a:p>
            <a:pPr>
              <a:lnSpc>
                <a:spcPts val="6269"/>
              </a:lnSpc>
            </a:pPr>
            <a:r>
              <a:rPr lang="en-US" sz="5499">
                <a:solidFill>
                  <a:srgbClr val="06213C"/>
                </a:solidFill>
                <a:latin typeface="Montserrat Classic Bold"/>
              </a:rPr>
              <a:t>H2020 (2014-2020)</a:t>
            </a:r>
          </a:p>
        </p:txBody>
      </p:sp>
      <p:grpSp>
        <p:nvGrpSpPr>
          <p:cNvPr id="8" name="Group 8"/>
          <p:cNvGrpSpPr/>
          <p:nvPr/>
        </p:nvGrpSpPr>
        <p:grpSpPr>
          <a:xfrm>
            <a:off x="-431966" y="911088"/>
            <a:ext cx="7148154" cy="925889"/>
            <a:chOff x="0" y="0"/>
            <a:chExt cx="9530872" cy="1234519"/>
          </a:xfrm>
        </p:grpSpPr>
        <p:grpSp>
          <p:nvGrpSpPr>
            <p:cNvPr id="9" name="Group 9"/>
            <p:cNvGrpSpPr/>
            <p:nvPr/>
          </p:nvGrpSpPr>
          <p:grpSpPr>
            <a:xfrm>
              <a:off x="0" y="0"/>
              <a:ext cx="9530872" cy="1234519"/>
              <a:chOff x="0" y="0"/>
              <a:chExt cx="2221364" cy="287730"/>
            </a:xfrm>
          </p:grpSpPr>
          <p:sp>
            <p:nvSpPr>
              <p:cNvPr id="10" name="Freeform 10"/>
              <p:cNvSpPr/>
              <p:nvPr/>
            </p:nvSpPr>
            <p:spPr>
              <a:xfrm>
                <a:off x="0" y="0"/>
                <a:ext cx="2221364" cy="287730"/>
              </a:xfrm>
              <a:custGeom>
                <a:avLst/>
                <a:gdLst/>
                <a:ahLst/>
                <a:cxnLst/>
                <a:rect l="l" t="t" r="r" b="b"/>
                <a:pathLst>
                  <a:path w="2221364" h="287730">
                    <a:moveTo>
                      <a:pt x="46588" y="0"/>
                    </a:moveTo>
                    <a:lnTo>
                      <a:pt x="2174776" y="0"/>
                    </a:lnTo>
                    <a:cubicBezTo>
                      <a:pt x="2187132" y="0"/>
                      <a:pt x="2198982" y="4908"/>
                      <a:pt x="2207719" y="13645"/>
                    </a:cubicBezTo>
                    <a:cubicBezTo>
                      <a:pt x="2216456" y="22382"/>
                      <a:pt x="2221364" y="34232"/>
                      <a:pt x="2221364" y="46588"/>
                    </a:cubicBezTo>
                    <a:lnTo>
                      <a:pt x="2221364" y="241142"/>
                    </a:lnTo>
                    <a:cubicBezTo>
                      <a:pt x="2221364" y="266872"/>
                      <a:pt x="2200506" y="287730"/>
                      <a:pt x="2174776" y="287730"/>
                    </a:cubicBezTo>
                    <a:lnTo>
                      <a:pt x="46588" y="287730"/>
                    </a:lnTo>
                    <a:cubicBezTo>
                      <a:pt x="34232" y="287730"/>
                      <a:pt x="22382" y="282822"/>
                      <a:pt x="13645" y="274085"/>
                    </a:cubicBezTo>
                    <a:cubicBezTo>
                      <a:pt x="4908" y="265348"/>
                      <a:pt x="0" y="253498"/>
                      <a:pt x="0" y="241142"/>
                    </a:cubicBezTo>
                    <a:lnTo>
                      <a:pt x="0" y="46588"/>
                    </a:lnTo>
                    <a:cubicBezTo>
                      <a:pt x="0" y="34232"/>
                      <a:pt x="4908" y="22382"/>
                      <a:pt x="13645" y="13645"/>
                    </a:cubicBezTo>
                    <a:cubicBezTo>
                      <a:pt x="22382" y="4908"/>
                      <a:pt x="34232" y="0"/>
                      <a:pt x="46588" y="0"/>
                    </a:cubicBezTo>
                    <a:close/>
                  </a:path>
                </a:pathLst>
              </a:custGeom>
              <a:solidFill>
                <a:srgbClr val="FFFFFF"/>
              </a:solidFill>
            </p:spPr>
            <p:txBody>
              <a:bodyPr/>
              <a:lstStyle/>
              <a:p>
                <a:endParaRPr lang="it-IT"/>
              </a:p>
            </p:txBody>
          </p:sp>
          <p:sp>
            <p:nvSpPr>
              <p:cNvPr id="11" name="TextBox 11"/>
              <p:cNvSpPr txBox="1"/>
              <p:nvPr/>
            </p:nvSpPr>
            <p:spPr>
              <a:xfrm>
                <a:off x="0" y="-38100"/>
                <a:ext cx="2221364" cy="325830"/>
              </a:xfrm>
              <a:prstGeom prst="rect">
                <a:avLst/>
              </a:prstGeom>
            </p:spPr>
            <p:txBody>
              <a:bodyPr lIns="60055" tIns="60055" rIns="60055" bIns="60055" rtlCol="0" anchor="ctr"/>
              <a:lstStyle/>
              <a:p>
                <a:pPr algn="ctr">
                  <a:lnSpc>
                    <a:spcPts val="2939"/>
                  </a:lnSpc>
                </a:pPr>
                <a:endParaRPr/>
              </a:p>
            </p:txBody>
          </p:sp>
        </p:grpSp>
        <p:sp>
          <p:nvSpPr>
            <p:cNvPr id="12" name="Freeform 12"/>
            <p:cNvSpPr/>
            <p:nvPr/>
          </p:nvSpPr>
          <p:spPr>
            <a:xfrm>
              <a:off x="3724852" y="163176"/>
              <a:ext cx="5435836" cy="908166"/>
            </a:xfrm>
            <a:custGeom>
              <a:avLst/>
              <a:gdLst/>
              <a:ahLst/>
              <a:cxnLst/>
              <a:rect l="l" t="t" r="r" b="b"/>
              <a:pathLst>
                <a:path w="5435836" h="908166">
                  <a:moveTo>
                    <a:pt x="0" y="0"/>
                  </a:moveTo>
                  <a:lnTo>
                    <a:pt x="5435836" y="0"/>
                  </a:lnTo>
                  <a:lnTo>
                    <a:pt x="5435836" y="908167"/>
                  </a:lnTo>
                  <a:lnTo>
                    <a:pt x="0" y="908167"/>
                  </a:lnTo>
                  <a:lnTo>
                    <a:pt x="0" y="0"/>
                  </a:lnTo>
                  <a:close/>
                </a:path>
              </a:pathLst>
            </a:custGeom>
            <a:blipFill>
              <a:blip r:embed="rId8"/>
              <a:stretch>
                <a:fillRect/>
              </a:stretch>
            </a:blipFill>
          </p:spPr>
          <p:txBody>
            <a:bodyPr/>
            <a:lstStyle/>
            <a:p>
              <a:endParaRPr lang="it-IT"/>
            </a:p>
          </p:txBody>
        </p:sp>
        <p:sp>
          <p:nvSpPr>
            <p:cNvPr id="13" name="Freeform 13"/>
            <p:cNvSpPr/>
            <p:nvPr/>
          </p:nvSpPr>
          <p:spPr>
            <a:xfrm>
              <a:off x="1650583" y="240131"/>
              <a:ext cx="1923704" cy="754258"/>
            </a:xfrm>
            <a:custGeom>
              <a:avLst/>
              <a:gdLst/>
              <a:ahLst/>
              <a:cxnLst/>
              <a:rect l="l" t="t" r="r" b="b"/>
              <a:pathLst>
                <a:path w="1923704" h="754258">
                  <a:moveTo>
                    <a:pt x="0" y="0"/>
                  </a:moveTo>
                  <a:lnTo>
                    <a:pt x="1923704" y="0"/>
                  </a:lnTo>
                  <a:lnTo>
                    <a:pt x="1923704" y="754258"/>
                  </a:lnTo>
                  <a:lnTo>
                    <a:pt x="0" y="754258"/>
                  </a:lnTo>
                  <a:lnTo>
                    <a:pt x="0" y="0"/>
                  </a:lnTo>
                  <a:close/>
                </a:path>
              </a:pathLst>
            </a:custGeom>
            <a:blipFill>
              <a:blip r:embed="rId9"/>
              <a:stretch>
                <a:fillRect/>
              </a:stretch>
            </a:blipFill>
          </p:spPr>
          <p:txBody>
            <a:bodyPr/>
            <a:lstStyle/>
            <a:p>
              <a:endParaRPr lang="it-IT"/>
            </a:p>
          </p:txBody>
        </p:sp>
      </p:grpSp>
      <p:sp>
        <p:nvSpPr>
          <p:cNvPr id="14" name="CasellaDiTesto 13">
            <a:extLst>
              <a:ext uri="{FF2B5EF4-FFF2-40B4-BE49-F238E27FC236}">
                <a16:creationId xmlns:a16="http://schemas.microsoft.com/office/drawing/2014/main" id="{C25F05CB-630F-4FB7-BD96-5829BA4D1D07}"/>
              </a:ext>
            </a:extLst>
          </p:cNvPr>
          <p:cNvSpPr txBox="1"/>
          <p:nvPr/>
        </p:nvSpPr>
        <p:spPr>
          <a:xfrm>
            <a:off x="1028700" y="3343300"/>
            <a:ext cx="13986521" cy="553998"/>
          </a:xfrm>
          <a:prstGeom prst="rect">
            <a:avLst/>
          </a:prstGeom>
          <a:noFill/>
        </p:spPr>
        <p:txBody>
          <a:bodyPr wrap="none" rtlCol="0">
            <a:spAutoFit/>
          </a:bodyPr>
          <a:lstStyle/>
          <a:p>
            <a:r>
              <a:rPr lang="it-IT" sz="3000">
                <a:latin typeface="Montserrat" pitchFamily="2" charset="77"/>
              </a:rPr>
              <a:t>Sezione 29.2 Grant Agreement: «Open Access to </a:t>
            </a:r>
            <a:r>
              <a:rPr lang="it-IT" sz="3000" err="1">
                <a:latin typeface="Montserrat" pitchFamily="2" charset="77"/>
              </a:rPr>
              <a:t>scientific</a:t>
            </a:r>
            <a:r>
              <a:rPr lang="it-IT" sz="3000">
                <a:latin typeface="Montserrat" pitchFamily="2" charset="77"/>
              </a:rPr>
              <a:t> </a:t>
            </a:r>
            <a:r>
              <a:rPr lang="it-IT" sz="3000" err="1">
                <a:latin typeface="Montserrat" pitchFamily="2" charset="77"/>
              </a:rPr>
              <a:t>publications</a:t>
            </a:r>
            <a:r>
              <a:rPr lang="it-IT" sz="3000">
                <a:latin typeface="Montserrat" pitchFamily="2" charset="77"/>
              </a:rPr>
              <a:t>» </a:t>
            </a:r>
          </a:p>
        </p:txBody>
      </p:sp>
      <p:sp>
        <p:nvSpPr>
          <p:cNvPr id="15" name="CasellaDiTesto 14">
            <a:extLst>
              <a:ext uri="{FF2B5EF4-FFF2-40B4-BE49-F238E27FC236}">
                <a16:creationId xmlns:a16="http://schemas.microsoft.com/office/drawing/2014/main" id="{4DF82CA0-0248-4E1A-7ECC-89CEDFBF8535}"/>
              </a:ext>
            </a:extLst>
          </p:cNvPr>
          <p:cNvSpPr txBox="1"/>
          <p:nvPr/>
        </p:nvSpPr>
        <p:spPr>
          <a:xfrm>
            <a:off x="1231640" y="4135388"/>
            <a:ext cx="14698254" cy="1384995"/>
          </a:xfrm>
          <a:prstGeom prst="rect">
            <a:avLst/>
          </a:prstGeom>
          <a:noFill/>
        </p:spPr>
        <p:txBody>
          <a:bodyPr wrap="none" rtlCol="0">
            <a:spAutoFit/>
          </a:bodyPr>
          <a:lstStyle/>
          <a:p>
            <a:r>
              <a:rPr lang="it-IT" sz="2800" b="1">
                <a:latin typeface="Montserrat" pitchFamily="2" charset="77"/>
              </a:rPr>
              <a:t>Cosa</a:t>
            </a:r>
            <a:r>
              <a:rPr lang="it-IT" sz="2800">
                <a:latin typeface="Montserrat" pitchFamily="2" charset="77"/>
              </a:rPr>
              <a:t> depositare:</a:t>
            </a:r>
          </a:p>
          <a:p>
            <a:pPr marL="742950" lvl="1" indent="-285750">
              <a:buFont typeface="Arial" panose="020B0604020202020204" pitchFamily="34" charset="0"/>
              <a:buChar char="•"/>
            </a:pPr>
            <a:r>
              <a:rPr lang="it-IT" sz="2800">
                <a:latin typeface="Montserrat" pitchFamily="2" charset="77"/>
              </a:rPr>
              <a:t>Versione pubblicata (Version of Record – </a:t>
            </a:r>
            <a:r>
              <a:rPr lang="it-IT" sz="2800" err="1">
                <a:latin typeface="Montserrat" pitchFamily="2" charset="77"/>
              </a:rPr>
              <a:t>VoR</a:t>
            </a:r>
            <a:r>
              <a:rPr lang="it-IT" sz="2800">
                <a:latin typeface="Montserrat" pitchFamily="2" charset="77"/>
              </a:rPr>
              <a:t>)</a:t>
            </a:r>
          </a:p>
          <a:p>
            <a:pPr marL="742950" lvl="1" indent="-285750">
              <a:buFont typeface="Arial" panose="020B0604020202020204" pitchFamily="34" charset="0"/>
              <a:buChar char="•"/>
            </a:pPr>
            <a:r>
              <a:rPr lang="it-IT" sz="2800">
                <a:latin typeface="Montserrat" pitchFamily="2" charset="77"/>
              </a:rPr>
              <a:t>Versione finale revisionata e accettata per la pubblicazione (AAM – </a:t>
            </a:r>
            <a:r>
              <a:rPr lang="it-IT" sz="2800" err="1">
                <a:latin typeface="Montserrat" pitchFamily="2" charset="77"/>
              </a:rPr>
              <a:t>postprint</a:t>
            </a:r>
            <a:r>
              <a:rPr lang="it-IT" sz="2800">
                <a:latin typeface="Montserrat" pitchFamily="2" charset="77"/>
              </a:rPr>
              <a:t>)</a:t>
            </a:r>
          </a:p>
        </p:txBody>
      </p:sp>
      <p:sp>
        <p:nvSpPr>
          <p:cNvPr id="16" name="CasellaDiTesto 15">
            <a:extLst>
              <a:ext uri="{FF2B5EF4-FFF2-40B4-BE49-F238E27FC236}">
                <a16:creationId xmlns:a16="http://schemas.microsoft.com/office/drawing/2014/main" id="{9E51A50A-8E6B-B7EB-9BA2-7F1C5F66C56E}"/>
              </a:ext>
            </a:extLst>
          </p:cNvPr>
          <p:cNvSpPr txBox="1"/>
          <p:nvPr/>
        </p:nvSpPr>
        <p:spPr>
          <a:xfrm>
            <a:off x="1231640" y="5583188"/>
            <a:ext cx="13856678" cy="1384995"/>
          </a:xfrm>
          <a:prstGeom prst="rect">
            <a:avLst/>
          </a:prstGeom>
          <a:noFill/>
        </p:spPr>
        <p:txBody>
          <a:bodyPr wrap="none" rtlCol="0">
            <a:spAutoFit/>
          </a:bodyPr>
          <a:lstStyle/>
          <a:p>
            <a:r>
              <a:rPr lang="it-IT" sz="2800" b="1">
                <a:latin typeface="Montserrat" pitchFamily="2" charset="77"/>
              </a:rPr>
              <a:t>Quando</a:t>
            </a:r>
            <a:r>
              <a:rPr lang="it-IT" sz="2800">
                <a:latin typeface="Montserrat" pitchFamily="2" charset="77"/>
              </a:rPr>
              <a:t> depositare la versione ad accesso aperto:</a:t>
            </a:r>
          </a:p>
          <a:p>
            <a:pPr marL="742950" lvl="1" indent="-285750">
              <a:buFont typeface="Arial" panose="020B0604020202020204" pitchFamily="34" charset="0"/>
              <a:buChar char="•"/>
            </a:pPr>
            <a:r>
              <a:rPr lang="it-IT" sz="2800">
                <a:latin typeface="Montserrat" pitchFamily="2" charset="77"/>
              </a:rPr>
              <a:t>Al momento della pubblicazione</a:t>
            </a:r>
          </a:p>
          <a:p>
            <a:pPr marL="742950" lvl="1" indent="-285750">
              <a:buFont typeface="Arial" panose="020B0604020202020204" pitchFamily="34" charset="0"/>
              <a:buChar char="•"/>
            </a:pPr>
            <a:r>
              <a:rPr lang="it-IT" sz="2800">
                <a:latin typeface="Montserrat" pitchFamily="2" charset="77"/>
              </a:rPr>
              <a:t>In caso di embargo: entro 6 o 12 mesi dalla data di prima pubblicazione  </a:t>
            </a:r>
          </a:p>
        </p:txBody>
      </p:sp>
      <p:sp>
        <p:nvSpPr>
          <p:cNvPr id="17" name="CasellaDiTesto 16">
            <a:extLst>
              <a:ext uri="{FF2B5EF4-FFF2-40B4-BE49-F238E27FC236}">
                <a16:creationId xmlns:a16="http://schemas.microsoft.com/office/drawing/2014/main" id="{1E2D543C-85B9-3AD8-290E-4003467A6308}"/>
              </a:ext>
            </a:extLst>
          </p:cNvPr>
          <p:cNvSpPr txBox="1"/>
          <p:nvPr/>
        </p:nvSpPr>
        <p:spPr>
          <a:xfrm>
            <a:off x="1231640" y="7043906"/>
            <a:ext cx="9551013" cy="1815882"/>
          </a:xfrm>
          <a:prstGeom prst="rect">
            <a:avLst/>
          </a:prstGeom>
          <a:noFill/>
        </p:spPr>
        <p:txBody>
          <a:bodyPr wrap="none" rtlCol="0">
            <a:spAutoFit/>
          </a:bodyPr>
          <a:lstStyle/>
          <a:p>
            <a:r>
              <a:rPr lang="it-IT" sz="2800" b="1">
                <a:latin typeface="Montserrat" pitchFamily="2" charset="77"/>
              </a:rPr>
              <a:t>Dove</a:t>
            </a:r>
            <a:r>
              <a:rPr lang="it-IT" sz="2800">
                <a:latin typeface="Montserrat" pitchFamily="2" charset="77"/>
              </a:rPr>
              <a:t> depositare:</a:t>
            </a:r>
          </a:p>
          <a:p>
            <a:pPr marL="742950" lvl="1" indent="-285750">
              <a:buFont typeface="Arial" panose="020B0604020202020204" pitchFamily="34" charset="0"/>
              <a:buChar char="•"/>
            </a:pPr>
            <a:r>
              <a:rPr lang="it-IT" sz="2800">
                <a:latin typeface="Montserrat" pitchFamily="2" charset="77"/>
              </a:rPr>
              <a:t>Nel proprio repository istituzionale</a:t>
            </a:r>
          </a:p>
          <a:p>
            <a:pPr marL="742950" lvl="1" indent="-285750">
              <a:buFont typeface="Arial" panose="020B0604020202020204" pitchFamily="34" charset="0"/>
              <a:buChar char="•"/>
            </a:pPr>
            <a:r>
              <a:rPr lang="it-IT" sz="2800">
                <a:latin typeface="Montserrat" pitchFamily="2" charset="77"/>
              </a:rPr>
              <a:t>In un repository disciplinare</a:t>
            </a:r>
          </a:p>
          <a:p>
            <a:pPr marL="742950" lvl="1" indent="-285750">
              <a:buFont typeface="Arial" panose="020B0604020202020204" pitchFamily="34" charset="0"/>
              <a:buChar char="•"/>
            </a:pPr>
            <a:r>
              <a:rPr lang="it-IT" sz="2800">
                <a:latin typeface="Montserrat" pitchFamily="2" charset="77"/>
              </a:rPr>
              <a:t>In un repository multidisciplinare (e.g., </a:t>
            </a:r>
            <a:r>
              <a:rPr lang="it-IT" sz="2800" err="1">
                <a:latin typeface="Montserrat" pitchFamily="2" charset="77"/>
              </a:rPr>
              <a:t>Zenodo</a:t>
            </a:r>
            <a:r>
              <a:rPr lang="it-IT" sz="2800"/>
              <a:t>)  </a:t>
            </a:r>
          </a:p>
        </p:txBody>
      </p:sp>
      <p:sp>
        <p:nvSpPr>
          <p:cNvPr id="7" name="CasellaDiTesto 6">
            <a:extLst>
              <a:ext uri="{FF2B5EF4-FFF2-40B4-BE49-F238E27FC236}">
                <a16:creationId xmlns:a16="http://schemas.microsoft.com/office/drawing/2014/main" id="{7BAF3464-BEC9-0191-5746-2D395ED74287}"/>
              </a:ext>
            </a:extLst>
          </p:cNvPr>
          <p:cNvSpPr txBox="1"/>
          <p:nvPr/>
        </p:nvSpPr>
        <p:spPr>
          <a:xfrm>
            <a:off x="6716485" y="255814"/>
            <a:ext cx="10863942"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a:solidFill>
                  <a:srgbClr val="FFFFFF"/>
                </a:solidFill>
                <a:latin typeface="Montserrat"/>
              </a:rPr>
              <a:t>Horizon Europe e </a:t>
            </a:r>
            <a:r>
              <a:rPr lang="en-US" sz="4000" b="1" err="1">
                <a:solidFill>
                  <a:srgbClr val="FFFFFF"/>
                </a:solidFill>
                <a:latin typeface="Montserrat"/>
              </a:rPr>
              <a:t>altri</a:t>
            </a:r>
            <a:r>
              <a:rPr lang="en-US" sz="4000" b="1">
                <a:solidFill>
                  <a:srgbClr val="FFFFFF"/>
                </a:solidFill>
                <a:latin typeface="Montserrat"/>
              </a:rPr>
              <a:t> </a:t>
            </a:r>
            <a:r>
              <a:rPr lang="en-US" sz="4000" b="1" err="1">
                <a:solidFill>
                  <a:srgbClr val="FFFFFF"/>
                </a:solidFill>
                <a:latin typeface="Montserrat"/>
              </a:rPr>
              <a:t>enti</a:t>
            </a:r>
            <a:r>
              <a:rPr lang="en-US" sz="4000" b="1">
                <a:solidFill>
                  <a:srgbClr val="FFFFFF"/>
                </a:solidFill>
                <a:latin typeface="Montserrat"/>
              </a:rPr>
              <a:t> </a:t>
            </a:r>
            <a:r>
              <a:rPr lang="en-US" sz="4000" b="1" err="1">
                <a:solidFill>
                  <a:srgbClr val="FFFFFF"/>
                </a:solidFill>
                <a:latin typeface="Montserrat"/>
              </a:rPr>
              <a:t>finanziatori</a:t>
            </a:r>
            <a:r>
              <a:rPr lang="en-US" sz="4000" b="1">
                <a:solidFill>
                  <a:srgbClr val="FFFFFF"/>
                </a:solidFill>
                <a:latin typeface="Montserrat"/>
              </a:rPr>
              <a:t>​</a:t>
            </a:r>
            <a:endParaRPr lang="it-IT" sz="4000">
              <a:cs typeface="Calibri"/>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18288000" cy="1457325"/>
          </a:xfrm>
          <a:prstGeom prst="rect">
            <a:avLst/>
          </a:prstGeom>
          <a:solidFill>
            <a:srgbClr val="1E3048"/>
          </a:solidFill>
        </p:spPr>
        <p:txBody>
          <a:bodyPr/>
          <a:lstStyle/>
          <a:p>
            <a:endParaRPr lang="it-IT"/>
          </a:p>
        </p:txBody>
      </p:sp>
      <p:sp>
        <p:nvSpPr>
          <p:cNvPr id="3" name="Freeform 3"/>
          <p:cNvSpPr/>
          <p:nvPr/>
        </p:nvSpPr>
        <p:spPr>
          <a:xfrm>
            <a:off x="16702512" y="8607791"/>
            <a:ext cx="556788" cy="556788"/>
          </a:xfrm>
          <a:custGeom>
            <a:avLst/>
            <a:gdLst/>
            <a:ahLst/>
            <a:cxnLst/>
            <a:rect l="l" t="t" r="r" b="b"/>
            <a:pathLst>
              <a:path w="556788" h="556788">
                <a:moveTo>
                  <a:pt x="0" y="0"/>
                </a:moveTo>
                <a:lnTo>
                  <a:pt x="556788" y="0"/>
                </a:lnTo>
                <a:lnTo>
                  <a:pt x="556788" y="556787"/>
                </a:lnTo>
                <a:lnTo>
                  <a:pt x="0" y="55678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it-IT"/>
          </a:p>
        </p:txBody>
      </p:sp>
      <p:sp>
        <p:nvSpPr>
          <p:cNvPr id="4" name="Freeform 4"/>
          <p:cNvSpPr/>
          <p:nvPr/>
        </p:nvSpPr>
        <p:spPr>
          <a:xfrm rot="-5400000">
            <a:off x="16041208" y="-789467"/>
            <a:ext cx="2988478" cy="1505106"/>
          </a:xfrm>
          <a:custGeom>
            <a:avLst/>
            <a:gdLst/>
            <a:ahLst/>
            <a:cxnLst/>
            <a:rect l="l" t="t" r="r" b="b"/>
            <a:pathLst>
              <a:path w="2988478" h="1505106">
                <a:moveTo>
                  <a:pt x="0" y="0"/>
                </a:moveTo>
                <a:lnTo>
                  <a:pt x="2988478" y="0"/>
                </a:lnTo>
                <a:lnTo>
                  <a:pt x="2988478" y="1505106"/>
                </a:lnTo>
                <a:lnTo>
                  <a:pt x="0" y="150510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it-IT"/>
          </a:p>
        </p:txBody>
      </p:sp>
      <p:sp>
        <p:nvSpPr>
          <p:cNvPr id="5" name="Freeform 5"/>
          <p:cNvSpPr/>
          <p:nvPr/>
        </p:nvSpPr>
        <p:spPr>
          <a:xfrm rot="5400000">
            <a:off x="7996398" y="9139398"/>
            <a:ext cx="1060016" cy="1235189"/>
          </a:xfrm>
          <a:custGeom>
            <a:avLst/>
            <a:gdLst/>
            <a:ahLst/>
            <a:cxnLst/>
            <a:rect l="l" t="t" r="r" b="b"/>
            <a:pathLst>
              <a:path w="1060016" h="1235189">
                <a:moveTo>
                  <a:pt x="0" y="0"/>
                </a:moveTo>
                <a:lnTo>
                  <a:pt x="1060016" y="0"/>
                </a:lnTo>
                <a:lnTo>
                  <a:pt x="1060016" y="1235188"/>
                </a:lnTo>
                <a:lnTo>
                  <a:pt x="0" y="123518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it-IT"/>
          </a:p>
        </p:txBody>
      </p:sp>
      <p:sp>
        <p:nvSpPr>
          <p:cNvPr id="6" name="TextBox 6"/>
          <p:cNvSpPr txBox="1"/>
          <p:nvPr/>
        </p:nvSpPr>
        <p:spPr>
          <a:xfrm>
            <a:off x="1028700" y="2335188"/>
            <a:ext cx="7166668" cy="807913"/>
          </a:xfrm>
          <a:prstGeom prst="rect">
            <a:avLst/>
          </a:prstGeom>
        </p:spPr>
        <p:txBody>
          <a:bodyPr lIns="0" tIns="0" rIns="0" bIns="0" rtlCol="0" anchor="t">
            <a:spAutoFit/>
          </a:bodyPr>
          <a:lstStyle/>
          <a:p>
            <a:pPr>
              <a:lnSpc>
                <a:spcPts val="6269"/>
              </a:lnSpc>
            </a:pPr>
            <a:r>
              <a:rPr lang="en-US" sz="5499">
                <a:solidFill>
                  <a:srgbClr val="06213C"/>
                </a:solidFill>
                <a:latin typeface="Montserrat Classic Bold"/>
              </a:rPr>
              <a:t>H2020 (2014-2020)</a:t>
            </a:r>
          </a:p>
        </p:txBody>
      </p:sp>
      <p:grpSp>
        <p:nvGrpSpPr>
          <p:cNvPr id="8" name="Group 8"/>
          <p:cNvGrpSpPr/>
          <p:nvPr/>
        </p:nvGrpSpPr>
        <p:grpSpPr>
          <a:xfrm>
            <a:off x="-431966" y="911088"/>
            <a:ext cx="7148154" cy="925889"/>
            <a:chOff x="0" y="0"/>
            <a:chExt cx="9530872" cy="1234519"/>
          </a:xfrm>
        </p:grpSpPr>
        <p:grpSp>
          <p:nvGrpSpPr>
            <p:cNvPr id="9" name="Group 9"/>
            <p:cNvGrpSpPr/>
            <p:nvPr/>
          </p:nvGrpSpPr>
          <p:grpSpPr>
            <a:xfrm>
              <a:off x="0" y="0"/>
              <a:ext cx="9530872" cy="1234519"/>
              <a:chOff x="0" y="0"/>
              <a:chExt cx="2221364" cy="287730"/>
            </a:xfrm>
          </p:grpSpPr>
          <p:sp>
            <p:nvSpPr>
              <p:cNvPr id="10" name="Freeform 10"/>
              <p:cNvSpPr/>
              <p:nvPr/>
            </p:nvSpPr>
            <p:spPr>
              <a:xfrm>
                <a:off x="0" y="0"/>
                <a:ext cx="2221364" cy="287730"/>
              </a:xfrm>
              <a:custGeom>
                <a:avLst/>
                <a:gdLst/>
                <a:ahLst/>
                <a:cxnLst/>
                <a:rect l="l" t="t" r="r" b="b"/>
                <a:pathLst>
                  <a:path w="2221364" h="287730">
                    <a:moveTo>
                      <a:pt x="46588" y="0"/>
                    </a:moveTo>
                    <a:lnTo>
                      <a:pt x="2174776" y="0"/>
                    </a:lnTo>
                    <a:cubicBezTo>
                      <a:pt x="2187132" y="0"/>
                      <a:pt x="2198982" y="4908"/>
                      <a:pt x="2207719" y="13645"/>
                    </a:cubicBezTo>
                    <a:cubicBezTo>
                      <a:pt x="2216456" y="22382"/>
                      <a:pt x="2221364" y="34232"/>
                      <a:pt x="2221364" y="46588"/>
                    </a:cubicBezTo>
                    <a:lnTo>
                      <a:pt x="2221364" y="241142"/>
                    </a:lnTo>
                    <a:cubicBezTo>
                      <a:pt x="2221364" y="266872"/>
                      <a:pt x="2200506" y="287730"/>
                      <a:pt x="2174776" y="287730"/>
                    </a:cubicBezTo>
                    <a:lnTo>
                      <a:pt x="46588" y="287730"/>
                    </a:lnTo>
                    <a:cubicBezTo>
                      <a:pt x="34232" y="287730"/>
                      <a:pt x="22382" y="282822"/>
                      <a:pt x="13645" y="274085"/>
                    </a:cubicBezTo>
                    <a:cubicBezTo>
                      <a:pt x="4908" y="265348"/>
                      <a:pt x="0" y="253498"/>
                      <a:pt x="0" y="241142"/>
                    </a:cubicBezTo>
                    <a:lnTo>
                      <a:pt x="0" y="46588"/>
                    </a:lnTo>
                    <a:cubicBezTo>
                      <a:pt x="0" y="34232"/>
                      <a:pt x="4908" y="22382"/>
                      <a:pt x="13645" y="13645"/>
                    </a:cubicBezTo>
                    <a:cubicBezTo>
                      <a:pt x="22382" y="4908"/>
                      <a:pt x="34232" y="0"/>
                      <a:pt x="46588" y="0"/>
                    </a:cubicBezTo>
                    <a:close/>
                  </a:path>
                </a:pathLst>
              </a:custGeom>
              <a:solidFill>
                <a:srgbClr val="FFFFFF"/>
              </a:solidFill>
            </p:spPr>
            <p:txBody>
              <a:bodyPr/>
              <a:lstStyle/>
              <a:p>
                <a:endParaRPr lang="it-IT"/>
              </a:p>
            </p:txBody>
          </p:sp>
          <p:sp>
            <p:nvSpPr>
              <p:cNvPr id="11" name="TextBox 11"/>
              <p:cNvSpPr txBox="1"/>
              <p:nvPr/>
            </p:nvSpPr>
            <p:spPr>
              <a:xfrm>
                <a:off x="0" y="-38100"/>
                <a:ext cx="2221364" cy="325830"/>
              </a:xfrm>
              <a:prstGeom prst="rect">
                <a:avLst/>
              </a:prstGeom>
            </p:spPr>
            <p:txBody>
              <a:bodyPr lIns="60055" tIns="60055" rIns="60055" bIns="60055" rtlCol="0" anchor="ctr"/>
              <a:lstStyle/>
              <a:p>
                <a:pPr algn="ctr">
                  <a:lnSpc>
                    <a:spcPts val="2939"/>
                  </a:lnSpc>
                </a:pPr>
                <a:endParaRPr/>
              </a:p>
            </p:txBody>
          </p:sp>
        </p:grpSp>
        <p:sp>
          <p:nvSpPr>
            <p:cNvPr id="12" name="Freeform 12"/>
            <p:cNvSpPr/>
            <p:nvPr/>
          </p:nvSpPr>
          <p:spPr>
            <a:xfrm>
              <a:off x="3724852" y="163176"/>
              <a:ext cx="5435836" cy="908166"/>
            </a:xfrm>
            <a:custGeom>
              <a:avLst/>
              <a:gdLst/>
              <a:ahLst/>
              <a:cxnLst/>
              <a:rect l="l" t="t" r="r" b="b"/>
              <a:pathLst>
                <a:path w="5435836" h="908166">
                  <a:moveTo>
                    <a:pt x="0" y="0"/>
                  </a:moveTo>
                  <a:lnTo>
                    <a:pt x="5435836" y="0"/>
                  </a:lnTo>
                  <a:lnTo>
                    <a:pt x="5435836" y="908167"/>
                  </a:lnTo>
                  <a:lnTo>
                    <a:pt x="0" y="908167"/>
                  </a:lnTo>
                  <a:lnTo>
                    <a:pt x="0" y="0"/>
                  </a:lnTo>
                  <a:close/>
                </a:path>
              </a:pathLst>
            </a:custGeom>
            <a:blipFill>
              <a:blip r:embed="rId8"/>
              <a:stretch>
                <a:fillRect/>
              </a:stretch>
            </a:blipFill>
          </p:spPr>
          <p:txBody>
            <a:bodyPr/>
            <a:lstStyle/>
            <a:p>
              <a:endParaRPr lang="it-IT"/>
            </a:p>
          </p:txBody>
        </p:sp>
        <p:sp>
          <p:nvSpPr>
            <p:cNvPr id="13" name="Freeform 13"/>
            <p:cNvSpPr/>
            <p:nvPr/>
          </p:nvSpPr>
          <p:spPr>
            <a:xfrm>
              <a:off x="1650583" y="240131"/>
              <a:ext cx="1923704" cy="754258"/>
            </a:xfrm>
            <a:custGeom>
              <a:avLst/>
              <a:gdLst/>
              <a:ahLst/>
              <a:cxnLst/>
              <a:rect l="l" t="t" r="r" b="b"/>
              <a:pathLst>
                <a:path w="1923704" h="754258">
                  <a:moveTo>
                    <a:pt x="0" y="0"/>
                  </a:moveTo>
                  <a:lnTo>
                    <a:pt x="1923704" y="0"/>
                  </a:lnTo>
                  <a:lnTo>
                    <a:pt x="1923704" y="754258"/>
                  </a:lnTo>
                  <a:lnTo>
                    <a:pt x="0" y="754258"/>
                  </a:lnTo>
                  <a:lnTo>
                    <a:pt x="0" y="0"/>
                  </a:lnTo>
                  <a:close/>
                </a:path>
              </a:pathLst>
            </a:custGeom>
            <a:blipFill>
              <a:blip r:embed="rId9"/>
              <a:stretch>
                <a:fillRect/>
              </a:stretch>
            </a:blipFill>
          </p:spPr>
          <p:txBody>
            <a:bodyPr/>
            <a:lstStyle/>
            <a:p>
              <a:endParaRPr lang="it-IT"/>
            </a:p>
          </p:txBody>
        </p:sp>
      </p:grpSp>
      <p:grpSp>
        <p:nvGrpSpPr>
          <p:cNvPr id="17" name="Gruppo 16">
            <a:extLst>
              <a:ext uri="{FF2B5EF4-FFF2-40B4-BE49-F238E27FC236}">
                <a16:creationId xmlns:a16="http://schemas.microsoft.com/office/drawing/2014/main" id="{4A6EECC9-9656-3B24-2CA9-C17CA95B0B9B}"/>
              </a:ext>
            </a:extLst>
          </p:cNvPr>
          <p:cNvGrpSpPr/>
          <p:nvPr/>
        </p:nvGrpSpPr>
        <p:grpSpPr>
          <a:xfrm>
            <a:off x="1021612" y="3559324"/>
            <a:ext cx="14819132" cy="5195960"/>
            <a:chOff x="1021612" y="3559324"/>
            <a:chExt cx="14819132" cy="5195960"/>
          </a:xfrm>
        </p:grpSpPr>
        <p:grpSp>
          <p:nvGrpSpPr>
            <p:cNvPr id="7" name="Gruppo 6">
              <a:extLst>
                <a:ext uri="{FF2B5EF4-FFF2-40B4-BE49-F238E27FC236}">
                  <a16:creationId xmlns:a16="http://schemas.microsoft.com/office/drawing/2014/main" id="{7EC63971-5164-F093-BF37-8FCEEE3AEDF7}"/>
                </a:ext>
              </a:extLst>
            </p:cNvPr>
            <p:cNvGrpSpPr/>
            <p:nvPr/>
          </p:nvGrpSpPr>
          <p:grpSpPr>
            <a:xfrm>
              <a:off x="1028700" y="7307484"/>
              <a:ext cx="14789006" cy="1447800"/>
              <a:chOff x="838200" y="4457860"/>
              <a:chExt cx="14789006" cy="1447800"/>
            </a:xfrm>
          </p:grpSpPr>
          <p:pic>
            <p:nvPicPr>
              <p:cNvPr id="18" name="Elemento grafico 17" descr="Monete contorno">
                <a:extLst>
                  <a:ext uri="{FF2B5EF4-FFF2-40B4-BE49-F238E27FC236}">
                    <a16:creationId xmlns:a16="http://schemas.microsoft.com/office/drawing/2014/main" id="{F2F3077E-65B2-E4D2-F512-32DF908E4182}"/>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38200" y="4457861"/>
                <a:ext cx="1456147" cy="1447799"/>
              </a:xfrm>
              <a:prstGeom prst="rect">
                <a:avLst/>
              </a:prstGeom>
            </p:spPr>
          </p:pic>
          <p:sp>
            <p:nvSpPr>
              <p:cNvPr id="19" name="CasellaDiTesto 18">
                <a:extLst>
                  <a:ext uri="{FF2B5EF4-FFF2-40B4-BE49-F238E27FC236}">
                    <a16:creationId xmlns:a16="http://schemas.microsoft.com/office/drawing/2014/main" id="{BB6B4440-909E-C949-5DA3-14D09B7375AC}"/>
                  </a:ext>
                </a:extLst>
              </p:cNvPr>
              <p:cNvSpPr txBox="1"/>
              <p:nvPr/>
            </p:nvSpPr>
            <p:spPr>
              <a:xfrm>
                <a:off x="2590799" y="4457860"/>
                <a:ext cx="13036407" cy="1384995"/>
              </a:xfrm>
              <a:prstGeom prst="rect">
                <a:avLst/>
              </a:prstGeom>
              <a:noFill/>
            </p:spPr>
            <p:txBody>
              <a:bodyPr wrap="square" rtlCol="0">
                <a:spAutoFit/>
              </a:bodyPr>
              <a:lstStyle/>
              <a:p>
                <a:r>
                  <a:rPr lang="it-IT" sz="2800" b="1">
                    <a:latin typeface="Montserrat" pitchFamily="2" charset="77"/>
                  </a:rPr>
                  <a:t>Costi ammissibili</a:t>
                </a:r>
              </a:p>
              <a:p>
                <a:r>
                  <a:rPr lang="it-IT" sz="2800">
                    <a:effectLst/>
                    <a:latin typeface="Montserrat" pitchFamily="2" charset="77"/>
                  </a:rPr>
                  <a:t>Il costo per la pubblicazione ad accesso aperto è rimborsabile se previsto nel budget iniziale del progetto.</a:t>
                </a:r>
              </a:p>
            </p:txBody>
          </p:sp>
        </p:grpSp>
        <p:grpSp>
          <p:nvGrpSpPr>
            <p:cNvPr id="23" name="Gruppo 22">
              <a:extLst>
                <a:ext uri="{FF2B5EF4-FFF2-40B4-BE49-F238E27FC236}">
                  <a16:creationId xmlns:a16="http://schemas.microsoft.com/office/drawing/2014/main" id="{C8D41548-8A6B-A7D7-A8C4-AC014A339CA7}"/>
                </a:ext>
              </a:extLst>
            </p:cNvPr>
            <p:cNvGrpSpPr/>
            <p:nvPr/>
          </p:nvGrpSpPr>
          <p:grpSpPr>
            <a:xfrm>
              <a:off x="1021612" y="5215508"/>
              <a:ext cx="14796095" cy="1815882"/>
              <a:chOff x="1021612" y="5582148"/>
              <a:chExt cx="14796095" cy="1815882"/>
            </a:xfrm>
          </p:grpSpPr>
          <p:sp>
            <p:nvSpPr>
              <p:cNvPr id="24" name="CasellaDiTesto 23">
                <a:extLst>
                  <a:ext uri="{FF2B5EF4-FFF2-40B4-BE49-F238E27FC236}">
                    <a16:creationId xmlns:a16="http://schemas.microsoft.com/office/drawing/2014/main" id="{560E9FA0-0075-B741-A3AD-8C1FD29F25BA}"/>
                  </a:ext>
                </a:extLst>
              </p:cNvPr>
              <p:cNvSpPr txBox="1"/>
              <p:nvPr/>
            </p:nvSpPr>
            <p:spPr>
              <a:xfrm>
                <a:off x="2758262" y="5582148"/>
                <a:ext cx="13059445" cy="1815882"/>
              </a:xfrm>
              <a:prstGeom prst="rect">
                <a:avLst/>
              </a:prstGeom>
              <a:noFill/>
            </p:spPr>
            <p:txBody>
              <a:bodyPr wrap="square" rtlCol="0">
                <a:spAutoFit/>
              </a:bodyPr>
              <a:lstStyle/>
              <a:p>
                <a:r>
                  <a:rPr lang="it-IT" sz="2800" b="1">
                    <a:latin typeface="Montserrat" pitchFamily="2" charset="77"/>
                  </a:rPr>
                  <a:t>Pubblicazione ad accesso aperto</a:t>
                </a:r>
              </a:p>
              <a:p>
                <a:r>
                  <a:rPr lang="it-IT" sz="2800">
                    <a:effectLst/>
                    <a:latin typeface="Montserrat" pitchFamily="2" charset="77"/>
                  </a:rPr>
                  <a:t>Se l’editore non accetta emendamenti al contratto, l’autore può scegliere di pubblicare in sedi editoriali Gold OA o ibride a pagamento, o gratuitamente in sedi Diamond OA.</a:t>
                </a:r>
              </a:p>
            </p:txBody>
          </p:sp>
          <p:pic>
            <p:nvPicPr>
              <p:cNvPr id="25" name="Elemento grafico 24" descr="Libri con riempimento a tinta unita">
                <a:extLst>
                  <a:ext uri="{FF2B5EF4-FFF2-40B4-BE49-F238E27FC236}">
                    <a16:creationId xmlns:a16="http://schemas.microsoft.com/office/drawing/2014/main" id="{D152AD1B-AF25-C47C-DA96-82ED791B40FE}"/>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021612" y="5732870"/>
                <a:ext cx="1297078" cy="1297078"/>
              </a:xfrm>
              <a:prstGeom prst="rect">
                <a:avLst/>
              </a:prstGeom>
            </p:spPr>
          </p:pic>
        </p:grpSp>
        <p:grpSp>
          <p:nvGrpSpPr>
            <p:cNvPr id="16" name="Gruppo 15">
              <a:extLst>
                <a:ext uri="{FF2B5EF4-FFF2-40B4-BE49-F238E27FC236}">
                  <a16:creationId xmlns:a16="http://schemas.microsoft.com/office/drawing/2014/main" id="{496EE0A3-3FE2-DB18-099B-777CEB0F12D7}"/>
                </a:ext>
              </a:extLst>
            </p:cNvPr>
            <p:cNvGrpSpPr/>
            <p:nvPr/>
          </p:nvGrpSpPr>
          <p:grpSpPr>
            <a:xfrm>
              <a:off x="1133418" y="3559324"/>
              <a:ext cx="14707326" cy="1384995"/>
              <a:chOff x="1133418" y="3753348"/>
              <a:chExt cx="14707326" cy="1384995"/>
            </a:xfrm>
          </p:grpSpPr>
          <p:sp>
            <p:nvSpPr>
              <p:cNvPr id="22" name="CasellaDiTesto 21">
                <a:extLst>
                  <a:ext uri="{FF2B5EF4-FFF2-40B4-BE49-F238E27FC236}">
                    <a16:creationId xmlns:a16="http://schemas.microsoft.com/office/drawing/2014/main" id="{CB74C976-D8A7-A5FE-3C9A-8F22F2D32439}"/>
                  </a:ext>
                </a:extLst>
              </p:cNvPr>
              <p:cNvSpPr txBox="1"/>
              <p:nvPr/>
            </p:nvSpPr>
            <p:spPr>
              <a:xfrm>
                <a:off x="2781299" y="3753348"/>
                <a:ext cx="13059445" cy="1384995"/>
              </a:xfrm>
              <a:prstGeom prst="rect">
                <a:avLst/>
              </a:prstGeom>
              <a:noFill/>
            </p:spPr>
            <p:txBody>
              <a:bodyPr wrap="square" rtlCol="0">
                <a:spAutoFit/>
              </a:bodyPr>
              <a:lstStyle/>
              <a:p>
                <a:r>
                  <a:rPr lang="it-IT" sz="2800" b="1">
                    <a:latin typeface="Montserrat" pitchFamily="2" charset="77"/>
                  </a:rPr>
                  <a:t>Verifica dei tempi d’embargo</a:t>
                </a:r>
              </a:p>
              <a:p>
                <a:r>
                  <a:rPr lang="it-IT" sz="2800">
                    <a:effectLst/>
                    <a:latin typeface="Montserrat" pitchFamily="2" charset="77"/>
                  </a:rPr>
                  <a:t>Se quanto stabilito dall’editore non corrisponde con quanto previsto dal GA l’autore può chiedere di emendare il contratto editoriale.</a:t>
                </a:r>
              </a:p>
            </p:txBody>
          </p:sp>
          <p:pic>
            <p:nvPicPr>
              <p:cNvPr id="15" name="Elemento grafico 14" descr="Clessidra 60% con riempimento a tinta unita">
                <a:extLst>
                  <a:ext uri="{FF2B5EF4-FFF2-40B4-BE49-F238E27FC236}">
                    <a16:creationId xmlns:a16="http://schemas.microsoft.com/office/drawing/2014/main" id="{6264B77B-53B2-6053-4801-9D5F92D354B6}"/>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133418" y="3847356"/>
                <a:ext cx="1185272" cy="1185272"/>
              </a:xfrm>
              <a:prstGeom prst="rect">
                <a:avLst/>
              </a:prstGeom>
            </p:spPr>
          </p:pic>
        </p:grpSp>
      </p:grpSp>
      <p:sp>
        <p:nvSpPr>
          <p:cNvPr id="14" name="CasellaDiTesto 13">
            <a:extLst>
              <a:ext uri="{FF2B5EF4-FFF2-40B4-BE49-F238E27FC236}">
                <a16:creationId xmlns:a16="http://schemas.microsoft.com/office/drawing/2014/main" id="{28298866-C0BA-2AA0-FE2C-12195A13526D}"/>
              </a:ext>
            </a:extLst>
          </p:cNvPr>
          <p:cNvSpPr txBox="1"/>
          <p:nvPr/>
        </p:nvSpPr>
        <p:spPr>
          <a:xfrm>
            <a:off x="6716485" y="560614"/>
            <a:ext cx="11288485"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a:solidFill>
                  <a:srgbClr val="FFFFFF"/>
                </a:solidFill>
                <a:latin typeface="Montserrat"/>
              </a:rPr>
              <a:t>Horizon Europe e </a:t>
            </a:r>
            <a:r>
              <a:rPr lang="en-US" sz="4000" b="1" err="1">
                <a:solidFill>
                  <a:srgbClr val="FFFFFF"/>
                </a:solidFill>
                <a:latin typeface="Montserrat"/>
              </a:rPr>
              <a:t>altri</a:t>
            </a:r>
            <a:r>
              <a:rPr lang="en-US" sz="4000" b="1">
                <a:solidFill>
                  <a:srgbClr val="FFFFFF"/>
                </a:solidFill>
                <a:latin typeface="Montserrat"/>
              </a:rPr>
              <a:t> </a:t>
            </a:r>
            <a:r>
              <a:rPr lang="en-US" sz="4000" b="1" err="1">
                <a:solidFill>
                  <a:srgbClr val="FFFFFF"/>
                </a:solidFill>
                <a:latin typeface="Montserrat"/>
              </a:rPr>
              <a:t>enti</a:t>
            </a:r>
            <a:r>
              <a:rPr lang="en-US" sz="4000" b="1">
                <a:solidFill>
                  <a:srgbClr val="FFFFFF"/>
                </a:solidFill>
                <a:latin typeface="Montserrat"/>
              </a:rPr>
              <a:t> </a:t>
            </a:r>
            <a:r>
              <a:rPr lang="en-US" sz="4000" b="1" err="1">
                <a:solidFill>
                  <a:srgbClr val="FFFFFF"/>
                </a:solidFill>
                <a:latin typeface="Montserrat"/>
              </a:rPr>
              <a:t>finanziatori</a:t>
            </a:r>
            <a:r>
              <a:rPr lang="en-US" sz="4000" b="1">
                <a:solidFill>
                  <a:srgbClr val="FFFFFF"/>
                </a:solidFill>
                <a:latin typeface="Montserrat"/>
              </a:rPr>
              <a:t>​</a:t>
            </a:r>
            <a:endParaRPr lang="it-IT" sz="4000">
              <a:cs typeface="Calibri"/>
            </a:endParaRPr>
          </a:p>
        </p:txBody>
      </p:sp>
    </p:spTree>
    <p:extLst>
      <p:ext uri="{BB962C8B-B14F-4D97-AF65-F5344CB8AC3E}">
        <p14:creationId xmlns:p14="http://schemas.microsoft.com/office/powerpoint/2010/main" val="376110975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18288000" cy="1457325"/>
          </a:xfrm>
          <a:prstGeom prst="rect">
            <a:avLst/>
          </a:prstGeom>
          <a:solidFill>
            <a:srgbClr val="1E3048"/>
          </a:solidFill>
        </p:spPr>
        <p:txBody>
          <a:bodyPr/>
          <a:lstStyle/>
          <a:p>
            <a:endParaRPr lang="it-IT"/>
          </a:p>
        </p:txBody>
      </p:sp>
      <p:grpSp>
        <p:nvGrpSpPr>
          <p:cNvPr id="3" name="Group 3"/>
          <p:cNvGrpSpPr/>
          <p:nvPr/>
        </p:nvGrpSpPr>
        <p:grpSpPr>
          <a:xfrm>
            <a:off x="5039544" y="7219442"/>
            <a:ext cx="8572848" cy="1749876"/>
            <a:chOff x="0" y="0"/>
            <a:chExt cx="9376373" cy="1913890"/>
          </a:xfrm>
        </p:grpSpPr>
        <p:sp>
          <p:nvSpPr>
            <p:cNvPr id="4" name="Freeform 4"/>
            <p:cNvSpPr/>
            <p:nvPr/>
          </p:nvSpPr>
          <p:spPr>
            <a:xfrm>
              <a:off x="0" y="0"/>
              <a:ext cx="9376373" cy="1913890"/>
            </a:xfrm>
            <a:custGeom>
              <a:avLst/>
              <a:gdLst/>
              <a:ahLst/>
              <a:cxnLst/>
              <a:rect l="l" t="t" r="r" b="b"/>
              <a:pathLst>
                <a:path w="9376373" h="1913890">
                  <a:moveTo>
                    <a:pt x="9251913" y="1913890"/>
                  </a:moveTo>
                  <a:lnTo>
                    <a:pt x="124460" y="1913890"/>
                  </a:lnTo>
                  <a:cubicBezTo>
                    <a:pt x="55880" y="1913890"/>
                    <a:pt x="0" y="1858010"/>
                    <a:pt x="0" y="1789430"/>
                  </a:cubicBezTo>
                  <a:lnTo>
                    <a:pt x="0" y="124460"/>
                  </a:lnTo>
                  <a:cubicBezTo>
                    <a:pt x="0" y="55880"/>
                    <a:pt x="55880" y="0"/>
                    <a:pt x="124460" y="0"/>
                  </a:cubicBezTo>
                  <a:lnTo>
                    <a:pt x="9251914" y="0"/>
                  </a:lnTo>
                  <a:cubicBezTo>
                    <a:pt x="9320493" y="0"/>
                    <a:pt x="9376373" y="55880"/>
                    <a:pt x="9376373" y="124460"/>
                  </a:cubicBezTo>
                  <a:lnTo>
                    <a:pt x="9376373" y="1789430"/>
                  </a:lnTo>
                  <a:cubicBezTo>
                    <a:pt x="9376373" y="1858010"/>
                    <a:pt x="9320493" y="1913890"/>
                    <a:pt x="9251914" y="1913890"/>
                  </a:cubicBezTo>
                  <a:close/>
                </a:path>
              </a:pathLst>
            </a:custGeom>
            <a:solidFill>
              <a:srgbClr val="8DCBDA"/>
            </a:solidFill>
          </p:spPr>
          <p:txBody>
            <a:bodyPr/>
            <a:lstStyle/>
            <a:p>
              <a:endParaRPr lang="it-IT"/>
            </a:p>
          </p:txBody>
        </p:sp>
      </p:grpSp>
      <p:grpSp>
        <p:nvGrpSpPr>
          <p:cNvPr id="5" name="Group 5"/>
          <p:cNvGrpSpPr/>
          <p:nvPr/>
        </p:nvGrpSpPr>
        <p:grpSpPr>
          <a:xfrm>
            <a:off x="5039544" y="5245367"/>
            <a:ext cx="8572848" cy="1749876"/>
            <a:chOff x="0" y="0"/>
            <a:chExt cx="9376373" cy="1913890"/>
          </a:xfrm>
        </p:grpSpPr>
        <p:sp>
          <p:nvSpPr>
            <p:cNvPr id="6" name="Freeform 6"/>
            <p:cNvSpPr/>
            <p:nvPr/>
          </p:nvSpPr>
          <p:spPr>
            <a:xfrm>
              <a:off x="0" y="0"/>
              <a:ext cx="9376373" cy="1913890"/>
            </a:xfrm>
            <a:custGeom>
              <a:avLst/>
              <a:gdLst/>
              <a:ahLst/>
              <a:cxnLst/>
              <a:rect l="l" t="t" r="r" b="b"/>
              <a:pathLst>
                <a:path w="9376373" h="1913890">
                  <a:moveTo>
                    <a:pt x="9251913" y="1913890"/>
                  </a:moveTo>
                  <a:lnTo>
                    <a:pt x="124460" y="1913890"/>
                  </a:lnTo>
                  <a:cubicBezTo>
                    <a:pt x="55880" y="1913890"/>
                    <a:pt x="0" y="1858010"/>
                    <a:pt x="0" y="1789430"/>
                  </a:cubicBezTo>
                  <a:lnTo>
                    <a:pt x="0" y="124460"/>
                  </a:lnTo>
                  <a:cubicBezTo>
                    <a:pt x="0" y="55880"/>
                    <a:pt x="55880" y="0"/>
                    <a:pt x="124460" y="0"/>
                  </a:cubicBezTo>
                  <a:lnTo>
                    <a:pt x="9251914" y="0"/>
                  </a:lnTo>
                  <a:cubicBezTo>
                    <a:pt x="9320493" y="0"/>
                    <a:pt x="9376373" y="55880"/>
                    <a:pt x="9376373" y="124460"/>
                  </a:cubicBezTo>
                  <a:lnTo>
                    <a:pt x="9376373" y="1789430"/>
                  </a:lnTo>
                  <a:cubicBezTo>
                    <a:pt x="9376373" y="1858010"/>
                    <a:pt x="9320493" y="1913890"/>
                    <a:pt x="9251914" y="1913890"/>
                  </a:cubicBezTo>
                  <a:close/>
                </a:path>
              </a:pathLst>
            </a:custGeom>
            <a:solidFill>
              <a:srgbClr val="43B4BE"/>
            </a:solidFill>
          </p:spPr>
          <p:txBody>
            <a:bodyPr/>
            <a:lstStyle/>
            <a:p>
              <a:endParaRPr lang="it-IT"/>
            </a:p>
          </p:txBody>
        </p:sp>
      </p:grpSp>
      <p:grpSp>
        <p:nvGrpSpPr>
          <p:cNvPr id="7" name="Group 7"/>
          <p:cNvGrpSpPr/>
          <p:nvPr/>
        </p:nvGrpSpPr>
        <p:grpSpPr>
          <a:xfrm>
            <a:off x="5039544" y="3271292"/>
            <a:ext cx="8572848" cy="1749876"/>
            <a:chOff x="0" y="0"/>
            <a:chExt cx="9376373" cy="1913890"/>
          </a:xfrm>
        </p:grpSpPr>
        <p:sp>
          <p:nvSpPr>
            <p:cNvPr id="8" name="Freeform 8"/>
            <p:cNvSpPr/>
            <p:nvPr/>
          </p:nvSpPr>
          <p:spPr>
            <a:xfrm>
              <a:off x="0" y="0"/>
              <a:ext cx="9376373" cy="1913890"/>
            </a:xfrm>
            <a:custGeom>
              <a:avLst/>
              <a:gdLst/>
              <a:ahLst/>
              <a:cxnLst/>
              <a:rect l="l" t="t" r="r" b="b"/>
              <a:pathLst>
                <a:path w="9376373" h="1913890">
                  <a:moveTo>
                    <a:pt x="9251913" y="1913890"/>
                  </a:moveTo>
                  <a:lnTo>
                    <a:pt x="124460" y="1913890"/>
                  </a:lnTo>
                  <a:cubicBezTo>
                    <a:pt x="55880" y="1913890"/>
                    <a:pt x="0" y="1858010"/>
                    <a:pt x="0" y="1789430"/>
                  </a:cubicBezTo>
                  <a:lnTo>
                    <a:pt x="0" y="124460"/>
                  </a:lnTo>
                  <a:cubicBezTo>
                    <a:pt x="0" y="55880"/>
                    <a:pt x="55880" y="0"/>
                    <a:pt x="124460" y="0"/>
                  </a:cubicBezTo>
                  <a:lnTo>
                    <a:pt x="9251914" y="0"/>
                  </a:lnTo>
                  <a:cubicBezTo>
                    <a:pt x="9320493" y="0"/>
                    <a:pt x="9376373" y="55880"/>
                    <a:pt x="9376373" y="124460"/>
                  </a:cubicBezTo>
                  <a:lnTo>
                    <a:pt x="9376373" y="1789430"/>
                  </a:lnTo>
                  <a:cubicBezTo>
                    <a:pt x="9376373" y="1858010"/>
                    <a:pt x="9320493" y="1913890"/>
                    <a:pt x="9251914" y="1913890"/>
                  </a:cubicBezTo>
                  <a:close/>
                </a:path>
              </a:pathLst>
            </a:custGeom>
            <a:solidFill>
              <a:srgbClr val="1E3048"/>
            </a:solidFill>
          </p:spPr>
          <p:txBody>
            <a:bodyPr/>
            <a:lstStyle/>
            <a:p>
              <a:endParaRPr lang="it-IT"/>
            </a:p>
          </p:txBody>
        </p:sp>
      </p:grpSp>
      <p:grpSp>
        <p:nvGrpSpPr>
          <p:cNvPr id="9" name="Group 9"/>
          <p:cNvGrpSpPr/>
          <p:nvPr/>
        </p:nvGrpSpPr>
        <p:grpSpPr>
          <a:xfrm rot="5400000">
            <a:off x="2936807" y="729461"/>
            <a:ext cx="1294813" cy="6833537"/>
            <a:chOff x="0" y="0"/>
            <a:chExt cx="3130550" cy="16521867"/>
          </a:xfrm>
        </p:grpSpPr>
        <p:sp>
          <p:nvSpPr>
            <p:cNvPr id="10" name="Freeform 10"/>
            <p:cNvSpPr/>
            <p:nvPr/>
          </p:nvSpPr>
          <p:spPr>
            <a:xfrm>
              <a:off x="0" y="0"/>
              <a:ext cx="3130550" cy="16521867"/>
            </a:xfrm>
            <a:custGeom>
              <a:avLst/>
              <a:gdLst/>
              <a:ahLst/>
              <a:cxnLst/>
              <a:rect l="l" t="t" r="r" b="b"/>
              <a:pathLst>
                <a:path w="3130550" h="16521867">
                  <a:moveTo>
                    <a:pt x="0" y="1123950"/>
                  </a:moveTo>
                  <a:lnTo>
                    <a:pt x="0" y="16521867"/>
                  </a:lnTo>
                  <a:lnTo>
                    <a:pt x="3130550" y="16521867"/>
                  </a:lnTo>
                  <a:lnTo>
                    <a:pt x="3130550" y="0"/>
                  </a:lnTo>
                  <a:close/>
                </a:path>
              </a:pathLst>
            </a:custGeom>
            <a:solidFill>
              <a:srgbClr val="F8F8F8"/>
            </a:solidFill>
          </p:spPr>
          <p:txBody>
            <a:bodyPr/>
            <a:lstStyle/>
            <a:p>
              <a:endParaRPr lang="it-IT"/>
            </a:p>
          </p:txBody>
        </p:sp>
      </p:grpSp>
      <p:grpSp>
        <p:nvGrpSpPr>
          <p:cNvPr id="11" name="Group 11"/>
          <p:cNvGrpSpPr/>
          <p:nvPr/>
        </p:nvGrpSpPr>
        <p:grpSpPr>
          <a:xfrm rot="5400000">
            <a:off x="2936807" y="2703536"/>
            <a:ext cx="1294813" cy="6833537"/>
            <a:chOff x="0" y="0"/>
            <a:chExt cx="3130550" cy="16521867"/>
          </a:xfrm>
        </p:grpSpPr>
        <p:sp>
          <p:nvSpPr>
            <p:cNvPr id="12" name="Freeform 12"/>
            <p:cNvSpPr/>
            <p:nvPr/>
          </p:nvSpPr>
          <p:spPr>
            <a:xfrm>
              <a:off x="0" y="0"/>
              <a:ext cx="3130550" cy="16521867"/>
            </a:xfrm>
            <a:custGeom>
              <a:avLst/>
              <a:gdLst/>
              <a:ahLst/>
              <a:cxnLst/>
              <a:rect l="l" t="t" r="r" b="b"/>
              <a:pathLst>
                <a:path w="3130550" h="16521867">
                  <a:moveTo>
                    <a:pt x="0" y="1123950"/>
                  </a:moveTo>
                  <a:lnTo>
                    <a:pt x="0" y="16521867"/>
                  </a:lnTo>
                  <a:lnTo>
                    <a:pt x="3130550" y="16521867"/>
                  </a:lnTo>
                  <a:lnTo>
                    <a:pt x="3130550" y="0"/>
                  </a:lnTo>
                  <a:close/>
                </a:path>
              </a:pathLst>
            </a:custGeom>
            <a:solidFill>
              <a:srgbClr val="F8F8F8"/>
            </a:solidFill>
          </p:spPr>
          <p:txBody>
            <a:bodyPr/>
            <a:lstStyle/>
            <a:p>
              <a:endParaRPr lang="it-IT"/>
            </a:p>
          </p:txBody>
        </p:sp>
      </p:grpSp>
      <p:grpSp>
        <p:nvGrpSpPr>
          <p:cNvPr id="13" name="Group 13"/>
          <p:cNvGrpSpPr/>
          <p:nvPr/>
        </p:nvGrpSpPr>
        <p:grpSpPr>
          <a:xfrm rot="5400000">
            <a:off x="2936807" y="4677611"/>
            <a:ext cx="1294813" cy="6833537"/>
            <a:chOff x="0" y="0"/>
            <a:chExt cx="3130550" cy="16521867"/>
          </a:xfrm>
        </p:grpSpPr>
        <p:sp>
          <p:nvSpPr>
            <p:cNvPr id="14" name="Freeform 14"/>
            <p:cNvSpPr/>
            <p:nvPr/>
          </p:nvSpPr>
          <p:spPr>
            <a:xfrm>
              <a:off x="0" y="0"/>
              <a:ext cx="3130550" cy="16521867"/>
            </a:xfrm>
            <a:custGeom>
              <a:avLst/>
              <a:gdLst/>
              <a:ahLst/>
              <a:cxnLst/>
              <a:rect l="l" t="t" r="r" b="b"/>
              <a:pathLst>
                <a:path w="3130550" h="16521867">
                  <a:moveTo>
                    <a:pt x="0" y="1123950"/>
                  </a:moveTo>
                  <a:lnTo>
                    <a:pt x="0" y="16521867"/>
                  </a:lnTo>
                  <a:lnTo>
                    <a:pt x="3130550" y="16521867"/>
                  </a:lnTo>
                  <a:lnTo>
                    <a:pt x="3130550" y="0"/>
                  </a:lnTo>
                  <a:close/>
                </a:path>
              </a:pathLst>
            </a:custGeom>
            <a:solidFill>
              <a:srgbClr val="F8F8F8"/>
            </a:solidFill>
          </p:spPr>
          <p:txBody>
            <a:bodyPr/>
            <a:lstStyle/>
            <a:p>
              <a:endParaRPr lang="it-IT"/>
            </a:p>
          </p:txBody>
        </p:sp>
      </p:grpSp>
      <p:sp>
        <p:nvSpPr>
          <p:cNvPr id="15" name="Freeform 15"/>
          <p:cNvSpPr/>
          <p:nvPr/>
        </p:nvSpPr>
        <p:spPr>
          <a:xfrm rot="16200000">
            <a:off x="16041208" y="-786571"/>
            <a:ext cx="2988478" cy="1505106"/>
          </a:xfrm>
          <a:custGeom>
            <a:avLst/>
            <a:gdLst/>
            <a:ahLst/>
            <a:cxnLst/>
            <a:rect l="l" t="t" r="r" b="b"/>
            <a:pathLst>
              <a:path w="2988478" h="1505106">
                <a:moveTo>
                  <a:pt x="0" y="0"/>
                </a:moveTo>
                <a:lnTo>
                  <a:pt x="2988478" y="0"/>
                </a:lnTo>
                <a:lnTo>
                  <a:pt x="2988478" y="1505106"/>
                </a:lnTo>
                <a:lnTo>
                  <a:pt x="0" y="150510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it-IT"/>
          </a:p>
        </p:txBody>
      </p:sp>
      <p:sp>
        <p:nvSpPr>
          <p:cNvPr id="16" name="Freeform 16"/>
          <p:cNvSpPr/>
          <p:nvPr/>
        </p:nvSpPr>
        <p:spPr>
          <a:xfrm rot="5400000">
            <a:off x="6921123" y="9139398"/>
            <a:ext cx="1060016" cy="1235189"/>
          </a:xfrm>
          <a:custGeom>
            <a:avLst/>
            <a:gdLst/>
            <a:ahLst/>
            <a:cxnLst/>
            <a:rect l="l" t="t" r="r" b="b"/>
            <a:pathLst>
              <a:path w="1060016" h="1235189">
                <a:moveTo>
                  <a:pt x="0" y="0"/>
                </a:moveTo>
                <a:lnTo>
                  <a:pt x="1060017" y="0"/>
                </a:lnTo>
                <a:lnTo>
                  <a:pt x="1060017" y="1235188"/>
                </a:lnTo>
                <a:lnTo>
                  <a:pt x="0" y="123518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it-IT"/>
          </a:p>
        </p:txBody>
      </p:sp>
      <p:sp>
        <p:nvSpPr>
          <p:cNvPr id="17" name="Freeform 17"/>
          <p:cNvSpPr/>
          <p:nvPr/>
        </p:nvSpPr>
        <p:spPr>
          <a:xfrm>
            <a:off x="16702512" y="8607791"/>
            <a:ext cx="556788" cy="556788"/>
          </a:xfrm>
          <a:custGeom>
            <a:avLst/>
            <a:gdLst/>
            <a:ahLst/>
            <a:cxnLst/>
            <a:rect l="l" t="t" r="r" b="b"/>
            <a:pathLst>
              <a:path w="556788" h="556788">
                <a:moveTo>
                  <a:pt x="0" y="0"/>
                </a:moveTo>
                <a:lnTo>
                  <a:pt x="556788" y="0"/>
                </a:lnTo>
                <a:lnTo>
                  <a:pt x="556788" y="556787"/>
                </a:lnTo>
                <a:lnTo>
                  <a:pt x="0" y="55678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it-IT"/>
          </a:p>
        </p:txBody>
      </p:sp>
      <p:sp>
        <p:nvSpPr>
          <p:cNvPr id="21" name="TextBox 21"/>
          <p:cNvSpPr txBox="1"/>
          <p:nvPr/>
        </p:nvSpPr>
        <p:spPr>
          <a:xfrm>
            <a:off x="1295128" y="2179931"/>
            <a:ext cx="9289032" cy="746999"/>
          </a:xfrm>
          <a:prstGeom prst="rect">
            <a:avLst/>
          </a:prstGeom>
        </p:spPr>
        <p:txBody>
          <a:bodyPr wrap="square" lIns="0" tIns="0" rIns="0" bIns="0" rtlCol="0" anchor="t">
            <a:spAutoFit/>
          </a:bodyPr>
          <a:lstStyle/>
          <a:p>
            <a:pPr>
              <a:lnSpc>
                <a:spcPts val="6269"/>
              </a:lnSpc>
            </a:pPr>
            <a:r>
              <a:rPr lang="en-US" sz="4400">
                <a:solidFill>
                  <a:srgbClr val="06213C"/>
                </a:solidFill>
                <a:latin typeface="Montserrat Classic Bold"/>
              </a:rPr>
              <a:t>Horizon Europe (2021- 2027)</a:t>
            </a:r>
          </a:p>
        </p:txBody>
      </p:sp>
      <p:sp>
        <p:nvSpPr>
          <p:cNvPr id="22" name="TextBox 22"/>
          <p:cNvSpPr txBox="1"/>
          <p:nvPr/>
        </p:nvSpPr>
        <p:spPr>
          <a:xfrm>
            <a:off x="7552577" y="3622179"/>
            <a:ext cx="5508219" cy="1089273"/>
          </a:xfrm>
          <a:prstGeom prst="rect">
            <a:avLst/>
          </a:prstGeom>
        </p:spPr>
        <p:txBody>
          <a:bodyPr wrap="square" lIns="0" tIns="0" rIns="0" bIns="0" rtlCol="0" anchor="t">
            <a:spAutoFit/>
          </a:bodyPr>
          <a:lstStyle/>
          <a:p>
            <a:pPr>
              <a:lnSpc>
                <a:spcPts val="2940"/>
              </a:lnSpc>
            </a:pPr>
            <a:r>
              <a:rPr lang="it-IT" sz="2400">
                <a:solidFill>
                  <a:srgbClr val="FFFFFF"/>
                </a:solidFill>
                <a:latin typeface="Montserrat"/>
              </a:rPr>
              <a:t>Approccio orientato all’applicazione di pratiche per la Scienza Aperta dalla proposta</a:t>
            </a:r>
          </a:p>
        </p:txBody>
      </p:sp>
      <p:sp>
        <p:nvSpPr>
          <p:cNvPr id="23" name="TextBox 23"/>
          <p:cNvSpPr txBox="1"/>
          <p:nvPr/>
        </p:nvSpPr>
        <p:spPr>
          <a:xfrm>
            <a:off x="7552577" y="5737400"/>
            <a:ext cx="5443458" cy="726802"/>
          </a:xfrm>
          <a:prstGeom prst="rect">
            <a:avLst/>
          </a:prstGeom>
        </p:spPr>
        <p:txBody>
          <a:bodyPr wrap="square" lIns="0" tIns="0" rIns="0" bIns="0" rtlCol="0" anchor="t">
            <a:spAutoFit/>
          </a:bodyPr>
          <a:lstStyle/>
          <a:p>
            <a:pPr>
              <a:lnSpc>
                <a:spcPts val="2940"/>
              </a:lnSpc>
            </a:pPr>
            <a:r>
              <a:rPr lang="it-IT" sz="2400">
                <a:solidFill>
                  <a:srgbClr val="FFFFFF"/>
                </a:solidFill>
                <a:latin typeface="Montserrat"/>
              </a:rPr>
              <a:t>Pratiche Open Science OBBLIGATORIE</a:t>
            </a:r>
          </a:p>
        </p:txBody>
      </p:sp>
      <p:sp>
        <p:nvSpPr>
          <p:cNvPr id="24" name="TextBox 24"/>
          <p:cNvSpPr txBox="1"/>
          <p:nvPr/>
        </p:nvSpPr>
        <p:spPr>
          <a:xfrm>
            <a:off x="7451131" y="7562432"/>
            <a:ext cx="6120680" cy="1089273"/>
          </a:xfrm>
          <a:prstGeom prst="rect">
            <a:avLst/>
          </a:prstGeom>
        </p:spPr>
        <p:txBody>
          <a:bodyPr wrap="square" lIns="0" tIns="0" rIns="0" bIns="0" rtlCol="0" anchor="t">
            <a:spAutoFit/>
          </a:bodyPr>
          <a:lstStyle/>
          <a:p>
            <a:pPr>
              <a:lnSpc>
                <a:spcPts val="2940"/>
              </a:lnSpc>
            </a:pPr>
            <a:r>
              <a:rPr lang="it-IT" sz="2400">
                <a:solidFill>
                  <a:srgbClr val="FFFFFF"/>
                </a:solidFill>
                <a:latin typeface="Montserrat"/>
              </a:rPr>
              <a:t>Gli autori devono mantenere i diritti sulle proprie opere, aggiungendo ove necessario una clausola ai contratti</a:t>
            </a:r>
          </a:p>
        </p:txBody>
      </p:sp>
      <p:sp>
        <p:nvSpPr>
          <p:cNvPr id="25" name="TextBox 25"/>
          <p:cNvSpPr txBox="1"/>
          <p:nvPr/>
        </p:nvSpPr>
        <p:spPr>
          <a:xfrm>
            <a:off x="2807732" y="3963408"/>
            <a:ext cx="3680427" cy="410369"/>
          </a:xfrm>
          <a:prstGeom prst="rect">
            <a:avLst/>
          </a:prstGeom>
        </p:spPr>
        <p:txBody>
          <a:bodyPr lIns="0" tIns="0" rIns="0" bIns="0" rtlCol="0" anchor="t">
            <a:spAutoFit/>
          </a:bodyPr>
          <a:lstStyle/>
          <a:p>
            <a:pPr>
              <a:lnSpc>
                <a:spcPts val="3191"/>
              </a:lnSpc>
            </a:pPr>
            <a:r>
              <a:rPr lang="it-IT" sz="2799">
                <a:solidFill>
                  <a:srgbClr val="43B4BE"/>
                </a:solidFill>
                <a:latin typeface="Montserrat Classic"/>
              </a:rPr>
              <a:t>Cambio di prospettiva</a:t>
            </a:r>
          </a:p>
        </p:txBody>
      </p:sp>
      <p:sp>
        <p:nvSpPr>
          <p:cNvPr id="26" name="TextBox 26"/>
          <p:cNvSpPr txBox="1"/>
          <p:nvPr/>
        </p:nvSpPr>
        <p:spPr>
          <a:xfrm>
            <a:off x="854841" y="5885701"/>
            <a:ext cx="6057127" cy="410369"/>
          </a:xfrm>
          <a:prstGeom prst="rect">
            <a:avLst/>
          </a:prstGeom>
        </p:spPr>
        <p:txBody>
          <a:bodyPr wrap="square" lIns="0" tIns="0" rIns="0" bIns="0" rtlCol="0" anchor="t">
            <a:spAutoFit/>
          </a:bodyPr>
          <a:lstStyle/>
          <a:p>
            <a:pPr>
              <a:lnSpc>
                <a:spcPts val="3191"/>
              </a:lnSpc>
            </a:pPr>
            <a:r>
              <a:rPr lang="en-US" sz="2799">
                <a:solidFill>
                  <a:srgbClr val="43B4BE"/>
                </a:solidFill>
                <a:latin typeface="Montserrat Classic"/>
              </a:rPr>
              <a:t>Grant Agreement – Annex 5 art. 17</a:t>
            </a:r>
          </a:p>
        </p:txBody>
      </p:sp>
      <p:sp>
        <p:nvSpPr>
          <p:cNvPr id="27" name="TextBox 27"/>
          <p:cNvSpPr txBox="1"/>
          <p:nvPr/>
        </p:nvSpPr>
        <p:spPr>
          <a:xfrm>
            <a:off x="3597813" y="7901883"/>
            <a:ext cx="3680427" cy="410369"/>
          </a:xfrm>
          <a:prstGeom prst="rect">
            <a:avLst/>
          </a:prstGeom>
        </p:spPr>
        <p:txBody>
          <a:bodyPr lIns="0" tIns="0" rIns="0" bIns="0" rtlCol="0" anchor="t">
            <a:spAutoFit/>
          </a:bodyPr>
          <a:lstStyle/>
          <a:p>
            <a:pPr>
              <a:lnSpc>
                <a:spcPts val="3191"/>
              </a:lnSpc>
            </a:pPr>
            <a:r>
              <a:rPr lang="en-US" sz="2799">
                <a:solidFill>
                  <a:srgbClr val="43B4BE"/>
                </a:solidFill>
                <a:latin typeface="Montserrat Classic"/>
              </a:rPr>
              <a:t>Rights Retention</a:t>
            </a:r>
          </a:p>
        </p:txBody>
      </p:sp>
      <p:grpSp>
        <p:nvGrpSpPr>
          <p:cNvPr id="28" name="Group 28"/>
          <p:cNvGrpSpPr/>
          <p:nvPr/>
        </p:nvGrpSpPr>
        <p:grpSpPr>
          <a:xfrm>
            <a:off x="-431966" y="911088"/>
            <a:ext cx="7148154" cy="925889"/>
            <a:chOff x="0" y="0"/>
            <a:chExt cx="9530872" cy="1234519"/>
          </a:xfrm>
        </p:grpSpPr>
        <p:grpSp>
          <p:nvGrpSpPr>
            <p:cNvPr id="29" name="Group 29"/>
            <p:cNvGrpSpPr/>
            <p:nvPr/>
          </p:nvGrpSpPr>
          <p:grpSpPr>
            <a:xfrm>
              <a:off x="0" y="0"/>
              <a:ext cx="9530872" cy="1234519"/>
              <a:chOff x="0" y="0"/>
              <a:chExt cx="2221364" cy="287730"/>
            </a:xfrm>
          </p:grpSpPr>
          <p:sp>
            <p:nvSpPr>
              <p:cNvPr id="30" name="Freeform 30"/>
              <p:cNvSpPr/>
              <p:nvPr/>
            </p:nvSpPr>
            <p:spPr>
              <a:xfrm>
                <a:off x="0" y="0"/>
                <a:ext cx="2221364" cy="287730"/>
              </a:xfrm>
              <a:custGeom>
                <a:avLst/>
                <a:gdLst/>
                <a:ahLst/>
                <a:cxnLst/>
                <a:rect l="l" t="t" r="r" b="b"/>
                <a:pathLst>
                  <a:path w="2221364" h="287730">
                    <a:moveTo>
                      <a:pt x="46588" y="0"/>
                    </a:moveTo>
                    <a:lnTo>
                      <a:pt x="2174776" y="0"/>
                    </a:lnTo>
                    <a:cubicBezTo>
                      <a:pt x="2187132" y="0"/>
                      <a:pt x="2198982" y="4908"/>
                      <a:pt x="2207719" y="13645"/>
                    </a:cubicBezTo>
                    <a:cubicBezTo>
                      <a:pt x="2216456" y="22382"/>
                      <a:pt x="2221364" y="34232"/>
                      <a:pt x="2221364" y="46588"/>
                    </a:cubicBezTo>
                    <a:lnTo>
                      <a:pt x="2221364" y="241142"/>
                    </a:lnTo>
                    <a:cubicBezTo>
                      <a:pt x="2221364" y="266872"/>
                      <a:pt x="2200506" y="287730"/>
                      <a:pt x="2174776" y="287730"/>
                    </a:cubicBezTo>
                    <a:lnTo>
                      <a:pt x="46588" y="287730"/>
                    </a:lnTo>
                    <a:cubicBezTo>
                      <a:pt x="34232" y="287730"/>
                      <a:pt x="22382" y="282822"/>
                      <a:pt x="13645" y="274085"/>
                    </a:cubicBezTo>
                    <a:cubicBezTo>
                      <a:pt x="4908" y="265348"/>
                      <a:pt x="0" y="253498"/>
                      <a:pt x="0" y="241142"/>
                    </a:cubicBezTo>
                    <a:lnTo>
                      <a:pt x="0" y="46588"/>
                    </a:lnTo>
                    <a:cubicBezTo>
                      <a:pt x="0" y="34232"/>
                      <a:pt x="4908" y="22382"/>
                      <a:pt x="13645" y="13645"/>
                    </a:cubicBezTo>
                    <a:cubicBezTo>
                      <a:pt x="22382" y="4908"/>
                      <a:pt x="34232" y="0"/>
                      <a:pt x="46588" y="0"/>
                    </a:cubicBezTo>
                    <a:close/>
                  </a:path>
                </a:pathLst>
              </a:custGeom>
              <a:solidFill>
                <a:srgbClr val="FFFFFF"/>
              </a:solidFill>
            </p:spPr>
            <p:txBody>
              <a:bodyPr/>
              <a:lstStyle/>
              <a:p>
                <a:endParaRPr lang="it-IT"/>
              </a:p>
            </p:txBody>
          </p:sp>
          <p:sp>
            <p:nvSpPr>
              <p:cNvPr id="31" name="TextBox 31"/>
              <p:cNvSpPr txBox="1"/>
              <p:nvPr/>
            </p:nvSpPr>
            <p:spPr>
              <a:xfrm>
                <a:off x="0" y="-38100"/>
                <a:ext cx="2221364" cy="325830"/>
              </a:xfrm>
              <a:prstGeom prst="rect">
                <a:avLst/>
              </a:prstGeom>
            </p:spPr>
            <p:txBody>
              <a:bodyPr lIns="60055" tIns="60055" rIns="60055" bIns="60055" rtlCol="0" anchor="ctr"/>
              <a:lstStyle/>
              <a:p>
                <a:pPr algn="ctr">
                  <a:lnSpc>
                    <a:spcPts val="2939"/>
                  </a:lnSpc>
                </a:pPr>
                <a:endParaRPr/>
              </a:p>
            </p:txBody>
          </p:sp>
        </p:grpSp>
        <p:sp>
          <p:nvSpPr>
            <p:cNvPr id="32" name="Freeform 32"/>
            <p:cNvSpPr/>
            <p:nvPr/>
          </p:nvSpPr>
          <p:spPr>
            <a:xfrm>
              <a:off x="3724852" y="163176"/>
              <a:ext cx="5435836" cy="908166"/>
            </a:xfrm>
            <a:custGeom>
              <a:avLst/>
              <a:gdLst/>
              <a:ahLst/>
              <a:cxnLst/>
              <a:rect l="l" t="t" r="r" b="b"/>
              <a:pathLst>
                <a:path w="5435836" h="908166">
                  <a:moveTo>
                    <a:pt x="0" y="0"/>
                  </a:moveTo>
                  <a:lnTo>
                    <a:pt x="5435836" y="0"/>
                  </a:lnTo>
                  <a:lnTo>
                    <a:pt x="5435836" y="908167"/>
                  </a:lnTo>
                  <a:lnTo>
                    <a:pt x="0" y="908167"/>
                  </a:lnTo>
                  <a:lnTo>
                    <a:pt x="0" y="0"/>
                  </a:lnTo>
                  <a:close/>
                </a:path>
              </a:pathLst>
            </a:custGeom>
            <a:blipFill>
              <a:blip r:embed="rId8"/>
              <a:stretch>
                <a:fillRect/>
              </a:stretch>
            </a:blipFill>
          </p:spPr>
          <p:txBody>
            <a:bodyPr/>
            <a:lstStyle/>
            <a:p>
              <a:endParaRPr lang="it-IT"/>
            </a:p>
          </p:txBody>
        </p:sp>
        <p:sp>
          <p:nvSpPr>
            <p:cNvPr id="33" name="Freeform 33"/>
            <p:cNvSpPr/>
            <p:nvPr/>
          </p:nvSpPr>
          <p:spPr>
            <a:xfrm>
              <a:off x="1650583" y="240131"/>
              <a:ext cx="1923704" cy="754258"/>
            </a:xfrm>
            <a:custGeom>
              <a:avLst/>
              <a:gdLst/>
              <a:ahLst/>
              <a:cxnLst/>
              <a:rect l="l" t="t" r="r" b="b"/>
              <a:pathLst>
                <a:path w="1923704" h="754258">
                  <a:moveTo>
                    <a:pt x="0" y="0"/>
                  </a:moveTo>
                  <a:lnTo>
                    <a:pt x="1923704" y="0"/>
                  </a:lnTo>
                  <a:lnTo>
                    <a:pt x="1923704" y="754258"/>
                  </a:lnTo>
                  <a:lnTo>
                    <a:pt x="0" y="754258"/>
                  </a:lnTo>
                  <a:lnTo>
                    <a:pt x="0" y="0"/>
                  </a:lnTo>
                  <a:close/>
                </a:path>
              </a:pathLst>
            </a:custGeom>
            <a:blipFill>
              <a:blip r:embed="rId9"/>
              <a:stretch>
                <a:fillRect/>
              </a:stretch>
            </a:blipFill>
          </p:spPr>
          <p:txBody>
            <a:bodyPr/>
            <a:lstStyle/>
            <a:p>
              <a:endParaRPr lang="it-IT"/>
            </a:p>
          </p:txBody>
        </p:sp>
      </p:grpSp>
      <p:sp>
        <p:nvSpPr>
          <p:cNvPr id="18" name="CasellaDiTesto 17">
            <a:extLst>
              <a:ext uri="{FF2B5EF4-FFF2-40B4-BE49-F238E27FC236}">
                <a16:creationId xmlns:a16="http://schemas.microsoft.com/office/drawing/2014/main" id="{99AECC9E-DD54-3256-2D34-C42F5302416D}"/>
              </a:ext>
            </a:extLst>
          </p:cNvPr>
          <p:cNvSpPr txBox="1"/>
          <p:nvPr/>
        </p:nvSpPr>
        <p:spPr>
          <a:xfrm>
            <a:off x="6716487" y="527957"/>
            <a:ext cx="12420598"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a:solidFill>
                  <a:srgbClr val="FFFFFF"/>
                </a:solidFill>
                <a:latin typeface="Montserrat"/>
              </a:rPr>
              <a:t>Horizon Europe e </a:t>
            </a:r>
            <a:r>
              <a:rPr lang="en-US" sz="4000" b="1" err="1">
                <a:solidFill>
                  <a:srgbClr val="FFFFFF"/>
                </a:solidFill>
                <a:latin typeface="Montserrat"/>
              </a:rPr>
              <a:t>altri</a:t>
            </a:r>
            <a:r>
              <a:rPr lang="en-US" sz="4000" b="1">
                <a:solidFill>
                  <a:srgbClr val="FFFFFF"/>
                </a:solidFill>
                <a:latin typeface="Montserrat"/>
              </a:rPr>
              <a:t> </a:t>
            </a:r>
            <a:r>
              <a:rPr lang="en-US" sz="4000" b="1" err="1">
                <a:solidFill>
                  <a:srgbClr val="FFFFFF"/>
                </a:solidFill>
                <a:latin typeface="Montserrat"/>
              </a:rPr>
              <a:t>enti</a:t>
            </a:r>
            <a:r>
              <a:rPr lang="en-US" sz="4000" b="1">
                <a:solidFill>
                  <a:srgbClr val="FFFFFF"/>
                </a:solidFill>
                <a:latin typeface="Montserrat"/>
              </a:rPr>
              <a:t> </a:t>
            </a:r>
            <a:r>
              <a:rPr lang="en-US" sz="4000" b="1" err="1">
                <a:solidFill>
                  <a:srgbClr val="FFFFFF"/>
                </a:solidFill>
                <a:latin typeface="Montserrat"/>
              </a:rPr>
              <a:t>finanziatori</a:t>
            </a:r>
            <a:r>
              <a:rPr lang="en-US" sz="4000" b="1">
                <a:solidFill>
                  <a:srgbClr val="FFFFFF"/>
                </a:solidFill>
                <a:latin typeface="Montserrat"/>
              </a:rPr>
              <a:t>​</a:t>
            </a:r>
            <a:endParaRPr lang="it-IT" sz="4000"/>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18288000" cy="1457325"/>
          </a:xfrm>
          <a:prstGeom prst="rect">
            <a:avLst/>
          </a:prstGeom>
          <a:solidFill>
            <a:srgbClr val="1E3048"/>
          </a:solidFill>
        </p:spPr>
        <p:txBody>
          <a:bodyPr/>
          <a:lstStyle/>
          <a:p>
            <a:endParaRPr lang="it-IT"/>
          </a:p>
        </p:txBody>
      </p:sp>
      <p:sp>
        <p:nvSpPr>
          <p:cNvPr id="3" name="Freeform 3"/>
          <p:cNvSpPr/>
          <p:nvPr/>
        </p:nvSpPr>
        <p:spPr>
          <a:xfrm>
            <a:off x="16702512" y="8607791"/>
            <a:ext cx="556788" cy="556788"/>
          </a:xfrm>
          <a:custGeom>
            <a:avLst/>
            <a:gdLst/>
            <a:ahLst/>
            <a:cxnLst/>
            <a:rect l="l" t="t" r="r" b="b"/>
            <a:pathLst>
              <a:path w="556788" h="556788">
                <a:moveTo>
                  <a:pt x="0" y="0"/>
                </a:moveTo>
                <a:lnTo>
                  <a:pt x="556788" y="0"/>
                </a:lnTo>
                <a:lnTo>
                  <a:pt x="556788" y="556787"/>
                </a:lnTo>
                <a:lnTo>
                  <a:pt x="0" y="55678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it-IT"/>
          </a:p>
        </p:txBody>
      </p:sp>
      <p:sp>
        <p:nvSpPr>
          <p:cNvPr id="4" name="Freeform 4"/>
          <p:cNvSpPr/>
          <p:nvPr/>
        </p:nvSpPr>
        <p:spPr>
          <a:xfrm rot="-5400000">
            <a:off x="16041208" y="-789467"/>
            <a:ext cx="2988478" cy="1505106"/>
          </a:xfrm>
          <a:custGeom>
            <a:avLst/>
            <a:gdLst/>
            <a:ahLst/>
            <a:cxnLst/>
            <a:rect l="l" t="t" r="r" b="b"/>
            <a:pathLst>
              <a:path w="2988478" h="1505106">
                <a:moveTo>
                  <a:pt x="0" y="0"/>
                </a:moveTo>
                <a:lnTo>
                  <a:pt x="2988478" y="0"/>
                </a:lnTo>
                <a:lnTo>
                  <a:pt x="2988478" y="1505106"/>
                </a:lnTo>
                <a:lnTo>
                  <a:pt x="0" y="150510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it-IT"/>
          </a:p>
        </p:txBody>
      </p:sp>
      <p:sp>
        <p:nvSpPr>
          <p:cNvPr id="5" name="Freeform 5"/>
          <p:cNvSpPr/>
          <p:nvPr/>
        </p:nvSpPr>
        <p:spPr>
          <a:xfrm rot="5400000">
            <a:off x="7996398" y="9139398"/>
            <a:ext cx="1060016" cy="1235189"/>
          </a:xfrm>
          <a:custGeom>
            <a:avLst/>
            <a:gdLst/>
            <a:ahLst/>
            <a:cxnLst/>
            <a:rect l="l" t="t" r="r" b="b"/>
            <a:pathLst>
              <a:path w="1060016" h="1235189">
                <a:moveTo>
                  <a:pt x="0" y="0"/>
                </a:moveTo>
                <a:lnTo>
                  <a:pt x="1060016" y="0"/>
                </a:lnTo>
                <a:lnTo>
                  <a:pt x="1060016" y="1235188"/>
                </a:lnTo>
                <a:lnTo>
                  <a:pt x="0" y="123518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it-IT"/>
          </a:p>
        </p:txBody>
      </p:sp>
      <p:sp>
        <p:nvSpPr>
          <p:cNvPr id="6" name="TextBox 6"/>
          <p:cNvSpPr txBox="1"/>
          <p:nvPr/>
        </p:nvSpPr>
        <p:spPr>
          <a:xfrm>
            <a:off x="1028700" y="2128023"/>
            <a:ext cx="10419556" cy="807913"/>
          </a:xfrm>
          <a:prstGeom prst="rect">
            <a:avLst/>
          </a:prstGeom>
        </p:spPr>
        <p:txBody>
          <a:bodyPr wrap="square" lIns="0" tIns="0" rIns="0" bIns="0" rtlCol="0" anchor="t">
            <a:spAutoFit/>
          </a:bodyPr>
          <a:lstStyle/>
          <a:p>
            <a:pPr>
              <a:lnSpc>
                <a:spcPts val="6269"/>
              </a:lnSpc>
            </a:pPr>
            <a:r>
              <a:rPr lang="en-US" sz="5499">
                <a:solidFill>
                  <a:srgbClr val="06213C"/>
                </a:solidFill>
                <a:latin typeface="Montserrat Classic Bold"/>
              </a:rPr>
              <a:t>Horizon Europe (2021- 2027)</a:t>
            </a:r>
          </a:p>
        </p:txBody>
      </p:sp>
      <p:grpSp>
        <p:nvGrpSpPr>
          <p:cNvPr id="8" name="Group 8"/>
          <p:cNvGrpSpPr/>
          <p:nvPr/>
        </p:nvGrpSpPr>
        <p:grpSpPr>
          <a:xfrm>
            <a:off x="-431966" y="911088"/>
            <a:ext cx="7148154" cy="925889"/>
            <a:chOff x="0" y="0"/>
            <a:chExt cx="9530872" cy="1234519"/>
          </a:xfrm>
        </p:grpSpPr>
        <p:grpSp>
          <p:nvGrpSpPr>
            <p:cNvPr id="9" name="Group 9"/>
            <p:cNvGrpSpPr/>
            <p:nvPr/>
          </p:nvGrpSpPr>
          <p:grpSpPr>
            <a:xfrm>
              <a:off x="0" y="0"/>
              <a:ext cx="9530872" cy="1234519"/>
              <a:chOff x="0" y="0"/>
              <a:chExt cx="2221364" cy="287730"/>
            </a:xfrm>
          </p:grpSpPr>
          <p:sp>
            <p:nvSpPr>
              <p:cNvPr id="10" name="Freeform 10"/>
              <p:cNvSpPr/>
              <p:nvPr/>
            </p:nvSpPr>
            <p:spPr>
              <a:xfrm>
                <a:off x="0" y="0"/>
                <a:ext cx="2221364" cy="287730"/>
              </a:xfrm>
              <a:custGeom>
                <a:avLst/>
                <a:gdLst/>
                <a:ahLst/>
                <a:cxnLst/>
                <a:rect l="l" t="t" r="r" b="b"/>
                <a:pathLst>
                  <a:path w="2221364" h="287730">
                    <a:moveTo>
                      <a:pt x="46588" y="0"/>
                    </a:moveTo>
                    <a:lnTo>
                      <a:pt x="2174776" y="0"/>
                    </a:lnTo>
                    <a:cubicBezTo>
                      <a:pt x="2187132" y="0"/>
                      <a:pt x="2198982" y="4908"/>
                      <a:pt x="2207719" y="13645"/>
                    </a:cubicBezTo>
                    <a:cubicBezTo>
                      <a:pt x="2216456" y="22382"/>
                      <a:pt x="2221364" y="34232"/>
                      <a:pt x="2221364" y="46588"/>
                    </a:cubicBezTo>
                    <a:lnTo>
                      <a:pt x="2221364" y="241142"/>
                    </a:lnTo>
                    <a:cubicBezTo>
                      <a:pt x="2221364" y="266872"/>
                      <a:pt x="2200506" y="287730"/>
                      <a:pt x="2174776" y="287730"/>
                    </a:cubicBezTo>
                    <a:lnTo>
                      <a:pt x="46588" y="287730"/>
                    </a:lnTo>
                    <a:cubicBezTo>
                      <a:pt x="34232" y="287730"/>
                      <a:pt x="22382" y="282822"/>
                      <a:pt x="13645" y="274085"/>
                    </a:cubicBezTo>
                    <a:cubicBezTo>
                      <a:pt x="4908" y="265348"/>
                      <a:pt x="0" y="253498"/>
                      <a:pt x="0" y="241142"/>
                    </a:cubicBezTo>
                    <a:lnTo>
                      <a:pt x="0" y="46588"/>
                    </a:lnTo>
                    <a:cubicBezTo>
                      <a:pt x="0" y="34232"/>
                      <a:pt x="4908" y="22382"/>
                      <a:pt x="13645" y="13645"/>
                    </a:cubicBezTo>
                    <a:cubicBezTo>
                      <a:pt x="22382" y="4908"/>
                      <a:pt x="34232" y="0"/>
                      <a:pt x="46588" y="0"/>
                    </a:cubicBezTo>
                    <a:close/>
                  </a:path>
                </a:pathLst>
              </a:custGeom>
              <a:solidFill>
                <a:srgbClr val="FFFFFF"/>
              </a:solidFill>
            </p:spPr>
            <p:txBody>
              <a:bodyPr/>
              <a:lstStyle/>
              <a:p>
                <a:endParaRPr lang="it-IT"/>
              </a:p>
            </p:txBody>
          </p:sp>
          <p:sp>
            <p:nvSpPr>
              <p:cNvPr id="11" name="TextBox 11"/>
              <p:cNvSpPr txBox="1"/>
              <p:nvPr/>
            </p:nvSpPr>
            <p:spPr>
              <a:xfrm>
                <a:off x="0" y="-38100"/>
                <a:ext cx="2221364" cy="325830"/>
              </a:xfrm>
              <a:prstGeom prst="rect">
                <a:avLst/>
              </a:prstGeom>
            </p:spPr>
            <p:txBody>
              <a:bodyPr lIns="60055" tIns="60055" rIns="60055" bIns="60055" rtlCol="0" anchor="ctr"/>
              <a:lstStyle/>
              <a:p>
                <a:pPr algn="ctr">
                  <a:lnSpc>
                    <a:spcPts val="2939"/>
                  </a:lnSpc>
                </a:pPr>
                <a:endParaRPr/>
              </a:p>
            </p:txBody>
          </p:sp>
        </p:grpSp>
        <p:sp>
          <p:nvSpPr>
            <p:cNvPr id="12" name="Freeform 12"/>
            <p:cNvSpPr/>
            <p:nvPr/>
          </p:nvSpPr>
          <p:spPr>
            <a:xfrm>
              <a:off x="3724852" y="163176"/>
              <a:ext cx="5435836" cy="908166"/>
            </a:xfrm>
            <a:custGeom>
              <a:avLst/>
              <a:gdLst/>
              <a:ahLst/>
              <a:cxnLst/>
              <a:rect l="l" t="t" r="r" b="b"/>
              <a:pathLst>
                <a:path w="5435836" h="908166">
                  <a:moveTo>
                    <a:pt x="0" y="0"/>
                  </a:moveTo>
                  <a:lnTo>
                    <a:pt x="5435836" y="0"/>
                  </a:lnTo>
                  <a:lnTo>
                    <a:pt x="5435836" y="908167"/>
                  </a:lnTo>
                  <a:lnTo>
                    <a:pt x="0" y="908167"/>
                  </a:lnTo>
                  <a:lnTo>
                    <a:pt x="0" y="0"/>
                  </a:lnTo>
                  <a:close/>
                </a:path>
              </a:pathLst>
            </a:custGeom>
            <a:blipFill>
              <a:blip r:embed="rId8"/>
              <a:stretch>
                <a:fillRect/>
              </a:stretch>
            </a:blipFill>
          </p:spPr>
          <p:txBody>
            <a:bodyPr/>
            <a:lstStyle/>
            <a:p>
              <a:endParaRPr lang="it-IT"/>
            </a:p>
          </p:txBody>
        </p:sp>
        <p:sp>
          <p:nvSpPr>
            <p:cNvPr id="13" name="Freeform 13"/>
            <p:cNvSpPr/>
            <p:nvPr/>
          </p:nvSpPr>
          <p:spPr>
            <a:xfrm>
              <a:off x="1650583" y="240131"/>
              <a:ext cx="1923704" cy="754258"/>
            </a:xfrm>
            <a:custGeom>
              <a:avLst/>
              <a:gdLst/>
              <a:ahLst/>
              <a:cxnLst/>
              <a:rect l="l" t="t" r="r" b="b"/>
              <a:pathLst>
                <a:path w="1923704" h="754258">
                  <a:moveTo>
                    <a:pt x="0" y="0"/>
                  </a:moveTo>
                  <a:lnTo>
                    <a:pt x="1923704" y="0"/>
                  </a:lnTo>
                  <a:lnTo>
                    <a:pt x="1923704" y="754258"/>
                  </a:lnTo>
                  <a:lnTo>
                    <a:pt x="0" y="754258"/>
                  </a:lnTo>
                  <a:lnTo>
                    <a:pt x="0" y="0"/>
                  </a:lnTo>
                  <a:close/>
                </a:path>
              </a:pathLst>
            </a:custGeom>
            <a:blipFill>
              <a:blip r:embed="rId9"/>
              <a:stretch>
                <a:fillRect/>
              </a:stretch>
            </a:blipFill>
          </p:spPr>
          <p:txBody>
            <a:bodyPr/>
            <a:lstStyle/>
            <a:p>
              <a:endParaRPr lang="it-IT"/>
            </a:p>
          </p:txBody>
        </p:sp>
      </p:grpSp>
      <p:sp>
        <p:nvSpPr>
          <p:cNvPr id="18" name="CasellaDiTesto 17">
            <a:extLst>
              <a:ext uri="{FF2B5EF4-FFF2-40B4-BE49-F238E27FC236}">
                <a16:creationId xmlns:a16="http://schemas.microsoft.com/office/drawing/2014/main" id="{39FA29AE-2E2B-94E4-D82B-0A86CAF5F430}"/>
              </a:ext>
            </a:extLst>
          </p:cNvPr>
          <p:cNvSpPr txBox="1"/>
          <p:nvPr/>
        </p:nvSpPr>
        <p:spPr>
          <a:xfrm>
            <a:off x="1223120" y="3129047"/>
            <a:ext cx="12724958" cy="1387175"/>
          </a:xfrm>
          <a:prstGeom prst="rect">
            <a:avLst/>
          </a:prstGeom>
          <a:noFill/>
        </p:spPr>
        <p:txBody>
          <a:bodyPr wrap="none" lIns="91440" tIns="45720" rIns="91440" bIns="45720" rtlCol="0" anchor="t">
            <a:spAutoFit/>
          </a:bodyPr>
          <a:lstStyle/>
          <a:p>
            <a:pPr>
              <a:lnSpc>
                <a:spcPct val="120000"/>
              </a:lnSpc>
            </a:pPr>
            <a:r>
              <a:rPr lang="it-IT" sz="2400" b="1">
                <a:latin typeface="Montserrat"/>
              </a:rPr>
              <a:t>Cosa</a:t>
            </a:r>
            <a:r>
              <a:rPr lang="it-IT" sz="2400">
                <a:latin typeface="Montserrat"/>
              </a:rPr>
              <a:t> depositare:</a:t>
            </a:r>
          </a:p>
          <a:p>
            <a:pPr marL="742950" lvl="1" indent="-285750">
              <a:lnSpc>
                <a:spcPct val="120000"/>
              </a:lnSpc>
              <a:buFont typeface="Arial" panose="020B0604020202020204" pitchFamily="34" charset="0"/>
              <a:buChar char="•"/>
            </a:pPr>
            <a:r>
              <a:rPr lang="it-IT" sz="2400">
                <a:latin typeface="Montserrat"/>
              </a:rPr>
              <a:t>Versione pubblicata (Version of Record – </a:t>
            </a:r>
            <a:r>
              <a:rPr lang="it-IT" sz="2400" err="1">
                <a:latin typeface="Montserrat"/>
              </a:rPr>
              <a:t>VoR</a:t>
            </a:r>
            <a:r>
              <a:rPr lang="it-IT" sz="2400">
                <a:latin typeface="Montserrat"/>
              </a:rPr>
              <a:t>)</a:t>
            </a:r>
          </a:p>
          <a:p>
            <a:pPr marL="742950" lvl="1" indent="-285750">
              <a:lnSpc>
                <a:spcPct val="120000"/>
              </a:lnSpc>
              <a:buFont typeface="Arial" panose="020B0604020202020204" pitchFamily="34" charset="0"/>
              <a:buChar char="•"/>
            </a:pPr>
            <a:r>
              <a:rPr lang="it-IT" sz="2400">
                <a:latin typeface="Montserrat"/>
              </a:rPr>
              <a:t>Versione finale revisionata e accettata per la pubblicazione (AAM – </a:t>
            </a:r>
            <a:r>
              <a:rPr lang="it-IT" sz="2400" err="1">
                <a:latin typeface="Montserrat"/>
              </a:rPr>
              <a:t>postprint</a:t>
            </a:r>
            <a:r>
              <a:rPr lang="it-IT" sz="2400">
                <a:latin typeface="Montserrat"/>
              </a:rPr>
              <a:t>)</a:t>
            </a:r>
          </a:p>
        </p:txBody>
      </p:sp>
      <p:sp>
        <p:nvSpPr>
          <p:cNvPr id="19" name="CasellaDiTesto 18">
            <a:extLst>
              <a:ext uri="{FF2B5EF4-FFF2-40B4-BE49-F238E27FC236}">
                <a16:creationId xmlns:a16="http://schemas.microsoft.com/office/drawing/2014/main" id="{38878ABF-CF59-646B-2041-A9215CB067D2}"/>
              </a:ext>
            </a:extLst>
          </p:cNvPr>
          <p:cNvSpPr txBox="1"/>
          <p:nvPr/>
        </p:nvSpPr>
        <p:spPr>
          <a:xfrm>
            <a:off x="1223120" y="4913650"/>
            <a:ext cx="13817016" cy="1387175"/>
          </a:xfrm>
          <a:prstGeom prst="rect">
            <a:avLst/>
          </a:prstGeom>
          <a:noFill/>
        </p:spPr>
        <p:txBody>
          <a:bodyPr wrap="square" rtlCol="0">
            <a:spAutoFit/>
          </a:bodyPr>
          <a:lstStyle/>
          <a:p>
            <a:pPr>
              <a:lnSpc>
                <a:spcPct val="120000"/>
              </a:lnSpc>
            </a:pPr>
            <a:r>
              <a:rPr lang="it-IT" sz="2400" b="1">
                <a:latin typeface="Montserrat" pitchFamily="2" charset="77"/>
              </a:rPr>
              <a:t>Quando</a:t>
            </a:r>
            <a:r>
              <a:rPr lang="it-IT" sz="2400">
                <a:latin typeface="Montserrat" pitchFamily="2" charset="77"/>
              </a:rPr>
              <a:t> depositare la versione ad accesso aperto:</a:t>
            </a:r>
          </a:p>
          <a:p>
            <a:pPr marL="742950" lvl="1" indent="-285750">
              <a:lnSpc>
                <a:spcPct val="120000"/>
              </a:lnSpc>
              <a:buFont typeface="Arial" panose="020B0604020202020204" pitchFamily="34" charset="0"/>
              <a:buChar char="•"/>
            </a:pPr>
            <a:r>
              <a:rPr lang="it-IT" sz="2400">
                <a:latin typeface="Montserrat" pitchFamily="2" charset="77"/>
              </a:rPr>
              <a:t>L’accesso alla pubblicazione deve essere garantita immediatamente.</a:t>
            </a:r>
          </a:p>
          <a:p>
            <a:pPr marL="1257300" lvl="2" indent="-342900">
              <a:lnSpc>
                <a:spcPct val="120000"/>
              </a:lnSpc>
              <a:buFont typeface="Wingdings" pitchFamily="2" charset="2"/>
              <a:buChar char="Ø"/>
            </a:pPr>
            <a:r>
              <a:rPr lang="it-IT" sz="2400" b="1">
                <a:latin typeface="Montserrat" pitchFamily="2" charset="77"/>
              </a:rPr>
              <a:t>NON è consentito embargo</a:t>
            </a:r>
          </a:p>
        </p:txBody>
      </p:sp>
      <p:sp>
        <p:nvSpPr>
          <p:cNvPr id="20" name="CasellaDiTesto 19">
            <a:extLst>
              <a:ext uri="{FF2B5EF4-FFF2-40B4-BE49-F238E27FC236}">
                <a16:creationId xmlns:a16="http://schemas.microsoft.com/office/drawing/2014/main" id="{0D4CA371-CA98-5FED-C5F6-F133EDDE4A0E}"/>
              </a:ext>
            </a:extLst>
          </p:cNvPr>
          <p:cNvSpPr txBox="1"/>
          <p:nvPr/>
        </p:nvSpPr>
        <p:spPr>
          <a:xfrm>
            <a:off x="1223120" y="6619553"/>
            <a:ext cx="14969144" cy="2716706"/>
          </a:xfrm>
          <a:prstGeom prst="rect">
            <a:avLst/>
          </a:prstGeom>
          <a:noFill/>
        </p:spPr>
        <p:txBody>
          <a:bodyPr wrap="square" rtlCol="0">
            <a:spAutoFit/>
          </a:bodyPr>
          <a:lstStyle/>
          <a:p>
            <a:pPr>
              <a:lnSpc>
                <a:spcPct val="120000"/>
              </a:lnSpc>
            </a:pPr>
            <a:r>
              <a:rPr lang="it-IT" sz="2400" b="1">
                <a:latin typeface="Montserrat" pitchFamily="2" charset="77"/>
              </a:rPr>
              <a:t>Dove</a:t>
            </a:r>
            <a:r>
              <a:rPr lang="it-IT" sz="2400">
                <a:latin typeface="Montserrat" pitchFamily="2" charset="77"/>
              </a:rPr>
              <a:t> depositare:</a:t>
            </a:r>
          </a:p>
          <a:p>
            <a:pPr marL="742950" lvl="1" indent="-285750">
              <a:lnSpc>
                <a:spcPct val="120000"/>
              </a:lnSpc>
              <a:buFont typeface="Arial" panose="020B0604020202020204" pitchFamily="34" charset="0"/>
              <a:buChar char="•"/>
            </a:pPr>
            <a:r>
              <a:rPr lang="it-IT" sz="2400">
                <a:latin typeface="Montserrat" pitchFamily="2" charset="77"/>
              </a:rPr>
              <a:t>In un </a:t>
            </a:r>
            <a:r>
              <a:rPr lang="it-IT" sz="2400" b="1">
                <a:latin typeface="Montserrat" pitchFamily="2" charset="77"/>
              </a:rPr>
              <a:t>archivio «affidabile»</a:t>
            </a:r>
            <a:r>
              <a:rPr lang="it-IT" sz="2400">
                <a:latin typeface="Montserrat" pitchFamily="2" charset="77"/>
              </a:rPr>
              <a:t> [</a:t>
            </a:r>
            <a:r>
              <a:rPr lang="it-IT" sz="2400" err="1">
                <a:latin typeface="Montserrat" pitchFamily="2" charset="77"/>
              </a:rPr>
              <a:t>trusted</a:t>
            </a:r>
            <a:r>
              <a:rPr lang="it-IT" sz="2400">
                <a:latin typeface="Montserrat" pitchFamily="2" charset="77"/>
              </a:rPr>
              <a:t> repository]</a:t>
            </a:r>
          </a:p>
          <a:p>
            <a:pPr marL="1200150" lvl="2" indent="-285750">
              <a:lnSpc>
                <a:spcPct val="120000"/>
              </a:lnSpc>
              <a:buFont typeface="Arial" panose="020B0604020202020204" pitchFamily="34" charset="0"/>
              <a:buChar char="•"/>
            </a:pPr>
            <a:r>
              <a:rPr lang="it-IT" sz="2400">
                <a:latin typeface="Montserrat" pitchFamily="2" charset="77"/>
              </a:rPr>
              <a:t>Archivi certificati (Core trust </a:t>
            </a:r>
            <a:r>
              <a:rPr lang="it-IT" sz="2400" err="1">
                <a:latin typeface="Montserrat" pitchFamily="2" charset="77"/>
              </a:rPr>
              <a:t>seal</a:t>
            </a:r>
            <a:r>
              <a:rPr lang="it-IT" sz="2400">
                <a:latin typeface="Montserrat" pitchFamily="2" charset="77"/>
              </a:rPr>
              <a:t>, DIN, ISO…)</a:t>
            </a:r>
          </a:p>
          <a:p>
            <a:pPr marL="1200150" lvl="2" indent="-285750">
              <a:lnSpc>
                <a:spcPct val="120000"/>
              </a:lnSpc>
              <a:buFont typeface="Arial" panose="020B0604020202020204" pitchFamily="34" charset="0"/>
              <a:buChar char="•"/>
            </a:pPr>
            <a:r>
              <a:rPr lang="it-IT" sz="2400">
                <a:latin typeface="Montserrat" pitchFamily="2" charset="77"/>
              </a:rPr>
              <a:t>Archivi generalisti o istituzionali che offrano ID univoci, integrità dei dati, accesso, conservazione sul lungo periodo, licenze, gestione embargo o accesso riservato, livelli di sicurezza</a:t>
            </a:r>
          </a:p>
        </p:txBody>
      </p:sp>
      <p:sp>
        <p:nvSpPr>
          <p:cNvPr id="7" name="CasellaDiTesto 6">
            <a:extLst>
              <a:ext uri="{FF2B5EF4-FFF2-40B4-BE49-F238E27FC236}">
                <a16:creationId xmlns:a16="http://schemas.microsoft.com/office/drawing/2014/main" id="{D3611B2B-6B9D-16B1-2DD3-7912435A56E2}"/>
              </a:ext>
            </a:extLst>
          </p:cNvPr>
          <p:cNvSpPr txBox="1"/>
          <p:nvPr/>
        </p:nvSpPr>
        <p:spPr>
          <a:xfrm>
            <a:off x="6716485" y="669471"/>
            <a:ext cx="11582400"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a:solidFill>
                  <a:srgbClr val="FFFFFF"/>
                </a:solidFill>
                <a:latin typeface="Montserrat"/>
              </a:rPr>
              <a:t>Horizon Europe e </a:t>
            </a:r>
            <a:r>
              <a:rPr lang="en-US" sz="4000" b="1" err="1">
                <a:solidFill>
                  <a:srgbClr val="FFFFFF"/>
                </a:solidFill>
                <a:latin typeface="Montserrat"/>
              </a:rPr>
              <a:t>altri</a:t>
            </a:r>
            <a:r>
              <a:rPr lang="en-US" sz="4000" b="1">
                <a:solidFill>
                  <a:srgbClr val="FFFFFF"/>
                </a:solidFill>
                <a:latin typeface="Montserrat"/>
              </a:rPr>
              <a:t> </a:t>
            </a:r>
            <a:r>
              <a:rPr lang="en-US" sz="4000" b="1" err="1">
                <a:solidFill>
                  <a:srgbClr val="FFFFFF"/>
                </a:solidFill>
                <a:latin typeface="Montserrat"/>
              </a:rPr>
              <a:t>enti</a:t>
            </a:r>
            <a:r>
              <a:rPr lang="en-US" sz="4000" b="1">
                <a:solidFill>
                  <a:srgbClr val="FFFFFF"/>
                </a:solidFill>
                <a:latin typeface="Montserrat"/>
              </a:rPr>
              <a:t> </a:t>
            </a:r>
            <a:r>
              <a:rPr lang="en-US" sz="4000" b="1" err="1">
                <a:solidFill>
                  <a:srgbClr val="FFFFFF"/>
                </a:solidFill>
                <a:latin typeface="Montserrat"/>
              </a:rPr>
              <a:t>finanziatori</a:t>
            </a:r>
            <a:r>
              <a:rPr lang="en-US" sz="4000" b="1">
                <a:solidFill>
                  <a:srgbClr val="FFFFFF"/>
                </a:solidFill>
                <a:latin typeface="Montserrat"/>
              </a:rPr>
              <a:t>​</a:t>
            </a:r>
            <a:endParaRPr lang="it-IT" sz="4000">
              <a:cs typeface="Calibri"/>
            </a:endParaRPr>
          </a:p>
        </p:txBody>
      </p:sp>
    </p:spTree>
    <p:extLst>
      <p:ext uri="{BB962C8B-B14F-4D97-AF65-F5344CB8AC3E}">
        <p14:creationId xmlns:p14="http://schemas.microsoft.com/office/powerpoint/2010/main" val="312480243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18288000" cy="1457325"/>
          </a:xfrm>
          <a:prstGeom prst="rect">
            <a:avLst/>
          </a:prstGeom>
          <a:solidFill>
            <a:srgbClr val="1E3048"/>
          </a:solidFill>
        </p:spPr>
        <p:txBody>
          <a:bodyPr/>
          <a:lstStyle/>
          <a:p>
            <a:endParaRPr lang="it-IT"/>
          </a:p>
        </p:txBody>
      </p:sp>
      <p:sp>
        <p:nvSpPr>
          <p:cNvPr id="3" name="Freeform 3"/>
          <p:cNvSpPr/>
          <p:nvPr/>
        </p:nvSpPr>
        <p:spPr>
          <a:xfrm>
            <a:off x="16702512" y="8607791"/>
            <a:ext cx="556788" cy="556788"/>
          </a:xfrm>
          <a:custGeom>
            <a:avLst/>
            <a:gdLst/>
            <a:ahLst/>
            <a:cxnLst/>
            <a:rect l="l" t="t" r="r" b="b"/>
            <a:pathLst>
              <a:path w="556788" h="556788">
                <a:moveTo>
                  <a:pt x="0" y="0"/>
                </a:moveTo>
                <a:lnTo>
                  <a:pt x="556788" y="0"/>
                </a:lnTo>
                <a:lnTo>
                  <a:pt x="556788" y="556787"/>
                </a:lnTo>
                <a:lnTo>
                  <a:pt x="0" y="55678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it-IT"/>
          </a:p>
        </p:txBody>
      </p:sp>
      <p:sp>
        <p:nvSpPr>
          <p:cNvPr id="4" name="Freeform 4"/>
          <p:cNvSpPr/>
          <p:nvPr/>
        </p:nvSpPr>
        <p:spPr>
          <a:xfrm rot="-5400000">
            <a:off x="16041208" y="-789467"/>
            <a:ext cx="2988478" cy="1505106"/>
          </a:xfrm>
          <a:custGeom>
            <a:avLst/>
            <a:gdLst/>
            <a:ahLst/>
            <a:cxnLst/>
            <a:rect l="l" t="t" r="r" b="b"/>
            <a:pathLst>
              <a:path w="2988478" h="1505106">
                <a:moveTo>
                  <a:pt x="0" y="0"/>
                </a:moveTo>
                <a:lnTo>
                  <a:pt x="2988478" y="0"/>
                </a:lnTo>
                <a:lnTo>
                  <a:pt x="2988478" y="1505106"/>
                </a:lnTo>
                <a:lnTo>
                  <a:pt x="0" y="150510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it-IT"/>
          </a:p>
        </p:txBody>
      </p:sp>
      <p:sp>
        <p:nvSpPr>
          <p:cNvPr id="5" name="Freeform 5"/>
          <p:cNvSpPr/>
          <p:nvPr/>
        </p:nvSpPr>
        <p:spPr>
          <a:xfrm rot="5400000">
            <a:off x="7996398" y="9139398"/>
            <a:ext cx="1060016" cy="1235189"/>
          </a:xfrm>
          <a:custGeom>
            <a:avLst/>
            <a:gdLst/>
            <a:ahLst/>
            <a:cxnLst/>
            <a:rect l="l" t="t" r="r" b="b"/>
            <a:pathLst>
              <a:path w="1060016" h="1235189">
                <a:moveTo>
                  <a:pt x="0" y="0"/>
                </a:moveTo>
                <a:lnTo>
                  <a:pt x="1060016" y="0"/>
                </a:lnTo>
                <a:lnTo>
                  <a:pt x="1060016" y="1235188"/>
                </a:lnTo>
                <a:lnTo>
                  <a:pt x="0" y="123518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it-IT"/>
          </a:p>
        </p:txBody>
      </p:sp>
      <p:sp>
        <p:nvSpPr>
          <p:cNvPr id="6" name="TextBox 6"/>
          <p:cNvSpPr txBox="1"/>
          <p:nvPr/>
        </p:nvSpPr>
        <p:spPr>
          <a:xfrm>
            <a:off x="995571" y="2161604"/>
            <a:ext cx="10419556" cy="807913"/>
          </a:xfrm>
          <a:prstGeom prst="rect">
            <a:avLst/>
          </a:prstGeom>
        </p:spPr>
        <p:txBody>
          <a:bodyPr wrap="square" lIns="0" tIns="0" rIns="0" bIns="0" rtlCol="0" anchor="t">
            <a:spAutoFit/>
          </a:bodyPr>
          <a:lstStyle/>
          <a:p>
            <a:pPr>
              <a:lnSpc>
                <a:spcPts val="6269"/>
              </a:lnSpc>
            </a:pPr>
            <a:r>
              <a:rPr lang="en-US" sz="5499">
                <a:solidFill>
                  <a:srgbClr val="06213C"/>
                </a:solidFill>
                <a:latin typeface="Montserrat Classic Bold"/>
              </a:rPr>
              <a:t>Horizon Europe (2021- 2027)</a:t>
            </a:r>
          </a:p>
        </p:txBody>
      </p:sp>
      <p:grpSp>
        <p:nvGrpSpPr>
          <p:cNvPr id="8" name="Group 8"/>
          <p:cNvGrpSpPr/>
          <p:nvPr/>
        </p:nvGrpSpPr>
        <p:grpSpPr>
          <a:xfrm>
            <a:off x="-431966" y="911088"/>
            <a:ext cx="7148154" cy="925889"/>
            <a:chOff x="0" y="0"/>
            <a:chExt cx="9530872" cy="1234519"/>
          </a:xfrm>
        </p:grpSpPr>
        <p:grpSp>
          <p:nvGrpSpPr>
            <p:cNvPr id="9" name="Group 9"/>
            <p:cNvGrpSpPr/>
            <p:nvPr/>
          </p:nvGrpSpPr>
          <p:grpSpPr>
            <a:xfrm>
              <a:off x="0" y="0"/>
              <a:ext cx="9530872" cy="1234519"/>
              <a:chOff x="0" y="0"/>
              <a:chExt cx="2221364" cy="287730"/>
            </a:xfrm>
          </p:grpSpPr>
          <p:sp>
            <p:nvSpPr>
              <p:cNvPr id="10" name="Freeform 10"/>
              <p:cNvSpPr/>
              <p:nvPr/>
            </p:nvSpPr>
            <p:spPr>
              <a:xfrm>
                <a:off x="0" y="0"/>
                <a:ext cx="2221364" cy="287730"/>
              </a:xfrm>
              <a:custGeom>
                <a:avLst/>
                <a:gdLst/>
                <a:ahLst/>
                <a:cxnLst/>
                <a:rect l="l" t="t" r="r" b="b"/>
                <a:pathLst>
                  <a:path w="2221364" h="287730">
                    <a:moveTo>
                      <a:pt x="46588" y="0"/>
                    </a:moveTo>
                    <a:lnTo>
                      <a:pt x="2174776" y="0"/>
                    </a:lnTo>
                    <a:cubicBezTo>
                      <a:pt x="2187132" y="0"/>
                      <a:pt x="2198982" y="4908"/>
                      <a:pt x="2207719" y="13645"/>
                    </a:cubicBezTo>
                    <a:cubicBezTo>
                      <a:pt x="2216456" y="22382"/>
                      <a:pt x="2221364" y="34232"/>
                      <a:pt x="2221364" y="46588"/>
                    </a:cubicBezTo>
                    <a:lnTo>
                      <a:pt x="2221364" y="241142"/>
                    </a:lnTo>
                    <a:cubicBezTo>
                      <a:pt x="2221364" y="266872"/>
                      <a:pt x="2200506" y="287730"/>
                      <a:pt x="2174776" y="287730"/>
                    </a:cubicBezTo>
                    <a:lnTo>
                      <a:pt x="46588" y="287730"/>
                    </a:lnTo>
                    <a:cubicBezTo>
                      <a:pt x="34232" y="287730"/>
                      <a:pt x="22382" y="282822"/>
                      <a:pt x="13645" y="274085"/>
                    </a:cubicBezTo>
                    <a:cubicBezTo>
                      <a:pt x="4908" y="265348"/>
                      <a:pt x="0" y="253498"/>
                      <a:pt x="0" y="241142"/>
                    </a:cubicBezTo>
                    <a:lnTo>
                      <a:pt x="0" y="46588"/>
                    </a:lnTo>
                    <a:cubicBezTo>
                      <a:pt x="0" y="34232"/>
                      <a:pt x="4908" y="22382"/>
                      <a:pt x="13645" y="13645"/>
                    </a:cubicBezTo>
                    <a:cubicBezTo>
                      <a:pt x="22382" y="4908"/>
                      <a:pt x="34232" y="0"/>
                      <a:pt x="46588" y="0"/>
                    </a:cubicBezTo>
                    <a:close/>
                  </a:path>
                </a:pathLst>
              </a:custGeom>
              <a:solidFill>
                <a:srgbClr val="FFFFFF"/>
              </a:solidFill>
            </p:spPr>
            <p:txBody>
              <a:bodyPr/>
              <a:lstStyle/>
              <a:p>
                <a:endParaRPr lang="it-IT"/>
              </a:p>
            </p:txBody>
          </p:sp>
          <p:sp>
            <p:nvSpPr>
              <p:cNvPr id="11" name="TextBox 11"/>
              <p:cNvSpPr txBox="1"/>
              <p:nvPr/>
            </p:nvSpPr>
            <p:spPr>
              <a:xfrm>
                <a:off x="0" y="-38100"/>
                <a:ext cx="2221364" cy="325830"/>
              </a:xfrm>
              <a:prstGeom prst="rect">
                <a:avLst/>
              </a:prstGeom>
            </p:spPr>
            <p:txBody>
              <a:bodyPr lIns="60055" tIns="60055" rIns="60055" bIns="60055" rtlCol="0" anchor="ctr"/>
              <a:lstStyle/>
              <a:p>
                <a:pPr algn="ctr">
                  <a:lnSpc>
                    <a:spcPts val="2939"/>
                  </a:lnSpc>
                </a:pPr>
                <a:endParaRPr/>
              </a:p>
            </p:txBody>
          </p:sp>
        </p:grpSp>
        <p:sp>
          <p:nvSpPr>
            <p:cNvPr id="12" name="Freeform 12"/>
            <p:cNvSpPr/>
            <p:nvPr/>
          </p:nvSpPr>
          <p:spPr>
            <a:xfrm>
              <a:off x="3724852" y="163176"/>
              <a:ext cx="5435836" cy="908166"/>
            </a:xfrm>
            <a:custGeom>
              <a:avLst/>
              <a:gdLst/>
              <a:ahLst/>
              <a:cxnLst/>
              <a:rect l="l" t="t" r="r" b="b"/>
              <a:pathLst>
                <a:path w="5435836" h="908166">
                  <a:moveTo>
                    <a:pt x="0" y="0"/>
                  </a:moveTo>
                  <a:lnTo>
                    <a:pt x="5435836" y="0"/>
                  </a:lnTo>
                  <a:lnTo>
                    <a:pt x="5435836" y="908167"/>
                  </a:lnTo>
                  <a:lnTo>
                    <a:pt x="0" y="908167"/>
                  </a:lnTo>
                  <a:lnTo>
                    <a:pt x="0" y="0"/>
                  </a:lnTo>
                  <a:close/>
                </a:path>
              </a:pathLst>
            </a:custGeom>
            <a:blipFill>
              <a:blip r:embed="rId9"/>
              <a:stretch>
                <a:fillRect/>
              </a:stretch>
            </a:blipFill>
          </p:spPr>
          <p:txBody>
            <a:bodyPr/>
            <a:lstStyle/>
            <a:p>
              <a:endParaRPr lang="it-IT"/>
            </a:p>
          </p:txBody>
        </p:sp>
        <p:sp>
          <p:nvSpPr>
            <p:cNvPr id="13" name="Freeform 13"/>
            <p:cNvSpPr/>
            <p:nvPr/>
          </p:nvSpPr>
          <p:spPr>
            <a:xfrm>
              <a:off x="1650583" y="240131"/>
              <a:ext cx="1923704" cy="754258"/>
            </a:xfrm>
            <a:custGeom>
              <a:avLst/>
              <a:gdLst/>
              <a:ahLst/>
              <a:cxnLst/>
              <a:rect l="l" t="t" r="r" b="b"/>
              <a:pathLst>
                <a:path w="1923704" h="754258">
                  <a:moveTo>
                    <a:pt x="0" y="0"/>
                  </a:moveTo>
                  <a:lnTo>
                    <a:pt x="1923704" y="0"/>
                  </a:lnTo>
                  <a:lnTo>
                    <a:pt x="1923704" y="754258"/>
                  </a:lnTo>
                  <a:lnTo>
                    <a:pt x="0" y="754258"/>
                  </a:lnTo>
                  <a:lnTo>
                    <a:pt x="0" y="0"/>
                  </a:lnTo>
                  <a:close/>
                </a:path>
              </a:pathLst>
            </a:custGeom>
            <a:blipFill>
              <a:blip r:embed="rId10"/>
              <a:stretch>
                <a:fillRect/>
              </a:stretch>
            </a:blipFill>
          </p:spPr>
          <p:txBody>
            <a:bodyPr/>
            <a:lstStyle/>
            <a:p>
              <a:endParaRPr lang="it-IT"/>
            </a:p>
          </p:txBody>
        </p:sp>
      </p:grpSp>
      <p:grpSp>
        <p:nvGrpSpPr>
          <p:cNvPr id="14" name="Gruppo 13">
            <a:extLst>
              <a:ext uri="{FF2B5EF4-FFF2-40B4-BE49-F238E27FC236}">
                <a16:creationId xmlns:a16="http://schemas.microsoft.com/office/drawing/2014/main" id="{0F97BDA7-989B-0574-44BF-7A7687F3A84C}"/>
              </a:ext>
            </a:extLst>
          </p:cNvPr>
          <p:cNvGrpSpPr/>
          <p:nvPr/>
        </p:nvGrpSpPr>
        <p:grpSpPr>
          <a:xfrm>
            <a:off x="1047530" y="6627608"/>
            <a:ext cx="15331260" cy="2246769"/>
            <a:chOff x="838200" y="4457860"/>
            <a:chExt cx="15331260" cy="2246769"/>
          </a:xfrm>
        </p:grpSpPr>
        <p:pic>
          <p:nvPicPr>
            <p:cNvPr id="15" name="Elemento grafico 14" descr="Monete contorno">
              <a:extLst>
                <a:ext uri="{FF2B5EF4-FFF2-40B4-BE49-F238E27FC236}">
                  <a16:creationId xmlns:a16="http://schemas.microsoft.com/office/drawing/2014/main" id="{C0D7F236-5FD7-ECCB-3C4B-2683A32E5BA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38200" y="4821222"/>
              <a:ext cx="1582760" cy="1573686"/>
            </a:xfrm>
            <a:prstGeom prst="rect">
              <a:avLst/>
            </a:prstGeom>
          </p:spPr>
        </p:pic>
        <p:sp>
          <p:nvSpPr>
            <p:cNvPr id="16" name="CasellaDiTesto 15">
              <a:extLst>
                <a:ext uri="{FF2B5EF4-FFF2-40B4-BE49-F238E27FC236}">
                  <a16:creationId xmlns:a16="http://schemas.microsoft.com/office/drawing/2014/main" id="{FDB57F16-8DDE-1B50-3B1C-278E37DA7D0C}"/>
                </a:ext>
              </a:extLst>
            </p:cNvPr>
            <p:cNvSpPr txBox="1"/>
            <p:nvPr/>
          </p:nvSpPr>
          <p:spPr>
            <a:xfrm>
              <a:off x="2590799" y="4457860"/>
              <a:ext cx="13578661" cy="2246769"/>
            </a:xfrm>
            <a:prstGeom prst="rect">
              <a:avLst/>
            </a:prstGeom>
            <a:noFill/>
          </p:spPr>
          <p:txBody>
            <a:bodyPr wrap="square" rtlCol="0">
              <a:spAutoFit/>
            </a:bodyPr>
            <a:lstStyle/>
            <a:p>
              <a:r>
                <a:rPr lang="it-IT" sz="2800" b="1">
                  <a:latin typeface="Montserrat" pitchFamily="2" charset="77"/>
                </a:rPr>
                <a:t>Costi ammissibili</a:t>
              </a:r>
            </a:p>
            <a:p>
              <a:r>
                <a:rPr lang="it-IT" sz="2800">
                  <a:effectLst/>
                  <a:latin typeface="Montserrat" pitchFamily="2" charset="77"/>
                </a:rPr>
                <a:t>I costi di pubblicazione sono rimborsabili </a:t>
              </a:r>
              <a:r>
                <a:rPr lang="it-IT" sz="2800" b="1">
                  <a:effectLst/>
                  <a:latin typeface="Montserrat" pitchFamily="2" charset="77"/>
                </a:rPr>
                <a:t>solo</a:t>
              </a:r>
              <a:r>
                <a:rPr lang="it-IT" sz="2800">
                  <a:effectLst/>
                  <a:latin typeface="Montserrat" pitchFamily="2" charset="77"/>
                </a:rPr>
                <a:t> per le rivist</a:t>
              </a:r>
              <a:r>
                <a:rPr lang="it-IT" sz="2800">
                  <a:latin typeface="Montserrat" pitchFamily="2" charset="77"/>
                </a:rPr>
                <a:t>e Gold OA. Per i libri solo quelli per l’online. </a:t>
              </a:r>
            </a:p>
            <a:p>
              <a:r>
                <a:rPr lang="it-IT" sz="2800">
                  <a:latin typeface="Montserrat" pitchFamily="2" charset="77"/>
                </a:rPr>
                <a:t>Se si decide di pubblicare in una rivista ibrida sfruttando l’opzione Open </a:t>
              </a:r>
              <a:r>
                <a:rPr lang="it-IT" sz="2800" b="1">
                  <a:latin typeface="Montserrat" pitchFamily="2" charset="77"/>
                </a:rPr>
                <a:t>i costi NON vengono rimborsati. </a:t>
              </a:r>
              <a:endParaRPr lang="it-IT" sz="2800" b="1">
                <a:effectLst/>
                <a:latin typeface="Montserrat" pitchFamily="2" charset="77"/>
              </a:endParaRPr>
            </a:p>
          </p:txBody>
        </p:sp>
      </p:grpSp>
      <p:sp>
        <p:nvSpPr>
          <p:cNvPr id="24" name="CasellaDiTesto 23">
            <a:extLst>
              <a:ext uri="{FF2B5EF4-FFF2-40B4-BE49-F238E27FC236}">
                <a16:creationId xmlns:a16="http://schemas.microsoft.com/office/drawing/2014/main" id="{1CECD485-05A8-6461-9D27-1F0B895238F6}"/>
              </a:ext>
            </a:extLst>
          </p:cNvPr>
          <p:cNvSpPr txBox="1"/>
          <p:nvPr/>
        </p:nvSpPr>
        <p:spPr>
          <a:xfrm>
            <a:off x="997834" y="3133699"/>
            <a:ext cx="15389610" cy="3154197"/>
          </a:xfrm>
          <a:prstGeom prst="rect">
            <a:avLst/>
          </a:prstGeom>
          <a:noFill/>
        </p:spPr>
        <p:txBody>
          <a:bodyPr wrap="square" lIns="91440" tIns="45720" rIns="91440" bIns="45720" rtlCol="0" anchor="t">
            <a:spAutoFit/>
          </a:bodyPr>
          <a:lstStyle/>
          <a:p>
            <a:pPr>
              <a:lnSpc>
                <a:spcPct val="120000"/>
              </a:lnSpc>
            </a:pPr>
            <a:r>
              <a:rPr lang="it-IT" sz="2800" b="1">
                <a:latin typeface="Montserrat"/>
              </a:rPr>
              <a:t>In conformità agli obblighi in materia di accesso aperto:</a:t>
            </a:r>
          </a:p>
          <a:p>
            <a:pPr marL="800100" lvl="1" indent="-342900">
              <a:lnSpc>
                <a:spcPct val="120000"/>
              </a:lnSpc>
              <a:buFont typeface="Arial" panose="020B0604020202020204" pitchFamily="34" charset="0"/>
              <a:buChar char="•"/>
            </a:pPr>
            <a:r>
              <a:rPr lang="it-IT" sz="2800">
                <a:latin typeface="Montserrat"/>
              </a:rPr>
              <a:t>Pubblicare sulla piattaforma </a:t>
            </a:r>
            <a:r>
              <a:rPr lang="it-IT" sz="2800" b="1">
                <a:latin typeface="Montserrat"/>
              </a:rPr>
              <a:t>Open </a:t>
            </a:r>
            <a:r>
              <a:rPr lang="it-IT" sz="2800" b="1" err="1">
                <a:latin typeface="Montserrat"/>
              </a:rPr>
              <a:t>Research</a:t>
            </a:r>
            <a:r>
              <a:rPr lang="it-IT" sz="2800" b="1">
                <a:latin typeface="Montserrat"/>
              </a:rPr>
              <a:t> Europe</a:t>
            </a:r>
            <a:r>
              <a:rPr lang="it-IT" sz="2800">
                <a:latin typeface="Montserrat"/>
              </a:rPr>
              <a:t>: accesso gratuito e immediato; deposito; open peer review.</a:t>
            </a:r>
          </a:p>
          <a:p>
            <a:pPr marL="800100" lvl="1" indent="-342900">
              <a:lnSpc>
                <a:spcPct val="120000"/>
              </a:lnSpc>
              <a:buFont typeface="Arial" panose="020B0604020202020204" pitchFamily="34" charset="0"/>
              <a:buChar char="•"/>
            </a:pPr>
            <a:r>
              <a:rPr lang="it-IT" sz="2800">
                <a:latin typeface="Montserrat"/>
              </a:rPr>
              <a:t>Pubblicare su una rivista </a:t>
            </a:r>
            <a:r>
              <a:rPr lang="it-IT" sz="2800" b="1">
                <a:latin typeface="Montserrat"/>
              </a:rPr>
              <a:t>Gold OA</a:t>
            </a:r>
            <a:r>
              <a:rPr lang="it-IT" sz="2800">
                <a:latin typeface="Montserrat"/>
              </a:rPr>
              <a:t>: possibile depositare la versione editoriale.</a:t>
            </a:r>
          </a:p>
          <a:p>
            <a:pPr marL="800100" lvl="1" indent="-342900">
              <a:lnSpc>
                <a:spcPct val="120000"/>
              </a:lnSpc>
              <a:buFont typeface="Arial" panose="020B0604020202020204" pitchFamily="34" charset="0"/>
              <a:buChar char="•"/>
            </a:pPr>
            <a:r>
              <a:rPr lang="it-IT" sz="2800">
                <a:latin typeface="Montserrat"/>
              </a:rPr>
              <a:t>Pubblicare su una rivista tradizionale e depositare il </a:t>
            </a:r>
            <a:r>
              <a:rPr lang="it-IT" sz="2800" err="1">
                <a:latin typeface="Montserrat"/>
              </a:rPr>
              <a:t>postprint</a:t>
            </a:r>
            <a:r>
              <a:rPr lang="it-IT" sz="2800">
                <a:latin typeface="Montserrat"/>
              </a:rPr>
              <a:t> (Author </a:t>
            </a:r>
            <a:r>
              <a:rPr lang="it-IT" sz="2800" err="1">
                <a:latin typeface="Montserrat"/>
              </a:rPr>
              <a:t>Accepted</a:t>
            </a:r>
            <a:r>
              <a:rPr lang="it-IT" sz="2800">
                <a:latin typeface="Montserrat"/>
              </a:rPr>
              <a:t> </a:t>
            </a:r>
            <a:r>
              <a:rPr lang="it-IT" sz="2800" err="1">
                <a:latin typeface="Montserrat"/>
              </a:rPr>
              <a:t>Manuscript</a:t>
            </a:r>
            <a:r>
              <a:rPr lang="it-IT" sz="2800">
                <a:latin typeface="Montserrat"/>
              </a:rPr>
              <a:t> o AAM) in un repository aperto, senza embargo. </a:t>
            </a:r>
          </a:p>
        </p:txBody>
      </p:sp>
      <p:sp>
        <p:nvSpPr>
          <p:cNvPr id="7" name="CasellaDiTesto 6">
            <a:extLst>
              <a:ext uri="{FF2B5EF4-FFF2-40B4-BE49-F238E27FC236}">
                <a16:creationId xmlns:a16="http://schemas.microsoft.com/office/drawing/2014/main" id="{95ACA832-E1DB-24BF-8783-798D7EB8B982}"/>
              </a:ext>
            </a:extLst>
          </p:cNvPr>
          <p:cNvSpPr txBox="1"/>
          <p:nvPr/>
        </p:nvSpPr>
        <p:spPr>
          <a:xfrm>
            <a:off x="6716486" y="615044"/>
            <a:ext cx="12094027"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a:solidFill>
                  <a:srgbClr val="FFFFFF"/>
                </a:solidFill>
                <a:latin typeface="Montserrat"/>
              </a:rPr>
              <a:t>Horizon Europe e </a:t>
            </a:r>
            <a:r>
              <a:rPr lang="en-US" sz="4000" b="1" err="1">
                <a:solidFill>
                  <a:srgbClr val="FFFFFF"/>
                </a:solidFill>
                <a:latin typeface="Montserrat"/>
              </a:rPr>
              <a:t>altri</a:t>
            </a:r>
            <a:r>
              <a:rPr lang="en-US" sz="4000" b="1">
                <a:solidFill>
                  <a:srgbClr val="FFFFFF"/>
                </a:solidFill>
                <a:latin typeface="Montserrat"/>
              </a:rPr>
              <a:t> </a:t>
            </a:r>
            <a:r>
              <a:rPr lang="en-US" sz="4000" b="1" err="1">
                <a:solidFill>
                  <a:srgbClr val="FFFFFF"/>
                </a:solidFill>
                <a:latin typeface="Montserrat"/>
              </a:rPr>
              <a:t>enti</a:t>
            </a:r>
            <a:r>
              <a:rPr lang="en-US" sz="4000" b="1">
                <a:solidFill>
                  <a:srgbClr val="FFFFFF"/>
                </a:solidFill>
                <a:latin typeface="Montserrat"/>
              </a:rPr>
              <a:t> </a:t>
            </a:r>
            <a:r>
              <a:rPr lang="en-US" sz="4000" b="1" err="1">
                <a:solidFill>
                  <a:srgbClr val="FFFFFF"/>
                </a:solidFill>
                <a:latin typeface="Montserrat"/>
              </a:rPr>
              <a:t>finanziatori</a:t>
            </a:r>
            <a:r>
              <a:rPr lang="en-US" sz="4000" b="1">
                <a:solidFill>
                  <a:srgbClr val="FFFFFF"/>
                </a:solidFill>
                <a:latin typeface="Montserrat"/>
              </a:rPr>
              <a:t>​</a:t>
            </a:r>
            <a:endParaRPr lang="it-IT" sz="4000">
              <a:cs typeface="Calibri"/>
            </a:endParaRPr>
          </a:p>
        </p:txBody>
      </p:sp>
    </p:spTree>
    <p:extLst>
      <p:ext uri="{BB962C8B-B14F-4D97-AF65-F5344CB8AC3E}">
        <p14:creationId xmlns:p14="http://schemas.microsoft.com/office/powerpoint/2010/main" val="73462663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18288000" cy="1457325"/>
          </a:xfrm>
          <a:prstGeom prst="rect">
            <a:avLst/>
          </a:prstGeom>
          <a:solidFill>
            <a:srgbClr val="1E3048"/>
          </a:solidFill>
        </p:spPr>
        <p:txBody>
          <a:bodyPr/>
          <a:lstStyle/>
          <a:p>
            <a:endParaRPr lang="it-IT"/>
          </a:p>
        </p:txBody>
      </p:sp>
      <p:sp>
        <p:nvSpPr>
          <p:cNvPr id="3" name="Freeform 3"/>
          <p:cNvSpPr/>
          <p:nvPr/>
        </p:nvSpPr>
        <p:spPr>
          <a:xfrm>
            <a:off x="16702512" y="8607791"/>
            <a:ext cx="556788" cy="556788"/>
          </a:xfrm>
          <a:custGeom>
            <a:avLst/>
            <a:gdLst/>
            <a:ahLst/>
            <a:cxnLst/>
            <a:rect l="l" t="t" r="r" b="b"/>
            <a:pathLst>
              <a:path w="556788" h="556788">
                <a:moveTo>
                  <a:pt x="0" y="0"/>
                </a:moveTo>
                <a:lnTo>
                  <a:pt x="556788" y="0"/>
                </a:lnTo>
                <a:lnTo>
                  <a:pt x="556788" y="556787"/>
                </a:lnTo>
                <a:lnTo>
                  <a:pt x="0" y="55678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it-IT"/>
          </a:p>
        </p:txBody>
      </p:sp>
      <p:sp>
        <p:nvSpPr>
          <p:cNvPr id="4" name="Freeform 4"/>
          <p:cNvSpPr/>
          <p:nvPr/>
        </p:nvSpPr>
        <p:spPr>
          <a:xfrm rot="16200000">
            <a:off x="16198541" y="-627597"/>
            <a:ext cx="2779208" cy="1399710"/>
          </a:xfrm>
          <a:custGeom>
            <a:avLst/>
            <a:gdLst/>
            <a:ahLst/>
            <a:cxnLst/>
            <a:rect l="l" t="t" r="r" b="b"/>
            <a:pathLst>
              <a:path w="2779208" h="1399710">
                <a:moveTo>
                  <a:pt x="0" y="0"/>
                </a:moveTo>
                <a:lnTo>
                  <a:pt x="2779208" y="0"/>
                </a:lnTo>
                <a:lnTo>
                  <a:pt x="2779208" y="1399711"/>
                </a:lnTo>
                <a:lnTo>
                  <a:pt x="0" y="139971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it-IT"/>
          </a:p>
        </p:txBody>
      </p:sp>
      <p:sp>
        <p:nvSpPr>
          <p:cNvPr id="5" name="Freeform 5"/>
          <p:cNvSpPr/>
          <p:nvPr/>
        </p:nvSpPr>
        <p:spPr>
          <a:xfrm>
            <a:off x="0" y="9258300"/>
            <a:ext cx="2042545" cy="1028700"/>
          </a:xfrm>
          <a:custGeom>
            <a:avLst/>
            <a:gdLst/>
            <a:ahLst/>
            <a:cxnLst/>
            <a:rect l="l" t="t" r="r" b="b"/>
            <a:pathLst>
              <a:path w="2042545" h="1028700">
                <a:moveTo>
                  <a:pt x="0" y="0"/>
                </a:moveTo>
                <a:lnTo>
                  <a:pt x="2042545" y="0"/>
                </a:lnTo>
                <a:lnTo>
                  <a:pt x="2042545" y="1028700"/>
                </a:lnTo>
                <a:lnTo>
                  <a:pt x="0" y="10287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it-IT"/>
          </a:p>
        </p:txBody>
      </p:sp>
      <p:grpSp>
        <p:nvGrpSpPr>
          <p:cNvPr id="12" name="Group 12"/>
          <p:cNvGrpSpPr/>
          <p:nvPr/>
        </p:nvGrpSpPr>
        <p:grpSpPr>
          <a:xfrm>
            <a:off x="3284444" y="4226536"/>
            <a:ext cx="2377258" cy="2377258"/>
            <a:chOff x="0" y="0"/>
            <a:chExt cx="6350000" cy="6350000"/>
          </a:xfrm>
        </p:grpSpPr>
        <p:sp>
          <p:nvSpPr>
            <p:cNvPr id="13" name="Freeform 13"/>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FFF"/>
            </a:solidFill>
          </p:spPr>
          <p:txBody>
            <a:bodyPr/>
            <a:lstStyle/>
            <a:p>
              <a:endParaRPr lang="it-IT"/>
            </a:p>
          </p:txBody>
        </p:sp>
      </p:grpSp>
      <p:grpSp>
        <p:nvGrpSpPr>
          <p:cNvPr id="14" name="Group 14"/>
          <p:cNvGrpSpPr/>
          <p:nvPr/>
        </p:nvGrpSpPr>
        <p:grpSpPr>
          <a:xfrm>
            <a:off x="6533808" y="4226536"/>
            <a:ext cx="2377258" cy="2377258"/>
            <a:chOff x="0" y="0"/>
            <a:chExt cx="6350000" cy="6350000"/>
          </a:xfrm>
        </p:grpSpPr>
        <p:sp>
          <p:nvSpPr>
            <p:cNvPr id="15" name="Freeform 15"/>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FFF"/>
            </a:solidFill>
          </p:spPr>
          <p:txBody>
            <a:bodyPr/>
            <a:lstStyle/>
            <a:p>
              <a:endParaRPr lang="it-IT"/>
            </a:p>
          </p:txBody>
        </p:sp>
      </p:grpSp>
      <p:grpSp>
        <p:nvGrpSpPr>
          <p:cNvPr id="18" name="Group 18"/>
          <p:cNvGrpSpPr/>
          <p:nvPr/>
        </p:nvGrpSpPr>
        <p:grpSpPr>
          <a:xfrm>
            <a:off x="9892899" y="4226536"/>
            <a:ext cx="2377258" cy="2377258"/>
            <a:chOff x="0" y="0"/>
            <a:chExt cx="6350000" cy="6350000"/>
          </a:xfrm>
        </p:grpSpPr>
        <p:sp>
          <p:nvSpPr>
            <p:cNvPr id="19" name="Freeform 19"/>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FFF"/>
            </a:solidFill>
          </p:spPr>
          <p:txBody>
            <a:bodyPr/>
            <a:lstStyle/>
            <a:p>
              <a:endParaRPr lang="it-IT"/>
            </a:p>
          </p:txBody>
        </p:sp>
      </p:grpSp>
      <p:sp>
        <p:nvSpPr>
          <p:cNvPr id="29" name="TextBox 29"/>
          <p:cNvSpPr txBox="1"/>
          <p:nvPr/>
        </p:nvSpPr>
        <p:spPr>
          <a:xfrm>
            <a:off x="6948450" y="4995968"/>
            <a:ext cx="1547974" cy="712470"/>
          </a:xfrm>
          <a:prstGeom prst="rect">
            <a:avLst/>
          </a:prstGeom>
        </p:spPr>
        <p:txBody>
          <a:bodyPr lIns="0" tIns="0" rIns="0" bIns="0" rtlCol="0" anchor="t">
            <a:spAutoFit/>
          </a:bodyPr>
          <a:lstStyle/>
          <a:p>
            <a:pPr algn="ctr">
              <a:lnSpc>
                <a:spcPts val="5880"/>
              </a:lnSpc>
            </a:pPr>
            <a:r>
              <a:rPr lang="en-US" sz="4200" spc="63">
                <a:solidFill>
                  <a:srgbClr val="FFFFFF"/>
                </a:solidFill>
                <a:latin typeface="Montserrat Classic"/>
              </a:rPr>
              <a:t>02</a:t>
            </a:r>
          </a:p>
        </p:txBody>
      </p:sp>
      <p:sp>
        <p:nvSpPr>
          <p:cNvPr id="32" name="TextBox 32"/>
          <p:cNvSpPr txBox="1"/>
          <p:nvPr/>
        </p:nvSpPr>
        <p:spPr>
          <a:xfrm>
            <a:off x="10307541" y="4995968"/>
            <a:ext cx="1547974" cy="712470"/>
          </a:xfrm>
          <a:prstGeom prst="rect">
            <a:avLst/>
          </a:prstGeom>
        </p:spPr>
        <p:txBody>
          <a:bodyPr lIns="0" tIns="0" rIns="0" bIns="0" rtlCol="0" anchor="t">
            <a:spAutoFit/>
          </a:bodyPr>
          <a:lstStyle/>
          <a:p>
            <a:pPr algn="ctr">
              <a:lnSpc>
                <a:spcPts val="5880"/>
              </a:lnSpc>
            </a:pPr>
            <a:r>
              <a:rPr lang="en-US" sz="4200" spc="63">
                <a:solidFill>
                  <a:srgbClr val="FFFFFF"/>
                </a:solidFill>
                <a:latin typeface="Montserrat Classic"/>
              </a:rPr>
              <a:t>03</a:t>
            </a:r>
          </a:p>
        </p:txBody>
      </p:sp>
      <p:grpSp>
        <p:nvGrpSpPr>
          <p:cNvPr id="20" name="Gruppo 19">
            <a:extLst>
              <a:ext uri="{FF2B5EF4-FFF2-40B4-BE49-F238E27FC236}">
                <a16:creationId xmlns:a16="http://schemas.microsoft.com/office/drawing/2014/main" id="{64A53C4F-B998-2DD8-B963-D5D789B3994C}"/>
              </a:ext>
            </a:extLst>
          </p:cNvPr>
          <p:cNvGrpSpPr/>
          <p:nvPr/>
        </p:nvGrpSpPr>
        <p:grpSpPr>
          <a:xfrm>
            <a:off x="706582" y="6466638"/>
            <a:ext cx="8700364" cy="1474699"/>
            <a:chOff x="457200" y="6882274"/>
            <a:chExt cx="9219909" cy="1474699"/>
          </a:xfrm>
        </p:grpSpPr>
        <p:sp>
          <p:nvSpPr>
            <p:cNvPr id="36" name="TextBox 36"/>
            <p:cNvSpPr txBox="1"/>
            <p:nvPr/>
          </p:nvSpPr>
          <p:spPr>
            <a:xfrm>
              <a:off x="1522271" y="6882274"/>
              <a:ext cx="8154838" cy="1474699"/>
            </a:xfrm>
            <a:prstGeom prst="rect">
              <a:avLst/>
            </a:prstGeom>
          </p:spPr>
          <p:txBody>
            <a:bodyPr wrap="square" lIns="0" tIns="0" rIns="0" bIns="0" rtlCol="0" anchor="t">
              <a:spAutoFit/>
            </a:bodyPr>
            <a:lstStyle/>
            <a:p>
              <a:pPr algn="just">
                <a:lnSpc>
                  <a:spcPts val="2940"/>
                </a:lnSpc>
              </a:pPr>
              <a:r>
                <a:rPr lang="it-IT" sz="2400">
                  <a:solidFill>
                    <a:srgbClr val="06213C"/>
                  </a:solidFill>
                  <a:latin typeface="Montserrat"/>
                </a:rPr>
                <a:t>Se l'accordo di pubblicazione è contrario agli obblighi della convenzione di sovvenzione, gli autori dovrebbero negoziarne i termini o cercare una sede/opzione di pubblicazione diversa. </a:t>
              </a:r>
              <a:endParaRPr lang="it-IT">
                <a:cs typeface="Calibri"/>
              </a:endParaRPr>
            </a:p>
          </p:txBody>
        </p:sp>
        <p:pic>
          <p:nvPicPr>
            <p:cNvPr id="17" name="Elemento grafico 16" descr="Frecce a zig zag con riempimento a tinta unita">
              <a:extLst>
                <a:ext uri="{FF2B5EF4-FFF2-40B4-BE49-F238E27FC236}">
                  <a16:creationId xmlns:a16="http://schemas.microsoft.com/office/drawing/2014/main" id="{8EE86E5C-1561-CB79-643B-5DB1CF830EC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57200" y="7034646"/>
              <a:ext cx="1013345" cy="1080654"/>
            </a:xfrm>
            <a:prstGeom prst="rect">
              <a:avLst/>
            </a:prstGeom>
          </p:spPr>
        </p:pic>
      </p:grpSp>
      <p:sp>
        <p:nvSpPr>
          <p:cNvPr id="35" name="TextBox 35"/>
          <p:cNvSpPr txBox="1"/>
          <p:nvPr/>
        </p:nvSpPr>
        <p:spPr>
          <a:xfrm>
            <a:off x="706582" y="4408207"/>
            <a:ext cx="8698275" cy="1470659"/>
          </a:xfrm>
          <a:prstGeom prst="rect">
            <a:avLst/>
          </a:prstGeom>
        </p:spPr>
        <p:txBody>
          <a:bodyPr wrap="square" lIns="0" tIns="0" rIns="0" bIns="0" rtlCol="0" anchor="t">
            <a:spAutoFit/>
          </a:bodyPr>
          <a:lstStyle/>
          <a:p>
            <a:pPr algn="just">
              <a:lnSpc>
                <a:spcPts val="2940"/>
              </a:lnSpc>
            </a:pPr>
            <a:r>
              <a:rPr lang="en-US" sz="2400" b="1">
                <a:solidFill>
                  <a:srgbClr val="06213C"/>
                </a:solidFill>
                <a:latin typeface="Montserrat"/>
              </a:rPr>
              <a:t>Clausola per notificare agli editori commerciali la «prior obligation» nei confronti dell’ente finanziatore e mantenere i diritti a depositare e dare accesso immediato al postprint</a:t>
            </a:r>
          </a:p>
        </p:txBody>
      </p:sp>
      <p:sp>
        <p:nvSpPr>
          <p:cNvPr id="37" name="TextBox 37"/>
          <p:cNvSpPr txBox="1"/>
          <p:nvPr/>
        </p:nvSpPr>
        <p:spPr>
          <a:xfrm>
            <a:off x="10274026" y="2752589"/>
            <a:ext cx="7337008" cy="5552033"/>
          </a:xfrm>
          <a:prstGeom prst="rect">
            <a:avLst/>
          </a:prstGeom>
        </p:spPr>
        <p:txBody>
          <a:bodyPr wrap="square" lIns="0" tIns="0" rIns="0" bIns="0" rtlCol="0" anchor="t">
            <a:spAutoFit/>
          </a:bodyPr>
          <a:lstStyle/>
          <a:p>
            <a:pPr algn="just">
              <a:lnSpc>
                <a:spcPts val="2940"/>
              </a:lnSpc>
            </a:pPr>
            <a:endParaRPr lang="en-US" sz="2100" i="1">
              <a:solidFill>
                <a:srgbClr val="FF0000"/>
              </a:solidFill>
              <a:latin typeface="Montserrat"/>
            </a:endParaRPr>
          </a:p>
          <a:p>
            <a:pPr algn="just">
              <a:lnSpc>
                <a:spcPts val="2940"/>
              </a:lnSpc>
            </a:pPr>
            <a:endParaRPr lang="en-US" sz="2100" i="1">
              <a:solidFill>
                <a:srgbClr val="FF0000"/>
              </a:solidFill>
              <a:latin typeface="Montserrat"/>
            </a:endParaRPr>
          </a:p>
          <a:p>
            <a:pPr algn="just">
              <a:lnSpc>
                <a:spcPts val="2940"/>
              </a:lnSpc>
            </a:pPr>
            <a:r>
              <a:rPr lang="en-US" sz="2100" i="1">
                <a:solidFill>
                  <a:srgbClr val="FF0000"/>
                </a:solidFill>
                <a:latin typeface="Montserrat"/>
              </a:rPr>
              <a:t> “This work was funded by the </a:t>
            </a:r>
            <a:r>
              <a:rPr lang="el-GR" sz="2100" i="1">
                <a:solidFill>
                  <a:srgbClr val="FF0000"/>
                </a:solidFill>
                <a:latin typeface="Montserrat"/>
              </a:rPr>
              <a:t>Ε</a:t>
            </a:r>
            <a:r>
              <a:rPr lang="en-US" sz="2100" i="1" err="1">
                <a:solidFill>
                  <a:srgbClr val="FF0000"/>
                </a:solidFill>
                <a:latin typeface="Montserrat"/>
              </a:rPr>
              <a:t>uropean</a:t>
            </a:r>
            <a:r>
              <a:rPr lang="en-US" sz="2100" i="1">
                <a:solidFill>
                  <a:srgbClr val="FF0000"/>
                </a:solidFill>
                <a:latin typeface="Montserrat"/>
              </a:rPr>
              <a:t> Union under the Horizon Europe grant [grant number]. As set out in the Grant Agreement, beneficiaries must ensure that at the latest at the time of publication, open access is provided via a trusted repository to the published version or the final peer-reviewed manuscript accepted for publication under the latest available version of the Creative Commons Attribution International Public </a:t>
            </a:r>
            <a:r>
              <a:rPr lang="en-US" sz="2100" i="1" err="1">
                <a:solidFill>
                  <a:srgbClr val="FF0000"/>
                </a:solidFill>
                <a:latin typeface="Montserrat"/>
              </a:rPr>
              <a:t>Licence</a:t>
            </a:r>
            <a:r>
              <a:rPr lang="en-US" sz="2100" i="1">
                <a:solidFill>
                  <a:srgbClr val="FF0000"/>
                </a:solidFill>
                <a:latin typeface="Montserrat"/>
              </a:rPr>
              <a:t> (CC BY) or a </a:t>
            </a:r>
            <a:r>
              <a:rPr lang="en-US" sz="2100" i="1" err="1">
                <a:solidFill>
                  <a:srgbClr val="FF0000"/>
                </a:solidFill>
                <a:latin typeface="Montserrat"/>
              </a:rPr>
              <a:t>licence</a:t>
            </a:r>
            <a:r>
              <a:rPr lang="en-US" sz="2100" i="1">
                <a:solidFill>
                  <a:srgbClr val="FF0000"/>
                </a:solidFill>
                <a:latin typeface="Montserrat"/>
              </a:rPr>
              <a:t> with equivalent rights. CC BY-NC, CC BY-ND, CC BY-NC-ND or equivalent licenses could be applied to long-text formats”</a:t>
            </a:r>
          </a:p>
          <a:p>
            <a:pPr algn="just">
              <a:lnSpc>
                <a:spcPts val="2940"/>
              </a:lnSpc>
            </a:pPr>
            <a:endParaRPr lang="en-US" sz="2100" i="1">
              <a:solidFill>
                <a:srgbClr val="FF0000"/>
              </a:solidFill>
              <a:latin typeface="Montserrat"/>
            </a:endParaRPr>
          </a:p>
        </p:txBody>
      </p:sp>
      <p:grpSp>
        <p:nvGrpSpPr>
          <p:cNvPr id="38" name="Group 38"/>
          <p:cNvGrpSpPr/>
          <p:nvPr/>
        </p:nvGrpSpPr>
        <p:grpSpPr>
          <a:xfrm>
            <a:off x="-431966" y="911088"/>
            <a:ext cx="7148154" cy="925889"/>
            <a:chOff x="0" y="0"/>
            <a:chExt cx="9530872" cy="1234519"/>
          </a:xfrm>
        </p:grpSpPr>
        <p:grpSp>
          <p:nvGrpSpPr>
            <p:cNvPr id="39" name="Group 39"/>
            <p:cNvGrpSpPr/>
            <p:nvPr/>
          </p:nvGrpSpPr>
          <p:grpSpPr>
            <a:xfrm>
              <a:off x="0" y="0"/>
              <a:ext cx="9530872" cy="1234519"/>
              <a:chOff x="0" y="0"/>
              <a:chExt cx="2221364" cy="287730"/>
            </a:xfrm>
          </p:grpSpPr>
          <p:sp>
            <p:nvSpPr>
              <p:cNvPr id="40" name="Freeform 40"/>
              <p:cNvSpPr/>
              <p:nvPr/>
            </p:nvSpPr>
            <p:spPr>
              <a:xfrm>
                <a:off x="0" y="0"/>
                <a:ext cx="2221364" cy="287730"/>
              </a:xfrm>
              <a:custGeom>
                <a:avLst/>
                <a:gdLst/>
                <a:ahLst/>
                <a:cxnLst/>
                <a:rect l="l" t="t" r="r" b="b"/>
                <a:pathLst>
                  <a:path w="2221364" h="287730">
                    <a:moveTo>
                      <a:pt x="46588" y="0"/>
                    </a:moveTo>
                    <a:lnTo>
                      <a:pt x="2174776" y="0"/>
                    </a:lnTo>
                    <a:cubicBezTo>
                      <a:pt x="2187132" y="0"/>
                      <a:pt x="2198982" y="4908"/>
                      <a:pt x="2207719" y="13645"/>
                    </a:cubicBezTo>
                    <a:cubicBezTo>
                      <a:pt x="2216456" y="22382"/>
                      <a:pt x="2221364" y="34232"/>
                      <a:pt x="2221364" y="46588"/>
                    </a:cubicBezTo>
                    <a:lnTo>
                      <a:pt x="2221364" y="241142"/>
                    </a:lnTo>
                    <a:cubicBezTo>
                      <a:pt x="2221364" y="266872"/>
                      <a:pt x="2200506" y="287730"/>
                      <a:pt x="2174776" y="287730"/>
                    </a:cubicBezTo>
                    <a:lnTo>
                      <a:pt x="46588" y="287730"/>
                    </a:lnTo>
                    <a:cubicBezTo>
                      <a:pt x="34232" y="287730"/>
                      <a:pt x="22382" y="282822"/>
                      <a:pt x="13645" y="274085"/>
                    </a:cubicBezTo>
                    <a:cubicBezTo>
                      <a:pt x="4908" y="265348"/>
                      <a:pt x="0" y="253498"/>
                      <a:pt x="0" y="241142"/>
                    </a:cubicBezTo>
                    <a:lnTo>
                      <a:pt x="0" y="46588"/>
                    </a:lnTo>
                    <a:cubicBezTo>
                      <a:pt x="0" y="34232"/>
                      <a:pt x="4908" y="22382"/>
                      <a:pt x="13645" y="13645"/>
                    </a:cubicBezTo>
                    <a:cubicBezTo>
                      <a:pt x="22382" y="4908"/>
                      <a:pt x="34232" y="0"/>
                      <a:pt x="46588" y="0"/>
                    </a:cubicBezTo>
                    <a:close/>
                  </a:path>
                </a:pathLst>
              </a:custGeom>
              <a:solidFill>
                <a:srgbClr val="FFFFFF"/>
              </a:solidFill>
            </p:spPr>
            <p:txBody>
              <a:bodyPr/>
              <a:lstStyle/>
              <a:p>
                <a:endParaRPr lang="it-IT"/>
              </a:p>
            </p:txBody>
          </p:sp>
          <p:sp>
            <p:nvSpPr>
              <p:cNvPr id="41" name="TextBox 41"/>
              <p:cNvSpPr txBox="1"/>
              <p:nvPr/>
            </p:nvSpPr>
            <p:spPr>
              <a:xfrm>
                <a:off x="0" y="-38100"/>
                <a:ext cx="2221364" cy="325830"/>
              </a:xfrm>
              <a:prstGeom prst="rect">
                <a:avLst/>
              </a:prstGeom>
            </p:spPr>
            <p:txBody>
              <a:bodyPr lIns="60055" tIns="60055" rIns="60055" bIns="60055" rtlCol="0" anchor="ctr"/>
              <a:lstStyle/>
              <a:p>
                <a:pPr algn="ctr">
                  <a:lnSpc>
                    <a:spcPts val="2939"/>
                  </a:lnSpc>
                </a:pPr>
                <a:endParaRPr/>
              </a:p>
            </p:txBody>
          </p:sp>
        </p:grpSp>
        <p:sp>
          <p:nvSpPr>
            <p:cNvPr id="42" name="Freeform 42"/>
            <p:cNvSpPr/>
            <p:nvPr/>
          </p:nvSpPr>
          <p:spPr>
            <a:xfrm>
              <a:off x="3724852" y="163176"/>
              <a:ext cx="5435836" cy="908166"/>
            </a:xfrm>
            <a:custGeom>
              <a:avLst/>
              <a:gdLst/>
              <a:ahLst/>
              <a:cxnLst/>
              <a:rect l="l" t="t" r="r" b="b"/>
              <a:pathLst>
                <a:path w="5435836" h="908166">
                  <a:moveTo>
                    <a:pt x="0" y="0"/>
                  </a:moveTo>
                  <a:lnTo>
                    <a:pt x="5435836" y="0"/>
                  </a:lnTo>
                  <a:lnTo>
                    <a:pt x="5435836" y="908167"/>
                  </a:lnTo>
                  <a:lnTo>
                    <a:pt x="0" y="908167"/>
                  </a:lnTo>
                  <a:lnTo>
                    <a:pt x="0" y="0"/>
                  </a:lnTo>
                  <a:close/>
                </a:path>
              </a:pathLst>
            </a:custGeom>
            <a:blipFill>
              <a:blip r:embed="rId8"/>
              <a:stretch>
                <a:fillRect/>
              </a:stretch>
            </a:blipFill>
          </p:spPr>
          <p:txBody>
            <a:bodyPr/>
            <a:lstStyle/>
            <a:p>
              <a:endParaRPr lang="it-IT"/>
            </a:p>
          </p:txBody>
        </p:sp>
        <p:sp>
          <p:nvSpPr>
            <p:cNvPr id="43" name="Freeform 43"/>
            <p:cNvSpPr/>
            <p:nvPr/>
          </p:nvSpPr>
          <p:spPr>
            <a:xfrm>
              <a:off x="1650583" y="240131"/>
              <a:ext cx="1923704" cy="754258"/>
            </a:xfrm>
            <a:custGeom>
              <a:avLst/>
              <a:gdLst/>
              <a:ahLst/>
              <a:cxnLst/>
              <a:rect l="l" t="t" r="r" b="b"/>
              <a:pathLst>
                <a:path w="1923704" h="754258">
                  <a:moveTo>
                    <a:pt x="0" y="0"/>
                  </a:moveTo>
                  <a:lnTo>
                    <a:pt x="1923704" y="0"/>
                  </a:lnTo>
                  <a:lnTo>
                    <a:pt x="1923704" y="754258"/>
                  </a:lnTo>
                  <a:lnTo>
                    <a:pt x="0" y="754258"/>
                  </a:lnTo>
                  <a:lnTo>
                    <a:pt x="0" y="0"/>
                  </a:lnTo>
                  <a:close/>
                </a:path>
              </a:pathLst>
            </a:custGeom>
            <a:blipFill>
              <a:blip r:embed="rId9"/>
              <a:stretch>
                <a:fillRect/>
              </a:stretch>
            </a:blipFill>
          </p:spPr>
          <p:txBody>
            <a:bodyPr/>
            <a:lstStyle/>
            <a:p>
              <a:endParaRPr lang="it-IT"/>
            </a:p>
          </p:txBody>
        </p:sp>
      </p:grpSp>
      <p:sp>
        <p:nvSpPr>
          <p:cNvPr id="6" name="CasellaDiTesto 5">
            <a:extLst>
              <a:ext uri="{FF2B5EF4-FFF2-40B4-BE49-F238E27FC236}">
                <a16:creationId xmlns:a16="http://schemas.microsoft.com/office/drawing/2014/main" id="{00894D65-C9F1-CDDD-B1A4-E7729B04E6DC}"/>
              </a:ext>
            </a:extLst>
          </p:cNvPr>
          <p:cNvSpPr txBox="1"/>
          <p:nvPr/>
        </p:nvSpPr>
        <p:spPr>
          <a:xfrm>
            <a:off x="6716486" y="484413"/>
            <a:ext cx="10831284"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a:solidFill>
                  <a:srgbClr val="FFFFFF"/>
                </a:solidFill>
                <a:latin typeface="Montserrat"/>
              </a:rPr>
              <a:t>Horizon Europe e </a:t>
            </a:r>
            <a:r>
              <a:rPr lang="en-US" sz="4000" b="1" err="1">
                <a:solidFill>
                  <a:srgbClr val="FFFFFF"/>
                </a:solidFill>
                <a:latin typeface="Montserrat"/>
              </a:rPr>
              <a:t>altri</a:t>
            </a:r>
            <a:r>
              <a:rPr lang="en-US" sz="4000" b="1">
                <a:solidFill>
                  <a:srgbClr val="FFFFFF"/>
                </a:solidFill>
                <a:latin typeface="Montserrat"/>
              </a:rPr>
              <a:t> </a:t>
            </a:r>
            <a:r>
              <a:rPr lang="en-US" sz="4000" b="1" err="1">
                <a:solidFill>
                  <a:srgbClr val="FFFFFF"/>
                </a:solidFill>
                <a:latin typeface="Montserrat"/>
              </a:rPr>
              <a:t>enti</a:t>
            </a:r>
            <a:r>
              <a:rPr lang="en-US" sz="4000" b="1">
                <a:solidFill>
                  <a:srgbClr val="FFFFFF"/>
                </a:solidFill>
                <a:latin typeface="Montserrat"/>
              </a:rPr>
              <a:t> </a:t>
            </a:r>
            <a:r>
              <a:rPr lang="en-US" sz="4000" b="1" err="1">
                <a:solidFill>
                  <a:srgbClr val="FFFFFF"/>
                </a:solidFill>
                <a:latin typeface="Montserrat"/>
              </a:rPr>
              <a:t>finanziatori</a:t>
            </a:r>
            <a:r>
              <a:rPr lang="en-US" sz="4000" b="1">
                <a:solidFill>
                  <a:srgbClr val="FFFFFF"/>
                </a:solidFill>
                <a:latin typeface="Montserrat"/>
              </a:rPr>
              <a:t>​</a:t>
            </a:r>
            <a:endParaRPr lang="it-IT" sz="4000">
              <a:cs typeface="Calibri"/>
            </a:endParaRPr>
          </a:p>
        </p:txBody>
      </p:sp>
      <p:sp>
        <p:nvSpPr>
          <p:cNvPr id="7" name="CasellaDiTesto 6">
            <a:extLst>
              <a:ext uri="{FF2B5EF4-FFF2-40B4-BE49-F238E27FC236}">
                <a16:creationId xmlns:a16="http://schemas.microsoft.com/office/drawing/2014/main" id="{24898DC1-275B-D43C-43FA-8665F393F711}"/>
              </a:ext>
            </a:extLst>
          </p:cNvPr>
          <p:cNvSpPr txBox="1"/>
          <p:nvPr/>
        </p:nvSpPr>
        <p:spPr>
          <a:xfrm>
            <a:off x="2618510" y="9725890"/>
            <a:ext cx="1242752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a:cs typeface="Calibri"/>
              </a:rPr>
              <a:t>Giglia, E. (2021, maggio 27). Guida all'Open Science in Horizon Europe. Zenodo. https://doi.org/10.5281/zenodo.5589722</a:t>
            </a:r>
            <a:endParaRPr lang="it-IT"/>
          </a:p>
        </p:txBody>
      </p:sp>
      <p:sp>
        <p:nvSpPr>
          <p:cNvPr id="9" name="TextBox 6">
            <a:extLst>
              <a:ext uri="{FF2B5EF4-FFF2-40B4-BE49-F238E27FC236}">
                <a16:creationId xmlns:a16="http://schemas.microsoft.com/office/drawing/2014/main" id="{909DE601-0BAB-C68D-B820-F347326A6843}"/>
              </a:ext>
            </a:extLst>
          </p:cNvPr>
          <p:cNvSpPr txBox="1"/>
          <p:nvPr/>
        </p:nvSpPr>
        <p:spPr>
          <a:xfrm>
            <a:off x="696192" y="2161303"/>
            <a:ext cx="10419556" cy="807913"/>
          </a:xfrm>
          <a:prstGeom prst="rect">
            <a:avLst/>
          </a:prstGeom>
        </p:spPr>
        <p:txBody>
          <a:bodyPr wrap="square" lIns="0" tIns="0" rIns="0" bIns="0" rtlCol="0" anchor="t">
            <a:spAutoFit/>
          </a:bodyPr>
          <a:lstStyle/>
          <a:p>
            <a:pPr>
              <a:lnSpc>
                <a:spcPts val="6269"/>
              </a:lnSpc>
            </a:pPr>
            <a:r>
              <a:rPr lang="en-US" sz="5499">
                <a:solidFill>
                  <a:srgbClr val="06213C"/>
                </a:solidFill>
                <a:latin typeface="Montserrat Classic Bold"/>
              </a:rPr>
              <a:t>Horizon Europe (2021- 2027)</a:t>
            </a:r>
          </a:p>
        </p:txBody>
      </p:sp>
      <p:sp>
        <p:nvSpPr>
          <p:cNvPr id="11" name="CasellaDiTesto 10">
            <a:extLst>
              <a:ext uri="{FF2B5EF4-FFF2-40B4-BE49-F238E27FC236}">
                <a16:creationId xmlns:a16="http://schemas.microsoft.com/office/drawing/2014/main" id="{F5586F24-A036-75B1-5EE0-3C327CFDF6E4}"/>
              </a:ext>
            </a:extLst>
          </p:cNvPr>
          <p:cNvSpPr txBox="1"/>
          <p:nvPr/>
        </p:nvSpPr>
        <p:spPr>
          <a:xfrm>
            <a:off x="623454" y="3322518"/>
            <a:ext cx="8915757" cy="553998"/>
          </a:xfrm>
          <a:prstGeom prst="rect">
            <a:avLst/>
          </a:prstGeom>
          <a:noFill/>
        </p:spPr>
        <p:txBody>
          <a:bodyPr wrap="square" lIns="91440" tIns="45720" rIns="91440" bIns="45720" rtlCol="0" anchor="t">
            <a:spAutoFit/>
          </a:bodyPr>
          <a:lstStyle/>
          <a:p>
            <a:r>
              <a:rPr lang="it-IT" sz="3000">
                <a:latin typeface="Montserrat"/>
                <a:ea typeface="Montserrat Classic Bold"/>
                <a:cs typeface="Montserrat Classic Bold"/>
              </a:rPr>
              <a:t>Pubblicazione</a:t>
            </a:r>
            <a:r>
              <a:rPr lang="it-IT" sz="3000">
                <a:latin typeface="Montserrat"/>
              </a:rPr>
              <a:t> in sede editoriale tradizionale </a:t>
            </a:r>
            <a:endParaRPr lang="it-IT"/>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18288000" cy="1457325"/>
          </a:xfrm>
          <a:prstGeom prst="rect">
            <a:avLst/>
          </a:prstGeom>
          <a:solidFill>
            <a:srgbClr val="1E3048"/>
          </a:solidFill>
        </p:spPr>
        <p:txBody>
          <a:bodyPr/>
          <a:lstStyle/>
          <a:p>
            <a:endParaRPr lang="it-IT"/>
          </a:p>
        </p:txBody>
      </p:sp>
      <p:sp>
        <p:nvSpPr>
          <p:cNvPr id="3" name="Freeform 3"/>
          <p:cNvSpPr/>
          <p:nvPr/>
        </p:nvSpPr>
        <p:spPr>
          <a:xfrm>
            <a:off x="16702512" y="8607791"/>
            <a:ext cx="556788" cy="556788"/>
          </a:xfrm>
          <a:custGeom>
            <a:avLst/>
            <a:gdLst/>
            <a:ahLst/>
            <a:cxnLst/>
            <a:rect l="l" t="t" r="r" b="b"/>
            <a:pathLst>
              <a:path w="556788" h="556788">
                <a:moveTo>
                  <a:pt x="0" y="0"/>
                </a:moveTo>
                <a:lnTo>
                  <a:pt x="556788" y="0"/>
                </a:lnTo>
                <a:lnTo>
                  <a:pt x="556788" y="556787"/>
                </a:lnTo>
                <a:lnTo>
                  <a:pt x="0" y="55678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it-IT"/>
          </a:p>
        </p:txBody>
      </p:sp>
      <p:sp>
        <p:nvSpPr>
          <p:cNvPr id="4" name="Freeform 4"/>
          <p:cNvSpPr/>
          <p:nvPr/>
        </p:nvSpPr>
        <p:spPr>
          <a:xfrm rot="-5400000">
            <a:off x="16041208" y="-789467"/>
            <a:ext cx="2988478" cy="1505106"/>
          </a:xfrm>
          <a:custGeom>
            <a:avLst/>
            <a:gdLst/>
            <a:ahLst/>
            <a:cxnLst/>
            <a:rect l="l" t="t" r="r" b="b"/>
            <a:pathLst>
              <a:path w="2988478" h="1505106">
                <a:moveTo>
                  <a:pt x="0" y="0"/>
                </a:moveTo>
                <a:lnTo>
                  <a:pt x="2988478" y="0"/>
                </a:lnTo>
                <a:lnTo>
                  <a:pt x="2988478" y="1505106"/>
                </a:lnTo>
                <a:lnTo>
                  <a:pt x="0" y="150510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it-IT"/>
          </a:p>
        </p:txBody>
      </p:sp>
      <p:sp>
        <p:nvSpPr>
          <p:cNvPr id="5" name="Freeform 5"/>
          <p:cNvSpPr/>
          <p:nvPr/>
        </p:nvSpPr>
        <p:spPr>
          <a:xfrm rot="5400000">
            <a:off x="7996398" y="9139398"/>
            <a:ext cx="1060016" cy="1235189"/>
          </a:xfrm>
          <a:custGeom>
            <a:avLst/>
            <a:gdLst/>
            <a:ahLst/>
            <a:cxnLst/>
            <a:rect l="l" t="t" r="r" b="b"/>
            <a:pathLst>
              <a:path w="1060016" h="1235189">
                <a:moveTo>
                  <a:pt x="0" y="0"/>
                </a:moveTo>
                <a:lnTo>
                  <a:pt x="1060016" y="0"/>
                </a:lnTo>
                <a:lnTo>
                  <a:pt x="1060016" y="1235188"/>
                </a:lnTo>
                <a:lnTo>
                  <a:pt x="0" y="123518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it-IT"/>
          </a:p>
        </p:txBody>
      </p:sp>
      <p:sp>
        <p:nvSpPr>
          <p:cNvPr id="6" name="TextBox 6"/>
          <p:cNvSpPr txBox="1"/>
          <p:nvPr/>
        </p:nvSpPr>
        <p:spPr>
          <a:xfrm>
            <a:off x="1028700" y="2551212"/>
            <a:ext cx="10419556" cy="807913"/>
          </a:xfrm>
          <a:prstGeom prst="rect">
            <a:avLst/>
          </a:prstGeom>
        </p:spPr>
        <p:txBody>
          <a:bodyPr wrap="square" lIns="0" tIns="0" rIns="0" bIns="0" rtlCol="0" anchor="t">
            <a:spAutoFit/>
          </a:bodyPr>
          <a:lstStyle/>
          <a:p>
            <a:pPr>
              <a:lnSpc>
                <a:spcPts val="6269"/>
              </a:lnSpc>
            </a:pPr>
            <a:r>
              <a:rPr lang="en-US" sz="5499">
                <a:solidFill>
                  <a:srgbClr val="06213C"/>
                </a:solidFill>
                <a:latin typeface="Montserrat Classic Bold"/>
              </a:rPr>
              <a:t>PRIN 2022 e PRIN 2022 PNRR</a:t>
            </a:r>
          </a:p>
        </p:txBody>
      </p:sp>
      <p:grpSp>
        <p:nvGrpSpPr>
          <p:cNvPr id="8" name="Group 8"/>
          <p:cNvGrpSpPr/>
          <p:nvPr/>
        </p:nvGrpSpPr>
        <p:grpSpPr>
          <a:xfrm>
            <a:off x="-431966" y="911088"/>
            <a:ext cx="7148154" cy="925889"/>
            <a:chOff x="0" y="0"/>
            <a:chExt cx="9530872" cy="1234519"/>
          </a:xfrm>
        </p:grpSpPr>
        <p:grpSp>
          <p:nvGrpSpPr>
            <p:cNvPr id="9" name="Group 9"/>
            <p:cNvGrpSpPr/>
            <p:nvPr/>
          </p:nvGrpSpPr>
          <p:grpSpPr>
            <a:xfrm>
              <a:off x="0" y="0"/>
              <a:ext cx="9530872" cy="1234519"/>
              <a:chOff x="0" y="0"/>
              <a:chExt cx="2221364" cy="287730"/>
            </a:xfrm>
          </p:grpSpPr>
          <p:sp>
            <p:nvSpPr>
              <p:cNvPr id="10" name="Freeform 10"/>
              <p:cNvSpPr/>
              <p:nvPr/>
            </p:nvSpPr>
            <p:spPr>
              <a:xfrm>
                <a:off x="0" y="0"/>
                <a:ext cx="2221364" cy="287730"/>
              </a:xfrm>
              <a:custGeom>
                <a:avLst/>
                <a:gdLst/>
                <a:ahLst/>
                <a:cxnLst/>
                <a:rect l="l" t="t" r="r" b="b"/>
                <a:pathLst>
                  <a:path w="2221364" h="287730">
                    <a:moveTo>
                      <a:pt x="46588" y="0"/>
                    </a:moveTo>
                    <a:lnTo>
                      <a:pt x="2174776" y="0"/>
                    </a:lnTo>
                    <a:cubicBezTo>
                      <a:pt x="2187132" y="0"/>
                      <a:pt x="2198982" y="4908"/>
                      <a:pt x="2207719" y="13645"/>
                    </a:cubicBezTo>
                    <a:cubicBezTo>
                      <a:pt x="2216456" y="22382"/>
                      <a:pt x="2221364" y="34232"/>
                      <a:pt x="2221364" y="46588"/>
                    </a:cubicBezTo>
                    <a:lnTo>
                      <a:pt x="2221364" y="241142"/>
                    </a:lnTo>
                    <a:cubicBezTo>
                      <a:pt x="2221364" y="266872"/>
                      <a:pt x="2200506" y="287730"/>
                      <a:pt x="2174776" y="287730"/>
                    </a:cubicBezTo>
                    <a:lnTo>
                      <a:pt x="46588" y="287730"/>
                    </a:lnTo>
                    <a:cubicBezTo>
                      <a:pt x="34232" y="287730"/>
                      <a:pt x="22382" y="282822"/>
                      <a:pt x="13645" y="274085"/>
                    </a:cubicBezTo>
                    <a:cubicBezTo>
                      <a:pt x="4908" y="265348"/>
                      <a:pt x="0" y="253498"/>
                      <a:pt x="0" y="241142"/>
                    </a:cubicBezTo>
                    <a:lnTo>
                      <a:pt x="0" y="46588"/>
                    </a:lnTo>
                    <a:cubicBezTo>
                      <a:pt x="0" y="34232"/>
                      <a:pt x="4908" y="22382"/>
                      <a:pt x="13645" y="13645"/>
                    </a:cubicBezTo>
                    <a:cubicBezTo>
                      <a:pt x="22382" y="4908"/>
                      <a:pt x="34232" y="0"/>
                      <a:pt x="46588" y="0"/>
                    </a:cubicBezTo>
                    <a:close/>
                  </a:path>
                </a:pathLst>
              </a:custGeom>
              <a:solidFill>
                <a:srgbClr val="FFFFFF"/>
              </a:solidFill>
            </p:spPr>
            <p:txBody>
              <a:bodyPr/>
              <a:lstStyle/>
              <a:p>
                <a:endParaRPr lang="it-IT"/>
              </a:p>
            </p:txBody>
          </p:sp>
          <p:sp>
            <p:nvSpPr>
              <p:cNvPr id="11" name="TextBox 11"/>
              <p:cNvSpPr txBox="1"/>
              <p:nvPr/>
            </p:nvSpPr>
            <p:spPr>
              <a:xfrm>
                <a:off x="0" y="-38100"/>
                <a:ext cx="2221364" cy="325830"/>
              </a:xfrm>
              <a:prstGeom prst="rect">
                <a:avLst/>
              </a:prstGeom>
            </p:spPr>
            <p:txBody>
              <a:bodyPr lIns="60055" tIns="60055" rIns="60055" bIns="60055" rtlCol="0" anchor="ctr"/>
              <a:lstStyle/>
              <a:p>
                <a:pPr algn="ctr">
                  <a:lnSpc>
                    <a:spcPts val="2939"/>
                  </a:lnSpc>
                </a:pPr>
                <a:endParaRPr/>
              </a:p>
            </p:txBody>
          </p:sp>
        </p:grpSp>
        <p:sp>
          <p:nvSpPr>
            <p:cNvPr id="12" name="Freeform 12"/>
            <p:cNvSpPr/>
            <p:nvPr/>
          </p:nvSpPr>
          <p:spPr>
            <a:xfrm>
              <a:off x="3724852" y="163176"/>
              <a:ext cx="5435836" cy="908166"/>
            </a:xfrm>
            <a:custGeom>
              <a:avLst/>
              <a:gdLst/>
              <a:ahLst/>
              <a:cxnLst/>
              <a:rect l="l" t="t" r="r" b="b"/>
              <a:pathLst>
                <a:path w="5435836" h="908166">
                  <a:moveTo>
                    <a:pt x="0" y="0"/>
                  </a:moveTo>
                  <a:lnTo>
                    <a:pt x="5435836" y="0"/>
                  </a:lnTo>
                  <a:lnTo>
                    <a:pt x="5435836" y="908167"/>
                  </a:lnTo>
                  <a:lnTo>
                    <a:pt x="0" y="908167"/>
                  </a:lnTo>
                  <a:lnTo>
                    <a:pt x="0" y="0"/>
                  </a:lnTo>
                  <a:close/>
                </a:path>
              </a:pathLst>
            </a:custGeom>
            <a:blipFill>
              <a:blip r:embed="rId9"/>
              <a:stretch>
                <a:fillRect/>
              </a:stretch>
            </a:blipFill>
          </p:spPr>
          <p:txBody>
            <a:bodyPr/>
            <a:lstStyle/>
            <a:p>
              <a:endParaRPr lang="it-IT"/>
            </a:p>
          </p:txBody>
        </p:sp>
        <p:sp>
          <p:nvSpPr>
            <p:cNvPr id="13" name="Freeform 13"/>
            <p:cNvSpPr/>
            <p:nvPr/>
          </p:nvSpPr>
          <p:spPr>
            <a:xfrm>
              <a:off x="1650583" y="240131"/>
              <a:ext cx="1923704" cy="754258"/>
            </a:xfrm>
            <a:custGeom>
              <a:avLst/>
              <a:gdLst/>
              <a:ahLst/>
              <a:cxnLst/>
              <a:rect l="l" t="t" r="r" b="b"/>
              <a:pathLst>
                <a:path w="1923704" h="754258">
                  <a:moveTo>
                    <a:pt x="0" y="0"/>
                  </a:moveTo>
                  <a:lnTo>
                    <a:pt x="1923704" y="0"/>
                  </a:lnTo>
                  <a:lnTo>
                    <a:pt x="1923704" y="754258"/>
                  </a:lnTo>
                  <a:lnTo>
                    <a:pt x="0" y="754258"/>
                  </a:lnTo>
                  <a:lnTo>
                    <a:pt x="0" y="0"/>
                  </a:lnTo>
                  <a:close/>
                </a:path>
              </a:pathLst>
            </a:custGeom>
            <a:blipFill>
              <a:blip r:embed="rId10"/>
              <a:stretch>
                <a:fillRect/>
              </a:stretch>
            </a:blipFill>
          </p:spPr>
          <p:txBody>
            <a:bodyPr/>
            <a:lstStyle/>
            <a:p>
              <a:endParaRPr lang="it-IT"/>
            </a:p>
          </p:txBody>
        </p:sp>
      </p:grpSp>
      <p:sp>
        <p:nvSpPr>
          <p:cNvPr id="14" name="CasellaDiTesto 13">
            <a:extLst>
              <a:ext uri="{FF2B5EF4-FFF2-40B4-BE49-F238E27FC236}">
                <a16:creationId xmlns:a16="http://schemas.microsoft.com/office/drawing/2014/main" id="{A90B411A-FCEF-8F86-16B5-DC3852E9F48F}"/>
              </a:ext>
            </a:extLst>
          </p:cNvPr>
          <p:cNvSpPr txBox="1"/>
          <p:nvPr/>
        </p:nvSpPr>
        <p:spPr>
          <a:xfrm>
            <a:off x="1028700" y="3768731"/>
            <a:ext cx="9980617" cy="523220"/>
          </a:xfrm>
          <a:prstGeom prst="rect">
            <a:avLst/>
          </a:prstGeom>
          <a:noFill/>
        </p:spPr>
        <p:txBody>
          <a:bodyPr wrap="none" rtlCol="0">
            <a:spAutoFit/>
          </a:bodyPr>
          <a:lstStyle/>
          <a:p>
            <a:r>
              <a:rPr lang="it-IT" sz="2800">
                <a:effectLst/>
                <a:latin typeface="Montserrat" pitchFamily="2" charset="77"/>
              </a:rPr>
              <a:t>Decreto Direttoriale MUR n. 104 del 02-02-2022 - Art. 13</a:t>
            </a:r>
          </a:p>
        </p:txBody>
      </p:sp>
      <p:sp>
        <p:nvSpPr>
          <p:cNvPr id="15" name="CasellaDiTesto 14">
            <a:extLst>
              <a:ext uri="{FF2B5EF4-FFF2-40B4-BE49-F238E27FC236}">
                <a16:creationId xmlns:a16="http://schemas.microsoft.com/office/drawing/2014/main" id="{C9578412-179D-BFDC-5579-2C16855A6D23}"/>
              </a:ext>
            </a:extLst>
          </p:cNvPr>
          <p:cNvSpPr txBox="1"/>
          <p:nvPr/>
        </p:nvSpPr>
        <p:spPr>
          <a:xfrm>
            <a:off x="1028699" y="4444119"/>
            <a:ext cx="10174580" cy="523220"/>
          </a:xfrm>
          <a:prstGeom prst="rect">
            <a:avLst/>
          </a:prstGeom>
          <a:noFill/>
        </p:spPr>
        <p:txBody>
          <a:bodyPr wrap="none" rtlCol="0">
            <a:spAutoFit/>
          </a:bodyPr>
          <a:lstStyle/>
          <a:p>
            <a:r>
              <a:rPr lang="it-IT" sz="2800">
                <a:effectLst/>
                <a:latin typeface="Montserrat" pitchFamily="2" charset="77"/>
              </a:rPr>
              <a:t>Decreto Direttoriale MUR n. 1409 del 14-09-2022 - Art. 14</a:t>
            </a:r>
          </a:p>
        </p:txBody>
      </p:sp>
      <p:sp>
        <p:nvSpPr>
          <p:cNvPr id="16" name="CasellaDiTesto 15">
            <a:extLst>
              <a:ext uri="{FF2B5EF4-FFF2-40B4-BE49-F238E27FC236}">
                <a16:creationId xmlns:a16="http://schemas.microsoft.com/office/drawing/2014/main" id="{18A44792-956E-DDD5-DEA9-082CC2AA5373}"/>
              </a:ext>
            </a:extLst>
          </p:cNvPr>
          <p:cNvSpPr txBox="1"/>
          <p:nvPr/>
        </p:nvSpPr>
        <p:spPr>
          <a:xfrm>
            <a:off x="2705100" y="5418172"/>
            <a:ext cx="12877800" cy="2677656"/>
          </a:xfrm>
          <a:prstGeom prst="rect">
            <a:avLst/>
          </a:prstGeom>
          <a:noFill/>
        </p:spPr>
        <p:txBody>
          <a:bodyPr wrap="square" rtlCol="0">
            <a:spAutoFit/>
          </a:bodyPr>
          <a:lstStyle/>
          <a:p>
            <a:r>
              <a:rPr lang="it-IT" sz="2800" i="1">
                <a:effectLst/>
                <a:latin typeface="Montserrat" pitchFamily="2" charset="77"/>
              </a:rPr>
              <a:t>Ciascun responsabile di unità garantisce l’</a:t>
            </a:r>
            <a:r>
              <a:rPr lang="it-IT" sz="2800" b="1" i="1">
                <a:effectLst/>
                <a:latin typeface="Montserrat" pitchFamily="2" charset="77"/>
              </a:rPr>
              <a:t>accesso gratuito e on-line</a:t>
            </a:r>
            <a:r>
              <a:rPr lang="it-IT" sz="2800" i="1">
                <a:effectLst/>
                <a:latin typeface="Montserrat" pitchFamily="2" charset="77"/>
              </a:rPr>
              <a:t> (almeno in modalità </a:t>
            </a:r>
            <a:r>
              <a:rPr lang="it-IT" sz="2800" b="1" i="1">
                <a:effectLst/>
                <a:latin typeface="Montserrat" pitchFamily="2" charset="77"/>
              </a:rPr>
              <a:t>green</a:t>
            </a:r>
            <a:r>
              <a:rPr lang="it-IT" sz="2800" i="1">
                <a:effectLst/>
                <a:latin typeface="Montserrat" pitchFamily="2" charset="77"/>
              </a:rPr>
              <a:t> ottenuti e ai contenuti delle ricerche oggetto di pubblicazioni scientifiche “peer </a:t>
            </a:r>
            <a:r>
              <a:rPr lang="it-IT" sz="2800" i="1" err="1">
                <a:effectLst/>
                <a:latin typeface="Montserrat" pitchFamily="2" charset="77"/>
              </a:rPr>
              <a:t>reviewed</a:t>
            </a:r>
            <a:r>
              <a:rPr lang="it-IT" sz="2800" i="1">
                <a:effectLst/>
                <a:latin typeface="Montserrat" pitchFamily="2" charset="77"/>
              </a:rPr>
              <a:t>” nell’ambito del progetto, secondo quanto previsto dall’</a:t>
            </a:r>
            <a:r>
              <a:rPr lang="it-IT" sz="2800" b="1" i="1">
                <a:effectLst/>
                <a:latin typeface="Montserrat" pitchFamily="2" charset="77"/>
              </a:rPr>
              <a:t>art. 4, commi 2 e 2 bis, del decreto legge 8 agosto 2013, n. 91, convertito con modificazioni dalla legge 7 ottobre 2013, n. 112.</a:t>
            </a:r>
            <a:endParaRPr lang="it-IT" sz="2800" b="1">
              <a:effectLst/>
              <a:latin typeface="Montserrat" pitchFamily="2" charset="77"/>
            </a:endParaRPr>
          </a:p>
        </p:txBody>
      </p:sp>
      <p:sp>
        <p:nvSpPr>
          <p:cNvPr id="7" name="CasellaDiTesto 6">
            <a:extLst>
              <a:ext uri="{FF2B5EF4-FFF2-40B4-BE49-F238E27FC236}">
                <a16:creationId xmlns:a16="http://schemas.microsoft.com/office/drawing/2014/main" id="{DD37EC5C-E807-9E47-C354-ED65A54B238A}"/>
              </a:ext>
            </a:extLst>
          </p:cNvPr>
          <p:cNvSpPr txBox="1"/>
          <p:nvPr/>
        </p:nvSpPr>
        <p:spPr>
          <a:xfrm>
            <a:off x="6716485" y="734785"/>
            <a:ext cx="11538855"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a:solidFill>
                  <a:srgbClr val="FFFFFF"/>
                </a:solidFill>
                <a:latin typeface="Montserrat"/>
              </a:rPr>
              <a:t>Horizon Europe e </a:t>
            </a:r>
            <a:r>
              <a:rPr lang="en-US" sz="4000" b="1" err="1">
                <a:solidFill>
                  <a:srgbClr val="FFFFFF"/>
                </a:solidFill>
                <a:latin typeface="Montserrat"/>
              </a:rPr>
              <a:t>altri</a:t>
            </a:r>
            <a:r>
              <a:rPr lang="en-US" sz="4000" b="1">
                <a:solidFill>
                  <a:srgbClr val="FFFFFF"/>
                </a:solidFill>
                <a:latin typeface="Montserrat"/>
              </a:rPr>
              <a:t> </a:t>
            </a:r>
            <a:r>
              <a:rPr lang="en-US" sz="4000" b="1" err="1">
                <a:solidFill>
                  <a:srgbClr val="FFFFFF"/>
                </a:solidFill>
                <a:latin typeface="Montserrat"/>
              </a:rPr>
              <a:t>enti</a:t>
            </a:r>
            <a:r>
              <a:rPr lang="en-US" sz="4000" b="1">
                <a:solidFill>
                  <a:srgbClr val="FFFFFF"/>
                </a:solidFill>
                <a:latin typeface="Montserrat"/>
              </a:rPr>
              <a:t> </a:t>
            </a:r>
            <a:r>
              <a:rPr lang="en-US" sz="4000" b="1" err="1">
                <a:solidFill>
                  <a:srgbClr val="FFFFFF"/>
                </a:solidFill>
                <a:latin typeface="Montserrat"/>
              </a:rPr>
              <a:t>finanziatori</a:t>
            </a:r>
            <a:r>
              <a:rPr lang="en-US" sz="4000" b="1">
                <a:solidFill>
                  <a:srgbClr val="FFFFFF"/>
                </a:solidFill>
                <a:latin typeface="Montserrat"/>
              </a:rPr>
              <a:t>​</a:t>
            </a:r>
            <a:endParaRPr lang="it-IT" sz="4000"/>
          </a:p>
        </p:txBody>
      </p:sp>
    </p:spTree>
    <p:extLst>
      <p:ext uri="{BB962C8B-B14F-4D97-AF65-F5344CB8AC3E}">
        <p14:creationId xmlns:p14="http://schemas.microsoft.com/office/powerpoint/2010/main" val="281419618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18288000" cy="1457325"/>
          </a:xfrm>
          <a:prstGeom prst="rect">
            <a:avLst/>
          </a:prstGeom>
          <a:solidFill>
            <a:srgbClr val="1E3048"/>
          </a:solidFill>
        </p:spPr>
        <p:txBody>
          <a:bodyPr/>
          <a:lstStyle/>
          <a:p>
            <a:endParaRPr lang="it-IT"/>
          </a:p>
        </p:txBody>
      </p:sp>
      <p:sp>
        <p:nvSpPr>
          <p:cNvPr id="3" name="Freeform 3"/>
          <p:cNvSpPr/>
          <p:nvPr/>
        </p:nvSpPr>
        <p:spPr>
          <a:xfrm>
            <a:off x="16702512" y="8607791"/>
            <a:ext cx="556788" cy="556788"/>
          </a:xfrm>
          <a:custGeom>
            <a:avLst/>
            <a:gdLst/>
            <a:ahLst/>
            <a:cxnLst/>
            <a:rect l="l" t="t" r="r" b="b"/>
            <a:pathLst>
              <a:path w="556788" h="556788">
                <a:moveTo>
                  <a:pt x="0" y="0"/>
                </a:moveTo>
                <a:lnTo>
                  <a:pt x="556788" y="0"/>
                </a:lnTo>
                <a:lnTo>
                  <a:pt x="556788" y="556787"/>
                </a:lnTo>
                <a:lnTo>
                  <a:pt x="0" y="55678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it-IT"/>
          </a:p>
        </p:txBody>
      </p:sp>
      <p:sp>
        <p:nvSpPr>
          <p:cNvPr id="4" name="Freeform 4"/>
          <p:cNvSpPr/>
          <p:nvPr/>
        </p:nvSpPr>
        <p:spPr>
          <a:xfrm rot="-5400000">
            <a:off x="16041208" y="-789467"/>
            <a:ext cx="2988478" cy="1505106"/>
          </a:xfrm>
          <a:custGeom>
            <a:avLst/>
            <a:gdLst/>
            <a:ahLst/>
            <a:cxnLst/>
            <a:rect l="l" t="t" r="r" b="b"/>
            <a:pathLst>
              <a:path w="2988478" h="1505106">
                <a:moveTo>
                  <a:pt x="0" y="0"/>
                </a:moveTo>
                <a:lnTo>
                  <a:pt x="2988478" y="0"/>
                </a:lnTo>
                <a:lnTo>
                  <a:pt x="2988478" y="1505106"/>
                </a:lnTo>
                <a:lnTo>
                  <a:pt x="0" y="150510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it-IT"/>
          </a:p>
        </p:txBody>
      </p:sp>
      <p:sp>
        <p:nvSpPr>
          <p:cNvPr id="5" name="Freeform 5"/>
          <p:cNvSpPr/>
          <p:nvPr/>
        </p:nvSpPr>
        <p:spPr>
          <a:xfrm rot="5400000">
            <a:off x="7996398" y="9139398"/>
            <a:ext cx="1060016" cy="1235189"/>
          </a:xfrm>
          <a:custGeom>
            <a:avLst/>
            <a:gdLst/>
            <a:ahLst/>
            <a:cxnLst/>
            <a:rect l="l" t="t" r="r" b="b"/>
            <a:pathLst>
              <a:path w="1060016" h="1235189">
                <a:moveTo>
                  <a:pt x="0" y="0"/>
                </a:moveTo>
                <a:lnTo>
                  <a:pt x="1060016" y="0"/>
                </a:lnTo>
                <a:lnTo>
                  <a:pt x="1060016" y="1235188"/>
                </a:lnTo>
                <a:lnTo>
                  <a:pt x="0" y="123518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it-IT"/>
          </a:p>
        </p:txBody>
      </p:sp>
      <p:sp>
        <p:nvSpPr>
          <p:cNvPr id="6" name="TextBox 6"/>
          <p:cNvSpPr txBox="1"/>
          <p:nvPr/>
        </p:nvSpPr>
        <p:spPr>
          <a:xfrm>
            <a:off x="1028700" y="2407196"/>
            <a:ext cx="10419556" cy="807913"/>
          </a:xfrm>
          <a:prstGeom prst="rect">
            <a:avLst/>
          </a:prstGeom>
        </p:spPr>
        <p:txBody>
          <a:bodyPr wrap="square" lIns="0" tIns="0" rIns="0" bIns="0" rtlCol="0" anchor="t">
            <a:spAutoFit/>
          </a:bodyPr>
          <a:lstStyle/>
          <a:p>
            <a:pPr>
              <a:lnSpc>
                <a:spcPts val="6269"/>
              </a:lnSpc>
            </a:pPr>
            <a:r>
              <a:rPr lang="en-US" sz="5499">
                <a:solidFill>
                  <a:srgbClr val="06213C"/>
                </a:solidFill>
                <a:latin typeface="Montserrat Classic Bold"/>
              </a:rPr>
              <a:t>PRIN 2022 e PRIN 2022 PNRR</a:t>
            </a:r>
          </a:p>
        </p:txBody>
      </p:sp>
      <p:grpSp>
        <p:nvGrpSpPr>
          <p:cNvPr id="8" name="Group 8"/>
          <p:cNvGrpSpPr/>
          <p:nvPr/>
        </p:nvGrpSpPr>
        <p:grpSpPr>
          <a:xfrm>
            <a:off x="-431966" y="911088"/>
            <a:ext cx="7148154" cy="925889"/>
            <a:chOff x="0" y="0"/>
            <a:chExt cx="9530872" cy="1234519"/>
          </a:xfrm>
        </p:grpSpPr>
        <p:grpSp>
          <p:nvGrpSpPr>
            <p:cNvPr id="9" name="Group 9"/>
            <p:cNvGrpSpPr/>
            <p:nvPr/>
          </p:nvGrpSpPr>
          <p:grpSpPr>
            <a:xfrm>
              <a:off x="0" y="0"/>
              <a:ext cx="9530872" cy="1234519"/>
              <a:chOff x="0" y="0"/>
              <a:chExt cx="2221364" cy="287730"/>
            </a:xfrm>
          </p:grpSpPr>
          <p:sp>
            <p:nvSpPr>
              <p:cNvPr id="10" name="Freeform 10"/>
              <p:cNvSpPr/>
              <p:nvPr/>
            </p:nvSpPr>
            <p:spPr>
              <a:xfrm>
                <a:off x="0" y="0"/>
                <a:ext cx="2221364" cy="287730"/>
              </a:xfrm>
              <a:custGeom>
                <a:avLst/>
                <a:gdLst/>
                <a:ahLst/>
                <a:cxnLst/>
                <a:rect l="l" t="t" r="r" b="b"/>
                <a:pathLst>
                  <a:path w="2221364" h="287730">
                    <a:moveTo>
                      <a:pt x="46588" y="0"/>
                    </a:moveTo>
                    <a:lnTo>
                      <a:pt x="2174776" y="0"/>
                    </a:lnTo>
                    <a:cubicBezTo>
                      <a:pt x="2187132" y="0"/>
                      <a:pt x="2198982" y="4908"/>
                      <a:pt x="2207719" y="13645"/>
                    </a:cubicBezTo>
                    <a:cubicBezTo>
                      <a:pt x="2216456" y="22382"/>
                      <a:pt x="2221364" y="34232"/>
                      <a:pt x="2221364" y="46588"/>
                    </a:cubicBezTo>
                    <a:lnTo>
                      <a:pt x="2221364" y="241142"/>
                    </a:lnTo>
                    <a:cubicBezTo>
                      <a:pt x="2221364" y="266872"/>
                      <a:pt x="2200506" y="287730"/>
                      <a:pt x="2174776" y="287730"/>
                    </a:cubicBezTo>
                    <a:lnTo>
                      <a:pt x="46588" y="287730"/>
                    </a:lnTo>
                    <a:cubicBezTo>
                      <a:pt x="34232" y="287730"/>
                      <a:pt x="22382" y="282822"/>
                      <a:pt x="13645" y="274085"/>
                    </a:cubicBezTo>
                    <a:cubicBezTo>
                      <a:pt x="4908" y="265348"/>
                      <a:pt x="0" y="253498"/>
                      <a:pt x="0" y="241142"/>
                    </a:cubicBezTo>
                    <a:lnTo>
                      <a:pt x="0" y="46588"/>
                    </a:lnTo>
                    <a:cubicBezTo>
                      <a:pt x="0" y="34232"/>
                      <a:pt x="4908" y="22382"/>
                      <a:pt x="13645" y="13645"/>
                    </a:cubicBezTo>
                    <a:cubicBezTo>
                      <a:pt x="22382" y="4908"/>
                      <a:pt x="34232" y="0"/>
                      <a:pt x="46588" y="0"/>
                    </a:cubicBezTo>
                    <a:close/>
                  </a:path>
                </a:pathLst>
              </a:custGeom>
              <a:solidFill>
                <a:srgbClr val="FFFFFF"/>
              </a:solidFill>
            </p:spPr>
            <p:txBody>
              <a:bodyPr/>
              <a:lstStyle/>
              <a:p>
                <a:endParaRPr lang="it-IT"/>
              </a:p>
            </p:txBody>
          </p:sp>
          <p:sp>
            <p:nvSpPr>
              <p:cNvPr id="11" name="TextBox 11"/>
              <p:cNvSpPr txBox="1"/>
              <p:nvPr/>
            </p:nvSpPr>
            <p:spPr>
              <a:xfrm>
                <a:off x="0" y="-38100"/>
                <a:ext cx="2221364" cy="325830"/>
              </a:xfrm>
              <a:prstGeom prst="rect">
                <a:avLst/>
              </a:prstGeom>
            </p:spPr>
            <p:txBody>
              <a:bodyPr lIns="60055" tIns="60055" rIns="60055" bIns="60055" rtlCol="0" anchor="ctr"/>
              <a:lstStyle/>
              <a:p>
                <a:pPr algn="ctr">
                  <a:lnSpc>
                    <a:spcPts val="2939"/>
                  </a:lnSpc>
                </a:pPr>
                <a:endParaRPr/>
              </a:p>
            </p:txBody>
          </p:sp>
        </p:grpSp>
        <p:sp>
          <p:nvSpPr>
            <p:cNvPr id="12" name="Freeform 12"/>
            <p:cNvSpPr/>
            <p:nvPr/>
          </p:nvSpPr>
          <p:spPr>
            <a:xfrm>
              <a:off x="3724852" y="163176"/>
              <a:ext cx="5435836" cy="908166"/>
            </a:xfrm>
            <a:custGeom>
              <a:avLst/>
              <a:gdLst/>
              <a:ahLst/>
              <a:cxnLst/>
              <a:rect l="l" t="t" r="r" b="b"/>
              <a:pathLst>
                <a:path w="5435836" h="908166">
                  <a:moveTo>
                    <a:pt x="0" y="0"/>
                  </a:moveTo>
                  <a:lnTo>
                    <a:pt x="5435836" y="0"/>
                  </a:lnTo>
                  <a:lnTo>
                    <a:pt x="5435836" y="908167"/>
                  </a:lnTo>
                  <a:lnTo>
                    <a:pt x="0" y="908167"/>
                  </a:lnTo>
                  <a:lnTo>
                    <a:pt x="0" y="0"/>
                  </a:lnTo>
                  <a:close/>
                </a:path>
              </a:pathLst>
            </a:custGeom>
            <a:blipFill>
              <a:blip r:embed="rId9"/>
              <a:stretch>
                <a:fillRect/>
              </a:stretch>
            </a:blipFill>
          </p:spPr>
          <p:txBody>
            <a:bodyPr/>
            <a:lstStyle/>
            <a:p>
              <a:endParaRPr lang="it-IT"/>
            </a:p>
          </p:txBody>
        </p:sp>
        <p:sp>
          <p:nvSpPr>
            <p:cNvPr id="13" name="Freeform 13"/>
            <p:cNvSpPr/>
            <p:nvPr/>
          </p:nvSpPr>
          <p:spPr>
            <a:xfrm>
              <a:off x="1650583" y="240131"/>
              <a:ext cx="1923704" cy="754258"/>
            </a:xfrm>
            <a:custGeom>
              <a:avLst/>
              <a:gdLst/>
              <a:ahLst/>
              <a:cxnLst/>
              <a:rect l="l" t="t" r="r" b="b"/>
              <a:pathLst>
                <a:path w="1923704" h="754258">
                  <a:moveTo>
                    <a:pt x="0" y="0"/>
                  </a:moveTo>
                  <a:lnTo>
                    <a:pt x="1923704" y="0"/>
                  </a:lnTo>
                  <a:lnTo>
                    <a:pt x="1923704" y="754258"/>
                  </a:lnTo>
                  <a:lnTo>
                    <a:pt x="0" y="754258"/>
                  </a:lnTo>
                  <a:lnTo>
                    <a:pt x="0" y="0"/>
                  </a:lnTo>
                  <a:close/>
                </a:path>
              </a:pathLst>
            </a:custGeom>
            <a:blipFill>
              <a:blip r:embed="rId10"/>
              <a:stretch>
                <a:fillRect/>
              </a:stretch>
            </a:blipFill>
          </p:spPr>
          <p:txBody>
            <a:bodyPr/>
            <a:lstStyle/>
            <a:p>
              <a:endParaRPr lang="it-IT"/>
            </a:p>
          </p:txBody>
        </p:sp>
      </p:grpSp>
      <p:grpSp>
        <p:nvGrpSpPr>
          <p:cNvPr id="7" name="Gruppo 6">
            <a:extLst>
              <a:ext uri="{FF2B5EF4-FFF2-40B4-BE49-F238E27FC236}">
                <a16:creationId xmlns:a16="http://schemas.microsoft.com/office/drawing/2014/main" id="{B3F31D59-CA5A-33D6-FE38-662B0945F377}"/>
              </a:ext>
            </a:extLst>
          </p:cNvPr>
          <p:cNvGrpSpPr/>
          <p:nvPr/>
        </p:nvGrpSpPr>
        <p:grpSpPr>
          <a:xfrm>
            <a:off x="1028700" y="7658101"/>
            <a:ext cx="15331260" cy="1401963"/>
            <a:chOff x="838200" y="4457861"/>
            <a:chExt cx="15331260" cy="1401963"/>
          </a:xfrm>
        </p:grpSpPr>
        <p:pic>
          <p:nvPicPr>
            <p:cNvPr id="17" name="Elemento grafico 16" descr="Monete contorno">
              <a:extLst>
                <a:ext uri="{FF2B5EF4-FFF2-40B4-BE49-F238E27FC236}">
                  <a16:creationId xmlns:a16="http://schemas.microsoft.com/office/drawing/2014/main" id="{37169696-CC12-CB95-89D1-20B2DAE0C694}"/>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38200" y="4457861"/>
              <a:ext cx="1410047" cy="1401963"/>
            </a:xfrm>
            <a:prstGeom prst="rect">
              <a:avLst/>
            </a:prstGeom>
          </p:spPr>
        </p:pic>
        <p:sp>
          <p:nvSpPr>
            <p:cNvPr id="18" name="CasellaDiTesto 17">
              <a:extLst>
                <a:ext uri="{FF2B5EF4-FFF2-40B4-BE49-F238E27FC236}">
                  <a16:creationId xmlns:a16="http://schemas.microsoft.com/office/drawing/2014/main" id="{CA636065-DB5F-C578-D536-370B4AB14AB5}"/>
                </a:ext>
              </a:extLst>
            </p:cNvPr>
            <p:cNvSpPr txBox="1"/>
            <p:nvPr/>
          </p:nvSpPr>
          <p:spPr>
            <a:xfrm>
              <a:off x="2590799" y="4681886"/>
              <a:ext cx="13578661" cy="954107"/>
            </a:xfrm>
            <a:prstGeom prst="rect">
              <a:avLst/>
            </a:prstGeom>
            <a:noFill/>
          </p:spPr>
          <p:txBody>
            <a:bodyPr wrap="square" rtlCol="0">
              <a:spAutoFit/>
            </a:bodyPr>
            <a:lstStyle/>
            <a:p>
              <a:r>
                <a:rPr lang="it-IT" sz="2800" b="1">
                  <a:latin typeface="Montserrat" pitchFamily="2" charset="77"/>
                </a:rPr>
                <a:t>Costi ammissibili</a:t>
              </a:r>
            </a:p>
            <a:p>
              <a:r>
                <a:rPr lang="it-IT" sz="2800">
                  <a:effectLst/>
                  <a:latin typeface="Montserrat" pitchFamily="2" charset="77"/>
                </a:rPr>
                <a:t>Oneri relativi a open access e open data. </a:t>
              </a:r>
            </a:p>
          </p:txBody>
        </p:sp>
      </p:grpSp>
      <p:sp>
        <p:nvSpPr>
          <p:cNvPr id="21" name="CasellaDiTesto 20">
            <a:extLst>
              <a:ext uri="{FF2B5EF4-FFF2-40B4-BE49-F238E27FC236}">
                <a16:creationId xmlns:a16="http://schemas.microsoft.com/office/drawing/2014/main" id="{0F463627-7A94-DBB3-2D18-0B7FA7FDE8B4}"/>
              </a:ext>
            </a:extLst>
          </p:cNvPr>
          <p:cNvSpPr txBox="1"/>
          <p:nvPr/>
        </p:nvSpPr>
        <p:spPr>
          <a:xfrm>
            <a:off x="2781300" y="3631332"/>
            <a:ext cx="13601700" cy="1815882"/>
          </a:xfrm>
          <a:prstGeom prst="rect">
            <a:avLst/>
          </a:prstGeom>
          <a:noFill/>
        </p:spPr>
        <p:txBody>
          <a:bodyPr wrap="square" rtlCol="0">
            <a:spAutoFit/>
          </a:bodyPr>
          <a:lstStyle/>
          <a:p>
            <a:r>
              <a:rPr lang="it-IT" sz="2800" b="1">
                <a:latin typeface="Montserrat" pitchFamily="2" charset="77"/>
              </a:rPr>
              <a:t>Embargo</a:t>
            </a:r>
          </a:p>
          <a:p>
            <a:r>
              <a:rPr lang="it-IT" sz="2800">
                <a:latin typeface="Montserrat" pitchFamily="2" charset="77"/>
              </a:rPr>
              <a:t>E’ possibile depositare il </a:t>
            </a:r>
            <a:r>
              <a:rPr lang="it-IT" sz="2800" err="1">
                <a:latin typeface="Montserrat" pitchFamily="2" charset="77"/>
              </a:rPr>
              <a:t>postprint</a:t>
            </a:r>
            <a:r>
              <a:rPr lang="it-IT" sz="2800">
                <a:latin typeface="Montserrat" pitchFamily="2" charset="77"/>
              </a:rPr>
              <a:t> dopo 18 mesi (discipline tecnico-scientifiche) e 24 mesi (discipline umanistiche e socio-economiche) dalla data di prima pubblicazione del contributo. </a:t>
            </a:r>
          </a:p>
        </p:txBody>
      </p:sp>
      <p:grpSp>
        <p:nvGrpSpPr>
          <p:cNvPr id="22" name="Gruppo 21">
            <a:extLst>
              <a:ext uri="{FF2B5EF4-FFF2-40B4-BE49-F238E27FC236}">
                <a16:creationId xmlns:a16="http://schemas.microsoft.com/office/drawing/2014/main" id="{138A82C8-E70B-10E3-CF5C-2BD59DEA1E4A}"/>
              </a:ext>
            </a:extLst>
          </p:cNvPr>
          <p:cNvGrpSpPr/>
          <p:nvPr/>
        </p:nvGrpSpPr>
        <p:grpSpPr>
          <a:xfrm>
            <a:off x="1021611" y="5933117"/>
            <a:ext cx="15338349" cy="1384995"/>
            <a:chOff x="1021612" y="5731333"/>
            <a:chExt cx="15338349" cy="1384995"/>
          </a:xfrm>
        </p:grpSpPr>
        <p:sp>
          <p:nvSpPr>
            <p:cNvPr id="23" name="CasellaDiTesto 22">
              <a:extLst>
                <a:ext uri="{FF2B5EF4-FFF2-40B4-BE49-F238E27FC236}">
                  <a16:creationId xmlns:a16="http://schemas.microsoft.com/office/drawing/2014/main" id="{C8514150-2901-693F-A34C-3914C87D97B5}"/>
                </a:ext>
              </a:extLst>
            </p:cNvPr>
            <p:cNvSpPr txBox="1"/>
            <p:nvPr/>
          </p:nvSpPr>
          <p:spPr>
            <a:xfrm>
              <a:off x="2758262" y="5731333"/>
              <a:ext cx="13601699" cy="1384995"/>
            </a:xfrm>
            <a:prstGeom prst="rect">
              <a:avLst/>
            </a:prstGeom>
            <a:noFill/>
          </p:spPr>
          <p:txBody>
            <a:bodyPr wrap="square" rtlCol="0">
              <a:spAutoFit/>
            </a:bodyPr>
            <a:lstStyle/>
            <a:p>
              <a:r>
                <a:rPr lang="it-IT" sz="2800" b="1">
                  <a:latin typeface="Montserrat" pitchFamily="2" charset="77"/>
                </a:rPr>
                <a:t>Self-</a:t>
              </a:r>
              <a:r>
                <a:rPr lang="it-IT" sz="2800" b="1" err="1">
                  <a:latin typeface="Montserrat" pitchFamily="2" charset="77"/>
                </a:rPr>
                <a:t>archiving</a:t>
              </a:r>
              <a:endParaRPr lang="it-IT" sz="2800" b="1">
                <a:latin typeface="Montserrat" pitchFamily="2" charset="77"/>
              </a:endParaRPr>
            </a:p>
            <a:p>
              <a:r>
                <a:rPr lang="it-IT" sz="2800">
                  <a:effectLst/>
                  <a:latin typeface="Montserrat" pitchFamily="2" charset="77"/>
                </a:rPr>
                <a:t>E’ possibile depositare ad accesso aperto la versione consentita dall’editore nel rispetto dei tempi d’embargo.</a:t>
              </a:r>
            </a:p>
          </p:txBody>
        </p:sp>
        <p:pic>
          <p:nvPicPr>
            <p:cNvPr id="24" name="Elemento grafico 23" descr="Libri con riempimento a tinta unita">
              <a:extLst>
                <a:ext uri="{FF2B5EF4-FFF2-40B4-BE49-F238E27FC236}">
                  <a16:creationId xmlns:a16="http://schemas.microsoft.com/office/drawing/2014/main" id="{75F3D77C-3FA3-C9FC-89F4-4E8144F3BDAB}"/>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021612" y="5732870"/>
              <a:ext cx="1297078" cy="1297078"/>
            </a:xfrm>
            <a:prstGeom prst="rect">
              <a:avLst/>
            </a:prstGeom>
          </p:spPr>
        </p:pic>
      </p:grpSp>
      <p:pic>
        <p:nvPicPr>
          <p:cNvPr id="15" name="Elemento grafico 14" descr="Clessidra 60% con riempimento a tinta unita">
            <a:extLst>
              <a:ext uri="{FF2B5EF4-FFF2-40B4-BE49-F238E27FC236}">
                <a16:creationId xmlns:a16="http://schemas.microsoft.com/office/drawing/2014/main" id="{830FD29D-7854-CA44-B8DF-972CE8BD816C}"/>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133418" y="3990438"/>
            <a:ext cx="1297078" cy="1297078"/>
          </a:xfrm>
          <a:prstGeom prst="rect">
            <a:avLst/>
          </a:prstGeom>
        </p:spPr>
      </p:pic>
      <p:sp>
        <p:nvSpPr>
          <p:cNvPr id="14" name="CasellaDiTesto 13">
            <a:extLst>
              <a:ext uri="{FF2B5EF4-FFF2-40B4-BE49-F238E27FC236}">
                <a16:creationId xmlns:a16="http://schemas.microsoft.com/office/drawing/2014/main" id="{0D8B3608-0716-3547-9E39-F149C4C95A78}"/>
              </a:ext>
            </a:extLst>
          </p:cNvPr>
          <p:cNvSpPr txBox="1"/>
          <p:nvPr/>
        </p:nvSpPr>
        <p:spPr>
          <a:xfrm>
            <a:off x="6716485" y="669472"/>
            <a:ext cx="11277599"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a:solidFill>
                  <a:srgbClr val="FFFFFF"/>
                </a:solidFill>
                <a:latin typeface="Montserrat"/>
              </a:rPr>
              <a:t>Horizon Europe e </a:t>
            </a:r>
            <a:r>
              <a:rPr lang="en-US" sz="4000" b="1" err="1">
                <a:solidFill>
                  <a:srgbClr val="FFFFFF"/>
                </a:solidFill>
                <a:latin typeface="Montserrat"/>
              </a:rPr>
              <a:t>altri</a:t>
            </a:r>
            <a:r>
              <a:rPr lang="en-US" sz="4000" b="1">
                <a:solidFill>
                  <a:srgbClr val="FFFFFF"/>
                </a:solidFill>
                <a:latin typeface="Montserrat"/>
              </a:rPr>
              <a:t> </a:t>
            </a:r>
            <a:r>
              <a:rPr lang="en-US" sz="4000" b="1" err="1">
                <a:solidFill>
                  <a:srgbClr val="FFFFFF"/>
                </a:solidFill>
                <a:latin typeface="Montserrat"/>
              </a:rPr>
              <a:t>enti</a:t>
            </a:r>
            <a:r>
              <a:rPr lang="en-US" sz="4000" b="1">
                <a:solidFill>
                  <a:srgbClr val="FFFFFF"/>
                </a:solidFill>
                <a:latin typeface="Montserrat"/>
              </a:rPr>
              <a:t> </a:t>
            </a:r>
            <a:r>
              <a:rPr lang="en-US" sz="4000" b="1" err="1">
                <a:solidFill>
                  <a:srgbClr val="FFFFFF"/>
                </a:solidFill>
                <a:latin typeface="Montserrat"/>
              </a:rPr>
              <a:t>finanziatori</a:t>
            </a:r>
            <a:r>
              <a:rPr lang="en-US" sz="4000" b="1">
                <a:solidFill>
                  <a:srgbClr val="FFFFFF"/>
                </a:solidFill>
                <a:latin typeface="Montserrat"/>
              </a:rPr>
              <a:t>​</a:t>
            </a:r>
            <a:endParaRPr lang="it-IT" sz="4000">
              <a:cs typeface="Calibri"/>
            </a:endParaRPr>
          </a:p>
        </p:txBody>
      </p:sp>
    </p:spTree>
    <p:extLst>
      <p:ext uri="{BB962C8B-B14F-4D97-AF65-F5344CB8AC3E}">
        <p14:creationId xmlns:p14="http://schemas.microsoft.com/office/powerpoint/2010/main" val="33607676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19"/>
          <p:cNvSpPr/>
          <p:nvPr/>
        </p:nvSpPr>
        <p:spPr>
          <a:xfrm>
            <a:off x="0" y="0"/>
            <a:ext cx="18288000" cy="1457325"/>
          </a:xfrm>
          <a:prstGeom prst="rect">
            <a:avLst/>
          </a:prstGeom>
          <a:solidFill>
            <a:srgbClr val="1E30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19"/>
          <p:cNvSpPr/>
          <p:nvPr/>
        </p:nvSpPr>
        <p:spPr>
          <a:xfrm>
            <a:off x="6578000" y="5604150"/>
            <a:ext cx="9985837" cy="2880404"/>
          </a:xfrm>
          <a:custGeom>
            <a:avLst/>
            <a:gdLst/>
            <a:ahLst/>
            <a:cxnLst/>
            <a:rect l="l" t="t" r="r" b="b"/>
            <a:pathLst>
              <a:path w="9376373" h="1913890" extrusionOk="0">
                <a:moveTo>
                  <a:pt x="9251913" y="1913890"/>
                </a:moveTo>
                <a:lnTo>
                  <a:pt x="124460" y="1913890"/>
                </a:lnTo>
                <a:cubicBezTo>
                  <a:pt x="55880" y="1913890"/>
                  <a:pt x="0" y="1858010"/>
                  <a:pt x="0" y="1789430"/>
                </a:cubicBezTo>
                <a:lnTo>
                  <a:pt x="0" y="124460"/>
                </a:lnTo>
                <a:cubicBezTo>
                  <a:pt x="0" y="55880"/>
                  <a:pt x="55880" y="0"/>
                  <a:pt x="124460" y="0"/>
                </a:cubicBezTo>
                <a:lnTo>
                  <a:pt x="9251914" y="0"/>
                </a:lnTo>
                <a:cubicBezTo>
                  <a:pt x="9320493" y="0"/>
                  <a:pt x="9376373" y="55880"/>
                  <a:pt x="9376373" y="124460"/>
                </a:cubicBezTo>
                <a:lnTo>
                  <a:pt x="9376373" y="1789430"/>
                </a:lnTo>
                <a:cubicBezTo>
                  <a:pt x="9376373" y="1858010"/>
                  <a:pt x="9320493" y="1913890"/>
                  <a:pt x="9251914" y="1913890"/>
                </a:cubicBezTo>
                <a:close/>
              </a:path>
            </a:pathLst>
          </a:custGeom>
          <a:solidFill>
            <a:srgbClr val="43B4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19"/>
          <p:cNvSpPr/>
          <p:nvPr/>
        </p:nvSpPr>
        <p:spPr>
          <a:xfrm>
            <a:off x="6578000" y="3630075"/>
            <a:ext cx="9985837" cy="1751209"/>
          </a:xfrm>
          <a:custGeom>
            <a:avLst/>
            <a:gdLst/>
            <a:ahLst/>
            <a:cxnLst/>
            <a:rect l="l" t="t" r="r" b="b"/>
            <a:pathLst>
              <a:path w="9376373" h="1913890" extrusionOk="0">
                <a:moveTo>
                  <a:pt x="9251913" y="1913890"/>
                </a:moveTo>
                <a:lnTo>
                  <a:pt x="124460" y="1913890"/>
                </a:lnTo>
                <a:cubicBezTo>
                  <a:pt x="55880" y="1913890"/>
                  <a:pt x="0" y="1858010"/>
                  <a:pt x="0" y="1789430"/>
                </a:cubicBezTo>
                <a:lnTo>
                  <a:pt x="0" y="124460"/>
                </a:lnTo>
                <a:cubicBezTo>
                  <a:pt x="0" y="55880"/>
                  <a:pt x="55880" y="0"/>
                  <a:pt x="124460" y="0"/>
                </a:cubicBezTo>
                <a:lnTo>
                  <a:pt x="9251914" y="0"/>
                </a:lnTo>
                <a:cubicBezTo>
                  <a:pt x="9320493" y="0"/>
                  <a:pt x="9376373" y="55880"/>
                  <a:pt x="9376373" y="124460"/>
                </a:cubicBezTo>
                <a:lnTo>
                  <a:pt x="9376373" y="1789430"/>
                </a:lnTo>
                <a:cubicBezTo>
                  <a:pt x="9376373" y="1858010"/>
                  <a:pt x="9320493" y="1913890"/>
                  <a:pt x="9251914" y="1913890"/>
                </a:cubicBezTo>
                <a:close/>
              </a:path>
            </a:pathLst>
          </a:custGeom>
          <a:solidFill>
            <a:srgbClr val="1E30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19"/>
          <p:cNvSpPr/>
          <p:nvPr/>
        </p:nvSpPr>
        <p:spPr>
          <a:xfrm rot="5400000">
            <a:off x="4486126" y="1095642"/>
            <a:ext cx="1291352" cy="6815270"/>
          </a:xfrm>
          <a:custGeom>
            <a:avLst/>
            <a:gdLst/>
            <a:ahLst/>
            <a:cxnLst/>
            <a:rect l="l" t="t" r="r" b="b"/>
            <a:pathLst>
              <a:path w="3130550" h="16521867" extrusionOk="0">
                <a:moveTo>
                  <a:pt x="0" y="1123950"/>
                </a:moveTo>
                <a:lnTo>
                  <a:pt x="0" y="16521867"/>
                </a:lnTo>
                <a:lnTo>
                  <a:pt x="3130550" y="16521867"/>
                </a:lnTo>
                <a:lnTo>
                  <a:pt x="3130550" y="0"/>
                </a:lnTo>
                <a:close/>
              </a:path>
            </a:pathLst>
          </a:custGeom>
          <a:solidFill>
            <a:srgbClr val="F8F8F8"/>
          </a:solidFill>
          <a:ln>
            <a:noFill/>
          </a:ln>
        </p:spPr>
        <p:txBody>
          <a:bodyPr/>
          <a:lstStyle/>
          <a:p>
            <a:endParaRPr lang="it-IT"/>
          </a:p>
        </p:txBody>
      </p:sp>
      <p:sp>
        <p:nvSpPr>
          <p:cNvPr id="202" name="Google Shape;202;p19"/>
          <p:cNvSpPr/>
          <p:nvPr/>
        </p:nvSpPr>
        <p:spPr>
          <a:xfrm rot="5400000">
            <a:off x="4486126" y="3636717"/>
            <a:ext cx="1291352" cy="6815270"/>
          </a:xfrm>
          <a:custGeom>
            <a:avLst/>
            <a:gdLst/>
            <a:ahLst/>
            <a:cxnLst/>
            <a:rect l="l" t="t" r="r" b="b"/>
            <a:pathLst>
              <a:path w="3130550" h="16521867" extrusionOk="0">
                <a:moveTo>
                  <a:pt x="0" y="1123950"/>
                </a:moveTo>
                <a:lnTo>
                  <a:pt x="0" y="16521867"/>
                </a:lnTo>
                <a:lnTo>
                  <a:pt x="3130550" y="16521867"/>
                </a:lnTo>
                <a:lnTo>
                  <a:pt x="3130550" y="0"/>
                </a:lnTo>
                <a:close/>
              </a:path>
            </a:pathLst>
          </a:custGeom>
          <a:solidFill>
            <a:srgbClr val="F8F8F8"/>
          </a:solidFill>
          <a:ln>
            <a:noFill/>
          </a:ln>
        </p:spPr>
        <p:txBody>
          <a:bodyPr/>
          <a:lstStyle/>
          <a:p>
            <a:endParaRPr lang="it-IT"/>
          </a:p>
        </p:txBody>
      </p:sp>
      <p:sp>
        <p:nvSpPr>
          <p:cNvPr id="203" name="Google Shape;203;p19"/>
          <p:cNvSpPr/>
          <p:nvPr/>
        </p:nvSpPr>
        <p:spPr>
          <a:xfrm rot="-5400000">
            <a:off x="16041208" y="704772"/>
            <a:ext cx="2988478" cy="1505106"/>
          </a:xfrm>
          <a:custGeom>
            <a:avLst/>
            <a:gdLst/>
            <a:ahLst/>
            <a:cxnLst/>
            <a:rect l="l" t="t" r="r" b="b"/>
            <a:pathLst>
              <a:path w="2988478" h="1505106" extrusionOk="0">
                <a:moveTo>
                  <a:pt x="0" y="0"/>
                </a:moveTo>
                <a:lnTo>
                  <a:pt x="2988478" y="0"/>
                </a:lnTo>
                <a:lnTo>
                  <a:pt x="2988478" y="1505106"/>
                </a:lnTo>
                <a:lnTo>
                  <a:pt x="0" y="1505106"/>
                </a:lnTo>
                <a:lnTo>
                  <a:pt x="0" y="0"/>
                </a:lnTo>
                <a:close/>
              </a:path>
            </a:pathLst>
          </a:custGeom>
          <a:blipFill rotWithShape="1">
            <a:blip r:embed="rId3">
              <a:alphaModFix/>
            </a:blip>
            <a:stretch>
              <a:fillRect/>
            </a:stretch>
          </a:blipFill>
          <a:ln>
            <a:noFill/>
          </a:ln>
        </p:spPr>
        <p:txBody>
          <a:bodyPr/>
          <a:lstStyle/>
          <a:p>
            <a:endParaRPr lang="it-IT"/>
          </a:p>
        </p:txBody>
      </p:sp>
      <p:sp>
        <p:nvSpPr>
          <p:cNvPr id="204" name="Google Shape;204;p19"/>
          <p:cNvSpPr/>
          <p:nvPr/>
        </p:nvSpPr>
        <p:spPr>
          <a:xfrm rot="5400000">
            <a:off x="8613998" y="9134748"/>
            <a:ext cx="1060016" cy="1235189"/>
          </a:xfrm>
          <a:custGeom>
            <a:avLst/>
            <a:gdLst/>
            <a:ahLst/>
            <a:cxnLst/>
            <a:rect l="l" t="t" r="r" b="b"/>
            <a:pathLst>
              <a:path w="1060016" h="1235189" extrusionOk="0">
                <a:moveTo>
                  <a:pt x="0" y="0"/>
                </a:moveTo>
                <a:lnTo>
                  <a:pt x="1060017" y="0"/>
                </a:lnTo>
                <a:lnTo>
                  <a:pt x="1060017" y="1235188"/>
                </a:lnTo>
                <a:lnTo>
                  <a:pt x="0" y="1235188"/>
                </a:lnTo>
                <a:lnTo>
                  <a:pt x="0" y="0"/>
                </a:lnTo>
                <a:close/>
              </a:path>
            </a:pathLst>
          </a:custGeom>
          <a:blipFill rotWithShape="1">
            <a:blip r:embed="rId4">
              <a:alphaModFix/>
            </a:blip>
            <a:stretch>
              <a:fillRect/>
            </a:stretch>
          </a:blipFill>
          <a:ln>
            <a:noFill/>
          </a:ln>
        </p:spPr>
        <p:txBody>
          <a:bodyPr/>
          <a:lstStyle/>
          <a:p>
            <a:endParaRPr lang="it-IT"/>
          </a:p>
        </p:txBody>
      </p:sp>
      <p:sp>
        <p:nvSpPr>
          <p:cNvPr id="205" name="Google Shape;205;p19"/>
          <p:cNvSpPr/>
          <p:nvPr/>
        </p:nvSpPr>
        <p:spPr>
          <a:xfrm>
            <a:off x="16702512" y="8607791"/>
            <a:ext cx="556788" cy="556788"/>
          </a:xfrm>
          <a:custGeom>
            <a:avLst/>
            <a:gdLst/>
            <a:ahLst/>
            <a:cxnLst/>
            <a:rect l="l" t="t" r="r" b="b"/>
            <a:pathLst>
              <a:path w="556788" h="556788" extrusionOk="0">
                <a:moveTo>
                  <a:pt x="0" y="0"/>
                </a:moveTo>
                <a:lnTo>
                  <a:pt x="556788" y="0"/>
                </a:lnTo>
                <a:lnTo>
                  <a:pt x="556788" y="556787"/>
                </a:lnTo>
                <a:lnTo>
                  <a:pt x="0" y="556787"/>
                </a:lnTo>
                <a:lnTo>
                  <a:pt x="0" y="0"/>
                </a:lnTo>
                <a:close/>
              </a:path>
            </a:pathLst>
          </a:custGeom>
          <a:blipFill rotWithShape="1">
            <a:blip r:embed="rId5">
              <a:alphaModFix/>
            </a:blip>
            <a:stretch>
              <a:fillRect/>
            </a:stretch>
          </a:blipFill>
          <a:ln>
            <a:noFill/>
          </a:ln>
        </p:spPr>
        <p:txBody>
          <a:bodyPr/>
          <a:lstStyle/>
          <a:p>
            <a:endParaRPr lang="it-IT"/>
          </a:p>
        </p:txBody>
      </p:sp>
      <p:sp>
        <p:nvSpPr>
          <p:cNvPr id="206" name="Google Shape;206;p19"/>
          <p:cNvSpPr txBox="1"/>
          <p:nvPr/>
        </p:nvSpPr>
        <p:spPr>
          <a:xfrm>
            <a:off x="3940348" y="2364075"/>
            <a:ext cx="10407300" cy="738900"/>
          </a:xfrm>
          <a:prstGeom prst="rect">
            <a:avLst/>
          </a:prstGeom>
          <a:noFill/>
          <a:ln>
            <a:noFill/>
          </a:ln>
        </p:spPr>
        <p:txBody>
          <a:bodyPr spcFirstLastPara="1" wrap="square" lIns="0" tIns="0" rIns="0" bIns="0" anchor="t" anchorCtr="0">
            <a:spAutoFit/>
          </a:bodyPr>
          <a:lstStyle/>
          <a:p>
            <a:pPr marL="0" marR="0" lvl="0" indent="0" algn="ctr" rtl="0">
              <a:lnSpc>
                <a:spcPct val="114000"/>
              </a:lnSpc>
              <a:spcBef>
                <a:spcPts val="0"/>
              </a:spcBef>
              <a:spcAft>
                <a:spcPts val="0"/>
              </a:spcAft>
              <a:buNone/>
            </a:pPr>
            <a:r>
              <a:rPr lang="en-US" sz="4800" b="1">
                <a:solidFill>
                  <a:srgbClr val="1E3048"/>
                </a:solidFill>
                <a:latin typeface="Montserrat"/>
                <a:ea typeface="Montserrat"/>
                <a:cs typeface="Montserrat"/>
                <a:sym typeface="Montserrat"/>
              </a:rPr>
              <a:t>DIRITTO D’AUTORE</a:t>
            </a:r>
            <a:endParaRPr sz="4800" b="1">
              <a:solidFill>
                <a:srgbClr val="1E3048"/>
              </a:solidFill>
              <a:latin typeface="Montserrat"/>
              <a:ea typeface="Montserrat"/>
              <a:cs typeface="Montserrat"/>
              <a:sym typeface="Montserrat"/>
            </a:endParaRPr>
          </a:p>
        </p:txBody>
      </p:sp>
      <p:sp>
        <p:nvSpPr>
          <p:cNvPr id="207" name="Google Shape;207;p19"/>
          <p:cNvSpPr txBox="1"/>
          <p:nvPr/>
        </p:nvSpPr>
        <p:spPr>
          <a:xfrm>
            <a:off x="8710900" y="3923350"/>
            <a:ext cx="7657800" cy="860400"/>
          </a:xfrm>
          <a:prstGeom prst="rect">
            <a:avLst/>
          </a:prstGeom>
          <a:noFill/>
          <a:ln>
            <a:noFill/>
          </a:ln>
        </p:spPr>
        <p:txBody>
          <a:bodyPr spcFirstLastPara="1" wrap="square" lIns="0" tIns="0" rIns="0" bIns="0" anchor="t" anchorCtr="0">
            <a:spAutoFit/>
          </a:bodyPr>
          <a:lstStyle/>
          <a:p>
            <a:pPr marL="0" lvl="0" indent="0" algn="just" rtl="0">
              <a:lnSpc>
                <a:spcPct val="115000"/>
              </a:lnSpc>
              <a:spcBef>
                <a:spcPts val="0"/>
              </a:spcBef>
              <a:spcAft>
                <a:spcPts val="0"/>
              </a:spcAft>
              <a:buClr>
                <a:schemeClr val="dk1"/>
              </a:buClr>
              <a:buSzPts val="1300"/>
              <a:buFont typeface="Arial"/>
              <a:buNone/>
            </a:pPr>
            <a:r>
              <a:rPr lang="en-US" sz="2600">
                <a:solidFill>
                  <a:schemeClr val="lt1"/>
                </a:solidFill>
                <a:latin typeface="Montserrat"/>
                <a:ea typeface="Montserrat"/>
                <a:cs typeface="Montserrat"/>
                <a:sym typeface="Montserrat"/>
              </a:rPr>
              <a:t>Nascono con l’intento di tutelare la personalità artistica dell’autore. </a:t>
            </a:r>
            <a:endParaRPr sz="2600">
              <a:solidFill>
                <a:schemeClr val="lt1"/>
              </a:solidFill>
              <a:latin typeface="Montserrat"/>
              <a:ea typeface="Montserrat"/>
              <a:cs typeface="Montserrat"/>
              <a:sym typeface="Montserrat"/>
            </a:endParaRPr>
          </a:p>
        </p:txBody>
      </p:sp>
      <p:sp>
        <p:nvSpPr>
          <p:cNvPr id="208" name="Google Shape;208;p19"/>
          <p:cNvSpPr txBox="1"/>
          <p:nvPr/>
        </p:nvSpPr>
        <p:spPr>
          <a:xfrm>
            <a:off x="8710900" y="6054600"/>
            <a:ext cx="7657800" cy="2241000"/>
          </a:xfrm>
          <a:prstGeom prst="rect">
            <a:avLst/>
          </a:prstGeom>
          <a:noFill/>
          <a:ln>
            <a:noFill/>
          </a:ln>
        </p:spPr>
        <p:txBody>
          <a:bodyPr spcFirstLastPara="1" wrap="square" lIns="0" tIns="0" rIns="0" bIns="0" anchor="t" anchorCtr="0">
            <a:spAutoFit/>
          </a:bodyPr>
          <a:lstStyle/>
          <a:p>
            <a:pPr marL="0" lvl="0" indent="0" algn="just" rtl="0">
              <a:lnSpc>
                <a:spcPct val="115000"/>
              </a:lnSpc>
              <a:spcBef>
                <a:spcPts val="0"/>
              </a:spcBef>
              <a:spcAft>
                <a:spcPts val="0"/>
              </a:spcAft>
              <a:buClr>
                <a:schemeClr val="dk1"/>
              </a:buClr>
              <a:buSzPts val="1300"/>
              <a:buFont typeface="Arial"/>
              <a:buNone/>
            </a:pPr>
            <a:r>
              <a:rPr lang="en-US" sz="2600">
                <a:solidFill>
                  <a:schemeClr val="lt1"/>
                </a:solidFill>
                <a:latin typeface="Montserrat"/>
                <a:ea typeface="Montserrat"/>
                <a:cs typeface="Montserrat"/>
                <a:sym typeface="Montserrat"/>
              </a:rPr>
              <a:t>Attengono all’utilizzazione e allo sfruttamento economico dell’opera. L’autore, infatti, può decidere di cedere o concedere l’utilizzo di tali diritti, gratuitamente o a fronte di un pagamento.</a:t>
            </a:r>
            <a:endParaRPr sz="2600">
              <a:solidFill>
                <a:schemeClr val="lt1"/>
              </a:solidFill>
              <a:latin typeface="Montserrat"/>
              <a:ea typeface="Montserrat"/>
              <a:cs typeface="Montserrat"/>
              <a:sym typeface="Montserrat"/>
            </a:endParaRPr>
          </a:p>
        </p:txBody>
      </p:sp>
      <p:sp>
        <p:nvSpPr>
          <p:cNvPr id="209" name="Google Shape;209;p19"/>
          <p:cNvSpPr txBox="1"/>
          <p:nvPr/>
        </p:nvSpPr>
        <p:spPr>
          <a:xfrm>
            <a:off x="2959387" y="4236278"/>
            <a:ext cx="3680400" cy="538800"/>
          </a:xfrm>
          <a:prstGeom prst="rect">
            <a:avLst/>
          </a:prstGeom>
          <a:noFill/>
          <a:ln>
            <a:noFill/>
          </a:ln>
        </p:spPr>
        <p:txBody>
          <a:bodyPr spcFirstLastPara="1" wrap="square" lIns="0" tIns="0" rIns="0" bIns="0" anchor="t" anchorCtr="0">
            <a:spAutoFit/>
          </a:bodyPr>
          <a:lstStyle/>
          <a:p>
            <a:pPr marL="0" marR="0" lvl="0" indent="0" algn="l" rtl="0">
              <a:lnSpc>
                <a:spcPct val="114005"/>
              </a:lnSpc>
              <a:spcBef>
                <a:spcPts val="0"/>
              </a:spcBef>
              <a:spcAft>
                <a:spcPts val="0"/>
              </a:spcAft>
              <a:buNone/>
            </a:pPr>
            <a:r>
              <a:rPr lang="en-US" sz="3500" b="1">
                <a:solidFill>
                  <a:srgbClr val="43B4BE"/>
                </a:solidFill>
                <a:latin typeface="Montserrat"/>
                <a:ea typeface="Montserrat"/>
                <a:cs typeface="Montserrat"/>
                <a:sym typeface="Montserrat"/>
              </a:rPr>
              <a:t>Diritti morali</a:t>
            </a:r>
            <a:endParaRPr sz="3500" b="1">
              <a:latin typeface="Montserrat"/>
              <a:ea typeface="Montserrat"/>
              <a:cs typeface="Montserrat"/>
              <a:sym typeface="Montserrat"/>
            </a:endParaRPr>
          </a:p>
        </p:txBody>
      </p:sp>
      <p:sp>
        <p:nvSpPr>
          <p:cNvPr id="210" name="Google Shape;210;p19"/>
          <p:cNvSpPr txBox="1"/>
          <p:nvPr/>
        </p:nvSpPr>
        <p:spPr>
          <a:xfrm>
            <a:off x="2773647" y="6774950"/>
            <a:ext cx="4716300" cy="538800"/>
          </a:xfrm>
          <a:prstGeom prst="rect">
            <a:avLst/>
          </a:prstGeom>
          <a:noFill/>
          <a:ln>
            <a:noFill/>
          </a:ln>
        </p:spPr>
        <p:txBody>
          <a:bodyPr spcFirstLastPara="1" wrap="square" lIns="0" tIns="0" rIns="0" bIns="0" anchor="t" anchorCtr="0">
            <a:spAutoFit/>
          </a:bodyPr>
          <a:lstStyle/>
          <a:p>
            <a:pPr marL="0" marR="0" lvl="0" indent="0" algn="l" rtl="0">
              <a:lnSpc>
                <a:spcPct val="114005"/>
              </a:lnSpc>
              <a:spcBef>
                <a:spcPts val="0"/>
              </a:spcBef>
              <a:spcAft>
                <a:spcPts val="0"/>
              </a:spcAft>
              <a:buNone/>
            </a:pPr>
            <a:r>
              <a:rPr lang="en-US" sz="3500" b="1">
                <a:solidFill>
                  <a:srgbClr val="43B4BE"/>
                </a:solidFill>
                <a:latin typeface="Montserrat"/>
                <a:ea typeface="Montserrat"/>
                <a:cs typeface="Montserrat"/>
                <a:sym typeface="Montserrat"/>
              </a:rPr>
              <a:t>Diritti patrimoniali</a:t>
            </a:r>
            <a:endParaRPr sz="3500" b="1">
              <a:latin typeface="Montserrat"/>
              <a:ea typeface="Montserrat"/>
              <a:cs typeface="Montserrat"/>
              <a:sym typeface="Montserrat"/>
            </a:endParaRPr>
          </a:p>
        </p:txBody>
      </p:sp>
      <p:grpSp>
        <p:nvGrpSpPr>
          <p:cNvPr id="211" name="Google Shape;211;p19"/>
          <p:cNvGrpSpPr/>
          <p:nvPr/>
        </p:nvGrpSpPr>
        <p:grpSpPr>
          <a:xfrm>
            <a:off x="-431966" y="788486"/>
            <a:ext cx="7148154" cy="1048491"/>
            <a:chOff x="0" y="-163470"/>
            <a:chExt cx="9530872" cy="1397989"/>
          </a:xfrm>
        </p:grpSpPr>
        <p:grpSp>
          <p:nvGrpSpPr>
            <p:cNvPr id="212" name="Google Shape;212;p19"/>
            <p:cNvGrpSpPr/>
            <p:nvPr/>
          </p:nvGrpSpPr>
          <p:grpSpPr>
            <a:xfrm>
              <a:off x="0" y="-163470"/>
              <a:ext cx="9530872" cy="1397989"/>
              <a:chOff x="0" y="-38100"/>
              <a:chExt cx="2221364" cy="325830"/>
            </a:xfrm>
          </p:grpSpPr>
          <p:sp>
            <p:nvSpPr>
              <p:cNvPr id="213" name="Google Shape;213;p19"/>
              <p:cNvSpPr/>
              <p:nvPr/>
            </p:nvSpPr>
            <p:spPr>
              <a:xfrm>
                <a:off x="0" y="0"/>
                <a:ext cx="2221364" cy="287730"/>
              </a:xfrm>
              <a:custGeom>
                <a:avLst/>
                <a:gdLst/>
                <a:ahLst/>
                <a:cxnLst/>
                <a:rect l="l" t="t" r="r" b="b"/>
                <a:pathLst>
                  <a:path w="2221364" h="287730" extrusionOk="0">
                    <a:moveTo>
                      <a:pt x="46588" y="0"/>
                    </a:moveTo>
                    <a:lnTo>
                      <a:pt x="2174776" y="0"/>
                    </a:lnTo>
                    <a:cubicBezTo>
                      <a:pt x="2187132" y="0"/>
                      <a:pt x="2198982" y="4908"/>
                      <a:pt x="2207719" y="13645"/>
                    </a:cubicBezTo>
                    <a:cubicBezTo>
                      <a:pt x="2216456" y="22382"/>
                      <a:pt x="2221364" y="34232"/>
                      <a:pt x="2221364" y="46588"/>
                    </a:cubicBezTo>
                    <a:lnTo>
                      <a:pt x="2221364" y="241142"/>
                    </a:lnTo>
                    <a:cubicBezTo>
                      <a:pt x="2221364" y="266872"/>
                      <a:pt x="2200506" y="287730"/>
                      <a:pt x="2174776" y="287730"/>
                    </a:cubicBezTo>
                    <a:lnTo>
                      <a:pt x="46588" y="287730"/>
                    </a:lnTo>
                    <a:cubicBezTo>
                      <a:pt x="34232" y="287730"/>
                      <a:pt x="22382" y="282822"/>
                      <a:pt x="13645" y="274085"/>
                    </a:cubicBezTo>
                    <a:cubicBezTo>
                      <a:pt x="4908" y="265348"/>
                      <a:pt x="0" y="253498"/>
                      <a:pt x="0" y="241142"/>
                    </a:cubicBezTo>
                    <a:lnTo>
                      <a:pt x="0" y="46588"/>
                    </a:lnTo>
                    <a:cubicBezTo>
                      <a:pt x="0" y="34232"/>
                      <a:pt x="4908" y="22382"/>
                      <a:pt x="13645" y="13645"/>
                    </a:cubicBezTo>
                    <a:cubicBezTo>
                      <a:pt x="22382" y="4908"/>
                      <a:pt x="34232" y="0"/>
                      <a:pt x="465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19"/>
              <p:cNvSpPr txBox="1"/>
              <p:nvPr/>
            </p:nvSpPr>
            <p:spPr>
              <a:xfrm>
                <a:off x="0" y="-38100"/>
                <a:ext cx="2221364" cy="325830"/>
              </a:xfrm>
              <a:prstGeom prst="rect">
                <a:avLst/>
              </a:prstGeom>
              <a:noFill/>
              <a:ln>
                <a:noFill/>
              </a:ln>
            </p:spPr>
            <p:txBody>
              <a:bodyPr spcFirstLastPara="1" wrap="square" lIns="60050" tIns="60050" rIns="60050" bIns="60050" anchor="ctr" anchorCtr="0">
                <a:noAutofit/>
              </a:bodyPr>
              <a:lstStyle/>
              <a:p>
                <a:pPr marL="0" marR="0" lvl="0" indent="0" algn="ctr" rtl="0">
                  <a:lnSpc>
                    <a:spcPct val="163277"/>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215" name="Google Shape;215;p19"/>
            <p:cNvSpPr/>
            <p:nvPr/>
          </p:nvSpPr>
          <p:spPr>
            <a:xfrm>
              <a:off x="3724852" y="163176"/>
              <a:ext cx="5435836" cy="908166"/>
            </a:xfrm>
            <a:custGeom>
              <a:avLst/>
              <a:gdLst/>
              <a:ahLst/>
              <a:cxnLst/>
              <a:rect l="l" t="t" r="r" b="b"/>
              <a:pathLst>
                <a:path w="5435836" h="908166" extrusionOk="0">
                  <a:moveTo>
                    <a:pt x="0" y="0"/>
                  </a:moveTo>
                  <a:lnTo>
                    <a:pt x="5435836" y="0"/>
                  </a:lnTo>
                  <a:lnTo>
                    <a:pt x="5435836" y="908167"/>
                  </a:lnTo>
                  <a:lnTo>
                    <a:pt x="0" y="908167"/>
                  </a:lnTo>
                  <a:lnTo>
                    <a:pt x="0" y="0"/>
                  </a:lnTo>
                  <a:close/>
                </a:path>
              </a:pathLst>
            </a:custGeom>
            <a:blipFill rotWithShape="1">
              <a:blip r:embed="rId6">
                <a:alphaModFix/>
              </a:blip>
              <a:stretch>
                <a:fillRect/>
              </a:stretch>
            </a:blipFill>
            <a:ln>
              <a:noFill/>
            </a:ln>
          </p:spPr>
          <p:txBody>
            <a:bodyPr/>
            <a:lstStyle/>
            <a:p>
              <a:endParaRPr lang="it-IT"/>
            </a:p>
          </p:txBody>
        </p:sp>
        <p:sp>
          <p:nvSpPr>
            <p:cNvPr id="216" name="Google Shape;216;p19"/>
            <p:cNvSpPr/>
            <p:nvPr/>
          </p:nvSpPr>
          <p:spPr>
            <a:xfrm>
              <a:off x="1650583" y="240131"/>
              <a:ext cx="1923704" cy="754258"/>
            </a:xfrm>
            <a:custGeom>
              <a:avLst/>
              <a:gdLst/>
              <a:ahLst/>
              <a:cxnLst/>
              <a:rect l="l" t="t" r="r" b="b"/>
              <a:pathLst>
                <a:path w="1923704" h="754258" extrusionOk="0">
                  <a:moveTo>
                    <a:pt x="0" y="0"/>
                  </a:moveTo>
                  <a:lnTo>
                    <a:pt x="1923704" y="0"/>
                  </a:lnTo>
                  <a:lnTo>
                    <a:pt x="1923704" y="754258"/>
                  </a:lnTo>
                  <a:lnTo>
                    <a:pt x="0" y="754258"/>
                  </a:lnTo>
                  <a:lnTo>
                    <a:pt x="0" y="0"/>
                  </a:lnTo>
                  <a:close/>
                </a:path>
              </a:pathLst>
            </a:custGeom>
            <a:blipFill rotWithShape="1">
              <a:blip r:embed="rId7">
                <a:alphaModFix/>
              </a:blip>
              <a:stretch>
                <a:fillRect/>
              </a:stretch>
            </a:blipFill>
            <a:ln>
              <a:noFill/>
            </a:ln>
          </p:spPr>
          <p:txBody>
            <a:bodyPr/>
            <a:lstStyle/>
            <a:p>
              <a:endParaRPr lang="it-IT"/>
            </a:p>
          </p:txBody>
        </p:sp>
      </p:gr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18288000" cy="1457325"/>
          </a:xfrm>
          <a:prstGeom prst="rect">
            <a:avLst/>
          </a:prstGeom>
          <a:solidFill>
            <a:srgbClr val="1E3048"/>
          </a:solidFill>
        </p:spPr>
        <p:txBody>
          <a:bodyPr/>
          <a:lstStyle/>
          <a:p>
            <a:endParaRPr lang="it-IT"/>
          </a:p>
        </p:txBody>
      </p:sp>
      <p:grpSp>
        <p:nvGrpSpPr>
          <p:cNvPr id="3" name="Group 3"/>
          <p:cNvGrpSpPr/>
          <p:nvPr/>
        </p:nvGrpSpPr>
        <p:grpSpPr>
          <a:xfrm>
            <a:off x="4872099" y="6363645"/>
            <a:ext cx="8572848" cy="1749876"/>
            <a:chOff x="0" y="0"/>
            <a:chExt cx="9376373" cy="1913890"/>
          </a:xfrm>
        </p:grpSpPr>
        <p:sp>
          <p:nvSpPr>
            <p:cNvPr id="4" name="Freeform 4"/>
            <p:cNvSpPr/>
            <p:nvPr/>
          </p:nvSpPr>
          <p:spPr>
            <a:xfrm>
              <a:off x="0" y="0"/>
              <a:ext cx="9376373" cy="1913890"/>
            </a:xfrm>
            <a:custGeom>
              <a:avLst/>
              <a:gdLst/>
              <a:ahLst/>
              <a:cxnLst/>
              <a:rect l="l" t="t" r="r" b="b"/>
              <a:pathLst>
                <a:path w="9376373" h="1913890">
                  <a:moveTo>
                    <a:pt x="9251913" y="1913890"/>
                  </a:moveTo>
                  <a:lnTo>
                    <a:pt x="124460" y="1913890"/>
                  </a:lnTo>
                  <a:cubicBezTo>
                    <a:pt x="55880" y="1913890"/>
                    <a:pt x="0" y="1858010"/>
                    <a:pt x="0" y="1789430"/>
                  </a:cubicBezTo>
                  <a:lnTo>
                    <a:pt x="0" y="124460"/>
                  </a:lnTo>
                  <a:cubicBezTo>
                    <a:pt x="0" y="55880"/>
                    <a:pt x="55880" y="0"/>
                    <a:pt x="124460" y="0"/>
                  </a:cubicBezTo>
                  <a:lnTo>
                    <a:pt x="9251914" y="0"/>
                  </a:lnTo>
                  <a:cubicBezTo>
                    <a:pt x="9320493" y="0"/>
                    <a:pt x="9376373" y="55880"/>
                    <a:pt x="9376373" y="124460"/>
                  </a:cubicBezTo>
                  <a:lnTo>
                    <a:pt x="9376373" y="1789430"/>
                  </a:lnTo>
                  <a:cubicBezTo>
                    <a:pt x="9376373" y="1858010"/>
                    <a:pt x="9320493" y="1913890"/>
                    <a:pt x="9251914" y="1913890"/>
                  </a:cubicBezTo>
                  <a:close/>
                </a:path>
              </a:pathLst>
            </a:custGeom>
            <a:solidFill>
              <a:srgbClr val="8DCBDA"/>
            </a:solidFill>
          </p:spPr>
          <p:txBody>
            <a:bodyPr/>
            <a:lstStyle/>
            <a:p>
              <a:endParaRPr lang="it-IT"/>
            </a:p>
          </p:txBody>
        </p:sp>
      </p:grpSp>
      <p:grpSp>
        <p:nvGrpSpPr>
          <p:cNvPr id="5" name="Group 5"/>
          <p:cNvGrpSpPr/>
          <p:nvPr/>
        </p:nvGrpSpPr>
        <p:grpSpPr>
          <a:xfrm>
            <a:off x="4872099" y="4389570"/>
            <a:ext cx="8572848" cy="1749876"/>
            <a:chOff x="0" y="0"/>
            <a:chExt cx="9376373" cy="1913890"/>
          </a:xfrm>
        </p:grpSpPr>
        <p:sp>
          <p:nvSpPr>
            <p:cNvPr id="6" name="Freeform 6"/>
            <p:cNvSpPr/>
            <p:nvPr/>
          </p:nvSpPr>
          <p:spPr>
            <a:xfrm>
              <a:off x="0" y="0"/>
              <a:ext cx="9376373" cy="1913890"/>
            </a:xfrm>
            <a:custGeom>
              <a:avLst/>
              <a:gdLst/>
              <a:ahLst/>
              <a:cxnLst/>
              <a:rect l="l" t="t" r="r" b="b"/>
              <a:pathLst>
                <a:path w="9376373" h="1913890">
                  <a:moveTo>
                    <a:pt x="9251913" y="1913890"/>
                  </a:moveTo>
                  <a:lnTo>
                    <a:pt x="124460" y="1913890"/>
                  </a:lnTo>
                  <a:cubicBezTo>
                    <a:pt x="55880" y="1913890"/>
                    <a:pt x="0" y="1858010"/>
                    <a:pt x="0" y="1789430"/>
                  </a:cubicBezTo>
                  <a:lnTo>
                    <a:pt x="0" y="124460"/>
                  </a:lnTo>
                  <a:cubicBezTo>
                    <a:pt x="0" y="55880"/>
                    <a:pt x="55880" y="0"/>
                    <a:pt x="124460" y="0"/>
                  </a:cubicBezTo>
                  <a:lnTo>
                    <a:pt x="9251914" y="0"/>
                  </a:lnTo>
                  <a:cubicBezTo>
                    <a:pt x="9320493" y="0"/>
                    <a:pt x="9376373" y="55880"/>
                    <a:pt x="9376373" y="124460"/>
                  </a:cubicBezTo>
                  <a:lnTo>
                    <a:pt x="9376373" y="1789430"/>
                  </a:lnTo>
                  <a:cubicBezTo>
                    <a:pt x="9376373" y="1858010"/>
                    <a:pt x="9320493" y="1913890"/>
                    <a:pt x="9251914" y="1913890"/>
                  </a:cubicBezTo>
                  <a:close/>
                </a:path>
              </a:pathLst>
            </a:custGeom>
            <a:solidFill>
              <a:srgbClr val="43B4BE"/>
            </a:solidFill>
          </p:spPr>
          <p:txBody>
            <a:bodyPr/>
            <a:lstStyle/>
            <a:p>
              <a:endParaRPr lang="it-IT"/>
            </a:p>
          </p:txBody>
        </p:sp>
      </p:grpSp>
      <p:grpSp>
        <p:nvGrpSpPr>
          <p:cNvPr id="7" name="Group 7"/>
          <p:cNvGrpSpPr/>
          <p:nvPr/>
        </p:nvGrpSpPr>
        <p:grpSpPr>
          <a:xfrm>
            <a:off x="4872099" y="2415495"/>
            <a:ext cx="8572848" cy="1749876"/>
            <a:chOff x="0" y="0"/>
            <a:chExt cx="9376373" cy="1913890"/>
          </a:xfrm>
        </p:grpSpPr>
        <p:sp>
          <p:nvSpPr>
            <p:cNvPr id="8" name="Freeform 8"/>
            <p:cNvSpPr/>
            <p:nvPr/>
          </p:nvSpPr>
          <p:spPr>
            <a:xfrm>
              <a:off x="0" y="0"/>
              <a:ext cx="9376373" cy="1913890"/>
            </a:xfrm>
            <a:custGeom>
              <a:avLst/>
              <a:gdLst/>
              <a:ahLst/>
              <a:cxnLst/>
              <a:rect l="l" t="t" r="r" b="b"/>
              <a:pathLst>
                <a:path w="9376373" h="1913890">
                  <a:moveTo>
                    <a:pt x="9251913" y="1913890"/>
                  </a:moveTo>
                  <a:lnTo>
                    <a:pt x="124460" y="1913890"/>
                  </a:lnTo>
                  <a:cubicBezTo>
                    <a:pt x="55880" y="1913890"/>
                    <a:pt x="0" y="1858010"/>
                    <a:pt x="0" y="1789430"/>
                  </a:cubicBezTo>
                  <a:lnTo>
                    <a:pt x="0" y="124460"/>
                  </a:lnTo>
                  <a:cubicBezTo>
                    <a:pt x="0" y="55880"/>
                    <a:pt x="55880" y="0"/>
                    <a:pt x="124460" y="0"/>
                  </a:cubicBezTo>
                  <a:lnTo>
                    <a:pt x="9251914" y="0"/>
                  </a:lnTo>
                  <a:cubicBezTo>
                    <a:pt x="9320493" y="0"/>
                    <a:pt x="9376373" y="55880"/>
                    <a:pt x="9376373" y="124460"/>
                  </a:cubicBezTo>
                  <a:lnTo>
                    <a:pt x="9376373" y="1789430"/>
                  </a:lnTo>
                  <a:cubicBezTo>
                    <a:pt x="9376373" y="1858010"/>
                    <a:pt x="9320493" y="1913890"/>
                    <a:pt x="9251914" y="1913890"/>
                  </a:cubicBezTo>
                  <a:close/>
                </a:path>
              </a:pathLst>
            </a:custGeom>
            <a:solidFill>
              <a:srgbClr val="1E3048"/>
            </a:solidFill>
          </p:spPr>
          <p:txBody>
            <a:bodyPr/>
            <a:lstStyle/>
            <a:p>
              <a:endParaRPr lang="it-IT"/>
            </a:p>
          </p:txBody>
        </p:sp>
      </p:grpSp>
      <p:grpSp>
        <p:nvGrpSpPr>
          <p:cNvPr id="9" name="Group 9"/>
          <p:cNvGrpSpPr/>
          <p:nvPr/>
        </p:nvGrpSpPr>
        <p:grpSpPr>
          <a:xfrm rot="5400000">
            <a:off x="2769362" y="-126336"/>
            <a:ext cx="1294813" cy="6833537"/>
            <a:chOff x="0" y="0"/>
            <a:chExt cx="3130550" cy="16521867"/>
          </a:xfrm>
        </p:grpSpPr>
        <p:sp>
          <p:nvSpPr>
            <p:cNvPr id="10" name="Freeform 10"/>
            <p:cNvSpPr/>
            <p:nvPr/>
          </p:nvSpPr>
          <p:spPr>
            <a:xfrm>
              <a:off x="0" y="0"/>
              <a:ext cx="3130550" cy="16521867"/>
            </a:xfrm>
            <a:custGeom>
              <a:avLst/>
              <a:gdLst/>
              <a:ahLst/>
              <a:cxnLst/>
              <a:rect l="l" t="t" r="r" b="b"/>
              <a:pathLst>
                <a:path w="3130550" h="16521867">
                  <a:moveTo>
                    <a:pt x="0" y="1123950"/>
                  </a:moveTo>
                  <a:lnTo>
                    <a:pt x="0" y="16521867"/>
                  </a:lnTo>
                  <a:lnTo>
                    <a:pt x="3130550" y="16521867"/>
                  </a:lnTo>
                  <a:lnTo>
                    <a:pt x="3130550" y="0"/>
                  </a:lnTo>
                  <a:close/>
                </a:path>
              </a:pathLst>
            </a:custGeom>
            <a:solidFill>
              <a:srgbClr val="F8F8F8"/>
            </a:solidFill>
          </p:spPr>
          <p:txBody>
            <a:bodyPr/>
            <a:lstStyle/>
            <a:p>
              <a:endParaRPr lang="it-IT"/>
            </a:p>
          </p:txBody>
        </p:sp>
      </p:grpSp>
      <p:grpSp>
        <p:nvGrpSpPr>
          <p:cNvPr id="11" name="Group 11"/>
          <p:cNvGrpSpPr/>
          <p:nvPr/>
        </p:nvGrpSpPr>
        <p:grpSpPr>
          <a:xfrm rot="5400000">
            <a:off x="2769362" y="1847739"/>
            <a:ext cx="1294813" cy="6833537"/>
            <a:chOff x="0" y="0"/>
            <a:chExt cx="3130550" cy="16521867"/>
          </a:xfrm>
        </p:grpSpPr>
        <p:sp>
          <p:nvSpPr>
            <p:cNvPr id="12" name="Freeform 12"/>
            <p:cNvSpPr/>
            <p:nvPr/>
          </p:nvSpPr>
          <p:spPr>
            <a:xfrm>
              <a:off x="0" y="0"/>
              <a:ext cx="3130550" cy="16521867"/>
            </a:xfrm>
            <a:custGeom>
              <a:avLst/>
              <a:gdLst/>
              <a:ahLst/>
              <a:cxnLst/>
              <a:rect l="l" t="t" r="r" b="b"/>
              <a:pathLst>
                <a:path w="3130550" h="16521867">
                  <a:moveTo>
                    <a:pt x="0" y="1123950"/>
                  </a:moveTo>
                  <a:lnTo>
                    <a:pt x="0" y="16521867"/>
                  </a:lnTo>
                  <a:lnTo>
                    <a:pt x="3130550" y="16521867"/>
                  </a:lnTo>
                  <a:lnTo>
                    <a:pt x="3130550" y="0"/>
                  </a:lnTo>
                  <a:close/>
                </a:path>
              </a:pathLst>
            </a:custGeom>
            <a:solidFill>
              <a:srgbClr val="F8F8F8"/>
            </a:solidFill>
          </p:spPr>
          <p:txBody>
            <a:bodyPr/>
            <a:lstStyle/>
            <a:p>
              <a:endParaRPr lang="it-IT"/>
            </a:p>
          </p:txBody>
        </p:sp>
      </p:grpSp>
      <p:grpSp>
        <p:nvGrpSpPr>
          <p:cNvPr id="13" name="Group 13"/>
          <p:cNvGrpSpPr/>
          <p:nvPr/>
        </p:nvGrpSpPr>
        <p:grpSpPr>
          <a:xfrm rot="5400000">
            <a:off x="2769362" y="3821814"/>
            <a:ext cx="1294813" cy="6833537"/>
            <a:chOff x="0" y="0"/>
            <a:chExt cx="3130550" cy="16521867"/>
          </a:xfrm>
        </p:grpSpPr>
        <p:sp>
          <p:nvSpPr>
            <p:cNvPr id="14" name="Freeform 14"/>
            <p:cNvSpPr/>
            <p:nvPr/>
          </p:nvSpPr>
          <p:spPr>
            <a:xfrm>
              <a:off x="0" y="0"/>
              <a:ext cx="3130550" cy="16521867"/>
            </a:xfrm>
            <a:custGeom>
              <a:avLst/>
              <a:gdLst/>
              <a:ahLst/>
              <a:cxnLst/>
              <a:rect l="l" t="t" r="r" b="b"/>
              <a:pathLst>
                <a:path w="3130550" h="16521867">
                  <a:moveTo>
                    <a:pt x="0" y="1123950"/>
                  </a:moveTo>
                  <a:lnTo>
                    <a:pt x="0" y="16521867"/>
                  </a:lnTo>
                  <a:lnTo>
                    <a:pt x="3130550" y="16521867"/>
                  </a:lnTo>
                  <a:lnTo>
                    <a:pt x="3130550" y="0"/>
                  </a:lnTo>
                  <a:close/>
                </a:path>
              </a:pathLst>
            </a:custGeom>
            <a:solidFill>
              <a:srgbClr val="F8F8F8"/>
            </a:solidFill>
          </p:spPr>
          <p:txBody>
            <a:bodyPr/>
            <a:lstStyle/>
            <a:p>
              <a:endParaRPr lang="it-IT"/>
            </a:p>
          </p:txBody>
        </p:sp>
      </p:grpSp>
      <p:sp>
        <p:nvSpPr>
          <p:cNvPr id="15" name="Freeform 15"/>
          <p:cNvSpPr/>
          <p:nvPr/>
        </p:nvSpPr>
        <p:spPr>
          <a:xfrm rot="16200000">
            <a:off x="16041208" y="-753914"/>
            <a:ext cx="2988478" cy="1505106"/>
          </a:xfrm>
          <a:custGeom>
            <a:avLst/>
            <a:gdLst/>
            <a:ahLst/>
            <a:cxnLst/>
            <a:rect l="l" t="t" r="r" b="b"/>
            <a:pathLst>
              <a:path w="2988478" h="1505106">
                <a:moveTo>
                  <a:pt x="0" y="0"/>
                </a:moveTo>
                <a:lnTo>
                  <a:pt x="2988478" y="0"/>
                </a:lnTo>
                <a:lnTo>
                  <a:pt x="2988478" y="1505106"/>
                </a:lnTo>
                <a:lnTo>
                  <a:pt x="0" y="150510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it-IT"/>
          </a:p>
        </p:txBody>
      </p:sp>
      <p:sp>
        <p:nvSpPr>
          <p:cNvPr id="16" name="Freeform 16"/>
          <p:cNvSpPr/>
          <p:nvPr/>
        </p:nvSpPr>
        <p:spPr>
          <a:xfrm rot="5400000">
            <a:off x="6921123" y="9139398"/>
            <a:ext cx="1060016" cy="1235189"/>
          </a:xfrm>
          <a:custGeom>
            <a:avLst/>
            <a:gdLst/>
            <a:ahLst/>
            <a:cxnLst/>
            <a:rect l="l" t="t" r="r" b="b"/>
            <a:pathLst>
              <a:path w="1060016" h="1235189">
                <a:moveTo>
                  <a:pt x="0" y="0"/>
                </a:moveTo>
                <a:lnTo>
                  <a:pt x="1060017" y="0"/>
                </a:lnTo>
                <a:lnTo>
                  <a:pt x="1060017" y="1235188"/>
                </a:lnTo>
                <a:lnTo>
                  <a:pt x="0" y="123518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it-IT"/>
          </a:p>
        </p:txBody>
      </p:sp>
      <p:sp>
        <p:nvSpPr>
          <p:cNvPr id="17" name="Freeform 17"/>
          <p:cNvSpPr/>
          <p:nvPr/>
        </p:nvSpPr>
        <p:spPr>
          <a:xfrm>
            <a:off x="16702512" y="8607791"/>
            <a:ext cx="556788" cy="556788"/>
          </a:xfrm>
          <a:custGeom>
            <a:avLst/>
            <a:gdLst/>
            <a:ahLst/>
            <a:cxnLst/>
            <a:rect l="l" t="t" r="r" b="b"/>
            <a:pathLst>
              <a:path w="556788" h="556788">
                <a:moveTo>
                  <a:pt x="0" y="0"/>
                </a:moveTo>
                <a:lnTo>
                  <a:pt x="556788" y="0"/>
                </a:lnTo>
                <a:lnTo>
                  <a:pt x="556788" y="556787"/>
                </a:lnTo>
                <a:lnTo>
                  <a:pt x="0" y="55678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it-IT"/>
          </a:p>
        </p:txBody>
      </p:sp>
      <p:sp>
        <p:nvSpPr>
          <p:cNvPr id="22" name="TextBox 22"/>
          <p:cNvSpPr txBox="1"/>
          <p:nvPr/>
        </p:nvSpPr>
        <p:spPr>
          <a:xfrm>
            <a:off x="7335948" y="2690962"/>
            <a:ext cx="5662099" cy="1089273"/>
          </a:xfrm>
          <a:prstGeom prst="rect">
            <a:avLst/>
          </a:prstGeom>
        </p:spPr>
        <p:txBody>
          <a:bodyPr wrap="square" lIns="0" tIns="0" rIns="0" bIns="0" rtlCol="0" anchor="t">
            <a:spAutoFit/>
          </a:bodyPr>
          <a:lstStyle/>
          <a:p>
            <a:pPr>
              <a:lnSpc>
                <a:spcPts val="2940"/>
              </a:lnSpc>
            </a:pPr>
            <a:r>
              <a:rPr lang="it-IT" sz="2100">
                <a:solidFill>
                  <a:srgbClr val="FFFFFF"/>
                </a:solidFill>
                <a:latin typeface="Montserrat"/>
              </a:rPr>
              <a:t>Sovrintende al sistema pubblico nazionale di valutazione della qualità delle Università e degli Enti di ricerca.</a:t>
            </a:r>
          </a:p>
        </p:txBody>
      </p:sp>
      <p:sp>
        <p:nvSpPr>
          <p:cNvPr id="23" name="TextBox 23"/>
          <p:cNvSpPr txBox="1"/>
          <p:nvPr/>
        </p:nvSpPr>
        <p:spPr>
          <a:xfrm>
            <a:off x="7335948" y="4502142"/>
            <a:ext cx="5492642" cy="1461169"/>
          </a:xfrm>
          <a:prstGeom prst="rect">
            <a:avLst/>
          </a:prstGeom>
        </p:spPr>
        <p:txBody>
          <a:bodyPr wrap="square" lIns="0" tIns="0" rIns="0" bIns="0" rtlCol="0" anchor="t">
            <a:spAutoFit/>
          </a:bodyPr>
          <a:lstStyle/>
          <a:p>
            <a:pPr>
              <a:lnSpc>
                <a:spcPts val="2940"/>
              </a:lnSpc>
            </a:pPr>
            <a:r>
              <a:rPr lang="it-IT" sz="2100">
                <a:solidFill>
                  <a:srgbClr val="FFFFFF"/>
                </a:solidFill>
                <a:latin typeface="Montserrat"/>
              </a:rPr>
              <a:t>Procedura di Valutazione della Qualità della Ricerca finalizzata alla valutazione dei risultati della ricerca delle Università e degli Enti di Ricerca.</a:t>
            </a:r>
          </a:p>
        </p:txBody>
      </p:sp>
      <p:sp>
        <p:nvSpPr>
          <p:cNvPr id="24" name="TextBox 24"/>
          <p:cNvSpPr txBox="1"/>
          <p:nvPr/>
        </p:nvSpPr>
        <p:spPr>
          <a:xfrm>
            <a:off x="7335948" y="6646515"/>
            <a:ext cx="5492642" cy="1089273"/>
          </a:xfrm>
          <a:prstGeom prst="rect">
            <a:avLst/>
          </a:prstGeom>
        </p:spPr>
        <p:txBody>
          <a:bodyPr wrap="square" lIns="0" tIns="0" rIns="0" bIns="0" rtlCol="0" anchor="t">
            <a:spAutoFit/>
          </a:bodyPr>
          <a:lstStyle/>
          <a:p>
            <a:pPr>
              <a:lnSpc>
                <a:spcPts val="2940"/>
              </a:lnSpc>
            </a:pPr>
            <a:r>
              <a:rPr lang="it-IT" sz="2100">
                <a:solidFill>
                  <a:srgbClr val="FFFFFF"/>
                </a:solidFill>
                <a:latin typeface="Montserrat"/>
              </a:rPr>
              <a:t>I risultati della VQR sono utilizzati per l’allocazione della quota premiale del Fondo di Finanziamento Ordinario (FFO).</a:t>
            </a:r>
          </a:p>
        </p:txBody>
      </p:sp>
      <p:sp>
        <p:nvSpPr>
          <p:cNvPr id="25" name="TextBox 25"/>
          <p:cNvSpPr txBox="1"/>
          <p:nvPr/>
        </p:nvSpPr>
        <p:spPr>
          <a:xfrm>
            <a:off x="2640287" y="3093203"/>
            <a:ext cx="3680427" cy="410369"/>
          </a:xfrm>
          <a:prstGeom prst="rect">
            <a:avLst/>
          </a:prstGeom>
        </p:spPr>
        <p:txBody>
          <a:bodyPr lIns="0" tIns="0" rIns="0" bIns="0" rtlCol="0" anchor="t">
            <a:spAutoFit/>
          </a:bodyPr>
          <a:lstStyle/>
          <a:p>
            <a:pPr>
              <a:lnSpc>
                <a:spcPts val="3191"/>
              </a:lnSpc>
            </a:pPr>
            <a:r>
              <a:rPr lang="en-US" sz="2799">
                <a:solidFill>
                  <a:srgbClr val="43B4BE"/>
                </a:solidFill>
                <a:latin typeface="Montserrat Classic"/>
              </a:rPr>
              <a:t>ANVUR </a:t>
            </a:r>
          </a:p>
        </p:txBody>
      </p:sp>
      <p:sp>
        <p:nvSpPr>
          <p:cNvPr id="26" name="TextBox 26"/>
          <p:cNvSpPr txBox="1"/>
          <p:nvPr/>
        </p:nvSpPr>
        <p:spPr>
          <a:xfrm>
            <a:off x="2640287" y="5082438"/>
            <a:ext cx="3680427" cy="410369"/>
          </a:xfrm>
          <a:prstGeom prst="rect">
            <a:avLst/>
          </a:prstGeom>
        </p:spPr>
        <p:txBody>
          <a:bodyPr lIns="0" tIns="0" rIns="0" bIns="0" rtlCol="0" anchor="t">
            <a:spAutoFit/>
          </a:bodyPr>
          <a:lstStyle/>
          <a:p>
            <a:pPr>
              <a:lnSpc>
                <a:spcPts val="3191"/>
              </a:lnSpc>
            </a:pPr>
            <a:r>
              <a:rPr lang="en-US" sz="2799">
                <a:solidFill>
                  <a:srgbClr val="43B4BE"/>
                </a:solidFill>
                <a:latin typeface="Montserrat Classic"/>
              </a:rPr>
              <a:t>VQR</a:t>
            </a:r>
          </a:p>
        </p:txBody>
      </p:sp>
      <p:sp>
        <p:nvSpPr>
          <p:cNvPr id="27" name="TextBox 27"/>
          <p:cNvSpPr txBox="1"/>
          <p:nvPr/>
        </p:nvSpPr>
        <p:spPr>
          <a:xfrm>
            <a:off x="2640287" y="7041353"/>
            <a:ext cx="3680427" cy="410369"/>
          </a:xfrm>
          <a:prstGeom prst="rect">
            <a:avLst/>
          </a:prstGeom>
        </p:spPr>
        <p:txBody>
          <a:bodyPr lIns="0" tIns="0" rIns="0" bIns="0" rtlCol="0" anchor="t">
            <a:spAutoFit/>
          </a:bodyPr>
          <a:lstStyle/>
          <a:p>
            <a:pPr>
              <a:lnSpc>
                <a:spcPts val="3191"/>
              </a:lnSpc>
            </a:pPr>
            <a:r>
              <a:rPr lang="it-IT" sz="2799">
                <a:solidFill>
                  <a:srgbClr val="43B4BE"/>
                </a:solidFill>
                <a:latin typeface="Montserrat Classic"/>
              </a:rPr>
              <a:t>Risultati</a:t>
            </a:r>
          </a:p>
        </p:txBody>
      </p:sp>
      <p:grpSp>
        <p:nvGrpSpPr>
          <p:cNvPr id="28" name="Group 28"/>
          <p:cNvGrpSpPr/>
          <p:nvPr/>
        </p:nvGrpSpPr>
        <p:grpSpPr>
          <a:xfrm>
            <a:off x="-431966" y="911088"/>
            <a:ext cx="7148154" cy="925889"/>
            <a:chOff x="0" y="0"/>
            <a:chExt cx="9530872" cy="1234519"/>
          </a:xfrm>
        </p:grpSpPr>
        <p:grpSp>
          <p:nvGrpSpPr>
            <p:cNvPr id="29" name="Group 29"/>
            <p:cNvGrpSpPr/>
            <p:nvPr/>
          </p:nvGrpSpPr>
          <p:grpSpPr>
            <a:xfrm>
              <a:off x="0" y="0"/>
              <a:ext cx="9530872" cy="1234519"/>
              <a:chOff x="0" y="0"/>
              <a:chExt cx="2221364" cy="287730"/>
            </a:xfrm>
          </p:grpSpPr>
          <p:sp>
            <p:nvSpPr>
              <p:cNvPr id="30" name="Freeform 30"/>
              <p:cNvSpPr/>
              <p:nvPr/>
            </p:nvSpPr>
            <p:spPr>
              <a:xfrm>
                <a:off x="0" y="0"/>
                <a:ext cx="2221364" cy="287730"/>
              </a:xfrm>
              <a:custGeom>
                <a:avLst/>
                <a:gdLst/>
                <a:ahLst/>
                <a:cxnLst/>
                <a:rect l="l" t="t" r="r" b="b"/>
                <a:pathLst>
                  <a:path w="2221364" h="287730">
                    <a:moveTo>
                      <a:pt x="46588" y="0"/>
                    </a:moveTo>
                    <a:lnTo>
                      <a:pt x="2174776" y="0"/>
                    </a:lnTo>
                    <a:cubicBezTo>
                      <a:pt x="2187132" y="0"/>
                      <a:pt x="2198982" y="4908"/>
                      <a:pt x="2207719" y="13645"/>
                    </a:cubicBezTo>
                    <a:cubicBezTo>
                      <a:pt x="2216456" y="22382"/>
                      <a:pt x="2221364" y="34232"/>
                      <a:pt x="2221364" y="46588"/>
                    </a:cubicBezTo>
                    <a:lnTo>
                      <a:pt x="2221364" y="241142"/>
                    </a:lnTo>
                    <a:cubicBezTo>
                      <a:pt x="2221364" y="266872"/>
                      <a:pt x="2200506" y="287730"/>
                      <a:pt x="2174776" y="287730"/>
                    </a:cubicBezTo>
                    <a:lnTo>
                      <a:pt x="46588" y="287730"/>
                    </a:lnTo>
                    <a:cubicBezTo>
                      <a:pt x="34232" y="287730"/>
                      <a:pt x="22382" y="282822"/>
                      <a:pt x="13645" y="274085"/>
                    </a:cubicBezTo>
                    <a:cubicBezTo>
                      <a:pt x="4908" y="265348"/>
                      <a:pt x="0" y="253498"/>
                      <a:pt x="0" y="241142"/>
                    </a:cubicBezTo>
                    <a:lnTo>
                      <a:pt x="0" y="46588"/>
                    </a:lnTo>
                    <a:cubicBezTo>
                      <a:pt x="0" y="34232"/>
                      <a:pt x="4908" y="22382"/>
                      <a:pt x="13645" y="13645"/>
                    </a:cubicBezTo>
                    <a:cubicBezTo>
                      <a:pt x="22382" y="4908"/>
                      <a:pt x="34232" y="0"/>
                      <a:pt x="46588" y="0"/>
                    </a:cubicBezTo>
                    <a:close/>
                  </a:path>
                </a:pathLst>
              </a:custGeom>
              <a:solidFill>
                <a:srgbClr val="FFFFFF"/>
              </a:solidFill>
            </p:spPr>
            <p:txBody>
              <a:bodyPr/>
              <a:lstStyle/>
              <a:p>
                <a:endParaRPr lang="it-IT"/>
              </a:p>
            </p:txBody>
          </p:sp>
          <p:sp>
            <p:nvSpPr>
              <p:cNvPr id="31" name="TextBox 31"/>
              <p:cNvSpPr txBox="1"/>
              <p:nvPr/>
            </p:nvSpPr>
            <p:spPr>
              <a:xfrm>
                <a:off x="0" y="-38100"/>
                <a:ext cx="2221364" cy="325830"/>
              </a:xfrm>
              <a:prstGeom prst="rect">
                <a:avLst/>
              </a:prstGeom>
            </p:spPr>
            <p:txBody>
              <a:bodyPr lIns="60055" tIns="60055" rIns="60055" bIns="60055" rtlCol="0" anchor="ctr"/>
              <a:lstStyle/>
              <a:p>
                <a:pPr algn="ctr">
                  <a:lnSpc>
                    <a:spcPts val="2939"/>
                  </a:lnSpc>
                </a:pPr>
                <a:endParaRPr/>
              </a:p>
            </p:txBody>
          </p:sp>
        </p:grpSp>
        <p:sp>
          <p:nvSpPr>
            <p:cNvPr id="32" name="Freeform 32"/>
            <p:cNvSpPr/>
            <p:nvPr/>
          </p:nvSpPr>
          <p:spPr>
            <a:xfrm>
              <a:off x="3724852" y="163176"/>
              <a:ext cx="5435836" cy="908166"/>
            </a:xfrm>
            <a:custGeom>
              <a:avLst/>
              <a:gdLst/>
              <a:ahLst/>
              <a:cxnLst/>
              <a:rect l="l" t="t" r="r" b="b"/>
              <a:pathLst>
                <a:path w="5435836" h="908166">
                  <a:moveTo>
                    <a:pt x="0" y="0"/>
                  </a:moveTo>
                  <a:lnTo>
                    <a:pt x="5435836" y="0"/>
                  </a:lnTo>
                  <a:lnTo>
                    <a:pt x="5435836" y="908167"/>
                  </a:lnTo>
                  <a:lnTo>
                    <a:pt x="0" y="908167"/>
                  </a:lnTo>
                  <a:lnTo>
                    <a:pt x="0" y="0"/>
                  </a:lnTo>
                  <a:close/>
                </a:path>
              </a:pathLst>
            </a:custGeom>
            <a:blipFill>
              <a:blip r:embed="rId9"/>
              <a:stretch>
                <a:fillRect/>
              </a:stretch>
            </a:blipFill>
          </p:spPr>
          <p:txBody>
            <a:bodyPr/>
            <a:lstStyle/>
            <a:p>
              <a:endParaRPr lang="it-IT"/>
            </a:p>
          </p:txBody>
        </p:sp>
        <p:sp>
          <p:nvSpPr>
            <p:cNvPr id="33" name="Freeform 33"/>
            <p:cNvSpPr/>
            <p:nvPr/>
          </p:nvSpPr>
          <p:spPr>
            <a:xfrm>
              <a:off x="1650583" y="240131"/>
              <a:ext cx="1923704" cy="754258"/>
            </a:xfrm>
            <a:custGeom>
              <a:avLst/>
              <a:gdLst/>
              <a:ahLst/>
              <a:cxnLst/>
              <a:rect l="l" t="t" r="r" b="b"/>
              <a:pathLst>
                <a:path w="1923704" h="754258">
                  <a:moveTo>
                    <a:pt x="0" y="0"/>
                  </a:moveTo>
                  <a:lnTo>
                    <a:pt x="1923704" y="0"/>
                  </a:lnTo>
                  <a:lnTo>
                    <a:pt x="1923704" y="754258"/>
                  </a:lnTo>
                  <a:lnTo>
                    <a:pt x="0" y="754258"/>
                  </a:lnTo>
                  <a:lnTo>
                    <a:pt x="0" y="0"/>
                  </a:lnTo>
                  <a:close/>
                </a:path>
              </a:pathLst>
            </a:custGeom>
            <a:blipFill>
              <a:blip r:embed="rId10"/>
              <a:stretch>
                <a:fillRect/>
              </a:stretch>
            </a:blipFill>
          </p:spPr>
          <p:txBody>
            <a:bodyPr/>
            <a:lstStyle/>
            <a:p>
              <a:endParaRPr lang="it-IT"/>
            </a:p>
          </p:txBody>
        </p:sp>
      </p:grpSp>
      <p:sp>
        <p:nvSpPr>
          <p:cNvPr id="18" name="CasellaDiTesto 17">
            <a:extLst>
              <a:ext uri="{FF2B5EF4-FFF2-40B4-BE49-F238E27FC236}">
                <a16:creationId xmlns:a16="http://schemas.microsoft.com/office/drawing/2014/main" id="{B623C2D7-14E9-5750-80BE-21D26E15038B}"/>
              </a:ext>
            </a:extLst>
          </p:cNvPr>
          <p:cNvSpPr txBox="1"/>
          <p:nvPr/>
        </p:nvSpPr>
        <p:spPr>
          <a:xfrm>
            <a:off x="7051965" y="382484"/>
            <a:ext cx="9916885"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sz="4000">
                <a:solidFill>
                  <a:schemeClr val="bg1"/>
                </a:solidFill>
                <a:latin typeface="Montserrat Classic Bold"/>
                <a:ea typeface="Montserrat Classic Bold"/>
                <a:cs typeface="Montserrat Classic Bold"/>
              </a:rPr>
              <a:t>Valutazione della ricerca e Open Access</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18288000" cy="1457325"/>
          </a:xfrm>
          <a:prstGeom prst="rect">
            <a:avLst/>
          </a:prstGeom>
          <a:solidFill>
            <a:srgbClr val="1E3048"/>
          </a:solidFill>
        </p:spPr>
        <p:txBody>
          <a:bodyPr/>
          <a:lstStyle/>
          <a:p>
            <a:endParaRPr lang="it-IT"/>
          </a:p>
        </p:txBody>
      </p:sp>
      <p:grpSp>
        <p:nvGrpSpPr>
          <p:cNvPr id="3" name="Group 3"/>
          <p:cNvGrpSpPr/>
          <p:nvPr/>
        </p:nvGrpSpPr>
        <p:grpSpPr>
          <a:xfrm>
            <a:off x="10997982" y="3190835"/>
            <a:ext cx="6261318" cy="2307755"/>
            <a:chOff x="0" y="0"/>
            <a:chExt cx="6848186" cy="2524059"/>
          </a:xfrm>
        </p:grpSpPr>
        <p:sp>
          <p:nvSpPr>
            <p:cNvPr id="4" name="Freeform 4"/>
            <p:cNvSpPr/>
            <p:nvPr/>
          </p:nvSpPr>
          <p:spPr>
            <a:xfrm>
              <a:off x="0" y="0"/>
              <a:ext cx="6848187" cy="2524060"/>
            </a:xfrm>
            <a:custGeom>
              <a:avLst/>
              <a:gdLst/>
              <a:ahLst/>
              <a:cxnLst/>
              <a:rect l="l" t="t" r="r" b="b"/>
              <a:pathLst>
                <a:path w="6848187" h="2524060">
                  <a:moveTo>
                    <a:pt x="6723726" y="2524060"/>
                  </a:moveTo>
                  <a:lnTo>
                    <a:pt x="124460" y="2524060"/>
                  </a:lnTo>
                  <a:cubicBezTo>
                    <a:pt x="55880" y="2524060"/>
                    <a:pt x="0" y="2468180"/>
                    <a:pt x="0" y="2399599"/>
                  </a:cubicBezTo>
                  <a:lnTo>
                    <a:pt x="0" y="124460"/>
                  </a:lnTo>
                  <a:cubicBezTo>
                    <a:pt x="0" y="55880"/>
                    <a:pt x="55880" y="0"/>
                    <a:pt x="124460" y="0"/>
                  </a:cubicBezTo>
                  <a:lnTo>
                    <a:pt x="6723727" y="0"/>
                  </a:lnTo>
                  <a:cubicBezTo>
                    <a:pt x="6792306" y="0"/>
                    <a:pt x="6848187" y="55880"/>
                    <a:pt x="6848187" y="124460"/>
                  </a:cubicBezTo>
                  <a:lnTo>
                    <a:pt x="6848187" y="2399600"/>
                  </a:lnTo>
                  <a:cubicBezTo>
                    <a:pt x="6848187" y="2468180"/>
                    <a:pt x="6792306" y="2524060"/>
                    <a:pt x="6723727" y="2524060"/>
                  </a:cubicBezTo>
                  <a:close/>
                </a:path>
              </a:pathLst>
            </a:custGeom>
            <a:solidFill>
              <a:srgbClr val="1E3048"/>
            </a:solidFill>
          </p:spPr>
          <p:txBody>
            <a:bodyPr/>
            <a:lstStyle/>
            <a:p>
              <a:endParaRPr lang="it-IT"/>
            </a:p>
          </p:txBody>
        </p:sp>
      </p:grpSp>
      <p:grpSp>
        <p:nvGrpSpPr>
          <p:cNvPr id="5" name="Group 5"/>
          <p:cNvGrpSpPr/>
          <p:nvPr/>
        </p:nvGrpSpPr>
        <p:grpSpPr>
          <a:xfrm>
            <a:off x="10413732" y="5751049"/>
            <a:ext cx="6845568" cy="2307755"/>
            <a:chOff x="0" y="0"/>
            <a:chExt cx="7487197" cy="2524059"/>
          </a:xfrm>
        </p:grpSpPr>
        <p:sp>
          <p:nvSpPr>
            <p:cNvPr id="6" name="Freeform 6"/>
            <p:cNvSpPr/>
            <p:nvPr/>
          </p:nvSpPr>
          <p:spPr>
            <a:xfrm>
              <a:off x="0" y="0"/>
              <a:ext cx="7487197" cy="2524060"/>
            </a:xfrm>
            <a:custGeom>
              <a:avLst/>
              <a:gdLst/>
              <a:ahLst/>
              <a:cxnLst/>
              <a:rect l="l" t="t" r="r" b="b"/>
              <a:pathLst>
                <a:path w="7487197" h="2524060">
                  <a:moveTo>
                    <a:pt x="7362737" y="2524060"/>
                  </a:moveTo>
                  <a:lnTo>
                    <a:pt x="124460" y="2524060"/>
                  </a:lnTo>
                  <a:cubicBezTo>
                    <a:pt x="55880" y="2524060"/>
                    <a:pt x="0" y="2468180"/>
                    <a:pt x="0" y="2399599"/>
                  </a:cubicBezTo>
                  <a:lnTo>
                    <a:pt x="0" y="124460"/>
                  </a:lnTo>
                  <a:cubicBezTo>
                    <a:pt x="0" y="55880"/>
                    <a:pt x="55880" y="0"/>
                    <a:pt x="124460" y="0"/>
                  </a:cubicBezTo>
                  <a:lnTo>
                    <a:pt x="7362737" y="0"/>
                  </a:lnTo>
                  <a:cubicBezTo>
                    <a:pt x="7431317" y="0"/>
                    <a:pt x="7487197" y="55880"/>
                    <a:pt x="7487197" y="124460"/>
                  </a:cubicBezTo>
                  <a:lnTo>
                    <a:pt x="7487197" y="2399600"/>
                  </a:lnTo>
                  <a:cubicBezTo>
                    <a:pt x="7487197" y="2468180"/>
                    <a:pt x="7431317" y="2524060"/>
                    <a:pt x="7362737" y="2524060"/>
                  </a:cubicBezTo>
                  <a:close/>
                </a:path>
              </a:pathLst>
            </a:custGeom>
            <a:solidFill>
              <a:srgbClr val="43B4BE"/>
            </a:solidFill>
          </p:spPr>
          <p:txBody>
            <a:bodyPr/>
            <a:lstStyle/>
            <a:p>
              <a:endParaRPr lang="it-IT"/>
            </a:p>
          </p:txBody>
        </p:sp>
      </p:grpSp>
      <p:grpSp>
        <p:nvGrpSpPr>
          <p:cNvPr id="7" name="Group 7"/>
          <p:cNvGrpSpPr/>
          <p:nvPr/>
        </p:nvGrpSpPr>
        <p:grpSpPr>
          <a:xfrm>
            <a:off x="10413732" y="3190835"/>
            <a:ext cx="6845568" cy="2307755"/>
            <a:chOff x="0" y="0"/>
            <a:chExt cx="7487197" cy="2524059"/>
          </a:xfrm>
        </p:grpSpPr>
        <p:sp>
          <p:nvSpPr>
            <p:cNvPr id="8" name="Freeform 8"/>
            <p:cNvSpPr/>
            <p:nvPr/>
          </p:nvSpPr>
          <p:spPr>
            <a:xfrm>
              <a:off x="0" y="0"/>
              <a:ext cx="7487197" cy="2524060"/>
            </a:xfrm>
            <a:custGeom>
              <a:avLst/>
              <a:gdLst/>
              <a:ahLst/>
              <a:cxnLst/>
              <a:rect l="l" t="t" r="r" b="b"/>
              <a:pathLst>
                <a:path w="7487197" h="2524060">
                  <a:moveTo>
                    <a:pt x="7362737" y="2524060"/>
                  </a:moveTo>
                  <a:lnTo>
                    <a:pt x="124460" y="2524060"/>
                  </a:lnTo>
                  <a:cubicBezTo>
                    <a:pt x="55880" y="2524060"/>
                    <a:pt x="0" y="2468180"/>
                    <a:pt x="0" y="2399599"/>
                  </a:cubicBezTo>
                  <a:lnTo>
                    <a:pt x="0" y="124460"/>
                  </a:lnTo>
                  <a:cubicBezTo>
                    <a:pt x="0" y="55880"/>
                    <a:pt x="55880" y="0"/>
                    <a:pt x="124460" y="0"/>
                  </a:cubicBezTo>
                  <a:lnTo>
                    <a:pt x="7362737" y="0"/>
                  </a:lnTo>
                  <a:cubicBezTo>
                    <a:pt x="7431317" y="0"/>
                    <a:pt x="7487197" y="55880"/>
                    <a:pt x="7487197" y="124460"/>
                  </a:cubicBezTo>
                  <a:lnTo>
                    <a:pt x="7487197" y="2399600"/>
                  </a:lnTo>
                  <a:cubicBezTo>
                    <a:pt x="7487197" y="2468180"/>
                    <a:pt x="7431317" y="2524060"/>
                    <a:pt x="7362737" y="2524060"/>
                  </a:cubicBezTo>
                  <a:close/>
                </a:path>
              </a:pathLst>
            </a:custGeom>
            <a:solidFill>
              <a:srgbClr val="1E3048"/>
            </a:solidFill>
          </p:spPr>
          <p:txBody>
            <a:bodyPr/>
            <a:lstStyle/>
            <a:p>
              <a:endParaRPr lang="it-IT"/>
            </a:p>
          </p:txBody>
        </p:sp>
      </p:grpSp>
      <p:grpSp>
        <p:nvGrpSpPr>
          <p:cNvPr id="9" name="Group 9"/>
          <p:cNvGrpSpPr/>
          <p:nvPr/>
        </p:nvGrpSpPr>
        <p:grpSpPr>
          <a:xfrm>
            <a:off x="9534430" y="3547878"/>
            <a:ext cx="1758605" cy="1593669"/>
            <a:chOff x="0" y="0"/>
            <a:chExt cx="1923438" cy="1743043"/>
          </a:xfrm>
        </p:grpSpPr>
        <p:sp>
          <p:nvSpPr>
            <p:cNvPr id="10" name="Freeform 10"/>
            <p:cNvSpPr/>
            <p:nvPr/>
          </p:nvSpPr>
          <p:spPr>
            <a:xfrm>
              <a:off x="0" y="0"/>
              <a:ext cx="1923438" cy="1743043"/>
            </a:xfrm>
            <a:custGeom>
              <a:avLst/>
              <a:gdLst/>
              <a:ahLst/>
              <a:cxnLst/>
              <a:rect l="l" t="t" r="r" b="b"/>
              <a:pathLst>
                <a:path w="1923438" h="1743043">
                  <a:moveTo>
                    <a:pt x="1798977" y="1743042"/>
                  </a:moveTo>
                  <a:lnTo>
                    <a:pt x="124460" y="1743042"/>
                  </a:lnTo>
                  <a:cubicBezTo>
                    <a:pt x="55880" y="1743042"/>
                    <a:pt x="0" y="1687163"/>
                    <a:pt x="0" y="1618583"/>
                  </a:cubicBezTo>
                  <a:lnTo>
                    <a:pt x="0" y="124460"/>
                  </a:lnTo>
                  <a:cubicBezTo>
                    <a:pt x="0" y="55880"/>
                    <a:pt x="55880" y="0"/>
                    <a:pt x="124460" y="0"/>
                  </a:cubicBezTo>
                  <a:lnTo>
                    <a:pt x="1798978" y="0"/>
                  </a:lnTo>
                  <a:cubicBezTo>
                    <a:pt x="1867558" y="0"/>
                    <a:pt x="1923438" y="55880"/>
                    <a:pt x="1923438" y="124460"/>
                  </a:cubicBezTo>
                  <a:lnTo>
                    <a:pt x="1923438" y="1618583"/>
                  </a:lnTo>
                  <a:cubicBezTo>
                    <a:pt x="1923438" y="1687163"/>
                    <a:pt x="1867558" y="1743043"/>
                    <a:pt x="1798978" y="1743043"/>
                  </a:cubicBezTo>
                  <a:close/>
                </a:path>
              </a:pathLst>
            </a:custGeom>
            <a:solidFill>
              <a:srgbClr val="43B4BE"/>
            </a:solidFill>
          </p:spPr>
          <p:txBody>
            <a:bodyPr/>
            <a:lstStyle/>
            <a:p>
              <a:endParaRPr lang="it-IT"/>
            </a:p>
          </p:txBody>
        </p:sp>
      </p:grpSp>
      <p:grpSp>
        <p:nvGrpSpPr>
          <p:cNvPr id="11" name="Group 11"/>
          <p:cNvGrpSpPr/>
          <p:nvPr/>
        </p:nvGrpSpPr>
        <p:grpSpPr>
          <a:xfrm>
            <a:off x="9534430" y="6108092"/>
            <a:ext cx="1758605" cy="1593669"/>
            <a:chOff x="0" y="0"/>
            <a:chExt cx="1923438" cy="1743043"/>
          </a:xfrm>
        </p:grpSpPr>
        <p:sp>
          <p:nvSpPr>
            <p:cNvPr id="12" name="Freeform 12"/>
            <p:cNvSpPr/>
            <p:nvPr/>
          </p:nvSpPr>
          <p:spPr>
            <a:xfrm>
              <a:off x="0" y="0"/>
              <a:ext cx="1923438" cy="1743043"/>
            </a:xfrm>
            <a:custGeom>
              <a:avLst/>
              <a:gdLst/>
              <a:ahLst/>
              <a:cxnLst/>
              <a:rect l="l" t="t" r="r" b="b"/>
              <a:pathLst>
                <a:path w="1923438" h="1743043">
                  <a:moveTo>
                    <a:pt x="1798977" y="1743042"/>
                  </a:moveTo>
                  <a:lnTo>
                    <a:pt x="124460" y="1743042"/>
                  </a:lnTo>
                  <a:cubicBezTo>
                    <a:pt x="55880" y="1743042"/>
                    <a:pt x="0" y="1687163"/>
                    <a:pt x="0" y="1618583"/>
                  </a:cubicBezTo>
                  <a:lnTo>
                    <a:pt x="0" y="124460"/>
                  </a:lnTo>
                  <a:cubicBezTo>
                    <a:pt x="0" y="55880"/>
                    <a:pt x="55880" y="0"/>
                    <a:pt x="124460" y="0"/>
                  </a:cubicBezTo>
                  <a:lnTo>
                    <a:pt x="1798978" y="0"/>
                  </a:lnTo>
                  <a:cubicBezTo>
                    <a:pt x="1867558" y="0"/>
                    <a:pt x="1923438" y="55880"/>
                    <a:pt x="1923438" y="124460"/>
                  </a:cubicBezTo>
                  <a:lnTo>
                    <a:pt x="1923438" y="1618583"/>
                  </a:lnTo>
                  <a:cubicBezTo>
                    <a:pt x="1923438" y="1687163"/>
                    <a:pt x="1867558" y="1743043"/>
                    <a:pt x="1798978" y="1743043"/>
                  </a:cubicBezTo>
                  <a:close/>
                </a:path>
              </a:pathLst>
            </a:custGeom>
            <a:solidFill>
              <a:srgbClr val="1E3048"/>
            </a:solidFill>
          </p:spPr>
          <p:txBody>
            <a:bodyPr/>
            <a:lstStyle/>
            <a:p>
              <a:endParaRPr lang="it-IT"/>
            </a:p>
          </p:txBody>
        </p:sp>
      </p:grpSp>
      <p:grpSp>
        <p:nvGrpSpPr>
          <p:cNvPr id="13" name="Group 13"/>
          <p:cNvGrpSpPr>
            <a:grpSpLocks noChangeAspect="1"/>
          </p:cNvGrpSpPr>
          <p:nvPr/>
        </p:nvGrpSpPr>
        <p:grpSpPr>
          <a:xfrm rot="5400000">
            <a:off x="11200198" y="4114077"/>
            <a:ext cx="532646" cy="461271"/>
            <a:chOff x="0" y="0"/>
            <a:chExt cx="6350000" cy="5499100"/>
          </a:xfrm>
        </p:grpSpPr>
        <p:sp>
          <p:nvSpPr>
            <p:cNvPr id="14" name="Freeform 14"/>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43B4BE"/>
            </a:solidFill>
          </p:spPr>
          <p:txBody>
            <a:bodyPr/>
            <a:lstStyle/>
            <a:p>
              <a:endParaRPr lang="it-IT"/>
            </a:p>
          </p:txBody>
        </p:sp>
      </p:grpSp>
      <p:grpSp>
        <p:nvGrpSpPr>
          <p:cNvPr id="15" name="Group 15"/>
          <p:cNvGrpSpPr>
            <a:grpSpLocks noChangeAspect="1"/>
          </p:cNvGrpSpPr>
          <p:nvPr/>
        </p:nvGrpSpPr>
        <p:grpSpPr>
          <a:xfrm rot="5400000">
            <a:off x="11200198" y="6674291"/>
            <a:ext cx="532646" cy="461271"/>
            <a:chOff x="0" y="0"/>
            <a:chExt cx="6350000" cy="5499100"/>
          </a:xfrm>
        </p:grpSpPr>
        <p:sp>
          <p:nvSpPr>
            <p:cNvPr id="16" name="Freeform 16"/>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1E3048"/>
            </a:solidFill>
          </p:spPr>
          <p:txBody>
            <a:bodyPr/>
            <a:lstStyle/>
            <a:p>
              <a:endParaRPr lang="it-IT"/>
            </a:p>
          </p:txBody>
        </p:sp>
      </p:grpSp>
      <p:sp>
        <p:nvSpPr>
          <p:cNvPr id="17" name="Freeform 17"/>
          <p:cNvSpPr/>
          <p:nvPr/>
        </p:nvSpPr>
        <p:spPr>
          <a:xfrm rot="16200000">
            <a:off x="16041208" y="-786571"/>
            <a:ext cx="2988478" cy="1505106"/>
          </a:xfrm>
          <a:custGeom>
            <a:avLst/>
            <a:gdLst/>
            <a:ahLst/>
            <a:cxnLst/>
            <a:rect l="l" t="t" r="r" b="b"/>
            <a:pathLst>
              <a:path w="2988478" h="1505106">
                <a:moveTo>
                  <a:pt x="0" y="0"/>
                </a:moveTo>
                <a:lnTo>
                  <a:pt x="2988478" y="0"/>
                </a:lnTo>
                <a:lnTo>
                  <a:pt x="2988478" y="1505106"/>
                </a:lnTo>
                <a:lnTo>
                  <a:pt x="0" y="150510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it-IT"/>
          </a:p>
        </p:txBody>
      </p:sp>
      <p:sp>
        <p:nvSpPr>
          <p:cNvPr id="18" name="Freeform 18"/>
          <p:cNvSpPr/>
          <p:nvPr/>
        </p:nvSpPr>
        <p:spPr>
          <a:xfrm rot="5400000">
            <a:off x="7630802" y="9139398"/>
            <a:ext cx="1060016" cy="1235189"/>
          </a:xfrm>
          <a:custGeom>
            <a:avLst/>
            <a:gdLst/>
            <a:ahLst/>
            <a:cxnLst/>
            <a:rect l="l" t="t" r="r" b="b"/>
            <a:pathLst>
              <a:path w="1060016" h="1235189">
                <a:moveTo>
                  <a:pt x="0" y="0"/>
                </a:moveTo>
                <a:lnTo>
                  <a:pt x="1060016" y="0"/>
                </a:lnTo>
                <a:lnTo>
                  <a:pt x="1060016" y="1235188"/>
                </a:lnTo>
                <a:lnTo>
                  <a:pt x="0" y="123518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it-IT"/>
          </a:p>
        </p:txBody>
      </p:sp>
      <p:sp>
        <p:nvSpPr>
          <p:cNvPr id="19" name="Freeform 19"/>
          <p:cNvSpPr/>
          <p:nvPr/>
        </p:nvSpPr>
        <p:spPr>
          <a:xfrm>
            <a:off x="16702512" y="8607791"/>
            <a:ext cx="556788" cy="556788"/>
          </a:xfrm>
          <a:custGeom>
            <a:avLst/>
            <a:gdLst/>
            <a:ahLst/>
            <a:cxnLst/>
            <a:rect l="l" t="t" r="r" b="b"/>
            <a:pathLst>
              <a:path w="556788" h="556788">
                <a:moveTo>
                  <a:pt x="0" y="0"/>
                </a:moveTo>
                <a:lnTo>
                  <a:pt x="556788" y="0"/>
                </a:lnTo>
                <a:lnTo>
                  <a:pt x="556788" y="556787"/>
                </a:lnTo>
                <a:lnTo>
                  <a:pt x="0" y="55678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it-IT"/>
          </a:p>
        </p:txBody>
      </p:sp>
      <p:sp>
        <p:nvSpPr>
          <p:cNvPr id="20" name="TextBox 20"/>
          <p:cNvSpPr txBox="1"/>
          <p:nvPr/>
        </p:nvSpPr>
        <p:spPr>
          <a:xfrm>
            <a:off x="1110684" y="7150895"/>
            <a:ext cx="1644305" cy="423034"/>
          </a:xfrm>
          <a:prstGeom prst="rect">
            <a:avLst/>
          </a:prstGeom>
        </p:spPr>
        <p:txBody>
          <a:bodyPr lIns="0" tIns="0" rIns="0" bIns="0" rtlCol="0" anchor="t">
            <a:spAutoFit/>
          </a:bodyPr>
          <a:lstStyle/>
          <a:p>
            <a:pPr algn="ctr">
              <a:lnSpc>
                <a:spcPts val="3235"/>
              </a:lnSpc>
            </a:pPr>
            <a:r>
              <a:rPr lang="en-US" sz="2838">
                <a:solidFill>
                  <a:srgbClr val="FFFFFF"/>
                </a:solidFill>
                <a:latin typeface="Montserrat Classic"/>
              </a:rPr>
              <a:t>2020</a:t>
            </a:r>
          </a:p>
        </p:txBody>
      </p:sp>
      <p:sp>
        <p:nvSpPr>
          <p:cNvPr id="23" name="TextBox 23"/>
          <p:cNvSpPr txBox="1"/>
          <p:nvPr/>
        </p:nvSpPr>
        <p:spPr>
          <a:xfrm>
            <a:off x="897166" y="3243091"/>
            <a:ext cx="7166668" cy="532257"/>
          </a:xfrm>
          <a:prstGeom prst="rect">
            <a:avLst/>
          </a:prstGeom>
        </p:spPr>
        <p:txBody>
          <a:bodyPr lIns="0" tIns="0" rIns="0" bIns="0" rtlCol="0" anchor="t">
            <a:spAutoFit/>
          </a:bodyPr>
          <a:lstStyle/>
          <a:p>
            <a:pPr>
              <a:lnSpc>
                <a:spcPts val="4104"/>
              </a:lnSpc>
            </a:pPr>
            <a:r>
              <a:rPr lang="en-US" sz="4400">
                <a:solidFill>
                  <a:srgbClr val="06213C"/>
                </a:solidFill>
                <a:latin typeface="Montserrat Classic"/>
              </a:rPr>
              <a:t>VQR 2020-2024</a:t>
            </a:r>
          </a:p>
        </p:txBody>
      </p:sp>
      <p:sp>
        <p:nvSpPr>
          <p:cNvPr id="24" name="TextBox 24"/>
          <p:cNvSpPr txBox="1"/>
          <p:nvPr/>
        </p:nvSpPr>
        <p:spPr>
          <a:xfrm>
            <a:off x="12041508" y="3559324"/>
            <a:ext cx="4795389" cy="1461169"/>
          </a:xfrm>
          <a:prstGeom prst="rect">
            <a:avLst/>
          </a:prstGeom>
        </p:spPr>
        <p:txBody>
          <a:bodyPr lIns="0" tIns="0" rIns="0" bIns="0" rtlCol="0" anchor="t">
            <a:spAutoFit/>
          </a:bodyPr>
          <a:lstStyle/>
          <a:p>
            <a:pPr>
              <a:lnSpc>
                <a:spcPts val="2940"/>
              </a:lnSpc>
            </a:pPr>
            <a:r>
              <a:rPr lang="it-IT" sz="2100">
                <a:solidFill>
                  <a:srgbClr val="FFFFFF"/>
                </a:solidFill>
                <a:latin typeface="Montserrat"/>
              </a:rPr>
              <a:t>L’esercizio di valutazione è partito con il DM 998 del 1 Agosto 2023 (Linee Guida ministeriali) ed è in corso.</a:t>
            </a:r>
          </a:p>
        </p:txBody>
      </p:sp>
      <p:sp>
        <p:nvSpPr>
          <p:cNvPr id="25" name="TextBox 25"/>
          <p:cNvSpPr txBox="1"/>
          <p:nvPr/>
        </p:nvSpPr>
        <p:spPr>
          <a:xfrm>
            <a:off x="12041508" y="6162313"/>
            <a:ext cx="4795389" cy="1461169"/>
          </a:xfrm>
          <a:prstGeom prst="rect">
            <a:avLst/>
          </a:prstGeom>
        </p:spPr>
        <p:txBody>
          <a:bodyPr lIns="0" tIns="0" rIns="0" bIns="0" rtlCol="0" anchor="t">
            <a:spAutoFit/>
          </a:bodyPr>
          <a:lstStyle/>
          <a:p>
            <a:pPr>
              <a:lnSpc>
                <a:spcPts val="2940"/>
              </a:lnSpc>
            </a:pPr>
            <a:r>
              <a:rPr lang="it-IT" sz="2100">
                <a:solidFill>
                  <a:srgbClr val="FFFFFF"/>
                </a:solidFill>
                <a:latin typeface="Montserrat"/>
              </a:rPr>
              <a:t>Il Bando dell’ANVUR (Decreto n. 8/2023) è stato approvato e pubblicato il 31 ottobre 2023 e adotta le linee guida ministeriali.</a:t>
            </a:r>
          </a:p>
        </p:txBody>
      </p:sp>
      <p:sp>
        <p:nvSpPr>
          <p:cNvPr id="26" name="TextBox 26"/>
          <p:cNvSpPr txBox="1"/>
          <p:nvPr/>
        </p:nvSpPr>
        <p:spPr>
          <a:xfrm>
            <a:off x="897166" y="4306613"/>
            <a:ext cx="6554756" cy="2586285"/>
          </a:xfrm>
          <a:prstGeom prst="rect">
            <a:avLst/>
          </a:prstGeom>
        </p:spPr>
        <p:txBody>
          <a:bodyPr lIns="0" tIns="0" rIns="0" bIns="0" rtlCol="0" anchor="t">
            <a:spAutoFit/>
          </a:bodyPr>
          <a:lstStyle/>
          <a:p>
            <a:pPr>
              <a:lnSpc>
                <a:spcPts val="2940"/>
              </a:lnSpc>
            </a:pPr>
            <a:r>
              <a:rPr lang="it-IT" sz="2400">
                <a:solidFill>
                  <a:srgbClr val="06213C"/>
                </a:solidFill>
                <a:latin typeface="Montserrat"/>
              </a:rPr>
              <a:t>Finalizzata alla valutazione della produzione scientifica, delle attività di valorizzazione delle conoscenze (i.e., Terza Missione), dei progetti competitivi internazionali e delle infrastrutture di ricerca prodotti nell’arco temporale 2020-2024.</a:t>
            </a:r>
          </a:p>
        </p:txBody>
      </p:sp>
      <p:grpSp>
        <p:nvGrpSpPr>
          <p:cNvPr id="27" name="Group 27"/>
          <p:cNvGrpSpPr/>
          <p:nvPr/>
        </p:nvGrpSpPr>
        <p:grpSpPr>
          <a:xfrm>
            <a:off x="-431966" y="911088"/>
            <a:ext cx="7148154" cy="925889"/>
            <a:chOff x="0" y="0"/>
            <a:chExt cx="9530872" cy="1234519"/>
          </a:xfrm>
        </p:grpSpPr>
        <p:grpSp>
          <p:nvGrpSpPr>
            <p:cNvPr id="28" name="Group 28"/>
            <p:cNvGrpSpPr/>
            <p:nvPr/>
          </p:nvGrpSpPr>
          <p:grpSpPr>
            <a:xfrm>
              <a:off x="0" y="0"/>
              <a:ext cx="9530872" cy="1234519"/>
              <a:chOff x="0" y="0"/>
              <a:chExt cx="2221364" cy="287730"/>
            </a:xfrm>
          </p:grpSpPr>
          <p:sp>
            <p:nvSpPr>
              <p:cNvPr id="29" name="Freeform 29"/>
              <p:cNvSpPr/>
              <p:nvPr/>
            </p:nvSpPr>
            <p:spPr>
              <a:xfrm>
                <a:off x="0" y="0"/>
                <a:ext cx="2221364" cy="287730"/>
              </a:xfrm>
              <a:custGeom>
                <a:avLst/>
                <a:gdLst/>
                <a:ahLst/>
                <a:cxnLst/>
                <a:rect l="l" t="t" r="r" b="b"/>
                <a:pathLst>
                  <a:path w="2221364" h="287730">
                    <a:moveTo>
                      <a:pt x="46588" y="0"/>
                    </a:moveTo>
                    <a:lnTo>
                      <a:pt x="2174776" y="0"/>
                    </a:lnTo>
                    <a:cubicBezTo>
                      <a:pt x="2187132" y="0"/>
                      <a:pt x="2198982" y="4908"/>
                      <a:pt x="2207719" y="13645"/>
                    </a:cubicBezTo>
                    <a:cubicBezTo>
                      <a:pt x="2216456" y="22382"/>
                      <a:pt x="2221364" y="34232"/>
                      <a:pt x="2221364" y="46588"/>
                    </a:cubicBezTo>
                    <a:lnTo>
                      <a:pt x="2221364" y="241142"/>
                    </a:lnTo>
                    <a:cubicBezTo>
                      <a:pt x="2221364" y="266872"/>
                      <a:pt x="2200506" y="287730"/>
                      <a:pt x="2174776" y="287730"/>
                    </a:cubicBezTo>
                    <a:lnTo>
                      <a:pt x="46588" y="287730"/>
                    </a:lnTo>
                    <a:cubicBezTo>
                      <a:pt x="34232" y="287730"/>
                      <a:pt x="22382" y="282822"/>
                      <a:pt x="13645" y="274085"/>
                    </a:cubicBezTo>
                    <a:cubicBezTo>
                      <a:pt x="4908" y="265348"/>
                      <a:pt x="0" y="253498"/>
                      <a:pt x="0" y="241142"/>
                    </a:cubicBezTo>
                    <a:lnTo>
                      <a:pt x="0" y="46588"/>
                    </a:lnTo>
                    <a:cubicBezTo>
                      <a:pt x="0" y="34232"/>
                      <a:pt x="4908" y="22382"/>
                      <a:pt x="13645" y="13645"/>
                    </a:cubicBezTo>
                    <a:cubicBezTo>
                      <a:pt x="22382" y="4908"/>
                      <a:pt x="34232" y="0"/>
                      <a:pt x="46588" y="0"/>
                    </a:cubicBezTo>
                    <a:close/>
                  </a:path>
                </a:pathLst>
              </a:custGeom>
              <a:solidFill>
                <a:srgbClr val="FFFFFF"/>
              </a:solidFill>
            </p:spPr>
            <p:txBody>
              <a:bodyPr/>
              <a:lstStyle/>
              <a:p>
                <a:endParaRPr lang="it-IT"/>
              </a:p>
            </p:txBody>
          </p:sp>
          <p:sp>
            <p:nvSpPr>
              <p:cNvPr id="30" name="TextBox 30"/>
              <p:cNvSpPr txBox="1"/>
              <p:nvPr/>
            </p:nvSpPr>
            <p:spPr>
              <a:xfrm>
                <a:off x="0" y="-38100"/>
                <a:ext cx="2221364" cy="325830"/>
              </a:xfrm>
              <a:prstGeom prst="rect">
                <a:avLst/>
              </a:prstGeom>
            </p:spPr>
            <p:txBody>
              <a:bodyPr lIns="60055" tIns="60055" rIns="60055" bIns="60055" rtlCol="0" anchor="ctr"/>
              <a:lstStyle/>
              <a:p>
                <a:pPr algn="ctr">
                  <a:lnSpc>
                    <a:spcPts val="2939"/>
                  </a:lnSpc>
                </a:pPr>
                <a:endParaRPr/>
              </a:p>
            </p:txBody>
          </p:sp>
        </p:grpSp>
        <p:sp>
          <p:nvSpPr>
            <p:cNvPr id="31" name="Freeform 31"/>
            <p:cNvSpPr/>
            <p:nvPr/>
          </p:nvSpPr>
          <p:spPr>
            <a:xfrm>
              <a:off x="3724852" y="163176"/>
              <a:ext cx="5435836" cy="908166"/>
            </a:xfrm>
            <a:custGeom>
              <a:avLst/>
              <a:gdLst/>
              <a:ahLst/>
              <a:cxnLst/>
              <a:rect l="l" t="t" r="r" b="b"/>
              <a:pathLst>
                <a:path w="5435836" h="908166">
                  <a:moveTo>
                    <a:pt x="0" y="0"/>
                  </a:moveTo>
                  <a:lnTo>
                    <a:pt x="5435836" y="0"/>
                  </a:lnTo>
                  <a:lnTo>
                    <a:pt x="5435836" y="908167"/>
                  </a:lnTo>
                  <a:lnTo>
                    <a:pt x="0" y="908167"/>
                  </a:lnTo>
                  <a:lnTo>
                    <a:pt x="0" y="0"/>
                  </a:lnTo>
                  <a:close/>
                </a:path>
              </a:pathLst>
            </a:custGeom>
            <a:blipFill>
              <a:blip r:embed="rId8"/>
              <a:stretch>
                <a:fillRect/>
              </a:stretch>
            </a:blipFill>
          </p:spPr>
          <p:txBody>
            <a:bodyPr/>
            <a:lstStyle/>
            <a:p>
              <a:endParaRPr lang="it-IT"/>
            </a:p>
          </p:txBody>
        </p:sp>
        <p:sp>
          <p:nvSpPr>
            <p:cNvPr id="32" name="Freeform 32"/>
            <p:cNvSpPr/>
            <p:nvPr/>
          </p:nvSpPr>
          <p:spPr>
            <a:xfrm>
              <a:off x="1650583" y="240131"/>
              <a:ext cx="1923704" cy="754258"/>
            </a:xfrm>
            <a:custGeom>
              <a:avLst/>
              <a:gdLst/>
              <a:ahLst/>
              <a:cxnLst/>
              <a:rect l="l" t="t" r="r" b="b"/>
              <a:pathLst>
                <a:path w="1923704" h="754258">
                  <a:moveTo>
                    <a:pt x="0" y="0"/>
                  </a:moveTo>
                  <a:lnTo>
                    <a:pt x="1923704" y="0"/>
                  </a:lnTo>
                  <a:lnTo>
                    <a:pt x="1923704" y="754258"/>
                  </a:lnTo>
                  <a:lnTo>
                    <a:pt x="0" y="754258"/>
                  </a:lnTo>
                  <a:lnTo>
                    <a:pt x="0" y="0"/>
                  </a:lnTo>
                  <a:close/>
                </a:path>
              </a:pathLst>
            </a:custGeom>
            <a:blipFill>
              <a:blip r:embed="rId9"/>
              <a:stretch>
                <a:fillRect/>
              </a:stretch>
            </a:blipFill>
          </p:spPr>
          <p:txBody>
            <a:bodyPr/>
            <a:lstStyle/>
            <a:p>
              <a:endParaRPr lang="it-IT"/>
            </a:p>
          </p:txBody>
        </p:sp>
      </p:grpSp>
      <p:pic>
        <p:nvPicPr>
          <p:cNvPr id="34" name="Elemento grafico 33" descr="Sveglia che suona con riempimento a tinta unita">
            <a:extLst>
              <a:ext uri="{FF2B5EF4-FFF2-40B4-BE49-F238E27FC236}">
                <a16:creationId xmlns:a16="http://schemas.microsoft.com/office/drawing/2014/main" id="{DBC69B9A-9C6A-9A07-B71E-44A3AA67840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881834" y="3887512"/>
            <a:ext cx="914400" cy="914400"/>
          </a:xfrm>
          <a:prstGeom prst="rect">
            <a:avLst/>
          </a:prstGeom>
        </p:spPr>
      </p:pic>
      <p:pic>
        <p:nvPicPr>
          <p:cNvPr id="36" name="Elemento grafico 35" descr="Carta con riempimento a tinta unita">
            <a:extLst>
              <a:ext uri="{FF2B5EF4-FFF2-40B4-BE49-F238E27FC236}">
                <a16:creationId xmlns:a16="http://schemas.microsoft.com/office/drawing/2014/main" id="{DCF874F8-64AF-E5F1-72CA-FA1922A139FD}"/>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9956532" y="6428677"/>
            <a:ext cx="914400" cy="914400"/>
          </a:xfrm>
          <a:prstGeom prst="rect">
            <a:avLst/>
          </a:prstGeom>
        </p:spPr>
      </p:pic>
      <p:sp>
        <p:nvSpPr>
          <p:cNvPr id="33" name="CasellaDiTesto 32">
            <a:extLst>
              <a:ext uri="{FF2B5EF4-FFF2-40B4-BE49-F238E27FC236}">
                <a16:creationId xmlns:a16="http://schemas.microsoft.com/office/drawing/2014/main" id="{672C93E8-687B-E7F1-F933-4456DA95C07B}"/>
              </a:ext>
            </a:extLst>
          </p:cNvPr>
          <p:cNvSpPr txBox="1"/>
          <p:nvPr/>
        </p:nvSpPr>
        <p:spPr>
          <a:xfrm>
            <a:off x="7051965" y="382484"/>
            <a:ext cx="9916885"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sz="4000">
                <a:solidFill>
                  <a:schemeClr val="bg1"/>
                </a:solidFill>
                <a:latin typeface="Montserrat Classic Bold"/>
                <a:ea typeface="Montserrat Classic Bold"/>
                <a:cs typeface="Montserrat Classic Bold"/>
              </a:rPr>
              <a:t>Valutazione della ricerca e Open Access</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18288000" cy="1457325"/>
          </a:xfrm>
          <a:prstGeom prst="rect">
            <a:avLst/>
          </a:prstGeom>
          <a:solidFill>
            <a:srgbClr val="1E3048"/>
          </a:solidFill>
        </p:spPr>
        <p:txBody>
          <a:bodyPr/>
          <a:lstStyle/>
          <a:p>
            <a:endParaRPr lang="it-IT"/>
          </a:p>
        </p:txBody>
      </p:sp>
      <p:sp>
        <p:nvSpPr>
          <p:cNvPr id="3" name="Freeform 3"/>
          <p:cNvSpPr/>
          <p:nvPr/>
        </p:nvSpPr>
        <p:spPr>
          <a:xfrm>
            <a:off x="16702512" y="8607791"/>
            <a:ext cx="556788" cy="556788"/>
          </a:xfrm>
          <a:custGeom>
            <a:avLst/>
            <a:gdLst/>
            <a:ahLst/>
            <a:cxnLst/>
            <a:rect l="l" t="t" r="r" b="b"/>
            <a:pathLst>
              <a:path w="556788" h="556788">
                <a:moveTo>
                  <a:pt x="0" y="0"/>
                </a:moveTo>
                <a:lnTo>
                  <a:pt x="556788" y="0"/>
                </a:lnTo>
                <a:lnTo>
                  <a:pt x="556788" y="556787"/>
                </a:lnTo>
                <a:lnTo>
                  <a:pt x="0" y="55678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it-IT"/>
          </a:p>
        </p:txBody>
      </p:sp>
      <p:sp>
        <p:nvSpPr>
          <p:cNvPr id="4" name="Freeform 4"/>
          <p:cNvSpPr/>
          <p:nvPr/>
        </p:nvSpPr>
        <p:spPr>
          <a:xfrm rot="-5400000">
            <a:off x="16041208" y="-789467"/>
            <a:ext cx="2988478" cy="1505106"/>
          </a:xfrm>
          <a:custGeom>
            <a:avLst/>
            <a:gdLst/>
            <a:ahLst/>
            <a:cxnLst/>
            <a:rect l="l" t="t" r="r" b="b"/>
            <a:pathLst>
              <a:path w="2988478" h="1505106">
                <a:moveTo>
                  <a:pt x="0" y="0"/>
                </a:moveTo>
                <a:lnTo>
                  <a:pt x="2988478" y="0"/>
                </a:lnTo>
                <a:lnTo>
                  <a:pt x="2988478" y="1505106"/>
                </a:lnTo>
                <a:lnTo>
                  <a:pt x="0" y="150510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it-IT"/>
          </a:p>
        </p:txBody>
      </p:sp>
      <p:sp>
        <p:nvSpPr>
          <p:cNvPr id="5" name="Freeform 5"/>
          <p:cNvSpPr/>
          <p:nvPr/>
        </p:nvSpPr>
        <p:spPr>
          <a:xfrm rot="5400000">
            <a:off x="7996398" y="9139398"/>
            <a:ext cx="1060016" cy="1235189"/>
          </a:xfrm>
          <a:custGeom>
            <a:avLst/>
            <a:gdLst/>
            <a:ahLst/>
            <a:cxnLst/>
            <a:rect l="l" t="t" r="r" b="b"/>
            <a:pathLst>
              <a:path w="1060016" h="1235189">
                <a:moveTo>
                  <a:pt x="0" y="0"/>
                </a:moveTo>
                <a:lnTo>
                  <a:pt x="1060016" y="0"/>
                </a:lnTo>
                <a:lnTo>
                  <a:pt x="1060016" y="1235188"/>
                </a:lnTo>
                <a:lnTo>
                  <a:pt x="0" y="123518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it-IT"/>
          </a:p>
        </p:txBody>
      </p:sp>
      <p:sp>
        <p:nvSpPr>
          <p:cNvPr id="6" name="TextBox 6"/>
          <p:cNvSpPr txBox="1"/>
          <p:nvPr/>
        </p:nvSpPr>
        <p:spPr>
          <a:xfrm>
            <a:off x="1028700" y="2839244"/>
            <a:ext cx="10419556" cy="807913"/>
          </a:xfrm>
          <a:prstGeom prst="rect">
            <a:avLst/>
          </a:prstGeom>
        </p:spPr>
        <p:txBody>
          <a:bodyPr wrap="square" lIns="0" tIns="0" rIns="0" bIns="0" rtlCol="0" anchor="t">
            <a:spAutoFit/>
          </a:bodyPr>
          <a:lstStyle/>
          <a:p>
            <a:pPr>
              <a:lnSpc>
                <a:spcPts val="6269"/>
              </a:lnSpc>
            </a:pPr>
            <a:r>
              <a:rPr lang="en-US" sz="5499">
                <a:solidFill>
                  <a:srgbClr val="06213C"/>
                </a:solidFill>
                <a:latin typeface="Montserrat Classic Bold"/>
              </a:rPr>
              <a:t>Bando VQR 2020 - 2024</a:t>
            </a:r>
          </a:p>
        </p:txBody>
      </p:sp>
      <p:grpSp>
        <p:nvGrpSpPr>
          <p:cNvPr id="8" name="Group 8"/>
          <p:cNvGrpSpPr/>
          <p:nvPr/>
        </p:nvGrpSpPr>
        <p:grpSpPr>
          <a:xfrm>
            <a:off x="-431966" y="911088"/>
            <a:ext cx="7148154" cy="925889"/>
            <a:chOff x="0" y="0"/>
            <a:chExt cx="9530872" cy="1234519"/>
          </a:xfrm>
        </p:grpSpPr>
        <p:grpSp>
          <p:nvGrpSpPr>
            <p:cNvPr id="9" name="Group 9"/>
            <p:cNvGrpSpPr/>
            <p:nvPr/>
          </p:nvGrpSpPr>
          <p:grpSpPr>
            <a:xfrm>
              <a:off x="0" y="0"/>
              <a:ext cx="9530872" cy="1234519"/>
              <a:chOff x="0" y="0"/>
              <a:chExt cx="2221364" cy="287730"/>
            </a:xfrm>
          </p:grpSpPr>
          <p:sp>
            <p:nvSpPr>
              <p:cNvPr id="10" name="Freeform 10"/>
              <p:cNvSpPr/>
              <p:nvPr/>
            </p:nvSpPr>
            <p:spPr>
              <a:xfrm>
                <a:off x="0" y="0"/>
                <a:ext cx="2221364" cy="287730"/>
              </a:xfrm>
              <a:custGeom>
                <a:avLst/>
                <a:gdLst/>
                <a:ahLst/>
                <a:cxnLst/>
                <a:rect l="l" t="t" r="r" b="b"/>
                <a:pathLst>
                  <a:path w="2221364" h="287730">
                    <a:moveTo>
                      <a:pt x="46588" y="0"/>
                    </a:moveTo>
                    <a:lnTo>
                      <a:pt x="2174776" y="0"/>
                    </a:lnTo>
                    <a:cubicBezTo>
                      <a:pt x="2187132" y="0"/>
                      <a:pt x="2198982" y="4908"/>
                      <a:pt x="2207719" y="13645"/>
                    </a:cubicBezTo>
                    <a:cubicBezTo>
                      <a:pt x="2216456" y="22382"/>
                      <a:pt x="2221364" y="34232"/>
                      <a:pt x="2221364" y="46588"/>
                    </a:cubicBezTo>
                    <a:lnTo>
                      <a:pt x="2221364" y="241142"/>
                    </a:lnTo>
                    <a:cubicBezTo>
                      <a:pt x="2221364" y="266872"/>
                      <a:pt x="2200506" y="287730"/>
                      <a:pt x="2174776" y="287730"/>
                    </a:cubicBezTo>
                    <a:lnTo>
                      <a:pt x="46588" y="287730"/>
                    </a:lnTo>
                    <a:cubicBezTo>
                      <a:pt x="34232" y="287730"/>
                      <a:pt x="22382" y="282822"/>
                      <a:pt x="13645" y="274085"/>
                    </a:cubicBezTo>
                    <a:cubicBezTo>
                      <a:pt x="4908" y="265348"/>
                      <a:pt x="0" y="253498"/>
                      <a:pt x="0" y="241142"/>
                    </a:cubicBezTo>
                    <a:lnTo>
                      <a:pt x="0" y="46588"/>
                    </a:lnTo>
                    <a:cubicBezTo>
                      <a:pt x="0" y="34232"/>
                      <a:pt x="4908" y="22382"/>
                      <a:pt x="13645" y="13645"/>
                    </a:cubicBezTo>
                    <a:cubicBezTo>
                      <a:pt x="22382" y="4908"/>
                      <a:pt x="34232" y="0"/>
                      <a:pt x="46588" y="0"/>
                    </a:cubicBezTo>
                    <a:close/>
                  </a:path>
                </a:pathLst>
              </a:custGeom>
              <a:solidFill>
                <a:srgbClr val="FFFFFF"/>
              </a:solidFill>
            </p:spPr>
            <p:txBody>
              <a:bodyPr/>
              <a:lstStyle/>
              <a:p>
                <a:endParaRPr lang="it-IT"/>
              </a:p>
            </p:txBody>
          </p:sp>
          <p:sp>
            <p:nvSpPr>
              <p:cNvPr id="11" name="TextBox 11"/>
              <p:cNvSpPr txBox="1"/>
              <p:nvPr/>
            </p:nvSpPr>
            <p:spPr>
              <a:xfrm>
                <a:off x="0" y="-38100"/>
                <a:ext cx="2221364" cy="325830"/>
              </a:xfrm>
              <a:prstGeom prst="rect">
                <a:avLst/>
              </a:prstGeom>
            </p:spPr>
            <p:txBody>
              <a:bodyPr lIns="60055" tIns="60055" rIns="60055" bIns="60055" rtlCol="0" anchor="ctr"/>
              <a:lstStyle/>
              <a:p>
                <a:pPr algn="ctr">
                  <a:lnSpc>
                    <a:spcPts val="2939"/>
                  </a:lnSpc>
                </a:pPr>
                <a:endParaRPr/>
              </a:p>
            </p:txBody>
          </p:sp>
        </p:grpSp>
        <p:sp>
          <p:nvSpPr>
            <p:cNvPr id="12" name="Freeform 12"/>
            <p:cNvSpPr/>
            <p:nvPr/>
          </p:nvSpPr>
          <p:spPr>
            <a:xfrm>
              <a:off x="3724852" y="163176"/>
              <a:ext cx="5435836" cy="908166"/>
            </a:xfrm>
            <a:custGeom>
              <a:avLst/>
              <a:gdLst/>
              <a:ahLst/>
              <a:cxnLst/>
              <a:rect l="l" t="t" r="r" b="b"/>
              <a:pathLst>
                <a:path w="5435836" h="908166">
                  <a:moveTo>
                    <a:pt x="0" y="0"/>
                  </a:moveTo>
                  <a:lnTo>
                    <a:pt x="5435836" y="0"/>
                  </a:lnTo>
                  <a:lnTo>
                    <a:pt x="5435836" y="908167"/>
                  </a:lnTo>
                  <a:lnTo>
                    <a:pt x="0" y="908167"/>
                  </a:lnTo>
                  <a:lnTo>
                    <a:pt x="0" y="0"/>
                  </a:lnTo>
                  <a:close/>
                </a:path>
              </a:pathLst>
            </a:custGeom>
            <a:blipFill>
              <a:blip r:embed="rId8"/>
              <a:stretch>
                <a:fillRect/>
              </a:stretch>
            </a:blipFill>
          </p:spPr>
          <p:txBody>
            <a:bodyPr/>
            <a:lstStyle/>
            <a:p>
              <a:endParaRPr lang="it-IT"/>
            </a:p>
          </p:txBody>
        </p:sp>
        <p:sp>
          <p:nvSpPr>
            <p:cNvPr id="13" name="Freeform 13"/>
            <p:cNvSpPr/>
            <p:nvPr/>
          </p:nvSpPr>
          <p:spPr>
            <a:xfrm>
              <a:off x="1650583" y="240131"/>
              <a:ext cx="1923704" cy="754258"/>
            </a:xfrm>
            <a:custGeom>
              <a:avLst/>
              <a:gdLst/>
              <a:ahLst/>
              <a:cxnLst/>
              <a:rect l="l" t="t" r="r" b="b"/>
              <a:pathLst>
                <a:path w="1923704" h="754258">
                  <a:moveTo>
                    <a:pt x="0" y="0"/>
                  </a:moveTo>
                  <a:lnTo>
                    <a:pt x="1923704" y="0"/>
                  </a:lnTo>
                  <a:lnTo>
                    <a:pt x="1923704" y="754258"/>
                  </a:lnTo>
                  <a:lnTo>
                    <a:pt x="0" y="754258"/>
                  </a:lnTo>
                  <a:lnTo>
                    <a:pt x="0" y="0"/>
                  </a:lnTo>
                  <a:close/>
                </a:path>
              </a:pathLst>
            </a:custGeom>
            <a:blipFill>
              <a:blip r:embed="rId9"/>
              <a:stretch>
                <a:fillRect/>
              </a:stretch>
            </a:blipFill>
          </p:spPr>
          <p:txBody>
            <a:bodyPr/>
            <a:lstStyle/>
            <a:p>
              <a:endParaRPr lang="it-IT"/>
            </a:p>
          </p:txBody>
        </p:sp>
      </p:grpSp>
      <p:sp>
        <p:nvSpPr>
          <p:cNvPr id="14" name="CasellaDiTesto 13">
            <a:extLst>
              <a:ext uri="{FF2B5EF4-FFF2-40B4-BE49-F238E27FC236}">
                <a16:creationId xmlns:a16="http://schemas.microsoft.com/office/drawing/2014/main" id="{A90B411A-FCEF-8F86-16B5-DC3852E9F48F}"/>
              </a:ext>
            </a:extLst>
          </p:cNvPr>
          <p:cNvSpPr txBox="1"/>
          <p:nvPr/>
        </p:nvSpPr>
        <p:spPr>
          <a:xfrm>
            <a:off x="1028700" y="4056763"/>
            <a:ext cx="11498661" cy="523220"/>
          </a:xfrm>
          <a:prstGeom prst="rect">
            <a:avLst/>
          </a:prstGeom>
          <a:noFill/>
        </p:spPr>
        <p:txBody>
          <a:bodyPr wrap="none" rtlCol="0">
            <a:spAutoFit/>
          </a:bodyPr>
          <a:lstStyle/>
          <a:p>
            <a:r>
              <a:rPr lang="it-IT" sz="2800">
                <a:effectLst/>
                <a:latin typeface="Montserrat" pitchFamily="2" charset="77"/>
              </a:rPr>
              <a:t>Articolo 6: «Conferimento dei prodotti della ricerca» - Comma 6</a:t>
            </a:r>
          </a:p>
        </p:txBody>
      </p:sp>
      <p:sp>
        <p:nvSpPr>
          <p:cNvPr id="18" name="CasellaDiTesto 17">
            <a:extLst>
              <a:ext uri="{FF2B5EF4-FFF2-40B4-BE49-F238E27FC236}">
                <a16:creationId xmlns:a16="http://schemas.microsoft.com/office/drawing/2014/main" id="{859E7A69-E005-C910-04C6-72F82B0D2A67}"/>
              </a:ext>
            </a:extLst>
          </p:cNvPr>
          <p:cNvSpPr txBox="1"/>
          <p:nvPr/>
        </p:nvSpPr>
        <p:spPr>
          <a:xfrm>
            <a:off x="1032184" y="5065671"/>
            <a:ext cx="14531370" cy="2400657"/>
          </a:xfrm>
          <a:prstGeom prst="rect">
            <a:avLst/>
          </a:prstGeom>
          <a:noFill/>
        </p:spPr>
        <p:txBody>
          <a:bodyPr wrap="square" rtlCol="0">
            <a:spAutoFit/>
          </a:bodyPr>
          <a:lstStyle/>
          <a:p>
            <a:pPr>
              <a:spcBef>
                <a:spcPts val="600"/>
              </a:spcBef>
            </a:pPr>
            <a:r>
              <a:rPr lang="it-IT" sz="2800" i="1">
                <a:latin typeface="Montserrat" pitchFamily="2" charset="77"/>
              </a:rPr>
              <a:t>Le Istituzioni conferiscono ai fini valutativi i prodotti della ricerca […] in una delle seguenti versioni:</a:t>
            </a:r>
          </a:p>
          <a:p>
            <a:pPr>
              <a:spcBef>
                <a:spcPts val="600"/>
              </a:spcBef>
            </a:pPr>
            <a:r>
              <a:rPr lang="it-IT" sz="2800" i="1">
                <a:latin typeface="Montserrat" pitchFamily="2" charset="77"/>
              </a:rPr>
              <a:t>a) versione finale pubblicata (Version of Record, </a:t>
            </a:r>
            <a:r>
              <a:rPr lang="it-IT" sz="2800" i="1" err="1">
                <a:latin typeface="Montserrat" pitchFamily="2" charset="77"/>
              </a:rPr>
              <a:t>VoR</a:t>
            </a:r>
            <a:r>
              <a:rPr lang="it-IT" sz="2800" i="1">
                <a:latin typeface="Montserrat" pitchFamily="2" charset="77"/>
              </a:rPr>
              <a:t>);</a:t>
            </a:r>
          </a:p>
          <a:p>
            <a:pPr>
              <a:spcBef>
                <a:spcPts val="600"/>
              </a:spcBef>
            </a:pPr>
            <a:r>
              <a:rPr lang="it-IT" sz="2800" i="1">
                <a:latin typeface="Montserrat" pitchFamily="2" charset="77"/>
              </a:rPr>
              <a:t>b) versione del manoscritto dell’autore accettata per la pubblicazione (</a:t>
            </a:r>
            <a:r>
              <a:rPr lang="it-IT" sz="2800" i="1" err="1">
                <a:latin typeface="Montserrat" pitchFamily="2" charset="77"/>
              </a:rPr>
              <a:t>Author’s</a:t>
            </a:r>
            <a:r>
              <a:rPr lang="it-IT" sz="2800" i="1">
                <a:latin typeface="Montserrat" pitchFamily="2" charset="77"/>
              </a:rPr>
              <a:t> </a:t>
            </a:r>
            <a:r>
              <a:rPr lang="it-IT" sz="2800" i="1" err="1">
                <a:latin typeface="Montserrat" pitchFamily="2" charset="77"/>
              </a:rPr>
              <a:t>Accepted</a:t>
            </a:r>
            <a:r>
              <a:rPr lang="it-IT" sz="2800" i="1">
                <a:latin typeface="Montserrat" pitchFamily="2" charset="77"/>
              </a:rPr>
              <a:t> </a:t>
            </a:r>
            <a:r>
              <a:rPr lang="it-IT" sz="2800" i="1" err="1">
                <a:latin typeface="Montserrat" pitchFamily="2" charset="77"/>
              </a:rPr>
              <a:t>Manuscript</a:t>
            </a:r>
            <a:r>
              <a:rPr lang="it-IT" sz="2800" i="1">
                <a:latin typeface="Montserrat" pitchFamily="2" charset="77"/>
              </a:rPr>
              <a:t>, AAM).</a:t>
            </a:r>
          </a:p>
        </p:txBody>
      </p:sp>
      <p:sp>
        <p:nvSpPr>
          <p:cNvPr id="16" name="CasellaDiTesto 15">
            <a:extLst>
              <a:ext uri="{FF2B5EF4-FFF2-40B4-BE49-F238E27FC236}">
                <a16:creationId xmlns:a16="http://schemas.microsoft.com/office/drawing/2014/main" id="{FDFB51EB-0BBA-5B10-10FA-381084231487}"/>
              </a:ext>
            </a:extLst>
          </p:cNvPr>
          <p:cNvSpPr txBox="1"/>
          <p:nvPr/>
        </p:nvSpPr>
        <p:spPr>
          <a:xfrm>
            <a:off x="7051965" y="382484"/>
            <a:ext cx="9916885"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sz="4000">
                <a:solidFill>
                  <a:schemeClr val="bg1"/>
                </a:solidFill>
                <a:latin typeface="Montserrat Classic Bold"/>
                <a:ea typeface="Montserrat Classic Bold"/>
                <a:cs typeface="Montserrat Classic Bold"/>
              </a:rPr>
              <a:t>Valutazione della ricerca e Open Access</a:t>
            </a:r>
          </a:p>
        </p:txBody>
      </p:sp>
    </p:spTree>
    <p:extLst>
      <p:ext uri="{BB962C8B-B14F-4D97-AF65-F5344CB8AC3E}">
        <p14:creationId xmlns:p14="http://schemas.microsoft.com/office/powerpoint/2010/main" val="350057043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18288000" cy="1457325"/>
          </a:xfrm>
          <a:prstGeom prst="rect">
            <a:avLst/>
          </a:prstGeom>
          <a:solidFill>
            <a:srgbClr val="1E3048"/>
          </a:solidFill>
        </p:spPr>
        <p:txBody>
          <a:bodyPr/>
          <a:lstStyle/>
          <a:p>
            <a:endParaRPr lang="it-IT"/>
          </a:p>
        </p:txBody>
      </p:sp>
      <p:sp>
        <p:nvSpPr>
          <p:cNvPr id="3" name="Freeform 3"/>
          <p:cNvSpPr/>
          <p:nvPr/>
        </p:nvSpPr>
        <p:spPr>
          <a:xfrm>
            <a:off x="16702512" y="8607791"/>
            <a:ext cx="556788" cy="556788"/>
          </a:xfrm>
          <a:custGeom>
            <a:avLst/>
            <a:gdLst/>
            <a:ahLst/>
            <a:cxnLst/>
            <a:rect l="l" t="t" r="r" b="b"/>
            <a:pathLst>
              <a:path w="556788" h="556788">
                <a:moveTo>
                  <a:pt x="0" y="0"/>
                </a:moveTo>
                <a:lnTo>
                  <a:pt x="556788" y="0"/>
                </a:lnTo>
                <a:lnTo>
                  <a:pt x="556788" y="556787"/>
                </a:lnTo>
                <a:lnTo>
                  <a:pt x="0" y="55678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it-IT"/>
          </a:p>
        </p:txBody>
      </p:sp>
      <p:sp>
        <p:nvSpPr>
          <p:cNvPr id="4" name="Freeform 4"/>
          <p:cNvSpPr/>
          <p:nvPr/>
        </p:nvSpPr>
        <p:spPr>
          <a:xfrm rot="-5400000">
            <a:off x="16041208" y="-789467"/>
            <a:ext cx="2988478" cy="1505106"/>
          </a:xfrm>
          <a:custGeom>
            <a:avLst/>
            <a:gdLst/>
            <a:ahLst/>
            <a:cxnLst/>
            <a:rect l="l" t="t" r="r" b="b"/>
            <a:pathLst>
              <a:path w="2988478" h="1505106">
                <a:moveTo>
                  <a:pt x="0" y="0"/>
                </a:moveTo>
                <a:lnTo>
                  <a:pt x="2988478" y="0"/>
                </a:lnTo>
                <a:lnTo>
                  <a:pt x="2988478" y="1505106"/>
                </a:lnTo>
                <a:lnTo>
                  <a:pt x="0" y="150510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it-IT"/>
          </a:p>
        </p:txBody>
      </p:sp>
      <p:sp>
        <p:nvSpPr>
          <p:cNvPr id="5" name="Freeform 5"/>
          <p:cNvSpPr/>
          <p:nvPr/>
        </p:nvSpPr>
        <p:spPr>
          <a:xfrm rot="5400000">
            <a:off x="7996398" y="9139398"/>
            <a:ext cx="1060016" cy="1235189"/>
          </a:xfrm>
          <a:custGeom>
            <a:avLst/>
            <a:gdLst/>
            <a:ahLst/>
            <a:cxnLst/>
            <a:rect l="l" t="t" r="r" b="b"/>
            <a:pathLst>
              <a:path w="1060016" h="1235189">
                <a:moveTo>
                  <a:pt x="0" y="0"/>
                </a:moveTo>
                <a:lnTo>
                  <a:pt x="1060016" y="0"/>
                </a:lnTo>
                <a:lnTo>
                  <a:pt x="1060016" y="1235188"/>
                </a:lnTo>
                <a:lnTo>
                  <a:pt x="0" y="123518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it-IT"/>
          </a:p>
        </p:txBody>
      </p:sp>
      <p:sp>
        <p:nvSpPr>
          <p:cNvPr id="6" name="TextBox 6"/>
          <p:cNvSpPr txBox="1"/>
          <p:nvPr/>
        </p:nvSpPr>
        <p:spPr>
          <a:xfrm>
            <a:off x="1028700" y="2407196"/>
            <a:ext cx="10419556" cy="807913"/>
          </a:xfrm>
          <a:prstGeom prst="rect">
            <a:avLst/>
          </a:prstGeom>
        </p:spPr>
        <p:txBody>
          <a:bodyPr wrap="square" lIns="0" tIns="0" rIns="0" bIns="0" rtlCol="0" anchor="t">
            <a:spAutoFit/>
          </a:bodyPr>
          <a:lstStyle/>
          <a:p>
            <a:pPr>
              <a:lnSpc>
                <a:spcPts val="6269"/>
              </a:lnSpc>
            </a:pPr>
            <a:r>
              <a:rPr lang="en-US" sz="5499">
                <a:solidFill>
                  <a:srgbClr val="06213C"/>
                </a:solidFill>
                <a:latin typeface="Montserrat Classic Bold"/>
              </a:rPr>
              <a:t>Bando VQR 2020 - 2024</a:t>
            </a:r>
          </a:p>
        </p:txBody>
      </p:sp>
      <p:grpSp>
        <p:nvGrpSpPr>
          <p:cNvPr id="8" name="Group 8"/>
          <p:cNvGrpSpPr/>
          <p:nvPr/>
        </p:nvGrpSpPr>
        <p:grpSpPr>
          <a:xfrm>
            <a:off x="-431966" y="911088"/>
            <a:ext cx="7148154" cy="925889"/>
            <a:chOff x="0" y="0"/>
            <a:chExt cx="9530872" cy="1234519"/>
          </a:xfrm>
        </p:grpSpPr>
        <p:grpSp>
          <p:nvGrpSpPr>
            <p:cNvPr id="9" name="Group 9"/>
            <p:cNvGrpSpPr/>
            <p:nvPr/>
          </p:nvGrpSpPr>
          <p:grpSpPr>
            <a:xfrm>
              <a:off x="0" y="0"/>
              <a:ext cx="9530872" cy="1234519"/>
              <a:chOff x="0" y="0"/>
              <a:chExt cx="2221364" cy="287730"/>
            </a:xfrm>
          </p:grpSpPr>
          <p:sp>
            <p:nvSpPr>
              <p:cNvPr id="10" name="Freeform 10"/>
              <p:cNvSpPr/>
              <p:nvPr/>
            </p:nvSpPr>
            <p:spPr>
              <a:xfrm>
                <a:off x="0" y="0"/>
                <a:ext cx="2221364" cy="287730"/>
              </a:xfrm>
              <a:custGeom>
                <a:avLst/>
                <a:gdLst/>
                <a:ahLst/>
                <a:cxnLst/>
                <a:rect l="l" t="t" r="r" b="b"/>
                <a:pathLst>
                  <a:path w="2221364" h="287730">
                    <a:moveTo>
                      <a:pt x="46588" y="0"/>
                    </a:moveTo>
                    <a:lnTo>
                      <a:pt x="2174776" y="0"/>
                    </a:lnTo>
                    <a:cubicBezTo>
                      <a:pt x="2187132" y="0"/>
                      <a:pt x="2198982" y="4908"/>
                      <a:pt x="2207719" y="13645"/>
                    </a:cubicBezTo>
                    <a:cubicBezTo>
                      <a:pt x="2216456" y="22382"/>
                      <a:pt x="2221364" y="34232"/>
                      <a:pt x="2221364" y="46588"/>
                    </a:cubicBezTo>
                    <a:lnTo>
                      <a:pt x="2221364" y="241142"/>
                    </a:lnTo>
                    <a:cubicBezTo>
                      <a:pt x="2221364" y="266872"/>
                      <a:pt x="2200506" y="287730"/>
                      <a:pt x="2174776" y="287730"/>
                    </a:cubicBezTo>
                    <a:lnTo>
                      <a:pt x="46588" y="287730"/>
                    </a:lnTo>
                    <a:cubicBezTo>
                      <a:pt x="34232" y="287730"/>
                      <a:pt x="22382" y="282822"/>
                      <a:pt x="13645" y="274085"/>
                    </a:cubicBezTo>
                    <a:cubicBezTo>
                      <a:pt x="4908" y="265348"/>
                      <a:pt x="0" y="253498"/>
                      <a:pt x="0" y="241142"/>
                    </a:cubicBezTo>
                    <a:lnTo>
                      <a:pt x="0" y="46588"/>
                    </a:lnTo>
                    <a:cubicBezTo>
                      <a:pt x="0" y="34232"/>
                      <a:pt x="4908" y="22382"/>
                      <a:pt x="13645" y="13645"/>
                    </a:cubicBezTo>
                    <a:cubicBezTo>
                      <a:pt x="22382" y="4908"/>
                      <a:pt x="34232" y="0"/>
                      <a:pt x="46588" y="0"/>
                    </a:cubicBezTo>
                    <a:close/>
                  </a:path>
                </a:pathLst>
              </a:custGeom>
              <a:solidFill>
                <a:srgbClr val="FFFFFF"/>
              </a:solidFill>
            </p:spPr>
            <p:txBody>
              <a:bodyPr/>
              <a:lstStyle/>
              <a:p>
                <a:endParaRPr lang="it-IT"/>
              </a:p>
            </p:txBody>
          </p:sp>
          <p:sp>
            <p:nvSpPr>
              <p:cNvPr id="11" name="TextBox 11"/>
              <p:cNvSpPr txBox="1"/>
              <p:nvPr/>
            </p:nvSpPr>
            <p:spPr>
              <a:xfrm>
                <a:off x="0" y="-38100"/>
                <a:ext cx="2221364" cy="325830"/>
              </a:xfrm>
              <a:prstGeom prst="rect">
                <a:avLst/>
              </a:prstGeom>
            </p:spPr>
            <p:txBody>
              <a:bodyPr lIns="60055" tIns="60055" rIns="60055" bIns="60055" rtlCol="0" anchor="ctr"/>
              <a:lstStyle/>
              <a:p>
                <a:pPr algn="ctr">
                  <a:lnSpc>
                    <a:spcPts val="2939"/>
                  </a:lnSpc>
                </a:pPr>
                <a:endParaRPr/>
              </a:p>
            </p:txBody>
          </p:sp>
        </p:grpSp>
        <p:sp>
          <p:nvSpPr>
            <p:cNvPr id="12" name="Freeform 12"/>
            <p:cNvSpPr/>
            <p:nvPr/>
          </p:nvSpPr>
          <p:spPr>
            <a:xfrm>
              <a:off x="3724852" y="163176"/>
              <a:ext cx="5435836" cy="908166"/>
            </a:xfrm>
            <a:custGeom>
              <a:avLst/>
              <a:gdLst/>
              <a:ahLst/>
              <a:cxnLst/>
              <a:rect l="l" t="t" r="r" b="b"/>
              <a:pathLst>
                <a:path w="5435836" h="908166">
                  <a:moveTo>
                    <a:pt x="0" y="0"/>
                  </a:moveTo>
                  <a:lnTo>
                    <a:pt x="5435836" y="0"/>
                  </a:lnTo>
                  <a:lnTo>
                    <a:pt x="5435836" y="908167"/>
                  </a:lnTo>
                  <a:lnTo>
                    <a:pt x="0" y="908167"/>
                  </a:lnTo>
                  <a:lnTo>
                    <a:pt x="0" y="0"/>
                  </a:lnTo>
                  <a:close/>
                </a:path>
              </a:pathLst>
            </a:custGeom>
            <a:blipFill>
              <a:blip r:embed="rId8"/>
              <a:stretch>
                <a:fillRect/>
              </a:stretch>
            </a:blipFill>
          </p:spPr>
          <p:txBody>
            <a:bodyPr/>
            <a:lstStyle/>
            <a:p>
              <a:endParaRPr lang="it-IT"/>
            </a:p>
          </p:txBody>
        </p:sp>
        <p:sp>
          <p:nvSpPr>
            <p:cNvPr id="13" name="Freeform 13"/>
            <p:cNvSpPr/>
            <p:nvPr/>
          </p:nvSpPr>
          <p:spPr>
            <a:xfrm>
              <a:off x="1650583" y="240131"/>
              <a:ext cx="1923704" cy="754258"/>
            </a:xfrm>
            <a:custGeom>
              <a:avLst/>
              <a:gdLst/>
              <a:ahLst/>
              <a:cxnLst/>
              <a:rect l="l" t="t" r="r" b="b"/>
              <a:pathLst>
                <a:path w="1923704" h="754258">
                  <a:moveTo>
                    <a:pt x="0" y="0"/>
                  </a:moveTo>
                  <a:lnTo>
                    <a:pt x="1923704" y="0"/>
                  </a:lnTo>
                  <a:lnTo>
                    <a:pt x="1923704" y="754258"/>
                  </a:lnTo>
                  <a:lnTo>
                    <a:pt x="0" y="754258"/>
                  </a:lnTo>
                  <a:lnTo>
                    <a:pt x="0" y="0"/>
                  </a:lnTo>
                  <a:close/>
                </a:path>
              </a:pathLst>
            </a:custGeom>
            <a:blipFill>
              <a:blip r:embed="rId9"/>
              <a:stretch>
                <a:fillRect/>
              </a:stretch>
            </a:blipFill>
          </p:spPr>
          <p:txBody>
            <a:bodyPr/>
            <a:lstStyle/>
            <a:p>
              <a:endParaRPr lang="it-IT"/>
            </a:p>
          </p:txBody>
        </p:sp>
      </p:grpSp>
      <p:sp>
        <p:nvSpPr>
          <p:cNvPr id="14" name="CasellaDiTesto 13">
            <a:extLst>
              <a:ext uri="{FF2B5EF4-FFF2-40B4-BE49-F238E27FC236}">
                <a16:creationId xmlns:a16="http://schemas.microsoft.com/office/drawing/2014/main" id="{A90B411A-FCEF-8F86-16B5-DC3852E9F48F}"/>
              </a:ext>
            </a:extLst>
          </p:cNvPr>
          <p:cNvSpPr txBox="1"/>
          <p:nvPr/>
        </p:nvSpPr>
        <p:spPr>
          <a:xfrm>
            <a:off x="1002420" y="3442756"/>
            <a:ext cx="7811754" cy="523220"/>
          </a:xfrm>
          <a:prstGeom prst="rect">
            <a:avLst/>
          </a:prstGeom>
          <a:noFill/>
        </p:spPr>
        <p:txBody>
          <a:bodyPr wrap="none" rtlCol="0">
            <a:spAutoFit/>
          </a:bodyPr>
          <a:lstStyle/>
          <a:p>
            <a:r>
              <a:rPr lang="it-IT" sz="2800">
                <a:effectLst/>
                <a:latin typeface="Montserrat" pitchFamily="2" charset="77"/>
              </a:rPr>
              <a:t>Articolo 8: «Accesso aperto (</a:t>
            </a:r>
            <a:r>
              <a:rPr lang="it-IT" sz="2800" i="1">
                <a:effectLst/>
                <a:latin typeface="Montserrat" pitchFamily="2" charset="77"/>
              </a:rPr>
              <a:t>Open Access</a:t>
            </a:r>
            <a:r>
              <a:rPr lang="it-IT" sz="2800">
                <a:effectLst/>
                <a:latin typeface="Montserrat" pitchFamily="2" charset="77"/>
              </a:rPr>
              <a:t>)»</a:t>
            </a:r>
          </a:p>
        </p:txBody>
      </p:sp>
      <p:grpSp>
        <p:nvGrpSpPr>
          <p:cNvPr id="21" name="Gruppo 20">
            <a:extLst>
              <a:ext uri="{FF2B5EF4-FFF2-40B4-BE49-F238E27FC236}">
                <a16:creationId xmlns:a16="http://schemas.microsoft.com/office/drawing/2014/main" id="{15BCB220-5F98-AC18-1748-5ACBAA7E4879}"/>
              </a:ext>
            </a:extLst>
          </p:cNvPr>
          <p:cNvGrpSpPr/>
          <p:nvPr/>
        </p:nvGrpSpPr>
        <p:grpSpPr>
          <a:xfrm>
            <a:off x="847298" y="4063380"/>
            <a:ext cx="15100821" cy="1569660"/>
            <a:chOff x="844029" y="4394441"/>
            <a:chExt cx="15100821" cy="1569660"/>
          </a:xfrm>
        </p:grpSpPr>
        <p:pic>
          <p:nvPicPr>
            <p:cNvPr id="7" name="Elemento grafico 6" descr="Libri con riempimento a tinta unita">
              <a:extLst>
                <a:ext uri="{FF2B5EF4-FFF2-40B4-BE49-F238E27FC236}">
                  <a16:creationId xmlns:a16="http://schemas.microsoft.com/office/drawing/2014/main" id="{7020F100-6CA8-3C11-5833-6F1E3B975ED7}"/>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44029" y="4699056"/>
              <a:ext cx="1244939" cy="1244939"/>
            </a:xfrm>
            <a:prstGeom prst="rect">
              <a:avLst/>
            </a:prstGeom>
          </p:spPr>
        </p:pic>
        <p:sp>
          <p:nvSpPr>
            <p:cNvPr id="16" name="CasellaDiTesto 15">
              <a:extLst>
                <a:ext uri="{FF2B5EF4-FFF2-40B4-BE49-F238E27FC236}">
                  <a16:creationId xmlns:a16="http://schemas.microsoft.com/office/drawing/2014/main" id="{D61C0C46-D53F-29BC-8F4E-1853E0AFD29E}"/>
                </a:ext>
              </a:extLst>
            </p:cNvPr>
            <p:cNvSpPr txBox="1"/>
            <p:nvPr/>
          </p:nvSpPr>
          <p:spPr>
            <a:xfrm>
              <a:off x="2343150" y="4394441"/>
              <a:ext cx="13601700" cy="1569660"/>
            </a:xfrm>
            <a:prstGeom prst="rect">
              <a:avLst/>
            </a:prstGeom>
            <a:noFill/>
          </p:spPr>
          <p:txBody>
            <a:bodyPr wrap="square" rtlCol="0">
              <a:spAutoFit/>
            </a:bodyPr>
            <a:lstStyle/>
            <a:p>
              <a:r>
                <a:rPr lang="it-IT" sz="2400" b="1">
                  <a:latin typeface="Montserrat" pitchFamily="2" charset="77"/>
                </a:rPr>
                <a:t>Accesso aperto garantito</a:t>
              </a:r>
            </a:p>
            <a:p>
              <a:r>
                <a:rPr lang="it-IT" sz="2400">
                  <a:latin typeface="Montserrat" pitchFamily="2" charset="77"/>
                </a:rPr>
                <a:t>Per tutte le pubblicazioni finanziate con quota pari o superiore al 50% con fondi pubblici. In generale, per tutti i lavori per cui l’editore lo consente. L’istituzione deve garantire l’accesso al prodotto mediante identificativo univoco (ad es., DOI, ISBN, ecc.).</a:t>
              </a:r>
            </a:p>
          </p:txBody>
        </p:sp>
      </p:grpSp>
      <p:grpSp>
        <p:nvGrpSpPr>
          <p:cNvPr id="27" name="Gruppo 26">
            <a:extLst>
              <a:ext uri="{FF2B5EF4-FFF2-40B4-BE49-F238E27FC236}">
                <a16:creationId xmlns:a16="http://schemas.microsoft.com/office/drawing/2014/main" id="{4F179B3B-DCE6-7694-9C20-62B5F54233D4}"/>
              </a:ext>
            </a:extLst>
          </p:cNvPr>
          <p:cNvGrpSpPr/>
          <p:nvPr/>
        </p:nvGrpSpPr>
        <p:grpSpPr>
          <a:xfrm>
            <a:off x="907081" y="7187541"/>
            <a:ext cx="15293703" cy="1938992"/>
            <a:chOff x="907081" y="7331557"/>
            <a:chExt cx="15293703" cy="1938992"/>
          </a:xfrm>
        </p:grpSpPr>
        <p:pic>
          <p:nvPicPr>
            <p:cNvPr id="24" name="Elemento grafico 23" descr="Avviso con riempimento a tinta unita">
              <a:extLst>
                <a:ext uri="{FF2B5EF4-FFF2-40B4-BE49-F238E27FC236}">
                  <a16:creationId xmlns:a16="http://schemas.microsoft.com/office/drawing/2014/main" id="{570BEB45-1879-CE40-4F24-994CE49DB2E8}"/>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907081" y="7744086"/>
              <a:ext cx="1143829" cy="1143829"/>
            </a:xfrm>
            <a:prstGeom prst="rect">
              <a:avLst/>
            </a:prstGeom>
          </p:spPr>
        </p:pic>
        <p:sp>
          <p:nvSpPr>
            <p:cNvPr id="26" name="CasellaDiTesto 25">
              <a:extLst>
                <a:ext uri="{FF2B5EF4-FFF2-40B4-BE49-F238E27FC236}">
                  <a16:creationId xmlns:a16="http://schemas.microsoft.com/office/drawing/2014/main" id="{99BD636F-B498-9F7D-5E93-E4B67E37190B}"/>
                </a:ext>
              </a:extLst>
            </p:cNvPr>
            <p:cNvSpPr txBox="1"/>
            <p:nvPr/>
          </p:nvSpPr>
          <p:spPr>
            <a:xfrm>
              <a:off x="2374000" y="7331557"/>
              <a:ext cx="13826784" cy="1938992"/>
            </a:xfrm>
            <a:prstGeom prst="rect">
              <a:avLst/>
            </a:prstGeom>
            <a:noFill/>
          </p:spPr>
          <p:txBody>
            <a:bodyPr wrap="square" rtlCol="0">
              <a:spAutoFit/>
            </a:bodyPr>
            <a:lstStyle/>
            <a:p>
              <a:r>
                <a:rPr lang="it-IT" sz="2400" b="1">
                  <a:latin typeface="Montserrat" pitchFamily="2" charset="77"/>
                </a:rPr>
                <a:t>Eccezioni</a:t>
              </a:r>
            </a:p>
            <a:p>
              <a:r>
                <a:rPr lang="it-IT" sz="2400">
                  <a:latin typeface="Montserrat" pitchFamily="2" charset="77"/>
                </a:rPr>
                <a:t>Prodotti che godono di protezione ai sensi del DL 30/2005 (tutela del diritto di proprietà industriale).</a:t>
              </a:r>
            </a:p>
            <a:p>
              <a:r>
                <a:rPr lang="it-IT" sz="2400">
                  <a:latin typeface="Montserrat" pitchFamily="2" charset="77"/>
                </a:rPr>
                <a:t>Prodotti finanziati con quota inferiore al 50% con fondi pubblici e con periodi di embargo superiori. In questi casi i metadati devono essere liberamente accessibili.</a:t>
              </a:r>
            </a:p>
          </p:txBody>
        </p:sp>
      </p:grpSp>
      <p:grpSp>
        <p:nvGrpSpPr>
          <p:cNvPr id="17" name="Gruppo 16">
            <a:extLst>
              <a:ext uri="{FF2B5EF4-FFF2-40B4-BE49-F238E27FC236}">
                <a16:creationId xmlns:a16="http://schemas.microsoft.com/office/drawing/2014/main" id="{90A14BEF-75C8-20A6-6417-8CC868407EFE}"/>
              </a:ext>
            </a:extLst>
          </p:cNvPr>
          <p:cNvGrpSpPr/>
          <p:nvPr/>
        </p:nvGrpSpPr>
        <p:grpSpPr>
          <a:xfrm>
            <a:off x="805971" y="5826810"/>
            <a:ext cx="15157402" cy="1260906"/>
            <a:chOff x="805971" y="5970826"/>
            <a:chExt cx="15157402" cy="1260906"/>
          </a:xfrm>
        </p:grpSpPr>
        <p:sp>
          <p:nvSpPr>
            <p:cNvPr id="20" name="CasellaDiTesto 19">
              <a:extLst>
                <a:ext uri="{FF2B5EF4-FFF2-40B4-BE49-F238E27FC236}">
                  <a16:creationId xmlns:a16="http://schemas.microsoft.com/office/drawing/2014/main" id="{757F3596-E166-B049-B89D-470550EB662C}"/>
                </a:ext>
              </a:extLst>
            </p:cNvPr>
            <p:cNvSpPr txBox="1"/>
            <p:nvPr/>
          </p:nvSpPr>
          <p:spPr>
            <a:xfrm>
              <a:off x="2361673" y="5970826"/>
              <a:ext cx="13601700" cy="1200329"/>
            </a:xfrm>
            <a:prstGeom prst="rect">
              <a:avLst/>
            </a:prstGeom>
            <a:noFill/>
          </p:spPr>
          <p:txBody>
            <a:bodyPr wrap="square" rtlCol="0">
              <a:spAutoFit/>
            </a:bodyPr>
            <a:lstStyle/>
            <a:p>
              <a:r>
                <a:rPr lang="it-IT" sz="2400" b="1">
                  <a:latin typeface="Montserrat" pitchFamily="2" charset="77"/>
                </a:rPr>
                <a:t>Embargo ammesso</a:t>
              </a:r>
            </a:p>
            <a:p>
              <a:r>
                <a:rPr lang="it-IT" sz="2400">
                  <a:latin typeface="Montserrat" pitchFamily="2" charset="77"/>
                </a:rPr>
                <a:t>18 mesi (aree disciplinari tecnico-scientifiche) e 24 mesi (aree disciplinari umanistiche e socio-economiche) dalla data di prima pubblicazione del contributo. </a:t>
              </a:r>
            </a:p>
          </p:txBody>
        </p:sp>
        <p:pic>
          <p:nvPicPr>
            <p:cNvPr id="15" name="Elemento grafico 14" descr="Clessidra 60% con riempimento a tinta unita">
              <a:extLst>
                <a:ext uri="{FF2B5EF4-FFF2-40B4-BE49-F238E27FC236}">
                  <a16:creationId xmlns:a16="http://schemas.microsoft.com/office/drawing/2014/main" id="{A7BEA887-C0E3-F69E-83E6-3EA87BDF27B9}"/>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805971" y="6046460"/>
              <a:ext cx="1185272" cy="1185272"/>
            </a:xfrm>
            <a:prstGeom prst="rect">
              <a:avLst/>
            </a:prstGeom>
          </p:spPr>
        </p:pic>
      </p:grpSp>
      <p:sp>
        <p:nvSpPr>
          <p:cNvPr id="22" name="CasellaDiTesto 21">
            <a:extLst>
              <a:ext uri="{FF2B5EF4-FFF2-40B4-BE49-F238E27FC236}">
                <a16:creationId xmlns:a16="http://schemas.microsoft.com/office/drawing/2014/main" id="{D09DFD48-36D4-DFBE-8051-701860380F96}"/>
              </a:ext>
            </a:extLst>
          </p:cNvPr>
          <p:cNvSpPr txBox="1"/>
          <p:nvPr/>
        </p:nvSpPr>
        <p:spPr>
          <a:xfrm>
            <a:off x="7051965" y="382484"/>
            <a:ext cx="9916885"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sz="4000">
                <a:solidFill>
                  <a:schemeClr val="bg1"/>
                </a:solidFill>
                <a:latin typeface="Montserrat Classic Bold"/>
                <a:ea typeface="Montserrat Classic Bold"/>
                <a:cs typeface="Montserrat Classic Bold"/>
              </a:rPr>
              <a:t>Valutazione della ricerca e Open Access</a:t>
            </a:r>
          </a:p>
        </p:txBody>
      </p:sp>
    </p:spTree>
    <p:extLst>
      <p:ext uri="{BB962C8B-B14F-4D97-AF65-F5344CB8AC3E}">
        <p14:creationId xmlns:p14="http://schemas.microsoft.com/office/powerpoint/2010/main" val="332828913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18288000" cy="1457325"/>
          </a:xfrm>
          <a:prstGeom prst="rect">
            <a:avLst/>
          </a:prstGeom>
          <a:solidFill>
            <a:srgbClr val="1E3048"/>
          </a:solidFill>
        </p:spPr>
        <p:txBody>
          <a:bodyPr/>
          <a:lstStyle/>
          <a:p>
            <a:endParaRPr lang="it-IT"/>
          </a:p>
        </p:txBody>
      </p:sp>
      <p:sp>
        <p:nvSpPr>
          <p:cNvPr id="3" name="Freeform 3"/>
          <p:cNvSpPr/>
          <p:nvPr/>
        </p:nvSpPr>
        <p:spPr>
          <a:xfrm>
            <a:off x="16702512" y="8607791"/>
            <a:ext cx="556788" cy="556788"/>
          </a:xfrm>
          <a:custGeom>
            <a:avLst/>
            <a:gdLst/>
            <a:ahLst/>
            <a:cxnLst/>
            <a:rect l="l" t="t" r="r" b="b"/>
            <a:pathLst>
              <a:path w="556788" h="556788">
                <a:moveTo>
                  <a:pt x="0" y="0"/>
                </a:moveTo>
                <a:lnTo>
                  <a:pt x="556788" y="0"/>
                </a:lnTo>
                <a:lnTo>
                  <a:pt x="556788" y="556787"/>
                </a:lnTo>
                <a:lnTo>
                  <a:pt x="0" y="55678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it-IT"/>
          </a:p>
        </p:txBody>
      </p:sp>
      <p:sp>
        <p:nvSpPr>
          <p:cNvPr id="4" name="Freeform 4"/>
          <p:cNvSpPr/>
          <p:nvPr/>
        </p:nvSpPr>
        <p:spPr>
          <a:xfrm rot="-5400000">
            <a:off x="16041208" y="-789467"/>
            <a:ext cx="2988478" cy="1505106"/>
          </a:xfrm>
          <a:custGeom>
            <a:avLst/>
            <a:gdLst/>
            <a:ahLst/>
            <a:cxnLst/>
            <a:rect l="l" t="t" r="r" b="b"/>
            <a:pathLst>
              <a:path w="2988478" h="1505106">
                <a:moveTo>
                  <a:pt x="0" y="0"/>
                </a:moveTo>
                <a:lnTo>
                  <a:pt x="2988478" y="0"/>
                </a:lnTo>
                <a:lnTo>
                  <a:pt x="2988478" y="1505106"/>
                </a:lnTo>
                <a:lnTo>
                  <a:pt x="0" y="150510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it-IT"/>
          </a:p>
        </p:txBody>
      </p:sp>
      <p:sp>
        <p:nvSpPr>
          <p:cNvPr id="7" name="AutoShape 7"/>
          <p:cNvSpPr/>
          <p:nvPr/>
        </p:nvSpPr>
        <p:spPr>
          <a:xfrm>
            <a:off x="805971" y="6943700"/>
            <a:ext cx="6870247" cy="1664012"/>
          </a:xfrm>
          <a:prstGeom prst="rect">
            <a:avLst/>
          </a:prstGeom>
          <a:solidFill>
            <a:srgbClr val="06213C"/>
          </a:solidFill>
        </p:spPr>
        <p:txBody>
          <a:bodyPr/>
          <a:lstStyle/>
          <a:p>
            <a:endParaRPr lang="it-IT"/>
          </a:p>
        </p:txBody>
      </p:sp>
      <p:sp>
        <p:nvSpPr>
          <p:cNvPr id="8" name="TextBox 8"/>
          <p:cNvSpPr txBox="1"/>
          <p:nvPr/>
        </p:nvSpPr>
        <p:spPr>
          <a:xfrm>
            <a:off x="9616226" y="2750646"/>
            <a:ext cx="7166668" cy="532257"/>
          </a:xfrm>
          <a:prstGeom prst="rect">
            <a:avLst/>
          </a:prstGeom>
        </p:spPr>
        <p:txBody>
          <a:bodyPr lIns="0" tIns="0" rIns="0" bIns="0" rtlCol="0" anchor="t">
            <a:spAutoFit/>
          </a:bodyPr>
          <a:lstStyle/>
          <a:p>
            <a:pPr algn="r">
              <a:lnSpc>
                <a:spcPts val="4104"/>
              </a:lnSpc>
            </a:pPr>
            <a:r>
              <a:rPr lang="it-IT" sz="3600">
                <a:solidFill>
                  <a:srgbClr val="06213C"/>
                </a:solidFill>
                <a:latin typeface="Montserrat Classic"/>
              </a:rPr>
              <a:t>Obiettivi</a:t>
            </a:r>
          </a:p>
        </p:txBody>
      </p:sp>
      <p:grpSp>
        <p:nvGrpSpPr>
          <p:cNvPr id="24" name="Gruppo 23">
            <a:extLst>
              <a:ext uri="{FF2B5EF4-FFF2-40B4-BE49-F238E27FC236}">
                <a16:creationId xmlns:a16="http://schemas.microsoft.com/office/drawing/2014/main" id="{1EFE0969-6BC3-6DC1-6A42-FA8FA9A7B8B5}"/>
              </a:ext>
            </a:extLst>
          </p:cNvPr>
          <p:cNvGrpSpPr/>
          <p:nvPr/>
        </p:nvGrpSpPr>
        <p:grpSpPr>
          <a:xfrm>
            <a:off x="9216008" y="3645054"/>
            <a:ext cx="7560840" cy="389038"/>
            <a:chOff x="9222054" y="3890366"/>
            <a:chExt cx="7560840" cy="389038"/>
          </a:xfrm>
        </p:grpSpPr>
        <p:sp>
          <p:nvSpPr>
            <p:cNvPr id="5" name="AutoShape 5"/>
            <p:cNvSpPr/>
            <p:nvPr/>
          </p:nvSpPr>
          <p:spPr>
            <a:xfrm>
              <a:off x="16434831" y="3929457"/>
              <a:ext cx="348063" cy="349947"/>
            </a:xfrm>
            <a:prstGeom prst="rect">
              <a:avLst/>
            </a:prstGeom>
            <a:solidFill>
              <a:srgbClr val="43B4BE"/>
            </a:solidFill>
          </p:spPr>
          <p:txBody>
            <a:bodyPr/>
            <a:lstStyle/>
            <a:p>
              <a:endParaRPr lang="it-IT"/>
            </a:p>
          </p:txBody>
        </p:sp>
        <p:sp>
          <p:nvSpPr>
            <p:cNvPr id="9" name="TextBox 9"/>
            <p:cNvSpPr txBox="1"/>
            <p:nvPr/>
          </p:nvSpPr>
          <p:spPr>
            <a:xfrm>
              <a:off x="9222054" y="3890366"/>
              <a:ext cx="6870247" cy="345479"/>
            </a:xfrm>
            <a:prstGeom prst="rect">
              <a:avLst/>
            </a:prstGeom>
          </p:spPr>
          <p:txBody>
            <a:bodyPr wrap="square" lIns="0" tIns="0" rIns="0" bIns="0" rtlCol="0" anchor="t">
              <a:spAutoFit/>
            </a:bodyPr>
            <a:lstStyle/>
            <a:p>
              <a:pPr algn="r">
                <a:lnSpc>
                  <a:spcPts val="2940"/>
                </a:lnSpc>
              </a:pPr>
              <a:r>
                <a:rPr lang="it-IT" sz="2100">
                  <a:solidFill>
                    <a:srgbClr val="06213C"/>
                  </a:solidFill>
                  <a:latin typeface="Montserrat"/>
                </a:rPr>
                <a:t>Riforma della valutazione della ricerca in Europa</a:t>
              </a:r>
            </a:p>
          </p:txBody>
        </p:sp>
      </p:grpSp>
      <p:grpSp>
        <p:nvGrpSpPr>
          <p:cNvPr id="25" name="Gruppo 24">
            <a:extLst>
              <a:ext uri="{FF2B5EF4-FFF2-40B4-BE49-F238E27FC236}">
                <a16:creationId xmlns:a16="http://schemas.microsoft.com/office/drawing/2014/main" id="{DAD6E85C-3039-F5C0-D15C-66606325D45B}"/>
              </a:ext>
            </a:extLst>
          </p:cNvPr>
          <p:cNvGrpSpPr/>
          <p:nvPr/>
        </p:nvGrpSpPr>
        <p:grpSpPr>
          <a:xfrm>
            <a:off x="9278763" y="4149110"/>
            <a:ext cx="7504132" cy="717376"/>
            <a:chOff x="9912647" y="5154876"/>
            <a:chExt cx="6870247" cy="717376"/>
          </a:xfrm>
        </p:grpSpPr>
        <p:sp>
          <p:nvSpPr>
            <p:cNvPr id="6" name="AutoShape 6"/>
            <p:cNvSpPr/>
            <p:nvPr/>
          </p:nvSpPr>
          <p:spPr>
            <a:xfrm>
              <a:off x="16434831" y="5362807"/>
              <a:ext cx="348063" cy="349947"/>
            </a:xfrm>
            <a:prstGeom prst="rect">
              <a:avLst/>
            </a:prstGeom>
            <a:solidFill>
              <a:srgbClr val="43B4BE"/>
            </a:solidFill>
          </p:spPr>
          <p:txBody>
            <a:bodyPr/>
            <a:lstStyle/>
            <a:p>
              <a:endParaRPr lang="it-IT"/>
            </a:p>
          </p:txBody>
        </p:sp>
        <p:sp>
          <p:nvSpPr>
            <p:cNvPr id="10" name="TextBox 10"/>
            <p:cNvSpPr txBox="1"/>
            <p:nvPr/>
          </p:nvSpPr>
          <p:spPr>
            <a:xfrm>
              <a:off x="9912647" y="5154876"/>
              <a:ext cx="6236362" cy="717376"/>
            </a:xfrm>
            <a:prstGeom prst="rect">
              <a:avLst/>
            </a:prstGeom>
          </p:spPr>
          <p:txBody>
            <a:bodyPr lIns="0" tIns="0" rIns="0" bIns="0" rtlCol="0" anchor="t">
              <a:spAutoFit/>
            </a:bodyPr>
            <a:lstStyle/>
            <a:p>
              <a:pPr algn="r">
                <a:lnSpc>
                  <a:spcPts val="2940"/>
                </a:lnSpc>
              </a:pPr>
              <a:r>
                <a:rPr lang="it-IT" sz="2100">
                  <a:solidFill>
                    <a:srgbClr val="06213C"/>
                  </a:solidFill>
                  <a:latin typeface="Montserrat"/>
                </a:rPr>
                <a:t>Riconoscimento di diversi risultati, pratiche e attività che massimizzano l’impatto della ricerca </a:t>
              </a:r>
            </a:p>
          </p:txBody>
        </p:sp>
      </p:grpSp>
      <p:sp>
        <p:nvSpPr>
          <p:cNvPr id="11" name="TextBox 11"/>
          <p:cNvSpPr txBox="1"/>
          <p:nvPr/>
        </p:nvSpPr>
        <p:spPr>
          <a:xfrm>
            <a:off x="1174765" y="7231069"/>
            <a:ext cx="6132657" cy="1089273"/>
          </a:xfrm>
          <a:prstGeom prst="rect">
            <a:avLst/>
          </a:prstGeom>
        </p:spPr>
        <p:txBody>
          <a:bodyPr wrap="square" lIns="0" tIns="0" rIns="0" bIns="0" rtlCol="0" anchor="t">
            <a:spAutoFit/>
          </a:bodyPr>
          <a:lstStyle/>
          <a:p>
            <a:pPr algn="r">
              <a:lnSpc>
                <a:spcPts val="2940"/>
              </a:lnSpc>
            </a:pPr>
            <a:r>
              <a:rPr lang="it-IT" sz="2100">
                <a:solidFill>
                  <a:srgbClr val="FFFFFF"/>
                </a:solidFill>
                <a:latin typeface="Montserrat"/>
              </a:rPr>
              <a:t>Finalizzazione del documento programmatico </a:t>
            </a:r>
            <a:r>
              <a:rPr lang="it-IT" sz="2100" i="1">
                <a:solidFill>
                  <a:srgbClr val="FFFFFF"/>
                </a:solidFill>
                <a:latin typeface="Montserrat"/>
              </a:rPr>
              <a:t>Agreement on Reforming </a:t>
            </a:r>
            <a:r>
              <a:rPr lang="it-IT" sz="2100" i="1" err="1">
                <a:solidFill>
                  <a:srgbClr val="FFFFFF"/>
                </a:solidFill>
                <a:latin typeface="Montserrat"/>
              </a:rPr>
              <a:t>Research</a:t>
            </a:r>
            <a:r>
              <a:rPr lang="it-IT" sz="2100" i="1">
                <a:solidFill>
                  <a:srgbClr val="FFFFFF"/>
                </a:solidFill>
                <a:latin typeface="Montserrat"/>
              </a:rPr>
              <a:t> </a:t>
            </a:r>
            <a:r>
              <a:rPr lang="it-IT" sz="2100" i="1" err="1">
                <a:solidFill>
                  <a:srgbClr val="FFFFFF"/>
                </a:solidFill>
                <a:latin typeface="Montserrat"/>
              </a:rPr>
              <a:t>Assessment</a:t>
            </a:r>
            <a:endParaRPr lang="it-IT" sz="2100" i="1">
              <a:solidFill>
                <a:srgbClr val="FFFFFF"/>
              </a:solidFill>
              <a:latin typeface="Montserrat"/>
            </a:endParaRPr>
          </a:p>
        </p:txBody>
      </p:sp>
      <p:sp>
        <p:nvSpPr>
          <p:cNvPr id="12" name="Freeform 12"/>
          <p:cNvSpPr/>
          <p:nvPr/>
        </p:nvSpPr>
        <p:spPr>
          <a:xfrm rot="5400000">
            <a:off x="8613992" y="9139398"/>
            <a:ext cx="1060016" cy="1235189"/>
          </a:xfrm>
          <a:custGeom>
            <a:avLst/>
            <a:gdLst/>
            <a:ahLst/>
            <a:cxnLst/>
            <a:rect l="l" t="t" r="r" b="b"/>
            <a:pathLst>
              <a:path w="1060016" h="1235189">
                <a:moveTo>
                  <a:pt x="0" y="0"/>
                </a:moveTo>
                <a:lnTo>
                  <a:pt x="1060016" y="0"/>
                </a:lnTo>
                <a:lnTo>
                  <a:pt x="1060016" y="1235188"/>
                </a:lnTo>
                <a:lnTo>
                  <a:pt x="0" y="123518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it-IT"/>
          </a:p>
        </p:txBody>
      </p:sp>
      <p:grpSp>
        <p:nvGrpSpPr>
          <p:cNvPr id="13" name="Group 13"/>
          <p:cNvGrpSpPr/>
          <p:nvPr/>
        </p:nvGrpSpPr>
        <p:grpSpPr>
          <a:xfrm>
            <a:off x="0" y="926431"/>
            <a:ext cx="7148154" cy="925889"/>
            <a:chOff x="0" y="0"/>
            <a:chExt cx="9530872" cy="1234519"/>
          </a:xfrm>
        </p:grpSpPr>
        <p:grpSp>
          <p:nvGrpSpPr>
            <p:cNvPr id="14" name="Group 14"/>
            <p:cNvGrpSpPr/>
            <p:nvPr/>
          </p:nvGrpSpPr>
          <p:grpSpPr>
            <a:xfrm>
              <a:off x="0" y="0"/>
              <a:ext cx="9530872" cy="1234519"/>
              <a:chOff x="0" y="0"/>
              <a:chExt cx="2221364" cy="287730"/>
            </a:xfrm>
          </p:grpSpPr>
          <p:sp>
            <p:nvSpPr>
              <p:cNvPr id="15" name="Freeform 15"/>
              <p:cNvSpPr/>
              <p:nvPr/>
            </p:nvSpPr>
            <p:spPr>
              <a:xfrm>
                <a:off x="0" y="0"/>
                <a:ext cx="2221364" cy="287730"/>
              </a:xfrm>
              <a:custGeom>
                <a:avLst/>
                <a:gdLst/>
                <a:ahLst/>
                <a:cxnLst/>
                <a:rect l="l" t="t" r="r" b="b"/>
                <a:pathLst>
                  <a:path w="2221364" h="287730">
                    <a:moveTo>
                      <a:pt x="46588" y="0"/>
                    </a:moveTo>
                    <a:lnTo>
                      <a:pt x="2174776" y="0"/>
                    </a:lnTo>
                    <a:cubicBezTo>
                      <a:pt x="2187132" y="0"/>
                      <a:pt x="2198982" y="4908"/>
                      <a:pt x="2207719" y="13645"/>
                    </a:cubicBezTo>
                    <a:cubicBezTo>
                      <a:pt x="2216456" y="22382"/>
                      <a:pt x="2221364" y="34232"/>
                      <a:pt x="2221364" y="46588"/>
                    </a:cubicBezTo>
                    <a:lnTo>
                      <a:pt x="2221364" y="241142"/>
                    </a:lnTo>
                    <a:cubicBezTo>
                      <a:pt x="2221364" y="266872"/>
                      <a:pt x="2200506" y="287730"/>
                      <a:pt x="2174776" y="287730"/>
                    </a:cubicBezTo>
                    <a:lnTo>
                      <a:pt x="46588" y="287730"/>
                    </a:lnTo>
                    <a:cubicBezTo>
                      <a:pt x="34232" y="287730"/>
                      <a:pt x="22382" y="282822"/>
                      <a:pt x="13645" y="274085"/>
                    </a:cubicBezTo>
                    <a:cubicBezTo>
                      <a:pt x="4908" y="265348"/>
                      <a:pt x="0" y="253498"/>
                      <a:pt x="0" y="241142"/>
                    </a:cubicBezTo>
                    <a:lnTo>
                      <a:pt x="0" y="46588"/>
                    </a:lnTo>
                    <a:cubicBezTo>
                      <a:pt x="0" y="34232"/>
                      <a:pt x="4908" y="22382"/>
                      <a:pt x="13645" y="13645"/>
                    </a:cubicBezTo>
                    <a:cubicBezTo>
                      <a:pt x="22382" y="4908"/>
                      <a:pt x="34232" y="0"/>
                      <a:pt x="46588" y="0"/>
                    </a:cubicBezTo>
                    <a:close/>
                  </a:path>
                </a:pathLst>
              </a:custGeom>
              <a:solidFill>
                <a:srgbClr val="FFFFFF"/>
              </a:solidFill>
            </p:spPr>
            <p:txBody>
              <a:bodyPr/>
              <a:lstStyle/>
              <a:p>
                <a:endParaRPr lang="it-IT"/>
              </a:p>
            </p:txBody>
          </p:sp>
          <p:sp>
            <p:nvSpPr>
              <p:cNvPr id="16" name="TextBox 16"/>
              <p:cNvSpPr txBox="1"/>
              <p:nvPr/>
            </p:nvSpPr>
            <p:spPr>
              <a:xfrm>
                <a:off x="0" y="-38100"/>
                <a:ext cx="2221364" cy="325830"/>
              </a:xfrm>
              <a:prstGeom prst="rect">
                <a:avLst/>
              </a:prstGeom>
            </p:spPr>
            <p:txBody>
              <a:bodyPr lIns="60055" tIns="60055" rIns="60055" bIns="60055" rtlCol="0" anchor="ctr"/>
              <a:lstStyle/>
              <a:p>
                <a:pPr algn="ctr">
                  <a:lnSpc>
                    <a:spcPts val="2939"/>
                  </a:lnSpc>
                </a:pPr>
                <a:endParaRPr lang="it-IT"/>
              </a:p>
            </p:txBody>
          </p:sp>
        </p:grpSp>
        <p:sp>
          <p:nvSpPr>
            <p:cNvPr id="17" name="Freeform 17"/>
            <p:cNvSpPr/>
            <p:nvPr/>
          </p:nvSpPr>
          <p:spPr>
            <a:xfrm>
              <a:off x="3724852" y="163176"/>
              <a:ext cx="5435836" cy="908166"/>
            </a:xfrm>
            <a:custGeom>
              <a:avLst/>
              <a:gdLst/>
              <a:ahLst/>
              <a:cxnLst/>
              <a:rect l="l" t="t" r="r" b="b"/>
              <a:pathLst>
                <a:path w="5435836" h="908166">
                  <a:moveTo>
                    <a:pt x="0" y="0"/>
                  </a:moveTo>
                  <a:lnTo>
                    <a:pt x="5435836" y="0"/>
                  </a:lnTo>
                  <a:lnTo>
                    <a:pt x="5435836" y="908167"/>
                  </a:lnTo>
                  <a:lnTo>
                    <a:pt x="0" y="908167"/>
                  </a:lnTo>
                  <a:lnTo>
                    <a:pt x="0" y="0"/>
                  </a:lnTo>
                  <a:close/>
                </a:path>
              </a:pathLst>
            </a:custGeom>
            <a:blipFill>
              <a:blip r:embed="rId8"/>
              <a:stretch>
                <a:fillRect/>
              </a:stretch>
            </a:blipFill>
          </p:spPr>
          <p:txBody>
            <a:bodyPr/>
            <a:lstStyle/>
            <a:p>
              <a:endParaRPr lang="it-IT"/>
            </a:p>
          </p:txBody>
        </p:sp>
        <p:sp>
          <p:nvSpPr>
            <p:cNvPr id="18" name="Freeform 18"/>
            <p:cNvSpPr/>
            <p:nvPr/>
          </p:nvSpPr>
          <p:spPr>
            <a:xfrm>
              <a:off x="1650583" y="240131"/>
              <a:ext cx="1923704" cy="754258"/>
            </a:xfrm>
            <a:custGeom>
              <a:avLst/>
              <a:gdLst/>
              <a:ahLst/>
              <a:cxnLst/>
              <a:rect l="l" t="t" r="r" b="b"/>
              <a:pathLst>
                <a:path w="1923704" h="754258">
                  <a:moveTo>
                    <a:pt x="0" y="0"/>
                  </a:moveTo>
                  <a:lnTo>
                    <a:pt x="1923704" y="0"/>
                  </a:lnTo>
                  <a:lnTo>
                    <a:pt x="1923704" y="754258"/>
                  </a:lnTo>
                  <a:lnTo>
                    <a:pt x="0" y="754258"/>
                  </a:lnTo>
                  <a:lnTo>
                    <a:pt x="0" y="0"/>
                  </a:lnTo>
                  <a:close/>
                </a:path>
              </a:pathLst>
            </a:custGeom>
            <a:blipFill>
              <a:blip r:embed="rId9"/>
              <a:stretch>
                <a:fillRect/>
              </a:stretch>
            </a:blipFill>
          </p:spPr>
          <p:txBody>
            <a:bodyPr/>
            <a:lstStyle/>
            <a:p>
              <a:endParaRPr lang="it-IT"/>
            </a:p>
          </p:txBody>
        </p:sp>
      </p:grpSp>
      <p:grpSp>
        <p:nvGrpSpPr>
          <p:cNvPr id="22" name="Gruppo 21">
            <a:extLst>
              <a:ext uri="{FF2B5EF4-FFF2-40B4-BE49-F238E27FC236}">
                <a16:creationId xmlns:a16="http://schemas.microsoft.com/office/drawing/2014/main" id="{69DD0A62-19E3-DCD9-7587-DA312F27B64F}"/>
              </a:ext>
            </a:extLst>
          </p:cNvPr>
          <p:cNvGrpSpPr/>
          <p:nvPr/>
        </p:nvGrpSpPr>
        <p:grpSpPr>
          <a:xfrm>
            <a:off x="895386" y="2711778"/>
            <a:ext cx="6354624" cy="1495618"/>
            <a:chOff x="895386" y="3295806"/>
            <a:chExt cx="6354624" cy="1495618"/>
          </a:xfrm>
        </p:grpSpPr>
        <p:pic>
          <p:nvPicPr>
            <p:cNvPr id="20" name="Immagine 19" descr="Immagine che contiene Carattere, Elementi grafici, logo, grafica&#10;&#10;Descrizione generata automaticamente">
              <a:extLst>
                <a:ext uri="{FF2B5EF4-FFF2-40B4-BE49-F238E27FC236}">
                  <a16:creationId xmlns:a16="http://schemas.microsoft.com/office/drawing/2014/main" id="{80022B1F-F1C5-E1C9-3E64-06A2FFC74E9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152824" y="3295806"/>
              <a:ext cx="3606800" cy="1168400"/>
            </a:xfrm>
            <a:prstGeom prst="rect">
              <a:avLst/>
            </a:prstGeom>
          </p:spPr>
        </p:pic>
        <p:sp>
          <p:nvSpPr>
            <p:cNvPr id="21" name="CasellaDiTesto 20">
              <a:extLst>
                <a:ext uri="{FF2B5EF4-FFF2-40B4-BE49-F238E27FC236}">
                  <a16:creationId xmlns:a16="http://schemas.microsoft.com/office/drawing/2014/main" id="{7C913628-1BB7-A04E-1E58-31524FCAD898}"/>
                </a:ext>
              </a:extLst>
            </p:cNvPr>
            <p:cNvSpPr txBox="1"/>
            <p:nvPr/>
          </p:nvSpPr>
          <p:spPr>
            <a:xfrm>
              <a:off x="895386" y="4375926"/>
              <a:ext cx="6354624" cy="415498"/>
            </a:xfrm>
            <a:prstGeom prst="rect">
              <a:avLst/>
            </a:prstGeom>
            <a:noFill/>
          </p:spPr>
          <p:txBody>
            <a:bodyPr wrap="none" rtlCol="0">
              <a:spAutoFit/>
            </a:bodyPr>
            <a:lstStyle/>
            <a:p>
              <a:pPr algn="ctr"/>
              <a:r>
                <a:rPr lang="it-IT" sz="2100" err="1">
                  <a:solidFill>
                    <a:srgbClr val="06213C"/>
                  </a:solidFill>
                  <a:latin typeface="Montserrat"/>
                </a:rPr>
                <a:t>Coalition</a:t>
              </a:r>
              <a:r>
                <a:rPr lang="it-IT" sz="2100">
                  <a:solidFill>
                    <a:srgbClr val="06213C"/>
                  </a:solidFill>
                  <a:latin typeface="Montserrat"/>
                </a:rPr>
                <a:t> for </a:t>
              </a:r>
              <a:r>
                <a:rPr lang="it-IT" sz="2100" err="1">
                  <a:solidFill>
                    <a:srgbClr val="06213C"/>
                  </a:solidFill>
                  <a:latin typeface="Montserrat"/>
                </a:rPr>
                <a:t>Advancing</a:t>
              </a:r>
              <a:r>
                <a:rPr lang="it-IT" sz="2100">
                  <a:solidFill>
                    <a:srgbClr val="06213C"/>
                  </a:solidFill>
                  <a:latin typeface="Montserrat"/>
                </a:rPr>
                <a:t> </a:t>
              </a:r>
              <a:r>
                <a:rPr lang="it-IT" sz="2100" err="1">
                  <a:solidFill>
                    <a:srgbClr val="06213C"/>
                  </a:solidFill>
                  <a:latin typeface="Montserrat"/>
                </a:rPr>
                <a:t>Research</a:t>
              </a:r>
              <a:r>
                <a:rPr lang="it-IT" sz="2100">
                  <a:solidFill>
                    <a:srgbClr val="06213C"/>
                  </a:solidFill>
                  <a:latin typeface="Montserrat"/>
                </a:rPr>
                <a:t> </a:t>
              </a:r>
              <a:r>
                <a:rPr lang="it-IT" sz="2100" err="1">
                  <a:solidFill>
                    <a:srgbClr val="06213C"/>
                  </a:solidFill>
                  <a:latin typeface="Montserrat"/>
                </a:rPr>
                <a:t>Assessment</a:t>
              </a:r>
              <a:endParaRPr lang="it-IT" sz="2100">
                <a:solidFill>
                  <a:srgbClr val="06213C"/>
                </a:solidFill>
                <a:latin typeface="Montserrat"/>
              </a:endParaRPr>
            </a:p>
          </p:txBody>
        </p:sp>
      </p:grpSp>
      <p:sp>
        <p:nvSpPr>
          <p:cNvPr id="23" name="CasellaDiTesto 22">
            <a:extLst>
              <a:ext uri="{FF2B5EF4-FFF2-40B4-BE49-F238E27FC236}">
                <a16:creationId xmlns:a16="http://schemas.microsoft.com/office/drawing/2014/main" id="{AC5EE947-72C8-64B3-5970-0F5B26CF3DCE}"/>
              </a:ext>
            </a:extLst>
          </p:cNvPr>
          <p:cNvSpPr txBox="1"/>
          <p:nvPr/>
        </p:nvSpPr>
        <p:spPr>
          <a:xfrm>
            <a:off x="805971" y="4423420"/>
            <a:ext cx="6870247" cy="2031325"/>
          </a:xfrm>
          <a:prstGeom prst="rect">
            <a:avLst/>
          </a:prstGeom>
          <a:noFill/>
        </p:spPr>
        <p:txBody>
          <a:bodyPr wrap="square" rtlCol="0">
            <a:spAutoFit/>
          </a:bodyPr>
          <a:lstStyle/>
          <a:p>
            <a:pPr algn="just"/>
            <a:r>
              <a:rPr lang="it-IT" sz="2100">
                <a:solidFill>
                  <a:srgbClr val="06213C"/>
                </a:solidFill>
                <a:latin typeface="Montserrat"/>
              </a:rPr>
              <a:t>Coalizione europea costituita da organizzazioni che finanziano la ricerca, organizzazioni che svolgono attività di ricerca, autorità e agenzie di valutazione nazionali/regionali, società scientifiche e altre organizzazioni pertinenti. Supera i 500 membri complessivi.</a:t>
            </a:r>
          </a:p>
        </p:txBody>
      </p:sp>
      <p:grpSp>
        <p:nvGrpSpPr>
          <p:cNvPr id="26" name="Gruppo 25">
            <a:extLst>
              <a:ext uri="{FF2B5EF4-FFF2-40B4-BE49-F238E27FC236}">
                <a16:creationId xmlns:a16="http://schemas.microsoft.com/office/drawing/2014/main" id="{A60A5F24-1E18-C5F3-78A5-9162777B1310}"/>
              </a:ext>
            </a:extLst>
          </p:cNvPr>
          <p:cNvGrpSpPr/>
          <p:nvPr/>
        </p:nvGrpSpPr>
        <p:grpSpPr>
          <a:xfrm>
            <a:off x="9278762" y="4941198"/>
            <a:ext cx="7504132" cy="717376"/>
            <a:chOff x="9912647" y="5154876"/>
            <a:chExt cx="6870247" cy="717376"/>
          </a:xfrm>
        </p:grpSpPr>
        <p:sp>
          <p:nvSpPr>
            <p:cNvPr id="27" name="AutoShape 6">
              <a:extLst>
                <a:ext uri="{FF2B5EF4-FFF2-40B4-BE49-F238E27FC236}">
                  <a16:creationId xmlns:a16="http://schemas.microsoft.com/office/drawing/2014/main" id="{623B37C9-BEE7-B1F5-D34D-4046B18F6D8F}"/>
                </a:ext>
              </a:extLst>
            </p:cNvPr>
            <p:cNvSpPr/>
            <p:nvPr/>
          </p:nvSpPr>
          <p:spPr>
            <a:xfrm>
              <a:off x="16434831" y="5362807"/>
              <a:ext cx="348063" cy="349947"/>
            </a:xfrm>
            <a:prstGeom prst="rect">
              <a:avLst/>
            </a:prstGeom>
            <a:solidFill>
              <a:srgbClr val="43B4BE"/>
            </a:solidFill>
          </p:spPr>
          <p:txBody>
            <a:bodyPr/>
            <a:lstStyle/>
            <a:p>
              <a:endParaRPr lang="it-IT"/>
            </a:p>
          </p:txBody>
        </p:sp>
        <p:sp>
          <p:nvSpPr>
            <p:cNvPr id="28" name="TextBox 10">
              <a:extLst>
                <a:ext uri="{FF2B5EF4-FFF2-40B4-BE49-F238E27FC236}">
                  <a16:creationId xmlns:a16="http://schemas.microsoft.com/office/drawing/2014/main" id="{3EEBFC1D-205A-F3D5-F08F-0889DFF4DB0C}"/>
                </a:ext>
              </a:extLst>
            </p:cNvPr>
            <p:cNvSpPr txBox="1"/>
            <p:nvPr/>
          </p:nvSpPr>
          <p:spPr>
            <a:xfrm>
              <a:off x="9912647" y="5154876"/>
              <a:ext cx="6236362" cy="717376"/>
            </a:xfrm>
            <a:prstGeom prst="rect">
              <a:avLst/>
            </a:prstGeom>
          </p:spPr>
          <p:txBody>
            <a:bodyPr lIns="0" tIns="0" rIns="0" bIns="0" rtlCol="0" anchor="t">
              <a:spAutoFit/>
            </a:bodyPr>
            <a:lstStyle/>
            <a:p>
              <a:pPr algn="r">
                <a:lnSpc>
                  <a:spcPts val="2940"/>
                </a:lnSpc>
              </a:pPr>
              <a:r>
                <a:rPr lang="it-IT" sz="2100">
                  <a:solidFill>
                    <a:srgbClr val="06213C"/>
                  </a:solidFill>
                  <a:latin typeface="Montserrat"/>
                </a:rPr>
                <a:t>Abbandono di parametri di valutazione esclusivamente quantitativi</a:t>
              </a:r>
            </a:p>
          </p:txBody>
        </p:sp>
      </p:grpSp>
      <p:grpSp>
        <p:nvGrpSpPr>
          <p:cNvPr id="29" name="Gruppo 28">
            <a:extLst>
              <a:ext uri="{FF2B5EF4-FFF2-40B4-BE49-F238E27FC236}">
                <a16:creationId xmlns:a16="http://schemas.microsoft.com/office/drawing/2014/main" id="{7ADA1781-B035-FF88-7859-62F23CA36A6C}"/>
              </a:ext>
            </a:extLst>
          </p:cNvPr>
          <p:cNvGrpSpPr/>
          <p:nvPr/>
        </p:nvGrpSpPr>
        <p:grpSpPr>
          <a:xfrm>
            <a:off x="9272716" y="5722268"/>
            <a:ext cx="7504132" cy="717376"/>
            <a:chOff x="9912647" y="5154876"/>
            <a:chExt cx="6870247" cy="717376"/>
          </a:xfrm>
        </p:grpSpPr>
        <p:sp>
          <p:nvSpPr>
            <p:cNvPr id="30" name="AutoShape 6">
              <a:extLst>
                <a:ext uri="{FF2B5EF4-FFF2-40B4-BE49-F238E27FC236}">
                  <a16:creationId xmlns:a16="http://schemas.microsoft.com/office/drawing/2014/main" id="{EB088CC3-B73D-9359-02E3-96A77AE294BB}"/>
                </a:ext>
              </a:extLst>
            </p:cNvPr>
            <p:cNvSpPr/>
            <p:nvPr/>
          </p:nvSpPr>
          <p:spPr>
            <a:xfrm>
              <a:off x="16434831" y="5362807"/>
              <a:ext cx="348063" cy="349947"/>
            </a:xfrm>
            <a:prstGeom prst="rect">
              <a:avLst/>
            </a:prstGeom>
            <a:solidFill>
              <a:srgbClr val="43B4BE"/>
            </a:solidFill>
          </p:spPr>
          <p:txBody>
            <a:bodyPr/>
            <a:lstStyle/>
            <a:p>
              <a:endParaRPr lang="it-IT"/>
            </a:p>
          </p:txBody>
        </p:sp>
        <p:sp>
          <p:nvSpPr>
            <p:cNvPr id="31" name="TextBox 10">
              <a:extLst>
                <a:ext uri="{FF2B5EF4-FFF2-40B4-BE49-F238E27FC236}">
                  <a16:creationId xmlns:a16="http://schemas.microsoft.com/office/drawing/2014/main" id="{294313D1-0CB0-E16F-0941-FA1BC0B59B08}"/>
                </a:ext>
              </a:extLst>
            </p:cNvPr>
            <p:cNvSpPr txBox="1"/>
            <p:nvPr/>
          </p:nvSpPr>
          <p:spPr>
            <a:xfrm>
              <a:off x="9912647" y="5154876"/>
              <a:ext cx="6236362" cy="717376"/>
            </a:xfrm>
            <a:prstGeom prst="rect">
              <a:avLst/>
            </a:prstGeom>
          </p:spPr>
          <p:txBody>
            <a:bodyPr lIns="0" tIns="0" rIns="0" bIns="0" rtlCol="0" anchor="t">
              <a:spAutoFit/>
            </a:bodyPr>
            <a:lstStyle/>
            <a:p>
              <a:pPr algn="r">
                <a:lnSpc>
                  <a:spcPts val="2940"/>
                </a:lnSpc>
              </a:pPr>
              <a:r>
                <a:rPr lang="it-IT" sz="2100">
                  <a:solidFill>
                    <a:srgbClr val="06213C"/>
                  </a:solidFill>
                  <a:latin typeface="Montserrat"/>
                </a:rPr>
                <a:t>Creazione di National Charters e Working Groups per la collaborazione su specifiche aree tematiche</a:t>
              </a:r>
            </a:p>
          </p:txBody>
        </p:sp>
      </p:grpSp>
      <p:grpSp>
        <p:nvGrpSpPr>
          <p:cNvPr id="19" name="Gruppo 18">
            <a:extLst>
              <a:ext uri="{FF2B5EF4-FFF2-40B4-BE49-F238E27FC236}">
                <a16:creationId xmlns:a16="http://schemas.microsoft.com/office/drawing/2014/main" id="{7E6C5376-0C68-08E6-35FA-DC1825C781DC}"/>
              </a:ext>
            </a:extLst>
          </p:cNvPr>
          <p:cNvGrpSpPr/>
          <p:nvPr/>
        </p:nvGrpSpPr>
        <p:grpSpPr>
          <a:xfrm>
            <a:off x="9906601" y="6943700"/>
            <a:ext cx="6870247" cy="1664012"/>
            <a:chOff x="9906601" y="6943700"/>
            <a:chExt cx="6870247" cy="1664012"/>
          </a:xfrm>
        </p:grpSpPr>
        <p:sp>
          <p:nvSpPr>
            <p:cNvPr id="32" name="AutoShape 7">
              <a:extLst>
                <a:ext uri="{FF2B5EF4-FFF2-40B4-BE49-F238E27FC236}">
                  <a16:creationId xmlns:a16="http://schemas.microsoft.com/office/drawing/2014/main" id="{D2BEE187-CADA-9871-8C07-8C5D539630D4}"/>
                </a:ext>
              </a:extLst>
            </p:cNvPr>
            <p:cNvSpPr/>
            <p:nvPr/>
          </p:nvSpPr>
          <p:spPr>
            <a:xfrm>
              <a:off x="9906601" y="6943700"/>
              <a:ext cx="6870247" cy="1664012"/>
            </a:xfrm>
            <a:prstGeom prst="rect">
              <a:avLst/>
            </a:prstGeom>
            <a:solidFill>
              <a:srgbClr val="06213C"/>
            </a:solidFill>
          </p:spPr>
          <p:txBody>
            <a:bodyPr/>
            <a:lstStyle/>
            <a:p>
              <a:endParaRPr lang="it-IT"/>
            </a:p>
          </p:txBody>
        </p:sp>
        <p:sp>
          <p:nvSpPr>
            <p:cNvPr id="33" name="TextBox 11">
              <a:extLst>
                <a:ext uri="{FF2B5EF4-FFF2-40B4-BE49-F238E27FC236}">
                  <a16:creationId xmlns:a16="http://schemas.microsoft.com/office/drawing/2014/main" id="{05307A2F-83A3-C3C9-3882-5169A266C36F}"/>
                </a:ext>
              </a:extLst>
            </p:cNvPr>
            <p:cNvSpPr txBox="1"/>
            <p:nvPr/>
          </p:nvSpPr>
          <p:spPr>
            <a:xfrm>
              <a:off x="10541255" y="7303740"/>
              <a:ext cx="6132657" cy="717376"/>
            </a:xfrm>
            <a:prstGeom prst="rect">
              <a:avLst/>
            </a:prstGeom>
          </p:spPr>
          <p:txBody>
            <a:bodyPr wrap="square" lIns="0" tIns="0" rIns="0" bIns="0" rtlCol="0" anchor="t">
              <a:spAutoFit/>
            </a:bodyPr>
            <a:lstStyle/>
            <a:p>
              <a:pPr algn="r">
                <a:lnSpc>
                  <a:spcPts val="2940"/>
                </a:lnSpc>
              </a:pPr>
              <a:r>
                <a:rPr lang="it-IT" sz="2100">
                  <a:solidFill>
                    <a:srgbClr val="FFFFFF"/>
                  </a:solidFill>
                  <a:latin typeface="Montserrat"/>
                </a:rPr>
                <a:t>Costituzione del National </a:t>
              </a:r>
              <a:r>
                <a:rPr lang="it-IT" sz="2100" err="1">
                  <a:solidFill>
                    <a:srgbClr val="FFFFFF"/>
                  </a:solidFill>
                  <a:latin typeface="Montserrat"/>
                </a:rPr>
                <a:t>Chapter</a:t>
              </a:r>
              <a:r>
                <a:rPr lang="it-IT" sz="2100">
                  <a:solidFill>
                    <a:srgbClr val="FFFFFF"/>
                  </a:solidFill>
                  <a:latin typeface="Montserrat"/>
                </a:rPr>
                <a:t> Italiano a cui sono affiliate 45 istituzioni di ricerca  </a:t>
              </a:r>
              <a:endParaRPr lang="it-IT" sz="2100" i="1">
                <a:solidFill>
                  <a:srgbClr val="FFFFFF"/>
                </a:solidFill>
                <a:latin typeface="Montserrat"/>
              </a:endParaRPr>
            </a:p>
          </p:txBody>
        </p:sp>
      </p:grpSp>
      <p:sp>
        <p:nvSpPr>
          <p:cNvPr id="36" name="CasellaDiTesto 35">
            <a:extLst>
              <a:ext uri="{FF2B5EF4-FFF2-40B4-BE49-F238E27FC236}">
                <a16:creationId xmlns:a16="http://schemas.microsoft.com/office/drawing/2014/main" id="{9DF0B26B-CF6C-9F4A-CC3A-43F0F39D8D87}"/>
              </a:ext>
            </a:extLst>
          </p:cNvPr>
          <p:cNvSpPr txBox="1"/>
          <p:nvPr/>
        </p:nvSpPr>
        <p:spPr>
          <a:xfrm>
            <a:off x="7322129" y="382484"/>
            <a:ext cx="9916885"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sz="4000">
                <a:solidFill>
                  <a:schemeClr val="bg1"/>
                </a:solidFill>
                <a:latin typeface="Montserrat Classic Bold"/>
                <a:ea typeface="Montserrat Classic Bold"/>
                <a:cs typeface="Montserrat Classic Bold"/>
              </a:rPr>
              <a:t>Valutazione della ricerca e Open Access</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6702512" y="8607791"/>
            <a:ext cx="556788" cy="556788"/>
          </a:xfrm>
          <a:custGeom>
            <a:avLst/>
            <a:gdLst/>
            <a:ahLst/>
            <a:cxnLst/>
            <a:rect l="l" t="t" r="r" b="b"/>
            <a:pathLst>
              <a:path w="556788" h="556788">
                <a:moveTo>
                  <a:pt x="0" y="0"/>
                </a:moveTo>
                <a:lnTo>
                  <a:pt x="556788" y="0"/>
                </a:lnTo>
                <a:lnTo>
                  <a:pt x="556788" y="556787"/>
                </a:lnTo>
                <a:lnTo>
                  <a:pt x="0" y="556787"/>
                </a:lnTo>
                <a:lnTo>
                  <a:pt x="0" y="0"/>
                </a:lnTo>
                <a:close/>
              </a:path>
            </a:pathLst>
          </a:custGeom>
          <a: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p:spPr>
        <p:txBody>
          <a:bodyPr/>
          <a:lstStyle/>
          <a:p>
            <a:endParaRPr lang="it-IT"/>
          </a:p>
        </p:txBody>
      </p:sp>
      <p:sp>
        <p:nvSpPr>
          <p:cNvPr id="3" name="Freeform 3"/>
          <p:cNvSpPr/>
          <p:nvPr/>
        </p:nvSpPr>
        <p:spPr>
          <a:xfrm rot="5400000">
            <a:off x="6692994" y="9165301"/>
            <a:ext cx="1060016" cy="1235189"/>
          </a:xfrm>
          <a:custGeom>
            <a:avLst/>
            <a:gdLst/>
            <a:ahLst/>
            <a:cxnLst/>
            <a:rect l="l" t="t" r="r" b="b"/>
            <a:pathLst>
              <a:path w="1060016" h="1235189">
                <a:moveTo>
                  <a:pt x="0" y="0"/>
                </a:moveTo>
                <a:lnTo>
                  <a:pt x="1060017" y="0"/>
                </a:lnTo>
                <a:lnTo>
                  <a:pt x="1060017" y="1235188"/>
                </a:lnTo>
                <a:lnTo>
                  <a:pt x="0" y="1235188"/>
                </a:lnTo>
                <a:lnTo>
                  <a:pt x="0" y="0"/>
                </a:lnTo>
                <a:close/>
              </a:path>
            </a:pathLst>
          </a:custGeom>
          <a: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p:spPr>
        <p:txBody>
          <a:bodyPr/>
          <a:lstStyle/>
          <a:p>
            <a:endParaRPr lang="it-IT"/>
          </a:p>
        </p:txBody>
      </p:sp>
      <p:sp>
        <p:nvSpPr>
          <p:cNvPr id="4" name="Freeform 4"/>
          <p:cNvSpPr/>
          <p:nvPr/>
        </p:nvSpPr>
        <p:spPr>
          <a:xfrm rot="-10800000">
            <a:off x="16316753" y="0"/>
            <a:ext cx="2988478" cy="1505106"/>
          </a:xfrm>
          <a:custGeom>
            <a:avLst/>
            <a:gdLst/>
            <a:ahLst/>
            <a:cxnLst/>
            <a:rect l="l" t="t" r="r" b="b"/>
            <a:pathLst>
              <a:path w="2988478" h="1505106">
                <a:moveTo>
                  <a:pt x="0" y="0"/>
                </a:moveTo>
                <a:lnTo>
                  <a:pt x="2988477" y="0"/>
                </a:lnTo>
                <a:lnTo>
                  <a:pt x="2988477" y="1505106"/>
                </a:lnTo>
                <a:lnTo>
                  <a:pt x="0" y="1505106"/>
                </a:lnTo>
                <a:lnTo>
                  <a:pt x="0" y="0"/>
                </a:lnTo>
                <a:close/>
              </a:path>
            </a:pathLst>
          </a:custGeom>
          <a: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p:spPr>
        <p:txBody>
          <a:bodyPr/>
          <a:lstStyle/>
          <a:p>
            <a:endParaRPr lang="it-IT"/>
          </a:p>
        </p:txBody>
      </p:sp>
      <p:grpSp>
        <p:nvGrpSpPr>
          <p:cNvPr id="5" name="Group 5"/>
          <p:cNvGrpSpPr/>
          <p:nvPr/>
        </p:nvGrpSpPr>
        <p:grpSpPr>
          <a:xfrm>
            <a:off x="1053534" y="672047"/>
            <a:ext cx="7856752" cy="950085"/>
            <a:chOff x="0" y="0"/>
            <a:chExt cx="10475670" cy="1266780"/>
          </a:xfrm>
        </p:grpSpPr>
        <p:sp>
          <p:nvSpPr>
            <p:cNvPr id="6" name="Freeform 6"/>
            <p:cNvSpPr/>
            <p:nvPr/>
          </p:nvSpPr>
          <p:spPr>
            <a:xfrm>
              <a:off x="2893349" y="0"/>
              <a:ext cx="7582321" cy="1266780"/>
            </a:xfrm>
            <a:custGeom>
              <a:avLst/>
              <a:gdLst/>
              <a:ahLst/>
              <a:cxnLst/>
              <a:rect l="l" t="t" r="r" b="b"/>
              <a:pathLst>
                <a:path w="7582321" h="1266780">
                  <a:moveTo>
                    <a:pt x="0" y="0"/>
                  </a:moveTo>
                  <a:lnTo>
                    <a:pt x="7582321" y="0"/>
                  </a:lnTo>
                  <a:lnTo>
                    <a:pt x="7582321" y="1266780"/>
                  </a:lnTo>
                  <a:lnTo>
                    <a:pt x="0" y="1266780"/>
                  </a:lnTo>
                  <a:lnTo>
                    <a:pt x="0" y="0"/>
                  </a:lnTo>
                  <a:close/>
                </a:path>
              </a:pathLst>
            </a:custGeom>
            <a:blipFill>
              <a:blip r:embed="rId9">
                <a:extLst>
                  <a:ext uri="{28A0092B-C50C-407E-A947-70E740481C1C}">
                    <a14:useLocalDpi xmlns:a14="http://schemas.microsoft.com/office/drawing/2010/main" val="0"/>
                  </a:ext>
                </a:extLst>
              </a:blip>
              <a:stretch>
                <a:fillRect/>
              </a:stretch>
            </a:blipFill>
          </p:spPr>
          <p:txBody>
            <a:bodyPr/>
            <a:lstStyle/>
            <a:p>
              <a:endParaRPr lang="it-IT"/>
            </a:p>
          </p:txBody>
        </p:sp>
        <p:sp>
          <p:nvSpPr>
            <p:cNvPr id="7" name="Freeform 7"/>
            <p:cNvSpPr/>
            <p:nvPr/>
          </p:nvSpPr>
          <p:spPr>
            <a:xfrm>
              <a:off x="0" y="107341"/>
              <a:ext cx="2683330" cy="1052097"/>
            </a:xfrm>
            <a:custGeom>
              <a:avLst/>
              <a:gdLst/>
              <a:ahLst/>
              <a:cxnLst/>
              <a:rect l="l" t="t" r="r" b="b"/>
              <a:pathLst>
                <a:path w="2683330" h="1052097">
                  <a:moveTo>
                    <a:pt x="0" y="0"/>
                  </a:moveTo>
                  <a:lnTo>
                    <a:pt x="2683330" y="0"/>
                  </a:lnTo>
                  <a:lnTo>
                    <a:pt x="2683330" y="1052098"/>
                  </a:lnTo>
                  <a:lnTo>
                    <a:pt x="0" y="1052098"/>
                  </a:lnTo>
                  <a:lnTo>
                    <a:pt x="0" y="0"/>
                  </a:lnTo>
                  <a:close/>
                </a:path>
              </a:pathLst>
            </a:custGeom>
            <a:blipFill>
              <a:blip r:embed="rId10">
                <a:extLst>
                  <a:ext uri="{28A0092B-C50C-407E-A947-70E740481C1C}">
                    <a14:useLocalDpi xmlns:a14="http://schemas.microsoft.com/office/drawing/2010/main" val="0"/>
                  </a:ext>
                </a:extLst>
              </a:blip>
              <a:stretch>
                <a:fillRect/>
              </a:stretch>
            </a:blipFill>
          </p:spPr>
          <p:txBody>
            <a:bodyPr/>
            <a:lstStyle/>
            <a:p>
              <a:endParaRPr lang="it-IT"/>
            </a:p>
          </p:txBody>
        </p:sp>
      </p:grpSp>
      <p:sp>
        <p:nvSpPr>
          <p:cNvPr id="8" name="TextBox 8"/>
          <p:cNvSpPr txBox="1"/>
          <p:nvPr/>
        </p:nvSpPr>
        <p:spPr>
          <a:xfrm>
            <a:off x="1028700" y="3622794"/>
            <a:ext cx="14307988" cy="1025922"/>
          </a:xfrm>
          <a:prstGeom prst="rect">
            <a:avLst/>
          </a:prstGeom>
        </p:spPr>
        <p:txBody>
          <a:bodyPr wrap="square" lIns="0" tIns="0" rIns="0" bIns="0" rtlCol="0" anchor="t">
            <a:spAutoFit/>
          </a:bodyPr>
          <a:lstStyle/>
          <a:p>
            <a:pPr>
              <a:lnSpc>
                <a:spcPts val="7999"/>
              </a:lnSpc>
            </a:pPr>
            <a:r>
              <a:rPr lang="en-US" sz="7999">
                <a:solidFill>
                  <a:srgbClr val="1E3048"/>
                </a:solidFill>
                <a:latin typeface="Montserrat Classic"/>
              </a:rPr>
              <a:t>COME FARE OPEN ACCESS</a:t>
            </a:r>
          </a:p>
        </p:txBody>
      </p:sp>
      <p:sp>
        <p:nvSpPr>
          <p:cNvPr id="9" name="TextBox 9"/>
          <p:cNvSpPr txBox="1"/>
          <p:nvPr/>
        </p:nvSpPr>
        <p:spPr>
          <a:xfrm>
            <a:off x="1053534" y="5539089"/>
            <a:ext cx="12338938" cy="1000274"/>
          </a:xfrm>
          <a:prstGeom prst="rect">
            <a:avLst/>
          </a:prstGeom>
        </p:spPr>
        <p:txBody>
          <a:bodyPr wrap="square" lIns="0" tIns="0" rIns="0" bIns="0" rtlCol="0" anchor="t">
            <a:spAutoFit/>
          </a:bodyPr>
          <a:lstStyle/>
          <a:p>
            <a:pPr>
              <a:lnSpc>
                <a:spcPts val="3919"/>
              </a:lnSpc>
            </a:pPr>
            <a:r>
              <a:rPr lang="en-US" sz="2799" err="1">
                <a:solidFill>
                  <a:srgbClr val="1E3048"/>
                </a:solidFill>
                <a:latin typeface="Montserrat"/>
              </a:rPr>
              <a:t>Silvana</a:t>
            </a:r>
            <a:r>
              <a:rPr lang="en-US" sz="2799">
                <a:solidFill>
                  <a:srgbClr val="1E3048"/>
                </a:solidFill>
                <a:latin typeface="Montserrat"/>
              </a:rPr>
              <a:t> </a:t>
            </a:r>
            <a:r>
              <a:rPr lang="en-US" sz="2799" err="1">
                <a:solidFill>
                  <a:srgbClr val="1E3048"/>
                </a:solidFill>
                <a:latin typeface="Montserrat"/>
              </a:rPr>
              <a:t>Mangiaracina</a:t>
            </a:r>
            <a:r>
              <a:rPr lang="en-US" sz="2799">
                <a:solidFill>
                  <a:srgbClr val="1E3048"/>
                </a:solidFill>
                <a:latin typeface="Montserrat"/>
              </a:rPr>
              <a:t>, </a:t>
            </a:r>
            <a:r>
              <a:rPr lang="en-US" sz="2799" err="1">
                <a:solidFill>
                  <a:srgbClr val="1E3048"/>
                </a:solidFill>
                <a:latin typeface="Montserrat"/>
              </a:rPr>
              <a:t>Stefania</a:t>
            </a:r>
            <a:r>
              <a:rPr lang="en-US" sz="2799">
                <a:solidFill>
                  <a:srgbClr val="1E3048"/>
                </a:solidFill>
                <a:latin typeface="Montserrat"/>
              </a:rPr>
              <a:t> </a:t>
            </a:r>
            <a:r>
              <a:rPr lang="en-US" sz="2799" err="1">
                <a:solidFill>
                  <a:srgbClr val="1E3048"/>
                </a:solidFill>
                <a:latin typeface="Montserrat"/>
              </a:rPr>
              <a:t>Marzocchi</a:t>
            </a:r>
            <a:r>
              <a:rPr lang="en-US" sz="2799">
                <a:solidFill>
                  <a:srgbClr val="1E3048"/>
                </a:solidFill>
                <a:latin typeface="Montserrat"/>
              </a:rPr>
              <a:t>, Debora </a:t>
            </a:r>
            <a:r>
              <a:rPr lang="en-US" sz="2799" err="1">
                <a:solidFill>
                  <a:srgbClr val="1E3048"/>
                </a:solidFill>
                <a:latin typeface="Montserrat"/>
              </a:rPr>
              <a:t>Mazza</a:t>
            </a:r>
            <a:endParaRPr lang="en-US" sz="2799">
              <a:solidFill>
                <a:srgbClr val="1E3048"/>
              </a:solidFill>
              <a:latin typeface="Montserrat"/>
            </a:endParaRPr>
          </a:p>
          <a:p>
            <a:pPr>
              <a:lnSpc>
                <a:spcPts val="3919"/>
              </a:lnSpc>
            </a:pPr>
            <a:r>
              <a:rPr lang="en-US" sz="2799" err="1">
                <a:solidFill>
                  <a:srgbClr val="1E3048"/>
                </a:solidFill>
                <a:latin typeface="Montserrat"/>
              </a:rPr>
              <a:t>Biblioteca</a:t>
            </a:r>
            <a:r>
              <a:rPr lang="en-US" sz="2799">
                <a:solidFill>
                  <a:srgbClr val="1E3048"/>
                </a:solidFill>
                <a:latin typeface="Montserrat"/>
              </a:rPr>
              <a:t> Dario Nobili, CNR - Area </a:t>
            </a:r>
            <a:r>
              <a:rPr lang="en-US" sz="2799" err="1">
                <a:solidFill>
                  <a:srgbClr val="1E3048"/>
                </a:solidFill>
                <a:latin typeface="Montserrat"/>
              </a:rPr>
              <a:t>Territoriale</a:t>
            </a:r>
            <a:r>
              <a:rPr lang="en-US" sz="2799">
                <a:solidFill>
                  <a:srgbClr val="1E3048"/>
                </a:solidFill>
                <a:latin typeface="Montserrat"/>
              </a:rPr>
              <a:t> di </a:t>
            </a:r>
            <a:r>
              <a:rPr lang="en-US" sz="2799" err="1">
                <a:solidFill>
                  <a:srgbClr val="1E3048"/>
                </a:solidFill>
                <a:latin typeface="Montserrat"/>
              </a:rPr>
              <a:t>Ricerca</a:t>
            </a:r>
            <a:r>
              <a:rPr lang="en-US" sz="2799">
                <a:solidFill>
                  <a:srgbClr val="1E3048"/>
                </a:solidFill>
                <a:latin typeface="Montserrat"/>
              </a:rPr>
              <a:t> di Bologna</a:t>
            </a:r>
          </a:p>
        </p:txBody>
      </p:sp>
      <p:sp>
        <p:nvSpPr>
          <p:cNvPr id="10" name="TextBox 10"/>
          <p:cNvSpPr txBox="1"/>
          <p:nvPr/>
        </p:nvSpPr>
        <p:spPr>
          <a:xfrm>
            <a:off x="3668543" y="1612607"/>
            <a:ext cx="4796746" cy="322707"/>
          </a:xfrm>
          <a:prstGeom prst="rect">
            <a:avLst/>
          </a:prstGeom>
        </p:spPr>
        <p:txBody>
          <a:bodyPr lIns="0" tIns="0" rIns="0" bIns="0" rtlCol="0" anchor="t">
            <a:spAutoFit/>
          </a:bodyPr>
          <a:lstStyle/>
          <a:p>
            <a:pPr>
              <a:lnSpc>
                <a:spcPts val="2603"/>
              </a:lnSpc>
            </a:pPr>
            <a:r>
              <a:rPr lang="en-US" sz="2099">
                <a:solidFill>
                  <a:srgbClr val="1E3048"/>
                </a:solidFill>
                <a:latin typeface="Montserrat"/>
              </a:rPr>
              <a:t>https://www.right2pub.eu/</a:t>
            </a:r>
          </a:p>
        </p:txBody>
      </p:sp>
      <p:sp>
        <p:nvSpPr>
          <p:cNvPr id="11" name="Freeform 12"/>
          <p:cNvSpPr/>
          <p:nvPr/>
        </p:nvSpPr>
        <p:spPr>
          <a:xfrm>
            <a:off x="1053534" y="8598858"/>
            <a:ext cx="1728192" cy="624868"/>
          </a:xfrm>
          <a:custGeom>
            <a:avLst/>
            <a:gdLst/>
            <a:ahLst/>
            <a:cxnLst/>
            <a:rect l="l" t="t" r="r" b="b"/>
            <a:pathLst>
              <a:path w="2175596" h="799307">
                <a:moveTo>
                  <a:pt x="0" y="0"/>
                </a:moveTo>
                <a:lnTo>
                  <a:pt x="2175596" y="0"/>
                </a:lnTo>
                <a:lnTo>
                  <a:pt x="2175596" y="799306"/>
                </a:lnTo>
                <a:lnTo>
                  <a:pt x="0" y="799306"/>
                </a:lnTo>
                <a:lnTo>
                  <a:pt x="0" y="0"/>
                </a:lnTo>
                <a:close/>
              </a:path>
            </a:pathLst>
          </a:custGeom>
          <a:blipFill>
            <a:blip r:embed="rId11">
              <a:extLst>
                <a:ext uri="{28A0092B-C50C-407E-A947-70E740481C1C}">
                  <a14:useLocalDpi xmlns:a14="http://schemas.microsoft.com/office/drawing/2010/main" val="0"/>
                </a:ext>
              </a:extLst>
            </a:blip>
            <a:stretch>
              <a:fillRect/>
            </a:stretch>
          </a:blipFill>
        </p:spPr>
        <p:txBody>
          <a:bodyPr/>
          <a:lstStyle/>
          <a:p>
            <a:endParaRPr lang="it-IT"/>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18288000" cy="1457325"/>
          </a:xfrm>
          <a:prstGeom prst="rect">
            <a:avLst/>
          </a:prstGeom>
          <a:solidFill>
            <a:srgbClr val="1E3048"/>
          </a:solidFill>
        </p:spPr>
        <p:txBody>
          <a:bodyPr/>
          <a:lstStyle/>
          <a:p>
            <a:endParaRPr lang="it-IT"/>
          </a:p>
        </p:txBody>
      </p:sp>
      <p:sp>
        <p:nvSpPr>
          <p:cNvPr id="3" name="Freeform 3"/>
          <p:cNvSpPr/>
          <p:nvPr/>
        </p:nvSpPr>
        <p:spPr>
          <a:xfrm>
            <a:off x="16702512" y="8607791"/>
            <a:ext cx="556788" cy="556788"/>
          </a:xfrm>
          <a:custGeom>
            <a:avLst/>
            <a:gdLst/>
            <a:ahLst/>
            <a:cxnLst/>
            <a:rect l="l" t="t" r="r" b="b"/>
            <a:pathLst>
              <a:path w="556788" h="556788">
                <a:moveTo>
                  <a:pt x="0" y="0"/>
                </a:moveTo>
                <a:lnTo>
                  <a:pt x="556788" y="0"/>
                </a:lnTo>
                <a:lnTo>
                  <a:pt x="556788" y="556787"/>
                </a:lnTo>
                <a:lnTo>
                  <a:pt x="0" y="556787"/>
                </a:lnTo>
                <a:lnTo>
                  <a:pt x="0" y="0"/>
                </a:lnTo>
                <a:close/>
              </a:path>
            </a:pathLst>
          </a:custGeom>
          <a: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p:spPr>
        <p:txBody>
          <a:bodyPr/>
          <a:lstStyle/>
          <a:p>
            <a:endParaRPr lang="it-IT"/>
          </a:p>
        </p:txBody>
      </p:sp>
      <p:sp>
        <p:nvSpPr>
          <p:cNvPr id="4" name="Freeform 4"/>
          <p:cNvSpPr/>
          <p:nvPr/>
        </p:nvSpPr>
        <p:spPr>
          <a:xfrm rot="-10800000">
            <a:off x="16702512" y="1457325"/>
            <a:ext cx="2988478" cy="1505106"/>
          </a:xfrm>
          <a:custGeom>
            <a:avLst/>
            <a:gdLst/>
            <a:ahLst/>
            <a:cxnLst/>
            <a:rect l="l" t="t" r="r" b="b"/>
            <a:pathLst>
              <a:path w="2988478" h="1505106">
                <a:moveTo>
                  <a:pt x="0" y="0"/>
                </a:moveTo>
                <a:lnTo>
                  <a:pt x="2988478" y="0"/>
                </a:lnTo>
                <a:lnTo>
                  <a:pt x="2988478" y="1505106"/>
                </a:lnTo>
                <a:lnTo>
                  <a:pt x="0" y="1505106"/>
                </a:lnTo>
                <a:lnTo>
                  <a:pt x="0" y="0"/>
                </a:lnTo>
                <a:close/>
              </a:path>
            </a:pathLst>
          </a:custGeom>
          <a: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p:spPr>
        <p:txBody>
          <a:bodyPr/>
          <a:lstStyle/>
          <a:p>
            <a:endParaRPr lang="it-IT"/>
          </a:p>
        </p:txBody>
      </p:sp>
      <p:sp>
        <p:nvSpPr>
          <p:cNvPr id="5" name="Freeform 5"/>
          <p:cNvSpPr/>
          <p:nvPr/>
        </p:nvSpPr>
        <p:spPr>
          <a:xfrm rot="5400000">
            <a:off x="11247810" y="9139398"/>
            <a:ext cx="1060016" cy="1235189"/>
          </a:xfrm>
          <a:custGeom>
            <a:avLst/>
            <a:gdLst/>
            <a:ahLst/>
            <a:cxnLst/>
            <a:rect l="l" t="t" r="r" b="b"/>
            <a:pathLst>
              <a:path w="1060016" h="1235189">
                <a:moveTo>
                  <a:pt x="0" y="0"/>
                </a:moveTo>
                <a:lnTo>
                  <a:pt x="1060017" y="0"/>
                </a:lnTo>
                <a:lnTo>
                  <a:pt x="1060017" y="1235188"/>
                </a:lnTo>
                <a:lnTo>
                  <a:pt x="0" y="1235188"/>
                </a:lnTo>
                <a:lnTo>
                  <a:pt x="0" y="0"/>
                </a:lnTo>
                <a:close/>
              </a:path>
            </a:pathLst>
          </a:custGeom>
          <a: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p:spPr>
        <p:txBody>
          <a:bodyPr/>
          <a:lstStyle/>
          <a:p>
            <a:endParaRPr lang="it-IT"/>
          </a:p>
        </p:txBody>
      </p:sp>
      <p:grpSp>
        <p:nvGrpSpPr>
          <p:cNvPr id="17" name="Group 17"/>
          <p:cNvGrpSpPr/>
          <p:nvPr/>
        </p:nvGrpSpPr>
        <p:grpSpPr>
          <a:xfrm>
            <a:off x="-431966" y="911088"/>
            <a:ext cx="7148154" cy="925889"/>
            <a:chOff x="0" y="0"/>
            <a:chExt cx="9530872" cy="1234519"/>
          </a:xfrm>
        </p:grpSpPr>
        <p:grpSp>
          <p:nvGrpSpPr>
            <p:cNvPr id="18" name="Group 18"/>
            <p:cNvGrpSpPr/>
            <p:nvPr/>
          </p:nvGrpSpPr>
          <p:grpSpPr>
            <a:xfrm>
              <a:off x="0" y="0"/>
              <a:ext cx="9530872" cy="1234519"/>
              <a:chOff x="0" y="0"/>
              <a:chExt cx="2221364" cy="287730"/>
            </a:xfrm>
          </p:grpSpPr>
          <p:sp>
            <p:nvSpPr>
              <p:cNvPr id="19" name="Freeform 19"/>
              <p:cNvSpPr/>
              <p:nvPr/>
            </p:nvSpPr>
            <p:spPr>
              <a:xfrm>
                <a:off x="0" y="0"/>
                <a:ext cx="2221364" cy="287730"/>
              </a:xfrm>
              <a:custGeom>
                <a:avLst/>
                <a:gdLst/>
                <a:ahLst/>
                <a:cxnLst/>
                <a:rect l="l" t="t" r="r" b="b"/>
                <a:pathLst>
                  <a:path w="2221364" h="287730">
                    <a:moveTo>
                      <a:pt x="46588" y="0"/>
                    </a:moveTo>
                    <a:lnTo>
                      <a:pt x="2174776" y="0"/>
                    </a:lnTo>
                    <a:cubicBezTo>
                      <a:pt x="2187132" y="0"/>
                      <a:pt x="2198982" y="4908"/>
                      <a:pt x="2207719" y="13645"/>
                    </a:cubicBezTo>
                    <a:cubicBezTo>
                      <a:pt x="2216456" y="22382"/>
                      <a:pt x="2221364" y="34232"/>
                      <a:pt x="2221364" y="46588"/>
                    </a:cubicBezTo>
                    <a:lnTo>
                      <a:pt x="2221364" y="241142"/>
                    </a:lnTo>
                    <a:cubicBezTo>
                      <a:pt x="2221364" y="266872"/>
                      <a:pt x="2200506" y="287730"/>
                      <a:pt x="2174776" y="287730"/>
                    </a:cubicBezTo>
                    <a:lnTo>
                      <a:pt x="46588" y="287730"/>
                    </a:lnTo>
                    <a:cubicBezTo>
                      <a:pt x="34232" y="287730"/>
                      <a:pt x="22382" y="282822"/>
                      <a:pt x="13645" y="274085"/>
                    </a:cubicBezTo>
                    <a:cubicBezTo>
                      <a:pt x="4908" y="265348"/>
                      <a:pt x="0" y="253498"/>
                      <a:pt x="0" y="241142"/>
                    </a:cubicBezTo>
                    <a:lnTo>
                      <a:pt x="0" y="46588"/>
                    </a:lnTo>
                    <a:cubicBezTo>
                      <a:pt x="0" y="34232"/>
                      <a:pt x="4908" y="22382"/>
                      <a:pt x="13645" y="13645"/>
                    </a:cubicBezTo>
                    <a:cubicBezTo>
                      <a:pt x="22382" y="4908"/>
                      <a:pt x="34232" y="0"/>
                      <a:pt x="46588" y="0"/>
                    </a:cubicBezTo>
                    <a:close/>
                  </a:path>
                </a:pathLst>
              </a:custGeom>
              <a:solidFill>
                <a:srgbClr val="FFFFFF"/>
              </a:solidFill>
            </p:spPr>
            <p:txBody>
              <a:bodyPr/>
              <a:lstStyle/>
              <a:p>
                <a:endParaRPr lang="it-IT"/>
              </a:p>
            </p:txBody>
          </p:sp>
          <p:sp>
            <p:nvSpPr>
              <p:cNvPr id="20" name="TextBox 20"/>
              <p:cNvSpPr txBox="1"/>
              <p:nvPr/>
            </p:nvSpPr>
            <p:spPr>
              <a:xfrm>
                <a:off x="0" y="-38100"/>
                <a:ext cx="2221364" cy="325830"/>
              </a:xfrm>
              <a:prstGeom prst="rect">
                <a:avLst/>
              </a:prstGeom>
            </p:spPr>
            <p:txBody>
              <a:bodyPr lIns="60055" tIns="60055" rIns="60055" bIns="60055" rtlCol="0" anchor="ctr"/>
              <a:lstStyle/>
              <a:p>
                <a:pPr algn="ctr">
                  <a:lnSpc>
                    <a:spcPts val="2939"/>
                  </a:lnSpc>
                </a:pPr>
                <a:endParaRPr/>
              </a:p>
            </p:txBody>
          </p:sp>
        </p:grpSp>
        <p:sp>
          <p:nvSpPr>
            <p:cNvPr id="21" name="Freeform 21"/>
            <p:cNvSpPr/>
            <p:nvPr/>
          </p:nvSpPr>
          <p:spPr>
            <a:xfrm>
              <a:off x="3724852" y="163176"/>
              <a:ext cx="5435836" cy="908166"/>
            </a:xfrm>
            <a:custGeom>
              <a:avLst/>
              <a:gdLst/>
              <a:ahLst/>
              <a:cxnLst/>
              <a:rect l="l" t="t" r="r" b="b"/>
              <a:pathLst>
                <a:path w="5435836" h="908166">
                  <a:moveTo>
                    <a:pt x="0" y="0"/>
                  </a:moveTo>
                  <a:lnTo>
                    <a:pt x="5435836" y="0"/>
                  </a:lnTo>
                  <a:lnTo>
                    <a:pt x="5435836" y="908167"/>
                  </a:lnTo>
                  <a:lnTo>
                    <a:pt x="0" y="908167"/>
                  </a:lnTo>
                  <a:lnTo>
                    <a:pt x="0" y="0"/>
                  </a:lnTo>
                  <a:close/>
                </a:path>
              </a:pathLst>
            </a:custGeom>
            <a:blipFill>
              <a:blip r:embed="rId9">
                <a:extLst>
                  <a:ext uri="{28A0092B-C50C-407E-A947-70E740481C1C}">
                    <a14:useLocalDpi xmlns:a14="http://schemas.microsoft.com/office/drawing/2010/main" val="0"/>
                  </a:ext>
                </a:extLst>
              </a:blip>
              <a:stretch>
                <a:fillRect/>
              </a:stretch>
            </a:blipFill>
          </p:spPr>
          <p:txBody>
            <a:bodyPr/>
            <a:lstStyle/>
            <a:p>
              <a:endParaRPr lang="it-IT"/>
            </a:p>
          </p:txBody>
        </p:sp>
        <p:sp>
          <p:nvSpPr>
            <p:cNvPr id="22" name="Freeform 22"/>
            <p:cNvSpPr/>
            <p:nvPr/>
          </p:nvSpPr>
          <p:spPr>
            <a:xfrm>
              <a:off x="1650583" y="240131"/>
              <a:ext cx="1923704" cy="754258"/>
            </a:xfrm>
            <a:custGeom>
              <a:avLst/>
              <a:gdLst/>
              <a:ahLst/>
              <a:cxnLst/>
              <a:rect l="l" t="t" r="r" b="b"/>
              <a:pathLst>
                <a:path w="1923704" h="754258">
                  <a:moveTo>
                    <a:pt x="0" y="0"/>
                  </a:moveTo>
                  <a:lnTo>
                    <a:pt x="1923704" y="0"/>
                  </a:lnTo>
                  <a:lnTo>
                    <a:pt x="1923704" y="754258"/>
                  </a:lnTo>
                  <a:lnTo>
                    <a:pt x="0" y="754258"/>
                  </a:lnTo>
                  <a:lnTo>
                    <a:pt x="0" y="0"/>
                  </a:lnTo>
                  <a:close/>
                </a:path>
              </a:pathLst>
            </a:custGeom>
            <a:blipFill>
              <a:blip r:embed="rId10">
                <a:extLst>
                  <a:ext uri="{28A0092B-C50C-407E-A947-70E740481C1C}">
                    <a14:useLocalDpi xmlns:a14="http://schemas.microsoft.com/office/drawing/2010/main" val="0"/>
                  </a:ext>
                </a:extLst>
              </a:blip>
              <a:stretch>
                <a:fillRect/>
              </a:stretch>
            </a:blipFill>
          </p:spPr>
          <p:txBody>
            <a:bodyPr/>
            <a:lstStyle/>
            <a:p>
              <a:endParaRPr lang="it-IT"/>
            </a:p>
          </p:txBody>
        </p:sp>
      </p:grpSp>
      <p:pic>
        <p:nvPicPr>
          <p:cNvPr id="23" name="Immagine 22"/>
          <p:cNvPicPr>
            <a:picLocks noChangeAspect="1"/>
          </p:cNvPicPr>
          <p:nvPr/>
        </p:nvPicPr>
        <p:blipFill rotWithShape="1">
          <a:blip r:embed="rId11" cstate="print">
            <a:extLst>
              <a:ext uri="{28A0092B-C50C-407E-A947-70E740481C1C}">
                <a14:useLocalDpi xmlns:a14="http://schemas.microsoft.com/office/drawing/2010/main" val="0"/>
              </a:ext>
            </a:extLst>
          </a:blip>
          <a:srcRect/>
          <a:stretch/>
        </p:blipFill>
        <p:spPr>
          <a:xfrm>
            <a:off x="3031958" y="2032929"/>
            <a:ext cx="1368153" cy="1152129"/>
          </a:xfrm>
          <a:prstGeom prst="rect">
            <a:avLst/>
          </a:prstGeom>
        </p:spPr>
      </p:pic>
      <p:sp>
        <p:nvSpPr>
          <p:cNvPr id="8" name="CasellaDiTesto 7"/>
          <p:cNvSpPr txBox="1"/>
          <p:nvPr/>
        </p:nvSpPr>
        <p:spPr>
          <a:xfrm>
            <a:off x="3993351" y="3341724"/>
            <a:ext cx="2725910" cy="1477328"/>
          </a:xfrm>
          <a:prstGeom prst="rect">
            <a:avLst/>
          </a:prstGeom>
          <a:noFill/>
        </p:spPr>
        <p:txBody>
          <a:bodyPr wrap="square" rtlCol="0">
            <a:spAutoFit/>
          </a:bodyPr>
          <a:lstStyle/>
          <a:p>
            <a:pPr algn="ctr"/>
            <a:r>
              <a:rPr lang="it-IT">
                <a:latin typeface="Montserrat" pitchFamily="2" charset="0"/>
              </a:rPr>
              <a:t>Il caso di Beatrice:</a:t>
            </a:r>
          </a:p>
          <a:p>
            <a:pPr algn="ctr"/>
            <a:r>
              <a:rPr lang="it-IT">
                <a:latin typeface="Montserrat" pitchFamily="2" charset="0"/>
              </a:rPr>
              <a:t>Come stabilire se un articolo pubblicato soddisfa i requisiti OA del </a:t>
            </a:r>
            <a:r>
              <a:rPr lang="it-IT" err="1">
                <a:latin typeface="Montserrat" pitchFamily="2" charset="0"/>
              </a:rPr>
              <a:t>funder</a:t>
            </a:r>
            <a:r>
              <a:rPr lang="it-IT">
                <a:latin typeface="Montserrat" pitchFamily="2" charset="0"/>
              </a:rPr>
              <a:t>?</a:t>
            </a:r>
          </a:p>
        </p:txBody>
      </p:sp>
      <p:sp>
        <p:nvSpPr>
          <p:cNvPr id="26" name="CasellaDiTesto 25"/>
          <p:cNvSpPr txBox="1"/>
          <p:nvPr/>
        </p:nvSpPr>
        <p:spPr>
          <a:xfrm>
            <a:off x="6438550" y="3341724"/>
            <a:ext cx="2725910" cy="369332"/>
          </a:xfrm>
          <a:prstGeom prst="rect">
            <a:avLst/>
          </a:prstGeom>
          <a:noFill/>
        </p:spPr>
        <p:txBody>
          <a:bodyPr wrap="square" rtlCol="0">
            <a:spAutoFit/>
          </a:bodyPr>
          <a:lstStyle/>
          <a:p>
            <a:pPr algn="ctr"/>
            <a:r>
              <a:rPr lang="it-IT">
                <a:latin typeface="Montserrat" pitchFamily="2" charset="0"/>
              </a:rPr>
              <a:t>Le licenze CC</a:t>
            </a:r>
          </a:p>
        </p:txBody>
      </p:sp>
      <p:sp>
        <p:nvSpPr>
          <p:cNvPr id="28" name="CasellaDiTesto 27"/>
          <p:cNvSpPr txBox="1"/>
          <p:nvPr/>
        </p:nvSpPr>
        <p:spPr>
          <a:xfrm>
            <a:off x="12545205" y="3341724"/>
            <a:ext cx="2725910" cy="369332"/>
          </a:xfrm>
          <a:prstGeom prst="rect">
            <a:avLst/>
          </a:prstGeom>
          <a:noFill/>
        </p:spPr>
        <p:txBody>
          <a:bodyPr wrap="square" rtlCol="0">
            <a:spAutoFit/>
          </a:bodyPr>
          <a:lstStyle/>
          <a:p>
            <a:pPr algn="ctr"/>
            <a:r>
              <a:rPr lang="it-IT">
                <a:latin typeface="Montserrat" pitchFamily="2" charset="0"/>
              </a:rPr>
              <a:t>Tipologia di OA</a:t>
            </a:r>
          </a:p>
        </p:txBody>
      </p:sp>
      <p:sp>
        <p:nvSpPr>
          <p:cNvPr id="29" name="CasellaDiTesto 28"/>
          <p:cNvSpPr txBox="1"/>
          <p:nvPr/>
        </p:nvSpPr>
        <p:spPr>
          <a:xfrm>
            <a:off x="9497587" y="3341724"/>
            <a:ext cx="2725910" cy="369332"/>
          </a:xfrm>
          <a:prstGeom prst="rect">
            <a:avLst/>
          </a:prstGeom>
          <a:noFill/>
        </p:spPr>
        <p:txBody>
          <a:bodyPr wrap="square" rtlCol="0">
            <a:spAutoFit/>
          </a:bodyPr>
          <a:lstStyle/>
          <a:p>
            <a:pPr algn="ctr"/>
            <a:r>
              <a:rPr lang="it-IT">
                <a:latin typeface="Montserrat" pitchFamily="2" charset="0"/>
              </a:rPr>
              <a:t>Free Access</a:t>
            </a:r>
          </a:p>
        </p:txBody>
      </p:sp>
      <p:sp>
        <p:nvSpPr>
          <p:cNvPr id="31" name="CasellaDiTesto 30"/>
          <p:cNvSpPr txBox="1"/>
          <p:nvPr/>
        </p:nvSpPr>
        <p:spPr>
          <a:xfrm>
            <a:off x="12625551" y="7146233"/>
            <a:ext cx="2725910" cy="369332"/>
          </a:xfrm>
          <a:prstGeom prst="rect">
            <a:avLst/>
          </a:prstGeom>
          <a:noFill/>
        </p:spPr>
        <p:txBody>
          <a:bodyPr wrap="square" rtlCol="0">
            <a:spAutoFit/>
          </a:bodyPr>
          <a:lstStyle/>
          <a:p>
            <a:pPr algn="ctr"/>
            <a:r>
              <a:rPr lang="it-IT">
                <a:latin typeface="Montserrat" pitchFamily="2" charset="0"/>
              </a:rPr>
              <a:t>Sherpa Romeo</a:t>
            </a:r>
          </a:p>
        </p:txBody>
      </p:sp>
      <p:sp>
        <p:nvSpPr>
          <p:cNvPr id="32" name="CasellaDiTesto 31"/>
          <p:cNvSpPr txBox="1"/>
          <p:nvPr/>
        </p:nvSpPr>
        <p:spPr>
          <a:xfrm>
            <a:off x="11033946" y="5564909"/>
            <a:ext cx="3235163" cy="369332"/>
          </a:xfrm>
          <a:prstGeom prst="rect">
            <a:avLst/>
          </a:prstGeom>
          <a:noFill/>
        </p:spPr>
        <p:txBody>
          <a:bodyPr wrap="square" rtlCol="0">
            <a:spAutoFit/>
          </a:bodyPr>
          <a:lstStyle/>
          <a:p>
            <a:pPr algn="ctr"/>
            <a:r>
              <a:rPr lang="it-IT" err="1">
                <a:latin typeface="Montserrat" pitchFamily="2" charset="0"/>
              </a:rPr>
              <a:t>Autoarchiviazione</a:t>
            </a:r>
            <a:r>
              <a:rPr lang="it-IT">
                <a:latin typeface="Montserrat" pitchFamily="2" charset="0"/>
              </a:rPr>
              <a:t> dove?</a:t>
            </a:r>
          </a:p>
        </p:txBody>
      </p:sp>
      <p:sp>
        <p:nvSpPr>
          <p:cNvPr id="34" name="CasellaDiTesto 33"/>
          <p:cNvSpPr txBox="1"/>
          <p:nvPr/>
        </p:nvSpPr>
        <p:spPr>
          <a:xfrm>
            <a:off x="7127776" y="6279852"/>
            <a:ext cx="2725910" cy="369332"/>
          </a:xfrm>
          <a:prstGeom prst="rect">
            <a:avLst/>
          </a:prstGeom>
          <a:noFill/>
        </p:spPr>
        <p:txBody>
          <a:bodyPr wrap="square" rtlCol="0">
            <a:spAutoFit/>
          </a:bodyPr>
          <a:lstStyle/>
          <a:p>
            <a:pPr algn="ctr"/>
            <a:r>
              <a:rPr lang="it-IT">
                <a:latin typeface="Montserrat" pitchFamily="2" charset="0"/>
              </a:rPr>
              <a:t>Policy OA del CNR</a:t>
            </a:r>
          </a:p>
        </p:txBody>
      </p:sp>
      <p:sp>
        <p:nvSpPr>
          <p:cNvPr id="36" name="CasellaDiTesto 35"/>
          <p:cNvSpPr txBox="1"/>
          <p:nvPr/>
        </p:nvSpPr>
        <p:spPr>
          <a:xfrm>
            <a:off x="5615608" y="7110083"/>
            <a:ext cx="2725910" cy="369332"/>
          </a:xfrm>
          <a:prstGeom prst="rect">
            <a:avLst/>
          </a:prstGeom>
          <a:noFill/>
        </p:spPr>
        <p:txBody>
          <a:bodyPr wrap="square" rtlCol="0">
            <a:spAutoFit/>
          </a:bodyPr>
          <a:lstStyle/>
          <a:p>
            <a:pPr algn="ctr"/>
            <a:r>
              <a:rPr lang="it-IT">
                <a:latin typeface="Montserrat" pitchFamily="2" charset="0"/>
              </a:rPr>
              <a:t>Chi paga l’OA?</a:t>
            </a:r>
          </a:p>
        </p:txBody>
      </p:sp>
      <p:grpSp>
        <p:nvGrpSpPr>
          <p:cNvPr id="9" name="Gruppo 8">
            <a:extLst>
              <a:ext uri="{FF2B5EF4-FFF2-40B4-BE49-F238E27FC236}">
                <a16:creationId xmlns:a16="http://schemas.microsoft.com/office/drawing/2014/main" id="{804E88E9-27C2-D7F4-0070-4B33C3F8E221}"/>
              </a:ext>
            </a:extLst>
          </p:cNvPr>
          <p:cNvGrpSpPr/>
          <p:nvPr/>
        </p:nvGrpSpPr>
        <p:grpSpPr>
          <a:xfrm>
            <a:off x="607956" y="2032929"/>
            <a:ext cx="17267179" cy="7484673"/>
            <a:chOff x="607956" y="2032929"/>
            <a:chExt cx="17267179" cy="7484673"/>
          </a:xfrm>
        </p:grpSpPr>
        <p:pic>
          <p:nvPicPr>
            <p:cNvPr id="24" name="Immagine 23"/>
            <p:cNvPicPr>
              <a:picLocks noChangeAspect="1"/>
            </p:cNvPicPr>
            <p:nvPr/>
          </p:nvPicPr>
          <p:blipFill rotWithShape="1">
            <a:blip r:embed="rId12" cstate="print">
              <a:extLst>
                <a:ext uri="{28A0092B-C50C-407E-A947-70E740481C1C}">
                  <a14:useLocalDpi xmlns:a14="http://schemas.microsoft.com/office/drawing/2010/main" val="0"/>
                </a:ext>
              </a:extLst>
            </a:blip>
            <a:srcRect/>
            <a:stretch/>
          </p:blipFill>
          <p:spPr>
            <a:xfrm>
              <a:off x="607956" y="7283918"/>
              <a:ext cx="1584176" cy="1602267"/>
            </a:xfrm>
            <a:prstGeom prst="rect">
              <a:avLst/>
            </a:prstGeom>
          </p:spPr>
        </p:pic>
        <p:grpSp>
          <p:nvGrpSpPr>
            <p:cNvPr id="6" name="Gruppo 5">
              <a:extLst>
                <a:ext uri="{FF2B5EF4-FFF2-40B4-BE49-F238E27FC236}">
                  <a16:creationId xmlns:a16="http://schemas.microsoft.com/office/drawing/2014/main" id="{1FEA37C5-DAC5-1A3D-9D0C-5BC42319BF6D}"/>
                </a:ext>
              </a:extLst>
            </p:cNvPr>
            <p:cNvGrpSpPr/>
            <p:nvPr/>
          </p:nvGrpSpPr>
          <p:grpSpPr>
            <a:xfrm>
              <a:off x="2346770" y="2032929"/>
              <a:ext cx="15528365" cy="7484673"/>
              <a:chOff x="2346770" y="2032929"/>
              <a:chExt cx="15528365" cy="7484673"/>
            </a:xfrm>
          </p:grpSpPr>
          <p:pic>
            <p:nvPicPr>
              <p:cNvPr id="7" name="Immagine 6"/>
              <p:cNvPicPr>
                <a:picLocks noChangeAspect="1"/>
              </p:cNvPicPr>
              <p:nvPr/>
            </p:nvPicPr>
            <p:blipFill rotWithShape="1">
              <a:blip r:embed="rId13">
                <a:extLst>
                  <a:ext uri="{28A0092B-C50C-407E-A947-70E740481C1C}">
                    <a14:useLocalDpi xmlns:a14="http://schemas.microsoft.com/office/drawing/2010/main" val="0"/>
                  </a:ext>
                </a:extLst>
              </a:blip>
              <a:srcRect t="10637" b="17470"/>
              <a:stretch/>
            </p:blipFill>
            <p:spPr>
              <a:xfrm>
                <a:off x="2346770" y="2032929"/>
                <a:ext cx="13897544" cy="7063960"/>
              </a:xfrm>
              <a:prstGeom prst="rect">
                <a:avLst/>
              </a:prstGeom>
            </p:spPr>
          </p:pic>
          <p:sp>
            <p:nvSpPr>
              <p:cNvPr id="30" name="CasellaDiTesto 29"/>
              <p:cNvSpPr txBox="1"/>
              <p:nvPr/>
            </p:nvSpPr>
            <p:spPr>
              <a:xfrm>
                <a:off x="16086676" y="6130897"/>
                <a:ext cx="1788459" cy="646331"/>
              </a:xfrm>
              <a:prstGeom prst="rect">
                <a:avLst/>
              </a:prstGeom>
              <a:noFill/>
            </p:spPr>
            <p:txBody>
              <a:bodyPr wrap="square" rtlCol="0">
                <a:spAutoFit/>
              </a:bodyPr>
              <a:lstStyle/>
              <a:p>
                <a:r>
                  <a:rPr lang="it-IT">
                    <a:latin typeface="Montserrat" pitchFamily="2" charset="0"/>
                  </a:rPr>
                  <a:t>Versioni </a:t>
                </a:r>
              </a:p>
              <a:p>
                <a:r>
                  <a:rPr lang="it-IT">
                    <a:latin typeface="Montserrat" pitchFamily="2" charset="0"/>
                  </a:rPr>
                  <a:t>consentite</a:t>
                </a:r>
              </a:p>
            </p:txBody>
          </p:sp>
          <p:sp>
            <p:nvSpPr>
              <p:cNvPr id="35" name="CasellaDiTesto 34"/>
              <p:cNvSpPr txBox="1"/>
              <p:nvPr/>
            </p:nvSpPr>
            <p:spPr>
              <a:xfrm>
                <a:off x="7540192" y="8871271"/>
                <a:ext cx="2725910" cy="646331"/>
              </a:xfrm>
              <a:prstGeom prst="rect">
                <a:avLst/>
              </a:prstGeom>
              <a:noFill/>
            </p:spPr>
            <p:txBody>
              <a:bodyPr wrap="square" rtlCol="0">
                <a:spAutoFit/>
              </a:bodyPr>
              <a:lstStyle/>
              <a:p>
                <a:pPr algn="ctr"/>
                <a:r>
                  <a:rPr lang="it-IT">
                    <a:latin typeface="Montserrat" pitchFamily="2" charset="0"/>
                  </a:rPr>
                  <a:t>Come scegliere dove pubblicare</a:t>
                </a:r>
              </a:p>
            </p:txBody>
          </p:sp>
          <p:sp>
            <p:nvSpPr>
              <p:cNvPr id="37" name="CasellaDiTesto 36"/>
              <p:cNvSpPr txBox="1"/>
              <p:nvPr/>
            </p:nvSpPr>
            <p:spPr>
              <a:xfrm>
                <a:off x="3413474" y="8871271"/>
                <a:ext cx="3025076" cy="369332"/>
              </a:xfrm>
              <a:prstGeom prst="rect">
                <a:avLst/>
              </a:prstGeom>
              <a:noFill/>
            </p:spPr>
            <p:txBody>
              <a:bodyPr wrap="square" rtlCol="0">
                <a:spAutoFit/>
              </a:bodyPr>
              <a:lstStyle/>
              <a:p>
                <a:pPr algn="ctr"/>
                <a:r>
                  <a:rPr lang="it-IT">
                    <a:latin typeface="Montserrat" pitchFamily="2" charset="0"/>
                  </a:rPr>
                  <a:t>Contratti trasformativi</a:t>
                </a:r>
              </a:p>
            </p:txBody>
          </p:sp>
        </p:grpSp>
      </p:grpSp>
      <p:sp>
        <p:nvSpPr>
          <p:cNvPr id="38" name="CasellaDiTesto 37"/>
          <p:cNvSpPr txBox="1"/>
          <p:nvPr/>
        </p:nvSpPr>
        <p:spPr>
          <a:xfrm>
            <a:off x="1822658" y="7110083"/>
            <a:ext cx="2725910" cy="369332"/>
          </a:xfrm>
          <a:prstGeom prst="rect">
            <a:avLst/>
          </a:prstGeom>
          <a:noFill/>
        </p:spPr>
        <p:txBody>
          <a:bodyPr wrap="square" rtlCol="0">
            <a:spAutoFit/>
          </a:bodyPr>
          <a:lstStyle/>
          <a:p>
            <a:pPr algn="ctr"/>
            <a:r>
              <a:rPr lang="it-IT">
                <a:latin typeface="Montserrat" pitchFamily="2" charset="0"/>
              </a:rPr>
              <a:t>Diamond OA</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magine 1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1649781" y="3593347"/>
            <a:ext cx="5393477" cy="6056579"/>
          </a:xfrm>
          <a:prstGeom prst="rect">
            <a:avLst/>
          </a:prstGeom>
        </p:spPr>
      </p:pic>
      <p:sp>
        <p:nvSpPr>
          <p:cNvPr id="2" name="AutoShape 2"/>
          <p:cNvSpPr/>
          <p:nvPr/>
        </p:nvSpPr>
        <p:spPr>
          <a:xfrm>
            <a:off x="0" y="0"/>
            <a:ext cx="18288000" cy="1457325"/>
          </a:xfrm>
          <a:prstGeom prst="rect">
            <a:avLst/>
          </a:prstGeom>
          <a:solidFill>
            <a:srgbClr val="1E3048"/>
          </a:solidFill>
        </p:spPr>
        <p:txBody>
          <a:bodyPr/>
          <a:lstStyle/>
          <a:p>
            <a:endParaRPr lang="it-IT"/>
          </a:p>
        </p:txBody>
      </p:sp>
      <p:sp>
        <p:nvSpPr>
          <p:cNvPr id="3" name="Freeform 3"/>
          <p:cNvSpPr/>
          <p:nvPr/>
        </p:nvSpPr>
        <p:spPr>
          <a:xfrm>
            <a:off x="16702512" y="8607791"/>
            <a:ext cx="556788" cy="556788"/>
          </a:xfrm>
          <a:custGeom>
            <a:avLst/>
            <a:gdLst/>
            <a:ahLst/>
            <a:cxnLst/>
            <a:rect l="l" t="t" r="r" b="b"/>
            <a:pathLst>
              <a:path w="556788" h="556788">
                <a:moveTo>
                  <a:pt x="0" y="0"/>
                </a:moveTo>
                <a:lnTo>
                  <a:pt x="556788" y="0"/>
                </a:lnTo>
                <a:lnTo>
                  <a:pt x="556788" y="556787"/>
                </a:lnTo>
                <a:lnTo>
                  <a:pt x="0" y="556787"/>
                </a:lnTo>
                <a:lnTo>
                  <a:pt x="0" y="0"/>
                </a:lnTo>
                <a:close/>
              </a:path>
            </a:pathLst>
          </a:custGeom>
          <a: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p:spPr>
        <p:txBody>
          <a:bodyPr/>
          <a:lstStyle/>
          <a:p>
            <a:endParaRPr lang="it-IT"/>
          </a:p>
        </p:txBody>
      </p:sp>
      <p:sp>
        <p:nvSpPr>
          <p:cNvPr id="4" name="Freeform 4"/>
          <p:cNvSpPr/>
          <p:nvPr/>
        </p:nvSpPr>
        <p:spPr>
          <a:xfrm rot="-5400000">
            <a:off x="16041208" y="-789467"/>
            <a:ext cx="2988478" cy="1505106"/>
          </a:xfrm>
          <a:custGeom>
            <a:avLst/>
            <a:gdLst/>
            <a:ahLst/>
            <a:cxnLst/>
            <a:rect l="l" t="t" r="r" b="b"/>
            <a:pathLst>
              <a:path w="2988478" h="1505106">
                <a:moveTo>
                  <a:pt x="0" y="0"/>
                </a:moveTo>
                <a:lnTo>
                  <a:pt x="2988478" y="0"/>
                </a:lnTo>
                <a:lnTo>
                  <a:pt x="2988478" y="1505106"/>
                </a:lnTo>
                <a:lnTo>
                  <a:pt x="0" y="1505106"/>
                </a:lnTo>
                <a:lnTo>
                  <a:pt x="0" y="0"/>
                </a:lnTo>
                <a:close/>
              </a:path>
            </a:pathLst>
          </a:custGeom>
          <a: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p:spPr>
        <p:txBody>
          <a:bodyPr/>
          <a:lstStyle/>
          <a:p>
            <a:endParaRPr lang="it-IT"/>
          </a:p>
        </p:txBody>
      </p:sp>
      <p:sp>
        <p:nvSpPr>
          <p:cNvPr id="5" name="Freeform 5"/>
          <p:cNvSpPr/>
          <p:nvPr/>
        </p:nvSpPr>
        <p:spPr>
          <a:xfrm rot="5400000">
            <a:off x="7996398" y="9139398"/>
            <a:ext cx="1060016" cy="1235189"/>
          </a:xfrm>
          <a:custGeom>
            <a:avLst/>
            <a:gdLst/>
            <a:ahLst/>
            <a:cxnLst/>
            <a:rect l="l" t="t" r="r" b="b"/>
            <a:pathLst>
              <a:path w="1060016" h="1235189">
                <a:moveTo>
                  <a:pt x="0" y="0"/>
                </a:moveTo>
                <a:lnTo>
                  <a:pt x="1060016" y="0"/>
                </a:lnTo>
                <a:lnTo>
                  <a:pt x="1060016" y="1235188"/>
                </a:lnTo>
                <a:lnTo>
                  <a:pt x="0" y="1235188"/>
                </a:lnTo>
                <a:lnTo>
                  <a:pt x="0" y="0"/>
                </a:lnTo>
                <a:close/>
              </a:path>
            </a:pathLst>
          </a:custGeom>
          <a: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p:spPr>
        <p:txBody>
          <a:bodyPr/>
          <a:lstStyle/>
          <a:p>
            <a:endParaRPr lang="it-IT"/>
          </a:p>
        </p:txBody>
      </p:sp>
      <p:sp>
        <p:nvSpPr>
          <p:cNvPr id="6" name="TextBox 6"/>
          <p:cNvSpPr txBox="1"/>
          <p:nvPr/>
        </p:nvSpPr>
        <p:spPr>
          <a:xfrm>
            <a:off x="1028700" y="2300820"/>
            <a:ext cx="16396220" cy="1615827"/>
          </a:xfrm>
          <a:prstGeom prst="rect">
            <a:avLst/>
          </a:prstGeom>
        </p:spPr>
        <p:txBody>
          <a:bodyPr wrap="square" lIns="0" tIns="0" rIns="0" bIns="0" rtlCol="0" anchor="t">
            <a:spAutoFit/>
          </a:bodyPr>
          <a:lstStyle/>
          <a:p>
            <a:pPr>
              <a:lnSpc>
                <a:spcPts val="6269"/>
              </a:lnSpc>
            </a:pPr>
            <a:r>
              <a:rPr lang="it-IT" sz="5499">
                <a:solidFill>
                  <a:srgbClr val="06213C"/>
                </a:solidFill>
                <a:latin typeface="Montserrat Classic Bold"/>
              </a:rPr>
              <a:t>Come stabilire se un articolo già pubblicato </a:t>
            </a:r>
          </a:p>
          <a:p>
            <a:pPr>
              <a:lnSpc>
                <a:spcPts val="6269"/>
              </a:lnSpc>
            </a:pPr>
            <a:r>
              <a:rPr lang="it-IT" sz="5499">
                <a:solidFill>
                  <a:srgbClr val="06213C"/>
                </a:solidFill>
                <a:latin typeface="Montserrat Classic Bold"/>
              </a:rPr>
              <a:t>è OA oppure no?</a:t>
            </a:r>
            <a:endParaRPr lang="en-US" sz="5499">
              <a:solidFill>
                <a:srgbClr val="06213C"/>
              </a:solidFill>
              <a:latin typeface="Montserrat Classic Bold"/>
            </a:endParaRPr>
          </a:p>
        </p:txBody>
      </p:sp>
      <p:sp>
        <p:nvSpPr>
          <p:cNvPr id="7" name="TextBox 7"/>
          <p:cNvSpPr txBox="1"/>
          <p:nvPr/>
        </p:nvSpPr>
        <p:spPr>
          <a:xfrm>
            <a:off x="1028700" y="4377433"/>
            <a:ext cx="9267428" cy="4488408"/>
          </a:xfrm>
          <a:prstGeom prst="rect">
            <a:avLst/>
          </a:prstGeom>
        </p:spPr>
        <p:txBody>
          <a:bodyPr wrap="square" lIns="0" tIns="0" rIns="0" bIns="0" rtlCol="0" anchor="t">
            <a:spAutoFit/>
          </a:bodyPr>
          <a:lstStyle/>
          <a:p>
            <a:pPr>
              <a:lnSpc>
                <a:spcPts val="3499"/>
              </a:lnSpc>
            </a:pPr>
            <a:r>
              <a:rPr lang="en-US" sz="2499">
                <a:solidFill>
                  <a:srgbClr val="06213C"/>
                </a:solidFill>
                <a:latin typeface="Montserrat"/>
              </a:rPr>
              <a:t>Beatrice la </a:t>
            </a:r>
            <a:r>
              <a:rPr lang="en-US" sz="2499" err="1">
                <a:solidFill>
                  <a:srgbClr val="06213C"/>
                </a:solidFill>
                <a:latin typeface="Montserrat"/>
              </a:rPr>
              <a:t>ricercatrice</a:t>
            </a:r>
            <a:r>
              <a:rPr lang="en-US" sz="2499">
                <a:solidFill>
                  <a:srgbClr val="06213C"/>
                </a:solidFill>
                <a:latin typeface="Montserrat"/>
              </a:rPr>
              <a:t> </a:t>
            </a:r>
            <a:r>
              <a:rPr lang="en-US" sz="2499" err="1">
                <a:solidFill>
                  <a:srgbClr val="06213C"/>
                </a:solidFill>
                <a:latin typeface="Montserrat"/>
              </a:rPr>
              <a:t>si</a:t>
            </a:r>
            <a:r>
              <a:rPr lang="en-US" sz="2499">
                <a:solidFill>
                  <a:srgbClr val="06213C"/>
                </a:solidFill>
                <a:latin typeface="Montserrat"/>
              </a:rPr>
              <a:t> </a:t>
            </a:r>
            <a:r>
              <a:rPr lang="en-US" sz="2499" err="1">
                <a:solidFill>
                  <a:srgbClr val="06213C"/>
                </a:solidFill>
                <a:latin typeface="Montserrat"/>
              </a:rPr>
              <a:t>chiede</a:t>
            </a:r>
            <a:r>
              <a:rPr lang="en-US" sz="2499">
                <a:solidFill>
                  <a:srgbClr val="06213C"/>
                </a:solidFill>
                <a:latin typeface="Montserrat"/>
              </a:rPr>
              <a:t>:</a:t>
            </a:r>
          </a:p>
          <a:p>
            <a:pPr>
              <a:lnSpc>
                <a:spcPts val="3499"/>
              </a:lnSpc>
            </a:pPr>
            <a:endParaRPr lang="en-US" sz="2499">
              <a:solidFill>
                <a:srgbClr val="06213C"/>
              </a:solidFill>
              <a:latin typeface="Montserrat"/>
            </a:endParaRPr>
          </a:p>
          <a:p>
            <a:pPr>
              <a:lnSpc>
                <a:spcPts val="3499"/>
              </a:lnSpc>
            </a:pPr>
            <a:r>
              <a:rPr lang="it-IT" sz="2499">
                <a:solidFill>
                  <a:srgbClr val="06213C"/>
                </a:solidFill>
                <a:latin typeface="Montserrat"/>
              </a:rPr>
              <a:t>«Che fare con questa pubblicazione, che cita come </a:t>
            </a:r>
            <a:r>
              <a:rPr lang="it-IT" sz="2499" err="1">
                <a:solidFill>
                  <a:srgbClr val="06213C"/>
                </a:solidFill>
                <a:latin typeface="Montserrat"/>
              </a:rPr>
              <a:t>funding</a:t>
            </a:r>
            <a:r>
              <a:rPr lang="it-IT" sz="2499">
                <a:solidFill>
                  <a:srgbClr val="06213C"/>
                </a:solidFill>
                <a:latin typeface="Montserrat"/>
              </a:rPr>
              <a:t> un progetto di </a:t>
            </a:r>
            <a:r>
              <a:rPr lang="it-IT" sz="2499" err="1">
                <a:solidFill>
                  <a:srgbClr val="06213C"/>
                </a:solidFill>
                <a:latin typeface="Montserrat"/>
              </a:rPr>
              <a:t>Horizon</a:t>
            </a:r>
            <a:r>
              <a:rPr lang="it-IT" sz="2499">
                <a:solidFill>
                  <a:srgbClr val="06213C"/>
                </a:solidFill>
                <a:latin typeface="Montserrat"/>
              </a:rPr>
              <a:t> Europe?</a:t>
            </a:r>
          </a:p>
          <a:p>
            <a:pPr>
              <a:lnSpc>
                <a:spcPts val="3499"/>
              </a:lnSpc>
            </a:pPr>
            <a:r>
              <a:rPr lang="it-IT" sz="2499">
                <a:solidFill>
                  <a:srgbClr val="06213C"/>
                </a:solidFill>
                <a:latin typeface="Montserrat"/>
              </a:rPr>
              <a:t>Cosa possiamo pubblicare su </a:t>
            </a:r>
            <a:r>
              <a:rPr lang="it-IT" sz="2499" err="1">
                <a:solidFill>
                  <a:srgbClr val="06213C"/>
                </a:solidFill>
                <a:latin typeface="Montserrat"/>
              </a:rPr>
              <a:t>Zenodo</a:t>
            </a:r>
            <a:r>
              <a:rPr lang="it-IT" sz="2499">
                <a:solidFill>
                  <a:srgbClr val="06213C"/>
                </a:solidFill>
                <a:latin typeface="Montserrat"/>
              </a:rPr>
              <a:t> o </a:t>
            </a:r>
            <a:r>
              <a:rPr lang="it-IT" sz="2499" err="1">
                <a:solidFill>
                  <a:srgbClr val="06213C"/>
                </a:solidFill>
                <a:latin typeface="Montserrat"/>
              </a:rPr>
              <a:t>ChemrXiv</a:t>
            </a:r>
            <a:r>
              <a:rPr lang="it-IT" sz="2499">
                <a:solidFill>
                  <a:srgbClr val="06213C"/>
                </a:solidFill>
                <a:latin typeface="Montserrat"/>
              </a:rPr>
              <a:t> o simili? </a:t>
            </a:r>
          </a:p>
          <a:p>
            <a:pPr>
              <a:lnSpc>
                <a:spcPts val="3499"/>
              </a:lnSpc>
            </a:pPr>
            <a:r>
              <a:rPr lang="it-IT" sz="2499" err="1">
                <a:solidFill>
                  <a:srgbClr val="06213C"/>
                </a:solidFill>
                <a:latin typeface="Montserrat"/>
              </a:rPr>
              <a:t>Published</a:t>
            </a:r>
            <a:r>
              <a:rPr lang="it-IT" sz="2499">
                <a:solidFill>
                  <a:srgbClr val="06213C"/>
                </a:solidFill>
                <a:latin typeface="Montserrat"/>
              </a:rPr>
              <a:t> </a:t>
            </a:r>
            <a:r>
              <a:rPr lang="it-IT" sz="2499" err="1">
                <a:solidFill>
                  <a:srgbClr val="06213C"/>
                </a:solidFill>
                <a:latin typeface="Montserrat"/>
              </a:rPr>
              <a:t>version</a:t>
            </a:r>
            <a:r>
              <a:rPr lang="it-IT" sz="2499">
                <a:solidFill>
                  <a:srgbClr val="06213C"/>
                </a:solidFill>
                <a:latin typeface="Montserrat"/>
              </a:rPr>
              <a:t>, </a:t>
            </a:r>
            <a:r>
              <a:rPr lang="it-IT" sz="2499" err="1">
                <a:solidFill>
                  <a:srgbClr val="06213C"/>
                </a:solidFill>
                <a:latin typeface="Montserrat"/>
              </a:rPr>
              <a:t>accepted</a:t>
            </a:r>
            <a:r>
              <a:rPr lang="it-IT" sz="2499">
                <a:solidFill>
                  <a:srgbClr val="06213C"/>
                </a:solidFill>
                <a:latin typeface="Montserrat"/>
              </a:rPr>
              <a:t> </a:t>
            </a:r>
            <a:r>
              <a:rPr lang="it-IT" sz="2499" err="1">
                <a:solidFill>
                  <a:srgbClr val="06213C"/>
                </a:solidFill>
                <a:latin typeface="Montserrat"/>
              </a:rPr>
              <a:t>version</a:t>
            </a:r>
            <a:r>
              <a:rPr lang="it-IT" sz="2499">
                <a:solidFill>
                  <a:srgbClr val="06213C"/>
                </a:solidFill>
                <a:latin typeface="Montserrat"/>
              </a:rPr>
              <a:t>, </a:t>
            </a:r>
            <a:r>
              <a:rPr lang="it-IT" sz="2499" err="1">
                <a:solidFill>
                  <a:srgbClr val="06213C"/>
                </a:solidFill>
                <a:latin typeface="Montserrat"/>
              </a:rPr>
              <a:t>preprint</a:t>
            </a:r>
            <a:r>
              <a:rPr lang="it-IT" sz="2499">
                <a:solidFill>
                  <a:srgbClr val="06213C"/>
                </a:solidFill>
                <a:latin typeface="Montserrat"/>
              </a:rPr>
              <a:t>?» </a:t>
            </a:r>
          </a:p>
          <a:p>
            <a:pPr>
              <a:lnSpc>
                <a:spcPts val="3499"/>
              </a:lnSpc>
            </a:pPr>
            <a:endParaRPr lang="it-IT" sz="2499">
              <a:solidFill>
                <a:srgbClr val="06213C"/>
              </a:solidFill>
              <a:latin typeface="Montserrat"/>
            </a:endParaRPr>
          </a:p>
          <a:p>
            <a:pPr>
              <a:lnSpc>
                <a:spcPts val="3499"/>
              </a:lnSpc>
            </a:pPr>
            <a:r>
              <a:rPr lang="it-IT" sz="2499">
                <a:solidFill>
                  <a:srgbClr val="06213C"/>
                </a:solidFill>
                <a:latin typeface="Montserrat"/>
              </a:rPr>
              <a:t>Beatrice è coordinatrice del progetto e vuole essere sicura di rispettare i requisiti di </a:t>
            </a:r>
            <a:r>
              <a:rPr lang="it-IT" sz="2499" err="1">
                <a:solidFill>
                  <a:srgbClr val="06213C"/>
                </a:solidFill>
                <a:latin typeface="Montserrat"/>
              </a:rPr>
              <a:t>Horizon</a:t>
            </a:r>
            <a:r>
              <a:rPr lang="it-IT" sz="2499">
                <a:solidFill>
                  <a:srgbClr val="06213C"/>
                </a:solidFill>
                <a:latin typeface="Montserrat"/>
              </a:rPr>
              <a:t> Europe</a:t>
            </a:r>
          </a:p>
          <a:p>
            <a:pPr>
              <a:lnSpc>
                <a:spcPts val="3499"/>
              </a:lnSpc>
            </a:pPr>
            <a:endParaRPr lang="en-US" sz="2499">
              <a:solidFill>
                <a:srgbClr val="06213C"/>
              </a:solidFill>
              <a:latin typeface="Montserrat"/>
            </a:endParaRPr>
          </a:p>
        </p:txBody>
      </p:sp>
      <p:grpSp>
        <p:nvGrpSpPr>
          <p:cNvPr id="8" name="Group 8"/>
          <p:cNvGrpSpPr/>
          <p:nvPr/>
        </p:nvGrpSpPr>
        <p:grpSpPr>
          <a:xfrm>
            <a:off x="-431966" y="911088"/>
            <a:ext cx="7148154" cy="925889"/>
            <a:chOff x="0" y="0"/>
            <a:chExt cx="9530872" cy="1234519"/>
          </a:xfrm>
        </p:grpSpPr>
        <p:grpSp>
          <p:nvGrpSpPr>
            <p:cNvPr id="9" name="Group 9"/>
            <p:cNvGrpSpPr/>
            <p:nvPr/>
          </p:nvGrpSpPr>
          <p:grpSpPr>
            <a:xfrm>
              <a:off x="0" y="0"/>
              <a:ext cx="9530872" cy="1234519"/>
              <a:chOff x="0" y="0"/>
              <a:chExt cx="2221364" cy="287730"/>
            </a:xfrm>
          </p:grpSpPr>
          <p:sp>
            <p:nvSpPr>
              <p:cNvPr id="10" name="Freeform 10"/>
              <p:cNvSpPr/>
              <p:nvPr/>
            </p:nvSpPr>
            <p:spPr>
              <a:xfrm>
                <a:off x="0" y="0"/>
                <a:ext cx="2221364" cy="287730"/>
              </a:xfrm>
              <a:custGeom>
                <a:avLst/>
                <a:gdLst/>
                <a:ahLst/>
                <a:cxnLst/>
                <a:rect l="l" t="t" r="r" b="b"/>
                <a:pathLst>
                  <a:path w="2221364" h="287730">
                    <a:moveTo>
                      <a:pt x="46588" y="0"/>
                    </a:moveTo>
                    <a:lnTo>
                      <a:pt x="2174776" y="0"/>
                    </a:lnTo>
                    <a:cubicBezTo>
                      <a:pt x="2187132" y="0"/>
                      <a:pt x="2198982" y="4908"/>
                      <a:pt x="2207719" y="13645"/>
                    </a:cubicBezTo>
                    <a:cubicBezTo>
                      <a:pt x="2216456" y="22382"/>
                      <a:pt x="2221364" y="34232"/>
                      <a:pt x="2221364" y="46588"/>
                    </a:cubicBezTo>
                    <a:lnTo>
                      <a:pt x="2221364" y="241142"/>
                    </a:lnTo>
                    <a:cubicBezTo>
                      <a:pt x="2221364" y="266872"/>
                      <a:pt x="2200506" y="287730"/>
                      <a:pt x="2174776" y="287730"/>
                    </a:cubicBezTo>
                    <a:lnTo>
                      <a:pt x="46588" y="287730"/>
                    </a:lnTo>
                    <a:cubicBezTo>
                      <a:pt x="34232" y="287730"/>
                      <a:pt x="22382" y="282822"/>
                      <a:pt x="13645" y="274085"/>
                    </a:cubicBezTo>
                    <a:cubicBezTo>
                      <a:pt x="4908" y="265348"/>
                      <a:pt x="0" y="253498"/>
                      <a:pt x="0" y="241142"/>
                    </a:cubicBezTo>
                    <a:lnTo>
                      <a:pt x="0" y="46588"/>
                    </a:lnTo>
                    <a:cubicBezTo>
                      <a:pt x="0" y="34232"/>
                      <a:pt x="4908" y="22382"/>
                      <a:pt x="13645" y="13645"/>
                    </a:cubicBezTo>
                    <a:cubicBezTo>
                      <a:pt x="22382" y="4908"/>
                      <a:pt x="34232" y="0"/>
                      <a:pt x="46588" y="0"/>
                    </a:cubicBezTo>
                    <a:close/>
                  </a:path>
                </a:pathLst>
              </a:custGeom>
              <a:solidFill>
                <a:srgbClr val="FFFFFF"/>
              </a:solidFill>
            </p:spPr>
            <p:txBody>
              <a:bodyPr/>
              <a:lstStyle/>
              <a:p>
                <a:endParaRPr lang="it-IT"/>
              </a:p>
            </p:txBody>
          </p:sp>
          <p:sp>
            <p:nvSpPr>
              <p:cNvPr id="11" name="TextBox 11"/>
              <p:cNvSpPr txBox="1"/>
              <p:nvPr/>
            </p:nvSpPr>
            <p:spPr>
              <a:xfrm>
                <a:off x="0" y="-38100"/>
                <a:ext cx="2221364" cy="325830"/>
              </a:xfrm>
              <a:prstGeom prst="rect">
                <a:avLst/>
              </a:prstGeom>
            </p:spPr>
            <p:txBody>
              <a:bodyPr lIns="60055" tIns="60055" rIns="60055" bIns="60055" rtlCol="0" anchor="ctr"/>
              <a:lstStyle/>
              <a:p>
                <a:pPr algn="ctr">
                  <a:lnSpc>
                    <a:spcPts val="2939"/>
                  </a:lnSpc>
                </a:pPr>
                <a:endParaRPr/>
              </a:p>
            </p:txBody>
          </p:sp>
        </p:grpSp>
        <p:sp>
          <p:nvSpPr>
            <p:cNvPr id="12" name="Freeform 12"/>
            <p:cNvSpPr/>
            <p:nvPr/>
          </p:nvSpPr>
          <p:spPr>
            <a:xfrm>
              <a:off x="3724852" y="163176"/>
              <a:ext cx="5435836" cy="908166"/>
            </a:xfrm>
            <a:custGeom>
              <a:avLst/>
              <a:gdLst/>
              <a:ahLst/>
              <a:cxnLst/>
              <a:rect l="l" t="t" r="r" b="b"/>
              <a:pathLst>
                <a:path w="5435836" h="908166">
                  <a:moveTo>
                    <a:pt x="0" y="0"/>
                  </a:moveTo>
                  <a:lnTo>
                    <a:pt x="5435836" y="0"/>
                  </a:lnTo>
                  <a:lnTo>
                    <a:pt x="5435836" y="908167"/>
                  </a:lnTo>
                  <a:lnTo>
                    <a:pt x="0" y="908167"/>
                  </a:lnTo>
                  <a:lnTo>
                    <a:pt x="0" y="0"/>
                  </a:lnTo>
                  <a:close/>
                </a:path>
              </a:pathLst>
            </a:custGeom>
            <a:blipFill>
              <a:blip r:embed="rId10">
                <a:extLst>
                  <a:ext uri="{28A0092B-C50C-407E-A947-70E740481C1C}">
                    <a14:useLocalDpi xmlns:a14="http://schemas.microsoft.com/office/drawing/2010/main" val="0"/>
                  </a:ext>
                </a:extLst>
              </a:blip>
              <a:stretch>
                <a:fillRect/>
              </a:stretch>
            </a:blipFill>
          </p:spPr>
          <p:txBody>
            <a:bodyPr/>
            <a:lstStyle/>
            <a:p>
              <a:endParaRPr lang="it-IT"/>
            </a:p>
          </p:txBody>
        </p:sp>
        <p:sp>
          <p:nvSpPr>
            <p:cNvPr id="13" name="Freeform 13"/>
            <p:cNvSpPr/>
            <p:nvPr/>
          </p:nvSpPr>
          <p:spPr>
            <a:xfrm>
              <a:off x="1650583" y="240131"/>
              <a:ext cx="1923704" cy="754258"/>
            </a:xfrm>
            <a:custGeom>
              <a:avLst/>
              <a:gdLst/>
              <a:ahLst/>
              <a:cxnLst/>
              <a:rect l="l" t="t" r="r" b="b"/>
              <a:pathLst>
                <a:path w="1923704" h="754258">
                  <a:moveTo>
                    <a:pt x="0" y="0"/>
                  </a:moveTo>
                  <a:lnTo>
                    <a:pt x="1923704" y="0"/>
                  </a:lnTo>
                  <a:lnTo>
                    <a:pt x="1923704" y="754258"/>
                  </a:lnTo>
                  <a:lnTo>
                    <a:pt x="0" y="754258"/>
                  </a:lnTo>
                  <a:lnTo>
                    <a:pt x="0" y="0"/>
                  </a:lnTo>
                  <a:close/>
                </a:path>
              </a:pathLst>
            </a:custGeom>
            <a:blipFill>
              <a:blip r:embed="rId11">
                <a:extLst>
                  <a:ext uri="{28A0092B-C50C-407E-A947-70E740481C1C}">
                    <a14:useLocalDpi xmlns:a14="http://schemas.microsoft.com/office/drawing/2010/main" val="0"/>
                  </a:ext>
                </a:extLst>
              </a:blip>
              <a:stretch>
                <a:fillRect/>
              </a:stretch>
            </a:blipFill>
          </p:spPr>
          <p:txBody>
            <a:bodyPr/>
            <a:lstStyle/>
            <a:p>
              <a:endParaRPr lang="it-IT"/>
            </a:p>
          </p:txBody>
        </p:sp>
      </p:grpSp>
      <p:grpSp>
        <p:nvGrpSpPr>
          <p:cNvPr id="15" name="Gruppo 14"/>
          <p:cNvGrpSpPr/>
          <p:nvPr/>
        </p:nvGrpSpPr>
        <p:grpSpPr>
          <a:xfrm>
            <a:off x="14256568" y="-60607"/>
            <a:ext cx="2445944" cy="1675715"/>
            <a:chOff x="14256568" y="-60607"/>
            <a:chExt cx="2445944" cy="1675715"/>
          </a:xfrm>
        </p:grpSpPr>
        <p:pic>
          <p:nvPicPr>
            <p:cNvPr id="20" name="Immagine 1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4332335" y="-60607"/>
              <a:ext cx="2370177" cy="1675715"/>
            </a:xfrm>
            <a:prstGeom prst="rect">
              <a:avLst/>
            </a:prstGeom>
          </p:spPr>
        </p:pic>
        <p:sp>
          <p:nvSpPr>
            <p:cNvPr id="21" name="Ovale 20"/>
            <p:cNvSpPr/>
            <p:nvPr/>
          </p:nvSpPr>
          <p:spPr>
            <a:xfrm>
              <a:off x="14616608" y="163713"/>
              <a:ext cx="216024" cy="193674"/>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7" name="Immagine 16"/>
            <p:cNvPicPr>
              <a:picLocks noChangeAspect="1"/>
            </p:cNvPicPr>
            <p:nvPr/>
          </p:nvPicPr>
          <p:blipFill rotWithShape="1">
            <a:blip r:embed="rId13" cstate="print">
              <a:extLst>
                <a:ext uri="{28A0092B-C50C-407E-A947-70E740481C1C}">
                  <a14:useLocalDpi xmlns:a14="http://schemas.microsoft.com/office/drawing/2010/main" val="0"/>
                </a:ext>
              </a:extLst>
            </a:blip>
            <a:srcRect/>
            <a:stretch/>
          </p:blipFill>
          <p:spPr>
            <a:xfrm>
              <a:off x="14256568" y="1169499"/>
              <a:ext cx="179905" cy="194897"/>
            </a:xfrm>
            <a:prstGeom prst="rect">
              <a:avLst/>
            </a:prstGeom>
          </p:spPr>
        </p:pic>
      </p:gr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147768" y="9756993"/>
            <a:ext cx="17677287" cy="4579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Freeform 5"/>
          <p:cNvSpPr/>
          <p:nvPr/>
        </p:nvSpPr>
        <p:spPr>
          <a:xfrm rot="5400000">
            <a:off x="7996398" y="9139398"/>
            <a:ext cx="1060016" cy="1235189"/>
          </a:xfrm>
          <a:custGeom>
            <a:avLst/>
            <a:gdLst/>
            <a:ahLst/>
            <a:cxnLst/>
            <a:rect l="l" t="t" r="r" b="b"/>
            <a:pathLst>
              <a:path w="1060016" h="1235189">
                <a:moveTo>
                  <a:pt x="0" y="0"/>
                </a:moveTo>
                <a:lnTo>
                  <a:pt x="1060016" y="0"/>
                </a:lnTo>
                <a:lnTo>
                  <a:pt x="1060016" y="1235188"/>
                </a:lnTo>
                <a:lnTo>
                  <a:pt x="0" y="1235188"/>
                </a:lnTo>
                <a:lnTo>
                  <a:pt x="0" y="0"/>
                </a:lnTo>
                <a:close/>
              </a:path>
            </a:pathLst>
          </a:custGeom>
          <a: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p:spPr>
        <p:txBody>
          <a:bodyPr/>
          <a:lstStyle/>
          <a:p>
            <a:endParaRPr lang="it-IT"/>
          </a:p>
        </p:txBody>
      </p:sp>
      <p:pic>
        <p:nvPicPr>
          <p:cNvPr id="12" name="Immagin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2255" y="-42574"/>
            <a:ext cx="15865369" cy="10257476"/>
          </a:xfrm>
          <a:prstGeom prst="rect">
            <a:avLst/>
          </a:prstGeom>
        </p:spPr>
      </p:pic>
      <p:sp>
        <p:nvSpPr>
          <p:cNvPr id="6" name="Rettangolo 5"/>
          <p:cNvSpPr/>
          <p:nvPr/>
        </p:nvSpPr>
        <p:spPr>
          <a:xfrm>
            <a:off x="9864080" y="9103940"/>
            <a:ext cx="8423921" cy="1223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Rettangolo 12"/>
          <p:cNvSpPr/>
          <p:nvPr/>
        </p:nvSpPr>
        <p:spPr>
          <a:xfrm>
            <a:off x="2663280" y="1615108"/>
            <a:ext cx="1728191" cy="432048"/>
          </a:xfrm>
          <a:prstGeom prst="rect">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Rettangolo 13"/>
          <p:cNvSpPr/>
          <p:nvPr/>
        </p:nvSpPr>
        <p:spPr>
          <a:xfrm>
            <a:off x="4539625" y="1615108"/>
            <a:ext cx="931968" cy="432048"/>
          </a:xfrm>
          <a:prstGeom prst="rect">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CasellaDiTesto 3">
            <a:extLst>
              <a:ext uri="{FF2B5EF4-FFF2-40B4-BE49-F238E27FC236}">
                <a16:creationId xmlns:a16="http://schemas.microsoft.com/office/drawing/2014/main" id="{A41B019B-5847-676D-C17C-640E75D59C69}"/>
              </a:ext>
            </a:extLst>
          </p:cNvPr>
          <p:cNvSpPr txBox="1"/>
          <p:nvPr/>
        </p:nvSpPr>
        <p:spPr>
          <a:xfrm>
            <a:off x="10152112" y="9531216"/>
            <a:ext cx="7847856" cy="369332"/>
          </a:xfrm>
          <a:prstGeom prst="rect">
            <a:avLst/>
          </a:prstGeom>
          <a:noFill/>
        </p:spPr>
        <p:txBody>
          <a:bodyPr wrap="square">
            <a:spAutoFit/>
          </a:bodyPr>
          <a:lstStyle/>
          <a:p>
            <a:r>
              <a:rPr lang="it-IT" sz="1800">
                <a:hlinkClick r:id="rId5"/>
              </a:rPr>
              <a:t>https://chemistry-europe.onlinelibrary.wiley.com/doi/10.1002/chem.202303041</a:t>
            </a:r>
            <a:endParaRPr lang="it-IT" sz="1800"/>
          </a:p>
        </p:txBody>
      </p:sp>
      <p:grpSp>
        <p:nvGrpSpPr>
          <p:cNvPr id="15" name="Group 6">
            <a:extLst>
              <a:ext uri="{FF2B5EF4-FFF2-40B4-BE49-F238E27FC236}">
                <a16:creationId xmlns:a16="http://schemas.microsoft.com/office/drawing/2014/main" id="{18B73BBC-49C5-7980-167D-A52AB24BA1D8}"/>
              </a:ext>
            </a:extLst>
          </p:cNvPr>
          <p:cNvGrpSpPr/>
          <p:nvPr/>
        </p:nvGrpSpPr>
        <p:grpSpPr>
          <a:xfrm rot="16200000">
            <a:off x="14250979" y="3286080"/>
            <a:ext cx="7148154" cy="925889"/>
            <a:chOff x="0" y="0"/>
            <a:chExt cx="9530872" cy="1234519"/>
          </a:xfrm>
        </p:grpSpPr>
        <p:grpSp>
          <p:nvGrpSpPr>
            <p:cNvPr id="16" name="Group 7">
              <a:extLst>
                <a:ext uri="{FF2B5EF4-FFF2-40B4-BE49-F238E27FC236}">
                  <a16:creationId xmlns:a16="http://schemas.microsoft.com/office/drawing/2014/main" id="{C1254E7A-D1E2-8C91-BFAD-0E5C7C8ECBBE}"/>
                </a:ext>
              </a:extLst>
            </p:cNvPr>
            <p:cNvGrpSpPr/>
            <p:nvPr/>
          </p:nvGrpSpPr>
          <p:grpSpPr>
            <a:xfrm>
              <a:off x="0" y="0"/>
              <a:ext cx="9530872" cy="1234519"/>
              <a:chOff x="0" y="0"/>
              <a:chExt cx="2221364" cy="287730"/>
            </a:xfrm>
          </p:grpSpPr>
          <p:sp>
            <p:nvSpPr>
              <p:cNvPr id="19" name="Freeform 8">
                <a:extLst>
                  <a:ext uri="{FF2B5EF4-FFF2-40B4-BE49-F238E27FC236}">
                    <a16:creationId xmlns:a16="http://schemas.microsoft.com/office/drawing/2014/main" id="{BE22F19A-160F-05F2-350F-46D8B89A8D55}"/>
                  </a:ext>
                </a:extLst>
              </p:cNvPr>
              <p:cNvSpPr/>
              <p:nvPr/>
            </p:nvSpPr>
            <p:spPr>
              <a:xfrm>
                <a:off x="0" y="0"/>
                <a:ext cx="2221364" cy="287730"/>
              </a:xfrm>
              <a:custGeom>
                <a:avLst/>
                <a:gdLst/>
                <a:ahLst/>
                <a:cxnLst/>
                <a:rect l="l" t="t" r="r" b="b"/>
                <a:pathLst>
                  <a:path w="2221364" h="287730">
                    <a:moveTo>
                      <a:pt x="46588" y="0"/>
                    </a:moveTo>
                    <a:lnTo>
                      <a:pt x="2174776" y="0"/>
                    </a:lnTo>
                    <a:cubicBezTo>
                      <a:pt x="2187132" y="0"/>
                      <a:pt x="2198982" y="4908"/>
                      <a:pt x="2207719" y="13645"/>
                    </a:cubicBezTo>
                    <a:cubicBezTo>
                      <a:pt x="2216456" y="22382"/>
                      <a:pt x="2221364" y="34232"/>
                      <a:pt x="2221364" y="46588"/>
                    </a:cubicBezTo>
                    <a:lnTo>
                      <a:pt x="2221364" y="241142"/>
                    </a:lnTo>
                    <a:cubicBezTo>
                      <a:pt x="2221364" y="266872"/>
                      <a:pt x="2200506" y="287730"/>
                      <a:pt x="2174776" y="287730"/>
                    </a:cubicBezTo>
                    <a:lnTo>
                      <a:pt x="46588" y="287730"/>
                    </a:lnTo>
                    <a:cubicBezTo>
                      <a:pt x="34232" y="287730"/>
                      <a:pt x="22382" y="282822"/>
                      <a:pt x="13645" y="274085"/>
                    </a:cubicBezTo>
                    <a:cubicBezTo>
                      <a:pt x="4908" y="265348"/>
                      <a:pt x="0" y="253498"/>
                      <a:pt x="0" y="241142"/>
                    </a:cubicBezTo>
                    <a:lnTo>
                      <a:pt x="0" y="46588"/>
                    </a:lnTo>
                    <a:cubicBezTo>
                      <a:pt x="0" y="34232"/>
                      <a:pt x="4908" y="22382"/>
                      <a:pt x="13645" y="13645"/>
                    </a:cubicBezTo>
                    <a:cubicBezTo>
                      <a:pt x="22382" y="4908"/>
                      <a:pt x="34232" y="0"/>
                      <a:pt x="46588" y="0"/>
                    </a:cubicBezTo>
                    <a:close/>
                  </a:path>
                </a:pathLst>
              </a:custGeom>
              <a:solidFill>
                <a:srgbClr val="FFFFFF"/>
              </a:solidFill>
            </p:spPr>
            <p:txBody>
              <a:bodyPr/>
              <a:lstStyle/>
              <a:p>
                <a:endParaRPr lang="it-IT"/>
              </a:p>
            </p:txBody>
          </p:sp>
          <p:sp>
            <p:nvSpPr>
              <p:cNvPr id="20" name="TextBox 9">
                <a:extLst>
                  <a:ext uri="{FF2B5EF4-FFF2-40B4-BE49-F238E27FC236}">
                    <a16:creationId xmlns:a16="http://schemas.microsoft.com/office/drawing/2014/main" id="{E31A4DFB-DF8A-173F-F647-FD32F793C29A}"/>
                  </a:ext>
                </a:extLst>
              </p:cNvPr>
              <p:cNvSpPr txBox="1"/>
              <p:nvPr/>
            </p:nvSpPr>
            <p:spPr>
              <a:xfrm>
                <a:off x="0" y="-38100"/>
                <a:ext cx="2221364" cy="325830"/>
              </a:xfrm>
              <a:prstGeom prst="rect">
                <a:avLst/>
              </a:prstGeom>
            </p:spPr>
            <p:txBody>
              <a:bodyPr lIns="60055" tIns="60055" rIns="60055" bIns="60055" rtlCol="0" anchor="ctr"/>
              <a:lstStyle/>
              <a:p>
                <a:pPr algn="ctr">
                  <a:lnSpc>
                    <a:spcPts val="2939"/>
                  </a:lnSpc>
                </a:pPr>
                <a:endParaRPr/>
              </a:p>
            </p:txBody>
          </p:sp>
        </p:grpSp>
        <p:sp>
          <p:nvSpPr>
            <p:cNvPr id="17" name="Freeform 10">
              <a:extLst>
                <a:ext uri="{FF2B5EF4-FFF2-40B4-BE49-F238E27FC236}">
                  <a16:creationId xmlns:a16="http://schemas.microsoft.com/office/drawing/2014/main" id="{8685108C-A649-1F8E-3C66-734F20F28541}"/>
                </a:ext>
              </a:extLst>
            </p:cNvPr>
            <p:cNvSpPr/>
            <p:nvPr/>
          </p:nvSpPr>
          <p:spPr>
            <a:xfrm>
              <a:off x="3724852" y="163176"/>
              <a:ext cx="5435836" cy="908166"/>
            </a:xfrm>
            <a:custGeom>
              <a:avLst/>
              <a:gdLst/>
              <a:ahLst/>
              <a:cxnLst/>
              <a:rect l="l" t="t" r="r" b="b"/>
              <a:pathLst>
                <a:path w="5435836" h="908166">
                  <a:moveTo>
                    <a:pt x="0" y="0"/>
                  </a:moveTo>
                  <a:lnTo>
                    <a:pt x="5435836" y="0"/>
                  </a:lnTo>
                  <a:lnTo>
                    <a:pt x="5435836" y="908167"/>
                  </a:lnTo>
                  <a:lnTo>
                    <a:pt x="0" y="908167"/>
                  </a:lnTo>
                  <a:lnTo>
                    <a:pt x="0" y="0"/>
                  </a:lnTo>
                  <a:close/>
                </a:path>
              </a:pathLst>
            </a:custGeom>
            <a:blipFill>
              <a:blip r:embed="rId6">
                <a:extLst>
                  <a:ext uri="{28A0092B-C50C-407E-A947-70E740481C1C}">
                    <a14:useLocalDpi xmlns:a14="http://schemas.microsoft.com/office/drawing/2010/main" val="0"/>
                  </a:ext>
                </a:extLst>
              </a:blip>
              <a:stretch>
                <a:fillRect/>
              </a:stretch>
            </a:blipFill>
          </p:spPr>
          <p:txBody>
            <a:bodyPr/>
            <a:lstStyle/>
            <a:p>
              <a:endParaRPr lang="it-IT"/>
            </a:p>
          </p:txBody>
        </p:sp>
        <p:sp>
          <p:nvSpPr>
            <p:cNvPr id="18" name="Freeform 11">
              <a:extLst>
                <a:ext uri="{FF2B5EF4-FFF2-40B4-BE49-F238E27FC236}">
                  <a16:creationId xmlns:a16="http://schemas.microsoft.com/office/drawing/2014/main" id="{53A48CF0-DAE3-9A7F-6EE1-8ABCCCEB965E}"/>
                </a:ext>
              </a:extLst>
            </p:cNvPr>
            <p:cNvSpPr/>
            <p:nvPr/>
          </p:nvSpPr>
          <p:spPr>
            <a:xfrm>
              <a:off x="1650583" y="240131"/>
              <a:ext cx="1923704" cy="754258"/>
            </a:xfrm>
            <a:custGeom>
              <a:avLst/>
              <a:gdLst/>
              <a:ahLst/>
              <a:cxnLst/>
              <a:rect l="l" t="t" r="r" b="b"/>
              <a:pathLst>
                <a:path w="1923704" h="754258">
                  <a:moveTo>
                    <a:pt x="0" y="0"/>
                  </a:moveTo>
                  <a:lnTo>
                    <a:pt x="1923704" y="0"/>
                  </a:lnTo>
                  <a:lnTo>
                    <a:pt x="1923704" y="754258"/>
                  </a:lnTo>
                  <a:lnTo>
                    <a:pt x="0" y="754258"/>
                  </a:lnTo>
                  <a:lnTo>
                    <a:pt x="0" y="0"/>
                  </a:lnTo>
                  <a:close/>
                </a:path>
              </a:pathLst>
            </a:custGeom>
            <a:blipFill>
              <a:blip r:embed="rId7">
                <a:extLst>
                  <a:ext uri="{28A0092B-C50C-407E-A947-70E740481C1C}">
                    <a14:useLocalDpi xmlns:a14="http://schemas.microsoft.com/office/drawing/2010/main" val="0"/>
                  </a:ext>
                </a:extLst>
              </a:blip>
              <a:stretch>
                <a:fillRect/>
              </a:stretch>
            </a:blipFill>
          </p:spPr>
          <p:txBody>
            <a:bodyPr/>
            <a:lstStyle/>
            <a:p>
              <a:endParaRPr lang="it-IT"/>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18288000" cy="1457325"/>
          </a:xfrm>
          <a:prstGeom prst="rect">
            <a:avLst/>
          </a:prstGeom>
          <a:solidFill>
            <a:srgbClr val="1E3048"/>
          </a:solidFill>
        </p:spPr>
        <p:txBody>
          <a:bodyPr/>
          <a:lstStyle/>
          <a:p>
            <a:endParaRPr lang="it-IT"/>
          </a:p>
        </p:txBody>
      </p:sp>
      <p:sp>
        <p:nvSpPr>
          <p:cNvPr id="3" name="Freeform 3"/>
          <p:cNvSpPr/>
          <p:nvPr/>
        </p:nvSpPr>
        <p:spPr>
          <a:xfrm>
            <a:off x="16702512" y="8607791"/>
            <a:ext cx="556788" cy="556788"/>
          </a:xfrm>
          <a:custGeom>
            <a:avLst/>
            <a:gdLst/>
            <a:ahLst/>
            <a:cxnLst/>
            <a:rect l="l" t="t" r="r" b="b"/>
            <a:pathLst>
              <a:path w="556788" h="556788">
                <a:moveTo>
                  <a:pt x="0" y="0"/>
                </a:moveTo>
                <a:lnTo>
                  <a:pt x="556788" y="0"/>
                </a:lnTo>
                <a:lnTo>
                  <a:pt x="556788" y="556787"/>
                </a:lnTo>
                <a:lnTo>
                  <a:pt x="0" y="556787"/>
                </a:lnTo>
                <a:lnTo>
                  <a:pt x="0" y="0"/>
                </a:lnTo>
                <a:close/>
              </a:path>
            </a:pathLst>
          </a:custGeom>
          <a: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p:spPr>
        <p:txBody>
          <a:bodyPr/>
          <a:lstStyle/>
          <a:p>
            <a:endParaRPr lang="it-IT"/>
          </a:p>
        </p:txBody>
      </p:sp>
      <p:sp>
        <p:nvSpPr>
          <p:cNvPr id="4" name="Freeform 4"/>
          <p:cNvSpPr/>
          <p:nvPr/>
        </p:nvSpPr>
        <p:spPr>
          <a:xfrm rot="-5400000">
            <a:off x="16041208" y="-789467"/>
            <a:ext cx="2988478" cy="1505106"/>
          </a:xfrm>
          <a:custGeom>
            <a:avLst/>
            <a:gdLst/>
            <a:ahLst/>
            <a:cxnLst/>
            <a:rect l="l" t="t" r="r" b="b"/>
            <a:pathLst>
              <a:path w="2988478" h="1505106">
                <a:moveTo>
                  <a:pt x="0" y="0"/>
                </a:moveTo>
                <a:lnTo>
                  <a:pt x="2988478" y="0"/>
                </a:lnTo>
                <a:lnTo>
                  <a:pt x="2988478" y="1505106"/>
                </a:lnTo>
                <a:lnTo>
                  <a:pt x="0" y="1505106"/>
                </a:lnTo>
                <a:lnTo>
                  <a:pt x="0" y="0"/>
                </a:lnTo>
                <a:close/>
              </a:path>
            </a:pathLst>
          </a:custGeom>
          <a: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p:spPr>
        <p:txBody>
          <a:bodyPr/>
          <a:lstStyle/>
          <a:p>
            <a:endParaRPr lang="it-IT"/>
          </a:p>
        </p:txBody>
      </p:sp>
      <p:sp>
        <p:nvSpPr>
          <p:cNvPr id="5" name="Freeform 5"/>
          <p:cNvSpPr/>
          <p:nvPr/>
        </p:nvSpPr>
        <p:spPr>
          <a:xfrm rot="5400000">
            <a:off x="17757992" y="3708834"/>
            <a:ext cx="1060016" cy="1235189"/>
          </a:xfrm>
          <a:custGeom>
            <a:avLst/>
            <a:gdLst/>
            <a:ahLst/>
            <a:cxnLst/>
            <a:rect l="l" t="t" r="r" b="b"/>
            <a:pathLst>
              <a:path w="1060016" h="1235189">
                <a:moveTo>
                  <a:pt x="0" y="0"/>
                </a:moveTo>
                <a:lnTo>
                  <a:pt x="1060016" y="0"/>
                </a:lnTo>
                <a:lnTo>
                  <a:pt x="1060016" y="1235188"/>
                </a:lnTo>
                <a:lnTo>
                  <a:pt x="0" y="1235188"/>
                </a:lnTo>
                <a:lnTo>
                  <a:pt x="0" y="0"/>
                </a:lnTo>
                <a:close/>
              </a:path>
            </a:pathLst>
          </a:custGeom>
          <a: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p:spPr>
        <p:txBody>
          <a:bodyPr/>
          <a:lstStyle/>
          <a:p>
            <a:endParaRPr lang="it-IT"/>
          </a:p>
        </p:txBody>
      </p:sp>
      <p:grpSp>
        <p:nvGrpSpPr>
          <p:cNvPr id="8" name="Group 8"/>
          <p:cNvGrpSpPr/>
          <p:nvPr/>
        </p:nvGrpSpPr>
        <p:grpSpPr>
          <a:xfrm>
            <a:off x="-431966" y="911088"/>
            <a:ext cx="7148154" cy="925889"/>
            <a:chOff x="0" y="0"/>
            <a:chExt cx="9530872" cy="1234519"/>
          </a:xfrm>
        </p:grpSpPr>
        <p:grpSp>
          <p:nvGrpSpPr>
            <p:cNvPr id="9" name="Group 9"/>
            <p:cNvGrpSpPr/>
            <p:nvPr/>
          </p:nvGrpSpPr>
          <p:grpSpPr>
            <a:xfrm>
              <a:off x="0" y="0"/>
              <a:ext cx="9530872" cy="1234519"/>
              <a:chOff x="0" y="0"/>
              <a:chExt cx="2221364" cy="287730"/>
            </a:xfrm>
          </p:grpSpPr>
          <p:sp>
            <p:nvSpPr>
              <p:cNvPr id="10" name="Freeform 10"/>
              <p:cNvSpPr/>
              <p:nvPr/>
            </p:nvSpPr>
            <p:spPr>
              <a:xfrm>
                <a:off x="0" y="0"/>
                <a:ext cx="2221364" cy="287730"/>
              </a:xfrm>
              <a:custGeom>
                <a:avLst/>
                <a:gdLst/>
                <a:ahLst/>
                <a:cxnLst/>
                <a:rect l="l" t="t" r="r" b="b"/>
                <a:pathLst>
                  <a:path w="2221364" h="287730">
                    <a:moveTo>
                      <a:pt x="46588" y="0"/>
                    </a:moveTo>
                    <a:lnTo>
                      <a:pt x="2174776" y="0"/>
                    </a:lnTo>
                    <a:cubicBezTo>
                      <a:pt x="2187132" y="0"/>
                      <a:pt x="2198982" y="4908"/>
                      <a:pt x="2207719" y="13645"/>
                    </a:cubicBezTo>
                    <a:cubicBezTo>
                      <a:pt x="2216456" y="22382"/>
                      <a:pt x="2221364" y="34232"/>
                      <a:pt x="2221364" y="46588"/>
                    </a:cubicBezTo>
                    <a:lnTo>
                      <a:pt x="2221364" y="241142"/>
                    </a:lnTo>
                    <a:cubicBezTo>
                      <a:pt x="2221364" y="266872"/>
                      <a:pt x="2200506" y="287730"/>
                      <a:pt x="2174776" y="287730"/>
                    </a:cubicBezTo>
                    <a:lnTo>
                      <a:pt x="46588" y="287730"/>
                    </a:lnTo>
                    <a:cubicBezTo>
                      <a:pt x="34232" y="287730"/>
                      <a:pt x="22382" y="282822"/>
                      <a:pt x="13645" y="274085"/>
                    </a:cubicBezTo>
                    <a:cubicBezTo>
                      <a:pt x="4908" y="265348"/>
                      <a:pt x="0" y="253498"/>
                      <a:pt x="0" y="241142"/>
                    </a:cubicBezTo>
                    <a:lnTo>
                      <a:pt x="0" y="46588"/>
                    </a:lnTo>
                    <a:cubicBezTo>
                      <a:pt x="0" y="34232"/>
                      <a:pt x="4908" y="22382"/>
                      <a:pt x="13645" y="13645"/>
                    </a:cubicBezTo>
                    <a:cubicBezTo>
                      <a:pt x="22382" y="4908"/>
                      <a:pt x="34232" y="0"/>
                      <a:pt x="46588" y="0"/>
                    </a:cubicBezTo>
                    <a:close/>
                  </a:path>
                </a:pathLst>
              </a:custGeom>
              <a:solidFill>
                <a:srgbClr val="FFFFFF"/>
              </a:solidFill>
            </p:spPr>
            <p:txBody>
              <a:bodyPr/>
              <a:lstStyle/>
              <a:p>
                <a:endParaRPr lang="it-IT"/>
              </a:p>
            </p:txBody>
          </p:sp>
          <p:sp>
            <p:nvSpPr>
              <p:cNvPr id="11" name="TextBox 11"/>
              <p:cNvSpPr txBox="1"/>
              <p:nvPr/>
            </p:nvSpPr>
            <p:spPr>
              <a:xfrm>
                <a:off x="0" y="-38100"/>
                <a:ext cx="2221364" cy="325830"/>
              </a:xfrm>
              <a:prstGeom prst="rect">
                <a:avLst/>
              </a:prstGeom>
            </p:spPr>
            <p:txBody>
              <a:bodyPr lIns="60055" tIns="60055" rIns="60055" bIns="60055" rtlCol="0" anchor="ctr"/>
              <a:lstStyle/>
              <a:p>
                <a:pPr algn="ctr">
                  <a:lnSpc>
                    <a:spcPts val="2939"/>
                  </a:lnSpc>
                </a:pPr>
                <a:endParaRPr/>
              </a:p>
            </p:txBody>
          </p:sp>
        </p:grpSp>
        <p:sp>
          <p:nvSpPr>
            <p:cNvPr id="12" name="Freeform 12"/>
            <p:cNvSpPr/>
            <p:nvPr/>
          </p:nvSpPr>
          <p:spPr>
            <a:xfrm>
              <a:off x="3724852" y="163176"/>
              <a:ext cx="5435836" cy="908166"/>
            </a:xfrm>
            <a:custGeom>
              <a:avLst/>
              <a:gdLst/>
              <a:ahLst/>
              <a:cxnLst/>
              <a:rect l="l" t="t" r="r" b="b"/>
              <a:pathLst>
                <a:path w="5435836" h="908166">
                  <a:moveTo>
                    <a:pt x="0" y="0"/>
                  </a:moveTo>
                  <a:lnTo>
                    <a:pt x="5435836" y="0"/>
                  </a:lnTo>
                  <a:lnTo>
                    <a:pt x="5435836" y="908167"/>
                  </a:lnTo>
                  <a:lnTo>
                    <a:pt x="0" y="908167"/>
                  </a:lnTo>
                  <a:lnTo>
                    <a:pt x="0" y="0"/>
                  </a:lnTo>
                  <a:close/>
                </a:path>
              </a:pathLst>
            </a:custGeom>
            <a:blipFill>
              <a:blip r:embed="rId8">
                <a:extLst>
                  <a:ext uri="{28A0092B-C50C-407E-A947-70E740481C1C}">
                    <a14:useLocalDpi xmlns:a14="http://schemas.microsoft.com/office/drawing/2010/main" val="0"/>
                  </a:ext>
                </a:extLst>
              </a:blip>
              <a:stretch>
                <a:fillRect/>
              </a:stretch>
            </a:blipFill>
          </p:spPr>
          <p:txBody>
            <a:bodyPr/>
            <a:lstStyle/>
            <a:p>
              <a:endParaRPr lang="it-IT"/>
            </a:p>
          </p:txBody>
        </p:sp>
        <p:sp>
          <p:nvSpPr>
            <p:cNvPr id="13" name="Freeform 13"/>
            <p:cNvSpPr/>
            <p:nvPr/>
          </p:nvSpPr>
          <p:spPr>
            <a:xfrm>
              <a:off x="1650583" y="240131"/>
              <a:ext cx="1923704" cy="754258"/>
            </a:xfrm>
            <a:custGeom>
              <a:avLst/>
              <a:gdLst/>
              <a:ahLst/>
              <a:cxnLst/>
              <a:rect l="l" t="t" r="r" b="b"/>
              <a:pathLst>
                <a:path w="1923704" h="754258">
                  <a:moveTo>
                    <a:pt x="0" y="0"/>
                  </a:moveTo>
                  <a:lnTo>
                    <a:pt x="1923704" y="0"/>
                  </a:lnTo>
                  <a:lnTo>
                    <a:pt x="1923704" y="754258"/>
                  </a:lnTo>
                  <a:lnTo>
                    <a:pt x="0" y="754258"/>
                  </a:lnTo>
                  <a:lnTo>
                    <a:pt x="0" y="0"/>
                  </a:lnTo>
                  <a:close/>
                </a:path>
              </a:pathLst>
            </a:custGeom>
            <a:blipFill>
              <a:blip r:embed="rId9">
                <a:extLst>
                  <a:ext uri="{28A0092B-C50C-407E-A947-70E740481C1C}">
                    <a14:useLocalDpi xmlns:a14="http://schemas.microsoft.com/office/drawing/2010/main" val="0"/>
                  </a:ext>
                </a:extLst>
              </a:blip>
              <a:stretch>
                <a:fillRect/>
              </a:stretch>
            </a:blipFill>
          </p:spPr>
          <p:txBody>
            <a:bodyPr/>
            <a:lstStyle/>
            <a:p>
              <a:endParaRPr lang="it-IT"/>
            </a:p>
          </p:txBody>
        </p:sp>
      </p:grpSp>
      <p:sp>
        <p:nvSpPr>
          <p:cNvPr id="17" name="Rectangle 1"/>
          <p:cNvSpPr>
            <a:spLocks noChangeArrowheads="1"/>
          </p:cNvSpPr>
          <p:nvPr/>
        </p:nvSpPr>
        <p:spPr bwMode="auto">
          <a:xfrm>
            <a:off x="3794011" y="4151356"/>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graphicFrame>
        <p:nvGraphicFramePr>
          <p:cNvPr id="18" name="Table 11"/>
          <p:cNvGraphicFramePr>
            <a:graphicFrameLocks noGrp="1"/>
          </p:cNvGraphicFramePr>
          <p:nvPr/>
        </p:nvGraphicFramePr>
        <p:xfrm>
          <a:off x="5380767" y="3527121"/>
          <a:ext cx="9663218" cy="6103532"/>
        </p:xfrm>
        <a:graphic>
          <a:graphicData uri="http://schemas.openxmlformats.org/drawingml/2006/table">
            <a:tbl>
              <a:tblPr/>
              <a:tblGrid>
                <a:gridCol w="9663218">
                  <a:extLst>
                    <a:ext uri="{9D8B030D-6E8A-4147-A177-3AD203B41FA5}">
                      <a16:colId xmlns:a16="http://schemas.microsoft.com/office/drawing/2014/main" val="20000"/>
                    </a:ext>
                  </a:extLst>
                </a:gridCol>
              </a:tblGrid>
              <a:tr h="839376">
                <a:tc>
                  <a:txBody>
                    <a:bodyPr/>
                    <a:lstStyle/>
                    <a:p>
                      <a:pPr algn="l">
                        <a:lnSpc>
                          <a:spcPts val="2659"/>
                        </a:lnSpc>
                        <a:defRPr/>
                      </a:pPr>
                      <a:r>
                        <a:rPr lang="en-US" sz="2000">
                          <a:solidFill>
                            <a:srgbClr val="000000"/>
                          </a:solidFill>
                          <a:latin typeface="Montserrat Bold"/>
                        </a:rPr>
                        <a:t>PUBBLICO DOMINIO</a:t>
                      </a:r>
                      <a:endParaRPr lang="en-US" sz="2000"/>
                    </a:p>
                  </a:txBody>
                  <a:tcPr marL="187428" marR="187428" marT="187428" marB="187428" anchor="ctr">
                    <a:lnL w="37486" cap="flat" cmpd="sng" algn="ctr">
                      <a:solidFill>
                        <a:srgbClr val="000000"/>
                      </a:solidFill>
                      <a:prstDash val="solid"/>
                      <a:round/>
                      <a:headEnd type="none" w="med" len="med"/>
                      <a:tailEnd type="none" w="med" len="med"/>
                    </a:lnL>
                    <a:lnR w="37486" cap="flat" cmpd="sng" algn="ctr">
                      <a:solidFill>
                        <a:srgbClr val="000000"/>
                      </a:solidFill>
                      <a:prstDash val="solid"/>
                      <a:round/>
                      <a:headEnd type="none" w="med" len="med"/>
                      <a:tailEnd type="none" w="med" len="med"/>
                    </a:lnR>
                    <a:lnT w="37486" cap="flat" cmpd="sng" algn="ctr">
                      <a:solidFill>
                        <a:srgbClr val="000000"/>
                      </a:solidFill>
                      <a:prstDash val="solid"/>
                      <a:round/>
                      <a:headEnd type="none" w="med" len="med"/>
                      <a:tailEnd type="none" w="med" len="med"/>
                    </a:lnT>
                    <a:lnB w="37486"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851525">
                <a:tc>
                  <a:txBody>
                    <a:bodyPr/>
                    <a:lstStyle/>
                    <a:p>
                      <a:pPr algn="l">
                        <a:lnSpc>
                          <a:spcPts val="2892"/>
                        </a:lnSpc>
                        <a:defRPr/>
                      </a:pPr>
                      <a:r>
                        <a:rPr lang="en-US" sz="2000">
                          <a:solidFill>
                            <a:srgbClr val="000000"/>
                          </a:solidFill>
                          <a:latin typeface="Montserrat Bold"/>
                        </a:rPr>
                        <a:t>ATTRIBUZIONE</a:t>
                      </a:r>
                      <a:r>
                        <a:rPr lang="en-US" sz="2066">
                          <a:solidFill>
                            <a:srgbClr val="000000"/>
                          </a:solidFill>
                          <a:latin typeface="Montserrat Bold"/>
                        </a:rPr>
                        <a:t> </a:t>
                      </a:r>
                      <a:endParaRPr lang="en-US" sz="1100"/>
                    </a:p>
                  </a:txBody>
                  <a:tcPr marL="187428" marR="187428" marT="187428" marB="187428" anchor="ctr">
                    <a:lnL w="37486" cap="flat" cmpd="sng" algn="ctr">
                      <a:solidFill>
                        <a:srgbClr val="000000"/>
                      </a:solidFill>
                      <a:prstDash val="solid"/>
                      <a:round/>
                      <a:headEnd type="none" w="med" len="med"/>
                      <a:tailEnd type="none" w="med" len="med"/>
                    </a:lnL>
                    <a:lnR w="37486" cap="flat" cmpd="sng" algn="ctr">
                      <a:solidFill>
                        <a:srgbClr val="000000"/>
                      </a:solidFill>
                      <a:prstDash val="solid"/>
                      <a:round/>
                      <a:headEnd type="none" w="med" len="med"/>
                      <a:tailEnd type="none" w="med" len="med"/>
                    </a:lnR>
                    <a:lnT w="37486" cap="flat" cmpd="sng" algn="ctr">
                      <a:solidFill>
                        <a:srgbClr val="000000"/>
                      </a:solidFill>
                      <a:prstDash val="solid"/>
                      <a:round/>
                      <a:headEnd type="none" w="med" len="med"/>
                      <a:tailEnd type="none" w="med" len="med"/>
                    </a:lnT>
                    <a:lnB w="37486"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851331">
                <a:tc>
                  <a:txBody>
                    <a:bodyPr/>
                    <a:lstStyle/>
                    <a:p>
                      <a:pPr algn="l">
                        <a:lnSpc>
                          <a:spcPts val="2659"/>
                        </a:lnSpc>
                        <a:defRPr/>
                      </a:pPr>
                      <a:r>
                        <a:rPr lang="en-US" sz="2000">
                          <a:solidFill>
                            <a:srgbClr val="000000"/>
                          </a:solidFill>
                          <a:latin typeface="Montserrat Bold"/>
                        </a:rPr>
                        <a:t>ATTRIBUZIONE – CONDIVIDI ALLO STESSO MODO</a:t>
                      </a:r>
                      <a:endParaRPr lang="en-US" sz="2000"/>
                    </a:p>
                  </a:txBody>
                  <a:tcPr marL="187428" marR="187428" marT="187428" marB="187428" anchor="ctr">
                    <a:lnL w="37486" cap="flat" cmpd="sng" algn="ctr">
                      <a:solidFill>
                        <a:srgbClr val="000000"/>
                      </a:solidFill>
                      <a:prstDash val="solid"/>
                      <a:round/>
                      <a:headEnd type="none" w="med" len="med"/>
                      <a:tailEnd type="none" w="med" len="med"/>
                    </a:lnL>
                    <a:lnR w="37486" cap="flat" cmpd="sng" algn="ctr">
                      <a:solidFill>
                        <a:srgbClr val="000000"/>
                      </a:solidFill>
                      <a:prstDash val="solid"/>
                      <a:round/>
                      <a:headEnd type="none" w="med" len="med"/>
                      <a:tailEnd type="none" w="med" len="med"/>
                    </a:lnR>
                    <a:lnT w="37486" cap="flat" cmpd="sng" algn="ctr">
                      <a:solidFill>
                        <a:srgbClr val="000000"/>
                      </a:solidFill>
                      <a:prstDash val="solid"/>
                      <a:round/>
                      <a:headEnd type="none" w="med" len="med"/>
                      <a:tailEnd type="none" w="med" len="med"/>
                    </a:lnT>
                    <a:lnB w="37486"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839376">
                <a:tc>
                  <a:txBody>
                    <a:bodyPr/>
                    <a:lstStyle/>
                    <a:p>
                      <a:pPr algn="l">
                        <a:lnSpc>
                          <a:spcPts val="2659"/>
                        </a:lnSpc>
                        <a:defRPr/>
                      </a:pPr>
                      <a:r>
                        <a:rPr lang="en-US" sz="2000">
                          <a:solidFill>
                            <a:srgbClr val="000000"/>
                          </a:solidFill>
                          <a:latin typeface="Montserrat Bold"/>
                        </a:rPr>
                        <a:t>ATTRIBUZIONE – NON COMMERCIALE </a:t>
                      </a:r>
                      <a:endParaRPr lang="en-US" sz="2000">
                        <a:latin typeface="Montserrat" pitchFamily="2" charset="77"/>
                      </a:endParaRPr>
                    </a:p>
                  </a:txBody>
                  <a:tcPr marL="187428" marR="187428" marT="187428" marB="187428" anchor="ctr">
                    <a:lnL w="37486" cap="flat" cmpd="sng" algn="ctr">
                      <a:solidFill>
                        <a:srgbClr val="000000"/>
                      </a:solidFill>
                      <a:prstDash val="solid"/>
                      <a:round/>
                      <a:headEnd type="none" w="med" len="med"/>
                      <a:tailEnd type="none" w="med" len="med"/>
                    </a:lnL>
                    <a:lnR w="37486" cap="flat" cmpd="sng" algn="ctr">
                      <a:solidFill>
                        <a:srgbClr val="000000"/>
                      </a:solidFill>
                      <a:prstDash val="solid"/>
                      <a:round/>
                      <a:headEnd type="none" w="med" len="med"/>
                      <a:tailEnd type="none" w="med" len="med"/>
                    </a:lnR>
                    <a:lnT w="37486" cap="flat" cmpd="sng" algn="ctr">
                      <a:solidFill>
                        <a:srgbClr val="000000"/>
                      </a:solidFill>
                      <a:prstDash val="solid"/>
                      <a:round/>
                      <a:headEnd type="none" w="med" len="med"/>
                      <a:tailEnd type="none" w="med" len="med"/>
                    </a:lnT>
                    <a:lnB w="37486"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845895">
                <a:tc>
                  <a:txBody>
                    <a:bodyPr/>
                    <a:lstStyle/>
                    <a:p>
                      <a:pPr algn="l">
                        <a:lnSpc>
                          <a:spcPts val="2659"/>
                        </a:lnSpc>
                        <a:defRPr/>
                      </a:pPr>
                      <a:r>
                        <a:rPr lang="en-US" sz="2000">
                          <a:solidFill>
                            <a:srgbClr val="000000"/>
                          </a:solidFill>
                          <a:latin typeface="Montserrat Bold"/>
                        </a:rPr>
                        <a:t>ATTRIBUZIONE – NON COMMERCIALE – CONDIVIDI ALLO STESSO MODO </a:t>
                      </a:r>
                      <a:endParaRPr lang="en-US" sz="2000"/>
                    </a:p>
                  </a:txBody>
                  <a:tcPr marL="187428" marR="187428" marT="187428" marB="187428" anchor="ctr">
                    <a:lnL w="37486" cap="flat" cmpd="sng" algn="ctr">
                      <a:solidFill>
                        <a:srgbClr val="000000"/>
                      </a:solidFill>
                      <a:prstDash val="solid"/>
                      <a:round/>
                      <a:headEnd type="none" w="med" len="med"/>
                      <a:tailEnd type="none" w="med" len="med"/>
                    </a:lnL>
                    <a:lnR w="37486" cap="flat" cmpd="sng" algn="ctr">
                      <a:solidFill>
                        <a:srgbClr val="000000"/>
                      </a:solidFill>
                      <a:prstDash val="solid"/>
                      <a:round/>
                      <a:headEnd type="none" w="med" len="med"/>
                      <a:tailEnd type="none" w="med" len="med"/>
                    </a:lnR>
                    <a:lnT w="37486" cap="flat" cmpd="sng" algn="ctr">
                      <a:solidFill>
                        <a:srgbClr val="000000"/>
                      </a:solidFill>
                      <a:prstDash val="solid"/>
                      <a:round/>
                      <a:headEnd type="none" w="med" len="med"/>
                      <a:tailEnd type="none" w="med" len="med"/>
                    </a:lnT>
                    <a:lnB w="37486"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845895">
                <a:tc>
                  <a:txBody>
                    <a:bodyPr/>
                    <a:lstStyle/>
                    <a:p>
                      <a:pPr algn="l">
                        <a:lnSpc>
                          <a:spcPts val="2659"/>
                        </a:lnSpc>
                        <a:defRPr/>
                      </a:pPr>
                      <a:r>
                        <a:rPr lang="en-US" sz="2000">
                          <a:solidFill>
                            <a:srgbClr val="000000"/>
                          </a:solidFill>
                          <a:latin typeface="Montserrat Bold"/>
                        </a:rPr>
                        <a:t>ATTRIBUZIONE – NON OPERE DERIVATE </a:t>
                      </a:r>
                      <a:endParaRPr lang="en-US" sz="2000"/>
                    </a:p>
                  </a:txBody>
                  <a:tcPr marL="187428" marR="187428" marT="187428" marB="187428" anchor="ctr">
                    <a:lnL w="37486" cap="flat" cmpd="sng" algn="ctr">
                      <a:solidFill>
                        <a:srgbClr val="000000"/>
                      </a:solidFill>
                      <a:prstDash val="solid"/>
                      <a:round/>
                      <a:headEnd type="none" w="med" len="med"/>
                      <a:tailEnd type="none" w="med" len="med"/>
                    </a:lnL>
                    <a:lnR w="37486" cap="flat" cmpd="sng" algn="ctr">
                      <a:solidFill>
                        <a:srgbClr val="000000"/>
                      </a:solidFill>
                      <a:prstDash val="solid"/>
                      <a:round/>
                      <a:headEnd type="none" w="med" len="med"/>
                      <a:tailEnd type="none" w="med" len="med"/>
                    </a:lnR>
                    <a:lnT w="37486" cap="flat" cmpd="sng" algn="ctr">
                      <a:solidFill>
                        <a:srgbClr val="000000"/>
                      </a:solidFill>
                      <a:prstDash val="solid"/>
                      <a:round/>
                      <a:headEnd type="none" w="med" len="med"/>
                      <a:tailEnd type="none" w="med" len="med"/>
                    </a:lnT>
                    <a:lnB w="37486"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839376">
                <a:tc>
                  <a:txBody>
                    <a:bodyPr/>
                    <a:lstStyle/>
                    <a:p>
                      <a:pPr algn="l">
                        <a:lnSpc>
                          <a:spcPts val="2659"/>
                        </a:lnSpc>
                        <a:defRPr/>
                      </a:pPr>
                      <a:r>
                        <a:rPr lang="en-US" sz="2000">
                          <a:solidFill>
                            <a:srgbClr val="000000"/>
                          </a:solidFill>
                          <a:latin typeface="Montserrat Bold"/>
                        </a:rPr>
                        <a:t>ATTRIBUZIONE – NON COMMERCIALE – NON OPERE DERIVATE </a:t>
                      </a:r>
                      <a:endParaRPr lang="en-US" sz="2000"/>
                    </a:p>
                  </a:txBody>
                  <a:tcPr marL="187428" marR="187428" marT="187428" marB="187428" anchor="ctr">
                    <a:lnL w="37486" cap="flat" cmpd="sng" algn="ctr">
                      <a:solidFill>
                        <a:srgbClr val="000000"/>
                      </a:solidFill>
                      <a:prstDash val="solid"/>
                      <a:round/>
                      <a:headEnd type="none" w="med" len="med"/>
                      <a:tailEnd type="none" w="med" len="med"/>
                    </a:lnL>
                    <a:lnR w="37486" cap="flat" cmpd="sng" algn="ctr">
                      <a:solidFill>
                        <a:srgbClr val="000000"/>
                      </a:solidFill>
                      <a:prstDash val="solid"/>
                      <a:round/>
                      <a:headEnd type="none" w="med" len="med"/>
                      <a:tailEnd type="none" w="med" len="med"/>
                    </a:lnR>
                    <a:lnT w="37486" cap="flat" cmpd="sng" algn="ctr">
                      <a:solidFill>
                        <a:srgbClr val="000000"/>
                      </a:solidFill>
                      <a:prstDash val="solid"/>
                      <a:round/>
                      <a:headEnd type="none" w="med" len="med"/>
                      <a:tailEnd type="none" w="med" len="med"/>
                    </a:lnT>
                    <a:lnB w="37486"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
        <p:nvSpPr>
          <p:cNvPr id="19" name="Freeform 12"/>
          <p:cNvSpPr/>
          <p:nvPr/>
        </p:nvSpPr>
        <p:spPr>
          <a:xfrm>
            <a:off x="3165373" y="4425891"/>
            <a:ext cx="2175596" cy="799307"/>
          </a:xfrm>
          <a:custGeom>
            <a:avLst/>
            <a:gdLst/>
            <a:ahLst/>
            <a:cxnLst/>
            <a:rect l="l" t="t" r="r" b="b"/>
            <a:pathLst>
              <a:path w="2175596" h="799307">
                <a:moveTo>
                  <a:pt x="0" y="0"/>
                </a:moveTo>
                <a:lnTo>
                  <a:pt x="2175596" y="0"/>
                </a:lnTo>
                <a:lnTo>
                  <a:pt x="2175596" y="799306"/>
                </a:lnTo>
                <a:lnTo>
                  <a:pt x="0" y="799306"/>
                </a:lnTo>
                <a:lnTo>
                  <a:pt x="0" y="0"/>
                </a:lnTo>
                <a:close/>
              </a:path>
            </a:pathLst>
          </a:custGeom>
          <a:blipFill>
            <a:blip r:embed="rId10">
              <a:extLst>
                <a:ext uri="{28A0092B-C50C-407E-A947-70E740481C1C}">
                  <a14:useLocalDpi xmlns:a14="http://schemas.microsoft.com/office/drawing/2010/main" val="0"/>
                </a:ext>
              </a:extLst>
            </a:blip>
            <a:stretch>
              <a:fillRect/>
            </a:stretch>
          </a:blipFill>
        </p:spPr>
        <p:txBody>
          <a:bodyPr/>
          <a:lstStyle/>
          <a:p>
            <a:endParaRPr lang="it-IT"/>
          </a:p>
        </p:txBody>
      </p:sp>
      <p:sp>
        <p:nvSpPr>
          <p:cNvPr id="20" name="Freeform 13"/>
          <p:cNvSpPr/>
          <p:nvPr/>
        </p:nvSpPr>
        <p:spPr>
          <a:xfrm>
            <a:off x="3136492" y="6097542"/>
            <a:ext cx="2205917" cy="811863"/>
          </a:xfrm>
          <a:custGeom>
            <a:avLst/>
            <a:gdLst/>
            <a:ahLst/>
            <a:cxnLst/>
            <a:rect l="l" t="t" r="r" b="b"/>
            <a:pathLst>
              <a:path w="2205917" h="811863">
                <a:moveTo>
                  <a:pt x="0" y="0"/>
                </a:moveTo>
                <a:lnTo>
                  <a:pt x="2205917" y="0"/>
                </a:lnTo>
                <a:lnTo>
                  <a:pt x="2205917" y="811863"/>
                </a:lnTo>
                <a:lnTo>
                  <a:pt x="0" y="811863"/>
                </a:lnTo>
                <a:lnTo>
                  <a:pt x="0" y="0"/>
                </a:lnTo>
                <a:close/>
              </a:path>
            </a:pathLst>
          </a:custGeom>
          <a:blipFill>
            <a:blip r:embed="rId11">
              <a:extLst>
                <a:ext uri="{28A0092B-C50C-407E-A947-70E740481C1C}">
                  <a14:useLocalDpi xmlns:a14="http://schemas.microsoft.com/office/drawing/2010/main" val="0"/>
                </a:ext>
              </a:extLst>
            </a:blip>
            <a:stretch>
              <a:fillRect/>
            </a:stretch>
          </a:blipFill>
        </p:spPr>
        <p:txBody>
          <a:bodyPr/>
          <a:lstStyle/>
          <a:p>
            <a:endParaRPr lang="it-IT"/>
          </a:p>
        </p:txBody>
      </p:sp>
      <p:sp>
        <p:nvSpPr>
          <p:cNvPr id="21" name="Freeform 14"/>
          <p:cNvSpPr/>
          <p:nvPr/>
        </p:nvSpPr>
        <p:spPr>
          <a:xfrm>
            <a:off x="3167093" y="7794411"/>
            <a:ext cx="2175596" cy="800966"/>
          </a:xfrm>
          <a:custGeom>
            <a:avLst/>
            <a:gdLst/>
            <a:ahLst/>
            <a:cxnLst/>
            <a:rect l="l" t="t" r="r" b="b"/>
            <a:pathLst>
              <a:path w="2175596" h="800966">
                <a:moveTo>
                  <a:pt x="0" y="0"/>
                </a:moveTo>
                <a:lnTo>
                  <a:pt x="2175596" y="0"/>
                </a:lnTo>
                <a:lnTo>
                  <a:pt x="2175596" y="800966"/>
                </a:lnTo>
                <a:lnTo>
                  <a:pt x="0" y="800966"/>
                </a:lnTo>
                <a:lnTo>
                  <a:pt x="0" y="0"/>
                </a:lnTo>
                <a:close/>
              </a:path>
            </a:pathLst>
          </a:custGeom>
          <a:blipFill>
            <a:blip r:embed="rId12">
              <a:extLst>
                <a:ext uri="{28A0092B-C50C-407E-A947-70E740481C1C}">
                  <a14:useLocalDpi xmlns:a14="http://schemas.microsoft.com/office/drawing/2010/main" val="0"/>
                </a:ext>
              </a:extLst>
            </a:blip>
            <a:stretch>
              <a:fillRect/>
            </a:stretch>
          </a:blipFill>
        </p:spPr>
        <p:txBody>
          <a:bodyPr/>
          <a:lstStyle/>
          <a:p>
            <a:endParaRPr lang="it-IT"/>
          </a:p>
        </p:txBody>
      </p:sp>
      <p:sp>
        <p:nvSpPr>
          <p:cNvPr id="22" name="Freeform 15"/>
          <p:cNvSpPr/>
          <p:nvPr/>
        </p:nvSpPr>
        <p:spPr>
          <a:xfrm>
            <a:off x="3136492" y="5267735"/>
            <a:ext cx="2160435" cy="819812"/>
          </a:xfrm>
          <a:custGeom>
            <a:avLst/>
            <a:gdLst/>
            <a:ahLst/>
            <a:cxnLst/>
            <a:rect l="l" t="t" r="r" b="b"/>
            <a:pathLst>
              <a:path w="2160435" h="819812">
                <a:moveTo>
                  <a:pt x="0" y="0"/>
                </a:moveTo>
                <a:lnTo>
                  <a:pt x="2160435" y="0"/>
                </a:lnTo>
                <a:lnTo>
                  <a:pt x="2160435" y="819811"/>
                </a:lnTo>
                <a:lnTo>
                  <a:pt x="0" y="819811"/>
                </a:lnTo>
                <a:lnTo>
                  <a:pt x="0" y="0"/>
                </a:lnTo>
                <a:close/>
              </a:path>
            </a:pathLst>
          </a:custGeom>
          <a:blipFill>
            <a:blip r:embed="rId13" cstate="print">
              <a:extLst>
                <a:ext uri="{28A0092B-C50C-407E-A947-70E740481C1C}">
                  <a14:useLocalDpi xmlns:a14="http://schemas.microsoft.com/office/drawing/2010/main" val="0"/>
                </a:ext>
              </a:extLst>
            </a:blip>
            <a:stretch>
              <a:fillRect r="-2855"/>
            </a:stretch>
          </a:blipFill>
        </p:spPr>
        <p:txBody>
          <a:bodyPr/>
          <a:lstStyle/>
          <a:p>
            <a:endParaRPr lang="it-IT"/>
          </a:p>
        </p:txBody>
      </p:sp>
      <p:sp>
        <p:nvSpPr>
          <p:cNvPr id="23" name="Freeform 16"/>
          <p:cNvSpPr/>
          <p:nvPr/>
        </p:nvSpPr>
        <p:spPr>
          <a:xfrm>
            <a:off x="3138152" y="6950869"/>
            <a:ext cx="2175596" cy="787716"/>
          </a:xfrm>
          <a:custGeom>
            <a:avLst/>
            <a:gdLst/>
            <a:ahLst/>
            <a:cxnLst/>
            <a:rect l="l" t="t" r="r" b="b"/>
            <a:pathLst>
              <a:path w="2175596" h="787716">
                <a:moveTo>
                  <a:pt x="0" y="0"/>
                </a:moveTo>
                <a:lnTo>
                  <a:pt x="2175596" y="0"/>
                </a:lnTo>
                <a:lnTo>
                  <a:pt x="2175596" y="787716"/>
                </a:lnTo>
                <a:lnTo>
                  <a:pt x="0" y="787716"/>
                </a:lnTo>
                <a:lnTo>
                  <a:pt x="0" y="0"/>
                </a:lnTo>
                <a:close/>
              </a:path>
            </a:pathLst>
          </a:custGeom>
          <a:blipFill>
            <a:blip r:embed="rId14">
              <a:extLst>
                <a:ext uri="{28A0092B-C50C-407E-A947-70E740481C1C}">
                  <a14:useLocalDpi xmlns:a14="http://schemas.microsoft.com/office/drawing/2010/main" val="0"/>
                </a:ext>
              </a:extLst>
            </a:blip>
            <a:stretch>
              <a:fillRect/>
            </a:stretch>
          </a:blipFill>
        </p:spPr>
        <p:txBody>
          <a:bodyPr/>
          <a:lstStyle/>
          <a:p>
            <a:endParaRPr lang="it-IT"/>
          </a:p>
        </p:txBody>
      </p:sp>
      <p:sp>
        <p:nvSpPr>
          <p:cNvPr id="24" name="Freeform 17"/>
          <p:cNvSpPr/>
          <p:nvPr/>
        </p:nvSpPr>
        <p:spPr>
          <a:xfrm>
            <a:off x="3118848" y="8623591"/>
            <a:ext cx="2222121" cy="807066"/>
          </a:xfrm>
          <a:custGeom>
            <a:avLst/>
            <a:gdLst/>
            <a:ahLst/>
            <a:cxnLst/>
            <a:rect l="l" t="t" r="r" b="b"/>
            <a:pathLst>
              <a:path w="2222121" h="807066">
                <a:moveTo>
                  <a:pt x="0" y="0"/>
                </a:moveTo>
                <a:lnTo>
                  <a:pt x="2222121" y="0"/>
                </a:lnTo>
                <a:lnTo>
                  <a:pt x="2222121" y="807066"/>
                </a:lnTo>
                <a:lnTo>
                  <a:pt x="0" y="807066"/>
                </a:lnTo>
                <a:lnTo>
                  <a:pt x="0" y="0"/>
                </a:lnTo>
                <a:close/>
              </a:path>
            </a:pathLst>
          </a:custGeom>
          <a:blipFill>
            <a:blip r:embed="rId15">
              <a:extLst>
                <a:ext uri="{28A0092B-C50C-407E-A947-70E740481C1C}">
                  <a14:useLocalDpi xmlns:a14="http://schemas.microsoft.com/office/drawing/2010/main" val="0"/>
                </a:ext>
              </a:extLst>
            </a:blip>
            <a:stretch>
              <a:fillRect/>
            </a:stretch>
          </a:blipFill>
        </p:spPr>
        <p:txBody>
          <a:bodyPr/>
          <a:lstStyle/>
          <a:p>
            <a:endParaRPr lang="it-IT"/>
          </a:p>
        </p:txBody>
      </p:sp>
      <p:sp>
        <p:nvSpPr>
          <p:cNvPr id="25" name="Freeform 18"/>
          <p:cNvSpPr/>
          <p:nvPr/>
        </p:nvSpPr>
        <p:spPr>
          <a:xfrm>
            <a:off x="3142111" y="3557343"/>
            <a:ext cx="2222121" cy="792844"/>
          </a:xfrm>
          <a:custGeom>
            <a:avLst/>
            <a:gdLst/>
            <a:ahLst/>
            <a:cxnLst/>
            <a:rect l="l" t="t" r="r" b="b"/>
            <a:pathLst>
              <a:path w="2222121" h="792844">
                <a:moveTo>
                  <a:pt x="0" y="0"/>
                </a:moveTo>
                <a:lnTo>
                  <a:pt x="2222121" y="0"/>
                </a:lnTo>
                <a:lnTo>
                  <a:pt x="2222121" y="792844"/>
                </a:lnTo>
                <a:lnTo>
                  <a:pt x="0" y="792844"/>
                </a:lnTo>
                <a:lnTo>
                  <a:pt x="0" y="0"/>
                </a:lnTo>
                <a:close/>
              </a:path>
            </a:pathLst>
          </a:custGeom>
          <a:blipFill>
            <a:blip r:embed="rId16">
              <a:extLst>
                <a:ext uri="{28A0092B-C50C-407E-A947-70E740481C1C}">
                  <a14:useLocalDpi xmlns:a14="http://schemas.microsoft.com/office/drawing/2010/main" val="0"/>
                </a:ext>
              </a:extLst>
            </a:blip>
            <a:stretch>
              <a:fillRect/>
            </a:stretch>
          </a:blipFill>
        </p:spPr>
        <p:txBody>
          <a:bodyPr/>
          <a:lstStyle/>
          <a:p>
            <a:endParaRPr lang="it-IT"/>
          </a:p>
        </p:txBody>
      </p:sp>
      <p:grpSp>
        <p:nvGrpSpPr>
          <p:cNvPr id="26" name="Group 19"/>
          <p:cNvGrpSpPr/>
          <p:nvPr/>
        </p:nvGrpSpPr>
        <p:grpSpPr>
          <a:xfrm>
            <a:off x="844705" y="1951444"/>
            <a:ext cx="13573044" cy="1230153"/>
            <a:chOff x="0" y="28575"/>
            <a:chExt cx="18097392" cy="1640204"/>
          </a:xfrm>
        </p:grpSpPr>
        <p:sp>
          <p:nvSpPr>
            <p:cNvPr id="27" name="TextBox 20"/>
            <p:cNvSpPr txBox="1"/>
            <p:nvPr/>
          </p:nvSpPr>
          <p:spPr>
            <a:xfrm>
              <a:off x="0" y="28575"/>
              <a:ext cx="18097392" cy="1077217"/>
            </a:xfrm>
            <a:prstGeom prst="rect">
              <a:avLst/>
            </a:prstGeom>
          </p:spPr>
          <p:txBody>
            <a:bodyPr lIns="0" tIns="0" rIns="0" bIns="0" rtlCol="0" anchor="t">
              <a:spAutoFit/>
            </a:bodyPr>
            <a:lstStyle/>
            <a:p>
              <a:pPr>
                <a:lnSpc>
                  <a:spcPts val="6269"/>
                </a:lnSpc>
              </a:pPr>
              <a:r>
                <a:rPr lang="en-US" sz="5499">
                  <a:solidFill>
                    <a:srgbClr val="06213C"/>
                  </a:solidFill>
                  <a:latin typeface="Montserrat Classic Bold"/>
                </a:rPr>
                <a:t>Le </a:t>
              </a:r>
              <a:r>
                <a:rPr lang="en-US" sz="5499" err="1">
                  <a:solidFill>
                    <a:srgbClr val="06213C"/>
                  </a:solidFill>
                  <a:latin typeface="Montserrat Classic Bold"/>
                </a:rPr>
                <a:t>licenze</a:t>
              </a:r>
              <a:r>
                <a:rPr lang="en-US" sz="5499">
                  <a:solidFill>
                    <a:srgbClr val="06213C"/>
                  </a:solidFill>
                  <a:latin typeface="Montserrat Classic Bold"/>
                </a:rPr>
                <a:t> Creative Commons 4.0</a:t>
              </a:r>
            </a:p>
          </p:txBody>
        </p:sp>
        <p:sp>
          <p:nvSpPr>
            <p:cNvPr id="28" name="TextBox 21"/>
            <p:cNvSpPr txBox="1"/>
            <p:nvPr/>
          </p:nvSpPr>
          <p:spPr>
            <a:xfrm>
              <a:off x="0" y="1325880"/>
              <a:ext cx="11088029" cy="342899"/>
            </a:xfrm>
            <a:prstGeom prst="rect">
              <a:avLst/>
            </a:prstGeom>
          </p:spPr>
          <p:txBody>
            <a:bodyPr lIns="0" tIns="0" rIns="0" bIns="0" rtlCol="0" anchor="t">
              <a:spAutoFit/>
            </a:bodyPr>
            <a:lstStyle/>
            <a:p>
              <a:pPr>
                <a:lnSpc>
                  <a:spcPts val="2100"/>
                </a:lnSpc>
              </a:pPr>
              <a:r>
                <a:rPr lang="en-US" sz="1500">
                  <a:solidFill>
                    <a:srgbClr val="06213C"/>
                  </a:solidFill>
                  <a:latin typeface="Montserrat"/>
                </a:rPr>
                <a:t>Fonte: </a:t>
              </a:r>
              <a:r>
                <a:rPr lang="en-US" sz="1500">
                  <a:latin typeface="Montserrat"/>
                  <a:hlinkClick r:id="rId17" tooltip="https://creativecommons.it/chapterIT/index.php/license-your-work/"/>
                </a:rPr>
                <a:t>https://creativecommons.it/chapterIT/index.php/license-your-work/</a:t>
              </a:r>
            </a:p>
          </p:txBody>
        </p:sp>
      </p:grpSp>
      <p:grpSp>
        <p:nvGrpSpPr>
          <p:cNvPr id="6" name="Gruppo 5"/>
          <p:cNvGrpSpPr/>
          <p:nvPr/>
        </p:nvGrpSpPr>
        <p:grpSpPr>
          <a:xfrm>
            <a:off x="14256568" y="-60607"/>
            <a:ext cx="2445944" cy="1675715"/>
            <a:chOff x="14256568" y="-60607"/>
            <a:chExt cx="2445944" cy="1675715"/>
          </a:xfrm>
        </p:grpSpPr>
        <p:pic>
          <p:nvPicPr>
            <p:cNvPr id="29" name="Immagine 28"/>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4332335" y="-60607"/>
              <a:ext cx="2370177" cy="1675715"/>
            </a:xfrm>
            <a:prstGeom prst="rect">
              <a:avLst/>
            </a:prstGeom>
          </p:spPr>
        </p:pic>
        <p:sp>
          <p:nvSpPr>
            <p:cNvPr id="30" name="Ovale 29"/>
            <p:cNvSpPr/>
            <p:nvPr/>
          </p:nvSpPr>
          <p:spPr>
            <a:xfrm>
              <a:off x="15120664" y="163713"/>
              <a:ext cx="216024" cy="193674"/>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31" name="Immagine 30"/>
            <p:cNvPicPr>
              <a:picLocks noChangeAspect="1"/>
            </p:cNvPicPr>
            <p:nvPr/>
          </p:nvPicPr>
          <p:blipFill rotWithShape="1">
            <a:blip r:embed="rId19" cstate="print">
              <a:extLst>
                <a:ext uri="{28A0092B-C50C-407E-A947-70E740481C1C}">
                  <a14:useLocalDpi xmlns:a14="http://schemas.microsoft.com/office/drawing/2010/main" val="0"/>
                </a:ext>
              </a:extLst>
            </a:blip>
            <a:srcRect/>
            <a:stretch/>
          </p:blipFill>
          <p:spPr>
            <a:xfrm>
              <a:off x="14256568" y="1169499"/>
              <a:ext cx="179905" cy="194897"/>
            </a:xfrm>
            <a:prstGeom prst="rect">
              <a:avLst/>
            </a:prstGeom>
          </p:spPr>
        </p:pic>
      </p:grpSp>
    </p:spTree>
    <p:extLst>
      <p:ext uri="{BB962C8B-B14F-4D97-AF65-F5344CB8AC3E}">
        <p14:creationId xmlns:p14="http://schemas.microsoft.com/office/powerpoint/2010/main" val="2042604154"/>
      </p:ext>
    </p:extLst>
  </p:cSld>
  <p:clrMapOvr>
    <a:masterClrMapping/>
  </p:clrMapOvr>
</p:sld>
</file>

<file path=ppt/theme/theme1.xml><?xml version="1.0" encoding="utf-8"?>
<a:theme xmlns:a="http://schemas.openxmlformats.org/drawingml/2006/main" name="Tema di Offic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86099dc6-fe50-4a52-9980-497660fd8bd5" xsi:nil="true"/>
    <lcf76f155ced4ddcb4097134ff3c332f xmlns="861208d9-1789-4f48-b8da-053533b9501f">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o" ma:contentTypeID="0x010100659436455E69B14592F56124E22AC054" ma:contentTypeVersion="12" ma:contentTypeDescription="Creare un nuovo documento." ma:contentTypeScope="" ma:versionID="590f8d0fa9eb9d4e4998c3ac0f9550e2">
  <xsd:schema xmlns:xsd="http://www.w3.org/2001/XMLSchema" xmlns:xs="http://www.w3.org/2001/XMLSchema" xmlns:p="http://schemas.microsoft.com/office/2006/metadata/properties" xmlns:ns2="861208d9-1789-4f48-b8da-053533b9501f" xmlns:ns3="86099dc6-fe50-4a52-9980-497660fd8bd5" targetNamespace="http://schemas.microsoft.com/office/2006/metadata/properties" ma:root="true" ma:fieldsID="a05ba399673fdefcce36f8f6573b1b25" ns2:_="" ns3:_="">
    <xsd:import namespace="861208d9-1789-4f48-b8da-053533b9501f"/>
    <xsd:import namespace="86099dc6-fe50-4a52-9980-497660fd8bd5"/>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MediaServiceSearchProperties"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61208d9-1789-4f48-b8da-053533b9501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SearchProperties" ma:index="15" nillable="true" ma:displayName="MediaServiceSearchProperties" ma:hidden="true" ma:internalName="MediaServiceSearchProperties" ma:readOnly="true">
      <xsd:simpleType>
        <xsd:restriction base="dms:Note"/>
      </xsd:simpleType>
    </xsd:element>
    <xsd:element name="lcf76f155ced4ddcb4097134ff3c332f" ma:index="17" nillable="true" ma:taxonomy="true" ma:internalName="lcf76f155ced4ddcb4097134ff3c332f" ma:taxonomyFieldName="MediaServiceImageTags" ma:displayName="Tag immagine" ma:readOnly="false" ma:fieldId="{5cf76f15-5ced-4ddc-b409-7134ff3c332f}" ma:taxonomyMulti="true" ma:sspId="e5505f8f-da62-40e5-a116-f08e7003152c"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6099dc6-fe50-4a52-9980-497660fd8bd5"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5fdbc4ce-65a6-4c6b-836b-928aafab3ca1}" ma:internalName="TaxCatchAll" ma:showField="CatchAllData" ma:web="86099dc6-fe50-4a52-9980-497660fd8bd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i contenuto"/>
        <xsd:element ref="dc:title" minOccurs="0" maxOccurs="1" ma:index="4" ma:displayName="Tito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3556B0E-5B27-433B-B818-1079DA6C6AFF}">
  <ds:schemaRefs>
    <ds:schemaRef ds:uri="http://schemas.microsoft.com/sharepoint/v3/contenttype/forms"/>
  </ds:schemaRefs>
</ds:datastoreItem>
</file>

<file path=customXml/itemProps2.xml><?xml version="1.0" encoding="utf-8"?>
<ds:datastoreItem xmlns:ds="http://schemas.openxmlformats.org/officeDocument/2006/customXml" ds:itemID="{38D8A025-59C7-4DB4-AF37-B7E5F975C44A}">
  <ds:schemaRefs>
    <ds:schemaRef ds:uri="http://purl.org/dc/dcmitype/"/>
    <ds:schemaRef ds:uri="http://schemas.microsoft.com/office/2006/metadata/properties"/>
    <ds:schemaRef ds:uri="http://schemas.microsoft.com/office/2006/documentManagement/types"/>
    <ds:schemaRef ds:uri="http://purl.org/dc/terms/"/>
    <ds:schemaRef ds:uri="861208d9-1789-4f48-b8da-053533b9501f"/>
    <ds:schemaRef ds:uri="http://schemas.microsoft.com/office/infopath/2007/PartnerControls"/>
    <ds:schemaRef ds:uri="http://purl.org/dc/elements/1.1/"/>
    <ds:schemaRef ds:uri="http://schemas.openxmlformats.org/package/2006/metadata/core-properties"/>
    <ds:schemaRef ds:uri="86099dc6-fe50-4a52-9980-497660fd8bd5"/>
    <ds:schemaRef ds:uri="http://www.w3.org/XML/1998/namespace"/>
  </ds:schemaRefs>
</ds:datastoreItem>
</file>

<file path=customXml/itemProps3.xml><?xml version="1.0" encoding="utf-8"?>
<ds:datastoreItem xmlns:ds="http://schemas.openxmlformats.org/officeDocument/2006/customXml" ds:itemID="{55DD88E8-00CC-4575-8E46-E6BADE4F3D05}">
  <ds:schemaRefs>
    <ds:schemaRef ds:uri="86099dc6-fe50-4a52-9980-497660fd8bd5"/>
    <ds:schemaRef ds:uri="861208d9-1789-4f48-b8da-053533b9501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0</TotalTime>
  <Words>11555</Words>
  <Application>Microsoft Macintosh PowerPoint</Application>
  <PresentationFormat>Personalizzato</PresentationFormat>
  <Paragraphs>1144</Paragraphs>
  <Slides>141</Slides>
  <Notes>86</Notes>
  <HiddenSlides>0</HiddenSlides>
  <MMClips>0</MMClips>
  <ScaleCrop>false</ScaleCrop>
  <HeadingPairs>
    <vt:vector size="6" baseType="variant">
      <vt:variant>
        <vt:lpstr>Caratteri utilizzati</vt:lpstr>
      </vt:variant>
      <vt:variant>
        <vt:i4>17</vt:i4>
      </vt:variant>
      <vt:variant>
        <vt:lpstr>Tema</vt:lpstr>
      </vt:variant>
      <vt:variant>
        <vt:i4>1</vt:i4>
      </vt:variant>
      <vt:variant>
        <vt:lpstr>Titoli diapositive</vt:lpstr>
      </vt:variant>
      <vt:variant>
        <vt:i4>141</vt:i4>
      </vt:variant>
    </vt:vector>
  </HeadingPairs>
  <TitlesOfParts>
    <vt:vector size="159" baseType="lpstr">
      <vt:lpstr>Montserrat Classic Bold</vt:lpstr>
      <vt:lpstr>Proxima Nova</vt:lpstr>
      <vt:lpstr>Source Sans Pro</vt:lpstr>
      <vt:lpstr>Monteserrat </vt:lpstr>
      <vt:lpstr>Montserrat Classic</vt:lpstr>
      <vt:lpstr>Times New Roman</vt:lpstr>
      <vt:lpstr>Roboto</vt:lpstr>
      <vt:lpstr>League Spartan</vt:lpstr>
      <vt:lpstr>League Spartan Bold</vt:lpstr>
      <vt:lpstr>Helvetica Neue</vt:lpstr>
      <vt:lpstr>Arial</vt:lpstr>
      <vt:lpstr>Calibri</vt:lpstr>
      <vt:lpstr>Barlow</vt:lpstr>
      <vt:lpstr>Montserrat</vt:lpstr>
      <vt:lpstr>Wingdings</vt:lpstr>
      <vt:lpstr>Montserrat Bold</vt:lpstr>
      <vt:lpstr>Open Sans</vt:lpstr>
      <vt:lpstr>Tema di Office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cp:lastModifiedBy>SILVANA MANGIARACINA</cp:lastModifiedBy>
  <cp:revision>8</cp:revision>
  <dcterms:modified xsi:type="dcterms:W3CDTF">2024-04-30T14:36:32Z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0x010100659436455E69B14592F56124E22AC054</vt:lpwstr>
  </property>
</Properties>
</file>