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heme/theme6.xml" ContentType="application/vnd.openxmlformats-officedocument.theme+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8" r:id="rId1"/>
    <p:sldMasterId id="2147483858" r:id="rId2"/>
    <p:sldMasterId id="2147483866" r:id="rId3"/>
    <p:sldMasterId id="2147483879" r:id="rId4"/>
    <p:sldMasterId id="2147483887" r:id="rId5"/>
  </p:sldMasterIdLst>
  <p:notesMasterIdLst>
    <p:notesMasterId r:id="rId55"/>
  </p:notesMasterIdLst>
  <p:handoutMasterIdLst>
    <p:handoutMasterId r:id="rId56"/>
  </p:handoutMasterIdLst>
  <p:sldIdLst>
    <p:sldId id="4452" r:id="rId6"/>
    <p:sldId id="1874" r:id="rId7"/>
    <p:sldId id="1952" r:id="rId8"/>
    <p:sldId id="2037" r:id="rId9"/>
    <p:sldId id="1841" r:id="rId10"/>
    <p:sldId id="2038" r:id="rId11"/>
    <p:sldId id="2041" r:id="rId12"/>
    <p:sldId id="2039" r:id="rId13"/>
    <p:sldId id="2042" r:id="rId14"/>
    <p:sldId id="2085" r:id="rId15"/>
    <p:sldId id="2089" r:id="rId16"/>
    <p:sldId id="1916" r:id="rId17"/>
    <p:sldId id="1958" r:id="rId18"/>
    <p:sldId id="2001" r:id="rId19"/>
    <p:sldId id="1071" r:id="rId20"/>
    <p:sldId id="2091" r:id="rId21"/>
    <p:sldId id="1991" r:id="rId22"/>
    <p:sldId id="1976" r:id="rId23"/>
    <p:sldId id="1988" r:id="rId24"/>
    <p:sldId id="1947" r:id="rId25"/>
    <p:sldId id="1970" r:id="rId26"/>
    <p:sldId id="4447" r:id="rId27"/>
    <p:sldId id="742" r:id="rId28"/>
    <p:sldId id="2095" r:id="rId29"/>
    <p:sldId id="2010" r:id="rId30"/>
    <p:sldId id="2013" r:id="rId31"/>
    <p:sldId id="2016" r:id="rId32"/>
    <p:sldId id="2029" r:id="rId33"/>
    <p:sldId id="2021" r:id="rId34"/>
    <p:sldId id="2026" r:id="rId35"/>
    <p:sldId id="1990" r:id="rId36"/>
    <p:sldId id="2000" r:id="rId37"/>
    <p:sldId id="1872" r:id="rId38"/>
    <p:sldId id="945" r:id="rId39"/>
    <p:sldId id="750" r:id="rId40"/>
    <p:sldId id="1986" r:id="rId41"/>
    <p:sldId id="1980" r:id="rId42"/>
    <p:sldId id="1888" r:id="rId43"/>
    <p:sldId id="1016" r:id="rId44"/>
    <p:sldId id="1924" r:id="rId45"/>
    <p:sldId id="761" r:id="rId46"/>
    <p:sldId id="1897" r:id="rId47"/>
    <p:sldId id="865" r:id="rId48"/>
    <p:sldId id="1013" r:id="rId49"/>
    <p:sldId id="1926" r:id="rId50"/>
    <p:sldId id="1869" r:id="rId51"/>
    <p:sldId id="1902" r:id="rId52"/>
    <p:sldId id="1026" r:id="rId53"/>
    <p:sldId id="457" r:id="rId54"/>
  </p:sldIdLst>
  <p:sldSz cx="9144000" cy="5143500" type="screen16x9"/>
  <p:notesSz cx="6858000" cy="93138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34"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8E"/>
    <a:srgbClr val="505050"/>
    <a:srgbClr val="7E7F7F"/>
    <a:srgbClr val="FFFFFF"/>
    <a:srgbClr val="6B6B6B"/>
    <a:srgbClr val="0763A4"/>
    <a:srgbClr val="000000"/>
    <a:srgbClr val="2D024B"/>
    <a:srgbClr val="FDA840"/>
    <a:srgbClr val="0062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0E4CD9-EC40-4162-BF5A-59DC9F09AADE}" v="16" dt="2024-05-07T04:01:38.429"/>
  </p1510:revLst>
</p1510:revInfo>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27" autoAdjust="0"/>
    <p:restoredTop sz="96283" autoAdjust="0"/>
  </p:normalViewPr>
  <p:slideViewPr>
    <p:cSldViewPr snapToGrid="0" snapToObjects="1">
      <p:cViewPr varScale="1">
        <p:scale>
          <a:sx n="142" d="100"/>
          <a:sy n="142" d="100"/>
        </p:scale>
        <p:origin x="612" y="114"/>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62" d="100"/>
          <a:sy n="62" d="100"/>
        </p:scale>
        <p:origin x="-1742" y="-91"/>
      </p:cViewPr>
      <p:guideLst>
        <p:guide orient="horz" pos="2934"/>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5.xml"/><Relationship Id="rId61" Type="http://schemas.microsoft.com/office/2016/11/relationships/changesInfo" Target="changesInfos/changesInfo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Browne" userId="cb73c67dee0551bb" providerId="LiveId" clId="{F20E4CD9-EC40-4162-BF5A-59DC9F09AADE}"/>
    <pc:docChg chg="undo custSel addSld delSld modSld">
      <pc:chgData name="Thomas Browne" userId="cb73c67dee0551bb" providerId="LiveId" clId="{F20E4CD9-EC40-4162-BF5A-59DC9F09AADE}" dt="2024-05-07T04:06:40.695" v="386" actId="2696"/>
      <pc:docMkLst>
        <pc:docMk/>
      </pc:docMkLst>
      <pc:sldChg chg="del">
        <pc:chgData name="Thomas Browne" userId="cb73c67dee0551bb" providerId="LiveId" clId="{F20E4CD9-EC40-4162-BF5A-59DC9F09AADE}" dt="2024-05-07T03:54:03.610" v="261" actId="2696"/>
        <pc:sldMkLst>
          <pc:docMk/>
          <pc:sldMk cId="4286224799" sldId="623"/>
        </pc:sldMkLst>
      </pc:sldChg>
      <pc:sldChg chg="modSp add mod">
        <pc:chgData name="Thomas Browne" userId="cb73c67dee0551bb" providerId="LiveId" clId="{F20E4CD9-EC40-4162-BF5A-59DC9F09AADE}" dt="2024-05-07T03:44:17.546" v="234" actId="20577"/>
        <pc:sldMkLst>
          <pc:docMk/>
          <pc:sldMk cId="3381650695" sldId="742"/>
        </pc:sldMkLst>
        <pc:spChg chg="mod">
          <ac:chgData name="Thomas Browne" userId="cb73c67dee0551bb" providerId="LiveId" clId="{F20E4CD9-EC40-4162-BF5A-59DC9F09AADE}" dt="2024-05-07T03:44:17.546" v="234" actId="20577"/>
          <ac:spMkLst>
            <pc:docMk/>
            <pc:sldMk cId="3381650695" sldId="742"/>
            <ac:spMk id="4" creationId="{137B49F4-197E-4697-A150-61AAFB62BB0C}"/>
          </ac:spMkLst>
        </pc:spChg>
      </pc:sldChg>
      <pc:sldChg chg="add">
        <pc:chgData name="Thomas Browne" userId="cb73c67dee0551bb" providerId="LiveId" clId="{F20E4CD9-EC40-4162-BF5A-59DC9F09AADE}" dt="2024-05-07T03:53:20.070" v="256"/>
        <pc:sldMkLst>
          <pc:docMk/>
          <pc:sldMk cId="525229013" sldId="761"/>
        </pc:sldMkLst>
      </pc:sldChg>
      <pc:sldChg chg="del">
        <pc:chgData name="Thomas Browne" userId="cb73c67dee0551bb" providerId="LiveId" clId="{F20E4CD9-EC40-4162-BF5A-59DC9F09AADE}" dt="2024-05-07T03:47:14.683" v="249" actId="2696"/>
        <pc:sldMkLst>
          <pc:docMk/>
          <pc:sldMk cId="1419330567" sldId="848"/>
        </pc:sldMkLst>
      </pc:sldChg>
      <pc:sldChg chg="del">
        <pc:chgData name="Thomas Browne" userId="cb73c67dee0551bb" providerId="LiveId" clId="{F20E4CD9-EC40-4162-BF5A-59DC9F09AADE}" dt="2024-05-07T03:31:29.294" v="185" actId="2696"/>
        <pc:sldMkLst>
          <pc:docMk/>
          <pc:sldMk cId="1329738320" sldId="1022"/>
        </pc:sldMkLst>
      </pc:sldChg>
      <pc:sldChg chg="del">
        <pc:chgData name="Thomas Browne" userId="cb73c67dee0551bb" providerId="LiveId" clId="{F20E4CD9-EC40-4162-BF5A-59DC9F09AADE}" dt="2024-05-07T03:45:21.336" v="237" actId="2696"/>
        <pc:sldMkLst>
          <pc:docMk/>
          <pc:sldMk cId="3914989195" sldId="1851"/>
        </pc:sldMkLst>
      </pc:sldChg>
      <pc:sldChg chg="del">
        <pc:chgData name="Thomas Browne" userId="cb73c67dee0551bb" providerId="LiveId" clId="{F20E4CD9-EC40-4162-BF5A-59DC9F09AADE}" dt="2024-05-07T03:53:31.691" v="258" actId="2696"/>
        <pc:sldMkLst>
          <pc:docMk/>
          <pc:sldMk cId="2876243041" sldId="1885"/>
        </pc:sldMkLst>
      </pc:sldChg>
      <pc:sldChg chg="del">
        <pc:chgData name="Thomas Browne" userId="cb73c67dee0551bb" providerId="LiveId" clId="{F20E4CD9-EC40-4162-BF5A-59DC9F09AADE}" dt="2024-05-07T03:46:04.728" v="240" actId="2696"/>
        <pc:sldMkLst>
          <pc:docMk/>
          <pc:sldMk cId="368146641" sldId="1900"/>
        </pc:sldMkLst>
      </pc:sldChg>
      <pc:sldChg chg="add">
        <pc:chgData name="Thomas Browne" userId="cb73c67dee0551bb" providerId="LiveId" clId="{F20E4CD9-EC40-4162-BF5A-59DC9F09AADE}" dt="2024-05-07T03:34:25.221" v="188"/>
        <pc:sldMkLst>
          <pc:docMk/>
          <pc:sldMk cId="1623482933" sldId="1916"/>
        </pc:sldMkLst>
      </pc:sldChg>
      <pc:sldChg chg="modSp del mod">
        <pc:chgData name="Thomas Browne" userId="cb73c67dee0551bb" providerId="LiveId" clId="{F20E4CD9-EC40-4162-BF5A-59DC9F09AADE}" dt="2024-05-07T04:06:40.695" v="386" actId="2696"/>
        <pc:sldMkLst>
          <pc:docMk/>
          <pc:sldMk cId="3766867278" sldId="1928"/>
        </pc:sldMkLst>
        <pc:spChg chg="mod">
          <ac:chgData name="Thomas Browne" userId="cb73c67dee0551bb" providerId="LiveId" clId="{F20E4CD9-EC40-4162-BF5A-59DC9F09AADE}" dt="2024-05-07T03:31:13.208" v="183" actId="255"/>
          <ac:spMkLst>
            <pc:docMk/>
            <pc:sldMk cId="3766867278" sldId="1928"/>
            <ac:spMk id="2" creationId="{00000000-0000-0000-0000-000000000000}"/>
          </ac:spMkLst>
        </pc:spChg>
        <pc:spChg chg="mod">
          <ac:chgData name="Thomas Browne" userId="cb73c67dee0551bb" providerId="LiveId" clId="{F20E4CD9-EC40-4162-BF5A-59DC9F09AADE}" dt="2024-05-07T03:29:50.421" v="180" actId="14100"/>
          <ac:spMkLst>
            <pc:docMk/>
            <pc:sldMk cId="3766867278" sldId="1928"/>
            <ac:spMk id="3" creationId="{00000000-0000-0000-0000-000000000000}"/>
          </ac:spMkLst>
        </pc:spChg>
      </pc:sldChg>
      <pc:sldChg chg="del">
        <pc:chgData name="Thomas Browne" userId="cb73c67dee0551bb" providerId="LiveId" clId="{F20E4CD9-EC40-4162-BF5A-59DC9F09AADE}" dt="2024-05-07T03:54:12.494" v="264" actId="2696"/>
        <pc:sldMkLst>
          <pc:docMk/>
          <pc:sldMk cId="2726992488" sldId="1930"/>
        </pc:sldMkLst>
      </pc:sldChg>
      <pc:sldChg chg="modSp mod">
        <pc:chgData name="Thomas Browne" userId="cb73c67dee0551bb" providerId="LiveId" clId="{F20E4CD9-EC40-4162-BF5A-59DC9F09AADE}" dt="2024-05-07T03:56:04.806" v="267" actId="13926"/>
        <pc:sldMkLst>
          <pc:docMk/>
          <pc:sldMk cId="1187532927" sldId="1947"/>
        </pc:sldMkLst>
        <pc:graphicFrameChg chg="modGraphic">
          <ac:chgData name="Thomas Browne" userId="cb73c67dee0551bb" providerId="LiveId" clId="{F20E4CD9-EC40-4162-BF5A-59DC9F09AADE}" dt="2024-05-07T03:56:04.806" v="267" actId="13926"/>
          <ac:graphicFrameMkLst>
            <pc:docMk/>
            <pc:sldMk cId="1187532927" sldId="1947"/>
            <ac:graphicFrameMk id="5" creationId="{6961C2FA-B4DD-09FA-EE21-8B2EF8563073}"/>
          </ac:graphicFrameMkLst>
        </pc:graphicFrameChg>
      </pc:sldChg>
      <pc:sldChg chg="add">
        <pc:chgData name="Thomas Browne" userId="cb73c67dee0551bb" providerId="LiveId" clId="{F20E4CD9-EC40-4162-BF5A-59DC9F09AADE}" dt="2024-05-07T03:51:21.977" v="253"/>
        <pc:sldMkLst>
          <pc:docMk/>
          <pc:sldMk cId="4138444717" sldId="1952"/>
        </pc:sldMkLst>
      </pc:sldChg>
      <pc:sldChg chg="del">
        <pc:chgData name="Thomas Browne" userId="cb73c67dee0551bb" providerId="LiveId" clId="{F20E4CD9-EC40-4162-BF5A-59DC9F09AADE}" dt="2024-05-07T03:34:36.634" v="190" actId="2696"/>
        <pc:sldMkLst>
          <pc:docMk/>
          <pc:sldMk cId="642301668" sldId="1958"/>
        </pc:sldMkLst>
      </pc:sldChg>
      <pc:sldChg chg="modSp add mod">
        <pc:chgData name="Thomas Browne" userId="cb73c67dee0551bb" providerId="LiveId" clId="{F20E4CD9-EC40-4162-BF5A-59DC9F09AADE}" dt="2024-05-07T03:35:16.483" v="198" actId="20577"/>
        <pc:sldMkLst>
          <pc:docMk/>
          <pc:sldMk cId="4023975060" sldId="1958"/>
        </pc:sldMkLst>
        <pc:spChg chg="mod">
          <ac:chgData name="Thomas Browne" userId="cb73c67dee0551bb" providerId="LiveId" clId="{F20E4CD9-EC40-4162-BF5A-59DC9F09AADE}" dt="2024-05-07T03:35:16.483" v="198" actId="20577"/>
          <ac:spMkLst>
            <pc:docMk/>
            <pc:sldMk cId="4023975060" sldId="1958"/>
            <ac:spMk id="5" creationId="{E41B49CC-687E-449C-B8A0-D847D9330E73}"/>
          </ac:spMkLst>
        </pc:spChg>
      </pc:sldChg>
      <pc:sldChg chg="modSp mod">
        <pc:chgData name="Thomas Browne" userId="cb73c67dee0551bb" providerId="LiveId" clId="{F20E4CD9-EC40-4162-BF5A-59DC9F09AADE}" dt="2024-05-07T03:56:56.845" v="272" actId="13926"/>
        <pc:sldMkLst>
          <pc:docMk/>
          <pc:sldMk cId="333935586" sldId="1970"/>
        </pc:sldMkLst>
        <pc:graphicFrameChg chg="modGraphic">
          <ac:chgData name="Thomas Browne" userId="cb73c67dee0551bb" providerId="LiveId" clId="{F20E4CD9-EC40-4162-BF5A-59DC9F09AADE}" dt="2024-05-07T03:56:56.845" v="272" actId="13926"/>
          <ac:graphicFrameMkLst>
            <pc:docMk/>
            <pc:sldMk cId="333935586" sldId="1970"/>
            <ac:graphicFrameMk id="5" creationId="{637B637D-1CC0-756D-7606-75FEDB1ABFE4}"/>
          </ac:graphicFrameMkLst>
        </pc:graphicFrameChg>
      </pc:sldChg>
      <pc:sldChg chg="del">
        <pc:chgData name="Thomas Browne" userId="cb73c67dee0551bb" providerId="LiveId" clId="{F20E4CD9-EC40-4162-BF5A-59DC9F09AADE}" dt="2024-05-07T03:46:51.357" v="246" actId="2696"/>
        <pc:sldMkLst>
          <pc:docMk/>
          <pc:sldMk cId="1483402760" sldId="1980"/>
        </pc:sldMkLst>
      </pc:sldChg>
      <pc:sldChg chg="add">
        <pc:chgData name="Thomas Browne" userId="cb73c67dee0551bb" providerId="LiveId" clId="{F20E4CD9-EC40-4162-BF5A-59DC9F09AADE}" dt="2024-05-07T03:46:56.123" v="247"/>
        <pc:sldMkLst>
          <pc:docMk/>
          <pc:sldMk cId="2014600826" sldId="1980"/>
        </pc:sldMkLst>
      </pc:sldChg>
      <pc:sldChg chg="del">
        <pc:chgData name="Thomas Browne" userId="cb73c67dee0551bb" providerId="LiveId" clId="{F20E4CD9-EC40-4162-BF5A-59DC9F09AADE}" dt="2024-05-07T03:44:59.486" v="236" actId="2696"/>
        <pc:sldMkLst>
          <pc:docMk/>
          <pc:sldMk cId="1185370704" sldId="1983"/>
        </pc:sldMkLst>
      </pc:sldChg>
      <pc:sldChg chg="del">
        <pc:chgData name="Thomas Browne" userId="cb73c67dee0551bb" providerId="LiveId" clId="{F20E4CD9-EC40-4162-BF5A-59DC9F09AADE}" dt="2024-05-07T03:46:22.552" v="242" actId="2696"/>
        <pc:sldMkLst>
          <pc:docMk/>
          <pc:sldMk cId="6775870" sldId="1986"/>
        </pc:sldMkLst>
      </pc:sldChg>
      <pc:sldChg chg="add">
        <pc:chgData name="Thomas Browne" userId="cb73c67dee0551bb" providerId="LiveId" clId="{F20E4CD9-EC40-4162-BF5A-59DC9F09AADE}" dt="2024-05-07T03:46:27.417" v="243"/>
        <pc:sldMkLst>
          <pc:docMk/>
          <pc:sldMk cId="1845096920" sldId="1986"/>
        </pc:sldMkLst>
      </pc:sldChg>
      <pc:sldChg chg="del">
        <pc:chgData name="Thomas Browne" userId="cb73c67dee0551bb" providerId="LiveId" clId="{F20E4CD9-EC40-4162-BF5A-59DC9F09AADE}" dt="2024-05-07T03:47:17.608" v="250" actId="2696"/>
        <pc:sldMkLst>
          <pc:docMk/>
          <pc:sldMk cId="1585952781" sldId="1995"/>
        </pc:sldMkLst>
      </pc:sldChg>
      <pc:sldChg chg="del">
        <pc:chgData name="Thomas Browne" userId="cb73c67dee0551bb" providerId="LiveId" clId="{F20E4CD9-EC40-4162-BF5A-59DC9F09AADE}" dt="2024-05-07T03:35:38.821" v="200" actId="2696"/>
        <pc:sldMkLst>
          <pc:docMk/>
          <pc:sldMk cId="208089424" sldId="2001"/>
        </pc:sldMkLst>
      </pc:sldChg>
      <pc:sldChg chg="add">
        <pc:chgData name="Thomas Browne" userId="cb73c67dee0551bb" providerId="LiveId" clId="{F20E4CD9-EC40-4162-BF5A-59DC9F09AADE}" dt="2024-05-07T03:35:44.367" v="201"/>
        <pc:sldMkLst>
          <pc:docMk/>
          <pc:sldMk cId="2331504968" sldId="2001"/>
        </pc:sldMkLst>
      </pc:sldChg>
      <pc:sldChg chg="del">
        <pc:chgData name="Thomas Browne" userId="cb73c67dee0551bb" providerId="LiveId" clId="{F20E4CD9-EC40-4162-BF5A-59DC9F09AADE}" dt="2024-05-07T03:45:47.524" v="239" actId="2696"/>
        <pc:sldMkLst>
          <pc:docMk/>
          <pc:sldMk cId="439136072" sldId="2008"/>
        </pc:sldMkLst>
      </pc:sldChg>
      <pc:sldChg chg="del">
        <pc:chgData name="Thomas Browne" userId="cb73c67dee0551bb" providerId="LiveId" clId="{F20E4CD9-EC40-4162-BF5A-59DC9F09AADE}" dt="2024-05-07T03:53:38.471" v="259" actId="2696"/>
        <pc:sldMkLst>
          <pc:docMk/>
          <pc:sldMk cId="2657774436" sldId="2020"/>
        </pc:sldMkLst>
      </pc:sldChg>
      <pc:sldChg chg="del">
        <pc:chgData name="Thomas Browne" userId="cb73c67dee0551bb" providerId="LiveId" clId="{F20E4CD9-EC40-4162-BF5A-59DC9F09AADE}" dt="2024-05-07T03:31:25.803" v="184" actId="2696"/>
        <pc:sldMkLst>
          <pc:docMk/>
          <pc:sldMk cId="3200672393" sldId="2031"/>
        </pc:sldMkLst>
      </pc:sldChg>
      <pc:sldChg chg="del">
        <pc:chgData name="Thomas Browne" userId="cb73c67dee0551bb" providerId="LiveId" clId="{F20E4CD9-EC40-4162-BF5A-59DC9F09AADE}" dt="2024-05-07T03:51:32.822" v="255" actId="2696"/>
        <pc:sldMkLst>
          <pc:docMk/>
          <pc:sldMk cId="2010042781" sldId="2036"/>
        </pc:sldMkLst>
      </pc:sldChg>
      <pc:sldChg chg="del">
        <pc:chgData name="Thomas Browne" userId="cb73c67dee0551bb" providerId="LiveId" clId="{F20E4CD9-EC40-4162-BF5A-59DC9F09AADE}" dt="2024-05-07T03:45:43.751" v="238" actId="2696"/>
        <pc:sldMkLst>
          <pc:docMk/>
          <pc:sldMk cId="4076216843" sldId="2099"/>
        </pc:sldMkLst>
      </pc:sldChg>
      <pc:sldChg chg="del">
        <pc:chgData name="Thomas Browne" userId="cb73c67dee0551bb" providerId="LiveId" clId="{F20E4CD9-EC40-4162-BF5A-59DC9F09AADE}" dt="2024-05-07T03:54:00.378" v="260" actId="2696"/>
        <pc:sldMkLst>
          <pc:docMk/>
          <pc:sldMk cId="165157663" sldId="2102"/>
        </pc:sldMkLst>
      </pc:sldChg>
      <pc:sldChg chg="del">
        <pc:chgData name="Thomas Browne" userId="cb73c67dee0551bb" providerId="LiveId" clId="{F20E4CD9-EC40-4162-BF5A-59DC9F09AADE}" dt="2024-05-07T03:54:06.543" v="262" actId="2696"/>
        <pc:sldMkLst>
          <pc:docMk/>
          <pc:sldMk cId="654385731" sldId="2106"/>
        </pc:sldMkLst>
      </pc:sldChg>
      <pc:sldChg chg="del">
        <pc:chgData name="Thomas Browne" userId="cb73c67dee0551bb" providerId="LiveId" clId="{F20E4CD9-EC40-4162-BF5A-59DC9F09AADE}" dt="2024-05-07T03:54:09.490" v="263" actId="2696"/>
        <pc:sldMkLst>
          <pc:docMk/>
          <pc:sldMk cId="3853923810" sldId="2109"/>
        </pc:sldMkLst>
      </pc:sldChg>
      <pc:sldChg chg="addSp modSp new del">
        <pc:chgData name="Thomas Browne" userId="cb73c67dee0551bb" providerId="LiveId" clId="{F20E4CD9-EC40-4162-BF5A-59DC9F09AADE}" dt="2024-05-07T03:38:35.003" v="205" actId="2696"/>
        <pc:sldMkLst>
          <pc:docMk/>
          <pc:sldMk cId="1120589204" sldId="2110"/>
        </pc:sldMkLst>
        <pc:graphicFrameChg chg="add mod">
          <ac:chgData name="Thomas Browne" userId="cb73c67dee0551bb" providerId="LiveId" clId="{F20E4CD9-EC40-4162-BF5A-59DC9F09AADE}" dt="2024-05-07T03:38:30.041" v="204"/>
          <ac:graphicFrameMkLst>
            <pc:docMk/>
            <pc:sldMk cId="1120589204" sldId="2110"/>
            <ac:graphicFrameMk id="2" creationId="{AF8173DE-4A41-9442-3048-03748A9B5F6B}"/>
          </ac:graphicFrameMkLst>
        </pc:graphicFrameChg>
      </pc:sldChg>
      <pc:sldChg chg="new del">
        <pc:chgData name="Thomas Browne" userId="cb73c67dee0551bb" providerId="LiveId" clId="{F20E4CD9-EC40-4162-BF5A-59DC9F09AADE}" dt="2024-05-07T03:35:47.031" v="202" actId="2696"/>
        <pc:sldMkLst>
          <pc:docMk/>
          <pc:sldMk cId="1492862164" sldId="2110"/>
        </pc:sldMkLst>
      </pc:sldChg>
      <pc:sldChg chg="new del">
        <pc:chgData name="Thomas Browne" userId="cb73c67dee0551bb" providerId="LiveId" clId="{F20E4CD9-EC40-4162-BF5A-59DC9F09AADE}" dt="2024-05-07T03:34:30.182" v="189" actId="2696"/>
        <pc:sldMkLst>
          <pc:docMk/>
          <pc:sldMk cId="1807705144" sldId="2110"/>
        </pc:sldMkLst>
      </pc:sldChg>
      <pc:sldChg chg="new del">
        <pc:chgData name="Thomas Browne" userId="cb73c67dee0551bb" providerId="LiveId" clId="{F20E4CD9-EC40-4162-BF5A-59DC9F09AADE}" dt="2024-05-07T03:39:01.916" v="208" actId="2696"/>
        <pc:sldMkLst>
          <pc:docMk/>
          <pc:sldMk cId="3396102299" sldId="2110"/>
        </pc:sldMkLst>
      </pc:sldChg>
      <pc:sldChg chg="new del">
        <pc:chgData name="Thomas Browne" userId="cb73c67dee0551bb" providerId="LiveId" clId="{F20E4CD9-EC40-4162-BF5A-59DC9F09AADE}" dt="2024-05-07T03:34:42.272" v="192" actId="2696"/>
        <pc:sldMkLst>
          <pc:docMk/>
          <pc:sldMk cId="135410841" sldId="2111"/>
        </pc:sldMkLst>
      </pc:sldChg>
      <pc:sldChg chg="add">
        <pc:chgData name="Thomas Browne" userId="cb73c67dee0551bb" providerId="LiveId" clId="{F20E4CD9-EC40-4162-BF5A-59DC9F09AADE}" dt="2024-05-07T03:38:58.220" v="207"/>
        <pc:sldMkLst>
          <pc:docMk/>
          <pc:sldMk cId="4108962569" sldId="4447"/>
        </pc:sldMkLst>
      </pc:sldChg>
      <pc:sldChg chg="new del">
        <pc:chgData name="Thomas Browne" userId="cb73c67dee0551bb" providerId="LiveId" clId="{F20E4CD9-EC40-4162-BF5A-59DC9F09AADE}" dt="2024-05-07T03:46:30.542" v="244" actId="2696"/>
        <pc:sldMkLst>
          <pc:docMk/>
          <pc:sldMk cId="637024264" sldId="4448"/>
        </pc:sldMkLst>
      </pc:sldChg>
      <pc:sldChg chg="new del">
        <pc:chgData name="Thomas Browne" userId="cb73c67dee0551bb" providerId="LiveId" clId="{F20E4CD9-EC40-4162-BF5A-59DC9F09AADE}" dt="2024-05-07T03:46:58.588" v="248" actId="2696"/>
        <pc:sldMkLst>
          <pc:docMk/>
          <pc:sldMk cId="998261948" sldId="4448"/>
        </pc:sldMkLst>
      </pc:sldChg>
      <pc:sldChg chg="new del">
        <pc:chgData name="Thomas Browne" userId="cb73c67dee0551bb" providerId="LiveId" clId="{F20E4CD9-EC40-4162-BF5A-59DC9F09AADE}" dt="2024-05-07T03:41:14.944" v="212" actId="2696"/>
        <pc:sldMkLst>
          <pc:docMk/>
          <pc:sldMk cId="2422667668" sldId="4448"/>
        </pc:sldMkLst>
      </pc:sldChg>
      <pc:sldChg chg="new del">
        <pc:chgData name="Thomas Browne" userId="cb73c67dee0551bb" providerId="LiveId" clId="{F20E4CD9-EC40-4162-BF5A-59DC9F09AADE}" dt="2024-05-07T03:53:21.930" v="257" actId="2696"/>
        <pc:sldMkLst>
          <pc:docMk/>
          <pc:sldMk cId="2450116020" sldId="4448"/>
        </pc:sldMkLst>
      </pc:sldChg>
      <pc:sldChg chg="new del">
        <pc:chgData name="Thomas Browne" userId="cb73c67dee0551bb" providerId="LiveId" clId="{F20E4CD9-EC40-4162-BF5A-59DC9F09AADE}" dt="2024-05-07T04:05:42.422" v="383" actId="2696"/>
        <pc:sldMkLst>
          <pc:docMk/>
          <pc:sldMk cId="3343396787" sldId="4448"/>
        </pc:sldMkLst>
      </pc:sldChg>
      <pc:sldChg chg="new del">
        <pc:chgData name="Thomas Browne" userId="cb73c67dee0551bb" providerId="LiveId" clId="{F20E4CD9-EC40-4162-BF5A-59DC9F09AADE}" dt="2024-05-07T03:51:24.942" v="254" actId="2696"/>
        <pc:sldMkLst>
          <pc:docMk/>
          <pc:sldMk cId="1974435786" sldId="4449"/>
        </pc:sldMkLst>
      </pc:sldChg>
      <pc:sldChg chg="addSp delSp modSp add del mod modMedia setBg delAnim setClrOvrMap">
        <pc:chgData name="Thomas Browne" userId="cb73c67dee0551bb" providerId="LiveId" clId="{F20E4CD9-EC40-4162-BF5A-59DC9F09AADE}" dt="2024-05-07T04:06:21.176" v="384" actId="2696"/>
        <pc:sldMkLst>
          <pc:docMk/>
          <pc:sldMk cId="3917724533" sldId="4449"/>
        </pc:sldMkLst>
        <pc:spChg chg="mod">
          <ac:chgData name="Thomas Browne" userId="cb73c67dee0551bb" providerId="LiveId" clId="{F20E4CD9-EC40-4162-BF5A-59DC9F09AADE}" dt="2024-05-07T03:59:30.492" v="288" actId="26606"/>
          <ac:spMkLst>
            <pc:docMk/>
            <pc:sldMk cId="3917724533" sldId="4449"/>
            <ac:spMk id="2" creationId="{00000000-0000-0000-0000-000000000000}"/>
          </ac:spMkLst>
        </pc:spChg>
        <pc:spChg chg="mod">
          <ac:chgData name="Thomas Browne" userId="cb73c67dee0551bb" providerId="LiveId" clId="{F20E4CD9-EC40-4162-BF5A-59DC9F09AADE}" dt="2024-05-07T03:59:30.492" v="288" actId="26606"/>
          <ac:spMkLst>
            <pc:docMk/>
            <pc:sldMk cId="3917724533" sldId="4449"/>
            <ac:spMk id="3" creationId="{00000000-0000-0000-0000-000000000000}"/>
          </ac:spMkLst>
        </pc:spChg>
        <pc:spChg chg="add del">
          <ac:chgData name="Thomas Browne" userId="cb73c67dee0551bb" providerId="LiveId" clId="{F20E4CD9-EC40-4162-BF5A-59DC9F09AADE}" dt="2024-05-07T03:59:02.133" v="278" actId="26606"/>
          <ac:spMkLst>
            <pc:docMk/>
            <pc:sldMk cId="3917724533" sldId="4449"/>
            <ac:spMk id="9" creationId="{C1DD1A8A-57D5-4A81-AD04-532B043C5611}"/>
          </ac:spMkLst>
        </pc:spChg>
        <pc:spChg chg="add del">
          <ac:chgData name="Thomas Browne" userId="cb73c67dee0551bb" providerId="LiveId" clId="{F20E4CD9-EC40-4162-BF5A-59DC9F09AADE}" dt="2024-05-07T03:59:02.133" v="278" actId="26606"/>
          <ac:spMkLst>
            <pc:docMk/>
            <pc:sldMk cId="3917724533" sldId="4449"/>
            <ac:spMk id="11" creationId="{007891EC-4501-44ED-A8C8-B11B6DB767AB}"/>
          </ac:spMkLst>
        </pc:spChg>
        <pc:spChg chg="add del">
          <ac:chgData name="Thomas Browne" userId="cb73c67dee0551bb" providerId="LiveId" clId="{F20E4CD9-EC40-4162-BF5A-59DC9F09AADE}" dt="2024-05-07T03:59:18.177" v="280" actId="26606"/>
          <ac:spMkLst>
            <pc:docMk/>
            <pc:sldMk cId="3917724533" sldId="4449"/>
            <ac:spMk id="13" creationId="{71B2258F-86CA-4D4D-8270-BC05FCDEBFB3}"/>
          </ac:spMkLst>
        </pc:spChg>
        <pc:spChg chg="add del">
          <ac:chgData name="Thomas Browne" userId="cb73c67dee0551bb" providerId="LiveId" clId="{F20E4CD9-EC40-4162-BF5A-59DC9F09AADE}" dt="2024-05-07T03:59:25.598" v="283" actId="26606"/>
          <ac:spMkLst>
            <pc:docMk/>
            <pc:sldMk cId="3917724533" sldId="4449"/>
            <ac:spMk id="17" creationId="{EB0222B5-B739-82A9-5CCC-C5585AE12A69}"/>
          </ac:spMkLst>
        </pc:spChg>
        <pc:spChg chg="add del">
          <ac:chgData name="Thomas Browne" userId="cb73c67dee0551bb" providerId="LiveId" clId="{F20E4CD9-EC40-4162-BF5A-59DC9F09AADE}" dt="2024-05-07T03:59:25.598" v="283" actId="26606"/>
          <ac:spMkLst>
            <pc:docMk/>
            <pc:sldMk cId="3917724533" sldId="4449"/>
            <ac:spMk id="18" creationId="{5BE23E75-E7E9-4D9F-6D25-5512363F8621}"/>
          </ac:spMkLst>
        </pc:spChg>
        <pc:spChg chg="add del">
          <ac:chgData name="Thomas Browne" userId="cb73c67dee0551bb" providerId="LiveId" clId="{F20E4CD9-EC40-4162-BF5A-59DC9F09AADE}" dt="2024-05-07T03:59:27.201" v="285" actId="26606"/>
          <ac:spMkLst>
            <pc:docMk/>
            <pc:sldMk cId="3917724533" sldId="4449"/>
            <ac:spMk id="21" creationId="{71B2258F-86CA-4D4D-8270-BC05FCDEBFB3}"/>
          </ac:spMkLst>
        </pc:spChg>
        <pc:spChg chg="add del">
          <ac:chgData name="Thomas Browne" userId="cb73c67dee0551bb" providerId="LiveId" clId="{F20E4CD9-EC40-4162-BF5A-59DC9F09AADE}" dt="2024-05-07T03:59:30.476" v="287" actId="26606"/>
          <ac:spMkLst>
            <pc:docMk/>
            <pc:sldMk cId="3917724533" sldId="4449"/>
            <ac:spMk id="24" creationId="{9B7AD9F6-8CE7-4299-8FC6-328F4DCD3FF9}"/>
          </ac:spMkLst>
        </pc:spChg>
        <pc:spChg chg="add del">
          <ac:chgData name="Thomas Browne" userId="cb73c67dee0551bb" providerId="LiveId" clId="{F20E4CD9-EC40-4162-BF5A-59DC9F09AADE}" dt="2024-05-07T03:59:30.476" v="287" actId="26606"/>
          <ac:spMkLst>
            <pc:docMk/>
            <pc:sldMk cId="3917724533" sldId="4449"/>
            <ac:spMk id="26" creationId="{F49775AF-8896-43EE-92C6-83497D6DC56F}"/>
          </ac:spMkLst>
        </pc:spChg>
        <pc:spChg chg="add">
          <ac:chgData name="Thomas Browne" userId="cb73c67dee0551bb" providerId="LiveId" clId="{F20E4CD9-EC40-4162-BF5A-59DC9F09AADE}" dt="2024-05-07T03:59:30.492" v="288" actId="26606"/>
          <ac:spMkLst>
            <pc:docMk/>
            <pc:sldMk cId="3917724533" sldId="4449"/>
            <ac:spMk id="28" creationId="{71B2258F-86CA-4D4D-8270-BC05FCDEBFB3}"/>
          </ac:spMkLst>
        </pc:spChg>
        <pc:picChg chg="add del mod">
          <ac:chgData name="Thomas Browne" userId="cb73c67dee0551bb" providerId="LiveId" clId="{F20E4CD9-EC40-4162-BF5A-59DC9F09AADE}" dt="2024-05-07T03:59:02.133" v="278" actId="26606"/>
          <ac:picMkLst>
            <pc:docMk/>
            <pc:sldMk cId="3917724533" sldId="4449"/>
            <ac:picMk id="5" creationId="{945FE8EA-2E2F-B80C-7C6E-A7E00A6FAE2D}"/>
          </ac:picMkLst>
        </pc:picChg>
        <pc:picChg chg="add del">
          <ac:chgData name="Thomas Browne" userId="cb73c67dee0551bb" providerId="LiveId" clId="{F20E4CD9-EC40-4162-BF5A-59DC9F09AADE}" dt="2024-05-07T03:59:18.177" v="280" actId="26606"/>
          <ac:picMkLst>
            <pc:docMk/>
            <pc:sldMk cId="3917724533" sldId="4449"/>
            <ac:picMk id="14" creationId="{EE308EC9-ED44-3764-05FD-6441925D40A4}"/>
          </ac:picMkLst>
        </pc:picChg>
        <pc:picChg chg="add del">
          <ac:chgData name="Thomas Browne" userId="cb73c67dee0551bb" providerId="LiveId" clId="{F20E4CD9-EC40-4162-BF5A-59DC9F09AADE}" dt="2024-05-07T03:59:25.598" v="283" actId="26606"/>
          <ac:picMkLst>
            <pc:docMk/>
            <pc:sldMk cId="3917724533" sldId="4449"/>
            <ac:picMk id="16" creationId="{B05C1971-486D-2F9C-D81B-A63BBAD09DA2}"/>
          </ac:picMkLst>
        </pc:picChg>
        <pc:picChg chg="add del">
          <ac:chgData name="Thomas Browne" userId="cb73c67dee0551bb" providerId="LiveId" clId="{F20E4CD9-EC40-4162-BF5A-59DC9F09AADE}" dt="2024-05-07T03:59:27.201" v="285" actId="26606"/>
          <ac:picMkLst>
            <pc:docMk/>
            <pc:sldMk cId="3917724533" sldId="4449"/>
            <ac:picMk id="22" creationId="{EE308EC9-ED44-3764-05FD-6441925D40A4}"/>
          </ac:picMkLst>
        </pc:picChg>
        <pc:picChg chg="add del">
          <ac:chgData name="Thomas Browne" userId="cb73c67dee0551bb" providerId="LiveId" clId="{F20E4CD9-EC40-4162-BF5A-59DC9F09AADE}" dt="2024-05-07T03:59:30.476" v="287" actId="26606"/>
          <ac:picMkLst>
            <pc:docMk/>
            <pc:sldMk cId="3917724533" sldId="4449"/>
            <ac:picMk id="25" creationId="{7E8D56A2-BF5D-25CC-211D-5882DAB18E2A}"/>
          </ac:picMkLst>
        </pc:picChg>
        <pc:picChg chg="add">
          <ac:chgData name="Thomas Browne" userId="cb73c67dee0551bb" providerId="LiveId" clId="{F20E4CD9-EC40-4162-BF5A-59DC9F09AADE}" dt="2024-05-07T03:59:30.492" v="288" actId="26606"/>
          <ac:picMkLst>
            <pc:docMk/>
            <pc:sldMk cId="3917724533" sldId="4449"/>
            <ac:picMk id="29" creationId="{EE308EC9-ED44-3764-05FD-6441925D40A4}"/>
          </ac:picMkLst>
        </pc:picChg>
        <pc:cxnChg chg="add del">
          <ac:chgData name="Thomas Browne" userId="cb73c67dee0551bb" providerId="LiveId" clId="{F20E4CD9-EC40-4162-BF5A-59DC9F09AADE}" dt="2024-05-07T03:59:25.598" v="283" actId="26606"/>
          <ac:cxnSpMkLst>
            <pc:docMk/>
            <pc:sldMk cId="3917724533" sldId="4449"/>
            <ac:cxnSpMk id="19" creationId="{61B115DB-65EB-3FC3-7284-CFDF4ADC60B6}"/>
          </ac:cxnSpMkLst>
        </pc:cxnChg>
      </pc:sldChg>
      <pc:sldChg chg="new del">
        <pc:chgData name="Thomas Browne" userId="cb73c67dee0551bb" providerId="LiveId" clId="{F20E4CD9-EC40-4162-BF5A-59DC9F09AADE}" dt="2024-05-07T03:44:52.045" v="235" actId="2696"/>
        <pc:sldMkLst>
          <pc:docMk/>
          <pc:sldMk cId="3955863466" sldId="4449"/>
        </pc:sldMkLst>
      </pc:sldChg>
      <pc:sldChg chg="addSp modSp add del mod modMedia setBg">
        <pc:chgData name="Thomas Browne" userId="cb73c67dee0551bb" providerId="LiveId" clId="{F20E4CD9-EC40-4162-BF5A-59DC9F09AADE}" dt="2024-05-07T04:06:37.020" v="385" actId="2696"/>
        <pc:sldMkLst>
          <pc:docMk/>
          <pc:sldMk cId="1314757120" sldId="4450"/>
        </pc:sldMkLst>
        <pc:spChg chg="mod">
          <ac:chgData name="Thomas Browne" userId="cb73c67dee0551bb" providerId="LiveId" clId="{F20E4CD9-EC40-4162-BF5A-59DC9F09AADE}" dt="2024-05-07T04:00:21.763" v="290" actId="26606"/>
          <ac:spMkLst>
            <pc:docMk/>
            <pc:sldMk cId="1314757120" sldId="4450"/>
            <ac:spMk id="2" creationId="{00000000-0000-0000-0000-000000000000}"/>
          </ac:spMkLst>
        </pc:spChg>
        <pc:spChg chg="mod">
          <ac:chgData name="Thomas Browne" userId="cb73c67dee0551bb" providerId="LiveId" clId="{F20E4CD9-EC40-4162-BF5A-59DC9F09AADE}" dt="2024-05-07T04:00:21.763" v="290" actId="26606"/>
          <ac:spMkLst>
            <pc:docMk/>
            <pc:sldMk cId="1314757120" sldId="4450"/>
            <ac:spMk id="3" creationId="{00000000-0000-0000-0000-000000000000}"/>
          </ac:spMkLst>
        </pc:spChg>
        <pc:spChg chg="add">
          <ac:chgData name="Thomas Browne" userId="cb73c67dee0551bb" providerId="LiveId" clId="{F20E4CD9-EC40-4162-BF5A-59DC9F09AADE}" dt="2024-05-07T04:00:21.763" v="290" actId="26606"/>
          <ac:spMkLst>
            <pc:docMk/>
            <pc:sldMk cId="1314757120" sldId="4450"/>
            <ac:spMk id="9" creationId="{C1DD1A8A-57D5-4A81-AD04-532B043C5611}"/>
          </ac:spMkLst>
        </pc:spChg>
        <pc:spChg chg="add">
          <ac:chgData name="Thomas Browne" userId="cb73c67dee0551bb" providerId="LiveId" clId="{F20E4CD9-EC40-4162-BF5A-59DC9F09AADE}" dt="2024-05-07T04:00:21.763" v="290" actId="26606"/>
          <ac:spMkLst>
            <pc:docMk/>
            <pc:sldMk cId="1314757120" sldId="4450"/>
            <ac:spMk id="11" creationId="{007891EC-4501-44ED-A8C8-B11B6DB767AB}"/>
          </ac:spMkLst>
        </pc:spChg>
        <pc:picChg chg="add mod">
          <ac:chgData name="Thomas Browne" userId="cb73c67dee0551bb" providerId="LiveId" clId="{F20E4CD9-EC40-4162-BF5A-59DC9F09AADE}" dt="2024-05-07T04:00:24.069" v="292"/>
          <ac:picMkLst>
            <pc:docMk/>
            <pc:sldMk cId="1314757120" sldId="4450"/>
            <ac:picMk id="5" creationId="{0FF87E78-10AE-EDED-B80E-B494AC47253E}"/>
          </ac:picMkLst>
        </pc:picChg>
      </pc:sldChg>
      <pc:sldChg chg="addSp delSp modSp add del mod setBg setClrOvrMap">
        <pc:chgData name="Thomas Browne" userId="cb73c67dee0551bb" providerId="LiveId" clId="{F20E4CD9-EC40-4162-BF5A-59DC9F09AADE}" dt="2024-05-07T04:03:26.771" v="380" actId="2696"/>
        <pc:sldMkLst>
          <pc:docMk/>
          <pc:sldMk cId="3867035168" sldId="4451"/>
        </pc:sldMkLst>
        <pc:spChg chg="mod">
          <ac:chgData name="Thomas Browne" userId="cb73c67dee0551bb" providerId="LiveId" clId="{F20E4CD9-EC40-4162-BF5A-59DC9F09AADE}" dt="2024-05-07T04:00:47.674" v="297" actId="27636"/>
          <ac:spMkLst>
            <pc:docMk/>
            <pc:sldMk cId="3867035168" sldId="4451"/>
            <ac:spMk id="2" creationId="{00000000-0000-0000-0000-000000000000}"/>
          </ac:spMkLst>
        </pc:spChg>
        <pc:spChg chg="mod">
          <ac:chgData name="Thomas Browne" userId="cb73c67dee0551bb" providerId="LiveId" clId="{F20E4CD9-EC40-4162-BF5A-59DC9F09AADE}" dt="2024-05-07T04:00:47.626" v="296" actId="26606"/>
          <ac:spMkLst>
            <pc:docMk/>
            <pc:sldMk cId="3867035168" sldId="4451"/>
            <ac:spMk id="3" creationId="{00000000-0000-0000-0000-000000000000}"/>
          </ac:spMkLst>
        </pc:spChg>
        <pc:spChg chg="add del">
          <ac:chgData name="Thomas Browne" userId="cb73c67dee0551bb" providerId="LiveId" clId="{F20E4CD9-EC40-4162-BF5A-59DC9F09AADE}" dt="2024-05-07T04:00:47.626" v="295" actId="26606"/>
          <ac:spMkLst>
            <pc:docMk/>
            <pc:sldMk cId="3867035168" sldId="4451"/>
            <ac:spMk id="9" creationId="{C1DD1A8A-57D5-4A81-AD04-532B043C5611}"/>
          </ac:spMkLst>
        </pc:spChg>
        <pc:spChg chg="add del">
          <ac:chgData name="Thomas Browne" userId="cb73c67dee0551bb" providerId="LiveId" clId="{F20E4CD9-EC40-4162-BF5A-59DC9F09AADE}" dt="2024-05-07T04:00:47.626" v="295" actId="26606"/>
          <ac:spMkLst>
            <pc:docMk/>
            <pc:sldMk cId="3867035168" sldId="4451"/>
            <ac:spMk id="11" creationId="{007891EC-4501-44ED-A8C8-B11B6DB767AB}"/>
          </ac:spMkLst>
        </pc:spChg>
        <pc:picChg chg="add del">
          <ac:chgData name="Thomas Browne" userId="cb73c67dee0551bb" providerId="LiveId" clId="{F20E4CD9-EC40-4162-BF5A-59DC9F09AADE}" dt="2024-05-07T04:00:47.626" v="295" actId="26606"/>
          <ac:picMkLst>
            <pc:docMk/>
            <pc:sldMk cId="3867035168" sldId="4451"/>
            <ac:picMk id="5" creationId="{75DF93A5-DFBE-1EA8-A137-3EB28367097A}"/>
          </ac:picMkLst>
        </pc:picChg>
        <pc:picChg chg="add">
          <ac:chgData name="Thomas Browne" userId="cb73c67dee0551bb" providerId="LiveId" clId="{F20E4CD9-EC40-4162-BF5A-59DC9F09AADE}" dt="2024-05-07T04:00:47.626" v="296" actId="26606"/>
          <ac:picMkLst>
            <pc:docMk/>
            <pc:sldMk cId="3867035168" sldId="4451"/>
            <ac:picMk id="13" creationId="{022ADE34-91DE-EF1F-3C2D-3FA55681E997}"/>
          </ac:picMkLst>
        </pc:picChg>
      </pc:sldChg>
      <pc:sldChg chg="modSp add mod">
        <pc:chgData name="Thomas Browne" userId="cb73c67dee0551bb" providerId="LiveId" clId="{F20E4CD9-EC40-4162-BF5A-59DC9F09AADE}" dt="2024-05-07T04:05:36.180" v="382" actId="207"/>
        <pc:sldMkLst>
          <pc:docMk/>
          <pc:sldMk cId="1250514235" sldId="4452"/>
        </pc:sldMkLst>
        <pc:spChg chg="mod">
          <ac:chgData name="Thomas Browne" userId="cb73c67dee0551bb" providerId="LiveId" clId="{F20E4CD9-EC40-4162-BF5A-59DC9F09AADE}" dt="2024-05-07T04:02:36.119" v="376" actId="20577"/>
          <ac:spMkLst>
            <pc:docMk/>
            <pc:sldMk cId="1250514235" sldId="4452"/>
            <ac:spMk id="2" creationId="{00000000-0000-0000-0000-000000000000}"/>
          </ac:spMkLst>
        </pc:spChg>
        <pc:spChg chg="mod">
          <ac:chgData name="Thomas Browne" userId="cb73c67dee0551bb" providerId="LiveId" clId="{F20E4CD9-EC40-4162-BF5A-59DC9F09AADE}" dt="2024-05-07T04:05:36.180" v="382" actId="207"/>
          <ac:spMkLst>
            <pc:docMk/>
            <pc:sldMk cId="1250514235" sldId="4452"/>
            <ac:spMk id="3"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maarntso\AppData\Local\Microsoft\Windows\INetCache\Content.Outlook\K8DUKG18\Case%2035%20Quant.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Users\maarntso\AppData\Local\Microsoft\Windows\INetCache\Content.Outlook\K8DUKG18\Case%2035%20Quan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all" spc="120" normalizeH="0" baseline="0">
                <a:solidFill>
                  <a:schemeClr val="tx1"/>
                </a:solidFill>
                <a:latin typeface="+mn-lt"/>
                <a:ea typeface="+mn-ea"/>
                <a:cs typeface="+mn-cs"/>
              </a:defRPr>
            </a:pPr>
            <a:r>
              <a:rPr lang="en-US" dirty="0">
                <a:solidFill>
                  <a:schemeClr val="tx1"/>
                </a:solidFill>
              </a:rPr>
              <a:t>Average</a:t>
            </a:r>
            <a:r>
              <a:rPr lang="en-US" baseline="0" dirty="0">
                <a:solidFill>
                  <a:schemeClr val="tx1"/>
                </a:solidFill>
              </a:rPr>
              <a:t> mg per tablet </a:t>
            </a:r>
            <a:r>
              <a:rPr lang="en-US" dirty="0">
                <a:solidFill>
                  <a:schemeClr val="tx1"/>
                </a:solidFill>
              </a:rPr>
              <a:t>in CBP_23-035</a:t>
            </a:r>
          </a:p>
        </c:rich>
      </c:tx>
      <c:layout>
        <c:manualLayout>
          <c:xMode val="edge"/>
          <c:yMode val="edge"/>
          <c:x val="0.16642700131233598"/>
          <c:y val="1.8787026714856131E-2"/>
        </c:manualLayout>
      </c:layout>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solidFill>
              <a:latin typeface="+mn-lt"/>
              <a:ea typeface="+mn-ea"/>
              <a:cs typeface="+mn-cs"/>
            </a:defRPr>
          </a:pPr>
          <a:endParaRPr lang="en-US"/>
        </a:p>
      </c:txPr>
    </c:title>
    <c:autoTitleDeleted val="0"/>
    <c:plotArea>
      <c:layout>
        <c:manualLayout>
          <c:layoutTarget val="inner"/>
          <c:xMode val="edge"/>
          <c:yMode val="edge"/>
          <c:x val="5.4664862204724413E-2"/>
          <c:y val="0.28849446980939603"/>
          <c:w val="0.92241847112860897"/>
          <c:h val="0.62755858593748148"/>
        </c:manualLayout>
      </c:layout>
      <c:barChart>
        <c:barDir val="col"/>
        <c:grouping val="clustered"/>
        <c:varyColors val="0"/>
        <c:ser>
          <c:idx val="0"/>
          <c:order val="0"/>
          <c:tx>
            <c:strRef>
              <c:f>Pivots!$J$10</c:f>
              <c:strCache>
                <c:ptCount val="1"/>
                <c:pt idx="0">
                  <c:v>Average of mg fentanyl</c:v>
                </c:pt>
              </c:strCache>
            </c:strRef>
          </c:tx>
          <c:spPr>
            <a:solidFill>
              <a:schemeClr val="accent1"/>
            </a:solidFill>
            <a:ln>
              <a:noFill/>
            </a:ln>
            <a:effectLst/>
          </c:spPr>
          <c:invertIfNegative val="0"/>
          <c:dLbls>
            <c:numFmt formatCode="#,##0.00" sourceLinked="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Pivots!$I$11:$I$16</c:f>
              <c:strCache>
                <c:ptCount val="6"/>
                <c:pt idx="0">
                  <c:v>CBP_23-035-01</c:v>
                </c:pt>
                <c:pt idx="1">
                  <c:v>CBP_23-035-02</c:v>
                </c:pt>
                <c:pt idx="2">
                  <c:v>CBP_23-035-03</c:v>
                </c:pt>
                <c:pt idx="3">
                  <c:v>CBP_23-035-04</c:v>
                </c:pt>
                <c:pt idx="4">
                  <c:v>CBP_23-035-05</c:v>
                </c:pt>
                <c:pt idx="5">
                  <c:v>CBP_23-035-06</c:v>
                </c:pt>
              </c:strCache>
            </c:strRef>
          </c:cat>
          <c:val>
            <c:numRef>
              <c:f>Pivots!$J$11:$J$16</c:f>
              <c:numCache>
                <c:formatCode>General</c:formatCode>
                <c:ptCount val="6"/>
                <c:pt idx="0">
                  <c:v>7.362703091684436E-2</c:v>
                </c:pt>
                <c:pt idx="1">
                  <c:v>3.8742074498567338</c:v>
                </c:pt>
                <c:pt idx="2">
                  <c:v>1.2883021880544056E-2</c:v>
                </c:pt>
                <c:pt idx="3">
                  <c:v>0.15609945099821648</c:v>
                </c:pt>
                <c:pt idx="4">
                  <c:v>1.3695286683552757E-2</c:v>
                </c:pt>
                <c:pt idx="5">
                  <c:v>1.3830869304322306</c:v>
                </c:pt>
              </c:numCache>
            </c:numRef>
          </c:val>
          <c:extLst>
            <c:ext xmlns:c16="http://schemas.microsoft.com/office/drawing/2014/chart" uri="{C3380CC4-5D6E-409C-BE32-E72D297353CC}">
              <c16:uniqueId val="{00000000-4F88-40F0-817A-C5BCC2BDC22A}"/>
            </c:ext>
          </c:extLst>
        </c:ser>
        <c:ser>
          <c:idx val="1"/>
          <c:order val="1"/>
          <c:tx>
            <c:strRef>
              <c:f>Pivots!$K$10</c:f>
              <c:strCache>
                <c:ptCount val="1"/>
                <c:pt idx="0">
                  <c:v>Average of mg para-Fluorofentanyl</c:v>
                </c:pt>
              </c:strCache>
            </c:strRef>
          </c:tx>
          <c:spPr>
            <a:solidFill>
              <a:schemeClr val="accent2"/>
            </a:solidFill>
            <a:ln>
              <a:noFill/>
            </a:ln>
            <a:effectLst/>
          </c:spPr>
          <c:invertIfNegative val="0"/>
          <c:dLbls>
            <c:numFmt formatCode="#,##0.00" sourceLinked="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Pivots!$I$11:$I$16</c:f>
              <c:strCache>
                <c:ptCount val="6"/>
                <c:pt idx="0">
                  <c:v>CBP_23-035-01</c:v>
                </c:pt>
                <c:pt idx="1">
                  <c:v>CBP_23-035-02</c:v>
                </c:pt>
                <c:pt idx="2">
                  <c:v>CBP_23-035-03</c:v>
                </c:pt>
                <c:pt idx="3">
                  <c:v>CBP_23-035-04</c:v>
                </c:pt>
                <c:pt idx="4">
                  <c:v>CBP_23-035-05</c:v>
                </c:pt>
                <c:pt idx="5">
                  <c:v>CBP_23-035-06</c:v>
                </c:pt>
              </c:strCache>
            </c:strRef>
          </c:cat>
          <c:val>
            <c:numRef>
              <c:f>Pivots!$K$11:$K$16</c:f>
              <c:numCache>
                <c:formatCode>General</c:formatCode>
                <c:ptCount val="6"/>
                <c:pt idx="0">
                  <c:v>0.66197559701492525</c:v>
                </c:pt>
                <c:pt idx="2">
                  <c:v>0.23626440567711415</c:v>
                </c:pt>
                <c:pt idx="3">
                  <c:v>1.2898792280602571</c:v>
                </c:pt>
                <c:pt idx="4">
                  <c:v>0.25902194098752523</c:v>
                </c:pt>
                <c:pt idx="5">
                  <c:v>1.6461964988539243E-2</c:v>
                </c:pt>
              </c:numCache>
            </c:numRef>
          </c:val>
          <c:extLst>
            <c:ext xmlns:c16="http://schemas.microsoft.com/office/drawing/2014/chart" uri="{C3380CC4-5D6E-409C-BE32-E72D297353CC}">
              <c16:uniqueId val="{00000001-4F88-40F0-817A-C5BCC2BDC22A}"/>
            </c:ext>
          </c:extLst>
        </c:ser>
        <c:ser>
          <c:idx val="2"/>
          <c:order val="2"/>
          <c:tx>
            <c:strRef>
              <c:f>Pivots!$L$10</c:f>
              <c:strCache>
                <c:ptCount val="1"/>
                <c:pt idx="0">
                  <c:v>Average of mg methamphetamine</c:v>
                </c:pt>
              </c:strCache>
            </c:strRef>
          </c:tx>
          <c:spPr>
            <a:solidFill>
              <a:schemeClr val="accent3"/>
            </a:solidFill>
            <a:ln>
              <a:noFill/>
            </a:ln>
            <a:effectLst/>
          </c:spPr>
          <c:invertIfNegative val="0"/>
          <c:dLbls>
            <c:numFmt formatCode="#,##0.00" sourceLinked="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Pivots!$I$11:$I$16</c:f>
              <c:strCache>
                <c:ptCount val="6"/>
                <c:pt idx="0">
                  <c:v>CBP_23-035-01</c:v>
                </c:pt>
                <c:pt idx="1">
                  <c:v>CBP_23-035-02</c:v>
                </c:pt>
                <c:pt idx="2">
                  <c:v>CBP_23-035-03</c:v>
                </c:pt>
                <c:pt idx="3">
                  <c:v>CBP_23-035-04</c:v>
                </c:pt>
                <c:pt idx="4">
                  <c:v>CBP_23-035-05</c:v>
                </c:pt>
                <c:pt idx="5">
                  <c:v>CBP_23-035-06</c:v>
                </c:pt>
              </c:strCache>
            </c:strRef>
          </c:cat>
          <c:val>
            <c:numRef>
              <c:f>Pivots!$L$11:$L$16</c:f>
              <c:numCache>
                <c:formatCode>General</c:formatCode>
                <c:ptCount val="6"/>
                <c:pt idx="0">
                  <c:v>4.0849952025586354E-2</c:v>
                </c:pt>
                <c:pt idx="1">
                  <c:v>5.3893982808022933E-2</c:v>
                </c:pt>
                <c:pt idx="2">
                  <c:v>1.2315487876995861E-2</c:v>
                </c:pt>
                <c:pt idx="3">
                  <c:v>4.9398236714945101E-2</c:v>
                </c:pt>
                <c:pt idx="4">
                  <c:v>1.4152043422716443E-2</c:v>
                </c:pt>
                <c:pt idx="5">
                  <c:v>1.562295334040297E-2</c:v>
                </c:pt>
              </c:numCache>
            </c:numRef>
          </c:val>
          <c:extLst>
            <c:ext xmlns:c16="http://schemas.microsoft.com/office/drawing/2014/chart" uri="{C3380CC4-5D6E-409C-BE32-E72D297353CC}">
              <c16:uniqueId val="{00000002-4F88-40F0-817A-C5BCC2BDC22A}"/>
            </c:ext>
          </c:extLst>
        </c:ser>
        <c:ser>
          <c:idx val="3"/>
          <c:order val="3"/>
          <c:tx>
            <c:strRef>
              <c:f>Pivots!$M$10</c:f>
              <c:strCache>
                <c:ptCount val="1"/>
                <c:pt idx="0">
                  <c:v>Average of mg lidocaine</c:v>
                </c:pt>
              </c:strCache>
            </c:strRef>
          </c:tx>
          <c:spPr>
            <a:solidFill>
              <a:schemeClr val="accent4"/>
            </a:solidFill>
            <a:ln>
              <a:noFill/>
            </a:ln>
            <a:effectLst/>
          </c:spPr>
          <c:invertIfNegative val="0"/>
          <c:dLbls>
            <c:numFmt formatCode="#,##0.00" sourceLinked="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Pivots!$I$11:$I$16</c:f>
              <c:strCache>
                <c:ptCount val="6"/>
                <c:pt idx="0">
                  <c:v>CBP_23-035-01</c:v>
                </c:pt>
                <c:pt idx="1">
                  <c:v>CBP_23-035-02</c:v>
                </c:pt>
                <c:pt idx="2">
                  <c:v>CBP_23-035-03</c:v>
                </c:pt>
                <c:pt idx="3">
                  <c:v>CBP_23-035-04</c:v>
                </c:pt>
                <c:pt idx="4">
                  <c:v>CBP_23-035-05</c:v>
                </c:pt>
                <c:pt idx="5">
                  <c:v>CBP_23-035-06</c:v>
                </c:pt>
              </c:strCache>
            </c:strRef>
          </c:cat>
          <c:val>
            <c:numRef>
              <c:f>Pivots!$M$11:$M$16</c:f>
              <c:numCache>
                <c:formatCode>General</c:formatCode>
                <c:ptCount val="6"/>
                <c:pt idx="3">
                  <c:v>0.68128336187924887</c:v>
                </c:pt>
              </c:numCache>
            </c:numRef>
          </c:val>
          <c:extLst>
            <c:ext xmlns:c16="http://schemas.microsoft.com/office/drawing/2014/chart" uri="{C3380CC4-5D6E-409C-BE32-E72D297353CC}">
              <c16:uniqueId val="{00000003-4F88-40F0-817A-C5BCC2BDC22A}"/>
            </c:ext>
          </c:extLst>
        </c:ser>
        <c:ser>
          <c:idx val="4"/>
          <c:order val="4"/>
          <c:tx>
            <c:strRef>
              <c:f>Pivots!$N$10</c:f>
              <c:strCache>
                <c:ptCount val="1"/>
                <c:pt idx="0">
                  <c:v>Average of mg xylazine</c:v>
                </c:pt>
              </c:strCache>
            </c:strRef>
          </c:tx>
          <c:spPr>
            <a:solidFill>
              <a:schemeClr val="accent5"/>
            </a:solidFill>
            <a:ln>
              <a:noFill/>
            </a:ln>
            <a:effectLst/>
          </c:spPr>
          <c:invertIfNegative val="0"/>
          <c:dLbls>
            <c:numFmt formatCode="#,##0.00" sourceLinked="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Pivots!$I$11:$I$16</c:f>
              <c:strCache>
                <c:ptCount val="6"/>
                <c:pt idx="0">
                  <c:v>CBP_23-035-01</c:v>
                </c:pt>
                <c:pt idx="1">
                  <c:v>CBP_23-035-02</c:v>
                </c:pt>
                <c:pt idx="2">
                  <c:v>CBP_23-035-03</c:v>
                </c:pt>
                <c:pt idx="3">
                  <c:v>CBP_23-035-04</c:v>
                </c:pt>
                <c:pt idx="4">
                  <c:v>CBP_23-035-05</c:v>
                </c:pt>
                <c:pt idx="5">
                  <c:v>CBP_23-035-06</c:v>
                </c:pt>
              </c:strCache>
            </c:strRef>
          </c:cat>
          <c:val>
            <c:numRef>
              <c:f>Pivots!$N$11:$N$16</c:f>
              <c:numCache>
                <c:formatCode>General</c:formatCode>
                <c:ptCount val="6"/>
                <c:pt idx="2">
                  <c:v>8.7740756948551157E-2</c:v>
                </c:pt>
                <c:pt idx="4">
                  <c:v>9.405692454733515E-2</c:v>
                </c:pt>
              </c:numCache>
            </c:numRef>
          </c:val>
          <c:extLst>
            <c:ext xmlns:c16="http://schemas.microsoft.com/office/drawing/2014/chart" uri="{C3380CC4-5D6E-409C-BE32-E72D297353CC}">
              <c16:uniqueId val="{00000004-4F88-40F0-817A-C5BCC2BDC22A}"/>
            </c:ext>
          </c:extLst>
        </c:ser>
        <c:dLbls>
          <c:dLblPos val="outEnd"/>
          <c:showLegendKey val="0"/>
          <c:showVal val="1"/>
          <c:showCatName val="0"/>
          <c:showSerName val="0"/>
          <c:showPercent val="0"/>
          <c:showBubbleSize val="0"/>
        </c:dLbls>
        <c:gapWidth val="444"/>
        <c:overlap val="-90"/>
        <c:axId val="720892400"/>
        <c:axId val="412106080"/>
      </c:barChart>
      <c:catAx>
        <c:axId val="7208924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solidFill>
                <a:latin typeface="+mn-lt"/>
                <a:ea typeface="+mn-ea"/>
                <a:cs typeface="+mn-cs"/>
              </a:defRPr>
            </a:pPr>
            <a:endParaRPr lang="en-US"/>
          </a:p>
        </c:txPr>
        <c:crossAx val="412106080"/>
        <c:crosses val="autoZero"/>
        <c:auto val="1"/>
        <c:lblAlgn val="ctr"/>
        <c:lblOffset val="100"/>
        <c:noMultiLvlLbl val="0"/>
      </c:catAx>
      <c:valAx>
        <c:axId val="412106080"/>
        <c:scaling>
          <c:orientation val="minMax"/>
        </c:scaling>
        <c:delete val="0"/>
        <c:axPos val="l"/>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72089240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all" spc="120" normalizeH="0" baseline="0">
                <a:solidFill>
                  <a:schemeClr val="tx1"/>
                </a:solidFill>
                <a:latin typeface="+mn-lt"/>
                <a:ea typeface="+mn-ea"/>
                <a:cs typeface="+mn-cs"/>
              </a:defRPr>
            </a:pPr>
            <a:r>
              <a:rPr lang="en-US" dirty="0">
                <a:solidFill>
                  <a:schemeClr val="tx1"/>
                </a:solidFill>
              </a:rPr>
              <a:t>Average mg acetaminophen per Tablet in CBP_23-035</a:t>
            </a:r>
          </a:p>
        </c:rich>
      </c:tx>
      <c:layout>
        <c:manualLayout>
          <c:xMode val="edge"/>
          <c:yMode val="edge"/>
          <c:x val="0.11113986391634385"/>
          <c:y val="2.2544438727795428E-2"/>
        </c:manualLayout>
      </c:layout>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solidFill>
              <a:latin typeface="+mn-lt"/>
              <a:ea typeface="+mn-ea"/>
              <a:cs typeface="+mn-cs"/>
            </a:defRPr>
          </a:pPr>
          <a:endParaRPr lang="en-US"/>
        </a:p>
      </c:txPr>
    </c:title>
    <c:autoTitleDeleted val="0"/>
    <c:plotArea>
      <c:layout>
        <c:manualLayout>
          <c:layoutTarget val="inner"/>
          <c:xMode val="edge"/>
          <c:yMode val="edge"/>
          <c:x val="7.2312958267616523E-2"/>
          <c:y val="0.20974851465941474"/>
          <c:w val="0.87372965243062006"/>
          <c:h val="0.71624619010204038"/>
        </c:manualLayout>
      </c:layout>
      <c:barChart>
        <c:barDir val="col"/>
        <c:grouping val="clustered"/>
        <c:varyColors val="0"/>
        <c:ser>
          <c:idx val="0"/>
          <c:order val="0"/>
          <c:tx>
            <c:v>Average of mg acetaminophen</c:v>
          </c:tx>
          <c:spPr>
            <a:solidFill>
              <a:schemeClr val="accent1"/>
            </a:solidFill>
            <a:ln>
              <a:noFill/>
            </a:ln>
            <a:effectLst/>
          </c:spPr>
          <c:invertIfNegative val="0"/>
          <c:dLbls>
            <c:numFmt formatCode="#,##0.00" sourceLinked="0"/>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Pivots!$I$11:$I$16</c:f>
              <c:strCache>
                <c:ptCount val="6"/>
                <c:pt idx="0">
                  <c:v>CBP_23-035-01</c:v>
                </c:pt>
                <c:pt idx="1">
                  <c:v>CBP_23-035-02</c:v>
                </c:pt>
                <c:pt idx="2">
                  <c:v>CBP_23-035-03</c:v>
                </c:pt>
                <c:pt idx="3">
                  <c:v>CBP_23-035-04</c:v>
                </c:pt>
                <c:pt idx="4">
                  <c:v>CBP_23-035-05</c:v>
                </c:pt>
                <c:pt idx="5">
                  <c:v>CBP_23-035-06</c:v>
                </c:pt>
              </c:strCache>
            </c:strRef>
          </c:cat>
          <c:val>
            <c:numRef>
              <c:f>Pivots!$O$11:$O$16</c:f>
              <c:numCache>
                <c:formatCode>General</c:formatCode>
                <c:ptCount val="6"/>
                <c:pt idx="1">
                  <c:v>64.044529512893988</c:v>
                </c:pt>
                <c:pt idx="2">
                  <c:v>68.76241986989946</c:v>
                </c:pt>
                <c:pt idx="3">
                  <c:v>65.796219922066399</c:v>
                </c:pt>
                <c:pt idx="4">
                  <c:v>77.034299314610237</c:v>
                </c:pt>
                <c:pt idx="5">
                  <c:v>0.99148480110345494</c:v>
                </c:pt>
              </c:numCache>
            </c:numRef>
          </c:val>
          <c:extLst>
            <c:ext xmlns:c16="http://schemas.microsoft.com/office/drawing/2014/chart" uri="{C3380CC4-5D6E-409C-BE32-E72D297353CC}">
              <c16:uniqueId val="{00000000-26E1-4CE6-B50B-413327FE69AD}"/>
            </c:ext>
          </c:extLst>
        </c:ser>
        <c:dLbls>
          <c:dLblPos val="outEnd"/>
          <c:showLegendKey val="0"/>
          <c:showVal val="1"/>
          <c:showCatName val="0"/>
          <c:showSerName val="0"/>
          <c:showPercent val="0"/>
          <c:showBubbleSize val="0"/>
        </c:dLbls>
        <c:gapWidth val="444"/>
        <c:overlap val="-90"/>
        <c:axId val="762810928"/>
        <c:axId val="726927280"/>
      </c:barChart>
      <c:catAx>
        <c:axId val="7628109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solidFill>
                <a:latin typeface="+mn-lt"/>
                <a:ea typeface="+mn-ea"/>
                <a:cs typeface="+mn-cs"/>
              </a:defRPr>
            </a:pPr>
            <a:endParaRPr lang="en-US"/>
          </a:p>
        </c:txPr>
        <c:crossAx val="726927280"/>
        <c:crosses val="autoZero"/>
        <c:auto val="1"/>
        <c:lblAlgn val="ctr"/>
        <c:lblOffset val="100"/>
        <c:noMultiLvlLbl val="0"/>
      </c:catAx>
      <c:valAx>
        <c:axId val="726927280"/>
        <c:scaling>
          <c:orientation val="minMax"/>
        </c:scaling>
        <c:delete val="0"/>
        <c:axPos val="l"/>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762810928"/>
        <c:crosses val="autoZero"/>
        <c:crossBetween val="between"/>
      </c:valAx>
      <c:spPr>
        <a:noFill/>
        <a:ln>
          <a:noFill/>
        </a:ln>
        <a:effectLst/>
      </c:spPr>
    </c:plotArea>
    <c:legend>
      <c:legendPos val="t"/>
      <c:layout>
        <c:manualLayout>
          <c:xMode val="edge"/>
          <c:yMode val="edge"/>
          <c:x val="0.35833495175316871"/>
          <c:y val="0.16065208722619931"/>
          <c:w val="0.27682031379769745"/>
          <c:h val="4.550081919478365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B24F2E-7041-4703-B89C-906F81BF5E5C}" type="doc">
      <dgm:prSet loTypeId="urn:microsoft.com/office/officeart/2005/8/layout/chart3" loCatId="cycle" qsTypeId="urn:microsoft.com/office/officeart/2005/8/quickstyle/simple5" qsCatId="simple" csTypeId="urn:microsoft.com/office/officeart/2005/8/colors/colorful1" csCatId="colorful" phldr="1"/>
      <dgm:spPr/>
      <dgm:t>
        <a:bodyPr/>
        <a:lstStyle/>
        <a:p>
          <a:endParaRPr lang="en-US"/>
        </a:p>
      </dgm:t>
    </dgm:pt>
    <dgm:pt modelId="{C57F02F7-C20F-44DA-B282-C3B3BC0CC677}">
      <dgm:prSet/>
      <dgm:spPr/>
      <dgm:t>
        <a:bodyPr/>
        <a:lstStyle/>
        <a:p>
          <a:r>
            <a:rPr lang="en-US" b="1" dirty="0">
              <a:effectLst>
                <a:outerShdw blurRad="38100" dist="38100" dir="2700000" algn="tl">
                  <a:srgbClr val="000000">
                    <a:alpha val="43137"/>
                  </a:srgbClr>
                </a:outerShdw>
              </a:effectLst>
            </a:rPr>
            <a:t>Opioids – 36</a:t>
          </a:r>
        </a:p>
      </dgm:t>
    </dgm:pt>
    <dgm:pt modelId="{DA3D0FF4-4225-4E72-A7CC-D057E27AB992}" type="parTrans" cxnId="{2F9E41F8-B209-45AB-B8AF-1AA4C88B68C4}">
      <dgm:prSet/>
      <dgm:spPr/>
      <dgm:t>
        <a:bodyPr/>
        <a:lstStyle/>
        <a:p>
          <a:endParaRPr lang="en-US"/>
        </a:p>
      </dgm:t>
    </dgm:pt>
    <dgm:pt modelId="{F8674965-2542-4F24-B0B8-F311AB4BC8F9}" type="sibTrans" cxnId="{2F9E41F8-B209-45AB-B8AF-1AA4C88B68C4}">
      <dgm:prSet/>
      <dgm:spPr/>
      <dgm:t>
        <a:bodyPr/>
        <a:lstStyle/>
        <a:p>
          <a:endParaRPr lang="en-US"/>
        </a:p>
      </dgm:t>
    </dgm:pt>
    <dgm:pt modelId="{4F0A725A-1920-40A4-B0A5-9DEC8F3EEFD6}">
      <dgm:prSet/>
      <dgm:spPr/>
      <dgm:t>
        <a:bodyPr/>
        <a:lstStyle/>
        <a:p>
          <a:r>
            <a:rPr lang="en-US" b="1" dirty="0">
              <a:effectLst>
                <a:outerShdw blurRad="38100" dist="38100" dir="2700000" algn="tl">
                  <a:srgbClr val="000000">
                    <a:alpha val="43137"/>
                  </a:srgbClr>
                </a:outerShdw>
              </a:effectLst>
            </a:rPr>
            <a:t>Cannabinoids – 36</a:t>
          </a:r>
        </a:p>
      </dgm:t>
    </dgm:pt>
    <dgm:pt modelId="{AF59DCB5-0C2F-4D9D-89AF-0902BC5A75FF}" type="parTrans" cxnId="{FAD1D50E-813F-473E-8DF3-2120543C7B3D}">
      <dgm:prSet/>
      <dgm:spPr/>
      <dgm:t>
        <a:bodyPr/>
        <a:lstStyle/>
        <a:p>
          <a:endParaRPr lang="en-US"/>
        </a:p>
      </dgm:t>
    </dgm:pt>
    <dgm:pt modelId="{35E45D29-A623-452C-AA99-04336BF80BF8}" type="sibTrans" cxnId="{FAD1D50E-813F-473E-8DF3-2120543C7B3D}">
      <dgm:prSet/>
      <dgm:spPr/>
      <dgm:t>
        <a:bodyPr/>
        <a:lstStyle/>
        <a:p>
          <a:endParaRPr lang="en-US"/>
        </a:p>
      </dgm:t>
    </dgm:pt>
    <dgm:pt modelId="{FBBC3CE2-6378-4F2B-B1E3-971303E87C62}">
      <dgm:prSet/>
      <dgm:spPr/>
      <dgm:t>
        <a:bodyPr/>
        <a:lstStyle/>
        <a:p>
          <a:r>
            <a:rPr lang="en-US" b="1" dirty="0">
              <a:effectLst>
                <a:outerShdw blurRad="38100" dist="38100" dir="2700000" algn="tl">
                  <a:srgbClr val="000000">
                    <a:alpha val="43137"/>
                  </a:srgbClr>
                </a:outerShdw>
              </a:effectLst>
            </a:rPr>
            <a:t>Stimulants – 30</a:t>
          </a:r>
        </a:p>
      </dgm:t>
    </dgm:pt>
    <dgm:pt modelId="{5D5FE079-AFEA-4700-93E9-00A1C542BFDE}" type="parTrans" cxnId="{E6D036A3-46E0-444E-96CB-B07B3ECDAED0}">
      <dgm:prSet/>
      <dgm:spPr/>
      <dgm:t>
        <a:bodyPr/>
        <a:lstStyle/>
        <a:p>
          <a:endParaRPr lang="en-US"/>
        </a:p>
      </dgm:t>
    </dgm:pt>
    <dgm:pt modelId="{F037C74F-4636-408A-92FC-5ED1DBFA58E1}" type="sibTrans" cxnId="{E6D036A3-46E0-444E-96CB-B07B3ECDAED0}">
      <dgm:prSet/>
      <dgm:spPr/>
      <dgm:t>
        <a:bodyPr/>
        <a:lstStyle/>
        <a:p>
          <a:endParaRPr lang="en-US"/>
        </a:p>
      </dgm:t>
    </dgm:pt>
    <dgm:pt modelId="{66FCF8B5-7369-4880-9E55-C85243592525}">
      <dgm:prSet/>
      <dgm:spPr/>
      <dgm:t>
        <a:bodyPr/>
        <a:lstStyle/>
        <a:p>
          <a:r>
            <a:rPr lang="en-US" b="1" dirty="0">
              <a:effectLst>
                <a:outerShdw blurRad="38100" dist="38100" dir="2700000" algn="tl">
                  <a:srgbClr val="000000">
                    <a:alpha val="43137"/>
                  </a:srgbClr>
                </a:outerShdw>
              </a:effectLst>
            </a:rPr>
            <a:t>Hallucinogens – 16</a:t>
          </a:r>
        </a:p>
      </dgm:t>
    </dgm:pt>
    <dgm:pt modelId="{D5DD4658-C8DB-4A49-84A8-603697371A9E}" type="parTrans" cxnId="{89B2307C-1FBF-4258-ADD2-67AF1E5E405E}">
      <dgm:prSet/>
      <dgm:spPr/>
      <dgm:t>
        <a:bodyPr/>
        <a:lstStyle/>
        <a:p>
          <a:endParaRPr lang="en-US"/>
        </a:p>
      </dgm:t>
    </dgm:pt>
    <dgm:pt modelId="{CFC6F3DB-B7CF-4203-A2E1-E32F49BDA24C}" type="sibTrans" cxnId="{89B2307C-1FBF-4258-ADD2-67AF1E5E405E}">
      <dgm:prSet/>
      <dgm:spPr/>
      <dgm:t>
        <a:bodyPr/>
        <a:lstStyle/>
        <a:p>
          <a:endParaRPr lang="en-US"/>
        </a:p>
      </dgm:t>
    </dgm:pt>
    <dgm:pt modelId="{3B89C8AE-A068-4F74-BD37-3AF8058A767C}">
      <dgm:prSet/>
      <dgm:spPr/>
      <dgm:t>
        <a:bodyPr/>
        <a:lstStyle/>
        <a:p>
          <a:r>
            <a:rPr lang="en-US" b="1" dirty="0">
              <a:effectLst>
                <a:outerShdw blurRad="38100" dist="38100" dir="2700000" algn="tl">
                  <a:srgbClr val="000000">
                    <a:alpha val="43137"/>
                  </a:srgbClr>
                </a:outerShdw>
              </a:effectLst>
            </a:rPr>
            <a:t>Benzodiazepines – 11</a:t>
          </a:r>
        </a:p>
      </dgm:t>
    </dgm:pt>
    <dgm:pt modelId="{5099A48B-D216-4E6D-9433-A2734864349E}" type="parTrans" cxnId="{DB270A62-7692-407C-9E3A-EE8DD7FA9CC4}">
      <dgm:prSet/>
      <dgm:spPr/>
      <dgm:t>
        <a:bodyPr/>
        <a:lstStyle/>
        <a:p>
          <a:endParaRPr lang="en-US"/>
        </a:p>
      </dgm:t>
    </dgm:pt>
    <dgm:pt modelId="{C56AD61E-4595-452B-8E0A-D5EF77C50EED}" type="sibTrans" cxnId="{DB270A62-7692-407C-9E3A-EE8DD7FA9CC4}">
      <dgm:prSet/>
      <dgm:spPr/>
      <dgm:t>
        <a:bodyPr/>
        <a:lstStyle/>
        <a:p>
          <a:endParaRPr lang="en-US"/>
        </a:p>
      </dgm:t>
    </dgm:pt>
    <dgm:pt modelId="{79AA4CB7-9270-4218-BEC7-312DC4BFACF4}">
      <dgm:prSet/>
      <dgm:spPr/>
      <dgm:t>
        <a:bodyPr/>
        <a:lstStyle/>
        <a:p>
          <a:r>
            <a:rPr lang="en-US" b="1" dirty="0">
              <a:effectLst>
                <a:outerShdw blurRad="38100" dist="38100" dir="2700000" algn="tl">
                  <a:srgbClr val="000000">
                    <a:alpha val="43137"/>
                  </a:srgbClr>
                </a:outerShdw>
              </a:effectLst>
            </a:rPr>
            <a:t>Opioid Precursors – 6</a:t>
          </a:r>
        </a:p>
      </dgm:t>
    </dgm:pt>
    <dgm:pt modelId="{92C29265-0024-4441-811A-64E406DC1E17}" type="parTrans" cxnId="{172FBAD6-01FE-4120-85BD-085828813058}">
      <dgm:prSet/>
      <dgm:spPr/>
      <dgm:t>
        <a:bodyPr/>
        <a:lstStyle/>
        <a:p>
          <a:endParaRPr lang="en-US"/>
        </a:p>
      </dgm:t>
    </dgm:pt>
    <dgm:pt modelId="{E2DB2F11-88C3-4C26-9067-AEB4BBCFC2EA}" type="sibTrans" cxnId="{172FBAD6-01FE-4120-85BD-085828813058}">
      <dgm:prSet/>
      <dgm:spPr/>
      <dgm:t>
        <a:bodyPr/>
        <a:lstStyle/>
        <a:p>
          <a:endParaRPr lang="en-US"/>
        </a:p>
      </dgm:t>
    </dgm:pt>
    <dgm:pt modelId="{C0B2460D-2191-4FD4-86A2-52872EE8195E}">
      <dgm:prSet/>
      <dgm:spPr/>
      <dgm:t>
        <a:bodyPr/>
        <a:lstStyle/>
        <a:p>
          <a:r>
            <a:rPr lang="en-US" b="1" dirty="0">
              <a:effectLst>
                <a:outerShdw blurRad="38100" dist="38100" dir="2700000" algn="tl">
                  <a:srgbClr val="000000">
                    <a:alpha val="43137"/>
                  </a:srgbClr>
                </a:outerShdw>
              </a:effectLst>
            </a:rPr>
            <a:t>Miscellaneous - 2</a:t>
          </a:r>
        </a:p>
      </dgm:t>
    </dgm:pt>
    <dgm:pt modelId="{6DED27AE-77AF-4AFD-B84D-2BA9D8A55BCF}" type="parTrans" cxnId="{3967E84C-75F5-424D-AF50-F5889C32D28D}">
      <dgm:prSet/>
      <dgm:spPr/>
      <dgm:t>
        <a:bodyPr/>
        <a:lstStyle/>
        <a:p>
          <a:endParaRPr lang="en-US"/>
        </a:p>
      </dgm:t>
    </dgm:pt>
    <dgm:pt modelId="{D62CC4F7-59AA-4007-8267-89975CA27290}" type="sibTrans" cxnId="{3967E84C-75F5-424D-AF50-F5889C32D28D}">
      <dgm:prSet/>
      <dgm:spPr/>
      <dgm:t>
        <a:bodyPr/>
        <a:lstStyle/>
        <a:p>
          <a:endParaRPr lang="en-US"/>
        </a:p>
      </dgm:t>
    </dgm:pt>
    <dgm:pt modelId="{37D23C8E-3DCF-4C33-A23D-9A309E1DB28C}" type="pres">
      <dgm:prSet presAssocID="{DFB24F2E-7041-4703-B89C-906F81BF5E5C}" presName="compositeShape" presStyleCnt="0">
        <dgm:presLayoutVars>
          <dgm:chMax val="7"/>
          <dgm:dir/>
          <dgm:resizeHandles val="exact"/>
        </dgm:presLayoutVars>
      </dgm:prSet>
      <dgm:spPr/>
    </dgm:pt>
    <dgm:pt modelId="{7FECBD95-8E73-4207-8FDC-2ED88A21FFAD}" type="pres">
      <dgm:prSet presAssocID="{DFB24F2E-7041-4703-B89C-906F81BF5E5C}" presName="wedge1" presStyleLbl="node1" presStyleIdx="0" presStyleCnt="7"/>
      <dgm:spPr/>
    </dgm:pt>
    <dgm:pt modelId="{FE5C7692-3776-426F-9FE5-8F00C1D733C7}" type="pres">
      <dgm:prSet presAssocID="{DFB24F2E-7041-4703-B89C-906F81BF5E5C}" presName="wedge1Tx" presStyleLbl="node1" presStyleIdx="0" presStyleCnt="7">
        <dgm:presLayoutVars>
          <dgm:chMax val="0"/>
          <dgm:chPref val="0"/>
          <dgm:bulletEnabled val="1"/>
        </dgm:presLayoutVars>
      </dgm:prSet>
      <dgm:spPr/>
    </dgm:pt>
    <dgm:pt modelId="{2532E9C6-0238-488D-8A88-0157F1D20338}" type="pres">
      <dgm:prSet presAssocID="{DFB24F2E-7041-4703-B89C-906F81BF5E5C}" presName="wedge2" presStyleLbl="node1" presStyleIdx="1" presStyleCnt="7"/>
      <dgm:spPr/>
    </dgm:pt>
    <dgm:pt modelId="{FF2DB975-F849-4B0E-ACFB-F03CF97C4FFB}" type="pres">
      <dgm:prSet presAssocID="{DFB24F2E-7041-4703-B89C-906F81BF5E5C}" presName="wedge2Tx" presStyleLbl="node1" presStyleIdx="1" presStyleCnt="7">
        <dgm:presLayoutVars>
          <dgm:chMax val="0"/>
          <dgm:chPref val="0"/>
          <dgm:bulletEnabled val="1"/>
        </dgm:presLayoutVars>
      </dgm:prSet>
      <dgm:spPr/>
    </dgm:pt>
    <dgm:pt modelId="{BAAC2DF5-3939-49B0-87FD-18DF6AE9D1ED}" type="pres">
      <dgm:prSet presAssocID="{DFB24F2E-7041-4703-B89C-906F81BF5E5C}" presName="wedge3" presStyleLbl="node1" presStyleIdx="2" presStyleCnt="7" custScaleX="102030" custLinFactNeighborX="1292" custLinFactNeighborY="245"/>
      <dgm:spPr/>
    </dgm:pt>
    <dgm:pt modelId="{7BF855CE-C806-457A-A336-AA8A44B0069D}" type="pres">
      <dgm:prSet presAssocID="{DFB24F2E-7041-4703-B89C-906F81BF5E5C}" presName="wedge3Tx" presStyleLbl="node1" presStyleIdx="2" presStyleCnt="7">
        <dgm:presLayoutVars>
          <dgm:chMax val="0"/>
          <dgm:chPref val="0"/>
          <dgm:bulletEnabled val="1"/>
        </dgm:presLayoutVars>
      </dgm:prSet>
      <dgm:spPr/>
    </dgm:pt>
    <dgm:pt modelId="{BB5AC184-4400-4754-9CFF-BD3DED8F61B3}" type="pres">
      <dgm:prSet presAssocID="{DFB24F2E-7041-4703-B89C-906F81BF5E5C}" presName="wedge4" presStyleLbl="node1" presStyleIdx="3" presStyleCnt="7"/>
      <dgm:spPr/>
    </dgm:pt>
    <dgm:pt modelId="{1BECA057-6F11-4147-9B87-D68F7C52E003}" type="pres">
      <dgm:prSet presAssocID="{DFB24F2E-7041-4703-B89C-906F81BF5E5C}" presName="wedge4Tx" presStyleLbl="node1" presStyleIdx="3" presStyleCnt="7">
        <dgm:presLayoutVars>
          <dgm:chMax val="0"/>
          <dgm:chPref val="0"/>
          <dgm:bulletEnabled val="1"/>
        </dgm:presLayoutVars>
      </dgm:prSet>
      <dgm:spPr/>
    </dgm:pt>
    <dgm:pt modelId="{DD7C4C2F-D4D4-4C80-9A5A-058914ECB66E}" type="pres">
      <dgm:prSet presAssocID="{DFB24F2E-7041-4703-B89C-906F81BF5E5C}" presName="wedge5" presStyleLbl="node1" presStyleIdx="4" presStyleCnt="7"/>
      <dgm:spPr/>
    </dgm:pt>
    <dgm:pt modelId="{9DE9D295-D010-47C2-B281-50DF2EA38BA3}" type="pres">
      <dgm:prSet presAssocID="{DFB24F2E-7041-4703-B89C-906F81BF5E5C}" presName="wedge5Tx" presStyleLbl="node1" presStyleIdx="4" presStyleCnt="7">
        <dgm:presLayoutVars>
          <dgm:chMax val="0"/>
          <dgm:chPref val="0"/>
          <dgm:bulletEnabled val="1"/>
        </dgm:presLayoutVars>
      </dgm:prSet>
      <dgm:spPr/>
    </dgm:pt>
    <dgm:pt modelId="{71248395-A526-498D-AE99-92A8B414E130}" type="pres">
      <dgm:prSet presAssocID="{DFB24F2E-7041-4703-B89C-906F81BF5E5C}" presName="wedge6" presStyleLbl="node1" presStyleIdx="5" presStyleCnt="7"/>
      <dgm:spPr/>
    </dgm:pt>
    <dgm:pt modelId="{C3844D4B-0278-4FD7-B731-C9F7CCF62CEA}" type="pres">
      <dgm:prSet presAssocID="{DFB24F2E-7041-4703-B89C-906F81BF5E5C}" presName="wedge6Tx" presStyleLbl="node1" presStyleIdx="5" presStyleCnt="7">
        <dgm:presLayoutVars>
          <dgm:chMax val="0"/>
          <dgm:chPref val="0"/>
          <dgm:bulletEnabled val="1"/>
        </dgm:presLayoutVars>
      </dgm:prSet>
      <dgm:spPr/>
    </dgm:pt>
    <dgm:pt modelId="{8BBABCAC-A539-45BE-B3B7-39B1AE903513}" type="pres">
      <dgm:prSet presAssocID="{DFB24F2E-7041-4703-B89C-906F81BF5E5C}" presName="wedge7" presStyleLbl="node1" presStyleIdx="6" presStyleCnt="7"/>
      <dgm:spPr/>
    </dgm:pt>
    <dgm:pt modelId="{A0D7999F-A467-44DA-B5EA-0D84DB85835F}" type="pres">
      <dgm:prSet presAssocID="{DFB24F2E-7041-4703-B89C-906F81BF5E5C}" presName="wedge7Tx" presStyleLbl="node1" presStyleIdx="6" presStyleCnt="7">
        <dgm:presLayoutVars>
          <dgm:chMax val="0"/>
          <dgm:chPref val="0"/>
          <dgm:bulletEnabled val="1"/>
        </dgm:presLayoutVars>
      </dgm:prSet>
      <dgm:spPr/>
    </dgm:pt>
  </dgm:ptLst>
  <dgm:cxnLst>
    <dgm:cxn modelId="{FAD1D50E-813F-473E-8DF3-2120543C7B3D}" srcId="{DFB24F2E-7041-4703-B89C-906F81BF5E5C}" destId="{4F0A725A-1920-40A4-B0A5-9DEC8F3EEFD6}" srcOrd="1" destOrd="0" parTransId="{AF59DCB5-0C2F-4D9D-89AF-0902BC5A75FF}" sibTransId="{35E45D29-A623-452C-AA99-04336BF80BF8}"/>
    <dgm:cxn modelId="{253C1426-A5CB-4FE3-858A-FCB05A0F6674}" type="presOf" srcId="{C0B2460D-2191-4FD4-86A2-52872EE8195E}" destId="{A0D7999F-A467-44DA-B5EA-0D84DB85835F}" srcOrd="1" destOrd="0" presId="urn:microsoft.com/office/officeart/2005/8/layout/chart3"/>
    <dgm:cxn modelId="{A1A4213D-28A6-4A22-BE08-E6190F7B9916}" type="presOf" srcId="{C57F02F7-C20F-44DA-B282-C3B3BC0CC677}" destId="{FE5C7692-3776-426F-9FE5-8F00C1D733C7}" srcOrd="1" destOrd="0" presId="urn:microsoft.com/office/officeart/2005/8/layout/chart3"/>
    <dgm:cxn modelId="{CBF6793F-8102-45B2-811D-5479391C6AA9}" type="presOf" srcId="{66FCF8B5-7369-4880-9E55-C85243592525}" destId="{1BECA057-6F11-4147-9B87-D68F7C52E003}" srcOrd="1" destOrd="0" presId="urn:microsoft.com/office/officeart/2005/8/layout/chart3"/>
    <dgm:cxn modelId="{DB270A62-7692-407C-9E3A-EE8DD7FA9CC4}" srcId="{DFB24F2E-7041-4703-B89C-906F81BF5E5C}" destId="{3B89C8AE-A068-4F74-BD37-3AF8058A767C}" srcOrd="4" destOrd="0" parTransId="{5099A48B-D216-4E6D-9433-A2734864349E}" sibTransId="{C56AD61E-4595-452B-8E0A-D5EF77C50EED}"/>
    <dgm:cxn modelId="{3967E84C-75F5-424D-AF50-F5889C32D28D}" srcId="{DFB24F2E-7041-4703-B89C-906F81BF5E5C}" destId="{C0B2460D-2191-4FD4-86A2-52872EE8195E}" srcOrd="6" destOrd="0" parTransId="{6DED27AE-77AF-4AFD-B84D-2BA9D8A55BCF}" sibTransId="{D62CC4F7-59AA-4007-8267-89975CA27290}"/>
    <dgm:cxn modelId="{CC46424F-8AF8-4E6F-B5FF-CFBE92B79AC1}" type="presOf" srcId="{66FCF8B5-7369-4880-9E55-C85243592525}" destId="{BB5AC184-4400-4754-9CFF-BD3DED8F61B3}" srcOrd="0" destOrd="0" presId="urn:microsoft.com/office/officeart/2005/8/layout/chart3"/>
    <dgm:cxn modelId="{2DEA8679-0E4A-4E14-AC9F-8CA66A004B10}" type="presOf" srcId="{79AA4CB7-9270-4218-BEC7-312DC4BFACF4}" destId="{C3844D4B-0278-4FD7-B731-C9F7CCF62CEA}" srcOrd="1" destOrd="0" presId="urn:microsoft.com/office/officeart/2005/8/layout/chart3"/>
    <dgm:cxn modelId="{89B2307C-1FBF-4258-ADD2-67AF1E5E405E}" srcId="{DFB24F2E-7041-4703-B89C-906F81BF5E5C}" destId="{66FCF8B5-7369-4880-9E55-C85243592525}" srcOrd="3" destOrd="0" parTransId="{D5DD4658-C8DB-4A49-84A8-603697371A9E}" sibTransId="{CFC6F3DB-B7CF-4203-A2E1-E32F49BDA24C}"/>
    <dgm:cxn modelId="{0DD7217D-9242-402F-BEAA-4A44E1CE46FC}" type="presOf" srcId="{3B89C8AE-A068-4F74-BD37-3AF8058A767C}" destId="{DD7C4C2F-D4D4-4C80-9A5A-058914ECB66E}" srcOrd="0" destOrd="0" presId="urn:microsoft.com/office/officeart/2005/8/layout/chart3"/>
    <dgm:cxn modelId="{03B37982-A8B5-4FE5-BD83-7424B5C3F3C5}" type="presOf" srcId="{C57F02F7-C20F-44DA-B282-C3B3BC0CC677}" destId="{7FECBD95-8E73-4207-8FDC-2ED88A21FFAD}" srcOrd="0" destOrd="0" presId="urn:microsoft.com/office/officeart/2005/8/layout/chart3"/>
    <dgm:cxn modelId="{E6D036A3-46E0-444E-96CB-B07B3ECDAED0}" srcId="{DFB24F2E-7041-4703-B89C-906F81BF5E5C}" destId="{FBBC3CE2-6378-4F2B-B1E3-971303E87C62}" srcOrd="2" destOrd="0" parTransId="{5D5FE079-AFEA-4700-93E9-00A1C542BFDE}" sibTransId="{F037C74F-4636-408A-92FC-5ED1DBFA58E1}"/>
    <dgm:cxn modelId="{623120A7-7D09-44CA-B66A-C31EA7F5B22C}" type="presOf" srcId="{4F0A725A-1920-40A4-B0A5-9DEC8F3EEFD6}" destId="{2532E9C6-0238-488D-8A88-0157F1D20338}" srcOrd="0" destOrd="0" presId="urn:microsoft.com/office/officeart/2005/8/layout/chart3"/>
    <dgm:cxn modelId="{1E0F59AA-108F-41E8-AC95-BD8605924B5D}" type="presOf" srcId="{79AA4CB7-9270-4218-BEC7-312DC4BFACF4}" destId="{71248395-A526-498D-AE99-92A8B414E130}" srcOrd="0" destOrd="0" presId="urn:microsoft.com/office/officeart/2005/8/layout/chart3"/>
    <dgm:cxn modelId="{D9AE54BE-5618-4470-86BE-1209CCC3F2D5}" type="presOf" srcId="{FBBC3CE2-6378-4F2B-B1E3-971303E87C62}" destId="{BAAC2DF5-3939-49B0-87FD-18DF6AE9D1ED}" srcOrd="0" destOrd="0" presId="urn:microsoft.com/office/officeart/2005/8/layout/chart3"/>
    <dgm:cxn modelId="{21312CD1-B3D6-4C57-8426-E5A22D431669}" type="presOf" srcId="{FBBC3CE2-6378-4F2B-B1E3-971303E87C62}" destId="{7BF855CE-C806-457A-A336-AA8A44B0069D}" srcOrd="1" destOrd="0" presId="urn:microsoft.com/office/officeart/2005/8/layout/chart3"/>
    <dgm:cxn modelId="{DB136BD5-D4F2-4691-85A1-74A877DF9C2B}" type="presOf" srcId="{C0B2460D-2191-4FD4-86A2-52872EE8195E}" destId="{8BBABCAC-A539-45BE-B3B7-39B1AE903513}" srcOrd="0" destOrd="0" presId="urn:microsoft.com/office/officeart/2005/8/layout/chart3"/>
    <dgm:cxn modelId="{172FBAD6-01FE-4120-85BD-085828813058}" srcId="{DFB24F2E-7041-4703-B89C-906F81BF5E5C}" destId="{79AA4CB7-9270-4218-BEC7-312DC4BFACF4}" srcOrd="5" destOrd="0" parTransId="{92C29265-0024-4441-811A-64E406DC1E17}" sibTransId="{E2DB2F11-88C3-4C26-9067-AEB4BBCFC2EA}"/>
    <dgm:cxn modelId="{F9BC85F6-CB85-4656-B010-C4318A674EC8}" type="presOf" srcId="{DFB24F2E-7041-4703-B89C-906F81BF5E5C}" destId="{37D23C8E-3DCF-4C33-A23D-9A309E1DB28C}" srcOrd="0" destOrd="0" presId="urn:microsoft.com/office/officeart/2005/8/layout/chart3"/>
    <dgm:cxn modelId="{FA99C6F6-248B-48C1-BAB4-CC80DE73F762}" type="presOf" srcId="{3B89C8AE-A068-4F74-BD37-3AF8058A767C}" destId="{9DE9D295-D010-47C2-B281-50DF2EA38BA3}" srcOrd="1" destOrd="0" presId="urn:microsoft.com/office/officeart/2005/8/layout/chart3"/>
    <dgm:cxn modelId="{2F9E41F8-B209-45AB-B8AF-1AA4C88B68C4}" srcId="{DFB24F2E-7041-4703-B89C-906F81BF5E5C}" destId="{C57F02F7-C20F-44DA-B282-C3B3BC0CC677}" srcOrd="0" destOrd="0" parTransId="{DA3D0FF4-4225-4E72-A7CC-D057E27AB992}" sibTransId="{F8674965-2542-4F24-B0B8-F311AB4BC8F9}"/>
    <dgm:cxn modelId="{3985C6FD-1803-4FBE-A9E9-1C54D913A0EF}" type="presOf" srcId="{4F0A725A-1920-40A4-B0A5-9DEC8F3EEFD6}" destId="{FF2DB975-F849-4B0E-ACFB-F03CF97C4FFB}" srcOrd="1" destOrd="0" presId="urn:microsoft.com/office/officeart/2005/8/layout/chart3"/>
    <dgm:cxn modelId="{F531CD92-B5D8-4D9A-8B00-289D784C94D0}" type="presParOf" srcId="{37D23C8E-3DCF-4C33-A23D-9A309E1DB28C}" destId="{7FECBD95-8E73-4207-8FDC-2ED88A21FFAD}" srcOrd="0" destOrd="0" presId="urn:microsoft.com/office/officeart/2005/8/layout/chart3"/>
    <dgm:cxn modelId="{7A9BC6CA-5979-4CE9-A5EB-C5503A4A8757}" type="presParOf" srcId="{37D23C8E-3DCF-4C33-A23D-9A309E1DB28C}" destId="{FE5C7692-3776-426F-9FE5-8F00C1D733C7}" srcOrd="1" destOrd="0" presId="urn:microsoft.com/office/officeart/2005/8/layout/chart3"/>
    <dgm:cxn modelId="{710E98E7-514D-4125-8444-D4D64E74C098}" type="presParOf" srcId="{37D23C8E-3DCF-4C33-A23D-9A309E1DB28C}" destId="{2532E9C6-0238-488D-8A88-0157F1D20338}" srcOrd="2" destOrd="0" presId="urn:microsoft.com/office/officeart/2005/8/layout/chart3"/>
    <dgm:cxn modelId="{1D7160A2-48A6-4BF6-B718-3282566399BD}" type="presParOf" srcId="{37D23C8E-3DCF-4C33-A23D-9A309E1DB28C}" destId="{FF2DB975-F849-4B0E-ACFB-F03CF97C4FFB}" srcOrd="3" destOrd="0" presId="urn:microsoft.com/office/officeart/2005/8/layout/chart3"/>
    <dgm:cxn modelId="{0BC47D38-5F41-41E9-ACDB-C87275C73C98}" type="presParOf" srcId="{37D23C8E-3DCF-4C33-A23D-9A309E1DB28C}" destId="{BAAC2DF5-3939-49B0-87FD-18DF6AE9D1ED}" srcOrd="4" destOrd="0" presId="urn:microsoft.com/office/officeart/2005/8/layout/chart3"/>
    <dgm:cxn modelId="{0CD22F5A-A066-4E61-91F1-EBC66571F99B}" type="presParOf" srcId="{37D23C8E-3DCF-4C33-A23D-9A309E1DB28C}" destId="{7BF855CE-C806-457A-A336-AA8A44B0069D}" srcOrd="5" destOrd="0" presId="urn:microsoft.com/office/officeart/2005/8/layout/chart3"/>
    <dgm:cxn modelId="{7AC006EB-8AB7-462C-8EBE-5BF94D0E0C20}" type="presParOf" srcId="{37D23C8E-3DCF-4C33-A23D-9A309E1DB28C}" destId="{BB5AC184-4400-4754-9CFF-BD3DED8F61B3}" srcOrd="6" destOrd="0" presId="urn:microsoft.com/office/officeart/2005/8/layout/chart3"/>
    <dgm:cxn modelId="{8DCD2578-1185-48D9-AF3A-42713EF3959A}" type="presParOf" srcId="{37D23C8E-3DCF-4C33-A23D-9A309E1DB28C}" destId="{1BECA057-6F11-4147-9B87-D68F7C52E003}" srcOrd="7" destOrd="0" presId="urn:microsoft.com/office/officeart/2005/8/layout/chart3"/>
    <dgm:cxn modelId="{1BB4D236-6DB7-497B-A561-1935C7D9AD74}" type="presParOf" srcId="{37D23C8E-3DCF-4C33-A23D-9A309E1DB28C}" destId="{DD7C4C2F-D4D4-4C80-9A5A-058914ECB66E}" srcOrd="8" destOrd="0" presId="urn:microsoft.com/office/officeart/2005/8/layout/chart3"/>
    <dgm:cxn modelId="{5B2CA979-6C8E-42F1-BC9A-E884A357A96D}" type="presParOf" srcId="{37D23C8E-3DCF-4C33-A23D-9A309E1DB28C}" destId="{9DE9D295-D010-47C2-B281-50DF2EA38BA3}" srcOrd="9" destOrd="0" presId="urn:microsoft.com/office/officeart/2005/8/layout/chart3"/>
    <dgm:cxn modelId="{6490247B-07B0-453F-B400-3860FE238213}" type="presParOf" srcId="{37D23C8E-3DCF-4C33-A23D-9A309E1DB28C}" destId="{71248395-A526-498D-AE99-92A8B414E130}" srcOrd="10" destOrd="0" presId="urn:microsoft.com/office/officeart/2005/8/layout/chart3"/>
    <dgm:cxn modelId="{EB3C2C43-3E9C-4900-BE0B-2FCD3D652590}" type="presParOf" srcId="{37D23C8E-3DCF-4C33-A23D-9A309E1DB28C}" destId="{C3844D4B-0278-4FD7-B731-C9F7CCF62CEA}" srcOrd="11" destOrd="0" presId="urn:microsoft.com/office/officeart/2005/8/layout/chart3"/>
    <dgm:cxn modelId="{EA42FF04-FF1D-4F6B-AF1D-BB42A22D9061}" type="presParOf" srcId="{37D23C8E-3DCF-4C33-A23D-9A309E1DB28C}" destId="{8BBABCAC-A539-45BE-B3B7-39B1AE903513}" srcOrd="12" destOrd="0" presId="urn:microsoft.com/office/officeart/2005/8/layout/chart3"/>
    <dgm:cxn modelId="{423F411B-EF65-4856-8957-63F7F68FE68C}" type="presParOf" srcId="{37D23C8E-3DCF-4C33-A23D-9A309E1DB28C}" destId="{A0D7999F-A467-44DA-B5EA-0D84DB85835F}" srcOrd="13"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B24F2E-7041-4703-B89C-906F81BF5E5C}"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C57F02F7-C20F-44DA-B282-C3B3BC0CC677}">
      <dgm:prSet/>
      <dgm:spPr/>
      <dgm:t>
        <a:bodyPr/>
        <a:lstStyle/>
        <a:p>
          <a:r>
            <a:rPr lang="en-US" dirty="0"/>
            <a:t>Phenanthrene (heroin, oxycodone)</a:t>
          </a:r>
        </a:p>
      </dgm:t>
    </dgm:pt>
    <dgm:pt modelId="{DA3D0FF4-4225-4E72-A7CC-D057E27AB992}" type="parTrans" cxnId="{2F9E41F8-B209-45AB-B8AF-1AA4C88B68C4}">
      <dgm:prSet/>
      <dgm:spPr/>
      <dgm:t>
        <a:bodyPr/>
        <a:lstStyle/>
        <a:p>
          <a:endParaRPr lang="en-US"/>
        </a:p>
      </dgm:t>
    </dgm:pt>
    <dgm:pt modelId="{F8674965-2542-4F24-B0B8-F311AB4BC8F9}" type="sibTrans" cxnId="{2F9E41F8-B209-45AB-B8AF-1AA4C88B68C4}">
      <dgm:prSet/>
      <dgm:spPr/>
      <dgm:t>
        <a:bodyPr/>
        <a:lstStyle/>
        <a:p>
          <a:endParaRPr lang="en-US"/>
        </a:p>
      </dgm:t>
    </dgm:pt>
    <dgm:pt modelId="{4F0A725A-1920-40A4-B0A5-9DEC8F3EEFD6}">
      <dgm:prSet/>
      <dgm:spPr/>
      <dgm:t>
        <a:bodyPr/>
        <a:lstStyle/>
        <a:p>
          <a:r>
            <a:rPr lang="en-US" b="1" dirty="0"/>
            <a:t>Phenylpiperidines</a:t>
          </a:r>
          <a:r>
            <a:rPr lang="en-US" dirty="0"/>
            <a:t> (fentanyl, </a:t>
          </a:r>
          <a:r>
            <a:rPr lang="en-US" dirty="0" err="1"/>
            <a:t>fluorofentanyl</a:t>
          </a:r>
          <a:r>
            <a:rPr lang="en-US" dirty="0"/>
            <a:t>) </a:t>
          </a:r>
        </a:p>
      </dgm:t>
    </dgm:pt>
    <dgm:pt modelId="{AF59DCB5-0C2F-4D9D-89AF-0902BC5A75FF}" type="parTrans" cxnId="{FAD1D50E-813F-473E-8DF3-2120543C7B3D}">
      <dgm:prSet/>
      <dgm:spPr/>
      <dgm:t>
        <a:bodyPr/>
        <a:lstStyle/>
        <a:p>
          <a:endParaRPr lang="en-US"/>
        </a:p>
      </dgm:t>
    </dgm:pt>
    <dgm:pt modelId="{35E45D29-A623-452C-AA99-04336BF80BF8}" type="sibTrans" cxnId="{FAD1D50E-813F-473E-8DF3-2120543C7B3D}">
      <dgm:prSet/>
      <dgm:spPr/>
      <dgm:t>
        <a:bodyPr/>
        <a:lstStyle/>
        <a:p>
          <a:endParaRPr lang="en-US"/>
        </a:p>
      </dgm:t>
    </dgm:pt>
    <dgm:pt modelId="{FBBC3CE2-6378-4F2B-B1E3-971303E87C62}">
      <dgm:prSet/>
      <dgm:spPr/>
      <dgm:t>
        <a:bodyPr/>
        <a:lstStyle/>
        <a:p>
          <a:r>
            <a:rPr lang="en-US" b="1" dirty="0"/>
            <a:t>Benzimidazoles/</a:t>
          </a:r>
          <a:r>
            <a:rPr lang="en-US" b="1" dirty="0" err="1"/>
            <a:t>Nitazenes</a:t>
          </a:r>
          <a:r>
            <a:rPr lang="en-US" b="1" dirty="0"/>
            <a:t> </a:t>
          </a:r>
          <a:r>
            <a:rPr lang="en-US" dirty="0"/>
            <a:t>(</a:t>
          </a:r>
          <a:r>
            <a:rPr lang="en-US" dirty="0" err="1"/>
            <a:t>isotonitazene</a:t>
          </a:r>
          <a:r>
            <a:rPr lang="en-US" dirty="0"/>
            <a:t>, etonitazene)</a:t>
          </a:r>
        </a:p>
      </dgm:t>
    </dgm:pt>
    <dgm:pt modelId="{5D5FE079-AFEA-4700-93E9-00A1C542BFDE}" type="parTrans" cxnId="{E6D036A3-46E0-444E-96CB-B07B3ECDAED0}">
      <dgm:prSet/>
      <dgm:spPr/>
      <dgm:t>
        <a:bodyPr/>
        <a:lstStyle/>
        <a:p>
          <a:endParaRPr lang="en-US"/>
        </a:p>
      </dgm:t>
    </dgm:pt>
    <dgm:pt modelId="{F037C74F-4636-408A-92FC-5ED1DBFA58E1}" type="sibTrans" cxnId="{E6D036A3-46E0-444E-96CB-B07B3ECDAED0}">
      <dgm:prSet/>
      <dgm:spPr/>
      <dgm:t>
        <a:bodyPr/>
        <a:lstStyle/>
        <a:p>
          <a:endParaRPr lang="en-US"/>
        </a:p>
      </dgm:t>
    </dgm:pt>
    <dgm:pt modelId="{66FCF8B5-7369-4880-9E55-C85243592525}">
      <dgm:prSet/>
      <dgm:spPr/>
      <dgm:t>
        <a:bodyPr/>
        <a:lstStyle/>
        <a:p>
          <a:r>
            <a:rPr lang="en-US" b="1" dirty="0"/>
            <a:t>Benzamides</a:t>
          </a:r>
          <a:r>
            <a:rPr lang="en-US" dirty="0"/>
            <a:t> (U-47700, U-51754, AH-7921, U-49900) </a:t>
          </a:r>
        </a:p>
      </dgm:t>
    </dgm:pt>
    <dgm:pt modelId="{D5DD4658-C8DB-4A49-84A8-603697371A9E}" type="parTrans" cxnId="{89B2307C-1FBF-4258-ADD2-67AF1E5E405E}">
      <dgm:prSet/>
      <dgm:spPr/>
      <dgm:t>
        <a:bodyPr/>
        <a:lstStyle/>
        <a:p>
          <a:endParaRPr lang="en-US"/>
        </a:p>
      </dgm:t>
    </dgm:pt>
    <dgm:pt modelId="{CFC6F3DB-B7CF-4203-A2E1-E32F49BDA24C}" type="sibTrans" cxnId="{89B2307C-1FBF-4258-ADD2-67AF1E5E405E}">
      <dgm:prSet/>
      <dgm:spPr/>
      <dgm:t>
        <a:bodyPr/>
        <a:lstStyle/>
        <a:p>
          <a:endParaRPr lang="en-US"/>
        </a:p>
      </dgm:t>
    </dgm:pt>
    <dgm:pt modelId="{3B89C8AE-A068-4F74-BD37-3AF8058A767C}">
      <dgm:prSet/>
      <dgm:spPr/>
      <dgm:t>
        <a:bodyPr/>
        <a:lstStyle/>
        <a:p>
          <a:r>
            <a:rPr lang="en-US" b="1" dirty="0"/>
            <a:t>Acetamides</a:t>
          </a:r>
          <a:r>
            <a:rPr lang="en-US" dirty="0"/>
            <a:t> (U-50488, U-51754)</a:t>
          </a:r>
        </a:p>
      </dgm:t>
    </dgm:pt>
    <dgm:pt modelId="{5099A48B-D216-4E6D-9433-A2734864349E}" type="parTrans" cxnId="{DB270A62-7692-407C-9E3A-EE8DD7FA9CC4}">
      <dgm:prSet/>
      <dgm:spPr/>
      <dgm:t>
        <a:bodyPr/>
        <a:lstStyle/>
        <a:p>
          <a:endParaRPr lang="en-US"/>
        </a:p>
      </dgm:t>
    </dgm:pt>
    <dgm:pt modelId="{C56AD61E-4595-452B-8E0A-D5EF77C50EED}" type="sibTrans" cxnId="{DB270A62-7692-407C-9E3A-EE8DD7FA9CC4}">
      <dgm:prSet/>
      <dgm:spPr/>
      <dgm:t>
        <a:bodyPr/>
        <a:lstStyle/>
        <a:p>
          <a:endParaRPr lang="en-US"/>
        </a:p>
      </dgm:t>
    </dgm:pt>
    <dgm:pt modelId="{79AA4CB7-9270-4218-BEC7-312DC4BFACF4}">
      <dgm:prSet/>
      <dgm:spPr/>
      <dgm:t>
        <a:bodyPr/>
        <a:lstStyle/>
        <a:p>
          <a:r>
            <a:rPr lang="en-US" b="1" dirty="0"/>
            <a:t>Piperazines</a:t>
          </a:r>
          <a:r>
            <a:rPr lang="en-US" dirty="0"/>
            <a:t> (MT-45)</a:t>
          </a:r>
        </a:p>
      </dgm:t>
    </dgm:pt>
    <dgm:pt modelId="{92C29265-0024-4441-811A-64E406DC1E17}" type="parTrans" cxnId="{172FBAD6-01FE-4120-85BD-085828813058}">
      <dgm:prSet/>
      <dgm:spPr/>
      <dgm:t>
        <a:bodyPr/>
        <a:lstStyle/>
        <a:p>
          <a:endParaRPr lang="en-US"/>
        </a:p>
      </dgm:t>
    </dgm:pt>
    <dgm:pt modelId="{E2DB2F11-88C3-4C26-9067-AEB4BBCFC2EA}" type="sibTrans" cxnId="{172FBAD6-01FE-4120-85BD-085828813058}">
      <dgm:prSet/>
      <dgm:spPr/>
      <dgm:t>
        <a:bodyPr/>
        <a:lstStyle/>
        <a:p>
          <a:endParaRPr lang="en-US"/>
        </a:p>
      </dgm:t>
    </dgm:pt>
    <dgm:pt modelId="{C0B2460D-2191-4FD4-86A2-52872EE8195E}">
      <dgm:prSet/>
      <dgm:spPr/>
      <dgm:t>
        <a:bodyPr/>
        <a:lstStyle/>
        <a:p>
          <a:r>
            <a:rPr lang="en-US" b="1" dirty="0" err="1"/>
            <a:t>Cinnamylpiperazines</a:t>
          </a:r>
          <a:r>
            <a:rPr lang="en-US" dirty="0"/>
            <a:t> (AP-238, 2-methyl AP 237)</a:t>
          </a:r>
        </a:p>
      </dgm:t>
    </dgm:pt>
    <dgm:pt modelId="{6DED27AE-77AF-4AFD-B84D-2BA9D8A55BCF}" type="parTrans" cxnId="{3967E84C-75F5-424D-AF50-F5889C32D28D}">
      <dgm:prSet/>
      <dgm:spPr/>
      <dgm:t>
        <a:bodyPr/>
        <a:lstStyle/>
        <a:p>
          <a:endParaRPr lang="en-US"/>
        </a:p>
      </dgm:t>
    </dgm:pt>
    <dgm:pt modelId="{D62CC4F7-59AA-4007-8267-89975CA27290}" type="sibTrans" cxnId="{3967E84C-75F5-424D-AF50-F5889C32D28D}">
      <dgm:prSet/>
      <dgm:spPr/>
      <dgm:t>
        <a:bodyPr/>
        <a:lstStyle/>
        <a:p>
          <a:endParaRPr lang="en-US"/>
        </a:p>
      </dgm:t>
    </dgm:pt>
    <dgm:pt modelId="{49734627-4851-486E-8053-BF4C73D58728}" type="pres">
      <dgm:prSet presAssocID="{DFB24F2E-7041-4703-B89C-906F81BF5E5C}" presName="vert0" presStyleCnt="0">
        <dgm:presLayoutVars>
          <dgm:dir/>
          <dgm:animOne val="branch"/>
          <dgm:animLvl val="lvl"/>
        </dgm:presLayoutVars>
      </dgm:prSet>
      <dgm:spPr/>
    </dgm:pt>
    <dgm:pt modelId="{2B04E0BD-36A5-42EA-8593-835C73A0D42A}" type="pres">
      <dgm:prSet presAssocID="{C57F02F7-C20F-44DA-B282-C3B3BC0CC677}" presName="thickLine" presStyleLbl="alignNode1" presStyleIdx="0" presStyleCnt="7"/>
      <dgm:spPr/>
    </dgm:pt>
    <dgm:pt modelId="{0426358B-E08E-47C2-BF7D-DFC43824C0CD}" type="pres">
      <dgm:prSet presAssocID="{C57F02F7-C20F-44DA-B282-C3B3BC0CC677}" presName="horz1" presStyleCnt="0"/>
      <dgm:spPr/>
    </dgm:pt>
    <dgm:pt modelId="{7C353456-B7A1-4CD0-8F71-322A62282306}" type="pres">
      <dgm:prSet presAssocID="{C57F02F7-C20F-44DA-B282-C3B3BC0CC677}" presName="tx1" presStyleLbl="revTx" presStyleIdx="0" presStyleCnt="7"/>
      <dgm:spPr/>
    </dgm:pt>
    <dgm:pt modelId="{184457AB-A1D9-403E-9B06-0FF761AF5262}" type="pres">
      <dgm:prSet presAssocID="{C57F02F7-C20F-44DA-B282-C3B3BC0CC677}" presName="vert1" presStyleCnt="0"/>
      <dgm:spPr/>
    </dgm:pt>
    <dgm:pt modelId="{E67F32B9-6583-4442-B635-51903E9718C3}" type="pres">
      <dgm:prSet presAssocID="{4F0A725A-1920-40A4-B0A5-9DEC8F3EEFD6}" presName="thickLine" presStyleLbl="alignNode1" presStyleIdx="1" presStyleCnt="7"/>
      <dgm:spPr/>
    </dgm:pt>
    <dgm:pt modelId="{F361A145-488A-4A47-8A4D-CE31A77F327F}" type="pres">
      <dgm:prSet presAssocID="{4F0A725A-1920-40A4-B0A5-9DEC8F3EEFD6}" presName="horz1" presStyleCnt="0"/>
      <dgm:spPr/>
    </dgm:pt>
    <dgm:pt modelId="{F4E04F06-7297-4046-8149-51EE3EFD4A4B}" type="pres">
      <dgm:prSet presAssocID="{4F0A725A-1920-40A4-B0A5-9DEC8F3EEFD6}" presName="tx1" presStyleLbl="revTx" presStyleIdx="1" presStyleCnt="7"/>
      <dgm:spPr/>
    </dgm:pt>
    <dgm:pt modelId="{90312B76-9F7C-4A3B-979B-9C2490D621AE}" type="pres">
      <dgm:prSet presAssocID="{4F0A725A-1920-40A4-B0A5-9DEC8F3EEFD6}" presName="vert1" presStyleCnt="0"/>
      <dgm:spPr/>
    </dgm:pt>
    <dgm:pt modelId="{561B0DBF-280F-4FD3-977F-4D66FCD23EAE}" type="pres">
      <dgm:prSet presAssocID="{FBBC3CE2-6378-4F2B-B1E3-971303E87C62}" presName="thickLine" presStyleLbl="alignNode1" presStyleIdx="2" presStyleCnt="7"/>
      <dgm:spPr/>
    </dgm:pt>
    <dgm:pt modelId="{FA121D97-5C49-48D2-914A-3B65E8D764FC}" type="pres">
      <dgm:prSet presAssocID="{FBBC3CE2-6378-4F2B-B1E3-971303E87C62}" presName="horz1" presStyleCnt="0"/>
      <dgm:spPr/>
    </dgm:pt>
    <dgm:pt modelId="{1B51C7BA-09D4-48DA-A8B1-99D0D4D92A12}" type="pres">
      <dgm:prSet presAssocID="{FBBC3CE2-6378-4F2B-B1E3-971303E87C62}" presName="tx1" presStyleLbl="revTx" presStyleIdx="2" presStyleCnt="7"/>
      <dgm:spPr/>
    </dgm:pt>
    <dgm:pt modelId="{30D5581B-D27B-4831-AFA9-8955BF462AAA}" type="pres">
      <dgm:prSet presAssocID="{FBBC3CE2-6378-4F2B-B1E3-971303E87C62}" presName="vert1" presStyleCnt="0"/>
      <dgm:spPr/>
    </dgm:pt>
    <dgm:pt modelId="{8300ABA8-EF55-4CC4-B961-ECCBF7F5FDFE}" type="pres">
      <dgm:prSet presAssocID="{66FCF8B5-7369-4880-9E55-C85243592525}" presName="thickLine" presStyleLbl="alignNode1" presStyleIdx="3" presStyleCnt="7"/>
      <dgm:spPr/>
    </dgm:pt>
    <dgm:pt modelId="{CB5557FA-BE41-405D-AC61-003D03026E1B}" type="pres">
      <dgm:prSet presAssocID="{66FCF8B5-7369-4880-9E55-C85243592525}" presName="horz1" presStyleCnt="0"/>
      <dgm:spPr/>
    </dgm:pt>
    <dgm:pt modelId="{22BB6D03-FAA5-40C6-B5C2-7EFDD19BE8FD}" type="pres">
      <dgm:prSet presAssocID="{66FCF8B5-7369-4880-9E55-C85243592525}" presName="tx1" presStyleLbl="revTx" presStyleIdx="3" presStyleCnt="7"/>
      <dgm:spPr/>
    </dgm:pt>
    <dgm:pt modelId="{4E4FD301-B71A-41E4-A580-B20AFEB2A086}" type="pres">
      <dgm:prSet presAssocID="{66FCF8B5-7369-4880-9E55-C85243592525}" presName="vert1" presStyleCnt="0"/>
      <dgm:spPr/>
    </dgm:pt>
    <dgm:pt modelId="{56D58CD0-263E-4ADF-BFDE-11167090FDCD}" type="pres">
      <dgm:prSet presAssocID="{3B89C8AE-A068-4F74-BD37-3AF8058A767C}" presName="thickLine" presStyleLbl="alignNode1" presStyleIdx="4" presStyleCnt="7"/>
      <dgm:spPr/>
    </dgm:pt>
    <dgm:pt modelId="{042BB0CF-5C71-46E7-838F-399E1DE43389}" type="pres">
      <dgm:prSet presAssocID="{3B89C8AE-A068-4F74-BD37-3AF8058A767C}" presName="horz1" presStyleCnt="0"/>
      <dgm:spPr/>
    </dgm:pt>
    <dgm:pt modelId="{4256AF2D-1C42-42DD-A767-CC941D781204}" type="pres">
      <dgm:prSet presAssocID="{3B89C8AE-A068-4F74-BD37-3AF8058A767C}" presName="tx1" presStyleLbl="revTx" presStyleIdx="4" presStyleCnt="7"/>
      <dgm:spPr/>
    </dgm:pt>
    <dgm:pt modelId="{DE65E086-B43C-4A16-AAC9-45AA06609BA0}" type="pres">
      <dgm:prSet presAssocID="{3B89C8AE-A068-4F74-BD37-3AF8058A767C}" presName="vert1" presStyleCnt="0"/>
      <dgm:spPr/>
    </dgm:pt>
    <dgm:pt modelId="{2F36BF0E-2DA4-45A2-8D02-2C9136C89255}" type="pres">
      <dgm:prSet presAssocID="{79AA4CB7-9270-4218-BEC7-312DC4BFACF4}" presName="thickLine" presStyleLbl="alignNode1" presStyleIdx="5" presStyleCnt="7"/>
      <dgm:spPr/>
    </dgm:pt>
    <dgm:pt modelId="{1D5EEFC1-983A-494F-9232-D0A3B99F1203}" type="pres">
      <dgm:prSet presAssocID="{79AA4CB7-9270-4218-BEC7-312DC4BFACF4}" presName="horz1" presStyleCnt="0"/>
      <dgm:spPr/>
    </dgm:pt>
    <dgm:pt modelId="{46784DB4-20C2-4DAB-A9C0-11F28CF73A23}" type="pres">
      <dgm:prSet presAssocID="{79AA4CB7-9270-4218-BEC7-312DC4BFACF4}" presName="tx1" presStyleLbl="revTx" presStyleIdx="5" presStyleCnt="7"/>
      <dgm:spPr/>
    </dgm:pt>
    <dgm:pt modelId="{C2B303C8-B18D-4E7A-A64B-3616696AE6AF}" type="pres">
      <dgm:prSet presAssocID="{79AA4CB7-9270-4218-BEC7-312DC4BFACF4}" presName="vert1" presStyleCnt="0"/>
      <dgm:spPr/>
    </dgm:pt>
    <dgm:pt modelId="{FE034B98-DCFD-4FA7-803C-8AD1D866A8A9}" type="pres">
      <dgm:prSet presAssocID="{C0B2460D-2191-4FD4-86A2-52872EE8195E}" presName="thickLine" presStyleLbl="alignNode1" presStyleIdx="6" presStyleCnt="7"/>
      <dgm:spPr/>
    </dgm:pt>
    <dgm:pt modelId="{09B7FCDE-3FCC-4A51-9835-DD659F2E0D9D}" type="pres">
      <dgm:prSet presAssocID="{C0B2460D-2191-4FD4-86A2-52872EE8195E}" presName="horz1" presStyleCnt="0"/>
      <dgm:spPr/>
    </dgm:pt>
    <dgm:pt modelId="{761B1709-8B61-4DDC-B8CC-0F22AA9010AB}" type="pres">
      <dgm:prSet presAssocID="{C0B2460D-2191-4FD4-86A2-52872EE8195E}" presName="tx1" presStyleLbl="revTx" presStyleIdx="6" presStyleCnt="7"/>
      <dgm:spPr/>
    </dgm:pt>
    <dgm:pt modelId="{68FB8A01-BFDC-450D-A859-7020D200F666}" type="pres">
      <dgm:prSet presAssocID="{C0B2460D-2191-4FD4-86A2-52872EE8195E}" presName="vert1" presStyleCnt="0"/>
      <dgm:spPr/>
    </dgm:pt>
  </dgm:ptLst>
  <dgm:cxnLst>
    <dgm:cxn modelId="{FAD1D50E-813F-473E-8DF3-2120543C7B3D}" srcId="{DFB24F2E-7041-4703-B89C-906F81BF5E5C}" destId="{4F0A725A-1920-40A4-B0A5-9DEC8F3EEFD6}" srcOrd="1" destOrd="0" parTransId="{AF59DCB5-0C2F-4D9D-89AF-0902BC5A75FF}" sibTransId="{35E45D29-A623-452C-AA99-04336BF80BF8}"/>
    <dgm:cxn modelId="{8A4B903A-4452-427D-9F11-0B6E7EF0BAE4}" type="presOf" srcId="{79AA4CB7-9270-4218-BEC7-312DC4BFACF4}" destId="{46784DB4-20C2-4DAB-A9C0-11F28CF73A23}" srcOrd="0" destOrd="0" presId="urn:microsoft.com/office/officeart/2008/layout/LinedList"/>
    <dgm:cxn modelId="{DB270A62-7692-407C-9E3A-EE8DD7FA9CC4}" srcId="{DFB24F2E-7041-4703-B89C-906F81BF5E5C}" destId="{3B89C8AE-A068-4F74-BD37-3AF8058A767C}" srcOrd="4" destOrd="0" parTransId="{5099A48B-D216-4E6D-9433-A2734864349E}" sibTransId="{C56AD61E-4595-452B-8E0A-D5EF77C50EED}"/>
    <dgm:cxn modelId="{AD2FAF47-9428-451D-9CF5-0D136128BAA8}" type="presOf" srcId="{FBBC3CE2-6378-4F2B-B1E3-971303E87C62}" destId="{1B51C7BA-09D4-48DA-A8B1-99D0D4D92A12}" srcOrd="0" destOrd="0" presId="urn:microsoft.com/office/officeart/2008/layout/LinedList"/>
    <dgm:cxn modelId="{3967E84C-75F5-424D-AF50-F5889C32D28D}" srcId="{DFB24F2E-7041-4703-B89C-906F81BF5E5C}" destId="{C0B2460D-2191-4FD4-86A2-52872EE8195E}" srcOrd="6" destOrd="0" parTransId="{6DED27AE-77AF-4AFD-B84D-2BA9D8A55BCF}" sibTransId="{D62CC4F7-59AA-4007-8267-89975CA27290}"/>
    <dgm:cxn modelId="{BBDEAA7A-1B18-40E5-9670-D30A06013585}" type="presOf" srcId="{C0B2460D-2191-4FD4-86A2-52872EE8195E}" destId="{761B1709-8B61-4DDC-B8CC-0F22AA9010AB}" srcOrd="0" destOrd="0" presId="urn:microsoft.com/office/officeart/2008/layout/LinedList"/>
    <dgm:cxn modelId="{89B2307C-1FBF-4258-ADD2-67AF1E5E405E}" srcId="{DFB24F2E-7041-4703-B89C-906F81BF5E5C}" destId="{66FCF8B5-7369-4880-9E55-C85243592525}" srcOrd="3" destOrd="0" parTransId="{D5DD4658-C8DB-4A49-84A8-603697371A9E}" sibTransId="{CFC6F3DB-B7CF-4203-A2E1-E32F49BDA24C}"/>
    <dgm:cxn modelId="{E6D036A3-46E0-444E-96CB-B07B3ECDAED0}" srcId="{DFB24F2E-7041-4703-B89C-906F81BF5E5C}" destId="{FBBC3CE2-6378-4F2B-B1E3-971303E87C62}" srcOrd="2" destOrd="0" parTransId="{5D5FE079-AFEA-4700-93E9-00A1C542BFDE}" sibTransId="{F037C74F-4636-408A-92FC-5ED1DBFA58E1}"/>
    <dgm:cxn modelId="{781367A5-39E6-4FEE-87E1-9F7A2BCD8463}" type="presOf" srcId="{DFB24F2E-7041-4703-B89C-906F81BF5E5C}" destId="{49734627-4851-486E-8053-BF4C73D58728}" srcOrd="0" destOrd="0" presId="urn:microsoft.com/office/officeart/2008/layout/LinedList"/>
    <dgm:cxn modelId="{A1E4F2A8-3363-45E7-9E48-CF5BFD0F5BBE}" type="presOf" srcId="{66FCF8B5-7369-4880-9E55-C85243592525}" destId="{22BB6D03-FAA5-40C6-B5C2-7EFDD19BE8FD}" srcOrd="0" destOrd="0" presId="urn:microsoft.com/office/officeart/2008/layout/LinedList"/>
    <dgm:cxn modelId="{64EC91C1-76C5-4D08-B868-FF4FBD1F39EF}" type="presOf" srcId="{4F0A725A-1920-40A4-B0A5-9DEC8F3EEFD6}" destId="{F4E04F06-7297-4046-8149-51EE3EFD4A4B}" srcOrd="0" destOrd="0" presId="urn:microsoft.com/office/officeart/2008/layout/LinedList"/>
    <dgm:cxn modelId="{172FBAD6-01FE-4120-85BD-085828813058}" srcId="{DFB24F2E-7041-4703-B89C-906F81BF5E5C}" destId="{79AA4CB7-9270-4218-BEC7-312DC4BFACF4}" srcOrd="5" destOrd="0" parTransId="{92C29265-0024-4441-811A-64E406DC1E17}" sibTransId="{E2DB2F11-88C3-4C26-9067-AEB4BBCFC2EA}"/>
    <dgm:cxn modelId="{10A597ED-F071-487E-81BF-003012BCE502}" type="presOf" srcId="{3B89C8AE-A068-4F74-BD37-3AF8058A767C}" destId="{4256AF2D-1C42-42DD-A767-CC941D781204}" srcOrd="0" destOrd="0" presId="urn:microsoft.com/office/officeart/2008/layout/LinedList"/>
    <dgm:cxn modelId="{2F9E41F8-B209-45AB-B8AF-1AA4C88B68C4}" srcId="{DFB24F2E-7041-4703-B89C-906F81BF5E5C}" destId="{C57F02F7-C20F-44DA-B282-C3B3BC0CC677}" srcOrd="0" destOrd="0" parTransId="{DA3D0FF4-4225-4E72-A7CC-D057E27AB992}" sibTransId="{F8674965-2542-4F24-B0B8-F311AB4BC8F9}"/>
    <dgm:cxn modelId="{F149CDFB-1836-4059-912D-48AE624E1597}" type="presOf" srcId="{C57F02F7-C20F-44DA-B282-C3B3BC0CC677}" destId="{7C353456-B7A1-4CD0-8F71-322A62282306}" srcOrd="0" destOrd="0" presId="urn:microsoft.com/office/officeart/2008/layout/LinedList"/>
    <dgm:cxn modelId="{5FE169B4-A302-4444-B87D-7BC939135708}" type="presParOf" srcId="{49734627-4851-486E-8053-BF4C73D58728}" destId="{2B04E0BD-36A5-42EA-8593-835C73A0D42A}" srcOrd="0" destOrd="0" presId="urn:microsoft.com/office/officeart/2008/layout/LinedList"/>
    <dgm:cxn modelId="{E0C542EF-05DA-45F1-BBB5-15092AC69C99}" type="presParOf" srcId="{49734627-4851-486E-8053-BF4C73D58728}" destId="{0426358B-E08E-47C2-BF7D-DFC43824C0CD}" srcOrd="1" destOrd="0" presId="urn:microsoft.com/office/officeart/2008/layout/LinedList"/>
    <dgm:cxn modelId="{2C43DB49-098F-4672-9336-4A40491518D0}" type="presParOf" srcId="{0426358B-E08E-47C2-BF7D-DFC43824C0CD}" destId="{7C353456-B7A1-4CD0-8F71-322A62282306}" srcOrd="0" destOrd="0" presId="urn:microsoft.com/office/officeart/2008/layout/LinedList"/>
    <dgm:cxn modelId="{605390A5-E085-4BF8-8F23-16C7CB2B7B6E}" type="presParOf" srcId="{0426358B-E08E-47C2-BF7D-DFC43824C0CD}" destId="{184457AB-A1D9-403E-9B06-0FF761AF5262}" srcOrd="1" destOrd="0" presId="urn:microsoft.com/office/officeart/2008/layout/LinedList"/>
    <dgm:cxn modelId="{5360D69A-199F-47D8-83D0-262D7D9F2B1B}" type="presParOf" srcId="{49734627-4851-486E-8053-BF4C73D58728}" destId="{E67F32B9-6583-4442-B635-51903E9718C3}" srcOrd="2" destOrd="0" presId="urn:microsoft.com/office/officeart/2008/layout/LinedList"/>
    <dgm:cxn modelId="{32E48ECF-FCA4-4149-B408-0E0FF9243B9B}" type="presParOf" srcId="{49734627-4851-486E-8053-BF4C73D58728}" destId="{F361A145-488A-4A47-8A4D-CE31A77F327F}" srcOrd="3" destOrd="0" presId="urn:microsoft.com/office/officeart/2008/layout/LinedList"/>
    <dgm:cxn modelId="{E3FC037A-2E7C-4A90-98B0-6E1D62B48801}" type="presParOf" srcId="{F361A145-488A-4A47-8A4D-CE31A77F327F}" destId="{F4E04F06-7297-4046-8149-51EE3EFD4A4B}" srcOrd="0" destOrd="0" presId="urn:microsoft.com/office/officeart/2008/layout/LinedList"/>
    <dgm:cxn modelId="{BFD64AD6-7527-413B-A611-C949CA022718}" type="presParOf" srcId="{F361A145-488A-4A47-8A4D-CE31A77F327F}" destId="{90312B76-9F7C-4A3B-979B-9C2490D621AE}" srcOrd="1" destOrd="0" presId="urn:microsoft.com/office/officeart/2008/layout/LinedList"/>
    <dgm:cxn modelId="{DBF7F223-F2DA-4DB1-8ED1-EFBD38FC27BE}" type="presParOf" srcId="{49734627-4851-486E-8053-BF4C73D58728}" destId="{561B0DBF-280F-4FD3-977F-4D66FCD23EAE}" srcOrd="4" destOrd="0" presId="urn:microsoft.com/office/officeart/2008/layout/LinedList"/>
    <dgm:cxn modelId="{3861F6A3-F61F-4750-96EF-EDF05E17074B}" type="presParOf" srcId="{49734627-4851-486E-8053-BF4C73D58728}" destId="{FA121D97-5C49-48D2-914A-3B65E8D764FC}" srcOrd="5" destOrd="0" presId="urn:microsoft.com/office/officeart/2008/layout/LinedList"/>
    <dgm:cxn modelId="{38DCE244-B0F6-4336-980C-CD2FF0ECFB2C}" type="presParOf" srcId="{FA121D97-5C49-48D2-914A-3B65E8D764FC}" destId="{1B51C7BA-09D4-48DA-A8B1-99D0D4D92A12}" srcOrd="0" destOrd="0" presId="urn:microsoft.com/office/officeart/2008/layout/LinedList"/>
    <dgm:cxn modelId="{51BD9CEC-91CC-4338-906A-5A8A6487234B}" type="presParOf" srcId="{FA121D97-5C49-48D2-914A-3B65E8D764FC}" destId="{30D5581B-D27B-4831-AFA9-8955BF462AAA}" srcOrd="1" destOrd="0" presId="urn:microsoft.com/office/officeart/2008/layout/LinedList"/>
    <dgm:cxn modelId="{A095E908-3EA1-453F-8EF6-B2C003D7E1A2}" type="presParOf" srcId="{49734627-4851-486E-8053-BF4C73D58728}" destId="{8300ABA8-EF55-4CC4-B961-ECCBF7F5FDFE}" srcOrd="6" destOrd="0" presId="urn:microsoft.com/office/officeart/2008/layout/LinedList"/>
    <dgm:cxn modelId="{6354AF20-7C4D-4090-B185-049A635431C9}" type="presParOf" srcId="{49734627-4851-486E-8053-BF4C73D58728}" destId="{CB5557FA-BE41-405D-AC61-003D03026E1B}" srcOrd="7" destOrd="0" presId="urn:microsoft.com/office/officeart/2008/layout/LinedList"/>
    <dgm:cxn modelId="{E5B03FEF-F1D5-4A8B-829A-74035E3E12CA}" type="presParOf" srcId="{CB5557FA-BE41-405D-AC61-003D03026E1B}" destId="{22BB6D03-FAA5-40C6-B5C2-7EFDD19BE8FD}" srcOrd="0" destOrd="0" presId="urn:microsoft.com/office/officeart/2008/layout/LinedList"/>
    <dgm:cxn modelId="{297E3106-C2DF-4A92-B36D-445BE600D6DF}" type="presParOf" srcId="{CB5557FA-BE41-405D-AC61-003D03026E1B}" destId="{4E4FD301-B71A-41E4-A580-B20AFEB2A086}" srcOrd="1" destOrd="0" presId="urn:microsoft.com/office/officeart/2008/layout/LinedList"/>
    <dgm:cxn modelId="{657E106A-35C4-4C9C-B618-20B2607A5FFA}" type="presParOf" srcId="{49734627-4851-486E-8053-BF4C73D58728}" destId="{56D58CD0-263E-4ADF-BFDE-11167090FDCD}" srcOrd="8" destOrd="0" presId="urn:microsoft.com/office/officeart/2008/layout/LinedList"/>
    <dgm:cxn modelId="{86F94982-CE31-4619-8E46-97A98A9C8966}" type="presParOf" srcId="{49734627-4851-486E-8053-BF4C73D58728}" destId="{042BB0CF-5C71-46E7-838F-399E1DE43389}" srcOrd="9" destOrd="0" presId="urn:microsoft.com/office/officeart/2008/layout/LinedList"/>
    <dgm:cxn modelId="{2103DBF2-4E2D-4069-8C32-426962AB7C70}" type="presParOf" srcId="{042BB0CF-5C71-46E7-838F-399E1DE43389}" destId="{4256AF2D-1C42-42DD-A767-CC941D781204}" srcOrd="0" destOrd="0" presId="urn:microsoft.com/office/officeart/2008/layout/LinedList"/>
    <dgm:cxn modelId="{11D4629D-415B-43EE-8FA8-1CE92DBEF325}" type="presParOf" srcId="{042BB0CF-5C71-46E7-838F-399E1DE43389}" destId="{DE65E086-B43C-4A16-AAC9-45AA06609BA0}" srcOrd="1" destOrd="0" presId="urn:microsoft.com/office/officeart/2008/layout/LinedList"/>
    <dgm:cxn modelId="{E45412A4-84CE-43DB-A53D-00668885B249}" type="presParOf" srcId="{49734627-4851-486E-8053-BF4C73D58728}" destId="{2F36BF0E-2DA4-45A2-8D02-2C9136C89255}" srcOrd="10" destOrd="0" presId="urn:microsoft.com/office/officeart/2008/layout/LinedList"/>
    <dgm:cxn modelId="{259A208F-0DE2-44F5-B870-33940E1B13A1}" type="presParOf" srcId="{49734627-4851-486E-8053-BF4C73D58728}" destId="{1D5EEFC1-983A-494F-9232-D0A3B99F1203}" srcOrd="11" destOrd="0" presId="urn:microsoft.com/office/officeart/2008/layout/LinedList"/>
    <dgm:cxn modelId="{5CCF93D5-9D9A-4C75-8340-78301210635F}" type="presParOf" srcId="{1D5EEFC1-983A-494F-9232-D0A3B99F1203}" destId="{46784DB4-20C2-4DAB-A9C0-11F28CF73A23}" srcOrd="0" destOrd="0" presId="urn:microsoft.com/office/officeart/2008/layout/LinedList"/>
    <dgm:cxn modelId="{5440CC2D-BFB3-4068-8E85-EB5F66F6756D}" type="presParOf" srcId="{1D5EEFC1-983A-494F-9232-D0A3B99F1203}" destId="{C2B303C8-B18D-4E7A-A64B-3616696AE6AF}" srcOrd="1" destOrd="0" presId="urn:microsoft.com/office/officeart/2008/layout/LinedList"/>
    <dgm:cxn modelId="{78751564-5224-4DD4-8007-31015C26EA5B}" type="presParOf" srcId="{49734627-4851-486E-8053-BF4C73D58728}" destId="{FE034B98-DCFD-4FA7-803C-8AD1D866A8A9}" srcOrd="12" destOrd="0" presId="urn:microsoft.com/office/officeart/2008/layout/LinedList"/>
    <dgm:cxn modelId="{57CF199E-3A81-4046-8390-BC631A8768B3}" type="presParOf" srcId="{49734627-4851-486E-8053-BF4C73D58728}" destId="{09B7FCDE-3FCC-4A51-9835-DD659F2E0D9D}" srcOrd="13" destOrd="0" presId="urn:microsoft.com/office/officeart/2008/layout/LinedList"/>
    <dgm:cxn modelId="{9D72B22D-B35B-48E4-A640-E1A827F7F0C1}" type="presParOf" srcId="{09B7FCDE-3FCC-4A51-9835-DD659F2E0D9D}" destId="{761B1709-8B61-4DDC-B8CC-0F22AA9010AB}" srcOrd="0" destOrd="0" presId="urn:microsoft.com/office/officeart/2008/layout/LinedList"/>
    <dgm:cxn modelId="{FD64BA05-7BBB-451A-9904-621634877366}" type="presParOf" srcId="{09B7FCDE-3FCC-4A51-9835-DD659F2E0D9D}" destId="{68FB8A01-BFDC-450D-A859-7020D200F66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F46A20D-7A15-4B87-B16A-1CB3E28FA935}" type="doc">
      <dgm:prSet loTypeId="urn:microsoft.com/office/officeart/2005/8/layout/vProcess5" loCatId="process" qsTypeId="urn:microsoft.com/office/officeart/2005/8/quickstyle/simple2" qsCatId="simple" csTypeId="urn:microsoft.com/office/officeart/2005/8/colors/accent0_3" csCatId="mainScheme" phldr="1"/>
      <dgm:spPr/>
      <dgm:t>
        <a:bodyPr/>
        <a:lstStyle/>
        <a:p>
          <a:endParaRPr lang="en-US"/>
        </a:p>
      </dgm:t>
    </dgm:pt>
    <dgm:pt modelId="{905496C4-BEAC-4528-AB0E-6D88B22D31BD}">
      <dgm:prSet/>
      <dgm:spPr/>
      <dgm:t>
        <a:bodyPr/>
        <a:lstStyle/>
        <a:p>
          <a:r>
            <a:rPr lang="en-US" b="1" i="0" dirty="0" err="1">
              <a:solidFill>
                <a:schemeClr val="bg1"/>
              </a:solidFill>
            </a:rPr>
            <a:t>Speedballing</a:t>
          </a:r>
          <a:r>
            <a:rPr lang="en-US" b="1" i="0" dirty="0">
              <a:solidFill>
                <a:schemeClr val="bg1"/>
              </a:solidFill>
            </a:rPr>
            <a:t> can cause an intense high, which can also be very dangerous</a:t>
          </a:r>
          <a:endParaRPr lang="en-US" b="1" dirty="0">
            <a:solidFill>
              <a:schemeClr val="bg1"/>
            </a:solidFill>
          </a:endParaRPr>
        </a:p>
      </dgm:t>
    </dgm:pt>
    <dgm:pt modelId="{C498F188-0F79-4058-A0CC-8B42B7219C7D}" type="parTrans" cxnId="{F7D67FE2-8241-4F3E-8003-CD781873B0A1}">
      <dgm:prSet/>
      <dgm:spPr/>
      <dgm:t>
        <a:bodyPr/>
        <a:lstStyle/>
        <a:p>
          <a:endParaRPr lang="en-US"/>
        </a:p>
      </dgm:t>
    </dgm:pt>
    <dgm:pt modelId="{700C1E55-38F5-4B1B-91C0-99CCA4D839A2}" type="sibTrans" cxnId="{F7D67FE2-8241-4F3E-8003-CD781873B0A1}">
      <dgm:prSet/>
      <dgm:spPr/>
      <dgm:t>
        <a:bodyPr/>
        <a:lstStyle/>
        <a:p>
          <a:endParaRPr lang="en-US"/>
        </a:p>
      </dgm:t>
    </dgm:pt>
    <dgm:pt modelId="{9D69F8CA-D55D-47A1-AD26-24AD7C38846C}">
      <dgm:prSet/>
      <dgm:spPr/>
      <dgm:t>
        <a:bodyPr/>
        <a:lstStyle/>
        <a:p>
          <a:r>
            <a:rPr lang="en-US" b="1" i="1" dirty="0"/>
            <a:t>"Stimulants cause vasoconstriction of your vessels and increase your need for oxygen" </a:t>
          </a:r>
        </a:p>
      </dgm:t>
    </dgm:pt>
    <dgm:pt modelId="{8F590D61-AAC1-452F-B4D0-705744E04E62}" type="parTrans" cxnId="{8177A282-1235-418C-AD0A-E1C386D0235C}">
      <dgm:prSet/>
      <dgm:spPr/>
      <dgm:t>
        <a:bodyPr/>
        <a:lstStyle/>
        <a:p>
          <a:endParaRPr lang="en-US"/>
        </a:p>
      </dgm:t>
    </dgm:pt>
    <dgm:pt modelId="{E5C198D0-E0A2-4EE6-887F-35894FB08D33}" type="sibTrans" cxnId="{8177A282-1235-418C-AD0A-E1C386D0235C}">
      <dgm:prSet/>
      <dgm:spPr/>
      <dgm:t>
        <a:bodyPr/>
        <a:lstStyle/>
        <a:p>
          <a:endParaRPr lang="en-US"/>
        </a:p>
      </dgm:t>
    </dgm:pt>
    <dgm:pt modelId="{8BEE8A34-94E1-4A72-8C34-DB805A61A098}">
      <dgm:prSet/>
      <dgm:spPr/>
      <dgm:t>
        <a:bodyPr/>
        <a:lstStyle/>
        <a:p>
          <a:r>
            <a:rPr lang="en-US" b="1" i="1" dirty="0"/>
            <a:t>"Opioids do the opposite, they actually decrease your respiration so less oxygen is delivered to the body."</a:t>
          </a:r>
        </a:p>
      </dgm:t>
    </dgm:pt>
    <dgm:pt modelId="{EFFCA32A-3495-46D8-8099-79B980B07A26}" type="parTrans" cxnId="{7EC05EEE-6ABF-4325-8EFE-A86ECD8964BB}">
      <dgm:prSet/>
      <dgm:spPr/>
      <dgm:t>
        <a:bodyPr/>
        <a:lstStyle/>
        <a:p>
          <a:endParaRPr lang="en-US"/>
        </a:p>
      </dgm:t>
    </dgm:pt>
    <dgm:pt modelId="{C696FDF1-5C95-4454-A73B-64ECEB364991}" type="sibTrans" cxnId="{7EC05EEE-6ABF-4325-8EFE-A86ECD8964BB}">
      <dgm:prSet/>
      <dgm:spPr/>
      <dgm:t>
        <a:bodyPr/>
        <a:lstStyle/>
        <a:p>
          <a:endParaRPr lang="en-US"/>
        </a:p>
      </dgm:t>
    </dgm:pt>
    <dgm:pt modelId="{B8FE1316-2949-4874-8B22-936EA3E15500}" type="pres">
      <dgm:prSet presAssocID="{9F46A20D-7A15-4B87-B16A-1CB3E28FA935}" presName="outerComposite" presStyleCnt="0">
        <dgm:presLayoutVars>
          <dgm:chMax val="5"/>
          <dgm:dir/>
          <dgm:resizeHandles val="exact"/>
        </dgm:presLayoutVars>
      </dgm:prSet>
      <dgm:spPr/>
    </dgm:pt>
    <dgm:pt modelId="{00791FC0-6708-4D39-859C-AFBCF3D6647B}" type="pres">
      <dgm:prSet presAssocID="{9F46A20D-7A15-4B87-B16A-1CB3E28FA935}" presName="dummyMaxCanvas" presStyleCnt="0">
        <dgm:presLayoutVars/>
      </dgm:prSet>
      <dgm:spPr/>
    </dgm:pt>
    <dgm:pt modelId="{AD74C146-AFAD-464F-8BEA-D2556333FA86}" type="pres">
      <dgm:prSet presAssocID="{9F46A20D-7A15-4B87-B16A-1CB3E28FA935}" presName="ThreeNodes_1" presStyleLbl="node1" presStyleIdx="0" presStyleCnt="3">
        <dgm:presLayoutVars>
          <dgm:bulletEnabled val="1"/>
        </dgm:presLayoutVars>
      </dgm:prSet>
      <dgm:spPr/>
    </dgm:pt>
    <dgm:pt modelId="{ADCEF431-7934-4146-823C-FE7890A64070}" type="pres">
      <dgm:prSet presAssocID="{9F46A20D-7A15-4B87-B16A-1CB3E28FA935}" presName="ThreeNodes_2" presStyleLbl="node1" presStyleIdx="1" presStyleCnt="3">
        <dgm:presLayoutVars>
          <dgm:bulletEnabled val="1"/>
        </dgm:presLayoutVars>
      </dgm:prSet>
      <dgm:spPr/>
    </dgm:pt>
    <dgm:pt modelId="{6672E893-7A5D-4209-8295-B82503A58D49}" type="pres">
      <dgm:prSet presAssocID="{9F46A20D-7A15-4B87-B16A-1CB3E28FA935}" presName="ThreeNodes_3" presStyleLbl="node1" presStyleIdx="2" presStyleCnt="3">
        <dgm:presLayoutVars>
          <dgm:bulletEnabled val="1"/>
        </dgm:presLayoutVars>
      </dgm:prSet>
      <dgm:spPr/>
    </dgm:pt>
    <dgm:pt modelId="{5DFE2264-5DC6-48D0-B0D7-2F5E2DEBDCD0}" type="pres">
      <dgm:prSet presAssocID="{9F46A20D-7A15-4B87-B16A-1CB3E28FA935}" presName="ThreeConn_1-2" presStyleLbl="fgAccFollowNode1" presStyleIdx="0" presStyleCnt="2">
        <dgm:presLayoutVars>
          <dgm:bulletEnabled val="1"/>
        </dgm:presLayoutVars>
      </dgm:prSet>
      <dgm:spPr/>
    </dgm:pt>
    <dgm:pt modelId="{7F4CE406-186D-45AA-9217-19E0297C5C05}" type="pres">
      <dgm:prSet presAssocID="{9F46A20D-7A15-4B87-B16A-1CB3E28FA935}" presName="ThreeConn_2-3" presStyleLbl="fgAccFollowNode1" presStyleIdx="1" presStyleCnt="2">
        <dgm:presLayoutVars>
          <dgm:bulletEnabled val="1"/>
        </dgm:presLayoutVars>
      </dgm:prSet>
      <dgm:spPr/>
    </dgm:pt>
    <dgm:pt modelId="{0476EE0D-0882-43F8-8B47-B408E70CC3C1}" type="pres">
      <dgm:prSet presAssocID="{9F46A20D-7A15-4B87-B16A-1CB3E28FA935}" presName="ThreeNodes_1_text" presStyleLbl="node1" presStyleIdx="2" presStyleCnt="3">
        <dgm:presLayoutVars>
          <dgm:bulletEnabled val="1"/>
        </dgm:presLayoutVars>
      </dgm:prSet>
      <dgm:spPr/>
    </dgm:pt>
    <dgm:pt modelId="{BABC4C8C-C324-4C89-909B-524EC2819F85}" type="pres">
      <dgm:prSet presAssocID="{9F46A20D-7A15-4B87-B16A-1CB3E28FA935}" presName="ThreeNodes_2_text" presStyleLbl="node1" presStyleIdx="2" presStyleCnt="3">
        <dgm:presLayoutVars>
          <dgm:bulletEnabled val="1"/>
        </dgm:presLayoutVars>
      </dgm:prSet>
      <dgm:spPr/>
    </dgm:pt>
    <dgm:pt modelId="{0103BB9A-BC97-4722-968A-76228FE5086B}" type="pres">
      <dgm:prSet presAssocID="{9F46A20D-7A15-4B87-B16A-1CB3E28FA935}" presName="ThreeNodes_3_text" presStyleLbl="node1" presStyleIdx="2" presStyleCnt="3">
        <dgm:presLayoutVars>
          <dgm:bulletEnabled val="1"/>
        </dgm:presLayoutVars>
      </dgm:prSet>
      <dgm:spPr/>
    </dgm:pt>
  </dgm:ptLst>
  <dgm:cxnLst>
    <dgm:cxn modelId="{EE0E156A-E134-4F5C-9D65-AF4645BBBBFA}" type="presOf" srcId="{9D69F8CA-D55D-47A1-AD26-24AD7C38846C}" destId="{BABC4C8C-C324-4C89-909B-524EC2819F85}" srcOrd="1" destOrd="0" presId="urn:microsoft.com/office/officeart/2005/8/layout/vProcess5"/>
    <dgm:cxn modelId="{43B5FE4B-64F4-4184-B4DB-D9EA91B1C0E7}" type="presOf" srcId="{905496C4-BEAC-4528-AB0E-6D88B22D31BD}" destId="{AD74C146-AFAD-464F-8BEA-D2556333FA86}" srcOrd="0" destOrd="0" presId="urn:microsoft.com/office/officeart/2005/8/layout/vProcess5"/>
    <dgm:cxn modelId="{E0FC116D-5DD9-4CEE-A0E1-2181EB2FBDA4}" type="presOf" srcId="{905496C4-BEAC-4528-AB0E-6D88B22D31BD}" destId="{0476EE0D-0882-43F8-8B47-B408E70CC3C1}" srcOrd="1" destOrd="0" presId="urn:microsoft.com/office/officeart/2005/8/layout/vProcess5"/>
    <dgm:cxn modelId="{8177A282-1235-418C-AD0A-E1C386D0235C}" srcId="{9F46A20D-7A15-4B87-B16A-1CB3E28FA935}" destId="{9D69F8CA-D55D-47A1-AD26-24AD7C38846C}" srcOrd="1" destOrd="0" parTransId="{8F590D61-AAC1-452F-B4D0-705744E04E62}" sibTransId="{E5C198D0-E0A2-4EE6-887F-35894FB08D33}"/>
    <dgm:cxn modelId="{F91DDAA5-4294-4917-8F82-E7A79772CC90}" type="presOf" srcId="{E5C198D0-E0A2-4EE6-887F-35894FB08D33}" destId="{7F4CE406-186D-45AA-9217-19E0297C5C05}" srcOrd="0" destOrd="0" presId="urn:microsoft.com/office/officeart/2005/8/layout/vProcess5"/>
    <dgm:cxn modelId="{D1F513BE-B83F-4ABA-9BBA-4992FF540BD6}" type="presOf" srcId="{8BEE8A34-94E1-4A72-8C34-DB805A61A098}" destId="{0103BB9A-BC97-4722-968A-76228FE5086B}" srcOrd="1" destOrd="0" presId="urn:microsoft.com/office/officeart/2005/8/layout/vProcess5"/>
    <dgm:cxn modelId="{F4C90EC3-011D-4450-AE9C-44971E3C8153}" type="presOf" srcId="{9D69F8CA-D55D-47A1-AD26-24AD7C38846C}" destId="{ADCEF431-7934-4146-823C-FE7890A64070}" srcOrd="0" destOrd="0" presId="urn:microsoft.com/office/officeart/2005/8/layout/vProcess5"/>
    <dgm:cxn modelId="{1D733FD7-3590-41B8-9B27-7F6D8F6C8514}" type="presOf" srcId="{8BEE8A34-94E1-4A72-8C34-DB805A61A098}" destId="{6672E893-7A5D-4209-8295-B82503A58D49}" srcOrd="0" destOrd="0" presId="urn:microsoft.com/office/officeart/2005/8/layout/vProcess5"/>
    <dgm:cxn modelId="{F7D67FE2-8241-4F3E-8003-CD781873B0A1}" srcId="{9F46A20D-7A15-4B87-B16A-1CB3E28FA935}" destId="{905496C4-BEAC-4528-AB0E-6D88B22D31BD}" srcOrd="0" destOrd="0" parTransId="{C498F188-0F79-4058-A0CC-8B42B7219C7D}" sibTransId="{700C1E55-38F5-4B1B-91C0-99CCA4D839A2}"/>
    <dgm:cxn modelId="{3FFADBEC-77BF-4345-8364-398BD3878E1C}" type="presOf" srcId="{9F46A20D-7A15-4B87-B16A-1CB3E28FA935}" destId="{B8FE1316-2949-4874-8B22-936EA3E15500}" srcOrd="0" destOrd="0" presId="urn:microsoft.com/office/officeart/2005/8/layout/vProcess5"/>
    <dgm:cxn modelId="{7EC05EEE-6ABF-4325-8EFE-A86ECD8964BB}" srcId="{9F46A20D-7A15-4B87-B16A-1CB3E28FA935}" destId="{8BEE8A34-94E1-4A72-8C34-DB805A61A098}" srcOrd="2" destOrd="0" parTransId="{EFFCA32A-3495-46D8-8099-79B980B07A26}" sibTransId="{C696FDF1-5C95-4454-A73B-64ECEB364991}"/>
    <dgm:cxn modelId="{0AE3B2FA-7562-48C0-9DA2-AD5A0CA18379}" type="presOf" srcId="{700C1E55-38F5-4B1B-91C0-99CCA4D839A2}" destId="{5DFE2264-5DC6-48D0-B0D7-2F5E2DEBDCD0}" srcOrd="0" destOrd="0" presId="urn:microsoft.com/office/officeart/2005/8/layout/vProcess5"/>
    <dgm:cxn modelId="{8361BEEC-525A-4869-9BF4-B93EA9C6B50A}" type="presParOf" srcId="{B8FE1316-2949-4874-8B22-936EA3E15500}" destId="{00791FC0-6708-4D39-859C-AFBCF3D6647B}" srcOrd="0" destOrd="0" presId="urn:microsoft.com/office/officeart/2005/8/layout/vProcess5"/>
    <dgm:cxn modelId="{3735296B-DC83-4C1E-9A7C-D8DC2EF4F413}" type="presParOf" srcId="{B8FE1316-2949-4874-8B22-936EA3E15500}" destId="{AD74C146-AFAD-464F-8BEA-D2556333FA86}" srcOrd="1" destOrd="0" presId="urn:microsoft.com/office/officeart/2005/8/layout/vProcess5"/>
    <dgm:cxn modelId="{01756C58-DD6A-46B2-B9C1-209D0F76874F}" type="presParOf" srcId="{B8FE1316-2949-4874-8B22-936EA3E15500}" destId="{ADCEF431-7934-4146-823C-FE7890A64070}" srcOrd="2" destOrd="0" presId="urn:microsoft.com/office/officeart/2005/8/layout/vProcess5"/>
    <dgm:cxn modelId="{5958D0C8-95D3-4928-954E-2F8059356E62}" type="presParOf" srcId="{B8FE1316-2949-4874-8B22-936EA3E15500}" destId="{6672E893-7A5D-4209-8295-B82503A58D49}" srcOrd="3" destOrd="0" presId="urn:microsoft.com/office/officeart/2005/8/layout/vProcess5"/>
    <dgm:cxn modelId="{44FE0A81-9FF1-4C15-9398-CD8D1A510CB0}" type="presParOf" srcId="{B8FE1316-2949-4874-8B22-936EA3E15500}" destId="{5DFE2264-5DC6-48D0-B0D7-2F5E2DEBDCD0}" srcOrd="4" destOrd="0" presId="urn:microsoft.com/office/officeart/2005/8/layout/vProcess5"/>
    <dgm:cxn modelId="{3149E255-35D8-42E6-BADD-2267B9E937C2}" type="presParOf" srcId="{B8FE1316-2949-4874-8B22-936EA3E15500}" destId="{7F4CE406-186D-45AA-9217-19E0297C5C05}" srcOrd="5" destOrd="0" presId="urn:microsoft.com/office/officeart/2005/8/layout/vProcess5"/>
    <dgm:cxn modelId="{2CD83C1A-A12B-48D0-8929-3D28DDA8AD67}" type="presParOf" srcId="{B8FE1316-2949-4874-8B22-936EA3E15500}" destId="{0476EE0D-0882-43F8-8B47-B408E70CC3C1}" srcOrd="6" destOrd="0" presId="urn:microsoft.com/office/officeart/2005/8/layout/vProcess5"/>
    <dgm:cxn modelId="{A70DCF8B-D730-486D-AC01-D9CB9C34FC32}" type="presParOf" srcId="{B8FE1316-2949-4874-8B22-936EA3E15500}" destId="{BABC4C8C-C324-4C89-909B-524EC2819F85}" srcOrd="7" destOrd="0" presId="urn:microsoft.com/office/officeart/2005/8/layout/vProcess5"/>
    <dgm:cxn modelId="{89AADC8B-0200-47BF-8F26-8F06179607D4}" type="presParOf" srcId="{B8FE1316-2949-4874-8B22-936EA3E15500}" destId="{0103BB9A-BC97-4722-968A-76228FE5086B}"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5764D7C-EB1D-4F2D-BD9F-9F756E1541AD}" type="doc">
      <dgm:prSet loTypeId="urn:microsoft.com/office/officeart/2005/8/layout/vList2" loCatId="list" qsTypeId="urn:microsoft.com/office/officeart/2005/8/quickstyle/simple4" qsCatId="simple" csTypeId="urn:microsoft.com/office/officeart/2005/8/colors/accent6_2" csCatId="accent6" phldr="1"/>
      <dgm:spPr/>
      <dgm:t>
        <a:bodyPr/>
        <a:lstStyle/>
        <a:p>
          <a:endParaRPr lang="en-US"/>
        </a:p>
      </dgm:t>
    </dgm:pt>
    <dgm:pt modelId="{FA017D7C-A4BB-49C7-9AAD-B5AEA8B91E61}">
      <dgm:prSet/>
      <dgm:spPr/>
      <dgm:t>
        <a:bodyPr/>
        <a:lstStyle/>
        <a:p>
          <a:r>
            <a:rPr lang="en-US"/>
            <a:t>50 mcg dosage unites</a:t>
          </a:r>
        </a:p>
      </dgm:t>
    </dgm:pt>
    <dgm:pt modelId="{F9AEEEAB-FEE8-4200-9048-FEFF664E8A32}" type="parTrans" cxnId="{26AFCF24-65F4-4DE5-B8FC-1E03217CFF59}">
      <dgm:prSet/>
      <dgm:spPr/>
      <dgm:t>
        <a:bodyPr/>
        <a:lstStyle/>
        <a:p>
          <a:endParaRPr lang="en-US"/>
        </a:p>
      </dgm:t>
    </dgm:pt>
    <dgm:pt modelId="{F48369B8-85E9-4E70-9E61-C428A67D923F}" type="sibTrans" cxnId="{26AFCF24-65F4-4DE5-B8FC-1E03217CFF59}">
      <dgm:prSet/>
      <dgm:spPr/>
      <dgm:t>
        <a:bodyPr/>
        <a:lstStyle/>
        <a:p>
          <a:endParaRPr lang="en-US"/>
        </a:p>
      </dgm:t>
    </dgm:pt>
    <dgm:pt modelId="{347DAEAC-3B97-40F5-9266-A92F799EFB86}">
      <dgm:prSet/>
      <dgm:spPr/>
      <dgm:t>
        <a:bodyPr/>
        <a:lstStyle/>
        <a:p>
          <a:r>
            <a:rPr lang="en-US"/>
            <a:t>Well under 2,000 mcg (2 mg) lethal dose</a:t>
          </a:r>
        </a:p>
      </dgm:t>
    </dgm:pt>
    <dgm:pt modelId="{0605C847-4A32-4D99-9193-AFD0FAA02CC0}" type="parTrans" cxnId="{34611A4E-5C3D-4576-8291-0209E971487D}">
      <dgm:prSet/>
      <dgm:spPr/>
      <dgm:t>
        <a:bodyPr/>
        <a:lstStyle/>
        <a:p>
          <a:endParaRPr lang="en-US"/>
        </a:p>
      </dgm:t>
    </dgm:pt>
    <dgm:pt modelId="{2BCC6B90-E9BA-454C-BA7C-8157298997E9}" type="sibTrans" cxnId="{34611A4E-5C3D-4576-8291-0209E971487D}">
      <dgm:prSet/>
      <dgm:spPr/>
      <dgm:t>
        <a:bodyPr/>
        <a:lstStyle/>
        <a:p>
          <a:endParaRPr lang="en-US"/>
        </a:p>
      </dgm:t>
    </dgm:pt>
    <dgm:pt modelId="{7982A03B-0845-4941-9B74-90B6B6399324}">
      <dgm:prSet/>
      <dgm:spPr/>
      <dgm:t>
        <a:bodyPr/>
        <a:lstStyle/>
        <a:p>
          <a:r>
            <a:rPr lang="en-US"/>
            <a:t>Ideal for introducing fentanyl into a country while minimizing chances of overdose</a:t>
          </a:r>
        </a:p>
      </dgm:t>
    </dgm:pt>
    <dgm:pt modelId="{69D2AB68-642F-4EB6-B6E3-E6100C796D6C}" type="parTrans" cxnId="{8EBAE960-40FD-4DC1-B826-E135208739B5}">
      <dgm:prSet/>
      <dgm:spPr/>
      <dgm:t>
        <a:bodyPr/>
        <a:lstStyle/>
        <a:p>
          <a:endParaRPr lang="en-US"/>
        </a:p>
      </dgm:t>
    </dgm:pt>
    <dgm:pt modelId="{D253482E-5839-44F2-A4EF-592B819FD2ED}" type="sibTrans" cxnId="{8EBAE960-40FD-4DC1-B826-E135208739B5}">
      <dgm:prSet/>
      <dgm:spPr/>
      <dgm:t>
        <a:bodyPr/>
        <a:lstStyle/>
        <a:p>
          <a:endParaRPr lang="en-US"/>
        </a:p>
      </dgm:t>
    </dgm:pt>
    <dgm:pt modelId="{F4DE50E0-4A4F-4258-9039-54A317609D2A}" type="pres">
      <dgm:prSet presAssocID="{C5764D7C-EB1D-4F2D-BD9F-9F756E1541AD}" presName="linear" presStyleCnt="0">
        <dgm:presLayoutVars>
          <dgm:animLvl val="lvl"/>
          <dgm:resizeHandles val="exact"/>
        </dgm:presLayoutVars>
      </dgm:prSet>
      <dgm:spPr/>
    </dgm:pt>
    <dgm:pt modelId="{614BD7BD-9B19-4B99-B2ED-975E87980474}" type="pres">
      <dgm:prSet presAssocID="{FA017D7C-A4BB-49C7-9AAD-B5AEA8B91E61}" presName="parentText" presStyleLbl="node1" presStyleIdx="0" presStyleCnt="3">
        <dgm:presLayoutVars>
          <dgm:chMax val="0"/>
          <dgm:bulletEnabled val="1"/>
        </dgm:presLayoutVars>
      </dgm:prSet>
      <dgm:spPr/>
    </dgm:pt>
    <dgm:pt modelId="{009D29EA-2373-4C5C-B0A8-F55D641EC0EF}" type="pres">
      <dgm:prSet presAssocID="{F48369B8-85E9-4E70-9E61-C428A67D923F}" presName="spacer" presStyleCnt="0"/>
      <dgm:spPr/>
    </dgm:pt>
    <dgm:pt modelId="{5A0E26DE-86C4-45D0-B9AF-E8DBE0737EC7}" type="pres">
      <dgm:prSet presAssocID="{347DAEAC-3B97-40F5-9266-A92F799EFB86}" presName="parentText" presStyleLbl="node1" presStyleIdx="1" presStyleCnt="3">
        <dgm:presLayoutVars>
          <dgm:chMax val="0"/>
          <dgm:bulletEnabled val="1"/>
        </dgm:presLayoutVars>
      </dgm:prSet>
      <dgm:spPr/>
    </dgm:pt>
    <dgm:pt modelId="{DEBF00B6-5E29-408F-B4C5-7F22DEA0D224}" type="pres">
      <dgm:prSet presAssocID="{2BCC6B90-E9BA-454C-BA7C-8157298997E9}" presName="spacer" presStyleCnt="0"/>
      <dgm:spPr/>
    </dgm:pt>
    <dgm:pt modelId="{3B5495F0-CB3E-4C8F-B446-3E910BADA0E5}" type="pres">
      <dgm:prSet presAssocID="{7982A03B-0845-4941-9B74-90B6B6399324}" presName="parentText" presStyleLbl="node1" presStyleIdx="2" presStyleCnt="3">
        <dgm:presLayoutVars>
          <dgm:chMax val="0"/>
          <dgm:bulletEnabled val="1"/>
        </dgm:presLayoutVars>
      </dgm:prSet>
      <dgm:spPr/>
    </dgm:pt>
  </dgm:ptLst>
  <dgm:cxnLst>
    <dgm:cxn modelId="{26AFCF24-65F4-4DE5-B8FC-1E03217CFF59}" srcId="{C5764D7C-EB1D-4F2D-BD9F-9F756E1541AD}" destId="{FA017D7C-A4BB-49C7-9AAD-B5AEA8B91E61}" srcOrd="0" destOrd="0" parTransId="{F9AEEEAB-FEE8-4200-9048-FEFF664E8A32}" sibTransId="{F48369B8-85E9-4E70-9E61-C428A67D923F}"/>
    <dgm:cxn modelId="{E354053C-117B-455C-A69C-5A24396F38DE}" type="presOf" srcId="{C5764D7C-EB1D-4F2D-BD9F-9F756E1541AD}" destId="{F4DE50E0-4A4F-4258-9039-54A317609D2A}" srcOrd="0" destOrd="0" presId="urn:microsoft.com/office/officeart/2005/8/layout/vList2"/>
    <dgm:cxn modelId="{8EBAE960-40FD-4DC1-B826-E135208739B5}" srcId="{C5764D7C-EB1D-4F2D-BD9F-9F756E1541AD}" destId="{7982A03B-0845-4941-9B74-90B6B6399324}" srcOrd="2" destOrd="0" parTransId="{69D2AB68-642F-4EB6-B6E3-E6100C796D6C}" sibTransId="{D253482E-5839-44F2-A4EF-592B819FD2ED}"/>
    <dgm:cxn modelId="{34611A4E-5C3D-4576-8291-0209E971487D}" srcId="{C5764D7C-EB1D-4F2D-BD9F-9F756E1541AD}" destId="{347DAEAC-3B97-40F5-9266-A92F799EFB86}" srcOrd="1" destOrd="0" parTransId="{0605C847-4A32-4D99-9193-AFD0FAA02CC0}" sibTransId="{2BCC6B90-E9BA-454C-BA7C-8157298997E9}"/>
    <dgm:cxn modelId="{17397884-3F7D-4353-91BA-317F0AC146F4}" type="presOf" srcId="{7982A03B-0845-4941-9B74-90B6B6399324}" destId="{3B5495F0-CB3E-4C8F-B446-3E910BADA0E5}" srcOrd="0" destOrd="0" presId="urn:microsoft.com/office/officeart/2005/8/layout/vList2"/>
    <dgm:cxn modelId="{D0EA14AF-CF0F-4E2B-B53C-738D8AC1B847}" type="presOf" srcId="{FA017D7C-A4BB-49C7-9AAD-B5AEA8B91E61}" destId="{614BD7BD-9B19-4B99-B2ED-975E87980474}" srcOrd="0" destOrd="0" presId="urn:microsoft.com/office/officeart/2005/8/layout/vList2"/>
    <dgm:cxn modelId="{30A2C3D3-5197-4B39-B98D-93C186E77B6D}" type="presOf" srcId="{347DAEAC-3B97-40F5-9266-A92F799EFB86}" destId="{5A0E26DE-86C4-45D0-B9AF-E8DBE0737EC7}" srcOrd="0" destOrd="0" presId="urn:microsoft.com/office/officeart/2005/8/layout/vList2"/>
    <dgm:cxn modelId="{4A12BC12-FC6E-4C74-B490-36F57A8C9437}" type="presParOf" srcId="{F4DE50E0-4A4F-4258-9039-54A317609D2A}" destId="{614BD7BD-9B19-4B99-B2ED-975E87980474}" srcOrd="0" destOrd="0" presId="urn:microsoft.com/office/officeart/2005/8/layout/vList2"/>
    <dgm:cxn modelId="{4653A6B2-361A-4A63-B9A4-57F3B357523A}" type="presParOf" srcId="{F4DE50E0-4A4F-4258-9039-54A317609D2A}" destId="{009D29EA-2373-4C5C-B0A8-F55D641EC0EF}" srcOrd="1" destOrd="0" presId="urn:microsoft.com/office/officeart/2005/8/layout/vList2"/>
    <dgm:cxn modelId="{CB5627AB-7C89-49B3-84B8-02AB90D2222A}" type="presParOf" srcId="{F4DE50E0-4A4F-4258-9039-54A317609D2A}" destId="{5A0E26DE-86C4-45D0-B9AF-E8DBE0737EC7}" srcOrd="2" destOrd="0" presId="urn:microsoft.com/office/officeart/2005/8/layout/vList2"/>
    <dgm:cxn modelId="{D2DF29DB-4566-4F11-95E4-19CDCB9AB180}" type="presParOf" srcId="{F4DE50E0-4A4F-4258-9039-54A317609D2A}" destId="{DEBF00B6-5E29-408F-B4C5-7F22DEA0D224}" srcOrd="3" destOrd="0" presId="urn:microsoft.com/office/officeart/2005/8/layout/vList2"/>
    <dgm:cxn modelId="{DF48FDBC-2281-4152-AE80-B6CDC95F78CA}" type="presParOf" srcId="{F4DE50E0-4A4F-4258-9039-54A317609D2A}" destId="{3B5495F0-CB3E-4C8F-B446-3E910BADA0E5}"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8C81A33-BD85-4BA9-A854-0319562237B6}"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BEF62F6A-E04C-4031-A926-BD597724F50A}">
      <dgm:prSet/>
      <dgm:spPr/>
      <dgm:t>
        <a:bodyPr/>
        <a:lstStyle/>
        <a:p>
          <a:pPr>
            <a:defRPr b="1"/>
          </a:pPr>
          <a:r>
            <a:rPr lang="en-US"/>
            <a:t>July 2023</a:t>
          </a:r>
        </a:p>
      </dgm:t>
    </dgm:pt>
    <dgm:pt modelId="{6B05102B-0648-4F72-A31F-E9534E5A7A73}" type="parTrans" cxnId="{4ED2B3A7-15C2-44B4-976B-93D0203E7516}">
      <dgm:prSet/>
      <dgm:spPr/>
      <dgm:t>
        <a:bodyPr/>
        <a:lstStyle/>
        <a:p>
          <a:endParaRPr lang="en-US"/>
        </a:p>
      </dgm:t>
    </dgm:pt>
    <dgm:pt modelId="{151DE07D-111F-4E55-A97A-C4F9A8B69706}" type="sibTrans" cxnId="{4ED2B3A7-15C2-44B4-976B-93D0203E7516}">
      <dgm:prSet/>
      <dgm:spPr/>
      <dgm:t>
        <a:bodyPr/>
        <a:lstStyle/>
        <a:p>
          <a:endParaRPr lang="en-US"/>
        </a:p>
      </dgm:t>
    </dgm:pt>
    <dgm:pt modelId="{A442CB2E-943D-4921-AB8E-405522F01815}">
      <dgm:prSet/>
      <dgm:spPr/>
      <dgm:t>
        <a:bodyPr/>
        <a:lstStyle/>
        <a:p>
          <a:r>
            <a:rPr lang="en-US" dirty="0"/>
            <a:t>(Kentucky) – 3.5 </a:t>
          </a:r>
          <a:r>
            <a:rPr lang="en-US" dirty="0" err="1"/>
            <a:t>lbs</a:t>
          </a:r>
          <a:endParaRPr lang="en-US" dirty="0"/>
        </a:p>
      </dgm:t>
    </dgm:pt>
    <dgm:pt modelId="{D5B1340D-91E0-4A95-8D7B-52281558EC94}" type="parTrans" cxnId="{0A413C86-889C-4B96-8229-3B2849CC822C}">
      <dgm:prSet/>
      <dgm:spPr/>
      <dgm:t>
        <a:bodyPr/>
        <a:lstStyle/>
        <a:p>
          <a:endParaRPr lang="en-US"/>
        </a:p>
      </dgm:t>
    </dgm:pt>
    <dgm:pt modelId="{426CF295-0177-4406-BB64-13BCF4A2AFCB}" type="sibTrans" cxnId="{0A413C86-889C-4B96-8229-3B2849CC822C}">
      <dgm:prSet/>
      <dgm:spPr/>
      <dgm:t>
        <a:bodyPr/>
        <a:lstStyle/>
        <a:p>
          <a:endParaRPr lang="en-US"/>
        </a:p>
      </dgm:t>
    </dgm:pt>
    <dgm:pt modelId="{53837168-93AF-463C-A914-E950C426B2A6}">
      <dgm:prSet/>
      <dgm:spPr/>
      <dgm:t>
        <a:bodyPr/>
        <a:lstStyle/>
        <a:p>
          <a:pPr>
            <a:defRPr b="1"/>
          </a:pPr>
          <a:r>
            <a:rPr lang="en-US"/>
            <a:t>Oct. 2023</a:t>
          </a:r>
        </a:p>
      </dgm:t>
    </dgm:pt>
    <dgm:pt modelId="{BF352A87-A97C-49E0-B2FC-9AF6C6B14200}" type="parTrans" cxnId="{3F74DD9A-810D-46DC-9805-76DC568E699B}">
      <dgm:prSet/>
      <dgm:spPr/>
      <dgm:t>
        <a:bodyPr/>
        <a:lstStyle/>
        <a:p>
          <a:endParaRPr lang="en-US"/>
        </a:p>
      </dgm:t>
    </dgm:pt>
    <dgm:pt modelId="{5D01F979-41C7-4537-A290-361BD2C4923A}" type="sibTrans" cxnId="{3F74DD9A-810D-46DC-9805-76DC568E699B}">
      <dgm:prSet/>
      <dgm:spPr/>
      <dgm:t>
        <a:bodyPr/>
        <a:lstStyle/>
        <a:p>
          <a:endParaRPr lang="en-US"/>
        </a:p>
      </dgm:t>
    </dgm:pt>
    <dgm:pt modelId="{88E89083-298C-45BF-9EE2-ADF3ED76D149}">
      <dgm:prSet/>
      <dgm:spPr/>
      <dgm:t>
        <a:bodyPr/>
        <a:lstStyle/>
        <a:p>
          <a:r>
            <a:rPr lang="en-US"/>
            <a:t>(Arizona) – 54 gallons</a:t>
          </a:r>
        </a:p>
      </dgm:t>
    </dgm:pt>
    <dgm:pt modelId="{1D152117-C0BE-4FC3-98AD-FA1FC7430C0E}" type="parTrans" cxnId="{54D80F37-83AF-4B50-ADF0-CF67F32C95D2}">
      <dgm:prSet/>
      <dgm:spPr/>
      <dgm:t>
        <a:bodyPr/>
        <a:lstStyle/>
        <a:p>
          <a:endParaRPr lang="en-US"/>
        </a:p>
      </dgm:t>
    </dgm:pt>
    <dgm:pt modelId="{B0E1ABA4-F806-4267-8D4A-1F2D0496EDCC}" type="sibTrans" cxnId="{54D80F37-83AF-4B50-ADF0-CF67F32C95D2}">
      <dgm:prSet/>
      <dgm:spPr/>
      <dgm:t>
        <a:bodyPr/>
        <a:lstStyle/>
        <a:p>
          <a:endParaRPr lang="en-US"/>
        </a:p>
      </dgm:t>
    </dgm:pt>
    <dgm:pt modelId="{AEAA2299-3D4F-4DAD-9F2D-09ACE51C2E46}">
      <dgm:prSet/>
      <dgm:spPr/>
      <dgm:t>
        <a:bodyPr/>
        <a:lstStyle/>
        <a:p>
          <a:pPr>
            <a:defRPr b="1"/>
          </a:pPr>
          <a:r>
            <a:rPr lang="en-US"/>
            <a:t>Nov. 2023</a:t>
          </a:r>
        </a:p>
      </dgm:t>
    </dgm:pt>
    <dgm:pt modelId="{EBCA8185-3938-4F2D-8C79-05D2F7C40BC1}" type="parTrans" cxnId="{29B2C2EE-1C76-4166-8183-E68EDD4ADBDF}">
      <dgm:prSet/>
      <dgm:spPr/>
      <dgm:t>
        <a:bodyPr/>
        <a:lstStyle/>
        <a:p>
          <a:endParaRPr lang="en-US"/>
        </a:p>
      </dgm:t>
    </dgm:pt>
    <dgm:pt modelId="{782A4340-3C46-442C-BCF2-6233BBD067B0}" type="sibTrans" cxnId="{29B2C2EE-1C76-4166-8183-E68EDD4ADBDF}">
      <dgm:prSet/>
      <dgm:spPr/>
      <dgm:t>
        <a:bodyPr/>
        <a:lstStyle/>
        <a:p>
          <a:endParaRPr lang="en-US"/>
        </a:p>
      </dgm:t>
    </dgm:pt>
    <dgm:pt modelId="{02F1FE54-BFB2-4B68-AAF2-9F0873C315CD}">
      <dgm:prSet/>
      <dgm:spPr/>
      <dgm:t>
        <a:bodyPr/>
        <a:lstStyle/>
        <a:p>
          <a:r>
            <a:rPr lang="en-US"/>
            <a:t>(Arizona) – 64 gallons</a:t>
          </a:r>
        </a:p>
      </dgm:t>
    </dgm:pt>
    <dgm:pt modelId="{7FC1C2EE-D2EA-4E32-B613-5F60CB6B0087}" type="parTrans" cxnId="{A44ACA86-F6FF-476B-A0FD-52BC2A943BD2}">
      <dgm:prSet/>
      <dgm:spPr/>
      <dgm:t>
        <a:bodyPr/>
        <a:lstStyle/>
        <a:p>
          <a:endParaRPr lang="en-US"/>
        </a:p>
      </dgm:t>
    </dgm:pt>
    <dgm:pt modelId="{50B1D920-FD89-4EF1-BF1A-AF976F8ADD5E}" type="sibTrans" cxnId="{A44ACA86-F6FF-476B-A0FD-52BC2A943BD2}">
      <dgm:prSet/>
      <dgm:spPr/>
      <dgm:t>
        <a:bodyPr/>
        <a:lstStyle/>
        <a:p>
          <a:endParaRPr lang="en-US"/>
        </a:p>
      </dgm:t>
    </dgm:pt>
    <dgm:pt modelId="{FBABAD56-28C0-44FA-818E-98FE3EE78B60}" type="pres">
      <dgm:prSet presAssocID="{38C81A33-BD85-4BA9-A854-0319562237B6}" presName="root" presStyleCnt="0">
        <dgm:presLayoutVars>
          <dgm:chMax/>
          <dgm:chPref/>
          <dgm:animLvl val="lvl"/>
        </dgm:presLayoutVars>
      </dgm:prSet>
      <dgm:spPr/>
    </dgm:pt>
    <dgm:pt modelId="{30D29EFA-23C2-4F8E-8256-1B41589F2D6F}" type="pres">
      <dgm:prSet presAssocID="{38C81A33-BD85-4BA9-A854-0319562237B6}" presName="divider" presStyleLbl="node1" presStyleIdx="0" presStyleCnt="1"/>
      <dgm:spPr/>
    </dgm:pt>
    <dgm:pt modelId="{5F19CB13-41A2-4D58-8B33-B5158AA12B40}" type="pres">
      <dgm:prSet presAssocID="{38C81A33-BD85-4BA9-A854-0319562237B6}" presName="nodes" presStyleCnt="0">
        <dgm:presLayoutVars>
          <dgm:chMax/>
          <dgm:chPref/>
          <dgm:animLvl val="lvl"/>
        </dgm:presLayoutVars>
      </dgm:prSet>
      <dgm:spPr/>
    </dgm:pt>
    <dgm:pt modelId="{BB976F59-9E0F-4918-9571-C7D53D9FE5EA}" type="pres">
      <dgm:prSet presAssocID="{BEF62F6A-E04C-4031-A926-BD597724F50A}" presName="composite" presStyleCnt="0"/>
      <dgm:spPr/>
    </dgm:pt>
    <dgm:pt modelId="{714685CC-D97A-41F6-9265-837B8718A542}" type="pres">
      <dgm:prSet presAssocID="{BEF62F6A-E04C-4031-A926-BD597724F50A}" presName="L1TextContainer" presStyleLbl="revTx" presStyleIdx="0" presStyleCnt="3">
        <dgm:presLayoutVars>
          <dgm:chMax val="1"/>
          <dgm:chPref val="1"/>
          <dgm:bulletEnabled val="1"/>
        </dgm:presLayoutVars>
      </dgm:prSet>
      <dgm:spPr/>
    </dgm:pt>
    <dgm:pt modelId="{F58A5FB2-1BD8-4268-A651-9DA0D5F8EF35}" type="pres">
      <dgm:prSet presAssocID="{BEF62F6A-E04C-4031-A926-BD597724F50A}" presName="L2TextContainerWrapper" presStyleCnt="0">
        <dgm:presLayoutVars>
          <dgm:chMax val="0"/>
          <dgm:chPref val="0"/>
          <dgm:bulletEnabled val="1"/>
        </dgm:presLayoutVars>
      </dgm:prSet>
      <dgm:spPr/>
    </dgm:pt>
    <dgm:pt modelId="{46718A87-0E1D-460C-9669-65E6939BE4AF}" type="pres">
      <dgm:prSet presAssocID="{BEF62F6A-E04C-4031-A926-BD597724F50A}" presName="L2TextContainer" presStyleLbl="bgAccFollowNode1" presStyleIdx="0" presStyleCnt="3"/>
      <dgm:spPr/>
    </dgm:pt>
    <dgm:pt modelId="{A8232944-4262-496C-9DCA-19687BB730A4}" type="pres">
      <dgm:prSet presAssocID="{BEF62F6A-E04C-4031-A926-BD597724F50A}" presName="FlexibleEmptyPlaceHolder" presStyleCnt="0"/>
      <dgm:spPr/>
    </dgm:pt>
    <dgm:pt modelId="{94958F5A-B8C0-46F8-806C-5CA83E1F66E1}" type="pres">
      <dgm:prSet presAssocID="{BEF62F6A-E04C-4031-A926-BD597724F50A}" presName="ConnectLine" presStyleLbl="alignNode1" presStyleIdx="0" presStyleCnt="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B7537036-D7FF-45B3-A0BB-6C96D2F3EFDE}" type="pres">
      <dgm:prSet presAssocID="{BEF62F6A-E04C-4031-A926-BD597724F50A}" presName="ConnectorPoint" presStyleLbl="fgAcc1" presStyleIdx="0" presStyleCnt="3"/>
      <dgm:spPr>
        <a:solidFill>
          <a:schemeClr val="lt1">
            <a:alpha val="90000"/>
            <a:hueOff val="0"/>
            <a:satOff val="0"/>
            <a:lumOff val="0"/>
            <a:alphaOff val="0"/>
          </a:schemeClr>
        </a:solidFill>
        <a:ln w="25400" cap="flat" cmpd="sng" algn="ctr">
          <a:noFill/>
          <a:prstDash val="solid"/>
        </a:ln>
        <a:effectLst/>
      </dgm:spPr>
    </dgm:pt>
    <dgm:pt modelId="{E5B80E2C-E6FC-49F7-A887-348205E482E5}" type="pres">
      <dgm:prSet presAssocID="{BEF62F6A-E04C-4031-A926-BD597724F50A}" presName="EmptyPlaceHolder" presStyleCnt="0"/>
      <dgm:spPr/>
    </dgm:pt>
    <dgm:pt modelId="{7CAF85DC-48A0-442B-A202-FECF1A373877}" type="pres">
      <dgm:prSet presAssocID="{151DE07D-111F-4E55-A97A-C4F9A8B69706}" presName="spaceBetweenRectangles" presStyleCnt="0"/>
      <dgm:spPr/>
    </dgm:pt>
    <dgm:pt modelId="{082D77F6-4DC5-42B4-8BCC-B8E28666890E}" type="pres">
      <dgm:prSet presAssocID="{53837168-93AF-463C-A914-E950C426B2A6}" presName="composite" presStyleCnt="0"/>
      <dgm:spPr/>
    </dgm:pt>
    <dgm:pt modelId="{33F1A730-2443-4843-9C91-96966B269411}" type="pres">
      <dgm:prSet presAssocID="{53837168-93AF-463C-A914-E950C426B2A6}" presName="L1TextContainer" presStyleLbl="revTx" presStyleIdx="1" presStyleCnt="3">
        <dgm:presLayoutVars>
          <dgm:chMax val="1"/>
          <dgm:chPref val="1"/>
          <dgm:bulletEnabled val="1"/>
        </dgm:presLayoutVars>
      </dgm:prSet>
      <dgm:spPr/>
    </dgm:pt>
    <dgm:pt modelId="{89260AAC-AA2D-48E2-BC7F-2D85DDD6ED3A}" type="pres">
      <dgm:prSet presAssocID="{53837168-93AF-463C-A914-E950C426B2A6}" presName="L2TextContainerWrapper" presStyleCnt="0">
        <dgm:presLayoutVars>
          <dgm:chMax val="0"/>
          <dgm:chPref val="0"/>
          <dgm:bulletEnabled val="1"/>
        </dgm:presLayoutVars>
      </dgm:prSet>
      <dgm:spPr/>
    </dgm:pt>
    <dgm:pt modelId="{907BEE5B-B514-4C49-94C5-9F7C4536FC75}" type="pres">
      <dgm:prSet presAssocID="{53837168-93AF-463C-A914-E950C426B2A6}" presName="L2TextContainer" presStyleLbl="bgAccFollowNode1" presStyleIdx="1" presStyleCnt="3"/>
      <dgm:spPr/>
    </dgm:pt>
    <dgm:pt modelId="{E68E5EEC-B99C-44A5-AD1B-6E575D3AD304}" type="pres">
      <dgm:prSet presAssocID="{53837168-93AF-463C-A914-E950C426B2A6}" presName="FlexibleEmptyPlaceHolder" presStyleCnt="0"/>
      <dgm:spPr/>
    </dgm:pt>
    <dgm:pt modelId="{6B79CEBF-3747-47C1-9F78-27986A233787}" type="pres">
      <dgm:prSet presAssocID="{53837168-93AF-463C-A914-E950C426B2A6}" presName="ConnectLine" presStyleLbl="alignNode1" presStyleIdx="1" presStyleCnt="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F1A97DF6-B758-4D36-9D0E-C05D878CA59E}" type="pres">
      <dgm:prSet presAssocID="{53837168-93AF-463C-A914-E950C426B2A6}" presName="ConnectorPoint" presStyleLbl="fgAcc1" presStyleIdx="1" presStyleCnt="3"/>
      <dgm:spPr>
        <a:solidFill>
          <a:schemeClr val="lt1">
            <a:alpha val="90000"/>
            <a:hueOff val="0"/>
            <a:satOff val="0"/>
            <a:lumOff val="0"/>
            <a:alphaOff val="0"/>
          </a:schemeClr>
        </a:solidFill>
        <a:ln w="25400" cap="flat" cmpd="sng" algn="ctr">
          <a:noFill/>
          <a:prstDash val="solid"/>
        </a:ln>
        <a:effectLst/>
      </dgm:spPr>
    </dgm:pt>
    <dgm:pt modelId="{0AE8E24C-FF39-4C06-BA47-D37349E2B680}" type="pres">
      <dgm:prSet presAssocID="{53837168-93AF-463C-A914-E950C426B2A6}" presName="EmptyPlaceHolder" presStyleCnt="0"/>
      <dgm:spPr/>
    </dgm:pt>
    <dgm:pt modelId="{DD0FC313-624E-4AF3-9188-614CABD90FE7}" type="pres">
      <dgm:prSet presAssocID="{5D01F979-41C7-4537-A290-361BD2C4923A}" presName="spaceBetweenRectangles" presStyleCnt="0"/>
      <dgm:spPr/>
    </dgm:pt>
    <dgm:pt modelId="{73B9EF94-2077-4287-BFF1-CCA570105E1E}" type="pres">
      <dgm:prSet presAssocID="{AEAA2299-3D4F-4DAD-9F2D-09ACE51C2E46}" presName="composite" presStyleCnt="0"/>
      <dgm:spPr/>
    </dgm:pt>
    <dgm:pt modelId="{47EE1288-C3F9-4C5B-AB62-989A3D099E10}" type="pres">
      <dgm:prSet presAssocID="{AEAA2299-3D4F-4DAD-9F2D-09ACE51C2E46}" presName="L1TextContainer" presStyleLbl="revTx" presStyleIdx="2" presStyleCnt="3">
        <dgm:presLayoutVars>
          <dgm:chMax val="1"/>
          <dgm:chPref val="1"/>
          <dgm:bulletEnabled val="1"/>
        </dgm:presLayoutVars>
      </dgm:prSet>
      <dgm:spPr/>
    </dgm:pt>
    <dgm:pt modelId="{6E33A0C1-F75F-4556-8450-518C7E046ED9}" type="pres">
      <dgm:prSet presAssocID="{AEAA2299-3D4F-4DAD-9F2D-09ACE51C2E46}" presName="L2TextContainerWrapper" presStyleCnt="0">
        <dgm:presLayoutVars>
          <dgm:chMax val="0"/>
          <dgm:chPref val="0"/>
          <dgm:bulletEnabled val="1"/>
        </dgm:presLayoutVars>
      </dgm:prSet>
      <dgm:spPr/>
    </dgm:pt>
    <dgm:pt modelId="{75732550-4A08-45F4-923A-A3620C14239E}" type="pres">
      <dgm:prSet presAssocID="{AEAA2299-3D4F-4DAD-9F2D-09ACE51C2E46}" presName="L2TextContainer" presStyleLbl="bgAccFollowNode1" presStyleIdx="2" presStyleCnt="3"/>
      <dgm:spPr/>
    </dgm:pt>
    <dgm:pt modelId="{76A7E108-CB7C-46FB-9EB8-B50215DB890B}" type="pres">
      <dgm:prSet presAssocID="{AEAA2299-3D4F-4DAD-9F2D-09ACE51C2E46}" presName="FlexibleEmptyPlaceHolder" presStyleCnt="0"/>
      <dgm:spPr/>
    </dgm:pt>
    <dgm:pt modelId="{C95162AD-01DF-4E7B-9C12-018FB4B8CD4E}" type="pres">
      <dgm:prSet presAssocID="{AEAA2299-3D4F-4DAD-9F2D-09ACE51C2E46}" presName="ConnectLine" presStyleLbl="alignNode1" presStyleIdx="2" presStyleCnt="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09CFDC36-EA92-4DF9-B835-E8ECBA945D83}" type="pres">
      <dgm:prSet presAssocID="{AEAA2299-3D4F-4DAD-9F2D-09ACE51C2E46}" presName="ConnectorPoint" presStyleLbl="fgAcc1" presStyleIdx="2" presStyleCnt="3"/>
      <dgm:spPr>
        <a:solidFill>
          <a:schemeClr val="lt1">
            <a:alpha val="90000"/>
            <a:hueOff val="0"/>
            <a:satOff val="0"/>
            <a:lumOff val="0"/>
            <a:alphaOff val="0"/>
          </a:schemeClr>
        </a:solidFill>
        <a:ln w="25400" cap="flat" cmpd="sng" algn="ctr">
          <a:noFill/>
          <a:prstDash val="solid"/>
        </a:ln>
        <a:effectLst/>
      </dgm:spPr>
    </dgm:pt>
    <dgm:pt modelId="{23846710-318A-4932-A0C4-69DDF61B5603}" type="pres">
      <dgm:prSet presAssocID="{AEAA2299-3D4F-4DAD-9F2D-09ACE51C2E46}" presName="EmptyPlaceHolder" presStyleCnt="0"/>
      <dgm:spPr/>
    </dgm:pt>
  </dgm:ptLst>
  <dgm:cxnLst>
    <dgm:cxn modelId="{140D7D36-7899-4054-B46A-4AD00FC46F1C}" type="presOf" srcId="{38C81A33-BD85-4BA9-A854-0319562237B6}" destId="{FBABAD56-28C0-44FA-818E-98FE3EE78B60}" srcOrd="0" destOrd="0" presId="urn:microsoft.com/office/officeart/2017/3/layout/HorizontalPathTimeline"/>
    <dgm:cxn modelId="{54D80F37-83AF-4B50-ADF0-CF67F32C95D2}" srcId="{53837168-93AF-463C-A914-E950C426B2A6}" destId="{88E89083-298C-45BF-9EE2-ADF3ED76D149}" srcOrd="0" destOrd="0" parTransId="{1D152117-C0BE-4FC3-98AD-FA1FC7430C0E}" sibTransId="{B0E1ABA4-F806-4267-8D4A-1F2D0496EDCC}"/>
    <dgm:cxn modelId="{F3FAE76D-EC56-4AC9-B105-7A23A189E6B9}" type="presOf" srcId="{BEF62F6A-E04C-4031-A926-BD597724F50A}" destId="{714685CC-D97A-41F6-9265-837B8718A542}" srcOrd="0" destOrd="0" presId="urn:microsoft.com/office/officeart/2017/3/layout/HorizontalPathTimeline"/>
    <dgm:cxn modelId="{1E7AE87D-9E06-45EB-A5BB-2F7E709ABED0}" type="presOf" srcId="{A442CB2E-943D-4921-AB8E-405522F01815}" destId="{46718A87-0E1D-460C-9669-65E6939BE4AF}" srcOrd="0" destOrd="0" presId="urn:microsoft.com/office/officeart/2017/3/layout/HorizontalPathTimeline"/>
    <dgm:cxn modelId="{0A413C86-889C-4B96-8229-3B2849CC822C}" srcId="{BEF62F6A-E04C-4031-A926-BD597724F50A}" destId="{A442CB2E-943D-4921-AB8E-405522F01815}" srcOrd="0" destOrd="0" parTransId="{D5B1340D-91E0-4A95-8D7B-52281558EC94}" sibTransId="{426CF295-0177-4406-BB64-13BCF4A2AFCB}"/>
    <dgm:cxn modelId="{A44ACA86-F6FF-476B-A0FD-52BC2A943BD2}" srcId="{AEAA2299-3D4F-4DAD-9F2D-09ACE51C2E46}" destId="{02F1FE54-BFB2-4B68-AAF2-9F0873C315CD}" srcOrd="0" destOrd="0" parTransId="{7FC1C2EE-D2EA-4E32-B613-5F60CB6B0087}" sibTransId="{50B1D920-FD89-4EF1-BF1A-AF976F8ADD5E}"/>
    <dgm:cxn modelId="{3F74DD9A-810D-46DC-9805-76DC568E699B}" srcId="{38C81A33-BD85-4BA9-A854-0319562237B6}" destId="{53837168-93AF-463C-A914-E950C426B2A6}" srcOrd="1" destOrd="0" parTransId="{BF352A87-A97C-49E0-B2FC-9AF6C6B14200}" sibTransId="{5D01F979-41C7-4537-A290-361BD2C4923A}"/>
    <dgm:cxn modelId="{D95C1B9B-27C7-4CF8-BCA3-06CE9DB26BFC}" type="presOf" srcId="{02F1FE54-BFB2-4B68-AAF2-9F0873C315CD}" destId="{75732550-4A08-45F4-923A-A3620C14239E}" srcOrd="0" destOrd="0" presId="urn:microsoft.com/office/officeart/2017/3/layout/HorizontalPathTimeline"/>
    <dgm:cxn modelId="{BE92A29E-54E2-411D-BAC8-CE63FDC6B059}" type="presOf" srcId="{88E89083-298C-45BF-9EE2-ADF3ED76D149}" destId="{907BEE5B-B514-4C49-94C5-9F7C4536FC75}" srcOrd="0" destOrd="0" presId="urn:microsoft.com/office/officeart/2017/3/layout/HorizontalPathTimeline"/>
    <dgm:cxn modelId="{95493CA1-109F-40E5-AA37-5EB600DFB45A}" type="presOf" srcId="{AEAA2299-3D4F-4DAD-9F2D-09ACE51C2E46}" destId="{47EE1288-C3F9-4C5B-AB62-989A3D099E10}" srcOrd="0" destOrd="0" presId="urn:microsoft.com/office/officeart/2017/3/layout/HorizontalPathTimeline"/>
    <dgm:cxn modelId="{4ED2B3A7-15C2-44B4-976B-93D0203E7516}" srcId="{38C81A33-BD85-4BA9-A854-0319562237B6}" destId="{BEF62F6A-E04C-4031-A926-BD597724F50A}" srcOrd="0" destOrd="0" parTransId="{6B05102B-0648-4F72-A31F-E9534E5A7A73}" sibTransId="{151DE07D-111F-4E55-A97A-C4F9A8B69706}"/>
    <dgm:cxn modelId="{70A813CC-3B3F-4BA7-B10A-59D35F9EF54F}" type="presOf" srcId="{53837168-93AF-463C-A914-E950C426B2A6}" destId="{33F1A730-2443-4843-9C91-96966B269411}" srcOrd="0" destOrd="0" presId="urn:microsoft.com/office/officeart/2017/3/layout/HorizontalPathTimeline"/>
    <dgm:cxn modelId="{29B2C2EE-1C76-4166-8183-E68EDD4ADBDF}" srcId="{38C81A33-BD85-4BA9-A854-0319562237B6}" destId="{AEAA2299-3D4F-4DAD-9F2D-09ACE51C2E46}" srcOrd="2" destOrd="0" parTransId="{EBCA8185-3938-4F2D-8C79-05D2F7C40BC1}" sibTransId="{782A4340-3C46-442C-BCF2-6233BBD067B0}"/>
    <dgm:cxn modelId="{0F04601D-BA53-4EC8-AF97-3365DEE5B4EF}" type="presParOf" srcId="{FBABAD56-28C0-44FA-818E-98FE3EE78B60}" destId="{30D29EFA-23C2-4F8E-8256-1B41589F2D6F}" srcOrd="0" destOrd="0" presId="urn:microsoft.com/office/officeart/2017/3/layout/HorizontalPathTimeline"/>
    <dgm:cxn modelId="{67638352-01F8-4A80-AE06-59155F41E1CF}" type="presParOf" srcId="{FBABAD56-28C0-44FA-818E-98FE3EE78B60}" destId="{5F19CB13-41A2-4D58-8B33-B5158AA12B40}" srcOrd="1" destOrd="0" presId="urn:microsoft.com/office/officeart/2017/3/layout/HorizontalPathTimeline"/>
    <dgm:cxn modelId="{71137C09-5C4B-41C2-971D-BED525DD2C69}" type="presParOf" srcId="{5F19CB13-41A2-4D58-8B33-B5158AA12B40}" destId="{BB976F59-9E0F-4918-9571-C7D53D9FE5EA}" srcOrd="0" destOrd="0" presId="urn:microsoft.com/office/officeart/2017/3/layout/HorizontalPathTimeline"/>
    <dgm:cxn modelId="{4BC3ADF5-D2CC-4E81-96EA-CA79755D7874}" type="presParOf" srcId="{BB976F59-9E0F-4918-9571-C7D53D9FE5EA}" destId="{714685CC-D97A-41F6-9265-837B8718A542}" srcOrd="0" destOrd="0" presId="urn:microsoft.com/office/officeart/2017/3/layout/HorizontalPathTimeline"/>
    <dgm:cxn modelId="{6AE0256F-F158-4027-9379-88B39DA5C0AD}" type="presParOf" srcId="{BB976F59-9E0F-4918-9571-C7D53D9FE5EA}" destId="{F58A5FB2-1BD8-4268-A651-9DA0D5F8EF35}" srcOrd="1" destOrd="0" presId="urn:microsoft.com/office/officeart/2017/3/layout/HorizontalPathTimeline"/>
    <dgm:cxn modelId="{468A4706-9CC3-43FA-B8F1-DF324C849222}" type="presParOf" srcId="{F58A5FB2-1BD8-4268-A651-9DA0D5F8EF35}" destId="{46718A87-0E1D-460C-9669-65E6939BE4AF}" srcOrd="0" destOrd="0" presId="urn:microsoft.com/office/officeart/2017/3/layout/HorizontalPathTimeline"/>
    <dgm:cxn modelId="{C79DEB72-B8AB-4D05-84A5-5A2D0741A93C}" type="presParOf" srcId="{F58A5FB2-1BD8-4268-A651-9DA0D5F8EF35}" destId="{A8232944-4262-496C-9DCA-19687BB730A4}" srcOrd="1" destOrd="0" presId="urn:microsoft.com/office/officeart/2017/3/layout/HorizontalPathTimeline"/>
    <dgm:cxn modelId="{C0D6AA2C-EB88-4C32-9661-A6A62A086FFD}" type="presParOf" srcId="{BB976F59-9E0F-4918-9571-C7D53D9FE5EA}" destId="{94958F5A-B8C0-46F8-806C-5CA83E1F66E1}" srcOrd="2" destOrd="0" presId="urn:microsoft.com/office/officeart/2017/3/layout/HorizontalPathTimeline"/>
    <dgm:cxn modelId="{C42B265B-EB98-455F-9CDD-6E3310D92D4F}" type="presParOf" srcId="{BB976F59-9E0F-4918-9571-C7D53D9FE5EA}" destId="{B7537036-D7FF-45B3-A0BB-6C96D2F3EFDE}" srcOrd="3" destOrd="0" presId="urn:microsoft.com/office/officeart/2017/3/layout/HorizontalPathTimeline"/>
    <dgm:cxn modelId="{9DB3EA5E-BA15-49C1-92DD-73C7F7E21527}" type="presParOf" srcId="{BB976F59-9E0F-4918-9571-C7D53D9FE5EA}" destId="{E5B80E2C-E6FC-49F7-A887-348205E482E5}" srcOrd="4" destOrd="0" presId="urn:microsoft.com/office/officeart/2017/3/layout/HorizontalPathTimeline"/>
    <dgm:cxn modelId="{EB59392E-8C88-4BE5-A2E0-A8A6C91A7A67}" type="presParOf" srcId="{5F19CB13-41A2-4D58-8B33-B5158AA12B40}" destId="{7CAF85DC-48A0-442B-A202-FECF1A373877}" srcOrd="1" destOrd="0" presId="urn:microsoft.com/office/officeart/2017/3/layout/HorizontalPathTimeline"/>
    <dgm:cxn modelId="{28BB59E7-F728-4B9A-A94D-18252C3B4236}" type="presParOf" srcId="{5F19CB13-41A2-4D58-8B33-B5158AA12B40}" destId="{082D77F6-4DC5-42B4-8BCC-B8E28666890E}" srcOrd="2" destOrd="0" presId="urn:microsoft.com/office/officeart/2017/3/layout/HorizontalPathTimeline"/>
    <dgm:cxn modelId="{CFD00914-31A9-459D-B404-13ABFD388352}" type="presParOf" srcId="{082D77F6-4DC5-42B4-8BCC-B8E28666890E}" destId="{33F1A730-2443-4843-9C91-96966B269411}" srcOrd="0" destOrd="0" presId="urn:microsoft.com/office/officeart/2017/3/layout/HorizontalPathTimeline"/>
    <dgm:cxn modelId="{6341568C-DA79-4616-B179-3F8D36151113}" type="presParOf" srcId="{082D77F6-4DC5-42B4-8BCC-B8E28666890E}" destId="{89260AAC-AA2D-48E2-BC7F-2D85DDD6ED3A}" srcOrd="1" destOrd="0" presId="urn:microsoft.com/office/officeart/2017/3/layout/HorizontalPathTimeline"/>
    <dgm:cxn modelId="{7D9AD052-CF88-4016-8439-341530D36E25}" type="presParOf" srcId="{89260AAC-AA2D-48E2-BC7F-2D85DDD6ED3A}" destId="{907BEE5B-B514-4C49-94C5-9F7C4536FC75}" srcOrd="0" destOrd="0" presId="urn:microsoft.com/office/officeart/2017/3/layout/HorizontalPathTimeline"/>
    <dgm:cxn modelId="{576FC0B6-37E0-4D59-BCD0-D107DDF8F331}" type="presParOf" srcId="{89260AAC-AA2D-48E2-BC7F-2D85DDD6ED3A}" destId="{E68E5EEC-B99C-44A5-AD1B-6E575D3AD304}" srcOrd="1" destOrd="0" presId="urn:microsoft.com/office/officeart/2017/3/layout/HorizontalPathTimeline"/>
    <dgm:cxn modelId="{E2071E14-98B6-4A54-95FC-568F199E249D}" type="presParOf" srcId="{082D77F6-4DC5-42B4-8BCC-B8E28666890E}" destId="{6B79CEBF-3747-47C1-9F78-27986A233787}" srcOrd="2" destOrd="0" presId="urn:microsoft.com/office/officeart/2017/3/layout/HorizontalPathTimeline"/>
    <dgm:cxn modelId="{4070015B-F134-4280-801D-1CEBF5F6DAC7}" type="presParOf" srcId="{082D77F6-4DC5-42B4-8BCC-B8E28666890E}" destId="{F1A97DF6-B758-4D36-9D0E-C05D878CA59E}" srcOrd="3" destOrd="0" presId="urn:microsoft.com/office/officeart/2017/3/layout/HorizontalPathTimeline"/>
    <dgm:cxn modelId="{8ED7F1A3-C6A1-401E-AB1F-9BD5870A8DE4}" type="presParOf" srcId="{082D77F6-4DC5-42B4-8BCC-B8E28666890E}" destId="{0AE8E24C-FF39-4C06-BA47-D37349E2B680}" srcOrd="4" destOrd="0" presId="urn:microsoft.com/office/officeart/2017/3/layout/HorizontalPathTimeline"/>
    <dgm:cxn modelId="{B3341622-55BF-4BC9-A1D7-91191E299FB7}" type="presParOf" srcId="{5F19CB13-41A2-4D58-8B33-B5158AA12B40}" destId="{DD0FC313-624E-4AF3-9188-614CABD90FE7}" srcOrd="3" destOrd="0" presId="urn:microsoft.com/office/officeart/2017/3/layout/HorizontalPathTimeline"/>
    <dgm:cxn modelId="{4F135C87-8EF9-4645-AC7A-EB4B1008DD26}" type="presParOf" srcId="{5F19CB13-41A2-4D58-8B33-B5158AA12B40}" destId="{73B9EF94-2077-4287-BFF1-CCA570105E1E}" srcOrd="4" destOrd="0" presId="urn:microsoft.com/office/officeart/2017/3/layout/HorizontalPathTimeline"/>
    <dgm:cxn modelId="{7EDDF5F9-C602-4780-AC06-18FA88A2476C}" type="presParOf" srcId="{73B9EF94-2077-4287-BFF1-CCA570105E1E}" destId="{47EE1288-C3F9-4C5B-AB62-989A3D099E10}" srcOrd="0" destOrd="0" presId="urn:microsoft.com/office/officeart/2017/3/layout/HorizontalPathTimeline"/>
    <dgm:cxn modelId="{442BCDC3-43CB-4B7E-914D-05360F16B3B5}" type="presParOf" srcId="{73B9EF94-2077-4287-BFF1-CCA570105E1E}" destId="{6E33A0C1-F75F-4556-8450-518C7E046ED9}" srcOrd="1" destOrd="0" presId="urn:microsoft.com/office/officeart/2017/3/layout/HorizontalPathTimeline"/>
    <dgm:cxn modelId="{4A99B621-6074-4844-A87B-20502D5E0A79}" type="presParOf" srcId="{6E33A0C1-F75F-4556-8450-518C7E046ED9}" destId="{75732550-4A08-45F4-923A-A3620C14239E}" srcOrd="0" destOrd="0" presId="urn:microsoft.com/office/officeart/2017/3/layout/HorizontalPathTimeline"/>
    <dgm:cxn modelId="{AB797750-87D8-4455-9098-FFAABE246ABA}" type="presParOf" srcId="{6E33A0C1-F75F-4556-8450-518C7E046ED9}" destId="{76A7E108-CB7C-46FB-9EB8-B50215DB890B}" srcOrd="1" destOrd="0" presId="urn:microsoft.com/office/officeart/2017/3/layout/HorizontalPathTimeline"/>
    <dgm:cxn modelId="{47F49973-7E2B-453D-A098-632AAEFB997C}" type="presParOf" srcId="{73B9EF94-2077-4287-BFF1-CCA570105E1E}" destId="{C95162AD-01DF-4E7B-9C12-018FB4B8CD4E}" srcOrd="2" destOrd="0" presId="urn:microsoft.com/office/officeart/2017/3/layout/HorizontalPathTimeline"/>
    <dgm:cxn modelId="{B12ACC6D-FC57-4044-A5F3-F411037A4A85}" type="presParOf" srcId="{73B9EF94-2077-4287-BFF1-CCA570105E1E}" destId="{09CFDC36-EA92-4DF9-B835-E8ECBA945D83}" srcOrd="3" destOrd="0" presId="urn:microsoft.com/office/officeart/2017/3/layout/HorizontalPathTimeline"/>
    <dgm:cxn modelId="{5EBB81F5-F8E7-425E-A582-5259A363E63B}" type="presParOf" srcId="{73B9EF94-2077-4287-BFF1-CCA570105E1E}" destId="{23846710-318A-4932-A0C4-69DDF61B5603}" srcOrd="4" destOrd="0" presId="urn:microsoft.com/office/officeart/2017/3/layout/HorizontalPath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78CB23E-8860-4DE4-BF20-5F43C20D1F7E}" type="doc">
      <dgm:prSet loTypeId="urn:microsoft.com/office/officeart/2005/8/layout/vProcess5" loCatId="process" qsTypeId="urn:microsoft.com/office/officeart/2005/8/quickstyle/simple1" qsCatId="simple" csTypeId="urn:microsoft.com/office/officeart/2005/8/colors/accent1_2" csCatId="accent1"/>
      <dgm:spPr/>
      <dgm:t>
        <a:bodyPr/>
        <a:lstStyle/>
        <a:p>
          <a:endParaRPr lang="en-US"/>
        </a:p>
      </dgm:t>
    </dgm:pt>
    <dgm:pt modelId="{1F291716-0D3E-4DC8-9F4D-D8048D84DB83}">
      <dgm:prSet/>
      <dgm:spPr/>
      <dgm:t>
        <a:bodyPr/>
        <a:lstStyle/>
        <a:p>
          <a:r>
            <a:rPr lang="en-US" b="1" i="0" dirty="0">
              <a:solidFill>
                <a:schemeClr val="bg2"/>
              </a:solidFill>
              <a:effectLst>
                <a:outerShdw blurRad="38100" dist="38100" dir="2700000" algn="tl">
                  <a:srgbClr val="000000">
                    <a:alpha val="43137"/>
                  </a:srgbClr>
                </a:outerShdw>
              </a:effectLst>
            </a:rPr>
            <a:t>Levamisole</a:t>
          </a:r>
          <a:r>
            <a:rPr lang="en-US" b="0" i="0" dirty="0"/>
            <a:t> is a veterinary pharmaceutical </a:t>
          </a:r>
          <a:r>
            <a:rPr lang="en-US" i="0" dirty="0"/>
            <a:t>used</a:t>
          </a:r>
          <a:r>
            <a:rPr lang="en-US" b="0" i="0" dirty="0"/>
            <a:t> primarily to treat worm &amp; parasitic infestations in livestock.</a:t>
          </a:r>
          <a:endParaRPr lang="en-US" dirty="0"/>
        </a:p>
      </dgm:t>
    </dgm:pt>
    <dgm:pt modelId="{D1623D61-F6DB-40E3-AE19-D57302F34AF4}" type="parTrans" cxnId="{6A74E7BF-E84E-4663-A0DD-C7E1E9DC5A46}">
      <dgm:prSet/>
      <dgm:spPr/>
      <dgm:t>
        <a:bodyPr/>
        <a:lstStyle/>
        <a:p>
          <a:endParaRPr lang="en-US"/>
        </a:p>
      </dgm:t>
    </dgm:pt>
    <dgm:pt modelId="{10B7CF82-2388-44D9-9C7E-BCA9843430D8}" type="sibTrans" cxnId="{6A74E7BF-E84E-4663-A0DD-C7E1E9DC5A46}">
      <dgm:prSet/>
      <dgm:spPr/>
      <dgm:t>
        <a:bodyPr/>
        <a:lstStyle/>
        <a:p>
          <a:endParaRPr lang="en-US"/>
        </a:p>
      </dgm:t>
    </dgm:pt>
    <dgm:pt modelId="{F8A67708-6537-4CEF-B307-A48835105AB9}">
      <dgm:prSet/>
      <dgm:spPr/>
      <dgm:t>
        <a:bodyPr/>
        <a:lstStyle/>
        <a:p>
          <a:r>
            <a:rPr lang="en-US" b="0" i="0" dirty="0"/>
            <a:t>It has also been </a:t>
          </a:r>
          <a:r>
            <a:rPr lang="en-US" i="0" dirty="0"/>
            <a:t>used</a:t>
          </a:r>
          <a:r>
            <a:rPr lang="en-US" b="0" i="0" dirty="0"/>
            <a:t> experimentally and historically to treat various autoimmune disorders and cancers in humans.</a:t>
          </a:r>
          <a:endParaRPr lang="en-US" dirty="0"/>
        </a:p>
      </dgm:t>
    </dgm:pt>
    <dgm:pt modelId="{631787D6-3FC5-4C57-8781-C0D6EDF250CF}" type="parTrans" cxnId="{A3E94694-4E66-4BB7-AABB-9E2E82B6C013}">
      <dgm:prSet/>
      <dgm:spPr/>
      <dgm:t>
        <a:bodyPr/>
        <a:lstStyle/>
        <a:p>
          <a:endParaRPr lang="en-US"/>
        </a:p>
      </dgm:t>
    </dgm:pt>
    <dgm:pt modelId="{BC7B03B4-C00D-451C-800D-6C04038D7188}" type="sibTrans" cxnId="{A3E94694-4E66-4BB7-AABB-9E2E82B6C013}">
      <dgm:prSet/>
      <dgm:spPr/>
      <dgm:t>
        <a:bodyPr/>
        <a:lstStyle/>
        <a:p>
          <a:endParaRPr lang="en-US"/>
        </a:p>
      </dgm:t>
    </dgm:pt>
    <dgm:pt modelId="{AAE2AADB-CE72-4C9E-956D-C0C7A61F2B37}">
      <dgm:prSet/>
      <dgm:spPr/>
      <dgm:t>
        <a:bodyPr/>
        <a:lstStyle/>
        <a:p>
          <a:r>
            <a:rPr lang="en-US" dirty="0"/>
            <a:t>Withdrawn from the Canadian (2003) and USA (1999) markets due to </a:t>
          </a:r>
          <a:r>
            <a:rPr lang="en-US" b="1" i="0" dirty="0">
              <a:solidFill>
                <a:schemeClr val="bg2"/>
              </a:solidFill>
              <a:effectLst>
                <a:outerShdw blurRad="38100" dist="38100" dir="2700000" algn="tl">
                  <a:srgbClr val="000000">
                    <a:alpha val="43137"/>
                  </a:srgbClr>
                </a:outerShdw>
              </a:effectLst>
            </a:rPr>
            <a:t>toxicity</a:t>
          </a:r>
          <a:r>
            <a:rPr lang="en-US" b="1" dirty="0">
              <a:solidFill>
                <a:schemeClr val="bg2"/>
              </a:solidFill>
            </a:rPr>
            <a:t>.</a:t>
          </a:r>
          <a:endParaRPr lang="en-US" dirty="0">
            <a:solidFill>
              <a:schemeClr val="bg2"/>
            </a:solidFill>
          </a:endParaRPr>
        </a:p>
      </dgm:t>
    </dgm:pt>
    <dgm:pt modelId="{E3960A05-135F-4409-8D75-80BF9624F538}" type="parTrans" cxnId="{ADB5A8A9-A09F-4CD5-92C8-5898555B0AFF}">
      <dgm:prSet/>
      <dgm:spPr/>
      <dgm:t>
        <a:bodyPr/>
        <a:lstStyle/>
        <a:p>
          <a:endParaRPr lang="en-US"/>
        </a:p>
      </dgm:t>
    </dgm:pt>
    <dgm:pt modelId="{FB65E80A-6214-4C4D-A421-B8C2662D944F}" type="sibTrans" cxnId="{ADB5A8A9-A09F-4CD5-92C8-5898555B0AFF}">
      <dgm:prSet/>
      <dgm:spPr/>
      <dgm:t>
        <a:bodyPr/>
        <a:lstStyle/>
        <a:p>
          <a:endParaRPr lang="en-US"/>
        </a:p>
      </dgm:t>
    </dgm:pt>
    <dgm:pt modelId="{82E32348-C981-4A39-B504-BB22EEDF2792}">
      <dgm:prSet/>
      <dgm:spPr/>
      <dgm:t>
        <a:bodyPr/>
        <a:lstStyle/>
        <a:p>
          <a:r>
            <a:rPr lang="en-US" dirty="0"/>
            <a:t>Results in a decrease of white blood cells that can </a:t>
          </a:r>
          <a:r>
            <a:rPr lang="en-US" b="1" i="0" dirty="0">
              <a:solidFill>
                <a:schemeClr val="bg2"/>
              </a:solidFill>
              <a:effectLst>
                <a:outerShdw blurRad="38100" dist="38100" dir="2700000" algn="tl">
                  <a:srgbClr val="000000">
                    <a:alpha val="43137"/>
                  </a:srgbClr>
                </a:outerShdw>
              </a:effectLst>
            </a:rPr>
            <a:t>lower immunity and</a:t>
          </a:r>
          <a:r>
            <a:rPr lang="en-US" b="1" i="1" dirty="0"/>
            <a:t> </a:t>
          </a:r>
          <a:r>
            <a:rPr lang="en-US" b="1" i="0" dirty="0">
              <a:solidFill>
                <a:schemeClr val="bg2"/>
              </a:solidFill>
              <a:effectLst>
                <a:outerShdw blurRad="38100" dist="38100" dir="2700000" algn="tl">
                  <a:srgbClr val="000000">
                    <a:alpha val="43137"/>
                  </a:srgbClr>
                </a:outerShdw>
              </a:effectLst>
            </a:rPr>
            <a:t>increase opportunist infections</a:t>
          </a:r>
          <a:r>
            <a:rPr lang="en-US" b="1" i="1" dirty="0"/>
            <a:t> </a:t>
          </a:r>
          <a:r>
            <a:rPr lang="en-US" b="1" dirty="0">
              <a:solidFill>
                <a:srgbClr val="FFFF00"/>
              </a:solidFill>
            </a:rPr>
            <a:t>(e.g., CV-19)</a:t>
          </a:r>
          <a:r>
            <a:rPr lang="en-US" b="1" dirty="0"/>
            <a:t>.</a:t>
          </a:r>
          <a:endParaRPr lang="en-US" dirty="0"/>
        </a:p>
      </dgm:t>
    </dgm:pt>
    <dgm:pt modelId="{A80D878C-8FB4-4578-8D49-91FA77DB5680}" type="parTrans" cxnId="{71B344F3-F936-40D8-B51E-AB77A3BAFBB7}">
      <dgm:prSet/>
      <dgm:spPr/>
      <dgm:t>
        <a:bodyPr/>
        <a:lstStyle/>
        <a:p>
          <a:endParaRPr lang="en-US"/>
        </a:p>
      </dgm:t>
    </dgm:pt>
    <dgm:pt modelId="{AAAFD592-E890-423C-B37F-0DB8974DCFC4}" type="sibTrans" cxnId="{71B344F3-F936-40D8-B51E-AB77A3BAFBB7}">
      <dgm:prSet/>
      <dgm:spPr/>
      <dgm:t>
        <a:bodyPr/>
        <a:lstStyle/>
        <a:p>
          <a:endParaRPr lang="en-US"/>
        </a:p>
      </dgm:t>
    </dgm:pt>
    <dgm:pt modelId="{3E73AC1D-FD63-4717-84F2-B257DA61F886}" type="pres">
      <dgm:prSet presAssocID="{B78CB23E-8860-4DE4-BF20-5F43C20D1F7E}" presName="outerComposite" presStyleCnt="0">
        <dgm:presLayoutVars>
          <dgm:chMax val="5"/>
          <dgm:dir/>
          <dgm:resizeHandles val="exact"/>
        </dgm:presLayoutVars>
      </dgm:prSet>
      <dgm:spPr/>
    </dgm:pt>
    <dgm:pt modelId="{64AB56AD-04B0-4A56-86CE-91840F908AA9}" type="pres">
      <dgm:prSet presAssocID="{B78CB23E-8860-4DE4-BF20-5F43C20D1F7E}" presName="dummyMaxCanvas" presStyleCnt="0">
        <dgm:presLayoutVars/>
      </dgm:prSet>
      <dgm:spPr/>
    </dgm:pt>
    <dgm:pt modelId="{80C832C9-BDE4-4AB6-97DD-ED61EE33A175}" type="pres">
      <dgm:prSet presAssocID="{B78CB23E-8860-4DE4-BF20-5F43C20D1F7E}" presName="FourNodes_1" presStyleLbl="node1" presStyleIdx="0" presStyleCnt="4" custLinFactNeighborX="2795">
        <dgm:presLayoutVars>
          <dgm:bulletEnabled val="1"/>
        </dgm:presLayoutVars>
      </dgm:prSet>
      <dgm:spPr/>
    </dgm:pt>
    <dgm:pt modelId="{43D52BD1-091B-4909-BC48-7CD1D400E891}" type="pres">
      <dgm:prSet presAssocID="{B78CB23E-8860-4DE4-BF20-5F43C20D1F7E}" presName="FourNodes_2" presStyleLbl="node1" presStyleIdx="1" presStyleCnt="4">
        <dgm:presLayoutVars>
          <dgm:bulletEnabled val="1"/>
        </dgm:presLayoutVars>
      </dgm:prSet>
      <dgm:spPr/>
    </dgm:pt>
    <dgm:pt modelId="{2264B125-F285-4583-A13D-5848FAA381AF}" type="pres">
      <dgm:prSet presAssocID="{B78CB23E-8860-4DE4-BF20-5F43C20D1F7E}" presName="FourNodes_3" presStyleLbl="node1" presStyleIdx="2" presStyleCnt="4">
        <dgm:presLayoutVars>
          <dgm:bulletEnabled val="1"/>
        </dgm:presLayoutVars>
      </dgm:prSet>
      <dgm:spPr/>
    </dgm:pt>
    <dgm:pt modelId="{937BB0E9-A321-4641-8360-3DE8E7E4E62F}" type="pres">
      <dgm:prSet presAssocID="{B78CB23E-8860-4DE4-BF20-5F43C20D1F7E}" presName="FourNodes_4" presStyleLbl="node1" presStyleIdx="3" presStyleCnt="4">
        <dgm:presLayoutVars>
          <dgm:bulletEnabled val="1"/>
        </dgm:presLayoutVars>
      </dgm:prSet>
      <dgm:spPr/>
    </dgm:pt>
    <dgm:pt modelId="{D0DDF0B3-EE21-4F6E-AD5D-75303BE13921}" type="pres">
      <dgm:prSet presAssocID="{B78CB23E-8860-4DE4-BF20-5F43C20D1F7E}" presName="FourConn_1-2" presStyleLbl="fgAccFollowNode1" presStyleIdx="0" presStyleCnt="3">
        <dgm:presLayoutVars>
          <dgm:bulletEnabled val="1"/>
        </dgm:presLayoutVars>
      </dgm:prSet>
      <dgm:spPr/>
    </dgm:pt>
    <dgm:pt modelId="{4FA3F499-D2D1-407D-BEAF-A123034BCEBA}" type="pres">
      <dgm:prSet presAssocID="{B78CB23E-8860-4DE4-BF20-5F43C20D1F7E}" presName="FourConn_2-3" presStyleLbl="fgAccFollowNode1" presStyleIdx="1" presStyleCnt="3">
        <dgm:presLayoutVars>
          <dgm:bulletEnabled val="1"/>
        </dgm:presLayoutVars>
      </dgm:prSet>
      <dgm:spPr/>
    </dgm:pt>
    <dgm:pt modelId="{5DCBD501-4BD6-4E13-8474-E38111F5752B}" type="pres">
      <dgm:prSet presAssocID="{B78CB23E-8860-4DE4-BF20-5F43C20D1F7E}" presName="FourConn_3-4" presStyleLbl="fgAccFollowNode1" presStyleIdx="2" presStyleCnt="3">
        <dgm:presLayoutVars>
          <dgm:bulletEnabled val="1"/>
        </dgm:presLayoutVars>
      </dgm:prSet>
      <dgm:spPr/>
    </dgm:pt>
    <dgm:pt modelId="{BB6992CC-3E24-4FF9-9453-1247ABD0C4EA}" type="pres">
      <dgm:prSet presAssocID="{B78CB23E-8860-4DE4-BF20-5F43C20D1F7E}" presName="FourNodes_1_text" presStyleLbl="node1" presStyleIdx="3" presStyleCnt="4">
        <dgm:presLayoutVars>
          <dgm:bulletEnabled val="1"/>
        </dgm:presLayoutVars>
      </dgm:prSet>
      <dgm:spPr/>
    </dgm:pt>
    <dgm:pt modelId="{93AB104C-8F35-40F7-8DCB-AF8361D42F6C}" type="pres">
      <dgm:prSet presAssocID="{B78CB23E-8860-4DE4-BF20-5F43C20D1F7E}" presName="FourNodes_2_text" presStyleLbl="node1" presStyleIdx="3" presStyleCnt="4">
        <dgm:presLayoutVars>
          <dgm:bulletEnabled val="1"/>
        </dgm:presLayoutVars>
      </dgm:prSet>
      <dgm:spPr/>
    </dgm:pt>
    <dgm:pt modelId="{D851F1F4-F310-4510-8CCF-4F0D9C7193D7}" type="pres">
      <dgm:prSet presAssocID="{B78CB23E-8860-4DE4-BF20-5F43C20D1F7E}" presName="FourNodes_3_text" presStyleLbl="node1" presStyleIdx="3" presStyleCnt="4">
        <dgm:presLayoutVars>
          <dgm:bulletEnabled val="1"/>
        </dgm:presLayoutVars>
      </dgm:prSet>
      <dgm:spPr/>
    </dgm:pt>
    <dgm:pt modelId="{E9CF6D55-0A6E-4915-89B3-C3611DBE0664}" type="pres">
      <dgm:prSet presAssocID="{B78CB23E-8860-4DE4-BF20-5F43C20D1F7E}" presName="FourNodes_4_text" presStyleLbl="node1" presStyleIdx="3" presStyleCnt="4">
        <dgm:presLayoutVars>
          <dgm:bulletEnabled val="1"/>
        </dgm:presLayoutVars>
      </dgm:prSet>
      <dgm:spPr/>
    </dgm:pt>
  </dgm:ptLst>
  <dgm:cxnLst>
    <dgm:cxn modelId="{7CD5E326-0A38-46FA-99F9-886E88FAC12D}" type="presOf" srcId="{82E32348-C981-4A39-B504-BB22EEDF2792}" destId="{E9CF6D55-0A6E-4915-89B3-C3611DBE0664}" srcOrd="1" destOrd="0" presId="urn:microsoft.com/office/officeart/2005/8/layout/vProcess5"/>
    <dgm:cxn modelId="{B55BC645-4E8F-46C2-842E-9E5D0555F4F5}" type="presOf" srcId="{BC7B03B4-C00D-451C-800D-6C04038D7188}" destId="{4FA3F499-D2D1-407D-BEAF-A123034BCEBA}" srcOrd="0" destOrd="0" presId="urn:microsoft.com/office/officeart/2005/8/layout/vProcess5"/>
    <dgm:cxn modelId="{A3E94694-4E66-4BB7-AABB-9E2E82B6C013}" srcId="{B78CB23E-8860-4DE4-BF20-5F43C20D1F7E}" destId="{F8A67708-6537-4CEF-B307-A48835105AB9}" srcOrd="1" destOrd="0" parTransId="{631787D6-3FC5-4C57-8781-C0D6EDF250CF}" sibTransId="{BC7B03B4-C00D-451C-800D-6C04038D7188}"/>
    <dgm:cxn modelId="{5931C4A2-F5CC-43B2-B2A6-21F65FBEAA1E}" type="presOf" srcId="{AAE2AADB-CE72-4C9E-956D-C0C7A61F2B37}" destId="{2264B125-F285-4583-A13D-5848FAA381AF}" srcOrd="0" destOrd="0" presId="urn:microsoft.com/office/officeart/2005/8/layout/vProcess5"/>
    <dgm:cxn modelId="{ADB5A8A9-A09F-4CD5-92C8-5898555B0AFF}" srcId="{B78CB23E-8860-4DE4-BF20-5F43C20D1F7E}" destId="{AAE2AADB-CE72-4C9E-956D-C0C7A61F2B37}" srcOrd="2" destOrd="0" parTransId="{E3960A05-135F-4409-8D75-80BF9624F538}" sibTransId="{FB65E80A-6214-4C4D-A421-B8C2662D944F}"/>
    <dgm:cxn modelId="{05EF10BA-0196-48E5-A2C1-79D6DF734663}" type="presOf" srcId="{FB65E80A-6214-4C4D-A421-B8C2662D944F}" destId="{5DCBD501-4BD6-4E13-8474-E38111F5752B}" srcOrd="0" destOrd="0" presId="urn:microsoft.com/office/officeart/2005/8/layout/vProcess5"/>
    <dgm:cxn modelId="{6A74E7BF-E84E-4663-A0DD-C7E1E9DC5A46}" srcId="{B78CB23E-8860-4DE4-BF20-5F43C20D1F7E}" destId="{1F291716-0D3E-4DC8-9F4D-D8048D84DB83}" srcOrd="0" destOrd="0" parTransId="{D1623D61-F6DB-40E3-AE19-D57302F34AF4}" sibTransId="{10B7CF82-2388-44D9-9C7E-BCA9843430D8}"/>
    <dgm:cxn modelId="{73ED40C2-3271-4A57-8A97-9D0D87090B67}" type="presOf" srcId="{AAE2AADB-CE72-4C9E-956D-C0C7A61F2B37}" destId="{D851F1F4-F310-4510-8CCF-4F0D9C7193D7}" srcOrd="1" destOrd="0" presId="urn:microsoft.com/office/officeart/2005/8/layout/vProcess5"/>
    <dgm:cxn modelId="{8BA7E9CA-6E54-4CE5-BB0F-3FFBEA088135}" type="presOf" srcId="{F8A67708-6537-4CEF-B307-A48835105AB9}" destId="{43D52BD1-091B-4909-BC48-7CD1D400E891}" srcOrd="0" destOrd="0" presId="urn:microsoft.com/office/officeart/2005/8/layout/vProcess5"/>
    <dgm:cxn modelId="{A0540CCC-9290-4573-85E0-0C11033B9193}" type="presOf" srcId="{F8A67708-6537-4CEF-B307-A48835105AB9}" destId="{93AB104C-8F35-40F7-8DCB-AF8361D42F6C}" srcOrd="1" destOrd="0" presId="urn:microsoft.com/office/officeart/2005/8/layout/vProcess5"/>
    <dgm:cxn modelId="{824E69CF-182E-40CE-9B65-DB5130261BC9}" type="presOf" srcId="{10B7CF82-2388-44D9-9C7E-BCA9843430D8}" destId="{D0DDF0B3-EE21-4F6E-AD5D-75303BE13921}" srcOrd="0" destOrd="0" presId="urn:microsoft.com/office/officeart/2005/8/layout/vProcess5"/>
    <dgm:cxn modelId="{3CA833DB-7777-497C-BEFA-A53771D8CB6B}" type="presOf" srcId="{B78CB23E-8860-4DE4-BF20-5F43C20D1F7E}" destId="{3E73AC1D-FD63-4717-84F2-B257DA61F886}" srcOrd="0" destOrd="0" presId="urn:microsoft.com/office/officeart/2005/8/layout/vProcess5"/>
    <dgm:cxn modelId="{2A00A6DC-5D8C-47E3-B7C6-A8B19F65488C}" type="presOf" srcId="{1F291716-0D3E-4DC8-9F4D-D8048D84DB83}" destId="{80C832C9-BDE4-4AB6-97DD-ED61EE33A175}" srcOrd="0" destOrd="0" presId="urn:microsoft.com/office/officeart/2005/8/layout/vProcess5"/>
    <dgm:cxn modelId="{698E61E3-57CC-4878-BB62-55F5D758CF01}" type="presOf" srcId="{1F291716-0D3E-4DC8-9F4D-D8048D84DB83}" destId="{BB6992CC-3E24-4FF9-9453-1247ABD0C4EA}" srcOrd="1" destOrd="0" presId="urn:microsoft.com/office/officeart/2005/8/layout/vProcess5"/>
    <dgm:cxn modelId="{71B344F3-F936-40D8-B51E-AB77A3BAFBB7}" srcId="{B78CB23E-8860-4DE4-BF20-5F43C20D1F7E}" destId="{82E32348-C981-4A39-B504-BB22EEDF2792}" srcOrd="3" destOrd="0" parTransId="{A80D878C-8FB4-4578-8D49-91FA77DB5680}" sibTransId="{AAAFD592-E890-423C-B37F-0DB8974DCFC4}"/>
    <dgm:cxn modelId="{3C1BF6F5-208C-40E9-B46A-AE77BB831020}" type="presOf" srcId="{82E32348-C981-4A39-B504-BB22EEDF2792}" destId="{937BB0E9-A321-4641-8360-3DE8E7E4E62F}" srcOrd="0" destOrd="0" presId="urn:microsoft.com/office/officeart/2005/8/layout/vProcess5"/>
    <dgm:cxn modelId="{D967A646-97C0-4B67-95EA-229EB930540D}" type="presParOf" srcId="{3E73AC1D-FD63-4717-84F2-B257DA61F886}" destId="{64AB56AD-04B0-4A56-86CE-91840F908AA9}" srcOrd="0" destOrd="0" presId="urn:microsoft.com/office/officeart/2005/8/layout/vProcess5"/>
    <dgm:cxn modelId="{4E8B9F89-F6F8-4FA4-AA0B-FAAEAC74BD5E}" type="presParOf" srcId="{3E73AC1D-FD63-4717-84F2-B257DA61F886}" destId="{80C832C9-BDE4-4AB6-97DD-ED61EE33A175}" srcOrd="1" destOrd="0" presId="urn:microsoft.com/office/officeart/2005/8/layout/vProcess5"/>
    <dgm:cxn modelId="{D8882F63-203E-4368-822C-B3C5C29C6328}" type="presParOf" srcId="{3E73AC1D-FD63-4717-84F2-B257DA61F886}" destId="{43D52BD1-091B-4909-BC48-7CD1D400E891}" srcOrd="2" destOrd="0" presId="urn:microsoft.com/office/officeart/2005/8/layout/vProcess5"/>
    <dgm:cxn modelId="{2B91F9CE-9032-4712-B60D-CA14E4A0A0F2}" type="presParOf" srcId="{3E73AC1D-FD63-4717-84F2-B257DA61F886}" destId="{2264B125-F285-4583-A13D-5848FAA381AF}" srcOrd="3" destOrd="0" presId="urn:microsoft.com/office/officeart/2005/8/layout/vProcess5"/>
    <dgm:cxn modelId="{0627EB0D-EBFF-4BC1-9A9D-C712DA54073D}" type="presParOf" srcId="{3E73AC1D-FD63-4717-84F2-B257DA61F886}" destId="{937BB0E9-A321-4641-8360-3DE8E7E4E62F}" srcOrd="4" destOrd="0" presId="urn:microsoft.com/office/officeart/2005/8/layout/vProcess5"/>
    <dgm:cxn modelId="{49D9774C-6757-4633-9EB3-FC0340F47474}" type="presParOf" srcId="{3E73AC1D-FD63-4717-84F2-B257DA61F886}" destId="{D0DDF0B3-EE21-4F6E-AD5D-75303BE13921}" srcOrd="5" destOrd="0" presId="urn:microsoft.com/office/officeart/2005/8/layout/vProcess5"/>
    <dgm:cxn modelId="{B520AB0D-17A3-4983-8456-641AEC8DA3EF}" type="presParOf" srcId="{3E73AC1D-FD63-4717-84F2-B257DA61F886}" destId="{4FA3F499-D2D1-407D-BEAF-A123034BCEBA}" srcOrd="6" destOrd="0" presId="urn:microsoft.com/office/officeart/2005/8/layout/vProcess5"/>
    <dgm:cxn modelId="{3D38C0AD-77B4-407A-9C99-DC9FC712CD59}" type="presParOf" srcId="{3E73AC1D-FD63-4717-84F2-B257DA61F886}" destId="{5DCBD501-4BD6-4E13-8474-E38111F5752B}" srcOrd="7" destOrd="0" presId="urn:microsoft.com/office/officeart/2005/8/layout/vProcess5"/>
    <dgm:cxn modelId="{6740C162-2F03-4C11-A8B0-E49F75732378}" type="presParOf" srcId="{3E73AC1D-FD63-4717-84F2-B257DA61F886}" destId="{BB6992CC-3E24-4FF9-9453-1247ABD0C4EA}" srcOrd="8" destOrd="0" presId="urn:microsoft.com/office/officeart/2005/8/layout/vProcess5"/>
    <dgm:cxn modelId="{2102559E-9B95-4B51-9D62-BFEFE0EFD9AB}" type="presParOf" srcId="{3E73AC1D-FD63-4717-84F2-B257DA61F886}" destId="{93AB104C-8F35-40F7-8DCB-AF8361D42F6C}" srcOrd="9" destOrd="0" presId="urn:microsoft.com/office/officeart/2005/8/layout/vProcess5"/>
    <dgm:cxn modelId="{25C1521E-2796-436F-ADAB-7500530FF214}" type="presParOf" srcId="{3E73AC1D-FD63-4717-84F2-B257DA61F886}" destId="{D851F1F4-F310-4510-8CCF-4F0D9C7193D7}" srcOrd="10" destOrd="0" presId="urn:microsoft.com/office/officeart/2005/8/layout/vProcess5"/>
    <dgm:cxn modelId="{F169E9A4-82F8-42BF-B62E-3C060229EA4B}" type="presParOf" srcId="{3E73AC1D-FD63-4717-84F2-B257DA61F886}" destId="{E9CF6D55-0A6E-4915-89B3-C3611DBE0664}"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ECBD95-8E73-4207-8FDC-2ED88A21FFAD}">
      <dsp:nvSpPr>
        <dsp:cNvPr id="0" name=""/>
        <dsp:cNvSpPr/>
      </dsp:nvSpPr>
      <dsp:spPr>
        <a:xfrm>
          <a:off x="2621999" y="187651"/>
          <a:ext cx="2741343" cy="2741343"/>
        </a:xfrm>
        <a:prstGeom prst="pie">
          <a:avLst>
            <a:gd name="adj1" fmla="val 16200000"/>
            <a:gd name="adj2" fmla="val 19285716"/>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b="1" kern="1200" dirty="0">
              <a:effectLst>
                <a:outerShdw blurRad="38100" dist="38100" dir="2700000" algn="tl">
                  <a:srgbClr val="000000">
                    <a:alpha val="43137"/>
                  </a:srgbClr>
                </a:outerShdw>
              </a:effectLst>
            </a:rPr>
            <a:t>Opioids – 36</a:t>
          </a:r>
        </a:p>
      </dsp:txBody>
      <dsp:txXfrm>
        <a:off x="4019758" y="448731"/>
        <a:ext cx="750605" cy="473208"/>
      </dsp:txXfrm>
    </dsp:sp>
    <dsp:sp modelId="{2532E9C6-0238-488D-8A88-0157F1D20338}">
      <dsp:nvSpPr>
        <dsp:cNvPr id="0" name=""/>
        <dsp:cNvSpPr/>
      </dsp:nvSpPr>
      <dsp:spPr>
        <a:xfrm>
          <a:off x="2551181" y="334509"/>
          <a:ext cx="2741343" cy="2741343"/>
        </a:xfrm>
        <a:prstGeom prst="pie">
          <a:avLst>
            <a:gd name="adj1" fmla="val 19285716"/>
            <a:gd name="adj2" fmla="val 771428"/>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b="1" kern="1200" dirty="0">
              <a:effectLst>
                <a:outerShdw blurRad="38100" dist="38100" dir="2700000" algn="tl">
                  <a:srgbClr val="000000">
                    <a:alpha val="43137"/>
                  </a:srgbClr>
                </a:outerShdw>
              </a:effectLst>
            </a:rPr>
            <a:t>Cannabinoids – 36</a:t>
          </a:r>
        </a:p>
      </dsp:txBody>
      <dsp:txXfrm>
        <a:off x="4427696" y="1313560"/>
        <a:ext cx="796294" cy="505843"/>
      </dsp:txXfrm>
    </dsp:sp>
    <dsp:sp modelId="{BAAC2DF5-3939-49B0-87FD-18DF6AE9D1ED}">
      <dsp:nvSpPr>
        <dsp:cNvPr id="0" name=""/>
        <dsp:cNvSpPr/>
      </dsp:nvSpPr>
      <dsp:spPr>
        <a:xfrm>
          <a:off x="2558775" y="341225"/>
          <a:ext cx="2796992" cy="2741343"/>
        </a:xfrm>
        <a:prstGeom prst="pie">
          <a:avLst>
            <a:gd name="adj1" fmla="val 771428"/>
            <a:gd name="adj2" fmla="val 3857143"/>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b="1" kern="1200" dirty="0">
              <a:effectLst>
                <a:outerShdw blurRad="38100" dist="38100" dir="2700000" algn="tl">
                  <a:srgbClr val="000000">
                    <a:alpha val="43137"/>
                  </a:srgbClr>
                </a:outerShdw>
              </a:effectLst>
            </a:rPr>
            <a:t>Stimulants – 30</a:t>
          </a:r>
        </a:p>
      </dsp:txBody>
      <dsp:txXfrm>
        <a:off x="4356841" y="1972977"/>
        <a:ext cx="732545" cy="522160"/>
      </dsp:txXfrm>
    </dsp:sp>
    <dsp:sp modelId="{BB5AC184-4400-4754-9CFF-BD3DED8F61B3}">
      <dsp:nvSpPr>
        <dsp:cNvPr id="0" name=""/>
        <dsp:cNvSpPr/>
      </dsp:nvSpPr>
      <dsp:spPr>
        <a:xfrm>
          <a:off x="2551181" y="334509"/>
          <a:ext cx="2741343" cy="2741343"/>
        </a:xfrm>
        <a:prstGeom prst="pie">
          <a:avLst>
            <a:gd name="adj1" fmla="val 3857226"/>
            <a:gd name="adj2" fmla="val 6942858"/>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b="1" kern="1200" dirty="0">
              <a:effectLst>
                <a:outerShdw blurRad="38100" dist="38100" dir="2700000" algn="tl">
                  <a:srgbClr val="000000">
                    <a:alpha val="43137"/>
                  </a:srgbClr>
                </a:outerShdw>
              </a:effectLst>
            </a:rPr>
            <a:t>Hallucinogens – 16</a:t>
          </a:r>
        </a:p>
      </dsp:txBody>
      <dsp:txXfrm>
        <a:off x="3554709" y="2488421"/>
        <a:ext cx="734288" cy="522160"/>
      </dsp:txXfrm>
    </dsp:sp>
    <dsp:sp modelId="{DD7C4C2F-D4D4-4C80-9A5A-058914ECB66E}">
      <dsp:nvSpPr>
        <dsp:cNvPr id="0" name=""/>
        <dsp:cNvSpPr/>
      </dsp:nvSpPr>
      <dsp:spPr>
        <a:xfrm>
          <a:off x="2551181" y="334509"/>
          <a:ext cx="2741343" cy="2741343"/>
        </a:xfrm>
        <a:prstGeom prst="pie">
          <a:avLst>
            <a:gd name="adj1" fmla="val 6942858"/>
            <a:gd name="adj2" fmla="val 10028574"/>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b="1" kern="1200" dirty="0">
              <a:effectLst>
                <a:outerShdw blurRad="38100" dist="38100" dir="2700000" algn="tl">
                  <a:srgbClr val="000000">
                    <a:alpha val="43137"/>
                  </a:srgbClr>
                </a:outerShdw>
              </a:effectLst>
            </a:rPr>
            <a:t>Benzodiazepines – 11</a:t>
          </a:r>
        </a:p>
      </dsp:txBody>
      <dsp:txXfrm>
        <a:off x="2812261" y="1966261"/>
        <a:ext cx="717970" cy="522160"/>
      </dsp:txXfrm>
    </dsp:sp>
    <dsp:sp modelId="{71248395-A526-498D-AE99-92A8B414E130}">
      <dsp:nvSpPr>
        <dsp:cNvPr id="0" name=""/>
        <dsp:cNvSpPr/>
      </dsp:nvSpPr>
      <dsp:spPr>
        <a:xfrm>
          <a:off x="2551181" y="334509"/>
          <a:ext cx="2741343" cy="2741343"/>
        </a:xfrm>
        <a:prstGeom prst="pie">
          <a:avLst>
            <a:gd name="adj1" fmla="val 10028574"/>
            <a:gd name="adj2" fmla="val 13114284"/>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b="1" kern="1200" dirty="0">
              <a:effectLst>
                <a:outerShdw blurRad="38100" dist="38100" dir="2700000" algn="tl">
                  <a:srgbClr val="000000">
                    <a:alpha val="43137"/>
                  </a:srgbClr>
                </a:outerShdw>
              </a:effectLst>
            </a:rPr>
            <a:t>Opioid Precursors – 6</a:t>
          </a:r>
        </a:p>
      </dsp:txBody>
      <dsp:txXfrm>
        <a:off x="2619715" y="1313560"/>
        <a:ext cx="796294" cy="505843"/>
      </dsp:txXfrm>
    </dsp:sp>
    <dsp:sp modelId="{8BBABCAC-A539-45BE-B3B7-39B1AE903513}">
      <dsp:nvSpPr>
        <dsp:cNvPr id="0" name=""/>
        <dsp:cNvSpPr/>
      </dsp:nvSpPr>
      <dsp:spPr>
        <a:xfrm>
          <a:off x="2551181" y="334509"/>
          <a:ext cx="2741343" cy="2741343"/>
        </a:xfrm>
        <a:prstGeom prst="pie">
          <a:avLst>
            <a:gd name="adj1" fmla="val 13114284"/>
            <a:gd name="adj2" fmla="val 1620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b="1" kern="1200" dirty="0">
              <a:effectLst>
                <a:outerShdw blurRad="38100" dist="38100" dir="2700000" algn="tl">
                  <a:srgbClr val="000000">
                    <a:alpha val="43137"/>
                  </a:srgbClr>
                </a:outerShdw>
              </a:effectLst>
            </a:rPr>
            <a:t>Miscellaneous - 2</a:t>
          </a:r>
        </a:p>
      </dsp:txBody>
      <dsp:txXfrm>
        <a:off x="3145139" y="595589"/>
        <a:ext cx="750605" cy="4732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04E0BD-36A5-42EA-8593-835C73A0D42A}">
      <dsp:nvSpPr>
        <dsp:cNvPr id="0" name=""/>
        <dsp:cNvSpPr/>
      </dsp:nvSpPr>
      <dsp:spPr>
        <a:xfrm>
          <a:off x="0" y="467"/>
          <a:ext cx="4869656"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353456-B7A1-4CD0-8F71-322A62282306}">
      <dsp:nvSpPr>
        <dsp:cNvPr id="0" name=""/>
        <dsp:cNvSpPr/>
      </dsp:nvSpPr>
      <dsp:spPr>
        <a:xfrm>
          <a:off x="0" y="467"/>
          <a:ext cx="4869656" cy="546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Phenanthrene (heroin, oxycodone)</a:t>
          </a:r>
        </a:p>
      </dsp:txBody>
      <dsp:txXfrm>
        <a:off x="0" y="467"/>
        <a:ext cx="4869656" cy="546873"/>
      </dsp:txXfrm>
    </dsp:sp>
    <dsp:sp modelId="{E67F32B9-6583-4442-B635-51903E9718C3}">
      <dsp:nvSpPr>
        <dsp:cNvPr id="0" name=""/>
        <dsp:cNvSpPr/>
      </dsp:nvSpPr>
      <dsp:spPr>
        <a:xfrm>
          <a:off x="0" y="547341"/>
          <a:ext cx="4869656" cy="0"/>
        </a:xfrm>
        <a:prstGeom prst="line">
          <a:avLst/>
        </a:prstGeom>
        <a:solidFill>
          <a:schemeClr val="accent2">
            <a:hueOff val="780253"/>
            <a:satOff val="-973"/>
            <a:lumOff val="229"/>
            <a:alphaOff val="0"/>
          </a:schemeClr>
        </a:solidFill>
        <a:ln w="25400" cap="flat" cmpd="sng" algn="ctr">
          <a:solidFill>
            <a:schemeClr val="accent2">
              <a:hueOff val="780253"/>
              <a:satOff val="-973"/>
              <a:lumOff val="22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E04F06-7297-4046-8149-51EE3EFD4A4B}">
      <dsp:nvSpPr>
        <dsp:cNvPr id="0" name=""/>
        <dsp:cNvSpPr/>
      </dsp:nvSpPr>
      <dsp:spPr>
        <a:xfrm>
          <a:off x="0" y="547341"/>
          <a:ext cx="4869656" cy="546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Phenylpiperidines</a:t>
          </a:r>
          <a:r>
            <a:rPr lang="en-US" sz="1600" kern="1200" dirty="0"/>
            <a:t> (fentanyl, </a:t>
          </a:r>
          <a:r>
            <a:rPr lang="en-US" sz="1600" kern="1200" dirty="0" err="1"/>
            <a:t>fluorofentanyl</a:t>
          </a:r>
          <a:r>
            <a:rPr lang="en-US" sz="1600" kern="1200" dirty="0"/>
            <a:t>) </a:t>
          </a:r>
        </a:p>
      </dsp:txBody>
      <dsp:txXfrm>
        <a:off x="0" y="547341"/>
        <a:ext cx="4869656" cy="546873"/>
      </dsp:txXfrm>
    </dsp:sp>
    <dsp:sp modelId="{561B0DBF-280F-4FD3-977F-4D66FCD23EAE}">
      <dsp:nvSpPr>
        <dsp:cNvPr id="0" name=""/>
        <dsp:cNvSpPr/>
      </dsp:nvSpPr>
      <dsp:spPr>
        <a:xfrm>
          <a:off x="0" y="1094214"/>
          <a:ext cx="4869656" cy="0"/>
        </a:xfrm>
        <a:prstGeom prst="line">
          <a:avLst/>
        </a:prstGeom>
        <a:solidFill>
          <a:schemeClr val="accent2">
            <a:hueOff val="1560506"/>
            <a:satOff val="-1946"/>
            <a:lumOff val="458"/>
            <a:alphaOff val="0"/>
          </a:schemeClr>
        </a:solidFill>
        <a:ln w="25400" cap="flat" cmpd="sng" algn="ctr">
          <a:solidFill>
            <a:schemeClr val="accent2">
              <a:hueOff val="1560506"/>
              <a:satOff val="-1946"/>
              <a:lumOff val="45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51C7BA-09D4-48DA-A8B1-99D0D4D92A12}">
      <dsp:nvSpPr>
        <dsp:cNvPr id="0" name=""/>
        <dsp:cNvSpPr/>
      </dsp:nvSpPr>
      <dsp:spPr>
        <a:xfrm>
          <a:off x="0" y="1094214"/>
          <a:ext cx="4869656" cy="546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Benzimidazoles/</a:t>
          </a:r>
          <a:r>
            <a:rPr lang="en-US" sz="1600" b="1" kern="1200" dirty="0" err="1"/>
            <a:t>Nitazenes</a:t>
          </a:r>
          <a:r>
            <a:rPr lang="en-US" sz="1600" b="1" kern="1200" dirty="0"/>
            <a:t> </a:t>
          </a:r>
          <a:r>
            <a:rPr lang="en-US" sz="1600" kern="1200" dirty="0"/>
            <a:t>(</a:t>
          </a:r>
          <a:r>
            <a:rPr lang="en-US" sz="1600" kern="1200" dirty="0" err="1"/>
            <a:t>isotonitazene</a:t>
          </a:r>
          <a:r>
            <a:rPr lang="en-US" sz="1600" kern="1200" dirty="0"/>
            <a:t>, etonitazene)</a:t>
          </a:r>
        </a:p>
      </dsp:txBody>
      <dsp:txXfrm>
        <a:off x="0" y="1094214"/>
        <a:ext cx="4869656" cy="546873"/>
      </dsp:txXfrm>
    </dsp:sp>
    <dsp:sp modelId="{8300ABA8-EF55-4CC4-B961-ECCBF7F5FDFE}">
      <dsp:nvSpPr>
        <dsp:cNvPr id="0" name=""/>
        <dsp:cNvSpPr/>
      </dsp:nvSpPr>
      <dsp:spPr>
        <a:xfrm>
          <a:off x="0" y="1641088"/>
          <a:ext cx="4869656" cy="0"/>
        </a:xfrm>
        <a:prstGeom prst="line">
          <a:avLst/>
        </a:prstGeom>
        <a:solidFill>
          <a:schemeClr val="accent2">
            <a:hueOff val="2340759"/>
            <a:satOff val="-2919"/>
            <a:lumOff val="686"/>
            <a:alphaOff val="0"/>
          </a:schemeClr>
        </a:solidFill>
        <a:ln w="2540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BB6D03-FAA5-40C6-B5C2-7EFDD19BE8FD}">
      <dsp:nvSpPr>
        <dsp:cNvPr id="0" name=""/>
        <dsp:cNvSpPr/>
      </dsp:nvSpPr>
      <dsp:spPr>
        <a:xfrm>
          <a:off x="0" y="1641088"/>
          <a:ext cx="4869656" cy="546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Benzamides</a:t>
          </a:r>
          <a:r>
            <a:rPr lang="en-US" sz="1600" kern="1200" dirty="0"/>
            <a:t> (U-47700, U-51754, AH-7921, U-49900) </a:t>
          </a:r>
        </a:p>
      </dsp:txBody>
      <dsp:txXfrm>
        <a:off x="0" y="1641088"/>
        <a:ext cx="4869656" cy="546873"/>
      </dsp:txXfrm>
    </dsp:sp>
    <dsp:sp modelId="{56D58CD0-263E-4ADF-BFDE-11167090FDCD}">
      <dsp:nvSpPr>
        <dsp:cNvPr id="0" name=""/>
        <dsp:cNvSpPr/>
      </dsp:nvSpPr>
      <dsp:spPr>
        <a:xfrm>
          <a:off x="0" y="2187961"/>
          <a:ext cx="4869656" cy="0"/>
        </a:xfrm>
        <a:prstGeom prst="line">
          <a:avLst/>
        </a:prstGeom>
        <a:solidFill>
          <a:schemeClr val="accent2">
            <a:hueOff val="3121013"/>
            <a:satOff val="-3893"/>
            <a:lumOff val="915"/>
            <a:alphaOff val="0"/>
          </a:schemeClr>
        </a:solidFill>
        <a:ln w="25400" cap="flat" cmpd="sng" algn="ctr">
          <a:solidFill>
            <a:schemeClr val="accent2">
              <a:hueOff val="3121013"/>
              <a:satOff val="-3893"/>
              <a:lumOff val="91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56AF2D-1C42-42DD-A767-CC941D781204}">
      <dsp:nvSpPr>
        <dsp:cNvPr id="0" name=""/>
        <dsp:cNvSpPr/>
      </dsp:nvSpPr>
      <dsp:spPr>
        <a:xfrm>
          <a:off x="0" y="2187961"/>
          <a:ext cx="4869656" cy="546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Acetamides</a:t>
          </a:r>
          <a:r>
            <a:rPr lang="en-US" sz="1600" kern="1200" dirty="0"/>
            <a:t> (U-50488, U-51754)</a:t>
          </a:r>
        </a:p>
      </dsp:txBody>
      <dsp:txXfrm>
        <a:off x="0" y="2187961"/>
        <a:ext cx="4869656" cy="546873"/>
      </dsp:txXfrm>
    </dsp:sp>
    <dsp:sp modelId="{2F36BF0E-2DA4-45A2-8D02-2C9136C89255}">
      <dsp:nvSpPr>
        <dsp:cNvPr id="0" name=""/>
        <dsp:cNvSpPr/>
      </dsp:nvSpPr>
      <dsp:spPr>
        <a:xfrm>
          <a:off x="0" y="2734835"/>
          <a:ext cx="4869656" cy="0"/>
        </a:xfrm>
        <a:prstGeom prst="line">
          <a:avLst/>
        </a:prstGeom>
        <a:solidFill>
          <a:schemeClr val="accent2">
            <a:hueOff val="3901266"/>
            <a:satOff val="-4866"/>
            <a:lumOff val="1144"/>
            <a:alphaOff val="0"/>
          </a:schemeClr>
        </a:solidFill>
        <a:ln w="25400" cap="flat" cmpd="sng" algn="ctr">
          <a:solidFill>
            <a:schemeClr val="accent2">
              <a:hueOff val="3901266"/>
              <a:satOff val="-4866"/>
              <a:lumOff val="114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784DB4-20C2-4DAB-A9C0-11F28CF73A23}">
      <dsp:nvSpPr>
        <dsp:cNvPr id="0" name=""/>
        <dsp:cNvSpPr/>
      </dsp:nvSpPr>
      <dsp:spPr>
        <a:xfrm>
          <a:off x="0" y="2734835"/>
          <a:ext cx="4869656" cy="546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Piperazines</a:t>
          </a:r>
          <a:r>
            <a:rPr lang="en-US" sz="1600" kern="1200" dirty="0"/>
            <a:t> (MT-45)</a:t>
          </a:r>
        </a:p>
      </dsp:txBody>
      <dsp:txXfrm>
        <a:off x="0" y="2734835"/>
        <a:ext cx="4869656" cy="546873"/>
      </dsp:txXfrm>
    </dsp:sp>
    <dsp:sp modelId="{FE034B98-DCFD-4FA7-803C-8AD1D866A8A9}">
      <dsp:nvSpPr>
        <dsp:cNvPr id="0" name=""/>
        <dsp:cNvSpPr/>
      </dsp:nvSpPr>
      <dsp:spPr>
        <a:xfrm>
          <a:off x="0" y="3281708"/>
          <a:ext cx="4869656" cy="0"/>
        </a:xfrm>
        <a:prstGeom prst="line">
          <a:avLst/>
        </a:prstGeom>
        <a:solidFill>
          <a:schemeClr val="accent2">
            <a:hueOff val="4681519"/>
            <a:satOff val="-5839"/>
            <a:lumOff val="1373"/>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1B1709-8B61-4DDC-B8CC-0F22AA9010AB}">
      <dsp:nvSpPr>
        <dsp:cNvPr id="0" name=""/>
        <dsp:cNvSpPr/>
      </dsp:nvSpPr>
      <dsp:spPr>
        <a:xfrm>
          <a:off x="0" y="3281708"/>
          <a:ext cx="4869656" cy="546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err="1"/>
            <a:t>Cinnamylpiperazines</a:t>
          </a:r>
          <a:r>
            <a:rPr lang="en-US" sz="1600" kern="1200" dirty="0"/>
            <a:t> (AP-238, 2-methyl AP 237)</a:t>
          </a:r>
        </a:p>
      </dsp:txBody>
      <dsp:txXfrm>
        <a:off x="0" y="3281708"/>
        <a:ext cx="4869656" cy="5468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74C146-AFAD-464F-8BEA-D2556333FA86}">
      <dsp:nvSpPr>
        <dsp:cNvPr id="0" name=""/>
        <dsp:cNvSpPr/>
      </dsp:nvSpPr>
      <dsp:spPr>
        <a:xfrm>
          <a:off x="0" y="0"/>
          <a:ext cx="3931618" cy="1253677"/>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i="0" kern="1200" dirty="0" err="1">
              <a:solidFill>
                <a:schemeClr val="bg1"/>
              </a:solidFill>
            </a:rPr>
            <a:t>Speedballing</a:t>
          </a:r>
          <a:r>
            <a:rPr lang="en-US" sz="1700" b="1" i="0" kern="1200" dirty="0">
              <a:solidFill>
                <a:schemeClr val="bg1"/>
              </a:solidFill>
            </a:rPr>
            <a:t> can cause an intense high, which can also be very dangerous</a:t>
          </a:r>
          <a:endParaRPr lang="en-US" sz="1700" b="1" kern="1200" dirty="0">
            <a:solidFill>
              <a:schemeClr val="bg1"/>
            </a:solidFill>
          </a:endParaRPr>
        </a:p>
      </dsp:txBody>
      <dsp:txXfrm>
        <a:off x="36719" y="36719"/>
        <a:ext cx="2578803" cy="1180239"/>
      </dsp:txXfrm>
    </dsp:sp>
    <dsp:sp modelId="{ADCEF431-7934-4146-823C-FE7890A64070}">
      <dsp:nvSpPr>
        <dsp:cNvPr id="0" name=""/>
        <dsp:cNvSpPr/>
      </dsp:nvSpPr>
      <dsp:spPr>
        <a:xfrm>
          <a:off x="346907" y="1462623"/>
          <a:ext cx="3931618" cy="1253677"/>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i="1" kern="1200" dirty="0"/>
            <a:t>"Stimulants cause vasoconstriction of your vessels and increase your need for oxygen" </a:t>
          </a:r>
        </a:p>
      </dsp:txBody>
      <dsp:txXfrm>
        <a:off x="383626" y="1499342"/>
        <a:ext cx="2696383" cy="1180239"/>
      </dsp:txXfrm>
    </dsp:sp>
    <dsp:sp modelId="{6672E893-7A5D-4209-8295-B82503A58D49}">
      <dsp:nvSpPr>
        <dsp:cNvPr id="0" name=""/>
        <dsp:cNvSpPr/>
      </dsp:nvSpPr>
      <dsp:spPr>
        <a:xfrm>
          <a:off x="693815" y="2925246"/>
          <a:ext cx="3931618" cy="1253677"/>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i="1" kern="1200" dirty="0"/>
            <a:t>"Opioids do the opposite, they actually decrease your respiration so less oxygen is delivered to the body."</a:t>
          </a:r>
        </a:p>
      </dsp:txBody>
      <dsp:txXfrm>
        <a:off x="730534" y="2961965"/>
        <a:ext cx="2696383" cy="1180239"/>
      </dsp:txXfrm>
    </dsp:sp>
    <dsp:sp modelId="{5DFE2264-5DC6-48D0-B0D7-2F5E2DEBDCD0}">
      <dsp:nvSpPr>
        <dsp:cNvPr id="0" name=""/>
        <dsp:cNvSpPr/>
      </dsp:nvSpPr>
      <dsp:spPr>
        <a:xfrm>
          <a:off x="3116728" y="950705"/>
          <a:ext cx="814890" cy="814890"/>
        </a:xfrm>
        <a:prstGeom prst="downArrow">
          <a:avLst>
            <a:gd name="adj1" fmla="val 55000"/>
            <a:gd name="adj2" fmla="val 45000"/>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3300078" y="950705"/>
        <a:ext cx="448190" cy="613205"/>
      </dsp:txXfrm>
    </dsp:sp>
    <dsp:sp modelId="{7F4CE406-186D-45AA-9217-19E0297C5C05}">
      <dsp:nvSpPr>
        <dsp:cNvPr id="0" name=""/>
        <dsp:cNvSpPr/>
      </dsp:nvSpPr>
      <dsp:spPr>
        <a:xfrm>
          <a:off x="3463636" y="2404970"/>
          <a:ext cx="814890" cy="814890"/>
        </a:xfrm>
        <a:prstGeom prst="downArrow">
          <a:avLst>
            <a:gd name="adj1" fmla="val 55000"/>
            <a:gd name="adj2" fmla="val 45000"/>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3646986" y="2404970"/>
        <a:ext cx="448190" cy="6132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4BD7BD-9B19-4B99-B2ED-975E87980474}">
      <dsp:nvSpPr>
        <dsp:cNvPr id="0" name=""/>
        <dsp:cNvSpPr/>
      </dsp:nvSpPr>
      <dsp:spPr>
        <a:xfrm>
          <a:off x="0" y="52295"/>
          <a:ext cx="4400790" cy="516427"/>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50 mcg dosage unites</a:t>
          </a:r>
        </a:p>
      </dsp:txBody>
      <dsp:txXfrm>
        <a:off x="25210" y="77505"/>
        <a:ext cx="4350370" cy="466007"/>
      </dsp:txXfrm>
    </dsp:sp>
    <dsp:sp modelId="{5A0E26DE-86C4-45D0-B9AF-E8DBE0737EC7}">
      <dsp:nvSpPr>
        <dsp:cNvPr id="0" name=""/>
        <dsp:cNvSpPr/>
      </dsp:nvSpPr>
      <dsp:spPr>
        <a:xfrm>
          <a:off x="0" y="606162"/>
          <a:ext cx="4400790" cy="516427"/>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Well under 2,000 mcg (2 mg) lethal dose</a:t>
          </a:r>
        </a:p>
      </dsp:txBody>
      <dsp:txXfrm>
        <a:off x="25210" y="631372"/>
        <a:ext cx="4350370" cy="466007"/>
      </dsp:txXfrm>
    </dsp:sp>
    <dsp:sp modelId="{3B5495F0-CB3E-4C8F-B446-3E910BADA0E5}">
      <dsp:nvSpPr>
        <dsp:cNvPr id="0" name=""/>
        <dsp:cNvSpPr/>
      </dsp:nvSpPr>
      <dsp:spPr>
        <a:xfrm>
          <a:off x="0" y="1160029"/>
          <a:ext cx="4400790" cy="516427"/>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Ideal for introducing fentanyl into a country while minimizing chances of overdose</a:t>
          </a:r>
        </a:p>
      </dsp:txBody>
      <dsp:txXfrm>
        <a:off x="25210" y="1185239"/>
        <a:ext cx="4350370" cy="46600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4685CC-D97A-41F6-9265-837B8718A542}">
      <dsp:nvSpPr>
        <dsp:cNvPr id="0" name=""/>
        <dsp:cNvSpPr/>
      </dsp:nvSpPr>
      <dsp:spPr>
        <a:xfrm>
          <a:off x="150415" y="1889325"/>
          <a:ext cx="1203325" cy="397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July 2023</a:t>
          </a:r>
        </a:p>
      </dsp:txBody>
      <dsp:txXfrm>
        <a:off x="150415" y="1889325"/>
        <a:ext cx="1203325" cy="397567"/>
      </dsp:txXfrm>
    </dsp:sp>
    <dsp:sp modelId="{30D29EFA-23C2-4F8E-8256-1B41589F2D6F}">
      <dsp:nvSpPr>
        <dsp:cNvPr id="0" name=""/>
        <dsp:cNvSpPr/>
      </dsp:nvSpPr>
      <dsp:spPr>
        <a:xfrm>
          <a:off x="0" y="1688782"/>
          <a:ext cx="3008313" cy="14073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718A87-0E1D-460C-9669-65E6939BE4AF}">
      <dsp:nvSpPr>
        <dsp:cNvPr id="0" name=""/>
        <dsp:cNvSpPr/>
      </dsp:nvSpPr>
      <dsp:spPr>
        <a:xfrm>
          <a:off x="90249" y="385143"/>
          <a:ext cx="1323657" cy="70552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t>(Kentucky) – 3.5 </a:t>
          </a:r>
          <a:r>
            <a:rPr lang="en-US" sz="1500" kern="1200" dirty="0" err="1"/>
            <a:t>lbs</a:t>
          </a:r>
          <a:endParaRPr lang="en-US" sz="1500" kern="1200" dirty="0"/>
        </a:p>
      </dsp:txBody>
      <dsp:txXfrm>
        <a:off x="90249" y="385143"/>
        <a:ext cx="1323657" cy="705528"/>
      </dsp:txXfrm>
    </dsp:sp>
    <dsp:sp modelId="{94958F5A-B8C0-46F8-806C-5CA83E1F66E1}">
      <dsp:nvSpPr>
        <dsp:cNvPr id="0" name=""/>
        <dsp:cNvSpPr/>
      </dsp:nvSpPr>
      <dsp:spPr>
        <a:xfrm>
          <a:off x="752078" y="1090672"/>
          <a:ext cx="0" cy="598110"/>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33F1A730-2443-4843-9C91-96966B269411}">
      <dsp:nvSpPr>
        <dsp:cNvPr id="0" name=""/>
        <dsp:cNvSpPr/>
      </dsp:nvSpPr>
      <dsp:spPr>
        <a:xfrm>
          <a:off x="902493" y="1231403"/>
          <a:ext cx="1203325" cy="397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Oct. 2023</a:t>
          </a:r>
        </a:p>
      </dsp:txBody>
      <dsp:txXfrm>
        <a:off x="902493" y="1231403"/>
        <a:ext cx="1203325" cy="397567"/>
      </dsp:txXfrm>
    </dsp:sp>
    <dsp:sp modelId="{907BEE5B-B514-4C49-94C5-9F7C4536FC75}">
      <dsp:nvSpPr>
        <dsp:cNvPr id="0" name=""/>
        <dsp:cNvSpPr/>
      </dsp:nvSpPr>
      <dsp:spPr>
        <a:xfrm>
          <a:off x="842327" y="2427624"/>
          <a:ext cx="1323657" cy="70552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t>(Arizona) – 54 gallons</a:t>
          </a:r>
        </a:p>
      </dsp:txBody>
      <dsp:txXfrm>
        <a:off x="842327" y="2427624"/>
        <a:ext cx="1323657" cy="705528"/>
      </dsp:txXfrm>
    </dsp:sp>
    <dsp:sp modelId="{6B79CEBF-3747-47C1-9F78-27986A233787}">
      <dsp:nvSpPr>
        <dsp:cNvPr id="0" name=""/>
        <dsp:cNvSpPr/>
      </dsp:nvSpPr>
      <dsp:spPr>
        <a:xfrm>
          <a:off x="1504156" y="1829514"/>
          <a:ext cx="0" cy="598110"/>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B7537036-D7FF-45B3-A0BB-6C96D2F3EFDE}">
      <dsp:nvSpPr>
        <dsp:cNvPr id="0" name=""/>
        <dsp:cNvSpPr/>
      </dsp:nvSpPr>
      <dsp:spPr>
        <a:xfrm>
          <a:off x="708099" y="1715169"/>
          <a:ext cx="87957" cy="87957"/>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F1A97DF6-B758-4D36-9D0E-C05D878CA59E}">
      <dsp:nvSpPr>
        <dsp:cNvPr id="0" name=""/>
        <dsp:cNvSpPr/>
      </dsp:nvSpPr>
      <dsp:spPr>
        <a:xfrm>
          <a:off x="1460177" y="1715169"/>
          <a:ext cx="87957" cy="87957"/>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47EE1288-C3F9-4C5B-AB62-989A3D099E10}">
      <dsp:nvSpPr>
        <dsp:cNvPr id="0" name=""/>
        <dsp:cNvSpPr/>
      </dsp:nvSpPr>
      <dsp:spPr>
        <a:xfrm>
          <a:off x="1654572" y="1889325"/>
          <a:ext cx="1203325" cy="397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Nov. 2023</a:t>
          </a:r>
        </a:p>
      </dsp:txBody>
      <dsp:txXfrm>
        <a:off x="1654572" y="1889325"/>
        <a:ext cx="1203325" cy="397567"/>
      </dsp:txXfrm>
    </dsp:sp>
    <dsp:sp modelId="{75732550-4A08-45F4-923A-A3620C14239E}">
      <dsp:nvSpPr>
        <dsp:cNvPr id="0" name=""/>
        <dsp:cNvSpPr/>
      </dsp:nvSpPr>
      <dsp:spPr>
        <a:xfrm>
          <a:off x="1594405" y="385143"/>
          <a:ext cx="1323657" cy="70552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t>(Arizona) – 64 gallons</a:t>
          </a:r>
        </a:p>
      </dsp:txBody>
      <dsp:txXfrm>
        <a:off x="1594405" y="385143"/>
        <a:ext cx="1323657" cy="705528"/>
      </dsp:txXfrm>
    </dsp:sp>
    <dsp:sp modelId="{C95162AD-01DF-4E7B-9C12-018FB4B8CD4E}">
      <dsp:nvSpPr>
        <dsp:cNvPr id="0" name=""/>
        <dsp:cNvSpPr/>
      </dsp:nvSpPr>
      <dsp:spPr>
        <a:xfrm>
          <a:off x="2256234" y="1090672"/>
          <a:ext cx="0" cy="598110"/>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09CFDC36-EA92-4DF9-B835-E8ECBA945D83}">
      <dsp:nvSpPr>
        <dsp:cNvPr id="0" name=""/>
        <dsp:cNvSpPr/>
      </dsp:nvSpPr>
      <dsp:spPr>
        <a:xfrm>
          <a:off x="2212256" y="1715169"/>
          <a:ext cx="87957" cy="87957"/>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C832C9-BDE4-4AB6-97DD-ED61EE33A175}">
      <dsp:nvSpPr>
        <dsp:cNvPr id="0" name=""/>
        <dsp:cNvSpPr/>
      </dsp:nvSpPr>
      <dsp:spPr>
        <a:xfrm>
          <a:off x="114298" y="0"/>
          <a:ext cx="4089400" cy="10755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i="0" kern="1200" dirty="0">
              <a:solidFill>
                <a:schemeClr val="bg2"/>
              </a:solidFill>
              <a:effectLst>
                <a:outerShdw blurRad="38100" dist="38100" dir="2700000" algn="tl">
                  <a:srgbClr val="000000">
                    <a:alpha val="43137"/>
                  </a:srgbClr>
                </a:outerShdw>
              </a:effectLst>
            </a:rPr>
            <a:t>Levamisole</a:t>
          </a:r>
          <a:r>
            <a:rPr lang="en-US" sz="1500" b="0" i="0" kern="1200" dirty="0"/>
            <a:t> is a veterinary pharmaceutical </a:t>
          </a:r>
          <a:r>
            <a:rPr lang="en-US" sz="1500" i="0" kern="1200" dirty="0"/>
            <a:t>used</a:t>
          </a:r>
          <a:r>
            <a:rPr lang="en-US" sz="1500" b="0" i="0" kern="1200" dirty="0"/>
            <a:t> primarily to treat worm &amp; parasitic infestations in livestock.</a:t>
          </a:r>
          <a:endParaRPr lang="en-US" sz="1500" kern="1200" dirty="0"/>
        </a:p>
      </dsp:txBody>
      <dsp:txXfrm>
        <a:off x="145800" y="31502"/>
        <a:ext cx="2837911" cy="1012547"/>
      </dsp:txXfrm>
    </dsp:sp>
    <dsp:sp modelId="{43D52BD1-091B-4909-BC48-7CD1D400E891}">
      <dsp:nvSpPr>
        <dsp:cNvPr id="0" name=""/>
        <dsp:cNvSpPr/>
      </dsp:nvSpPr>
      <dsp:spPr>
        <a:xfrm>
          <a:off x="342487" y="1271106"/>
          <a:ext cx="4089400" cy="10755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kern="1200" dirty="0"/>
            <a:t>It has also been </a:t>
          </a:r>
          <a:r>
            <a:rPr lang="en-US" sz="1500" i="0" kern="1200" dirty="0"/>
            <a:t>used</a:t>
          </a:r>
          <a:r>
            <a:rPr lang="en-US" sz="1500" b="0" i="0" kern="1200" dirty="0"/>
            <a:t> experimentally and historically to treat various autoimmune disorders and cancers in humans.</a:t>
          </a:r>
          <a:endParaRPr lang="en-US" sz="1500" kern="1200" dirty="0"/>
        </a:p>
      </dsp:txBody>
      <dsp:txXfrm>
        <a:off x="373989" y="1302608"/>
        <a:ext cx="2984800" cy="1012547"/>
      </dsp:txXfrm>
    </dsp:sp>
    <dsp:sp modelId="{2264B125-F285-4583-A13D-5848FAA381AF}">
      <dsp:nvSpPr>
        <dsp:cNvPr id="0" name=""/>
        <dsp:cNvSpPr/>
      </dsp:nvSpPr>
      <dsp:spPr>
        <a:xfrm>
          <a:off x="679862" y="2542212"/>
          <a:ext cx="4089400" cy="10755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Withdrawn from the Canadian (2003) and USA (1999) markets due to </a:t>
          </a:r>
          <a:r>
            <a:rPr lang="en-US" sz="1500" b="1" i="0" kern="1200" dirty="0">
              <a:solidFill>
                <a:schemeClr val="bg2"/>
              </a:solidFill>
              <a:effectLst>
                <a:outerShdw blurRad="38100" dist="38100" dir="2700000" algn="tl">
                  <a:srgbClr val="000000">
                    <a:alpha val="43137"/>
                  </a:srgbClr>
                </a:outerShdw>
              </a:effectLst>
            </a:rPr>
            <a:t>toxicity</a:t>
          </a:r>
          <a:r>
            <a:rPr lang="en-US" sz="1500" b="1" kern="1200" dirty="0">
              <a:solidFill>
                <a:schemeClr val="bg2"/>
              </a:solidFill>
            </a:rPr>
            <a:t>.</a:t>
          </a:r>
          <a:endParaRPr lang="en-US" sz="1500" kern="1200" dirty="0">
            <a:solidFill>
              <a:schemeClr val="bg2"/>
            </a:solidFill>
          </a:endParaRPr>
        </a:p>
      </dsp:txBody>
      <dsp:txXfrm>
        <a:off x="711364" y="2573714"/>
        <a:ext cx="2989911" cy="1012547"/>
      </dsp:txXfrm>
    </dsp:sp>
    <dsp:sp modelId="{937BB0E9-A321-4641-8360-3DE8E7E4E62F}">
      <dsp:nvSpPr>
        <dsp:cNvPr id="0" name=""/>
        <dsp:cNvSpPr/>
      </dsp:nvSpPr>
      <dsp:spPr>
        <a:xfrm>
          <a:off x="1022350" y="3813319"/>
          <a:ext cx="4089400" cy="10755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Results in a decrease of white blood cells that can </a:t>
          </a:r>
          <a:r>
            <a:rPr lang="en-US" sz="1500" b="1" i="0" kern="1200" dirty="0">
              <a:solidFill>
                <a:schemeClr val="bg2"/>
              </a:solidFill>
              <a:effectLst>
                <a:outerShdw blurRad="38100" dist="38100" dir="2700000" algn="tl">
                  <a:srgbClr val="000000">
                    <a:alpha val="43137"/>
                  </a:srgbClr>
                </a:outerShdw>
              </a:effectLst>
            </a:rPr>
            <a:t>lower immunity and</a:t>
          </a:r>
          <a:r>
            <a:rPr lang="en-US" sz="1500" b="1" i="1" kern="1200" dirty="0"/>
            <a:t> </a:t>
          </a:r>
          <a:r>
            <a:rPr lang="en-US" sz="1500" b="1" i="0" kern="1200" dirty="0">
              <a:solidFill>
                <a:schemeClr val="bg2"/>
              </a:solidFill>
              <a:effectLst>
                <a:outerShdw blurRad="38100" dist="38100" dir="2700000" algn="tl">
                  <a:srgbClr val="000000">
                    <a:alpha val="43137"/>
                  </a:srgbClr>
                </a:outerShdw>
              </a:effectLst>
            </a:rPr>
            <a:t>increase opportunist infections</a:t>
          </a:r>
          <a:r>
            <a:rPr lang="en-US" sz="1500" b="1" i="1" kern="1200" dirty="0"/>
            <a:t> </a:t>
          </a:r>
          <a:r>
            <a:rPr lang="en-US" sz="1500" b="1" kern="1200" dirty="0">
              <a:solidFill>
                <a:srgbClr val="FFFF00"/>
              </a:solidFill>
            </a:rPr>
            <a:t>(e.g., CV-19)</a:t>
          </a:r>
          <a:r>
            <a:rPr lang="en-US" sz="1500" b="1" kern="1200" dirty="0"/>
            <a:t>.</a:t>
          </a:r>
          <a:endParaRPr lang="en-US" sz="1500" kern="1200" dirty="0"/>
        </a:p>
      </dsp:txBody>
      <dsp:txXfrm>
        <a:off x="1053852" y="3844821"/>
        <a:ext cx="2984800" cy="1012547"/>
      </dsp:txXfrm>
    </dsp:sp>
    <dsp:sp modelId="{D0DDF0B3-EE21-4F6E-AD5D-75303BE13921}">
      <dsp:nvSpPr>
        <dsp:cNvPr id="0" name=""/>
        <dsp:cNvSpPr/>
      </dsp:nvSpPr>
      <dsp:spPr>
        <a:xfrm>
          <a:off x="3390291" y="823774"/>
          <a:ext cx="699108" cy="699108"/>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3547590" y="823774"/>
        <a:ext cx="384510" cy="526079"/>
      </dsp:txXfrm>
    </dsp:sp>
    <dsp:sp modelId="{4FA3F499-D2D1-407D-BEAF-A123034BCEBA}">
      <dsp:nvSpPr>
        <dsp:cNvPr id="0" name=""/>
        <dsp:cNvSpPr/>
      </dsp:nvSpPr>
      <dsp:spPr>
        <a:xfrm>
          <a:off x="3732778" y="2094881"/>
          <a:ext cx="699108" cy="699108"/>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3890077" y="2094881"/>
        <a:ext cx="384510" cy="526079"/>
      </dsp:txXfrm>
    </dsp:sp>
    <dsp:sp modelId="{5DCBD501-4BD6-4E13-8474-E38111F5752B}">
      <dsp:nvSpPr>
        <dsp:cNvPr id="0" name=""/>
        <dsp:cNvSpPr/>
      </dsp:nvSpPr>
      <dsp:spPr>
        <a:xfrm>
          <a:off x="4070154" y="3365987"/>
          <a:ext cx="699108" cy="699108"/>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4227453" y="3365987"/>
        <a:ext cx="384510" cy="526079"/>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69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5693"/>
          </a:xfrm>
          <a:prstGeom prst="rect">
            <a:avLst/>
          </a:prstGeom>
        </p:spPr>
        <p:txBody>
          <a:bodyPr vert="horz" lIns="91440" tIns="45720" rIns="91440" bIns="45720" rtlCol="0"/>
          <a:lstStyle>
            <a:lvl1pPr algn="r">
              <a:defRPr sz="1200"/>
            </a:lvl1pPr>
          </a:lstStyle>
          <a:p>
            <a:fld id="{CCEA1AB2-2C8A-4567-8C12-210B0B00697F}" type="datetimeFigureOut">
              <a:rPr lang="en-US" smtClean="0"/>
              <a:pPr/>
              <a:t>5/6/2024</a:t>
            </a:fld>
            <a:endParaRPr lang="en-US"/>
          </a:p>
        </p:txBody>
      </p:sp>
      <p:sp>
        <p:nvSpPr>
          <p:cNvPr id="4" name="Footer Placeholder 3"/>
          <p:cNvSpPr>
            <a:spLocks noGrp="1"/>
          </p:cNvSpPr>
          <p:nvPr>
            <p:ph type="ftr" sz="quarter" idx="2"/>
          </p:nvPr>
        </p:nvSpPr>
        <p:spPr>
          <a:xfrm>
            <a:off x="0" y="8846553"/>
            <a:ext cx="2971800" cy="46569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46553"/>
            <a:ext cx="2971800" cy="465693"/>
          </a:xfrm>
          <a:prstGeom prst="rect">
            <a:avLst/>
          </a:prstGeom>
        </p:spPr>
        <p:txBody>
          <a:bodyPr vert="horz" lIns="91440" tIns="45720" rIns="91440" bIns="45720" rtlCol="0" anchor="b"/>
          <a:lstStyle>
            <a:lvl1pPr algn="r">
              <a:defRPr sz="1200"/>
            </a:lvl1pPr>
          </a:lstStyle>
          <a:p>
            <a:fld id="{4186660F-A865-4B78-BD70-177A425A506C}" type="slidenum">
              <a:rPr lang="en-US" smtClean="0"/>
              <a:pPr/>
              <a:t>‹#›</a:t>
            </a:fld>
            <a:endParaRPr lang="en-US"/>
          </a:p>
        </p:txBody>
      </p:sp>
    </p:spTree>
    <p:extLst>
      <p:ext uri="{BB962C8B-B14F-4D97-AF65-F5344CB8AC3E}">
        <p14:creationId xmlns:p14="http://schemas.microsoft.com/office/powerpoint/2010/main" val="15379627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69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5693"/>
          </a:xfrm>
          <a:prstGeom prst="rect">
            <a:avLst/>
          </a:prstGeom>
        </p:spPr>
        <p:txBody>
          <a:bodyPr vert="horz" lIns="91440" tIns="45720" rIns="91440" bIns="45720" rtlCol="0"/>
          <a:lstStyle>
            <a:lvl1pPr algn="r">
              <a:defRPr sz="1200"/>
            </a:lvl1pPr>
          </a:lstStyle>
          <a:p>
            <a:fld id="{007CCB26-841F-4E88-8041-0CF88656636C}" type="datetimeFigureOut">
              <a:rPr lang="en-US" smtClean="0"/>
              <a:pPr/>
              <a:t>5/6/2024</a:t>
            </a:fld>
            <a:endParaRPr lang="en-US"/>
          </a:p>
        </p:txBody>
      </p:sp>
      <p:sp>
        <p:nvSpPr>
          <p:cNvPr id="4" name="Slide Image Placeholder 3"/>
          <p:cNvSpPr>
            <a:spLocks noGrp="1" noRot="1" noChangeAspect="1"/>
          </p:cNvSpPr>
          <p:nvPr>
            <p:ph type="sldImg" idx="2"/>
          </p:nvPr>
        </p:nvSpPr>
        <p:spPr>
          <a:xfrm>
            <a:off x="325438" y="698500"/>
            <a:ext cx="6207125" cy="34925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24085"/>
            <a:ext cx="5486400" cy="41912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6553"/>
            <a:ext cx="2971800" cy="46569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46553"/>
            <a:ext cx="2971800" cy="465693"/>
          </a:xfrm>
          <a:prstGeom prst="rect">
            <a:avLst/>
          </a:prstGeom>
        </p:spPr>
        <p:txBody>
          <a:bodyPr vert="horz" lIns="91440" tIns="45720" rIns="91440" bIns="45720" rtlCol="0" anchor="b"/>
          <a:lstStyle>
            <a:lvl1pPr algn="r">
              <a:defRPr sz="1200"/>
            </a:lvl1pPr>
          </a:lstStyle>
          <a:p>
            <a:fld id="{951EB320-143A-4CC5-8CAC-62915E6E2912}" type="slidenum">
              <a:rPr lang="en-US" smtClean="0"/>
              <a:pPr/>
              <a:t>‹#›</a:t>
            </a:fld>
            <a:endParaRPr lang="en-US"/>
          </a:p>
        </p:txBody>
      </p:sp>
    </p:spTree>
    <p:extLst>
      <p:ext uri="{BB962C8B-B14F-4D97-AF65-F5344CB8AC3E}">
        <p14:creationId xmlns:p14="http://schemas.microsoft.com/office/powerpoint/2010/main" val="1988744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1EB320-143A-4CC5-8CAC-62915E6E29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8721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slideMaster" Target="../slideMasters/slideMaster3.xml"/><Relationship Id="rId1" Type="http://schemas.openxmlformats.org/officeDocument/2006/relationships/tags" Target="../tags/tag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slideMaster" Target="../slideMasters/slideMaster5.xml"/><Relationship Id="rId1" Type="http://schemas.openxmlformats.org/officeDocument/2006/relationships/tags" Target="../tags/tag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1D7B0E7-1B0E-4A86-98D9-FA1421D573C8}"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3A906A-75BF-44A1-B6F7-2225C43EE73E}" type="slidenum">
              <a:rPr lang="en-US" smtClean="0"/>
              <a:t>‹#›</a:t>
            </a:fld>
            <a:endParaRPr lang="en-US"/>
          </a:p>
        </p:txBody>
      </p:sp>
    </p:spTree>
    <p:extLst>
      <p:ext uri="{BB962C8B-B14F-4D97-AF65-F5344CB8AC3E}">
        <p14:creationId xmlns:p14="http://schemas.microsoft.com/office/powerpoint/2010/main" val="1989394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D7B0E7-1B0E-4A86-98D9-FA1421D573C8}"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3A906A-75BF-44A1-B6F7-2225C43EE73E}" type="slidenum">
              <a:rPr lang="en-US" smtClean="0"/>
              <a:t>‹#›</a:t>
            </a:fld>
            <a:endParaRPr lang="en-US"/>
          </a:p>
        </p:txBody>
      </p:sp>
    </p:spTree>
    <p:extLst>
      <p:ext uri="{BB962C8B-B14F-4D97-AF65-F5344CB8AC3E}">
        <p14:creationId xmlns:p14="http://schemas.microsoft.com/office/powerpoint/2010/main" val="362926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D7B0E7-1B0E-4A86-98D9-FA1421D573C8}"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3A906A-75BF-44A1-B6F7-2225C43EE73E}" type="slidenum">
              <a:rPr lang="en-US" smtClean="0"/>
              <a:t>‹#›</a:t>
            </a:fld>
            <a:endParaRPr lang="en-US"/>
          </a:p>
        </p:txBody>
      </p:sp>
    </p:spTree>
    <p:extLst>
      <p:ext uri="{BB962C8B-B14F-4D97-AF65-F5344CB8AC3E}">
        <p14:creationId xmlns:p14="http://schemas.microsoft.com/office/powerpoint/2010/main" val="4012742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Rectangle 13"/>
          <p:cNvSpPr/>
          <p:nvPr/>
        </p:nvSpPr>
        <p:spPr>
          <a:xfrm>
            <a:off x="0" y="2148669"/>
            <a:ext cx="9144000" cy="1680382"/>
          </a:xfrm>
          <a:prstGeom prst="rect">
            <a:avLst/>
          </a:prstGeom>
          <a:solidFill>
            <a:srgbClr val="708D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sp>
        <p:nvSpPr>
          <p:cNvPr id="3" name="Subtitle 2"/>
          <p:cNvSpPr>
            <a:spLocks noGrp="1"/>
          </p:cNvSpPr>
          <p:nvPr>
            <p:ph type="subTitle" idx="1" hasCustomPrompt="1"/>
          </p:nvPr>
        </p:nvSpPr>
        <p:spPr>
          <a:xfrm>
            <a:off x="152400" y="4138705"/>
            <a:ext cx="8763000" cy="890495"/>
          </a:xfrm>
        </p:spPr>
        <p:txBody>
          <a:bodyPr>
            <a:noAutofit/>
          </a:bodyPr>
          <a:lstStyle>
            <a:lvl1pPr marL="0" indent="0" algn="ctr">
              <a:buNone/>
              <a:defRPr sz="1800" b="0" i="0">
                <a:solidFill>
                  <a:schemeClr val="tx1">
                    <a:lumMod val="50000"/>
                    <a:lumOff val="50000"/>
                  </a:schemeClr>
                </a:solidFill>
                <a:latin typeface="Montserrat Light" pitchFamily="2" charset="77"/>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Subtitle</a:t>
            </a:r>
          </a:p>
        </p:txBody>
      </p:sp>
      <p:sp>
        <p:nvSpPr>
          <p:cNvPr id="19" name="Rectangle 18"/>
          <p:cNvSpPr/>
          <p:nvPr userDrawn="1"/>
        </p:nvSpPr>
        <p:spPr>
          <a:xfrm>
            <a:off x="0" y="2057400"/>
            <a:ext cx="9144000" cy="69635"/>
          </a:xfrm>
          <a:prstGeom prst="rect">
            <a:avLst/>
          </a:prstGeom>
          <a:solidFill>
            <a:srgbClr val="EA8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sp>
        <p:nvSpPr>
          <p:cNvPr id="6" name="Rectangle 5">
            <a:extLst>
              <a:ext uri="{FF2B5EF4-FFF2-40B4-BE49-F238E27FC236}">
                <a16:creationId xmlns:a16="http://schemas.microsoft.com/office/drawing/2014/main" id="{3BA431F4-236A-E249-9F97-93D6773203B3}"/>
              </a:ext>
            </a:extLst>
          </p:cNvPr>
          <p:cNvSpPr/>
          <p:nvPr userDrawn="1"/>
        </p:nvSpPr>
        <p:spPr>
          <a:xfrm>
            <a:off x="0" y="0"/>
            <a:ext cx="9144000" cy="20918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sp>
        <p:nvSpPr>
          <p:cNvPr id="24" name="Rectangle 23">
            <a:extLst>
              <a:ext uri="{FF2B5EF4-FFF2-40B4-BE49-F238E27FC236}">
                <a16:creationId xmlns:a16="http://schemas.microsoft.com/office/drawing/2014/main" id="{263F7670-522A-144C-8C4E-64C48594A309}"/>
              </a:ext>
            </a:extLst>
          </p:cNvPr>
          <p:cNvSpPr/>
          <p:nvPr userDrawn="1"/>
        </p:nvSpPr>
        <p:spPr>
          <a:xfrm>
            <a:off x="0" y="2142238"/>
            <a:ext cx="9144000" cy="69635"/>
          </a:xfrm>
          <a:prstGeom prst="rect">
            <a:avLst/>
          </a:prstGeom>
          <a:solidFill>
            <a:srgbClr val="498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grpSp>
        <p:nvGrpSpPr>
          <p:cNvPr id="25" name="Group 24">
            <a:extLst>
              <a:ext uri="{FF2B5EF4-FFF2-40B4-BE49-F238E27FC236}">
                <a16:creationId xmlns:a16="http://schemas.microsoft.com/office/drawing/2014/main" id="{1DA18190-035E-4A14-BEBC-93B0361174AC}"/>
              </a:ext>
            </a:extLst>
          </p:cNvPr>
          <p:cNvGrpSpPr/>
          <p:nvPr userDrawn="1"/>
        </p:nvGrpSpPr>
        <p:grpSpPr>
          <a:xfrm>
            <a:off x="727667" y="350438"/>
            <a:ext cx="7688667" cy="1255931"/>
            <a:chOff x="609600" y="467251"/>
            <a:chExt cx="10251556" cy="1674574"/>
          </a:xfrm>
        </p:grpSpPr>
        <p:pic>
          <p:nvPicPr>
            <p:cNvPr id="9" name="Picture 8">
              <a:extLst>
                <a:ext uri="{FF2B5EF4-FFF2-40B4-BE49-F238E27FC236}">
                  <a16:creationId xmlns:a16="http://schemas.microsoft.com/office/drawing/2014/main" id="{738F6B74-504C-F54F-BDD2-F013412AAE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494888"/>
              <a:ext cx="5334000" cy="1646937"/>
            </a:xfrm>
            <a:prstGeom prst="rect">
              <a:avLst/>
            </a:prstGeom>
          </p:spPr>
        </p:pic>
        <p:grpSp>
          <p:nvGrpSpPr>
            <p:cNvPr id="21" name="Group 20">
              <a:extLst>
                <a:ext uri="{FF2B5EF4-FFF2-40B4-BE49-F238E27FC236}">
                  <a16:creationId xmlns:a16="http://schemas.microsoft.com/office/drawing/2014/main" id="{AC16E761-3F99-4718-8F8E-D5A84227ABC8}"/>
                </a:ext>
              </a:extLst>
            </p:cNvPr>
            <p:cNvGrpSpPr/>
            <p:nvPr userDrawn="1"/>
          </p:nvGrpSpPr>
          <p:grpSpPr>
            <a:xfrm>
              <a:off x="6324600" y="467251"/>
              <a:ext cx="4536556" cy="1396344"/>
              <a:chOff x="6324600" y="467251"/>
              <a:chExt cx="4536556" cy="1396344"/>
            </a:xfrm>
          </p:grpSpPr>
          <p:pic>
            <p:nvPicPr>
              <p:cNvPr id="13" name="Picture 12" descr="Text&#10;&#10;Description automatically generated with low confidence">
                <a:extLst>
                  <a:ext uri="{FF2B5EF4-FFF2-40B4-BE49-F238E27FC236}">
                    <a16:creationId xmlns:a16="http://schemas.microsoft.com/office/drawing/2014/main" id="{EE0A3411-1158-469A-8541-20C3398E14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72346"/>
              <a:stretch/>
            </p:blipFill>
            <p:spPr>
              <a:xfrm>
                <a:off x="6324600" y="467251"/>
                <a:ext cx="1524000" cy="1368553"/>
              </a:xfrm>
              <a:prstGeom prst="rect">
                <a:avLst/>
              </a:prstGeom>
            </p:spPr>
          </p:pic>
          <p:pic>
            <p:nvPicPr>
              <p:cNvPr id="17" name="Picture 16" descr="A black and white logo&#10;&#10;Description automatically generated with medium confidence">
                <a:extLst>
                  <a:ext uri="{FF2B5EF4-FFF2-40B4-BE49-F238E27FC236}">
                    <a16:creationId xmlns:a16="http://schemas.microsoft.com/office/drawing/2014/main" id="{A831B75C-43B0-4D6C-8159-1B37DD4770DA}"/>
                  </a:ext>
                </a:extLst>
              </p:cNvPr>
              <p:cNvPicPr>
                <a:picLocks noChangeAspect="1"/>
              </p:cNvPicPr>
              <p:nvPr userDrawn="1"/>
            </p:nvPicPr>
            <p:blipFill rotWithShape="1">
              <a:blip r:embed="rId4">
                <a:lum bright="70000" contrast="-70000"/>
                <a:extLst>
                  <a:ext uri="{28A0092B-C50C-407E-A947-70E740481C1C}">
                    <a14:useLocalDpi xmlns:a14="http://schemas.microsoft.com/office/drawing/2010/main" val="0"/>
                  </a:ext>
                </a:extLst>
              </a:blip>
              <a:srcRect l="37409" t="7699" b="44411"/>
              <a:stretch/>
            </p:blipFill>
            <p:spPr>
              <a:xfrm>
                <a:off x="7716578" y="512614"/>
                <a:ext cx="2804878" cy="854136"/>
              </a:xfrm>
              <a:prstGeom prst="rect">
                <a:avLst/>
              </a:prstGeom>
            </p:spPr>
          </p:pic>
          <p:pic>
            <p:nvPicPr>
              <p:cNvPr id="23" name="Picture 22" descr="A black and white logo&#10;&#10;Description automatically generated with medium confidence">
                <a:extLst>
                  <a:ext uri="{FF2B5EF4-FFF2-40B4-BE49-F238E27FC236}">
                    <a16:creationId xmlns:a16="http://schemas.microsoft.com/office/drawing/2014/main" id="{DFFD8A33-A12C-49D0-8D72-C460F8C2174A}"/>
                  </a:ext>
                </a:extLst>
              </p:cNvPr>
              <p:cNvPicPr>
                <a:picLocks noChangeAspect="1"/>
              </p:cNvPicPr>
              <p:nvPr userDrawn="1"/>
            </p:nvPicPr>
            <p:blipFill rotWithShape="1">
              <a:blip r:embed="rId4">
                <a:lum bright="70000" contrast="-70000"/>
                <a:extLst>
                  <a:ext uri="{28A0092B-C50C-407E-A947-70E740481C1C}">
                    <a14:useLocalDpi xmlns:a14="http://schemas.microsoft.com/office/drawing/2010/main" val="0"/>
                  </a:ext>
                </a:extLst>
              </a:blip>
              <a:srcRect l="37409" t="60801" b="11125"/>
              <a:stretch/>
            </p:blipFill>
            <p:spPr>
              <a:xfrm>
                <a:off x="8056278" y="1362878"/>
                <a:ext cx="2804878" cy="500717"/>
              </a:xfrm>
              <a:prstGeom prst="rect">
                <a:avLst/>
              </a:prstGeom>
            </p:spPr>
          </p:pic>
        </p:grpSp>
      </p:grpSp>
    </p:spTree>
    <p:extLst>
      <p:ext uri="{BB962C8B-B14F-4D97-AF65-F5344CB8AC3E}">
        <p14:creationId xmlns:p14="http://schemas.microsoft.com/office/powerpoint/2010/main" val="3098822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DDE1A67-5571-2940-B7BA-07A01DBDA7C7}"/>
              </a:ext>
            </a:extLst>
          </p:cNvPr>
          <p:cNvSpPr/>
          <p:nvPr userDrawn="1"/>
        </p:nvSpPr>
        <p:spPr>
          <a:xfrm>
            <a:off x="0" y="1025581"/>
            <a:ext cx="9144000" cy="69635"/>
          </a:xfrm>
          <a:prstGeom prst="rect">
            <a:avLst/>
          </a:prstGeom>
          <a:solidFill>
            <a:srgbClr val="EA8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sp>
        <p:nvSpPr>
          <p:cNvPr id="3" name="Content Placeholder 2"/>
          <p:cNvSpPr>
            <a:spLocks noGrp="1"/>
          </p:cNvSpPr>
          <p:nvPr>
            <p:ph idx="1"/>
          </p:nvPr>
        </p:nvSpPr>
        <p:spPr>
          <a:xfrm>
            <a:off x="452906" y="1314450"/>
            <a:ext cx="8229600" cy="3394472"/>
          </a:xfrm>
        </p:spPr>
        <p:txBody>
          <a:bodyPr>
            <a:normAutofit/>
          </a:bodyPr>
          <a:lstStyle>
            <a:lvl1pPr>
              <a:defRPr sz="2100">
                <a:solidFill>
                  <a:srgbClr val="222222"/>
                </a:solidFill>
                <a:latin typeface="Montserrat" pitchFamily="2" charset="77"/>
              </a:defRPr>
            </a:lvl1pPr>
            <a:lvl2pPr>
              <a:defRPr sz="1800">
                <a:solidFill>
                  <a:srgbClr val="222222"/>
                </a:solidFill>
                <a:latin typeface="Montserrat" pitchFamily="2" charset="77"/>
              </a:defRPr>
            </a:lvl2pPr>
            <a:lvl3pPr>
              <a:defRPr sz="1500">
                <a:solidFill>
                  <a:srgbClr val="222222"/>
                </a:solidFill>
                <a:latin typeface="Montserrat" pitchFamily="2" charset="77"/>
              </a:defRPr>
            </a:lvl3pPr>
            <a:lvl4pPr>
              <a:defRPr sz="1350">
                <a:solidFill>
                  <a:srgbClr val="222222"/>
                </a:solidFill>
                <a:latin typeface="Montserrat" pitchFamily="2" charset="77"/>
              </a:defRPr>
            </a:lvl4pPr>
            <a:lvl5pPr>
              <a:defRPr sz="1350">
                <a:solidFill>
                  <a:srgbClr val="222222"/>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4F0A59D7-9538-4341-A984-673622C4CA2B}"/>
              </a:ext>
            </a:extLst>
          </p:cNvPr>
          <p:cNvSpPr>
            <a:spLocks noGrp="1"/>
          </p:cNvSpPr>
          <p:nvPr>
            <p:ph type="sldNum" sz="quarter" idx="4"/>
          </p:nvPr>
        </p:nvSpPr>
        <p:spPr>
          <a:xfrm>
            <a:off x="6548906" y="4732986"/>
            <a:ext cx="2133600" cy="273844"/>
          </a:xfrm>
          <a:prstGeom prst="rect">
            <a:avLst/>
          </a:prstGeom>
        </p:spPr>
        <p:txBody>
          <a:bodyPr vert="horz" lIns="91440" tIns="45720" rIns="91440" bIns="45720" rtlCol="0" anchor="ctr"/>
          <a:lstStyle>
            <a:lvl1pPr algn="r">
              <a:defRPr sz="900">
                <a:solidFill>
                  <a:schemeClr val="tx1"/>
                </a:solidFill>
                <a:latin typeface="Montserrat" pitchFamily="2" charset="77"/>
              </a:defRPr>
            </a:lvl1pPr>
          </a:lstStyle>
          <a:p>
            <a:fld id="{1294E4DE-CE41-46BA-9C11-8762B3EE4FCC}" type="slidenum">
              <a:rPr lang="en-US" smtClean="0"/>
              <a:pPr/>
              <a:t>‹#›</a:t>
            </a:fld>
            <a:endParaRPr lang="en-US" dirty="0">
              <a:latin typeface="Montserrat" pitchFamily="2" charset="77"/>
            </a:endParaRPr>
          </a:p>
        </p:txBody>
      </p:sp>
      <p:sp>
        <p:nvSpPr>
          <p:cNvPr id="14" name="Rectangle 13">
            <a:extLst>
              <a:ext uri="{FF2B5EF4-FFF2-40B4-BE49-F238E27FC236}">
                <a16:creationId xmlns:a16="http://schemas.microsoft.com/office/drawing/2014/main" id="{EDCD0E58-424D-45B8-A66B-666B06E9CCE1}"/>
              </a:ext>
            </a:extLst>
          </p:cNvPr>
          <p:cNvSpPr/>
          <p:nvPr userDrawn="1"/>
        </p:nvSpPr>
        <p:spPr>
          <a:xfrm>
            <a:off x="0" y="1"/>
            <a:ext cx="9144000" cy="101258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sp>
        <p:nvSpPr>
          <p:cNvPr id="16" name="Rectangle 15">
            <a:extLst>
              <a:ext uri="{FF2B5EF4-FFF2-40B4-BE49-F238E27FC236}">
                <a16:creationId xmlns:a16="http://schemas.microsoft.com/office/drawing/2014/main" id="{F0F1A21F-7116-4F98-B285-83ACD7A9B25C}"/>
              </a:ext>
            </a:extLst>
          </p:cNvPr>
          <p:cNvSpPr/>
          <p:nvPr userDrawn="1"/>
        </p:nvSpPr>
        <p:spPr>
          <a:xfrm>
            <a:off x="0" y="1021947"/>
            <a:ext cx="9144000" cy="53073"/>
          </a:xfrm>
          <a:prstGeom prst="rect">
            <a:avLst/>
          </a:prstGeom>
          <a:solidFill>
            <a:srgbClr val="498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sp>
        <p:nvSpPr>
          <p:cNvPr id="21" name="Title 1">
            <a:extLst>
              <a:ext uri="{FF2B5EF4-FFF2-40B4-BE49-F238E27FC236}">
                <a16:creationId xmlns:a16="http://schemas.microsoft.com/office/drawing/2014/main" id="{664735D1-7407-1240-8360-244441A44A18}"/>
              </a:ext>
            </a:extLst>
          </p:cNvPr>
          <p:cNvSpPr>
            <a:spLocks noGrp="1"/>
          </p:cNvSpPr>
          <p:nvPr>
            <p:ph type="title"/>
          </p:nvPr>
        </p:nvSpPr>
        <p:spPr>
          <a:xfrm>
            <a:off x="452906" y="114300"/>
            <a:ext cx="8229600" cy="857250"/>
          </a:xfrm>
        </p:spPr>
        <p:txBody>
          <a:bodyPr/>
          <a:lstStyle>
            <a:lvl1pPr algn="l">
              <a:defRPr sz="2550" b="0" i="0">
                <a:solidFill>
                  <a:schemeClr val="bg1"/>
                </a:solidFill>
                <a:latin typeface="Montserrat" pitchFamily="2" charset="77"/>
              </a:defRPr>
            </a:lvl1pPr>
          </a:lstStyle>
          <a:p>
            <a:r>
              <a:rPr lang="en-US" dirty="0"/>
              <a:t>Click to edit Master title style</a:t>
            </a:r>
          </a:p>
        </p:txBody>
      </p:sp>
      <p:pic>
        <p:nvPicPr>
          <p:cNvPr id="10" name="Picture 9">
            <a:extLst>
              <a:ext uri="{FF2B5EF4-FFF2-40B4-BE49-F238E27FC236}">
                <a16:creationId xmlns:a16="http://schemas.microsoft.com/office/drawing/2014/main" id="{B89F9287-C23A-5745-8EF5-8C7D76748EF3}"/>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4718699"/>
            <a:ext cx="953929" cy="288131"/>
          </a:xfrm>
          <a:prstGeom prst="rect">
            <a:avLst/>
          </a:prstGeom>
        </p:spPr>
      </p:pic>
      <p:pic>
        <p:nvPicPr>
          <p:cNvPr id="4" name="Picture 3" descr="Text&#10;&#10;Description automatically generated with low confidence">
            <a:extLst>
              <a:ext uri="{FF2B5EF4-FFF2-40B4-BE49-F238E27FC236}">
                <a16:creationId xmlns:a16="http://schemas.microsoft.com/office/drawing/2014/main" id="{852733E7-55CF-43A7-A959-DD7BAEBA90F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70720"/>
          <a:stretch/>
        </p:blipFill>
        <p:spPr>
          <a:xfrm>
            <a:off x="1433098" y="4708923"/>
            <a:ext cx="342900" cy="290833"/>
          </a:xfrm>
          <a:prstGeom prst="rect">
            <a:avLst/>
          </a:prstGeom>
        </p:spPr>
      </p:pic>
      <p:pic>
        <p:nvPicPr>
          <p:cNvPr id="15" name="Picture 14" descr="Text&#10;&#10;Description automatically generated with low confidence">
            <a:extLst>
              <a:ext uri="{FF2B5EF4-FFF2-40B4-BE49-F238E27FC236}">
                <a16:creationId xmlns:a16="http://schemas.microsoft.com/office/drawing/2014/main" id="{6E5B049B-D33A-4233-9539-841C454466D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9280" t="38523" b="11486"/>
          <a:stretch/>
        </p:blipFill>
        <p:spPr>
          <a:xfrm>
            <a:off x="1771651" y="4720352"/>
            <a:ext cx="1595852" cy="280148"/>
          </a:xfrm>
          <a:prstGeom prst="rect">
            <a:avLst/>
          </a:prstGeom>
        </p:spPr>
      </p:pic>
    </p:spTree>
    <p:extLst>
      <p:ext uri="{BB962C8B-B14F-4D97-AF65-F5344CB8AC3E}">
        <p14:creationId xmlns:p14="http://schemas.microsoft.com/office/powerpoint/2010/main" val="17797448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D5E8E50-50AF-E94B-8AEE-E2204C9C9917}"/>
              </a:ext>
            </a:extLst>
          </p:cNvPr>
          <p:cNvSpPr/>
          <p:nvPr userDrawn="1"/>
        </p:nvSpPr>
        <p:spPr>
          <a:xfrm>
            <a:off x="0" y="1"/>
            <a:ext cx="9144000" cy="101258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sp>
        <p:nvSpPr>
          <p:cNvPr id="3" name="Content Placeholder 2"/>
          <p:cNvSpPr>
            <a:spLocks noGrp="1"/>
          </p:cNvSpPr>
          <p:nvPr>
            <p:ph sz="half" idx="1"/>
          </p:nvPr>
        </p:nvSpPr>
        <p:spPr>
          <a:xfrm>
            <a:off x="457200" y="1291829"/>
            <a:ext cx="4038600" cy="3394472"/>
          </a:xfrm>
        </p:spPr>
        <p:txBody>
          <a:bodyPr>
            <a:normAutofit/>
          </a:bodyPr>
          <a:lstStyle>
            <a:lvl1pPr>
              <a:defRPr sz="1800" b="0" i="0">
                <a:solidFill>
                  <a:srgbClr val="222222"/>
                </a:solidFill>
                <a:latin typeface="Montserrat" pitchFamily="2" charset="77"/>
              </a:defRPr>
            </a:lvl1pPr>
            <a:lvl2pPr>
              <a:defRPr sz="1500" b="0" i="0">
                <a:solidFill>
                  <a:srgbClr val="222222"/>
                </a:solidFill>
                <a:latin typeface="Montserrat" pitchFamily="2" charset="77"/>
              </a:defRPr>
            </a:lvl2pPr>
            <a:lvl3pPr>
              <a:defRPr sz="1350" b="0" i="0">
                <a:solidFill>
                  <a:srgbClr val="222222"/>
                </a:solidFill>
                <a:latin typeface="Montserrat" pitchFamily="2" charset="77"/>
              </a:defRPr>
            </a:lvl3pPr>
            <a:lvl4pPr>
              <a:defRPr sz="1200" b="0" i="0">
                <a:solidFill>
                  <a:srgbClr val="222222"/>
                </a:solidFill>
                <a:latin typeface="Montserrat" pitchFamily="2" charset="77"/>
              </a:defRPr>
            </a:lvl4pPr>
            <a:lvl5pPr>
              <a:defRPr sz="1200" b="0" i="0">
                <a:solidFill>
                  <a:srgbClr val="222222"/>
                </a:solidFill>
                <a:latin typeface="Montserrat" pitchFamily="2" charset="77"/>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91829"/>
            <a:ext cx="4038600" cy="3394472"/>
          </a:xfrm>
        </p:spPr>
        <p:txBody>
          <a:bodyPr>
            <a:normAutofit/>
          </a:bodyPr>
          <a:lstStyle>
            <a:lvl1pPr>
              <a:defRPr sz="1800">
                <a:solidFill>
                  <a:srgbClr val="222222"/>
                </a:solidFill>
                <a:latin typeface="Montserrat" pitchFamily="2" charset="77"/>
              </a:defRPr>
            </a:lvl1pPr>
            <a:lvl2pPr>
              <a:defRPr sz="1500">
                <a:solidFill>
                  <a:srgbClr val="222222"/>
                </a:solidFill>
                <a:latin typeface="Montserrat" pitchFamily="2" charset="77"/>
              </a:defRPr>
            </a:lvl2pPr>
            <a:lvl3pPr>
              <a:defRPr sz="1350">
                <a:solidFill>
                  <a:srgbClr val="222222"/>
                </a:solidFill>
                <a:latin typeface="Montserrat" pitchFamily="2" charset="77"/>
              </a:defRPr>
            </a:lvl3pPr>
            <a:lvl4pPr>
              <a:defRPr sz="1200">
                <a:solidFill>
                  <a:srgbClr val="222222"/>
                </a:solidFill>
                <a:latin typeface="Montserrat" pitchFamily="2" charset="77"/>
              </a:defRPr>
            </a:lvl4pPr>
            <a:lvl5pPr>
              <a:defRPr sz="1200">
                <a:solidFill>
                  <a:srgbClr val="222222"/>
                </a:solidFill>
                <a:latin typeface="Montserrat" pitchFamily="2" charset="77"/>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Rectangle 25">
            <a:extLst>
              <a:ext uri="{FF2B5EF4-FFF2-40B4-BE49-F238E27FC236}">
                <a16:creationId xmlns:a16="http://schemas.microsoft.com/office/drawing/2014/main" id="{DAE4182B-9442-124C-AB87-0AFD8A3E1DF7}"/>
              </a:ext>
            </a:extLst>
          </p:cNvPr>
          <p:cNvSpPr/>
          <p:nvPr userDrawn="1"/>
        </p:nvSpPr>
        <p:spPr>
          <a:xfrm>
            <a:off x="0" y="1025581"/>
            <a:ext cx="9144000" cy="69635"/>
          </a:xfrm>
          <a:prstGeom prst="rect">
            <a:avLst/>
          </a:prstGeom>
          <a:solidFill>
            <a:srgbClr val="EA8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sp>
        <p:nvSpPr>
          <p:cNvPr id="28" name="Rectangle 27">
            <a:extLst>
              <a:ext uri="{FF2B5EF4-FFF2-40B4-BE49-F238E27FC236}">
                <a16:creationId xmlns:a16="http://schemas.microsoft.com/office/drawing/2014/main" id="{12E17375-4D2C-7D40-BAB8-849DEDEBFCB7}"/>
              </a:ext>
            </a:extLst>
          </p:cNvPr>
          <p:cNvSpPr/>
          <p:nvPr userDrawn="1"/>
        </p:nvSpPr>
        <p:spPr>
          <a:xfrm>
            <a:off x="0" y="1021947"/>
            <a:ext cx="9144000" cy="53073"/>
          </a:xfrm>
          <a:prstGeom prst="rect">
            <a:avLst/>
          </a:prstGeom>
          <a:solidFill>
            <a:srgbClr val="498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sp>
        <p:nvSpPr>
          <p:cNvPr id="30" name="Slide Number Placeholder 5">
            <a:extLst>
              <a:ext uri="{FF2B5EF4-FFF2-40B4-BE49-F238E27FC236}">
                <a16:creationId xmlns:a16="http://schemas.microsoft.com/office/drawing/2014/main" id="{601AD3E6-EB71-7743-AFB8-2C3ECB3878C9}"/>
              </a:ext>
            </a:extLst>
          </p:cNvPr>
          <p:cNvSpPr>
            <a:spLocks noGrp="1"/>
          </p:cNvSpPr>
          <p:nvPr>
            <p:ph type="sldNum" sz="quarter" idx="4"/>
          </p:nvPr>
        </p:nvSpPr>
        <p:spPr>
          <a:xfrm>
            <a:off x="6548906" y="4732986"/>
            <a:ext cx="2133600" cy="273844"/>
          </a:xfrm>
          <a:prstGeom prst="rect">
            <a:avLst/>
          </a:prstGeom>
        </p:spPr>
        <p:txBody>
          <a:bodyPr vert="horz" lIns="91440" tIns="45720" rIns="91440" bIns="45720" rtlCol="0" anchor="ctr"/>
          <a:lstStyle>
            <a:lvl1pPr algn="r">
              <a:defRPr sz="900">
                <a:solidFill>
                  <a:schemeClr val="tx1"/>
                </a:solidFill>
                <a:latin typeface="Montserrat" pitchFamily="2" charset="77"/>
              </a:defRPr>
            </a:lvl1pPr>
          </a:lstStyle>
          <a:p>
            <a:fld id="{1294E4DE-CE41-46BA-9C11-8762B3EE4FCC}" type="slidenum">
              <a:rPr lang="en-US" smtClean="0"/>
              <a:pPr/>
              <a:t>‹#›</a:t>
            </a:fld>
            <a:endParaRPr lang="en-US" dirty="0">
              <a:latin typeface="Montserrat" pitchFamily="2" charset="77"/>
            </a:endParaRPr>
          </a:p>
        </p:txBody>
      </p:sp>
      <p:sp>
        <p:nvSpPr>
          <p:cNvPr id="31" name="Title 1">
            <a:extLst>
              <a:ext uri="{FF2B5EF4-FFF2-40B4-BE49-F238E27FC236}">
                <a16:creationId xmlns:a16="http://schemas.microsoft.com/office/drawing/2014/main" id="{454C13A1-A9F6-3A41-BF1F-2887EFD4C6A2}"/>
              </a:ext>
            </a:extLst>
          </p:cNvPr>
          <p:cNvSpPr>
            <a:spLocks noGrp="1"/>
          </p:cNvSpPr>
          <p:nvPr>
            <p:ph type="title"/>
          </p:nvPr>
        </p:nvSpPr>
        <p:spPr>
          <a:xfrm>
            <a:off x="452906" y="114300"/>
            <a:ext cx="8229600" cy="857250"/>
          </a:xfrm>
        </p:spPr>
        <p:txBody>
          <a:bodyPr/>
          <a:lstStyle>
            <a:lvl1pPr algn="l">
              <a:defRPr sz="2550" b="0" i="0">
                <a:solidFill>
                  <a:schemeClr val="bg1"/>
                </a:solidFill>
                <a:latin typeface="Montserrat" pitchFamily="2" charset="77"/>
              </a:defRPr>
            </a:lvl1pPr>
          </a:lstStyle>
          <a:p>
            <a:r>
              <a:rPr lang="en-US" dirty="0"/>
              <a:t>Click to edit Master title style</a:t>
            </a:r>
          </a:p>
        </p:txBody>
      </p:sp>
      <p:pic>
        <p:nvPicPr>
          <p:cNvPr id="15" name="Picture 14">
            <a:extLst>
              <a:ext uri="{FF2B5EF4-FFF2-40B4-BE49-F238E27FC236}">
                <a16:creationId xmlns:a16="http://schemas.microsoft.com/office/drawing/2014/main" id="{526A5FAB-EFE2-4BC4-9A16-93C2A0987B25}"/>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4718699"/>
            <a:ext cx="953929" cy="288131"/>
          </a:xfrm>
          <a:prstGeom prst="rect">
            <a:avLst/>
          </a:prstGeom>
        </p:spPr>
      </p:pic>
      <p:pic>
        <p:nvPicPr>
          <p:cNvPr id="16" name="Picture 15" descr="Text&#10;&#10;Description automatically generated with low confidence">
            <a:extLst>
              <a:ext uri="{FF2B5EF4-FFF2-40B4-BE49-F238E27FC236}">
                <a16:creationId xmlns:a16="http://schemas.microsoft.com/office/drawing/2014/main" id="{9359FFE6-FB2F-4895-BD81-4B5A7204BB6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70720"/>
          <a:stretch/>
        </p:blipFill>
        <p:spPr>
          <a:xfrm>
            <a:off x="1433098" y="4708923"/>
            <a:ext cx="342900" cy="290833"/>
          </a:xfrm>
          <a:prstGeom prst="rect">
            <a:avLst/>
          </a:prstGeom>
        </p:spPr>
      </p:pic>
      <p:pic>
        <p:nvPicPr>
          <p:cNvPr id="17" name="Picture 16" descr="Text&#10;&#10;Description automatically generated with low confidence">
            <a:extLst>
              <a:ext uri="{FF2B5EF4-FFF2-40B4-BE49-F238E27FC236}">
                <a16:creationId xmlns:a16="http://schemas.microsoft.com/office/drawing/2014/main" id="{9F043003-2F04-4400-8CC5-A402D2D77B0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9280" t="38523" b="11486"/>
          <a:stretch/>
        </p:blipFill>
        <p:spPr>
          <a:xfrm>
            <a:off x="1771651" y="4720352"/>
            <a:ext cx="1595852" cy="280148"/>
          </a:xfrm>
          <a:prstGeom prst="rect">
            <a:avLst/>
          </a:prstGeom>
        </p:spPr>
      </p:pic>
    </p:spTree>
    <p:extLst>
      <p:ext uri="{BB962C8B-B14F-4D97-AF65-F5344CB8AC3E}">
        <p14:creationId xmlns:p14="http://schemas.microsoft.com/office/powerpoint/2010/main" val="39522414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2CF50AD-97C2-224C-9F34-48E353A795EE}"/>
              </a:ext>
            </a:extLst>
          </p:cNvPr>
          <p:cNvSpPr/>
          <p:nvPr userDrawn="1"/>
        </p:nvSpPr>
        <p:spPr>
          <a:xfrm>
            <a:off x="0" y="1025581"/>
            <a:ext cx="9144000" cy="69635"/>
          </a:xfrm>
          <a:prstGeom prst="rect">
            <a:avLst/>
          </a:prstGeom>
          <a:solidFill>
            <a:srgbClr val="EA8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sp>
        <p:nvSpPr>
          <p:cNvPr id="13" name="Rectangle 12">
            <a:extLst>
              <a:ext uri="{FF2B5EF4-FFF2-40B4-BE49-F238E27FC236}">
                <a16:creationId xmlns:a16="http://schemas.microsoft.com/office/drawing/2014/main" id="{FF5AC8C5-DA16-5D45-B105-8D0FA1390AC4}"/>
              </a:ext>
            </a:extLst>
          </p:cNvPr>
          <p:cNvSpPr/>
          <p:nvPr userDrawn="1"/>
        </p:nvSpPr>
        <p:spPr>
          <a:xfrm>
            <a:off x="0" y="1021947"/>
            <a:ext cx="9144000" cy="53073"/>
          </a:xfrm>
          <a:prstGeom prst="rect">
            <a:avLst/>
          </a:prstGeom>
          <a:solidFill>
            <a:srgbClr val="498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sp>
        <p:nvSpPr>
          <p:cNvPr id="20" name="Rectangle 19">
            <a:extLst>
              <a:ext uri="{FF2B5EF4-FFF2-40B4-BE49-F238E27FC236}">
                <a16:creationId xmlns:a16="http://schemas.microsoft.com/office/drawing/2014/main" id="{2C100502-F412-4C93-8BB3-DF8DF2E03DFB}"/>
              </a:ext>
            </a:extLst>
          </p:cNvPr>
          <p:cNvSpPr/>
          <p:nvPr userDrawn="1"/>
        </p:nvSpPr>
        <p:spPr>
          <a:xfrm>
            <a:off x="0" y="1"/>
            <a:ext cx="9144000" cy="101258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sp>
        <p:nvSpPr>
          <p:cNvPr id="19" name="Title 1">
            <a:extLst>
              <a:ext uri="{FF2B5EF4-FFF2-40B4-BE49-F238E27FC236}">
                <a16:creationId xmlns:a16="http://schemas.microsoft.com/office/drawing/2014/main" id="{0535C1B2-5F8A-3E4D-B014-276318BA4D99}"/>
              </a:ext>
            </a:extLst>
          </p:cNvPr>
          <p:cNvSpPr>
            <a:spLocks noGrp="1"/>
          </p:cNvSpPr>
          <p:nvPr>
            <p:ph type="title"/>
          </p:nvPr>
        </p:nvSpPr>
        <p:spPr>
          <a:xfrm>
            <a:off x="452906" y="114300"/>
            <a:ext cx="8229600" cy="857250"/>
          </a:xfrm>
        </p:spPr>
        <p:txBody>
          <a:bodyPr/>
          <a:lstStyle>
            <a:lvl1pPr algn="l">
              <a:defRPr sz="2550" b="0" i="0">
                <a:solidFill>
                  <a:schemeClr val="bg1"/>
                </a:solidFill>
                <a:latin typeface="Montserrat" pitchFamily="2" charset="77"/>
              </a:defRPr>
            </a:lvl1pPr>
          </a:lstStyle>
          <a:p>
            <a:r>
              <a:rPr lang="en-US" dirty="0"/>
              <a:t>Click to edit Master title style</a:t>
            </a:r>
          </a:p>
        </p:txBody>
      </p:sp>
      <p:sp>
        <p:nvSpPr>
          <p:cNvPr id="24" name="Slide Number Placeholder 5">
            <a:extLst>
              <a:ext uri="{FF2B5EF4-FFF2-40B4-BE49-F238E27FC236}">
                <a16:creationId xmlns:a16="http://schemas.microsoft.com/office/drawing/2014/main" id="{02908BA0-1CB6-6C4A-AF13-455C062F0EE4}"/>
              </a:ext>
            </a:extLst>
          </p:cNvPr>
          <p:cNvSpPr>
            <a:spLocks noGrp="1"/>
          </p:cNvSpPr>
          <p:nvPr>
            <p:ph type="sldNum" sz="quarter" idx="4"/>
          </p:nvPr>
        </p:nvSpPr>
        <p:spPr>
          <a:xfrm>
            <a:off x="6548906" y="4732986"/>
            <a:ext cx="2133600" cy="273844"/>
          </a:xfrm>
          <a:prstGeom prst="rect">
            <a:avLst/>
          </a:prstGeom>
        </p:spPr>
        <p:txBody>
          <a:bodyPr vert="horz" lIns="91440" tIns="45720" rIns="91440" bIns="45720" rtlCol="0" anchor="ctr"/>
          <a:lstStyle>
            <a:lvl1pPr algn="r">
              <a:defRPr sz="900">
                <a:solidFill>
                  <a:schemeClr val="tx1"/>
                </a:solidFill>
                <a:latin typeface="Montserrat" pitchFamily="2" charset="77"/>
              </a:defRPr>
            </a:lvl1pPr>
          </a:lstStyle>
          <a:p>
            <a:fld id="{1294E4DE-CE41-46BA-9C11-8762B3EE4FCC}" type="slidenum">
              <a:rPr lang="en-US" smtClean="0"/>
              <a:pPr/>
              <a:t>‹#›</a:t>
            </a:fld>
            <a:endParaRPr lang="en-US" dirty="0">
              <a:latin typeface="Montserrat" pitchFamily="2" charset="77"/>
            </a:endParaRPr>
          </a:p>
        </p:txBody>
      </p:sp>
      <p:pic>
        <p:nvPicPr>
          <p:cNvPr id="15" name="Picture 14">
            <a:extLst>
              <a:ext uri="{FF2B5EF4-FFF2-40B4-BE49-F238E27FC236}">
                <a16:creationId xmlns:a16="http://schemas.microsoft.com/office/drawing/2014/main" id="{DB22B9CD-0520-4665-A5CB-2E967E74FA1E}"/>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4718699"/>
            <a:ext cx="953929" cy="288131"/>
          </a:xfrm>
          <a:prstGeom prst="rect">
            <a:avLst/>
          </a:prstGeom>
        </p:spPr>
      </p:pic>
      <p:pic>
        <p:nvPicPr>
          <p:cNvPr id="16" name="Picture 15" descr="Text&#10;&#10;Description automatically generated with low confidence">
            <a:extLst>
              <a:ext uri="{FF2B5EF4-FFF2-40B4-BE49-F238E27FC236}">
                <a16:creationId xmlns:a16="http://schemas.microsoft.com/office/drawing/2014/main" id="{AEE9A23A-485D-461C-B2AB-5267B8B7FD3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70720"/>
          <a:stretch/>
        </p:blipFill>
        <p:spPr>
          <a:xfrm>
            <a:off x="1433098" y="4708923"/>
            <a:ext cx="342900" cy="290833"/>
          </a:xfrm>
          <a:prstGeom prst="rect">
            <a:avLst/>
          </a:prstGeom>
        </p:spPr>
      </p:pic>
      <p:pic>
        <p:nvPicPr>
          <p:cNvPr id="17" name="Picture 16" descr="Text&#10;&#10;Description automatically generated with low confidence">
            <a:extLst>
              <a:ext uri="{FF2B5EF4-FFF2-40B4-BE49-F238E27FC236}">
                <a16:creationId xmlns:a16="http://schemas.microsoft.com/office/drawing/2014/main" id="{602B0471-6E8D-4F1B-86DE-2B3CB71FBD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9280" t="38523" b="11486"/>
          <a:stretch/>
        </p:blipFill>
        <p:spPr>
          <a:xfrm>
            <a:off x="1771651" y="4720352"/>
            <a:ext cx="1595852" cy="280148"/>
          </a:xfrm>
          <a:prstGeom prst="rect">
            <a:avLst/>
          </a:prstGeom>
        </p:spPr>
      </p:pic>
    </p:spTree>
    <p:extLst>
      <p:ext uri="{BB962C8B-B14F-4D97-AF65-F5344CB8AC3E}">
        <p14:creationId xmlns:p14="http://schemas.microsoft.com/office/powerpoint/2010/main" val="15432326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F50293C-C1B3-4489-807C-68F0D32D248B}"/>
              </a:ext>
            </a:extLst>
          </p:cNvPr>
          <p:cNvSpPr/>
          <p:nvPr userDrawn="1"/>
        </p:nvSpPr>
        <p:spPr>
          <a:xfrm>
            <a:off x="0" y="0"/>
            <a:ext cx="9144000" cy="2286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sp>
        <p:nvSpPr>
          <p:cNvPr id="10" name="Rectangle 9">
            <a:extLst>
              <a:ext uri="{FF2B5EF4-FFF2-40B4-BE49-F238E27FC236}">
                <a16:creationId xmlns:a16="http://schemas.microsoft.com/office/drawing/2014/main" id="{CA58C90A-8701-F145-BA53-CC2A1C01D869}"/>
              </a:ext>
            </a:extLst>
          </p:cNvPr>
          <p:cNvSpPr/>
          <p:nvPr userDrawn="1"/>
        </p:nvSpPr>
        <p:spPr>
          <a:xfrm>
            <a:off x="0" y="245737"/>
            <a:ext cx="9144000" cy="69635"/>
          </a:xfrm>
          <a:prstGeom prst="rect">
            <a:avLst/>
          </a:prstGeom>
          <a:solidFill>
            <a:srgbClr val="EA8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sp>
        <p:nvSpPr>
          <p:cNvPr id="12" name="Rectangle 11">
            <a:extLst>
              <a:ext uri="{FF2B5EF4-FFF2-40B4-BE49-F238E27FC236}">
                <a16:creationId xmlns:a16="http://schemas.microsoft.com/office/drawing/2014/main" id="{DB2AF1F6-552E-8E46-93FB-09A014961D85}"/>
              </a:ext>
            </a:extLst>
          </p:cNvPr>
          <p:cNvSpPr/>
          <p:nvPr userDrawn="1"/>
        </p:nvSpPr>
        <p:spPr>
          <a:xfrm>
            <a:off x="0" y="242103"/>
            <a:ext cx="9144000" cy="53073"/>
          </a:xfrm>
          <a:prstGeom prst="rect">
            <a:avLst/>
          </a:prstGeom>
          <a:solidFill>
            <a:srgbClr val="498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sp>
        <p:nvSpPr>
          <p:cNvPr id="18" name="Slide Number Placeholder 5">
            <a:extLst>
              <a:ext uri="{FF2B5EF4-FFF2-40B4-BE49-F238E27FC236}">
                <a16:creationId xmlns:a16="http://schemas.microsoft.com/office/drawing/2014/main" id="{066C5403-8FA3-864B-9733-00AAC3E85E01}"/>
              </a:ext>
            </a:extLst>
          </p:cNvPr>
          <p:cNvSpPr>
            <a:spLocks noGrp="1"/>
          </p:cNvSpPr>
          <p:nvPr>
            <p:ph type="sldNum" sz="quarter" idx="4"/>
          </p:nvPr>
        </p:nvSpPr>
        <p:spPr>
          <a:xfrm>
            <a:off x="6548906" y="4732986"/>
            <a:ext cx="2133600" cy="273844"/>
          </a:xfrm>
          <a:prstGeom prst="rect">
            <a:avLst/>
          </a:prstGeom>
        </p:spPr>
        <p:txBody>
          <a:bodyPr vert="horz" lIns="91440" tIns="45720" rIns="91440" bIns="45720" rtlCol="0" anchor="ctr"/>
          <a:lstStyle>
            <a:lvl1pPr algn="r">
              <a:defRPr sz="900">
                <a:solidFill>
                  <a:schemeClr val="tx1"/>
                </a:solidFill>
                <a:latin typeface="Montserrat" pitchFamily="2" charset="77"/>
              </a:defRPr>
            </a:lvl1pPr>
          </a:lstStyle>
          <a:p>
            <a:fld id="{1294E4DE-CE41-46BA-9C11-8762B3EE4FCC}" type="slidenum">
              <a:rPr lang="en-US" smtClean="0"/>
              <a:pPr/>
              <a:t>‹#›</a:t>
            </a:fld>
            <a:endParaRPr lang="en-US" dirty="0">
              <a:latin typeface="Montserrat" pitchFamily="2" charset="77"/>
            </a:endParaRPr>
          </a:p>
        </p:txBody>
      </p:sp>
      <p:pic>
        <p:nvPicPr>
          <p:cNvPr id="13" name="Picture 12">
            <a:extLst>
              <a:ext uri="{FF2B5EF4-FFF2-40B4-BE49-F238E27FC236}">
                <a16:creationId xmlns:a16="http://schemas.microsoft.com/office/drawing/2014/main" id="{15CD1A13-9D00-4AEB-8B76-88BD18569A5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4718699"/>
            <a:ext cx="953929" cy="288131"/>
          </a:xfrm>
          <a:prstGeom prst="rect">
            <a:avLst/>
          </a:prstGeom>
        </p:spPr>
      </p:pic>
      <p:pic>
        <p:nvPicPr>
          <p:cNvPr id="14" name="Picture 13" descr="Text&#10;&#10;Description automatically generated with low confidence">
            <a:extLst>
              <a:ext uri="{FF2B5EF4-FFF2-40B4-BE49-F238E27FC236}">
                <a16:creationId xmlns:a16="http://schemas.microsoft.com/office/drawing/2014/main" id="{5F2C0D51-37D7-4C03-8BFA-2FA2D4B1845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70720"/>
          <a:stretch/>
        </p:blipFill>
        <p:spPr>
          <a:xfrm>
            <a:off x="1433098" y="4708923"/>
            <a:ext cx="342900" cy="290833"/>
          </a:xfrm>
          <a:prstGeom prst="rect">
            <a:avLst/>
          </a:prstGeom>
        </p:spPr>
      </p:pic>
      <p:pic>
        <p:nvPicPr>
          <p:cNvPr id="15" name="Picture 14" descr="Text&#10;&#10;Description automatically generated with low confidence">
            <a:extLst>
              <a:ext uri="{FF2B5EF4-FFF2-40B4-BE49-F238E27FC236}">
                <a16:creationId xmlns:a16="http://schemas.microsoft.com/office/drawing/2014/main" id="{200D2DDE-365A-4E5F-B80A-CBB43FBF888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9280" t="38523" b="11486"/>
          <a:stretch/>
        </p:blipFill>
        <p:spPr>
          <a:xfrm>
            <a:off x="1771651" y="4720352"/>
            <a:ext cx="1595852" cy="280148"/>
          </a:xfrm>
          <a:prstGeom prst="rect">
            <a:avLst/>
          </a:prstGeom>
        </p:spPr>
      </p:pic>
    </p:spTree>
    <p:extLst>
      <p:ext uri="{BB962C8B-B14F-4D97-AF65-F5344CB8AC3E}">
        <p14:creationId xmlns:p14="http://schemas.microsoft.com/office/powerpoint/2010/main" val="11090327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alpha val="2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C0F4928-9DCF-A446-9B02-19539975F7B7}"/>
              </a:ext>
            </a:extLst>
          </p:cNvPr>
          <p:cNvSpPr/>
          <p:nvPr userDrawn="1"/>
        </p:nvSpPr>
        <p:spPr>
          <a:xfrm>
            <a:off x="-13447" y="1654976"/>
            <a:ext cx="9157447" cy="184966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sp>
        <p:nvSpPr>
          <p:cNvPr id="14" name="Rectangle 13">
            <a:extLst>
              <a:ext uri="{FF2B5EF4-FFF2-40B4-BE49-F238E27FC236}">
                <a16:creationId xmlns:a16="http://schemas.microsoft.com/office/drawing/2014/main" id="{ED9B0333-1B27-DA44-B4E4-35CA2DF91BFD}"/>
              </a:ext>
            </a:extLst>
          </p:cNvPr>
          <p:cNvSpPr/>
          <p:nvPr userDrawn="1"/>
        </p:nvSpPr>
        <p:spPr>
          <a:xfrm>
            <a:off x="0" y="3628816"/>
            <a:ext cx="9144000" cy="57150"/>
          </a:xfrm>
          <a:prstGeom prst="rect">
            <a:avLst/>
          </a:prstGeom>
          <a:solidFill>
            <a:srgbClr val="EA8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sp>
        <p:nvSpPr>
          <p:cNvPr id="13" name="Rectangle 12">
            <a:extLst>
              <a:ext uri="{FF2B5EF4-FFF2-40B4-BE49-F238E27FC236}">
                <a16:creationId xmlns:a16="http://schemas.microsoft.com/office/drawing/2014/main" id="{5E459B9F-1037-5441-8E7F-AB0A09E6FD9F}"/>
              </a:ext>
            </a:extLst>
          </p:cNvPr>
          <p:cNvSpPr/>
          <p:nvPr userDrawn="1"/>
        </p:nvSpPr>
        <p:spPr>
          <a:xfrm>
            <a:off x="-14784" y="1478589"/>
            <a:ext cx="9234984" cy="52214"/>
          </a:xfrm>
          <a:prstGeom prst="rect">
            <a:avLst/>
          </a:prstGeom>
          <a:solidFill>
            <a:srgbClr val="EA8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sp>
        <p:nvSpPr>
          <p:cNvPr id="18" name="Rectangle 17">
            <a:extLst>
              <a:ext uri="{FF2B5EF4-FFF2-40B4-BE49-F238E27FC236}">
                <a16:creationId xmlns:a16="http://schemas.microsoft.com/office/drawing/2014/main" id="{BD51CB7D-AE67-4D0D-933C-AFC0B0EA2DA9}"/>
              </a:ext>
            </a:extLst>
          </p:cNvPr>
          <p:cNvSpPr/>
          <p:nvPr userDrawn="1"/>
        </p:nvSpPr>
        <p:spPr>
          <a:xfrm>
            <a:off x="0" y="3525697"/>
            <a:ext cx="9144000" cy="139215"/>
          </a:xfrm>
          <a:prstGeom prst="rect">
            <a:avLst/>
          </a:prstGeom>
          <a:solidFill>
            <a:srgbClr val="498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sp>
        <p:nvSpPr>
          <p:cNvPr id="23" name="Rectangle 22">
            <a:extLst>
              <a:ext uri="{FF2B5EF4-FFF2-40B4-BE49-F238E27FC236}">
                <a16:creationId xmlns:a16="http://schemas.microsoft.com/office/drawing/2014/main" id="{2C2927A0-B006-4C54-A17E-DD3DE6CC4DC1}"/>
              </a:ext>
            </a:extLst>
          </p:cNvPr>
          <p:cNvSpPr/>
          <p:nvPr userDrawn="1"/>
        </p:nvSpPr>
        <p:spPr>
          <a:xfrm>
            <a:off x="-1" y="1497126"/>
            <a:ext cx="9157447" cy="136795"/>
          </a:xfrm>
          <a:prstGeom prst="rect">
            <a:avLst/>
          </a:prstGeom>
          <a:solidFill>
            <a:srgbClr val="498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sp>
        <p:nvSpPr>
          <p:cNvPr id="20" name="Title 1">
            <a:extLst>
              <a:ext uri="{FF2B5EF4-FFF2-40B4-BE49-F238E27FC236}">
                <a16:creationId xmlns:a16="http://schemas.microsoft.com/office/drawing/2014/main" id="{B595A1A7-05D5-FB47-9579-494A8A2B9672}"/>
              </a:ext>
            </a:extLst>
          </p:cNvPr>
          <p:cNvSpPr>
            <a:spLocks noGrp="1"/>
          </p:cNvSpPr>
          <p:nvPr>
            <p:ph type="title" hasCustomPrompt="1"/>
          </p:nvPr>
        </p:nvSpPr>
        <p:spPr>
          <a:xfrm>
            <a:off x="452906" y="2154041"/>
            <a:ext cx="8229600" cy="857250"/>
          </a:xfrm>
        </p:spPr>
        <p:txBody>
          <a:bodyPr/>
          <a:lstStyle>
            <a:lvl1pPr algn="ctr">
              <a:defRPr sz="2550" b="0" i="0">
                <a:solidFill>
                  <a:schemeClr val="bg1"/>
                </a:solidFill>
                <a:latin typeface="Montserrat Medium" pitchFamily="2" charset="77"/>
              </a:defRPr>
            </a:lvl1pPr>
          </a:lstStyle>
          <a:p>
            <a:r>
              <a:rPr lang="en-US" dirty="0"/>
              <a:t>Click to Edit Master Title Style</a:t>
            </a:r>
          </a:p>
        </p:txBody>
      </p:sp>
      <p:grpSp>
        <p:nvGrpSpPr>
          <p:cNvPr id="7" name="Group 6">
            <a:extLst>
              <a:ext uri="{FF2B5EF4-FFF2-40B4-BE49-F238E27FC236}">
                <a16:creationId xmlns:a16="http://schemas.microsoft.com/office/drawing/2014/main" id="{D9D6353D-D675-45F6-B06B-282B279F69B2}"/>
              </a:ext>
            </a:extLst>
          </p:cNvPr>
          <p:cNvGrpSpPr/>
          <p:nvPr userDrawn="1"/>
        </p:nvGrpSpPr>
        <p:grpSpPr>
          <a:xfrm>
            <a:off x="756054" y="4057650"/>
            <a:ext cx="7631892" cy="685800"/>
            <a:chOff x="767964" y="5270642"/>
            <a:chExt cx="10175856" cy="914400"/>
          </a:xfrm>
        </p:grpSpPr>
        <p:pic>
          <p:nvPicPr>
            <p:cNvPr id="17" name="Picture 16">
              <a:extLst>
                <a:ext uri="{FF2B5EF4-FFF2-40B4-BE49-F238E27FC236}">
                  <a16:creationId xmlns:a16="http://schemas.microsoft.com/office/drawing/2014/main" id="{2F6DF375-6EA9-4093-A675-BB7D9F2EC7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7964" y="5270642"/>
              <a:ext cx="3027340" cy="914400"/>
            </a:xfrm>
            <a:prstGeom prst="rect">
              <a:avLst/>
            </a:prstGeom>
          </p:spPr>
        </p:pic>
        <p:grpSp>
          <p:nvGrpSpPr>
            <p:cNvPr id="4" name="Group 3">
              <a:extLst>
                <a:ext uri="{FF2B5EF4-FFF2-40B4-BE49-F238E27FC236}">
                  <a16:creationId xmlns:a16="http://schemas.microsoft.com/office/drawing/2014/main" id="{FA53FBF5-1FD9-4706-B048-90B4B07792E1}"/>
                </a:ext>
              </a:extLst>
            </p:cNvPr>
            <p:cNvGrpSpPr>
              <a:grpSpLocks noChangeAspect="1"/>
            </p:cNvGrpSpPr>
            <p:nvPr userDrawn="1"/>
          </p:nvGrpSpPr>
          <p:grpSpPr>
            <a:xfrm>
              <a:off x="4495800" y="5270642"/>
              <a:ext cx="6448020" cy="914400"/>
              <a:chOff x="2977597" y="5775960"/>
              <a:chExt cx="2579206" cy="388770"/>
            </a:xfrm>
          </p:grpSpPr>
          <p:pic>
            <p:nvPicPr>
              <p:cNvPr id="19" name="Picture 18" descr="Text&#10;&#10;Description automatically generated with low confidence">
                <a:extLst>
                  <a:ext uri="{FF2B5EF4-FFF2-40B4-BE49-F238E27FC236}">
                    <a16:creationId xmlns:a16="http://schemas.microsoft.com/office/drawing/2014/main" id="{447F2EAC-61A2-45FD-96B1-BFA3ED68B19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70720"/>
              <a:stretch/>
            </p:blipFill>
            <p:spPr>
              <a:xfrm>
                <a:off x="2977597" y="5775960"/>
                <a:ext cx="457200" cy="387777"/>
              </a:xfrm>
              <a:prstGeom prst="rect">
                <a:avLst/>
              </a:prstGeom>
            </p:spPr>
          </p:pic>
          <p:pic>
            <p:nvPicPr>
              <p:cNvPr id="21" name="Picture 20" descr="Text&#10;&#10;Description automatically generated with low confidence">
                <a:extLst>
                  <a:ext uri="{FF2B5EF4-FFF2-40B4-BE49-F238E27FC236}">
                    <a16:creationId xmlns:a16="http://schemas.microsoft.com/office/drawing/2014/main" id="{C28D633C-03F8-4C6C-8066-2FC5248D529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9280" t="38523" b="11486"/>
              <a:stretch/>
            </p:blipFill>
            <p:spPr>
              <a:xfrm>
                <a:off x="3429000" y="5791200"/>
                <a:ext cx="2127803" cy="373530"/>
              </a:xfrm>
              <a:prstGeom prst="rect">
                <a:avLst/>
              </a:prstGeom>
            </p:spPr>
          </p:pic>
        </p:grpSp>
      </p:grpSp>
    </p:spTree>
    <p:extLst>
      <p:ext uri="{BB962C8B-B14F-4D97-AF65-F5344CB8AC3E}">
        <p14:creationId xmlns:p14="http://schemas.microsoft.com/office/powerpoint/2010/main" val="12539377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ustom Layout">
    <p:bg>
      <p:bgPr>
        <a:solidFill>
          <a:schemeClr val="tx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5FF9450-D6AE-BA4A-AAF3-45CBEFC89A49}"/>
              </a:ext>
            </a:extLst>
          </p:cNvPr>
          <p:cNvSpPr/>
          <p:nvPr userDrawn="1"/>
        </p:nvSpPr>
        <p:spPr>
          <a:xfrm>
            <a:off x="0" y="0"/>
            <a:ext cx="9144000" cy="228600"/>
          </a:xfrm>
          <a:prstGeom prst="rect">
            <a:avLst/>
          </a:prstGeom>
          <a:solidFill>
            <a:srgbClr val="498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sp>
        <p:nvSpPr>
          <p:cNvPr id="10" name="Rectangle 9">
            <a:extLst>
              <a:ext uri="{FF2B5EF4-FFF2-40B4-BE49-F238E27FC236}">
                <a16:creationId xmlns:a16="http://schemas.microsoft.com/office/drawing/2014/main" id="{72E5C170-A612-2A42-A981-6BF8E25DC6D3}"/>
              </a:ext>
            </a:extLst>
          </p:cNvPr>
          <p:cNvSpPr/>
          <p:nvPr userDrawn="1"/>
        </p:nvSpPr>
        <p:spPr>
          <a:xfrm>
            <a:off x="0" y="245737"/>
            <a:ext cx="9144000" cy="69635"/>
          </a:xfrm>
          <a:prstGeom prst="rect">
            <a:avLst/>
          </a:prstGeom>
          <a:solidFill>
            <a:srgbClr val="708D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sp>
        <p:nvSpPr>
          <p:cNvPr id="15" name="Rectangle 14">
            <a:extLst>
              <a:ext uri="{FF2B5EF4-FFF2-40B4-BE49-F238E27FC236}">
                <a16:creationId xmlns:a16="http://schemas.microsoft.com/office/drawing/2014/main" id="{051BE681-3D08-DA42-904A-750D5F862720}"/>
              </a:ext>
            </a:extLst>
          </p:cNvPr>
          <p:cNvSpPr/>
          <p:nvPr userDrawn="1"/>
        </p:nvSpPr>
        <p:spPr>
          <a:xfrm>
            <a:off x="0" y="242103"/>
            <a:ext cx="9144000" cy="53073"/>
          </a:xfrm>
          <a:prstGeom prst="rect">
            <a:avLst/>
          </a:prstGeom>
          <a:solidFill>
            <a:srgbClr val="EA8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grpSp>
        <p:nvGrpSpPr>
          <p:cNvPr id="19" name="Group 18">
            <a:extLst>
              <a:ext uri="{FF2B5EF4-FFF2-40B4-BE49-F238E27FC236}">
                <a16:creationId xmlns:a16="http://schemas.microsoft.com/office/drawing/2014/main" id="{E1466B62-4A77-40C2-B26F-9296BFE3414C}"/>
              </a:ext>
            </a:extLst>
          </p:cNvPr>
          <p:cNvGrpSpPr/>
          <p:nvPr userDrawn="1"/>
        </p:nvGrpSpPr>
        <p:grpSpPr>
          <a:xfrm>
            <a:off x="727667" y="971550"/>
            <a:ext cx="7688667" cy="1255931"/>
            <a:chOff x="609600" y="467251"/>
            <a:chExt cx="10251556" cy="1674574"/>
          </a:xfrm>
        </p:grpSpPr>
        <p:pic>
          <p:nvPicPr>
            <p:cNvPr id="20" name="Picture 19">
              <a:extLst>
                <a:ext uri="{FF2B5EF4-FFF2-40B4-BE49-F238E27FC236}">
                  <a16:creationId xmlns:a16="http://schemas.microsoft.com/office/drawing/2014/main" id="{16278359-E47A-4469-B8DB-DFE6CBA09D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494888"/>
              <a:ext cx="5334000" cy="1646937"/>
            </a:xfrm>
            <a:prstGeom prst="rect">
              <a:avLst/>
            </a:prstGeom>
          </p:spPr>
        </p:pic>
        <p:grpSp>
          <p:nvGrpSpPr>
            <p:cNvPr id="21" name="Group 20">
              <a:extLst>
                <a:ext uri="{FF2B5EF4-FFF2-40B4-BE49-F238E27FC236}">
                  <a16:creationId xmlns:a16="http://schemas.microsoft.com/office/drawing/2014/main" id="{D4B95E0A-057A-462F-BBCD-AB5A5CCF341D}"/>
                </a:ext>
              </a:extLst>
            </p:cNvPr>
            <p:cNvGrpSpPr/>
            <p:nvPr userDrawn="1"/>
          </p:nvGrpSpPr>
          <p:grpSpPr>
            <a:xfrm>
              <a:off x="6324600" y="467251"/>
              <a:ext cx="4536556" cy="1396344"/>
              <a:chOff x="6324600" y="467251"/>
              <a:chExt cx="4536556" cy="1396344"/>
            </a:xfrm>
          </p:grpSpPr>
          <p:pic>
            <p:nvPicPr>
              <p:cNvPr id="22" name="Picture 21" descr="Text&#10;&#10;Description automatically generated with low confidence">
                <a:extLst>
                  <a:ext uri="{FF2B5EF4-FFF2-40B4-BE49-F238E27FC236}">
                    <a16:creationId xmlns:a16="http://schemas.microsoft.com/office/drawing/2014/main" id="{3D24CDD7-9F70-49A3-8390-1898A17976B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72346"/>
              <a:stretch/>
            </p:blipFill>
            <p:spPr>
              <a:xfrm>
                <a:off x="6324600" y="467251"/>
                <a:ext cx="1524000" cy="1368553"/>
              </a:xfrm>
              <a:prstGeom prst="rect">
                <a:avLst/>
              </a:prstGeom>
            </p:spPr>
          </p:pic>
          <p:pic>
            <p:nvPicPr>
              <p:cNvPr id="23" name="Picture 22" descr="A black and white logo&#10;&#10;Description automatically generated with medium confidence">
                <a:extLst>
                  <a:ext uri="{FF2B5EF4-FFF2-40B4-BE49-F238E27FC236}">
                    <a16:creationId xmlns:a16="http://schemas.microsoft.com/office/drawing/2014/main" id="{5EFF3367-CFB1-478F-AFFE-14FA86BD39BF}"/>
                  </a:ext>
                </a:extLst>
              </p:cNvPr>
              <p:cNvPicPr>
                <a:picLocks noChangeAspect="1"/>
              </p:cNvPicPr>
              <p:nvPr userDrawn="1"/>
            </p:nvPicPr>
            <p:blipFill rotWithShape="1">
              <a:blip r:embed="rId4">
                <a:lum bright="70000" contrast="-70000"/>
                <a:extLst>
                  <a:ext uri="{28A0092B-C50C-407E-A947-70E740481C1C}">
                    <a14:useLocalDpi xmlns:a14="http://schemas.microsoft.com/office/drawing/2010/main" val="0"/>
                  </a:ext>
                </a:extLst>
              </a:blip>
              <a:srcRect l="37409" t="7699" b="44411"/>
              <a:stretch/>
            </p:blipFill>
            <p:spPr>
              <a:xfrm>
                <a:off x="7716578" y="512614"/>
                <a:ext cx="2804878" cy="854136"/>
              </a:xfrm>
              <a:prstGeom prst="rect">
                <a:avLst/>
              </a:prstGeom>
            </p:spPr>
          </p:pic>
          <p:pic>
            <p:nvPicPr>
              <p:cNvPr id="24" name="Picture 23" descr="A black and white logo&#10;&#10;Description automatically generated with medium confidence">
                <a:extLst>
                  <a:ext uri="{FF2B5EF4-FFF2-40B4-BE49-F238E27FC236}">
                    <a16:creationId xmlns:a16="http://schemas.microsoft.com/office/drawing/2014/main" id="{A9D4BAF3-086F-487D-BE7C-D9B16E5F3178}"/>
                  </a:ext>
                </a:extLst>
              </p:cNvPr>
              <p:cNvPicPr>
                <a:picLocks noChangeAspect="1"/>
              </p:cNvPicPr>
              <p:nvPr userDrawn="1"/>
            </p:nvPicPr>
            <p:blipFill rotWithShape="1">
              <a:blip r:embed="rId4">
                <a:lum bright="70000" contrast="-70000"/>
                <a:extLst>
                  <a:ext uri="{28A0092B-C50C-407E-A947-70E740481C1C}">
                    <a14:useLocalDpi xmlns:a14="http://schemas.microsoft.com/office/drawing/2010/main" val="0"/>
                  </a:ext>
                </a:extLst>
              </a:blip>
              <a:srcRect l="37409" t="60801" b="11125"/>
              <a:stretch/>
            </p:blipFill>
            <p:spPr>
              <a:xfrm>
                <a:off x="8056278" y="1362878"/>
                <a:ext cx="2804878" cy="500717"/>
              </a:xfrm>
              <a:prstGeom prst="rect">
                <a:avLst/>
              </a:prstGeom>
            </p:spPr>
          </p:pic>
        </p:grpSp>
      </p:grpSp>
    </p:spTree>
    <p:extLst>
      <p:ext uri="{BB962C8B-B14F-4D97-AF65-F5344CB8AC3E}">
        <p14:creationId xmlns:p14="http://schemas.microsoft.com/office/powerpoint/2010/main" val="34626115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B1AFB-2246-5693-0140-01285A43A39A}"/>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67820AF-8722-C862-5CC3-8CCD18EE6EA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C265CCB-2064-36A0-55AC-3CDFB95F3C24}"/>
              </a:ext>
            </a:extLst>
          </p:cNvPr>
          <p:cNvSpPr>
            <a:spLocks noGrp="1"/>
          </p:cNvSpPr>
          <p:nvPr>
            <p:ph type="dt" sz="half" idx="10"/>
          </p:nvPr>
        </p:nvSpPr>
        <p:spPr/>
        <p:txBody>
          <a:bodyPr/>
          <a:lstStyle/>
          <a:p>
            <a:fld id="{558771C9-B5CB-4EFB-BCAC-65C779C0C3AB}" type="datetimeFigureOut">
              <a:rPr lang="en-US" smtClean="0"/>
              <a:t>5/6/2024</a:t>
            </a:fld>
            <a:endParaRPr lang="en-US"/>
          </a:p>
        </p:txBody>
      </p:sp>
      <p:sp>
        <p:nvSpPr>
          <p:cNvPr id="5" name="Footer Placeholder 4">
            <a:extLst>
              <a:ext uri="{FF2B5EF4-FFF2-40B4-BE49-F238E27FC236}">
                <a16:creationId xmlns:a16="http://schemas.microsoft.com/office/drawing/2014/main" id="{FF90CD3A-1573-D649-5187-32F2AA8C3C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D8C2DA-8E09-8E86-C0A6-3AFECFC2DDE7}"/>
              </a:ext>
            </a:extLst>
          </p:cNvPr>
          <p:cNvSpPr>
            <a:spLocks noGrp="1"/>
          </p:cNvSpPr>
          <p:nvPr>
            <p:ph type="sldNum" sz="quarter" idx="12"/>
          </p:nvPr>
        </p:nvSpPr>
        <p:spPr/>
        <p:txBody>
          <a:bodyPr/>
          <a:lstStyle/>
          <a:p>
            <a:fld id="{150B64B7-7C51-470A-8B71-C5285999E042}" type="slidenum">
              <a:rPr lang="en-US" smtClean="0"/>
              <a:t>‹#›</a:t>
            </a:fld>
            <a:endParaRPr lang="en-US"/>
          </a:p>
        </p:txBody>
      </p:sp>
    </p:spTree>
    <p:extLst>
      <p:ext uri="{BB962C8B-B14F-4D97-AF65-F5344CB8AC3E}">
        <p14:creationId xmlns:p14="http://schemas.microsoft.com/office/powerpoint/2010/main" val="1291738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D7B0E7-1B0E-4A86-98D9-FA1421D573C8}"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3A906A-75BF-44A1-B6F7-2225C43EE73E}" type="slidenum">
              <a:rPr lang="en-US" smtClean="0"/>
              <a:t>‹#›</a:t>
            </a:fld>
            <a:endParaRPr lang="en-US"/>
          </a:p>
        </p:txBody>
      </p:sp>
    </p:spTree>
    <p:extLst>
      <p:ext uri="{BB962C8B-B14F-4D97-AF65-F5344CB8AC3E}">
        <p14:creationId xmlns:p14="http://schemas.microsoft.com/office/powerpoint/2010/main" val="24152022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1F295-A032-26B6-D0F2-B377C700FB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72B5E2-C2C3-97AF-5457-7F6EFD022F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D8CE8-2D9D-92DE-0254-F43EA78FEFD6}"/>
              </a:ext>
            </a:extLst>
          </p:cNvPr>
          <p:cNvSpPr>
            <a:spLocks noGrp="1"/>
          </p:cNvSpPr>
          <p:nvPr>
            <p:ph type="dt" sz="half" idx="10"/>
          </p:nvPr>
        </p:nvSpPr>
        <p:spPr/>
        <p:txBody>
          <a:bodyPr/>
          <a:lstStyle/>
          <a:p>
            <a:fld id="{558771C9-B5CB-4EFB-BCAC-65C779C0C3AB}" type="datetimeFigureOut">
              <a:rPr lang="en-US" smtClean="0"/>
              <a:t>5/6/2024</a:t>
            </a:fld>
            <a:endParaRPr lang="en-US"/>
          </a:p>
        </p:txBody>
      </p:sp>
      <p:sp>
        <p:nvSpPr>
          <p:cNvPr id="5" name="Footer Placeholder 4">
            <a:extLst>
              <a:ext uri="{FF2B5EF4-FFF2-40B4-BE49-F238E27FC236}">
                <a16:creationId xmlns:a16="http://schemas.microsoft.com/office/drawing/2014/main" id="{71652907-48B6-838D-1818-0A5E7B62A4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3E9E82-072E-7402-2BCE-D7F5F08C9879}"/>
              </a:ext>
            </a:extLst>
          </p:cNvPr>
          <p:cNvSpPr>
            <a:spLocks noGrp="1"/>
          </p:cNvSpPr>
          <p:nvPr>
            <p:ph type="sldNum" sz="quarter" idx="12"/>
          </p:nvPr>
        </p:nvSpPr>
        <p:spPr/>
        <p:txBody>
          <a:bodyPr/>
          <a:lstStyle/>
          <a:p>
            <a:fld id="{150B64B7-7C51-470A-8B71-C5285999E042}" type="slidenum">
              <a:rPr lang="en-US" smtClean="0"/>
              <a:t>‹#›</a:t>
            </a:fld>
            <a:endParaRPr lang="en-US"/>
          </a:p>
        </p:txBody>
      </p:sp>
    </p:spTree>
    <p:extLst>
      <p:ext uri="{BB962C8B-B14F-4D97-AF65-F5344CB8AC3E}">
        <p14:creationId xmlns:p14="http://schemas.microsoft.com/office/powerpoint/2010/main" val="3608348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1645D-3727-6E9A-5E2C-04957A9AA16F}"/>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1C5D1C7-6F1E-577B-7D3E-CDD8FD4E94A2}"/>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046487-3840-7F95-79E7-1AD537447117}"/>
              </a:ext>
            </a:extLst>
          </p:cNvPr>
          <p:cNvSpPr>
            <a:spLocks noGrp="1"/>
          </p:cNvSpPr>
          <p:nvPr>
            <p:ph type="dt" sz="half" idx="10"/>
          </p:nvPr>
        </p:nvSpPr>
        <p:spPr/>
        <p:txBody>
          <a:bodyPr/>
          <a:lstStyle/>
          <a:p>
            <a:fld id="{558771C9-B5CB-4EFB-BCAC-65C779C0C3AB}" type="datetimeFigureOut">
              <a:rPr lang="en-US" smtClean="0"/>
              <a:t>5/6/2024</a:t>
            </a:fld>
            <a:endParaRPr lang="en-US"/>
          </a:p>
        </p:txBody>
      </p:sp>
      <p:sp>
        <p:nvSpPr>
          <p:cNvPr id="5" name="Footer Placeholder 4">
            <a:extLst>
              <a:ext uri="{FF2B5EF4-FFF2-40B4-BE49-F238E27FC236}">
                <a16:creationId xmlns:a16="http://schemas.microsoft.com/office/drawing/2014/main" id="{DE5EA361-0282-B3C0-60D2-BAFF2AB2DD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0CF1FF-8D63-CA0C-91AA-0BB5543EFF5F}"/>
              </a:ext>
            </a:extLst>
          </p:cNvPr>
          <p:cNvSpPr>
            <a:spLocks noGrp="1"/>
          </p:cNvSpPr>
          <p:nvPr>
            <p:ph type="sldNum" sz="quarter" idx="12"/>
          </p:nvPr>
        </p:nvSpPr>
        <p:spPr/>
        <p:txBody>
          <a:bodyPr/>
          <a:lstStyle/>
          <a:p>
            <a:fld id="{150B64B7-7C51-470A-8B71-C5285999E042}" type="slidenum">
              <a:rPr lang="en-US" smtClean="0"/>
              <a:t>‹#›</a:t>
            </a:fld>
            <a:endParaRPr lang="en-US"/>
          </a:p>
        </p:txBody>
      </p:sp>
    </p:spTree>
    <p:extLst>
      <p:ext uri="{BB962C8B-B14F-4D97-AF65-F5344CB8AC3E}">
        <p14:creationId xmlns:p14="http://schemas.microsoft.com/office/powerpoint/2010/main" val="22195945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DFBE9-A5EC-00F9-5ACA-A52E98A973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DEE744-A60D-76A3-5142-695E2A959AFC}"/>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E6BD30-BEDB-00DC-6458-668DF5D3DB80}"/>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0B8E2C-1899-4783-850D-690BE50FFA8E}"/>
              </a:ext>
            </a:extLst>
          </p:cNvPr>
          <p:cNvSpPr>
            <a:spLocks noGrp="1"/>
          </p:cNvSpPr>
          <p:nvPr>
            <p:ph type="dt" sz="half" idx="10"/>
          </p:nvPr>
        </p:nvSpPr>
        <p:spPr/>
        <p:txBody>
          <a:bodyPr/>
          <a:lstStyle/>
          <a:p>
            <a:fld id="{558771C9-B5CB-4EFB-BCAC-65C779C0C3AB}" type="datetimeFigureOut">
              <a:rPr lang="en-US" smtClean="0"/>
              <a:t>5/6/2024</a:t>
            </a:fld>
            <a:endParaRPr lang="en-US"/>
          </a:p>
        </p:txBody>
      </p:sp>
      <p:sp>
        <p:nvSpPr>
          <p:cNvPr id="6" name="Footer Placeholder 5">
            <a:extLst>
              <a:ext uri="{FF2B5EF4-FFF2-40B4-BE49-F238E27FC236}">
                <a16:creationId xmlns:a16="http://schemas.microsoft.com/office/drawing/2014/main" id="{3D8A7DF9-B9D4-1A6F-B73C-68E184BD27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F72831-6326-1CEE-27AA-0B69C527D213}"/>
              </a:ext>
            </a:extLst>
          </p:cNvPr>
          <p:cNvSpPr>
            <a:spLocks noGrp="1"/>
          </p:cNvSpPr>
          <p:nvPr>
            <p:ph type="sldNum" sz="quarter" idx="12"/>
          </p:nvPr>
        </p:nvSpPr>
        <p:spPr/>
        <p:txBody>
          <a:bodyPr/>
          <a:lstStyle/>
          <a:p>
            <a:fld id="{150B64B7-7C51-470A-8B71-C5285999E042}" type="slidenum">
              <a:rPr lang="en-US" smtClean="0"/>
              <a:t>‹#›</a:t>
            </a:fld>
            <a:endParaRPr lang="en-US"/>
          </a:p>
        </p:txBody>
      </p:sp>
    </p:spTree>
    <p:extLst>
      <p:ext uri="{BB962C8B-B14F-4D97-AF65-F5344CB8AC3E}">
        <p14:creationId xmlns:p14="http://schemas.microsoft.com/office/powerpoint/2010/main" val="21754364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2C189-3A52-ACCF-D73D-0C230ACFA058}"/>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9AE679-AC39-AA33-6ADC-3FB0FBD968E3}"/>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A0D27C2-AA90-179D-68F8-F4D05138BE64}"/>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9C82A2-AA62-EBE3-BDEA-19AE25E32B4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7A278A3-934D-2AA3-144A-1C591C741D9A}"/>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6B6568-E32E-08F4-3EEE-F97EA885675D}"/>
              </a:ext>
            </a:extLst>
          </p:cNvPr>
          <p:cNvSpPr>
            <a:spLocks noGrp="1"/>
          </p:cNvSpPr>
          <p:nvPr>
            <p:ph type="dt" sz="half" idx="10"/>
          </p:nvPr>
        </p:nvSpPr>
        <p:spPr/>
        <p:txBody>
          <a:bodyPr/>
          <a:lstStyle/>
          <a:p>
            <a:fld id="{558771C9-B5CB-4EFB-BCAC-65C779C0C3AB}" type="datetimeFigureOut">
              <a:rPr lang="en-US" smtClean="0"/>
              <a:t>5/6/2024</a:t>
            </a:fld>
            <a:endParaRPr lang="en-US"/>
          </a:p>
        </p:txBody>
      </p:sp>
      <p:sp>
        <p:nvSpPr>
          <p:cNvPr id="8" name="Footer Placeholder 7">
            <a:extLst>
              <a:ext uri="{FF2B5EF4-FFF2-40B4-BE49-F238E27FC236}">
                <a16:creationId xmlns:a16="http://schemas.microsoft.com/office/drawing/2014/main" id="{E7F66828-5CBA-62CB-DAD0-43D91C6D89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2E818E-630E-E401-287E-100C02047720}"/>
              </a:ext>
            </a:extLst>
          </p:cNvPr>
          <p:cNvSpPr>
            <a:spLocks noGrp="1"/>
          </p:cNvSpPr>
          <p:nvPr>
            <p:ph type="sldNum" sz="quarter" idx="12"/>
          </p:nvPr>
        </p:nvSpPr>
        <p:spPr/>
        <p:txBody>
          <a:bodyPr/>
          <a:lstStyle/>
          <a:p>
            <a:fld id="{150B64B7-7C51-470A-8B71-C5285999E042}" type="slidenum">
              <a:rPr lang="en-US" smtClean="0"/>
              <a:t>‹#›</a:t>
            </a:fld>
            <a:endParaRPr lang="en-US"/>
          </a:p>
        </p:txBody>
      </p:sp>
    </p:spTree>
    <p:extLst>
      <p:ext uri="{BB962C8B-B14F-4D97-AF65-F5344CB8AC3E}">
        <p14:creationId xmlns:p14="http://schemas.microsoft.com/office/powerpoint/2010/main" val="28426686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4DBE6-98DC-0CC8-71DB-4C0BB129B3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9AF158-054E-F048-BF3B-19518B2166BB}"/>
              </a:ext>
            </a:extLst>
          </p:cNvPr>
          <p:cNvSpPr>
            <a:spLocks noGrp="1"/>
          </p:cNvSpPr>
          <p:nvPr>
            <p:ph type="dt" sz="half" idx="10"/>
          </p:nvPr>
        </p:nvSpPr>
        <p:spPr/>
        <p:txBody>
          <a:bodyPr/>
          <a:lstStyle/>
          <a:p>
            <a:fld id="{558771C9-B5CB-4EFB-BCAC-65C779C0C3AB}" type="datetimeFigureOut">
              <a:rPr lang="en-US" smtClean="0"/>
              <a:t>5/6/2024</a:t>
            </a:fld>
            <a:endParaRPr lang="en-US"/>
          </a:p>
        </p:txBody>
      </p:sp>
      <p:sp>
        <p:nvSpPr>
          <p:cNvPr id="4" name="Footer Placeholder 3">
            <a:extLst>
              <a:ext uri="{FF2B5EF4-FFF2-40B4-BE49-F238E27FC236}">
                <a16:creationId xmlns:a16="http://schemas.microsoft.com/office/drawing/2014/main" id="{0B9BAC2F-FFDB-796A-ACF7-F3D5A2FA6B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2B95CD-774A-C33D-17B0-9985A5215547}"/>
              </a:ext>
            </a:extLst>
          </p:cNvPr>
          <p:cNvSpPr>
            <a:spLocks noGrp="1"/>
          </p:cNvSpPr>
          <p:nvPr>
            <p:ph type="sldNum" sz="quarter" idx="12"/>
          </p:nvPr>
        </p:nvSpPr>
        <p:spPr/>
        <p:txBody>
          <a:bodyPr/>
          <a:lstStyle/>
          <a:p>
            <a:fld id="{150B64B7-7C51-470A-8B71-C5285999E042}" type="slidenum">
              <a:rPr lang="en-US" smtClean="0"/>
              <a:t>‹#›</a:t>
            </a:fld>
            <a:endParaRPr lang="en-US"/>
          </a:p>
        </p:txBody>
      </p:sp>
    </p:spTree>
    <p:extLst>
      <p:ext uri="{BB962C8B-B14F-4D97-AF65-F5344CB8AC3E}">
        <p14:creationId xmlns:p14="http://schemas.microsoft.com/office/powerpoint/2010/main" val="30090591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7F807C-2FFE-CC21-D761-5959DE82E7C3}"/>
              </a:ext>
            </a:extLst>
          </p:cNvPr>
          <p:cNvSpPr>
            <a:spLocks noGrp="1"/>
          </p:cNvSpPr>
          <p:nvPr>
            <p:ph type="dt" sz="half" idx="10"/>
          </p:nvPr>
        </p:nvSpPr>
        <p:spPr/>
        <p:txBody>
          <a:bodyPr/>
          <a:lstStyle/>
          <a:p>
            <a:fld id="{558771C9-B5CB-4EFB-BCAC-65C779C0C3AB}" type="datetimeFigureOut">
              <a:rPr lang="en-US" smtClean="0"/>
              <a:t>5/6/2024</a:t>
            </a:fld>
            <a:endParaRPr lang="en-US"/>
          </a:p>
        </p:txBody>
      </p:sp>
      <p:sp>
        <p:nvSpPr>
          <p:cNvPr id="3" name="Footer Placeholder 2">
            <a:extLst>
              <a:ext uri="{FF2B5EF4-FFF2-40B4-BE49-F238E27FC236}">
                <a16:creationId xmlns:a16="http://schemas.microsoft.com/office/drawing/2014/main" id="{0A1C170B-2E73-6CB1-1B17-A3238A328A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50142B-EC93-C24C-F1A9-0112732BE74E}"/>
              </a:ext>
            </a:extLst>
          </p:cNvPr>
          <p:cNvSpPr>
            <a:spLocks noGrp="1"/>
          </p:cNvSpPr>
          <p:nvPr>
            <p:ph type="sldNum" sz="quarter" idx="12"/>
          </p:nvPr>
        </p:nvSpPr>
        <p:spPr/>
        <p:txBody>
          <a:bodyPr/>
          <a:lstStyle/>
          <a:p>
            <a:fld id="{150B64B7-7C51-470A-8B71-C5285999E042}" type="slidenum">
              <a:rPr lang="en-US" smtClean="0"/>
              <a:t>‹#›</a:t>
            </a:fld>
            <a:endParaRPr lang="en-US"/>
          </a:p>
        </p:txBody>
      </p:sp>
    </p:spTree>
    <p:extLst>
      <p:ext uri="{BB962C8B-B14F-4D97-AF65-F5344CB8AC3E}">
        <p14:creationId xmlns:p14="http://schemas.microsoft.com/office/powerpoint/2010/main" val="5589255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70CCE-2A57-9EE3-6364-6022BC2FA08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EEFAFC4-4B21-F08A-A757-84544304804D}"/>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771971-90D6-723C-82B8-D6A2A3FF2CE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C6C860B-0C62-5228-DAB1-BFF32023E159}"/>
              </a:ext>
            </a:extLst>
          </p:cNvPr>
          <p:cNvSpPr>
            <a:spLocks noGrp="1"/>
          </p:cNvSpPr>
          <p:nvPr>
            <p:ph type="dt" sz="half" idx="10"/>
          </p:nvPr>
        </p:nvSpPr>
        <p:spPr/>
        <p:txBody>
          <a:bodyPr/>
          <a:lstStyle/>
          <a:p>
            <a:fld id="{558771C9-B5CB-4EFB-BCAC-65C779C0C3AB}" type="datetimeFigureOut">
              <a:rPr lang="en-US" smtClean="0"/>
              <a:t>5/6/2024</a:t>
            </a:fld>
            <a:endParaRPr lang="en-US"/>
          </a:p>
        </p:txBody>
      </p:sp>
      <p:sp>
        <p:nvSpPr>
          <p:cNvPr id="6" name="Footer Placeholder 5">
            <a:extLst>
              <a:ext uri="{FF2B5EF4-FFF2-40B4-BE49-F238E27FC236}">
                <a16:creationId xmlns:a16="http://schemas.microsoft.com/office/drawing/2014/main" id="{9105F155-44A0-3D26-B69D-097426A2FA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39F78B-F5E6-26AF-F572-FCD67306A0B3}"/>
              </a:ext>
            </a:extLst>
          </p:cNvPr>
          <p:cNvSpPr>
            <a:spLocks noGrp="1"/>
          </p:cNvSpPr>
          <p:nvPr>
            <p:ph type="sldNum" sz="quarter" idx="12"/>
          </p:nvPr>
        </p:nvSpPr>
        <p:spPr/>
        <p:txBody>
          <a:bodyPr/>
          <a:lstStyle/>
          <a:p>
            <a:fld id="{150B64B7-7C51-470A-8B71-C5285999E042}" type="slidenum">
              <a:rPr lang="en-US" smtClean="0"/>
              <a:t>‹#›</a:t>
            </a:fld>
            <a:endParaRPr lang="en-US"/>
          </a:p>
        </p:txBody>
      </p:sp>
    </p:spTree>
    <p:extLst>
      <p:ext uri="{BB962C8B-B14F-4D97-AF65-F5344CB8AC3E}">
        <p14:creationId xmlns:p14="http://schemas.microsoft.com/office/powerpoint/2010/main" val="36325704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7E6A3-E27D-2023-5C96-8F250C64BD9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339DEEC-120A-C560-9675-25766C66954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A1AC2CC-3B8C-0084-9442-8FCE6786B0A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A2559A8-41CD-C104-A68C-7A5CF8F18EFB}"/>
              </a:ext>
            </a:extLst>
          </p:cNvPr>
          <p:cNvSpPr>
            <a:spLocks noGrp="1"/>
          </p:cNvSpPr>
          <p:nvPr>
            <p:ph type="dt" sz="half" idx="10"/>
          </p:nvPr>
        </p:nvSpPr>
        <p:spPr/>
        <p:txBody>
          <a:bodyPr/>
          <a:lstStyle/>
          <a:p>
            <a:fld id="{558771C9-B5CB-4EFB-BCAC-65C779C0C3AB}" type="datetimeFigureOut">
              <a:rPr lang="en-US" smtClean="0"/>
              <a:t>5/6/2024</a:t>
            </a:fld>
            <a:endParaRPr lang="en-US"/>
          </a:p>
        </p:txBody>
      </p:sp>
      <p:sp>
        <p:nvSpPr>
          <p:cNvPr id="6" name="Footer Placeholder 5">
            <a:extLst>
              <a:ext uri="{FF2B5EF4-FFF2-40B4-BE49-F238E27FC236}">
                <a16:creationId xmlns:a16="http://schemas.microsoft.com/office/drawing/2014/main" id="{B652F3D6-1FDA-32EC-E9EE-0BF379EEA6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548168-E0E8-F044-B0B4-93C09AD5F800}"/>
              </a:ext>
            </a:extLst>
          </p:cNvPr>
          <p:cNvSpPr>
            <a:spLocks noGrp="1"/>
          </p:cNvSpPr>
          <p:nvPr>
            <p:ph type="sldNum" sz="quarter" idx="12"/>
          </p:nvPr>
        </p:nvSpPr>
        <p:spPr/>
        <p:txBody>
          <a:bodyPr/>
          <a:lstStyle/>
          <a:p>
            <a:fld id="{150B64B7-7C51-470A-8B71-C5285999E042}" type="slidenum">
              <a:rPr lang="en-US" smtClean="0"/>
              <a:t>‹#›</a:t>
            </a:fld>
            <a:endParaRPr lang="en-US"/>
          </a:p>
        </p:txBody>
      </p:sp>
    </p:spTree>
    <p:extLst>
      <p:ext uri="{BB962C8B-B14F-4D97-AF65-F5344CB8AC3E}">
        <p14:creationId xmlns:p14="http://schemas.microsoft.com/office/powerpoint/2010/main" val="26768376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E6263-7679-E17A-1463-5F116D351FE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B80161-28A4-36CB-C563-A50397A483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FC4E80-C411-D58A-8474-BCEE066386B5}"/>
              </a:ext>
            </a:extLst>
          </p:cNvPr>
          <p:cNvSpPr>
            <a:spLocks noGrp="1"/>
          </p:cNvSpPr>
          <p:nvPr>
            <p:ph type="dt" sz="half" idx="10"/>
          </p:nvPr>
        </p:nvSpPr>
        <p:spPr/>
        <p:txBody>
          <a:bodyPr/>
          <a:lstStyle/>
          <a:p>
            <a:fld id="{558771C9-B5CB-4EFB-BCAC-65C779C0C3AB}" type="datetimeFigureOut">
              <a:rPr lang="en-US" smtClean="0"/>
              <a:t>5/6/2024</a:t>
            </a:fld>
            <a:endParaRPr lang="en-US"/>
          </a:p>
        </p:txBody>
      </p:sp>
      <p:sp>
        <p:nvSpPr>
          <p:cNvPr id="5" name="Footer Placeholder 4">
            <a:extLst>
              <a:ext uri="{FF2B5EF4-FFF2-40B4-BE49-F238E27FC236}">
                <a16:creationId xmlns:a16="http://schemas.microsoft.com/office/drawing/2014/main" id="{69AAC174-60E2-2355-6471-38E1D95A75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30EA38-8FAF-35B2-4AEE-B1664A1F0069}"/>
              </a:ext>
            </a:extLst>
          </p:cNvPr>
          <p:cNvSpPr>
            <a:spLocks noGrp="1"/>
          </p:cNvSpPr>
          <p:nvPr>
            <p:ph type="sldNum" sz="quarter" idx="12"/>
          </p:nvPr>
        </p:nvSpPr>
        <p:spPr/>
        <p:txBody>
          <a:bodyPr/>
          <a:lstStyle/>
          <a:p>
            <a:fld id="{150B64B7-7C51-470A-8B71-C5285999E042}" type="slidenum">
              <a:rPr lang="en-US" smtClean="0"/>
              <a:t>‹#›</a:t>
            </a:fld>
            <a:endParaRPr lang="en-US"/>
          </a:p>
        </p:txBody>
      </p:sp>
    </p:spTree>
    <p:extLst>
      <p:ext uri="{BB962C8B-B14F-4D97-AF65-F5344CB8AC3E}">
        <p14:creationId xmlns:p14="http://schemas.microsoft.com/office/powerpoint/2010/main" val="2141946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254BAE-87FB-FB4B-CEC5-5974138CEA03}"/>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7887EA-0CB3-CF97-3770-E0B44397000F}"/>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1A47AB-FCBE-6D3F-0984-23D854E7E6B5}"/>
              </a:ext>
            </a:extLst>
          </p:cNvPr>
          <p:cNvSpPr>
            <a:spLocks noGrp="1"/>
          </p:cNvSpPr>
          <p:nvPr>
            <p:ph type="dt" sz="half" idx="10"/>
          </p:nvPr>
        </p:nvSpPr>
        <p:spPr/>
        <p:txBody>
          <a:bodyPr/>
          <a:lstStyle/>
          <a:p>
            <a:fld id="{558771C9-B5CB-4EFB-BCAC-65C779C0C3AB}" type="datetimeFigureOut">
              <a:rPr lang="en-US" smtClean="0"/>
              <a:t>5/6/2024</a:t>
            </a:fld>
            <a:endParaRPr lang="en-US"/>
          </a:p>
        </p:txBody>
      </p:sp>
      <p:sp>
        <p:nvSpPr>
          <p:cNvPr id="5" name="Footer Placeholder 4">
            <a:extLst>
              <a:ext uri="{FF2B5EF4-FFF2-40B4-BE49-F238E27FC236}">
                <a16:creationId xmlns:a16="http://schemas.microsoft.com/office/drawing/2014/main" id="{506BEDA5-BF83-C4A5-F123-06990E67A4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7A5114-7E58-0175-F865-5F835E7BB4A0}"/>
              </a:ext>
            </a:extLst>
          </p:cNvPr>
          <p:cNvSpPr>
            <a:spLocks noGrp="1"/>
          </p:cNvSpPr>
          <p:nvPr>
            <p:ph type="sldNum" sz="quarter" idx="12"/>
          </p:nvPr>
        </p:nvSpPr>
        <p:spPr/>
        <p:txBody>
          <a:bodyPr/>
          <a:lstStyle/>
          <a:p>
            <a:fld id="{150B64B7-7C51-470A-8B71-C5285999E042}" type="slidenum">
              <a:rPr lang="en-US" smtClean="0"/>
              <a:t>‹#›</a:t>
            </a:fld>
            <a:endParaRPr lang="en-US"/>
          </a:p>
        </p:txBody>
      </p:sp>
    </p:spTree>
    <p:extLst>
      <p:ext uri="{BB962C8B-B14F-4D97-AF65-F5344CB8AC3E}">
        <p14:creationId xmlns:p14="http://schemas.microsoft.com/office/powerpoint/2010/main" val="4276234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D7B0E7-1B0E-4A86-98D9-FA1421D573C8}"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3A906A-75BF-44A1-B6F7-2225C43EE73E}" type="slidenum">
              <a:rPr lang="en-US" smtClean="0"/>
              <a:t>‹#›</a:t>
            </a:fld>
            <a:endParaRPr lang="en-US"/>
          </a:p>
        </p:txBody>
      </p:sp>
    </p:spTree>
    <p:extLst>
      <p:ext uri="{BB962C8B-B14F-4D97-AF65-F5344CB8AC3E}">
        <p14:creationId xmlns:p14="http://schemas.microsoft.com/office/powerpoint/2010/main" val="32418902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and Content No Sub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336129" y="941152"/>
            <a:ext cx="8471837" cy="3484781"/>
          </a:xfrm>
        </p:spPr>
        <p:txBody>
          <a:bodyPr/>
          <a:lstStyle>
            <a:lvl1pPr>
              <a:defRPr b="0" i="0">
                <a:latin typeface="Montserrat" pitchFamily="2" charset="77"/>
              </a:defRPr>
            </a:lvl1pPr>
            <a:lvl2pPr>
              <a:defRPr b="0" i="0">
                <a:latin typeface="Montserrat" pitchFamily="2" charset="77"/>
              </a:defRPr>
            </a:lvl2pPr>
            <a:lvl3pPr>
              <a:defRPr b="0" i="0">
                <a:latin typeface="Montserrat" pitchFamily="2" charset="77"/>
              </a:defRPr>
            </a:lvl3pPr>
            <a:lvl4pPr>
              <a:defRPr b="0" i="0">
                <a:latin typeface="Montserrat" pitchFamily="2" charset="77"/>
              </a:defRPr>
            </a:lvl4pPr>
            <a:lvl5pPr>
              <a:defRPr b="0" i="0">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E68A9119-5F33-C846-B0C9-7532246ECE80}"/>
              </a:ext>
            </a:extLst>
          </p:cNvPr>
          <p:cNvSpPr>
            <a:spLocks noGrp="1"/>
          </p:cNvSpPr>
          <p:nvPr>
            <p:ph type="body" sz="quarter" idx="16" hasCustomPrompt="1"/>
          </p:nvPr>
        </p:nvSpPr>
        <p:spPr>
          <a:xfrm>
            <a:off x="342115" y="4768454"/>
            <a:ext cx="7546640" cy="242994"/>
          </a:xfrm>
        </p:spPr>
        <p:txBody>
          <a:bodyPr tIns="0" bIns="0" anchor="b"/>
          <a:lstStyle>
            <a:lvl1pPr marL="171450" indent="-171450" algn="l" defTabSz="685800" rtl="0" eaLnBrk="1" latinLnBrk="0" hangingPunct="1">
              <a:lnSpc>
                <a:spcPct val="85000"/>
              </a:lnSpc>
              <a:spcBef>
                <a:spcPts val="150"/>
              </a:spcBef>
              <a:buClr>
                <a:schemeClr val="accent2"/>
              </a:buClr>
              <a:buSzPct val="85000"/>
              <a:buFont typeface="Arial" pitchFamily="34" charset="0"/>
              <a:buNone/>
              <a:tabLst>
                <a:tab pos="130969" algn="r"/>
                <a:tab pos="171450" algn="l"/>
              </a:tabLst>
              <a:defRPr lang="en-US" sz="675" b="0" i="0" kern="1200" dirty="0">
                <a:solidFill>
                  <a:schemeClr val="tx1"/>
                </a:solidFill>
                <a:latin typeface="Montserrat" pitchFamily="2" charset="77"/>
                <a:ea typeface="+mn-ea"/>
                <a:cs typeface="Arial" pitchFamily="34" charset="0"/>
              </a:defRPr>
            </a:lvl1pPr>
          </a:lstStyle>
          <a:p>
            <a:pPr lvl="0"/>
            <a:r>
              <a:rPr lang="en-US"/>
              <a:t>Click to edit source</a:t>
            </a:r>
          </a:p>
        </p:txBody>
      </p:sp>
      <p:sp>
        <p:nvSpPr>
          <p:cNvPr id="10" name="Title 1">
            <a:extLst>
              <a:ext uri="{FF2B5EF4-FFF2-40B4-BE49-F238E27FC236}">
                <a16:creationId xmlns:a16="http://schemas.microsoft.com/office/drawing/2014/main" id="{1FCDD1DD-A792-3549-BA53-5F566997EB83}"/>
              </a:ext>
            </a:extLst>
          </p:cNvPr>
          <p:cNvSpPr>
            <a:spLocks noGrp="1"/>
          </p:cNvSpPr>
          <p:nvPr>
            <p:ph type="title" hasCustomPrompt="1"/>
          </p:nvPr>
        </p:nvSpPr>
        <p:spPr>
          <a:xfrm>
            <a:off x="342114" y="97198"/>
            <a:ext cx="8484880" cy="598127"/>
          </a:xfrm>
          <a:prstGeom prst="rect">
            <a:avLst/>
          </a:prstGeom>
        </p:spPr>
        <p:txBody>
          <a:bodyPr anchor="b"/>
          <a:lstStyle>
            <a:lvl1pPr>
              <a:defRPr sz="1575" b="0" i="0" spc="225">
                <a:latin typeface="Montserrat" pitchFamily="2" charset="77"/>
              </a:defRPr>
            </a:lvl1pPr>
          </a:lstStyle>
          <a:p>
            <a:r>
              <a:rPr lang="en-US"/>
              <a:t>CLICK TO EDIT MASTER TITLE STYLE</a:t>
            </a:r>
          </a:p>
        </p:txBody>
      </p:sp>
      <p:pic>
        <p:nvPicPr>
          <p:cNvPr id="8" name="Picture 7">
            <a:extLst>
              <a:ext uri="{FF2B5EF4-FFF2-40B4-BE49-F238E27FC236}">
                <a16:creationId xmlns:a16="http://schemas.microsoft.com/office/drawing/2014/main" id="{D0F470B4-CF8C-C04E-A965-F894DC3DA89A}"/>
              </a:ext>
            </a:extLst>
          </p:cNvPr>
          <p:cNvPicPr>
            <a:picLocks noChangeAspect="1"/>
          </p:cNvPicPr>
          <p:nvPr userDrawn="1"/>
        </p:nvPicPr>
        <p:blipFill>
          <a:blip r:embed="rId3">
            <a:alphaModFix amt="10000"/>
          </a:blip>
          <a:srcRect/>
          <a:stretch/>
        </p:blipFill>
        <p:spPr>
          <a:xfrm>
            <a:off x="4490491" y="-4829"/>
            <a:ext cx="4701815" cy="286512"/>
          </a:xfrm>
          <a:prstGeom prst="rect">
            <a:avLst/>
          </a:prstGeom>
        </p:spPr>
      </p:pic>
    </p:spTree>
    <p:custDataLst>
      <p:tags r:id="rId1"/>
    </p:custDataLst>
    <p:extLst>
      <p:ext uri="{BB962C8B-B14F-4D97-AF65-F5344CB8AC3E}">
        <p14:creationId xmlns:p14="http://schemas.microsoft.com/office/powerpoint/2010/main" val="49760004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Rectangle 13"/>
          <p:cNvSpPr/>
          <p:nvPr/>
        </p:nvSpPr>
        <p:spPr>
          <a:xfrm>
            <a:off x="0" y="2148669"/>
            <a:ext cx="9144000" cy="1680382"/>
          </a:xfrm>
          <a:prstGeom prst="rect">
            <a:avLst/>
          </a:prstGeom>
          <a:solidFill>
            <a:srgbClr val="708D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sp>
        <p:nvSpPr>
          <p:cNvPr id="3" name="Subtitle 2"/>
          <p:cNvSpPr>
            <a:spLocks noGrp="1"/>
          </p:cNvSpPr>
          <p:nvPr>
            <p:ph type="subTitle" idx="1" hasCustomPrompt="1"/>
          </p:nvPr>
        </p:nvSpPr>
        <p:spPr>
          <a:xfrm>
            <a:off x="152400" y="4138705"/>
            <a:ext cx="8763000" cy="890495"/>
          </a:xfrm>
        </p:spPr>
        <p:txBody>
          <a:bodyPr>
            <a:noAutofit/>
          </a:bodyPr>
          <a:lstStyle>
            <a:lvl1pPr marL="0" indent="0" algn="ctr">
              <a:buNone/>
              <a:defRPr sz="1800" b="0" i="0">
                <a:solidFill>
                  <a:schemeClr val="tx1">
                    <a:lumMod val="50000"/>
                    <a:lumOff val="50000"/>
                  </a:schemeClr>
                </a:solidFill>
                <a:latin typeface="Montserrat Light" pitchFamily="2" charset="77"/>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Subtitle</a:t>
            </a:r>
          </a:p>
        </p:txBody>
      </p:sp>
      <p:sp>
        <p:nvSpPr>
          <p:cNvPr id="19" name="Rectangle 18"/>
          <p:cNvSpPr/>
          <p:nvPr userDrawn="1"/>
        </p:nvSpPr>
        <p:spPr>
          <a:xfrm>
            <a:off x="0" y="2057400"/>
            <a:ext cx="9144000" cy="69635"/>
          </a:xfrm>
          <a:prstGeom prst="rect">
            <a:avLst/>
          </a:prstGeom>
          <a:solidFill>
            <a:srgbClr val="EA8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sp>
        <p:nvSpPr>
          <p:cNvPr id="6" name="Rectangle 5">
            <a:extLst>
              <a:ext uri="{FF2B5EF4-FFF2-40B4-BE49-F238E27FC236}">
                <a16:creationId xmlns:a16="http://schemas.microsoft.com/office/drawing/2014/main" id="{3BA431F4-236A-E249-9F97-93D6773203B3}"/>
              </a:ext>
            </a:extLst>
          </p:cNvPr>
          <p:cNvSpPr/>
          <p:nvPr userDrawn="1"/>
        </p:nvSpPr>
        <p:spPr>
          <a:xfrm>
            <a:off x="0" y="0"/>
            <a:ext cx="9144000" cy="20918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sp>
        <p:nvSpPr>
          <p:cNvPr id="24" name="Rectangle 23">
            <a:extLst>
              <a:ext uri="{FF2B5EF4-FFF2-40B4-BE49-F238E27FC236}">
                <a16:creationId xmlns:a16="http://schemas.microsoft.com/office/drawing/2014/main" id="{263F7670-522A-144C-8C4E-64C48594A309}"/>
              </a:ext>
            </a:extLst>
          </p:cNvPr>
          <p:cNvSpPr/>
          <p:nvPr userDrawn="1"/>
        </p:nvSpPr>
        <p:spPr>
          <a:xfrm>
            <a:off x="0" y="2142238"/>
            <a:ext cx="9144000" cy="69635"/>
          </a:xfrm>
          <a:prstGeom prst="rect">
            <a:avLst/>
          </a:prstGeom>
          <a:solidFill>
            <a:srgbClr val="498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grpSp>
        <p:nvGrpSpPr>
          <p:cNvPr id="21" name="Group 20">
            <a:extLst>
              <a:ext uri="{FF2B5EF4-FFF2-40B4-BE49-F238E27FC236}">
                <a16:creationId xmlns:a16="http://schemas.microsoft.com/office/drawing/2014/main" id="{C213B0A7-388D-4BB0-817D-E153335D2D50}"/>
              </a:ext>
            </a:extLst>
          </p:cNvPr>
          <p:cNvGrpSpPr/>
          <p:nvPr userDrawn="1"/>
        </p:nvGrpSpPr>
        <p:grpSpPr>
          <a:xfrm>
            <a:off x="689567" y="417966"/>
            <a:ext cx="7688667" cy="1255931"/>
            <a:chOff x="609600" y="467251"/>
            <a:chExt cx="10251556" cy="1674574"/>
          </a:xfrm>
        </p:grpSpPr>
        <p:pic>
          <p:nvPicPr>
            <p:cNvPr id="22" name="Picture 21">
              <a:extLst>
                <a:ext uri="{FF2B5EF4-FFF2-40B4-BE49-F238E27FC236}">
                  <a16:creationId xmlns:a16="http://schemas.microsoft.com/office/drawing/2014/main" id="{039C5D44-9B42-43D6-B275-DF4587AFD8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494888"/>
              <a:ext cx="5334000" cy="1646937"/>
            </a:xfrm>
            <a:prstGeom prst="rect">
              <a:avLst/>
            </a:prstGeom>
          </p:spPr>
        </p:pic>
        <p:grpSp>
          <p:nvGrpSpPr>
            <p:cNvPr id="23" name="Group 22">
              <a:extLst>
                <a:ext uri="{FF2B5EF4-FFF2-40B4-BE49-F238E27FC236}">
                  <a16:creationId xmlns:a16="http://schemas.microsoft.com/office/drawing/2014/main" id="{7E00417F-4B50-495C-B3A6-4C501DB19123}"/>
                </a:ext>
              </a:extLst>
            </p:cNvPr>
            <p:cNvGrpSpPr/>
            <p:nvPr userDrawn="1"/>
          </p:nvGrpSpPr>
          <p:grpSpPr>
            <a:xfrm>
              <a:off x="6324600" y="467251"/>
              <a:ext cx="4536556" cy="1396344"/>
              <a:chOff x="6324600" y="467251"/>
              <a:chExt cx="4536556" cy="1396344"/>
            </a:xfrm>
          </p:grpSpPr>
          <p:pic>
            <p:nvPicPr>
              <p:cNvPr id="25" name="Picture 24" descr="Text&#10;&#10;Description automatically generated with low confidence">
                <a:extLst>
                  <a:ext uri="{FF2B5EF4-FFF2-40B4-BE49-F238E27FC236}">
                    <a16:creationId xmlns:a16="http://schemas.microsoft.com/office/drawing/2014/main" id="{14965B57-2094-48BD-880A-6121ECA907B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72346"/>
              <a:stretch/>
            </p:blipFill>
            <p:spPr>
              <a:xfrm>
                <a:off x="6324600" y="467251"/>
                <a:ext cx="1524000" cy="1368553"/>
              </a:xfrm>
              <a:prstGeom prst="rect">
                <a:avLst/>
              </a:prstGeom>
            </p:spPr>
          </p:pic>
          <p:pic>
            <p:nvPicPr>
              <p:cNvPr id="26" name="Picture 25" descr="A black and white logo&#10;&#10;Description automatically generated with medium confidence">
                <a:extLst>
                  <a:ext uri="{FF2B5EF4-FFF2-40B4-BE49-F238E27FC236}">
                    <a16:creationId xmlns:a16="http://schemas.microsoft.com/office/drawing/2014/main" id="{8597B79A-D583-4199-BE1C-33E31ADE37C8}"/>
                  </a:ext>
                </a:extLst>
              </p:cNvPr>
              <p:cNvPicPr>
                <a:picLocks noChangeAspect="1"/>
              </p:cNvPicPr>
              <p:nvPr userDrawn="1"/>
            </p:nvPicPr>
            <p:blipFill rotWithShape="1">
              <a:blip r:embed="rId4">
                <a:lum bright="70000" contrast="-70000"/>
                <a:extLst>
                  <a:ext uri="{28A0092B-C50C-407E-A947-70E740481C1C}">
                    <a14:useLocalDpi xmlns:a14="http://schemas.microsoft.com/office/drawing/2010/main" val="0"/>
                  </a:ext>
                </a:extLst>
              </a:blip>
              <a:srcRect l="37409" t="7699" b="44411"/>
              <a:stretch/>
            </p:blipFill>
            <p:spPr>
              <a:xfrm>
                <a:off x="7716578" y="512614"/>
                <a:ext cx="2804878" cy="854136"/>
              </a:xfrm>
              <a:prstGeom prst="rect">
                <a:avLst/>
              </a:prstGeom>
            </p:spPr>
          </p:pic>
          <p:pic>
            <p:nvPicPr>
              <p:cNvPr id="27" name="Picture 26" descr="A black and white logo&#10;&#10;Description automatically generated with medium confidence">
                <a:extLst>
                  <a:ext uri="{FF2B5EF4-FFF2-40B4-BE49-F238E27FC236}">
                    <a16:creationId xmlns:a16="http://schemas.microsoft.com/office/drawing/2014/main" id="{669FF58B-EB73-4896-8DBB-AA0695C55319}"/>
                  </a:ext>
                </a:extLst>
              </p:cNvPr>
              <p:cNvPicPr>
                <a:picLocks noChangeAspect="1"/>
              </p:cNvPicPr>
              <p:nvPr userDrawn="1"/>
            </p:nvPicPr>
            <p:blipFill rotWithShape="1">
              <a:blip r:embed="rId4">
                <a:lum bright="70000" contrast="-70000"/>
                <a:extLst>
                  <a:ext uri="{28A0092B-C50C-407E-A947-70E740481C1C}">
                    <a14:useLocalDpi xmlns:a14="http://schemas.microsoft.com/office/drawing/2010/main" val="0"/>
                  </a:ext>
                </a:extLst>
              </a:blip>
              <a:srcRect l="37409" t="60801" b="11125"/>
              <a:stretch/>
            </p:blipFill>
            <p:spPr>
              <a:xfrm>
                <a:off x="8056278" y="1362878"/>
                <a:ext cx="2804878" cy="500717"/>
              </a:xfrm>
              <a:prstGeom prst="rect">
                <a:avLst/>
              </a:prstGeom>
            </p:spPr>
          </p:pic>
        </p:grpSp>
      </p:grpSp>
    </p:spTree>
    <p:extLst>
      <p:ext uri="{BB962C8B-B14F-4D97-AF65-F5344CB8AC3E}">
        <p14:creationId xmlns:p14="http://schemas.microsoft.com/office/powerpoint/2010/main" val="40977824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DDE1A67-5571-2940-B7BA-07A01DBDA7C7}"/>
              </a:ext>
            </a:extLst>
          </p:cNvPr>
          <p:cNvSpPr/>
          <p:nvPr userDrawn="1"/>
        </p:nvSpPr>
        <p:spPr>
          <a:xfrm>
            <a:off x="0" y="1025581"/>
            <a:ext cx="9144000" cy="69635"/>
          </a:xfrm>
          <a:prstGeom prst="rect">
            <a:avLst/>
          </a:prstGeom>
          <a:solidFill>
            <a:srgbClr val="EA8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sp>
        <p:nvSpPr>
          <p:cNvPr id="3" name="Content Placeholder 2"/>
          <p:cNvSpPr>
            <a:spLocks noGrp="1"/>
          </p:cNvSpPr>
          <p:nvPr>
            <p:ph idx="1"/>
          </p:nvPr>
        </p:nvSpPr>
        <p:spPr>
          <a:xfrm>
            <a:off x="452906" y="1314450"/>
            <a:ext cx="8229600" cy="3394472"/>
          </a:xfrm>
        </p:spPr>
        <p:txBody>
          <a:bodyPr>
            <a:normAutofit/>
          </a:bodyPr>
          <a:lstStyle>
            <a:lvl1pPr>
              <a:defRPr sz="2100">
                <a:solidFill>
                  <a:srgbClr val="222222"/>
                </a:solidFill>
                <a:latin typeface="Montserrat" pitchFamily="2" charset="77"/>
              </a:defRPr>
            </a:lvl1pPr>
            <a:lvl2pPr>
              <a:defRPr sz="1800">
                <a:solidFill>
                  <a:srgbClr val="222222"/>
                </a:solidFill>
                <a:latin typeface="Montserrat" pitchFamily="2" charset="77"/>
              </a:defRPr>
            </a:lvl2pPr>
            <a:lvl3pPr>
              <a:defRPr sz="1500">
                <a:solidFill>
                  <a:srgbClr val="222222"/>
                </a:solidFill>
                <a:latin typeface="Montserrat" pitchFamily="2" charset="77"/>
              </a:defRPr>
            </a:lvl3pPr>
            <a:lvl4pPr>
              <a:defRPr sz="1350">
                <a:solidFill>
                  <a:srgbClr val="222222"/>
                </a:solidFill>
                <a:latin typeface="Montserrat" pitchFamily="2" charset="77"/>
              </a:defRPr>
            </a:lvl4pPr>
            <a:lvl5pPr>
              <a:defRPr sz="1350">
                <a:solidFill>
                  <a:srgbClr val="222222"/>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4F0A59D7-9538-4341-A984-673622C4CA2B}"/>
              </a:ext>
            </a:extLst>
          </p:cNvPr>
          <p:cNvSpPr>
            <a:spLocks noGrp="1"/>
          </p:cNvSpPr>
          <p:nvPr>
            <p:ph type="sldNum" sz="quarter" idx="4"/>
          </p:nvPr>
        </p:nvSpPr>
        <p:spPr>
          <a:xfrm>
            <a:off x="6548906" y="4732986"/>
            <a:ext cx="2133600" cy="273844"/>
          </a:xfrm>
          <a:prstGeom prst="rect">
            <a:avLst/>
          </a:prstGeom>
        </p:spPr>
        <p:txBody>
          <a:bodyPr vert="horz" lIns="91440" tIns="45720" rIns="91440" bIns="45720" rtlCol="0" anchor="ctr"/>
          <a:lstStyle>
            <a:lvl1pPr algn="r">
              <a:defRPr sz="900">
                <a:solidFill>
                  <a:schemeClr val="tx1"/>
                </a:solidFill>
                <a:latin typeface="Montserrat" pitchFamily="2" charset="77"/>
              </a:defRPr>
            </a:lvl1pPr>
          </a:lstStyle>
          <a:p>
            <a:fld id="{1294E4DE-CE41-46BA-9C11-8762B3EE4FCC}" type="slidenum">
              <a:rPr lang="en-US" smtClean="0"/>
              <a:pPr/>
              <a:t>‹#›</a:t>
            </a:fld>
            <a:endParaRPr lang="en-US" dirty="0">
              <a:latin typeface="Montserrat" pitchFamily="2" charset="77"/>
            </a:endParaRPr>
          </a:p>
        </p:txBody>
      </p:sp>
      <p:sp>
        <p:nvSpPr>
          <p:cNvPr id="14" name="Rectangle 13">
            <a:extLst>
              <a:ext uri="{FF2B5EF4-FFF2-40B4-BE49-F238E27FC236}">
                <a16:creationId xmlns:a16="http://schemas.microsoft.com/office/drawing/2014/main" id="{EDCD0E58-424D-45B8-A66B-666B06E9CCE1}"/>
              </a:ext>
            </a:extLst>
          </p:cNvPr>
          <p:cNvSpPr/>
          <p:nvPr userDrawn="1"/>
        </p:nvSpPr>
        <p:spPr>
          <a:xfrm>
            <a:off x="0" y="1"/>
            <a:ext cx="9144000" cy="101258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sp>
        <p:nvSpPr>
          <p:cNvPr id="16" name="Rectangle 15">
            <a:extLst>
              <a:ext uri="{FF2B5EF4-FFF2-40B4-BE49-F238E27FC236}">
                <a16:creationId xmlns:a16="http://schemas.microsoft.com/office/drawing/2014/main" id="{F0F1A21F-7116-4F98-B285-83ACD7A9B25C}"/>
              </a:ext>
            </a:extLst>
          </p:cNvPr>
          <p:cNvSpPr/>
          <p:nvPr userDrawn="1"/>
        </p:nvSpPr>
        <p:spPr>
          <a:xfrm>
            <a:off x="0" y="1021947"/>
            <a:ext cx="9144000" cy="53073"/>
          </a:xfrm>
          <a:prstGeom prst="rect">
            <a:avLst/>
          </a:prstGeom>
          <a:solidFill>
            <a:srgbClr val="498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sp>
        <p:nvSpPr>
          <p:cNvPr id="21" name="Title 1">
            <a:extLst>
              <a:ext uri="{FF2B5EF4-FFF2-40B4-BE49-F238E27FC236}">
                <a16:creationId xmlns:a16="http://schemas.microsoft.com/office/drawing/2014/main" id="{664735D1-7407-1240-8360-244441A44A18}"/>
              </a:ext>
            </a:extLst>
          </p:cNvPr>
          <p:cNvSpPr>
            <a:spLocks noGrp="1"/>
          </p:cNvSpPr>
          <p:nvPr>
            <p:ph type="title"/>
          </p:nvPr>
        </p:nvSpPr>
        <p:spPr>
          <a:xfrm>
            <a:off x="452906" y="114300"/>
            <a:ext cx="8229600" cy="857250"/>
          </a:xfrm>
        </p:spPr>
        <p:txBody>
          <a:bodyPr/>
          <a:lstStyle>
            <a:lvl1pPr algn="l">
              <a:defRPr sz="2550" b="0" i="0">
                <a:solidFill>
                  <a:schemeClr val="bg1"/>
                </a:solidFill>
                <a:latin typeface="Montserrat" pitchFamily="2" charset="77"/>
              </a:defRPr>
            </a:lvl1pPr>
          </a:lstStyle>
          <a:p>
            <a:r>
              <a:rPr lang="en-US" dirty="0"/>
              <a:t>Click to edit Master title style</a:t>
            </a:r>
          </a:p>
        </p:txBody>
      </p:sp>
      <p:pic>
        <p:nvPicPr>
          <p:cNvPr id="10" name="Picture 9">
            <a:extLst>
              <a:ext uri="{FF2B5EF4-FFF2-40B4-BE49-F238E27FC236}">
                <a16:creationId xmlns:a16="http://schemas.microsoft.com/office/drawing/2014/main" id="{B89F9287-C23A-5745-8EF5-8C7D76748EF3}"/>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4718699"/>
            <a:ext cx="953929" cy="288131"/>
          </a:xfrm>
          <a:prstGeom prst="rect">
            <a:avLst/>
          </a:prstGeom>
        </p:spPr>
      </p:pic>
    </p:spTree>
    <p:extLst>
      <p:ext uri="{BB962C8B-B14F-4D97-AF65-F5344CB8AC3E}">
        <p14:creationId xmlns:p14="http://schemas.microsoft.com/office/powerpoint/2010/main" val="833433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D5E8E50-50AF-E94B-8AEE-E2204C9C9917}"/>
              </a:ext>
            </a:extLst>
          </p:cNvPr>
          <p:cNvSpPr/>
          <p:nvPr userDrawn="1"/>
        </p:nvSpPr>
        <p:spPr>
          <a:xfrm>
            <a:off x="0" y="1"/>
            <a:ext cx="9144000" cy="101258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sp>
        <p:nvSpPr>
          <p:cNvPr id="3" name="Content Placeholder 2"/>
          <p:cNvSpPr>
            <a:spLocks noGrp="1"/>
          </p:cNvSpPr>
          <p:nvPr>
            <p:ph sz="half" idx="1"/>
          </p:nvPr>
        </p:nvSpPr>
        <p:spPr>
          <a:xfrm>
            <a:off x="457200" y="1291829"/>
            <a:ext cx="4038600" cy="3394472"/>
          </a:xfrm>
        </p:spPr>
        <p:txBody>
          <a:bodyPr>
            <a:normAutofit/>
          </a:bodyPr>
          <a:lstStyle>
            <a:lvl1pPr>
              <a:defRPr sz="1800" b="0" i="0">
                <a:solidFill>
                  <a:srgbClr val="222222"/>
                </a:solidFill>
                <a:latin typeface="Montserrat" pitchFamily="2" charset="77"/>
              </a:defRPr>
            </a:lvl1pPr>
            <a:lvl2pPr>
              <a:defRPr sz="1500" b="0" i="0">
                <a:solidFill>
                  <a:srgbClr val="222222"/>
                </a:solidFill>
                <a:latin typeface="Montserrat" pitchFamily="2" charset="77"/>
              </a:defRPr>
            </a:lvl2pPr>
            <a:lvl3pPr>
              <a:defRPr sz="1350" b="0" i="0">
                <a:solidFill>
                  <a:srgbClr val="222222"/>
                </a:solidFill>
                <a:latin typeface="Montserrat" pitchFamily="2" charset="77"/>
              </a:defRPr>
            </a:lvl3pPr>
            <a:lvl4pPr>
              <a:defRPr sz="1200" b="0" i="0">
                <a:solidFill>
                  <a:srgbClr val="222222"/>
                </a:solidFill>
                <a:latin typeface="Montserrat" pitchFamily="2" charset="77"/>
              </a:defRPr>
            </a:lvl4pPr>
            <a:lvl5pPr>
              <a:defRPr sz="1200" b="0" i="0">
                <a:solidFill>
                  <a:srgbClr val="222222"/>
                </a:solidFill>
                <a:latin typeface="Montserrat" pitchFamily="2" charset="77"/>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91829"/>
            <a:ext cx="4038600" cy="3394472"/>
          </a:xfrm>
        </p:spPr>
        <p:txBody>
          <a:bodyPr>
            <a:normAutofit/>
          </a:bodyPr>
          <a:lstStyle>
            <a:lvl1pPr>
              <a:defRPr sz="1800">
                <a:solidFill>
                  <a:srgbClr val="222222"/>
                </a:solidFill>
                <a:latin typeface="Montserrat" pitchFamily="2" charset="77"/>
              </a:defRPr>
            </a:lvl1pPr>
            <a:lvl2pPr>
              <a:defRPr sz="1500">
                <a:solidFill>
                  <a:srgbClr val="222222"/>
                </a:solidFill>
                <a:latin typeface="Montserrat" pitchFamily="2" charset="77"/>
              </a:defRPr>
            </a:lvl2pPr>
            <a:lvl3pPr>
              <a:defRPr sz="1350">
                <a:solidFill>
                  <a:srgbClr val="222222"/>
                </a:solidFill>
                <a:latin typeface="Montserrat" pitchFamily="2" charset="77"/>
              </a:defRPr>
            </a:lvl3pPr>
            <a:lvl4pPr>
              <a:defRPr sz="1200">
                <a:solidFill>
                  <a:srgbClr val="222222"/>
                </a:solidFill>
                <a:latin typeface="Montserrat" pitchFamily="2" charset="77"/>
              </a:defRPr>
            </a:lvl4pPr>
            <a:lvl5pPr>
              <a:defRPr sz="1200">
                <a:solidFill>
                  <a:srgbClr val="222222"/>
                </a:solidFill>
                <a:latin typeface="Montserrat" pitchFamily="2" charset="77"/>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Rectangle 25">
            <a:extLst>
              <a:ext uri="{FF2B5EF4-FFF2-40B4-BE49-F238E27FC236}">
                <a16:creationId xmlns:a16="http://schemas.microsoft.com/office/drawing/2014/main" id="{DAE4182B-9442-124C-AB87-0AFD8A3E1DF7}"/>
              </a:ext>
            </a:extLst>
          </p:cNvPr>
          <p:cNvSpPr/>
          <p:nvPr userDrawn="1"/>
        </p:nvSpPr>
        <p:spPr>
          <a:xfrm>
            <a:off x="0" y="1025581"/>
            <a:ext cx="9144000" cy="69635"/>
          </a:xfrm>
          <a:prstGeom prst="rect">
            <a:avLst/>
          </a:prstGeom>
          <a:solidFill>
            <a:srgbClr val="EA8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sp>
        <p:nvSpPr>
          <p:cNvPr id="28" name="Rectangle 27">
            <a:extLst>
              <a:ext uri="{FF2B5EF4-FFF2-40B4-BE49-F238E27FC236}">
                <a16:creationId xmlns:a16="http://schemas.microsoft.com/office/drawing/2014/main" id="{12E17375-4D2C-7D40-BAB8-849DEDEBFCB7}"/>
              </a:ext>
            </a:extLst>
          </p:cNvPr>
          <p:cNvSpPr/>
          <p:nvPr userDrawn="1"/>
        </p:nvSpPr>
        <p:spPr>
          <a:xfrm>
            <a:off x="0" y="1021947"/>
            <a:ext cx="9144000" cy="53073"/>
          </a:xfrm>
          <a:prstGeom prst="rect">
            <a:avLst/>
          </a:prstGeom>
          <a:solidFill>
            <a:srgbClr val="498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sp>
        <p:nvSpPr>
          <p:cNvPr id="30" name="Slide Number Placeholder 5">
            <a:extLst>
              <a:ext uri="{FF2B5EF4-FFF2-40B4-BE49-F238E27FC236}">
                <a16:creationId xmlns:a16="http://schemas.microsoft.com/office/drawing/2014/main" id="{601AD3E6-EB71-7743-AFB8-2C3ECB3878C9}"/>
              </a:ext>
            </a:extLst>
          </p:cNvPr>
          <p:cNvSpPr>
            <a:spLocks noGrp="1"/>
          </p:cNvSpPr>
          <p:nvPr>
            <p:ph type="sldNum" sz="quarter" idx="4"/>
          </p:nvPr>
        </p:nvSpPr>
        <p:spPr>
          <a:xfrm>
            <a:off x="6548906" y="4732986"/>
            <a:ext cx="2133600" cy="273844"/>
          </a:xfrm>
          <a:prstGeom prst="rect">
            <a:avLst/>
          </a:prstGeom>
        </p:spPr>
        <p:txBody>
          <a:bodyPr vert="horz" lIns="91440" tIns="45720" rIns="91440" bIns="45720" rtlCol="0" anchor="ctr"/>
          <a:lstStyle>
            <a:lvl1pPr algn="r">
              <a:defRPr sz="900">
                <a:solidFill>
                  <a:schemeClr val="tx1"/>
                </a:solidFill>
                <a:latin typeface="Montserrat" pitchFamily="2" charset="77"/>
              </a:defRPr>
            </a:lvl1pPr>
          </a:lstStyle>
          <a:p>
            <a:fld id="{1294E4DE-CE41-46BA-9C11-8762B3EE4FCC}" type="slidenum">
              <a:rPr lang="en-US" smtClean="0"/>
              <a:pPr/>
              <a:t>‹#›</a:t>
            </a:fld>
            <a:endParaRPr lang="en-US" dirty="0">
              <a:latin typeface="Montserrat" pitchFamily="2" charset="77"/>
            </a:endParaRPr>
          </a:p>
        </p:txBody>
      </p:sp>
      <p:sp>
        <p:nvSpPr>
          <p:cNvPr id="31" name="Title 1">
            <a:extLst>
              <a:ext uri="{FF2B5EF4-FFF2-40B4-BE49-F238E27FC236}">
                <a16:creationId xmlns:a16="http://schemas.microsoft.com/office/drawing/2014/main" id="{454C13A1-A9F6-3A41-BF1F-2887EFD4C6A2}"/>
              </a:ext>
            </a:extLst>
          </p:cNvPr>
          <p:cNvSpPr>
            <a:spLocks noGrp="1"/>
          </p:cNvSpPr>
          <p:nvPr>
            <p:ph type="title"/>
          </p:nvPr>
        </p:nvSpPr>
        <p:spPr>
          <a:xfrm>
            <a:off x="452906" y="114300"/>
            <a:ext cx="8229600" cy="857250"/>
          </a:xfrm>
        </p:spPr>
        <p:txBody>
          <a:bodyPr/>
          <a:lstStyle>
            <a:lvl1pPr algn="l">
              <a:defRPr sz="2550" b="0" i="0">
                <a:solidFill>
                  <a:schemeClr val="bg1"/>
                </a:solidFill>
                <a:latin typeface="Montserrat" pitchFamily="2" charset="77"/>
              </a:defRPr>
            </a:lvl1pPr>
          </a:lstStyle>
          <a:p>
            <a:r>
              <a:rPr lang="en-US" dirty="0"/>
              <a:t>Click to edit Master title style</a:t>
            </a:r>
          </a:p>
        </p:txBody>
      </p:sp>
      <p:pic>
        <p:nvPicPr>
          <p:cNvPr id="14" name="Picture 13">
            <a:extLst>
              <a:ext uri="{FF2B5EF4-FFF2-40B4-BE49-F238E27FC236}">
                <a16:creationId xmlns:a16="http://schemas.microsoft.com/office/drawing/2014/main" id="{38452379-4C01-4287-AE3F-AE88D318C4FC}"/>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4718699"/>
            <a:ext cx="953929" cy="288131"/>
          </a:xfrm>
          <a:prstGeom prst="rect">
            <a:avLst/>
          </a:prstGeom>
        </p:spPr>
      </p:pic>
    </p:spTree>
    <p:extLst>
      <p:ext uri="{BB962C8B-B14F-4D97-AF65-F5344CB8AC3E}">
        <p14:creationId xmlns:p14="http://schemas.microsoft.com/office/powerpoint/2010/main" val="19581467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2CF50AD-97C2-224C-9F34-48E353A795EE}"/>
              </a:ext>
            </a:extLst>
          </p:cNvPr>
          <p:cNvSpPr/>
          <p:nvPr userDrawn="1"/>
        </p:nvSpPr>
        <p:spPr>
          <a:xfrm>
            <a:off x="0" y="1025581"/>
            <a:ext cx="9144000" cy="69635"/>
          </a:xfrm>
          <a:prstGeom prst="rect">
            <a:avLst/>
          </a:prstGeom>
          <a:solidFill>
            <a:srgbClr val="EA8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sp>
        <p:nvSpPr>
          <p:cNvPr id="13" name="Rectangle 12">
            <a:extLst>
              <a:ext uri="{FF2B5EF4-FFF2-40B4-BE49-F238E27FC236}">
                <a16:creationId xmlns:a16="http://schemas.microsoft.com/office/drawing/2014/main" id="{FF5AC8C5-DA16-5D45-B105-8D0FA1390AC4}"/>
              </a:ext>
            </a:extLst>
          </p:cNvPr>
          <p:cNvSpPr/>
          <p:nvPr userDrawn="1"/>
        </p:nvSpPr>
        <p:spPr>
          <a:xfrm>
            <a:off x="0" y="1021947"/>
            <a:ext cx="9144000" cy="53073"/>
          </a:xfrm>
          <a:prstGeom prst="rect">
            <a:avLst/>
          </a:prstGeom>
          <a:solidFill>
            <a:srgbClr val="498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sp>
        <p:nvSpPr>
          <p:cNvPr id="20" name="Rectangle 19">
            <a:extLst>
              <a:ext uri="{FF2B5EF4-FFF2-40B4-BE49-F238E27FC236}">
                <a16:creationId xmlns:a16="http://schemas.microsoft.com/office/drawing/2014/main" id="{2C100502-F412-4C93-8BB3-DF8DF2E03DFB}"/>
              </a:ext>
            </a:extLst>
          </p:cNvPr>
          <p:cNvSpPr/>
          <p:nvPr userDrawn="1"/>
        </p:nvSpPr>
        <p:spPr>
          <a:xfrm>
            <a:off x="0" y="1"/>
            <a:ext cx="9144000" cy="101258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sp>
        <p:nvSpPr>
          <p:cNvPr id="19" name="Title 1">
            <a:extLst>
              <a:ext uri="{FF2B5EF4-FFF2-40B4-BE49-F238E27FC236}">
                <a16:creationId xmlns:a16="http://schemas.microsoft.com/office/drawing/2014/main" id="{0535C1B2-5F8A-3E4D-B014-276318BA4D99}"/>
              </a:ext>
            </a:extLst>
          </p:cNvPr>
          <p:cNvSpPr>
            <a:spLocks noGrp="1"/>
          </p:cNvSpPr>
          <p:nvPr>
            <p:ph type="title"/>
          </p:nvPr>
        </p:nvSpPr>
        <p:spPr>
          <a:xfrm>
            <a:off x="452906" y="114300"/>
            <a:ext cx="8229600" cy="857250"/>
          </a:xfrm>
        </p:spPr>
        <p:txBody>
          <a:bodyPr/>
          <a:lstStyle>
            <a:lvl1pPr algn="l">
              <a:defRPr sz="2550" b="0" i="0">
                <a:solidFill>
                  <a:schemeClr val="bg1"/>
                </a:solidFill>
                <a:latin typeface="Montserrat" pitchFamily="2" charset="77"/>
              </a:defRPr>
            </a:lvl1pPr>
          </a:lstStyle>
          <a:p>
            <a:r>
              <a:rPr lang="en-US" dirty="0"/>
              <a:t>Click to edit Master title style</a:t>
            </a:r>
          </a:p>
        </p:txBody>
      </p:sp>
      <p:sp>
        <p:nvSpPr>
          <p:cNvPr id="24" name="Slide Number Placeholder 5">
            <a:extLst>
              <a:ext uri="{FF2B5EF4-FFF2-40B4-BE49-F238E27FC236}">
                <a16:creationId xmlns:a16="http://schemas.microsoft.com/office/drawing/2014/main" id="{02908BA0-1CB6-6C4A-AF13-455C062F0EE4}"/>
              </a:ext>
            </a:extLst>
          </p:cNvPr>
          <p:cNvSpPr>
            <a:spLocks noGrp="1"/>
          </p:cNvSpPr>
          <p:nvPr>
            <p:ph type="sldNum" sz="quarter" idx="4"/>
          </p:nvPr>
        </p:nvSpPr>
        <p:spPr>
          <a:xfrm>
            <a:off x="6548906" y="4732986"/>
            <a:ext cx="2133600" cy="273844"/>
          </a:xfrm>
          <a:prstGeom prst="rect">
            <a:avLst/>
          </a:prstGeom>
        </p:spPr>
        <p:txBody>
          <a:bodyPr vert="horz" lIns="91440" tIns="45720" rIns="91440" bIns="45720" rtlCol="0" anchor="ctr"/>
          <a:lstStyle>
            <a:lvl1pPr algn="r">
              <a:defRPr sz="900">
                <a:solidFill>
                  <a:schemeClr val="tx1"/>
                </a:solidFill>
                <a:latin typeface="Montserrat" pitchFamily="2" charset="77"/>
              </a:defRPr>
            </a:lvl1pPr>
          </a:lstStyle>
          <a:p>
            <a:fld id="{1294E4DE-CE41-46BA-9C11-8762B3EE4FCC}" type="slidenum">
              <a:rPr lang="en-US" smtClean="0"/>
              <a:pPr/>
              <a:t>‹#›</a:t>
            </a:fld>
            <a:endParaRPr lang="en-US" dirty="0">
              <a:latin typeface="Montserrat" pitchFamily="2" charset="77"/>
            </a:endParaRPr>
          </a:p>
        </p:txBody>
      </p:sp>
      <p:pic>
        <p:nvPicPr>
          <p:cNvPr id="12" name="Picture 11">
            <a:extLst>
              <a:ext uri="{FF2B5EF4-FFF2-40B4-BE49-F238E27FC236}">
                <a16:creationId xmlns:a16="http://schemas.microsoft.com/office/drawing/2014/main" id="{F4AD1957-ADB6-4906-A35E-A7B169335E48}"/>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4718699"/>
            <a:ext cx="953929" cy="288131"/>
          </a:xfrm>
          <a:prstGeom prst="rect">
            <a:avLst/>
          </a:prstGeom>
        </p:spPr>
      </p:pic>
    </p:spTree>
    <p:extLst>
      <p:ext uri="{BB962C8B-B14F-4D97-AF65-F5344CB8AC3E}">
        <p14:creationId xmlns:p14="http://schemas.microsoft.com/office/powerpoint/2010/main" val="41309911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F50293C-C1B3-4489-807C-68F0D32D248B}"/>
              </a:ext>
            </a:extLst>
          </p:cNvPr>
          <p:cNvSpPr/>
          <p:nvPr userDrawn="1"/>
        </p:nvSpPr>
        <p:spPr>
          <a:xfrm>
            <a:off x="0" y="0"/>
            <a:ext cx="9144000" cy="2286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sp>
        <p:nvSpPr>
          <p:cNvPr id="10" name="Rectangle 9">
            <a:extLst>
              <a:ext uri="{FF2B5EF4-FFF2-40B4-BE49-F238E27FC236}">
                <a16:creationId xmlns:a16="http://schemas.microsoft.com/office/drawing/2014/main" id="{CA58C90A-8701-F145-BA53-CC2A1C01D869}"/>
              </a:ext>
            </a:extLst>
          </p:cNvPr>
          <p:cNvSpPr/>
          <p:nvPr userDrawn="1"/>
        </p:nvSpPr>
        <p:spPr>
          <a:xfrm>
            <a:off x="0" y="245737"/>
            <a:ext cx="9144000" cy="69635"/>
          </a:xfrm>
          <a:prstGeom prst="rect">
            <a:avLst/>
          </a:prstGeom>
          <a:solidFill>
            <a:srgbClr val="EA8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sp>
        <p:nvSpPr>
          <p:cNvPr id="12" name="Rectangle 11">
            <a:extLst>
              <a:ext uri="{FF2B5EF4-FFF2-40B4-BE49-F238E27FC236}">
                <a16:creationId xmlns:a16="http://schemas.microsoft.com/office/drawing/2014/main" id="{DB2AF1F6-552E-8E46-93FB-09A014961D85}"/>
              </a:ext>
            </a:extLst>
          </p:cNvPr>
          <p:cNvSpPr/>
          <p:nvPr userDrawn="1"/>
        </p:nvSpPr>
        <p:spPr>
          <a:xfrm>
            <a:off x="0" y="242103"/>
            <a:ext cx="9144000" cy="53073"/>
          </a:xfrm>
          <a:prstGeom prst="rect">
            <a:avLst/>
          </a:prstGeom>
          <a:solidFill>
            <a:srgbClr val="498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sp>
        <p:nvSpPr>
          <p:cNvPr id="18" name="Slide Number Placeholder 5">
            <a:extLst>
              <a:ext uri="{FF2B5EF4-FFF2-40B4-BE49-F238E27FC236}">
                <a16:creationId xmlns:a16="http://schemas.microsoft.com/office/drawing/2014/main" id="{066C5403-8FA3-864B-9733-00AAC3E85E01}"/>
              </a:ext>
            </a:extLst>
          </p:cNvPr>
          <p:cNvSpPr>
            <a:spLocks noGrp="1"/>
          </p:cNvSpPr>
          <p:nvPr>
            <p:ph type="sldNum" sz="quarter" idx="4"/>
          </p:nvPr>
        </p:nvSpPr>
        <p:spPr>
          <a:xfrm>
            <a:off x="6548906" y="4732986"/>
            <a:ext cx="2133600" cy="273844"/>
          </a:xfrm>
          <a:prstGeom prst="rect">
            <a:avLst/>
          </a:prstGeom>
        </p:spPr>
        <p:txBody>
          <a:bodyPr vert="horz" lIns="91440" tIns="45720" rIns="91440" bIns="45720" rtlCol="0" anchor="ctr"/>
          <a:lstStyle>
            <a:lvl1pPr algn="r">
              <a:defRPr sz="900">
                <a:solidFill>
                  <a:schemeClr val="tx1"/>
                </a:solidFill>
                <a:latin typeface="Montserrat" pitchFamily="2" charset="77"/>
              </a:defRPr>
            </a:lvl1pPr>
          </a:lstStyle>
          <a:p>
            <a:fld id="{1294E4DE-CE41-46BA-9C11-8762B3EE4FCC}" type="slidenum">
              <a:rPr lang="en-US" smtClean="0"/>
              <a:pPr/>
              <a:t>‹#›</a:t>
            </a:fld>
            <a:endParaRPr lang="en-US" dirty="0">
              <a:latin typeface="Montserrat" pitchFamily="2" charset="77"/>
            </a:endParaRPr>
          </a:p>
        </p:txBody>
      </p:sp>
      <p:pic>
        <p:nvPicPr>
          <p:cNvPr id="11" name="Picture 10">
            <a:extLst>
              <a:ext uri="{FF2B5EF4-FFF2-40B4-BE49-F238E27FC236}">
                <a16:creationId xmlns:a16="http://schemas.microsoft.com/office/drawing/2014/main" id="{CFC03D5E-5987-4707-AD5E-A7BF1EB2229D}"/>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4718699"/>
            <a:ext cx="953929" cy="288131"/>
          </a:xfrm>
          <a:prstGeom prst="rect">
            <a:avLst/>
          </a:prstGeom>
        </p:spPr>
      </p:pic>
    </p:spTree>
    <p:extLst>
      <p:ext uri="{BB962C8B-B14F-4D97-AF65-F5344CB8AC3E}">
        <p14:creationId xmlns:p14="http://schemas.microsoft.com/office/powerpoint/2010/main" val="3461145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alpha val="2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C0F4928-9DCF-A446-9B02-19539975F7B7}"/>
              </a:ext>
            </a:extLst>
          </p:cNvPr>
          <p:cNvSpPr/>
          <p:nvPr userDrawn="1"/>
        </p:nvSpPr>
        <p:spPr>
          <a:xfrm>
            <a:off x="-13447" y="1654976"/>
            <a:ext cx="9157447" cy="184966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sp>
        <p:nvSpPr>
          <p:cNvPr id="14" name="Rectangle 13">
            <a:extLst>
              <a:ext uri="{FF2B5EF4-FFF2-40B4-BE49-F238E27FC236}">
                <a16:creationId xmlns:a16="http://schemas.microsoft.com/office/drawing/2014/main" id="{ED9B0333-1B27-DA44-B4E4-35CA2DF91BFD}"/>
              </a:ext>
            </a:extLst>
          </p:cNvPr>
          <p:cNvSpPr/>
          <p:nvPr userDrawn="1"/>
        </p:nvSpPr>
        <p:spPr>
          <a:xfrm>
            <a:off x="0" y="3628816"/>
            <a:ext cx="9144000" cy="57150"/>
          </a:xfrm>
          <a:prstGeom prst="rect">
            <a:avLst/>
          </a:prstGeom>
          <a:solidFill>
            <a:srgbClr val="EA8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sp>
        <p:nvSpPr>
          <p:cNvPr id="13" name="Rectangle 12">
            <a:extLst>
              <a:ext uri="{FF2B5EF4-FFF2-40B4-BE49-F238E27FC236}">
                <a16:creationId xmlns:a16="http://schemas.microsoft.com/office/drawing/2014/main" id="{5E459B9F-1037-5441-8E7F-AB0A09E6FD9F}"/>
              </a:ext>
            </a:extLst>
          </p:cNvPr>
          <p:cNvSpPr/>
          <p:nvPr userDrawn="1"/>
        </p:nvSpPr>
        <p:spPr>
          <a:xfrm>
            <a:off x="-14784" y="1478589"/>
            <a:ext cx="9234984" cy="52214"/>
          </a:xfrm>
          <a:prstGeom prst="rect">
            <a:avLst/>
          </a:prstGeom>
          <a:solidFill>
            <a:srgbClr val="EA8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sp>
        <p:nvSpPr>
          <p:cNvPr id="18" name="Rectangle 17">
            <a:extLst>
              <a:ext uri="{FF2B5EF4-FFF2-40B4-BE49-F238E27FC236}">
                <a16:creationId xmlns:a16="http://schemas.microsoft.com/office/drawing/2014/main" id="{BD51CB7D-AE67-4D0D-933C-AFC0B0EA2DA9}"/>
              </a:ext>
            </a:extLst>
          </p:cNvPr>
          <p:cNvSpPr/>
          <p:nvPr userDrawn="1"/>
        </p:nvSpPr>
        <p:spPr>
          <a:xfrm>
            <a:off x="0" y="3525697"/>
            <a:ext cx="9144000" cy="139215"/>
          </a:xfrm>
          <a:prstGeom prst="rect">
            <a:avLst/>
          </a:prstGeom>
          <a:solidFill>
            <a:srgbClr val="498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sp>
        <p:nvSpPr>
          <p:cNvPr id="23" name="Rectangle 22">
            <a:extLst>
              <a:ext uri="{FF2B5EF4-FFF2-40B4-BE49-F238E27FC236}">
                <a16:creationId xmlns:a16="http://schemas.microsoft.com/office/drawing/2014/main" id="{2C2927A0-B006-4C54-A17E-DD3DE6CC4DC1}"/>
              </a:ext>
            </a:extLst>
          </p:cNvPr>
          <p:cNvSpPr/>
          <p:nvPr userDrawn="1"/>
        </p:nvSpPr>
        <p:spPr>
          <a:xfrm>
            <a:off x="-13447" y="1497126"/>
            <a:ext cx="9157447" cy="136795"/>
          </a:xfrm>
          <a:prstGeom prst="rect">
            <a:avLst/>
          </a:prstGeom>
          <a:solidFill>
            <a:srgbClr val="498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sp>
        <p:nvSpPr>
          <p:cNvPr id="20" name="Title 1">
            <a:extLst>
              <a:ext uri="{FF2B5EF4-FFF2-40B4-BE49-F238E27FC236}">
                <a16:creationId xmlns:a16="http://schemas.microsoft.com/office/drawing/2014/main" id="{B595A1A7-05D5-FB47-9579-494A8A2B9672}"/>
              </a:ext>
            </a:extLst>
          </p:cNvPr>
          <p:cNvSpPr>
            <a:spLocks noGrp="1"/>
          </p:cNvSpPr>
          <p:nvPr>
            <p:ph type="title" hasCustomPrompt="1"/>
          </p:nvPr>
        </p:nvSpPr>
        <p:spPr>
          <a:xfrm>
            <a:off x="452906" y="2154041"/>
            <a:ext cx="8229600" cy="857250"/>
          </a:xfrm>
        </p:spPr>
        <p:txBody>
          <a:bodyPr/>
          <a:lstStyle>
            <a:lvl1pPr algn="ctr">
              <a:defRPr sz="2550" b="0" i="0">
                <a:solidFill>
                  <a:schemeClr val="bg1"/>
                </a:solidFill>
                <a:latin typeface="Montserrat Medium" pitchFamily="2" charset="77"/>
              </a:defRPr>
            </a:lvl1pPr>
          </a:lstStyle>
          <a:p>
            <a:r>
              <a:rPr lang="en-US" dirty="0"/>
              <a:t>Click to Edit Master Title Style</a:t>
            </a:r>
          </a:p>
        </p:txBody>
      </p:sp>
      <p:pic>
        <p:nvPicPr>
          <p:cNvPr id="11" name="Picture 10">
            <a:extLst>
              <a:ext uri="{FF2B5EF4-FFF2-40B4-BE49-F238E27FC236}">
                <a16:creationId xmlns:a16="http://schemas.microsoft.com/office/drawing/2014/main" id="{20964E8B-6481-40A2-A9D9-016B8B636E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36746" y="4003708"/>
            <a:ext cx="2270508" cy="685800"/>
          </a:xfrm>
          <a:prstGeom prst="rect">
            <a:avLst/>
          </a:prstGeom>
        </p:spPr>
      </p:pic>
    </p:spTree>
    <p:extLst>
      <p:ext uri="{BB962C8B-B14F-4D97-AF65-F5344CB8AC3E}">
        <p14:creationId xmlns:p14="http://schemas.microsoft.com/office/powerpoint/2010/main" val="14542785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ustom Layout">
    <p:bg>
      <p:bgPr>
        <a:solidFill>
          <a:schemeClr val="bg1">
            <a:alpha val="20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5FF9450-D6AE-BA4A-AAF3-45CBEFC89A49}"/>
              </a:ext>
            </a:extLst>
          </p:cNvPr>
          <p:cNvSpPr/>
          <p:nvPr userDrawn="1"/>
        </p:nvSpPr>
        <p:spPr>
          <a:xfrm>
            <a:off x="0" y="0"/>
            <a:ext cx="9144000" cy="2286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sp>
        <p:nvSpPr>
          <p:cNvPr id="10" name="Rectangle 9">
            <a:extLst>
              <a:ext uri="{FF2B5EF4-FFF2-40B4-BE49-F238E27FC236}">
                <a16:creationId xmlns:a16="http://schemas.microsoft.com/office/drawing/2014/main" id="{72E5C170-A612-2A42-A981-6BF8E25DC6D3}"/>
              </a:ext>
            </a:extLst>
          </p:cNvPr>
          <p:cNvSpPr/>
          <p:nvPr userDrawn="1"/>
        </p:nvSpPr>
        <p:spPr>
          <a:xfrm>
            <a:off x="0" y="245737"/>
            <a:ext cx="9144000" cy="69635"/>
          </a:xfrm>
          <a:prstGeom prst="rect">
            <a:avLst/>
          </a:prstGeom>
          <a:solidFill>
            <a:srgbClr val="EA8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sp>
        <p:nvSpPr>
          <p:cNvPr id="15" name="Rectangle 14">
            <a:extLst>
              <a:ext uri="{FF2B5EF4-FFF2-40B4-BE49-F238E27FC236}">
                <a16:creationId xmlns:a16="http://schemas.microsoft.com/office/drawing/2014/main" id="{051BE681-3D08-DA42-904A-750D5F862720}"/>
              </a:ext>
            </a:extLst>
          </p:cNvPr>
          <p:cNvSpPr/>
          <p:nvPr userDrawn="1"/>
        </p:nvSpPr>
        <p:spPr>
          <a:xfrm>
            <a:off x="0" y="242103"/>
            <a:ext cx="9144000" cy="53073"/>
          </a:xfrm>
          <a:prstGeom prst="rect">
            <a:avLst/>
          </a:prstGeom>
          <a:solidFill>
            <a:srgbClr val="498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Montserrat" pitchFamily="2" charset="77"/>
            </a:endParaRPr>
          </a:p>
        </p:txBody>
      </p:sp>
      <p:pic>
        <p:nvPicPr>
          <p:cNvPr id="8" name="Picture 7">
            <a:extLst>
              <a:ext uri="{FF2B5EF4-FFF2-40B4-BE49-F238E27FC236}">
                <a16:creationId xmlns:a16="http://schemas.microsoft.com/office/drawing/2014/main" id="{EE8CE984-53B8-B74F-A87D-A592E3D9AE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4150" y="1096125"/>
            <a:ext cx="7215701" cy="857250"/>
          </a:xfrm>
          <a:prstGeom prst="rect">
            <a:avLst/>
          </a:prstGeom>
        </p:spPr>
      </p:pic>
    </p:spTree>
    <p:extLst>
      <p:ext uri="{BB962C8B-B14F-4D97-AF65-F5344CB8AC3E}">
        <p14:creationId xmlns:p14="http://schemas.microsoft.com/office/powerpoint/2010/main" val="38831461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Content No Sub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336129" y="941152"/>
            <a:ext cx="8471837" cy="3484781"/>
          </a:xfrm>
        </p:spPr>
        <p:txBody>
          <a:bodyPr/>
          <a:lstStyle>
            <a:lvl1pPr>
              <a:defRPr b="0" i="0">
                <a:latin typeface="Montserrat" pitchFamily="2" charset="77"/>
              </a:defRPr>
            </a:lvl1pPr>
            <a:lvl2pPr>
              <a:defRPr b="0" i="0">
                <a:latin typeface="Montserrat" pitchFamily="2" charset="77"/>
              </a:defRPr>
            </a:lvl2pPr>
            <a:lvl3pPr>
              <a:defRPr b="0" i="0">
                <a:latin typeface="Montserrat" pitchFamily="2" charset="77"/>
              </a:defRPr>
            </a:lvl3pPr>
            <a:lvl4pPr>
              <a:defRPr b="0" i="0">
                <a:latin typeface="Montserrat" pitchFamily="2" charset="77"/>
              </a:defRPr>
            </a:lvl4pPr>
            <a:lvl5pPr>
              <a:defRPr b="0" i="0">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a:extLst>
              <a:ext uri="{FF2B5EF4-FFF2-40B4-BE49-F238E27FC236}">
                <a16:creationId xmlns:a16="http://schemas.microsoft.com/office/drawing/2014/main" id="{E68A9119-5F33-C846-B0C9-7532246ECE80}"/>
              </a:ext>
            </a:extLst>
          </p:cNvPr>
          <p:cNvSpPr>
            <a:spLocks noGrp="1"/>
          </p:cNvSpPr>
          <p:nvPr>
            <p:ph type="body" sz="quarter" idx="16" hasCustomPrompt="1"/>
          </p:nvPr>
        </p:nvSpPr>
        <p:spPr>
          <a:xfrm>
            <a:off x="342115" y="4768454"/>
            <a:ext cx="7546640" cy="242994"/>
          </a:xfrm>
        </p:spPr>
        <p:txBody>
          <a:bodyPr tIns="0" bIns="0" anchor="b"/>
          <a:lstStyle>
            <a:lvl1pPr marL="171450" indent="-171450" algn="l" defTabSz="685800" rtl="0" eaLnBrk="1" latinLnBrk="0" hangingPunct="1">
              <a:lnSpc>
                <a:spcPct val="85000"/>
              </a:lnSpc>
              <a:spcBef>
                <a:spcPts val="150"/>
              </a:spcBef>
              <a:buClr>
                <a:schemeClr val="accent2"/>
              </a:buClr>
              <a:buSzPct val="85000"/>
              <a:buFont typeface="Arial" pitchFamily="34" charset="0"/>
              <a:buNone/>
              <a:tabLst>
                <a:tab pos="130969" algn="r"/>
                <a:tab pos="171450" algn="l"/>
              </a:tabLst>
              <a:defRPr lang="en-US" sz="675" b="0" i="0" kern="1200" dirty="0">
                <a:solidFill>
                  <a:schemeClr val="tx1"/>
                </a:solidFill>
                <a:latin typeface="Montserrat" pitchFamily="2" charset="77"/>
                <a:ea typeface="+mn-ea"/>
                <a:cs typeface="Arial" pitchFamily="34" charset="0"/>
              </a:defRPr>
            </a:lvl1pPr>
          </a:lstStyle>
          <a:p>
            <a:pPr lvl="0"/>
            <a:r>
              <a:rPr lang="en-US" dirty="0"/>
              <a:t>Click to edit source</a:t>
            </a:r>
          </a:p>
        </p:txBody>
      </p:sp>
      <p:sp>
        <p:nvSpPr>
          <p:cNvPr id="10" name="Title 1">
            <a:extLst>
              <a:ext uri="{FF2B5EF4-FFF2-40B4-BE49-F238E27FC236}">
                <a16:creationId xmlns:a16="http://schemas.microsoft.com/office/drawing/2014/main" id="{1FCDD1DD-A792-3549-BA53-5F566997EB83}"/>
              </a:ext>
            </a:extLst>
          </p:cNvPr>
          <p:cNvSpPr>
            <a:spLocks noGrp="1"/>
          </p:cNvSpPr>
          <p:nvPr>
            <p:ph type="title" hasCustomPrompt="1"/>
          </p:nvPr>
        </p:nvSpPr>
        <p:spPr>
          <a:xfrm>
            <a:off x="342114" y="97198"/>
            <a:ext cx="8484880" cy="598127"/>
          </a:xfrm>
          <a:prstGeom prst="rect">
            <a:avLst/>
          </a:prstGeom>
        </p:spPr>
        <p:txBody>
          <a:bodyPr anchor="b"/>
          <a:lstStyle>
            <a:lvl1pPr>
              <a:defRPr sz="1575" b="0" i="0" spc="225">
                <a:latin typeface="Montserrat" pitchFamily="2" charset="77"/>
              </a:defRPr>
            </a:lvl1pPr>
          </a:lstStyle>
          <a:p>
            <a:r>
              <a:rPr lang="en-US" dirty="0"/>
              <a:t>CLICK TO EDIT MASTER TITLE STYLE</a:t>
            </a:r>
          </a:p>
        </p:txBody>
      </p:sp>
      <p:pic>
        <p:nvPicPr>
          <p:cNvPr id="8" name="Picture 7">
            <a:extLst>
              <a:ext uri="{FF2B5EF4-FFF2-40B4-BE49-F238E27FC236}">
                <a16:creationId xmlns:a16="http://schemas.microsoft.com/office/drawing/2014/main" id="{D0F470B4-CF8C-C04E-A965-F894DC3DA89A}"/>
              </a:ext>
            </a:extLst>
          </p:cNvPr>
          <p:cNvPicPr>
            <a:picLocks noChangeAspect="1"/>
          </p:cNvPicPr>
          <p:nvPr/>
        </p:nvPicPr>
        <p:blipFill>
          <a:blip r:embed="rId3">
            <a:alphaModFix amt="10000"/>
          </a:blip>
          <a:srcRect/>
          <a:stretch/>
        </p:blipFill>
        <p:spPr>
          <a:xfrm>
            <a:off x="4490491" y="-4829"/>
            <a:ext cx="4701815" cy="286512"/>
          </a:xfrm>
          <a:prstGeom prst="rect">
            <a:avLst/>
          </a:prstGeom>
        </p:spPr>
      </p:pic>
    </p:spTree>
    <p:custDataLst>
      <p:tags r:id="rId1"/>
    </p:custDataLst>
    <p:extLst>
      <p:ext uri="{BB962C8B-B14F-4D97-AF65-F5344CB8AC3E}">
        <p14:creationId xmlns:p14="http://schemas.microsoft.com/office/powerpoint/2010/main" val="606568553"/>
      </p:ext>
    </p:extLst>
  </p:cSld>
  <p:clrMapOvr>
    <a:masterClrMapping/>
  </p:clrMapOvr>
  <p:transition>
    <p:fade/>
  </p:transition>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1D7B0E7-1B0E-4A86-98D9-FA1421D573C8}" type="datetimeFigureOut">
              <a:rPr lang="en-US" smtClean="0"/>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3A906A-75BF-44A1-B6F7-2225C43EE73E}" type="slidenum">
              <a:rPr lang="en-US" smtClean="0"/>
              <a:t>‹#›</a:t>
            </a:fld>
            <a:endParaRPr lang="en-US"/>
          </a:p>
        </p:txBody>
      </p:sp>
    </p:spTree>
    <p:extLst>
      <p:ext uri="{BB962C8B-B14F-4D97-AF65-F5344CB8AC3E}">
        <p14:creationId xmlns:p14="http://schemas.microsoft.com/office/powerpoint/2010/main" val="3446475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1D7B0E7-1B0E-4A86-98D9-FA1421D573C8}" type="datetimeFigureOut">
              <a:rPr lang="en-US" smtClean="0"/>
              <a:t>5/6/2024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3A906A-75BF-44A1-B6F7-2225C43EE73E}" type="slidenum">
              <a:rPr lang="en-US" smtClean="0"/>
              <a:t>‹#›</a:t>
            </a:fld>
            <a:endParaRPr lang="en-US"/>
          </a:p>
        </p:txBody>
      </p:sp>
    </p:spTree>
    <p:extLst>
      <p:ext uri="{BB962C8B-B14F-4D97-AF65-F5344CB8AC3E}">
        <p14:creationId xmlns:p14="http://schemas.microsoft.com/office/powerpoint/2010/main" val="3339482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D7B0E7-1B0E-4A86-98D9-FA1421D573C8}" type="datetimeFigureOut">
              <a:rPr lang="en-US" smtClean="0"/>
              <a:t>5/6/2024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3A906A-75BF-44A1-B6F7-2225C43EE73E}" type="slidenum">
              <a:rPr lang="en-US" smtClean="0"/>
              <a:t>‹#›</a:t>
            </a:fld>
            <a:endParaRPr lang="en-US"/>
          </a:p>
        </p:txBody>
      </p:sp>
    </p:spTree>
    <p:extLst>
      <p:ext uri="{BB962C8B-B14F-4D97-AF65-F5344CB8AC3E}">
        <p14:creationId xmlns:p14="http://schemas.microsoft.com/office/powerpoint/2010/main" val="3596007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D7B0E7-1B0E-4A86-98D9-FA1421D573C8}" type="datetimeFigureOut">
              <a:rPr lang="en-US" smtClean="0"/>
              <a:t>5/6/2024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3A906A-75BF-44A1-B6F7-2225C43EE73E}" type="slidenum">
              <a:rPr lang="en-US" smtClean="0"/>
              <a:t>‹#›</a:t>
            </a:fld>
            <a:endParaRPr lang="en-US"/>
          </a:p>
        </p:txBody>
      </p:sp>
    </p:spTree>
    <p:extLst>
      <p:ext uri="{BB962C8B-B14F-4D97-AF65-F5344CB8AC3E}">
        <p14:creationId xmlns:p14="http://schemas.microsoft.com/office/powerpoint/2010/main" val="1294203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1D7B0E7-1B0E-4A86-98D9-FA1421D573C8}" type="datetimeFigureOut">
              <a:rPr lang="en-US" smtClean="0"/>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3A906A-75BF-44A1-B6F7-2225C43EE73E}" type="slidenum">
              <a:rPr lang="en-US" smtClean="0"/>
              <a:t>‹#›</a:t>
            </a:fld>
            <a:endParaRPr lang="en-US"/>
          </a:p>
        </p:txBody>
      </p:sp>
    </p:spTree>
    <p:extLst>
      <p:ext uri="{BB962C8B-B14F-4D97-AF65-F5344CB8AC3E}">
        <p14:creationId xmlns:p14="http://schemas.microsoft.com/office/powerpoint/2010/main" val="3230915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1D7B0E7-1B0E-4A86-98D9-FA1421D573C8}" type="datetimeFigureOut">
              <a:rPr lang="en-US" smtClean="0"/>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3A906A-75BF-44A1-B6F7-2225C43EE73E}" type="slidenum">
              <a:rPr lang="en-US" smtClean="0"/>
              <a:t>‹#›</a:t>
            </a:fld>
            <a:endParaRPr lang="en-US"/>
          </a:p>
        </p:txBody>
      </p:sp>
    </p:spTree>
    <p:extLst>
      <p:ext uri="{BB962C8B-B14F-4D97-AF65-F5344CB8AC3E}">
        <p14:creationId xmlns:p14="http://schemas.microsoft.com/office/powerpoint/2010/main" val="2032654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heme" Target="../theme/theme5.xml"/><Relationship Id="rId1" Type="http://schemas.openxmlformats.org/officeDocument/2006/relationships/slideLayout" Target="../slideLayouts/slideLayout38.xml"/><Relationship Id="rId5" Type="http://schemas.openxmlformats.org/officeDocument/2006/relationships/image" Target="../media/image9.png"/><Relationship Id="rId4" Type="http://schemas.openxmlformats.org/officeDocument/2006/relationships/image" Target="../media/image8.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1D7B0E7-1B0E-4A86-98D9-FA1421D573C8}" type="datetimeFigureOut">
              <a:rPr lang="en-US" smtClean="0"/>
              <a:t>5/6/2024</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3A906A-75BF-44A1-B6F7-2225C43EE73E}" type="slidenum">
              <a:rPr lang="en-US" smtClean="0"/>
              <a:t>‹#›</a:t>
            </a:fld>
            <a:endParaRPr lang="en-US"/>
          </a:p>
        </p:txBody>
      </p:sp>
    </p:spTree>
    <p:extLst>
      <p:ext uri="{BB962C8B-B14F-4D97-AF65-F5344CB8AC3E}">
        <p14:creationId xmlns:p14="http://schemas.microsoft.com/office/powerpoint/2010/main" val="313897976"/>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95740976"/>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Lst>
  <p:hf hdr="0" ftr="0" dt="0"/>
  <p:txStyles>
    <p:titleStyle>
      <a:lvl1pPr algn="ctr" defTabSz="685800" rtl="0" eaLnBrk="1" latinLnBrk="0" hangingPunct="1">
        <a:spcBef>
          <a:spcPct val="0"/>
        </a:spcBef>
        <a:buNone/>
        <a:defRPr sz="3300" b="0" i="0" kern="1200">
          <a:solidFill>
            <a:schemeClr val="bg1"/>
          </a:solidFill>
          <a:latin typeface="Montserrat" pitchFamily="2" charset="77"/>
          <a:ea typeface="+mj-ea"/>
          <a:cs typeface="+mj-cs"/>
        </a:defRPr>
      </a:lvl1pPr>
    </p:titleStyle>
    <p:bodyStyle>
      <a:lvl1pPr marL="257175" indent="-257175" algn="l" defTabSz="685800" rtl="0" eaLnBrk="1" latinLnBrk="0" hangingPunct="1">
        <a:spcBef>
          <a:spcPct val="20000"/>
        </a:spcBef>
        <a:buFont typeface="Arial" pitchFamily="34" charset="0"/>
        <a:buChar char="•"/>
        <a:defRPr sz="2400" b="0" i="0" kern="1200">
          <a:solidFill>
            <a:srgbClr val="222222"/>
          </a:solidFill>
          <a:latin typeface="Montserrat" pitchFamily="2" charset="77"/>
          <a:ea typeface="+mn-ea"/>
          <a:cs typeface="+mn-cs"/>
        </a:defRPr>
      </a:lvl1pPr>
      <a:lvl2pPr marL="557213" indent="-214313" algn="l" defTabSz="685800" rtl="0" eaLnBrk="1" latinLnBrk="0" hangingPunct="1">
        <a:spcBef>
          <a:spcPct val="20000"/>
        </a:spcBef>
        <a:buFont typeface="Arial" pitchFamily="34" charset="0"/>
        <a:buChar char="–"/>
        <a:defRPr sz="2100" b="0" i="0" kern="1200">
          <a:solidFill>
            <a:srgbClr val="222222"/>
          </a:solidFill>
          <a:latin typeface="Montserrat" pitchFamily="2" charset="77"/>
          <a:ea typeface="+mn-ea"/>
          <a:cs typeface="+mn-cs"/>
        </a:defRPr>
      </a:lvl2pPr>
      <a:lvl3pPr marL="857250" indent="-171450" algn="l" defTabSz="685800" rtl="0" eaLnBrk="1" latinLnBrk="0" hangingPunct="1">
        <a:spcBef>
          <a:spcPct val="20000"/>
        </a:spcBef>
        <a:buFont typeface="Arial" pitchFamily="34" charset="0"/>
        <a:buChar char="•"/>
        <a:defRPr sz="1800" b="0" i="0" kern="1200">
          <a:solidFill>
            <a:srgbClr val="222222"/>
          </a:solidFill>
          <a:latin typeface="Montserrat" pitchFamily="2" charset="77"/>
          <a:ea typeface="+mn-ea"/>
          <a:cs typeface="+mn-cs"/>
        </a:defRPr>
      </a:lvl3pPr>
      <a:lvl4pPr marL="1200150" indent="-171450" algn="l" defTabSz="685800" rtl="0" eaLnBrk="1" latinLnBrk="0" hangingPunct="1">
        <a:spcBef>
          <a:spcPct val="20000"/>
        </a:spcBef>
        <a:buFont typeface="Arial" pitchFamily="34" charset="0"/>
        <a:buChar char="–"/>
        <a:defRPr sz="1500" b="0" i="0" kern="1200">
          <a:solidFill>
            <a:srgbClr val="222222"/>
          </a:solidFill>
          <a:latin typeface="Montserrat" pitchFamily="2" charset="77"/>
          <a:ea typeface="+mn-ea"/>
          <a:cs typeface="+mn-cs"/>
        </a:defRPr>
      </a:lvl4pPr>
      <a:lvl5pPr marL="1543050" indent="-171450" algn="l" defTabSz="685800" rtl="0" eaLnBrk="1" latinLnBrk="0" hangingPunct="1">
        <a:spcBef>
          <a:spcPct val="20000"/>
        </a:spcBef>
        <a:buFont typeface="Arial" pitchFamily="34" charset="0"/>
        <a:buChar char="»"/>
        <a:defRPr sz="1500" b="0" i="0" kern="1200">
          <a:solidFill>
            <a:srgbClr val="222222"/>
          </a:solidFill>
          <a:latin typeface="Montserrat" pitchFamily="2" charset="77"/>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A22BAB-C176-7378-1E20-72F9C21E1A6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A4F491-BCCC-480B-5AB4-F4F2C9C389C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57711-ED23-3741-17E1-27854696C5B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58771C9-B5CB-4EFB-BCAC-65C779C0C3AB}" type="datetimeFigureOut">
              <a:rPr lang="en-US" smtClean="0"/>
              <a:t>5/6/2024</a:t>
            </a:fld>
            <a:endParaRPr lang="en-US"/>
          </a:p>
        </p:txBody>
      </p:sp>
      <p:sp>
        <p:nvSpPr>
          <p:cNvPr id="5" name="Footer Placeholder 4">
            <a:extLst>
              <a:ext uri="{FF2B5EF4-FFF2-40B4-BE49-F238E27FC236}">
                <a16:creationId xmlns:a16="http://schemas.microsoft.com/office/drawing/2014/main" id="{A5F17D85-266D-2A4D-EFA8-CAECC6C6E3D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CAA3A0-C3C2-0984-4C6D-05EBD9568F7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50B64B7-7C51-470A-8B71-C5285999E042}" type="slidenum">
              <a:rPr lang="en-US" smtClean="0"/>
              <a:t>‹#›</a:t>
            </a:fld>
            <a:endParaRPr lang="en-US"/>
          </a:p>
        </p:txBody>
      </p:sp>
    </p:spTree>
    <p:extLst>
      <p:ext uri="{BB962C8B-B14F-4D97-AF65-F5344CB8AC3E}">
        <p14:creationId xmlns:p14="http://schemas.microsoft.com/office/powerpoint/2010/main" val="3708971482"/>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27110411"/>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Lst>
  <p:hf hdr="0" ftr="0" dt="0"/>
  <p:txStyles>
    <p:titleStyle>
      <a:lvl1pPr algn="ctr" defTabSz="685800" rtl="0" eaLnBrk="1" latinLnBrk="0" hangingPunct="1">
        <a:spcBef>
          <a:spcPct val="0"/>
        </a:spcBef>
        <a:buNone/>
        <a:defRPr sz="3300" b="0" i="0" kern="1200">
          <a:solidFill>
            <a:schemeClr val="bg1"/>
          </a:solidFill>
          <a:latin typeface="Montserrat" pitchFamily="2" charset="77"/>
          <a:ea typeface="+mj-ea"/>
          <a:cs typeface="+mj-cs"/>
        </a:defRPr>
      </a:lvl1pPr>
    </p:titleStyle>
    <p:bodyStyle>
      <a:lvl1pPr marL="257175" indent="-257175" algn="l" defTabSz="685800" rtl="0" eaLnBrk="1" latinLnBrk="0" hangingPunct="1">
        <a:spcBef>
          <a:spcPct val="20000"/>
        </a:spcBef>
        <a:buFont typeface="Arial" pitchFamily="34" charset="0"/>
        <a:buChar char="•"/>
        <a:defRPr sz="2400" b="0" i="0" kern="1200">
          <a:solidFill>
            <a:srgbClr val="222222"/>
          </a:solidFill>
          <a:latin typeface="Montserrat" pitchFamily="2" charset="77"/>
          <a:ea typeface="+mn-ea"/>
          <a:cs typeface="+mn-cs"/>
        </a:defRPr>
      </a:lvl1pPr>
      <a:lvl2pPr marL="557213" indent="-214313" algn="l" defTabSz="685800" rtl="0" eaLnBrk="1" latinLnBrk="0" hangingPunct="1">
        <a:spcBef>
          <a:spcPct val="20000"/>
        </a:spcBef>
        <a:buFont typeface="Arial" pitchFamily="34" charset="0"/>
        <a:buChar char="–"/>
        <a:defRPr sz="2100" b="0" i="0" kern="1200">
          <a:solidFill>
            <a:srgbClr val="222222"/>
          </a:solidFill>
          <a:latin typeface="Montserrat" pitchFamily="2" charset="77"/>
          <a:ea typeface="+mn-ea"/>
          <a:cs typeface="+mn-cs"/>
        </a:defRPr>
      </a:lvl2pPr>
      <a:lvl3pPr marL="857250" indent="-171450" algn="l" defTabSz="685800" rtl="0" eaLnBrk="1" latinLnBrk="0" hangingPunct="1">
        <a:spcBef>
          <a:spcPct val="20000"/>
        </a:spcBef>
        <a:buFont typeface="Arial" pitchFamily="34" charset="0"/>
        <a:buChar char="•"/>
        <a:defRPr sz="1800" b="0" i="0" kern="1200">
          <a:solidFill>
            <a:srgbClr val="222222"/>
          </a:solidFill>
          <a:latin typeface="Montserrat" pitchFamily="2" charset="77"/>
          <a:ea typeface="+mn-ea"/>
          <a:cs typeface="+mn-cs"/>
        </a:defRPr>
      </a:lvl3pPr>
      <a:lvl4pPr marL="1200150" indent="-171450" algn="l" defTabSz="685800" rtl="0" eaLnBrk="1" latinLnBrk="0" hangingPunct="1">
        <a:spcBef>
          <a:spcPct val="20000"/>
        </a:spcBef>
        <a:buFont typeface="Arial" pitchFamily="34" charset="0"/>
        <a:buChar char="–"/>
        <a:defRPr sz="1500" b="0" i="0" kern="1200">
          <a:solidFill>
            <a:srgbClr val="222222"/>
          </a:solidFill>
          <a:latin typeface="Montserrat" pitchFamily="2" charset="77"/>
          <a:ea typeface="+mn-ea"/>
          <a:cs typeface="+mn-cs"/>
        </a:defRPr>
      </a:lvl4pPr>
      <a:lvl5pPr marL="1543050" indent="-171450" algn="l" defTabSz="685800" rtl="0" eaLnBrk="1" latinLnBrk="0" hangingPunct="1">
        <a:spcBef>
          <a:spcPct val="20000"/>
        </a:spcBef>
        <a:buFont typeface="Arial" pitchFamily="34" charset="0"/>
        <a:buChar char="»"/>
        <a:defRPr sz="1500" b="0" i="0" kern="1200">
          <a:solidFill>
            <a:srgbClr val="222222"/>
          </a:solidFill>
          <a:latin typeface="Montserrat" pitchFamily="2" charset="77"/>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6490F8-DC78-4840-80CE-4E6A818C6CB8}"/>
              </a:ext>
            </a:extLst>
          </p:cNvPr>
          <p:cNvSpPr/>
          <p:nvPr/>
        </p:nvSpPr>
        <p:spPr bwMode="gray">
          <a:xfrm>
            <a:off x="-1" y="0"/>
            <a:ext cx="9144000" cy="280988"/>
          </a:xfrm>
          <a:prstGeom prst="rect">
            <a:avLst/>
          </a:prstGeom>
          <a:solidFill>
            <a:schemeClr val="tx1"/>
          </a:solidFill>
          <a:ln w="28575" cap="flat" cmpd="sng" algn="ctr">
            <a:noFill/>
            <a:prstDash val="solid"/>
            <a:miter lim="800000"/>
            <a:headEnd type="none" w="med" len="med"/>
            <a:tailEnd type="none" w="med" len="med"/>
          </a:ln>
          <a:effectLst/>
        </p:spPr>
        <p:txBody>
          <a:bodyPr vert="horz" wrap="square" lIns="68572" tIns="34286" rIns="68572" bIns="34286"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350" b="1" dirty="0">
              <a:solidFill>
                <a:schemeClr val="bg1"/>
              </a:solidFill>
              <a:latin typeface="+mj-lt"/>
            </a:endParaRPr>
          </a:p>
        </p:txBody>
      </p:sp>
      <p:sp>
        <p:nvSpPr>
          <p:cNvPr id="3" name="Text Placeholder 2"/>
          <p:cNvSpPr>
            <a:spLocks noGrp="1"/>
          </p:cNvSpPr>
          <p:nvPr>
            <p:ph type="body" idx="1"/>
          </p:nvPr>
        </p:nvSpPr>
        <p:spPr bwMode="gray">
          <a:xfrm>
            <a:off x="342113" y="1235872"/>
            <a:ext cx="8471837" cy="3193256"/>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5"/>
          <p:cNvSpPr txBox="1">
            <a:spLocks/>
          </p:cNvSpPr>
          <p:nvPr/>
        </p:nvSpPr>
        <p:spPr bwMode="gray">
          <a:xfrm>
            <a:off x="8516527" y="4922655"/>
            <a:ext cx="804182" cy="122424"/>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35C0926A-889A-463A-A5EA-682F15689EEF}" type="slidenum">
              <a:rPr lang="en-US" sz="900" b="0" i="0" smtClean="0">
                <a:latin typeface="Montserrat" pitchFamily="2" charset="77"/>
              </a:rPr>
              <a:pPr algn="l"/>
              <a:t>‹#›</a:t>
            </a:fld>
            <a:endParaRPr lang="en-US" sz="900" b="0" i="0" dirty="0">
              <a:latin typeface="Montserrat" pitchFamily="2" charset="77"/>
            </a:endParaRPr>
          </a:p>
        </p:txBody>
      </p:sp>
      <p:pic>
        <p:nvPicPr>
          <p:cNvPr id="5" name="Picture 4">
            <a:extLst>
              <a:ext uri="{FF2B5EF4-FFF2-40B4-BE49-F238E27FC236}">
                <a16:creationId xmlns:a16="http://schemas.microsoft.com/office/drawing/2014/main" id="{47349773-E712-764C-AB0D-52F0A66215AE}"/>
              </a:ext>
            </a:extLst>
          </p:cNvPr>
          <p:cNvPicPr>
            <a:picLocks noChangeAspect="1"/>
          </p:cNvPicPr>
          <p:nvPr/>
        </p:nvPicPr>
        <p:blipFill>
          <a:blip r:embed="rId4"/>
          <a:srcRect/>
          <a:stretch/>
        </p:blipFill>
        <p:spPr>
          <a:xfrm>
            <a:off x="437514" y="83824"/>
            <a:ext cx="404854" cy="122424"/>
          </a:xfrm>
          <a:prstGeom prst="rect">
            <a:avLst/>
          </a:prstGeom>
        </p:spPr>
      </p:pic>
      <p:pic>
        <p:nvPicPr>
          <p:cNvPr id="7" name="Picture 6" descr="Shape, icon, arrow&#10;&#10;Description automatically generated">
            <a:extLst>
              <a:ext uri="{FF2B5EF4-FFF2-40B4-BE49-F238E27FC236}">
                <a16:creationId xmlns:a16="http://schemas.microsoft.com/office/drawing/2014/main" id="{825AE9D3-E7E9-DF40-8DAA-77F4A573382F}"/>
              </a:ext>
            </a:extLst>
          </p:cNvPr>
          <p:cNvPicPr>
            <a:picLocks noChangeAspect="1"/>
          </p:cNvPicPr>
          <p:nvPr/>
        </p:nvPicPr>
        <p:blipFill>
          <a:blip r:embed="rId5"/>
          <a:stretch>
            <a:fillRect/>
          </a:stretch>
        </p:blipFill>
        <p:spPr>
          <a:xfrm>
            <a:off x="8387434" y="4930346"/>
            <a:ext cx="76413" cy="87785"/>
          </a:xfrm>
          <a:prstGeom prst="rect">
            <a:avLst/>
          </a:prstGeom>
        </p:spPr>
      </p:pic>
    </p:spTree>
    <p:custDataLst>
      <p:tags r:id="rId3"/>
    </p:custDataLst>
    <p:extLst>
      <p:ext uri="{BB962C8B-B14F-4D97-AF65-F5344CB8AC3E}">
        <p14:creationId xmlns:p14="http://schemas.microsoft.com/office/powerpoint/2010/main" val="4037308023"/>
      </p:ext>
    </p:extLst>
  </p:cSld>
  <p:clrMap bg1="lt1" tx1="dk1" bg2="lt2" tx2="dk2" accent1="accent1" accent2="accent2" accent3="accent3" accent4="accent4" accent5="accent5" accent6="accent6" hlink="hlink" folHlink="folHlink"/>
  <p:sldLayoutIdLst>
    <p:sldLayoutId id="2147483888" r:id="rId1"/>
  </p:sldLayoutIdLst>
  <p:transition>
    <p:fade/>
  </p:transition>
  <p:hf hdr="0" ftr="0" dt="0"/>
  <p:txStyles>
    <p:titleStyle>
      <a:lvl1pPr algn="l" defTabSz="685800" rtl="0" eaLnBrk="1" latinLnBrk="0" hangingPunct="1">
        <a:lnSpc>
          <a:spcPct val="85000"/>
        </a:lnSpc>
        <a:spcBef>
          <a:spcPts val="0"/>
        </a:spcBef>
        <a:buNone/>
        <a:defRPr lang="en-US" sz="2100" b="0" i="0" kern="1200" dirty="0">
          <a:solidFill>
            <a:schemeClr val="tx1"/>
          </a:solidFill>
          <a:latin typeface="Montserrat" pitchFamily="2" charset="77"/>
          <a:ea typeface="+mj-ea"/>
          <a:cs typeface="+mj-cs"/>
        </a:defRPr>
      </a:lvl1pPr>
    </p:titleStyle>
    <p:bodyStyle>
      <a:lvl1pPr marL="171450" indent="-171450" algn="l" defTabSz="685800" rtl="0" eaLnBrk="1" latinLnBrk="0" hangingPunct="1">
        <a:lnSpc>
          <a:spcPct val="90000"/>
        </a:lnSpc>
        <a:spcBef>
          <a:spcPts val="1500"/>
        </a:spcBef>
        <a:buClr>
          <a:schemeClr val="tx1"/>
        </a:buClr>
        <a:buSzPct val="100000"/>
        <a:buFont typeface="Wingdings" panose="05000000000000000000" pitchFamily="2" charset="2"/>
        <a:buChar char="§"/>
        <a:defRPr lang="en-US" sz="1500" b="0" i="0" kern="1200" dirty="0" smtClean="0">
          <a:solidFill>
            <a:schemeClr val="tx1"/>
          </a:solidFill>
          <a:latin typeface="Montserrat" pitchFamily="2" charset="77"/>
          <a:ea typeface="+mn-ea"/>
          <a:cs typeface="+mn-cs"/>
        </a:defRPr>
      </a:lvl1pPr>
      <a:lvl2pPr marL="356616" indent="-137160" algn="l" defTabSz="685800" rtl="0" eaLnBrk="1" latinLnBrk="0" hangingPunct="1">
        <a:lnSpc>
          <a:spcPct val="90000"/>
        </a:lnSpc>
        <a:spcBef>
          <a:spcPts val="750"/>
        </a:spcBef>
        <a:buClr>
          <a:schemeClr val="tx1"/>
        </a:buClr>
        <a:buFont typeface="Arial" pitchFamily="34" charset="0"/>
        <a:buChar char="–"/>
        <a:defRPr sz="1350" b="0" i="0" kern="1200">
          <a:solidFill>
            <a:schemeClr val="tx1"/>
          </a:solidFill>
          <a:latin typeface="Montserrat" pitchFamily="2" charset="77"/>
          <a:ea typeface="+mn-ea"/>
          <a:cs typeface="+mn-cs"/>
        </a:defRPr>
      </a:lvl2pPr>
      <a:lvl3pPr marL="514350" indent="-128588" algn="l" defTabSz="685800" rtl="0" eaLnBrk="1" latinLnBrk="0" hangingPunct="1">
        <a:lnSpc>
          <a:spcPct val="90000"/>
        </a:lnSpc>
        <a:spcBef>
          <a:spcPts val="375"/>
        </a:spcBef>
        <a:buClr>
          <a:schemeClr val="tx1"/>
        </a:buClr>
        <a:buFont typeface="Arial" pitchFamily="34" charset="0"/>
        <a:buChar char="•"/>
        <a:defRPr sz="1200" b="0" i="0" kern="1200">
          <a:solidFill>
            <a:schemeClr val="tx1"/>
          </a:solidFill>
          <a:latin typeface="Montserrat" pitchFamily="2" charset="77"/>
          <a:ea typeface="+mn-ea"/>
          <a:cs typeface="+mn-cs"/>
        </a:defRPr>
      </a:lvl3pPr>
      <a:lvl4pPr marL="685800" indent="-121444" algn="l" defTabSz="685800" rtl="0" eaLnBrk="1" latinLnBrk="0" hangingPunct="1">
        <a:lnSpc>
          <a:spcPct val="90000"/>
        </a:lnSpc>
        <a:spcBef>
          <a:spcPts val="150"/>
        </a:spcBef>
        <a:buClr>
          <a:schemeClr val="tx1"/>
        </a:buClr>
        <a:buFont typeface="Wingdings" pitchFamily="2" charset="2"/>
        <a:buChar char=""/>
        <a:defRPr sz="1050" b="0" i="0" kern="1200">
          <a:solidFill>
            <a:schemeClr val="tx1"/>
          </a:solidFill>
          <a:latin typeface="Montserrat" pitchFamily="2" charset="77"/>
          <a:ea typeface="+mn-ea"/>
          <a:cs typeface="+mn-cs"/>
        </a:defRPr>
      </a:lvl4pPr>
      <a:lvl5pPr marL="809244" indent="-89154" algn="l" defTabSz="685800" rtl="0" eaLnBrk="1" latinLnBrk="0" hangingPunct="1">
        <a:lnSpc>
          <a:spcPct val="90000"/>
        </a:lnSpc>
        <a:spcBef>
          <a:spcPts val="75"/>
        </a:spcBef>
        <a:buClr>
          <a:schemeClr val="tx1"/>
        </a:buClr>
        <a:buFont typeface="Arial" pitchFamily="34" charset="0"/>
        <a:buChar char="▪"/>
        <a:defRPr sz="1050" b="0" i="0" kern="1200">
          <a:solidFill>
            <a:schemeClr val="tx1"/>
          </a:solidFill>
          <a:latin typeface="Montserrat" pitchFamily="2" charset="77"/>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5.png"/><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0.png"/><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34.png"/><Relationship Id="rId2" Type="http://schemas.openxmlformats.org/officeDocument/2006/relationships/diagramData" Target="../diagrams/data6.xml"/><Relationship Id="rId1" Type="http://schemas.openxmlformats.org/officeDocument/2006/relationships/slideLayout" Target="../slideLayouts/slideLayout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3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Close up photo of vial beside a syringe">
            <a:extLst>
              <a:ext uri="{FF2B5EF4-FFF2-40B4-BE49-F238E27FC236}">
                <a16:creationId xmlns:a16="http://schemas.microsoft.com/office/drawing/2014/main" id="{022ADE34-91DE-EF1F-3C2D-3FA55681E997}"/>
              </a:ext>
            </a:extLst>
          </p:cNvPr>
          <p:cNvPicPr>
            <a:picLocks noChangeAspect="1"/>
          </p:cNvPicPr>
          <p:nvPr/>
        </p:nvPicPr>
        <p:blipFill rotWithShape="1">
          <a:blip r:embed="rId2">
            <a:alphaModFix amt="40000"/>
          </a:blip>
          <a:srcRect t="15730"/>
          <a:stretch/>
        </p:blipFill>
        <p:spPr>
          <a:xfrm>
            <a:off x="20" y="10"/>
            <a:ext cx="9143980" cy="5143490"/>
          </a:xfrm>
          <a:prstGeom prst="rect">
            <a:avLst/>
          </a:prstGeom>
        </p:spPr>
      </p:pic>
      <p:sp>
        <p:nvSpPr>
          <p:cNvPr id="2" name="Title 1"/>
          <p:cNvSpPr>
            <a:spLocks noGrp="1"/>
          </p:cNvSpPr>
          <p:nvPr>
            <p:ph type="ctrTitle"/>
          </p:nvPr>
        </p:nvSpPr>
        <p:spPr>
          <a:xfrm>
            <a:off x="723900" y="723900"/>
            <a:ext cx="7696200" cy="2673651"/>
          </a:xfrm>
        </p:spPr>
        <p:txBody>
          <a:bodyPr>
            <a:normAutofit fontScale="90000"/>
          </a:bodyPr>
          <a:lstStyle/>
          <a:p>
            <a:pPr marL="0" marR="0" algn="l">
              <a:lnSpc>
                <a:spcPct val="90000"/>
              </a:lnSpc>
              <a:spcBef>
                <a:spcPts val="0"/>
              </a:spcBef>
              <a:spcAft>
                <a:spcPts val="0"/>
              </a:spcAft>
            </a:pPr>
            <a:br>
              <a:rPr lang="en-US" sz="2200" dirty="0">
                <a:ln w="22225">
                  <a:solidFill>
                    <a:schemeClr val="tx1"/>
                  </a:solidFill>
                  <a:miter lim="800000"/>
                </a:ln>
                <a:noFill/>
                <a:latin typeface="Gill Sans MT" panose="020B0502020104020203" pitchFamily="34" charset="0"/>
              </a:rPr>
            </a:br>
            <a:br>
              <a:rPr lang="en-US" sz="2200" dirty="0">
                <a:ln w="22225">
                  <a:solidFill>
                    <a:schemeClr val="tx1"/>
                  </a:solidFill>
                  <a:miter lim="800000"/>
                </a:ln>
                <a:noFill/>
                <a:latin typeface="Gill Sans MT" panose="020B0502020104020203" pitchFamily="34" charset="0"/>
              </a:rPr>
            </a:br>
            <a:r>
              <a:rPr lang="en-US" sz="2200" i="1" dirty="0">
                <a:ln w="22225">
                  <a:solidFill>
                    <a:schemeClr val="tx1"/>
                  </a:solidFill>
                  <a:miter lim="800000"/>
                </a:ln>
                <a:noFill/>
                <a:effectLst/>
                <a:latin typeface="Calibri" panose="020F0502020204030204" pitchFamily="34" charset="0"/>
                <a:ea typeface="Yu Mincho" panose="020B0400000000000000" pitchFamily="18" charset="-128"/>
                <a:cs typeface="Times New Roman" panose="02020603050405020304" pitchFamily="18" charset="0"/>
              </a:rPr>
              <a:t> </a:t>
            </a:r>
            <a:br>
              <a:rPr lang="en-US" sz="2200" dirty="0">
                <a:ln w="22225">
                  <a:solidFill>
                    <a:schemeClr val="tx1"/>
                  </a:solidFill>
                  <a:miter lim="800000"/>
                </a:ln>
                <a:noFill/>
                <a:effectLst/>
                <a:latin typeface="Calibri" panose="020F0502020204030204" pitchFamily="34" charset="0"/>
                <a:ea typeface="Yu Mincho" panose="020B0400000000000000" pitchFamily="18" charset="-128"/>
                <a:cs typeface="Times New Roman" panose="02020603050405020304" pitchFamily="18" charset="0"/>
              </a:rPr>
            </a:br>
            <a:r>
              <a:rPr lang="en-US" sz="2200" dirty="0">
                <a:ln w="22225">
                  <a:solidFill>
                    <a:schemeClr val="tx1"/>
                  </a:solidFill>
                  <a:miter lim="800000"/>
                </a:ln>
                <a:noFill/>
                <a:effectLst/>
                <a:latin typeface="Calibri" panose="020F0502020204030204" pitchFamily="34" charset="0"/>
                <a:ea typeface="Yu Mincho" panose="020B0400000000000000" pitchFamily="18" charset="-128"/>
                <a:cs typeface="Times New Roman" panose="02020603050405020304" pitchFamily="18" charset="0"/>
              </a:rPr>
              <a:t> </a:t>
            </a:r>
            <a:br>
              <a:rPr lang="en-US" sz="2200" dirty="0">
                <a:ln w="22225">
                  <a:solidFill>
                    <a:schemeClr val="tx1"/>
                  </a:solidFill>
                  <a:miter lim="800000"/>
                </a:ln>
                <a:noFill/>
                <a:effectLst/>
                <a:latin typeface="Calibri" panose="020F0502020204030204" pitchFamily="34" charset="0"/>
                <a:ea typeface="Yu Mincho" panose="020B0400000000000000" pitchFamily="18" charset="-128"/>
                <a:cs typeface="Times New Roman" panose="02020603050405020304" pitchFamily="18" charset="0"/>
              </a:rPr>
            </a:br>
            <a:r>
              <a:rPr lang="en-US" sz="2200" b="1" dirty="0">
                <a:ln w="22225">
                  <a:solidFill>
                    <a:schemeClr val="tx1"/>
                  </a:solidFill>
                  <a:miter lim="800000"/>
                </a:ln>
                <a:noFill/>
                <a:effectLst/>
                <a:latin typeface="Gill Sans MT" panose="020B0502020104020203" pitchFamily="34" charset="0"/>
                <a:ea typeface="Calibri" panose="020F0502020204030204" pitchFamily="34" charset="0"/>
                <a:cs typeface="Times New Roman" panose="02020603050405020304" pitchFamily="18" charset="0"/>
              </a:rPr>
              <a:t>Tackling the Emerging International Threat of Synthetic Drugs</a:t>
            </a:r>
            <a:br>
              <a:rPr lang="en-US" sz="2200" b="1" dirty="0">
                <a:ln w="22225">
                  <a:solidFill>
                    <a:schemeClr val="tx1"/>
                  </a:solidFill>
                  <a:miter lim="800000"/>
                </a:ln>
                <a:noFill/>
                <a:effectLst/>
                <a:latin typeface="Gill Sans MT" panose="020B0502020104020203" pitchFamily="34" charset="0"/>
                <a:ea typeface="Calibri" panose="020F0502020204030204" pitchFamily="34" charset="0"/>
                <a:cs typeface="Times New Roman" panose="02020603050405020304" pitchFamily="18" charset="0"/>
              </a:rPr>
            </a:br>
            <a:br>
              <a:rPr lang="en-US" sz="2200" b="1" dirty="0">
                <a:ln w="22225">
                  <a:solidFill>
                    <a:schemeClr val="tx1"/>
                  </a:solidFill>
                  <a:miter lim="800000"/>
                </a:ln>
                <a:noFill/>
                <a:effectLst/>
                <a:latin typeface="Gill Sans MT" panose="020B0502020104020203" pitchFamily="34" charset="0"/>
                <a:ea typeface="Calibri" panose="020F0502020204030204" pitchFamily="34" charset="0"/>
                <a:cs typeface="Times New Roman" panose="02020603050405020304" pitchFamily="18" charset="0"/>
              </a:rPr>
            </a:br>
            <a:r>
              <a:rPr lang="en-US" sz="2200" b="1" dirty="0">
                <a:ln w="22225">
                  <a:solidFill>
                    <a:schemeClr val="tx1"/>
                  </a:solidFill>
                  <a:miter lim="800000"/>
                </a:ln>
                <a:noFill/>
                <a:effectLst/>
                <a:latin typeface="Gill Sans MT" panose="020B0502020104020203" pitchFamily="34" charset="0"/>
                <a:ea typeface="Calibri" panose="020F0502020204030204" pitchFamily="34" charset="0"/>
                <a:cs typeface="Times New Roman" panose="02020603050405020304" pitchFamily="18" charset="0"/>
              </a:rPr>
              <a:t>                                       </a:t>
            </a:r>
            <a:r>
              <a:rPr lang="en-US" sz="2200" b="1" dirty="0">
                <a:ln w="22225">
                  <a:solidFill>
                    <a:schemeClr val="tx1"/>
                  </a:solidFill>
                  <a:miter lim="800000"/>
                </a:ln>
                <a:noFill/>
                <a:latin typeface="Gill Sans MT" panose="020B0502020104020203" pitchFamily="34" charset="0"/>
              </a:rPr>
              <a:t>House of Lords</a:t>
            </a:r>
            <a:br>
              <a:rPr lang="en-US" sz="2200" b="1" dirty="0">
                <a:ln w="22225">
                  <a:solidFill>
                    <a:schemeClr val="tx1"/>
                  </a:solidFill>
                  <a:miter lim="800000"/>
                </a:ln>
                <a:noFill/>
                <a:latin typeface="Gill Sans MT" panose="020B0502020104020203" pitchFamily="34" charset="0"/>
              </a:rPr>
            </a:br>
            <a:r>
              <a:rPr lang="en-US" sz="2200" b="1" dirty="0">
                <a:ln w="22225">
                  <a:solidFill>
                    <a:schemeClr val="tx1"/>
                  </a:solidFill>
                  <a:miter lim="800000"/>
                </a:ln>
                <a:noFill/>
                <a:latin typeface="Gill Sans MT" panose="020B0502020104020203" pitchFamily="34" charset="0"/>
              </a:rPr>
              <a:t>                                        (London, UK)</a:t>
            </a:r>
            <a:br>
              <a:rPr lang="en-US" sz="2200" dirty="0">
                <a:ln w="22225">
                  <a:solidFill>
                    <a:schemeClr val="tx1"/>
                  </a:solidFill>
                  <a:miter lim="800000"/>
                </a:ln>
                <a:noFill/>
              </a:rPr>
            </a:br>
            <a:br>
              <a:rPr lang="en-US" sz="2200" dirty="0">
                <a:ln w="22225">
                  <a:solidFill>
                    <a:schemeClr val="tx1"/>
                  </a:solidFill>
                  <a:miter lim="800000"/>
                </a:ln>
                <a:noFill/>
              </a:rPr>
            </a:br>
            <a:br>
              <a:rPr lang="en-US" sz="2200" dirty="0">
                <a:ln w="22225">
                  <a:solidFill>
                    <a:schemeClr val="tx1"/>
                  </a:solidFill>
                  <a:miter lim="800000"/>
                </a:ln>
                <a:noFill/>
              </a:rPr>
            </a:br>
            <a:br>
              <a:rPr lang="en-US" sz="2200" dirty="0">
                <a:ln w="22225">
                  <a:solidFill>
                    <a:schemeClr val="tx1"/>
                  </a:solidFill>
                  <a:miter lim="800000"/>
                </a:ln>
                <a:noFill/>
              </a:rPr>
            </a:br>
            <a:r>
              <a:rPr lang="en-US" sz="2200" dirty="0">
                <a:ln w="22225">
                  <a:solidFill>
                    <a:schemeClr val="tx1"/>
                  </a:solidFill>
                  <a:miter lim="800000"/>
                </a:ln>
                <a:noFill/>
              </a:rPr>
              <a:t>  </a:t>
            </a:r>
          </a:p>
        </p:txBody>
      </p:sp>
      <p:sp>
        <p:nvSpPr>
          <p:cNvPr id="3" name="Subtitle 2"/>
          <p:cNvSpPr>
            <a:spLocks noGrp="1"/>
          </p:cNvSpPr>
          <p:nvPr>
            <p:ph type="subTitle" idx="1"/>
          </p:nvPr>
        </p:nvSpPr>
        <p:spPr>
          <a:xfrm>
            <a:off x="723900" y="3496235"/>
            <a:ext cx="7696200" cy="1109382"/>
          </a:xfrm>
        </p:spPr>
        <p:txBody>
          <a:bodyPr>
            <a:normAutofit/>
          </a:bodyPr>
          <a:lstStyle/>
          <a:p>
            <a:pPr algn="l">
              <a:lnSpc>
                <a:spcPct val="90000"/>
              </a:lnSpc>
            </a:pPr>
            <a:r>
              <a:rPr lang="en-US" sz="1300" b="1" dirty="0">
                <a:solidFill>
                  <a:schemeClr val="tx1"/>
                </a:solidFill>
              </a:rPr>
              <a:t>Thom Browne, Jr.</a:t>
            </a:r>
          </a:p>
          <a:p>
            <a:pPr algn="l">
              <a:lnSpc>
                <a:spcPct val="90000"/>
              </a:lnSpc>
              <a:spcBef>
                <a:spcPts val="0"/>
              </a:spcBef>
            </a:pPr>
            <a:r>
              <a:rPr lang="en-US" sz="1300" b="1" dirty="0">
                <a:solidFill>
                  <a:schemeClr val="tx1"/>
                </a:solidFill>
              </a:rPr>
              <a:t>CEO </a:t>
            </a:r>
          </a:p>
          <a:p>
            <a:pPr algn="l">
              <a:lnSpc>
                <a:spcPct val="90000"/>
              </a:lnSpc>
            </a:pPr>
            <a:r>
              <a:rPr lang="en-US" sz="1300" b="1" dirty="0">
                <a:solidFill>
                  <a:schemeClr val="tx1"/>
                </a:solidFill>
              </a:rPr>
              <a:t>Colombo Plan Secretariat</a:t>
            </a:r>
          </a:p>
          <a:p>
            <a:pPr algn="l">
              <a:lnSpc>
                <a:spcPct val="90000"/>
              </a:lnSpc>
            </a:pPr>
            <a:r>
              <a:rPr lang="en-US" sz="1300" b="1" dirty="0">
                <a:solidFill>
                  <a:schemeClr val="tx1"/>
                </a:solidFill>
              </a:rPr>
              <a:t>May 2024</a:t>
            </a:r>
          </a:p>
          <a:p>
            <a:pPr algn="l">
              <a:lnSpc>
                <a:spcPct val="90000"/>
              </a:lnSpc>
            </a:pPr>
            <a:endParaRPr lang="en-US" sz="1300" b="1" dirty="0"/>
          </a:p>
          <a:p>
            <a:pPr algn="l">
              <a:lnSpc>
                <a:spcPct val="90000"/>
              </a:lnSpc>
            </a:pPr>
            <a:endParaRPr lang="en-US" sz="1300" b="1" dirty="0"/>
          </a:p>
        </p:txBody>
      </p:sp>
    </p:spTree>
    <p:extLst>
      <p:ext uri="{BB962C8B-B14F-4D97-AF65-F5344CB8AC3E}">
        <p14:creationId xmlns:p14="http://schemas.microsoft.com/office/powerpoint/2010/main" val="125051423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0" name="Rectangle 1059">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62" name="Rectangle 1061">
            <a:extLst>
              <a:ext uri="{FF2B5EF4-FFF2-40B4-BE49-F238E27FC236}">
                <a16:creationId xmlns:a16="http://schemas.microsoft.com/office/drawing/2014/main" id="{D1BDED99-B35B-4FEE-A274-8E8DB6FEE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68547" cy="51434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descr="Clonazolam abuse: a report of two cases - ScienceDirect">
            <a:extLst>
              <a:ext uri="{FF2B5EF4-FFF2-40B4-BE49-F238E27FC236}">
                <a16:creationId xmlns:a16="http://schemas.microsoft.com/office/drawing/2014/main" id="{310F29A4-5613-A893-7C80-87B0B3B5E6B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708" r="3" b="3"/>
          <a:stretch/>
        </p:blipFill>
        <p:spPr bwMode="auto">
          <a:xfrm>
            <a:off x="5976166" y="10"/>
            <a:ext cx="3167834" cy="51434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C49824F-80EC-AB49-6E5E-01563BB2F94B}"/>
              </a:ext>
            </a:extLst>
          </p:cNvPr>
          <p:cNvSpPr>
            <a:spLocks noGrp="1"/>
          </p:cNvSpPr>
          <p:nvPr>
            <p:ph type="title"/>
          </p:nvPr>
        </p:nvSpPr>
        <p:spPr>
          <a:xfrm>
            <a:off x="852775" y="457200"/>
            <a:ext cx="5123391" cy="992165"/>
          </a:xfrm>
        </p:spPr>
        <p:txBody>
          <a:bodyPr vert="horz" lIns="91440" tIns="45720" rIns="91440" bIns="45720" rtlCol="0" anchor="ctr">
            <a:normAutofit/>
          </a:bodyPr>
          <a:lstStyle/>
          <a:p>
            <a:pPr defTabSz="914400">
              <a:lnSpc>
                <a:spcPct val="90000"/>
              </a:lnSpc>
            </a:pPr>
            <a:r>
              <a:rPr lang="en-US" sz="4400" dirty="0"/>
              <a:t>     </a:t>
            </a:r>
            <a:r>
              <a:rPr lang="en-US" sz="4400" dirty="0" err="1">
                <a:effectLst>
                  <a:outerShdw blurRad="38100" dist="38100" dir="2700000" algn="tl">
                    <a:srgbClr val="000000">
                      <a:alpha val="43137"/>
                    </a:srgbClr>
                  </a:outerShdw>
                </a:effectLst>
                <a:highlight>
                  <a:srgbClr val="FFFF00"/>
                </a:highlight>
              </a:rPr>
              <a:t>Clonazalom</a:t>
            </a:r>
            <a:endParaRPr lang="en-US" sz="4400" dirty="0">
              <a:effectLst>
                <a:outerShdw blurRad="38100" dist="38100" dir="2700000" algn="tl">
                  <a:srgbClr val="000000">
                    <a:alpha val="43137"/>
                  </a:srgbClr>
                </a:outerShdw>
              </a:effectLst>
              <a:highlight>
                <a:srgbClr val="FFFF00"/>
              </a:highlight>
            </a:endParaRPr>
          </a:p>
        </p:txBody>
      </p:sp>
      <p:sp>
        <p:nvSpPr>
          <p:cNvPr id="4" name="Text Placeholder 3">
            <a:extLst>
              <a:ext uri="{FF2B5EF4-FFF2-40B4-BE49-F238E27FC236}">
                <a16:creationId xmlns:a16="http://schemas.microsoft.com/office/drawing/2014/main" id="{D4FBB612-FA1B-FF72-E5C4-885B6A19C819}"/>
              </a:ext>
            </a:extLst>
          </p:cNvPr>
          <p:cNvSpPr>
            <a:spLocks noGrp="1"/>
          </p:cNvSpPr>
          <p:nvPr>
            <p:ph type="body" sz="half" idx="2"/>
          </p:nvPr>
        </p:nvSpPr>
        <p:spPr>
          <a:xfrm>
            <a:off x="852776" y="1645576"/>
            <a:ext cx="4887162" cy="2931439"/>
          </a:xfrm>
        </p:spPr>
        <p:txBody>
          <a:bodyPr vert="horz" lIns="91440" tIns="45720" rIns="91440" bIns="45720" rtlCol="0">
            <a:normAutofit/>
          </a:bodyPr>
          <a:lstStyle/>
          <a:p>
            <a:pPr indent="-228600" defTabSz="914400">
              <a:lnSpc>
                <a:spcPct val="90000"/>
              </a:lnSpc>
              <a:buFont typeface="Arial" panose="020B0604020202020204" pitchFamily="34" charset="0"/>
              <a:buChar char="•"/>
            </a:pPr>
            <a:endParaRPr lang="en-US" sz="1500" b="0" i="0" dirty="0">
              <a:effectLst/>
            </a:endParaRPr>
          </a:p>
          <a:p>
            <a:pPr indent="-228600" defTabSz="914400">
              <a:lnSpc>
                <a:spcPct val="90000"/>
              </a:lnSpc>
              <a:buFont typeface="Arial" panose="020B0604020202020204" pitchFamily="34" charset="0"/>
              <a:buChar char="•"/>
            </a:pPr>
            <a:endParaRPr lang="en-US" sz="1500" dirty="0"/>
          </a:p>
          <a:p>
            <a:pPr marL="285750" indent="-228600" defTabSz="914400">
              <a:lnSpc>
                <a:spcPct val="90000"/>
              </a:lnSpc>
              <a:buFont typeface="Arial" panose="020B0604020202020204" pitchFamily="34" charset="0"/>
              <a:buChar char="•"/>
            </a:pPr>
            <a:r>
              <a:rPr lang="en-US" sz="1500" dirty="0"/>
              <a:t>One of most potent synthetic benzodiazepines</a:t>
            </a:r>
          </a:p>
          <a:p>
            <a:pPr marL="171450" indent="-228600" defTabSz="914400">
              <a:lnSpc>
                <a:spcPct val="90000"/>
              </a:lnSpc>
              <a:buFont typeface="Arial" panose="020B0604020202020204" pitchFamily="34" charset="0"/>
              <a:buChar char="•"/>
            </a:pPr>
            <a:endParaRPr lang="en-US" sz="1500" dirty="0"/>
          </a:p>
          <a:p>
            <a:pPr marL="285750" indent="-228600" defTabSz="914400">
              <a:lnSpc>
                <a:spcPct val="90000"/>
              </a:lnSpc>
              <a:buFont typeface="Arial" panose="020B0604020202020204" pitchFamily="34" charset="0"/>
              <a:buChar char="•"/>
            </a:pPr>
            <a:r>
              <a:rPr lang="en-US" sz="1500" dirty="0"/>
              <a:t>Small dose can induce </a:t>
            </a:r>
            <a:r>
              <a:rPr lang="en-US" sz="1500" b="1" dirty="0">
                <a:effectLst>
                  <a:outerShdw blurRad="38100" dist="38100" dir="2700000" algn="tl">
                    <a:srgbClr val="000000">
                      <a:alpha val="43137"/>
                    </a:srgbClr>
                  </a:outerShdw>
                </a:effectLst>
              </a:rPr>
              <a:t>intense sedation</a:t>
            </a:r>
          </a:p>
          <a:p>
            <a:pPr indent="-228600" defTabSz="914400">
              <a:lnSpc>
                <a:spcPct val="90000"/>
              </a:lnSpc>
              <a:buFont typeface="Arial" panose="020B0604020202020204" pitchFamily="34" charset="0"/>
              <a:buChar char="•"/>
            </a:pPr>
            <a:endParaRPr lang="en-US" sz="1500" b="0" i="0" dirty="0">
              <a:effectLst/>
            </a:endParaRPr>
          </a:p>
          <a:p>
            <a:pPr marL="285750" indent="-228600" defTabSz="914400">
              <a:lnSpc>
                <a:spcPct val="90000"/>
              </a:lnSpc>
              <a:buFont typeface="Arial" panose="020B0604020202020204" pitchFamily="34" charset="0"/>
              <a:buChar char="•"/>
            </a:pPr>
            <a:r>
              <a:rPr lang="en-US" sz="1500" b="0" i="0" dirty="0">
                <a:effectLst/>
              </a:rPr>
              <a:t>Doses higher than </a:t>
            </a:r>
            <a:r>
              <a:rPr lang="en-US" sz="1500" b="1" i="0" dirty="0">
                <a:effectLst/>
                <a:highlight>
                  <a:srgbClr val="FFFF00"/>
                </a:highlight>
              </a:rPr>
              <a:t>0.5 mg </a:t>
            </a:r>
            <a:r>
              <a:rPr lang="en-US" sz="1500" b="0" i="0" dirty="0">
                <a:effectLst/>
              </a:rPr>
              <a:t>can cause overdose</a:t>
            </a:r>
            <a:endParaRPr lang="en-US" sz="1500" u="sng" dirty="0"/>
          </a:p>
        </p:txBody>
      </p:sp>
    </p:spTree>
    <p:extLst>
      <p:ext uri="{BB962C8B-B14F-4D97-AF65-F5344CB8AC3E}">
        <p14:creationId xmlns:p14="http://schemas.microsoft.com/office/powerpoint/2010/main" val="918733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9" name="Rectangle 10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0" name="Picture 109" descr="A green and blue light&#10;&#10;Description automatically generated">
            <a:extLst>
              <a:ext uri="{FF2B5EF4-FFF2-40B4-BE49-F238E27FC236}">
                <a16:creationId xmlns:a16="http://schemas.microsoft.com/office/drawing/2014/main" id="{1E4F2051-5CFD-1588-7929-9711CFE12026}"/>
              </a:ext>
            </a:extLst>
          </p:cNvPr>
          <p:cNvPicPr>
            <a:picLocks noChangeAspect="1"/>
          </p:cNvPicPr>
          <p:nvPr/>
        </p:nvPicPr>
        <p:blipFill rotWithShape="1">
          <a:blip r:embed="rId2"/>
          <a:srcRect l="4796" r="10832"/>
          <a:stretch/>
        </p:blipFill>
        <p:spPr>
          <a:xfrm>
            <a:off x="2642616" y="10"/>
            <a:ext cx="6501384" cy="5143490"/>
          </a:xfrm>
          <a:prstGeom prst="rect">
            <a:avLst/>
          </a:prstGeom>
        </p:spPr>
      </p:pic>
      <p:sp>
        <p:nvSpPr>
          <p:cNvPr id="111" name="Rectangle 1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51435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84E31D-CC0F-9BBA-C48D-589B6480D81E}"/>
              </a:ext>
            </a:extLst>
          </p:cNvPr>
          <p:cNvSpPr>
            <a:spLocks noGrp="1"/>
          </p:cNvSpPr>
          <p:nvPr>
            <p:ph type="title"/>
          </p:nvPr>
        </p:nvSpPr>
        <p:spPr>
          <a:xfrm>
            <a:off x="358485" y="841772"/>
            <a:ext cx="3017520" cy="2403100"/>
          </a:xfrm>
        </p:spPr>
        <p:txBody>
          <a:bodyPr vert="horz" lIns="91440" tIns="45720" rIns="91440" bIns="45720" rtlCol="0" anchor="b">
            <a:normAutofit/>
          </a:bodyPr>
          <a:lstStyle/>
          <a:p>
            <a:pPr algn="l" defTabSz="914400">
              <a:lnSpc>
                <a:spcPct val="90000"/>
              </a:lnSpc>
            </a:pPr>
            <a:r>
              <a:rPr lang="en-US" sz="3600" b="1">
                <a:solidFill>
                  <a:schemeClr val="bg1"/>
                </a:solidFill>
                <a:effectLst>
                  <a:outerShdw blurRad="38100" dist="38100" dir="2700000" algn="tl">
                    <a:srgbClr val="000000">
                      <a:alpha val="43137"/>
                    </a:srgbClr>
                  </a:outerShdw>
                </a:effectLst>
              </a:rPr>
              <a:t>Changing Fentanyl Patterns</a:t>
            </a:r>
          </a:p>
        </p:txBody>
      </p:sp>
      <p:sp>
        <p:nvSpPr>
          <p:cNvPr id="112" name="Rectangle 1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69941" y="260093"/>
            <a:ext cx="109728"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3" name="Rectangle 1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3410190"/>
            <a:ext cx="2983230" cy="13716"/>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939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8FC67AF-7B5B-4E29-8E94-CF8EE202A34A}"/>
              </a:ext>
            </a:extLst>
          </p:cNvPr>
          <p:cNvGraphicFramePr>
            <a:graphicFrameLocks noGrp="1"/>
          </p:cNvGraphicFramePr>
          <p:nvPr/>
        </p:nvGraphicFramePr>
        <p:xfrm>
          <a:off x="1510018" y="539750"/>
          <a:ext cx="6109983" cy="4462192"/>
        </p:xfrm>
        <a:graphic>
          <a:graphicData uri="http://schemas.openxmlformats.org/drawingml/2006/table">
            <a:tbl>
              <a:tblPr firstRow="1" bandRow="1">
                <a:tableStyleId>{5C22544A-7EE6-4342-B048-85BDC9FD1C3A}</a:tableStyleId>
              </a:tblPr>
              <a:tblGrid>
                <a:gridCol w="1536933">
                  <a:extLst>
                    <a:ext uri="{9D8B030D-6E8A-4147-A177-3AD203B41FA5}">
                      <a16:colId xmlns:a16="http://schemas.microsoft.com/office/drawing/2014/main" val="4085896743"/>
                    </a:ext>
                  </a:extLst>
                </a:gridCol>
                <a:gridCol w="1524350">
                  <a:extLst>
                    <a:ext uri="{9D8B030D-6E8A-4147-A177-3AD203B41FA5}">
                      <a16:colId xmlns:a16="http://schemas.microsoft.com/office/drawing/2014/main" val="36869164"/>
                    </a:ext>
                  </a:extLst>
                </a:gridCol>
                <a:gridCol w="1524350">
                  <a:extLst>
                    <a:ext uri="{9D8B030D-6E8A-4147-A177-3AD203B41FA5}">
                      <a16:colId xmlns:a16="http://schemas.microsoft.com/office/drawing/2014/main" val="249267106"/>
                    </a:ext>
                  </a:extLst>
                </a:gridCol>
                <a:gridCol w="1524350">
                  <a:extLst>
                    <a:ext uri="{9D8B030D-6E8A-4147-A177-3AD203B41FA5}">
                      <a16:colId xmlns:a16="http://schemas.microsoft.com/office/drawing/2014/main" val="3023441377"/>
                    </a:ext>
                  </a:extLst>
                </a:gridCol>
              </a:tblGrid>
              <a:tr h="278887">
                <a:tc>
                  <a:txBody>
                    <a:bodyPr/>
                    <a:lstStyle/>
                    <a:p>
                      <a:pPr algn="ctr"/>
                      <a:r>
                        <a:rPr lang="en-US" sz="1000" dirty="0"/>
                        <a:t>VT #156</a:t>
                      </a:r>
                    </a:p>
                  </a:txBody>
                  <a:tcPr marL="68580" marR="68580" marT="34290" marB="34290"/>
                </a:tc>
                <a:tc>
                  <a:txBody>
                    <a:bodyPr/>
                    <a:lstStyle/>
                    <a:p>
                      <a:pPr algn="ctr"/>
                      <a:r>
                        <a:rPr lang="en-US" sz="1000" dirty="0"/>
                        <a:t>VT #160</a:t>
                      </a:r>
                    </a:p>
                  </a:txBody>
                  <a:tcPr marL="68580" marR="68580" marT="34290" marB="34290"/>
                </a:tc>
                <a:tc>
                  <a:txBody>
                    <a:bodyPr/>
                    <a:lstStyle/>
                    <a:p>
                      <a:pPr algn="ctr"/>
                      <a:r>
                        <a:rPr lang="en-US" sz="1000" dirty="0"/>
                        <a:t>KY #26</a:t>
                      </a:r>
                    </a:p>
                  </a:txBody>
                  <a:tcPr marL="68580" marR="68580" marT="34290" marB="34290"/>
                </a:tc>
                <a:tc>
                  <a:txBody>
                    <a:bodyPr/>
                    <a:lstStyle/>
                    <a:p>
                      <a:pPr algn="ctr"/>
                      <a:r>
                        <a:rPr lang="en-US" sz="1000" dirty="0"/>
                        <a:t>KY #105</a:t>
                      </a:r>
                    </a:p>
                  </a:txBody>
                  <a:tcPr marL="68580" marR="68580" marT="34290" marB="34290"/>
                </a:tc>
                <a:extLst>
                  <a:ext uri="{0D108BD9-81ED-4DB2-BD59-A6C34878D82A}">
                    <a16:rowId xmlns:a16="http://schemas.microsoft.com/office/drawing/2014/main" val="1758832075"/>
                  </a:ext>
                </a:extLst>
              </a:tr>
              <a:tr h="278887">
                <a:tc>
                  <a:txBody>
                    <a:bodyPr/>
                    <a:lstStyle/>
                    <a:p>
                      <a:pPr algn="ctr"/>
                      <a:r>
                        <a:rPr lang="en-US" sz="1000" b="1" dirty="0"/>
                        <a:t>Heroin</a:t>
                      </a:r>
                    </a:p>
                  </a:txBody>
                  <a:tcPr marL="68580" marR="68580" marT="34290" marB="34290"/>
                </a:tc>
                <a:tc>
                  <a:txBody>
                    <a:bodyPr/>
                    <a:lstStyle/>
                    <a:p>
                      <a:pPr algn="ctr"/>
                      <a:r>
                        <a:rPr lang="en-US" sz="1000" b="1" dirty="0"/>
                        <a:t>Heroin</a:t>
                      </a:r>
                    </a:p>
                  </a:txBody>
                  <a:tcPr marL="68580" marR="68580" marT="34290" marB="34290"/>
                </a:tc>
                <a:tc>
                  <a:txBody>
                    <a:bodyPr/>
                    <a:lstStyle/>
                    <a:p>
                      <a:pPr algn="ctr"/>
                      <a:r>
                        <a:rPr lang="en-US" sz="1000" b="1" dirty="0"/>
                        <a:t>Heroin</a:t>
                      </a:r>
                    </a:p>
                  </a:txBody>
                  <a:tcPr marL="68580" marR="68580" marT="34290" marB="34290"/>
                </a:tc>
                <a:tc>
                  <a:txBody>
                    <a:bodyPr/>
                    <a:lstStyle/>
                    <a:p>
                      <a:pPr algn="ctr"/>
                      <a:r>
                        <a:rPr lang="en-US" sz="1000" b="1" dirty="0"/>
                        <a:t>Heroin</a:t>
                      </a:r>
                    </a:p>
                  </a:txBody>
                  <a:tcPr marL="68580" marR="68580" marT="34290" marB="34290"/>
                </a:tc>
                <a:extLst>
                  <a:ext uri="{0D108BD9-81ED-4DB2-BD59-A6C34878D82A}">
                    <a16:rowId xmlns:a16="http://schemas.microsoft.com/office/drawing/2014/main" val="821333224"/>
                  </a:ext>
                </a:extLst>
              </a:tr>
              <a:tr h="278887">
                <a:tc>
                  <a:txBody>
                    <a:bodyPr/>
                    <a:lstStyle/>
                    <a:p>
                      <a:pPr algn="ctr"/>
                      <a:r>
                        <a:rPr lang="en-US" sz="1000" b="1" dirty="0"/>
                        <a:t>Cocaine</a:t>
                      </a:r>
                    </a:p>
                  </a:txBody>
                  <a:tcPr marL="68580" marR="68580" marT="34290" marB="34290"/>
                </a:tc>
                <a:tc>
                  <a:txBody>
                    <a:bodyPr/>
                    <a:lstStyle/>
                    <a:p>
                      <a:pPr algn="ctr"/>
                      <a:r>
                        <a:rPr lang="en-US" sz="1000" b="1" dirty="0"/>
                        <a:t>Cocaine</a:t>
                      </a:r>
                    </a:p>
                  </a:txBody>
                  <a:tcPr marL="68580" marR="68580" marT="34290" marB="34290"/>
                </a:tc>
                <a:tc>
                  <a:txBody>
                    <a:bodyPr/>
                    <a:lstStyle/>
                    <a:p>
                      <a:pPr algn="ctr"/>
                      <a:r>
                        <a:rPr lang="en-US" sz="1000" b="1" dirty="0"/>
                        <a:t>Cocaine </a:t>
                      </a:r>
                    </a:p>
                  </a:txBody>
                  <a:tcPr marL="68580" marR="68580" marT="34290" marB="34290"/>
                </a:tc>
                <a:tc>
                  <a:txBody>
                    <a:bodyPr/>
                    <a:lstStyle/>
                    <a:p>
                      <a:pPr algn="ctr"/>
                      <a:r>
                        <a:rPr lang="en-US" sz="1000" b="1" dirty="0"/>
                        <a:t>Cocaine</a:t>
                      </a:r>
                    </a:p>
                  </a:txBody>
                  <a:tcPr marL="68580" marR="68580" marT="34290" marB="34290"/>
                </a:tc>
                <a:extLst>
                  <a:ext uri="{0D108BD9-81ED-4DB2-BD59-A6C34878D82A}">
                    <a16:rowId xmlns:a16="http://schemas.microsoft.com/office/drawing/2014/main" val="1453546902"/>
                  </a:ext>
                </a:extLst>
              </a:tr>
              <a:tr h="278887">
                <a:tc>
                  <a:txBody>
                    <a:bodyPr/>
                    <a:lstStyle/>
                    <a:p>
                      <a:pPr algn="ctr"/>
                      <a:r>
                        <a:rPr lang="en-US" sz="1000" b="1" dirty="0"/>
                        <a:t>Tramadol</a:t>
                      </a:r>
                    </a:p>
                  </a:txBody>
                  <a:tcPr marL="68580" marR="68580" marT="34290" marB="34290"/>
                </a:tc>
                <a:tc>
                  <a:txBody>
                    <a:bodyPr/>
                    <a:lstStyle/>
                    <a:p>
                      <a:pPr algn="ctr"/>
                      <a:r>
                        <a:rPr lang="en-US" sz="1000" b="1" dirty="0">
                          <a:solidFill>
                            <a:srgbClr val="7030A0"/>
                          </a:solidFill>
                        </a:rPr>
                        <a:t>Fentanyl</a:t>
                      </a:r>
                    </a:p>
                  </a:txBody>
                  <a:tcPr marL="68580" marR="68580" marT="34290" marB="34290"/>
                </a:tc>
                <a:tc>
                  <a:txBody>
                    <a:bodyPr/>
                    <a:lstStyle/>
                    <a:p>
                      <a:pPr algn="ctr"/>
                      <a:r>
                        <a:rPr lang="en-US" sz="1000" b="1" dirty="0"/>
                        <a:t>Tramadol</a:t>
                      </a:r>
                    </a:p>
                  </a:txBody>
                  <a:tcPr marL="68580" marR="68580" marT="34290" marB="34290"/>
                </a:tc>
                <a:tc>
                  <a:txBody>
                    <a:bodyPr/>
                    <a:lstStyle/>
                    <a:p>
                      <a:pPr algn="ctr"/>
                      <a:r>
                        <a:rPr lang="en-US" sz="1000" b="1" dirty="0">
                          <a:solidFill>
                            <a:srgbClr val="7030A0"/>
                          </a:solidFill>
                        </a:rPr>
                        <a:t>Fentanyl</a:t>
                      </a:r>
                    </a:p>
                  </a:txBody>
                  <a:tcPr marL="68580" marR="68580" marT="34290" marB="34290"/>
                </a:tc>
                <a:extLst>
                  <a:ext uri="{0D108BD9-81ED-4DB2-BD59-A6C34878D82A}">
                    <a16:rowId xmlns:a16="http://schemas.microsoft.com/office/drawing/2014/main" val="257872489"/>
                  </a:ext>
                </a:extLst>
              </a:tr>
              <a:tr h="278887">
                <a:tc>
                  <a:txBody>
                    <a:bodyPr/>
                    <a:lstStyle/>
                    <a:p>
                      <a:pPr algn="ctr"/>
                      <a:r>
                        <a:rPr lang="en-US" sz="1000" b="1" dirty="0"/>
                        <a:t>Ketamine</a:t>
                      </a:r>
                    </a:p>
                  </a:txBody>
                  <a:tcPr marL="68580" marR="68580" marT="34290" marB="34290"/>
                </a:tc>
                <a:tc>
                  <a:txBody>
                    <a:bodyPr/>
                    <a:lstStyle/>
                    <a:p>
                      <a:pPr algn="ctr"/>
                      <a:r>
                        <a:rPr lang="en-US" sz="1000" b="1" dirty="0">
                          <a:solidFill>
                            <a:schemeClr val="tx1"/>
                          </a:solidFill>
                        </a:rPr>
                        <a:t>Levamisole</a:t>
                      </a:r>
                    </a:p>
                  </a:txBody>
                  <a:tcPr marL="68580" marR="68580" marT="34290" marB="34290"/>
                </a:tc>
                <a:tc>
                  <a:txBody>
                    <a:bodyPr/>
                    <a:lstStyle/>
                    <a:p>
                      <a:pPr algn="ctr"/>
                      <a:r>
                        <a:rPr lang="en-US" sz="1000" b="1" dirty="0">
                          <a:solidFill>
                            <a:srgbClr val="7030A0"/>
                          </a:solidFill>
                        </a:rPr>
                        <a:t>Fentanyl</a:t>
                      </a:r>
                    </a:p>
                  </a:txBody>
                  <a:tcPr marL="68580" marR="68580" marT="34290" marB="34290"/>
                </a:tc>
                <a:tc>
                  <a:txBody>
                    <a:bodyPr/>
                    <a:lstStyle/>
                    <a:p>
                      <a:pPr algn="ctr"/>
                      <a:r>
                        <a:rPr lang="en-US" sz="1000" b="1" dirty="0">
                          <a:solidFill>
                            <a:srgbClr val="7030A0"/>
                          </a:solidFill>
                        </a:rPr>
                        <a:t>4-ANPP</a:t>
                      </a:r>
                    </a:p>
                  </a:txBody>
                  <a:tcPr marL="68580" marR="68580" marT="34290" marB="34290"/>
                </a:tc>
                <a:extLst>
                  <a:ext uri="{0D108BD9-81ED-4DB2-BD59-A6C34878D82A}">
                    <a16:rowId xmlns:a16="http://schemas.microsoft.com/office/drawing/2014/main" val="2725929468"/>
                  </a:ext>
                </a:extLst>
              </a:tr>
              <a:tr h="278887">
                <a:tc>
                  <a:txBody>
                    <a:bodyPr/>
                    <a:lstStyle/>
                    <a:p>
                      <a:pPr algn="ctr"/>
                      <a:r>
                        <a:rPr lang="en-US" sz="1000" b="1" dirty="0">
                          <a:solidFill>
                            <a:srgbClr val="7030A0"/>
                          </a:solidFill>
                        </a:rPr>
                        <a:t>Fentanyl</a:t>
                      </a:r>
                    </a:p>
                  </a:txBody>
                  <a:tcPr marL="68580" marR="68580" marT="34290" marB="34290"/>
                </a:tc>
                <a:tc>
                  <a:txBody>
                    <a:bodyPr/>
                    <a:lstStyle/>
                    <a:p>
                      <a:pPr algn="ctr"/>
                      <a:r>
                        <a:rPr lang="en-US" sz="1000" b="1" dirty="0">
                          <a:solidFill>
                            <a:schemeClr val="tx1"/>
                          </a:solidFill>
                        </a:rPr>
                        <a:t>Acetaminophen</a:t>
                      </a:r>
                    </a:p>
                  </a:txBody>
                  <a:tcPr marL="68580" marR="68580" marT="34290" marB="34290"/>
                </a:tc>
                <a:tc>
                  <a:txBody>
                    <a:bodyPr/>
                    <a:lstStyle/>
                    <a:p>
                      <a:pPr algn="ctr"/>
                      <a:r>
                        <a:rPr lang="en-US" sz="1000" b="1" dirty="0">
                          <a:solidFill>
                            <a:srgbClr val="7030A0"/>
                          </a:solidFill>
                        </a:rPr>
                        <a:t>4-ANPP</a:t>
                      </a:r>
                    </a:p>
                  </a:txBody>
                  <a:tcPr marL="68580" marR="68580" marT="34290" marB="34290"/>
                </a:tc>
                <a:tc>
                  <a:txBody>
                    <a:bodyPr/>
                    <a:lstStyle/>
                    <a:p>
                      <a:pPr algn="ctr"/>
                      <a:r>
                        <a:rPr lang="en-US" sz="1000" b="1" dirty="0">
                          <a:solidFill>
                            <a:schemeClr val="tx1"/>
                          </a:solidFill>
                        </a:rPr>
                        <a:t>Acetaminophen</a:t>
                      </a:r>
                    </a:p>
                  </a:txBody>
                  <a:tcPr marL="68580" marR="68580" marT="34290" marB="34290"/>
                </a:tc>
                <a:extLst>
                  <a:ext uri="{0D108BD9-81ED-4DB2-BD59-A6C34878D82A}">
                    <a16:rowId xmlns:a16="http://schemas.microsoft.com/office/drawing/2014/main" val="1088029552"/>
                  </a:ext>
                </a:extLst>
              </a:tr>
              <a:tr h="278887">
                <a:tc>
                  <a:txBody>
                    <a:bodyPr/>
                    <a:lstStyle/>
                    <a:p>
                      <a:pPr algn="ctr"/>
                      <a:r>
                        <a:rPr lang="en-US" sz="1000" b="1" dirty="0">
                          <a:solidFill>
                            <a:schemeClr val="tx1"/>
                          </a:solidFill>
                        </a:rPr>
                        <a:t>Aminopyrine</a:t>
                      </a:r>
                    </a:p>
                  </a:txBody>
                  <a:tcPr marL="68580" marR="68580" marT="34290" marB="34290"/>
                </a:tc>
                <a:tc>
                  <a:txBody>
                    <a:bodyPr/>
                    <a:lstStyle/>
                    <a:p>
                      <a:pPr algn="ctr"/>
                      <a:r>
                        <a:rPr lang="en-US" sz="1000" b="1" dirty="0">
                          <a:solidFill>
                            <a:schemeClr val="tx1"/>
                          </a:solidFill>
                        </a:rPr>
                        <a:t>Quinine</a:t>
                      </a:r>
                    </a:p>
                  </a:txBody>
                  <a:tcPr marL="68580" marR="68580" marT="34290" marB="34290"/>
                </a:tc>
                <a:tc>
                  <a:txBody>
                    <a:bodyPr/>
                    <a:lstStyle/>
                    <a:p>
                      <a:pPr algn="ctr"/>
                      <a:r>
                        <a:rPr lang="en-US" sz="1000" b="1" dirty="0">
                          <a:solidFill>
                            <a:schemeClr val="tx1"/>
                          </a:solidFill>
                        </a:rPr>
                        <a:t>Aminopyrine</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solidFill>
                            <a:schemeClr val="tx1"/>
                          </a:solidFill>
                        </a:rPr>
                        <a:t>Diphenhydramine</a:t>
                      </a:r>
                    </a:p>
                  </a:txBody>
                  <a:tcPr marL="68580" marR="68580" marT="34290" marB="34290"/>
                </a:tc>
                <a:extLst>
                  <a:ext uri="{0D108BD9-81ED-4DB2-BD59-A6C34878D82A}">
                    <a16:rowId xmlns:a16="http://schemas.microsoft.com/office/drawing/2014/main" val="643463313"/>
                  </a:ext>
                </a:extLst>
              </a:tr>
              <a:tr h="278887">
                <a:tc>
                  <a:txBody>
                    <a:bodyPr/>
                    <a:lstStyle/>
                    <a:p>
                      <a:pPr algn="ctr"/>
                      <a:r>
                        <a:rPr lang="en-US" sz="1000" b="1" dirty="0">
                          <a:solidFill>
                            <a:schemeClr val="tx1"/>
                          </a:solidFill>
                        </a:rPr>
                        <a:t>Diltiazem</a:t>
                      </a:r>
                    </a:p>
                  </a:txBody>
                  <a:tcPr marL="68580" marR="68580" marT="34290" marB="34290"/>
                </a:tc>
                <a:tc>
                  <a:txBody>
                    <a:bodyPr/>
                    <a:lstStyle/>
                    <a:p>
                      <a:pPr algn="ctr"/>
                      <a:r>
                        <a:rPr lang="en-US" sz="1000" b="1" dirty="0">
                          <a:solidFill>
                            <a:schemeClr val="tx1"/>
                          </a:solidFill>
                        </a:rPr>
                        <a:t>Lidocaine</a:t>
                      </a:r>
                    </a:p>
                  </a:txBody>
                  <a:tcPr marL="68580" marR="68580" marT="34290" marB="34290"/>
                </a:tc>
                <a:tc>
                  <a:txBody>
                    <a:bodyPr/>
                    <a:lstStyle/>
                    <a:p>
                      <a:pPr algn="ctr"/>
                      <a:r>
                        <a:rPr lang="en-US" sz="1000" b="1" dirty="0">
                          <a:solidFill>
                            <a:schemeClr val="tx1"/>
                          </a:solidFill>
                        </a:rPr>
                        <a:t>Diphenhydramine</a:t>
                      </a:r>
                    </a:p>
                  </a:txBody>
                  <a:tcPr marL="68580" marR="68580" marT="34290" marB="34290"/>
                </a:tc>
                <a:tc>
                  <a:txBody>
                    <a:bodyPr/>
                    <a:lstStyle/>
                    <a:p>
                      <a:pPr algn="ctr"/>
                      <a:r>
                        <a:rPr lang="en-US" sz="1000" b="1" dirty="0">
                          <a:solidFill>
                            <a:schemeClr val="tx1"/>
                          </a:solidFill>
                        </a:rPr>
                        <a:t>Levamisole</a:t>
                      </a:r>
                    </a:p>
                  </a:txBody>
                  <a:tcPr marL="68580" marR="68580" marT="34290" marB="34290"/>
                </a:tc>
                <a:extLst>
                  <a:ext uri="{0D108BD9-81ED-4DB2-BD59-A6C34878D82A}">
                    <a16:rowId xmlns:a16="http://schemas.microsoft.com/office/drawing/2014/main" val="122013995"/>
                  </a:ext>
                </a:extLst>
              </a:tr>
              <a:tr h="278887">
                <a:tc>
                  <a:txBody>
                    <a:bodyPr/>
                    <a:lstStyle/>
                    <a:p>
                      <a:pPr algn="ctr"/>
                      <a:r>
                        <a:rPr lang="en-US" sz="1000" b="1" dirty="0">
                          <a:solidFill>
                            <a:schemeClr val="tx1"/>
                          </a:solidFill>
                        </a:rPr>
                        <a:t>Quinine</a:t>
                      </a:r>
                    </a:p>
                  </a:txBody>
                  <a:tcPr marL="68580" marR="68580" marT="34290" marB="34290"/>
                </a:tc>
                <a:tc>
                  <a:txBody>
                    <a:bodyPr/>
                    <a:lstStyle/>
                    <a:p>
                      <a:pPr algn="ctr"/>
                      <a:r>
                        <a:rPr lang="en-US" sz="1000" b="1" dirty="0">
                          <a:solidFill>
                            <a:schemeClr val="tx1"/>
                          </a:solidFill>
                        </a:rPr>
                        <a:t>Procaine</a:t>
                      </a:r>
                    </a:p>
                  </a:txBody>
                  <a:tcPr marL="68580" marR="68580" marT="34290" marB="34290"/>
                </a:tc>
                <a:tc>
                  <a:txBody>
                    <a:bodyPr/>
                    <a:lstStyle/>
                    <a:p>
                      <a:pPr algn="ctr"/>
                      <a:r>
                        <a:rPr lang="en-US" sz="1000" b="1" dirty="0">
                          <a:solidFill>
                            <a:schemeClr val="tx1"/>
                          </a:solidFill>
                        </a:rPr>
                        <a:t>Quinine </a:t>
                      </a:r>
                    </a:p>
                  </a:txBody>
                  <a:tcPr marL="68580" marR="68580" marT="34290" marB="34290"/>
                </a:tc>
                <a:tc>
                  <a:txBody>
                    <a:bodyPr/>
                    <a:lstStyle/>
                    <a:p>
                      <a:pPr algn="ctr"/>
                      <a:r>
                        <a:rPr lang="en-US" sz="1000" b="1" dirty="0">
                          <a:solidFill>
                            <a:schemeClr val="tx1"/>
                          </a:solidFill>
                        </a:rPr>
                        <a:t>Phenacetin</a:t>
                      </a:r>
                    </a:p>
                  </a:txBody>
                  <a:tcPr marL="68580" marR="68580" marT="34290" marB="34290"/>
                </a:tc>
                <a:extLst>
                  <a:ext uri="{0D108BD9-81ED-4DB2-BD59-A6C34878D82A}">
                    <a16:rowId xmlns:a16="http://schemas.microsoft.com/office/drawing/2014/main" val="3718815799"/>
                  </a:ext>
                </a:extLst>
              </a:tr>
              <a:tr h="278887">
                <a:tc>
                  <a:txBody>
                    <a:bodyPr/>
                    <a:lstStyle/>
                    <a:p>
                      <a:pPr algn="ctr"/>
                      <a:r>
                        <a:rPr lang="en-US" sz="1000" b="1" dirty="0">
                          <a:solidFill>
                            <a:schemeClr val="tx1"/>
                          </a:solidFill>
                        </a:rPr>
                        <a:t>Quetiapine</a:t>
                      </a:r>
                    </a:p>
                  </a:txBody>
                  <a:tcPr marL="68580" marR="68580" marT="34290" marB="34290"/>
                </a:tc>
                <a:tc>
                  <a:txBody>
                    <a:bodyPr/>
                    <a:lstStyle/>
                    <a:p>
                      <a:pPr algn="ctr"/>
                      <a:r>
                        <a:rPr lang="en-US" sz="1000" b="1" dirty="0">
                          <a:solidFill>
                            <a:schemeClr val="tx1"/>
                          </a:solidFill>
                        </a:rPr>
                        <a:t>Caffeine</a:t>
                      </a:r>
                    </a:p>
                  </a:txBody>
                  <a:tcPr marL="68580" marR="68580" marT="34290" marB="34290"/>
                </a:tc>
                <a:tc>
                  <a:txBody>
                    <a:bodyPr/>
                    <a:lstStyle/>
                    <a:p>
                      <a:pPr algn="ctr"/>
                      <a:r>
                        <a:rPr lang="en-US" sz="1000" b="1" dirty="0">
                          <a:solidFill>
                            <a:schemeClr val="tx1"/>
                          </a:solidFill>
                        </a:rPr>
                        <a:t>Lidocaine</a:t>
                      </a:r>
                    </a:p>
                  </a:txBody>
                  <a:tcPr marL="68580" marR="68580" marT="34290" marB="34290"/>
                </a:tc>
                <a:tc>
                  <a:txBody>
                    <a:bodyPr/>
                    <a:lstStyle/>
                    <a:p>
                      <a:pPr algn="ctr"/>
                      <a:r>
                        <a:rPr lang="en-US" sz="1000" b="1" dirty="0">
                          <a:solidFill>
                            <a:schemeClr val="tx1"/>
                          </a:solidFill>
                        </a:rPr>
                        <a:t>Quinine</a:t>
                      </a:r>
                    </a:p>
                  </a:txBody>
                  <a:tcPr marL="68580" marR="68580" marT="34290" marB="34290"/>
                </a:tc>
                <a:extLst>
                  <a:ext uri="{0D108BD9-81ED-4DB2-BD59-A6C34878D82A}">
                    <a16:rowId xmlns:a16="http://schemas.microsoft.com/office/drawing/2014/main" val="266427770"/>
                  </a:ext>
                </a:extLst>
              </a:tr>
              <a:tr h="278887">
                <a:tc>
                  <a:txBody>
                    <a:bodyPr/>
                    <a:lstStyle/>
                    <a:p>
                      <a:pPr algn="ctr"/>
                      <a:r>
                        <a:rPr lang="en-US" sz="1000" b="1" dirty="0">
                          <a:solidFill>
                            <a:schemeClr val="tx1"/>
                          </a:solidFill>
                        </a:rPr>
                        <a:t>Caffeine</a:t>
                      </a:r>
                    </a:p>
                  </a:txBody>
                  <a:tcPr marL="68580" marR="68580" marT="34290" marB="34290"/>
                </a:tc>
                <a:tc>
                  <a:txBody>
                    <a:bodyPr/>
                    <a:lstStyle/>
                    <a:p>
                      <a:pPr algn="ctr"/>
                      <a:r>
                        <a:rPr lang="en-US" sz="1000" b="1" dirty="0" err="1">
                          <a:solidFill>
                            <a:srgbClr val="00B050"/>
                          </a:solidFill>
                        </a:rPr>
                        <a:t>Acetylcodeine</a:t>
                      </a:r>
                      <a:endParaRPr lang="en-US" sz="1000" b="1" dirty="0">
                        <a:solidFill>
                          <a:srgbClr val="00B050"/>
                        </a:solidFill>
                      </a:endParaRPr>
                    </a:p>
                  </a:txBody>
                  <a:tcPr marL="68580" marR="68580" marT="34290" marB="34290"/>
                </a:tc>
                <a:tc>
                  <a:txBody>
                    <a:bodyPr/>
                    <a:lstStyle/>
                    <a:p>
                      <a:pPr algn="ctr"/>
                      <a:r>
                        <a:rPr lang="en-US" sz="1000" b="1" dirty="0">
                          <a:solidFill>
                            <a:schemeClr val="tx1"/>
                          </a:solidFill>
                        </a:rPr>
                        <a:t>Metamizole/Dipyrone</a:t>
                      </a:r>
                    </a:p>
                  </a:txBody>
                  <a:tcPr marL="68580" marR="68580" marT="34290" marB="34290"/>
                </a:tc>
                <a:tc>
                  <a:txBody>
                    <a:bodyPr/>
                    <a:lstStyle/>
                    <a:p>
                      <a:pPr algn="ctr"/>
                      <a:r>
                        <a:rPr lang="en-US" sz="1000" b="1" dirty="0">
                          <a:solidFill>
                            <a:schemeClr val="tx1"/>
                          </a:solidFill>
                        </a:rPr>
                        <a:t>Caffeine</a:t>
                      </a:r>
                    </a:p>
                  </a:txBody>
                  <a:tcPr marL="68580" marR="68580" marT="34290" marB="34290"/>
                </a:tc>
                <a:extLst>
                  <a:ext uri="{0D108BD9-81ED-4DB2-BD59-A6C34878D82A}">
                    <a16:rowId xmlns:a16="http://schemas.microsoft.com/office/drawing/2014/main" val="1774371321"/>
                  </a:ext>
                </a:extLst>
              </a:tr>
              <a:tr h="278887">
                <a:tc>
                  <a:txBody>
                    <a:bodyPr/>
                    <a:lstStyle/>
                    <a:p>
                      <a:pPr algn="ctr"/>
                      <a:r>
                        <a:rPr lang="en-US" sz="1000" b="1" dirty="0" err="1">
                          <a:solidFill>
                            <a:srgbClr val="00B050"/>
                          </a:solidFill>
                        </a:rPr>
                        <a:t>Acetylcodeine</a:t>
                      </a:r>
                      <a:endParaRPr lang="en-US" sz="1000" b="1" dirty="0">
                        <a:solidFill>
                          <a:srgbClr val="00B050"/>
                        </a:solidFill>
                      </a:endParaRPr>
                    </a:p>
                  </a:txBody>
                  <a:tcPr marL="68580" marR="68580" marT="34290" marB="34290"/>
                </a:tc>
                <a:tc>
                  <a:txBody>
                    <a:bodyPr/>
                    <a:lstStyle/>
                    <a:p>
                      <a:pPr algn="ctr"/>
                      <a:r>
                        <a:rPr lang="en-US" sz="1000" b="1" dirty="0">
                          <a:solidFill>
                            <a:srgbClr val="00B050"/>
                          </a:solidFill>
                        </a:rPr>
                        <a:t>6-MAM</a:t>
                      </a:r>
                    </a:p>
                  </a:txBody>
                  <a:tcPr marL="68580" marR="68580" marT="34290" marB="34290"/>
                </a:tc>
                <a:tc>
                  <a:txBody>
                    <a:bodyPr/>
                    <a:lstStyle/>
                    <a:p>
                      <a:pPr algn="ctr"/>
                      <a:r>
                        <a:rPr lang="en-US" sz="1000" b="1" dirty="0">
                          <a:solidFill>
                            <a:schemeClr val="tx1"/>
                          </a:solidFill>
                        </a:rPr>
                        <a:t>Caffeine</a:t>
                      </a:r>
                    </a:p>
                  </a:txBody>
                  <a:tcPr marL="68580" marR="68580" marT="34290" marB="34290"/>
                </a:tc>
                <a:tc>
                  <a:txBody>
                    <a:bodyPr/>
                    <a:lstStyle/>
                    <a:p>
                      <a:pPr algn="ctr"/>
                      <a:r>
                        <a:rPr lang="en-US" sz="1000" b="1" dirty="0" err="1">
                          <a:solidFill>
                            <a:srgbClr val="00B050"/>
                          </a:solidFill>
                        </a:rPr>
                        <a:t>Acetylcodeine</a:t>
                      </a:r>
                      <a:endParaRPr lang="en-US" sz="1000" b="1" dirty="0">
                        <a:solidFill>
                          <a:srgbClr val="00B050"/>
                        </a:solidFill>
                      </a:endParaRPr>
                    </a:p>
                  </a:txBody>
                  <a:tcPr marL="68580" marR="68580" marT="34290" marB="34290"/>
                </a:tc>
                <a:extLst>
                  <a:ext uri="{0D108BD9-81ED-4DB2-BD59-A6C34878D82A}">
                    <a16:rowId xmlns:a16="http://schemas.microsoft.com/office/drawing/2014/main" val="3378600661"/>
                  </a:ext>
                </a:extLst>
              </a:tr>
              <a:tr h="278887">
                <a:tc>
                  <a:txBody>
                    <a:bodyPr/>
                    <a:lstStyle/>
                    <a:p>
                      <a:pPr algn="ctr"/>
                      <a:r>
                        <a:rPr lang="en-US" sz="1000" b="1" dirty="0">
                          <a:solidFill>
                            <a:srgbClr val="00B050"/>
                          </a:solidFill>
                        </a:rPr>
                        <a:t>6-MAM</a:t>
                      </a:r>
                    </a:p>
                  </a:txBody>
                  <a:tcPr marL="68580" marR="68580" marT="34290" marB="34290"/>
                </a:tc>
                <a:tc>
                  <a:txBody>
                    <a:bodyPr/>
                    <a:lstStyle/>
                    <a:p>
                      <a:pPr algn="ctr"/>
                      <a:r>
                        <a:rPr lang="en-US" sz="1000" b="1" dirty="0">
                          <a:solidFill>
                            <a:srgbClr val="00B050"/>
                          </a:solidFill>
                        </a:rPr>
                        <a:t>Papaverine</a:t>
                      </a:r>
                    </a:p>
                  </a:txBody>
                  <a:tcPr marL="68580" marR="68580" marT="34290" marB="34290"/>
                </a:tc>
                <a:tc>
                  <a:txBody>
                    <a:bodyPr/>
                    <a:lstStyle/>
                    <a:p>
                      <a:pPr algn="ctr"/>
                      <a:r>
                        <a:rPr lang="en-US" sz="1000" b="1" dirty="0" err="1">
                          <a:solidFill>
                            <a:srgbClr val="00B050"/>
                          </a:solidFill>
                        </a:rPr>
                        <a:t>Acetylcodeine</a:t>
                      </a:r>
                      <a:endParaRPr lang="en-US" sz="1000" b="1" dirty="0">
                        <a:solidFill>
                          <a:srgbClr val="00B050"/>
                        </a:solidFill>
                      </a:endParaRPr>
                    </a:p>
                  </a:txBody>
                  <a:tcPr marL="68580" marR="68580" marT="34290" marB="34290"/>
                </a:tc>
                <a:tc>
                  <a:txBody>
                    <a:bodyPr/>
                    <a:lstStyle/>
                    <a:p>
                      <a:pPr algn="ctr"/>
                      <a:r>
                        <a:rPr lang="en-US" sz="1000" b="1" dirty="0">
                          <a:solidFill>
                            <a:srgbClr val="00B050"/>
                          </a:solidFill>
                        </a:rPr>
                        <a:t>6-MAM</a:t>
                      </a:r>
                    </a:p>
                  </a:txBody>
                  <a:tcPr marL="68580" marR="68580" marT="34290" marB="34290"/>
                </a:tc>
                <a:extLst>
                  <a:ext uri="{0D108BD9-81ED-4DB2-BD59-A6C34878D82A}">
                    <a16:rowId xmlns:a16="http://schemas.microsoft.com/office/drawing/2014/main" val="342320601"/>
                  </a:ext>
                </a:extLst>
              </a:tr>
              <a:tr h="278887">
                <a:tc>
                  <a:txBody>
                    <a:bodyPr/>
                    <a:lstStyle/>
                    <a:p>
                      <a:pPr algn="ctr"/>
                      <a:r>
                        <a:rPr lang="en-US" sz="1000" b="1" dirty="0">
                          <a:solidFill>
                            <a:srgbClr val="00B050"/>
                          </a:solidFill>
                        </a:rPr>
                        <a:t>Noscapine</a:t>
                      </a:r>
                    </a:p>
                  </a:txBody>
                  <a:tcPr marL="68580" marR="68580" marT="34290" marB="34290"/>
                </a:tc>
                <a:tc>
                  <a:txBody>
                    <a:bodyPr/>
                    <a:lstStyle/>
                    <a:p>
                      <a:pPr algn="ctr"/>
                      <a:r>
                        <a:rPr lang="en-US" sz="1000" b="1" dirty="0">
                          <a:solidFill>
                            <a:srgbClr val="00B050"/>
                          </a:solidFill>
                        </a:rPr>
                        <a:t>Noscapine</a:t>
                      </a:r>
                    </a:p>
                  </a:txBody>
                  <a:tcPr marL="68580" marR="68580" marT="34290" marB="34290"/>
                </a:tc>
                <a:tc>
                  <a:txBody>
                    <a:bodyPr/>
                    <a:lstStyle/>
                    <a:p>
                      <a:pPr algn="ctr"/>
                      <a:r>
                        <a:rPr lang="en-US" sz="1000" b="1" dirty="0">
                          <a:solidFill>
                            <a:srgbClr val="00B050"/>
                          </a:solidFill>
                        </a:rPr>
                        <a:t>6-MAM</a:t>
                      </a:r>
                    </a:p>
                  </a:txBody>
                  <a:tcPr marL="68580" marR="68580" marT="34290" marB="34290"/>
                </a:tc>
                <a:tc>
                  <a:txBody>
                    <a:bodyPr/>
                    <a:lstStyle/>
                    <a:p>
                      <a:pPr algn="ctr"/>
                      <a:r>
                        <a:rPr lang="en-US" sz="1000" b="1" dirty="0">
                          <a:solidFill>
                            <a:srgbClr val="00B050"/>
                          </a:solidFill>
                        </a:rPr>
                        <a:t>Papaverine</a:t>
                      </a:r>
                    </a:p>
                  </a:txBody>
                  <a:tcPr marL="68580" marR="68580" marT="34290" marB="34290"/>
                </a:tc>
                <a:extLst>
                  <a:ext uri="{0D108BD9-81ED-4DB2-BD59-A6C34878D82A}">
                    <a16:rowId xmlns:a16="http://schemas.microsoft.com/office/drawing/2014/main" val="712704240"/>
                  </a:ext>
                </a:extLst>
              </a:tr>
              <a:tr h="278887">
                <a:tc>
                  <a:txBody>
                    <a:bodyPr/>
                    <a:lstStyle/>
                    <a:p>
                      <a:pPr algn="ctr"/>
                      <a:r>
                        <a:rPr lang="en-US" sz="1000" b="1" dirty="0">
                          <a:solidFill>
                            <a:srgbClr val="00B050"/>
                          </a:solidFill>
                        </a:rPr>
                        <a:t>Papaverine</a:t>
                      </a:r>
                    </a:p>
                  </a:txBody>
                  <a:tcPr marL="68580" marR="68580" marT="34290" marB="34290"/>
                </a:tc>
                <a:tc>
                  <a:txBody>
                    <a:bodyPr/>
                    <a:lstStyle/>
                    <a:p>
                      <a:pPr algn="ctr"/>
                      <a:endParaRPr lang="en-US" sz="1000"/>
                    </a:p>
                  </a:txBody>
                  <a:tcPr marL="68580" marR="68580" marT="34290" marB="34290"/>
                </a:tc>
                <a:tc>
                  <a:txBody>
                    <a:bodyPr/>
                    <a:lstStyle/>
                    <a:p>
                      <a:pPr algn="ctr"/>
                      <a:r>
                        <a:rPr lang="en-US" sz="1000" b="1" dirty="0">
                          <a:solidFill>
                            <a:srgbClr val="00B050"/>
                          </a:solidFill>
                        </a:rPr>
                        <a:t>Papaverine</a:t>
                      </a:r>
                    </a:p>
                  </a:txBody>
                  <a:tcPr marL="68580" marR="68580" marT="34290" marB="34290"/>
                </a:tc>
                <a:tc>
                  <a:txBody>
                    <a:bodyPr/>
                    <a:lstStyle/>
                    <a:p>
                      <a:pPr algn="ctr"/>
                      <a:r>
                        <a:rPr lang="en-US" sz="1000" b="1" dirty="0">
                          <a:solidFill>
                            <a:srgbClr val="00B050"/>
                          </a:solidFill>
                        </a:rPr>
                        <a:t>Noscapine</a:t>
                      </a:r>
                    </a:p>
                  </a:txBody>
                  <a:tcPr marL="68580" marR="68580" marT="34290" marB="34290"/>
                </a:tc>
                <a:extLst>
                  <a:ext uri="{0D108BD9-81ED-4DB2-BD59-A6C34878D82A}">
                    <a16:rowId xmlns:a16="http://schemas.microsoft.com/office/drawing/2014/main" val="1827985382"/>
                  </a:ext>
                </a:extLst>
              </a:tr>
              <a:tr h="278887">
                <a:tc>
                  <a:txBody>
                    <a:bodyPr/>
                    <a:lstStyle/>
                    <a:p>
                      <a:pPr algn="ctr"/>
                      <a:r>
                        <a:rPr lang="en-US" sz="1000" b="1" dirty="0">
                          <a:solidFill>
                            <a:srgbClr val="00B050"/>
                          </a:solidFill>
                        </a:rPr>
                        <a:t>Morphine</a:t>
                      </a:r>
                    </a:p>
                  </a:txBody>
                  <a:tcPr marL="68580" marR="68580" marT="34290" marB="34290"/>
                </a:tc>
                <a:tc>
                  <a:txBody>
                    <a:bodyPr/>
                    <a:lstStyle/>
                    <a:p>
                      <a:pPr algn="ctr"/>
                      <a:endParaRPr lang="en-US" sz="1000" dirty="0"/>
                    </a:p>
                  </a:txBody>
                  <a:tcPr marL="68580" marR="68580" marT="34290" marB="34290"/>
                </a:tc>
                <a:tc>
                  <a:txBody>
                    <a:bodyPr/>
                    <a:lstStyle/>
                    <a:p>
                      <a:pPr algn="ctr"/>
                      <a:r>
                        <a:rPr lang="en-US" sz="1000" b="1" dirty="0">
                          <a:solidFill>
                            <a:srgbClr val="00B050"/>
                          </a:solidFill>
                        </a:rPr>
                        <a:t>Noscapine</a:t>
                      </a:r>
                    </a:p>
                  </a:txBody>
                  <a:tcPr marL="68580" marR="68580" marT="34290" marB="34290"/>
                </a:tc>
                <a:tc>
                  <a:txBody>
                    <a:bodyPr/>
                    <a:lstStyle/>
                    <a:p>
                      <a:pPr algn="ctr"/>
                      <a:endParaRPr lang="en-US" sz="1000" dirty="0"/>
                    </a:p>
                  </a:txBody>
                  <a:tcPr marL="68580" marR="68580" marT="34290" marB="34290"/>
                </a:tc>
                <a:extLst>
                  <a:ext uri="{0D108BD9-81ED-4DB2-BD59-A6C34878D82A}">
                    <a16:rowId xmlns:a16="http://schemas.microsoft.com/office/drawing/2014/main" val="586784681"/>
                  </a:ext>
                </a:extLst>
              </a:tr>
            </a:tbl>
          </a:graphicData>
        </a:graphic>
      </p:graphicFrame>
      <p:sp>
        <p:nvSpPr>
          <p:cNvPr id="5" name="TextBox 4">
            <a:extLst>
              <a:ext uri="{FF2B5EF4-FFF2-40B4-BE49-F238E27FC236}">
                <a16:creationId xmlns:a16="http://schemas.microsoft.com/office/drawing/2014/main" id="{E41B49CC-687E-449C-B8A0-D847D9330E73}"/>
              </a:ext>
            </a:extLst>
          </p:cNvPr>
          <p:cNvSpPr txBox="1"/>
          <p:nvPr/>
        </p:nvSpPr>
        <p:spPr>
          <a:xfrm>
            <a:off x="1517009" y="141563"/>
            <a:ext cx="6109982" cy="34624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dirty="0">
                <a:ln>
                  <a:noFill/>
                </a:ln>
                <a:solidFill>
                  <a:prstClr val="black"/>
                </a:solidFill>
                <a:effectLst/>
                <a:uLnTx/>
                <a:uFillTx/>
                <a:latin typeface="Calibri"/>
                <a:ea typeface="+mn-ea"/>
                <a:cs typeface="+mn-cs"/>
              </a:rPr>
              <a:t> One Fentanyl in Street-level Drug Samples (2016 - 2017)</a:t>
            </a:r>
          </a:p>
        </p:txBody>
      </p:sp>
      <p:sp>
        <p:nvSpPr>
          <p:cNvPr id="3" name="TextBox 2">
            <a:extLst>
              <a:ext uri="{FF2B5EF4-FFF2-40B4-BE49-F238E27FC236}">
                <a16:creationId xmlns:a16="http://schemas.microsoft.com/office/drawing/2014/main" id="{F1B488B6-77A2-46CA-8978-B81373EA1B79}"/>
              </a:ext>
            </a:extLst>
          </p:cNvPr>
          <p:cNvSpPr txBox="1"/>
          <p:nvPr/>
        </p:nvSpPr>
        <p:spPr>
          <a:xfrm>
            <a:off x="151002" y="2832113"/>
            <a:ext cx="1214306" cy="18928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75" b="0" i="0" u="none" strike="noStrike" kern="1200" cap="none" spc="0" normalizeH="0" baseline="0" noProof="0" dirty="0">
                <a:ln>
                  <a:noFill/>
                </a:ln>
                <a:solidFill>
                  <a:prstClr val="black"/>
                </a:solidFill>
                <a:effectLst/>
                <a:uLnTx/>
                <a:uFillTx/>
                <a:latin typeface="Calibri"/>
                <a:ea typeface="+mn-ea"/>
                <a:cs typeface="+mn-cs"/>
              </a:rPr>
              <a:t>Legend: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prstClr val="black"/>
                </a:solidFill>
                <a:effectLst/>
                <a:uLnTx/>
                <a:uFillTx/>
                <a:latin typeface="Calibri"/>
                <a:ea typeface="+mn-ea"/>
                <a:cs typeface="+mn-cs"/>
              </a:rPr>
              <a:t>Black</a:t>
            </a:r>
            <a:r>
              <a:rPr kumimoji="0" lang="en-US" sz="975" b="0" i="0" u="none" strike="noStrike" kern="1200" cap="none" spc="0" normalizeH="0" baseline="0" noProof="0" dirty="0">
                <a:ln>
                  <a:noFill/>
                </a:ln>
                <a:solidFill>
                  <a:prstClr val="black"/>
                </a:solidFill>
                <a:effectLst/>
                <a:uLnTx/>
                <a:uFillTx/>
                <a:latin typeface="Calibri"/>
                <a:ea typeface="+mn-ea"/>
                <a:cs typeface="+mn-cs"/>
              </a:rPr>
              <a:t> = drugs and adulterants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7030A0"/>
                </a:solidFill>
                <a:effectLst/>
                <a:uLnTx/>
                <a:uFillTx/>
                <a:latin typeface="Calibri"/>
                <a:ea typeface="+mn-ea"/>
                <a:cs typeface="+mn-cs"/>
              </a:rPr>
              <a:t>Purple</a:t>
            </a:r>
            <a:r>
              <a:rPr kumimoji="0" lang="en-US" sz="975" b="0" i="0" u="none" strike="noStrike" kern="1200" cap="none" spc="0" normalizeH="0" baseline="0" noProof="0" dirty="0">
                <a:ln>
                  <a:noFill/>
                </a:ln>
                <a:solidFill>
                  <a:prstClr val="black"/>
                </a:solidFill>
                <a:effectLst/>
                <a:uLnTx/>
                <a:uFillTx/>
                <a:latin typeface="Calibri"/>
                <a:ea typeface="+mn-ea"/>
                <a:cs typeface="+mn-cs"/>
              </a:rPr>
              <a:t> = fentanyl compounds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00B050"/>
                </a:solidFill>
                <a:effectLst/>
                <a:uLnTx/>
                <a:uFillTx/>
                <a:latin typeface="Calibri"/>
                <a:ea typeface="+mn-ea"/>
                <a:cs typeface="+mn-cs"/>
              </a:rPr>
              <a:t>Green</a:t>
            </a:r>
            <a:r>
              <a:rPr kumimoji="0" lang="en-US" sz="975" b="0" i="0" u="none" strike="noStrike" kern="1200" cap="none" spc="0" normalizeH="0" baseline="0" noProof="0" dirty="0">
                <a:ln>
                  <a:noFill/>
                </a:ln>
                <a:solidFill>
                  <a:prstClr val="black"/>
                </a:solidFill>
                <a:effectLst/>
                <a:uLnTx/>
                <a:uFillTx/>
                <a:latin typeface="Calibri"/>
                <a:ea typeface="+mn-ea"/>
                <a:cs typeface="+mn-cs"/>
              </a:rPr>
              <a:t> = impurities from heroin manufacturing process</a:t>
            </a:r>
          </a:p>
        </p:txBody>
      </p:sp>
    </p:spTree>
    <p:extLst>
      <p:ext uri="{BB962C8B-B14F-4D97-AF65-F5344CB8AC3E}">
        <p14:creationId xmlns:p14="http://schemas.microsoft.com/office/powerpoint/2010/main" val="1623482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8FC67AF-7B5B-4E29-8E94-CF8EE202A34A}"/>
              </a:ext>
            </a:extLst>
          </p:cNvPr>
          <p:cNvGraphicFramePr>
            <a:graphicFrameLocks noGrp="1"/>
          </p:cNvGraphicFramePr>
          <p:nvPr/>
        </p:nvGraphicFramePr>
        <p:xfrm>
          <a:off x="1510019" y="487813"/>
          <a:ext cx="6414782" cy="4687740"/>
        </p:xfrm>
        <a:graphic>
          <a:graphicData uri="http://schemas.openxmlformats.org/drawingml/2006/table">
            <a:tbl>
              <a:tblPr firstRow="1" bandRow="1">
                <a:tableStyleId>{5C22544A-7EE6-4342-B048-85BDC9FD1C3A}</a:tableStyleId>
              </a:tblPr>
              <a:tblGrid>
                <a:gridCol w="1270954">
                  <a:extLst>
                    <a:ext uri="{9D8B030D-6E8A-4147-A177-3AD203B41FA5}">
                      <a16:colId xmlns:a16="http://schemas.microsoft.com/office/drawing/2014/main" val="4085896743"/>
                    </a:ext>
                  </a:extLst>
                </a:gridCol>
                <a:gridCol w="1301302">
                  <a:extLst>
                    <a:ext uri="{9D8B030D-6E8A-4147-A177-3AD203B41FA5}">
                      <a16:colId xmlns:a16="http://schemas.microsoft.com/office/drawing/2014/main" val="36869164"/>
                    </a:ext>
                  </a:extLst>
                </a:gridCol>
                <a:gridCol w="1280842">
                  <a:extLst>
                    <a:ext uri="{9D8B030D-6E8A-4147-A177-3AD203B41FA5}">
                      <a16:colId xmlns:a16="http://schemas.microsoft.com/office/drawing/2014/main" val="249267106"/>
                    </a:ext>
                  </a:extLst>
                </a:gridCol>
                <a:gridCol w="1280842">
                  <a:extLst>
                    <a:ext uri="{9D8B030D-6E8A-4147-A177-3AD203B41FA5}">
                      <a16:colId xmlns:a16="http://schemas.microsoft.com/office/drawing/2014/main" val="3023441377"/>
                    </a:ext>
                  </a:extLst>
                </a:gridCol>
                <a:gridCol w="1280842">
                  <a:extLst>
                    <a:ext uri="{9D8B030D-6E8A-4147-A177-3AD203B41FA5}">
                      <a16:colId xmlns:a16="http://schemas.microsoft.com/office/drawing/2014/main" val="926120388"/>
                    </a:ext>
                  </a:extLst>
                </a:gridCol>
              </a:tblGrid>
              <a:tr h="366970">
                <a:tc>
                  <a:txBody>
                    <a:bodyPr/>
                    <a:lstStyle/>
                    <a:p>
                      <a:pPr algn="ctr"/>
                      <a:r>
                        <a:rPr lang="en-US" sz="1000" dirty="0"/>
                        <a:t>PA #1.4</a:t>
                      </a:r>
                    </a:p>
                  </a:txBody>
                  <a:tcPr marL="68580" marR="68580" marT="34290" marB="34290"/>
                </a:tc>
                <a:tc>
                  <a:txBody>
                    <a:bodyPr/>
                    <a:lstStyle/>
                    <a:p>
                      <a:pPr algn="ctr"/>
                      <a:r>
                        <a:rPr lang="en-US" sz="1000" dirty="0"/>
                        <a:t>PA #1</a:t>
                      </a:r>
                    </a:p>
                  </a:txBody>
                  <a:tcPr marL="68580" marR="68580" marT="34290" marB="34290"/>
                </a:tc>
                <a:tc>
                  <a:txBody>
                    <a:bodyPr/>
                    <a:lstStyle/>
                    <a:p>
                      <a:pPr algn="ctr"/>
                      <a:r>
                        <a:rPr lang="en-US" sz="1000" dirty="0"/>
                        <a:t>PA #10.4</a:t>
                      </a:r>
                    </a:p>
                    <a:p>
                      <a:pPr algn="ctr"/>
                      <a:endParaRPr lang="en-US" sz="1000" dirty="0">
                        <a:solidFill>
                          <a:srgbClr val="FFFF00"/>
                        </a:solidFill>
                        <a:effectLst>
                          <a:outerShdw blurRad="38100" dist="38100" dir="2700000" algn="tl">
                            <a:srgbClr val="000000">
                              <a:alpha val="43137"/>
                            </a:srgbClr>
                          </a:outerShdw>
                        </a:effectLst>
                      </a:endParaRPr>
                    </a:p>
                  </a:txBody>
                  <a:tcPr marL="68580" marR="68580" marT="34290" marB="34290"/>
                </a:tc>
                <a:tc>
                  <a:txBody>
                    <a:bodyPr/>
                    <a:lstStyle/>
                    <a:p>
                      <a:pPr algn="ctr"/>
                      <a:r>
                        <a:rPr lang="en-US" sz="1000" dirty="0"/>
                        <a:t>PA  #16.1</a:t>
                      </a:r>
                    </a:p>
                    <a:p>
                      <a:pPr algn="ctr"/>
                      <a:endParaRPr lang="en-US" sz="1000" dirty="0">
                        <a:solidFill>
                          <a:srgbClr val="FFFF00"/>
                        </a:solidFill>
                        <a:effectLst>
                          <a:outerShdw blurRad="38100" dist="38100" dir="2700000" algn="tl">
                            <a:srgbClr val="000000">
                              <a:alpha val="43137"/>
                            </a:srgbClr>
                          </a:outerShdw>
                        </a:effectLst>
                      </a:endParaRPr>
                    </a:p>
                  </a:txBody>
                  <a:tcPr marL="68580" marR="68580" marT="34290" marB="34290"/>
                </a:tc>
                <a:tc>
                  <a:txBody>
                    <a:bodyPr/>
                    <a:lstStyle/>
                    <a:p>
                      <a:pPr algn="ctr"/>
                      <a:r>
                        <a:rPr lang="en-US" sz="1000" dirty="0"/>
                        <a:t>PA #25</a:t>
                      </a:r>
                    </a:p>
                    <a:p>
                      <a:pPr algn="ctr"/>
                      <a:endParaRPr lang="en-US" sz="1000" dirty="0">
                        <a:solidFill>
                          <a:srgbClr val="FFFF00"/>
                        </a:solidFill>
                        <a:effectLst>
                          <a:outerShdw blurRad="38100" dist="38100" dir="2700000" algn="tl">
                            <a:srgbClr val="000000">
                              <a:alpha val="43137"/>
                            </a:srgbClr>
                          </a:outerShdw>
                        </a:effectLst>
                      </a:endParaRPr>
                    </a:p>
                  </a:txBody>
                  <a:tcPr marL="68580" marR="68580" marT="34290" marB="34290"/>
                </a:tc>
                <a:extLst>
                  <a:ext uri="{0D108BD9-81ED-4DB2-BD59-A6C34878D82A}">
                    <a16:rowId xmlns:a16="http://schemas.microsoft.com/office/drawing/2014/main" val="1758832075"/>
                  </a:ext>
                </a:extLst>
              </a:tr>
              <a:tr h="256440">
                <a:tc>
                  <a:txBody>
                    <a:bodyPr/>
                    <a:lstStyle/>
                    <a:p>
                      <a:pPr algn="ctr"/>
                      <a:r>
                        <a:rPr lang="en-US" sz="1000" b="1" i="0" u="none" dirty="0">
                          <a:solidFill>
                            <a:srgbClr val="7030A0"/>
                          </a:solidFill>
                          <a:effectLst/>
                        </a:rPr>
                        <a:t>Fentanyl</a:t>
                      </a:r>
                    </a:p>
                  </a:txBody>
                  <a:tcPr marL="68580" marR="68580" marT="34290" marB="34290"/>
                </a:tc>
                <a:tc>
                  <a:txBody>
                    <a:bodyPr/>
                    <a:lstStyle/>
                    <a:p>
                      <a:pPr algn="ctr"/>
                      <a:r>
                        <a:rPr lang="en-US" sz="1000" b="1" i="0" u="none" dirty="0">
                          <a:solidFill>
                            <a:srgbClr val="7030A0"/>
                          </a:solidFill>
                          <a:effectLst/>
                        </a:rPr>
                        <a:t>Fentanyl</a:t>
                      </a:r>
                    </a:p>
                  </a:txBody>
                  <a:tcPr marL="68580" marR="68580" marT="34290" marB="34290"/>
                </a:tc>
                <a:tc>
                  <a:txBody>
                    <a:bodyPr/>
                    <a:lstStyle/>
                    <a:p>
                      <a:pPr algn="ctr"/>
                      <a:r>
                        <a:rPr lang="en-US" sz="1000" b="1" dirty="0">
                          <a:solidFill>
                            <a:srgbClr val="7030A0"/>
                          </a:solidFill>
                        </a:rPr>
                        <a:t>Fentanyl</a:t>
                      </a:r>
                    </a:p>
                  </a:txBody>
                  <a:tcPr marL="68580" marR="68580" marT="34290" marB="34290"/>
                </a:tc>
                <a:tc>
                  <a:txBody>
                    <a:bodyPr/>
                    <a:lstStyle/>
                    <a:p>
                      <a:pPr algn="ctr"/>
                      <a:r>
                        <a:rPr lang="en-US" sz="1000" b="1" dirty="0">
                          <a:solidFill>
                            <a:srgbClr val="7030A0"/>
                          </a:solidFill>
                        </a:rPr>
                        <a:t>Fentanyl</a:t>
                      </a:r>
                    </a:p>
                  </a:txBody>
                  <a:tcPr marL="68580" marR="68580" marT="34290" marB="34290"/>
                </a:tc>
                <a:tc>
                  <a:txBody>
                    <a:bodyPr/>
                    <a:lstStyle/>
                    <a:p>
                      <a:pPr algn="ctr"/>
                      <a:r>
                        <a:rPr lang="en-US" sz="1000" b="1" dirty="0">
                          <a:solidFill>
                            <a:srgbClr val="7030A0"/>
                          </a:solidFill>
                        </a:rPr>
                        <a:t>Fentanyl</a:t>
                      </a:r>
                    </a:p>
                  </a:txBody>
                  <a:tcPr marL="68580" marR="68580" marT="34290" marB="34290"/>
                </a:tc>
                <a:extLst>
                  <a:ext uri="{0D108BD9-81ED-4DB2-BD59-A6C34878D82A}">
                    <a16:rowId xmlns:a16="http://schemas.microsoft.com/office/drawing/2014/main" val="821333224"/>
                  </a:ext>
                </a:extLst>
              </a:tr>
              <a:tr h="366970">
                <a:tc>
                  <a:txBody>
                    <a:bodyPr/>
                    <a:lstStyle/>
                    <a:p>
                      <a:pPr algn="ctr"/>
                      <a:r>
                        <a:rPr lang="en-US" sz="1000" b="1" dirty="0">
                          <a:solidFill>
                            <a:srgbClr val="7030A0"/>
                          </a:solidFill>
                        </a:rPr>
                        <a:t>Alpha-methyl Acetyl Fentanyl</a:t>
                      </a:r>
                    </a:p>
                  </a:txBody>
                  <a:tcPr marL="68580" marR="68580" marT="34290" marB="34290"/>
                </a:tc>
                <a:tc>
                  <a:txBody>
                    <a:bodyPr/>
                    <a:lstStyle/>
                    <a:p>
                      <a:pPr algn="ctr"/>
                      <a:r>
                        <a:rPr lang="en-US" sz="1000" b="1" dirty="0">
                          <a:solidFill>
                            <a:srgbClr val="7030A0"/>
                          </a:solidFill>
                        </a:rPr>
                        <a:t>Para-</a:t>
                      </a:r>
                      <a:r>
                        <a:rPr lang="en-US" sz="1000" b="1" dirty="0" err="1">
                          <a:solidFill>
                            <a:srgbClr val="7030A0"/>
                          </a:solidFill>
                        </a:rPr>
                        <a:t>Fluorofentanyl</a:t>
                      </a:r>
                      <a:endParaRPr lang="en-US" sz="1000" b="1" dirty="0">
                        <a:solidFill>
                          <a:srgbClr val="7030A0"/>
                        </a:solidFill>
                      </a:endParaRPr>
                    </a:p>
                  </a:txBody>
                  <a:tcPr marL="68580" marR="68580" marT="34290" marB="34290"/>
                </a:tc>
                <a:tc>
                  <a:txBody>
                    <a:bodyPr/>
                    <a:lstStyle/>
                    <a:p>
                      <a:pPr algn="ctr"/>
                      <a:r>
                        <a:rPr lang="en-US" sz="1000" b="1" i="0" u="none" dirty="0">
                          <a:solidFill>
                            <a:srgbClr val="7030A0"/>
                          </a:solidFill>
                          <a:effectLst/>
                        </a:rPr>
                        <a:t>Para-</a:t>
                      </a:r>
                      <a:r>
                        <a:rPr lang="en-US" sz="1000" b="1" i="0" u="none" dirty="0" err="1">
                          <a:solidFill>
                            <a:srgbClr val="7030A0"/>
                          </a:solidFill>
                          <a:effectLst/>
                        </a:rPr>
                        <a:t>Fluorofentanyl</a:t>
                      </a:r>
                      <a:r>
                        <a:rPr lang="en-US" sz="1000" b="1" dirty="0">
                          <a:solidFill>
                            <a:srgbClr val="7030A0"/>
                          </a:solidFill>
                        </a:rPr>
                        <a:t> </a:t>
                      </a:r>
                    </a:p>
                  </a:txBody>
                  <a:tcPr marL="68580" marR="68580" marT="34290" marB="34290"/>
                </a:tc>
                <a:tc>
                  <a:txBody>
                    <a:bodyPr/>
                    <a:lstStyle/>
                    <a:p>
                      <a:pPr algn="ctr"/>
                      <a:r>
                        <a:rPr lang="en-US" sz="1000" b="1" dirty="0">
                          <a:solidFill>
                            <a:srgbClr val="7030A0"/>
                          </a:solidFill>
                        </a:rPr>
                        <a:t>Ortho-</a:t>
                      </a:r>
                      <a:r>
                        <a:rPr lang="en-US" sz="1000" b="1" dirty="0" err="1">
                          <a:solidFill>
                            <a:srgbClr val="7030A0"/>
                          </a:solidFill>
                        </a:rPr>
                        <a:t>Fluorofentanyl</a:t>
                      </a:r>
                      <a:endParaRPr lang="en-US" sz="1000" b="1" dirty="0">
                        <a:solidFill>
                          <a:srgbClr val="7030A0"/>
                        </a:solidFill>
                      </a:endParaRPr>
                    </a:p>
                  </a:txBody>
                  <a:tcPr marL="68580" marR="68580" marT="34290" marB="34290"/>
                </a:tc>
                <a:tc>
                  <a:txBody>
                    <a:bodyPr/>
                    <a:lstStyle/>
                    <a:p>
                      <a:pPr algn="ctr"/>
                      <a:r>
                        <a:rPr lang="en-US" sz="1000" b="1" i="0" u="none" dirty="0">
                          <a:solidFill>
                            <a:srgbClr val="7030A0"/>
                          </a:solidFill>
                          <a:effectLst/>
                        </a:rPr>
                        <a:t>Ortho-</a:t>
                      </a:r>
                      <a:r>
                        <a:rPr lang="en-US" sz="1000" b="1" i="0" u="none" dirty="0" err="1">
                          <a:solidFill>
                            <a:srgbClr val="7030A0"/>
                          </a:solidFill>
                          <a:effectLst/>
                        </a:rPr>
                        <a:t>Fluorofentanyl</a:t>
                      </a:r>
                      <a:endParaRPr lang="en-US" sz="1000" b="1" i="0" u="none" dirty="0">
                        <a:solidFill>
                          <a:srgbClr val="7030A0"/>
                        </a:solidFill>
                        <a:effectLst/>
                      </a:endParaRPr>
                    </a:p>
                  </a:txBody>
                  <a:tcPr marL="68580" marR="68580" marT="34290" marB="34290"/>
                </a:tc>
                <a:extLst>
                  <a:ext uri="{0D108BD9-81ED-4DB2-BD59-A6C34878D82A}">
                    <a16:rowId xmlns:a16="http://schemas.microsoft.com/office/drawing/2014/main" val="1453546902"/>
                  </a:ext>
                </a:extLst>
              </a:tr>
              <a:tr h="256440">
                <a:tc>
                  <a:txBody>
                    <a:bodyPr/>
                    <a:lstStyle/>
                    <a:p>
                      <a:pPr algn="ctr"/>
                      <a:r>
                        <a:rPr lang="en-US" sz="1000" b="1" dirty="0">
                          <a:solidFill>
                            <a:srgbClr val="7030A0"/>
                          </a:solidFill>
                        </a:rPr>
                        <a:t>4-ANPP</a:t>
                      </a:r>
                    </a:p>
                  </a:txBody>
                  <a:tcPr marL="68580" marR="68580" marT="34290" marB="34290"/>
                </a:tc>
                <a:tc>
                  <a:txBody>
                    <a:bodyPr/>
                    <a:lstStyle/>
                    <a:p>
                      <a:pPr algn="ctr"/>
                      <a:r>
                        <a:rPr lang="en-US" sz="1000" b="1" dirty="0" err="1">
                          <a:solidFill>
                            <a:srgbClr val="7030A0"/>
                          </a:solidFill>
                        </a:rPr>
                        <a:t>Thiofentanyl</a:t>
                      </a:r>
                      <a:endParaRPr lang="en-US" sz="1000" b="1" dirty="0">
                        <a:solidFill>
                          <a:srgbClr val="7030A0"/>
                        </a:solidFill>
                      </a:endParaRPr>
                    </a:p>
                  </a:txBody>
                  <a:tcPr marL="68580" marR="68580" marT="34290" marB="34290"/>
                </a:tc>
                <a:tc>
                  <a:txBody>
                    <a:bodyPr/>
                    <a:lstStyle/>
                    <a:p>
                      <a:pPr algn="ctr"/>
                      <a:r>
                        <a:rPr lang="en-US" sz="1000" b="1" dirty="0">
                          <a:solidFill>
                            <a:srgbClr val="7030A0"/>
                          </a:solidFill>
                        </a:rPr>
                        <a:t>Valeryl Fentanyl</a:t>
                      </a:r>
                    </a:p>
                  </a:txBody>
                  <a:tcPr marL="68580" marR="68580" marT="34290" marB="34290"/>
                </a:tc>
                <a:tc>
                  <a:txBody>
                    <a:bodyPr/>
                    <a:lstStyle/>
                    <a:p>
                      <a:pPr algn="ctr"/>
                      <a:r>
                        <a:rPr lang="en-US" sz="1000" b="1" dirty="0">
                          <a:solidFill>
                            <a:srgbClr val="7030A0"/>
                          </a:solidFill>
                        </a:rPr>
                        <a:t>Valeryl Fentanyl</a:t>
                      </a:r>
                    </a:p>
                  </a:txBody>
                  <a:tcPr marL="68580" marR="68580" marT="34290" marB="34290"/>
                </a:tc>
                <a:tc>
                  <a:txBody>
                    <a:bodyPr/>
                    <a:lstStyle/>
                    <a:p>
                      <a:pPr algn="ctr"/>
                      <a:r>
                        <a:rPr lang="en-US" sz="1000" b="1" dirty="0">
                          <a:solidFill>
                            <a:srgbClr val="7030A0"/>
                          </a:solidFill>
                        </a:rPr>
                        <a:t>Valeryl Fentanyl</a:t>
                      </a:r>
                    </a:p>
                  </a:txBody>
                  <a:tcPr marL="68580" marR="68580" marT="34290" marB="34290"/>
                </a:tc>
                <a:extLst>
                  <a:ext uri="{0D108BD9-81ED-4DB2-BD59-A6C34878D82A}">
                    <a16:rowId xmlns:a16="http://schemas.microsoft.com/office/drawing/2014/main" val="257872489"/>
                  </a:ext>
                </a:extLst>
              </a:tr>
              <a:tr h="256440">
                <a:tc>
                  <a:txBody>
                    <a:bodyPr/>
                    <a:lstStyle/>
                    <a:p>
                      <a:pPr algn="ctr"/>
                      <a:r>
                        <a:rPr lang="en-US" sz="1000" b="1" dirty="0">
                          <a:solidFill>
                            <a:srgbClr val="7030A0"/>
                          </a:solidFill>
                        </a:rPr>
                        <a:t>Phenethyl 4-ANPP</a:t>
                      </a:r>
                    </a:p>
                  </a:txBody>
                  <a:tcPr marL="68580" marR="68580" marT="34290" marB="34290"/>
                </a:tc>
                <a:tc>
                  <a:txBody>
                    <a:bodyPr/>
                    <a:lstStyle/>
                    <a:p>
                      <a:pPr algn="ctr"/>
                      <a:r>
                        <a:rPr lang="en-US" sz="1000" b="1" dirty="0">
                          <a:solidFill>
                            <a:srgbClr val="7030A0"/>
                          </a:solidFill>
                        </a:rPr>
                        <a:t>Valeryl Fentanyl</a:t>
                      </a:r>
                    </a:p>
                  </a:txBody>
                  <a:tcPr marL="68580" marR="68580" marT="34290" marB="34290"/>
                </a:tc>
                <a:tc>
                  <a:txBody>
                    <a:bodyPr/>
                    <a:lstStyle/>
                    <a:p>
                      <a:pPr algn="ctr"/>
                      <a:r>
                        <a:rPr lang="en-US" sz="1000" b="1" dirty="0">
                          <a:solidFill>
                            <a:srgbClr val="7030A0"/>
                          </a:solidFill>
                        </a:rPr>
                        <a:t>Phenethyl 4-ANPP</a:t>
                      </a:r>
                    </a:p>
                  </a:txBody>
                  <a:tcPr marL="68580" marR="68580" marT="34290" marB="3429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00" b="1" dirty="0">
                          <a:solidFill>
                            <a:srgbClr val="7030A0"/>
                          </a:solidFill>
                        </a:rPr>
                        <a:t>Phenethyl 4-ANPP</a:t>
                      </a:r>
                    </a:p>
                  </a:txBody>
                  <a:tcPr marL="68580" marR="68580" marT="34290" marB="34290"/>
                </a:tc>
                <a:tc>
                  <a:txBody>
                    <a:bodyPr/>
                    <a:lstStyle/>
                    <a:p>
                      <a:pPr algn="ctr"/>
                      <a:r>
                        <a:rPr lang="en-US" sz="1000" b="1" dirty="0">
                          <a:solidFill>
                            <a:srgbClr val="7030A0"/>
                          </a:solidFill>
                        </a:rPr>
                        <a:t>Phenethyl 4-ANPP</a:t>
                      </a:r>
                    </a:p>
                  </a:txBody>
                  <a:tcPr marL="68580" marR="68580" marT="34290" marB="34290"/>
                </a:tc>
                <a:extLst>
                  <a:ext uri="{0D108BD9-81ED-4DB2-BD59-A6C34878D82A}">
                    <a16:rowId xmlns:a16="http://schemas.microsoft.com/office/drawing/2014/main" val="2725929468"/>
                  </a:ext>
                </a:extLst>
              </a:tr>
              <a:tr h="256440">
                <a:tc>
                  <a:txBody>
                    <a:bodyPr/>
                    <a:lstStyle/>
                    <a:p>
                      <a:pPr algn="ctr"/>
                      <a:r>
                        <a:rPr lang="en-US" sz="1000" b="1" dirty="0">
                          <a:solidFill>
                            <a:schemeClr val="accent6"/>
                          </a:solidFill>
                        </a:rPr>
                        <a:t>5-Fluoro ADB</a:t>
                      </a:r>
                    </a:p>
                  </a:txBody>
                  <a:tcPr marL="68580" marR="68580" marT="34290" marB="34290"/>
                </a:tc>
                <a:tc>
                  <a:txBody>
                    <a:bodyPr/>
                    <a:lstStyle/>
                    <a:p>
                      <a:pPr algn="ctr"/>
                      <a:r>
                        <a:rPr lang="en-US" sz="1000" b="1" dirty="0">
                          <a:solidFill>
                            <a:srgbClr val="7030A0"/>
                          </a:solidFill>
                        </a:rPr>
                        <a:t>4-ANPP</a:t>
                      </a:r>
                    </a:p>
                  </a:txBody>
                  <a:tcPr marL="68580" marR="68580" marT="34290" marB="34290"/>
                </a:tc>
                <a:tc>
                  <a:txBody>
                    <a:bodyPr/>
                    <a:lstStyle/>
                    <a:p>
                      <a:pPr algn="ctr"/>
                      <a:r>
                        <a:rPr lang="en-US" sz="1000" b="1" dirty="0">
                          <a:solidFill>
                            <a:srgbClr val="7030A0"/>
                          </a:solidFill>
                        </a:rPr>
                        <a:t>4-ANPP</a:t>
                      </a:r>
                    </a:p>
                  </a:txBody>
                  <a:tcPr marL="68580" marR="68580" marT="34290" marB="34290"/>
                </a:tc>
                <a:tc>
                  <a:txBody>
                    <a:bodyPr/>
                    <a:lstStyle/>
                    <a:p>
                      <a:pPr algn="ctr"/>
                      <a:r>
                        <a:rPr lang="en-US" sz="1000" b="1" dirty="0">
                          <a:solidFill>
                            <a:srgbClr val="7030A0"/>
                          </a:solidFill>
                        </a:rPr>
                        <a:t>4-ANPP</a:t>
                      </a:r>
                    </a:p>
                  </a:txBody>
                  <a:tcPr marL="68580" marR="68580" marT="34290" marB="3429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00" b="1" dirty="0">
                          <a:solidFill>
                            <a:srgbClr val="7030A0"/>
                          </a:solidFill>
                        </a:rPr>
                        <a:t>4-ANPP</a:t>
                      </a:r>
                    </a:p>
                  </a:txBody>
                  <a:tcPr marL="68580" marR="68580" marT="34290" marB="34290"/>
                </a:tc>
                <a:extLst>
                  <a:ext uri="{0D108BD9-81ED-4DB2-BD59-A6C34878D82A}">
                    <a16:rowId xmlns:a16="http://schemas.microsoft.com/office/drawing/2014/main" val="1088029552"/>
                  </a:ext>
                </a:extLst>
              </a:tr>
              <a:tr h="366970">
                <a:tc>
                  <a:txBody>
                    <a:bodyPr/>
                    <a:lstStyle/>
                    <a:p>
                      <a:pPr algn="ctr"/>
                      <a:r>
                        <a:rPr lang="en-US" sz="1000" b="1" dirty="0">
                          <a:solidFill>
                            <a:schemeClr val="tx1"/>
                          </a:solidFill>
                        </a:rPr>
                        <a:t>Heroin</a:t>
                      </a:r>
                    </a:p>
                  </a:txBody>
                  <a:tcPr marL="68580" marR="68580" marT="34290" marB="3429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00" b="1" dirty="0">
                          <a:solidFill>
                            <a:srgbClr val="7030A0"/>
                          </a:solidFill>
                        </a:rPr>
                        <a:t>Phenethyl 4-ANPP</a:t>
                      </a:r>
                    </a:p>
                    <a:p>
                      <a:pPr algn="ctr"/>
                      <a:endParaRPr lang="en-US" sz="1000" b="1" dirty="0">
                        <a:solidFill>
                          <a:schemeClr val="tx1"/>
                        </a:solidFill>
                      </a:endParaRPr>
                    </a:p>
                  </a:txBody>
                  <a:tcPr marL="68580" marR="68580" marT="34290" marB="3429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00" b="1" dirty="0">
                          <a:solidFill>
                            <a:schemeClr val="tx1"/>
                          </a:solidFill>
                        </a:rPr>
                        <a:t>Heroin</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solidFill>
                            <a:schemeClr val="tx1"/>
                          </a:solidFill>
                        </a:rPr>
                        <a:t>Heroin</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solidFill>
                            <a:schemeClr val="tx1"/>
                          </a:solidFill>
                        </a:rPr>
                        <a:t>Heroin</a:t>
                      </a:r>
                    </a:p>
                  </a:txBody>
                  <a:tcPr marL="68580" marR="68580" marT="34290" marB="34290"/>
                </a:tc>
                <a:extLst>
                  <a:ext uri="{0D108BD9-81ED-4DB2-BD59-A6C34878D82A}">
                    <a16:rowId xmlns:a16="http://schemas.microsoft.com/office/drawing/2014/main" val="643463313"/>
                  </a:ext>
                </a:extLst>
              </a:tr>
              <a:tr h="256440">
                <a:tc>
                  <a:txBody>
                    <a:bodyPr/>
                    <a:lstStyle/>
                    <a:p>
                      <a:pPr algn="ctr"/>
                      <a:r>
                        <a:rPr lang="en-US" sz="1000" b="1" dirty="0">
                          <a:solidFill>
                            <a:srgbClr val="C00000"/>
                          </a:solidFill>
                          <a:highlight>
                            <a:srgbClr val="FFFF00"/>
                          </a:highlight>
                        </a:rPr>
                        <a:t>Phenylbutazone</a:t>
                      </a:r>
                    </a:p>
                  </a:txBody>
                  <a:tcPr marL="68580" marR="68580" marT="34290" marB="34290"/>
                </a:tc>
                <a:tc>
                  <a:txBody>
                    <a:bodyPr/>
                    <a:lstStyle/>
                    <a:p>
                      <a:pPr algn="ctr"/>
                      <a:r>
                        <a:rPr lang="en-US" sz="1000" b="1" dirty="0">
                          <a:solidFill>
                            <a:schemeClr val="tx1"/>
                          </a:solidFill>
                        </a:rPr>
                        <a:t>Heroin</a:t>
                      </a:r>
                    </a:p>
                  </a:txBody>
                  <a:tcPr marL="68580" marR="68580" marT="34290" marB="34290"/>
                </a:tc>
                <a:tc>
                  <a:txBody>
                    <a:bodyPr/>
                    <a:lstStyle/>
                    <a:p>
                      <a:pPr algn="ctr"/>
                      <a:r>
                        <a:rPr lang="en-US" sz="1000" b="1" dirty="0">
                          <a:solidFill>
                            <a:schemeClr val="tx1"/>
                          </a:solidFill>
                        </a:rPr>
                        <a:t>Cocaine</a:t>
                      </a:r>
                    </a:p>
                  </a:txBody>
                  <a:tcPr marL="68580" marR="68580" marT="34290" marB="34290"/>
                </a:tc>
                <a:tc>
                  <a:txBody>
                    <a:bodyPr/>
                    <a:lstStyle/>
                    <a:p>
                      <a:pPr algn="ctr"/>
                      <a:r>
                        <a:rPr lang="en-US" sz="1000" b="1" i="0" u="none" dirty="0">
                          <a:solidFill>
                            <a:srgbClr val="C00000"/>
                          </a:solidFill>
                          <a:effectLst/>
                          <a:highlight>
                            <a:srgbClr val="FFFF00"/>
                          </a:highlight>
                        </a:rPr>
                        <a:t>Phenylbutazone</a:t>
                      </a:r>
                    </a:p>
                  </a:txBody>
                  <a:tcPr marL="68580" marR="68580" marT="34290" marB="3429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00" b="1" i="0" u="none" dirty="0">
                          <a:solidFill>
                            <a:schemeClr val="tx1"/>
                          </a:solidFill>
                          <a:effectLst/>
                        </a:rPr>
                        <a:t>Cocaine</a:t>
                      </a:r>
                      <a:endParaRPr lang="en-US" sz="1000" b="1" i="1" u="sng" dirty="0">
                        <a:solidFill>
                          <a:schemeClr val="tx1"/>
                        </a:solidFill>
                        <a:effectLst>
                          <a:outerShdw blurRad="38100" dist="38100" dir="2700000" algn="tl">
                            <a:srgbClr val="000000">
                              <a:alpha val="43137"/>
                            </a:srgbClr>
                          </a:outerShdw>
                        </a:effectLst>
                      </a:endParaRPr>
                    </a:p>
                  </a:txBody>
                  <a:tcPr marL="68580" marR="68580" marT="34290" marB="34290"/>
                </a:tc>
                <a:extLst>
                  <a:ext uri="{0D108BD9-81ED-4DB2-BD59-A6C34878D82A}">
                    <a16:rowId xmlns:a16="http://schemas.microsoft.com/office/drawing/2014/main" val="122013995"/>
                  </a:ext>
                </a:extLst>
              </a:tr>
              <a:tr h="256440">
                <a:tc>
                  <a:txBody>
                    <a:bodyPr/>
                    <a:lstStyle/>
                    <a:p>
                      <a:pPr algn="ctr"/>
                      <a:r>
                        <a:rPr lang="en-US" sz="1000" b="1" dirty="0">
                          <a:solidFill>
                            <a:srgbClr val="C00000"/>
                          </a:solidFill>
                          <a:highlight>
                            <a:srgbClr val="FFFF00"/>
                          </a:highlight>
                        </a:rPr>
                        <a:t>Xylazine</a:t>
                      </a:r>
                    </a:p>
                  </a:txBody>
                  <a:tcPr marL="68580" marR="68580" marT="34290" marB="34290"/>
                </a:tc>
                <a:tc>
                  <a:txBody>
                    <a:bodyPr/>
                    <a:lstStyle/>
                    <a:p>
                      <a:pPr algn="ctr"/>
                      <a:r>
                        <a:rPr lang="en-US" sz="1000" b="1" dirty="0">
                          <a:solidFill>
                            <a:schemeClr val="tx1"/>
                          </a:solidFill>
                        </a:rPr>
                        <a:t>Cocaine</a:t>
                      </a:r>
                      <a:endParaRPr lang="en-US" sz="1000" b="1" dirty="0">
                        <a:solidFill>
                          <a:srgbClr val="C00000"/>
                        </a:solidFill>
                      </a:endParaRPr>
                    </a:p>
                  </a:txBody>
                  <a:tcPr marL="68580" marR="68580" marT="34290" marB="34290"/>
                </a:tc>
                <a:tc>
                  <a:txBody>
                    <a:bodyPr/>
                    <a:lstStyle/>
                    <a:p>
                      <a:pPr algn="ctr"/>
                      <a:r>
                        <a:rPr lang="en-US" sz="1000" b="1" dirty="0">
                          <a:solidFill>
                            <a:srgbClr val="C00000"/>
                          </a:solidFill>
                          <a:highlight>
                            <a:srgbClr val="FFFF00"/>
                          </a:highlight>
                        </a:rPr>
                        <a:t>Phenylbutazone</a:t>
                      </a:r>
                      <a:r>
                        <a:rPr lang="en-US" sz="1000" b="1" dirty="0">
                          <a:solidFill>
                            <a:schemeClr val="tx1"/>
                          </a:solidFill>
                          <a:highlight>
                            <a:srgbClr val="FFFF00"/>
                          </a:highlight>
                        </a:rPr>
                        <a:t> </a:t>
                      </a:r>
                    </a:p>
                  </a:txBody>
                  <a:tcPr marL="68580" marR="68580" marT="34290" marB="34290"/>
                </a:tc>
                <a:tc>
                  <a:txBody>
                    <a:bodyPr/>
                    <a:lstStyle/>
                    <a:p>
                      <a:pPr algn="ctr"/>
                      <a:r>
                        <a:rPr lang="en-US" sz="1000" b="1" dirty="0">
                          <a:solidFill>
                            <a:srgbClr val="C00000"/>
                          </a:solidFill>
                          <a:highlight>
                            <a:srgbClr val="FFFF00"/>
                          </a:highlight>
                        </a:rPr>
                        <a:t>Xylazine</a:t>
                      </a:r>
                    </a:p>
                  </a:txBody>
                  <a:tcPr marL="68580" marR="68580" marT="34290" marB="3429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00" b="1" dirty="0">
                          <a:solidFill>
                            <a:srgbClr val="C00000"/>
                          </a:solidFill>
                          <a:highlight>
                            <a:srgbClr val="FFFF00"/>
                          </a:highlight>
                        </a:rPr>
                        <a:t>Phenylbutazone</a:t>
                      </a:r>
                    </a:p>
                  </a:txBody>
                  <a:tcPr marL="68580" marR="68580" marT="34290" marB="34290"/>
                </a:tc>
                <a:extLst>
                  <a:ext uri="{0D108BD9-81ED-4DB2-BD59-A6C34878D82A}">
                    <a16:rowId xmlns:a16="http://schemas.microsoft.com/office/drawing/2014/main" val="3718815799"/>
                  </a:ext>
                </a:extLst>
              </a:tr>
              <a:tr h="256440">
                <a:tc>
                  <a:txBody>
                    <a:bodyPr/>
                    <a:lstStyle/>
                    <a:p>
                      <a:pPr algn="ctr"/>
                      <a:r>
                        <a:rPr lang="en-US" sz="1000" b="1" dirty="0">
                          <a:solidFill>
                            <a:srgbClr val="C00000"/>
                          </a:solidFill>
                        </a:rPr>
                        <a:t>Diphenhydramine</a:t>
                      </a:r>
                    </a:p>
                  </a:txBody>
                  <a:tcPr marL="68580" marR="68580" marT="34290" marB="34290"/>
                </a:tc>
                <a:tc>
                  <a:txBody>
                    <a:bodyPr/>
                    <a:lstStyle/>
                    <a:p>
                      <a:pPr algn="ctr"/>
                      <a:r>
                        <a:rPr lang="en-US" sz="1000" b="1" dirty="0">
                          <a:solidFill>
                            <a:srgbClr val="C00000"/>
                          </a:solidFill>
                          <a:highlight>
                            <a:srgbClr val="FFFF00"/>
                          </a:highlight>
                        </a:rPr>
                        <a:t>Phenylbutazone</a:t>
                      </a:r>
                    </a:p>
                  </a:txBody>
                  <a:tcPr marL="68580" marR="68580" marT="34290" marB="34290"/>
                </a:tc>
                <a:tc>
                  <a:txBody>
                    <a:bodyPr/>
                    <a:lstStyle/>
                    <a:p>
                      <a:pPr algn="ctr"/>
                      <a:r>
                        <a:rPr lang="en-US" sz="1000" b="1" dirty="0">
                          <a:solidFill>
                            <a:srgbClr val="C00000"/>
                          </a:solidFill>
                          <a:highlight>
                            <a:srgbClr val="FFFF00"/>
                          </a:highlight>
                        </a:rPr>
                        <a:t>Xylazine</a:t>
                      </a:r>
                    </a:p>
                  </a:txBody>
                  <a:tcPr marL="68580" marR="68580" marT="34290" marB="34290"/>
                </a:tc>
                <a:tc>
                  <a:txBody>
                    <a:bodyPr/>
                    <a:lstStyle/>
                    <a:p>
                      <a:pPr algn="ctr"/>
                      <a:r>
                        <a:rPr lang="en-US" sz="1000" b="1" dirty="0">
                          <a:solidFill>
                            <a:srgbClr val="C00000"/>
                          </a:solidFill>
                          <a:highlight>
                            <a:srgbClr val="FFFF00"/>
                          </a:highlight>
                        </a:rPr>
                        <a:t>Levamisole</a:t>
                      </a:r>
                    </a:p>
                  </a:txBody>
                  <a:tcPr marL="68580" marR="68580" marT="34290" marB="34290"/>
                </a:tc>
                <a:tc>
                  <a:txBody>
                    <a:bodyPr/>
                    <a:lstStyle/>
                    <a:p>
                      <a:pPr algn="ctr"/>
                      <a:r>
                        <a:rPr lang="en-US" sz="1000" b="1" dirty="0">
                          <a:solidFill>
                            <a:srgbClr val="C00000"/>
                          </a:solidFill>
                          <a:highlight>
                            <a:srgbClr val="FFFF00"/>
                          </a:highlight>
                        </a:rPr>
                        <a:t>Xylazine</a:t>
                      </a:r>
                    </a:p>
                  </a:txBody>
                  <a:tcPr marL="68580" marR="68580" marT="34290" marB="34290"/>
                </a:tc>
                <a:extLst>
                  <a:ext uri="{0D108BD9-81ED-4DB2-BD59-A6C34878D82A}">
                    <a16:rowId xmlns:a16="http://schemas.microsoft.com/office/drawing/2014/main" val="266427770"/>
                  </a:ext>
                </a:extLst>
              </a:tr>
              <a:tr h="256440">
                <a:tc>
                  <a:txBody>
                    <a:bodyPr/>
                    <a:lstStyle/>
                    <a:p>
                      <a:pPr algn="ctr"/>
                      <a:r>
                        <a:rPr lang="en-US" sz="1000" b="1" dirty="0">
                          <a:solidFill>
                            <a:srgbClr val="C00000"/>
                          </a:solidFill>
                        </a:rPr>
                        <a:t>Lidocaine</a:t>
                      </a:r>
                    </a:p>
                  </a:txBody>
                  <a:tcPr marL="68580" marR="68580" marT="34290" marB="34290"/>
                </a:tc>
                <a:tc>
                  <a:txBody>
                    <a:bodyPr/>
                    <a:lstStyle/>
                    <a:p>
                      <a:pPr algn="ctr"/>
                      <a:r>
                        <a:rPr lang="en-US" sz="1000" b="1" dirty="0">
                          <a:solidFill>
                            <a:srgbClr val="C00000"/>
                          </a:solidFill>
                          <a:highlight>
                            <a:srgbClr val="FFFF00"/>
                          </a:highlight>
                        </a:rPr>
                        <a:t>Xylazine</a:t>
                      </a:r>
                    </a:p>
                  </a:txBody>
                  <a:tcPr marL="68580" marR="68580" marT="34290" marB="34290"/>
                </a:tc>
                <a:tc>
                  <a:txBody>
                    <a:bodyPr/>
                    <a:lstStyle/>
                    <a:p>
                      <a:pPr algn="ctr"/>
                      <a:r>
                        <a:rPr lang="en-US" sz="1000" b="1" dirty="0">
                          <a:solidFill>
                            <a:schemeClr val="tx1"/>
                          </a:solidFill>
                        </a:rPr>
                        <a:t>Tramadol</a:t>
                      </a:r>
                    </a:p>
                  </a:txBody>
                  <a:tcPr marL="68580" marR="68580" marT="34290" marB="34290"/>
                </a:tc>
                <a:tc>
                  <a:txBody>
                    <a:bodyPr/>
                    <a:lstStyle/>
                    <a:p>
                      <a:pPr algn="ctr"/>
                      <a:r>
                        <a:rPr lang="en-US" sz="1000" b="1" dirty="0">
                          <a:solidFill>
                            <a:schemeClr val="tx1"/>
                          </a:solidFill>
                        </a:rPr>
                        <a:t>Tramadol</a:t>
                      </a:r>
                    </a:p>
                  </a:txBody>
                  <a:tcPr marL="68580" marR="68580" marT="34290" marB="34290"/>
                </a:tc>
                <a:tc>
                  <a:txBody>
                    <a:bodyPr/>
                    <a:lstStyle/>
                    <a:p>
                      <a:pPr algn="ctr"/>
                      <a:r>
                        <a:rPr lang="en-US" sz="1000" b="1" dirty="0">
                          <a:solidFill>
                            <a:schemeClr val="tx1"/>
                          </a:solidFill>
                        </a:rPr>
                        <a:t>Tramadol</a:t>
                      </a:r>
                    </a:p>
                  </a:txBody>
                  <a:tcPr marL="68580" marR="68580" marT="34290" marB="34290"/>
                </a:tc>
                <a:extLst>
                  <a:ext uri="{0D108BD9-81ED-4DB2-BD59-A6C34878D82A}">
                    <a16:rowId xmlns:a16="http://schemas.microsoft.com/office/drawing/2014/main" val="1774371321"/>
                  </a:ext>
                </a:extLst>
              </a:tr>
              <a:tr h="256440">
                <a:tc>
                  <a:txBody>
                    <a:bodyPr/>
                    <a:lstStyle/>
                    <a:p>
                      <a:pPr algn="ctr"/>
                      <a:r>
                        <a:rPr lang="en-US" sz="1000" b="1" dirty="0">
                          <a:solidFill>
                            <a:srgbClr val="C00000"/>
                          </a:solidFill>
                        </a:rPr>
                        <a:t>Procaine</a:t>
                      </a:r>
                    </a:p>
                  </a:txBody>
                  <a:tcPr marL="68580" marR="68580" marT="34290" marB="34290"/>
                </a:tc>
                <a:tc>
                  <a:txBody>
                    <a:bodyPr/>
                    <a:lstStyle/>
                    <a:p>
                      <a:pPr algn="ctr"/>
                      <a:r>
                        <a:rPr lang="en-US" sz="1000" b="1" dirty="0">
                          <a:solidFill>
                            <a:schemeClr val="tx1"/>
                          </a:solidFill>
                        </a:rPr>
                        <a:t>Tramadol</a:t>
                      </a:r>
                    </a:p>
                  </a:txBody>
                  <a:tcPr marL="68580" marR="68580" marT="34290" marB="34290"/>
                </a:tc>
                <a:tc>
                  <a:txBody>
                    <a:bodyPr/>
                    <a:lstStyle/>
                    <a:p>
                      <a:pPr algn="ctr"/>
                      <a:r>
                        <a:rPr lang="en-US" sz="1000" b="1" dirty="0">
                          <a:solidFill>
                            <a:srgbClr val="C00000"/>
                          </a:solidFill>
                        </a:rPr>
                        <a:t>Caffeine</a:t>
                      </a:r>
                    </a:p>
                  </a:txBody>
                  <a:tcPr marL="68580" marR="68580" marT="34290" marB="34290"/>
                </a:tc>
                <a:tc>
                  <a:txBody>
                    <a:bodyPr/>
                    <a:lstStyle/>
                    <a:p>
                      <a:pPr algn="ctr"/>
                      <a:r>
                        <a:rPr lang="en-US" sz="1000" b="1" dirty="0">
                          <a:solidFill>
                            <a:srgbClr val="C00000"/>
                          </a:solidFill>
                        </a:rPr>
                        <a:t>Lidocaine</a:t>
                      </a:r>
                    </a:p>
                  </a:txBody>
                  <a:tcPr marL="68580" marR="68580" marT="34290" marB="34290"/>
                </a:tc>
                <a:tc>
                  <a:txBody>
                    <a:bodyPr/>
                    <a:lstStyle/>
                    <a:p>
                      <a:pPr algn="ctr"/>
                      <a:r>
                        <a:rPr lang="en-US" sz="1000" b="1" dirty="0">
                          <a:solidFill>
                            <a:srgbClr val="C00000"/>
                          </a:solidFill>
                        </a:rPr>
                        <a:t>Lidocaine</a:t>
                      </a:r>
                    </a:p>
                  </a:txBody>
                  <a:tcPr marL="68580" marR="68580" marT="34290" marB="34290"/>
                </a:tc>
                <a:extLst>
                  <a:ext uri="{0D108BD9-81ED-4DB2-BD59-A6C34878D82A}">
                    <a16:rowId xmlns:a16="http://schemas.microsoft.com/office/drawing/2014/main" val="3378600661"/>
                  </a:ext>
                </a:extLst>
              </a:tr>
              <a:tr h="256440">
                <a:tc>
                  <a:txBody>
                    <a:bodyPr/>
                    <a:lstStyle/>
                    <a:p>
                      <a:pPr algn="ctr"/>
                      <a:r>
                        <a:rPr lang="en-US" sz="1000" b="1" dirty="0">
                          <a:solidFill>
                            <a:srgbClr val="C00000"/>
                          </a:solidFill>
                        </a:rPr>
                        <a:t>Caffeine</a:t>
                      </a:r>
                    </a:p>
                  </a:txBody>
                  <a:tcPr marL="68580" marR="68580" marT="34290" marB="34290"/>
                </a:tc>
                <a:tc>
                  <a:txBody>
                    <a:bodyPr/>
                    <a:lstStyle/>
                    <a:p>
                      <a:pPr algn="ctr"/>
                      <a:r>
                        <a:rPr lang="en-US" sz="1000" b="1" dirty="0">
                          <a:solidFill>
                            <a:srgbClr val="C00000"/>
                          </a:solidFill>
                        </a:rPr>
                        <a:t>Lidocaine</a:t>
                      </a:r>
                    </a:p>
                  </a:txBody>
                  <a:tcPr marL="68580" marR="68580" marT="34290" marB="34290"/>
                </a:tc>
                <a:tc>
                  <a:txBody>
                    <a:bodyPr/>
                    <a:lstStyle/>
                    <a:p>
                      <a:pPr algn="ctr"/>
                      <a:r>
                        <a:rPr lang="en-US" sz="1000" b="1" dirty="0">
                          <a:solidFill>
                            <a:srgbClr val="C00000"/>
                          </a:solidFill>
                        </a:rPr>
                        <a:t>Lidocaine</a:t>
                      </a:r>
                    </a:p>
                  </a:txBody>
                  <a:tcPr marL="68580" marR="68580" marT="34290" marB="34290"/>
                </a:tc>
                <a:tc>
                  <a:txBody>
                    <a:bodyPr/>
                    <a:lstStyle/>
                    <a:p>
                      <a:pPr algn="ctr"/>
                      <a:r>
                        <a:rPr lang="en-US" sz="1000" b="1" dirty="0">
                          <a:solidFill>
                            <a:srgbClr val="C00000"/>
                          </a:solidFill>
                        </a:rPr>
                        <a:t>Caffeine</a:t>
                      </a:r>
                    </a:p>
                  </a:txBody>
                  <a:tcPr marL="68580" marR="68580" marT="34290" marB="34290"/>
                </a:tc>
                <a:tc>
                  <a:txBody>
                    <a:bodyPr/>
                    <a:lstStyle/>
                    <a:p>
                      <a:pPr algn="ctr"/>
                      <a:r>
                        <a:rPr lang="en-US" sz="1000" b="1" dirty="0">
                          <a:solidFill>
                            <a:srgbClr val="C00000"/>
                          </a:solidFill>
                        </a:rPr>
                        <a:t>Caffeine</a:t>
                      </a:r>
                    </a:p>
                  </a:txBody>
                  <a:tcPr marL="68580" marR="68580" marT="34290" marB="34290"/>
                </a:tc>
                <a:extLst>
                  <a:ext uri="{0D108BD9-81ED-4DB2-BD59-A6C34878D82A}">
                    <a16:rowId xmlns:a16="http://schemas.microsoft.com/office/drawing/2014/main" val="342320601"/>
                  </a:ext>
                </a:extLst>
              </a:tr>
              <a:tr h="256440">
                <a:tc>
                  <a:txBody>
                    <a:bodyPr/>
                    <a:lstStyle/>
                    <a:p>
                      <a:pPr algn="ctr"/>
                      <a:r>
                        <a:rPr lang="en-US" sz="1000" b="1" dirty="0">
                          <a:solidFill>
                            <a:srgbClr val="C00000"/>
                          </a:solidFill>
                        </a:rPr>
                        <a:t>Dextromethorphan</a:t>
                      </a:r>
                    </a:p>
                  </a:txBody>
                  <a:tcPr marL="68580" marR="68580" marT="34290" marB="34290"/>
                </a:tc>
                <a:tc>
                  <a:txBody>
                    <a:bodyPr/>
                    <a:lstStyle/>
                    <a:p>
                      <a:pPr algn="ctr"/>
                      <a:r>
                        <a:rPr lang="en-US" sz="1000" b="1" dirty="0">
                          <a:solidFill>
                            <a:srgbClr val="C00000"/>
                          </a:solidFill>
                        </a:rPr>
                        <a:t>Caffeine</a:t>
                      </a:r>
                    </a:p>
                  </a:txBody>
                  <a:tcPr marL="68580" marR="68580" marT="34290" marB="34290"/>
                </a:tc>
                <a:tc>
                  <a:txBody>
                    <a:bodyPr/>
                    <a:lstStyle/>
                    <a:p>
                      <a:pPr algn="ctr"/>
                      <a:r>
                        <a:rPr lang="en-US" sz="1000" b="1" dirty="0">
                          <a:solidFill>
                            <a:srgbClr val="C00000"/>
                          </a:solidFill>
                        </a:rPr>
                        <a:t>Melatonin</a:t>
                      </a:r>
                    </a:p>
                  </a:txBody>
                  <a:tcPr marL="68580" marR="68580" marT="34290" marB="34290"/>
                </a:tc>
                <a:tc>
                  <a:txBody>
                    <a:bodyPr/>
                    <a:lstStyle/>
                    <a:p>
                      <a:pPr algn="ctr"/>
                      <a:r>
                        <a:rPr lang="en-US" sz="1000" b="1" dirty="0">
                          <a:solidFill>
                            <a:srgbClr val="C00000"/>
                          </a:solidFill>
                        </a:rPr>
                        <a:t>Melatonin</a:t>
                      </a:r>
                    </a:p>
                  </a:txBody>
                  <a:tcPr marL="68580" marR="68580" marT="34290" marB="34290"/>
                </a:tc>
                <a:tc>
                  <a:txBody>
                    <a:bodyPr/>
                    <a:lstStyle/>
                    <a:p>
                      <a:pPr algn="ctr"/>
                      <a:r>
                        <a:rPr lang="en-US" sz="1000" b="1" dirty="0">
                          <a:solidFill>
                            <a:srgbClr val="C00000"/>
                          </a:solidFill>
                        </a:rPr>
                        <a:t>Melatonin</a:t>
                      </a:r>
                    </a:p>
                  </a:txBody>
                  <a:tcPr marL="68580" marR="68580" marT="34290" marB="34290"/>
                </a:tc>
                <a:extLst>
                  <a:ext uri="{0D108BD9-81ED-4DB2-BD59-A6C34878D82A}">
                    <a16:rowId xmlns:a16="http://schemas.microsoft.com/office/drawing/2014/main" val="712704240"/>
                  </a:ext>
                </a:extLst>
              </a:tr>
              <a:tr h="366970">
                <a:tc>
                  <a:txBody>
                    <a:bodyPr/>
                    <a:lstStyle/>
                    <a:p>
                      <a:pPr algn="ctr"/>
                      <a:r>
                        <a:rPr lang="en-US" sz="1000" b="1" dirty="0">
                          <a:solidFill>
                            <a:srgbClr val="00B050"/>
                          </a:solidFill>
                        </a:rPr>
                        <a:t>6-MAM, </a:t>
                      </a:r>
                      <a:r>
                        <a:rPr lang="en-US" sz="1000" b="1" dirty="0" err="1">
                          <a:solidFill>
                            <a:srgbClr val="00B050"/>
                          </a:solidFill>
                        </a:rPr>
                        <a:t>Acetylcodeine</a:t>
                      </a:r>
                      <a:endParaRPr lang="en-US" sz="1000" b="1" dirty="0">
                        <a:solidFill>
                          <a:srgbClr val="00B050"/>
                        </a:solidFill>
                      </a:endParaRPr>
                    </a:p>
                  </a:txBody>
                  <a:tcPr marL="68580" marR="68580" marT="34290" marB="34290"/>
                </a:tc>
                <a:tc>
                  <a:txBody>
                    <a:bodyPr/>
                    <a:lstStyle/>
                    <a:p>
                      <a:pPr algn="ctr"/>
                      <a:r>
                        <a:rPr lang="en-US" sz="1000" b="1" dirty="0">
                          <a:solidFill>
                            <a:srgbClr val="C00000"/>
                          </a:solidFill>
                        </a:rPr>
                        <a:t>Melatonin</a:t>
                      </a:r>
                    </a:p>
                  </a:txBody>
                  <a:tcPr marL="68580" marR="68580" marT="34290" marB="34290"/>
                </a:tc>
                <a:tc>
                  <a:txBody>
                    <a:bodyPr/>
                    <a:lstStyle/>
                    <a:p>
                      <a:pPr algn="ctr"/>
                      <a:r>
                        <a:rPr lang="en-US" sz="1000" b="1" dirty="0">
                          <a:solidFill>
                            <a:srgbClr val="00B050"/>
                          </a:solidFill>
                        </a:rPr>
                        <a:t>Codeine, Noscapine, Papaverine</a:t>
                      </a:r>
                    </a:p>
                  </a:txBody>
                  <a:tcPr marL="68580" marR="68580" marT="34290" marB="34290"/>
                </a:tc>
                <a:tc>
                  <a:txBody>
                    <a:bodyPr/>
                    <a:lstStyle/>
                    <a:p>
                      <a:pPr algn="ctr"/>
                      <a:r>
                        <a:rPr lang="en-US" sz="1000" b="1" dirty="0">
                          <a:solidFill>
                            <a:srgbClr val="00B050"/>
                          </a:solidFill>
                        </a:rPr>
                        <a:t>Codeine, Noscapine, Papaverine</a:t>
                      </a:r>
                    </a:p>
                  </a:txBody>
                  <a:tcPr marL="68580" marR="68580" marT="34290" marB="3429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00" b="1" dirty="0">
                          <a:solidFill>
                            <a:srgbClr val="00B050"/>
                          </a:solidFill>
                        </a:rPr>
                        <a:t>Codeine, Noscapine, Papaverine</a:t>
                      </a:r>
                    </a:p>
                  </a:txBody>
                  <a:tcPr marL="68580" marR="68580" marT="34290" marB="34290"/>
                </a:tc>
                <a:extLst>
                  <a:ext uri="{0D108BD9-81ED-4DB2-BD59-A6C34878D82A}">
                    <a16:rowId xmlns:a16="http://schemas.microsoft.com/office/drawing/2014/main" val="1827985382"/>
                  </a:ext>
                </a:extLst>
              </a:tr>
              <a:tr h="366970">
                <a:tc>
                  <a:txBody>
                    <a:bodyPr/>
                    <a:lstStyle/>
                    <a:p>
                      <a:pPr algn="ctr"/>
                      <a:r>
                        <a:rPr lang="en-US" sz="1000" b="1" dirty="0">
                          <a:solidFill>
                            <a:srgbClr val="00B050"/>
                          </a:solidFill>
                        </a:rPr>
                        <a:t>Papaverine, Noscapine</a:t>
                      </a:r>
                    </a:p>
                  </a:txBody>
                  <a:tcPr marL="68580" marR="68580" marT="34290" marB="34290"/>
                </a:tc>
                <a:tc>
                  <a:txBody>
                    <a:bodyPr/>
                    <a:lstStyle/>
                    <a:p>
                      <a:pPr algn="ctr"/>
                      <a:r>
                        <a:rPr lang="en-US" sz="1000" b="1" dirty="0">
                          <a:solidFill>
                            <a:srgbClr val="00B050"/>
                          </a:solidFill>
                        </a:rPr>
                        <a:t>6-MAM, </a:t>
                      </a:r>
                      <a:r>
                        <a:rPr lang="en-US" sz="1000" b="1" dirty="0" err="1">
                          <a:solidFill>
                            <a:srgbClr val="00B050"/>
                          </a:solidFill>
                        </a:rPr>
                        <a:t>Acetylcodeine</a:t>
                      </a:r>
                      <a:endParaRPr lang="en-US" sz="1000" b="1" dirty="0">
                        <a:solidFill>
                          <a:srgbClr val="00B050"/>
                        </a:solidFill>
                      </a:endParaRPr>
                    </a:p>
                  </a:txBody>
                  <a:tcPr marL="68580" marR="68580" marT="34290" marB="34290"/>
                </a:tc>
                <a:tc>
                  <a:txBody>
                    <a:bodyPr/>
                    <a:lstStyle/>
                    <a:p>
                      <a:pPr algn="ctr"/>
                      <a:r>
                        <a:rPr lang="en-US" sz="1000" b="1" dirty="0">
                          <a:solidFill>
                            <a:srgbClr val="00B050"/>
                          </a:solidFill>
                        </a:rPr>
                        <a:t>6-MAM, </a:t>
                      </a:r>
                      <a:r>
                        <a:rPr lang="en-US" sz="1000" b="1" dirty="0" err="1">
                          <a:solidFill>
                            <a:srgbClr val="00B050"/>
                          </a:solidFill>
                        </a:rPr>
                        <a:t>Acetylcodeine</a:t>
                      </a:r>
                      <a:endParaRPr lang="en-US" sz="1000" b="1" dirty="0">
                        <a:solidFill>
                          <a:srgbClr val="00B050"/>
                        </a:solidFill>
                      </a:endParaRPr>
                    </a:p>
                  </a:txBody>
                  <a:tcPr marL="68580" marR="68580" marT="34290" marB="34290"/>
                </a:tc>
                <a:tc>
                  <a:txBody>
                    <a:bodyPr/>
                    <a:lstStyle/>
                    <a:p>
                      <a:pPr algn="ctr"/>
                      <a:r>
                        <a:rPr lang="en-US" sz="1000" b="1" dirty="0">
                          <a:solidFill>
                            <a:srgbClr val="00B050"/>
                          </a:solidFill>
                        </a:rPr>
                        <a:t>6-MAM, </a:t>
                      </a:r>
                      <a:r>
                        <a:rPr lang="en-US" sz="1000" b="1" dirty="0" err="1">
                          <a:solidFill>
                            <a:srgbClr val="00B050"/>
                          </a:solidFill>
                        </a:rPr>
                        <a:t>Acetylcodeine</a:t>
                      </a:r>
                      <a:endParaRPr lang="en-US" sz="1000" b="1" dirty="0">
                        <a:solidFill>
                          <a:srgbClr val="00B050"/>
                        </a:solidFill>
                      </a:endParaRPr>
                    </a:p>
                  </a:txBody>
                  <a:tcPr marL="68580" marR="68580" marT="34290" marB="3429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00" b="1" dirty="0">
                          <a:solidFill>
                            <a:srgbClr val="00B050"/>
                          </a:solidFill>
                        </a:rPr>
                        <a:t>6-MAM, </a:t>
                      </a:r>
                      <a:r>
                        <a:rPr lang="en-US" sz="1000" b="1" dirty="0" err="1">
                          <a:solidFill>
                            <a:srgbClr val="00B050"/>
                          </a:solidFill>
                        </a:rPr>
                        <a:t>Acetylcodeine</a:t>
                      </a:r>
                      <a:endParaRPr lang="en-US" sz="1000" dirty="0">
                        <a:solidFill>
                          <a:srgbClr val="00B050"/>
                        </a:solidFill>
                      </a:endParaRPr>
                    </a:p>
                  </a:txBody>
                  <a:tcPr marL="68580" marR="68580" marT="34290" marB="34290"/>
                </a:tc>
                <a:extLst>
                  <a:ext uri="{0D108BD9-81ED-4DB2-BD59-A6C34878D82A}">
                    <a16:rowId xmlns:a16="http://schemas.microsoft.com/office/drawing/2014/main" val="586784681"/>
                  </a:ext>
                </a:extLst>
              </a:tr>
            </a:tbl>
          </a:graphicData>
        </a:graphic>
      </p:graphicFrame>
      <p:sp>
        <p:nvSpPr>
          <p:cNvPr id="5" name="TextBox 4">
            <a:extLst>
              <a:ext uri="{FF2B5EF4-FFF2-40B4-BE49-F238E27FC236}">
                <a16:creationId xmlns:a16="http://schemas.microsoft.com/office/drawing/2014/main" id="{E41B49CC-687E-449C-B8A0-D847D9330E73}"/>
              </a:ext>
            </a:extLst>
          </p:cNvPr>
          <p:cNvSpPr txBox="1"/>
          <p:nvPr/>
        </p:nvSpPr>
        <p:spPr>
          <a:xfrm>
            <a:off x="1517009" y="141563"/>
            <a:ext cx="61099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Multiple Fentanyl &amp; Toxic Compounds in Seized Drug Samples (2021)</a:t>
            </a:r>
          </a:p>
        </p:txBody>
      </p:sp>
      <p:sp>
        <p:nvSpPr>
          <p:cNvPr id="3" name="TextBox 2">
            <a:extLst>
              <a:ext uri="{FF2B5EF4-FFF2-40B4-BE49-F238E27FC236}">
                <a16:creationId xmlns:a16="http://schemas.microsoft.com/office/drawing/2014/main" id="{F1B488B6-77A2-46CA-8978-B81373EA1B79}"/>
              </a:ext>
            </a:extLst>
          </p:cNvPr>
          <p:cNvSpPr txBox="1"/>
          <p:nvPr/>
        </p:nvSpPr>
        <p:spPr>
          <a:xfrm>
            <a:off x="264160" y="623147"/>
            <a:ext cx="1101148" cy="414344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75" b="0" i="0" u="none" strike="noStrike" kern="1200" cap="none" spc="0" normalizeH="0" baseline="0" noProof="0" dirty="0">
                <a:ln>
                  <a:noFill/>
                </a:ln>
                <a:solidFill>
                  <a:prstClr val="black"/>
                </a:solidFill>
                <a:effectLst/>
                <a:uLnTx/>
                <a:uFillTx/>
                <a:latin typeface="Calibri"/>
                <a:ea typeface="+mn-ea"/>
                <a:cs typeface="+mn-cs"/>
              </a:rPr>
              <a:t>Legend: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prstClr val="black"/>
                </a:solidFill>
                <a:effectLst/>
                <a:uLnTx/>
                <a:uFillTx/>
                <a:latin typeface="Calibri"/>
                <a:ea typeface="+mn-ea"/>
                <a:cs typeface="+mn-cs"/>
              </a:rPr>
              <a:t>Black</a:t>
            </a:r>
            <a:r>
              <a:rPr kumimoji="0" lang="en-US" sz="975" b="0" i="0" u="none" strike="noStrike" kern="1200" cap="none" spc="0" normalizeH="0" baseline="0" noProof="0" dirty="0">
                <a:ln>
                  <a:noFill/>
                </a:ln>
                <a:solidFill>
                  <a:prstClr val="black"/>
                </a:solidFill>
                <a:effectLst/>
                <a:uLnTx/>
                <a:uFillTx/>
                <a:latin typeface="Calibri"/>
                <a:ea typeface="+mn-ea"/>
                <a:cs typeface="+mn-cs"/>
              </a:rPr>
              <a:t> = controlled drugs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7030A0"/>
                </a:solidFill>
                <a:effectLst/>
                <a:uLnTx/>
                <a:uFillTx/>
                <a:latin typeface="Calibri"/>
                <a:ea typeface="+mn-ea"/>
                <a:cs typeface="+mn-cs"/>
              </a:rPr>
              <a:t>Purple</a:t>
            </a:r>
            <a:r>
              <a:rPr kumimoji="0" lang="en-US" sz="975" b="0" i="0" u="none" strike="noStrike" kern="1200" cap="none" spc="0" normalizeH="0" baseline="0" noProof="0" dirty="0">
                <a:ln>
                  <a:noFill/>
                </a:ln>
                <a:solidFill>
                  <a:prstClr val="black"/>
                </a:solidFill>
                <a:effectLst/>
                <a:uLnTx/>
                <a:uFillTx/>
                <a:latin typeface="Calibri"/>
                <a:ea typeface="+mn-ea"/>
                <a:cs typeface="+mn-cs"/>
              </a:rPr>
              <a:t> = fentanyl compounds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F79646"/>
                </a:solidFill>
                <a:effectLst/>
                <a:uLnTx/>
                <a:uFillTx/>
                <a:latin typeface="Calibri"/>
                <a:ea typeface="+mn-ea"/>
                <a:cs typeface="+mn-cs"/>
              </a:rPr>
              <a:t>Orange</a:t>
            </a:r>
            <a:r>
              <a:rPr kumimoji="0" lang="en-US" sz="975" b="0" i="0" u="none" strike="noStrike" kern="1200" cap="none" spc="0" normalizeH="0" baseline="0" noProof="0" dirty="0">
                <a:ln>
                  <a:noFill/>
                </a:ln>
                <a:solidFill>
                  <a:prstClr val="black"/>
                </a:solidFill>
                <a:effectLst/>
                <a:uLnTx/>
                <a:uFillTx/>
                <a:latin typeface="Calibri"/>
                <a:ea typeface="+mn-ea"/>
                <a:cs typeface="+mn-cs"/>
              </a:rPr>
              <a:t> = synthetic cannabinoid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C00000"/>
                </a:solidFill>
                <a:effectLst/>
                <a:uLnTx/>
                <a:uFillTx/>
                <a:latin typeface="Calibri"/>
                <a:ea typeface="+mn-ea"/>
                <a:cs typeface="+mn-cs"/>
              </a:rPr>
              <a:t>Red </a:t>
            </a:r>
            <a:r>
              <a:rPr kumimoji="0" lang="en-US" sz="975" b="0" i="0" u="none" strike="noStrike" kern="1200" cap="none" spc="0" normalizeH="0" baseline="0" noProof="0" dirty="0">
                <a:ln>
                  <a:noFill/>
                </a:ln>
                <a:solidFill>
                  <a:prstClr val="black"/>
                </a:solidFill>
                <a:effectLst/>
                <a:uLnTx/>
                <a:uFillTx/>
                <a:latin typeface="Calibri"/>
                <a:ea typeface="+mn-ea"/>
                <a:cs typeface="+mn-cs"/>
              </a:rPr>
              <a:t>= traditional &amp; emerging  adulterants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00B050"/>
                </a:solidFill>
                <a:effectLst/>
                <a:uLnTx/>
                <a:uFillTx/>
                <a:latin typeface="Calibri"/>
                <a:ea typeface="+mn-ea"/>
                <a:cs typeface="+mn-cs"/>
              </a:rPr>
              <a:t>Green</a:t>
            </a:r>
            <a:r>
              <a:rPr kumimoji="0" lang="en-US" sz="975" b="0" i="0" u="none" strike="noStrike" kern="1200" cap="none" spc="0" normalizeH="0" baseline="0" noProof="0" dirty="0">
                <a:ln>
                  <a:noFill/>
                </a:ln>
                <a:solidFill>
                  <a:prstClr val="black"/>
                </a:solidFill>
                <a:effectLst/>
                <a:uLnTx/>
                <a:uFillTx/>
                <a:latin typeface="Calibri"/>
                <a:ea typeface="+mn-ea"/>
                <a:cs typeface="+mn-cs"/>
              </a:rPr>
              <a:t> = impurities from heroin manufacturing process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prstClr val="black"/>
                </a:solidFill>
                <a:effectLst/>
                <a:highlight>
                  <a:srgbClr val="FFFF00"/>
                </a:highlight>
                <a:uLnTx/>
                <a:uFillTx/>
                <a:latin typeface="Calibri"/>
                <a:ea typeface="+mn-ea"/>
                <a:cs typeface="+mn-cs"/>
              </a:rPr>
              <a:t>Yellow</a:t>
            </a:r>
            <a:r>
              <a:rPr kumimoji="0" lang="en-US" sz="975" b="0" i="0" u="none" strike="noStrike" kern="1200" cap="none" spc="0" normalizeH="0" baseline="0" noProof="0" dirty="0">
                <a:ln>
                  <a:noFill/>
                </a:ln>
                <a:solidFill>
                  <a:prstClr val="black"/>
                </a:solidFill>
                <a:effectLst/>
                <a:highlight>
                  <a:srgbClr val="FFFF00"/>
                </a:highlight>
                <a:uLnTx/>
                <a:uFillTx/>
                <a:latin typeface="Calibri"/>
                <a:ea typeface="+mn-ea"/>
                <a:cs typeface="+mn-cs"/>
              </a:rPr>
              <a:t> </a:t>
            </a:r>
            <a:r>
              <a:rPr kumimoji="0" lang="en-US" sz="975" b="0" i="0" u="none" strike="noStrike" kern="1200" cap="none" spc="0" normalizeH="0" baseline="0" noProof="0" dirty="0">
                <a:ln>
                  <a:noFill/>
                </a:ln>
                <a:solidFill>
                  <a:prstClr val="black"/>
                </a:solidFill>
                <a:effectLst/>
                <a:uLnTx/>
                <a:uFillTx/>
                <a:latin typeface="Calibri"/>
                <a:ea typeface="+mn-ea"/>
                <a:cs typeface="+mn-cs"/>
              </a:rPr>
              <a:t>= vet adulterants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3975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6FD70-8240-4B41-894A-D12A7B1FCC8D}"/>
              </a:ext>
            </a:extLst>
          </p:cNvPr>
          <p:cNvSpPr>
            <a:spLocks noGrp="1"/>
          </p:cNvSpPr>
          <p:nvPr>
            <p:ph type="title"/>
          </p:nvPr>
        </p:nvSpPr>
        <p:spPr>
          <a:xfrm>
            <a:off x="457201" y="204787"/>
            <a:ext cx="3008313" cy="636945"/>
          </a:xfrm>
        </p:spPr>
        <p:txBody>
          <a:bodyPr>
            <a:normAutofit fontScale="90000"/>
          </a:bodyPr>
          <a:lstStyle/>
          <a:p>
            <a:r>
              <a:rPr lang="en-US" sz="2800" dirty="0"/>
              <a:t>       </a:t>
            </a:r>
            <a:r>
              <a:rPr lang="en-US" sz="4000" dirty="0">
                <a:solidFill>
                  <a:schemeClr val="tx2"/>
                </a:solidFill>
                <a:effectLst>
                  <a:outerShdw blurRad="38100" dist="38100" dir="2700000" algn="tl">
                    <a:srgbClr val="000000">
                      <a:alpha val="43137"/>
                    </a:srgbClr>
                  </a:outerShdw>
                </a:effectLst>
              </a:rPr>
              <a:t>Xylazine</a:t>
            </a:r>
          </a:p>
        </p:txBody>
      </p:sp>
      <p:sp>
        <p:nvSpPr>
          <p:cNvPr id="3" name="Content Placeholder 2">
            <a:extLst>
              <a:ext uri="{FF2B5EF4-FFF2-40B4-BE49-F238E27FC236}">
                <a16:creationId xmlns:a16="http://schemas.microsoft.com/office/drawing/2014/main" id="{D9AFA5BE-520F-4226-A987-FF7E452213E0}"/>
              </a:ext>
            </a:extLst>
          </p:cNvPr>
          <p:cNvSpPr>
            <a:spLocks noGrp="1"/>
          </p:cNvSpPr>
          <p:nvPr>
            <p:ph idx="1"/>
          </p:nvPr>
        </p:nvSpPr>
        <p:spPr>
          <a:xfrm>
            <a:off x="3575050" y="204789"/>
            <a:ext cx="5111750" cy="4938711"/>
          </a:xfrm>
        </p:spPr>
        <p:txBody>
          <a:bodyPr>
            <a:normAutofit fontScale="92500" lnSpcReduction="20000"/>
          </a:bodyPr>
          <a:lstStyle/>
          <a:p>
            <a:r>
              <a:rPr lang="en-US" sz="1600" b="1" dirty="0">
                <a:solidFill>
                  <a:schemeClr val="tx2">
                    <a:lumMod val="75000"/>
                  </a:schemeClr>
                </a:solidFill>
              </a:rPr>
              <a:t>Xylazine is used in vet medicine an animal sedative* **</a:t>
            </a:r>
          </a:p>
          <a:p>
            <a:pPr marL="0" indent="0">
              <a:buNone/>
            </a:pPr>
            <a:endParaRPr lang="en-US" sz="1600" b="1" dirty="0">
              <a:solidFill>
                <a:schemeClr val="tx2">
                  <a:lumMod val="75000"/>
                </a:schemeClr>
              </a:solidFill>
            </a:endParaRPr>
          </a:p>
          <a:p>
            <a:r>
              <a:rPr lang="en-US" sz="1600" b="1" dirty="0">
                <a:solidFill>
                  <a:schemeClr val="tx2">
                    <a:lumMod val="75000"/>
                  </a:schemeClr>
                </a:solidFill>
              </a:rPr>
              <a:t>In humans, xylazine acts as a CNS depressant; can cause slowed heart rate, </a:t>
            </a:r>
            <a:r>
              <a:rPr lang="en-US" sz="1600" b="1" dirty="0">
                <a:solidFill>
                  <a:srgbClr val="C00000"/>
                </a:solidFill>
              </a:rPr>
              <a:t>respiratory depression</a:t>
            </a:r>
            <a:r>
              <a:rPr lang="en-US" sz="1600" b="1" dirty="0">
                <a:solidFill>
                  <a:schemeClr val="tx2">
                    <a:lumMod val="75000"/>
                  </a:schemeClr>
                </a:solidFill>
              </a:rPr>
              <a:t>, hypotension, and other changes in cardiac output * **</a:t>
            </a:r>
          </a:p>
          <a:p>
            <a:pPr marL="0" indent="0">
              <a:buNone/>
            </a:pPr>
            <a:endParaRPr lang="en-US" sz="1600" b="1" dirty="0">
              <a:solidFill>
                <a:schemeClr val="tx2">
                  <a:lumMod val="75000"/>
                </a:schemeClr>
              </a:solidFill>
            </a:endParaRPr>
          </a:p>
          <a:p>
            <a:r>
              <a:rPr lang="en-US" sz="1600" b="1" dirty="0">
                <a:solidFill>
                  <a:schemeClr val="tx2">
                    <a:lumMod val="75000"/>
                  </a:schemeClr>
                </a:solidFill>
              </a:rPr>
              <a:t>As an adulterant in heroin, cocaine, and fentanyl, it can potentiate sedation &amp; respiratory depression, increasing risk of fatal overdose***</a:t>
            </a:r>
          </a:p>
          <a:p>
            <a:pPr marL="0" indent="0">
              <a:buNone/>
            </a:pPr>
            <a:endParaRPr lang="en-US" sz="1600" b="1" dirty="0">
              <a:solidFill>
                <a:schemeClr val="tx2">
                  <a:lumMod val="75000"/>
                </a:schemeClr>
              </a:solidFill>
            </a:endParaRPr>
          </a:p>
          <a:p>
            <a:r>
              <a:rPr lang="en-US" sz="1600" b="1" dirty="0">
                <a:solidFill>
                  <a:schemeClr val="tx2">
                    <a:lumMod val="75000"/>
                  </a:schemeClr>
                </a:solidFill>
              </a:rPr>
              <a:t>Naloxone might be less effective in fully reversing an overdose****</a:t>
            </a:r>
          </a:p>
          <a:p>
            <a:pPr marL="0" indent="0">
              <a:buNone/>
            </a:pPr>
            <a:endParaRPr lang="en-US" sz="1600" b="1" dirty="0">
              <a:solidFill>
                <a:schemeClr val="tx2">
                  <a:lumMod val="75000"/>
                </a:schemeClr>
              </a:solidFill>
            </a:endParaRPr>
          </a:p>
          <a:p>
            <a:r>
              <a:rPr lang="en-US" sz="1600" b="1" dirty="0">
                <a:solidFill>
                  <a:schemeClr val="tx2">
                    <a:lumMod val="75000"/>
                  </a:schemeClr>
                </a:solidFill>
              </a:rPr>
              <a:t>Users report xylazine extends the high of fentanyl (which is shorter than heroin)*****</a:t>
            </a:r>
          </a:p>
          <a:p>
            <a:pPr marL="0" indent="0">
              <a:buNone/>
            </a:pPr>
            <a:r>
              <a:rPr lang="en-US" sz="800" dirty="0"/>
              <a:t>__________________</a:t>
            </a:r>
          </a:p>
          <a:p>
            <a:pPr marL="0" indent="0">
              <a:buNone/>
            </a:pPr>
            <a:r>
              <a:rPr lang="en-US" sz="800" dirty="0"/>
              <a:t>*Ruiz-Colón K, Chavez-Arias C, Díaz-</a:t>
            </a:r>
            <a:r>
              <a:rPr lang="en-US" sz="800" dirty="0" err="1"/>
              <a:t>Alcalá</a:t>
            </a:r>
            <a:r>
              <a:rPr lang="en-US" sz="800" dirty="0"/>
              <a:t> JE, Martínez MA (July 2014). "Xylazine intoxication in humans and its importance as an emerging adulterant in abused drugs: A comprehensive review of the literature". Forensic Science International. 240: 1–8. </a:t>
            </a:r>
          </a:p>
          <a:p>
            <a:pPr marL="0" indent="0">
              <a:buNone/>
            </a:pPr>
            <a:endParaRPr lang="en-US" sz="800" dirty="0"/>
          </a:p>
          <a:p>
            <a:pPr marL="0" indent="0">
              <a:buNone/>
            </a:pPr>
            <a:r>
              <a:rPr lang="en-US" sz="800" dirty="0"/>
              <a:t>**Reyes JC, </a:t>
            </a:r>
            <a:r>
              <a:rPr lang="en-US" sz="800" dirty="0" err="1"/>
              <a:t>Negrón</a:t>
            </a:r>
            <a:r>
              <a:rPr lang="en-US" sz="800" dirty="0"/>
              <a:t> JL, Colón HM, Padilla AM, </a:t>
            </a:r>
            <a:r>
              <a:rPr lang="en-US" sz="800" dirty="0" err="1"/>
              <a:t>Millán</a:t>
            </a:r>
            <a:r>
              <a:rPr lang="en-US" sz="800" dirty="0"/>
              <a:t> MY, Matos TD, Robles RR (June 2012).”The emerging of xylazine as a new drug of abuse and its health consequences among drug users in Puerto Rico”. Journal of Urban Health. 89 (3): 519–26. </a:t>
            </a:r>
          </a:p>
          <a:p>
            <a:pPr marL="0" indent="0">
              <a:buNone/>
            </a:pPr>
            <a:endParaRPr lang="en-US" sz="800" dirty="0"/>
          </a:p>
          <a:p>
            <a:pPr marL="0" indent="0">
              <a:buNone/>
            </a:pPr>
            <a:r>
              <a:rPr lang="en-US" sz="800" dirty="0"/>
              <a:t>***Wong SC, et al. Concurrent detection of heroin, fentanyl, and xylazine, in seven drug-related deaths reported from the </a:t>
            </a:r>
            <a:r>
              <a:rPr lang="en-US" sz="800" dirty="0" err="1"/>
              <a:t>Phiadelphia</a:t>
            </a:r>
            <a:r>
              <a:rPr lang="en-US" sz="800" dirty="0"/>
              <a:t> Medical Examiner’s Office. J Forensic Sci 2008;53:495-8.</a:t>
            </a:r>
          </a:p>
          <a:p>
            <a:pPr marL="0" indent="0">
              <a:buNone/>
            </a:pPr>
            <a:endParaRPr lang="en-US" sz="800" dirty="0"/>
          </a:p>
          <a:p>
            <a:pPr marL="0" indent="0">
              <a:buNone/>
            </a:pPr>
            <a:r>
              <a:rPr lang="en-US" sz="800" dirty="0"/>
              <a:t>****</a:t>
            </a:r>
            <a:r>
              <a:rPr lang="en-US" sz="800" dirty="0" err="1"/>
              <a:t>Kariisa</a:t>
            </a:r>
            <a:r>
              <a:rPr lang="en-US" sz="800" dirty="0"/>
              <a:t> M, et al. Xylazine detection and involvement in drug overdose deaths – United States, 2019. MMWR, September 17, 2012, Vol. 70, No. 37</a:t>
            </a:r>
          </a:p>
          <a:p>
            <a:pPr marL="0" indent="0">
              <a:buNone/>
            </a:pPr>
            <a:endParaRPr lang="en-US" sz="800" dirty="0"/>
          </a:p>
          <a:p>
            <a:pPr marL="0" indent="0">
              <a:buNone/>
            </a:pPr>
            <a:r>
              <a:rPr lang="en-US" sz="800" dirty="0"/>
              <a:t>*****Friedman J, et al. Xylazine spread across the US: A growing component of the increasingly synthetic and polysubstance overdose crisis. Drug and Alcohol Dependence, Volume 233, 1 April 2022, 109380  </a:t>
            </a:r>
          </a:p>
          <a:p>
            <a:pPr marL="0" indent="0">
              <a:buNone/>
            </a:pPr>
            <a:endParaRPr lang="en-US" sz="1800" dirty="0"/>
          </a:p>
        </p:txBody>
      </p:sp>
      <p:pic>
        <p:nvPicPr>
          <p:cNvPr id="5" name="Picture 4">
            <a:extLst>
              <a:ext uri="{FF2B5EF4-FFF2-40B4-BE49-F238E27FC236}">
                <a16:creationId xmlns:a16="http://schemas.microsoft.com/office/drawing/2014/main" id="{158C07FC-071C-4C22-94D4-5F26F46AED0E}"/>
              </a:ext>
            </a:extLst>
          </p:cNvPr>
          <p:cNvPicPr>
            <a:picLocks noChangeAspect="1"/>
          </p:cNvPicPr>
          <p:nvPr/>
        </p:nvPicPr>
        <p:blipFill>
          <a:blip r:embed="rId2"/>
          <a:stretch>
            <a:fillRect/>
          </a:stretch>
        </p:blipFill>
        <p:spPr>
          <a:xfrm>
            <a:off x="457201" y="1076325"/>
            <a:ext cx="3008313" cy="3416952"/>
          </a:xfrm>
          <a:prstGeom prst="rect">
            <a:avLst/>
          </a:prstGeom>
        </p:spPr>
      </p:pic>
      <p:sp>
        <p:nvSpPr>
          <p:cNvPr id="4" name="Text Placeholder 3">
            <a:extLst>
              <a:ext uri="{FF2B5EF4-FFF2-40B4-BE49-F238E27FC236}">
                <a16:creationId xmlns:a16="http://schemas.microsoft.com/office/drawing/2014/main" id="{48774008-9C99-485E-A1B4-08702D8A7A1D}"/>
              </a:ext>
            </a:extLst>
          </p:cNvPr>
          <p:cNvSpPr>
            <a:spLocks noGrp="1"/>
          </p:cNvSpPr>
          <p:nvPr>
            <p:ph type="body" sz="half" idx="2"/>
          </p:nvPr>
        </p:nvSpPr>
        <p:spPr>
          <a:xfrm>
            <a:off x="458895" y="1076326"/>
            <a:ext cx="3008313" cy="3518297"/>
          </a:xfrm>
        </p:spPr>
        <p:txBody>
          <a:bodyPr/>
          <a:lstStyle/>
          <a:p>
            <a:r>
              <a:rPr lang="en-US" dirty="0"/>
              <a:t> </a:t>
            </a:r>
          </a:p>
        </p:txBody>
      </p:sp>
    </p:spTree>
    <p:extLst>
      <p:ext uri="{BB962C8B-B14F-4D97-AF65-F5344CB8AC3E}">
        <p14:creationId xmlns:p14="http://schemas.microsoft.com/office/powerpoint/2010/main" val="2331504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3088"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71B310DD-133D-B946-717A-185A84A7F131}"/>
              </a:ext>
            </a:extLst>
          </p:cNvPr>
          <p:cNvSpPr>
            <a:spLocks noGrp="1"/>
          </p:cNvSpPr>
          <p:nvPr>
            <p:ph type="title"/>
          </p:nvPr>
        </p:nvSpPr>
        <p:spPr>
          <a:xfrm>
            <a:off x="630935" y="355609"/>
            <a:ext cx="7886695" cy="898398"/>
          </a:xfrm>
        </p:spPr>
        <p:txBody>
          <a:bodyPr>
            <a:normAutofit/>
          </a:bodyPr>
          <a:lstStyle/>
          <a:p>
            <a:r>
              <a:rPr lang="en-US" b="1" dirty="0">
                <a:solidFill>
                  <a:schemeClr val="accent2">
                    <a:lumMod val="60000"/>
                    <a:lumOff val="40000"/>
                  </a:schemeClr>
                </a:solidFill>
                <a:effectLst>
                  <a:outerShdw blurRad="38100" dist="38100" dir="2700000" algn="tl">
                    <a:srgbClr val="000000">
                      <a:alpha val="43137"/>
                    </a:srgbClr>
                  </a:outerShdw>
                </a:effectLst>
              </a:rPr>
              <a:t>Phenylbutazone Health Effects</a:t>
            </a:r>
          </a:p>
        </p:txBody>
      </p:sp>
      <p:sp>
        <p:nvSpPr>
          <p:cNvPr id="3090" name="!!Line">
            <a:extLst>
              <a:ext uri="{FF2B5EF4-FFF2-40B4-BE49-F238E27FC236}">
                <a16:creationId xmlns:a16="http://schemas.microsoft.com/office/drawing/2014/main" id="{B0161EF8-C8C6-4F2A-9D5C-49BD28A2B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8" y="438912"/>
            <a:ext cx="6858"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74" name="Picture 2" descr="Infographic on Phenylbutazone (bute)">
            <a:extLst>
              <a:ext uri="{FF2B5EF4-FFF2-40B4-BE49-F238E27FC236}">
                <a16:creationId xmlns:a16="http://schemas.microsoft.com/office/drawing/2014/main" id="{6E66ADCD-CFB9-0D95-7500-99424D6195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 b="944"/>
          <a:stretch/>
        </p:blipFill>
        <p:spPr bwMode="auto">
          <a:xfrm>
            <a:off x="626364" y="1501587"/>
            <a:ext cx="4661846" cy="3128677"/>
          </a:xfrm>
          <a:prstGeom prst="rect">
            <a:avLst/>
          </a:prstGeom>
          <a:noFill/>
          <a:extLst>
            <a:ext uri="{909E8E84-426E-40DD-AFC4-6F175D3DCCD1}">
              <a14:hiddenFill xmlns:a14="http://schemas.microsoft.com/office/drawing/2010/main">
                <a:solidFill>
                  <a:srgbClr val="FFFFFF"/>
                </a:solidFill>
              </a14:hiddenFill>
            </a:ext>
          </a:extLst>
        </p:spPr>
      </p:pic>
      <p:sp>
        <p:nvSpPr>
          <p:cNvPr id="3078" name="Content Placeholder 3077">
            <a:extLst>
              <a:ext uri="{FF2B5EF4-FFF2-40B4-BE49-F238E27FC236}">
                <a16:creationId xmlns:a16="http://schemas.microsoft.com/office/drawing/2014/main" id="{59D6C6E9-355E-607C-F026-F88AE04B50AA}"/>
              </a:ext>
            </a:extLst>
          </p:cNvPr>
          <p:cNvSpPr>
            <a:spLocks noGrp="1"/>
          </p:cNvSpPr>
          <p:nvPr>
            <p:ph idx="1"/>
          </p:nvPr>
        </p:nvSpPr>
        <p:spPr>
          <a:xfrm>
            <a:off x="5649985" y="1499683"/>
            <a:ext cx="2867644" cy="3128676"/>
          </a:xfrm>
        </p:spPr>
        <p:txBody>
          <a:bodyPr anchor="ctr">
            <a:normAutofit lnSpcReduction="10000"/>
          </a:bodyPr>
          <a:lstStyle/>
          <a:p>
            <a:r>
              <a:rPr lang="en-US" sz="1500" dirty="0"/>
              <a:t>Phenylbutazone is a nonsteroidal anti-inflammatory drug (NSAID) for the short-term treatment of pain and fever in animals.</a:t>
            </a:r>
          </a:p>
          <a:p>
            <a:endParaRPr lang="en-US" sz="1500" dirty="0"/>
          </a:p>
          <a:p>
            <a:r>
              <a:rPr lang="en-US" sz="1500" b="0" i="0" dirty="0">
                <a:effectLst/>
              </a:rPr>
              <a:t>In humans, phenylbutazone can </a:t>
            </a:r>
            <a:r>
              <a:rPr lang="en-US" sz="1500" b="1" i="0" dirty="0">
                <a:solidFill>
                  <a:schemeClr val="accent2">
                    <a:lumMod val="60000"/>
                    <a:lumOff val="40000"/>
                  </a:schemeClr>
                </a:solidFill>
                <a:effectLst/>
              </a:rPr>
              <a:t>induce blood disorders like aplastic anemia, which causes the bone marrow to stop producing enough red and white blood cells and platelets</a:t>
            </a:r>
            <a:r>
              <a:rPr lang="en-US" sz="1500" b="0" i="0" dirty="0">
                <a:effectLst/>
              </a:rPr>
              <a:t>.</a:t>
            </a:r>
            <a:endParaRPr lang="en-US" sz="1500" dirty="0"/>
          </a:p>
        </p:txBody>
      </p:sp>
    </p:spTree>
    <p:extLst>
      <p:ext uri="{BB962C8B-B14F-4D97-AF65-F5344CB8AC3E}">
        <p14:creationId xmlns:p14="http://schemas.microsoft.com/office/powerpoint/2010/main" val="2279414940"/>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8FC67AF-7B5B-4E29-8E94-CF8EE202A34A}"/>
              </a:ext>
            </a:extLst>
          </p:cNvPr>
          <p:cNvGraphicFramePr>
            <a:graphicFrameLocks noGrp="1"/>
          </p:cNvGraphicFramePr>
          <p:nvPr/>
        </p:nvGraphicFramePr>
        <p:xfrm>
          <a:off x="1510019" y="487813"/>
          <a:ext cx="6470810" cy="4690634"/>
        </p:xfrm>
        <a:graphic>
          <a:graphicData uri="http://schemas.openxmlformats.org/drawingml/2006/table">
            <a:tbl>
              <a:tblPr firstRow="1" bandRow="1">
                <a:tableStyleId>{5C22544A-7EE6-4342-B048-85BDC9FD1C3A}</a:tableStyleId>
              </a:tblPr>
              <a:tblGrid>
                <a:gridCol w="1282055">
                  <a:extLst>
                    <a:ext uri="{9D8B030D-6E8A-4147-A177-3AD203B41FA5}">
                      <a16:colId xmlns:a16="http://schemas.microsoft.com/office/drawing/2014/main" val="4085896743"/>
                    </a:ext>
                  </a:extLst>
                </a:gridCol>
                <a:gridCol w="1298001">
                  <a:extLst>
                    <a:ext uri="{9D8B030D-6E8A-4147-A177-3AD203B41FA5}">
                      <a16:colId xmlns:a16="http://schemas.microsoft.com/office/drawing/2014/main" val="36869164"/>
                    </a:ext>
                  </a:extLst>
                </a:gridCol>
                <a:gridCol w="1306696">
                  <a:extLst>
                    <a:ext uri="{9D8B030D-6E8A-4147-A177-3AD203B41FA5}">
                      <a16:colId xmlns:a16="http://schemas.microsoft.com/office/drawing/2014/main" val="249267106"/>
                    </a:ext>
                  </a:extLst>
                </a:gridCol>
                <a:gridCol w="1292029">
                  <a:extLst>
                    <a:ext uri="{9D8B030D-6E8A-4147-A177-3AD203B41FA5}">
                      <a16:colId xmlns:a16="http://schemas.microsoft.com/office/drawing/2014/main" val="3023441377"/>
                    </a:ext>
                  </a:extLst>
                </a:gridCol>
                <a:gridCol w="1292029">
                  <a:extLst>
                    <a:ext uri="{9D8B030D-6E8A-4147-A177-3AD203B41FA5}">
                      <a16:colId xmlns:a16="http://schemas.microsoft.com/office/drawing/2014/main" val="926120388"/>
                    </a:ext>
                  </a:extLst>
                </a:gridCol>
              </a:tblGrid>
              <a:tr h="519022">
                <a:tc>
                  <a:txBody>
                    <a:bodyPr/>
                    <a:lstStyle/>
                    <a:p>
                      <a:pPr algn="ctr"/>
                      <a:r>
                        <a:rPr lang="en-US" sz="1000" dirty="0"/>
                        <a:t>VT #296</a:t>
                      </a:r>
                    </a:p>
                    <a:p>
                      <a:pPr algn="ctr"/>
                      <a:r>
                        <a:rPr lang="en-US" sz="1000" dirty="0">
                          <a:solidFill>
                            <a:srgbClr val="FFFF00"/>
                          </a:solidFill>
                        </a:rPr>
                        <a:t>(17)</a:t>
                      </a:r>
                    </a:p>
                  </a:txBody>
                  <a:tcPr marL="68580" marR="68580" marT="34290" marB="34290"/>
                </a:tc>
                <a:tc>
                  <a:txBody>
                    <a:bodyPr/>
                    <a:lstStyle/>
                    <a:p>
                      <a:pPr algn="ctr"/>
                      <a:r>
                        <a:rPr lang="en-US" sz="1000" dirty="0"/>
                        <a:t>GA #433</a:t>
                      </a:r>
                    </a:p>
                    <a:p>
                      <a:pPr algn="ctr"/>
                      <a:r>
                        <a:rPr lang="en-US" sz="1000" dirty="0">
                          <a:solidFill>
                            <a:srgbClr val="FFFF00"/>
                          </a:solidFill>
                        </a:rPr>
                        <a:t>(11)</a:t>
                      </a:r>
                    </a:p>
                  </a:txBody>
                  <a:tcPr marL="68580" marR="68580" marT="34290" marB="34290"/>
                </a:tc>
                <a:tc>
                  <a:txBody>
                    <a:bodyPr/>
                    <a:lstStyle/>
                    <a:p>
                      <a:pPr algn="ctr"/>
                      <a:r>
                        <a:rPr lang="en-US" sz="1000" dirty="0"/>
                        <a:t>W VA #41</a:t>
                      </a:r>
                    </a:p>
                    <a:p>
                      <a:pPr algn="ctr"/>
                      <a:r>
                        <a:rPr lang="en-US" sz="1000" dirty="0">
                          <a:solidFill>
                            <a:srgbClr val="FFFF00"/>
                          </a:solidFill>
                        </a:rPr>
                        <a:t>(17)</a:t>
                      </a:r>
                    </a:p>
                    <a:p>
                      <a:pPr algn="ctr"/>
                      <a:endParaRPr lang="en-US" sz="1000" dirty="0">
                        <a:solidFill>
                          <a:srgbClr val="FFFF00"/>
                        </a:solidFill>
                        <a:effectLst>
                          <a:outerShdw blurRad="38100" dist="38100" dir="2700000" algn="tl">
                            <a:srgbClr val="000000">
                              <a:alpha val="43137"/>
                            </a:srgbClr>
                          </a:outerShdw>
                        </a:effectLst>
                      </a:endParaRPr>
                    </a:p>
                  </a:txBody>
                  <a:tcPr marL="68580" marR="68580" marT="34290" marB="34290"/>
                </a:tc>
                <a:tc>
                  <a:txBody>
                    <a:bodyPr/>
                    <a:lstStyle/>
                    <a:p>
                      <a:pPr algn="ctr"/>
                      <a:r>
                        <a:rPr lang="en-US" sz="1000" dirty="0"/>
                        <a:t>IL  #1155</a:t>
                      </a:r>
                    </a:p>
                    <a:p>
                      <a:pPr algn="ctr"/>
                      <a:r>
                        <a:rPr lang="en-US" sz="1000" dirty="0">
                          <a:solidFill>
                            <a:srgbClr val="FFFF00"/>
                          </a:solidFill>
                        </a:rPr>
                        <a:t>(22)</a:t>
                      </a:r>
                    </a:p>
                    <a:p>
                      <a:pPr algn="ctr"/>
                      <a:endParaRPr lang="en-US" sz="1000" dirty="0">
                        <a:solidFill>
                          <a:srgbClr val="FFFF00"/>
                        </a:solidFill>
                        <a:effectLst>
                          <a:outerShdw blurRad="38100" dist="38100" dir="2700000" algn="tl">
                            <a:srgbClr val="000000">
                              <a:alpha val="43137"/>
                            </a:srgbClr>
                          </a:outerShdw>
                        </a:effectLst>
                      </a:endParaRPr>
                    </a:p>
                  </a:txBody>
                  <a:tcPr marL="68580" marR="68580" marT="34290" marB="34290"/>
                </a:tc>
                <a:tc>
                  <a:txBody>
                    <a:bodyPr/>
                    <a:lstStyle/>
                    <a:p>
                      <a:pPr algn="ctr"/>
                      <a:r>
                        <a:rPr lang="en-US" sz="1000" dirty="0"/>
                        <a:t>OH #721</a:t>
                      </a:r>
                    </a:p>
                    <a:p>
                      <a:pPr algn="ctr"/>
                      <a:r>
                        <a:rPr lang="en-US" sz="1000">
                          <a:solidFill>
                            <a:srgbClr val="FFFF00"/>
                          </a:solidFill>
                          <a:effectLst>
                            <a:outerShdw blurRad="38100" dist="38100" dir="2700000" algn="tl">
                              <a:srgbClr val="000000">
                                <a:alpha val="43137"/>
                              </a:srgbClr>
                            </a:outerShdw>
                          </a:effectLst>
                        </a:rPr>
                        <a:t>(13)</a:t>
                      </a:r>
                      <a:endParaRPr lang="en-US" sz="1000" dirty="0">
                        <a:solidFill>
                          <a:srgbClr val="FFFF00"/>
                        </a:solidFill>
                        <a:effectLst>
                          <a:outerShdw blurRad="38100" dist="38100" dir="2700000" algn="tl">
                            <a:srgbClr val="000000">
                              <a:alpha val="43137"/>
                            </a:srgbClr>
                          </a:outerShdw>
                        </a:effectLst>
                      </a:endParaRPr>
                    </a:p>
                  </a:txBody>
                  <a:tcPr marL="68580" marR="68580" marT="34290" marB="34290"/>
                </a:tc>
                <a:extLst>
                  <a:ext uri="{0D108BD9-81ED-4DB2-BD59-A6C34878D82A}">
                    <a16:rowId xmlns:a16="http://schemas.microsoft.com/office/drawing/2014/main" val="1758832075"/>
                  </a:ext>
                </a:extLst>
              </a:tr>
              <a:tr h="243819">
                <a:tc>
                  <a:txBody>
                    <a:bodyPr/>
                    <a:lstStyle/>
                    <a:p>
                      <a:pPr algn="ctr"/>
                      <a:r>
                        <a:rPr lang="en-US" sz="1000" b="1" i="0" u="none" dirty="0">
                          <a:solidFill>
                            <a:srgbClr val="7030A0"/>
                          </a:solidFill>
                          <a:effectLst/>
                        </a:rPr>
                        <a:t>Fentanyl</a:t>
                      </a:r>
                    </a:p>
                  </a:txBody>
                  <a:tcPr marL="68580" marR="68580" marT="34290" marB="34290"/>
                </a:tc>
                <a:tc>
                  <a:txBody>
                    <a:bodyPr/>
                    <a:lstStyle/>
                    <a:p>
                      <a:pPr algn="ctr"/>
                      <a:r>
                        <a:rPr lang="en-US" sz="1000" b="1" i="0" u="none" dirty="0">
                          <a:solidFill>
                            <a:srgbClr val="7030A0"/>
                          </a:solidFill>
                          <a:effectLst/>
                        </a:rPr>
                        <a:t>Fentanyl</a:t>
                      </a:r>
                    </a:p>
                  </a:txBody>
                  <a:tcPr marL="68580" marR="68580" marT="34290" marB="34290"/>
                </a:tc>
                <a:tc>
                  <a:txBody>
                    <a:bodyPr/>
                    <a:lstStyle/>
                    <a:p>
                      <a:pPr algn="ctr"/>
                      <a:r>
                        <a:rPr lang="en-US" sz="1000" b="1" dirty="0">
                          <a:solidFill>
                            <a:srgbClr val="7030A0"/>
                          </a:solidFill>
                        </a:rPr>
                        <a:t>Fentanyl</a:t>
                      </a:r>
                    </a:p>
                  </a:txBody>
                  <a:tcPr marL="68580" marR="68580" marT="34290" marB="34290"/>
                </a:tc>
                <a:tc>
                  <a:txBody>
                    <a:bodyPr/>
                    <a:lstStyle/>
                    <a:p>
                      <a:pPr algn="ctr"/>
                      <a:r>
                        <a:rPr lang="en-US" sz="1000" b="1" dirty="0">
                          <a:solidFill>
                            <a:srgbClr val="7030A0"/>
                          </a:solidFill>
                        </a:rPr>
                        <a:t>Fentanyl</a:t>
                      </a:r>
                    </a:p>
                  </a:txBody>
                  <a:tcPr marL="68580" marR="68580" marT="34290" marB="34290"/>
                </a:tc>
                <a:tc>
                  <a:txBody>
                    <a:bodyPr/>
                    <a:lstStyle/>
                    <a:p>
                      <a:pPr algn="ctr"/>
                      <a:r>
                        <a:rPr lang="en-US" sz="1000" b="1" dirty="0">
                          <a:solidFill>
                            <a:srgbClr val="7030A0"/>
                          </a:solidFill>
                        </a:rPr>
                        <a:t>Fentanyl</a:t>
                      </a:r>
                    </a:p>
                  </a:txBody>
                  <a:tcPr marL="68580" marR="68580" marT="34290" marB="34290"/>
                </a:tc>
                <a:extLst>
                  <a:ext uri="{0D108BD9-81ED-4DB2-BD59-A6C34878D82A}">
                    <a16:rowId xmlns:a16="http://schemas.microsoft.com/office/drawing/2014/main" val="821333224"/>
                  </a:ext>
                </a:extLst>
              </a:tr>
              <a:tr h="348910">
                <a:tc>
                  <a:txBody>
                    <a:bodyPr/>
                    <a:lstStyle/>
                    <a:p>
                      <a:pPr algn="ctr"/>
                      <a:r>
                        <a:rPr lang="en-US" sz="1000" b="1" dirty="0" err="1">
                          <a:solidFill>
                            <a:srgbClr val="7030A0"/>
                          </a:solidFill>
                        </a:rPr>
                        <a:t>Fluorofentanyl</a:t>
                      </a:r>
                      <a:endParaRPr lang="en-US" sz="1000" b="1" dirty="0">
                        <a:solidFill>
                          <a:srgbClr val="7030A0"/>
                        </a:solidFill>
                      </a:endParaRPr>
                    </a:p>
                  </a:txBody>
                  <a:tcPr marL="68580" marR="68580" marT="34290" marB="34290"/>
                </a:tc>
                <a:tc>
                  <a:txBody>
                    <a:bodyPr/>
                    <a:lstStyle/>
                    <a:p>
                      <a:pPr algn="ctr"/>
                      <a:r>
                        <a:rPr lang="en-US" sz="1000" b="0" dirty="0">
                          <a:solidFill>
                            <a:srgbClr val="7030A0"/>
                          </a:solidFill>
                        </a:rPr>
                        <a:t>Phenethyl 4-ANPP</a:t>
                      </a:r>
                    </a:p>
                  </a:txBody>
                  <a:tcPr marL="68580" marR="68580" marT="34290" marB="34290"/>
                </a:tc>
                <a:tc>
                  <a:txBody>
                    <a:bodyPr/>
                    <a:lstStyle/>
                    <a:p>
                      <a:pPr algn="ctr"/>
                      <a:r>
                        <a:rPr lang="en-US" sz="1000" b="1" i="0" u="none" dirty="0" err="1">
                          <a:solidFill>
                            <a:srgbClr val="7030A0"/>
                          </a:solidFill>
                          <a:effectLst/>
                        </a:rPr>
                        <a:t>Fluorofentanyl</a:t>
                      </a:r>
                      <a:r>
                        <a:rPr lang="en-US" sz="1000" b="1" dirty="0">
                          <a:solidFill>
                            <a:srgbClr val="7030A0"/>
                          </a:solidFill>
                        </a:rPr>
                        <a:t> </a:t>
                      </a:r>
                    </a:p>
                  </a:txBody>
                  <a:tcPr marL="68580" marR="68580" marT="34290" marB="34290"/>
                </a:tc>
                <a:tc>
                  <a:txBody>
                    <a:bodyPr/>
                    <a:lstStyle/>
                    <a:p>
                      <a:pPr algn="ctr"/>
                      <a:r>
                        <a:rPr lang="en-US" sz="1000" b="1" dirty="0" err="1">
                          <a:solidFill>
                            <a:srgbClr val="7030A0"/>
                          </a:solidFill>
                        </a:rPr>
                        <a:t>Fluorofentanyl</a:t>
                      </a:r>
                      <a:endParaRPr lang="en-US" sz="1000" b="1" dirty="0">
                        <a:solidFill>
                          <a:srgbClr val="7030A0"/>
                        </a:solidFill>
                      </a:endParaRPr>
                    </a:p>
                  </a:txBody>
                  <a:tcPr marL="68580" marR="68580" marT="34290" marB="34290"/>
                </a:tc>
                <a:tc>
                  <a:txBody>
                    <a:bodyPr/>
                    <a:lstStyle/>
                    <a:p>
                      <a:pPr algn="ctr"/>
                      <a:r>
                        <a:rPr lang="en-US" sz="1000" b="1" i="0" u="none" dirty="0" err="1">
                          <a:solidFill>
                            <a:srgbClr val="7030A0"/>
                          </a:solidFill>
                          <a:effectLst/>
                        </a:rPr>
                        <a:t>Fluorofentanyl</a:t>
                      </a:r>
                      <a:endParaRPr lang="en-US" sz="1000" b="1" i="0" u="none" dirty="0">
                        <a:solidFill>
                          <a:srgbClr val="7030A0"/>
                        </a:solidFill>
                        <a:effectLst/>
                      </a:endParaRPr>
                    </a:p>
                  </a:txBody>
                  <a:tcPr marL="68580" marR="68580" marT="34290" marB="34290"/>
                </a:tc>
                <a:extLst>
                  <a:ext uri="{0D108BD9-81ED-4DB2-BD59-A6C34878D82A}">
                    <a16:rowId xmlns:a16="http://schemas.microsoft.com/office/drawing/2014/main" val="1453546902"/>
                  </a:ext>
                </a:extLst>
              </a:tr>
              <a:tr h="243819">
                <a:tc>
                  <a:txBody>
                    <a:bodyPr/>
                    <a:lstStyle/>
                    <a:p>
                      <a:pPr algn="ctr"/>
                      <a:r>
                        <a:rPr lang="en-US" sz="1000" b="1" dirty="0" err="1">
                          <a:solidFill>
                            <a:srgbClr val="7030A0"/>
                          </a:solidFill>
                        </a:rPr>
                        <a:t>Acetylfentanyl</a:t>
                      </a:r>
                      <a:endParaRPr lang="en-US" sz="1000" b="1" dirty="0">
                        <a:solidFill>
                          <a:srgbClr val="7030A0"/>
                        </a:solidFill>
                      </a:endParaRPr>
                    </a:p>
                  </a:txBody>
                  <a:tcPr marL="68580" marR="68580" marT="34290" marB="34290"/>
                </a:tc>
                <a:tc>
                  <a:txBody>
                    <a:bodyPr/>
                    <a:lstStyle/>
                    <a:p>
                      <a:pPr algn="ctr"/>
                      <a:r>
                        <a:rPr lang="en-US" sz="1000" b="1" dirty="0">
                          <a:solidFill>
                            <a:schemeClr val="tx1"/>
                          </a:solidFill>
                        </a:rPr>
                        <a:t>Heroin</a:t>
                      </a:r>
                    </a:p>
                  </a:txBody>
                  <a:tcPr marL="68580" marR="68580" marT="34290" marB="34290"/>
                </a:tc>
                <a:tc>
                  <a:txBody>
                    <a:bodyPr/>
                    <a:lstStyle/>
                    <a:p>
                      <a:pPr algn="ctr"/>
                      <a:r>
                        <a:rPr lang="en-US" sz="1000" b="0" dirty="0">
                          <a:solidFill>
                            <a:srgbClr val="7030A0"/>
                          </a:solidFill>
                        </a:rPr>
                        <a:t>4-ANPP</a:t>
                      </a:r>
                    </a:p>
                  </a:txBody>
                  <a:tcPr marL="68580" marR="68580" marT="34290" marB="34290"/>
                </a:tc>
                <a:tc>
                  <a:txBody>
                    <a:bodyPr/>
                    <a:lstStyle/>
                    <a:p>
                      <a:pPr algn="ctr"/>
                      <a:r>
                        <a:rPr lang="en-US" sz="1000" b="1" dirty="0">
                          <a:solidFill>
                            <a:srgbClr val="7030A0"/>
                          </a:solidFill>
                        </a:rPr>
                        <a:t>Benzyl Fentanyl</a:t>
                      </a:r>
                    </a:p>
                  </a:txBody>
                  <a:tcPr marL="68580" marR="68580" marT="34290" marB="34290"/>
                </a:tc>
                <a:tc>
                  <a:txBody>
                    <a:bodyPr/>
                    <a:lstStyle/>
                    <a:p>
                      <a:pPr algn="ctr"/>
                      <a:r>
                        <a:rPr lang="en-US" sz="1000" b="0" dirty="0">
                          <a:solidFill>
                            <a:srgbClr val="7030A0"/>
                          </a:solidFill>
                        </a:rPr>
                        <a:t>Phenethyl 4-ANPP</a:t>
                      </a:r>
                    </a:p>
                  </a:txBody>
                  <a:tcPr marL="68580" marR="68580" marT="34290" marB="34290"/>
                </a:tc>
                <a:extLst>
                  <a:ext uri="{0D108BD9-81ED-4DB2-BD59-A6C34878D82A}">
                    <a16:rowId xmlns:a16="http://schemas.microsoft.com/office/drawing/2014/main" val="257872489"/>
                  </a:ext>
                </a:extLst>
              </a:tr>
              <a:tr h="243819">
                <a:tc>
                  <a:txBody>
                    <a:bodyPr/>
                    <a:lstStyle/>
                    <a:p>
                      <a:pPr algn="ctr"/>
                      <a:r>
                        <a:rPr lang="en-US" sz="1000" b="1" dirty="0" err="1">
                          <a:solidFill>
                            <a:srgbClr val="7030A0"/>
                          </a:solidFill>
                        </a:rPr>
                        <a:t>Bromofentanyl</a:t>
                      </a:r>
                      <a:endParaRPr lang="en-US" sz="1000" b="1" dirty="0">
                        <a:solidFill>
                          <a:srgbClr val="7030A0"/>
                        </a:solidFill>
                      </a:endParaRPr>
                    </a:p>
                  </a:txBody>
                  <a:tcPr marL="68580" marR="68580" marT="34290" marB="34290"/>
                </a:tc>
                <a:tc>
                  <a:txBody>
                    <a:bodyPr/>
                    <a:lstStyle/>
                    <a:p>
                      <a:pPr algn="ctr"/>
                      <a:r>
                        <a:rPr lang="en-US" sz="1000" b="1" dirty="0">
                          <a:solidFill>
                            <a:schemeClr val="tx1"/>
                          </a:solidFill>
                        </a:rPr>
                        <a:t>Cocaine</a:t>
                      </a:r>
                    </a:p>
                  </a:txBody>
                  <a:tcPr marL="68580" marR="68580" marT="34290" marB="34290"/>
                </a:tc>
                <a:tc>
                  <a:txBody>
                    <a:bodyPr/>
                    <a:lstStyle/>
                    <a:p>
                      <a:pPr algn="ctr"/>
                      <a:r>
                        <a:rPr lang="en-US" sz="1000" b="0" dirty="0">
                          <a:solidFill>
                            <a:srgbClr val="7030A0"/>
                          </a:solidFill>
                        </a:rPr>
                        <a:t>Phenethyl 4-ANPP</a:t>
                      </a:r>
                    </a:p>
                  </a:txBody>
                  <a:tcPr marL="68580" marR="68580" marT="34290" marB="3429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00" b="0" dirty="0">
                          <a:solidFill>
                            <a:srgbClr val="7030A0"/>
                          </a:solidFill>
                        </a:rPr>
                        <a:t>Phenethyl 4-ANPP</a:t>
                      </a:r>
                    </a:p>
                  </a:txBody>
                  <a:tcPr marL="68580" marR="68580" marT="34290" marB="34290"/>
                </a:tc>
                <a:tc>
                  <a:txBody>
                    <a:bodyPr/>
                    <a:lstStyle/>
                    <a:p>
                      <a:pPr algn="ctr"/>
                      <a:r>
                        <a:rPr lang="en-US" sz="1000" b="1" dirty="0">
                          <a:solidFill>
                            <a:schemeClr val="bg1">
                              <a:lumMod val="50000"/>
                            </a:schemeClr>
                          </a:solidFill>
                        </a:rPr>
                        <a:t>3-OH-PCP</a:t>
                      </a:r>
                    </a:p>
                  </a:txBody>
                  <a:tcPr marL="68580" marR="68580" marT="34290" marB="34290"/>
                </a:tc>
                <a:extLst>
                  <a:ext uri="{0D108BD9-81ED-4DB2-BD59-A6C34878D82A}">
                    <a16:rowId xmlns:a16="http://schemas.microsoft.com/office/drawing/2014/main" val="2725929468"/>
                  </a:ext>
                </a:extLst>
              </a:tr>
              <a:tr h="243819">
                <a:tc>
                  <a:txBody>
                    <a:bodyPr/>
                    <a:lstStyle/>
                    <a:p>
                      <a:pPr algn="ctr"/>
                      <a:r>
                        <a:rPr lang="en-US" sz="1000" b="0" dirty="0">
                          <a:solidFill>
                            <a:srgbClr val="7030A0"/>
                          </a:solidFill>
                        </a:rPr>
                        <a:t>4-ANPP</a:t>
                      </a:r>
                    </a:p>
                  </a:txBody>
                  <a:tcPr marL="68580" marR="68580" marT="34290" marB="34290"/>
                </a:tc>
                <a:tc>
                  <a:txBody>
                    <a:bodyPr/>
                    <a:lstStyle/>
                    <a:p>
                      <a:pPr algn="ctr"/>
                      <a:r>
                        <a:rPr lang="en-US" sz="1000" b="1" dirty="0">
                          <a:solidFill>
                            <a:srgbClr val="C00000"/>
                          </a:solidFill>
                          <a:highlight>
                            <a:srgbClr val="FFFF00"/>
                          </a:highlight>
                        </a:rPr>
                        <a:t>Xylazine</a:t>
                      </a:r>
                    </a:p>
                  </a:txBody>
                  <a:tcPr marL="68580" marR="68580" marT="34290" marB="34290"/>
                </a:tc>
                <a:tc>
                  <a:txBody>
                    <a:bodyPr/>
                    <a:lstStyle/>
                    <a:p>
                      <a:pPr algn="ctr"/>
                      <a:r>
                        <a:rPr lang="en-US" sz="1000" b="1" dirty="0">
                          <a:solidFill>
                            <a:schemeClr val="tx1"/>
                          </a:solidFill>
                        </a:rPr>
                        <a:t>Heroin</a:t>
                      </a:r>
                    </a:p>
                  </a:txBody>
                  <a:tcPr marL="68580" marR="68580" marT="34290" marB="34290"/>
                </a:tc>
                <a:tc>
                  <a:txBody>
                    <a:bodyPr/>
                    <a:lstStyle/>
                    <a:p>
                      <a:pPr algn="ctr"/>
                      <a:r>
                        <a:rPr lang="en-US" sz="1000" b="1" dirty="0" err="1">
                          <a:solidFill>
                            <a:schemeClr val="accent6">
                              <a:lumMod val="75000"/>
                            </a:schemeClr>
                          </a:solidFill>
                        </a:rPr>
                        <a:t>Protonitazene</a:t>
                      </a:r>
                      <a:endParaRPr lang="en-US" sz="1000" b="1" dirty="0">
                        <a:solidFill>
                          <a:schemeClr val="accent6">
                            <a:lumMod val="75000"/>
                          </a:schemeClr>
                        </a:solidFill>
                      </a:endParaRPr>
                    </a:p>
                  </a:txBody>
                  <a:tcPr marL="68580" marR="68580" marT="34290" marB="3429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00" b="1" dirty="0" err="1">
                          <a:solidFill>
                            <a:srgbClr val="0070C0"/>
                          </a:solidFill>
                        </a:rPr>
                        <a:t>Diclazepam</a:t>
                      </a:r>
                      <a:endParaRPr lang="en-US" sz="1000" b="1" dirty="0">
                        <a:solidFill>
                          <a:srgbClr val="0070C0"/>
                        </a:solidFill>
                      </a:endParaRPr>
                    </a:p>
                  </a:txBody>
                  <a:tcPr marL="68580" marR="68580" marT="34290" marB="34290"/>
                </a:tc>
                <a:extLst>
                  <a:ext uri="{0D108BD9-81ED-4DB2-BD59-A6C34878D82A}">
                    <a16:rowId xmlns:a16="http://schemas.microsoft.com/office/drawing/2014/main" val="1088029552"/>
                  </a:ext>
                </a:extLst>
              </a:tr>
              <a:tr h="387175">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00" b="0" dirty="0">
                          <a:solidFill>
                            <a:srgbClr val="7030A0"/>
                          </a:solidFill>
                        </a:rPr>
                        <a:t>Phenethyl 4-ANPP</a:t>
                      </a:r>
                    </a:p>
                    <a:p>
                      <a:pPr algn="ctr"/>
                      <a:endParaRPr lang="en-US" sz="1000" b="1" dirty="0">
                        <a:solidFill>
                          <a:schemeClr val="tx1"/>
                        </a:solidFill>
                      </a:endParaRPr>
                    </a:p>
                  </a:txBody>
                  <a:tcPr marL="68580" marR="68580" marT="34290" marB="3429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00" b="1" dirty="0">
                          <a:solidFill>
                            <a:srgbClr val="C00000"/>
                          </a:solidFill>
                        </a:rPr>
                        <a:t>Diphenhydramine</a:t>
                      </a:r>
                    </a:p>
                    <a:p>
                      <a:pPr algn="ctr"/>
                      <a:endParaRPr lang="en-US" sz="1000" b="1" dirty="0">
                        <a:solidFill>
                          <a:schemeClr val="tx1"/>
                        </a:solidFill>
                      </a:endParaRPr>
                    </a:p>
                  </a:txBody>
                  <a:tcPr marL="68580" marR="68580" marT="34290" marB="3429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00" b="1" dirty="0">
                          <a:solidFill>
                            <a:schemeClr val="tx1"/>
                          </a:solidFill>
                        </a:rPr>
                        <a:t>Tramadol</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err="1">
                          <a:solidFill>
                            <a:srgbClr val="0070C0"/>
                          </a:solidFill>
                        </a:rPr>
                        <a:t>Clonazolam</a:t>
                      </a:r>
                      <a:r>
                        <a:rPr lang="en-US" sz="1000" b="1" dirty="0">
                          <a:solidFill>
                            <a:srgbClr val="0070C0"/>
                          </a:solidFil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solidFill>
                            <a:srgbClr val="0070C0"/>
                          </a:solidFill>
                          <a:highlight>
                            <a:srgbClr val="00FFFF"/>
                          </a:highlight>
                        </a:rPr>
                        <a:t>(0.5 mg = OD)</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err="1">
                          <a:solidFill>
                            <a:srgbClr val="0070C0"/>
                          </a:solidFill>
                        </a:rPr>
                        <a:t>Clonazolam</a:t>
                      </a:r>
                      <a:endParaRPr lang="en-US" sz="1000" b="1" dirty="0">
                        <a:solidFill>
                          <a:srgbClr val="0070C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solidFill>
                            <a:srgbClr val="0070C0"/>
                          </a:solidFill>
                          <a:highlight>
                            <a:srgbClr val="00FFFF"/>
                          </a:highlight>
                        </a:rPr>
                        <a:t>(0.5 mg = OD)</a:t>
                      </a:r>
                    </a:p>
                  </a:txBody>
                  <a:tcPr marL="68580" marR="68580" marT="34290" marB="34290"/>
                </a:tc>
                <a:extLst>
                  <a:ext uri="{0D108BD9-81ED-4DB2-BD59-A6C34878D82A}">
                    <a16:rowId xmlns:a16="http://schemas.microsoft.com/office/drawing/2014/main" val="643463313"/>
                  </a:ext>
                </a:extLst>
              </a:tr>
              <a:tr h="243819">
                <a:tc>
                  <a:txBody>
                    <a:bodyPr/>
                    <a:lstStyle/>
                    <a:p>
                      <a:pPr algn="ctr"/>
                      <a:r>
                        <a:rPr lang="en-US" sz="1000" b="1" dirty="0">
                          <a:solidFill>
                            <a:schemeClr val="tx1"/>
                          </a:solidFill>
                        </a:rPr>
                        <a:t>Heroin</a:t>
                      </a:r>
                    </a:p>
                  </a:txBody>
                  <a:tcPr marL="68580" marR="68580" marT="34290" marB="34290"/>
                </a:tc>
                <a:tc>
                  <a:txBody>
                    <a:bodyPr/>
                    <a:lstStyle/>
                    <a:p>
                      <a:pPr algn="ctr"/>
                      <a:r>
                        <a:rPr lang="en-US" sz="1000" b="1" dirty="0">
                          <a:solidFill>
                            <a:srgbClr val="C00000"/>
                          </a:solidFill>
                        </a:rPr>
                        <a:t>Lidocaine</a:t>
                      </a:r>
                    </a:p>
                  </a:txBody>
                  <a:tcPr marL="68580" marR="68580" marT="34290" marB="34290"/>
                </a:tc>
                <a:tc>
                  <a:txBody>
                    <a:bodyPr/>
                    <a:lstStyle/>
                    <a:p>
                      <a:pPr algn="ctr"/>
                      <a:r>
                        <a:rPr lang="en-US" sz="1000" b="1" dirty="0">
                          <a:solidFill>
                            <a:schemeClr val="tx1"/>
                          </a:solidFill>
                        </a:rPr>
                        <a:t>Cocaine</a:t>
                      </a:r>
                    </a:p>
                  </a:txBody>
                  <a:tcPr marL="68580" marR="68580" marT="34290" marB="34290"/>
                </a:tc>
                <a:tc>
                  <a:txBody>
                    <a:bodyPr/>
                    <a:lstStyle/>
                    <a:p>
                      <a:pPr algn="ctr"/>
                      <a:r>
                        <a:rPr lang="en-US" sz="1000" b="1" i="0" u="none" dirty="0">
                          <a:solidFill>
                            <a:schemeClr val="tx1"/>
                          </a:solidFill>
                          <a:effectLst/>
                        </a:rPr>
                        <a:t>Heroin, Morphine</a:t>
                      </a:r>
                    </a:p>
                  </a:txBody>
                  <a:tcPr marL="68580" marR="68580" marT="34290" marB="3429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00" b="1" i="0" u="none" dirty="0">
                          <a:solidFill>
                            <a:schemeClr val="tx1"/>
                          </a:solidFill>
                          <a:effectLst/>
                        </a:rPr>
                        <a:t>Cocaine</a:t>
                      </a:r>
                      <a:endParaRPr lang="en-US" sz="1000" b="1" i="1" u="sng" dirty="0">
                        <a:solidFill>
                          <a:schemeClr val="tx1"/>
                        </a:solidFill>
                        <a:effectLst>
                          <a:outerShdw blurRad="38100" dist="38100" dir="2700000" algn="tl">
                            <a:srgbClr val="000000">
                              <a:alpha val="43137"/>
                            </a:srgbClr>
                          </a:outerShdw>
                        </a:effectLst>
                      </a:endParaRPr>
                    </a:p>
                  </a:txBody>
                  <a:tcPr marL="68580" marR="68580" marT="34290" marB="34290"/>
                </a:tc>
                <a:extLst>
                  <a:ext uri="{0D108BD9-81ED-4DB2-BD59-A6C34878D82A}">
                    <a16:rowId xmlns:a16="http://schemas.microsoft.com/office/drawing/2014/main" val="122013995"/>
                  </a:ext>
                </a:extLst>
              </a:tr>
              <a:tr h="243819">
                <a:tc>
                  <a:txBody>
                    <a:bodyPr/>
                    <a:lstStyle/>
                    <a:p>
                      <a:pPr algn="ctr"/>
                      <a:r>
                        <a:rPr lang="en-US" sz="1000" b="1" dirty="0">
                          <a:solidFill>
                            <a:schemeClr val="tx1"/>
                          </a:solidFill>
                        </a:rPr>
                        <a:t>Morphine</a:t>
                      </a:r>
                    </a:p>
                  </a:txBody>
                  <a:tcPr marL="68580" marR="68580" marT="34290" marB="34290"/>
                </a:tc>
                <a:tc>
                  <a:txBody>
                    <a:bodyPr/>
                    <a:lstStyle/>
                    <a:p>
                      <a:pPr algn="ctr"/>
                      <a:r>
                        <a:rPr lang="en-US" sz="1000" b="1" dirty="0">
                          <a:solidFill>
                            <a:srgbClr val="C00000"/>
                          </a:solidFill>
                        </a:rPr>
                        <a:t>Quinine</a:t>
                      </a:r>
                    </a:p>
                  </a:txBody>
                  <a:tcPr marL="68580" marR="68580" marT="34290" marB="34290"/>
                </a:tc>
                <a:tc>
                  <a:txBody>
                    <a:bodyPr/>
                    <a:lstStyle/>
                    <a:p>
                      <a:pPr algn="ctr"/>
                      <a:r>
                        <a:rPr lang="en-US" sz="1000" b="1" dirty="0">
                          <a:solidFill>
                            <a:schemeClr val="tx1"/>
                          </a:solidFill>
                        </a:rPr>
                        <a:t>Methamphetamine </a:t>
                      </a:r>
                    </a:p>
                  </a:txBody>
                  <a:tcPr marL="68580" marR="68580" marT="34290" marB="34290"/>
                </a:tc>
                <a:tc>
                  <a:txBody>
                    <a:bodyPr/>
                    <a:lstStyle/>
                    <a:p>
                      <a:pPr algn="ctr"/>
                      <a:r>
                        <a:rPr lang="en-US" sz="1000" b="1" dirty="0">
                          <a:solidFill>
                            <a:schemeClr val="tx1"/>
                          </a:solidFill>
                        </a:rPr>
                        <a:t>Cocaine</a:t>
                      </a:r>
                    </a:p>
                  </a:txBody>
                  <a:tcPr marL="68580" marR="68580" marT="34290" marB="3429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00" b="1" dirty="0">
                          <a:solidFill>
                            <a:schemeClr val="tx1"/>
                          </a:solidFill>
                        </a:rPr>
                        <a:t>Heroin</a:t>
                      </a:r>
                    </a:p>
                  </a:txBody>
                  <a:tcPr marL="68580" marR="68580" marT="34290" marB="34290"/>
                </a:tc>
                <a:extLst>
                  <a:ext uri="{0D108BD9-81ED-4DB2-BD59-A6C34878D82A}">
                    <a16:rowId xmlns:a16="http://schemas.microsoft.com/office/drawing/2014/main" val="3718815799"/>
                  </a:ext>
                </a:extLst>
              </a:tr>
              <a:tr h="243819">
                <a:tc>
                  <a:txBody>
                    <a:bodyPr/>
                    <a:lstStyle/>
                    <a:p>
                      <a:pPr algn="ctr"/>
                      <a:r>
                        <a:rPr lang="en-US" sz="1000" b="1" dirty="0">
                          <a:solidFill>
                            <a:srgbClr val="C00000"/>
                          </a:solidFill>
                          <a:highlight>
                            <a:srgbClr val="FFFF00"/>
                          </a:highlight>
                        </a:rPr>
                        <a:t>Xylazine</a:t>
                      </a:r>
                    </a:p>
                  </a:txBody>
                  <a:tcPr marL="68580" marR="68580" marT="34290" marB="34290"/>
                </a:tc>
                <a:tc>
                  <a:txBody>
                    <a:bodyPr/>
                    <a:lstStyle/>
                    <a:p>
                      <a:pPr algn="ctr"/>
                      <a:r>
                        <a:rPr lang="en-US" sz="1000" b="1" dirty="0">
                          <a:solidFill>
                            <a:srgbClr val="C00000"/>
                          </a:solidFill>
                        </a:rPr>
                        <a:t>Hydroquinidine</a:t>
                      </a:r>
                    </a:p>
                  </a:txBody>
                  <a:tcPr marL="68580" marR="68580" marT="34290" marB="34290"/>
                </a:tc>
                <a:tc>
                  <a:txBody>
                    <a:bodyPr/>
                    <a:lstStyle/>
                    <a:p>
                      <a:pPr algn="ctr"/>
                      <a:r>
                        <a:rPr lang="en-US" sz="1000" b="1" dirty="0">
                          <a:solidFill>
                            <a:srgbClr val="C00000"/>
                          </a:solidFill>
                          <a:highlight>
                            <a:srgbClr val="FFFF00"/>
                          </a:highlight>
                        </a:rPr>
                        <a:t>Xylazine</a:t>
                      </a:r>
                    </a:p>
                  </a:txBody>
                  <a:tcPr marL="68580" marR="68580" marT="34290" marB="34290"/>
                </a:tc>
                <a:tc>
                  <a:txBody>
                    <a:bodyPr/>
                    <a:lstStyle/>
                    <a:p>
                      <a:pPr algn="ctr"/>
                      <a:r>
                        <a:rPr lang="en-US" sz="1000" b="1" dirty="0">
                          <a:solidFill>
                            <a:schemeClr val="tx1"/>
                          </a:solidFill>
                        </a:rPr>
                        <a:t>Quetiapine</a:t>
                      </a:r>
                    </a:p>
                  </a:txBody>
                  <a:tcPr marL="68580" marR="68580" marT="34290" marB="34290"/>
                </a:tc>
                <a:tc>
                  <a:txBody>
                    <a:bodyPr/>
                    <a:lstStyle/>
                    <a:p>
                      <a:pPr algn="ctr"/>
                      <a:r>
                        <a:rPr lang="en-US" sz="1000" b="1" dirty="0">
                          <a:solidFill>
                            <a:srgbClr val="C00000"/>
                          </a:solidFill>
                          <a:highlight>
                            <a:srgbClr val="FFFF00"/>
                          </a:highlight>
                        </a:rPr>
                        <a:t>Xylazine</a:t>
                      </a:r>
                    </a:p>
                  </a:txBody>
                  <a:tcPr marL="68580" marR="68580" marT="34290" marB="34290"/>
                </a:tc>
                <a:extLst>
                  <a:ext uri="{0D108BD9-81ED-4DB2-BD59-A6C34878D82A}">
                    <a16:rowId xmlns:a16="http://schemas.microsoft.com/office/drawing/2014/main" val="266427770"/>
                  </a:ext>
                </a:extLst>
              </a:tr>
              <a:tr h="243819">
                <a:tc>
                  <a:txBody>
                    <a:bodyPr/>
                    <a:lstStyle/>
                    <a:p>
                      <a:pPr algn="ctr"/>
                      <a:r>
                        <a:rPr lang="en-US" sz="1000" b="1" dirty="0">
                          <a:solidFill>
                            <a:srgbClr val="C00000"/>
                          </a:solidFill>
                        </a:rPr>
                        <a:t>Lidocaine</a:t>
                      </a:r>
                    </a:p>
                  </a:txBody>
                  <a:tcPr marL="68580" marR="68580" marT="34290" marB="34290"/>
                </a:tc>
                <a:tc>
                  <a:txBody>
                    <a:bodyPr/>
                    <a:lstStyle/>
                    <a:p>
                      <a:pPr algn="ctr"/>
                      <a:r>
                        <a:rPr lang="en-US" sz="1000" b="1" dirty="0">
                          <a:solidFill>
                            <a:srgbClr val="00B050"/>
                          </a:solidFill>
                        </a:rPr>
                        <a:t>Noscapine</a:t>
                      </a:r>
                    </a:p>
                  </a:txBody>
                  <a:tcPr marL="68580" marR="68580" marT="34290" marB="34290"/>
                </a:tc>
                <a:tc>
                  <a:txBody>
                    <a:bodyPr/>
                    <a:lstStyle/>
                    <a:p>
                      <a:pPr algn="ctr"/>
                      <a:r>
                        <a:rPr lang="en-US" sz="1000" b="1" dirty="0">
                          <a:solidFill>
                            <a:srgbClr val="C00000"/>
                          </a:solidFill>
                        </a:rPr>
                        <a:t>Lidocaine</a:t>
                      </a:r>
                    </a:p>
                  </a:txBody>
                  <a:tcPr marL="68580" marR="68580" marT="34290" marB="34290"/>
                </a:tc>
                <a:tc>
                  <a:txBody>
                    <a:bodyPr/>
                    <a:lstStyle/>
                    <a:p>
                      <a:pPr algn="ctr"/>
                      <a:r>
                        <a:rPr lang="en-US" sz="1000" b="1" dirty="0">
                          <a:solidFill>
                            <a:srgbClr val="C00000"/>
                          </a:solidFill>
                          <a:highlight>
                            <a:srgbClr val="FFFF00"/>
                          </a:highlight>
                        </a:rPr>
                        <a:t>Xylazine</a:t>
                      </a:r>
                    </a:p>
                  </a:txBody>
                  <a:tcPr marL="68580" marR="68580" marT="34290" marB="34290"/>
                </a:tc>
                <a:tc>
                  <a:txBody>
                    <a:bodyPr/>
                    <a:lstStyle/>
                    <a:p>
                      <a:pPr algn="ctr"/>
                      <a:r>
                        <a:rPr lang="en-US" sz="1000" b="1" dirty="0">
                          <a:solidFill>
                            <a:srgbClr val="C00000"/>
                          </a:solidFill>
                        </a:rPr>
                        <a:t>Quinine</a:t>
                      </a:r>
                    </a:p>
                  </a:txBody>
                  <a:tcPr marL="68580" marR="68580" marT="34290" marB="34290"/>
                </a:tc>
                <a:extLst>
                  <a:ext uri="{0D108BD9-81ED-4DB2-BD59-A6C34878D82A}">
                    <a16:rowId xmlns:a16="http://schemas.microsoft.com/office/drawing/2014/main" val="1774371321"/>
                  </a:ext>
                </a:extLst>
              </a:tr>
              <a:tr h="243819">
                <a:tc>
                  <a:txBody>
                    <a:bodyPr/>
                    <a:lstStyle/>
                    <a:p>
                      <a:pPr algn="ctr"/>
                      <a:r>
                        <a:rPr lang="en-US" sz="1000" b="1" dirty="0">
                          <a:solidFill>
                            <a:srgbClr val="C00000"/>
                          </a:solidFill>
                        </a:rPr>
                        <a:t>Quinine</a:t>
                      </a:r>
                    </a:p>
                  </a:txBody>
                  <a:tcPr marL="68580" marR="68580" marT="34290" marB="34290"/>
                </a:tc>
                <a:tc>
                  <a:txBody>
                    <a:bodyPr/>
                    <a:lstStyle/>
                    <a:p>
                      <a:pPr algn="ctr"/>
                      <a:r>
                        <a:rPr lang="en-US" sz="1000" b="1" dirty="0">
                          <a:solidFill>
                            <a:srgbClr val="00B050"/>
                          </a:solidFill>
                        </a:rPr>
                        <a:t>6-MAM</a:t>
                      </a:r>
                    </a:p>
                  </a:txBody>
                  <a:tcPr marL="68580" marR="68580" marT="34290" marB="34290"/>
                </a:tc>
                <a:tc>
                  <a:txBody>
                    <a:bodyPr/>
                    <a:lstStyle/>
                    <a:p>
                      <a:pPr algn="ctr"/>
                      <a:r>
                        <a:rPr lang="en-US" sz="1000" b="1" dirty="0">
                          <a:solidFill>
                            <a:srgbClr val="C00000"/>
                          </a:solidFill>
                        </a:rPr>
                        <a:t>Acetaminophen</a:t>
                      </a:r>
                    </a:p>
                  </a:txBody>
                  <a:tcPr marL="68580" marR="68580" marT="34290" marB="34290"/>
                </a:tc>
                <a:tc>
                  <a:txBody>
                    <a:bodyPr/>
                    <a:lstStyle/>
                    <a:p>
                      <a:pPr algn="ctr"/>
                      <a:r>
                        <a:rPr lang="en-US" sz="1000" b="1" dirty="0">
                          <a:solidFill>
                            <a:srgbClr val="C00000"/>
                          </a:solidFill>
                        </a:rPr>
                        <a:t>Quinine, Cinchonine</a:t>
                      </a:r>
                    </a:p>
                  </a:txBody>
                  <a:tcPr marL="68580" marR="68580" marT="34290" marB="34290"/>
                </a:tc>
                <a:tc>
                  <a:txBody>
                    <a:bodyPr/>
                    <a:lstStyle/>
                    <a:p>
                      <a:pPr algn="ctr"/>
                      <a:r>
                        <a:rPr lang="en-US" sz="1000" b="1" dirty="0">
                          <a:solidFill>
                            <a:srgbClr val="C00000"/>
                          </a:solidFill>
                        </a:rPr>
                        <a:t>Lidocaine</a:t>
                      </a:r>
                    </a:p>
                  </a:txBody>
                  <a:tcPr marL="68580" marR="68580" marT="34290" marB="34290"/>
                </a:tc>
                <a:extLst>
                  <a:ext uri="{0D108BD9-81ED-4DB2-BD59-A6C34878D82A}">
                    <a16:rowId xmlns:a16="http://schemas.microsoft.com/office/drawing/2014/main" val="3378600661"/>
                  </a:ext>
                </a:extLst>
              </a:tr>
              <a:tr h="243819">
                <a:tc>
                  <a:txBody>
                    <a:bodyPr/>
                    <a:lstStyle/>
                    <a:p>
                      <a:pPr algn="ctr"/>
                      <a:r>
                        <a:rPr lang="en-US" sz="1000" b="1" dirty="0">
                          <a:solidFill>
                            <a:srgbClr val="C00000"/>
                          </a:solidFill>
                        </a:rPr>
                        <a:t>Caffeine</a:t>
                      </a:r>
                    </a:p>
                  </a:txBody>
                  <a:tcPr marL="68580" marR="68580" marT="34290" marB="34290"/>
                </a:tc>
                <a:tc>
                  <a:txBody>
                    <a:bodyPr/>
                    <a:lstStyle/>
                    <a:p>
                      <a:pPr algn="ctr"/>
                      <a:endParaRPr lang="en-US" sz="1000" b="1" dirty="0">
                        <a:solidFill>
                          <a:srgbClr val="C00000"/>
                        </a:solidFill>
                      </a:endParaRPr>
                    </a:p>
                  </a:txBody>
                  <a:tcPr marL="68580" marR="68580" marT="34290" marB="34290"/>
                </a:tc>
                <a:tc>
                  <a:txBody>
                    <a:bodyPr/>
                    <a:lstStyle/>
                    <a:p>
                      <a:pPr algn="ctr"/>
                      <a:r>
                        <a:rPr lang="en-US" sz="1000" b="1" dirty="0">
                          <a:solidFill>
                            <a:srgbClr val="C00000"/>
                          </a:solidFill>
                        </a:rPr>
                        <a:t>Diphenhydramine</a:t>
                      </a:r>
                    </a:p>
                  </a:txBody>
                  <a:tcPr marL="68580" marR="68580" marT="34290" marB="34290"/>
                </a:tc>
                <a:tc>
                  <a:txBody>
                    <a:bodyPr/>
                    <a:lstStyle/>
                    <a:p>
                      <a:pPr algn="ctr"/>
                      <a:r>
                        <a:rPr lang="en-US" sz="1000" b="1" dirty="0">
                          <a:solidFill>
                            <a:srgbClr val="C00000"/>
                          </a:solidFill>
                        </a:rPr>
                        <a:t>Hydroquinidine</a:t>
                      </a:r>
                    </a:p>
                  </a:txBody>
                  <a:tcPr marL="68580" marR="68580" marT="34290" marB="34290"/>
                </a:tc>
                <a:tc>
                  <a:txBody>
                    <a:bodyPr/>
                    <a:lstStyle/>
                    <a:p>
                      <a:pPr algn="ctr"/>
                      <a:r>
                        <a:rPr lang="en-US" sz="1000" b="1" dirty="0">
                          <a:solidFill>
                            <a:srgbClr val="C00000"/>
                          </a:solidFill>
                        </a:rPr>
                        <a:t>Acetaminophen</a:t>
                      </a:r>
                    </a:p>
                  </a:txBody>
                  <a:tcPr marL="68580" marR="68580" marT="34290" marB="34290"/>
                </a:tc>
                <a:extLst>
                  <a:ext uri="{0D108BD9-81ED-4DB2-BD59-A6C34878D82A}">
                    <a16:rowId xmlns:a16="http://schemas.microsoft.com/office/drawing/2014/main" val="342320601"/>
                  </a:ext>
                </a:extLst>
              </a:tr>
              <a:tr h="243819">
                <a:tc>
                  <a:txBody>
                    <a:bodyPr/>
                    <a:lstStyle/>
                    <a:p>
                      <a:pPr algn="ctr"/>
                      <a:r>
                        <a:rPr lang="en-US" sz="1000" b="1" dirty="0">
                          <a:solidFill>
                            <a:srgbClr val="00B050"/>
                          </a:solidFill>
                        </a:rPr>
                        <a:t>Codeine</a:t>
                      </a:r>
                    </a:p>
                  </a:txBody>
                  <a:tcPr marL="68580" marR="68580" marT="34290" marB="34290"/>
                </a:tc>
                <a:tc>
                  <a:txBody>
                    <a:bodyPr/>
                    <a:lstStyle/>
                    <a:p>
                      <a:pPr algn="ctr"/>
                      <a:endParaRPr lang="en-US" sz="1000" b="1" dirty="0">
                        <a:solidFill>
                          <a:srgbClr val="C00000"/>
                        </a:solidFill>
                      </a:endParaRPr>
                    </a:p>
                  </a:txBody>
                  <a:tcPr marL="68580" marR="68580" marT="34290" marB="34290"/>
                </a:tc>
                <a:tc>
                  <a:txBody>
                    <a:bodyPr/>
                    <a:lstStyle/>
                    <a:p>
                      <a:pPr algn="ctr"/>
                      <a:r>
                        <a:rPr lang="en-US" sz="1000" b="1" dirty="0">
                          <a:solidFill>
                            <a:srgbClr val="C00000"/>
                          </a:solidFill>
                        </a:rPr>
                        <a:t>Phenacetin</a:t>
                      </a:r>
                    </a:p>
                  </a:txBody>
                  <a:tcPr marL="68580" marR="68580" marT="34290" marB="34290"/>
                </a:tc>
                <a:tc>
                  <a:txBody>
                    <a:bodyPr/>
                    <a:lstStyle/>
                    <a:p>
                      <a:pPr algn="ctr"/>
                      <a:r>
                        <a:rPr lang="en-US" sz="1000" b="1" dirty="0">
                          <a:solidFill>
                            <a:srgbClr val="C00000"/>
                          </a:solidFill>
                        </a:rPr>
                        <a:t>Nicotinamide</a:t>
                      </a:r>
                    </a:p>
                  </a:txBody>
                  <a:tcPr marL="68580" marR="68580" marT="34290" marB="34290"/>
                </a:tc>
                <a:tc>
                  <a:txBody>
                    <a:bodyPr/>
                    <a:lstStyle/>
                    <a:p>
                      <a:pPr algn="ctr"/>
                      <a:r>
                        <a:rPr lang="en-US" sz="1000" b="1" dirty="0">
                          <a:solidFill>
                            <a:srgbClr val="00B050"/>
                          </a:solidFill>
                        </a:rPr>
                        <a:t>6-MAM</a:t>
                      </a:r>
                    </a:p>
                  </a:txBody>
                  <a:tcPr marL="68580" marR="68580" marT="34290" marB="34290"/>
                </a:tc>
                <a:extLst>
                  <a:ext uri="{0D108BD9-81ED-4DB2-BD59-A6C34878D82A}">
                    <a16:rowId xmlns:a16="http://schemas.microsoft.com/office/drawing/2014/main" val="712704240"/>
                  </a:ext>
                </a:extLst>
              </a:tr>
              <a:tr h="368581">
                <a:tc>
                  <a:txBody>
                    <a:bodyPr/>
                    <a:lstStyle/>
                    <a:p>
                      <a:pPr algn="ctr"/>
                      <a:r>
                        <a:rPr lang="en-US" sz="1000" b="1" dirty="0">
                          <a:solidFill>
                            <a:srgbClr val="00B050"/>
                          </a:solidFill>
                        </a:rPr>
                        <a:t>6-MAM, </a:t>
                      </a:r>
                      <a:r>
                        <a:rPr lang="en-US" sz="1000" b="1" dirty="0" err="1">
                          <a:solidFill>
                            <a:srgbClr val="00B050"/>
                          </a:solidFill>
                        </a:rPr>
                        <a:t>Acetylcodeine</a:t>
                      </a:r>
                      <a:endParaRPr lang="en-US" sz="1000" b="1" dirty="0">
                        <a:solidFill>
                          <a:srgbClr val="00B050"/>
                        </a:solidFill>
                      </a:endParaRPr>
                    </a:p>
                  </a:txBody>
                  <a:tcPr marL="68580" marR="68580" marT="34290" marB="34290"/>
                </a:tc>
                <a:tc>
                  <a:txBody>
                    <a:bodyPr/>
                    <a:lstStyle/>
                    <a:p>
                      <a:pPr algn="ctr"/>
                      <a:endParaRPr lang="en-US" sz="1000" b="1" dirty="0">
                        <a:solidFill>
                          <a:srgbClr val="C00000"/>
                        </a:solidFill>
                      </a:endParaRPr>
                    </a:p>
                  </a:txBody>
                  <a:tcPr marL="68580" marR="68580" marT="34290" marB="34290"/>
                </a:tc>
                <a:tc>
                  <a:txBody>
                    <a:bodyPr/>
                    <a:lstStyle/>
                    <a:p>
                      <a:pPr algn="ctr"/>
                      <a:r>
                        <a:rPr lang="en-US" sz="1000" b="1" dirty="0">
                          <a:solidFill>
                            <a:srgbClr val="C00000"/>
                          </a:solidFill>
                        </a:rPr>
                        <a:t>Caffeine, Quinine</a:t>
                      </a:r>
                    </a:p>
                  </a:txBody>
                  <a:tcPr marL="68580" marR="68580" marT="34290" marB="34290"/>
                </a:tc>
                <a:tc>
                  <a:txBody>
                    <a:bodyPr/>
                    <a:lstStyle/>
                    <a:p>
                      <a:pPr algn="ctr"/>
                      <a:r>
                        <a:rPr lang="en-US" sz="900" b="1" dirty="0">
                          <a:solidFill>
                            <a:srgbClr val="C00000"/>
                          </a:solidFill>
                        </a:rPr>
                        <a:t>Doxylamine, Risperidone, Lidocaine </a:t>
                      </a:r>
                    </a:p>
                  </a:txBody>
                  <a:tcPr marL="68580" marR="68580" marT="34290" marB="3429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000" b="1" dirty="0">
                        <a:solidFill>
                          <a:srgbClr val="00B050"/>
                        </a:solidFill>
                      </a:endParaRPr>
                    </a:p>
                  </a:txBody>
                  <a:tcPr marL="68580" marR="68580" marT="34290" marB="34290"/>
                </a:tc>
                <a:extLst>
                  <a:ext uri="{0D108BD9-81ED-4DB2-BD59-A6C34878D82A}">
                    <a16:rowId xmlns:a16="http://schemas.microsoft.com/office/drawing/2014/main" val="1827985382"/>
                  </a:ext>
                </a:extLst>
              </a:tr>
              <a:tr h="368581">
                <a:tc>
                  <a:txBody>
                    <a:bodyPr/>
                    <a:lstStyle/>
                    <a:p>
                      <a:pPr algn="ctr"/>
                      <a:r>
                        <a:rPr lang="en-US" sz="1000" b="1" dirty="0">
                          <a:solidFill>
                            <a:srgbClr val="00B050"/>
                          </a:solidFill>
                        </a:rPr>
                        <a:t>Papaverine, Noscapine</a:t>
                      </a:r>
                    </a:p>
                  </a:txBody>
                  <a:tcPr marL="68580" marR="68580" marT="34290" marB="34290"/>
                </a:tc>
                <a:tc>
                  <a:txBody>
                    <a:bodyPr/>
                    <a:lstStyle/>
                    <a:p>
                      <a:pPr algn="ctr"/>
                      <a:endParaRPr lang="en-US" sz="1000" b="1" dirty="0">
                        <a:solidFill>
                          <a:srgbClr val="00B050"/>
                        </a:solidFill>
                      </a:endParaRPr>
                    </a:p>
                  </a:txBody>
                  <a:tcPr marL="68580" marR="68580" marT="34290" marB="34290"/>
                </a:tc>
                <a:tc>
                  <a:txBody>
                    <a:bodyPr/>
                    <a:lstStyle/>
                    <a:p>
                      <a:pPr algn="ctr"/>
                      <a:r>
                        <a:rPr lang="en-US" sz="1000" b="1" dirty="0">
                          <a:solidFill>
                            <a:srgbClr val="00B050"/>
                          </a:solidFill>
                        </a:rPr>
                        <a:t>6-MAM, </a:t>
                      </a:r>
                      <a:r>
                        <a:rPr lang="en-US" sz="1000" b="1" dirty="0" err="1">
                          <a:solidFill>
                            <a:srgbClr val="00B050"/>
                          </a:solidFill>
                        </a:rPr>
                        <a:t>Acetylcodeine</a:t>
                      </a:r>
                      <a:endParaRPr lang="en-US" sz="1000" b="1" dirty="0">
                        <a:solidFill>
                          <a:srgbClr val="00B050"/>
                        </a:solidFill>
                      </a:endParaRPr>
                    </a:p>
                  </a:txBody>
                  <a:tcPr marL="68580" marR="68580" marT="34290" marB="34290"/>
                </a:tc>
                <a:tc>
                  <a:txBody>
                    <a:bodyPr/>
                    <a:lstStyle/>
                    <a:p>
                      <a:pPr algn="ctr"/>
                      <a:r>
                        <a:rPr lang="en-US" sz="800" b="1" dirty="0">
                          <a:solidFill>
                            <a:srgbClr val="00B050"/>
                          </a:solidFill>
                        </a:rPr>
                        <a:t>6-MAM, Papaverine, </a:t>
                      </a:r>
                      <a:r>
                        <a:rPr lang="en-US" sz="800" b="1" dirty="0" err="1">
                          <a:solidFill>
                            <a:srgbClr val="00B050"/>
                          </a:solidFill>
                        </a:rPr>
                        <a:t>Acetylcodeine</a:t>
                      </a:r>
                      <a:r>
                        <a:rPr lang="en-US" sz="800" b="1" dirty="0">
                          <a:solidFill>
                            <a:srgbClr val="00B050"/>
                          </a:solidFill>
                        </a:rPr>
                        <a:t>, Noscapine</a:t>
                      </a:r>
                    </a:p>
                  </a:txBody>
                  <a:tcPr marL="68580" marR="68580" marT="34290" marB="3429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000" dirty="0">
                        <a:solidFill>
                          <a:srgbClr val="00B050"/>
                        </a:solidFill>
                      </a:endParaRPr>
                    </a:p>
                  </a:txBody>
                  <a:tcPr marL="68580" marR="68580" marT="34290" marB="34290"/>
                </a:tc>
                <a:extLst>
                  <a:ext uri="{0D108BD9-81ED-4DB2-BD59-A6C34878D82A}">
                    <a16:rowId xmlns:a16="http://schemas.microsoft.com/office/drawing/2014/main" val="586784681"/>
                  </a:ext>
                </a:extLst>
              </a:tr>
            </a:tbl>
          </a:graphicData>
        </a:graphic>
      </p:graphicFrame>
      <p:sp>
        <p:nvSpPr>
          <p:cNvPr id="5" name="TextBox 4">
            <a:extLst>
              <a:ext uri="{FF2B5EF4-FFF2-40B4-BE49-F238E27FC236}">
                <a16:creationId xmlns:a16="http://schemas.microsoft.com/office/drawing/2014/main" id="{E41B49CC-687E-449C-B8A0-D847D9330E73}"/>
              </a:ext>
            </a:extLst>
          </p:cNvPr>
          <p:cNvSpPr txBox="1"/>
          <p:nvPr/>
        </p:nvSpPr>
        <p:spPr>
          <a:xfrm>
            <a:off x="1517009" y="141563"/>
            <a:ext cx="61099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Highly Lethal Street-level Drug Mixtures </a:t>
            </a:r>
          </a:p>
        </p:txBody>
      </p:sp>
      <p:sp>
        <p:nvSpPr>
          <p:cNvPr id="3" name="TextBox 2">
            <a:extLst>
              <a:ext uri="{FF2B5EF4-FFF2-40B4-BE49-F238E27FC236}">
                <a16:creationId xmlns:a16="http://schemas.microsoft.com/office/drawing/2014/main" id="{F1B488B6-77A2-46CA-8978-B81373EA1B79}"/>
              </a:ext>
            </a:extLst>
          </p:cNvPr>
          <p:cNvSpPr txBox="1"/>
          <p:nvPr/>
        </p:nvSpPr>
        <p:spPr>
          <a:xfrm>
            <a:off x="264160" y="623147"/>
            <a:ext cx="1101148" cy="474360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75" b="0" i="0" u="none" strike="noStrike" kern="1200" cap="none" spc="0" normalizeH="0" baseline="0" noProof="0" dirty="0">
                <a:ln>
                  <a:noFill/>
                </a:ln>
                <a:solidFill>
                  <a:prstClr val="black"/>
                </a:solidFill>
                <a:effectLst/>
                <a:uLnTx/>
                <a:uFillTx/>
                <a:latin typeface="Calibri"/>
                <a:ea typeface="+mn-ea"/>
                <a:cs typeface="+mn-cs"/>
              </a:rPr>
              <a:t>Legend: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prstClr val="black"/>
                </a:solidFill>
                <a:effectLst/>
                <a:uLnTx/>
                <a:uFillTx/>
                <a:latin typeface="Calibri"/>
                <a:ea typeface="+mn-ea"/>
                <a:cs typeface="+mn-cs"/>
              </a:rPr>
              <a:t>Black</a:t>
            </a:r>
            <a:r>
              <a:rPr kumimoji="0" lang="en-US" sz="975" b="0" i="0" u="none" strike="noStrike" kern="1200" cap="none" spc="0" normalizeH="0" baseline="0" noProof="0" dirty="0">
                <a:ln>
                  <a:noFill/>
                </a:ln>
                <a:solidFill>
                  <a:prstClr val="black"/>
                </a:solidFill>
                <a:effectLst/>
                <a:uLnTx/>
                <a:uFillTx/>
                <a:latin typeface="Calibri"/>
                <a:ea typeface="+mn-ea"/>
                <a:cs typeface="+mn-cs"/>
              </a:rPr>
              <a:t> = traditional drugs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7030A0"/>
                </a:solidFill>
                <a:effectLst/>
                <a:uLnTx/>
                <a:uFillTx/>
                <a:latin typeface="Calibri"/>
                <a:ea typeface="+mn-ea"/>
                <a:cs typeface="+mn-cs"/>
              </a:rPr>
              <a:t>Purple</a:t>
            </a:r>
            <a:r>
              <a:rPr kumimoji="0" lang="en-US" sz="975" b="0" i="0" u="none" strike="noStrike" kern="1200" cap="none" spc="0" normalizeH="0" baseline="0" noProof="0" dirty="0">
                <a:ln>
                  <a:noFill/>
                </a:ln>
                <a:solidFill>
                  <a:prstClr val="black"/>
                </a:solidFill>
                <a:effectLst/>
                <a:uLnTx/>
                <a:uFillTx/>
                <a:latin typeface="Calibri"/>
                <a:ea typeface="+mn-ea"/>
                <a:cs typeface="+mn-cs"/>
              </a:rPr>
              <a:t> = fentanyl compounds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F79646">
                    <a:lumMod val="75000"/>
                  </a:srgbClr>
                </a:solidFill>
                <a:effectLst/>
                <a:uLnTx/>
                <a:uFillTx/>
                <a:latin typeface="Calibri"/>
                <a:ea typeface="+mn-ea"/>
                <a:cs typeface="+mn-cs"/>
              </a:rPr>
              <a:t>Orange</a:t>
            </a:r>
            <a:r>
              <a:rPr kumimoji="0" lang="en-US" sz="975" b="0" i="0" u="none" strike="noStrike" kern="1200" cap="none" spc="0" normalizeH="0" baseline="0" noProof="0" dirty="0">
                <a:ln>
                  <a:noFill/>
                </a:ln>
                <a:solidFill>
                  <a:prstClr val="black"/>
                </a:solidFill>
                <a:effectLst/>
                <a:uLnTx/>
                <a:uFillTx/>
                <a:latin typeface="Calibri"/>
                <a:ea typeface="+mn-ea"/>
                <a:cs typeface="+mn-cs"/>
              </a:rPr>
              <a:t> = synthetic opioid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0070C0"/>
                </a:solidFill>
                <a:effectLst/>
                <a:uLnTx/>
                <a:uFillTx/>
                <a:latin typeface="Calibri"/>
                <a:ea typeface="+mn-ea"/>
                <a:cs typeface="+mn-cs"/>
              </a:rPr>
              <a:t>Blue</a:t>
            </a:r>
            <a:r>
              <a:rPr kumimoji="0" lang="en-US" sz="975" b="0" i="0" u="none" strike="noStrike" kern="1200" cap="none" spc="0" normalizeH="0" baseline="0" noProof="0" dirty="0">
                <a:ln>
                  <a:noFill/>
                </a:ln>
                <a:solidFill>
                  <a:prstClr val="black"/>
                </a:solidFill>
                <a:effectLst/>
                <a:uLnTx/>
                <a:uFillTx/>
                <a:latin typeface="Calibri"/>
                <a:ea typeface="+mn-ea"/>
                <a:cs typeface="+mn-cs"/>
              </a:rPr>
              <a:t> = synthetic benzo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C00000"/>
                </a:solidFill>
                <a:effectLst/>
                <a:uLnTx/>
                <a:uFillTx/>
                <a:latin typeface="Calibri"/>
                <a:ea typeface="+mn-ea"/>
                <a:cs typeface="+mn-cs"/>
              </a:rPr>
              <a:t>Red </a:t>
            </a:r>
            <a:r>
              <a:rPr kumimoji="0" lang="en-US" sz="975" b="0" i="0" u="none" strike="noStrike" kern="1200" cap="none" spc="0" normalizeH="0" baseline="0" noProof="0" dirty="0">
                <a:ln>
                  <a:noFill/>
                </a:ln>
                <a:solidFill>
                  <a:prstClr val="black"/>
                </a:solidFill>
                <a:effectLst/>
                <a:uLnTx/>
                <a:uFillTx/>
                <a:latin typeface="Calibri"/>
                <a:ea typeface="+mn-ea"/>
                <a:cs typeface="+mn-cs"/>
              </a:rPr>
              <a:t>= traditional &amp; emerging  adulterants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prstClr val="white">
                    <a:lumMod val="50000"/>
                  </a:prstClr>
                </a:solidFill>
                <a:effectLst/>
                <a:uLnTx/>
                <a:uFillTx/>
                <a:latin typeface="Calibri"/>
                <a:ea typeface="+mn-ea"/>
                <a:cs typeface="+mn-cs"/>
              </a:rPr>
              <a:t>Grey</a:t>
            </a:r>
            <a:r>
              <a:rPr kumimoji="0" lang="en-US" sz="975" b="0" i="0" u="none" strike="noStrike" kern="1200" cap="none" spc="0" normalizeH="0" baseline="0" noProof="0" dirty="0">
                <a:ln>
                  <a:noFill/>
                </a:ln>
                <a:solidFill>
                  <a:prstClr val="black"/>
                </a:solidFill>
                <a:effectLst/>
                <a:uLnTx/>
                <a:uFillTx/>
                <a:latin typeface="Calibri"/>
                <a:ea typeface="+mn-ea"/>
                <a:cs typeface="+mn-cs"/>
              </a:rPr>
              <a:t> = synthetic hallucinogenic</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00B050"/>
                </a:solidFill>
                <a:effectLst/>
                <a:uLnTx/>
                <a:uFillTx/>
                <a:latin typeface="Calibri"/>
                <a:ea typeface="+mn-ea"/>
                <a:cs typeface="+mn-cs"/>
              </a:rPr>
              <a:t>Green</a:t>
            </a:r>
            <a:r>
              <a:rPr kumimoji="0" lang="en-US" sz="975" b="0" i="0" u="none" strike="noStrike" kern="1200" cap="none" spc="0" normalizeH="0" baseline="0" noProof="0" dirty="0">
                <a:ln>
                  <a:noFill/>
                </a:ln>
                <a:solidFill>
                  <a:prstClr val="black"/>
                </a:solidFill>
                <a:effectLst/>
                <a:uLnTx/>
                <a:uFillTx/>
                <a:latin typeface="Calibri"/>
                <a:ea typeface="+mn-ea"/>
                <a:cs typeface="+mn-cs"/>
              </a:rPr>
              <a:t> = impurities from heroin manufacturing process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prstClr val="black"/>
                </a:solidFill>
                <a:effectLst/>
                <a:highlight>
                  <a:srgbClr val="FFFF00"/>
                </a:highlight>
                <a:uLnTx/>
                <a:uFillTx/>
                <a:latin typeface="Calibri"/>
                <a:ea typeface="+mn-ea"/>
                <a:cs typeface="+mn-cs"/>
              </a:rPr>
              <a:t>Yellow</a:t>
            </a:r>
            <a:r>
              <a:rPr kumimoji="0" lang="en-US" sz="975" b="0" i="0" u="none" strike="noStrike" kern="1200" cap="none" spc="0" normalizeH="0" baseline="0" noProof="0" dirty="0">
                <a:ln>
                  <a:noFill/>
                </a:ln>
                <a:solidFill>
                  <a:prstClr val="black"/>
                </a:solidFill>
                <a:effectLst/>
                <a:highlight>
                  <a:srgbClr val="FFFF00"/>
                </a:highlight>
                <a:uLnTx/>
                <a:uFillTx/>
                <a:latin typeface="Calibri"/>
                <a:ea typeface="+mn-ea"/>
                <a:cs typeface="+mn-cs"/>
              </a:rPr>
              <a:t> </a:t>
            </a:r>
            <a:r>
              <a:rPr kumimoji="0" lang="en-US" sz="975" b="0" i="0" u="none" strike="noStrike" kern="1200" cap="none" spc="0" normalizeH="0" baseline="0" noProof="0" dirty="0">
                <a:ln>
                  <a:noFill/>
                </a:ln>
                <a:solidFill>
                  <a:prstClr val="black"/>
                </a:solidFill>
                <a:effectLst/>
                <a:uLnTx/>
                <a:uFillTx/>
                <a:latin typeface="Calibri"/>
                <a:ea typeface="+mn-ea"/>
                <a:cs typeface="+mn-cs"/>
              </a:rPr>
              <a:t>= xylazine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01416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8FC67AF-7B5B-4E29-8E94-CF8EE202A34A}"/>
              </a:ext>
            </a:extLst>
          </p:cNvPr>
          <p:cNvGraphicFramePr>
            <a:graphicFrameLocks noGrp="1"/>
          </p:cNvGraphicFramePr>
          <p:nvPr>
            <p:extLst>
              <p:ext uri="{D42A27DB-BD31-4B8C-83A1-F6EECF244321}">
                <p14:modId xmlns:p14="http://schemas.microsoft.com/office/powerpoint/2010/main" val="393940772"/>
              </p:ext>
            </p:extLst>
          </p:nvPr>
        </p:nvGraphicFramePr>
        <p:xfrm>
          <a:off x="1510019" y="487812"/>
          <a:ext cx="6414782" cy="4763517"/>
        </p:xfrm>
        <a:graphic>
          <a:graphicData uri="http://schemas.openxmlformats.org/drawingml/2006/table">
            <a:tbl>
              <a:tblPr firstRow="1" bandRow="1">
                <a:tableStyleId>{5C22544A-7EE6-4342-B048-85BDC9FD1C3A}</a:tableStyleId>
              </a:tblPr>
              <a:tblGrid>
                <a:gridCol w="1270954">
                  <a:extLst>
                    <a:ext uri="{9D8B030D-6E8A-4147-A177-3AD203B41FA5}">
                      <a16:colId xmlns:a16="http://schemas.microsoft.com/office/drawing/2014/main" val="4085896743"/>
                    </a:ext>
                  </a:extLst>
                </a:gridCol>
                <a:gridCol w="1301302">
                  <a:extLst>
                    <a:ext uri="{9D8B030D-6E8A-4147-A177-3AD203B41FA5}">
                      <a16:colId xmlns:a16="http://schemas.microsoft.com/office/drawing/2014/main" val="36869164"/>
                    </a:ext>
                  </a:extLst>
                </a:gridCol>
                <a:gridCol w="1280842">
                  <a:extLst>
                    <a:ext uri="{9D8B030D-6E8A-4147-A177-3AD203B41FA5}">
                      <a16:colId xmlns:a16="http://schemas.microsoft.com/office/drawing/2014/main" val="249267106"/>
                    </a:ext>
                  </a:extLst>
                </a:gridCol>
                <a:gridCol w="1280842">
                  <a:extLst>
                    <a:ext uri="{9D8B030D-6E8A-4147-A177-3AD203B41FA5}">
                      <a16:colId xmlns:a16="http://schemas.microsoft.com/office/drawing/2014/main" val="3023441377"/>
                    </a:ext>
                  </a:extLst>
                </a:gridCol>
                <a:gridCol w="1280842">
                  <a:extLst>
                    <a:ext uri="{9D8B030D-6E8A-4147-A177-3AD203B41FA5}">
                      <a16:colId xmlns:a16="http://schemas.microsoft.com/office/drawing/2014/main" val="926120388"/>
                    </a:ext>
                  </a:extLst>
                </a:gridCol>
              </a:tblGrid>
              <a:tr h="369753">
                <a:tc>
                  <a:txBody>
                    <a:bodyPr/>
                    <a:lstStyle/>
                    <a:p>
                      <a:pPr algn="ctr"/>
                      <a:r>
                        <a:rPr lang="en-US" sz="1000" dirty="0"/>
                        <a:t>Illinois #399</a:t>
                      </a:r>
                    </a:p>
                    <a:p>
                      <a:pPr algn="ctr"/>
                      <a:r>
                        <a:rPr lang="en-US" sz="1000" dirty="0">
                          <a:solidFill>
                            <a:srgbClr val="FFFF00"/>
                          </a:solidFill>
                        </a:rPr>
                        <a:t>(3)</a:t>
                      </a:r>
                    </a:p>
                  </a:txBody>
                  <a:tcPr marL="68580" marR="68580" marT="34290" marB="34290"/>
                </a:tc>
                <a:tc>
                  <a:txBody>
                    <a:bodyPr/>
                    <a:lstStyle/>
                    <a:p>
                      <a:pPr algn="ctr"/>
                      <a:r>
                        <a:rPr lang="en-US" sz="1000" dirty="0"/>
                        <a:t>Florida #708</a:t>
                      </a:r>
                    </a:p>
                    <a:p>
                      <a:pPr algn="ctr"/>
                      <a:r>
                        <a:rPr lang="en-US" sz="1000" dirty="0">
                          <a:solidFill>
                            <a:srgbClr val="FFFF00"/>
                          </a:solidFill>
                        </a:rPr>
                        <a:t>(2)</a:t>
                      </a:r>
                    </a:p>
                  </a:txBody>
                  <a:tcPr marL="68580" marR="68580" marT="34290" marB="34290"/>
                </a:tc>
                <a:tc>
                  <a:txBody>
                    <a:bodyPr/>
                    <a:lstStyle/>
                    <a:p>
                      <a:pPr algn="ctr"/>
                      <a:r>
                        <a:rPr lang="en-US" sz="1000" dirty="0"/>
                        <a:t>Florida #760</a:t>
                      </a:r>
                    </a:p>
                    <a:p>
                      <a:pPr algn="ctr"/>
                      <a:r>
                        <a:rPr lang="en-US" sz="1000" dirty="0">
                          <a:solidFill>
                            <a:srgbClr val="FFFF00"/>
                          </a:solidFill>
                        </a:rPr>
                        <a:t>(2)</a:t>
                      </a:r>
                    </a:p>
                  </a:txBody>
                  <a:tcPr marL="68580" marR="68580" marT="34290" marB="34290"/>
                </a:tc>
                <a:tc>
                  <a:txBody>
                    <a:bodyPr/>
                    <a:lstStyle/>
                    <a:p>
                      <a:pPr algn="ctr"/>
                      <a:r>
                        <a:rPr lang="en-US" sz="1000" dirty="0"/>
                        <a:t>Illinois #1480</a:t>
                      </a:r>
                    </a:p>
                    <a:p>
                      <a:pPr algn="ctr"/>
                      <a:r>
                        <a:rPr lang="en-US" sz="1000" dirty="0">
                          <a:solidFill>
                            <a:srgbClr val="FFFF00"/>
                          </a:solidFill>
                        </a:rPr>
                        <a:t>(3)</a:t>
                      </a:r>
                    </a:p>
                  </a:txBody>
                  <a:tcPr marL="68580" marR="68580" marT="34290" marB="34290"/>
                </a:tc>
                <a:tc>
                  <a:txBody>
                    <a:bodyPr/>
                    <a:lstStyle/>
                    <a:p>
                      <a:pPr algn="ctr"/>
                      <a:r>
                        <a:rPr lang="en-US" sz="1000" dirty="0">
                          <a:solidFill>
                            <a:srgbClr val="FFFFFF"/>
                          </a:solidFill>
                        </a:rPr>
                        <a:t>West</a:t>
                      </a:r>
                      <a:r>
                        <a:rPr lang="en-US" sz="1000" dirty="0">
                          <a:solidFill>
                            <a:schemeClr val="bg1"/>
                          </a:solidFill>
                        </a:rPr>
                        <a:t> Virginia # 196</a:t>
                      </a:r>
                    </a:p>
                    <a:p>
                      <a:pPr algn="ctr"/>
                      <a:r>
                        <a:rPr lang="en-US" sz="1000" dirty="0">
                          <a:solidFill>
                            <a:srgbClr val="FFFF00"/>
                          </a:solidFill>
                        </a:rPr>
                        <a:t>(5) </a:t>
                      </a:r>
                    </a:p>
                  </a:txBody>
                  <a:tcPr marL="68580" marR="68580" marT="34290" marB="34290"/>
                </a:tc>
                <a:extLst>
                  <a:ext uri="{0D108BD9-81ED-4DB2-BD59-A6C34878D82A}">
                    <a16:rowId xmlns:a16="http://schemas.microsoft.com/office/drawing/2014/main" val="1758832075"/>
                  </a:ext>
                </a:extLst>
              </a:tr>
              <a:tr h="272802">
                <a:tc>
                  <a:txBody>
                    <a:bodyPr/>
                    <a:lstStyle/>
                    <a:p>
                      <a:pPr algn="ctr"/>
                      <a:r>
                        <a:rPr lang="en-US" sz="1000" b="1" i="0" u="none" dirty="0" err="1">
                          <a:solidFill>
                            <a:srgbClr val="C00000"/>
                          </a:solidFill>
                          <a:effectLst/>
                          <a:highlight>
                            <a:srgbClr val="FFFF00"/>
                          </a:highlight>
                        </a:rPr>
                        <a:t>Eutylone</a:t>
                      </a:r>
                      <a:endParaRPr lang="en-US" sz="1000" b="1" i="0" u="none" dirty="0">
                        <a:solidFill>
                          <a:srgbClr val="C00000"/>
                        </a:solidFill>
                        <a:effectLst/>
                        <a:highlight>
                          <a:srgbClr val="FFFF00"/>
                        </a:highlight>
                      </a:endParaRPr>
                    </a:p>
                  </a:txBody>
                  <a:tcPr marL="68580" marR="68580" marT="34290" marB="34290"/>
                </a:tc>
                <a:tc>
                  <a:txBody>
                    <a:bodyPr/>
                    <a:lstStyle/>
                    <a:p>
                      <a:pPr algn="ctr"/>
                      <a:r>
                        <a:rPr lang="en-US" sz="1000" b="1" i="0" u="none" dirty="0">
                          <a:solidFill>
                            <a:schemeClr val="tx1"/>
                          </a:solidFill>
                          <a:effectLst/>
                        </a:rPr>
                        <a:t>Methamphetamine</a:t>
                      </a:r>
                    </a:p>
                  </a:txBody>
                  <a:tcPr marL="68580" marR="68580" marT="34290" marB="34290"/>
                </a:tc>
                <a:tc>
                  <a:txBody>
                    <a:bodyPr/>
                    <a:lstStyle/>
                    <a:p>
                      <a:pPr algn="ctr"/>
                      <a:r>
                        <a:rPr lang="en-US" sz="1000" b="1" i="0" u="none" dirty="0">
                          <a:effectLst/>
                        </a:rPr>
                        <a:t>Methamphetamine</a:t>
                      </a:r>
                    </a:p>
                  </a:txBody>
                  <a:tcPr marL="68580" marR="68580" marT="34290" marB="34290"/>
                </a:tc>
                <a:tc>
                  <a:txBody>
                    <a:bodyPr/>
                    <a:lstStyle/>
                    <a:p>
                      <a:pPr algn="ctr"/>
                      <a:r>
                        <a:rPr lang="en-US" sz="1000" b="1" i="0" u="none" dirty="0">
                          <a:effectLst/>
                        </a:rPr>
                        <a:t>Heroin</a:t>
                      </a:r>
                    </a:p>
                  </a:txBody>
                  <a:tcPr marL="68580" marR="68580" marT="34290" marB="34290"/>
                </a:tc>
                <a:tc>
                  <a:txBody>
                    <a:bodyPr/>
                    <a:lstStyle/>
                    <a:p>
                      <a:pPr algn="ctr"/>
                      <a:r>
                        <a:rPr lang="en-US" sz="1000" b="1" i="0" u="none" dirty="0">
                          <a:solidFill>
                            <a:schemeClr val="tx1"/>
                          </a:solidFill>
                          <a:effectLst/>
                        </a:rPr>
                        <a:t>Heroin</a:t>
                      </a:r>
                    </a:p>
                  </a:txBody>
                  <a:tcPr marL="68580" marR="68580" marT="34290" marB="34290"/>
                </a:tc>
                <a:extLst>
                  <a:ext uri="{0D108BD9-81ED-4DB2-BD59-A6C34878D82A}">
                    <a16:rowId xmlns:a16="http://schemas.microsoft.com/office/drawing/2014/main" val="821333224"/>
                  </a:ext>
                </a:extLst>
              </a:tr>
              <a:tr h="272802">
                <a:tc>
                  <a:txBody>
                    <a:bodyPr/>
                    <a:lstStyle/>
                    <a:p>
                      <a:pPr algn="ctr"/>
                      <a:r>
                        <a:rPr lang="en-US" sz="1000" b="1" dirty="0">
                          <a:solidFill>
                            <a:schemeClr val="accent6">
                              <a:lumMod val="75000"/>
                            </a:schemeClr>
                          </a:solidFill>
                          <a:highlight>
                            <a:srgbClr val="FFFF00"/>
                          </a:highlight>
                        </a:rPr>
                        <a:t>5F-MDMB-PICA</a:t>
                      </a:r>
                    </a:p>
                  </a:txBody>
                  <a:tcPr marL="68580" marR="68580" marT="34290" marB="34290"/>
                </a:tc>
                <a:tc>
                  <a:txBody>
                    <a:bodyPr/>
                    <a:lstStyle/>
                    <a:p>
                      <a:pPr algn="ctr"/>
                      <a:r>
                        <a:rPr lang="en-US" sz="1000" b="1" dirty="0">
                          <a:solidFill>
                            <a:srgbClr val="7030A0"/>
                          </a:solidFill>
                          <a:highlight>
                            <a:srgbClr val="FFFF00"/>
                          </a:highlight>
                        </a:rPr>
                        <a:t>Fentanyl</a:t>
                      </a:r>
                    </a:p>
                  </a:txBody>
                  <a:tcPr marL="68580" marR="68580" marT="34290" marB="34290"/>
                </a:tc>
                <a:tc>
                  <a:txBody>
                    <a:bodyPr/>
                    <a:lstStyle/>
                    <a:p>
                      <a:pPr algn="ctr"/>
                      <a:r>
                        <a:rPr lang="en-US" sz="1000" b="1" i="0" u="none" dirty="0">
                          <a:solidFill>
                            <a:srgbClr val="7030A0"/>
                          </a:solidFill>
                          <a:effectLst/>
                          <a:highlight>
                            <a:srgbClr val="FFFF00"/>
                          </a:highlight>
                        </a:rPr>
                        <a:t>Fentanyl</a:t>
                      </a:r>
                      <a:r>
                        <a:rPr lang="en-US" sz="1000" b="1" dirty="0">
                          <a:solidFill>
                            <a:srgbClr val="C00000"/>
                          </a:solidFill>
                          <a:highlight>
                            <a:srgbClr val="FFFF00"/>
                          </a:highlight>
                        </a:rPr>
                        <a:t> </a:t>
                      </a:r>
                    </a:p>
                  </a:txBody>
                  <a:tcPr marL="68580" marR="68580" marT="34290" marB="34290"/>
                </a:tc>
                <a:tc>
                  <a:txBody>
                    <a:bodyPr/>
                    <a:lstStyle/>
                    <a:p>
                      <a:pPr algn="ctr"/>
                      <a:r>
                        <a:rPr lang="en-US" sz="1000" b="1" i="0" u="none" dirty="0">
                          <a:solidFill>
                            <a:srgbClr val="7030A0"/>
                          </a:solidFill>
                          <a:effectLst/>
                          <a:highlight>
                            <a:srgbClr val="FFFF00"/>
                          </a:highlight>
                        </a:rPr>
                        <a:t>Fentanyl</a:t>
                      </a:r>
                    </a:p>
                  </a:txBody>
                  <a:tcPr marL="68580" marR="68580" marT="34290" marB="34290"/>
                </a:tc>
                <a:tc>
                  <a:txBody>
                    <a:bodyPr/>
                    <a:lstStyle/>
                    <a:p>
                      <a:pPr algn="ctr"/>
                      <a:r>
                        <a:rPr lang="en-US" sz="1000" b="1" i="0" u="none" dirty="0">
                          <a:solidFill>
                            <a:srgbClr val="7030A0"/>
                          </a:solidFill>
                          <a:effectLst/>
                          <a:highlight>
                            <a:srgbClr val="FFFF00"/>
                          </a:highlight>
                        </a:rPr>
                        <a:t>Fentanyl</a:t>
                      </a:r>
                    </a:p>
                  </a:txBody>
                  <a:tcPr marL="68580" marR="68580" marT="34290" marB="34290"/>
                </a:tc>
                <a:extLst>
                  <a:ext uri="{0D108BD9-81ED-4DB2-BD59-A6C34878D82A}">
                    <a16:rowId xmlns:a16="http://schemas.microsoft.com/office/drawing/2014/main" val="1453546902"/>
                  </a:ext>
                </a:extLst>
              </a:tr>
              <a:tr h="272802">
                <a:tc>
                  <a:txBody>
                    <a:bodyPr/>
                    <a:lstStyle/>
                    <a:p>
                      <a:pPr algn="ctr"/>
                      <a:r>
                        <a:rPr lang="en-US" sz="1000" b="1" dirty="0">
                          <a:solidFill>
                            <a:srgbClr val="7030A0"/>
                          </a:solidFill>
                          <a:highlight>
                            <a:srgbClr val="FFFF00"/>
                          </a:highlight>
                        </a:rPr>
                        <a:t>Fentanyl</a:t>
                      </a:r>
                    </a:p>
                  </a:txBody>
                  <a:tcPr marL="68580" marR="68580" marT="34290" marB="34290"/>
                </a:tc>
                <a:tc>
                  <a:txBody>
                    <a:bodyPr/>
                    <a:lstStyle/>
                    <a:p>
                      <a:pPr algn="ctr"/>
                      <a:r>
                        <a:rPr lang="en-US" sz="1000" b="1" dirty="0" err="1">
                          <a:solidFill>
                            <a:srgbClr val="C00000"/>
                          </a:solidFill>
                          <a:highlight>
                            <a:srgbClr val="FFFF00"/>
                          </a:highlight>
                        </a:rPr>
                        <a:t>Eutylone</a:t>
                      </a:r>
                      <a:endParaRPr lang="en-US" sz="1000" b="1" dirty="0">
                        <a:solidFill>
                          <a:srgbClr val="C00000"/>
                        </a:solidFill>
                        <a:highlight>
                          <a:srgbClr val="FFFF00"/>
                        </a:highlight>
                      </a:endParaRPr>
                    </a:p>
                  </a:txBody>
                  <a:tcPr marL="68580" marR="68580" marT="34290" marB="34290"/>
                </a:tc>
                <a:tc>
                  <a:txBody>
                    <a:bodyPr/>
                    <a:lstStyle/>
                    <a:p>
                      <a:pPr algn="ctr"/>
                      <a:r>
                        <a:rPr lang="en-US" sz="1000" b="1" dirty="0" err="1">
                          <a:solidFill>
                            <a:srgbClr val="C00000"/>
                          </a:solidFill>
                          <a:highlight>
                            <a:srgbClr val="FFFF00"/>
                          </a:highlight>
                        </a:rPr>
                        <a:t>Eutylone</a:t>
                      </a:r>
                      <a:endParaRPr lang="en-US" sz="1000" b="1" dirty="0">
                        <a:solidFill>
                          <a:srgbClr val="C00000"/>
                        </a:solidFill>
                        <a:highlight>
                          <a:srgbClr val="FFFF00"/>
                        </a:highlight>
                      </a:endParaRPr>
                    </a:p>
                  </a:txBody>
                  <a:tcPr marL="68580" marR="68580" marT="34290" marB="34290"/>
                </a:tc>
                <a:tc>
                  <a:txBody>
                    <a:bodyPr/>
                    <a:lstStyle/>
                    <a:p>
                      <a:pPr algn="ctr"/>
                      <a:r>
                        <a:rPr lang="en-US" sz="1000" b="1" dirty="0" err="1">
                          <a:solidFill>
                            <a:srgbClr val="7030A0"/>
                          </a:solidFill>
                          <a:highlight>
                            <a:srgbClr val="FFFF00"/>
                          </a:highlight>
                        </a:rPr>
                        <a:t>Acetylfentanyl</a:t>
                      </a:r>
                      <a:endParaRPr lang="en-US" sz="1000" b="1" dirty="0">
                        <a:solidFill>
                          <a:srgbClr val="7030A0"/>
                        </a:solidFill>
                        <a:highlight>
                          <a:srgbClr val="FFFF00"/>
                        </a:highlight>
                      </a:endParaRPr>
                    </a:p>
                  </a:txBody>
                  <a:tcPr marL="68580" marR="68580" marT="34290" marB="34290"/>
                </a:tc>
                <a:tc>
                  <a:txBody>
                    <a:bodyPr/>
                    <a:lstStyle/>
                    <a:p>
                      <a:pPr algn="ctr"/>
                      <a:r>
                        <a:rPr lang="en-US" sz="1000" b="1" dirty="0">
                          <a:solidFill>
                            <a:srgbClr val="7030A0"/>
                          </a:solidFill>
                          <a:highlight>
                            <a:srgbClr val="FFFF00"/>
                          </a:highlight>
                        </a:rPr>
                        <a:t>Phenethyl 4-ANPP</a:t>
                      </a:r>
                    </a:p>
                  </a:txBody>
                  <a:tcPr marL="68580" marR="68580" marT="34290" marB="34290"/>
                </a:tc>
                <a:extLst>
                  <a:ext uri="{0D108BD9-81ED-4DB2-BD59-A6C34878D82A}">
                    <a16:rowId xmlns:a16="http://schemas.microsoft.com/office/drawing/2014/main" val="257872489"/>
                  </a:ext>
                </a:extLst>
              </a:tr>
              <a:tr h="272802">
                <a:tc>
                  <a:txBody>
                    <a:bodyPr/>
                    <a:lstStyle/>
                    <a:p>
                      <a:pPr algn="ctr"/>
                      <a:r>
                        <a:rPr lang="en-US" sz="1000" b="1" dirty="0">
                          <a:solidFill>
                            <a:schemeClr val="tx1"/>
                          </a:solidFill>
                        </a:rPr>
                        <a:t>Tramadol</a:t>
                      </a:r>
                    </a:p>
                  </a:txBody>
                  <a:tcPr marL="68580" marR="68580" marT="34290" marB="34290"/>
                </a:tc>
                <a:tc>
                  <a:txBody>
                    <a:bodyPr/>
                    <a:lstStyle/>
                    <a:p>
                      <a:pPr algn="ctr"/>
                      <a:r>
                        <a:rPr lang="en-US" sz="1000" b="1" dirty="0">
                          <a:solidFill>
                            <a:schemeClr val="tx1"/>
                          </a:solidFill>
                        </a:rPr>
                        <a:t>Xylazine</a:t>
                      </a:r>
                    </a:p>
                  </a:txBody>
                  <a:tcPr marL="68580" marR="68580" marT="34290" marB="34290"/>
                </a:tc>
                <a:tc>
                  <a:txBody>
                    <a:bodyPr/>
                    <a:lstStyle/>
                    <a:p>
                      <a:pPr algn="ctr"/>
                      <a:r>
                        <a:rPr lang="en-US" sz="1000" b="1" dirty="0">
                          <a:solidFill>
                            <a:schemeClr val="tx1"/>
                          </a:solidFill>
                        </a:rPr>
                        <a:t>Cocaine</a:t>
                      </a:r>
                    </a:p>
                  </a:txBody>
                  <a:tcPr marL="68580" marR="68580" marT="34290" marB="34290"/>
                </a:tc>
                <a:tc>
                  <a:txBody>
                    <a:bodyPr/>
                    <a:lstStyle/>
                    <a:p>
                      <a:pPr algn="ctr"/>
                      <a:r>
                        <a:rPr lang="en-US" sz="1000" b="1" dirty="0" err="1">
                          <a:solidFill>
                            <a:srgbClr val="C00000"/>
                          </a:solidFill>
                          <a:highlight>
                            <a:srgbClr val="FFFF00"/>
                          </a:highlight>
                        </a:rPr>
                        <a:t>Eutylone</a:t>
                      </a:r>
                      <a:endParaRPr lang="en-US" sz="1000" b="1" dirty="0">
                        <a:solidFill>
                          <a:srgbClr val="C00000"/>
                        </a:solidFill>
                        <a:highlight>
                          <a:srgbClr val="FFFF00"/>
                        </a:highlight>
                      </a:endParaRPr>
                    </a:p>
                  </a:txBody>
                  <a:tcPr marL="68580" marR="68580" marT="34290" marB="34290"/>
                </a:tc>
                <a:tc>
                  <a:txBody>
                    <a:bodyPr/>
                    <a:lstStyle/>
                    <a:p>
                      <a:pPr algn="ctr"/>
                      <a:r>
                        <a:rPr lang="en-US" sz="1000" b="1" dirty="0" err="1">
                          <a:solidFill>
                            <a:srgbClr val="00B0F0"/>
                          </a:solidFill>
                          <a:highlight>
                            <a:srgbClr val="FFFF00"/>
                          </a:highlight>
                        </a:rPr>
                        <a:t>Metonitazene</a:t>
                      </a:r>
                      <a:endParaRPr lang="en-US" sz="1000" b="1" dirty="0">
                        <a:solidFill>
                          <a:srgbClr val="00B0F0"/>
                        </a:solidFill>
                        <a:highlight>
                          <a:srgbClr val="FFFF00"/>
                        </a:highlight>
                      </a:endParaRPr>
                    </a:p>
                  </a:txBody>
                  <a:tcPr marL="68580" marR="68580" marT="34290" marB="34290"/>
                </a:tc>
                <a:extLst>
                  <a:ext uri="{0D108BD9-81ED-4DB2-BD59-A6C34878D82A}">
                    <a16:rowId xmlns:a16="http://schemas.microsoft.com/office/drawing/2014/main" val="2725929468"/>
                  </a:ext>
                </a:extLst>
              </a:tr>
              <a:tr h="272802">
                <a:tc>
                  <a:txBody>
                    <a:bodyPr/>
                    <a:lstStyle/>
                    <a:p>
                      <a:pPr algn="ctr"/>
                      <a:r>
                        <a:rPr lang="en-US" sz="1000" b="1" dirty="0">
                          <a:solidFill>
                            <a:schemeClr val="tx1"/>
                          </a:solidFill>
                        </a:rPr>
                        <a:t>Caffeine</a:t>
                      </a:r>
                    </a:p>
                  </a:txBody>
                  <a:tcPr marL="68580" marR="68580" marT="34290" marB="34290"/>
                </a:tc>
                <a:tc>
                  <a:txBody>
                    <a:bodyPr/>
                    <a:lstStyle/>
                    <a:p>
                      <a:pPr algn="ctr"/>
                      <a:endParaRPr lang="en-US" sz="1000" b="1" dirty="0">
                        <a:solidFill>
                          <a:srgbClr val="C00000"/>
                        </a:solidFill>
                      </a:endParaRPr>
                    </a:p>
                  </a:txBody>
                  <a:tcPr marL="68580" marR="68580" marT="34290" marB="34290"/>
                </a:tc>
                <a:tc>
                  <a:txBody>
                    <a:bodyPr/>
                    <a:lstStyle/>
                    <a:p>
                      <a:pPr algn="ctr"/>
                      <a:r>
                        <a:rPr lang="en-US" sz="1000" b="1" dirty="0" err="1">
                          <a:solidFill>
                            <a:schemeClr val="tx1"/>
                          </a:solidFill>
                        </a:rPr>
                        <a:t>Ketaminine</a:t>
                      </a:r>
                      <a:endParaRPr lang="en-US" sz="1000" b="1" dirty="0">
                        <a:solidFill>
                          <a:schemeClr val="tx1"/>
                        </a:solidFill>
                      </a:endParaRPr>
                    </a:p>
                  </a:txBody>
                  <a:tcPr marL="68580" marR="68580" marT="34290" marB="34290"/>
                </a:tc>
                <a:tc>
                  <a:txBody>
                    <a:bodyPr/>
                    <a:lstStyle/>
                    <a:p>
                      <a:pPr algn="ctr"/>
                      <a:r>
                        <a:rPr lang="en-US" sz="1000" b="1" dirty="0">
                          <a:solidFill>
                            <a:schemeClr val="tx1"/>
                          </a:solidFill>
                        </a:rPr>
                        <a:t>Quinine</a:t>
                      </a:r>
                    </a:p>
                  </a:txBody>
                  <a:tcPr marL="68580" marR="68580" marT="34290" marB="3429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00" b="1" dirty="0" err="1">
                          <a:solidFill>
                            <a:srgbClr val="505050"/>
                          </a:solidFill>
                          <a:highlight>
                            <a:srgbClr val="FFFF00"/>
                          </a:highlight>
                        </a:rPr>
                        <a:t>Clonazolam</a:t>
                      </a:r>
                      <a:endParaRPr lang="en-US" sz="1000" b="1" dirty="0">
                        <a:solidFill>
                          <a:srgbClr val="505050"/>
                        </a:solidFill>
                        <a:highlight>
                          <a:srgbClr val="FFFF00"/>
                        </a:highlight>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000" b="0" dirty="0">
                          <a:solidFill>
                            <a:srgbClr val="505050"/>
                          </a:solidFill>
                          <a:highlight>
                            <a:srgbClr val="FFFF00"/>
                          </a:highlight>
                        </a:rPr>
                        <a:t>(0.5 mg = OD)</a:t>
                      </a:r>
                    </a:p>
                  </a:txBody>
                  <a:tcPr marL="68580" marR="68580" marT="34290" marB="34290"/>
                </a:tc>
                <a:extLst>
                  <a:ext uri="{0D108BD9-81ED-4DB2-BD59-A6C34878D82A}">
                    <a16:rowId xmlns:a16="http://schemas.microsoft.com/office/drawing/2014/main" val="1088029552"/>
                  </a:ext>
                </a:extLst>
              </a:tr>
              <a:tr h="272802">
                <a:tc>
                  <a:txBody>
                    <a:bodyPr/>
                    <a:lstStyle/>
                    <a:p>
                      <a:pPr algn="ctr"/>
                      <a:r>
                        <a:rPr lang="en-US" sz="1000" b="1" dirty="0">
                          <a:solidFill>
                            <a:schemeClr val="tx1"/>
                          </a:solidFill>
                        </a:rPr>
                        <a:t>Diphenhydramine</a:t>
                      </a:r>
                    </a:p>
                  </a:txBody>
                  <a:tcPr marL="68580" marR="68580" marT="34290" marB="34290"/>
                </a:tc>
                <a:tc>
                  <a:txBody>
                    <a:bodyPr/>
                    <a:lstStyle/>
                    <a:p>
                      <a:pPr algn="ctr"/>
                      <a:endParaRPr lang="en-US" sz="1000" b="1" dirty="0">
                        <a:solidFill>
                          <a:schemeClr val="tx1"/>
                        </a:solidFill>
                      </a:endParaRPr>
                    </a:p>
                  </a:txBody>
                  <a:tcPr marL="68580" marR="68580" marT="34290" marB="3429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00" b="1" dirty="0">
                          <a:solidFill>
                            <a:schemeClr val="tx1"/>
                          </a:solidFill>
                        </a:rPr>
                        <a:t>Lidocaine</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solidFill>
                            <a:srgbClr val="00B050"/>
                          </a:solidFill>
                        </a:rPr>
                        <a:t>Morphine</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solidFill>
                            <a:schemeClr val="accent6">
                              <a:lumMod val="50000"/>
                            </a:schemeClr>
                          </a:solidFill>
                          <a:highlight>
                            <a:srgbClr val="FFFF00"/>
                          </a:highlight>
                        </a:rPr>
                        <a:t>¾-chloro PCP</a:t>
                      </a:r>
                    </a:p>
                  </a:txBody>
                  <a:tcPr marL="68580" marR="68580" marT="34290" marB="34290"/>
                </a:tc>
                <a:extLst>
                  <a:ext uri="{0D108BD9-81ED-4DB2-BD59-A6C34878D82A}">
                    <a16:rowId xmlns:a16="http://schemas.microsoft.com/office/drawing/2014/main" val="643463313"/>
                  </a:ext>
                </a:extLst>
              </a:tr>
              <a:tr h="272802">
                <a:tc>
                  <a:txBody>
                    <a:bodyPr/>
                    <a:lstStyle/>
                    <a:p>
                      <a:pPr algn="ctr"/>
                      <a:r>
                        <a:rPr lang="en-US" sz="1000" b="1" dirty="0">
                          <a:solidFill>
                            <a:schemeClr val="tx1"/>
                          </a:solidFill>
                        </a:rPr>
                        <a:t>Quinine</a:t>
                      </a:r>
                    </a:p>
                  </a:txBody>
                  <a:tcPr marL="68580" marR="68580" marT="34290" marB="34290"/>
                </a:tc>
                <a:tc>
                  <a:txBody>
                    <a:bodyPr/>
                    <a:lstStyle/>
                    <a:p>
                      <a:pPr algn="ctr"/>
                      <a:endParaRPr lang="en-US" sz="1000" b="1" dirty="0">
                        <a:solidFill>
                          <a:schemeClr val="tx1"/>
                        </a:solidFill>
                      </a:endParaRPr>
                    </a:p>
                  </a:txBody>
                  <a:tcPr marL="68580" marR="68580" marT="34290" marB="34290"/>
                </a:tc>
                <a:tc>
                  <a:txBody>
                    <a:bodyPr/>
                    <a:lstStyle/>
                    <a:p>
                      <a:pPr algn="ctr"/>
                      <a:r>
                        <a:rPr lang="en-US" sz="1000" b="1" dirty="0">
                          <a:solidFill>
                            <a:schemeClr val="tx1"/>
                          </a:solidFill>
                        </a:rPr>
                        <a:t>Phenacetin</a:t>
                      </a:r>
                    </a:p>
                  </a:txBody>
                  <a:tcPr marL="68580" marR="68580" marT="34290" marB="34290"/>
                </a:tc>
                <a:tc>
                  <a:txBody>
                    <a:bodyPr/>
                    <a:lstStyle/>
                    <a:p>
                      <a:pPr algn="ctr"/>
                      <a:r>
                        <a:rPr lang="en-US" sz="1000" b="1" i="0" u="none" dirty="0" err="1">
                          <a:solidFill>
                            <a:srgbClr val="00B050"/>
                          </a:solidFill>
                          <a:effectLst/>
                        </a:rPr>
                        <a:t>Acetylcodeine</a:t>
                      </a:r>
                      <a:endParaRPr lang="en-US" sz="1000" b="1" i="0" u="none" dirty="0">
                        <a:solidFill>
                          <a:srgbClr val="00B050"/>
                        </a:solidFill>
                        <a:effectLst/>
                      </a:endParaRPr>
                    </a:p>
                  </a:txBody>
                  <a:tcPr marL="68580" marR="68580" marT="34290" marB="3429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00" b="1" i="0" u="none" dirty="0">
                          <a:solidFill>
                            <a:schemeClr val="tx1"/>
                          </a:solidFill>
                          <a:effectLst/>
                        </a:rPr>
                        <a:t>Quetiapine</a:t>
                      </a:r>
                    </a:p>
                  </a:txBody>
                  <a:tcPr marL="68580" marR="68580" marT="34290" marB="34290"/>
                </a:tc>
                <a:extLst>
                  <a:ext uri="{0D108BD9-81ED-4DB2-BD59-A6C34878D82A}">
                    <a16:rowId xmlns:a16="http://schemas.microsoft.com/office/drawing/2014/main" val="122013995"/>
                  </a:ext>
                </a:extLst>
              </a:tr>
              <a:tr h="272802">
                <a:tc>
                  <a:txBody>
                    <a:bodyPr/>
                    <a:lstStyle/>
                    <a:p>
                      <a:pPr algn="ctr"/>
                      <a:r>
                        <a:rPr lang="en-US" sz="1000" b="1" dirty="0" err="1">
                          <a:solidFill>
                            <a:srgbClr val="00B050"/>
                          </a:solidFill>
                        </a:rPr>
                        <a:t>Acetylcodeine</a:t>
                      </a:r>
                      <a:endParaRPr lang="en-US" sz="1000" b="1" dirty="0">
                        <a:solidFill>
                          <a:srgbClr val="00B050"/>
                        </a:solidFill>
                      </a:endParaRPr>
                    </a:p>
                  </a:txBody>
                  <a:tcPr marL="68580" marR="68580" marT="34290" marB="34290"/>
                </a:tc>
                <a:tc>
                  <a:txBody>
                    <a:bodyPr/>
                    <a:lstStyle/>
                    <a:p>
                      <a:pPr algn="ctr"/>
                      <a:endParaRPr lang="en-US" sz="1000" b="1" dirty="0">
                        <a:solidFill>
                          <a:schemeClr val="tx1"/>
                        </a:solidFill>
                      </a:endParaRPr>
                    </a:p>
                  </a:txBody>
                  <a:tcPr marL="68580" marR="68580" marT="34290" marB="34290"/>
                </a:tc>
                <a:tc>
                  <a:txBody>
                    <a:bodyPr/>
                    <a:lstStyle/>
                    <a:p>
                      <a:pPr algn="ctr"/>
                      <a:r>
                        <a:rPr lang="en-US" sz="1000" b="1" dirty="0">
                          <a:solidFill>
                            <a:srgbClr val="C00000"/>
                          </a:solidFill>
                        </a:rPr>
                        <a:t> </a:t>
                      </a:r>
                    </a:p>
                  </a:txBody>
                  <a:tcPr marL="68580" marR="68580" marT="34290" marB="34290"/>
                </a:tc>
                <a:tc>
                  <a:txBody>
                    <a:bodyPr/>
                    <a:lstStyle/>
                    <a:p>
                      <a:pPr algn="ctr"/>
                      <a:r>
                        <a:rPr lang="en-US" sz="1000" b="1" dirty="0">
                          <a:solidFill>
                            <a:srgbClr val="00B050"/>
                          </a:solidFill>
                        </a:rPr>
                        <a:t>6-MAM</a:t>
                      </a:r>
                    </a:p>
                  </a:txBody>
                  <a:tcPr marL="68580" marR="68580" marT="34290" marB="3429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00" b="1" dirty="0">
                          <a:solidFill>
                            <a:schemeClr val="tx1"/>
                          </a:solidFill>
                        </a:rPr>
                        <a:t>Quinine</a:t>
                      </a:r>
                    </a:p>
                  </a:txBody>
                  <a:tcPr marL="68580" marR="68580" marT="34290" marB="34290"/>
                </a:tc>
                <a:extLst>
                  <a:ext uri="{0D108BD9-81ED-4DB2-BD59-A6C34878D82A}">
                    <a16:rowId xmlns:a16="http://schemas.microsoft.com/office/drawing/2014/main" val="3718815799"/>
                  </a:ext>
                </a:extLst>
              </a:tr>
              <a:tr h="272802">
                <a:tc>
                  <a:txBody>
                    <a:bodyPr/>
                    <a:lstStyle/>
                    <a:p>
                      <a:pPr algn="ctr"/>
                      <a:r>
                        <a:rPr lang="en-US" sz="1000" b="1" dirty="0">
                          <a:solidFill>
                            <a:srgbClr val="00B050"/>
                          </a:solidFill>
                        </a:rPr>
                        <a:t>6-MAM</a:t>
                      </a:r>
                    </a:p>
                  </a:txBody>
                  <a:tcPr marL="68580" marR="68580" marT="34290" marB="34290"/>
                </a:tc>
                <a:tc>
                  <a:txBody>
                    <a:bodyPr/>
                    <a:lstStyle/>
                    <a:p>
                      <a:pPr algn="ctr"/>
                      <a:endParaRPr lang="en-US" sz="1000" b="1" dirty="0">
                        <a:solidFill>
                          <a:schemeClr val="tx1"/>
                        </a:solidFill>
                      </a:endParaRPr>
                    </a:p>
                  </a:txBody>
                  <a:tcPr marL="68580" marR="68580" marT="34290" marB="34290"/>
                </a:tc>
                <a:tc>
                  <a:txBody>
                    <a:bodyPr/>
                    <a:lstStyle/>
                    <a:p>
                      <a:pPr algn="ctr"/>
                      <a:endParaRPr lang="en-US" sz="1000" b="1" dirty="0">
                        <a:solidFill>
                          <a:schemeClr val="tx1"/>
                        </a:solidFill>
                      </a:endParaRPr>
                    </a:p>
                  </a:txBody>
                  <a:tcPr marL="68580" marR="68580" marT="34290" marB="34290"/>
                </a:tc>
                <a:tc>
                  <a:txBody>
                    <a:bodyPr/>
                    <a:lstStyle/>
                    <a:p>
                      <a:pPr algn="ctr"/>
                      <a:r>
                        <a:rPr lang="en-US" sz="1000" b="1" dirty="0">
                          <a:solidFill>
                            <a:srgbClr val="00B050"/>
                          </a:solidFill>
                        </a:rPr>
                        <a:t>Codeine</a:t>
                      </a:r>
                    </a:p>
                  </a:txBody>
                  <a:tcPr marL="68580" marR="68580" marT="34290" marB="34290"/>
                </a:tc>
                <a:tc>
                  <a:txBody>
                    <a:bodyPr/>
                    <a:lstStyle/>
                    <a:p>
                      <a:pPr algn="ctr"/>
                      <a:r>
                        <a:rPr lang="en-US" sz="1000" b="1" dirty="0">
                          <a:solidFill>
                            <a:srgbClr val="00B050"/>
                          </a:solidFill>
                        </a:rPr>
                        <a:t>6-MAM</a:t>
                      </a:r>
                    </a:p>
                  </a:txBody>
                  <a:tcPr marL="68580" marR="68580" marT="34290" marB="34290"/>
                </a:tc>
                <a:extLst>
                  <a:ext uri="{0D108BD9-81ED-4DB2-BD59-A6C34878D82A}">
                    <a16:rowId xmlns:a16="http://schemas.microsoft.com/office/drawing/2014/main" val="266427770"/>
                  </a:ext>
                </a:extLst>
              </a:tr>
              <a:tr h="272802">
                <a:tc>
                  <a:txBody>
                    <a:bodyPr/>
                    <a:lstStyle/>
                    <a:p>
                      <a:pPr algn="ctr"/>
                      <a:r>
                        <a:rPr lang="en-US" sz="1000" b="1" dirty="0">
                          <a:solidFill>
                            <a:schemeClr val="tx1"/>
                          </a:solidFill>
                        </a:rPr>
                        <a:t>Heroin</a:t>
                      </a:r>
                    </a:p>
                  </a:txBody>
                  <a:tcPr marL="68580" marR="68580" marT="34290" marB="34290"/>
                </a:tc>
                <a:tc>
                  <a:txBody>
                    <a:bodyPr/>
                    <a:lstStyle/>
                    <a:p>
                      <a:pPr algn="ctr"/>
                      <a:endParaRPr lang="en-US" sz="1000" b="1" dirty="0">
                        <a:solidFill>
                          <a:schemeClr val="tx1"/>
                        </a:solidFill>
                      </a:endParaRPr>
                    </a:p>
                  </a:txBody>
                  <a:tcPr marL="68580" marR="68580" marT="34290" marB="34290"/>
                </a:tc>
                <a:tc>
                  <a:txBody>
                    <a:bodyPr/>
                    <a:lstStyle/>
                    <a:p>
                      <a:pPr algn="ctr"/>
                      <a:endParaRPr lang="en-US" sz="1000" b="1" dirty="0">
                        <a:solidFill>
                          <a:schemeClr val="tx1"/>
                        </a:solidFill>
                      </a:endParaRPr>
                    </a:p>
                  </a:txBody>
                  <a:tcPr marL="68580" marR="68580" marT="34290" marB="34290"/>
                </a:tc>
                <a:tc>
                  <a:txBody>
                    <a:bodyPr/>
                    <a:lstStyle/>
                    <a:p>
                      <a:pPr algn="ctr"/>
                      <a:r>
                        <a:rPr lang="en-US" sz="1000" b="1" dirty="0">
                          <a:solidFill>
                            <a:schemeClr val="tx1"/>
                          </a:solidFill>
                        </a:rPr>
                        <a:t>Thebaine</a:t>
                      </a:r>
                    </a:p>
                  </a:txBody>
                  <a:tcPr marL="68580" marR="68580" marT="34290" marB="34290"/>
                </a:tc>
                <a:tc>
                  <a:txBody>
                    <a:bodyPr/>
                    <a:lstStyle/>
                    <a:p>
                      <a:pPr algn="ctr"/>
                      <a:endParaRPr lang="en-US" sz="1000" b="1" dirty="0">
                        <a:solidFill>
                          <a:schemeClr val="tx1"/>
                        </a:solidFill>
                      </a:endParaRPr>
                    </a:p>
                  </a:txBody>
                  <a:tcPr marL="68580" marR="68580" marT="34290" marB="34290"/>
                </a:tc>
                <a:extLst>
                  <a:ext uri="{0D108BD9-81ED-4DB2-BD59-A6C34878D82A}">
                    <a16:rowId xmlns:a16="http://schemas.microsoft.com/office/drawing/2014/main" val="1774371321"/>
                  </a:ext>
                </a:extLst>
              </a:tr>
              <a:tr h="272802">
                <a:tc>
                  <a:txBody>
                    <a:bodyPr/>
                    <a:lstStyle/>
                    <a:p>
                      <a:pPr algn="ctr"/>
                      <a:endParaRPr lang="en-US" sz="1000" b="1" dirty="0">
                        <a:solidFill>
                          <a:schemeClr val="tx1"/>
                        </a:solidFill>
                      </a:endParaRPr>
                    </a:p>
                  </a:txBody>
                  <a:tcPr marL="68580" marR="68580" marT="34290" marB="34290"/>
                </a:tc>
                <a:tc>
                  <a:txBody>
                    <a:bodyPr/>
                    <a:lstStyle/>
                    <a:p>
                      <a:pPr algn="ctr"/>
                      <a:endParaRPr lang="en-US" sz="1000" b="1" dirty="0">
                        <a:solidFill>
                          <a:schemeClr val="tx1"/>
                        </a:solidFill>
                      </a:endParaRPr>
                    </a:p>
                  </a:txBody>
                  <a:tcPr marL="68580" marR="68580" marT="34290" marB="34290"/>
                </a:tc>
                <a:tc>
                  <a:txBody>
                    <a:bodyPr/>
                    <a:lstStyle/>
                    <a:p>
                      <a:pPr algn="ctr"/>
                      <a:endParaRPr lang="en-US" sz="1000" b="1" dirty="0">
                        <a:solidFill>
                          <a:schemeClr val="tx1"/>
                        </a:solidFill>
                      </a:endParaRPr>
                    </a:p>
                  </a:txBody>
                  <a:tcPr marL="68580" marR="68580" marT="34290" marB="34290"/>
                </a:tc>
                <a:tc>
                  <a:txBody>
                    <a:bodyPr/>
                    <a:lstStyle/>
                    <a:p>
                      <a:pPr algn="ctr"/>
                      <a:r>
                        <a:rPr lang="en-US" sz="1000" b="1" dirty="0">
                          <a:solidFill>
                            <a:schemeClr val="tx1"/>
                          </a:solidFill>
                        </a:rPr>
                        <a:t>Diphenhydramine</a:t>
                      </a:r>
                    </a:p>
                  </a:txBody>
                  <a:tcPr marL="68580" marR="68580" marT="34290" marB="34290"/>
                </a:tc>
                <a:tc>
                  <a:txBody>
                    <a:bodyPr/>
                    <a:lstStyle/>
                    <a:p>
                      <a:pPr algn="ctr"/>
                      <a:endParaRPr lang="en-US" sz="1000" b="1" dirty="0">
                        <a:solidFill>
                          <a:schemeClr val="tx1"/>
                        </a:solidFill>
                      </a:endParaRPr>
                    </a:p>
                  </a:txBody>
                  <a:tcPr marL="68580" marR="68580" marT="34290" marB="34290"/>
                </a:tc>
                <a:extLst>
                  <a:ext uri="{0D108BD9-81ED-4DB2-BD59-A6C34878D82A}">
                    <a16:rowId xmlns:a16="http://schemas.microsoft.com/office/drawing/2014/main" val="3378600661"/>
                  </a:ext>
                </a:extLst>
              </a:tr>
              <a:tr h="272802">
                <a:tc>
                  <a:txBody>
                    <a:bodyPr/>
                    <a:lstStyle/>
                    <a:p>
                      <a:pPr algn="ctr"/>
                      <a:endParaRPr lang="en-US" sz="1000" b="1" dirty="0">
                        <a:solidFill>
                          <a:schemeClr val="tx1"/>
                        </a:solidFill>
                      </a:endParaRPr>
                    </a:p>
                  </a:txBody>
                  <a:tcPr marL="68580" marR="68580" marT="34290" marB="34290"/>
                </a:tc>
                <a:tc>
                  <a:txBody>
                    <a:bodyPr/>
                    <a:lstStyle/>
                    <a:p>
                      <a:pPr algn="ctr"/>
                      <a:endParaRPr lang="en-US" sz="1000" b="1" dirty="0">
                        <a:solidFill>
                          <a:schemeClr val="tx1"/>
                        </a:solidFill>
                      </a:endParaRPr>
                    </a:p>
                  </a:txBody>
                  <a:tcPr marL="68580" marR="68580" marT="34290" marB="34290"/>
                </a:tc>
                <a:tc>
                  <a:txBody>
                    <a:bodyPr/>
                    <a:lstStyle/>
                    <a:p>
                      <a:pPr algn="ctr"/>
                      <a:endParaRPr lang="en-US" sz="1000" b="1" dirty="0">
                        <a:solidFill>
                          <a:schemeClr val="tx1"/>
                        </a:solidFill>
                      </a:endParaRPr>
                    </a:p>
                  </a:txBody>
                  <a:tcPr marL="68580" marR="68580" marT="34290" marB="34290"/>
                </a:tc>
                <a:tc>
                  <a:txBody>
                    <a:bodyPr/>
                    <a:lstStyle/>
                    <a:p>
                      <a:pPr algn="ctr"/>
                      <a:endParaRPr lang="en-US" sz="1000" b="1" dirty="0">
                        <a:solidFill>
                          <a:schemeClr val="tx1"/>
                        </a:solidFill>
                      </a:endParaRPr>
                    </a:p>
                  </a:txBody>
                  <a:tcPr marL="68580" marR="68580" marT="34290" marB="34290"/>
                </a:tc>
                <a:tc>
                  <a:txBody>
                    <a:bodyPr/>
                    <a:lstStyle/>
                    <a:p>
                      <a:pPr algn="ctr"/>
                      <a:endParaRPr lang="en-US" sz="1000" b="1" dirty="0">
                        <a:solidFill>
                          <a:schemeClr val="tx1"/>
                        </a:solidFill>
                      </a:endParaRPr>
                    </a:p>
                  </a:txBody>
                  <a:tcPr marL="68580" marR="68580" marT="34290" marB="34290"/>
                </a:tc>
                <a:extLst>
                  <a:ext uri="{0D108BD9-81ED-4DB2-BD59-A6C34878D82A}">
                    <a16:rowId xmlns:a16="http://schemas.microsoft.com/office/drawing/2014/main" val="342320601"/>
                  </a:ext>
                </a:extLst>
              </a:tr>
              <a:tr h="272802">
                <a:tc>
                  <a:txBody>
                    <a:bodyPr/>
                    <a:lstStyle/>
                    <a:p>
                      <a:pPr algn="ctr"/>
                      <a:endParaRPr lang="en-US" sz="1000" b="1" dirty="0">
                        <a:solidFill>
                          <a:schemeClr val="tx1"/>
                        </a:solidFill>
                      </a:endParaRPr>
                    </a:p>
                  </a:txBody>
                  <a:tcPr marL="68580" marR="68580" marT="34290" marB="34290"/>
                </a:tc>
                <a:tc>
                  <a:txBody>
                    <a:bodyPr/>
                    <a:lstStyle/>
                    <a:p>
                      <a:pPr algn="ctr"/>
                      <a:endParaRPr lang="en-US" sz="1000" b="1" dirty="0">
                        <a:solidFill>
                          <a:schemeClr val="tx1"/>
                        </a:solidFill>
                      </a:endParaRPr>
                    </a:p>
                  </a:txBody>
                  <a:tcPr marL="68580" marR="68580" marT="34290" marB="34290"/>
                </a:tc>
                <a:tc>
                  <a:txBody>
                    <a:bodyPr/>
                    <a:lstStyle/>
                    <a:p>
                      <a:pPr algn="ctr"/>
                      <a:endParaRPr lang="en-US" sz="1000" b="1" dirty="0">
                        <a:solidFill>
                          <a:schemeClr val="tx1"/>
                        </a:solidFill>
                      </a:endParaRPr>
                    </a:p>
                  </a:txBody>
                  <a:tcPr marL="68580" marR="68580" marT="34290" marB="34290"/>
                </a:tc>
                <a:tc>
                  <a:txBody>
                    <a:bodyPr/>
                    <a:lstStyle/>
                    <a:p>
                      <a:pPr algn="ctr"/>
                      <a:endParaRPr lang="en-US" sz="1000" b="1" dirty="0">
                        <a:solidFill>
                          <a:schemeClr val="tx1"/>
                        </a:solidFill>
                      </a:endParaRPr>
                    </a:p>
                  </a:txBody>
                  <a:tcPr marL="68580" marR="68580" marT="34290" marB="34290"/>
                </a:tc>
                <a:tc>
                  <a:txBody>
                    <a:bodyPr/>
                    <a:lstStyle/>
                    <a:p>
                      <a:pPr algn="ctr"/>
                      <a:endParaRPr lang="en-US" sz="1000" b="1" dirty="0">
                        <a:solidFill>
                          <a:schemeClr val="tx1"/>
                        </a:solidFill>
                      </a:endParaRPr>
                    </a:p>
                  </a:txBody>
                  <a:tcPr marL="68580" marR="68580" marT="34290" marB="34290"/>
                </a:tc>
                <a:extLst>
                  <a:ext uri="{0D108BD9-81ED-4DB2-BD59-A6C34878D82A}">
                    <a16:rowId xmlns:a16="http://schemas.microsoft.com/office/drawing/2014/main" val="712704240"/>
                  </a:ext>
                </a:extLst>
              </a:tr>
              <a:tr h="369753">
                <a:tc>
                  <a:txBody>
                    <a:bodyPr/>
                    <a:lstStyle/>
                    <a:p>
                      <a:pPr algn="ctr"/>
                      <a:endParaRPr lang="en-US" sz="1000" b="1" dirty="0">
                        <a:solidFill>
                          <a:schemeClr val="tx1"/>
                        </a:solidFill>
                      </a:endParaRPr>
                    </a:p>
                  </a:txBody>
                  <a:tcPr marL="68580" marR="68580" marT="34290" marB="34290"/>
                </a:tc>
                <a:tc>
                  <a:txBody>
                    <a:bodyPr/>
                    <a:lstStyle/>
                    <a:p>
                      <a:pPr algn="ctr"/>
                      <a:endParaRPr lang="en-US" sz="1000" b="1" dirty="0">
                        <a:solidFill>
                          <a:schemeClr val="tx1"/>
                        </a:solidFill>
                      </a:endParaRPr>
                    </a:p>
                  </a:txBody>
                  <a:tcPr marL="68580" marR="68580" marT="34290" marB="34290"/>
                </a:tc>
                <a:tc>
                  <a:txBody>
                    <a:bodyPr/>
                    <a:lstStyle/>
                    <a:p>
                      <a:pPr algn="ctr"/>
                      <a:endParaRPr lang="en-US" sz="1000" b="1" dirty="0">
                        <a:solidFill>
                          <a:schemeClr val="tx1"/>
                        </a:solidFill>
                      </a:endParaRPr>
                    </a:p>
                  </a:txBody>
                  <a:tcPr marL="68580" marR="68580" marT="34290" marB="34290"/>
                </a:tc>
                <a:tc>
                  <a:txBody>
                    <a:bodyPr/>
                    <a:lstStyle/>
                    <a:p>
                      <a:pPr algn="ctr"/>
                      <a:endParaRPr lang="en-US" sz="1000" b="1" dirty="0">
                        <a:solidFill>
                          <a:schemeClr val="tx1"/>
                        </a:solidFill>
                      </a:endParaRPr>
                    </a:p>
                  </a:txBody>
                  <a:tcPr marL="68580" marR="68580" marT="34290" marB="3429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000" b="1" dirty="0">
                        <a:solidFill>
                          <a:schemeClr val="tx1"/>
                        </a:solidFill>
                      </a:endParaRPr>
                    </a:p>
                    <a:p>
                      <a:pPr algn="ctr"/>
                      <a:endParaRPr lang="en-US" sz="1000" b="1" dirty="0">
                        <a:solidFill>
                          <a:srgbClr val="00B050"/>
                        </a:solidFill>
                      </a:endParaRPr>
                    </a:p>
                  </a:txBody>
                  <a:tcPr marL="68580" marR="68580" marT="34290" marB="34290"/>
                </a:tc>
                <a:extLst>
                  <a:ext uri="{0D108BD9-81ED-4DB2-BD59-A6C34878D82A}">
                    <a16:rowId xmlns:a16="http://schemas.microsoft.com/office/drawing/2014/main" val="1827985382"/>
                  </a:ext>
                </a:extLst>
              </a:tr>
              <a:tr h="369753">
                <a:tc>
                  <a:txBody>
                    <a:bodyPr/>
                    <a:lstStyle/>
                    <a:p>
                      <a:pPr algn="ctr"/>
                      <a:endParaRPr lang="en-US" sz="1000" b="1" dirty="0">
                        <a:solidFill>
                          <a:schemeClr val="tx1"/>
                        </a:solidFill>
                      </a:endParaRPr>
                    </a:p>
                  </a:txBody>
                  <a:tcPr marL="68580" marR="68580" marT="34290" marB="34290"/>
                </a:tc>
                <a:tc>
                  <a:txBody>
                    <a:bodyPr/>
                    <a:lstStyle/>
                    <a:p>
                      <a:pPr algn="ctr"/>
                      <a:endParaRPr lang="en-US" sz="1000" b="1" dirty="0">
                        <a:solidFill>
                          <a:schemeClr val="tx1"/>
                        </a:solidFill>
                      </a:endParaRPr>
                    </a:p>
                  </a:txBody>
                  <a:tcPr marL="68580" marR="68580" marT="34290" marB="34290"/>
                </a:tc>
                <a:tc>
                  <a:txBody>
                    <a:bodyPr/>
                    <a:lstStyle/>
                    <a:p>
                      <a:pPr algn="ctr"/>
                      <a:endParaRPr lang="en-US" sz="1000" b="1" dirty="0">
                        <a:solidFill>
                          <a:schemeClr val="tx1"/>
                        </a:solidFill>
                      </a:endParaRPr>
                    </a:p>
                  </a:txBody>
                  <a:tcPr marL="68580" marR="68580" marT="34290" marB="34290"/>
                </a:tc>
                <a:tc>
                  <a:txBody>
                    <a:bodyPr/>
                    <a:lstStyle/>
                    <a:p>
                      <a:pPr algn="ctr"/>
                      <a:endParaRPr lang="en-US" sz="1000" b="1" dirty="0"/>
                    </a:p>
                  </a:txBody>
                  <a:tcPr marL="68580" marR="68580" marT="34290" marB="3429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000" dirty="0"/>
                    </a:p>
                  </a:txBody>
                  <a:tcPr marL="68580" marR="68580" marT="34290" marB="34290"/>
                </a:tc>
                <a:extLst>
                  <a:ext uri="{0D108BD9-81ED-4DB2-BD59-A6C34878D82A}">
                    <a16:rowId xmlns:a16="http://schemas.microsoft.com/office/drawing/2014/main" val="586784681"/>
                  </a:ext>
                </a:extLst>
              </a:tr>
            </a:tbl>
          </a:graphicData>
        </a:graphic>
      </p:graphicFrame>
      <p:sp>
        <p:nvSpPr>
          <p:cNvPr id="5" name="TextBox 4">
            <a:extLst>
              <a:ext uri="{FF2B5EF4-FFF2-40B4-BE49-F238E27FC236}">
                <a16:creationId xmlns:a16="http://schemas.microsoft.com/office/drawing/2014/main" id="{E41B49CC-687E-449C-B8A0-D847D9330E73}"/>
              </a:ext>
            </a:extLst>
          </p:cNvPr>
          <p:cNvSpPr txBox="1"/>
          <p:nvPr/>
        </p:nvSpPr>
        <p:spPr>
          <a:xfrm>
            <a:off x="1365308" y="141563"/>
            <a:ext cx="6559493" cy="34624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dirty="0">
                <a:ln>
                  <a:noFill/>
                </a:ln>
                <a:solidFill>
                  <a:prstClr val="black"/>
                </a:solidFill>
                <a:effectLst/>
                <a:uLnTx/>
                <a:uFillTx/>
                <a:latin typeface="Calibri"/>
                <a:ea typeface="+mn-ea"/>
                <a:cs typeface="+mn-cs"/>
              </a:rPr>
              <a:t> </a:t>
            </a:r>
            <a:r>
              <a:rPr kumimoji="0" lang="en-US" sz="1650" b="1" i="0" u="none" strike="noStrike" kern="1200" cap="none" spc="0" normalizeH="0" baseline="0" noProof="0" dirty="0">
                <a:ln>
                  <a:noFill/>
                </a:ln>
                <a:solidFill>
                  <a:srgbClr val="C00000"/>
                </a:solidFill>
                <a:effectLst/>
                <a:uLnTx/>
                <a:uFillTx/>
                <a:latin typeface="Calibri"/>
                <a:ea typeface="+mn-ea"/>
                <a:cs typeface="+mn-cs"/>
              </a:rPr>
              <a:t> </a:t>
            </a:r>
            <a:r>
              <a:rPr kumimoji="0" lang="en-US" sz="1600" b="1" i="0" u="none" strike="noStrike" kern="1200" cap="none" spc="0" normalizeH="0" baseline="0" noProof="0" dirty="0" err="1">
                <a:ln>
                  <a:noFill/>
                </a:ln>
                <a:solidFill>
                  <a:prstClr val="black"/>
                </a:solidFill>
                <a:effectLst/>
                <a:uLnTx/>
                <a:uFillTx/>
                <a:latin typeface="Calibri"/>
                <a:ea typeface="+mn-ea"/>
                <a:cs typeface="+mn-cs"/>
              </a:rPr>
              <a:t>Fentanyls</a:t>
            </a:r>
            <a:r>
              <a:rPr kumimoji="0" lang="en-US" sz="1600" b="1" i="0" u="none" strike="noStrike" kern="1200" cap="none" spc="0" normalizeH="0" baseline="0" noProof="0" dirty="0">
                <a:ln>
                  <a:noFill/>
                </a:ln>
                <a:solidFill>
                  <a:prstClr val="black"/>
                </a:solidFill>
                <a:effectLst/>
                <a:uLnTx/>
                <a:uFillTx/>
                <a:latin typeface="Calibri"/>
                <a:ea typeface="+mn-ea"/>
                <a:cs typeface="+mn-cs"/>
              </a:rPr>
              <a:t> and Other NPSs in Same Drug Sample (2021 - 2022)</a:t>
            </a:r>
          </a:p>
        </p:txBody>
      </p:sp>
      <p:sp>
        <p:nvSpPr>
          <p:cNvPr id="3" name="TextBox 2">
            <a:extLst>
              <a:ext uri="{FF2B5EF4-FFF2-40B4-BE49-F238E27FC236}">
                <a16:creationId xmlns:a16="http://schemas.microsoft.com/office/drawing/2014/main" id="{F1B488B6-77A2-46CA-8978-B81373EA1B79}"/>
              </a:ext>
            </a:extLst>
          </p:cNvPr>
          <p:cNvSpPr txBox="1"/>
          <p:nvPr/>
        </p:nvSpPr>
        <p:spPr>
          <a:xfrm>
            <a:off x="401808" y="262217"/>
            <a:ext cx="1035855" cy="534377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75" b="0" i="0" u="none" strike="noStrike" kern="1200" cap="none" spc="0" normalizeH="0" baseline="0" noProof="0" dirty="0">
                <a:ln>
                  <a:noFill/>
                </a:ln>
                <a:solidFill>
                  <a:prstClr val="black"/>
                </a:solidFill>
                <a:effectLst/>
                <a:uLnTx/>
                <a:uFillTx/>
                <a:latin typeface="Calibri"/>
                <a:ea typeface="+mn-ea"/>
                <a:cs typeface="+mn-cs"/>
              </a:rPr>
              <a:t>Legend: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prstClr val="black"/>
                </a:solidFill>
                <a:effectLst/>
                <a:uLnTx/>
                <a:uFillTx/>
                <a:latin typeface="Calibri"/>
                <a:ea typeface="+mn-ea"/>
                <a:cs typeface="+mn-cs"/>
              </a:rPr>
              <a:t>Black</a:t>
            </a:r>
            <a:r>
              <a:rPr kumimoji="0" lang="en-US" sz="975" b="0" i="0" u="none" strike="noStrike" kern="1200" cap="none" spc="0" normalizeH="0" baseline="0" noProof="0" dirty="0">
                <a:ln>
                  <a:noFill/>
                </a:ln>
                <a:solidFill>
                  <a:prstClr val="black"/>
                </a:solidFill>
                <a:effectLst/>
                <a:uLnTx/>
                <a:uFillTx/>
                <a:latin typeface="Calibri"/>
                <a:ea typeface="+mn-ea"/>
                <a:cs typeface="+mn-cs"/>
              </a:rPr>
              <a:t> = drugs and adulterants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7030A0"/>
                </a:solidFill>
                <a:effectLst/>
                <a:uLnTx/>
                <a:uFillTx/>
                <a:latin typeface="Calibri"/>
                <a:ea typeface="+mn-ea"/>
                <a:cs typeface="+mn-cs"/>
              </a:rPr>
              <a:t>Purple</a:t>
            </a:r>
            <a:r>
              <a:rPr kumimoji="0" lang="en-US" sz="975" b="0" i="0" u="none" strike="noStrike" kern="1200" cap="none" spc="0" normalizeH="0" baseline="0" noProof="0" dirty="0">
                <a:ln>
                  <a:noFill/>
                </a:ln>
                <a:solidFill>
                  <a:prstClr val="black"/>
                </a:solidFill>
                <a:effectLst/>
                <a:uLnTx/>
                <a:uFillTx/>
                <a:latin typeface="Calibri"/>
                <a:ea typeface="+mn-ea"/>
                <a:cs typeface="+mn-cs"/>
              </a:rPr>
              <a:t> = fentanyl compounds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C00000"/>
                </a:solidFill>
                <a:effectLst/>
                <a:uLnTx/>
                <a:uFillTx/>
                <a:latin typeface="Calibri"/>
                <a:ea typeface="+mn-ea"/>
                <a:cs typeface="+mn-cs"/>
              </a:rPr>
              <a:t>Red</a:t>
            </a:r>
            <a:r>
              <a:rPr kumimoji="0" lang="en-US" sz="975" b="0" i="0" u="none" strike="noStrike" kern="1200" cap="none" spc="0" normalizeH="0" baseline="0" noProof="0" dirty="0">
                <a:ln>
                  <a:noFill/>
                </a:ln>
                <a:solidFill>
                  <a:prstClr val="black"/>
                </a:solidFill>
                <a:effectLst/>
                <a:uLnTx/>
                <a:uFillTx/>
                <a:latin typeface="Calibri"/>
                <a:ea typeface="+mn-ea"/>
                <a:cs typeface="+mn-cs"/>
              </a:rPr>
              <a:t> = synthetic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75" b="0" i="0" u="none" strike="noStrike" kern="1200" cap="none" spc="0" normalizeH="0" baseline="0" noProof="0" dirty="0">
                <a:ln>
                  <a:noFill/>
                </a:ln>
                <a:solidFill>
                  <a:prstClr val="black"/>
                </a:solidFill>
                <a:effectLst/>
                <a:uLnTx/>
                <a:uFillTx/>
                <a:latin typeface="Calibri"/>
                <a:ea typeface="+mn-ea"/>
                <a:cs typeface="+mn-cs"/>
              </a:rPr>
              <a:t>cathinone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00B0F0"/>
                </a:solidFill>
                <a:effectLst/>
                <a:uLnTx/>
                <a:uFillTx/>
                <a:latin typeface="Calibri"/>
                <a:ea typeface="+mn-ea"/>
                <a:cs typeface="+mn-cs"/>
              </a:rPr>
              <a:t>Blue</a:t>
            </a:r>
            <a:r>
              <a:rPr kumimoji="0" lang="en-US" sz="975" b="0" i="0" u="none" strike="noStrike" kern="1200" cap="none" spc="0" normalizeH="0" baseline="0" noProof="0" dirty="0">
                <a:ln>
                  <a:noFill/>
                </a:ln>
                <a:solidFill>
                  <a:prstClr val="black"/>
                </a:solidFill>
                <a:effectLst/>
                <a:uLnTx/>
                <a:uFillTx/>
                <a:latin typeface="Calibri"/>
                <a:ea typeface="+mn-ea"/>
                <a:cs typeface="+mn-cs"/>
              </a:rPr>
              <a:t> = </a:t>
            </a:r>
            <a:r>
              <a:rPr kumimoji="0" lang="en-US" sz="975" b="0" i="0" u="none" strike="noStrike" kern="1200" cap="none" spc="0" normalizeH="0" baseline="0" noProof="0" dirty="0" err="1">
                <a:ln>
                  <a:noFill/>
                </a:ln>
                <a:solidFill>
                  <a:prstClr val="black"/>
                </a:solidFill>
                <a:effectLst/>
                <a:uLnTx/>
                <a:uFillTx/>
                <a:latin typeface="Calibri"/>
                <a:ea typeface="+mn-ea"/>
                <a:cs typeface="+mn-cs"/>
              </a:rPr>
              <a:t>nitazene</a:t>
            </a: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505050"/>
                </a:solidFill>
                <a:effectLst/>
                <a:uLnTx/>
                <a:uFillTx/>
                <a:latin typeface="Calibri"/>
                <a:ea typeface="+mn-ea"/>
                <a:cs typeface="+mn-cs"/>
              </a:rPr>
              <a:t>Gray</a:t>
            </a:r>
            <a:r>
              <a:rPr kumimoji="0" lang="en-US" sz="975" b="0" i="0" u="none" strike="noStrike" kern="1200" cap="none" spc="0" normalizeH="0" baseline="0" noProof="0" dirty="0">
                <a:ln>
                  <a:noFill/>
                </a:ln>
                <a:solidFill>
                  <a:prstClr val="black"/>
                </a:solidFill>
                <a:effectLst/>
                <a:uLnTx/>
                <a:uFillTx/>
                <a:latin typeface="Calibri"/>
                <a:ea typeface="+mn-ea"/>
                <a:cs typeface="+mn-cs"/>
              </a:rPr>
              <a:t> = synthetic benzodiazepine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F79646">
                    <a:lumMod val="50000"/>
                  </a:srgbClr>
                </a:solidFill>
                <a:effectLst/>
                <a:uLnTx/>
                <a:uFillTx/>
                <a:latin typeface="Calibri"/>
                <a:ea typeface="+mn-ea"/>
                <a:cs typeface="+mn-cs"/>
              </a:rPr>
              <a:t>Brown</a:t>
            </a:r>
            <a:r>
              <a:rPr kumimoji="0" lang="en-US" sz="975" b="0" i="0" u="none" strike="noStrike" kern="1200" cap="none" spc="0" normalizeH="0" baseline="0" noProof="0" dirty="0">
                <a:ln>
                  <a:noFill/>
                </a:ln>
                <a:solidFill>
                  <a:prstClr val="black"/>
                </a:solidFill>
                <a:effectLst/>
                <a:uLnTx/>
                <a:uFillTx/>
                <a:latin typeface="Calibri"/>
                <a:ea typeface="+mn-ea"/>
                <a:cs typeface="+mn-cs"/>
              </a:rPr>
              <a:t> = synthetic hallucinogen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F79646">
                    <a:lumMod val="75000"/>
                  </a:srgbClr>
                </a:solidFill>
                <a:effectLst/>
                <a:uLnTx/>
                <a:uFillTx/>
                <a:latin typeface="Calibri"/>
                <a:ea typeface="+mn-ea"/>
                <a:cs typeface="+mn-cs"/>
              </a:rPr>
              <a:t>Orange</a:t>
            </a:r>
            <a:r>
              <a:rPr kumimoji="0" lang="en-US" sz="975" b="0" i="0" u="none" strike="noStrike" kern="1200" cap="none" spc="0" normalizeH="0" baseline="0" noProof="0" dirty="0">
                <a:ln>
                  <a:noFill/>
                </a:ln>
                <a:solidFill>
                  <a:srgbClr val="F79646">
                    <a:lumMod val="75000"/>
                  </a:srgbClr>
                </a:solidFill>
                <a:effectLst/>
                <a:uLnTx/>
                <a:uFillTx/>
                <a:latin typeface="Calibri"/>
                <a:ea typeface="+mn-ea"/>
                <a:cs typeface="+mn-cs"/>
              </a:rPr>
              <a:t> </a:t>
            </a:r>
            <a:r>
              <a:rPr kumimoji="0" lang="en-US" sz="975" b="0" i="0" u="none" strike="noStrike" kern="1200" cap="none" spc="0" normalizeH="0" baseline="0" noProof="0" dirty="0">
                <a:ln>
                  <a:noFill/>
                </a:ln>
                <a:solidFill>
                  <a:prstClr val="black"/>
                </a:solidFill>
                <a:effectLst/>
                <a:uLnTx/>
                <a:uFillTx/>
                <a:latin typeface="Calibri"/>
                <a:ea typeface="+mn-ea"/>
                <a:cs typeface="+mn-cs"/>
              </a:rPr>
              <a:t>= synthetic cannabinoid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00B050"/>
                </a:solidFill>
                <a:effectLst/>
                <a:uLnTx/>
                <a:uFillTx/>
                <a:latin typeface="Calibri"/>
                <a:ea typeface="+mn-ea"/>
                <a:cs typeface="+mn-cs"/>
              </a:rPr>
              <a:t>Green</a:t>
            </a:r>
            <a:r>
              <a:rPr kumimoji="0" lang="en-US" sz="975" b="0" i="0" u="none" strike="noStrike" kern="1200" cap="none" spc="0" normalizeH="0" baseline="0" noProof="0" dirty="0">
                <a:ln>
                  <a:noFill/>
                </a:ln>
                <a:solidFill>
                  <a:prstClr val="black"/>
                </a:solidFill>
                <a:effectLst/>
                <a:uLnTx/>
                <a:uFillTx/>
                <a:latin typeface="Calibri"/>
                <a:ea typeface="+mn-ea"/>
                <a:cs typeface="+mn-cs"/>
              </a:rPr>
              <a:t> = impurities from heroin manufacturing process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55906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4" name="Rectangle 123">
            <a:extLst>
              <a:ext uri="{FF2B5EF4-FFF2-40B4-BE49-F238E27FC236}">
                <a16:creationId xmlns:a16="http://schemas.microsoft.com/office/drawing/2014/main" id="{6CC7D015-0DD8-420F-A568-AC4FEDC412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4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Rectangle 124">
            <a:extLst>
              <a:ext uri="{FF2B5EF4-FFF2-40B4-BE49-F238E27FC236}">
                <a16:creationId xmlns:a16="http://schemas.microsoft.com/office/drawing/2014/main" id="{DC595556-C814-4F1F-B0E5-71812F38A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67" name="Picture 66" descr="A close-up of a graph&#10;&#10;Description automatically generated">
            <a:extLst>
              <a:ext uri="{FF2B5EF4-FFF2-40B4-BE49-F238E27FC236}">
                <a16:creationId xmlns:a16="http://schemas.microsoft.com/office/drawing/2014/main" id="{BBB06384-1F1F-BEF1-A7F3-4425DABAD19F}"/>
              </a:ext>
            </a:extLst>
          </p:cNvPr>
          <p:cNvPicPr>
            <a:picLocks noChangeAspect="1"/>
          </p:cNvPicPr>
          <p:nvPr/>
        </p:nvPicPr>
        <p:blipFill rotWithShape="1">
          <a:blip r:embed="rId2">
            <a:alphaModFix amt="60000"/>
          </a:blip>
          <a:srcRect/>
          <a:stretch/>
        </p:blipFill>
        <p:spPr>
          <a:xfrm>
            <a:off x="20" y="10"/>
            <a:ext cx="9143980" cy="5143490"/>
          </a:xfrm>
          <a:prstGeom prst="rect">
            <a:avLst/>
          </a:prstGeom>
        </p:spPr>
      </p:pic>
      <p:sp>
        <p:nvSpPr>
          <p:cNvPr id="2" name="Title 1">
            <a:extLst>
              <a:ext uri="{FF2B5EF4-FFF2-40B4-BE49-F238E27FC236}">
                <a16:creationId xmlns:a16="http://schemas.microsoft.com/office/drawing/2014/main" id="{3215675F-1FD3-960E-F004-FC91D0321E8D}"/>
              </a:ext>
            </a:extLst>
          </p:cNvPr>
          <p:cNvSpPr>
            <a:spLocks noGrp="1"/>
          </p:cNvSpPr>
          <p:nvPr>
            <p:ph type="title"/>
          </p:nvPr>
        </p:nvSpPr>
        <p:spPr>
          <a:xfrm>
            <a:off x="628650" y="417891"/>
            <a:ext cx="3116868" cy="4178924"/>
          </a:xfrm>
        </p:spPr>
        <p:txBody>
          <a:bodyPr>
            <a:normAutofit/>
          </a:bodyPr>
          <a:lstStyle/>
          <a:p>
            <a:r>
              <a:rPr lang="en-US" b="1" dirty="0" err="1">
                <a:solidFill>
                  <a:schemeClr val="bg1"/>
                </a:solidFill>
                <a:effectLst>
                  <a:outerShdw blurRad="38100" dist="38100" dir="2700000" algn="tl">
                    <a:srgbClr val="000000">
                      <a:alpha val="43137"/>
                    </a:srgbClr>
                  </a:outerShdw>
                </a:effectLst>
              </a:rPr>
              <a:t>Speedballing</a:t>
            </a:r>
            <a:endParaRPr lang="en-US" b="1" dirty="0">
              <a:solidFill>
                <a:schemeClr val="bg1"/>
              </a:solidFill>
              <a:effectLst>
                <a:outerShdw blurRad="38100" dist="38100" dir="2700000" algn="tl">
                  <a:srgbClr val="000000">
                    <a:alpha val="43137"/>
                  </a:srgbClr>
                </a:outerShdw>
              </a:effectLst>
            </a:endParaRPr>
          </a:p>
        </p:txBody>
      </p:sp>
      <p:graphicFrame>
        <p:nvGraphicFramePr>
          <p:cNvPr id="73" name="Content Placeholder 2">
            <a:extLst>
              <a:ext uri="{FF2B5EF4-FFF2-40B4-BE49-F238E27FC236}">
                <a16:creationId xmlns:a16="http://schemas.microsoft.com/office/drawing/2014/main" id="{EAF91BD4-00ED-0161-919B-9ED1BB807CD7}"/>
              </a:ext>
            </a:extLst>
          </p:cNvPr>
          <p:cNvGraphicFramePr>
            <a:graphicFrameLocks noGrp="1"/>
          </p:cNvGraphicFramePr>
          <p:nvPr>
            <p:ph idx="1"/>
          </p:nvPr>
        </p:nvGraphicFramePr>
        <p:xfrm>
          <a:off x="3889914" y="417891"/>
          <a:ext cx="4625434" cy="41789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425202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A9C8D46-54D8-4DF1-99A2-E651C7B132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Rectangle 71">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9143998" cy="51435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Freeform: Shape 72">
            <a:extLst>
              <a:ext uri="{FF2B5EF4-FFF2-40B4-BE49-F238E27FC236}">
                <a16:creationId xmlns:a16="http://schemas.microsoft.com/office/drawing/2014/main" id="{DE12BF4D-F47A-41C1-85FC-652E412D3B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8591">
            <a:off x="5923210" y="513017"/>
            <a:ext cx="3997939" cy="3914041"/>
          </a:xfrm>
          <a:custGeom>
            <a:avLst/>
            <a:gdLst>
              <a:gd name="connsiteX0" fmla="*/ 4721855 w 5330585"/>
              <a:gd name="connsiteY0" fmla="*/ 4361426 h 5218721"/>
              <a:gd name="connsiteX1" fmla="*/ 3457542 w 5330585"/>
              <a:gd name="connsiteY1" fmla="*/ 5211667 h 5218721"/>
              <a:gd name="connsiteX2" fmla="*/ 3430109 w 5330585"/>
              <a:gd name="connsiteY2" fmla="*/ 5218721 h 5218721"/>
              <a:gd name="connsiteX3" fmla="*/ 0 w 5330585"/>
              <a:gd name="connsiteY3" fmla="*/ 2647363 h 5218721"/>
              <a:gd name="connsiteX4" fmla="*/ 12834 w 5330585"/>
              <a:gd name="connsiteY4" fmla="*/ 2393199 h 5218721"/>
              <a:gd name="connsiteX5" fmla="*/ 2664828 w 5330585"/>
              <a:gd name="connsiteY5" fmla="*/ 0 h 5218721"/>
              <a:gd name="connsiteX6" fmla="*/ 5330585 w 5330585"/>
              <a:gd name="connsiteY6" fmla="*/ 2665757 h 5218721"/>
              <a:gd name="connsiteX7" fmla="*/ 4721855 w 5330585"/>
              <a:gd name="connsiteY7" fmla="*/ 4361426 h 521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0585" h="5218721">
                <a:moveTo>
                  <a:pt x="4721855" y="4361426"/>
                </a:moveTo>
                <a:cubicBezTo>
                  <a:pt x="4395896" y="4756397"/>
                  <a:pt x="3958379" y="5055891"/>
                  <a:pt x="3457542" y="5211667"/>
                </a:cubicBezTo>
                <a:lnTo>
                  <a:pt x="3430109" y="5218721"/>
                </a:lnTo>
                <a:lnTo>
                  <a:pt x="0" y="2647363"/>
                </a:lnTo>
                <a:lnTo>
                  <a:pt x="12834" y="2393199"/>
                </a:lnTo>
                <a:cubicBezTo>
                  <a:pt x="149347" y="1048975"/>
                  <a:pt x="1284587" y="0"/>
                  <a:pt x="2664828" y="0"/>
                </a:cubicBezTo>
                <a:cubicBezTo>
                  <a:pt x="4137085" y="0"/>
                  <a:pt x="5330585" y="1193500"/>
                  <a:pt x="5330585" y="2665757"/>
                </a:cubicBezTo>
                <a:cubicBezTo>
                  <a:pt x="5330585" y="3309870"/>
                  <a:pt x="5102142" y="3900626"/>
                  <a:pt x="4721855" y="4361426"/>
                </a:cubicBezTo>
                <a:close/>
              </a:path>
            </a:pathLst>
          </a:custGeom>
          <a:gradFill>
            <a:gsLst>
              <a:gs pos="16000">
                <a:srgbClr val="000000">
                  <a:alpha val="41000"/>
                </a:srgbClr>
              </a:gs>
              <a:gs pos="85000">
                <a:schemeClr val="accent1">
                  <a:alpha val="25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4" name="Rectangle 73">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9124485" cy="3360667"/>
          </a:xfrm>
          <a:prstGeom prst="rect">
            <a:avLst/>
          </a:prstGeom>
          <a:gradFill>
            <a:gsLst>
              <a:gs pos="0">
                <a:schemeClr val="accent1">
                  <a:lumMod val="75000"/>
                  <a:alpha val="50000"/>
                </a:schemeClr>
              </a:gs>
              <a:gs pos="99000">
                <a:srgbClr val="000000">
                  <a:alpha val="34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Rectangle 74">
            <a:extLst>
              <a:ext uri="{FF2B5EF4-FFF2-40B4-BE49-F238E27FC236}">
                <a16:creationId xmlns:a16="http://schemas.microsoft.com/office/drawing/2014/main" id="{65FBF53F-BBBA-4974-AD72-0E8CD294E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466" y="-1"/>
            <a:ext cx="9134528" cy="4800596"/>
          </a:xfrm>
          <a:prstGeom prst="rect">
            <a:avLst/>
          </a:prstGeom>
          <a:gradFill>
            <a:gsLst>
              <a:gs pos="45000">
                <a:schemeClr val="accent1">
                  <a:lumMod val="75000"/>
                  <a:alpha val="0"/>
                </a:schemeClr>
              </a:gs>
              <a:gs pos="99000">
                <a:srgbClr val="000000">
                  <a:alpha val="68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BA84E31D-CC0F-9BBA-C48D-589B6480D81E}"/>
              </a:ext>
            </a:extLst>
          </p:cNvPr>
          <p:cNvSpPr>
            <a:spLocks noGrp="1"/>
          </p:cNvSpPr>
          <p:nvPr>
            <p:ph type="title"/>
          </p:nvPr>
        </p:nvSpPr>
        <p:spPr>
          <a:xfrm>
            <a:off x="3166352" y="900751"/>
            <a:ext cx="5406148" cy="2084714"/>
          </a:xfrm>
        </p:spPr>
        <p:txBody>
          <a:bodyPr vert="horz" lIns="91440" tIns="45720" rIns="91440" bIns="45720" rtlCol="0" anchor="b">
            <a:normAutofit/>
          </a:bodyPr>
          <a:lstStyle/>
          <a:p>
            <a:pPr algn="l" defTabSz="914400">
              <a:lnSpc>
                <a:spcPct val="90000"/>
              </a:lnSpc>
            </a:pPr>
            <a:r>
              <a:rPr lang="en-US" sz="3600" b="1" kern="1200">
                <a:solidFill>
                  <a:srgbClr val="FFFFFF"/>
                </a:solidFill>
                <a:effectLst>
                  <a:outerShdw blurRad="38100" dist="38100" dir="2700000" algn="tl">
                    <a:srgbClr val="000000">
                      <a:alpha val="43137"/>
                    </a:srgbClr>
                  </a:outerShdw>
                </a:effectLst>
                <a:latin typeface="+mj-lt"/>
                <a:ea typeface="+mj-ea"/>
                <a:cs typeface="+mj-cs"/>
              </a:rPr>
              <a:t>Fentanyl Pill Composition</a:t>
            </a:r>
          </a:p>
        </p:txBody>
      </p:sp>
      <p:sp>
        <p:nvSpPr>
          <p:cNvPr id="76" name="Rectangle 75">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4345" y="0"/>
            <a:ext cx="2410770" cy="5143500"/>
          </a:xfrm>
          <a:prstGeom prst="rect">
            <a:avLst/>
          </a:prstGeom>
          <a:gradFill>
            <a:gsLst>
              <a:gs pos="0">
                <a:srgbClr val="000000">
                  <a:alpha val="41000"/>
                </a:srgbClr>
              </a:gs>
              <a:gs pos="86000">
                <a:schemeClr val="accent1">
                  <a:alpha val="3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5241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27D7A02-907B-496F-BA7E-AA3780733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088D065B-39DA-4077-B9CF-E489CE4C01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4350" y="514350"/>
            <a:ext cx="8115300" cy="41148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968D4ECA-B860-4301-AB9D-5987CD0957E6}"/>
              </a:ext>
            </a:extLst>
          </p:cNvPr>
          <p:cNvSpPr>
            <a:spLocks noGrp="1"/>
          </p:cNvSpPr>
          <p:nvPr>
            <p:ph type="title"/>
          </p:nvPr>
        </p:nvSpPr>
        <p:spPr>
          <a:xfrm>
            <a:off x="1726569" y="1218250"/>
            <a:ext cx="5690862" cy="1353500"/>
          </a:xfrm>
        </p:spPr>
        <p:txBody>
          <a:bodyPr vert="horz" lIns="91440" tIns="45720" rIns="91440" bIns="45720" rtlCol="0" anchor="b">
            <a:normAutofit/>
          </a:bodyPr>
          <a:lstStyle/>
          <a:p>
            <a:pPr defTabSz="914400">
              <a:lnSpc>
                <a:spcPct val="90000"/>
              </a:lnSpc>
            </a:pPr>
            <a:r>
              <a:rPr lang="en-US" sz="3600" b="1" kern="1200" dirty="0">
                <a:solidFill>
                  <a:schemeClr val="bg1">
                    <a:alpha val="60000"/>
                  </a:schemeClr>
                </a:solidFill>
                <a:effectLst>
                  <a:outerShdw blurRad="38100" dist="38100" dir="2700000" algn="tl">
                    <a:srgbClr val="000000">
                      <a:alpha val="43137"/>
                    </a:srgbClr>
                  </a:outerShdw>
                </a:effectLst>
                <a:latin typeface="+mj-lt"/>
                <a:ea typeface="+mj-ea"/>
                <a:cs typeface="+mj-cs"/>
              </a:rPr>
              <a:t>Mortality Perspective</a:t>
            </a:r>
          </a:p>
        </p:txBody>
      </p:sp>
    </p:spTree>
    <p:extLst>
      <p:ext uri="{BB962C8B-B14F-4D97-AF65-F5344CB8AC3E}">
        <p14:creationId xmlns:p14="http://schemas.microsoft.com/office/powerpoint/2010/main" val="228541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D9FA2C-CAEC-B19B-191F-DC5CB93CA6DA}"/>
              </a:ext>
            </a:extLst>
          </p:cNvPr>
          <p:cNvSpPr>
            <a:spLocks noGrp="1"/>
          </p:cNvSpPr>
          <p:nvPr>
            <p:ph type="title"/>
          </p:nvPr>
        </p:nvSpPr>
        <p:spPr>
          <a:xfrm>
            <a:off x="271463" y="97198"/>
            <a:ext cx="8555531" cy="598127"/>
          </a:xfrm>
        </p:spPr>
        <p:txBody>
          <a:bodyPr>
            <a:normAutofit/>
          </a:bodyPr>
          <a:lstStyle/>
          <a:p>
            <a:r>
              <a:rPr lang="en-US" sz="2400" dirty="0">
                <a:latin typeface="Montserrat SemiBold" panose="00000700000000000000" pitchFamily="2" charset="0"/>
              </a:rPr>
              <a:t>Sentinel: Findings of Interest – Green Tablets</a:t>
            </a:r>
          </a:p>
        </p:txBody>
      </p:sp>
      <p:graphicFrame>
        <p:nvGraphicFramePr>
          <p:cNvPr id="5" name="Table 5">
            <a:extLst>
              <a:ext uri="{FF2B5EF4-FFF2-40B4-BE49-F238E27FC236}">
                <a16:creationId xmlns:a16="http://schemas.microsoft.com/office/drawing/2014/main" id="{6961C2FA-B4DD-09FA-EE21-8B2EF8563073}"/>
              </a:ext>
            </a:extLst>
          </p:cNvPr>
          <p:cNvGraphicFramePr>
            <a:graphicFrameLocks noGrp="1"/>
          </p:cNvGraphicFramePr>
          <p:nvPr>
            <p:extLst>
              <p:ext uri="{D42A27DB-BD31-4B8C-83A1-F6EECF244321}">
                <p14:modId xmlns:p14="http://schemas.microsoft.com/office/powerpoint/2010/main" val="3320568332"/>
              </p:ext>
            </p:extLst>
          </p:nvPr>
        </p:nvGraphicFramePr>
        <p:xfrm>
          <a:off x="196596" y="1029944"/>
          <a:ext cx="8750809" cy="3547110"/>
        </p:xfrm>
        <a:graphic>
          <a:graphicData uri="http://schemas.openxmlformats.org/drawingml/2006/table">
            <a:tbl>
              <a:tblPr firstRow="1" bandRow="1">
                <a:tableStyleId>{5C22544A-7EE6-4342-B048-85BDC9FD1C3A}</a:tableStyleId>
              </a:tblPr>
              <a:tblGrid>
                <a:gridCol w="1248156">
                  <a:extLst>
                    <a:ext uri="{9D8B030D-6E8A-4147-A177-3AD203B41FA5}">
                      <a16:colId xmlns:a16="http://schemas.microsoft.com/office/drawing/2014/main" val="3887364633"/>
                    </a:ext>
                  </a:extLst>
                </a:gridCol>
                <a:gridCol w="1426464">
                  <a:extLst>
                    <a:ext uri="{9D8B030D-6E8A-4147-A177-3AD203B41FA5}">
                      <a16:colId xmlns:a16="http://schemas.microsoft.com/office/drawing/2014/main" val="3481991576"/>
                    </a:ext>
                  </a:extLst>
                </a:gridCol>
                <a:gridCol w="1268730">
                  <a:extLst>
                    <a:ext uri="{9D8B030D-6E8A-4147-A177-3AD203B41FA5}">
                      <a16:colId xmlns:a16="http://schemas.microsoft.com/office/drawing/2014/main" val="2499704231"/>
                    </a:ext>
                  </a:extLst>
                </a:gridCol>
                <a:gridCol w="3176381">
                  <a:extLst>
                    <a:ext uri="{9D8B030D-6E8A-4147-A177-3AD203B41FA5}">
                      <a16:colId xmlns:a16="http://schemas.microsoft.com/office/drawing/2014/main" val="2251891511"/>
                    </a:ext>
                  </a:extLst>
                </a:gridCol>
                <a:gridCol w="1631078">
                  <a:extLst>
                    <a:ext uri="{9D8B030D-6E8A-4147-A177-3AD203B41FA5}">
                      <a16:colId xmlns:a16="http://schemas.microsoft.com/office/drawing/2014/main" val="1935560476"/>
                    </a:ext>
                  </a:extLst>
                </a:gridCol>
              </a:tblGrid>
              <a:tr h="278130">
                <a:tc>
                  <a:txBody>
                    <a:bodyPr/>
                    <a:lstStyle/>
                    <a:p>
                      <a:r>
                        <a:rPr lang="en-US" sz="1200" dirty="0"/>
                        <a:t>Case</a:t>
                      </a:r>
                    </a:p>
                  </a:txBody>
                  <a:tcPr marL="68580" marR="68580" marT="34290" marB="34290"/>
                </a:tc>
                <a:tc>
                  <a:txBody>
                    <a:bodyPr/>
                    <a:lstStyle/>
                    <a:p>
                      <a:r>
                        <a:rPr lang="en-US" sz="1200" dirty="0"/>
                        <a:t>Drugs</a:t>
                      </a:r>
                    </a:p>
                  </a:txBody>
                  <a:tcPr marL="68580" marR="68580" marT="34290" marB="34290"/>
                </a:tc>
                <a:tc>
                  <a:txBody>
                    <a:bodyPr/>
                    <a:lstStyle/>
                    <a:p>
                      <a:r>
                        <a:rPr lang="en-US" sz="1200" dirty="0"/>
                        <a:t>Adulterants</a:t>
                      </a:r>
                    </a:p>
                  </a:txBody>
                  <a:tcPr marL="68580" marR="68580" marT="34290" marB="34290"/>
                </a:tc>
                <a:tc>
                  <a:txBody>
                    <a:bodyPr/>
                    <a:lstStyle/>
                    <a:p>
                      <a:r>
                        <a:rPr lang="en-US" sz="1200" dirty="0"/>
                        <a:t>Precursors / Byproducts</a:t>
                      </a:r>
                    </a:p>
                  </a:txBody>
                  <a:tcPr marL="68580" marR="68580" marT="34290" marB="34290"/>
                </a:tc>
                <a:tc>
                  <a:txBody>
                    <a:bodyPr/>
                    <a:lstStyle/>
                    <a:p>
                      <a:r>
                        <a:rPr lang="en-US" sz="1200" dirty="0"/>
                        <a:t>Other Notable Findings</a:t>
                      </a:r>
                    </a:p>
                  </a:txBody>
                  <a:tcPr marL="68580" marR="68580" marT="34290" marB="34290"/>
                </a:tc>
                <a:extLst>
                  <a:ext uri="{0D108BD9-81ED-4DB2-BD59-A6C34878D82A}">
                    <a16:rowId xmlns:a16="http://schemas.microsoft.com/office/drawing/2014/main" val="2137908686"/>
                  </a:ext>
                </a:extLst>
              </a:tr>
              <a:tr h="434340">
                <a:tc>
                  <a:txBody>
                    <a:bodyPr/>
                    <a:lstStyle/>
                    <a:p>
                      <a:r>
                        <a:rPr lang="en-US" sz="1200" dirty="0"/>
                        <a:t>CBP_23-017 </a:t>
                      </a:r>
                    </a:p>
                    <a:p>
                      <a:r>
                        <a:rPr lang="en-US" sz="1200" dirty="0"/>
                        <a:t>Nogales 5/13/21</a:t>
                      </a:r>
                    </a:p>
                  </a:txBody>
                  <a:tcPr marL="68580" marR="68580" marT="34290" marB="34290"/>
                </a:tc>
                <a:tc>
                  <a:txBody>
                    <a:bodyPr/>
                    <a:lstStyle/>
                    <a:p>
                      <a:r>
                        <a:rPr lang="en-US" sz="1200" dirty="0">
                          <a:solidFill>
                            <a:schemeClr val="tx1"/>
                          </a:solidFill>
                          <a:highlight>
                            <a:srgbClr val="FF00FF"/>
                          </a:highlight>
                        </a:rPr>
                        <a:t>Fentanyl</a:t>
                      </a:r>
                    </a:p>
                  </a:txBody>
                  <a:tcPr marL="68580" marR="68580" marT="34290" marB="34290"/>
                </a:tc>
                <a:tc>
                  <a:txBody>
                    <a:bodyPr/>
                    <a:lstStyle/>
                    <a:p>
                      <a:r>
                        <a:rPr lang="en-US" sz="1200" dirty="0">
                          <a:highlight>
                            <a:srgbClr val="00FF00"/>
                          </a:highlight>
                        </a:rPr>
                        <a:t>Acetaminophen</a:t>
                      </a:r>
                      <a:br>
                        <a:rPr lang="en-US" sz="1200" dirty="0"/>
                      </a:br>
                      <a:r>
                        <a:rPr lang="en-US" sz="1200" dirty="0">
                          <a:highlight>
                            <a:srgbClr val="FFFF00"/>
                          </a:highlight>
                        </a:rPr>
                        <a:t>Metamizole</a:t>
                      </a:r>
                    </a:p>
                  </a:txBody>
                  <a:tcPr marL="68580" marR="68580" marT="34290" marB="34290"/>
                </a:tc>
                <a:tc>
                  <a:txBody>
                    <a:bodyPr/>
                    <a:lstStyle/>
                    <a:p>
                      <a:r>
                        <a:rPr lang="en-US" sz="1200" dirty="0"/>
                        <a:t>4-ANPP</a:t>
                      </a:r>
                    </a:p>
                    <a:p>
                      <a:r>
                        <a:rPr lang="en-US" sz="1200" dirty="0"/>
                        <a:t>Phenethyl-4ANPP</a:t>
                      </a:r>
                    </a:p>
                  </a:txBody>
                  <a:tcPr marL="68580" marR="68580" marT="34290" marB="34290"/>
                </a:tc>
                <a:tc>
                  <a:txBody>
                    <a:bodyPr/>
                    <a:lstStyle/>
                    <a:p>
                      <a:r>
                        <a:rPr lang="en-US" sz="1200" dirty="0"/>
                        <a:t>2</a:t>
                      </a:r>
                      <a:r>
                        <a:rPr lang="en-US" sz="1200" baseline="30000" dirty="0"/>
                        <a:t>nd</a:t>
                      </a:r>
                      <a:r>
                        <a:rPr lang="en-US" sz="1200" dirty="0"/>
                        <a:t> ex in case were blue with typical findings</a:t>
                      </a:r>
                    </a:p>
                  </a:txBody>
                  <a:tcPr marL="68580" marR="68580" marT="34290" marB="34290"/>
                </a:tc>
                <a:extLst>
                  <a:ext uri="{0D108BD9-81ED-4DB2-BD59-A6C34878D82A}">
                    <a16:rowId xmlns:a16="http://schemas.microsoft.com/office/drawing/2014/main" val="3966179492"/>
                  </a:ext>
                </a:extLst>
              </a:tr>
              <a:tr h="434340">
                <a:tc>
                  <a:txBody>
                    <a:bodyPr/>
                    <a:lstStyle/>
                    <a:p>
                      <a:r>
                        <a:rPr lang="en-US" sz="1200" dirty="0"/>
                        <a:t>CBP_23-026</a:t>
                      </a:r>
                    </a:p>
                    <a:p>
                      <a:r>
                        <a:rPr lang="en-US" sz="1200" dirty="0"/>
                        <a:t>Nogales 3/3/22</a:t>
                      </a:r>
                    </a:p>
                  </a:txBody>
                  <a:tcPr marL="68580" marR="68580" marT="34290" marB="34290"/>
                </a:tc>
                <a:tc>
                  <a:txBody>
                    <a:bodyPr/>
                    <a:lstStyle/>
                    <a:p>
                      <a:r>
                        <a:rPr lang="en-US" sz="1200" dirty="0">
                          <a:highlight>
                            <a:srgbClr val="FF00FF"/>
                          </a:highlight>
                        </a:rPr>
                        <a:t>Fentanyl</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ighlight>
                            <a:srgbClr val="00FF00"/>
                          </a:highlight>
                        </a:rPr>
                        <a:t>Acetaminophen</a:t>
                      </a:r>
                      <a:br>
                        <a:rPr lang="en-US" sz="1200" dirty="0"/>
                      </a:br>
                      <a:r>
                        <a:rPr lang="en-US" sz="1200" dirty="0">
                          <a:highlight>
                            <a:srgbClr val="FFFF00"/>
                          </a:highlight>
                        </a:rPr>
                        <a:t>Metamizole</a:t>
                      </a:r>
                    </a:p>
                  </a:txBody>
                  <a:tcPr marL="68580" marR="68580" marT="34290" marB="34290"/>
                </a:tc>
                <a:tc>
                  <a:txBody>
                    <a:bodyPr/>
                    <a:lstStyle/>
                    <a:p>
                      <a:r>
                        <a:rPr lang="en-US" sz="1200" dirty="0"/>
                        <a:t>4-ANPP</a:t>
                      </a:r>
                    </a:p>
                    <a:p>
                      <a:r>
                        <a:rPr lang="en-US" sz="1200" dirty="0"/>
                        <a:t>Phenethyl-4ANPP</a:t>
                      </a:r>
                    </a:p>
                  </a:txBody>
                  <a:tcPr marL="68580" marR="68580" marT="34290" marB="34290"/>
                </a:tc>
                <a:tc>
                  <a:txBody>
                    <a:bodyPr/>
                    <a:lstStyle/>
                    <a:p>
                      <a:r>
                        <a:rPr lang="en-US" sz="1200" dirty="0"/>
                        <a:t>Mannitol and Lactose</a:t>
                      </a:r>
                    </a:p>
                  </a:txBody>
                  <a:tcPr marL="68580" marR="68580" marT="34290" marB="34290"/>
                </a:tc>
                <a:extLst>
                  <a:ext uri="{0D108BD9-81ED-4DB2-BD59-A6C34878D82A}">
                    <a16:rowId xmlns:a16="http://schemas.microsoft.com/office/drawing/2014/main" val="2640530407"/>
                  </a:ext>
                </a:extLst>
              </a:tr>
              <a:tr h="800100">
                <a:tc>
                  <a:txBody>
                    <a:bodyPr/>
                    <a:lstStyle/>
                    <a:p>
                      <a:r>
                        <a:rPr lang="en-US" sz="1200" dirty="0"/>
                        <a:t>CBP_23-027</a:t>
                      </a:r>
                    </a:p>
                    <a:p>
                      <a:r>
                        <a:rPr lang="en-US" sz="1200" dirty="0"/>
                        <a:t>Nogales 6/30/21</a:t>
                      </a:r>
                    </a:p>
                  </a:txBody>
                  <a:tcPr marL="68580" marR="68580" marT="34290" marB="34290"/>
                </a:tc>
                <a:tc>
                  <a:txBody>
                    <a:bodyPr/>
                    <a:lstStyle/>
                    <a:p>
                      <a:r>
                        <a:rPr lang="en-US" sz="1200" dirty="0">
                          <a:highlight>
                            <a:srgbClr val="FF00FF"/>
                          </a:highlight>
                        </a:rPr>
                        <a:t>Fentanyl</a:t>
                      </a:r>
                    </a:p>
                    <a:p>
                      <a:r>
                        <a:rPr lang="en-US" sz="1200" dirty="0">
                          <a:highlight>
                            <a:srgbClr val="FFFF00"/>
                          </a:highlight>
                        </a:rPr>
                        <a:t>Para-</a:t>
                      </a:r>
                      <a:r>
                        <a:rPr lang="en-US" sz="1200" dirty="0" err="1">
                          <a:highlight>
                            <a:srgbClr val="FFFF00"/>
                          </a:highlight>
                        </a:rPr>
                        <a:t>fluorofentanyl</a:t>
                      </a:r>
                      <a:r>
                        <a:rPr lang="en-US" sz="1200" dirty="0"/>
                        <a:t> (~1/3</a:t>
                      </a:r>
                      <a:r>
                        <a:rPr lang="en-US" sz="1200" baseline="30000" dirty="0"/>
                        <a:t>rd</a:t>
                      </a:r>
                      <a:r>
                        <a:rPr lang="en-US" sz="1200" dirty="0"/>
                        <a:t> fentanyl)</a:t>
                      </a:r>
                    </a:p>
                  </a:txBody>
                  <a:tcPr marL="68580" marR="68580" marT="34290" marB="34290"/>
                </a:tc>
                <a:tc>
                  <a:txBody>
                    <a:bodyPr/>
                    <a:lstStyle/>
                    <a:p>
                      <a:r>
                        <a:rPr lang="en-US" sz="1200" dirty="0">
                          <a:highlight>
                            <a:srgbClr val="FFFF00"/>
                          </a:highlight>
                        </a:rPr>
                        <a:t>Metamizole</a:t>
                      </a:r>
                    </a:p>
                    <a:p>
                      <a:r>
                        <a:rPr lang="en-US" sz="1200" dirty="0">
                          <a:highlight>
                            <a:srgbClr val="FFFF00"/>
                          </a:highlight>
                        </a:rPr>
                        <a:t>Levamisole</a:t>
                      </a:r>
                    </a:p>
                    <a:p>
                      <a:r>
                        <a:rPr lang="en-US" sz="1200" dirty="0">
                          <a:highlight>
                            <a:srgbClr val="FFFF00"/>
                          </a:highlight>
                        </a:rPr>
                        <a:t>Xylazine</a:t>
                      </a:r>
                    </a:p>
                  </a:txBody>
                  <a:tcPr marL="68580" marR="68580" marT="34290" marB="34290"/>
                </a:tc>
                <a:tc>
                  <a:txBody>
                    <a:bodyPr/>
                    <a:lstStyle/>
                    <a:p>
                      <a:r>
                        <a:rPr lang="en-US" sz="1200" dirty="0"/>
                        <a:t>4-ANPP</a:t>
                      </a:r>
                    </a:p>
                    <a:p>
                      <a:r>
                        <a:rPr lang="en-US" sz="1200" dirty="0"/>
                        <a:t>Phenethyl-4ANPP</a:t>
                      </a:r>
                    </a:p>
                    <a:p>
                      <a:r>
                        <a:rPr lang="en-US" sz="1200" dirty="0" err="1"/>
                        <a:t>Despropionyl</a:t>
                      </a:r>
                      <a:r>
                        <a:rPr lang="en-US" sz="1200" dirty="0"/>
                        <a:t> para-</a:t>
                      </a:r>
                      <a:r>
                        <a:rPr lang="en-US" sz="1200" dirty="0" err="1"/>
                        <a:t>fluorofentanyl</a:t>
                      </a:r>
                      <a:endParaRPr lang="en-US" sz="1200" dirty="0"/>
                    </a:p>
                    <a:p>
                      <a:r>
                        <a:rPr lang="en-US" sz="1200" dirty="0"/>
                        <a:t>Para-</a:t>
                      </a:r>
                      <a:r>
                        <a:rPr lang="en-US" sz="1200" dirty="0" err="1"/>
                        <a:t>fluoro</a:t>
                      </a:r>
                      <a:r>
                        <a:rPr lang="en-US" sz="1200" dirty="0"/>
                        <a:t> phenethyl 4-ANPP</a:t>
                      </a:r>
                    </a:p>
                  </a:txBody>
                  <a:tcPr marL="68580" marR="68580" marT="34290" marB="34290"/>
                </a:tc>
                <a:tc>
                  <a:txBody>
                    <a:bodyPr/>
                    <a:lstStyle/>
                    <a:p>
                      <a:endParaRPr lang="en-US" sz="1200" dirty="0"/>
                    </a:p>
                  </a:txBody>
                  <a:tcPr marL="68580" marR="68580" marT="34290" marB="34290"/>
                </a:tc>
                <a:extLst>
                  <a:ext uri="{0D108BD9-81ED-4DB2-BD59-A6C34878D82A}">
                    <a16:rowId xmlns:a16="http://schemas.microsoft.com/office/drawing/2014/main" val="2980871794"/>
                  </a:ext>
                </a:extLst>
              </a:tr>
              <a:tr h="617220">
                <a:tc>
                  <a:txBody>
                    <a:bodyPr/>
                    <a:lstStyle/>
                    <a:p>
                      <a:r>
                        <a:rPr lang="en-US" sz="1200" dirty="0"/>
                        <a:t>CBP_23-028</a:t>
                      </a:r>
                    </a:p>
                    <a:p>
                      <a:r>
                        <a:rPr lang="en-US" sz="1200" dirty="0"/>
                        <a:t>Nogales 8/10/21</a:t>
                      </a:r>
                    </a:p>
                  </a:txBody>
                  <a:tcPr marL="68580" marR="68580" marT="34290" marB="34290"/>
                </a:tc>
                <a:tc>
                  <a:txBody>
                    <a:bodyPr/>
                    <a:lstStyle/>
                    <a:p>
                      <a:r>
                        <a:rPr lang="en-US" sz="1200" dirty="0">
                          <a:highlight>
                            <a:srgbClr val="FF00FF"/>
                          </a:highlight>
                        </a:rPr>
                        <a:t>Fentanyl</a:t>
                      </a:r>
                    </a:p>
                    <a:p>
                      <a:r>
                        <a:rPr lang="en-US" sz="1200" dirty="0">
                          <a:highlight>
                            <a:srgbClr val="FFFF00"/>
                          </a:highlight>
                        </a:rPr>
                        <a:t>Para-</a:t>
                      </a:r>
                      <a:r>
                        <a:rPr lang="en-US" sz="1200" dirty="0" err="1">
                          <a:highlight>
                            <a:srgbClr val="FFFF00"/>
                          </a:highlight>
                        </a:rPr>
                        <a:t>fluorofentanyl</a:t>
                      </a:r>
                      <a:br>
                        <a:rPr lang="en-US" sz="1200" dirty="0"/>
                      </a:br>
                      <a:r>
                        <a:rPr lang="en-US" sz="1200" dirty="0"/>
                        <a:t>(~4.5x fentanyl)</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ighlight>
                            <a:srgbClr val="00FF00"/>
                          </a:highlight>
                        </a:rPr>
                        <a:t>Acetaminophen</a:t>
                      </a:r>
                      <a:br>
                        <a:rPr lang="en-US" sz="1200" dirty="0"/>
                      </a:br>
                      <a:r>
                        <a:rPr lang="en-US" sz="1200" dirty="0">
                          <a:highlight>
                            <a:srgbClr val="FFFF00"/>
                          </a:highlight>
                        </a:rPr>
                        <a:t>Metamizole</a:t>
                      </a:r>
                    </a:p>
                    <a:p>
                      <a:endParaRPr lang="en-US" sz="1200" dirty="0"/>
                    </a:p>
                  </a:txBody>
                  <a:tcPr marL="68580" marR="68580" marT="34290" marB="34290"/>
                </a:tc>
                <a:tc>
                  <a:txBody>
                    <a:bodyPr/>
                    <a:lstStyle/>
                    <a:p>
                      <a:r>
                        <a:rPr lang="en-US" sz="1200" dirty="0"/>
                        <a:t>4-ANPP</a:t>
                      </a:r>
                    </a:p>
                    <a:p>
                      <a:r>
                        <a:rPr lang="en-US" sz="1200" dirty="0" err="1"/>
                        <a:t>Despropionyl</a:t>
                      </a:r>
                      <a:r>
                        <a:rPr lang="en-US" sz="1200" dirty="0"/>
                        <a:t> para-</a:t>
                      </a:r>
                      <a:r>
                        <a:rPr lang="en-US" sz="1200" dirty="0" err="1"/>
                        <a:t>fluorofentanyl</a:t>
                      </a:r>
                      <a:endParaRPr lang="en-US" sz="1200" dirty="0"/>
                    </a:p>
                    <a:p>
                      <a:r>
                        <a:rPr lang="en-US" sz="1200" dirty="0"/>
                        <a:t>Para-</a:t>
                      </a:r>
                      <a:r>
                        <a:rPr lang="en-US" sz="1200" dirty="0" err="1"/>
                        <a:t>fluoro</a:t>
                      </a:r>
                      <a:r>
                        <a:rPr lang="en-US" sz="1200" dirty="0"/>
                        <a:t> phenethyl 4-ANPP</a:t>
                      </a:r>
                    </a:p>
                  </a:txBody>
                  <a:tcPr marL="68580" marR="68580" marT="34290" marB="34290"/>
                </a:tc>
                <a:tc>
                  <a:txBody>
                    <a:bodyPr/>
                    <a:lstStyle/>
                    <a:p>
                      <a:endParaRPr lang="en-US" sz="1200" dirty="0"/>
                    </a:p>
                  </a:txBody>
                  <a:tcPr marL="68580" marR="68580" marT="34290" marB="34290"/>
                </a:tc>
                <a:extLst>
                  <a:ext uri="{0D108BD9-81ED-4DB2-BD59-A6C34878D82A}">
                    <a16:rowId xmlns:a16="http://schemas.microsoft.com/office/drawing/2014/main" val="3241999848"/>
                  </a:ext>
                </a:extLst>
              </a:tr>
              <a:tr h="982980">
                <a:tc>
                  <a:txBody>
                    <a:bodyPr/>
                    <a:lstStyle/>
                    <a:p>
                      <a:r>
                        <a:rPr lang="en-US" sz="1200" dirty="0"/>
                        <a:t>CBP_23-029</a:t>
                      </a:r>
                    </a:p>
                    <a:p>
                      <a:r>
                        <a:rPr lang="en-US" sz="1200" dirty="0"/>
                        <a:t>Nogales 4/22/21</a:t>
                      </a:r>
                    </a:p>
                  </a:txBody>
                  <a:tcPr marL="68580" marR="68580" marT="34290" marB="34290"/>
                </a:tc>
                <a:tc>
                  <a:txBody>
                    <a:bodyPr/>
                    <a:lstStyle/>
                    <a:p>
                      <a:r>
                        <a:rPr lang="en-US" sz="1200" dirty="0">
                          <a:highlight>
                            <a:srgbClr val="FF00FF"/>
                          </a:highlight>
                        </a:rPr>
                        <a:t>Fentanyl</a:t>
                      </a:r>
                    </a:p>
                    <a:p>
                      <a:r>
                        <a:rPr lang="en-US" sz="1200" dirty="0">
                          <a:highlight>
                            <a:srgbClr val="FFFF00"/>
                          </a:highlight>
                        </a:rPr>
                        <a:t>Para-</a:t>
                      </a:r>
                      <a:r>
                        <a:rPr lang="en-US" sz="1200" dirty="0" err="1">
                          <a:highlight>
                            <a:srgbClr val="FFFF00"/>
                          </a:highlight>
                        </a:rPr>
                        <a:t>fluorofentanyl</a:t>
                      </a:r>
                      <a:endParaRPr lang="en-US" sz="1200" dirty="0">
                        <a:highlight>
                          <a:srgbClr val="FFFF00"/>
                        </a:highlight>
                      </a:endParaRPr>
                    </a:p>
                    <a:p>
                      <a:r>
                        <a:rPr lang="en-US" sz="1200" dirty="0"/>
                        <a:t>(~1.5x fentanyl) </a:t>
                      </a:r>
                    </a:p>
                  </a:txBody>
                  <a:tcPr marL="68580" marR="68580" marT="34290" marB="34290"/>
                </a:tc>
                <a:tc>
                  <a:txBody>
                    <a:bodyPr/>
                    <a:lstStyle/>
                    <a:p>
                      <a:r>
                        <a:rPr lang="en-US" sz="1200" dirty="0">
                          <a:highlight>
                            <a:srgbClr val="FFFF00"/>
                          </a:highlight>
                        </a:rPr>
                        <a:t>Metamizole</a:t>
                      </a:r>
                    </a:p>
                    <a:p>
                      <a:r>
                        <a:rPr lang="en-US" sz="1200" dirty="0">
                          <a:highlight>
                            <a:srgbClr val="FFFF00"/>
                          </a:highlight>
                        </a:rPr>
                        <a:t>Xylazine</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4-ANPP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Phenethyl 4-ANPP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N-propionyl </a:t>
                      </a:r>
                      <a:r>
                        <a:rPr lang="en-US" sz="1200" dirty="0" err="1"/>
                        <a:t>norfentany</a:t>
                      </a:r>
                      <a:r>
                        <a:rPr lang="en-US"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Despropionyl</a:t>
                      </a:r>
                      <a:r>
                        <a:rPr lang="en-US" sz="1200" dirty="0"/>
                        <a:t> para-</a:t>
                      </a:r>
                      <a:r>
                        <a:rPr lang="en-US" sz="1200" dirty="0" err="1"/>
                        <a:t>fluorofentanyl</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Para-</a:t>
                      </a:r>
                      <a:r>
                        <a:rPr lang="en-US" sz="1200" dirty="0" err="1"/>
                        <a:t>fluoro</a:t>
                      </a:r>
                      <a:r>
                        <a:rPr lang="en-US" sz="1200" dirty="0"/>
                        <a:t> phenethyl 4-ANPP</a:t>
                      </a:r>
                    </a:p>
                  </a:txBody>
                  <a:tcPr marL="68580" marR="68580" marT="34290" marB="34290"/>
                </a:tc>
                <a:tc>
                  <a:txBody>
                    <a:bodyPr/>
                    <a:lstStyle/>
                    <a:p>
                      <a:r>
                        <a:rPr lang="en-US" sz="1200" dirty="0"/>
                        <a:t>2</a:t>
                      </a:r>
                      <a:r>
                        <a:rPr lang="en-US" sz="1200" baseline="30000" dirty="0"/>
                        <a:t>nd</a:t>
                      </a:r>
                      <a:r>
                        <a:rPr lang="en-US" sz="1200" dirty="0"/>
                        <a:t> ex in case were blue-green with typical findings</a:t>
                      </a:r>
                    </a:p>
                  </a:txBody>
                  <a:tcPr marL="68580" marR="68580" marT="34290" marB="34290"/>
                </a:tc>
                <a:extLst>
                  <a:ext uri="{0D108BD9-81ED-4DB2-BD59-A6C34878D82A}">
                    <a16:rowId xmlns:a16="http://schemas.microsoft.com/office/drawing/2014/main" val="1980877997"/>
                  </a:ext>
                </a:extLst>
              </a:tr>
            </a:tbl>
          </a:graphicData>
        </a:graphic>
      </p:graphicFrame>
    </p:spTree>
    <p:extLst>
      <p:ext uri="{BB962C8B-B14F-4D97-AF65-F5344CB8AC3E}">
        <p14:creationId xmlns:p14="http://schemas.microsoft.com/office/powerpoint/2010/main" val="118753292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637B637D-1CC0-756D-7606-75FEDB1ABFE4}"/>
              </a:ext>
            </a:extLst>
          </p:cNvPr>
          <p:cNvGraphicFramePr>
            <a:graphicFrameLocks noGrp="1"/>
          </p:cNvGraphicFramePr>
          <p:nvPr>
            <p:ph idx="1"/>
            <p:extLst>
              <p:ext uri="{D42A27DB-BD31-4B8C-83A1-F6EECF244321}">
                <p14:modId xmlns:p14="http://schemas.microsoft.com/office/powerpoint/2010/main" val="1982452501"/>
              </p:ext>
            </p:extLst>
          </p:nvPr>
        </p:nvGraphicFramePr>
        <p:xfrm>
          <a:off x="318115" y="752816"/>
          <a:ext cx="8470104" cy="4137660"/>
        </p:xfrm>
        <a:graphic>
          <a:graphicData uri="http://schemas.openxmlformats.org/drawingml/2006/table">
            <a:tbl>
              <a:tblPr firstRow="1" bandRow="1">
                <a:tableStyleId>{5C22544A-7EE6-4342-B048-85BDC9FD1C3A}</a:tableStyleId>
              </a:tblPr>
              <a:tblGrid>
                <a:gridCol w="415358">
                  <a:extLst>
                    <a:ext uri="{9D8B030D-6E8A-4147-A177-3AD203B41FA5}">
                      <a16:colId xmlns:a16="http://schemas.microsoft.com/office/drawing/2014/main" val="462224841"/>
                    </a:ext>
                  </a:extLst>
                </a:gridCol>
                <a:gridCol w="5731328">
                  <a:extLst>
                    <a:ext uri="{9D8B030D-6E8A-4147-A177-3AD203B41FA5}">
                      <a16:colId xmlns:a16="http://schemas.microsoft.com/office/drawing/2014/main" val="1590018327"/>
                    </a:ext>
                  </a:extLst>
                </a:gridCol>
                <a:gridCol w="1011610">
                  <a:extLst>
                    <a:ext uri="{9D8B030D-6E8A-4147-A177-3AD203B41FA5}">
                      <a16:colId xmlns:a16="http://schemas.microsoft.com/office/drawing/2014/main" val="1093486324"/>
                    </a:ext>
                  </a:extLst>
                </a:gridCol>
                <a:gridCol w="1311808">
                  <a:extLst>
                    <a:ext uri="{9D8B030D-6E8A-4147-A177-3AD203B41FA5}">
                      <a16:colId xmlns:a16="http://schemas.microsoft.com/office/drawing/2014/main" val="2299172714"/>
                    </a:ext>
                  </a:extLst>
                </a:gridCol>
              </a:tblGrid>
              <a:tr h="434340">
                <a:tc>
                  <a:txBody>
                    <a:bodyPr/>
                    <a:lstStyle/>
                    <a:p>
                      <a:r>
                        <a:rPr lang="en-US" sz="1200" dirty="0"/>
                        <a:t>Ex</a:t>
                      </a:r>
                    </a:p>
                  </a:txBody>
                  <a:tcPr marL="68580" marR="68580" marT="34290" marB="34290"/>
                </a:tc>
                <a:tc>
                  <a:txBody>
                    <a:bodyPr/>
                    <a:lstStyle/>
                    <a:p>
                      <a:r>
                        <a:rPr lang="en-US" sz="1200" dirty="0"/>
                        <a:t>GC/MS Findings</a:t>
                      </a:r>
                    </a:p>
                  </a:txBody>
                  <a:tcPr marL="68580" marR="68580" marT="34290" marB="34290"/>
                </a:tc>
                <a:tc>
                  <a:txBody>
                    <a:bodyPr/>
                    <a:lstStyle/>
                    <a:p>
                      <a:r>
                        <a:rPr lang="en-US" sz="1200" dirty="0"/>
                        <a:t>Physical Dimensions</a:t>
                      </a:r>
                    </a:p>
                  </a:txBody>
                  <a:tcPr marL="68580" marR="68580" marT="34290" marB="34290"/>
                </a:tc>
                <a:tc>
                  <a:txBody>
                    <a:bodyPr/>
                    <a:lstStyle/>
                    <a:p>
                      <a:r>
                        <a:rPr lang="en-US" sz="1200" dirty="0"/>
                        <a:t>Monogram Dimensions</a:t>
                      </a:r>
                    </a:p>
                  </a:txBody>
                  <a:tcPr marL="68580" marR="68580" marT="34290" marB="34290"/>
                </a:tc>
                <a:extLst>
                  <a:ext uri="{0D108BD9-81ED-4DB2-BD59-A6C34878D82A}">
                    <a16:rowId xmlns:a16="http://schemas.microsoft.com/office/drawing/2014/main" val="2426078416"/>
                  </a:ext>
                </a:extLst>
              </a:tr>
              <a:tr h="617220">
                <a:tc>
                  <a:txBody>
                    <a:bodyPr/>
                    <a:lstStyle/>
                    <a:p>
                      <a:r>
                        <a:rPr lang="en-US" sz="1200" dirty="0"/>
                        <a:t>1</a:t>
                      </a:r>
                    </a:p>
                  </a:txBody>
                  <a:tcPr marL="68580" marR="68580" marT="34290" marB="34290"/>
                </a:tc>
                <a:tc>
                  <a:txBody>
                    <a:bodyPr/>
                    <a:lstStyle/>
                    <a:p>
                      <a:r>
                        <a:rPr lang="en-US" sz="1200" dirty="0">
                          <a:highlight>
                            <a:srgbClr val="FF00FF"/>
                          </a:highlight>
                        </a:rPr>
                        <a:t>Fentanyl</a:t>
                      </a:r>
                      <a:r>
                        <a:rPr lang="en-US" sz="1200" dirty="0"/>
                        <a:t>, </a:t>
                      </a:r>
                      <a:r>
                        <a:rPr lang="en-US" sz="1200" dirty="0">
                          <a:highlight>
                            <a:srgbClr val="FFFF00"/>
                          </a:highlight>
                        </a:rPr>
                        <a:t>para-</a:t>
                      </a:r>
                      <a:r>
                        <a:rPr lang="en-US" sz="1200" dirty="0" err="1">
                          <a:highlight>
                            <a:srgbClr val="FFFF00"/>
                          </a:highlight>
                        </a:rPr>
                        <a:t>Fluorofentanyl</a:t>
                      </a:r>
                      <a:r>
                        <a:rPr lang="en-US" sz="1200" dirty="0"/>
                        <a:t>, </a:t>
                      </a:r>
                      <a:r>
                        <a:rPr lang="en-US" sz="1200" u="sng" dirty="0">
                          <a:highlight>
                            <a:srgbClr val="FFFF00"/>
                          </a:highlight>
                        </a:rPr>
                        <a:t>Methamphetamine</a:t>
                      </a:r>
                      <a:endParaRPr lang="en-US" sz="700" u="sng" dirty="0">
                        <a:highlight>
                          <a:srgbClr val="FFFF00"/>
                        </a:highlight>
                      </a:endParaRPr>
                    </a:p>
                    <a:p>
                      <a:r>
                        <a:rPr lang="en-US" sz="1200" dirty="0">
                          <a:highlight>
                            <a:srgbClr val="FFFF00"/>
                          </a:highlight>
                        </a:rPr>
                        <a:t>Metamizole</a:t>
                      </a:r>
                      <a:endParaRPr lang="en-US" sz="700" dirty="0">
                        <a:highlight>
                          <a:srgbClr val="FFFF00"/>
                        </a:highlight>
                      </a:endParaRPr>
                    </a:p>
                    <a:p>
                      <a:r>
                        <a:rPr lang="en-US" sz="1200" dirty="0" err="1"/>
                        <a:t>Despropionyl</a:t>
                      </a:r>
                      <a:r>
                        <a:rPr lang="en-US" sz="1200" dirty="0"/>
                        <a:t> para-</a:t>
                      </a:r>
                      <a:r>
                        <a:rPr lang="en-US" sz="1200" dirty="0" err="1"/>
                        <a:t>fluorofentanyl</a:t>
                      </a:r>
                      <a:r>
                        <a:rPr lang="en-US" sz="1200" dirty="0"/>
                        <a:t>, para-</a:t>
                      </a:r>
                      <a:r>
                        <a:rPr lang="en-US" sz="1200" dirty="0" err="1"/>
                        <a:t>Fluorophenethyl</a:t>
                      </a:r>
                      <a:r>
                        <a:rPr lang="en-US" sz="1200" dirty="0"/>
                        <a:t> 4-ANPP</a:t>
                      </a:r>
                    </a:p>
                  </a:txBody>
                  <a:tcPr marL="68580" marR="68580" marT="34290" marB="34290"/>
                </a:tc>
                <a:tc>
                  <a:txBody>
                    <a:bodyPr/>
                    <a:lstStyle/>
                    <a:p>
                      <a:r>
                        <a:rPr lang="en-US" sz="1200" dirty="0"/>
                        <a:t>6.57 D</a:t>
                      </a:r>
                    </a:p>
                    <a:p>
                      <a:r>
                        <a:rPr lang="en-US" sz="1200" dirty="0"/>
                        <a:t>3.12 W</a:t>
                      </a:r>
                    </a:p>
                  </a:txBody>
                  <a:tcPr marL="68580" marR="68580" marT="34290" marB="34290"/>
                </a:tc>
                <a:tc>
                  <a:txBody>
                    <a:bodyPr/>
                    <a:lstStyle/>
                    <a:p>
                      <a:r>
                        <a:rPr lang="en-US" sz="1200" dirty="0"/>
                        <a:t>“M” square 5.124</a:t>
                      </a:r>
                    </a:p>
                    <a:p>
                      <a:r>
                        <a:rPr lang="en-US" sz="1200" dirty="0"/>
                        <a:t>“0” height 1.967</a:t>
                      </a:r>
                    </a:p>
                  </a:txBody>
                  <a:tcPr marL="68580" marR="68580" marT="34290" marB="34290"/>
                </a:tc>
                <a:extLst>
                  <a:ext uri="{0D108BD9-81ED-4DB2-BD59-A6C34878D82A}">
                    <a16:rowId xmlns:a16="http://schemas.microsoft.com/office/drawing/2014/main" val="1050770762"/>
                  </a:ext>
                </a:extLst>
              </a:tr>
              <a:tr h="617220">
                <a:tc>
                  <a:txBody>
                    <a:bodyPr/>
                    <a:lstStyle/>
                    <a:p>
                      <a:r>
                        <a:rPr lang="en-US" sz="1200" dirty="0"/>
                        <a:t>2</a:t>
                      </a:r>
                    </a:p>
                  </a:txBody>
                  <a:tcPr marL="68580" marR="68580" marT="34290" marB="34290"/>
                </a:tc>
                <a:tc>
                  <a:txBody>
                    <a:bodyPr/>
                    <a:lstStyle/>
                    <a:p>
                      <a:r>
                        <a:rPr lang="en-US" sz="1200" dirty="0">
                          <a:highlight>
                            <a:srgbClr val="FF00FF"/>
                          </a:highlight>
                        </a:rPr>
                        <a:t>Fentanyl</a:t>
                      </a:r>
                      <a:r>
                        <a:rPr lang="en-US" sz="1200" dirty="0"/>
                        <a:t>, </a:t>
                      </a:r>
                      <a:r>
                        <a:rPr lang="en-US" sz="1200" u="sng" dirty="0">
                          <a:highlight>
                            <a:srgbClr val="FFFF00"/>
                          </a:highlight>
                        </a:rPr>
                        <a:t>Methamphetamine</a:t>
                      </a:r>
                      <a:endParaRPr lang="en-US" sz="700" u="sng" dirty="0">
                        <a:highlight>
                          <a:srgbClr val="FFFF00"/>
                        </a:highlight>
                      </a:endParaRPr>
                    </a:p>
                    <a:p>
                      <a:r>
                        <a:rPr lang="en-US" sz="1200" dirty="0">
                          <a:highlight>
                            <a:srgbClr val="00FF00"/>
                          </a:highlight>
                        </a:rPr>
                        <a:t>Acetaminophen</a:t>
                      </a:r>
                      <a:r>
                        <a:rPr lang="en-US" sz="1200" dirty="0"/>
                        <a:t>, </a:t>
                      </a:r>
                      <a:r>
                        <a:rPr lang="en-US" sz="1200" dirty="0">
                          <a:highlight>
                            <a:srgbClr val="FFFF00"/>
                          </a:highlight>
                        </a:rPr>
                        <a:t>Metamizole</a:t>
                      </a:r>
                      <a:endParaRPr lang="en-US" sz="700" dirty="0">
                        <a:highlight>
                          <a:srgbClr val="FFFF00"/>
                        </a:highlight>
                      </a:endParaRPr>
                    </a:p>
                    <a:p>
                      <a:r>
                        <a:rPr lang="en-US" sz="1200" dirty="0"/>
                        <a:t>4-ANPP</a:t>
                      </a:r>
                    </a:p>
                  </a:txBody>
                  <a:tcPr marL="68580" marR="68580" marT="34290" marB="34290"/>
                </a:tc>
                <a:tc>
                  <a:txBody>
                    <a:bodyPr/>
                    <a:lstStyle/>
                    <a:p>
                      <a:r>
                        <a:rPr lang="en-US" sz="1200" dirty="0"/>
                        <a:t>6.42 D</a:t>
                      </a:r>
                    </a:p>
                    <a:p>
                      <a:r>
                        <a:rPr lang="en-US" sz="1200" dirty="0"/>
                        <a:t>3.33 W</a:t>
                      </a:r>
                    </a:p>
                  </a:txBody>
                  <a:tcPr marL="68580" marR="68580" marT="34290" marB="34290"/>
                </a:tc>
                <a:tc>
                  <a:txBody>
                    <a:bodyPr/>
                    <a:lstStyle/>
                    <a:p>
                      <a:r>
                        <a:rPr lang="en-US" sz="1200" dirty="0"/>
                        <a:t>“M” square 5.349</a:t>
                      </a:r>
                    </a:p>
                    <a:p>
                      <a:r>
                        <a:rPr lang="en-US" sz="1200" dirty="0"/>
                        <a:t>“0” height 2.042</a:t>
                      </a:r>
                    </a:p>
                    <a:p>
                      <a:endParaRPr lang="en-US" sz="1200" dirty="0"/>
                    </a:p>
                  </a:txBody>
                  <a:tcPr marL="68580" marR="68580" marT="34290" marB="34290"/>
                </a:tc>
                <a:extLst>
                  <a:ext uri="{0D108BD9-81ED-4DB2-BD59-A6C34878D82A}">
                    <a16:rowId xmlns:a16="http://schemas.microsoft.com/office/drawing/2014/main" val="2101448863"/>
                  </a:ext>
                </a:extLst>
              </a:tr>
              <a:tr h="617220">
                <a:tc>
                  <a:txBody>
                    <a:bodyPr/>
                    <a:lstStyle/>
                    <a:p>
                      <a:r>
                        <a:rPr lang="en-US" sz="1200" dirty="0"/>
                        <a:t>3</a:t>
                      </a:r>
                    </a:p>
                  </a:txBody>
                  <a:tcPr marL="68580" marR="68580" marT="34290" marB="34290"/>
                </a:tc>
                <a:tc>
                  <a:txBody>
                    <a:bodyPr/>
                    <a:lstStyle/>
                    <a:p>
                      <a:r>
                        <a:rPr lang="en-US" sz="1200" dirty="0">
                          <a:highlight>
                            <a:srgbClr val="FF00FF"/>
                          </a:highlight>
                        </a:rPr>
                        <a:t>Fentanyl</a:t>
                      </a:r>
                      <a:r>
                        <a:rPr lang="en-US" sz="1200" dirty="0"/>
                        <a:t>, </a:t>
                      </a:r>
                      <a:r>
                        <a:rPr lang="en-US" sz="1200" dirty="0">
                          <a:highlight>
                            <a:srgbClr val="FFFF00"/>
                          </a:highlight>
                        </a:rPr>
                        <a:t>para-</a:t>
                      </a:r>
                      <a:r>
                        <a:rPr lang="en-US" sz="1200" dirty="0" err="1">
                          <a:highlight>
                            <a:srgbClr val="FFFF00"/>
                          </a:highlight>
                        </a:rPr>
                        <a:t>Fluorofentanyl</a:t>
                      </a:r>
                      <a:r>
                        <a:rPr lang="en-US" sz="1200" dirty="0"/>
                        <a:t>, </a:t>
                      </a:r>
                      <a:r>
                        <a:rPr lang="en-US" sz="1200" u="sng" dirty="0">
                          <a:highlight>
                            <a:srgbClr val="FFFF00"/>
                          </a:highlight>
                        </a:rPr>
                        <a:t>Pentobarbital</a:t>
                      </a:r>
                    </a:p>
                    <a:p>
                      <a:r>
                        <a:rPr lang="en-US" sz="1200" dirty="0">
                          <a:highlight>
                            <a:srgbClr val="00FF00"/>
                          </a:highlight>
                        </a:rPr>
                        <a:t>Acetaminophen</a:t>
                      </a:r>
                      <a:r>
                        <a:rPr lang="en-US" sz="1200" dirty="0"/>
                        <a:t>, </a:t>
                      </a:r>
                      <a:r>
                        <a:rPr lang="en-US" sz="1200" dirty="0">
                          <a:highlight>
                            <a:srgbClr val="FFFF00"/>
                          </a:highlight>
                        </a:rPr>
                        <a:t>Metamizole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Despropionyl</a:t>
                      </a:r>
                      <a:r>
                        <a:rPr lang="en-US" sz="1200" dirty="0"/>
                        <a:t> para-</a:t>
                      </a:r>
                      <a:r>
                        <a:rPr lang="en-US" sz="1200" dirty="0" err="1"/>
                        <a:t>fluorofentanyl</a:t>
                      </a:r>
                      <a:r>
                        <a:rPr lang="en-US" sz="1200" dirty="0"/>
                        <a:t>, para-</a:t>
                      </a:r>
                      <a:r>
                        <a:rPr lang="en-US" sz="1200" dirty="0" err="1"/>
                        <a:t>Fluorophenethyl</a:t>
                      </a:r>
                      <a:r>
                        <a:rPr lang="en-US" sz="1200" dirty="0"/>
                        <a:t> 4-ANPP</a:t>
                      </a:r>
                    </a:p>
                  </a:txBody>
                  <a:tcPr marL="68580" marR="68580" marT="34290" marB="34290"/>
                </a:tc>
                <a:tc>
                  <a:txBody>
                    <a:bodyPr/>
                    <a:lstStyle/>
                    <a:p>
                      <a:r>
                        <a:rPr lang="en-US" sz="1200" dirty="0"/>
                        <a:t>6.57 D</a:t>
                      </a:r>
                    </a:p>
                    <a:p>
                      <a:r>
                        <a:rPr lang="en-US" sz="1200" dirty="0"/>
                        <a:t>3.06 W</a:t>
                      </a:r>
                    </a:p>
                  </a:txBody>
                  <a:tcPr marL="68580" marR="68580" marT="34290" marB="34290"/>
                </a:tc>
                <a:tc>
                  <a:txBody>
                    <a:bodyPr/>
                    <a:lstStyle/>
                    <a:p>
                      <a:r>
                        <a:rPr lang="en-US" sz="1200" dirty="0"/>
                        <a:t>“M” square 5.381</a:t>
                      </a:r>
                    </a:p>
                    <a:p>
                      <a:r>
                        <a:rPr lang="en-US" sz="1200" dirty="0"/>
                        <a:t>“0” height N/A</a:t>
                      </a:r>
                    </a:p>
                    <a:p>
                      <a:endParaRPr lang="en-US" sz="1200" dirty="0"/>
                    </a:p>
                  </a:txBody>
                  <a:tcPr marL="68580" marR="68580" marT="34290" marB="34290"/>
                </a:tc>
                <a:extLst>
                  <a:ext uri="{0D108BD9-81ED-4DB2-BD59-A6C34878D82A}">
                    <a16:rowId xmlns:a16="http://schemas.microsoft.com/office/drawing/2014/main" val="1835817633"/>
                  </a:ext>
                </a:extLst>
              </a:tr>
              <a:tr h="617220">
                <a:tc>
                  <a:txBody>
                    <a:bodyPr/>
                    <a:lstStyle/>
                    <a:p>
                      <a:r>
                        <a:rPr lang="en-US" sz="1200" dirty="0"/>
                        <a:t>4</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ighlight>
                            <a:srgbClr val="FF00FF"/>
                          </a:highlight>
                        </a:rPr>
                        <a:t>Fentanyl</a:t>
                      </a:r>
                      <a:r>
                        <a:rPr lang="en-US" sz="1200" dirty="0"/>
                        <a:t>, </a:t>
                      </a:r>
                      <a:r>
                        <a:rPr lang="en-US" sz="1200" dirty="0">
                          <a:highlight>
                            <a:srgbClr val="FFFF00"/>
                          </a:highlight>
                        </a:rPr>
                        <a:t>para-</a:t>
                      </a:r>
                      <a:r>
                        <a:rPr lang="en-US" sz="1200" dirty="0" err="1">
                          <a:highlight>
                            <a:srgbClr val="FFFF00"/>
                          </a:highlight>
                        </a:rPr>
                        <a:t>Fluorofentanyl</a:t>
                      </a:r>
                      <a:r>
                        <a:rPr lang="en-US" sz="1200" dirty="0"/>
                        <a:t>, </a:t>
                      </a:r>
                      <a:r>
                        <a:rPr lang="en-US" sz="1200" u="sng" dirty="0">
                          <a:highlight>
                            <a:srgbClr val="FFFF00"/>
                          </a:highlight>
                        </a:rPr>
                        <a:t>Methamphetamine</a:t>
                      </a:r>
                      <a:endParaRPr lang="en-US" sz="700" u="sng"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ighlight>
                            <a:srgbClr val="00FF00"/>
                          </a:highlight>
                        </a:rPr>
                        <a:t>Acetaminophen</a:t>
                      </a:r>
                      <a:r>
                        <a:rPr lang="en-US" sz="1200" dirty="0"/>
                        <a:t>, </a:t>
                      </a:r>
                      <a:r>
                        <a:rPr lang="en-US" sz="1200" dirty="0">
                          <a:highlight>
                            <a:srgbClr val="FFFF00"/>
                          </a:highlight>
                        </a:rPr>
                        <a:t>Metamizole</a:t>
                      </a:r>
                      <a:r>
                        <a:rPr lang="en-US" sz="1200" dirty="0"/>
                        <a:t>, </a:t>
                      </a:r>
                      <a:r>
                        <a:rPr lang="en-US" sz="1200" u="sng" dirty="0"/>
                        <a:t>Lidocaine,</a:t>
                      </a:r>
                      <a:r>
                        <a:rPr lang="en-US" sz="1200" u="none" dirty="0"/>
                        <a:t> </a:t>
                      </a:r>
                      <a:r>
                        <a:rPr lang="en-US" sz="1200" u="sng" dirty="0">
                          <a:highlight>
                            <a:srgbClr val="FFFF00"/>
                          </a:highlight>
                        </a:rPr>
                        <a:t>Levamisole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4-ANPP, </a:t>
                      </a:r>
                      <a:r>
                        <a:rPr lang="en-US" sz="1200" dirty="0" err="1"/>
                        <a:t>Despropionyl</a:t>
                      </a:r>
                      <a:r>
                        <a:rPr lang="en-US" sz="1200" dirty="0"/>
                        <a:t> para-</a:t>
                      </a:r>
                      <a:r>
                        <a:rPr lang="en-US" sz="1200" dirty="0" err="1"/>
                        <a:t>fluorofentanyl</a:t>
                      </a:r>
                      <a:r>
                        <a:rPr lang="en-US" sz="1200" dirty="0"/>
                        <a:t>, para-</a:t>
                      </a:r>
                      <a:r>
                        <a:rPr lang="en-US" sz="1200" dirty="0" err="1"/>
                        <a:t>Fluorophenethyl</a:t>
                      </a:r>
                      <a:r>
                        <a:rPr lang="en-US" sz="1200" dirty="0"/>
                        <a:t> 4-ANPP</a:t>
                      </a:r>
                    </a:p>
                  </a:txBody>
                  <a:tcPr marL="68580" marR="68580" marT="34290" marB="34290"/>
                </a:tc>
                <a:tc>
                  <a:txBody>
                    <a:bodyPr/>
                    <a:lstStyle/>
                    <a:p>
                      <a:r>
                        <a:rPr lang="en-US" sz="1200" dirty="0"/>
                        <a:t>6.59 D</a:t>
                      </a:r>
                    </a:p>
                    <a:p>
                      <a:r>
                        <a:rPr lang="en-US" sz="1200" dirty="0"/>
                        <a:t>3.43 W</a:t>
                      </a:r>
                    </a:p>
                  </a:txBody>
                  <a:tcPr marL="68580" marR="68580" marT="34290" marB="34290"/>
                </a:tc>
                <a:tc>
                  <a:txBody>
                    <a:bodyPr/>
                    <a:lstStyle/>
                    <a:p>
                      <a:r>
                        <a:rPr lang="en-US" sz="1200" dirty="0"/>
                        <a:t>“M” square 4.953</a:t>
                      </a:r>
                    </a:p>
                    <a:p>
                      <a:r>
                        <a:rPr lang="en-US" sz="1200" dirty="0"/>
                        <a:t>“0” height 1.543</a:t>
                      </a:r>
                    </a:p>
                    <a:p>
                      <a:endParaRPr lang="en-US" sz="1200" dirty="0"/>
                    </a:p>
                  </a:txBody>
                  <a:tcPr marL="68580" marR="68580" marT="34290" marB="34290"/>
                </a:tc>
                <a:extLst>
                  <a:ext uri="{0D108BD9-81ED-4DB2-BD59-A6C34878D82A}">
                    <a16:rowId xmlns:a16="http://schemas.microsoft.com/office/drawing/2014/main" val="1532664185"/>
                  </a:ext>
                </a:extLst>
              </a:tr>
              <a:tr h="617220">
                <a:tc>
                  <a:txBody>
                    <a:bodyPr/>
                    <a:lstStyle/>
                    <a:p>
                      <a:r>
                        <a:rPr lang="en-US" sz="1200" dirty="0"/>
                        <a:t>5</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ighlight>
                            <a:srgbClr val="FF00FF"/>
                          </a:highlight>
                        </a:rPr>
                        <a:t>Fentanyl</a:t>
                      </a:r>
                      <a:r>
                        <a:rPr lang="en-US" sz="1200" dirty="0"/>
                        <a:t>, </a:t>
                      </a:r>
                      <a:r>
                        <a:rPr lang="en-US" sz="1200" dirty="0">
                          <a:highlight>
                            <a:srgbClr val="FFFF00"/>
                          </a:highlight>
                        </a:rPr>
                        <a:t>para-</a:t>
                      </a:r>
                      <a:r>
                        <a:rPr lang="en-US" sz="1200" dirty="0" err="1">
                          <a:highlight>
                            <a:srgbClr val="FFFF00"/>
                          </a:highlight>
                        </a:rPr>
                        <a:t>Fluorofentanyl</a:t>
                      </a:r>
                      <a:r>
                        <a:rPr lang="en-US" sz="1200" dirty="0"/>
                        <a:t>, </a:t>
                      </a:r>
                      <a:r>
                        <a:rPr lang="en-US" sz="1200" u="sng" dirty="0">
                          <a:highlight>
                            <a:srgbClr val="FFFF00"/>
                          </a:highlight>
                        </a:rPr>
                        <a:t>Methamphetamine</a:t>
                      </a:r>
                      <a:r>
                        <a:rPr lang="en-US" sz="1200" u="sng" dirty="0"/>
                        <a:t>,</a:t>
                      </a:r>
                      <a:r>
                        <a:rPr lang="en-US" sz="1200" u="none" dirty="0"/>
                        <a:t> </a:t>
                      </a:r>
                      <a:r>
                        <a:rPr lang="en-US" sz="1200" u="sng" dirty="0">
                          <a:highlight>
                            <a:srgbClr val="FFFF00"/>
                          </a:highlight>
                        </a:rPr>
                        <a:t>Pentobarbital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ighlight>
                            <a:srgbClr val="00FF00"/>
                          </a:highlight>
                        </a:rPr>
                        <a:t>Acetaminophen</a:t>
                      </a:r>
                      <a:r>
                        <a:rPr lang="en-US" sz="1200" dirty="0"/>
                        <a:t>, </a:t>
                      </a:r>
                      <a:r>
                        <a:rPr lang="en-US" sz="1200" dirty="0">
                          <a:highlight>
                            <a:srgbClr val="FFFF00"/>
                          </a:highlight>
                        </a:rPr>
                        <a:t>Metamizole</a:t>
                      </a:r>
                      <a:r>
                        <a:rPr lang="en-US" sz="1200" dirty="0"/>
                        <a:t>, </a:t>
                      </a:r>
                      <a:r>
                        <a:rPr lang="en-US" sz="1200" u="sng" dirty="0">
                          <a:highlight>
                            <a:srgbClr val="FFFF00"/>
                          </a:highlight>
                        </a:rPr>
                        <a:t>Xylazine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Despropionyl</a:t>
                      </a:r>
                      <a:r>
                        <a:rPr lang="en-US" sz="1200" dirty="0"/>
                        <a:t> para-</a:t>
                      </a:r>
                      <a:r>
                        <a:rPr lang="en-US" sz="1200" dirty="0" err="1"/>
                        <a:t>fluorofentanyl</a:t>
                      </a:r>
                      <a:r>
                        <a:rPr lang="en-US" sz="1200" dirty="0"/>
                        <a:t>, para-</a:t>
                      </a:r>
                      <a:r>
                        <a:rPr lang="en-US" sz="1200" dirty="0" err="1"/>
                        <a:t>Fluorophenethyl</a:t>
                      </a:r>
                      <a:r>
                        <a:rPr lang="en-US" sz="1200" dirty="0"/>
                        <a:t> 4-ANPP</a:t>
                      </a:r>
                    </a:p>
                  </a:txBody>
                  <a:tcPr marL="68580" marR="68580" marT="34290" marB="34290"/>
                </a:tc>
                <a:tc>
                  <a:txBody>
                    <a:bodyPr/>
                    <a:lstStyle/>
                    <a:p>
                      <a:r>
                        <a:rPr lang="en-US" sz="1200" dirty="0"/>
                        <a:t>6.60 D</a:t>
                      </a:r>
                    </a:p>
                    <a:p>
                      <a:r>
                        <a:rPr lang="en-US" sz="1200" dirty="0"/>
                        <a:t>3.62 W</a:t>
                      </a:r>
                    </a:p>
                  </a:txBody>
                  <a:tcPr marL="68580" marR="68580" marT="34290" marB="34290"/>
                </a:tc>
                <a:tc>
                  <a:txBody>
                    <a:bodyPr/>
                    <a:lstStyle/>
                    <a:p>
                      <a:r>
                        <a:rPr lang="en-US" sz="1200" dirty="0"/>
                        <a:t>“M” square 5.852</a:t>
                      </a:r>
                    </a:p>
                    <a:p>
                      <a:r>
                        <a:rPr lang="en-US" sz="1200" dirty="0"/>
                        <a:t>“0” height 1.498</a:t>
                      </a:r>
                    </a:p>
                    <a:p>
                      <a:endParaRPr lang="en-US" sz="1200" dirty="0"/>
                    </a:p>
                  </a:txBody>
                  <a:tcPr marL="68580" marR="68580" marT="34290" marB="34290"/>
                </a:tc>
                <a:extLst>
                  <a:ext uri="{0D108BD9-81ED-4DB2-BD59-A6C34878D82A}">
                    <a16:rowId xmlns:a16="http://schemas.microsoft.com/office/drawing/2014/main" val="713807379"/>
                  </a:ext>
                </a:extLst>
              </a:tr>
              <a:tr h="617220">
                <a:tc>
                  <a:txBody>
                    <a:bodyPr/>
                    <a:lstStyle/>
                    <a:p>
                      <a:r>
                        <a:rPr lang="en-US" sz="1200" dirty="0"/>
                        <a:t>6</a:t>
                      </a:r>
                    </a:p>
                  </a:txBody>
                  <a:tcPr marL="68580" marR="68580" marT="34290" marB="34290"/>
                </a:tc>
                <a:tc>
                  <a:txBody>
                    <a:bodyPr/>
                    <a:lstStyle/>
                    <a:p>
                      <a:r>
                        <a:rPr lang="en-US" sz="1200" dirty="0">
                          <a:highlight>
                            <a:srgbClr val="FF00FF"/>
                          </a:highlight>
                        </a:rPr>
                        <a:t>Fentanyl</a:t>
                      </a:r>
                      <a:r>
                        <a:rPr lang="en-US" sz="1200" dirty="0"/>
                        <a:t>, </a:t>
                      </a:r>
                      <a:r>
                        <a:rPr lang="en-US" sz="1200" dirty="0">
                          <a:highlight>
                            <a:srgbClr val="FFFF00"/>
                          </a:highlight>
                        </a:rPr>
                        <a:t>para-</a:t>
                      </a:r>
                      <a:r>
                        <a:rPr lang="en-US" sz="1200" dirty="0" err="1">
                          <a:highlight>
                            <a:srgbClr val="FFFF00"/>
                          </a:highlight>
                        </a:rPr>
                        <a:t>Fluorofentanyl</a:t>
                      </a:r>
                      <a:endParaRPr lang="en-US" sz="1200" dirty="0">
                        <a:highlight>
                          <a:srgbClr val="FFFF00"/>
                        </a:highlight>
                      </a:endParaRPr>
                    </a:p>
                    <a:p>
                      <a:r>
                        <a:rPr lang="en-US" sz="1200" dirty="0">
                          <a:highlight>
                            <a:srgbClr val="00FF00"/>
                          </a:highlight>
                        </a:rPr>
                        <a:t>Acetaminophen</a:t>
                      </a:r>
                      <a:r>
                        <a:rPr lang="en-US" sz="1200" dirty="0"/>
                        <a:t>, </a:t>
                      </a:r>
                      <a:r>
                        <a:rPr lang="en-US" sz="1200" dirty="0">
                          <a:highlight>
                            <a:srgbClr val="FFFF00"/>
                          </a:highlight>
                        </a:rPr>
                        <a:t>Metamizole</a:t>
                      </a:r>
                    </a:p>
                    <a:p>
                      <a:r>
                        <a:rPr lang="en-US" sz="1200" dirty="0"/>
                        <a:t>4-ANPP</a:t>
                      </a:r>
                    </a:p>
                  </a:txBody>
                  <a:tcPr marL="68580" marR="68580" marT="34290" marB="34290"/>
                </a:tc>
                <a:tc>
                  <a:txBody>
                    <a:bodyPr/>
                    <a:lstStyle/>
                    <a:p>
                      <a:r>
                        <a:rPr lang="en-US" sz="1200" dirty="0"/>
                        <a:t>6.53 D</a:t>
                      </a:r>
                    </a:p>
                    <a:p>
                      <a:r>
                        <a:rPr lang="en-US" sz="1200" dirty="0"/>
                        <a:t>3.33 W</a:t>
                      </a:r>
                    </a:p>
                  </a:txBody>
                  <a:tcPr marL="68580" marR="68580" marT="34290" marB="34290"/>
                </a:tc>
                <a:tc>
                  <a:txBody>
                    <a:bodyPr/>
                    <a:lstStyle/>
                    <a:p>
                      <a:r>
                        <a:rPr lang="en-US" sz="1200" dirty="0"/>
                        <a:t>“M” square 5.787</a:t>
                      </a:r>
                    </a:p>
                    <a:p>
                      <a:r>
                        <a:rPr lang="en-US" sz="1200" dirty="0"/>
                        <a:t>“0” height 2.209</a:t>
                      </a:r>
                    </a:p>
                    <a:p>
                      <a:endParaRPr lang="en-US" sz="1200" dirty="0"/>
                    </a:p>
                  </a:txBody>
                  <a:tcPr marL="68580" marR="68580" marT="34290" marB="34290"/>
                </a:tc>
                <a:extLst>
                  <a:ext uri="{0D108BD9-81ED-4DB2-BD59-A6C34878D82A}">
                    <a16:rowId xmlns:a16="http://schemas.microsoft.com/office/drawing/2014/main" val="3991294901"/>
                  </a:ext>
                </a:extLst>
              </a:tr>
            </a:tbl>
          </a:graphicData>
        </a:graphic>
      </p:graphicFrame>
      <p:sp>
        <p:nvSpPr>
          <p:cNvPr id="4" name="Title 3">
            <a:extLst>
              <a:ext uri="{FF2B5EF4-FFF2-40B4-BE49-F238E27FC236}">
                <a16:creationId xmlns:a16="http://schemas.microsoft.com/office/drawing/2014/main" id="{160C184C-DA2A-E984-508E-4316D59D613F}"/>
              </a:ext>
            </a:extLst>
          </p:cNvPr>
          <p:cNvSpPr>
            <a:spLocks noGrp="1"/>
          </p:cNvSpPr>
          <p:nvPr>
            <p:ph type="title"/>
          </p:nvPr>
        </p:nvSpPr>
        <p:spPr/>
        <p:txBody>
          <a:bodyPr/>
          <a:lstStyle/>
          <a:p>
            <a:r>
              <a:rPr lang="en-US" sz="2400" dirty="0">
                <a:latin typeface="Montserrat SemiBold" panose="00000700000000000000" pitchFamily="2" charset="0"/>
              </a:rPr>
              <a:t>Findings of Interest – CBP_23-035</a:t>
            </a:r>
          </a:p>
        </p:txBody>
      </p:sp>
    </p:spTree>
    <p:extLst>
      <p:ext uri="{BB962C8B-B14F-4D97-AF65-F5344CB8AC3E}">
        <p14:creationId xmlns:p14="http://schemas.microsoft.com/office/powerpoint/2010/main" val="33393558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066D532-0CC2-7EBA-7766-CB5ED4620333}"/>
              </a:ext>
            </a:extLst>
          </p:cNvPr>
          <p:cNvSpPr>
            <a:spLocks noGrp="1"/>
          </p:cNvSpPr>
          <p:nvPr>
            <p:ph type="body" sz="quarter" idx="16"/>
          </p:nvPr>
        </p:nvSpPr>
        <p:spPr/>
        <p:txBody>
          <a:bodyPr/>
          <a:lstStyle/>
          <a:p>
            <a:endParaRPr lang="en-US"/>
          </a:p>
        </p:txBody>
      </p:sp>
      <p:graphicFrame>
        <p:nvGraphicFramePr>
          <p:cNvPr id="9" name="Chart 8">
            <a:extLst>
              <a:ext uri="{FF2B5EF4-FFF2-40B4-BE49-F238E27FC236}">
                <a16:creationId xmlns:a16="http://schemas.microsoft.com/office/drawing/2014/main" id="{1FAC0515-7AE1-809B-C091-1147050610F3}"/>
              </a:ext>
            </a:extLst>
          </p:cNvPr>
          <p:cNvGraphicFramePr>
            <a:graphicFrameLocks/>
          </p:cNvGraphicFramePr>
          <p:nvPr/>
        </p:nvGraphicFramePr>
        <p:xfrm>
          <a:off x="94706" y="950323"/>
          <a:ext cx="4607923" cy="292281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a:extLst>
              <a:ext uri="{FF2B5EF4-FFF2-40B4-BE49-F238E27FC236}">
                <a16:creationId xmlns:a16="http://schemas.microsoft.com/office/drawing/2014/main" id="{D56B487D-9838-1382-798C-0F4110CFE3D8}"/>
              </a:ext>
            </a:extLst>
          </p:cNvPr>
          <p:cNvGraphicFramePr>
            <a:graphicFrameLocks/>
          </p:cNvGraphicFramePr>
          <p:nvPr/>
        </p:nvGraphicFramePr>
        <p:xfrm>
          <a:off x="4679769" y="950323"/>
          <a:ext cx="4464231" cy="292281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0896256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143332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48978C77-DD64-4568-A9F7-5FAE8CEEA020}"/>
              </a:ext>
            </a:extLst>
          </p:cNvPr>
          <p:cNvSpPr>
            <a:spLocks noGrp="1"/>
          </p:cNvSpPr>
          <p:nvPr>
            <p:ph type="title"/>
          </p:nvPr>
        </p:nvSpPr>
        <p:spPr>
          <a:xfrm>
            <a:off x="628650" y="274320"/>
            <a:ext cx="7886700" cy="906528"/>
          </a:xfrm>
        </p:spPr>
        <p:txBody>
          <a:bodyPr vert="horz" lIns="91440" tIns="45720" rIns="91440" bIns="45720" rtlCol="0" anchor="ctr">
            <a:normAutofit/>
          </a:bodyPr>
          <a:lstStyle/>
          <a:p>
            <a:pPr algn="l" defTabSz="914400">
              <a:lnSpc>
                <a:spcPct val="90000"/>
              </a:lnSpc>
            </a:pPr>
            <a:r>
              <a:rPr lang="en-US" sz="4400" dirty="0">
                <a:solidFill>
                  <a:schemeClr val="bg1"/>
                </a:solidFill>
              </a:rPr>
              <a:t>Acetaminophen</a:t>
            </a:r>
          </a:p>
        </p:txBody>
      </p:sp>
      <p:pic>
        <p:nvPicPr>
          <p:cNvPr id="6" name="Content Placeholder 5" descr="A picture containing truck, parked&#10;&#10;Description automatically generated">
            <a:extLst>
              <a:ext uri="{FF2B5EF4-FFF2-40B4-BE49-F238E27FC236}">
                <a16:creationId xmlns:a16="http://schemas.microsoft.com/office/drawing/2014/main" id="{C1F58772-C3F5-4007-8B5D-EAD1D297FBEA}"/>
              </a:ext>
            </a:extLst>
          </p:cNvPr>
          <p:cNvPicPr>
            <a:picLocks noGrp="1" noChangeAspect="1"/>
          </p:cNvPicPr>
          <p:nvPr>
            <p:ph sz="half" idx="1"/>
          </p:nvPr>
        </p:nvPicPr>
        <p:blipFill rotWithShape="1">
          <a:blip r:embed="rId2"/>
          <a:srcRect l="9984" r="7343" b="-3"/>
          <a:stretch/>
        </p:blipFill>
        <p:spPr>
          <a:xfrm>
            <a:off x="630936" y="1707642"/>
            <a:ext cx="3761613" cy="2925080"/>
          </a:xfrm>
          <a:prstGeom prst="rect">
            <a:avLst/>
          </a:prstGeom>
        </p:spPr>
      </p:pic>
      <p:sp>
        <p:nvSpPr>
          <p:cNvPr id="4" name="Content Placeholder 3">
            <a:extLst>
              <a:ext uri="{FF2B5EF4-FFF2-40B4-BE49-F238E27FC236}">
                <a16:creationId xmlns:a16="http://schemas.microsoft.com/office/drawing/2014/main" id="{137B49F4-197E-4697-A150-61AAFB62BB0C}"/>
              </a:ext>
            </a:extLst>
          </p:cNvPr>
          <p:cNvSpPr>
            <a:spLocks noGrp="1"/>
          </p:cNvSpPr>
          <p:nvPr>
            <p:ph sz="half" idx="2"/>
          </p:nvPr>
        </p:nvSpPr>
        <p:spPr>
          <a:xfrm>
            <a:off x="4638612" y="1455168"/>
            <a:ext cx="4384275" cy="3688332"/>
          </a:xfrm>
        </p:spPr>
        <p:txBody>
          <a:bodyPr vert="horz" lIns="91440" tIns="45720" rIns="91440" bIns="45720" rtlCol="0" anchor="ctr">
            <a:normAutofit/>
          </a:bodyPr>
          <a:lstStyle/>
          <a:p>
            <a:pPr marL="28575" indent="0" defTabSz="914400">
              <a:lnSpc>
                <a:spcPct val="90000"/>
              </a:lnSpc>
              <a:buNone/>
            </a:pPr>
            <a:endParaRPr lang="en-US" sz="1800" dirty="0"/>
          </a:p>
          <a:p>
            <a:pPr marL="28575" indent="0" defTabSz="914400">
              <a:lnSpc>
                <a:spcPct val="90000"/>
              </a:lnSpc>
              <a:buNone/>
            </a:pPr>
            <a:endParaRPr lang="en-US" sz="1800" dirty="0"/>
          </a:p>
          <a:p>
            <a:pPr marL="28575" indent="0" defTabSz="914400">
              <a:lnSpc>
                <a:spcPct val="90000"/>
              </a:lnSpc>
              <a:buNone/>
            </a:pPr>
            <a:r>
              <a:rPr lang="en-US" sz="1800" dirty="0"/>
              <a:t>Acetaminophen is an over-the-counter pain relief medication responsible at high chronic doses for liver damage</a:t>
            </a:r>
          </a:p>
          <a:p>
            <a:pPr marL="28575" indent="0" defTabSz="914400">
              <a:lnSpc>
                <a:spcPct val="90000"/>
              </a:lnSpc>
              <a:buNone/>
            </a:pPr>
            <a:endParaRPr lang="en-US" sz="1800" dirty="0"/>
          </a:p>
          <a:p>
            <a:pPr marL="0" marR="0" lvl="0" indent="0" algn="l" defTabSz="6858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ea typeface="+mn-ea"/>
                <a:cs typeface="+mn-cs"/>
              </a:rPr>
              <a:t>Cases of </a:t>
            </a:r>
            <a:r>
              <a:rPr kumimoji="0" 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ea typeface="+mn-ea"/>
                <a:cs typeface="+mn-cs"/>
              </a:rPr>
              <a:t>severe liver damage </a:t>
            </a:r>
            <a:r>
              <a:rPr kumimoji="0" lang="en-US" sz="1800" b="0" i="0" u="none" strike="noStrike" kern="1200" cap="none" spc="0" normalizeH="0" baseline="0" noProof="0" dirty="0">
                <a:ln>
                  <a:noFill/>
                </a:ln>
                <a:solidFill>
                  <a:prstClr val="black"/>
                </a:solidFill>
                <a:effectLst/>
                <a:uLnTx/>
                <a:uFillTx/>
                <a:ea typeface="+mn-ea"/>
                <a:cs typeface="+mn-cs"/>
              </a:rPr>
              <a:t>have occurred in patients who:</a:t>
            </a:r>
          </a:p>
          <a:p>
            <a:pPr marL="257175" marR="0" lvl="0" indent="-257175"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ea typeface="+mn-ea"/>
                <a:cs typeface="+mn-cs"/>
              </a:rPr>
              <a:t>took more than the prescribed dose in a 24-hour period (i.e., 3 grams or </a:t>
            </a:r>
            <a:r>
              <a:rPr kumimoji="0" 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ea typeface="+mn-ea"/>
                <a:cs typeface="+mn-cs"/>
              </a:rPr>
              <a:t>3,000 mg</a:t>
            </a:r>
            <a:r>
              <a:rPr kumimoji="0" lang="en-US" sz="1800" b="0" i="0" u="none" strike="noStrike" kern="1200" cap="none" spc="0" normalizeH="0" baseline="0" noProof="0" dirty="0">
                <a:ln>
                  <a:noFill/>
                </a:ln>
                <a:solidFill>
                  <a:prstClr val="black"/>
                </a:solidFill>
                <a:effectLst/>
                <a:uLnTx/>
                <a:uFillTx/>
                <a:ea typeface="+mn-ea"/>
                <a:cs typeface="+mn-cs"/>
              </a:rPr>
              <a:t>)</a:t>
            </a:r>
            <a:endParaRPr lang="en-US" sz="1800" dirty="0"/>
          </a:p>
          <a:p>
            <a:pPr marL="28575" indent="0" defTabSz="914400">
              <a:lnSpc>
                <a:spcPct val="90000"/>
              </a:lnSpc>
              <a:buNone/>
            </a:pPr>
            <a:endParaRPr lang="en-US" sz="1800" dirty="0"/>
          </a:p>
          <a:p>
            <a:pPr marL="28575" indent="0" defTabSz="914400">
              <a:lnSpc>
                <a:spcPct val="90000"/>
              </a:lnSpc>
              <a:buNone/>
            </a:pPr>
            <a:endParaRPr lang="en-US" sz="1800" dirty="0"/>
          </a:p>
          <a:p>
            <a:pPr marL="28575" indent="0" defTabSz="914400">
              <a:lnSpc>
                <a:spcPct val="90000"/>
              </a:lnSpc>
              <a:buNone/>
            </a:pPr>
            <a:endParaRPr lang="en-US" sz="1800" dirty="0"/>
          </a:p>
          <a:p>
            <a:pPr marL="28575" indent="0" defTabSz="914400">
              <a:lnSpc>
                <a:spcPct val="90000"/>
              </a:lnSpc>
              <a:buNone/>
            </a:pPr>
            <a:endParaRPr lang="en-US" sz="1800" dirty="0"/>
          </a:p>
        </p:txBody>
      </p:sp>
    </p:spTree>
    <p:extLst>
      <p:ext uri="{BB962C8B-B14F-4D97-AF65-F5344CB8AC3E}">
        <p14:creationId xmlns:p14="http://schemas.microsoft.com/office/powerpoint/2010/main" val="33816506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8" name="Rectangle 10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4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9" name="Picture 108" descr="A blue lines on a black background&#10;&#10;Description automatically generated">
            <a:extLst>
              <a:ext uri="{FF2B5EF4-FFF2-40B4-BE49-F238E27FC236}">
                <a16:creationId xmlns:a16="http://schemas.microsoft.com/office/drawing/2014/main" id="{FB45A633-0940-BFE7-D394-D03C917953E7}"/>
              </a:ext>
            </a:extLst>
          </p:cNvPr>
          <p:cNvPicPr>
            <a:picLocks noChangeAspect="1"/>
          </p:cNvPicPr>
          <p:nvPr/>
        </p:nvPicPr>
        <p:blipFill rotWithShape="1">
          <a:blip r:embed="rId2">
            <a:alphaModFix amt="50000"/>
          </a:blip>
          <a:srcRect t="31611"/>
          <a:stretch/>
        </p:blipFill>
        <p:spPr>
          <a:xfrm>
            <a:off x="20" y="10"/>
            <a:ext cx="9143980" cy="5143490"/>
          </a:xfrm>
          <a:prstGeom prst="rect">
            <a:avLst/>
          </a:prstGeom>
        </p:spPr>
      </p:pic>
      <p:sp>
        <p:nvSpPr>
          <p:cNvPr id="2" name="Title 1">
            <a:extLst>
              <a:ext uri="{FF2B5EF4-FFF2-40B4-BE49-F238E27FC236}">
                <a16:creationId xmlns:a16="http://schemas.microsoft.com/office/drawing/2014/main" id="{BA84E31D-CC0F-9BBA-C48D-589B6480D81E}"/>
              </a:ext>
            </a:extLst>
          </p:cNvPr>
          <p:cNvSpPr>
            <a:spLocks noGrp="1"/>
          </p:cNvSpPr>
          <p:nvPr>
            <p:ph type="title"/>
          </p:nvPr>
        </p:nvSpPr>
        <p:spPr>
          <a:xfrm>
            <a:off x="1143000" y="841771"/>
            <a:ext cx="6858000" cy="2175389"/>
          </a:xfrm>
        </p:spPr>
        <p:txBody>
          <a:bodyPr vert="horz" lIns="91440" tIns="45720" rIns="91440" bIns="45720" rtlCol="0" anchor="b">
            <a:normAutofit/>
          </a:bodyPr>
          <a:lstStyle/>
          <a:p>
            <a:pPr defTabSz="914400">
              <a:lnSpc>
                <a:spcPct val="90000"/>
              </a:lnSpc>
            </a:pPr>
            <a:r>
              <a:rPr lang="en-US" sz="6000" b="1">
                <a:solidFill>
                  <a:srgbClr val="FFFFFF"/>
                </a:solidFill>
                <a:effectLst>
                  <a:outerShdw blurRad="38100" dist="38100" dir="2700000" algn="tl">
                    <a:srgbClr val="000000">
                      <a:alpha val="43137"/>
                    </a:srgbClr>
                  </a:outerShdw>
                </a:effectLst>
              </a:rPr>
              <a:t>Emerging Threat: Liquid Fentanyl </a:t>
            </a:r>
          </a:p>
        </p:txBody>
      </p:sp>
    </p:spTree>
    <p:extLst>
      <p:ext uri="{BB962C8B-B14F-4D97-AF65-F5344CB8AC3E}">
        <p14:creationId xmlns:p14="http://schemas.microsoft.com/office/powerpoint/2010/main" val="4379392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CA16F22E-4716-CA29-1F53-4AAD52955E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20378" y="-13730"/>
            <a:ext cx="3328924" cy="5162270"/>
            <a:chOff x="7760503" y="-18309"/>
            <a:chExt cx="4438566" cy="6883029"/>
          </a:xfrm>
        </p:grpSpPr>
        <p:sp>
          <p:nvSpPr>
            <p:cNvPr id="11" name="Rectangle 10">
              <a:extLst>
                <a:ext uri="{FF2B5EF4-FFF2-40B4-BE49-F238E27FC236}">
                  <a16:creationId xmlns:a16="http://schemas.microsoft.com/office/drawing/2014/main" id="{59412336-19ED-F153-443B-C46CDBED62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0512" y="-11580"/>
              <a:ext cx="4431490" cy="6876300"/>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a:extLst>
                <a:ext uri="{FF2B5EF4-FFF2-40B4-BE49-F238E27FC236}">
                  <a16:creationId xmlns:a16="http://schemas.microsoft.com/office/drawing/2014/main" id="{1506AA53-E761-6881-5941-313119CC76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7760503" y="1713600"/>
              <a:ext cx="4431496"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844707E7-29B6-36B5-B4C4-6160DFDB98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0509" y="-11586"/>
              <a:ext cx="3264743"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id="{2C1A8476-48ED-D7D6-F383-338B2F00A1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547151" y="1202115"/>
              <a:ext cx="6872341" cy="4431494"/>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CE704561-B04D-4D37-9BDD-E64778A97503}"/>
              </a:ext>
            </a:extLst>
          </p:cNvPr>
          <p:cNvSpPr>
            <a:spLocks noGrp="1"/>
          </p:cNvSpPr>
          <p:nvPr>
            <p:ph type="title"/>
          </p:nvPr>
        </p:nvSpPr>
        <p:spPr>
          <a:xfrm>
            <a:off x="6246160" y="1117023"/>
            <a:ext cx="2723028" cy="2352375"/>
          </a:xfrm>
        </p:spPr>
        <p:txBody>
          <a:bodyPr vert="horz" lIns="91440" tIns="45720" rIns="91440" bIns="45720" rtlCol="0" anchor="t">
            <a:normAutofit/>
          </a:bodyPr>
          <a:lstStyle/>
          <a:p>
            <a:pPr algn="l" defTabSz="914400">
              <a:lnSpc>
                <a:spcPct val="90000"/>
              </a:lnSpc>
            </a:pPr>
            <a:r>
              <a:rPr lang="en-US" sz="2400" b="1" dirty="0">
                <a:solidFill>
                  <a:schemeClr val="bg2"/>
                </a:solidFill>
                <a:effectLst>
                  <a:outerShdw blurRad="38100" dist="38100" dir="2700000" algn="tl">
                    <a:srgbClr val="000000">
                      <a:alpha val="43137"/>
                    </a:srgbClr>
                  </a:outerShdw>
                </a:effectLst>
              </a:rPr>
              <a:t>Fentanyl Ampoules: Nigeria</a:t>
            </a:r>
          </a:p>
        </p:txBody>
      </p:sp>
      <p:pic>
        <p:nvPicPr>
          <p:cNvPr id="5" name="Content Placeholder 4" descr="A group of vials in plastic packaging&#10;&#10;Description automatically generated">
            <a:extLst>
              <a:ext uri="{FF2B5EF4-FFF2-40B4-BE49-F238E27FC236}">
                <a16:creationId xmlns:a16="http://schemas.microsoft.com/office/drawing/2014/main" id="{AB7F32E3-6ED4-9BE1-C1DF-A1CA2A1B8C68}"/>
              </a:ext>
            </a:extLst>
          </p:cNvPr>
          <p:cNvPicPr>
            <a:picLocks noGrp="1" noChangeAspect="1"/>
          </p:cNvPicPr>
          <p:nvPr>
            <p:ph idx="1"/>
          </p:nvPr>
        </p:nvPicPr>
        <p:blipFill rotWithShape="1">
          <a:blip r:embed="rId2"/>
          <a:srcRect l="15307" r="1" b="1"/>
          <a:stretch/>
        </p:blipFill>
        <p:spPr>
          <a:xfrm>
            <a:off x="20" y="-5717"/>
            <a:ext cx="5820361" cy="5154257"/>
          </a:xfrm>
          <a:prstGeom prst="rect">
            <a:avLst/>
          </a:prstGeom>
        </p:spPr>
      </p:pic>
    </p:spTree>
    <p:extLst>
      <p:ext uri="{BB962C8B-B14F-4D97-AF65-F5344CB8AC3E}">
        <p14:creationId xmlns:p14="http://schemas.microsoft.com/office/powerpoint/2010/main" val="39733116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 name="Rectangle 92">
            <a:extLst>
              <a:ext uri="{FF2B5EF4-FFF2-40B4-BE49-F238E27FC236}">
                <a16:creationId xmlns:a16="http://schemas.microsoft.com/office/drawing/2014/main" id="{55006F82-50D2-401C-BE85-FFEA1C1963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4" name="Rectangle 93">
            <a:extLst>
              <a:ext uri="{FF2B5EF4-FFF2-40B4-BE49-F238E27FC236}">
                <a16:creationId xmlns:a16="http://schemas.microsoft.com/office/drawing/2014/main" id="{32034F32-09B4-47B4-B550-1F1CE3D53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5" name="Group 94">
            <a:extLst>
              <a:ext uri="{FF2B5EF4-FFF2-40B4-BE49-F238E27FC236}">
                <a16:creationId xmlns:a16="http://schemas.microsoft.com/office/drawing/2014/main" id="{DE281959-4C2A-43BA-8C83-11E748D31C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556565"/>
            <a:ext cx="9036544" cy="3069979"/>
            <a:chOff x="1" y="2075420"/>
            <a:chExt cx="12048729" cy="4093306"/>
          </a:xfrm>
        </p:grpSpPr>
        <p:sp>
          <p:nvSpPr>
            <p:cNvPr id="96" name="Oval 95">
              <a:extLst>
                <a:ext uri="{FF2B5EF4-FFF2-40B4-BE49-F238E27FC236}">
                  <a16:creationId xmlns:a16="http://schemas.microsoft.com/office/drawing/2014/main" id="{085BD03E-6111-486E-A44E-13DE7D69D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7" name="Oval 96">
              <a:extLst>
                <a:ext uri="{FF2B5EF4-FFF2-40B4-BE49-F238E27FC236}">
                  <a16:creationId xmlns:a16="http://schemas.microsoft.com/office/drawing/2014/main" id="{1AEAC14A-07C6-4D53-B462-9F09A96B7E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Oval 97">
              <a:extLst>
                <a:ext uri="{FF2B5EF4-FFF2-40B4-BE49-F238E27FC236}">
                  <a16:creationId xmlns:a16="http://schemas.microsoft.com/office/drawing/2014/main" id="{4EE382AD-4EFB-4F1D-87D8-BBAFF1A147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Oval 98">
              <a:extLst>
                <a:ext uri="{FF2B5EF4-FFF2-40B4-BE49-F238E27FC236}">
                  <a16:creationId xmlns:a16="http://schemas.microsoft.com/office/drawing/2014/main" id="{7F9C3030-DD76-46ED-8C3D-5E6B155D7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0" name="Oval 99">
              <a:extLst>
                <a:ext uri="{FF2B5EF4-FFF2-40B4-BE49-F238E27FC236}">
                  <a16:creationId xmlns:a16="http://schemas.microsoft.com/office/drawing/2014/main" id="{3774AC63-66CE-4E5C-9DAF-71E4E0C042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1" name="Oval 100">
              <a:extLst>
                <a:ext uri="{FF2B5EF4-FFF2-40B4-BE49-F238E27FC236}">
                  <a16:creationId xmlns:a16="http://schemas.microsoft.com/office/drawing/2014/main" id="{374276B0-1AE1-4BAA-A117-B597012605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15C54BB3-766D-71E5-983C-CAC12EB53D92}"/>
              </a:ext>
            </a:extLst>
          </p:cNvPr>
          <p:cNvSpPr>
            <a:spLocks noGrp="1"/>
          </p:cNvSpPr>
          <p:nvPr>
            <p:ph type="title"/>
          </p:nvPr>
        </p:nvSpPr>
        <p:spPr>
          <a:xfrm>
            <a:off x="3944134" y="473201"/>
            <a:ext cx="4400787" cy="2287519"/>
          </a:xfrm>
          <a:noFill/>
        </p:spPr>
        <p:txBody>
          <a:bodyPr vert="horz" lIns="91440" tIns="45720" rIns="91440" bIns="45720" rtlCol="0" anchor="b">
            <a:normAutofit/>
          </a:bodyPr>
          <a:lstStyle/>
          <a:p>
            <a:pPr defTabSz="914400">
              <a:lnSpc>
                <a:spcPct val="90000"/>
              </a:lnSpc>
            </a:pPr>
            <a:r>
              <a:rPr lang="en-US" sz="3600" dirty="0">
                <a:solidFill>
                  <a:schemeClr val="bg1"/>
                </a:solidFill>
                <a:effectLst>
                  <a:outerShdw blurRad="38100" dist="38100" dir="2700000" algn="tl">
                    <a:srgbClr val="000000">
                      <a:alpha val="43137"/>
                    </a:srgbClr>
                  </a:outerShdw>
                </a:effectLst>
              </a:rPr>
              <a:t>Fentanyl Ampoules: Colombia</a:t>
            </a:r>
          </a:p>
        </p:txBody>
      </p:sp>
      <p:sp>
        <p:nvSpPr>
          <p:cNvPr id="102" name="Rectangle 101">
            <a:extLst>
              <a:ext uri="{FF2B5EF4-FFF2-40B4-BE49-F238E27FC236}">
                <a16:creationId xmlns:a16="http://schemas.microsoft.com/office/drawing/2014/main" id="{4FCECCE4-3046-4A76-B4C0-767A6251C6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828610" y="781954"/>
            <a:ext cx="2097346"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3" name="Group 102">
            <a:extLst>
              <a:ext uri="{FF2B5EF4-FFF2-40B4-BE49-F238E27FC236}">
                <a16:creationId xmlns:a16="http://schemas.microsoft.com/office/drawing/2014/main" id="{D6F309B0-04E5-4883-9605-1364452C68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44654" y="1116866"/>
            <a:ext cx="411480" cy="549007"/>
            <a:chOff x="7029447" y="3514725"/>
            <a:chExt cx="1285875" cy="549007"/>
          </a:xfrm>
        </p:grpSpPr>
        <p:cxnSp>
          <p:nvCxnSpPr>
            <p:cNvPr id="104" name="Straight Connector 103">
              <a:extLst>
                <a:ext uri="{FF2B5EF4-FFF2-40B4-BE49-F238E27FC236}">
                  <a16:creationId xmlns:a16="http://schemas.microsoft.com/office/drawing/2014/main" id="{E11AE0B5-579B-4455-9159-4E4F0A8CCEE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D011DD2-D339-42A2-B916-5E9494D4A42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E43332E-2051-4B76-BC37-83CA62919D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6B80359C-87A2-4B25-838D-8F833616F63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108" name="Rectangle 107">
            <a:extLst>
              <a:ext uri="{FF2B5EF4-FFF2-40B4-BE49-F238E27FC236}">
                <a16:creationId xmlns:a16="http://schemas.microsoft.com/office/drawing/2014/main" id="{096F20E2-F42F-4B71-8BC5-478533FE1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605588"/>
            <a:ext cx="4571997" cy="533439"/>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9" name="Group 108">
            <a:extLst>
              <a:ext uri="{FF2B5EF4-FFF2-40B4-BE49-F238E27FC236}">
                <a16:creationId xmlns:a16="http://schemas.microsoft.com/office/drawing/2014/main" id="{34039184-A11C-46AE-854D-8B22944360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485051" y="4386794"/>
            <a:ext cx="964406" cy="549007"/>
            <a:chOff x="7029447" y="3514725"/>
            <a:chExt cx="1285875" cy="549007"/>
          </a:xfrm>
        </p:grpSpPr>
        <p:cxnSp>
          <p:nvCxnSpPr>
            <p:cNvPr id="110" name="Straight Connector 109">
              <a:extLst>
                <a:ext uri="{FF2B5EF4-FFF2-40B4-BE49-F238E27FC236}">
                  <a16:creationId xmlns:a16="http://schemas.microsoft.com/office/drawing/2014/main" id="{3D2F1956-BECA-4651-82AD-00D7D7F59D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3F1C39C-42B5-430D-84F0-7018DD01CE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BA7D71D2-799A-4C6D-AD0E-D7BCF15E9F2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5C9B72C0-DA11-4A2F-BADC-5BD946CFD0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6" name="Content Placeholder 5" descr="A brown bottle in a box&#10;&#10;Description automatically generated">
            <a:extLst>
              <a:ext uri="{FF2B5EF4-FFF2-40B4-BE49-F238E27FC236}">
                <a16:creationId xmlns:a16="http://schemas.microsoft.com/office/drawing/2014/main" id="{8249D06E-0BF6-2ECF-9686-466FD9F73056}"/>
              </a:ext>
            </a:extLst>
          </p:cNvPr>
          <p:cNvPicPr>
            <a:picLocks noGrp="1" noChangeAspect="1"/>
          </p:cNvPicPr>
          <p:nvPr>
            <p:ph idx="1"/>
          </p:nvPr>
        </p:nvPicPr>
        <p:blipFill rotWithShape="1">
          <a:blip r:embed="rId2"/>
          <a:srcRect t="1284" b="22800"/>
          <a:stretch/>
        </p:blipFill>
        <p:spPr>
          <a:xfrm>
            <a:off x="521556" y="529627"/>
            <a:ext cx="3018374" cy="4073638"/>
          </a:xfrm>
          <a:prstGeom prst="rect">
            <a:avLst/>
          </a:prstGeom>
        </p:spPr>
      </p:pic>
      <p:grpSp>
        <p:nvGrpSpPr>
          <p:cNvPr id="113" name="Group 112">
            <a:extLst>
              <a:ext uri="{FF2B5EF4-FFF2-40B4-BE49-F238E27FC236}">
                <a16:creationId xmlns:a16="http://schemas.microsoft.com/office/drawing/2014/main" id="{2219C598-7B69-490E-97B6-4E4DC4964F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383441" y="545680"/>
            <a:ext cx="304800" cy="322326"/>
            <a:chOff x="215328" y="-46937"/>
            <a:chExt cx="304800" cy="2773841"/>
          </a:xfrm>
        </p:grpSpPr>
        <p:cxnSp>
          <p:nvCxnSpPr>
            <p:cNvPr id="114" name="Straight Connector 113">
              <a:extLst>
                <a:ext uri="{FF2B5EF4-FFF2-40B4-BE49-F238E27FC236}">
                  <a16:creationId xmlns:a16="http://schemas.microsoft.com/office/drawing/2014/main" id="{EF504F69-53C8-4088-9C6A-56FFDA3318E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F5EDE870-C63A-4D06-A144-9652B7D895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CB714C2-8F44-4A42-BA66-2516AFA814E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844F522-4E10-42B1-840D-5959A9639E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aphicFrame>
        <p:nvGraphicFramePr>
          <p:cNvPr id="8" name="Text Placeholder 3">
            <a:extLst>
              <a:ext uri="{FF2B5EF4-FFF2-40B4-BE49-F238E27FC236}">
                <a16:creationId xmlns:a16="http://schemas.microsoft.com/office/drawing/2014/main" id="{1C3C8276-4BF3-DA25-3338-3A5898F9D2DC}"/>
              </a:ext>
            </a:extLst>
          </p:cNvPr>
          <p:cNvGraphicFramePr/>
          <p:nvPr/>
        </p:nvGraphicFramePr>
        <p:xfrm>
          <a:off x="3944134" y="2964667"/>
          <a:ext cx="4400790" cy="17287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234806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D776D29F-0A2C-4F75-8582-7C7DFCBD1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0C0C81FA-DEC2-C5B0-761E-B25020EB11CA}"/>
              </a:ext>
            </a:extLst>
          </p:cNvPr>
          <p:cNvSpPr>
            <a:spLocks noGrp="1"/>
          </p:cNvSpPr>
          <p:nvPr>
            <p:ph type="title"/>
          </p:nvPr>
        </p:nvSpPr>
        <p:spPr>
          <a:xfrm>
            <a:off x="329453" y="881114"/>
            <a:ext cx="3704665" cy="1690636"/>
          </a:xfrm>
        </p:spPr>
        <p:txBody>
          <a:bodyPr vert="horz" lIns="91440" tIns="45720" rIns="91440" bIns="45720" rtlCol="0" anchor="b">
            <a:normAutofit/>
          </a:bodyPr>
          <a:lstStyle/>
          <a:p>
            <a:pPr algn="l" defTabSz="914400">
              <a:lnSpc>
                <a:spcPct val="90000"/>
              </a:lnSpc>
            </a:pPr>
            <a:r>
              <a:rPr lang="en-US" sz="3400" b="1" dirty="0">
                <a:solidFill>
                  <a:schemeClr val="bg2"/>
                </a:solidFill>
                <a:effectLst>
                  <a:outerShdw blurRad="38100" dist="38100" dir="2700000" algn="tl">
                    <a:srgbClr val="000000">
                      <a:alpha val="43137"/>
                    </a:srgbClr>
                  </a:outerShdw>
                </a:effectLst>
              </a:rPr>
              <a:t>Boxes of Fentanyl Ampoules: Colombia</a:t>
            </a:r>
          </a:p>
        </p:txBody>
      </p:sp>
      <p:pic>
        <p:nvPicPr>
          <p:cNvPr id="5" name="Content Placeholder 4">
            <a:extLst>
              <a:ext uri="{FF2B5EF4-FFF2-40B4-BE49-F238E27FC236}">
                <a16:creationId xmlns:a16="http://schemas.microsoft.com/office/drawing/2014/main" id="{AB697421-1D45-5251-0EB6-9372F5A0C372}"/>
              </a:ext>
            </a:extLst>
          </p:cNvPr>
          <p:cNvPicPr>
            <a:picLocks noGrp="1" noChangeAspect="1"/>
          </p:cNvPicPr>
          <p:nvPr>
            <p:ph idx="1"/>
          </p:nvPr>
        </p:nvPicPr>
        <p:blipFill rotWithShape="1">
          <a:blip r:embed="rId2"/>
          <a:srcRect t="3981" r="-1" b="17005"/>
          <a:stretch/>
        </p:blipFill>
        <p:spPr>
          <a:xfrm>
            <a:off x="4261757" y="10"/>
            <a:ext cx="4882243" cy="5143490"/>
          </a:xfrm>
          <a:custGeom>
            <a:avLst/>
            <a:gdLst/>
            <a:ahLst/>
            <a:cxnLst/>
            <a:rect l="l" t="t" r="r" b="b"/>
            <a:pathLst>
              <a:path w="650965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0"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3" y="528850"/>
                  <a:pt x="335480" y="536547"/>
                  <a:pt x="337867" y="544146"/>
                </a:cubicBezTo>
                <a:lnTo>
                  <a:pt x="340032" y="549926"/>
                </a:lnTo>
                <a:lnTo>
                  <a:pt x="340448" y="551717"/>
                </a:lnTo>
                <a:lnTo>
                  <a:pt x="346286" y="566616"/>
                </a:lnTo>
                <a:lnTo>
                  <a:pt x="346338" y="566754"/>
                </a:lnTo>
                <a:lnTo>
                  <a:pt x="352655" y="583595"/>
                </a:lnTo>
                <a:lnTo>
                  <a:pt x="359452" y="612658"/>
                </a:lnTo>
                <a:cubicBezTo>
                  <a:pt x="358987" y="604728"/>
                  <a:pt x="357230" y="597005"/>
                  <a:pt x="354829" y="589388"/>
                </a:cubicBezTo>
                <a:lnTo>
                  <a:pt x="352655" y="583595"/>
                </a:lnTo>
                <a:lnTo>
                  <a:pt x="352236" y="581804"/>
                </a:lnTo>
                <a:lnTo>
                  <a:pt x="346286" y="566616"/>
                </a:lnTo>
                <a:lnTo>
                  <a:pt x="340032" y="549926"/>
                </a:lnTo>
                <a:close/>
                <a:moveTo>
                  <a:pt x="384407" y="268794"/>
                </a:moveTo>
                <a:lnTo>
                  <a:pt x="387838" y="328017"/>
                </a:lnTo>
                <a:cubicBezTo>
                  <a:pt x="389527" y="318646"/>
                  <a:pt x="389932" y="309031"/>
                  <a:pt x="389283" y="299164"/>
                </a:cubicBezTo>
                <a:cubicBezTo>
                  <a:pt x="388635" y="289296"/>
                  <a:pt x="386932" y="279176"/>
                  <a:pt x="384407" y="268794"/>
                </a:cubicBezTo>
                <a:close/>
                <a:moveTo>
                  <a:pt x="66991" y="0"/>
                </a:moveTo>
                <a:lnTo>
                  <a:pt x="6509657" y="0"/>
                </a:lnTo>
                <a:lnTo>
                  <a:pt x="6509657" y="6857999"/>
                </a:lnTo>
                <a:lnTo>
                  <a:pt x="149318" y="6857999"/>
                </a:lnTo>
                <a:lnTo>
                  <a:pt x="149318" y="6857457"/>
                </a:lnTo>
                <a:lnTo>
                  <a:pt x="22079" y="6857457"/>
                </a:lnTo>
                <a:lnTo>
                  <a:pt x="26850" y="6796804"/>
                </a:lnTo>
                <a:cubicBezTo>
                  <a:pt x="32161" y="6777207"/>
                  <a:pt x="39591" y="6758011"/>
                  <a:pt x="44354" y="6738388"/>
                </a:cubicBezTo>
                <a:cubicBezTo>
                  <a:pt x="48736" y="6720103"/>
                  <a:pt x="58832" y="6702955"/>
                  <a:pt x="67214" y="6685617"/>
                </a:cubicBezTo>
                <a:cubicBezTo>
                  <a:pt x="83217" y="6652472"/>
                  <a:pt x="73120" y="6617036"/>
                  <a:pt x="77310" y="6583128"/>
                </a:cubicBezTo>
                <a:cubicBezTo>
                  <a:pt x="78645" y="6572269"/>
                  <a:pt x="80168" y="6561411"/>
                  <a:pt x="82837" y="6550742"/>
                </a:cubicBezTo>
                <a:cubicBezTo>
                  <a:pt x="89885" y="6521593"/>
                  <a:pt x="95981" y="6491874"/>
                  <a:pt x="105697" y="6463490"/>
                </a:cubicBezTo>
                <a:cubicBezTo>
                  <a:pt x="116556" y="6431292"/>
                  <a:pt x="131034" y="6400429"/>
                  <a:pt x="146086" y="6363664"/>
                </a:cubicBezTo>
                <a:cubicBezTo>
                  <a:pt x="142275" y="6350899"/>
                  <a:pt x="131986" y="6331277"/>
                  <a:pt x="131034" y="6311084"/>
                </a:cubicBezTo>
                <a:cubicBezTo>
                  <a:pt x="127795" y="6246121"/>
                  <a:pt x="145513" y="6185351"/>
                  <a:pt x="173518" y="6127247"/>
                </a:cubicBezTo>
                <a:cubicBezTo>
                  <a:pt x="181899" y="6109530"/>
                  <a:pt x="187424" y="6090477"/>
                  <a:pt x="195616" y="6072569"/>
                </a:cubicBezTo>
                <a:cubicBezTo>
                  <a:pt x="198472" y="6066284"/>
                  <a:pt x="204569" y="6058092"/>
                  <a:pt x="210285" y="6056948"/>
                </a:cubicBezTo>
                <a:cubicBezTo>
                  <a:pt x="243432" y="6050282"/>
                  <a:pt x="242863" y="6025515"/>
                  <a:pt x="244766" y="5999796"/>
                </a:cubicBezTo>
                <a:cubicBezTo>
                  <a:pt x="247051" y="5969124"/>
                  <a:pt x="252386" y="5938836"/>
                  <a:pt x="256958" y="5908355"/>
                </a:cubicBezTo>
                <a:cubicBezTo>
                  <a:pt x="257530" y="5904353"/>
                  <a:pt x="261531" y="5900735"/>
                  <a:pt x="264200" y="5897114"/>
                </a:cubicBezTo>
                <a:cubicBezTo>
                  <a:pt x="268199" y="5891590"/>
                  <a:pt x="274295" y="5886447"/>
                  <a:pt x="275818" y="5880348"/>
                </a:cubicBezTo>
                <a:cubicBezTo>
                  <a:pt x="283249" y="5849107"/>
                  <a:pt x="289535" y="5817674"/>
                  <a:pt x="296393" y="5786239"/>
                </a:cubicBezTo>
                <a:cubicBezTo>
                  <a:pt x="297918" y="5779191"/>
                  <a:pt x="299823" y="5771953"/>
                  <a:pt x="302870" y="5765474"/>
                </a:cubicBezTo>
                <a:cubicBezTo>
                  <a:pt x="305728" y="5759378"/>
                  <a:pt x="310683" y="5754234"/>
                  <a:pt x="313730" y="5748136"/>
                </a:cubicBezTo>
                <a:cubicBezTo>
                  <a:pt x="321920" y="5731564"/>
                  <a:pt x="329541" y="5714607"/>
                  <a:pt x="338685" y="5695178"/>
                </a:cubicBezTo>
                <a:cubicBezTo>
                  <a:pt x="321541" y="5684320"/>
                  <a:pt x="331257" y="5669647"/>
                  <a:pt x="339447" y="5651360"/>
                </a:cubicBezTo>
                <a:cubicBezTo>
                  <a:pt x="347830" y="5632691"/>
                  <a:pt x="350497" y="5611164"/>
                  <a:pt x="353545"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5" y="4893907"/>
                  <a:pt x="406697" y="4884572"/>
                </a:cubicBezTo>
                <a:cubicBezTo>
                  <a:pt x="399647" y="4857522"/>
                  <a:pt x="388978" y="4831420"/>
                  <a:pt x="384216" y="4803988"/>
                </a:cubicBezTo>
                <a:cubicBezTo>
                  <a:pt x="381551" y="4788747"/>
                  <a:pt x="386312" y="4771793"/>
                  <a:pt x="389741" y="4755980"/>
                </a:cubicBezTo>
                <a:cubicBezTo>
                  <a:pt x="393362"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2" y="4346201"/>
                  <a:pt x="391265" y="4340674"/>
                  <a:pt x="392218" y="4335722"/>
                </a:cubicBezTo>
                <a:cubicBezTo>
                  <a:pt x="401743" y="4281810"/>
                  <a:pt x="387838" y="4231324"/>
                  <a:pt x="369547" y="4181603"/>
                </a:cubicBezTo>
                <a:cubicBezTo>
                  <a:pt x="367643" y="4176461"/>
                  <a:pt x="368214" y="4170174"/>
                  <a:pt x="368595" y="4164458"/>
                </a:cubicBezTo>
                <a:cubicBezTo>
                  <a:pt x="369928" y="4148453"/>
                  <a:pt x="376597" y="4131119"/>
                  <a:pt x="372597" y="4116641"/>
                </a:cubicBezTo>
                <a:cubicBezTo>
                  <a:pt x="361546" y="4078159"/>
                  <a:pt x="348211" y="4040058"/>
                  <a:pt x="331447" y="4003861"/>
                </a:cubicBezTo>
                <a:cubicBezTo>
                  <a:pt x="314494" y="3967091"/>
                  <a:pt x="300203" y="3932993"/>
                  <a:pt x="317349" y="3890891"/>
                </a:cubicBezTo>
                <a:cubicBezTo>
                  <a:pt x="324589" y="3872985"/>
                  <a:pt x="319445" y="3849362"/>
                  <a:pt x="317541" y="3828785"/>
                </a:cubicBezTo>
                <a:cubicBezTo>
                  <a:pt x="316016" y="3813737"/>
                  <a:pt x="307443" y="3799258"/>
                  <a:pt x="307443" y="3784397"/>
                </a:cubicBezTo>
                <a:cubicBezTo>
                  <a:pt x="307443" y="3744770"/>
                  <a:pt x="297345" y="3709529"/>
                  <a:pt x="276771" y="3675238"/>
                </a:cubicBezTo>
                <a:cubicBezTo>
                  <a:pt x="268770" y="3661899"/>
                  <a:pt x="274106" y="3641134"/>
                  <a:pt x="272009" y="3623799"/>
                </a:cubicBezTo>
                <a:cubicBezTo>
                  <a:pt x="269533" y="3605509"/>
                  <a:pt x="267247" y="3586653"/>
                  <a:pt x="261720" y="3569124"/>
                </a:cubicBezTo>
                <a:cubicBezTo>
                  <a:pt x="247243" y="3523785"/>
                  <a:pt x="230859" y="3479015"/>
                  <a:pt x="215618" y="3433866"/>
                </a:cubicBezTo>
                <a:cubicBezTo>
                  <a:pt x="203045" y="3396719"/>
                  <a:pt x="212951" y="3360139"/>
                  <a:pt x="218286" y="3323372"/>
                </a:cubicBezTo>
                <a:cubicBezTo>
                  <a:pt x="221715" y="3300319"/>
                  <a:pt x="229907" y="3278795"/>
                  <a:pt x="217715" y="3252885"/>
                </a:cubicBezTo>
                <a:cubicBezTo>
                  <a:pt x="206093" y="3228119"/>
                  <a:pt x="208761" y="3196686"/>
                  <a:pt x="202475" y="3168870"/>
                </a:cubicBezTo>
                <a:cubicBezTo>
                  <a:pt x="197141" y="3145436"/>
                  <a:pt x="188566" y="3122770"/>
                  <a:pt x="180184" y="3100099"/>
                </a:cubicBezTo>
                <a:cubicBezTo>
                  <a:pt x="168753" y="3069235"/>
                  <a:pt x="156753" y="3038756"/>
                  <a:pt x="162468" y="3005035"/>
                </a:cubicBezTo>
                <a:cubicBezTo>
                  <a:pt x="168945" y="2966742"/>
                  <a:pt x="144560" y="2940455"/>
                  <a:pt x="128366" y="2910353"/>
                </a:cubicBezTo>
                <a:cubicBezTo>
                  <a:pt x="117318" y="2889587"/>
                  <a:pt x="109126" y="2866918"/>
                  <a:pt x="102268" y="2844248"/>
                </a:cubicBezTo>
                <a:cubicBezTo>
                  <a:pt x="93313" y="2813958"/>
                  <a:pt x="87978" y="2782716"/>
                  <a:pt x="79216" y="2752235"/>
                </a:cubicBezTo>
                <a:cubicBezTo>
                  <a:pt x="66072" y="2706131"/>
                  <a:pt x="55785"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1" y="2360933"/>
                </a:cubicBezTo>
                <a:cubicBezTo>
                  <a:pt x="28541" y="2356744"/>
                  <a:pt x="36543" y="2344741"/>
                  <a:pt x="37877" y="2335405"/>
                </a:cubicBezTo>
                <a:cubicBezTo>
                  <a:pt x="41877" y="2307402"/>
                  <a:pt x="35971" y="2281683"/>
                  <a:pt x="23017" y="2254633"/>
                </a:cubicBezTo>
                <a:cubicBezTo>
                  <a:pt x="10824" y="2229296"/>
                  <a:pt x="12158" y="2197670"/>
                  <a:pt x="7395" y="2168903"/>
                </a:cubicBezTo>
                <a:cubicBezTo>
                  <a:pt x="5680"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4" y="1938009"/>
                  <a:pt x="18445" y="1921817"/>
                </a:cubicBezTo>
                <a:cubicBezTo>
                  <a:pt x="19779" y="1915912"/>
                  <a:pt x="24922" y="1910004"/>
                  <a:pt x="24161" y="1904673"/>
                </a:cubicBezTo>
                <a:cubicBezTo>
                  <a:pt x="15968" y="1851709"/>
                  <a:pt x="52545" y="1813610"/>
                  <a:pt x="68738" y="1768838"/>
                </a:cubicBezTo>
                <a:cubicBezTo>
                  <a:pt x="85886" y="1721785"/>
                  <a:pt x="112174" y="1676253"/>
                  <a:pt x="104363" y="1623675"/>
                </a:cubicBezTo>
                <a:cubicBezTo>
                  <a:pt x="99601" y="1591859"/>
                  <a:pt x="88551" y="1561189"/>
                  <a:pt x="81882" y="1529563"/>
                </a:cubicBezTo>
                <a:cubicBezTo>
                  <a:pt x="79597" y="1518324"/>
                  <a:pt x="79978" y="1505751"/>
                  <a:pt x="82264" y="1494509"/>
                </a:cubicBezTo>
                <a:cubicBezTo>
                  <a:pt x="92743" y="1440216"/>
                  <a:pt x="94266" y="1386684"/>
                  <a:pt x="77120" y="1333341"/>
                </a:cubicBezTo>
                <a:cubicBezTo>
                  <a:pt x="74262" y="1324198"/>
                  <a:pt x="71597" y="1314483"/>
                  <a:pt x="71597" y="1304955"/>
                </a:cubicBezTo>
                <a:cubicBezTo>
                  <a:pt x="71597" y="1252757"/>
                  <a:pt x="75597" y="1201512"/>
                  <a:pt x="94266" y="1151600"/>
                </a:cubicBezTo>
                <a:cubicBezTo>
                  <a:pt x="100553" y="1134834"/>
                  <a:pt x="96553" y="1114449"/>
                  <a:pt x="98077" y="1095972"/>
                </a:cubicBezTo>
                <a:cubicBezTo>
                  <a:pt x="99409" y="1078826"/>
                  <a:pt x="99981" y="1061298"/>
                  <a:pt x="104363" y="1044725"/>
                </a:cubicBezTo>
                <a:cubicBezTo>
                  <a:pt x="110839" y="1020529"/>
                  <a:pt x="111601" y="998052"/>
                  <a:pt x="105887" y="973095"/>
                </a:cubicBezTo>
                <a:cubicBezTo>
                  <a:pt x="100553" y="949281"/>
                  <a:pt x="103219" y="923562"/>
                  <a:pt x="103029" y="898797"/>
                </a:cubicBezTo>
                <a:cubicBezTo>
                  <a:pt x="102839" y="871173"/>
                  <a:pt x="102649" y="843552"/>
                  <a:pt x="103601" y="815929"/>
                </a:cubicBezTo>
                <a:cubicBezTo>
                  <a:pt x="103981" y="804877"/>
                  <a:pt x="111601" y="792306"/>
                  <a:pt x="108553" y="783158"/>
                </a:cubicBezTo>
                <a:cubicBezTo>
                  <a:pt x="98267" y="753633"/>
                  <a:pt x="110649" y="724104"/>
                  <a:pt x="105126" y="694576"/>
                </a:cubicBezTo>
                <a:cubicBezTo>
                  <a:pt x="102268" y="680096"/>
                  <a:pt x="110078" y="663713"/>
                  <a:pt x="110839" y="648092"/>
                </a:cubicBezTo>
                <a:cubicBezTo>
                  <a:pt x="112174" y="622564"/>
                  <a:pt x="111601" y="597037"/>
                  <a:pt x="111983" y="571508"/>
                </a:cubicBezTo>
                <a:cubicBezTo>
                  <a:pt x="112174" y="563125"/>
                  <a:pt x="112936" y="554933"/>
                  <a:pt x="113318" y="546552"/>
                </a:cubicBezTo>
                <a:cubicBezTo>
                  <a:pt x="113697" y="539121"/>
                  <a:pt x="115412" y="531310"/>
                  <a:pt x="114080" y="524262"/>
                </a:cubicBezTo>
                <a:cubicBezTo>
                  <a:pt x="109315" y="498733"/>
                  <a:pt x="101505" y="473587"/>
                  <a:pt x="98457" y="447870"/>
                </a:cubicBezTo>
                <a:cubicBezTo>
                  <a:pt x="95792" y="425581"/>
                  <a:pt x="99409" y="402529"/>
                  <a:pt x="97505" y="380050"/>
                </a:cubicBezTo>
                <a:cubicBezTo>
                  <a:pt x="94266" y="340425"/>
                  <a:pt x="88551" y="300800"/>
                  <a:pt x="84930" y="261173"/>
                </a:cubicBezTo>
                <a:cubicBezTo>
                  <a:pt x="84168" y="252600"/>
                  <a:pt x="88933" y="243648"/>
                  <a:pt x="89313" y="234883"/>
                </a:cubicBezTo>
                <a:cubicBezTo>
                  <a:pt x="90266" y="207450"/>
                  <a:pt x="90457" y="180017"/>
                  <a:pt x="91026" y="152584"/>
                </a:cubicBezTo>
                <a:cubicBezTo>
                  <a:pt x="91218" y="136963"/>
                  <a:pt x="90647" y="121150"/>
                  <a:pt x="92361" y="105718"/>
                </a:cubicBezTo>
                <a:cubicBezTo>
                  <a:pt x="94648" y="85336"/>
                  <a:pt x="98077" y="66857"/>
                  <a:pt x="83217" y="47806"/>
                </a:cubicBezTo>
                <a:cubicBezTo>
                  <a:pt x="77453" y="40471"/>
                  <a:pt x="73691" y="32636"/>
                  <a:pt x="71206" y="24480"/>
                </a:cubicBezTo>
                <a:close/>
              </a:path>
            </a:pathLst>
          </a:custGeom>
          <a:effectLst>
            <a:outerShdw blurRad="381000" dist="152400" dir="10800000" algn="r" rotWithShape="0">
              <a:prstClr val="black">
                <a:alpha val="10000"/>
              </a:prstClr>
            </a:outerShdw>
          </a:effectLst>
        </p:spPr>
      </p:pic>
      <p:sp>
        <p:nvSpPr>
          <p:cNvPr id="42" name="Freeform: Shape 41">
            <a:extLst>
              <a:ext uri="{FF2B5EF4-FFF2-40B4-BE49-F238E27FC236}">
                <a16:creationId xmlns:a16="http://schemas.microsoft.com/office/drawing/2014/main" id="{C4D41903-2C9D-4F9E-AA1F-6161F8A6F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80740" y="2243528"/>
            <a:ext cx="5143091" cy="656037"/>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Freeform: Shape 42">
            <a:extLst>
              <a:ext uri="{FF2B5EF4-FFF2-40B4-BE49-F238E27FC236}">
                <a16:creationId xmlns:a16="http://schemas.microsoft.com/office/drawing/2014/main" id="{9E4574B5-C90E-412D-BAB0-B9F483290C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80741" y="2243528"/>
            <a:ext cx="5143091" cy="656037"/>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873614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bags of objects&#10;&#10;Description automatically generated">
            <a:extLst>
              <a:ext uri="{FF2B5EF4-FFF2-40B4-BE49-F238E27FC236}">
                <a16:creationId xmlns:a16="http://schemas.microsoft.com/office/drawing/2014/main" id="{6101EB28-DBEE-2F74-C8EC-E45E7F59A45A}"/>
              </a:ext>
            </a:extLst>
          </p:cNvPr>
          <p:cNvPicPr>
            <a:picLocks noGrp="1" noChangeAspect="1"/>
          </p:cNvPicPr>
          <p:nvPr>
            <p:ph idx="1"/>
          </p:nvPr>
        </p:nvPicPr>
        <p:blipFill rotWithShape="1">
          <a:blip r:embed="rId2"/>
          <a:srcRect l="25000"/>
          <a:stretch/>
        </p:blipFill>
        <p:spPr>
          <a:xfrm rot="16200000">
            <a:off x="2000250" y="-2000250"/>
            <a:ext cx="5143500" cy="914400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90106"/>
            <a:ext cx="9144000" cy="55241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15BAA949-255A-FC8D-6FAB-C1D05685EE65}"/>
              </a:ext>
            </a:extLst>
          </p:cNvPr>
          <p:cNvSpPr>
            <a:spLocks noGrp="1"/>
          </p:cNvSpPr>
          <p:nvPr>
            <p:ph type="title"/>
          </p:nvPr>
        </p:nvSpPr>
        <p:spPr>
          <a:xfrm>
            <a:off x="392906" y="3987930"/>
            <a:ext cx="8408194" cy="558627"/>
          </a:xfrm>
        </p:spPr>
        <p:txBody>
          <a:bodyPr vert="horz" lIns="91440" tIns="45720" rIns="91440" bIns="45720" rtlCol="0" anchor="ctr">
            <a:normAutofit/>
          </a:bodyPr>
          <a:lstStyle/>
          <a:p>
            <a:pPr defTabSz="914400">
              <a:lnSpc>
                <a:spcPct val="90000"/>
              </a:lnSpc>
            </a:pPr>
            <a:r>
              <a:rPr lang="en-US" sz="2700">
                <a:solidFill>
                  <a:schemeClr val="tx1">
                    <a:lumMod val="85000"/>
                    <a:lumOff val="15000"/>
                  </a:schemeClr>
                </a:solidFill>
              </a:rPr>
              <a:t>Fentanyl Ampoules Seizure – El Salvador</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931487"/>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601139"/>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21481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3" name="Slide Background Fill">
            <a:extLst>
              <a:ext uri="{FF2B5EF4-FFF2-40B4-BE49-F238E27FC236}">
                <a16:creationId xmlns:a16="http://schemas.microsoft.com/office/drawing/2014/main" id="{913AE63C-D5B4-45D1-ACFC-648CFFCF9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8" y="0"/>
            <a:ext cx="9141712"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04" name="Group 303">
            <a:extLst>
              <a:ext uri="{FF2B5EF4-FFF2-40B4-BE49-F238E27FC236}">
                <a16:creationId xmlns:a16="http://schemas.microsoft.com/office/drawing/2014/main" id="{601C064A-E6E4-44D2-B345-2BB7514A700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1714" cy="5143500"/>
            <a:chOff x="651279" y="598259"/>
            <a:chExt cx="10889442" cy="5680742"/>
          </a:xfrm>
        </p:grpSpPr>
        <p:sp>
          <p:nvSpPr>
            <p:cNvPr id="305" name="Color">
              <a:extLst>
                <a:ext uri="{FF2B5EF4-FFF2-40B4-BE49-F238E27FC236}">
                  <a16:creationId xmlns:a16="http://schemas.microsoft.com/office/drawing/2014/main" id="{DB12EA1C-AD22-49E2-9660-D9CDC6B61C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6" name="Color">
              <a:extLst>
                <a:ext uri="{FF2B5EF4-FFF2-40B4-BE49-F238E27FC236}">
                  <a16:creationId xmlns:a16="http://schemas.microsoft.com/office/drawing/2014/main" id="{67CE115B-4A96-4B14-8520-5C5FC624E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07" name="Color">
            <a:extLst>
              <a:ext uri="{FF2B5EF4-FFF2-40B4-BE49-F238E27FC236}">
                <a16:creationId xmlns:a16="http://schemas.microsoft.com/office/drawing/2014/main" id="{D1945E2A-ABF1-415C-B37A-BD0A5C199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03" y="448694"/>
            <a:ext cx="8167081" cy="4260556"/>
          </a:xfrm>
          <a:prstGeom prst="rect">
            <a:avLst/>
          </a:prstGeom>
          <a:solidFill>
            <a:srgbClr val="C6C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Content Placeholder 4" descr="A group of people in hazmat suits and masks working on boxes&#10;&#10;Description automatically generated">
            <a:extLst>
              <a:ext uri="{FF2B5EF4-FFF2-40B4-BE49-F238E27FC236}">
                <a16:creationId xmlns:a16="http://schemas.microsoft.com/office/drawing/2014/main" id="{1C4377D4-1E59-045B-E9D1-E9C10964C8EC}"/>
              </a:ext>
            </a:extLst>
          </p:cNvPr>
          <p:cNvPicPr>
            <a:picLocks noChangeAspect="1"/>
          </p:cNvPicPr>
          <p:nvPr/>
        </p:nvPicPr>
        <p:blipFill rotWithShape="1">
          <a:blip r:embed="rId2"/>
          <a:srcRect l="7773" r="2102"/>
          <a:stretch/>
        </p:blipFill>
        <p:spPr>
          <a:xfrm>
            <a:off x="3560479" y="490211"/>
            <a:ext cx="5026459" cy="4155003"/>
          </a:xfrm>
          <a:prstGeom prst="rect">
            <a:avLst/>
          </a:prstGeom>
        </p:spPr>
      </p:pic>
      <p:grpSp>
        <p:nvGrpSpPr>
          <p:cNvPr id="308" name="Group 307">
            <a:extLst>
              <a:ext uri="{FF2B5EF4-FFF2-40B4-BE49-F238E27FC236}">
                <a16:creationId xmlns:a16="http://schemas.microsoft.com/office/drawing/2014/main" id="{BCCEE623-F22A-4681-990C-036558C135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1717" cy="5143498"/>
            <a:chOff x="0" y="0"/>
            <a:chExt cx="12188952" cy="6858000"/>
          </a:xfrm>
        </p:grpSpPr>
        <p:sp>
          <p:nvSpPr>
            <p:cNvPr id="309" name="Freeform: Shape 308">
              <a:extLst>
                <a:ext uri="{FF2B5EF4-FFF2-40B4-BE49-F238E27FC236}">
                  <a16:creationId xmlns:a16="http://schemas.microsoft.com/office/drawing/2014/main" id="{39928A56-DDFB-4B12-BB34-20833166BD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0" name="Freeform: Shape 309">
              <a:extLst>
                <a:ext uri="{FF2B5EF4-FFF2-40B4-BE49-F238E27FC236}">
                  <a16:creationId xmlns:a16="http://schemas.microsoft.com/office/drawing/2014/main" id="{6B3765F0-85F4-4EB3-93DA-59F421CD49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1" name="Freeform: Shape 310">
              <a:extLst>
                <a:ext uri="{FF2B5EF4-FFF2-40B4-BE49-F238E27FC236}">
                  <a16:creationId xmlns:a16="http://schemas.microsoft.com/office/drawing/2014/main" id="{38E03A00-A562-4753-8BA0-93F8B05DE9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2" name="Freeform: Shape 311">
              <a:extLst>
                <a:ext uri="{FF2B5EF4-FFF2-40B4-BE49-F238E27FC236}">
                  <a16:creationId xmlns:a16="http://schemas.microsoft.com/office/drawing/2014/main" id="{55F5D032-1BA8-410D-B68E-0DD5975821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3" name="Freeform: Shape 312">
              <a:extLst>
                <a:ext uri="{FF2B5EF4-FFF2-40B4-BE49-F238E27FC236}">
                  <a16:creationId xmlns:a16="http://schemas.microsoft.com/office/drawing/2014/main" id="{8BA3FCDE-79E0-49F5-A381-232AB935D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4" name="Freeform: Shape 313">
              <a:extLst>
                <a:ext uri="{FF2B5EF4-FFF2-40B4-BE49-F238E27FC236}">
                  <a16:creationId xmlns:a16="http://schemas.microsoft.com/office/drawing/2014/main" id="{0E27297F-31E8-46C6-8569-1FD12C6533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5" name="Freeform: Shape 314">
              <a:extLst>
                <a:ext uri="{FF2B5EF4-FFF2-40B4-BE49-F238E27FC236}">
                  <a16:creationId xmlns:a16="http://schemas.microsoft.com/office/drawing/2014/main" id="{A374C063-2A46-4D9F-A085-0FB2F194CC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9933F9D8-19FA-AF00-0A05-EAE2B1572F95}"/>
              </a:ext>
            </a:extLst>
          </p:cNvPr>
          <p:cNvSpPr>
            <a:spLocks noGrp="1"/>
          </p:cNvSpPr>
          <p:nvPr>
            <p:ph type="title"/>
          </p:nvPr>
        </p:nvSpPr>
        <p:spPr>
          <a:xfrm>
            <a:off x="589788" y="630936"/>
            <a:ext cx="2821282" cy="2264153"/>
          </a:xfrm>
        </p:spPr>
        <p:txBody>
          <a:bodyPr vert="horz" lIns="91440" tIns="45720" rIns="91440" bIns="45720" rtlCol="0" anchor="b">
            <a:normAutofit/>
          </a:bodyPr>
          <a:lstStyle/>
          <a:p>
            <a:pPr algn="l" defTabSz="914400"/>
            <a:r>
              <a:rPr lang="en-US">
                <a:solidFill>
                  <a:schemeClr val="tx2"/>
                </a:solidFill>
              </a:rPr>
              <a:t>Large-scale Liquid Fentanyl Seizure - Honduras</a:t>
            </a:r>
          </a:p>
        </p:txBody>
      </p:sp>
      <p:sp>
        <p:nvSpPr>
          <p:cNvPr id="48" name="Content Placeholder 17">
            <a:extLst>
              <a:ext uri="{FF2B5EF4-FFF2-40B4-BE49-F238E27FC236}">
                <a16:creationId xmlns:a16="http://schemas.microsoft.com/office/drawing/2014/main" id="{CC074B24-E6E7-D349-16C5-C14F402F6779}"/>
              </a:ext>
            </a:extLst>
          </p:cNvPr>
          <p:cNvSpPr>
            <a:spLocks noGrp="1"/>
          </p:cNvSpPr>
          <p:nvPr>
            <p:ph idx="1"/>
          </p:nvPr>
        </p:nvSpPr>
        <p:spPr>
          <a:xfrm>
            <a:off x="589787" y="2964129"/>
            <a:ext cx="2821282" cy="1671879"/>
          </a:xfrm>
        </p:spPr>
        <p:txBody>
          <a:bodyPr anchor="t">
            <a:normAutofit/>
          </a:bodyPr>
          <a:lstStyle/>
          <a:p>
            <a:endParaRPr lang="en-US" sz="1400" dirty="0">
              <a:solidFill>
                <a:schemeClr val="tx2"/>
              </a:solidFill>
            </a:endParaRPr>
          </a:p>
          <a:p>
            <a:r>
              <a:rPr lang="en-US" sz="1800" b="1" i="1" dirty="0">
                <a:solidFill>
                  <a:schemeClr val="tx2"/>
                </a:solidFill>
              </a:rPr>
              <a:t>48,600 Ampoules</a:t>
            </a:r>
          </a:p>
        </p:txBody>
      </p:sp>
    </p:spTree>
    <p:extLst>
      <p:ext uri="{BB962C8B-B14F-4D97-AF65-F5344CB8AC3E}">
        <p14:creationId xmlns:p14="http://schemas.microsoft.com/office/powerpoint/2010/main" val="1652764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id="{99252E23-F42A-6768-C278-8A7AE8054601}"/>
              </a:ext>
            </a:extLst>
          </p:cNvPr>
          <p:cNvPicPr>
            <a:picLocks noChangeAspect="1"/>
          </p:cNvPicPr>
          <p:nvPr/>
        </p:nvPicPr>
        <p:blipFill rotWithShape="1">
          <a:blip r:embed="rId2">
            <a:alphaModFix amt="35000"/>
          </a:blip>
          <a:srcRect t="17582"/>
          <a:stretch/>
        </p:blipFill>
        <p:spPr>
          <a:xfrm>
            <a:off x="20" y="10"/>
            <a:ext cx="9143980" cy="5143490"/>
          </a:xfrm>
          <a:prstGeom prst="rect">
            <a:avLst/>
          </a:prstGeom>
        </p:spPr>
      </p:pic>
      <p:sp>
        <p:nvSpPr>
          <p:cNvPr id="2" name="Title 1">
            <a:extLst>
              <a:ext uri="{FF2B5EF4-FFF2-40B4-BE49-F238E27FC236}">
                <a16:creationId xmlns:a16="http://schemas.microsoft.com/office/drawing/2014/main" id="{FDDD8826-1605-474B-8EA4-7FD1FEE06E4F}"/>
              </a:ext>
            </a:extLst>
          </p:cNvPr>
          <p:cNvSpPr>
            <a:spLocks noGrp="1"/>
          </p:cNvSpPr>
          <p:nvPr>
            <p:ph type="title"/>
          </p:nvPr>
        </p:nvSpPr>
        <p:spPr>
          <a:xfrm>
            <a:off x="628650" y="273843"/>
            <a:ext cx="7886700" cy="994173"/>
          </a:xfrm>
        </p:spPr>
        <p:txBody>
          <a:bodyPr>
            <a:normAutofit/>
          </a:bodyPr>
          <a:lstStyle/>
          <a:p>
            <a:pPr>
              <a:lnSpc>
                <a:spcPct val="90000"/>
              </a:lnSpc>
            </a:pPr>
            <a:r>
              <a:rPr lang="en-US" sz="3100" b="1" i="1" dirty="0">
                <a:solidFill>
                  <a:schemeClr val="tx2"/>
                </a:solidFill>
                <a:effectLst>
                  <a:outerShdw blurRad="38100" dist="38100" dir="2700000" algn="tl">
                    <a:srgbClr val="000000">
                      <a:alpha val="43137"/>
                    </a:srgbClr>
                  </a:outerShdw>
                </a:effectLst>
              </a:rPr>
              <a:t>137 Newly Discovered </a:t>
            </a:r>
            <a:r>
              <a:rPr lang="en-US" sz="3100" dirty="0">
                <a:solidFill>
                  <a:srgbClr val="FFFFFF"/>
                </a:solidFill>
              </a:rPr>
              <a:t>Novel Synthetic Compounds Detected 2018 - 2022</a:t>
            </a:r>
          </a:p>
        </p:txBody>
      </p:sp>
      <p:graphicFrame>
        <p:nvGraphicFramePr>
          <p:cNvPr id="7" name="Content Placeholder 2">
            <a:extLst>
              <a:ext uri="{FF2B5EF4-FFF2-40B4-BE49-F238E27FC236}">
                <a16:creationId xmlns:a16="http://schemas.microsoft.com/office/drawing/2014/main" id="{074A3591-9443-2D62-75BF-44A0CD9B06F5}"/>
              </a:ext>
            </a:extLst>
          </p:cNvPr>
          <p:cNvGraphicFramePr>
            <a:graphicFrameLocks noGrp="1"/>
          </p:cNvGraphicFramePr>
          <p:nvPr>
            <p:ph idx="1"/>
          </p:nvPr>
        </p:nvGraphicFramePr>
        <p:xfrm>
          <a:off x="628650" y="1369218"/>
          <a:ext cx="7886700"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38444717"/>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E3692-17A8-81BC-971B-018D50569A26}"/>
              </a:ext>
            </a:extLst>
          </p:cNvPr>
          <p:cNvSpPr>
            <a:spLocks noGrp="1"/>
          </p:cNvSpPr>
          <p:nvPr>
            <p:ph type="title"/>
          </p:nvPr>
        </p:nvSpPr>
        <p:spPr/>
        <p:txBody>
          <a:bodyPr>
            <a:noAutofit/>
          </a:bodyPr>
          <a:lstStyle/>
          <a:p>
            <a:r>
              <a:rPr lang="en-US" sz="2800" dirty="0">
                <a:solidFill>
                  <a:schemeClr val="tx1">
                    <a:lumMod val="85000"/>
                    <a:lumOff val="15000"/>
                  </a:schemeClr>
                </a:solidFill>
                <a:effectLst>
                  <a:outerShdw blurRad="38100" dist="38100" dir="2700000" algn="tl">
                    <a:srgbClr val="000000">
                      <a:alpha val="43137"/>
                    </a:srgbClr>
                  </a:outerShdw>
                </a:effectLst>
              </a:rPr>
              <a:t>     U.S. Liquid Fentanyl Seizures</a:t>
            </a:r>
          </a:p>
        </p:txBody>
      </p:sp>
      <p:pic>
        <p:nvPicPr>
          <p:cNvPr id="5" name="Content Placeholder 4" descr="A group of blue bottles on a table&#10;&#10;Description automatically generated">
            <a:extLst>
              <a:ext uri="{FF2B5EF4-FFF2-40B4-BE49-F238E27FC236}">
                <a16:creationId xmlns:a16="http://schemas.microsoft.com/office/drawing/2014/main" id="{B9C8FC57-7EEB-5C90-5876-F991D3CF12C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29026" y="1076326"/>
            <a:ext cx="5164930" cy="3518297"/>
          </a:xfrm>
          <a:prstGeom prst="rect">
            <a:avLst/>
          </a:prstGeom>
          <a:noFill/>
        </p:spPr>
      </p:pic>
      <p:graphicFrame>
        <p:nvGraphicFramePr>
          <p:cNvPr id="15" name="Text Placeholder 3">
            <a:extLst>
              <a:ext uri="{FF2B5EF4-FFF2-40B4-BE49-F238E27FC236}">
                <a16:creationId xmlns:a16="http://schemas.microsoft.com/office/drawing/2014/main" id="{95717A4A-4B62-B478-9540-81B492CE0035}"/>
              </a:ext>
            </a:extLst>
          </p:cNvPr>
          <p:cNvGraphicFramePr/>
          <p:nvPr/>
        </p:nvGraphicFramePr>
        <p:xfrm>
          <a:off x="457201" y="1076326"/>
          <a:ext cx="3008313" cy="35182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30002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 name="Picture 33" descr="A blue and black vertical lines&#10;&#10;Description automatically generated">
            <a:extLst>
              <a:ext uri="{FF2B5EF4-FFF2-40B4-BE49-F238E27FC236}">
                <a16:creationId xmlns:a16="http://schemas.microsoft.com/office/drawing/2014/main" id="{5A659972-4C98-B5C4-7C87-3CA2A7CD9670}"/>
              </a:ext>
            </a:extLst>
          </p:cNvPr>
          <p:cNvPicPr>
            <a:picLocks noChangeAspect="1"/>
          </p:cNvPicPr>
          <p:nvPr/>
        </p:nvPicPr>
        <p:blipFill rotWithShape="1">
          <a:blip r:embed="rId2"/>
          <a:srcRect t="21688" b="16573"/>
          <a:stretch/>
        </p:blipFill>
        <p:spPr>
          <a:xfrm>
            <a:off x="20" y="-5714"/>
            <a:ext cx="9143979" cy="5165522"/>
          </a:xfrm>
          <a:prstGeom prst="rect">
            <a:avLst/>
          </a:prstGeom>
        </p:spPr>
      </p:pic>
      <p:sp>
        <p:nvSpPr>
          <p:cNvPr id="35" name="Rectangle 34">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15"/>
            <a:ext cx="4174944" cy="5165523"/>
          </a:xfrm>
          <a:prstGeom prst="rect">
            <a:avLst/>
          </a:prstGeom>
          <a:gradFill flip="none" rotWithShape="1">
            <a:gsLst>
              <a:gs pos="21000">
                <a:srgbClr val="000000">
                  <a:alpha val="62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35">
            <a:extLst>
              <a:ext uri="{FF2B5EF4-FFF2-40B4-BE49-F238E27FC236}">
                <a16:creationId xmlns:a16="http://schemas.microsoft.com/office/drawing/2014/main" id="{74067CD3-146F-6228-E362-39AA720C2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47582" y="641861"/>
            <a:ext cx="5165524" cy="3870356"/>
          </a:xfrm>
          <a:prstGeom prst="rect">
            <a:avLst/>
          </a:prstGeom>
          <a:gradFill flip="none" rotWithShape="1">
            <a:gsLst>
              <a:gs pos="0">
                <a:schemeClr val="accent5">
                  <a:lumMod val="75000"/>
                  <a:alpha val="91000"/>
                </a:schemeClr>
              </a:gs>
              <a:gs pos="83000">
                <a:schemeClr val="accent5">
                  <a:alpha val="0"/>
                </a:schemeClr>
              </a:gs>
            </a:gsLst>
            <a:lin ang="51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Rectangle 36">
            <a:extLst>
              <a:ext uri="{FF2B5EF4-FFF2-40B4-BE49-F238E27FC236}">
                <a16:creationId xmlns:a16="http://schemas.microsoft.com/office/drawing/2014/main" id="{271C7E5C-A0F8-E9FA-56DB-31A257FD4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736"/>
            <a:ext cx="1559634" cy="5149235"/>
          </a:xfrm>
          <a:prstGeom prst="rect">
            <a:avLst/>
          </a:prstGeom>
          <a:gradFill flip="none" rotWithShape="1">
            <a:gsLst>
              <a:gs pos="5000">
                <a:schemeClr val="accent5"/>
              </a:gs>
              <a:gs pos="49000">
                <a:schemeClr val="accent5">
                  <a:alpha val="0"/>
                </a:scheme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a:extLst>
              <a:ext uri="{FF2B5EF4-FFF2-40B4-BE49-F238E27FC236}">
                <a16:creationId xmlns:a16="http://schemas.microsoft.com/office/drawing/2014/main" id="{33F70A3C-4474-2A39-470C-FD55A88375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780082" y="2301570"/>
            <a:ext cx="3378495" cy="2841930"/>
          </a:xfrm>
          <a:prstGeom prst="rect">
            <a:avLst/>
          </a:prstGeom>
          <a:gradFill flip="none" rotWithShape="1">
            <a:gsLst>
              <a:gs pos="0">
                <a:schemeClr val="accent5"/>
              </a:gs>
              <a:gs pos="60000">
                <a:schemeClr val="accent5">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BAC3F7D4-9613-0E1F-901C-98FE831DE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580917" y="-4863"/>
            <a:ext cx="2570370" cy="5159808"/>
          </a:xfrm>
          <a:prstGeom prst="rect">
            <a:avLst/>
          </a:prstGeom>
          <a:gradFill flip="none" rotWithShape="1">
            <a:gsLst>
              <a:gs pos="5000">
                <a:schemeClr val="accent2"/>
              </a:gs>
              <a:gs pos="49000">
                <a:schemeClr val="accent5">
                  <a:lumMod val="60000"/>
                  <a:lumOff val="40000"/>
                  <a:alpha val="0"/>
                </a:scheme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AFD5167C-AF48-26F0-7A9F-3F76433748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98529" y="-796392"/>
            <a:ext cx="2761518" cy="9158579"/>
          </a:xfrm>
          <a:prstGeom prst="rect">
            <a:avLst/>
          </a:prstGeom>
          <a:gradFill>
            <a:gsLst>
              <a:gs pos="0">
                <a:schemeClr val="accent5"/>
              </a:gs>
              <a:gs pos="65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87B30A01-FCA8-86A5-A840-C32A3BE2E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 y="-5729"/>
            <a:ext cx="3659866" cy="5165529"/>
          </a:xfrm>
          <a:prstGeom prst="rect">
            <a:avLst/>
          </a:prstGeom>
          <a:gradFill>
            <a:gsLst>
              <a:gs pos="0">
                <a:schemeClr val="accent2">
                  <a:alpha val="70000"/>
                </a:schemeClr>
              </a:gs>
              <a:gs pos="44000">
                <a:schemeClr val="accent5">
                  <a:lumMod val="60000"/>
                  <a:lumOff val="40000"/>
                  <a:alpha val="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BA84E31D-CC0F-9BBA-C48D-589B6480D81E}"/>
              </a:ext>
            </a:extLst>
          </p:cNvPr>
          <p:cNvSpPr>
            <a:spLocks noGrp="1"/>
          </p:cNvSpPr>
          <p:nvPr>
            <p:ph type="title"/>
          </p:nvPr>
        </p:nvSpPr>
        <p:spPr>
          <a:xfrm>
            <a:off x="644271" y="1616391"/>
            <a:ext cx="3120174" cy="2129454"/>
          </a:xfrm>
        </p:spPr>
        <p:txBody>
          <a:bodyPr vert="horz" lIns="91440" tIns="45720" rIns="91440" bIns="45720" rtlCol="0" anchor="b">
            <a:normAutofit/>
          </a:bodyPr>
          <a:lstStyle/>
          <a:p>
            <a:pPr algn="l" defTabSz="914400">
              <a:lnSpc>
                <a:spcPct val="90000"/>
              </a:lnSpc>
            </a:pPr>
            <a:r>
              <a:rPr lang="en-US" sz="3000" b="1" dirty="0">
                <a:solidFill>
                  <a:schemeClr val="bg2"/>
                </a:solidFill>
                <a:effectLst>
                  <a:outerShdw blurRad="38100" dist="38100" dir="2700000" algn="tl">
                    <a:srgbClr val="000000">
                      <a:alpha val="43137"/>
                    </a:srgbClr>
                  </a:outerShdw>
                </a:effectLst>
              </a:rPr>
              <a:t>Emerging Xylazine Patterns</a:t>
            </a:r>
          </a:p>
        </p:txBody>
      </p:sp>
    </p:spTree>
    <p:extLst>
      <p:ext uri="{BB962C8B-B14F-4D97-AF65-F5344CB8AC3E}">
        <p14:creationId xmlns:p14="http://schemas.microsoft.com/office/powerpoint/2010/main" val="4474980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8FC67AF-7B5B-4E29-8E94-CF8EE202A34A}"/>
              </a:ext>
            </a:extLst>
          </p:cNvPr>
          <p:cNvGraphicFramePr>
            <a:graphicFrameLocks noGrp="1"/>
          </p:cNvGraphicFramePr>
          <p:nvPr/>
        </p:nvGraphicFramePr>
        <p:xfrm>
          <a:off x="1510019" y="487813"/>
          <a:ext cx="6470810" cy="4690634"/>
        </p:xfrm>
        <a:graphic>
          <a:graphicData uri="http://schemas.openxmlformats.org/drawingml/2006/table">
            <a:tbl>
              <a:tblPr firstRow="1" bandRow="1">
                <a:tableStyleId>{5C22544A-7EE6-4342-B048-85BDC9FD1C3A}</a:tableStyleId>
              </a:tblPr>
              <a:tblGrid>
                <a:gridCol w="1282055">
                  <a:extLst>
                    <a:ext uri="{9D8B030D-6E8A-4147-A177-3AD203B41FA5}">
                      <a16:colId xmlns:a16="http://schemas.microsoft.com/office/drawing/2014/main" val="4085896743"/>
                    </a:ext>
                  </a:extLst>
                </a:gridCol>
                <a:gridCol w="1298001">
                  <a:extLst>
                    <a:ext uri="{9D8B030D-6E8A-4147-A177-3AD203B41FA5}">
                      <a16:colId xmlns:a16="http://schemas.microsoft.com/office/drawing/2014/main" val="36869164"/>
                    </a:ext>
                  </a:extLst>
                </a:gridCol>
                <a:gridCol w="1306696">
                  <a:extLst>
                    <a:ext uri="{9D8B030D-6E8A-4147-A177-3AD203B41FA5}">
                      <a16:colId xmlns:a16="http://schemas.microsoft.com/office/drawing/2014/main" val="249267106"/>
                    </a:ext>
                  </a:extLst>
                </a:gridCol>
                <a:gridCol w="1292029">
                  <a:extLst>
                    <a:ext uri="{9D8B030D-6E8A-4147-A177-3AD203B41FA5}">
                      <a16:colId xmlns:a16="http://schemas.microsoft.com/office/drawing/2014/main" val="3023441377"/>
                    </a:ext>
                  </a:extLst>
                </a:gridCol>
                <a:gridCol w="1292029">
                  <a:extLst>
                    <a:ext uri="{9D8B030D-6E8A-4147-A177-3AD203B41FA5}">
                      <a16:colId xmlns:a16="http://schemas.microsoft.com/office/drawing/2014/main" val="926120388"/>
                    </a:ext>
                  </a:extLst>
                </a:gridCol>
              </a:tblGrid>
              <a:tr h="519022">
                <a:tc>
                  <a:txBody>
                    <a:bodyPr/>
                    <a:lstStyle/>
                    <a:p>
                      <a:pPr algn="ctr"/>
                      <a:r>
                        <a:rPr lang="en-US" sz="1000" dirty="0"/>
                        <a:t>VT #296</a:t>
                      </a:r>
                    </a:p>
                    <a:p>
                      <a:pPr algn="ctr"/>
                      <a:r>
                        <a:rPr lang="en-US" sz="1000" dirty="0">
                          <a:solidFill>
                            <a:srgbClr val="FFFF00"/>
                          </a:solidFill>
                        </a:rPr>
                        <a:t>(17)</a:t>
                      </a:r>
                    </a:p>
                  </a:txBody>
                  <a:tcPr marL="68580" marR="68580" marT="34290" marB="34290"/>
                </a:tc>
                <a:tc>
                  <a:txBody>
                    <a:bodyPr/>
                    <a:lstStyle/>
                    <a:p>
                      <a:pPr algn="ctr"/>
                      <a:r>
                        <a:rPr lang="en-US" sz="1000" dirty="0"/>
                        <a:t>GA #433</a:t>
                      </a:r>
                    </a:p>
                    <a:p>
                      <a:pPr algn="ctr"/>
                      <a:r>
                        <a:rPr lang="en-US" sz="1000" dirty="0">
                          <a:solidFill>
                            <a:srgbClr val="FFFF00"/>
                          </a:solidFill>
                        </a:rPr>
                        <a:t>(11)</a:t>
                      </a:r>
                    </a:p>
                  </a:txBody>
                  <a:tcPr marL="68580" marR="68580" marT="34290" marB="34290"/>
                </a:tc>
                <a:tc>
                  <a:txBody>
                    <a:bodyPr/>
                    <a:lstStyle/>
                    <a:p>
                      <a:pPr algn="ctr"/>
                      <a:r>
                        <a:rPr lang="en-US" sz="1000" dirty="0"/>
                        <a:t>W VA #41</a:t>
                      </a:r>
                    </a:p>
                    <a:p>
                      <a:pPr algn="ctr"/>
                      <a:r>
                        <a:rPr lang="en-US" sz="1000" dirty="0">
                          <a:solidFill>
                            <a:srgbClr val="FFFF00"/>
                          </a:solidFill>
                        </a:rPr>
                        <a:t>(17)</a:t>
                      </a:r>
                    </a:p>
                    <a:p>
                      <a:pPr algn="ctr"/>
                      <a:endParaRPr lang="en-US" sz="1000" dirty="0">
                        <a:solidFill>
                          <a:srgbClr val="FFFF00"/>
                        </a:solidFill>
                        <a:effectLst>
                          <a:outerShdw blurRad="38100" dist="38100" dir="2700000" algn="tl">
                            <a:srgbClr val="000000">
                              <a:alpha val="43137"/>
                            </a:srgbClr>
                          </a:outerShdw>
                        </a:effectLst>
                      </a:endParaRPr>
                    </a:p>
                  </a:txBody>
                  <a:tcPr marL="68580" marR="68580" marT="34290" marB="34290"/>
                </a:tc>
                <a:tc>
                  <a:txBody>
                    <a:bodyPr/>
                    <a:lstStyle/>
                    <a:p>
                      <a:pPr algn="ctr"/>
                      <a:r>
                        <a:rPr lang="en-US" sz="1000" dirty="0"/>
                        <a:t>IL  #1155</a:t>
                      </a:r>
                    </a:p>
                    <a:p>
                      <a:pPr algn="ctr"/>
                      <a:r>
                        <a:rPr lang="en-US" sz="1000" dirty="0">
                          <a:solidFill>
                            <a:srgbClr val="FFFF00"/>
                          </a:solidFill>
                        </a:rPr>
                        <a:t>(22)</a:t>
                      </a:r>
                    </a:p>
                    <a:p>
                      <a:pPr algn="ctr"/>
                      <a:endParaRPr lang="en-US" sz="1000" dirty="0">
                        <a:solidFill>
                          <a:srgbClr val="FFFF00"/>
                        </a:solidFill>
                        <a:effectLst>
                          <a:outerShdw blurRad="38100" dist="38100" dir="2700000" algn="tl">
                            <a:srgbClr val="000000">
                              <a:alpha val="43137"/>
                            </a:srgbClr>
                          </a:outerShdw>
                        </a:effectLst>
                      </a:endParaRPr>
                    </a:p>
                  </a:txBody>
                  <a:tcPr marL="68580" marR="68580" marT="34290" marB="34290"/>
                </a:tc>
                <a:tc>
                  <a:txBody>
                    <a:bodyPr/>
                    <a:lstStyle/>
                    <a:p>
                      <a:pPr algn="ctr"/>
                      <a:r>
                        <a:rPr lang="en-US" sz="1000" dirty="0"/>
                        <a:t>OH #721</a:t>
                      </a:r>
                    </a:p>
                    <a:p>
                      <a:pPr algn="ctr"/>
                      <a:r>
                        <a:rPr lang="en-US" sz="1000">
                          <a:solidFill>
                            <a:srgbClr val="FFFF00"/>
                          </a:solidFill>
                          <a:effectLst>
                            <a:outerShdw blurRad="38100" dist="38100" dir="2700000" algn="tl">
                              <a:srgbClr val="000000">
                                <a:alpha val="43137"/>
                              </a:srgbClr>
                            </a:outerShdw>
                          </a:effectLst>
                        </a:rPr>
                        <a:t>(13)</a:t>
                      </a:r>
                      <a:endParaRPr lang="en-US" sz="1000" dirty="0">
                        <a:solidFill>
                          <a:srgbClr val="FFFF00"/>
                        </a:solidFill>
                        <a:effectLst>
                          <a:outerShdw blurRad="38100" dist="38100" dir="2700000" algn="tl">
                            <a:srgbClr val="000000">
                              <a:alpha val="43137"/>
                            </a:srgbClr>
                          </a:outerShdw>
                        </a:effectLst>
                      </a:endParaRPr>
                    </a:p>
                  </a:txBody>
                  <a:tcPr marL="68580" marR="68580" marT="34290" marB="34290"/>
                </a:tc>
                <a:extLst>
                  <a:ext uri="{0D108BD9-81ED-4DB2-BD59-A6C34878D82A}">
                    <a16:rowId xmlns:a16="http://schemas.microsoft.com/office/drawing/2014/main" val="1758832075"/>
                  </a:ext>
                </a:extLst>
              </a:tr>
              <a:tr h="243819">
                <a:tc>
                  <a:txBody>
                    <a:bodyPr/>
                    <a:lstStyle/>
                    <a:p>
                      <a:pPr algn="ctr"/>
                      <a:r>
                        <a:rPr lang="en-US" sz="1000" b="1" i="0" u="none" dirty="0">
                          <a:solidFill>
                            <a:srgbClr val="7030A0"/>
                          </a:solidFill>
                          <a:effectLst/>
                        </a:rPr>
                        <a:t>Fentanyl</a:t>
                      </a:r>
                    </a:p>
                  </a:txBody>
                  <a:tcPr marL="68580" marR="68580" marT="34290" marB="34290"/>
                </a:tc>
                <a:tc>
                  <a:txBody>
                    <a:bodyPr/>
                    <a:lstStyle/>
                    <a:p>
                      <a:pPr algn="ctr"/>
                      <a:r>
                        <a:rPr lang="en-US" sz="1000" b="1" i="0" u="none" dirty="0">
                          <a:solidFill>
                            <a:srgbClr val="7030A0"/>
                          </a:solidFill>
                          <a:effectLst/>
                        </a:rPr>
                        <a:t>Fentanyl</a:t>
                      </a:r>
                    </a:p>
                  </a:txBody>
                  <a:tcPr marL="68580" marR="68580" marT="34290" marB="34290"/>
                </a:tc>
                <a:tc>
                  <a:txBody>
                    <a:bodyPr/>
                    <a:lstStyle/>
                    <a:p>
                      <a:pPr algn="ctr"/>
                      <a:r>
                        <a:rPr lang="en-US" sz="1000" b="1" dirty="0">
                          <a:solidFill>
                            <a:srgbClr val="7030A0"/>
                          </a:solidFill>
                        </a:rPr>
                        <a:t>Fentanyl</a:t>
                      </a:r>
                    </a:p>
                  </a:txBody>
                  <a:tcPr marL="68580" marR="68580" marT="34290" marB="34290"/>
                </a:tc>
                <a:tc>
                  <a:txBody>
                    <a:bodyPr/>
                    <a:lstStyle/>
                    <a:p>
                      <a:pPr algn="ctr"/>
                      <a:r>
                        <a:rPr lang="en-US" sz="1000" b="1" dirty="0">
                          <a:solidFill>
                            <a:srgbClr val="7030A0"/>
                          </a:solidFill>
                        </a:rPr>
                        <a:t>Fentanyl</a:t>
                      </a:r>
                    </a:p>
                  </a:txBody>
                  <a:tcPr marL="68580" marR="68580" marT="34290" marB="34290"/>
                </a:tc>
                <a:tc>
                  <a:txBody>
                    <a:bodyPr/>
                    <a:lstStyle/>
                    <a:p>
                      <a:pPr algn="ctr"/>
                      <a:r>
                        <a:rPr lang="en-US" sz="1000" b="1" dirty="0">
                          <a:solidFill>
                            <a:srgbClr val="7030A0"/>
                          </a:solidFill>
                        </a:rPr>
                        <a:t>Fentanyl</a:t>
                      </a:r>
                    </a:p>
                  </a:txBody>
                  <a:tcPr marL="68580" marR="68580" marT="34290" marB="34290"/>
                </a:tc>
                <a:extLst>
                  <a:ext uri="{0D108BD9-81ED-4DB2-BD59-A6C34878D82A}">
                    <a16:rowId xmlns:a16="http://schemas.microsoft.com/office/drawing/2014/main" val="821333224"/>
                  </a:ext>
                </a:extLst>
              </a:tr>
              <a:tr h="348910">
                <a:tc>
                  <a:txBody>
                    <a:bodyPr/>
                    <a:lstStyle/>
                    <a:p>
                      <a:pPr algn="ctr"/>
                      <a:r>
                        <a:rPr lang="en-US" sz="1000" b="1" dirty="0" err="1">
                          <a:solidFill>
                            <a:srgbClr val="7030A0"/>
                          </a:solidFill>
                        </a:rPr>
                        <a:t>Fluorofentanyl</a:t>
                      </a:r>
                      <a:endParaRPr lang="en-US" sz="1000" b="1" dirty="0">
                        <a:solidFill>
                          <a:srgbClr val="7030A0"/>
                        </a:solidFill>
                      </a:endParaRPr>
                    </a:p>
                  </a:txBody>
                  <a:tcPr marL="68580" marR="68580" marT="34290" marB="34290"/>
                </a:tc>
                <a:tc>
                  <a:txBody>
                    <a:bodyPr/>
                    <a:lstStyle/>
                    <a:p>
                      <a:pPr algn="ctr"/>
                      <a:r>
                        <a:rPr lang="en-US" sz="1000" b="0" dirty="0">
                          <a:solidFill>
                            <a:srgbClr val="7030A0"/>
                          </a:solidFill>
                        </a:rPr>
                        <a:t>Phenethyl 4-ANPP</a:t>
                      </a:r>
                    </a:p>
                  </a:txBody>
                  <a:tcPr marL="68580" marR="68580" marT="34290" marB="34290"/>
                </a:tc>
                <a:tc>
                  <a:txBody>
                    <a:bodyPr/>
                    <a:lstStyle/>
                    <a:p>
                      <a:pPr algn="ctr"/>
                      <a:r>
                        <a:rPr lang="en-US" sz="1000" b="1" i="0" u="none" dirty="0" err="1">
                          <a:solidFill>
                            <a:srgbClr val="7030A0"/>
                          </a:solidFill>
                          <a:effectLst/>
                        </a:rPr>
                        <a:t>Fluorofentanyl</a:t>
                      </a:r>
                      <a:r>
                        <a:rPr lang="en-US" sz="1000" b="1" dirty="0">
                          <a:solidFill>
                            <a:srgbClr val="7030A0"/>
                          </a:solidFill>
                        </a:rPr>
                        <a:t> </a:t>
                      </a:r>
                    </a:p>
                  </a:txBody>
                  <a:tcPr marL="68580" marR="68580" marT="34290" marB="34290"/>
                </a:tc>
                <a:tc>
                  <a:txBody>
                    <a:bodyPr/>
                    <a:lstStyle/>
                    <a:p>
                      <a:pPr algn="ctr"/>
                      <a:r>
                        <a:rPr lang="en-US" sz="1000" b="1" dirty="0" err="1">
                          <a:solidFill>
                            <a:srgbClr val="7030A0"/>
                          </a:solidFill>
                        </a:rPr>
                        <a:t>Fluorofentanyl</a:t>
                      </a:r>
                      <a:endParaRPr lang="en-US" sz="1000" b="1" dirty="0">
                        <a:solidFill>
                          <a:srgbClr val="7030A0"/>
                        </a:solidFill>
                      </a:endParaRPr>
                    </a:p>
                  </a:txBody>
                  <a:tcPr marL="68580" marR="68580" marT="34290" marB="34290"/>
                </a:tc>
                <a:tc>
                  <a:txBody>
                    <a:bodyPr/>
                    <a:lstStyle/>
                    <a:p>
                      <a:pPr algn="ctr"/>
                      <a:r>
                        <a:rPr lang="en-US" sz="1000" b="1" i="0" u="none" dirty="0" err="1">
                          <a:solidFill>
                            <a:srgbClr val="7030A0"/>
                          </a:solidFill>
                          <a:effectLst/>
                        </a:rPr>
                        <a:t>Fluorofentanyl</a:t>
                      </a:r>
                      <a:endParaRPr lang="en-US" sz="1000" b="1" i="0" u="none" dirty="0">
                        <a:solidFill>
                          <a:srgbClr val="7030A0"/>
                        </a:solidFill>
                        <a:effectLst/>
                      </a:endParaRPr>
                    </a:p>
                  </a:txBody>
                  <a:tcPr marL="68580" marR="68580" marT="34290" marB="34290"/>
                </a:tc>
                <a:extLst>
                  <a:ext uri="{0D108BD9-81ED-4DB2-BD59-A6C34878D82A}">
                    <a16:rowId xmlns:a16="http://schemas.microsoft.com/office/drawing/2014/main" val="1453546902"/>
                  </a:ext>
                </a:extLst>
              </a:tr>
              <a:tr h="243819">
                <a:tc>
                  <a:txBody>
                    <a:bodyPr/>
                    <a:lstStyle/>
                    <a:p>
                      <a:pPr algn="ctr"/>
                      <a:r>
                        <a:rPr lang="en-US" sz="1000" b="1" dirty="0" err="1">
                          <a:solidFill>
                            <a:srgbClr val="7030A0"/>
                          </a:solidFill>
                        </a:rPr>
                        <a:t>Acetylfentanyl</a:t>
                      </a:r>
                      <a:endParaRPr lang="en-US" sz="1000" b="1" dirty="0">
                        <a:solidFill>
                          <a:srgbClr val="7030A0"/>
                        </a:solidFill>
                      </a:endParaRPr>
                    </a:p>
                  </a:txBody>
                  <a:tcPr marL="68580" marR="68580" marT="34290" marB="34290"/>
                </a:tc>
                <a:tc>
                  <a:txBody>
                    <a:bodyPr/>
                    <a:lstStyle/>
                    <a:p>
                      <a:pPr algn="ctr"/>
                      <a:r>
                        <a:rPr lang="en-US" sz="1000" b="1" dirty="0">
                          <a:solidFill>
                            <a:schemeClr val="tx1"/>
                          </a:solidFill>
                        </a:rPr>
                        <a:t>Heroin</a:t>
                      </a:r>
                    </a:p>
                  </a:txBody>
                  <a:tcPr marL="68580" marR="68580" marT="34290" marB="34290"/>
                </a:tc>
                <a:tc>
                  <a:txBody>
                    <a:bodyPr/>
                    <a:lstStyle/>
                    <a:p>
                      <a:pPr algn="ctr"/>
                      <a:r>
                        <a:rPr lang="en-US" sz="1000" b="0" dirty="0">
                          <a:solidFill>
                            <a:srgbClr val="7030A0"/>
                          </a:solidFill>
                        </a:rPr>
                        <a:t>4-ANPP</a:t>
                      </a:r>
                    </a:p>
                  </a:txBody>
                  <a:tcPr marL="68580" marR="68580" marT="34290" marB="34290"/>
                </a:tc>
                <a:tc>
                  <a:txBody>
                    <a:bodyPr/>
                    <a:lstStyle/>
                    <a:p>
                      <a:pPr algn="ctr"/>
                      <a:r>
                        <a:rPr lang="en-US" sz="1000" b="1" dirty="0">
                          <a:solidFill>
                            <a:srgbClr val="7030A0"/>
                          </a:solidFill>
                        </a:rPr>
                        <a:t>Benzyl Fentanyl</a:t>
                      </a:r>
                    </a:p>
                  </a:txBody>
                  <a:tcPr marL="68580" marR="68580" marT="34290" marB="34290"/>
                </a:tc>
                <a:tc>
                  <a:txBody>
                    <a:bodyPr/>
                    <a:lstStyle/>
                    <a:p>
                      <a:pPr algn="ctr"/>
                      <a:r>
                        <a:rPr lang="en-US" sz="1000" b="0" dirty="0">
                          <a:solidFill>
                            <a:srgbClr val="7030A0"/>
                          </a:solidFill>
                        </a:rPr>
                        <a:t>Phenethyl 4-ANPP</a:t>
                      </a:r>
                    </a:p>
                  </a:txBody>
                  <a:tcPr marL="68580" marR="68580" marT="34290" marB="34290"/>
                </a:tc>
                <a:extLst>
                  <a:ext uri="{0D108BD9-81ED-4DB2-BD59-A6C34878D82A}">
                    <a16:rowId xmlns:a16="http://schemas.microsoft.com/office/drawing/2014/main" val="257872489"/>
                  </a:ext>
                </a:extLst>
              </a:tr>
              <a:tr h="243819">
                <a:tc>
                  <a:txBody>
                    <a:bodyPr/>
                    <a:lstStyle/>
                    <a:p>
                      <a:pPr algn="ctr"/>
                      <a:r>
                        <a:rPr lang="en-US" sz="1000" b="1" dirty="0" err="1">
                          <a:solidFill>
                            <a:srgbClr val="7030A0"/>
                          </a:solidFill>
                        </a:rPr>
                        <a:t>Bromofentanyl</a:t>
                      </a:r>
                      <a:endParaRPr lang="en-US" sz="1000" b="1" dirty="0">
                        <a:solidFill>
                          <a:srgbClr val="7030A0"/>
                        </a:solidFill>
                      </a:endParaRPr>
                    </a:p>
                  </a:txBody>
                  <a:tcPr marL="68580" marR="68580" marT="34290" marB="34290"/>
                </a:tc>
                <a:tc>
                  <a:txBody>
                    <a:bodyPr/>
                    <a:lstStyle/>
                    <a:p>
                      <a:pPr algn="ctr"/>
                      <a:r>
                        <a:rPr lang="en-US" sz="1000" b="1" dirty="0">
                          <a:solidFill>
                            <a:schemeClr val="tx1"/>
                          </a:solidFill>
                        </a:rPr>
                        <a:t>Cocaine</a:t>
                      </a:r>
                    </a:p>
                  </a:txBody>
                  <a:tcPr marL="68580" marR="68580" marT="34290" marB="34290"/>
                </a:tc>
                <a:tc>
                  <a:txBody>
                    <a:bodyPr/>
                    <a:lstStyle/>
                    <a:p>
                      <a:pPr algn="ctr"/>
                      <a:r>
                        <a:rPr lang="en-US" sz="1000" b="0" dirty="0">
                          <a:solidFill>
                            <a:srgbClr val="7030A0"/>
                          </a:solidFill>
                        </a:rPr>
                        <a:t>Phenethyl 4-ANPP</a:t>
                      </a:r>
                    </a:p>
                  </a:txBody>
                  <a:tcPr marL="68580" marR="68580" marT="34290" marB="3429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00" b="0" dirty="0">
                          <a:solidFill>
                            <a:srgbClr val="7030A0"/>
                          </a:solidFill>
                        </a:rPr>
                        <a:t>Phenethyl 4-ANPP</a:t>
                      </a:r>
                    </a:p>
                  </a:txBody>
                  <a:tcPr marL="68580" marR="68580" marT="34290" marB="34290"/>
                </a:tc>
                <a:tc>
                  <a:txBody>
                    <a:bodyPr/>
                    <a:lstStyle/>
                    <a:p>
                      <a:pPr algn="ctr"/>
                      <a:r>
                        <a:rPr lang="en-US" sz="1000" b="1" dirty="0">
                          <a:solidFill>
                            <a:schemeClr val="bg1">
                              <a:lumMod val="50000"/>
                            </a:schemeClr>
                          </a:solidFill>
                        </a:rPr>
                        <a:t>3-OH-PCP</a:t>
                      </a:r>
                    </a:p>
                  </a:txBody>
                  <a:tcPr marL="68580" marR="68580" marT="34290" marB="34290"/>
                </a:tc>
                <a:extLst>
                  <a:ext uri="{0D108BD9-81ED-4DB2-BD59-A6C34878D82A}">
                    <a16:rowId xmlns:a16="http://schemas.microsoft.com/office/drawing/2014/main" val="2725929468"/>
                  </a:ext>
                </a:extLst>
              </a:tr>
              <a:tr h="243819">
                <a:tc>
                  <a:txBody>
                    <a:bodyPr/>
                    <a:lstStyle/>
                    <a:p>
                      <a:pPr algn="ctr"/>
                      <a:r>
                        <a:rPr lang="en-US" sz="1000" b="0" dirty="0">
                          <a:solidFill>
                            <a:srgbClr val="7030A0"/>
                          </a:solidFill>
                        </a:rPr>
                        <a:t>4-ANPP</a:t>
                      </a:r>
                    </a:p>
                  </a:txBody>
                  <a:tcPr marL="68580" marR="68580" marT="34290" marB="34290"/>
                </a:tc>
                <a:tc>
                  <a:txBody>
                    <a:bodyPr/>
                    <a:lstStyle/>
                    <a:p>
                      <a:pPr algn="ctr"/>
                      <a:r>
                        <a:rPr lang="en-US" sz="1000" b="1" dirty="0">
                          <a:solidFill>
                            <a:srgbClr val="C00000"/>
                          </a:solidFill>
                          <a:highlight>
                            <a:srgbClr val="FFFF00"/>
                          </a:highlight>
                        </a:rPr>
                        <a:t>Xylazine</a:t>
                      </a:r>
                    </a:p>
                  </a:txBody>
                  <a:tcPr marL="68580" marR="68580" marT="34290" marB="34290"/>
                </a:tc>
                <a:tc>
                  <a:txBody>
                    <a:bodyPr/>
                    <a:lstStyle/>
                    <a:p>
                      <a:pPr algn="ctr"/>
                      <a:r>
                        <a:rPr lang="en-US" sz="1000" b="1" dirty="0">
                          <a:solidFill>
                            <a:schemeClr val="tx1"/>
                          </a:solidFill>
                        </a:rPr>
                        <a:t>Heroin</a:t>
                      </a:r>
                    </a:p>
                  </a:txBody>
                  <a:tcPr marL="68580" marR="68580" marT="34290" marB="34290"/>
                </a:tc>
                <a:tc>
                  <a:txBody>
                    <a:bodyPr/>
                    <a:lstStyle/>
                    <a:p>
                      <a:pPr algn="ctr"/>
                      <a:r>
                        <a:rPr lang="en-US" sz="1000" b="1" dirty="0" err="1">
                          <a:solidFill>
                            <a:schemeClr val="accent6">
                              <a:lumMod val="75000"/>
                            </a:schemeClr>
                          </a:solidFill>
                        </a:rPr>
                        <a:t>Protonitazene</a:t>
                      </a:r>
                      <a:endParaRPr lang="en-US" sz="1000" b="1" dirty="0">
                        <a:solidFill>
                          <a:schemeClr val="accent6">
                            <a:lumMod val="75000"/>
                          </a:schemeClr>
                        </a:solidFill>
                      </a:endParaRPr>
                    </a:p>
                  </a:txBody>
                  <a:tcPr marL="68580" marR="68580" marT="34290" marB="3429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00" b="1" dirty="0" err="1">
                          <a:solidFill>
                            <a:srgbClr val="0070C0"/>
                          </a:solidFill>
                        </a:rPr>
                        <a:t>Diclazepam</a:t>
                      </a:r>
                      <a:endParaRPr lang="en-US" sz="1000" b="1" dirty="0">
                        <a:solidFill>
                          <a:srgbClr val="0070C0"/>
                        </a:solidFill>
                      </a:endParaRPr>
                    </a:p>
                  </a:txBody>
                  <a:tcPr marL="68580" marR="68580" marT="34290" marB="34290"/>
                </a:tc>
                <a:extLst>
                  <a:ext uri="{0D108BD9-81ED-4DB2-BD59-A6C34878D82A}">
                    <a16:rowId xmlns:a16="http://schemas.microsoft.com/office/drawing/2014/main" val="1088029552"/>
                  </a:ext>
                </a:extLst>
              </a:tr>
              <a:tr h="387175">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00" b="0" dirty="0">
                          <a:solidFill>
                            <a:srgbClr val="7030A0"/>
                          </a:solidFill>
                        </a:rPr>
                        <a:t>Phenethyl 4-ANPP</a:t>
                      </a:r>
                    </a:p>
                    <a:p>
                      <a:pPr algn="ctr"/>
                      <a:endParaRPr lang="en-US" sz="1000" b="1" dirty="0">
                        <a:solidFill>
                          <a:schemeClr val="tx1"/>
                        </a:solidFill>
                      </a:endParaRPr>
                    </a:p>
                  </a:txBody>
                  <a:tcPr marL="68580" marR="68580" marT="34290" marB="3429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00" b="1" dirty="0">
                          <a:solidFill>
                            <a:srgbClr val="C00000"/>
                          </a:solidFill>
                        </a:rPr>
                        <a:t>Diphenhydramine</a:t>
                      </a:r>
                    </a:p>
                    <a:p>
                      <a:pPr algn="ctr"/>
                      <a:endParaRPr lang="en-US" sz="1000" b="1" dirty="0">
                        <a:solidFill>
                          <a:schemeClr val="tx1"/>
                        </a:solidFill>
                      </a:endParaRPr>
                    </a:p>
                  </a:txBody>
                  <a:tcPr marL="68580" marR="68580" marT="34290" marB="3429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00" b="1" dirty="0">
                          <a:solidFill>
                            <a:schemeClr val="tx1"/>
                          </a:solidFill>
                        </a:rPr>
                        <a:t>Tramadol</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err="1">
                          <a:solidFill>
                            <a:srgbClr val="0070C0"/>
                          </a:solidFill>
                        </a:rPr>
                        <a:t>Clonazolam</a:t>
                      </a:r>
                      <a:r>
                        <a:rPr lang="en-US" sz="1000" b="1" dirty="0">
                          <a:solidFill>
                            <a:srgbClr val="0070C0"/>
                          </a:solidFil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solidFill>
                            <a:srgbClr val="0070C0"/>
                          </a:solidFill>
                          <a:highlight>
                            <a:srgbClr val="00FFFF"/>
                          </a:highlight>
                        </a:rPr>
                        <a:t>(0.5 mg = OD)</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err="1">
                          <a:solidFill>
                            <a:srgbClr val="0070C0"/>
                          </a:solidFill>
                        </a:rPr>
                        <a:t>Clonazolam</a:t>
                      </a:r>
                      <a:endParaRPr lang="en-US" sz="1000" b="1" dirty="0">
                        <a:solidFill>
                          <a:srgbClr val="0070C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solidFill>
                            <a:srgbClr val="0070C0"/>
                          </a:solidFill>
                          <a:highlight>
                            <a:srgbClr val="00FFFF"/>
                          </a:highlight>
                        </a:rPr>
                        <a:t>(0.5 mg = OD)</a:t>
                      </a:r>
                    </a:p>
                  </a:txBody>
                  <a:tcPr marL="68580" marR="68580" marT="34290" marB="34290"/>
                </a:tc>
                <a:extLst>
                  <a:ext uri="{0D108BD9-81ED-4DB2-BD59-A6C34878D82A}">
                    <a16:rowId xmlns:a16="http://schemas.microsoft.com/office/drawing/2014/main" val="643463313"/>
                  </a:ext>
                </a:extLst>
              </a:tr>
              <a:tr h="243819">
                <a:tc>
                  <a:txBody>
                    <a:bodyPr/>
                    <a:lstStyle/>
                    <a:p>
                      <a:pPr algn="ctr"/>
                      <a:r>
                        <a:rPr lang="en-US" sz="1000" b="1" dirty="0">
                          <a:solidFill>
                            <a:schemeClr val="tx1"/>
                          </a:solidFill>
                        </a:rPr>
                        <a:t>Heroin</a:t>
                      </a:r>
                    </a:p>
                  </a:txBody>
                  <a:tcPr marL="68580" marR="68580" marT="34290" marB="34290"/>
                </a:tc>
                <a:tc>
                  <a:txBody>
                    <a:bodyPr/>
                    <a:lstStyle/>
                    <a:p>
                      <a:pPr algn="ctr"/>
                      <a:r>
                        <a:rPr lang="en-US" sz="1000" b="1" dirty="0">
                          <a:solidFill>
                            <a:srgbClr val="C00000"/>
                          </a:solidFill>
                        </a:rPr>
                        <a:t>Lidocaine</a:t>
                      </a:r>
                    </a:p>
                  </a:txBody>
                  <a:tcPr marL="68580" marR="68580" marT="34290" marB="34290"/>
                </a:tc>
                <a:tc>
                  <a:txBody>
                    <a:bodyPr/>
                    <a:lstStyle/>
                    <a:p>
                      <a:pPr algn="ctr"/>
                      <a:r>
                        <a:rPr lang="en-US" sz="1000" b="1" dirty="0">
                          <a:solidFill>
                            <a:schemeClr val="tx1"/>
                          </a:solidFill>
                        </a:rPr>
                        <a:t>Cocaine</a:t>
                      </a:r>
                    </a:p>
                  </a:txBody>
                  <a:tcPr marL="68580" marR="68580" marT="34290" marB="34290"/>
                </a:tc>
                <a:tc>
                  <a:txBody>
                    <a:bodyPr/>
                    <a:lstStyle/>
                    <a:p>
                      <a:pPr algn="ctr"/>
                      <a:r>
                        <a:rPr lang="en-US" sz="1000" b="1" i="0" u="none" dirty="0">
                          <a:solidFill>
                            <a:schemeClr val="tx1"/>
                          </a:solidFill>
                          <a:effectLst/>
                        </a:rPr>
                        <a:t>Heroin, Morphine</a:t>
                      </a:r>
                    </a:p>
                  </a:txBody>
                  <a:tcPr marL="68580" marR="68580" marT="34290" marB="3429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00" b="1" i="0" u="none" dirty="0">
                          <a:solidFill>
                            <a:schemeClr val="tx1"/>
                          </a:solidFill>
                          <a:effectLst/>
                        </a:rPr>
                        <a:t>Cocaine</a:t>
                      </a:r>
                      <a:endParaRPr lang="en-US" sz="1000" b="1" i="1" u="sng" dirty="0">
                        <a:solidFill>
                          <a:schemeClr val="tx1"/>
                        </a:solidFill>
                        <a:effectLst>
                          <a:outerShdw blurRad="38100" dist="38100" dir="2700000" algn="tl">
                            <a:srgbClr val="000000">
                              <a:alpha val="43137"/>
                            </a:srgbClr>
                          </a:outerShdw>
                        </a:effectLst>
                      </a:endParaRPr>
                    </a:p>
                  </a:txBody>
                  <a:tcPr marL="68580" marR="68580" marT="34290" marB="34290"/>
                </a:tc>
                <a:extLst>
                  <a:ext uri="{0D108BD9-81ED-4DB2-BD59-A6C34878D82A}">
                    <a16:rowId xmlns:a16="http://schemas.microsoft.com/office/drawing/2014/main" val="122013995"/>
                  </a:ext>
                </a:extLst>
              </a:tr>
              <a:tr h="243819">
                <a:tc>
                  <a:txBody>
                    <a:bodyPr/>
                    <a:lstStyle/>
                    <a:p>
                      <a:pPr algn="ctr"/>
                      <a:r>
                        <a:rPr lang="en-US" sz="1000" b="1" dirty="0">
                          <a:solidFill>
                            <a:schemeClr val="tx1"/>
                          </a:solidFill>
                        </a:rPr>
                        <a:t>Morphine</a:t>
                      </a:r>
                    </a:p>
                  </a:txBody>
                  <a:tcPr marL="68580" marR="68580" marT="34290" marB="34290"/>
                </a:tc>
                <a:tc>
                  <a:txBody>
                    <a:bodyPr/>
                    <a:lstStyle/>
                    <a:p>
                      <a:pPr algn="ctr"/>
                      <a:r>
                        <a:rPr lang="en-US" sz="1000" b="1" dirty="0">
                          <a:solidFill>
                            <a:srgbClr val="C00000"/>
                          </a:solidFill>
                        </a:rPr>
                        <a:t>Quinine</a:t>
                      </a:r>
                    </a:p>
                  </a:txBody>
                  <a:tcPr marL="68580" marR="68580" marT="34290" marB="34290"/>
                </a:tc>
                <a:tc>
                  <a:txBody>
                    <a:bodyPr/>
                    <a:lstStyle/>
                    <a:p>
                      <a:pPr algn="ctr"/>
                      <a:r>
                        <a:rPr lang="en-US" sz="1000" b="1" dirty="0">
                          <a:solidFill>
                            <a:schemeClr val="tx1"/>
                          </a:solidFill>
                        </a:rPr>
                        <a:t>Methamphetamine </a:t>
                      </a:r>
                    </a:p>
                  </a:txBody>
                  <a:tcPr marL="68580" marR="68580" marT="34290" marB="34290"/>
                </a:tc>
                <a:tc>
                  <a:txBody>
                    <a:bodyPr/>
                    <a:lstStyle/>
                    <a:p>
                      <a:pPr algn="ctr"/>
                      <a:r>
                        <a:rPr lang="en-US" sz="1000" b="1" dirty="0">
                          <a:solidFill>
                            <a:schemeClr val="tx1"/>
                          </a:solidFill>
                        </a:rPr>
                        <a:t>Cocaine</a:t>
                      </a:r>
                    </a:p>
                  </a:txBody>
                  <a:tcPr marL="68580" marR="68580" marT="34290" marB="3429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00" b="1" dirty="0">
                          <a:solidFill>
                            <a:schemeClr val="tx1"/>
                          </a:solidFill>
                        </a:rPr>
                        <a:t>Heroin</a:t>
                      </a:r>
                    </a:p>
                  </a:txBody>
                  <a:tcPr marL="68580" marR="68580" marT="34290" marB="34290"/>
                </a:tc>
                <a:extLst>
                  <a:ext uri="{0D108BD9-81ED-4DB2-BD59-A6C34878D82A}">
                    <a16:rowId xmlns:a16="http://schemas.microsoft.com/office/drawing/2014/main" val="3718815799"/>
                  </a:ext>
                </a:extLst>
              </a:tr>
              <a:tr h="243819">
                <a:tc>
                  <a:txBody>
                    <a:bodyPr/>
                    <a:lstStyle/>
                    <a:p>
                      <a:pPr algn="ctr"/>
                      <a:r>
                        <a:rPr lang="en-US" sz="1000" b="1" dirty="0">
                          <a:solidFill>
                            <a:srgbClr val="C00000"/>
                          </a:solidFill>
                          <a:highlight>
                            <a:srgbClr val="FFFF00"/>
                          </a:highlight>
                        </a:rPr>
                        <a:t>Xylazine</a:t>
                      </a:r>
                    </a:p>
                  </a:txBody>
                  <a:tcPr marL="68580" marR="68580" marT="34290" marB="34290"/>
                </a:tc>
                <a:tc>
                  <a:txBody>
                    <a:bodyPr/>
                    <a:lstStyle/>
                    <a:p>
                      <a:pPr algn="ctr"/>
                      <a:r>
                        <a:rPr lang="en-US" sz="1000" b="1" dirty="0">
                          <a:solidFill>
                            <a:srgbClr val="C00000"/>
                          </a:solidFill>
                        </a:rPr>
                        <a:t>Hydroquinidine</a:t>
                      </a:r>
                    </a:p>
                  </a:txBody>
                  <a:tcPr marL="68580" marR="68580" marT="34290" marB="34290"/>
                </a:tc>
                <a:tc>
                  <a:txBody>
                    <a:bodyPr/>
                    <a:lstStyle/>
                    <a:p>
                      <a:pPr algn="ctr"/>
                      <a:r>
                        <a:rPr lang="en-US" sz="1000" b="1" dirty="0">
                          <a:solidFill>
                            <a:srgbClr val="C00000"/>
                          </a:solidFill>
                          <a:highlight>
                            <a:srgbClr val="FFFF00"/>
                          </a:highlight>
                        </a:rPr>
                        <a:t>Xylazine</a:t>
                      </a:r>
                    </a:p>
                  </a:txBody>
                  <a:tcPr marL="68580" marR="68580" marT="34290" marB="34290"/>
                </a:tc>
                <a:tc>
                  <a:txBody>
                    <a:bodyPr/>
                    <a:lstStyle/>
                    <a:p>
                      <a:pPr algn="ctr"/>
                      <a:r>
                        <a:rPr lang="en-US" sz="1000" b="1" dirty="0">
                          <a:solidFill>
                            <a:schemeClr val="tx1"/>
                          </a:solidFill>
                        </a:rPr>
                        <a:t>Quetiapine</a:t>
                      </a:r>
                    </a:p>
                  </a:txBody>
                  <a:tcPr marL="68580" marR="68580" marT="34290" marB="34290"/>
                </a:tc>
                <a:tc>
                  <a:txBody>
                    <a:bodyPr/>
                    <a:lstStyle/>
                    <a:p>
                      <a:pPr algn="ctr"/>
                      <a:r>
                        <a:rPr lang="en-US" sz="1000" b="1" dirty="0">
                          <a:solidFill>
                            <a:srgbClr val="C00000"/>
                          </a:solidFill>
                          <a:highlight>
                            <a:srgbClr val="FFFF00"/>
                          </a:highlight>
                        </a:rPr>
                        <a:t>Xylazine</a:t>
                      </a:r>
                    </a:p>
                  </a:txBody>
                  <a:tcPr marL="68580" marR="68580" marT="34290" marB="34290"/>
                </a:tc>
                <a:extLst>
                  <a:ext uri="{0D108BD9-81ED-4DB2-BD59-A6C34878D82A}">
                    <a16:rowId xmlns:a16="http://schemas.microsoft.com/office/drawing/2014/main" val="266427770"/>
                  </a:ext>
                </a:extLst>
              </a:tr>
              <a:tr h="243819">
                <a:tc>
                  <a:txBody>
                    <a:bodyPr/>
                    <a:lstStyle/>
                    <a:p>
                      <a:pPr algn="ctr"/>
                      <a:r>
                        <a:rPr lang="en-US" sz="1000" b="1" dirty="0">
                          <a:solidFill>
                            <a:srgbClr val="C00000"/>
                          </a:solidFill>
                        </a:rPr>
                        <a:t>Lidocaine</a:t>
                      </a:r>
                    </a:p>
                  </a:txBody>
                  <a:tcPr marL="68580" marR="68580" marT="34290" marB="34290"/>
                </a:tc>
                <a:tc>
                  <a:txBody>
                    <a:bodyPr/>
                    <a:lstStyle/>
                    <a:p>
                      <a:pPr algn="ctr"/>
                      <a:r>
                        <a:rPr lang="en-US" sz="1000" b="1" dirty="0">
                          <a:solidFill>
                            <a:srgbClr val="00B050"/>
                          </a:solidFill>
                        </a:rPr>
                        <a:t>Noscapine</a:t>
                      </a:r>
                    </a:p>
                  </a:txBody>
                  <a:tcPr marL="68580" marR="68580" marT="34290" marB="34290"/>
                </a:tc>
                <a:tc>
                  <a:txBody>
                    <a:bodyPr/>
                    <a:lstStyle/>
                    <a:p>
                      <a:pPr algn="ctr"/>
                      <a:r>
                        <a:rPr lang="en-US" sz="1000" b="1" dirty="0">
                          <a:solidFill>
                            <a:srgbClr val="C00000"/>
                          </a:solidFill>
                        </a:rPr>
                        <a:t>Lidocaine</a:t>
                      </a:r>
                    </a:p>
                  </a:txBody>
                  <a:tcPr marL="68580" marR="68580" marT="34290" marB="34290"/>
                </a:tc>
                <a:tc>
                  <a:txBody>
                    <a:bodyPr/>
                    <a:lstStyle/>
                    <a:p>
                      <a:pPr algn="ctr"/>
                      <a:r>
                        <a:rPr lang="en-US" sz="1000" b="1" dirty="0">
                          <a:solidFill>
                            <a:srgbClr val="C00000"/>
                          </a:solidFill>
                          <a:highlight>
                            <a:srgbClr val="FFFF00"/>
                          </a:highlight>
                        </a:rPr>
                        <a:t>Xylazine</a:t>
                      </a:r>
                    </a:p>
                  </a:txBody>
                  <a:tcPr marL="68580" marR="68580" marT="34290" marB="34290"/>
                </a:tc>
                <a:tc>
                  <a:txBody>
                    <a:bodyPr/>
                    <a:lstStyle/>
                    <a:p>
                      <a:pPr algn="ctr"/>
                      <a:r>
                        <a:rPr lang="en-US" sz="1000" b="1" dirty="0">
                          <a:solidFill>
                            <a:srgbClr val="C00000"/>
                          </a:solidFill>
                        </a:rPr>
                        <a:t>Quinine</a:t>
                      </a:r>
                    </a:p>
                  </a:txBody>
                  <a:tcPr marL="68580" marR="68580" marT="34290" marB="34290"/>
                </a:tc>
                <a:extLst>
                  <a:ext uri="{0D108BD9-81ED-4DB2-BD59-A6C34878D82A}">
                    <a16:rowId xmlns:a16="http://schemas.microsoft.com/office/drawing/2014/main" val="1774371321"/>
                  </a:ext>
                </a:extLst>
              </a:tr>
              <a:tr h="243819">
                <a:tc>
                  <a:txBody>
                    <a:bodyPr/>
                    <a:lstStyle/>
                    <a:p>
                      <a:pPr algn="ctr"/>
                      <a:r>
                        <a:rPr lang="en-US" sz="1000" b="1" dirty="0">
                          <a:solidFill>
                            <a:srgbClr val="C00000"/>
                          </a:solidFill>
                        </a:rPr>
                        <a:t>Quinine</a:t>
                      </a:r>
                    </a:p>
                  </a:txBody>
                  <a:tcPr marL="68580" marR="68580" marT="34290" marB="34290"/>
                </a:tc>
                <a:tc>
                  <a:txBody>
                    <a:bodyPr/>
                    <a:lstStyle/>
                    <a:p>
                      <a:pPr algn="ctr"/>
                      <a:r>
                        <a:rPr lang="en-US" sz="1000" b="1" dirty="0">
                          <a:solidFill>
                            <a:srgbClr val="00B050"/>
                          </a:solidFill>
                        </a:rPr>
                        <a:t>6-MAM</a:t>
                      </a:r>
                    </a:p>
                  </a:txBody>
                  <a:tcPr marL="68580" marR="68580" marT="34290" marB="34290"/>
                </a:tc>
                <a:tc>
                  <a:txBody>
                    <a:bodyPr/>
                    <a:lstStyle/>
                    <a:p>
                      <a:pPr algn="ctr"/>
                      <a:r>
                        <a:rPr lang="en-US" sz="1000" b="1" dirty="0">
                          <a:solidFill>
                            <a:srgbClr val="C00000"/>
                          </a:solidFill>
                        </a:rPr>
                        <a:t>Acetaminophen</a:t>
                      </a:r>
                    </a:p>
                  </a:txBody>
                  <a:tcPr marL="68580" marR="68580" marT="34290" marB="34290"/>
                </a:tc>
                <a:tc>
                  <a:txBody>
                    <a:bodyPr/>
                    <a:lstStyle/>
                    <a:p>
                      <a:pPr algn="ctr"/>
                      <a:r>
                        <a:rPr lang="en-US" sz="1000" b="1" dirty="0">
                          <a:solidFill>
                            <a:srgbClr val="C00000"/>
                          </a:solidFill>
                        </a:rPr>
                        <a:t>Quinine, Cinchonine</a:t>
                      </a:r>
                    </a:p>
                  </a:txBody>
                  <a:tcPr marL="68580" marR="68580" marT="34290" marB="34290"/>
                </a:tc>
                <a:tc>
                  <a:txBody>
                    <a:bodyPr/>
                    <a:lstStyle/>
                    <a:p>
                      <a:pPr algn="ctr"/>
                      <a:r>
                        <a:rPr lang="en-US" sz="1000" b="1" dirty="0">
                          <a:solidFill>
                            <a:srgbClr val="C00000"/>
                          </a:solidFill>
                        </a:rPr>
                        <a:t>Lidocaine</a:t>
                      </a:r>
                    </a:p>
                  </a:txBody>
                  <a:tcPr marL="68580" marR="68580" marT="34290" marB="34290"/>
                </a:tc>
                <a:extLst>
                  <a:ext uri="{0D108BD9-81ED-4DB2-BD59-A6C34878D82A}">
                    <a16:rowId xmlns:a16="http://schemas.microsoft.com/office/drawing/2014/main" val="3378600661"/>
                  </a:ext>
                </a:extLst>
              </a:tr>
              <a:tr h="243819">
                <a:tc>
                  <a:txBody>
                    <a:bodyPr/>
                    <a:lstStyle/>
                    <a:p>
                      <a:pPr algn="ctr"/>
                      <a:r>
                        <a:rPr lang="en-US" sz="1000" b="1" dirty="0">
                          <a:solidFill>
                            <a:srgbClr val="C00000"/>
                          </a:solidFill>
                        </a:rPr>
                        <a:t>Caffeine</a:t>
                      </a:r>
                    </a:p>
                  </a:txBody>
                  <a:tcPr marL="68580" marR="68580" marT="34290" marB="34290"/>
                </a:tc>
                <a:tc>
                  <a:txBody>
                    <a:bodyPr/>
                    <a:lstStyle/>
                    <a:p>
                      <a:pPr algn="ctr"/>
                      <a:endParaRPr lang="en-US" sz="1000" b="1" dirty="0">
                        <a:solidFill>
                          <a:srgbClr val="C00000"/>
                        </a:solidFill>
                      </a:endParaRPr>
                    </a:p>
                  </a:txBody>
                  <a:tcPr marL="68580" marR="68580" marT="34290" marB="34290"/>
                </a:tc>
                <a:tc>
                  <a:txBody>
                    <a:bodyPr/>
                    <a:lstStyle/>
                    <a:p>
                      <a:pPr algn="ctr"/>
                      <a:r>
                        <a:rPr lang="en-US" sz="1000" b="1" dirty="0">
                          <a:solidFill>
                            <a:srgbClr val="C00000"/>
                          </a:solidFill>
                        </a:rPr>
                        <a:t>Diphenhydramine</a:t>
                      </a:r>
                    </a:p>
                  </a:txBody>
                  <a:tcPr marL="68580" marR="68580" marT="34290" marB="34290"/>
                </a:tc>
                <a:tc>
                  <a:txBody>
                    <a:bodyPr/>
                    <a:lstStyle/>
                    <a:p>
                      <a:pPr algn="ctr"/>
                      <a:r>
                        <a:rPr lang="en-US" sz="1000" b="1" dirty="0">
                          <a:solidFill>
                            <a:srgbClr val="C00000"/>
                          </a:solidFill>
                        </a:rPr>
                        <a:t>Hydroquinidine</a:t>
                      </a:r>
                    </a:p>
                  </a:txBody>
                  <a:tcPr marL="68580" marR="68580" marT="34290" marB="34290"/>
                </a:tc>
                <a:tc>
                  <a:txBody>
                    <a:bodyPr/>
                    <a:lstStyle/>
                    <a:p>
                      <a:pPr algn="ctr"/>
                      <a:r>
                        <a:rPr lang="en-US" sz="1000" b="1" dirty="0">
                          <a:solidFill>
                            <a:srgbClr val="C00000"/>
                          </a:solidFill>
                        </a:rPr>
                        <a:t>Acetaminophen</a:t>
                      </a:r>
                    </a:p>
                  </a:txBody>
                  <a:tcPr marL="68580" marR="68580" marT="34290" marB="34290"/>
                </a:tc>
                <a:extLst>
                  <a:ext uri="{0D108BD9-81ED-4DB2-BD59-A6C34878D82A}">
                    <a16:rowId xmlns:a16="http://schemas.microsoft.com/office/drawing/2014/main" val="342320601"/>
                  </a:ext>
                </a:extLst>
              </a:tr>
              <a:tr h="243819">
                <a:tc>
                  <a:txBody>
                    <a:bodyPr/>
                    <a:lstStyle/>
                    <a:p>
                      <a:pPr algn="ctr"/>
                      <a:r>
                        <a:rPr lang="en-US" sz="1000" b="1" dirty="0">
                          <a:solidFill>
                            <a:srgbClr val="00B050"/>
                          </a:solidFill>
                        </a:rPr>
                        <a:t>Codeine</a:t>
                      </a:r>
                    </a:p>
                  </a:txBody>
                  <a:tcPr marL="68580" marR="68580" marT="34290" marB="34290"/>
                </a:tc>
                <a:tc>
                  <a:txBody>
                    <a:bodyPr/>
                    <a:lstStyle/>
                    <a:p>
                      <a:pPr algn="ctr"/>
                      <a:endParaRPr lang="en-US" sz="1000" b="1" dirty="0">
                        <a:solidFill>
                          <a:srgbClr val="C00000"/>
                        </a:solidFill>
                      </a:endParaRPr>
                    </a:p>
                  </a:txBody>
                  <a:tcPr marL="68580" marR="68580" marT="34290" marB="34290"/>
                </a:tc>
                <a:tc>
                  <a:txBody>
                    <a:bodyPr/>
                    <a:lstStyle/>
                    <a:p>
                      <a:pPr algn="ctr"/>
                      <a:r>
                        <a:rPr lang="en-US" sz="1000" b="1" dirty="0">
                          <a:solidFill>
                            <a:srgbClr val="C00000"/>
                          </a:solidFill>
                        </a:rPr>
                        <a:t>Phenacetin</a:t>
                      </a:r>
                    </a:p>
                  </a:txBody>
                  <a:tcPr marL="68580" marR="68580" marT="34290" marB="34290"/>
                </a:tc>
                <a:tc>
                  <a:txBody>
                    <a:bodyPr/>
                    <a:lstStyle/>
                    <a:p>
                      <a:pPr algn="ctr"/>
                      <a:r>
                        <a:rPr lang="en-US" sz="1000" b="1" dirty="0">
                          <a:solidFill>
                            <a:srgbClr val="C00000"/>
                          </a:solidFill>
                        </a:rPr>
                        <a:t>Nicotinamide</a:t>
                      </a:r>
                    </a:p>
                  </a:txBody>
                  <a:tcPr marL="68580" marR="68580" marT="34290" marB="34290"/>
                </a:tc>
                <a:tc>
                  <a:txBody>
                    <a:bodyPr/>
                    <a:lstStyle/>
                    <a:p>
                      <a:pPr algn="ctr"/>
                      <a:r>
                        <a:rPr lang="en-US" sz="1000" b="1" dirty="0">
                          <a:solidFill>
                            <a:srgbClr val="00B050"/>
                          </a:solidFill>
                        </a:rPr>
                        <a:t>6-MAM</a:t>
                      </a:r>
                    </a:p>
                  </a:txBody>
                  <a:tcPr marL="68580" marR="68580" marT="34290" marB="34290"/>
                </a:tc>
                <a:extLst>
                  <a:ext uri="{0D108BD9-81ED-4DB2-BD59-A6C34878D82A}">
                    <a16:rowId xmlns:a16="http://schemas.microsoft.com/office/drawing/2014/main" val="712704240"/>
                  </a:ext>
                </a:extLst>
              </a:tr>
              <a:tr h="368581">
                <a:tc>
                  <a:txBody>
                    <a:bodyPr/>
                    <a:lstStyle/>
                    <a:p>
                      <a:pPr algn="ctr"/>
                      <a:r>
                        <a:rPr lang="en-US" sz="1000" b="1" dirty="0">
                          <a:solidFill>
                            <a:srgbClr val="00B050"/>
                          </a:solidFill>
                        </a:rPr>
                        <a:t>6-MAM, </a:t>
                      </a:r>
                      <a:r>
                        <a:rPr lang="en-US" sz="1000" b="1" dirty="0" err="1">
                          <a:solidFill>
                            <a:srgbClr val="00B050"/>
                          </a:solidFill>
                        </a:rPr>
                        <a:t>Acetylcodeine</a:t>
                      </a:r>
                      <a:endParaRPr lang="en-US" sz="1000" b="1" dirty="0">
                        <a:solidFill>
                          <a:srgbClr val="00B050"/>
                        </a:solidFill>
                      </a:endParaRPr>
                    </a:p>
                  </a:txBody>
                  <a:tcPr marL="68580" marR="68580" marT="34290" marB="34290"/>
                </a:tc>
                <a:tc>
                  <a:txBody>
                    <a:bodyPr/>
                    <a:lstStyle/>
                    <a:p>
                      <a:pPr algn="ctr"/>
                      <a:endParaRPr lang="en-US" sz="1000" b="1" dirty="0">
                        <a:solidFill>
                          <a:srgbClr val="C00000"/>
                        </a:solidFill>
                      </a:endParaRPr>
                    </a:p>
                  </a:txBody>
                  <a:tcPr marL="68580" marR="68580" marT="34290" marB="34290"/>
                </a:tc>
                <a:tc>
                  <a:txBody>
                    <a:bodyPr/>
                    <a:lstStyle/>
                    <a:p>
                      <a:pPr algn="ctr"/>
                      <a:r>
                        <a:rPr lang="en-US" sz="1000" b="1" dirty="0">
                          <a:solidFill>
                            <a:srgbClr val="C00000"/>
                          </a:solidFill>
                        </a:rPr>
                        <a:t>Caffeine, Quinine</a:t>
                      </a:r>
                    </a:p>
                  </a:txBody>
                  <a:tcPr marL="68580" marR="68580" marT="34290" marB="34290"/>
                </a:tc>
                <a:tc>
                  <a:txBody>
                    <a:bodyPr/>
                    <a:lstStyle/>
                    <a:p>
                      <a:pPr algn="ctr"/>
                      <a:r>
                        <a:rPr lang="en-US" sz="900" b="1" dirty="0">
                          <a:solidFill>
                            <a:srgbClr val="C00000"/>
                          </a:solidFill>
                        </a:rPr>
                        <a:t>Doxylamine, Risperidone, Lidocaine </a:t>
                      </a:r>
                    </a:p>
                  </a:txBody>
                  <a:tcPr marL="68580" marR="68580" marT="34290" marB="3429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000" b="1" dirty="0">
                        <a:solidFill>
                          <a:srgbClr val="00B050"/>
                        </a:solidFill>
                      </a:endParaRPr>
                    </a:p>
                  </a:txBody>
                  <a:tcPr marL="68580" marR="68580" marT="34290" marB="34290"/>
                </a:tc>
                <a:extLst>
                  <a:ext uri="{0D108BD9-81ED-4DB2-BD59-A6C34878D82A}">
                    <a16:rowId xmlns:a16="http://schemas.microsoft.com/office/drawing/2014/main" val="1827985382"/>
                  </a:ext>
                </a:extLst>
              </a:tr>
              <a:tr h="368581">
                <a:tc>
                  <a:txBody>
                    <a:bodyPr/>
                    <a:lstStyle/>
                    <a:p>
                      <a:pPr algn="ctr"/>
                      <a:r>
                        <a:rPr lang="en-US" sz="1000" b="1" dirty="0">
                          <a:solidFill>
                            <a:srgbClr val="00B050"/>
                          </a:solidFill>
                        </a:rPr>
                        <a:t>Papaverine, Noscapine</a:t>
                      </a:r>
                    </a:p>
                  </a:txBody>
                  <a:tcPr marL="68580" marR="68580" marT="34290" marB="34290"/>
                </a:tc>
                <a:tc>
                  <a:txBody>
                    <a:bodyPr/>
                    <a:lstStyle/>
                    <a:p>
                      <a:pPr algn="ctr"/>
                      <a:endParaRPr lang="en-US" sz="1000" b="1" dirty="0">
                        <a:solidFill>
                          <a:srgbClr val="00B050"/>
                        </a:solidFill>
                      </a:endParaRPr>
                    </a:p>
                  </a:txBody>
                  <a:tcPr marL="68580" marR="68580" marT="34290" marB="34290"/>
                </a:tc>
                <a:tc>
                  <a:txBody>
                    <a:bodyPr/>
                    <a:lstStyle/>
                    <a:p>
                      <a:pPr algn="ctr"/>
                      <a:r>
                        <a:rPr lang="en-US" sz="1000" b="1" dirty="0">
                          <a:solidFill>
                            <a:srgbClr val="00B050"/>
                          </a:solidFill>
                        </a:rPr>
                        <a:t>6-MAM, </a:t>
                      </a:r>
                      <a:r>
                        <a:rPr lang="en-US" sz="1000" b="1" dirty="0" err="1">
                          <a:solidFill>
                            <a:srgbClr val="00B050"/>
                          </a:solidFill>
                        </a:rPr>
                        <a:t>Acetylcodeine</a:t>
                      </a:r>
                      <a:endParaRPr lang="en-US" sz="1000" b="1" dirty="0">
                        <a:solidFill>
                          <a:srgbClr val="00B050"/>
                        </a:solidFill>
                      </a:endParaRPr>
                    </a:p>
                  </a:txBody>
                  <a:tcPr marL="68580" marR="68580" marT="34290" marB="34290"/>
                </a:tc>
                <a:tc>
                  <a:txBody>
                    <a:bodyPr/>
                    <a:lstStyle/>
                    <a:p>
                      <a:pPr algn="ctr"/>
                      <a:r>
                        <a:rPr lang="en-US" sz="800" b="1" dirty="0">
                          <a:solidFill>
                            <a:srgbClr val="00B050"/>
                          </a:solidFill>
                        </a:rPr>
                        <a:t>6-MAM, Papaverine, </a:t>
                      </a:r>
                      <a:r>
                        <a:rPr lang="en-US" sz="800" b="1" dirty="0" err="1">
                          <a:solidFill>
                            <a:srgbClr val="00B050"/>
                          </a:solidFill>
                        </a:rPr>
                        <a:t>Acetylcodeine</a:t>
                      </a:r>
                      <a:r>
                        <a:rPr lang="en-US" sz="800" b="1" dirty="0">
                          <a:solidFill>
                            <a:srgbClr val="00B050"/>
                          </a:solidFill>
                        </a:rPr>
                        <a:t>, Noscapine</a:t>
                      </a:r>
                    </a:p>
                  </a:txBody>
                  <a:tcPr marL="68580" marR="68580" marT="34290" marB="3429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000" dirty="0">
                        <a:solidFill>
                          <a:srgbClr val="00B050"/>
                        </a:solidFill>
                      </a:endParaRPr>
                    </a:p>
                  </a:txBody>
                  <a:tcPr marL="68580" marR="68580" marT="34290" marB="34290"/>
                </a:tc>
                <a:extLst>
                  <a:ext uri="{0D108BD9-81ED-4DB2-BD59-A6C34878D82A}">
                    <a16:rowId xmlns:a16="http://schemas.microsoft.com/office/drawing/2014/main" val="586784681"/>
                  </a:ext>
                </a:extLst>
              </a:tr>
            </a:tbl>
          </a:graphicData>
        </a:graphic>
      </p:graphicFrame>
      <p:sp>
        <p:nvSpPr>
          <p:cNvPr id="5" name="TextBox 4">
            <a:extLst>
              <a:ext uri="{FF2B5EF4-FFF2-40B4-BE49-F238E27FC236}">
                <a16:creationId xmlns:a16="http://schemas.microsoft.com/office/drawing/2014/main" id="{E41B49CC-687E-449C-B8A0-D847D9330E73}"/>
              </a:ext>
            </a:extLst>
          </p:cNvPr>
          <p:cNvSpPr txBox="1"/>
          <p:nvPr/>
        </p:nvSpPr>
        <p:spPr>
          <a:xfrm>
            <a:off x="1517009" y="141563"/>
            <a:ext cx="61099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Emerging Xylazine Street-level Drug Mixtures </a:t>
            </a:r>
          </a:p>
        </p:txBody>
      </p:sp>
      <p:sp>
        <p:nvSpPr>
          <p:cNvPr id="3" name="TextBox 2">
            <a:extLst>
              <a:ext uri="{FF2B5EF4-FFF2-40B4-BE49-F238E27FC236}">
                <a16:creationId xmlns:a16="http://schemas.microsoft.com/office/drawing/2014/main" id="{F1B488B6-77A2-46CA-8978-B81373EA1B79}"/>
              </a:ext>
            </a:extLst>
          </p:cNvPr>
          <p:cNvSpPr txBox="1"/>
          <p:nvPr/>
        </p:nvSpPr>
        <p:spPr>
          <a:xfrm>
            <a:off x="264160" y="623147"/>
            <a:ext cx="1101148" cy="45935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75" b="0" i="0" u="none" strike="noStrike" kern="1200" cap="none" spc="0" normalizeH="0" baseline="0" noProof="0" dirty="0">
                <a:ln>
                  <a:noFill/>
                </a:ln>
                <a:solidFill>
                  <a:prstClr val="black"/>
                </a:solidFill>
                <a:effectLst/>
                <a:uLnTx/>
                <a:uFillTx/>
                <a:latin typeface="Calibri"/>
                <a:ea typeface="+mn-ea"/>
                <a:cs typeface="+mn-cs"/>
              </a:rPr>
              <a:t>Legend: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prstClr val="black"/>
                </a:solidFill>
                <a:effectLst/>
                <a:uLnTx/>
                <a:uFillTx/>
                <a:latin typeface="Calibri"/>
                <a:ea typeface="+mn-ea"/>
                <a:cs typeface="+mn-cs"/>
              </a:rPr>
              <a:t>Black</a:t>
            </a:r>
            <a:r>
              <a:rPr kumimoji="0" lang="en-US" sz="975" b="0" i="0" u="none" strike="noStrike" kern="1200" cap="none" spc="0" normalizeH="0" baseline="0" noProof="0" dirty="0">
                <a:ln>
                  <a:noFill/>
                </a:ln>
                <a:solidFill>
                  <a:prstClr val="black"/>
                </a:solidFill>
                <a:effectLst/>
                <a:uLnTx/>
                <a:uFillTx/>
                <a:latin typeface="Calibri"/>
                <a:ea typeface="+mn-ea"/>
                <a:cs typeface="+mn-cs"/>
              </a:rPr>
              <a:t> = controlled drugs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7030A0"/>
                </a:solidFill>
                <a:effectLst/>
                <a:uLnTx/>
                <a:uFillTx/>
                <a:latin typeface="Calibri"/>
                <a:ea typeface="+mn-ea"/>
                <a:cs typeface="+mn-cs"/>
              </a:rPr>
              <a:t>Purple</a:t>
            </a:r>
            <a:r>
              <a:rPr kumimoji="0" lang="en-US" sz="975" b="0" i="0" u="none" strike="noStrike" kern="1200" cap="none" spc="0" normalizeH="0" baseline="0" noProof="0" dirty="0">
                <a:ln>
                  <a:noFill/>
                </a:ln>
                <a:solidFill>
                  <a:prstClr val="black"/>
                </a:solidFill>
                <a:effectLst/>
                <a:uLnTx/>
                <a:uFillTx/>
                <a:latin typeface="Calibri"/>
                <a:ea typeface="+mn-ea"/>
                <a:cs typeface="+mn-cs"/>
              </a:rPr>
              <a:t> = fentanyl compounds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F79646">
                    <a:lumMod val="75000"/>
                  </a:srgbClr>
                </a:solidFill>
                <a:effectLst/>
                <a:uLnTx/>
                <a:uFillTx/>
                <a:latin typeface="Calibri"/>
                <a:ea typeface="+mn-ea"/>
                <a:cs typeface="+mn-cs"/>
              </a:rPr>
              <a:t>Orange</a:t>
            </a:r>
            <a:r>
              <a:rPr kumimoji="0" lang="en-US" sz="975" b="0" i="0" u="none" strike="noStrike" kern="1200" cap="none" spc="0" normalizeH="0" baseline="0" noProof="0" dirty="0">
                <a:ln>
                  <a:noFill/>
                </a:ln>
                <a:solidFill>
                  <a:prstClr val="black"/>
                </a:solidFill>
                <a:effectLst/>
                <a:uLnTx/>
                <a:uFillTx/>
                <a:latin typeface="Calibri"/>
                <a:ea typeface="+mn-ea"/>
                <a:cs typeface="+mn-cs"/>
              </a:rPr>
              <a:t> = synthetic opioid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0070C0"/>
                </a:solidFill>
                <a:effectLst/>
                <a:uLnTx/>
                <a:uFillTx/>
                <a:latin typeface="Calibri"/>
                <a:ea typeface="+mn-ea"/>
                <a:cs typeface="+mn-cs"/>
              </a:rPr>
              <a:t>Blue</a:t>
            </a:r>
            <a:r>
              <a:rPr kumimoji="0" lang="en-US" sz="975" b="0" i="0" u="none" strike="noStrike" kern="1200" cap="none" spc="0" normalizeH="0" baseline="0" noProof="0" dirty="0">
                <a:ln>
                  <a:noFill/>
                </a:ln>
                <a:solidFill>
                  <a:prstClr val="black"/>
                </a:solidFill>
                <a:effectLst/>
                <a:uLnTx/>
                <a:uFillTx/>
                <a:latin typeface="Calibri"/>
                <a:ea typeface="+mn-ea"/>
                <a:cs typeface="+mn-cs"/>
              </a:rPr>
              <a:t> = synthetic benzo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C00000"/>
                </a:solidFill>
                <a:effectLst/>
                <a:uLnTx/>
                <a:uFillTx/>
                <a:latin typeface="Calibri"/>
                <a:ea typeface="+mn-ea"/>
                <a:cs typeface="+mn-cs"/>
              </a:rPr>
              <a:t>Red </a:t>
            </a:r>
            <a:r>
              <a:rPr kumimoji="0" lang="en-US" sz="975" b="0" i="0" u="none" strike="noStrike" kern="1200" cap="none" spc="0" normalizeH="0" baseline="0" noProof="0" dirty="0">
                <a:ln>
                  <a:noFill/>
                </a:ln>
                <a:solidFill>
                  <a:prstClr val="black"/>
                </a:solidFill>
                <a:effectLst/>
                <a:uLnTx/>
                <a:uFillTx/>
                <a:latin typeface="Calibri"/>
                <a:ea typeface="+mn-ea"/>
                <a:cs typeface="+mn-cs"/>
              </a:rPr>
              <a:t>= traditional &amp; emerging  adulterants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prstClr val="white">
                    <a:lumMod val="50000"/>
                  </a:prstClr>
                </a:solidFill>
                <a:effectLst/>
                <a:uLnTx/>
                <a:uFillTx/>
                <a:latin typeface="Calibri"/>
                <a:ea typeface="+mn-ea"/>
                <a:cs typeface="+mn-cs"/>
              </a:rPr>
              <a:t>Grey</a:t>
            </a:r>
            <a:r>
              <a:rPr kumimoji="0" lang="en-US" sz="975" b="0" i="0" u="none" strike="noStrike" kern="1200" cap="none" spc="0" normalizeH="0" baseline="0" noProof="0" dirty="0">
                <a:ln>
                  <a:noFill/>
                </a:ln>
                <a:solidFill>
                  <a:prstClr val="black"/>
                </a:solidFill>
                <a:effectLst/>
                <a:uLnTx/>
                <a:uFillTx/>
                <a:latin typeface="Calibri"/>
                <a:ea typeface="+mn-ea"/>
                <a:cs typeface="+mn-cs"/>
              </a:rPr>
              <a:t> = synthetic hallucinogenic</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00B050"/>
                </a:solidFill>
                <a:effectLst/>
                <a:uLnTx/>
                <a:uFillTx/>
                <a:latin typeface="Calibri"/>
                <a:ea typeface="+mn-ea"/>
                <a:cs typeface="+mn-cs"/>
              </a:rPr>
              <a:t>Green</a:t>
            </a:r>
            <a:r>
              <a:rPr kumimoji="0" lang="en-US" sz="975" b="0" i="0" u="none" strike="noStrike" kern="1200" cap="none" spc="0" normalizeH="0" baseline="0" noProof="0" dirty="0">
                <a:ln>
                  <a:noFill/>
                </a:ln>
                <a:solidFill>
                  <a:prstClr val="black"/>
                </a:solidFill>
                <a:effectLst/>
                <a:uLnTx/>
                <a:uFillTx/>
                <a:latin typeface="Calibri"/>
                <a:ea typeface="+mn-ea"/>
                <a:cs typeface="+mn-cs"/>
              </a:rPr>
              <a:t> = impurities from heroin manufacturing process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prstClr val="black"/>
                </a:solidFill>
                <a:effectLst/>
                <a:highlight>
                  <a:srgbClr val="FFFF00"/>
                </a:highlight>
                <a:uLnTx/>
                <a:uFillTx/>
                <a:latin typeface="Calibri"/>
                <a:ea typeface="+mn-ea"/>
                <a:cs typeface="+mn-cs"/>
              </a:rPr>
              <a:t>Yellow</a:t>
            </a:r>
            <a:r>
              <a:rPr kumimoji="0" lang="en-US" sz="975" b="0" i="0" u="none" strike="noStrike" kern="1200" cap="none" spc="0" normalizeH="0" baseline="0" noProof="0" dirty="0">
                <a:ln>
                  <a:noFill/>
                </a:ln>
                <a:solidFill>
                  <a:prstClr val="black"/>
                </a:solidFill>
                <a:effectLst/>
                <a:highlight>
                  <a:srgbClr val="FFFF00"/>
                </a:highlight>
                <a:uLnTx/>
                <a:uFillTx/>
                <a:latin typeface="Calibri"/>
                <a:ea typeface="+mn-ea"/>
                <a:cs typeface="+mn-cs"/>
              </a:rPr>
              <a:t> </a:t>
            </a:r>
            <a:r>
              <a:rPr kumimoji="0" lang="en-US" sz="975" b="0" i="0" u="none" strike="noStrike" kern="1200" cap="none" spc="0" normalizeH="0" baseline="0" noProof="0" dirty="0">
                <a:ln>
                  <a:noFill/>
                </a:ln>
                <a:solidFill>
                  <a:prstClr val="black"/>
                </a:solidFill>
                <a:effectLst/>
                <a:uLnTx/>
                <a:uFillTx/>
                <a:latin typeface="Calibri"/>
                <a:ea typeface="+mn-ea"/>
                <a:cs typeface="+mn-cs"/>
              </a:rPr>
              <a:t>= xylazine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3076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57">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Rectangle 59">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792" y="0"/>
            <a:ext cx="9169464" cy="5151052"/>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Rectangle 61">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31469" y="-2"/>
            <a:ext cx="8829202" cy="5151055"/>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Rectangle 63">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400" y="0"/>
            <a:ext cx="2717530" cy="5151054"/>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Rectangle 65">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906" y="-2"/>
            <a:ext cx="9175185" cy="515105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Rectangle 67">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363251" y="-646368"/>
            <a:ext cx="5146448" cy="6448394"/>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9" name="Oval 69">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890229" y="816787"/>
            <a:ext cx="3725650" cy="3741293"/>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968D4ECA-B860-4301-AB9D-5987CD0957E6}"/>
              </a:ext>
            </a:extLst>
          </p:cNvPr>
          <p:cNvSpPr>
            <a:spLocks noGrp="1"/>
          </p:cNvSpPr>
          <p:nvPr>
            <p:ph type="title"/>
          </p:nvPr>
        </p:nvSpPr>
        <p:spPr>
          <a:xfrm>
            <a:off x="3121925" y="614238"/>
            <a:ext cx="5036024" cy="2384016"/>
          </a:xfrm>
        </p:spPr>
        <p:txBody>
          <a:bodyPr vert="horz" lIns="91440" tIns="45720" rIns="91440" bIns="45720" rtlCol="0" anchor="b">
            <a:normAutofit/>
          </a:bodyPr>
          <a:lstStyle/>
          <a:p>
            <a:pPr algn="l" defTabSz="914400">
              <a:lnSpc>
                <a:spcPct val="90000"/>
              </a:lnSpc>
            </a:pPr>
            <a:r>
              <a:rPr lang="en-US" sz="3600" b="1" kern="1200">
                <a:solidFill>
                  <a:srgbClr val="FFFFFF"/>
                </a:solidFill>
                <a:effectLst>
                  <a:outerShdw blurRad="38100" dist="38100" dir="2700000" algn="tl">
                    <a:srgbClr val="000000">
                      <a:alpha val="43137"/>
                    </a:srgbClr>
                  </a:outerShdw>
                </a:effectLst>
                <a:latin typeface="+mj-lt"/>
                <a:ea typeface="+mj-ea"/>
                <a:cs typeface="+mj-cs"/>
              </a:rPr>
              <a:t>Morbidity Perspective</a:t>
            </a:r>
          </a:p>
        </p:txBody>
      </p:sp>
      <p:sp>
        <p:nvSpPr>
          <p:cNvPr id="72" name="Rectangle 71">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3367582"/>
            <a:ext cx="9163282" cy="178347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8089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F9D8D2C3-ADE5-4B52-B71F-247D8E9ED6F4}"/>
              </a:ext>
            </a:extLst>
          </p:cNvPr>
          <p:cNvSpPr>
            <a:spLocks noGrp="1"/>
          </p:cNvSpPr>
          <p:nvPr>
            <p:ph type="title"/>
          </p:nvPr>
        </p:nvSpPr>
        <p:spPr>
          <a:xfrm>
            <a:off x="3924300" y="279401"/>
            <a:ext cx="4605336" cy="438150"/>
          </a:xfrm>
        </p:spPr>
        <p:txBody>
          <a:bodyPr vert="horz" lIns="91440" tIns="45720" rIns="91440" bIns="45720" rtlCol="0" anchor="t">
            <a:normAutofit fontScale="90000"/>
          </a:bodyPr>
          <a:lstStyle/>
          <a:p>
            <a:pPr algn="l" defTabSz="914400">
              <a:lnSpc>
                <a:spcPct val="90000"/>
              </a:lnSpc>
            </a:pPr>
            <a:r>
              <a:rPr lang="en-US" sz="3000" b="1" dirty="0">
                <a:solidFill>
                  <a:schemeClr val="bg1"/>
                </a:solidFill>
                <a:effectLst>
                  <a:outerShdw blurRad="38100" dist="38100" dir="2700000" algn="tl">
                    <a:srgbClr val="000000">
                      <a:alpha val="43137"/>
                    </a:srgbClr>
                  </a:outerShdw>
                </a:effectLst>
              </a:rPr>
              <a:t>                Phenacetin</a:t>
            </a:r>
          </a:p>
        </p:txBody>
      </p:sp>
      <p:pic>
        <p:nvPicPr>
          <p:cNvPr id="6" name="Content Placeholder 5" descr="A picture containing cake, water, table, red&#10;&#10;Description automatically generated">
            <a:extLst>
              <a:ext uri="{FF2B5EF4-FFF2-40B4-BE49-F238E27FC236}">
                <a16:creationId xmlns:a16="http://schemas.microsoft.com/office/drawing/2014/main" id="{3E07E5A1-B0D2-4118-9C81-089156E56266}"/>
              </a:ext>
            </a:extLst>
          </p:cNvPr>
          <p:cNvPicPr>
            <a:picLocks noGrp="1" noChangeAspect="1"/>
          </p:cNvPicPr>
          <p:nvPr>
            <p:ph sz="half" idx="1"/>
          </p:nvPr>
        </p:nvPicPr>
        <p:blipFill rotWithShape="1">
          <a:blip r:embed="rId2"/>
          <a:srcRect l="16783" r="16921"/>
          <a:stretch/>
        </p:blipFill>
        <p:spPr>
          <a:xfrm>
            <a:off x="20" y="10"/>
            <a:ext cx="3409931" cy="51434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13" name="Group 12">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72963" y="0"/>
            <a:ext cx="663180" cy="5143500"/>
            <a:chOff x="3697284" y="-1"/>
            <a:chExt cx="884241" cy="6858001"/>
          </a:xfrm>
          <a:effectLst>
            <a:outerShdw blurRad="381000" dist="152400" algn="l" rotWithShape="0">
              <a:prstClr val="black">
                <a:alpha val="10000"/>
              </a:prstClr>
            </a:outerShdw>
          </a:effectLst>
        </p:grpSpPr>
        <p:sp>
          <p:nvSpPr>
            <p:cNvPr id="14" name="Freeform: Shape 13">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Freeform: Shape 14">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 name="Content Placeholder 3">
            <a:extLst>
              <a:ext uri="{FF2B5EF4-FFF2-40B4-BE49-F238E27FC236}">
                <a16:creationId xmlns:a16="http://schemas.microsoft.com/office/drawing/2014/main" id="{B025E166-4563-45CC-87F2-41FF474DF406}"/>
              </a:ext>
            </a:extLst>
          </p:cNvPr>
          <p:cNvSpPr>
            <a:spLocks noGrp="1"/>
          </p:cNvSpPr>
          <p:nvPr>
            <p:ph sz="half" idx="2"/>
          </p:nvPr>
        </p:nvSpPr>
        <p:spPr>
          <a:xfrm>
            <a:off x="3924300" y="996952"/>
            <a:ext cx="4605337" cy="3930647"/>
          </a:xfrm>
        </p:spPr>
        <p:txBody>
          <a:bodyPr vert="horz" lIns="91440" tIns="45720" rIns="91440" bIns="45720" rtlCol="0">
            <a:normAutofit fontScale="92500" lnSpcReduction="20000"/>
          </a:bodyPr>
          <a:lstStyle/>
          <a:p>
            <a:pPr indent="-228600" defTabSz="914400">
              <a:lnSpc>
                <a:spcPct val="90000"/>
              </a:lnSpc>
            </a:pPr>
            <a:r>
              <a:rPr lang="en-US" sz="1600" b="1" dirty="0">
                <a:solidFill>
                  <a:schemeClr val="bg1">
                    <a:alpha val="80000"/>
                  </a:schemeClr>
                </a:solidFill>
              </a:rPr>
              <a:t>Phenacetin induces hemolytic anemia, a disorder in which </a:t>
            </a:r>
            <a:r>
              <a:rPr lang="en-US" sz="1600" b="1" dirty="0">
                <a:solidFill>
                  <a:srgbClr val="FFFF00">
                    <a:alpha val="80000"/>
                  </a:srgbClr>
                </a:solidFill>
              </a:rPr>
              <a:t>red blood cells are destroyed prematurely, affecting oxygen transfer</a:t>
            </a:r>
            <a:r>
              <a:rPr lang="en-US" sz="1600" b="1" dirty="0">
                <a:solidFill>
                  <a:schemeClr val="bg1">
                    <a:alpha val="80000"/>
                  </a:schemeClr>
                </a:solidFill>
              </a:rPr>
              <a:t>*</a:t>
            </a:r>
          </a:p>
          <a:p>
            <a:pPr marL="0" indent="-228600" defTabSz="914400">
              <a:lnSpc>
                <a:spcPct val="90000"/>
              </a:lnSpc>
            </a:pPr>
            <a:endParaRPr lang="en-US" sz="1600" dirty="0">
              <a:solidFill>
                <a:schemeClr val="bg1">
                  <a:alpha val="80000"/>
                </a:schemeClr>
              </a:solidFill>
            </a:endParaRPr>
          </a:p>
          <a:p>
            <a:pPr indent="-228600" defTabSz="914400">
              <a:lnSpc>
                <a:spcPct val="90000"/>
              </a:lnSpc>
            </a:pPr>
            <a:r>
              <a:rPr lang="en-US" sz="1600" b="1" dirty="0">
                <a:solidFill>
                  <a:schemeClr val="bg1">
                    <a:alpha val="80000"/>
                  </a:schemeClr>
                </a:solidFill>
              </a:rPr>
              <a:t>Respiratory depression &amp; cardiac arrest may ensue from lack of oxygen </a:t>
            </a:r>
          </a:p>
          <a:p>
            <a:pPr marL="0" indent="-228600" defTabSz="914400">
              <a:lnSpc>
                <a:spcPct val="90000"/>
              </a:lnSpc>
            </a:pPr>
            <a:endParaRPr lang="en-US" sz="1600" b="1" dirty="0">
              <a:solidFill>
                <a:schemeClr val="bg1">
                  <a:alpha val="80000"/>
                </a:schemeClr>
              </a:solidFill>
            </a:endParaRPr>
          </a:p>
          <a:p>
            <a:pPr indent="-228600" defTabSz="914400">
              <a:lnSpc>
                <a:spcPct val="90000"/>
              </a:lnSpc>
            </a:pPr>
            <a:r>
              <a:rPr lang="en-US" sz="1600" b="1" dirty="0">
                <a:solidFill>
                  <a:schemeClr val="bg1">
                    <a:alpha val="80000"/>
                  </a:schemeClr>
                </a:solidFill>
              </a:rPr>
              <a:t>The chronic use of phenacetin is associated with nephrotoxicity and analgesic nephropathy </a:t>
            </a:r>
            <a:r>
              <a:rPr lang="en-US" sz="1600" b="1" dirty="0">
                <a:solidFill>
                  <a:srgbClr val="FFFF00">
                    <a:alpha val="80000"/>
                  </a:srgbClr>
                </a:solidFill>
              </a:rPr>
              <a:t>(kidney damage)</a:t>
            </a:r>
            <a:r>
              <a:rPr lang="en-US" sz="1600" b="1" dirty="0">
                <a:solidFill>
                  <a:schemeClr val="bg1">
                    <a:alpha val="80000"/>
                  </a:schemeClr>
                </a:solidFill>
              </a:rPr>
              <a:t>**</a:t>
            </a:r>
          </a:p>
          <a:p>
            <a:pPr indent="-228600" defTabSz="914400">
              <a:lnSpc>
                <a:spcPct val="90000"/>
              </a:lnSpc>
            </a:pPr>
            <a:endParaRPr lang="en-US" sz="1600" b="1" dirty="0">
              <a:solidFill>
                <a:schemeClr val="bg1">
                  <a:alpha val="80000"/>
                </a:schemeClr>
              </a:solidFill>
            </a:endParaRPr>
          </a:p>
          <a:p>
            <a:pPr indent="-228600" defTabSz="914400">
              <a:lnSpc>
                <a:spcPct val="90000"/>
              </a:lnSpc>
            </a:pPr>
            <a:r>
              <a:rPr lang="en-US" sz="1600" b="1" dirty="0">
                <a:solidFill>
                  <a:schemeClr val="bg1">
                    <a:alpha val="80000"/>
                  </a:schemeClr>
                </a:solidFill>
              </a:rPr>
              <a:t>In one prospective study, phenacetin was associated with </a:t>
            </a:r>
            <a:r>
              <a:rPr lang="en-US" sz="1600" b="1" dirty="0">
                <a:solidFill>
                  <a:srgbClr val="FFFF00">
                    <a:alpha val="80000"/>
                  </a:srgbClr>
                </a:solidFill>
              </a:rPr>
              <a:t>an increased risk of death due to renal diseases, cancers, and cardiovascular diseases</a:t>
            </a:r>
            <a:r>
              <a:rPr lang="en-US" sz="1600" b="1" dirty="0">
                <a:solidFill>
                  <a:schemeClr val="bg1">
                    <a:alpha val="80000"/>
                  </a:schemeClr>
                </a:solidFill>
              </a:rPr>
              <a:t>***</a:t>
            </a:r>
          </a:p>
          <a:p>
            <a:pPr indent="-228600" defTabSz="914400">
              <a:lnSpc>
                <a:spcPct val="90000"/>
              </a:lnSpc>
            </a:pPr>
            <a:endParaRPr lang="en-US" sz="1500" dirty="0">
              <a:solidFill>
                <a:schemeClr val="bg1">
                  <a:alpha val="80000"/>
                </a:schemeClr>
              </a:solidFill>
            </a:endParaRPr>
          </a:p>
          <a:p>
            <a:pPr marL="0" indent="0" defTabSz="914400">
              <a:lnSpc>
                <a:spcPct val="90000"/>
              </a:lnSpc>
              <a:buNone/>
            </a:pPr>
            <a:r>
              <a:rPr lang="en-US" sz="800" dirty="0">
                <a:solidFill>
                  <a:schemeClr val="bg1">
                    <a:alpha val="80000"/>
                  </a:schemeClr>
                </a:solidFill>
              </a:rPr>
              <a:t>__________________</a:t>
            </a:r>
          </a:p>
          <a:p>
            <a:pPr marL="0" indent="0" defTabSz="914400">
              <a:lnSpc>
                <a:spcPct val="90000"/>
              </a:lnSpc>
              <a:buNone/>
            </a:pPr>
            <a:r>
              <a:rPr lang="en-US" sz="800" dirty="0">
                <a:solidFill>
                  <a:schemeClr val="bg1">
                    <a:alpha val="80000"/>
                  </a:schemeClr>
                </a:solidFill>
              </a:rPr>
              <a:t>*Millar J, et al, Phenacetin-induced hemolytic anemia. Can Med Assoc J (1972) Apr 8; 106(7): 770–775</a:t>
            </a:r>
          </a:p>
          <a:p>
            <a:pPr marL="0" indent="-228600" defTabSz="914400">
              <a:lnSpc>
                <a:spcPct val="90000"/>
              </a:lnSpc>
            </a:pPr>
            <a:endParaRPr lang="en-US" sz="800" dirty="0">
              <a:solidFill>
                <a:schemeClr val="bg1">
                  <a:alpha val="80000"/>
                </a:schemeClr>
              </a:solidFill>
            </a:endParaRPr>
          </a:p>
          <a:p>
            <a:pPr marL="0" indent="0" defTabSz="914400">
              <a:lnSpc>
                <a:spcPct val="90000"/>
              </a:lnSpc>
              <a:buNone/>
            </a:pPr>
            <a:r>
              <a:rPr lang="en-US" sz="800" dirty="0">
                <a:solidFill>
                  <a:schemeClr val="bg1">
                    <a:alpha val="80000"/>
                  </a:schemeClr>
                </a:solidFill>
              </a:rPr>
              <a:t>** C. Cole, Liverpool John </a:t>
            </a:r>
            <a:r>
              <a:rPr lang="en-US" sz="800" dirty="0" err="1">
                <a:solidFill>
                  <a:schemeClr val="bg1">
                    <a:alpha val="80000"/>
                  </a:schemeClr>
                </a:solidFill>
              </a:rPr>
              <a:t>Moores</a:t>
            </a:r>
            <a:r>
              <a:rPr lang="en-US" sz="800" dirty="0">
                <a:solidFill>
                  <a:schemeClr val="bg1">
                    <a:alpha val="80000"/>
                  </a:schemeClr>
                </a:solidFill>
              </a:rPr>
              <a:t> University, Centre for Public Health, CUT: A Guide to Adulterants, Bulking Agents and Other Contaminants Found in Illicit Drugs, Centre for Public Health, Faculty of Health and Applied Social Sciences, Liverpool John </a:t>
            </a:r>
            <a:r>
              <a:rPr lang="en-US" sz="800" dirty="0" err="1">
                <a:solidFill>
                  <a:schemeClr val="bg1">
                    <a:alpha val="80000"/>
                  </a:schemeClr>
                </a:solidFill>
              </a:rPr>
              <a:t>Moores</a:t>
            </a:r>
            <a:r>
              <a:rPr lang="en-US" sz="800" dirty="0">
                <a:solidFill>
                  <a:schemeClr val="bg1">
                    <a:alpha val="80000"/>
                  </a:schemeClr>
                </a:solidFill>
              </a:rPr>
              <a:t> University, Liverpool, 2010</a:t>
            </a:r>
          </a:p>
          <a:p>
            <a:pPr marL="0" indent="-228600" defTabSz="914400">
              <a:lnSpc>
                <a:spcPct val="90000"/>
              </a:lnSpc>
            </a:pPr>
            <a:endParaRPr lang="en-US" sz="800" dirty="0">
              <a:solidFill>
                <a:schemeClr val="bg1">
                  <a:alpha val="80000"/>
                </a:schemeClr>
              </a:solidFill>
            </a:endParaRPr>
          </a:p>
          <a:p>
            <a:pPr marL="0" indent="0" defTabSz="914400">
              <a:lnSpc>
                <a:spcPct val="90000"/>
              </a:lnSpc>
              <a:buNone/>
            </a:pPr>
            <a:r>
              <a:rPr lang="en-US" sz="800" dirty="0">
                <a:solidFill>
                  <a:schemeClr val="bg1">
                    <a:alpha val="80000"/>
                  </a:schemeClr>
                </a:solidFill>
              </a:rPr>
              <a:t>***Dubach et al (1991) An epidemiologic study of abuse of analgesic drugs. Effects of phenacetin and salicylate on mortality and cardiovascular morbidity (1968 to 1987). </a:t>
            </a:r>
            <a:r>
              <a:rPr lang="en-US" sz="800" i="1" dirty="0">
                <a:solidFill>
                  <a:schemeClr val="bg1">
                    <a:alpha val="80000"/>
                  </a:schemeClr>
                </a:solidFill>
              </a:rPr>
              <a:t>N </a:t>
            </a:r>
            <a:r>
              <a:rPr lang="en-US" sz="800" i="1" dirty="0" err="1">
                <a:solidFill>
                  <a:schemeClr val="bg1">
                    <a:alpha val="80000"/>
                  </a:schemeClr>
                </a:solidFill>
              </a:rPr>
              <a:t>Engl</a:t>
            </a:r>
            <a:r>
              <a:rPr lang="en-US" sz="800" i="1" dirty="0">
                <a:solidFill>
                  <a:schemeClr val="bg1">
                    <a:alpha val="80000"/>
                  </a:schemeClr>
                </a:solidFill>
              </a:rPr>
              <a:t> J Med</a:t>
            </a:r>
            <a:r>
              <a:rPr lang="en-US" sz="800" dirty="0">
                <a:solidFill>
                  <a:schemeClr val="bg1">
                    <a:alpha val="80000"/>
                  </a:schemeClr>
                </a:solidFill>
              </a:rPr>
              <a:t>. 324 (3): 155–60</a:t>
            </a:r>
          </a:p>
          <a:p>
            <a:pPr indent="-228600" defTabSz="914400">
              <a:lnSpc>
                <a:spcPct val="90000"/>
              </a:lnSpc>
            </a:pPr>
            <a:endParaRPr lang="en-US" sz="600" dirty="0">
              <a:solidFill>
                <a:schemeClr val="bg1">
                  <a:alpha val="80000"/>
                </a:schemeClr>
              </a:solidFill>
            </a:endParaRPr>
          </a:p>
          <a:p>
            <a:pPr indent="-228600" defTabSz="914400">
              <a:lnSpc>
                <a:spcPct val="90000"/>
              </a:lnSpc>
            </a:pPr>
            <a:endParaRPr lang="en-US" sz="600" dirty="0">
              <a:solidFill>
                <a:schemeClr val="bg1">
                  <a:alpha val="80000"/>
                </a:schemeClr>
              </a:solidFill>
            </a:endParaRPr>
          </a:p>
        </p:txBody>
      </p:sp>
    </p:spTree>
    <p:extLst>
      <p:ext uri="{BB962C8B-B14F-4D97-AF65-F5344CB8AC3E}">
        <p14:creationId xmlns:p14="http://schemas.microsoft.com/office/powerpoint/2010/main" val="36204239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0">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194" y="260603"/>
            <a:ext cx="8325612" cy="135102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8FC42AFF-E90D-4B4B-93DE-A53E4EF42CE2}"/>
              </a:ext>
            </a:extLst>
          </p:cNvPr>
          <p:cNvSpPr>
            <a:spLocks noGrp="1"/>
          </p:cNvSpPr>
          <p:nvPr>
            <p:ph type="title"/>
          </p:nvPr>
        </p:nvSpPr>
        <p:spPr>
          <a:xfrm>
            <a:off x="628650" y="438912"/>
            <a:ext cx="7886700" cy="994172"/>
          </a:xfrm>
        </p:spPr>
        <p:txBody>
          <a:bodyPr vert="horz" lIns="91440" tIns="45720" rIns="91440" bIns="45720" rtlCol="0" anchor="ctr">
            <a:normAutofit/>
          </a:bodyPr>
          <a:lstStyle/>
          <a:p>
            <a:pPr defTabSz="914400">
              <a:lnSpc>
                <a:spcPct val="90000"/>
              </a:lnSpc>
            </a:pPr>
            <a:r>
              <a:rPr lang="en-US" sz="4400" dirty="0">
                <a:solidFill>
                  <a:schemeClr val="bg1"/>
                </a:solidFill>
              </a:rPr>
              <a:t>Aminopyrine</a:t>
            </a:r>
          </a:p>
        </p:txBody>
      </p:sp>
      <p:pic>
        <p:nvPicPr>
          <p:cNvPr id="6" name="Content Placeholder 5" descr="A picture containing table, food, sitting, sugar&#10;&#10;Description automatically generated">
            <a:extLst>
              <a:ext uri="{FF2B5EF4-FFF2-40B4-BE49-F238E27FC236}">
                <a16:creationId xmlns:a16="http://schemas.microsoft.com/office/drawing/2014/main" id="{DCD36C6C-1DF4-44D5-8AE8-110A0B3D1991}"/>
              </a:ext>
            </a:extLst>
          </p:cNvPr>
          <p:cNvPicPr>
            <a:picLocks noGrp="1" noChangeAspect="1"/>
          </p:cNvPicPr>
          <p:nvPr>
            <p:ph idx="1"/>
          </p:nvPr>
        </p:nvPicPr>
        <p:blipFill rotWithShape="1">
          <a:blip r:embed="rId2"/>
          <a:srcRect r="1" b="3938"/>
          <a:stretch/>
        </p:blipFill>
        <p:spPr>
          <a:xfrm>
            <a:off x="630936" y="1887582"/>
            <a:ext cx="3761613" cy="2745139"/>
          </a:xfrm>
          <a:prstGeom prst="rect">
            <a:avLst/>
          </a:prstGeom>
        </p:spPr>
      </p:pic>
      <p:sp>
        <p:nvSpPr>
          <p:cNvPr id="4" name="Text Placeholder 3">
            <a:extLst>
              <a:ext uri="{FF2B5EF4-FFF2-40B4-BE49-F238E27FC236}">
                <a16:creationId xmlns:a16="http://schemas.microsoft.com/office/drawing/2014/main" id="{C1ABD917-55A8-4C49-9E99-DB25E1CAE358}"/>
              </a:ext>
            </a:extLst>
          </p:cNvPr>
          <p:cNvSpPr>
            <a:spLocks noGrp="1"/>
          </p:cNvSpPr>
          <p:nvPr>
            <p:ph type="body" sz="half" idx="2"/>
          </p:nvPr>
        </p:nvSpPr>
        <p:spPr>
          <a:xfrm>
            <a:off x="4620445" y="1789938"/>
            <a:ext cx="4180654" cy="3353562"/>
          </a:xfrm>
        </p:spPr>
        <p:txBody>
          <a:bodyPr vert="horz" lIns="91440" tIns="45720" rIns="91440" bIns="45720" rtlCol="0" anchor="ctr">
            <a:normAutofit lnSpcReduction="10000"/>
          </a:bodyPr>
          <a:lstStyle/>
          <a:p>
            <a:pPr defTabSz="914400">
              <a:lnSpc>
                <a:spcPct val="90000"/>
              </a:lnSpc>
            </a:pPr>
            <a:r>
              <a:rPr lang="en-US" sz="1600" dirty="0"/>
              <a:t>Banned analgesic &amp; anti-inflammatory</a:t>
            </a:r>
          </a:p>
          <a:p>
            <a:pPr defTabSz="914400">
              <a:lnSpc>
                <a:spcPct val="90000"/>
              </a:lnSpc>
            </a:pPr>
            <a:endParaRPr lang="en-US" sz="1600" dirty="0"/>
          </a:p>
          <a:p>
            <a:pPr defTabSz="914400">
              <a:lnSpc>
                <a:spcPct val="90000"/>
              </a:lnSpc>
            </a:pPr>
            <a:r>
              <a:rPr lang="en-US" sz="1600" dirty="0"/>
              <a:t>Dramatic decrease in white blood cells, leading to increased susceptibility to infection, suppressing immune function and the body’s ability to fight off even minor infections*</a:t>
            </a:r>
          </a:p>
          <a:p>
            <a:pPr defTabSz="914400">
              <a:lnSpc>
                <a:spcPct val="90000"/>
              </a:lnSpc>
            </a:pPr>
            <a:r>
              <a:rPr lang="en-US" sz="1600" dirty="0"/>
              <a:t> </a:t>
            </a:r>
          </a:p>
          <a:p>
            <a:pPr defTabSz="914400">
              <a:lnSpc>
                <a:spcPct val="90000"/>
              </a:lnSpc>
            </a:pPr>
            <a:r>
              <a:rPr lang="en-US" sz="1600" dirty="0"/>
              <a:t>People who smoke coca paste or crack cocaine contaminated by aminopyrine can experience overwhelming, rapidly-developing, life threatening infections* (</a:t>
            </a:r>
            <a:r>
              <a:rPr lang="en-US" sz="1600" b="1" dirty="0">
                <a:solidFill>
                  <a:srgbClr val="C00000"/>
                </a:solidFill>
              </a:rPr>
              <a:t>e.g., CV-19</a:t>
            </a:r>
            <a:r>
              <a:rPr lang="en-US" sz="1600" dirty="0"/>
              <a:t>)</a:t>
            </a:r>
          </a:p>
          <a:p>
            <a:pPr defTabSz="914400">
              <a:lnSpc>
                <a:spcPct val="90000"/>
              </a:lnSpc>
            </a:pPr>
            <a:r>
              <a:rPr lang="en-US" sz="1600" dirty="0"/>
              <a:t>________________</a:t>
            </a:r>
          </a:p>
          <a:p>
            <a:pPr defTabSz="914400">
              <a:lnSpc>
                <a:spcPct val="90000"/>
              </a:lnSpc>
            </a:pPr>
            <a:r>
              <a:rPr lang="en-US" sz="1700" dirty="0"/>
              <a:t>*</a:t>
            </a:r>
            <a:r>
              <a:rPr lang="en-US" dirty="0"/>
              <a:t>Gilman AG, et al (eds.). Goodman and Gilman’s </a:t>
            </a:r>
            <a:r>
              <a:rPr lang="en-US" i="1" dirty="0"/>
              <a:t>The Pharmacological Basis of Therapeutics</a:t>
            </a:r>
            <a:r>
              <a:rPr lang="en-US" dirty="0"/>
              <a:t>. 8</a:t>
            </a:r>
            <a:r>
              <a:rPr lang="en-US" baseline="30000" dirty="0"/>
              <a:t>th</a:t>
            </a:r>
            <a:r>
              <a:rPr lang="en-US" dirty="0"/>
              <a:t> ed. New York, NY. Pergamon Press, 1990., p. 655.</a:t>
            </a:r>
          </a:p>
          <a:p>
            <a:pPr defTabSz="914400">
              <a:lnSpc>
                <a:spcPct val="90000"/>
              </a:lnSpc>
            </a:pPr>
            <a:endParaRPr lang="en-US" sz="1700" dirty="0"/>
          </a:p>
        </p:txBody>
      </p:sp>
    </p:spTree>
    <p:extLst>
      <p:ext uri="{BB962C8B-B14F-4D97-AF65-F5344CB8AC3E}">
        <p14:creationId xmlns:p14="http://schemas.microsoft.com/office/powerpoint/2010/main" val="8468945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2FAB3-C25F-4220-A1BD-3C2AD24592D7}"/>
              </a:ext>
            </a:extLst>
          </p:cNvPr>
          <p:cNvSpPr>
            <a:spLocks noGrp="1"/>
          </p:cNvSpPr>
          <p:nvPr>
            <p:ph type="title"/>
          </p:nvPr>
        </p:nvSpPr>
        <p:spPr>
          <a:xfrm>
            <a:off x="457201" y="204788"/>
            <a:ext cx="3008313" cy="701224"/>
          </a:xfrm>
        </p:spPr>
        <p:txBody>
          <a:bodyPr>
            <a:normAutofit/>
          </a:bodyPr>
          <a:lstStyle/>
          <a:p>
            <a:r>
              <a:rPr lang="en-US" sz="2700" dirty="0">
                <a:solidFill>
                  <a:schemeClr val="tx2"/>
                </a:solidFill>
                <a:effectLst>
                  <a:outerShdw blurRad="38100" dist="38100" dir="2700000" algn="tl">
                    <a:srgbClr val="000000">
                      <a:alpha val="43137"/>
                    </a:srgbClr>
                  </a:outerShdw>
                </a:effectLst>
              </a:rPr>
              <a:t>       Levamisole </a:t>
            </a:r>
            <a:endParaRPr lang="en-US" sz="2700" dirty="0">
              <a:effectLst>
                <a:outerShdw blurRad="38100" dist="38100" dir="2700000" algn="tl">
                  <a:srgbClr val="000000">
                    <a:alpha val="43137"/>
                  </a:srgbClr>
                </a:outerShdw>
              </a:effectLst>
            </a:endParaRPr>
          </a:p>
        </p:txBody>
      </p:sp>
      <p:graphicFrame>
        <p:nvGraphicFramePr>
          <p:cNvPr id="10" name="Content Placeholder 2">
            <a:extLst>
              <a:ext uri="{FF2B5EF4-FFF2-40B4-BE49-F238E27FC236}">
                <a16:creationId xmlns:a16="http://schemas.microsoft.com/office/drawing/2014/main" id="{793276BB-168C-B3E6-12E1-58B273C9ADDF}"/>
              </a:ext>
            </a:extLst>
          </p:cNvPr>
          <p:cNvGraphicFramePr>
            <a:graphicFrameLocks noGrp="1"/>
          </p:cNvGraphicFramePr>
          <p:nvPr>
            <p:ph idx="1"/>
          </p:nvPr>
        </p:nvGraphicFramePr>
        <p:xfrm>
          <a:off x="3575050" y="67902"/>
          <a:ext cx="5111750" cy="48888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FA36718D-CDFE-4EAB-9C2D-26EB07AE40D5}"/>
              </a:ext>
            </a:extLst>
          </p:cNvPr>
          <p:cNvPicPr>
            <a:picLocks noChangeAspect="1"/>
          </p:cNvPicPr>
          <p:nvPr/>
        </p:nvPicPr>
        <p:blipFill>
          <a:blip r:embed="rId7"/>
          <a:stretch>
            <a:fillRect/>
          </a:stretch>
        </p:blipFill>
        <p:spPr>
          <a:xfrm>
            <a:off x="457200" y="1133947"/>
            <a:ext cx="3008313" cy="3460676"/>
          </a:xfrm>
          <a:prstGeom prst="rect">
            <a:avLst/>
          </a:prstGeom>
        </p:spPr>
      </p:pic>
      <p:sp>
        <p:nvSpPr>
          <p:cNvPr id="4" name="Text Placeholder 3">
            <a:extLst>
              <a:ext uri="{FF2B5EF4-FFF2-40B4-BE49-F238E27FC236}">
                <a16:creationId xmlns:a16="http://schemas.microsoft.com/office/drawing/2014/main" id="{90786121-74F2-414B-B15E-7E68D4603234}"/>
              </a:ext>
            </a:extLst>
          </p:cNvPr>
          <p:cNvSpPr>
            <a:spLocks noGrp="1"/>
          </p:cNvSpPr>
          <p:nvPr>
            <p:ph type="body" sz="half" idx="2"/>
          </p:nvPr>
        </p:nvSpPr>
        <p:spPr>
          <a:xfrm>
            <a:off x="457201" y="1092200"/>
            <a:ext cx="3008313" cy="3502424"/>
          </a:xfrm>
        </p:spPr>
        <p:txBody>
          <a:bodyPr/>
          <a:lstStyle/>
          <a:p>
            <a:r>
              <a:rPr lang="en-US" dirty="0"/>
              <a:t> </a:t>
            </a:r>
          </a:p>
        </p:txBody>
      </p:sp>
    </p:spTree>
    <p:extLst>
      <p:ext uri="{BB962C8B-B14F-4D97-AF65-F5344CB8AC3E}">
        <p14:creationId xmlns:p14="http://schemas.microsoft.com/office/powerpoint/2010/main" val="18450969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EBF06A5-4173-45DE-87B1-0791E098A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098" name="Picture 2" descr="Metamizole sodium tablet(Analgin tablet) - Buy Product on ...">
            <a:extLst>
              <a:ext uri="{FF2B5EF4-FFF2-40B4-BE49-F238E27FC236}">
                <a16:creationId xmlns:a16="http://schemas.microsoft.com/office/drawing/2014/main" id="{713346EB-76A6-4C34-88EA-F7B10675146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8265" r="12900" b="2"/>
          <a:stretch/>
        </p:blipFill>
        <p:spPr bwMode="auto">
          <a:xfrm>
            <a:off x="5046546" y="1268016"/>
            <a:ext cx="4097454" cy="3875484"/>
          </a:xfrm>
          <a:custGeom>
            <a:avLst/>
            <a:gdLst/>
            <a:ahLst/>
            <a:cxnLst/>
            <a:rect l="l" t="t" r="r" b="b"/>
            <a:pathLst>
              <a:path w="5463273" h="5167312">
                <a:moveTo>
                  <a:pt x="2391664" y="0"/>
                </a:moveTo>
                <a:lnTo>
                  <a:pt x="2729598" y="0"/>
                </a:lnTo>
                <a:lnTo>
                  <a:pt x="3668014" y="0"/>
                </a:lnTo>
                <a:lnTo>
                  <a:pt x="5463273" y="0"/>
                </a:lnTo>
                <a:lnTo>
                  <a:pt x="5463273" y="5167310"/>
                </a:lnTo>
                <a:lnTo>
                  <a:pt x="3668014" y="5167310"/>
                </a:lnTo>
                <a:lnTo>
                  <a:pt x="3668014" y="5167312"/>
                </a:lnTo>
                <a:lnTo>
                  <a:pt x="0" y="5167312"/>
                </a:lnTo>
                <a:lnTo>
                  <a:pt x="2393879" y="952"/>
                </a:lnTo>
                <a:lnTo>
                  <a:pt x="2391664" y="952"/>
                </a:lnTo>
                <a:close/>
              </a:path>
            </a:pathLst>
          </a:custGeom>
          <a:noFill/>
          <a:extLst>
            <a:ext uri="{909E8E84-426E-40DD-AFC4-6F175D3DCCD1}">
              <a14:hiddenFill xmlns:a14="http://schemas.microsoft.com/office/drawing/2010/main">
                <a:solidFill>
                  <a:srgbClr val="FFFFFF"/>
                </a:solidFill>
              </a14:hiddenFill>
            </a:ext>
          </a:extLst>
        </p:spPr>
      </p:pic>
      <p:sp>
        <p:nvSpPr>
          <p:cNvPr id="137" name="Freeform: Shape 136">
            <a:extLst>
              <a:ext uri="{FF2B5EF4-FFF2-40B4-BE49-F238E27FC236}">
                <a16:creationId xmlns:a16="http://schemas.microsoft.com/office/drawing/2014/main" id="{581DAA37-DAFB-47C9-9EE7-11C030BEC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68016"/>
            <a:ext cx="6718546" cy="3875484"/>
          </a:xfrm>
          <a:custGeom>
            <a:avLst/>
            <a:gdLst>
              <a:gd name="connsiteX0" fmla="*/ 0 w 8958061"/>
              <a:gd name="connsiteY0" fmla="*/ 0 h 5167312"/>
              <a:gd name="connsiteX1" fmla="*/ 7885684 w 8958061"/>
              <a:gd name="connsiteY1" fmla="*/ 0 h 5167312"/>
              <a:gd name="connsiteX2" fmla="*/ 7884964 w 8958061"/>
              <a:gd name="connsiteY2" fmla="*/ 952 h 5167312"/>
              <a:gd name="connsiteX3" fmla="*/ 8958061 w 8958061"/>
              <a:gd name="connsiteY3" fmla="*/ 952 h 5167312"/>
              <a:gd name="connsiteX4" fmla="*/ 6564182 w 8958061"/>
              <a:gd name="connsiteY4" fmla="*/ 5167312 h 5167312"/>
              <a:gd name="connsiteX5" fmla="*/ 3026607 w 8958061"/>
              <a:gd name="connsiteY5" fmla="*/ 5167312 h 5167312"/>
              <a:gd name="connsiteX6" fmla="*/ 3026607 w 8958061"/>
              <a:gd name="connsiteY6" fmla="*/ 5166360 h 5167312"/>
              <a:gd name="connsiteX7" fmla="*/ 0 w 8958061"/>
              <a:gd name="connsiteY7" fmla="*/ 5166360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58061" h="5167312">
                <a:moveTo>
                  <a:pt x="0" y="0"/>
                </a:moveTo>
                <a:lnTo>
                  <a:pt x="7885684" y="0"/>
                </a:lnTo>
                <a:lnTo>
                  <a:pt x="7884964" y="952"/>
                </a:lnTo>
                <a:lnTo>
                  <a:pt x="8958061" y="952"/>
                </a:lnTo>
                <a:lnTo>
                  <a:pt x="6564182" y="5167312"/>
                </a:lnTo>
                <a:lnTo>
                  <a:pt x="3026607" y="5167312"/>
                </a:lnTo>
                <a:lnTo>
                  <a:pt x="3026607"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DE0B9663-6484-4170-A62E-AB5D14D97C7D}"/>
              </a:ext>
            </a:extLst>
          </p:cNvPr>
          <p:cNvSpPr>
            <a:spLocks noGrp="1"/>
          </p:cNvSpPr>
          <p:nvPr>
            <p:ph type="title"/>
          </p:nvPr>
        </p:nvSpPr>
        <p:spPr>
          <a:xfrm>
            <a:off x="630936" y="274319"/>
            <a:ext cx="5827014" cy="859158"/>
          </a:xfrm>
        </p:spPr>
        <p:txBody>
          <a:bodyPr vert="horz" lIns="91440" tIns="45720" rIns="91440" bIns="45720" rtlCol="0" anchor="ctr">
            <a:normAutofit/>
          </a:bodyPr>
          <a:lstStyle/>
          <a:p>
            <a:pPr defTabSz="914400">
              <a:lnSpc>
                <a:spcPct val="90000"/>
              </a:lnSpc>
            </a:pPr>
            <a:r>
              <a:rPr lang="en-US" sz="4400" dirty="0">
                <a:solidFill>
                  <a:schemeClr val="accent3">
                    <a:lumMod val="50000"/>
                  </a:schemeClr>
                </a:solidFill>
                <a:effectLst>
                  <a:outerShdw blurRad="38100" dist="38100" dir="2700000" algn="tl">
                    <a:srgbClr val="000000">
                      <a:alpha val="43137"/>
                    </a:srgbClr>
                  </a:outerShdw>
                </a:effectLst>
              </a:rPr>
              <a:t>Metamizole/Dipyrone</a:t>
            </a:r>
          </a:p>
        </p:txBody>
      </p:sp>
      <p:sp>
        <p:nvSpPr>
          <p:cNvPr id="139" name="Freeform: Shape 138">
            <a:extLst>
              <a:ext uri="{FF2B5EF4-FFF2-40B4-BE49-F238E27FC236}">
                <a16:creationId xmlns:a16="http://schemas.microsoft.com/office/drawing/2014/main" id="{F4CBD955-7E14-485C-919F-EC1D1B9BC2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4057" y="1"/>
            <a:ext cx="2239943" cy="1133476"/>
          </a:xfrm>
          <a:custGeom>
            <a:avLst/>
            <a:gdLst>
              <a:gd name="connsiteX0" fmla="*/ 697617 w 2986590"/>
              <a:gd name="connsiteY0" fmla="*/ 0 h 1511301"/>
              <a:gd name="connsiteX1" fmla="*/ 1096710 w 2986590"/>
              <a:gd name="connsiteY1" fmla="*/ 0 h 1511301"/>
              <a:gd name="connsiteX2" fmla="*/ 1191330 w 2986590"/>
              <a:gd name="connsiteY2" fmla="*/ 0 h 1511301"/>
              <a:gd name="connsiteX3" fmla="*/ 2986590 w 2986590"/>
              <a:gd name="connsiteY3" fmla="*/ 0 h 1511301"/>
              <a:gd name="connsiteX4" fmla="*/ 2986590 w 2986590"/>
              <a:gd name="connsiteY4" fmla="*/ 1511301 h 1511301"/>
              <a:gd name="connsiteX5" fmla="*/ 1191330 w 2986590"/>
              <a:gd name="connsiteY5" fmla="*/ 1511301 h 1511301"/>
              <a:gd name="connsiteX6" fmla="*/ 399093 w 2986590"/>
              <a:gd name="connsiteY6" fmla="*/ 1511301 h 1511301"/>
              <a:gd name="connsiteX7" fmla="*/ 0 w 2986590"/>
              <a:gd name="connsiteY7" fmla="*/ 1511301 h 151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590" h="1511301">
                <a:moveTo>
                  <a:pt x="697617" y="0"/>
                </a:moveTo>
                <a:lnTo>
                  <a:pt x="1096710" y="0"/>
                </a:lnTo>
                <a:lnTo>
                  <a:pt x="1191330" y="0"/>
                </a:lnTo>
                <a:lnTo>
                  <a:pt x="2986590" y="0"/>
                </a:lnTo>
                <a:lnTo>
                  <a:pt x="2986590" y="1511301"/>
                </a:lnTo>
                <a:lnTo>
                  <a:pt x="1191330" y="1511301"/>
                </a:lnTo>
                <a:lnTo>
                  <a:pt x="399093" y="1511301"/>
                </a:lnTo>
                <a:lnTo>
                  <a:pt x="0" y="151130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 Placeholder 3">
            <a:extLst>
              <a:ext uri="{FF2B5EF4-FFF2-40B4-BE49-F238E27FC236}">
                <a16:creationId xmlns:a16="http://schemas.microsoft.com/office/drawing/2014/main" id="{251CF5C4-453F-4154-A95C-A01D1DF6AA4C}"/>
              </a:ext>
            </a:extLst>
          </p:cNvPr>
          <p:cNvSpPr>
            <a:spLocks noGrp="1"/>
          </p:cNvSpPr>
          <p:nvPr>
            <p:ph type="body" sz="half" idx="2"/>
          </p:nvPr>
        </p:nvSpPr>
        <p:spPr>
          <a:xfrm>
            <a:off x="0" y="1268729"/>
            <a:ext cx="5046545" cy="3874771"/>
          </a:xfrm>
        </p:spPr>
        <p:txBody>
          <a:bodyPr vert="horz" lIns="91440" tIns="45720" rIns="91440" bIns="45720" rtlCol="0" anchor="t">
            <a:normAutofit lnSpcReduction="10000"/>
          </a:bodyPr>
          <a:lstStyle/>
          <a:p>
            <a:pPr defTabSz="914400">
              <a:lnSpc>
                <a:spcPct val="90000"/>
              </a:lnSpc>
            </a:pPr>
            <a:r>
              <a:rPr lang="en-US" sz="1800" dirty="0"/>
              <a:t>Metamizole is a pain reliever, fever reducer, and spasm reliever</a:t>
            </a:r>
          </a:p>
          <a:p>
            <a:pPr defTabSz="914400">
              <a:lnSpc>
                <a:spcPct val="90000"/>
              </a:lnSpc>
            </a:pPr>
            <a:endParaRPr lang="en-US" sz="1800" dirty="0"/>
          </a:p>
          <a:p>
            <a:pPr defTabSz="914400">
              <a:lnSpc>
                <a:spcPct val="90000"/>
              </a:lnSpc>
            </a:pPr>
            <a:r>
              <a:rPr lang="en-US" sz="1800" dirty="0"/>
              <a:t>Side effect of agranulocytosis (a dangerously suppressed immune system that places user at very high risk for serious infections due to a severely lowered white blood cell count)*</a:t>
            </a:r>
          </a:p>
          <a:p>
            <a:pPr defTabSz="914400">
              <a:lnSpc>
                <a:spcPct val="90000"/>
              </a:lnSpc>
            </a:pPr>
            <a:endParaRPr lang="en-US" sz="1800" dirty="0"/>
          </a:p>
          <a:p>
            <a:pPr defTabSz="914400">
              <a:lnSpc>
                <a:spcPct val="90000"/>
              </a:lnSpc>
            </a:pPr>
            <a:r>
              <a:rPr lang="en-US" sz="1800" dirty="0"/>
              <a:t>Combining dipyrone with opiates like heroin results in analgesic potentiation and produces supra-additive effects**</a:t>
            </a:r>
          </a:p>
          <a:p>
            <a:r>
              <a:rPr lang="en-US" sz="800" dirty="0"/>
              <a:t>__________________</a:t>
            </a:r>
          </a:p>
          <a:p>
            <a:r>
              <a:rPr lang="en-US" sz="800" dirty="0"/>
              <a:t>* </a:t>
            </a:r>
            <a:r>
              <a:rPr lang="en-US" sz="800" dirty="0" err="1"/>
              <a:t>Brack</a:t>
            </a:r>
            <a:r>
              <a:rPr lang="en-US" sz="800" dirty="0"/>
              <a:t> A, </a:t>
            </a:r>
            <a:r>
              <a:rPr lang="en-US" sz="800" dirty="0" err="1"/>
              <a:t>Rittner</a:t>
            </a:r>
            <a:r>
              <a:rPr lang="en-US" sz="800" dirty="0"/>
              <a:t> HL, Schäfer M (March 2004). "</a:t>
            </a:r>
            <a:r>
              <a:rPr lang="en-US" sz="800" dirty="0" err="1"/>
              <a:t>Nichtopioidanalgetika</a:t>
            </a:r>
            <a:r>
              <a:rPr lang="en-US" sz="800" dirty="0"/>
              <a:t> </a:t>
            </a:r>
            <a:r>
              <a:rPr lang="en-US" sz="800" dirty="0" err="1"/>
              <a:t>zur</a:t>
            </a:r>
            <a:r>
              <a:rPr lang="en-US" sz="800" dirty="0"/>
              <a:t> </a:t>
            </a:r>
            <a:r>
              <a:rPr lang="en-US" sz="800" dirty="0" err="1"/>
              <a:t>perioperativen</a:t>
            </a:r>
            <a:r>
              <a:rPr lang="en-US" sz="800" dirty="0"/>
              <a:t> </a:t>
            </a:r>
            <a:r>
              <a:rPr lang="en-US" sz="800" dirty="0" err="1"/>
              <a:t>Schmerztherapie</a:t>
            </a:r>
            <a:r>
              <a:rPr lang="en-US" sz="800" dirty="0"/>
              <a:t>" [Non-opioid analgesics for perioperative pain therapy. Risks and rational basis for use]. Der </a:t>
            </a:r>
            <a:r>
              <a:rPr lang="en-US" sz="800" dirty="0" err="1"/>
              <a:t>Anaesthesist</a:t>
            </a:r>
            <a:r>
              <a:rPr lang="en-US" sz="800" dirty="0"/>
              <a:t> (in German). 53 (3): 263–80.</a:t>
            </a:r>
          </a:p>
          <a:p>
            <a:endParaRPr lang="en-US" sz="800" dirty="0"/>
          </a:p>
          <a:p>
            <a:r>
              <a:rPr lang="en-US" sz="800" dirty="0"/>
              <a:t>** Hernandez-Delgadillo G &amp; Cruz S. (2004). Dipyrone potentiates morphine-induced antinociception in dipyrone-treated  and morphine-tolerant rats. Eur. J. of </a:t>
            </a:r>
            <a:r>
              <a:rPr lang="en-US" sz="800" dirty="0" err="1"/>
              <a:t>Pharmacol</a:t>
            </a:r>
            <a:r>
              <a:rPr lang="en-US" sz="800" dirty="0"/>
              <a:t>. 502, 67-73. </a:t>
            </a:r>
          </a:p>
          <a:p>
            <a:pPr marL="171450" indent="-171450">
              <a:buFont typeface="Arial" panose="020B0604020202020204" pitchFamily="34" charset="0"/>
              <a:buChar char="•"/>
            </a:pPr>
            <a:endParaRPr lang="en-US" sz="800" dirty="0">
              <a:solidFill>
                <a:srgbClr val="FFFFFF"/>
              </a:solidFill>
            </a:endParaRPr>
          </a:p>
          <a:p>
            <a:pPr marL="171450" indent="-171450">
              <a:buFont typeface="Arial" panose="020B0604020202020204" pitchFamily="34" charset="0"/>
              <a:buChar char="•"/>
            </a:pPr>
            <a:endParaRPr lang="en-US" sz="800" dirty="0">
              <a:solidFill>
                <a:srgbClr val="FFFFFF"/>
              </a:solidFill>
            </a:endParaRPr>
          </a:p>
        </p:txBody>
      </p:sp>
    </p:spTree>
    <p:extLst>
      <p:ext uri="{BB962C8B-B14F-4D97-AF65-F5344CB8AC3E}">
        <p14:creationId xmlns:p14="http://schemas.microsoft.com/office/powerpoint/2010/main" val="2014600826"/>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9BFBC-7575-426D-816E-603E66728053}"/>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Adulterant Effects on Health</a:t>
            </a:r>
            <a:r>
              <a:rPr lang="en-US" b="1" dirty="0"/>
              <a:t> </a:t>
            </a:r>
          </a:p>
        </p:txBody>
      </p:sp>
      <p:sp>
        <p:nvSpPr>
          <p:cNvPr id="3" name="Text Placeholder 2">
            <a:extLst>
              <a:ext uri="{FF2B5EF4-FFF2-40B4-BE49-F238E27FC236}">
                <a16:creationId xmlns:a16="http://schemas.microsoft.com/office/drawing/2014/main" id="{2F4A246B-E3DC-40BB-BDAA-456B1184CC7A}"/>
              </a:ext>
            </a:extLst>
          </p:cNvPr>
          <p:cNvSpPr>
            <a:spLocks noGrp="1"/>
          </p:cNvSpPr>
          <p:nvPr>
            <p:ph type="body" idx="1"/>
          </p:nvPr>
        </p:nvSpPr>
        <p:spPr/>
        <p:txBody>
          <a:bodyPr>
            <a:normAutofit fontScale="85000" lnSpcReduction="20000"/>
          </a:bodyPr>
          <a:lstStyle/>
          <a:p>
            <a:r>
              <a:rPr lang="en-US" dirty="0"/>
              <a:t>Phenacetin Depletes Red Blood Cells, Damages Kidneys, and Bladder Cancer</a:t>
            </a:r>
          </a:p>
        </p:txBody>
      </p:sp>
      <p:pic>
        <p:nvPicPr>
          <p:cNvPr id="7" name="Content Placeholder 6">
            <a:extLst>
              <a:ext uri="{FF2B5EF4-FFF2-40B4-BE49-F238E27FC236}">
                <a16:creationId xmlns:a16="http://schemas.microsoft.com/office/drawing/2014/main" id="{76746A77-C2AB-4A3A-8DD6-AA82477AAAE4}"/>
              </a:ext>
            </a:extLst>
          </p:cNvPr>
          <p:cNvPicPr>
            <a:picLocks noGrp="1" noChangeAspect="1"/>
          </p:cNvPicPr>
          <p:nvPr>
            <p:ph sz="half" idx="2"/>
          </p:nvPr>
        </p:nvPicPr>
        <p:blipFill>
          <a:blip r:embed="rId2"/>
          <a:stretch>
            <a:fillRect/>
          </a:stretch>
        </p:blipFill>
        <p:spPr>
          <a:xfrm>
            <a:off x="457200" y="1862356"/>
            <a:ext cx="4039791" cy="2718032"/>
          </a:xfrm>
          <a:prstGeom prst="rect">
            <a:avLst/>
          </a:prstGeom>
        </p:spPr>
      </p:pic>
      <p:sp>
        <p:nvSpPr>
          <p:cNvPr id="5" name="Text Placeholder 4">
            <a:extLst>
              <a:ext uri="{FF2B5EF4-FFF2-40B4-BE49-F238E27FC236}">
                <a16:creationId xmlns:a16="http://schemas.microsoft.com/office/drawing/2014/main" id="{02BD92AD-D6EF-46C2-B66A-AB1122D6531C}"/>
              </a:ext>
            </a:extLst>
          </p:cNvPr>
          <p:cNvSpPr>
            <a:spLocks noGrp="1"/>
          </p:cNvSpPr>
          <p:nvPr>
            <p:ph type="body" sz="quarter" idx="3"/>
          </p:nvPr>
        </p:nvSpPr>
        <p:spPr/>
        <p:txBody>
          <a:bodyPr>
            <a:normAutofit fontScale="85000" lnSpcReduction="20000"/>
          </a:bodyPr>
          <a:lstStyle/>
          <a:p>
            <a:r>
              <a:rPr lang="en-US" dirty="0"/>
              <a:t>Levamisole</a:t>
            </a:r>
            <a:r>
              <a:rPr lang="en-US"/>
              <a:t>, Metamizole </a:t>
            </a:r>
            <a:r>
              <a:rPr lang="en-US" dirty="0"/>
              <a:t>&amp; Aminopyrine Deplete White Blood Cells</a:t>
            </a:r>
          </a:p>
        </p:txBody>
      </p:sp>
      <p:pic>
        <p:nvPicPr>
          <p:cNvPr id="16" name="Content Placeholder 6">
            <a:extLst>
              <a:ext uri="{FF2B5EF4-FFF2-40B4-BE49-F238E27FC236}">
                <a16:creationId xmlns:a16="http://schemas.microsoft.com/office/drawing/2014/main" id="{7CEBE405-E370-4792-B26A-2F33E9EABA92}"/>
              </a:ext>
            </a:extLst>
          </p:cNvPr>
          <p:cNvPicPr>
            <a:picLocks noGrp="1" noChangeAspect="1"/>
          </p:cNvPicPr>
          <p:nvPr>
            <p:ph sz="quarter" idx="4"/>
          </p:nvPr>
        </p:nvPicPr>
        <p:blipFill>
          <a:blip r:embed="rId3"/>
          <a:stretch>
            <a:fillRect/>
          </a:stretch>
        </p:blipFill>
        <p:spPr>
          <a:xfrm>
            <a:off x="4644628" y="1862356"/>
            <a:ext cx="4042172" cy="2718032"/>
          </a:xfrm>
          <a:prstGeom prst="rect">
            <a:avLst/>
          </a:prstGeom>
        </p:spPr>
      </p:pic>
    </p:spTree>
    <p:extLst>
      <p:ext uri="{BB962C8B-B14F-4D97-AF65-F5344CB8AC3E}">
        <p14:creationId xmlns:p14="http://schemas.microsoft.com/office/powerpoint/2010/main" val="28553265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72021-6F9B-413F-BE5B-5CA347B99A3A}"/>
              </a:ext>
            </a:extLst>
          </p:cNvPr>
          <p:cNvSpPr>
            <a:spLocks noGrp="1"/>
          </p:cNvSpPr>
          <p:nvPr>
            <p:ph type="title"/>
          </p:nvPr>
        </p:nvSpPr>
        <p:spPr>
          <a:xfrm>
            <a:off x="457200" y="205978"/>
            <a:ext cx="8229600" cy="806993"/>
          </a:xfrm>
        </p:spPr>
        <p:txBody>
          <a:bodyPr>
            <a:noAutofit/>
          </a:bodyPr>
          <a:lstStyle/>
          <a:p>
            <a:r>
              <a:rPr lang="en-US" sz="2400" b="1" dirty="0">
                <a:effectLst>
                  <a:outerShdw blurRad="38100" dist="38100" dir="2700000" algn="tl">
                    <a:srgbClr val="000000">
                      <a:alpha val="43137"/>
                    </a:srgbClr>
                  </a:outerShdw>
                </a:effectLst>
              </a:rPr>
              <a:t>Severe Health Problems Accelerated with</a:t>
            </a:r>
            <a:br>
              <a:rPr lang="en-US" sz="2400" b="1" dirty="0">
                <a:effectLst>
                  <a:outerShdw blurRad="38100" dist="38100" dir="2700000" algn="tl">
                    <a:srgbClr val="000000">
                      <a:alpha val="43137"/>
                    </a:srgbClr>
                  </a:outerShdw>
                </a:effectLst>
              </a:rPr>
            </a:br>
            <a:r>
              <a:rPr lang="en-US" sz="2400" b="1" dirty="0">
                <a:effectLst>
                  <a:outerShdw blurRad="38100" dist="38100" dir="2700000" algn="tl">
                    <a:srgbClr val="000000">
                      <a:alpha val="43137"/>
                    </a:srgbClr>
                  </a:outerShdw>
                </a:effectLst>
              </a:rPr>
              <a:t> Adulterated Drugs versus Adulterated Aspirin</a:t>
            </a:r>
            <a:r>
              <a:rPr lang="en-US" sz="2400" b="1" dirty="0"/>
              <a:t> </a:t>
            </a:r>
          </a:p>
        </p:txBody>
      </p:sp>
      <p:sp>
        <p:nvSpPr>
          <p:cNvPr id="3" name="Text Placeholder 2">
            <a:extLst>
              <a:ext uri="{FF2B5EF4-FFF2-40B4-BE49-F238E27FC236}">
                <a16:creationId xmlns:a16="http://schemas.microsoft.com/office/drawing/2014/main" id="{1B9B1D50-7463-432E-9C15-6BD817F33EF3}"/>
              </a:ext>
            </a:extLst>
          </p:cNvPr>
          <p:cNvSpPr>
            <a:spLocks noGrp="1"/>
          </p:cNvSpPr>
          <p:nvPr>
            <p:ph type="body" idx="1"/>
          </p:nvPr>
        </p:nvSpPr>
        <p:spPr>
          <a:xfrm>
            <a:off x="648050" y="1151335"/>
            <a:ext cx="3849338" cy="862023"/>
          </a:xfrm>
        </p:spPr>
        <p:txBody>
          <a:bodyPr>
            <a:noAutofit/>
          </a:bodyPr>
          <a:lstStyle/>
          <a:p>
            <a:r>
              <a:rPr lang="en-US" sz="1425" dirty="0"/>
              <a:t>Health Problems from Aspirin Containing Phenacetin Took Years to Appear. Aspirin was Taken as needed for Pain in the 1960s</a:t>
            </a:r>
          </a:p>
        </p:txBody>
      </p:sp>
      <p:pic>
        <p:nvPicPr>
          <p:cNvPr id="7" name="Content Placeholder 6">
            <a:extLst>
              <a:ext uri="{FF2B5EF4-FFF2-40B4-BE49-F238E27FC236}">
                <a16:creationId xmlns:a16="http://schemas.microsoft.com/office/drawing/2014/main" id="{C742D3B5-55EF-4DCC-AC11-D12EDB12FD25}"/>
              </a:ext>
            </a:extLst>
          </p:cNvPr>
          <p:cNvPicPr>
            <a:picLocks noGrp="1" noChangeAspect="1"/>
          </p:cNvPicPr>
          <p:nvPr>
            <p:ph sz="half" idx="2"/>
          </p:nvPr>
        </p:nvPicPr>
        <p:blipFill>
          <a:blip r:embed="rId2"/>
          <a:stretch>
            <a:fillRect/>
          </a:stretch>
        </p:blipFill>
        <p:spPr>
          <a:xfrm>
            <a:off x="1190551" y="2208402"/>
            <a:ext cx="2610839" cy="2302778"/>
          </a:xfrm>
          <a:prstGeom prst="rect">
            <a:avLst/>
          </a:prstGeom>
        </p:spPr>
      </p:pic>
      <p:sp>
        <p:nvSpPr>
          <p:cNvPr id="5" name="Text Placeholder 4">
            <a:extLst>
              <a:ext uri="{FF2B5EF4-FFF2-40B4-BE49-F238E27FC236}">
                <a16:creationId xmlns:a16="http://schemas.microsoft.com/office/drawing/2014/main" id="{F7BCA5A0-BD56-4232-A621-8D4A384F6542}"/>
              </a:ext>
            </a:extLst>
          </p:cNvPr>
          <p:cNvSpPr>
            <a:spLocks noGrp="1"/>
          </p:cNvSpPr>
          <p:nvPr>
            <p:ph type="body" sz="quarter" idx="3"/>
          </p:nvPr>
        </p:nvSpPr>
        <p:spPr>
          <a:xfrm>
            <a:off x="4850933" y="1270932"/>
            <a:ext cx="4024125" cy="566257"/>
          </a:xfrm>
        </p:spPr>
        <p:txBody>
          <a:bodyPr>
            <a:noAutofit/>
          </a:bodyPr>
          <a:lstStyle/>
          <a:p>
            <a:r>
              <a:rPr lang="en-US" sz="1430" dirty="0"/>
              <a:t>Crack Used 15-30 X day X 7 days/week X 6 months</a:t>
            </a:r>
          </a:p>
          <a:p>
            <a:r>
              <a:rPr lang="en-US" sz="1430" dirty="0"/>
              <a:t>Today Health Problems Appear within Months</a:t>
            </a:r>
          </a:p>
        </p:txBody>
      </p:sp>
      <p:pic>
        <p:nvPicPr>
          <p:cNvPr id="10" name="Content Placeholder 9">
            <a:extLst>
              <a:ext uri="{FF2B5EF4-FFF2-40B4-BE49-F238E27FC236}">
                <a16:creationId xmlns:a16="http://schemas.microsoft.com/office/drawing/2014/main" id="{7DF0FED3-90A0-40CD-990B-8E2333DA9A10}"/>
              </a:ext>
            </a:extLst>
          </p:cNvPr>
          <p:cNvPicPr>
            <a:picLocks noGrp="1" noChangeAspect="1"/>
          </p:cNvPicPr>
          <p:nvPr>
            <p:ph sz="quarter" idx="4"/>
          </p:nvPr>
        </p:nvPicPr>
        <p:blipFill>
          <a:blip r:embed="rId3"/>
          <a:stretch>
            <a:fillRect/>
          </a:stretch>
        </p:blipFill>
        <p:spPr>
          <a:xfrm>
            <a:off x="5195689" y="2208402"/>
            <a:ext cx="2940051" cy="2302778"/>
          </a:xfrm>
          <a:prstGeom prst="rect">
            <a:avLst/>
          </a:prstGeom>
        </p:spPr>
      </p:pic>
    </p:spTree>
    <p:extLst>
      <p:ext uri="{BB962C8B-B14F-4D97-AF65-F5344CB8AC3E}">
        <p14:creationId xmlns:p14="http://schemas.microsoft.com/office/powerpoint/2010/main" val="1482760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3302781" cy="5143500"/>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5143500"/>
            <a:chOff x="1320800" y="0"/>
            <a:chExt cx="2436813" cy="6858001"/>
          </a:xfrm>
        </p:grpSpPr>
        <p:sp>
          <p:nvSpPr>
            <p:cNvPr id="27"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FDDD8826-1605-474B-8EA4-7FD1FEE06E4F}"/>
              </a:ext>
            </a:extLst>
          </p:cNvPr>
          <p:cNvSpPr>
            <a:spLocks noGrp="1"/>
          </p:cNvSpPr>
          <p:nvPr>
            <p:ph type="title"/>
          </p:nvPr>
        </p:nvSpPr>
        <p:spPr>
          <a:xfrm>
            <a:off x="401265" y="514350"/>
            <a:ext cx="2085203" cy="3829050"/>
          </a:xfrm>
        </p:spPr>
        <p:txBody>
          <a:bodyPr>
            <a:normAutofit/>
          </a:bodyPr>
          <a:lstStyle/>
          <a:p>
            <a:r>
              <a:rPr lang="en-US" sz="3000" dirty="0">
                <a:solidFill>
                  <a:srgbClr val="FFFFFF"/>
                </a:solidFill>
              </a:rPr>
              <a:t> Semi to Novel Synthetic Opioids </a:t>
            </a:r>
          </a:p>
        </p:txBody>
      </p:sp>
      <p:graphicFrame>
        <p:nvGraphicFramePr>
          <p:cNvPr id="7" name="Content Placeholder 2">
            <a:extLst>
              <a:ext uri="{FF2B5EF4-FFF2-40B4-BE49-F238E27FC236}">
                <a16:creationId xmlns:a16="http://schemas.microsoft.com/office/drawing/2014/main" id="{074A3591-9443-2D62-75BF-44A0CD9B06F5}"/>
              </a:ext>
            </a:extLst>
          </p:cNvPr>
          <p:cNvGraphicFramePr>
            <a:graphicFrameLocks noGrp="1"/>
          </p:cNvGraphicFramePr>
          <p:nvPr>
            <p:ph idx="1"/>
          </p:nvPr>
        </p:nvGraphicFramePr>
        <p:xfrm>
          <a:off x="3757612" y="514350"/>
          <a:ext cx="4869656" cy="3829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179525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8FC67AF-7B5B-4E29-8E94-CF8EE202A34A}"/>
              </a:ext>
            </a:extLst>
          </p:cNvPr>
          <p:cNvGraphicFramePr>
            <a:graphicFrameLocks noGrp="1"/>
          </p:cNvGraphicFramePr>
          <p:nvPr>
            <p:extLst>
              <p:ext uri="{D42A27DB-BD31-4B8C-83A1-F6EECF244321}">
                <p14:modId xmlns:p14="http://schemas.microsoft.com/office/powerpoint/2010/main" val="2058358268"/>
              </p:ext>
            </p:extLst>
          </p:nvPr>
        </p:nvGraphicFramePr>
        <p:xfrm>
          <a:off x="1510019" y="487812"/>
          <a:ext cx="6414782" cy="4666566"/>
        </p:xfrm>
        <a:graphic>
          <a:graphicData uri="http://schemas.openxmlformats.org/drawingml/2006/table">
            <a:tbl>
              <a:tblPr firstRow="1" bandRow="1">
                <a:tableStyleId>{5C22544A-7EE6-4342-B048-85BDC9FD1C3A}</a:tableStyleId>
              </a:tblPr>
              <a:tblGrid>
                <a:gridCol w="1270954">
                  <a:extLst>
                    <a:ext uri="{9D8B030D-6E8A-4147-A177-3AD203B41FA5}">
                      <a16:colId xmlns:a16="http://schemas.microsoft.com/office/drawing/2014/main" val="4085896743"/>
                    </a:ext>
                  </a:extLst>
                </a:gridCol>
                <a:gridCol w="1301302">
                  <a:extLst>
                    <a:ext uri="{9D8B030D-6E8A-4147-A177-3AD203B41FA5}">
                      <a16:colId xmlns:a16="http://schemas.microsoft.com/office/drawing/2014/main" val="36869164"/>
                    </a:ext>
                  </a:extLst>
                </a:gridCol>
                <a:gridCol w="1280842">
                  <a:extLst>
                    <a:ext uri="{9D8B030D-6E8A-4147-A177-3AD203B41FA5}">
                      <a16:colId xmlns:a16="http://schemas.microsoft.com/office/drawing/2014/main" val="249267106"/>
                    </a:ext>
                  </a:extLst>
                </a:gridCol>
                <a:gridCol w="1280842">
                  <a:extLst>
                    <a:ext uri="{9D8B030D-6E8A-4147-A177-3AD203B41FA5}">
                      <a16:colId xmlns:a16="http://schemas.microsoft.com/office/drawing/2014/main" val="3023441377"/>
                    </a:ext>
                  </a:extLst>
                </a:gridCol>
                <a:gridCol w="1280842">
                  <a:extLst>
                    <a:ext uri="{9D8B030D-6E8A-4147-A177-3AD203B41FA5}">
                      <a16:colId xmlns:a16="http://schemas.microsoft.com/office/drawing/2014/main" val="926120388"/>
                    </a:ext>
                  </a:extLst>
                </a:gridCol>
              </a:tblGrid>
              <a:tr h="369753">
                <a:tc>
                  <a:txBody>
                    <a:bodyPr/>
                    <a:lstStyle/>
                    <a:p>
                      <a:pPr algn="ctr"/>
                      <a:r>
                        <a:rPr lang="en-US" sz="1000" dirty="0"/>
                        <a:t>Cook #1511</a:t>
                      </a:r>
                    </a:p>
                    <a:p>
                      <a:pPr algn="ctr"/>
                      <a:r>
                        <a:rPr lang="en-US" sz="1000" dirty="0">
                          <a:solidFill>
                            <a:srgbClr val="FFFF00"/>
                          </a:solidFill>
                        </a:rPr>
                        <a:t>(3)</a:t>
                      </a:r>
                    </a:p>
                  </a:txBody>
                  <a:tcPr marL="68580" marR="68580" marT="34290" marB="34290"/>
                </a:tc>
                <a:tc>
                  <a:txBody>
                    <a:bodyPr/>
                    <a:lstStyle/>
                    <a:p>
                      <a:pPr algn="ctr"/>
                      <a:r>
                        <a:rPr lang="en-US" sz="1000" dirty="0"/>
                        <a:t>Cook #1554</a:t>
                      </a:r>
                    </a:p>
                    <a:p>
                      <a:pPr algn="ctr"/>
                      <a:r>
                        <a:rPr lang="en-US" sz="1000" dirty="0">
                          <a:solidFill>
                            <a:srgbClr val="FFFF00"/>
                          </a:solidFill>
                        </a:rPr>
                        <a:t>(3)</a:t>
                      </a:r>
                    </a:p>
                  </a:txBody>
                  <a:tcPr marL="68580" marR="68580" marT="34290" marB="34290"/>
                </a:tc>
                <a:tc>
                  <a:txBody>
                    <a:bodyPr/>
                    <a:lstStyle/>
                    <a:p>
                      <a:pPr algn="ctr"/>
                      <a:r>
                        <a:rPr lang="en-US" sz="1000" dirty="0"/>
                        <a:t>Cook #1555</a:t>
                      </a:r>
                    </a:p>
                    <a:p>
                      <a:pPr algn="ctr"/>
                      <a:r>
                        <a:rPr lang="en-US" sz="1000" dirty="0">
                          <a:solidFill>
                            <a:srgbClr val="FFFF00"/>
                          </a:solidFill>
                        </a:rPr>
                        <a:t>(4)</a:t>
                      </a:r>
                    </a:p>
                  </a:txBody>
                  <a:tcPr marL="68580" marR="68580" marT="34290" marB="34290"/>
                </a:tc>
                <a:tc>
                  <a:txBody>
                    <a:bodyPr/>
                    <a:lstStyle/>
                    <a:p>
                      <a:pPr algn="ctr"/>
                      <a:r>
                        <a:rPr lang="en-US" sz="1000" dirty="0">
                          <a:solidFill>
                            <a:schemeClr val="bg1"/>
                          </a:solidFill>
                        </a:rPr>
                        <a:t>Cook</a:t>
                      </a:r>
                      <a:r>
                        <a:rPr lang="en-US" sz="1000" dirty="0"/>
                        <a:t>  #1486</a:t>
                      </a:r>
                    </a:p>
                    <a:p>
                      <a:pPr algn="ctr"/>
                      <a:r>
                        <a:rPr lang="en-US" sz="1000" dirty="0">
                          <a:solidFill>
                            <a:srgbClr val="FFFF00"/>
                          </a:solidFill>
                        </a:rPr>
                        <a:t>(0)</a:t>
                      </a:r>
                    </a:p>
                  </a:txBody>
                  <a:tcPr marL="68580" marR="68580" marT="34290" marB="34290"/>
                </a:tc>
                <a:tc>
                  <a:txBody>
                    <a:bodyPr/>
                    <a:lstStyle/>
                    <a:p>
                      <a:pPr algn="ctr"/>
                      <a:r>
                        <a:rPr lang="en-US" sz="1000" dirty="0">
                          <a:solidFill>
                            <a:schemeClr val="bg1"/>
                          </a:solidFill>
                        </a:rPr>
                        <a:t>Cook # 1452</a:t>
                      </a:r>
                    </a:p>
                    <a:p>
                      <a:pPr algn="ctr"/>
                      <a:r>
                        <a:rPr lang="en-US" sz="1000" dirty="0">
                          <a:solidFill>
                            <a:srgbClr val="FFFF00"/>
                          </a:solidFill>
                        </a:rPr>
                        <a:t>(1)</a:t>
                      </a:r>
                    </a:p>
                  </a:txBody>
                  <a:tcPr marL="68580" marR="68580" marT="34290" marB="34290"/>
                </a:tc>
                <a:extLst>
                  <a:ext uri="{0D108BD9-81ED-4DB2-BD59-A6C34878D82A}">
                    <a16:rowId xmlns:a16="http://schemas.microsoft.com/office/drawing/2014/main" val="1758832075"/>
                  </a:ext>
                </a:extLst>
              </a:tr>
              <a:tr h="272802">
                <a:tc>
                  <a:txBody>
                    <a:bodyPr/>
                    <a:lstStyle/>
                    <a:p>
                      <a:pPr algn="ctr"/>
                      <a:r>
                        <a:rPr lang="en-US" sz="1000" b="1" i="0" u="none" dirty="0">
                          <a:solidFill>
                            <a:schemeClr val="tx1"/>
                          </a:solidFill>
                          <a:effectLst/>
                        </a:rPr>
                        <a:t>Heroin</a:t>
                      </a:r>
                    </a:p>
                  </a:txBody>
                  <a:tcPr marL="68580" marR="68580" marT="34290" marB="34290"/>
                </a:tc>
                <a:tc>
                  <a:txBody>
                    <a:bodyPr/>
                    <a:lstStyle/>
                    <a:p>
                      <a:pPr algn="ctr"/>
                      <a:r>
                        <a:rPr lang="en-US" sz="1000" b="1" i="0" u="none" dirty="0">
                          <a:solidFill>
                            <a:schemeClr val="tx1"/>
                          </a:solidFill>
                          <a:effectLst/>
                        </a:rPr>
                        <a:t>Heroin</a:t>
                      </a:r>
                    </a:p>
                  </a:txBody>
                  <a:tcPr marL="68580" marR="68580" marT="34290" marB="34290"/>
                </a:tc>
                <a:tc>
                  <a:txBody>
                    <a:bodyPr/>
                    <a:lstStyle/>
                    <a:p>
                      <a:pPr algn="ctr"/>
                      <a:r>
                        <a:rPr lang="en-US" sz="1000" b="1" i="0" u="none" dirty="0">
                          <a:effectLst/>
                        </a:rPr>
                        <a:t>Heroin</a:t>
                      </a:r>
                    </a:p>
                  </a:txBody>
                  <a:tcPr marL="68580" marR="68580" marT="34290" marB="34290"/>
                </a:tc>
                <a:tc>
                  <a:txBody>
                    <a:bodyPr/>
                    <a:lstStyle/>
                    <a:p>
                      <a:pPr algn="ctr"/>
                      <a:r>
                        <a:rPr lang="en-US" sz="1000" b="1" i="0" u="none" dirty="0">
                          <a:solidFill>
                            <a:schemeClr val="tx1"/>
                          </a:solidFill>
                          <a:effectLst/>
                        </a:rPr>
                        <a:t>Heroin</a:t>
                      </a:r>
                    </a:p>
                  </a:txBody>
                  <a:tcPr marL="68580" marR="68580" marT="34290" marB="3429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00" b="1" i="0" u="none" dirty="0">
                          <a:solidFill>
                            <a:schemeClr val="tx1"/>
                          </a:solidFill>
                          <a:effectLst/>
                        </a:rPr>
                        <a:t>Heroin</a:t>
                      </a:r>
                      <a:endParaRPr lang="en-US" sz="1000" b="1" i="0" u="none" dirty="0">
                        <a:effectLst/>
                      </a:endParaRPr>
                    </a:p>
                  </a:txBody>
                  <a:tcPr marL="68580" marR="68580" marT="34290" marB="34290"/>
                </a:tc>
                <a:extLst>
                  <a:ext uri="{0D108BD9-81ED-4DB2-BD59-A6C34878D82A}">
                    <a16:rowId xmlns:a16="http://schemas.microsoft.com/office/drawing/2014/main" val="821333224"/>
                  </a:ext>
                </a:extLst>
              </a:tr>
              <a:tr h="272802">
                <a:tc>
                  <a:txBody>
                    <a:bodyPr/>
                    <a:lstStyle/>
                    <a:p>
                      <a:pPr algn="ctr"/>
                      <a:r>
                        <a:rPr lang="en-US" sz="1000" b="1" dirty="0">
                          <a:solidFill>
                            <a:schemeClr val="tx1"/>
                          </a:solidFill>
                        </a:rPr>
                        <a:t>Acetyl Fentanyl</a:t>
                      </a:r>
                    </a:p>
                  </a:txBody>
                  <a:tcPr marL="68580" marR="68580" marT="34290" marB="34290"/>
                </a:tc>
                <a:tc>
                  <a:txBody>
                    <a:bodyPr/>
                    <a:lstStyle/>
                    <a:p>
                      <a:pPr algn="ctr"/>
                      <a:r>
                        <a:rPr lang="en-US" sz="1000" b="1" dirty="0" err="1">
                          <a:solidFill>
                            <a:schemeClr val="tx1"/>
                          </a:solidFill>
                        </a:rPr>
                        <a:t>Acetylfentanyl</a:t>
                      </a:r>
                      <a:endParaRPr lang="en-US" sz="1000" b="1" dirty="0">
                        <a:solidFill>
                          <a:schemeClr val="tx1"/>
                        </a:solidFill>
                      </a:endParaRPr>
                    </a:p>
                  </a:txBody>
                  <a:tcPr marL="68580" marR="68580" marT="34290" marB="34290"/>
                </a:tc>
                <a:tc>
                  <a:txBody>
                    <a:bodyPr/>
                    <a:lstStyle/>
                    <a:p>
                      <a:pPr algn="ctr"/>
                      <a:r>
                        <a:rPr lang="en-US" sz="1000" b="1" dirty="0">
                          <a:solidFill>
                            <a:schemeClr val="tx1"/>
                          </a:solidFill>
                        </a:rPr>
                        <a:t>Diphenhydramine </a:t>
                      </a:r>
                    </a:p>
                  </a:txBody>
                  <a:tcPr marL="68580" marR="68580" marT="34290" marB="34290"/>
                </a:tc>
                <a:tc>
                  <a:txBody>
                    <a:bodyPr/>
                    <a:lstStyle/>
                    <a:p>
                      <a:pPr algn="ctr"/>
                      <a:r>
                        <a:rPr lang="en-US" sz="1000" b="1" i="0" u="none" dirty="0">
                          <a:solidFill>
                            <a:schemeClr val="tx1"/>
                          </a:solidFill>
                          <a:effectLst/>
                        </a:rPr>
                        <a:t>Diphenhydramine</a:t>
                      </a:r>
                    </a:p>
                  </a:txBody>
                  <a:tcPr marL="68580" marR="68580" marT="34290" marB="34290"/>
                </a:tc>
                <a:tc>
                  <a:txBody>
                    <a:bodyPr/>
                    <a:lstStyle/>
                    <a:p>
                      <a:pPr algn="ctr"/>
                      <a:r>
                        <a:rPr lang="en-US" sz="1000" b="1" i="0" u="none" dirty="0">
                          <a:solidFill>
                            <a:srgbClr val="000000"/>
                          </a:solidFill>
                          <a:effectLst/>
                        </a:rPr>
                        <a:t>Diphenhydramine</a:t>
                      </a:r>
                    </a:p>
                  </a:txBody>
                  <a:tcPr marL="68580" marR="68580" marT="34290" marB="34290"/>
                </a:tc>
                <a:extLst>
                  <a:ext uri="{0D108BD9-81ED-4DB2-BD59-A6C34878D82A}">
                    <a16:rowId xmlns:a16="http://schemas.microsoft.com/office/drawing/2014/main" val="1453546902"/>
                  </a:ext>
                </a:extLst>
              </a:tr>
              <a:tr h="272802">
                <a:tc>
                  <a:txBody>
                    <a:bodyPr/>
                    <a:lstStyle/>
                    <a:p>
                      <a:pPr algn="ctr"/>
                      <a:r>
                        <a:rPr lang="en-US" sz="1000" b="1" dirty="0">
                          <a:solidFill>
                            <a:schemeClr val="tx1"/>
                          </a:solidFill>
                        </a:rPr>
                        <a:t>Fentanyl</a:t>
                      </a:r>
                    </a:p>
                  </a:txBody>
                  <a:tcPr marL="68580" marR="68580" marT="34290" marB="34290"/>
                </a:tc>
                <a:tc>
                  <a:txBody>
                    <a:bodyPr/>
                    <a:lstStyle/>
                    <a:p>
                      <a:pPr algn="ctr"/>
                      <a:r>
                        <a:rPr lang="en-US" sz="1000" b="1" dirty="0">
                          <a:solidFill>
                            <a:schemeClr val="tx1"/>
                          </a:solidFill>
                        </a:rPr>
                        <a:t>Tramadol</a:t>
                      </a:r>
                    </a:p>
                  </a:txBody>
                  <a:tcPr marL="68580" marR="68580" marT="34290" marB="34290"/>
                </a:tc>
                <a:tc>
                  <a:txBody>
                    <a:bodyPr/>
                    <a:lstStyle/>
                    <a:p>
                      <a:pPr algn="ctr"/>
                      <a:r>
                        <a:rPr lang="en-US" sz="1000" b="1" dirty="0">
                          <a:solidFill>
                            <a:schemeClr val="tx1"/>
                          </a:solidFill>
                        </a:rPr>
                        <a:t>Ketamine</a:t>
                      </a:r>
                    </a:p>
                  </a:txBody>
                  <a:tcPr marL="68580" marR="68580" marT="34290" marB="34290"/>
                </a:tc>
                <a:tc>
                  <a:txBody>
                    <a:bodyPr/>
                    <a:lstStyle/>
                    <a:p>
                      <a:pPr algn="ctr"/>
                      <a:r>
                        <a:rPr lang="en-US" sz="1000" b="1" dirty="0">
                          <a:solidFill>
                            <a:schemeClr val="tx1"/>
                          </a:solidFill>
                        </a:rPr>
                        <a:t>Fentanyl </a:t>
                      </a:r>
                    </a:p>
                  </a:txBody>
                  <a:tcPr marL="68580" marR="68580" marT="34290" marB="34290"/>
                </a:tc>
                <a:tc>
                  <a:txBody>
                    <a:bodyPr/>
                    <a:lstStyle/>
                    <a:p>
                      <a:pPr algn="ctr"/>
                      <a:r>
                        <a:rPr lang="en-US" sz="1000" b="1" dirty="0">
                          <a:solidFill>
                            <a:schemeClr val="tx1"/>
                          </a:solidFill>
                        </a:rPr>
                        <a:t>Fentanyl</a:t>
                      </a:r>
                    </a:p>
                  </a:txBody>
                  <a:tcPr marL="68580" marR="68580" marT="34290" marB="34290"/>
                </a:tc>
                <a:extLst>
                  <a:ext uri="{0D108BD9-81ED-4DB2-BD59-A6C34878D82A}">
                    <a16:rowId xmlns:a16="http://schemas.microsoft.com/office/drawing/2014/main" val="257872489"/>
                  </a:ext>
                </a:extLst>
              </a:tr>
              <a:tr h="272802">
                <a:tc>
                  <a:txBody>
                    <a:bodyPr/>
                    <a:lstStyle/>
                    <a:p>
                      <a:pPr algn="ctr"/>
                      <a:r>
                        <a:rPr lang="en-US" sz="1000" b="1" dirty="0">
                          <a:solidFill>
                            <a:schemeClr val="tx1"/>
                          </a:solidFill>
                        </a:rPr>
                        <a:t>Tramadol</a:t>
                      </a:r>
                    </a:p>
                  </a:txBody>
                  <a:tcPr marL="68580" marR="68580" marT="34290" marB="34290"/>
                </a:tc>
                <a:tc>
                  <a:txBody>
                    <a:bodyPr/>
                    <a:lstStyle/>
                    <a:p>
                      <a:pPr algn="ctr"/>
                      <a:r>
                        <a:rPr lang="en-US" sz="1000" b="1" dirty="0">
                          <a:solidFill>
                            <a:schemeClr val="tx1"/>
                          </a:solidFill>
                        </a:rPr>
                        <a:t>Xylazine</a:t>
                      </a:r>
                    </a:p>
                  </a:txBody>
                  <a:tcPr marL="68580" marR="68580" marT="34290" marB="34290"/>
                </a:tc>
                <a:tc>
                  <a:txBody>
                    <a:bodyPr/>
                    <a:lstStyle/>
                    <a:p>
                      <a:pPr algn="ctr"/>
                      <a:r>
                        <a:rPr lang="en-US" sz="1000" b="1" dirty="0">
                          <a:solidFill>
                            <a:schemeClr val="tx1"/>
                          </a:solidFill>
                        </a:rPr>
                        <a:t>Fentanyl</a:t>
                      </a:r>
                    </a:p>
                  </a:txBody>
                  <a:tcPr marL="68580" marR="68580" marT="34290" marB="34290"/>
                </a:tc>
                <a:tc>
                  <a:txBody>
                    <a:bodyPr/>
                    <a:lstStyle/>
                    <a:p>
                      <a:pPr algn="ctr"/>
                      <a:r>
                        <a:rPr lang="en-US" sz="1000" b="1" dirty="0">
                          <a:solidFill>
                            <a:schemeClr val="tx1"/>
                          </a:solidFill>
                        </a:rPr>
                        <a:t>Tramadol </a:t>
                      </a:r>
                    </a:p>
                  </a:txBody>
                  <a:tcPr marL="68580" marR="68580" marT="34290" marB="34290"/>
                </a:tc>
                <a:tc>
                  <a:txBody>
                    <a:bodyPr/>
                    <a:lstStyle/>
                    <a:p>
                      <a:pPr algn="ctr"/>
                      <a:r>
                        <a:rPr lang="en-US" sz="1000" b="1" dirty="0" err="1">
                          <a:solidFill>
                            <a:schemeClr val="tx1"/>
                          </a:solidFill>
                        </a:rPr>
                        <a:t>Acetylfentanyl</a:t>
                      </a:r>
                      <a:endParaRPr lang="en-US" sz="1000" b="1" dirty="0">
                        <a:solidFill>
                          <a:schemeClr val="tx1"/>
                        </a:solidFill>
                      </a:endParaRPr>
                    </a:p>
                  </a:txBody>
                  <a:tcPr marL="68580" marR="68580" marT="34290" marB="34290"/>
                </a:tc>
                <a:extLst>
                  <a:ext uri="{0D108BD9-81ED-4DB2-BD59-A6C34878D82A}">
                    <a16:rowId xmlns:a16="http://schemas.microsoft.com/office/drawing/2014/main" val="2725929468"/>
                  </a:ext>
                </a:extLst>
              </a:tr>
              <a:tr h="272802">
                <a:tc>
                  <a:txBody>
                    <a:bodyPr/>
                    <a:lstStyle/>
                    <a:p>
                      <a:pPr algn="ctr"/>
                      <a:r>
                        <a:rPr lang="en-US" sz="1000" b="1" dirty="0">
                          <a:solidFill>
                            <a:schemeClr val="tx1"/>
                          </a:solidFill>
                          <a:highlight>
                            <a:srgbClr val="FFFF00"/>
                          </a:highlight>
                        </a:rPr>
                        <a:t>Levamisole</a:t>
                      </a:r>
                    </a:p>
                  </a:txBody>
                  <a:tcPr marL="68580" marR="68580" marT="34290" marB="34290"/>
                </a:tc>
                <a:tc>
                  <a:txBody>
                    <a:bodyPr/>
                    <a:lstStyle/>
                    <a:p>
                      <a:pPr algn="ctr"/>
                      <a:r>
                        <a:rPr lang="en-US" sz="1000" b="1" dirty="0">
                          <a:solidFill>
                            <a:schemeClr val="tx1"/>
                          </a:solidFill>
                          <a:highlight>
                            <a:srgbClr val="FFFF00"/>
                          </a:highlight>
                        </a:rPr>
                        <a:t>Metamizole</a:t>
                      </a:r>
                    </a:p>
                  </a:txBody>
                  <a:tcPr marL="68580" marR="68580" marT="34290" marB="34290"/>
                </a:tc>
                <a:tc>
                  <a:txBody>
                    <a:bodyPr/>
                    <a:lstStyle/>
                    <a:p>
                      <a:pPr algn="ctr"/>
                      <a:r>
                        <a:rPr lang="en-US" sz="1000" b="1" dirty="0" err="1">
                          <a:solidFill>
                            <a:schemeClr val="tx1"/>
                          </a:solidFill>
                        </a:rPr>
                        <a:t>Acetylfentanyl</a:t>
                      </a:r>
                      <a:endParaRPr lang="en-US" sz="1000" b="1" dirty="0">
                        <a:solidFill>
                          <a:schemeClr val="tx1"/>
                        </a:solidFill>
                      </a:endParaRPr>
                    </a:p>
                  </a:txBody>
                  <a:tcPr marL="68580" marR="68580" marT="34290" marB="34290"/>
                </a:tc>
                <a:tc>
                  <a:txBody>
                    <a:bodyPr/>
                    <a:lstStyle/>
                    <a:p>
                      <a:pPr algn="ctr"/>
                      <a:r>
                        <a:rPr lang="en-US" sz="1000" b="1" dirty="0">
                          <a:solidFill>
                            <a:schemeClr val="tx1"/>
                          </a:solidFill>
                        </a:rPr>
                        <a:t>PCP</a:t>
                      </a:r>
                    </a:p>
                  </a:txBody>
                  <a:tcPr marL="68580" marR="68580" marT="34290" marB="3429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00" b="1" dirty="0">
                          <a:solidFill>
                            <a:schemeClr val="tx1"/>
                          </a:solidFill>
                        </a:rPr>
                        <a:t>Alprazolam</a:t>
                      </a:r>
                    </a:p>
                  </a:txBody>
                  <a:tcPr marL="68580" marR="68580" marT="34290" marB="34290"/>
                </a:tc>
                <a:extLst>
                  <a:ext uri="{0D108BD9-81ED-4DB2-BD59-A6C34878D82A}">
                    <a16:rowId xmlns:a16="http://schemas.microsoft.com/office/drawing/2014/main" val="1088029552"/>
                  </a:ext>
                </a:extLst>
              </a:tr>
              <a:tr h="272802">
                <a:tc>
                  <a:txBody>
                    <a:bodyPr/>
                    <a:lstStyle/>
                    <a:p>
                      <a:pPr algn="ctr"/>
                      <a:r>
                        <a:rPr lang="en-US" sz="1000" b="1" dirty="0">
                          <a:solidFill>
                            <a:schemeClr val="tx1"/>
                          </a:solidFill>
                          <a:highlight>
                            <a:srgbClr val="FFFF00"/>
                          </a:highlight>
                        </a:rPr>
                        <a:t>Metamizole</a:t>
                      </a:r>
                    </a:p>
                  </a:txBody>
                  <a:tcPr marL="68580" marR="68580" marT="34290" marB="34290"/>
                </a:tc>
                <a:tc>
                  <a:txBody>
                    <a:bodyPr/>
                    <a:lstStyle/>
                    <a:p>
                      <a:pPr algn="ctr"/>
                      <a:r>
                        <a:rPr lang="en-US" sz="1000" b="1" dirty="0">
                          <a:solidFill>
                            <a:schemeClr val="tx1"/>
                          </a:solidFill>
                          <a:highlight>
                            <a:srgbClr val="FFFF00"/>
                          </a:highlight>
                        </a:rPr>
                        <a:t>Aminopyrine</a:t>
                      </a:r>
                    </a:p>
                  </a:txBody>
                  <a:tcPr marL="68580" marR="68580" marT="34290" marB="3429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00" b="1" dirty="0">
                          <a:solidFill>
                            <a:schemeClr val="tx1"/>
                          </a:solidFill>
                        </a:rPr>
                        <a:t>Xylazine</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solidFill>
                            <a:schemeClr val="tx1"/>
                          </a:solidFill>
                        </a:rPr>
                        <a:t>Lidocaine</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solidFill>
                            <a:schemeClr val="tx1"/>
                          </a:solidFill>
                        </a:rPr>
                        <a:t>Gabapentin</a:t>
                      </a:r>
                    </a:p>
                  </a:txBody>
                  <a:tcPr marL="68580" marR="68580" marT="34290" marB="34290"/>
                </a:tc>
                <a:extLst>
                  <a:ext uri="{0D108BD9-81ED-4DB2-BD59-A6C34878D82A}">
                    <a16:rowId xmlns:a16="http://schemas.microsoft.com/office/drawing/2014/main" val="643463313"/>
                  </a:ext>
                </a:extLst>
              </a:tr>
              <a:tr h="272802">
                <a:tc>
                  <a:txBody>
                    <a:bodyPr/>
                    <a:lstStyle/>
                    <a:p>
                      <a:pPr algn="ctr"/>
                      <a:r>
                        <a:rPr lang="en-US" sz="1000" b="1" dirty="0">
                          <a:solidFill>
                            <a:schemeClr val="tx1"/>
                          </a:solidFill>
                          <a:highlight>
                            <a:srgbClr val="FFFF00"/>
                          </a:highlight>
                        </a:rPr>
                        <a:t>Aminopyrine</a:t>
                      </a:r>
                    </a:p>
                  </a:txBody>
                  <a:tcPr marL="68580" marR="68580" marT="34290" marB="34290"/>
                </a:tc>
                <a:tc>
                  <a:txBody>
                    <a:bodyPr/>
                    <a:lstStyle/>
                    <a:p>
                      <a:pPr algn="ctr"/>
                      <a:r>
                        <a:rPr lang="en-US" sz="1000" b="1" dirty="0">
                          <a:solidFill>
                            <a:schemeClr val="tx1"/>
                          </a:solidFill>
                        </a:rPr>
                        <a:t>Diphenhydramine</a:t>
                      </a:r>
                    </a:p>
                  </a:txBody>
                  <a:tcPr marL="68580" marR="68580" marT="34290" marB="34290"/>
                </a:tc>
                <a:tc>
                  <a:txBody>
                    <a:bodyPr/>
                    <a:lstStyle/>
                    <a:p>
                      <a:pPr algn="ctr"/>
                      <a:r>
                        <a:rPr lang="en-US" sz="1000" b="1" dirty="0">
                          <a:solidFill>
                            <a:schemeClr val="tx1"/>
                          </a:solidFill>
                        </a:rPr>
                        <a:t>Tramadol</a:t>
                      </a:r>
                    </a:p>
                  </a:txBody>
                  <a:tcPr marL="68580" marR="68580" marT="34290" marB="34290"/>
                </a:tc>
                <a:tc>
                  <a:txBody>
                    <a:bodyPr/>
                    <a:lstStyle/>
                    <a:p>
                      <a:pPr algn="ctr"/>
                      <a:r>
                        <a:rPr lang="en-US" sz="1000" b="1" i="0" u="none" dirty="0">
                          <a:solidFill>
                            <a:schemeClr val="tx1"/>
                          </a:solidFill>
                          <a:effectLst/>
                        </a:rPr>
                        <a:t>Ephedrine</a:t>
                      </a:r>
                    </a:p>
                  </a:txBody>
                  <a:tcPr marL="68580" marR="68580" marT="34290" marB="3429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00" b="1" i="0" u="none" dirty="0">
                          <a:solidFill>
                            <a:schemeClr val="tx1"/>
                          </a:solidFill>
                          <a:effectLst/>
                        </a:rPr>
                        <a:t>MDMA</a:t>
                      </a:r>
                    </a:p>
                  </a:txBody>
                  <a:tcPr marL="68580" marR="68580" marT="34290" marB="34290"/>
                </a:tc>
                <a:extLst>
                  <a:ext uri="{0D108BD9-81ED-4DB2-BD59-A6C34878D82A}">
                    <a16:rowId xmlns:a16="http://schemas.microsoft.com/office/drawing/2014/main" val="122013995"/>
                  </a:ext>
                </a:extLst>
              </a:tr>
              <a:tr h="272802">
                <a:tc>
                  <a:txBody>
                    <a:bodyPr/>
                    <a:lstStyle/>
                    <a:p>
                      <a:pPr algn="ctr"/>
                      <a:r>
                        <a:rPr lang="en-US" sz="1000" b="1" dirty="0">
                          <a:solidFill>
                            <a:schemeClr val="tx1"/>
                          </a:solidFill>
                        </a:rPr>
                        <a:t>Cocaine</a:t>
                      </a:r>
                    </a:p>
                  </a:txBody>
                  <a:tcPr marL="68580" marR="68580" marT="34290" marB="34290"/>
                </a:tc>
                <a:tc>
                  <a:txBody>
                    <a:bodyPr/>
                    <a:lstStyle/>
                    <a:p>
                      <a:pPr algn="ctr"/>
                      <a:r>
                        <a:rPr lang="en-US" sz="1000" b="1" dirty="0">
                          <a:solidFill>
                            <a:schemeClr val="tx1"/>
                          </a:solidFill>
                        </a:rPr>
                        <a:t>Quinine</a:t>
                      </a:r>
                    </a:p>
                  </a:txBody>
                  <a:tcPr marL="68580" marR="68580" marT="34290" marB="34290"/>
                </a:tc>
                <a:tc>
                  <a:txBody>
                    <a:bodyPr/>
                    <a:lstStyle/>
                    <a:p>
                      <a:pPr algn="ctr"/>
                      <a:r>
                        <a:rPr lang="en-US" sz="1000" b="1" dirty="0">
                          <a:solidFill>
                            <a:schemeClr val="tx1"/>
                          </a:solidFill>
                          <a:highlight>
                            <a:srgbClr val="FFFF00"/>
                          </a:highlight>
                        </a:rPr>
                        <a:t>Levamisole</a:t>
                      </a:r>
                      <a:r>
                        <a:rPr lang="en-US" sz="1000" b="1" dirty="0">
                          <a:solidFill>
                            <a:schemeClr val="tx1"/>
                          </a:solidFill>
                        </a:rPr>
                        <a:t> </a:t>
                      </a:r>
                    </a:p>
                  </a:txBody>
                  <a:tcPr marL="68580" marR="68580" marT="34290" marB="34290"/>
                </a:tc>
                <a:tc>
                  <a:txBody>
                    <a:bodyPr/>
                    <a:lstStyle/>
                    <a:p>
                      <a:pPr algn="ctr"/>
                      <a:r>
                        <a:rPr lang="en-US" sz="1000" b="1" dirty="0">
                          <a:solidFill>
                            <a:srgbClr val="00B050"/>
                          </a:solidFill>
                        </a:rPr>
                        <a:t>6-MAM</a:t>
                      </a:r>
                    </a:p>
                  </a:txBody>
                  <a:tcPr marL="68580" marR="68580" marT="34290" marB="3429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00" b="1" dirty="0">
                          <a:solidFill>
                            <a:schemeClr val="tx1"/>
                          </a:solidFill>
                          <a:highlight>
                            <a:srgbClr val="FFFF00"/>
                          </a:highlight>
                        </a:rPr>
                        <a:t>Quetiapine</a:t>
                      </a:r>
                    </a:p>
                  </a:txBody>
                  <a:tcPr marL="68580" marR="68580" marT="34290" marB="34290"/>
                </a:tc>
                <a:extLst>
                  <a:ext uri="{0D108BD9-81ED-4DB2-BD59-A6C34878D82A}">
                    <a16:rowId xmlns:a16="http://schemas.microsoft.com/office/drawing/2014/main" val="3718815799"/>
                  </a:ext>
                </a:extLst>
              </a:tr>
              <a:tr h="272802">
                <a:tc>
                  <a:txBody>
                    <a:bodyPr/>
                    <a:lstStyle/>
                    <a:p>
                      <a:pPr algn="ctr"/>
                      <a:r>
                        <a:rPr lang="en-US" sz="1000" b="1" dirty="0">
                          <a:solidFill>
                            <a:schemeClr val="tx1"/>
                          </a:solidFill>
                        </a:rPr>
                        <a:t>Ketamine</a:t>
                      </a:r>
                    </a:p>
                  </a:txBody>
                  <a:tcPr marL="68580" marR="68580" marT="34290" marB="34290"/>
                </a:tc>
                <a:tc>
                  <a:txBody>
                    <a:bodyPr/>
                    <a:lstStyle/>
                    <a:p>
                      <a:pPr algn="ctr"/>
                      <a:r>
                        <a:rPr lang="en-US" sz="1000" b="1" dirty="0">
                          <a:solidFill>
                            <a:schemeClr val="tx1"/>
                          </a:solidFill>
                        </a:rPr>
                        <a:t>Procaine</a:t>
                      </a:r>
                    </a:p>
                  </a:txBody>
                  <a:tcPr marL="68580" marR="68580" marT="34290" marB="34290"/>
                </a:tc>
                <a:tc>
                  <a:txBody>
                    <a:bodyPr/>
                    <a:lstStyle/>
                    <a:p>
                      <a:pPr algn="ctr"/>
                      <a:r>
                        <a:rPr lang="en-US" sz="1000" b="1" dirty="0">
                          <a:solidFill>
                            <a:schemeClr val="tx1"/>
                          </a:solidFill>
                          <a:highlight>
                            <a:srgbClr val="FFFF00"/>
                          </a:highlight>
                        </a:rPr>
                        <a:t>Metamizole</a:t>
                      </a:r>
                    </a:p>
                  </a:txBody>
                  <a:tcPr marL="68580" marR="68580" marT="34290" marB="34290"/>
                </a:tc>
                <a:tc>
                  <a:txBody>
                    <a:bodyPr/>
                    <a:lstStyle/>
                    <a:p>
                      <a:pPr algn="ctr"/>
                      <a:endParaRPr lang="en-US" sz="1000" b="1" dirty="0">
                        <a:solidFill>
                          <a:schemeClr val="tx1"/>
                        </a:solidFill>
                      </a:endParaRPr>
                    </a:p>
                  </a:txBody>
                  <a:tcPr marL="68580" marR="68580" marT="34290" marB="34290"/>
                </a:tc>
                <a:tc>
                  <a:txBody>
                    <a:bodyPr/>
                    <a:lstStyle/>
                    <a:p>
                      <a:pPr algn="ctr"/>
                      <a:r>
                        <a:rPr lang="en-US" sz="1000" b="1" dirty="0">
                          <a:solidFill>
                            <a:schemeClr val="tx1"/>
                          </a:solidFill>
                        </a:rPr>
                        <a:t>Quinine</a:t>
                      </a:r>
                    </a:p>
                  </a:txBody>
                  <a:tcPr marL="68580" marR="68580" marT="34290" marB="34290"/>
                </a:tc>
                <a:extLst>
                  <a:ext uri="{0D108BD9-81ED-4DB2-BD59-A6C34878D82A}">
                    <a16:rowId xmlns:a16="http://schemas.microsoft.com/office/drawing/2014/main" val="266427770"/>
                  </a:ext>
                </a:extLst>
              </a:tr>
              <a:tr h="272802">
                <a:tc>
                  <a:txBody>
                    <a:bodyPr/>
                    <a:lstStyle/>
                    <a:p>
                      <a:pPr algn="ctr"/>
                      <a:r>
                        <a:rPr lang="en-US" sz="1000" b="1" dirty="0">
                          <a:solidFill>
                            <a:schemeClr val="tx1"/>
                          </a:solidFill>
                        </a:rPr>
                        <a:t>Phenacetin</a:t>
                      </a:r>
                    </a:p>
                  </a:txBody>
                  <a:tcPr marL="68580" marR="68580" marT="34290" marB="34290"/>
                </a:tc>
                <a:tc>
                  <a:txBody>
                    <a:bodyPr/>
                    <a:lstStyle/>
                    <a:p>
                      <a:pPr algn="ctr"/>
                      <a:r>
                        <a:rPr lang="en-US" sz="1000" b="1" dirty="0">
                          <a:solidFill>
                            <a:srgbClr val="00B050"/>
                          </a:solidFill>
                        </a:rPr>
                        <a:t>Morphine</a:t>
                      </a:r>
                    </a:p>
                  </a:txBody>
                  <a:tcPr marL="68580" marR="68580" marT="34290" marB="34290"/>
                </a:tc>
                <a:tc>
                  <a:txBody>
                    <a:bodyPr/>
                    <a:lstStyle/>
                    <a:p>
                      <a:pPr algn="ctr"/>
                      <a:r>
                        <a:rPr lang="en-US" sz="1000" b="1" dirty="0">
                          <a:solidFill>
                            <a:schemeClr val="tx1"/>
                          </a:solidFill>
                          <a:highlight>
                            <a:srgbClr val="FFFF00"/>
                          </a:highlight>
                        </a:rPr>
                        <a:t>Aminopyrine</a:t>
                      </a:r>
                    </a:p>
                  </a:txBody>
                  <a:tcPr marL="68580" marR="68580" marT="34290" marB="34290"/>
                </a:tc>
                <a:tc>
                  <a:txBody>
                    <a:bodyPr/>
                    <a:lstStyle/>
                    <a:p>
                      <a:pPr algn="ctr"/>
                      <a:endParaRPr lang="en-US" sz="1000" b="1" dirty="0">
                        <a:solidFill>
                          <a:schemeClr val="tx1"/>
                        </a:solidFill>
                      </a:endParaRPr>
                    </a:p>
                  </a:txBody>
                  <a:tcPr marL="68580" marR="68580" marT="34290" marB="34290"/>
                </a:tc>
                <a:tc>
                  <a:txBody>
                    <a:bodyPr/>
                    <a:lstStyle/>
                    <a:p>
                      <a:pPr algn="ctr"/>
                      <a:r>
                        <a:rPr lang="en-US" sz="1000" b="1" dirty="0">
                          <a:solidFill>
                            <a:schemeClr val="tx1"/>
                          </a:solidFill>
                        </a:rPr>
                        <a:t>Acetaminophen</a:t>
                      </a:r>
                    </a:p>
                  </a:txBody>
                  <a:tcPr marL="68580" marR="68580" marT="34290" marB="34290"/>
                </a:tc>
                <a:extLst>
                  <a:ext uri="{0D108BD9-81ED-4DB2-BD59-A6C34878D82A}">
                    <a16:rowId xmlns:a16="http://schemas.microsoft.com/office/drawing/2014/main" val="1774371321"/>
                  </a:ext>
                </a:extLst>
              </a:tr>
              <a:tr h="272802">
                <a:tc>
                  <a:txBody>
                    <a:bodyPr/>
                    <a:lstStyle/>
                    <a:p>
                      <a:pPr algn="ctr"/>
                      <a:r>
                        <a:rPr lang="en-US" sz="1000" b="1" dirty="0">
                          <a:solidFill>
                            <a:schemeClr val="tx1"/>
                          </a:solidFill>
                        </a:rPr>
                        <a:t>Quinine</a:t>
                      </a:r>
                    </a:p>
                  </a:txBody>
                  <a:tcPr marL="68580" marR="68580" marT="34290" marB="34290"/>
                </a:tc>
                <a:tc>
                  <a:txBody>
                    <a:bodyPr/>
                    <a:lstStyle/>
                    <a:p>
                      <a:pPr algn="ctr"/>
                      <a:r>
                        <a:rPr lang="en-US" sz="1000" b="1" dirty="0" err="1">
                          <a:solidFill>
                            <a:srgbClr val="00B050"/>
                          </a:solidFill>
                        </a:rPr>
                        <a:t>Acetylcodeine</a:t>
                      </a:r>
                      <a:endParaRPr lang="en-US" sz="1000" b="1" dirty="0">
                        <a:solidFill>
                          <a:srgbClr val="00B050"/>
                        </a:solidFill>
                      </a:endParaRPr>
                    </a:p>
                  </a:txBody>
                  <a:tcPr marL="68580" marR="68580" marT="34290" marB="34290"/>
                </a:tc>
                <a:tc>
                  <a:txBody>
                    <a:bodyPr/>
                    <a:lstStyle/>
                    <a:p>
                      <a:pPr algn="ctr"/>
                      <a:r>
                        <a:rPr lang="en-US" sz="1000" b="1" dirty="0">
                          <a:solidFill>
                            <a:schemeClr val="tx1"/>
                          </a:solidFill>
                          <a:highlight>
                            <a:srgbClr val="FFFF00"/>
                          </a:highlight>
                        </a:rPr>
                        <a:t>Quetiapine</a:t>
                      </a:r>
                    </a:p>
                  </a:txBody>
                  <a:tcPr marL="68580" marR="68580" marT="34290" marB="34290"/>
                </a:tc>
                <a:tc>
                  <a:txBody>
                    <a:bodyPr/>
                    <a:lstStyle/>
                    <a:p>
                      <a:pPr algn="ctr"/>
                      <a:endParaRPr lang="en-US" sz="1000" b="1" dirty="0">
                        <a:solidFill>
                          <a:schemeClr val="tx1"/>
                        </a:solidFill>
                      </a:endParaRPr>
                    </a:p>
                  </a:txBody>
                  <a:tcPr marL="68580" marR="68580" marT="34290" marB="34290"/>
                </a:tc>
                <a:tc>
                  <a:txBody>
                    <a:bodyPr/>
                    <a:lstStyle/>
                    <a:p>
                      <a:pPr algn="ctr"/>
                      <a:r>
                        <a:rPr lang="en-US" sz="1000" b="1" dirty="0" err="1">
                          <a:solidFill>
                            <a:srgbClr val="00B050"/>
                          </a:solidFill>
                        </a:rPr>
                        <a:t>Acetylcodeine</a:t>
                      </a:r>
                      <a:endParaRPr lang="en-US" sz="1000" b="1" dirty="0">
                        <a:solidFill>
                          <a:srgbClr val="00B050"/>
                        </a:solidFill>
                      </a:endParaRPr>
                    </a:p>
                  </a:txBody>
                  <a:tcPr marL="68580" marR="68580" marT="34290" marB="34290"/>
                </a:tc>
                <a:extLst>
                  <a:ext uri="{0D108BD9-81ED-4DB2-BD59-A6C34878D82A}">
                    <a16:rowId xmlns:a16="http://schemas.microsoft.com/office/drawing/2014/main" val="3378600661"/>
                  </a:ext>
                </a:extLst>
              </a:tr>
              <a:tr h="272802">
                <a:tc>
                  <a:txBody>
                    <a:bodyPr/>
                    <a:lstStyle/>
                    <a:p>
                      <a:pPr algn="ctr"/>
                      <a:r>
                        <a:rPr lang="en-US" sz="1000" b="1" dirty="0">
                          <a:solidFill>
                            <a:schemeClr val="tx1"/>
                          </a:solidFill>
                        </a:rPr>
                        <a:t>Diphenhydramine</a:t>
                      </a:r>
                    </a:p>
                  </a:txBody>
                  <a:tcPr marL="68580" marR="68580" marT="34290" marB="34290"/>
                </a:tc>
                <a:tc>
                  <a:txBody>
                    <a:bodyPr/>
                    <a:lstStyle/>
                    <a:p>
                      <a:pPr algn="ctr"/>
                      <a:r>
                        <a:rPr lang="en-US" sz="1000" b="1" dirty="0">
                          <a:solidFill>
                            <a:srgbClr val="00B050"/>
                          </a:solidFill>
                        </a:rPr>
                        <a:t>6-MAM</a:t>
                      </a:r>
                    </a:p>
                  </a:txBody>
                  <a:tcPr marL="68580" marR="68580" marT="34290" marB="34290"/>
                </a:tc>
                <a:tc>
                  <a:txBody>
                    <a:bodyPr/>
                    <a:lstStyle/>
                    <a:p>
                      <a:pPr algn="ctr"/>
                      <a:r>
                        <a:rPr lang="en-US" sz="1000" b="1" dirty="0">
                          <a:solidFill>
                            <a:schemeClr val="tx1"/>
                          </a:solidFill>
                        </a:rPr>
                        <a:t>Trazadone</a:t>
                      </a:r>
                    </a:p>
                  </a:txBody>
                  <a:tcPr marL="68580" marR="68580" marT="34290" marB="34290"/>
                </a:tc>
                <a:tc>
                  <a:txBody>
                    <a:bodyPr/>
                    <a:lstStyle/>
                    <a:p>
                      <a:pPr algn="ctr"/>
                      <a:endParaRPr lang="en-US" sz="1000" b="1" dirty="0">
                        <a:solidFill>
                          <a:schemeClr val="tx1"/>
                        </a:solidFill>
                      </a:endParaRPr>
                    </a:p>
                  </a:txBody>
                  <a:tcPr marL="68580" marR="68580" marT="34290" marB="34290"/>
                </a:tc>
                <a:tc>
                  <a:txBody>
                    <a:bodyPr/>
                    <a:lstStyle/>
                    <a:p>
                      <a:pPr algn="ctr"/>
                      <a:r>
                        <a:rPr lang="en-US" sz="1000" b="1" dirty="0">
                          <a:solidFill>
                            <a:srgbClr val="00B050"/>
                          </a:solidFill>
                        </a:rPr>
                        <a:t>6-MAM</a:t>
                      </a:r>
                    </a:p>
                  </a:txBody>
                  <a:tcPr marL="68580" marR="68580" marT="34290" marB="34290"/>
                </a:tc>
                <a:extLst>
                  <a:ext uri="{0D108BD9-81ED-4DB2-BD59-A6C34878D82A}">
                    <a16:rowId xmlns:a16="http://schemas.microsoft.com/office/drawing/2014/main" val="342320601"/>
                  </a:ext>
                </a:extLst>
              </a:tr>
              <a:tr h="272802">
                <a:tc>
                  <a:txBody>
                    <a:bodyPr/>
                    <a:lstStyle/>
                    <a:p>
                      <a:pPr algn="ctr"/>
                      <a:r>
                        <a:rPr lang="en-US" sz="1000" b="1" dirty="0">
                          <a:solidFill>
                            <a:schemeClr val="tx1"/>
                          </a:solidFill>
                        </a:rPr>
                        <a:t>Lidocaine</a:t>
                      </a:r>
                    </a:p>
                  </a:txBody>
                  <a:tcPr marL="68580" marR="68580" marT="34290" marB="34290"/>
                </a:tc>
                <a:tc>
                  <a:txBody>
                    <a:bodyPr/>
                    <a:lstStyle/>
                    <a:p>
                      <a:pPr algn="ctr"/>
                      <a:endParaRPr lang="en-US" sz="1000" b="1" dirty="0">
                        <a:solidFill>
                          <a:schemeClr val="tx1"/>
                        </a:solidFill>
                      </a:endParaRPr>
                    </a:p>
                  </a:txBody>
                  <a:tcPr marL="68580" marR="68580" marT="34290" marB="34290"/>
                </a:tc>
                <a:tc>
                  <a:txBody>
                    <a:bodyPr/>
                    <a:lstStyle/>
                    <a:p>
                      <a:pPr algn="ctr"/>
                      <a:r>
                        <a:rPr lang="en-US" sz="1000" b="1" dirty="0">
                          <a:solidFill>
                            <a:schemeClr val="tx1"/>
                          </a:solidFill>
                        </a:rPr>
                        <a:t>Acetaminophen</a:t>
                      </a:r>
                    </a:p>
                  </a:txBody>
                  <a:tcPr marL="68580" marR="68580" marT="34290" marB="34290"/>
                </a:tc>
                <a:tc>
                  <a:txBody>
                    <a:bodyPr/>
                    <a:lstStyle/>
                    <a:p>
                      <a:pPr algn="ctr"/>
                      <a:endParaRPr lang="en-US" sz="1000" b="1" dirty="0">
                        <a:solidFill>
                          <a:schemeClr val="tx1"/>
                        </a:solidFill>
                      </a:endParaRPr>
                    </a:p>
                  </a:txBody>
                  <a:tcPr marL="68580" marR="68580" marT="34290" marB="34290"/>
                </a:tc>
                <a:tc>
                  <a:txBody>
                    <a:bodyPr/>
                    <a:lstStyle/>
                    <a:p>
                      <a:pPr algn="ctr"/>
                      <a:endParaRPr lang="en-US" sz="1000" b="1" dirty="0">
                        <a:solidFill>
                          <a:schemeClr val="tx1"/>
                        </a:solidFill>
                      </a:endParaRPr>
                    </a:p>
                  </a:txBody>
                  <a:tcPr marL="68580" marR="68580" marT="34290" marB="34290"/>
                </a:tc>
                <a:extLst>
                  <a:ext uri="{0D108BD9-81ED-4DB2-BD59-A6C34878D82A}">
                    <a16:rowId xmlns:a16="http://schemas.microsoft.com/office/drawing/2014/main" val="712704240"/>
                  </a:ext>
                </a:extLst>
              </a:tr>
              <a:tr h="369753">
                <a:tc>
                  <a:txBody>
                    <a:bodyPr/>
                    <a:lstStyle/>
                    <a:p>
                      <a:pPr algn="ctr"/>
                      <a:r>
                        <a:rPr lang="en-US" sz="1000" b="1" dirty="0">
                          <a:solidFill>
                            <a:srgbClr val="00B050"/>
                          </a:solidFill>
                        </a:rPr>
                        <a:t>Morphine, 6-MAM</a:t>
                      </a:r>
                    </a:p>
                  </a:txBody>
                  <a:tcPr marL="68580" marR="68580" marT="34290" marB="34290"/>
                </a:tc>
                <a:tc>
                  <a:txBody>
                    <a:bodyPr/>
                    <a:lstStyle/>
                    <a:p>
                      <a:pPr algn="ctr"/>
                      <a:endParaRPr lang="en-US" sz="1000" b="1" dirty="0">
                        <a:solidFill>
                          <a:schemeClr val="tx1"/>
                        </a:solidFill>
                      </a:endParaRPr>
                    </a:p>
                  </a:txBody>
                  <a:tcPr marL="68580" marR="68580" marT="34290" marB="34290"/>
                </a:tc>
                <a:tc>
                  <a:txBody>
                    <a:bodyPr/>
                    <a:lstStyle/>
                    <a:p>
                      <a:pPr algn="ctr"/>
                      <a:r>
                        <a:rPr lang="en-US" sz="1000" b="1" dirty="0">
                          <a:solidFill>
                            <a:srgbClr val="00B050"/>
                          </a:solidFill>
                        </a:rPr>
                        <a:t>Morphine, 6-MAM</a:t>
                      </a:r>
                    </a:p>
                  </a:txBody>
                  <a:tcPr marL="68580" marR="68580" marT="34290" marB="34290"/>
                </a:tc>
                <a:tc>
                  <a:txBody>
                    <a:bodyPr/>
                    <a:lstStyle/>
                    <a:p>
                      <a:pPr algn="ctr"/>
                      <a:endParaRPr lang="en-US" sz="1000" b="1" dirty="0">
                        <a:solidFill>
                          <a:schemeClr val="tx1"/>
                        </a:solidFill>
                      </a:endParaRPr>
                    </a:p>
                  </a:txBody>
                  <a:tcPr marL="68580" marR="68580" marT="34290" marB="3429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000" b="1" dirty="0">
                        <a:solidFill>
                          <a:schemeClr val="tx1"/>
                        </a:solidFill>
                      </a:endParaRPr>
                    </a:p>
                    <a:p>
                      <a:pPr algn="ctr"/>
                      <a:endParaRPr lang="en-US" sz="1000" b="1" dirty="0">
                        <a:solidFill>
                          <a:srgbClr val="00B050"/>
                        </a:solidFill>
                      </a:endParaRPr>
                    </a:p>
                  </a:txBody>
                  <a:tcPr marL="68580" marR="68580" marT="34290" marB="34290"/>
                </a:tc>
                <a:extLst>
                  <a:ext uri="{0D108BD9-81ED-4DB2-BD59-A6C34878D82A}">
                    <a16:rowId xmlns:a16="http://schemas.microsoft.com/office/drawing/2014/main" val="1827985382"/>
                  </a:ext>
                </a:extLst>
              </a:tr>
              <a:tr h="369753">
                <a:tc>
                  <a:txBody>
                    <a:bodyPr/>
                    <a:lstStyle/>
                    <a:p>
                      <a:pPr algn="ctr"/>
                      <a:r>
                        <a:rPr lang="en-US" sz="1000" b="1" dirty="0" err="1">
                          <a:solidFill>
                            <a:srgbClr val="00B050"/>
                          </a:solidFill>
                        </a:rPr>
                        <a:t>Acetylcodeine</a:t>
                      </a:r>
                      <a:r>
                        <a:rPr lang="en-US" sz="1000" b="1" dirty="0">
                          <a:solidFill>
                            <a:srgbClr val="00B050"/>
                          </a:solidFill>
                        </a:rPr>
                        <a:t>, Codeine</a:t>
                      </a:r>
                    </a:p>
                  </a:txBody>
                  <a:tcPr marL="68580" marR="68580" marT="34290" marB="34290"/>
                </a:tc>
                <a:tc>
                  <a:txBody>
                    <a:bodyPr/>
                    <a:lstStyle/>
                    <a:p>
                      <a:pPr algn="ctr"/>
                      <a:endParaRPr lang="en-US" sz="1000" b="1" dirty="0">
                        <a:solidFill>
                          <a:schemeClr val="tx1"/>
                        </a:solidFill>
                      </a:endParaRPr>
                    </a:p>
                  </a:txBody>
                  <a:tcPr marL="68580" marR="68580" marT="34290" marB="34290"/>
                </a:tc>
                <a:tc>
                  <a:txBody>
                    <a:bodyPr/>
                    <a:lstStyle/>
                    <a:p>
                      <a:pPr algn="ctr"/>
                      <a:r>
                        <a:rPr lang="en-US" sz="1000" b="1" dirty="0" err="1">
                          <a:solidFill>
                            <a:srgbClr val="00B050"/>
                          </a:solidFill>
                        </a:rPr>
                        <a:t>Acetylcodeine</a:t>
                      </a:r>
                      <a:r>
                        <a:rPr lang="en-US" sz="1000" b="1" dirty="0">
                          <a:solidFill>
                            <a:srgbClr val="00B050"/>
                          </a:solidFill>
                        </a:rPr>
                        <a:t>, Codeine</a:t>
                      </a:r>
                    </a:p>
                  </a:txBody>
                  <a:tcPr marL="68580" marR="68580" marT="34290" marB="34290"/>
                </a:tc>
                <a:tc>
                  <a:txBody>
                    <a:bodyPr/>
                    <a:lstStyle/>
                    <a:p>
                      <a:pPr algn="ctr"/>
                      <a:endParaRPr lang="en-US" sz="1000" b="1" dirty="0"/>
                    </a:p>
                  </a:txBody>
                  <a:tcPr marL="68580" marR="68580" marT="34290" marB="3429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000" dirty="0"/>
                    </a:p>
                  </a:txBody>
                  <a:tcPr marL="68580" marR="68580" marT="34290" marB="34290"/>
                </a:tc>
                <a:extLst>
                  <a:ext uri="{0D108BD9-81ED-4DB2-BD59-A6C34878D82A}">
                    <a16:rowId xmlns:a16="http://schemas.microsoft.com/office/drawing/2014/main" val="586784681"/>
                  </a:ext>
                </a:extLst>
              </a:tr>
            </a:tbl>
          </a:graphicData>
        </a:graphic>
      </p:graphicFrame>
      <p:sp>
        <p:nvSpPr>
          <p:cNvPr id="5" name="TextBox 4">
            <a:extLst>
              <a:ext uri="{FF2B5EF4-FFF2-40B4-BE49-F238E27FC236}">
                <a16:creationId xmlns:a16="http://schemas.microsoft.com/office/drawing/2014/main" id="{E41B49CC-687E-449C-B8A0-D847D9330E73}"/>
              </a:ext>
            </a:extLst>
          </p:cNvPr>
          <p:cNvSpPr txBox="1"/>
          <p:nvPr/>
        </p:nvSpPr>
        <p:spPr>
          <a:xfrm>
            <a:off x="1517009" y="141563"/>
            <a:ext cx="6109982" cy="34624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dirty="0">
                <a:ln>
                  <a:noFill/>
                </a:ln>
                <a:solidFill>
                  <a:prstClr val="black"/>
                </a:solidFill>
                <a:effectLst/>
                <a:uLnTx/>
                <a:uFillTx/>
                <a:latin typeface="Calibri"/>
                <a:ea typeface="+mn-ea"/>
                <a:cs typeface="+mn-cs"/>
              </a:rPr>
              <a:t> Illinois (Cook):</a:t>
            </a:r>
            <a:r>
              <a:rPr kumimoji="0" lang="en-US" sz="1650" b="1" i="0" u="none" strike="noStrike" kern="1200" cap="none" spc="0" normalizeH="0" baseline="0" noProof="0" dirty="0">
                <a:ln>
                  <a:noFill/>
                </a:ln>
                <a:solidFill>
                  <a:srgbClr val="C00000"/>
                </a:solidFill>
                <a:effectLst/>
                <a:uLnTx/>
                <a:uFillTx/>
                <a:latin typeface="Calibri"/>
                <a:ea typeface="+mn-ea"/>
                <a:cs typeface="+mn-cs"/>
              </a:rPr>
              <a:t> </a:t>
            </a:r>
            <a:r>
              <a:rPr kumimoji="0" lang="en-US" sz="1650" b="1" i="0" u="none" strike="noStrike" kern="1200" cap="none" spc="0" normalizeH="0" baseline="0" noProof="0" dirty="0">
                <a:ln>
                  <a:noFill/>
                </a:ln>
                <a:solidFill>
                  <a:prstClr val="black"/>
                </a:solidFill>
                <a:effectLst/>
                <a:uLnTx/>
                <a:uFillTx/>
                <a:latin typeface="Calibri"/>
                <a:ea typeface="+mn-ea"/>
                <a:cs typeface="+mn-cs"/>
              </a:rPr>
              <a:t>Street-level Drug Samples That Deplete WBCs </a:t>
            </a:r>
          </a:p>
        </p:txBody>
      </p:sp>
      <p:sp>
        <p:nvSpPr>
          <p:cNvPr id="3" name="TextBox 2">
            <a:extLst>
              <a:ext uri="{FF2B5EF4-FFF2-40B4-BE49-F238E27FC236}">
                <a16:creationId xmlns:a16="http://schemas.microsoft.com/office/drawing/2014/main" id="{F1B488B6-77A2-46CA-8978-B81373EA1B79}"/>
              </a:ext>
            </a:extLst>
          </p:cNvPr>
          <p:cNvSpPr txBox="1"/>
          <p:nvPr/>
        </p:nvSpPr>
        <p:spPr>
          <a:xfrm>
            <a:off x="196850" y="1390651"/>
            <a:ext cx="1168458" cy="234294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75" b="0" i="0" u="none" strike="noStrike" kern="1200" cap="none" spc="0" normalizeH="0" baseline="0" noProof="0" dirty="0">
                <a:ln>
                  <a:noFill/>
                </a:ln>
                <a:solidFill>
                  <a:prstClr val="black"/>
                </a:solidFill>
                <a:effectLst/>
                <a:uLnTx/>
                <a:uFillTx/>
                <a:latin typeface="Calibri"/>
                <a:ea typeface="+mn-ea"/>
                <a:cs typeface="+mn-cs"/>
              </a:rPr>
              <a:t>Legend: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prstClr val="black"/>
                </a:solidFill>
                <a:effectLst/>
                <a:uLnTx/>
                <a:uFillTx/>
                <a:latin typeface="Calibri"/>
                <a:ea typeface="+mn-ea"/>
                <a:cs typeface="+mn-cs"/>
              </a:rPr>
              <a:t>Black</a:t>
            </a:r>
            <a:r>
              <a:rPr kumimoji="0" lang="en-US" sz="975" b="0" i="0" u="none" strike="noStrike" kern="1200" cap="none" spc="0" normalizeH="0" baseline="0" noProof="0" dirty="0">
                <a:ln>
                  <a:noFill/>
                </a:ln>
                <a:solidFill>
                  <a:prstClr val="black"/>
                </a:solidFill>
                <a:effectLst/>
                <a:uLnTx/>
                <a:uFillTx/>
                <a:latin typeface="Calibri"/>
                <a:ea typeface="+mn-ea"/>
                <a:cs typeface="+mn-cs"/>
              </a:rPr>
              <a:t> = drugs and adulterants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prstClr val="black"/>
                </a:solidFill>
                <a:effectLst/>
                <a:highlight>
                  <a:srgbClr val="FFFF00"/>
                </a:highlight>
                <a:uLnTx/>
                <a:uFillTx/>
                <a:latin typeface="Calibri"/>
                <a:ea typeface="+mn-ea"/>
                <a:cs typeface="+mn-cs"/>
              </a:rPr>
              <a:t>Yellow</a:t>
            </a:r>
            <a:r>
              <a:rPr kumimoji="0" lang="en-US" sz="975" b="0" i="0" u="none" strike="noStrike" kern="1200" cap="none" spc="0" normalizeH="0" baseline="0" noProof="0" dirty="0">
                <a:ln>
                  <a:noFill/>
                </a:ln>
                <a:solidFill>
                  <a:prstClr val="black"/>
                </a:solidFill>
                <a:effectLst/>
                <a:uLnTx/>
                <a:uFillTx/>
                <a:latin typeface="Calibri"/>
                <a:ea typeface="+mn-ea"/>
                <a:cs typeface="+mn-cs"/>
              </a:rPr>
              <a:t> = depletes WBCs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a:p>
            <a:pPr>
              <a:defRPr/>
            </a:pPr>
            <a:r>
              <a:rPr kumimoji="0" lang="en-US" sz="975" b="1" i="0" u="none" strike="noStrike" kern="1200" cap="none" spc="0" normalizeH="0" baseline="0" noProof="0" dirty="0">
                <a:ln>
                  <a:noFill/>
                </a:ln>
                <a:solidFill>
                  <a:srgbClr val="00B050"/>
                </a:solidFill>
                <a:effectLst/>
                <a:uLnTx/>
                <a:uFillTx/>
                <a:latin typeface="Calibri"/>
                <a:ea typeface="+mn-ea"/>
                <a:cs typeface="+mn-cs"/>
              </a:rPr>
              <a:t>Green</a:t>
            </a:r>
            <a:r>
              <a:rPr kumimoji="0" lang="en-US" sz="975" b="0" i="0" u="none" strike="noStrike" kern="1200" cap="none" spc="0" normalizeH="0" baseline="0" noProof="0" dirty="0">
                <a:ln>
                  <a:noFill/>
                </a:ln>
                <a:solidFill>
                  <a:prstClr val="black"/>
                </a:solidFill>
                <a:effectLst/>
                <a:uLnTx/>
                <a:uFillTx/>
                <a:latin typeface="Calibri"/>
                <a:ea typeface="+mn-ea"/>
                <a:cs typeface="+mn-cs"/>
              </a:rPr>
              <a:t> = impurities from heroin manufacturing process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89076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8FC67AF-7B5B-4E29-8E94-CF8EE202A34A}"/>
              </a:ext>
            </a:extLst>
          </p:cNvPr>
          <p:cNvGraphicFramePr>
            <a:graphicFrameLocks noGrp="1"/>
          </p:cNvGraphicFramePr>
          <p:nvPr/>
        </p:nvGraphicFramePr>
        <p:xfrm>
          <a:off x="1510018" y="539750"/>
          <a:ext cx="6109983" cy="4462192"/>
        </p:xfrm>
        <a:graphic>
          <a:graphicData uri="http://schemas.openxmlformats.org/drawingml/2006/table">
            <a:tbl>
              <a:tblPr firstRow="1" bandRow="1">
                <a:tableStyleId>{5C22544A-7EE6-4342-B048-85BDC9FD1C3A}</a:tableStyleId>
              </a:tblPr>
              <a:tblGrid>
                <a:gridCol w="1536933">
                  <a:extLst>
                    <a:ext uri="{9D8B030D-6E8A-4147-A177-3AD203B41FA5}">
                      <a16:colId xmlns:a16="http://schemas.microsoft.com/office/drawing/2014/main" val="4085896743"/>
                    </a:ext>
                  </a:extLst>
                </a:gridCol>
                <a:gridCol w="1524350">
                  <a:extLst>
                    <a:ext uri="{9D8B030D-6E8A-4147-A177-3AD203B41FA5}">
                      <a16:colId xmlns:a16="http://schemas.microsoft.com/office/drawing/2014/main" val="36869164"/>
                    </a:ext>
                  </a:extLst>
                </a:gridCol>
                <a:gridCol w="1524350">
                  <a:extLst>
                    <a:ext uri="{9D8B030D-6E8A-4147-A177-3AD203B41FA5}">
                      <a16:colId xmlns:a16="http://schemas.microsoft.com/office/drawing/2014/main" val="249267106"/>
                    </a:ext>
                  </a:extLst>
                </a:gridCol>
                <a:gridCol w="1524350">
                  <a:extLst>
                    <a:ext uri="{9D8B030D-6E8A-4147-A177-3AD203B41FA5}">
                      <a16:colId xmlns:a16="http://schemas.microsoft.com/office/drawing/2014/main" val="3023441377"/>
                    </a:ext>
                  </a:extLst>
                </a:gridCol>
              </a:tblGrid>
              <a:tr h="278887">
                <a:tc>
                  <a:txBody>
                    <a:bodyPr/>
                    <a:lstStyle/>
                    <a:p>
                      <a:pPr algn="ctr"/>
                      <a:r>
                        <a:rPr lang="en-US" sz="1000" dirty="0"/>
                        <a:t>ARGENTINA</a:t>
                      </a:r>
                    </a:p>
                  </a:txBody>
                  <a:tcPr marL="68580" marR="68580" marT="34290" marB="34290"/>
                </a:tc>
                <a:tc>
                  <a:txBody>
                    <a:bodyPr/>
                    <a:lstStyle/>
                    <a:p>
                      <a:pPr algn="ctr"/>
                      <a:r>
                        <a:rPr lang="en-US" sz="1000" dirty="0"/>
                        <a:t>BRAZIL</a:t>
                      </a:r>
                    </a:p>
                  </a:txBody>
                  <a:tcPr marL="68580" marR="68580" marT="34290" marB="34290"/>
                </a:tc>
                <a:tc>
                  <a:txBody>
                    <a:bodyPr/>
                    <a:lstStyle/>
                    <a:p>
                      <a:pPr algn="ctr"/>
                      <a:r>
                        <a:rPr lang="en-US" sz="1000" dirty="0"/>
                        <a:t>BRAZIL</a:t>
                      </a:r>
                    </a:p>
                  </a:txBody>
                  <a:tcPr marL="68580" marR="68580" marT="34290" marB="34290"/>
                </a:tc>
                <a:tc>
                  <a:txBody>
                    <a:bodyPr/>
                    <a:lstStyle/>
                    <a:p>
                      <a:pPr algn="ctr"/>
                      <a:r>
                        <a:rPr lang="en-US" sz="1000" dirty="0"/>
                        <a:t>BRAZIL</a:t>
                      </a:r>
                    </a:p>
                  </a:txBody>
                  <a:tcPr marL="68580" marR="68580" marT="34290" marB="34290"/>
                </a:tc>
                <a:extLst>
                  <a:ext uri="{0D108BD9-81ED-4DB2-BD59-A6C34878D82A}">
                    <a16:rowId xmlns:a16="http://schemas.microsoft.com/office/drawing/2014/main" val="1758832075"/>
                  </a:ext>
                </a:extLst>
              </a:tr>
              <a:tr h="278887">
                <a:tc>
                  <a:txBody>
                    <a:bodyPr/>
                    <a:lstStyle/>
                    <a:p>
                      <a:pPr algn="ctr"/>
                      <a:r>
                        <a:rPr lang="en-US" sz="1000" b="1" dirty="0"/>
                        <a:t>Cocaine</a:t>
                      </a:r>
                    </a:p>
                  </a:txBody>
                  <a:tcPr marL="68580" marR="68580" marT="34290" marB="34290"/>
                </a:tc>
                <a:tc>
                  <a:txBody>
                    <a:bodyPr/>
                    <a:lstStyle/>
                    <a:p>
                      <a:pPr algn="ctr"/>
                      <a:r>
                        <a:rPr lang="en-US" sz="1000" b="1" dirty="0"/>
                        <a:t>Cocaine HCl</a:t>
                      </a:r>
                    </a:p>
                  </a:txBody>
                  <a:tcPr marL="68580" marR="68580" marT="34290" marB="34290"/>
                </a:tc>
                <a:tc>
                  <a:txBody>
                    <a:bodyPr/>
                    <a:lstStyle/>
                    <a:p>
                      <a:pPr algn="ctr"/>
                      <a:r>
                        <a:rPr lang="en-US" sz="1000" b="1" dirty="0"/>
                        <a:t>Cocaine Base</a:t>
                      </a:r>
                    </a:p>
                  </a:txBody>
                  <a:tcPr marL="68580" marR="68580" marT="34290" marB="34290"/>
                </a:tc>
                <a:tc>
                  <a:txBody>
                    <a:bodyPr/>
                    <a:lstStyle/>
                    <a:p>
                      <a:pPr algn="ctr"/>
                      <a:r>
                        <a:rPr lang="en-US" sz="1000" b="1" dirty="0"/>
                        <a:t>Cocaine Base</a:t>
                      </a:r>
                    </a:p>
                  </a:txBody>
                  <a:tcPr marL="68580" marR="68580" marT="34290" marB="34290"/>
                </a:tc>
                <a:extLst>
                  <a:ext uri="{0D108BD9-81ED-4DB2-BD59-A6C34878D82A}">
                    <a16:rowId xmlns:a16="http://schemas.microsoft.com/office/drawing/2014/main" val="821333224"/>
                  </a:ext>
                </a:extLst>
              </a:tr>
              <a:tr h="278887">
                <a:tc>
                  <a:txBody>
                    <a:bodyPr/>
                    <a:lstStyle/>
                    <a:p>
                      <a:pPr algn="ctr"/>
                      <a:r>
                        <a:rPr lang="en-US" sz="1000" b="1" dirty="0">
                          <a:solidFill>
                            <a:srgbClr val="C00000"/>
                          </a:solidFill>
                          <a:highlight>
                            <a:srgbClr val="FDA840"/>
                          </a:highlight>
                        </a:rPr>
                        <a:t>Phenacetin</a:t>
                      </a:r>
                    </a:p>
                  </a:txBody>
                  <a:tcPr marL="68580" marR="68580" marT="34290" marB="34290"/>
                </a:tc>
                <a:tc>
                  <a:txBody>
                    <a:bodyPr/>
                    <a:lstStyle/>
                    <a:p>
                      <a:pPr algn="ctr"/>
                      <a:r>
                        <a:rPr lang="en-US" sz="1000" b="1" dirty="0">
                          <a:solidFill>
                            <a:srgbClr val="C00000"/>
                          </a:solidFill>
                        </a:rPr>
                        <a:t>Caffeine</a:t>
                      </a:r>
                    </a:p>
                  </a:txBody>
                  <a:tcPr marL="68580" marR="68580" marT="34290" marB="34290"/>
                </a:tc>
                <a:tc>
                  <a:txBody>
                    <a:bodyPr/>
                    <a:lstStyle/>
                    <a:p>
                      <a:pPr algn="ctr"/>
                      <a:r>
                        <a:rPr lang="en-US" sz="1000" b="1" dirty="0">
                          <a:solidFill>
                            <a:srgbClr val="C00000"/>
                          </a:solidFill>
                          <a:highlight>
                            <a:srgbClr val="FFFF00"/>
                          </a:highlight>
                        </a:rPr>
                        <a:t>Aminopyrine</a:t>
                      </a:r>
                      <a:r>
                        <a:rPr lang="en-US" sz="1000" b="1" dirty="0">
                          <a:solidFill>
                            <a:srgbClr val="C00000"/>
                          </a:solidFill>
                        </a:rPr>
                        <a:t> </a:t>
                      </a:r>
                    </a:p>
                  </a:txBody>
                  <a:tcPr marL="68580" marR="68580" marT="34290" marB="34290"/>
                </a:tc>
                <a:tc>
                  <a:txBody>
                    <a:bodyPr/>
                    <a:lstStyle/>
                    <a:p>
                      <a:pPr algn="ctr"/>
                      <a:r>
                        <a:rPr lang="en-US" sz="1000" b="1" dirty="0">
                          <a:solidFill>
                            <a:srgbClr val="C00000"/>
                          </a:solidFill>
                          <a:highlight>
                            <a:srgbClr val="FDA840"/>
                          </a:highlight>
                        </a:rPr>
                        <a:t>Phenacetin</a:t>
                      </a:r>
                    </a:p>
                  </a:txBody>
                  <a:tcPr marL="68580" marR="68580" marT="34290" marB="34290"/>
                </a:tc>
                <a:extLst>
                  <a:ext uri="{0D108BD9-81ED-4DB2-BD59-A6C34878D82A}">
                    <a16:rowId xmlns:a16="http://schemas.microsoft.com/office/drawing/2014/main" val="1453546902"/>
                  </a:ext>
                </a:extLst>
              </a:tr>
              <a:tr h="278887">
                <a:tc>
                  <a:txBody>
                    <a:bodyPr/>
                    <a:lstStyle/>
                    <a:p>
                      <a:pPr algn="ctr"/>
                      <a:r>
                        <a:rPr lang="en-US" sz="1000" b="1" dirty="0">
                          <a:solidFill>
                            <a:srgbClr val="C00000"/>
                          </a:solidFill>
                          <a:highlight>
                            <a:srgbClr val="FFFF00"/>
                          </a:highlight>
                        </a:rPr>
                        <a:t>Metamizole/Dipyrone</a:t>
                      </a:r>
                    </a:p>
                  </a:txBody>
                  <a:tcPr marL="68580" marR="68580" marT="34290" marB="34290"/>
                </a:tc>
                <a:tc>
                  <a:txBody>
                    <a:bodyPr/>
                    <a:lstStyle/>
                    <a:p>
                      <a:pPr algn="ctr"/>
                      <a:r>
                        <a:rPr lang="en-US" sz="1000" b="1" dirty="0">
                          <a:solidFill>
                            <a:srgbClr val="C00000"/>
                          </a:solidFill>
                        </a:rPr>
                        <a:t>Lidocaine</a:t>
                      </a:r>
                    </a:p>
                  </a:txBody>
                  <a:tcPr marL="68580" marR="68580" marT="34290" marB="34290"/>
                </a:tc>
                <a:tc>
                  <a:txBody>
                    <a:bodyPr/>
                    <a:lstStyle/>
                    <a:p>
                      <a:pPr algn="ctr"/>
                      <a:r>
                        <a:rPr lang="en-US" sz="1000" b="1" dirty="0">
                          <a:solidFill>
                            <a:srgbClr val="C00000"/>
                          </a:solidFill>
                          <a:highlight>
                            <a:srgbClr val="FDA840"/>
                          </a:highlight>
                        </a:rPr>
                        <a:t>Phenacetin</a:t>
                      </a:r>
                    </a:p>
                  </a:txBody>
                  <a:tcPr marL="68580" marR="68580" marT="34290" marB="34290"/>
                </a:tc>
                <a:tc>
                  <a:txBody>
                    <a:bodyPr/>
                    <a:lstStyle/>
                    <a:p>
                      <a:pPr algn="ctr"/>
                      <a:r>
                        <a:rPr lang="en-US" sz="1000" b="1" dirty="0">
                          <a:solidFill>
                            <a:srgbClr val="C00000"/>
                          </a:solidFill>
                          <a:highlight>
                            <a:srgbClr val="FFFF00"/>
                          </a:highlight>
                        </a:rPr>
                        <a:t>Aminopyrine</a:t>
                      </a:r>
                    </a:p>
                  </a:txBody>
                  <a:tcPr marL="68580" marR="68580" marT="34290" marB="34290"/>
                </a:tc>
                <a:extLst>
                  <a:ext uri="{0D108BD9-81ED-4DB2-BD59-A6C34878D82A}">
                    <a16:rowId xmlns:a16="http://schemas.microsoft.com/office/drawing/2014/main" val="257872489"/>
                  </a:ext>
                </a:extLst>
              </a:tr>
              <a:tr h="278887">
                <a:tc>
                  <a:txBody>
                    <a:bodyPr/>
                    <a:lstStyle/>
                    <a:p>
                      <a:pPr algn="ctr"/>
                      <a:r>
                        <a:rPr lang="en-US" sz="1000" b="1" dirty="0">
                          <a:solidFill>
                            <a:srgbClr val="C00000"/>
                          </a:solidFill>
                        </a:rPr>
                        <a:t>Benadryl</a:t>
                      </a:r>
                    </a:p>
                  </a:txBody>
                  <a:tcPr marL="68580" marR="68580" marT="34290" marB="34290"/>
                </a:tc>
                <a:tc>
                  <a:txBody>
                    <a:bodyPr/>
                    <a:lstStyle/>
                    <a:p>
                      <a:pPr algn="ctr"/>
                      <a:r>
                        <a:rPr lang="en-US" sz="1000" b="1" dirty="0">
                          <a:solidFill>
                            <a:srgbClr val="C00000"/>
                          </a:solidFill>
                          <a:highlight>
                            <a:srgbClr val="FFFF00"/>
                          </a:highlight>
                        </a:rPr>
                        <a:t>Levamisole</a:t>
                      </a:r>
                    </a:p>
                  </a:txBody>
                  <a:tcPr marL="68580" marR="68580" marT="34290" marB="34290"/>
                </a:tc>
                <a:tc>
                  <a:txBody>
                    <a:bodyPr/>
                    <a:lstStyle/>
                    <a:p>
                      <a:pPr algn="ctr"/>
                      <a:r>
                        <a:rPr lang="en-US" sz="1000" b="1" dirty="0">
                          <a:solidFill>
                            <a:srgbClr val="C00000"/>
                          </a:solidFill>
                        </a:rPr>
                        <a:t>Benzocaine</a:t>
                      </a:r>
                    </a:p>
                  </a:txBody>
                  <a:tcPr marL="68580" marR="68580" marT="34290" marB="34290"/>
                </a:tc>
                <a:tc>
                  <a:txBody>
                    <a:bodyPr/>
                    <a:lstStyle/>
                    <a:p>
                      <a:pPr algn="ctr"/>
                      <a:r>
                        <a:rPr lang="en-US" sz="1000" b="1" dirty="0">
                          <a:solidFill>
                            <a:srgbClr val="C00000"/>
                          </a:solidFill>
                        </a:rPr>
                        <a:t>Lidocaine</a:t>
                      </a:r>
                    </a:p>
                  </a:txBody>
                  <a:tcPr marL="68580" marR="68580" marT="34290" marB="34290"/>
                </a:tc>
                <a:extLst>
                  <a:ext uri="{0D108BD9-81ED-4DB2-BD59-A6C34878D82A}">
                    <a16:rowId xmlns:a16="http://schemas.microsoft.com/office/drawing/2014/main" val="2725929468"/>
                  </a:ext>
                </a:extLst>
              </a:tr>
              <a:tr h="278887">
                <a:tc>
                  <a:txBody>
                    <a:bodyPr/>
                    <a:lstStyle/>
                    <a:p>
                      <a:pPr algn="ctr"/>
                      <a:r>
                        <a:rPr lang="en-US" sz="1000" b="1" dirty="0">
                          <a:solidFill>
                            <a:srgbClr val="C00000"/>
                          </a:solidFill>
                          <a:highlight>
                            <a:srgbClr val="FFFF00"/>
                          </a:highlight>
                        </a:rPr>
                        <a:t>Aminopyrine</a:t>
                      </a:r>
                    </a:p>
                  </a:txBody>
                  <a:tcPr marL="68580" marR="68580" marT="34290" marB="34290"/>
                </a:tc>
                <a:tc>
                  <a:txBody>
                    <a:bodyPr/>
                    <a:lstStyle/>
                    <a:p>
                      <a:pPr algn="ctr"/>
                      <a:r>
                        <a:rPr lang="en-US" sz="1000" b="1" dirty="0">
                          <a:solidFill>
                            <a:srgbClr val="C00000"/>
                          </a:solidFill>
                        </a:rPr>
                        <a:t>Benzocaine</a:t>
                      </a:r>
                    </a:p>
                  </a:txBody>
                  <a:tcPr marL="68580" marR="68580" marT="34290" marB="34290"/>
                </a:tc>
                <a:tc>
                  <a:txBody>
                    <a:bodyPr/>
                    <a:lstStyle/>
                    <a:p>
                      <a:pPr algn="ctr"/>
                      <a:r>
                        <a:rPr lang="en-US" sz="1000" b="1" dirty="0">
                          <a:solidFill>
                            <a:srgbClr val="C00000"/>
                          </a:solidFill>
                        </a:rPr>
                        <a:t>Caffeine</a:t>
                      </a:r>
                    </a:p>
                  </a:txBody>
                  <a:tcPr marL="68580" marR="68580" marT="34290" marB="34290"/>
                </a:tc>
                <a:tc>
                  <a:txBody>
                    <a:bodyPr/>
                    <a:lstStyle/>
                    <a:p>
                      <a:pPr algn="ctr"/>
                      <a:r>
                        <a:rPr lang="en-US" sz="1000" b="1" dirty="0">
                          <a:solidFill>
                            <a:srgbClr val="C00000"/>
                          </a:solidFill>
                        </a:rPr>
                        <a:t>Benzocaine</a:t>
                      </a:r>
                    </a:p>
                  </a:txBody>
                  <a:tcPr marL="68580" marR="68580" marT="34290" marB="34290"/>
                </a:tc>
                <a:extLst>
                  <a:ext uri="{0D108BD9-81ED-4DB2-BD59-A6C34878D82A}">
                    <a16:rowId xmlns:a16="http://schemas.microsoft.com/office/drawing/2014/main" val="1088029552"/>
                  </a:ext>
                </a:extLst>
              </a:tr>
              <a:tr h="278887">
                <a:tc>
                  <a:txBody>
                    <a:bodyPr/>
                    <a:lstStyle/>
                    <a:p>
                      <a:pPr algn="ctr"/>
                      <a:endParaRPr lang="en-US" sz="1000" b="1" dirty="0">
                        <a:solidFill>
                          <a:srgbClr val="C00000"/>
                        </a:solidFill>
                      </a:endParaRPr>
                    </a:p>
                  </a:txBody>
                  <a:tcPr marL="68580" marR="68580" marT="34290" marB="34290"/>
                </a:tc>
                <a:tc>
                  <a:txBody>
                    <a:bodyPr/>
                    <a:lstStyle/>
                    <a:p>
                      <a:pPr algn="ctr"/>
                      <a:endParaRPr lang="en-US" sz="1000" b="1" dirty="0">
                        <a:solidFill>
                          <a:srgbClr val="C00000"/>
                        </a:solidFill>
                      </a:endParaRPr>
                    </a:p>
                  </a:txBody>
                  <a:tcPr marL="68580" marR="68580" marT="34290" marB="34290"/>
                </a:tc>
                <a:tc>
                  <a:txBody>
                    <a:bodyPr/>
                    <a:lstStyle/>
                    <a:p>
                      <a:pPr algn="ctr"/>
                      <a:endParaRPr lang="en-US" sz="1000" b="1" dirty="0">
                        <a:solidFill>
                          <a:srgbClr val="C00000"/>
                        </a:solidFill>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solidFill>
                            <a:srgbClr val="C00000"/>
                          </a:solidFill>
                          <a:highlight>
                            <a:srgbClr val="FFFF00"/>
                          </a:highlight>
                        </a:rPr>
                        <a:t>Levamisole</a:t>
                      </a:r>
                    </a:p>
                  </a:txBody>
                  <a:tcPr marL="68580" marR="68580" marT="34290" marB="34290"/>
                </a:tc>
                <a:extLst>
                  <a:ext uri="{0D108BD9-81ED-4DB2-BD59-A6C34878D82A}">
                    <a16:rowId xmlns:a16="http://schemas.microsoft.com/office/drawing/2014/main" val="643463313"/>
                  </a:ext>
                </a:extLst>
              </a:tr>
              <a:tr h="278887">
                <a:tc>
                  <a:txBody>
                    <a:bodyPr/>
                    <a:lstStyle/>
                    <a:p>
                      <a:pPr algn="ctr"/>
                      <a:endParaRPr lang="en-US" sz="1000" b="1" dirty="0">
                        <a:solidFill>
                          <a:srgbClr val="C00000"/>
                        </a:solidFill>
                      </a:endParaRPr>
                    </a:p>
                  </a:txBody>
                  <a:tcPr marL="68580" marR="68580" marT="34290" marB="34290"/>
                </a:tc>
                <a:tc>
                  <a:txBody>
                    <a:bodyPr/>
                    <a:lstStyle/>
                    <a:p>
                      <a:pPr algn="ctr"/>
                      <a:endParaRPr lang="en-US" sz="1000" b="1" dirty="0">
                        <a:solidFill>
                          <a:srgbClr val="C00000"/>
                        </a:solidFill>
                      </a:endParaRPr>
                    </a:p>
                  </a:txBody>
                  <a:tcPr marL="68580" marR="68580" marT="34290" marB="34290"/>
                </a:tc>
                <a:tc>
                  <a:txBody>
                    <a:bodyPr/>
                    <a:lstStyle/>
                    <a:p>
                      <a:pPr algn="ctr"/>
                      <a:endParaRPr lang="en-US" sz="1000" b="1" dirty="0">
                        <a:solidFill>
                          <a:srgbClr val="C00000"/>
                        </a:solidFill>
                      </a:endParaRPr>
                    </a:p>
                  </a:txBody>
                  <a:tcPr marL="68580" marR="68580" marT="34290" marB="34290"/>
                </a:tc>
                <a:tc>
                  <a:txBody>
                    <a:bodyPr/>
                    <a:lstStyle/>
                    <a:p>
                      <a:pPr algn="ctr"/>
                      <a:r>
                        <a:rPr lang="en-US" sz="1000" b="1" dirty="0">
                          <a:solidFill>
                            <a:srgbClr val="C00000"/>
                          </a:solidFill>
                        </a:rPr>
                        <a:t>Caffeine</a:t>
                      </a:r>
                    </a:p>
                  </a:txBody>
                  <a:tcPr marL="68580" marR="68580" marT="34290" marB="34290"/>
                </a:tc>
                <a:extLst>
                  <a:ext uri="{0D108BD9-81ED-4DB2-BD59-A6C34878D82A}">
                    <a16:rowId xmlns:a16="http://schemas.microsoft.com/office/drawing/2014/main" val="122013995"/>
                  </a:ext>
                </a:extLst>
              </a:tr>
              <a:tr h="278887">
                <a:tc>
                  <a:txBody>
                    <a:bodyPr/>
                    <a:lstStyle/>
                    <a:p>
                      <a:pPr algn="ctr"/>
                      <a:endParaRPr lang="en-US" sz="1000" b="1" dirty="0">
                        <a:solidFill>
                          <a:srgbClr val="C00000"/>
                        </a:solidFill>
                      </a:endParaRPr>
                    </a:p>
                  </a:txBody>
                  <a:tcPr marL="68580" marR="68580" marT="34290" marB="34290"/>
                </a:tc>
                <a:tc>
                  <a:txBody>
                    <a:bodyPr/>
                    <a:lstStyle/>
                    <a:p>
                      <a:pPr algn="ctr"/>
                      <a:endParaRPr lang="en-US" sz="1000" b="1" dirty="0">
                        <a:solidFill>
                          <a:srgbClr val="C00000"/>
                        </a:solidFill>
                      </a:endParaRPr>
                    </a:p>
                  </a:txBody>
                  <a:tcPr marL="68580" marR="68580" marT="34290" marB="34290"/>
                </a:tc>
                <a:tc>
                  <a:txBody>
                    <a:bodyPr/>
                    <a:lstStyle/>
                    <a:p>
                      <a:pPr algn="ctr"/>
                      <a:endParaRPr lang="en-US" sz="1000" b="1" dirty="0">
                        <a:solidFill>
                          <a:srgbClr val="C00000"/>
                        </a:solidFill>
                      </a:endParaRPr>
                    </a:p>
                  </a:txBody>
                  <a:tcPr marL="68580" marR="68580" marT="34290" marB="34290"/>
                </a:tc>
                <a:tc>
                  <a:txBody>
                    <a:bodyPr/>
                    <a:lstStyle/>
                    <a:p>
                      <a:pPr algn="ctr"/>
                      <a:endParaRPr lang="en-US" sz="1000" b="1" dirty="0">
                        <a:solidFill>
                          <a:srgbClr val="C00000"/>
                        </a:solidFill>
                      </a:endParaRPr>
                    </a:p>
                  </a:txBody>
                  <a:tcPr marL="68580" marR="68580" marT="34290" marB="34290"/>
                </a:tc>
                <a:extLst>
                  <a:ext uri="{0D108BD9-81ED-4DB2-BD59-A6C34878D82A}">
                    <a16:rowId xmlns:a16="http://schemas.microsoft.com/office/drawing/2014/main" val="3718815799"/>
                  </a:ext>
                </a:extLst>
              </a:tr>
              <a:tr h="278887">
                <a:tc>
                  <a:txBody>
                    <a:bodyPr/>
                    <a:lstStyle/>
                    <a:p>
                      <a:pPr algn="ctr"/>
                      <a:endParaRPr lang="en-US" sz="1000" b="1" dirty="0">
                        <a:solidFill>
                          <a:srgbClr val="C00000"/>
                        </a:solidFill>
                      </a:endParaRPr>
                    </a:p>
                  </a:txBody>
                  <a:tcPr marL="68580" marR="68580" marT="34290" marB="34290"/>
                </a:tc>
                <a:tc>
                  <a:txBody>
                    <a:bodyPr/>
                    <a:lstStyle/>
                    <a:p>
                      <a:pPr algn="ctr"/>
                      <a:endParaRPr lang="en-US" sz="1000" b="1" dirty="0">
                        <a:solidFill>
                          <a:srgbClr val="C00000"/>
                        </a:solidFill>
                      </a:endParaRPr>
                    </a:p>
                  </a:txBody>
                  <a:tcPr marL="68580" marR="68580" marT="34290" marB="34290"/>
                </a:tc>
                <a:tc>
                  <a:txBody>
                    <a:bodyPr/>
                    <a:lstStyle/>
                    <a:p>
                      <a:pPr algn="ctr"/>
                      <a:endParaRPr lang="en-US" sz="1000" b="1" dirty="0">
                        <a:solidFill>
                          <a:srgbClr val="C00000"/>
                        </a:solidFill>
                      </a:endParaRPr>
                    </a:p>
                  </a:txBody>
                  <a:tcPr marL="68580" marR="68580" marT="34290" marB="34290"/>
                </a:tc>
                <a:tc>
                  <a:txBody>
                    <a:bodyPr/>
                    <a:lstStyle/>
                    <a:p>
                      <a:pPr algn="ctr"/>
                      <a:endParaRPr lang="en-US" sz="1000" b="1" dirty="0">
                        <a:solidFill>
                          <a:srgbClr val="C00000"/>
                        </a:solidFill>
                      </a:endParaRPr>
                    </a:p>
                  </a:txBody>
                  <a:tcPr marL="68580" marR="68580" marT="34290" marB="34290"/>
                </a:tc>
                <a:extLst>
                  <a:ext uri="{0D108BD9-81ED-4DB2-BD59-A6C34878D82A}">
                    <a16:rowId xmlns:a16="http://schemas.microsoft.com/office/drawing/2014/main" val="266427770"/>
                  </a:ext>
                </a:extLst>
              </a:tr>
              <a:tr h="278887">
                <a:tc>
                  <a:txBody>
                    <a:bodyPr/>
                    <a:lstStyle/>
                    <a:p>
                      <a:pPr algn="ctr"/>
                      <a:endParaRPr lang="en-US" sz="1000" b="1" dirty="0">
                        <a:solidFill>
                          <a:srgbClr val="C00000"/>
                        </a:solidFill>
                      </a:endParaRPr>
                    </a:p>
                  </a:txBody>
                  <a:tcPr marL="68580" marR="68580" marT="34290" marB="34290"/>
                </a:tc>
                <a:tc>
                  <a:txBody>
                    <a:bodyPr/>
                    <a:lstStyle/>
                    <a:p>
                      <a:pPr algn="ctr"/>
                      <a:endParaRPr lang="en-US" sz="1000" b="1" dirty="0">
                        <a:solidFill>
                          <a:srgbClr val="00B050"/>
                        </a:solidFill>
                      </a:endParaRPr>
                    </a:p>
                  </a:txBody>
                  <a:tcPr marL="68580" marR="68580" marT="34290" marB="34290"/>
                </a:tc>
                <a:tc>
                  <a:txBody>
                    <a:bodyPr/>
                    <a:lstStyle/>
                    <a:p>
                      <a:pPr algn="ctr"/>
                      <a:endParaRPr lang="en-US" sz="1000" b="1" dirty="0">
                        <a:solidFill>
                          <a:srgbClr val="C00000"/>
                        </a:solidFill>
                      </a:endParaRPr>
                    </a:p>
                  </a:txBody>
                  <a:tcPr marL="68580" marR="68580" marT="34290" marB="34290"/>
                </a:tc>
                <a:tc>
                  <a:txBody>
                    <a:bodyPr/>
                    <a:lstStyle/>
                    <a:p>
                      <a:pPr algn="ctr"/>
                      <a:endParaRPr lang="en-US" sz="1000" b="1" dirty="0">
                        <a:solidFill>
                          <a:srgbClr val="C00000"/>
                        </a:solidFill>
                      </a:endParaRPr>
                    </a:p>
                  </a:txBody>
                  <a:tcPr marL="68580" marR="68580" marT="34290" marB="34290"/>
                </a:tc>
                <a:extLst>
                  <a:ext uri="{0D108BD9-81ED-4DB2-BD59-A6C34878D82A}">
                    <a16:rowId xmlns:a16="http://schemas.microsoft.com/office/drawing/2014/main" val="1774371321"/>
                  </a:ext>
                </a:extLst>
              </a:tr>
              <a:tr h="278887">
                <a:tc>
                  <a:txBody>
                    <a:bodyPr/>
                    <a:lstStyle/>
                    <a:p>
                      <a:pPr algn="ctr"/>
                      <a:endParaRPr lang="en-US" sz="1000" b="1" dirty="0">
                        <a:solidFill>
                          <a:srgbClr val="00B050"/>
                        </a:solidFill>
                      </a:endParaRPr>
                    </a:p>
                  </a:txBody>
                  <a:tcPr marL="68580" marR="68580" marT="34290" marB="34290"/>
                </a:tc>
                <a:tc>
                  <a:txBody>
                    <a:bodyPr/>
                    <a:lstStyle/>
                    <a:p>
                      <a:pPr algn="ctr"/>
                      <a:endParaRPr lang="en-US" sz="1000" b="1" dirty="0">
                        <a:solidFill>
                          <a:srgbClr val="00B050"/>
                        </a:solidFill>
                      </a:endParaRPr>
                    </a:p>
                  </a:txBody>
                  <a:tcPr marL="68580" marR="68580" marT="34290" marB="34290"/>
                </a:tc>
                <a:tc>
                  <a:txBody>
                    <a:bodyPr/>
                    <a:lstStyle/>
                    <a:p>
                      <a:pPr algn="ctr"/>
                      <a:endParaRPr lang="en-US" sz="1000" b="1" dirty="0">
                        <a:solidFill>
                          <a:srgbClr val="C00000"/>
                        </a:solidFill>
                      </a:endParaRPr>
                    </a:p>
                  </a:txBody>
                  <a:tcPr marL="68580" marR="68580" marT="34290" marB="34290"/>
                </a:tc>
                <a:tc>
                  <a:txBody>
                    <a:bodyPr/>
                    <a:lstStyle/>
                    <a:p>
                      <a:pPr algn="ctr"/>
                      <a:endParaRPr lang="en-US" sz="1000" b="1" dirty="0">
                        <a:solidFill>
                          <a:srgbClr val="00B050"/>
                        </a:solidFill>
                      </a:endParaRPr>
                    </a:p>
                  </a:txBody>
                  <a:tcPr marL="68580" marR="68580" marT="34290" marB="34290"/>
                </a:tc>
                <a:extLst>
                  <a:ext uri="{0D108BD9-81ED-4DB2-BD59-A6C34878D82A}">
                    <a16:rowId xmlns:a16="http://schemas.microsoft.com/office/drawing/2014/main" val="3378600661"/>
                  </a:ext>
                </a:extLst>
              </a:tr>
              <a:tr h="278887">
                <a:tc>
                  <a:txBody>
                    <a:bodyPr/>
                    <a:lstStyle/>
                    <a:p>
                      <a:pPr algn="ctr"/>
                      <a:endParaRPr lang="en-US" sz="1000" b="1" dirty="0">
                        <a:solidFill>
                          <a:srgbClr val="00B050"/>
                        </a:solidFill>
                      </a:endParaRPr>
                    </a:p>
                  </a:txBody>
                  <a:tcPr marL="68580" marR="68580" marT="34290" marB="34290"/>
                </a:tc>
                <a:tc>
                  <a:txBody>
                    <a:bodyPr/>
                    <a:lstStyle/>
                    <a:p>
                      <a:pPr algn="ctr"/>
                      <a:endParaRPr lang="en-US" sz="1000" b="1" dirty="0">
                        <a:solidFill>
                          <a:srgbClr val="00B050"/>
                        </a:solidFill>
                      </a:endParaRPr>
                    </a:p>
                  </a:txBody>
                  <a:tcPr marL="68580" marR="68580" marT="34290" marB="34290"/>
                </a:tc>
                <a:tc>
                  <a:txBody>
                    <a:bodyPr/>
                    <a:lstStyle/>
                    <a:p>
                      <a:pPr algn="ctr"/>
                      <a:endParaRPr lang="en-US" sz="1000" b="1" dirty="0">
                        <a:solidFill>
                          <a:srgbClr val="00B050"/>
                        </a:solidFill>
                      </a:endParaRPr>
                    </a:p>
                  </a:txBody>
                  <a:tcPr marL="68580" marR="68580" marT="34290" marB="34290"/>
                </a:tc>
                <a:tc>
                  <a:txBody>
                    <a:bodyPr/>
                    <a:lstStyle/>
                    <a:p>
                      <a:pPr algn="ctr"/>
                      <a:endParaRPr lang="en-US" sz="1000" b="1" dirty="0">
                        <a:solidFill>
                          <a:srgbClr val="00B050"/>
                        </a:solidFill>
                      </a:endParaRPr>
                    </a:p>
                  </a:txBody>
                  <a:tcPr marL="68580" marR="68580" marT="34290" marB="34290"/>
                </a:tc>
                <a:extLst>
                  <a:ext uri="{0D108BD9-81ED-4DB2-BD59-A6C34878D82A}">
                    <a16:rowId xmlns:a16="http://schemas.microsoft.com/office/drawing/2014/main" val="342320601"/>
                  </a:ext>
                </a:extLst>
              </a:tr>
              <a:tr h="278887">
                <a:tc>
                  <a:txBody>
                    <a:bodyPr/>
                    <a:lstStyle/>
                    <a:p>
                      <a:pPr algn="ctr"/>
                      <a:endParaRPr lang="en-US" sz="1000" b="1" dirty="0">
                        <a:solidFill>
                          <a:srgbClr val="00B050"/>
                        </a:solidFill>
                      </a:endParaRPr>
                    </a:p>
                  </a:txBody>
                  <a:tcPr marL="68580" marR="68580" marT="34290" marB="34290"/>
                </a:tc>
                <a:tc>
                  <a:txBody>
                    <a:bodyPr/>
                    <a:lstStyle/>
                    <a:p>
                      <a:pPr algn="ctr"/>
                      <a:endParaRPr lang="en-US" sz="1000" b="1" dirty="0">
                        <a:solidFill>
                          <a:srgbClr val="00B050"/>
                        </a:solidFill>
                      </a:endParaRPr>
                    </a:p>
                  </a:txBody>
                  <a:tcPr marL="68580" marR="68580" marT="34290" marB="34290"/>
                </a:tc>
                <a:tc>
                  <a:txBody>
                    <a:bodyPr/>
                    <a:lstStyle/>
                    <a:p>
                      <a:pPr algn="ctr"/>
                      <a:endParaRPr lang="en-US" sz="1000" b="1" dirty="0">
                        <a:solidFill>
                          <a:srgbClr val="00B050"/>
                        </a:solidFill>
                      </a:endParaRPr>
                    </a:p>
                  </a:txBody>
                  <a:tcPr marL="68580" marR="68580" marT="34290" marB="34290"/>
                </a:tc>
                <a:tc>
                  <a:txBody>
                    <a:bodyPr/>
                    <a:lstStyle/>
                    <a:p>
                      <a:pPr algn="ctr"/>
                      <a:endParaRPr lang="en-US" sz="1000" b="1" dirty="0">
                        <a:solidFill>
                          <a:srgbClr val="00B050"/>
                        </a:solidFill>
                      </a:endParaRPr>
                    </a:p>
                  </a:txBody>
                  <a:tcPr marL="68580" marR="68580" marT="34290" marB="34290"/>
                </a:tc>
                <a:extLst>
                  <a:ext uri="{0D108BD9-81ED-4DB2-BD59-A6C34878D82A}">
                    <a16:rowId xmlns:a16="http://schemas.microsoft.com/office/drawing/2014/main" val="712704240"/>
                  </a:ext>
                </a:extLst>
              </a:tr>
              <a:tr h="278887">
                <a:tc>
                  <a:txBody>
                    <a:bodyPr/>
                    <a:lstStyle/>
                    <a:p>
                      <a:pPr algn="ctr"/>
                      <a:endParaRPr lang="en-US" sz="1000" b="1" dirty="0">
                        <a:solidFill>
                          <a:srgbClr val="00B050"/>
                        </a:solidFill>
                      </a:endParaRPr>
                    </a:p>
                  </a:txBody>
                  <a:tcPr marL="68580" marR="68580" marT="34290" marB="34290"/>
                </a:tc>
                <a:tc>
                  <a:txBody>
                    <a:bodyPr/>
                    <a:lstStyle/>
                    <a:p>
                      <a:pPr algn="ctr"/>
                      <a:endParaRPr lang="en-US" sz="1000"/>
                    </a:p>
                  </a:txBody>
                  <a:tcPr marL="68580" marR="68580" marT="34290" marB="34290"/>
                </a:tc>
                <a:tc>
                  <a:txBody>
                    <a:bodyPr/>
                    <a:lstStyle/>
                    <a:p>
                      <a:pPr algn="ctr"/>
                      <a:endParaRPr lang="en-US" sz="1000" b="1" dirty="0">
                        <a:solidFill>
                          <a:srgbClr val="00B050"/>
                        </a:solidFill>
                      </a:endParaRPr>
                    </a:p>
                  </a:txBody>
                  <a:tcPr marL="68580" marR="68580" marT="34290" marB="34290"/>
                </a:tc>
                <a:tc>
                  <a:txBody>
                    <a:bodyPr/>
                    <a:lstStyle/>
                    <a:p>
                      <a:pPr algn="ctr"/>
                      <a:endParaRPr lang="en-US" sz="1000" b="1" dirty="0">
                        <a:solidFill>
                          <a:srgbClr val="00B050"/>
                        </a:solidFill>
                      </a:endParaRPr>
                    </a:p>
                  </a:txBody>
                  <a:tcPr marL="68580" marR="68580" marT="34290" marB="34290"/>
                </a:tc>
                <a:extLst>
                  <a:ext uri="{0D108BD9-81ED-4DB2-BD59-A6C34878D82A}">
                    <a16:rowId xmlns:a16="http://schemas.microsoft.com/office/drawing/2014/main" val="1827985382"/>
                  </a:ext>
                </a:extLst>
              </a:tr>
              <a:tr h="278887">
                <a:tc>
                  <a:txBody>
                    <a:bodyPr/>
                    <a:lstStyle/>
                    <a:p>
                      <a:pPr algn="ctr"/>
                      <a:endParaRPr lang="en-US" sz="1000" b="1" dirty="0">
                        <a:solidFill>
                          <a:srgbClr val="00B050"/>
                        </a:solidFill>
                      </a:endParaRPr>
                    </a:p>
                  </a:txBody>
                  <a:tcPr marL="68580" marR="68580" marT="34290" marB="34290"/>
                </a:tc>
                <a:tc>
                  <a:txBody>
                    <a:bodyPr/>
                    <a:lstStyle/>
                    <a:p>
                      <a:pPr algn="ctr"/>
                      <a:endParaRPr lang="en-US" sz="1000" dirty="0"/>
                    </a:p>
                  </a:txBody>
                  <a:tcPr marL="68580" marR="68580" marT="34290" marB="34290"/>
                </a:tc>
                <a:tc>
                  <a:txBody>
                    <a:bodyPr/>
                    <a:lstStyle/>
                    <a:p>
                      <a:pPr algn="ctr"/>
                      <a:endParaRPr lang="en-US" sz="1000" b="1" dirty="0">
                        <a:solidFill>
                          <a:srgbClr val="00B050"/>
                        </a:solidFill>
                      </a:endParaRPr>
                    </a:p>
                  </a:txBody>
                  <a:tcPr marL="68580" marR="68580" marT="34290" marB="34290"/>
                </a:tc>
                <a:tc>
                  <a:txBody>
                    <a:bodyPr/>
                    <a:lstStyle/>
                    <a:p>
                      <a:pPr algn="ctr"/>
                      <a:endParaRPr lang="en-US" sz="1000" dirty="0"/>
                    </a:p>
                  </a:txBody>
                  <a:tcPr marL="68580" marR="68580" marT="34290" marB="34290"/>
                </a:tc>
                <a:extLst>
                  <a:ext uri="{0D108BD9-81ED-4DB2-BD59-A6C34878D82A}">
                    <a16:rowId xmlns:a16="http://schemas.microsoft.com/office/drawing/2014/main" val="586784681"/>
                  </a:ext>
                </a:extLst>
              </a:tr>
            </a:tbl>
          </a:graphicData>
        </a:graphic>
      </p:graphicFrame>
      <p:sp>
        <p:nvSpPr>
          <p:cNvPr id="5" name="TextBox 4">
            <a:extLst>
              <a:ext uri="{FF2B5EF4-FFF2-40B4-BE49-F238E27FC236}">
                <a16:creationId xmlns:a16="http://schemas.microsoft.com/office/drawing/2014/main" id="{E41B49CC-687E-449C-B8A0-D847D9330E73}"/>
              </a:ext>
            </a:extLst>
          </p:cNvPr>
          <p:cNvSpPr txBox="1"/>
          <p:nvPr/>
        </p:nvSpPr>
        <p:spPr>
          <a:xfrm>
            <a:off x="1517009" y="141563"/>
            <a:ext cx="6109982" cy="34624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dirty="0">
                <a:ln>
                  <a:noFill/>
                </a:ln>
                <a:solidFill>
                  <a:prstClr val="black"/>
                </a:solidFill>
                <a:effectLst/>
                <a:uLnTx/>
                <a:uFillTx/>
                <a:latin typeface="Calibri"/>
                <a:ea typeface="+mn-ea"/>
                <a:cs typeface="+mn-cs"/>
              </a:rPr>
              <a:t> </a:t>
            </a:r>
            <a:r>
              <a:rPr kumimoji="0" lang="en-US" sz="16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Argentina &amp; Brazil Street-level Drug Samples </a:t>
            </a:r>
          </a:p>
        </p:txBody>
      </p:sp>
      <p:sp>
        <p:nvSpPr>
          <p:cNvPr id="3" name="TextBox 2">
            <a:extLst>
              <a:ext uri="{FF2B5EF4-FFF2-40B4-BE49-F238E27FC236}">
                <a16:creationId xmlns:a16="http://schemas.microsoft.com/office/drawing/2014/main" id="{F1B488B6-77A2-46CA-8978-B81373EA1B79}"/>
              </a:ext>
            </a:extLst>
          </p:cNvPr>
          <p:cNvSpPr txBox="1"/>
          <p:nvPr/>
        </p:nvSpPr>
        <p:spPr>
          <a:xfrm>
            <a:off x="87502" y="2832113"/>
            <a:ext cx="1214306" cy="204286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75" b="0" i="0" u="none" strike="noStrike" kern="1200" cap="none" spc="0" normalizeH="0" baseline="0" noProof="0" dirty="0">
                <a:ln>
                  <a:noFill/>
                </a:ln>
                <a:solidFill>
                  <a:prstClr val="black"/>
                </a:solidFill>
                <a:effectLst/>
                <a:uLnTx/>
                <a:uFillTx/>
                <a:latin typeface="Calibri"/>
                <a:ea typeface="+mn-ea"/>
                <a:cs typeface="+mn-cs"/>
              </a:rPr>
              <a:t>Legend: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prstClr val="black"/>
                </a:solidFill>
                <a:effectLst/>
                <a:uLnTx/>
                <a:uFillTx/>
                <a:latin typeface="Calibri"/>
                <a:ea typeface="+mn-ea"/>
                <a:cs typeface="+mn-cs"/>
              </a:rPr>
              <a:t>Black</a:t>
            </a:r>
            <a:r>
              <a:rPr kumimoji="0" lang="en-US" sz="975" b="0" i="0" u="none" strike="noStrike" kern="1200" cap="none" spc="0" normalizeH="0" baseline="0" noProof="0" dirty="0">
                <a:ln>
                  <a:noFill/>
                </a:ln>
                <a:solidFill>
                  <a:prstClr val="black"/>
                </a:solidFill>
                <a:effectLst/>
                <a:uLnTx/>
                <a:uFillTx/>
                <a:latin typeface="Calibri"/>
                <a:ea typeface="+mn-ea"/>
                <a:cs typeface="+mn-cs"/>
              </a:rPr>
              <a:t> = controlled drugs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srgbClr val="C00000"/>
                </a:solidFill>
                <a:effectLst/>
                <a:uLnTx/>
                <a:uFillTx/>
                <a:latin typeface="Calibri"/>
                <a:ea typeface="+mn-ea"/>
                <a:cs typeface="+mn-cs"/>
              </a:rPr>
              <a:t>Red</a:t>
            </a:r>
            <a:r>
              <a:rPr kumimoji="0" lang="en-US" sz="975" b="0" i="0" u="none" strike="noStrike" kern="1200" cap="none" spc="0" normalizeH="0" baseline="0" noProof="0" dirty="0">
                <a:ln>
                  <a:noFill/>
                </a:ln>
                <a:solidFill>
                  <a:prstClr val="black"/>
                </a:solidFill>
                <a:effectLst/>
                <a:uLnTx/>
                <a:uFillTx/>
                <a:latin typeface="Calibri"/>
                <a:ea typeface="+mn-ea"/>
                <a:cs typeface="+mn-cs"/>
              </a:rPr>
              <a:t> = adulterants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75" b="0" i="0" u="none" strike="noStrike" kern="1200" cap="none" spc="0" normalizeH="0" baseline="0" noProof="0" dirty="0">
                <a:ln>
                  <a:noFill/>
                </a:ln>
                <a:solidFill>
                  <a:prstClr val="black"/>
                </a:solidFill>
                <a:effectLst/>
                <a:highlight>
                  <a:srgbClr val="FFFF00"/>
                </a:highlight>
                <a:uLnTx/>
                <a:uFillTx/>
                <a:latin typeface="Calibri"/>
                <a:ea typeface="+mn-ea"/>
                <a:cs typeface="+mn-cs"/>
              </a:rPr>
              <a:t>Yellow</a:t>
            </a:r>
            <a:r>
              <a:rPr kumimoji="0" lang="en-US" sz="975" b="0" i="0" u="none" strike="noStrike" kern="1200" cap="none" spc="0" normalizeH="0" baseline="0" noProof="0" dirty="0">
                <a:ln>
                  <a:noFill/>
                </a:ln>
                <a:solidFill>
                  <a:prstClr val="black"/>
                </a:solidFill>
                <a:effectLst/>
                <a:uLnTx/>
                <a:uFillTx/>
                <a:latin typeface="Calibri"/>
                <a:ea typeface="+mn-ea"/>
                <a:cs typeface="+mn-cs"/>
              </a:rPr>
              <a:t> = depletes WBCs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75" b="0" i="0" u="none" strike="noStrike" kern="1200" cap="none" spc="0" normalizeH="0" baseline="0" noProof="0" dirty="0">
                <a:ln>
                  <a:noFill/>
                </a:ln>
                <a:solidFill>
                  <a:prstClr val="black"/>
                </a:solidFill>
                <a:effectLst/>
                <a:highlight>
                  <a:srgbClr val="FDA840"/>
                </a:highlight>
                <a:uLnTx/>
                <a:uFillTx/>
                <a:latin typeface="Calibri"/>
                <a:ea typeface="+mn-ea"/>
                <a:cs typeface="+mn-cs"/>
              </a:rPr>
              <a:t>Orange</a:t>
            </a:r>
            <a:r>
              <a:rPr kumimoji="0" lang="en-US" sz="975" b="0" i="0" u="none" strike="noStrike" kern="1200" cap="none" spc="0" normalizeH="0" baseline="0" noProof="0" dirty="0">
                <a:ln>
                  <a:noFill/>
                </a:ln>
                <a:solidFill>
                  <a:prstClr val="black"/>
                </a:solidFill>
                <a:effectLst/>
                <a:uLnTx/>
                <a:uFillTx/>
                <a:latin typeface="Calibri"/>
                <a:ea typeface="+mn-ea"/>
                <a:cs typeface="+mn-cs"/>
              </a:rPr>
              <a:t> = depletes RBCs &amp; Kidney Damage</a:t>
            </a:r>
          </a:p>
        </p:txBody>
      </p:sp>
    </p:spTree>
    <p:extLst>
      <p:ext uri="{BB962C8B-B14F-4D97-AF65-F5344CB8AC3E}">
        <p14:creationId xmlns:p14="http://schemas.microsoft.com/office/powerpoint/2010/main" val="5252290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41" name="Rectangle 7">
            <a:extLst>
              <a:ext uri="{FF2B5EF4-FFF2-40B4-BE49-F238E27FC236}">
                <a16:creationId xmlns:a16="http://schemas.microsoft.com/office/drawing/2014/main" id="{A4FB2F3E-259B-4650-B258-F09745BAA8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2" name="Group 9">
            <a:extLst>
              <a:ext uri="{FF2B5EF4-FFF2-40B4-BE49-F238E27FC236}">
                <a16:creationId xmlns:a16="http://schemas.microsoft.com/office/drawing/2014/main" id="{084C5BAC-71DF-48C0-AB51-699516D3BE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44532"/>
            <a:ext cx="9386886" cy="5192848"/>
            <a:chOff x="-329674" y="-51881"/>
            <a:chExt cx="12515851" cy="6923798"/>
          </a:xfrm>
          <a:noFill/>
        </p:grpSpPr>
        <p:sp>
          <p:nvSpPr>
            <p:cNvPr id="11" name="Freeform 5">
              <a:extLst>
                <a:ext uri="{FF2B5EF4-FFF2-40B4-BE49-F238E27FC236}">
                  <a16:creationId xmlns:a16="http://schemas.microsoft.com/office/drawing/2014/main" id="{6742FA10-28D2-4023-A08B-427E93706E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17000"/>
                </a:schemeClr>
              </a:solidFill>
              <a:prstDash val="solid"/>
              <a:miter lim="800000"/>
              <a:headEnd/>
              <a:tailEnd/>
            </a:ln>
          </p:spPr>
          <p:txBody>
            <a:bodyPr/>
            <a:lstStyle/>
            <a:p>
              <a:endParaRPr lang="en-US"/>
            </a:p>
          </p:txBody>
        </p:sp>
        <p:sp>
          <p:nvSpPr>
            <p:cNvPr id="43" name="Freeform 6">
              <a:extLst>
                <a:ext uri="{FF2B5EF4-FFF2-40B4-BE49-F238E27FC236}">
                  <a16:creationId xmlns:a16="http://schemas.microsoft.com/office/drawing/2014/main" id="{BC497CE0-1368-4C66-923F-CA97C35EDC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p:spPr>
          <p:txBody>
            <a:bodyPr/>
            <a:lstStyle/>
            <a:p>
              <a:endParaRPr lang="en-US"/>
            </a:p>
          </p:txBody>
        </p:sp>
        <p:sp>
          <p:nvSpPr>
            <p:cNvPr id="44" name="Freeform 7">
              <a:extLst>
                <a:ext uri="{FF2B5EF4-FFF2-40B4-BE49-F238E27FC236}">
                  <a16:creationId xmlns:a16="http://schemas.microsoft.com/office/drawing/2014/main" id="{F96D638D-D7BB-43E9-BC7A-6FBBDB507B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18000"/>
                </a:schemeClr>
              </a:solidFill>
              <a:prstDash val="dash"/>
              <a:miter lim="800000"/>
              <a:headEnd/>
              <a:tailEnd/>
            </a:ln>
          </p:spPr>
          <p:txBody>
            <a:bodyPr/>
            <a:lstStyle/>
            <a:p>
              <a:endParaRPr lang="en-US"/>
            </a:p>
          </p:txBody>
        </p:sp>
        <p:sp>
          <p:nvSpPr>
            <p:cNvPr id="45" name="Freeform 8">
              <a:extLst>
                <a:ext uri="{FF2B5EF4-FFF2-40B4-BE49-F238E27FC236}">
                  <a16:creationId xmlns:a16="http://schemas.microsoft.com/office/drawing/2014/main" id="{207DB018-8F92-42DF-A1CA-065C774E6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15000"/>
                </a:schemeClr>
              </a:solidFill>
              <a:prstDash val="solid"/>
              <a:miter lim="800000"/>
              <a:headEnd/>
              <a:tailEnd/>
            </a:ln>
          </p:spPr>
          <p:txBody>
            <a:bodyPr/>
            <a:lstStyle/>
            <a:p>
              <a:endParaRPr lang="en-US"/>
            </a:p>
          </p:txBody>
        </p:sp>
        <p:sp>
          <p:nvSpPr>
            <p:cNvPr id="46" name="Freeform 9">
              <a:extLst>
                <a:ext uri="{FF2B5EF4-FFF2-40B4-BE49-F238E27FC236}">
                  <a16:creationId xmlns:a16="http://schemas.microsoft.com/office/drawing/2014/main" id="{BB2A6006-A798-4927-B799-42A45D5B1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15000"/>
                </a:schemeClr>
              </a:solidFill>
              <a:prstDash val="solid"/>
              <a:miter lim="800000"/>
              <a:headEnd/>
              <a:tailEnd/>
            </a:ln>
          </p:spPr>
          <p:txBody>
            <a:bodyPr/>
            <a:lstStyle/>
            <a:p>
              <a:endParaRPr lang="en-US"/>
            </a:p>
          </p:txBody>
        </p:sp>
        <p:sp>
          <p:nvSpPr>
            <p:cNvPr id="47" name="Freeform 10">
              <a:extLst>
                <a:ext uri="{FF2B5EF4-FFF2-40B4-BE49-F238E27FC236}">
                  <a16:creationId xmlns:a16="http://schemas.microsoft.com/office/drawing/2014/main" id="{3F6DB3F4-548A-4D02-A6CC-D5275E6C85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14000"/>
                </a:schemeClr>
              </a:solidFill>
              <a:prstDash val="solid"/>
              <a:miter lim="800000"/>
              <a:headEnd/>
              <a:tailEnd/>
            </a:ln>
          </p:spPr>
          <p:txBody>
            <a:bodyPr/>
            <a:lstStyle/>
            <a:p>
              <a:endParaRPr lang="en-US"/>
            </a:p>
          </p:txBody>
        </p:sp>
        <p:sp>
          <p:nvSpPr>
            <p:cNvPr id="48" name="Freeform 11">
              <a:extLst>
                <a:ext uri="{FF2B5EF4-FFF2-40B4-BE49-F238E27FC236}">
                  <a16:creationId xmlns:a16="http://schemas.microsoft.com/office/drawing/2014/main" id="{2D9F4A59-DDA2-427E-802B-9056AD99C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13000"/>
                </a:schemeClr>
              </a:solidFill>
              <a:prstDash val="solid"/>
              <a:miter lim="800000"/>
              <a:headEnd/>
              <a:tailEnd/>
            </a:ln>
          </p:spPr>
          <p:txBody>
            <a:bodyPr/>
            <a:lstStyle/>
            <a:p>
              <a:endParaRPr lang="en-US"/>
            </a:p>
          </p:txBody>
        </p:sp>
        <p:sp>
          <p:nvSpPr>
            <p:cNvPr id="49" name="Freeform 12">
              <a:extLst>
                <a:ext uri="{FF2B5EF4-FFF2-40B4-BE49-F238E27FC236}">
                  <a16:creationId xmlns:a16="http://schemas.microsoft.com/office/drawing/2014/main" id="{BF086A79-DD15-4D5E-A197-9ADE0ACFD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13000"/>
                </a:schemeClr>
              </a:solidFill>
              <a:prstDash val="solid"/>
              <a:miter lim="800000"/>
              <a:headEnd/>
              <a:tailEnd/>
            </a:ln>
          </p:spPr>
          <p:txBody>
            <a:bodyPr/>
            <a:lstStyle/>
            <a:p>
              <a:endParaRPr lang="en-US"/>
            </a:p>
          </p:txBody>
        </p:sp>
        <p:sp>
          <p:nvSpPr>
            <p:cNvPr id="19" name="Freeform 13">
              <a:extLst>
                <a:ext uri="{FF2B5EF4-FFF2-40B4-BE49-F238E27FC236}">
                  <a16:creationId xmlns:a16="http://schemas.microsoft.com/office/drawing/2014/main" id="{CCB86A9C-D602-4645-AF2E-7BADDF1E9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12000"/>
                </a:schemeClr>
              </a:solidFill>
              <a:prstDash val="dash"/>
              <a:miter lim="800000"/>
              <a:headEnd/>
              <a:tailEnd/>
            </a:ln>
          </p:spPr>
          <p:txBody>
            <a:bodyPr/>
            <a:lstStyle/>
            <a:p>
              <a:endParaRPr lang="en-US"/>
            </a:p>
          </p:txBody>
        </p:sp>
        <p:sp>
          <p:nvSpPr>
            <p:cNvPr id="50" name="Freeform 14">
              <a:extLst>
                <a:ext uri="{FF2B5EF4-FFF2-40B4-BE49-F238E27FC236}">
                  <a16:creationId xmlns:a16="http://schemas.microsoft.com/office/drawing/2014/main" id="{21C6649F-C4FA-423E-A09A-1B286FAE29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12000"/>
                </a:schemeClr>
              </a:solidFill>
              <a:prstDash val="dash"/>
              <a:miter lim="800000"/>
              <a:headEnd/>
              <a:tailEnd/>
            </a:ln>
          </p:spPr>
          <p:txBody>
            <a:bodyPr/>
            <a:lstStyle/>
            <a:p>
              <a:endParaRPr lang="en-US"/>
            </a:p>
          </p:txBody>
        </p:sp>
        <p:sp>
          <p:nvSpPr>
            <p:cNvPr id="21" name="Freeform 15">
              <a:extLst>
                <a:ext uri="{FF2B5EF4-FFF2-40B4-BE49-F238E27FC236}">
                  <a16:creationId xmlns:a16="http://schemas.microsoft.com/office/drawing/2014/main" id="{F00891A4-E0CB-4F23-AD2A-4A21087532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12000"/>
                </a:schemeClr>
              </a:solidFill>
              <a:prstDash val="dashDot"/>
              <a:miter lim="800000"/>
              <a:headEnd/>
              <a:tailEnd/>
            </a:ln>
          </p:spPr>
          <p:txBody>
            <a:bodyPr/>
            <a:lstStyle/>
            <a:p>
              <a:endParaRPr lang="en-US"/>
            </a:p>
          </p:txBody>
        </p:sp>
        <p:sp>
          <p:nvSpPr>
            <p:cNvPr id="51" name="Freeform 16">
              <a:extLst>
                <a:ext uri="{FF2B5EF4-FFF2-40B4-BE49-F238E27FC236}">
                  <a16:creationId xmlns:a16="http://schemas.microsoft.com/office/drawing/2014/main" id="{0688C71A-541C-4CD1-9821-92958FFC0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12000"/>
                </a:schemeClr>
              </a:solidFill>
              <a:prstDash val="dashDot"/>
              <a:miter lim="800000"/>
              <a:headEnd/>
              <a:tailEnd/>
            </a:ln>
          </p:spPr>
          <p:txBody>
            <a:bodyPr/>
            <a:lstStyle/>
            <a:p>
              <a:endParaRPr lang="en-US"/>
            </a:p>
          </p:txBody>
        </p:sp>
        <p:sp>
          <p:nvSpPr>
            <p:cNvPr id="23" name="Freeform 17">
              <a:extLst>
                <a:ext uri="{FF2B5EF4-FFF2-40B4-BE49-F238E27FC236}">
                  <a16:creationId xmlns:a16="http://schemas.microsoft.com/office/drawing/2014/main" id="{B5F5BDE4-42C0-4408-B6A9-B35D037F15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12000"/>
                </a:schemeClr>
              </a:solidFill>
              <a:prstDash val="solid"/>
              <a:miter lim="800000"/>
              <a:headEnd/>
              <a:tailEnd/>
            </a:ln>
          </p:spPr>
          <p:txBody>
            <a:bodyPr/>
            <a:lstStyle/>
            <a:p>
              <a:endParaRPr lang="en-US"/>
            </a:p>
          </p:txBody>
        </p:sp>
        <p:sp>
          <p:nvSpPr>
            <p:cNvPr id="52" name="Freeform 18">
              <a:extLst>
                <a:ext uri="{FF2B5EF4-FFF2-40B4-BE49-F238E27FC236}">
                  <a16:creationId xmlns:a16="http://schemas.microsoft.com/office/drawing/2014/main" id="{B215F5C9-B825-47D1-8E5B-AE5BE61A40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12000"/>
                </a:schemeClr>
              </a:solidFill>
              <a:prstDash val="solid"/>
              <a:miter lim="800000"/>
              <a:headEnd/>
              <a:tailEnd/>
            </a:ln>
          </p:spPr>
          <p:txBody>
            <a:bodyPr/>
            <a:lstStyle/>
            <a:p>
              <a:endParaRPr lang="en-US"/>
            </a:p>
          </p:txBody>
        </p:sp>
        <p:sp>
          <p:nvSpPr>
            <p:cNvPr id="25" name="Freeform 19">
              <a:extLst>
                <a:ext uri="{FF2B5EF4-FFF2-40B4-BE49-F238E27FC236}">
                  <a16:creationId xmlns:a16="http://schemas.microsoft.com/office/drawing/2014/main" id="{8FDD346A-E62F-4D05-B776-13CE8F35F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11000"/>
                </a:schemeClr>
              </a:solidFill>
              <a:prstDash val="solid"/>
              <a:miter lim="800000"/>
              <a:headEnd/>
              <a:tailEnd/>
            </a:ln>
          </p:spPr>
          <p:txBody>
            <a:bodyPr/>
            <a:lstStyle/>
            <a:p>
              <a:endParaRPr lang="en-US"/>
            </a:p>
          </p:txBody>
        </p:sp>
        <p:sp>
          <p:nvSpPr>
            <p:cNvPr id="53" name="Freeform 20">
              <a:extLst>
                <a:ext uri="{FF2B5EF4-FFF2-40B4-BE49-F238E27FC236}">
                  <a16:creationId xmlns:a16="http://schemas.microsoft.com/office/drawing/2014/main" id="{C1037E36-F1A3-4462-A9C6-C94A781467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11000"/>
                </a:schemeClr>
              </a:solidFill>
              <a:prstDash val="solid"/>
              <a:miter lim="800000"/>
              <a:headEnd/>
              <a:tailEnd/>
            </a:ln>
          </p:spPr>
          <p:txBody>
            <a:bodyPr/>
            <a:lstStyle/>
            <a:p>
              <a:endParaRPr lang="en-US"/>
            </a:p>
          </p:txBody>
        </p:sp>
        <p:sp>
          <p:nvSpPr>
            <p:cNvPr id="27" name="Freeform 21">
              <a:extLst>
                <a:ext uri="{FF2B5EF4-FFF2-40B4-BE49-F238E27FC236}">
                  <a16:creationId xmlns:a16="http://schemas.microsoft.com/office/drawing/2014/main" id="{10D539D8-C2C4-45F9-9778-440E86248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10000"/>
                </a:schemeClr>
              </a:solidFill>
              <a:prstDash val="solid"/>
              <a:miter lim="800000"/>
              <a:headEnd/>
              <a:tailEnd/>
            </a:ln>
          </p:spPr>
          <p:txBody>
            <a:bodyPr/>
            <a:lstStyle/>
            <a:p>
              <a:endParaRPr lang="en-US"/>
            </a:p>
          </p:txBody>
        </p:sp>
        <p:sp>
          <p:nvSpPr>
            <p:cNvPr id="28" name="Freeform 22">
              <a:extLst>
                <a:ext uri="{FF2B5EF4-FFF2-40B4-BE49-F238E27FC236}">
                  <a16:creationId xmlns:a16="http://schemas.microsoft.com/office/drawing/2014/main" id="{8B003199-95C6-4E08-9D5D-E53DAF421B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10000"/>
                </a:schemeClr>
              </a:solidFill>
              <a:prstDash val="dash"/>
              <a:miter lim="800000"/>
              <a:headEnd/>
              <a:tailEnd/>
            </a:ln>
          </p:spPr>
          <p:txBody>
            <a:bodyPr/>
            <a:lstStyle/>
            <a:p>
              <a:endParaRPr lang="en-US"/>
            </a:p>
          </p:txBody>
        </p:sp>
        <p:sp>
          <p:nvSpPr>
            <p:cNvPr id="29" name="Freeform 23">
              <a:extLst>
                <a:ext uri="{FF2B5EF4-FFF2-40B4-BE49-F238E27FC236}">
                  <a16:creationId xmlns:a16="http://schemas.microsoft.com/office/drawing/2014/main" id="{6A2507B4-2AA4-44A1-93B1-D65EC73AF5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10000"/>
                </a:schemeClr>
              </a:solidFill>
              <a:prstDash val="solid"/>
              <a:miter lim="800000"/>
              <a:headEnd/>
              <a:tailEnd/>
            </a:ln>
          </p:spPr>
          <p:txBody>
            <a:bodyPr/>
            <a:lstStyle/>
            <a:p>
              <a:endParaRPr lang="en-US"/>
            </a:p>
          </p:txBody>
        </p:sp>
      </p:grpSp>
      <p:sp>
        <p:nvSpPr>
          <p:cNvPr id="2" name="Title 1">
            <a:extLst>
              <a:ext uri="{FF2B5EF4-FFF2-40B4-BE49-F238E27FC236}">
                <a16:creationId xmlns:a16="http://schemas.microsoft.com/office/drawing/2014/main" id="{3436BC81-4F78-40F2-83E6-2CA421678007}"/>
              </a:ext>
            </a:extLst>
          </p:cNvPr>
          <p:cNvSpPr>
            <a:spLocks noGrp="1"/>
          </p:cNvSpPr>
          <p:nvPr>
            <p:ph type="ctrTitle"/>
          </p:nvPr>
        </p:nvSpPr>
        <p:spPr>
          <a:xfrm>
            <a:off x="1501902" y="946404"/>
            <a:ext cx="6179058" cy="2338578"/>
          </a:xfrm>
        </p:spPr>
        <p:txBody>
          <a:bodyPr>
            <a:normAutofit/>
          </a:bodyPr>
          <a:lstStyle/>
          <a:p>
            <a:pPr algn="l"/>
            <a:r>
              <a:rPr lang="en-US" sz="5100" b="1">
                <a:effectLst>
                  <a:outerShdw blurRad="38100" dist="38100" dir="2700000" algn="tl">
                    <a:srgbClr val="000000">
                      <a:alpha val="43137"/>
                    </a:srgbClr>
                  </a:outerShdw>
                </a:effectLst>
              </a:rPr>
              <a:t>Overdose Prevention</a:t>
            </a:r>
          </a:p>
        </p:txBody>
      </p:sp>
      <p:sp>
        <p:nvSpPr>
          <p:cNvPr id="3" name="Subtitle 2">
            <a:extLst>
              <a:ext uri="{FF2B5EF4-FFF2-40B4-BE49-F238E27FC236}">
                <a16:creationId xmlns:a16="http://schemas.microsoft.com/office/drawing/2014/main" id="{E1D4C800-593A-4186-825D-E724972BFF78}"/>
              </a:ext>
            </a:extLst>
          </p:cNvPr>
          <p:cNvSpPr>
            <a:spLocks noGrp="1"/>
          </p:cNvSpPr>
          <p:nvPr>
            <p:ph type="subTitle" idx="1"/>
          </p:nvPr>
        </p:nvSpPr>
        <p:spPr>
          <a:xfrm>
            <a:off x="1501902" y="3422142"/>
            <a:ext cx="6179058" cy="918972"/>
          </a:xfrm>
        </p:spPr>
        <p:txBody>
          <a:bodyPr>
            <a:normAutofit/>
          </a:bodyPr>
          <a:lstStyle/>
          <a:p>
            <a:pPr algn="l"/>
            <a:r>
              <a:rPr lang="en-US" b="1" i="1">
                <a:effectLst>
                  <a:outerShdw blurRad="38100" dist="38100" dir="2700000" algn="tl">
                    <a:srgbClr val="000000">
                      <a:alpha val="43137"/>
                    </a:srgbClr>
                  </a:outerShdw>
                </a:effectLst>
              </a:rPr>
              <a:t>Naloxone Administration</a:t>
            </a:r>
          </a:p>
        </p:txBody>
      </p:sp>
      <p:sp>
        <p:nvSpPr>
          <p:cNvPr id="31" name="Isosceles Triangle 30">
            <a:extLst>
              <a:ext uri="{FF2B5EF4-FFF2-40B4-BE49-F238E27FC236}">
                <a16:creationId xmlns:a16="http://schemas.microsoft.com/office/drawing/2014/main" id="{83CB2632-0822-4E49-A707-FA1B8A4D0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076867" y="2490104"/>
            <a:ext cx="225580" cy="19446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90231123"/>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913AF933-A912-4E3D-BB54-55DBC0033948}"/>
              </a:ext>
            </a:extLst>
          </p:cNvPr>
          <p:cNvSpPr>
            <a:spLocks noGrp="1"/>
          </p:cNvSpPr>
          <p:nvPr>
            <p:ph type="title"/>
          </p:nvPr>
        </p:nvSpPr>
        <p:spPr>
          <a:xfrm>
            <a:off x="5236368" y="247651"/>
            <a:ext cx="3293268" cy="679450"/>
          </a:xfrm>
        </p:spPr>
        <p:txBody>
          <a:bodyPr vert="horz" lIns="91440" tIns="45720" rIns="91440" bIns="45720" rtlCol="0" anchor="t">
            <a:normAutofit/>
          </a:bodyPr>
          <a:lstStyle/>
          <a:p>
            <a:pPr defTabSz="914400">
              <a:lnSpc>
                <a:spcPct val="90000"/>
              </a:lnSpc>
            </a:pPr>
            <a:r>
              <a:rPr lang="en-US" sz="3000" dirty="0">
                <a:solidFill>
                  <a:schemeClr val="bg1"/>
                </a:solidFill>
              </a:rPr>
              <a:t>     </a:t>
            </a:r>
            <a:r>
              <a:rPr lang="en-US" sz="3200" dirty="0">
                <a:solidFill>
                  <a:schemeClr val="accent2">
                    <a:lumMod val="75000"/>
                  </a:schemeClr>
                </a:solidFill>
                <a:effectLst>
                  <a:outerShdw blurRad="38100" dist="38100" dir="2700000" algn="tl">
                    <a:srgbClr val="000000">
                      <a:alpha val="43137"/>
                    </a:srgbClr>
                  </a:outerShdw>
                </a:effectLst>
              </a:rPr>
              <a:t>NALOXONE</a:t>
            </a:r>
          </a:p>
        </p:txBody>
      </p:sp>
      <p:pic>
        <p:nvPicPr>
          <p:cNvPr id="1026" name="Picture 2" descr="Adapt Pharma Clarifies Confusion Between NARCAN™ Nasal Spray and Injectable  Naloxone Emergency Opioid Treatments">
            <a:extLst>
              <a:ext uri="{FF2B5EF4-FFF2-40B4-BE49-F238E27FC236}">
                <a16:creationId xmlns:a16="http://schemas.microsoft.com/office/drawing/2014/main" id="{EE583ADD-3648-4F5F-A753-45599F2FB35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 b="7627"/>
          <a:stretch/>
        </p:blipFill>
        <p:spPr bwMode="auto">
          <a:xfrm>
            <a:off x="20" y="1"/>
            <a:ext cx="4640239" cy="5143499"/>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noFill/>
          <a:effectLst>
            <a:outerShdw blurRad="381000" dist="152400" algn="tl" rotWithShape="0">
              <a:prstClr val="black">
                <a:alpha val="10000"/>
              </a:prstClr>
            </a:outerShdw>
          </a:effectLst>
          <a:extLst>
            <a:ext uri="{909E8E84-426E-40DD-AFC4-6F175D3DCCD1}">
              <a14:hiddenFill xmlns:a14="http://schemas.microsoft.com/office/drawing/2010/main">
                <a:solidFill>
                  <a:srgbClr val="FFFFFF"/>
                </a:solidFill>
              </a14:hiddenFill>
            </a:ext>
          </a:extLst>
        </p:spPr>
      </p:pic>
      <p:grpSp>
        <p:nvGrpSpPr>
          <p:cNvPr id="137" name="Group 136">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46533" y="0"/>
            <a:ext cx="656039" cy="5143091"/>
            <a:chOff x="5395368" y="0"/>
            <a:chExt cx="874718" cy="6857455"/>
          </a:xfrm>
        </p:grpSpPr>
        <p:sp>
          <p:nvSpPr>
            <p:cNvPr id="138" name="Freeform: Shape 137">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9" name="Freeform: Shape 138">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 name="Text Placeholder 3">
            <a:extLst>
              <a:ext uri="{FF2B5EF4-FFF2-40B4-BE49-F238E27FC236}">
                <a16:creationId xmlns:a16="http://schemas.microsoft.com/office/drawing/2014/main" id="{08157200-23DA-43AD-B523-8B4C49983D68}"/>
              </a:ext>
            </a:extLst>
          </p:cNvPr>
          <p:cNvSpPr>
            <a:spLocks noGrp="1"/>
          </p:cNvSpPr>
          <p:nvPr>
            <p:ph type="body" sz="half" idx="2"/>
          </p:nvPr>
        </p:nvSpPr>
        <p:spPr>
          <a:xfrm>
            <a:off x="4640259" y="1098550"/>
            <a:ext cx="4239422" cy="3994149"/>
          </a:xfrm>
        </p:spPr>
        <p:txBody>
          <a:bodyPr vert="horz" lIns="91440" tIns="45720" rIns="91440" bIns="45720" rtlCol="0">
            <a:noAutofit/>
          </a:bodyPr>
          <a:lstStyle/>
          <a:p>
            <a:pPr defTabSz="914400">
              <a:spcBef>
                <a:spcPts val="0"/>
              </a:spcBef>
            </a:pPr>
            <a:r>
              <a:rPr lang="en-US" sz="1600" b="0" i="0" dirty="0">
                <a:solidFill>
                  <a:schemeClr val="bg1"/>
                </a:solidFill>
                <a:effectLst/>
                <a:latin typeface="Open Sans"/>
              </a:rPr>
              <a:t>An opioid antagonist designed to rapidly reverse opioid overdose (heroin, fentanyl, etc.)</a:t>
            </a:r>
          </a:p>
          <a:p>
            <a:pPr defTabSz="914400">
              <a:spcBef>
                <a:spcPts val="0"/>
              </a:spcBef>
            </a:pPr>
            <a:endParaRPr lang="en-US" sz="1600" dirty="0">
              <a:solidFill>
                <a:schemeClr val="bg1"/>
              </a:solidFill>
              <a:latin typeface="Open Sans"/>
            </a:endParaRPr>
          </a:p>
          <a:p>
            <a:pPr defTabSz="914400">
              <a:spcBef>
                <a:spcPts val="0"/>
              </a:spcBef>
            </a:pPr>
            <a:r>
              <a:rPr lang="en-US" sz="1600" b="0" i="0" dirty="0">
                <a:solidFill>
                  <a:schemeClr val="bg1"/>
                </a:solidFill>
                <a:effectLst/>
                <a:latin typeface="Open Sans"/>
              </a:rPr>
              <a:t>Administered in 2 – 3 minute intervals</a:t>
            </a:r>
          </a:p>
          <a:p>
            <a:pPr defTabSz="914400">
              <a:spcBef>
                <a:spcPts val="0"/>
              </a:spcBef>
            </a:pPr>
            <a:endParaRPr lang="en-US" sz="1600" b="0" i="0" dirty="0">
              <a:solidFill>
                <a:schemeClr val="bg1"/>
              </a:solidFill>
              <a:effectLst/>
              <a:latin typeface="Open Sans"/>
            </a:endParaRPr>
          </a:p>
          <a:p>
            <a:pPr defTabSz="914400">
              <a:spcBef>
                <a:spcPts val="0"/>
              </a:spcBef>
            </a:pPr>
            <a:r>
              <a:rPr lang="en-US" sz="16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FDA </a:t>
            </a:r>
            <a:r>
              <a:rPr lang="en-US" sz="1600" b="0" i="0">
                <a:solidFill>
                  <a:schemeClr val="bg1"/>
                </a:solidFill>
                <a:effectLst/>
                <a:latin typeface="Open Sans" panose="020B0606030504020204" pitchFamily="34" charset="0"/>
                <a:ea typeface="Open Sans" panose="020B0606030504020204" pitchFamily="34" charset="0"/>
                <a:cs typeface="Open Sans" panose="020B0606030504020204" pitchFamily="34" charset="0"/>
              </a:rPr>
              <a:t>in April 2021 </a:t>
            </a:r>
            <a:r>
              <a:rPr lang="en-US" sz="16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approved a higher dose naloxone HCl nasal spray product to treat opioid overdose</a:t>
            </a:r>
          </a:p>
          <a:p>
            <a:pPr defTabSz="914400">
              <a:spcBef>
                <a:spcPts val="0"/>
              </a:spcBef>
            </a:pP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defTabSz="914400">
              <a:spcBef>
                <a:spcPts val="0"/>
              </a:spcBef>
            </a:pPr>
            <a:r>
              <a:rPr lang="en-US" sz="16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The new product delivers 8 milligrams (mg) of naloxone into the nasal cavity. FDA had previously approved 2 mg and 4 mg naloxone nasal spray products</a:t>
            </a: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defTabSz="914400">
              <a:spcBef>
                <a:spcPts val="0"/>
              </a:spcBef>
            </a:pPr>
            <a:endParaRPr lang="en-US" sz="1600" dirty="0">
              <a:solidFill>
                <a:schemeClr val="bg1"/>
              </a:solidFill>
            </a:endParaRPr>
          </a:p>
        </p:txBody>
      </p:sp>
    </p:spTree>
    <p:extLst>
      <p:ext uri="{BB962C8B-B14F-4D97-AF65-F5344CB8AC3E}">
        <p14:creationId xmlns:p14="http://schemas.microsoft.com/office/powerpoint/2010/main" val="40722192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36F400F-DF28-43BC-8D8E-4929793B3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240030"/>
            <a:ext cx="8661654" cy="4663440"/>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BA8806-41CB-4361-8728-628D7012EC90}"/>
              </a:ext>
            </a:extLst>
          </p:cNvPr>
          <p:cNvSpPr>
            <a:spLocks noGrp="1"/>
          </p:cNvSpPr>
          <p:nvPr>
            <p:ph type="title"/>
          </p:nvPr>
        </p:nvSpPr>
        <p:spPr>
          <a:xfrm>
            <a:off x="628650" y="501282"/>
            <a:ext cx="7886700" cy="994173"/>
          </a:xfrm>
        </p:spPr>
        <p:txBody>
          <a:bodyPr>
            <a:normAutofit/>
          </a:bodyPr>
          <a:lstStyle/>
          <a:p>
            <a:pPr>
              <a:lnSpc>
                <a:spcPct val="90000"/>
              </a:lnSpc>
            </a:pPr>
            <a:r>
              <a:rPr lang="en-US" altLang="en-US" sz="3100" b="1" dirty="0">
                <a:effectLst>
                  <a:outerShdw blurRad="38100" dist="38100" dir="2700000" algn="tl">
                    <a:srgbClr val="000000">
                      <a:alpha val="43137"/>
                    </a:srgbClr>
                  </a:outerShdw>
                </a:effectLst>
              </a:rPr>
              <a:t>Compounds that can Affect Naloxone Administration</a:t>
            </a:r>
            <a:endParaRPr lang="en-US" sz="3100" dirty="0"/>
          </a:p>
        </p:txBody>
      </p:sp>
      <p:sp>
        <p:nvSpPr>
          <p:cNvPr id="3" name="Content Placeholder 2">
            <a:extLst>
              <a:ext uri="{FF2B5EF4-FFF2-40B4-BE49-F238E27FC236}">
                <a16:creationId xmlns:a16="http://schemas.microsoft.com/office/drawing/2014/main" id="{901C0E08-3B5A-4E8D-B4F8-1B46C68AD662}"/>
              </a:ext>
            </a:extLst>
          </p:cNvPr>
          <p:cNvSpPr>
            <a:spLocks noGrp="1"/>
          </p:cNvSpPr>
          <p:nvPr>
            <p:ph sz="half" idx="1"/>
          </p:nvPr>
        </p:nvSpPr>
        <p:spPr>
          <a:xfrm>
            <a:off x="628650" y="1633092"/>
            <a:ext cx="3823335" cy="2846811"/>
          </a:xfrm>
        </p:spPr>
        <p:txBody>
          <a:bodyPr>
            <a:normAutofit/>
          </a:bodyPr>
          <a:lstStyle/>
          <a:p>
            <a:r>
              <a:rPr lang="en-US" sz="1800" dirty="0"/>
              <a:t>Benzodiazepines (Alprazolam) [1]</a:t>
            </a:r>
          </a:p>
          <a:p>
            <a:r>
              <a:rPr lang="en-US" sz="1800" dirty="0"/>
              <a:t>Tramadol [2]</a:t>
            </a:r>
          </a:p>
          <a:p>
            <a:r>
              <a:rPr lang="en-US" sz="1800" dirty="0"/>
              <a:t>Metamizole/Dipyrone [3]</a:t>
            </a:r>
          </a:p>
          <a:p>
            <a:r>
              <a:rPr lang="en-US" sz="1800" dirty="0"/>
              <a:t>Xylazine [4]</a:t>
            </a:r>
          </a:p>
          <a:p>
            <a:r>
              <a:rPr lang="en-US" sz="1800" dirty="0"/>
              <a:t>Levamisole [5]</a:t>
            </a:r>
          </a:p>
          <a:p>
            <a:r>
              <a:rPr lang="en-US" sz="1800" dirty="0"/>
              <a:t>Fentanyl &amp; Fentanyl Analogs [6]</a:t>
            </a:r>
          </a:p>
          <a:p>
            <a:r>
              <a:rPr lang="en-US" sz="1800" dirty="0"/>
              <a:t>Novel Opioids [7]</a:t>
            </a:r>
          </a:p>
          <a:p>
            <a:endParaRPr lang="en-US" sz="1800" dirty="0"/>
          </a:p>
        </p:txBody>
      </p:sp>
      <p:sp>
        <p:nvSpPr>
          <p:cNvPr id="4" name="Content Placeholder 3">
            <a:extLst>
              <a:ext uri="{FF2B5EF4-FFF2-40B4-BE49-F238E27FC236}">
                <a16:creationId xmlns:a16="http://schemas.microsoft.com/office/drawing/2014/main" id="{91500A8D-7EEB-4F77-8DE5-27B6E750081E}"/>
              </a:ext>
            </a:extLst>
          </p:cNvPr>
          <p:cNvSpPr>
            <a:spLocks noGrp="1"/>
          </p:cNvSpPr>
          <p:nvPr>
            <p:ph sz="half" idx="2"/>
          </p:nvPr>
        </p:nvSpPr>
        <p:spPr>
          <a:xfrm>
            <a:off x="4692015" y="1633092"/>
            <a:ext cx="3823335" cy="2846811"/>
          </a:xfrm>
        </p:spPr>
        <p:txBody>
          <a:bodyPr>
            <a:normAutofit/>
          </a:bodyPr>
          <a:lstStyle/>
          <a:p>
            <a:pPr marL="0" indent="0">
              <a:lnSpc>
                <a:spcPct val="90000"/>
              </a:lnSpc>
              <a:buNone/>
            </a:pPr>
            <a:r>
              <a:rPr lang="en-US" sz="700"/>
              <a:t>[1] Bureau of Justice Assistance. Law Enforcement Naloxone Toolkit. BJA National Training and Technical Assistance Center.</a:t>
            </a:r>
          </a:p>
          <a:p>
            <a:pPr marL="0" indent="0">
              <a:lnSpc>
                <a:spcPct val="90000"/>
              </a:lnSpc>
              <a:buNone/>
            </a:pPr>
            <a:endParaRPr lang="en-US" sz="700"/>
          </a:p>
          <a:p>
            <a:pPr marL="0" indent="0">
              <a:lnSpc>
                <a:spcPct val="90000"/>
              </a:lnSpc>
              <a:buNone/>
            </a:pPr>
            <a:r>
              <a:rPr lang="en-US" sz="700"/>
              <a:t>[2] Rossi, S, ed. (2013). Australian Medicines Handbook (2013 ed.). Adelaide: The Australian Medicines Handbook Unit Trust. ISBN 978-0-9805790-9-3.</a:t>
            </a:r>
          </a:p>
          <a:p>
            <a:pPr marL="0" indent="0">
              <a:lnSpc>
                <a:spcPct val="90000"/>
              </a:lnSpc>
              <a:buNone/>
            </a:pPr>
            <a:endParaRPr lang="en-US" sz="700"/>
          </a:p>
          <a:p>
            <a:pPr marL="0" indent="0">
              <a:lnSpc>
                <a:spcPct val="90000"/>
              </a:lnSpc>
              <a:buNone/>
            </a:pPr>
            <a:r>
              <a:rPr lang="en-US" sz="700"/>
              <a:t>[3] Hernandez-Delgadillo G &amp; Cruz S. (2006). Endogenous opioids are involved in morphine and dipyrone analgesic potentiation in the tail flick test in rats. Eur. J. of Pharmacol. 546, 54-59. </a:t>
            </a:r>
          </a:p>
          <a:p>
            <a:pPr marL="0" indent="0">
              <a:lnSpc>
                <a:spcPct val="90000"/>
              </a:lnSpc>
              <a:buNone/>
            </a:pPr>
            <a:endParaRPr lang="en-US" sz="700"/>
          </a:p>
          <a:p>
            <a:pPr marL="0" indent="0">
              <a:lnSpc>
                <a:spcPct val="90000"/>
              </a:lnSpc>
              <a:buNone/>
            </a:pPr>
            <a:r>
              <a:rPr lang="en-US" sz="700"/>
              <a:t>[4] Nunez, J et al. Xylazine, a veterinary tranquilizer, detected in 42 accidental fentanyl intoxication deaths. Am. J. For. Med. &amp; Pathology. March 2021, Vol 42, Issue 1, p 9 -11.</a:t>
            </a:r>
          </a:p>
          <a:p>
            <a:pPr marL="0" indent="0">
              <a:lnSpc>
                <a:spcPct val="90000"/>
              </a:lnSpc>
              <a:buNone/>
            </a:pPr>
            <a:endParaRPr lang="en-US" sz="700"/>
          </a:p>
          <a:p>
            <a:pPr marL="0" indent="0">
              <a:lnSpc>
                <a:spcPct val="90000"/>
              </a:lnSpc>
              <a:buNone/>
            </a:pPr>
            <a:r>
              <a:rPr lang="en-US" sz="700"/>
              <a:t>[5] Ruiz-Quiñone AK, Browne TJ, Espinosa-Riquer Z, GonzálezEspinosa C, Cruz SL. Levamisole as Opioid Adulterant in Mice: Lethal, Analgesic and Hematological Effects. National Institute on Drug Abuse 2020</a:t>
            </a:r>
          </a:p>
          <a:p>
            <a:pPr marL="0" indent="0">
              <a:lnSpc>
                <a:spcPct val="90000"/>
              </a:lnSpc>
              <a:buNone/>
            </a:pPr>
            <a:endParaRPr lang="en-US" sz="700"/>
          </a:p>
          <a:p>
            <a:pPr marL="0" indent="0">
              <a:lnSpc>
                <a:spcPct val="90000"/>
              </a:lnSpc>
              <a:buNone/>
            </a:pPr>
            <a:r>
              <a:rPr lang="en-US" sz="700"/>
              <a:t>[6]</a:t>
            </a:r>
            <a:r>
              <a:rPr lang="en-US" sz="700" b="0" i="0">
                <a:effectLst/>
              </a:rPr>
              <a:t> O’Donnell JK, Halpin J, Mattson CL, Goldberger BA, Gladden RM. Deaths Involving Fentanyl, Fentanyl Analogs, and U-47700 — 10 States, July–December 2016. MMWR Morb Mortal Wkly Rep 2017;66:1197–1202.</a:t>
            </a:r>
          </a:p>
          <a:p>
            <a:pPr marL="0" indent="0">
              <a:lnSpc>
                <a:spcPct val="90000"/>
              </a:lnSpc>
              <a:buNone/>
            </a:pPr>
            <a:endParaRPr lang="en-US" sz="700"/>
          </a:p>
          <a:p>
            <a:pPr marL="0" indent="0">
              <a:lnSpc>
                <a:spcPct val="90000"/>
              </a:lnSpc>
              <a:buNone/>
            </a:pPr>
            <a:r>
              <a:rPr lang="en-US" sz="700"/>
              <a:t>[7] Indiana State Department of Health. </a:t>
            </a:r>
            <a:r>
              <a:rPr lang="en-US" sz="700" i="0">
                <a:effectLst/>
              </a:rPr>
              <a:t>Indiana Health Alert Network Advisory—August 25, 2016.  Overdoses from U-47700 Increasing in Indiana. </a:t>
            </a:r>
            <a:endParaRPr lang="en-US" sz="700"/>
          </a:p>
          <a:p>
            <a:pPr marL="0" indent="0">
              <a:lnSpc>
                <a:spcPct val="90000"/>
              </a:lnSpc>
              <a:buNone/>
            </a:pPr>
            <a:endParaRPr lang="en-US" sz="700"/>
          </a:p>
          <a:p>
            <a:pPr marL="0" indent="0">
              <a:lnSpc>
                <a:spcPct val="90000"/>
              </a:lnSpc>
              <a:buNone/>
            </a:pPr>
            <a:endParaRPr lang="en-US" sz="700"/>
          </a:p>
          <a:p>
            <a:pPr marL="0" indent="0">
              <a:lnSpc>
                <a:spcPct val="90000"/>
              </a:lnSpc>
              <a:buNone/>
            </a:pPr>
            <a:endParaRPr lang="en-US" sz="700"/>
          </a:p>
        </p:txBody>
      </p:sp>
    </p:spTree>
    <p:extLst>
      <p:ext uri="{BB962C8B-B14F-4D97-AF65-F5344CB8AC3E}">
        <p14:creationId xmlns:p14="http://schemas.microsoft.com/office/powerpoint/2010/main" val="40314089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8FC67AF-7B5B-4E29-8E94-CF8EE202A34A}"/>
              </a:ext>
            </a:extLst>
          </p:cNvPr>
          <p:cNvGraphicFramePr>
            <a:graphicFrameLocks noGrp="1"/>
          </p:cNvGraphicFramePr>
          <p:nvPr>
            <p:extLst>
              <p:ext uri="{D42A27DB-BD31-4B8C-83A1-F6EECF244321}">
                <p14:modId xmlns:p14="http://schemas.microsoft.com/office/powerpoint/2010/main" val="928297012"/>
              </p:ext>
            </p:extLst>
          </p:nvPr>
        </p:nvGraphicFramePr>
        <p:xfrm>
          <a:off x="1510019" y="487812"/>
          <a:ext cx="6414782" cy="4666566"/>
        </p:xfrm>
        <a:graphic>
          <a:graphicData uri="http://schemas.openxmlformats.org/drawingml/2006/table">
            <a:tbl>
              <a:tblPr firstRow="1" bandRow="1">
                <a:tableStyleId>{5C22544A-7EE6-4342-B048-85BDC9FD1C3A}</a:tableStyleId>
              </a:tblPr>
              <a:tblGrid>
                <a:gridCol w="1270954">
                  <a:extLst>
                    <a:ext uri="{9D8B030D-6E8A-4147-A177-3AD203B41FA5}">
                      <a16:colId xmlns:a16="http://schemas.microsoft.com/office/drawing/2014/main" val="4085896743"/>
                    </a:ext>
                  </a:extLst>
                </a:gridCol>
                <a:gridCol w="1301302">
                  <a:extLst>
                    <a:ext uri="{9D8B030D-6E8A-4147-A177-3AD203B41FA5}">
                      <a16:colId xmlns:a16="http://schemas.microsoft.com/office/drawing/2014/main" val="36869164"/>
                    </a:ext>
                  </a:extLst>
                </a:gridCol>
                <a:gridCol w="1280842">
                  <a:extLst>
                    <a:ext uri="{9D8B030D-6E8A-4147-A177-3AD203B41FA5}">
                      <a16:colId xmlns:a16="http://schemas.microsoft.com/office/drawing/2014/main" val="249267106"/>
                    </a:ext>
                  </a:extLst>
                </a:gridCol>
                <a:gridCol w="1280842">
                  <a:extLst>
                    <a:ext uri="{9D8B030D-6E8A-4147-A177-3AD203B41FA5}">
                      <a16:colId xmlns:a16="http://schemas.microsoft.com/office/drawing/2014/main" val="3023441377"/>
                    </a:ext>
                  </a:extLst>
                </a:gridCol>
                <a:gridCol w="1280842">
                  <a:extLst>
                    <a:ext uri="{9D8B030D-6E8A-4147-A177-3AD203B41FA5}">
                      <a16:colId xmlns:a16="http://schemas.microsoft.com/office/drawing/2014/main" val="926120388"/>
                    </a:ext>
                  </a:extLst>
                </a:gridCol>
              </a:tblGrid>
              <a:tr h="369753">
                <a:tc>
                  <a:txBody>
                    <a:bodyPr/>
                    <a:lstStyle/>
                    <a:p>
                      <a:pPr algn="ctr"/>
                      <a:r>
                        <a:rPr lang="en-US" sz="1000" dirty="0"/>
                        <a:t>NH #1074</a:t>
                      </a:r>
                    </a:p>
                    <a:p>
                      <a:pPr algn="ctr"/>
                      <a:r>
                        <a:rPr lang="en-US" sz="1000" dirty="0">
                          <a:solidFill>
                            <a:srgbClr val="FFFF00"/>
                          </a:solidFill>
                          <a:effectLst>
                            <a:outerShdw blurRad="38100" dist="38100" dir="2700000" algn="tl">
                              <a:srgbClr val="000000">
                                <a:alpha val="43137"/>
                              </a:srgbClr>
                            </a:outerShdw>
                          </a:effectLst>
                        </a:rPr>
                        <a:t>(5)</a:t>
                      </a:r>
                    </a:p>
                  </a:txBody>
                  <a:tcPr marL="68580" marR="68580" marT="34290" marB="34290"/>
                </a:tc>
                <a:tc>
                  <a:txBody>
                    <a:bodyPr/>
                    <a:lstStyle/>
                    <a:p>
                      <a:pPr algn="ctr"/>
                      <a:r>
                        <a:rPr lang="en-US" sz="1000" dirty="0"/>
                        <a:t>NH #1198</a:t>
                      </a:r>
                    </a:p>
                    <a:p>
                      <a:pPr algn="ctr"/>
                      <a:r>
                        <a:rPr lang="en-US" sz="1000" dirty="0">
                          <a:solidFill>
                            <a:srgbClr val="FFFF00"/>
                          </a:solidFill>
                          <a:effectLst>
                            <a:outerShdw blurRad="38100" dist="38100" dir="2700000" algn="tl">
                              <a:srgbClr val="000000">
                                <a:alpha val="43137"/>
                              </a:srgbClr>
                            </a:outerShdw>
                          </a:effectLst>
                        </a:rPr>
                        <a:t>(6)</a:t>
                      </a:r>
                    </a:p>
                  </a:txBody>
                  <a:tcPr marL="68580" marR="68580" marT="34290" marB="34290"/>
                </a:tc>
                <a:tc>
                  <a:txBody>
                    <a:bodyPr/>
                    <a:lstStyle/>
                    <a:p>
                      <a:pPr algn="ctr"/>
                      <a:r>
                        <a:rPr lang="en-US" sz="1000" dirty="0"/>
                        <a:t>OH #22</a:t>
                      </a:r>
                    </a:p>
                    <a:p>
                      <a:pPr algn="ctr"/>
                      <a:r>
                        <a:rPr lang="en-US" sz="1000" dirty="0">
                          <a:solidFill>
                            <a:srgbClr val="FFFF00"/>
                          </a:solidFill>
                          <a:effectLst>
                            <a:outerShdw blurRad="38100" dist="38100" dir="2700000" algn="tl">
                              <a:srgbClr val="000000">
                                <a:alpha val="43137"/>
                              </a:srgbClr>
                            </a:outerShdw>
                          </a:effectLst>
                        </a:rPr>
                        <a:t>(7)</a:t>
                      </a:r>
                    </a:p>
                  </a:txBody>
                  <a:tcPr marL="68580" marR="68580" marT="34290" marB="34290"/>
                </a:tc>
                <a:tc>
                  <a:txBody>
                    <a:bodyPr/>
                    <a:lstStyle/>
                    <a:p>
                      <a:pPr algn="ctr"/>
                      <a:r>
                        <a:rPr lang="en-US" sz="1000" dirty="0"/>
                        <a:t>OH  #130</a:t>
                      </a:r>
                    </a:p>
                    <a:p>
                      <a:pPr algn="ctr"/>
                      <a:r>
                        <a:rPr lang="en-US" sz="1000" dirty="0">
                          <a:solidFill>
                            <a:srgbClr val="FFFF00"/>
                          </a:solidFill>
                          <a:effectLst>
                            <a:outerShdw blurRad="38100" dist="38100" dir="2700000" algn="tl">
                              <a:srgbClr val="000000">
                                <a:alpha val="43137"/>
                              </a:srgbClr>
                            </a:outerShdw>
                          </a:effectLst>
                        </a:rPr>
                        <a:t>(6)</a:t>
                      </a:r>
                    </a:p>
                  </a:txBody>
                  <a:tcPr marL="68580" marR="68580" marT="34290" marB="34290"/>
                </a:tc>
                <a:tc>
                  <a:txBody>
                    <a:bodyPr/>
                    <a:lstStyle/>
                    <a:p>
                      <a:pPr algn="ctr"/>
                      <a:r>
                        <a:rPr lang="en-US" sz="1000" dirty="0"/>
                        <a:t>Illinois #1555</a:t>
                      </a:r>
                    </a:p>
                    <a:p>
                      <a:pPr algn="ctr"/>
                      <a:r>
                        <a:rPr lang="en-US" sz="1000" dirty="0">
                          <a:solidFill>
                            <a:srgbClr val="FFFF00"/>
                          </a:solidFill>
                          <a:effectLst>
                            <a:outerShdw blurRad="38100" dist="38100" dir="2700000" algn="tl">
                              <a:srgbClr val="000000">
                                <a:alpha val="43137"/>
                              </a:srgbClr>
                            </a:outerShdw>
                          </a:effectLst>
                        </a:rPr>
                        <a:t>(6)</a:t>
                      </a:r>
                    </a:p>
                  </a:txBody>
                  <a:tcPr marL="68580" marR="68580" marT="34290" marB="34290"/>
                </a:tc>
                <a:extLst>
                  <a:ext uri="{0D108BD9-81ED-4DB2-BD59-A6C34878D82A}">
                    <a16:rowId xmlns:a16="http://schemas.microsoft.com/office/drawing/2014/main" val="1758832075"/>
                  </a:ext>
                </a:extLst>
              </a:tr>
              <a:tr h="272802">
                <a:tc>
                  <a:txBody>
                    <a:bodyPr/>
                    <a:lstStyle/>
                    <a:p>
                      <a:pPr algn="ctr"/>
                      <a:r>
                        <a:rPr lang="en-US" sz="1000" b="1" i="0" u="none" dirty="0">
                          <a:solidFill>
                            <a:schemeClr val="tx1"/>
                          </a:solidFill>
                          <a:effectLst/>
                          <a:highlight>
                            <a:srgbClr val="FFFF00"/>
                          </a:highlight>
                        </a:rPr>
                        <a:t>Fentanyl</a:t>
                      </a:r>
                    </a:p>
                  </a:txBody>
                  <a:tcPr marL="68580" marR="68580" marT="34290" marB="34290"/>
                </a:tc>
                <a:tc>
                  <a:txBody>
                    <a:bodyPr/>
                    <a:lstStyle/>
                    <a:p>
                      <a:pPr algn="ctr"/>
                      <a:r>
                        <a:rPr lang="en-US" sz="1000" b="1" i="0" u="none" dirty="0">
                          <a:solidFill>
                            <a:schemeClr val="tx1"/>
                          </a:solidFill>
                          <a:effectLst/>
                          <a:highlight>
                            <a:srgbClr val="FFFF00"/>
                          </a:highlight>
                        </a:rPr>
                        <a:t>Fentanyl</a:t>
                      </a:r>
                    </a:p>
                  </a:txBody>
                  <a:tcPr marL="68580" marR="68580" marT="34290" marB="34290"/>
                </a:tc>
                <a:tc>
                  <a:txBody>
                    <a:bodyPr/>
                    <a:lstStyle/>
                    <a:p>
                      <a:pPr algn="ctr"/>
                      <a:r>
                        <a:rPr lang="en-US" sz="1000" b="1" dirty="0"/>
                        <a:t>Heroin</a:t>
                      </a:r>
                    </a:p>
                  </a:txBody>
                  <a:tcPr marL="68580" marR="68580" marT="34290" marB="34290"/>
                </a:tc>
                <a:tc>
                  <a:txBody>
                    <a:bodyPr/>
                    <a:lstStyle/>
                    <a:p>
                      <a:pPr algn="ctr"/>
                      <a:r>
                        <a:rPr lang="en-US" sz="1000" b="1" dirty="0"/>
                        <a:t>Heroin</a:t>
                      </a:r>
                    </a:p>
                  </a:txBody>
                  <a:tcPr marL="68580" marR="68580" marT="34290" marB="34290"/>
                </a:tc>
                <a:tc>
                  <a:txBody>
                    <a:bodyPr/>
                    <a:lstStyle/>
                    <a:p>
                      <a:pPr algn="ctr"/>
                      <a:r>
                        <a:rPr lang="en-US" sz="1000" b="1" dirty="0"/>
                        <a:t>Heroin</a:t>
                      </a:r>
                    </a:p>
                  </a:txBody>
                  <a:tcPr marL="68580" marR="68580" marT="34290" marB="34290"/>
                </a:tc>
                <a:extLst>
                  <a:ext uri="{0D108BD9-81ED-4DB2-BD59-A6C34878D82A}">
                    <a16:rowId xmlns:a16="http://schemas.microsoft.com/office/drawing/2014/main" val="821333224"/>
                  </a:ext>
                </a:extLst>
              </a:tr>
              <a:tr h="272802">
                <a:tc>
                  <a:txBody>
                    <a:bodyPr/>
                    <a:lstStyle/>
                    <a:p>
                      <a:pPr algn="ctr"/>
                      <a:r>
                        <a:rPr lang="en-US" sz="1000" b="1" dirty="0">
                          <a:solidFill>
                            <a:schemeClr val="tx1"/>
                          </a:solidFill>
                          <a:highlight>
                            <a:srgbClr val="FFFF00"/>
                          </a:highlight>
                        </a:rPr>
                        <a:t>Acetyl Fentanyl</a:t>
                      </a:r>
                    </a:p>
                  </a:txBody>
                  <a:tcPr marL="68580" marR="68580" marT="34290" marB="34290"/>
                </a:tc>
                <a:tc>
                  <a:txBody>
                    <a:bodyPr/>
                    <a:lstStyle/>
                    <a:p>
                      <a:pPr algn="ctr"/>
                      <a:r>
                        <a:rPr lang="en-US" sz="1000" b="1" dirty="0">
                          <a:solidFill>
                            <a:schemeClr val="tx1"/>
                          </a:solidFill>
                          <a:highlight>
                            <a:srgbClr val="FFFF00"/>
                          </a:highlight>
                        </a:rPr>
                        <a:t>Acetyl Fentanyl</a:t>
                      </a:r>
                    </a:p>
                  </a:txBody>
                  <a:tcPr marL="68580" marR="68580" marT="34290" marB="34290"/>
                </a:tc>
                <a:tc>
                  <a:txBody>
                    <a:bodyPr/>
                    <a:lstStyle/>
                    <a:p>
                      <a:pPr algn="ctr"/>
                      <a:r>
                        <a:rPr lang="en-US" sz="1000" b="1" i="0" u="none" dirty="0">
                          <a:solidFill>
                            <a:schemeClr val="tx1"/>
                          </a:solidFill>
                          <a:effectLst/>
                        </a:rPr>
                        <a:t>Cocaine</a:t>
                      </a:r>
                      <a:r>
                        <a:rPr lang="en-US" sz="1000" b="1" dirty="0">
                          <a:solidFill>
                            <a:srgbClr val="7030A0"/>
                          </a:solidFill>
                        </a:rPr>
                        <a:t> </a:t>
                      </a:r>
                    </a:p>
                  </a:txBody>
                  <a:tcPr marL="68580" marR="68580" marT="34290" marB="34290"/>
                </a:tc>
                <a:tc>
                  <a:txBody>
                    <a:bodyPr/>
                    <a:lstStyle/>
                    <a:p>
                      <a:pPr algn="ctr"/>
                      <a:r>
                        <a:rPr lang="en-US" sz="1000" b="1" dirty="0">
                          <a:solidFill>
                            <a:srgbClr val="000000"/>
                          </a:solidFill>
                        </a:rPr>
                        <a:t>Oxycodone</a:t>
                      </a:r>
                    </a:p>
                  </a:txBody>
                  <a:tcPr marL="68580" marR="68580" marT="34290" marB="34290"/>
                </a:tc>
                <a:tc>
                  <a:txBody>
                    <a:bodyPr/>
                    <a:lstStyle/>
                    <a:p>
                      <a:pPr algn="ctr"/>
                      <a:r>
                        <a:rPr lang="en-US" sz="1000" b="1" i="0" u="none" dirty="0">
                          <a:solidFill>
                            <a:srgbClr val="000000"/>
                          </a:solidFill>
                          <a:effectLst/>
                        </a:rPr>
                        <a:t>Diphenhydramine</a:t>
                      </a:r>
                    </a:p>
                  </a:txBody>
                  <a:tcPr marL="68580" marR="68580" marT="34290" marB="34290"/>
                </a:tc>
                <a:extLst>
                  <a:ext uri="{0D108BD9-81ED-4DB2-BD59-A6C34878D82A}">
                    <a16:rowId xmlns:a16="http://schemas.microsoft.com/office/drawing/2014/main" val="1453546902"/>
                  </a:ext>
                </a:extLst>
              </a:tr>
              <a:tr h="272802">
                <a:tc>
                  <a:txBody>
                    <a:bodyPr/>
                    <a:lstStyle/>
                    <a:p>
                      <a:pPr algn="ctr"/>
                      <a:r>
                        <a:rPr lang="en-US" sz="1000" b="1" dirty="0">
                          <a:solidFill>
                            <a:schemeClr val="tx1"/>
                          </a:solidFill>
                          <a:highlight>
                            <a:srgbClr val="FFFF00"/>
                          </a:highlight>
                        </a:rPr>
                        <a:t>Tramadol</a:t>
                      </a:r>
                    </a:p>
                  </a:txBody>
                  <a:tcPr marL="68580" marR="68580" marT="34290" marB="34290"/>
                </a:tc>
                <a:tc>
                  <a:txBody>
                    <a:bodyPr/>
                    <a:lstStyle/>
                    <a:p>
                      <a:pPr algn="ctr"/>
                      <a:r>
                        <a:rPr lang="en-US" sz="1000" b="1" dirty="0">
                          <a:solidFill>
                            <a:schemeClr val="tx1"/>
                          </a:solidFill>
                          <a:highlight>
                            <a:srgbClr val="FFFF00"/>
                          </a:highlight>
                        </a:rPr>
                        <a:t>Butyryl Fentanyl</a:t>
                      </a:r>
                    </a:p>
                  </a:txBody>
                  <a:tcPr marL="68580" marR="68580" marT="34290" marB="34290"/>
                </a:tc>
                <a:tc>
                  <a:txBody>
                    <a:bodyPr/>
                    <a:lstStyle/>
                    <a:p>
                      <a:pPr algn="ctr"/>
                      <a:r>
                        <a:rPr lang="en-US" sz="1000" b="1" dirty="0">
                          <a:solidFill>
                            <a:schemeClr val="tx1"/>
                          </a:solidFill>
                        </a:rPr>
                        <a:t>Ketamine</a:t>
                      </a:r>
                    </a:p>
                  </a:txBody>
                  <a:tcPr marL="68580" marR="68580" marT="34290" marB="34290"/>
                </a:tc>
                <a:tc>
                  <a:txBody>
                    <a:bodyPr/>
                    <a:lstStyle/>
                    <a:p>
                      <a:pPr algn="ctr"/>
                      <a:r>
                        <a:rPr lang="en-US" sz="1000" b="1" dirty="0">
                          <a:solidFill>
                            <a:schemeClr val="tx1"/>
                          </a:solidFill>
                          <a:highlight>
                            <a:srgbClr val="FFFF00"/>
                          </a:highlight>
                        </a:rPr>
                        <a:t>Fentanyl</a:t>
                      </a:r>
                    </a:p>
                  </a:txBody>
                  <a:tcPr marL="68580" marR="68580" marT="34290" marB="34290"/>
                </a:tc>
                <a:tc>
                  <a:txBody>
                    <a:bodyPr/>
                    <a:lstStyle/>
                    <a:p>
                      <a:pPr algn="ctr"/>
                      <a:r>
                        <a:rPr lang="en-US" sz="1000" b="1" dirty="0">
                          <a:solidFill>
                            <a:schemeClr val="tx1"/>
                          </a:solidFill>
                          <a:highlight>
                            <a:srgbClr val="FFFF00"/>
                          </a:highlight>
                        </a:rPr>
                        <a:t>Fentanyl</a:t>
                      </a:r>
                    </a:p>
                  </a:txBody>
                  <a:tcPr marL="68580" marR="68580" marT="34290" marB="34290"/>
                </a:tc>
                <a:extLst>
                  <a:ext uri="{0D108BD9-81ED-4DB2-BD59-A6C34878D82A}">
                    <a16:rowId xmlns:a16="http://schemas.microsoft.com/office/drawing/2014/main" val="257872489"/>
                  </a:ext>
                </a:extLst>
              </a:tr>
              <a:tr h="272802">
                <a:tc>
                  <a:txBody>
                    <a:bodyPr/>
                    <a:lstStyle/>
                    <a:p>
                      <a:pPr algn="ctr"/>
                      <a:r>
                        <a:rPr lang="en-US" sz="1000" b="1" dirty="0">
                          <a:solidFill>
                            <a:srgbClr val="FF0000"/>
                          </a:solidFill>
                          <a:highlight>
                            <a:srgbClr val="FFFF00"/>
                          </a:highlight>
                        </a:rPr>
                        <a:t>Xylazine</a:t>
                      </a:r>
                    </a:p>
                  </a:txBody>
                  <a:tcPr marL="68580" marR="68580" marT="34290" marB="34290"/>
                </a:tc>
                <a:tc>
                  <a:txBody>
                    <a:bodyPr/>
                    <a:lstStyle/>
                    <a:p>
                      <a:pPr algn="ctr"/>
                      <a:r>
                        <a:rPr lang="en-US" sz="1000" b="1" dirty="0">
                          <a:solidFill>
                            <a:schemeClr val="tx1"/>
                          </a:solidFill>
                          <a:highlight>
                            <a:srgbClr val="FFFF00"/>
                          </a:highlight>
                        </a:rPr>
                        <a:t>Levamisole</a:t>
                      </a:r>
                    </a:p>
                  </a:txBody>
                  <a:tcPr marL="68580" marR="68580" marT="34290" marB="34290"/>
                </a:tc>
                <a:tc>
                  <a:txBody>
                    <a:bodyPr/>
                    <a:lstStyle/>
                    <a:p>
                      <a:pPr algn="ctr"/>
                      <a:r>
                        <a:rPr lang="en-US" sz="1000" b="1" dirty="0">
                          <a:solidFill>
                            <a:schemeClr val="tx1"/>
                          </a:solidFill>
                          <a:highlight>
                            <a:srgbClr val="FFFF00"/>
                          </a:highlight>
                        </a:rPr>
                        <a:t>Fentanyl</a:t>
                      </a:r>
                    </a:p>
                  </a:txBody>
                  <a:tcPr marL="68580" marR="68580" marT="34290" marB="34290"/>
                </a:tc>
                <a:tc>
                  <a:txBody>
                    <a:bodyPr/>
                    <a:lstStyle/>
                    <a:p>
                      <a:pPr algn="ctr"/>
                      <a:r>
                        <a:rPr lang="en-US" sz="1000" b="1" dirty="0">
                          <a:solidFill>
                            <a:schemeClr val="tx1"/>
                          </a:solidFill>
                          <a:highlight>
                            <a:srgbClr val="FFFF00"/>
                          </a:highlight>
                        </a:rPr>
                        <a:t>Acetyl Fentanyl</a:t>
                      </a:r>
                    </a:p>
                  </a:txBody>
                  <a:tcPr marL="68580" marR="68580" marT="34290" marB="34290"/>
                </a:tc>
                <a:tc>
                  <a:txBody>
                    <a:bodyPr/>
                    <a:lstStyle/>
                    <a:p>
                      <a:pPr algn="ctr"/>
                      <a:r>
                        <a:rPr lang="en-US" sz="1000" b="1" dirty="0">
                          <a:solidFill>
                            <a:schemeClr val="tx1"/>
                          </a:solidFill>
                          <a:highlight>
                            <a:srgbClr val="FFFF00"/>
                          </a:highlight>
                        </a:rPr>
                        <a:t>Acetyl Fentanyl</a:t>
                      </a:r>
                    </a:p>
                  </a:txBody>
                  <a:tcPr marL="68580" marR="68580" marT="34290" marB="34290"/>
                </a:tc>
                <a:extLst>
                  <a:ext uri="{0D108BD9-81ED-4DB2-BD59-A6C34878D82A}">
                    <a16:rowId xmlns:a16="http://schemas.microsoft.com/office/drawing/2014/main" val="2725929468"/>
                  </a:ext>
                </a:extLst>
              </a:tr>
              <a:tr h="272802">
                <a:tc>
                  <a:txBody>
                    <a:bodyPr/>
                    <a:lstStyle/>
                    <a:p>
                      <a:pPr algn="ctr"/>
                      <a:r>
                        <a:rPr lang="en-US" sz="1000" b="1" dirty="0">
                          <a:solidFill>
                            <a:schemeClr val="tx1"/>
                          </a:solidFill>
                          <a:highlight>
                            <a:srgbClr val="FFFF00"/>
                          </a:highlight>
                        </a:rPr>
                        <a:t>Levamisole</a:t>
                      </a:r>
                    </a:p>
                  </a:txBody>
                  <a:tcPr marL="68580" marR="68580" marT="34290" marB="34290"/>
                </a:tc>
                <a:tc>
                  <a:txBody>
                    <a:bodyPr/>
                    <a:lstStyle/>
                    <a:p>
                      <a:pPr algn="ctr"/>
                      <a:r>
                        <a:rPr lang="en-US" sz="1000" b="1" dirty="0">
                          <a:solidFill>
                            <a:schemeClr val="tx1"/>
                          </a:solidFill>
                          <a:highlight>
                            <a:srgbClr val="FFFF00"/>
                          </a:highlight>
                        </a:rPr>
                        <a:t>Tramadol</a:t>
                      </a:r>
                    </a:p>
                  </a:txBody>
                  <a:tcPr marL="68580" marR="68580" marT="34290" marB="34290"/>
                </a:tc>
                <a:tc>
                  <a:txBody>
                    <a:bodyPr/>
                    <a:lstStyle/>
                    <a:p>
                      <a:pPr algn="ctr"/>
                      <a:r>
                        <a:rPr lang="en-US" sz="1000" b="1" dirty="0">
                          <a:solidFill>
                            <a:schemeClr val="tx1"/>
                          </a:solidFill>
                          <a:highlight>
                            <a:srgbClr val="FFFF00"/>
                          </a:highlight>
                        </a:rPr>
                        <a:t>Acetyl Fentanyl</a:t>
                      </a:r>
                    </a:p>
                  </a:txBody>
                  <a:tcPr marL="68580" marR="68580" marT="34290" marB="34290"/>
                </a:tc>
                <a:tc>
                  <a:txBody>
                    <a:bodyPr/>
                    <a:lstStyle/>
                    <a:p>
                      <a:pPr algn="ctr"/>
                      <a:r>
                        <a:rPr lang="en-US" sz="1000" b="1" dirty="0">
                          <a:solidFill>
                            <a:schemeClr val="tx1"/>
                          </a:solidFill>
                          <a:highlight>
                            <a:srgbClr val="FFFF00"/>
                          </a:highlight>
                        </a:rPr>
                        <a:t>Tramadol</a:t>
                      </a:r>
                    </a:p>
                  </a:txBody>
                  <a:tcPr marL="68580" marR="68580" marT="34290" marB="3429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00" b="1" dirty="0">
                          <a:solidFill>
                            <a:schemeClr val="tx1"/>
                          </a:solidFill>
                          <a:highlight>
                            <a:srgbClr val="FFFF00"/>
                          </a:highlight>
                        </a:rPr>
                        <a:t>Tramadol</a:t>
                      </a:r>
                    </a:p>
                  </a:txBody>
                  <a:tcPr marL="68580" marR="68580" marT="34290" marB="34290"/>
                </a:tc>
                <a:extLst>
                  <a:ext uri="{0D108BD9-81ED-4DB2-BD59-A6C34878D82A}">
                    <a16:rowId xmlns:a16="http://schemas.microsoft.com/office/drawing/2014/main" val="1088029552"/>
                  </a:ext>
                </a:extLst>
              </a:tr>
              <a:tr h="272802">
                <a:tc>
                  <a:txBody>
                    <a:bodyPr/>
                    <a:lstStyle/>
                    <a:p>
                      <a:pPr algn="ctr"/>
                      <a:r>
                        <a:rPr lang="en-US" sz="1000" b="1" dirty="0">
                          <a:solidFill>
                            <a:schemeClr val="tx1"/>
                          </a:solidFill>
                        </a:rPr>
                        <a:t>Phenacetin</a:t>
                      </a:r>
                    </a:p>
                  </a:txBody>
                  <a:tcPr marL="68580" marR="68580" marT="34290" marB="34290"/>
                </a:tc>
                <a:tc>
                  <a:txBody>
                    <a:bodyPr/>
                    <a:lstStyle/>
                    <a:p>
                      <a:pPr algn="ctr"/>
                      <a:r>
                        <a:rPr lang="en-US" sz="1000" b="1" dirty="0">
                          <a:solidFill>
                            <a:schemeClr val="tx1"/>
                          </a:solidFill>
                          <a:highlight>
                            <a:srgbClr val="FFFF00"/>
                          </a:highlight>
                        </a:rPr>
                        <a:t>Metamizole</a:t>
                      </a:r>
                    </a:p>
                  </a:txBody>
                  <a:tcPr marL="68580" marR="68580" marT="34290" marB="3429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00" b="1" dirty="0">
                          <a:solidFill>
                            <a:schemeClr val="tx1"/>
                          </a:solidFill>
                          <a:highlight>
                            <a:srgbClr val="FFFF00"/>
                          </a:highlight>
                        </a:rPr>
                        <a:t>Butyryl Fentanyl</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solidFill>
                            <a:schemeClr val="tx1"/>
                          </a:solidFill>
                          <a:highlight>
                            <a:srgbClr val="FFFF00"/>
                          </a:highlight>
                        </a:rPr>
                        <a:t>Levamisole</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solidFill>
                            <a:schemeClr val="tx1"/>
                          </a:solidFill>
                          <a:highlight>
                            <a:srgbClr val="FFFF00"/>
                          </a:highlight>
                        </a:rPr>
                        <a:t>Levamisole</a:t>
                      </a:r>
                    </a:p>
                  </a:txBody>
                  <a:tcPr marL="68580" marR="68580" marT="34290" marB="34290"/>
                </a:tc>
                <a:extLst>
                  <a:ext uri="{0D108BD9-81ED-4DB2-BD59-A6C34878D82A}">
                    <a16:rowId xmlns:a16="http://schemas.microsoft.com/office/drawing/2014/main" val="643463313"/>
                  </a:ext>
                </a:extLst>
              </a:tr>
              <a:tr h="272802">
                <a:tc>
                  <a:txBody>
                    <a:bodyPr/>
                    <a:lstStyle/>
                    <a:p>
                      <a:pPr algn="ctr"/>
                      <a:r>
                        <a:rPr lang="en-US" sz="1000" b="1" dirty="0">
                          <a:solidFill>
                            <a:schemeClr val="tx1"/>
                          </a:solidFill>
                        </a:rPr>
                        <a:t>Lidocaine</a:t>
                      </a:r>
                    </a:p>
                  </a:txBody>
                  <a:tcPr marL="68580" marR="68580" marT="34290" marB="34290"/>
                </a:tc>
                <a:tc>
                  <a:txBody>
                    <a:bodyPr/>
                    <a:lstStyle/>
                    <a:p>
                      <a:pPr algn="ctr"/>
                      <a:r>
                        <a:rPr lang="en-US" sz="1000" b="1" dirty="0">
                          <a:solidFill>
                            <a:schemeClr val="tx1"/>
                          </a:solidFill>
                        </a:rPr>
                        <a:t>Heroin</a:t>
                      </a:r>
                    </a:p>
                  </a:txBody>
                  <a:tcPr marL="68580" marR="68580" marT="34290" marB="34290"/>
                </a:tc>
                <a:tc>
                  <a:txBody>
                    <a:bodyPr/>
                    <a:lstStyle/>
                    <a:p>
                      <a:pPr algn="ctr"/>
                      <a:r>
                        <a:rPr lang="en-US" sz="1000" b="1" dirty="0">
                          <a:solidFill>
                            <a:schemeClr val="tx1"/>
                          </a:solidFill>
                          <a:highlight>
                            <a:srgbClr val="FFFF00"/>
                          </a:highlight>
                        </a:rPr>
                        <a:t>Levamisole</a:t>
                      </a:r>
                    </a:p>
                  </a:txBody>
                  <a:tcPr marL="68580" marR="68580" marT="34290" marB="34290"/>
                </a:tc>
                <a:tc>
                  <a:txBody>
                    <a:bodyPr/>
                    <a:lstStyle/>
                    <a:p>
                      <a:pPr algn="ctr"/>
                      <a:r>
                        <a:rPr lang="en-US" sz="1000" b="1" i="0" u="none" dirty="0">
                          <a:solidFill>
                            <a:schemeClr val="tx1"/>
                          </a:solidFill>
                          <a:effectLst/>
                          <a:highlight>
                            <a:srgbClr val="FFFF00"/>
                          </a:highlight>
                        </a:rPr>
                        <a:t>Metamizole</a:t>
                      </a:r>
                    </a:p>
                  </a:txBody>
                  <a:tcPr marL="68580" marR="68580" marT="34290" marB="3429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00" b="1" i="0" u="none" dirty="0">
                          <a:solidFill>
                            <a:schemeClr val="tx1"/>
                          </a:solidFill>
                          <a:effectLst/>
                          <a:highlight>
                            <a:srgbClr val="FFFF00"/>
                          </a:highlight>
                        </a:rPr>
                        <a:t>Metamizole</a:t>
                      </a:r>
                      <a:endParaRPr lang="en-US" sz="1000" b="1" i="1" u="sng" dirty="0">
                        <a:solidFill>
                          <a:schemeClr val="tx1"/>
                        </a:solidFill>
                        <a:effectLst>
                          <a:outerShdw blurRad="38100" dist="38100" dir="2700000" algn="tl">
                            <a:srgbClr val="000000">
                              <a:alpha val="43137"/>
                            </a:srgbClr>
                          </a:outerShdw>
                        </a:effectLst>
                        <a:highlight>
                          <a:srgbClr val="FFFF00"/>
                        </a:highlight>
                      </a:endParaRPr>
                    </a:p>
                  </a:txBody>
                  <a:tcPr marL="68580" marR="68580" marT="34290" marB="34290"/>
                </a:tc>
                <a:extLst>
                  <a:ext uri="{0D108BD9-81ED-4DB2-BD59-A6C34878D82A}">
                    <a16:rowId xmlns:a16="http://schemas.microsoft.com/office/drawing/2014/main" val="122013995"/>
                  </a:ext>
                </a:extLst>
              </a:tr>
              <a:tr h="272802">
                <a:tc>
                  <a:txBody>
                    <a:bodyPr/>
                    <a:lstStyle/>
                    <a:p>
                      <a:pPr algn="ctr"/>
                      <a:r>
                        <a:rPr lang="en-US" sz="1000" b="1" dirty="0">
                          <a:solidFill>
                            <a:schemeClr val="tx1"/>
                          </a:solidFill>
                        </a:rPr>
                        <a:t>Quinine</a:t>
                      </a:r>
                    </a:p>
                  </a:txBody>
                  <a:tcPr marL="68580" marR="68580" marT="34290" marB="34290"/>
                </a:tc>
                <a:tc>
                  <a:txBody>
                    <a:bodyPr/>
                    <a:lstStyle/>
                    <a:p>
                      <a:pPr algn="ctr"/>
                      <a:r>
                        <a:rPr lang="en-US" sz="1000" b="1" dirty="0">
                          <a:solidFill>
                            <a:schemeClr val="tx1"/>
                          </a:solidFill>
                        </a:rPr>
                        <a:t>Acetaminophen</a:t>
                      </a:r>
                    </a:p>
                  </a:txBody>
                  <a:tcPr marL="68580" marR="68580" marT="34290" marB="34290"/>
                </a:tc>
                <a:tc>
                  <a:txBody>
                    <a:bodyPr/>
                    <a:lstStyle/>
                    <a:p>
                      <a:pPr algn="ctr"/>
                      <a:r>
                        <a:rPr lang="en-US" sz="1000" b="1" dirty="0">
                          <a:solidFill>
                            <a:schemeClr val="tx1"/>
                          </a:solidFill>
                          <a:highlight>
                            <a:srgbClr val="FFFF00"/>
                          </a:highlight>
                        </a:rPr>
                        <a:t>Metamizole </a:t>
                      </a:r>
                    </a:p>
                  </a:txBody>
                  <a:tcPr marL="68580" marR="68580" marT="34290" marB="34290"/>
                </a:tc>
                <a:tc>
                  <a:txBody>
                    <a:bodyPr/>
                    <a:lstStyle/>
                    <a:p>
                      <a:pPr algn="ctr"/>
                      <a:r>
                        <a:rPr lang="en-US" sz="1000" b="1" dirty="0">
                          <a:solidFill>
                            <a:srgbClr val="FF0000"/>
                          </a:solidFill>
                          <a:highlight>
                            <a:srgbClr val="FFFF00"/>
                          </a:highlight>
                        </a:rPr>
                        <a:t>Xylazine</a:t>
                      </a:r>
                    </a:p>
                  </a:txBody>
                  <a:tcPr marL="68580" marR="68580" marT="34290" marB="3429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00" b="1" dirty="0">
                          <a:solidFill>
                            <a:srgbClr val="FF0000"/>
                          </a:solidFill>
                          <a:highlight>
                            <a:srgbClr val="FFFF00"/>
                          </a:highlight>
                        </a:rPr>
                        <a:t>Xylazine</a:t>
                      </a:r>
                    </a:p>
                  </a:txBody>
                  <a:tcPr marL="68580" marR="68580" marT="34290" marB="34290"/>
                </a:tc>
                <a:extLst>
                  <a:ext uri="{0D108BD9-81ED-4DB2-BD59-A6C34878D82A}">
                    <a16:rowId xmlns:a16="http://schemas.microsoft.com/office/drawing/2014/main" val="3718815799"/>
                  </a:ext>
                </a:extLst>
              </a:tr>
              <a:tr h="272802">
                <a:tc>
                  <a:txBody>
                    <a:bodyPr/>
                    <a:lstStyle/>
                    <a:p>
                      <a:pPr algn="ctr"/>
                      <a:r>
                        <a:rPr lang="en-US" sz="1000" b="1" dirty="0">
                          <a:solidFill>
                            <a:schemeClr val="tx1"/>
                          </a:solidFill>
                        </a:rPr>
                        <a:t>Caffeine</a:t>
                      </a:r>
                    </a:p>
                  </a:txBody>
                  <a:tcPr marL="68580" marR="68580" marT="34290" marB="34290"/>
                </a:tc>
                <a:tc>
                  <a:txBody>
                    <a:bodyPr/>
                    <a:lstStyle/>
                    <a:p>
                      <a:pPr algn="ctr"/>
                      <a:r>
                        <a:rPr lang="en-US" sz="1000" b="1" dirty="0">
                          <a:solidFill>
                            <a:schemeClr val="tx1"/>
                          </a:solidFill>
                        </a:rPr>
                        <a:t>Phenacetin</a:t>
                      </a:r>
                    </a:p>
                  </a:txBody>
                  <a:tcPr marL="68580" marR="68580" marT="34290" marB="34290"/>
                </a:tc>
                <a:tc>
                  <a:txBody>
                    <a:bodyPr/>
                    <a:lstStyle/>
                    <a:p>
                      <a:pPr algn="ctr"/>
                      <a:r>
                        <a:rPr lang="en-US" sz="1000" b="1" dirty="0">
                          <a:solidFill>
                            <a:schemeClr val="tx1"/>
                          </a:solidFill>
                          <a:highlight>
                            <a:srgbClr val="FFFF00"/>
                          </a:highlight>
                        </a:rPr>
                        <a:t>Tramadol</a:t>
                      </a:r>
                    </a:p>
                  </a:txBody>
                  <a:tcPr marL="68580" marR="68580" marT="34290" marB="34290"/>
                </a:tc>
                <a:tc>
                  <a:txBody>
                    <a:bodyPr/>
                    <a:lstStyle/>
                    <a:p>
                      <a:pPr algn="ctr"/>
                      <a:r>
                        <a:rPr lang="en-US" sz="1000" b="1" dirty="0">
                          <a:solidFill>
                            <a:schemeClr val="tx1"/>
                          </a:solidFill>
                        </a:rPr>
                        <a:t>Heroin</a:t>
                      </a:r>
                    </a:p>
                  </a:txBody>
                  <a:tcPr marL="68580" marR="68580" marT="34290" marB="34290"/>
                </a:tc>
                <a:tc>
                  <a:txBody>
                    <a:bodyPr/>
                    <a:lstStyle/>
                    <a:p>
                      <a:pPr algn="ctr"/>
                      <a:r>
                        <a:rPr lang="en-US" sz="1000" b="1">
                          <a:solidFill>
                            <a:schemeClr val="tx1"/>
                          </a:solidFill>
                        </a:rPr>
                        <a:t>Heroin</a:t>
                      </a:r>
                      <a:endParaRPr lang="en-US" sz="1000" b="1" dirty="0">
                        <a:solidFill>
                          <a:schemeClr val="tx1"/>
                        </a:solidFill>
                      </a:endParaRPr>
                    </a:p>
                  </a:txBody>
                  <a:tcPr marL="68580" marR="68580" marT="34290" marB="34290"/>
                </a:tc>
                <a:extLst>
                  <a:ext uri="{0D108BD9-81ED-4DB2-BD59-A6C34878D82A}">
                    <a16:rowId xmlns:a16="http://schemas.microsoft.com/office/drawing/2014/main" val="266427770"/>
                  </a:ext>
                </a:extLst>
              </a:tr>
              <a:tr h="272802">
                <a:tc>
                  <a:txBody>
                    <a:bodyPr/>
                    <a:lstStyle/>
                    <a:p>
                      <a:pPr algn="ctr"/>
                      <a:endParaRPr lang="en-US" sz="1000" b="1" dirty="0">
                        <a:solidFill>
                          <a:schemeClr val="tx1"/>
                        </a:solidFill>
                      </a:endParaRPr>
                    </a:p>
                  </a:txBody>
                  <a:tcPr marL="68580" marR="68580" marT="34290" marB="34290"/>
                </a:tc>
                <a:tc>
                  <a:txBody>
                    <a:bodyPr/>
                    <a:lstStyle/>
                    <a:p>
                      <a:pPr algn="ctr"/>
                      <a:r>
                        <a:rPr lang="en-US" sz="1000" b="1" dirty="0">
                          <a:solidFill>
                            <a:schemeClr val="tx1"/>
                          </a:solidFill>
                        </a:rPr>
                        <a:t>Procaine</a:t>
                      </a:r>
                    </a:p>
                  </a:txBody>
                  <a:tcPr marL="68580" marR="68580" marT="34290" marB="34290"/>
                </a:tc>
                <a:tc>
                  <a:txBody>
                    <a:bodyPr/>
                    <a:lstStyle/>
                    <a:p>
                      <a:pPr algn="ctr"/>
                      <a:r>
                        <a:rPr lang="en-US" sz="1000" b="1" dirty="0">
                          <a:solidFill>
                            <a:srgbClr val="FF0000"/>
                          </a:solidFill>
                          <a:highlight>
                            <a:srgbClr val="FFFF00"/>
                          </a:highlight>
                        </a:rPr>
                        <a:t>Xylazine</a:t>
                      </a:r>
                    </a:p>
                  </a:txBody>
                  <a:tcPr marL="68580" marR="68580" marT="34290" marB="34290"/>
                </a:tc>
                <a:tc>
                  <a:txBody>
                    <a:bodyPr/>
                    <a:lstStyle/>
                    <a:p>
                      <a:pPr algn="ctr"/>
                      <a:r>
                        <a:rPr lang="en-US" sz="1000" b="1" dirty="0">
                          <a:solidFill>
                            <a:schemeClr val="tx1"/>
                          </a:solidFill>
                        </a:rPr>
                        <a:t>Phenacetin, Quinine</a:t>
                      </a:r>
                    </a:p>
                  </a:txBody>
                  <a:tcPr marL="68580" marR="68580" marT="34290" marB="34290"/>
                </a:tc>
                <a:tc>
                  <a:txBody>
                    <a:bodyPr/>
                    <a:lstStyle/>
                    <a:p>
                      <a:pPr algn="ctr"/>
                      <a:r>
                        <a:rPr lang="en-US" sz="950" b="1" dirty="0">
                          <a:solidFill>
                            <a:schemeClr val="tx1"/>
                          </a:solidFill>
                        </a:rPr>
                        <a:t>Ketamine, Quetiapine</a:t>
                      </a:r>
                    </a:p>
                  </a:txBody>
                  <a:tcPr marL="68580" marR="68580" marT="34290" marB="34290"/>
                </a:tc>
                <a:extLst>
                  <a:ext uri="{0D108BD9-81ED-4DB2-BD59-A6C34878D82A}">
                    <a16:rowId xmlns:a16="http://schemas.microsoft.com/office/drawing/2014/main" val="1774371321"/>
                  </a:ext>
                </a:extLst>
              </a:tr>
              <a:tr h="272802">
                <a:tc>
                  <a:txBody>
                    <a:bodyPr/>
                    <a:lstStyle/>
                    <a:p>
                      <a:pPr algn="ctr"/>
                      <a:endParaRPr lang="en-US" sz="1000" b="1" dirty="0">
                        <a:solidFill>
                          <a:schemeClr val="tx1"/>
                        </a:solidFill>
                      </a:endParaRPr>
                    </a:p>
                  </a:txBody>
                  <a:tcPr marL="68580" marR="68580" marT="34290" marB="34290"/>
                </a:tc>
                <a:tc>
                  <a:txBody>
                    <a:bodyPr/>
                    <a:lstStyle/>
                    <a:p>
                      <a:pPr algn="ctr"/>
                      <a:r>
                        <a:rPr lang="en-US" sz="1000" b="1" dirty="0">
                          <a:solidFill>
                            <a:schemeClr val="tx1"/>
                          </a:solidFill>
                        </a:rPr>
                        <a:t>Caffeine</a:t>
                      </a:r>
                    </a:p>
                  </a:txBody>
                  <a:tcPr marL="68580" marR="68580" marT="34290" marB="34290"/>
                </a:tc>
                <a:tc>
                  <a:txBody>
                    <a:bodyPr/>
                    <a:lstStyle/>
                    <a:p>
                      <a:pPr algn="ctr"/>
                      <a:r>
                        <a:rPr lang="en-US" sz="1000" b="1" dirty="0">
                          <a:solidFill>
                            <a:schemeClr val="tx1"/>
                          </a:solidFill>
                        </a:rPr>
                        <a:t>Heroin</a:t>
                      </a:r>
                    </a:p>
                  </a:txBody>
                  <a:tcPr marL="68580" marR="68580" marT="34290" marB="34290"/>
                </a:tc>
                <a:tc>
                  <a:txBody>
                    <a:bodyPr/>
                    <a:lstStyle/>
                    <a:p>
                      <a:pPr algn="ctr"/>
                      <a:r>
                        <a:rPr lang="en-US" sz="1000" b="1" dirty="0">
                          <a:solidFill>
                            <a:schemeClr val="tx1"/>
                          </a:solidFill>
                        </a:rPr>
                        <a:t>Diphenhydramine</a:t>
                      </a:r>
                    </a:p>
                  </a:txBody>
                  <a:tcPr marL="68580" marR="68580" marT="34290" marB="34290"/>
                </a:tc>
                <a:tc>
                  <a:txBody>
                    <a:bodyPr/>
                    <a:lstStyle/>
                    <a:p>
                      <a:pPr algn="ctr"/>
                      <a:r>
                        <a:rPr lang="en-US" sz="1000" b="1" dirty="0">
                          <a:solidFill>
                            <a:schemeClr val="tx1"/>
                          </a:solidFill>
                        </a:rPr>
                        <a:t>Acetaminophen</a:t>
                      </a:r>
                    </a:p>
                  </a:txBody>
                  <a:tcPr marL="68580" marR="68580" marT="34290" marB="34290"/>
                </a:tc>
                <a:extLst>
                  <a:ext uri="{0D108BD9-81ED-4DB2-BD59-A6C34878D82A}">
                    <a16:rowId xmlns:a16="http://schemas.microsoft.com/office/drawing/2014/main" val="3378600661"/>
                  </a:ext>
                </a:extLst>
              </a:tr>
              <a:tr h="272802">
                <a:tc>
                  <a:txBody>
                    <a:bodyPr/>
                    <a:lstStyle/>
                    <a:p>
                      <a:pPr algn="ctr"/>
                      <a:endParaRPr lang="en-US" sz="1000" b="1" dirty="0">
                        <a:solidFill>
                          <a:schemeClr val="tx1"/>
                        </a:solidFill>
                      </a:endParaRPr>
                    </a:p>
                  </a:txBody>
                  <a:tcPr marL="68580" marR="68580" marT="34290" marB="34290"/>
                </a:tc>
                <a:tc>
                  <a:txBody>
                    <a:bodyPr/>
                    <a:lstStyle/>
                    <a:p>
                      <a:pPr algn="ctr"/>
                      <a:r>
                        <a:rPr lang="en-US" sz="1000" b="1" dirty="0">
                          <a:solidFill>
                            <a:srgbClr val="00B050"/>
                          </a:solidFill>
                        </a:rPr>
                        <a:t>Codeine</a:t>
                      </a:r>
                    </a:p>
                  </a:txBody>
                  <a:tcPr marL="68580" marR="68580" marT="34290" marB="34290"/>
                </a:tc>
                <a:tc>
                  <a:txBody>
                    <a:bodyPr/>
                    <a:lstStyle/>
                    <a:p>
                      <a:pPr algn="ctr"/>
                      <a:r>
                        <a:rPr lang="en-US" sz="1000" b="1" dirty="0">
                          <a:solidFill>
                            <a:schemeClr val="tx1"/>
                          </a:solidFill>
                        </a:rPr>
                        <a:t>Aminopyrine</a:t>
                      </a:r>
                    </a:p>
                  </a:txBody>
                  <a:tcPr marL="68580" marR="68580" marT="34290" marB="34290"/>
                </a:tc>
                <a:tc>
                  <a:txBody>
                    <a:bodyPr/>
                    <a:lstStyle/>
                    <a:p>
                      <a:pPr algn="ctr"/>
                      <a:r>
                        <a:rPr lang="en-US" sz="1000" b="1" dirty="0">
                          <a:solidFill>
                            <a:schemeClr val="tx1"/>
                          </a:solidFill>
                        </a:rPr>
                        <a:t>Ephedrine</a:t>
                      </a:r>
                    </a:p>
                  </a:txBody>
                  <a:tcPr marL="68580" marR="68580" marT="34290" marB="34290"/>
                </a:tc>
                <a:tc>
                  <a:txBody>
                    <a:bodyPr/>
                    <a:lstStyle/>
                    <a:p>
                      <a:pPr algn="ctr"/>
                      <a:r>
                        <a:rPr lang="en-US" sz="1000" b="1" dirty="0">
                          <a:solidFill>
                            <a:schemeClr val="tx1"/>
                          </a:solidFill>
                        </a:rPr>
                        <a:t>Aminopyrine</a:t>
                      </a:r>
                    </a:p>
                  </a:txBody>
                  <a:tcPr marL="68580" marR="68580" marT="34290" marB="34290"/>
                </a:tc>
                <a:extLst>
                  <a:ext uri="{0D108BD9-81ED-4DB2-BD59-A6C34878D82A}">
                    <a16:rowId xmlns:a16="http://schemas.microsoft.com/office/drawing/2014/main" val="342320601"/>
                  </a:ext>
                </a:extLst>
              </a:tr>
              <a:tr h="272802">
                <a:tc>
                  <a:txBody>
                    <a:bodyPr/>
                    <a:lstStyle/>
                    <a:p>
                      <a:pPr algn="ctr"/>
                      <a:endParaRPr lang="en-US" sz="1000" b="1" dirty="0">
                        <a:solidFill>
                          <a:schemeClr val="tx1"/>
                        </a:solidFill>
                      </a:endParaRPr>
                    </a:p>
                  </a:txBody>
                  <a:tcPr marL="68580" marR="68580" marT="34290" marB="34290"/>
                </a:tc>
                <a:tc>
                  <a:txBody>
                    <a:bodyPr/>
                    <a:lstStyle/>
                    <a:p>
                      <a:pPr algn="ctr"/>
                      <a:r>
                        <a:rPr lang="en-US" sz="1000" b="1" dirty="0">
                          <a:solidFill>
                            <a:srgbClr val="00B050"/>
                          </a:solidFill>
                        </a:rPr>
                        <a:t>Morphine</a:t>
                      </a:r>
                    </a:p>
                  </a:txBody>
                  <a:tcPr marL="68580" marR="68580" marT="34290" marB="34290"/>
                </a:tc>
                <a:tc>
                  <a:txBody>
                    <a:bodyPr/>
                    <a:lstStyle/>
                    <a:p>
                      <a:pPr algn="ctr"/>
                      <a:r>
                        <a:rPr lang="en-US" sz="1000" b="1" dirty="0">
                          <a:solidFill>
                            <a:schemeClr val="tx1"/>
                          </a:solidFill>
                        </a:rPr>
                        <a:t>Lidocaine, Quinine</a:t>
                      </a:r>
                    </a:p>
                  </a:txBody>
                  <a:tcPr marL="68580" marR="68580" marT="34290" marB="34290"/>
                </a:tc>
                <a:tc>
                  <a:txBody>
                    <a:bodyPr/>
                    <a:lstStyle/>
                    <a:p>
                      <a:pPr algn="ctr"/>
                      <a:r>
                        <a:rPr lang="en-US" sz="1000" b="1" dirty="0">
                          <a:solidFill>
                            <a:schemeClr val="tx1"/>
                          </a:solidFill>
                        </a:rPr>
                        <a:t>Lidocaine, Procaine</a:t>
                      </a:r>
                    </a:p>
                  </a:txBody>
                  <a:tcPr marL="68580" marR="68580" marT="34290" marB="34290"/>
                </a:tc>
                <a:tc>
                  <a:txBody>
                    <a:bodyPr/>
                    <a:lstStyle/>
                    <a:p>
                      <a:pPr algn="ctr"/>
                      <a:r>
                        <a:rPr lang="en-US" sz="1000" b="1" dirty="0">
                          <a:solidFill>
                            <a:schemeClr val="tx1"/>
                          </a:solidFill>
                        </a:rPr>
                        <a:t>Trazodone</a:t>
                      </a:r>
                    </a:p>
                  </a:txBody>
                  <a:tcPr marL="68580" marR="68580" marT="34290" marB="34290"/>
                </a:tc>
                <a:extLst>
                  <a:ext uri="{0D108BD9-81ED-4DB2-BD59-A6C34878D82A}">
                    <a16:rowId xmlns:a16="http://schemas.microsoft.com/office/drawing/2014/main" val="712704240"/>
                  </a:ext>
                </a:extLst>
              </a:tr>
              <a:tr h="369753">
                <a:tc>
                  <a:txBody>
                    <a:bodyPr/>
                    <a:lstStyle/>
                    <a:p>
                      <a:pPr algn="ctr"/>
                      <a:endParaRPr lang="en-US" sz="1000" b="1" dirty="0">
                        <a:solidFill>
                          <a:schemeClr val="tx1"/>
                        </a:solidFill>
                      </a:endParaRPr>
                    </a:p>
                  </a:txBody>
                  <a:tcPr marL="68580" marR="68580" marT="34290" marB="34290"/>
                </a:tc>
                <a:tc>
                  <a:txBody>
                    <a:bodyPr/>
                    <a:lstStyle/>
                    <a:p>
                      <a:pPr algn="ctr"/>
                      <a:r>
                        <a:rPr lang="en-US" sz="1000" b="1" dirty="0" err="1">
                          <a:solidFill>
                            <a:srgbClr val="00B050"/>
                          </a:solidFill>
                        </a:rPr>
                        <a:t>Acetylcodeine</a:t>
                      </a:r>
                      <a:endParaRPr lang="en-US" sz="1000" b="1" dirty="0">
                        <a:solidFill>
                          <a:srgbClr val="00B050"/>
                        </a:solidFill>
                      </a:endParaRPr>
                    </a:p>
                  </a:txBody>
                  <a:tcPr marL="68580" marR="68580" marT="34290" marB="34290"/>
                </a:tc>
                <a:tc>
                  <a:txBody>
                    <a:bodyPr/>
                    <a:lstStyle/>
                    <a:p>
                      <a:pPr algn="ctr"/>
                      <a:r>
                        <a:rPr lang="en-US" sz="1000" b="1" dirty="0">
                          <a:solidFill>
                            <a:srgbClr val="00B050"/>
                          </a:solidFill>
                        </a:rPr>
                        <a:t>Morphine, Caffeine,</a:t>
                      </a:r>
                      <a:r>
                        <a:rPr lang="en-US" sz="1000" b="1" dirty="0">
                          <a:solidFill>
                            <a:schemeClr val="tx1"/>
                          </a:solidFill>
                        </a:rPr>
                        <a:t> Ephedrine</a:t>
                      </a:r>
                    </a:p>
                  </a:txBody>
                  <a:tcPr marL="68580" marR="68580" marT="34290" marB="34290"/>
                </a:tc>
                <a:tc>
                  <a:txBody>
                    <a:bodyPr/>
                    <a:lstStyle/>
                    <a:p>
                      <a:pPr algn="ctr"/>
                      <a:r>
                        <a:rPr lang="en-US" sz="1000" b="1" dirty="0">
                          <a:solidFill>
                            <a:srgbClr val="00B050"/>
                          </a:solidFill>
                        </a:rPr>
                        <a:t>Codeine, Morphine</a:t>
                      </a:r>
                    </a:p>
                  </a:txBody>
                  <a:tcPr marL="68580" marR="68580" marT="34290" marB="3429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00" b="1" dirty="0">
                          <a:solidFill>
                            <a:srgbClr val="00B050"/>
                          </a:solidFill>
                        </a:rPr>
                        <a:t>Codeine, Morphine</a:t>
                      </a:r>
                    </a:p>
                    <a:p>
                      <a:pPr algn="ctr"/>
                      <a:endParaRPr lang="en-US" sz="1000" b="1" dirty="0">
                        <a:solidFill>
                          <a:srgbClr val="00B050"/>
                        </a:solidFill>
                      </a:endParaRPr>
                    </a:p>
                  </a:txBody>
                  <a:tcPr marL="68580" marR="68580" marT="34290" marB="34290"/>
                </a:tc>
                <a:extLst>
                  <a:ext uri="{0D108BD9-81ED-4DB2-BD59-A6C34878D82A}">
                    <a16:rowId xmlns:a16="http://schemas.microsoft.com/office/drawing/2014/main" val="1827985382"/>
                  </a:ext>
                </a:extLst>
              </a:tr>
              <a:tr h="369753">
                <a:tc>
                  <a:txBody>
                    <a:bodyPr/>
                    <a:lstStyle/>
                    <a:p>
                      <a:pPr algn="ctr"/>
                      <a:endParaRPr lang="en-US" sz="1000" b="1" dirty="0">
                        <a:solidFill>
                          <a:schemeClr val="tx1"/>
                        </a:solidFill>
                      </a:endParaRPr>
                    </a:p>
                  </a:txBody>
                  <a:tcPr marL="68580" marR="68580" marT="34290" marB="34290"/>
                </a:tc>
                <a:tc>
                  <a:txBody>
                    <a:bodyPr/>
                    <a:lstStyle/>
                    <a:p>
                      <a:pPr algn="ctr"/>
                      <a:r>
                        <a:rPr lang="en-US" sz="1000" b="1" dirty="0">
                          <a:solidFill>
                            <a:srgbClr val="00B050"/>
                          </a:solidFill>
                        </a:rPr>
                        <a:t>6-MAM</a:t>
                      </a:r>
                    </a:p>
                  </a:txBody>
                  <a:tcPr marL="68580" marR="68580" marT="34290" marB="34290"/>
                </a:tc>
                <a:tc>
                  <a:txBody>
                    <a:bodyPr/>
                    <a:lstStyle/>
                    <a:p>
                      <a:pPr algn="ctr"/>
                      <a:r>
                        <a:rPr lang="en-US" sz="1000" b="1" dirty="0">
                          <a:solidFill>
                            <a:srgbClr val="00B050"/>
                          </a:solidFill>
                        </a:rPr>
                        <a:t>6-MAM, </a:t>
                      </a:r>
                      <a:r>
                        <a:rPr lang="en-US" sz="1000" b="1" dirty="0" err="1">
                          <a:solidFill>
                            <a:srgbClr val="00B050"/>
                          </a:solidFill>
                        </a:rPr>
                        <a:t>Acetylcodeine</a:t>
                      </a:r>
                      <a:endParaRPr lang="en-US" sz="1000" b="1" dirty="0">
                        <a:solidFill>
                          <a:srgbClr val="00B050"/>
                        </a:solidFill>
                      </a:endParaRPr>
                    </a:p>
                  </a:txBody>
                  <a:tcPr marL="68580" marR="68580" marT="34290" marB="34290"/>
                </a:tc>
                <a:tc>
                  <a:txBody>
                    <a:bodyPr/>
                    <a:lstStyle/>
                    <a:p>
                      <a:pPr algn="ctr"/>
                      <a:r>
                        <a:rPr lang="en-US" sz="1000" b="1" dirty="0">
                          <a:solidFill>
                            <a:srgbClr val="00B050"/>
                          </a:solidFill>
                        </a:rPr>
                        <a:t>6-MAM, Codeine, </a:t>
                      </a:r>
                      <a:r>
                        <a:rPr lang="en-US" sz="1000" b="1" dirty="0" err="1">
                          <a:solidFill>
                            <a:srgbClr val="00B050"/>
                          </a:solidFill>
                        </a:rPr>
                        <a:t>Acetylcodeine</a:t>
                      </a:r>
                      <a:endParaRPr lang="en-US" sz="1000" b="1" dirty="0">
                        <a:solidFill>
                          <a:srgbClr val="00B050"/>
                        </a:solidFill>
                      </a:endParaRPr>
                    </a:p>
                  </a:txBody>
                  <a:tcPr marL="68580" marR="68580" marT="34290" marB="3429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00" b="1" dirty="0">
                          <a:solidFill>
                            <a:srgbClr val="00B050"/>
                          </a:solidFill>
                        </a:rPr>
                        <a:t>6-MAM, </a:t>
                      </a:r>
                      <a:r>
                        <a:rPr lang="en-US" sz="1000" b="1" dirty="0" err="1">
                          <a:solidFill>
                            <a:srgbClr val="00B050"/>
                          </a:solidFill>
                        </a:rPr>
                        <a:t>Acetylcodeine</a:t>
                      </a:r>
                      <a:endParaRPr lang="en-US" sz="1000" dirty="0">
                        <a:solidFill>
                          <a:srgbClr val="00B050"/>
                        </a:solidFill>
                      </a:endParaRPr>
                    </a:p>
                  </a:txBody>
                  <a:tcPr marL="68580" marR="68580" marT="34290" marB="34290"/>
                </a:tc>
                <a:extLst>
                  <a:ext uri="{0D108BD9-81ED-4DB2-BD59-A6C34878D82A}">
                    <a16:rowId xmlns:a16="http://schemas.microsoft.com/office/drawing/2014/main" val="586784681"/>
                  </a:ext>
                </a:extLst>
              </a:tr>
            </a:tbl>
          </a:graphicData>
        </a:graphic>
      </p:graphicFrame>
      <p:sp>
        <p:nvSpPr>
          <p:cNvPr id="5" name="TextBox 4">
            <a:extLst>
              <a:ext uri="{FF2B5EF4-FFF2-40B4-BE49-F238E27FC236}">
                <a16:creationId xmlns:a16="http://schemas.microsoft.com/office/drawing/2014/main" id="{E41B49CC-687E-449C-B8A0-D847D9330E73}"/>
              </a:ext>
            </a:extLst>
          </p:cNvPr>
          <p:cNvSpPr txBox="1"/>
          <p:nvPr/>
        </p:nvSpPr>
        <p:spPr>
          <a:xfrm>
            <a:off x="1517009" y="141563"/>
            <a:ext cx="61099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U.S. Street-level Drug Samples That Can Affect Naloxone (2020 - 2021)</a:t>
            </a:r>
          </a:p>
        </p:txBody>
      </p:sp>
      <p:sp>
        <p:nvSpPr>
          <p:cNvPr id="3" name="TextBox 2">
            <a:extLst>
              <a:ext uri="{FF2B5EF4-FFF2-40B4-BE49-F238E27FC236}">
                <a16:creationId xmlns:a16="http://schemas.microsoft.com/office/drawing/2014/main" id="{F1B488B6-77A2-46CA-8978-B81373EA1B79}"/>
              </a:ext>
            </a:extLst>
          </p:cNvPr>
          <p:cNvSpPr txBox="1"/>
          <p:nvPr/>
        </p:nvSpPr>
        <p:spPr>
          <a:xfrm>
            <a:off x="196850" y="1646045"/>
            <a:ext cx="1168458" cy="27930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75" b="0" i="0" u="none" strike="noStrike" kern="1200" cap="none" spc="0" normalizeH="0" baseline="0" noProof="0" dirty="0">
                <a:ln>
                  <a:noFill/>
                </a:ln>
                <a:solidFill>
                  <a:prstClr val="black"/>
                </a:solidFill>
                <a:effectLst/>
                <a:uLnTx/>
                <a:uFillTx/>
                <a:latin typeface="Calibri"/>
                <a:ea typeface="+mn-ea"/>
                <a:cs typeface="+mn-cs"/>
              </a:rPr>
              <a:t>Legend: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prstClr val="black"/>
                </a:solidFill>
                <a:effectLst/>
                <a:uLnTx/>
                <a:uFillTx/>
                <a:latin typeface="Calibri"/>
                <a:ea typeface="+mn-ea"/>
                <a:cs typeface="+mn-cs"/>
              </a:rPr>
              <a:t>Black</a:t>
            </a:r>
            <a:r>
              <a:rPr kumimoji="0" lang="en-US" sz="975" b="0" i="0" u="none" strike="noStrike" kern="1200" cap="none" spc="0" normalizeH="0" baseline="0" noProof="0" dirty="0">
                <a:ln>
                  <a:noFill/>
                </a:ln>
                <a:solidFill>
                  <a:prstClr val="black"/>
                </a:solidFill>
                <a:effectLst/>
                <a:uLnTx/>
                <a:uFillTx/>
                <a:latin typeface="Calibri"/>
                <a:ea typeface="+mn-ea"/>
                <a:cs typeface="+mn-cs"/>
              </a:rPr>
              <a:t> = drugs and adulterants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75" b="1" i="0" u="none" strike="noStrike" kern="1200" cap="none" spc="0" normalizeH="0" baseline="0" noProof="0" dirty="0">
                <a:ln>
                  <a:noFill/>
                </a:ln>
                <a:solidFill>
                  <a:prstClr val="black"/>
                </a:solidFill>
                <a:effectLst/>
                <a:highlight>
                  <a:srgbClr val="FFFF00"/>
                </a:highlight>
                <a:uLnTx/>
                <a:uFillTx/>
                <a:latin typeface="Calibri"/>
                <a:ea typeface="+mn-ea"/>
                <a:cs typeface="+mn-cs"/>
              </a:rPr>
              <a:t>Yellow</a:t>
            </a:r>
            <a:r>
              <a:rPr kumimoji="0" lang="en-US" sz="975" b="0" i="0" u="none" strike="noStrike" kern="1200" cap="none" spc="0" normalizeH="0" baseline="0" noProof="0" dirty="0">
                <a:ln>
                  <a:noFill/>
                </a:ln>
                <a:solidFill>
                  <a:prstClr val="black"/>
                </a:solidFill>
                <a:effectLst/>
                <a:uLnTx/>
                <a:uFillTx/>
                <a:latin typeface="Calibri"/>
                <a:ea typeface="+mn-ea"/>
                <a:cs typeface="+mn-cs"/>
              </a:rPr>
              <a:t> = may require more naloxone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a:p>
            <a:pPr>
              <a:defRPr/>
            </a:pPr>
            <a:r>
              <a:rPr kumimoji="0" lang="en-US" sz="975" b="1" i="0" u="none" strike="noStrike" kern="1200" cap="none" spc="0" normalizeH="0" baseline="0" noProof="0" dirty="0">
                <a:ln>
                  <a:noFill/>
                </a:ln>
                <a:solidFill>
                  <a:srgbClr val="00B050"/>
                </a:solidFill>
                <a:effectLst/>
                <a:uLnTx/>
                <a:uFillTx/>
                <a:latin typeface="Calibri"/>
                <a:ea typeface="+mn-ea"/>
                <a:cs typeface="+mn-cs"/>
              </a:rPr>
              <a:t>Green</a:t>
            </a:r>
            <a:r>
              <a:rPr kumimoji="0" lang="en-US" sz="975" b="0" i="0" u="none" strike="noStrike" kern="1200" cap="none" spc="0" normalizeH="0" baseline="0" noProof="0" dirty="0">
                <a:ln>
                  <a:noFill/>
                </a:ln>
                <a:solidFill>
                  <a:prstClr val="black"/>
                </a:solidFill>
                <a:effectLst/>
                <a:uLnTx/>
                <a:uFillTx/>
                <a:latin typeface="Calibri"/>
                <a:ea typeface="+mn-ea"/>
                <a:cs typeface="+mn-cs"/>
              </a:rPr>
              <a:t> = impurities from heroin manufacturing process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975" b="1" dirty="0">
                <a:solidFill>
                  <a:srgbClr val="FF0000"/>
                </a:solidFill>
                <a:latin typeface="Calibri"/>
              </a:rPr>
              <a:t>Red</a:t>
            </a:r>
            <a:r>
              <a:rPr lang="en-US" sz="975" dirty="0">
                <a:solidFill>
                  <a:prstClr val="black"/>
                </a:solidFill>
                <a:latin typeface="Calibri"/>
              </a:rPr>
              <a:t> = xylazine</a:t>
            </a: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75"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83699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E4B979-5A7C-463A-9E99-DC7180ECAED3}"/>
              </a:ext>
            </a:extLst>
          </p:cNvPr>
          <p:cNvSpPr>
            <a:spLocks noGrp="1"/>
          </p:cNvSpPr>
          <p:nvPr>
            <p:ph type="sldNum" sz="quarter" idx="4"/>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294E4DE-CE41-46BA-9C11-8762B3EE4FCC}" type="slidenum">
              <a:rPr kumimoji="0" lang="en-US" sz="900" b="0" i="0" u="none" strike="noStrike" kern="1200" cap="none" spc="0" normalizeH="0" baseline="0" noProof="0">
                <a:ln>
                  <a:noFill/>
                </a:ln>
                <a:solidFill>
                  <a:prstClr val="black"/>
                </a:solidFill>
                <a:effectLst/>
                <a:uLnTx/>
                <a:uFillTx/>
                <a:latin typeface="Montserrat" pitchFamily="2" charset="77"/>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46</a:t>
            </a:fld>
            <a:endParaRPr kumimoji="0" lang="en-US" sz="900" b="0" i="0" u="none" strike="noStrike" kern="1200" cap="none" spc="0" normalizeH="0" baseline="0" noProof="0" dirty="0">
              <a:ln>
                <a:noFill/>
              </a:ln>
              <a:solidFill>
                <a:prstClr val="black"/>
              </a:solidFill>
              <a:effectLst/>
              <a:uLnTx/>
              <a:uFillTx/>
              <a:latin typeface="Montserrat" pitchFamily="2" charset="77"/>
              <a:ea typeface="+mn-ea"/>
              <a:cs typeface="+mn-cs"/>
            </a:endParaRPr>
          </a:p>
        </p:txBody>
      </p:sp>
      <p:graphicFrame>
        <p:nvGraphicFramePr>
          <p:cNvPr id="3" name="Table 3">
            <a:extLst>
              <a:ext uri="{FF2B5EF4-FFF2-40B4-BE49-F238E27FC236}">
                <a16:creationId xmlns:a16="http://schemas.microsoft.com/office/drawing/2014/main" id="{7FD3B555-6139-42BD-8911-DCBD0D27E74B}"/>
              </a:ext>
            </a:extLst>
          </p:cNvPr>
          <p:cNvGraphicFramePr>
            <a:graphicFrameLocks noGrp="1"/>
          </p:cNvGraphicFramePr>
          <p:nvPr>
            <p:extLst>
              <p:ext uri="{D42A27DB-BD31-4B8C-83A1-F6EECF244321}">
                <p14:modId xmlns:p14="http://schemas.microsoft.com/office/powerpoint/2010/main" val="3017429191"/>
              </p:ext>
            </p:extLst>
          </p:nvPr>
        </p:nvGraphicFramePr>
        <p:xfrm>
          <a:off x="1062318" y="1042148"/>
          <a:ext cx="7281582" cy="3294528"/>
        </p:xfrm>
        <a:graphic>
          <a:graphicData uri="http://schemas.openxmlformats.org/drawingml/2006/table">
            <a:tbl>
              <a:tblPr firstRow="1" bandRow="1">
                <a:tableStyleId>{5C22544A-7EE6-4342-B048-85BDC9FD1C3A}</a:tableStyleId>
              </a:tblPr>
              <a:tblGrid>
                <a:gridCol w="3469341">
                  <a:extLst>
                    <a:ext uri="{9D8B030D-6E8A-4147-A177-3AD203B41FA5}">
                      <a16:colId xmlns:a16="http://schemas.microsoft.com/office/drawing/2014/main" val="3536369116"/>
                    </a:ext>
                  </a:extLst>
                </a:gridCol>
                <a:gridCol w="3812241">
                  <a:extLst>
                    <a:ext uri="{9D8B030D-6E8A-4147-A177-3AD203B41FA5}">
                      <a16:colId xmlns:a16="http://schemas.microsoft.com/office/drawing/2014/main" val="1173945649"/>
                    </a:ext>
                  </a:extLst>
                </a:gridCol>
              </a:tblGrid>
              <a:tr h="589547">
                <a:tc>
                  <a:txBody>
                    <a:bodyPr/>
                    <a:lstStyle/>
                    <a:p>
                      <a:r>
                        <a:rPr lang="en-US" sz="1000" dirty="0">
                          <a:latin typeface="Montserrat" panose="00000500000000000000" pitchFamily="2" charset="0"/>
                        </a:rPr>
                        <a:t>Sample 3</a:t>
                      </a:r>
                    </a:p>
                    <a:p>
                      <a:r>
                        <a:rPr lang="en-US" sz="1000" dirty="0">
                          <a:latin typeface="Montserrat" panose="00000500000000000000" pitchFamily="2" charset="0"/>
                        </a:rPr>
                        <a:t>Grand Rapids, MI</a:t>
                      </a:r>
                    </a:p>
                  </a:txBody>
                  <a:tcPr marL="68580" marR="68580" marT="34290" marB="34290"/>
                </a:tc>
                <a:tc>
                  <a:txBody>
                    <a:bodyPr/>
                    <a:lstStyle/>
                    <a:p>
                      <a:r>
                        <a:rPr lang="en-US" sz="1000" dirty="0">
                          <a:latin typeface="Montserrat" panose="00000500000000000000" pitchFamily="2" charset="0"/>
                        </a:rPr>
                        <a:t>Sample 4</a:t>
                      </a:r>
                    </a:p>
                    <a:p>
                      <a:r>
                        <a:rPr lang="en-US" sz="1000" dirty="0">
                          <a:latin typeface="Montserrat" panose="00000500000000000000" pitchFamily="2" charset="0"/>
                        </a:rPr>
                        <a:t>Grand Rapids, MI</a:t>
                      </a:r>
                    </a:p>
                  </a:txBody>
                  <a:tcPr marL="68580" marR="68580" marT="34290" marB="34290"/>
                </a:tc>
                <a:extLst>
                  <a:ext uri="{0D108BD9-81ED-4DB2-BD59-A6C34878D82A}">
                    <a16:rowId xmlns:a16="http://schemas.microsoft.com/office/drawing/2014/main" val="2216528883"/>
                  </a:ext>
                </a:extLst>
              </a:tr>
              <a:tr h="2704981">
                <a:tc>
                  <a:txBody>
                    <a:bodyPr/>
                    <a:lstStyle/>
                    <a:p>
                      <a:r>
                        <a:rPr lang="en-US" sz="1000" b="1" dirty="0">
                          <a:solidFill>
                            <a:srgbClr val="C00000"/>
                          </a:solidFill>
                          <a:latin typeface="Montserrat" panose="00000500000000000000" pitchFamily="2" charset="0"/>
                        </a:rPr>
                        <a:t>Isotonitazene</a:t>
                      </a:r>
                      <a:r>
                        <a:rPr lang="en-US" sz="1000" dirty="0">
                          <a:latin typeface="Montserrat" panose="00000500000000000000" pitchFamily="2" charset="0"/>
                        </a:rPr>
                        <a:t>, </a:t>
                      </a:r>
                      <a:r>
                        <a:rPr lang="en-US" sz="1000" b="1" dirty="0">
                          <a:solidFill>
                            <a:srgbClr val="7030A0"/>
                          </a:solidFill>
                          <a:latin typeface="Montserrat" panose="00000500000000000000" pitchFamily="2" charset="0"/>
                        </a:rPr>
                        <a:t>Fentanyl</a:t>
                      </a:r>
                      <a:r>
                        <a:rPr lang="en-US" sz="1000" dirty="0">
                          <a:latin typeface="Montserrat" panose="00000500000000000000" pitchFamily="2" charset="0"/>
                        </a:rPr>
                        <a:t>, </a:t>
                      </a:r>
                      <a:r>
                        <a:rPr lang="en-US" sz="1000" b="1" dirty="0">
                          <a:solidFill>
                            <a:srgbClr val="00B050"/>
                          </a:solidFill>
                          <a:latin typeface="Montserrat" panose="00000500000000000000" pitchFamily="2" charset="0"/>
                        </a:rPr>
                        <a:t>Heroin</a:t>
                      </a:r>
                      <a:r>
                        <a:rPr lang="en-US" sz="1000" dirty="0">
                          <a:latin typeface="Montserrat" panose="00000500000000000000" pitchFamily="2" charset="0"/>
                        </a:rPr>
                        <a:t> (Morphine, Noscapine) </a:t>
                      </a:r>
                      <a:r>
                        <a:rPr lang="en-US" sz="1000" b="1" dirty="0">
                          <a:latin typeface="Montserrat" panose="00000500000000000000" pitchFamily="2" charset="0"/>
                        </a:rPr>
                        <a:t>Tramadol, Methamphetamine, Amphetamine</a:t>
                      </a:r>
                      <a:r>
                        <a:rPr lang="en-US" sz="1000" dirty="0">
                          <a:latin typeface="Montserrat" panose="00000500000000000000" pitchFamily="2" charset="0"/>
                        </a:rPr>
                        <a:t>, </a:t>
                      </a:r>
                      <a:r>
                        <a:rPr lang="en-US" sz="1000" b="1" dirty="0">
                          <a:solidFill>
                            <a:schemeClr val="accent6">
                              <a:lumMod val="50000"/>
                            </a:schemeClr>
                          </a:solidFill>
                          <a:latin typeface="Montserrat" panose="00000500000000000000" pitchFamily="2" charset="0"/>
                        </a:rPr>
                        <a:t>Xylazine</a:t>
                      </a:r>
                      <a:r>
                        <a:rPr lang="en-US" sz="1000" dirty="0">
                          <a:latin typeface="Montserrat" panose="00000500000000000000" pitchFamily="2" charset="0"/>
                        </a:rPr>
                        <a:t>, Lidocaine, </a:t>
                      </a:r>
                      <a:r>
                        <a:rPr lang="en-US" sz="1000" b="1" dirty="0">
                          <a:solidFill>
                            <a:schemeClr val="accent6">
                              <a:lumMod val="50000"/>
                            </a:schemeClr>
                          </a:solidFill>
                          <a:latin typeface="Montserrat" panose="00000500000000000000" pitchFamily="2" charset="0"/>
                        </a:rPr>
                        <a:t>Phenacetin</a:t>
                      </a:r>
                      <a:r>
                        <a:rPr lang="en-US" sz="1000" dirty="0">
                          <a:latin typeface="Montserrat" panose="00000500000000000000" pitchFamily="2" charset="0"/>
                        </a:rPr>
                        <a:t>, Chlorpheniramine, </a:t>
                      </a:r>
                      <a:r>
                        <a:rPr lang="en-US" sz="1000" b="1" dirty="0">
                          <a:solidFill>
                            <a:srgbClr val="7030A0"/>
                          </a:solidFill>
                          <a:latin typeface="Montserrat" panose="00000500000000000000" pitchFamily="2" charset="0"/>
                        </a:rPr>
                        <a:t>N-propionyl Norfentanyl</a:t>
                      </a:r>
                      <a:r>
                        <a:rPr lang="en-US" sz="1000" dirty="0">
                          <a:latin typeface="Montserrat" panose="00000500000000000000" pitchFamily="2" charset="0"/>
                        </a:rPr>
                        <a:t>, Quinine, </a:t>
                      </a:r>
                      <a:r>
                        <a:rPr lang="en-US" sz="1000" b="1" dirty="0">
                          <a:solidFill>
                            <a:srgbClr val="FFFF00"/>
                          </a:solidFill>
                          <a:latin typeface="Montserrat" panose="00000500000000000000" pitchFamily="2" charset="0"/>
                        </a:rPr>
                        <a:t>Naloxone</a:t>
                      </a:r>
                    </a:p>
                  </a:txBody>
                  <a:tcPr marL="68580" marR="68580" marT="34290" marB="34290"/>
                </a:tc>
                <a:tc>
                  <a:txBody>
                    <a:bodyPr/>
                    <a:lstStyle/>
                    <a:p>
                      <a:r>
                        <a:rPr lang="en-US" sz="1000" b="1" dirty="0">
                          <a:solidFill>
                            <a:srgbClr val="C00000"/>
                          </a:solidFill>
                          <a:latin typeface="Montserrat" panose="00000500000000000000" pitchFamily="2" charset="0"/>
                        </a:rPr>
                        <a:t>Isotonitazene</a:t>
                      </a:r>
                      <a:r>
                        <a:rPr lang="en-US" sz="1000" dirty="0">
                          <a:latin typeface="Montserrat" panose="00000500000000000000" pitchFamily="2" charset="0"/>
                        </a:rPr>
                        <a:t>, </a:t>
                      </a:r>
                      <a:r>
                        <a:rPr lang="en-US" sz="1000" b="1" dirty="0">
                          <a:solidFill>
                            <a:srgbClr val="7030A0"/>
                          </a:solidFill>
                          <a:latin typeface="Montserrat" panose="00000500000000000000" pitchFamily="2" charset="0"/>
                        </a:rPr>
                        <a:t>para-</a:t>
                      </a:r>
                      <a:r>
                        <a:rPr lang="en-US" sz="1000" b="1" dirty="0" err="1">
                          <a:solidFill>
                            <a:srgbClr val="7030A0"/>
                          </a:solidFill>
                          <a:latin typeface="Montserrat" panose="00000500000000000000" pitchFamily="2" charset="0"/>
                        </a:rPr>
                        <a:t>Fluorofentanyl</a:t>
                      </a:r>
                      <a:r>
                        <a:rPr lang="en-US" sz="1000" dirty="0">
                          <a:solidFill>
                            <a:srgbClr val="7030A0"/>
                          </a:solidFill>
                          <a:latin typeface="Montserrat" panose="00000500000000000000" pitchFamily="2" charset="0"/>
                        </a:rPr>
                        <a:t>, </a:t>
                      </a:r>
                      <a:r>
                        <a:rPr lang="it-IT" sz="1000" b="1" dirty="0">
                          <a:solidFill>
                            <a:srgbClr val="7030A0"/>
                          </a:solidFill>
                          <a:latin typeface="Montserrat" panose="00000500000000000000" pitchFamily="2" charset="0"/>
                        </a:rPr>
                        <a:t>Fentanyl</a:t>
                      </a:r>
                      <a:r>
                        <a:rPr lang="it-IT" sz="1000" dirty="0">
                          <a:latin typeface="Montserrat" panose="00000500000000000000" pitchFamily="2" charset="0"/>
                        </a:rPr>
                        <a:t>, </a:t>
                      </a:r>
                      <a:r>
                        <a:rPr lang="it-IT" sz="1000" b="1" dirty="0">
                          <a:solidFill>
                            <a:srgbClr val="00B050"/>
                          </a:solidFill>
                          <a:latin typeface="Montserrat" panose="00000500000000000000" pitchFamily="2" charset="0"/>
                        </a:rPr>
                        <a:t>Heroin</a:t>
                      </a:r>
                      <a:r>
                        <a:rPr lang="it-IT" sz="1000" dirty="0">
                          <a:latin typeface="Montserrat" panose="00000500000000000000" pitchFamily="2" charset="0"/>
                        </a:rPr>
                        <a:t> (Morphine, Codeine, Noscapine), </a:t>
                      </a:r>
                      <a:r>
                        <a:rPr lang="it-IT" sz="1000" b="1" dirty="0">
                          <a:solidFill>
                            <a:srgbClr val="00B050"/>
                          </a:solidFill>
                          <a:latin typeface="Montserrat" panose="00000500000000000000" pitchFamily="2" charset="0"/>
                        </a:rPr>
                        <a:t>Cocaine</a:t>
                      </a:r>
                      <a:r>
                        <a:rPr lang="it-IT" sz="1000" dirty="0">
                          <a:latin typeface="Montserrat" panose="00000500000000000000" pitchFamily="2" charset="0"/>
                        </a:rPr>
                        <a:t>, Benzoylecgonine, </a:t>
                      </a:r>
                      <a:r>
                        <a:rPr lang="it-IT" sz="1000" b="1" dirty="0">
                          <a:latin typeface="Montserrat" panose="00000500000000000000" pitchFamily="2" charset="0"/>
                        </a:rPr>
                        <a:t>Methamphetamine, Amphetamine</a:t>
                      </a:r>
                      <a:r>
                        <a:rPr lang="it-IT" sz="1000" dirty="0">
                          <a:latin typeface="Montserrat" panose="00000500000000000000" pitchFamily="2" charset="0"/>
                        </a:rPr>
                        <a:t>, Diazepam, Alprazolam, 7-Amino Clonazepam, Nordiazepam, Oxazepam, Temazepam, </a:t>
                      </a:r>
                      <a:r>
                        <a:rPr lang="it-IT" sz="1000" b="1" dirty="0">
                          <a:solidFill>
                            <a:schemeClr val="accent6">
                              <a:lumMod val="50000"/>
                            </a:schemeClr>
                          </a:solidFill>
                          <a:latin typeface="Montserrat" panose="00000500000000000000" pitchFamily="2" charset="0"/>
                        </a:rPr>
                        <a:t>Xylazine, Levamisole</a:t>
                      </a:r>
                      <a:r>
                        <a:rPr lang="it-IT" sz="1000" dirty="0">
                          <a:latin typeface="Montserrat" panose="00000500000000000000" pitchFamily="2" charset="0"/>
                        </a:rPr>
                        <a:t>, Lidocaine, Monoethylglycinexylidide, </a:t>
                      </a:r>
                      <a:r>
                        <a:rPr lang="it-IT" sz="1000" b="1" dirty="0">
                          <a:solidFill>
                            <a:schemeClr val="accent6">
                              <a:lumMod val="50000"/>
                            </a:schemeClr>
                          </a:solidFill>
                          <a:latin typeface="Montserrat" panose="00000500000000000000" pitchFamily="2" charset="0"/>
                        </a:rPr>
                        <a:t>Phenacetin</a:t>
                      </a:r>
                      <a:r>
                        <a:rPr lang="it-IT" sz="1000" dirty="0">
                          <a:latin typeface="Montserrat" panose="00000500000000000000" pitchFamily="2" charset="0"/>
                        </a:rPr>
                        <a:t>, Diphenhydramine, </a:t>
                      </a:r>
                      <a:r>
                        <a:rPr lang="it-IT" sz="1000" b="1" dirty="0">
                          <a:solidFill>
                            <a:srgbClr val="7030A0"/>
                          </a:solidFill>
                          <a:latin typeface="Montserrat" panose="00000500000000000000" pitchFamily="2" charset="0"/>
                        </a:rPr>
                        <a:t>Norfentanyl</a:t>
                      </a:r>
                      <a:r>
                        <a:rPr lang="it-IT" sz="1000" dirty="0">
                          <a:latin typeface="Montserrat" panose="00000500000000000000" pitchFamily="2" charset="0"/>
                        </a:rPr>
                        <a:t>, O-Desmethyltramadol, </a:t>
                      </a:r>
                      <a:r>
                        <a:rPr lang="it-IT" sz="1000" b="1" dirty="0">
                          <a:solidFill>
                            <a:srgbClr val="7030A0"/>
                          </a:solidFill>
                          <a:latin typeface="Montserrat" panose="00000500000000000000" pitchFamily="2" charset="0"/>
                        </a:rPr>
                        <a:t>4-ANPP</a:t>
                      </a:r>
                      <a:r>
                        <a:rPr lang="it-IT" sz="1000" dirty="0">
                          <a:latin typeface="Montserrat" panose="00000500000000000000" pitchFamily="2" charset="0"/>
                        </a:rPr>
                        <a:t>, </a:t>
                      </a:r>
                      <a:r>
                        <a:rPr lang="it-IT" sz="1000" b="1" dirty="0">
                          <a:solidFill>
                            <a:srgbClr val="7030A0"/>
                          </a:solidFill>
                          <a:latin typeface="Montserrat" panose="00000500000000000000" pitchFamily="2" charset="0"/>
                        </a:rPr>
                        <a:t>N-propionyl Norfentanyl</a:t>
                      </a:r>
                      <a:r>
                        <a:rPr lang="it-IT" sz="1000" dirty="0">
                          <a:latin typeface="Montserrat" panose="00000500000000000000" pitchFamily="2" charset="0"/>
                        </a:rPr>
                        <a:t>, Quinine, </a:t>
                      </a:r>
                      <a:r>
                        <a:rPr lang="it-IT" sz="1000" b="1" dirty="0">
                          <a:solidFill>
                            <a:srgbClr val="C00000"/>
                          </a:solidFill>
                          <a:latin typeface="Montserrat" panose="00000500000000000000" pitchFamily="2" charset="0"/>
                        </a:rPr>
                        <a:t>N-Desethyl Isotonitazene</a:t>
                      </a:r>
                      <a:r>
                        <a:rPr lang="it-IT" sz="1000" dirty="0">
                          <a:latin typeface="Montserrat" panose="00000500000000000000" pitchFamily="2" charset="0"/>
                        </a:rPr>
                        <a:t>, </a:t>
                      </a:r>
                      <a:r>
                        <a:rPr lang="it-IT" sz="1000" b="1" dirty="0">
                          <a:solidFill>
                            <a:srgbClr val="7030A0"/>
                          </a:solidFill>
                          <a:latin typeface="Montserrat" panose="00000500000000000000" pitchFamily="2" charset="0"/>
                        </a:rPr>
                        <a:t>Phenethyl-4-ANPP</a:t>
                      </a:r>
                      <a:r>
                        <a:rPr lang="it-IT" sz="1000" dirty="0">
                          <a:latin typeface="Montserrat" panose="00000500000000000000" pitchFamily="2" charset="0"/>
                        </a:rPr>
                        <a:t>, </a:t>
                      </a:r>
                      <a:r>
                        <a:rPr lang="it-IT" sz="1000" b="1" dirty="0">
                          <a:solidFill>
                            <a:srgbClr val="FFFF00"/>
                          </a:solidFill>
                          <a:latin typeface="Montserrat" panose="00000500000000000000" pitchFamily="2" charset="0"/>
                        </a:rPr>
                        <a:t>Naloxone</a:t>
                      </a:r>
                      <a:endParaRPr lang="en-US" sz="1000" b="1" dirty="0">
                        <a:solidFill>
                          <a:srgbClr val="FFFF00"/>
                        </a:solidFill>
                        <a:latin typeface="Montserrat" panose="00000500000000000000" pitchFamily="2" charset="0"/>
                      </a:endParaRPr>
                    </a:p>
                  </a:txBody>
                  <a:tcPr marL="68580" marR="68580" marT="34290" marB="34290"/>
                </a:tc>
                <a:extLst>
                  <a:ext uri="{0D108BD9-81ED-4DB2-BD59-A6C34878D82A}">
                    <a16:rowId xmlns:a16="http://schemas.microsoft.com/office/drawing/2014/main" val="1166485414"/>
                  </a:ext>
                </a:extLst>
              </a:tr>
            </a:tbl>
          </a:graphicData>
        </a:graphic>
      </p:graphicFrame>
      <p:sp>
        <p:nvSpPr>
          <p:cNvPr id="4" name="TextBox 3">
            <a:extLst>
              <a:ext uri="{FF2B5EF4-FFF2-40B4-BE49-F238E27FC236}">
                <a16:creationId xmlns:a16="http://schemas.microsoft.com/office/drawing/2014/main" id="{E0D68FC8-50F5-4DD1-8C07-2889CB46DDE5}"/>
              </a:ext>
            </a:extLst>
          </p:cNvPr>
          <p:cNvSpPr txBox="1"/>
          <p:nvPr/>
        </p:nvSpPr>
        <p:spPr>
          <a:xfrm>
            <a:off x="342899" y="461382"/>
            <a:ext cx="4558553"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ontserrat SemiBold" panose="00000700000000000000" pitchFamily="2" charset="0"/>
                <a:ea typeface="+mn-ea"/>
                <a:cs typeface="+mn-cs"/>
              </a:rPr>
              <a:t>Isotonitazene Positive Case Results</a:t>
            </a:r>
            <a:r>
              <a:rPr kumimoji="0" lang="en-US" sz="1800" b="0" i="0" u="none" strike="noStrike" kern="1200" cap="none" spc="0" normalizeH="0" baseline="0" noProof="0" dirty="0">
                <a:ln>
                  <a:noFill/>
                </a:ln>
                <a:solidFill>
                  <a:prstClr val="black"/>
                </a:solidFill>
                <a:effectLst/>
                <a:uLnTx/>
                <a:uFillTx/>
                <a:latin typeface="Montserrat SemiBold" panose="00000700000000000000" pitchFamily="2" charset="0"/>
                <a:ea typeface="+mn-ea"/>
                <a:cs typeface="+mn-cs"/>
              </a:rPr>
              <a:t>  </a:t>
            </a:r>
          </a:p>
        </p:txBody>
      </p:sp>
    </p:spTree>
    <p:extLst>
      <p:ext uri="{BB962C8B-B14F-4D97-AF65-F5344CB8AC3E}">
        <p14:creationId xmlns:p14="http://schemas.microsoft.com/office/powerpoint/2010/main" val="18131102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8" name="Rectangle 87">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0" name="Rectangle 89">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792" y="0"/>
            <a:ext cx="9169464" cy="5151052"/>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2" name="Rectangle 91">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31469" y="-2"/>
            <a:ext cx="8829202" cy="5151055"/>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4" name="Rectangle 93">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400" y="0"/>
            <a:ext cx="2717530" cy="5151054"/>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Rectangle 95">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906" y="-2"/>
            <a:ext cx="9175185" cy="515105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Rectangle 97">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363251" y="-646368"/>
            <a:ext cx="5146448" cy="6448394"/>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0" name="Oval 99">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890229" y="816787"/>
            <a:ext cx="3725650" cy="3741293"/>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3436BC81-4F78-40F2-83E6-2CA421678007}"/>
              </a:ext>
            </a:extLst>
          </p:cNvPr>
          <p:cNvSpPr>
            <a:spLocks noGrp="1"/>
          </p:cNvSpPr>
          <p:nvPr>
            <p:ph type="ctrTitle"/>
          </p:nvPr>
        </p:nvSpPr>
        <p:spPr>
          <a:xfrm>
            <a:off x="3121925" y="614238"/>
            <a:ext cx="5036024" cy="2384016"/>
          </a:xfrm>
        </p:spPr>
        <p:txBody>
          <a:bodyPr>
            <a:normAutofit/>
          </a:bodyPr>
          <a:lstStyle/>
          <a:p>
            <a:pPr algn="l"/>
            <a:r>
              <a:rPr lang="en-US" sz="3600" b="1">
                <a:solidFill>
                  <a:srgbClr val="FFFFFF"/>
                </a:solidFill>
                <a:effectLst>
                  <a:outerShdw blurRad="38100" dist="38100" dir="2700000" algn="tl">
                    <a:srgbClr val="000000">
                      <a:alpha val="43137"/>
                    </a:srgbClr>
                  </a:outerShdw>
                </a:effectLst>
              </a:rPr>
              <a:t>Overdose Prevention</a:t>
            </a:r>
          </a:p>
        </p:txBody>
      </p:sp>
      <p:sp>
        <p:nvSpPr>
          <p:cNvPr id="102" name="Rectangle 101">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3367582"/>
            <a:ext cx="9163282" cy="178347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Subtitle 2">
            <a:extLst>
              <a:ext uri="{FF2B5EF4-FFF2-40B4-BE49-F238E27FC236}">
                <a16:creationId xmlns:a16="http://schemas.microsoft.com/office/drawing/2014/main" id="{E1D4C800-593A-4186-825D-E724972BFF78}"/>
              </a:ext>
            </a:extLst>
          </p:cNvPr>
          <p:cNvSpPr>
            <a:spLocks noGrp="1"/>
          </p:cNvSpPr>
          <p:nvPr>
            <p:ph type="subTitle" idx="1"/>
          </p:nvPr>
        </p:nvSpPr>
        <p:spPr>
          <a:xfrm>
            <a:off x="3214047" y="3720720"/>
            <a:ext cx="5291920" cy="808541"/>
          </a:xfrm>
        </p:spPr>
        <p:txBody>
          <a:bodyPr>
            <a:normAutofit/>
          </a:bodyPr>
          <a:lstStyle/>
          <a:p>
            <a:pPr algn="l"/>
            <a:r>
              <a:rPr lang="en-US" b="1" i="1">
                <a:solidFill>
                  <a:srgbClr val="FFFFFF"/>
                </a:solidFill>
                <a:effectLst>
                  <a:outerShdw blurRad="38100" dist="38100" dir="2700000" algn="tl">
                    <a:srgbClr val="000000">
                      <a:alpha val="43137"/>
                    </a:srgbClr>
                  </a:outerShdw>
                </a:effectLst>
              </a:rPr>
              <a:t>Fentanyl Test Strips</a:t>
            </a:r>
          </a:p>
        </p:txBody>
      </p:sp>
    </p:spTree>
    <p:extLst>
      <p:ext uri="{BB962C8B-B14F-4D97-AF65-F5344CB8AC3E}">
        <p14:creationId xmlns:p14="http://schemas.microsoft.com/office/powerpoint/2010/main" val="323220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wd">
                                    <p:tmPct val="15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grpId="0" nodeType="withEffect">
                                  <p:stCondLst>
                                    <p:cond delay="500"/>
                                  </p:stCondLst>
                                  <p:iterate type="wd">
                                    <p:tmPct val="15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1825AC39-5F85-4CAA-8A81-A1287086B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Content Placeholder 4">
            <a:extLst>
              <a:ext uri="{FF2B5EF4-FFF2-40B4-BE49-F238E27FC236}">
                <a16:creationId xmlns:a16="http://schemas.microsoft.com/office/drawing/2014/main" id="{680249D8-DA6E-49A5-A637-A1A05E5EC08B}"/>
              </a:ext>
            </a:extLst>
          </p:cNvPr>
          <p:cNvPicPr>
            <a:picLocks noGrp="1" noChangeAspect="1"/>
          </p:cNvPicPr>
          <p:nvPr>
            <p:ph idx="1"/>
          </p:nvPr>
        </p:nvPicPr>
        <p:blipFill rotWithShape="1">
          <a:blip r:embed="rId2"/>
          <a:srcRect l="16281" r="16557"/>
          <a:stretch/>
        </p:blipFill>
        <p:spPr>
          <a:xfrm>
            <a:off x="3002691" y="10"/>
            <a:ext cx="6141309" cy="5143489"/>
          </a:xfrm>
          <a:prstGeom prst="rect">
            <a:avLst/>
          </a:prstGeom>
        </p:spPr>
      </p:pic>
      <p:sp>
        <p:nvSpPr>
          <p:cNvPr id="49" name="Freeform: Shape 48">
            <a:extLst>
              <a:ext uri="{FF2B5EF4-FFF2-40B4-BE49-F238E27FC236}">
                <a16:creationId xmlns:a16="http://schemas.microsoft.com/office/drawing/2014/main" id="{465EB4C2-5647-453F-B661-B28146057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3312871" cy="5143500"/>
          </a:xfrm>
          <a:custGeom>
            <a:avLst/>
            <a:gdLst>
              <a:gd name="connsiteX0" fmla="*/ 0 w 4417162"/>
              <a:gd name="connsiteY0" fmla="*/ 0 h 6858000"/>
              <a:gd name="connsiteX1" fmla="*/ 144378 w 4417162"/>
              <a:gd name="connsiteY1" fmla="*/ 0 h 6858000"/>
              <a:gd name="connsiteX2" fmla="*/ 2310062 w 4417162"/>
              <a:gd name="connsiteY2" fmla="*/ 0 h 6858000"/>
              <a:gd name="connsiteX3" fmla="*/ 4227367 w 4417162"/>
              <a:gd name="connsiteY3" fmla="*/ 0 h 6858000"/>
              <a:gd name="connsiteX4" fmla="*/ 4232407 w 4417162"/>
              <a:gd name="connsiteY4" fmla="*/ 66675 h 6858000"/>
              <a:gd name="connsiteX5" fmla="*/ 4240804 w 4417162"/>
              <a:gd name="connsiteY5" fmla="*/ 122237 h 6858000"/>
              <a:gd name="connsiteX6" fmla="*/ 4250882 w 4417162"/>
              <a:gd name="connsiteY6" fmla="*/ 174625 h 6858000"/>
              <a:gd name="connsiteX7" fmla="*/ 4267678 w 4417162"/>
              <a:gd name="connsiteY7" fmla="*/ 217487 h 6858000"/>
              <a:gd name="connsiteX8" fmla="*/ 4284474 w 4417162"/>
              <a:gd name="connsiteY8" fmla="*/ 260350 h 6858000"/>
              <a:gd name="connsiteX9" fmla="*/ 4304629 w 4417162"/>
              <a:gd name="connsiteY9" fmla="*/ 296862 h 6858000"/>
              <a:gd name="connsiteX10" fmla="*/ 4324784 w 4417162"/>
              <a:gd name="connsiteY10" fmla="*/ 334962 h 6858000"/>
              <a:gd name="connsiteX11" fmla="*/ 4343260 w 4417162"/>
              <a:gd name="connsiteY11" fmla="*/ 369887 h 6858000"/>
              <a:gd name="connsiteX12" fmla="*/ 4361735 w 4417162"/>
              <a:gd name="connsiteY12" fmla="*/ 409575 h 6858000"/>
              <a:gd name="connsiteX13" fmla="*/ 4378531 w 4417162"/>
              <a:gd name="connsiteY13" fmla="*/ 450850 h 6858000"/>
              <a:gd name="connsiteX14" fmla="*/ 4393648 w 4417162"/>
              <a:gd name="connsiteY14" fmla="*/ 496887 h 6858000"/>
              <a:gd name="connsiteX15" fmla="*/ 4405405 w 4417162"/>
              <a:gd name="connsiteY15" fmla="*/ 546100 h 6858000"/>
              <a:gd name="connsiteX16" fmla="*/ 4413803 w 4417162"/>
              <a:gd name="connsiteY16" fmla="*/ 606425 h 6858000"/>
              <a:gd name="connsiteX17" fmla="*/ 4417162 w 4417162"/>
              <a:gd name="connsiteY17" fmla="*/ 673100 h 6858000"/>
              <a:gd name="connsiteX18" fmla="*/ 4413803 w 4417162"/>
              <a:gd name="connsiteY18" fmla="*/ 744537 h 6858000"/>
              <a:gd name="connsiteX19" fmla="*/ 4405405 w 4417162"/>
              <a:gd name="connsiteY19" fmla="*/ 801687 h 6858000"/>
              <a:gd name="connsiteX20" fmla="*/ 4393648 w 4417162"/>
              <a:gd name="connsiteY20" fmla="*/ 854075 h 6858000"/>
              <a:gd name="connsiteX21" fmla="*/ 4378531 w 4417162"/>
              <a:gd name="connsiteY21" fmla="*/ 901700 h 6858000"/>
              <a:gd name="connsiteX22" fmla="*/ 4361735 w 4417162"/>
              <a:gd name="connsiteY22" fmla="*/ 942975 h 6858000"/>
              <a:gd name="connsiteX23" fmla="*/ 4341580 w 4417162"/>
              <a:gd name="connsiteY23" fmla="*/ 981075 h 6858000"/>
              <a:gd name="connsiteX24" fmla="*/ 4321425 w 4417162"/>
              <a:gd name="connsiteY24" fmla="*/ 1017587 h 6858000"/>
              <a:gd name="connsiteX25" fmla="*/ 4301270 w 4417162"/>
              <a:gd name="connsiteY25" fmla="*/ 1055687 h 6858000"/>
              <a:gd name="connsiteX26" fmla="*/ 4282794 w 4417162"/>
              <a:gd name="connsiteY26" fmla="*/ 1095375 h 6858000"/>
              <a:gd name="connsiteX27" fmla="*/ 4264318 w 4417162"/>
              <a:gd name="connsiteY27" fmla="*/ 1136650 h 6858000"/>
              <a:gd name="connsiteX28" fmla="*/ 4249203 w 4417162"/>
              <a:gd name="connsiteY28" fmla="*/ 1182687 h 6858000"/>
              <a:gd name="connsiteX29" fmla="*/ 4239125 w 4417162"/>
              <a:gd name="connsiteY29" fmla="*/ 1235075 h 6858000"/>
              <a:gd name="connsiteX30" fmla="*/ 4229047 w 4417162"/>
              <a:gd name="connsiteY30" fmla="*/ 1295400 h 6858000"/>
              <a:gd name="connsiteX31" fmla="*/ 4227367 w 4417162"/>
              <a:gd name="connsiteY31" fmla="*/ 1363662 h 6858000"/>
              <a:gd name="connsiteX32" fmla="*/ 4229047 w 4417162"/>
              <a:gd name="connsiteY32" fmla="*/ 1431925 h 6858000"/>
              <a:gd name="connsiteX33" fmla="*/ 4239125 w 4417162"/>
              <a:gd name="connsiteY33" fmla="*/ 1492250 h 6858000"/>
              <a:gd name="connsiteX34" fmla="*/ 4249203 w 4417162"/>
              <a:gd name="connsiteY34" fmla="*/ 1544637 h 6858000"/>
              <a:gd name="connsiteX35" fmla="*/ 4264318 w 4417162"/>
              <a:gd name="connsiteY35" fmla="*/ 1589087 h 6858000"/>
              <a:gd name="connsiteX36" fmla="*/ 4282794 w 4417162"/>
              <a:gd name="connsiteY36" fmla="*/ 1631950 h 6858000"/>
              <a:gd name="connsiteX37" fmla="*/ 4301270 w 4417162"/>
              <a:gd name="connsiteY37" fmla="*/ 1671637 h 6858000"/>
              <a:gd name="connsiteX38" fmla="*/ 4321425 w 4417162"/>
              <a:gd name="connsiteY38" fmla="*/ 1708150 h 6858000"/>
              <a:gd name="connsiteX39" fmla="*/ 4341580 w 4417162"/>
              <a:gd name="connsiteY39" fmla="*/ 1743075 h 6858000"/>
              <a:gd name="connsiteX40" fmla="*/ 4361735 w 4417162"/>
              <a:gd name="connsiteY40" fmla="*/ 1782762 h 6858000"/>
              <a:gd name="connsiteX41" fmla="*/ 4378531 w 4417162"/>
              <a:gd name="connsiteY41" fmla="*/ 1824037 h 6858000"/>
              <a:gd name="connsiteX42" fmla="*/ 4393648 w 4417162"/>
              <a:gd name="connsiteY42" fmla="*/ 1870075 h 6858000"/>
              <a:gd name="connsiteX43" fmla="*/ 4405405 w 4417162"/>
              <a:gd name="connsiteY43" fmla="*/ 1922462 h 6858000"/>
              <a:gd name="connsiteX44" fmla="*/ 4413803 w 4417162"/>
              <a:gd name="connsiteY44" fmla="*/ 1982787 h 6858000"/>
              <a:gd name="connsiteX45" fmla="*/ 4417162 w 4417162"/>
              <a:gd name="connsiteY45" fmla="*/ 2051050 h 6858000"/>
              <a:gd name="connsiteX46" fmla="*/ 4413803 w 4417162"/>
              <a:gd name="connsiteY46" fmla="*/ 2119312 h 6858000"/>
              <a:gd name="connsiteX47" fmla="*/ 4405405 w 4417162"/>
              <a:gd name="connsiteY47" fmla="*/ 2179637 h 6858000"/>
              <a:gd name="connsiteX48" fmla="*/ 4393648 w 4417162"/>
              <a:gd name="connsiteY48" fmla="*/ 2232025 h 6858000"/>
              <a:gd name="connsiteX49" fmla="*/ 4378531 w 4417162"/>
              <a:gd name="connsiteY49" fmla="*/ 2278062 h 6858000"/>
              <a:gd name="connsiteX50" fmla="*/ 4361735 w 4417162"/>
              <a:gd name="connsiteY50" fmla="*/ 2319337 h 6858000"/>
              <a:gd name="connsiteX51" fmla="*/ 4341580 w 4417162"/>
              <a:gd name="connsiteY51" fmla="*/ 2359025 h 6858000"/>
              <a:gd name="connsiteX52" fmla="*/ 4321425 w 4417162"/>
              <a:gd name="connsiteY52" fmla="*/ 2395537 h 6858000"/>
              <a:gd name="connsiteX53" fmla="*/ 4301270 w 4417162"/>
              <a:gd name="connsiteY53" fmla="*/ 2433637 h 6858000"/>
              <a:gd name="connsiteX54" fmla="*/ 4282794 w 4417162"/>
              <a:gd name="connsiteY54" fmla="*/ 2471737 h 6858000"/>
              <a:gd name="connsiteX55" fmla="*/ 4264318 w 4417162"/>
              <a:gd name="connsiteY55" fmla="*/ 2513012 h 6858000"/>
              <a:gd name="connsiteX56" fmla="*/ 4249203 w 4417162"/>
              <a:gd name="connsiteY56" fmla="*/ 2560637 h 6858000"/>
              <a:gd name="connsiteX57" fmla="*/ 4239125 w 4417162"/>
              <a:gd name="connsiteY57" fmla="*/ 2613025 h 6858000"/>
              <a:gd name="connsiteX58" fmla="*/ 4229047 w 4417162"/>
              <a:gd name="connsiteY58" fmla="*/ 2671762 h 6858000"/>
              <a:gd name="connsiteX59" fmla="*/ 4227367 w 4417162"/>
              <a:gd name="connsiteY59" fmla="*/ 2741612 h 6858000"/>
              <a:gd name="connsiteX60" fmla="*/ 4229047 w 4417162"/>
              <a:gd name="connsiteY60" fmla="*/ 2809875 h 6858000"/>
              <a:gd name="connsiteX61" fmla="*/ 4239125 w 4417162"/>
              <a:gd name="connsiteY61" fmla="*/ 2868612 h 6858000"/>
              <a:gd name="connsiteX62" fmla="*/ 4249203 w 4417162"/>
              <a:gd name="connsiteY62" fmla="*/ 2922587 h 6858000"/>
              <a:gd name="connsiteX63" fmla="*/ 4264318 w 4417162"/>
              <a:gd name="connsiteY63" fmla="*/ 2967037 h 6858000"/>
              <a:gd name="connsiteX64" fmla="*/ 4282794 w 4417162"/>
              <a:gd name="connsiteY64" fmla="*/ 3009900 h 6858000"/>
              <a:gd name="connsiteX65" fmla="*/ 4301270 w 4417162"/>
              <a:gd name="connsiteY65" fmla="*/ 3046412 h 6858000"/>
              <a:gd name="connsiteX66" fmla="*/ 4321425 w 4417162"/>
              <a:gd name="connsiteY66" fmla="*/ 3084512 h 6858000"/>
              <a:gd name="connsiteX67" fmla="*/ 4341580 w 4417162"/>
              <a:gd name="connsiteY67" fmla="*/ 3121025 h 6858000"/>
              <a:gd name="connsiteX68" fmla="*/ 4361735 w 4417162"/>
              <a:gd name="connsiteY68" fmla="*/ 3160712 h 6858000"/>
              <a:gd name="connsiteX69" fmla="*/ 4378531 w 4417162"/>
              <a:gd name="connsiteY69" fmla="*/ 3201987 h 6858000"/>
              <a:gd name="connsiteX70" fmla="*/ 4393648 w 4417162"/>
              <a:gd name="connsiteY70" fmla="*/ 3248025 h 6858000"/>
              <a:gd name="connsiteX71" fmla="*/ 4405405 w 4417162"/>
              <a:gd name="connsiteY71" fmla="*/ 3300412 h 6858000"/>
              <a:gd name="connsiteX72" fmla="*/ 4413803 w 4417162"/>
              <a:gd name="connsiteY72" fmla="*/ 3360737 h 6858000"/>
              <a:gd name="connsiteX73" fmla="*/ 4417162 w 4417162"/>
              <a:gd name="connsiteY73" fmla="*/ 3427412 h 6858000"/>
              <a:gd name="connsiteX74" fmla="*/ 4413803 w 4417162"/>
              <a:gd name="connsiteY74" fmla="*/ 3497262 h 6858000"/>
              <a:gd name="connsiteX75" fmla="*/ 4405405 w 4417162"/>
              <a:gd name="connsiteY75" fmla="*/ 3557587 h 6858000"/>
              <a:gd name="connsiteX76" fmla="*/ 4393648 w 4417162"/>
              <a:gd name="connsiteY76" fmla="*/ 3609975 h 6858000"/>
              <a:gd name="connsiteX77" fmla="*/ 4378531 w 4417162"/>
              <a:gd name="connsiteY77" fmla="*/ 3656012 h 6858000"/>
              <a:gd name="connsiteX78" fmla="*/ 4361735 w 4417162"/>
              <a:gd name="connsiteY78" fmla="*/ 3697287 h 6858000"/>
              <a:gd name="connsiteX79" fmla="*/ 4341580 w 4417162"/>
              <a:gd name="connsiteY79" fmla="*/ 3736975 h 6858000"/>
              <a:gd name="connsiteX80" fmla="*/ 4301270 w 4417162"/>
              <a:gd name="connsiteY80" fmla="*/ 3811587 h 6858000"/>
              <a:gd name="connsiteX81" fmla="*/ 4282794 w 4417162"/>
              <a:gd name="connsiteY81" fmla="*/ 3848100 h 6858000"/>
              <a:gd name="connsiteX82" fmla="*/ 4264318 w 4417162"/>
              <a:gd name="connsiteY82" fmla="*/ 3890962 h 6858000"/>
              <a:gd name="connsiteX83" fmla="*/ 4249203 w 4417162"/>
              <a:gd name="connsiteY83" fmla="*/ 3935412 h 6858000"/>
              <a:gd name="connsiteX84" fmla="*/ 4239125 w 4417162"/>
              <a:gd name="connsiteY84" fmla="*/ 3987800 h 6858000"/>
              <a:gd name="connsiteX85" fmla="*/ 4229047 w 4417162"/>
              <a:gd name="connsiteY85" fmla="*/ 4048125 h 6858000"/>
              <a:gd name="connsiteX86" fmla="*/ 4227367 w 4417162"/>
              <a:gd name="connsiteY86" fmla="*/ 4116387 h 6858000"/>
              <a:gd name="connsiteX87" fmla="*/ 4229047 w 4417162"/>
              <a:gd name="connsiteY87" fmla="*/ 4186237 h 6858000"/>
              <a:gd name="connsiteX88" fmla="*/ 4239125 w 4417162"/>
              <a:gd name="connsiteY88" fmla="*/ 4244975 h 6858000"/>
              <a:gd name="connsiteX89" fmla="*/ 4249203 w 4417162"/>
              <a:gd name="connsiteY89" fmla="*/ 4297362 h 6858000"/>
              <a:gd name="connsiteX90" fmla="*/ 4264318 w 4417162"/>
              <a:gd name="connsiteY90" fmla="*/ 4343400 h 6858000"/>
              <a:gd name="connsiteX91" fmla="*/ 4282794 w 4417162"/>
              <a:gd name="connsiteY91" fmla="*/ 4386262 h 6858000"/>
              <a:gd name="connsiteX92" fmla="*/ 4301270 w 4417162"/>
              <a:gd name="connsiteY92" fmla="*/ 4424362 h 6858000"/>
              <a:gd name="connsiteX93" fmla="*/ 4341580 w 4417162"/>
              <a:gd name="connsiteY93" fmla="*/ 4498975 h 6858000"/>
              <a:gd name="connsiteX94" fmla="*/ 4361735 w 4417162"/>
              <a:gd name="connsiteY94" fmla="*/ 4537075 h 6858000"/>
              <a:gd name="connsiteX95" fmla="*/ 4378531 w 4417162"/>
              <a:gd name="connsiteY95" fmla="*/ 4579937 h 6858000"/>
              <a:gd name="connsiteX96" fmla="*/ 4393648 w 4417162"/>
              <a:gd name="connsiteY96" fmla="*/ 4625975 h 6858000"/>
              <a:gd name="connsiteX97" fmla="*/ 4405405 w 4417162"/>
              <a:gd name="connsiteY97" fmla="*/ 4678362 h 6858000"/>
              <a:gd name="connsiteX98" fmla="*/ 4413803 w 4417162"/>
              <a:gd name="connsiteY98" fmla="*/ 4738687 h 6858000"/>
              <a:gd name="connsiteX99" fmla="*/ 4417162 w 4417162"/>
              <a:gd name="connsiteY99" fmla="*/ 4806950 h 6858000"/>
              <a:gd name="connsiteX100" fmla="*/ 4413803 w 4417162"/>
              <a:gd name="connsiteY100" fmla="*/ 4875212 h 6858000"/>
              <a:gd name="connsiteX101" fmla="*/ 4405405 w 4417162"/>
              <a:gd name="connsiteY101" fmla="*/ 4935537 h 6858000"/>
              <a:gd name="connsiteX102" fmla="*/ 4393648 w 4417162"/>
              <a:gd name="connsiteY102" fmla="*/ 4987925 h 6858000"/>
              <a:gd name="connsiteX103" fmla="*/ 4378531 w 4417162"/>
              <a:gd name="connsiteY103" fmla="*/ 5033962 h 6858000"/>
              <a:gd name="connsiteX104" fmla="*/ 4361735 w 4417162"/>
              <a:gd name="connsiteY104" fmla="*/ 5075237 h 6858000"/>
              <a:gd name="connsiteX105" fmla="*/ 4341580 w 4417162"/>
              <a:gd name="connsiteY105" fmla="*/ 5114925 h 6858000"/>
              <a:gd name="connsiteX106" fmla="*/ 4321425 w 4417162"/>
              <a:gd name="connsiteY106" fmla="*/ 5149850 h 6858000"/>
              <a:gd name="connsiteX107" fmla="*/ 4301270 w 4417162"/>
              <a:gd name="connsiteY107" fmla="*/ 5186362 h 6858000"/>
              <a:gd name="connsiteX108" fmla="*/ 4282794 w 4417162"/>
              <a:gd name="connsiteY108" fmla="*/ 5226050 h 6858000"/>
              <a:gd name="connsiteX109" fmla="*/ 4264318 w 4417162"/>
              <a:gd name="connsiteY109" fmla="*/ 5268912 h 6858000"/>
              <a:gd name="connsiteX110" fmla="*/ 4249203 w 4417162"/>
              <a:gd name="connsiteY110" fmla="*/ 5313362 h 6858000"/>
              <a:gd name="connsiteX111" fmla="*/ 4239125 w 4417162"/>
              <a:gd name="connsiteY111" fmla="*/ 5365750 h 6858000"/>
              <a:gd name="connsiteX112" fmla="*/ 4229047 w 4417162"/>
              <a:gd name="connsiteY112" fmla="*/ 5426075 h 6858000"/>
              <a:gd name="connsiteX113" fmla="*/ 4227367 w 4417162"/>
              <a:gd name="connsiteY113" fmla="*/ 5494337 h 6858000"/>
              <a:gd name="connsiteX114" fmla="*/ 4229047 w 4417162"/>
              <a:gd name="connsiteY114" fmla="*/ 5562600 h 6858000"/>
              <a:gd name="connsiteX115" fmla="*/ 4239125 w 4417162"/>
              <a:gd name="connsiteY115" fmla="*/ 5622925 h 6858000"/>
              <a:gd name="connsiteX116" fmla="*/ 4249203 w 4417162"/>
              <a:gd name="connsiteY116" fmla="*/ 5675312 h 6858000"/>
              <a:gd name="connsiteX117" fmla="*/ 4264318 w 4417162"/>
              <a:gd name="connsiteY117" fmla="*/ 5721350 h 6858000"/>
              <a:gd name="connsiteX118" fmla="*/ 4282794 w 4417162"/>
              <a:gd name="connsiteY118" fmla="*/ 5762625 h 6858000"/>
              <a:gd name="connsiteX119" fmla="*/ 4301270 w 4417162"/>
              <a:gd name="connsiteY119" fmla="*/ 5802312 h 6858000"/>
              <a:gd name="connsiteX120" fmla="*/ 4321425 w 4417162"/>
              <a:gd name="connsiteY120" fmla="*/ 5840412 h 6858000"/>
              <a:gd name="connsiteX121" fmla="*/ 4341580 w 4417162"/>
              <a:gd name="connsiteY121" fmla="*/ 5876925 h 6858000"/>
              <a:gd name="connsiteX122" fmla="*/ 4361735 w 4417162"/>
              <a:gd name="connsiteY122" fmla="*/ 5915025 h 6858000"/>
              <a:gd name="connsiteX123" fmla="*/ 4378531 w 4417162"/>
              <a:gd name="connsiteY123" fmla="*/ 5956300 h 6858000"/>
              <a:gd name="connsiteX124" fmla="*/ 4393648 w 4417162"/>
              <a:gd name="connsiteY124" fmla="*/ 6003925 h 6858000"/>
              <a:gd name="connsiteX125" fmla="*/ 4405405 w 4417162"/>
              <a:gd name="connsiteY125" fmla="*/ 6056312 h 6858000"/>
              <a:gd name="connsiteX126" fmla="*/ 4413803 w 4417162"/>
              <a:gd name="connsiteY126" fmla="*/ 6113462 h 6858000"/>
              <a:gd name="connsiteX127" fmla="*/ 4417162 w 4417162"/>
              <a:gd name="connsiteY127" fmla="*/ 6183312 h 6858000"/>
              <a:gd name="connsiteX128" fmla="*/ 4413803 w 4417162"/>
              <a:gd name="connsiteY128" fmla="*/ 6251575 h 6858000"/>
              <a:gd name="connsiteX129" fmla="*/ 4405405 w 4417162"/>
              <a:gd name="connsiteY129" fmla="*/ 6311900 h 6858000"/>
              <a:gd name="connsiteX130" fmla="*/ 4393648 w 4417162"/>
              <a:gd name="connsiteY130" fmla="*/ 6361112 h 6858000"/>
              <a:gd name="connsiteX131" fmla="*/ 4378531 w 4417162"/>
              <a:gd name="connsiteY131" fmla="*/ 6407150 h 6858000"/>
              <a:gd name="connsiteX132" fmla="*/ 4361735 w 4417162"/>
              <a:gd name="connsiteY132" fmla="*/ 6448425 h 6858000"/>
              <a:gd name="connsiteX133" fmla="*/ 4343260 w 4417162"/>
              <a:gd name="connsiteY133" fmla="*/ 6488112 h 6858000"/>
              <a:gd name="connsiteX134" fmla="*/ 4324784 w 4417162"/>
              <a:gd name="connsiteY134" fmla="*/ 6523037 h 6858000"/>
              <a:gd name="connsiteX135" fmla="*/ 4304629 w 4417162"/>
              <a:gd name="connsiteY135" fmla="*/ 6561137 h 6858000"/>
              <a:gd name="connsiteX136" fmla="*/ 4284474 w 4417162"/>
              <a:gd name="connsiteY136" fmla="*/ 6597650 h 6858000"/>
              <a:gd name="connsiteX137" fmla="*/ 4267678 w 4417162"/>
              <a:gd name="connsiteY137" fmla="*/ 6640512 h 6858000"/>
              <a:gd name="connsiteX138" fmla="*/ 4250882 w 4417162"/>
              <a:gd name="connsiteY138" fmla="*/ 6683375 h 6858000"/>
              <a:gd name="connsiteX139" fmla="*/ 4240804 w 4417162"/>
              <a:gd name="connsiteY139" fmla="*/ 6735762 h 6858000"/>
              <a:gd name="connsiteX140" fmla="*/ 4232407 w 4417162"/>
              <a:gd name="connsiteY140" fmla="*/ 6791325 h 6858000"/>
              <a:gd name="connsiteX141" fmla="*/ 4227367 w 4417162"/>
              <a:gd name="connsiteY141" fmla="*/ 6858000 h 6858000"/>
              <a:gd name="connsiteX142" fmla="*/ 2310062 w 4417162"/>
              <a:gd name="connsiteY142" fmla="*/ 6858000 h 6858000"/>
              <a:gd name="connsiteX143" fmla="*/ 144378 w 4417162"/>
              <a:gd name="connsiteY143" fmla="*/ 6858000 h 6858000"/>
              <a:gd name="connsiteX144" fmla="*/ 0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0" y="0"/>
                </a:moveTo>
                <a:lnTo>
                  <a:pt x="144378" y="0"/>
                </a:lnTo>
                <a:lnTo>
                  <a:pt x="2310062" y="0"/>
                </a:lnTo>
                <a:lnTo>
                  <a:pt x="4227367" y="0"/>
                </a:lnTo>
                <a:lnTo>
                  <a:pt x="4232407" y="66675"/>
                </a:lnTo>
                <a:lnTo>
                  <a:pt x="4240804" y="122237"/>
                </a:lnTo>
                <a:lnTo>
                  <a:pt x="4250882" y="174625"/>
                </a:lnTo>
                <a:lnTo>
                  <a:pt x="4267678" y="217487"/>
                </a:lnTo>
                <a:lnTo>
                  <a:pt x="4284474" y="260350"/>
                </a:lnTo>
                <a:lnTo>
                  <a:pt x="4304629" y="296862"/>
                </a:lnTo>
                <a:lnTo>
                  <a:pt x="4324784" y="334962"/>
                </a:lnTo>
                <a:lnTo>
                  <a:pt x="4343260" y="369887"/>
                </a:lnTo>
                <a:lnTo>
                  <a:pt x="4361735" y="409575"/>
                </a:lnTo>
                <a:lnTo>
                  <a:pt x="4378531" y="450850"/>
                </a:lnTo>
                <a:lnTo>
                  <a:pt x="4393648" y="496887"/>
                </a:lnTo>
                <a:lnTo>
                  <a:pt x="4405405" y="546100"/>
                </a:lnTo>
                <a:lnTo>
                  <a:pt x="4413803" y="606425"/>
                </a:lnTo>
                <a:lnTo>
                  <a:pt x="4417162" y="673100"/>
                </a:lnTo>
                <a:lnTo>
                  <a:pt x="4413803" y="744537"/>
                </a:lnTo>
                <a:lnTo>
                  <a:pt x="4405405" y="801687"/>
                </a:lnTo>
                <a:lnTo>
                  <a:pt x="4393648" y="854075"/>
                </a:lnTo>
                <a:lnTo>
                  <a:pt x="4378531" y="901700"/>
                </a:lnTo>
                <a:lnTo>
                  <a:pt x="4361735" y="942975"/>
                </a:lnTo>
                <a:lnTo>
                  <a:pt x="4341580" y="981075"/>
                </a:lnTo>
                <a:lnTo>
                  <a:pt x="4321425" y="1017587"/>
                </a:lnTo>
                <a:lnTo>
                  <a:pt x="4301270" y="1055687"/>
                </a:lnTo>
                <a:lnTo>
                  <a:pt x="4282794" y="1095375"/>
                </a:lnTo>
                <a:lnTo>
                  <a:pt x="4264318" y="1136650"/>
                </a:lnTo>
                <a:lnTo>
                  <a:pt x="4249203" y="1182687"/>
                </a:lnTo>
                <a:lnTo>
                  <a:pt x="4239125" y="1235075"/>
                </a:lnTo>
                <a:lnTo>
                  <a:pt x="4229047" y="1295400"/>
                </a:lnTo>
                <a:lnTo>
                  <a:pt x="4227367" y="1363662"/>
                </a:lnTo>
                <a:lnTo>
                  <a:pt x="4229047" y="1431925"/>
                </a:lnTo>
                <a:lnTo>
                  <a:pt x="4239125" y="1492250"/>
                </a:lnTo>
                <a:lnTo>
                  <a:pt x="4249203" y="1544637"/>
                </a:lnTo>
                <a:lnTo>
                  <a:pt x="4264318" y="1589087"/>
                </a:lnTo>
                <a:lnTo>
                  <a:pt x="4282794" y="1631950"/>
                </a:lnTo>
                <a:lnTo>
                  <a:pt x="4301270" y="1671637"/>
                </a:lnTo>
                <a:lnTo>
                  <a:pt x="4321425" y="1708150"/>
                </a:lnTo>
                <a:lnTo>
                  <a:pt x="4341580" y="1743075"/>
                </a:lnTo>
                <a:lnTo>
                  <a:pt x="4361735" y="1782762"/>
                </a:lnTo>
                <a:lnTo>
                  <a:pt x="4378531" y="1824037"/>
                </a:lnTo>
                <a:lnTo>
                  <a:pt x="4393648" y="1870075"/>
                </a:lnTo>
                <a:lnTo>
                  <a:pt x="4405405" y="1922462"/>
                </a:lnTo>
                <a:lnTo>
                  <a:pt x="4413803" y="1982787"/>
                </a:lnTo>
                <a:lnTo>
                  <a:pt x="4417162" y="2051050"/>
                </a:lnTo>
                <a:lnTo>
                  <a:pt x="4413803" y="2119312"/>
                </a:lnTo>
                <a:lnTo>
                  <a:pt x="4405405" y="2179637"/>
                </a:lnTo>
                <a:lnTo>
                  <a:pt x="4393648" y="2232025"/>
                </a:lnTo>
                <a:lnTo>
                  <a:pt x="4378531" y="2278062"/>
                </a:lnTo>
                <a:lnTo>
                  <a:pt x="4361735" y="2319337"/>
                </a:lnTo>
                <a:lnTo>
                  <a:pt x="4341580" y="2359025"/>
                </a:lnTo>
                <a:lnTo>
                  <a:pt x="4321425" y="2395537"/>
                </a:lnTo>
                <a:lnTo>
                  <a:pt x="4301270" y="2433637"/>
                </a:lnTo>
                <a:lnTo>
                  <a:pt x="4282794" y="2471737"/>
                </a:lnTo>
                <a:lnTo>
                  <a:pt x="4264318" y="2513012"/>
                </a:lnTo>
                <a:lnTo>
                  <a:pt x="4249203" y="2560637"/>
                </a:lnTo>
                <a:lnTo>
                  <a:pt x="4239125" y="2613025"/>
                </a:lnTo>
                <a:lnTo>
                  <a:pt x="4229047" y="2671762"/>
                </a:lnTo>
                <a:lnTo>
                  <a:pt x="4227367" y="2741612"/>
                </a:lnTo>
                <a:lnTo>
                  <a:pt x="4229047" y="2809875"/>
                </a:lnTo>
                <a:lnTo>
                  <a:pt x="4239125" y="2868612"/>
                </a:lnTo>
                <a:lnTo>
                  <a:pt x="4249203" y="2922587"/>
                </a:lnTo>
                <a:lnTo>
                  <a:pt x="4264318" y="2967037"/>
                </a:lnTo>
                <a:lnTo>
                  <a:pt x="4282794" y="3009900"/>
                </a:lnTo>
                <a:lnTo>
                  <a:pt x="4301270" y="3046412"/>
                </a:lnTo>
                <a:lnTo>
                  <a:pt x="4321425" y="3084512"/>
                </a:lnTo>
                <a:lnTo>
                  <a:pt x="4341580" y="3121025"/>
                </a:lnTo>
                <a:lnTo>
                  <a:pt x="4361735" y="3160712"/>
                </a:lnTo>
                <a:lnTo>
                  <a:pt x="4378531" y="3201987"/>
                </a:lnTo>
                <a:lnTo>
                  <a:pt x="4393648" y="3248025"/>
                </a:lnTo>
                <a:lnTo>
                  <a:pt x="4405405" y="3300412"/>
                </a:lnTo>
                <a:lnTo>
                  <a:pt x="4413803" y="3360737"/>
                </a:lnTo>
                <a:lnTo>
                  <a:pt x="4417162" y="3427412"/>
                </a:lnTo>
                <a:lnTo>
                  <a:pt x="4413803" y="3497262"/>
                </a:lnTo>
                <a:lnTo>
                  <a:pt x="4405405" y="3557587"/>
                </a:lnTo>
                <a:lnTo>
                  <a:pt x="4393648" y="3609975"/>
                </a:lnTo>
                <a:lnTo>
                  <a:pt x="4378531" y="3656012"/>
                </a:lnTo>
                <a:lnTo>
                  <a:pt x="4361735" y="3697287"/>
                </a:lnTo>
                <a:lnTo>
                  <a:pt x="4341580" y="3736975"/>
                </a:lnTo>
                <a:lnTo>
                  <a:pt x="4301270" y="3811587"/>
                </a:lnTo>
                <a:lnTo>
                  <a:pt x="4282794" y="3848100"/>
                </a:lnTo>
                <a:lnTo>
                  <a:pt x="4264318" y="3890962"/>
                </a:lnTo>
                <a:lnTo>
                  <a:pt x="4249203" y="3935412"/>
                </a:lnTo>
                <a:lnTo>
                  <a:pt x="4239125" y="3987800"/>
                </a:lnTo>
                <a:lnTo>
                  <a:pt x="4229047" y="4048125"/>
                </a:lnTo>
                <a:lnTo>
                  <a:pt x="4227367" y="4116387"/>
                </a:lnTo>
                <a:lnTo>
                  <a:pt x="4229047" y="4186237"/>
                </a:lnTo>
                <a:lnTo>
                  <a:pt x="4239125" y="4244975"/>
                </a:lnTo>
                <a:lnTo>
                  <a:pt x="4249203" y="4297362"/>
                </a:lnTo>
                <a:lnTo>
                  <a:pt x="4264318" y="4343400"/>
                </a:lnTo>
                <a:lnTo>
                  <a:pt x="4282794" y="4386262"/>
                </a:lnTo>
                <a:lnTo>
                  <a:pt x="4301270" y="4424362"/>
                </a:lnTo>
                <a:lnTo>
                  <a:pt x="4341580" y="4498975"/>
                </a:lnTo>
                <a:lnTo>
                  <a:pt x="4361735" y="4537075"/>
                </a:lnTo>
                <a:lnTo>
                  <a:pt x="4378531" y="4579937"/>
                </a:lnTo>
                <a:lnTo>
                  <a:pt x="4393648" y="4625975"/>
                </a:lnTo>
                <a:lnTo>
                  <a:pt x="4405405" y="4678362"/>
                </a:lnTo>
                <a:lnTo>
                  <a:pt x="4413803" y="4738687"/>
                </a:lnTo>
                <a:lnTo>
                  <a:pt x="4417162" y="4806950"/>
                </a:lnTo>
                <a:lnTo>
                  <a:pt x="4413803" y="4875212"/>
                </a:lnTo>
                <a:lnTo>
                  <a:pt x="4405405" y="4935537"/>
                </a:lnTo>
                <a:lnTo>
                  <a:pt x="4393648" y="4987925"/>
                </a:lnTo>
                <a:lnTo>
                  <a:pt x="4378531" y="5033962"/>
                </a:lnTo>
                <a:lnTo>
                  <a:pt x="4361735" y="5075237"/>
                </a:lnTo>
                <a:lnTo>
                  <a:pt x="4341580" y="5114925"/>
                </a:lnTo>
                <a:lnTo>
                  <a:pt x="4321425" y="5149850"/>
                </a:lnTo>
                <a:lnTo>
                  <a:pt x="4301270" y="5186362"/>
                </a:lnTo>
                <a:lnTo>
                  <a:pt x="4282794" y="5226050"/>
                </a:lnTo>
                <a:lnTo>
                  <a:pt x="4264318" y="5268912"/>
                </a:lnTo>
                <a:lnTo>
                  <a:pt x="4249203" y="5313362"/>
                </a:lnTo>
                <a:lnTo>
                  <a:pt x="4239125" y="5365750"/>
                </a:lnTo>
                <a:lnTo>
                  <a:pt x="4229047" y="5426075"/>
                </a:lnTo>
                <a:lnTo>
                  <a:pt x="4227367" y="5494337"/>
                </a:lnTo>
                <a:lnTo>
                  <a:pt x="4229047" y="5562600"/>
                </a:lnTo>
                <a:lnTo>
                  <a:pt x="4239125" y="5622925"/>
                </a:lnTo>
                <a:lnTo>
                  <a:pt x="4249203" y="5675312"/>
                </a:lnTo>
                <a:lnTo>
                  <a:pt x="4264318" y="5721350"/>
                </a:lnTo>
                <a:lnTo>
                  <a:pt x="4282794" y="5762625"/>
                </a:lnTo>
                <a:lnTo>
                  <a:pt x="4301270" y="5802312"/>
                </a:lnTo>
                <a:lnTo>
                  <a:pt x="4321425" y="5840412"/>
                </a:lnTo>
                <a:lnTo>
                  <a:pt x="4341580" y="5876925"/>
                </a:lnTo>
                <a:lnTo>
                  <a:pt x="4361735" y="5915025"/>
                </a:lnTo>
                <a:lnTo>
                  <a:pt x="4378531" y="5956300"/>
                </a:lnTo>
                <a:lnTo>
                  <a:pt x="4393648" y="6003925"/>
                </a:lnTo>
                <a:lnTo>
                  <a:pt x="4405405" y="6056312"/>
                </a:lnTo>
                <a:lnTo>
                  <a:pt x="4413803" y="6113462"/>
                </a:lnTo>
                <a:lnTo>
                  <a:pt x="4417162" y="6183312"/>
                </a:lnTo>
                <a:lnTo>
                  <a:pt x="4413803" y="6251575"/>
                </a:lnTo>
                <a:lnTo>
                  <a:pt x="4405405" y="6311900"/>
                </a:lnTo>
                <a:lnTo>
                  <a:pt x="4393648" y="6361112"/>
                </a:lnTo>
                <a:lnTo>
                  <a:pt x="4378531" y="6407150"/>
                </a:lnTo>
                <a:lnTo>
                  <a:pt x="4361735" y="6448425"/>
                </a:lnTo>
                <a:lnTo>
                  <a:pt x="4343260" y="6488112"/>
                </a:lnTo>
                <a:lnTo>
                  <a:pt x="4324784" y="6523037"/>
                </a:lnTo>
                <a:lnTo>
                  <a:pt x="4304629" y="6561137"/>
                </a:lnTo>
                <a:lnTo>
                  <a:pt x="4284474" y="6597650"/>
                </a:lnTo>
                <a:lnTo>
                  <a:pt x="4267678" y="6640512"/>
                </a:lnTo>
                <a:lnTo>
                  <a:pt x="4250882" y="6683375"/>
                </a:lnTo>
                <a:lnTo>
                  <a:pt x="4240804" y="6735762"/>
                </a:lnTo>
                <a:lnTo>
                  <a:pt x="4232407" y="6791325"/>
                </a:lnTo>
                <a:lnTo>
                  <a:pt x="4227367" y="6858000"/>
                </a:lnTo>
                <a:lnTo>
                  <a:pt x="2310062" y="6858000"/>
                </a:lnTo>
                <a:lnTo>
                  <a:pt x="144378" y="6858000"/>
                </a:lnTo>
                <a:lnTo>
                  <a:pt x="0" y="6858000"/>
                </a:lnTo>
                <a:close/>
              </a:path>
            </a:pathLst>
          </a:custGeom>
          <a:solidFill>
            <a:srgbClr val="FFFFFF"/>
          </a:solidFill>
          <a:ln w="0">
            <a:noFill/>
            <a:prstDash val="solid"/>
            <a:round/>
            <a:headEnd/>
            <a:tailEnd/>
          </a:ln>
        </p:spPr>
        <p:txBody>
          <a:bodyPr/>
          <a:lstStyle/>
          <a:p>
            <a:endParaRPr lang="en-US"/>
          </a:p>
        </p:txBody>
      </p:sp>
      <p:grpSp>
        <p:nvGrpSpPr>
          <p:cNvPr id="51" name="Group 50">
            <a:extLst>
              <a:ext uri="{FF2B5EF4-FFF2-40B4-BE49-F238E27FC236}">
                <a16:creationId xmlns:a16="http://schemas.microsoft.com/office/drawing/2014/main" id="{1D015EAF-FDA0-4A49-B71D-F0521EA990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204588" cy="5143500"/>
            <a:chOff x="0" y="2006221"/>
            <a:chExt cx="4272784" cy="6858000"/>
          </a:xfrm>
        </p:grpSpPr>
        <p:sp useBgFill="1">
          <p:nvSpPr>
            <p:cNvPr id="52" name="Freeform: Shape 51">
              <a:extLst>
                <a:ext uri="{FF2B5EF4-FFF2-40B4-BE49-F238E27FC236}">
                  <a16:creationId xmlns:a16="http://schemas.microsoft.com/office/drawing/2014/main" id="{0047FB3A-C0F9-4DD9-A4E0-B203F96AA2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0" y="2006221"/>
              <a:ext cx="4272784" cy="6858000"/>
            </a:xfrm>
            <a:custGeom>
              <a:avLst/>
              <a:gdLst>
                <a:gd name="connsiteX0" fmla="*/ 0 w 4272784"/>
                <a:gd name="connsiteY0" fmla="*/ 0 h 6858000"/>
                <a:gd name="connsiteX1" fmla="*/ 4082989 w 4272784"/>
                <a:gd name="connsiteY1" fmla="*/ 0 h 6858000"/>
                <a:gd name="connsiteX2" fmla="*/ 4088029 w 4272784"/>
                <a:gd name="connsiteY2" fmla="*/ 66675 h 6858000"/>
                <a:gd name="connsiteX3" fmla="*/ 4096426 w 4272784"/>
                <a:gd name="connsiteY3" fmla="*/ 122237 h 6858000"/>
                <a:gd name="connsiteX4" fmla="*/ 4106504 w 4272784"/>
                <a:gd name="connsiteY4" fmla="*/ 174625 h 6858000"/>
                <a:gd name="connsiteX5" fmla="*/ 4123300 w 4272784"/>
                <a:gd name="connsiteY5" fmla="*/ 217487 h 6858000"/>
                <a:gd name="connsiteX6" fmla="*/ 4140096 w 4272784"/>
                <a:gd name="connsiteY6" fmla="*/ 260350 h 6858000"/>
                <a:gd name="connsiteX7" fmla="*/ 4160251 w 4272784"/>
                <a:gd name="connsiteY7" fmla="*/ 296862 h 6858000"/>
                <a:gd name="connsiteX8" fmla="*/ 4180406 w 4272784"/>
                <a:gd name="connsiteY8" fmla="*/ 334962 h 6858000"/>
                <a:gd name="connsiteX9" fmla="*/ 4198882 w 4272784"/>
                <a:gd name="connsiteY9" fmla="*/ 369887 h 6858000"/>
                <a:gd name="connsiteX10" fmla="*/ 4217357 w 4272784"/>
                <a:gd name="connsiteY10" fmla="*/ 409575 h 6858000"/>
                <a:gd name="connsiteX11" fmla="*/ 4234153 w 4272784"/>
                <a:gd name="connsiteY11" fmla="*/ 450850 h 6858000"/>
                <a:gd name="connsiteX12" fmla="*/ 4249270 w 4272784"/>
                <a:gd name="connsiteY12" fmla="*/ 496887 h 6858000"/>
                <a:gd name="connsiteX13" fmla="*/ 4261027 w 4272784"/>
                <a:gd name="connsiteY13" fmla="*/ 546100 h 6858000"/>
                <a:gd name="connsiteX14" fmla="*/ 4269425 w 4272784"/>
                <a:gd name="connsiteY14" fmla="*/ 606425 h 6858000"/>
                <a:gd name="connsiteX15" fmla="*/ 4272784 w 4272784"/>
                <a:gd name="connsiteY15" fmla="*/ 673100 h 6858000"/>
                <a:gd name="connsiteX16" fmla="*/ 4269425 w 4272784"/>
                <a:gd name="connsiteY16" fmla="*/ 744537 h 6858000"/>
                <a:gd name="connsiteX17" fmla="*/ 4261027 w 4272784"/>
                <a:gd name="connsiteY17" fmla="*/ 801687 h 6858000"/>
                <a:gd name="connsiteX18" fmla="*/ 4249270 w 4272784"/>
                <a:gd name="connsiteY18" fmla="*/ 854075 h 6858000"/>
                <a:gd name="connsiteX19" fmla="*/ 4234153 w 4272784"/>
                <a:gd name="connsiteY19" fmla="*/ 901700 h 6858000"/>
                <a:gd name="connsiteX20" fmla="*/ 4217357 w 4272784"/>
                <a:gd name="connsiteY20" fmla="*/ 942975 h 6858000"/>
                <a:gd name="connsiteX21" fmla="*/ 4197202 w 4272784"/>
                <a:gd name="connsiteY21" fmla="*/ 981075 h 6858000"/>
                <a:gd name="connsiteX22" fmla="*/ 4177047 w 4272784"/>
                <a:gd name="connsiteY22" fmla="*/ 1017587 h 6858000"/>
                <a:gd name="connsiteX23" fmla="*/ 4156892 w 4272784"/>
                <a:gd name="connsiteY23" fmla="*/ 1055687 h 6858000"/>
                <a:gd name="connsiteX24" fmla="*/ 4138416 w 4272784"/>
                <a:gd name="connsiteY24" fmla="*/ 1095375 h 6858000"/>
                <a:gd name="connsiteX25" fmla="*/ 4119940 w 4272784"/>
                <a:gd name="connsiteY25" fmla="*/ 1136650 h 6858000"/>
                <a:gd name="connsiteX26" fmla="*/ 4104825 w 4272784"/>
                <a:gd name="connsiteY26" fmla="*/ 1182687 h 6858000"/>
                <a:gd name="connsiteX27" fmla="*/ 4094747 w 4272784"/>
                <a:gd name="connsiteY27" fmla="*/ 1235075 h 6858000"/>
                <a:gd name="connsiteX28" fmla="*/ 4084669 w 4272784"/>
                <a:gd name="connsiteY28" fmla="*/ 1295400 h 6858000"/>
                <a:gd name="connsiteX29" fmla="*/ 4082989 w 4272784"/>
                <a:gd name="connsiteY29" fmla="*/ 1363662 h 6858000"/>
                <a:gd name="connsiteX30" fmla="*/ 4084669 w 4272784"/>
                <a:gd name="connsiteY30" fmla="*/ 1431925 h 6858000"/>
                <a:gd name="connsiteX31" fmla="*/ 4094747 w 4272784"/>
                <a:gd name="connsiteY31" fmla="*/ 1492250 h 6858000"/>
                <a:gd name="connsiteX32" fmla="*/ 4104825 w 4272784"/>
                <a:gd name="connsiteY32" fmla="*/ 1544637 h 6858000"/>
                <a:gd name="connsiteX33" fmla="*/ 4119940 w 4272784"/>
                <a:gd name="connsiteY33" fmla="*/ 1589087 h 6858000"/>
                <a:gd name="connsiteX34" fmla="*/ 4138416 w 4272784"/>
                <a:gd name="connsiteY34" fmla="*/ 1631950 h 6858000"/>
                <a:gd name="connsiteX35" fmla="*/ 4156892 w 4272784"/>
                <a:gd name="connsiteY35" fmla="*/ 1671637 h 6858000"/>
                <a:gd name="connsiteX36" fmla="*/ 4177047 w 4272784"/>
                <a:gd name="connsiteY36" fmla="*/ 1708150 h 6858000"/>
                <a:gd name="connsiteX37" fmla="*/ 4197202 w 4272784"/>
                <a:gd name="connsiteY37" fmla="*/ 1743075 h 6858000"/>
                <a:gd name="connsiteX38" fmla="*/ 4217357 w 4272784"/>
                <a:gd name="connsiteY38" fmla="*/ 1782762 h 6858000"/>
                <a:gd name="connsiteX39" fmla="*/ 4234153 w 4272784"/>
                <a:gd name="connsiteY39" fmla="*/ 1824037 h 6858000"/>
                <a:gd name="connsiteX40" fmla="*/ 4249270 w 4272784"/>
                <a:gd name="connsiteY40" fmla="*/ 1870075 h 6858000"/>
                <a:gd name="connsiteX41" fmla="*/ 4261027 w 4272784"/>
                <a:gd name="connsiteY41" fmla="*/ 1922462 h 6858000"/>
                <a:gd name="connsiteX42" fmla="*/ 4269425 w 4272784"/>
                <a:gd name="connsiteY42" fmla="*/ 1982787 h 6858000"/>
                <a:gd name="connsiteX43" fmla="*/ 4272784 w 4272784"/>
                <a:gd name="connsiteY43" fmla="*/ 2051050 h 6858000"/>
                <a:gd name="connsiteX44" fmla="*/ 4269425 w 4272784"/>
                <a:gd name="connsiteY44" fmla="*/ 2119312 h 6858000"/>
                <a:gd name="connsiteX45" fmla="*/ 4261027 w 4272784"/>
                <a:gd name="connsiteY45" fmla="*/ 2179637 h 6858000"/>
                <a:gd name="connsiteX46" fmla="*/ 4249270 w 4272784"/>
                <a:gd name="connsiteY46" fmla="*/ 2232025 h 6858000"/>
                <a:gd name="connsiteX47" fmla="*/ 4234153 w 4272784"/>
                <a:gd name="connsiteY47" fmla="*/ 2278062 h 6858000"/>
                <a:gd name="connsiteX48" fmla="*/ 4217357 w 4272784"/>
                <a:gd name="connsiteY48" fmla="*/ 2319337 h 6858000"/>
                <a:gd name="connsiteX49" fmla="*/ 4197202 w 4272784"/>
                <a:gd name="connsiteY49" fmla="*/ 2359025 h 6858000"/>
                <a:gd name="connsiteX50" fmla="*/ 4177047 w 4272784"/>
                <a:gd name="connsiteY50" fmla="*/ 2395537 h 6858000"/>
                <a:gd name="connsiteX51" fmla="*/ 4156892 w 4272784"/>
                <a:gd name="connsiteY51" fmla="*/ 2433637 h 6858000"/>
                <a:gd name="connsiteX52" fmla="*/ 4138416 w 4272784"/>
                <a:gd name="connsiteY52" fmla="*/ 2471737 h 6858000"/>
                <a:gd name="connsiteX53" fmla="*/ 4119940 w 4272784"/>
                <a:gd name="connsiteY53" fmla="*/ 2513012 h 6858000"/>
                <a:gd name="connsiteX54" fmla="*/ 4104825 w 4272784"/>
                <a:gd name="connsiteY54" fmla="*/ 2560637 h 6858000"/>
                <a:gd name="connsiteX55" fmla="*/ 4094747 w 4272784"/>
                <a:gd name="connsiteY55" fmla="*/ 2613025 h 6858000"/>
                <a:gd name="connsiteX56" fmla="*/ 4084669 w 4272784"/>
                <a:gd name="connsiteY56" fmla="*/ 2671762 h 6858000"/>
                <a:gd name="connsiteX57" fmla="*/ 4082989 w 4272784"/>
                <a:gd name="connsiteY57" fmla="*/ 2741612 h 6858000"/>
                <a:gd name="connsiteX58" fmla="*/ 4084669 w 4272784"/>
                <a:gd name="connsiteY58" fmla="*/ 2809875 h 6858000"/>
                <a:gd name="connsiteX59" fmla="*/ 4094747 w 4272784"/>
                <a:gd name="connsiteY59" fmla="*/ 2868612 h 6858000"/>
                <a:gd name="connsiteX60" fmla="*/ 4104825 w 4272784"/>
                <a:gd name="connsiteY60" fmla="*/ 2922587 h 6858000"/>
                <a:gd name="connsiteX61" fmla="*/ 4119940 w 4272784"/>
                <a:gd name="connsiteY61" fmla="*/ 2967037 h 6858000"/>
                <a:gd name="connsiteX62" fmla="*/ 4138416 w 4272784"/>
                <a:gd name="connsiteY62" fmla="*/ 3009900 h 6858000"/>
                <a:gd name="connsiteX63" fmla="*/ 4156892 w 4272784"/>
                <a:gd name="connsiteY63" fmla="*/ 3046412 h 6858000"/>
                <a:gd name="connsiteX64" fmla="*/ 4177047 w 4272784"/>
                <a:gd name="connsiteY64" fmla="*/ 3084512 h 6858000"/>
                <a:gd name="connsiteX65" fmla="*/ 4197202 w 4272784"/>
                <a:gd name="connsiteY65" fmla="*/ 3121025 h 6858000"/>
                <a:gd name="connsiteX66" fmla="*/ 4217357 w 4272784"/>
                <a:gd name="connsiteY66" fmla="*/ 3160712 h 6858000"/>
                <a:gd name="connsiteX67" fmla="*/ 4234153 w 4272784"/>
                <a:gd name="connsiteY67" fmla="*/ 3201987 h 6858000"/>
                <a:gd name="connsiteX68" fmla="*/ 4249270 w 4272784"/>
                <a:gd name="connsiteY68" fmla="*/ 3248025 h 6858000"/>
                <a:gd name="connsiteX69" fmla="*/ 4261027 w 4272784"/>
                <a:gd name="connsiteY69" fmla="*/ 3300412 h 6858000"/>
                <a:gd name="connsiteX70" fmla="*/ 4269425 w 4272784"/>
                <a:gd name="connsiteY70" fmla="*/ 3360737 h 6858000"/>
                <a:gd name="connsiteX71" fmla="*/ 4272784 w 4272784"/>
                <a:gd name="connsiteY71" fmla="*/ 3427412 h 6858000"/>
                <a:gd name="connsiteX72" fmla="*/ 4269425 w 4272784"/>
                <a:gd name="connsiteY72" fmla="*/ 3497262 h 6858000"/>
                <a:gd name="connsiteX73" fmla="*/ 4261027 w 4272784"/>
                <a:gd name="connsiteY73" fmla="*/ 3557587 h 6858000"/>
                <a:gd name="connsiteX74" fmla="*/ 4249270 w 4272784"/>
                <a:gd name="connsiteY74" fmla="*/ 3609975 h 6858000"/>
                <a:gd name="connsiteX75" fmla="*/ 4234153 w 4272784"/>
                <a:gd name="connsiteY75" fmla="*/ 3656012 h 6858000"/>
                <a:gd name="connsiteX76" fmla="*/ 4217357 w 4272784"/>
                <a:gd name="connsiteY76" fmla="*/ 3697287 h 6858000"/>
                <a:gd name="connsiteX77" fmla="*/ 4197202 w 4272784"/>
                <a:gd name="connsiteY77" fmla="*/ 3736975 h 6858000"/>
                <a:gd name="connsiteX78" fmla="*/ 4156892 w 4272784"/>
                <a:gd name="connsiteY78" fmla="*/ 3811587 h 6858000"/>
                <a:gd name="connsiteX79" fmla="*/ 4138416 w 4272784"/>
                <a:gd name="connsiteY79" fmla="*/ 3848100 h 6858000"/>
                <a:gd name="connsiteX80" fmla="*/ 4119940 w 4272784"/>
                <a:gd name="connsiteY80" fmla="*/ 3890962 h 6858000"/>
                <a:gd name="connsiteX81" fmla="*/ 4104825 w 4272784"/>
                <a:gd name="connsiteY81" fmla="*/ 3935412 h 6858000"/>
                <a:gd name="connsiteX82" fmla="*/ 4094747 w 4272784"/>
                <a:gd name="connsiteY82" fmla="*/ 3987800 h 6858000"/>
                <a:gd name="connsiteX83" fmla="*/ 4084669 w 4272784"/>
                <a:gd name="connsiteY83" fmla="*/ 4048125 h 6858000"/>
                <a:gd name="connsiteX84" fmla="*/ 4082989 w 4272784"/>
                <a:gd name="connsiteY84" fmla="*/ 4116387 h 6858000"/>
                <a:gd name="connsiteX85" fmla="*/ 4084669 w 4272784"/>
                <a:gd name="connsiteY85" fmla="*/ 4186237 h 6858000"/>
                <a:gd name="connsiteX86" fmla="*/ 4094747 w 4272784"/>
                <a:gd name="connsiteY86" fmla="*/ 4244975 h 6858000"/>
                <a:gd name="connsiteX87" fmla="*/ 4104825 w 4272784"/>
                <a:gd name="connsiteY87" fmla="*/ 4297362 h 6858000"/>
                <a:gd name="connsiteX88" fmla="*/ 4119940 w 4272784"/>
                <a:gd name="connsiteY88" fmla="*/ 4343400 h 6858000"/>
                <a:gd name="connsiteX89" fmla="*/ 4138416 w 4272784"/>
                <a:gd name="connsiteY89" fmla="*/ 4386262 h 6858000"/>
                <a:gd name="connsiteX90" fmla="*/ 4156892 w 4272784"/>
                <a:gd name="connsiteY90" fmla="*/ 4424362 h 6858000"/>
                <a:gd name="connsiteX91" fmla="*/ 4197202 w 4272784"/>
                <a:gd name="connsiteY91" fmla="*/ 4498975 h 6858000"/>
                <a:gd name="connsiteX92" fmla="*/ 4217357 w 4272784"/>
                <a:gd name="connsiteY92" fmla="*/ 4537075 h 6858000"/>
                <a:gd name="connsiteX93" fmla="*/ 4234153 w 4272784"/>
                <a:gd name="connsiteY93" fmla="*/ 4579937 h 6858000"/>
                <a:gd name="connsiteX94" fmla="*/ 4249270 w 4272784"/>
                <a:gd name="connsiteY94" fmla="*/ 4625975 h 6858000"/>
                <a:gd name="connsiteX95" fmla="*/ 4261027 w 4272784"/>
                <a:gd name="connsiteY95" fmla="*/ 4678362 h 6858000"/>
                <a:gd name="connsiteX96" fmla="*/ 4269425 w 4272784"/>
                <a:gd name="connsiteY96" fmla="*/ 4738687 h 6858000"/>
                <a:gd name="connsiteX97" fmla="*/ 4272784 w 4272784"/>
                <a:gd name="connsiteY97" fmla="*/ 4806950 h 6858000"/>
                <a:gd name="connsiteX98" fmla="*/ 4269425 w 4272784"/>
                <a:gd name="connsiteY98" fmla="*/ 4875212 h 6858000"/>
                <a:gd name="connsiteX99" fmla="*/ 4261027 w 4272784"/>
                <a:gd name="connsiteY99" fmla="*/ 4935537 h 6858000"/>
                <a:gd name="connsiteX100" fmla="*/ 4249270 w 4272784"/>
                <a:gd name="connsiteY100" fmla="*/ 4987925 h 6858000"/>
                <a:gd name="connsiteX101" fmla="*/ 4234153 w 4272784"/>
                <a:gd name="connsiteY101" fmla="*/ 5033962 h 6858000"/>
                <a:gd name="connsiteX102" fmla="*/ 4217357 w 4272784"/>
                <a:gd name="connsiteY102" fmla="*/ 5075237 h 6858000"/>
                <a:gd name="connsiteX103" fmla="*/ 4197202 w 4272784"/>
                <a:gd name="connsiteY103" fmla="*/ 5114925 h 6858000"/>
                <a:gd name="connsiteX104" fmla="*/ 4177047 w 4272784"/>
                <a:gd name="connsiteY104" fmla="*/ 5149850 h 6858000"/>
                <a:gd name="connsiteX105" fmla="*/ 4156892 w 4272784"/>
                <a:gd name="connsiteY105" fmla="*/ 5186362 h 6858000"/>
                <a:gd name="connsiteX106" fmla="*/ 4138416 w 4272784"/>
                <a:gd name="connsiteY106" fmla="*/ 5226050 h 6858000"/>
                <a:gd name="connsiteX107" fmla="*/ 4119940 w 4272784"/>
                <a:gd name="connsiteY107" fmla="*/ 5268912 h 6858000"/>
                <a:gd name="connsiteX108" fmla="*/ 4104825 w 4272784"/>
                <a:gd name="connsiteY108" fmla="*/ 5313362 h 6858000"/>
                <a:gd name="connsiteX109" fmla="*/ 4094747 w 4272784"/>
                <a:gd name="connsiteY109" fmla="*/ 5365750 h 6858000"/>
                <a:gd name="connsiteX110" fmla="*/ 4084669 w 4272784"/>
                <a:gd name="connsiteY110" fmla="*/ 5426075 h 6858000"/>
                <a:gd name="connsiteX111" fmla="*/ 4082989 w 4272784"/>
                <a:gd name="connsiteY111" fmla="*/ 5494337 h 6858000"/>
                <a:gd name="connsiteX112" fmla="*/ 4084669 w 4272784"/>
                <a:gd name="connsiteY112" fmla="*/ 5562600 h 6858000"/>
                <a:gd name="connsiteX113" fmla="*/ 4094747 w 4272784"/>
                <a:gd name="connsiteY113" fmla="*/ 5622925 h 6858000"/>
                <a:gd name="connsiteX114" fmla="*/ 4104825 w 4272784"/>
                <a:gd name="connsiteY114" fmla="*/ 5675312 h 6858000"/>
                <a:gd name="connsiteX115" fmla="*/ 4119940 w 4272784"/>
                <a:gd name="connsiteY115" fmla="*/ 5721350 h 6858000"/>
                <a:gd name="connsiteX116" fmla="*/ 4138416 w 4272784"/>
                <a:gd name="connsiteY116" fmla="*/ 5762625 h 6858000"/>
                <a:gd name="connsiteX117" fmla="*/ 4156892 w 4272784"/>
                <a:gd name="connsiteY117" fmla="*/ 5802312 h 6858000"/>
                <a:gd name="connsiteX118" fmla="*/ 4177047 w 4272784"/>
                <a:gd name="connsiteY118" fmla="*/ 5840412 h 6858000"/>
                <a:gd name="connsiteX119" fmla="*/ 4197202 w 4272784"/>
                <a:gd name="connsiteY119" fmla="*/ 5876925 h 6858000"/>
                <a:gd name="connsiteX120" fmla="*/ 4217357 w 4272784"/>
                <a:gd name="connsiteY120" fmla="*/ 5915025 h 6858000"/>
                <a:gd name="connsiteX121" fmla="*/ 4234153 w 4272784"/>
                <a:gd name="connsiteY121" fmla="*/ 5956300 h 6858000"/>
                <a:gd name="connsiteX122" fmla="*/ 4249270 w 4272784"/>
                <a:gd name="connsiteY122" fmla="*/ 6003925 h 6858000"/>
                <a:gd name="connsiteX123" fmla="*/ 4261027 w 4272784"/>
                <a:gd name="connsiteY123" fmla="*/ 6056312 h 6858000"/>
                <a:gd name="connsiteX124" fmla="*/ 4269425 w 4272784"/>
                <a:gd name="connsiteY124" fmla="*/ 6113462 h 6858000"/>
                <a:gd name="connsiteX125" fmla="*/ 4272784 w 4272784"/>
                <a:gd name="connsiteY125" fmla="*/ 6183312 h 6858000"/>
                <a:gd name="connsiteX126" fmla="*/ 4269425 w 4272784"/>
                <a:gd name="connsiteY126" fmla="*/ 6251575 h 6858000"/>
                <a:gd name="connsiteX127" fmla="*/ 4261027 w 4272784"/>
                <a:gd name="connsiteY127" fmla="*/ 6311900 h 6858000"/>
                <a:gd name="connsiteX128" fmla="*/ 4249270 w 4272784"/>
                <a:gd name="connsiteY128" fmla="*/ 6361112 h 6858000"/>
                <a:gd name="connsiteX129" fmla="*/ 4234153 w 4272784"/>
                <a:gd name="connsiteY129" fmla="*/ 6407150 h 6858000"/>
                <a:gd name="connsiteX130" fmla="*/ 4217357 w 4272784"/>
                <a:gd name="connsiteY130" fmla="*/ 6448425 h 6858000"/>
                <a:gd name="connsiteX131" fmla="*/ 4198882 w 4272784"/>
                <a:gd name="connsiteY131" fmla="*/ 6488112 h 6858000"/>
                <a:gd name="connsiteX132" fmla="*/ 4180406 w 4272784"/>
                <a:gd name="connsiteY132" fmla="*/ 6523037 h 6858000"/>
                <a:gd name="connsiteX133" fmla="*/ 4160251 w 4272784"/>
                <a:gd name="connsiteY133" fmla="*/ 6561137 h 6858000"/>
                <a:gd name="connsiteX134" fmla="*/ 4140096 w 4272784"/>
                <a:gd name="connsiteY134" fmla="*/ 6597650 h 6858000"/>
                <a:gd name="connsiteX135" fmla="*/ 4123300 w 4272784"/>
                <a:gd name="connsiteY135" fmla="*/ 6640512 h 6858000"/>
                <a:gd name="connsiteX136" fmla="*/ 4106504 w 4272784"/>
                <a:gd name="connsiteY136" fmla="*/ 6683375 h 6858000"/>
                <a:gd name="connsiteX137" fmla="*/ 4096426 w 4272784"/>
                <a:gd name="connsiteY137" fmla="*/ 6735762 h 6858000"/>
                <a:gd name="connsiteX138" fmla="*/ 4088029 w 4272784"/>
                <a:gd name="connsiteY138" fmla="*/ 6791325 h 6858000"/>
                <a:gd name="connsiteX139" fmla="*/ 4082989 w 4272784"/>
                <a:gd name="connsiteY139" fmla="*/ 6858000 h 6858000"/>
                <a:gd name="connsiteX140" fmla="*/ 0 w 427278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272784" h="6858000">
                  <a:moveTo>
                    <a:pt x="0" y="0"/>
                  </a:moveTo>
                  <a:lnTo>
                    <a:pt x="4082989" y="0"/>
                  </a:lnTo>
                  <a:lnTo>
                    <a:pt x="4088029" y="66675"/>
                  </a:lnTo>
                  <a:lnTo>
                    <a:pt x="4096426" y="122237"/>
                  </a:lnTo>
                  <a:lnTo>
                    <a:pt x="4106504" y="174625"/>
                  </a:lnTo>
                  <a:lnTo>
                    <a:pt x="4123300" y="217487"/>
                  </a:lnTo>
                  <a:lnTo>
                    <a:pt x="4140096" y="260350"/>
                  </a:lnTo>
                  <a:lnTo>
                    <a:pt x="4160251" y="296862"/>
                  </a:lnTo>
                  <a:lnTo>
                    <a:pt x="4180406" y="334962"/>
                  </a:lnTo>
                  <a:lnTo>
                    <a:pt x="4198882" y="369887"/>
                  </a:lnTo>
                  <a:lnTo>
                    <a:pt x="4217357" y="409575"/>
                  </a:lnTo>
                  <a:lnTo>
                    <a:pt x="4234153" y="450850"/>
                  </a:lnTo>
                  <a:lnTo>
                    <a:pt x="4249270" y="496887"/>
                  </a:lnTo>
                  <a:lnTo>
                    <a:pt x="4261027" y="546100"/>
                  </a:lnTo>
                  <a:lnTo>
                    <a:pt x="4269425" y="606425"/>
                  </a:lnTo>
                  <a:lnTo>
                    <a:pt x="4272784" y="673100"/>
                  </a:lnTo>
                  <a:lnTo>
                    <a:pt x="4269425" y="744537"/>
                  </a:lnTo>
                  <a:lnTo>
                    <a:pt x="4261027" y="801687"/>
                  </a:lnTo>
                  <a:lnTo>
                    <a:pt x="4249270" y="854075"/>
                  </a:lnTo>
                  <a:lnTo>
                    <a:pt x="4234153" y="901700"/>
                  </a:lnTo>
                  <a:lnTo>
                    <a:pt x="4217357" y="942975"/>
                  </a:lnTo>
                  <a:lnTo>
                    <a:pt x="4197202" y="981075"/>
                  </a:lnTo>
                  <a:lnTo>
                    <a:pt x="4177047" y="1017587"/>
                  </a:lnTo>
                  <a:lnTo>
                    <a:pt x="4156892" y="1055687"/>
                  </a:lnTo>
                  <a:lnTo>
                    <a:pt x="4138416" y="1095375"/>
                  </a:lnTo>
                  <a:lnTo>
                    <a:pt x="4119940" y="1136650"/>
                  </a:lnTo>
                  <a:lnTo>
                    <a:pt x="4104825" y="1182687"/>
                  </a:lnTo>
                  <a:lnTo>
                    <a:pt x="4094747" y="1235075"/>
                  </a:lnTo>
                  <a:lnTo>
                    <a:pt x="4084669" y="1295400"/>
                  </a:lnTo>
                  <a:lnTo>
                    <a:pt x="4082989" y="1363662"/>
                  </a:lnTo>
                  <a:lnTo>
                    <a:pt x="4084669" y="1431925"/>
                  </a:lnTo>
                  <a:lnTo>
                    <a:pt x="4094747" y="1492250"/>
                  </a:lnTo>
                  <a:lnTo>
                    <a:pt x="4104825" y="1544637"/>
                  </a:lnTo>
                  <a:lnTo>
                    <a:pt x="4119940" y="1589087"/>
                  </a:lnTo>
                  <a:lnTo>
                    <a:pt x="4138416" y="1631950"/>
                  </a:lnTo>
                  <a:lnTo>
                    <a:pt x="4156892" y="1671637"/>
                  </a:lnTo>
                  <a:lnTo>
                    <a:pt x="4177047" y="1708150"/>
                  </a:lnTo>
                  <a:lnTo>
                    <a:pt x="4197202" y="1743075"/>
                  </a:lnTo>
                  <a:lnTo>
                    <a:pt x="4217357" y="1782762"/>
                  </a:lnTo>
                  <a:lnTo>
                    <a:pt x="4234153" y="1824037"/>
                  </a:lnTo>
                  <a:lnTo>
                    <a:pt x="4249270" y="1870075"/>
                  </a:lnTo>
                  <a:lnTo>
                    <a:pt x="4261027" y="1922462"/>
                  </a:lnTo>
                  <a:lnTo>
                    <a:pt x="4269425" y="1982787"/>
                  </a:lnTo>
                  <a:lnTo>
                    <a:pt x="4272784" y="2051050"/>
                  </a:lnTo>
                  <a:lnTo>
                    <a:pt x="4269425" y="2119312"/>
                  </a:lnTo>
                  <a:lnTo>
                    <a:pt x="4261027" y="2179637"/>
                  </a:lnTo>
                  <a:lnTo>
                    <a:pt x="4249270" y="2232025"/>
                  </a:lnTo>
                  <a:lnTo>
                    <a:pt x="4234153" y="2278062"/>
                  </a:lnTo>
                  <a:lnTo>
                    <a:pt x="4217357" y="2319337"/>
                  </a:lnTo>
                  <a:lnTo>
                    <a:pt x="4197202" y="2359025"/>
                  </a:lnTo>
                  <a:lnTo>
                    <a:pt x="4177047" y="2395537"/>
                  </a:lnTo>
                  <a:lnTo>
                    <a:pt x="4156892" y="2433637"/>
                  </a:lnTo>
                  <a:lnTo>
                    <a:pt x="4138416" y="2471737"/>
                  </a:lnTo>
                  <a:lnTo>
                    <a:pt x="4119940" y="2513012"/>
                  </a:lnTo>
                  <a:lnTo>
                    <a:pt x="4104825" y="2560637"/>
                  </a:lnTo>
                  <a:lnTo>
                    <a:pt x="4094747" y="2613025"/>
                  </a:lnTo>
                  <a:lnTo>
                    <a:pt x="4084669" y="2671762"/>
                  </a:lnTo>
                  <a:lnTo>
                    <a:pt x="4082989" y="2741612"/>
                  </a:lnTo>
                  <a:lnTo>
                    <a:pt x="4084669" y="2809875"/>
                  </a:lnTo>
                  <a:lnTo>
                    <a:pt x="4094747" y="2868612"/>
                  </a:lnTo>
                  <a:lnTo>
                    <a:pt x="4104825" y="2922587"/>
                  </a:lnTo>
                  <a:lnTo>
                    <a:pt x="4119940" y="2967037"/>
                  </a:lnTo>
                  <a:lnTo>
                    <a:pt x="4138416" y="3009900"/>
                  </a:lnTo>
                  <a:lnTo>
                    <a:pt x="4156892" y="3046412"/>
                  </a:lnTo>
                  <a:lnTo>
                    <a:pt x="4177047" y="3084512"/>
                  </a:lnTo>
                  <a:lnTo>
                    <a:pt x="4197202" y="3121025"/>
                  </a:lnTo>
                  <a:lnTo>
                    <a:pt x="4217357" y="3160712"/>
                  </a:lnTo>
                  <a:lnTo>
                    <a:pt x="4234153" y="3201987"/>
                  </a:lnTo>
                  <a:lnTo>
                    <a:pt x="4249270" y="3248025"/>
                  </a:lnTo>
                  <a:lnTo>
                    <a:pt x="4261027" y="3300412"/>
                  </a:lnTo>
                  <a:lnTo>
                    <a:pt x="4269425" y="3360737"/>
                  </a:lnTo>
                  <a:lnTo>
                    <a:pt x="4272784" y="3427412"/>
                  </a:lnTo>
                  <a:lnTo>
                    <a:pt x="4269425" y="3497262"/>
                  </a:lnTo>
                  <a:lnTo>
                    <a:pt x="4261027" y="3557587"/>
                  </a:lnTo>
                  <a:lnTo>
                    <a:pt x="4249270" y="3609975"/>
                  </a:lnTo>
                  <a:lnTo>
                    <a:pt x="4234153" y="3656012"/>
                  </a:lnTo>
                  <a:lnTo>
                    <a:pt x="4217357" y="3697287"/>
                  </a:lnTo>
                  <a:lnTo>
                    <a:pt x="4197202" y="3736975"/>
                  </a:lnTo>
                  <a:lnTo>
                    <a:pt x="4156892" y="3811587"/>
                  </a:lnTo>
                  <a:lnTo>
                    <a:pt x="4138416" y="3848100"/>
                  </a:lnTo>
                  <a:lnTo>
                    <a:pt x="4119940" y="3890962"/>
                  </a:lnTo>
                  <a:lnTo>
                    <a:pt x="4104825" y="3935412"/>
                  </a:lnTo>
                  <a:lnTo>
                    <a:pt x="4094747" y="3987800"/>
                  </a:lnTo>
                  <a:lnTo>
                    <a:pt x="4084669" y="4048125"/>
                  </a:lnTo>
                  <a:lnTo>
                    <a:pt x="4082989" y="4116387"/>
                  </a:lnTo>
                  <a:lnTo>
                    <a:pt x="4084669" y="4186237"/>
                  </a:lnTo>
                  <a:lnTo>
                    <a:pt x="4094747" y="4244975"/>
                  </a:lnTo>
                  <a:lnTo>
                    <a:pt x="4104825" y="4297362"/>
                  </a:lnTo>
                  <a:lnTo>
                    <a:pt x="4119940" y="4343400"/>
                  </a:lnTo>
                  <a:lnTo>
                    <a:pt x="4138416" y="4386262"/>
                  </a:lnTo>
                  <a:lnTo>
                    <a:pt x="4156892" y="4424362"/>
                  </a:lnTo>
                  <a:lnTo>
                    <a:pt x="4197202" y="4498975"/>
                  </a:lnTo>
                  <a:lnTo>
                    <a:pt x="4217357" y="4537075"/>
                  </a:lnTo>
                  <a:lnTo>
                    <a:pt x="4234153" y="4579937"/>
                  </a:lnTo>
                  <a:lnTo>
                    <a:pt x="4249270" y="4625975"/>
                  </a:lnTo>
                  <a:lnTo>
                    <a:pt x="4261027" y="4678362"/>
                  </a:lnTo>
                  <a:lnTo>
                    <a:pt x="4269425" y="4738687"/>
                  </a:lnTo>
                  <a:lnTo>
                    <a:pt x="4272784" y="4806950"/>
                  </a:lnTo>
                  <a:lnTo>
                    <a:pt x="4269425" y="4875212"/>
                  </a:lnTo>
                  <a:lnTo>
                    <a:pt x="4261027" y="4935537"/>
                  </a:lnTo>
                  <a:lnTo>
                    <a:pt x="4249270" y="4987925"/>
                  </a:lnTo>
                  <a:lnTo>
                    <a:pt x="4234153" y="5033962"/>
                  </a:lnTo>
                  <a:lnTo>
                    <a:pt x="4217357" y="5075237"/>
                  </a:lnTo>
                  <a:lnTo>
                    <a:pt x="4197202" y="5114925"/>
                  </a:lnTo>
                  <a:lnTo>
                    <a:pt x="4177047" y="5149850"/>
                  </a:lnTo>
                  <a:lnTo>
                    <a:pt x="4156892" y="5186362"/>
                  </a:lnTo>
                  <a:lnTo>
                    <a:pt x="4138416" y="5226050"/>
                  </a:lnTo>
                  <a:lnTo>
                    <a:pt x="4119940" y="5268912"/>
                  </a:lnTo>
                  <a:lnTo>
                    <a:pt x="4104825" y="5313362"/>
                  </a:lnTo>
                  <a:lnTo>
                    <a:pt x="4094747" y="5365750"/>
                  </a:lnTo>
                  <a:lnTo>
                    <a:pt x="4084669" y="5426075"/>
                  </a:lnTo>
                  <a:lnTo>
                    <a:pt x="4082989" y="5494337"/>
                  </a:lnTo>
                  <a:lnTo>
                    <a:pt x="4084669" y="5562600"/>
                  </a:lnTo>
                  <a:lnTo>
                    <a:pt x="4094747" y="5622925"/>
                  </a:lnTo>
                  <a:lnTo>
                    <a:pt x="4104825" y="5675312"/>
                  </a:lnTo>
                  <a:lnTo>
                    <a:pt x="4119940" y="5721350"/>
                  </a:lnTo>
                  <a:lnTo>
                    <a:pt x="4138416" y="5762625"/>
                  </a:lnTo>
                  <a:lnTo>
                    <a:pt x="4156892" y="5802312"/>
                  </a:lnTo>
                  <a:lnTo>
                    <a:pt x="4177047" y="5840412"/>
                  </a:lnTo>
                  <a:lnTo>
                    <a:pt x="4197202" y="5876925"/>
                  </a:lnTo>
                  <a:lnTo>
                    <a:pt x="4217357" y="5915025"/>
                  </a:lnTo>
                  <a:lnTo>
                    <a:pt x="4234153" y="5956300"/>
                  </a:lnTo>
                  <a:lnTo>
                    <a:pt x="4249270" y="6003925"/>
                  </a:lnTo>
                  <a:lnTo>
                    <a:pt x="4261027" y="6056312"/>
                  </a:lnTo>
                  <a:lnTo>
                    <a:pt x="4269425" y="6113462"/>
                  </a:lnTo>
                  <a:lnTo>
                    <a:pt x="4272784" y="6183312"/>
                  </a:lnTo>
                  <a:lnTo>
                    <a:pt x="4269425" y="6251575"/>
                  </a:lnTo>
                  <a:lnTo>
                    <a:pt x="4261027" y="6311900"/>
                  </a:lnTo>
                  <a:lnTo>
                    <a:pt x="4249270" y="6361112"/>
                  </a:lnTo>
                  <a:lnTo>
                    <a:pt x="4234153" y="6407150"/>
                  </a:lnTo>
                  <a:lnTo>
                    <a:pt x="4217357" y="6448425"/>
                  </a:lnTo>
                  <a:lnTo>
                    <a:pt x="4198882" y="6488112"/>
                  </a:lnTo>
                  <a:lnTo>
                    <a:pt x="4180406" y="6523037"/>
                  </a:lnTo>
                  <a:lnTo>
                    <a:pt x="4160251" y="6561137"/>
                  </a:lnTo>
                  <a:lnTo>
                    <a:pt x="4140096" y="6597650"/>
                  </a:lnTo>
                  <a:lnTo>
                    <a:pt x="4123300" y="6640512"/>
                  </a:lnTo>
                  <a:lnTo>
                    <a:pt x="4106504" y="6683375"/>
                  </a:lnTo>
                  <a:lnTo>
                    <a:pt x="4096426" y="6735762"/>
                  </a:lnTo>
                  <a:lnTo>
                    <a:pt x="4088029" y="6791325"/>
                  </a:lnTo>
                  <a:lnTo>
                    <a:pt x="4082989" y="6858000"/>
                  </a:lnTo>
                  <a:lnTo>
                    <a:pt x="0" y="6858000"/>
                  </a:lnTo>
                  <a:close/>
                </a:path>
              </a:pathLst>
            </a:custGeom>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3" name="Freeform: Shape 52">
              <a:extLst>
                <a:ext uri="{FF2B5EF4-FFF2-40B4-BE49-F238E27FC236}">
                  <a16:creationId xmlns:a16="http://schemas.microsoft.com/office/drawing/2014/main" id="{6C42C509-4662-4775-BF18-33FB465BCD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0" y="2006221"/>
              <a:ext cx="4272784" cy="6858000"/>
            </a:xfrm>
            <a:custGeom>
              <a:avLst/>
              <a:gdLst>
                <a:gd name="connsiteX0" fmla="*/ 0 w 4272784"/>
                <a:gd name="connsiteY0" fmla="*/ 0 h 6858000"/>
                <a:gd name="connsiteX1" fmla="*/ 4082989 w 4272784"/>
                <a:gd name="connsiteY1" fmla="*/ 0 h 6858000"/>
                <a:gd name="connsiteX2" fmla="*/ 4088029 w 4272784"/>
                <a:gd name="connsiteY2" fmla="*/ 66675 h 6858000"/>
                <a:gd name="connsiteX3" fmla="*/ 4096426 w 4272784"/>
                <a:gd name="connsiteY3" fmla="*/ 122237 h 6858000"/>
                <a:gd name="connsiteX4" fmla="*/ 4106504 w 4272784"/>
                <a:gd name="connsiteY4" fmla="*/ 174625 h 6858000"/>
                <a:gd name="connsiteX5" fmla="*/ 4123300 w 4272784"/>
                <a:gd name="connsiteY5" fmla="*/ 217487 h 6858000"/>
                <a:gd name="connsiteX6" fmla="*/ 4140096 w 4272784"/>
                <a:gd name="connsiteY6" fmla="*/ 260350 h 6858000"/>
                <a:gd name="connsiteX7" fmla="*/ 4160251 w 4272784"/>
                <a:gd name="connsiteY7" fmla="*/ 296862 h 6858000"/>
                <a:gd name="connsiteX8" fmla="*/ 4180406 w 4272784"/>
                <a:gd name="connsiteY8" fmla="*/ 334962 h 6858000"/>
                <a:gd name="connsiteX9" fmla="*/ 4198882 w 4272784"/>
                <a:gd name="connsiteY9" fmla="*/ 369887 h 6858000"/>
                <a:gd name="connsiteX10" fmla="*/ 4217357 w 4272784"/>
                <a:gd name="connsiteY10" fmla="*/ 409575 h 6858000"/>
                <a:gd name="connsiteX11" fmla="*/ 4234153 w 4272784"/>
                <a:gd name="connsiteY11" fmla="*/ 450850 h 6858000"/>
                <a:gd name="connsiteX12" fmla="*/ 4249270 w 4272784"/>
                <a:gd name="connsiteY12" fmla="*/ 496887 h 6858000"/>
                <a:gd name="connsiteX13" fmla="*/ 4261027 w 4272784"/>
                <a:gd name="connsiteY13" fmla="*/ 546100 h 6858000"/>
                <a:gd name="connsiteX14" fmla="*/ 4269425 w 4272784"/>
                <a:gd name="connsiteY14" fmla="*/ 606425 h 6858000"/>
                <a:gd name="connsiteX15" fmla="*/ 4272784 w 4272784"/>
                <a:gd name="connsiteY15" fmla="*/ 673100 h 6858000"/>
                <a:gd name="connsiteX16" fmla="*/ 4269425 w 4272784"/>
                <a:gd name="connsiteY16" fmla="*/ 744537 h 6858000"/>
                <a:gd name="connsiteX17" fmla="*/ 4261027 w 4272784"/>
                <a:gd name="connsiteY17" fmla="*/ 801687 h 6858000"/>
                <a:gd name="connsiteX18" fmla="*/ 4249270 w 4272784"/>
                <a:gd name="connsiteY18" fmla="*/ 854075 h 6858000"/>
                <a:gd name="connsiteX19" fmla="*/ 4234153 w 4272784"/>
                <a:gd name="connsiteY19" fmla="*/ 901700 h 6858000"/>
                <a:gd name="connsiteX20" fmla="*/ 4217357 w 4272784"/>
                <a:gd name="connsiteY20" fmla="*/ 942975 h 6858000"/>
                <a:gd name="connsiteX21" fmla="*/ 4197202 w 4272784"/>
                <a:gd name="connsiteY21" fmla="*/ 981075 h 6858000"/>
                <a:gd name="connsiteX22" fmla="*/ 4177047 w 4272784"/>
                <a:gd name="connsiteY22" fmla="*/ 1017587 h 6858000"/>
                <a:gd name="connsiteX23" fmla="*/ 4156892 w 4272784"/>
                <a:gd name="connsiteY23" fmla="*/ 1055687 h 6858000"/>
                <a:gd name="connsiteX24" fmla="*/ 4138416 w 4272784"/>
                <a:gd name="connsiteY24" fmla="*/ 1095375 h 6858000"/>
                <a:gd name="connsiteX25" fmla="*/ 4119940 w 4272784"/>
                <a:gd name="connsiteY25" fmla="*/ 1136650 h 6858000"/>
                <a:gd name="connsiteX26" fmla="*/ 4104825 w 4272784"/>
                <a:gd name="connsiteY26" fmla="*/ 1182687 h 6858000"/>
                <a:gd name="connsiteX27" fmla="*/ 4094747 w 4272784"/>
                <a:gd name="connsiteY27" fmla="*/ 1235075 h 6858000"/>
                <a:gd name="connsiteX28" fmla="*/ 4084669 w 4272784"/>
                <a:gd name="connsiteY28" fmla="*/ 1295400 h 6858000"/>
                <a:gd name="connsiteX29" fmla="*/ 4082989 w 4272784"/>
                <a:gd name="connsiteY29" fmla="*/ 1363662 h 6858000"/>
                <a:gd name="connsiteX30" fmla="*/ 4084669 w 4272784"/>
                <a:gd name="connsiteY30" fmla="*/ 1431925 h 6858000"/>
                <a:gd name="connsiteX31" fmla="*/ 4094747 w 4272784"/>
                <a:gd name="connsiteY31" fmla="*/ 1492250 h 6858000"/>
                <a:gd name="connsiteX32" fmla="*/ 4104825 w 4272784"/>
                <a:gd name="connsiteY32" fmla="*/ 1544637 h 6858000"/>
                <a:gd name="connsiteX33" fmla="*/ 4119940 w 4272784"/>
                <a:gd name="connsiteY33" fmla="*/ 1589087 h 6858000"/>
                <a:gd name="connsiteX34" fmla="*/ 4138416 w 4272784"/>
                <a:gd name="connsiteY34" fmla="*/ 1631950 h 6858000"/>
                <a:gd name="connsiteX35" fmla="*/ 4156892 w 4272784"/>
                <a:gd name="connsiteY35" fmla="*/ 1671637 h 6858000"/>
                <a:gd name="connsiteX36" fmla="*/ 4177047 w 4272784"/>
                <a:gd name="connsiteY36" fmla="*/ 1708150 h 6858000"/>
                <a:gd name="connsiteX37" fmla="*/ 4197202 w 4272784"/>
                <a:gd name="connsiteY37" fmla="*/ 1743075 h 6858000"/>
                <a:gd name="connsiteX38" fmla="*/ 4217357 w 4272784"/>
                <a:gd name="connsiteY38" fmla="*/ 1782762 h 6858000"/>
                <a:gd name="connsiteX39" fmla="*/ 4234153 w 4272784"/>
                <a:gd name="connsiteY39" fmla="*/ 1824037 h 6858000"/>
                <a:gd name="connsiteX40" fmla="*/ 4249270 w 4272784"/>
                <a:gd name="connsiteY40" fmla="*/ 1870075 h 6858000"/>
                <a:gd name="connsiteX41" fmla="*/ 4261027 w 4272784"/>
                <a:gd name="connsiteY41" fmla="*/ 1922462 h 6858000"/>
                <a:gd name="connsiteX42" fmla="*/ 4269425 w 4272784"/>
                <a:gd name="connsiteY42" fmla="*/ 1982787 h 6858000"/>
                <a:gd name="connsiteX43" fmla="*/ 4272784 w 4272784"/>
                <a:gd name="connsiteY43" fmla="*/ 2051050 h 6858000"/>
                <a:gd name="connsiteX44" fmla="*/ 4269425 w 4272784"/>
                <a:gd name="connsiteY44" fmla="*/ 2119312 h 6858000"/>
                <a:gd name="connsiteX45" fmla="*/ 4261027 w 4272784"/>
                <a:gd name="connsiteY45" fmla="*/ 2179637 h 6858000"/>
                <a:gd name="connsiteX46" fmla="*/ 4249270 w 4272784"/>
                <a:gd name="connsiteY46" fmla="*/ 2232025 h 6858000"/>
                <a:gd name="connsiteX47" fmla="*/ 4234153 w 4272784"/>
                <a:gd name="connsiteY47" fmla="*/ 2278062 h 6858000"/>
                <a:gd name="connsiteX48" fmla="*/ 4217357 w 4272784"/>
                <a:gd name="connsiteY48" fmla="*/ 2319337 h 6858000"/>
                <a:gd name="connsiteX49" fmla="*/ 4197202 w 4272784"/>
                <a:gd name="connsiteY49" fmla="*/ 2359025 h 6858000"/>
                <a:gd name="connsiteX50" fmla="*/ 4177047 w 4272784"/>
                <a:gd name="connsiteY50" fmla="*/ 2395537 h 6858000"/>
                <a:gd name="connsiteX51" fmla="*/ 4156892 w 4272784"/>
                <a:gd name="connsiteY51" fmla="*/ 2433637 h 6858000"/>
                <a:gd name="connsiteX52" fmla="*/ 4138416 w 4272784"/>
                <a:gd name="connsiteY52" fmla="*/ 2471737 h 6858000"/>
                <a:gd name="connsiteX53" fmla="*/ 4119940 w 4272784"/>
                <a:gd name="connsiteY53" fmla="*/ 2513012 h 6858000"/>
                <a:gd name="connsiteX54" fmla="*/ 4104825 w 4272784"/>
                <a:gd name="connsiteY54" fmla="*/ 2560637 h 6858000"/>
                <a:gd name="connsiteX55" fmla="*/ 4094747 w 4272784"/>
                <a:gd name="connsiteY55" fmla="*/ 2613025 h 6858000"/>
                <a:gd name="connsiteX56" fmla="*/ 4084669 w 4272784"/>
                <a:gd name="connsiteY56" fmla="*/ 2671762 h 6858000"/>
                <a:gd name="connsiteX57" fmla="*/ 4082989 w 4272784"/>
                <a:gd name="connsiteY57" fmla="*/ 2741612 h 6858000"/>
                <a:gd name="connsiteX58" fmla="*/ 4084669 w 4272784"/>
                <a:gd name="connsiteY58" fmla="*/ 2809875 h 6858000"/>
                <a:gd name="connsiteX59" fmla="*/ 4094747 w 4272784"/>
                <a:gd name="connsiteY59" fmla="*/ 2868612 h 6858000"/>
                <a:gd name="connsiteX60" fmla="*/ 4104825 w 4272784"/>
                <a:gd name="connsiteY60" fmla="*/ 2922587 h 6858000"/>
                <a:gd name="connsiteX61" fmla="*/ 4119940 w 4272784"/>
                <a:gd name="connsiteY61" fmla="*/ 2967037 h 6858000"/>
                <a:gd name="connsiteX62" fmla="*/ 4138416 w 4272784"/>
                <a:gd name="connsiteY62" fmla="*/ 3009900 h 6858000"/>
                <a:gd name="connsiteX63" fmla="*/ 4156892 w 4272784"/>
                <a:gd name="connsiteY63" fmla="*/ 3046412 h 6858000"/>
                <a:gd name="connsiteX64" fmla="*/ 4177047 w 4272784"/>
                <a:gd name="connsiteY64" fmla="*/ 3084512 h 6858000"/>
                <a:gd name="connsiteX65" fmla="*/ 4197202 w 4272784"/>
                <a:gd name="connsiteY65" fmla="*/ 3121025 h 6858000"/>
                <a:gd name="connsiteX66" fmla="*/ 4217357 w 4272784"/>
                <a:gd name="connsiteY66" fmla="*/ 3160712 h 6858000"/>
                <a:gd name="connsiteX67" fmla="*/ 4234153 w 4272784"/>
                <a:gd name="connsiteY67" fmla="*/ 3201987 h 6858000"/>
                <a:gd name="connsiteX68" fmla="*/ 4249270 w 4272784"/>
                <a:gd name="connsiteY68" fmla="*/ 3248025 h 6858000"/>
                <a:gd name="connsiteX69" fmla="*/ 4261027 w 4272784"/>
                <a:gd name="connsiteY69" fmla="*/ 3300412 h 6858000"/>
                <a:gd name="connsiteX70" fmla="*/ 4269425 w 4272784"/>
                <a:gd name="connsiteY70" fmla="*/ 3360737 h 6858000"/>
                <a:gd name="connsiteX71" fmla="*/ 4272784 w 4272784"/>
                <a:gd name="connsiteY71" fmla="*/ 3427412 h 6858000"/>
                <a:gd name="connsiteX72" fmla="*/ 4269425 w 4272784"/>
                <a:gd name="connsiteY72" fmla="*/ 3497262 h 6858000"/>
                <a:gd name="connsiteX73" fmla="*/ 4261027 w 4272784"/>
                <a:gd name="connsiteY73" fmla="*/ 3557587 h 6858000"/>
                <a:gd name="connsiteX74" fmla="*/ 4249270 w 4272784"/>
                <a:gd name="connsiteY74" fmla="*/ 3609975 h 6858000"/>
                <a:gd name="connsiteX75" fmla="*/ 4234153 w 4272784"/>
                <a:gd name="connsiteY75" fmla="*/ 3656012 h 6858000"/>
                <a:gd name="connsiteX76" fmla="*/ 4217357 w 4272784"/>
                <a:gd name="connsiteY76" fmla="*/ 3697287 h 6858000"/>
                <a:gd name="connsiteX77" fmla="*/ 4197202 w 4272784"/>
                <a:gd name="connsiteY77" fmla="*/ 3736975 h 6858000"/>
                <a:gd name="connsiteX78" fmla="*/ 4156892 w 4272784"/>
                <a:gd name="connsiteY78" fmla="*/ 3811587 h 6858000"/>
                <a:gd name="connsiteX79" fmla="*/ 4138416 w 4272784"/>
                <a:gd name="connsiteY79" fmla="*/ 3848100 h 6858000"/>
                <a:gd name="connsiteX80" fmla="*/ 4119940 w 4272784"/>
                <a:gd name="connsiteY80" fmla="*/ 3890962 h 6858000"/>
                <a:gd name="connsiteX81" fmla="*/ 4104825 w 4272784"/>
                <a:gd name="connsiteY81" fmla="*/ 3935412 h 6858000"/>
                <a:gd name="connsiteX82" fmla="*/ 4094747 w 4272784"/>
                <a:gd name="connsiteY82" fmla="*/ 3987800 h 6858000"/>
                <a:gd name="connsiteX83" fmla="*/ 4084669 w 4272784"/>
                <a:gd name="connsiteY83" fmla="*/ 4048125 h 6858000"/>
                <a:gd name="connsiteX84" fmla="*/ 4082989 w 4272784"/>
                <a:gd name="connsiteY84" fmla="*/ 4116387 h 6858000"/>
                <a:gd name="connsiteX85" fmla="*/ 4084669 w 4272784"/>
                <a:gd name="connsiteY85" fmla="*/ 4186237 h 6858000"/>
                <a:gd name="connsiteX86" fmla="*/ 4094747 w 4272784"/>
                <a:gd name="connsiteY86" fmla="*/ 4244975 h 6858000"/>
                <a:gd name="connsiteX87" fmla="*/ 4104825 w 4272784"/>
                <a:gd name="connsiteY87" fmla="*/ 4297362 h 6858000"/>
                <a:gd name="connsiteX88" fmla="*/ 4119940 w 4272784"/>
                <a:gd name="connsiteY88" fmla="*/ 4343400 h 6858000"/>
                <a:gd name="connsiteX89" fmla="*/ 4138416 w 4272784"/>
                <a:gd name="connsiteY89" fmla="*/ 4386262 h 6858000"/>
                <a:gd name="connsiteX90" fmla="*/ 4156892 w 4272784"/>
                <a:gd name="connsiteY90" fmla="*/ 4424362 h 6858000"/>
                <a:gd name="connsiteX91" fmla="*/ 4197202 w 4272784"/>
                <a:gd name="connsiteY91" fmla="*/ 4498975 h 6858000"/>
                <a:gd name="connsiteX92" fmla="*/ 4217357 w 4272784"/>
                <a:gd name="connsiteY92" fmla="*/ 4537075 h 6858000"/>
                <a:gd name="connsiteX93" fmla="*/ 4234153 w 4272784"/>
                <a:gd name="connsiteY93" fmla="*/ 4579937 h 6858000"/>
                <a:gd name="connsiteX94" fmla="*/ 4249270 w 4272784"/>
                <a:gd name="connsiteY94" fmla="*/ 4625975 h 6858000"/>
                <a:gd name="connsiteX95" fmla="*/ 4261027 w 4272784"/>
                <a:gd name="connsiteY95" fmla="*/ 4678362 h 6858000"/>
                <a:gd name="connsiteX96" fmla="*/ 4269425 w 4272784"/>
                <a:gd name="connsiteY96" fmla="*/ 4738687 h 6858000"/>
                <a:gd name="connsiteX97" fmla="*/ 4272784 w 4272784"/>
                <a:gd name="connsiteY97" fmla="*/ 4806950 h 6858000"/>
                <a:gd name="connsiteX98" fmla="*/ 4269425 w 4272784"/>
                <a:gd name="connsiteY98" fmla="*/ 4875212 h 6858000"/>
                <a:gd name="connsiteX99" fmla="*/ 4261027 w 4272784"/>
                <a:gd name="connsiteY99" fmla="*/ 4935537 h 6858000"/>
                <a:gd name="connsiteX100" fmla="*/ 4249270 w 4272784"/>
                <a:gd name="connsiteY100" fmla="*/ 4987925 h 6858000"/>
                <a:gd name="connsiteX101" fmla="*/ 4234153 w 4272784"/>
                <a:gd name="connsiteY101" fmla="*/ 5033962 h 6858000"/>
                <a:gd name="connsiteX102" fmla="*/ 4217357 w 4272784"/>
                <a:gd name="connsiteY102" fmla="*/ 5075237 h 6858000"/>
                <a:gd name="connsiteX103" fmla="*/ 4197202 w 4272784"/>
                <a:gd name="connsiteY103" fmla="*/ 5114925 h 6858000"/>
                <a:gd name="connsiteX104" fmla="*/ 4177047 w 4272784"/>
                <a:gd name="connsiteY104" fmla="*/ 5149850 h 6858000"/>
                <a:gd name="connsiteX105" fmla="*/ 4156892 w 4272784"/>
                <a:gd name="connsiteY105" fmla="*/ 5186362 h 6858000"/>
                <a:gd name="connsiteX106" fmla="*/ 4138416 w 4272784"/>
                <a:gd name="connsiteY106" fmla="*/ 5226050 h 6858000"/>
                <a:gd name="connsiteX107" fmla="*/ 4119940 w 4272784"/>
                <a:gd name="connsiteY107" fmla="*/ 5268912 h 6858000"/>
                <a:gd name="connsiteX108" fmla="*/ 4104825 w 4272784"/>
                <a:gd name="connsiteY108" fmla="*/ 5313362 h 6858000"/>
                <a:gd name="connsiteX109" fmla="*/ 4094747 w 4272784"/>
                <a:gd name="connsiteY109" fmla="*/ 5365750 h 6858000"/>
                <a:gd name="connsiteX110" fmla="*/ 4084669 w 4272784"/>
                <a:gd name="connsiteY110" fmla="*/ 5426075 h 6858000"/>
                <a:gd name="connsiteX111" fmla="*/ 4082989 w 4272784"/>
                <a:gd name="connsiteY111" fmla="*/ 5494337 h 6858000"/>
                <a:gd name="connsiteX112" fmla="*/ 4084669 w 4272784"/>
                <a:gd name="connsiteY112" fmla="*/ 5562600 h 6858000"/>
                <a:gd name="connsiteX113" fmla="*/ 4094747 w 4272784"/>
                <a:gd name="connsiteY113" fmla="*/ 5622925 h 6858000"/>
                <a:gd name="connsiteX114" fmla="*/ 4104825 w 4272784"/>
                <a:gd name="connsiteY114" fmla="*/ 5675312 h 6858000"/>
                <a:gd name="connsiteX115" fmla="*/ 4119940 w 4272784"/>
                <a:gd name="connsiteY115" fmla="*/ 5721350 h 6858000"/>
                <a:gd name="connsiteX116" fmla="*/ 4138416 w 4272784"/>
                <a:gd name="connsiteY116" fmla="*/ 5762625 h 6858000"/>
                <a:gd name="connsiteX117" fmla="*/ 4156892 w 4272784"/>
                <a:gd name="connsiteY117" fmla="*/ 5802312 h 6858000"/>
                <a:gd name="connsiteX118" fmla="*/ 4177047 w 4272784"/>
                <a:gd name="connsiteY118" fmla="*/ 5840412 h 6858000"/>
                <a:gd name="connsiteX119" fmla="*/ 4197202 w 4272784"/>
                <a:gd name="connsiteY119" fmla="*/ 5876925 h 6858000"/>
                <a:gd name="connsiteX120" fmla="*/ 4217357 w 4272784"/>
                <a:gd name="connsiteY120" fmla="*/ 5915025 h 6858000"/>
                <a:gd name="connsiteX121" fmla="*/ 4234153 w 4272784"/>
                <a:gd name="connsiteY121" fmla="*/ 5956300 h 6858000"/>
                <a:gd name="connsiteX122" fmla="*/ 4249270 w 4272784"/>
                <a:gd name="connsiteY122" fmla="*/ 6003925 h 6858000"/>
                <a:gd name="connsiteX123" fmla="*/ 4261027 w 4272784"/>
                <a:gd name="connsiteY123" fmla="*/ 6056312 h 6858000"/>
                <a:gd name="connsiteX124" fmla="*/ 4269425 w 4272784"/>
                <a:gd name="connsiteY124" fmla="*/ 6113462 h 6858000"/>
                <a:gd name="connsiteX125" fmla="*/ 4272784 w 4272784"/>
                <a:gd name="connsiteY125" fmla="*/ 6183312 h 6858000"/>
                <a:gd name="connsiteX126" fmla="*/ 4269425 w 4272784"/>
                <a:gd name="connsiteY126" fmla="*/ 6251575 h 6858000"/>
                <a:gd name="connsiteX127" fmla="*/ 4261027 w 4272784"/>
                <a:gd name="connsiteY127" fmla="*/ 6311900 h 6858000"/>
                <a:gd name="connsiteX128" fmla="*/ 4249270 w 4272784"/>
                <a:gd name="connsiteY128" fmla="*/ 6361112 h 6858000"/>
                <a:gd name="connsiteX129" fmla="*/ 4234153 w 4272784"/>
                <a:gd name="connsiteY129" fmla="*/ 6407150 h 6858000"/>
                <a:gd name="connsiteX130" fmla="*/ 4217357 w 4272784"/>
                <a:gd name="connsiteY130" fmla="*/ 6448425 h 6858000"/>
                <a:gd name="connsiteX131" fmla="*/ 4198882 w 4272784"/>
                <a:gd name="connsiteY131" fmla="*/ 6488112 h 6858000"/>
                <a:gd name="connsiteX132" fmla="*/ 4180406 w 4272784"/>
                <a:gd name="connsiteY132" fmla="*/ 6523037 h 6858000"/>
                <a:gd name="connsiteX133" fmla="*/ 4160251 w 4272784"/>
                <a:gd name="connsiteY133" fmla="*/ 6561137 h 6858000"/>
                <a:gd name="connsiteX134" fmla="*/ 4140096 w 4272784"/>
                <a:gd name="connsiteY134" fmla="*/ 6597650 h 6858000"/>
                <a:gd name="connsiteX135" fmla="*/ 4123300 w 4272784"/>
                <a:gd name="connsiteY135" fmla="*/ 6640512 h 6858000"/>
                <a:gd name="connsiteX136" fmla="*/ 4106504 w 4272784"/>
                <a:gd name="connsiteY136" fmla="*/ 6683375 h 6858000"/>
                <a:gd name="connsiteX137" fmla="*/ 4096426 w 4272784"/>
                <a:gd name="connsiteY137" fmla="*/ 6735762 h 6858000"/>
                <a:gd name="connsiteX138" fmla="*/ 4088029 w 4272784"/>
                <a:gd name="connsiteY138" fmla="*/ 6791325 h 6858000"/>
                <a:gd name="connsiteX139" fmla="*/ 4082989 w 4272784"/>
                <a:gd name="connsiteY139" fmla="*/ 6858000 h 6858000"/>
                <a:gd name="connsiteX140" fmla="*/ 0 w 427278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272784" h="6858000">
                  <a:moveTo>
                    <a:pt x="0" y="0"/>
                  </a:moveTo>
                  <a:lnTo>
                    <a:pt x="4082989" y="0"/>
                  </a:lnTo>
                  <a:lnTo>
                    <a:pt x="4088029" y="66675"/>
                  </a:lnTo>
                  <a:lnTo>
                    <a:pt x="4096426" y="122237"/>
                  </a:lnTo>
                  <a:lnTo>
                    <a:pt x="4106504" y="174625"/>
                  </a:lnTo>
                  <a:lnTo>
                    <a:pt x="4123300" y="217487"/>
                  </a:lnTo>
                  <a:lnTo>
                    <a:pt x="4140096" y="260350"/>
                  </a:lnTo>
                  <a:lnTo>
                    <a:pt x="4160251" y="296862"/>
                  </a:lnTo>
                  <a:lnTo>
                    <a:pt x="4180406" y="334962"/>
                  </a:lnTo>
                  <a:lnTo>
                    <a:pt x="4198882" y="369887"/>
                  </a:lnTo>
                  <a:lnTo>
                    <a:pt x="4217357" y="409575"/>
                  </a:lnTo>
                  <a:lnTo>
                    <a:pt x="4234153" y="450850"/>
                  </a:lnTo>
                  <a:lnTo>
                    <a:pt x="4249270" y="496887"/>
                  </a:lnTo>
                  <a:lnTo>
                    <a:pt x="4261027" y="546100"/>
                  </a:lnTo>
                  <a:lnTo>
                    <a:pt x="4269425" y="606425"/>
                  </a:lnTo>
                  <a:lnTo>
                    <a:pt x="4272784" y="673100"/>
                  </a:lnTo>
                  <a:lnTo>
                    <a:pt x="4269425" y="744537"/>
                  </a:lnTo>
                  <a:lnTo>
                    <a:pt x="4261027" y="801687"/>
                  </a:lnTo>
                  <a:lnTo>
                    <a:pt x="4249270" y="854075"/>
                  </a:lnTo>
                  <a:lnTo>
                    <a:pt x="4234153" y="901700"/>
                  </a:lnTo>
                  <a:lnTo>
                    <a:pt x="4217357" y="942975"/>
                  </a:lnTo>
                  <a:lnTo>
                    <a:pt x="4197202" y="981075"/>
                  </a:lnTo>
                  <a:lnTo>
                    <a:pt x="4177047" y="1017587"/>
                  </a:lnTo>
                  <a:lnTo>
                    <a:pt x="4156892" y="1055687"/>
                  </a:lnTo>
                  <a:lnTo>
                    <a:pt x="4138416" y="1095375"/>
                  </a:lnTo>
                  <a:lnTo>
                    <a:pt x="4119940" y="1136650"/>
                  </a:lnTo>
                  <a:lnTo>
                    <a:pt x="4104825" y="1182687"/>
                  </a:lnTo>
                  <a:lnTo>
                    <a:pt x="4094747" y="1235075"/>
                  </a:lnTo>
                  <a:lnTo>
                    <a:pt x="4084669" y="1295400"/>
                  </a:lnTo>
                  <a:lnTo>
                    <a:pt x="4082989" y="1363662"/>
                  </a:lnTo>
                  <a:lnTo>
                    <a:pt x="4084669" y="1431925"/>
                  </a:lnTo>
                  <a:lnTo>
                    <a:pt x="4094747" y="1492250"/>
                  </a:lnTo>
                  <a:lnTo>
                    <a:pt x="4104825" y="1544637"/>
                  </a:lnTo>
                  <a:lnTo>
                    <a:pt x="4119940" y="1589087"/>
                  </a:lnTo>
                  <a:lnTo>
                    <a:pt x="4138416" y="1631950"/>
                  </a:lnTo>
                  <a:lnTo>
                    <a:pt x="4156892" y="1671637"/>
                  </a:lnTo>
                  <a:lnTo>
                    <a:pt x="4177047" y="1708150"/>
                  </a:lnTo>
                  <a:lnTo>
                    <a:pt x="4197202" y="1743075"/>
                  </a:lnTo>
                  <a:lnTo>
                    <a:pt x="4217357" y="1782762"/>
                  </a:lnTo>
                  <a:lnTo>
                    <a:pt x="4234153" y="1824037"/>
                  </a:lnTo>
                  <a:lnTo>
                    <a:pt x="4249270" y="1870075"/>
                  </a:lnTo>
                  <a:lnTo>
                    <a:pt x="4261027" y="1922462"/>
                  </a:lnTo>
                  <a:lnTo>
                    <a:pt x="4269425" y="1982787"/>
                  </a:lnTo>
                  <a:lnTo>
                    <a:pt x="4272784" y="2051050"/>
                  </a:lnTo>
                  <a:lnTo>
                    <a:pt x="4269425" y="2119312"/>
                  </a:lnTo>
                  <a:lnTo>
                    <a:pt x="4261027" y="2179637"/>
                  </a:lnTo>
                  <a:lnTo>
                    <a:pt x="4249270" y="2232025"/>
                  </a:lnTo>
                  <a:lnTo>
                    <a:pt x="4234153" y="2278062"/>
                  </a:lnTo>
                  <a:lnTo>
                    <a:pt x="4217357" y="2319337"/>
                  </a:lnTo>
                  <a:lnTo>
                    <a:pt x="4197202" y="2359025"/>
                  </a:lnTo>
                  <a:lnTo>
                    <a:pt x="4177047" y="2395537"/>
                  </a:lnTo>
                  <a:lnTo>
                    <a:pt x="4156892" y="2433637"/>
                  </a:lnTo>
                  <a:lnTo>
                    <a:pt x="4138416" y="2471737"/>
                  </a:lnTo>
                  <a:lnTo>
                    <a:pt x="4119940" y="2513012"/>
                  </a:lnTo>
                  <a:lnTo>
                    <a:pt x="4104825" y="2560637"/>
                  </a:lnTo>
                  <a:lnTo>
                    <a:pt x="4094747" y="2613025"/>
                  </a:lnTo>
                  <a:lnTo>
                    <a:pt x="4084669" y="2671762"/>
                  </a:lnTo>
                  <a:lnTo>
                    <a:pt x="4082989" y="2741612"/>
                  </a:lnTo>
                  <a:lnTo>
                    <a:pt x="4084669" y="2809875"/>
                  </a:lnTo>
                  <a:lnTo>
                    <a:pt x="4094747" y="2868612"/>
                  </a:lnTo>
                  <a:lnTo>
                    <a:pt x="4104825" y="2922587"/>
                  </a:lnTo>
                  <a:lnTo>
                    <a:pt x="4119940" y="2967037"/>
                  </a:lnTo>
                  <a:lnTo>
                    <a:pt x="4138416" y="3009900"/>
                  </a:lnTo>
                  <a:lnTo>
                    <a:pt x="4156892" y="3046412"/>
                  </a:lnTo>
                  <a:lnTo>
                    <a:pt x="4177047" y="3084512"/>
                  </a:lnTo>
                  <a:lnTo>
                    <a:pt x="4197202" y="3121025"/>
                  </a:lnTo>
                  <a:lnTo>
                    <a:pt x="4217357" y="3160712"/>
                  </a:lnTo>
                  <a:lnTo>
                    <a:pt x="4234153" y="3201987"/>
                  </a:lnTo>
                  <a:lnTo>
                    <a:pt x="4249270" y="3248025"/>
                  </a:lnTo>
                  <a:lnTo>
                    <a:pt x="4261027" y="3300412"/>
                  </a:lnTo>
                  <a:lnTo>
                    <a:pt x="4269425" y="3360737"/>
                  </a:lnTo>
                  <a:lnTo>
                    <a:pt x="4272784" y="3427412"/>
                  </a:lnTo>
                  <a:lnTo>
                    <a:pt x="4269425" y="3497262"/>
                  </a:lnTo>
                  <a:lnTo>
                    <a:pt x="4261027" y="3557587"/>
                  </a:lnTo>
                  <a:lnTo>
                    <a:pt x="4249270" y="3609975"/>
                  </a:lnTo>
                  <a:lnTo>
                    <a:pt x="4234153" y="3656012"/>
                  </a:lnTo>
                  <a:lnTo>
                    <a:pt x="4217357" y="3697287"/>
                  </a:lnTo>
                  <a:lnTo>
                    <a:pt x="4197202" y="3736975"/>
                  </a:lnTo>
                  <a:lnTo>
                    <a:pt x="4156892" y="3811587"/>
                  </a:lnTo>
                  <a:lnTo>
                    <a:pt x="4138416" y="3848100"/>
                  </a:lnTo>
                  <a:lnTo>
                    <a:pt x="4119940" y="3890962"/>
                  </a:lnTo>
                  <a:lnTo>
                    <a:pt x="4104825" y="3935412"/>
                  </a:lnTo>
                  <a:lnTo>
                    <a:pt x="4094747" y="3987800"/>
                  </a:lnTo>
                  <a:lnTo>
                    <a:pt x="4084669" y="4048125"/>
                  </a:lnTo>
                  <a:lnTo>
                    <a:pt x="4082989" y="4116387"/>
                  </a:lnTo>
                  <a:lnTo>
                    <a:pt x="4084669" y="4186237"/>
                  </a:lnTo>
                  <a:lnTo>
                    <a:pt x="4094747" y="4244975"/>
                  </a:lnTo>
                  <a:lnTo>
                    <a:pt x="4104825" y="4297362"/>
                  </a:lnTo>
                  <a:lnTo>
                    <a:pt x="4119940" y="4343400"/>
                  </a:lnTo>
                  <a:lnTo>
                    <a:pt x="4138416" y="4386262"/>
                  </a:lnTo>
                  <a:lnTo>
                    <a:pt x="4156892" y="4424362"/>
                  </a:lnTo>
                  <a:lnTo>
                    <a:pt x="4197202" y="4498975"/>
                  </a:lnTo>
                  <a:lnTo>
                    <a:pt x="4217357" y="4537075"/>
                  </a:lnTo>
                  <a:lnTo>
                    <a:pt x="4234153" y="4579937"/>
                  </a:lnTo>
                  <a:lnTo>
                    <a:pt x="4249270" y="4625975"/>
                  </a:lnTo>
                  <a:lnTo>
                    <a:pt x="4261027" y="4678362"/>
                  </a:lnTo>
                  <a:lnTo>
                    <a:pt x="4269425" y="4738687"/>
                  </a:lnTo>
                  <a:lnTo>
                    <a:pt x="4272784" y="4806950"/>
                  </a:lnTo>
                  <a:lnTo>
                    <a:pt x="4269425" y="4875212"/>
                  </a:lnTo>
                  <a:lnTo>
                    <a:pt x="4261027" y="4935537"/>
                  </a:lnTo>
                  <a:lnTo>
                    <a:pt x="4249270" y="4987925"/>
                  </a:lnTo>
                  <a:lnTo>
                    <a:pt x="4234153" y="5033962"/>
                  </a:lnTo>
                  <a:lnTo>
                    <a:pt x="4217357" y="5075237"/>
                  </a:lnTo>
                  <a:lnTo>
                    <a:pt x="4197202" y="5114925"/>
                  </a:lnTo>
                  <a:lnTo>
                    <a:pt x="4177047" y="5149850"/>
                  </a:lnTo>
                  <a:lnTo>
                    <a:pt x="4156892" y="5186362"/>
                  </a:lnTo>
                  <a:lnTo>
                    <a:pt x="4138416" y="5226050"/>
                  </a:lnTo>
                  <a:lnTo>
                    <a:pt x="4119940" y="5268912"/>
                  </a:lnTo>
                  <a:lnTo>
                    <a:pt x="4104825" y="5313362"/>
                  </a:lnTo>
                  <a:lnTo>
                    <a:pt x="4094747" y="5365750"/>
                  </a:lnTo>
                  <a:lnTo>
                    <a:pt x="4084669" y="5426075"/>
                  </a:lnTo>
                  <a:lnTo>
                    <a:pt x="4082989" y="5494337"/>
                  </a:lnTo>
                  <a:lnTo>
                    <a:pt x="4084669" y="5562600"/>
                  </a:lnTo>
                  <a:lnTo>
                    <a:pt x="4094747" y="5622925"/>
                  </a:lnTo>
                  <a:lnTo>
                    <a:pt x="4104825" y="5675312"/>
                  </a:lnTo>
                  <a:lnTo>
                    <a:pt x="4119940" y="5721350"/>
                  </a:lnTo>
                  <a:lnTo>
                    <a:pt x="4138416" y="5762625"/>
                  </a:lnTo>
                  <a:lnTo>
                    <a:pt x="4156892" y="5802312"/>
                  </a:lnTo>
                  <a:lnTo>
                    <a:pt x="4177047" y="5840412"/>
                  </a:lnTo>
                  <a:lnTo>
                    <a:pt x="4197202" y="5876925"/>
                  </a:lnTo>
                  <a:lnTo>
                    <a:pt x="4217357" y="5915025"/>
                  </a:lnTo>
                  <a:lnTo>
                    <a:pt x="4234153" y="5956300"/>
                  </a:lnTo>
                  <a:lnTo>
                    <a:pt x="4249270" y="6003925"/>
                  </a:lnTo>
                  <a:lnTo>
                    <a:pt x="4261027" y="6056312"/>
                  </a:lnTo>
                  <a:lnTo>
                    <a:pt x="4269425" y="6113462"/>
                  </a:lnTo>
                  <a:lnTo>
                    <a:pt x="4272784" y="6183312"/>
                  </a:lnTo>
                  <a:lnTo>
                    <a:pt x="4269425" y="6251575"/>
                  </a:lnTo>
                  <a:lnTo>
                    <a:pt x="4261027" y="6311900"/>
                  </a:lnTo>
                  <a:lnTo>
                    <a:pt x="4249270" y="6361112"/>
                  </a:lnTo>
                  <a:lnTo>
                    <a:pt x="4234153" y="6407150"/>
                  </a:lnTo>
                  <a:lnTo>
                    <a:pt x="4217357" y="6448425"/>
                  </a:lnTo>
                  <a:lnTo>
                    <a:pt x="4198882" y="6488112"/>
                  </a:lnTo>
                  <a:lnTo>
                    <a:pt x="4180406" y="6523037"/>
                  </a:lnTo>
                  <a:lnTo>
                    <a:pt x="4160251" y="6561137"/>
                  </a:lnTo>
                  <a:lnTo>
                    <a:pt x="4140096" y="6597650"/>
                  </a:lnTo>
                  <a:lnTo>
                    <a:pt x="4123300" y="6640512"/>
                  </a:lnTo>
                  <a:lnTo>
                    <a:pt x="4106504" y="6683375"/>
                  </a:lnTo>
                  <a:lnTo>
                    <a:pt x="4096426" y="6735762"/>
                  </a:lnTo>
                  <a:lnTo>
                    <a:pt x="4088029" y="6791325"/>
                  </a:lnTo>
                  <a:lnTo>
                    <a:pt x="4082989" y="6858000"/>
                  </a:lnTo>
                  <a:lnTo>
                    <a:pt x="0" y="6858000"/>
                  </a:lnTo>
                  <a:close/>
                </a:path>
              </a:pathLst>
            </a:custGeom>
            <a:solidFill>
              <a:schemeClr val="accent1">
                <a:lumMod val="50000"/>
                <a:alpha val="25000"/>
              </a:schemeClr>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E1986556-8711-463F-A5FE-645ACECA914D}"/>
              </a:ext>
            </a:extLst>
          </p:cNvPr>
          <p:cNvSpPr>
            <a:spLocks noGrp="1"/>
          </p:cNvSpPr>
          <p:nvPr>
            <p:ph type="title"/>
          </p:nvPr>
        </p:nvSpPr>
        <p:spPr>
          <a:xfrm>
            <a:off x="342900" y="1"/>
            <a:ext cx="2425514" cy="1135855"/>
          </a:xfrm>
        </p:spPr>
        <p:txBody>
          <a:bodyPr vert="horz" lIns="91440" tIns="45720" rIns="91440" bIns="45720" rtlCol="0" anchor="b">
            <a:noAutofit/>
          </a:bodyPr>
          <a:lstStyle/>
          <a:p>
            <a:pPr algn="ctr" defTabSz="914400">
              <a:lnSpc>
                <a:spcPct val="90000"/>
              </a:lnSpc>
            </a:pPr>
            <a:r>
              <a:rPr lang="en-US" sz="3600" dirty="0">
                <a:effectLst>
                  <a:outerShdw blurRad="38100" dist="38100" dir="2700000" algn="tl">
                    <a:srgbClr val="000000">
                      <a:alpha val="43137"/>
                    </a:srgbClr>
                  </a:outerShdw>
                </a:effectLst>
              </a:rPr>
              <a:t>Fentanyl Test Strips</a:t>
            </a:r>
          </a:p>
        </p:txBody>
      </p:sp>
      <p:sp>
        <p:nvSpPr>
          <p:cNvPr id="4" name="Text Placeholder 3">
            <a:extLst>
              <a:ext uri="{FF2B5EF4-FFF2-40B4-BE49-F238E27FC236}">
                <a16:creationId xmlns:a16="http://schemas.microsoft.com/office/drawing/2014/main" id="{73A0D3C0-06ED-4505-A8AF-F2F75C6B90E0}"/>
              </a:ext>
            </a:extLst>
          </p:cNvPr>
          <p:cNvSpPr>
            <a:spLocks noGrp="1"/>
          </p:cNvSpPr>
          <p:nvPr>
            <p:ph type="body" sz="half" idx="2"/>
          </p:nvPr>
        </p:nvSpPr>
        <p:spPr>
          <a:xfrm>
            <a:off x="107156" y="1285875"/>
            <a:ext cx="3097432" cy="3857624"/>
          </a:xfrm>
        </p:spPr>
        <p:txBody>
          <a:bodyPr vert="horz" lIns="91440" tIns="45720" rIns="91440" bIns="45720" rtlCol="0" anchor="t">
            <a:normAutofit/>
          </a:bodyPr>
          <a:lstStyle/>
          <a:p>
            <a:pPr marL="285750" indent="-285750" defTabSz="914400">
              <a:lnSpc>
                <a:spcPct val="90000"/>
              </a:lnSpc>
              <a:buFont typeface="Arial" panose="020B0604020202020204" pitchFamily="34" charset="0"/>
              <a:buChar char="•"/>
            </a:pPr>
            <a:r>
              <a:rPr lang="en-US" sz="1400" b="1" dirty="0"/>
              <a:t>A useful tool to address overdose potential</a:t>
            </a:r>
          </a:p>
          <a:p>
            <a:pPr defTabSz="914400">
              <a:lnSpc>
                <a:spcPct val="90000"/>
              </a:lnSpc>
            </a:pPr>
            <a:r>
              <a:rPr lang="en-US" sz="1400" b="1" dirty="0"/>
              <a:t>     </a:t>
            </a:r>
          </a:p>
          <a:p>
            <a:pPr marL="285750" indent="-285750" defTabSz="914400">
              <a:lnSpc>
                <a:spcPct val="90000"/>
              </a:lnSpc>
              <a:buFont typeface="Arial" panose="020B0604020202020204" pitchFamily="34" charset="0"/>
              <a:buChar char="•"/>
            </a:pPr>
            <a:r>
              <a:rPr lang="en-US" sz="1400" b="1" dirty="0"/>
              <a:t>A positive FTS result may lead drug users not to use the drug, to use less of the drug, or to use the drug with people who have naloxone available to reverse possible overdose.</a:t>
            </a:r>
          </a:p>
          <a:p>
            <a:pPr marL="285750" indent="-285750" defTabSz="914400">
              <a:lnSpc>
                <a:spcPct val="90000"/>
              </a:lnSpc>
              <a:buFont typeface="Arial" panose="020B0604020202020204" pitchFamily="34" charset="0"/>
              <a:buChar char="•"/>
            </a:pPr>
            <a:endParaRPr lang="en-US" sz="1400" b="1" dirty="0"/>
          </a:p>
          <a:p>
            <a:pPr marL="285750" indent="-285750" defTabSz="914400">
              <a:lnSpc>
                <a:spcPct val="90000"/>
              </a:lnSpc>
              <a:buFont typeface="Arial" panose="020B0604020202020204" pitchFamily="34" charset="0"/>
              <a:buChar char="•"/>
            </a:pPr>
            <a:r>
              <a:rPr lang="en-US" sz="1400" b="1" dirty="0"/>
              <a:t>Information allows users to adjust their dose and pace themselves</a:t>
            </a:r>
          </a:p>
          <a:p>
            <a:pPr defTabSz="914400">
              <a:lnSpc>
                <a:spcPct val="90000"/>
              </a:lnSpc>
            </a:pPr>
            <a:endParaRPr lang="en-US" sz="1400" b="1" dirty="0"/>
          </a:p>
          <a:p>
            <a:pPr marL="285750" indent="-285750" defTabSz="914400">
              <a:lnSpc>
                <a:spcPct val="90000"/>
              </a:lnSpc>
              <a:buFont typeface="Arial" panose="020B0604020202020204" pitchFamily="34" charset="0"/>
              <a:buChar char="•"/>
            </a:pPr>
            <a:r>
              <a:rPr lang="en-US" sz="1400" b="1" dirty="0"/>
              <a:t>Limitations due to composition of   today’s street drugs</a:t>
            </a:r>
          </a:p>
          <a:p>
            <a:pPr indent="-228600" defTabSz="914400">
              <a:lnSpc>
                <a:spcPct val="90000"/>
              </a:lnSpc>
              <a:buFont typeface="Arial" panose="020B0604020202020204" pitchFamily="34" charset="0"/>
              <a:buChar char="•"/>
            </a:pPr>
            <a:endParaRPr lang="en-US" sz="1400" dirty="0">
              <a:solidFill>
                <a:schemeClr val="tx2"/>
              </a:solidFill>
            </a:endParaRPr>
          </a:p>
        </p:txBody>
      </p:sp>
    </p:spTree>
    <p:extLst>
      <p:ext uri="{BB962C8B-B14F-4D97-AF65-F5344CB8AC3E}">
        <p14:creationId xmlns:p14="http://schemas.microsoft.com/office/powerpoint/2010/main" val="42672603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4A673-9D13-47DA-8670-9DDDD9BF9B64}"/>
              </a:ext>
            </a:extLst>
          </p:cNvPr>
          <p:cNvSpPr>
            <a:spLocks noGrp="1"/>
          </p:cNvSpPr>
          <p:nvPr>
            <p:ph type="title"/>
          </p:nvPr>
        </p:nvSpPr>
        <p:spPr>
          <a:xfrm>
            <a:off x="457200" y="205979"/>
            <a:ext cx="8229600" cy="737783"/>
          </a:xfrm>
        </p:spPr>
        <p:txBody>
          <a:bodyPr>
            <a:normAutofit/>
          </a:bodyPr>
          <a:lstStyle/>
          <a:p>
            <a:r>
              <a:rPr lang="en-US" sz="2700" b="1" dirty="0">
                <a:solidFill>
                  <a:srgbClr val="C00000"/>
                </a:solidFill>
              </a:rPr>
              <a:t>Technological Developments of Toxic Adulterant  Project</a:t>
            </a:r>
          </a:p>
        </p:txBody>
      </p:sp>
      <p:sp>
        <p:nvSpPr>
          <p:cNvPr id="3" name="Text Placeholder 2">
            <a:extLst>
              <a:ext uri="{FF2B5EF4-FFF2-40B4-BE49-F238E27FC236}">
                <a16:creationId xmlns:a16="http://schemas.microsoft.com/office/drawing/2014/main" id="{A28CD27B-D910-47CE-AA36-15E78D6724F4}"/>
              </a:ext>
            </a:extLst>
          </p:cNvPr>
          <p:cNvSpPr>
            <a:spLocks noGrp="1"/>
          </p:cNvSpPr>
          <p:nvPr>
            <p:ph type="body" idx="1"/>
          </p:nvPr>
        </p:nvSpPr>
        <p:spPr>
          <a:xfrm>
            <a:off x="457200" y="912304"/>
            <a:ext cx="4040188" cy="528506"/>
          </a:xfrm>
        </p:spPr>
        <p:txBody>
          <a:bodyPr>
            <a:noAutofit/>
          </a:bodyPr>
          <a:lstStyle/>
          <a:p>
            <a:r>
              <a:rPr lang="en-US" sz="1500" dirty="0"/>
              <a:t>Lists max of 3 – 4 compounds on display screen</a:t>
            </a:r>
          </a:p>
        </p:txBody>
      </p:sp>
      <p:pic>
        <p:nvPicPr>
          <p:cNvPr id="8" name="Content Placeholder 7">
            <a:extLst>
              <a:ext uri="{FF2B5EF4-FFF2-40B4-BE49-F238E27FC236}">
                <a16:creationId xmlns:a16="http://schemas.microsoft.com/office/drawing/2014/main" id="{63B7B8BF-9D0C-40FF-A341-6113AFE34ED7}"/>
              </a:ext>
            </a:extLst>
          </p:cNvPr>
          <p:cNvPicPr>
            <a:picLocks noGrp="1" noChangeAspect="1"/>
          </p:cNvPicPr>
          <p:nvPr>
            <p:ph sz="half" idx="2"/>
          </p:nvPr>
        </p:nvPicPr>
        <p:blipFill>
          <a:blip r:embed="rId2"/>
          <a:stretch>
            <a:fillRect/>
          </a:stretch>
        </p:blipFill>
        <p:spPr>
          <a:xfrm>
            <a:off x="534799" y="1719262"/>
            <a:ext cx="3706431" cy="2875360"/>
          </a:xfrm>
          <a:prstGeom prst="rect">
            <a:avLst/>
          </a:prstGeom>
        </p:spPr>
      </p:pic>
      <p:sp>
        <p:nvSpPr>
          <p:cNvPr id="5" name="Text Placeholder 4">
            <a:extLst>
              <a:ext uri="{FF2B5EF4-FFF2-40B4-BE49-F238E27FC236}">
                <a16:creationId xmlns:a16="http://schemas.microsoft.com/office/drawing/2014/main" id="{A6E79DE6-5349-4470-976D-E779F7ACB10E}"/>
              </a:ext>
            </a:extLst>
          </p:cNvPr>
          <p:cNvSpPr>
            <a:spLocks noGrp="1"/>
          </p:cNvSpPr>
          <p:nvPr>
            <p:ph type="body" sz="quarter" idx="3"/>
          </p:nvPr>
        </p:nvSpPr>
        <p:spPr>
          <a:xfrm>
            <a:off x="4645026" y="943763"/>
            <a:ext cx="4041775" cy="497048"/>
          </a:xfrm>
        </p:spPr>
        <p:txBody>
          <a:bodyPr>
            <a:noAutofit/>
          </a:bodyPr>
          <a:lstStyle/>
          <a:p>
            <a:r>
              <a:rPr lang="en-US" sz="1500" dirty="0"/>
              <a:t>Lists over 20 compounds on display screen</a:t>
            </a:r>
          </a:p>
        </p:txBody>
      </p:sp>
      <p:pic>
        <p:nvPicPr>
          <p:cNvPr id="7" name="Content Placeholder 6">
            <a:extLst>
              <a:ext uri="{FF2B5EF4-FFF2-40B4-BE49-F238E27FC236}">
                <a16:creationId xmlns:a16="http://schemas.microsoft.com/office/drawing/2014/main" id="{132BAD88-9B5F-4CBA-B8CE-2C1988803DB9}"/>
              </a:ext>
            </a:extLst>
          </p:cNvPr>
          <p:cNvPicPr>
            <a:picLocks noGrp="1" noChangeAspect="1"/>
          </p:cNvPicPr>
          <p:nvPr>
            <p:ph sz="quarter" idx="4"/>
          </p:nvPr>
        </p:nvPicPr>
        <p:blipFill>
          <a:blip r:embed="rId3"/>
          <a:stretch>
            <a:fillRect/>
          </a:stretch>
        </p:blipFill>
        <p:spPr>
          <a:xfrm>
            <a:off x="4644628" y="1719263"/>
            <a:ext cx="4042172" cy="2924044"/>
          </a:xfrm>
          <a:prstGeom prst="rect">
            <a:avLst/>
          </a:prstGeom>
        </p:spPr>
      </p:pic>
    </p:spTree>
    <p:extLst>
      <p:ext uri="{BB962C8B-B14F-4D97-AF65-F5344CB8AC3E}">
        <p14:creationId xmlns:p14="http://schemas.microsoft.com/office/powerpoint/2010/main" val="1875633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8A3148-4CD7-4B4C-A428-1968E125D11F}"/>
              </a:ext>
            </a:extLst>
          </p:cNvPr>
          <p:cNvSpPr>
            <a:spLocks noGrp="1"/>
          </p:cNvSpPr>
          <p:nvPr>
            <p:ph type="title"/>
          </p:nvPr>
        </p:nvSpPr>
        <p:spPr>
          <a:xfrm>
            <a:off x="285750" y="171450"/>
            <a:ext cx="6172200" cy="628650"/>
          </a:xfrm>
        </p:spPr>
        <p:txBody>
          <a:bodyPr>
            <a:normAutofit/>
          </a:bodyPr>
          <a:lstStyle/>
          <a:p>
            <a:r>
              <a:rPr lang="en-US" sz="3000" dirty="0">
                <a:latin typeface="Calibri" panose="020F0502020204030204" pitchFamily="34" charset="0"/>
                <a:cs typeface="Calibri" panose="020F0502020204030204" pitchFamily="34" charset="0"/>
              </a:rPr>
              <a:t>Novel Synthetic Opioids 2018 - 2021</a:t>
            </a:r>
          </a:p>
        </p:txBody>
      </p:sp>
      <p:pic>
        <p:nvPicPr>
          <p:cNvPr id="2" name="Picture 1">
            <a:extLst>
              <a:ext uri="{FF2B5EF4-FFF2-40B4-BE49-F238E27FC236}">
                <a16:creationId xmlns:a16="http://schemas.microsoft.com/office/drawing/2014/main" id="{A31C3B77-15AC-4F96-8FB9-5B1568DB9452}"/>
              </a:ext>
            </a:extLst>
          </p:cNvPr>
          <p:cNvPicPr>
            <a:picLocks noChangeAspect="1"/>
          </p:cNvPicPr>
          <p:nvPr/>
        </p:nvPicPr>
        <p:blipFill>
          <a:blip r:embed="rId2"/>
          <a:stretch>
            <a:fillRect/>
          </a:stretch>
        </p:blipFill>
        <p:spPr>
          <a:xfrm>
            <a:off x="1143000" y="1049750"/>
            <a:ext cx="6858000" cy="3044002"/>
          </a:xfrm>
          <a:prstGeom prst="rect">
            <a:avLst/>
          </a:prstGeom>
        </p:spPr>
      </p:pic>
      <p:grpSp>
        <p:nvGrpSpPr>
          <p:cNvPr id="5" name="Group 4">
            <a:extLst>
              <a:ext uri="{FF2B5EF4-FFF2-40B4-BE49-F238E27FC236}">
                <a16:creationId xmlns:a16="http://schemas.microsoft.com/office/drawing/2014/main" id="{24FF85FC-C193-4E87-91C9-D70DD3D5EE40}"/>
              </a:ext>
            </a:extLst>
          </p:cNvPr>
          <p:cNvGrpSpPr/>
          <p:nvPr/>
        </p:nvGrpSpPr>
        <p:grpSpPr>
          <a:xfrm>
            <a:off x="7157085" y="259711"/>
            <a:ext cx="1701166" cy="523399"/>
            <a:chOff x="5715000" y="0"/>
            <a:chExt cx="4536556" cy="1396344"/>
          </a:xfrm>
        </p:grpSpPr>
        <p:pic>
          <p:nvPicPr>
            <p:cNvPr id="6" name="Picture 5" descr="Text&#10;&#10;Description automatically generated with low confidence">
              <a:extLst>
                <a:ext uri="{FF2B5EF4-FFF2-40B4-BE49-F238E27FC236}">
                  <a16:creationId xmlns:a16="http://schemas.microsoft.com/office/drawing/2014/main" id="{2CFBEF99-0096-479A-A421-E011C06943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2346"/>
            <a:stretch/>
          </p:blipFill>
          <p:spPr>
            <a:xfrm>
              <a:off x="5715000" y="0"/>
              <a:ext cx="1524000" cy="1368553"/>
            </a:xfrm>
            <a:prstGeom prst="rect">
              <a:avLst/>
            </a:prstGeom>
          </p:spPr>
        </p:pic>
        <p:pic>
          <p:nvPicPr>
            <p:cNvPr id="7" name="Picture 6" descr="A black and white logo&#10;&#10;Description automatically generated with medium confidence">
              <a:extLst>
                <a:ext uri="{FF2B5EF4-FFF2-40B4-BE49-F238E27FC236}">
                  <a16:creationId xmlns:a16="http://schemas.microsoft.com/office/drawing/2014/main" id="{BDB73294-CD7F-4A4D-9BAE-05CB878A5B4B}"/>
                </a:ext>
              </a:extLst>
            </p:cNvPr>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l="37409" t="7699" b="44411"/>
            <a:stretch/>
          </p:blipFill>
          <p:spPr>
            <a:xfrm>
              <a:off x="7106978" y="45363"/>
              <a:ext cx="2804878" cy="854136"/>
            </a:xfrm>
            <a:prstGeom prst="rect">
              <a:avLst/>
            </a:prstGeom>
          </p:spPr>
        </p:pic>
        <p:pic>
          <p:nvPicPr>
            <p:cNvPr id="8" name="Picture 7" descr="A black and white logo&#10;&#10;Description automatically generated with medium confidence">
              <a:extLst>
                <a:ext uri="{FF2B5EF4-FFF2-40B4-BE49-F238E27FC236}">
                  <a16:creationId xmlns:a16="http://schemas.microsoft.com/office/drawing/2014/main" id="{FD4073FC-7DDA-4C08-A422-96B52E7DD232}"/>
                </a:ext>
              </a:extLst>
            </p:cNvPr>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l="37409" t="60801" b="11125"/>
            <a:stretch/>
          </p:blipFill>
          <p:spPr>
            <a:xfrm>
              <a:off x="7446678" y="895627"/>
              <a:ext cx="2804878" cy="500717"/>
            </a:xfrm>
            <a:prstGeom prst="rect">
              <a:avLst/>
            </a:prstGeom>
          </p:spPr>
        </p:pic>
      </p:grpSp>
    </p:spTree>
    <p:extLst>
      <p:ext uri="{BB962C8B-B14F-4D97-AF65-F5344CB8AC3E}">
        <p14:creationId xmlns:p14="http://schemas.microsoft.com/office/powerpoint/2010/main" val="1697991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6888" y="241299"/>
            <a:ext cx="5292501" cy="3077139"/>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50" name="Picture 2" descr="Research Chemical Powder Etonitazene (Page 1) - Line.17QQ.com">
            <a:extLst>
              <a:ext uri="{FF2B5EF4-FFF2-40B4-BE49-F238E27FC236}">
                <a16:creationId xmlns:a16="http://schemas.microsoft.com/office/drawing/2014/main" id="{8CC9D921-05FF-40CA-A5AB-0F2898497C6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127" r="-2" b="-2"/>
          <a:stretch/>
        </p:blipFill>
        <p:spPr bwMode="auto">
          <a:xfrm>
            <a:off x="526776" y="412285"/>
            <a:ext cx="4731496" cy="2735165"/>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428168"/>
            <a:ext cx="5293730" cy="1473199"/>
          </a:xfrm>
          <a:prstGeom prst="rect">
            <a:avLst/>
          </a:prstGeom>
          <a:solidFill>
            <a:srgbClr val="785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34488A5-DED5-4212-9896-F58D77320C62}"/>
              </a:ext>
            </a:extLst>
          </p:cNvPr>
          <p:cNvSpPr>
            <a:spLocks noGrp="1"/>
          </p:cNvSpPr>
          <p:nvPr>
            <p:ph type="title"/>
          </p:nvPr>
        </p:nvSpPr>
        <p:spPr>
          <a:xfrm>
            <a:off x="393192" y="3574472"/>
            <a:ext cx="4945641" cy="1218907"/>
          </a:xfrm>
        </p:spPr>
        <p:txBody>
          <a:bodyPr vert="horz" lIns="91440" tIns="45720" rIns="91440" bIns="45720" rtlCol="0" anchor="ctr">
            <a:normAutofit/>
          </a:bodyPr>
          <a:lstStyle/>
          <a:p>
            <a:pPr defTabSz="914400">
              <a:lnSpc>
                <a:spcPct val="90000"/>
              </a:lnSpc>
            </a:pPr>
            <a:r>
              <a:rPr lang="en-US" sz="2800" kern="1200" dirty="0">
                <a:solidFill>
                  <a:srgbClr val="FFFFFF"/>
                </a:solidFill>
                <a:latin typeface="+mj-lt"/>
                <a:ea typeface="+mj-ea"/>
                <a:cs typeface="+mj-cs"/>
              </a:rPr>
              <a:t>              </a:t>
            </a:r>
            <a:r>
              <a:rPr lang="en-US" sz="3200" kern="1200" dirty="0">
                <a:solidFill>
                  <a:srgbClr val="FFFFFF"/>
                </a:solidFill>
                <a:latin typeface="+mj-lt"/>
                <a:ea typeface="+mj-ea"/>
                <a:cs typeface="+mj-cs"/>
              </a:rPr>
              <a:t>NOVEL OPIOIDS</a:t>
            </a:r>
            <a:br>
              <a:rPr lang="en-US" sz="2800" kern="1200" dirty="0">
                <a:solidFill>
                  <a:srgbClr val="FFFFFF"/>
                </a:solidFill>
                <a:latin typeface="+mj-lt"/>
                <a:ea typeface="+mj-ea"/>
                <a:cs typeface="+mj-cs"/>
              </a:rPr>
            </a:br>
            <a:r>
              <a:rPr lang="en-US" sz="2800" kern="1200" dirty="0">
                <a:solidFill>
                  <a:srgbClr val="FFFFFF"/>
                </a:solidFill>
                <a:latin typeface="+mj-lt"/>
                <a:ea typeface="+mj-ea"/>
                <a:cs typeface="+mj-cs"/>
              </a:rPr>
              <a:t>[Benzimidazole or “</a:t>
            </a:r>
            <a:r>
              <a:rPr lang="en-US" sz="2800" kern="1200" dirty="0" err="1">
                <a:solidFill>
                  <a:srgbClr val="FFFFFF"/>
                </a:solidFill>
                <a:latin typeface="+mj-lt"/>
                <a:ea typeface="+mj-ea"/>
                <a:cs typeface="+mj-cs"/>
              </a:rPr>
              <a:t>Nitazene</a:t>
            </a:r>
            <a:r>
              <a:rPr lang="en-US" sz="2800" kern="1200" dirty="0">
                <a:solidFill>
                  <a:srgbClr val="FFFFFF"/>
                </a:solidFill>
                <a:latin typeface="+mj-lt"/>
                <a:ea typeface="+mj-ea"/>
                <a:cs typeface="+mj-cs"/>
              </a:rPr>
              <a:t>”]</a:t>
            </a:r>
          </a:p>
        </p:txBody>
      </p:sp>
      <p:sp>
        <p:nvSpPr>
          <p:cNvPr id="139" name="Rectangle 13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241299"/>
            <a:ext cx="3251710" cy="466090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AF99AF30-E484-4772-BD87-5E7F3124C4A1}"/>
              </a:ext>
            </a:extLst>
          </p:cNvPr>
          <p:cNvSpPr>
            <a:spLocks noGrp="1"/>
          </p:cNvSpPr>
          <p:nvPr>
            <p:ph type="body" sz="half" idx="2"/>
          </p:nvPr>
        </p:nvSpPr>
        <p:spPr>
          <a:xfrm>
            <a:off x="5826228" y="317770"/>
            <a:ext cx="2924580" cy="4375673"/>
          </a:xfrm>
        </p:spPr>
        <p:txBody>
          <a:bodyPr vert="horz" lIns="91440" tIns="45720" rIns="91440" bIns="45720" rtlCol="0" anchor="ctr">
            <a:normAutofit/>
          </a:bodyPr>
          <a:lstStyle/>
          <a:p>
            <a:pPr indent="-228600" defTabSz="914400">
              <a:lnSpc>
                <a:spcPct val="90000"/>
              </a:lnSpc>
              <a:buFont typeface="Arial" panose="020B0604020202020204" pitchFamily="34" charset="0"/>
              <a:buChar char="•"/>
            </a:pPr>
            <a:r>
              <a:rPr lang="en-US" sz="3200" dirty="0">
                <a:effectLst>
                  <a:outerShdw blurRad="38100" dist="38100" dir="2700000" algn="tl">
                    <a:srgbClr val="000000">
                      <a:alpha val="43137"/>
                    </a:srgbClr>
                  </a:outerShdw>
                </a:effectLst>
              </a:rPr>
              <a:t>Etonitazene</a:t>
            </a:r>
          </a:p>
          <a:p>
            <a:pPr defTabSz="914400">
              <a:lnSpc>
                <a:spcPct val="90000"/>
              </a:lnSpc>
            </a:pPr>
            <a:r>
              <a:rPr lang="en-US" sz="1800" dirty="0"/>
              <a:t>   </a:t>
            </a:r>
            <a:r>
              <a:rPr lang="en-US" sz="1800" b="1" dirty="0">
                <a:solidFill>
                  <a:schemeClr val="bg1"/>
                </a:solidFill>
              </a:rPr>
              <a:t>(1,000 – 1,500 X morphine)</a:t>
            </a:r>
          </a:p>
          <a:p>
            <a:pPr defTabSz="914400">
              <a:lnSpc>
                <a:spcPct val="90000"/>
              </a:lnSpc>
            </a:pPr>
            <a:endParaRPr lang="en-US" sz="1800" dirty="0"/>
          </a:p>
          <a:p>
            <a:pPr indent="-228600" defTabSz="914400">
              <a:lnSpc>
                <a:spcPct val="90000"/>
              </a:lnSpc>
              <a:buFont typeface="Arial" panose="020B0604020202020204" pitchFamily="34" charset="0"/>
              <a:buChar char="•"/>
            </a:pPr>
            <a:r>
              <a:rPr lang="en-US" sz="3200" dirty="0">
                <a:effectLst>
                  <a:outerShdw blurRad="38100" dist="38100" dir="2700000" algn="tl">
                    <a:srgbClr val="000000">
                      <a:alpha val="43137"/>
                    </a:srgbClr>
                  </a:outerShdw>
                </a:effectLst>
              </a:rPr>
              <a:t>Isotonitazene</a:t>
            </a:r>
          </a:p>
          <a:p>
            <a:pPr defTabSz="914400">
              <a:lnSpc>
                <a:spcPct val="90000"/>
              </a:lnSpc>
            </a:pPr>
            <a:r>
              <a:rPr lang="en-US" sz="1800" dirty="0"/>
              <a:t>         </a:t>
            </a:r>
            <a:r>
              <a:rPr lang="en-US" sz="1800" b="1" dirty="0">
                <a:solidFill>
                  <a:schemeClr val="bg1"/>
                </a:solidFill>
              </a:rPr>
              <a:t>(500 X morphine)</a:t>
            </a:r>
          </a:p>
          <a:p>
            <a:pPr defTabSz="914400">
              <a:lnSpc>
                <a:spcPct val="90000"/>
              </a:lnSpc>
            </a:pPr>
            <a:endParaRPr lang="en-US" sz="1800" dirty="0"/>
          </a:p>
          <a:p>
            <a:pPr indent="-228600" defTabSz="914400">
              <a:lnSpc>
                <a:spcPct val="90000"/>
              </a:lnSpc>
              <a:buFont typeface="Arial" panose="020B0604020202020204" pitchFamily="34" charset="0"/>
              <a:buChar char="•"/>
            </a:pPr>
            <a:r>
              <a:rPr lang="en-US" sz="3200" dirty="0">
                <a:effectLst>
                  <a:outerShdw blurRad="38100" dist="38100" dir="2700000" algn="tl">
                    <a:srgbClr val="000000">
                      <a:alpha val="43137"/>
                    </a:srgbClr>
                  </a:outerShdw>
                </a:effectLst>
              </a:rPr>
              <a:t>Metonitazene</a:t>
            </a:r>
          </a:p>
          <a:p>
            <a:pPr defTabSz="914400">
              <a:lnSpc>
                <a:spcPct val="90000"/>
              </a:lnSpc>
            </a:pPr>
            <a:r>
              <a:rPr lang="en-US" sz="1800" b="1" dirty="0">
                <a:solidFill>
                  <a:srgbClr val="FFFFFF"/>
                </a:solidFill>
              </a:rPr>
              <a:t>          (100 X morphine)</a:t>
            </a:r>
          </a:p>
          <a:p>
            <a:pPr defTabSz="914400">
              <a:lnSpc>
                <a:spcPct val="90000"/>
              </a:lnSpc>
            </a:pPr>
            <a:endParaRPr lang="en-US" sz="1800" b="1" dirty="0">
              <a:solidFill>
                <a:srgbClr val="FFFFFF"/>
              </a:solidFill>
            </a:endParaRPr>
          </a:p>
          <a:p>
            <a:pPr indent="-228600" defTabSz="914400">
              <a:lnSpc>
                <a:spcPct val="90000"/>
              </a:lnSpc>
              <a:buFont typeface="Arial" panose="020B0604020202020204" pitchFamily="34" charset="0"/>
              <a:buChar char="•"/>
            </a:pPr>
            <a:r>
              <a:rPr lang="en-US" sz="3200" dirty="0" err="1">
                <a:effectLst>
                  <a:outerShdw blurRad="38100" dist="38100" dir="2700000" algn="tl">
                    <a:srgbClr val="000000">
                      <a:alpha val="43137"/>
                    </a:srgbClr>
                  </a:outerShdw>
                </a:effectLst>
              </a:rPr>
              <a:t>Protonitazene</a:t>
            </a:r>
            <a:endParaRPr lang="en-US" sz="3200" dirty="0">
              <a:effectLst>
                <a:outerShdw blurRad="38100" dist="38100" dir="2700000" algn="tl">
                  <a:srgbClr val="000000">
                    <a:alpha val="43137"/>
                  </a:srgbClr>
                </a:outerShdw>
              </a:effectLst>
            </a:endParaRPr>
          </a:p>
          <a:p>
            <a:pPr defTabSz="914400">
              <a:lnSpc>
                <a:spcPct val="90000"/>
              </a:lnSpc>
            </a:pPr>
            <a:r>
              <a:rPr lang="en-US" sz="1800" b="1" dirty="0">
                <a:solidFill>
                  <a:srgbClr val="FFFFFF"/>
                </a:solidFill>
              </a:rPr>
              <a:t>          (200 X morphine)</a:t>
            </a:r>
          </a:p>
          <a:p>
            <a:pPr defTabSz="914400">
              <a:lnSpc>
                <a:spcPct val="90000"/>
              </a:lnSpc>
            </a:pPr>
            <a:endParaRPr lang="en-US" sz="1800" b="1" dirty="0">
              <a:solidFill>
                <a:srgbClr val="FFFFFF"/>
              </a:solidFill>
            </a:endParaRPr>
          </a:p>
        </p:txBody>
      </p:sp>
    </p:spTree>
    <p:extLst>
      <p:ext uri="{BB962C8B-B14F-4D97-AF65-F5344CB8AC3E}">
        <p14:creationId xmlns:p14="http://schemas.microsoft.com/office/powerpoint/2010/main" val="3831473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BC9BE-98FD-4082-AD3D-B5A0CFBAEA1E}"/>
              </a:ext>
            </a:extLst>
          </p:cNvPr>
          <p:cNvSpPr>
            <a:spLocks noGrp="1"/>
          </p:cNvSpPr>
          <p:nvPr>
            <p:ph type="title"/>
          </p:nvPr>
        </p:nvSpPr>
        <p:spPr>
          <a:xfrm>
            <a:off x="457201" y="204787"/>
            <a:ext cx="3008313" cy="569913"/>
          </a:xfrm>
        </p:spPr>
        <p:txBody>
          <a:bodyPr>
            <a:normAutofit/>
          </a:bodyPr>
          <a:lstStyle/>
          <a:p>
            <a:r>
              <a:rPr lang="en-US" sz="2400"/>
              <a:t>  5F-MDMB-PICA</a:t>
            </a:r>
            <a:endParaRPr lang="en-US" sz="2400" dirty="0"/>
          </a:p>
        </p:txBody>
      </p:sp>
      <p:sp>
        <p:nvSpPr>
          <p:cNvPr id="3" name="Content Placeholder 2">
            <a:extLst>
              <a:ext uri="{FF2B5EF4-FFF2-40B4-BE49-F238E27FC236}">
                <a16:creationId xmlns:a16="http://schemas.microsoft.com/office/drawing/2014/main" id="{350F68EE-9C4C-4561-A309-9968012D0513}"/>
              </a:ext>
            </a:extLst>
          </p:cNvPr>
          <p:cNvSpPr>
            <a:spLocks noGrp="1"/>
          </p:cNvSpPr>
          <p:nvPr>
            <p:ph idx="1"/>
          </p:nvPr>
        </p:nvSpPr>
        <p:spPr/>
        <p:txBody>
          <a:bodyPr>
            <a:normAutofit/>
          </a:bodyPr>
          <a:lstStyle/>
          <a:p>
            <a:pPr>
              <a:spcBef>
                <a:spcPts val="0"/>
              </a:spcBef>
            </a:pPr>
            <a:r>
              <a:rPr lang="en-US" sz="1600" dirty="0"/>
              <a:t>340 reports by U.S. forensic labs between 2016 and 2018</a:t>
            </a:r>
          </a:p>
          <a:p>
            <a:pPr marL="0" indent="0">
              <a:spcBef>
                <a:spcPts val="0"/>
              </a:spcBef>
              <a:buNone/>
            </a:pPr>
            <a:endParaRPr lang="en-US" sz="1600" dirty="0"/>
          </a:p>
          <a:p>
            <a:pPr>
              <a:spcBef>
                <a:spcPts val="0"/>
              </a:spcBef>
            </a:pPr>
            <a:r>
              <a:rPr lang="en-US" sz="1600" dirty="0"/>
              <a:t>Serious adverse effects including </a:t>
            </a:r>
            <a:r>
              <a:rPr lang="en-US" sz="1600" b="1" dirty="0">
                <a:solidFill>
                  <a:srgbClr val="C00000"/>
                </a:solidFill>
                <a:effectLst>
                  <a:outerShdw blurRad="38100" dist="38100" dir="2700000" algn="tl">
                    <a:srgbClr val="000000">
                      <a:alpha val="43137"/>
                    </a:srgbClr>
                  </a:outerShdw>
                </a:effectLst>
              </a:rPr>
              <a:t>death</a:t>
            </a:r>
            <a:r>
              <a:rPr lang="en-US" sz="1600" dirty="0">
                <a:effectLst>
                  <a:outerShdw blurRad="38100" dist="38100" dir="2700000" algn="tl">
                    <a:srgbClr val="000000">
                      <a:alpha val="43137"/>
                    </a:srgbClr>
                  </a:outerShdw>
                </a:effectLst>
              </a:rPr>
              <a:t> </a:t>
            </a:r>
            <a:r>
              <a:rPr lang="en-US" sz="1600" dirty="0"/>
              <a:t>have been reported</a:t>
            </a:r>
          </a:p>
          <a:p>
            <a:pPr>
              <a:spcBef>
                <a:spcPts val="0"/>
              </a:spcBef>
            </a:pPr>
            <a:endParaRPr lang="en-US" sz="1600" dirty="0"/>
          </a:p>
          <a:p>
            <a:pPr>
              <a:spcBef>
                <a:spcPts val="0"/>
              </a:spcBef>
            </a:pPr>
            <a:r>
              <a:rPr lang="en-US" sz="1600" dirty="0"/>
              <a:t>In August 2018, </a:t>
            </a:r>
            <a:r>
              <a:rPr lang="en-US" sz="1600" b="1" dirty="0">
                <a:solidFill>
                  <a:srgbClr val="C00000"/>
                </a:solidFill>
                <a:effectLst>
                  <a:outerShdw blurRad="38100" dist="38100" dir="2700000" algn="tl">
                    <a:srgbClr val="000000">
                      <a:alpha val="43137"/>
                    </a:srgbClr>
                  </a:outerShdw>
                </a:effectLst>
              </a:rPr>
              <a:t>in excess of 47 overdoses </a:t>
            </a:r>
            <a:r>
              <a:rPr lang="en-US" sz="1600" dirty="0"/>
              <a:t>were reported in </a:t>
            </a:r>
            <a:r>
              <a:rPr lang="en-US" sz="1600" dirty="0">
                <a:solidFill>
                  <a:srgbClr val="C00000"/>
                </a:solidFill>
              </a:rPr>
              <a:t>New Haven, Connecticut </a:t>
            </a:r>
            <a:r>
              <a:rPr lang="en-US" sz="1600" dirty="0"/>
              <a:t>following the use of 5F-MDMB-PICA. Analysis of drug evidence from the overdose event confirmed the presence of the synthetic cannabinoids 5F-ADB and FUB-AMB.</a:t>
            </a:r>
          </a:p>
          <a:p>
            <a:pPr marL="0" indent="0">
              <a:spcBef>
                <a:spcPts val="0"/>
              </a:spcBef>
              <a:buNone/>
            </a:pPr>
            <a:endParaRPr lang="en-US" sz="1600" dirty="0"/>
          </a:p>
          <a:p>
            <a:pPr>
              <a:spcBef>
                <a:spcPts val="0"/>
              </a:spcBef>
            </a:pPr>
            <a:r>
              <a:rPr lang="en-US" sz="1600" dirty="0"/>
              <a:t>In September 2018, in </a:t>
            </a:r>
            <a:r>
              <a:rPr lang="en-US" sz="1600" dirty="0">
                <a:solidFill>
                  <a:srgbClr val="C00000"/>
                </a:solidFill>
              </a:rPr>
              <a:t>Washington, DC</a:t>
            </a:r>
            <a:r>
              <a:rPr lang="en-US" sz="1600" dirty="0"/>
              <a:t>, </a:t>
            </a:r>
            <a:r>
              <a:rPr lang="en-US" sz="1600" b="1" dirty="0">
                <a:solidFill>
                  <a:srgbClr val="C00000"/>
                </a:solidFill>
                <a:effectLst>
                  <a:outerShdw blurRad="38100" dist="38100" dir="2700000" algn="tl">
                    <a:srgbClr val="000000">
                      <a:alpha val="43137"/>
                    </a:srgbClr>
                  </a:outerShdw>
                </a:effectLst>
              </a:rPr>
              <a:t>at least 244 overdoses </a:t>
            </a:r>
            <a:r>
              <a:rPr lang="en-US" sz="1600" dirty="0"/>
              <a:t>were reported following use of a synthetic cannabinoid product. Analysis of drug evidence from the overdose event confirmed the presence of the synthetic cannabinoids 5F-MDMB-PICA, FUB-AMB, and 5F-ADB.</a:t>
            </a:r>
          </a:p>
          <a:p>
            <a:pPr marL="0" indent="0">
              <a:spcBef>
                <a:spcPts val="0"/>
              </a:spcBef>
              <a:buNone/>
            </a:pPr>
            <a:endParaRPr lang="en-US" sz="1800" dirty="0"/>
          </a:p>
          <a:p>
            <a:pPr marL="0" indent="0">
              <a:spcBef>
                <a:spcPts val="0"/>
              </a:spcBef>
              <a:buNone/>
            </a:pPr>
            <a:endParaRPr lang="en-US" sz="1800" dirty="0"/>
          </a:p>
        </p:txBody>
      </p:sp>
      <p:sp>
        <p:nvSpPr>
          <p:cNvPr id="4" name="Text Placeholder 3">
            <a:extLst>
              <a:ext uri="{FF2B5EF4-FFF2-40B4-BE49-F238E27FC236}">
                <a16:creationId xmlns:a16="http://schemas.microsoft.com/office/drawing/2014/main" id="{FD2572C8-C328-4712-83BF-67A2B2E72601}"/>
              </a:ext>
            </a:extLst>
          </p:cNvPr>
          <p:cNvSpPr>
            <a:spLocks noGrp="1"/>
          </p:cNvSpPr>
          <p:nvPr>
            <p:ph type="body" sz="half" idx="2"/>
          </p:nvPr>
        </p:nvSpPr>
        <p:spPr>
          <a:xfrm>
            <a:off x="98431" y="1076326"/>
            <a:ext cx="3367083" cy="3518297"/>
          </a:xfrm>
        </p:spPr>
        <p:txBody>
          <a:bodyPr/>
          <a:lstStyle/>
          <a:p>
            <a:endParaRPr lang="en-US" dirty="0"/>
          </a:p>
        </p:txBody>
      </p:sp>
      <p:pic>
        <p:nvPicPr>
          <p:cNvPr id="1026" name="Picture 2" descr="Buy 5F-MDMB-2201 | 5F‐MDMB‐PINACA | Chemical Planet">
            <a:extLst>
              <a:ext uri="{FF2B5EF4-FFF2-40B4-BE49-F238E27FC236}">
                <a16:creationId xmlns:a16="http://schemas.microsoft.com/office/drawing/2014/main" id="{5E7B41B0-491F-4F7C-879A-0B02E84D47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32" y="1076326"/>
            <a:ext cx="3367082" cy="3518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681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5F22F424-5FE8-4C88-9602-580545E8D28D}"/>
              </a:ext>
            </a:extLst>
          </p:cNvPr>
          <p:cNvGraphicFramePr>
            <a:graphicFrameLocks noChangeAspect="1"/>
          </p:cNvGraphicFramePr>
          <p:nvPr/>
        </p:nvGraphicFramePr>
        <p:xfrm>
          <a:off x="1049867" y="0"/>
          <a:ext cx="6035040" cy="5059679"/>
        </p:xfrm>
        <a:graphic>
          <a:graphicData uri="http://schemas.openxmlformats.org/presentationml/2006/ole">
            <mc:AlternateContent xmlns:mc="http://schemas.openxmlformats.org/markup-compatibility/2006">
              <mc:Choice xmlns:v="urn:schemas-microsoft-com:vml" Requires="v">
                <p:oleObj name="Acrobat Document" r:id="rId2" imgW="7543561" imgH="5829141" progId="Acrobat.Document.DC">
                  <p:embed/>
                </p:oleObj>
              </mc:Choice>
              <mc:Fallback>
                <p:oleObj name="Acrobat Document" r:id="rId2" imgW="7543561" imgH="5829141" progId="Acrobat.Document.DC">
                  <p:embed/>
                  <p:pic>
                    <p:nvPicPr>
                      <p:cNvPr id="2" name="Object 1">
                        <a:extLst>
                          <a:ext uri="{FF2B5EF4-FFF2-40B4-BE49-F238E27FC236}">
                            <a16:creationId xmlns:a16="http://schemas.microsoft.com/office/drawing/2014/main" id="{5F22F424-5FE8-4C88-9602-580545E8D28D}"/>
                          </a:ext>
                        </a:extLst>
                      </p:cNvPr>
                      <p:cNvPicPr/>
                      <p:nvPr/>
                    </p:nvPicPr>
                    <p:blipFill>
                      <a:blip r:embed="rId3"/>
                      <a:stretch>
                        <a:fillRect/>
                      </a:stretch>
                    </p:blipFill>
                    <p:spPr>
                      <a:xfrm>
                        <a:off x="1049867" y="0"/>
                        <a:ext cx="6035040" cy="5059679"/>
                      </a:xfrm>
                      <a:prstGeom prst="rect">
                        <a:avLst/>
                      </a:prstGeom>
                    </p:spPr>
                  </p:pic>
                </p:oleObj>
              </mc:Fallback>
            </mc:AlternateContent>
          </a:graphicData>
        </a:graphic>
      </p:graphicFrame>
    </p:spTree>
    <p:extLst>
      <p:ext uri="{BB962C8B-B14F-4D97-AF65-F5344CB8AC3E}">
        <p14:creationId xmlns:p14="http://schemas.microsoft.com/office/powerpoint/2010/main" val="2442969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241299"/>
            <a:ext cx="5293730" cy="1473199"/>
          </a:xfrm>
          <a:prstGeom prst="rect">
            <a:avLst/>
          </a:prstGeom>
          <a:solidFill>
            <a:srgbClr val="4A688A">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E9CFC9E-C241-42E3-981D-56B9BCBA84BA}"/>
              </a:ext>
            </a:extLst>
          </p:cNvPr>
          <p:cNvSpPr>
            <a:spLocks noGrp="1"/>
          </p:cNvSpPr>
          <p:nvPr>
            <p:ph type="title"/>
          </p:nvPr>
        </p:nvSpPr>
        <p:spPr>
          <a:xfrm>
            <a:off x="393193" y="368445"/>
            <a:ext cx="4839208" cy="1218907"/>
          </a:xfrm>
        </p:spPr>
        <p:txBody>
          <a:bodyPr vert="horz" lIns="91440" tIns="45720" rIns="91440" bIns="45720" rtlCol="0" anchor="ctr">
            <a:normAutofit/>
          </a:bodyPr>
          <a:lstStyle/>
          <a:p>
            <a:pPr algn="l" defTabSz="914400">
              <a:lnSpc>
                <a:spcPct val="90000"/>
              </a:lnSpc>
            </a:pPr>
            <a:r>
              <a:rPr lang="en-US" sz="4400" dirty="0">
                <a:solidFill>
                  <a:srgbClr val="FFFFFF"/>
                </a:solidFill>
              </a:rPr>
              <a:t>           </a:t>
            </a:r>
            <a:r>
              <a:rPr lang="en-US" sz="4400" b="1" dirty="0" err="1">
                <a:solidFill>
                  <a:schemeClr val="bg1"/>
                </a:solidFill>
                <a:effectLst>
                  <a:outerShdw blurRad="38100" dist="38100" dir="2700000" algn="tl">
                    <a:srgbClr val="000000">
                      <a:alpha val="43137"/>
                    </a:srgbClr>
                  </a:outerShdw>
                </a:effectLst>
              </a:rPr>
              <a:t>Eutylone</a:t>
            </a:r>
            <a:endParaRPr lang="en-US" sz="4400" b="1" dirty="0">
              <a:solidFill>
                <a:schemeClr val="bg1"/>
              </a:solidFill>
              <a:effectLst>
                <a:outerShdw blurRad="38100" dist="38100" dir="2700000" algn="tl">
                  <a:srgbClr val="000000">
                    <a:alpha val="43137"/>
                  </a:srgbClr>
                </a:outerShdw>
              </a:effectLst>
            </a:endParaRPr>
          </a:p>
        </p:txBody>
      </p:sp>
      <p:pic>
        <p:nvPicPr>
          <p:cNvPr id="5" name="Content Placeholder 4">
            <a:extLst>
              <a:ext uri="{FF2B5EF4-FFF2-40B4-BE49-F238E27FC236}">
                <a16:creationId xmlns:a16="http://schemas.microsoft.com/office/drawing/2014/main" id="{7633B260-DE75-4559-93ED-6A03BC34EC12}"/>
              </a:ext>
            </a:extLst>
          </p:cNvPr>
          <p:cNvPicPr>
            <a:picLocks noGrp="1" noChangeAspect="1"/>
          </p:cNvPicPr>
          <p:nvPr>
            <p:ph sz="half" idx="1"/>
          </p:nvPr>
        </p:nvPicPr>
        <p:blipFill rotWithShape="1">
          <a:blip r:embed="rId2"/>
          <a:srcRect t="13583" r="-1" b="9240"/>
          <a:stretch/>
        </p:blipFill>
        <p:spPr>
          <a:xfrm>
            <a:off x="245660" y="1841177"/>
            <a:ext cx="5293729" cy="3060190"/>
          </a:xfrm>
          <a:prstGeom prst="rect">
            <a:avLst/>
          </a:prstGeom>
        </p:spPr>
      </p:pic>
      <p:sp>
        <p:nvSpPr>
          <p:cNvPr id="20"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731" y="241299"/>
            <a:ext cx="3234970" cy="466090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FCE93E8D-56DA-4B28-8562-52983990D0CE}"/>
              </a:ext>
            </a:extLst>
          </p:cNvPr>
          <p:cNvSpPr>
            <a:spLocks noGrp="1"/>
          </p:cNvSpPr>
          <p:nvPr>
            <p:ph sz="half" idx="2"/>
          </p:nvPr>
        </p:nvSpPr>
        <p:spPr>
          <a:xfrm>
            <a:off x="5918200" y="368444"/>
            <a:ext cx="2832607" cy="4362305"/>
          </a:xfrm>
        </p:spPr>
        <p:txBody>
          <a:bodyPr vert="horz" lIns="91440" tIns="45720" rIns="91440" bIns="45720" rtlCol="0" anchor="ctr">
            <a:normAutofit/>
          </a:bodyPr>
          <a:lstStyle/>
          <a:p>
            <a:pPr marL="314325" indent="-285750" defTabSz="914400">
              <a:lnSpc>
                <a:spcPct val="90000"/>
              </a:lnSpc>
            </a:pPr>
            <a:r>
              <a:rPr lang="en-US" sz="1800" b="1" dirty="0">
                <a:solidFill>
                  <a:schemeClr val="tx2">
                    <a:lumMod val="40000"/>
                    <a:lumOff val="60000"/>
                  </a:schemeClr>
                </a:solidFill>
                <a:effectLst>
                  <a:outerShdw blurRad="38100" dist="38100" dir="2700000" algn="tl">
                    <a:srgbClr val="000000">
                      <a:alpha val="43137"/>
                    </a:srgbClr>
                  </a:outerShdw>
                </a:effectLst>
              </a:rPr>
              <a:t>Synthetic Cathinone </a:t>
            </a:r>
          </a:p>
          <a:p>
            <a:pPr marL="28575" indent="0" defTabSz="914400">
              <a:lnSpc>
                <a:spcPct val="90000"/>
              </a:lnSpc>
              <a:buNone/>
            </a:pPr>
            <a:r>
              <a:rPr lang="en-US" sz="1800" b="1" dirty="0">
                <a:solidFill>
                  <a:schemeClr val="tx2">
                    <a:lumMod val="40000"/>
                    <a:lumOff val="60000"/>
                  </a:schemeClr>
                </a:solidFill>
              </a:rPr>
              <a:t>              (bath salts)</a:t>
            </a:r>
          </a:p>
          <a:p>
            <a:pPr marL="28575" indent="0" defTabSz="914400">
              <a:lnSpc>
                <a:spcPct val="90000"/>
              </a:lnSpc>
              <a:buNone/>
            </a:pPr>
            <a:endParaRPr lang="en-US" sz="1800" b="1" dirty="0">
              <a:solidFill>
                <a:schemeClr val="tx2">
                  <a:lumMod val="40000"/>
                  <a:lumOff val="60000"/>
                </a:schemeClr>
              </a:solidFill>
            </a:endParaRPr>
          </a:p>
          <a:p>
            <a:pPr marL="314325" indent="-285750" defTabSz="914400">
              <a:lnSpc>
                <a:spcPct val="90000"/>
              </a:lnSpc>
            </a:pPr>
            <a:r>
              <a:rPr lang="en-US" sz="1800" b="1" dirty="0">
                <a:solidFill>
                  <a:schemeClr val="tx2">
                    <a:lumMod val="40000"/>
                    <a:lumOff val="60000"/>
                  </a:schemeClr>
                </a:solidFill>
              </a:rPr>
              <a:t>Pharmacological effects similar to cocaine, meth, MDMA </a:t>
            </a:r>
          </a:p>
          <a:p>
            <a:pPr marL="314325" indent="-285750" defTabSz="914400">
              <a:lnSpc>
                <a:spcPct val="90000"/>
              </a:lnSpc>
            </a:pPr>
            <a:endParaRPr lang="en-US" sz="1800" b="1" dirty="0">
              <a:solidFill>
                <a:schemeClr val="tx2">
                  <a:lumMod val="40000"/>
                  <a:lumOff val="60000"/>
                </a:schemeClr>
              </a:solidFill>
            </a:endParaRPr>
          </a:p>
          <a:p>
            <a:pPr marL="314325" indent="-285750" defTabSz="914400">
              <a:lnSpc>
                <a:spcPct val="90000"/>
              </a:lnSpc>
            </a:pPr>
            <a:r>
              <a:rPr lang="en-US" sz="1800" b="1" dirty="0">
                <a:solidFill>
                  <a:schemeClr val="tx2">
                    <a:lumMod val="40000"/>
                    <a:lumOff val="60000"/>
                  </a:schemeClr>
                </a:solidFill>
              </a:rPr>
              <a:t>Adverse effects include hypertension, tachycardia, and death</a:t>
            </a:r>
          </a:p>
          <a:p>
            <a:pPr marL="314325" indent="-285750" defTabSz="914400">
              <a:lnSpc>
                <a:spcPct val="90000"/>
              </a:lnSpc>
            </a:pPr>
            <a:endParaRPr lang="en-US" sz="1800" b="1" dirty="0">
              <a:solidFill>
                <a:schemeClr val="tx2">
                  <a:lumMod val="40000"/>
                  <a:lumOff val="60000"/>
                </a:schemeClr>
              </a:solidFill>
            </a:endParaRPr>
          </a:p>
          <a:p>
            <a:pPr marL="314325" indent="-285750" defTabSz="914400">
              <a:lnSpc>
                <a:spcPct val="90000"/>
              </a:lnSpc>
            </a:pPr>
            <a:r>
              <a:rPr lang="en-US" sz="1800" b="1" dirty="0">
                <a:solidFill>
                  <a:schemeClr val="tx2">
                    <a:lumMod val="40000"/>
                    <a:lumOff val="60000"/>
                  </a:schemeClr>
                </a:solidFill>
              </a:rPr>
              <a:t>From 29 U.S. reports in 2017 to 3,958 in 2019</a:t>
            </a:r>
          </a:p>
          <a:p>
            <a:pPr marL="314325" indent="-285750" defTabSz="914400">
              <a:lnSpc>
                <a:spcPct val="90000"/>
              </a:lnSpc>
            </a:pPr>
            <a:endParaRPr lang="en-US" sz="1500" dirty="0">
              <a:solidFill>
                <a:srgbClr val="FFFFFF"/>
              </a:solidFill>
            </a:endParaRPr>
          </a:p>
        </p:txBody>
      </p:sp>
    </p:spTree>
    <p:extLst>
      <p:ext uri="{BB962C8B-B14F-4D97-AF65-F5344CB8AC3E}">
        <p14:creationId xmlns:p14="http://schemas.microsoft.com/office/powerpoint/2010/main" val="15199265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FSRE Template 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FSRE Template 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FSRE-Theme">
  <a:themeElements>
    <a:clrScheme name="CFSRE">
      <a:dk1>
        <a:srgbClr val="282828"/>
      </a:dk1>
      <a:lt1>
        <a:srgbClr val="FFFFFF"/>
      </a:lt1>
      <a:dk2>
        <a:srgbClr val="707679"/>
      </a:dk2>
      <a:lt2>
        <a:srgbClr val="DCDCDC"/>
      </a:lt2>
      <a:accent1>
        <a:srgbClr val="4195C1"/>
      </a:accent1>
      <a:accent2>
        <a:srgbClr val="F7931D"/>
      </a:accent2>
      <a:accent3>
        <a:srgbClr val="799754"/>
      </a:accent3>
      <a:accent4>
        <a:srgbClr val="999999"/>
      </a:accent4>
      <a:accent5>
        <a:srgbClr val="9A003B"/>
      </a:accent5>
      <a:accent6>
        <a:srgbClr val="1E1A5E"/>
      </a:accent6>
      <a:hlink>
        <a:srgbClr val="00599A"/>
      </a:hlink>
      <a:folHlink>
        <a:srgbClr val="EAE9E5"/>
      </a:folHlink>
    </a:clrScheme>
    <a:fontScheme name="Template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28575" cap="flat" cmpd="sng" algn="ctr">
          <a:noFill/>
          <a:prstDash val="solid"/>
          <a:miter lim="800000"/>
          <a:headEnd type="none" w="med" len="med"/>
          <a:tailEnd type="none" w="med" len="med"/>
        </a:ln>
        <a:effectLst/>
      </a:spPr>
      <a:bodyPr vert="horz" wrap="square" lIns="91429" tIns="45715" rIns="91429" bIns="45715" numCol="1" rtlCol="0" anchor="ctr" anchorCtr="0" compatLnSpc="1">
        <a:prstTxWarp prst="textNoShape">
          <a:avLst/>
        </a:prstTxWarp>
        <a:noAutofit/>
      </a:bodyPr>
      <a:lstStyle>
        <a:defPPr algn="ctr" fontAlgn="base">
          <a:lnSpc>
            <a:spcPct val="90000"/>
          </a:lnSpc>
          <a:spcAft>
            <a:spcPct val="0"/>
          </a:spcAft>
          <a:buClr>
            <a:schemeClr val="accent2"/>
          </a:buClr>
          <a:buSzPct val="90000"/>
          <a:defRPr b="1" dirty="0">
            <a:solidFill>
              <a:schemeClr val="bg1"/>
            </a:solidFill>
            <a:latin typeface="+mj-lt"/>
          </a:defRPr>
        </a:defPPr>
      </a:lstStyle>
    </a:spDef>
    <a:lnDef>
      <a:spPr>
        <a:noFill/>
        <a:ln w="25400" cap="rnd">
          <a:solidFill>
            <a:schemeClr val="tx2">
              <a:lumMod val="60000"/>
              <a:lumOff val="40000"/>
            </a:schemeClr>
          </a:solidFill>
          <a:prstDash val="sysDot"/>
          <a:round/>
          <a:headEnd/>
          <a:tailEnd/>
        </a:ln>
        <a:effectLst/>
      </a:spPr>
      <a:bodyPr/>
      <a:lstStyle/>
    </a:lnDef>
    <a:txDef>
      <a:spPr bwMode="gray"/>
      <a:bodyPr wrap="none" rtlCol="0">
        <a:noAutofit/>
      </a:bodyPr>
      <a:lstStyle>
        <a:defPPr marL="228600" indent="-228600">
          <a:lnSpc>
            <a:spcPct val="90000"/>
          </a:lnSpc>
          <a:spcBef>
            <a:spcPts val="2000"/>
          </a:spcBef>
          <a:buClr>
            <a:schemeClr val="tx1"/>
          </a:buClr>
          <a:buSzPct val="100000"/>
          <a:buFont typeface="Wingdings" panose="05000000000000000000" pitchFamily="2" charset="2"/>
          <a:buChar char="§"/>
          <a:defRPr sz="1600" dirty="0" err="1"/>
        </a:defPPr>
      </a:lstStyle>
    </a:txDef>
  </a:objectDefaults>
  <a:extraClrSchemeLst/>
  <a:extLst>
    <a:ext uri="{05A4C25C-085E-4340-85A3-A5531E510DB2}">
      <thm15:themeFamily xmlns:thm15="http://schemas.microsoft.com/office/thememl/2012/main" name="CFSRE-Theme" id="{19DE3EDD-582F-4A74-9F7D-6D3EE5C10505}" vid="{F2E2CC42-F378-4160-B0DB-A3F9E26D3A11}"/>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1926</TotalTime>
  <Words>3512</Words>
  <Application>Microsoft Office PowerPoint</Application>
  <PresentationFormat>On-screen Show (16:9)</PresentationFormat>
  <Paragraphs>969</Paragraphs>
  <Slides>49</Slides>
  <Notes>1</Notes>
  <HiddenSlides>0</HiddenSlides>
  <MMClips>0</MMClips>
  <ScaleCrop>false</ScaleCrop>
  <HeadingPairs>
    <vt:vector size="8" baseType="variant">
      <vt:variant>
        <vt:lpstr>Fonts Used</vt:lpstr>
      </vt:variant>
      <vt:variant>
        <vt:i4>10</vt:i4>
      </vt:variant>
      <vt:variant>
        <vt:lpstr>Theme</vt:lpstr>
      </vt:variant>
      <vt:variant>
        <vt:i4>5</vt:i4>
      </vt:variant>
      <vt:variant>
        <vt:lpstr>Embedded OLE Servers</vt:lpstr>
      </vt:variant>
      <vt:variant>
        <vt:i4>1</vt:i4>
      </vt:variant>
      <vt:variant>
        <vt:lpstr>Slide Titles</vt:lpstr>
      </vt:variant>
      <vt:variant>
        <vt:i4>49</vt:i4>
      </vt:variant>
    </vt:vector>
  </HeadingPairs>
  <TitlesOfParts>
    <vt:vector size="65" baseType="lpstr">
      <vt:lpstr>Arial</vt:lpstr>
      <vt:lpstr>Calibri</vt:lpstr>
      <vt:lpstr>Calibri Light</vt:lpstr>
      <vt:lpstr>Gill Sans MT</vt:lpstr>
      <vt:lpstr>Montserrat</vt:lpstr>
      <vt:lpstr>Montserrat Light</vt:lpstr>
      <vt:lpstr>Montserrat Medium</vt:lpstr>
      <vt:lpstr>Montserrat SemiBold</vt:lpstr>
      <vt:lpstr>Open Sans</vt:lpstr>
      <vt:lpstr>Wingdings</vt:lpstr>
      <vt:lpstr>1_Office Theme</vt:lpstr>
      <vt:lpstr>1_CFSRE Template NEW</vt:lpstr>
      <vt:lpstr>Office Theme</vt:lpstr>
      <vt:lpstr>CFSRE Template NEW</vt:lpstr>
      <vt:lpstr>CFSRE-Theme</vt:lpstr>
      <vt:lpstr>Acrobat Document</vt:lpstr>
      <vt:lpstr>      Tackling the Emerging International Threat of Synthetic Drugs                                         House of Lords                                         (London, UK)      </vt:lpstr>
      <vt:lpstr>Mortality Perspective</vt:lpstr>
      <vt:lpstr>137 Newly Discovered Novel Synthetic Compounds Detected 2018 - 2022</vt:lpstr>
      <vt:lpstr> Semi to Novel Synthetic Opioids </vt:lpstr>
      <vt:lpstr>Novel Synthetic Opioids 2018 - 2021</vt:lpstr>
      <vt:lpstr>              NOVEL OPIOIDS [Benzimidazole or “Nitazene”]</vt:lpstr>
      <vt:lpstr>  5F-MDMB-PICA</vt:lpstr>
      <vt:lpstr>PowerPoint Presentation</vt:lpstr>
      <vt:lpstr>           Eutylone</vt:lpstr>
      <vt:lpstr>     Clonazalom</vt:lpstr>
      <vt:lpstr>Changing Fentanyl Patterns</vt:lpstr>
      <vt:lpstr>PowerPoint Presentation</vt:lpstr>
      <vt:lpstr>PowerPoint Presentation</vt:lpstr>
      <vt:lpstr>       Xylazine</vt:lpstr>
      <vt:lpstr>Phenylbutazone Health Effects</vt:lpstr>
      <vt:lpstr>PowerPoint Presentation</vt:lpstr>
      <vt:lpstr>PowerPoint Presentation</vt:lpstr>
      <vt:lpstr>Speedballing</vt:lpstr>
      <vt:lpstr>Fentanyl Pill Composition</vt:lpstr>
      <vt:lpstr>Sentinel: Findings of Interest – Green Tablets</vt:lpstr>
      <vt:lpstr>Findings of Interest – CBP_23-035</vt:lpstr>
      <vt:lpstr>PowerPoint Presentation</vt:lpstr>
      <vt:lpstr>Acetaminophen</vt:lpstr>
      <vt:lpstr>Emerging Threat: Liquid Fentanyl </vt:lpstr>
      <vt:lpstr>Fentanyl Ampoules: Nigeria</vt:lpstr>
      <vt:lpstr>Fentanyl Ampoules: Colombia</vt:lpstr>
      <vt:lpstr>Boxes of Fentanyl Ampoules: Colombia</vt:lpstr>
      <vt:lpstr>Fentanyl Ampoules Seizure – El Salvador</vt:lpstr>
      <vt:lpstr>Large-scale Liquid Fentanyl Seizure - Honduras</vt:lpstr>
      <vt:lpstr>     U.S. Liquid Fentanyl Seizures</vt:lpstr>
      <vt:lpstr>Emerging Xylazine Patterns</vt:lpstr>
      <vt:lpstr>PowerPoint Presentation</vt:lpstr>
      <vt:lpstr>Morbidity Perspective</vt:lpstr>
      <vt:lpstr>                Phenacetin</vt:lpstr>
      <vt:lpstr>Aminopyrine</vt:lpstr>
      <vt:lpstr>       Levamisole </vt:lpstr>
      <vt:lpstr>Metamizole/Dipyrone</vt:lpstr>
      <vt:lpstr>Adulterant Effects on Health </vt:lpstr>
      <vt:lpstr>Severe Health Problems Accelerated with  Adulterated Drugs versus Adulterated Aspirin </vt:lpstr>
      <vt:lpstr>PowerPoint Presentation</vt:lpstr>
      <vt:lpstr>PowerPoint Presentation</vt:lpstr>
      <vt:lpstr>Overdose Prevention</vt:lpstr>
      <vt:lpstr>     NALOXONE</vt:lpstr>
      <vt:lpstr>Compounds that can Affect Naloxone Administration</vt:lpstr>
      <vt:lpstr>PowerPoint Presentation</vt:lpstr>
      <vt:lpstr>PowerPoint Presentation</vt:lpstr>
      <vt:lpstr>Overdose Prevention</vt:lpstr>
      <vt:lpstr>Fentanyl Test Strips</vt:lpstr>
      <vt:lpstr>Technological Developments of Toxic Adulterant  Project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 Susceptibility to COVID-19 Among People with Substance Use Disorders (SUDs)   UCSD Summer Clinical Institute in Addiction Studies</dc:title>
  <dc:creator>Thomas Browne</dc:creator>
  <cp:lastModifiedBy>Thomas Browne</cp:lastModifiedBy>
  <cp:revision>625</cp:revision>
  <cp:lastPrinted>2023-01-21T21:56:27Z</cp:lastPrinted>
  <dcterms:created xsi:type="dcterms:W3CDTF">2020-05-21T22:00:09Z</dcterms:created>
  <dcterms:modified xsi:type="dcterms:W3CDTF">2024-05-07T04:06:48Z</dcterms:modified>
</cp:coreProperties>
</file>