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17.xml" ContentType="application/vnd.openxmlformats-officedocument.presentationml.tags+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97" r:id="rId3"/>
    <p:sldMasterId id="2147483709" r:id="rId4"/>
    <p:sldMasterId id="2147483760" r:id="rId5"/>
    <p:sldMasterId id="2147483800" r:id="rId6"/>
    <p:sldMasterId id="2147483804" r:id="rId7"/>
    <p:sldMasterId id="2147483840" r:id="rId8"/>
    <p:sldMasterId id="2147483846" r:id="rId9"/>
  </p:sldMasterIdLst>
  <p:notesMasterIdLst>
    <p:notesMasterId r:id="rId49"/>
  </p:notesMasterIdLst>
  <p:sldIdLst>
    <p:sldId id="677" r:id="rId10"/>
    <p:sldId id="816" r:id="rId11"/>
    <p:sldId id="734" r:id="rId12"/>
    <p:sldId id="698" r:id="rId13"/>
    <p:sldId id="879" r:id="rId14"/>
    <p:sldId id="880" r:id="rId15"/>
    <p:sldId id="881" r:id="rId16"/>
    <p:sldId id="818" r:id="rId17"/>
    <p:sldId id="819" r:id="rId18"/>
    <p:sldId id="868" r:id="rId19"/>
    <p:sldId id="739" r:id="rId20"/>
    <p:sldId id="800" r:id="rId21"/>
    <p:sldId id="882" r:id="rId22"/>
    <p:sldId id="883" r:id="rId23"/>
    <p:sldId id="886" r:id="rId24"/>
    <p:sldId id="863" r:id="rId25"/>
    <p:sldId id="873" r:id="rId26"/>
    <p:sldId id="874" r:id="rId27"/>
    <p:sldId id="887" r:id="rId28"/>
    <p:sldId id="839" r:id="rId29"/>
    <p:sldId id="840" r:id="rId30"/>
    <p:sldId id="768" r:id="rId31"/>
    <p:sldId id="769" r:id="rId32"/>
    <p:sldId id="770" r:id="rId33"/>
    <p:sldId id="890" r:id="rId34"/>
    <p:sldId id="891" r:id="rId35"/>
    <p:sldId id="888" r:id="rId36"/>
    <p:sldId id="858" r:id="rId37"/>
    <p:sldId id="859" r:id="rId38"/>
    <p:sldId id="889" r:id="rId39"/>
    <p:sldId id="885" r:id="rId40"/>
    <p:sldId id="892" r:id="rId41"/>
    <p:sldId id="610" r:id="rId42"/>
    <p:sldId id="609" r:id="rId43"/>
    <p:sldId id="866" r:id="rId44"/>
    <p:sldId id="875" r:id="rId45"/>
    <p:sldId id="830" r:id="rId46"/>
    <p:sldId id="824" r:id="rId47"/>
    <p:sldId id="82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36465"/>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18"/>
    <p:restoredTop sz="88592"/>
  </p:normalViewPr>
  <p:slideViewPr>
    <p:cSldViewPr snapToGrid="0" snapToObjects="1">
      <p:cViewPr varScale="1">
        <p:scale>
          <a:sx n="104" d="100"/>
          <a:sy n="104" d="100"/>
        </p:scale>
        <p:origin x="240"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F4-5045-AAFA-F38BFE3824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F4-5045-AAFA-F38BFE3824C3}"/>
              </c:ext>
            </c:extLst>
          </c:dPt>
          <c:cat>
            <c:strRef>
              <c:f>Sheet1!$A$2:$A$3</c:f>
              <c:strCache>
                <c:ptCount val="2"/>
                <c:pt idx="0">
                  <c:v>1st Qtr</c:v>
                </c:pt>
                <c:pt idx="1">
                  <c:v>2nd Qtr</c:v>
                </c:pt>
              </c:strCache>
            </c:strRef>
          </c:cat>
          <c:val>
            <c:numRef>
              <c:f>Sheet1!$B$2:$B$3</c:f>
              <c:numCache>
                <c:formatCode>General</c:formatCode>
                <c:ptCount val="2"/>
                <c:pt idx="0">
                  <c:v>100</c:v>
                </c:pt>
                <c:pt idx="1">
                  <c:v>70</c:v>
                </c:pt>
              </c:numCache>
            </c:numRef>
          </c:val>
          <c:extLst>
            <c:ext xmlns:c16="http://schemas.microsoft.com/office/drawing/2014/chart" uri="{C3380CC4-5D6E-409C-BE32-E72D297353CC}">
              <c16:uniqueId val="{00000004-59F4-5045-AAFA-F38BFE3824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EC229-F33D-5B43-B1CA-C968953D021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E4546FA8-6E34-5B4C-9D08-465960F15B93}">
      <dgm:prSet phldrT="[Text]"/>
      <dgm:spPr/>
      <dgm:t>
        <a:bodyPr/>
        <a:lstStyle/>
        <a:p>
          <a:r>
            <a:rPr lang="en-GB" dirty="0"/>
            <a:t>User wears device</a:t>
          </a:r>
        </a:p>
      </dgm:t>
    </dgm:pt>
    <dgm:pt modelId="{8E2A0A22-8A2E-7A48-9423-BC7AAA53A5C3}" type="parTrans" cxnId="{B05AF079-4D86-3240-90FD-323D7DD58D28}">
      <dgm:prSet/>
      <dgm:spPr/>
      <dgm:t>
        <a:bodyPr/>
        <a:lstStyle/>
        <a:p>
          <a:endParaRPr lang="en-GB"/>
        </a:p>
      </dgm:t>
    </dgm:pt>
    <dgm:pt modelId="{B0CC845F-7AE2-7B4B-965A-7F5B118C8E46}" type="sibTrans" cxnId="{B05AF079-4D86-3240-90FD-323D7DD58D28}">
      <dgm:prSet/>
      <dgm:spPr/>
      <dgm:t>
        <a:bodyPr/>
        <a:lstStyle/>
        <a:p>
          <a:endParaRPr lang="en-GB"/>
        </a:p>
      </dgm:t>
    </dgm:pt>
    <dgm:pt modelId="{A5149679-7F7E-F44A-B029-197E47BFAC09}">
      <dgm:prSet phldrT="[Text]"/>
      <dgm:spPr/>
      <dgm:t>
        <a:bodyPr/>
        <a:lstStyle/>
        <a:p>
          <a:r>
            <a:rPr lang="en-GB" dirty="0"/>
            <a:t>Device measures signal(s)</a:t>
          </a:r>
        </a:p>
      </dgm:t>
    </dgm:pt>
    <dgm:pt modelId="{42C6FAC2-2A79-ED49-A7BB-5298BBD02E32}" type="parTrans" cxnId="{CA407449-355F-994B-8A6B-40123798702F}">
      <dgm:prSet/>
      <dgm:spPr/>
      <dgm:t>
        <a:bodyPr/>
        <a:lstStyle/>
        <a:p>
          <a:endParaRPr lang="en-GB"/>
        </a:p>
      </dgm:t>
    </dgm:pt>
    <dgm:pt modelId="{63C705D8-CAAF-7246-941C-B76A14172C62}" type="sibTrans" cxnId="{CA407449-355F-994B-8A6B-40123798702F}">
      <dgm:prSet/>
      <dgm:spPr/>
      <dgm:t>
        <a:bodyPr/>
        <a:lstStyle/>
        <a:p>
          <a:endParaRPr lang="en-GB"/>
        </a:p>
      </dgm:t>
    </dgm:pt>
    <dgm:pt modelId="{2BB4FA37-9A0E-E84D-B5A8-E102B5268BB0}">
      <dgm:prSet phldrT="[Text]"/>
      <dgm:spPr/>
      <dgm:t>
        <a:bodyPr/>
        <a:lstStyle/>
        <a:p>
          <a:r>
            <a:rPr lang="en-GB" dirty="0"/>
            <a:t>Signal processing</a:t>
          </a:r>
        </a:p>
      </dgm:t>
    </dgm:pt>
    <dgm:pt modelId="{23620527-1094-A34D-97D6-830B2A8964D3}" type="parTrans" cxnId="{D60D414A-CC56-7D42-8581-A9769FA71723}">
      <dgm:prSet/>
      <dgm:spPr/>
      <dgm:t>
        <a:bodyPr/>
        <a:lstStyle/>
        <a:p>
          <a:endParaRPr lang="en-GB"/>
        </a:p>
      </dgm:t>
    </dgm:pt>
    <dgm:pt modelId="{26398A1C-2BA7-DD4F-A821-C44989DC9A1A}" type="sibTrans" cxnId="{D60D414A-CC56-7D42-8581-A9769FA71723}">
      <dgm:prSet/>
      <dgm:spPr/>
      <dgm:t>
        <a:bodyPr/>
        <a:lstStyle/>
        <a:p>
          <a:endParaRPr lang="en-GB"/>
        </a:p>
      </dgm:t>
    </dgm:pt>
    <dgm:pt modelId="{893B688F-A896-A04C-A6E0-33B76616B3BE}">
      <dgm:prSet/>
      <dgm:spPr/>
      <dgm:t>
        <a:bodyPr/>
        <a:lstStyle/>
        <a:p>
          <a:r>
            <a:rPr lang="en-GB" dirty="0"/>
            <a:t>Interpretation of measurements</a:t>
          </a:r>
        </a:p>
      </dgm:t>
    </dgm:pt>
    <dgm:pt modelId="{51BC2FD6-1B93-EE45-A7AC-0E24464B913D}" type="parTrans" cxnId="{37562251-AEA0-804A-BB0D-4A5B76E5F0EC}">
      <dgm:prSet/>
      <dgm:spPr/>
      <dgm:t>
        <a:bodyPr/>
        <a:lstStyle/>
        <a:p>
          <a:endParaRPr lang="en-GB"/>
        </a:p>
      </dgm:t>
    </dgm:pt>
    <dgm:pt modelId="{A9218A26-DB42-8D43-BA82-06CEB4E4EA0E}" type="sibTrans" cxnId="{37562251-AEA0-804A-BB0D-4A5B76E5F0EC}">
      <dgm:prSet/>
      <dgm:spPr/>
      <dgm:t>
        <a:bodyPr/>
        <a:lstStyle/>
        <a:p>
          <a:endParaRPr lang="en-GB"/>
        </a:p>
      </dgm:t>
    </dgm:pt>
    <dgm:pt modelId="{0AB63D54-A491-3B46-A194-91D6163ED1C8}" type="pres">
      <dgm:prSet presAssocID="{FCBEC229-F33D-5B43-B1CA-C968953D0213}" presName="Name0" presStyleCnt="0">
        <dgm:presLayoutVars>
          <dgm:dir/>
          <dgm:resizeHandles val="exact"/>
        </dgm:presLayoutVars>
      </dgm:prSet>
      <dgm:spPr/>
    </dgm:pt>
    <dgm:pt modelId="{DC7E005D-B10B-C34A-BEFF-AA6C100DD336}" type="pres">
      <dgm:prSet presAssocID="{E4546FA8-6E34-5B4C-9D08-465960F15B93}" presName="node" presStyleLbl="node1" presStyleIdx="0" presStyleCnt="4">
        <dgm:presLayoutVars>
          <dgm:bulletEnabled val="1"/>
        </dgm:presLayoutVars>
      </dgm:prSet>
      <dgm:spPr/>
    </dgm:pt>
    <dgm:pt modelId="{7F2A977C-E47C-394A-8A8A-096EFE8611DA}" type="pres">
      <dgm:prSet presAssocID="{B0CC845F-7AE2-7B4B-965A-7F5B118C8E46}" presName="sibTrans" presStyleLbl="sibTrans2D1" presStyleIdx="0" presStyleCnt="3"/>
      <dgm:spPr/>
    </dgm:pt>
    <dgm:pt modelId="{37C592FF-B193-FD4C-A11F-C9EB48E28EBC}" type="pres">
      <dgm:prSet presAssocID="{B0CC845F-7AE2-7B4B-965A-7F5B118C8E46}" presName="connectorText" presStyleLbl="sibTrans2D1" presStyleIdx="0" presStyleCnt="3"/>
      <dgm:spPr/>
    </dgm:pt>
    <dgm:pt modelId="{360B70BE-1A07-ED4E-9319-45DF3441CE24}" type="pres">
      <dgm:prSet presAssocID="{A5149679-7F7E-F44A-B029-197E47BFAC09}" presName="node" presStyleLbl="node1" presStyleIdx="1" presStyleCnt="4">
        <dgm:presLayoutVars>
          <dgm:bulletEnabled val="1"/>
        </dgm:presLayoutVars>
      </dgm:prSet>
      <dgm:spPr/>
    </dgm:pt>
    <dgm:pt modelId="{D5C1FBDF-F85F-E047-BAD5-38E51EDACB88}" type="pres">
      <dgm:prSet presAssocID="{63C705D8-CAAF-7246-941C-B76A14172C62}" presName="sibTrans" presStyleLbl="sibTrans2D1" presStyleIdx="1" presStyleCnt="3"/>
      <dgm:spPr/>
    </dgm:pt>
    <dgm:pt modelId="{5BBDA17E-4360-634D-BF0B-FA57661C0D32}" type="pres">
      <dgm:prSet presAssocID="{63C705D8-CAAF-7246-941C-B76A14172C62}" presName="connectorText" presStyleLbl="sibTrans2D1" presStyleIdx="1" presStyleCnt="3"/>
      <dgm:spPr/>
    </dgm:pt>
    <dgm:pt modelId="{15D994F1-BC37-1442-8848-F5886EA37CC8}" type="pres">
      <dgm:prSet presAssocID="{2BB4FA37-9A0E-E84D-B5A8-E102B5268BB0}" presName="node" presStyleLbl="node1" presStyleIdx="2" presStyleCnt="4">
        <dgm:presLayoutVars>
          <dgm:bulletEnabled val="1"/>
        </dgm:presLayoutVars>
      </dgm:prSet>
      <dgm:spPr/>
    </dgm:pt>
    <dgm:pt modelId="{D53136E7-27E7-3B4E-AA49-D0D565FAA084}" type="pres">
      <dgm:prSet presAssocID="{26398A1C-2BA7-DD4F-A821-C44989DC9A1A}" presName="sibTrans" presStyleLbl="sibTrans2D1" presStyleIdx="2" presStyleCnt="3"/>
      <dgm:spPr/>
    </dgm:pt>
    <dgm:pt modelId="{394A60BB-6A96-7F4B-B53D-344F64600CC5}" type="pres">
      <dgm:prSet presAssocID="{26398A1C-2BA7-DD4F-A821-C44989DC9A1A}" presName="connectorText" presStyleLbl="sibTrans2D1" presStyleIdx="2" presStyleCnt="3"/>
      <dgm:spPr/>
    </dgm:pt>
    <dgm:pt modelId="{46216E2E-8FB9-D54C-A98E-678F51149D28}" type="pres">
      <dgm:prSet presAssocID="{893B688F-A896-A04C-A6E0-33B76616B3BE}" presName="node" presStyleLbl="node1" presStyleIdx="3" presStyleCnt="4">
        <dgm:presLayoutVars>
          <dgm:bulletEnabled val="1"/>
        </dgm:presLayoutVars>
      </dgm:prSet>
      <dgm:spPr/>
    </dgm:pt>
  </dgm:ptLst>
  <dgm:cxnLst>
    <dgm:cxn modelId="{91461123-B63B-674D-A555-84595C79A157}" type="presOf" srcId="{63C705D8-CAAF-7246-941C-B76A14172C62}" destId="{5BBDA17E-4360-634D-BF0B-FA57661C0D32}" srcOrd="1" destOrd="0" presId="urn:microsoft.com/office/officeart/2005/8/layout/process1"/>
    <dgm:cxn modelId="{5622B027-02CF-8047-BC6D-1A75A89F88CA}" type="presOf" srcId="{63C705D8-CAAF-7246-941C-B76A14172C62}" destId="{D5C1FBDF-F85F-E047-BAD5-38E51EDACB88}" srcOrd="0" destOrd="0" presId="urn:microsoft.com/office/officeart/2005/8/layout/process1"/>
    <dgm:cxn modelId="{FF9C6E28-AC49-CB45-B466-C9217058FC9F}" type="presOf" srcId="{2BB4FA37-9A0E-E84D-B5A8-E102B5268BB0}" destId="{15D994F1-BC37-1442-8848-F5886EA37CC8}" srcOrd="0" destOrd="0" presId="urn:microsoft.com/office/officeart/2005/8/layout/process1"/>
    <dgm:cxn modelId="{7CAA5944-CC3F-9247-B0FD-0B3A59161BA2}" type="presOf" srcId="{FCBEC229-F33D-5B43-B1CA-C968953D0213}" destId="{0AB63D54-A491-3B46-A194-91D6163ED1C8}" srcOrd="0" destOrd="0" presId="urn:microsoft.com/office/officeart/2005/8/layout/process1"/>
    <dgm:cxn modelId="{CA407449-355F-994B-8A6B-40123798702F}" srcId="{FCBEC229-F33D-5B43-B1CA-C968953D0213}" destId="{A5149679-7F7E-F44A-B029-197E47BFAC09}" srcOrd="1" destOrd="0" parTransId="{42C6FAC2-2A79-ED49-A7BB-5298BBD02E32}" sibTransId="{63C705D8-CAAF-7246-941C-B76A14172C62}"/>
    <dgm:cxn modelId="{D60D414A-CC56-7D42-8581-A9769FA71723}" srcId="{FCBEC229-F33D-5B43-B1CA-C968953D0213}" destId="{2BB4FA37-9A0E-E84D-B5A8-E102B5268BB0}" srcOrd="2" destOrd="0" parTransId="{23620527-1094-A34D-97D6-830B2A8964D3}" sibTransId="{26398A1C-2BA7-DD4F-A821-C44989DC9A1A}"/>
    <dgm:cxn modelId="{37562251-AEA0-804A-BB0D-4A5B76E5F0EC}" srcId="{FCBEC229-F33D-5B43-B1CA-C968953D0213}" destId="{893B688F-A896-A04C-A6E0-33B76616B3BE}" srcOrd="3" destOrd="0" parTransId="{51BC2FD6-1B93-EE45-A7AC-0E24464B913D}" sibTransId="{A9218A26-DB42-8D43-BA82-06CEB4E4EA0E}"/>
    <dgm:cxn modelId="{DCD51B56-2328-214B-8580-F5441E9F4F5C}" type="presOf" srcId="{26398A1C-2BA7-DD4F-A821-C44989DC9A1A}" destId="{D53136E7-27E7-3B4E-AA49-D0D565FAA084}" srcOrd="0" destOrd="0" presId="urn:microsoft.com/office/officeart/2005/8/layout/process1"/>
    <dgm:cxn modelId="{84B19E62-03AC-D646-87BC-BB44CA09A6B4}" type="presOf" srcId="{893B688F-A896-A04C-A6E0-33B76616B3BE}" destId="{46216E2E-8FB9-D54C-A98E-678F51149D28}" srcOrd="0" destOrd="0" presId="urn:microsoft.com/office/officeart/2005/8/layout/process1"/>
    <dgm:cxn modelId="{B05AF079-4D86-3240-90FD-323D7DD58D28}" srcId="{FCBEC229-F33D-5B43-B1CA-C968953D0213}" destId="{E4546FA8-6E34-5B4C-9D08-465960F15B93}" srcOrd="0" destOrd="0" parTransId="{8E2A0A22-8A2E-7A48-9423-BC7AAA53A5C3}" sibTransId="{B0CC845F-7AE2-7B4B-965A-7F5B118C8E46}"/>
    <dgm:cxn modelId="{B85239B9-4302-BD43-9A1C-4AA680148BDB}" type="presOf" srcId="{A5149679-7F7E-F44A-B029-197E47BFAC09}" destId="{360B70BE-1A07-ED4E-9319-45DF3441CE24}" srcOrd="0" destOrd="0" presId="urn:microsoft.com/office/officeart/2005/8/layout/process1"/>
    <dgm:cxn modelId="{F17399C7-DDD7-214A-A6C8-203BC37E7224}" type="presOf" srcId="{B0CC845F-7AE2-7B4B-965A-7F5B118C8E46}" destId="{37C592FF-B193-FD4C-A11F-C9EB48E28EBC}" srcOrd="1" destOrd="0" presId="urn:microsoft.com/office/officeart/2005/8/layout/process1"/>
    <dgm:cxn modelId="{EE2AC0CF-6212-FB42-B182-A579C796D4D4}" type="presOf" srcId="{26398A1C-2BA7-DD4F-A821-C44989DC9A1A}" destId="{394A60BB-6A96-7F4B-B53D-344F64600CC5}" srcOrd="1" destOrd="0" presId="urn:microsoft.com/office/officeart/2005/8/layout/process1"/>
    <dgm:cxn modelId="{467113D6-E538-E149-9CD9-C6FB9C29CEDF}" type="presOf" srcId="{E4546FA8-6E34-5B4C-9D08-465960F15B93}" destId="{DC7E005D-B10B-C34A-BEFF-AA6C100DD336}" srcOrd="0" destOrd="0" presId="urn:microsoft.com/office/officeart/2005/8/layout/process1"/>
    <dgm:cxn modelId="{370BB2D7-AECB-7C48-B844-424BCF5B15C3}" type="presOf" srcId="{B0CC845F-7AE2-7B4B-965A-7F5B118C8E46}" destId="{7F2A977C-E47C-394A-8A8A-096EFE8611DA}" srcOrd="0" destOrd="0" presId="urn:microsoft.com/office/officeart/2005/8/layout/process1"/>
    <dgm:cxn modelId="{240BF986-5F2F-2947-AD83-3C863390CC8E}" type="presParOf" srcId="{0AB63D54-A491-3B46-A194-91D6163ED1C8}" destId="{DC7E005D-B10B-C34A-BEFF-AA6C100DD336}" srcOrd="0" destOrd="0" presId="urn:microsoft.com/office/officeart/2005/8/layout/process1"/>
    <dgm:cxn modelId="{6B62BC3C-C25A-F34F-99B8-888D9618CC40}" type="presParOf" srcId="{0AB63D54-A491-3B46-A194-91D6163ED1C8}" destId="{7F2A977C-E47C-394A-8A8A-096EFE8611DA}" srcOrd="1" destOrd="0" presId="urn:microsoft.com/office/officeart/2005/8/layout/process1"/>
    <dgm:cxn modelId="{7B006615-F1EA-DA4D-82FF-584E5CC9C1B5}" type="presParOf" srcId="{7F2A977C-E47C-394A-8A8A-096EFE8611DA}" destId="{37C592FF-B193-FD4C-A11F-C9EB48E28EBC}" srcOrd="0" destOrd="0" presId="urn:microsoft.com/office/officeart/2005/8/layout/process1"/>
    <dgm:cxn modelId="{0B488508-9321-9E44-A8F1-3E197347590F}" type="presParOf" srcId="{0AB63D54-A491-3B46-A194-91D6163ED1C8}" destId="{360B70BE-1A07-ED4E-9319-45DF3441CE24}" srcOrd="2" destOrd="0" presId="urn:microsoft.com/office/officeart/2005/8/layout/process1"/>
    <dgm:cxn modelId="{B37DF381-A553-F149-9968-1F2F15681E6E}" type="presParOf" srcId="{0AB63D54-A491-3B46-A194-91D6163ED1C8}" destId="{D5C1FBDF-F85F-E047-BAD5-38E51EDACB88}" srcOrd="3" destOrd="0" presId="urn:microsoft.com/office/officeart/2005/8/layout/process1"/>
    <dgm:cxn modelId="{0E719F76-2155-5341-9E7D-860C8AEA6415}" type="presParOf" srcId="{D5C1FBDF-F85F-E047-BAD5-38E51EDACB88}" destId="{5BBDA17E-4360-634D-BF0B-FA57661C0D32}" srcOrd="0" destOrd="0" presId="urn:microsoft.com/office/officeart/2005/8/layout/process1"/>
    <dgm:cxn modelId="{BC8DDC53-C2B3-5448-B0D5-A6062B417088}" type="presParOf" srcId="{0AB63D54-A491-3B46-A194-91D6163ED1C8}" destId="{15D994F1-BC37-1442-8848-F5886EA37CC8}" srcOrd="4" destOrd="0" presId="urn:microsoft.com/office/officeart/2005/8/layout/process1"/>
    <dgm:cxn modelId="{4FC68FAC-D307-7B4F-80EE-6FF1D8C58730}" type="presParOf" srcId="{0AB63D54-A491-3B46-A194-91D6163ED1C8}" destId="{D53136E7-27E7-3B4E-AA49-D0D565FAA084}" srcOrd="5" destOrd="0" presId="urn:microsoft.com/office/officeart/2005/8/layout/process1"/>
    <dgm:cxn modelId="{22D80069-C606-5443-8726-1D054072CC9F}" type="presParOf" srcId="{D53136E7-27E7-3B4E-AA49-D0D565FAA084}" destId="{394A60BB-6A96-7F4B-B53D-344F64600CC5}" srcOrd="0" destOrd="0" presId="urn:microsoft.com/office/officeart/2005/8/layout/process1"/>
    <dgm:cxn modelId="{DCA0A835-9ED8-8F47-A760-C4A075A76259}" type="presParOf" srcId="{0AB63D54-A491-3B46-A194-91D6163ED1C8}" destId="{46216E2E-8FB9-D54C-A98E-678F51149D2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BEC229-F33D-5B43-B1CA-C968953D021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E4546FA8-6E34-5B4C-9D08-465960F15B93}">
      <dgm:prSet phldrT="[Text]"/>
      <dgm:spPr/>
      <dgm:t>
        <a:bodyPr/>
        <a:lstStyle/>
        <a:p>
          <a:r>
            <a:rPr lang="en-GB" dirty="0"/>
            <a:t>User wears device</a:t>
          </a:r>
        </a:p>
      </dgm:t>
    </dgm:pt>
    <dgm:pt modelId="{8E2A0A22-8A2E-7A48-9423-BC7AAA53A5C3}" type="parTrans" cxnId="{B05AF079-4D86-3240-90FD-323D7DD58D28}">
      <dgm:prSet/>
      <dgm:spPr/>
      <dgm:t>
        <a:bodyPr/>
        <a:lstStyle/>
        <a:p>
          <a:endParaRPr lang="en-GB"/>
        </a:p>
      </dgm:t>
    </dgm:pt>
    <dgm:pt modelId="{B0CC845F-7AE2-7B4B-965A-7F5B118C8E46}" type="sibTrans" cxnId="{B05AF079-4D86-3240-90FD-323D7DD58D28}">
      <dgm:prSet/>
      <dgm:spPr/>
      <dgm:t>
        <a:bodyPr/>
        <a:lstStyle/>
        <a:p>
          <a:endParaRPr lang="en-GB"/>
        </a:p>
      </dgm:t>
    </dgm:pt>
    <dgm:pt modelId="{A5149679-7F7E-F44A-B029-197E47BFAC09}">
      <dgm:prSet phldrT="[Text]"/>
      <dgm:spPr/>
      <dgm:t>
        <a:bodyPr/>
        <a:lstStyle/>
        <a:p>
          <a:r>
            <a:rPr lang="en-GB" dirty="0"/>
            <a:t>Device measures signal(s)</a:t>
          </a:r>
        </a:p>
      </dgm:t>
    </dgm:pt>
    <dgm:pt modelId="{42C6FAC2-2A79-ED49-A7BB-5298BBD02E32}" type="parTrans" cxnId="{CA407449-355F-994B-8A6B-40123798702F}">
      <dgm:prSet/>
      <dgm:spPr/>
      <dgm:t>
        <a:bodyPr/>
        <a:lstStyle/>
        <a:p>
          <a:endParaRPr lang="en-GB"/>
        </a:p>
      </dgm:t>
    </dgm:pt>
    <dgm:pt modelId="{63C705D8-CAAF-7246-941C-B76A14172C62}" type="sibTrans" cxnId="{CA407449-355F-994B-8A6B-40123798702F}">
      <dgm:prSet/>
      <dgm:spPr/>
      <dgm:t>
        <a:bodyPr/>
        <a:lstStyle/>
        <a:p>
          <a:endParaRPr lang="en-GB"/>
        </a:p>
      </dgm:t>
    </dgm:pt>
    <dgm:pt modelId="{2BB4FA37-9A0E-E84D-B5A8-E102B5268BB0}">
      <dgm:prSet phldrT="[Text]"/>
      <dgm:spPr/>
      <dgm:t>
        <a:bodyPr/>
        <a:lstStyle/>
        <a:p>
          <a:r>
            <a:rPr lang="en-GB" dirty="0"/>
            <a:t>Signal processing</a:t>
          </a:r>
        </a:p>
      </dgm:t>
    </dgm:pt>
    <dgm:pt modelId="{23620527-1094-A34D-97D6-830B2A8964D3}" type="parTrans" cxnId="{D60D414A-CC56-7D42-8581-A9769FA71723}">
      <dgm:prSet/>
      <dgm:spPr/>
      <dgm:t>
        <a:bodyPr/>
        <a:lstStyle/>
        <a:p>
          <a:endParaRPr lang="en-GB"/>
        </a:p>
      </dgm:t>
    </dgm:pt>
    <dgm:pt modelId="{26398A1C-2BA7-DD4F-A821-C44989DC9A1A}" type="sibTrans" cxnId="{D60D414A-CC56-7D42-8581-A9769FA71723}">
      <dgm:prSet/>
      <dgm:spPr/>
      <dgm:t>
        <a:bodyPr/>
        <a:lstStyle/>
        <a:p>
          <a:endParaRPr lang="en-GB"/>
        </a:p>
      </dgm:t>
    </dgm:pt>
    <dgm:pt modelId="{893B688F-A896-A04C-A6E0-33B76616B3BE}">
      <dgm:prSet/>
      <dgm:spPr/>
      <dgm:t>
        <a:bodyPr/>
        <a:lstStyle/>
        <a:p>
          <a:r>
            <a:rPr lang="en-GB" dirty="0"/>
            <a:t>Interpretation of measurements</a:t>
          </a:r>
        </a:p>
      </dgm:t>
    </dgm:pt>
    <dgm:pt modelId="{51BC2FD6-1B93-EE45-A7AC-0E24464B913D}" type="parTrans" cxnId="{37562251-AEA0-804A-BB0D-4A5B76E5F0EC}">
      <dgm:prSet/>
      <dgm:spPr/>
      <dgm:t>
        <a:bodyPr/>
        <a:lstStyle/>
        <a:p>
          <a:endParaRPr lang="en-GB"/>
        </a:p>
      </dgm:t>
    </dgm:pt>
    <dgm:pt modelId="{A9218A26-DB42-8D43-BA82-06CEB4E4EA0E}" type="sibTrans" cxnId="{37562251-AEA0-804A-BB0D-4A5B76E5F0EC}">
      <dgm:prSet/>
      <dgm:spPr/>
      <dgm:t>
        <a:bodyPr/>
        <a:lstStyle/>
        <a:p>
          <a:endParaRPr lang="en-GB"/>
        </a:p>
      </dgm:t>
    </dgm:pt>
    <dgm:pt modelId="{0AB63D54-A491-3B46-A194-91D6163ED1C8}" type="pres">
      <dgm:prSet presAssocID="{FCBEC229-F33D-5B43-B1CA-C968953D0213}" presName="Name0" presStyleCnt="0">
        <dgm:presLayoutVars>
          <dgm:dir/>
          <dgm:resizeHandles val="exact"/>
        </dgm:presLayoutVars>
      </dgm:prSet>
      <dgm:spPr/>
    </dgm:pt>
    <dgm:pt modelId="{DC7E005D-B10B-C34A-BEFF-AA6C100DD336}" type="pres">
      <dgm:prSet presAssocID="{E4546FA8-6E34-5B4C-9D08-465960F15B93}" presName="node" presStyleLbl="node1" presStyleIdx="0" presStyleCnt="4">
        <dgm:presLayoutVars>
          <dgm:bulletEnabled val="1"/>
        </dgm:presLayoutVars>
      </dgm:prSet>
      <dgm:spPr/>
    </dgm:pt>
    <dgm:pt modelId="{7F2A977C-E47C-394A-8A8A-096EFE8611DA}" type="pres">
      <dgm:prSet presAssocID="{B0CC845F-7AE2-7B4B-965A-7F5B118C8E46}" presName="sibTrans" presStyleLbl="sibTrans2D1" presStyleIdx="0" presStyleCnt="3"/>
      <dgm:spPr/>
    </dgm:pt>
    <dgm:pt modelId="{37C592FF-B193-FD4C-A11F-C9EB48E28EBC}" type="pres">
      <dgm:prSet presAssocID="{B0CC845F-7AE2-7B4B-965A-7F5B118C8E46}" presName="connectorText" presStyleLbl="sibTrans2D1" presStyleIdx="0" presStyleCnt="3"/>
      <dgm:spPr/>
    </dgm:pt>
    <dgm:pt modelId="{360B70BE-1A07-ED4E-9319-45DF3441CE24}" type="pres">
      <dgm:prSet presAssocID="{A5149679-7F7E-F44A-B029-197E47BFAC09}" presName="node" presStyleLbl="node1" presStyleIdx="1" presStyleCnt="4">
        <dgm:presLayoutVars>
          <dgm:bulletEnabled val="1"/>
        </dgm:presLayoutVars>
      </dgm:prSet>
      <dgm:spPr/>
    </dgm:pt>
    <dgm:pt modelId="{D5C1FBDF-F85F-E047-BAD5-38E51EDACB88}" type="pres">
      <dgm:prSet presAssocID="{63C705D8-CAAF-7246-941C-B76A14172C62}" presName="sibTrans" presStyleLbl="sibTrans2D1" presStyleIdx="1" presStyleCnt="3"/>
      <dgm:spPr/>
    </dgm:pt>
    <dgm:pt modelId="{5BBDA17E-4360-634D-BF0B-FA57661C0D32}" type="pres">
      <dgm:prSet presAssocID="{63C705D8-CAAF-7246-941C-B76A14172C62}" presName="connectorText" presStyleLbl="sibTrans2D1" presStyleIdx="1" presStyleCnt="3"/>
      <dgm:spPr/>
    </dgm:pt>
    <dgm:pt modelId="{15D994F1-BC37-1442-8848-F5886EA37CC8}" type="pres">
      <dgm:prSet presAssocID="{2BB4FA37-9A0E-E84D-B5A8-E102B5268BB0}" presName="node" presStyleLbl="node1" presStyleIdx="2" presStyleCnt="4">
        <dgm:presLayoutVars>
          <dgm:bulletEnabled val="1"/>
        </dgm:presLayoutVars>
      </dgm:prSet>
      <dgm:spPr/>
    </dgm:pt>
    <dgm:pt modelId="{D53136E7-27E7-3B4E-AA49-D0D565FAA084}" type="pres">
      <dgm:prSet presAssocID="{26398A1C-2BA7-DD4F-A821-C44989DC9A1A}" presName="sibTrans" presStyleLbl="sibTrans2D1" presStyleIdx="2" presStyleCnt="3"/>
      <dgm:spPr/>
    </dgm:pt>
    <dgm:pt modelId="{394A60BB-6A96-7F4B-B53D-344F64600CC5}" type="pres">
      <dgm:prSet presAssocID="{26398A1C-2BA7-DD4F-A821-C44989DC9A1A}" presName="connectorText" presStyleLbl="sibTrans2D1" presStyleIdx="2" presStyleCnt="3"/>
      <dgm:spPr/>
    </dgm:pt>
    <dgm:pt modelId="{46216E2E-8FB9-D54C-A98E-678F51149D28}" type="pres">
      <dgm:prSet presAssocID="{893B688F-A896-A04C-A6E0-33B76616B3BE}" presName="node" presStyleLbl="node1" presStyleIdx="3" presStyleCnt="4">
        <dgm:presLayoutVars>
          <dgm:bulletEnabled val="1"/>
        </dgm:presLayoutVars>
      </dgm:prSet>
      <dgm:spPr/>
    </dgm:pt>
  </dgm:ptLst>
  <dgm:cxnLst>
    <dgm:cxn modelId="{91461123-B63B-674D-A555-84595C79A157}" type="presOf" srcId="{63C705D8-CAAF-7246-941C-B76A14172C62}" destId="{5BBDA17E-4360-634D-BF0B-FA57661C0D32}" srcOrd="1" destOrd="0" presId="urn:microsoft.com/office/officeart/2005/8/layout/process1"/>
    <dgm:cxn modelId="{5622B027-02CF-8047-BC6D-1A75A89F88CA}" type="presOf" srcId="{63C705D8-CAAF-7246-941C-B76A14172C62}" destId="{D5C1FBDF-F85F-E047-BAD5-38E51EDACB88}" srcOrd="0" destOrd="0" presId="urn:microsoft.com/office/officeart/2005/8/layout/process1"/>
    <dgm:cxn modelId="{FF9C6E28-AC49-CB45-B466-C9217058FC9F}" type="presOf" srcId="{2BB4FA37-9A0E-E84D-B5A8-E102B5268BB0}" destId="{15D994F1-BC37-1442-8848-F5886EA37CC8}" srcOrd="0" destOrd="0" presId="urn:microsoft.com/office/officeart/2005/8/layout/process1"/>
    <dgm:cxn modelId="{7CAA5944-CC3F-9247-B0FD-0B3A59161BA2}" type="presOf" srcId="{FCBEC229-F33D-5B43-B1CA-C968953D0213}" destId="{0AB63D54-A491-3B46-A194-91D6163ED1C8}" srcOrd="0" destOrd="0" presId="urn:microsoft.com/office/officeart/2005/8/layout/process1"/>
    <dgm:cxn modelId="{CA407449-355F-994B-8A6B-40123798702F}" srcId="{FCBEC229-F33D-5B43-B1CA-C968953D0213}" destId="{A5149679-7F7E-F44A-B029-197E47BFAC09}" srcOrd="1" destOrd="0" parTransId="{42C6FAC2-2A79-ED49-A7BB-5298BBD02E32}" sibTransId="{63C705D8-CAAF-7246-941C-B76A14172C62}"/>
    <dgm:cxn modelId="{D60D414A-CC56-7D42-8581-A9769FA71723}" srcId="{FCBEC229-F33D-5B43-B1CA-C968953D0213}" destId="{2BB4FA37-9A0E-E84D-B5A8-E102B5268BB0}" srcOrd="2" destOrd="0" parTransId="{23620527-1094-A34D-97D6-830B2A8964D3}" sibTransId="{26398A1C-2BA7-DD4F-A821-C44989DC9A1A}"/>
    <dgm:cxn modelId="{37562251-AEA0-804A-BB0D-4A5B76E5F0EC}" srcId="{FCBEC229-F33D-5B43-B1CA-C968953D0213}" destId="{893B688F-A896-A04C-A6E0-33B76616B3BE}" srcOrd="3" destOrd="0" parTransId="{51BC2FD6-1B93-EE45-A7AC-0E24464B913D}" sibTransId="{A9218A26-DB42-8D43-BA82-06CEB4E4EA0E}"/>
    <dgm:cxn modelId="{DCD51B56-2328-214B-8580-F5441E9F4F5C}" type="presOf" srcId="{26398A1C-2BA7-DD4F-A821-C44989DC9A1A}" destId="{D53136E7-27E7-3B4E-AA49-D0D565FAA084}" srcOrd="0" destOrd="0" presId="urn:microsoft.com/office/officeart/2005/8/layout/process1"/>
    <dgm:cxn modelId="{84B19E62-03AC-D646-87BC-BB44CA09A6B4}" type="presOf" srcId="{893B688F-A896-A04C-A6E0-33B76616B3BE}" destId="{46216E2E-8FB9-D54C-A98E-678F51149D28}" srcOrd="0" destOrd="0" presId="urn:microsoft.com/office/officeart/2005/8/layout/process1"/>
    <dgm:cxn modelId="{B05AF079-4D86-3240-90FD-323D7DD58D28}" srcId="{FCBEC229-F33D-5B43-B1CA-C968953D0213}" destId="{E4546FA8-6E34-5B4C-9D08-465960F15B93}" srcOrd="0" destOrd="0" parTransId="{8E2A0A22-8A2E-7A48-9423-BC7AAA53A5C3}" sibTransId="{B0CC845F-7AE2-7B4B-965A-7F5B118C8E46}"/>
    <dgm:cxn modelId="{B85239B9-4302-BD43-9A1C-4AA680148BDB}" type="presOf" srcId="{A5149679-7F7E-F44A-B029-197E47BFAC09}" destId="{360B70BE-1A07-ED4E-9319-45DF3441CE24}" srcOrd="0" destOrd="0" presId="urn:microsoft.com/office/officeart/2005/8/layout/process1"/>
    <dgm:cxn modelId="{F17399C7-DDD7-214A-A6C8-203BC37E7224}" type="presOf" srcId="{B0CC845F-7AE2-7B4B-965A-7F5B118C8E46}" destId="{37C592FF-B193-FD4C-A11F-C9EB48E28EBC}" srcOrd="1" destOrd="0" presId="urn:microsoft.com/office/officeart/2005/8/layout/process1"/>
    <dgm:cxn modelId="{EE2AC0CF-6212-FB42-B182-A579C796D4D4}" type="presOf" srcId="{26398A1C-2BA7-DD4F-A821-C44989DC9A1A}" destId="{394A60BB-6A96-7F4B-B53D-344F64600CC5}" srcOrd="1" destOrd="0" presId="urn:microsoft.com/office/officeart/2005/8/layout/process1"/>
    <dgm:cxn modelId="{467113D6-E538-E149-9CD9-C6FB9C29CEDF}" type="presOf" srcId="{E4546FA8-6E34-5B4C-9D08-465960F15B93}" destId="{DC7E005D-B10B-C34A-BEFF-AA6C100DD336}" srcOrd="0" destOrd="0" presId="urn:microsoft.com/office/officeart/2005/8/layout/process1"/>
    <dgm:cxn modelId="{370BB2D7-AECB-7C48-B844-424BCF5B15C3}" type="presOf" srcId="{B0CC845F-7AE2-7B4B-965A-7F5B118C8E46}" destId="{7F2A977C-E47C-394A-8A8A-096EFE8611DA}" srcOrd="0" destOrd="0" presId="urn:microsoft.com/office/officeart/2005/8/layout/process1"/>
    <dgm:cxn modelId="{240BF986-5F2F-2947-AD83-3C863390CC8E}" type="presParOf" srcId="{0AB63D54-A491-3B46-A194-91D6163ED1C8}" destId="{DC7E005D-B10B-C34A-BEFF-AA6C100DD336}" srcOrd="0" destOrd="0" presId="urn:microsoft.com/office/officeart/2005/8/layout/process1"/>
    <dgm:cxn modelId="{6B62BC3C-C25A-F34F-99B8-888D9618CC40}" type="presParOf" srcId="{0AB63D54-A491-3B46-A194-91D6163ED1C8}" destId="{7F2A977C-E47C-394A-8A8A-096EFE8611DA}" srcOrd="1" destOrd="0" presId="urn:microsoft.com/office/officeart/2005/8/layout/process1"/>
    <dgm:cxn modelId="{7B006615-F1EA-DA4D-82FF-584E5CC9C1B5}" type="presParOf" srcId="{7F2A977C-E47C-394A-8A8A-096EFE8611DA}" destId="{37C592FF-B193-FD4C-A11F-C9EB48E28EBC}" srcOrd="0" destOrd="0" presId="urn:microsoft.com/office/officeart/2005/8/layout/process1"/>
    <dgm:cxn modelId="{0B488508-9321-9E44-A8F1-3E197347590F}" type="presParOf" srcId="{0AB63D54-A491-3B46-A194-91D6163ED1C8}" destId="{360B70BE-1A07-ED4E-9319-45DF3441CE24}" srcOrd="2" destOrd="0" presId="urn:microsoft.com/office/officeart/2005/8/layout/process1"/>
    <dgm:cxn modelId="{B37DF381-A553-F149-9968-1F2F15681E6E}" type="presParOf" srcId="{0AB63D54-A491-3B46-A194-91D6163ED1C8}" destId="{D5C1FBDF-F85F-E047-BAD5-38E51EDACB88}" srcOrd="3" destOrd="0" presId="urn:microsoft.com/office/officeart/2005/8/layout/process1"/>
    <dgm:cxn modelId="{0E719F76-2155-5341-9E7D-860C8AEA6415}" type="presParOf" srcId="{D5C1FBDF-F85F-E047-BAD5-38E51EDACB88}" destId="{5BBDA17E-4360-634D-BF0B-FA57661C0D32}" srcOrd="0" destOrd="0" presId="urn:microsoft.com/office/officeart/2005/8/layout/process1"/>
    <dgm:cxn modelId="{BC8DDC53-C2B3-5448-B0D5-A6062B417088}" type="presParOf" srcId="{0AB63D54-A491-3B46-A194-91D6163ED1C8}" destId="{15D994F1-BC37-1442-8848-F5886EA37CC8}" srcOrd="4" destOrd="0" presId="urn:microsoft.com/office/officeart/2005/8/layout/process1"/>
    <dgm:cxn modelId="{4FC68FAC-D307-7B4F-80EE-6FF1D8C58730}" type="presParOf" srcId="{0AB63D54-A491-3B46-A194-91D6163ED1C8}" destId="{D53136E7-27E7-3B4E-AA49-D0D565FAA084}" srcOrd="5" destOrd="0" presId="urn:microsoft.com/office/officeart/2005/8/layout/process1"/>
    <dgm:cxn modelId="{22D80069-C606-5443-8726-1D054072CC9F}" type="presParOf" srcId="{D53136E7-27E7-3B4E-AA49-D0D565FAA084}" destId="{394A60BB-6A96-7F4B-B53D-344F64600CC5}" srcOrd="0" destOrd="0" presId="urn:microsoft.com/office/officeart/2005/8/layout/process1"/>
    <dgm:cxn modelId="{DCA0A835-9ED8-8F47-A760-C4A075A76259}" type="presParOf" srcId="{0AB63D54-A491-3B46-A194-91D6163ED1C8}" destId="{46216E2E-8FB9-D54C-A98E-678F51149D2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BEC229-F33D-5B43-B1CA-C968953D021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E4546FA8-6E34-5B4C-9D08-465960F15B93}">
      <dgm:prSet phldrT="[Text]"/>
      <dgm:spPr/>
      <dgm:t>
        <a:bodyPr/>
        <a:lstStyle/>
        <a:p>
          <a:r>
            <a:rPr lang="en-GB" dirty="0"/>
            <a:t>User wears device</a:t>
          </a:r>
        </a:p>
      </dgm:t>
    </dgm:pt>
    <dgm:pt modelId="{8E2A0A22-8A2E-7A48-9423-BC7AAA53A5C3}" type="parTrans" cxnId="{B05AF079-4D86-3240-90FD-323D7DD58D28}">
      <dgm:prSet/>
      <dgm:spPr/>
      <dgm:t>
        <a:bodyPr/>
        <a:lstStyle/>
        <a:p>
          <a:endParaRPr lang="en-GB"/>
        </a:p>
      </dgm:t>
    </dgm:pt>
    <dgm:pt modelId="{B0CC845F-7AE2-7B4B-965A-7F5B118C8E46}" type="sibTrans" cxnId="{B05AF079-4D86-3240-90FD-323D7DD58D28}">
      <dgm:prSet/>
      <dgm:spPr/>
      <dgm:t>
        <a:bodyPr/>
        <a:lstStyle/>
        <a:p>
          <a:endParaRPr lang="en-GB"/>
        </a:p>
      </dgm:t>
    </dgm:pt>
    <dgm:pt modelId="{A5149679-7F7E-F44A-B029-197E47BFAC09}">
      <dgm:prSet phldrT="[Text]"/>
      <dgm:spPr/>
      <dgm:t>
        <a:bodyPr/>
        <a:lstStyle/>
        <a:p>
          <a:r>
            <a:rPr lang="en-GB" dirty="0"/>
            <a:t>Device measures signal(s)</a:t>
          </a:r>
        </a:p>
      </dgm:t>
    </dgm:pt>
    <dgm:pt modelId="{42C6FAC2-2A79-ED49-A7BB-5298BBD02E32}" type="parTrans" cxnId="{CA407449-355F-994B-8A6B-40123798702F}">
      <dgm:prSet/>
      <dgm:spPr/>
      <dgm:t>
        <a:bodyPr/>
        <a:lstStyle/>
        <a:p>
          <a:endParaRPr lang="en-GB"/>
        </a:p>
      </dgm:t>
    </dgm:pt>
    <dgm:pt modelId="{63C705D8-CAAF-7246-941C-B76A14172C62}" type="sibTrans" cxnId="{CA407449-355F-994B-8A6B-40123798702F}">
      <dgm:prSet/>
      <dgm:spPr/>
      <dgm:t>
        <a:bodyPr/>
        <a:lstStyle/>
        <a:p>
          <a:endParaRPr lang="en-GB"/>
        </a:p>
      </dgm:t>
    </dgm:pt>
    <dgm:pt modelId="{2BB4FA37-9A0E-E84D-B5A8-E102B5268BB0}">
      <dgm:prSet phldrT="[Text]"/>
      <dgm:spPr/>
      <dgm:t>
        <a:bodyPr/>
        <a:lstStyle/>
        <a:p>
          <a:r>
            <a:rPr lang="en-GB" dirty="0"/>
            <a:t>Signal processing</a:t>
          </a:r>
        </a:p>
      </dgm:t>
    </dgm:pt>
    <dgm:pt modelId="{23620527-1094-A34D-97D6-830B2A8964D3}" type="parTrans" cxnId="{D60D414A-CC56-7D42-8581-A9769FA71723}">
      <dgm:prSet/>
      <dgm:spPr/>
      <dgm:t>
        <a:bodyPr/>
        <a:lstStyle/>
        <a:p>
          <a:endParaRPr lang="en-GB"/>
        </a:p>
      </dgm:t>
    </dgm:pt>
    <dgm:pt modelId="{26398A1C-2BA7-DD4F-A821-C44989DC9A1A}" type="sibTrans" cxnId="{D60D414A-CC56-7D42-8581-A9769FA71723}">
      <dgm:prSet/>
      <dgm:spPr/>
      <dgm:t>
        <a:bodyPr/>
        <a:lstStyle/>
        <a:p>
          <a:endParaRPr lang="en-GB"/>
        </a:p>
      </dgm:t>
    </dgm:pt>
    <dgm:pt modelId="{893B688F-A896-A04C-A6E0-33B76616B3BE}">
      <dgm:prSet/>
      <dgm:spPr/>
      <dgm:t>
        <a:bodyPr/>
        <a:lstStyle/>
        <a:p>
          <a:r>
            <a:rPr lang="en-GB" dirty="0"/>
            <a:t>Interpretation of measurements</a:t>
          </a:r>
        </a:p>
      </dgm:t>
    </dgm:pt>
    <dgm:pt modelId="{51BC2FD6-1B93-EE45-A7AC-0E24464B913D}" type="parTrans" cxnId="{37562251-AEA0-804A-BB0D-4A5B76E5F0EC}">
      <dgm:prSet/>
      <dgm:spPr/>
      <dgm:t>
        <a:bodyPr/>
        <a:lstStyle/>
        <a:p>
          <a:endParaRPr lang="en-GB"/>
        </a:p>
      </dgm:t>
    </dgm:pt>
    <dgm:pt modelId="{A9218A26-DB42-8D43-BA82-06CEB4E4EA0E}" type="sibTrans" cxnId="{37562251-AEA0-804A-BB0D-4A5B76E5F0EC}">
      <dgm:prSet/>
      <dgm:spPr/>
      <dgm:t>
        <a:bodyPr/>
        <a:lstStyle/>
        <a:p>
          <a:endParaRPr lang="en-GB"/>
        </a:p>
      </dgm:t>
    </dgm:pt>
    <dgm:pt modelId="{0AB63D54-A491-3B46-A194-91D6163ED1C8}" type="pres">
      <dgm:prSet presAssocID="{FCBEC229-F33D-5B43-B1CA-C968953D0213}" presName="Name0" presStyleCnt="0">
        <dgm:presLayoutVars>
          <dgm:dir/>
          <dgm:resizeHandles val="exact"/>
        </dgm:presLayoutVars>
      </dgm:prSet>
      <dgm:spPr/>
    </dgm:pt>
    <dgm:pt modelId="{DC7E005D-B10B-C34A-BEFF-AA6C100DD336}" type="pres">
      <dgm:prSet presAssocID="{E4546FA8-6E34-5B4C-9D08-465960F15B93}" presName="node" presStyleLbl="node1" presStyleIdx="0" presStyleCnt="4">
        <dgm:presLayoutVars>
          <dgm:bulletEnabled val="1"/>
        </dgm:presLayoutVars>
      </dgm:prSet>
      <dgm:spPr/>
    </dgm:pt>
    <dgm:pt modelId="{7F2A977C-E47C-394A-8A8A-096EFE8611DA}" type="pres">
      <dgm:prSet presAssocID="{B0CC845F-7AE2-7B4B-965A-7F5B118C8E46}" presName="sibTrans" presStyleLbl="sibTrans2D1" presStyleIdx="0" presStyleCnt="3"/>
      <dgm:spPr/>
    </dgm:pt>
    <dgm:pt modelId="{37C592FF-B193-FD4C-A11F-C9EB48E28EBC}" type="pres">
      <dgm:prSet presAssocID="{B0CC845F-7AE2-7B4B-965A-7F5B118C8E46}" presName="connectorText" presStyleLbl="sibTrans2D1" presStyleIdx="0" presStyleCnt="3"/>
      <dgm:spPr/>
    </dgm:pt>
    <dgm:pt modelId="{360B70BE-1A07-ED4E-9319-45DF3441CE24}" type="pres">
      <dgm:prSet presAssocID="{A5149679-7F7E-F44A-B029-197E47BFAC09}" presName="node" presStyleLbl="node1" presStyleIdx="1" presStyleCnt="4">
        <dgm:presLayoutVars>
          <dgm:bulletEnabled val="1"/>
        </dgm:presLayoutVars>
      </dgm:prSet>
      <dgm:spPr/>
    </dgm:pt>
    <dgm:pt modelId="{D5C1FBDF-F85F-E047-BAD5-38E51EDACB88}" type="pres">
      <dgm:prSet presAssocID="{63C705D8-CAAF-7246-941C-B76A14172C62}" presName="sibTrans" presStyleLbl="sibTrans2D1" presStyleIdx="1" presStyleCnt="3"/>
      <dgm:spPr/>
    </dgm:pt>
    <dgm:pt modelId="{5BBDA17E-4360-634D-BF0B-FA57661C0D32}" type="pres">
      <dgm:prSet presAssocID="{63C705D8-CAAF-7246-941C-B76A14172C62}" presName="connectorText" presStyleLbl="sibTrans2D1" presStyleIdx="1" presStyleCnt="3"/>
      <dgm:spPr/>
    </dgm:pt>
    <dgm:pt modelId="{15D994F1-BC37-1442-8848-F5886EA37CC8}" type="pres">
      <dgm:prSet presAssocID="{2BB4FA37-9A0E-E84D-B5A8-E102B5268BB0}" presName="node" presStyleLbl="node1" presStyleIdx="2" presStyleCnt="4">
        <dgm:presLayoutVars>
          <dgm:bulletEnabled val="1"/>
        </dgm:presLayoutVars>
      </dgm:prSet>
      <dgm:spPr/>
    </dgm:pt>
    <dgm:pt modelId="{D53136E7-27E7-3B4E-AA49-D0D565FAA084}" type="pres">
      <dgm:prSet presAssocID="{26398A1C-2BA7-DD4F-A821-C44989DC9A1A}" presName="sibTrans" presStyleLbl="sibTrans2D1" presStyleIdx="2" presStyleCnt="3"/>
      <dgm:spPr/>
    </dgm:pt>
    <dgm:pt modelId="{394A60BB-6A96-7F4B-B53D-344F64600CC5}" type="pres">
      <dgm:prSet presAssocID="{26398A1C-2BA7-DD4F-A821-C44989DC9A1A}" presName="connectorText" presStyleLbl="sibTrans2D1" presStyleIdx="2" presStyleCnt="3"/>
      <dgm:spPr/>
    </dgm:pt>
    <dgm:pt modelId="{46216E2E-8FB9-D54C-A98E-678F51149D28}" type="pres">
      <dgm:prSet presAssocID="{893B688F-A896-A04C-A6E0-33B76616B3BE}" presName="node" presStyleLbl="node1" presStyleIdx="3" presStyleCnt="4">
        <dgm:presLayoutVars>
          <dgm:bulletEnabled val="1"/>
        </dgm:presLayoutVars>
      </dgm:prSet>
      <dgm:spPr/>
    </dgm:pt>
  </dgm:ptLst>
  <dgm:cxnLst>
    <dgm:cxn modelId="{91461123-B63B-674D-A555-84595C79A157}" type="presOf" srcId="{63C705D8-CAAF-7246-941C-B76A14172C62}" destId="{5BBDA17E-4360-634D-BF0B-FA57661C0D32}" srcOrd="1" destOrd="0" presId="urn:microsoft.com/office/officeart/2005/8/layout/process1"/>
    <dgm:cxn modelId="{5622B027-02CF-8047-BC6D-1A75A89F88CA}" type="presOf" srcId="{63C705D8-CAAF-7246-941C-B76A14172C62}" destId="{D5C1FBDF-F85F-E047-BAD5-38E51EDACB88}" srcOrd="0" destOrd="0" presId="urn:microsoft.com/office/officeart/2005/8/layout/process1"/>
    <dgm:cxn modelId="{FF9C6E28-AC49-CB45-B466-C9217058FC9F}" type="presOf" srcId="{2BB4FA37-9A0E-E84D-B5A8-E102B5268BB0}" destId="{15D994F1-BC37-1442-8848-F5886EA37CC8}" srcOrd="0" destOrd="0" presId="urn:microsoft.com/office/officeart/2005/8/layout/process1"/>
    <dgm:cxn modelId="{7CAA5944-CC3F-9247-B0FD-0B3A59161BA2}" type="presOf" srcId="{FCBEC229-F33D-5B43-B1CA-C968953D0213}" destId="{0AB63D54-A491-3B46-A194-91D6163ED1C8}" srcOrd="0" destOrd="0" presId="urn:microsoft.com/office/officeart/2005/8/layout/process1"/>
    <dgm:cxn modelId="{CA407449-355F-994B-8A6B-40123798702F}" srcId="{FCBEC229-F33D-5B43-B1CA-C968953D0213}" destId="{A5149679-7F7E-F44A-B029-197E47BFAC09}" srcOrd="1" destOrd="0" parTransId="{42C6FAC2-2A79-ED49-A7BB-5298BBD02E32}" sibTransId="{63C705D8-CAAF-7246-941C-B76A14172C62}"/>
    <dgm:cxn modelId="{D60D414A-CC56-7D42-8581-A9769FA71723}" srcId="{FCBEC229-F33D-5B43-B1CA-C968953D0213}" destId="{2BB4FA37-9A0E-E84D-B5A8-E102B5268BB0}" srcOrd="2" destOrd="0" parTransId="{23620527-1094-A34D-97D6-830B2A8964D3}" sibTransId="{26398A1C-2BA7-DD4F-A821-C44989DC9A1A}"/>
    <dgm:cxn modelId="{37562251-AEA0-804A-BB0D-4A5B76E5F0EC}" srcId="{FCBEC229-F33D-5B43-B1CA-C968953D0213}" destId="{893B688F-A896-A04C-A6E0-33B76616B3BE}" srcOrd="3" destOrd="0" parTransId="{51BC2FD6-1B93-EE45-A7AC-0E24464B913D}" sibTransId="{A9218A26-DB42-8D43-BA82-06CEB4E4EA0E}"/>
    <dgm:cxn modelId="{DCD51B56-2328-214B-8580-F5441E9F4F5C}" type="presOf" srcId="{26398A1C-2BA7-DD4F-A821-C44989DC9A1A}" destId="{D53136E7-27E7-3B4E-AA49-D0D565FAA084}" srcOrd="0" destOrd="0" presId="urn:microsoft.com/office/officeart/2005/8/layout/process1"/>
    <dgm:cxn modelId="{84B19E62-03AC-D646-87BC-BB44CA09A6B4}" type="presOf" srcId="{893B688F-A896-A04C-A6E0-33B76616B3BE}" destId="{46216E2E-8FB9-D54C-A98E-678F51149D28}" srcOrd="0" destOrd="0" presId="urn:microsoft.com/office/officeart/2005/8/layout/process1"/>
    <dgm:cxn modelId="{B05AF079-4D86-3240-90FD-323D7DD58D28}" srcId="{FCBEC229-F33D-5B43-B1CA-C968953D0213}" destId="{E4546FA8-6E34-5B4C-9D08-465960F15B93}" srcOrd="0" destOrd="0" parTransId="{8E2A0A22-8A2E-7A48-9423-BC7AAA53A5C3}" sibTransId="{B0CC845F-7AE2-7B4B-965A-7F5B118C8E46}"/>
    <dgm:cxn modelId="{B85239B9-4302-BD43-9A1C-4AA680148BDB}" type="presOf" srcId="{A5149679-7F7E-F44A-B029-197E47BFAC09}" destId="{360B70BE-1A07-ED4E-9319-45DF3441CE24}" srcOrd="0" destOrd="0" presId="urn:microsoft.com/office/officeart/2005/8/layout/process1"/>
    <dgm:cxn modelId="{F17399C7-DDD7-214A-A6C8-203BC37E7224}" type="presOf" srcId="{B0CC845F-7AE2-7B4B-965A-7F5B118C8E46}" destId="{37C592FF-B193-FD4C-A11F-C9EB48E28EBC}" srcOrd="1" destOrd="0" presId="urn:microsoft.com/office/officeart/2005/8/layout/process1"/>
    <dgm:cxn modelId="{EE2AC0CF-6212-FB42-B182-A579C796D4D4}" type="presOf" srcId="{26398A1C-2BA7-DD4F-A821-C44989DC9A1A}" destId="{394A60BB-6A96-7F4B-B53D-344F64600CC5}" srcOrd="1" destOrd="0" presId="urn:microsoft.com/office/officeart/2005/8/layout/process1"/>
    <dgm:cxn modelId="{467113D6-E538-E149-9CD9-C6FB9C29CEDF}" type="presOf" srcId="{E4546FA8-6E34-5B4C-9D08-465960F15B93}" destId="{DC7E005D-B10B-C34A-BEFF-AA6C100DD336}" srcOrd="0" destOrd="0" presId="urn:microsoft.com/office/officeart/2005/8/layout/process1"/>
    <dgm:cxn modelId="{370BB2D7-AECB-7C48-B844-424BCF5B15C3}" type="presOf" srcId="{B0CC845F-7AE2-7B4B-965A-7F5B118C8E46}" destId="{7F2A977C-E47C-394A-8A8A-096EFE8611DA}" srcOrd="0" destOrd="0" presId="urn:microsoft.com/office/officeart/2005/8/layout/process1"/>
    <dgm:cxn modelId="{240BF986-5F2F-2947-AD83-3C863390CC8E}" type="presParOf" srcId="{0AB63D54-A491-3B46-A194-91D6163ED1C8}" destId="{DC7E005D-B10B-C34A-BEFF-AA6C100DD336}" srcOrd="0" destOrd="0" presId="urn:microsoft.com/office/officeart/2005/8/layout/process1"/>
    <dgm:cxn modelId="{6B62BC3C-C25A-F34F-99B8-888D9618CC40}" type="presParOf" srcId="{0AB63D54-A491-3B46-A194-91D6163ED1C8}" destId="{7F2A977C-E47C-394A-8A8A-096EFE8611DA}" srcOrd="1" destOrd="0" presId="urn:microsoft.com/office/officeart/2005/8/layout/process1"/>
    <dgm:cxn modelId="{7B006615-F1EA-DA4D-82FF-584E5CC9C1B5}" type="presParOf" srcId="{7F2A977C-E47C-394A-8A8A-096EFE8611DA}" destId="{37C592FF-B193-FD4C-A11F-C9EB48E28EBC}" srcOrd="0" destOrd="0" presId="urn:microsoft.com/office/officeart/2005/8/layout/process1"/>
    <dgm:cxn modelId="{0B488508-9321-9E44-A8F1-3E197347590F}" type="presParOf" srcId="{0AB63D54-A491-3B46-A194-91D6163ED1C8}" destId="{360B70BE-1A07-ED4E-9319-45DF3441CE24}" srcOrd="2" destOrd="0" presId="urn:microsoft.com/office/officeart/2005/8/layout/process1"/>
    <dgm:cxn modelId="{B37DF381-A553-F149-9968-1F2F15681E6E}" type="presParOf" srcId="{0AB63D54-A491-3B46-A194-91D6163ED1C8}" destId="{D5C1FBDF-F85F-E047-BAD5-38E51EDACB88}" srcOrd="3" destOrd="0" presId="urn:microsoft.com/office/officeart/2005/8/layout/process1"/>
    <dgm:cxn modelId="{0E719F76-2155-5341-9E7D-860C8AEA6415}" type="presParOf" srcId="{D5C1FBDF-F85F-E047-BAD5-38E51EDACB88}" destId="{5BBDA17E-4360-634D-BF0B-FA57661C0D32}" srcOrd="0" destOrd="0" presId="urn:microsoft.com/office/officeart/2005/8/layout/process1"/>
    <dgm:cxn modelId="{BC8DDC53-C2B3-5448-B0D5-A6062B417088}" type="presParOf" srcId="{0AB63D54-A491-3B46-A194-91D6163ED1C8}" destId="{15D994F1-BC37-1442-8848-F5886EA37CC8}" srcOrd="4" destOrd="0" presId="urn:microsoft.com/office/officeart/2005/8/layout/process1"/>
    <dgm:cxn modelId="{4FC68FAC-D307-7B4F-80EE-6FF1D8C58730}" type="presParOf" srcId="{0AB63D54-A491-3B46-A194-91D6163ED1C8}" destId="{D53136E7-27E7-3B4E-AA49-D0D565FAA084}" srcOrd="5" destOrd="0" presId="urn:microsoft.com/office/officeart/2005/8/layout/process1"/>
    <dgm:cxn modelId="{22D80069-C606-5443-8726-1D054072CC9F}" type="presParOf" srcId="{D53136E7-27E7-3B4E-AA49-D0D565FAA084}" destId="{394A60BB-6A96-7F4B-B53D-344F64600CC5}" srcOrd="0" destOrd="0" presId="urn:microsoft.com/office/officeart/2005/8/layout/process1"/>
    <dgm:cxn modelId="{DCA0A835-9ED8-8F47-A760-C4A075A76259}" type="presParOf" srcId="{0AB63D54-A491-3B46-A194-91D6163ED1C8}" destId="{46216E2E-8FB9-D54C-A98E-678F51149D2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BEC229-F33D-5B43-B1CA-C968953D021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E4546FA8-6E34-5B4C-9D08-465960F15B93}">
      <dgm:prSet phldrT="[Text]"/>
      <dgm:spPr/>
      <dgm:t>
        <a:bodyPr/>
        <a:lstStyle/>
        <a:p>
          <a:r>
            <a:rPr lang="en-GB" dirty="0"/>
            <a:t>User wears device</a:t>
          </a:r>
        </a:p>
      </dgm:t>
    </dgm:pt>
    <dgm:pt modelId="{8E2A0A22-8A2E-7A48-9423-BC7AAA53A5C3}" type="parTrans" cxnId="{B05AF079-4D86-3240-90FD-323D7DD58D28}">
      <dgm:prSet/>
      <dgm:spPr/>
      <dgm:t>
        <a:bodyPr/>
        <a:lstStyle/>
        <a:p>
          <a:endParaRPr lang="en-GB"/>
        </a:p>
      </dgm:t>
    </dgm:pt>
    <dgm:pt modelId="{B0CC845F-7AE2-7B4B-965A-7F5B118C8E46}" type="sibTrans" cxnId="{B05AF079-4D86-3240-90FD-323D7DD58D28}">
      <dgm:prSet/>
      <dgm:spPr/>
      <dgm:t>
        <a:bodyPr/>
        <a:lstStyle/>
        <a:p>
          <a:endParaRPr lang="en-GB"/>
        </a:p>
      </dgm:t>
    </dgm:pt>
    <dgm:pt modelId="{A5149679-7F7E-F44A-B029-197E47BFAC09}">
      <dgm:prSet phldrT="[Text]"/>
      <dgm:spPr/>
      <dgm:t>
        <a:bodyPr/>
        <a:lstStyle/>
        <a:p>
          <a:r>
            <a:rPr lang="en-GB" dirty="0"/>
            <a:t>Device measures signal(s)</a:t>
          </a:r>
        </a:p>
      </dgm:t>
    </dgm:pt>
    <dgm:pt modelId="{42C6FAC2-2A79-ED49-A7BB-5298BBD02E32}" type="parTrans" cxnId="{CA407449-355F-994B-8A6B-40123798702F}">
      <dgm:prSet/>
      <dgm:spPr/>
      <dgm:t>
        <a:bodyPr/>
        <a:lstStyle/>
        <a:p>
          <a:endParaRPr lang="en-GB"/>
        </a:p>
      </dgm:t>
    </dgm:pt>
    <dgm:pt modelId="{63C705D8-CAAF-7246-941C-B76A14172C62}" type="sibTrans" cxnId="{CA407449-355F-994B-8A6B-40123798702F}">
      <dgm:prSet/>
      <dgm:spPr/>
      <dgm:t>
        <a:bodyPr/>
        <a:lstStyle/>
        <a:p>
          <a:endParaRPr lang="en-GB"/>
        </a:p>
      </dgm:t>
    </dgm:pt>
    <dgm:pt modelId="{2BB4FA37-9A0E-E84D-B5A8-E102B5268BB0}">
      <dgm:prSet phldrT="[Text]"/>
      <dgm:spPr/>
      <dgm:t>
        <a:bodyPr/>
        <a:lstStyle/>
        <a:p>
          <a:r>
            <a:rPr lang="en-GB" dirty="0"/>
            <a:t>Signal processing</a:t>
          </a:r>
        </a:p>
      </dgm:t>
    </dgm:pt>
    <dgm:pt modelId="{23620527-1094-A34D-97D6-830B2A8964D3}" type="parTrans" cxnId="{D60D414A-CC56-7D42-8581-A9769FA71723}">
      <dgm:prSet/>
      <dgm:spPr/>
      <dgm:t>
        <a:bodyPr/>
        <a:lstStyle/>
        <a:p>
          <a:endParaRPr lang="en-GB"/>
        </a:p>
      </dgm:t>
    </dgm:pt>
    <dgm:pt modelId="{26398A1C-2BA7-DD4F-A821-C44989DC9A1A}" type="sibTrans" cxnId="{D60D414A-CC56-7D42-8581-A9769FA71723}">
      <dgm:prSet/>
      <dgm:spPr/>
      <dgm:t>
        <a:bodyPr/>
        <a:lstStyle/>
        <a:p>
          <a:endParaRPr lang="en-GB"/>
        </a:p>
      </dgm:t>
    </dgm:pt>
    <dgm:pt modelId="{893B688F-A896-A04C-A6E0-33B76616B3BE}">
      <dgm:prSet/>
      <dgm:spPr/>
      <dgm:t>
        <a:bodyPr/>
        <a:lstStyle/>
        <a:p>
          <a:r>
            <a:rPr lang="en-GB" dirty="0"/>
            <a:t>Interpretation of measurements</a:t>
          </a:r>
        </a:p>
      </dgm:t>
    </dgm:pt>
    <dgm:pt modelId="{51BC2FD6-1B93-EE45-A7AC-0E24464B913D}" type="parTrans" cxnId="{37562251-AEA0-804A-BB0D-4A5B76E5F0EC}">
      <dgm:prSet/>
      <dgm:spPr/>
      <dgm:t>
        <a:bodyPr/>
        <a:lstStyle/>
        <a:p>
          <a:endParaRPr lang="en-GB"/>
        </a:p>
      </dgm:t>
    </dgm:pt>
    <dgm:pt modelId="{A9218A26-DB42-8D43-BA82-06CEB4E4EA0E}" type="sibTrans" cxnId="{37562251-AEA0-804A-BB0D-4A5B76E5F0EC}">
      <dgm:prSet/>
      <dgm:spPr/>
      <dgm:t>
        <a:bodyPr/>
        <a:lstStyle/>
        <a:p>
          <a:endParaRPr lang="en-GB"/>
        </a:p>
      </dgm:t>
    </dgm:pt>
    <dgm:pt modelId="{0AB63D54-A491-3B46-A194-91D6163ED1C8}" type="pres">
      <dgm:prSet presAssocID="{FCBEC229-F33D-5B43-B1CA-C968953D0213}" presName="Name0" presStyleCnt="0">
        <dgm:presLayoutVars>
          <dgm:dir/>
          <dgm:resizeHandles val="exact"/>
        </dgm:presLayoutVars>
      </dgm:prSet>
      <dgm:spPr/>
    </dgm:pt>
    <dgm:pt modelId="{DC7E005D-B10B-C34A-BEFF-AA6C100DD336}" type="pres">
      <dgm:prSet presAssocID="{E4546FA8-6E34-5B4C-9D08-465960F15B93}" presName="node" presStyleLbl="node1" presStyleIdx="0" presStyleCnt="4">
        <dgm:presLayoutVars>
          <dgm:bulletEnabled val="1"/>
        </dgm:presLayoutVars>
      </dgm:prSet>
      <dgm:spPr/>
    </dgm:pt>
    <dgm:pt modelId="{7F2A977C-E47C-394A-8A8A-096EFE8611DA}" type="pres">
      <dgm:prSet presAssocID="{B0CC845F-7AE2-7B4B-965A-7F5B118C8E46}" presName="sibTrans" presStyleLbl="sibTrans2D1" presStyleIdx="0" presStyleCnt="3"/>
      <dgm:spPr/>
    </dgm:pt>
    <dgm:pt modelId="{37C592FF-B193-FD4C-A11F-C9EB48E28EBC}" type="pres">
      <dgm:prSet presAssocID="{B0CC845F-7AE2-7B4B-965A-7F5B118C8E46}" presName="connectorText" presStyleLbl="sibTrans2D1" presStyleIdx="0" presStyleCnt="3"/>
      <dgm:spPr/>
    </dgm:pt>
    <dgm:pt modelId="{360B70BE-1A07-ED4E-9319-45DF3441CE24}" type="pres">
      <dgm:prSet presAssocID="{A5149679-7F7E-F44A-B029-197E47BFAC09}" presName="node" presStyleLbl="node1" presStyleIdx="1" presStyleCnt="4">
        <dgm:presLayoutVars>
          <dgm:bulletEnabled val="1"/>
        </dgm:presLayoutVars>
      </dgm:prSet>
      <dgm:spPr/>
    </dgm:pt>
    <dgm:pt modelId="{D5C1FBDF-F85F-E047-BAD5-38E51EDACB88}" type="pres">
      <dgm:prSet presAssocID="{63C705D8-CAAF-7246-941C-B76A14172C62}" presName="sibTrans" presStyleLbl="sibTrans2D1" presStyleIdx="1" presStyleCnt="3"/>
      <dgm:spPr/>
    </dgm:pt>
    <dgm:pt modelId="{5BBDA17E-4360-634D-BF0B-FA57661C0D32}" type="pres">
      <dgm:prSet presAssocID="{63C705D8-CAAF-7246-941C-B76A14172C62}" presName="connectorText" presStyleLbl="sibTrans2D1" presStyleIdx="1" presStyleCnt="3"/>
      <dgm:spPr/>
    </dgm:pt>
    <dgm:pt modelId="{15D994F1-BC37-1442-8848-F5886EA37CC8}" type="pres">
      <dgm:prSet presAssocID="{2BB4FA37-9A0E-E84D-B5A8-E102B5268BB0}" presName="node" presStyleLbl="node1" presStyleIdx="2" presStyleCnt="4">
        <dgm:presLayoutVars>
          <dgm:bulletEnabled val="1"/>
        </dgm:presLayoutVars>
      </dgm:prSet>
      <dgm:spPr/>
    </dgm:pt>
    <dgm:pt modelId="{D53136E7-27E7-3B4E-AA49-D0D565FAA084}" type="pres">
      <dgm:prSet presAssocID="{26398A1C-2BA7-DD4F-A821-C44989DC9A1A}" presName="sibTrans" presStyleLbl="sibTrans2D1" presStyleIdx="2" presStyleCnt="3"/>
      <dgm:spPr/>
    </dgm:pt>
    <dgm:pt modelId="{394A60BB-6A96-7F4B-B53D-344F64600CC5}" type="pres">
      <dgm:prSet presAssocID="{26398A1C-2BA7-DD4F-A821-C44989DC9A1A}" presName="connectorText" presStyleLbl="sibTrans2D1" presStyleIdx="2" presStyleCnt="3"/>
      <dgm:spPr/>
    </dgm:pt>
    <dgm:pt modelId="{46216E2E-8FB9-D54C-A98E-678F51149D28}" type="pres">
      <dgm:prSet presAssocID="{893B688F-A896-A04C-A6E0-33B76616B3BE}" presName="node" presStyleLbl="node1" presStyleIdx="3" presStyleCnt="4">
        <dgm:presLayoutVars>
          <dgm:bulletEnabled val="1"/>
        </dgm:presLayoutVars>
      </dgm:prSet>
      <dgm:spPr/>
    </dgm:pt>
  </dgm:ptLst>
  <dgm:cxnLst>
    <dgm:cxn modelId="{91461123-B63B-674D-A555-84595C79A157}" type="presOf" srcId="{63C705D8-CAAF-7246-941C-B76A14172C62}" destId="{5BBDA17E-4360-634D-BF0B-FA57661C0D32}" srcOrd="1" destOrd="0" presId="urn:microsoft.com/office/officeart/2005/8/layout/process1"/>
    <dgm:cxn modelId="{5622B027-02CF-8047-BC6D-1A75A89F88CA}" type="presOf" srcId="{63C705D8-CAAF-7246-941C-B76A14172C62}" destId="{D5C1FBDF-F85F-E047-BAD5-38E51EDACB88}" srcOrd="0" destOrd="0" presId="urn:microsoft.com/office/officeart/2005/8/layout/process1"/>
    <dgm:cxn modelId="{FF9C6E28-AC49-CB45-B466-C9217058FC9F}" type="presOf" srcId="{2BB4FA37-9A0E-E84D-B5A8-E102B5268BB0}" destId="{15D994F1-BC37-1442-8848-F5886EA37CC8}" srcOrd="0" destOrd="0" presId="urn:microsoft.com/office/officeart/2005/8/layout/process1"/>
    <dgm:cxn modelId="{7CAA5944-CC3F-9247-B0FD-0B3A59161BA2}" type="presOf" srcId="{FCBEC229-F33D-5B43-B1CA-C968953D0213}" destId="{0AB63D54-A491-3B46-A194-91D6163ED1C8}" srcOrd="0" destOrd="0" presId="urn:microsoft.com/office/officeart/2005/8/layout/process1"/>
    <dgm:cxn modelId="{CA407449-355F-994B-8A6B-40123798702F}" srcId="{FCBEC229-F33D-5B43-B1CA-C968953D0213}" destId="{A5149679-7F7E-F44A-B029-197E47BFAC09}" srcOrd="1" destOrd="0" parTransId="{42C6FAC2-2A79-ED49-A7BB-5298BBD02E32}" sibTransId="{63C705D8-CAAF-7246-941C-B76A14172C62}"/>
    <dgm:cxn modelId="{D60D414A-CC56-7D42-8581-A9769FA71723}" srcId="{FCBEC229-F33D-5B43-B1CA-C968953D0213}" destId="{2BB4FA37-9A0E-E84D-B5A8-E102B5268BB0}" srcOrd="2" destOrd="0" parTransId="{23620527-1094-A34D-97D6-830B2A8964D3}" sibTransId="{26398A1C-2BA7-DD4F-A821-C44989DC9A1A}"/>
    <dgm:cxn modelId="{37562251-AEA0-804A-BB0D-4A5B76E5F0EC}" srcId="{FCBEC229-F33D-5B43-B1CA-C968953D0213}" destId="{893B688F-A896-A04C-A6E0-33B76616B3BE}" srcOrd="3" destOrd="0" parTransId="{51BC2FD6-1B93-EE45-A7AC-0E24464B913D}" sibTransId="{A9218A26-DB42-8D43-BA82-06CEB4E4EA0E}"/>
    <dgm:cxn modelId="{DCD51B56-2328-214B-8580-F5441E9F4F5C}" type="presOf" srcId="{26398A1C-2BA7-DD4F-A821-C44989DC9A1A}" destId="{D53136E7-27E7-3B4E-AA49-D0D565FAA084}" srcOrd="0" destOrd="0" presId="urn:microsoft.com/office/officeart/2005/8/layout/process1"/>
    <dgm:cxn modelId="{84B19E62-03AC-D646-87BC-BB44CA09A6B4}" type="presOf" srcId="{893B688F-A896-A04C-A6E0-33B76616B3BE}" destId="{46216E2E-8FB9-D54C-A98E-678F51149D28}" srcOrd="0" destOrd="0" presId="urn:microsoft.com/office/officeart/2005/8/layout/process1"/>
    <dgm:cxn modelId="{B05AF079-4D86-3240-90FD-323D7DD58D28}" srcId="{FCBEC229-F33D-5B43-B1CA-C968953D0213}" destId="{E4546FA8-6E34-5B4C-9D08-465960F15B93}" srcOrd="0" destOrd="0" parTransId="{8E2A0A22-8A2E-7A48-9423-BC7AAA53A5C3}" sibTransId="{B0CC845F-7AE2-7B4B-965A-7F5B118C8E46}"/>
    <dgm:cxn modelId="{B85239B9-4302-BD43-9A1C-4AA680148BDB}" type="presOf" srcId="{A5149679-7F7E-F44A-B029-197E47BFAC09}" destId="{360B70BE-1A07-ED4E-9319-45DF3441CE24}" srcOrd="0" destOrd="0" presId="urn:microsoft.com/office/officeart/2005/8/layout/process1"/>
    <dgm:cxn modelId="{F17399C7-DDD7-214A-A6C8-203BC37E7224}" type="presOf" srcId="{B0CC845F-7AE2-7B4B-965A-7F5B118C8E46}" destId="{37C592FF-B193-FD4C-A11F-C9EB48E28EBC}" srcOrd="1" destOrd="0" presId="urn:microsoft.com/office/officeart/2005/8/layout/process1"/>
    <dgm:cxn modelId="{EE2AC0CF-6212-FB42-B182-A579C796D4D4}" type="presOf" srcId="{26398A1C-2BA7-DD4F-A821-C44989DC9A1A}" destId="{394A60BB-6A96-7F4B-B53D-344F64600CC5}" srcOrd="1" destOrd="0" presId="urn:microsoft.com/office/officeart/2005/8/layout/process1"/>
    <dgm:cxn modelId="{467113D6-E538-E149-9CD9-C6FB9C29CEDF}" type="presOf" srcId="{E4546FA8-6E34-5B4C-9D08-465960F15B93}" destId="{DC7E005D-B10B-C34A-BEFF-AA6C100DD336}" srcOrd="0" destOrd="0" presId="urn:microsoft.com/office/officeart/2005/8/layout/process1"/>
    <dgm:cxn modelId="{370BB2D7-AECB-7C48-B844-424BCF5B15C3}" type="presOf" srcId="{B0CC845F-7AE2-7B4B-965A-7F5B118C8E46}" destId="{7F2A977C-E47C-394A-8A8A-096EFE8611DA}" srcOrd="0" destOrd="0" presId="urn:microsoft.com/office/officeart/2005/8/layout/process1"/>
    <dgm:cxn modelId="{240BF986-5F2F-2947-AD83-3C863390CC8E}" type="presParOf" srcId="{0AB63D54-A491-3B46-A194-91D6163ED1C8}" destId="{DC7E005D-B10B-C34A-BEFF-AA6C100DD336}" srcOrd="0" destOrd="0" presId="urn:microsoft.com/office/officeart/2005/8/layout/process1"/>
    <dgm:cxn modelId="{6B62BC3C-C25A-F34F-99B8-888D9618CC40}" type="presParOf" srcId="{0AB63D54-A491-3B46-A194-91D6163ED1C8}" destId="{7F2A977C-E47C-394A-8A8A-096EFE8611DA}" srcOrd="1" destOrd="0" presId="urn:microsoft.com/office/officeart/2005/8/layout/process1"/>
    <dgm:cxn modelId="{7B006615-F1EA-DA4D-82FF-584E5CC9C1B5}" type="presParOf" srcId="{7F2A977C-E47C-394A-8A8A-096EFE8611DA}" destId="{37C592FF-B193-FD4C-A11F-C9EB48E28EBC}" srcOrd="0" destOrd="0" presId="urn:microsoft.com/office/officeart/2005/8/layout/process1"/>
    <dgm:cxn modelId="{0B488508-9321-9E44-A8F1-3E197347590F}" type="presParOf" srcId="{0AB63D54-A491-3B46-A194-91D6163ED1C8}" destId="{360B70BE-1A07-ED4E-9319-45DF3441CE24}" srcOrd="2" destOrd="0" presId="urn:microsoft.com/office/officeart/2005/8/layout/process1"/>
    <dgm:cxn modelId="{B37DF381-A553-F149-9968-1F2F15681E6E}" type="presParOf" srcId="{0AB63D54-A491-3B46-A194-91D6163ED1C8}" destId="{D5C1FBDF-F85F-E047-BAD5-38E51EDACB88}" srcOrd="3" destOrd="0" presId="urn:microsoft.com/office/officeart/2005/8/layout/process1"/>
    <dgm:cxn modelId="{0E719F76-2155-5341-9E7D-860C8AEA6415}" type="presParOf" srcId="{D5C1FBDF-F85F-E047-BAD5-38E51EDACB88}" destId="{5BBDA17E-4360-634D-BF0B-FA57661C0D32}" srcOrd="0" destOrd="0" presId="urn:microsoft.com/office/officeart/2005/8/layout/process1"/>
    <dgm:cxn modelId="{BC8DDC53-C2B3-5448-B0D5-A6062B417088}" type="presParOf" srcId="{0AB63D54-A491-3B46-A194-91D6163ED1C8}" destId="{15D994F1-BC37-1442-8848-F5886EA37CC8}" srcOrd="4" destOrd="0" presId="urn:microsoft.com/office/officeart/2005/8/layout/process1"/>
    <dgm:cxn modelId="{4FC68FAC-D307-7B4F-80EE-6FF1D8C58730}" type="presParOf" srcId="{0AB63D54-A491-3B46-A194-91D6163ED1C8}" destId="{D53136E7-27E7-3B4E-AA49-D0D565FAA084}" srcOrd="5" destOrd="0" presId="urn:microsoft.com/office/officeart/2005/8/layout/process1"/>
    <dgm:cxn modelId="{22D80069-C606-5443-8726-1D054072CC9F}" type="presParOf" srcId="{D53136E7-27E7-3B4E-AA49-D0D565FAA084}" destId="{394A60BB-6A96-7F4B-B53D-344F64600CC5}" srcOrd="0" destOrd="0" presId="urn:microsoft.com/office/officeart/2005/8/layout/process1"/>
    <dgm:cxn modelId="{DCA0A835-9ED8-8F47-A760-C4A075A76259}" type="presParOf" srcId="{0AB63D54-A491-3B46-A194-91D6163ED1C8}" destId="{46216E2E-8FB9-D54C-A98E-678F51149D2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E005D-B10B-C34A-BEFF-AA6C100DD336}">
      <dsp:nvSpPr>
        <dsp:cNvPr id="0" name=""/>
        <dsp:cNvSpPr/>
      </dsp:nvSpPr>
      <dsp:spPr>
        <a:xfrm>
          <a:off x="5138"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User wears device</a:t>
          </a:r>
        </a:p>
      </dsp:txBody>
      <dsp:txXfrm>
        <a:off x="44622" y="720102"/>
        <a:ext cx="2167857" cy="1269127"/>
      </dsp:txXfrm>
    </dsp:sp>
    <dsp:sp modelId="{7F2A977C-E47C-394A-8A8A-096EFE8611DA}">
      <dsp:nvSpPr>
        <dsp:cNvPr id="0" name=""/>
        <dsp:cNvSpPr/>
      </dsp:nvSpPr>
      <dsp:spPr>
        <a:xfrm>
          <a:off x="2476646"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476646" y="1187502"/>
        <a:ext cx="333428" cy="334328"/>
      </dsp:txXfrm>
    </dsp:sp>
    <dsp:sp modelId="{360B70BE-1A07-ED4E-9319-45DF3441CE24}">
      <dsp:nvSpPr>
        <dsp:cNvPr id="0" name=""/>
        <dsp:cNvSpPr/>
      </dsp:nvSpPr>
      <dsp:spPr>
        <a:xfrm>
          <a:off x="315069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Device measures signal(s)</a:t>
          </a:r>
        </a:p>
      </dsp:txBody>
      <dsp:txXfrm>
        <a:off x="3190178" y="720102"/>
        <a:ext cx="2167857" cy="1269127"/>
      </dsp:txXfrm>
    </dsp:sp>
    <dsp:sp modelId="{D5C1FBDF-F85F-E047-BAD5-38E51EDACB88}">
      <dsp:nvSpPr>
        <dsp:cNvPr id="0" name=""/>
        <dsp:cNvSpPr/>
      </dsp:nvSpPr>
      <dsp:spPr>
        <a:xfrm>
          <a:off x="5622201"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622201" y="1187502"/>
        <a:ext cx="333428" cy="334328"/>
      </dsp:txXfrm>
    </dsp:sp>
    <dsp:sp modelId="{15D994F1-BC37-1442-8848-F5886EA37CC8}">
      <dsp:nvSpPr>
        <dsp:cNvPr id="0" name=""/>
        <dsp:cNvSpPr/>
      </dsp:nvSpPr>
      <dsp:spPr>
        <a:xfrm>
          <a:off x="6296249"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Signal processing</a:t>
          </a:r>
        </a:p>
      </dsp:txBody>
      <dsp:txXfrm>
        <a:off x="6335733" y="720102"/>
        <a:ext cx="2167857" cy="1269127"/>
      </dsp:txXfrm>
    </dsp:sp>
    <dsp:sp modelId="{D53136E7-27E7-3B4E-AA49-D0D565FAA084}">
      <dsp:nvSpPr>
        <dsp:cNvPr id="0" name=""/>
        <dsp:cNvSpPr/>
      </dsp:nvSpPr>
      <dsp:spPr>
        <a:xfrm>
          <a:off x="8767757"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8767757" y="1187502"/>
        <a:ext cx="333428" cy="334328"/>
      </dsp:txXfrm>
    </dsp:sp>
    <dsp:sp modelId="{46216E2E-8FB9-D54C-A98E-678F51149D28}">
      <dsp:nvSpPr>
        <dsp:cNvPr id="0" name=""/>
        <dsp:cNvSpPr/>
      </dsp:nvSpPr>
      <dsp:spPr>
        <a:xfrm>
          <a:off x="944180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Interpretation of measurements</a:t>
          </a:r>
        </a:p>
      </dsp:txBody>
      <dsp:txXfrm>
        <a:off x="9481288" y="720102"/>
        <a:ext cx="2167857" cy="1269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E005D-B10B-C34A-BEFF-AA6C100DD336}">
      <dsp:nvSpPr>
        <dsp:cNvPr id="0" name=""/>
        <dsp:cNvSpPr/>
      </dsp:nvSpPr>
      <dsp:spPr>
        <a:xfrm>
          <a:off x="5138"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User wears device</a:t>
          </a:r>
        </a:p>
      </dsp:txBody>
      <dsp:txXfrm>
        <a:off x="44622" y="720102"/>
        <a:ext cx="2167857" cy="1269127"/>
      </dsp:txXfrm>
    </dsp:sp>
    <dsp:sp modelId="{7F2A977C-E47C-394A-8A8A-096EFE8611DA}">
      <dsp:nvSpPr>
        <dsp:cNvPr id="0" name=""/>
        <dsp:cNvSpPr/>
      </dsp:nvSpPr>
      <dsp:spPr>
        <a:xfrm>
          <a:off x="2476646"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476646" y="1187502"/>
        <a:ext cx="333428" cy="334328"/>
      </dsp:txXfrm>
    </dsp:sp>
    <dsp:sp modelId="{360B70BE-1A07-ED4E-9319-45DF3441CE24}">
      <dsp:nvSpPr>
        <dsp:cNvPr id="0" name=""/>
        <dsp:cNvSpPr/>
      </dsp:nvSpPr>
      <dsp:spPr>
        <a:xfrm>
          <a:off x="315069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Device measures signal(s)</a:t>
          </a:r>
        </a:p>
      </dsp:txBody>
      <dsp:txXfrm>
        <a:off x="3190178" y="720102"/>
        <a:ext cx="2167857" cy="1269127"/>
      </dsp:txXfrm>
    </dsp:sp>
    <dsp:sp modelId="{D5C1FBDF-F85F-E047-BAD5-38E51EDACB88}">
      <dsp:nvSpPr>
        <dsp:cNvPr id="0" name=""/>
        <dsp:cNvSpPr/>
      </dsp:nvSpPr>
      <dsp:spPr>
        <a:xfrm>
          <a:off x="5622201"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622201" y="1187502"/>
        <a:ext cx="333428" cy="334328"/>
      </dsp:txXfrm>
    </dsp:sp>
    <dsp:sp modelId="{15D994F1-BC37-1442-8848-F5886EA37CC8}">
      <dsp:nvSpPr>
        <dsp:cNvPr id="0" name=""/>
        <dsp:cNvSpPr/>
      </dsp:nvSpPr>
      <dsp:spPr>
        <a:xfrm>
          <a:off x="6296249"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Signal processing</a:t>
          </a:r>
        </a:p>
      </dsp:txBody>
      <dsp:txXfrm>
        <a:off x="6335733" y="720102"/>
        <a:ext cx="2167857" cy="1269127"/>
      </dsp:txXfrm>
    </dsp:sp>
    <dsp:sp modelId="{D53136E7-27E7-3B4E-AA49-D0D565FAA084}">
      <dsp:nvSpPr>
        <dsp:cNvPr id="0" name=""/>
        <dsp:cNvSpPr/>
      </dsp:nvSpPr>
      <dsp:spPr>
        <a:xfrm>
          <a:off x="8767757"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8767757" y="1187502"/>
        <a:ext cx="333428" cy="334328"/>
      </dsp:txXfrm>
    </dsp:sp>
    <dsp:sp modelId="{46216E2E-8FB9-D54C-A98E-678F51149D28}">
      <dsp:nvSpPr>
        <dsp:cNvPr id="0" name=""/>
        <dsp:cNvSpPr/>
      </dsp:nvSpPr>
      <dsp:spPr>
        <a:xfrm>
          <a:off x="944180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Interpretation of measurements</a:t>
          </a:r>
        </a:p>
      </dsp:txBody>
      <dsp:txXfrm>
        <a:off x="9481288" y="720102"/>
        <a:ext cx="2167857" cy="12691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E005D-B10B-C34A-BEFF-AA6C100DD336}">
      <dsp:nvSpPr>
        <dsp:cNvPr id="0" name=""/>
        <dsp:cNvSpPr/>
      </dsp:nvSpPr>
      <dsp:spPr>
        <a:xfrm>
          <a:off x="5138"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User wears device</a:t>
          </a:r>
        </a:p>
      </dsp:txBody>
      <dsp:txXfrm>
        <a:off x="44622" y="720102"/>
        <a:ext cx="2167857" cy="1269127"/>
      </dsp:txXfrm>
    </dsp:sp>
    <dsp:sp modelId="{7F2A977C-E47C-394A-8A8A-096EFE8611DA}">
      <dsp:nvSpPr>
        <dsp:cNvPr id="0" name=""/>
        <dsp:cNvSpPr/>
      </dsp:nvSpPr>
      <dsp:spPr>
        <a:xfrm>
          <a:off x="2476646"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476646" y="1187502"/>
        <a:ext cx="333428" cy="334328"/>
      </dsp:txXfrm>
    </dsp:sp>
    <dsp:sp modelId="{360B70BE-1A07-ED4E-9319-45DF3441CE24}">
      <dsp:nvSpPr>
        <dsp:cNvPr id="0" name=""/>
        <dsp:cNvSpPr/>
      </dsp:nvSpPr>
      <dsp:spPr>
        <a:xfrm>
          <a:off x="315069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Device measures signal(s)</a:t>
          </a:r>
        </a:p>
      </dsp:txBody>
      <dsp:txXfrm>
        <a:off x="3190178" y="720102"/>
        <a:ext cx="2167857" cy="1269127"/>
      </dsp:txXfrm>
    </dsp:sp>
    <dsp:sp modelId="{D5C1FBDF-F85F-E047-BAD5-38E51EDACB88}">
      <dsp:nvSpPr>
        <dsp:cNvPr id="0" name=""/>
        <dsp:cNvSpPr/>
      </dsp:nvSpPr>
      <dsp:spPr>
        <a:xfrm>
          <a:off x="5622201"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622201" y="1187502"/>
        <a:ext cx="333428" cy="334328"/>
      </dsp:txXfrm>
    </dsp:sp>
    <dsp:sp modelId="{15D994F1-BC37-1442-8848-F5886EA37CC8}">
      <dsp:nvSpPr>
        <dsp:cNvPr id="0" name=""/>
        <dsp:cNvSpPr/>
      </dsp:nvSpPr>
      <dsp:spPr>
        <a:xfrm>
          <a:off x="6296249"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Signal processing</a:t>
          </a:r>
        </a:p>
      </dsp:txBody>
      <dsp:txXfrm>
        <a:off x="6335733" y="720102"/>
        <a:ext cx="2167857" cy="1269127"/>
      </dsp:txXfrm>
    </dsp:sp>
    <dsp:sp modelId="{D53136E7-27E7-3B4E-AA49-D0D565FAA084}">
      <dsp:nvSpPr>
        <dsp:cNvPr id="0" name=""/>
        <dsp:cNvSpPr/>
      </dsp:nvSpPr>
      <dsp:spPr>
        <a:xfrm>
          <a:off x="8767757"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8767757" y="1187502"/>
        <a:ext cx="333428" cy="334328"/>
      </dsp:txXfrm>
    </dsp:sp>
    <dsp:sp modelId="{46216E2E-8FB9-D54C-A98E-678F51149D28}">
      <dsp:nvSpPr>
        <dsp:cNvPr id="0" name=""/>
        <dsp:cNvSpPr/>
      </dsp:nvSpPr>
      <dsp:spPr>
        <a:xfrm>
          <a:off x="944180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Interpretation of measurements</a:t>
          </a:r>
        </a:p>
      </dsp:txBody>
      <dsp:txXfrm>
        <a:off x="9481288" y="720102"/>
        <a:ext cx="2167857" cy="12691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E005D-B10B-C34A-BEFF-AA6C100DD336}">
      <dsp:nvSpPr>
        <dsp:cNvPr id="0" name=""/>
        <dsp:cNvSpPr/>
      </dsp:nvSpPr>
      <dsp:spPr>
        <a:xfrm>
          <a:off x="5138"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User wears device</a:t>
          </a:r>
        </a:p>
      </dsp:txBody>
      <dsp:txXfrm>
        <a:off x="44622" y="720102"/>
        <a:ext cx="2167857" cy="1269127"/>
      </dsp:txXfrm>
    </dsp:sp>
    <dsp:sp modelId="{7F2A977C-E47C-394A-8A8A-096EFE8611DA}">
      <dsp:nvSpPr>
        <dsp:cNvPr id="0" name=""/>
        <dsp:cNvSpPr/>
      </dsp:nvSpPr>
      <dsp:spPr>
        <a:xfrm>
          <a:off x="2476646"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476646" y="1187502"/>
        <a:ext cx="333428" cy="334328"/>
      </dsp:txXfrm>
    </dsp:sp>
    <dsp:sp modelId="{360B70BE-1A07-ED4E-9319-45DF3441CE24}">
      <dsp:nvSpPr>
        <dsp:cNvPr id="0" name=""/>
        <dsp:cNvSpPr/>
      </dsp:nvSpPr>
      <dsp:spPr>
        <a:xfrm>
          <a:off x="315069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Device measures signal(s)</a:t>
          </a:r>
        </a:p>
      </dsp:txBody>
      <dsp:txXfrm>
        <a:off x="3190178" y="720102"/>
        <a:ext cx="2167857" cy="1269127"/>
      </dsp:txXfrm>
    </dsp:sp>
    <dsp:sp modelId="{D5C1FBDF-F85F-E047-BAD5-38E51EDACB88}">
      <dsp:nvSpPr>
        <dsp:cNvPr id="0" name=""/>
        <dsp:cNvSpPr/>
      </dsp:nvSpPr>
      <dsp:spPr>
        <a:xfrm>
          <a:off x="5622201"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622201" y="1187502"/>
        <a:ext cx="333428" cy="334328"/>
      </dsp:txXfrm>
    </dsp:sp>
    <dsp:sp modelId="{15D994F1-BC37-1442-8848-F5886EA37CC8}">
      <dsp:nvSpPr>
        <dsp:cNvPr id="0" name=""/>
        <dsp:cNvSpPr/>
      </dsp:nvSpPr>
      <dsp:spPr>
        <a:xfrm>
          <a:off x="6296249"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Signal processing</a:t>
          </a:r>
        </a:p>
      </dsp:txBody>
      <dsp:txXfrm>
        <a:off x="6335733" y="720102"/>
        <a:ext cx="2167857" cy="1269127"/>
      </dsp:txXfrm>
    </dsp:sp>
    <dsp:sp modelId="{D53136E7-27E7-3B4E-AA49-D0D565FAA084}">
      <dsp:nvSpPr>
        <dsp:cNvPr id="0" name=""/>
        <dsp:cNvSpPr/>
      </dsp:nvSpPr>
      <dsp:spPr>
        <a:xfrm>
          <a:off x="8767757" y="1076060"/>
          <a:ext cx="476326" cy="5572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8767757" y="1187502"/>
        <a:ext cx="333428" cy="334328"/>
      </dsp:txXfrm>
    </dsp:sp>
    <dsp:sp modelId="{46216E2E-8FB9-D54C-A98E-678F51149D28}">
      <dsp:nvSpPr>
        <dsp:cNvPr id="0" name=""/>
        <dsp:cNvSpPr/>
      </dsp:nvSpPr>
      <dsp:spPr>
        <a:xfrm>
          <a:off x="9441804" y="680618"/>
          <a:ext cx="2246825" cy="13480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Interpretation of measurements</a:t>
          </a:r>
        </a:p>
      </dsp:txBody>
      <dsp:txXfrm>
        <a:off x="9481288" y="720102"/>
        <a:ext cx="2167857" cy="12691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C2156-DB5E-CD4A-9396-EA7387893EB5}" type="datetimeFigureOut">
              <a:rPr lang="en-US" smtClean="0"/>
              <a:t>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4F79B-9206-FF49-A065-37851696EADB}" type="slidenum">
              <a:rPr lang="en-US" smtClean="0"/>
              <a:t>‹#›</a:t>
            </a:fld>
            <a:endParaRPr lang="en-US"/>
          </a:p>
        </p:txBody>
      </p:sp>
    </p:spTree>
    <p:extLst>
      <p:ext uri="{BB962C8B-B14F-4D97-AF65-F5344CB8AC3E}">
        <p14:creationId xmlns:p14="http://schemas.microsoft.com/office/powerpoint/2010/main" val="219346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F7AD6-4FC0-A543-A4D6-93C7CFFD4D31}" type="slidenum">
              <a:rPr lang="en-US" smtClean="0"/>
              <a:t>1</a:t>
            </a:fld>
            <a:endParaRPr lang="en-US"/>
          </a:p>
        </p:txBody>
      </p:sp>
    </p:spTree>
    <p:extLst>
      <p:ext uri="{BB962C8B-B14F-4D97-AF65-F5344CB8AC3E}">
        <p14:creationId xmlns:p14="http://schemas.microsoft.com/office/powerpoint/2010/main" val="201851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15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55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900" kern="1200" dirty="0">
                <a:solidFill>
                  <a:schemeClr val="tx1"/>
                </a:solidFill>
                <a:effectLst/>
                <a:latin typeface="+mn-lt"/>
                <a:ea typeface="+mn-ea"/>
                <a:cs typeface="+mn-cs"/>
              </a:rPr>
              <a:t>In this talk I’ll provide an overview of the most promising opportunities to use photoplethysmography in public health. I’</a:t>
            </a:r>
            <a:r>
              <a:rPr lang="en-GB" sz="900" b="0" i="0" kern="1200" dirty="0">
                <a:solidFill>
                  <a:schemeClr val="tx1"/>
                </a:solidFill>
                <a:effectLst/>
                <a:latin typeface="+mn-lt"/>
                <a:ea typeface="+mn-ea"/>
                <a:cs typeface="+mn-cs"/>
              </a:rPr>
              <a:t>ll introduce photoplethysmography, [click] covering the physiological and technical fundamentals. I’ll then discuss [click] potential clinical applications, drawing on real-life examples of how they could be used to improve health outcomes. Finally, [click] I’ll highlight pressing directions for future research to ensure photoplethysmography can be used to inform clinical decisions safely and robustly.</a:t>
            </a:r>
            <a:endParaRPr dirty="0"/>
          </a:p>
        </p:txBody>
      </p:sp>
    </p:spTree>
    <p:extLst>
      <p:ext uri="{BB962C8B-B14F-4D97-AF65-F5344CB8AC3E}">
        <p14:creationId xmlns:p14="http://schemas.microsoft.com/office/powerpoint/2010/main" val="213401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17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91493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222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9333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0446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744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40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Source: https://</a:t>
            </a:r>
            <a:r>
              <a:rPr lang="en-GB" sz="900" kern="1200" dirty="0" err="1">
                <a:solidFill>
                  <a:schemeClr val="tx1"/>
                </a:solidFill>
                <a:effectLst/>
                <a:latin typeface="+mn-lt"/>
                <a:ea typeface="+mn-ea"/>
                <a:cs typeface="+mn-cs"/>
              </a:rPr>
              <a:t>www.stroke.org.uk</a:t>
            </a:r>
            <a:r>
              <a:rPr lang="en-GB" sz="900" kern="1200" dirty="0">
                <a:solidFill>
                  <a:schemeClr val="tx1"/>
                </a:solidFill>
                <a:effectLst/>
                <a:latin typeface="+mn-lt"/>
                <a:ea typeface="+mn-ea"/>
                <a:cs typeface="+mn-cs"/>
              </a:rPr>
              <a:t>/professionals/atrial-fibrillation-information-and-resources ; “</a:t>
            </a:r>
            <a:r>
              <a:rPr lang="en-GB" sz="1200" b="0" i="0" kern="1200" dirty="0">
                <a:solidFill>
                  <a:schemeClr val="tx1"/>
                </a:solidFill>
                <a:effectLst/>
                <a:latin typeface="+mn-lt"/>
                <a:ea typeface="+mn-ea"/>
                <a:cs typeface="+mn-cs"/>
              </a:rPr>
              <a:t>It's estimated that if AF was adequately treated, around 7,000 strokes would be prevented and over 2,000 lives saved every year in England alone.”</a:t>
            </a: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09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367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41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671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75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67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05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303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355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968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3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720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32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1751048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62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5D666D-9342-7844-8FF7-82CB5988B7DA}" type="slidenum">
              <a:rPr lang="en-US" smtClean="0"/>
              <a:t>33</a:t>
            </a:fld>
            <a:endParaRPr lang="en-US"/>
          </a:p>
        </p:txBody>
      </p:sp>
    </p:spTree>
    <p:extLst>
      <p:ext uri="{BB962C8B-B14F-4D97-AF65-F5344CB8AC3E}">
        <p14:creationId xmlns:p14="http://schemas.microsoft.com/office/powerpoint/2010/main" val="3520982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310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055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63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NICE (2021) recommends offering anticoagulation “to people with atrial fibrillation and a CHA2DS2‑VASc score of 2 or above” (i.e. after detecting AF, all women ≥ 65 years, and all men ≥ 75 years).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510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8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666D-9342-7844-8FF7-82CB5988B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2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631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53286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Firstly, [click] electrocardiogram monitoring (or ECG for short).</a:t>
            </a:r>
            <a:r>
              <a:rPr lang="en-GB" i="1" dirty="0">
                <a:effectLst/>
              </a:rPr>
              <a: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ECG is a measure of the electrical current generated by the heart each heartbeat [click]. It is acquired by measuring the voltage difference between two points on the body surface over time [click]. Traditionally, it has been measured on the chest, close to the heart. Recently, chest-patch devices have been developed which measure the ECG between two electrodes in close proximity. In addition, wrist-worn devices [click] have been developed which can measure the ECG between opposite arms. The ECG can be used to diagnose a range of heart conditions.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Secondly, photoplethysmography [click] (or PPG for short). The PPG is a measure of changes in blood volume over time in a bed of tissue. It is usually acquired by illuminating the skin with an LED, and measuring the intensity of light either transmitted through or reflected from the skin. The PPG is widely measured by pulse oximeters at the finger, but many wearables [click] now measure it at the wrist. The PPG is used in wearables primarily for heart rate monitoring [click], but can also be used to assess oxygen saturation and several other parameters.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Thirdly, accelerometers [click] are used to detect and quantify movements. Accelerometers measure acceleration and are widely incorporated into wearables as they are cheap and consumer little power.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can be used to count steps [click], identify falls, and as a reference motion signal with which to either identify or remove the effects of motion from other signals.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functionality of wearables is mainly determined by their sensor technologies, and the algorithms used to derive parameters from the sensor signals.</a:t>
            </a:r>
          </a:p>
          <a:p>
            <a:endParaRPr lang="en-US" dirty="0"/>
          </a:p>
          <a:p>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F7AD6-4FC0-A543-A4D6-93C7CFFD4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558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900" dirty="0"/>
              <a:t>If you have a fitness tracker or smart watch you may have seen sensors on its underside, perhaps emitting red or green light. These are PPG sensors. I’ll use a cross-section [click] of the wrist to illustrate how a PPG signal is generated and captured. In this example a [click] green LED is used to illuminate the wrist. Some of the light is attenuated in the tissues, and some is reflected back towards the sensor. The level of reflected light is recorded by a [click] light sensor (in yellow). Here is [click] an example of the resulting PPG signal.</a:t>
            </a:r>
          </a:p>
          <a:p>
            <a:r>
              <a:rPr lang="en-US" sz="900" dirty="0"/>
              <a:t>[click] The cross-section shows the pulsatile flow of arterial blood into the wrist with each heart beat. On the right, the signal increases and decreases with each heart beat, as the volume of arterial blood, which absorbs light, increases and decreases. This forms pulse waves – one for each heart beat.</a:t>
            </a:r>
          </a:p>
          <a:p>
            <a:endParaRPr lang="en-US" sz="900" dirty="0"/>
          </a:p>
        </p:txBody>
      </p:sp>
    </p:spTree>
    <p:extLst>
      <p:ext uri="{BB962C8B-B14F-4D97-AF65-F5344CB8AC3E}">
        <p14:creationId xmlns:p14="http://schemas.microsoft.com/office/powerpoint/2010/main" val="152540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[click] Heart rate: 100 bpm</a:t>
            </a:r>
          </a:p>
          <a:p>
            <a:pPr marL="171450" indent="-171450">
              <a:buFontTx/>
              <a:buChar char="-"/>
            </a:pPr>
            <a:r>
              <a:rPr lang="en-US" dirty="0"/>
              <a:t>[click] Heart rate: 60 bpm</a:t>
            </a:r>
          </a:p>
          <a:p>
            <a:pPr marL="171450" indent="-171450">
              <a:buFontTx/>
              <a:buChar char="-"/>
            </a:pPr>
            <a:r>
              <a:rPr lang="en-US" dirty="0"/>
              <a:t>[click] irregular rhythm</a:t>
            </a:r>
          </a:p>
          <a:p>
            <a:pPr marL="171450" indent="-171450">
              <a:buFontTx/>
              <a:buChar char="-"/>
            </a:pPr>
            <a:r>
              <a:rPr lang="en-US" dirty="0"/>
              <a:t>[click] irregular intervals</a:t>
            </a:r>
          </a:p>
          <a:p>
            <a:pPr marL="171450" indent="-171450">
              <a:buFontTx/>
              <a:buChar char="-"/>
            </a:pPr>
            <a:r>
              <a:rPr lang="en-US" dirty="0"/>
              <a:t>[click] varying pulse amplitudes</a:t>
            </a:r>
          </a:p>
          <a:p>
            <a:endParaRPr lang="en-US" dirty="0"/>
          </a:p>
          <a:p>
            <a:r>
              <a:rPr lang="en-US" sz="1200" dirty="0"/>
              <a:t>If you have a fitness tracker or smart watch you may have seen sensors on its underside, perhaps emitting red or green light. These are PPG sensors. I’ll use a cross-section [click] of the wrist to illustrate how a PPG signal is generated and captured. In this example a [click] green LED is used to illuminate the wrist. Some of the light is attenuated in the tissues, and some is reflected back towards the sensor. The level of reflected light is recorded by a [click] light sensor (in yellow). Here is [click] an example of the resulting PPG signal.</a:t>
            </a:r>
          </a:p>
          <a:p>
            <a:r>
              <a:rPr lang="en-US" sz="1200" dirty="0"/>
              <a:t>[click] The cross-section shows the pulsatile flow of arterial blood into the wrist with each heart beat. On the right, the signal increases and decreases with each heart beat, as the volume of arterial blood, which absorbs light, increases and decreases. This forms pulse waves – one for each heart beat.</a:t>
            </a:r>
          </a:p>
          <a:p>
            <a:endParaRPr lang="en-US" dirty="0"/>
          </a:p>
          <a:p>
            <a:r>
              <a:rPr lang="en-US" dirty="0"/>
              <a:t>[click] This PPG signal shows a heart rate of approximately 100 beats per minute. [click] Here is an example of a slower heart rate, still in sinus rhythm. Besides the heart rate, the signal is also greatly influenced by the [click] heart rhythm, since an irregular rhythm such as atrial fibrillation results in both [click] irregular beat-to-beat intervals and [click] varying pulse amplitudes. [click] Focusing in on a [click] single pulse wave [click]...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B41D7D-DB3E-0740-93AB-0FECED082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57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2281902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FB40-4609-0E4D-BC5F-D92FBEF2A9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F9EC69E-A22C-3241-B565-CCC9BCD4BB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91E788-9462-7D42-B3C1-D170EF642785}"/>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5" name="Footer Placeholder 4">
            <a:extLst>
              <a:ext uri="{FF2B5EF4-FFF2-40B4-BE49-F238E27FC236}">
                <a16:creationId xmlns:a16="http://schemas.microsoft.com/office/drawing/2014/main" id="{8F764187-1FB5-2045-9E4D-872472012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56479-65F2-D44C-8802-0885EB5C309F}"/>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156944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D2A1-F730-1F44-97F8-1BB445368F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5BDC1AB-3B75-794B-81A6-F4E412F5E3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C1CEF7A-338F-B543-BE49-7262C061FAE2}"/>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5" name="Footer Placeholder 4">
            <a:extLst>
              <a:ext uri="{FF2B5EF4-FFF2-40B4-BE49-F238E27FC236}">
                <a16:creationId xmlns:a16="http://schemas.microsoft.com/office/drawing/2014/main" id="{A5B351A2-C9CB-CF41-91A4-FEC87BB42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6D8AD-1F5E-A649-8B7F-D5058A075570}"/>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2918115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7CB7-69A2-B049-813E-27C89DBD91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99FB55-20E2-614F-A20D-6631EFB5F8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8BAE94B-00EF-374B-ACFC-5F46D298DF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FECCD7-5368-8A42-AEF8-1018C02A4150}"/>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6" name="Footer Placeholder 5">
            <a:extLst>
              <a:ext uri="{FF2B5EF4-FFF2-40B4-BE49-F238E27FC236}">
                <a16:creationId xmlns:a16="http://schemas.microsoft.com/office/drawing/2014/main" id="{23AA7FF4-CDD4-CD40-A8FC-0EFC4B6FC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DD5B2-335A-644A-9558-0F2BD1B2F042}"/>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353275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0BE6-C098-004B-9883-D40014D0E9A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DE5363-F742-8A4B-AE6B-936A6E13A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DF0AE3-E0FB-0240-8039-61C7E39D72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4C3F0D-FB40-2E42-B12C-7B597D889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BCF280-C84D-D141-959D-D64157370D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998260-FE7A-FB4C-9975-420764B063DC}"/>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8" name="Footer Placeholder 7">
            <a:extLst>
              <a:ext uri="{FF2B5EF4-FFF2-40B4-BE49-F238E27FC236}">
                <a16:creationId xmlns:a16="http://schemas.microsoft.com/office/drawing/2014/main" id="{DB175B91-AC33-2541-8FEA-7A6F8ACC4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B92EE0-AC28-1F42-82E5-1C8F9572D634}"/>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3283693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ED64-BB1C-2A4D-BFB3-8844A9F3CA9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A0E1F74-5A83-AA4E-8FF9-8C770A67754D}"/>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4" name="Footer Placeholder 3">
            <a:extLst>
              <a:ext uri="{FF2B5EF4-FFF2-40B4-BE49-F238E27FC236}">
                <a16:creationId xmlns:a16="http://schemas.microsoft.com/office/drawing/2014/main" id="{6BA31A9A-BF4A-E241-9C88-8C9BFD153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A6B247-B992-8C4C-BFBA-242950E40BDB}"/>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427563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35F6B-E147-E04B-B320-28BDE26C7C03}"/>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3" name="Footer Placeholder 2">
            <a:extLst>
              <a:ext uri="{FF2B5EF4-FFF2-40B4-BE49-F238E27FC236}">
                <a16:creationId xmlns:a16="http://schemas.microsoft.com/office/drawing/2014/main" id="{A798D64D-C2ED-A64C-83DD-B16B4FFA67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F5AE-FE8B-E640-B7BC-210F3E70221A}"/>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1496456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8D9D-0590-2844-AD9E-079677BA6F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6DB6CDE-4619-3E4B-82C4-111AE1C15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ECE608B-6C72-794D-A12C-99577372C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1373B3-4AAA-A548-8D25-04A818E2E28D}"/>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6" name="Footer Placeholder 5">
            <a:extLst>
              <a:ext uri="{FF2B5EF4-FFF2-40B4-BE49-F238E27FC236}">
                <a16:creationId xmlns:a16="http://schemas.microsoft.com/office/drawing/2014/main" id="{BC3BF419-8ED2-8A4C-808B-F0DCF7984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95AEC-9F56-6147-9CBF-7990E842C799}"/>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484156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A609-CF03-9E47-9CC3-E58640BDB2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3E148B-7256-5043-9A97-30602879B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B7CA0F-A7F2-5744-8E1B-39B6A3727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9FB41B-8B61-8442-87AD-0515E955EDA6}"/>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6" name="Footer Placeholder 5">
            <a:extLst>
              <a:ext uri="{FF2B5EF4-FFF2-40B4-BE49-F238E27FC236}">
                <a16:creationId xmlns:a16="http://schemas.microsoft.com/office/drawing/2014/main" id="{9152EED5-C3DC-8D49-8DF9-B8C7DCCAB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6760C-5505-2A4C-B1EA-BFA28A734242}"/>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1923538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692A-465A-424B-BBF4-6A4DF58C57A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1FF6E4-9037-374F-96A1-E5912F93B3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8BE39-F033-414D-B8F4-53F980542A08}"/>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5" name="Footer Placeholder 4">
            <a:extLst>
              <a:ext uri="{FF2B5EF4-FFF2-40B4-BE49-F238E27FC236}">
                <a16:creationId xmlns:a16="http://schemas.microsoft.com/office/drawing/2014/main" id="{5524CE35-CDAF-9940-8825-55E885A6E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9422D-206C-AB44-AF0C-D9D3B4B38FCE}"/>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90348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45E9A-99EB-3A47-BEA6-91ABDD8D8E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617C7B-06B6-024C-9DB2-61AEB429E44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81C3FF-B09B-3E45-9FD8-BC73399F3A43}"/>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5" name="Footer Placeholder 4">
            <a:extLst>
              <a:ext uri="{FF2B5EF4-FFF2-40B4-BE49-F238E27FC236}">
                <a16:creationId xmlns:a16="http://schemas.microsoft.com/office/drawing/2014/main" id="{D29039B6-6930-DD47-83B1-7A4ABE878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2912B-C723-4E42-9F20-47E07CA3588C}"/>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421179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28884-6BC2-7549-906C-76DB43E45149}" type="datetimeFigureOut">
              <a:rPr lang="en-US" smtClean="0"/>
              <a:t>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312831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50096C5-6890-9F49-8F9C-749F3E36255D}" type="datetimeFigureOut">
              <a:rPr lang="en-GB"/>
              <a:pPr>
                <a:defRPr/>
              </a:pPr>
              <a:t>20/08/2024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Tree>
    <p:extLst>
      <p:ext uri="{BB962C8B-B14F-4D97-AF65-F5344CB8AC3E}">
        <p14:creationId xmlns:p14="http://schemas.microsoft.com/office/powerpoint/2010/main" val="408780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0504"/>
            <a:ext cx="10363200" cy="1470025"/>
          </a:xfrm>
        </p:spPr>
        <p:txBody>
          <a:bodyPr/>
          <a:lstStyle>
            <a:lvl1pPr>
              <a:defRPr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50096C5-6890-9F49-8F9C-749F3E36255D}" type="datetimeFigureOut">
              <a:rPr lang="en-GB"/>
              <a:pPr>
                <a:defRPr/>
              </a:pPr>
              <a:t>20/08/2024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Tree>
    <p:extLst>
      <p:ext uri="{BB962C8B-B14F-4D97-AF65-F5344CB8AC3E}">
        <p14:creationId xmlns:p14="http://schemas.microsoft.com/office/powerpoint/2010/main" val="3021140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49A82D6-7384-BD41-B16D-E66790CBA03A}" type="datetimeFigureOut">
              <a:rPr lang="en-GB"/>
              <a:pPr>
                <a:defRPr/>
              </a:pPr>
              <a:t>20/08/2024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4ABE212-8482-DE46-A52D-6F2B46178510}" type="slidenum">
              <a:rPr lang="en-GB" altLang="en-US"/>
              <a:pPr/>
              <a:t>‹#›</a:t>
            </a:fld>
            <a:endParaRPr lang="en-GB" altLang="en-US"/>
          </a:p>
        </p:txBody>
      </p:sp>
    </p:spTree>
    <p:extLst>
      <p:ext uri="{BB962C8B-B14F-4D97-AF65-F5344CB8AC3E}">
        <p14:creationId xmlns:p14="http://schemas.microsoft.com/office/powerpoint/2010/main" val="472930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3133641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28884-6BC2-7549-906C-76DB43E45149}" type="datetimeFigureOut">
              <a:rPr lang="en-US" smtClean="0"/>
              <a:t>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1932607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2237833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576898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28884-6BC2-7549-906C-76DB43E45149}" type="datetimeFigureOut">
              <a:rPr lang="en-US" smtClean="0"/>
              <a:t>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285162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28884-6BC2-7549-906C-76DB43E45149}"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240993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F28884-6BC2-7549-906C-76DB43E45149}" type="datetimeFigureOut">
              <a:rPr lang="en-US" smtClean="0"/>
              <a:t>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325917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F28884-6BC2-7549-906C-76DB43E45149}" type="datetimeFigureOut">
              <a:rPr lang="en-US" smtClean="0"/>
              <a:t>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130920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0BE6-C098-004B-9883-D40014D0E9A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DE5363-F742-8A4B-AE6B-936A6E13A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DF0AE3-E0FB-0240-8039-61C7E39D72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4C3F0D-FB40-2E42-B12C-7B597D889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BCF280-C84D-D141-959D-D64157370D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998260-FE7A-FB4C-9975-420764B063DC}"/>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8" name="Footer Placeholder 7">
            <a:extLst>
              <a:ext uri="{FF2B5EF4-FFF2-40B4-BE49-F238E27FC236}">
                <a16:creationId xmlns:a16="http://schemas.microsoft.com/office/drawing/2014/main" id="{DB175B91-AC33-2541-8FEA-7A6F8ACC4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B92EE0-AC28-1F42-82E5-1C8F9572D634}"/>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269392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2776030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F28884-6BC2-7549-906C-76DB43E45149}" type="datetimeFigureOut">
              <a:rPr lang="en-US" smtClean="0"/>
              <a:t>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3834146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374043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5BF6-5A67-2243-969E-7C0BEA332C77}"/>
              </a:ext>
            </a:extLst>
          </p:cNvPr>
          <p:cNvSpPr>
            <a:spLocks noGrp="1"/>
          </p:cNvSpPr>
          <p:nvPr>
            <p:ph type="title"/>
          </p:nvPr>
        </p:nvSpPr>
        <p:spPr>
          <a:xfrm>
            <a:off x="609600" y="0"/>
            <a:ext cx="10972800" cy="1143000"/>
          </a:xfrm>
        </p:spPr>
        <p:txBody>
          <a:bodyPr/>
          <a:lstStyle>
            <a:lvl1pPr algn="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3F1DE71-4F5B-BA4D-ACEC-CE007F7EDB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388A5D-65ED-CF4F-BC22-AAD6A3D94A7D}"/>
              </a:ext>
            </a:extLst>
          </p:cNvPr>
          <p:cNvSpPr>
            <a:spLocks noGrp="1"/>
          </p:cNvSpPr>
          <p:nvPr>
            <p:ph type="dt" sz="half" idx="10"/>
          </p:nvPr>
        </p:nvSpPr>
        <p:spPr/>
        <p:txBody>
          <a:bodyPr/>
          <a:lstStyle/>
          <a:p>
            <a:pPr>
              <a:defRPr/>
            </a:pPr>
            <a:r>
              <a:rPr lang="en-GB" dirty="0"/>
              <a:t>Peter Charlton</a:t>
            </a:r>
          </a:p>
        </p:txBody>
      </p:sp>
      <p:sp>
        <p:nvSpPr>
          <p:cNvPr id="5" name="Footer Placeholder 4">
            <a:extLst>
              <a:ext uri="{FF2B5EF4-FFF2-40B4-BE49-F238E27FC236}">
                <a16:creationId xmlns:a16="http://schemas.microsoft.com/office/drawing/2014/main" id="{3C75C29D-BFAF-594C-9CF7-3E9D09925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3BBCB-D2FA-8945-B079-B34E5A41F3E1}"/>
              </a:ext>
            </a:extLst>
          </p:cNvPr>
          <p:cNvSpPr>
            <a:spLocks noGrp="1"/>
          </p:cNvSpPr>
          <p:nvPr>
            <p:ph type="sldNum" sz="quarter" idx="12"/>
          </p:nvPr>
        </p:nvSpPr>
        <p:spPr/>
        <p:txBody>
          <a:bodyPr/>
          <a:lstStyle>
            <a:lvl1pPr>
              <a:defRPr b="1"/>
            </a:lvl1pPr>
          </a:lstStyle>
          <a:p>
            <a:fld id="{1543C46E-5073-DD47-BBEA-5ADA7465C9CB}" type="slidenum">
              <a:rPr lang="en-US" smtClean="0"/>
              <a:pPr/>
              <a:t>‹#›</a:t>
            </a:fld>
            <a:endParaRPr lang="en-US" b="1" dirty="0"/>
          </a:p>
        </p:txBody>
      </p:sp>
    </p:spTree>
    <p:extLst>
      <p:ext uri="{BB962C8B-B14F-4D97-AF65-F5344CB8AC3E}">
        <p14:creationId xmlns:p14="http://schemas.microsoft.com/office/powerpoint/2010/main" val="388025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388A5D-65ED-CF4F-BC22-AAD6A3D94A7D}"/>
              </a:ext>
            </a:extLst>
          </p:cNvPr>
          <p:cNvSpPr>
            <a:spLocks noGrp="1"/>
          </p:cNvSpPr>
          <p:nvPr>
            <p:ph type="dt" sz="half" idx="10"/>
          </p:nvPr>
        </p:nvSpPr>
        <p:spPr/>
        <p:txBody>
          <a:bodyPr/>
          <a:lstStyle/>
          <a:p>
            <a:pPr>
              <a:defRPr/>
            </a:pPr>
            <a:r>
              <a:rPr lang="en-GB" dirty="0"/>
              <a:t>Peter Charlton</a:t>
            </a:r>
          </a:p>
        </p:txBody>
      </p:sp>
      <p:sp>
        <p:nvSpPr>
          <p:cNvPr id="5" name="Footer Placeholder 4">
            <a:extLst>
              <a:ext uri="{FF2B5EF4-FFF2-40B4-BE49-F238E27FC236}">
                <a16:creationId xmlns:a16="http://schemas.microsoft.com/office/drawing/2014/main" id="{3C75C29D-BFAF-594C-9CF7-3E9D09925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3BBCB-D2FA-8945-B079-B34E5A41F3E1}"/>
              </a:ext>
            </a:extLst>
          </p:cNvPr>
          <p:cNvSpPr>
            <a:spLocks noGrp="1"/>
          </p:cNvSpPr>
          <p:nvPr>
            <p:ph type="sldNum" sz="quarter" idx="12"/>
          </p:nvPr>
        </p:nvSpPr>
        <p:spPr/>
        <p:txBody>
          <a:bodyPr/>
          <a:lstStyle>
            <a:lvl1pPr>
              <a:defRPr b="1"/>
            </a:lvl1pPr>
          </a:lstStyle>
          <a:p>
            <a:fld id="{1543C46E-5073-DD47-BBEA-5ADA7465C9CB}" type="slidenum">
              <a:rPr lang="en-US" smtClean="0"/>
              <a:pPr/>
              <a:t>‹#›</a:t>
            </a:fld>
            <a:endParaRPr lang="en-US" b="1" dirty="0"/>
          </a:p>
        </p:txBody>
      </p:sp>
    </p:spTree>
    <p:extLst>
      <p:ext uri="{BB962C8B-B14F-4D97-AF65-F5344CB8AC3E}">
        <p14:creationId xmlns:p14="http://schemas.microsoft.com/office/powerpoint/2010/main" val="14480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28884-6BC2-7549-906C-76DB43E45149}" type="datetimeFigureOut">
              <a:rPr lang="en-US" smtClean="0"/>
              <a:t>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304603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F28884-6BC2-7549-906C-76DB43E45149}" type="datetimeFigureOut">
              <a:rPr lang="en-US" smtClean="0"/>
              <a:t>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144528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67A9-CC9D-3642-ABE8-2BF86A28E7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FE0955B-B7BB-7E44-90C7-3B96D6F608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5AA784C-04D8-7C4B-8E67-1058B87257BC}"/>
              </a:ext>
            </a:extLst>
          </p:cNvPr>
          <p:cNvSpPr>
            <a:spLocks noGrp="1"/>
          </p:cNvSpPr>
          <p:nvPr>
            <p:ph type="dt" sz="half" idx="10"/>
          </p:nvPr>
        </p:nvSpPr>
        <p:spPr/>
        <p:txBody>
          <a:bodyPr/>
          <a:lstStyle/>
          <a:p>
            <a:fld id="{3DC62555-E728-274C-A8E3-0102EEED6C1C}" type="datetimeFigureOut">
              <a:rPr lang="en-US" smtClean="0"/>
              <a:t>8/20/24</a:t>
            </a:fld>
            <a:endParaRPr lang="en-US"/>
          </a:p>
        </p:txBody>
      </p:sp>
      <p:sp>
        <p:nvSpPr>
          <p:cNvPr id="5" name="Footer Placeholder 4">
            <a:extLst>
              <a:ext uri="{FF2B5EF4-FFF2-40B4-BE49-F238E27FC236}">
                <a16:creationId xmlns:a16="http://schemas.microsoft.com/office/drawing/2014/main" id="{C920E5DA-63D2-9B4E-8961-431A06B21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F0C1B-876D-0647-B29D-5806C96DBC02}"/>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38069817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8.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08726"/>
            <a:ext cx="12251268" cy="549274"/>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05339"/>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053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0533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7010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492874"/>
            <a:ext cx="12251268" cy="365125"/>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92875"/>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9287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92875"/>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13589240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838" r:id="rId5"/>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E8E70-B595-4549-A6C0-B9E2039CEE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F99BD2-1676-824F-AB4D-88278EF3B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37EAC-9B18-BA41-8183-7930B4E52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2555-E728-274C-A8E3-0102EEED6C1C}" type="datetimeFigureOut">
              <a:rPr lang="en-US" smtClean="0"/>
              <a:t>8/20/24</a:t>
            </a:fld>
            <a:endParaRPr lang="en-US"/>
          </a:p>
        </p:txBody>
      </p:sp>
      <p:sp>
        <p:nvSpPr>
          <p:cNvPr id="5" name="Footer Placeholder 4">
            <a:extLst>
              <a:ext uri="{FF2B5EF4-FFF2-40B4-BE49-F238E27FC236}">
                <a16:creationId xmlns:a16="http://schemas.microsoft.com/office/drawing/2014/main" id="{D3135BC7-5749-2A4C-9719-1BF652B6E1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A2D159-F53D-D54E-85B5-24DA6BCE6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4B0C6-53D0-A14D-8E09-98776118C32E}" type="slidenum">
              <a:rPr lang="en-US" smtClean="0"/>
              <a:t>‹#›</a:t>
            </a:fld>
            <a:endParaRPr lang="en-US"/>
          </a:p>
        </p:txBody>
      </p:sp>
    </p:spTree>
    <p:extLst>
      <p:ext uri="{BB962C8B-B14F-4D97-AF65-F5344CB8AC3E}">
        <p14:creationId xmlns:p14="http://schemas.microsoft.com/office/powerpoint/2010/main" val="14150738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10582" y="1916114"/>
            <a:ext cx="12251268" cy="1917700"/>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467BF18-6BAE-4D4E-AF6B-51493C90F897}" type="datetimeFigureOut">
              <a:rPr lang="en-GB"/>
              <a:pPr>
                <a:defRPr/>
              </a:pPr>
              <a:t>20/08/2024</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6C6F103-5FD3-EE40-AC38-3A282FC1E4F3}" type="slidenum">
              <a:rPr lang="en-GB" altLang="en-US"/>
              <a:pPr/>
              <a:t>‹#›</a:t>
            </a:fld>
            <a:endParaRPr lang="en-GB" altLang="en-US"/>
          </a:p>
        </p:txBody>
      </p:sp>
    </p:spTree>
    <p:extLst>
      <p:ext uri="{BB962C8B-B14F-4D97-AF65-F5344CB8AC3E}">
        <p14:creationId xmlns:p14="http://schemas.microsoft.com/office/powerpoint/2010/main" val="1167747827"/>
      </p:ext>
    </p:extLst>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10582" y="3"/>
            <a:ext cx="12251268" cy="1600200"/>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467BF18-6BAE-4D4E-AF6B-51493C90F897}" type="datetimeFigureOut">
              <a:rPr lang="en-GB"/>
              <a:pPr>
                <a:defRPr/>
              </a:pPr>
              <a:t>20/08/2024</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6C6F103-5FD3-EE40-AC38-3A282FC1E4F3}" type="slidenum">
              <a:rPr lang="en-GB" altLang="en-US"/>
              <a:pPr/>
              <a:t>‹#›</a:t>
            </a:fld>
            <a:endParaRPr lang="en-GB" altLang="en-US"/>
          </a:p>
        </p:txBody>
      </p:sp>
    </p:spTree>
    <p:extLst>
      <p:ext uri="{BB962C8B-B14F-4D97-AF65-F5344CB8AC3E}">
        <p14:creationId xmlns:p14="http://schemas.microsoft.com/office/powerpoint/2010/main" val="324670270"/>
      </p:ext>
    </p:extLst>
  </p:cSld>
  <p:clrMap bg1="lt1" tx1="dk1" bg2="lt2" tx2="dk2" accent1="accent1" accent2="accent2" accent3="accent3" accent4="accent4" accent5="accent5" accent6="accent6" hlink="hlink" folHlink="folHlink"/>
  <p:sldLayoutIdLst>
    <p:sldLayoutId id="2147483761" r:id="rId1"/>
    <p:sldLayoutId id="2147483762"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08726"/>
            <a:ext cx="12251268" cy="549274"/>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05339"/>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053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0533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1444380196"/>
      </p:ext>
    </p:extLst>
  </p:cSld>
  <p:clrMap bg1="lt1" tx1="dk1" bg2="lt2" tx2="dk2" accent1="accent1" accent2="accent2" accent3="accent3" accent4="accent4" accent5="accent5" accent6="accent6" hlink="hlink" folHlink="folHlink"/>
  <p:sldLayoutIdLst>
    <p:sldLayoutId id="2147483801" r:id="rId1"/>
    <p:sldLayoutId id="2147483837" r:id="rId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08726"/>
            <a:ext cx="12251268" cy="549274"/>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05339"/>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053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0533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3319413468"/>
      </p:ext>
    </p:extLst>
  </p:cSld>
  <p:clrMap bg1="lt1" tx1="dk1" bg2="lt2" tx2="dk2" accent1="accent1" accent2="accent2" accent3="accent3" accent4="accent4" accent5="accent5" accent6="accent6" hlink="hlink" folHlink="folHlink"/>
  <p:sldLayoutIdLst>
    <p:sldLayoutId id="2147483805" r:id="rId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08726"/>
            <a:ext cx="12251268" cy="549274"/>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05339"/>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053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0533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425246708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08726"/>
            <a:ext cx="12251268" cy="549274"/>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05339"/>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053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0533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4160480513"/>
      </p:ext>
    </p:extLst>
  </p:cSld>
  <p:clrMap bg1="lt1" tx1="dk1" bg2="lt2" tx2="dk2" accent1="accent1" accent2="accent2" accent3="accent3" accent4="accent4" accent5="accent5" accent6="accent6" hlink="hlink" folHlink="folHlink"/>
  <p:sldLayoutIdLst>
    <p:sldLayoutId id="2147483847" r:id="rId1"/>
    <p:sldLayoutId id="2147483848" r:id="rId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nsplash.com/@lukechesser?utm_source=unsplash&amp;utm_medium=referral&amp;utm_content=creditCopyTex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jpg"/><Relationship Id="rId4" Type="http://schemas.openxmlformats.org/officeDocument/2006/relationships/hyperlink" Target="https://unsplash.com/photos/rCOWMC8qf8A?utm_source=unsplash&amp;utm_medium=referral&amp;utm_content=creditCopyText"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jpg"/><Relationship Id="rId5" Type="http://schemas.openxmlformats.org/officeDocument/2006/relationships/hyperlink" Target="https://unsplash.com/photos/rCOWMC8qf8A?utm_source=unsplash&amp;utm_medium=referral&amp;utm_content=creditCopyText" TargetMode="External"/><Relationship Id="rId4" Type="http://schemas.openxmlformats.org/officeDocument/2006/relationships/hyperlink" Target="https://unsplash.com/@lukechesser?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unsplash.com/@darvalife?utm_content=creditCopyText&amp;utm_medium=referral&amp;utm_source=unsplash" TargetMode="External"/><Relationship Id="rId3" Type="http://schemas.openxmlformats.org/officeDocument/2006/relationships/notesSlide" Target="../notesSlides/notesSlide14.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hyperlink" Target="https://unsplash.com/photos/person-clicking-apple-watch-smartwatch-rCOWMC8qf8A?utm_content=creditCopyText&amp;utm_medium=referral&amp;utm_source=unsplash" TargetMode="External"/><Relationship Id="rId5" Type="http://schemas.openxmlformats.org/officeDocument/2006/relationships/hyperlink" Target="https://unsplash.com/@lukechesser?utm_content=creditCopyText&amp;utm_medium=referral&amp;utm_source=unsplash" TargetMode="External"/><Relationship Id="rId10"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hyperlink" Target="https://unsplash.com/photos/black-pants-PAGBeJrLiDA?utm_content=creditCopyText&amp;utm_medium=referral&amp;utm_source=unsplash"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hyperlink" Target="https://clinicaltrials.gov/ct2/show/NCT04715555"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linicaltrials.gov/ct2/show/NCT04715555" TargetMode="External"/><Relationship Id="rId7"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hyperlink" Target="https://clinicaltrials.gov/ct2/show/NCT04715555" TargetMode="External"/><Relationship Id="rId7"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pixabay.com/service/licens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pixabay.com/photos/man-heartache-chest-pain-hurt-pain-1846050/" TargetMode="External"/><Relationship Id="rId5" Type="http://schemas.openxmlformats.org/officeDocument/2006/relationships/hyperlink" Target="https://assets.publishing.service.gov.uk/government/uploads/system/uploads/attachment_data/file/644869/atrial_fibrillation_AF_briefing.pdf" TargetMode="External"/><Relationship Id="rId4" Type="http://schemas.openxmlformats.org/officeDocument/2006/relationships/hyperlink" Target="https://www.stroke.org.uk/professionals/atrial-fibrillation-information-and-resources"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hyperlink" Target="https://creativecommons.org/licenses/by/4.0/" TargetMode="External"/><Relationship Id="rId5" Type="http://schemas.openxmlformats.org/officeDocument/2006/relationships/hyperlink" Target="https://doi.org/10.1088/1361-6579/ac826d" TargetMode="Externa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8.emf"/><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emf"/><Relationship Id="rId5" Type="http://schemas.openxmlformats.org/officeDocument/2006/relationships/hyperlink" Target="https://creativecommons.org/licenses/by/4.0/" TargetMode="External"/><Relationship Id="rId4" Type="http://schemas.openxmlformats.org/officeDocument/2006/relationships/hyperlink" Target="https://doi.org/10.1088/1361-6579/ac826d"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9.emf"/><Relationship Id="rId5" Type="http://schemas.openxmlformats.org/officeDocument/2006/relationships/hyperlink" Target="https://creativecommons.org/licenses/by/4.0/" TargetMode="External"/><Relationship Id="rId4" Type="http://schemas.openxmlformats.org/officeDocument/2006/relationships/hyperlink" Target="https://doi.org/10.1088/1361-6579/ac826d"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0.emf"/><Relationship Id="rId5" Type="http://schemas.openxmlformats.org/officeDocument/2006/relationships/hyperlink" Target="https://creativecommons.org/licenses/by/4.0/" TargetMode="External"/><Relationship Id="rId4" Type="http://schemas.openxmlformats.org/officeDocument/2006/relationships/hyperlink" Target="https://doi.org/10.1088/1361-6579/ac826d"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24.xml"/><Relationship Id="rId7" Type="http://schemas.openxmlformats.org/officeDocument/2006/relationships/image" Target="../media/image32.emf"/><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1.emf"/><Relationship Id="rId5" Type="http://schemas.openxmlformats.org/officeDocument/2006/relationships/hyperlink" Target="https://creativecommons.org/licenses/by/4.0/" TargetMode="External"/><Relationship Id="rId4" Type="http://schemas.openxmlformats.org/officeDocument/2006/relationships/hyperlink" Target="https://doi.org/10.1088/1361-6579/ac826d"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hyperlink" Target="https://creativecommons.org/licenses/by/4.0/" TargetMode="External"/><Relationship Id="rId4" Type="http://schemas.openxmlformats.org/officeDocument/2006/relationships/hyperlink" Target="https://doi.org/10.1371/journal.pdig.0000538"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hyperlink" Target="https://creativecommons.org/licenses/by/4.0/" TargetMode="External"/><Relationship Id="rId4" Type="http://schemas.openxmlformats.org/officeDocument/2006/relationships/hyperlink" Target="https://doi.org/10.1371/journal.pdig.0000538"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s://doi.org/10.1371/journal.pdig.0000538" TargetMode="Externa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hyperlink" Target="https://creativecommons.org/licenses/by/4.0/" TargetMode="External"/><Relationship Id="rId4" Type="http://schemas.openxmlformats.org/officeDocument/2006/relationships/hyperlink" Target="https://doi.org/10.22489/CinC.2023.270"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hyperlink" Target="https://creativecommons.org/licenses/by/4.0/" TargetMode="External"/><Relationship Id="rId5" Type="http://schemas.openxmlformats.org/officeDocument/2006/relationships/hyperlink" Target="https://doi.org/10.22489/CinC.2023.270"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hyperlink" Target="https://unsplash.com/photos/rCOWMC8qf8A?utm_source=unsplash&amp;utm_medium=referral&amp;utm_content=creditCopyText" TargetMode="External"/><Relationship Id="rId4" Type="http://schemas.openxmlformats.org/officeDocument/2006/relationships/hyperlink" Target="https://unsplash.com/@lukechesser?utm_source=unsplash&amp;utm_medium=referral&amp;utm_content=creditCopyText"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0.xml"/><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hyperlink" Target="https://creativecommons.org/licenses/by/4.0/" TargetMode="External"/><Relationship Id="rId4" Type="http://schemas.openxmlformats.org/officeDocument/2006/relationships/hyperlink" Target="https://doi.org/10.1093/europace/euae18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unsplash.com/@darvalife?utm_content=creditCopyText&amp;utm_medium=referral&amp;utm_source=unsplash" TargetMode="External"/><Relationship Id="rId3" Type="http://schemas.openxmlformats.org/officeDocument/2006/relationships/notesSlide" Target="../notesSlides/notesSlide3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hyperlink" Target="https://unsplash.com/photos/person-clicking-apple-watch-smartwatch-rCOWMC8qf8A?utm_content=creditCopyText&amp;utm_medium=referral&amp;utm_source=unsplash" TargetMode="External"/><Relationship Id="rId5" Type="http://schemas.openxmlformats.org/officeDocument/2006/relationships/hyperlink" Target="https://unsplash.com/@lukechesser?utm_content=creditCopyText&amp;utm_medium=referral&amp;utm_source=unsplash" TargetMode="External"/><Relationship Id="rId10"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hyperlink" Target="https://unsplash.com/photos/black-pants-PAGBeJrLiDA?utm_content=creditCopyText&amp;utm_medium=referral&amp;utm_source=unsplash"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creativecommons.org/publicdomain/zero/1.0/deed.en" TargetMode="Externa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hyperlink" Target="https://commons.wikimedia.org/wiki/File:Kamar_Zard_Buzhan_-_Nishapur_1.jpg" TargetMode="External"/><Relationship Id="rId5" Type="http://schemas.microsoft.com/office/2007/relationships/hdphoto" Target="../media/hdphoto1.wdp"/><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hyperlink" Target="https://peterhcharlton.github.io/" TargetMode="External"/><Relationship Id="rId3" Type="http://schemas.openxmlformats.org/officeDocument/2006/relationships/hyperlink" Target="https://unsplash.com/@lukechesser?utm_source=unsplash&amp;utm_medium=referral&amp;utm_content=creditCopyText" TargetMode="External"/><Relationship Id="rId7" Type="http://schemas.openxmlformats.org/officeDocument/2006/relationships/hyperlink" Target="https://creativecommons.org/licenses/by/4.0/"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hyperlink" Target="https://doi.org/10.5281/zenodo.13347570" TargetMode="External"/><Relationship Id="rId5" Type="http://schemas.openxmlformats.org/officeDocument/2006/relationships/image" Target="../media/image1.jpg"/><Relationship Id="rId4" Type="http://schemas.openxmlformats.org/officeDocument/2006/relationships/hyperlink" Target="https://unsplash.com/photos/rCOWMC8qf8A?utm_source=unsplash&amp;utm_medium=referral&amp;utm_content=creditCopyText" TargetMode="External"/><Relationship Id="rId9" Type="http://schemas.openxmlformats.org/officeDocument/2006/relationships/hyperlink" Target="mailto:pc657@cam.ac.uk"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109/JPROC.2022.3149785" TargetMode="External"/><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creativecommons.org/licenses/by/4.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hyperlink" Target="https://creativecommons.org/licenses/by/4.0/" TargetMode="External"/><Relationship Id="rId4" Type="http://schemas.openxmlformats.org/officeDocument/2006/relationships/hyperlink" Target="https://commons.wikimedia.org/wiki/File:12_lead_ECG.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8.xml"/><Relationship Id="rId5" Type="http://schemas.openxmlformats.org/officeDocument/2006/relationships/hyperlink" Target="https://creativecommons.org/licenses/by/4.0/deed.en" TargetMode="External"/><Relationship Id="rId4" Type="http://schemas.openxmlformats.org/officeDocument/2006/relationships/hyperlink" Target="https://doi.org/10.1016/j.lanepe.2022.10039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38/s41746-024-01030-x"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creativecommons.org/licenses/by/4.0/deed.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JPG"/><Relationship Id="rId5" Type="http://schemas.openxmlformats.org/officeDocument/2006/relationships/hyperlink" Target="https://zenicor.com/press-material/"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hyperlink" Target="https://unsplash.com/@darvalife?utm_content=creditCopyText&amp;utm_medium=referral&amp;utm_source=unsplash" TargetMode="External"/><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hyperlink" Target="https://unsplash.com/photos/person-clicking-apple-watch-smartwatch-rCOWMC8qf8A?utm_content=creditCopyText&amp;utm_medium=referral&amp;utm_source=unsplash" TargetMode="External"/><Relationship Id="rId5" Type="http://schemas.openxmlformats.org/officeDocument/2006/relationships/hyperlink" Target="https://unsplash.com/@lukechesser?utm_content=creditCopyText&amp;utm_medium=referral&amp;utm_source=unsplash" TargetMode="External"/><Relationship Id="rId10"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hyperlink" Target="https://unsplash.com/photos/black-pants-PAGBeJrLiDA?utm_content=creditCopyText&amp;utm_medium=referral&amp;utm_source=unsplash"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unsplash.com/@darvalife?utm_content=creditCopyText&amp;utm_medium=referral&amp;utm_source=unsplash" TargetMode="External"/><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hyperlink" Target="https://unsplash.com/photos/person-clicking-apple-watch-smartwatch-rCOWMC8qf8A?utm_content=creditCopyText&amp;utm_medium=referral&amp;utm_source=unsplash" TargetMode="External"/><Relationship Id="rId5" Type="http://schemas.openxmlformats.org/officeDocument/2006/relationships/hyperlink" Target="https://unsplash.com/@lukechesser?utm_content=creditCopyText&amp;utm_medium=referral&amp;utm_source=unsplash" TargetMode="External"/><Relationship Id="rId10"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hyperlink" Target="https://unsplash.com/photos/black-pants-PAGBeJrLiDA?utm_content=creditCopyText&amp;utm_medium=referral&amp;utm_source=unsplash"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oi.org/10.5281/zenodo.798234" TargetMode="External"/><Relationship Id="rId3" Type="http://schemas.openxmlformats.org/officeDocument/2006/relationships/image" Target="../media/image8.tiff"/><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emf"/><Relationship Id="rId11" Type="http://schemas.openxmlformats.org/officeDocument/2006/relationships/image" Target="../media/image13.jpeg"/><Relationship Id="rId5" Type="http://schemas.openxmlformats.org/officeDocument/2006/relationships/image" Target="../media/image10.emf"/><Relationship Id="rId10" Type="http://schemas.openxmlformats.org/officeDocument/2006/relationships/hyperlink" Target="https://nara.getarchive.net/media/a-technician-performs-an-electrocardiogram-ekg-on-a-patient-at-the-fitzsimons-163356" TargetMode="External"/><Relationship Id="rId4" Type="http://schemas.openxmlformats.org/officeDocument/2006/relationships/image" Target="../media/image9.tiff"/><Relationship Id="rId9" Type="http://schemas.openxmlformats.org/officeDocument/2006/relationships/hyperlink" Target="https://creativecommons.org/licenses/by/4.0/legalco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A7AC-87A2-9A42-A628-AA78C42A0B41}"/>
              </a:ext>
            </a:extLst>
          </p:cNvPr>
          <p:cNvSpPr>
            <a:spLocks noGrp="1"/>
          </p:cNvSpPr>
          <p:nvPr>
            <p:ph type="ctrTitle"/>
          </p:nvPr>
        </p:nvSpPr>
        <p:spPr/>
        <p:txBody>
          <a:bodyPr/>
          <a:lstStyle/>
          <a:p>
            <a:r>
              <a:rPr lang="en-GB" sz="4000" dirty="0"/>
              <a:t>Towards accurate wearable data for clinical decision making</a:t>
            </a:r>
            <a:endParaRPr lang="en-US" sz="4000" dirty="0"/>
          </a:p>
        </p:txBody>
      </p:sp>
      <p:sp>
        <p:nvSpPr>
          <p:cNvPr id="3" name="Subtitle 2">
            <a:extLst>
              <a:ext uri="{FF2B5EF4-FFF2-40B4-BE49-F238E27FC236}">
                <a16:creationId xmlns:a16="http://schemas.microsoft.com/office/drawing/2014/main" id="{BE6E19F5-2156-2A4B-9A12-49EB5D2E4AA8}"/>
              </a:ext>
            </a:extLst>
          </p:cNvPr>
          <p:cNvSpPr>
            <a:spLocks noGrp="1"/>
          </p:cNvSpPr>
          <p:nvPr>
            <p:ph type="subTitle" idx="1"/>
          </p:nvPr>
        </p:nvSpPr>
        <p:spPr>
          <a:xfrm>
            <a:off x="6815543" y="3528419"/>
            <a:ext cx="4462058" cy="2249863"/>
          </a:xfrm>
        </p:spPr>
        <p:txBody>
          <a:bodyPr/>
          <a:lstStyle/>
          <a:p>
            <a:r>
              <a:rPr lang="en-US" dirty="0"/>
              <a:t>Dr Peter H. Charlton</a:t>
            </a:r>
          </a:p>
          <a:p>
            <a:endParaRPr lang="en-US" sz="2000" dirty="0"/>
          </a:p>
          <a:p>
            <a:r>
              <a:rPr lang="en-US" sz="2800" dirty="0"/>
              <a:t>University of Cambridge</a:t>
            </a:r>
          </a:p>
          <a:p>
            <a:r>
              <a:rPr lang="en-US" sz="2800" dirty="0"/>
              <a:t>City, University of London</a:t>
            </a:r>
          </a:p>
          <a:p>
            <a:endParaRPr lang="en-US" sz="1000" dirty="0"/>
          </a:p>
          <a:p>
            <a:pPr lvl="0"/>
            <a:endParaRPr lang="en-US" sz="1000" dirty="0">
              <a:solidFill>
                <a:srgbClr val="000000">
                  <a:tint val="75000"/>
                </a:srgbClr>
              </a:solidFill>
            </a:endParaRPr>
          </a:p>
        </p:txBody>
      </p:sp>
      <p:sp>
        <p:nvSpPr>
          <p:cNvPr id="4" name="TextBox 3">
            <a:extLst>
              <a:ext uri="{FF2B5EF4-FFF2-40B4-BE49-F238E27FC236}">
                <a16:creationId xmlns:a16="http://schemas.microsoft.com/office/drawing/2014/main" id="{88F16FA3-1825-74AA-EC67-CFD37B21F31A}"/>
              </a:ext>
            </a:extLst>
          </p:cNvPr>
          <p:cNvSpPr txBox="1"/>
          <p:nvPr/>
        </p:nvSpPr>
        <p:spPr>
          <a:xfrm>
            <a:off x="5024221" y="6515020"/>
            <a:ext cx="7167780" cy="307777"/>
          </a:xfrm>
          <a:prstGeom prst="rect">
            <a:avLst/>
          </a:prstGeom>
          <a:noFill/>
          <a:effectLst>
            <a:softEdge rad="50800"/>
          </a:effectLst>
        </p:spPr>
        <p:txBody>
          <a:bodyPr wrap="square" rtlCol="0">
            <a:spAutoFit/>
          </a:bodyPr>
          <a:lstStyle/>
          <a:p>
            <a:pPr lvl="0" algn="r">
              <a:defRPr/>
            </a:pPr>
            <a:r>
              <a:rPr lang="en-GB" sz="1400" dirty="0">
                <a:solidFill>
                  <a:schemeClr val="bg1"/>
                </a:solidFill>
              </a:rPr>
              <a:t>Photo by </a:t>
            </a:r>
            <a:r>
              <a:rPr lang="en-GB" sz="1400" dirty="0">
                <a:solidFill>
                  <a:schemeClr val="bg1"/>
                </a:solidFill>
                <a:hlinkClick r:id="rId3">
                  <a:extLst>
                    <a:ext uri="{A12FA001-AC4F-418D-AE19-62706E023703}">
                      <ahyp:hlinkClr xmlns:ahyp="http://schemas.microsoft.com/office/drawing/2018/hyperlinkcolor" val="tx"/>
                    </a:ext>
                  </a:extLst>
                </a:hlinkClick>
              </a:rPr>
              <a:t>Luke Chesser</a:t>
            </a:r>
            <a:r>
              <a:rPr lang="en-GB" sz="1400" dirty="0">
                <a:solidFill>
                  <a:schemeClr val="bg1"/>
                </a:solidFill>
              </a:rPr>
              <a:t> on </a:t>
            </a:r>
            <a:r>
              <a:rPr lang="en-GB" sz="1400" dirty="0">
                <a:solidFill>
                  <a:schemeClr val="bg1"/>
                </a:solidFill>
                <a:hlinkClick r:id="rId4">
                  <a:extLst>
                    <a:ext uri="{A12FA001-AC4F-418D-AE19-62706E023703}">
                      <ahyp:hlinkClr xmlns:ahyp="http://schemas.microsoft.com/office/drawing/2018/hyperlinkcolor" val="tx"/>
                    </a:ext>
                  </a:extLst>
                </a:hlinkClick>
              </a:rPr>
              <a:t>Unsplash</a:t>
            </a:r>
            <a:r>
              <a:rPr lang="en-GB" sz="1400" dirty="0">
                <a:solidFill>
                  <a:schemeClr val="bg1"/>
                </a:solidFill>
              </a:rPr>
              <a:t> </a:t>
            </a:r>
            <a:endParaRPr kumimoji="0" lang="en-US" sz="1333" b="0"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3B1DF44F-E189-8265-1F7A-D448DF5D7915}"/>
              </a:ext>
            </a:extLst>
          </p:cNvPr>
          <p:cNvPicPr>
            <a:picLocks noChangeAspect="1"/>
          </p:cNvPicPr>
          <p:nvPr/>
        </p:nvPicPr>
        <p:blipFill rotWithShape="1">
          <a:blip r:embed="rId5"/>
          <a:srcRect l="27966" t="6384" b="26879"/>
          <a:stretch/>
        </p:blipFill>
        <p:spPr>
          <a:xfrm>
            <a:off x="4008503" y="200706"/>
            <a:ext cx="5006343" cy="3092153"/>
          </a:xfrm>
          <a:prstGeom prst="rect">
            <a:avLst/>
          </a:prstGeom>
          <a:effectLst>
            <a:softEdge rad="222179"/>
          </a:effectLst>
        </p:spPr>
      </p:pic>
    </p:spTree>
    <p:extLst>
      <p:ext uri="{BB962C8B-B14F-4D97-AF65-F5344CB8AC3E}">
        <p14:creationId xmlns:p14="http://schemas.microsoft.com/office/powerpoint/2010/main" val="1150250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3646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E9C11A2-EC16-DC47-AA52-189AFDAD5335}"/>
              </a:ext>
            </a:extLst>
          </p:cNvPr>
          <p:cNvSpPr txBox="1"/>
          <p:nvPr/>
        </p:nvSpPr>
        <p:spPr>
          <a:xfrm>
            <a:off x="5024221" y="6515020"/>
            <a:ext cx="7167780" cy="307777"/>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Luke Chesser</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0C97850-FCC3-9269-3988-CE531EA38AD2}"/>
              </a:ext>
            </a:extLst>
          </p:cNvPr>
          <p:cNvPicPr>
            <a:picLocks noChangeAspect="1"/>
          </p:cNvPicPr>
          <p:nvPr/>
        </p:nvPicPr>
        <p:blipFill rotWithShape="1">
          <a:blip r:embed="rId6"/>
          <a:srcRect t="1999" b="18119"/>
          <a:stretch/>
        </p:blipFill>
        <p:spPr>
          <a:xfrm>
            <a:off x="0" y="0"/>
            <a:ext cx="12192000" cy="6492875"/>
          </a:xfrm>
          <a:prstGeom prst="rect">
            <a:avLst/>
          </a:prstGeom>
        </p:spPr>
      </p:pic>
      <p:sp>
        <p:nvSpPr>
          <p:cNvPr id="2" name="Title 1">
            <a:extLst>
              <a:ext uri="{FF2B5EF4-FFF2-40B4-BE49-F238E27FC236}">
                <a16:creationId xmlns:a16="http://schemas.microsoft.com/office/drawing/2014/main" id="{99D766F4-CE6C-B58F-CDE2-0985259544FD}"/>
              </a:ext>
            </a:extLst>
          </p:cNvPr>
          <p:cNvSpPr txBox="1">
            <a:spLocks/>
          </p:cNvSpPr>
          <p:nvPr/>
        </p:nvSpPr>
        <p:spPr>
          <a:xfrm>
            <a:off x="334109" y="365125"/>
            <a:ext cx="6242537" cy="1382400"/>
          </a:xfrm>
          <a:prstGeom prst="rect">
            <a:avLst/>
          </a:prstGeom>
          <a:solidFill>
            <a:schemeClr val="bg1"/>
          </a:solidFill>
          <a:effectLst>
            <a:glow rad="127000">
              <a:schemeClr val="bg1"/>
            </a:glow>
          </a:effec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Using photoplethysmography to prompt single-lead ECG</a:t>
            </a:r>
          </a:p>
        </p:txBody>
      </p:sp>
    </p:spTree>
    <p:custDataLst>
      <p:tags r:id="rId1"/>
    </p:custDataLst>
    <p:extLst>
      <p:ext uri="{BB962C8B-B14F-4D97-AF65-F5344CB8AC3E}">
        <p14:creationId xmlns:p14="http://schemas.microsoft.com/office/powerpoint/2010/main" val="388763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6E628-4914-C74D-9DF3-AEB2907D81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2750" y="895884"/>
            <a:ext cx="4828461" cy="3687770"/>
          </a:xfrm>
          <a:prstGeom prst="rect">
            <a:avLst/>
          </a:prstGeom>
          <a:effectLst>
            <a:softEdge rad="139007"/>
          </a:effectLst>
        </p:spPr>
      </p:pic>
      <p:pic>
        <p:nvPicPr>
          <p:cNvPr id="8" name="Picture 7">
            <a:extLst>
              <a:ext uri="{FF2B5EF4-FFF2-40B4-BE49-F238E27FC236}">
                <a16:creationId xmlns:a16="http://schemas.microsoft.com/office/drawing/2014/main" id="{5692F79C-D6DD-3344-B0F6-4E86603F5E9A}"/>
              </a:ext>
            </a:extLst>
          </p:cNvPr>
          <p:cNvPicPr>
            <a:picLocks noChangeAspect="1"/>
          </p:cNvPicPr>
          <p:nvPr/>
        </p:nvPicPr>
        <p:blipFill>
          <a:blip r:embed="rId4"/>
          <a:stretch>
            <a:fillRect/>
          </a:stretch>
        </p:blipFill>
        <p:spPr>
          <a:xfrm>
            <a:off x="191649" y="4931684"/>
            <a:ext cx="5040000" cy="1408459"/>
          </a:xfrm>
          <a:prstGeom prst="rect">
            <a:avLst/>
          </a:prstGeom>
        </p:spPr>
      </p:pic>
      <p:sp>
        <p:nvSpPr>
          <p:cNvPr id="33" name="Doughnut 32">
            <a:extLst>
              <a:ext uri="{FF2B5EF4-FFF2-40B4-BE49-F238E27FC236}">
                <a16:creationId xmlns:a16="http://schemas.microsoft.com/office/drawing/2014/main" id="{B1868701-F5C7-DC4D-A322-88BECA735A7A}"/>
              </a:ext>
            </a:extLst>
          </p:cNvPr>
          <p:cNvSpPr>
            <a:spLocks noChangeAspect="1"/>
          </p:cNvSpPr>
          <p:nvPr/>
        </p:nvSpPr>
        <p:spPr>
          <a:xfrm>
            <a:off x="587795" y="490081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Doughnut 33">
            <a:extLst>
              <a:ext uri="{FF2B5EF4-FFF2-40B4-BE49-F238E27FC236}">
                <a16:creationId xmlns:a16="http://schemas.microsoft.com/office/drawing/2014/main" id="{9B38D1C6-41C2-CC48-B665-A03A27941825}"/>
              </a:ext>
            </a:extLst>
          </p:cNvPr>
          <p:cNvSpPr>
            <a:spLocks noChangeAspect="1"/>
          </p:cNvSpPr>
          <p:nvPr/>
        </p:nvSpPr>
        <p:spPr>
          <a:xfrm>
            <a:off x="1196449" y="4953825"/>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Doughnut 34">
            <a:extLst>
              <a:ext uri="{FF2B5EF4-FFF2-40B4-BE49-F238E27FC236}">
                <a16:creationId xmlns:a16="http://schemas.microsoft.com/office/drawing/2014/main" id="{D76DB168-494A-A343-A22D-059A3F9FE70B}"/>
              </a:ext>
            </a:extLst>
          </p:cNvPr>
          <p:cNvSpPr>
            <a:spLocks noChangeAspect="1"/>
          </p:cNvSpPr>
          <p:nvPr/>
        </p:nvSpPr>
        <p:spPr>
          <a:xfrm>
            <a:off x="1791851" y="498032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Doughnut 35">
            <a:extLst>
              <a:ext uri="{FF2B5EF4-FFF2-40B4-BE49-F238E27FC236}">
                <a16:creationId xmlns:a16="http://schemas.microsoft.com/office/drawing/2014/main" id="{F655DA48-30D4-8947-A8B8-D3E4F1AAFA6B}"/>
              </a:ext>
            </a:extLst>
          </p:cNvPr>
          <p:cNvSpPr>
            <a:spLocks noChangeAspect="1"/>
          </p:cNvSpPr>
          <p:nvPr/>
        </p:nvSpPr>
        <p:spPr>
          <a:xfrm>
            <a:off x="2387253" y="491406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Doughnut 36">
            <a:extLst>
              <a:ext uri="{FF2B5EF4-FFF2-40B4-BE49-F238E27FC236}">
                <a16:creationId xmlns:a16="http://schemas.microsoft.com/office/drawing/2014/main" id="{1F76586F-D759-8240-AB17-A5EB4510B9A7}"/>
              </a:ext>
            </a:extLst>
          </p:cNvPr>
          <p:cNvSpPr>
            <a:spLocks noChangeAspect="1"/>
          </p:cNvSpPr>
          <p:nvPr/>
        </p:nvSpPr>
        <p:spPr>
          <a:xfrm>
            <a:off x="2956151" y="4940573"/>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Doughnut 37">
            <a:extLst>
              <a:ext uri="{FF2B5EF4-FFF2-40B4-BE49-F238E27FC236}">
                <a16:creationId xmlns:a16="http://schemas.microsoft.com/office/drawing/2014/main" id="{A0E28483-A797-434D-B79B-508D96197ED1}"/>
              </a:ext>
            </a:extLst>
          </p:cNvPr>
          <p:cNvSpPr>
            <a:spLocks noChangeAspect="1"/>
          </p:cNvSpPr>
          <p:nvPr/>
        </p:nvSpPr>
        <p:spPr>
          <a:xfrm>
            <a:off x="3538301" y="5020085"/>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Doughnut 38">
            <a:extLst>
              <a:ext uri="{FF2B5EF4-FFF2-40B4-BE49-F238E27FC236}">
                <a16:creationId xmlns:a16="http://schemas.microsoft.com/office/drawing/2014/main" id="{D4B1E7F6-A293-084D-A352-D17AFF3EEDAB}"/>
              </a:ext>
            </a:extLst>
          </p:cNvPr>
          <p:cNvSpPr>
            <a:spLocks noChangeAspect="1"/>
          </p:cNvSpPr>
          <p:nvPr/>
        </p:nvSpPr>
        <p:spPr>
          <a:xfrm>
            <a:off x="4120451" y="5020085"/>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Doughnut 39">
            <a:extLst>
              <a:ext uri="{FF2B5EF4-FFF2-40B4-BE49-F238E27FC236}">
                <a16:creationId xmlns:a16="http://schemas.microsoft.com/office/drawing/2014/main" id="{761C5103-1CAE-A144-B3C2-C84A0EE27708}"/>
              </a:ext>
            </a:extLst>
          </p:cNvPr>
          <p:cNvSpPr>
            <a:spLocks noChangeAspect="1"/>
          </p:cNvSpPr>
          <p:nvPr/>
        </p:nvSpPr>
        <p:spPr>
          <a:xfrm>
            <a:off x="4702603" y="4993581"/>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867F740-324B-CE5D-56A1-73EFDE52B4E4}"/>
              </a:ext>
            </a:extLst>
          </p:cNvPr>
          <p:cNvPicPr>
            <a:picLocks noChangeAspect="1"/>
          </p:cNvPicPr>
          <p:nvPr/>
        </p:nvPicPr>
        <p:blipFill rotWithShape="1">
          <a:blip r:embed="rId4"/>
          <a:srcRect l="86984" r="1330" b="37370"/>
          <a:stretch/>
        </p:blipFill>
        <p:spPr>
          <a:xfrm>
            <a:off x="5985032" y="2316539"/>
            <a:ext cx="2251250" cy="3371947"/>
          </a:xfrm>
          <a:prstGeom prst="rect">
            <a:avLst/>
          </a:prstGeom>
        </p:spPr>
      </p:pic>
      <p:sp>
        <p:nvSpPr>
          <p:cNvPr id="58" name="Rectangle 57">
            <a:extLst>
              <a:ext uri="{FF2B5EF4-FFF2-40B4-BE49-F238E27FC236}">
                <a16:creationId xmlns:a16="http://schemas.microsoft.com/office/drawing/2014/main" id="{C6C2CF96-3A44-EF3D-4461-1BD022C3F25E}"/>
              </a:ext>
            </a:extLst>
          </p:cNvPr>
          <p:cNvSpPr/>
          <p:nvPr/>
        </p:nvSpPr>
        <p:spPr>
          <a:xfrm>
            <a:off x="4561812" y="4875432"/>
            <a:ext cx="635667" cy="977323"/>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59" name="Straight Connector 58">
            <a:extLst>
              <a:ext uri="{FF2B5EF4-FFF2-40B4-BE49-F238E27FC236}">
                <a16:creationId xmlns:a16="http://schemas.microsoft.com/office/drawing/2014/main" id="{5FFBB2B9-6B25-4B2B-7094-EAD61C315092}"/>
              </a:ext>
            </a:extLst>
          </p:cNvPr>
          <p:cNvCxnSpPr>
            <a:cxnSpLocks/>
          </p:cNvCxnSpPr>
          <p:nvPr/>
        </p:nvCxnSpPr>
        <p:spPr>
          <a:xfrm flipV="1">
            <a:off x="5197479" y="5862711"/>
            <a:ext cx="787553" cy="714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1D9536E-A623-6828-A0DD-814D26051465}"/>
              </a:ext>
            </a:extLst>
          </p:cNvPr>
          <p:cNvCxnSpPr>
            <a:cxnSpLocks/>
          </p:cNvCxnSpPr>
          <p:nvPr/>
        </p:nvCxnSpPr>
        <p:spPr>
          <a:xfrm flipV="1">
            <a:off x="4561812" y="2607890"/>
            <a:ext cx="1423220" cy="2292927"/>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DCB752-EA1F-D215-651B-D0783A97E14C}"/>
              </a:ext>
            </a:extLst>
          </p:cNvPr>
          <p:cNvSpPr/>
          <p:nvPr/>
        </p:nvSpPr>
        <p:spPr>
          <a:xfrm>
            <a:off x="5985032" y="2607890"/>
            <a:ext cx="2251250" cy="3244865"/>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0" name="Doughnut 69">
            <a:extLst>
              <a:ext uri="{FF2B5EF4-FFF2-40B4-BE49-F238E27FC236}">
                <a16:creationId xmlns:a16="http://schemas.microsoft.com/office/drawing/2014/main" id="{E4DFB2BE-4416-4A86-CF6C-E63D0B71A1F3}"/>
              </a:ext>
            </a:extLst>
          </p:cNvPr>
          <p:cNvSpPr>
            <a:spLocks noChangeAspect="1"/>
          </p:cNvSpPr>
          <p:nvPr/>
        </p:nvSpPr>
        <p:spPr>
          <a:xfrm>
            <a:off x="6792293" y="2852230"/>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Doughnut 70">
            <a:extLst>
              <a:ext uri="{FF2B5EF4-FFF2-40B4-BE49-F238E27FC236}">
                <a16:creationId xmlns:a16="http://schemas.microsoft.com/office/drawing/2014/main" id="{BE7088F5-FEB8-971B-F7E9-EB7B1C6656ED}"/>
              </a:ext>
            </a:extLst>
          </p:cNvPr>
          <p:cNvSpPr>
            <a:spLocks noChangeAspect="1"/>
          </p:cNvSpPr>
          <p:nvPr/>
        </p:nvSpPr>
        <p:spPr>
          <a:xfrm>
            <a:off x="6165201" y="4735784"/>
            <a:ext cx="762065" cy="762065"/>
          </a:xfrm>
          <a:prstGeom prst="donut">
            <a:avLst>
              <a:gd name="adj" fmla="val 394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A6269B9F-489F-9E62-434E-F795ADB5A8F3}"/>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Single-lead ECG</a:t>
            </a:r>
          </a:p>
        </p:txBody>
      </p:sp>
      <p:sp>
        <p:nvSpPr>
          <p:cNvPr id="4" name="TextBox 3">
            <a:extLst>
              <a:ext uri="{FF2B5EF4-FFF2-40B4-BE49-F238E27FC236}">
                <a16:creationId xmlns:a16="http://schemas.microsoft.com/office/drawing/2014/main" id="{B02D1F82-E1F4-0E45-51B6-6675328389A5}"/>
              </a:ext>
            </a:extLst>
          </p:cNvPr>
          <p:cNvSpPr txBox="1"/>
          <p:nvPr/>
        </p:nvSpPr>
        <p:spPr>
          <a:xfrm>
            <a:off x="6900293" y="1149472"/>
            <a:ext cx="5170530" cy="139974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“heart rhythm with no discernible repeating P waves and irregular RR intervals”</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2020 ESC Guidelines for the diagnosis and management of atrial fibrillation…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39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58" grpId="0" animBg="1"/>
      <p:bldP spid="61" grpId="0" animBg="1"/>
      <p:bldP spid="70" grpId="0" animBg="1"/>
      <p:bldP spid="71"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60" name="TextBox 59">
            <a:extLst>
              <a:ext uri="{FF2B5EF4-FFF2-40B4-BE49-F238E27FC236}">
                <a16:creationId xmlns:a16="http://schemas.microsoft.com/office/drawing/2014/main" id="{434D4147-6752-C747-88BF-EC1C40CEAE6A}"/>
              </a:ext>
            </a:extLst>
          </p:cNvPr>
          <p:cNvSpPr txBox="1"/>
          <p:nvPr/>
        </p:nvSpPr>
        <p:spPr>
          <a:xfrm>
            <a:off x="2741026" y="6519288"/>
            <a:ext cx="6709948" cy="307777"/>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Source: SAFER Initial library of ECGs</a:t>
            </a:r>
          </a:p>
        </p:txBody>
      </p:sp>
      <p:sp>
        <p:nvSpPr>
          <p:cNvPr id="3" name="Rectangle 2">
            <a:extLst>
              <a:ext uri="{FF2B5EF4-FFF2-40B4-BE49-F238E27FC236}">
                <a16:creationId xmlns:a16="http://schemas.microsoft.com/office/drawing/2014/main" id="{0D1934E3-21C3-3977-2CB9-A5B01E86E1E6}"/>
              </a:ext>
            </a:extLst>
          </p:cNvPr>
          <p:cNvSpPr/>
          <p:nvPr/>
        </p:nvSpPr>
        <p:spPr>
          <a:xfrm>
            <a:off x="4880909" y="2431658"/>
            <a:ext cx="2364339" cy="382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9FB7B21-58AB-D516-47EC-43F97B9BB1BF}"/>
              </a:ext>
            </a:extLst>
          </p:cNvPr>
          <p:cNvPicPr>
            <a:picLocks noChangeAspect="1"/>
          </p:cNvPicPr>
          <p:nvPr/>
        </p:nvPicPr>
        <p:blipFill>
          <a:blip r:embed="rId4"/>
          <a:stretch>
            <a:fillRect/>
          </a:stretch>
        </p:blipFill>
        <p:spPr>
          <a:xfrm>
            <a:off x="2189585" y="1997913"/>
            <a:ext cx="7812830" cy="3120576"/>
          </a:xfrm>
          <a:prstGeom prst="rect">
            <a:avLst/>
          </a:prstGeom>
        </p:spPr>
      </p:pic>
      <p:sp>
        <p:nvSpPr>
          <p:cNvPr id="6" name="Oval 5">
            <a:extLst>
              <a:ext uri="{FF2B5EF4-FFF2-40B4-BE49-F238E27FC236}">
                <a16:creationId xmlns:a16="http://schemas.microsoft.com/office/drawing/2014/main" id="{5F69B8C2-9331-BD0C-3987-A5E563303383}"/>
              </a:ext>
            </a:extLst>
          </p:cNvPr>
          <p:cNvSpPr>
            <a:spLocks noChangeAspect="1"/>
          </p:cNvSpPr>
          <p:nvPr/>
        </p:nvSpPr>
        <p:spPr>
          <a:xfrm>
            <a:off x="2533538" y="2292918"/>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CC46553E-22B9-D0C1-80E5-9E6D95C9ED71}"/>
              </a:ext>
            </a:extLst>
          </p:cNvPr>
          <p:cNvSpPr>
            <a:spLocks noChangeAspect="1"/>
          </p:cNvSpPr>
          <p:nvPr/>
        </p:nvSpPr>
        <p:spPr>
          <a:xfrm>
            <a:off x="2860107" y="2285661"/>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213F5E72-49A2-8371-C5BE-DDCB6C817640}"/>
              </a:ext>
            </a:extLst>
          </p:cNvPr>
          <p:cNvSpPr>
            <a:spLocks noChangeAspect="1"/>
          </p:cNvSpPr>
          <p:nvPr/>
        </p:nvSpPr>
        <p:spPr>
          <a:xfrm>
            <a:off x="3259250" y="2380005"/>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AE5FEDCD-83FB-441D-FAF3-6BABC0640C26}"/>
              </a:ext>
            </a:extLst>
          </p:cNvPr>
          <p:cNvSpPr>
            <a:spLocks noChangeAspect="1"/>
          </p:cNvSpPr>
          <p:nvPr/>
        </p:nvSpPr>
        <p:spPr>
          <a:xfrm>
            <a:off x="3730963" y="228566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1E84889D-B87F-935F-CE73-C8BB9582D1D4}"/>
              </a:ext>
            </a:extLst>
          </p:cNvPr>
          <p:cNvSpPr>
            <a:spLocks noChangeAspect="1"/>
          </p:cNvSpPr>
          <p:nvPr/>
        </p:nvSpPr>
        <p:spPr>
          <a:xfrm>
            <a:off x="4188162" y="2336461"/>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AD62F6CC-041E-118B-2A96-7C53582CD5A2}"/>
              </a:ext>
            </a:extLst>
          </p:cNvPr>
          <p:cNvSpPr>
            <a:spLocks noChangeAspect="1"/>
          </p:cNvSpPr>
          <p:nvPr/>
        </p:nvSpPr>
        <p:spPr>
          <a:xfrm>
            <a:off x="4696164" y="2307435"/>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52F167EF-310A-4363-0339-D506D994D080}"/>
              </a:ext>
            </a:extLst>
          </p:cNvPr>
          <p:cNvSpPr>
            <a:spLocks noChangeAspect="1"/>
          </p:cNvSpPr>
          <p:nvPr/>
        </p:nvSpPr>
        <p:spPr>
          <a:xfrm>
            <a:off x="5407365" y="2321948"/>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1E17CE98-1BFE-A7AC-DA9D-4541B1C0FB46}"/>
              </a:ext>
            </a:extLst>
          </p:cNvPr>
          <p:cNvSpPr>
            <a:spLocks noChangeAspect="1"/>
          </p:cNvSpPr>
          <p:nvPr/>
        </p:nvSpPr>
        <p:spPr>
          <a:xfrm>
            <a:off x="6075021" y="2307435"/>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764F891F-5AFC-CCF3-F861-953A9EE09E76}"/>
              </a:ext>
            </a:extLst>
          </p:cNvPr>
          <p:cNvSpPr>
            <a:spLocks noChangeAspect="1"/>
          </p:cNvSpPr>
          <p:nvPr/>
        </p:nvSpPr>
        <p:spPr>
          <a:xfrm>
            <a:off x="6437880" y="2350978"/>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384BC88D-9FA8-F280-B09B-BB3E24558869}"/>
              </a:ext>
            </a:extLst>
          </p:cNvPr>
          <p:cNvSpPr>
            <a:spLocks noChangeAspect="1"/>
          </p:cNvSpPr>
          <p:nvPr/>
        </p:nvSpPr>
        <p:spPr>
          <a:xfrm>
            <a:off x="6916850" y="2336463"/>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754A5986-F091-1704-5140-B0ACA277DC7F}"/>
              </a:ext>
            </a:extLst>
          </p:cNvPr>
          <p:cNvSpPr>
            <a:spLocks noChangeAspect="1"/>
          </p:cNvSpPr>
          <p:nvPr/>
        </p:nvSpPr>
        <p:spPr>
          <a:xfrm>
            <a:off x="7294223" y="2307436"/>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F39884BB-1191-7AF7-208E-DAE7DC7B67AF}"/>
              </a:ext>
            </a:extLst>
          </p:cNvPr>
          <p:cNvSpPr>
            <a:spLocks noChangeAspect="1"/>
          </p:cNvSpPr>
          <p:nvPr/>
        </p:nvSpPr>
        <p:spPr>
          <a:xfrm>
            <a:off x="7555477" y="2220346"/>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3EC00989-4871-C1E7-5DDF-908AD3A25EA5}"/>
              </a:ext>
            </a:extLst>
          </p:cNvPr>
          <p:cNvSpPr>
            <a:spLocks noChangeAspect="1"/>
          </p:cNvSpPr>
          <p:nvPr/>
        </p:nvSpPr>
        <p:spPr>
          <a:xfrm>
            <a:off x="7918336" y="2336464"/>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8BC2EDA8-CA98-E565-8E2B-F50849A80CFF}"/>
              </a:ext>
            </a:extLst>
          </p:cNvPr>
          <p:cNvSpPr>
            <a:spLocks noChangeAspect="1"/>
          </p:cNvSpPr>
          <p:nvPr/>
        </p:nvSpPr>
        <p:spPr>
          <a:xfrm>
            <a:off x="8252164" y="2292920"/>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6E810060-24F7-F901-A1DD-2517E409AE35}"/>
              </a:ext>
            </a:extLst>
          </p:cNvPr>
          <p:cNvSpPr>
            <a:spLocks noChangeAspect="1"/>
          </p:cNvSpPr>
          <p:nvPr/>
        </p:nvSpPr>
        <p:spPr>
          <a:xfrm>
            <a:off x="8513424" y="2220349"/>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36E3C04C-9894-5AA7-7AD8-CB02F40DE8A4}"/>
              </a:ext>
            </a:extLst>
          </p:cNvPr>
          <p:cNvSpPr>
            <a:spLocks noChangeAspect="1"/>
          </p:cNvSpPr>
          <p:nvPr/>
        </p:nvSpPr>
        <p:spPr>
          <a:xfrm>
            <a:off x="8847254" y="2118746"/>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0688FF19-B85E-E5E3-1405-114DC6A3D8A3}"/>
              </a:ext>
            </a:extLst>
          </p:cNvPr>
          <p:cNvSpPr>
            <a:spLocks noChangeAspect="1"/>
          </p:cNvSpPr>
          <p:nvPr/>
        </p:nvSpPr>
        <p:spPr>
          <a:xfrm>
            <a:off x="9442339" y="2278406"/>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a:extLst>
              <a:ext uri="{FF2B5EF4-FFF2-40B4-BE49-F238E27FC236}">
                <a16:creationId xmlns:a16="http://schemas.microsoft.com/office/drawing/2014/main" id="{7E75A409-D238-B75A-64D6-4D0E6636DA29}"/>
              </a:ext>
            </a:extLst>
          </p:cNvPr>
          <p:cNvCxnSpPr>
            <a:cxnSpLocks/>
          </p:cNvCxnSpPr>
          <p:nvPr/>
        </p:nvCxnSpPr>
        <p:spPr>
          <a:xfrm>
            <a:off x="2594498" y="2668473"/>
            <a:ext cx="288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A0EAE3C-D7A2-95FD-AB94-8DED1C64D065}"/>
              </a:ext>
            </a:extLst>
          </p:cNvPr>
          <p:cNvCxnSpPr>
            <a:cxnSpLocks/>
          </p:cNvCxnSpPr>
          <p:nvPr/>
        </p:nvCxnSpPr>
        <p:spPr>
          <a:xfrm>
            <a:off x="2903652" y="2668473"/>
            <a:ext cx="414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0F1765-DC7B-9B39-5DE7-1D277BCBE7C8}"/>
              </a:ext>
            </a:extLst>
          </p:cNvPr>
          <p:cNvCxnSpPr>
            <a:cxnSpLocks/>
          </p:cNvCxnSpPr>
          <p:nvPr/>
        </p:nvCxnSpPr>
        <p:spPr>
          <a:xfrm>
            <a:off x="3288280" y="2668473"/>
            <a:ext cx="486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970DFE0-CD71-6DD2-40EA-C0721E24F0AC}"/>
              </a:ext>
            </a:extLst>
          </p:cNvPr>
          <p:cNvCxnSpPr>
            <a:cxnSpLocks/>
          </p:cNvCxnSpPr>
          <p:nvPr/>
        </p:nvCxnSpPr>
        <p:spPr>
          <a:xfrm>
            <a:off x="3774508" y="2668473"/>
            <a:ext cx="486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D71297B-0918-B85C-FC42-1C0624857463}"/>
              </a:ext>
            </a:extLst>
          </p:cNvPr>
          <p:cNvCxnSpPr>
            <a:cxnSpLocks/>
          </p:cNvCxnSpPr>
          <p:nvPr/>
        </p:nvCxnSpPr>
        <p:spPr>
          <a:xfrm>
            <a:off x="4253481" y="2668473"/>
            <a:ext cx="522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47BD33B-6A96-76CF-C386-98EC8BE32837}"/>
              </a:ext>
            </a:extLst>
          </p:cNvPr>
          <p:cNvCxnSpPr>
            <a:cxnSpLocks/>
          </p:cNvCxnSpPr>
          <p:nvPr/>
        </p:nvCxnSpPr>
        <p:spPr>
          <a:xfrm>
            <a:off x="4754224" y="2668473"/>
            <a:ext cx="653141"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1C9709-FEFC-2A0C-A2CF-84E16AD684F4}"/>
              </a:ext>
            </a:extLst>
          </p:cNvPr>
          <p:cNvCxnSpPr>
            <a:cxnSpLocks/>
          </p:cNvCxnSpPr>
          <p:nvPr/>
        </p:nvCxnSpPr>
        <p:spPr>
          <a:xfrm>
            <a:off x="5421879" y="2668473"/>
            <a:ext cx="684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A5A6B84-8FB4-0612-D434-E700654BF9B5}"/>
              </a:ext>
            </a:extLst>
          </p:cNvPr>
          <p:cNvCxnSpPr>
            <a:cxnSpLocks/>
          </p:cNvCxnSpPr>
          <p:nvPr/>
        </p:nvCxnSpPr>
        <p:spPr>
          <a:xfrm>
            <a:off x="6075021" y="2668473"/>
            <a:ext cx="432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93DFEB7-3312-9DE5-1CA0-CA6F8EDBAB6E}"/>
              </a:ext>
            </a:extLst>
          </p:cNvPr>
          <p:cNvCxnSpPr>
            <a:cxnSpLocks/>
          </p:cNvCxnSpPr>
          <p:nvPr/>
        </p:nvCxnSpPr>
        <p:spPr>
          <a:xfrm>
            <a:off x="6474164" y="2668473"/>
            <a:ext cx="504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CEE83F1-4725-E181-0AD0-CD66DD23896A}"/>
              </a:ext>
            </a:extLst>
          </p:cNvPr>
          <p:cNvCxnSpPr>
            <a:cxnSpLocks/>
          </p:cNvCxnSpPr>
          <p:nvPr/>
        </p:nvCxnSpPr>
        <p:spPr>
          <a:xfrm>
            <a:off x="6963650" y="2668473"/>
            <a:ext cx="360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999643E-CF70-37FB-CE65-83BCA6FB3328}"/>
              </a:ext>
            </a:extLst>
          </p:cNvPr>
          <p:cNvCxnSpPr>
            <a:cxnSpLocks/>
          </p:cNvCxnSpPr>
          <p:nvPr/>
        </p:nvCxnSpPr>
        <p:spPr>
          <a:xfrm>
            <a:off x="7333765" y="2668473"/>
            <a:ext cx="288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C28D4A-9D71-EC6B-E92F-5C5ACEF26D64}"/>
              </a:ext>
            </a:extLst>
          </p:cNvPr>
          <p:cNvCxnSpPr>
            <a:cxnSpLocks/>
          </p:cNvCxnSpPr>
          <p:nvPr/>
        </p:nvCxnSpPr>
        <p:spPr>
          <a:xfrm>
            <a:off x="7631308" y="2668473"/>
            <a:ext cx="324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BF08A05-F7A9-BBFC-A38B-F9D9EA87584D}"/>
              </a:ext>
            </a:extLst>
          </p:cNvPr>
          <p:cNvCxnSpPr>
            <a:cxnSpLocks/>
          </p:cNvCxnSpPr>
          <p:nvPr/>
        </p:nvCxnSpPr>
        <p:spPr>
          <a:xfrm>
            <a:off x="7943365" y="2668473"/>
            <a:ext cx="360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EA223F-61CC-1621-0EDD-F4C61331054A}"/>
              </a:ext>
            </a:extLst>
          </p:cNvPr>
          <p:cNvCxnSpPr>
            <a:cxnSpLocks/>
          </p:cNvCxnSpPr>
          <p:nvPr/>
        </p:nvCxnSpPr>
        <p:spPr>
          <a:xfrm>
            <a:off x="8284451" y="2668473"/>
            <a:ext cx="252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EE0821D-52CD-D8EA-FE48-94A19D941B6F}"/>
              </a:ext>
            </a:extLst>
          </p:cNvPr>
          <p:cNvCxnSpPr>
            <a:cxnSpLocks/>
          </p:cNvCxnSpPr>
          <p:nvPr/>
        </p:nvCxnSpPr>
        <p:spPr>
          <a:xfrm>
            <a:off x="8560221" y="2668473"/>
            <a:ext cx="360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00A4EB4-9B15-6E53-6D07-993016FBCAB3}"/>
              </a:ext>
            </a:extLst>
          </p:cNvPr>
          <p:cNvCxnSpPr>
            <a:cxnSpLocks/>
          </p:cNvCxnSpPr>
          <p:nvPr/>
        </p:nvCxnSpPr>
        <p:spPr>
          <a:xfrm>
            <a:off x="8901308" y="2668473"/>
            <a:ext cx="576000" cy="0"/>
          </a:xfrm>
          <a:prstGeom prst="straightConnector1">
            <a:avLst/>
          </a:prstGeom>
          <a:ln w="190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8D8CC9D-9DAA-40E9-2992-F2B92CE87390}"/>
              </a:ext>
            </a:extLst>
          </p:cNvPr>
          <p:cNvSpPr/>
          <p:nvPr/>
        </p:nvSpPr>
        <p:spPr>
          <a:xfrm>
            <a:off x="1955668" y="3092892"/>
            <a:ext cx="8185677" cy="18545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4BD61726-6B29-748B-9041-CD99707F404D}"/>
              </a:ext>
            </a:extLst>
          </p:cNvPr>
          <p:cNvSpPr txBox="1"/>
          <p:nvPr/>
        </p:nvSpPr>
        <p:spPr>
          <a:xfrm>
            <a:off x="7465287" y="3702207"/>
            <a:ext cx="2160000" cy="369332"/>
          </a:xfrm>
          <a:prstGeom prst="rect">
            <a:avLst/>
          </a:prstGeom>
          <a:solidFill>
            <a:schemeClr val="bg1"/>
          </a:solid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Beat detection</a:t>
            </a:r>
          </a:p>
        </p:txBody>
      </p:sp>
      <p:sp>
        <p:nvSpPr>
          <p:cNvPr id="41" name="TextBox 40">
            <a:extLst>
              <a:ext uri="{FF2B5EF4-FFF2-40B4-BE49-F238E27FC236}">
                <a16:creationId xmlns:a16="http://schemas.microsoft.com/office/drawing/2014/main" id="{52A0C381-59F3-02DE-E992-F6E82C40981B}"/>
              </a:ext>
            </a:extLst>
          </p:cNvPr>
          <p:cNvSpPr txBox="1"/>
          <p:nvPr/>
        </p:nvSpPr>
        <p:spPr>
          <a:xfrm>
            <a:off x="7465287" y="4026970"/>
            <a:ext cx="2160000" cy="369332"/>
          </a:xfrm>
          <a:prstGeom prst="rect">
            <a:avLst/>
          </a:prstGeom>
          <a:solidFill>
            <a:schemeClr val="bg1"/>
          </a:solid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Rhythm analysis</a:t>
            </a:r>
          </a:p>
        </p:txBody>
      </p:sp>
      <p:sp>
        <p:nvSpPr>
          <p:cNvPr id="42" name="TextBox 41">
            <a:extLst>
              <a:ext uri="{FF2B5EF4-FFF2-40B4-BE49-F238E27FC236}">
                <a16:creationId xmlns:a16="http://schemas.microsoft.com/office/drawing/2014/main" id="{B277CCCB-14AA-161E-1112-0078D13DB9FD}"/>
              </a:ext>
            </a:extLst>
          </p:cNvPr>
          <p:cNvSpPr txBox="1"/>
          <p:nvPr/>
        </p:nvSpPr>
        <p:spPr>
          <a:xfrm>
            <a:off x="7465287" y="4351733"/>
            <a:ext cx="2160000" cy="369332"/>
          </a:xfrm>
          <a:prstGeom prst="rect">
            <a:avLst/>
          </a:prstGeom>
          <a:solidFill>
            <a:schemeClr val="bg1"/>
          </a:solid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P-wave analysis</a:t>
            </a:r>
          </a:p>
        </p:txBody>
      </p:sp>
      <p:sp>
        <p:nvSpPr>
          <p:cNvPr id="43" name="TextBox 42">
            <a:extLst>
              <a:ext uri="{FF2B5EF4-FFF2-40B4-BE49-F238E27FC236}">
                <a16:creationId xmlns:a16="http://schemas.microsoft.com/office/drawing/2014/main" id="{F58BD15D-C6B6-481F-4412-FEFE4268009F}"/>
              </a:ext>
            </a:extLst>
          </p:cNvPr>
          <p:cNvSpPr txBox="1"/>
          <p:nvPr/>
        </p:nvSpPr>
        <p:spPr>
          <a:xfrm>
            <a:off x="7456451" y="4026970"/>
            <a:ext cx="2160000" cy="369332"/>
          </a:xfrm>
          <a:prstGeom prst="rect">
            <a:avLst/>
          </a:prstGeom>
          <a:solidFill>
            <a:schemeClr val="bg1"/>
          </a:solid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Rhythm analysis</a:t>
            </a:r>
          </a:p>
        </p:txBody>
      </p:sp>
      <p:sp>
        <p:nvSpPr>
          <p:cNvPr id="2" name="Title 1">
            <a:extLst>
              <a:ext uri="{FF2B5EF4-FFF2-40B4-BE49-F238E27FC236}">
                <a16:creationId xmlns:a16="http://schemas.microsoft.com/office/drawing/2014/main" id="{1FF5A14E-0077-119B-BCD2-5F91445644E0}"/>
              </a:ext>
            </a:extLst>
          </p:cNvPr>
          <p:cNvSpPr txBox="1">
            <a:spLocks/>
          </p:cNvSpPr>
          <p:nvPr/>
        </p:nvSpPr>
        <p:spPr>
          <a:xfrm>
            <a:off x="72893" y="39756"/>
            <a:ext cx="10402602"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Detecting AF from beat-to-beat intervals</a:t>
            </a:r>
          </a:p>
        </p:txBody>
      </p:sp>
    </p:spTree>
    <p:custDataLst>
      <p:tags r:id="rId1"/>
    </p:custDataLst>
    <p:extLst>
      <p:ext uri="{BB962C8B-B14F-4D97-AF65-F5344CB8AC3E}">
        <p14:creationId xmlns:p14="http://schemas.microsoft.com/office/powerpoint/2010/main" val="36138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100"/>
                                  </p:stCondLst>
                                  <p:childTnLst>
                                    <p:set>
                                      <p:cBhvr>
                                        <p:cTn id="52" dur="1" fill="hold">
                                          <p:stCondLst>
                                            <p:cond delay="0"/>
                                          </p:stCondLst>
                                        </p:cTn>
                                        <p:tgtEl>
                                          <p:spTgt spid="24"/>
                                        </p:tgtEl>
                                        <p:attrNameLst>
                                          <p:attrName>style.visibility</p:attrName>
                                        </p:attrNameLst>
                                      </p:cBhvr>
                                      <p:to>
                                        <p:strVal val="visible"/>
                                      </p:to>
                                    </p:set>
                                  </p:childTnLst>
                                </p:cTn>
                              </p:par>
                            </p:childTnLst>
                          </p:cTn>
                        </p:par>
                        <p:par>
                          <p:cTn id="53" fill="hold">
                            <p:stCondLst>
                              <p:cond delay="100"/>
                            </p:stCondLst>
                            <p:childTnLst>
                              <p:par>
                                <p:cTn id="54" presetID="1" presetClass="entr" presetSubtype="0" fill="hold" nodeType="afterEffect">
                                  <p:stCondLst>
                                    <p:cond delay="200"/>
                                  </p:stCondLst>
                                  <p:childTnLst>
                                    <p:set>
                                      <p:cBhvr>
                                        <p:cTn id="55" dur="1" fill="hold">
                                          <p:stCondLst>
                                            <p:cond delay="0"/>
                                          </p:stCondLst>
                                        </p:cTn>
                                        <p:tgtEl>
                                          <p:spTgt spid="25"/>
                                        </p:tgtEl>
                                        <p:attrNameLst>
                                          <p:attrName>style.visibility</p:attrName>
                                        </p:attrNameLst>
                                      </p:cBhvr>
                                      <p:to>
                                        <p:strVal val="visible"/>
                                      </p:to>
                                    </p:set>
                                  </p:childTnLst>
                                </p:cTn>
                              </p:par>
                            </p:childTnLst>
                          </p:cTn>
                        </p:par>
                        <p:par>
                          <p:cTn id="56" fill="hold">
                            <p:stCondLst>
                              <p:cond delay="300"/>
                            </p:stCondLst>
                            <p:childTnLst>
                              <p:par>
                                <p:cTn id="57" presetID="1" presetClass="entr" presetSubtype="0" fill="hold" nodeType="afterEffect">
                                  <p:stCondLst>
                                    <p:cond delay="200"/>
                                  </p:stCondLst>
                                  <p:childTnLst>
                                    <p:set>
                                      <p:cBhvr>
                                        <p:cTn id="58" dur="1" fill="hold">
                                          <p:stCondLst>
                                            <p:cond delay="0"/>
                                          </p:stCondLst>
                                        </p:cTn>
                                        <p:tgtEl>
                                          <p:spTgt spid="26"/>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nodeType="afterEffect">
                                  <p:stCondLst>
                                    <p:cond delay="200"/>
                                  </p:stCondLst>
                                  <p:childTnLst>
                                    <p:set>
                                      <p:cBhvr>
                                        <p:cTn id="61" dur="1" fill="hold">
                                          <p:stCondLst>
                                            <p:cond delay="0"/>
                                          </p:stCondLst>
                                        </p:cTn>
                                        <p:tgtEl>
                                          <p:spTgt spid="27"/>
                                        </p:tgtEl>
                                        <p:attrNameLst>
                                          <p:attrName>style.visibility</p:attrName>
                                        </p:attrNameLst>
                                      </p:cBhvr>
                                      <p:to>
                                        <p:strVal val="visible"/>
                                      </p:to>
                                    </p:set>
                                  </p:childTnLst>
                                </p:cTn>
                              </p:par>
                            </p:childTnLst>
                          </p:cTn>
                        </p:par>
                        <p:par>
                          <p:cTn id="62" fill="hold">
                            <p:stCondLst>
                              <p:cond delay="700"/>
                            </p:stCondLst>
                            <p:childTnLst>
                              <p:par>
                                <p:cTn id="63" presetID="1" presetClass="entr" presetSubtype="0" fill="hold" nodeType="afterEffect">
                                  <p:stCondLst>
                                    <p:cond delay="200"/>
                                  </p:stCondLst>
                                  <p:childTnLst>
                                    <p:set>
                                      <p:cBhvr>
                                        <p:cTn id="64" dur="1" fill="hold">
                                          <p:stCondLst>
                                            <p:cond delay="0"/>
                                          </p:stCondLst>
                                        </p:cTn>
                                        <p:tgtEl>
                                          <p:spTgt spid="28"/>
                                        </p:tgtEl>
                                        <p:attrNameLst>
                                          <p:attrName>style.visibility</p:attrName>
                                        </p:attrNameLst>
                                      </p:cBhvr>
                                      <p:to>
                                        <p:strVal val="visible"/>
                                      </p:to>
                                    </p:set>
                                  </p:childTnLst>
                                </p:cTn>
                              </p:par>
                            </p:childTnLst>
                          </p:cTn>
                        </p:par>
                        <p:par>
                          <p:cTn id="65" fill="hold">
                            <p:stCondLst>
                              <p:cond delay="900"/>
                            </p:stCondLst>
                            <p:childTnLst>
                              <p:par>
                                <p:cTn id="66" presetID="1" presetClass="entr" presetSubtype="0" fill="hold" nodeType="afterEffect">
                                  <p:stCondLst>
                                    <p:cond delay="200"/>
                                  </p:stCondLst>
                                  <p:childTnLst>
                                    <p:set>
                                      <p:cBhvr>
                                        <p:cTn id="67" dur="1" fill="hold">
                                          <p:stCondLst>
                                            <p:cond delay="0"/>
                                          </p:stCondLst>
                                        </p:cTn>
                                        <p:tgtEl>
                                          <p:spTgt spid="29"/>
                                        </p:tgtEl>
                                        <p:attrNameLst>
                                          <p:attrName>style.visibility</p:attrName>
                                        </p:attrNameLst>
                                      </p:cBhvr>
                                      <p:to>
                                        <p:strVal val="visible"/>
                                      </p:to>
                                    </p:set>
                                  </p:childTnLst>
                                </p:cTn>
                              </p:par>
                            </p:childTnLst>
                          </p:cTn>
                        </p:par>
                        <p:par>
                          <p:cTn id="68" fill="hold">
                            <p:stCondLst>
                              <p:cond delay="1100"/>
                            </p:stCondLst>
                            <p:childTnLst>
                              <p:par>
                                <p:cTn id="69" presetID="1" presetClass="entr" presetSubtype="0" fill="hold" nodeType="afterEffect">
                                  <p:stCondLst>
                                    <p:cond delay="200"/>
                                  </p:stCondLst>
                                  <p:childTnLst>
                                    <p:set>
                                      <p:cBhvr>
                                        <p:cTn id="70" dur="1" fill="hold">
                                          <p:stCondLst>
                                            <p:cond delay="0"/>
                                          </p:stCondLst>
                                        </p:cTn>
                                        <p:tgtEl>
                                          <p:spTgt spid="30"/>
                                        </p:tgtEl>
                                        <p:attrNameLst>
                                          <p:attrName>style.visibility</p:attrName>
                                        </p:attrNameLst>
                                      </p:cBhvr>
                                      <p:to>
                                        <p:strVal val="visible"/>
                                      </p:to>
                                    </p:set>
                                  </p:childTnLst>
                                </p:cTn>
                              </p:par>
                            </p:childTnLst>
                          </p:cTn>
                        </p:par>
                        <p:par>
                          <p:cTn id="71" fill="hold">
                            <p:stCondLst>
                              <p:cond delay="1300"/>
                            </p:stCondLst>
                            <p:childTnLst>
                              <p:par>
                                <p:cTn id="72" presetID="1" presetClass="entr" presetSubtype="0" fill="hold" nodeType="afterEffect">
                                  <p:stCondLst>
                                    <p:cond delay="200"/>
                                  </p:stCondLst>
                                  <p:childTnLst>
                                    <p:set>
                                      <p:cBhvr>
                                        <p:cTn id="73" dur="1" fill="hold">
                                          <p:stCondLst>
                                            <p:cond delay="0"/>
                                          </p:stCondLst>
                                        </p:cTn>
                                        <p:tgtEl>
                                          <p:spTgt spid="31"/>
                                        </p:tgtEl>
                                        <p:attrNameLst>
                                          <p:attrName>style.visibility</p:attrName>
                                        </p:attrNameLst>
                                      </p:cBhvr>
                                      <p:to>
                                        <p:strVal val="visible"/>
                                      </p:to>
                                    </p:set>
                                  </p:childTnLst>
                                </p:cTn>
                              </p:par>
                            </p:childTnLst>
                          </p:cTn>
                        </p:par>
                        <p:par>
                          <p:cTn id="74" fill="hold">
                            <p:stCondLst>
                              <p:cond delay="1500"/>
                            </p:stCondLst>
                            <p:childTnLst>
                              <p:par>
                                <p:cTn id="75" presetID="1" presetClass="entr" presetSubtype="0" fill="hold" nodeType="afterEffect">
                                  <p:stCondLst>
                                    <p:cond delay="200"/>
                                  </p:stCondLst>
                                  <p:childTnLst>
                                    <p:set>
                                      <p:cBhvr>
                                        <p:cTn id="76" dur="1" fill="hold">
                                          <p:stCondLst>
                                            <p:cond delay="0"/>
                                          </p:stCondLst>
                                        </p:cTn>
                                        <p:tgtEl>
                                          <p:spTgt spid="32"/>
                                        </p:tgtEl>
                                        <p:attrNameLst>
                                          <p:attrName>style.visibility</p:attrName>
                                        </p:attrNameLst>
                                      </p:cBhvr>
                                      <p:to>
                                        <p:strVal val="visible"/>
                                      </p:to>
                                    </p:set>
                                  </p:childTnLst>
                                </p:cTn>
                              </p:par>
                            </p:childTnLst>
                          </p:cTn>
                        </p:par>
                        <p:par>
                          <p:cTn id="77" fill="hold">
                            <p:stCondLst>
                              <p:cond delay="1700"/>
                            </p:stCondLst>
                            <p:childTnLst>
                              <p:par>
                                <p:cTn id="78" presetID="1" presetClass="entr" presetSubtype="0" fill="hold" nodeType="afterEffect">
                                  <p:stCondLst>
                                    <p:cond delay="200"/>
                                  </p:stCondLst>
                                  <p:childTnLst>
                                    <p:set>
                                      <p:cBhvr>
                                        <p:cTn id="79" dur="1" fill="hold">
                                          <p:stCondLst>
                                            <p:cond delay="0"/>
                                          </p:stCondLst>
                                        </p:cTn>
                                        <p:tgtEl>
                                          <p:spTgt spid="33"/>
                                        </p:tgtEl>
                                        <p:attrNameLst>
                                          <p:attrName>style.visibility</p:attrName>
                                        </p:attrNameLst>
                                      </p:cBhvr>
                                      <p:to>
                                        <p:strVal val="visible"/>
                                      </p:to>
                                    </p:set>
                                  </p:childTnLst>
                                </p:cTn>
                              </p:par>
                            </p:childTnLst>
                          </p:cTn>
                        </p:par>
                        <p:par>
                          <p:cTn id="80" fill="hold">
                            <p:stCondLst>
                              <p:cond delay="1900"/>
                            </p:stCondLst>
                            <p:childTnLst>
                              <p:par>
                                <p:cTn id="81" presetID="1" presetClass="entr" presetSubtype="0" fill="hold" nodeType="afterEffect">
                                  <p:stCondLst>
                                    <p:cond delay="200"/>
                                  </p:stCondLst>
                                  <p:childTnLst>
                                    <p:set>
                                      <p:cBhvr>
                                        <p:cTn id="82" dur="1" fill="hold">
                                          <p:stCondLst>
                                            <p:cond delay="0"/>
                                          </p:stCondLst>
                                        </p:cTn>
                                        <p:tgtEl>
                                          <p:spTgt spid="34"/>
                                        </p:tgtEl>
                                        <p:attrNameLst>
                                          <p:attrName>style.visibility</p:attrName>
                                        </p:attrNameLst>
                                      </p:cBhvr>
                                      <p:to>
                                        <p:strVal val="visible"/>
                                      </p:to>
                                    </p:set>
                                  </p:childTnLst>
                                </p:cTn>
                              </p:par>
                            </p:childTnLst>
                          </p:cTn>
                        </p:par>
                        <p:par>
                          <p:cTn id="83" fill="hold">
                            <p:stCondLst>
                              <p:cond delay="2100"/>
                            </p:stCondLst>
                            <p:childTnLst>
                              <p:par>
                                <p:cTn id="84" presetID="1" presetClass="entr" presetSubtype="0" fill="hold" nodeType="afterEffect">
                                  <p:stCondLst>
                                    <p:cond delay="200"/>
                                  </p:stCondLst>
                                  <p:childTnLst>
                                    <p:set>
                                      <p:cBhvr>
                                        <p:cTn id="85" dur="1" fill="hold">
                                          <p:stCondLst>
                                            <p:cond delay="0"/>
                                          </p:stCondLst>
                                        </p:cTn>
                                        <p:tgtEl>
                                          <p:spTgt spid="35"/>
                                        </p:tgtEl>
                                        <p:attrNameLst>
                                          <p:attrName>style.visibility</p:attrName>
                                        </p:attrNameLst>
                                      </p:cBhvr>
                                      <p:to>
                                        <p:strVal val="visible"/>
                                      </p:to>
                                    </p:set>
                                  </p:childTnLst>
                                </p:cTn>
                              </p:par>
                            </p:childTnLst>
                          </p:cTn>
                        </p:par>
                        <p:par>
                          <p:cTn id="86" fill="hold">
                            <p:stCondLst>
                              <p:cond delay="2300"/>
                            </p:stCondLst>
                            <p:childTnLst>
                              <p:par>
                                <p:cTn id="87" presetID="1" presetClass="entr" presetSubtype="0" fill="hold" nodeType="afterEffect">
                                  <p:stCondLst>
                                    <p:cond delay="200"/>
                                  </p:stCondLst>
                                  <p:childTnLst>
                                    <p:set>
                                      <p:cBhvr>
                                        <p:cTn id="88" dur="1" fill="hold">
                                          <p:stCondLst>
                                            <p:cond delay="0"/>
                                          </p:stCondLst>
                                        </p:cTn>
                                        <p:tgtEl>
                                          <p:spTgt spid="36"/>
                                        </p:tgtEl>
                                        <p:attrNameLst>
                                          <p:attrName>style.visibility</p:attrName>
                                        </p:attrNameLst>
                                      </p:cBhvr>
                                      <p:to>
                                        <p:strVal val="visible"/>
                                      </p:to>
                                    </p:set>
                                  </p:childTnLst>
                                </p:cTn>
                              </p:par>
                            </p:childTnLst>
                          </p:cTn>
                        </p:par>
                        <p:par>
                          <p:cTn id="89" fill="hold">
                            <p:stCondLst>
                              <p:cond delay="2500"/>
                            </p:stCondLst>
                            <p:childTnLst>
                              <p:par>
                                <p:cTn id="90" presetID="1" presetClass="entr" presetSubtype="0" fill="hold" nodeType="afterEffect">
                                  <p:stCondLst>
                                    <p:cond delay="200"/>
                                  </p:stCondLst>
                                  <p:childTnLst>
                                    <p:set>
                                      <p:cBhvr>
                                        <p:cTn id="91" dur="1" fill="hold">
                                          <p:stCondLst>
                                            <p:cond delay="0"/>
                                          </p:stCondLst>
                                        </p:cTn>
                                        <p:tgtEl>
                                          <p:spTgt spid="37"/>
                                        </p:tgtEl>
                                        <p:attrNameLst>
                                          <p:attrName>style.visibility</p:attrName>
                                        </p:attrNameLst>
                                      </p:cBhvr>
                                      <p:to>
                                        <p:strVal val="visible"/>
                                      </p:to>
                                    </p:set>
                                  </p:childTnLst>
                                </p:cTn>
                              </p:par>
                            </p:childTnLst>
                          </p:cTn>
                        </p:par>
                        <p:par>
                          <p:cTn id="92" fill="hold">
                            <p:stCondLst>
                              <p:cond delay="2700"/>
                            </p:stCondLst>
                            <p:childTnLst>
                              <p:par>
                                <p:cTn id="93" presetID="1" presetClass="entr" presetSubtype="0" fill="hold" nodeType="afterEffect">
                                  <p:stCondLst>
                                    <p:cond delay="20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39" grpId="0" animBg="1"/>
      <p:bldP spid="40" grpId="0"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9B9F-489F-9E62-434E-F795ADB5A8F3}"/>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Measurement process</a:t>
            </a:r>
          </a:p>
        </p:txBody>
      </p:sp>
      <p:graphicFrame>
        <p:nvGraphicFramePr>
          <p:cNvPr id="6" name="Diagram 5">
            <a:extLst>
              <a:ext uri="{FF2B5EF4-FFF2-40B4-BE49-F238E27FC236}">
                <a16:creationId xmlns:a16="http://schemas.microsoft.com/office/drawing/2014/main" id="{7909CC55-26AF-7B37-9930-913324D0CE59}"/>
              </a:ext>
            </a:extLst>
          </p:cNvPr>
          <p:cNvGraphicFramePr/>
          <p:nvPr>
            <p:extLst>
              <p:ext uri="{D42A27DB-BD31-4B8C-83A1-F6EECF244321}">
                <p14:modId xmlns:p14="http://schemas.microsoft.com/office/powerpoint/2010/main" val="2790066207"/>
              </p:ext>
            </p:extLst>
          </p:nvPr>
        </p:nvGraphicFramePr>
        <p:xfrm>
          <a:off x="246185" y="719667"/>
          <a:ext cx="11693769"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897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1"/>
        <p:cNvGrpSpPr/>
        <p:nvPr/>
      </p:nvGrpSpPr>
      <p:grpSpPr>
        <a:xfrm>
          <a:off x="0" y="0"/>
          <a:ext cx="0" cy="0"/>
          <a:chOff x="0" y="0"/>
          <a:chExt cx="0" cy="0"/>
        </a:xfrm>
      </p:grpSpPr>
      <p:sp>
        <p:nvSpPr>
          <p:cNvPr id="10" name="TextBox 9">
            <a:extLst>
              <a:ext uri="{FF2B5EF4-FFF2-40B4-BE49-F238E27FC236}">
                <a16:creationId xmlns:a16="http://schemas.microsoft.com/office/drawing/2014/main" id="{699D215F-8121-88B1-285A-FA3C7D25A6C9}"/>
              </a:ext>
            </a:extLst>
          </p:cNvPr>
          <p:cNvSpPr txBox="1"/>
          <p:nvPr/>
        </p:nvSpPr>
        <p:spPr>
          <a:xfrm>
            <a:off x="562614" y="1710644"/>
            <a:ext cx="28893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Introduction to wearables</a:t>
            </a:r>
          </a:p>
        </p:txBody>
      </p:sp>
      <p:pic>
        <p:nvPicPr>
          <p:cNvPr id="12" name="Picture 11">
            <a:extLst>
              <a:ext uri="{FF2B5EF4-FFF2-40B4-BE49-F238E27FC236}">
                <a16:creationId xmlns:a16="http://schemas.microsoft.com/office/drawing/2014/main" id="{D2BE617C-3507-10DD-E928-F12845A65BD7}"/>
              </a:ext>
            </a:extLst>
          </p:cNvPr>
          <p:cNvPicPr>
            <a:picLocks noChangeAspect="1"/>
          </p:cNvPicPr>
          <p:nvPr/>
        </p:nvPicPr>
        <p:blipFill rotWithShape="1">
          <a:blip r:embed="rId4"/>
          <a:srcRect l="27966" t="6384" b="26879"/>
          <a:stretch/>
        </p:blipFill>
        <p:spPr>
          <a:xfrm>
            <a:off x="-18024" y="2079976"/>
            <a:ext cx="4662857" cy="2880000"/>
          </a:xfrm>
          <a:prstGeom prst="rect">
            <a:avLst/>
          </a:prstGeom>
          <a:effectLst>
            <a:softEdge rad="222179"/>
          </a:effectLst>
        </p:spPr>
      </p:pic>
      <p:sp>
        <p:nvSpPr>
          <p:cNvPr id="13" name="TextBox 12">
            <a:extLst>
              <a:ext uri="{FF2B5EF4-FFF2-40B4-BE49-F238E27FC236}">
                <a16:creationId xmlns:a16="http://schemas.microsoft.com/office/drawing/2014/main" id="{0DEDEF7B-FDDA-6ADA-C7EB-C2EF42EA281E}"/>
              </a:ext>
            </a:extLst>
          </p:cNvPr>
          <p:cNvSpPr txBox="1"/>
          <p:nvPr/>
        </p:nvSpPr>
        <p:spPr>
          <a:xfrm>
            <a:off x="5579847" y="1710644"/>
            <a:ext cx="21082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 Our contributions</a:t>
            </a:r>
          </a:p>
        </p:txBody>
      </p:sp>
      <p:sp>
        <p:nvSpPr>
          <p:cNvPr id="15" name="TextBox 14">
            <a:extLst>
              <a:ext uri="{FF2B5EF4-FFF2-40B4-BE49-F238E27FC236}">
                <a16:creationId xmlns:a16="http://schemas.microsoft.com/office/drawing/2014/main" id="{46C66213-8A29-B619-C20A-EA4A5B56E9DA}"/>
              </a:ext>
            </a:extLst>
          </p:cNvPr>
          <p:cNvSpPr txBox="1"/>
          <p:nvPr/>
        </p:nvSpPr>
        <p:spPr>
          <a:xfrm>
            <a:off x="13509" y="6488668"/>
            <a:ext cx="35485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Luke Chesser</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D1131A2-B8E4-0BCD-6EA9-6992B34B9334}"/>
              </a:ext>
            </a:extLst>
          </p:cNvPr>
          <p:cNvSpPr txBox="1"/>
          <p:nvPr/>
        </p:nvSpPr>
        <p:spPr>
          <a:xfrm>
            <a:off x="9557312" y="1710644"/>
            <a:ext cx="160588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 Perspectives</a:t>
            </a:r>
          </a:p>
        </p:txBody>
      </p:sp>
      <p:pic>
        <p:nvPicPr>
          <p:cNvPr id="17" name="Picture 16">
            <a:extLst>
              <a:ext uri="{FF2B5EF4-FFF2-40B4-BE49-F238E27FC236}">
                <a16:creationId xmlns:a16="http://schemas.microsoft.com/office/drawing/2014/main" id="{DF47CD7F-931A-76C2-CDBF-8AA10599A2C4}"/>
              </a:ext>
            </a:extLst>
          </p:cNvPr>
          <p:cNvPicPr>
            <a:picLocks noChangeAspect="1"/>
          </p:cNvPicPr>
          <p:nvPr/>
        </p:nvPicPr>
        <p:blipFill>
          <a:blip r:embed="rId7"/>
          <a:stretch>
            <a:fillRect/>
          </a:stretch>
        </p:blipFill>
        <p:spPr>
          <a:xfrm>
            <a:off x="8623067" y="2097561"/>
            <a:ext cx="3548521" cy="2880000"/>
          </a:xfrm>
          <a:prstGeom prst="rect">
            <a:avLst/>
          </a:prstGeom>
          <a:effectLst>
            <a:softEdge rad="215900"/>
          </a:effectLst>
        </p:spPr>
      </p:pic>
      <p:sp>
        <p:nvSpPr>
          <p:cNvPr id="18" name="TextBox 17">
            <a:extLst>
              <a:ext uri="{FF2B5EF4-FFF2-40B4-BE49-F238E27FC236}">
                <a16:creationId xmlns:a16="http://schemas.microsoft.com/office/drawing/2014/main" id="{763E5062-CB75-7B7F-8C06-2F3BFADC89A9}"/>
              </a:ext>
            </a:extLst>
          </p:cNvPr>
          <p:cNvSpPr txBox="1"/>
          <p:nvPr/>
        </p:nvSpPr>
        <p:spPr>
          <a:xfrm>
            <a:off x="8844535" y="6488668"/>
            <a:ext cx="3077381"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Dario Valenzuela</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9">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A609B01-9CDB-E425-42B7-9AC4D96CDD80}"/>
              </a:ext>
            </a:extLst>
          </p:cNvPr>
          <p:cNvPicPr>
            <a:picLocks noChangeAspect="1"/>
          </p:cNvPicPr>
          <p:nvPr/>
        </p:nvPicPr>
        <p:blipFill rotWithShape="1">
          <a:blip r:embed="rId10"/>
          <a:srcRect l="26130" t="4021" r="18556" b="61766"/>
          <a:stretch/>
        </p:blipFill>
        <p:spPr>
          <a:xfrm>
            <a:off x="4956428" y="2409569"/>
            <a:ext cx="3355045" cy="1796208"/>
          </a:xfrm>
          <a:prstGeom prst="rect">
            <a:avLst/>
          </a:prstGeom>
          <a:effectLst>
            <a:softEdge rad="88900"/>
          </a:effectLst>
        </p:spPr>
      </p:pic>
      <p:sp>
        <p:nvSpPr>
          <p:cNvPr id="2" name="Rectangle 1">
            <a:extLst>
              <a:ext uri="{FF2B5EF4-FFF2-40B4-BE49-F238E27FC236}">
                <a16:creationId xmlns:a16="http://schemas.microsoft.com/office/drawing/2014/main" id="{0052A473-2FA6-2491-7329-FFF1DAFE3904}"/>
              </a:ext>
            </a:extLst>
          </p:cNvPr>
          <p:cNvSpPr/>
          <p:nvPr/>
        </p:nvSpPr>
        <p:spPr>
          <a:xfrm>
            <a:off x="8623067" y="1100287"/>
            <a:ext cx="3568933" cy="435966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D0C1D9C-2BB2-376A-F535-962FC85F3485}"/>
              </a:ext>
            </a:extLst>
          </p:cNvPr>
          <p:cNvSpPr/>
          <p:nvPr/>
        </p:nvSpPr>
        <p:spPr>
          <a:xfrm>
            <a:off x="70651" y="1364660"/>
            <a:ext cx="4662857" cy="435966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60671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9B9F-489F-9E62-434E-F795ADB5A8F3}"/>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Detecting AF in daily life</a:t>
            </a:r>
          </a:p>
        </p:txBody>
      </p:sp>
      <p:graphicFrame>
        <p:nvGraphicFramePr>
          <p:cNvPr id="6" name="Diagram 5">
            <a:extLst>
              <a:ext uri="{FF2B5EF4-FFF2-40B4-BE49-F238E27FC236}">
                <a16:creationId xmlns:a16="http://schemas.microsoft.com/office/drawing/2014/main" id="{7909CC55-26AF-7B37-9930-913324D0CE59}"/>
              </a:ext>
            </a:extLst>
          </p:cNvPr>
          <p:cNvGraphicFramePr/>
          <p:nvPr/>
        </p:nvGraphicFramePr>
        <p:xfrm>
          <a:off x="246185" y="719667"/>
          <a:ext cx="11693769"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AEFEB64-DFA2-BD41-02C1-2119D6F51C42}"/>
              </a:ext>
            </a:extLst>
          </p:cNvPr>
          <p:cNvSpPr txBox="1"/>
          <p:nvPr/>
        </p:nvSpPr>
        <p:spPr>
          <a:xfrm>
            <a:off x="123090" y="3358660"/>
            <a:ext cx="5339860" cy="923330"/>
          </a:xfrm>
          <a:prstGeom prst="rect">
            <a:avLst/>
          </a:prstGeom>
          <a:noFill/>
        </p:spPr>
        <p:txBody>
          <a:bodyPr wrap="none" rtlCol="0">
            <a:spAutoFit/>
          </a:bodyPr>
          <a:lstStyle/>
          <a:p>
            <a:pPr marL="285750" indent="-285750">
              <a:buFont typeface="Arial" panose="020B0604020202020204" pitchFamily="34" charset="0"/>
              <a:buChar char="•"/>
            </a:pPr>
            <a:r>
              <a:rPr lang="en-US" dirty="0"/>
              <a:t>Older adults (aged 70+)</a:t>
            </a:r>
          </a:p>
          <a:p>
            <a:pPr marL="285750" indent="-285750">
              <a:buFont typeface="Arial" panose="020B0604020202020204" pitchFamily="34" charset="0"/>
              <a:buChar char="•"/>
            </a:pPr>
            <a:r>
              <a:rPr lang="en-US" dirty="0"/>
              <a:t>Continuous wrist photoplethysmography monitoring</a:t>
            </a:r>
          </a:p>
          <a:p>
            <a:pPr marL="285750" indent="-285750">
              <a:buFont typeface="Arial" panose="020B0604020202020204" pitchFamily="34" charset="0"/>
              <a:buChar char="•"/>
            </a:pPr>
            <a:r>
              <a:rPr lang="en-US" dirty="0"/>
              <a:t>Intermittent ECG measurements</a:t>
            </a:r>
          </a:p>
        </p:txBody>
      </p:sp>
      <p:sp>
        <p:nvSpPr>
          <p:cNvPr id="14" name="Rounded Rectangle 13">
            <a:extLst>
              <a:ext uri="{FF2B5EF4-FFF2-40B4-BE49-F238E27FC236}">
                <a16:creationId xmlns:a16="http://schemas.microsoft.com/office/drawing/2014/main" id="{0DE4910F-0E81-4F04-06DA-492630B26DAD}"/>
              </a:ext>
            </a:extLst>
          </p:cNvPr>
          <p:cNvSpPr/>
          <p:nvPr/>
        </p:nvSpPr>
        <p:spPr>
          <a:xfrm>
            <a:off x="123090" y="1248508"/>
            <a:ext cx="2514602" cy="1670538"/>
          </a:xfrm>
          <a:prstGeom prst="roundRect">
            <a:avLst>
              <a:gd name="adj" fmla="val 8246"/>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1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7" name="Picture 6">
            <a:extLst>
              <a:ext uri="{FF2B5EF4-FFF2-40B4-BE49-F238E27FC236}">
                <a16:creationId xmlns:a16="http://schemas.microsoft.com/office/drawing/2014/main" id="{E4562F27-C195-4B45-A926-7987E458F4D6}"/>
              </a:ext>
            </a:extLst>
          </p:cNvPr>
          <p:cNvPicPr>
            <a:picLocks noChangeAspect="1"/>
          </p:cNvPicPr>
          <p:nvPr/>
        </p:nvPicPr>
        <p:blipFill>
          <a:blip r:embed="rId3"/>
          <a:stretch>
            <a:fillRect/>
          </a:stretch>
        </p:blipFill>
        <p:spPr>
          <a:xfrm>
            <a:off x="3583038" y="118040"/>
            <a:ext cx="2859439" cy="1462690"/>
          </a:xfrm>
          <a:prstGeom prst="rect">
            <a:avLst/>
          </a:prstGeom>
        </p:spPr>
      </p:pic>
      <p:sp>
        <p:nvSpPr>
          <p:cNvPr id="2" name="TextBox 1">
            <a:extLst>
              <a:ext uri="{FF2B5EF4-FFF2-40B4-BE49-F238E27FC236}">
                <a16:creationId xmlns:a16="http://schemas.microsoft.com/office/drawing/2014/main" id="{F36D10BA-080B-BD9E-9705-0ECE0DAB7A20}"/>
              </a:ext>
            </a:extLst>
          </p:cNvPr>
          <p:cNvSpPr txBox="1"/>
          <p:nvPr/>
        </p:nvSpPr>
        <p:spPr>
          <a:xfrm>
            <a:off x="3583038" y="1973666"/>
            <a:ext cx="5429156" cy="372653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Aim: </a:t>
            </a:r>
            <a:r>
              <a:rPr kumimoji="0" lang="en-US" sz="1800" b="0" i="0" u="none" strike="noStrike" kern="1200" cap="none" spc="0" normalizeH="0" baseline="0" noProof="0" dirty="0">
                <a:ln>
                  <a:noFill/>
                </a:ln>
                <a:solidFill>
                  <a:prstClr val="black"/>
                </a:solidFill>
                <a:effectLst/>
                <a:uLnTx/>
                <a:uFillTx/>
                <a:latin typeface="Calibri"/>
                <a:ea typeface="+mn-ea"/>
                <a:cs typeface="+mn-cs"/>
              </a:rPr>
              <a:t>Assess performance and acceptability of wearables for detecting atrial fibrillation (AF)</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Methods: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130 older adults, aged 65+, half of whom have AF</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Two wrist-worn devices: smartwatch, wristband</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Reference ECG chest patch</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Questionnaire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Progress: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21 out of 130 participants to date.</a:t>
            </a:r>
          </a:p>
        </p:txBody>
      </p:sp>
      <p:sp>
        <p:nvSpPr>
          <p:cNvPr id="4" name="TextBox 3">
            <a:extLst>
              <a:ext uri="{FF2B5EF4-FFF2-40B4-BE49-F238E27FC236}">
                <a16:creationId xmlns:a16="http://schemas.microsoft.com/office/drawing/2014/main" id="{474DD9C8-5265-A71B-4709-0B05C7EC5A6E}"/>
              </a:ext>
            </a:extLst>
          </p:cNvPr>
          <p:cNvSpPr txBox="1"/>
          <p:nvPr/>
        </p:nvSpPr>
        <p:spPr>
          <a:xfrm>
            <a:off x="1252107" y="6547777"/>
            <a:ext cx="10863503" cy="261610"/>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The SAFER Wearables Study, </a:t>
            </a:r>
            <a:r>
              <a:rPr kumimoji="0" lang="en-US" sz="11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NCT04715555</a:t>
            </a: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A person with a heart rate monitor attached to his chest&#10;&#10;Description automatically generated">
            <a:extLst>
              <a:ext uri="{FF2B5EF4-FFF2-40B4-BE49-F238E27FC236}">
                <a16:creationId xmlns:a16="http://schemas.microsoft.com/office/drawing/2014/main" id="{C5CE61F4-0855-F2B7-5FDA-FD6835A34EB9}"/>
              </a:ext>
            </a:extLst>
          </p:cNvPr>
          <p:cNvPicPr>
            <a:picLocks noChangeAspect="1"/>
          </p:cNvPicPr>
          <p:nvPr/>
        </p:nvPicPr>
        <p:blipFill>
          <a:blip r:embed="rId5"/>
          <a:stretch>
            <a:fillRect/>
          </a:stretch>
        </p:blipFill>
        <p:spPr>
          <a:xfrm>
            <a:off x="225836" y="4418523"/>
            <a:ext cx="2520000" cy="1857913"/>
          </a:xfrm>
          <a:prstGeom prst="rect">
            <a:avLst/>
          </a:prstGeom>
        </p:spPr>
      </p:pic>
      <p:pic>
        <p:nvPicPr>
          <p:cNvPr id="6" name="Picture 5" descr="A close-up of a wrist watch&#10;&#10;Description automatically generated">
            <a:extLst>
              <a:ext uri="{FF2B5EF4-FFF2-40B4-BE49-F238E27FC236}">
                <a16:creationId xmlns:a16="http://schemas.microsoft.com/office/drawing/2014/main" id="{24706704-68A2-C75D-9D7A-F4F551773B72}"/>
              </a:ext>
            </a:extLst>
          </p:cNvPr>
          <p:cNvPicPr>
            <a:picLocks noChangeAspect="1"/>
          </p:cNvPicPr>
          <p:nvPr/>
        </p:nvPicPr>
        <p:blipFill rotWithShape="1">
          <a:blip r:embed="rId6"/>
          <a:srcRect t="16604"/>
          <a:stretch/>
        </p:blipFill>
        <p:spPr>
          <a:xfrm>
            <a:off x="225836" y="314500"/>
            <a:ext cx="2520000" cy="2104920"/>
          </a:xfrm>
          <a:prstGeom prst="rect">
            <a:avLst/>
          </a:prstGeom>
        </p:spPr>
      </p:pic>
      <p:pic>
        <p:nvPicPr>
          <p:cNvPr id="8" name="Picture 7" descr="A close-up of a wrist watch&#10;&#10;Description automatically generated">
            <a:extLst>
              <a:ext uri="{FF2B5EF4-FFF2-40B4-BE49-F238E27FC236}">
                <a16:creationId xmlns:a16="http://schemas.microsoft.com/office/drawing/2014/main" id="{EBCA473F-1363-9531-1CD8-1B1CB2F89344}"/>
              </a:ext>
            </a:extLst>
          </p:cNvPr>
          <p:cNvPicPr>
            <a:picLocks noChangeAspect="1"/>
          </p:cNvPicPr>
          <p:nvPr/>
        </p:nvPicPr>
        <p:blipFill>
          <a:blip r:embed="rId7"/>
          <a:stretch>
            <a:fillRect/>
          </a:stretch>
        </p:blipFill>
        <p:spPr>
          <a:xfrm>
            <a:off x="225836" y="2538729"/>
            <a:ext cx="2520000" cy="1760485"/>
          </a:xfrm>
          <a:prstGeom prst="rect">
            <a:avLst/>
          </a:prstGeom>
        </p:spPr>
      </p:pic>
    </p:spTree>
    <p:extLst>
      <p:ext uri="{BB962C8B-B14F-4D97-AF65-F5344CB8AC3E}">
        <p14:creationId xmlns:p14="http://schemas.microsoft.com/office/powerpoint/2010/main" val="298661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4" name="TextBox 3">
            <a:extLst>
              <a:ext uri="{FF2B5EF4-FFF2-40B4-BE49-F238E27FC236}">
                <a16:creationId xmlns:a16="http://schemas.microsoft.com/office/drawing/2014/main" id="{474DD9C8-5265-A71B-4709-0B05C7EC5A6E}"/>
              </a:ext>
            </a:extLst>
          </p:cNvPr>
          <p:cNvSpPr txBox="1"/>
          <p:nvPr/>
        </p:nvSpPr>
        <p:spPr>
          <a:xfrm>
            <a:off x="1252107" y="6547777"/>
            <a:ext cx="10863503" cy="261610"/>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The SAFER Wearables Study, </a:t>
            </a:r>
            <a:r>
              <a:rPr kumimoji="0" lang="en-US" sz="11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NCT04715555</a:t>
            </a: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F8415A1-CCAC-C4F5-8DE2-D7D32EC01D8D}"/>
              </a:ext>
            </a:extLst>
          </p:cNvPr>
          <p:cNvPicPr>
            <a:picLocks noChangeAspect="1"/>
          </p:cNvPicPr>
          <p:nvPr/>
        </p:nvPicPr>
        <p:blipFill>
          <a:blip r:embed="rId4"/>
          <a:stretch>
            <a:fillRect/>
          </a:stretch>
        </p:blipFill>
        <p:spPr>
          <a:xfrm>
            <a:off x="3673609" y="1513020"/>
            <a:ext cx="7184899" cy="3541372"/>
          </a:xfrm>
          <a:prstGeom prst="rect">
            <a:avLst/>
          </a:prstGeom>
        </p:spPr>
      </p:pic>
      <p:pic>
        <p:nvPicPr>
          <p:cNvPr id="8" name="Picture 7" descr="A person with a heart rate monitor attached to his chest&#10;&#10;Description automatically generated">
            <a:extLst>
              <a:ext uri="{FF2B5EF4-FFF2-40B4-BE49-F238E27FC236}">
                <a16:creationId xmlns:a16="http://schemas.microsoft.com/office/drawing/2014/main" id="{E0C853FE-8562-ABBB-70B9-77DF15E953DD}"/>
              </a:ext>
            </a:extLst>
          </p:cNvPr>
          <p:cNvPicPr>
            <a:picLocks noChangeAspect="1"/>
          </p:cNvPicPr>
          <p:nvPr/>
        </p:nvPicPr>
        <p:blipFill>
          <a:blip r:embed="rId5"/>
          <a:stretch>
            <a:fillRect/>
          </a:stretch>
        </p:blipFill>
        <p:spPr>
          <a:xfrm>
            <a:off x="225836" y="4418523"/>
            <a:ext cx="2520000" cy="1857913"/>
          </a:xfrm>
          <a:prstGeom prst="rect">
            <a:avLst/>
          </a:prstGeom>
        </p:spPr>
      </p:pic>
      <p:pic>
        <p:nvPicPr>
          <p:cNvPr id="13" name="Picture 12" descr="A close-up of a wrist watch&#10;&#10;Description automatically generated">
            <a:extLst>
              <a:ext uri="{FF2B5EF4-FFF2-40B4-BE49-F238E27FC236}">
                <a16:creationId xmlns:a16="http://schemas.microsoft.com/office/drawing/2014/main" id="{E45FE0E5-6D58-3448-35D7-8FEBAC8A1A39}"/>
              </a:ext>
            </a:extLst>
          </p:cNvPr>
          <p:cNvPicPr>
            <a:picLocks noChangeAspect="1"/>
          </p:cNvPicPr>
          <p:nvPr/>
        </p:nvPicPr>
        <p:blipFill rotWithShape="1">
          <a:blip r:embed="rId6"/>
          <a:srcRect t="16604"/>
          <a:stretch/>
        </p:blipFill>
        <p:spPr>
          <a:xfrm>
            <a:off x="225836" y="314500"/>
            <a:ext cx="2520000" cy="2104920"/>
          </a:xfrm>
          <a:prstGeom prst="rect">
            <a:avLst/>
          </a:prstGeom>
        </p:spPr>
      </p:pic>
      <p:pic>
        <p:nvPicPr>
          <p:cNvPr id="14" name="Picture 13" descr="A close-up of a wrist watch&#10;&#10;Description automatically generated">
            <a:extLst>
              <a:ext uri="{FF2B5EF4-FFF2-40B4-BE49-F238E27FC236}">
                <a16:creationId xmlns:a16="http://schemas.microsoft.com/office/drawing/2014/main" id="{CCF61467-0FA0-92BE-8C88-5ECBFC7C3167}"/>
              </a:ext>
            </a:extLst>
          </p:cNvPr>
          <p:cNvPicPr>
            <a:picLocks noChangeAspect="1"/>
          </p:cNvPicPr>
          <p:nvPr/>
        </p:nvPicPr>
        <p:blipFill>
          <a:blip r:embed="rId7"/>
          <a:stretch>
            <a:fillRect/>
          </a:stretch>
        </p:blipFill>
        <p:spPr>
          <a:xfrm>
            <a:off x="225836" y="2538729"/>
            <a:ext cx="2520000" cy="1760485"/>
          </a:xfrm>
          <a:prstGeom prst="rect">
            <a:avLst/>
          </a:prstGeom>
        </p:spPr>
      </p:pic>
    </p:spTree>
    <p:extLst>
      <p:ext uri="{BB962C8B-B14F-4D97-AF65-F5344CB8AC3E}">
        <p14:creationId xmlns:p14="http://schemas.microsoft.com/office/powerpoint/2010/main" val="1025761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4" name="TextBox 3">
            <a:extLst>
              <a:ext uri="{FF2B5EF4-FFF2-40B4-BE49-F238E27FC236}">
                <a16:creationId xmlns:a16="http://schemas.microsoft.com/office/drawing/2014/main" id="{474DD9C8-5265-A71B-4709-0B05C7EC5A6E}"/>
              </a:ext>
            </a:extLst>
          </p:cNvPr>
          <p:cNvSpPr txBox="1"/>
          <p:nvPr/>
        </p:nvSpPr>
        <p:spPr>
          <a:xfrm>
            <a:off x="1252107" y="6547777"/>
            <a:ext cx="10863503" cy="261610"/>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The SAFER Wearables Study, </a:t>
            </a:r>
            <a:r>
              <a:rPr kumimoji="0" lang="en-US" sz="11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NCT04715555</a:t>
            </a: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A person with a heart rate monitor attached to his chest&#10;&#10;Description automatically generated">
            <a:extLst>
              <a:ext uri="{FF2B5EF4-FFF2-40B4-BE49-F238E27FC236}">
                <a16:creationId xmlns:a16="http://schemas.microsoft.com/office/drawing/2014/main" id="{E0C853FE-8562-ABBB-70B9-77DF15E953DD}"/>
              </a:ext>
            </a:extLst>
          </p:cNvPr>
          <p:cNvPicPr>
            <a:picLocks noChangeAspect="1"/>
          </p:cNvPicPr>
          <p:nvPr/>
        </p:nvPicPr>
        <p:blipFill>
          <a:blip r:embed="rId4"/>
          <a:stretch>
            <a:fillRect/>
          </a:stretch>
        </p:blipFill>
        <p:spPr>
          <a:xfrm>
            <a:off x="225836" y="4418523"/>
            <a:ext cx="2520000" cy="1857913"/>
          </a:xfrm>
          <a:prstGeom prst="rect">
            <a:avLst/>
          </a:prstGeom>
        </p:spPr>
      </p:pic>
      <p:pic>
        <p:nvPicPr>
          <p:cNvPr id="13" name="Picture 12" descr="A close-up of a wrist watch&#10;&#10;Description automatically generated">
            <a:extLst>
              <a:ext uri="{FF2B5EF4-FFF2-40B4-BE49-F238E27FC236}">
                <a16:creationId xmlns:a16="http://schemas.microsoft.com/office/drawing/2014/main" id="{E45FE0E5-6D58-3448-35D7-8FEBAC8A1A39}"/>
              </a:ext>
            </a:extLst>
          </p:cNvPr>
          <p:cNvPicPr>
            <a:picLocks noChangeAspect="1"/>
          </p:cNvPicPr>
          <p:nvPr/>
        </p:nvPicPr>
        <p:blipFill rotWithShape="1">
          <a:blip r:embed="rId5"/>
          <a:srcRect t="16604"/>
          <a:stretch/>
        </p:blipFill>
        <p:spPr>
          <a:xfrm>
            <a:off x="225836" y="314500"/>
            <a:ext cx="2520000" cy="2104920"/>
          </a:xfrm>
          <a:prstGeom prst="rect">
            <a:avLst/>
          </a:prstGeom>
        </p:spPr>
      </p:pic>
      <p:pic>
        <p:nvPicPr>
          <p:cNvPr id="14" name="Picture 13" descr="A close-up of a wrist watch&#10;&#10;Description automatically generated">
            <a:extLst>
              <a:ext uri="{FF2B5EF4-FFF2-40B4-BE49-F238E27FC236}">
                <a16:creationId xmlns:a16="http://schemas.microsoft.com/office/drawing/2014/main" id="{CCF61467-0FA0-92BE-8C88-5ECBFC7C3167}"/>
              </a:ext>
            </a:extLst>
          </p:cNvPr>
          <p:cNvPicPr>
            <a:picLocks noChangeAspect="1"/>
          </p:cNvPicPr>
          <p:nvPr/>
        </p:nvPicPr>
        <p:blipFill>
          <a:blip r:embed="rId6"/>
          <a:stretch>
            <a:fillRect/>
          </a:stretch>
        </p:blipFill>
        <p:spPr>
          <a:xfrm>
            <a:off x="225836" y="2538729"/>
            <a:ext cx="2520000" cy="1760485"/>
          </a:xfrm>
          <a:prstGeom prst="rect">
            <a:avLst/>
          </a:prstGeom>
        </p:spPr>
      </p:pic>
      <p:sp>
        <p:nvSpPr>
          <p:cNvPr id="5" name="Rectangle 4">
            <a:extLst>
              <a:ext uri="{FF2B5EF4-FFF2-40B4-BE49-F238E27FC236}">
                <a16:creationId xmlns:a16="http://schemas.microsoft.com/office/drawing/2014/main" id="{15D96732-FC67-17C1-66BE-E6E0104B24C8}"/>
              </a:ext>
            </a:extLst>
          </p:cNvPr>
          <p:cNvSpPr/>
          <p:nvPr/>
        </p:nvSpPr>
        <p:spPr>
          <a:xfrm>
            <a:off x="72893" y="0"/>
            <a:ext cx="2859439" cy="43596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30675C0-DC54-BB15-F07A-77861371BD3E}"/>
              </a:ext>
            </a:extLst>
          </p:cNvPr>
          <p:cNvPicPr>
            <a:picLocks noChangeAspect="1"/>
          </p:cNvPicPr>
          <p:nvPr/>
        </p:nvPicPr>
        <p:blipFill>
          <a:blip r:embed="rId7"/>
          <a:stretch>
            <a:fillRect/>
          </a:stretch>
        </p:blipFill>
        <p:spPr>
          <a:xfrm>
            <a:off x="4213304" y="135519"/>
            <a:ext cx="6480000" cy="3155344"/>
          </a:xfrm>
          <a:prstGeom prst="rect">
            <a:avLst/>
          </a:prstGeom>
        </p:spPr>
      </p:pic>
      <p:pic>
        <p:nvPicPr>
          <p:cNvPr id="12" name="Picture 11">
            <a:extLst>
              <a:ext uri="{FF2B5EF4-FFF2-40B4-BE49-F238E27FC236}">
                <a16:creationId xmlns:a16="http://schemas.microsoft.com/office/drawing/2014/main" id="{C2AA3FEB-6003-0F16-F796-AD465845B3C1}"/>
              </a:ext>
            </a:extLst>
          </p:cNvPr>
          <p:cNvPicPr>
            <a:picLocks noChangeAspect="1"/>
          </p:cNvPicPr>
          <p:nvPr/>
        </p:nvPicPr>
        <p:blipFill>
          <a:blip r:embed="rId8"/>
          <a:stretch>
            <a:fillRect/>
          </a:stretch>
        </p:blipFill>
        <p:spPr>
          <a:xfrm>
            <a:off x="4209386" y="3789466"/>
            <a:ext cx="6480000" cy="1816247"/>
          </a:xfrm>
          <a:prstGeom prst="rect">
            <a:avLst/>
          </a:prstGeom>
        </p:spPr>
      </p:pic>
      <p:sp>
        <p:nvSpPr>
          <p:cNvPr id="15" name="TextBox 14">
            <a:extLst>
              <a:ext uri="{FF2B5EF4-FFF2-40B4-BE49-F238E27FC236}">
                <a16:creationId xmlns:a16="http://schemas.microsoft.com/office/drawing/2014/main" id="{66CED35B-929E-AFC0-7C54-9ABD603F7A5E}"/>
              </a:ext>
            </a:extLst>
          </p:cNvPr>
          <p:cNvSpPr txBox="1"/>
          <p:nvPr/>
        </p:nvSpPr>
        <p:spPr>
          <a:xfrm>
            <a:off x="3249828" y="5818159"/>
            <a:ext cx="3608172" cy="646331"/>
          </a:xfrm>
          <a:prstGeom prst="rect">
            <a:avLst/>
          </a:prstGeom>
          <a:noFill/>
        </p:spPr>
        <p:txBody>
          <a:bodyPr wrap="square" rtlCol="0">
            <a:spAutoFit/>
          </a:bodyPr>
          <a:lstStyle/>
          <a:p>
            <a:r>
              <a:rPr lang="en-US" i="1" dirty="0"/>
              <a:t>“looked as though I'd been attacked with an octopus with a round ring”</a:t>
            </a:r>
          </a:p>
        </p:txBody>
      </p:sp>
      <p:sp>
        <p:nvSpPr>
          <p:cNvPr id="16" name="TextBox 15">
            <a:extLst>
              <a:ext uri="{FF2B5EF4-FFF2-40B4-BE49-F238E27FC236}">
                <a16:creationId xmlns:a16="http://schemas.microsoft.com/office/drawing/2014/main" id="{E212C523-11DF-C4BE-C7C8-AD8FF3139AAB}"/>
              </a:ext>
            </a:extLst>
          </p:cNvPr>
          <p:cNvSpPr txBox="1"/>
          <p:nvPr/>
        </p:nvSpPr>
        <p:spPr>
          <a:xfrm>
            <a:off x="9598511" y="5818159"/>
            <a:ext cx="2181751" cy="369332"/>
          </a:xfrm>
          <a:prstGeom prst="rect">
            <a:avLst/>
          </a:prstGeom>
          <a:noFill/>
        </p:spPr>
        <p:txBody>
          <a:bodyPr wrap="none" rtlCol="0">
            <a:spAutoFit/>
          </a:bodyPr>
          <a:lstStyle/>
          <a:p>
            <a:r>
              <a:rPr lang="en-US" i="1" dirty="0"/>
              <a:t>"I forget that's there”</a:t>
            </a:r>
          </a:p>
        </p:txBody>
      </p:sp>
      <p:cxnSp>
        <p:nvCxnSpPr>
          <p:cNvPr id="18" name="Straight Arrow Connector 17">
            <a:extLst>
              <a:ext uri="{FF2B5EF4-FFF2-40B4-BE49-F238E27FC236}">
                <a16:creationId xmlns:a16="http://schemas.microsoft.com/office/drawing/2014/main" id="{B13D2350-28C8-421D-3949-D76501E30162}"/>
              </a:ext>
            </a:extLst>
          </p:cNvPr>
          <p:cNvCxnSpPr>
            <a:cxnSpLocks/>
            <a:endCxn id="15" idx="0"/>
          </p:cNvCxnSpPr>
          <p:nvPr/>
        </p:nvCxnSpPr>
        <p:spPr>
          <a:xfrm flipH="1">
            <a:off x="5053914" y="5011618"/>
            <a:ext cx="274224" cy="80654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FB760BC-BBB0-D0FA-8A2B-25C062224EA5}"/>
              </a:ext>
            </a:extLst>
          </p:cNvPr>
          <p:cNvCxnSpPr>
            <a:cxnSpLocks/>
            <a:endCxn id="16" idx="0"/>
          </p:cNvCxnSpPr>
          <p:nvPr/>
        </p:nvCxnSpPr>
        <p:spPr>
          <a:xfrm>
            <a:off x="10509738" y="5000936"/>
            <a:ext cx="179649" cy="81722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76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9B9F-489F-9E62-434E-F795ADB5A8F3}"/>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Detecting AF in daily life</a:t>
            </a:r>
          </a:p>
        </p:txBody>
      </p:sp>
      <p:graphicFrame>
        <p:nvGraphicFramePr>
          <p:cNvPr id="6" name="Diagram 5">
            <a:extLst>
              <a:ext uri="{FF2B5EF4-FFF2-40B4-BE49-F238E27FC236}">
                <a16:creationId xmlns:a16="http://schemas.microsoft.com/office/drawing/2014/main" id="{7909CC55-26AF-7B37-9930-913324D0CE59}"/>
              </a:ext>
            </a:extLst>
          </p:cNvPr>
          <p:cNvGraphicFramePr/>
          <p:nvPr/>
        </p:nvGraphicFramePr>
        <p:xfrm>
          <a:off x="246185" y="719667"/>
          <a:ext cx="11693769"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AEFEB64-DFA2-BD41-02C1-2119D6F51C42}"/>
              </a:ext>
            </a:extLst>
          </p:cNvPr>
          <p:cNvSpPr txBox="1"/>
          <p:nvPr/>
        </p:nvSpPr>
        <p:spPr>
          <a:xfrm>
            <a:off x="6733512" y="3303614"/>
            <a:ext cx="1849161"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Beat detection</a:t>
            </a:r>
          </a:p>
        </p:txBody>
      </p:sp>
      <p:sp>
        <p:nvSpPr>
          <p:cNvPr id="14" name="Rounded Rectangle 13">
            <a:extLst>
              <a:ext uri="{FF2B5EF4-FFF2-40B4-BE49-F238E27FC236}">
                <a16:creationId xmlns:a16="http://schemas.microsoft.com/office/drawing/2014/main" id="{0DE4910F-0E81-4F04-06DA-492630B26DAD}"/>
              </a:ext>
            </a:extLst>
          </p:cNvPr>
          <p:cNvSpPr/>
          <p:nvPr/>
        </p:nvSpPr>
        <p:spPr>
          <a:xfrm>
            <a:off x="6400792" y="1248508"/>
            <a:ext cx="2514602" cy="1670538"/>
          </a:xfrm>
          <a:prstGeom prst="roundRect">
            <a:avLst>
              <a:gd name="adj" fmla="val 8246"/>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1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3646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3B29F-CFD2-5938-0BF5-F45FEEA4CCE0}"/>
              </a:ext>
            </a:extLst>
          </p:cNvPr>
          <p:cNvPicPr>
            <a:picLocks noChangeAspect="1"/>
          </p:cNvPicPr>
          <p:nvPr/>
        </p:nvPicPr>
        <p:blipFill>
          <a:blip r:embed="rId3"/>
          <a:stretch>
            <a:fillRect/>
          </a:stretch>
        </p:blipFill>
        <p:spPr>
          <a:xfrm>
            <a:off x="2695656" y="-1"/>
            <a:ext cx="9496344" cy="6310274"/>
          </a:xfrm>
          <a:prstGeom prst="rect">
            <a:avLst/>
          </a:prstGeom>
          <a:noFill/>
          <a:effectLst>
            <a:softEdge rad="196502"/>
          </a:effectLst>
        </p:spPr>
      </p:pic>
      <p:sp>
        <p:nvSpPr>
          <p:cNvPr id="17" name="Oval 16">
            <a:extLst>
              <a:ext uri="{FF2B5EF4-FFF2-40B4-BE49-F238E27FC236}">
                <a16:creationId xmlns:a16="http://schemas.microsoft.com/office/drawing/2014/main" id="{1D0D2BB2-E1D7-9F42-98E8-6A63A62BA11F}"/>
              </a:ext>
            </a:extLst>
          </p:cNvPr>
          <p:cNvSpPr>
            <a:spLocks noChangeAspect="1"/>
          </p:cNvSpPr>
          <p:nvPr/>
        </p:nvSpPr>
        <p:spPr>
          <a:xfrm>
            <a:off x="700389" y="3126580"/>
            <a:ext cx="1900526" cy="109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7,000</a:t>
            </a:r>
          </a:p>
        </p:txBody>
      </p:sp>
      <p:sp>
        <p:nvSpPr>
          <p:cNvPr id="18" name="TextBox 17">
            <a:extLst>
              <a:ext uri="{FF2B5EF4-FFF2-40B4-BE49-F238E27FC236}">
                <a16:creationId xmlns:a16="http://schemas.microsoft.com/office/drawing/2014/main" id="{AA9A0159-276A-0846-892A-F46EC1C91BEF}"/>
              </a:ext>
            </a:extLst>
          </p:cNvPr>
          <p:cNvSpPr txBox="1"/>
          <p:nvPr/>
        </p:nvSpPr>
        <p:spPr>
          <a:xfrm>
            <a:off x="2813991" y="3244352"/>
            <a:ext cx="1643224" cy="830997"/>
          </a:xfrm>
          <a:prstGeom prst="rect">
            <a:avLst/>
          </a:prstGeom>
          <a:solidFill>
            <a:schemeClr val="tx1">
              <a:alpha val="61000"/>
            </a:scheme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Strokes prevented</a:t>
            </a:r>
          </a:p>
        </p:txBody>
      </p:sp>
      <p:sp>
        <p:nvSpPr>
          <p:cNvPr id="19" name="TextBox 18">
            <a:extLst>
              <a:ext uri="{FF2B5EF4-FFF2-40B4-BE49-F238E27FC236}">
                <a16:creationId xmlns:a16="http://schemas.microsoft.com/office/drawing/2014/main" id="{11716BA1-57FE-7E49-BFB6-57D99B9EA321}"/>
              </a:ext>
            </a:extLst>
          </p:cNvPr>
          <p:cNvSpPr txBox="1"/>
          <p:nvPr/>
        </p:nvSpPr>
        <p:spPr>
          <a:xfrm>
            <a:off x="2217881" y="1804804"/>
            <a:ext cx="1643224" cy="830997"/>
          </a:xfrm>
          <a:prstGeom prst="rect">
            <a:avLst/>
          </a:prstGeom>
          <a:solidFill>
            <a:schemeClr val="tx1">
              <a:alpha val="61000"/>
            </a:scheme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Lives saved p.a.</a:t>
            </a:r>
          </a:p>
        </p:txBody>
      </p:sp>
      <p:sp>
        <p:nvSpPr>
          <p:cNvPr id="20" name="Oval 19">
            <a:extLst>
              <a:ext uri="{FF2B5EF4-FFF2-40B4-BE49-F238E27FC236}">
                <a16:creationId xmlns:a16="http://schemas.microsoft.com/office/drawing/2014/main" id="{7D419AB6-C2D3-C34B-A1FE-F0C12F52C81F}"/>
              </a:ext>
            </a:extLst>
          </p:cNvPr>
          <p:cNvSpPr>
            <a:spLocks noChangeAspect="1"/>
          </p:cNvSpPr>
          <p:nvPr/>
        </p:nvSpPr>
        <p:spPr>
          <a:xfrm>
            <a:off x="528567" y="1804802"/>
            <a:ext cx="1558792" cy="8617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2,000</a:t>
            </a:r>
          </a:p>
        </p:txBody>
      </p:sp>
      <p:sp>
        <p:nvSpPr>
          <p:cNvPr id="21" name="Oval 20">
            <a:extLst>
              <a:ext uri="{FF2B5EF4-FFF2-40B4-BE49-F238E27FC236}">
                <a16:creationId xmlns:a16="http://schemas.microsoft.com/office/drawing/2014/main" id="{9D96B5E3-5155-4543-98A0-BE411154AF5B}"/>
              </a:ext>
            </a:extLst>
          </p:cNvPr>
          <p:cNvSpPr>
            <a:spLocks noChangeAspect="1"/>
          </p:cNvSpPr>
          <p:nvPr/>
        </p:nvSpPr>
        <p:spPr>
          <a:xfrm>
            <a:off x="1286353" y="4478308"/>
            <a:ext cx="1900526" cy="155879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425,000</a:t>
            </a:r>
          </a:p>
        </p:txBody>
      </p:sp>
      <p:sp>
        <p:nvSpPr>
          <p:cNvPr id="22" name="TextBox 21">
            <a:extLst>
              <a:ext uri="{FF2B5EF4-FFF2-40B4-BE49-F238E27FC236}">
                <a16:creationId xmlns:a16="http://schemas.microsoft.com/office/drawing/2014/main" id="{76B83B05-36F2-AB4F-B9F6-EB3DFDABB2EF}"/>
              </a:ext>
            </a:extLst>
          </p:cNvPr>
          <p:cNvSpPr txBox="1"/>
          <p:nvPr/>
        </p:nvSpPr>
        <p:spPr>
          <a:xfrm>
            <a:off x="3359255" y="4826815"/>
            <a:ext cx="1620557" cy="830997"/>
          </a:xfrm>
          <a:prstGeom prst="rect">
            <a:avLst/>
          </a:prstGeom>
          <a:solidFill>
            <a:schemeClr val="tx1">
              <a:alpha val="61000"/>
            </a:scheme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Additional diagnoses</a:t>
            </a:r>
          </a:p>
        </p:txBody>
      </p:sp>
      <p:sp>
        <p:nvSpPr>
          <p:cNvPr id="23" name="TextBox 22">
            <a:extLst>
              <a:ext uri="{FF2B5EF4-FFF2-40B4-BE49-F238E27FC236}">
                <a16:creationId xmlns:a16="http://schemas.microsoft.com/office/drawing/2014/main" id="{2DD4E881-9BF9-874F-A92D-61488B308D10}"/>
              </a:ext>
            </a:extLst>
          </p:cNvPr>
          <p:cNvSpPr txBox="1"/>
          <p:nvPr/>
        </p:nvSpPr>
        <p:spPr>
          <a:xfrm>
            <a:off x="496603" y="304758"/>
            <a:ext cx="2683920" cy="1200329"/>
          </a:xfrm>
          <a:prstGeom prst="rect">
            <a:avLst/>
          </a:prstGeom>
          <a:solidFill>
            <a:schemeClr val="tx1">
              <a:alpha val="61000"/>
            </a:schemeClr>
          </a:solid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If atrial fibrillation was adequately treated in England:</a:t>
            </a:r>
          </a:p>
        </p:txBody>
      </p:sp>
      <p:sp>
        <p:nvSpPr>
          <p:cNvPr id="24" name="TextBox 23">
            <a:extLst>
              <a:ext uri="{FF2B5EF4-FFF2-40B4-BE49-F238E27FC236}">
                <a16:creationId xmlns:a16="http://schemas.microsoft.com/office/drawing/2014/main" id="{0F74496C-1A57-4C4A-95D4-B0C44748D8E9}"/>
              </a:ext>
            </a:extLst>
          </p:cNvPr>
          <p:cNvSpPr txBox="1"/>
          <p:nvPr/>
        </p:nvSpPr>
        <p:spPr>
          <a:xfrm>
            <a:off x="0" y="5993252"/>
            <a:ext cx="6827384" cy="954107"/>
          </a:xfrm>
          <a:prstGeom prst="rect">
            <a:avLst/>
          </a:prstGeom>
          <a:no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Stroke Association,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State of the Nation</a:t>
            </a:r>
            <a:r>
              <a:rPr kumimoji="0" lang="en-GB" sz="1400" b="0" i="0" u="none" strike="noStrike" kern="1200" cap="none" spc="0" normalizeH="0" baseline="0" noProof="0" dirty="0">
                <a:ln>
                  <a:noFill/>
                </a:ln>
                <a:solidFill>
                  <a:prstClr val="white"/>
                </a:solidFill>
                <a:effectLst/>
                <a:uLnTx/>
                <a:uFillTx/>
                <a:latin typeface="Calibri"/>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Public Health England,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Atrial fibrillation prevalence estimates in England …</a:t>
            </a:r>
            <a:r>
              <a:rPr kumimoji="0" lang="en-GB" sz="1400" b="0" i="0" u="none" strike="noStrike" kern="1200" cap="none" spc="0" normalizeH="0" baseline="0" noProof="0" dirty="0">
                <a:ln>
                  <a:noFill/>
                </a:ln>
                <a:solidFill>
                  <a:prstClr val="white"/>
                </a:solidFill>
                <a:effectLst/>
                <a:uLnTx/>
                <a:uFillTx/>
                <a:latin typeface="Calibri"/>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1CEDD17-CAC3-8F06-DC0F-92B2B20710F1}"/>
              </a:ext>
            </a:extLst>
          </p:cNvPr>
          <p:cNvSpPr txBox="1"/>
          <p:nvPr/>
        </p:nvSpPr>
        <p:spPr>
          <a:xfrm>
            <a:off x="5024221" y="6515020"/>
            <a:ext cx="7167780" cy="297454"/>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prstClr val="white"/>
                </a:solidFill>
                <a:effectLst/>
                <a:uLnTx/>
                <a:uFillTx/>
                <a:latin typeface="Calibri"/>
                <a:ea typeface="+mn-ea"/>
                <a:cs typeface="+mn-cs"/>
              </a:rPr>
              <a:t>Pexels</a:t>
            </a:r>
            <a:r>
              <a:rPr kumimoji="0" lang="en-US" sz="1333" b="0" i="0" u="none" strike="noStrike" kern="1200" cap="none" spc="0" normalizeH="0" baseline="0" noProof="0" dirty="0">
                <a:ln>
                  <a:noFill/>
                </a:ln>
                <a:solidFill>
                  <a:prstClr val="white"/>
                </a:solidFill>
                <a:effectLst/>
                <a:uLnTx/>
                <a:uFillTx/>
                <a:latin typeface="Calibri"/>
                <a:ea typeface="+mn-ea"/>
                <a:cs typeface="+mn-cs"/>
              </a:rPr>
              <a:t>, </a:t>
            </a:r>
            <a:r>
              <a:rPr kumimoji="0" lang="en-US" sz="1333"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https://pixabay.com/photos/man-heartache-chest-pain-hurt-pain-1846050/</a:t>
            </a:r>
            <a:r>
              <a:rPr kumimoji="0" lang="en-US" sz="1333" b="0" i="0" u="none" strike="noStrike" kern="1200" cap="none" spc="0" normalizeH="0" baseline="0" noProof="0" dirty="0">
                <a:ln>
                  <a:noFill/>
                </a:ln>
                <a:solidFill>
                  <a:prstClr val="white"/>
                </a:solidFill>
                <a:effectLst/>
                <a:uLnTx/>
                <a:uFillTx/>
                <a:latin typeface="Calibri"/>
                <a:ea typeface="+mn-ea"/>
                <a:cs typeface="+mn-cs"/>
              </a:rPr>
              <a:t> (</a:t>
            </a:r>
            <a:r>
              <a:rPr kumimoji="0" lang="en-US" sz="1333" b="0" i="0" u="none" strike="noStrike" kern="1200" cap="none" spc="0" normalizeH="0" baseline="0" noProof="0" dirty="0">
                <a:ln>
                  <a:noFill/>
                </a:ln>
                <a:solidFill>
                  <a:prstClr val="white"/>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Pixabay Licence</a:t>
            </a:r>
            <a:r>
              <a:rPr kumimoji="0" lang="en-US" sz="1333"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362054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PG signal and detected beats">
            <a:extLst>
              <a:ext uri="{FF2B5EF4-FFF2-40B4-BE49-F238E27FC236}">
                <a16:creationId xmlns:a16="http://schemas.microsoft.com/office/drawing/2014/main" id="{3B2D50FE-D2F8-882F-25B5-132665D2D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62" y="2109187"/>
            <a:ext cx="5363149" cy="30970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7CF266-5FD0-646F-3353-BEC59A4EA074}"/>
              </a:ext>
            </a:extLst>
          </p:cNvPr>
          <p:cNvSpPr txBox="1"/>
          <p:nvPr/>
        </p:nvSpPr>
        <p:spPr>
          <a:xfrm>
            <a:off x="6245129" y="2396730"/>
            <a:ext cx="5870482" cy="2396938"/>
          </a:xfrm>
          <a:prstGeom prst="rect">
            <a:avLst/>
          </a:prstGeom>
          <a:noFill/>
        </p:spPr>
        <p:txBody>
          <a:bodyPr wrap="square" rtlCol="0">
            <a:spAutoFit/>
          </a:bodyPr>
          <a:lstStyle/>
          <a:p>
            <a:pPr>
              <a:lnSpc>
                <a:spcPct val="120000"/>
              </a:lnSpc>
            </a:pPr>
            <a:r>
              <a:rPr lang="en-US" b="1" dirty="0"/>
              <a:t>Aim: </a:t>
            </a:r>
            <a:r>
              <a:rPr lang="en-US" dirty="0"/>
              <a:t>To identify the best algorithm to detect heart beats in photoplethysmography signals.</a:t>
            </a:r>
          </a:p>
          <a:p>
            <a:pPr>
              <a:lnSpc>
                <a:spcPct val="120000"/>
              </a:lnSpc>
            </a:pPr>
            <a:endParaRPr lang="en-US" b="1" dirty="0"/>
          </a:p>
          <a:p>
            <a:pPr>
              <a:lnSpc>
                <a:spcPct val="120000"/>
              </a:lnSpc>
            </a:pPr>
            <a:r>
              <a:rPr lang="en-US" b="1" dirty="0"/>
              <a:t>Methods:</a:t>
            </a:r>
          </a:p>
          <a:p>
            <a:pPr marL="285750" indent="-285750">
              <a:lnSpc>
                <a:spcPct val="120000"/>
              </a:lnSpc>
              <a:buFont typeface="Arial" panose="020B0604020202020204" pitchFamily="34" charset="0"/>
              <a:buChar char="•"/>
            </a:pPr>
            <a:r>
              <a:rPr lang="en-US" dirty="0"/>
              <a:t>Fifteen open-source beat detection algorithms</a:t>
            </a:r>
          </a:p>
          <a:p>
            <a:pPr marL="285750" indent="-285750">
              <a:lnSpc>
                <a:spcPct val="120000"/>
              </a:lnSpc>
              <a:buFont typeface="Arial" panose="020B0604020202020204" pitchFamily="34" charset="0"/>
              <a:buChar char="•"/>
            </a:pPr>
            <a:r>
              <a:rPr lang="en-US" dirty="0"/>
              <a:t>Assessed against electrocardiogram-derived heartbeats</a:t>
            </a:r>
          </a:p>
          <a:p>
            <a:pPr marL="285750" indent="-285750">
              <a:lnSpc>
                <a:spcPct val="120000"/>
              </a:lnSpc>
              <a:buFont typeface="Arial" panose="020B0604020202020204" pitchFamily="34" charset="0"/>
              <a:buChar char="•"/>
            </a:pPr>
            <a:r>
              <a:rPr lang="en-US" dirty="0"/>
              <a:t>On eight datasets.</a:t>
            </a:r>
          </a:p>
        </p:txBody>
      </p:sp>
      <p:sp>
        <p:nvSpPr>
          <p:cNvPr id="7" name="TextBox 6">
            <a:extLst>
              <a:ext uri="{FF2B5EF4-FFF2-40B4-BE49-F238E27FC236}">
                <a16:creationId xmlns:a16="http://schemas.microsoft.com/office/drawing/2014/main" id="{13E7B5E1-AC0D-D2C2-7834-A5B647B2F31F}"/>
              </a:ext>
            </a:extLst>
          </p:cNvPr>
          <p:cNvSpPr txBox="1"/>
          <p:nvPr/>
        </p:nvSpPr>
        <p:spPr>
          <a:xfrm>
            <a:off x="1252107" y="6556634"/>
            <a:ext cx="10863503" cy="261610"/>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Charlton PH </a:t>
            </a:r>
            <a:r>
              <a:rPr kumimoji="0" lang="en-GB" sz="1100" b="0" i="1" u="none" strike="noStrike" kern="1200" cap="none" spc="0" normalizeH="0" baseline="0" noProof="0" dirty="0">
                <a:ln>
                  <a:noFill/>
                </a:ln>
                <a:solidFill>
                  <a:prstClr val="white"/>
                </a:solidFill>
                <a:effectLst/>
                <a:uLnTx/>
                <a:uFillTx/>
                <a:latin typeface="Calibri"/>
                <a:ea typeface="+mn-ea"/>
                <a:cs typeface="+mn-cs"/>
              </a:rPr>
              <a:t>et al.</a:t>
            </a:r>
            <a:r>
              <a:rPr kumimoji="0" lang="en-GB" sz="1100" b="0" i="0" u="none" strike="noStrike" kern="1200" cap="none" spc="0" normalizeH="0" baseline="0" noProof="0" dirty="0">
                <a:ln>
                  <a:noFill/>
                </a:ln>
                <a:solidFill>
                  <a:prstClr val="white"/>
                </a:solidFill>
                <a:effectLst/>
                <a:uLnTx/>
                <a:uFillTx/>
                <a:latin typeface="Calibri"/>
                <a:ea typeface="+mn-ea"/>
                <a:cs typeface="+mn-cs"/>
              </a:rPr>
              <a:t>, Detecting beats in the photoplethysmogram: benchmarking open-source algorithms, Phys Meas., 2022. </a:t>
            </a:r>
            <a:r>
              <a:rPr kumimoji="0" lang="en-GB" sz="11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https://doi.org/10.1088/1361-6579/ac826d</a:t>
            </a:r>
            <a:r>
              <a:rPr kumimoji="0" lang="en-GB"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CC BY 4.0</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p>
        </p:txBody>
      </p:sp>
      <p:sp>
        <p:nvSpPr>
          <p:cNvPr id="3" name="Title 1">
            <a:extLst>
              <a:ext uri="{FF2B5EF4-FFF2-40B4-BE49-F238E27FC236}">
                <a16:creationId xmlns:a16="http://schemas.microsoft.com/office/drawing/2014/main" id="{4BAF29D1-6558-CCEC-6F73-AA2532D20CA2}"/>
              </a:ext>
            </a:extLst>
          </p:cNvPr>
          <p:cNvSpPr txBox="1">
            <a:spLocks/>
          </p:cNvSpPr>
          <p:nvPr/>
        </p:nvSpPr>
        <p:spPr>
          <a:xfrm>
            <a:off x="72893" y="39756"/>
            <a:ext cx="11593590"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Benchmarking photoplethysmogram beat detectors</a:t>
            </a:r>
          </a:p>
        </p:txBody>
      </p:sp>
    </p:spTree>
    <p:custDataLst>
      <p:tags r:id="rId1"/>
    </p:custDataLst>
    <p:extLst>
      <p:ext uri="{BB962C8B-B14F-4D97-AF65-F5344CB8AC3E}">
        <p14:creationId xmlns:p14="http://schemas.microsoft.com/office/powerpoint/2010/main" val="266438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6510EB-F9AA-5DA5-12B7-7963837E1C34}"/>
              </a:ext>
            </a:extLst>
          </p:cNvPr>
          <p:cNvSpPr txBox="1"/>
          <p:nvPr/>
        </p:nvSpPr>
        <p:spPr>
          <a:xfrm>
            <a:off x="1252107" y="6556634"/>
            <a:ext cx="10863503" cy="261610"/>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Charlton PH </a:t>
            </a:r>
            <a:r>
              <a:rPr kumimoji="0" lang="en-GB" sz="1100" b="0" i="1" u="none" strike="noStrike" kern="1200" cap="none" spc="0" normalizeH="0" baseline="0" noProof="0" dirty="0">
                <a:ln>
                  <a:noFill/>
                </a:ln>
                <a:solidFill>
                  <a:prstClr val="white"/>
                </a:solidFill>
                <a:effectLst/>
                <a:uLnTx/>
                <a:uFillTx/>
                <a:latin typeface="Calibri"/>
                <a:ea typeface="+mn-ea"/>
                <a:cs typeface="+mn-cs"/>
              </a:rPr>
              <a:t>et al.</a:t>
            </a:r>
            <a:r>
              <a:rPr kumimoji="0" lang="en-GB" sz="1100" b="0" i="0" u="none" strike="noStrike" kern="1200" cap="none" spc="0" normalizeH="0" baseline="0" noProof="0" dirty="0">
                <a:ln>
                  <a:noFill/>
                </a:ln>
                <a:solidFill>
                  <a:prstClr val="white"/>
                </a:solidFill>
                <a:effectLst/>
                <a:uLnTx/>
                <a:uFillTx/>
                <a:latin typeface="Calibri"/>
                <a:ea typeface="+mn-ea"/>
                <a:cs typeface="+mn-cs"/>
              </a:rPr>
              <a:t>, Detecting beats in the photoplethysmogram: benchmarking open-source algorithms, Phys Meas., 2022. </a:t>
            </a:r>
            <a:r>
              <a:rPr kumimoji="0" lang="en-GB" sz="11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https://doi.org/10.1088/1361-6579/ac826d</a:t>
            </a:r>
            <a:r>
              <a:rPr kumimoji="0" lang="en-GB"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p>
        </p:txBody>
      </p:sp>
      <p:pic>
        <p:nvPicPr>
          <p:cNvPr id="5" name="Picture 4">
            <a:extLst>
              <a:ext uri="{FF2B5EF4-FFF2-40B4-BE49-F238E27FC236}">
                <a16:creationId xmlns:a16="http://schemas.microsoft.com/office/drawing/2014/main" id="{07940BE4-2784-EF53-8656-EA84A45D1F7C}"/>
              </a:ext>
            </a:extLst>
          </p:cNvPr>
          <p:cNvPicPr>
            <a:picLocks noChangeAspect="1"/>
          </p:cNvPicPr>
          <p:nvPr/>
        </p:nvPicPr>
        <p:blipFill>
          <a:blip r:embed="rId6"/>
          <a:stretch>
            <a:fillRect/>
          </a:stretch>
        </p:blipFill>
        <p:spPr>
          <a:xfrm>
            <a:off x="189187" y="744560"/>
            <a:ext cx="4824317" cy="5661496"/>
          </a:xfrm>
          <a:prstGeom prst="rect">
            <a:avLst/>
          </a:prstGeom>
        </p:spPr>
      </p:pic>
      <p:pic>
        <p:nvPicPr>
          <p:cNvPr id="7" name="Picture 6">
            <a:extLst>
              <a:ext uri="{FF2B5EF4-FFF2-40B4-BE49-F238E27FC236}">
                <a16:creationId xmlns:a16="http://schemas.microsoft.com/office/drawing/2014/main" id="{2C7A026F-2427-AE74-C479-31E0896AD6A7}"/>
              </a:ext>
            </a:extLst>
          </p:cNvPr>
          <p:cNvPicPr>
            <a:picLocks noChangeAspect="1"/>
          </p:cNvPicPr>
          <p:nvPr/>
        </p:nvPicPr>
        <p:blipFill rotWithShape="1">
          <a:blip r:embed="rId7"/>
          <a:srcRect t="73638" r="72440"/>
          <a:stretch/>
        </p:blipFill>
        <p:spPr>
          <a:xfrm>
            <a:off x="6874666" y="744560"/>
            <a:ext cx="3939649" cy="4422378"/>
          </a:xfrm>
          <a:prstGeom prst="rect">
            <a:avLst/>
          </a:prstGeom>
        </p:spPr>
      </p:pic>
      <p:sp>
        <p:nvSpPr>
          <p:cNvPr id="8" name="Rectangle 7">
            <a:extLst>
              <a:ext uri="{FF2B5EF4-FFF2-40B4-BE49-F238E27FC236}">
                <a16:creationId xmlns:a16="http://schemas.microsoft.com/office/drawing/2014/main" id="{2AAF80DA-2EE0-3CA4-2F0B-D02DA5D2738B}"/>
              </a:ext>
            </a:extLst>
          </p:cNvPr>
          <p:cNvSpPr/>
          <p:nvPr/>
        </p:nvSpPr>
        <p:spPr>
          <a:xfrm>
            <a:off x="189187" y="4991037"/>
            <a:ext cx="1303282" cy="1401961"/>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08A91985-011B-19F0-6231-9372DE266F7B}"/>
              </a:ext>
            </a:extLst>
          </p:cNvPr>
          <p:cNvCxnSpPr>
            <a:cxnSpLocks/>
          </p:cNvCxnSpPr>
          <p:nvPr/>
        </p:nvCxnSpPr>
        <p:spPr>
          <a:xfrm flipV="1">
            <a:off x="1492469" y="5193812"/>
            <a:ext cx="9321845" cy="121224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186352-7C16-7DB9-19CD-3A60DCDA130F}"/>
              </a:ext>
            </a:extLst>
          </p:cNvPr>
          <p:cNvCxnSpPr>
            <a:cxnSpLocks/>
          </p:cNvCxnSpPr>
          <p:nvPr/>
        </p:nvCxnSpPr>
        <p:spPr>
          <a:xfrm flipV="1">
            <a:off x="189187" y="934278"/>
            <a:ext cx="6494669" cy="4069817"/>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394EBAE-DC5C-3BE0-3438-131AFCF8F257}"/>
              </a:ext>
            </a:extLst>
          </p:cNvPr>
          <p:cNvSpPr txBox="1"/>
          <p:nvPr/>
        </p:nvSpPr>
        <p:spPr>
          <a:xfrm>
            <a:off x="8624293" y="5711418"/>
            <a:ext cx="3232759" cy="646331"/>
          </a:xfrm>
          <a:prstGeom prst="rect">
            <a:avLst/>
          </a:prstGeom>
          <a:noFill/>
        </p:spPr>
        <p:txBody>
          <a:bodyPr wrap="square" rtlCol="0">
            <a:spAutoFit/>
          </a:bodyPr>
          <a:lstStyle/>
          <a:p>
            <a:r>
              <a:rPr lang="en-US" dirty="0"/>
              <a:t>Identified two best-performing algorithms to detect heart beats</a:t>
            </a:r>
          </a:p>
        </p:txBody>
      </p:sp>
      <p:sp>
        <p:nvSpPr>
          <p:cNvPr id="13" name="Rectangle 12">
            <a:extLst>
              <a:ext uri="{FF2B5EF4-FFF2-40B4-BE49-F238E27FC236}">
                <a16:creationId xmlns:a16="http://schemas.microsoft.com/office/drawing/2014/main" id="{F2B9D641-C3B9-7CF7-76B7-2F13C8008B47}"/>
              </a:ext>
            </a:extLst>
          </p:cNvPr>
          <p:cNvSpPr/>
          <p:nvPr/>
        </p:nvSpPr>
        <p:spPr>
          <a:xfrm>
            <a:off x="6683857" y="907403"/>
            <a:ext cx="4130457" cy="4259534"/>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F6B096AA-A77D-CEC7-D0DC-182316280DDD}"/>
              </a:ext>
            </a:extLst>
          </p:cNvPr>
          <p:cNvSpPr txBox="1">
            <a:spLocks/>
          </p:cNvSpPr>
          <p:nvPr/>
        </p:nvSpPr>
        <p:spPr>
          <a:xfrm>
            <a:off x="72893" y="39756"/>
            <a:ext cx="11593590"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Benchmarking photoplethysmogram beat detectors</a:t>
            </a:r>
          </a:p>
        </p:txBody>
      </p:sp>
    </p:spTree>
    <p:custDataLst>
      <p:tags r:id="rId1"/>
    </p:custDataLst>
    <p:extLst>
      <p:ext uri="{BB962C8B-B14F-4D97-AF65-F5344CB8AC3E}">
        <p14:creationId xmlns:p14="http://schemas.microsoft.com/office/powerpoint/2010/main" val="339658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1501-2309-9F04-EC74-4FBD6FE0CBA7}"/>
              </a:ext>
            </a:extLst>
          </p:cNvPr>
          <p:cNvSpPr txBox="1">
            <a:spLocks/>
          </p:cNvSpPr>
          <p:nvPr/>
        </p:nvSpPr>
        <p:spPr>
          <a:xfrm>
            <a:off x="72893" y="39756"/>
            <a:ext cx="11593590"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Benchmarking photoplethysmogram beat detectors</a:t>
            </a:r>
          </a:p>
        </p:txBody>
      </p:sp>
      <p:sp>
        <p:nvSpPr>
          <p:cNvPr id="4" name="TextBox 3">
            <a:extLst>
              <a:ext uri="{FF2B5EF4-FFF2-40B4-BE49-F238E27FC236}">
                <a16:creationId xmlns:a16="http://schemas.microsoft.com/office/drawing/2014/main" id="{756510EB-F9AA-5DA5-12B7-7963837E1C34}"/>
              </a:ext>
            </a:extLst>
          </p:cNvPr>
          <p:cNvSpPr txBox="1"/>
          <p:nvPr/>
        </p:nvSpPr>
        <p:spPr>
          <a:xfrm>
            <a:off x="1252107" y="6556634"/>
            <a:ext cx="10863503" cy="261610"/>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Charlton PH </a:t>
            </a:r>
            <a:r>
              <a:rPr kumimoji="0" lang="en-GB" sz="1100" b="0" i="1" u="none" strike="noStrike" kern="1200" cap="none" spc="0" normalizeH="0" baseline="0" noProof="0" dirty="0">
                <a:ln>
                  <a:noFill/>
                </a:ln>
                <a:solidFill>
                  <a:prstClr val="white"/>
                </a:solidFill>
                <a:effectLst/>
                <a:uLnTx/>
                <a:uFillTx/>
                <a:latin typeface="Calibri"/>
                <a:ea typeface="+mn-ea"/>
                <a:cs typeface="+mn-cs"/>
              </a:rPr>
              <a:t>et al.</a:t>
            </a:r>
            <a:r>
              <a:rPr kumimoji="0" lang="en-GB" sz="1100" b="0" i="0" u="none" strike="noStrike" kern="1200" cap="none" spc="0" normalizeH="0" baseline="0" noProof="0" dirty="0">
                <a:ln>
                  <a:noFill/>
                </a:ln>
                <a:solidFill>
                  <a:prstClr val="white"/>
                </a:solidFill>
                <a:effectLst/>
                <a:uLnTx/>
                <a:uFillTx/>
                <a:latin typeface="Calibri"/>
                <a:ea typeface="+mn-ea"/>
                <a:cs typeface="+mn-cs"/>
              </a:rPr>
              <a:t>, Detecting beats in the photoplethysmogram: benchmarking open-source algorithms, Phys Meas., 2022. </a:t>
            </a:r>
            <a:r>
              <a:rPr kumimoji="0" lang="en-GB" sz="11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https://doi.org/10.1088/1361-6579/ac826d</a:t>
            </a:r>
            <a:r>
              <a:rPr kumimoji="0" lang="en-GB"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p>
        </p:txBody>
      </p:sp>
      <p:pic>
        <p:nvPicPr>
          <p:cNvPr id="5" name="Picture 4">
            <a:extLst>
              <a:ext uri="{FF2B5EF4-FFF2-40B4-BE49-F238E27FC236}">
                <a16:creationId xmlns:a16="http://schemas.microsoft.com/office/drawing/2014/main" id="{07940BE4-2784-EF53-8656-EA84A45D1F7C}"/>
              </a:ext>
            </a:extLst>
          </p:cNvPr>
          <p:cNvPicPr>
            <a:picLocks noChangeAspect="1"/>
          </p:cNvPicPr>
          <p:nvPr/>
        </p:nvPicPr>
        <p:blipFill rotWithShape="1">
          <a:blip r:embed="rId6"/>
          <a:srcRect b="75651"/>
          <a:stretch/>
        </p:blipFill>
        <p:spPr>
          <a:xfrm>
            <a:off x="714704" y="849663"/>
            <a:ext cx="10152992" cy="2901178"/>
          </a:xfrm>
          <a:prstGeom prst="rect">
            <a:avLst/>
          </a:prstGeom>
        </p:spPr>
      </p:pic>
      <p:sp>
        <p:nvSpPr>
          <p:cNvPr id="6" name="TextBox 5">
            <a:extLst>
              <a:ext uri="{FF2B5EF4-FFF2-40B4-BE49-F238E27FC236}">
                <a16:creationId xmlns:a16="http://schemas.microsoft.com/office/drawing/2014/main" id="{1D372419-AC8A-1B79-F4B9-7B1BA45DD5AF}"/>
              </a:ext>
            </a:extLst>
          </p:cNvPr>
          <p:cNvSpPr txBox="1"/>
          <p:nvPr/>
        </p:nvSpPr>
        <p:spPr>
          <a:xfrm>
            <a:off x="1818289" y="3720309"/>
            <a:ext cx="6950877" cy="734945"/>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Eight beat detectors performed well at rest in the absence of movement</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F1 scores of &gt;=90% on hospital data and wearable data</a:t>
            </a:r>
          </a:p>
        </p:txBody>
      </p:sp>
    </p:spTree>
    <p:custDataLst>
      <p:tags r:id="rId1"/>
    </p:custDataLst>
    <p:extLst>
      <p:ext uri="{BB962C8B-B14F-4D97-AF65-F5344CB8AC3E}">
        <p14:creationId xmlns:p14="http://schemas.microsoft.com/office/powerpoint/2010/main" val="3961820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1501-2309-9F04-EC74-4FBD6FE0CBA7}"/>
              </a:ext>
            </a:extLst>
          </p:cNvPr>
          <p:cNvSpPr txBox="1">
            <a:spLocks/>
          </p:cNvSpPr>
          <p:nvPr/>
        </p:nvSpPr>
        <p:spPr>
          <a:xfrm>
            <a:off x="72893" y="39756"/>
            <a:ext cx="11593590"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Benchmarking photoplethysmogram beat detectors</a:t>
            </a:r>
          </a:p>
        </p:txBody>
      </p:sp>
      <p:sp>
        <p:nvSpPr>
          <p:cNvPr id="4" name="TextBox 3">
            <a:extLst>
              <a:ext uri="{FF2B5EF4-FFF2-40B4-BE49-F238E27FC236}">
                <a16:creationId xmlns:a16="http://schemas.microsoft.com/office/drawing/2014/main" id="{756510EB-F9AA-5DA5-12B7-7963837E1C34}"/>
              </a:ext>
            </a:extLst>
          </p:cNvPr>
          <p:cNvSpPr txBox="1"/>
          <p:nvPr/>
        </p:nvSpPr>
        <p:spPr>
          <a:xfrm>
            <a:off x="1252107" y="6556634"/>
            <a:ext cx="10863503" cy="261610"/>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Charlton PH </a:t>
            </a:r>
            <a:r>
              <a:rPr kumimoji="0" lang="en-GB" sz="1100" b="0" i="1" u="none" strike="noStrike" kern="1200" cap="none" spc="0" normalizeH="0" baseline="0" noProof="0" dirty="0">
                <a:ln>
                  <a:noFill/>
                </a:ln>
                <a:solidFill>
                  <a:prstClr val="white"/>
                </a:solidFill>
                <a:effectLst/>
                <a:uLnTx/>
                <a:uFillTx/>
                <a:latin typeface="Calibri"/>
                <a:ea typeface="+mn-ea"/>
                <a:cs typeface="+mn-cs"/>
              </a:rPr>
              <a:t>et al.</a:t>
            </a:r>
            <a:r>
              <a:rPr kumimoji="0" lang="en-GB" sz="1100" b="0" i="0" u="none" strike="noStrike" kern="1200" cap="none" spc="0" normalizeH="0" baseline="0" noProof="0" dirty="0">
                <a:ln>
                  <a:noFill/>
                </a:ln>
                <a:solidFill>
                  <a:prstClr val="white"/>
                </a:solidFill>
                <a:effectLst/>
                <a:uLnTx/>
                <a:uFillTx/>
                <a:latin typeface="Calibri"/>
                <a:ea typeface="+mn-ea"/>
                <a:cs typeface="+mn-cs"/>
              </a:rPr>
              <a:t>, Detecting beats in the photoplethysmogram: benchmarking open-source algorithms, Phys Meas., 2022. </a:t>
            </a:r>
            <a:r>
              <a:rPr kumimoji="0" lang="en-GB" sz="11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https://doi.org/10.1088/1361-6579/ac826d</a:t>
            </a:r>
            <a:r>
              <a:rPr kumimoji="0" lang="en-GB"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p>
        </p:txBody>
      </p:sp>
      <p:pic>
        <p:nvPicPr>
          <p:cNvPr id="5" name="Picture 4">
            <a:extLst>
              <a:ext uri="{FF2B5EF4-FFF2-40B4-BE49-F238E27FC236}">
                <a16:creationId xmlns:a16="http://schemas.microsoft.com/office/drawing/2014/main" id="{07940BE4-2784-EF53-8656-EA84A45D1F7C}"/>
              </a:ext>
            </a:extLst>
          </p:cNvPr>
          <p:cNvPicPr>
            <a:picLocks noChangeAspect="1"/>
          </p:cNvPicPr>
          <p:nvPr/>
        </p:nvPicPr>
        <p:blipFill rotWithShape="1">
          <a:blip r:embed="rId6"/>
          <a:srcRect l="-711" t="48584" r="711" b="27067"/>
          <a:stretch/>
        </p:blipFill>
        <p:spPr>
          <a:xfrm>
            <a:off x="714704" y="849663"/>
            <a:ext cx="10152992" cy="2901178"/>
          </a:xfrm>
          <a:prstGeom prst="rect">
            <a:avLst/>
          </a:prstGeom>
        </p:spPr>
      </p:pic>
      <p:sp>
        <p:nvSpPr>
          <p:cNvPr id="6" name="TextBox 5">
            <a:extLst>
              <a:ext uri="{FF2B5EF4-FFF2-40B4-BE49-F238E27FC236}">
                <a16:creationId xmlns:a16="http://schemas.microsoft.com/office/drawing/2014/main" id="{3BFC6D85-E909-1C7C-C2D3-E27850C7C23B}"/>
              </a:ext>
            </a:extLst>
          </p:cNvPr>
          <p:cNvSpPr txBox="1"/>
          <p:nvPr/>
        </p:nvSpPr>
        <p:spPr>
          <a:xfrm>
            <a:off x="1818289" y="3720309"/>
            <a:ext cx="6950877" cy="1399742"/>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Eight beat detectors performed well at rest in the absence of movement</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F1 scores of &gt;=90% on hospital data and wearable data</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Their performance was poorer during exercise: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F1 scores of 55%–91%</a:t>
            </a:r>
          </a:p>
        </p:txBody>
      </p:sp>
    </p:spTree>
    <p:custDataLst>
      <p:tags r:id="rId1"/>
    </p:custDataLst>
    <p:extLst>
      <p:ext uri="{BB962C8B-B14F-4D97-AF65-F5344CB8AC3E}">
        <p14:creationId xmlns:p14="http://schemas.microsoft.com/office/powerpoint/2010/main" val="104962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1501-2309-9F04-EC74-4FBD6FE0CBA7}"/>
              </a:ext>
            </a:extLst>
          </p:cNvPr>
          <p:cNvSpPr txBox="1">
            <a:spLocks/>
          </p:cNvSpPr>
          <p:nvPr/>
        </p:nvSpPr>
        <p:spPr>
          <a:xfrm>
            <a:off x="72893" y="39756"/>
            <a:ext cx="11593590"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Benchmarking photoplethysmogram beat detectors</a:t>
            </a:r>
          </a:p>
        </p:txBody>
      </p:sp>
      <p:sp>
        <p:nvSpPr>
          <p:cNvPr id="4" name="TextBox 3">
            <a:extLst>
              <a:ext uri="{FF2B5EF4-FFF2-40B4-BE49-F238E27FC236}">
                <a16:creationId xmlns:a16="http://schemas.microsoft.com/office/drawing/2014/main" id="{756510EB-F9AA-5DA5-12B7-7963837E1C34}"/>
              </a:ext>
            </a:extLst>
          </p:cNvPr>
          <p:cNvSpPr txBox="1"/>
          <p:nvPr/>
        </p:nvSpPr>
        <p:spPr>
          <a:xfrm>
            <a:off x="1252107" y="6556634"/>
            <a:ext cx="10863503" cy="261610"/>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Charlton PH </a:t>
            </a:r>
            <a:r>
              <a:rPr kumimoji="0" lang="en-GB" sz="1100" b="0" i="1" u="none" strike="noStrike" kern="1200" cap="none" spc="0" normalizeH="0" baseline="0" noProof="0" dirty="0">
                <a:ln>
                  <a:noFill/>
                </a:ln>
                <a:solidFill>
                  <a:prstClr val="white"/>
                </a:solidFill>
                <a:effectLst/>
                <a:uLnTx/>
                <a:uFillTx/>
                <a:latin typeface="Calibri"/>
                <a:ea typeface="+mn-ea"/>
                <a:cs typeface="+mn-cs"/>
              </a:rPr>
              <a:t>et al.</a:t>
            </a:r>
            <a:r>
              <a:rPr kumimoji="0" lang="en-GB" sz="1100" b="0" i="0" u="none" strike="noStrike" kern="1200" cap="none" spc="0" normalizeH="0" baseline="0" noProof="0" dirty="0">
                <a:ln>
                  <a:noFill/>
                </a:ln>
                <a:solidFill>
                  <a:prstClr val="white"/>
                </a:solidFill>
                <a:effectLst/>
                <a:uLnTx/>
                <a:uFillTx/>
                <a:latin typeface="Calibri"/>
                <a:ea typeface="+mn-ea"/>
                <a:cs typeface="+mn-cs"/>
              </a:rPr>
              <a:t>, Detecting beats in the photoplethysmogram: benchmarking open-source algorithms, Phys Meas., 2022. </a:t>
            </a:r>
            <a:r>
              <a:rPr kumimoji="0" lang="en-GB" sz="11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https://doi.org/10.1088/1361-6579/ac826d</a:t>
            </a:r>
            <a:r>
              <a:rPr kumimoji="0" lang="en-GB"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p>
        </p:txBody>
      </p:sp>
      <p:sp>
        <p:nvSpPr>
          <p:cNvPr id="3" name="TextBox 2">
            <a:extLst>
              <a:ext uri="{FF2B5EF4-FFF2-40B4-BE49-F238E27FC236}">
                <a16:creationId xmlns:a16="http://schemas.microsoft.com/office/drawing/2014/main" id="{318CDC21-60C2-A9F6-A284-6582501C6E37}"/>
              </a:ext>
            </a:extLst>
          </p:cNvPr>
          <p:cNvSpPr txBox="1"/>
          <p:nvPr/>
        </p:nvSpPr>
        <p:spPr>
          <a:xfrm>
            <a:off x="1818289" y="3720309"/>
            <a:ext cx="6950877" cy="2729337"/>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Eight beat detectors performed well at rest in the absence of movement</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F1 scores of &gt;=90% on hospital data and wearable data</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Their performance was poorer during exercise: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F1 scores of 55%–91%</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Performance was: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Poorer in AF</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Poorer in neonates than adults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Not associated with ethnicity (Black compared with White)</a:t>
            </a:r>
          </a:p>
        </p:txBody>
      </p:sp>
      <p:pic>
        <p:nvPicPr>
          <p:cNvPr id="7" name="Picture 6">
            <a:extLst>
              <a:ext uri="{FF2B5EF4-FFF2-40B4-BE49-F238E27FC236}">
                <a16:creationId xmlns:a16="http://schemas.microsoft.com/office/drawing/2014/main" id="{1B3665F3-4F64-2DA3-4DE7-56105F30E74D}"/>
              </a:ext>
            </a:extLst>
          </p:cNvPr>
          <p:cNvPicPr>
            <a:picLocks noChangeAspect="1"/>
          </p:cNvPicPr>
          <p:nvPr/>
        </p:nvPicPr>
        <p:blipFill>
          <a:blip r:embed="rId6"/>
          <a:stretch>
            <a:fillRect/>
          </a:stretch>
        </p:blipFill>
        <p:spPr>
          <a:xfrm>
            <a:off x="168166" y="867263"/>
            <a:ext cx="3659381" cy="2746058"/>
          </a:xfrm>
          <a:prstGeom prst="rect">
            <a:avLst/>
          </a:prstGeom>
        </p:spPr>
      </p:pic>
      <p:pic>
        <p:nvPicPr>
          <p:cNvPr id="9" name="Picture 8">
            <a:extLst>
              <a:ext uri="{FF2B5EF4-FFF2-40B4-BE49-F238E27FC236}">
                <a16:creationId xmlns:a16="http://schemas.microsoft.com/office/drawing/2014/main" id="{3DB7DD7B-F441-4DE9-4FA9-7107F1525B0F}"/>
              </a:ext>
            </a:extLst>
          </p:cNvPr>
          <p:cNvPicPr>
            <a:picLocks noChangeAspect="1"/>
          </p:cNvPicPr>
          <p:nvPr/>
        </p:nvPicPr>
        <p:blipFill>
          <a:blip r:embed="rId7"/>
          <a:stretch>
            <a:fillRect/>
          </a:stretch>
        </p:blipFill>
        <p:spPr>
          <a:xfrm>
            <a:off x="4218766" y="867263"/>
            <a:ext cx="3655573" cy="2743200"/>
          </a:xfrm>
          <a:prstGeom prst="rect">
            <a:avLst/>
          </a:prstGeom>
        </p:spPr>
      </p:pic>
      <p:pic>
        <p:nvPicPr>
          <p:cNvPr id="11" name="Picture 10">
            <a:extLst>
              <a:ext uri="{FF2B5EF4-FFF2-40B4-BE49-F238E27FC236}">
                <a16:creationId xmlns:a16="http://schemas.microsoft.com/office/drawing/2014/main" id="{9C1D62A6-30A3-DBCD-AF95-E25C020D2955}"/>
              </a:ext>
            </a:extLst>
          </p:cNvPr>
          <p:cNvPicPr>
            <a:picLocks noChangeAspect="1"/>
          </p:cNvPicPr>
          <p:nvPr/>
        </p:nvPicPr>
        <p:blipFill>
          <a:blip r:embed="rId8"/>
          <a:stretch>
            <a:fillRect/>
          </a:stretch>
        </p:blipFill>
        <p:spPr>
          <a:xfrm>
            <a:off x="8265558" y="867263"/>
            <a:ext cx="3655573" cy="2743200"/>
          </a:xfrm>
          <a:prstGeom prst="rect">
            <a:avLst/>
          </a:prstGeom>
        </p:spPr>
      </p:pic>
      <p:sp>
        <p:nvSpPr>
          <p:cNvPr id="12" name="TextBox 11">
            <a:extLst>
              <a:ext uri="{FF2B5EF4-FFF2-40B4-BE49-F238E27FC236}">
                <a16:creationId xmlns:a16="http://schemas.microsoft.com/office/drawing/2014/main" id="{829FDD3B-FDAC-17B6-7796-66CCC9A4FFF6}"/>
              </a:ext>
            </a:extLst>
          </p:cNvPr>
          <p:cNvSpPr txBox="1"/>
          <p:nvPr/>
        </p:nvSpPr>
        <p:spPr>
          <a:xfrm>
            <a:off x="8476964" y="4623312"/>
            <a:ext cx="32327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Concluded that ‘MSPTD’ and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qppg</a:t>
            </a:r>
            <a:r>
              <a:rPr kumimoji="0" lang="en-US" sz="1800" b="0" i="0" u="none" strike="noStrike" kern="1200" cap="none" spc="0" normalizeH="0" baseline="0" noProof="0" dirty="0">
                <a:ln>
                  <a:noFill/>
                </a:ln>
                <a:solidFill>
                  <a:prstClr val="black"/>
                </a:solidFill>
                <a:effectLst/>
                <a:uLnTx/>
                <a:uFillTx/>
                <a:latin typeface="Calibri"/>
                <a:ea typeface="+mn-ea"/>
                <a:cs typeface="+mn-cs"/>
              </a:rPr>
              <a:t>’ performed best, although this is somewhat subjective.</a:t>
            </a:r>
          </a:p>
        </p:txBody>
      </p:sp>
    </p:spTree>
    <p:custDataLst>
      <p:tags r:id="rId1"/>
    </p:custDataLst>
    <p:extLst>
      <p:ext uri="{BB962C8B-B14F-4D97-AF65-F5344CB8AC3E}">
        <p14:creationId xmlns:p14="http://schemas.microsoft.com/office/powerpoint/2010/main" val="15002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7CF266-5FD0-646F-3353-BEC59A4EA074}"/>
              </a:ext>
            </a:extLst>
          </p:cNvPr>
          <p:cNvSpPr txBox="1"/>
          <p:nvPr/>
        </p:nvSpPr>
        <p:spPr>
          <a:xfrm>
            <a:off x="6684748" y="2396730"/>
            <a:ext cx="5434359" cy="3061736"/>
          </a:xfrm>
          <a:prstGeom prst="rect">
            <a:avLst/>
          </a:prstGeom>
          <a:noFill/>
        </p:spPr>
        <p:txBody>
          <a:bodyPr wrap="square" rtlCol="0">
            <a:spAutoFit/>
          </a:bodyPr>
          <a:lstStyle/>
          <a:p>
            <a:pPr>
              <a:lnSpc>
                <a:spcPct val="120000"/>
              </a:lnSpc>
            </a:pPr>
            <a:r>
              <a:rPr kumimoji="0" lang="en-US" sz="1800" b="1" i="0" u="none" strike="noStrike" kern="1200" cap="none" spc="0" normalizeH="0" baseline="0" noProof="0" dirty="0">
                <a:ln>
                  <a:noFill/>
                </a:ln>
                <a:solidFill>
                  <a:prstClr val="black"/>
                </a:solidFill>
                <a:effectLst/>
                <a:uLnTx/>
                <a:uFillTx/>
                <a:latin typeface="Calibri"/>
                <a:ea typeface="+mn-ea"/>
                <a:cs typeface="+mn-cs"/>
              </a:rPr>
              <a:t>Aim: </a:t>
            </a:r>
            <a:r>
              <a:rPr kumimoji="0" lang="en-US" sz="1800" b="0" i="0" u="none" strike="noStrike" kern="1200" cap="none" spc="0" normalizeH="0" baseline="0" noProof="0" dirty="0">
                <a:ln>
                  <a:noFill/>
                </a:ln>
                <a:solidFill>
                  <a:prstClr val="black"/>
                </a:solidFill>
                <a:effectLst/>
                <a:uLnTx/>
                <a:uFillTx/>
                <a:latin typeface="Calibri"/>
                <a:ea typeface="+mn-ea"/>
                <a:cs typeface="+mn-cs"/>
              </a:rPr>
              <a:t>To identify the best-performing open-source QRS detector for use with telehealth ECGs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Methods: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18 open-source beat detection algorithms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Assessed against manual annotations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 six datasets.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Performance expressed as F1-score (ranges from 0 to 1, with 1 being best).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1">
            <a:extLst>
              <a:ext uri="{FF2B5EF4-FFF2-40B4-BE49-F238E27FC236}">
                <a16:creationId xmlns:a16="http://schemas.microsoft.com/office/drawing/2014/main" id="{4BAF29D1-6558-CCEC-6F73-AA2532D20CA2}"/>
              </a:ext>
            </a:extLst>
          </p:cNvPr>
          <p:cNvSpPr txBox="1">
            <a:spLocks/>
          </p:cNvSpPr>
          <p:nvPr/>
        </p:nvSpPr>
        <p:spPr>
          <a:xfrm>
            <a:off x="72893" y="39756"/>
            <a:ext cx="11593590"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Benchmarking ECG beat detectors</a:t>
            </a:r>
          </a:p>
        </p:txBody>
      </p:sp>
      <p:sp>
        <p:nvSpPr>
          <p:cNvPr id="2" name="TextBox 1">
            <a:extLst>
              <a:ext uri="{FF2B5EF4-FFF2-40B4-BE49-F238E27FC236}">
                <a16:creationId xmlns:a16="http://schemas.microsoft.com/office/drawing/2014/main" id="{45A21225-02CA-D31E-ACB9-750BB8FAC5DD}"/>
              </a:ext>
            </a:extLst>
          </p:cNvPr>
          <p:cNvSpPr txBox="1"/>
          <p:nvPr/>
        </p:nvSpPr>
        <p:spPr>
          <a:xfrm>
            <a:off x="0" y="6334780"/>
            <a:ext cx="12119107" cy="523220"/>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Kristof F </a:t>
            </a:r>
            <a:r>
              <a:rPr kumimoji="0" lang="en-GB" sz="1400" b="0" i="1"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et al.</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QRS detection in single-lead, telehealth electrocardiogram signals: Benchmarking open-source algorithms, </a:t>
            </a:r>
            <a:r>
              <a:rPr kumimoji="0" lang="en-GB" sz="1400" b="0" i="1" u="none" strike="noStrike" kern="1200" cap="none" spc="0" normalizeH="0" baseline="0" noProof="0" dirty="0">
                <a:ln>
                  <a:noFill/>
                </a:ln>
                <a:solidFill>
                  <a:schemeClr val="bg1"/>
                </a:solidFill>
                <a:effectLst/>
                <a:uLnTx/>
                <a:uFillTx/>
                <a:latin typeface="Calibri" panose="020F0502020204030204" pitchFamily="34" charset="0"/>
                <a:ea typeface="+mn-ea"/>
                <a:cs typeface="+mn-cs"/>
              </a:rPr>
              <a:t>PLOS Digital Health</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2024. </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https://doi.org/10.1371/journal.pdig.0000538</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r>
              <a:rPr kumimoji="0" lang="en-US" sz="1400" b="0" i="0" u="none" strike="noStrike" kern="1200" cap="none" spc="0" normalizeH="0" baseline="0" noProof="0" dirty="0">
                <a:ln>
                  <a:noFill/>
                </a:ln>
                <a:solidFill>
                  <a:schemeClr val="bg1"/>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endPar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5" name="Picture 4" descr="A graph showing a graph of a graph&#10;&#10;Description automatically generated with medium confidence">
            <a:extLst>
              <a:ext uri="{FF2B5EF4-FFF2-40B4-BE49-F238E27FC236}">
                <a16:creationId xmlns:a16="http://schemas.microsoft.com/office/drawing/2014/main" id="{46137F71-AD71-AC35-5FB7-D5B4FC78323B}"/>
              </a:ext>
            </a:extLst>
          </p:cNvPr>
          <p:cNvPicPr>
            <a:picLocks noChangeAspect="1"/>
          </p:cNvPicPr>
          <p:nvPr/>
        </p:nvPicPr>
        <p:blipFill>
          <a:blip r:embed="rId6"/>
          <a:stretch>
            <a:fillRect/>
          </a:stretch>
        </p:blipFill>
        <p:spPr>
          <a:xfrm>
            <a:off x="72893" y="2223599"/>
            <a:ext cx="6083300" cy="2743200"/>
          </a:xfrm>
          <a:prstGeom prst="rect">
            <a:avLst/>
          </a:prstGeom>
        </p:spPr>
      </p:pic>
    </p:spTree>
    <p:custDataLst>
      <p:tags r:id="rId1"/>
    </p:custDataLst>
    <p:extLst>
      <p:ext uri="{BB962C8B-B14F-4D97-AF65-F5344CB8AC3E}">
        <p14:creationId xmlns:p14="http://schemas.microsoft.com/office/powerpoint/2010/main" val="2793556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7CF266-5FD0-646F-3353-BEC59A4EA074}"/>
              </a:ext>
            </a:extLst>
          </p:cNvPr>
          <p:cNvSpPr txBox="1"/>
          <p:nvPr/>
        </p:nvSpPr>
        <p:spPr>
          <a:xfrm>
            <a:off x="6684748" y="2396730"/>
            <a:ext cx="5434359" cy="173214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Results:</a:t>
            </a:r>
          </a:p>
          <a:p>
            <a:pPr>
              <a:lnSpc>
                <a:spcPct val="120000"/>
              </a:lnSpc>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Using ‘F1 score ≥0.96’ as the criteria for determining whether an algorithm performed well:</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12 algorithms performed well </a:t>
            </a:r>
            <a:r>
              <a:rPr lang="en-US" dirty="0">
                <a:solidFill>
                  <a:prstClr val="black"/>
                </a:solidFill>
                <a:latin typeface="Calibri"/>
              </a:rPr>
              <a:t>on ECGs collected under clinical supervision.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1">
            <a:extLst>
              <a:ext uri="{FF2B5EF4-FFF2-40B4-BE49-F238E27FC236}">
                <a16:creationId xmlns:a16="http://schemas.microsoft.com/office/drawing/2014/main" id="{4BAF29D1-6558-CCEC-6F73-AA2532D20CA2}"/>
              </a:ext>
            </a:extLst>
          </p:cNvPr>
          <p:cNvSpPr txBox="1">
            <a:spLocks/>
          </p:cNvSpPr>
          <p:nvPr/>
        </p:nvSpPr>
        <p:spPr>
          <a:xfrm>
            <a:off x="72893" y="39756"/>
            <a:ext cx="11593590"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Benchmarking ECG beat detectors</a:t>
            </a:r>
          </a:p>
        </p:txBody>
      </p:sp>
      <p:sp>
        <p:nvSpPr>
          <p:cNvPr id="2" name="TextBox 1">
            <a:extLst>
              <a:ext uri="{FF2B5EF4-FFF2-40B4-BE49-F238E27FC236}">
                <a16:creationId xmlns:a16="http://schemas.microsoft.com/office/drawing/2014/main" id="{45A21225-02CA-D31E-ACB9-750BB8FAC5DD}"/>
              </a:ext>
            </a:extLst>
          </p:cNvPr>
          <p:cNvSpPr txBox="1"/>
          <p:nvPr/>
        </p:nvSpPr>
        <p:spPr>
          <a:xfrm>
            <a:off x="0" y="6334780"/>
            <a:ext cx="12119107" cy="523220"/>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Kristof F </a:t>
            </a:r>
            <a:r>
              <a:rPr kumimoji="0" lang="en-GB"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et al.</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QRS detection in single-lead, telehealth electrocardiogram signals: Benchmarking open-source algorithms, </a:t>
            </a:r>
            <a:r>
              <a:rPr kumimoji="0" lang="en-GB"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PLOS Digital Health</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2024. </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https://doi.org/10.1371/journal.pdig.0000538</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r>
              <a:rPr kumimoji="0" lang="en-US"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Picture 3">
            <a:extLst>
              <a:ext uri="{FF2B5EF4-FFF2-40B4-BE49-F238E27FC236}">
                <a16:creationId xmlns:a16="http://schemas.microsoft.com/office/drawing/2014/main" id="{A50535D9-66D7-0434-0B68-23C5C2934595}"/>
              </a:ext>
            </a:extLst>
          </p:cNvPr>
          <p:cNvPicPr>
            <a:picLocks noChangeAspect="1"/>
          </p:cNvPicPr>
          <p:nvPr/>
        </p:nvPicPr>
        <p:blipFill>
          <a:blip r:embed="rId6"/>
          <a:stretch>
            <a:fillRect/>
          </a:stretch>
        </p:blipFill>
        <p:spPr>
          <a:xfrm>
            <a:off x="136876" y="790453"/>
            <a:ext cx="5560539" cy="5266503"/>
          </a:xfrm>
          <a:prstGeom prst="rect">
            <a:avLst/>
          </a:prstGeom>
        </p:spPr>
      </p:pic>
      <p:sp>
        <p:nvSpPr>
          <p:cNvPr id="7" name="Rectangle 6">
            <a:extLst>
              <a:ext uri="{FF2B5EF4-FFF2-40B4-BE49-F238E27FC236}">
                <a16:creationId xmlns:a16="http://schemas.microsoft.com/office/drawing/2014/main" id="{0C196841-0168-B7EA-BCD1-909002076A6D}"/>
              </a:ext>
            </a:extLst>
          </p:cNvPr>
          <p:cNvSpPr/>
          <p:nvPr/>
        </p:nvSpPr>
        <p:spPr>
          <a:xfrm>
            <a:off x="2532186" y="801045"/>
            <a:ext cx="975002" cy="5107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13037E-E0B9-B384-8C33-0A0CFF5D03A0}"/>
              </a:ext>
            </a:extLst>
          </p:cNvPr>
          <p:cNvSpPr/>
          <p:nvPr/>
        </p:nvSpPr>
        <p:spPr>
          <a:xfrm>
            <a:off x="4494519" y="832491"/>
            <a:ext cx="569855" cy="5044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6FDEEF-FEBF-8CA4-6AD7-A1BFF2721ED6}"/>
              </a:ext>
            </a:extLst>
          </p:cNvPr>
          <p:cNvSpPr txBox="1"/>
          <p:nvPr/>
        </p:nvSpPr>
        <p:spPr>
          <a:xfrm>
            <a:off x="6684747" y="4113396"/>
            <a:ext cx="5434359" cy="734945"/>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Fewer performed well on telehealth ECGs:</a:t>
            </a:r>
          </a:p>
          <a:p>
            <a:pPr marL="742950" lvl="1" indent="-285750">
              <a:lnSpc>
                <a:spcPct val="120000"/>
              </a:lnSpc>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Calibri"/>
                <a:ea typeface="+mn-ea"/>
                <a:cs typeface="+mn-cs"/>
              </a:rPr>
              <a:t>Five performed well on the TELE dataset</a:t>
            </a:r>
          </a:p>
        </p:txBody>
      </p:sp>
      <p:sp>
        <p:nvSpPr>
          <p:cNvPr id="10" name="TextBox 9">
            <a:extLst>
              <a:ext uri="{FF2B5EF4-FFF2-40B4-BE49-F238E27FC236}">
                <a16:creationId xmlns:a16="http://schemas.microsoft.com/office/drawing/2014/main" id="{7FBBE937-54E7-8405-5D43-491280E1A9DE}"/>
              </a:ext>
            </a:extLst>
          </p:cNvPr>
          <p:cNvSpPr txBox="1"/>
          <p:nvPr/>
        </p:nvSpPr>
        <p:spPr>
          <a:xfrm>
            <a:off x="6684746" y="5250887"/>
            <a:ext cx="5434359" cy="734945"/>
          </a:xfrm>
          <a:prstGeom prst="rect">
            <a:avLst/>
          </a:prstGeom>
          <a:noFill/>
        </p:spPr>
        <p:txBody>
          <a:bodyPr wrap="square" rtlCol="0">
            <a:spAutoFit/>
          </a:bodyPr>
          <a:lstStyle/>
          <a:p>
            <a:pPr marL="742950" lvl="1" indent="-285750">
              <a:lnSpc>
                <a:spcPct val="120000"/>
              </a:lnSpc>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Calibri"/>
                <a:ea typeface="+mn-ea"/>
                <a:cs typeface="+mn-cs"/>
              </a:rPr>
              <a:t>Performance was poorer on low-quality SAFER data.</a:t>
            </a:r>
          </a:p>
        </p:txBody>
      </p:sp>
      <p:sp>
        <p:nvSpPr>
          <p:cNvPr id="11" name="TextBox 10">
            <a:extLst>
              <a:ext uri="{FF2B5EF4-FFF2-40B4-BE49-F238E27FC236}">
                <a16:creationId xmlns:a16="http://schemas.microsoft.com/office/drawing/2014/main" id="{7DC702B7-B525-E79A-F86A-F1C508605713}"/>
              </a:ext>
            </a:extLst>
          </p:cNvPr>
          <p:cNvSpPr txBox="1"/>
          <p:nvPr/>
        </p:nvSpPr>
        <p:spPr>
          <a:xfrm>
            <a:off x="6684747" y="4848341"/>
            <a:ext cx="5434359" cy="402546"/>
          </a:xfrm>
          <a:prstGeom prst="rect">
            <a:avLst/>
          </a:prstGeom>
          <a:noFill/>
        </p:spPr>
        <p:txBody>
          <a:bodyPr wrap="square" rtlCol="0">
            <a:spAutoFit/>
          </a:bodyPr>
          <a:lstStyle/>
          <a:p>
            <a:pPr marL="742950" lvl="1" indent="-285750">
              <a:lnSpc>
                <a:spcPct val="120000"/>
              </a:lnSpc>
              <a:buFont typeface="Arial" panose="020B0604020202020204" pitchFamily="34" charset="0"/>
              <a:buChar char="•"/>
            </a:pPr>
            <a:r>
              <a:rPr lang="en-US" dirty="0">
                <a:solidFill>
                  <a:prstClr val="black"/>
                </a:solidFill>
                <a:latin typeface="Calibri"/>
              </a:rPr>
              <a:t>Six performed well on high-quality SAFER data</a:t>
            </a:r>
          </a:p>
        </p:txBody>
      </p:sp>
      <p:sp>
        <p:nvSpPr>
          <p:cNvPr id="12" name="Rectangle 11">
            <a:extLst>
              <a:ext uri="{FF2B5EF4-FFF2-40B4-BE49-F238E27FC236}">
                <a16:creationId xmlns:a16="http://schemas.microsoft.com/office/drawing/2014/main" id="{EAD7F3DD-10DC-FD0F-B90B-A6B8B00273C9}"/>
              </a:ext>
            </a:extLst>
          </p:cNvPr>
          <p:cNvSpPr/>
          <p:nvPr/>
        </p:nvSpPr>
        <p:spPr>
          <a:xfrm>
            <a:off x="3458450" y="832491"/>
            <a:ext cx="569855" cy="5107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04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9B9F-489F-9E62-434E-F795ADB5A8F3}"/>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Detecting AF in daily life</a:t>
            </a:r>
          </a:p>
        </p:txBody>
      </p:sp>
      <p:graphicFrame>
        <p:nvGraphicFramePr>
          <p:cNvPr id="6" name="Diagram 5">
            <a:extLst>
              <a:ext uri="{FF2B5EF4-FFF2-40B4-BE49-F238E27FC236}">
                <a16:creationId xmlns:a16="http://schemas.microsoft.com/office/drawing/2014/main" id="{7909CC55-26AF-7B37-9930-913324D0CE59}"/>
              </a:ext>
            </a:extLst>
          </p:cNvPr>
          <p:cNvGraphicFramePr/>
          <p:nvPr/>
        </p:nvGraphicFramePr>
        <p:xfrm>
          <a:off x="246185" y="719667"/>
          <a:ext cx="11693769"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AEFEB64-DFA2-BD41-02C1-2119D6F51C42}"/>
              </a:ext>
            </a:extLst>
          </p:cNvPr>
          <p:cNvSpPr txBox="1"/>
          <p:nvPr/>
        </p:nvSpPr>
        <p:spPr>
          <a:xfrm>
            <a:off x="9248110" y="3303614"/>
            <a:ext cx="2982611" cy="646331"/>
          </a:xfrm>
          <a:prstGeom prst="rect">
            <a:avLst/>
          </a:prstGeom>
          <a:noFill/>
        </p:spPr>
        <p:txBody>
          <a:bodyPr wrap="none" rtlCol="0">
            <a:spAutoFit/>
          </a:bodyPr>
          <a:lstStyle/>
          <a:p>
            <a:pPr marL="285750" indent="-285750">
              <a:buFont typeface="Arial" panose="020B0604020202020204" pitchFamily="34" charset="0"/>
              <a:buChar char="•"/>
            </a:pPr>
            <a:r>
              <a:rPr lang="en-US" dirty="0"/>
              <a:t>Automated AF detection</a:t>
            </a:r>
          </a:p>
          <a:p>
            <a:pPr marL="285750" indent="-285750">
              <a:buFont typeface="Arial" panose="020B0604020202020204" pitchFamily="34" charset="0"/>
              <a:buChar char="•"/>
            </a:pPr>
            <a:r>
              <a:rPr lang="en-US" dirty="0"/>
              <a:t>Manual ECG interpretation</a:t>
            </a:r>
          </a:p>
        </p:txBody>
      </p:sp>
      <p:sp>
        <p:nvSpPr>
          <p:cNvPr id="14" name="Rounded Rectangle 13">
            <a:extLst>
              <a:ext uri="{FF2B5EF4-FFF2-40B4-BE49-F238E27FC236}">
                <a16:creationId xmlns:a16="http://schemas.microsoft.com/office/drawing/2014/main" id="{0DE4910F-0E81-4F04-06DA-492630B26DAD}"/>
              </a:ext>
            </a:extLst>
          </p:cNvPr>
          <p:cNvSpPr/>
          <p:nvPr/>
        </p:nvSpPr>
        <p:spPr>
          <a:xfrm>
            <a:off x="9548440" y="1248508"/>
            <a:ext cx="2514602" cy="1670538"/>
          </a:xfrm>
          <a:prstGeom prst="roundRect">
            <a:avLst>
              <a:gd name="adj" fmla="val 8246"/>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05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1501-2309-9F04-EC74-4FBD6FE0CBA7}"/>
              </a:ext>
            </a:extLst>
          </p:cNvPr>
          <p:cNvSpPr txBox="1">
            <a:spLocks/>
          </p:cNvSpPr>
          <p:nvPr/>
        </p:nvSpPr>
        <p:spPr>
          <a:xfrm>
            <a:off x="72893" y="39756"/>
            <a:ext cx="10402602"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Detecting AF from beat-to-beat intervals</a:t>
            </a:r>
          </a:p>
        </p:txBody>
      </p:sp>
      <p:sp>
        <p:nvSpPr>
          <p:cNvPr id="29" name="Content Placeholder 3">
            <a:extLst>
              <a:ext uri="{FF2B5EF4-FFF2-40B4-BE49-F238E27FC236}">
                <a16:creationId xmlns:a16="http://schemas.microsoft.com/office/drawing/2014/main" id="{59B26646-18ED-F5C3-8905-F8319937D242}"/>
              </a:ext>
            </a:extLst>
          </p:cNvPr>
          <p:cNvSpPr txBox="1">
            <a:spLocks/>
          </p:cNvSpPr>
          <p:nvPr/>
        </p:nvSpPr>
        <p:spPr>
          <a:xfrm>
            <a:off x="515938" y="1390649"/>
            <a:ext cx="6816847"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Aim:</a:t>
            </a: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To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characterise</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RR intervals in AF detected through screening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Methods:</a:t>
            </a:r>
          </a:p>
          <a:p>
            <a:pPr>
              <a:defRPr/>
            </a:pPr>
            <a:r>
              <a:rPr lang="en-US" sz="2000" dirty="0">
                <a:solidFill>
                  <a:sysClr val="windowText" lastClr="000000"/>
                </a:solidFill>
                <a:latin typeface="Calibri" panose="020F0502020204030204"/>
              </a:rPr>
              <a:t>30-second ECGs collected from </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adults aged 65 and over in an AF screening study (the SAFER Feasibility Study)</a:t>
            </a:r>
          </a:p>
          <a:p>
            <a:pPr>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2,709 ECGs were analysed:</a:t>
            </a:r>
          </a:p>
          <a:p>
            <a:pPr lvl="1">
              <a:spcBef>
                <a:spcPts val="1000"/>
              </a:spcBef>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671 ECGs exhibiting AF (from 43 subjects)</a:t>
            </a:r>
          </a:p>
          <a:p>
            <a:pPr lvl="1">
              <a:spcBef>
                <a:spcPts val="1000"/>
              </a:spcBef>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2,038 non-AF ECGs (each from a different subject)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B31BBE-0190-82B9-BC3C-164040E7E121}"/>
              </a:ext>
            </a:extLst>
          </p:cNvPr>
          <p:cNvSpPr txBox="1"/>
          <p:nvPr/>
        </p:nvSpPr>
        <p:spPr>
          <a:xfrm>
            <a:off x="0" y="6510466"/>
            <a:ext cx="12192000" cy="307777"/>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Akande R </a:t>
            </a:r>
            <a:r>
              <a:rPr kumimoji="0" lang="en-GB" sz="1400" b="0" i="1"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et al.</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Characterising RR Intervals in Atrial Fibrillation Detected through Screening, </a:t>
            </a:r>
            <a:r>
              <a:rPr kumimoji="0" lang="en-GB" sz="1400" b="0" i="1"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CinC</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2023. </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https://doi.org/10.22489/CinC.2023.270</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r>
              <a:rPr kumimoji="0" lang="en-US" sz="1400" b="0" i="0" u="none" strike="noStrike" kern="1200" cap="none" spc="0" normalizeH="0" baseline="0" noProof="0" dirty="0">
                <a:ln>
                  <a:noFill/>
                </a:ln>
                <a:solidFill>
                  <a:schemeClr val="bg1"/>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endPar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1026" name="Picture 2">
            <a:extLst>
              <a:ext uri="{FF2B5EF4-FFF2-40B4-BE49-F238E27FC236}">
                <a16:creationId xmlns:a16="http://schemas.microsoft.com/office/drawing/2014/main" id="{DB2F8BAC-180E-B695-A67A-E38978258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7907" y="1849952"/>
            <a:ext cx="4085945" cy="28391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5C838D-7037-9A8E-8054-986BB8F750DD}"/>
              </a:ext>
            </a:extLst>
          </p:cNvPr>
          <p:cNvSpPr txBox="1"/>
          <p:nvPr/>
        </p:nvSpPr>
        <p:spPr>
          <a:xfrm>
            <a:off x="7813432" y="4689148"/>
            <a:ext cx="4378568" cy="954107"/>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mn-ea"/>
                <a:cs typeface="+mn-cs"/>
              </a:rPr>
              <a:t>Kristof F </a:t>
            </a:r>
            <a:r>
              <a:rPr kumimoji="0" lang="en-GB" sz="1400" b="0" i="1" u="none" strike="noStrike" kern="1200" cap="none" spc="0" normalizeH="0" baseline="0" noProof="0" dirty="0">
                <a:ln>
                  <a:noFill/>
                </a:ln>
                <a:effectLst/>
                <a:uLnTx/>
                <a:uFillTx/>
                <a:latin typeface="Calibri" panose="020F0502020204030204" pitchFamily="34" charset="0"/>
                <a:ea typeface="+mn-ea"/>
                <a:cs typeface="+mn-cs"/>
              </a:rPr>
              <a:t>et al.</a:t>
            </a:r>
            <a:r>
              <a:rPr kumimoji="0" lang="en-GB" sz="1400" b="0" i="0" u="none" strike="noStrike" kern="1200" cap="none" spc="0" normalizeH="0" baseline="0" noProof="0" dirty="0">
                <a:ln>
                  <a:noFill/>
                </a:ln>
                <a:effectLst/>
                <a:uLnTx/>
                <a:uFillTx/>
                <a:latin typeface="Calibri" panose="020F0502020204030204" pitchFamily="34" charset="0"/>
                <a:ea typeface="+mn-ea"/>
                <a:cs typeface="+mn-cs"/>
              </a:rPr>
              <a:t>, QRS detection in single-lead, telehealth electrocardiogram signals: Benchmarking open-source algorithms, </a:t>
            </a:r>
            <a:r>
              <a:rPr kumimoji="0" lang="en-GB" sz="1400" b="0" i="1" u="none" strike="noStrike" kern="1200" cap="none" spc="0" normalizeH="0" baseline="0" noProof="0" dirty="0">
                <a:ln>
                  <a:noFill/>
                </a:ln>
                <a:effectLst/>
                <a:uLnTx/>
                <a:uFillTx/>
                <a:latin typeface="Calibri" panose="020F0502020204030204" pitchFamily="34" charset="0"/>
                <a:ea typeface="+mn-ea"/>
                <a:cs typeface="+mn-cs"/>
              </a:rPr>
              <a:t>PLOS Digital Health</a:t>
            </a:r>
            <a:r>
              <a:rPr kumimoji="0" lang="en-GB" sz="1400" b="0" u="none" strike="noStrike" kern="1200" cap="none" spc="0" normalizeH="0" baseline="0" noProof="0" dirty="0">
                <a:ln>
                  <a:noFill/>
                </a:ln>
                <a:effectLst/>
                <a:uLnTx/>
                <a:uFillTx/>
                <a:latin typeface="Calibri" panose="020F0502020204030204" pitchFamily="34" charset="0"/>
                <a:ea typeface="+mn-ea"/>
                <a:cs typeface="+mn-cs"/>
              </a:rPr>
              <a:t>, 2024. </a:t>
            </a:r>
            <a:r>
              <a:rPr kumimoji="0" lang="en-GB" sz="1400" b="0" u="none" strike="noStrike" kern="1200" cap="none" spc="0" normalizeH="0" baseline="0" noProof="0" dirty="0">
                <a:ln>
                  <a:noFill/>
                </a:ln>
                <a:effectLst/>
                <a:uLnTx/>
                <a:uFillTx/>
                <a:latin typeface="Calibri" panose="020F0502020204030204" pitchFamily="34" charset="0"/>
                <a:ea typeface="+mn-ea"/>
                <a:cs typeface="+mn-cs"/>
                <a:hlinkClick r:id="rId7">
                  <a:extLst>
                    <a:ext uri="{A12FA001-AC4F-418D-AE19-62706E023703}">
                      <ahyp:hlinkClr xmlns:ahyp="http://schemas.microsoft.com/office/drawing/2018/hyperlinkcolor" val="tx"/>
                    </a:ext>
                  </a:extLst>
                </a:hlinkClick>
              </a:rPr>
              <a:t>https://doi.org/10.1371/journal.pdig.0000538</a:t>
            </a:r>
            <a:r>
              <a:rPr kumimoji="0" lang="en-GB" sz="1400" b="0" u="none" strike="noStrike" kern="1200" cap="none" spc="0" normalizeH="0" baseline="0" noProof="0" dirty="0">
                <a:ln>
                  <a:noFill/>
                </a:ln>
                <a:effectLst/>
                <a:uLnTx/>
                <a:uFillTx/>
                <a:latin typeface="Calibri" panose="020F0502020204030204" pitchFamily="34" charset="0"/>
                <a:ea typeface="+mn-ea"/>
                <a:cs typeface="+mn-cs"/>
              </a:rPr>
              <a:t> </a:t>
            </a:r>
            <a:r>
              <a:rPr kumimoji="0" lang="en-US" sz="1400" b="0" i="0" u="none" strike="noStrike" kern="1200" cap="none" spc="0" normalizeH="0" baseline="0" noProof="0" dirty="0">
                <a:ln>
                  <a:noFill/>
                </a:ln>
                <a:effectLst/>
                <a:uLnTx/>
                <a:uFillTx/>
                <a:latin typeface="Calibri"/>
                <a:ea typeface="+mn-ea"/>
                <a:cs typeface="+mn-cs"/>
              </a:rPr>
              <a:t>(</a:t>
            </a:r>
            <a:r>
              <a:rPr kumimoji="0" lang="en-US" sz="1400" b="0" i="0" u="none" strike="noStrike" kern="1200" cap="none" spc="0" normalizeH="0" baseline="0" noProof="0" dirty="0">
                <a:ln>
                  <a:noFill/>
                </a:ln>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effectLst/>
                <a:uLnTx/>
                <a:uFillTx/>
                <a:latin typeface="Calibri"/>
                <a:ea typeface="+mn-ea"/>
                <a:cs typeface="+mn-cs"/>
              </a:rPr>
              <a:t>)</a:t>
            </a:r>
            <a:endParaRPr kumimoji="0" lang="en-GB" sz="1400" b="0" i="0" u="none" strike="noStrike" kern="1200" cap="none" spc="0" normalizeH="0" baseline="0" noProof="0" dirty="0">
              <a:ln>
                <a:noFill/>
              </a:ln>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4252937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1501-2309-9F04-EC74-4FBD6FE0CBA7}"/>
              </a:ext>
            </a:extLst>
          </p:cNvPr>
          <p:cNvSpPr txBox="1">
            <a:spLocks/>
          </p:cNvSpPr>
          <p:nvPr/>
        </p:nvSpPr>
        <p:spPr>
          <a:xfrm>
            <a:off x="72893" y="39756"/>
            <a:ext cx="983310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j-ea"/>
                <a:cs typeface="+mj-cs"/>
              </a:rPr>
              <a:t>Characterising</a:t>
            </a:r>
            <a:r>
              <a:rPr kumimoji="0" lang="en-US" sz="4000" b="0" i="0" u="none" strike="noStrike" kern="1200" cap="none" spc="0" normalizeH="0" baseline="0" noProof="0" dirty="0">
                <a:ln>
                  <a:noFill/>
                </a:ln>
                <a:solidFill>
                  <a:prstClr val="black"/>
                </a:solidFill>
                <a:effectLst/>
                <a:uLnTx/>
                <a:uFillTx/>
                <a:latin typeface="Calibri"/>
                <a:ea typeface="+mj-ea"/>
                <a:cs typeface="+mj-cs"/>
              </a:rPr>
              <a:t> RR-intervals in atrial fibrillation</a:t>
            </a:r>
          </a:p>
        </p:txBody>
      </p:sp>
      <p:pic>
        <p:nvPicPr>
          <p:cNvPr id="7" name="Picture 6">
            <a:extLst>
              <a:ext uri="{FF2B5EF4-FFF2-40B4-BE49-F238E27FC236}">
                <a16:creationId xmlns:a16="http://schemas.microsoft.com/office/drawing/2014/main" id="{A19F96A8-7B3D-10ED-9C31-86F627038A70}"/>
              </a:ext>
            </a:extLst>
          </p:cNvPr>
          <p:cNvPicPr>
            <a:picLocks noChangeAspect="1"/>
          </p:cNvPicPr>
          <p:nvPr/>
        </p:nvPicPr>
        <p:blipFill>
          <a:blip r:embed="rId4"/>
          <a:stretch>
            <a:fillRect/>
          </a:stretch>
        </p:blipFill>
        <p:spPr>
          <a:xfrm>
            <a:off x="80192" y="934278"/>
            <a:ext cx="8450215" cy="5539493"/>
          </a:xfrm>
          <a:prstGeom prst="rect">
            <a:avLst/>
          </a:prstGeom>
        </p:spPr>
      </p:pic>
      <p:sp>
        <p:nvSpPr>
          <p:cNvPr id="8" name="TextBox 7">
            <a:extLst>
              <a:ext uri="{FF2B5EF4-FFF2-40B4-BE49-F238E27FC236}">
                <a16:creationId xmlns:a16="http://schemas.microsoft.com/office/drawing/2014/main" id="{C116723B-6C16-EC3A-81A4-2395D7939F1A}"/>
              </a:ext>
            </a:extLst>
          </p:cNvPr>
          <p:cNvSpPr txBox="1"/>
          <p:nvPr/>
        </p:nvSpPr>
        <p:spPr>
          <a:xfrm>
            <a:off x="8372475" y="5752466"/>
            <a:ext cx="3067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All differed significantly between AF and non-AF</a:t>
            </a:r>
          </a:p>
        </p:txBody>
      </p:sp>
      <p:sp>
        <p:nvSpPr>
          <p:cNvPr id="9" name="TextBox 8">
            <a:extLst>
              <a:ext uri="{FF2B5EF4-FFF2-40B4-BE49-F238E27FC236}">
                <a16:creationId xmlns:a16="http://schemas.microsoft.com/office/drawing/2014/main" id="{826C6F7A-7729-E397-BAE4-E8F61E27B80D}"/>
              </a:ext>
            </a:extLst>
          </p:cNvPr>
          <p:cNvSpPr txBox="1"/>
          <p:nvPr/>
        </p:nvSpPr>
        <p:spPr>
          <a:xfrm>
            <a:off x="8792343" y="1045948"/>
            <a:ext cx="3304407" cy="40589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DejaVu Sans"/>
                <a:cs typeface="Calibri" panose="020F0502020204030204" pitchFamily="34" charset="0"/>
              </a:rPr>
              <a:t>RRstd</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 standard deviation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DejaVu Sans"/>
                <a:cs typeface="Calibri" panose="020F0502020204030204" pitchFamily="34" charset="0"/>
              </a:rPr>
              <a:t>RRvar</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 variability</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RMSSD:</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 root mean square of successive RR interval differences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SD1:</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 standard deviation derived from a Poincare plot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pNN50:</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 percentage of successive RR intervals that differ by more than 50ms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RRpm60:</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rPr>
              <a:t> percentage of RR intervals within ±60ms of the median RR interval</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D58B8E4-ABD3-C51B-0F1D-9B350554395C}"/>
              </a:ext>
            </a:extLst>
          </p:cNvPr>
          <p:cNvSpPr txBox="1"/>
          <p:nvPr/>
        </p:nvSpPr>
        <p:spPr>
          <a:xfrm>
            <a:off x="3695700" y="5104880"/>
            <a:ext cx="1549399" cy="369332"/>
          </a:xfrm>
          <a:prstGeom prst="rect">
            <a:avLst/>
          </a:prstGeom>
          <a:solidFill>
            <a:schemeClr val="bg1">
              <a:lumMod val="95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AUROC: 96.3%</a:t>
            </a:r>
          </a:p>
        </p:txBody>
      </p:sp>
      <p:sp>
        <p:nvSpPr>
          <p:cNvPr id="4" name="TextBox 3">
            <a:extLst>
              <a:ext uri="{FF2B5EF4-FFF2-40B4-BE49-F238E27FC236}">
                <a16:creationId xmlns:a16="http://schemas.microsoft.com/office/drawing/2014/main" id="{789BDAF8-D15D-34C3-301A-32E3AAD1DF1C}"/>
              </a:ext>
            </a:extLst>
          </p:cNvPr>
          <p:cNvSpPr txBox="1"/>
          <p:nvPr/>
        </p:nvSpPr>
        <p:spPr>
          <a:xfrm>
            <a:off x="0" y="6492881"/>
            <a:ext cx="12192000" cy="307777"/>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Akande R </a:t>
            </a:r>
            <a:r>
              <a:rPr kumimoji="0" lang="en-GB" sz="1400" b="0" i="1"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et al.</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Characterising RR Intervals in Atrial Fibrillation Detected through Screening, </a:t>
            </a:r>
            <a:r>
              <a:rPr kumimoji="0" lang="en-GB" sz="1400" b="0" i="1"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CinC</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2023. </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https://doi.org/10.22489/CinC.2023.270</a:t>
            </a:r>
            <a:r>
              <a:rPr kumimoji="0" lang="en-GB" sz="1400" b="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r>
              <a:rPr kumimoji="0" lang="en-US" sz="1400" b="0" i="0" u="none" strike="noStrike" kern="1200" cap="none" spc="0" normalizeH="0" baseline="0" noProof="0" dirty="0">
                <a:ln>
                  <a:noFill/>
                </a:ln>
                <a:solidFill>
                  <a:schemeClr val="bg1"/>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endPar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1471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3646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E9C11A2-EC16-DC47-AA52-189AFDAD5335}"/>
              </a:ext>
            </a:extLst>
          </p:cNvPr>
          <p:cNvSpPr txBox="1"/>
          <p:nvPr/>
        </p:nvSpPr>
        <p:spPr>
          <a:xfrm>
            <a:off x="5024221" y="6515020"/>
            <a:ext cx="7167780" cy="307777"/>
          </a:xfrm>
          <a:prstGeom prst="rect">
            <a:avLst/>
          </a:prstGeom>
          <a:noFill/>
          <a:effectLst>
            <a:softEdge rad="50800"/>
          </a:effectLst>
        </p:spPr>
        <p:txBody>
          <a:bodyPr wrap="square" rtlCol="0">
            <a:spAutoFit/>
          </a:bodyPr>
          <a:lstStyle/>
          <a:p>
            <a:pPr lvl="0" algn="r">
              <a:defRPr/>
            </a:pPr>
            <a:r>
              <a:rPr lang="en-GB" sz="1400" dirty="0">
                <a:solidFill>
                  <a:schemeClr val="bg1"/>
                </a:solidFill>
              </a:rPr>
              <a:t>Photo by </a:t>
            </a:r>
            <a:r>
              <a:rPr lang="en-GB" sz="1400" dirty="0">
                <a:solidFill>
                  <a:schemeClr val="bg1"/>
                </a:solidFill>
                <a:hlinkClick r:id="rId4">
                  <a:extLst>
                    <a:ext uri="{A12FA001-AC4F-418D-AE19-62706E023703}">
                      <ahyp:hlinkClr xmlns:ahyp="http://schemas.microsoft.com/office/drawing/2018/hyperlinkcolor" val="tx"/>
                    </a:ext>
                  </a:extLst>
                </a:hlinkClick>
              </a:rPr>
              <a:t>Luke Chesser</a:t>
            </a:r>
            <a:r>
              <a:rPr lang="en-GB" sz="1400" dirty="0">
                <a:solidFill>
                  <a:schemeClr val="bg1"/>
                </a:solidFill>
              </a:rPr>
              <a:t> on </a:t>
            </a:r>
            <a:r>
              <a:rPr lang="en-GB" sz="1400" dirty="0">
                <a:solidFill>
                  <a:schemeClr val="bg1"/>
                </a:solidFill>
                <a:hlinkClick r:id="rId5">
                  <a:extLst>
                    <a:ext uri="{A12FA001-AC4F-418D-AE19-62706E023703}">
                      <ahyp:hlinkClr xmlns:ahyp="http://schemas.microsoft.com/office/drawing/2018/hyperlinkcolor" val="tx"/>
                    </a:ext>
                  </a:extLst>
                </a:hlinkClick>
              </a:rPr>
              <a:t>Unsplash</a:t>
            </a:r>
            <a:r>
              <a:rPr lang="en-GB" sz="1400" dirty="0">
                <a:solidFill>
                  <a:schemeClr val="bg1"/>
                </a:solidFill>
              </a:rPr>
              <a:t> </a:t>
            </a:r>
            <a:endParaRPr kumimoji="0" lang="en-US" sz="1333" b="0" i="0" u="none" strike="noStrike" kern="1200" cap="none" spc="0" normalizeH="0" baseline="0" noProof="0" dirty="0">
              <a:ln>
                <a:noFill/>
              </a:ln>
              <a:solidFill>
                <a:schemeClr val="bg1"/>
              </a:solidFill>
              <a:effectLst/>
              <a:uLnTx/>
              <a:uFillTx/>
              <a:latin typeface="Calibri"/>
            </a:endParaRPr>
          </a:p>
        </p:txBody>
      </p:sp>
      <p:pic>
        <p:nvPicPr>
          <p:cNvPr id="4" name="Picture 3">
            <a:extLst>
              <a:ext uri="{FF2B5EF4-FFF2-40B4-BE49-F238E27FC236}">
                <a16:creationId xmlns:a16="http://schemas.microsoft.com/office/drawing/2014/main" id="{F0C97850-FCC3-9269-3988-CE531EA38AD2}"/>
              </a:ext>
            </a:extLst>
          </p:cNvPr>
          <p:cNvPicPr>
            <a:picLocks noChangeAspect="1"/>
          </p:cNvPicPr>
          <p:nvPr/>
        </p:nvPicPr>
        <p:blipFill rotWithShape="1">
          <a:blip r:embed="rId6"/>
          <a:srcRect t="1999" b="18119"/>
          <a:stretch/>
        </p:blipFill>
        <p:spPr>
          <a:xfrm>
            <a:off x="0" y="0"/>
            <a:ext cx="12192000" cy="6492875"/>
          </a:xfrm>
          <a:prstGeom prst="rect">
            <a:avLst/>
          </a:prstGeom>
        </p:spPr>
      </p:pic>
    </p:spTree>
    <p:custDataLst>
      <p:tags r:id="rId1"/>
    </p:custDataLst>
    <p:extLst>
      <p:ext uri="{BB962C8B-B14F-4D97-AF65-F5344CB8AC3E}">
        <p14:creationId xmlns:p14="http://schemas.microsoft.com/office/powerpoint/2010/main" val="2673832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1501-2309-9F04-EC74-4FBD6FE0CBA7}"/>
              </a:ext>
            </a:extLst>
          </p:cNvPr>
          <p:cNvSpPr txBox="1">
            <a:spLocks/>
          </p:cNvSpPr>
          <p:nvPr/>
        </p:nvSpPr>
        <p:spPr>
          <a:xfrm>
            <a:off x="72893" y="39756"/>
            <a:ext cx="10402602"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Manual diagnosis of AF from single-lead ECGs</a:t>
            </a:r>
          </a:p>
        </p:txBody>
      </p:sp>
      <p:sp>
        <p:nvSpPr>
          <p:cNvPr id="3" name="TextBox 2">
            <a:extLst>
              <a:ext uri="{FF2B5EF4-FFF2-40B4-BE49-F238E27FC236}">
                <a16:creationId xmlns:a16="http://schemas.microsoft.com/office/drawing/2014/main" id="{2CB31BBE-0190-82B9-BC3C-164040E7E121}"/>
              </a:ext>
            </a:extLst>
          </p:cNvPr>
          <p:cNvSpPr txBox="1"/>
          <p:nvPr/>
        </p:nvSpPr>
        <p:spPr>
          <a:xfrm>
            <a:off x="0" y="6299450"/>
            <a:ext cx="12192000" cy="523220"/>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Hibbitt</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K </a:t>
            </a:r>
            <a:r>
              <a:rPr kumimoji="0" lang="en-GB" sz="1400" b="0" i="1"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et al.</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Reliability of single-lead electrocardiogram interpretation to detect atrial fibrillation: insights from the SAFER feasibility study, </a:t>
            </a:r>
            <a:r>
              <a:rPr kumimoji="0" lang="en-GB" sz="1400" b="0" i="1"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EP </a:t>
            </a:r>
            <a:r>
              <a:rPr kumimoji="0" lang="en-GB" sz="1400" b="0" i="1"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Europace</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2024. </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https://doi.org/10.1093/europace/euae181</a:t>
            </a: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r>
              <a:rPr kumimoji="0" lang="en-US" sz="1400" b="0" i="0" u="none" strike="noStrike" kern="1200" cap="none" spc="0" normalizeH="0" baseline="0" noProof="0" dirty="0">
                <a:ln>
                  <a:noFill/>
                </a:ln>
                <a:solidFill>
                  <a:schemeClr val="bg1"/>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schemeClr val="bg1"/>
                </a:solidFill>
                <a:effectLst/>
                <a:uLnTx/>
                <a:uFillTx/>
                <a:latin typeface="Calibri"/>
                <a:ea typeface="+mn-ea"/>
                <a:cs typeface="+mn-cs"/>
              </a:rPr>
              <a:t>)</a:t>
            </a:r>
            <a:endPar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21" name="Rectangle 20">
            <a:extLst>
              <a:ext uri="{FF2B5EF4-FFF2-40B4-BE49-F238E27FC236}">
                <a16:creationId xmlns:a16="http://schemas.microsoft.com/office/drawing/2014/main" id="{6EA9F8AE-8A58-89CD-1A4A-C7EBF7ECE5A9}"/>
              </a:ext>
            </a:extLst>
          </p:cNvPr>
          <p:cNvSpPr/>
          <p:nvPr/>
        </p:nvSpPr>
        <p:spPr>
          <a:xfrm>
            <a:off x="67252" y="1326588"/>
            <a:ext cx="3536532" cy="2266392"/>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CCCB505B-8D41-D237-065C-D6D51E3C1475}"/>
              </a:ext>
            </a:extLst>
          </p:cNvPr>
          <p:cNvSpPr/>
          <p:nvPr/>
        </p:nvSpPr>
        <p:spPr>
          <a:xfrm>
            <a:off x="176108" y="1435444"/>
            <a:ext cx="3536532" cy="2266392"/>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996C34E2-3305-5D48-872F-8CB0072FF7C2}"/>
              </a:ext>
            </a:extLst>
          </p:cNvPr>
          <p:cNvSpPr/>
          <p:nvPr/>
        </p:nvSpPr>
        <p:spPr>
          <a:xfrm>
            <a:off x="284964" y="1544300"/>
            <a:ext cx="3536532" cy="2266392"/>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24" name="Picture 23" descr="A graph of a heart rate&#10;&#10;Description automatically generated">
            <a:extLst>
              <a:ext uri="{FF2B5EF4-FFF2-40B4-BE49-F238E27FC236}">
                <a16:creationId xmlns:a16="http://schemas.microsoft.com/office/drawing/2014/main" id="{04B419BB-91E0-551A-B33F-B9CC9EA88E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820" y="1653156"/>
            <a:ext cx="3536532" cy="2266392"/>
          </a:xfrm>
          <a:prstGeom prst="rect">
            <a:avLst/>
          </a:prstGeom>
          <a:ln w="19050">
            <a:solidFill>
              <a:sysClr val="windowText" lastClr="000000"/>
            </a:solidFill>
          </a:ln>
        </p:spPr>
      </p:pic>
      <p:sp>
        <p:nvSpPr>
          <p:cNvPr id="25" name="TextBox 24">
            <a:extLst>
              <a:ext uri="{FF2B5EF4-FFF2-40B4-BE49-F238E27FC236}">
                <a16:creationId xmlns:a16="http://schemas.microsoft.com/office/drawing/2014/main" id="{6C3D6248-4907-6E8C-3F6F-133A82103AD6}"/>
              </a:ext>
            </a:extLst>
          </p:cNvPr>
          <p:cNvSpPr txBox="1"/>
          <p:nvPr/>
        </p:nvSpPr>
        <p:spPr>
          <a:xfrm>
            <a:off x="284965" y="4432667"/>
            <a:ext cx="3841337" cy="1200329"/>
          </a:xfrm>
          <a:prstGeom prst="rect">
            <a:avLst/>
          </a:prstGeom>
          <a:noFill/>
        </p:spPr>
        <p:txBody>
          <a:bodyPr wrap="square" rtlCol="0">
            <a:spAutoFit/>
          </a:bodyPr>
          <a:lstStyle/>
          <a:p>
            <a:pPr defTabSz="457200"/>
            <a:r>
              <a:rPr lang="en-US" dirty="0">
                <a:solidFill>
                  <a:prstClr val="black"/>
                </a:solidFill>
                <a:cs typeface="Calibri" panose="020F0502020204030204" pitchFamily="34" charset="0"/>
              </a:rPr>
              <a:t>In the SAFER feasibility study, 1,843 single-lead ECGs from 185 participants were independently reviewed by two cardiologists</a:t>
            </a:r>
          </a:p>
        </p:txBody>
      </p:sp>
      <p:sp>
        <p:nvSpPr>
          <p:cNvPr id="26" name="Right Arrow 25">
            <a:extLst>
              <a:ext uri="{FF2B5EF4-FFF2-40B4-BE49-F238E27FC236}">
                <a16:creationId xmlns:a16="http://schemas.microsoft.com/office/drawing/2014/main" id="{35D706C2-0869-301F-D47B-3B147C6C5D37}"/>
              </a:ext>
            </a:extLst>
          </p:cNvPr>
          <p:cNvSpPr/>
          <p:nvPr/>
        </p:nvSpPr>
        <p:spPr>
          <a:xfrm>
            <a:off x="4057054" y="2532323"/>
            <a:ext cx="913539" cy="695600"/>
          </a:xfrm>
          <a:prstGeom prst="rightArrow">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1E6901E6-EABA-7D70-8D54-3280E6B2BE97}"/>
              </a:ext>
            </a:extLst>
          </p:cNvPr>
          <p:cNvSpPr txBox="1"/>
          <p:nvPr/>
        </p:nvSpPr>
        <p:spPr>
          <a:xfrm>
            <a:off x="4601317" y="4432667"/>
            <a:ext cx="3373247" cy="1477328"/>
          </a:xfrm>
          <a:prstGeom prst="rect">
            <a:avLst/>
          </a:prstGeom>
          <a:noFill/>
        </p:spPr>
        <p:txBody>
          <a:bodyPr wrap="square" rtlCol="0">
            <a:spAutoFit/>
          </a:bodyPr>
          <a:lstStyle/>
          <a:p>
            <a:pPr defTabSz="457200"/>
            <a:r>
              <a:rPr lang="en-US" dirty="0">
                <a:solidFill>
                  <a:prstClr val="black"/>
                </a:solidFill>
                <a:cs typeface="Calibri" panose="020F0502020204030204" pitchFamily="34" charset="0"/>
              </a:rPr>
              <a:t>Moderate agreement between cardiologists on participant-level diagnoses.</a:t>
            </a:r>
          </a:p>
          <a:p>
            <a:pPr defTabSz="457200"/>
            <a:r>
              <a:rPr lang="en-US" dirty="0">
                <a:solidFill>
                  <a:prstClr val="black"/>
                </a:solidFill>
                <a:cs typeface="Calibri" panose="020F0502020204030204" pitchFamily="34" charset="0"/>
              </a:rPr>
              <a:t>For every 100 agreed diagnoses, there would be 70 disagreements.</a:t>
            </a:r>
          </a:p>
        </p:txBody>
      </p:sp>
      <p:graphicFrame>
        <p:nvGraphicFramePr>
          <p:cNvPr id="28" name="Chart 27">
            <a:extLst>
              <a:ext uri="{FF2B5EF4-FFF2-40B4-BE49-F238E27FC236}">
                <a16:creationId xmlns:a16="http://schemas.microsoft.com/office/drawing/2014/main" id="{AA81D455-93FF-D8B3-7694-7CF5C6DE217A}"/>
              </a:ext>
            </a:extLst>
          </p:cNvPr>
          <p:cNvGraphicFramePr/>
          <p:nvPr>
            <p:extLst>
              <p:ext uri="{D42A27DB-BD31-4B8C-83A1-F6EECF244321}">
                <p14:modId xmlns:p14="http://schemas.microsoft.com/office/powerpoint/2010/main" val="2302386887"/>
              </p:ext>
            </p:extLst>
          </p:nvPr>
        </p:nvGraphicFramePr>
        <p:xfrm>
          <a:off x="4601316" y="1127590"/>
          <a:ext cx="3940636" cy="2970590"/>
        </p:xfrm>
        <a:graphic>
          <a:graphicData uri="http://schemas.openxmlformats.org/drawingml/2006/chart">
            <c:chart xmlns:c="http://schemas.openxmlformats.org/drawingml/2006/chart" xmlns:r="http://schemas.openxmlformats.org/officeDocument/2006/relationships" r:id="rId7"/>
          </a:graphicData>
        </a:graphic>
      </p:graphicFrame>
      <p:sp>
        <p:nvSpPr>
          <p:cNvPr id="30" name="TextBox 29">
            <a:extLst>
              <a:ext uri="{FF2B5EF4-FFF2-40B4-BE49-F238E27FC236}">
                <a16:creationId xmlns:a16="http://schemas.microsoft.com/office/drawing/2014/main" id="{51926E54-0E79-867F-C3D2-80AB88C37D8A}"/>
              </a:ext>
            </a:extLst>
          </p:cNvPr>
          <p:cNvSpPr txBox="1"/>
          <p:nvPr/>
        </p:nvSpPr>
        <p:spPr>
          <a:xfrm>
            <a:off x="6389929" y="3504692"/>
            <a:ext cx="1893980" cy="584775"/>
          </a:xfrm>
          <a:prstGeom prst="rect">
            <a:avLst/>
          </a:prstGeom>
          <a:solidFill>
            <a:sysClr val="window" lastClr="FFFFFF"/>
          </a:solidFill>
          <a:ln>
            <a:solidFill>
              <a:srgbClr val="1C6082"/>
            </a:solid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cs typeface="Calibri" panose="020F0502020204030204" pitchFamily="34" charset="0"/>
              </a:rPr>
              <a:t>44 participants with</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cs typeface="Calibri" panose="020F0502020204030204" pitchFamily="34" charset="0"/>
              </a:rPr>
              <a:t>agreed AF diagnosis</a:t>
            </a:r>
          </a:p>
        </p:txBody>
      </p:sp>
      <p:sp>
        <p:nvSpPr>
          <p:cNvPr id="31" name="TextBox 30">
            <a:extLst>
              <a:ext uri="{FF2B5EF4-FFF2-40B4-BE49-F238E27FC236}">
                <a16:creationId xmlns:a16="http://schemas.microsoft.com/office/drawing/2014/main" id="{89540937-0813-BC39-A4D6-A33E19E59705}"/>
              </a:ext>
            </a:extLst>
          </p:cNvPr>
          <p:cNvSpPr txBox="1"/>
          <p:nvPr/>
        </p:nvSpPr>
        <p:spPr>
          <a:xfrm>
            <a:off x="4252968" y="1203414"/>
            <a:ext cx="2195265" cy="830997"/>
          </a:xfrm>
          <a:prstGeom prst="rect">
            <a:avLst/>
          </a:prstGeom>
          <a:solidFill>
            <a:sysClr val="window" lastClr="FFFFFF"/>
          </a:solidFill>
          <a:ln>
            <a:solidFill>
              <a:srgbClr val="E26C31"/>
            </a:solidFill>
          </a:ln>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cs typeface="Calibri" panose="020F0502020204030204" pitchFamily="34" charset="0"/>
              </a:rPr>
              <a:t>31 participants with complete disagreement over AF diagnosis</a:t>
            </a:r>
          </a:p>
        </p:txBody>
      </p:sp>
      <p:pic>
        <p:nvPicPr>
          <p:cNvPr id="32" name="Picture 31" descr="A graph with blue bars&#10;&#10;Description automatically generated">
            <a:extLst>
              <a:ext uri="{FF2B5EF4-FFF2-40B4-BE49-F238E27FC236}">
                <a16:creationId xmlns:a16="http://schemas.microsoft.com/office/drawing/2014/main" id="{4B577D96-43C3-128D-899C-93094C36CD9E}"/>
              </a:ext>
            </a:extLst>
          </p:cNvPr>
          <p:cNvPicPr>
            <a:picLocks noChangeAspect="1"/>
          </p:cNvPicPr>
          <p:nvPr/>
        </p:nvPicPr>
        <p:blipFill>
          <a:blip r:embed="rId8"/>
          <a:stretch>
            <a:fillRect/>
          </a:stretch>
        </p:blipFill>
        <p:spPr>
          <a:xfrm>
            <a:off x="9026776" y="1446049"/>
            <a:ext cx="3359155" cy="2680605"/>
          </a:xfrm>
          <a:prstGeom prst="rect">
            <a:avLst/>
          </a:prstGeom>
        </p:spPr>
      </p:pic>
      <p:sp>
        <p:nvSpPr>
          <p:cNvPr id="34" name="TextBox 33">
            <a:extLst>
              <a:ext uri="{FF2B5EF4-FFF2-40B4-BE49-F238E27FC236}">
                <a16:creationId xmlns:a16="http://schemas.microsoft.com/office/drawing/2014/main" id="{96E265FC-0835-49CD-F371-D998E505932D}"/>
              </a:ext>
            </a:extLst>
          </p:cNvPr>
          <p:cNvSpPr txBox="1"/>
          <p:nvPr/>
        </p:nvSpPr>
        <p:spPr>
          <a:xfrm>
            <a:off x="8838933" y="4503004"/>
            <a:ext cx="3373247" cy="923330"/>
          </a:xfrm>
          <a:prstGeom prst="rect">
            <a:avLst/>
          </a:prstGeom>
          <a:noFill/>
        </p:spPr>
        <p:txBody>
          <a:bodyPr wrap="square" rtlCol="0">
            <a:spAutoFit/>
          </a:bodyPr>
          <a:lstStyle/>
          <a:p>
            <a:pPr defTabSz="457200"/>
            <a:r>
              <a:rPr lang="en-US" dirty="0">
                <a:solidFill>
                  <a:prstClr val="black"/>
                </a:solidFill>
                <a:cs typeface="Calibri" panose="020F0502020204030204" pitchFamily="34" charset="0"/>
              </a:rPr>
              <a:t>The quality of ECG signals greatly influenced the reliability of single-lead ECG interpretation. </a:t>
            </a:r>
          </a:p>
        </p:txBody>
      </p:sp>
      <p:sp>
        <p:nvSpPr>
          <p:cNvPr id="35" name="Right Arrow 34">
            <a:extLst>
              <a:ext uri="{FF2B5EF4-FFF2-40B4-BE49-F238E27FC236}">
                <a16:creationId xmlns:a16="http://schemas.microsoft.com/office/drawing/2014/main" id="{FC06A957-020A-B701-289A-306C695CBA3B}"/>
              </a:ext>
            </a:extLst>
          </p:cNvPr>
          <p:cNvSpPr/>
          <p:nvPr/>
        </p:nvSpPr>
        <p:spPr>
          <a:xfrm>
            <a:off x="8025312" y="2532323"/>
            <a:ext cx="913539" cy="695600"/>
          </a:xfrm>
          <a:prstGeom prst="rightArrow">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1459933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1"/>
        <p:cNvGrpSpPr/>
        <p:nvPr/>
      </p:nvGrpSpPr>
      <p:grpSpPr>
        <a:xfrm>
          <a:off x="0" y="0"/>
          <a:ext cx="0" cy="0"/>
          <a:chOff x="0" y="0"/>
          <a:chExt cx="0" cy="0"/>
        </a:xfrm>
      </p:grpSpPr>
      <p:sp>
        <p:nvSpPr>
          <p:cNvPr id="10" name="TextBox 9">
            <a:extLst>
              <a:ext uri="{FF2B5EF4-FFF2-40B4-BE49-F238E27FC236}">
                <a16:creationId xmlns:a16="http://schemas.microsoft.com/office/drawing/2014/main" id="{699D215F-8121-88B1-285A-FA3C7D25A6C9}"/>
              </a:ext>
            </a:extLst>
          </p:cNvPr>
          <p:cNvSpPr txBox="1"/>
          <p:nvPr/>
        </p:nvSpPr>
        <p:spPr>
          <a:xfrm>
            <a:off x="562614" y="1710644"/>
            <a:ext cx="28893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Introduction to wearables</a:t>
            </a:r>
          </a:p>
        </p:txBody>
      </p:sp>
      <p:pic>
        <p:nvPicPr>
          <p:cNvPr id="12" name="Picture 11">
            <a:extLst>
              <a:ext uri="{FF2B5EF4-FFF2-40B4-BE49-F238E27FC236}">
                <a16:creationId xmlns:a16="http://schemas.microsoft.com/office/drawing/2014/main" id="{D2BE617C-3507-10DD-E928-F12845A65BD7}"/>
              </a:ext>
            </a:extLst>
          </p:cNvPr>
          <p:cNvPicPr>
            <a:picLocks noChangeAspect="1"/>
          </p:cNvPicPr>
          <p:nvPr/>
        </p:nvPicPr>
        <p:blipFill rotWithShape="1">
          <a:blip r:embed="rId4"/>
          <a:srcRect l="27966" t="6384" b="26879"/>
          <a:stretch/>
        </p:blipFill>
        <p:spPr>
          <a:xfrm>
            <a:off x="-18024" y="2079976"/>
            <a:ext cx="4662857" cy="2880000"/>
          </a:xfrm>
          <a:prstGeom prst="rect">
            <a:avLst/>
          </a:prstGeom>
          <a:effectLst>
            <a:softEdge rad="222179"/>
          </a:effectLst>
        </p:spPr>
      </p:pic>
      <p:sp>
        <p:nvSpPr>
          <p:cNvPr id="13" name="TextBox 12">
            <a:extLst>
              <a:ext uri="{FF2B5EF4-FFF2-40B4-BE49-F238E27FC236}">
                <a16:creationId xmlns:a16="http://schemas.microsoft.com/office/drawing/2014/main" id="{0DEDEF7B-FDDA-6ADA-C7EB-C2EF42EA281E}"/>
              </a:ext>
            </a:extLst>
          </p:cNvPr>
          <p:cNvSpPr txBox="1"/>
          <p:nvPr/>
        </p:nvSpPr>
        <p:spPr>
          <a:xfrm>
            <a:off x="5579847" y="1710644"/>
            <a:ext cx="21082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 Our contributions</a:t>
            </a:r>
          </a:p>
        </p:txBody>
      </p:sp>
      <p:sp>
        <p:nvSpPr>
          <p:cNvPr id="15" name="TextBox 14">
            <a:extLst>
              <a:ext uri="{FF2B5EF4-FFF2-40B4-BE49-F238E27FC236}">
                <a16:creationId xmlns:a16="http://schemas.microsoft.com/office/drawing/2014/main" id="{46C66213-8A29-B619-C20A-EA4A5B56E9DA}"/>
              </a:ext>
            </a:extLst>
          </p:cNvPr>
          <p:cNvSpPr txBox="1"/>
          <p:nvPr/>
        </p:nvSpPr>
        <p:spPr>
          <a:xfrm>
            <a:off x="13509" y="6488668"/>
            <a:ext cx="35485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Luke Chesser</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D1131A2-B8E4-0BCD-6EA9-6992B34B9334}"/>
              </a:ext>
            </a:extLst>
          </p:cNvPr>
          <p:cNvSpPr txBox="1"/>
          <p:nvPr/>
        </p:nvSpPr>
        <p:spPr>
          <a:xfrm>
            <a:off x="9557312" y="1710644"/>
            <a:ext cx="160588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 Perspectives</a:t>
            </a:r>
          </a:p>
        </p:txBody>
      </p:sp>
      <p:pic>
        <p:nvPicPr>
          <p:cNvPr id="17" name="Picture 16">
            <a:extLst>
              <a:ext uri="{FF2B5EF4-FFF2-40B4-BE49-F238E27FC236}">
                <a16:creationId xmlns:a16="http://schemas.microsoft.com/office/drawing/2014/main" id="{DF47CD7F-931A-76C2-CDBF-8AA10599A2C4}"/>
              </a:ext>
            </a:extLst>
          </p:cNvPr>
          <p:cNvPicPr>
            <a:picLocks noChangeAspect="1"/>
          </p:cNvPicPr>
          <p:nvPr/>
        </p:nvPicPr>
        <p:blipFill>
          <a:blip r:embed="rId7"/>
          <a:stretch>
            <a:fillRect/>
          </a:stretch>
        </p:blipFill>
        <p:spPr>
          <a:xfrm>
            <a:off x="8623067" y="2097561"/>
            <a:ext cx="3548521" cy="2880000"/>
          </a:xfrm>
          <a:prstGeom prst="rect">
            <a:avLst/>
          </a:prstGeom>
          <a:effectLst>
            <a:softEdge rad="215900"/>
          </a:effectLst>
        </p:spPr>
      </p:pic>
      <p:sp>
        <p:nvSpPr>
          <p:cNvPr id="18" name="TextBox 17">
            <a:extLst>
              <a:ext uri="{FF2B5EF4-FFF2-40B4-BE49-F238E27FC236}">
                <a16:creationId xmlns:a16="http://schemas.microsoft.com/office/drawing/2014/main" id="{763E5062-CB75-7B7F-8C06-2F3BFADC89A9}"/>
              </a:ext>
            </a:extLst>
          </p:cNvPr>
          <p:cNvSpPr txBox="1"/>
          <p:nvPr/>
        </p:nvSpPr>
        <p:spPr>
          <a:xfrm>
            <a:off x="8844535" y="6488668"/>
            <a:ext cx="3077381"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Dario Valenzuela</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9">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A609B01-9CDB-E425-42B7-9AC4D96CDD80}"/>
              </a:ext>
            </a:extLst>
          </p:cNvPr>
          <p:cNvPicPr>
            <a:picLocks noChangeAspect="1"/>
          </p:cNvPicPr>
          <p:nvPr/>
        </p:nvPicPr>
        <p:blipFill rotWithShape="1">
          <a:blip r:embed="rId10"/>
          <a:srcRect l="26130" t="4021" r="18556" b="61766"/>
          <a:stretch/>
        </p:blipFill>
        <p:spPr>
          <a:xfrm>
            <a:off x="4956428" y="2409569"/>
            <a:ext cx="3355045" cy="1796208"/>
          </a:xfrm>
          <a:prstGeom prst="rect">
            <a:avLst/>
          </a:prstGeom>
          <a:effectLst>
            <a:softEdge rad="88900"/>
          </a:effectLst>
        </p:spPr>
      </p:pic>
      <p:sp>
        <p:nvSpPr>
          <p:cNvPr id="4" name="Rectangle 3">
            <a:extLst>
              <a:ext uri="{FF2B5EF4-FFF2-40B4-BE49-F238E27FC236}">
                <a16:creationId xmlns:a16="http://schemas.microsoft.com/office/drawing/2014/main" id="{ED0C1D9C-2BB2-376A-F535-962FC85F3485}"/>
              </a:ext>
            </a:extLst>
          </p:cNvPr>
          <p:cNvSpPr/>
          <p:nvPr/>
        </p:nvSpPr>
        <p:spPr>
          <a:xfrm>
            <a:off x="70651" y="1364660"/>
            <a:ext cx="8457862" cy="435966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97304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1501-2309-9F04-EC74-4FBD6FE0CBA7}"/>
              </a:ext>
            </a:extLst>
          </p:cNvPr>
          <p:cNvSpPr txBox="1">
            <a:spLocks/>
          </p:cNvSpPr>
          <p:nvPr/>
        </p:nvSpPr>
        <p:spPr>
          <a:xfrm>
            <a:off x="72893" y="39756"/>
            <a:ext cx="10402602"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Perspectives</a:t>
            </a:r>
          </a:p>
        </p:txBody>
      </p:sp>
      <p:sp>
        <p:nvSpPr>
          <p:cNvPr id="29" name="Content Placeholder 3">
            <a:extLst>
              <a:ext uri="{FF2B5EF4-FFF2-40B4-BE49-F238E27FC236}">
                <a16:creationId xmlns:a16="http://schemas.microsoft.com/office/drawing/2014/main" id="{59B26646-18ED-F5C3-8905-F8319937D242}"/>
              </a:ext>
            </a:extLst>
          </p:cNvPr>
          <p:cNvSpPr txBox="1">
            <a:spLocks/>
          </p:cNvSpPr>
          <p:nvPr/>
        </p:nvSpPr>
        <p:spPr>
          <a:xfrm>
            <a:off x="515938" y="1390649"/>
            <a:ext cx="10402602" cy="483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8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Open questions:</a:t>
            </a: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a:lnSpc>
                <a:spcPct val="114000"/>
              </a:lnSpc>
              <a:spcBef>
                <a:spcPts val="800"/>
              </a:spcBef>
              <a:defRPr/>
            </a:pPr>
            <a:r>
              <a:rPr lang="en-US" sz="2000" dirty="0">
                <a:solidFill>
                  <a:sysClr val="windowText" lastClr="000000"/>
                </a:solidFill>
                <a:latin typeface="Calibri" panose="020F0502020204030204"/>
              </a:rPr>
              <a:t>The roles of traditional signal processing (</a:t>
            </a:r>
            <a:r>
              <a:rPr lang="en-US" sz="2000" i="1" dirty="0">
                <a:solidFill>
                  <a:sysClr val="windowText" lastClr="000000"/>
                </a:solidFill>
                <a:latin typeface="Calibri" panose="020F0502020204030204"/>
              </a:rPr>
              <a:t>e.g.</a:t>
            </a:r>
            <a:r>
              <a:rPr lang="en-US" sz="2000" dirty="0">
                <a:solidFill>
                  <a:sysClr val="windowText" lastClr="000000"/>
                </a:solidFill>
                <a:latin typeface="Calibri" panose="020F0502020204030204"/>
              </a:rPr>
              <a:t> using hand-crafted features) vs. deep learning.</a:t>
            </a: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a:lnSpc>
                <a:spcPct val="114000"/>
              </a:lnSpc>
              <a:spcBef>
                <a:spcPts val="800"/>
              </a:spcBef>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How important is the accuracy of wearable data and subsequent </a:t>
            </a:r>
            <a:r>
              <a:rPr kumimoji="0" lang="en-US" sz="20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diagnsoses</a:t>
            </a:r>
            <a:r>
              <a:rPr lang="en-US" sz="2000" dirty="0">
                <a:solidFill>
                  <a:sysClr val="windowText" lastClr="000000"/>
                </a:solidFill>
                <a:latin typeface="Calibri" panose="020F0502020204030204"/>
              </a:rPr>
              <a:t>?</a:t>
            </a:r>
          </a:p>
          <a:p>
            <a:pPr>
              <a:lnSpc>
                <a:spcPct val="114000"/>
              </a:lnSpc>
              <a:spcBef>
                <a:spcPts val="800"/>
              </a:spcBef>
              <a:defRPr/>
            </a:pPr>
            <a:r>
              <a:rPr lang="en-US" sz="2000" dirty="0">
                <a:solidFill>
                  <a:sysClr val="windowText" lastClr="000000"/>
                </a:solidFill>
                <a:latin typeface="Calibri" panose="020F0502020204030204"/>
              </a:rPr>
              <a:t>What level of AF burden warrants treatment?</a:t>
            </a:r>
          </a:p>
        </p:txBody>
      </p:sp>
    </p:spTree>
    <p:custDataLst>
      <p:tags r:id="rId1"/>
    </p:custDataLst>
    <p:extLst>
      <p:ext uri="{BB962C8B-B14F-4D97-AF65-F5344CB8AC3E}">
        <p14:creationId xmlns:p14="http://schemas.microsoft.com/office/powerpoint/2010/main" val="3161047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E4049FD-87C8-5C45-A890-A1C1A3BE1FB4}"/>
              </a:ext>
            </a:extLst>
          </p:cNvPr>
          <p:cNvSpPr txBox="1"/>
          <p:nvPr/>
        </p:nvSpPr>
        <p:spPr>
          <a:xfrm>
            <a:off x="3196363" y="450109"/>
            <a:ext cx="7738324" cy="3963615"/>
          </a:xfrm>
          <a:prstGeom prst="rect">
            <a:avLst/>
          </a:prstGeom>
          <a:noFill/>
        </p:spPr>
        <p:txBody>
          <a:bodyPr wrap="square" numCol="2" rtlCol="0">
            <a:noAutofit/>
          </a:bodyPr>
          <a:lstStyle/>
          <a:p>
            <a:pPr>
              <a:lnSpc>
                <a:spcPct val="120000"/>
              </a:lnSpc>
            </a:pPr>
            <a:r>
              <a:rPr lang="en-US" dirty="0"/>
              <a:t>Prof Jonathan Mant</a:t>
            </a:r>
          </a:p>
          <a:p>
            <a:pPr>
              <a:lnSpc>
                <a:spcPct val="120000"/>
              </a:lnSpc>
            </a:pPr>
            <a:r>
              <a:rPr lang="en-US" dirty="0"/>
              <a:t>Prof </a:t>
            </a:r>
            <a:r>
              <a:rPr lang="en-US" dirty="0" err="1"/>
              <a:t>Panicos</a:t>
            </a:r>
            <a:r>
              <a:rPr lang="en-US" dirty="0"/>
              <a:t> </a:t>
            </a:r>
            <a:r>
              <a:rPr lang="en-US" dirty="0" err="1"/>
              <a:t>Kyriacou</a:t>
            </a:r>
            <a:endParaRPr lang="en-US" dirty="0"/>
          </a:p>
          <a:p>
            <a:pPr>
              <a:lnSpc>
                <a:spcPct val="120000"/>
              </a:lnSpc>
            </a:pPr>
            <a:r>
              <a:rPr lang="en-US" dirty="0"/>
              <a:t>Rayo Akande</a:t>
            </a:r>
          </a:p>
          <a:p>
            <a:pPr>
              <a:lnSpc>
                <a:spcPct val="120000"/>
              </a:lnSpc>
            </a:pPr>
            <a:r>
              <a:rPr lang="en-US" dirty="0"/>
              <a:t>Joachim Behar</a:t>
            </a:r>
          </a:p>
          <a:p>
            <a:pPr>
              <a:lnSpc>
                <a:spcPct val="120000"/>
              </a:lnSpc>
            </a:pPr>
            <a:r>
              <a:rPr lang="en-US" dirty="0"/>
              <a:t>Timothy Bonnici</a:t>
            </a:r>
          </a:p>
          <a:p>
            <a:pPr>
              <a:lnSpc>
                <a:spcPct val="120000"/>
              </a:lnSpc>
            </a:pPr>
            <a:r>
              <a:rPr lang="en-US" dirty="0"/>
              <a:t>James </a:t>
            </a:r>
            <a:r>
              <a:rPr lang="en-US" dirty="0" err="1"/>
              <a:t>Brimicombe</a:t>
            </a:r>
            <a:endParaRPr lang="en-US" dirty="0"/>
          </a:p>
          <a:p>
            <a:pPr>
              <a:lnSpc>
                <a:spcPct val="120000"/>
              </a:lnSpc>
            </a:pPr>
            <a:r>
              <a:rPr lang="en-US" dirty="0"/>
              <a:t>Cheryl Chapman</a:t>
            </a:r>
          </a:p>
          <a:p>
            <a:pPr>
              <a:lnSpc>
                <a:spcPct val="120000"/>
              </a:lnSpc>
            </a:pPr>
            <a:r>
              <a:rPr lang="en-US" dirty="0"/>
              <a:t>Kelly Ding</a:t>
            </a:r>
          </a:p>
          <a:p>
            <a:pPr>
              <a:lnSpc>
                <a:spcPct val="120000"/>
              </a:lnSpc>
            </a:pPr>
            <a:r>
              <a:rPr lang="en-US" dirty="0"/>
              <a:t>Andrew </a:t>
            </a:r>
            <a:r>
              <a:rPr lang="en-US" dirty="0" err="1"/>
              <a:t>Dymond</a:t>
            </a:r>
            <a:endParaRPr lang="en-US" dirty="0"/>
          </a:p>
          <a:p>
            <a:pPr>
              <a:lnSpc>
                <a:spcPct val="120000"/>
              </a:lnSpc>
            </a:pPr>
            <a:r>
              <a:rPr lang="en-US" dirty="0"/>
              <a:t>Miranda Van </a:t>
            </a:r>
            <a:r>
              <a:rPr lang="en-US" dirty="0" err="1"/>
              <a:t>Emmenis</a:t>
            </a:r>
            <a:endParaRPr lang="en-US" dirty="0"/>
          </a:p>
          <a:p>
            <a:pPr>
              <a:lnSpc>
                <a:spcPct val="120000"/>
              </a:lnSpc>
            </a:pPr>
            <a:r>
              <a:rPr lang="en-US" dirty="0"/>
              <a:t>Katie </a:t>
            </a:r>
            <a:r>
              <a:rPr lang="en-US" dirty="0" err="1"/>
              <a:t>Hibbitt</a:t>
            </a:r>
            <a:endParaRPr lang="en-US" dirty="0"/>
          </a:p>
          <a:p>
            <a:pPr>
              <a:lnSpc>
                <a:spcPct val="120000"/>
              </a:lnSpc>
            </a:pPr>
            <a:r>
              <a:rPr lang="en-US" dirty="0"/>
              <a:t>Florian Kristof</a:t>
            </a:r>
          </a:p>
          <a:p>
            <a:pPr>
              <a:lnSpc>
                <a:spcPct val="120000"/>
              </a:lnSpc>
            </a:pPr>
            <a:r>
              <a:rPr lang="en-US" dirty="0" err="1"/>
              <a:t>Vaidotas</a:t>
            </a:r>
            <a:r>
              <a:rPr lang="en-US" dirty="0"/>
              <a:t> </a:t>
            </a:r>
            <a:r>
              <a:rPr lang="en-US" dirty="0" err="1"/>
              <a:t>Marozas</a:t>
            </a:r>
            <a:endParaRPr lang="en-US" dirty="0"/>
          </a:p>
          <a:p>
            <a:pPr>
              <a:lnSpc>
                <a:spcPct val="120000"/>
              </a:lnSpc>
            </a:pPr>
            <a:r>
              <a:rPr lang="en-US" dirty="0"/>
              <a:t>Elisa Mejia-Mejia</a:t>
            </a:r>
          </a:p>
          <a:p>
            <a:pPr>
              <a:lnSpc>
                <a:spcPct val="120000"/>
              </a:lnSpc>
            </a:pPr>
            <a:r>
              <a:rPr lang="en-US" dirty="0"/>
              <a:t>Kate Williams</a:t>
            </a:r>
          </a:p>
          <a:p>
            <a:pPr>
              <a:lnSpc>
                <a:spcPct val="120000"/>
              </a:lnSpc>
            </a:pPr>
            <a:endParaRPr lang="en-US" dirty="0"/>
          </a:p>
          <a:p>
            <a:pPr>
              <a:lnSpc>
                <a:spcPct val="120000"/>
              </a:lnSpc>
            </a:pPr>
            <a:r>
              <a:rPr lang="en-US" dirty="0"/>
              <a:t>The SAFER Research Team</a:t>
            </a:r>
          </a:p>
          <a:p>
            <a:pPr>
              <a:lnSpc>
                <a:spcPct val="120000"/>
              </a:lnSpc>
            </a:pPr>
            <a:r>
              <a:rPr lang="en-US" dirty="0"/>
              <a:t>University of Cambridge</a:t>
            </a:r>
          </a:p>
          <a:p>
            <a:pPr>
              <a:lnSpc>
                <a:spcPct val="120000"/>
              </a:lnSpc>
            </a:pPr>
            <a:r>
              <a:rPr lang="en-US" dirty="0"/>
              <a:t>City, University of London</a:t>
            </a:r>
          </a:p>
          <a:p>
            <a:pPr>
              <a:lnSpc>
                <a:spcPct val="120000"/>
              </a:lnSpc>
            </a:pPr>
            <a:r>
              <a:rPr lang="en-US" dirty="0"/>
              <a:t>King’s College London</a:t>
            </a:r>
          </a:p>
          <a:p>
            <a:pPr>
              <a:lnSpc>
                <a:spcPct val="120000"/>
              </a:lnSpc>
            </a:pPr>
            <a:endParaRPr lang="en-US" dirty="0"/>
          </a:p>
          <a:p>
            <a:pPr>
              <a:lnSpc>
                <a:spcPct val="120000"/>
              </a:lnSpc>
            </a:pPr>
            <a:r>
              <a:rPr lang="en-GB" dirty="0"/>
              <a:t>British Heart Foundation</a:t>
            </a:r>
          </a:p>
          <a:p>
            <a:pPr>
              <a:lnSpc>
                <a:spcPct val="120000"/>
              </a:lnSpc>
            </a:pPr>
            <a:r>
              <a:rPr lang="en-GB" dirty="0"/>
              <a:t>NIHR</a:t>
            </a:r>
          </a:p>
          <a:p>
            <a:pPr>
              <a:lnSpc>
                <a:spcPct val="120000"/>
              </a:lnSpc>
            </a:pPr>
            <a:r>
              <a:rPr lang="en-GB" dirty="0"/>
              <a:t>EPSRC</a:t>
            </a:r>
            <a:endParaRPr lang="en-US" dirty="0"/>
          </a:p>
        </p:txBody>
      </p:sp>
      <p:sp>
        <p:nvSpPr>
          <p:cNvPr id="11" name="TextBox 10">
            <a:extLst>
              <a:ext uri="{FF2B5EF4-FFF2-40B4-BE49-F238E27FC236}">
                <a16:creationId xmlns:a16="http://schemas.microsoft.com/office/drawing/2014/main" id="{91E810FA-FF33-2542-B157-E93EF01E43B7}"/>
              </a:ext>
            </a:extLst>
          </p:cNvPr>
          <p:cNvSpPr txBox="1"/>
          <p:nvPr/>
        </p:nvSpPr>
        <p:spPr>
          <a:xfrm>
            <a:off x="400595" y="766355"/>
            <a:ext cx="2014847" cy="420564"/>
          </a:xfrm>
          <a:prstGeom prst="rect">
            <a:avLst/>
          </a:prstGeom>
          <a:noFill/>
        </p:spPr>
        <p:txBody>
          <a:bodyPr wrap="none" rtlCol="0">
            <a:spAutoFit/>
          </a:bodyPr>
          <a:lstStyle/>
          <a:p>
            <a:r>
              <a:rPr lang="en-US" sz="2133" dirty="0"/>
              <a:t>With thanks to…</a:t>
            </a:r>
          </a:p>
        </p:txBody>
      </p:sp>
      <p:sp>
        <p:nvSpPr>
          <p:cNvPr id="2" name="TextBox 1">
            <a:extLst>
              <a:ext uri="{FF2B5EF4-FFF2-40B4-BE49-F238E27FC236}">
                <a16:creationId xmlns:a16="http://schemas.microsoft.com/office/drawing/2014/main" id="{85C7FDBE-D2C8-C3F2-9EE7-968F95D2FCA4}"/>
              </a:ext>
            </a:extLst>
          </p:cNvPr>
          <p:cNvSpPr txBox="1"/>
          <p:nvPr/>
        </p:nvSpPr>
        <p:spPr>
          <a:xfrm>
            <a:off x="3196363" y="4818171"/>
            <a:ext cx="9005650" cy="402546"/>
          </a:xfrm>
          <a:prstGeom prst="rect">
            <a:avLst/>
          </a:prstGeom>
          <a:noFill/>
        </p:spPr>
        <p:txBody>
          <a:bodyPr wrap="square" numCol="1" rtlCol="0">
            <a:spAutoFit/>
          </a:bodyPr>
          <a:lstStyle/>
          <a:p>
            <a:pPr>
              <a:lnSpc>
                <a:spcPct val="120000"/>
              </a:lnSpc>
            </a:pPr>
            <a:r>
              <a:rPr lang="en-US" dirty="0"/>
              <a:t>… and many others</a:t>
            </a:r>
          </a:p>
        </p:txBody>
      </p:sp>
    </p:spTree>
    <p:extLst>
      <p:ext uri="{BB962C8B-B14F-4D97-AF65-F5344CB8AC3E}">
        <p14:creationId xmlns:p14="http://schemas.microsoft.com/office/powerpoint/2010/main" val="2365238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7E285B3E-9EA5-4946-A1FA-19E08F608AE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7117" t="18151" b="15765"/>
          <a:stretch/>
        </p:blipFill>
        <p:spPr bwMode="auto">
          <a:xfrm>
            <a:off x="-2" y="-1"/>
            <a:ext cx="6842214" cy="649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BDF03E-538B-604B-ADBC-71122B1497B6}"/>
              </a:ext>
            </a:extLst>
          </p:cNvPr>
          <p:cNvSpPr/>
          <p:nvPr/>
        </p:nvSpPr>
        <p:spPr>
          <a:xfrm>
            <a:off x="-2" y="0"/>
            <a:ext cx="12192000" cy="64980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6EB624A-4164-9745-8022-9C012739EB06}"/>
              </a:ext>
            </a:extLst>
          </p:cNvPr>
          <p:cNvSpPr txBox="1"/>
          <p:nvPr/>
        </p:nvSpPr>
        <p:spPr>
          <a:xfrm>
            <a:off x="78033" y="6560546"/>
            <a:ext cx="7457884" cy="292388"/>
          </a:xfrm>
          <a:prstGeom prst="rect">
            <a:avLst/>
          </a:prstGeom>
          <a:no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Sonia Sevilla, </a:t>
            </a:r>
            <a:r>
              <a:rPr kumimoji="0" lang="en-US" sz="1300"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https://commons.wikimedia.org/wiki/File:Kamar_Zard_Buzhan_-_Nishapur_1.jpg</a:t>
            </a:r>
            <a:r>
              <a:rPr kumimoji="0" lang="en-US" sz="1300" b="0" i="0" u="none" strike="noStrike" kern="1200" cap="none" spc="0" normalizeH="0" baseline="0" noProof="0" dirty="0">
                <a:ln>
                  <a:noFill/>
                </a:ln>
                <a:solidFill>
                  <a:prstClr val="white"/>
                </a:solidFill>
                <a:effectLst/>
                <a:uLnTx/>
                <a:uFillTx/>
                <a:latin typeface="Calibri"/>
                <a:ea typeface="+mn-ea"/>
                <a:cs typeface="+mn-cs"/>
              </a:rPr>
              <a:t> (</a:t>
            </a:r>
            <a:r>
              <a:rPr kumimoji="0" lang="en-US" sz="1300" b="0" i="0" u="none" strike="noStrike" kern="1200" cap="none" spc="0" normalizeH="0" baseline="0" noProof="0" dirty="0">
                <a:ln>
                  <a:noFill/>
                </a:ln>
                <a:solidFill>
                  <a:prstClr val="white"/>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CC0 1.0</a:t>
            </a:r>
            <a:r>
              <a:rPr kumimoji="0" lang="en-US" sz="1300" b="0" i="0" u="none" strike="noStrike" kern="1200" cap="none" spc="0" normalizeH="0" baseline="0" noProof="0" dirty="0">
                <a:ln>
                  <a:noFill/>
                </a:ln>
                <a:solidFill>
                  <a:prstClr val="white"/>
                </a:solidFill>
                <a:effectLst/>
                <a:uLnTx/>
                <a:uFillTx/>
                <a:latin typeface="Calibri"/>
                <a:ea typeface="+mn-ea"/>
                <a:cs typeface="+mn-cs"/>
              </a:rPr>
              <a:t>)</a:t>
            </a:r>
          </a:p>
        </p:txBody>
      </p:sp>
      <p:sp>
        <p:nvSpPr>
          <p:cNvPr id="3" name="TextBox 2">
            <a:extLst>
              <a:ext uri="{FF2B5EF4-FFF2-40B4-BE49-F238E27FC236}">
                <a16:creationId xmlns:a16="http://schemas.microsoft.com/office/drawing/2014/main" id="{EA6E9817-B82B-C845-B1DB-D55CF861F1D0}"/>
              </a:ext>
            </a:extLst>
          </p:cNvPr>
          <p:cNvSpPr txBox="1"/>
          <p:nvPr/>
        </p:nvSpPr>
        <p:spPr>
          <a:xfrm>
            <a:off x="5360414" y="1729015"/>
            <a:ext cx="5946494" cy="1569660"/>
          </a:xfrm>
          <a:prstGeom prst="rect">
            <a:avLst/>
          </a:prstGeom>
          <a:solidFill>
            <a:schemeClr val="bg1"/>
          </a:solidFill>
          <a:effectLst>
            <a:glow rad="203200">
              <a:schemeClr val="bg1"/>
            </a:glow>
          </a:effectLst>
        </p:spPr>
        <p:txBody>
          <a:bodyPr wrap="square" rtlCol="0">
            <a:spAutoFit/>
          </a:bodyPr>
          <a:lstStyle/>
          <a:p>
            <a:r>
              <a:rPr lang="en-US" sz="2400" dirty="0"/>
              <a:t>Potentially, wearables provide a holistic approach to detect atrial fibrillation, from unobtrusive rhythm monitoring to acquisition of diagnostic ECGs.</a:t>
            </a:r>
          </a:p>
        </p:txBody>
      </p:sp>
      <p:sp>
        <p:nvSpPr>
          <p:cNvPr id="5" name="TextBox 4">
            <a:extLst>
              <a:ext uri="{FF2B5EF4-FFF2-40B4-BE49-F238E27FC236}">
                <a16:creationId xmlns:a16="http://schemas.microsoft.com/office/drawing/2014/main" id="{2CE14166-53EA-D945-A68A-35BBF1C29890}"/>
              </a:ext>
            </a:extLst>
          </p:cNvPr>
          <p:cNvSpPr txBox="1"/>
          <p:nvPr/>
        </p:nvSpPr>
        <p:spPr>
          <a:xfrm>
            <a:off x="5360414" y="4148458"/>
            <a:ext cx="5946494" cy="1200329"/>
          </a:xfrm>
          <a:prstGeom prst="rect">
            <a:avLst/>
          </a:prstGeom>
          <a:solidFill>
            <a:schemeClr val="bg1"/>
          </a:solidFill>
          <a:effectLst>
            <a:glow rad="203200">
              <a:schemeClr val="bg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There </a:t>
            </a:r>
            <a:r>
              <a:rPr lang="en-US" sz="2400" dirty="0">
                <a:solidFill>
                  <a:prstClr val="black"/>
                </a:solidFill>
                <a:latin typeface="Calibri"/>
              </a:rPr>
              <a:t>is much work to be done to </a:t>
            </a:r>
            <a:r>
              <a:rPr lang="en-US" sz="2400" dirty="0" err="1">
                <a:solidFill>
                  <a:prstClr val="black"/>
                </a:solidFill>
                <a:latin typeface="Calibri"/>
              </a:rPr>
              <a:t>optimise</a:t>
            </a:r>
            <a:r>
              <a:rPr lang="en-US" sz="2400" dirty="0">
                <a:solidFill>
                  <a:prstClr val="black"/>
                </a:solidFill>
                <a:latin typeface="Calibri"/>
              </a:rPr>
              <a:t> device acceptability and performance, and make wearables as reliable as a climbing rope.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493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3"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A7AC-87A2-9A42-A628-AA78C42A0B41}"/>
              </a:ext>
            </a:extLst>
          </p:cNvPr>
          <p:cNvSpPr>
            <a:spLocks noGrp="1"/>
          </p:cNvSpPr>
          <p:nvPr>
            <p:ph type="ctrTitle"/>
          </p:nvPr>
        </p:nvSpPr>
        <p:spPr/>
        <p:txBody>
          <a:bodyPr/>
          <a:lstStyle/>
          <a:p>
            <a:r>
              <a:rPr lang="en-GB" sz="4000" dirty="0"/>
              <a:t>Towards accurate wearable data for clinical decision making</a:t>
            </a:r>
            <a:endParaRPr lang="en-US" sz="4000" dirty="0"/>
          </a:p>
        </p:txBody>
      </p:sp>
      <p:sp>
        <p:nvSpPr>
          <p:cNvPr id="4" name="TextBox 3">
            <a:extLst>
              <a:ext uri="{FF2B5EF4-FFF2-40B4-BE49-F238E27FC236}">
                <a16:creationId xmlns:a16="http://schemas.microsoft.com/office/drawing/2014/main" id="{88F16FA3-1825-74AA-EC67-CFD37B21F31A}"/>
              </a:ext>
            </a:extLst>
          </p:cNvPr>
          <p:cNvSpPr txBox="1"/>
          <p:nvPr/>
        </p:nvSpPr>
        <p:spPr>
          <a:xfrm>
            <a:off x="5024221" y="6515020"/>
            <a:ext cx="7167780" cy="307777"/>
          </a:xfrm>
          <a:prstGeom prst="rect">
            <a:avLst/>
          </a:prstGeom>
          <a:noFill/>
          <a:effectLst>
            <a:softEdge rad="508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Luke Chesser</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1DF44F-E189-8265-1F7A-D448DF5D7915}"/>
              </a:ext>
            </a:extLst>
          </p:cNvPr>
          <p:cNvPicPr>
            <a:picLocks noChangeAspect="1"/>
          </p:cNvPicPr>
          <p:nvPr/>
        </p:nvPicPr>
        <p:blipFill rotWithShape="1">
          <a:blip r:embed="rId5"/>
          <a:srcRect l="27966" t="6384" b="26879"/>
          <a:stretch/>
        </p:blipFill>
        <p:spPr>
          <a:xfrm>
            <a:off x="4008503" y="200706"/>
            <a:ext cx="5006343" cy="3092153"/>
          </a:xfrm>
          <a:prstGeom prst="rect">
            <a:avLst/>
          </a:prstGeom>
          <a:effectLst>
            <a:softEdge rad="222179"/>
          </a:effectLst>
        </p:spPr>
      </p:pic>
      <p:sp>
        <p:nvSpPr>
          <p:cNvPr id="5" name="TextBox 4">
            <a:extLst>
              <a:ext uri="{FF2B5EF4-FFF2-40B4-BE49-F238E27FC236}">
                <a16:creationId xmlns:a16="http://schemas.microsoft.com/office/drawing/2014/main" id="{A77203D0-0FFE-974B-6F78-04A90160D6F6}"/>
              </a:ext>
            </a:extLst>
          </p:cNvPr>
          <p:cNvSpPr txBox="1"/>
          <p:nvPr/>
        </p:nvSpPr>
        <p:spPr>
          <a:xfrm>
            <a:off x="2512110" y="5799584"/>
            <a:ext cx="7167780" cy="369332"/>
          </a:xfrm>
          <a:prstGeom prst="rect">
            <a:avLst/>
          </a:prstGeom>
          <a:solidFill>
            <a:schemeClr val="bg1">
              <a:lumMod val="95000"/>
            </a:schemeClr>
          </a:solidFill>
          <a:effectLst>
            <a:glow rad="194369">
              <a:schemeClr val="bg1">
                <a:lumMod val="95000"/>
              </a:schemeClr>
            </a:glow>
          </a:effectLst>
        </p:spPr>
        <p:txBody>
          <a:bodyPr wrap="square" rtlCol="0">
            <a:spAutoFit/>
          </a:bodyPr>
          <a:lstStyle/>
          <a:p>
            <a:pPr algn="ctr"/>
            <a:r>
              <a:rPr kumimoji="0" lang="en-US" sz="1800" b="0" i="0" u="none" strike="noStrike" kern="1200" cap="none" spc="0" normalizeH="0" baseline="0" noProof="0" dirty="0">
                <a:ln>
                  <a:noFill/>
                </a:ln>
                <a:solidFill>
                  <a:prstClr val="black"/>
                </a:solidFill>
                <a:effectLst/>
                <a:uLnTx/>
                <a:uFillTx/>
                <a:latin typeface="Calibri"/>
                <a:ea typeface="+mn-ea"/>
                <a:cs typeface="+mn-cs"/>
              </a:rPr>
              <a:t>Slides available at: </a:t>
            </a:r>
            <a:r>
              <a:rPr kumimoji="0" lang="en-US" sz="1800" b="0" i="0" u="none" strike="noStrike" kern="1200" cap="none" spc="0" normalizeH="0" baseline="0" noProof="0" dirty="0">
                <a:ln>
                  <a:noFill/>
                </a:ln>
                <a:solidFill>
                  <a:prstClr val="black"/>
                </a:solidFill>
                <a:effectLst/>
                <a:uLnTx/>
                <a:uFillTx/>
                <a:latin typeface="Calibri"/>
                <a:hlinkClick r:id="rId6"/>
              </a:rPr>
              <a:t>https://doi.org</a:t>
            </a:r>
            <a:r>
              <a:rPr lang="en-US" dirty="0">
                <a:solidFill>
                  <a:prstClr val="black"/>
                </a:solidFill>
                <a:hlinkClick r:id="rId6"/>
              </a:rPr>
              <a:t>/10.5281/zenodo.13347570</a:t>
            </a:r>
            <a:r>
              <a:rPr lang="en-US" dirty="0">
                <a:solidFill>
                  <a:prstClr val="black"/>
                </a:solidFill>
              </a:rPr>
              <a:t> (</a:t>
            </a:r>
            <a:r>
              <a:rPr lang="en-US" dirty="0">
                <a:solidFill>
                  <a:prstClr val="black"/>
                </a:solidFill>
                <a:hlinkClick r:id="rId7"/>
              </a:rPr>
              <a:t>CC BY 4.0</a:t>
            </a:r>
            <a:r>
              <a:rPr lang="en-US" dirty="0">
                <a:solidFill>
                  <a:prstClr val="black"/>
                </a:solidFill>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ubtitle 2">
            <a:extLst>
              <a:ext uri="{FF2B5EF4-FFF2-40B4-BE49-F238E27FC236}">
                <a16:creationId xmlns:a16="http://schemas.microsoft.com/office/drawing/2014/main" id="{0BCE3E09-2A80-98DA-47A4-0999DE5B8DDA}"/>
              </a:ext>
            </a:extLst>
          </p:cNvPr>
          <p:cNvSpPr>
            <a:spLocks noGrp="1"/>
          </p:cNvSpPr>
          <p:nvPr>
            <p:ph type="subTitle" idx="1"/>
          </p:nvPr>
        </p:nvSpPr>
        <p:spPr>
          <a:xfrm>
            <a:off x="6815542" y="3394697"/>
            <a:ext cx="5006343" cy="2036284"/>
          </a:xfrm>
        </p:spPr>
        <p:txBody>
          <a:bodyPr/>
          <a:lstStyle/>
          <a:p>
            <a:r>
              <a:rPr lang="en-US" dirty="0"/>
              <a:t>Dr Peter H. Charlton</a:t>
            </a:r>
          </a:p>
          <a:p>
            <a:pPr lvl="0" eaLnBrk="1" fontAlgn="auto" hangingPunct="1">
              <a:spcBef>
                <a:spcPts val="0"/>
              </a:spcBef>
              <a:spcAft>
                <a:spcPts val="0"/>
              </a:spcAft>
            </a:pPr>
            <a:endParaRPr lang="en-US" sz="1800" dirty="0">
              <a:solidFill>
                <a:prstClr val="black"/>
              </a:solidFill>
            </a:endParaRPr>
          </a:p>
          <a:p>
            <a:pPr lvl="0" eaLnBrk="1" fontAlgn="auto" hangingPunct="1">
              <a:spcBef>
                <a:spcPts val="0"/>
              </a:spcBef>
              <a:spcAft>
                <a:spcPts val="0"/>
              </a:spcAft>
            </a:pPr>
            <a:r>
              <a:rPr lang="en-US" sz="2000" dirty="0">
                <a:solidFill>
                  <a:prstClr val="black"/>
                </a:solidFill>
                <a:hlinkClick r:id="rId8"/>
              </a:rPr>
              <a:t>https://peterhcharlton.github.io</a:t>
            </a:r>
            <a:r>
              <a:rPr lang="en-US" sz="2000" dirty="0">
                <a:solidFill>
                  <a:prstClr val="black"/>
                </a:solidFill>
              </a:rPr>
              <a:t> </a:t>
            </a:r>
          </a:p>
          <a:p>
            <a:pPr eaLnBrk="1" fontAlgn="auto" hangingPunct="1">
              <a:spcBef>
                <a:spcPts val="0"/>
              </a:spcBef>
              <a:spcAft>
                <a:spcPts val="0"/>
              </a:spcAft>
            </a:pPr>
            <a:endParaRPr lang="en-US" sz="2000" dirty="0">
              <a:solidFill>
                <a:prstClr val="black"/>
              </a:solidFill>
            </a:endParaRPr>
          </a:p>
          <a:p>
            <a:pPr lvl="0" eaLnBrk="1" fontAlgn="auto" hangingPunct="1">
              <a:spcBef>
                <a:spcPts val="0"/>
              </a:spcBef>
              <a:spcAft>
                <a:spcPts val="0"/>
              </a:spcAft>
            </a:pPr>
            <a:r>
              <a:rPr lang="en-US" sz="2000" dirty="0">
                <a:solidFill>
                  <a:prstClr val="black"/>
                </a:solidFill>
                <a:hlinkClick r:id="rId9"/>
              </a:rPr>
              <a:t>pc657@cam.ac.uk</a:t>
            </a:r>
            <a:r>
              <a:rPr lang="en-US" sz="2000" dirty="0">
                <a:solidFill>
                  <a:prstClr val="black"/>
                </a:solidFill>
              </a:rPr>
              <a:t> </a:t>
            </a:r>
          </a:p>
          <a:p>
            <a:endParaRPr lang="en-US" sz="1000" dirty="0"/>
          </a:p>
          <a:p>
            <a:pPr lvl="0"/>
            <a:endParaRPr lang="en-US" sz="1000" dirty="0">
              <a:solidFill>
                <a:srgbClr val="000000">
                  <a:tint val="75000"/>
                </a:srgbClr>
              </a:solidFill>
            </a:endParaRPr>
          </a:p>
        </p:txBody>
      </p:sp>
    </p:spTree>
    <p:extLst>
      <p:ext uri="{BB962C8B-B14F-4D97-AF65-F5344CB8AC3E}">
        <p14:creationId xmlns:p14="http://schemas.microsoft.com/office/powerpoint/2010/main" val="383981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BDA963-561A-081C-1444-1ADA1BA27F5E}"/>
              </a:ext>
            </a:extLst>
          </p:cNvPr>
          <p:cNvPicPr>
            <a:picLocks noChangeAspect="1"/>
          </p:cNvPicPr>
          <p:nvPr/>
        </p:nvPicPr>
        <p:blipFill>
          <a:blip r:embed="rId2"/>
          <a:stretch>
            <a:fillRect/>
          </a:stretch>
        </p:blipFill>
        <p:spPr>
          <a:xfrm>
            <a:off x="4765650" y="775194"/>
            <a:ext cx="7092462" cy="5011894"/>
          </a:xfrm>
          <a:prstGeom prst="rect">
            <a:avLst/>
          </a:prstGeom>
        </p:spPr>
      </p:pic>
      <p:sp>
        <p:nvSpPr>
          <p:cNvPr id="7" name="TextBox 6">
            <a:extLst>
              <a:ext uri="{FF2B5EF4-FFF2-40B4-BE49-F238E27FC236}">
                <a16:creationId xmlns:a16="http://schemas.microsoft.com/office/drawing/2014/main" id="{D7AA7A78-1F3E-83E9-4559-866117671AE1}"/>
              </a:ext>
            </a:extLst>
          </p:cNvPr>
          <p:cNvSpPr txBox="1"/>
          <p:nvPr/>
        </p:nvSpPr>
        <p:spPr>
          <a:xfrm>
            <a:off x="72893" y="6333230"/>
            <a:ext cx="10863503" cy="430887"/>
          </a:xfrm>
          <a:prstGeom prst="rect">
            <a:avLst/>
          </a:prstGeom>
          <a:noFill/>
          <a:effectLst>
            <a:softEdge rad="50800"/>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a:ea typeface="+mn-ea"/>
                <a:cs typeface="+mn-cs"/>
              </a:rPr>
              <a:t>Charlton PH </a:t>
            </a:r>
            <a:r>
              <a:rPr kumimoji="0" lang="en-GB" sz="1100" b="0" i="1" u="none" strike="noStrike" kern="1200" cap="none" spc="0" normalizeH="0" baseline="0" noProof="0" dirty="0">
                <a:ln>
                  <a:noFill/>
                </a:ln>
                <a:solidFill>
                  <a:srgbClr val="FFFFFF"/>
                </a:solidFill>
                <a:effectLst/>
                <a:uLnTx/>
                <a:uFillTx/>
                <a:latin typeface="Calibri"/>
                <a:ea typeface="+mn-ea"/>
                <a:cs typeface="+mn-cs"/>
              </a:rPr>
              <a:t>et al.</a:t>
            </a:r>
            <a:r>
              <a:rPr kumimoji="0" lang="en-GB" sz="1100" b="0" i="0" u="none" strike="noStrike" kern="1200" cap="none" spc="0" normalizeH="0" baseline="0" noProof="0" dirty="0">
                <a:ln>
                  <a:noFill/>
                </a:ln>
                <a:solidFill>
                  <a:srgbClr val="FFFFFF"/>
                </a:solidFill>
                <a:effectLst/>
                <a:uLnTx/>
                <a:uFillTx/>
                <a:latin typeface="Calibri"/>
                <a:ea typeface="+mn-ea"/>
                <a:cs typeface="+mn-cs"/>
              </a:rPr>
              <a:t>, Wearable photoplethysmography for cardiovascular monitoring, Proc. IEEE, 2022. ﻿</a:t>
            </a:r>
            <a:r>
              <a:rPr kumimoji="0" lang="en-GB" sz="1100" b="0" i="0" u="none" strike="noStrike" kern="1200" cap="none" spc="0" normalizeH="0" baseline="0" noProof="0" dirty="0">
                <a:ln>
                  <a:noFill/>
                </a:ln>
                <a:solidFill>
                  <a:srgbClr val="FFFFFF"/>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a:t>
            </a:r>
            <a:r>
              <a:rPr kumimoji="0" lang="en-GB" sz="1100" b="0" i="0" u="none" strike="noStrike" kern="1200" cap="none" spc="0" normalizeH="0" baseline="0" noProof="0" dirty="0" err="1">
                <a:ln>
                  <a:noFill/>
                </a:ln>
                <a:solidFill>
                  <a:srgbClr val="FFFFFF"/>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doi.org</a:t>
            </a:r>
            <a:r>
              <a:rPr kumimoji="0" lang="en-GB" sz="1100" b="0" i="0" u="none" strike="noStrike" kern="1200" cap="none" spc="0" normalizeH="0" baseline="0" noProof="0" dirty="0">
                <a:ln>
                  <a:noFill/>
                </a:ln>
                <a:solidFill>
                  <a:srgbClr val="FFFFFF"/>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/10.1109/JPROC.2022.3149785</a:t>
            </a:r>
            <a:r>
              <a:rPr kumimoji="0" lang="en-US" sz="1100" b="0" i="0" u="none" strike="noStrike" kern="1200" cap="none" spc="0" normalizeH="0" baseline="0" noProof="0" dirty="0">
                <a:ln>
                  <a:noFill/>
                </a:ln>
                <a:solidFill>
                  <a:srgbClr val="FFFFFF"/>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CC BY 4.0</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a:ea typeface="+mn-ea"/>
                <a:cs typeface="+mn-cs"/>
              </a:rPr>
              <a:t>Adapted from: ﻿H. Gray, Anatomy of the Human Body, W. H. Lewis, Ed., 2nd ed. New York, NY, USA: Lea and </a:t>
            </a:r>
            <a:r>
              <a:rPr kumimoji="0" lang="en-US" sz="1100" b="0" i="0" u="none" strike="noStrike" kern="1200" cap="none" spc="0" normalizeH="0" baseline="0" noProof="0" dirty="0" err="1">
                <a:ln>
                  <a:noFill/>
                </a:ln>
                <a:solidFill>
                  <a:srgbClr val="FFFFFF"/>
                </a:solidFill>
                <a:effectLst/>
                <a:uLnTx/>
                <a:uFillTx/>
                <a:latin typeface="Calibri"/>
                <a:ea typeface="+mn-ea"/>
                <a:cs typeface="+mn-cs"/>
              </a:rPr>
              <a:t>Febiger</a:t>
            </a:r>
            <a:r>
              <a:rPr kumimoji="0" lang="en-US" sz="1100" b="0" i="0" u="none" strike="noStrike" kern="1200" cap="none" spc="0" normalizeH="0" baseline="0" noProof="0" dirty="0">
                <a:ln>
                  <a:noFill/>
                </a:ln>
                <a:solidFill>
                  <a:srgbClr val="FFFFFF"/>
                </a:solidFill>
                <a:effectLst/>
                <a:uLnTx/>
                <a:uFillTx/>
                <a:latin typeface="Calibri"/>
                <a:ea typeface="+mn-ea"/>
                <a:cs typeface="+mn-cs"/>
              </a:rPr>
              <a:t>, 1918</a:t>
            </a:r>
          </a:p>
        </p:txBody>
      </p:sp>
      <p:pic>
        <p:nvPicPr>
          <p:cNvPr id="8" name="Picture 7">
            <a:extLst>
              <a:ext uri="{FF2B5EF4-FFF2-40B4-BE49-F238E27FC236}">
                <a16:creationId xmlns:a16="http://schemas.microsoft.com/office/drawing/2014/main" id="{5D74E087-3CC4-93ED-B79E-B21E096DA5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5227" y="2056405"/>
            <a:ext cx="3076717" cy="2149411"/>
          </a:xfrm>
          <a:prstGeom prst="rect">
            <a:avLst/>
          </a:prstGeom>
          <a:effectLst>
            <a:softEdge rad="165100"/>
          </a:effectLst>
        </p:spPr>
      </p:pic>
      <p:cxnSp>
        <p:nvCxnSpPr>
          <p:cNvPr id="9" name="Straight Connector 8">
            <a:extLst>
              <a:ext uri="{FF2B5EF4-FFF2-40B4-BE49-F238E27FC236}">
                <a16:creationId xmlns:a16="http://schemas.microsoft.com/office/drawing/2014/main" id="{1CF6E274-22B4-CAE0-B920-D4F56B92A20C}"/>
              </a:ext>
            </a:extLst>
          </p:cNvPr>
          <p:cNvCxnSpPr>
            <a:cxnSpLocks/>
          </p:cNvCxnSpPr>
          <p:nvPr/>
        </p:nvCxnSpPr>
        <p:spPr>
          <a:xfrm flipH="1">
            <a:off x="1542825" y="2170014"/>
            <a:ext cx="92992" cy="1541998"/>
          </a:xfrm>
          <a:prstGeom prst="line">
            <a:avLst/>
          </a:prstGeom>
          <a:ln w="38100">
            <a:solidFill>
              <a:schemeClr val="tx1">
                <a:lumMod val="95000"/>
                <a:lumOff val="5000"/>
              </a:schemeClr>
            </a:solidFill>
            <a:prstDash val="sysDash"/>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8528DD-3866-B2D5-0E6E-D0CBF1537E59}"/>
              </a:ext>
            </a:extLst>
          </p:cNvPr>
          <p:cNvSpPr txBox="1">
            <a:spLocks noChangeAspect="1"/>
          </p:cNvSpPr>
          <p:nvPr/>
        </p:nvSpPr>
        <p:spPr>
          <a:xfrm>
            <a:off x="615242" y="4346849"/>
            <a:ext cx="3355224" cy="338554"/>
          </a:xfrm>
          <a:prstGeom prst="rect">
            <a:avLst/>
          </a:prstGeom>
          <a:solidFill>
            <a:schemeClr val="bg1"/>
          </a:solidFill>
        </p:spPr>
        <p:txBody>
          <a:bodyPr wrap="square" rtlCol="0">
            <a:spAutoFit/>
          </a:bodyPr>
          <a:lstStyle/>
          <a:p>
            <a:pPr marL="0" marR="0" lvl="0" indent="0" algn="ctr" defTabSz="5274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Photoplethysmogram (PPG) Sensor</a:t>
            </a:r>
          </a:p>
        </p:txBody>
      </p:sp>
      <p:sp>
        <p:nvSpPr>
          <p:cNvPr id="11" name="Title 1">
            <a:extLst>
              <a:ext uri="{FF2B5EF4-FFF2-40B4-BE49-F238E27FC236}">
                <a16:creationId xmlns:a16="http://schemas.microsoft.com/office/drawing/2014/main" id="{10015A58-3619-16EB-09A7-B5D463761409}"/>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Wrist photoplethysmography: limitations</a:t>
            </a:r>
          </a:p>
        </p:txBody>
      </p:sp>
    </p:spTree>
    <p:extLst>
      <p:ext uri="{BB962C8B-B14F-4D97-AF65-F5344CB8AC3E}">
        <p14:creationId xmlns:p14="http://schemas.microsoft.com/office/powerpoint/2010/main" val="3381826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10F7809D-A10D-9347-1A66-19651A46EDD2}"/>
              </a:ext>
            </a:extLst>
          </p:cNvPr>
          <p:cNvCxnSpPr>
            <a:cxnSpLocks/>
          </p:cNvCxnSpPr>
          <p:nvPr/>
        </p:nvCxnSpPr>
        <p:spPr>
          <a:xfrm>
            <a:off x="5211211" y="2587612"/>
            <a:ext cx="1486225"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A3AC3756-3844-4E6D-853E-B571A21D5B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5" t="27477" r="75349" b="43864"/>
          <a:stretch/>
        </p:blipFill>
        <p:spPr bwMode="auto">
          <a:xfrm>
            <a:off x="6922878" y="1909386"/>
            <a:ext cx="3489383" cy="3131508"/>
          </a:xfrm>
          <a:prstGeom prst="rect">
            <a:avLst/>
          </a:prstGeom>
          <a:noFill/>
          <a:ln>
            <a:noFill/>
          </a:ln>
          <a:effectLst>
            <a:glow rad="142390">
              <a:schemeClr val="bg1"/>
            </a:glow>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ABA943-9091-794F-3D30-77043763065A}"/>
              </a:ext>
            </a:extLst>
          </p:cNvPr>
          <p:cNvSpPr txBox="1"/>
          <p:nvPr/>
        </p:nvSpPr>
        <p:spPr>
          <a:xfrm>
            <a:off x="5047933" y="6521260"/>
            <a:ext cx="7144067" cy="261610"/>
          </a:xfrm>
          <a:prstGeom prst="rect">
            <a:avLst/>
          </a:prstGeom>
          <a:noFill/>
          <a:effectLst>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a:ea typeface="+mn-ea"/>
                <a:cs typeface="+mn-cs"/>
              </a:rPr>
              <a:t>Peter Charlton</a:t>
            </a:r>
            <a:r>
              <a:rPr kumimoji="0" lang="en-US" sz="1100" b="0" i="0" u="none" strike="noStrike" kern="1200" cap="none" spc="0" normalizeH="0" baseline="0" noProof="0" dirty="0">
                <a:ln>
                  <a:noFill/>
                </a:ln>
                <a:solidFill>
                  <a:srgbClr val="FFFFFF"/>
                </a:solidFill>
                <a:effectLst/>
                <a:uLnTx/>
                <a:uFillTx/>
                <a:latin typeface="Calibri"/>
                <a:ea typeface="+mn-ea"/>
                <a:cs typeface="+mn-cs"/>
              </a:rPr>
              <a:t>, Wikimedia Commons,  </a:t>
            </a:r>
            <a:r>
              <a:rPr kumimoji="0" lang="en-US" sz="11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https://commons.wikimedia.org/wiki/File:12_lead_ECG.jpg</a:t>
            </a:r>
            <a:r>
              <a:rPr kumimoji="0" lang="en-US"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r>
              <a:rPr kumimoji="0" lang="en-US" sz="1100" b="0" i="0" u="none" strike="noStrike" kern="1200" cap="none" spc="0" normalizeH="0" baseline="0" noProof="0" dirty="0">
                <a:ln>
                  <a:noFill/>
                </a:ln>
                <a:solidFill>
                  <a:srgbClr val="FFFFFF"/>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100" b="0" i="0" u="none" strike="noStrike" kern="1200" cap="none" spc="0" normalizeH="0" baseline="0" noProof="0" dirty="0">
                <a:ln>
                  <a:noFill/>
                </a:ln>
                <a:solidFill>
                  <a:srgbClr val="FFFFFF"/>
                </a:solidFill>
                <a:effectLst/>
                <a:uLnTx/>
                <a:uFillTx/>
                <a:latin typeface="Calibri"/>
                <a:ea typeface="+mn-ea"/>
                <a:cs typeface="+mn-cs"/>
              </a:rPr>
              <a:t>)</a:t>
            </a:r>
          </a:p>
        </p:txBody>
      </p:sp>
      <p:sp>
        <p:nvSpPr>
          <p:cNvPr id="7" name="TextBox 6">
            <a:extLst>
              <a:ext uri="{FF2B5EF4-FFF2-40B4-BE49-F238E27FC236}">
                <a16:creationId xmlns:a16="http://schemas.microsoft.com/office/drawing/2014/main" id="{35DC62DD-7CF8-DEB0-3F57-7C0BD23C15AA}"/>
              </a:ext>
            </a:extLst>
          </p:cNvPr>
          <p:cNvSpPr txBox="1"/>
          <p:nvPr/>
        </p:nvSpPr>
        <p:spPr>
          <a:xfrm>
            <a:off x="4284786" y="5144939"/>
            <a:ext cx="8452338" cy="118301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“Sinus P waves are usually most prominently seen in leads II and V1”</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Meek S and Morris F, ‘ABC of clinical electrocardiography: Introduction. II—basic terminology’, https://</a:t>
            </a:r>
            <a:r>
              <a:rPr kumimoji="0" lang="en-GB"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doi.org</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/10.1136/bmj.324.7335.470</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50374F0D-2F3F-68B2-500D-43737CB3DD61}"/>
              </a:ext>
            </a:extLst>
          </p:cNvPr>
          <p:cNvSpPr txBox="1"/>
          <p:nvPr/>
        </p:nvSpPr>
        <p:spPr>
          <a:xfrm>
            <a:off x="1049336" y="4412272"/>
            <a:ext cx="3971665" cy="1067343"/>
          </a:xfrm>
          <a:prstGeom prst="rect">
            <a:avLst/>
          </a:prstGeom>
          <a:noFill/>
        </p:spPr>
        <p:txBody>
          <a:bodyPr wrap="non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Dry electrodes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Recorded without clinical supervision</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Lead I</a:t>
            </a:r>
          </a:p>
        </p:txBody>
      </p:sp>
      <p:pic>
        <p:nvPicPr>
          <p:cNvPr id="3" name="Picture 2">
            <a:extLst>
              <a:ext uri="{FF2B5EF4-FFF2-40B4-BE49-F238E27FC236}">
                <a16:creationId xmlns:a16="http://schemas.microsoft.com/office/drawing/2014/main" id="{8C463D4D-90ED-6C11-6AFE-E8A1676A75C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2750" y="895884"/>
            <a:ext cx="4828461" cy="3687770"/>
          </a:xfrm>
          <a:prstGeom prst="rect">
            <a:avLst/>
          </a:prstGeom>
          <a:effectLst>
            <a:softEdge rad="139007"/>
          </a:effectLst>
        </p:spPr>
      </p:pic>
      <p:sp>
        <p:nvSpPr>
          <p:cNvPr id="10" name="Title 1">
            <a:extLst>
              <a:ext uri="{FF2B5EF4-FFF2-40B4-BE49-F238E27FC236}">
                <a16:creationId xmlns:a16="http://schemas.microsoft.com/office/drawing/2014/main" id="{3DE8B7B0-727D-0482-B407-41049213FD12}"/>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Single-lead ECG: limitations</a:t>
            </a:r>
          </a:p>
        </p:txBody>
      </p:sp>
    </p:spTree>
    <p:extLst>
      <p:ext uri="{BB962C8B-B14F-4D97-AF65-F5344CB8AC3E}">
        <p14:creationId xmlns:p14="http://schemas.microsoft.com/office/powerpoint/2010/main" val="3224543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DA627-A042-2F80-FC5D-F9B515865791}"/>
              </a:ext>
            </a:extLst>
          </p:cNvPr>
          <p:cNvPicPr>
            <a:picLocks noChangeAspect="1"/>
          </p:cNvPicPr>
          <p:nvPr/>
        </p:nvPicPr>
        <p:blipFill rotWithShape="1">
          <a:blip r:embed="rId3"/>
          <a:srcRect b="50000"/>
          <a:stretch/>
        </p:blipFill>
        <p:spPr>
          <a:xfrm>
            <a:off x="410308" y="1610747"/>
            <a:ext cx="9126415" cy="3491706"/>
          </a:xfrm>
          <a:prstGeom prst="rect">
            <a:avLst/>
          </a:prstGeom>
        </p:spPr>
      </p:pic>
      <p:sp>
        <p:nvSpPr>
          <p:cNvPr id="4" name="TextBox 3">
            <a:extLst>
              <a:ext uri="{FF2B5EF4-FFF2-40B4-BE49-F238E27FC236}">
                <a16:creationId xmlns:a16="http://schemas.microsoft.com/office/drawing/2014/main" id="{9B29D004-9355-96AA-ED32-682C44C4A684}"/>
              </a:ext>
            </a:extLst>
          </p:cNvPr>
          <p:cNvSpPr txBox="1"/>
          <p:nvPr/>
        </p:nvSpPr>
        <p:spPr>
          <a:xfrm>
            <a:off x="410308" y="767076"/>
            <a:ext cx="3441840" cy="734945"/>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Older adults because: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AF incidence increases with age</a:t>
            </a:r>
          </a:p>
        </p:txBody>
      </p:sp>
      <p:sp>
        <p:nvSpPr>
          <p:cNvPr id="6" name="TextBox 5">
            <a:extLst>
              <a:ext uri="{FF2B5EF4-FFF2-40B4-BE49-F238E27FC236}">
                <a16:creationId xmlns:a16="http://schemas.microsoft.com/office/drawing/2014/main" id="{C992B07D-B465-0A71-1E15-3BA58393FACE}"/>
              </a:ext>
            </a:extLst>
          </p:cNvPr>
          <p:cNvSpPr txBox="1"/>
          <p:nvPr/>
        </p:nvSpPr>
        <p:spPr>
          <a:xfrm>
            <a:off x="0" y="6334780"/>
            <a:ext cx="11863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Wu J </a:t>
            </a:r>
            <a:r>
              <a:rPr kumimoji="0" lang="en-US" sz="1400" b="0" i="1" u="none" strike="noStrike" kern="1200" cap="none" spc="0" normalizeH="0" baseline="0" noProof="0" dirty="0">
                <a:ln>
                  <a:noFill/>
                </a:ln>
                <a:solidFill>
                  <a:prstClr val="white"/>
                </a:solidFill>
                <a:effectLst/>
                <a:uLnTx/>
                <a:uFillTx/>
                <a:latin typeface="Calibri"/>
                <a:ea typeface="+mn-ea"/>
                <a:cs typeface="+mn-cs"/>
              </a:rPr>
              <a:t>et al.</a:t>
            </a:r>
            <a:r>
              <a:rPr kumimoji="0" lang="en-US" sz="1400" b="0" i="0" u="none" strike="noStrike" kern="1200" cap="none" spc="0" normalizeH="0" baseline="0" noProof="0" dirty="0">
                <a:ln>
                  <a:noFill/>
                </a:ln>
                <a:solidFill>
                  <a:prstClr val="white"/>
                </a:solidFill>
                <a:effectLst/>
                <a:uLnTx/>
                <a:uFillTx/>
                <a:latin typeface="Calibri"/>
                <a:ea typeface="+mn-ea"/>
                <a:cs typeface="+mn-cs"/>
              </a:rPr>
              <a:t>, ‘Temporal trends and patterns in atrial fibrillation incidence: A population-based study of 3.4 million Individuals’, </a:t>
            </a:r>
            <a:r>
              <a:rPr kumimoji="0" lang="en-US" sz="14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https://doi.org/10.1016/j.lanepe.2022.100395</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0" name="TextBox 9">
            <a:extLst>
              <a:ext uri="{FF2B5EF4-FFF2-40B4-BE49-F238E27FC236}">
                <a16:creationId xmlns:a16="http://schemas.microsoft.com/office/drawing/2014/main" id="{D9CD5D08-EB9F-173A-4D13-A80CE661CE3C}"/>
              </a:ext>
            </a:extLst>
          </p:cNvPr>
          <p:cNvSpPr txBox="1"/>
          <p:nvPr/>
        </p:nvSpPr>
        <p:spPr>
          <a:xfrm>
            <a:off x="410308" y="4994246"/>
            <a:ext cx="10316307" cy="106734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 daily life because: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AF can occur infrequently</a:t>
            </a:r>
          </a:p>
        </p:txBody>
      </p:sp>
      <p:sp>
        <p:nvSpPr>
          <p:cNvPr id="3" name="TextBox 2">
            <a:extLst>
              <a:ext uri="{FF2B5EF4-FFF2-40B4-BE49-F238E27FC236}">
                <a16:creationId xmlns:a16="http://schemas.microsoft.com/office/drawing/2014/main" id="{9F4FE8B7-33BB-8B81-98CF-C886CDBC2FBA}"/>
              </a:ext>
            </a:extLst>
          </p:cNvPr>
          <p:cNvSpPr txBox="1"/>
          <p:nvPr/>
        </p:nvSpPr>
        <p:spPr>
          <a:xfrm>
            <a:off x="3613946" y="4954455"/>
            <a:ext cx="8578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From primary and secondary electronic health records of 3.4 million individuals in England</a:t>
            </a:r>
          </a:p>
        </p:txBody>
      </p:sp>
      <p:sp>
        <p:nvSpPr>
          <p:cNvPr id="5" name="Title 1">
            <a:extLst>
              <a:ext uri="{FF2B5EF4-FFF2-40B4-BE49-F238E27FC236}">
                <a16:creationId xmlns:a16="http://schemas.microsoft.com/office/drawing/2014/main" id="{D3DD3983-B21B-6377-209F-4BC831FD457E}"/>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Target population and target setting</a:t>
            </a:r>
          </a:p>
        </p:txBody>
      </p:sp>
    </p:spTree>
    <p:extLst>
      <p:ext uri="{BB962C8B-B14F-4D97-AF65-F5344CB8AC3E}">
        <p14:creationId xmlns:p14="http://schemas.microsoft.com/office/powerpoint/2010/main" val="329839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29D004-9355-96AA-ED32-682C44C4A684}"/>
              </a:ext>
            </a:extLst>
          </p:cNvPr>
          <p:cNvSpPr txBox="1"/>
          <p:nvPr/>
        </p:nvSpPr>
        <p:spPr>
          <a:xfrm>
            <a:off x="1254370" y="756141"/>
            <a:ext cx="5564728" cy="1067343"/>
          </a:xfrm>
          <a:prstGeom prst="rect">
            <a:avLst/>
          </a:prstGeom>
          <a:noFill/>
        </p:spPr>
        <p:txBody>
          <a:bodyPr wrap="non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a:endParaRPr>
          </a:p>
          <a:p>
            <a:pPr marR="0" lvl="0" algn="l" defTabSz="914400" rtl="0" eaLnBrk="1" fontAlgn="auto" latinLnBrk="0" hangingPunct="1">
              <a:lnSpc>
                <a:spcPct val="12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Not everyone has a smartwatch, particularly older adults</a:t>
            </a:r>
          </a:p>
        </p:txBody>
      </p:sp>
      <p:sp>
        <p:nvSpPr>
          <p:cNvPr id="6" name="TextBox 5">
            <a:extLst>
              <a:ext uri="{FF2B5EF4-FFF2-40B4-BE49-F238E27FC236}">
                <a16:creationId xmlns:a16="http://schemas.microsoft.com/office/drawing/2014/main" id="{C992B07D-B465-0A71-1E15-3BA58393FACE}"/>
              </a:ext>
            </a:extLst>
          </p:cNvPr>
          <p:cNvSpPr txBox="1"/>
          <p:nvPr/>
        </p:nvSpPr>
        <p:spPr>
          <a:xfrm>
            <a:off x="0" y="6334780"/>
            <a:ext cx="63393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Shandhi</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MH et al., ‘Assessment of ownership of smart devices and the acceptability of digital health data sharing’, </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https://doi.org/10.1038/s41746-024-01030-x</a:t>
            </a: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F9175DF2-AA18-A972-E3B1-D399CB8DD3DA}"/>
              </a:ext>
            </a:extLst>
          </p:cNvPr>
          <p:cNvPicPr>
            <a:picLocks noChangeAspect="1"/>
          </p:cNvPicPr>
          <p:nvPr/>
        </p:nvPicPr>
        <p:blipFill rotWithShape="1">
          <a:blip r:embed="rId5"/>
          <a:srcRect l="51810"/>
          <a:stretch/>
        </p:blipFill>
        <p:spPr>
          <a:xfrm>
            <a:off x="4255477" y="2802164"/>
            <a:ext cx="3745523" cy="2074632"/>
          </a:xfrm>
          <a:prstGeom prst="rect">
            <a:avLst/>
          </a:prstGeom>
        </p:spPr>
      </p:pic>
      <p:sp>
        <p:nvSpPr>
          <p:cNvPr id="7" name="TextBox 6">
            <a:extLst>
              <a:ext uri="{FF2B5EF4-FFF2-40B4-BE49-F238E27FC236}">
                <a16:creationId xmlns:a16="http://schemas.microsoft.com/office/drawing/2014/main" id="{3DBD39F2-71EC-4E35-78E1-A79F93906A7F}"/>
              </a:ext>
            </a:extLst>
          </p:cNvPr>
          <p:cNvSpPr txBox="1"/>
          <p:nvPr/>
        </p:nvSpPr>
        <p:spPr>
          <a:xfrm>
            <a:off x="3650824" y="2964209"/>
            <a:ext cx="6046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18-25</a:t>
            </a:r>
          </a:p>
        </p:txBody>
      </p:sp>
      <p:sp>
        <p:nvSpPr>
          <p:cNvPr id="8" name="TextBox 7">
            <a:extLst>
              <a:ext uri="{FF2B5EF4-FFF2-40B4-BE49-F238E27FC236}">
                <a16:creationId xmlns:a16="http://schemas.microsoft.com/office/drawing/2014/main" id="{1BFC6E33-EC40-5CF5-8DD8-9EE8A6DA30FE}"/>
              </a:ext>
            </a:extLst>
          </p:cNvPr>
          <p:cNvSpPr txBox="1"/>
          <p:nvPr/>
        </p:nvSpPr>
        <p:spPr>
          <a:xfrm>
            <a:off x="3650823" y="3301654"/>
            <a:ext cx="6046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26-41</a:t>
            </a:r>
          </a:p>
        </p:txBody>
      </p:sp>
      <p:sp>
        <p:nvSpPr>
          <p:cNvPr id="9" name="TextBox 8">
            <a:extLst>
              <a:ext uri="{FF2B5EF4-FFF2-40B4-BE49-F238E27FC236}">
                <a16:creationId xmlns:a16="http://schemas.microsoft.com/office/drawing/2014/main" id="{9764ED36-C47C-785C-F165-0BD3A1BC6ED1}"/>
              </a:ext>
            </a:extLst>
          </p:cNvPr>
          <p:cNvSpPr txBox="1"/>
          <p:nvPr/>
        </p:nvSpPr>
        <p:spPr>
          <a:xfrm>
            <a:off x="3650823" y="3644950"/>
            <a:ext cx="6046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42-57</a:t>
            </a:r>
          </a:p>
        </p:txBody>
      </p:sp>
      <p:sp>
        <p:nvSpPr>
          <p:cNvPr id="11" name="TextBox 10">
            <a:extLst>
              <a:ext uri="{FF2B5EF4-FFF2-40B4-BE49-F238E27FC236}">
                <a16:creationId xmlns:a16="http://schemas.microsoft.com/office/drawing/2014/main" id="{D250B5C7-70B6-AD59-A0F3-291FDA0C995A}"/>
              </a:ext>
            </a:extLst>
          </p:cNvPr>
          <p:cNvSpPr txBox="1"/>
          <p:nvPr/>
        </p:nvSpPr>
        <p:spPr>
          <a:xfrm>
            <a:off x="3650822" y="3982395"/>
            <a:ext cx="6046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58-76</a:t>
            </a:r>
          </a:p>
        </p:txBody>
      </p:sp>
      <p:sp>
        <p:nvSpPr>
          <p:cNvPr id="12" name="TextBox 11">
            <a:extLst>
              <a:ext uri="{FF2B5EF4-FFF2-40B4-BE49-F238E27FC236}">
                <a16:creationId xmlns:a16="http://schemas.microsoft.com/office/drawing/2014/main" id="{277F1F89-AF6C-D16E-7195-2397C2161236}"/>
              </a:ext>
            </a:extLst>
          </p:cNvPr>
          <p:cNvSpPr txBox="1"/>
          <p:nvPr/>
        </p:nvSpPr>
        <p:spPr>
          <a:xfrm>
            <a:off x="3777323" y="4319840"/>
            <a:ext cx="457176"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77+</a:t>
            </a:r>
          </a:p>
        </p:txBody>
      </p:sp>
      <p:sp>
        <p:nvSpPr>
          <p:cNvPr id="13" name="TextBox 12">
            <a:extLst>
              <a:ext uri="{FF2B5EF4-FFF2-40B4-BE49-F238E27FC236}">
                <a16:creationId xmlns:a16="http://schemas.microsoft.com/office/drawing/2014/main" id="{46F1E064-F060-B9CE-1BC9-FCDF48F614AB}"/>
              </a:ext>
            </a:extLst>
          </p:cNvPr>
          <p:cNvSpPr txBox="1"/>
          <p:nvPr/>
        </p:nvSpPr>
        <p:spPr>
          <a:xfrm>
            <a:off x="2942493" y="3583395"/>
            <a:ext cx="540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Age</a:t>
            </a:r>
          </a:p>
        </p:txBody>
      </p:sp>
      <p:sp>
        <p:nvSpPr>
          <p:cNvPr id="15" name="TextBox 14">
            <a:extLst>
              <a:ext uri="{FF2B5EF4-FFF2-40B4-BE49-F238E27FC236}">
                <a16:creationId xmlns:a16="http://schemas.microsoft.com/office/drawing/2014/main" id="{5DA76247-1372-40C0-C7D3-48DBF80FBB6A}"/>
              </a:ext>
            </a:extLst>
          </p:cNvPr>
          <p:cNvSpPr txBox="1"/>
          <p:nvPr/>
        </p:nvSpPr>
        <p:spPr>
          <a:xfrm>
            <a:off x="4150672" y="4811173"/>
            <a:ext cx="276037"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0</a:t>
            </a:r>
          </a:p>
        </p:txBody>
      </p:sp>
      <p:sp>
        <p:nvSpPr>
          <p:cNvPr id="16" name="TextBox 15">
            <a:extLst>
              <a:ext uri="{FF2B5EF4-FFF2-40B4-BE49-F238E27FC236}">
                <a16:creationId xmlns:a16="http://schemas.microsoft.com/office/drawing/2014/main" id="{0CB6C5A4-9751-8998-0227-4390228068FC}"/>
              </a:ext>
            </a:extLst>
          </p:cNvPr>
          <p:cNvSpPr txBox="1"/>
          <p:nvPr/>
        </p:nvSpPr>
        <p:spPr>
          <a:xfrm>
            <a:off x="5009472" y="4811173"/>
            <a:ext cx="36740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25</a:t>
            </a:r>
          </a:p>
        </p:txBody>
      </p:sp>
      <p:sp>
        <p:nvSpPr>
          <p:cNvPr id="17" name="TextBox 16">
            <a:extLst>
              <a:ext uri="{FF2B5EF4-FFF2-40B4-BE49-F238E27FC236}">
                <a16:creationId xmlns:a16="http://schemas.microsoft.com/office/drawing/2014/main" id="{23B19C11-5606-F1BC-245E-0BA28F01DB5C}"/>
              </a:ext>
            </a:extLst>
          </p:cNvPr>
          <p:cNvSpPr txBox="1"/>
          <p:nvPr/>
        </p:nvSpPr>
        <p:spPr>
          <a:xfrm>
            <a:off x="5912751" y="4811173"/>
            <a:ext cx="36740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50</a:t>
            </a:r>
          </a:p>
        </p:txBody>
      </p:sp>
      <p:sp>
        <p:nvSpPr>
          <p:cNvPr id="18" name="TextBox 17">
            <a:extLst>
              <a:ext uri="{FF2B5EF4-FFF2-40B4-BE49-F238E27FC236}">
                <a16:creationId xmlns:a16="http://schemas.microsoft.com/office/drawing/2014/main" id="{E29BF89E-FCEE-2AD1-9855-76359296C4C2}"/>
              </a:ext>
            </a:extLst>
          </p:cNvPr>
          <p:cNvSpPr txBox="1"/>
          <p:nvPr/>
        </p:nvSpPr>
        <p:spPr>
          <a:xfrm>
            <a:off x="6816030" y="4811173"/>
            <a:ext cx="36740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75</a:t>
            </a:r>
          </a:p>
        </p:txBody>
      </p:sp>
      <p:sp>
        <p:nvSpPr>
          <p:cNvPr id="19" name="TextBox 18">
            <a:extLst>
              <a:ext uri="{FF2B5EF4-FFF2-40B4-BE49-F238E27FC236}">
                <a16:creationId xmlns:a16="http://schemas.microsoft.com/office/drawing/2014/main" id="{F101391D-D1E0-B0EA-6370-A66926019CB6}"/>
              </a:ext>
            </a:extLst>
          </p:cNvPr>
          <p:cNvSpPr txBox="1"/>
          <p:nvPr/>
        </p:nvSpPr>
        <p:spPr>
          <a:xfrm>
            <a:off x="7672417" y="4811173"/>
            <a:ext cx="458780"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100</a:t>
            </a:r>
          </a:p>
        </p:txBody>
      </p:sp>
      <p:sp>
        <p:nvSpPr>
          <p:cNvPr id="20" name="TextBox 19">
            <a:extLst>
              <a:ext uri="{FF2B5EF4-FFF2-40B4-BE49-F238E27FC236}">
                <a16:creationId xmlns:a16="http://schemas.microsoft.com/office/drawing/2014/main" id="{D711035C-6C4A-4DA8-E30F-C5172E3AACC6}"/>
              </a:ext>
            </a:extLst>
          </p:cNvPr>
          <p:cNvSpPr txBox="1"/>
          <p:nvPr/>
        </p:nvSpPr>
        <p:spPr>
          <a:xfrm>
            <a:off x="4798194" y="5108859"/>
            <a:ext cx="26600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Ownership Percentage (%)</a:t>
            </a:r>
          </a:p>
        </p:txBody>
      </p:sp>
      <p:sp>
        <p:nvSpPr>
          <p:cNvPr id="21" name="TextBox 20">
            <a:extLst>
              <a:ext uri="{FF2B5EF4-FFF2-40B4-BE49-F238E27FC236}">
                <a16:creationId xmlns:a16="http://schemas.microsoft.com/office/drawing/2014/main" id="{B4A6FA22-C79F-248A-C2C0-8F11B0F08979}"/>
              </a:ext>
            </a:extLst>
          </p:cNvPr>
          <p:cNvSpPr txBox="1"/>
          <p:nvPr/>
        </p:nvSpPr>
        <p:spPr>
          <a:xfrm>
            <a:off x="1590263" y="2263176"/>
            <a:ext cx="60336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An electronic survey of 1,368 patient advisory group members:</a:t>
            </a:r>
          </a:p>
        </p:txBody>
      </p:sp>
      <p:sp>
        <p:nvSpPr>
          <p:cNvPr id="22" name="Title 1">
            <a:extLst>
              <a:ext uri="{FF2B5EF4-FFF2-40B4-BE49-F238E27FC236}">
                <a16:creationId xmlns:a16="http://schemas.microsoft.com/office/drawing/2014/main" id="{EBF6D0C6-36D7-E60A-C763-03A044B529AA}"/>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Smartwatch ownership</a:t>
            </a:r>
          </a:p>
        </p:txBody>
      </p:sp>
    </p:spTree>
    <p:extLst>
      <p:ext uri="{BB962C8B-B14F-4D97-AF65-F5344CB8AC3E}">
        <p14:creationId xmlns:p14="http://schemas.microsoft.com/office/powerpoint/2010/main" val="349890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brick house with a lawn&#10;&#10;Description automatically generated">
            <a:extLst>
              <a:ext uri="{FF2B5EF4-FFF2-40B4-BE49-F238E27FC236}">
                <a16:creationId xmlns:a16="http://schemas.microsoft.com/office/drawing/2014/main" id="{3F547527-D032-92C0-A891-5BAB532C2570}"/>
              </a:ext>
            </a:extLst>
          </p:cNvPr>
          <p:cNvPicPr>
            <a:picLocks noChangeAspect="1"/>
          </p:cNvPicPr>
          <p:nvPr/>
        </p:nvPicPr>
        <p:blipFill rotWithShape="1">
          <a:blip r:embed="rId3"/>
          <a:srcRect t="16621" b="7044"/>
          <a:stretch/>
        </p:blipFill>
        <p:spPr>
          <a:xfrm>
            <a:off x="0" y="0"/>
            <a:ext cx="12192000" cy="6857999"/>
          </a:xfrm>
          <a:prstGeom prst="rect">
            <a:avLst/>
          </a:prstGeom>
        </p:spPr>
      </p:pic>
      <p:pic>
        <p:nvPicPr>
          <p:cNvPr id="5" name="Picture 4" descr="A person holding a device&#10;&#10;Description automatically generated">
            <a:extLst>
              <a:ext uri="{FF2B5EF4-FFF2-40B4-BE49-F238E27FC236}">
                <a16:creationId xmlns:a16="http://schemas.microsoft.com/office/drawing/2014/main" id="{0B1C00F9-259D-F868-6217-EE6936B49190}"/>
              </a:ext>
            </a:extLst>
          </p:cNvPr>
          <p:cNvPicPr>
            <a:picLocks noChangeAspect="1"/>
          </p:cNvPicPr>
          <p:nvPr/>
        </p:nvPicPr>
        <p:blipFill>
          <a:blip r:embed="rId4"/>
          <a:stretch>
            <a:fillRect/>
          </a:stretch>
        </p:blipFill>
        <p:spPr>
          <a:xfrm>
            <a:off x="7877762" y="654673"/>
            <a:ext cx="3720625" cy="2273715"/>
          </a:xfrm>
          <a:prstGeom prst="rect">
            <a:avLst/>
          </a:prstGeom>
          <a:effectLst>
            <a:softEdge rad="63500"/>
          </a:effectLst>
        </p:spPr>
      </p:pic>
      <p:sp>
        <p:nvSpPr>
          <p:cNvPr id="6" name="TextBox 5">
            <a:extLst>
              <a:ext uri="{FF2B5EF4-FFF2-40B4-BE49-F238E27FC236}">
                <a16:creationId xmlns:a16="http://schemas.microsoft.com/office/drawing/2014/main" id="{09DFBD74-08C3-4ECD-98DE-977C48A48781}"/>
              </a:ext>
            </a:extLst>
          </p:cNvPr>
          <p:cNvSpPr txBox="1"/>
          <p:nvPr/>
        </p:nvSpPr>
        <p:spPr>
          <a:xfrm>
            <a:off x="5024221" y="6515020"/>
            <a:ext cx="7167780" cy="307777"/>
          </a:xfrm>
          <a:prstGeom prst="rect">
            <a:avLst/>
          </a:prstGeom>
          <a:noFill/>
          <a:effectLst>
            <a:softEdge rad="50800"/>
          </a:effectLst>
        </p:spPr>
        <p:txBody>
          <a:bodyPr wrap="square" rtlCol="0">
            <a:spAutoFit/>
          </a:bodyPr>
          <a:lstStyle/>
          <a:p>
            <a:pPr lvl="0" algn="r">
              <a:defRPr/>
            </a:pPr>
            <a:r>
              <a:rPr lang="en-GB" sz="1400" dirty="0">
                <a:solidFill>
                  <a:schemeClr val="bg1"/>
                </a:solidFill>
              </a:rPr>
              <a:t>Source: </a:t>
            </a:r>
            <a:r>
              <a:rPr lang="en-GB" sz="1400" dirty="0" err="1">
                <a:solidFill>
                  <a:schemeClr val="bg1"/>
                </a:solidFill>
              </a:rPr>
              <a:t>Zenicor</a:t>
            </a:r>
            <a:r>
              <a:rPr lang="en-GB" sz="1400" dirty="0">
                <a:solidFill>
                  <a:schemeClr val="bg1"/>
                </a:solidFill>
              </a:rPr>
              <a:t> Press Material, </a:t>
            </a:r>
            <a:r>
              <a:rPr lang="en-GB" sz="1400" dirty="0">
                <a:solidFill>
                  <a:schemeClr val="bg1"/>
                </a:solidFill>
                <a:hlinkClick r:id="rId5">
                  <a:extLst>
                    <a:ext uri="{A12FA001-AC4F-418D-AE19-62706E023703}">
                      <ahyp:hlinkClr xmlns:ahyp="http://schemas.microsoft.com/office/drawing/2018/hyperlinkcolor" val="tx"/>
                    </a:ext>
                  </a:extLst>
                </a:hlinkClick>
              </a:rPr>
              <a:t>https://zenicor.com/press-material/</a:t>
            </a:r>
            <a:r>
              <a:rPr lang="en-GB" sz="1400" dirty="0">
                <a:solidFill>
                  <a:schemeClr val="bg1"/>
                </a:solidFill>
              </a:rPr>
              <a:t> </a:t>
            </a:r>
            <a:endParaRPr kumimoji="0" lang="en-US" sz="1333" b="0" i="0" u="none" strike="noStrike" kern="1200" cap="none" spc="0" normalizeH="0" baseline="0" noProof="0" dirty="0">
              <a:ln>
                <a:noFill/>
              </a:ln>
              <a:solidFill>
                <a:schemeClr val="bg1"/>
              </a:solidFill>
              <a:effectLst/>
              <a:uLnTx/>
              <a:uFillTx/>
              <a:latin typeface="Calibri"/>
            </a:endParaRPr>
          </a:p>
        </p:txBody>
      </p:sp>
      <p:pic>
        <p:nvPicPr>
          <p:cNvPr id="11" name="Picture 10" descr="A close-up of a wrist watch&#10;&#10;Description automatically generated">
            <a:extLst>
              <a:ext uri="{FF2B5EF4-FFF2-40B4-BE49-F238E27FC236}">
                <a16:creationId xmlns:a16="http://schemas.microsoft.com/office/drawing/2014/main" id="{3FAB7119-94ED-399A-33FE-3BE94077D791}"/>
              </a:ext>
            </a:extLst>
          </p:cNvPr>
          <p:cNvPicPr>
            <a:picLocks noChangeAspect="1"/>
          </p:cNvPicPr>
          <p:nvPr/>
        </p:nvPicPr>
        <p:blipFill rotWithShape="1">
          <a:blip r:embed="rId6"/>
          <a:srcRect t="6033"/>
          <a:stretch/>
        </p:blipFill>
        <p:spPr>
          <a:xfrm>
            <a:off x="7877762" y="3393834"/>
            <a:ext cx="3720625" cy="2932588"/>
          </a:xfrm>
          <a:prstGeom prst="rect">
            <a:avLst/>
          </a:prstGeom>
          <a:effectLst>
            <a:softEdge rad="63500"/>
          </a:effectLst>
        </p:spPr>
      </p:pic>
    </p:spTree>
    <p:extLst>
      <p:ext uri="{BB962C8B-B14F-4D97-AF65-F5344CB8AC3E}">
        <p14:creationId xmlns:p14="http://schemas.microsoft.com/office/powerpoint/2010/main" val="7554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1"/>
        <p:cNvGrpSpPr/>
        <p:nvPr/>
      </p:nvGrpSpPr>
      <p:grpSpPr>
        <a:xfrm>
          <a:off x="0" y="0"/>
          <a:ext cx="0" cy="0"/>
          <a:chOff x="0" y="0"/>
          <a:chExt cx="0" cy="0"/>
        </a:xfrm>
      </p:grpSpPr>
      <p:sp>
        <p:nvSpPr>
          <p:cNvPr id="10" name="TextBox 9">
            <a:extLst>
              <a:ext uri="{FF2B5EF4-FFF2-40B4-BE49-F238E27FC236}">
                <a16:creationId xmlns:a16="http://schemas.microsoft.com/office/drawing/2014/main" id="{699D215F-8121-88B1-285A-FA3C7D25A6C9}"/>
              </a:ext>
            </a:extLst>
          </p:cNvPr>
          <p:cNvSpPr txBox="1"/>
          <p:nvPr/>
        </p:nvSpPr>
        <p:spPr>
          <a:xfrm>
            <a:off x="562614" y="1710644"/>
            <a:ext cx="28893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Introduction to wearables</a:t>
            </a:r>
          </a:p>
        </p:txBody>
      </p:sp>
      <p:pic>
        <p:nvPicPr>
          <p:cNvPr id="12" name="Picture 11">
            <a:extLst>
              <a:ext uri="{FF2B5EF4-FFF2-40B4-BE49-F238E27FC236}">
                <a16:creationId xmlns:a16="http://schemas.microsoft.com/office/drawing/2014/main" id="{D2BE617C-3507-10DD-E928-F12845A65BD7}"/>
              </a:ext>
            </a:extLst>
          </p:cNvPr>
          <p:cNvPicPr>
            <a:picLocks noChangeAspect="1"/>
          </p:cNvPicPr>
          <p:nvPr/>
        </p:nvPicPr>
        <p:blipFill rotWithShape="1">
          <a:blip r:embed="rId4"/>
          <a:srcRect l="27966" t="6384" b="26879"/>
          <a:stretch/>
        </p:blipFill>
        <p:spPr>
          <a:xfrm>
            <a:off x="-18024" y="2079976"/>
            <a:ext cx="4662857" cy="2880000"/>
          </a:xfrm>
          <a:prstGeom prst="rect">
            <a:avLst/>
          </a:prstGeom>
          <a:effectLst>
            <a:softEdge rad="222179"/>
          </a:effectLst>
        </p:spPr>
      </p:pic>
      <p:sp>
        <p:nvSpPr>
          <p:cNvPr id="13" name="TextBox 12">
            <a:extLst>
              <a:ext uri="{FF2B5EF4-FFF2-40B4-BE49-F238E27FC236}">
                <a16:creationId xmlns:a16="http://schemas.microsoft.com/office/drawing/2014/main" id="{0DEDEF7B-FDDA-6ADA-C7EB-C2EF42EA281E}"/>
              </a:ext>
            </a:extLst>
          </p:cNvPr>
          <p:cNvSpPr txBox="1"/>
          <p:nvPr/>
        </p:nvSpPr>
        <p:spPr>
          <a:xfrm>
            <a:off x="5579847" y="1710644"/>
            <a:ext cx="21082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 Our contributions</a:t>
            </a:r>
          </a:p>
        </p:txBody>
      </p:sp>
      <p:sp>
        <p:nvSpPr>
          <p:cNvPr id="15" name="TextBox 14">
            <a:extLst>
              <a:ext uri="{FF2B5EF4-FFF2-40B4-BE49-F238E27FC236}">
                <a16:creationId xmlns:a16="http://schemas.microsoft.com/office/drawing/2014/main" id="{46C66213-8A29-B619-C20A-EA4A5B56E9DA}"/>
              </a:ext>
            </a:extLst>
          </p:cNvPr>
          <p:cNvSpPr txBox="1"/>
          <p:nvPr/>
        </p:nvSpPr>
        <p:spPr>
          <a:xfrm>
            <a:off x="13509" y="6488668"/>
            <a:ext cx="35485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Luke Chesser</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D1131A2-B8E4-0BCD-6EA9-6992B34B9334}"/>
              </a:ext>
            </a:extLst>
          </p:cNvPr>
          <p:cNvSpPr txBox="1"/>
          <p:nvPr/>
        </p:nvSpPr>
        <p:spPr>
          <a:xfrm>
            <a:off x="9557312" y="1710644"/>
            <a:ext cx="160588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 Perspectives</a:t>
            </a:r>
          </a:p>
        </p:txBody>
      </p:sp>
      <p:pic>
        <p:nvPicPr>
          <p:cNvPr id="17" name="Picture 16">
            <a:extLst>
              <a:ext uri="{FF2B5EF4-FFF2-40B4-BE49-F238E27FC236}">
                <a16:creationId xmlns:a16="http://schemas.microsoft.com/office/drawing/2014/main" id="{DF47CD7F-931A-76C2-CDBF-8AA10599A2C4}"/>
              </a:ext>
            </a:extLst>
          </p:cNvPr>
          <p:cNvPicPr>
            <a:picLocks noChangeAspect="1"/>
          </p:cNvPicPr>
          <p:nvPr/>
        </p:nvPicPr>
        <p:blipFill>
          <a:blip r:embed="rId7"/>
          <a:stretch>
            <a:fillRect/>
          </a:stretch>
        </p:blipFill>
        <p:spPr>
          <a:xfrm>
            <a:off x="8623067" y="2097561"/>
            <a:ext cx="3548521" cy="2880000"/>
          </a:xfrm>
          <a:prstGeom prst="rect">
            <a:avLst/>
          </a:prstGeom>
          <a:effectLst>
            <a:softEdge rad="215900"/>
          </a:effectLst>
        </p:spPr>
      </p:pic>
      <p:sp>
        <p:nvSpPr>
          <p:cNvPr id="18" name="TextBox 17">
            <a:extLst>
              <a:ext uri="{FF2B5EF4-FFF2-40B4-BE49-F238E27FC236}">
                <a16:creationId xmlns:a16="http://schemas.microsoft.com/office/drawing/2014/main" id="{763E5062-CB75-7B7F-8C06-2F3BFADC89A9}"/>
              </a:ext>
            </a:extLst>
          </p:cNvPr>
          <p:cNvSpPr txBox="1"/>
          <p:nvPr/>
        </p:nvSpPr>
        <p:spPr>
          <a:xfrm>
            <a:off x="8844535" y="6488668"/>
            <a:ext cx="3077381"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Dario Valenzuela</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9">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A609B01-9CDB-E425-42B7-9AC4D96CDD80}"/>
              </a:ext>
            </a:extLst>
          </p:cNvPr>
          <p:cNvPicPr>
            <a:picLocks noChangeAspect="1"/>
          </p:cNvPicPr>
          <p:nvPr/>
        </p:nvPicPr>
        <p:blipFill rotWithShape="1">
          <a:blip r:embed="rId10"/>
          <a:srcRect l="26130" t="4021" r="18556" b="61766"/>
          <a:stretch/>
        </p:blipFill>
        <p:spPr>
          <a:xfrm>
            <a:off x="4956428" y="2409569"/>
            <a:ext cx="3355045" cy="1796208"/>
          </a:xfrm>
          <a:prstGeom prst="rect">
            <a:avLst/>
          </a:prstGeom>
          <a:effectLst>
            <a:softEdge rad="88900"/>
          </a:effectLst>
        </p:spPr>
      </p:pic>
    </p:spTree>
    <p:custDataLst>
      <p:tags r:id="rId1"/>
    </p:custDataLst>
    <p:extLst>
      <p:ext uri="{BB962C8B-B14F-4D97-AF65-F5344CB8AC3E}">
        <p14:creationId xmlns:p14="http://schemas.microsoft.com/office/powerpoint/2010/main" val="787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1"/>
        <p:cNvGrpSpPr/>
        <p:nvPr/>
      </p:nvGrpSpPr>
      <p:grpSpPr>
        <a:xfrm>
          <a:off x="0" y="0"/>
          <a:ext cx="0" cy="0"/>
          <a:chOff x="0" y="0"/>
          <a:chExt cx="0" cy="0"/>
        </a:xfrm>
      </p:grpSpPr>
      <p:sp>
        <p:nvSpPr>
          <p:cNvPr id="10" name="TextBox 9">
            <a:extLst>
              <a:ext uri="{FF2B5EF4-FFF2-40B4-BE49-F238E27FC236}">
                <a16:creationId xmlns:a16="http://schemas.microsoft.com/office/drawing/2014/main" id="{699D215F-8121-88B1-285A-FA3C7D25A6C9}"/>
              </a:ext>
            </a:extLst>
          </p:cNvPr>
          <p:cNvSpPr txBox="1"/>
          <p:nvPr/>
        </p:nvSpPr>
        <p:spPr>
          <a:xfrm>
            <a:off x="562614" y="1710644"/>
            <a:ext cx="28893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Introduction to wearables</a:t>
            </a:r>
          </a:p>
        </p:txBody>
      </p:sp>
      <p:pic>
        <p:nvPicPr>
          <p:cNvPr id="12" name="Picture 11">
            <a:extLst>
              <a:ext uri="{FF2B5EF4-FFF2-40B4-BE49-F238E27FC236}">
                <a16:creationId xmlns:a16="http://schemas.microsoft.com/office/drawing/2014/main" id="{D2BE617C-3507-10DD-E928-F12845A65BD7}"/>
              </a:ext>
            </a:extLst>
          </p:cNvPr>
          <p:cNvPicPr>
            <a:picLocks noChangeAspect="1"/>
          </p:cNvPicPr>
          <p:nvPr/>
        </p:nvPicPr>
        <p:blipFill rotWithShape="1">
          <a:blip r:embed="rId4"/>
          <a:srcRect l="27966" t="6384" b="26879"/>
          <a:stretch/>
        </p:blipFill>
        <p:spPr>
          <a:xfrm>
            <a:off x="-18024" y="2079976"/>
            <a:ext cx="4662857" cy="2880000"/>
          </a:xfrm>
          <a:prstGeom prst="rect">
            <a:avLst/>
          </a:prstGeom>
          <a:effectLst>
            <a:softEdge rad="222179"/>
          </a:effectLst>
        </p:spPr>
      </p:pic>
      <p:sp>
        <p:nvSpPr>
          <p:cNvPr id="13" name="TextBox 12">
            <a:extLst>
              <a:ext uri="{FF2B5EF4-FFF2-40B4-BE49-F238E27FC236}">
                <a16:creationId xmlns:a16="http://schemas.microsoft.com/office/drawing/2014/main" id="{0DEDEF7B-FDDA-6ADA-C7EB-C2EF42EA281E}"/>
              </a:ext>
            </a:extLst>
          </p:cNvPr>
          <p:cNvSpPr txBox="1"/>
          <p:nvPr/>
        </p:nvSpPr>
        <p:spPr>
          <a:xfrm>
            <a:off x="5579847" y="1710644"/>
            <a:ext cx="21082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 Our contributions</a:t>
            </a:r>
          </a:p>
        </p:txBody>
      </p:sp>
      <p:sp>
        <p:nvSpPr>
          <p:cNvPr id="15" name="TextBox 14">
            <a:extLst>
              <a:ext uri="{FF2B5EF4-FFF2-40B4-BE49-F238E27FC236}">
                <a16:creationId xmlns:a16="http://schemas.microsoft.com/office/drawing/2014/main" id="{46C66213-8A29-B619-C20A-EA4A5B56E9DA}"/>
              </a:ext>
            </a:extLst>
          </p:cNvPr>
          <p:cNvSpPr txBox="1"/>
          <p:nvPr/>
        </p:nvSpPr>
        <p:spPr>
          <a:xfrm>
            <a:off x="13509" y="6488668"/>
            <a:ext cx="35485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Luke Chesser</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D1131A2-B8E4-0BCD-6EA9-6992B34B9334}"/>
              </a:ext>
            </a:extLst>
          </p:cNvPr>
          <p:cNvSpPr txBox="1"/>
          <p:nvPr/>
        </p:nvSpPr>
        <p:spPr>
          <a:xfrm>
            <a:off x="9557312" y="1710644"/>
            <a:ext cx="160588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 Perspectives</a:t>
            </a:r>
          </a:p>
        </p:txBody>
      </p:sp>
      <p:pic>
        <p:nvPicPr>
          <p:cNvPr id="17" name="Picture 16">
            <a:extLst>
              <a:ext uri="{FF2B5EF4-FFF2-40B4-BE49-F238E27FC236}">
                <a16:creationId xmlns:a16="http://schemas.microsoft.com/office/drawing/2014/main" id="{DF47CD7F-931A-76C2-CDBF-8AA10599A2C4}"/>
              </a:ext>
            </a:extLst>
          </p:cNvPr>
          <p:cNvPicPr>
            <a:picLocks noChangeAspect="1"/>
          </p:cNvPicPr>
          <p:nvPr/>
        </p:nvPicPr>
        <p:blipFill>
          <a:blip r:embed="rId7"/>
          <a:stretch>
            <a:fillRect/>
          </a:stretch>
        </p:blipFill>
        <p:spPr>
          <a:xfrm>
            <a:off x="8623067" y="2097561"/>
            <a:ext cx="3548521" cy="2880000"/>
          </a:xfrm>
          <a:prstGeom prst="rect">
            <a:avLst/>
          </a:prstGeom>
          <a:effectLst>
            <a:softEdge rad="215900"/>
          </a:effectLst>
        </p:spPr>
      </p:pic>
      <p:sp>
        <p:nvSpPr>
          <p:cNvPr id="18" name="TextBox 17">
            <a:extLst>
              <a:ext uri="{FF2B5EF4-FFF2-40B4-BE49-F238E27FC236}">
                <a16:creationId xmlns:a16="http://schemas.microsoft.com/office/drawing/2014/main" id="{763E5062-CB75-7B7F-8C06-2F3BFADC89A9}"/>
              </a:ext>
            </a:extLst>
          </p:cNvPr>
          <p:cNvSpPr txBox="1"/>
          <p:nvPr/>
        </p:nvSpPr>
        <p:spPr>
          <a:xfrm>
            <a:off x="8844535" y="6488668"/>
            <a:ext cx="3077381"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Photo by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Dario Valenzuela</a:t>
            </a:r>
            <a:r>
              <a:rPr kumimoji="0" lang="en-GB" sz="1400" b="0" i="0" u="none" strike="noStrike" kern="1200" cap="none" spc="0" normalizeH="0" baseline="0" noProof="0" dirty="0">
                <a:ln>
                  <a:noFill/>
                </a:ln>
                <a:solidFill>
                  <a:prstClr val="white"/>
                </a:solidFill>
                <a:effectLst/>
                <a:uLnTx/>
                <a:uFillTx/>
                <a:latin typeface="Calibri"/>
                <a:ea typeface="+mn-ea"/>
                <a:cs typeface="+mn-cs"/>
              </a:rPr>
              <a:t> on </a:t>
            </a:r>
            <a:r>
              <a:rPr kumimoji="0" lang="en-GB" sz="1400" b="0" i="0" u="none" strike="noStrike" kern="1200" cap="none" spc="0" normalizeH="0" baseline="0" noProof="0" dirty="0">
                <a:ln>
                  <a:noFill/>
                </a:ln>
                <a:solidFill>
                  <a:prstClr val="white"/>
                </a:solidFill>
                <a:effectLst/>
                <a:uLnTx/>
                <a:uFillTx/>
                <a:latin typeface="Calibri"/>
                <a:ea typeface="+mn-ea"/>
                <a:cs typeface="+mn-cs"/>
                <a:hlinkClick r:id="rId9">
                  <a:extLst>
                    <a:ext uri="{A12FA001-AC4F-418D-AE19-62706E023703}">
                      <ahyp:hlinkClr xmlns:ahyp="http://schemas.microsoft.com/office/drawing/2018/hyperlinkcolor" val="tx"/>
                    </a:ext>
                  </a:extLst>
                </a:hlinkClick>
              </a:rPr>
              <a:t>Unsplash</a:t>
            </a:r>
            <a:r>
              <a:rPr kumimoji="0" lang="en-GB" sz="1400" b="0" i="0" u="none" strike="noStrike" kern="1200" cap="none" spc="0" normalizeH="0" baseline="0" noProof="0" dirty="0">
                <a:ln>
                  <a:noFill/>
                </a:ln>
                <a:solidFill>
                  <a:prstClr val="white"/>
                </a:solidFill>
                <a:effectLst/>
                <a:uLnTx/>
                <a:uFillTx/>
                <a:latin typeface="Calibri"/>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A609B01-9CDB-E425-42B7-9AC4D96CDD80}"/>
              </a:ext>
            </a:extLst>
          </p:cNvPr>
          <p:cNvPicPr>
            <a:picLocks noChangeAspect="1"/>
          </p:cNvPicPr>
          <p:nvPr/>
        </p:nvPicPr>
        <p:blipFill rotWithShape="1">
          <a:blip r:embed="rId10"/>
          <a:srcRect l="26130" t="4021" r="18556" b="61766"/>
          <a:stretch/>
        </p:blipFill>
        <p:spPr>
          <a:xfrm>
            <a:off x="4956428" y="2409569"/>
            <a:ext cx="3355045" cy="1796208"/>
          </a:xfrm>
          <a:prstGeom prst="rect">
            <a:avLst/>
          </a:prstGeom>
          <a:effectLst>
            <a:softEdge rad="88900"/>
          </a:effectLst>
        </p:spPr>
      </p:pic>
      <p:sp>
        <p:nvSpPr>
          <p:cNvPr id="2" name="Rectangle 1">
            <a:extLst>
              <a:ext uri="{FF2B5EF4-FFF2-40B4-BE49-F238E27FC236}">
                <a16:creationId xmlns:a16="http://schemas.microsoft.com/office/drawing/2014/main" id="{0052A473-2FA6-2491-7329-FFF1DAFE3904}"/>
              </a:ext>
            </a:extLst>
          </p:cNvPr>
          <p:cNvSpPr/>
          <p:nvPr/>
        </p:nvSpPr>
        <p:spPr>
          <a:xfrm>
            <a:off x="4853291" y="1100287"/>
            <a:ext cx="7338709" cy="435966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20483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BA3D3-787E-EB46-B03B-C7CBB08D4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Peter Charlton</a:t>
            </a:r>
          </a:p>
        </p:txBody>
      </p:sp>
      <p:pic>
        <p:nvPicPr>
          <p:cNvPr id="4" name="Picture 3">
            <a:extLst>
              <a:ext uri="{FF2B5EF4-FFF2-40B4-BE49-F238E27FC236}">
                <a16:creationId xmlns:a16="http://schemas.microsoft.com/office/drawing/2014/main" id="{EE0D9FBA-BD5B-5546-BA17-0D90B8A152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456" y="526221"/>
            <a:ext cx="3240000" cy="2403039"/>
          </a:xfrm>
          <a:prstGeom prst="rect">
            <a:avLst/>
          </a:prstGeom>
        </p:spPr>
      </p:pic>
      <p:pic>
        <p:nvPicPr>
          <p:cNvPr id="5" name="Picture 4">
            <a:extLst>
              <a:ext uri="{FF2B5EF4-FFF2-40B4-BE49-F238E27FC236}">
                <a16:creationId xmlns:a16="http://schemas.microsoft.com/office/drawing/2014/main" id="{5FC6E628-4914-C74D-9DF3-AEB2907D81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456" y="3216726"/>
            <a:ext cx="3240000" cy="2474572"/>
          </a:xfrm>
          <a:prstGeom prst="rect">
            <a:avLst/>
          </a:prstGeom>
        </p:spPr>
      </p:pic>
      <p:pic>
        <p:nvPicPr>
          <p:cNvPr id="6" name="Picture 5">
            <a:extLst>
              <a:ext uri="{FF2B5EF4-FFF2-40B4-BE49-F238E27FC236}">
                <a16:creationId xmlns:a16="http://schemas.microsoft.com/office/drawing/2014/main" id="{3B4BDD5A-2728-534B-A0E8-3498F383C3B4}"/>
              </a:ext>
            </a:extLst>
          </p:cNvPr>
          <p:cNvPicPr>
            <a:picLocks noChangeAspect="1"/>
          </p:cNvPicPr>
          <p:nvPr/>
        </p:nvPicPr>
        <p:blipFill>
          <a:blip r:embed="rId5"/>
          <a:stretch>
            <a:fillRect/>
          </a:stretch>
        </p:blipFill>
        <p:spPr>
          <a:xfrm>
            <a:off x="4354154" y="526218"/>
            <a:ext cx="5040000" cy="1408460"/>
          </a:xfrm>
          <a:prstGeom prst="rect">
            <a:avLst/>
          </a:prstGeom>
        </p:spPr>
      </p:pic>
      <p:pic>
        <p:nvPicPr>
          <p:cNvPr id="7" name="Picture 6">
            <a:extLst>
              <a:ext uri="{FF2B5EF4-FFF2-40B4-BE49-F238E27FC236}">
                <a16:creationId xmlns:a16="http://schemas.microsoft.com/office/drawing/2014/main" id="{B4571BAC-0EC6-9241-BF76-A8DB4D7427DB}"/>
              </a:ext>
            </a:extLst>
          </p:cNvPr>
          <p:cNvPicPr>
            <a:picLocks noChangeAspect="1"/>
          </p:cNvPicPr>
          <p:nvPr/>
        </p:nvPicPr>
        <p:blipFill>
          <a:blip r:embed="rId6"/>
          <a:stretch>
            <a:fillRect/>
          </a:stretch>
        </p:blipFill>
        <p:spPr>
          <a:xfrm>
            <a:off x="4354154" y="2376592"/>
            <a:ext cx="5040000" cy="1410590"/>
          </a:xfrm>
          <a:prstGeom prst="rect">
            <a:avLst/>
          </a:prstGeom>
        </p:spPr>
      </p:pic>
      <p:pic>
        <p:nvPicPr>
          <p:cNvPr id="8" name="Picture 7">
            <a:extLst>
              <a:ext uri="{FF2B5EF4-FFF2-40B4-BE49-F238E27FC236}">
                <a16:creationId xmlns:a16="http://schemas.microsoft.com/office/drawing/2014/main" id="{5692F79C-D6DD-3344-B0F6-4E86603F5E9A}"/>
              </a:ext>
            </a:extLst>
          </p:cNvPr>
          <p:cNvPicPr>
            <a:picLocks noChangeAspect="1"/>
          </p:cNvPicPr>
          <p:nvPr/>
        </p:nvPicPr>
        <p:blipFill>
          <a:blip r:embed="rId7"/>
          <a:stretch>
            <a:fillRect/>
          </a:stretch>
        </p:blipFill>
        <p:spPr>
          <a:xfrm>
            <a:off x="4354154" y="4257063"/>
            <a:ext cx="5040000" cy="1408459"/>
          </a:xfrm>
          <a:prstGeom prst="rect">
            <a:avLst/>
          </a:prstGeom>
        </p:spPr>
      </p:pic>
      <p:cxnSp>
        <p:nvCxnSpPr>
          <p:cNvPr id="9" name="Straight Arrow Connector 8">
            <a:extLst>
              <a:ext uri="{FF2B5EF4-FFF2-40B4-BE49-F238E27FC236}">
                <a16:creationId xmlns:a16="http://schemas.microsoft.com/office/drawing/2014/main" id="{06E6E8AD-A29C-2C4B-9D4F-F16C55C6B91E}"/>
              </a:ext>
            </a:extLst>
          </p:cNvPr>
          <p:cNvCxnSpPr>
            <a:cxnSpLocks/>
          </p:cNvCxnSpPr>
          <p:nvPr/>
        </p:nvCxnSpPr>
        <p:spPr>
          <a:xfrm flipV="1">
            <a:off x="3451253" y="1156426"/>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Doughnut 9">
            <a:extLst>
              <a:ext uri="{FF2B5EF4-FFF2-40B4-BE49-F238E27FC236}">
                <a16:creationId xmlns:a16="http://schemas.microsoft.com/office/drawing/2014/main" id="{7795BDFE-6430-BA42-9120-857663787FCB}"/>
              </a:ext>
            </a:extLst>
          </p:cNvPr>
          <p:cNvSpPr>
            <a:spLocks noChangeAspect="1"/>
          </p:cNvSpPr>
          <p:nvPr/>
        </p:nvSpPr>
        <p:spPr>
          <a:xfrm>
            <a:off x="4760556" y="115642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Doughnut 10">
            <a:extLst>
              <a:ext uri="{FF2B5EF4-FFF2-40B4-BE49-F238E27FC236}">
                <a16:creationId xmlns:a16="http://schemas.microsoft.com/office/drawing/2014/main" id="{DA6CB725-A6DE-5742-847A-F973B0E921CD}"/>
              </a:ext>
            </a:extLst>
          </p:cNvPr>
          <p:cNvSpPr>
            <a:spLocks noChangeAspect="1"/>
          </p:cNvSpPr>
          <p:nvPr/>
        </p:nvSpPr>
        <p:spPr>
          <a:xfrm>
            <a:off x="5369210" y="115642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Doughnut 11">
            <a:extLst>
              <a:ext uri="{FF2B5EF4-FFF2-40B4-BE49-F238E27FC236}">
                <a16:creationId xmlns:a16="http://schemas.microsoft.com/office/drawing/2014/main" id="{B1FB9744-F96C-DF48-AEE4-F703CCD15608}"/>
              </a:ext>
            </a:extLst>
          </p:cNvPr>
          <p:cNvSpPr>
            <a:spLocks noChangeAspect="1"/>
          </p:cNvSpPr>
          <p:nvPr/>
        </p:nvSpPr>
        <p:spPr>
          <a:xfrm>
            <a:off x="5964612" y="123593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Doughnut 12">
            <a:extLst>
              <a:ext uri="{FF2B5EF4-FFF2-40B4-BE49-F238E27FC236}">
                <a16:creationId xmlns:a16="http://schemas.microsoft.com/office/drawing/2014/main" id="{01B613C0-8478-854D-8E55-6EE56F496C67}"/>
              </a:ext>
            </a:extLst>
          </p:cNvPr>
          <p:cNvSpPr>
            <a:spLocks noChangeAspect="1"/>
          </p:cNvSpPr>
          <p:nvPr/>
        </p:nvSpPr>
        <p:spPr>
          <a:xfrm>
            <a:off x="6573266" y="122268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Doughnut 13">
            <a:extLst>
              <a:ext uri="{FF2B5EF4-FFF2-40B4-BE49-F238E27FC236}">
                <a16:creationId xmlns:a16="http://schemas.microsoft.com/office/drawing/2014/main" id="{F394D1E6-108B-4143-A50E-C5142810DFD1}"/>
              </a:ext>
            </a:extLst>
          </p:cNvPr>
          <p:cNvSpPr>
            <a:spLocks noChangeAspect="1"/>
          </p:cNvSpPr>
          <p:nvPr/>
        </p:nvSpPr>
        <p:spPr>
          <a:xfrm>
            <a:off x="7181920" y="122268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Doughnut 14">
            <a:extLst>
              <a:ext uri="{FF2B5EF4-FFF2-40B4-BE49-F238E27FC236}">
                <a16:creationId xmlns:a16="http://schemas.microsoft.com/office/drawing/2014/main" id="{B2BDBC4D-FE93-A54B-B95D-1A54BC619FE5}"/>
              </a:ext>
            </a:extLst>
          </p:cNvPr>
          <p:cNvSpPr>
            <a:spLocks noChangeAspect="1"/>
          </p:cNvSpPr>
          <p:nvPr/>
        </p:nvSpPr>
        <p:spPr>
          <a:xfrm>
            <a:off x="7790574" y="1249191"/>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Doughnut 15">
            <a:extLst>
              <a:ext uri="{FF2B5EF4-FFF2-40B4-BE49-F238E27FC236}">
                <a16:creationId xmlns:a16="http://schemas.microsoft.com/office/drawing/2014/main" id="{0721EED0-24A7-F343-A386-2CAC52600509}"/>
              </a:ext>
            </a:extLst>
          </p:cNvPr>
          <p:cNvSpPr>
            <a:spLocks noChangeAspect="1"/>
          </p:cNvSpPr>
          <p:nvPr/>
        </p:nvSpPr>
        <p:spPr>
          <a:xfrm>
            <a:off x="8412480" y="123593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Doughnut 16">
            <a:extLst>
              <a:ext uri="{FF2B5EF4-FFF2-40B4-BE49-F238E27FC236}">
                <a16:creationId xmlns:a16="http://schemas.microsoft.com/office/drawing/2014/main" id="{4DF818DD-2F93-CC41-BA73-AF6076C910AB}"/>
              </a:ext>
            </a:extLst>
          </p:cNvPr>
          <p:cNvSpPr>
            <a:spLocks noChangeAspect="1"/>
          </p:cNvSpPr>
          <p:nvPr/>
        </p:nvSpPr>
        <p:spPr>
          <a:xfrm>
            <a:off x="9021136" y="123593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Doughnut 17">
            <a:extLst>
              <a:ext uri="{FF2B5EF4-FFF2-40B4-BE49-F238E27FC236}">
                <a16:creationId xmlns:a16="http://schemas.microsoft.com/office/drawing/2014/main" id="{6AE13496-56CF-6547-98BD-F25F0FE71E8F}"/>
              </a:ext>
            </a:extLst>
          </p:cNvPr>
          <p:cNvSpPr>
            <a:spLocks noChangeAspect="1"/>
          </p:cNvSpPr>
          <p:nvPr/>
        </p:nvSpPr>
        <p:spPr>
          <a:xfrm>
            <a:off x="4747309" y="311111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Doughnut 18">
            <a:extLst>
              <a:ext uri="{FF2B5EF4-FFF2-40B4-BE49-F238E27FC236}">
                <a16:creationId xmlns:a16="http://schemas.microsoft.com/office/drawing/2014/main" id="{6CE6EBE6-D3E8-BF45-BDA9-98613E70216B}"/>
              </a:ext>
            </a:extLst>
          </p:cNvPr>
          <p:cNvSpPr>
            <a:spLocks noChangeAspect="1"/>
          </p:cNvSpPr>
          <p:nvPr/>
        </p:nvSpPr>
        <p:spPr>
          <a:xfrm>
            <a:off x="504926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Doughnut 19">
            <a:extLst>
              <a:ext uri="{FF2B5EF4-FFF2-40B4-BE49-F238E27FC236}">
                <a16:creationId xmlns:a16="http://schemas.microsoft.com/office/drawing/2014/main" id="{6D81275F-3FE3-814F-A127-139D1A3B06AA}"/>
              </a:ext>
            </a:extLst>
          </p:cNvPr>
          <p:cNvSpPr>
            <a:spLocks noChangeAspect="1"/>
          </p:cNvSpPr>
          <p:nvPr/>
        </p:nvSpPr>
        <p:spPr>
          <a:xfrm>
            <a:off x="5377733" y="3097866"/>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Doughnut 20">
            <a:extLst>
              <a:ext uri="{FF2B5EF4-FFF2-40B4-BE49-F238E27FC236}">
                <a16:creationId xmlns:a16="http://schemas.microsoft.com/office/drawing/2014/main" id="{00FEFAB5-FBAB-E847-9C81-378E415DB441}"/>
              </a:ext>
            </a:extLst>
          </p:cNvPr>
          <p:cNvSpPr>
            <a:spLocks noChangeAspect="1"/>
          </p:cNvSpPr>
          <p:nvPr/>
        </p:nvSpPr>
        <p:spPr>
          <a:xfrm>
            <a:off x="565318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Doughnut 21">
            <a:extLst>
              <a:ext uri="{FF2B5EF4-FFF2-40B4-BE49-F238E27FC236}">
                <a16:creationId xmlns:a16="http://schemas.microsoft.com/office/drawing/2014/main" id="{CD4F48F9-59ED-4D4E-8DDF-26A9D2BD2C26}"/>
              </a:ext>
            </a:extLst>
          </p:cNvPr>
          <p:cNvSpPr>
            <a:spLocks noChangeAspect="1"/>
          </p:cNvSpPr>
          <p:nvPr/>
        </p:nvSpPr>
        <p:spPr>
          <a:xfrm>
            <a:off x="5955149" y="311111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Doughnut 22">
            <a:extLst>
              <a:ext uri="{FF2B5EF4-FFF2-40B4-BE49-F238E27FC236}">
                <a16:creationId xmlns:a16="http://schemas.microsoft.com/office/drawing/2014/main" id="{BC547243-6977-2647-88C5-A38D2855E336}"/>
              </a:ext>
            </a:extLst>
          </p:cNvPr>
          <p:cNvSpPr>
            <a:spLocks noChangeAspect="1"/>
          </p:cNvSpPr>
          <p:nvPr/>
        </p:nvSpPr>
        <p:spPr>
          <a:xfrm>
            <a:off x="625710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Doughnut 23">
            <a:extLst>
              <a:ext uri="{FF2B5EF4-FFF2-40B4-BE49-F238E27FC236}">
                <a16:creationId xmlns:a16="http://schemas.microsoft.com/office/drawing/2014/main" id="{727C2A89-114B-2F4E-BD16-E4A458A7F8B8}"/>
              </a:ext>
            </a:extLst>
          </p:cNvPr>
          <p:cNvSpPr>
            <a:spLocks noChangeAspect="1"/>
          </p:cNvSpPr>
          <p:nvPr/>
        </p:nvSpPr>
        <p:spPr>
          <a:xfrm>
            <a:off x="6545817"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Doughnut 24">
            <a:extLst>
              <a:ext uri="{FF2B5EF4-FFF2-40B4-BE49-F238E27FC236}">
                <a16:creationId xmlns:a16="http://schemas.microsoft.com/office/drawing/2014/main" id="{B129D168-F5B3-3447-9863-9C0BA34BE867}"/>
              </a:ext>
            </a:extLst>
          </p:cNvPr>
          <p:cNvSpPr>
            <a:spLocks noChangeAspect="1"/>
          </p:cNvSpPr>
          <p:nvPr/>
        </p:nvSpPr>
        <p:spPr>
          <a:xfrm>
            <a:off x="686102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Doughnut 25">
            <a:extLst>
              <a:ext uri="{FF2B5EF4-FFF2-40B4-BE49-F238E27FC236}">
                <a16:creationId xmlns:a16="http://schemas.microsoft.com/office/drawing/2014/main" id="{DEEDC1A0-81A8-A749-B392-EA5C968D269D}"/>
              </a:ext>
            </a:extLst>
          </p:cNvPr>
          <p:cNvSpPr>
            <a:spLocks noChangeAspect="1"/>
          </p:cNvSpPr>
          <p:nvPr/>
        </p:nvSpPr>
        <p:spPr>
          <a:xfrm>
            <a:off x="7162989"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Doughnut 26">
            <a:extLst>
              <a:ext uri="{FF2B5EF4-FFF2-40B4-BE49-F238E27FC236}">
                <a16:creationId xmlns:a16="http://schemas.microsoft.com/office/drawing/2014/main" id="{4B085AC3-ECAF-D341-81BA-2D5B5B95E734}"/>
              </a:ext>
            </a:extLst>
          </p:cNvPr>
          <p:cNvSpPr>
            <a:spLocks noChangeAspect="1"/>
          </p:cNvSpPr>
          <p:nvPr/>
        </p:nvSpPr>
        <p:spPr>
          <a:xfrm>
            <a:off x="7491453"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Doughnut 27">
            <a:extLst>
              <a:ext uri="{FF2B5EF4-FFF2-40B4-BE49-F238E27FC236}">
                <a16:creationId xmlns:a16="http://schemas.microsoft.com/office/drawing/2014/main" id="{57BAD835-B80B-A244-B94F-79FF94C772EF}"/>
              </a:ext>
            </a:extLst>
          </p:cNvPr>
          <p:cNvSpPr>
            <a:spLocks noChangeAspect="1"/>
          </p:cNvSpPr>
          <p:nvPr/>
        </p:nvSpPr>
        <p:spPr>
          <a:xfrm>
            <a:off x="7753657"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Doughnut 28">
            <a:extLst>
              <a:ext uri="{FF2B5EF4-FFF2-40B4-BE49-F238E27FC236}">
                <a16:creationId xmlns:a16="http://schemas.microsoft.com/office/drawing/2014/main" id="{8290B93B-D286-C34E-A15D-2AACEFFCA11B}"/>
              </a:ext>
            </a:extLst>
          </p:cNvPr>
          <p:cNvSpPr>
            <a:spLocks noChangeAspect="1"/>
          </p:cNvSpPr>
          <p:nvPr/>
        </p:nvSpPr>
        <p:spPr>
          <a:xfrm>
            <a:off x="8095373"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Doughnut 29">
            <a:extLst>
              <a:ext uri="{FF2B5EF4-FFF2-40B4-BE49-F238E27FC236}">
                <a16:creationId xmlns:a16="http://schemas.microsoft.com/office/drawing/2014/main" id="{5BC8C494-CCAF-2E47-9D2A-23DE53311D0D}"/>
              </a:ext>
            </a:extLst>
          </p:cNvPr>
          <p:cNvSpPr>
            <a:spLocks noChangeAspect="1"/>
          </p:cNvSpPr>
          <p:nvPr/>
        </p:nvSpPr>
        <p:spPr>
          <a:xfrm>
            <a:off x="8384081" y="3031606"/>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Doughnut 30">
            <a:extLst>
              <a:ext uri="{FF2B5EF4-FFF2-40B4-BE49-F238E27FC236}">
                <a16:creationId xmlns:a16="http://schemas.microsoft.com/office/drawing/2014/main" id="{812B007A-A0EF-3D42-BDC2-A53E75F9C47E}"/>
              </a:ext>
            </a:extLst>
          </p:cNvPr>
          <p:cNvSpPr>
            <a:spLocks noChangeAspect="1"/>
          </p:cNvSpPr>
          <p:nvPr/>
        </p:nvSpPr>
        <p:spPr>
          <a:xfrm>
            <a:off x="8699293"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Doughnut 31">
            <a:extLst>
              <a:ext uri="{FF2B5EF4-FFF2-40B4-BE49-F238E27FC236}">
                <a16:creationId xmlns:a16="http://schemas.microsoft.com/office/drawing/2014/main" id="{55CE9548-FF9E-7D4D-9804-688ADC589BF0}"/>
              </a:ext>
            </a:extLst>
          </p:cNvPr>
          <p:cNvSpPr>
            <a:spLocks noChangeAspect="1"/>
          </p:cNvSpPr>
          <p:nvPr/>
        </p:nvSpPr>
        <p:spPr>
          <a:xfrm>
            <a:off x="8961503"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Doughnut 32">
            <a:extLst>
              <a:ext uri="{FF2B5EF4-FFF2-40B4-BE49-F238E27FC236}">
                <a16:creationId xmlns:a16="http://schemas.microsoft.com/office/drawing/2014/main" id="{B1868701-F5C7-DC4D-A322-88BECA735A7A}"/>
              </a:ext>
            </a:extLst>
          </p:cNvPr>
          <p:cNvSpPr>
            <a:spLocks noChangeAspect="1"/>
          </p:cNvSpPr>
          <p:nvPr/>
        </p:nvSpPr>
        <p:spPr>
          <a:xfrm>
            <a:off x="4750300" y="4226196"/>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Doughnut 33">
            <a:extLst>
              <a:ext uri="{FF2B5EF4-FFF2-40B4-BE49-F238E27FC236}">
                <a16:creationId xmlns:a16="http://schemas.microsoft.com/office/drawing/2014/main" id="{9B38D1C6-41C2-CC48-B665-A03A27941825}"/>
              </a:ext>
            </a:extLst>
          </p:cNvPr>
          <p:cNvSpPr>
            <a:spLocks noChangeAspect="1"/>
          </p:cNvSpPr>
          <p:nvPr/>
        </p:nvSpPr>
        <p:spPr>
          <a:xfrm>
            <a:off x="5358954" y="427920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Doughnut 34">
            <a:extLst>
              <a:ext uri="{FF2B5EF4-FFF2-40B4-BE49-F238E27FC236}">
                <a16:creationId xmlns:a16="http://schemas.microsoft.com/office/drawing/2014/main" id="{D76DB168-494A-A343-A22D-059A3F9FE70B}"/>
              </a:ext>
            </a:extLst>
          </p:cNvPr>
          <p:cNvSpPr>
            <a:spLocks noChangeAspect="1"/>
          </p:cNvSpPr>
          <p:nvPr/>
        </p:nvSpPr>
        <p:spPr>
          <a:xfrm>
            <a:off x="5954356" y="430570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Doughnut 35">
            <a:extLst>
              <a:ext uri="{FF2B5EF4-FFF2-40B4-BE49-F238E27FC236}">
                <a16:creationId xmlns:a16="http://schemas.microsoft.com/office/drawing/2014/main" id="{F655DA48-30D4-8947-A8B8-D3E4F1AAFA6B}"/>
              </a:ext>
            </a:extLst>
          </p:cNvPr>
          <p:cNvSpPr>
            <a:spLocks noChangeAspect="1"/>
          </p:cNvSpPr>
          <p:nvPr/>
        </p:nvSpPr>
        <p:spPr>
          <a:xfrm>
            <a:off x="6549758" y="423944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Doughnut 36">
            <a:extLst>
              <a:ext uri="{FF2B5EF4-FFF2-40B4-BE49-F238E27FC236}">
                <a16:creationId xmlns:a16="http://schemas.microsoft.com/office/drawing/2014/main" id="{1F76586F-D759-8240-AB17-A5EB4510B9A7}"/>
              </a:ext>
            </a:extLst>
          </p:cNvPr>
          <p:cNvSpPr>
            <a:spLocks noChangeAspect="1"/>
          </p:cNvSpPr>
          <p:nvPr/>
        </p:nvSpPr>
        <p:spPr>
          <a:xfrm>
            <a:off x="7118656" y="4265952"/>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Doughnut 37">
            <a:extLst>
              <a:ext uri="{FF2B5EF4-FFF2-40B4-BE49-F238E27FC236}">
                <a16:creationId xmlns:a16="http://schemas.microsoft.com/office/drawing/2014/main" id="{A0E28483-A797-434D-B79B-508D96197ED1}"/>
              </a:ext>
            </a:extLst>
          </p:cNvPr>
          <p:cNvSpPr>
            <a:spLocks noChangeAspect="1"/>
          </p:cNvSpPr>
          <p:nvPr/>
        </p:nvSpPr>
        <p:spPr>
          <a:xfrm>
            <a:off x="7700806" y="434546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Doughnut 38">
            <a:extLst>
              <a:ext uri="{FF2B5EF4-FFF2-40B4-BE49-F238E27FC236}">
                <a16:creationId xmlns:a16="http://schemas.microsoft.com/office/drawing/2014/main" id="{D4B1E7F6-A293-084D-A352-D17AFF3EEDAB}"/>
              </a:ext>
            </a:extLst>
          </p:cNvPr>
          <p:cNvSpPr>
            <a:spLocks noChangeAspect="1"/>
          </p:cNvSpPr>
          <p:nvPr/>
        </p:nvSpPr>
        <p:spPr>
          <a:xfrm>
            <a:off x="8282956" y="434546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Doughnut 39">
            <a:extLst>
              <a:ext uri="{FF2B5EF4-FFF2-40B4-BE49-F238E27FC236}">
                <a16:creationId xmlns:a16="http://schemas.microsoft.com/office/drawing/2014/main" id="{761C5103-1CAE-A144-B3C2-C84A0EE27708}"/>
              </a:ext>
            </a:extLst>
          </p:cNvPr>
          <p:cNvSpPr>
            <a:spLocks noChangeAspect="1"/>
          </p:cNvSpPr>
          <p:nvPr/>
        </p:nvSpPr>
        <p:spPr>
          <a:xfrm>
            <a:off x="8865108" y="4318960"/>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719B160D-A031-E342-9BC0-F33607D38626}"/>
              </a:ext>
            </a:extLst>
          </p:cNvPr>
          <p:cNvSpPr/>
          <p:nvPr/>
        </p:nvSpPr>
        <p:spPr>
          <a:xfrm>
            <a:off x="5954358" y="1751413"/>
            <a:ext cx="2100473"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D37606D1-7DC1-0C45-8D41-E01502E72003}"/>
              </a:ext>
            </a:extLst>
          </p:cNvPr>
          <p:cNvSpPr/>
          <p:nvPr/>
        </p:nvSpPr>
        <p:spPr>
          <a:xfrm>
            <a:off x="5869186" y="3585649"/>
            <a:ext cx="2100473"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10537564-498F-A846-B82E-3711DC0D7DC2}"/>
              </a:ext>
            </a:extLst>
          </p:cNvPr>
          <p:cNvSpPr txBox="1"/>
          <p:nvPr/>
        </p:nvSpPr>
        <p:spPr>
          <a:xfrm>
            <a:off x="86455" y="137434"/>
            <a:ext cx="8612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a:t>
            </a:r>
            <a:r>
              <a:rPr kumimoji="0" lang="en-US" sz="2000" b="1" i="0" u="none" strike="noStrike" kern="1200" cap="none" spc="0" normalizeH="0" baseline="0" noProof="0" dirty="0">
                <a:ln>
                  <a:noFill/>
                </a:ln>
                <a:solidFill>
                  <a:prstClr val="black"/>
                </a:solidFill>
                <a:effectLst/>
                <a:uLnTx/>
                <a:uFillTx/>
                <a:latin typeface="Calibri"/>
                <a:ea typeface="+mn-ea"/>
                <a:cs typeface="+mn-cs"/>
              </a:rPr>
              <a:t>Fitness tracker</a:t>
            </a:r>
            <a:r>
              <a:rPr kumimoji="0" lang="en-US" sz="1600" b="0" i="0" u="none" strike="noStrike" kern="1200" cap="none" spc="0" normalizeH="0" baseline="0" noProof="0" dirty="0">
                <a:ln>
                  <a:noFill/>
                </a:ln>
                <a:solidFill>
                  <a:prstClr val="black"/>
                </a:solidFill>
                <a:effectLst/>
                <a:uLnTx/>
                <a:uFillTx/>
                <a:latin typeface="Calibri"/>
                <a:ea typeface="+mn-ea"/>
                <a:cs typeface="+mn-cs"/>
              </a:rPr>
              <a:t> which acquires photoplethysmography (PPG) and accelerometry (Accel.) signals</a:t>
            </a:r>
          </a:p>
        </p:txBody>
      </p:sp>
      <p:sp>
        <p:nvSpPr>
          <p:cNvPr id="44" name="TextBox 43">
            <a:extLst>
              <a:ext uri="{FF2B5EF4-FFF2-40B4-BE49-F238E27FC236}">
                <a16:creationId xmlns:a16="http://schemas.microsoft.com/office/drawing/2014/main" id="{6E74AC0F-9B45-F94E-A3A2-B576AB1148B3}"/>
              </a:ext>
            </a:extLst>
          </p:cNvPr>
          <p:cNvSpPr txBox="1"/>
          <p:nvPr/>
        </p:nvSpPr>
        <p:spPr>
          <a:xfrm>
            <a:off x="105061" y="5693779"/>
            <a:ext cx="8612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a:t>
            </a:r>
            <a:r>
              <a:rPr kumimoji="0" lang="en-US" sz="2000" b="1" i="0" u="none" strike="noStrike" kern="1200" cap="none" spc="0" normalizeH="0" baseline="0" noProof="0" dirty="0">
                <a:ln>
                  <a:noFill/>
                </a:ln>
                <a:solidFill>
                  <a:prstClr val="black"/>
                </a:solidFill>
                <a:effectLst/>
                <a:uLnTx/>
                <a:uFillTx/>
                <a:latin typeface="Calibri"/>
                <a:ea typeface="+mn-ea"/>
                <a:cs typeface="+mn-cs"/>
              </a:rPr>
              <a:t>Smartwatch</a:t>
            </a:r>
            <a:r>
              <a:rPr kumimoji="0" lang="en-US" sz="1600" b="0" i="0" u="none" strike="noStrike" kern="1200" cap="none" spc="0" normalizeH="0" baseline="0" noProof="0" dirty="0">
                <a:ln>
                  <a:noFill/>
                </a:ln>
                <a:solidFill>
                  <a:prstClr val="black"/>
                </a:solidFill>
                <a:effectLst/>
                <a:uLnTx/>
                <a:uFillTx/>
                <a:latin typeface="Calibri"/>
                <a:ea typeface="+mn-ea"/>
                <a:cs typeface="+mn-cs"/>
              </a:rPr>
              <a:t> which acquires electrocardiography (ECG) and accelerometry (Accel.) signals</a:t>
            </a:r>
          </a:p>
        </p:txBody>
      </p:sp>
      <p:cxnSp>
        <p:nvCxnSpPr>
          <p:cNvPr id="45" name="Straight Arrow Connector 44">
            <a:extLst>
              <a:ext uri="{FF2B5EF4-FFF2-40B4-BE49-F238E27FC236}">
                <a16:creationId xmlns:a16="http://schemas.microsoft.com/office/drawing/2014/main" id="{6AA2ECB7-90D1-D542-9FFE-133C6995F9B4}"/>
              </a:ext>
            </a:extLst>
          </p:cNvPr>
          <p:cNvCxnSpPr>
            <a:cxnSpLocks/>
          </p:cNvCxnSpPr>
          <p:nvPr/>
        </p:nvCxnSpPr>
        <p:spPr>
          <a:xfrm>
            <a:off x="3451253" y="2020163"/>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82A5C41-429D-C24E-B5F5-C3396FFBA4DD}"/>
              </a:ext>
            </a:extLst>
          </p:cNvPr>
          <p:cNvCxnSpPr>
            <a:cxnSpLocks/>
          </p:cNvCxnSpPr>
          <p:nvPr/>
        </p:nvCxnSpPr>
        <p:spPr>
          <a:xfrm flipV="1">
            <a:off x="3451253" y="3190183"/>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6BA7F12-A127-FD40-A906-339CC9967682}"/>
              </a:ext>
            </a:extLst>
          </p:cNvPr>
          <p:cNvCxnSpPr>
            <a:cxnSpLocks/>
          </p:cNvCxnSpPr>
          <p:nvPr/>
        </p:nvCxnSpPr>
        <p:spPr>
          <a:xfrm>
            <a:off x="3451253" y="4053920"/>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Doughnut 47">
            <a:extLst>
              <a:ext uri="{FF2B5EF4-FFF2-40B4-BE49-F238E27FC236}">
                <a16:creationId xmlns:a16="http://schemas.microsoft.com/office/drawing/2014/main" id="{2A0E1821-5EF9-654C-9E1F-8497CEA33DAB}"/>
              </a:ext>
            </a:extLst>
          </p:cNvPr>
          <p:cNvSpPr>
            <a:spLocks noChangeAspect="1"/>
          </p:cNvSpPr>
          <p:nvPr/>
        </p:nvSpPr>
        <p:spPr>
          <a:xfrm>
            <a:off x="9499680" y="503951"/>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E2861EEF-C213-B04E-A321-976C1584D55E}"/>
              </a:ext>
            </a:extLst>
          </p:cNvPr>
          <p:cNvSpPr txBox="1"/>
          <p:nvPr/>
        </p:nvSpPr>
        <p:spPr>
          <a:xfrm>
            <a:off x="9463891" y="454233"/>
            <a:ext cx="30911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     Pulse waves</a:t>
            </a:r>
            <a:r>
              <a:rPr kumimoji="0" lang="en-US" sz="1600" b="0" i="0" u="none" strike="noStrike" kern="1200" cap="none" spc="0" normalizeH="0" baseline="0" noProof="0" dirty="0">
                <a:ln>
                  <a:noFill/>
                </a:ln>
                <a:solidFill>
                  <a:prstClr val="black"/>
                </a:solidFill>
                <a:effectLst/>
                <a:uLnTx/>
                <a:uFillTx/>
                <a:latin typeface="Calibri"/>
                <a:ea typeface="+mn-ea"/>
                <a:cs typeface="+mn-cs"/>
              </a:rPr>
              <a:t> used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estimate heart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identify an irregular pulse</a:t>
            </a:r>
          </a:p>
        </p:txBody>
      </p:sp>
      <p:sp>
        <p:nvSpPr>
          <p:cNvPr id="50" name="Doughnut 49">
            <a:extLst>
              <a:ext uri="{FF2B5EF4-FFF2-40B4-BE49-F238E27FC236}">
                <a16:creationId xmlns:a16="http://schemas.microsoft.com/office/drawing/2014/main" id="{CB17B6A9-CF96-E143-A96E-EAD27292A9F5}"/>
              </a:ext>
            </a:extLst>
          </p:cNvPr>
          <p:cNvSpPr>
            <a:spLocks noChangeAspect="1"/>
          </p:cNvSpPr>
          <p:nvPr/>
        </p:nvSpPr>
        <p:spPr>
          <a:xfrm>
            <a:off x="9535471" y="270540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B0C8C807-38F4-1141-997F-E74D66ACFA4C}"/>
              </a:ext>
            </a:extLst>
          </p:cNvPr>
          <p:cNvSpPr txBox="1"/>
          <p:nvPr/>
        </p:nvSpPr>
        <p:spPr>
          <a:xfrm>
            <a:off x="9499682" y="2655693"/>
            <a:ext cx="30911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     Steps</a:t>
            </a:r>
            <a:r>
              <a:rPr kumimoji="0" lang="en-US" sz="1600" b="0" i="0" u="none" strike="noStrike" kern="1200" cap="none" spc="0" normalizeH="0" baseline="0" noProof="0" dirty="0">
                <a:ln>
                  <a:noFill/>
                </a:ln>
                <a:solidFill>
                  <a:prstClr val="black"/>
                </a:solidFill>
                <a:effectLst/>
                <a:uLnTx/>
                <a:uFillTx/>
                <a:latin typeface="Calibri"/>
                <a:ea typeface="+mn-ea"/>
                <a:cs typeface="+mn-cs"/>
              </a:rPr>
              <a:t> used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estimate step count</a:t>
            </a:r>
          </a:p>
        </p:txBody>
      </p:sp>
      <p:sp>
        <p:nvSpPr>
          <p:cNvPr id="52" name="Doughnut 51">
            <a:extLst>
              <a:ext uri="{FF2B5EF4-FFF2-40B4-BE49-F238E27FC236}">
                <a16:creationId xmlns:a16="http://schemas.microsoft.com/office/drawing/2014/main" id="{48D403AD-213B-4A4B-B655-863C3E20F2C8}"/>
              </a:ext>
            </a:extLst>
          </p:cNvPr>
          <p:cNvSpPr>
            <a:spLocks noChangeAspect="1"/>
          </p:cNvSpPr>
          <p:nvPr/>
        </p:nvSpPr>
        <p:spPr>
          <a:xfrm>
            <a:off x="9478895" y="427591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702A5AF5-F2E8-8F41-9669-D4515F81E212}"/>
              </a:ext>
            </a:extLst>
          </p:cNvPr>
          <p:cNvSpPr txBox="1"/>
          <p:nvPr/>
        </p:nvSpPr>
        <p:spPr>
          <a:xfrm>
            <a:off x="9443105" y="4226197"/>
            <a:ext cx="312692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     Heart beats</a:t>
            </a:r>
            <a:r>
              <a:rPr kumimoji="0" lang="en-US" sz="1600" b="0" i="0" u="none" strike="noStrike" kern="1200" cap="none" spc="0" normalizeH="0" baseline="0" noProof="0" dirty="0">
                <a:ln>
                  <a:noFill/>
                </a:ln>
                <a:solidFill>
                  <a:prstClr val="black"/>
                </a:solidFill>
                <a:effectLst/>
                <a:uLnTx/>
                <a:uFillTx/>
                <a:latin typeface="Calibri"/>
                <a:ea typeface="+mn-ea"/>
                <a:cs typeface="+mn-cs"/>
              </a:rPr>
              <a:t>. Signal used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estimate heart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(potentially) diagnose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arrhythmias</a:t>
            </a:r>
          </a:p>
        </p:txBody>
      </p:sp>
      <p:sp>
        <p:nvSpPr>
          <p:cNvPr id="55" name="TextBox 54">
            <a:extLst>
              <a:ext uri="{FF2B5EF4-FFF2-40B4-BE49-F238E27FC236}">
                <a16:creationId xmlns:a16="http://schemas.microsoft.com/office/drawing/2014/main" id="{D92C6C4B-037C-934D-B6B8-2873431429BB}"/>
              </a:ext>
            </a:extLst>
          </p:cNvPr>
          <p:cNvSpPr txBox="1"/>
          <p:nvPr/>
        </p:nvSpPr>
        <p:spPr>
          <a:xfrm>
            <a:off x="3447595" y="6524750"/>
            <a:ext cx="6326433" cy="276999"/>
          </a:xfrm>
          <a:prstGeom prst="rect">
            <a:avLst/>
          </a:prstGeom>
          <a:noFill/>
          <a:effectLst>
            <a:softEdge rad="508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Peter H Charlton, </a:t>
            </a:r>
            <a:r>
              <a:rPr kumimoji="0" lang="en-US" sz="1200" b="0" i="0" u="none" strike="noStrike" kern="1200" cap="none" spc="0" normalizeH="0" baseline="0" noProof="0" dirty="0">
                <a:ln>
                  <a:noFill/>
                </a:ln>
                <a:solidFill>
                  <a:prstClr val="white"/>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https://doi.org/10.5281/zenodo.798234</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a:ln>
                  <a:noFill/>
                </a:ln>
                <a:solidFill>
                  <a:prstClr val="white"/>
                </a:solidFill>
                <a:effectLst/>
                <a:uLnTx/>
                <a:uFillTx/>
                <a:latin typeface="Calibri"/>
                <a:ea typeface="+mn-ea"/>
                <a:cs typeface="+mn-cs"/>
                <a:hlinkClick r:id="rId9">
                  <a:extLst>
                    <a:ext uri="{A12FA001-AC4F-418D-AE19-62706E023703}">
                      <ahyp:hlinkClr xmlns:ahyp="http://schemas.microsoft.com/office/drawing/2018/hyperlinkcolor" val="tx"/>
                    </a:ext>
                  </a:extLst>
                </a:hlinkClick>
              </a:rPr>
              <a:t>CC BY 4.0</a:t>
            </a:r>
            <a:r>
              <a:rPr kumimoji="0" lang="en-US" sz="1200" b="0" i="0" u="none" strike="noStrike" kern="1200" cap="none" spc="0" normalizeH="0" baseline="0" noProof="0" dirty="0">
                <a:ln>
                  <a:noFill/>
                </a:ln>
                <a:solidFill>
                  <a:prstClr val="white"/>
                </a:solidFill>
                <a:effectLst/>
                <a:uLnTx/>
                <a:uFillTx/>
                <a:latin typeface="Calibri"/>
                <a:ea typeface="+mn-ea"/>
                <a:cs typeface="+mn-cs"/>
              </a:rPr>
              <a:t>)</a:t>
            </a:r>
          </a:p>
        </p:txBody>
      </p:sp>
      <p:sp>
        <p:nvSpPr>
          <p:cNvPr id="56" name="Rectangle 55">
            <a:extLst>
              <a:ext uri="{FF2B5EF4-FFF2-40B4-BE49-F238E27FC236}">
                <a16:creationId xmlns:a16="http://schemas.microsoft.com/office/drawing/2014/main" id="{009D32DD-BCCE-B44F-9DD9-5DADBA666B8A}"/>
              </a:ext>
            </a:extLst>
          </p:cNvPr>
          <p:cNvSpPr/>
          <p:nvPr/>
        </p:nvSpPr>
        <p:spPr>
          <a:xfrm>
            <a:off x="4286180" y="503951"/>
            <a:ext cx="5177711" cy="1247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70440131-5D21-B6A4-2440-B1BC0F0B65DA}"/>
              </a:ext>
            </a:extLst>
          </p:cNvPr>
          <p:cNvSpPr txBox="1"/>
          <p:nvPr/>
        </p:nvSpPr>
        <p:spPr>
          <a:xfrm>
            <a:off x="9129136" y="6522897"/>
            <a:ext cx="30239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 </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NARA &amp; DVIDS Public Domain Archive</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4" name="Picture 2">
            <a:extLst>
              <a:ext uri="{FF2B5EF4-FFF2-40B4-BE49-F238E27FC236}">
                <a16:creationId xmlns:a16="http://schemas.microsoft.com/office/drawing/2014/main" id="{59B2BC7E-BFF0-AD48-B525-FA4D84A5E452}"/>
              </a:ext>
            </a:extLst>
          </p:cNvPr>
          <p:cNvPicPr>
            <a:picLocks noChangeAspect="1" noChangeArrowheads="1"/>
          </p:cNvPicPr>
          <p:nvPr/>
        </p:nvPicPr>
        <p:blipFill rotWithShape="1">
          <a:blip r:embed="rId11"/>
          <a:srcRect l="-1001" r="12347"/>
          <a:stretch/>
        </p:blipFill>
        <p:spPr bwMode="auto">
          <a:xfrm>
            <a:off x="9450987" y="3658182"/>
            <a:ext cx="2675007" cy="201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6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3" grpId="0"/>
      <p:bldP spid="44" grpId="0"/>
      <p:bldP spid="48" grpId="0" animBg="1"/>
      <p:bldP spid="49" grpId="0"/>
      <p:bldP spid="50" grpId="0" animBg="1"/>
      <p:bldP spid="51" grpId="0"/>
      <p:bldP spid="52" grpId="0" animBg="1"/>
      <p:bldP spid="53" grpId="0"/>
      <p:bldP spid="55" grpId="0"/>
      <p:bldP spid="56" grpId="0" animBg="1"/>
      <p:bldP spid="57" grpId="0"/>
      <p:bldP spid="5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3" name="Title 1">
            <a:extLst>
              <a:ext uri="{FF2B5EF4-FFF2-40B4-BE49-F238E27FC236}">
                <a16:creationId xmlns:a16="http://schemas.microsoft.com/office/drawing/2014/main" id="{7D98162C-EECA-E349-A2B8-F3BCC8CFBC2C}"/>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The Photoplethysmogram</a:t>
            </a:r>
          </a:p>
        </p:txBody>
      </p:sp>
      <p:pic>
        <p:nvPicPr>
          <p:cNvPr id="62" name="Picture 61">
            <a:extLst>
              <a:ext uri="{FF2B5EF4-FFF2-40B4-BE49-F238E27FC236}">
                <a16:creationId xmlns:a16="http://schemas.microsoft.com/office/drawing/2014/main" id="{CDA1E20A-E44C-D844-98A7-4A8F501F67C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6149" y="1001328"/>
            <a:ext cx="3076717" cy="2149411"/>
          </a:xfrm>
          <a:prstGeom prst="rect">
            <a:avLst/>
          </a:prstGeom>
          <a:effectLst>
            <a:softEdge rad="165100"/>
          </a:effectLst>
        </p:spPr>
      </p:pic>
      <p:sp>
        <p:nvSpPr>
          <p:cNvPr id="64" name="TextBox 63">
            <a:extLst>
              <a:ext uri="{FF2B5EF4-FFF2-40B4-BE49-F238E27FC236}">
                <a16:creationId xmlns:a16="http://schemas.microsoft.com/office/drawing/2014/main" id="{B4AD60C2-2FA2-9F44-AE00-3AF74E8F7277}"/>
              </a:ext>
            </a:extLst>
          </p:cNvPr>
          <p:cNvSpPr txBox="1">
            <a:spLocks noChangeAspect="1"/>
          </p:cNvSpPr>
          <p:nvPr/>
        </p:nvSpPr>
        <p:spPr>
          <a:xfrm>
            <a:off x="746164" y="3121294"/>
            <a:ext cx="3355224" cy="338554"/>
          </a:xfrm>
          <a:prstGeom prst="rect">
            <a:avLst/>
          </a:prstGeom>
          <a:noFill/>
        </p:spPr>
        <p:txBody>
          <a:bodyPr wrap="square" rtlCol="0">
            <a:spAutoFit/>
          </a:bodyPr>
          <a:lstStyle/>
          <a:p>
            <a:pPr marL="0" marR="0" lvl="0" indent="0" algn="ctr" defTabSz="5274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Photoplethysmogram (PPG) Sensor</a:t>
            </a:r>
          </a:p>
        </p:txBody>
      </p:sp>
      <p:sp>
        <p:nvSpPr>
          <p:cNvPr id="65" name="Freeform 64">
            <a:extLst>
              <a:ext uri="{FF2B5EF4-FFF2-40B4-BE49-F238E27FC236}">
                <a16:creationId xmlns:a16="http://schemas.microsoft.com/office/drawing/2014/main" id="{9BB2DDD8-10EF-3D45-A76F-DB68B919280B}"/>
              </a:ext>
            </a:extLst>
          </p:cNvPr>
          <p:cNvSpPr>
            <a:spLocks noChangeAspect="1"/>
          </p:cNvSpPr>
          <p:nvPr/>
        </p:nvSpPr>
        <p:spPr>
          <a:xfrm rot="10800000">
            <a:off x="529974" y="3884420"/>
            <a:ext cx="3964399" cy="2506132"/>
          </a:xfrm>
          <a:custGeom>
            <a:avLst/>
            <a:gdLst>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44600 w 4648200"/>
              <a:gd name="connsiteY52" fmla="*/ 2889250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50950 w 4648200"/>
              <a:gd name="connsiteY52" fmla="*/ 2917825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6100 w 4648200"/>
              <a:gd name="connsiteY50" fmla="*/ 29083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7403"/>
              <a:gd name="connsiteX1" fmla="*/ 146050 w 4648200"/>
              <a:gd name="connsiteY1" fmla="*/ 749300 h 2947403"/>
              <a:gd name="connsiteX2" fmla="*/ 177800 w 4648200"/>
              <a:gd name="connsiteY2" fmla="*/ 692150 h 2947403"/>
              <a:gd name="connsiteX3" fmla="*/ 279400 w 4648200"/>
              <a:gd name="connsiteY3" fmla="*/ 603250 h 2947403"/>
              <a:gd name="connsiteX4" fmla="*/ 374650 w 4648200"/>
              <a:gd name="connsiteY4" fmla="*/ 527050 h 2947403"/>
              <a:gd name="connsiteX5" fmla="*/ 463550 w 4648200"/>
              <a:gd name="connsiteY5" fmla="*/ 482600 h 2947403"/>
              <a:gd name="connsiteX6" fmla="*/ 565150 w 4648200"/>
              <a:gd name="connsiteY6" fmla="*/ 406400 h 2947403"/>
              <a:gd name="connsiteX7" fmla="*/ 717550 w 4648200"/>
              <a:gd name="connsiteY7" fmla="*/ 349250 h 2947403"/>
              <a:gd name="connsiteX8" fmla="*/ 831850 w 4648200"/>
              <a:gd name="connsiteY8" fmla="*/ 298450 h 2947403"/>
              <a:gd name="connsiteX9" fmla="*/ 927100 w 4648200"/>
              <a:gd name="connsiteY9" fmla="*/ 266700 h 2947403"/>
              <a:gd name="connsiteX10" fmla="*/ 1022350 w 4648200"/>
              <a:gd name="connsiteY10" fmla="*/ 260350 h 2947403"/>
              <a:gd name="connsiteX11" fmla="*/ 1104900 w 4648200"/>
              <a:gd name="connsiteY11" fmla="*/ 228600 h 2947403"/>
              <a:gd name="connsiteX12" fmla="*/ 1219200 w 4648200"/>
              <a:gd name="connsiteY12" fmla="*/ 190500 h 2947403"/>
              <a:gd name="connsiteX13" fmla="*/ 1346200 w 4648200"/>
              <a:gd name="connsiteY13" fmla="*/ 158750 h 2947403"/>
              <a:gd name="connsiteX14" fmla="*/ 1473200 w 4648200"/>
              <a:gd name="connsiteY14" fmla="*/ 133350 h 2947403"/>
              <a:gd name="connsiteX15" fmla="*/ 1612900 w 4648200"/>
              <a:gd name="connsiteY15" fmla="*/ 101600 h 2947403"/>
              <a:gd name="connsiteX16" fmla="*/ 1765300 w 4648200"/>
              <a:gd name="connsiteY16" fmla="*/ 82550 h 2947403"/>
              <a:gd name="connsiteX17" fmla="*/ 1943100 w 4648200"/>
              <a:gd name="connsiteY17" fmla="*/ 76200 h 2947403"/>
              <a:gd name="connsiteX18" fmla="*/ 2070100 w 4648200"/>
              <a:gd name="connsiteY18" fmla="*/ 50800 h 2947403"/>
              <a:gd name="connsiteX19" fmla="*/ 2254250 w 4648200"/>
              <a:gd name="connsiteY19" fmla="*/ 25400 h 2947403"/>
              <a:gd name="connsiteX20" fmla="*/ 2451100 w 4648200"/>
              <a:gd name="connsiteY20" fmla="*/ 6350 h 2947403"/>
              <a:gd name="connsiteX21" fmla="*/ 2679700 w 4648200"/>
              <a:gd name="connsiteY21" fmla="*/ 0 h 2947403"/>
              <a:gd name="connsiteX22" fmla="*/ 2876550 w 4648200"/>
              <a:gd name="connsiteY22" fmla="*/ 6350 h 2947403"/>
              <a:gd name="connsiteX23" fmla="*/ 3092450 w 4648200"/>
              <a:gd name="connsiteY23" fmla="*/ 19050 h 2947403"/>
              <a:gd name="connsiteX24" fmla="*/ 3327400 w 4648200"/>
              <a:gd name="connsiteY24" fmla="*/ 63500 h 2947403"/>
              <a:gd name="connsiteX25" fmla="*/ 3517900 w 4648200"/>
              <a:gd name="connsiteY25" fmla="*/ 120650 h 2947403"/>
              <a:gd name="connsiteX26" fmla="*/ 3714750 w 4648200"/>
              <a:gd name="connsiteY26" fmla="*/ 171450 h 2947403"/>
              <a:gd name="connsiteX27" fmla="*/ 3886200 w 4648200"/>
              <a:gd name="connsiteY27" fmla="*/ 247650 h 2947403"/>
              <a:gd name="connsiteX28" fmla="*/ 4044950 w 4648200"/>
              <a:gd name="connsiteY28" fmla="*/ 342900 h 2947403"/>
              <a:gd name="connsiteX29" fmla="*/ 4197350 w 4648200"/>
              <a:gd name="connsiteY29" fmla="*/ 457200 h 2947403"/>
              <a:gd name="connsiteX30" fmla="*/ 4337050 w 4648200"/>
              <a:gd name="connsiteY30" fmla="*/ 571500 h 2947403"/>
              <a:gd name="connsiteX31" fmla="*/ 4476750 w 4648200"/>
              <a:gd name="connsiteY31" fmla="*/ 742950 h 2947403"/>
              <a:gd name="connsiteX32" fmla="*/ 4559300 w 4648200"/>
              <a:gd name="connsiteY32" fmla="*/ 901700 h 2947403"/>
              <a:gd name="connsiteX33" fmla="*/ 4616450 w 4648200"/>
              <a:gd name="connsiteY33" fmla="*/ 1085850 h 2947403"/>
              <a:gd name="connsiteX34" fmla="*/ 4641850 w 4648200"/>
              <a:gd name="connsiteY34" fmla="*/ 1270000 h 2947403"/>
              <a:gd name="connsiteX35" fmla="*/ 4648200 w 4648200"/>
              <a:gd name="connsiteY35" fmla="*/ 1460500 h 2947403"/>
              <a:gd name="connsiteX36" fmla="*/ 4641850 w 4648200"/>
              <a:gd name="connsiteY36" fmla="*/ 1631950 h 2947403"/>
              <a:gd name="connsiteX37" fmla="*/ 4603750 w 4648200"/>
              <a:gd name="connsiteY37" fmla="*/ 1873250 h 2947403"/>
              <a:gd name="connsiteX38" fmla="*/ 4540250 w 4648200"/>
              <a:gd name="connsiteY38" fmla="*/ 2063750 h 2947403"/>
              <a:gd name="connsiteX39" fmla="*/ 4419600 w 4648200"/>
              <a:gd name="connsiteY39" fmla="*/ 2279650 h 2947403"/>
              <a:gd name="connsiteX40" fmla="*/ 4286250 w 4648200"/>
              <a:gd name="connsiteY40" fmla="*/ 2432050 h 2947403"/>
              <a:gd name="connsiteX41" fmla="*/ 4121150 w 4648200"/>
              <a:gd name="connsiteY41" fmla="*/ 2571750 h 2947403"/>
              <a:gd name="connsiteX42" fmla="*/ 3949700 w 4648200"/>
              <a:gd name="connsiteY42" fmla="*/ 2673350 h 2947403"/>
              <a:gd name="connsiteX43" fmla="*/ 3759200 w 4648200"/>
              <a:gd name="connsiteY43" fmla="*/ 2755900 h 2947403"/>
              <a:gd name="connsiteX44" fmla="*/ 3568700 w 4648200"/>
              <a:gd name="connsiteY44" fmla="*/ 2832100 h 2947403"/>
              <a:gd name="connsiteX45" fmla="*/ 3359150 w 4648200"/>
              <a:gd name="connsiteY45" fmla="*/ 2876550 h 2947403"/>
              <a:gd name="connsiteX46" fmla="*/ 3092450 w 4648200"/>
              <a:gd name="connsiteY46" fmla="*/ 2908300 h 2947403"/>
              <a:gd name="connsiteX47" fmla="*/ 2806700 w 4648200"/>
              <a:gd name="connsiteY47" fmla="*/ 2927350 h 2947403"/>
              <a:gd name="connsiteX48" fmla="*/ 2482850 w 4648200"/>
              <a:gd name="connsiteY48" fmla="*/ 2914650 h 2947403"/>
              <a:gd name="connsiteX49" fmla="*/ 2209800 w 4648200"/>
              <a:gd name="connsiteY49" fmla="*/ 2946400 h 2947403"/>
              <a:gd name="connsiteX50" fmla="*/ 1819275 w 4648200"/>
              <a:gd name="connsiteY50" fmla="*/ 2946400 h 2947403"/>
              <a:gd name="connsiteX51" fmla="*/ 1489075 w 4648200"/>
              <a:gd name="connsiteY51" fmla="*/ 2946400 h 2947403"/>
              <a:gd name="connsiteX52" fmla="*/ 1250950 w 4648200"/>
              <a:gd name="connsiteY52" fmla="*/ 2917825 h 2947403"/>
              <a:gd name="connsiteX53" fmla="*/ 1028700 w 4648200"/>
              <a:gd name="connsiteY53" fmla="*/ 2870200 h 2947403"/>
              <a:gd name="connsiteX54" fmla="*/ 850900 w 4648200"/>
              <a:gd name="connsiteY54" fmla="*/ 2800350 h 2947403"/>
              <a:gd name="connsiteX55" fmla="*/ 679450 w 4648200"/>
              <a:gd name="connsiteY55" fmla="*/ 2724150 h 2947403"/>
              <a:gd name="connsiteX56" fmla="*/ 514350 w 4648200"/>
              <a:gd name="connsiteY56" fmla="*/ 2597150 h 2947403"/>
              <a:gd name="connsiteX57" fmla="*/ 381000 w 4648200"/>
              <a:gd name="connsiteY57" fmla="*/ 2432050 h 2947403"/>
              <a:gd name="connsiteX58" fmla="*/ 285750 w 4648200"/>
              <a:gd name="connsiteY58" fmla="*/ 2317750 h 2947403"/>
              <a:gd name="connsiteX59" fmla="*/ 196850 w 4648200"/>
              <a:gd name="connsiteY59" fmla="*/ 2165350 h 2947403"/>
              <a:gd name="connsiteX60" fmla="*/ 114300 w 4648200"/>
              <a:gd name="connsiteY60" fmla="*/ 1981200 h 2947403"/>
              <a:gd name="connsiteX61" fmla="*/ 69850 w 4648200"/>
              <a:gd name="connsiteY61" fmla="*/ 1809750 h 2947403"/>
              <a:gd name="connsiteX62" fmla="*/ 25400 w 4648200"/>
              <a:gd name="connsiteY62" fmla="*/ 1600200 h 2947403"/>
              <a:gd name="connsiteX63" fmla="*/ 0 w 4648200"/>
              <a:gd name="connsiteY63" fmla="*/ 1377950 h 2947403"/>
              <a:gd name="connsiteX64" fmla="*/ 19050 w 4648200"/>
              <a:gd name="connsiteY64" fmla="*/ 1155700 h 2947403"/>
              <a:gd name="connsiteX65" fmla="*/ 44450 w 4648200"/>
              <a:gd name="connsiteY65" fmla="*/ 965200 h 2947403"/>
              <a:gd name="connsiteX66" fmla="*/ 101600 w 4648200"/>
              <a:gd name="connsiteY66" fmla="*/ 838200 h 2947403"/>
              <a:gd name="connsiteX0" fmla="*/ 101600 w 4648200"/>
              <a:gd name="connsiteY0" fmla="*/ 838200 h 2950517"/>
              <a:gd name="connsiteX1" fmla="*/ 146050 w 4648200"/>
              <a:gd name="connsiteY1" fmla="*/ 749300 h 2950517"/>
              <a:gd name="connsiteX2" fmla="*/ 177800 w 4648200"/>
              <a:gd name="connsiteY2" fmla="*/ 692150 h 2950517"/>
              <a:gd name="connsiteX3" fmla="*/ 279400 w 4648200"/>
              <a:gd name="connsiteY3" fmla="*/ 603250 h 2950517"/>
              <a:gd name="connsiteX4" fmla="*/ 374650 w 4648200"/>
              <a:gd name="connsiteY4" fmla="*/ 527050 h 2950517"/>
              <a:gd name="connsiteX5" fmla="*/ 463550 w 4648200"/>
              <a:gd name="connsiteY5" fmla="*/ 482600 h 2950517"/>
              <a:gd name="connsiteX6" fmla="*/ 565150 w 4648200"/>
              <a:gd name="connsiteY6" fmla="*/ 406400 h 2950517"/>
              <a:gd name="connsiteX7" fmla="*/ 717550 w 4648200"/>
              <a:gd name="connsiteY7" fmla="*/ 349250 h 2950517"/>
              <a:gd name="connsiteX8" fmla="*/ 831850 w 4648200"/>
              <a:gd name="connsiteY8" fmla="*/ 298450 h 2950517"/>
              <a:gd name="connsiteX9" fmla="*/ 927100 w 4648200"/>
              <a:gd name="connsiteY9" fmla="*/ 266700 h 2950517"/>
              <a:gd name="connsiteX10" fmla="*/ 1022350 w 4648200"/>
              <a:gd name="connsiteY10" fmla="*/ 260350 h 2950517"/>
              <a:gd name="connsiteX11" fmla="*/ 1104900 w 4648200"/>
              <a:gd name="connsiteY11" fmla="*/ 228600 h 2950517"/>
              <a:gd name="connsiteX12" fmla="*/ 1219200 w 4648200"/>
              <a:gd name="connsiteY12" fmla="*/ 190500 h 2950517"/>
              <a:gd name="connsiteX13" fmla="*/ 1346200 w 4648200"/>
              <a:gd name="connsiteY13" fmla="*/ 158750 h 2950517"/>
              <a:gd name="connsiteX14" fmla="*/ 1473200 w 4648200"/>
              <a:gd name="connsiteY14" fmla="*/ 133350 h 2950517"/>
              <a:gd name="connsiteX15" fmla="*/ 1612900 w 4648200"/>
              <a:gd name="connsiteY15" fmla="*/ 101600 h 2950517"/>
              <a:gd name="connsiteX16" fmla="*/ 1765300 w 4648200"/>
              <a:gd name="connsiteY16" fmla="*/ 82550 h 2950517"/>
              <a:gd name="connsiteX17" fmla="*/ 1943100 w 4648200"/>
              <a:gd name="connsiteY17" fmla="*/ 76200 h 2950517"/>
              <a:gd name="connsiteX18" fmla="*/ 2070100 w 4648200"/>
              <a:gd name="connsiteY18" fmla="*/ 50800 h 2950517"/>
              <a:gd name="connsiteX19" fmla="*/ 2254250 w 4648200"/>
              <a:gd name="connsiteY19" fmla="*/ 25400 h 2950517"/>
              <a:gd name="connsiteX20" fmla="*/ 2451100 w 4648200"/>
              <a:gd name="connsiteY20" fmla="*/ 6350 h 2950517"/>
              <a:gd name="connsiteX21" fmla="*/ 2679700 w 4648200"/>
              <a:gd name="connsiteY21" fmla="*/ 0 h 2950517"/>
              <a:gd name="connsiteX22" fmla="*/ 2876550 w 4648200"/>
              <a:gd name="connsiteY22" fmla="*/ 6350 h 2950517"/>
              <a:gd name="connsiteX23" fmla="*/ 3092450 w 4648200"/>
              <a:gd name="connsiteY23" fmla="*/ 19050 h 2950517"/>
              <a:gd name="connsiteX24" fmla="*/ 3327400 w 4648200"/>
              <a:gd name="connsiteY24" fmla="*/ 63500 h 2950517"/>
              <a:gd name="connsiteX25" fmla="*/ 3517900 w 4648200"/>
              <a:gd name="connsiteY25" fmla="*/ 120650 h 2950517"/>
              <a:gd name="connsiteX26" fmla="*/ 3714750 w 4648200"/>
              <a:gd name="connsiteY26" fmla="*/ 171450 h 2950517"/>
              <a:gd name="connsiteX27" fmla="*/ 3886200 w 4648200"/>
              <a:gd name="connsiteY27" fmla="*/ 247650 h 2950517"/>
              <a:gd name="connsiteX28" fmla="*/ 4044950 w 4648200"/>
              <a:gd name="connsiteY28" fmla="*/ 342900 h 2950517"/>
              <a:gd name="connsiteX29" fmla="*/ 4197350 w 4648200"/>
              <a:gd name="connsiteY29" fmla="*/ 457200 h 2950517"/>
              <a:gd name="connsiteX30" fmla="*/ 4337050 w 4648200"/>
              <a:gd name="connsiteY30" fmla="*/ 571500 h 2950517"/>
              <a:gd name="connsiteX31" fmla="*/ 4476750 w 4648200"/>
              <a:gd name="connsiteY31" fmla="*/ 742950 h 2950517"/>
              <a:gd name="connsiteX32" fmla="*/ 4559300 w 4648200"/>
              <a:gd name="connsiteY32" fmla="*/ 901700 h 2950517"/>
              <a:gd name="connsiteX33" fmla="*/ 4616450 w 4648200"/>
              <a:gd name="connsiteY33" fmla="*/ 1085850 h 2950517"/>
              <a:gd name="connsiteX34" fmla="*/ 4641850 w 4648200"/>
              <a:gd name="connsiteY34" fmla="*/ 1270000 h 2950517"/>
              <a:gd name="connsiteX35" fmla="*/ 4648200 w 4648200"/>
              <a:gd name="connsiteY35" fmla="*/ 1460500 h 2950517"/>
              <a:gd name="connsiteX36" fmla="*/ 4641850 w 4648200"/>
              <a:gd name="connsiteY36" fmla="*/ 1631950 h 2950517"/>
              <a:gd name="connsiteX37" fmla="*/ 4603750 w 4648200"/>
              <a:gd name="connsiteY37" fmla="*/ 1873250 h 2950517"/>
              <a:gd name="connsiteX38" fmla="*/ 4540250 w 4648200"/>
              <a:gd name="connsiteY38" fmla="*/ 2063750 h 2950517"/>
              <a:gd name="connsiteX39" fmla="*/ 4419600 w 4648200"/>
              <a:gd name="connsiteY39" fmla="*/ 2279650 h 2950517"/>
              <a:gd name="connsiteX40" fmla="*/ 4286250 w 4648200"/>
              <a:gd name="connsiteY40" fmla="*/ 2432050 h 2950517"/>
              <a:gd name="connsiteX41" fmla="*/ 4121150 w 4648200"/>
              <a:gd name="connsiteY41" fmla="*/ 2571750 h 2950517"/>
              <a:gd name="connsiteX42" fmla="*/ 3949700 w 4648200"/>
              <a:gd name="connsiteY42" fmla="*/ 2673350 h 2950517"/>
              <a:gd name="connsiteX43" fmla="*/ 3759200 w 4648200"/>
              <a:gd name="connsiteY43" fmla="*/ 2755900 h 2950517"/>
              <a:gd name="connsiteX44" fmla="*/ 3568700 w 4648200"/>
              <a:gd name="connsiteY44" fmla="*/ 2832100 h 2950517"/>
              <a:gd name="connsiteX45" fmla="*/ 3359150 w 4648200"/>
              <a:gd name="connsiteY45" fmla="*/ 2876550 h 2950517"/>
              <a:gd name="connsiteX46" fmla="*/ 3092450 w 4648200"/>
              <a:gd name="connsiteY46" fmla="*/ 2908300 h 2950517"/>
              <a:gd name="connsiteX47" fmla="*/ 2806700 w 4648200"/>
              <a:gd name="connsiteY47" fmla="*/ 2927350 h 2950517"/>
              <a:gd name="connsiteX48" fmla="*/ 2498725 w 4648200"/>
              <a:gd name="connsiteY48" fmla="*/ 2949575 h 2950517"/>
              <a:gd name="connsiteX49" fmla="*/ 2209800 w 4648200"/>
              <a:gd name="connsiteY49" fmla="*/ 2946400 h 2950517"/>
              <a:gd name="connsiteX50" fmla="*/ 1819275 w 4648200"/>
              <a:gd name="connsiteY50" fmla="*/ 2946400 h 2950517"/>
              <a:gd name="connsiteX51" fmla="*/ 1489075 w 4648200"/>
              <a:gd name="connsiteY51" fmla="*/ 2946400 h 2950517"/>
              <a:gd name="connsiteX52" fmla="*/ 1250950 w 4648200"/>
              <a:gd name="connsiteY52" fmla="*/ 2917825 h 2950517"/>
              <a:gd name="connsiteX53" fmla="*/ 1028700 w 4648200"/>
              <a:gd name="connsiteY53" fmla="*/ 2870200 h 2950517"/>
              <a:gd name="connsiteX54" fmla="*/ 850900 w 4648200"/>
              <a:gd name="connsiteY54" fmla="*/ 2800350 h 2950517"/>
              <a:gd name="connsiteX55" fmla="*/ 679450 w 4648200"/>
              <a:gd name="connsiteY55" fmla="*/ 2724150 h 2950517"/>
              <a:gd name="connsiteX56" fmla="*/ 514350 w 4648200"/>
              <a:gd name="connsiteY56" fmla="*/ 2597150 h 2950517"/>
              <a:gd name="connsiteX57" fmla="*/ 381000 w 4648200"/>
              <a:gd name="connsiteY57" fmla="*/ 2432050 h 2950517"/>
              <a:gd name="connsiteX58" fmla="*/ 285750 w 4648200"/>
              <a:gd name="connsiteY58" fmla="*/ 2317750 h 2950517"/>
              <a:gd name="connsiteX59" fmla="*/ 196850 w 4648200"/>
              <a:gd name="connsiteY59" fmla="*/ 2165350 h 2950517"/>
              <a:gd name="connsiteX60" fmla="*/ 114300 w 4648200"/>
              <a:gd name="connsiteY60" fmla="*/ 1981200 h 2950517"/>
              <a:gd name="connsiteX61" fmla="*/ 69850 w 4648200"/>
              <a:gd name="connsiteY61" fmla="*/ 1809750 h 2950517"/>
              <a:gd name="connsiteX62" fmla="*/ 25400 w 4648200"/>
              <a:gd name="connsiteY62" fmla="*/ 1600200 h 2950517"/>
              <a:gd name="connsiteX63" fmla="*/ 0 w 4648200"/>
              <a:gd name="connsiteY63" fmla="*/ 1377950 h 2950517"/>
              <a:gd name="connsiteX64" fmla="*/ 19050 w 4648200"/>
              <a:gd name="connsiteY64" fmla="*/ 1155700 h 2950517"/>
              <a:gd name="connsiteX65" fmla="*/ 44450 w 4648200"/>
              <a:gd name="connsiteY65" fmla="*/ 965200 h 2950517"/>
              <a:gd name="connsiteX66" fmla="*/ 101600 w 4648200"/>
              <a:gd name="connsiteY66" fmla="*/ 838200 h 2950517"/>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2450 w 4648200"/>
              <a:gd name="connsiteY46" fmla="*/ 290830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62325 w 4648200"/>
              <a:gd name="connsiteY45" fmla="*/ 29019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432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305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1975 w 4648200"/>
              <a:gd name="connsiteY46" fmla="*/ 2930525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8325 w 4648200"/>
              <a:gd name="connsiteY46" fmla="*/ 293370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005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0950 w 4648200"/>
              <a:gd name="connsiteY52" fmla="*/ 2917825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687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3700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6875"/>
              <a:gd name="connsiteX1" fmla="*/ 146050 w 4648200"/>
              <a:gd name="connsiteY1" fmla="*/ 749300 h 2936875"/>
              <a:gd name="connsiteX2" fmla="*/ 177800 w 4648200"/>
              <a:gd name="connsiteY2" fmla="*/ 692150 h 2936875"/>
              <a:gd name="connsiteX3" fmla="*/ 279400 w 4648200"/>
              <a:gd name="connsiteY3" fmla="*/ 603250 h 2936875"/>
              <a:gd name="connsiteX4" fmla="*/ 374650 w 4648200"/>
              <a:gd name="connsiteY4" fmla="*/ 527050 h 2936875"/>
              <a:gd name="connsiteX5" fmla="*/ 463550 w 4648200"/>
              <a:gd name="connsiteY5" fmla="*/ 482600 h 2936875"/>
              <a:gd name="connsiteX6" fmla="*/ 565150 w 4648200"/>
              <a:gd name="connsiteY6" fmla="*/ 406400 h 2936875"/>
              <a:gd name="connsiteX7" fmla="*/ 717550 w 4648200"/>
              <a:gd name="connsiteY7" fmla="*/ 349250 h 2936875"/>
              <a:gd name="connsiteX8" fmla="*/ 831850 w 4648200"/>
              <a:gd name="connsiteY8" fmla="*/ 298450 h 2936875"/>
              <a:gd name="connsiteX9" fmla="*/ 927100 w 4648200"/>
              <a:gd name="connsiteY9" fmla="*/ 266700 h 2936875"/>
              <a:gd name="connsiteX10" fmla="*/ 1022350 w 4648200"/>
              <a:gd name="connsiteY10" fmla="*/ 260350 h 2936875"/>
              <a:gd name="connsiteX11" fmla="*/ 1104900 w 4648200"/>
              <a:gd name="connsiteY11" fmla="*/ 228600 h 2936875"/>
              <a:gd name="connsiteX12" fmla="*/ 1219200 w 4648200"/>
              <a:gd name="connsiteY12" fmla="*/ 190500 h 2936875"/>
              <a:gd name="connsiteX13" fmla="*/ 1346200 w 4648200"/>
              <a:gd name="connsiteY13" fmla="*/ 158750 h 2936875"/>
              <a:gd name="connsiteX14" fmla="*/ 1473200 w 4648200"/>
              <a:gd name="connsiteY14" fmla="*/ 133350 h 2936875"/>
              <a:gd name="connsiteX15" fmla="*/ 1612900 w 4648200"/>
              <a:gd name="connsiteY15" fmla="*/ 101600 h 2936875"/>
              <a:gd name="connsiteX16" fmla="*/ 1765300 w 4648200"/>
              <a:gd name="connsiteY16" fmla="*/ 82550 h 2936875"/>
              <a:gd name="connsiteX17" fmla="*/ 1943100 w 4648200"/>
              <a:gd name="connsiteY17" fmla="*/ 76200 h 2936875"/>
              <a:gd name="connsiteX18" fmla="*/ 2070100 w 4648200"/>
              <a:gd name="connsiteY18" fmla="*/ 50800 h 2936875"/>
              <a:gd name="connsiteX19" fmla="*/ 2254250 w 4648200"/>
              <a:gd name="connsiteY19" fmla="*/ 25400 h 2936875"/>
              <a:gd name="connsiteX20" fmla="*/ 2451100 w 4648200"/>
              <a:gd name="connsiteY20" fmla="*/ 6350 h 2936875"/>
              <a:gd name="connsiteX21" fmla="*/ 2679700 w 4648200"/>
              <a:gd name="connsiteY21" fmla="*/ 0 h 2936875"/>
              <a:gd name="connsiteX22" fmla="*/ 2876550 w 4648200"/>
              <a:gd name="connsiteY22" fmla="*/ 6350 h 2936875"/>
              <a:gd name="connsiteX23" fmla="*/ 3092450 w 4648200"/>
              <a:gd name="connsiteY23" fmla="*/ 19050 h 2936875"/>
              <a:gd name="connsiteX24" fmla="*/ 3327400 w 4648200"/>
              <a:gd name="connsiteY24" fmla="*/ 63500 h 2936875"/>
              <a:gd name="connsiteX25" fmla="*/ 3517900 w 4648200"/>
              <a:gd name="connsiteY25" fmla="*/ 120650 h 2936875"/>
              <a:gd name="connsiteX26" fmla="*/ 3714750 w 4648200"/>
              <a:gd name="connsiteY26" fmla="*/ 171450 h 2936875"/>
              <a:gd name="connsiteX27" fmla="*/ 3886200 w 4648200"/>
              <a:gd name="connsiteY27" fmla="*/ 247650 h 2936875"/>
              <a:gd name="connsiteX28" fmla="*/ 4044950 w 4648200"/>
              <a:gd name="connsiteY28" fmla="*/ 342900 h 2936875"/>
              <a:gd name="connsiteX29" fmla="*/ 4197350 w 4648200"/>
              <a:gd name="connsiteY29" fmla="*/ 457200 h 2936875"/>
              <a:gd name="connsiteX30" fmla="*/ 4337050 w 4648200"/>
              <a:gd name="connsiteY30" fmla="*/ 571500 h 2936875"/>
              <a:gd name="connsiteX31" fmla="*/ 4476750 w 4648200"/>
              <a:gd name="connsiteY31" fmla="*/ 742950 h 2936875"/>
              <a:gd name="connsiteX32" fmla="*/ 4559300 w 4648200"/>
              <a:gd name="connsiteY32" fmla="*/ 901700 h 2936875"/>
              <a:gd name="connsiteX33" fmla="*/ 4616450 w 4648200"/>
              <a:gd name="connsiteY33" fmla="*/ 1085850 h 2936875"/>
              <a:gd name="connsiteX34" fmla="*/ 4641850 w 4648200"/>
              <a:gd name="connsiteY34" fmla="*/ 1270000 h 2936875"/>
              <a:gd name="connsiteX35" fmla="*/ 4648200 w 4648200"/>
              <a:gd name="connsiteY35" fmla="*/ 1460500 h 2936875"/>
              <a:gd name="connsiteX36" fmla="*/ 4641850 w 4648200"/>
              <a:gd name="connsiteY36" fmla="*/ 1631950 h 2936875"/>
              <a:gd name="connsiteX37" fmla="*/ 4603750 w 4648200"/>
              <a:gd name="connsiteY37" fmla="*/ 1873250 h 2936875"/>
              <a:gd name="connsiteX38" fmla="*/ 4540250 w 4648200"/>
              <a:gd name="connsiteY38" fmla="*/ 2063750 h 2936875"/>
              <a:gd name="connsiteX39" fmla="*/ 4419600 w 4648200"/>
              <a:gd name="connsiteY39" fmla="*/ 2279650 h 2936875"/>
              <a:gd name="connsiteX40" fmla="*/ 4286250 w 4648200"/>
              <a:gd name="connsiteY40" fmla="*/ 2432050 h 2936875"/>
              <a:gd name="connsiteX41" fmla="*/ 4121150 w 4648200"/>
              <a:gd name="connsiteY41" fmla="*/ 2571750 h 2936875"/>
              <a:gd name="connsiteX42" fmla="*/ 3949700 w 4648200"/>
              <a:gd name="connsiteY42" fmla="*/ 2673350 h 2936875"/>
              <a:gd name="connsiteX43" fmla="*/ 3759200 w 4648200"/>
              <a:gd name="connsiteY43" fmla="*/ 2755900 h 2936875"/>
              <a:gd name="connsiteX44" fmla="*/ 3568700 w 4648200"/>
              <a:gd name="connsiteY44" fmla="*/ 2832100 h 2936875"/>
              <a:gd name="connsiteX45" fmla="*/ 3362325 w 4648200"/>
              <a:gd name="connsiteY45" fmla="*/ 2901950 h 2936875"/>
              <a:gd name="connsiteX46" fmla="*/ 3108325 w 4648200"/>
              <a:gd name="connsiteY46" fmla="*/ 2933700 h 2936875"/>
              <a:gd name="connsiteX47" fmla="*/ 2813050 w 4648200"/>
              <a:gd name="connsiteY47" fmla="*/ 2936875 h 2936875"/>
              <a:gd name="connsiteX48" fmla="*/ 2501900 w 4648200"/>
              <a:gd name="connsiteY48" fmla="*/ 2933700 h 2936875"/>
              <a:gd name="connsiteX49" fmla="*/ 2209800 w 4648200"/>
              <a:gd name="connsiteY49" fmla="*/ 2933700 h 2936875"/>
              <a:gd name="connsiteX50" fmla="*/ 1822450 w 4648200"/>
              <a:gd name="connsiteY50" fmla="*/ 2933700 h 2936875"/>
              <a:gd name="connsiteX51" fmla="*/ 1492250 w 4648200"/>
              <a:gd name="connsiteY51" fmla="*/ 2933700 h 2936875"/>
              <a:gd name="connsiteX52" fmla="*/ 1254125 w 4648200"/>
              <a:gd name="connsiteY52" fmla="*/ 2933700 h 2936875"/>
              <a:gd name="connsiteX53" fmla="*/ 1028700 w 4648200"/>
              <a:gd name="connsiteY53" fmla="*/ 2870200 h 2936875"/>
              <a:gd name="connsiteX54" fmla="*/ 850900 w 4648200"/>
              <a:gd name="connsiteY54" fmla="*/ 2800350 h 2936875"/>
              <a:gd name="connsiteX55" fmla="*/ 679450 w 4648200"/>
              <a:gd name="connsiteY55" fmla="*/ 2724150 h 2936875"/>
              <a:gd name="connsiteX56" fmla="*/ 514350 w 4648200"/>
              <a:gd name="connsiteY56" fmla="*/ 2597150 h 2936875"/>
              <a:gd name="connsiteX57" fmla="*/ 381000 w 4648200"/>
              <a:gd name="connsiteY57" fmla="*/ 2432050 h 2936875"/>
              <a:gd name="connsiteX58" fmla="*/ 285750 w 4648200"/>
              <a:gd name="connsiteY58" fmla="*/ 2317750 h 2936875"/>
              <a:gd name="connsiteX59" fmla="*/ 196850 w 4648200"/>
              <a:gd name="connsiteY59" fmla="*/ 2165350 h 2936875"/>
              <a:gd name="connsiteX60" fmla="*/ 114300 w 4648200"/>
              <a:gd name="connsiteY60" fmla="*/ 1981200 h 2936875"/>
              <a:gd name="connsiteX61" fmla="*/ 69850 w 4648200"/>
              <a:gd name="connsiteY61" fmla="*/ 1809750 h 2936875"/>
              <a:gd name="connsiteX62" fmla="*/ 25400 w 4648200"/>
              <a:gd name="connsiteY62" fmla="*/ 1600200 h 2936875"/>
              <a:gd name="connsiteX63" fmla="*/ 0 w 4648200"/>
              <a:gd name="connsiteY63" fmla="*/ 1377950 h 2936875"/>
              <a:gd name="connsiteX64" fmla="*/ 19050 w 4648200"/>
              <a:gd name="connsiteY64" fmla="*/ 1155700 h 2936875"/>
              <a:gd name="connsiteX65" fmla="*/ 44450 w 4648200"/>
              <a:gd name="connsiteY65" fmla="*/ 965200 h 2936875"/>
              <a:gd name="connsiteX66" fmla="*/ 101600 w 4648200"/>
              <a:gd name="connsiteY66" fmla="*/ 838200 h 2936875"/>
              <a:gd name="connsiteX0" fmla="*/ 101600 w 4648200"/>
              <a:gd name="connsiteY0" fmla="*/ 838200 h 2938403"/>
              <a:gd name="connsiteX1" fmla="*/ 146050 w 4648200"/>
              <a:gd name="connsiteY1" fmla="*/ 749300 h 2938403"/>
              <a:gd name="connsiteX2" fmla="*/ 177800 w 4648200"/>
              <a:gd name="connsiteY2" fmla="*/ 692150 h 2938403"/>
              <a:gd name="connsiteX3" fmla="*/ 279400 w 4648200"/>
              <a:gd name="connsiteY3" fmla="*/ 603250 h 2938403"/>
              <a:gd name="connsiteX4" fmla="*/ 374650 w 4648200"/>
              <a:gd name="connsiteY4" fmla="*/ 527050 h 2938403"/>
              <a:gd name="connsiteX5" fmla="*/ 463550 w 4648200"/>
              <a:gd name="connsiteY5" fmla="*/ 482600 h 2938403"/>
              <a:gd name="connsiteX6" fmla="*/ 565150 w 4648200"/>
              <a:gd name="connsiteY6" fmla="*/ 406400 h 2938403"/>
              <a:gd name="connsiteX7" fmla="*/ 717550 w 4648200"/>
              <a:gd name="connsiteY7" fmla="*/ 349250 h 2938403"/>
              <a:gd name="connsiteX8" fmla="*/ 831850 w 4648200"/>
              <a:gd name="connsiteY8" fmla="*/ 298450 h 2938403"/>
              <a:gd name="connsiteX9" fmla="*/ 927100 w 4648200"/>
              <a:gd name="connsiteY9" fmla="*/ 266700 h 2938403"/>
              <a:gd name="connsiteX10" fmla="*/ 1022350 w 4648200"/>
              <a:gd name="connsiteY10" fmla="*/ 260350 h 2938403"/>
              <a:gd name="connsiteX11" fmla="*/ 1104900 w 4648200"/>
              <a:gd name="connsiteY11" fmla="*/ 228600 h 2938403"/>
              <a:gd name="connsiteX12" fmla="*/ 1219200 w 4648200"/>
              <a:gd name="connsiteY12" fmla="*/ 190500 h 2938403"/>
              <a:gd name="connsiteX13" fmla="*/ 1346200 w 4648200"/>
              <a:gd name="connsiteY13" fmla="*/ 158750 h 2938403"/>
              <a:gd name="connsiteX14" fmla="*/ 1473200 w 4648200"/>
              <a:gd name="connsiteY14" fmla="*/ 133350 h 2938403"/>
              <a:gd name="connsiteX15" fmla="*/ 1612900 w 4648200"/>
              <a:gd name="connsiteY15" fmla="*/ 101600 h 2938403"/>
              <a:gd name="connsiteX16" fmla="*/ 1765300 w 4648200"/>
              <a:gd name="connsiteY16" fmla="*/ 82550 h 2938403"/>
              <a:gd name="connsiteX17" fmla="*/ 1943100 w 4648200"/>
              <a:gd name="connsiteY17" fmla="*/ 76200 h 2938403"/>
              <a:gd name="connsiteX18" fmla="*/ 2070100 w 4648200"/>
              <a:gd name="connsiteY18" fmla="*/ 50800 h 2938403"/>
              <a:gd name="connsiteX19" fmla="*/ 2254250 w 4648200"/>
              <a:gd name="connsiteY19" fmla="*/ 25400 h 2938403"/>
              <a:gd name="connsiteX20" fmla="*/ 2451100 w 4648200"/>
              <a:gd name="connsiteY20" fmla="*/ 6350 h 2938403"/>
              <a:gd name="connsiteX21" fmla="*/ 2679700 w 4648200"/>
              <a:gd name="connsiteY21" fmla="*/ 0 h 2938403"/>
              <a:gd name="connsiteX22" fmla="*/ 2876550 w 4648200"/>
              <a:gd name="connsiteY22" fmla="*/ 6350 h 2938403"/>
              <a:gd name="connsiteX23" fmla="*/ 3092450 w 4648200"/>
              <a:gd name="connsiteY23" fmla="*/ 19050 h 2938403"/>
              <a:gd name="connsiteX24" fmla="*/ 3327400 w 4648200"/>
              <a:gd name="connsiteY24" fmla="*/ 63500 h 2938403"/>
              <a:gd name="connsiteX25" fmla="*/ 3517900 w 4648200"/>
              <a:gd name="connsiteY25" fmla="*/ 120650 h 2938403"/>
              <a:gd name="connsiteX26" fmla="*/ 3714750 w 4648200"/>
              <a:gd name="connsiteY26" fmla="*/ 171450 h 2938403"/>
              <a:gd name="connsiteX27" fmla="*/ 3886200 w 4648200"/>
              <a:gd name="connsiteY27" fmla="*/ 247650 h 2938403"/>
              <a:gd name="connsiteX28" fmla="*/ 4044950 w 4648200"/>
              <a:gd name="connsiteY28" fmla="*/ 342900 h 2938403"/>
              <a:gd name="connsiteX29" fmla="*/ 4197350 w 4648200"/>
              <a:gd name="connsiteY29" fmla="*/ 457200 h 2938403"/>
              <a:gd name="connsiteX30" fmla="*/ 4337050 w 4648200"/>
              <a:gd name="connsiteY30" fmla="*/ 571500 h 2938403"/>
              <a:gd name="connsiteX31" fmla="*/ 4476750 w 4648200"/>
              <a:gd name="connsiteY31" fmla="*/ 742950 h 2938403"/>
              <a:gd name="connsiteX32" fmla="*/ 4559300 w 4648200"/>
              <a:gd name="connsiteY32" fmla="*/ 901700 h 2938403"/>
              <a:gd name="connsiteX33" fmla="*/ 4616450 w 4648200"/>
              <a:gd name="connsiteY33" fmla="*/ 1085850 h 2938403"/>
              <a:gd name="connsiteX34" fmla="*/ 4641850 w 4648200"/>
              <a:gd name="connsiteY34" fmla="*/ 1270000 h 2938403"/>
              <a:gd name="connsiteX35" fmla="*/ 4648200 w 4648200"/>
              <a:gd name="connsiteY35" fmla="*/ 1460500 h 2938403"/>
              <a:gd name="connsiteX36" fmla="*/ 4641850 w 4648200"/>
              <a:gd name="connsiteY36" fmla="*/ 1631950 h 2938403"/>
              <a:gd name="connsiteX37" fmla="*/ 4603750 w 4648200"/>
              <a:gd name="connsiteY37" fmla="*/ 1873250 h 2938403"/>
              <a:gd name="connsiteX38" fmla="*/ 4540250 w 4648200"/>
              <a:gd name="connsiteY38" fmla="*/ 2063750 h 2938403"/>
              <a:gd name="connsiteX39" fmla="*/ 4419600 w 4648200"/>
              <a:gd name="connsiteY39" fmla="*/ 2279650 h 2938403"/>
              <a:gd name="connsiteX40" fmla="*/ 4286250 w 4648200"/>
              <a:gd name="connsiteY40" fmla="*/ 2432050 h 2938403"/>
              <a:gd name="connsiteX41" fmla="*/ 4121150 w 4648200"/>
              <a:gd name="connsiteY41" fmla="*/ 2571750 h 2938403"/>
              <a:gd name="connsiteX42" fmla="*/ 3949700 w 4648200"/>
              <a:gd name="connsiteY42" fmla="*/ 2673350 h 2938403"/>
              <a:gd name="connsiteX43" fmla="*/ 3759200 w 4648200"/>
              <a:gd name="connsiteY43" fmla="*/ 2755900 h 2938403"/>
              <a:gd name="connsiteX44" fmla="*/ 3568700 w 4648200"/>
              <a:gd name="connsiteY44" fmla="*/ 2832100 h 2938403"/>
              <a:gd name="connsiteX45" fmla="*/ 3362325 w 4648200"/>
              <a:gd name="connsiteY45" fmla="*/ 2901950 h 2938403"/>
              <a:gd name="connsiteX46" fmla="*/ 3108325 w 4648200"/>
              <a:gd name="connsiteY46" fmla="*/ 2933700 h 2938403"/>
              <a:gd name="connsiteX47" fmla="*/ 2813050 w 4648200"/>
              <a:gd name="connsiteY47" fmla="*/ 2936875 h 2938403"/>
              <a:gd name="connsiteX48" fmla="*/ 2501900 w 4648200"/>
              <a:gd name="connsiteY48" fmla="*/ 2933700 h 2938403"/>
              <a:gd name="connsiteX49" fmla="*/ 2209800 w 4648200"/>
              <a:gd name="connsiteY49" fmla="*/ 2933700 h 2938403"/>
              <a:gd name="connsiteX50" fmla="*/ 1822450 w 4648200"/>
              <a:gd name="connsiteY50" fmla="*/ 2933700 h 2938403"/>
              <a:gd name="connsiteX51" fmla="*/ 1492250 w 4648200"/>
              <a:gd name="connsiteY51" fmla="*/ 2933700 h 2938403"/>
              <a:gd name="connsiteX52" fmla="*/ 1254125 w 4648200"/>
              <a:gd name="connsiteY52" fmla="*/ 2933700 h 2938403"/>
              <a:gd name="connsiteX53" fmla="*/ 1028700 w 4648200"/>
              <a:gd name="connsiteY53" fmla="*/ 2870200 h 2938403"/>
              <a:gd name="connsiteX54" fmla="*/ 850900 w 4648200"/>
              <a:gd name="connsiteY54" fmla="*/ 2800350 h 2938403"/>
              <a:gd name="connsiteX55" fmla="*/ 679450 w 4648200"/>
              <a:gd name="connsiteY55" fmla="*/ 2724150 h 2938403"/>
              <a:gd name="connsiteX56" fmla="*/ 514350 w 4648200"/>
              <a:gd name="connsiteY56" fmla="*/ 2597150 h 2938403"/>
              <a:gd name="connsiteX57" fmla="*/ 381000 w 4648200"/>
              <a:gd name="connsiteY57" fmla="*/ 2432050 h 2938403"/>
              <a:gd name="connsiteX58" fmla="*/ 285750 w 4648200"/>
              <a:gd name="connsiteY58" fmla="*/ 2317750 h 2938403"/>
              <a:gd name="connsiteX59" fmla="*/ 196850 w 4648200"/>
              <a:gd name="connsiteY59" fmla="*/ 2165350 h 2938403"/>
              <a:gd name="connsiteX60" fmla="*/ 114300 w 4648200"/>
              <a:gd name="connsiteY60" fmla="*/ 1981200 h 2938403"/>
              <a:gd name="connsiteX61" fmla="*/ 69850 w 4648200"/>
              <a:gd name="connsiteY61" fmla="*/ 1809750 h 2938403"/>
              <a:gd name="connsiteX62" fmla="*/ 25400 w 4648200"/>
              <a:gd name="connsiteY62" fmla="*/ 1600200 h 2938403"/>
              <a:gd name="connsiteX63" fmla="*/ 0 w 4648200"/>
              <a:gd name="connsiteY63" fmla="*/ 1377950 h 2938403"/>
              <a:gd name="connsiteX64" fmla="*/ 19050 w 4648200"/>
              <a:gd name="connsiteY64" fmla="*/ 1155700 h 2938403"/>
              <a:gd name="connsiteX65" fmla="*/ 44450 w 4648200"/>
              <a:gd name="connsiteY65" fmla="*/ 965200 h 2938403"/>
              <a:gd name="connsiteX66" fmla="*/ 101600 w 4648200"/>
              <a:gd name="connsiteY66" fmla="*/ 838200 h 293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48200" h="2938403">
                <a:moveTo>
                  <a:pt x="101600" y="838200"/>
                </a:moveTo>
                <a:lnTo>
                  <a:pt x="146050" y="749300"/>
                </a:lnTo>
                <a:lnTo>
                  <a:pt x="177800" y="692150"/>
                </a:lnTo>
                <a:lnTo>
                  <a:pt x="279400" y="603250"/>
                </a:lnTo>
                <a:lnTo>
                  <a:pt x="374650" y="527050"/>
                </a:lnTo>
                <a:lnTo>
                  <a:pt x="463550" y="482600"/>
                </a:lnTo>
                <a:lnTo>
                  <a:pt x="565150" y="406400"/>
                </a:lnTo>
                <a:lnTo>
                  <a:pt x="717550" y="349250"/>
                </a:lnTo>
                <a:lnTo>
                  <a:pt x="831850" y="298450"/>
                </a:lnTo>
                <a:lnTo>
                  <a:pt x="927100" y="266700"/>
                </a:lnTo>
                <a:lnTo>
                  <a:pt x="1022350" y="260350"/>
                </a:lnTo>
                <a:lnTo>
                  <a:pt x="1104900" y="228600"/>
                </a:lnTo>
                <a:lnTo>
                  <a:pt x="1219200" y="190500"/>
                </a:lnTo>
                <a:lnTo>
                  <a:pt x="1346200" y="158750"/>
                </a:lnTo>
                <a:lnTo>
                  <a:pt x="1473200" y="133350"/>
                </a:lnTo>
                <a:lnTo>
                  <a:pt x="1612900" y="101600"/>
                </a:lnTo>
                <a:lnTo>
                  <a:pt x="1765300" y="82550"/>
                </a:lnTo>
                <a:lnTo>
                  <a:pt x="1943100" y="76200"/>
                </a:lnTo>
                <a:lnTo>
                  <a:pt x="2070100" y="50800"/>
                </a:lnTo>
                <a:lnTo>
                  <a:pt x="2254250" y="25400"/>
                </a:lnTo>
                <a:lnTo>
                  <a:pt x="2451100" y="6350"/>
                </a:lnTo>
                <a:lnTo>
                  <a:pt x="2679700" y="0"/>
                </a:lnTo>
                <a:lnTo>
                  <a:pt x="2876550" y="6350"/>
                </a:lnTo>
                <a:lnTo>
                  <a:pt x="3092450" y="19050"/>
                </a:lnTo>
                <a:lnTo>
                  <a:pt x="3327400" y="63500"/>
                </a:lnTo>
                <a:lnTo>
                  <a:pt x="3517900" y="120650"/>
                </a:lnTo>
                <a:lnTo>
                  <a:pt x="3714750" y="171450"/>
                </a:lnTo>
                <a:lnTo>
                  <a:pt x="3886200" y="247650"/>
                </a:lnTo>
                <a:lnTo>
                  <a:pt x="4044950" y="342900"/>
                </a:lnTo>
                <a:lnTo>
                  <a:pt x="4197350" y="457200"/>
                </a:lnTo>
                <a:lnTo>
                  <a:pt x="4337050" y="571500"/>
                </a:lnTo>
                <a:lnTo>
                  <a:pt x="4476750" y="742950"/>
                </a:lnTo>
                <a:lnTo>
                  <a:pt x="4559300" y="901700"/>
                </a:lnTo>
                <a:lnTo>
                  <a:pt x="4616450" y="1085850"/>
                </a:lnTo>
                <a:lnTo>
                  <a:pt x="4641850" y="1270000"/>
                </a:lnTo>
                <a:lnTo>
                  <a:pt x="4648200" y="1460500"/>
                </a:lnTo>
                <a:lnTo>
                  <a:pt x="4641850" y="1631950"/>
                </a:lnTo>
                <a:lnTo>
                  <a:pt x="4603750" y="1873250"/>
                </a:lnTo>
                <a:lnTo>
                  <a:pt x="4540250" y="2063750"/>
                </a:lnTo>
                <a:lnTo>
                  <a:pt x="4419600" y="2279650"/>
                </a:lnTo>
                <a:lnTo>
                  <a:pt x="4286250" y="2432050"/>
                </a:lnTo>
                <a:lnTo>
                  <a:pt x="4121150" y="2571750"/>
                </a:lnTo>
                <a:lnTo>
                  <a:pt x="3949700" y="2673350"/>
                </a:lnTo>
                <a:lnTo>
                  <a:pt x="3759200" y="2755900"/>
                </a:lnTo>
                <a:lnTo>
                  <a:pt x="3568700" y="2832100"/>
                </a:lnTo>
                <a:lnTo>
                  <a:pt x="3362325" y="2901950"/>
                </a:lnTo>
                <a:lnTo>
                  <a:pt x="3108325" y="2933700"/>
                </a:lnTo>
                <a:lnTo>
                  <a:pt x="2813050" y="2936875"/>
                </a:lnTo>
                <a:cubicBezTo>
                  <a:pt x="2705100" y="2932642"/>
                  <a:pt x="2602442" y="2934229"/>
                  <a:pt x="2501900" y="2933700"/>
                </a:cubicBezTo>
                <a:lnTo>
                  <a:pt x="2209800" y="2933700"/>
                </a:lnTo>
                <a:lnTo>
                  <a:pt x="1822450" y="2933700"/>
                </a:lnTo>
                <a:lnTo>
                  <a:pt x="1492250" y="2933700"/>
                </a:lnTo>
                <a:cubicBezTo>
                  <a:pt x="1416050" y="2933700"/>
                  <a:pt x="1331383" y="2944283"/>
                  <a:pt x="1254125" y="2933700"/>
                </a:cubicBezTo>
                <a:cubicBezTo>
                  <a:pt x="1176867" y="2923117"/>
                  <a:pt x="1102783" y="2886075"/>
                  <a:pt x="1028700" y="2870200"/>
                </a:cubicBezTo>
                <a:lnTo>
                  <a:pt x="850900" y="2800350"/>
                </a:lnTo>
                <a:lnTo>
                  <a:pt x="679450" y="2724150"/>
                </a:lnTo>
                <a:lnTo>
                  <a:pt x="514350" y="2597150"/>
                </a:lnTo>
                <a:lnTo>
                  <a:pt x="381000" y="2432050"/>
                </a:lnTo>
                <a:lnTo>
                  <a:pt x="285750" y="2317750"/>
                </a:lnTo>
                <a:lnTo>
                  <a:pt x="196850" y="2165350"/>
                </a:lnTo>
                <a:lnTo>
                  <a:pt x="114300" y="1981200"/>
                </a:lnTo>
                <a:lnTo>
                  <a:pt x="69850" y="1809750"/>
                </a:lnTo>
                <a:lnTo>
                  <a:pt x="25400" y="1600200"/>
                </a:lnTo>
                <a:lnTo>
                  <a:pt x="0" y="1377950"/>
                </a:lnTo>
                <a:lnTo>
                  <a:pt x="19050" y="1155700"/>
                </a:lnTo>
                <a:lnTo>
                  <a:pt x="44450" y="965200"/>
                </a:lnTo>
                <a:lnTo>
                  <a:pt x="101600" y="838200"/>
                </a:lnTo>
                <a:close/>
              </a:path>
            </a:pathLst>
          </a:custGeom>
          <a:solidFill>
            <a:srgbClr val="FFD2CF"/>
          </a:solidFill>
          <a:ln w="25400">
            <a:solidFill>
              <a:srgbClr val="BA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Freeform 65">
            <a:extLst>
              <a:ext uri="{FF2B5EF4-FFF2-40B4-BE49-F238E27FC236}">
                <a16:creationId xmlns:a16="http://schemas.microsoft.com/office/drawing/2014/main" id="{DF99E3C9-253B-CB47-A06C-22BB0BAF10CA}"/>
              </a:ext>
            </a:extLst>
          </p:cNvPr>
          <p:cNvSpPr>
            <a:spLocks noChangeAspect="1"/>
          </p:cNvSpPr>
          <p:nvPr/>
        </p:nvSpPr>
        <p:spPr>
          <a:xfrm rot="10800000">
            <a:off x="529974" y="3884420"/>
            <a:ext cx="3964399" cy="2506132"/>
          </a:xfrm>
          <a:custGeom>
            <a:avLst/>
            <a:gdLst>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44600 w 4648200"/>
              <a:gd name="connsiteY52" fmla="*/ 2889250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50950 w 4648200"/>
              <a:gd name="connsiteY52" fmla="*/ 2917825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6100 w 4648200"/>
              <a:gd name="connsiteY50" fmla="*/ 29083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7403"/>
              <a:gd name="connsiteX1" fmla="*/ 146050 w 4648200"/>
              <a:gd name="connsiteY1" fmla="*/ 749300 h 2947403"/>
              <a:gd name="connsiteX2" fmla="*/ 177800 w 4648200"/>
              <a:gd name="connsiteY2" fmla="*/ 692150 h 2947403"/>
              <a:gd name="connsiteX3" fmla="*/ 279400 w 4648200"/>
              <a:gd name="connsiteY3" fmla="*/ 603250 h 2947403"/>
              <a:gd name="connsiteX4" fmla="*/ 374650 w 4648200"/>
              <a:gd name="connsiteY4" fmla="*/ 527050 h 2947403"/>
              <a:gd name="connsiteX5" fmla="*/ 463550 w 4648200"/>
              <a:gd name="connsiteY5" fmla="*/ 482600 h 2947403"/>
              <a:gd name="connsiteX6" fmla="*/ 565150 w 4648200"/>
              <a:gd name="connsiteY6" fmla="*/ 406400 h 2947403"/>
              <a:gd name="connsiteX7" fmla="*/ 717550 w 4648200"/>
              <a:gd name="connsiteY7" fmla="*/ 349250 h 2947403"/>
              <a:gd name="connsiteX8" fmla="*/ 831850 w 4648200"/>
              <a:gd name="connsiteY8" fmla="*/ 298450 h 2947403"/>
              <a:gd name="connsiteX9" fmla="*/ 927100 w 4648200"/>
              <a:gd name="connsiteY9" fmla="*/ 266700 h 2947403"/>
              <a:gd name="connsiteX10" fmla="*/ 1022350 w 4648200"/>
              <a:gd name="connsiteY10" fmla="*/ 260350 h 2947403"/>
              <a:gd name="connsiteX11" fmla="*/ 1104900 w 4648200"/>
              <a:gd name="connsiteY11" fmla="*/ 228600 h 2947403"/>
              <a:gd name="connsiteX12" fmla="*/ 1219200 w 4648200"/>
              <a:gd name="connsiteY12" fmla="*/ 190500 h 2947403"/>
              <a:gd name="connsiteX13" fmla="*/ 1346200 w 4648200"/>
              <a:gd name="connsiteY13" fmla="*/ 158750 h 2947403"/>
              <a:gd name="connsiteX14" fmla="*/ 1473200 w 4648200"/>
              <a:gd name="connsiteY14" fmla="*/ 133350 h 2947403"/>
              <a:gd name="connsiteX15" fmla="*/ 1612900 w 4648200"/>
              <a:gd name="connsiteY15" fmla="*/ 101600 h 2947403"/>
              <a:gd name="connsiteX16" fmla="*/ 1765300 w 4648200"/>
              <a:gd name="connsiteY16" fmla="*/ 82550 h 2947403"/>
              <a:gd name="connsiteX17" fmla="*/ 1943100 w 4648200"/>
              <a:gd name="connsiteY17" fmla="*/ 76200 h 2947403"/>
              <a:gd name="connsiteX18" fmla="*/ 2070100 w 4648200"/>
              <a:gd name="connsiteY18" fmla="*/ 50800 h 2947403"/>
              <a:gd name="connsiteX19" fmla="*/ 2254250 w 4648200"/>
              <a:gd name="connsiteY19" fmla="*/ 25400 h 2947403"/>
              <a:gd name="connsiteX20" fmla="*/ 2451100 w 4648200"/>
              <a:gd name="connsiteY20" fmla="*/ 6350 h 2947403"/>
              <a:gd name="connsiteX21" fmla="*/ 2679700 w 4648200"/>
              <a:gd name="connsiteY21" fmla="*/ 0 h 2947403"/>
              <a:gd name="connsiteX22" fmla="*/ 2876550 w 4648200"/>
              <a:gd name="connsiteY22" fmla="*/ 6350 h 2947403"/>
              <a:gd name="connsiteX23" fmla="*/ 3092450 w 4648200"/>
              <a:gd name="connsiteY23" fmla="*/ 19050 h 2947403"/>
              <a:gd name="connsiteX24" fmla="*/ 3327400 w 4648200"/>
              <a:gd name="connsiteY24" fmla="*/ 63500 h 2947403"/>
              <a:gd name="connsiteX25" fmla="*/ 3517900 w 4648200"/>
              <a:gd name="connsiteY25" fmla="*/ 120650 h 2947403"/>
              <a:gd name="connsiteX26" fmla="*/ 3714750 w 4648200"/>
              <a:gd name="connsiteY26" fmla="*/ 171450 h 2947403"/>
              <a:gd name="connsiteX27" fmla="*/ 3886200 w 4648200"/>
              <a:gd name="connsiteY27" fmla="*/ 247650 h 2947403"/>
              <a:gd name="connsiteX28" fmla="*/ 4044950 w 4648200"/>
              <a:gd name="connsiteY28" fmla="*/ 342900 h 2947403"/>
              <a:gd name="connsiteX29" fmla="*/ 4197350 w 4648200"/>
              <a:gd name="connsiteY29" fmla="*/ 457200 h 2947403"/>
              <a:gd name="connsiteX30" fmla="*/ 4337050 w 4648200"/>
              <a:gd name="connsiteY30" fmla="*/ 571500 h 2947403"/>
              <a:gd name="connsiteX31" fmla="*/ 4476750 w 4648200"/>
              <a:gd name="connsiteY31" fmla="*/ 742950 h 2947403"/>
              <a:gd name="connsiteX32" fmla="*/ 4559300 w 4648200"/>
              <a:gd name="connsiteY32" fmla="*/ 901700 h 2947403"/>
              <a:gd name="connsiteX33" fmla="*/ 4616450 w 4648200"/>
              <a:gd name="connsiteY33" fmla="*/ 1085850 h 2947403"/>
              <a:gd name="connsiteX34" fmla="*/ 4641850 w 4648200"/>
              <a:gd name="connsiteY34" fmla="*/ 1270000 h 2947403"/>
              <a:gd name="connsiteX35" fmla="*/ 4648200 w 4648200"/>
              <a:gd name="connsiteY35" fmla="*/ 1460500 h 2947403"/>
              <a:gd name="connsiteX36" fmla="*/ 4641850 w 4648200"/>
              <a:gd name="connsiteY36" fmla="*/ 1631950 h 2947403"/>
              <a:gd name="connsiteX37" fmla="*/ 4603750 w 4648200"/>
              <a:gd name="connsiteY37" fmla="*/ 1873250 h 2947403"/>
              <a:gd name="connsiteX38" fmla="*/ 4540250 w 4648200"/>
              <a:gd name="connsiteY38" fmla="*/ 2063750 h 2947403"/>
              <a:gd name="connsiteX39" fmla="*/ 4419600 w 4648200"/>
              <a:gd name="connsiteY39" fmla="*/ 2279650 h 2947403"/>
              <a:gd name="connsiteX40" fmla="*/ 4286250 w 4648200"/>
              <a:gd name="connsiteY40" fmla="*/ 2432050 h 2947403"/>
              <a:gd name="connsiteX41" fmla="*/ 4121150 w 4648200"/>
              <a:gd name="connsiteY41" fmla="*/ 2571750 h 2947403"/>
              <a:gd name="connsiteX42" fmla="*/ 3949700 w 4648200"/>
              <a:gd name="connsiteY42" fmla="*/ 2673350 h 2947403"/>
              <a:gd name="connsiteX43" fmla="*/ 3759200 w 4648200"/>
              <a:gd name="connsiteY43" fmla="*/ 2755900 h 2947403"/>
              <a:gd name="connsiteX44" fmla="*/ 3568700 w 4648200"/>
              <a:gd name="connsiteY44" fmla="*/ 2832100 h 2947403"/>
              <a:gd name="connsiteX45" fmla="*/ 3359150 w 4648200"/>
              <a:gd name="connsiteY45" fmla="*/ 2876550 h 2947403"/>
              <a:gd name="connsiteX46" fmla="*/ 3092450 w 4648200"/>
              <a:gd name="connsiteY46" fmla="*/ 2908300 h 2947403"/>
              <a:gd name="connsiteX47" fmla="*/ 2806700 w 4648200"/>
              <a:gd name="connsiteY47" fmla="*/ 2927350 h 2947403"/>
              <a:gd name="connsiteX48" fmla="*/ 2482850 w 4648200"/>
              <a:gd name="connsiteY48" fmla="*/ 2914650 h 2947403"/>
              <a:gd name="connsiteX49" fmla="*/ 2209800 w 4648200"/>
              <a:gd name="connsiteY49" fmla="*/ 2946400 h 2947403"/>
              <a:gd name="connsiteX50" fmla="*/ 1819275 w 4648200"/>
              <a:gd name="connsiteY50" fmla="*/ 2946400 h 2947403"/>
              <a:gd name="connsiteX51" fmla="*/ 1489075 w 4648200"/>
              <a:gd name="connsiteY51" fmla="*/ 2946400 h 2947403"/>
              <a:gd name="connsiteX52" fmla="*/ 1250950 w 4648200"/>
              <a:gd name="connsiteY52" fmla="*/ 2917825 h 2947403"/>
              <a:gd name="connsiteX53" fmla="*/ 1028700 w 4648200"/>
              <a:gd name="connsiteY53" fmla="*/ 2870200 h 2947403"/>
              <a:gd name="connsiteX54" fmla="*/ 850900 w 4648200"/>
              <a:gd name="connsiteY54" fmla="*/ 2800350 h 2947403"/>
              <a:gd name="connsiteX55" fmla="*/ 679450 w 4648200"/>
              <a:gd name="connsiteY55" fmla="*/ 2724150 h 2947403"/>
              <a:gd name="connsiteX56" fmla="*/ 514350 w 4648200"/>
              <a:gd name="connsiteY56" fmla="*/ 2597150 h 2947403"/>
              <a:gd name="connsiteX57" fmla="*/ 381000 w 4648200"/>
              <a:gd name="connsiteY57" fmla="*/ 2432050 h 2947403"/>
              <a:gd name="connsiteX58" fmla="*/ 285750 w 4648200"/>
              <a:gd name="connsiteY58" fmla="*/ 2317750 h 2947403"/>
              <a:gd name="connsiteX59" fmla="*/ 196850 w 4648200"/>
              <a:gd name="connsiteY59" fmla="*/ 2165350 h 2947403"/>
              <a:gd name="connsiteX60" fmla="*/ 114300 w 4648200"/>
              <a:gd name="connsiteY60" fmla="*/ 1981200 h 2947403"/>
              <a:gd name="connsiteX61" fmla="*/ 69850 w 4648200"/>
              <a:gd name="connsiteY61" fmla="*/ 1809750 h 2947403"/>
              <a:gd name="connsiteX62" fmla="*/ 25400 w 4648200"/>
              <a:gd name="connsiteY62" fmla="*/ 1600200 h 2947403"/>
              <a:gd name="connsiteX63" fmla="*/ 0 w 4648200"/>
              <a:gd name="connsiteY63" fmla="*/ 1377950 h 2947403"/>
              <a:gd name="connsiteX64" fmla="*/ 19050 w 4648200"/>
              <a:gd name="connsiteY64" fmla="*/ 1155700 h 2947403"/>
              <a:gd name="connsiteX65" fmla="*/ 44450 w 4648200"/>
              <a:gd name="connsiteY65" fmla="*/ 965200 h 2947403"/>
              <a:gd name="connsiteX66" fmla="*/ 101600 w 4648200"/>
              <a:gd name="connsiteY66" fmla="*/ 838200 h 2947403"/>
              <a:gd name="connsiteX0" fmla="*/ 101600 w 4648200"/>
              <a:gd name="connsiteY0" fmla="*/ 838200 h 2950517"/>
              <a:gd name="connsiteX1" fmla="*/ 146050 w 4648200"/>
              <a:gd name="connsiteY1" fmla="*/ 749300 h 2950517"/>
              <a:gd name="connsiteX2" fmla="*/ 177800 w 4648200"/>
              <a:gd name="connsiteY2" fmla="*/ 692150 h 2950517"/>
              <a:gd name="connsiteX3" fmla="*/ 279400 w 4648200"/>
              <a:gd name="connsiteY3" fmla="*/ 603250 h 2950517"/>
              <a:gd name="connsiteX4" fmla="*/ 374650 w 4648200"/>
              <a:gd name="connsiteY4" fmla="*/ 527050 h 2950517"/>
              <a:gd name="connsiteX5" fmla="*/ 463550 w 4648200"/>
              <a:gd name="connsiteY5" fmla="*/ 482600 h 2950517"/>
              <a:gd name="connsiteX6" fmla="*/ 565150 w 4648200"/>
              <a:gd name="connsiteY6" fmla="*/ 406400 h 2950517"/>
              <a:gd name="connsiteX7" fmla="*/ 717550 w 4648200"/>
              <a:gd name="connsiteY7" fmla="*/ 349250 h 2950517"/>
              <a:gd name="connsiteX8" fmla="*/ 831850 w 4648200"/>
              <a:gd name="connsiteY8" fmla="*/ 298450 h 2950517"/>
              <a:gd name="connsiteX9" fmla="*/ 927100 w 4648200"/>
              <a:gd name="connsiteY9" fmla="*/ 266700 h 2950517"/>
              <a:gd name="connsiteX10" fmla="*/ 1022350 w 4648200"/>
              <a:gd name="connsiteY10" fmla="*/ 260350 h 2950517"/>
              <a:gd name="connsiteX11" fmla="*/ 1104900 w 4648200"/>
              <a:gd name="connsiteY11" fmla="*/ 228600 h 2950517"/>
              <a:gd name="connsiteX12" fmla="*/ 1219200 w 4648200"/>
              <a:gd name="connsiteY12" fmla="*/ 190500 h 2950517"/>
              <a:gd name="connsiteX13" fmla="*/ 1346200 w 4648200"/>
              <a:gd name="connsiteY13" fmla="*/ 158750 h 2950517"/>
              <a:gd name="connsiteX14" fmla="*/ 1473200 w 4648200"/>
              <a:gd name="connsiteY14" fmla="*/ 133350 h 2950517"/>
              <a:gd name="connsiteX15" fmla="*/ 1612900 w 4648200"/>
              <a:gd name="connsiteY15" fmla="*/ 101600 h 2950517"/>
              <a:gd name="connsiteX16" fmla="*/ 1765300 w 4648200"/>
              <a:gd name="connsiteY16" fmla="*/ 82550 h 2950517"/>
              <a:gd name="connsiteX17" fmla="*/ 1943100 w 4648200"/>
              <a:gd name="connsiteY17" fmla="*/ 76200 h 2950517"/>
              <a:gd name="connsiteX18" fmla="*/ 2070100 w 4648200"/>
              <a:gd name="connsiteY18" fmla="*/ 50800 h 2950517"/>
              <a:gd name="connsiteX19" fmla="*/ 2254250 w 4648200"/>
              <a:gd name="connsiteY19" fmla="*/ 25400 h 2950517"/>
              <a:gd name="connsiteX20" fmla="*/ 2451100 w 4648200"/>
              <a:gd name="connsiteY20" fmla="*/ 6350 h 2950517"/>
              <a:gd name="connsiteX21" fmla="*/ 2679700 w 4648200"/>
              <a:gd name="connsiteY21" fmla="*/ 0 h 2950517"/>
              <a:gd name="connsiteX22" fmla="*/ 2876550 w 4648200"/>
              <a:gd name="connsiteY22" fmla="*/ 6350 h 2950517"/>
              <a:gd name="connsiteX23" fmla="*/ 3092450 w 4648200"/>
              <a:gd name="connsiteY23" fmla="*/ 19050 h 2950517"/>
              <a:gd name="connsiteX24" fmla="*/ 3327400 w 4648200"/>
              <a:gd name="connsiteY24" fmla="*/ 63500 h 2950517"/>
              <a:gd name="connsiteX25" fmla="*/ 3517900 w 4648200"/>
              <a:gd name="connsiteY25" fmla="*/ 120650 h 2950517"/>
              <a:gd name="connsiteX26" fmla="*/ 3714750 w 4648200"/>
              <a:gd name="connsiteY26" fmla="*/ 171450 h 2950517"/>
              <a:gd name="connsiteX27" fmla="*/ 3886200 w 4648200"/>
              <a:gd name="connsiteY27" fmla="*/ 247650 h 2950517"/>
              <a:gd name="connsiteX28" fmla="*/ 4044950 w 4648200"/>
              <a:gd name="connsiteY28" fmla="*/ 342900 h 2950517"/>
              <a:gd name="connsiteX29" fmla="*/ 4197350 w 4648200"/>
              <a:gd name="connsiteY29" fmla="*/ 457200 h 2950517"/>
              <a:gd name="connsiteX30" fmla="*/ 4337050 w 4648200"/>
              <a:gd name="connsiteY30" fmla="*/ 571500 h 2950517"/>
              <a:gd name="connsiteX31" fmla="*/ 4476750 w 4648200"/>
              <a:gd name="connsiteY31" fmla="*/ 742950 h 2950517"/>
              <a:gd name="connsiteX32" fmla="*/ 4559300 w 4648200"/>
              <a:gd name="connsiteY32" fmla="*/ 901700 h 2950517"/>
              <a:gd name="connsiteX33" fmla="*/ 4616450 w 4648200"/>
              <a:gd name="connsiteY33" fmla="*/ 1085850 h 2950517"/>
              <a:gd name="connsiteX34" fmla="*/ 4641850 w 4648200"/>
              <a:gd name="connsiteY34" fmla="*/ 1270000 h 2950517"/>
              <a:gd name="connsiteX35" fmla="*/ 4648200 w 4648200"/>
              <a:gd name="connsiteY35" fmla="*/ 1460500 h 2950517"/>
              <a:gd name="connsiteX36" fmla="*/ 4641850 w 4648200"/>
              <a:gd name="connsiteY36" fmla="*/ 1631950 h 2950517"/>
              <a:gd name="connsiteX37" fmla="*/ 4603750 w 4648200"/>
              <a:gd name="connsiteY37" fmla="*/ 1873250 h 2950517"/>
              <a:gd name="connsiteX38" fmla="*/ 4540250 w 4648200"/>
              <a:gd name="connsiteY38" fmla="*/ 2063750 h 2950517"/>
              <a:gd name="connsiteX39" fmla="*/ 4419600 w 4648200"/>
              <a:gd name="connsiteY39" fmla="*/ 2279650 h 2950517"/>
              <a:gd name="connsiteX40" fmla="*/ 4286250 w 4648200"/>
              <a:gd name="connsiteY40" fmla="*/ 2432050 h 2950517"/>
              <a:gd name="connsiteX41" fmla="*/ 4121150 w 4648200"/>
              <a:gd name="connsiteY41" fmla="*/ 2571750 h 2950517"/>
              <a:gd name="connsiteX42" fmla="*/ 3949700 w 4648200"/>
              <a:gd name="connsiteY42" fmla="*/ 2673350 h 2950517"/>
              <a:gd name="connsiteX43" fmla="*/ 3759200 w 4648200"/>
              <a:gd name="connsiteY43" fmla="*/ 2755900 h 2950517"/>
              <a:gd name="connsiteX44" fmla="*/ 3568700 w 4648200"/>
              <a:gd name="connsiteY44" fmla="*/ 2832100 h 2950517"/>
              <a:gd name="connsiteX45" fmla="*/ 3359150 w 4648200"/>
              <a:gd name="connsiteY45" fmla="*/ 2876550 h 2950517"/>
              <a:gd name="connsiteX46" fmla="*/ 3092450 w 4648200"/>
              <a:gd name="connsiteY46" fmla="*/ 2908300 h 2950517"/>
              <a:gd name="connsiteX47" fmla="*/ 2806700 w 4648200"/>
              <a:gd name="connsiteY47" fmla="*/ 2927350 h 2950517"/>
              <a:gd name="connsiteX48" fmla="*/ 2498725 w 4648200"/>
              <a:gd name="connsiteY48" fmla="*/ 2949575 h 2950517"/>
              <a:gd name="connsiteX49" fmla="*/ 2209800 w 4648200"/>
              <a:gd name="connsiteY49" fmla="*/ 2946400 h 2950517"/>
              <a:gd name="connsiteX50" fmla="*/ 1819275 w 4648200"/>
              <a:gd name="connsiteY50" fmla="*/ 2946400 h 2950517"/>
              <a:gd name="connsiteX51" fmla="*/ 1489075 w 4648200"/>
              <a:gd name="connsiteY51" fmla="*/ 2946400 h 2950517"/>
              <a:gd name="connsiteX52" fmla="*/ 1250950 w 4648200"/>
              <a:gd name="connsiteY52" fmla="*/ 2917825 h 2950517"/>
              <a:gd name="connsiteX53" fmla="*/ 1028700 w 4648200"/>
              <a:gd name="connsiteY53" fmla="*/ 2870200 h 2950517"/>
              <a:gd name="connsiteX54" fmla="*/ 850900 w 4648200"/>
              <a:gd name="connsiteY54" fmla="*/ 2800350 h 2950517"/>
              <a:gd name="connsiteX55" fmla="*/ 679450 w 4648200"/>
              <a:gd name="connsiteY55" fmla="*/ 2724150 h 2950517"/>
              <a:gd name="connsiteX56" fmla="*/ 514350 w 4648200"/>
              <a:gd name="connsiteY56" fmla="*/ 2597150 h 2950517"/>
              <a:gd name="connsiteX57" fmla="*/ 381000 w 4648200"/>
              <a:gd name="connsiteY57" fmla="*/ 2432050 h 2950517"/>
              <a:gd name="connsiteX58" fmla="*/ 285750 w 4648200"/>
              <a:gd name="connsiteY58" fmla="*/ 2317750 h 2950517"/>
              <a:gd name="connsiteX59" fmla="*/ 196850 w 4648200"/>
              <a:gd name="connsiteY59" fmla="*/ 2165350 h 2950517"/>
              <a:gd name="connsiteX60" fmla="*/ 114300 w 4648200"/>
              <a:gd name="connsiteY60" fmla="*/ 1981200 h 2950517"/>
              <a:gd name="connsiteX61" fmla="*/ 69850 w 4648200"/>
              <a:gd name="connsiteY61" fmla="*/ 1809750 h 2950517"/>
              <a:gd name="connsiteX62" fmla="*/ 25400 w 4648200"/>
              <a:gd name="connsiteY62" fmla="*/ 1600200 h 2950517"/>
              <a:gd name="connsiteX63" fmla="*/ 0 w 4648200"/>
              <a:gd name="connsiteY63" fmla="*/ 1377950 h 2950517"/>
              <a:gd name="connsiteX64" fmla="*/ 19050 w 4648200"/>
              <a:gd name="connsiteY64" fmla="*/ 1155700 h 2950517"/>
              <a:gd name="connsiteX65" fmla="*/ 44450 w 4648200"/>
              <a:gd name="connsiteY65" fmla="*/ 965200 h 2950517"/>
              <a:gd name="connsiteX66" fmla="*/ 101600 w 4648200"/>
              <a:gd name="connsiteY66" fmla="*/ 838200 h 2950517"/>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2450 w 4648200"/>
              <a:gd name="connsiteY46" fmla="*/ 290830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62325 w 4648200"/>
              <a:gd name="connsiteY45" fmla="*/ 29019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432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305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1975 w 4648200"/>
              <a:gd name="connsiteY46" fmla="*/ 2930525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8325 w 4648200"/>
              <a:gd name="connsiteY46" fmla="*/ 293370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005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0950 w 4648200"/>
              <a:gd name="connsiteY52" fmla="*/ 2917825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687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3700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6875"/>
              <a:gd name="connsiteX1" fmla="*/ 146050 w 4648200"/>
              <a:gd name="connsiteY1" fmla="*/ 749300 h 2936875"/>
              <a:gd name="connsiteX2" fmla="*/ 177800 w 4648200"/>
              <a:gd name="connsiteY2" fmla="*/ 692150 h 2936875"/>
              <a:gd name="connsiteX3" fmla="*/ 279400 w 4648200"/>
              <a:gd name="connsiteY3" fmla="*/ 603250 h 2936875"/>
              <a:gd name="connsiteX4" fmla="*/ 374650 w 4648200"/>
              <a:gd name="connsiteY4" fmla="*/ 527050 h 2936875"/>
              <a:gd name="connsiteX5" fmla="*/ 463550 w 4648200"/>
              <a:gd name="connsiteY5" fmla="*/ 482600 h 2936875"/>
              <a:gd name="connsiteX6" fmla="*/ 565150 w 4648200"/>
              <a:gd name="connsiteY6" fmla="*/ 406400 h 2936875"/>
              <a:gd name="connsiteX7" fmla="*/ 717550 w 4648200"/>
              <a:gd name="connsiteY7" fmla="*/ 349250 h 2936875"/>
              <a:gd name="connsiteX8" fmla="*/ 831850 w 4648200"/>
              <a:gd name="connsiteY8" fmla="*/ 298450 h 2936875"/>
              <a:gd name="connsiteX9" fmla="*/ 927100 w 4648200"/>
              <a:gd name="connsiteY9" fmla="*/ 266700 h 2936875"/>
              <a:gd name="connsiteX10" fmla="*/ 1022350 w 4648200"/>
              <a:gd name="connsiteY10" fmla="*/ 260350 h 2936875"/>
              <a:gd name="connsiteX11" fmla="*/ 1104900 w 4648200"/>
              <a:gd name="connsiteY11" fmla="*/ 228600 h 2936875"/>
              <a:gd name="connsiteX12" fmla="*/ 1219200 w 4648200"/>
              <a:gd name="connsiteY12" fmla="*/ 190500 h 2936875"/>
              <a:gd name="connsiteX13" fmla="*/ 1346200 w 4648200"/>
              <a:gd name="connsiteY13" fmla="*/ 158750 h 2936875"/>
              <a:gd name="connsiteX14" fmla="*/ 1473200 w 4648200"/>
              <a:gd name="connsiteY14" fmla="*/ 133350 h 2936875"/>
              <a:gd name="connsiteX15" fmla="*/ 1612900 w 4648200"/>
              <a:gd name="connsiteY15" fmla="*/ 101600 h 2936875"/>
              <a:gd name="connsiteX16" fmla="*/ 1765300 w 4648200"/>
              <a:gd name="connsiteY16" fmla="*/ 82550 h 2936875"/>
              <a:gd name="connsiteX17" fmla="*/ 1943100 w 4648200"/>
              <a:gd name="connsiteY17" fmla="*/ 76200 h 2936875"/>
              <a:gd name="connsiteX18" fmla="*/ 2070100 w 4648200"/>
              <a:gd name="connsiteY18" fmla="*/ 50800 h 2936875"/>
              <a:gd name="connsiteX19" fmla="*/ 2254250 w 4648200"/>
              <a:gd name="connsiteY19" fmla="*/ 25400 h 2936875"/>
              <a:gd name="connsiteX20" fmla="*/ 2451100 w 4648200"/>
              <a:gd name="connsiteY20" fmla="*/ 6350 h 2936875"/>
              <a:gd name="connsiteX21" fmla="*/ 2679700 w 4648200"/>
              <a:gd name="connsiteY21" fmla="*/ 0 h 2936875"/>
              <a:gd name="connsiteX22" fmla="*/ 2876550 w 4648200"/>
              <a:gd name="connsiteY22" fmla="*/ 6350 h 2936875"/>
              <a:gd name="connsiteX23" fmla="*/ 3092450 w 4648200"/>
              <a:gd name="connsiteY23" fmla="*/ 19050 h 2936875"/>
              <a:gd name="connsiteX24" fmla="*/ 3327400 w 4648200"/>
              <a:gd name="connsiteY24" fmla="*/ 63500 h 2936875"/>
              <a:gd name="connsiteX25" fmla="*/ 3517900 w 4648200"/>
              <a:gd name="connsiteY25" fmla="*/ 120650 h 2936875"/>
              <a:gd name="connsiteX26" fmla="*/ 3714750 w 4648200"/>
              <a:gd name="connsiteY26" fmla="*/ 171450 h 2936875"/>
              <a:gd name="connsiteX27" fmla="*/ 3886200 w 4648200"/>
              <a:gd name="connsiteY27" fmla="*/ 247650 h 2936875"/>
              <a:gd name="connsiteX28" fmla="*/ 4044950 w 4648200"/>
              <a:gd name="connsiteY28" fmla="*/ 342900 h 2936875"/>
              <a:gd name="connsiteX29" fmla="*/ 4197350 w 4648200"/>
              <a:gd name="connsiteY29" fmla="*/ 457200 h 2936875"/>
              <a:gd name="connsiteX30" fmla="*/ 4337050 w 4648200"/>
              <a:gd name="connsiteY30" fmla="*/ 571500 h 2936875"/>
              <a:gd name="connsiteX31" fmla="*/ 4476750 w 4648200"/>
              <a:gd name="connsiteY31" fmla="*/ 742950 h 2936875"/>
              <a:gd name="connsiteX32" fmla="*/ 4559300 w 4648200"/>
              <a:gd name="connsiteY32" fmla="*/ 901700 h 2936875"/>
              <a:gd name="connsiteX33" fmla="*/ 4616450 w 4648200"/>
              <a:gd name="connsiteY33" fmla="*/ 1085850 h 2936875"/>
              <a:gd name="connsiteX34" fmla="*/ 4641850 w 4648200"/>
              <a:gd name="connsiteY34" fmla="*/ 1270000 h 2936875"/>
              <a:gd name="connsiteX35" fmla="*/ 4648200 w 4648200"/>
              <a:gd name="connsiteY35" fmla="*/ 1460500 h 2936875"/>
              <a:gd name="connsiteX36" fmla="*/ 4641850 w 4648200"/>
              <a:gd name="connsiteY36" fmla="*/ 1631950 h 2936875"/>
              <a:gd name="connsiteX37" fmla="*/ 4603750 w 4648200"/>
              <a:gd name="connsiteY37" fmla="*/ 1873250 h 2936875"/>
              <a:gd name="connsiteX38" fmla="*/ 4540250 w 4648200"/>
              <a:gd name="connsiteY38" fmla="*/ 2063750 h 2936875"/>
              <a:gd name="connsiteX39" fmla="*/ 4419600 w 4648200"/>
              <a:gd name="connsiteY39" fmla="*/ 2279650 h 2936875"/>
              <a:gd name="connsiteX40" fmla="*/ 4286250 w 4648200"/>
              <a:gd name="connsiteY40" fmla="*/ 2432050 h 2936875"/>
              <a:gd name="connsiteX41" fmla="*/ 4121150 w 4648200"/>
              <a:gd name="connsiteY41" fmla="*/ 2571750 h 2936875"/>
              <a:gd name="connsiteX42" fmla="*/ 3949700 w 4648200"/>
              <a:gd name="connsiteY42" fmla="*/ 2673350 h 2936875"/>
              <a:gd name="connsiteX43" fmla="*/ 3759200 w 4648200"/>
              <a:gd name="connsiteY43" fmla="*/ 2755900 h 2936875"/>
              <a:gd name="connsiteX44" fmla="*/ 3568700 w 4648200"/>
              <a:gd name="connsiteY44" fmla="*/ 2832100 h 2936875"/>
              <a:gd name="connsiteX45" fmla="*/ 3362325 w 4648200"/>
              <a:gd name="connsiteY45" fmla="*/ 2901950 h 2936875"/>
              <a:gd name="connsiteX46" fmla="*/ 3108325 w 4648200"/>
              <a:gd name="connsiteY46" fmla="*/ 2933700 h 2936875"/>
              <a:gd name="connsiteX47" fmla="*/ 2813050 w 4648200"/>
              <a:gd name="connsiteY47" fmla="*/ 2936875 h 2936875"/>
              <a:gd name="connsiteX48" fmla="*/ 2501900 w 4648200"/>
              <a:gd name="connsiteY48" fmla="*/ 2933700 h 2936875"/>
              <a:gd name="connsiteX49" fmla="*/ 2209800 w 4648200"/>
              <a:gd name="connsiteY49" fmla="*/ 2933700 h 2936875"/>
              <a:gd name="connsiteX50" fmla="*/ 1822450 w 4648200"/>
              <a:gd name="connsiteY50" fmla="*/ 2933700 h 2936875"/>
              <a:gd name="connsiteX51" fmla="*/ 1492250 w 4648200"/>
              <a:gd name="connsiteY51" fmla="*/ 2933700 h 2936875"/>
              <a:gd name="connsiteX52" fmla="*/ 1254125 w 4648200"/>
              <a:gd name="connsiteY52" fmla="*/ 2933700 h 2936875"/>
              <a:gd name="connsiteX53" fmla="*/ 1028700 w 4648200"/>
              <a:gd name="connsiteY53" fmla="*/ 2870200 h 2936875"/>
              <a:gd name="connsiteX54" fmla="*/ 850900 w 4648200"/>
              <a:gd name="connsiteY54" fmla="*/ 2800350 h 2936875"/>
              <a:gd name="connsiteX55" fmla="*/ 679450 w 4648200"/>
              <a:gd name="connsiteY55" fmla="*/ 2724150 h 2936875"/>
              <a:gd name="connsiteX56" fmla="*/ 514350 w 4648200"/>
              <a:gd name="connsiteY56" fmla="*/ 2597150 h 2936875"/>
              <a:gd name="connsiteX57" fmla="*/ 381000 w 4648200"/>
              <a:gd name="connsiteY57" fmla="*/ 2432050 h 2936875"/>
              <a:gd name="connsiteX58" fmla="*/ 285750 w 4648200"/>
              <a:gd name="connsiteY58" fmla="*/ 2317750 h 2936875"/>
              <a:gd name="connsiteX59" fmla="*/ 196850 w 4648200"/>
              <a:gd name="connsiteY59" fmla="*/ 2165350 h 2936875"/>
              <a:gd name="connsiteX60" fmla="*/ 114300 w 4648200"/>
              <a:gd name="connsiteY60" fmla="*/ 1981200 h 2936875"/>
              <a:gd name="connsiteX61" fmla="*/ 69850 w 4648200"/>
              <a:gd name="connsiteY61" fmla="*/ 1809750 h 2936875"/>
              <a:gd name="connsiteX62" fmla="*/ 25400 w 4648200"/>
              <a:gd name="connsiteY62" fmla="*/ 1600200 h 2936875"/>
              <a:gd name="connsiteX63" fmla="*/ 0 w 4648200"/>
              <a:gd name="connsiteY63" fmla="*/ 1377950 h 2936875"/>
              <a:gd name="connsiteX64" fmla="*/ 19050 w 4648200"/>
              <a:gd name="connsiteY64" fmla="*/ 1155700 h 2936875"/>
              <a:gd name="connsiteX65" fmla="*/ 44450 w 4648200"/>
              <a:gd name="connsiteY65" fmla="*/ 965200 h 2936875"/>
              <a:gd name="connsiteX66" fmla="*/ 101600 w 4648200"/>
              <a:gd name="connsiteY66" fmla="*/ 838200 h 2936875"/>
              <a:gd name="connsiteX0" fmla="*/ 101600 w 4648200"/>
              <a:gd name="connsiteY0" fmla="*/ 838200 h 2938403"/>
              <a:gd name="connsiteX1" fmla="*/ 146050 w 4648200"/>
              <a:gd name="connsiteY1" fmla="*/ 749300 h 2938403"/>
              <a:gd name="connsiteX2" fmla="*/ 177800 w 4648200"/>
              <a:gd name="connsiteY2" fmla="*/ 692150 h 2938403"/>
              <a:gd name="connsiteX3" fmla="*/ 279400 w 4648200"/>
              <a:gd name="connsiteY3" fmla="*/ 603250 h 2938403"/>
              <a:gd name="connsiteX4" fmla="*/ 374650 w 4648200"/>
              <a:gd name="connsiteY4" fmla="*/ 527050 h 2938403"/>
              <a:gd name="connsiteX5" fmla="*/ 463550 w 4648200"/>
              <a:gd name="connsiteY5" fmla="*/ 482600 h 2938403"/>
              <a:gd name="connsiteX6" fmla="*/ 565150 w 4648200"/>
              <a:gd name="connsiteY6" fmla="*/ 406400 h 2938403"/>
              <a:gd name="connsiteX7" fmla="*/ 717550 w 4648200"/>
              <a:gd name="connsiteY7" fmla="*/ 349250 h 2938403"/>
              <a:gd name="connsiteX8" fmla="*/ 831850 w 4648200"/>
              <a:gd name="connsiteY8" fmla="*/ 298450 h 2938403"/>
              <a:gd name="connsiteX9" fmla="*/ 927100 w 4648200"/>
              <a:gd name="connsiteY9" fmla="*/ 266700 h 2938403"/>
              <a:gd name="connsiteX10" fmla="*/ 1022350 w 4648200"/>
              <a:gd name="connsiteY10" fmla="*/ 260350 h 2938403"/>
              <a:gd name="connsiteX11" fmla="*/ 1104900 w 4648200"/>
              <a:gd name="connsiteY11" fmla="*/ 228600 h 2938403"/>
              <a:gd name="connsiteX12" fmla="*/ 1219200 w 4648200"/>
              <a:gd name="connsiteY12" fmla="*/ 190500 h 2938403"/>
              <a:gd name="connsiteX13" fmla="*/ 1346200 w 4648200"/>
              <a:gd name="connsiteY13" fmla="*/ 158750 h 2938403"/>
              <a:gd name="connsiteX14" fmla="*/ 1473200 w 4648200"/>
              <a:gd name="connsiteY14" fmla="*/ 133350 h 2938403"/>
              <a:gd name="connsiteX15" fmla="*/ 1612900 w 4648200"/>
              <a:gd name="connsiteY15" fmla="*/ 101600 h 2938403"/>
              <a:gd name="connsiteX16" fmla="*/ 1765300 w 4648200"/>
              <a:gd name="connsiteY16" fmla="*/ 82550 h 2938403"/>
              <a:gd name="connsiteX17" fmla="*/ 1943100 w 4648200"/>
              <a:gd name="connsiteY17" fmla="*/ 76200 h 2938403"/>
              <a:gd name="connsiteX18" fmla="*/ 2070100 w 4648200"/>
              <a:gd name="connsiteY18" fmla="*/ 50800 h 2938403"/>
              <a:gd name="connsiteX19" fmla="*/ 2254250 w 4648200"/>
              <a:gd name="connsiteY19" fmla="*/ 25400 h 2938403"/>
              <a:gd name="connsiteX20" fmla="*/ 2451100 w 4648200"/>
              <a:gd name="connsiteY20" fmla="*/ 6350 h 2938403"/>
              <a:gd name="connsiteX21" fmla="*/ 2679700 w 4648200"/>
              <a:gd name="connsiteY21" fmla="*/ 0 h 2938403"/>
              <a:gd name="connsiteX22" fmla="*/ 2876550 w 4648200"/>
              <a:gd name="connsiteY22" fmla="*/ 6350 h 2938403"/>
              <a:gd name="connsiteX23" fmla="*/ 3092450 w 4648200"/>
              <a:gd name="connsiteY23" fmla="*/ 19050 h 2938403"/>
              <a:gd name="connsiteX24" fmla="*/ 3327400 w 4648200"/>
              <a:gd name="connsiteY24" fmla="*/ 63500 h 2938403"/>
              <a:gd name="connsiteX25" fmla="*/ 3517900 w 4648200"/>
              <a:gd name="connsiteY25" fmla="*/ 120650 h 2938403"/>
              <a:gd name="connsiteX26" fmla="*/ 3714750 w 4648200"/>
              <a:gd name="connsiteY26" fmla="*/ 171450 h 2938403"/>
              <a:gd name="connsiteX27" fmla="*/ 3886200 w 4648200"/>
              <a:gd name="connsiteY27" fmla="*/ 247650 h 2938403"/>
              <a:gd name="connsiteX28" fmla="*/ 4044950 w 4648200"/>
              <a:gd name="connsiteY28" fmla="*/ 342900 h 2938403"/>
              <a:gd name="connsiteX29" fmla="*/ 4197350 w 4648200"/>
              <a:gd name="connsiteY29" fmla="*/ 457200 h 2938403"/>
              <a:gd name="connsiteX30" fmla="*/ 4337050 w 4648200"/>
              <a:gd name="connsiteY30" fmla="*/ 571500 h 2938403"/>
              <a:gd name="connsiteX31" fmla="*/ 4476750 w 4648200"/>
              <a:gd name="connsiteY31" fmla="*/ 742950 h 2938403"/>
              <a:gd name="connsiteX32" fmla="*/ 4559300 w 4648200"/>
              <a:gd name="connsiteY32" fmla="*/ 901700 h 2938403"/>
              <a:gd name="connsiteX33" fmla="*/ 4616450 w 4648200"/>
              <a:gd name="connsiteY33" fmla="*/ 1085850 h 2938403"/>
              <a:gd name="connsiteX34" fmla="*/ 4641850 w 4648200"/>
              <a:gd name="connsiteY34" fmla="*/ 1270000 h 2938403"/>
              <a:gd name="connsiteX35" fmla="*/ 4648200 w 4648200"/>
              <a:gd name="connsiteY35" fmla="*/ 1460500 h 2938403"/>
              <a:gd name="connsiteX36" fmla="*/ 4641850 w 4648200"/>
              <a:gd name="connsiteY36" fmla="*/ 1631950 h 2938403"/>
              <a:gd name="connsiteX37" fmla="*/ 4603750 w 4648200"/>
              <a:gd name="connsiteY37" fmla="*/ 1873250 h 2938403"/>
              <a:gd name="connsiteX38" fmla="*/ 4540250 w 4648200"/>
              <a:gd name="connsiteY38" fmla="*/ 2063750 h 2938403"/>
              <a:gd name="connsiteX39" fmla="*/ 4419600 w 4648200"/>
              <a:gd name="connsiteY39" fmla="*/ 2279650 h 2938403"/>
              <a:gd name="connsiteX40" fmla="*/ 4286250 w 4648200"/>
              <a:gd name="connsiteY40" fmla="*/ 2432050 h 2938403"/>
              <a:gd name="connsiteX41" fmla="*/ 4121150 w 4648200"/>
              <a:gd name="connsiteY41" fmla="*/ 2571750 h 2938403"/>
              <a:gd name="connsiteX42" fmla="*/ 3949700 w 4648200"/>
              <a:gd name="connsiteY42" fmla="*/ 2673350 h 2938403"/>
              <a:gd name="connsiteX43" fmla="*/ 3759200 w 4648200"/>
              <a:gd name="connsiteY43" fmla="*/ 2755900 h 2938403"/>
              <a:gd name="connsiteX44" fmla="*/ 3568700 w 4648200"/>
              <a:gd name="connsiteY44" fmla="*/ 2832100 h 2938403"/>
              <a:gd name="connsiteX45" fmla="*/ 3362325 w 4648200"/>
              <a:gd name="connsiteY45" fmla="*/ 2901950 h 2938403"/>
              <a:gd name="connsiteX46" fmla="*/ 3108325 w 4648200"/>
              <a:gd name="connsiteY46" fmla="*/ 2933700 h 2938403"/>
              <a:gd name="connsiteX47" fmla="*/ 2813050 w 4648200"/>
              <a:gd name="connsiteY47" fmla="*/ 2936875 h 2938403"/>
              <a:gd name="connsiteX48" fmla="*/ 2501900 w 4648200"/>
              <a:gd name="connsiteY48" fmla="*/ 2933700 h 2938403"/>
              <a:gd name="connsiteX49" fmla="*/ 2209800 w 4648200"/>
              <a:gd name="connsiteY49" fmla="*/ 2933700 h 2938403"/>
              <a:gd name="connsiteX50" fmla="*/ 1822450 w 4648200"/>
              <a:gd name="connsiteY50" fmla="*/ 2933700 h 2938403"/>
              <a:gd name="connsiteX51" fmla="*/ 1492250 w 4648200"/>
              <a:gd name="connsiteY51" fmla="*/ 2933700 h 2938403"/>
              <a:gd name="connsiteX52" fmla="*/ 1254125 w 4648200"/>
              <a:gd name="connsiteY52" fmla="*/ 2933700 h 2938403"/>
              <a:gd name="connsiteX53" fmla="*/ 1028700 w 4648200"/>
              <a:gd name="connsiteY53" fmla="*/ 2870200 h 2938403"/>
              <a:gd name="connsiteX54" fmla="*/ 850900 w 4648200"/>
              <a:gd name="connsiteY54" fmla="*/ 2800350 h 2938403"/>
              <a:gd name="connsiteX55" fmla="*/ 679450 w 4648200"/>
              <a:gd name="connsiteY55" fmla="*/ 2724150 h 2938403"/>
              <a:gd name="connsiteX56" fmla="*/ 514350 w 4648200"/>
              <a:gd name="connsiteY56" fmla="*/ 2597150 h 2938403"/>
              <a:gd name="connsiteX57" fmla="*/ 381000 w 4648200"/>
              <a:gd name="connsiteY57" fmla="*/ 2432050 h 2938403"/>
              <a:gd name="connsiteX58" fmla="*/ 285750 w 4648200"/>
              <a:gd name="connsiteY58" fmla="*/ 2317750 h 2938403"/>
              <a:gd name="connsiteX59" fmla="*/ 196850 w 4648200"/>
              <a:gd name="connsiteY59" fmla="*/ 2165350 h 2938403"/>
              <a:gd name="connsiteX60" fmla="*/ 114300 w 4648200"/>
              <a:gd name="connsiteY60" fmla="*/ 1981200 h 2938403"/>
              <a:gd name="connsiteX61" fmla="*/ 69850 w 4648200"/>
              <a:gd name="connsiteY61" fmla="*/ 1809750 h 2938403"/>
              <a:gd name="connsiteX62" fmla="*/ 25400 w 4648200"/>
              <a:gd name="connsiteY62" fmla="*/ 1600200 h 2938403"/>
              <a:gd name="connsiteX63" fmla="*/ 0 w 4648200"/>
              <a:gd name="connsiteY63" fmla="*/ 1377950 h 2938403"/>
              <a:gd name="connsiteX64" fmla="*/ 19050 w 4648200"/>
              <a:gd name="connsiteY64" fmla="*/ 1155700 h 2938403"/>
              <a:gd name="connsiteX65" fmla="*/ 44450 w 4648200"/>
              <a:gd name="connsiteY65" fmla="*/ 965200 h 2938403"/>
              <a:gd name="connsiteX66" fmla="*/ 101600 w 4648200"/>
              <a:gd name="connsiteY66" fmla="*/ 838200 h 293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48200" h="2938403">
                <a:moveTo>
                  <a:pt x="101600" y="838200"/>
                </a:moveTo>
                <a:lnTo>
                  <a:pt x="146050" y="749300"/>
                </a:lnTo>
                <a:lnTo>
                  <a:pt x="177800" y="692150"/>
                </a:lnTo>
                <a:lnTo>
                  <a:pt x="279400" y="603250"/>
                </a:lnTo>
                <a:lnTo>
                  <a:pt x="374650" y="527050"/>
                </a:lnTo>
                <a:lnTo>
                  <a:pt x="463550" y="482600"/>
                </a:lnTo>
                <a:lnTo>
                  <a:pt x="565150" y="406400"/>
                </a:lnTo>
                <a:lnTo>
                  <a:pt x="717550" y="349250"/>
                </a:lnTo>
                <a:lnTo>
                  <a:pt x="831850" y="298450"/>
                </a:lnTo>
                <a:lnTo>
                  <a:pt x="927100" y="266700"/>
                </a:lnTo>
                <a:lnTo>
                  <a:pt x="1022350" y="260350"/>
                </a:lnTo>
                <a:lnTo>
                  <a:pt x="1104900" y="228600"/>
                </a:lnTo>
                <a:lnTo>
                  <a:pt x="1219200" y="190500"/>
                </a:lnTo>
                <a:lnTo>
                  <a:pt x="1346200" y="158750"/>
                </a:lnTo>
                <a:lnTo>
                  <a:pt x="1473200" y="133350"/>
                </a:lnTo>
                <a:lnTo>
                  <a:pt x="1612900" y="101600"/>
                </a:lnTo>
                <a:lnTo>
                  <a:pt x="1765300" y="82550"/>
                </a:lnTo>
                <a:lnTo>
                  <a:pt x="1943100" y="76200"/>
                </a:lnTo>
                <a:lnTo>
                  <a:pt x="2070100" y="50800"/>
                </a:lnTo>
                <a:lnTo>
                  <a:pt x="2254250" y="25400"/>
                </a:lnTo>
                <a:lnTo>
                  <a:pt x="2451100" y="6350"/>
                </a:lnTo>
                <a:lnTo>
                  <a:pt x="2679700" y="0"/>
                </a:lnTo>
                <a:lnTo>
                  <a:pt x="2876550" y="6350"/>
                </a:lnTo>
                <a:lnTo>
                  <a:pt x="3092450" y="19050"/>
                </a:lnTo>
                <a:lnTo>
                  <a:pt x="3327400" y="63500"/>
                </a:lnTo>
                <a:lnTo>
                  <a:pt x="3517900" y="120650"/>
                </a:lnTo>
                <a:lnTo>
                  <a:pt x="3714750" y="171450"/>
                </a:lnTo>
                <a:lnTo>
                  <a:pt x="3886200" y="247650"/>
                </a:lnTo>
                <a:lnTo>
                  <a:pt x="4044950" y="342900"/>
                </a:lnTo>
                <a:lnTo>
                  <a:pt x="4197350" y="457200"/>
                </a:lnTo>
                <a:lnTo>
                  <a:pt x="4337050" y="571500"/>
                </a:lnTo>
                <a:lnTo>
                  <a:pt x="4476750" y="742950"/>
                </a:lnTo>
                <a:lnTo>
                  <a:pt x="4559300" y="901700"/>
                </a:lnTo>
                <a:lnTo>
                  <a:pt x="4616450" y="1085850"/>
                </a:lnTo>
                <a:lnTo>
                  <a:pt x="4641850" y="1270000"/>
                </a:lnTo>
                <a:lnTo>
                  <a:pt x="4648200" y="1460500"/>
                </a:lnTo>
                <a:lnTo>
                  <a:pt x="4641850" y="1631950"/>
                </a:lnTo>
                <a:lnTo>
                  <a:pt x="4603750" y="1873250"/>
                </a:lnTo>
                <a:lnTo>
                  <a:pt x="4540250" y="2063750"/>
                </a:lnTo>
                <a:lnTo>
                  <a:pt x="4419600" y="2279650"/>
                </a:lnTo>
                <a:lnTo>
                  <a:pt x="4286250" y="2432050"/>
                </a:lnTo>
                <a:lnTo>
                  <a:pt x="4121150" y="2571750"/>
                </a:lnTo>
                <a:lnTo>
                  <a:pt x="3949700" y="2673350"/>
                </a:lnTo>
                <a:lnTo>
                  <a:pt x="3759200" y="2755900"/>
                </a:lnTo>
                <a:lnTo>
                  <a:pt x="3568700" y="2832100"/>
                </a:lnTo>
                <a:lnTo>
                  <a:pt x="3362325" y="2901950"/>
                </a:lnTo>
                <a:lnTo>
                  <a:pt x="3108325" y="2933700"/>
                </a:lnTo>
                <a:lnTo>
                  <a:pt x="2813050" y="2936875"/>
                </a:lnTo>
                <a:cubicBezTo>
                  <a:pt x="2705100" y="2932642"/>
                  <a:pt x="2602442" y="2934229"/>
                  <a:pt x="2501900" y="2933700"/>
                </a:cubicBezTo>
                <a:lnTo>
                  <a:pt x="2209800" y="2933700"/>
                </a:lnTo>
                <a:lnTo>
                  <a:pt x="1822450" y="2933700"/>
                </a:lnTo>
                <a:lnTo>
                  <a:pt x="1492250" y="2933700"/>
                </a:lnTo>
                <a:cubicBezTo>
                  <a:pt x="1416050" y="2933700"/>
                  <a:pt x="1331383" y="2944283"/>
                  <a:pt x="1254125" y="2933700"/>
                </a:cubicBezTo>
                <a:cubicBezTo>
                  <a:pt x="1176867" y="2923117"/>
                  <a:pt x="1102783" y="2886075"/>
                  <a:pt x="1028700" y="2870200"/>
                </a:cubicBezTo>
                <a:lnTo>
                  <a:pt x="850900" y="2800350"/>
                </a:lnTo>
                <a:lnTo>
                  <a:pt x="679450" y="2724150"/>
                </a:lnTo>
                <a:lnTo>
                  <a:pt x="514350" y="2597150"/>
                </a:lnTo>
                <a:lnTo>
                  <a:pt x="381000" y="2432050"/>
                </a:lnTo>
                <a:lnTo>
                  <a:pt x="285750" y="2317750"/>
                </a:lnTo>
                <a:lnTo>
                  <a:pt x="196850" y="2165350"/>
                </a:lnTo>
                <a:lnTo>
                  <a:pt x="114300" y="1981200"/>
                </a:lnTo>
                <a:lnTo>
                  <a:pt x="69850" y="1809750"/>
                </a:lnTo>
                <a:lnTo>
                  <a:pt x="25400" y="1600200"/>
                </a:lnTo>
                <a:lnTo>
                  <a:pt x="0" y="1377950"/>
                </a:lnTo>
                <a:lnTo>
                  <a:pt x="19050" y="1155700"/>
                </a:lnTo>
                <a:lnTo>
                  <a:pt x="44450" y="965200"/>
                </a:lnTo>
                <a:lnTo>
                  <a:pt x="101600" y="838200"/>
                </a:lnTo>
                <a:close/>
              </a:path>
            </a:pathLst>
          </a:custGeom>
          <a:noFill/>
          <a:ln w="25400">
            <a:solidFill>
              <a:srgbClr val="BA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66">
            <a:extLst>
              <a:ext uri="{FF2B5EF4-FFF2-40B4-BE49-F238E27FC236}">
                <a16:creationId xmlns:a16="http://schemas.microsoft.com/office/drawing/2014/main" id="{C407A75C-EE75-E148-98AB-9074A12989A6}"/>
              </a:ext>
            </a:extLst>
          </p:cNvPr>
          <p:cNvSpPr>
            <a:spLocks noChangeAspect="1"/>
          </p:cNvSpPr>
          <p:nvPr/>
        </p:nvSpPr>
        <p:spPr>
          <a:xfrm rot="10800000">
            <a:off x="544321" y="3838045"/>
            <a:ext cx="3964399" cy="2506132"/>
          </a:xfrm>
          <a:custGeom>
            <a:avLst/>
            <a:gdLst>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44600 w 4648200"/>
              <a:gd name="connsiteY52" fmla="*/ 2889250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50950 w 4648200"/>
              <a:gd name="connsiteY52" fmla="*/ 2917825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6100 w 4648200"/>
              <a:gd name="connsiteY50" fmla="*/ 29083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7403"/>
              <a:gd name="connsiteX1" fmla="*/ 146050 w 4648200"/>
              <a:gd name="connsiteY1" fmla="*/ 749300 h 2947403"/>
              <a:gd name="connsiteX2" fmla="*/ 177800 w 4648200"/>
              <a:gd name="connsiteY2" fmla="*/ 692150 h 2947403"/>
              <a:gd name="connsiteX3" fmla="*/ 279400 w 4648200"/>
              <a:gd name="connsiteY3" fmla="*/ 603250 h 2947403"/>
              <a:gd name="connsiteX4" fmla="*/ 374650 w 4648200"/>
              <a:gd name="connsiteY4" fmla="*/ 527050 h 2947403"/>
              <a:gd name="connsiteX5" fmla="*/ 463550 w 4648200"/>
              <a:gd name="connsiteY5" fmla="*/ 482600 h 2947403"/>
              <a:gd name="connsiteX6" fmla="*/ 565150 w 4648200"/>
              <a:gd name="connsiteY6" fmla="*/ 406400 h 2947403"/>
              <a:gd name="connsiteX7" fmla="*/ 717550 w 4648200"/>
              <a:gd name="connsiteY7" fmla="*/ 349250 h 2947403"/>
              <a:gd name="connsiteX8" fmla="*/ 831850 w 4648200"/>
              <a:gd name="connsiteY8" fmla="*/ 298450 h 2947403"/>
              <a:gd name="connsiteX9" fmla="*/ 927100 w 4648200"/>
              <a:gd name="connsiteY9" fmla="*/ 266700 h 2947403"/>
              <a:gd name="connsiteX10" fmla="*/ 1022350 w 4648200"/>
              <a:gd name="connsiteY10" fmla="*/ 260350 h 2947403"/>
              <a:gd name="connsiteX11" fmla="*/ 1104900 w 4648200"/>
              <a:gd name="connsiteY11" fmla="*/ 228600 h 2947403"/>
              <a:gd name="connsiteX12" fmla="*/ 1219200 w 4648200"/>
              <a:gd name="connsiteY12" fmla="*/ 190500 h 2947403"/>
              <a:gd name="connsiteX13" fmla="*/ 1346200 w 4648200"/>
              <a:gd name="connsiteY13" fmla="*/ 158750 h 2947403"/>
              <a:gd name="connsiteX14" fmla="*/ 1473200 w 4648200"/>
              <a:gd name="connsiteY14" fmla="*/ 133350 h 2947403"/>
              <a:gd name="connsiteX15" fmla="*/ 1612900 w 4648200"/>
              <a:gd name="connsiteY15" fmla="*/ 101600 h 2947403"/>
              <a:gd name="connsiteX16" fmla="*/ 1765300 w 4648200"/>
              <a:gd name="connsiteY16" fmla="*/ 82550 h 2947403"/>
              <a:gd name="connsiteX17" fmla="*/ 1943100 w 4648200"/>
              <a:gd name="connsiteY17" fmla="*/ 76200 h 2947403"/>
              <a:gd name="connsiteX18" fmla="*/ 2070100 w 4648200"/>
              <a:gd name="connsiteY18" fmla="*/ 50800 h 2947403"/>
              <a:gd name="connsiteX19" fmla="*/ 2254250 w 4648200"/>
              <a:gd name="connsiteY19" fmla="*/ 25400 h 2947403"/>
              <a:gd name="connsiteX20" fmla="*/ 2451100 w 4648200"/>
              <a:gd name="connsiteY20" fmla="*/ 6350 h 2947403"/>
              <a:gd name="connsiteX21" fmla="*/ 2679700 w 4648200"/>
              <a:gd name="connsiteY21" fmla="*/ 0 h 2947403"/>
              <a:gd name="connsiteX22" fmla="*/ 2876550 w 4648200"/>
              <a:gd name="connsiteY22" fmla="*/ 6350 h 2947403"/>
              <a:gd name="connsiteX23" fmla="*/ 3092450 w 4648200"/>
              <a:gd name="connsiteY23" fmla="*/ 19050 h 2947403"/>
              <a:gd name="connsiteX24" fmla="*/ 3327400 w 4648200"/>
              <a:gd name="connsiteY24" fmla="*/ 63500 h 2947403"/>
              <a:gd name="connsiteX25" fmla="*/ 3517900 w 4648200"/>
              <a:gd name="connsiteY25" fmla="*/ 120650 h 2947403"/>
              <a:gd name="connsiteX26" fmla="*/ 3714750 w 4648200"/>
              <a:gd name="connsiteY26" fmla="*/ 171450 h 2947403"/>
              <a:gd name="connsiteX27" fmla="*/ 3886200 w 4648200"/>
              <a:gd name="connsiteY27" fmla="*/ 247650 h 2947403"/>
              <a:gd name="connsiteX28" fmla="*/ 4044950 w 4648200"/>
              <a:gd name="connsiteY28" fmla="*/ 342900 h 2947403"/>
              <a:gd name="connsiteX29" fmla="*/ 4197350 w 4648200"/>
              <a:gd name="connsiteY29" fmla="*/ 457200 h 2947403"/>
              <a:gd name="connsiteX30" fmla="*/ 4337050 w 4648200"/>
              <a:gd name="connsiteY30" fmla="*/ 571500 h 2947403"/>
              <a:gd name="connsiteX31" fmla="*/ 4476750 w 4648200"/>
              <a:gd name="connsiteY31" fmla="*/ 742950 h 2947403"/>
              <a:gd name="connsiteX32" fmla="*/ 4559300 w 4648200"/>
              <a:gd name="connsiteY32" fmla="*/ 901700 h 2947403"/>
              <a:gd name="connsiteX33" fmla="*/ 4616450 w 4648200"/>
              <a:gd name="connsiteY33" fmla="*/ 1085850 h 2947403"/>
              <a:gd name="connsiteX34" fmla="*/ 4641850 w 4648200"/>
              <a:gd name="connsiteY34" fmla="*/ 1270000 h 2947403"/>
              <a:gd name="connsiteX35" fmla="*/ 4648200 w 4648200"/>
              <a:gd name="connsiteY35" fmla="*/ 1460500 h 2947403"/>
              <a:gd name="connsiteX36" fmla="*/ 4641850 w 4648200"/>
              <a:gd name="connsiteY36" fmla="*/ 1631950 h 2947403"/>
              <a:gd name="connsiteX37" fmla="*/ 4603750 w 4648200"/>
              <a:gd name="connsiteY37" fmla="*/ 1873250 h 2947403"/>
              <a:gd name="connsiteX38" fmla="*/ 4540250 w 4648200"/>
              <a:gd name="connsiteY38" fmla="*/ 2063750 h 2947403"/>
              <a:gd name="connsiteX39" fmla="*/ 4419600 w 4648200"/>
              <a:gd name="connsiteY39" fmla="*/ 2279650 h 2947403"/>
              <a:gd name="connsiteX40" fmla="*/ 4286250 w 4648200"/>
              <a:gd name="connsiteY40" fmla="*/ 2432050 h 2947403"/>
              <a:gd name="connsiteX41" fmla="*/ 4121150 w 4648200"/>
              <a:gd name="connsiteY41" fmla="*/ 2571750 h 2947403"/>
              <a:gd name="connsiteX42" fmla="*/ 3949700 w 4648200"/>
              <a:gd name="connsiteY42" fmla="*/ 2673350 h 2947403"/>
              <a:gd name="connsiteX43" fmla="*/ 3759200 w 4648200"/>
              <a:gd name="connsiteY43" fmla="*/ 2755900 h 2947403"/>
              <a:gd name="connsiteX44" fmla="*/ 3568700 w 4648200"/>
              <a:gd name="connsiteY44" fmla="*/ 2832100 h 2947403"/>
              <a:gd name="connsiteX45" fmla="*/ 3359150 w 4648200"/>
              <a:gd name="connsiteY45" fmla="*/ 2876550 h 2947403"/>
              <a:gd name="connsiteX46" fmla="*/ 3092450 w 4648200"/>
              <a:gd name="connsiteY46" fmla="*/ 2908300 h 2947403"/>
              <a:gd name="connsiteX47" fmla="*/ 2806700 w 4648200"/>
              <a:gd name="connsiteY47" fmla="*/ 2927350 h 2947403"/>
              <a:gd name="connsiteX48" fmla="*/ 2482850 w 4648200"/>
              <a:gd name="connsiteY48" fmla="*/ 2914650 h 2947403"/>
              <a:gd name="connsiteX49" fmla="*/ 2209800 w 4648200"/>
              <a:gd name="connsiteY49" fmla="*/ 2946400 h 2947403"/>
              <a:gd name="connsiteX50" fmla="*/ 1819275 w 4648200"/>
              <a:gd name="connsiteY50" fmla="*/ 2946400 h 2947403"/>
              <a:gd name="connsiteX51" fmla="*/ 1489075 w 4648200"/>
              <a:gd name="connsiteY51" fmla="*/ 2946400 h 2947403"/>
              <a:gd name="connsiteX52" fmla="*/ 1250950 w 4648200"/>
              <a:gd name="connsiteY52" fmla="*/ 2917825 h 2947403"/>
              <a:gd name="connsiteX53" fmla="*/ 1028700 w 4648200"/>
              <a:gd name="connsiteY53" fmla="*/ 2870200 h 2947403"/>
              <a:gd name="connsiteX54" fmla="*/ 850900 w 4648200"/>
              <a:gd name="connsiteY54" fmla="*/ 2800350 h 2947403"/>
              <a:gd name="connsiteX55" fmla="*/ 679450 w 4648200"/>
              <a:gd name="connsiteY55" fmla="*/ 2724150 h 2947403"/>
              <a:gd name="connsiteX56" fmla="*/ 514350 w 4648200"/>
              <a:gd name="connsiteY56" fmla="*/ 2597150 h 2947403"/>
              <a:gd name="connsiteX57" fmla="*/ 381000 w 4648200"/>
              <a:gd name="connsiteY57" fmla="*/ 2432050 h 2947403"/>
              <a:gd name="connsiteX58" fmla="*/ 285750 w 4648200"/>
              <a:gd name="connsiteY58" fmla="*/ 2317750 h 2947403"/>
              <a:gd name="connsiteX59" fmla="*/ 196850 w 4648200"/>
              <a:gd name="connsiteY59" fmla="*/ 2165350 h 2947403"/>
              <a:gd name="connsiteX60" fmla="*/ 114300 w 4648200"/>
              <a:gd name="connsiteY60" fmla="*/ 1981200 h 2947403"/>
              <a:gd name="connsiteX61" fmla="*/ 69850 w 4648200"/>
              <a:gd name="connsiteY61" fmla="*/ 1809750 h 2947403"/>
              <a:gd name="connsiteX62" fmla="*/ 25400 w 4648200"/>
              <a:gd name="connsiteY62" fmla="*/ 1600200 h 2947403"/>
              <a:gd name="connsiteX63" fmla="*/ 0 w 4648200"/>
              <a:gd name="connsiteY63" fmla="*/ 1377950 h 2947403"/>
              <a:gd name="connsiteX64" fmla="*/ 19050 w 4648200"/>
              <a:gd name="connsiteY64" fmla="*/ 1155700 h 2947403"/>
              <a:gd name="connsiteX65" fmla="*/ 44450 w 4648200"/>
              <a:gd name="connsiteY65" fmla="*/ 965200 h 2947403"/>
              <a:gd name="connsiteX66" fmla="*/ 101600 w 4648200"/>
              <a:gd name="connsiteY66" fmla="*/ 838200 h 2947403"/>
              <a:gd name="connsiteX0" fmla="*/ 101600 w 4648200"/>
              <a:gd name="connsiteY0" fmla="*/ 838200 h 2950517"/>
              <a:gd name="connsiteX1" fmla="*/ 146050 w 4648200"/>
              <a:gd name="connsiteY1" fmla="*/ 749300 h 2950517"/>
              <a:gd name="connsiteX2" fmla="*/ 177800 w 4648200"/>
              <a:gd name="connsiteY2" fmla="*/ 692150 h 2950517"/>
              <a:gd name="connsiteX3" fmla="*/ 279400 w 4648200"/>
              <a:gd name="connsiteY3" fmla="*/ 603250 h 2950517"/>
              <a:gd name="connsiteX4" fmla="*/ 374650 w 4648200"/>
              <a:gd name="connsiteY4" fmla="*/ 527050 h 2950517"/>
              <a:gd name="connsiteX5" fmla="*/ 463550 w 4648200"/>
              <a:gd name="connsiteY5" fmla="*/ 482600 h 2950517"/>
              <a:gd name="connsiteX6" fmla="*/ 565150 w 4648200"/>
              <a:gd name="connsiteY6" fmla="*/ 406400 h 2950517"/>
              <a:gd name="connsiteX7" fmla="*/ 717550 w 4648200"/>
              <a:gd name="connsiteY7" fmla="*/ 349250 h 2950517"/>
              <a:gd name="connsiteX8" fmla="*/ 831850 w 4648200"/>
              <a:gd name="connsiteY8" fmla="*/ 298450 h 2950517"/>
              <a:gd name="connsiteX9" fmla="*/ 927100 w 4648200"/>
              <a:gd name="connsiteY9" fmla="*/ 266700 h 2950517"/>
              <a:gd name="connsiteX10" fmla="*/ 1022350 w 4648200"/>
              <a:gd name="connsiteY10" fmla="*/ 260350 h 2950517"/>
              <a:gd name="connsiteX11" fmla="*/ 1104900 w 4648200"/>
              <a:gd name="connsiteY11" fmla="*/ 228600 h 2950517"/>
              <a:gd name="connsiteX12" fmla="*/ 1219200 w 4648200"/>
              <a:gd name="connsiteY12" fmla="*/ 190500 h 2950517"/>
              <a:gd name="connsiteX13" fmla="*/ 1346200 w 4648200"/>
              <a:gd name="connsiteY13" fmla="*/ 158750 h 2950517"/>
              <a:gd name="connsiteX14" fmla="*/ 1473200 w 4648200"/>
              <a:gd name="connsiteY14" fmla="*/ 133350 h 2950517"/>
              <a:gd name="connsiteX15" fmla="*/ 1612900 w 4648200"/>
              <a:gd name="connsiteY15" fmla="*/ 101600 h 2950517"/>
              <a:gd name="connsiteX16" fmla="*/ 1765300 w 4648200"/>
              <a:gd name="connsiteY16" fmla="*/ 82550 h 2950517"/>
              <a:gd name="connsiteX17" fmla="*/ 1943100 w 4648200"/>
              <a:gd name="connsiteY17" fmla="*/ 76200 h 2950517"/>
              <a:gd name="connsiteX18" fmla="*/ 2070100 w 4648200"/>
              <a:gd name="connsiteY18" fmla="*/ 50800 h 2950517"/>
              <a:gd name="connsiteX19" fmla="*/ 2254250 w 4648200"/>
              <a:gd name="connsiteY19" fmla="*/ 25400 h 2950517"/>
              <a:gd name="connsiteX20" fmla="*/ 2451100 w 4648200"/>
              <a:gd name="connsiteY20" fmla="*/ 6350 h 2950517"/>
              <a:gd name="connsiteX21" fmla="*/ 2679700 w 4648200"/>
              <a:gd name="connsiteY21" fmla="*/ 0 h 2950517"/>
              <a:gd name="connsiteX22" fmla="*/ 2876550 w 4648200"/>
              <a:gd name="connsiteY22" fmla="*/ 6350 h 2950517"/>
              <a:gd name="connsiteX23" fmla="*/ 3092450 w 4648200"/>
              <a:gd name="connsiteY23" fmla="*/ 19050 h 2950517"/>
              <a:gd name="connsiteX24" fmla="*/ 3327400 w 4648200"/>
              <a:gd name="connsiteY24" fmla="*/ 63500 h 2950517"/>
              <a:gd name="connsiteX25" fmla="*/ 3517900 w 4648200"/>
              <a:gd name="connsiteY25" fmla="*/ 120650 h 2950517"/>
              <a:gd name="connsiteX26" fmla="*/ 3714750 w 4648200"/>
              <a:gd name="connsiteY26" fmla="*/ 171450 h 2950517"/>
              <a:gd name="connsiteX27" fmla="*/ 3886200 w 4648200"/>
              <a:gd name="connsiteY27" fmla="*/ 247650 h 2950517"/>
              <a:gd name="connsiteX28" fmla="*/ 4044950 w 4648200"/>
              <a:gd name="connsiteY28" fmla="*/ 342900 h 2950517"/>
              <a:gd name="connsiteX29" fmla="*/ 4197350 w 4648200"/>
              <a:gd name="connsiteY29" fmla="*/ 457200 h 2950517"/>
              <a:gd name="connsiteX30" fmla="*/ 4337050 w 4648200"/>
              <a:gd name="connsiteY30" fmla="*/ 571500 h 2950517"/>
              <a:gd name="connsiteX31" fmla="*/ 4476750 w 4648200"/>
              <a:gd name="connsiteY31" fmla="*/ 742950 h 2950517"/>
              <a:gd name="connsiteX32" fmla="*/ 4559300 w 4648200"/>
              <a:gd name="connsiteY32" fmla="*/ 901700 h 2950517"/>
              <a:gd name="connsiteX33" fmla="*/ 4616450 w 4648200"/>
              <a:gd name="connsiteY33" fmla="*/ 1085850 h 2950517"/>
              <a:gd name="connsiteX34" fmla="*/ 4641850 w 4648200"/>
              <a:gd name="connsiteY34" fmla="*/ 1270000 h 2950517"/>
              <a:gd name="connsiteX35" fmla="*/ 4648200 w 4648200"/>
              <a:gd name="connsiteY35" fmla="*/ 1460500 h 2950517"/>
              <a:gd name="connsiteX36" fmla="*/ 4641850 w 4648200"/>
              <a:gd name="connsiteY36" fmla="*/ 1631950 h 2950517"/>
              <a:gd name="connsiteX37" fmla="*/ 4603750 w 4648200"/>
              <a:gd name="connsiteY37" fmla="*/ 1873250 h 2950517"/>
              <a:gd name="connsiteX38" fmla="*/ 4540250 w 4648200"/>
              <a:gd name="connsiteY38" fmla="*/ 2063750 h 2950517"/>
              <a:gd name="connsiteX39" fmla="*/ 4419600 w 4648200"/>
              <a:gd name="connsiteY39" fmla="*/ 2279650 h 2950517"/>
              <a:gd name="connsiteX40" fmla="*/ 4286250 w 4648200"/>
              <a:gd name="connsiteY40" fmla="*/ 2432050 h 2950517"/>
              <a:gd name="connsiteX41" fmla="*/ 4121150 w 4648200"/>
              <a:gd name="connsiteY41" fmla="*/ 2571750 h 2950517"/>
              <a:gd name="connsiteX42" fmla="*/ 3949700 w 4648200"/>
              <a:gd name="connsiteY42" fmla="*/ 2673350 h 2950517"/>
              <a:gd name="connsiteX43" fmla="*/ 3759200 w 4648200"/>
              <a:gd name="connsiteY43" fmla="*/ 2755900 h 2950517"/>
              <a:gd name="connsiteX44" fmla="*/ 3568700 w 4648200"/>
              <a:gd name="connsiteY44" fmla="*/ 2832100 h 2950517"/>
              <a:gd name="connsiteX45" fmla="*/ 3359150 w 4648200"/>
              <a:gd name="connsiteY45" fmla="*/ 2876550 h 2950517"/>
              <a:gd name="connsiteX46" fmla="*/ 3092450 w 4648200"/>
              <a:gd name="connsiteY46" fmla="*/ 2908300 h 2950517"/>
              <a:gd name="connsiteX47" fmla="*/ 2806700 w 4648200"/>
              <a:gd name="connsiteY47" fmla="*/ 2927350 h 2950517"/>
              <a:gd name="connsiteX48" fmla="*/ 2498725 w 4648200"/>
              <a:gd name="connsiteY48" fmla="*/ 2949575 h 2950517"/>
              <a:gd name="connsiteX49" fmla="*/ 2209800 w 4648200"/>
              <a:gd name="connsiteY49" fmla="*/ 2946400 h 2950517"/>
              <a:gd name="connsiteX50" fmla="*/ 1819275 w 4648200"/>
              <a:gd name="connsiteY50" fmla="*/ 2946400 h 2950517"/>
              <a:gd name="connsiteX51" fmla="*/ 1489075 w 4648200"/>
              <a:gd name="connsiteY51" fmla="*/ 2946400 h 2950517"/>
              <a:gd name="connsiteX52" fmla="*/ 1250950 w 4648200"/>
              <a:gd name="connsiteY52" fmla="*/ 2917825 h 2950517"/>
              <a:gd name="connsiteX53" fmla="*/ 1028700 w 4648200"/>
              <a:gd name="connsiteY53" fmla="*/ 2870200 h 2950517"/>
              <a:gd name="connsiteX54" fmla="*/ 850900 w 4648200"/>
              <a:gd name="connsiteY54" fmla="*/ 2800350 h 2950517"/>
              <a:gd name="connsiteX55" fmla="*/ 679450 w 4648200"/>
              <a:gd name="connsiteY55" fmla="*/ 2724150 h 2950517"/>
              <a:gd name="connsiteX56" fmla="*/ 514350 w 4648200"/>
              <a:gd name="connsiteY56" fmla="*/ 2597150 h 2950517"/>
              <a:gd name="connsiteX57" fmla="*/ 381000 w 4648200"/>
              <a:gd name="connsiteY57" fmla="*/ 2432050 h 2950517"/>
              <a:gd name="connsiteX58" fmla="*/ 285750 w 4648200"/>
              <a:gd name="connsiteY58" fmla="*/ 2317750 h 2950517"/>
              <a:gd name="connsiteX59" fmla="*/ 196850 w 4648200"/>
              <a:gd name="connsiteY59" fmla="*/ 2165350 h 2950517"/>
              <a:gd name="connsiteX60" fmla="*/ 114300 w 4648200"/>
              <a:gd name="connsiteY60" fmla="*/ 1981200 h 2950517"/>
              <a:gd name="connsiteX61" fmla="*/ 69850 w 4648200"/>
              <a:gd name="connsiteY61" fmla="*/ 1809750 h 2950517"/>
              <a:gd name="connsiteX62" fmla="*/ 25400 w 4648200"/>
              <a:gd name="connsiteY62" fmla="*/ 1600200 h 2950517"/>
              <a:gd name="connsiteX63" fmla="*/ 0 w 4648200"/>
              <a:gd name="connsiteY63" fmla="*/ 1377950 h 2950517"/>
              <a:gd name="connsiteX64" fmla="*/ 19050 w 4648200"/>
              <a:gd name="connsiteY64" fmla="*/ 1155700 h 2950517"/>
              <a:gd name="connsiteX65" fmla="*/ 44450 w 4648200"/>
              <a:gd name="connsiteY65" fmla="*/ 965200 h 2950517"/>
              <a:gd name="connsiteX66" fmla="*/ 101600 w 4648200"/>
              <a:gd name="connsiteY66" fmla="*/ 838200 h 2950517"/>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2450 w 4648200"/>
              <a:gd name="connsiteY46" fmla="*/ 290830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62325 w 4648200"/>
              <a:gd name="connsiteY45" fmla="*/ 29019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432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305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1975 w 4648200"/>
              <a:gd name="connsiteY46" fmla="*/ 2930525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8325 w 4648200"/>
              <a:gd name="connsiteY46" fmla="*/ 293370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005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0950 w 4648200"/>
              <a:gd name="connsiteY52" fmla="*/ 2917825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687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3700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6875"/>
              <a:gd name="connsiteX1" fmla="*/ 146050 w 4648200"/>
              <a:gd name="connsiteY1" fmla="*/ 749300 h 2936875"/>
              <a:gd name="connsiteX2" fmla="*/ 177800 w 4648200"/>
              <a:gd name="connsiteY2" fmla="*/ 692150 h 2936875"/>
              <a:gd name="connsiteX3" fmla="*/ 279400 w 4648200"/>
              <a:gd name="connsiteY3" fmla="*/ 603250 h 2936875"/>
              <a:gd name="connsiteX4" fmla="*/ 374650 w 4648200"/>
              <a:gd name="connsiteY4" fmla="*/ 527050 h 2936875"/>
              <a:gd name="connsiteX5" fmla="*/ 463550 w 4648200"/>
              <a:gd name="connsiteY5" fmla="*/ 482600 h 2936875"/>
              <a:gd name="connsiteX6" fmla="*/ 565150 w 4648200"/>
              <a:gd name="connsiteY6" fmla="*/ 406400 h 2936875"/>
              <a:gd name="connsiteX7" fmla="*/ 717550 w 4648200"/>
              <a:gd name="connsiteY7" fmla="*/ 349250 h 2936875"/>
              <a:gd name="connsiteX8" fmla="*/ 831850 w 4648200"/>
              <a:gd name="connsiteY8" fmla="*/ 298450 h 2936875"/>
              <a:gd name="connsiteX9" fmla="*/ 927100 w 4648200"/>
              <a:gd name="connsiteY9" fmla="*/ 266700 h 2936875"/>
              <a:gd name="connsiteX10" fmla="*/ 1022350 w 4648200"/>
              <a:gd name="connsiteY10" fmla="*/ 260350 h 2936875"/>
              <a:gd name="connsiteX11" fmla="*/ 1104900 w 4648200"/>
              <a:gd name="connsiteY11" fmla="*/ 228600 h 2936875"/>
              <a:gd name="connsiteX12" fmla="*/ 1219200 w 4648200"/>
              <a:gd name="connsiteY12" fmla="*/ 190500 h 2936875"/>
              <a:gd name="connsiteX13" fmla="*/ 1346200 w 4648200"/>
              <a:gd name="connsiteY13" fmla="*/ 158750 h 2936875"/>
              <a:gd name="connsiteX14" fmla="*/ 1473200 w 4648200"/>
              <a:gd name="connsiteY14" fmla="*/ 133350 h 2936875"/>
              <a:gd name="connsiteX15" fmla="*/ 1612900 w 4648200"/>
              <a:gd name="connsiteY15" fmla="*/ 101600 h 2936875"/>
              <a:gd name="connsiteX16" fmla="*/ 1765300 w 4648200"/>
              <a:gd name="connsiteY16" fmla="*/ 82550 h 2936875"/>
              <a:gd name="connsiteX17" fmla="*/ 1943100 w 4648200"/>
              <a:gd name="connsiteY17" fmla="*/ 76200 h 2936875"/>
              <a:gd name="connsiteX18" fmla="*/ 2070100 w 4648200"/>
              <a:gd name="connsiteY18" fmla="*/ 50800 h 2936875"/>
              <a:gd name="connsiteX19" fmla="*/ 2254250 w 4648200"/>
              <a:gd name="connsiteY19" fmla="*/ 25400 h 2936875"/>
              <a:gd name="connsiteX20" fmla="*/ 2451100 w 4648200"/>
              <a:gd name="connsiteY20" fmla="*/ 6350 h 2936875"/>
              <a:gd name="connsiteX21" fmla="*/ 2679700 w 4648200"/>
              <a:gd name="connsiteY21" fmla="*/ 0 h 2936875"/>
              <a:gd name="connsiteX22" fmla="*/ 2876550 w 4648200"/>
              <a:gd name="connsiteY22" fmla="*/ 6350 h 2936875"/>
              <a:gd name="connsiteX23" fmla="*/ 3092450 w 4648200"/>
              <a:gd name="connsiteY23" fmla="*/ 19050 h 2936875"/>
              <a:gd name="connsiteX24" fmla="*/ 3327400 w 4648200"/>
              <a:gd name="connsiteY24" fmla="*/ 63500 h 2936875"/>
              <a:gd name="connsiteX25" fmla="*/ 3517900 w 4648200"/>
              <a:gd name="connsiteY25" fmla="*/ 120650 h 2936875"/>
              <a:gd name="connsiteX26" fmla="*/ 3714750 w 4648200"/>
              <a:gd name="connsiteY26" fmla="*/ 171450 h 2936875"/>
              <a:gd name="connsiteX27" fmla="*/ 3886200 w 4648200"/>
              <a:gd name="connsiteY27" fmla="*/ 247650 h 2936875"/>
              <a:gd name="connsiteX28" fmla="*/ 4044950 w 4648200"/>
              <a:gd name="connsiteY28" fmla="*/ 342900 h 2936875"/>
              <a:gd name="connsiteX29" fmla="*/ 4197350 w 4648200"/>
              <a:gd name="connsiteY29" fmla="*/ 457200 h 2936875"/>
              <a:gd name="connsiteX30" fmla="*/ 4337050 w 4648200"/>
              <a:gd name="connsiteY30" fmla="*/ 571500 h 2936875"/>
              <a:gd name="connsiteX31" fmla="*/ 4476750 w 4648200"/>
              <a:gd name="connsiteY31" fmla="*/ 742950 h 2936875"/>
              <a:gd name="connsiteX32" fmla="*/ 4559300 w 4648200"/>
              <a:gd name="connsiteY32" fmla="*/ 901700 h 2936875"/>
              <a:gd name="connsiteX33" fmla="*/ 4616450 w 4648200"/>
              <a:gd name="connsiteY33" fmla="*/ 1085850 h 2936875"/>
              <a:gd name="connsiteX34" fmla="*/ 4641850 w 4648200"/>
              <a:gd name="connsiteY34" fmla="*/ 1270000 h 2936875"/>
              <a:gd name="connsiteX35" fmla="*/ 4648200 w 4648200"/>
              <a:gd name="connsiteY35" fmla="*/ 1460500 h 2936875"/>
              <a:gd name="connsiteX36" fmla="*/ 4641850 w 4648200"/>
              <a:gd name="connsiteY36" fmla="*/ 1631950 h 2936875"/>
              <a:gd name="connsiteX37" fmla="*/ 4603750 w 4648200"/>
              <a:gd name="connsiteY37" fmla="*/ 1873250 h 2936875"/>
              <a:gd name="connsiteX38" fmla="*/ 4540250 w 4648200"/>
              <a:gd name="connsiteY38" fmla="*/ 2063750 h 2936875"/>
              <a:gd name="connsiteX39" fmla="*/ 4419600 w 4648200"/>
              <a:gd name="connsiteY39" fmla="*/ 2279650 h 2936875"/>
              <a:gd name="connsiteX40" fmla="*/ 4286250 w 4648200"/>
              <a:gd name="connsiteY40" fmla="*/ 2432050 h 2936875"/>
              <a:gd name="connsiteX41" fmla="*/ 4121150 w 4648200"/>
              <a:gd name="connsiteY41" fmla="*/ 2571750 h 2936875"/>
              <a:gd name="connsiteX42" fmla="*/ 3949700 w 4648200"/>
              <a:gd name="connsiteY42" fmla="*/ 2673350 h 2936875"/>
              <a:gd name="connsiteX43" fmla="*/ 3759200 w 4648200"/>
              <a:gd name="connsiteY43" fmla="*/ 2755900 h 2936875"/>
              <a:gd name="connsiteX44" fmla="*/ 3568700 w 4648200"/>
              <a:gd name="connsiteY44" fmla="*/ 2832100 h 2936875"/>
              <a:gd name="connsiteX45" fmla="*/ 3362325 w 4648200"/>
              <a:gd name="connsiteY45" fmla="*/ 2901950 h 2936875"/>
              <a:gd name="connsiteX46" fmla="*/ 3108325 w 4648200"/>
              <a:gd name="connsiteY46" fmla="*/ 2933700 h 2936875"/>
              <a:gd name="connsiteX47" fmla="*/ 2813050 w 4648200"/>
              <a:gd name="connsiteY47" fmla="*/ 2936875 h 2936875"/>
              <a:gd name="connsiteX48" fmla="*/ 2501900 w 4648200"/>
              <a:gd name="connsiteY48" fmla="*/ 2933700 h 2936875"/>
              <a:gd name="connsiteX49" fmla="*/ 2209800 w 4648200"/>
              <a:gd name="connsiteY49" fmla="*/ 2933700 h 2936875"/>
              <a:gd name="connsiteX50" fmla="*/ 1822450 w 4648200"/>
              <a:gd name="connsiteY50" fmla="*/ 2933700 h 2936875"/>
              <a:gd name="connsiteX51" fmla="*/ 1492250 w 4648200"/>
              <a:gd name="connsiteY51" fmla="*/ 2933700 h 2936875"/>
              <a:gd name="connsiteX52" fmla="*/ 1254125 w 4648200"/>
              <a:gd name="connsiteY52" fmla="*/ 2933700 h 2936875"/>
              <a:gd name="connsiteX53" fmla="*/ 1028700 w 4648200"/>
              <a:gd name="connsiteY53" fmla="*/ 2870200 h 2936875"/>
              <a:gd name="connsiteX54" fmla="*/ 850900 w 4648200"/>
              <a:gd name="connsiteY54" fmla="*/ 2800350 h 2936875"/>
              <a:gd name="connsiteX55" fmla="*/ 679450 w 4648200"/>
              <a:gd name="connsiteY55" fmla="*/ 2724150 h 2936875"/>
              <a:gd name="connsiteX56" fmla="*/ 514350 w 4648200"/>
              <a:gd name="connsiteY56" fmla="*/ 2597150 h 2936875"/>
              <a:gd name="connsiteX57" fmla="*/ 381000 w 4648200"/>
              <a:gd name="connsiteY57" fmla="*/ 2432050 h 2936875"/>
              <a:gd name="connsiteX58" fmla="*/ 285750 w 4648200"/>
              <a:gd name="connsiteY58" fmla="*/ 2317750 h 2936875"/>
              <a:gd name="connsiteX59" fmla="*/ 196850 w 4648200"/>
              <a:gd name="connsiteY59" fmla="*/ 2165350 h 2936875"/>
              <a:gd name="connsiteX60" fmla="*/ 114300 w 4648200"/>
              <a:gd name="connsiteY60" fmla="*/ 1981200 h 2936875"/>
              <a:gd name="connsiteX61" fmla="*/ 69850 w 4648200"/>
              <a:gd name="connsiteY61" fmla="*/ 1809750 h 2936875"/>
              <a:gd name="connsiteX62" fmla="*/ 25400 w 4648200"/>
              <a:gd name="connsiteY62" fmla="*/ 1600200 h 2936875"/>
              <a:gd name="connsiteX63" fmla="*/ 0 w 4648200"/>
              <a:gd name="connsiteY63" fmla="*/ 1377950 h 2936875"/>
              <a:gd name="connsiteX64" fmla="*/ 19050 w 4648200"/>
              <a:gd name="connsiteY64" fmla="*/ 1155700 h 2936875"/>
              <a:gd name="connsiteX65" fmla="*/ 44450 w 4648200"/>
              <a:gd name="connsiteY65" fmla="*/ 965200 h 2936875"/>
              <a:gd name="connsiteX66" fmla="*/ 101600 w 4648200"/>
              <a:gd name="connsiteY66" fmla="*/ 838200 h 2936875"/>
              <a:gd name="connsiteX0" fmla="*/ 101600 w 4648200"/>
              <a:gd name="connsiteY0" fmla="*/ 838200 h 2938403"/>
              <a:gd name="connsiteX1" fmla="*/ 146050 w 4648200"/>
              <a:gd name="connsiteY1" fmla="*/ 749300 h 2938403"/>
              <a:gd name="connsiteX2" fmla="*/ 177800 w 4648200"/>
              <a:gd name="connsiteY2" fmla="*/ 692150 h 2938403"/>
              <a:gd name="connsiteX3" fmla="*/ 279400 w 4648200"/>
              <a:gd name="connsiteY3" fmla="*/ 603250 h 2938403"/>
              <a:gd name="connsiteX4" fmla="*/ 374650 w 4648200"/>
              <a:gd name="connsiteY4" fmla="*/ 527050 h 2938403"/>
              <a:gd name="connsiteX5" fmla="*/ 463550 w 4648200"/>
              <a:gd name="connsiteY5" fmla="*/ 482600 h 2938403"/>
              <a:gd name="connsiteX6" fmla="*/ 565150 w 4648200"/>
              <a:gd name="connsiteY6" fmla="*/ 406400 h 2938403"/>
              <a:gd name="connsiteX7" fmla="*/ 717550 w 4648200"/>
              <a:gd name="connsiteY7" fmla="*/ 349250 h 2938403"/>
              <a:gd name="connsiteX8" fmla="*/ 831850 w 4648200"/>
              <a:gd name="connsiteY8" fmla="*/ 298450 h 2938403"/>
              <a:gd name="connsiteX9" fmla="*/ 927100 w 4648200"/>
              <a:gd name="connsiteY9" fmla="*/ 266700 h 2938403"/>
              <a:gd name="connsiteX10" fmla="*/ 1022350 w 4648200"/>
              <a:gd name="connsiteY10" fmla="*/ 260350 h 2938403"/>
              <a:gd name="connsiteX11" fmla="*/ 1104900 w 4648200"/>
              <a:gd name="connsiteY11" fmla="*/ 228600 h 2938403"/>
              <a:gd name="connsiteX12" fmla="*/ 1219200 w 4648200"/>
              <a:gd name="connsiteY12" fmla="*/ 190500 h 2938403"/>
              <a:gd name="connsiteX13" fmla="*/ 1346200 w 4648200"/>
              <a:gd name="connsiteY13" fmla="*/ 158750 h 2938403"/>
              <a:gd name="connsiteX14" fmla="*/ 1473200 w 4648200"/>
              <a:gd name="connsiteY14" fmla="*/ 133350 h 2938403"/>
              <a:gd name="connsiteX15" fmla="*/ 1612900 w 4648200"/>
              <a:gd name="connsiteY15" fmla="*/ 101600 h 2938403"/>
              <a:gd name="connsiteX16" fmla="*/ 1765300 w 4648200"/>
              <a:gd name="connsiteY16" fmla="*/ 82550 h 2938403"/>
              <a:gd name="connsiteX17" fmla="*/ 1943100 w 4648200"/>
              <a:gd name="connsiteY17" fmla="*/ 76200 h 2938403"/>
              <a:gd name="connsiteX18" fmla="*/ 2070100 w 4648200"/>
              <a:gd name="connsiteY18" fmla="*/ 50800 h 2938403"/>
              <a:gd name="connsiteX19" fmla="*/ 2254250 w 4648200"/>
              <a:gd name="connsiteY19" fmla="*/ 25400 h 2938403"/>
              <a:gd name="connsiteX20" fmla="*/ 2451100 w 4648200"/>
              <a:gd name="connsiteY20" fmla="*/ 6350 h 2938403"/>
              <a:gd name="connsiteX21" fmla="*/ 2679700 w 4648200"/>
              <a:gd name="connsiteY21" fmla="*/ 0 h 2938403"/>
              <a:gd name="connsiteX22" fmla="*/ 2876550 w 4648200"/>
              <a:gd name="connsiteY22" fmla="*/ 6350 h 2938403"/>
              <a:gd name="connsiteX23" fmla="*/ 3092450 w 4648200"/>
              <a:gd name="connsiteY23" fmla="*/ 19050 h 2938403"/>
              <a:gd name="connsiteX24" fmla="*/ 3327400 w 4648200"/>
              <a:gd name="connsiteY24" fmla="*/ 63500 h 2938403"/>
              <a:gd name="connsiteX25" fmla="*/ 3517900 w 4648200"/>
              <a:gd name="connsiteY25" fmla="*/ 120650 h 2938403"/>
              <a:gd name="connsiteX26" fmla="*/ 3714750 w 4648200"/>
              <a:gd name="connsiteY26" fmla="*/ 171450 h 2938403"/>
              <a:gd name="connsiteX27" fmla="*/ 3886200 w 4648200"/>
              <a:gd name="connsiteY27" fmla="*/ 247650 h 2938403"/>
              <a:gd name="connsiteX28" fmla="*/ 4044950 w 4648200"/>
              <a:gd name="connsiteY28" fmla="*/ 342900 h 2938403"/>
              <a:gd name="connsiteX29" fmla="*/ 4197350 w 4648200"/>
              <a:gd name="connsiteY29" fmla="*/ 457200 h 2938403"/>
              <a:gd name="connsiteX30" fmla="*/ 4337050 w 4648200"/>
              <a:gd name="connsiteY30" fmla="*/ 571500 h 2938403"/>
              <a:gd name="connsiteX31" fmla="*/ 4476750 w 4648200"/>
              <a:gd name="connsiteY31" fmla="*/ 742950 h 2938403"/>
              <a:gd name="connsiteX32" fmla="*/ 4559300 w 4648200"/>
              <a:gd name="connsiteY32" fmla="*/ 901700 h 2938403"/>
              <a:gd name="connsiteX33" fmla="*/ 4616450 w 4648200"/>
              <a:gd name="connsiteY33" fmla="*/ 1085850 h 2938403"/>
              <a:gd name="connsiteX34" fmla="*/ 4641850 w 4648200"/>
              <a:gd name="connsiteY34" fmla="*/ 1270000 h 2938403"/>
              <a:gd name="connsiteX35" fmla="*/ 4648200 w 4648200"/>
              <a:gd name="connsiteY35" fmla="*/ 1460500 h 2938403"/>
              <a:gd name="connsiteX36" fmla="*/ 4641850 w 4648200"/>
              <a:gd name="connsiteY36" fmla="*/ 1631950 h 2938403"/>
              <a:gd name="connsiteX37" fmla="*/ 4603750 w 4648200"/>
              <a:gd name="connsiteY37" fmla="*/ 1873250 h 2938403"/>
              <a:gd name="connsiteX38" fmla="*/ 4540250 w 4648200"/>
              <a:gd name="connsiteY38" fmla="*/ 2063750 h 2938403"/>
              <a:gd name="connsiteX39" fmla="*/ 4419600 w 4648200"/>
              <a:gd name="connsiteY39" fmla="*/ 2279650 h 2938403"/>
              <a:gd name="connsiteX40" fmla="*/ 4286250 w 4648200"/>
              <a:gd name="connsiteY40" fmla="*/ 2432050 h 2938403"/>
              <a:gd name="connsiteX41" fmla="*/ 4121150 w 4648200"/>
              <a:gd name="connsiteY41" fmla="*/ 2571750 h 2938403"/>
              <a:gd name="connsiteX42" fmla="*/ 3949700 w 4648200"/>
              <a:gd name="connsiteY42" fmla="*/ 2673350 h 2938403"/>
              <a:gd name="connsiteX43" fmla="*/ 3759200 w 4648200"/>
              <a:gd name="connsiteY43" fmla="*/ 2755900 h 2938403"/>
              <a:gd name="connsiteX44" fmla="*/ 3568700 w 4648200"/>
              <a:gd name="connsiteY44" fmla="*/ 2832100 h 2938403"/>
              <a:gd name="connsiteX45" fmla="*/ 3362325 w 4648200"/>
              <a:gd name="connsiteY45" fmla="*/ 2901950 h 2938403"/>
              <a:gd name="connsiteX46" fmla="*/ 3108325 w 4648200"/>
              <a:gd name="connsiteY46" fmla="*/ 2933700 h 2938403"/>
              <a:gd name="connsiteX47" fmla="*/ 2813050 w 4648200"/>
              <a:gd name="connsiteY47" fmla="*/ 2936875 h 2938403"/>
              <a:gd name="connsiteX48" fmla="*/ 2501900 w 4648200"/>
              <a:gd name="connsiteY48" fmla="*/ 2933700 h 2938403"/>
              <a:gd name="connsiteX49" fmla="*/ 2209800 w 4648200"/>
              <a:gd name="connsiteY49" fmla="*/ 2933700 h 2938403"/>
              <a:gd name="connsiteX50" fmla="*/ 1822450 w 4648200"/>
              <a:gd name="connsiteY50" fmla="*/ 2933700 h 2938403"/>
              <a:gd name="connsiteX51" fmla="*/ 1492250 w 4648200"/>
              <a:gd name="connsiteY51" fmla="*/ 2933700 h 2938403"/>
              <a:gd name="connsiteX52" fmla="*/ 1254125 w 4648200"/>
              <a:gd name="connsiteY52" fmla="*/ 2933700 h 2938403"/>
              <a:gd name="connsiteX53" fmla="*/ 1028700 w 4648200"/>
              <a:gd name="connsiteY53" fmla="*/ 2870200 h 2938403"/>
              <a:gd name="connsiteX54" fmla="*/ 850900 w 4648200"/>
              <a:gd name="connsiteY54" fmla="*/ 2800350 h 2938403"/>
              <a:gd name="connsiteX55" fmla="*/ 679450 w 4648200"/>
              <a:gd name="connsiteY55" fmla="*/ 2724150 h 2938403"/>
              <a:gd name="connsiteX56" fmla="*/ 514350 w 4648200"/>
              <a:gd name="connsiteY56" fmla="*/ 2597150 h 2938403"/>
              <a:gd name="connsiteX57" fmla="*/ 381000 w 4648200"/>
              <a:gd name="connsiteY57" fmla="*/ 2432050 h 2938403"/>
              <a:gd name="connsiteX58" fmla="*/ 285750 w 4648200"/>
              <a:gd name="connsiteY58" fmla="*/ 2317750 h 2938403"/>
              <a:gd name="connsiteX59" fmla="*/ 196850 w 4648200"/>
              <a:gd name="connsiteY59" fmla="*/ 2165350 h 2938403"/>
              <a:gd name="connsiteX60" fmla="*/ 114300 w 4648200"/>
              <a:gd name="connsiteY60" fmla="*/ 1981200 h 2938403"/>
              <a:gd name="connsiteX61" fmla="*/ 69850 w 4648200"/>
              <a:gd name="connsiteY61" fmla="*/ 1809750 h 2938403"/>
              <a:gd name="connsiteX62" fmla="*/ 25400 w 4648200"/>
              <a:gd name="connsiteY62" fmla="*/ 1600200 h 2938403"/>
              <a:gd name="connsiteX63" fmla="*/ 0 w 4648200"/>
              <a:gd name="connsiteY63" fmla="*/ 1377950 h 2938403"/>
              <a:gd name="connsiteX64" fmla="*/ 19050 w 4648200"/>
              <a:gd name="connsiteY64" fmla="*/ 1155700 h 2938403"/>
              <a:gd name="connsiteX65" fmla="*/ 44450 w 4648200"/>
              <a:gd name="connsiteY65" fmla="*/ 965200 h 2938403"/>
              <a:gd name="connsiteX66" fmla="*/ 101600 w 4648200"/>
              <a:gd name="connsiteY66" fmla="*/ 838200 h 293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48200" h="2938403">
                <a:moveTo>
                  <a:pt x="101600" y="838200"/>
                </a:moveTo>
                <a:lnTo>
                  <a:pt x="146050" y="749300"/>
                </a:lnTo>
                <a:lnTo>
                  <a:pt x="177800" y="692150"/>
                </a:lnTo>
                <a:lnTo>
                  <a:pt x="279400" y="603250"/>
                </a:lnTo>
                <a:lnTo>
                  <a:pt x="374650" y="527050"/>
                </a:lnTo>
                <a:lnTo>
                  <a:pt x="463550" y="482600"/>
                </a:lnTo>
                <a:lnTo>
                  <a:pt x="565150" y="406400"/>
                </a:lnTo>
                <a:lnTo>
                  <a:pt x="717550" y="349250"/>
                </a:lnTo>
                <a:lnTo>
                  <a:pt x="831850" y="298450"/>
                </a:lnTo>
                <a:lnTo>
                  <a:pt x="927100" y="266700"/>
                </a:lnTo>
                <a:lnTo>
                  <a:pt x="1022350" y="260350"/>
                </a:lnTo>
                <a:lnTo>
                  <a:pt x="1104900" y="228600"/>
                </a:lnTo>
                <a:lnTo>
                  <a:pt x="1219200" y="190500"/>
                </a:lnTo>
                <a:lnTo>
                  <a:pt x="1346200" y="158750"/>
                </a:lnTo>
                <a:lnTo>
                  <a:pt x="1473200" y="133350"/>
                </a:lnTo>
                <a:lnTo>
                  <a:pt x="1612900" y="101600"/>
                </a:lnTo>
                <a:lnTo>
                  <a:pt x="1765300" y="82550"/>
                </a:lnTo>
                <a:lnTo>
                  <a:pt x="1943100" y="76200"/>
                </a:lnTo>
                <a:lnTo>
                  <a:pt x="2070100" y="50800"/>
                </a:lnTo>
                <a:lnTo>
                  <a:pt x="2254250" y="25400"/>
                </a:lnTo>
                <a:lnTo>
                  <a:pt x="2451100" y="6350"/>
                </a:lnTo>
                <a:lnTo>
                  <a:pt x="2679700" y="0"/>
                </a:lnTo>
                <a:lnTo>
                  <a:pt x="2876550" y="6350"/>
                </a:lnTo>
                <a:lnTo>
                  <a:pt x="3092450" y="19050"/>
                </a:lnTo>
                <a:lnTo>
                  <a:pt x="3327400" y="63500"/>
                </a:lnTo>
                <a:lnTo>
                  <a:pt x="3517900" y="120650"/>
                </a:lnTo>
                <a:lnTo>
                  <a:pt x="3714750" y="171450"/>
                </a:lnTo>
                <a:lnTo>
                  <a:pt x="3886200" y="247650"/>
                </a:lnTo>
                <a:lnTo>
                  <a:pt x="4044950" y="342900"/>
                </a:lnTo>
                <a:lnTo>
                  <a:pt x="4197350" y="457200"/>
                </a:lnTo>
                <a:lnTo>
                  <a:pt x="4337050" y="571500"/>
                </a:lnTo>
                <a:lnTo>
                  <a:pt x="4476750" y="742950"/>
                </a:lnTo>
                <a:lnTo>
                  <a:pt x="4559300" y="901700"/>
                </a:lnTo>
                <a:lnTo>
                  <a:pt x="4616450" y="1085850"/>
                </a:lnTo>
                <a:lnTo>
                  <a:pt x="4641850" y="1270000"/>
                </a:lnTo>
                <a:lnTo>
                  <a:pt x="4648200" y="1460500"/>
                </a:lnTo>
                <a:lnTo>
                  <a:pt x="4641850" y="1631950"/>
                </a:lnTo>
                <a:lnTo>
                  <a:pt x="4603750" y="1873250"/>
                </a:lnTo>
                <a:lnTo>
                  <a:pt x="4540250" y="2063750"/>
                </a:lnTo>
                <a:lnTo>
                  <a:pt x="4419600" y="2279650"/>
                </a:lnTo>
                <a:lnTo>
                  <a:pt x="4286250" y="2432050"/>
                </a:lnTo>
                <a:lnTo>
                  <a:pt x="4121150" y="2571750"/>
                </a:lnTo>
                <a:lnTo>
                  <a:pt x="3949700" y="2673350"/>
                </a:lnTo>
                <a:lnTo>
                  <a:pt x="3759200" y="2755900"/>
                </a:lnTo>
                <a:lnTo>
                  <a:pt x="3568700" y="2832100"/>
                </a:lnTo>
                <a:lnTo>
                  <a:pt x="3362325" y="2901950"/>
                </a:lnTo>
                <a:lnTo>
                  <a:pt x="3108325" y="2933700"/>
                </a:lnTo>
                <a:lnTo>
                  <a:pt x="2813050" y="2936875"/>
                </a:lnTo>
                <a:cubicBezTo>
                  <a:pt x="2705100" y="2932642"/>
                  <a:pt x="2602442" y="2934229"/>
                  <a:pt x="2501900" y="2933700"/>
                </a:cubicBezTo>
                <a:lnTo>
                  <a:pt x="2209800" y="2933700"/>
                </a:lnTo>
                <a:lnTo>
                  <a:pt x="1822450" y="2933700"/>
                </a:lnTo>
                <a:lnTo>
                  <a:pt x="1492250" y="2933700"/>
                </a:lnTo>
                <a:cubicBezTo>
                  <a:pt x="1416050" y="2933700"/>
                  <a:pt x="1331383" y="2944283"/>
                  <a:pt x="1254125" y="2933700"/>
                </a:cubicBezTo>
                <a:cubicBezTo>
                  <a:pt x="1176867" y="2923117"/>
                  <a:pt x="1102783" y="2886075"/>
                  <a:pt x="1028700" y="2870200"/>
                </a:cubicBezTo>
                <a:lnTo>
                  <a:pt x="850900" y="2800350"/>
                </a:lnTo>
                <a:lnTo>
                  <a:pt x="679450" y="2724150"/>
                </a:lnTo>
                <a:lnTo>
                  <a:pt x="514350" y="2597150"/>
                </a:lnTo>
                <a:lnTo>
                  <a:pt x="381000" y="2432050"/>
                </a:lnTo>
                <a:lnTo>
                  <a:pt x="285750" y="2317750"/>
                </a:lnTo>
                <a:lnTo>
                  <a:pt x="196850" y="2165350"/>
                </a:lnTo>
                <a:lnTo>
                  <a:pt x="114300" y="1981200"/>
                </a:lnTo>
                <a:lnTo>
                  <a:pt x="69850" y="1809750"/>
                </a:lnTo>
                <a:lnTo>
                  <a:pt x="25400" y="1600200"/>
                </a:lnTo>
                <a:lnTo>
                  <a:pt x="0" y="1377950"/>
                </a:lnTo>
                <a:lnTo>
                  <a:pt x="19050" y="1155700"/>
                </a:lnTo>
                <a:lnTo>
                  <a:pt x="44450" y="965200"/>
                </a:lnTo>
                <a:lnTo>
                  <a:pt x="101600" y="838200"/>
                </a:lnTo>
                <a:close/>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1C80EE70-B48C-B24E-907E-2CDF48784871}"/>
              </a:ext>
            </a:extLst>
          </p:cNvPr>
          <p:cNvSpPr>
            <a:spLocks noChangeAspect="1"/>
          </p:cNvSpPr>
          <p:nvPr/>
        </p:nvSpPr>
        <p:spPr>
          <a:xfrm>
            <a:off x="2103423" y="3666545"/>
            <a:ext cx="1096279" cy="682359"/>
          </a:xfrm>
          <a:prstGeom prst="ellipse">
            <a:avLst/>
          </a:prstGeom>
          <a:gradFill flip="none" rotWithShape="1">
            <a:gsLst>
              <a:gs pos="0">
                <a:srgbClr val="00FC1B"/>
              </a:gs>
              <a:gs pos="0">
                <a:srgbClr val="00FC1B"/>
              </a:gs>
              <a:gs pos="84000">
                <a:srgbClr val="FFD2C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ounded Rectangle 68">
            <a:extLst>
              <a:ext uri="{FF2B5EF4-FFF2-40B4-BE49-F238E27FC236}">
                <a16:creationId xmlns:a16="http://schemas.microsoft.com/office/drawing/2014/main" id="{9AF12028-3BE5-1D49-AED6-AB09AEBF7914}"/>
              </a:ext>
            </a:extLst>
          </p:cNvPr>
          <p:cNvSpPr>
            <a:spLocks noChangeAspect="1"/>
          </p:cNvSpPr>
          <p:nvPr/>
        </p:nvSpPr>
        <p:spPr>
          <a:xfrm>
            <a:off x="1864565" y="3547397"/>
            <a:ext cx="1375428" cy="23829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ounded Rectangle 69">
            <a:extLst>
              <a:ext uri="{FF2B5EF4-FFF2-40B4-BE49-F238E27FC236}">
                <a16:creationId xmlns:a16="http://schemas.microsoft.com/office/drawing/2014/main" id="{2F956C8F-83B0-9244-BD1A-328396C317B7}"/>
              </a:ext>
            </a:extLst>
          </p:cNvPr>
          <p:cNvSpPr>
            <a:spLocks noChangeAspect="1"/>
          </p:cNvSpPr>
          <p:nvPr/>
        </p:nvSpPr>
        <p:spPr>
          <a:xfrm>
            <a:off x="1608431" y="3683833"/>
            <a:ext cx="1896571" cy="296487"/>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CF8D795D-7AB1-E64A-B25B-2E5D3900D763}"/>
              </a:ext>
            </a:extLst>
          </p:cNvPr>
          <p:cNvSpPr>
            <a:spLocks noChangeAspect="1"/>
          </p:cNvSpPr>
          <p:nvPr/>
        </p:nvSpPr>
        <p:spPr>
          <a:xfrm>
            <a:off x="2556865" y="3924971"/>
            <a:ext cx="203915" cy="63812"/>
          </a:xfrm>
          <a:prstGeom prst="rect">
            <a:avLst/>
          </a:prstGeom>
          <a:solidFill>
            <a:srgbClr val="00FC1B"/>
          </a:solidFill>
          <a:ln>
            <a:solidFill>
              <a:srgbClr val="00E11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A94853DD-E888-B744-A121-C2B348D2CAA0}"/>
              </a:ext>
            </a:extLst>
          </p:cNvPr>
          <p:cNvSpPr>
            <a:spLocks noChangeAspect="1"/>
          </p:cNvSpPr>
          <p:nvPr/>
        </p:nvSpPr>
        <p:spPr>
          <a:xfrm>
            <a:off x="2361206" y="3912462"/>
            <a:ext cx="98252" cy="76321"/>
          </a:xfrm>
          <a:prstGeom prst="rect">
            <a:avLst/>
          </a:prstGeom>
          <a:solidFill>
            <a:srgbClr val="FFFF00"/>
          </a:solidFill>
          <a:ln>
            <a:solidFill>
              <a:srgbClr val="D7D5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7" name="Straight Connector 76">
            <a:extLst>
              <a:ext uri="{FF2B5EF4-FFF2-40B4-BE49-F238E27FC236}">
                <a16:creationId xmlns:a16="http://schemas.microsoft.com/office/drawing/2014/main" id="{1C930964-B74C-4F4D-8480-27D1E4F14B7D}"/>
              </a:ext>
            </a:extLst>
          </p:cNvPr>
          <p:cNvCxnSpPr>
            <a:cxnSpLocks/>
          </p:cNvCxnSpPr>
          <p:nvPr/>
        </p:nvCxnSpPr>
        <p:spPr>
          <a:xfrm flipH="1">
            <a:off x="1673747" y="1114937"/>
            <a:ext cx="92992" cy="1541998"/>
          </a:xfrm>
          <a:prstGeom prst="line">
            <a:avLst/>
          </a:prstGeom>
          <a:ln w="38100">
            <a:solidFill>
              <a:schemeClr val="tx1">
                <a:lumMod val="95000"/>
                <a:lumOff val="5000"/>
              </a:schemeClr>
            </a:solidFill>
            <a:prstDash val="sysDash"/>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2D710BD-BC2E-FB42-B3AA-C43DB59446BA}"/>
              </a:ext>
            </a:extLst>
          </p:cNvPr>
          <p:cNvSpPr txBox="1">
            <a:spLocks/>
          </p:cNvSpPr>
          <p:nvPr/>
        </p:nvSpPr>
        <p:spPr>
          <a:xfrm>
            <a:off x="4300561" y="5782589"/>
            <a:ext cx="1319189" cy="584775"/>
          </a:xfrm>
          <a:prstGeom prst="rect">
            <a:avLst/>
          </a:prstGeom>
          <a:noFill/>
        </p:spPr>
        <p:txBody>
          <a:bodyPr wrap="square" rtlCol="0">
            <a:spAutoFit/>
          </a:bodyPr>
          <a:lstStyle/>
          <a:p>
            <a:pPr marL="0" marR="0" lvl="0" indent="0" algn="ctr" defTabSz="5274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Wrist cross-section</a:t>
            </a:r>
          </a:p>
        </p:txBody>
      </p:sp>
    </p:spTree>
    <p:extLst>
      <p:ext uri="{BB962C8B-B14F-4D97-AF65-F5344CB8AC3E}">
        <p14:creationId xmlns:p14="http://schemas.microsoft.com/office/powerpoint/2010/main" val="162670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1" grpId="0" animBg="1"/>
      <p:bldP spid="72" grpId="0" animBg="1"/>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C6AD74-E693-C143-8FA2-037025678226}"/>
              </a:ext>
            </a:extLst>
          </p:cNvPr>
          <p:cNvPicPr>
            <a:picLocks noChangeAspect="1"/>
          </p:cNvPicPr>
          <p:nvPr/>
        </p:nvPicPr>
        <p:blipFill>
          <a:blip r:embed="rId3"/>
          <a:srcRect/>
          <a:stretch/>
        </p:blipFill>
        <p:spPr>
          <a:xfrm>
            <a:off x="5486035" y="309119"/>
            <a:ext cx="5432612" cy="1916581"/>
          </a:xfrm>
          <a:prstGeom prst="rect">
            <a:avLst/>
          </a:prstGeom>
        </p:spPr>
      </p:pic>
      <p:sp>
        <p:nvSpPr>
          <p:cNvPr id="22" name="Freeform 21">
            <a:extLst>
              <a:ext uri="{FF2B5EF4-FFF2-40B4-BE49-F238E27FC236}">
                <a16:creationId xmlns:a16="http://schemas.microsoft.com/office/drawing/2014/main" id="{10E54187-88F9-A54D-BAE3-E8413070EC47}"/>
              </a:ext>
            </a:extLst>
          </p:cNvPr>
          <p:cNvSpPr>
            <a:spLocks noChangeAspect="1"/>
          </p:cNvSpPr>
          <p:nvPr/>
        </p:nvSpPr>
        <p:spPr>
          <a:xfrm rot="10800000">
            <a:off x="529974" y="3882442"/>
            <a:ext cx="3964399" cy="2506132"/>
          </a:xfrm>
          <a:custGeom>
            <a:avLst/>
            <a:gdLst>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44600 w 4648200"/>
              <a:gd name="connsiteY52" fmla="*/ 2889250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50950 w 4648200"/>
              <a:gd name="connsiteY52" fmla="*/ 2917825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6100 w 4648200"/>
              <a:gd name="connsiteY50" fmla="*/ 29083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7403"/>
              <a:gd name="connsiteX1" fmla="*/ 146050 w 4648200"/>
              <a:gd name="connsiteY1" fmla="*/ 749300 h 2947403"/>
              <a:gd name="connsiteX2" fmla="*/ 177800 w 4648200"/>
              <a:gd name="connsiteY2" fmla="*/ 692150 h 2947403"/>
              <a:gd name="connsiteX3" fmla="*/ 279400 w 4648200"/>
              <a:gd name="connsiteY3" fmla="*/ 603250 h 2947403"/>
              <a:gd name="connsiteX4" fmla="*/ 374650 w 4648200"/>
              <a:gd name="connsiteY4" fmla="*/ 527050 h 2947403"/>
              <a:gd name="connsiteX5" fmla="*/ 463550 w 4648200"/>
              <a:gd name="connsiteY5" fmla="*/ 482600 h 2947403"/>
              <a:gd name="connsiteX6" fmla="*/ 565150 w 4648200"/>
              <a:gd name="connsiteY6" fmla="*/ 406400 h 2947403"/>
              <a:gd name="connsiteX7" fmla="*/ 717550 w 4648200"/>
              <a:gd name="connsiteY7" fmla="*/ 349250 h 2947403"/>
              <a:gd name="connsiteX8" fmla="*/ 831850 w 4648200"/>
              <a:gd name="connsiteY8" fmla="*/ 298450 h 2947403"/>
              <a:gd name="connsiteX9" fmla="*/ 927100 w 4648200"/>
              <a:gd name="connsiteY9" fmla="*/ 266700 h 2947403"/>
              <a:gd name="connsiteX10" fmla="*/ 1022350 w 4648200"/>
              <a:gd name="connsiteY10" fmla="*/ 260350 h 2947403"/>
              <a:gd name="connsiteX11" fmla="*/ 1104900 w 4648200"/>
              <a:gd name="connsiteY11" fmla="*/ 228600 h 2947403"/>
              <a:gd name="connsiteX12" fmla="*/ 1219200 w 4648200"/>
              <a:gd name="connsiteY12" fmla="*/ 190500 h 2947403"/>
              <a:gd name="connsiteX13" fmla="*/ 1346200 w 4648200"/>
              <a:gd name="connsiteY13" fmla="*/ 158750 h 2947403"/>
              <a:gd name="connsiteX14" fmla="*/ 1473200 w 4648200"/>
              <a:gd name="connsiteY14" fmla="*/ 133350 h 2947403"/>
              <a:gd name="connsiteX15" fmla="*/ 1612900 w 4648200"/>
              <a:gd name="connsiteY15" fmla="*/ 101600 h 2947403"/>
              <a:gd name="connsiteX16" fmla="*/ 1765300 w 4648200"/>
              <a:gd name="connsiteY16" fmla="*/ 82550 h 2947403"/>
              <a:gd name="connsiteX17" fmla="*/ 1943100 w 4648200"/>
              <a:gd name="connsiteY17" fmla="*/ 76200 h 2947403"/>
              <a:gd name="connsiteX18" fmla="*/ 2070100 w 4648200"/>
              <a:gd name="connsiteY18" fmla="*/ 50800 h 2947403"/>
              <a:gd name="connsiteX19" fmla="*/ 2254250 w 4648200"/>
              <a:gd name="connsiteY19" fmla="*/ 25400 h 2947403"/>
              <a:gd name="connsiteX20" fmla="*/ 2451100 w 4648200"/>
              <a:gd name="connsiteY20" fmla="*/ 6350 h 2947403"/>
              <a:gd name="connsiteX21" fmla="*/ 2679700 w 4648200"/>
              <a:gd name="connsiteY21" fmla="*/ 0 h 2947403"/>
              <a:gd name="connsiteX22" fmla="*/ 2876550 w 4648200"/>
              <a:gd name="connsiteY22" fmla="*/ 6350 h 2947403"/>
              <a:gd name="connsiteX23" fmla="*/ 3092450 w 4648200"/>
              <a:gd name="connsiteY23" fmla="*/ 19050 h 2947403"/>
              <a:gd name="connsiteX24" fmla="*/ 3327400 w 4648200"/>
              <a:gd name="connsiteY24" fmla="*/ 63500 h 2947403"/>
              <a:gd name="connsiteX25" fmla="*/ 3517900 w 4648200"/>
              <a:gd name="connsiteY25" fmla="*/ 120650 h 2947403"/>
              <a:gd name="connsiteX26" fmla="*/ 3714750 w 4648200"/>
              <a:gd name="connsiteY26" fmla="*/ 171450 h 2947403"/>
              <a:gd name="connsiteX27" fmla="*/ 3886200 w 4648200"/>
              <a:gd name="connsiteY27" fmla="*/ 247650 h 2947403"/>
              <a:gd name="connsiteX28" fmla="*/ 4044950 w 4648200"/>
              <a:gd name="connsiteY28" fmla="*/ 342900 h 2947403"/>
              <a:gd name="connsiteX29" fmla="*/ 4197350 w 4648200"/>
              <a:gd name="connsiteY29" fmla="*/ 457200 h 2947403"/>
              <a:gd name="connsiteX30" fmla="*/ 4337050 w 4648200"/>
              <a:gd name="connsiteY30" fmla="*/ 571500 h 2947403"/>
              <a:gd name="connsiteX31" fmla="*/ 4476750 w 4648200"/>
              <a:gd name="connsiteY31" fmla="*/ 742950 h 2947403"/>
              <a:gd name="connsiteX32" fmla="*/ 4559300 w 4648200"/>
              <a:gd name="connsiteY32" fmla="*/ 901700 h 2947403"/>
              <a:gd name="connsiteX33" fmla="*/ 4616450 w 4648200"/>
              <a:gd name="connsiteY33" fmla="*/ 1085850 h 2947403"/>
              <a:gd name="connsiteX34" fmla="*/ 4641850 w 4648200"/>
              <a:gd name="connsiteY34" fmla="*/ 1270000 h 2947403"/>
              <a:gd name="connsiteX35" fmla="*/ 4648200 w 4648200"/>
              <a:gd name="connsiteY35" fmla="*/ 1460500 h 2947403"/>
              <a:gd name="connsiteX36" fmla="*/ 4641850 w 4648200"/>
              <a:gd name="connsiteY36" fmla="*/ 1631950 h 2947403"/>
              <a:gd name="connsiteX37" fmla="*/ 4603750 w 4648200"/>
              <a:gd name="connsiteY37" fmla="*/ 1873250 h 2947403"/>
              <a:gd name="connsiteX38" fmla="*/ 4540250 w 4648200"/>
              <a:gd name="connsiteY38" fmla="*/ 2063750 h 2947403"/>
              <a:gd name="connsiteX39" fmla="*/ 4419600 w 4648200"/>
              <a:gd name="connsiteY39" fmla="*/ 2279650 h 2947403"/>
              <a:gd name="connsiteX40" fmla="*/ 4286250 w 4648200"/>
              <a:gd name="connsiteY40" fmla="*/ 2432050 h 2947403"/>
              <a:gd name="connsiteX41" fmla="*/ 4121150 w 4648200"/>
              <a:gd name="connsiteY41" fmla="*/ 2571750 h 2947403"/>
              <a:gd name="connsiteX42" fmla="*/ 3949700 w 4648200"/>
              <a:gd name="connsiteY42" fmla="*/ 2673350 h 2947403"/>
              <a:gd name="connsiteX43" fmla="*/ 3759200 w 4648200"/>
              <a:gd name="connsiteY43" fmla="*/ 2755900 h 2947403"/>
              <a:gd name="connsiteX44" fmla="*/ 3568700 w 4648200"/>
              <a:gd name="connsiteY44" fmla="*/ 2832100 h 2947403"/>
              <a:gd name="connsiteX45" fmla="*/ 3359150 w 4648200"/>
              <a:gd name="connsiteY45" fmla="*/ 2876550 h 2947403"/>
              <a:gd name="connsiteX46" fmla="*/ 3092450 w 4648200"/>
              <a:gd name="connsiteY46" fmla="*/ 2908300 h 2947403"/>
              <a:gd name="connsiteX47" fmla="*/ 2806700 w 4648200"/>
              <a:gd name="connsiteY47" fmla="*/ 2927350 h 2947403"/>
              <a:gd name="connsiteX48" fmla="*/ 2482850 w 4648200"/>
              <a:gd name="connsiteY48" fmla="*/ 2914650 h 2947403"/>
              <a:gd name="connsiteX49" fmla="*/ 2209800 w 4648200"/>
              <a:gd name="connsiteY49" fmla="*/ 2946400 h 2947403"/>
              <a:gd name="connsiteX50" fmla="*/ 1819275 w 4648200"/>
              <a:gd name="connsiteY50" fmla="*/ 2946400 h 2947403"/>
              <a:gd name="connsiteX51" fmla="*/ 1489075 w 4648200"/>
              <a:gd name="connsiteY51" fmla="*/ 2946400 h 2947403"/>
              <a:gd name="connsiteX52" fmla="*/ 1250950 w 4648200"/>
              <a:gd name="connsiteY52" fmla="*/ 2917825 h 2947403"/>
              <a:gd name="connsiteX53" fmla="*/ 1028700 w 4648200"/>
              <a:gd name="connsiteY53" fmla="*/ 2870200 h 2947403"/>
              <a:gd name="connsiteX54" fmla="*/ 850900 w 4648200"/>
              <a:gd name="connsiteY54" fmla="*/ 2800350 h 2947403"/>
              <a:gd name="connsiteX55" fmla="*/ 679450 w 4648200"/>
              <a:gd name="connsiteY55" fmla="*/ 2724150 h 2947403"/>
              <a:gd name="connsiteX56" fmla="*/ 514350 w 4648200"/>
              <a:gd name="connsiteY56" fmla="*/ 2597150 h 2947403"/>
              <a:gd name="connsiteX57" fmla="*/ 381000 w 4648200"/>
              <a:gd name="connsiteY57" fmla="*/ 2432050 h 2947403"/>
              <a:gd name="connsiteX58" fmla="*/ 285750 w 4648200"/>
              <a:gd name="connsiteY58" fmla="*/ 2317750 h 2947403"/>
              <a:gd name="connsiteX59" fmla="*/ 196850 w 4648200"/>
              <a:gd name="connsiteY59" fmla="*/ 2165350 h 2947403"/>
              <a:gd name="connsiteX60" fmla="*/ 114300 w 4648200"/>
              <a:gd name="connsiteY60" fmla="*/ 1981200 h 2947403"/>
              <a:gd name="connsiteX61" fmla="*/ 69850 w 4648200"/>
              <a:gd name="connsiteY61" fmla="*/ 1809750 h 2947403"/>
              <a:gd name="connsiteX62" fmla="*/ 25400 w 4648200"/>
              <a:gd name="connsiteY62" fmla="*/ 1600200 h 2947403"/>
              <a:gd name="connsiteX63" fmla="*/ 0 w 4648200"/>
              <a:gd name="connsiteY63" fmla="*/ 1377950 h 2947403"/>
              <a:gd name="connsiteX64" fmla="*/ 19050 w 4648200"/>
              <a:gd name="connsiteY64" fmla="*/ 1155700 h 2947403"/>
              <a:gd name="connsiteX65" fmla="*/ 44450 w 4648200"/>
              <a:gd name="connsiteY65" fmla="*/ 965200 h 2947403"/>
              <a:gd name="connsiteX66" fmla="*/ 101600 w 4648200"/>
              <a:gd name="connsiteY66" fmla="*/ 838200 h 2947403"/>
              <a:gd name="connsiteX0" fmla="*/ 101600 w 4648200"/>
              <a:gd name="connsiteY0" fmla="*/ 838200 h 2950517"/>
              <a:gd name="connsiteX1" fmla="*/ 146050 w 4648200"/>
              <a:gd name="connsiteY1" fmla="*/ 749300 h 2950517"/>
              <a:gd name="connsiteX2" fmla="*/ 177800 w 4648200"/>
              <a:gd name="connsiteY2" fmla="*/ 692150 h 2950517"/>
              <a:gd name="connsiteX3" fmla="*/ 279400 w 4648200"/>
              <a:gd name="connsiteY3" fmla="*/ 603250 h 2950517"/>
              <a:gd name="connsiteX4" fmla="*/ 374650 w 4648200"/>
              <a:gd name="connsiteY4" fmla="*/ 527050 h 2950517"/>
              <a:gd name="connsiteX5" fmla="*/ 463550 w 4648200"/>
              <a:gd name="connsiteY5" fmla="*/ 482600 h 2950517"/>
              <a:gd name="connsiteX6" fmla="*/ 565150 w 4648200"/>
              <a:gd name="connsiteY6" fmla="*/ 406400 h 2950517"/>
              <a:gd name="connsiteX7" fmla="*/ 717550 w 4648200"/>
              <a:gd name="connsiteY7" fmla="*/ 349250 h 2950517"/>
              <a:gd name="connsiteX8" fmla="*/ 831850 w 4648200"/>
              <a:gd name="connsiteY8" fmla="*/ 298450 h 2950517"/>
              <a:gd name="connsiteX9" fmla="*/ 927100 w 4648200"/>
              <a:gd name="connsiteY9" fmla="*/ 266700 h 2950517"/>
              <a:gd name="connsiteX10" fmla="*/ 1022350 w 4648200"/>
              <a:gd name="connsiteY10" fmla="*/ 260350 h 2950517"/>
              <a:gd name="connsiteX11" fmla="*/ 1104900 w 4648200"/>
              <a:gd name="connsiteY11" fmla="*/ 228600 h 2950517"/>
              <a:gd name="connsiteX12" fmla="*/ 1219200 w 4648200"/>
              <a:gd name="connsiteY12" fmla="*/ 190500 h 2950517"/>
              <a:gd name="connsiteX13" fmla="*/ 1346200 w 4648200"/>
              <a:gd name="connsiteY13" fmla="*/ 158750 h 2950517"/>
              <a:gd name="connsiteX14" fmla="*/ 1473200 w 4648200"/>
              <a:gd name="connsiteY14" fmla="*/ 133350 h 2950517"/>
              <a:gd name="connsiteX15" fmla="*/ 1612900 w 4648200"/>
              <a:gd name="connsiteY15" fmla="*/ 101600 h 2950517"/>
              <a:gd name="connsiteX16" fmla="*/ 1765300 w 4648200"/>
              <a:gd name="connsiteY16" fmla="*/ 82550 h 2950517"/>
              <a:gd name="connsiteX17" fmla="*/ 1943100 w 4648200"/>
              <a:gd name="connsiteY17" fmla="*/ 76200 h 2950517"/>
              <a:gd name="connsiteX18" fmla="*/ 2070100 w 4648200"/>
              <a:gd name="connsiteY18" fmla="*/ 50800 h 2950517"/>
              <a:gd name="connsiteX19" fmla="*/ 2254250 w 4648200"/>
              <a:gd name="connsiteY19" fmla="*/ 25400 h 2950517"/>
              <a:gd name="connsiteX20" fmla="*/ 2451100 w 4648200"/>
              <a:gd name="connsiteY20" fmla="*/ 6350 h 2950517"/>
              <a:gd name="connsiteX21" fmla="*/ 2679700 w 4648200"/>
              <a:gd name="connsiteY21" fmla="*/ 0 h 2950517"/>
              <a:gd name="connsiteX22" fmla="*/ 2876550 w 4648200"/>
              <a:gd name="connsiteY22" fmla="*/ 6350 h 2950517"/>
              <a:gd name="connsiteX23" fmla="*/ 3092450 w 4648200"/>
              <a:gd name="connsiteY23" fmla="*/ 19050 h 2950517"/>
              <a:gd name="connsiteX24" fmla="*/ 3327400 w 4648200"/>
              <a:gd name="connsiteY24" fmla="*/ 63500 h 2950517"/>
              <a:gd name="connsiteX25" fmla="*/ 3517900 w 4648200"/>
              <a:gd name="connsiteY25" fmla="*/ 120650 h 2950517"/>
              <a:gd name="connsiteX26" fmla="*/ 3714750 w 4648200"/>
              <a:gd name="connsiteY26" fmla="*/ 171450 h 2950517"/>
              <a:gd name="connsiteX27" fmla="*/ 3886200 w 4648200"/>
              <a:gd name="connsiteY27" fmla="*/ 247650 h 2950517"/>
              <a:gd name="connsiteX28" fmla="*/ 4044950 w 4648200"/>
              <a:gd name="connsiteY28" fmla="*/ 342900 h 2950517"/>
              <a:gd name="connsiteX29" fmla="*/ 4197350 w 4648200"/>
              <a:gd name="connsiteY29" fmla="*/ 457200 h 2950517"/>
              <a:gd name="connsiteX30" fmla="*/ 4337050 w 4648200"/>
              <a:gd name="connsiteY30" fmla="*/ 571500 h 2950517"/>
              <a:gd name="connsiteX31" fmla="*/ 4476750 w 4648200"/>
              <a:gd name="connsiteY31" fmla="*/ 742950 h 2950517"/>
              <a:gd name="connsiteX32" fmla="*/ 4559300 w 4648200"/>
              <a:gd name="connsiteY32" fmla="*/ 901700 h 2950517"/>
              <a:gd name="connsiteX33" fmla="*/ 4616450 w 4648200"/>
              <a:gd name="connsiteY33" fmla="*/ 1085850 h 2950517"/>
              <a:gd name="connsiteX34" fmla="*/ 4641850 w 4648200"/>
              <a:gd name="connsiteY34" fmla="*/ 1270000 h 2950517"/>
              <a:gd name="connsiteX35" fmla="*/ 4648200 w 4648200"/>
              <a:gd name="connsiteY35" fmla="*/ 1460500 h 2950517"/>
              <a:gd name="connsiteX36" fmla="*/ 4641850 w 4648200"/>
              <a:gd name="connsiteY36" fmla="*/ 1631950 h 2950517"/>
              <a:gd name="connsiteX37" fmla="*/ 4603750 w 4648200"/>
              <a:gd name="connsiteY37" fmla="*/ 1873250 h 2950517"/>
              <a:gd name="connsiteX38" fmla="*/ 4540250 w 4648200"/>
              <a:gd name="connsiteY38" fmla="*/ 2063750 h 2950517"/>
              <a:gd name="connsiteX39" fmla="*/ 4419600 w 4648200"/>
              <a:gd name="connsiteY39" fmla="*/ 2279650 h 2950517"/>
              <a:gd name="connsiteX40" fmla="*/ 4286250 w 4648200"/>
              <a:gd name="connsiteY40" fmla="*/ 2432050 h 2950517"/>
              <a:gd name="connsiteX41" fmla="*/ 4121150 w 4648200"/>
              <a:gd name="connsiteY41" fmla="*/ 2571750 h 2950517"/>
              <a:gd name="connsiteX42" fmla="*/ 3949700 w 4648200"/>
              <a:gd name="connsiteY42" fmla="*/ 2673350 h 2950517"/>
              <a:gd name="connsiteX43" fmla="*/ 3759200 w 4648200"/>
              <a:gd name="connsiteY43" fmla="*/ 2755900 h 2950517"/>
              <a:gd name="connsiteX44" fmla="*/ 3568700 w 4648200"/>
              <a:gd name="connsiteY44" fmla="*/ 2832100 h 2950517"/>
              <a:gd name="connsiteX45" fmla="*/ 3359150 w 4648200"/>
              <a:gd name="connsiteY45" fmla="*/ 2876550 h 2950517"/>
              <a:gd name="connsiteX46" fmla="*/ 3092450 w 4648200"/>
              <a:gd name="connsiteY46" fmla="*/ 2908300 h 2950517"/>
              <a:gd name="connsiteX47" fmla="*/ 2806700 w 4648200"/>
              <a:gd name="connsiteY47" fmla="*/ 2927350 h 2950517"/>
              <a:gd name="connsiteX48" fmla="*/ 2498725 w 4648200"/>
              <a:gd name="connsiteY48" fmla="*/ 2949575 h 2950517"/>
              <a:gd name="connsiteX49" fmla="*/ 2209800 w 4648200"/>
              <a:gd name="connsiteY49" fmla="*/ 2946400 h 2950517"/>
              <a:gd name="connsiteX50" fmla="*/ 1819275 w 4648200"/>
              <a:gd name="connsiteY50" fmla="*/ 2946400 h 2950517"/>
              <a:gd name="connsiteX51" fmla="*/ 1489075 w 4648200"/>
              <a:gd name="connsiteY51" fmla="*/ 2946400 h 2950517"/>
              <a:gd name="connsiteX52" fmla="*/ 1250950 w 4648200"/>
              <a:gd name="connsiteY52" fmla="*/ 2917825 h 2950517"/>
              <a:gd name="connsiteX53" fmla="*/ 1028700 w 4648200"/>
              <a:gd name="connsiteY53" fmla="*/ 2870200 h 2950517"/>
              <a:gd name="connsiteX54" fmla="*/ 850900 w 4648200"/>
              <a:gd name="connsiteY54" fmla="*/ 2800350 h 2950517"/>
              <a:gd name="connsiteX55" fmla="*/ 679450 w 4648200"/>
              <a:gd name="connsiteY55" fmla="*/ 2724150 h 2950517"/>
              <a:gd name="connsiteX56" fmla="*/ 514350 w 4648200"/>
              <a:gd name="connsiteY56" fmla="*/ 2597150 h 2950517"/>
              <a:gd name="connsiteX57" fmla="*/ 381000 w 4648200"/>
              <a:gd name="connsiteY57" fmla="*/ 2432050 h 2950517"/>
              <a:gd name="connsiteX58" fmla="*/ 285750 w 4648200"/>
              <a:gd name="connsiteY58" fmla="*/ 2317750 h 2950517"/>
              <a:gd name="connsiteX59" fmla="*/ 196850 w 4648200"/>
              <a:gd name="connsiteY59" fmla="*/ 2165350 h 2950517"/>
              <a:gd name="connsiteX60" fmla="*/ 114300 w 4648200"/>
              <a:gd name="connsiteY60" fmla="*/ 1981200 h 2950517"/>
              <a:gd name="connsiteX61" fmla="*/ 69850 w 4648200"/>
              <a:gd name="connsiteY61" fmla="*/ 1809750 h 2950517"/>
              <a:gd name="connsiteX62" fmla="*/ 25400 w 4648200"/>
              <a:gd name="connsiteY62" fmla="*/ 1600200 h 2950517"/>
              <a:gd name="connsiteX63" fmla="*/ 0 w 4648200"/>
              <a:gd name="connsiteY63" fmla="*/ 1377950 h 2950517"/>
              <a:gd name="connsiteX64" fmla="*/ 19050 w 4648200"/>
              <a:gd name="connsiteY64" fmla="*/ 1155700 h 2950517"/>
              <a:gd name="connsiteX65" fmla="*/ 44450 w 4648200"/>
              <a:gd name="connsiteY65" fmla="*/ 965200 h 2950517"/>
              <a:gd name="connsiteX66" fmla="*/ 101600 w 4648200"/>
              <a:gd name="connsiteY66" fmla="*/ 838200 h 2950517"/>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2450 w 4648200"/>
              <a:gd name="connsiteY46" fmla="*/ 290830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62325 w 4648200"/>
              <a:gd name="connsiteY45" fmla="*/ 29019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432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305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1975 w 4648200"/>
              <a:gd name="connsiteY46" fmla="*/ 2930525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8325 w 4648200"/>
              <a:gd name="connsiteY46" fmla="*/ 293370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005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0950 w 4648200"/>
              <a:gd name="connsiteY52" fmla="*/ 2917825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687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3700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6875"/>
              <a:gd name="connsiteX1" fmla="*/ 146050 w 4648200"/>
              <a:gd name="connsiteY1" fmla="*/ 749300 h 2936875"/>
              <a:gd name="connsiteX2" fmla="*/ 177800 w 4648200"/>
              <a:gd name="connsiteY2" fmla="*/ 692150 h 2936875"/>
              <a:gd name="connsiteX3" fmla="*/ 279400 w 4648200"/>
              <a:gd name="connsiteY3" fmla="*/ 603250 h 2936875"/>
              <a:gd name="connsiteX4" fmla="*/ 374650 w 4648200"/>
              <a:gd name="connsiteY4" fmla="*/ 527050 h 2936875"/>
              <a:gd name="connsiteX5" fmla="*/ 463550 w 4648200"/>
              <a:gd name="connsiteY5" fmla="*/ 482600 h 2936875"/>
              <a:gd name="connsiteX6" fmla="*/ 565150 w 4648200"/>
              <a:gd name="connsiteY6" fmla="*/ 406400 h 2936875"/>
              <a:gd name="connsiteX7" fmla="*/ 717550 w 4648200"/>
              <a:gd name="connsiteY7" fmla="*/ 349250 h 2936875"/>
              <a:gd name="connsiteX8" fmla="*/ 831850 w 4648200"/>
              <a:gd name="connsiteY8" fmla="*/ 298450 h 2936875"/>
              <a:gd name="connsiteX9" fmla="*/ 927100 w 4648200"/>
              <a:gd name="connsiteY9" fmla="*/ 266700 h 2936875"/>
              <a:gd name="connsiteX10" fmla="*/ 1022350 w 4648200"/>
              <a:gd name="connsiteY10" fmla="*/ 260350 h 2936875"/>
              <a:gd name="connsiteX11" fmla="*/ 1104900 w 4648200"/>
              <a:gd name="connsiteY11" fmla="*/ 228600 h 2936875"/>
              <a:gd name="connsiteX12" fmla="*/ 1219200 w 4648200"/>
              <a:gd name="connsiteY12" fmla="*/ 190500 h 2936875"/>
              <a:gd name="connsiteX13" fmla="*/ 1346200 w 4648200"/>
              <a:gd name="connsiteY13" fmla="*/ 158750 h 2936875"/>
              <a:gd name="connsiteX14" fmla="*/ 1473200 w 4648200"/>
              <a:gd name="connsiteY14" fmla="*/ 133350 h 2936875"/>
              <a:gd name="connsiteX15" fmla="*/ 1612900 w 4648200"/>
              <a:gd name="connsiteY15" fmla="*/ 101600 h 2936875"/>
              <a:gd name="connsiteX16" fmla="*/ 1765300 w 4648200"/>
              <a:gd name="connsiteY16" fmla="*/ 82550 h 2936875"/>
              <a:gd name="connsiteX17" fmla="*/ 1943100 w 4648200"/>
              <a:gd name="connsiteY17" fmla="*/ 76200 h 2936875"/>
              <a:gd name="connsiteX18" fmla="*/ 2070100 w 4648200"/>
              <a:gd name="connsiteY18" fmla="*/ 50800 h 2936875"/>
              <a:gd name="connsiteX19" fmla="*/ 2254250 w 4648200"/>
              <a:gd name="connsiteY19" fmla="*/ 25400 h 2936875"/>
              <a:gd name="connsiteX20" fmla="*/ 2451100 w 4648200"/>
              <a:gd name="connsiteY20" fmla="*/ 6350 h 2936875"/>
              <a:gd name="connsiteX21" fmla="*/ 2679700 w 4648200"/>
              <a:gd name="connsiteY21" fmla="*/ 0 h 2936875"/>
              <a:gd name="connsiteX22" fmla="*/ 2876550 w 4648200"/>
              <a:gd name="connsiteY22" fmla="*/ 6350 h 2936875"/>
              <a:gd name="connsiteX23" fmla="*/ 3092450 w 4648200"/>
              <a:gd name="connsiteY23" fmla="*/ 19050 h 2936875"/>
              <a:gd name="connsiteX24" fmla="*/ 3327400 w 4648200"/>
              <a:gd name="connsiteY24" fmla="*/ 63500 h 2936875"/>
              <a:gd name="connsiteX25" fmla="*/ 3517900 w 4648200"/>
              <a:gd name="connsiteY25" fmla="*/ 120650 h 2936875"/>
              <a:gd name="connsiteX26" fmla="*/ 3714750 w 4648200"/>
              <a:gd name="connsiteY26" fmla="*/ 171450 h 2936875"/>
              <a:gd name="connsiteX27" fmla="*/ 3886200 w 4648200"/>
              <a:gd name="connsiteY27" fmla="*/ 247650 h 2936875"/>
              <a:gd name="connsiteX28" fmla="*/ 4044950 w 4648200"/>
              <a:gd name="connsiteY28" fmla="*/ 342900 h 2936875"/>
              <a:gd name="connsiteX29" fmla="*/ 4197350 w 4648200"/>
              <a:gd name="connsiteY29" fmla="*/ 457200 h 2936875"/>
              <a:gd name="connsiteX30" fmla="*/ 4337050 w 4648200"/>
              <a:gd name="connsiteY30" fmla="*/ 571500 h 2936875"/>
              <a:gd name="connsiteX31" fmla="*/ 4476750 w 4648200"/>
              <a:gd name="connsiteY31" fmla="*/ 742950 h 2936875"/>
              <a:gd name="connsiteX32" fmla="*/ 4559300 w 4648200"/>
              <a:gd name="connsiteY32" fmla="*/ 901700 h 2936875"/>
              <a:gd name="connsiteX33" fmla="*/ 4616450 w 4648200"/>
              <a:gd name="connsiteY33" fmla="*/ 1085850 h 2936875"/>
              <a:gd name="connsiteX34" fmla="*/ 4641850 w 4648200"/>
              <a:gd name="connsiteY34" fmla="*/ 1270000 h 2936875"/>
              <a:gd name="connsiteX35" fmla="*/ 4648200 w 4648200"/>
              <a:gd name="connsiteY35" fmla="*/ 1460500 h 2936875"/>
              <a:gd name="connsiteX36" fmla="*/ 4641850 w 4648200"/>
              <a:gd name="connsiteY36" fmla="*/ 1631950 h 2936875"/>
              <a:gd name="connsiteX37" fmla="*/ 4603750 w 4648200"/>
              <a:gd name="connsiteY37" fmla="*/ 1873250 h 2936875"/>
              <a:gd name="connsiteX38" fmla="*/ 4540250 w 4648200"/>
              <a:gd name="connsiteY38" fmla="*/ 2063750 h 2936875"/>
              <a:gd name="connsiteX39" fmla="*/ 4419600 w 4648200"/>
              <a:gd name="connsiteY39" fmla="*/ 2279650 h 2936875"/>
              <a:gd name="connsiteX40" fmla="*/ 4286250 w 4648200"/>
              <a:gd name="connsiteY40" fmla="*/ 2432050 h 2936875"/>
              <a:gd name="connsiteX41" fmla="*/ 4121150 w 4648200"/>
              <a:gd name="connsiteY41" fmla="*/ 2571750 h 2936875"/>
              <a:gd name="connsiteX42" fmla="*/ 3949700 w 4648200"/>
              <a:gd name="connsiteY42" fmla="*/ 2673350 h 2936875"/>
              <a:gd name="connsiteX43" fmla="*/ 3759200 w 4648200"/>
              <a:gd name="connsiteY43" fmla="*/ 2755900 h 2936875"/>
              <a:gd name="connsiteX44" fmla="*/ 3568700 w 4648200"/>
              <a:gd name="connsiteY44" fmla="*/ 2832100 h 2936875"/>
              <a:gd name="connsiteX45" fmla="*/ 3362325 w 4648200"/>
              <a:gd name="connsiteY45" fmla="*/ 2901950 h 2936875"/>
              <a:gd name="connsiteX46" fmla="*/ 3108325 w 4648200"/>
              <a:gd name="connsiteY46" fmla="*/ 2933700 h 2936875"/>
              <a:gd name="connsiteX47" fmla="*/ 2813050 w 4648200"/>
              <a:gd name="connsiteY47" fmla="*/ 2936875 h 2936875"/>
              <a:gd name="connsiteX48" fmla="*/ 2501900 w 4648200"/>
              <a:gd name="connsiteY48" fmla="*/ 2933700 h 2936875"/>
              <a:gd name="connsiteX49" fmla="*/ 2209800 w 4648200"/>
              <a:gd name="connsiteY49" fmla="*/ 2933700 h 2936875"/>
              <a:gd name="connsiteX50" fmla="*/ 1822450 w 4648200"/>
              <a:gd name="connsiteY50" fmla="*/ 2933700 h 2936875"/>
              <a:gd name="connsiteX51" fmla="*/ 1492250 w 4648200"/>
              <a:gd name="connsiteY51" fmla="*/ 2933700 h 2936875"/>
              <a:gd name="connsiteX52" fmla="*/ 1254125 w 4648200"/>
              <a:gd name="connsiteY52" fmla="*/ 2933700 h 2936875"/>
              <a:gd name="connsiteX53" fmla="*/ 1028700 w 4648200"/>
              <a:gd name="connsiteY53" fmla="*/ 2870200 h 2936875"/>
              <a:gd name="connsiteX54" fmla="*/ 850900 w 4648200"/>
              <a:gd name="connsiteY54" fmla="*/ 2800350 h 2936875"/>
              <a:gd name="connsiteX55" fmla="*/ 679450 w 4648200"/>
              <a:gd name="connsiteY55" fmla="*/ 2724150 h 2936875"/>
              <a:gd name="connsiteX56" fmla="*/ 514350 w 4648200"/>
              <a:gd name="connsiteY56" fmla="*/ 2597150 h 2936875"/>
              <a:gd name="connsiteX57" fmla="*/ 381000 w 4648200"/>
              <a:gd name="connsiteY57" fmla="*/ 2432050 h 2936875"/>
              <a:gd name="connsiteX58" fmla="*/ 285750 w 4648200"/>
              <a:gd name="connsiteY58" fmla="*/ 2317750 h 2936875"/>
              <a:gd name="connsiteX59" fmla="*/ 196850 w 4648200"/>
              <a:gd name="connsiteY59" fmla="*/ 2165350 h 2936875"/>
              <a:gd name="connsiteX60" fmla="*/ 114300 w 4648200"/>
              <a:gd name="connsiteY60" fmla="*/ 1981200 h 2936875"/>
              <a:gd name="connsiteX61" fmla="*/ 69850 w 4648200"/>
              <a:gd name="connsiteY61" fmla="*/ 1809750 h 2936875"/>
              <a:gd name="connsiteX62" fmla="*/ 25400 w 4648200"/>
              <a:gd name="connsiteY62" fmla="*/ 1600200 h 2936875"/>
              <a:gd name="connsiteX63" fmla="*/ 0 w 4648200"/>
              <a:gd name="connsiteY63" fmla="*/ 1377950 h 2936875"/>
              <a:gd name="connsiteX64" fmla="*/ 19050 w 4648200"/>
              <a:gd name="connsiteY64" fmla="*/ 1155700 h 2936875"/>
              <a:gd name="connsiteX65" fmla="*/ 44450 w 4648200"/>
              <a:gd name="connsiteY65" fmla="*/ 965200 h 2936875"/>
              <a:gd name="connsiteX66" fmla="*/ 101600 w 4648200"/>
              <a:gd name="connsiteY66" fmla="*/ 838200 h 2936875"/>
              <a:gd name="connsiteX0" fmla="*/ 101600 w 4648200"/>
              <a:gd name="connsiteY0" fmla="*/ 838200 h 2938403"/>
              <a:gd name="connsiteX1" fmla="*/ 146050 w 4648200"/>
              <a:gd name="connsiteY1" fmla="*/ 749300 h 2938403"/>
              <a:gd name="connsiteX2" fmla="*/ 177800 w 4648200"/>
              <a:gd name="connsiteY2" fmla="*/ 692150 h 2938403"/>
              <a:gd name="connsiteX3" fmla="*/ 279400 w 4648200"/>
              <a:gd name="connsiteY3" fmla="*/ 603250 h 2938403"/>
              <a:gd name="connsiteX4" fmla="*/ 374650 w 4648200"/>
              <a:gd name="connsiteY4" fmla="*/ 527050 h 2938403"/>
              <a:gd name="connsiteX5" fmla="*/ 463550 w 4648200"/>
              <a:gd name="connsiteY5" fmla="*/ 482600 h 2938403"/>
              <a:gd name="connsiteX6" fmla="*/ 565150 w 4648200"/>
              <a:gd name="connsiteY6" fmla="*/ 406400 h 2938403"/>
              <a:gd name="connsiteX7" fmla="*/ 717550 w 4648200"/>
              <a:gd name="connsiteY7" fmla="*/ 349250 h 2938403"/>
              <a:gd name="connsiteX8" fmla="*/ 831850 w 4648200"/>
              <a:gd name="connsiteY8" fmla="*/ 298450 h 2938403"/>
              <a:gd name="connsiteX9" fmla="*/ 927100 w 4648200"/>
              <a:gd name="connsiteY9" fmla="*/ 266700 h 2938403"/>
              <a:gd name="connsiteX10" fmla="*/ 1022350 w 4648200"/>
              <a:gd name="connsiteY10" fmla="*/ 260350 h 2938403"/>
              <a:gd name="connsiteX11" fmla="*/ 1104900 w 4648200"/>
              <a:gd name="connsiteY11" fmla="*/ 228600 h 2938403"/>
              <a:gd name="connsiteX12" fmla="*/ 1219200 w 4648200"/>
              <a:gd name="connsiteY12" fmla="*/ 190500 h 2938403"/>
              <a:gd name="connsiteX13" fmla="*/ 1346200 w 4648200"/>
              <a:gd name="connsiteY13" fmla="*/ 158750 h 2938403"/>
              <a:gd name="connsiteX14" fmla="*/ 1473200 w 4648200"/>
              <a:gd name="connsiteY14" fmla="*/ 133350 h 2938403"/>
              <a:gd name="connsiteX15" fmla="*/ 1612900 w 4648200"/>
              <a:gd name="connsiteY15" fmla="*/ 101600 h 2938403"/>
              <a:gd name="connsiteX16" fmla="*/ 1765300 w 4648200"/>
              <a:gd name="connsiteY16" fmla="*/ 82550 h 2938403"/>
              <a:gd name="connsiteX17" fmla="*/ 1943100 w 4648200"/>
              <a:gd name="connsiteY17" fmla="*/ 76200 h 2938403"/>
              <a:gd name="connsiteX18" fmla="*/ 2070100 w 4648200"/>
              <a:gd name="connsiteY18" fmla="*/ 50800 h 2938403"/>
              <a:gd name="connsiteX19" fmla="*/ 2254250 w 4648200"/>
              <a:gd name="connsiteY19" fmla="*/ 25400 h 2938403"/>
              <a:gd name="connsiteX20" fmla="*/ 2451100 w 4648200"/>
              <a:gd name="connsiteY20" fmla="*/ 6350 h 2938403"/>
              <a:gd name="connsiteX21" fmla="*/ 2679700 w 4648200"/>
              <a:gd name="connsiteY21" fmla="*/ 0 h 2938403"/>
              <a:gd name="connsiteX22" fmla="*/ 2876550 w 4648200"/>
              <a:gd name="connsiteY22" fmla="*/ 6350 h 2938403"/>
              <a:gd name="connsiteX23" fmla="*/ 3092450 w 4648200"/>
              <a:gd name="connsiteY23" fmla="*/ 19050 h 2938403"/>
              <a:gd name="connsiteX24" fmla="*/ 3327400 w 4648200"/>
              <a:gd name="connsiteY24" fmla="*/ 63500 h 2938403"/>
              <a:gd name="connsiteX25" fmla="*/ 3517900 w 4648200"/>
              <a:gd name="connsiteY25" fmla="*/ 120650 h 2938403"/>
              <a:gd name="connsiteX26" fmla="*/ 3714750 w 4648200"/>
              <a:gd name="connsiteY26" fmla="*/ 171450 h 2938403"/>
              <a:gd name="connsiteX27" fmla="*/ 3886200 w 4648200"/>
              <a:gd name="connsiteY27" fmla="*/ 247650 h 2938403"/>
              <a:gd name="connsiteX28" fmla="*/ 4044950 w 4648200"/>
              <a:gd name="connsiteY28" fmla="*/ 342900 h 2938403"/>
              <a:gd name="connsiteX29" fmla="*/ 4197350 w 4648200"/>
              <a:gd name="connsiteY29" fmla="*/ 457200 h 2938403"/>
              <a:gd name="connsiteX30" fmla="*/ 4337050 w 4648200"/>
              <a:gd name="connsiteY30" fmla="*/ 571500 h 2938403"/>
              <a:gd name="connsiteX31" fmla="*/ 4476750 w 4648200"/>
              <a:gd name="connsiteY31" fmla="*/ 742950 h 2938403"/>
              <a:gd name="connsiteX32" fmla="*/ 4559300 w 4648200"/>
              <a:gd name="connsiteY32" fmla="*/ 901700 h 2938403"/>
              <a:gd name="connsiteX33" fmla="*/ 4616450 w 4648200"/>
              <a:gd name="connsiteY33" fmla="*/ 1085850 h 2938403"/>
              <a:gd name="connsiteX34" fmla="*/ 4641850 w 4648200"/>
              <a:gd name="connsiteY34" fmla="*/ 1270000 h 2938403"/>
              <a:gd name="connsiteX35" fmla="*/ 4648200 w 4648200"/>
              <a:gd name="connsiteY35" fmla="*/ 1460500 h 2938403"/>
              <a:gd name="connsiteX36" fmla="*/ 4641850 w 4648200"/>
              <a:gd name="connsiteY36" fmla="*/ 1631950 h 2938403"/>
              <a:gd name="connsiteX37" fmla="*/ 4603750 w 4648200"/>
              <a:gd name="connsiteY37" fmla="*/ 1873250 h 2938403"/>
              <a:gd name="connsiteX38" fmla="*/ 4540250 w 4648200"/>
              <a:gd name="connsiteY38" fmla="*/ 2063750 h 2938403"/>
              <a:gd name="connsiteX39" fmla="*/ 4419600 w 4648200"/>
              <a:gd name="connsiteY39" fmla="*/ 2279650 h 2938403"/>
              <a:gd name="connsiteX40" fmla="*/ 4286250 w 4648200"/>
              <a:gd name="connsiteY40" fmla="*/ 2432050 h 2938403"/>
              <a:gd name="connsiteX41" fmla="*/ 4121150 w 4648200"/>
              <a:gd name="connsiteY41" fmla="*/ 2571750 h 2938403"/>
              <a:gd name="connsiteX42" fmla="*/ 3949700 w 4648200"/>
              <a:gd name="connsiteY42" fmla="*/ 2673350 h 2938403"/>
              <a:gd name="connsiteX43" fmla="*/ 3759200 w 4648200"/>
              <a:gd name="connsiteY43" fmla="*/ 2755900 h 2938403"/>
              <a:gd name="connsiteX44" fmla="*/ 3568700 w 4648200"/>
              <a:gd name="connsiteY44" fmla="*/ 2832100 h 2938403"/>
              <a:gd name="connsiteX45" fmla="*/ 3362325 w 4648200"/>
              <a:gd name="connsiteY45" fmla="*/ 2901950 h 2938403"/>
              <a:gd name="connsiteX46" fmla="*/ 3108325 w 4648200"/>
              <a:gd name="connsiteY46" fmla="*/ 2933700 h 2938403"/>
              <a:gd name="connsiteX47" fmla="*/ 2813050 w 4648200"/>
              <a:gd name="connsiteY47" fmla="*/ 2936875 h 2938403"/>
              <a:gd name="connsiteX48" fmla="*/ 2501900 w 4648200"/>
              <a:gd name="connsiteY48" fmla="*/ 2933700 h 2938403"/>
              <a:gd name="connsiteX49" fmla="*/ 2209800 w 4648200"/>
              <a:gd name="connsiteY49" fmla="*/ 2933700 h 2938403"/>
              <a:gd name="connsiteX50" fmla="*/ 1822450 w 4648200"/>
              <a:gd name="connsiteY50" fmla="*/ 2933700 h 2938403"/>
              <a:gd name="connsiteX51" fmla="*/ 1492250 w 4648200"/>
              <a:gd name="connsiteY51" fmla="*/ 2933700 h 2938403"/>
              <a:gd name="connsiteX52" fmla="*/ 1254125 w 4648200"/>
              <a:gd name="connsiteY52" fmla="*/ 2933700 h 2938403"/>
              <a:gd name="connsiteX53" fmla="*/ 1028700 w 4648200"/>
              <a:gd name="connsiteY53" fmla="*/ 2870200 h 2938403"/>
              <a:gd name="connsiteX54" fmla="*/ 850900 w 4648200"/>
              <a:gd name="connsiteY54" fmla="*/ 2800350 h 2938403"/>
              <a:gd name="connsiteX55" fmla="*/ 679450 w 4648200"/>
              <a:gd name="connsiteY55" fmla="*/ 2724150 h 2938403"/>
              <a:gd name="connsiteX56" fmla="*/ 514350 w 4648200"/>
              <a:gd name="connsiteY56" fmla="*/ 2597150 h 2938403"/>
              <a:gd name="connsiteX57" fmla="*/ 381000 w 4648200"/>
              <a:gd name="connsiteY57" fmla="*/ 2432050 h 2938403"/>
              <a:gd name="connsiteX58" fmla="*/ 285750 w 4648200"/>
              <a:gd name="connsiteY58" fmla="*/ 2317750 h 2938403"/>
              <a:gd name="connsiteX59" fmla="*/ 196850 w 4648200"/>
              <a:gd name="connsiteY59" fmla="*/ 2165350 h 2938403"/>
              <a:gd name="connsiteX60" fmla="*/ 114300 w 4648200"/>
              <a:gd name="connsiteY60" fmla="*/ 1981200 h 2938403"/>
              <a:gd name="connsiteX61" fmla="*/ 69850 w 4648200"/>
              <a:gd name="connsiteY61" fmla="*/ 1809750 h 2938403"/>
              <a:gd name="connsiteX62" fmla="*/ 25400 w 4648200"/>
              <a:gd name="connsiteY62" fmla="*/ 1600200 h 2938403"/>
              <a:gd name="connsiteX63" fmla="*/ 0 w 4648200"/>
              <a:gd name="connsiteY63" fmla="*/ 1377950 h 2938403"/>
              <a:gd name="connsiteX64" fmla="*/ 19050 w 4648200"/>
              <a:gd name="connsiteY64" fmla="*/ 1155700 h 2938403"/>
              <a:gd name="connsiteX65" fmla="*/ 44450 w 4648200"/>
              <a:gd name="connsiteY65" fmla="*/ 965200 h 2938403"/>
              <a:gd name="connsiteX66" fmla="*/ 101600 w 4648200"/>
              <a:gd name="connsiteY66" fmla="*/ 838200 h 293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48200" h="2938403">
                <a:moveTo>
                  <a:pt x="101600" y="838200"/>
                </a:moveTo>
                <a:lnTo>
                  <a:pt x="146050" y="749300"/>
                </a:lnTo>
                <a:lnTo>
                  <a:pt x="177800" y="692150"/>
                </a:lnTo>
                <a:lnTo>
                  <a:pt x="279400" y="603250"/>
                </a:lnTo>
                <a:lnTo>
                  <a:pt x="374650" y="527050"/>
                </a:lnTo>
                <a:lnTo>
                  <a:pt x="463550" y="482600"/>
                </a:lnTo>
                <a:lnTo>
                  <a:pt x="565150" y="406400"/>
                </a:lnTo>
                <a:lnTo>
                  <a:pt x="717550" y="349250"/>
                </a:lnTo>
                <a:lnTo>
                  <a:pt x="831850" y="298450"/>
                </a:lnTo>
                <a:lnTo>
                  <a:pt x="927100" y="266700"/>
                </a:lnTo>
                <a:lnTo>
                  <a:pt x="1022350" y="260350"/>
                </a:lnTo>
                <a:lnTo>
                  <a:pt x="1104900" y="228600"/>
                </a:lnTo>
                <a:lnTo>
                  <a:pt x="1219200" y="190500"/>
                </a:lnTo>
                <a:lnTo>
                  <a:pt x="1346200" y="158750"/>
                </a:lnTo>
                <a:lnTo>
                  <a:pt x="1473200" y="133350"/>
                </a:lnTo>
                <a:lnTo>
                  <a:pt x="1612900" y="101600"/>
                </a:lnTo>
                <a:lnTo>
                  <a:pt x="1765300" y="82550"/>
                </a:lnTo>
                <a:lnTo>
                  <a:pt x="1943100" y="76200"/>
                </a:lnTo>
                <a:lnTo>
                  <a:pt x="2070100" y="50800"/>
                </a:lnTo>
                <a:lnTo>
                  <a:pt x="2254250" y="25400"/>
                </a:lnTo>
                <a:lnTo>
                  <a:pt x="2451100" y="6350"/>
                </a:lnTo>
                <a:lnTo>
                  <a:pt x="2679700" y="0"/>
                </a:lnTo>
                <a:lnTo>
                  <a:pt x="2876550" y="6350"/>
                </a:lnTo>
                <a:lnTo>
                  <a:pt x="3092450" y="19050"/>
                </a:lnTo>
                <a:lnTo>
                  <a:pt x="3327400" y="63500"/>
                </a:lnTo>
                <a:lnTo>
                  <a:pt x="3517900" y="120650"/>
                </a:lnTo>
                <a:lnTo>
                  <a:pt x="3714750" y="171450"/>
                </a:lnTo>
                <a:lnTo>
                  <a:pt x="3886200" y="247650"/>
                </a:lnTo>
                <a:lnTo>
                  <a:pt x="4044950" y="342900"/>
                </a:lnTo>
                <a:lnTo>
                  <a:pt x="4197350" y="457200"/>
                </a:lnTo>
                <a:lnTo>
                  <a:pt x="4337050" y="571500"/>
                </a:lnTo>
                <a:lnTo>
                  <a:pt x="4476750" y="742950"/>
                </a:lnTo>
                <a:lnTo>
                  <a:pt x="4559300" y="901700"/>
                </a:lnTo>
                <a:lnTo>
                  <a:pt x="4616450" y="1085850"/>
                </a:lnTo>
                <a:lnTo>
                  <a:pt x="4641850" y="1270000"/>
                </a:lnTo>
                <a:lnTo>
                  <a:pt x="4648200" y="1460500"/>
                </a:lnTo>
                <a:lnTo>
                  <a:pt x="4641850" y="1631950"/>
                </a:lnTo>
                <a:lnTo>
                  <a:pt x="4603750" y="1873250"/>
                </a:lnTo>
                <a:lnTo>
                  <a:pt x="4540250" y="2063750"/>
                </a:lnTo>
                <a:lnTo>
                  <a:pt x="4419600" y="2279650"/>
                </a:lnTo>
                <a:lnTo>
                  <a:pt x="4286250" y="2432050"/>
                </a:lnTo>
                <a:lnTo>
                  <a:pt x="4121150" y="2571750"/>
                </a:lnTo>
                <a:lnTo>
                  <a:pt x="3949700" y="2673350"/>
                </a:lnTo>
                <a:lnTo>
                  <a:pt x="3759200" y="2755900"/>
                </a:lnTo>
                <a:lnTo>
                  <a:pt x="3568700" y="2832100"/>
                </a:lnTo>
                <a:lnTo>
                  <a:pt x="3362325" y="2901950"/>
                </a:lnTo>
                <a:lnTo>
                  <a:pt x="3108325" y="2933700"/>
                </a:lnTo>
                <a:lnTo>
                  <a:pt x="2813050" y="2936875"/>
                </a:lnTo>
                <a:cubicBezTo>
                  <a:pt x="2705100" y="2932642"/>
                  <a:pt x="2602442" y="2934229"/>
                  <a:pt x="2501900" y="2933700"/>
                </a:cubicBezTo>
                <a:lnTo>
                  <a:pt x="2209800" y="2933700"/>
                </a:lnTo>
                <a:lnTo>
                  <a:pt x="1822450" y="2933700"/>
                </a:lnTo>
                <a:lnTo>
                  <a:pt x="1492250" y="2933700"/>
                </a:lnTo>
                <a:cubicBezTo>
                  <a:pt x="1416050" y="2933700"/>
                  <a:pt x="1331383" y="2944283"/>
                  <a:pt x="1254125" y="2933700"/>
                </a:cubicBezTo>
                <a:cubicBezTo>
                  <a:pt x="1176867" y="2923117"/>
                  <a:pt x="1102783" y="2886075"/>
                  <a:pt x="1028700" y="2870200"/>
                </a:cubicBezTo>
                <a:lnTo>
                  <a:pt x="850900" y="2800350"/>
                </a:lnTo>
                <a:lnTo>
                  <a:pt x="679450" y="2724150"/>
                </a:lnTo>
                <a:lnTo>
                  <a:pt x="514350" y="2597150"/>
                </a:lnTo>
                <a:lnTo>
                  <a:pt x="381000" y="2432050"/>
                </a:lnTo>
                <a:lnTo>
                  <a:pt x="285750" y="2317750"/>
                </a:lnTo>
                <a:lnTo>
                  <a:pt x="196850" y="2165350"/>
                </a:lnTo>
                <a:lnTo>
                  <a:pt x="114300" y="1981200"/>
                </a:lnTo>
                <a:lnTo>
                  <a:pt x="69850" y="1809750"/>
                </a:lnTo>
                <a:lnTo>
                  <a:pt x="25400" y="1600200"/>
                </a:lnTo>
                <a:lnTo>
                  <a:pt x="0" y="1377950"/>
                </a:lnTo>
                <a:lnTo>
                  <a:pt x="19050" y="1155700"/>
                </a:lnTo>
                <a:lnTo>
                  <a:pt x="44450" y="965200"/>
                </a:lnTo>
                <a:lnTo>
                  <a:pt x="101600" y="838200"/>
                </a:lnTo>
                <a:close/>
              </a:path>
            </a:pathLst>
          </a:custGeom>
          <a:solidFill>
            <a:srgbClr val="FFD2CF"/>
          </a:solidFill>
          <a:ln w="25400">
            <a:solidFill>
              <a:srgbClr val="BA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99F69429-450F-D443-80D1-F86E75C2D373}"/>
              </a:ext>
            </a:extLst>
          </p:cNvPr>
          <p:cNvSpPr>
            <a:spLocks noChangeAspect="1"/>
          </p:cNvSpPr>
          <p:nvPr/>
        </p:nvSpPr>
        <p:spPr>
          <a:xfrm rot="10800000">
            <a:off x="529974" y="3882442"/>
            <a:ext cx="3964399" cy="2506132"/>
          </a:xfrm>
          <a:custGeom>
            <a:avLst/>
            <a:gdLst>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44600 w 4648200"/>
              <a:gd name="connsiteY52" fmla="*/ 2889250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50950 w 4648200"/>
              <a:gd name="connsiteY52" fmla="*/ 2917825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6100 w 4648200"/>
              <a:gd name="connsiteY50" fmla="*/ 29083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7403"/>
              <a:gd name="connsiteX1" fmla="*/ 146050 w 4648200"/>
              <a:gd name="connsiteY1" fmla="*/ 749300 h 2947403"/>
              <a:gd name="connsiteX2" fmla="*/ 177800 w 4648200"/>
              <a:gd name="connsiteY2" fmla="*/ 692150 h 2947403"/>
              <a:gd name="connsiteX3" fmla="*/ 279400 w 4648200"/>
              <a:gd name="connsiteY3" fmla="*/ 603250 h 2947403"/>
              <a:gd name="connsiteX4" fmla="*/ 374650 w 4648200"/>
              <a:gd name="connsiteY4" fmla="*/ 527050 h 2947403"/>
              <a:gd name="connsiteX5" fmla="*/ 463550 w 4648200"/>
              <a:gd name="connsiteY5" fmla="*/ 482600 h 2947403"/>
              <a:gd name="connsiteX6" fmla="*/ 565150 w 4648200"/>
              <a:gd name="connsiteY6" fmla="*/ 406400 h 2947403"/>
              <a:gd name="connsiteX7" fmla="*/ 717550 w 4648200"/>
              <a:gd name="connsiteY7" fmla="*/ 349250 h 2947403"/>
              <a:gd name="connsiteX8" fmla="*/ 831850 w 4648200"/>
              <a:gd name="connsiteY8" fmla="*/ 298450 h 2947403"/>
              <a:gd name="connsiteX9" fmla="*/ 927100 w 4648200"/>
              <a:gd name="connsiteY9" fmla="*/ 266700 h 2947403"/>
              <a:gd name="connsiteX10" fmla="*/ 1022350 w 4648200"/>
              <a:gd name="connsiteY10" fmla="*/ 260350 h 2947403"/>
              <a:gd name="connsiteX11" fmla="*/ 1104900 w 4648200"/>
              <a:gd name="connsiteY11" fmla="*/ 228600 h 2947403"/>
              <a:gd name="connsiteX12" fmla="*/ 1219200 w 4648200"/>
              <a:gd name="connsiteY12" fmla="*/ 190500 h 2947403"/>
              <a:gd name="connsiteX13" fmla="*/ 1346200 w 4648200"/>
              <a:gd name="connsiteY13" fmla="*/ 158750 h 2947403"/>
              <a:gd name="connsiteX14" fmla="*/ 1473200 w 4648200"/>
              <a:gd name="connsiteY14" fmla="*/ 133350 h 2947403"/>
              <a:gd name="connsiteX15" fmla="*/ 1612900 w 4648200"/>
              <a:gd name="connsiteY15" fmla="*/ 101600 h 2947403"/>
              <a:gd name="connsiteX16" fmla="*/ 1765300 w 4648200"/>
              <a:gd name="connsiteY16" fmla="*/ 82550 h 2947403"/>
              <a:gd name="connsiteX17" fmla="*/ 1943100 w 4648200"/>
              <a:gd name="connsiteY17" fmla="*/ 76200 h 2947403"/>
              <a:gd name="connsiteX18" fmla="*/ 2070100 w 4648200"/>
              <a:gd name="connsiteY18" fmla="*/ 50800 h 2947403"/>
              <a:gd name="connsiteX19" fmla="*/ 2254250 w 4648200"/>
              <a:gd name="connsiteY19" fmla="*/ 25400 h 2947403"/>
              <a:gd name="connsiteX20" fmla="*/ 2451100 w 4648200"/>
              <a:gd name="connsiteY20" fmla="*/ 6350 h 2947403"/>
              <a:gd name="connsiteX21" fmla="*/ 2679700 w 4648200"/>
              <a:gd name="connsiteY21" fmla="*/ 0 h 2947403"/>
              <a:gd name="connsiteX22" fmla="*/ 2876550 w 4648200"/>
              <a:gd name="connsiteY22" fmla="*/ 6350 h 2947403"/>
              <a:gd name="connsiteX23" fmla="*/ 3092450 w 4648200"/>
              <a:gd name="connsiteY23" fmla="*/ 19050 h 2947403"/>
              <a:gd name="connsiteX24" fmla="*/ 3327400 w 4648200"/>
              <a:gd name="connsiteY24" fmla="*/ 63500 h 2947403"/>
              <a:gd name="connsiteX25" fmla="*/ 3517900 w 4648200"/>
              <a:gd name="connsiteY25" fmla="*/ 120650 h 2947403"/>
              <a:gd name="connsiteX26" fmla="*/ 3714750 w 4648200"/>
              <a:gd name="connsiteY26" fmla="*/ 171450 h 2947403"/>
              <a:gd name="connsiteX27" fmla="*/ 3886200 w 4648200"/>
              <a:gd name="connsiteY27" fmla="*/ 247650 h 2947403"/>
              <a:gd name="connsiteX28" fmla="*/ 4044950 w 4648200"/>
              <a:gd name="connsiteY28" fmla="*/ 342900 h 2947403"/>
              <a:gd name="connsiteX29" fmla="*/ 4197350 w 4648200"/>
              <a:gd name="connsiteY29" fmla="*/ 457200 h 2947403"/>
              <a:gd name="connsiteX30" fmla="*/ 4337050 w 4648200"/>
              <a:gd name="connsiteY30" fmla="*/ 571500 h 2947403"/>
              <a:gd name="connsiteX31" fmla="*/ 4476750 w 4648200"/>
              <a:gd name="connsiteY31" fmla="*/ 742950 h 2947403"/>
              <a:gd name="connsiteX32" fmla="*/ 4559300 w 4648200"/>
              <a:gd name="connsiteY32" fmla="*/ 901700 h 2947403"/>
              <a:gd name="connsiteX33" fmla="*/ 4616450 w 4648200"/>
              <a:gd name="connsiteY33" fmla="*/ 1085850 h 2947403"/>
              <a:gd name="connsiteX34" fmla="*/ 4641850 w 4648200"/>
              <a:gd name="connsiteY34" fmla="*/ 1270000 h 2947403"/>
              <a:gd name="connsiteX35" fmla="*/ 4648200 w 4648200"/>
              <a:gd name="connsiteY35" fmla="*/ 1460500 h 2947403"/>
              <a:gd name="connsiteX36" fmla="*/ 4641850 w 4648200"/>
              <a:gd name="connsiteY36" fmla="*/ 1631950 h 2947403"/>
              <a:gd name="connsiteX37" fmla="*/ 4603750 w 4648200"/>
              <a:gd name="connsiteY37" fmla="*/ 1873250 h 2947403"/>
              <a:gd name="connsiteX38" fmla="*/ 4540250 w 4648200"/>
              <a:gd name="connsiteY38" fmla="*/ 2063750 h 2947403"/>
              <a:gd name="connsiteX39" fmla="*/ 4419600 w 4648200"/>
              <a:gd name="connsiteY39" fmla="*/ 2279650 h 2947403"/>
              <a:gd name="connsiteX40" fmla="*/ 4286250 w 4648200"/>
              <a:gd name="connsiteY40" fmla="*/ 2432050 h 2947403"/>
              <a:gd name="connsiteX41" fmla="*/ 4121150 w 4648200"/>
              <a:gd name="connsiteY41" fmla="*/ 2571750 h 2947403"/>
              <a:gd name="connsiteX42" fmla="*/ 3949700 w 4648200"/>
              <a:gd name="connsiteY42" fmla="*/ 2673350 h 2947403"/>
              <a:gd name="connsiteX43" fmla="*/ 3759200 w 4648200"/>
              <a:gd name="connsiteY43" fmla="*/ 2755900 h 2947403"/>
              <a:gd name="connsiteX44" fmla="*/ 3568700 w 4648200"/>
              <a:gd name="connsiteY44" fmla="*/ 2832100 h 2947403"/>
              <a:gd name="connsiteX45" fmla="*/ 3359150 w 4648200"/>
              <a:gd name="connsiteY45" fmla="*/ 2876550 h 2947403"/>
              <a:gd name="connsiteX46" fmla="*/ 3092450 w 4648200"/>
              <a:gd name="connsiteY46" fmla="*/ 2908300 h 2947403"/>
              <a:gd name="connsiteX47" fmla="*/ 2806700 w 4648200"/>
              <a:gd name="connsiteY47" fmla="*/ 2927350 h 2947403"/>
              <a:gd name="connsiteX48" fmla="*/ 2482850 w 4648200"/>
              <a:gd name="connsiteY48" fmla="*/ 2914650 h 2947403"/>
              <a:gd name="connsiteX49" fmla="*/ 2209800 w 4648200"/>
              <a:gd name="connsiteY49" fmla="*/ 2946400 h 2947403"/>
              <a:gd name="connsiteX50" fmla="*/ 1819275 w 4648200"/>
              <a:gd name="connsiteY50" fmla="*/ 2946400 h 2947403"/>
              <a:gd name="connsiteX51" fmla="*/ 1489075 w 4648200"/>
              <a:gd name="connsiteY51" fmla="*/ 2946400 h 2947403"/>
              <a:gd name="connsiteX52" fmla="*/ 1250950 w 4648200"/>
              <a:gd name="connsiteY52" fmla="*/ 2917825 h 2947403"/>
              <a:gd name="connsiteX53" fmla="*/ 1028700 w 4648200"/>
              <a:gd name="connsiteY53" fmla="*/ 2870200 h 2947403"/>
              <a:gd name="connsiteX54" fmla="*/ 850900 w 4648200"/>
              <a:gd name="connsiteY54" fmla="*/ 2800350 h 2947403"/>
              <a:gd name="connsiteX55" fmla="*/ 679450 w 4648200"/>
              <a:gd name="connsiteY55" fmla="*/ 2724150 h 2947403"/>
              <a:gd name="connsiteX56" fmla="*/ 514350 w 4648200"/>
              <a:gd name="connsiteY56" fmla="*/ 2597150 h 2947403"/>
              <a:gd name="connsiteX57" fmla="*/ 381000 w 4648200"/>
              <a:gd name="connsiteY57" fmla="*/ 2432050 h 2947403"/>
              <a:gd name="connsiteX58" fmla="*/ 285750 w 4648200"/>
              <a:gd name="connsiteY58" fmla="*/ 2317750 h 2947403"/>
              <a:gd name="connsiteX59" fmla="*/ 196850 w 4648200"/>
              <a:gd name="connsiteY59" fmla="*/ 2165350 h 2947403"/>
              <a:gd name="connsiteX60" fmla="*/ 114300 w 4648200"/>
              <a:gd name="connsiteY60" fmla="*/ 1981200 h 2947403"/>
              <a:gd name="connsiteX61" fmla="*/ 69850 w 4648200"/>
              <a:gd name="connsiteY61" fmla="*/ 1809750 h 2947403"/>
              <a:gd name="connsiteX62" fmla="*/ 25400 w 4648200"/>
              <a:gd name="connsiteY62" fmla="*/ 1600200 h 2947403"/>
              <a:gd name="connsiteX63" fmla="*/ 0 w 4648200"/>
              <a:gd name="connsiteY63" fmla="*/ 1377950 h 2947403"/>
              <a:gd name="connsiteX64" fmla="*/ 19050 w 4648200"/>
              <a:gd name="connsiteY64" fmla="*/ 1155700 h 2947403"/>
              <a:gd name="connsiteX65" fmla="*/ 44450 w 4648200"/>
              <a:gd name="connsiteY65" fmla="*/ 965200 h 2947403"/>
              <a:gd name="connsiteX66" fmla="*/ 101600 w 4648200"/>
              <a:gd name="connsiteY66" fmla="*/ 838200 h 2947403"/>
              <a:gd name="connsiteX0" fmla="*/ 101600 w 4648200"/>
              <a:gd name="connsiteY0" fmla="*/ 838200 h 2950517"/>
              <a:gd name="connsiteX1" fmla="*/ 146050 w 4648200"/>
              <a:gd name="connsiteY1" fmla="*/ 749300 h 2950517"/>
              <a:gd name="connsiteX2" fmla="*/ 177800 w 4648200"/>
              <a:gd name="connsiteY2" fmla="*/ 692150 h 2950517"/>
              <a:gd name="connsiteX3" fmla="*/ 279400 w 4648200"/>
              <a:gd name="connsiteY3" fmla="*/ 603250 h 2950517"/>
              <a:gd name="connsiteX4" fmla="*/ 374650 w 4648200"/>
              <a:gd name="connsiteY4" fmla="*/ 527050 h 2950517"/>
              <a:gd name="connsiteX5" fmla="*/ 463550 w 4648200"/>
              <a:gd name="connsiteY5" fmla="*/ 482600 h 2950517"/>
              <a:gd name="connsiteX6" fmla="*/ 565150 w 4648200"/>
              <a:gd name="connsiteY6" fmla="*/ 406400 h 2950517"/>
              <a:gd name="connsiteX7" fmla="*/ 717550 w 4648200"/>
              <a:gd name="connsiteY7" fmla="*/ 349250 h 2950517"/>
              <a:gd name="connsiteX8" fmla="*/ 831850 w 4648200"/>
              <a:gd name="connsiteY8" fmla="*/ 298450 h 2950517"/>
              <a:gd name="connsiteX9" fmla="*/ 927100 w 4648200"/>
              <a:gd name="connsiteY9" fmla="*/ 266700 h 2950517"/>
              <a:gd name="connsiteX10" fmla="*/ 1022350 w 4648200"/>
              <a:gd name="connsiteY10" fmla="*/ 260350 h 2950517"/>
              <a:gd name="connsiteX11" fmla="*/ 1104900 w 4648200"/>
              <a:gd name="connsiteY11" fmla="*/ 228600 h 2950517"/>
              <a:gd name="connsiteX12" fmla="*/ 1219200 w 4648200"/>
              <a:gd name="connsiteY12" fmla="*/ 190500 h 2950517"/>
              <a:gd name="connsiteX13" fmla="*/ 1346200 w 4648200"/>
              <a:gd name="connsiteY13" fmla="*/ 158750 h 2950517"/>
              <a:gd name="connsiteX14" fmla="*/ 1473200 w 4648200"/>
              <a:gd name="connsiteY14" fmla="*/ 133350 h 2950517"/>
              <a:gd name="connsiteX15" fmla="*/ 1612900 w 4648200"/>
              <a:gd name="connsiteY15" fmla="*/ 101600 h 2950517"/>
              <a:gd name="connsiteX16" fmla="*/ 1765300 w 4648200"/>
              <a:gd name="connsiteY16" fmla="*/ 82550 h 2950517"/>
              <a:gd name="connsiteX17" fmla="*/ 1943100 w 4648200"/>
              <a:gd name="connsiteY17" fmla="*/ 76200 h 2950517"/>
              <a:gd name="connsiteX18" fmla="*/ 2070100 w 4648200"/>
              <a:gd name="connsiteY18" fmla="*/ 50800 h 2950517"/>
              <a:gd name="connsiteX19" fmla="*/ 2254250 w 4648200"/>
              <a:gd name="connsiteY19" fmla="*/ 25400 h 2950517"/>
              <a:gd name="connsiteX20" fmla="*/ 2451100 w 4648200"/>
              <a:gd name="connsiteY20" fmla="*/ 6350 h 2950517"/>
              <a:gd name="connsiteX21" fmla="*/ 2679700 w 4648200"/>
              <a:gd name="connsiteY21" fmla="*/ 0 h 2950517"/>
              <a:gd name="connsiteX22" fmla="*/ 2876550 w 4648200"/>
              <a:gd name="connsiteY22" fmla="*/ 6350 h 2950517"/>
              <a:gd name="connsiteX23" fmla="*/ 3092450 w 4648200"/>
              <a:gd name="connsiteY23" fmla="*/ 19050 h 2950517"/>
              <a:gd name="connsiteX24" fmla="*/ 3327400 w 4648200"/>
              <a:gd name="connsiteY24" fmla="*/ 63500 h 2950517"/>
              <a:gd name="connsiteX25" fmla="*/ 3517900 w 4648200"/>
              <a:gd name="connsiteY25" fmla="*/ 120650 h 2950517"/>
              <a:gd name="connsiteX26" fmla="*/ 3714750 w 4648200"/>
              <a:gd name="connsiteY26" fmla="*/ 171450 h 2950517"/>
              <a:gd name="connsiteX27" fmla="*/ 3886200 w 4648200"/>
              <a:gd name="connsiteY27" fmla="*/ 247650 h 2950517"/>
              <a:gd name="connsiteX28" fmla="*/ 4044950 w 4648200"/>
              <a:gd name="connsiteY28" fmla="*/ 342900 h 2950517"/>
              <a:gd name="connsiteX29" fmla="*/ 4197350 w 4648200"/>
              <a:gd name="connsiteY29" fmla="*/ 457200 h 2950517"/>
              <a:gd name="connsiteX30" fmla="*/ 4337050 w 4648200"/>
              <a:gd name="connsiteY30" fmla="*/ 571500 h 2950517"/>
              <a:gd name="connsiteX31" fmla="*/ 4476750 w 4648200"/>
              <a:gd name="connsiteY31" fmla="*/ 742950 h 2950517"/>
              <a:gd name="connsiteX32" fmla="*/ 4559300 w 4648200"/>
              <a:gd name="connsiteY32" fmla="*/ 901700 h 2950517"/>
              <a:gd name="connsiteX33" fmla="*/ 4616450 w 4648200"/>
              <a:gd name="connsiteY33" fmla="*/ 1085850 h 2950517"/>
              <a:gd name="connsiteX34" fmla="*/ 4641850 w 4648200"/>
              <a:gd name="connsiteY34" fmla="*/ 1270000 h 2950517"/>
              <a:gd name="connsiteX35" fmla="*/ 4648200 w 4648200"/>
              <a:gd name="connsiteY35" fmla="*/ 1460500 h 2950517"/>
              <a:gd name="connsiteX36" fmla="*/ 4641850 w 4648200"/>
              <a:gd name="connsiteY36" fmla="*/ 1631950 h 2950517"/>
              <a:gd name="connsiteX37" fmla="*/ 4603750 w 4648200"/>
              <a:gd name="connsiteY37" fmla="*/ 1873250 h 2950517"/>
              <a:gd name="connsiteX38" fmla="*/ 4540250 w 4648200"/>
              <a:gd name="connsiteY38" fmla="*/ 2063750 h 2950517"/>
              <a:gd name="connsiteX39" fmla="*/ 4419600 w 4648200"/>
              <a:gd name="connsiteY39" fmla="*/ 2279650 h 2950517"/>
              <a:gd name="connsiteX40" fmla="*/ 4286250 w 4648200"/>
              <a:gd name="connsiteY40" fmla="*/ 2432050 h 2950517"/>
              <a:gd name="connsiteX41" fmla="*/ 4121150 w 4648200"/>
              <a:gd name="connsiteY41" fmla="*/ 2571750 h 2950517"/>
              <a:gd name="connsiteX42" fmla="*/ 3949700 w 4648200"/>
              <a:gd name="connsiteY42" fmla="*/ 2673350 h 2950517"/>
              <a:gd name="connsiteX43" fmla="*/ 3759200 w 4648200"/>
              <a:gd name="connsiteY43" fmla="*/ 2755900 h 2950517"/>
              <a:gd name="connsiteX44" fmla="*/ 3568700 w 4648200"/>
              <a:gd name="connsiteY44" fmla="*/ 2832100 h 2950517"/>
              <a:gd name="connsiteX45" fmla="*/ 3359150 w 4648200"/>
              <a:gd name="connsiteY45" fmla="*/ 2876550 h 2950517"/>
              <a:gd name="connsiteX46" fmla="*/ 3092450 w 4648200"/>
              <a:gd name="connsiteY46" fmla="*/ 2908300 h 2950517"/>
              <a:gd name="connsiteX47" fmla="*/ 2806700 w 4648200"/>
              <a:gd name="connsiteY47" fmla="*/ 2927350 h 2950517"/>
              <a:gd name="connsiteX48" fmla="*/ 2498725 w 4648200"/>
              <a:gd name="connsiteY48" fmla="*/ 2949575 h 2950517"/>
              <a:gd name="connsiteX49" fmla="*/ 2209800 w 4648200"/>
              <a:gd name="connsiteY49" fmla="*/ 2946400 h 2950517"/>
              <a:gd name="connsiteX50" fmla="*/ 1819275 w 4648200"/>
              <a:gd name="connsiteY50" fmla="*/ 2946400 h 2950517"/>
              <a:gd name="connsiteX51" fmla="*/ 1489075 w 4648200"/>
              <a:gd name="connsiteY51" fmla="*/ 2946400 h 2950517"/>
              <a:gd name="connsiteX52" fmla="*/ 1250950 w 4648200"/>
              <a:gd name="connsiteY52" fmla="*/ 2917825 h 2950517"/>
              <a:gd name="connsiteX53" fmla="*/ 1028700 w 4648200"/>
              <a:gd name="connsiteY53" fmla="*/ 2870200 h 2950517"/>
              <a:gd name="connsiteX54" fmla="*/ 850900 w 4648200"/>
              <a:gd name="connsiteY54" fmla="*/ 2800350 h 2950517"/>
              <a:gd name="connsiteX55" fmla="*/ 679450 w 4648200"/>
              <a:gd name="connsiteY55" fmla="*/ 2724150 h 2950517"/>
              <a:gd name="connsiteX56" fmla="*/ 514350 w 4648200"/>
              <a:gd name="connsiteY56" fmla="*/ 2597150 h 2950517"/>
              <a:gd name="connsiteX57" fmla="*/ 381000 w 4648200"/>
              <a:gd name="connsiteY57" fmla="*/ 2432050 h 2950517"/>
              <a:gd name="connsiteX58" fmla="*/ 285750 w 4648200"/>
              <a:gd name="connsiteY58" fmla="*/ 2317750 h 2950517"/>
              <a:gd name="connsiteX59" fmla="*/ 196850 w 4648200"/>
              <a:gd name="connsiteY59" fmla="*/ 2165350 h 2950517"/>
              <a:gd name="connsiteX60" fmla="*/ 114300 w 4648200"/>
              <a:gd name="connsiteY60" fmla="*/ 1981200 h 2950517"/>
              <a:gd name="connsiteX61" fmla="*/ 69850 w 4648200"/>
              <a:gd name="connsiteY61" fmla="*/ 1809750 h 2950517"/>
              <a:gd name="connsiteX62" fmla="*/ 25400 w 4648200"/>
              <a:gd name="connsiteY62" fmla="*/ 1600200 h 2950517"/>
              <a:gd name="connsiteX63" fmla="*/ 0 w 4648200"/>
              <a:gd name="connsiteY63" fmla="*/ 1377950 h 2950517"/>
              <a:gd name="connsiteX64" fmla="*/ 19050 w 4648200"/>
              <a:gd name="connsiteY64" fmla="*/ 1155700 h 2950517"/>
              <a:gd name="connsiteX65" fmla="*/ 44450 w 4648200"/>
              <a:gd name="connsiteY65" fmla="*/ 965200 h 2950517"/>
              <a:gd name="connsiteX66" fmla="*/ 101600 w 4648200"/>
              <a:gd name="connsiteY66" fmla="*/ 838200 h 2950517"/>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2450 w 4648200"/>
              <a:gd name="connsiteY46" fmla="*/ 290830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62325 w 4648200"/>
              <a:gd name="connsiteY45" fmla="*/ 29019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432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305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1975 w 4648200"/>
              <a:gd name="connsiteY46" fmla="*/ 2930525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8325 w 4648200"/>
              <a:gd name="connsiteY46" fmla="*/ 293370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005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0950 w 4648200"/>
              <a:gd name="connsiteY52" fmla="*/ 2917825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687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3700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6875"/>
              <a:gd name="connsiteX1" fmla="*/ 146050 w 4648200"/>
              <a:gd name="connsiteY1" fmla="*/ 749300 h 2936875"/>
              <a:gd name="connsiteX2" fmla="*/ 177800 w 4648200"/>
              <a:gd name="connsiteY2" fmla="*/ 692150 h 2936875"/>
              <a:gd name="connsiteX3" fmla="*/ 279400 w 4648200"/>
              <a:gd name="connsiteY3" fmla="*/ 603250 h 2936875"/>
              <a:gd name="connsiteX4" fmla="*/ 374650 w 4648200"/>
              <a:gd name="connsiteY4" fmla="*/ 527050 h 2936875"/>
              <a:gd name="connsiteX5" fmla="*/ 463550 w 4648200"/>
              <a:gd name="connsiteY5" fmla="*/ 482600 h 2936875"/>
              <a:gd name="connsiteX6" fmla="*/ 565150 w 4648200"/>
              <a:gd name="connsiteY6" fmla="*/ 406400 h 2936875"/>
              <a:gd name="connsiteX7" fmla="*/ 717550 w 4648200"/>
              <a:gd name="connsiteY7" fmla="*/ 349250 h 2936875"/>
              <a:gd name="connsiteX8" fmla="*/ 831850 w 4648200"/>
              <a:gd name="connsiteY8" fmla="*/ 298450 h 2936875"/>
              <a:gd name="connsiteX9" fmla="*/ 927100 w 4648200"/>
              <a:gd name="connsiteY9" fmla="*/ 266700 h 2936875"/>
              <a:gd name="connsiteX10" fmla="*/ 1022350 w 4648200"/>
              <a:gd name="connsiteY10" fmla="*/ 260350 h 2936875"/>
              <a:gd name="connsiteX11" fmla="*/ 1104900 w 4648200"/>
              <a:gd name="connsiteY11" fmla="*/ 228600 h 2936875"/>
              <a:gd name="connsiteX12" fmla="*/ 1219200 w 4648200"/>
              <a:gd name="connsiteY12" fmla="*/ 190500 h 2936875"/>
              <a:gd name="connsiteX13" fmla="*/ 1346200 w 4648200"/>
              <a:gd name="connsiteY13" fmla="*/ 158750 h 2936875"/>
              <a:gd name="connsiteX14" fmla="*/ 1473200 w 4648200"/>
              <a:gd name="connsiteY14" fmla="*/ 133350 h 2936875"/>
              <a:gd name="connsiteX15" fmla="*/ 1612900 w 4648200"/>
              <a:gd name="connsiteY15" fmla="*/ 101600 h 2936875"/>
              <a:gd name="connsiteX16" fmla="*/ 1765300 w 4648200"/>
              <a:gd name="connsiteY16" fmla="*/ 82550 h 2936875"/>
              <a:gd name="connsiteX17" fmla="*/ 1943100 w 4648200"/>
              <a:gd name="connsiteY17" fmla="*/ 76200 h 2936875"/>
              <a:gd name="connsiteX18" fmla="*/ 2070100 w 4648200"/>
              <a:gd name="connsiteY18" fmla="*/ 50800 h 2936875"/>
              <a:gd name="connsiteX19" fmla="*/ 2254250 w 4648200"/>
              <a:gd name="connsiteY19" fmla="*/ 25400 h 2936875"/>
              <a:gd name="connsiteX20" fmla="*/ 2451100 w 4648200"/>
              <a:gd name="connsiteY20" fmla="*/ 6350 h 2936875"/>
              <a:gd name="connsiteX21" fmla="*/ 2679700 w 4648200"/>
              <a:gd name="connsiteY21" fmla="*/ 0 h 2936875"/>
              <a:gd name="connsiteX22" fmla="*/ 2876550 w 4648200"/>
              <a:gd name="connsiteY22" fmla="*/ 6350 h 2936875"/>
              <a:gd name="connsiteX23" fmla="*/ 3092450 w 4648200"/>
              <a:gd name="connsiteY23" fmla="*/ 19050 h 2936875"/>
              <a:gd name="connsiteX24" fmla="*/ 3327400 w 4648200"/>
              <a:gd name="connsiteY24" fmla="*/ 63500 h 2936875"/>
              <a:gd name="connsiteX25" fmla="*/ 3517900 w 4648200"/>
              <a:gd name="connsiteY25" fmla="*/ 120650 h 2936875"/>
              <a:gd name="connsiteX26" fmla="*/ 3714750 w 4648200"/>
              <a:gd name="connsiteY26" fmla="*/ 171450 h 2936875"/>
              <a:gd name="connsiteX27" fmla="*/ 3886200 w 4648200"/>
              <a:gd name="connsiteY27" fmla="*/ 247650 h 2936875"/>
              <a:gd name="connsiteX28" fmla="*/ 4044950 w 4648200"/>
              <a:gd name="connsiteY28" fmla="*/ 342900 h 2936875"/>
              <a:gd name="connsiteX29" fmla="*/ 4197350 w 4648200"/>
              <a:gd name="connsiteY29" fmla="*/ 457200 h 2936875"/>
              <a:gd name="connsiteX30" fmla="*/ 4337050 w 4648200"/>
              <a:gd name="connsiteY30" fmla="*/ 571500 h 2936875"/>
              <a:gd name="connsiteX31" fmla="*/ 4476750 w 4648200"/>
              <a:gd name="connsiteY31" fmla="*/ 742950 h 2936875"/>
              <a:gd name="connsiteX32" fmla="*/ 4559300 w 4648200"/>
              <a:gd name="connsiteY32" fmla="*/ 901700 h 2936875"/>
              <a:gd name="connsiteX33" fmla="*/ 4616450 w 4648200"/>
              <a:gd name="connsiteY33" fmla="*/ 1085850 h 2936875"/>
              <a:gd name="connsiteX34" fmla="*/ 4641850 w 4648200"/>
              <a:gd name="connsiteY34" fmla="*/ 1270000 h 2936875"/>
              <a:gd name="connsiteX35" fmla="*/ 4648200 w 4648200"/>
              <a:gd name="connsiteY35" fmla="*/ 1460500 h 2936875"/>
              <a:gd name="connsiteX36" fmla="*/ 4641850 w 4648200"/>
              <a:gd name="connsiteY36" fmla="*/ 1631950 h 2936875"/>
              <a:gd name="connsiteX37" fmla="*/ 4603750 w 4648200"/>
              <a:gd name="connsiteY37" fmla="*/ 1873250 h 2936875"/>
              <a:gd name="connsiteX38" fmla="*/ 4540250 w 4648200"/>
              <a:gd name="connsiteY38" fmla="*/ 2063750 h 2936875"/>
              <a:gd name="connsiteX39" fmla="*/ 4419600 w 4648200"/>
              <a:gd name="connsiteY39" fmla="*/ 2279650 h 2936875"/>
              <a:gd name="connsiteX40" fmla="*/ 4286250 w 4648200"/>
              <a:gd name="connsiteY40" fmla="*/ 2432050 h 2936875"/>
              <a:gd name="connsiteX41" fmla="*/ 4121150 w 4648200"/>
              <a:gd name="connsiteY41" fmla="*/ 2571750 h 2936875"/>
              <a:gd name="connsiteX42" fmla="*/ 3949700 w 4648200"/>
              <a:gd name="connsiteY42" fmla="*/ 2673350 h 2936875"/>
              <a:gd name="connsiteX43" fmla="*/ 3759200 w 4648200"/>
              <a:gd name="connsiteY43" fmla="*/ 2755900 h 2936875"/>
              <a:gd name="connsiteX44" fmla="*/ 3568700 w 4648200"/>
              <a:gd name="connsiteY44" fmla="*/ 2832100 h 2936875"/>
              <a:gd name="connsiteX45" fmla="*/ 3362325 w 4648200"/>
              <a:gd name="connsiteY45" fmla="*/ 2901950 h 2936875"/>
              <a:gd name="connsiteX46" fmla="*/ 3108325 w 4648200"/>
              <a:gd name="connsiteY46" fmla="*/ 2933700 h 2936875"/>
              <a:gd name="connsiteX47" fmla="*/ 2813050 w 4648200"/>
              <a:gd name="connsiteY47" fmla="*/ 2936875 h 2936875"/>
              <a:gd name="connsiteX48" fmla="*/ 2501900 w 4648200"/>
              <a:gd name="connsiteY48" fmla="*/ 2933700 h 2936875"/>
              <a:gd name="connsiteX49" fmla="*/ 2209800 w 4648200"/>
              <a:gd name="connsiteY49" fmla="*/ 2933700 h 2936875"/>
              <a:gd name="connsiteX50" fmla="*/ 1822450 w 4648200"/>
              <a:gd name="connsiteY50" fmla="*/ 2933700 h 2936875"/>
              <a:gd name="connsiteX51" fmla="*/ 1492250 w 4648200"/>
              <a:gd name="connsiteY51" fmla="*/ 2933700 h 2936875"/>
              <a:gd name="connsiteX52" fmla="*/ 1254125 w 4648200"/>
              <a:gd name="connsiteY52" fmla="*/ 2933700 h 2936875"/>
              <a:gd name="connsiteX53" fmla="*/ 1028700 w 4648200"/>
              <a:gd name="connsiteY53" fmla="*/ 2870200 h 2936875"/>
              <a:gd name="connsiteX54" fmla="*/ 850900 w 4648200"/>
              <a:gd name="connsiteY54" fmla="*/ 2800350 h 2936875"/>
              <a:gd name="connsiteX55" fmla="*/ 679450 w 4648200"/>
              <a:gd name="connsiteY55" fmla="*/ 2724150 h 2936875"/>
              <a:gd name="connsiteX56" fmla="*/ 514350 w 4648200"/>
              <a:gd name="connsiteY56" fmla="*/ 2597150 h 2936875"/>
              <a:gd name="connsiteX57" fmla="*/ 381000 w 4648200"/>
              <a:gd name="connsiteY57" fmla="*/ 2432050 h 2936875"/>
              <a:gd name="connsiteX58" fmla="*/ 285750 w 4648200"/>
              <a:gd name="connsiteY58" fmla="*/ 2317750 h 2936875"/>
              <a:gd name="connsiteX59" fmla="*/ 196850 w 4648200"/>
              <a:gd name="connsiteY59" fmla="*/ 2165350 h 2936875"/>
              <a:gd name="connsiteX60" fmla="*/ 114300 w 4648200"/>
              <a:gd name="connsiteY60" fmla="*/ 1981200 h 2936875"/>
              <a:gd name="connsiteX61" fmla="*/ 69850 w 4648200"/>
              <a:gd name="connsiteY61" fmla="*/ 1809750 h 2936875"/>
              <a:gd name="connsiteX62" fmla="*/ 25400 w 4648200"/>
              <a:gd name="connsiteY62" fmla="*/ 1600200 h 2936875"/>
              <a:gd name="connsiteX63" fmla="*/ 0 w 4648200"/>
              <a:gd name="connsiteY63" fmla="*/ 1377950 h 2936875"/>
              <a:gd name="connsiteX64" fmla="*/ 19050 w 4648200"/>
              <a:gd name="connsiteY64" fmla="*/ 1155700 h 2936875"/>
              <a:gd name="connsiteX65" fmla="*/ 44450 w 4648200"/>
              <a:gd name="connsiteY65" fmla="*/ 965200 h 2936875"/>
              <a:gd name="connsiteX66" fmla="*/ 101600 w 4648200"/>
              <a:gd name="connsiteY66" fmla="*/ 838200 h 2936875"/>
              <a:gd name="connsiteX0" fmla="*/ 101600 w 4648200"/>
              <a:gd name="connsiteY0" fmla="*/ 838200 h 2938403"/>
              <a:gd name="connsiteX1" fmla="*/ 146050 w 4648200"/>
              <a:gd name="connsiteY1" fmla="*/ 749300 h 2938403"/>
              <a:gd name="connsiteX2" fmla="*/ 177800 w 4648200"/>
              <a:gd name="connsiteY2" fmla="*/ 692150 h 2938403"/>
              <a:gd name="connsiteX3" fmla="*/ 279400 w 4648200"/>
              <a:gd name="connsiteY3" fmla="*/ 603250 h 2938403"/>
              <a:gd name="connsiteX4" fmla="*/ 374650 w 4648200"/>
              <a:gd name="connsiteY4" fmla="*/ 527050 h 2938403"/>
              <a:gd name="connsiteX5" fmla="*/ 463550 w 4648200"/>
              <a:gd name="connsiteY5" fmla="*/ 482600 h 2938403"/>
              <a:gd name="connsiteX6" fmla="*/ 565150 w 4648200"/>
              <a:gd name="connsiteY6" fmla="*/ 406400 h 2938403"/>
              <a:gd name="connsiteX7" fmla="*/ 717550 w 4648200"/>
              <a:gd name="connsiteY7" fmla="*/ 349250 h 2938403"/>
              <a:gd name="connsiteX8" fmla="*/ 831850 w 4648200"/>
              <a:gd name="connsiteY8" fmla="*/ 298450 h 2938403"/>
              <a:gd name="connsiteX9" fmla="*/ 927100 w 4648200"/>
              <a:gd name="connsiteY9" fmla="*/ 266700 h 2938403"/>
              <a:gd name="connsiteX10" fmla="*/ 1022350 w 4648200"/>
              <a:gd name="connsiteY10" fmla="*/ 260350 h 2938403"/>
              <a:gd name="connsiteX11" fmla="*/ 1104900 w 4648200"/>
              <a:gd name="connsiteY11" fmla="*/ 228600 h 2938403"/>
              <a:gd name="connsiteX12" fmla="*/ 1219200 w 4648200"/>
              <a:gd name="connsiteY12" fmla="*/ 190500 h 2938403"/>
              <a:gd name="connsiteX13" fmla="*/ 1346200 w 4648200"/>
              <a:gd name="connsiteY13" fmla="*/ 158750 h 2938403"/>
              <a:gd name="connsiteX14" fmla="*/ 1473200 w 4648200"/>
              <a:gd name="connsiteY14" fmla="*/ 133350 h 2938403"/>
              <a:gd name="connsiteX15" fmla="*/ 1612900 w 4648200"/>
              <a:gd name="connsiteY15" fmla="*/ 101600 h 2938403"/>
              <a:gd name="connsiteX16" fmla="*/ 1765300 w 4648200"/>
              <a:gd name="connsiteY16" fmla="*/ 82550 h 2938403"/>
              <a:gd name="connsiteX17" fmla="*/ 1943100 w 4648200"/>
              <a:gd name="connsiteY17" fmla="*/ 76200 h 2938403"/>
              <a:gd name="connsiteX18" fmla="*/ 2070100 w 4648200"/>
              <a:gd name="connsiteY18" fmla="*/ 50800 h 2938403"/>
              <a:gd name="connsiteX19" fmla="*/ 2254250 w 4648200"/>
              <a:gd name="connsiteY19" fmla="*/ 25400 h 2938403"/>
              <a:gd name="connsiteX20" fmla="*/ 2451100 w 4648200"/>
              <a:gd name="connsiteY20" fmla="*/ 6350 h 2938403"/>
              <a:gd name="connsiteX21" fmla="*/ 2679700 w 4648200"/>
              <a:gd name="connsiteY21" fmla="*/ 0 h 2938403"/>
              <a:gd name="connsiteX22" fmla="*/ 2876550 w 4648200"/>
              <a:gd name="connsiteY22" fmla="*/ 6350 h 2938403"/>
              <a:gd name="connsiteX23" fmla="*/ 3092450 w 4648200"/>
              <a:gd name="connsiteY23" fmla="*/ 19050 h 2938403"/>
              <a:gd name="connsiteX24" fmla="*/ 3327400 w 4648200"/>
              <a:gd name="connsiteY24" fmla="*/ 63500 h 2938403"/>
              <a:gd name="connsiteX25" fmla="*/ 3517900 w 4648200"/>
              <a:gd name="connsiteY25" fmla="*/ 120650 h 2938403"/>
              <a:gd name="connsiteX26" fmla="*/ 3714750 w 4648200"/>
              <a:gd name="connsiteY26" fmla="*/ 171450 h 2938403"/>
              <a:gd name="connsiteX27" fmla="*/ 3886200 w 4648200"/>
              <a:gd name="connsiteY27" fmla="*/ 247650 h 2938403"/>
              <a:gd name="connsiteX28" fmla="*/ 4044950 w 4648200"/>
              <a:gd name="connsiteY28" fmla="*/ 342900 h 2938403"/>
              <a:gd name="connsiteX29" fmla="*/ 4197350 w 4648200"/>
              <a:gd name="connsiteY29" fmla="*/ 457200 h 2938403"/>
              <a:gd name="connsiteX30" fmla="*/ 4337050 w 4648200"/>
              <a:gd name="connsiteY30" fmla="*/ 571500 h 2938403"/>
              <a:gd name="connsiteX31" fmla="*/ 4476750 w 4648200"/>
              <a:gd name="connsiteY31" fmla="*/ 742950 h 2938403"/>
              <a:gd name="connsiteX32" fmla="*/ 4559300 w 4648200"/>
              <a:gd name="connsiteY32" fmla="*/ 901700 h 2938403"/>
              <a:gd name="connsiteX33" fmla="*/ 4616450 w 4648200"/>
              <a:gd name="connsiteY33" fmla="*/ 1085850 h 2938403"/>
              <a:gd name="connsiteX34" fmla="*/ 4641850 w 4648200"/>
              <a:gd name="connsiteY34" fmla="*/ 1270000 h 2938403"/>
              <a:gd name="connsiteX35" fmla="*/ 4648200 w 4648200"/>
              <a:gd name="connsiteY35" fmla="*/ 1460500 h 2938403"/>
              <a:gd name="connsiteX36" fmla="*/ 4641850 w 4648200"/>
              <a:gd name="connsiteY36" fmla="*/ 1631950 h 2938403"/>
              <a:gd name="connsiteX37" fmla="*/ 4603750 w 4648200"/>
              <a:gd name="connsiteY37" fmla="*/ 1873250 h 2938403"/>
              <a:gd name="connsiteX38" fmla="*/ 4540250 w 4648200"/>
              <a:gd name="connsiteY38" fmla="*/ 2063750 h 2938403"/>
              <a:gd name="connsiteX39" fmla="*/ 4419600 w 4648200"/>
              <a:gd name="connsiteY39" fmla="*/ 2279650 h 2938403"/>
              <a:gd name="connsiteX40" fmla="*/ 4286250 w 4648200"/>
              <a:gd name="connsiteY40" fmla="*/ 2432050 h 2938403"/>
              <a:gd name="connsiteX41" fmla="*/ 4121150 w 4648200"/>
              <a:gd name="connsiteY41" fmla="*/ 2571750 h 2938403"/>
              <a:gd name="connsiteX42" fmla="*/ 3949700 w 4648200"/>
              <a:gd name="connsiteY42" fmla="*/ 2673350 h 2938403"/>
              <a:gd name="connsiteX43" fmla="*/ 3759200 w 4648200"/>
              <a:gd name="connsiteY43" fmla="*/ 2755900 h 2938403"/>
              <a:gd name="connsiteX44" fmla="*/ 3568700 w 4648200"/>
              <a:gd name="connsiteY44" fmla="*/ 2832100 h 2938403"/>
              <a:gd name="connsiteX45" fmla="*/ 3362325 w 4648200"/>
              <a:gd name="connsiteY45" fmla="*/ 2901950 h 2938403"/>
              <a:gd name="connsiteX46" fmla="*/ 3108325 w 4648200"/>
              <a:gd name="connsiteY46" fmla="*/ 2933700 h 2938403"/>
              <a:gd name="connsiteX47" fmla="*/ 2813050 w 4648200"/>
              <a:gd name="connsiteY47" fmla="*/ 2936875 h 2938403"/>
              <a:gd name="connsiteX48" fmla="*/ 2501900 w 4648200"/>
              <a:gd name="connsiteY48" fmla="*/ 2933700 h 2938403"/>
              <a:gd name="connsiteX49" fmla="*/ 2209800 w 4648200"/>
              <a:gd name="connsiteY49" fmla="*/ 2933700 h 2938403"/>
              <a:gd name="connsiteX50" fmla="*/ 1822450 w 4648200"/>
              <a:gd name="connsiteY50" fmla="*/ 2933700 h 2938403"/>
              <a:gd name="connsiteX51" fmla="*/ 1492250 w 4648200"/>
              <a:gd name="connsiteY51" fmla="*/ 2933700 h 2938403"/>
              <a:gd name="connsiteX52" fmla="*/ 1254125 w 4648200"/>
              <a:gd name="connsiteY52" fmla="*/ 2933700 h 2938403"/>
              <a:gd name="connsiteX53" fmla="*/ 1028700 w 4648200"/>
              <a:gd name="connsiteY53" fmla="*/ 2870200 h 2938403"/>
              <a:gd name="connsiteX54" fmla="*/ 850900 w 4648200"/>
              <a:gd name="connsiteY54" fmla="*/ 2800350 h 2938403"/>
              <a:gd name="connsiteX55" fmla="*/ 679450 w 4648200"/>
              <a:gd name="connsiteY55" fmla="*/ 2724150 h 2938403"/>
              <a:gd name="connsiteX56" fmla="*/ 514350 w 4648200"/>
              <a:gd name="connsiteY56" fmla="*/ 2597150 h 2938403"/>
              <a:gd name="connsiteX57" fmla="*/ 381000 w 4648200"/>
              <a:gd name="connsiteY57" fmla="*/ 2432050 h 2938403"/>
              <a:gd name="connsiteX58" fmla="*/ 285750 w 4648200"/>
              <a:gd name="connsiteY58" fmla="*/ 2317750 h 2938403"/>
              <a:gd name="connsiteX59" fmla="*/ 196850 w 4648200"/>
              <a:gd name="connsiteY59" fmla="*/ 2165350 h 2938403"/>
              <a:gd name="connsiteX60" fmla="*/ 114300 w 4648200"/>
              <a:gd name="connsiteY60" fmla="*/ 1981200 h 2938403"/>
              <a:gd name="connsiteX61" fmla="*/ 69850 w 4648200"/>
              <a:gd name="connsiteY61" fmla="*/ 1809750 h 2938403"/>
              <a:gd name="connsiteX62" fmla="*/ 25400 w 4648200"/>
              <a:gd name="connsiteY62" fmla="*/ 1600200 h 2938403"/>
              <a:gd name="connsiteX63" fmla="*/ 0 w 4648200"/>
              <a:gd name="connsiteY63" fmla="*/ 1377950 h 2938403"/>
              <a:gd name="connsiteX64" fmla="*/ 19050 w 4648200"/>
              <a:gd name="connsiteY64" fmla="*/ 1155700 h 2938403"/>
              <a:gd name="connsiteX65" fmla="*/ 44450 w 4648200"/>
              <a:gd name="connsiteY65" fmla="*/ 965200 h 2938403"/>
              <a:gd name="connsiteX66" fmla="*/ 101600 w 4648200"/>
              <a:gd name="connsiteY66" fmla="*/ 838200 h 293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48200" h="2938403">
                <a:moveTo>
                  <a:pt x="101600" y="838200"/>
                </a:moveTo>
                <a:lnTo>
                  <a:pt x="146050" y="749300"/>
                </a:lnTo>
                <a:lnTo>
                  <a:pt x="177800" y="692150"/>
                </a:lnTo>
                <a:lnTo>
                  <a:pt x="279400" y="603250"/>
                </a:lnTo>
                <a:lnTo>
                  <a:pt x="374650" y="527050"/>
                </a:lnTo>
                <a:lnTo>
                  <a:pt x="463550" y="482600"/>
                </a:lnTo>
                <a:lnTo>
                  <a:pt x="565150" y="406400"/>
                </a:lnTo>
                <a:lnTo>
                  <a:pt x="717550" y="349250"/>
                </a:lnTo>
                <a:lnTo>
                  <a:pt x="831850" y="298450"/>
                </a:lnTo>
                <a:lnTo>
                  <a:pt x="927100" y="266700"/>
                </a:lnTo>
                <a:lnTo>
                  <a:pt x="1022350" y="260350"/>
                </a:lnTo>
                <a:lnTo>
                  <a:pt x="1104900" y="228600"/>
                </a:lnTo>
                <a:lnTo>
                  <a:pt x="1219200" y="190500"/>
                </a:lnTo>
                <a:lnTo>
                  <a:pt x="1346200" y="158750"/>
                </a:lnTo>
                <a:lnTo>
                  <a:pt x="1473200" y="133350"/>
                </a:lnTo>
                <a:lnTo>
                  <a:pt x="1612900" y="101600"/>
                </a:lnTo>
                <a:lnTo>
                  <a:pt x="1765300" y="82550"/>
                </a:lnTo>
                <a:lnTo>
                  <a:pt x="1943100" y="76200"/>
                </a:lnTo>
                <a:lnTo>
                  <a:pt x="2070100" y="50800"/>
                </a:lnTo>
                <a:lnTo>
                  <a:pt x="2254250" y="25400"/>
                </a:lnTo>
                <a:lnTo>
                  <a:pt x="2451100" y="6350"/>
                </a:lnTo>
                <a:lnTo>
                  <a:pt x="2679700" y="0"/>
                </a:lnTo>
                <a:lnTo>
                  <a:pt x="2876550" y="6350"/>
                </a:lnTo>
                <a:lnTo>
                  <a:pt x="3092450" y="19050"/>
                </a:lnTo>
                <a:lnTo>
                  <a:pt x="3327400" y="63500"/>
                </a:lnTo>
                <a:lnTo>
                  <a:pt x="3517900" y="120650"/>
                </a:lnTo>
                <a:lnTo>
                  <a:pt x="3714750" y="171450"/>
                </a:lnTo>
                <a:lnTo>
                  <a:pt x="3886200" y="247650"/>
                </a:lnTo>
                <a:lnTo>
                  <a:pt x="4044950" y="342900"/>
                </a:lnTo>
                <a:lnTo>
                  <a:pt x="4197350" y="457200"/>
                </a:lnTo>
                <a:lnTo>
                  <a:pt x="4337050" y="571500"/>
                </a:lnTo>
                <a:lnTo>
                  <a:pt x="4476750" y="742950"/>
                </a:lnTo>
                <a:lnTo>
                  <a:pt x="4559300" y="901700"/>
                </a:lnTo>
                <a:lnTo>
                  <a:pt x="4616450" y="1085850"/>
                </a:lnTo>
                <a:lnTo>
                  <a:pt x="4641850" y="1270000"/>
                </a:lnTo>
                <a:lnTo>
                  <a:pt x="4648200" y="1460500"/>
                </a:lnTo>
                <a:lnTo>
                  <a:pt x="4641850" y="1631950"/>
                </a:lnTo>
                <a:lnTo>
                  <a:pt x="4603750" y="1873250"/>
                </a:lnTo>
                <a:lnTo>
                  <a:pt x="4540250" y="2063750"/>
                </a:lnTo>
                <a:lnTo>
                  <a:pt x="4419600" y="2279650"/>
                </a:lnTo>
                <a:lnTo>
                  <a:pt x="4286250" y="2432050"/>
                </a:lnTo>
                <a:lnTo>
                  <a:pt x="4121150" y="2571750"/>
                </a:lnTo>
                <a:lnTo>
                  <a:pt x="3949700" y="2673350"/>
                </a:lnTo>
                <a:lnTo>
                  <a:pt x="3759200" y="2755900"/>
                </a:lnTo>
                <a:lnTo>
                  <a:pt x="3568700" y="2832100"/>
                </a:lnTo>
                <a:lnTo>
                  <a:pt x="3362325" y="2901950"/>
                </a:lnTo>
                <a:lnTo>
                  <a:pt x="3108325" y="2933700"/>
                </a:lnTo>
                <a:lnTo>
                  <a:pt x="2813050" y="2936875"/>
                </a:lnTo>
                <a:cubicBezTo>
                  <a:pt x="2705100" y="2932642"/>
                  <a:pt x="2602442" y="2934229"/>
                  <a:pt x="2501900" y="2933700"/>
                </a:cubicBezTo>
                <a:lnTo>
                  <a:pt x="2209800" y="2933700"/>
                </a:lnTo>
                <a:lnTo>
                  <a:pt x="1822450" y="2933700"/>
                </a:lnTo>
                <a:lnTo>
                  <a:pt x="1492250" y="2933700"/>
                </a:lnTo>
                <a:cubicBezTo>
                  <a:pt x="1416050" y="2933700"/>
                  <a:pt x="1331383" y="2944283"/>
                  <a:pt x="1254125" y="2933700"/>
                </a:cubicBezTo>
                <a:cubicBezTo>
                  <a:pt x="1176867" y="2923117"/>
                  <a:pt x="1102783" y="2886075"/>
                  <a:pt x="1028700" y="2870200"/>
                </a:cubicBezTo>
                <a:lnTo>
                  <a:pt x="850900" y="2800350"/>
                </a:lnTo>
                <a:lnTo>
                  <a:pt x="679450" y="2724150"/>
                </a:lnTo>
                <a:lnTo>
                  <a:pt x="514350" y="2597150"/>
                </a:lnTo>
                <a:lnTo>
                  <a:pt x="381000" y="2432050"/>
                </a:lnTo>
                <a:lnTo>
                  <a:pt x="285750" y="2317750"/>
                </a:lnTo>
                <a:lnTo>
                  <a:pt x="196850" y="2165350"/>
                </a:lnTo>
                <a:lnTo>
                  <a:pt x="114300" y="1981200"/>
                </a:lnTo>
                <a:lnTo>
                  <a:pt x="69850" y="1809750"/>
                </a:lnTo>
                <a:lnTo>
                  <a:pt x="25400" y="1600200"/>
                </a:lnTo>
                <a:lnTo>
                  <a:pt x="0" y="1377950"/>
                </a:lnTo>
                <a:lnTo>
                  <a:pt x="19050" y="1155700"/>
                </a:lnTo>
                <a:lnTo>
                  <a:pt x="44450" y="965200"/>
                </a:lnTo>
                <a:lnTo>
                  <a:pt x="101600" y="838200"/>
                </a:lnTo>
                <a:close/>
              </a:path>
            </a:pathLst>
          </a:custGeom>
          <a:noFill/>
          <a:ln w="25400">
            <a:solidFill>
              <a:srgbClr val="BA9B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077B26C8-4899-9540-AEEC-52DE6B0CF45E}"/>
              </a:ext>
            </a:extLst>
          </p:cNvPr>
          <p:cNvSpPr>
            <a:spLocks noChangeAspect="1"/>
          </p:cNvSpPr>
          <p:nvPr/>
        </p:nvSpPr>
        <p:spPr>
          <a:xfrm rot="10800000">
            <a:off x="544321" y="3836067"/>
            <a:ext cx="3964399" cy="2506132"/>
          </a:xfrm>
          <a:custGeom>
            <a:avLst/>
            <a:gdLst>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44600 w 4648200"/>
              <a:gd name="connsiteY52" fmla="*/ 2889250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27350"/>
              <a:gd name="connsiteX1" fmla="*/ 146050 w 4648200"/>
              <a:gd name="connsiteY1" fmla="*/ 749300 h 2927350"/>
              <a:gd name="connsiteX2" fmla="*/ 177800 w 4648200"/>
              <a:gd name="connsiteY2" fmla="*/ 692150 h 2927350"/>
              <a:gd name="connsiteX3" fmla="*/ 279400 w 4648200"/>
              <a:gd name="connsiteY3" fmla="*/ 603250 h 2927350"/>
              <a:gd name="connsiteX4" fmla="*/ 374650 w 4648200"/>
              <a:gd name="connsiteY4" fmla="*/ 527050 h 2927350"/>
              <a:gd name="connsiteX5" fmla="*/ 463550 w 4648200"/>
              <a:gd name="connsiteY5" fmla="*/ 482600 h 2927350"/>
              <a:gd name="connsiteX6" fmla="*/ 565150 w 4648200"/>
              <a:gd name="connsiteY6" fmla="*/ 406400 h 2927350"/>
              <a:gd name="connsiteX7" fmla="*/ 717550 w 4648200"/>
              <a:gd name="connsiteY7" fmla="*/ 349250 h 2927350"/>
              <a:gd name="connsiteX8" fmla="*/ 831850 w 4648200"/>
              <a:gd name="connsiteY8" fmla="*/ 298450 h 2927350"/>
              <a:gd name="connsiteX9" fmla="*/ 927100 w 4648200"/>
              <a:gd name="connsiteY9" fmla="*/ 266700 h 2927350"/>
              <a:gd name="connsiteX10" fmla="*/ 1022350 w 4648200"/>
              <a:gd name="connsiteY10" fmla="*/ 260350 h 2927350"/>
              <a:gd name="connsiteX11" fmla="*/ 1104900 w 4648200"/>
              <a:gd name="connsiteY11" fmla="*/ 228600 h 2927350"/>
              <a:gd name="connsiteX12" fmla="*/ 1219200 w 4648200"/>
              <a:gd name="connsiteY12" fmla="*/ 190500 h 2927350"/>
              <a:gd name="connsiteX13" fmla="*/ 1346200 w 4648200"/>
              <a:gd name="connsiteY13" fmla="*/ 158750 h 2927350"/>
              <a:gd name="connsiteX14" fmla="*/ 1473200 w 4648200"/>
              <a:gd name="connsiteY14" fmla="*/ 133350 h 2927350"/>
              <a:gd name="connsiteX15" fmla="*/ 1612900 w 4648200"/>
              <a:gd name="connsiteY15" fmla="*/ 101600 h 2927350"/>
              <a:gd name="connsiteX16" fmla="*/ 1765300 w 4648200"/>
              <a:gd name="connsiteY16" fmla="*/ 82550 h 2927350"/>
              <a:gd name="connsiteX17" fmla="*/ 1943100 w 4648200"/>
              <a:gd name="connsiteY17" fmla="*/ 76200 h 2927350"/>
              <a:gd name="connsiteX18" fmla="*/ 2070100 w 4648200"/>
              <a:gd name="connsiteY18" fmla="*/ 50800 h 2927350"/>
              <a:gd name="connsiteX19" fmla="*/ 2254250 w 4648200"/>
              <a:gd name="connsiteY19" fmla="*/ 25400 h 2927350"/>
              <a:gd name="connsiteX20" fmla="*/ 2451100 w 4648200"/>
              <a:gd name="connsiteY20" fmla="*/ 6350 h 2927350"/>
              <a:gd name="connsiteX21" fmla="*/ 2679700 w 4648200"/>
              <a:gd name="connsiteY21" fmla="*/ 0 h 2927350"/>
              <a:gd name="connsiteX22" fmla="*/ 2876550 w 4648200"/>
              <a:gd name="connsiteY22" fmla="*/ 6350 h 2927350"/>
              <a:gd name="connsiteX23" fmla="*/ 3092450 w 4648200"/>
              <a:gd name="connsiteY23" fmla="*/ 19050 h 2927350"/>
              <a:gd name="connsiteX24" fmla="*/ 3327400 w 4648200"/>
              <a:gd name="connsiteY24" fmla="*/ 63500 h 2927350"/>
              <a:gd name="connsiteX25" fmla="*/ 3517900 w 4648200"/>
              <a:gd name="connsiteY25" fmla="*/ 120650 h 2927350"/>
              <a:gd name="connsiteX26" fmla="*/ 3714750 w 4648200"/>
              <a:gd name="connsiteY26" fmla="*/ 171450 h 2927350"/>
              <a:gd name="connsiteX27" fmla="*/ 3886200 w 4648200"/>
              <a:gd name="connsiteY27" fmla="*/ 247650 h 2927350"/>
              <a:gd name="connsiteX28" fmla="*/ 4044950 w 4648200"/>
              <a:gd name="connsiteY28" fmla="*/ 342900 h 2927350"/>
              <a:gd name="connsiteX29" fmla="*/ 4197350 w 4648200"/>
              <a:gd name="connsiteY29" fmla="*/ 457200 h 2927350"/>
              <a:gd name="connsiteX30" fmla="*/ 4337050 w 4648200"/>
              <a:gd name="connsiteY30" fmla="*/ 571500 h 2927350"/>
              <a:gd name="connsiteX31" fmla="*/ 4476750 w 4648200"/>
              <a:gd name="connsiteY31" fmla="*/ 742950 h 2927350"/>
              <a:gd name="connsiteX32" fmla="*/ 4559300 w 4648200"/>
              <a:gd name="connsiteY32" fmla="*/ 901700 h 2927350"/>
              <a:gd name="connsiteX33" fmla="*/ 4616450 w 4648200"/>
              <a:gd name="connsiteY33" fmla="*/ 1085850 h 2927350"/>
              <a:gd name="connsiteX34" fmla="*/ 4641850 w 4648200"/>
              <a:gd name="connsiteY34" fmla="*/ 1270000 h 2927350"/>
              <a:gd name="connsiteX35" fmla="*/ 4648200 w 4648200"/>
              <a:gd name="connsiteY35" fmla="*/ 1460500 h 2927350"/>
              <a:gd name="connsiteX36" fmla="*/ 4641850 w 4648200"/>
              <a:gd name="connsiteY36" fmla="*/ 1631950 h 2927350"/>
              <a:gd name="connsiteX37" fmla="*/ 4603750 w 4648200"/>
              <a:gd name="connsiteY37" fmla="*/ 1873250 h 2927350"/>
              <a:gd name="connsiteX38" fmla="*/ 4540250 w 4648200"/>
              <a:gd name="connsiteY38" fmla="*/ 2063750 h 2927350"/>
              <a:gd name="connsiteX39" fmla="*/ 4419600 w 4648200"/>
              <a:gd name="connsiteY39" fmla="*/ 2279650 h 2927350"/>
              <a:gd name="connsiteX40" fmla="*/ 4286250 w 4648200"/>
              <a:gd name="connsiteY40" fmla="*/ 2432050 h 2927350"/>
              <a:gd name="connsiteX41" fmla="*/ 4121150 w 4648200"/>
              <a:gd name="connsiteY41" fmla="*/ 2571750 h 2927350"/>
              <a:gd name="connsiteX42" fmla="*/ 3949700 w 4648200"/>
              <a:gd name="connsiteY42" fmla="*/ 2673350 h 2927350"/>
              <a:gd name="connsiteX43" fmla="*/ 3759200 w 4648200"/>
              <a:gd name="connsiteY43" fmla="*/ 2755900 h 2927350"/>
              <a:gd name="connsiteX44" fmla="*/ 3568700 w 4648200"/>
              <a:gd name="connsiteY44" fmla="*/ 2832100 h 2927350"/>
              <a:gd name="connsiteX45" fmla="*/ 3359150 w 4648200"/>
              <a:gd name="connsiteY45" fmla="*/ 2876550 h 2927350"/>
              <a:gd name="connsiteX46" fmla="*/ 3092450 w 4648200"/>
              <a:gd name="connsiteY46" fmla="*/ 2908300 h 2927350"/>
              <a:gd name="connsiteX47" fmla="*/ 2806700 w 4648200"/>
              <a:gd name="connsiteY47" fmla="*/ 2927350 h 2927350"/>
              <a:gd name="connsiteX48" fmla="*/ 2482850 w 4648200"/>
              <a:gd name="connsiteY48" fmla="*/ 2914650 h 2927350"/>
              <a:gd name="connsiteX49" fmla="*/ 2190750 w 4648200"/>
              <a:gd name="connsiteY49" fmla="*/ 2908300 h 2927350"/>
              <a:gd name="connsiteX50" fmla="*/ 1816100 w 4648200"/>
              <a:gd name="connsiteY50" fmla="*/ 2908300 h 2927350"/>
              <a:gd name="connsiteX51" fmla="*/ 1485900 w 4648200"/>
              <a:gd name="connsiteY51" fmla="*/ 2914650 h 2927350"/>
              <a:gd name="connsiteX52" fmla="*/ 1250950 w 4648200"/>
              <a:gd name="connsiteY52" fmla="*/ 2917825 h 2927350"/>
              <a:gd name="connsiteX53" fmla="*/ 1028700 w 4648200"/>
              <a:gd name="connsiteY53" fmla="*/ 2870200 h 2927350"/>
              <a:gd name="connsiteX54" fmla="*/ 850900 w 4648200"/>
              <a:gd name="connsiteY54" fmla="*/ 2800350 h 2927350"/>
              <a:gd name="connsiteX55" fmla="*/ 679450 w 4648200"/>
              <a:gd name="connsiteY55" fmla="*/ 2724150 h 2927350"/>
              <a:gd name="connsiteX56" fmla="*/ 514350 w 4648200"/>
              <a:gd name="connsiteY56" fmla="*/ 2597150 h 2927350"/>
              <a:gd name="connsiteX57" fmla="*/ 381000 w 4648200"/>
              <a:gd name="connsiteY57" fmla="*/ 2432050 h 2927350"/>
              <a:gd name="connsiteX58" fmla="*/ 285750 w 4648200"/>
              <a:gd name="connsiteY58" fmla="*/ 2317750 h 2927350"/>
              <a:gd name="connsiteX59" fmla="*/ 196850 w 4648200"/>
              <a:gd name="connsiteY59" fmla="*/ 2165350 h 2927350"/>
              <a:gd name="connsiteX60" fmla="*/ 114300 w 4648200"/>
              <a:gd name="connsiteY60" fmla="*/ 1981200 h 2927350"/>
              <a:gd name="connsiteX61" fmla="*/ 69850 w 4648200"/>
              <a:gd name="connsiteY61" fmla="*/ 1809750 h 2927350"/>
              <a:gd name="connsiteX62" fmla="*/ 25400 w 4648200"/>
              <a:gd name="connsiteY62" fmla="*/ 1600200 h 2927350"/>
              <a:gd name="connsiteX63" fmla="*/ 0 w 4648200"/>
              <a:gd name="connsiteY63" fmla="*/ 1377950 h 2927350"/>
              <a:gd name="connsiteX64" fmla="*/ 19050 w 4648200"/>
              <a:gd name="connsiteY64" fmla="*/ 1155700 h 2927350"/>
              <a:gd name="connsiteX65" fmla="*/ 44450 w 4648200"/>
              <a:gd name="connsiteY65" fmla="*/ 965200 h 2927350"/>
              <a:gd name="connsiteX66" fmla="*/ 101600 w 4648200"/>
              <a:gd name="connsiteY66" fmla="*/ 838200 h 292735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6100 w 4648200"/>
              <a:gd name="connsiteY50" fmla="*/ 29083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59150 w 4648200"/>
              <a:gd name="connsiteY45" fmla="*/ 2876550 h 2946400"/>
              <a:gd name="connsiteX46" fmla="*/ 3092450 w 4648200"/>
              <a:gd name="connsiteY46" fmla="*/ 2908300 h 2946400"/>
              <a:gd name="connsiteX47" fmla="*/ 2806700 w 4648200"/>
              <a:gd name="connsiteY47" fmla="*/ 2927350 h 2946400"/>
              <a:gd name="connsiteX48" fmla="*/ 2482850 w 4648200"/>
              <a:gd name="connsiteY48" fmla="*/ 2914650 h 2946400"/>
              <a:gd name="connsiteX49" fmla="*/ 2190750 w 4648200"/>
              <a:gd name="connsiteY49" fmla="*/ 2908300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7403"/>
              <a:gd name="connsiteX1" fmla="*/ 146050 w 4648200"/>
              <a:gd name="connsiteY1" fmla="*/ 749300 h 2947403"/>
              <a:gd name="connsiteX2" fmla="*/ 177800 w 4648200"/>
              <a:gd name="connsiteY2" fmla="*/ 692150 h 2947403"/>
              <a:gd name="connsiteX3" fmla="*/ 279400 w 4648200"/>
              <a:gd name="connsiteY3" fmla="*/ 603250 h 2947403"/>
              <a:gd name="connsiteX4" fmla="*/ 374650 w 4648200"/>
              <a:gd name="connsiteY4" fmla="*/ 527050 h 2947403"/>
              <a:gd name="connsiteX5" fmla="*/ 463550 w 4648200"/>
              <a:gd name="connsiteY5" fmla="*/ 482600 h 2947403"/>
              <a:gd name="connsiteX6" fmla="*/ 565150 w 4648200"/>
              <a:gd name="connsiteY6" fmla="*/ 406400 h 2947403"/>
              <a:gd name="connsiteX7" fmla="*/ 717550 w 4648200"/>
              <a:gd name="connsiteY7" fmla="*/ 349250 h 2947403"/>
              <a:gd name="connsiteX8" fmla="*/ 831850 w 4648200"/>
              <a:gd name="connsiteY8" fmla="*/ 298450 h 2947403"/>
              <a:gd name="connsiteX9" fmla="*/ 927100 w 4648200"/>
              <a:gd name="connsiteY9" fmla="*/ 266700 h 2947403"/>
              <a:gd name="connsiteX10" fmla="*/ 1022350 w 4648200"/>
              <a:gd name="connsiteY10" fmla="*/ 260350 h 2947403"/>
              <a:gd name="connsiteX11" fmla="*/ 1104900 w 4648200"/>
              <a:gd name="connsiteY11" fmla="*/ 228600 h 2947403"/>
              <a:gd name="connsiteX12" fmla="*/ 1219200 w 4648200"/>
              <a:gd name="connsiteY12" fmla="*/ 190500 h 2947403"/>
              <a:gd name="connsiteX13" fmla="*/ 1346200 w 4648200"/>
              <a:gd name="connsiteY13" fmla="*/ 158750 h 2947403"/>
              <a:gd name="connsiteX14" fmla="*/ 1473200 w 4648200"/>
              <a:gd name="connsiteY14" fmla="*/ 133350 h 2947403"/>
              <a:gd name="connsiteX15" fmla="*/ 1612900 w 4648200"/>
              <a:gd name="connsiteY15" fmla="*/ 101600 h 2947403"/>
              <a:gd name="connsiteX16" fmla="*/ 1765300 w 4648200"/>
              <a:gd name="connsiteY16" fmla="*/ 82550 h 2947403"/>
              <a:gd name="connsiteX17" fmla="*/ 1943100 w 4648200"/>
              <a:gd name="connsiteY17" fmla="*/ 76200 h 2947403"/>
              <a:gd name="connsiteX18" fmla="*/ 2070100 w 4648200"/>
              <a:gd name="connsiteY18" fmla="*/ 50800 h 2947403"/>
              <a:gd name="connsiteX19" fmla="*/ 2254250 w 4648200"/>
              <a:gd name="connsiteY19" fmla="*/ 25400 h 2947403"/>
              <a:gd name="connsiteX20" fmla="*/ 2451100 w 4648200"/>
              <a:gd name="connsiteY20" fmla="*/ 6350 h 2947403"/>
              <a:gd name="connsiteX21" fmla="*/ 2679700 w 4648200"/>
              <a:gd name="connsiteY21" fmla="*/ 0 h 2947403"/>
              <a:gd name="connsiteX22" fmla="*/ 2876550 w 4648200"/>
              <a:gd name="connsiteY22" fmla="*/ 6350 h 2947403"/>
              <a:gd name="connsiteX23" fmla="*/ 3092450 w 4648200"/>
              <a:gd name="connsiteY23" fmla="*/ 19050 h 2947403"/>
              <a:gd name="connsiteX24" fmla="*/ 3327400 w 4648200"/>
              <a:gd name="connsiteY24" fmla="*/ 63500 h 2947403"/>
              <a:gd name="connsiteX25" fmla="*/ 3517900 w 4648200"/>
              <a:gd name="connsiteY25" fmla="*/ 120650 h 2947403"/>
              <a:gd name="connsiteX26" fmla="*/ 3714750 w 4648200"/>
              <a:gd name="connsiteY26" fmla="*/ 171450 h 2947403"/>
              <a:gd name="connsiteX27" fmla="*/ 3886200 w 4648200"/>
              <a:gd name="connsiteY27" fmla="*/ 247650 h 2947403"/>
              <a:gd name="connsiteX28" fmla="*/ 4044950 w 4648200"/>
              <a:gd name="connsiteY28" fmla="*/ 342900 h 2947403"/>
              <a:gd name="connsiteX29" fmla="*/ 4197350 w 4648200"/>
              <a:gd name="connsiteY29" fmla="*/ 457200 h 2947403"/>
              <a:gd name="connsiteX30" fmla="*/ 4337050 w 4648200"/>
              <a:gd name="connsiteY30" fmla="*/ 571500 h 2947403"/>
              <a:gd name="connsiteX31" fmla="*/ 4476750 w 4648200"/>
              <a:gd name="connsiteY31" fmla="*/ 742950 h 2947403"/>
              <a:gd name="connsiteX32" fmla="*/ 4559300 w 4648200"/>
              <a:gd name="connsiteY32" fmla="*/ 901700 h 2947403"/>
              <a:gd name="connsiteX33" fmla="*/ 4616450 w 4648200"/>
              <a:gd name="connsiteY33" fmla="*/ 1085850 h 2947403"/>
              <a:gd name="connsiteX34" fmla="*/ 4641850 w 4648200"/>
              <a:gd name="connsiteY34" fmla="*/ 1270000 h 2947403"/>
              <a:gd name="connsiteX35" fmla="*/ 4648200 w 4648200"/>
              <a:gd name="connsiteY35" fmla="*/ 1460500 h 2947403"/>
              <a:gd name="connsiteX36" fmla="*/ 4641850 w 4648200"/>
              <a:gd name="connsiteY36" fmla="*/ 1631950 h 2947403"/>
              <a:gd name="connsiteX37" fmla="*/ 4603750 w 4648200"/>
              <a:gd name="connsiteY37" fmla="*/ 1873250 h 2947403"/>
              <a:gd name="connsiteX38" fmla="*/ 4540250 w 4648200"/>
              <a:gd name="connsiteY38" fmla="*/ 2063750 h 2947403"/>
              <a:gd name="connsiteX39" fmla="*/ 4419600 w 4648200"/>
              <a:gd name="connsiteY39" fmla="*/ 2279650 h 2947403"/>
              <a:gd name="connsiteX40" fmla="*/ 4286250 w 4648200"/>
              <a:gd name="connsiteY40" fmla="*/ 2432050 h 2947403"/>
              <a:gd name="connsiteX41" fmla="*/ 4121150 w 4648200"/>
              <a:gd name="connsiteY41" fmla="*/ 2571750 h 2947403"/>
              <a:gd name="connsiteX42" fmla="*/ 3949700 w 4648200"/>
              <a:gd name="connsiteY42" fmla="*/ 2673350 h 2947403"/>
              <a:gd name="connsiteX43" fmla="*/ 3759200 w 4648200"/>
              <a:gd name="connsiteY43" fmla="*/ 2755900 h 2947403"/>
              <a:gd name="connsiteX44" fmla="*/ 3568700 w 4648200"/>
              <a:gd name="connsiteY44" fmla="*/ 2832100 h 2947403"/>
              <a:gd name="connsiteX45" fmla="*/ 3359150 w 4648200"/>
              <a:gd name="connsiteY45" fmla="*/ 2876550 h 2947403"/>
              <a:gd name="connsiteX46" fmla="*/ 3092450 w 4648200"/>
              <a:gd name="connsiteY46" fmla="*/ 2908300 h 2947403"/>
              <a:gd name="connsiteX47" fmla="*/ 2806700 w 4648200"/>
              <a:gd name="connsiteY47" fmla="*/ 2927350 h 2947403"/>
              <a:gd name="connsiteX48" fmla="*/ 2482850 w 4648200"/>
              <a:gd name="connsiteY48" fmla="*/ 2914650 h 2947403"/>
              <a:gd name="connsiteX49" fmla="*/ 2209800 w 4648200"/>
              <a:gd name="connsiteY49" fmla="*/ 2946400 h 2947403"/>
              <a:gd name="connsiteX50" fmla="*/ 1819275 w 4648200"/>
              <a:gd name="connsiteY50" fmla="*/ 2946400 h 2947403"/>
              <a:gd name="connsiteX51" fmla="*/ 1489075 w 4648200"/>
              <a:gd name="connsiteY51" fmla="*/ 2946400 h 2947403"/>
              <a:gd name="connsiteX52" fmla="*/ 1250950 w 4648200"/>
              <a:gd name="connsiteY52" fmla="*/ 2917825 h 2947403"/>
              <a:gd name="connsiteX53" fmla="*/ 1028700 w 4648200"/>
              <a:gd name="connsiteY53" fmla="*/ 2870200 h 2947403"/>
              <a:gd name="connsiteX54" fmla="*/ 850900 w 4648200"/>
              <a:gd name="connsiteY54" fmla="*/ 2800350 h 2947403"/>
              <a:gd name="connsiteX55" fmla="*/ 679450 w 4648200"/>
              <a:gd name="connsiteY55" fmla="*/ 2724150 h 2947403"/>
              <a:gd name="connsiteX56" fmla="*/ 514350 w 4648200"/>
              <a:gd name="connsiteY56" fmla="*/ 2597150 h 2947403"/>
              <a:gd name="connsiteX57" fmla="*/ 381000 w 4648200"/>
              <a:gd name="connsiteY57" fmla="*/ 2432050 h 2947403"/>
              <a:gd name="connsiteX58" fmla="*/ 285750 w 4648200"/>
              <a:gd name="connsiteY58" fmla="*/ 2317750 h 2947403"/>
              <a:gd name="connsiteX59" fmla="*/ 196850 w 4648200"/>
              <a:gd name="connsiteY59" fmla="*/ 2165350 h 2947403"/>
              <a:gd name="connsiteX60" fmla="*/ 114300 w 4648200"/>
              <a:gd name="connsiteY60" fmla="*/ 1981200 h 2947403"/>
              <a:gd name="connsiteX61" fmla="*/ 69850 w 4648200"/>
              <a:gd name="connsiteY61" fmla="*/ 1809750 h 2947403"/>
              <a:gd name="connsiteX62" fmla="*/ 25400 w 4648200"/>
              <a:gd name="connsiteY62" fmla="*/ 1600200 h 2947403"/>
              <a:gd name="connsiteX63" fmla="*/ 0 w 4648200"/>
              <a:gd name="connsiteY63" fmla="*/ 1377950 h 2947403"/>
              <a:gd name="connsiteX64" fmla="*/ 19050 w 4648200"/>
              <a:gd name="connsiteY64" fmla="*/ 1155700 h 2947403"/>
              <a:gd name="connsiteX65" fmla="*/ 44450 w 4648200"/>
              <a:gd name="connsiteY65" fmla="*/ 965200 h 2947403"/>
              <a:gd name="connsiteX66" fmla="*/ 101600 w 4648200"/>
              <a:gd name="connsiteY66" fmla="*/ 838200 h 2947403"/>
              <a:gd name="connsiteX0" fmla="*/ 101600 w 4648200"/>
              <a:gd name="connsiteY0" fmla="*/ 838200 h 2950517"/>
              <a:gd name="connsiteX1" fmla="*/ 146050 w 4648200"/>
              <a:gd name="connsiteY1" fmla="*/ 749300 h 2950517"/>
              <a:gd name="connsiteX2" fmla="*/ 177800 w 4648200"/>
              <a:gd name="connsiteY2" fmla="*/ 692150 h 2950517"/>
              <a:gd name="connsiteX3" fmla="*/ 279400 w 4648200"/>
              <a:gd name="connsiteY3" fmla="*/ 603250 h 2950517"/>
              <a:gd name="connsiteX4" fmla="*/ 374650 w 4648200"/>
              <a:gd name="connsiteY4" fmla="*/ 527050 h 2950517"/>
              <a:gd name="connsiteX5" fmla="*/ 463550 w 4648200"/>
              <a:gd name="connsiteY5" fmla="*/ 482600 h 2950517"/>
              <a:gd name="connsiteX6" fmla="*/ 565150 w 4648200"/>
              <a:gd name="connsiteY6" fmla="*/ 406400 h 2950517"/>
              <a:gd name="connsiteX7" fmla="*/ 717550 w 4648200"/>
              <a:gd name="connsiteY7" fmla="*/ 349250 h 2950517"/>
              <a:gd name="connsiteX8" fmla="*/ 831850 w 4648200"/>
              <a:gd name="connsiteY8" fmla="*/ 298450 h 2950517"/>
              <a:gd name="connsiteX9" fmla="*/ 927100 w 4648200"/>
              <a:gd name="connsiteY9" fmla="*/ 266700 h 2950517"/>
              <a:gd name="connsiteX10" fmla="*/ 1022350 w 4648200"/>
              <a:gd name="connsiteY10" fmla="*/ 260350 h 2950517"/>
              <a:gd name="connsiteX11" fmla="*/ 1104900 w 4648200"/>
              <a:gd name="connsiteY11" fmla="*/ 228600 h 2950517"/>
              <a:gd name="connsiteX12" fmla="*/ 1219200 w 4648200"/>
              <a:gd name="connsiteY12" fmla="*/ 190500 h 2950517"/>
              <a:gd name="connsiteX13" fmla="*/ 1346200 w 4648200"/>
              <a:gd name="connsiteY13" fmla="*/ 158750 h 2950517"/>
              <a:gd name="connsiteX14" fmla="*/ 1473200 w 4648200"/>
              <a:gd name="connsiteY14" fmla="*/ 133350 h 2950517"/>
              <a:gd name="connsiteX15" fmla="*/ 1612900 w 4648200"/>
              <a:gd name="connsiteY15" fmla="*/ 101600 h 2950517"/>
              <a:gd name="connsiteX16" fmla="*/ 1765300 w 4648200"/>
              <a:gd name="connsiteY16" fmla="*/ 82550 h 2950517"/>
              <a:gd name="connsiteX17" fmla="*/ 1943100 w 4648200"/>
              <a:gd name="connsiteY17" fmla="*/ 76200 h 2950517"/>
              <a:gd name="connsiteX18" fmla="*/ 2070100 w 4648200"/>
              <a:gd name="connsiteY18" fmla="*/ 50800 h 2950517"/>
              <a:gd name="connsiteX19" fmla="*/ 2254250 w 4648200"/>
              <a:gd name="connsiteY19" fmla="*/ 25400 h 2950517"/>
              <a:gd name="connsiteX20" fmla="*/ 2451100 w 4648200"/>
              <a:gd name="connsiteY20" fmla="*/ 6350 h 2950517"/>
              <a:gd name="connsiteX21" fmla="*/ 2679700 w 4648200"/>
              <a:gd name="connsiteY21" fmla="*/ 0 h 2950517"/>
              <a:gd name="connsiteX22" fmla="*/ 2876550 w 4648200"/>
              <a:gd name="connsiteY22" fmla="*/ 6350 h 2950517"/>
              <a:gd name="connsiteX23" fmla="*/ 3092450 w 4648200"/>
              <a:gd name="connsiteY23" fmla="*/ 19050 h 2950517"/>
              <a:gd name="connsiteX24" fmla="*/ 3327400 w 4648200"/>
              <a:gd name="connsiteY24" fmla="*/ 63500 h 2950517"/>
              <a:gd name="connsiteX25" fmla="*/ 3517900 w 4648200"/>
              <a:gd name="connsiteY25" fmla="*/ 120650 h 2950517"/>
              <a:gd name="connsiteX26" fmla="*/ 3714750 w 4648200"/>
              <a:gd name="connsiteY26" fmla="*/ 171450 h 2950517"/>
              <a:gd name="connsiteX27" fmla="*/ 3886200 w 4648200"/>
              <a:gd name="connsiteY27" fmla="*/ 247650 h 2950517"/>
              <a:gd name="connsiteX28" fmla="*/ 4044950 w 4648200"/>
              <a:gd name="connsiteY28" fmla="*/ 342900 h 2950517"/>
              <a:gd name="connsiteX29" fmla="*/ 4197350 w 4648200"/>
              <a:gd name="connsiteY29" fmla="*/ 457200 h 2950517"/>
              <a:gd name="connsiteX30" fmla="*/ 4337050 w 4648200"/>
              <a:gd name="connsiteY30" fmla="*/ 571500 h 2950517"/>
              <a:gd name="connsiteX31" fmla="*/ 4476750 w 4648200"/>
              <a:gd name="connsiteY31" fmla="*/ 742950 h 2950517"/>
              <a:gd name="connsiteX32" fmla="*/ 4559300 w 4648200"/>
              <a:gd name="connsiteY32" fmla="*/ 901700 h 2950517"/>
              <a:gd name="connsiteX33" fmla="*/ 4616450 w 4648200"/>
              <a:gd name="connsiteY33" fmla="*/ 1085850 h 2950517"/>
              <a:gd name="connsiteX34" fmla="*/ 4641850 w 4648200"/>
              <a:gd name="connsiteY34" fmla="*/ 1270000 h 2950517"/>
              <a:gd name="connsiteX35" fmla="*/ 4648200 w 4648200"/>
              <a:gd name="connsiteY35" fmla="*/ 1460500 h 2950517"/>
              <a:gd name="connsiteX36" fmla="*/ 4641850 w 4648200"/>
              <a:gd name="connsiteY36" fmla="*/ 1631950 h 2950517"/>
              <a:gd name="connsiteX37" fmla="*/ 4603750 w 4648200"/>
              <a:gd name="connsiteY37" fmla="*/ 1873250 h 2950517"/>
              <a:gd name="connsiteX38" fmla="*/ 4540250 w 4648200"/>
              <a:gd name="connsiteY38" fmla="*/ 2063750 h 2950517"/>
              <a:gd name="connsiteX39" fmla="*/ 4419600 w 4648200"/>
              <a:gd name="connsiteY39" fmla="*/ 2279650 h 2950517"/>
              <a:gd name="connsiteX40" fmla="*/ 4286250 w 4648200"/>
              <a:gd name="connsiteY40" fmla="*/ 2432050 h 2950517"/>
              <a:gd name="connsiteX41" fmla="*/ 4121150 w 4648200"/>
              <a:gd name="connsiteY41" fmla="*/ 2571750 h 2950517"/>
              <a:gd name="connsiteX42" fmla="*/ 3949700 w 4648200"/>
              <a:gd name="connsiteY42" fmla="*/ 2673350 h 2950517"/>
              <a:gd name="connsiteX43" fmla="*/ 3759200 w 4648200"/>
              <a:gd name="connsiteY43" fmla="*/ 2755900 h 2950517"/>
              <a:gd name="connsiteX44" fmla="*/ 3568700 w 4648200"/>
              <a:gd name="connsiteY44" fmla="*/ 2832100 h 2950517"/>
              <a:gd name="connsiteX45" fmla="*/ 3359150 w 4648200"/>
              <a:gd name="connsiteY45" fmla="*/ 2876550 h 2950517"/>
              <a:gd name="connsiteX46" fmla="*/ 3092450 w 4648200"/>
              <a:gd name="connsiteY46" fmla="*/ 2908300 h 2950517"/>
              <a:gd name="connsiteX47" fmla="*/ 2806700 w 4648200"/>
              <a:gd name="connsiteY47" fmla="*/ 2927350 h 2950517"/>
              <a:gd name="connsiteX48" fmla="*/ 2498725 w 4648200"/>
              <a:gd name="connsiteY48" fmla="*/ 2949575 h 2950517"/>
              <a:gd name="connsiteX49" fmla="*/ 2209800 w 4648200"/>
              <a:gd name="connsiteY49" fmla="*/ 2946400 h 2950517"/>
              <a:gd name="connsiteX50" fmla="*/ 1819275 w 4648200"/>
              <a:gd name="connsiteY50" fmla="*/ 2946400 h 2950517"/>
              <a:gd name="connsiteX51" fmla="*/ 1489075 w 4648200"/>
              <a:gd name="connsiteY51" fmla="*/ 2946400 h 2950517"/>
              <a:gd name="connsiteX52" fmla="*/ 1250950 w 4648200"/>
              <a:gd name="connsiteY52" fmla="*/ 2917825 h 2950517"/>
              <a:gd name="connsiteX53" fmla="*/ 1028700 w 4648200"/>
              <a:gd name="connsiteY53" fmla="*/ 2870200 h 2950517"/>
              <a:gd name="connsiteX54" fmla="*/ 850900 w 4648200"/>
              <a:gd name="connsiteY54" fmla="*/ 2800350 h 2950517"/>
              <a:gd name="connsiteX55" fmla="*/ 679450 w 4648200"/>
              <a:gd name="connsiteY55" fmla="*/ 2724150 h 2950517"/>
              <a:gd name="connsiteX56" fmla="*/ 514350 w 4648200"/>
              <a:gd name="connsiteY56" fmla="*/ 2597150 h 2950517"/>
              <a:gd name="connsiteX57" fmla="*/ 381000 w 4648200"/>
              <a:gd name="connsiteY57" fmla="*/ 2432050 h 2950517"/>
              <a:gd name="connsiteX58" fmla="*/ 285750 w 4648200"/>
              <a:gd name="connsiteY58" fmla="*/ 2317750 h 2950517"/>
              <a:gd name="connsiteX59" fmla="*/ 196850 w 4648200"/>
              <a:gd name="connsiteY59" fmla="*/ 2165350 h 2950517"/>
              <a:gd name="connsiteX60" fmla="*/ 114300 w 4648200"/>
              <a:gd name="connsiteY60" fmla="*/ 1981200 h 2950517"/>
              <a:gd name="connsiteX61" fmla="*/ 69850 w 4648200"/>
              <a:gd name="connsiteY61" fmla="*/ 1809750 h 2950517"/>
              <a:gd name="connsiteX62" fmla="*/ 25400 w 4648200"/>
              <a:gd name="connsiteY62" fmla="*/ 1600200 h 2950517"/>
              <a:gd name="connsiteX63" fmla="*/ 0 w 4648200"/>
              <a:gd name="connsiteY63" fmla="*/ 1377950 h 2950517"/>
              <a:gd name="connsiteX64" fmla="*/ 19050 w 4648200"/>
              <a:gd name="connsiteY64" fmla="*/ 1155700 h 2950517"/>
              <a:gd name="connsiteX65" fmla="*/ 44450 w 4648200"/>
              <a:gd name="connsiteY65" fmla="*/ 965200 h 2950517"/>
              <a:gd name="connsiteX66" fmla="*/ 101600 w 4648200"/>
              <a:gd name="connsiteY66" fmla="*/ 838200 h 2950517"/>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2450 w 4648200"/>
              <a:gd name="connsiteY46" fmla="*/ 290830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59150 w 4648200"/>
              <a:gd name="connsiteY45" fmla="*/ 28765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9575"/>
              <a:gd name="connsiteX1" fmla="*/ 146050 w 4648200"/>
              <a:gd name="connsiteY1" fmla="*/ 749300 h 2949575"/>
              <a:gd name="connsiteX2" fmla="*/ 177800 w 4648200"/>
              <a:gd name="connsiteY2" fmla="*/ 692150 h 2949575"/>
              <a:gd name="connsiteX3" fmla="*/ 279400 w 4648200"/>
              <a:gd name="connsiteY3" fmla="*/ 603250 h 2949575"/>
              <a:gd name="connsiteX4" fmla="*/ 374650 w 4648200"/>
              <a:gd name="connsiteY4" fmla="*/ 527050 h 2949575"/>
              <a:gd name="connsiteX5" fmla="*/ 463550 w 4648200"/>
              <a:gd name="connsiteY5" fmla="*/ 482600 h 2949575"/>
              <a:gd name="connsiteX6" fmla="*/ 565150 w 4648200"/>
              <a:gd name="connsiteY6" fmla="*/ 406400 h 2949575"/>
              <a:gd name="connsiteX7" fmla="*/ 717550 w 4648200"/>
              <a:gd name="connsiteY7" fmla="*/ 349250 h 2949575"/>
              <a:gd name="connsiteX8" fmla="*/ 831850 w 4648200"/>
              <a:gd name="connsiteY8" fmla="*/ 298450 h 2949575"/>
              <a:gd name="connsiteX9" fmla="*/ 927100 w 4648200"/>
              <a:gd name="connsiteY9" fmla="*/ 266700 h 2949575"/>
              <a:gd name="connsiteX10" fmla="*/ 1022350 w 4648200"/>
              <a:gd name="connsiteY10" fmla="*/ 260350 h 2949575"/>
              <a:gd name="connsiteX11" fmla="*/ 1104900 w 4648200"/>
              <a:gd name="connsiteY11" fmla="*/ 228600 h 2949575"/>
              <a:gd name="connsiteX12" fmla="*/ 1219200 w 4648200"/>
              <a:gd name="connsiteY12" fmla="*/ 190500 h 2949575"/>
              <a:gd name="connsiteX13" fmla="*/ 1346200 w 4648200"/>
              <a:gd name="connsiteY13" fmla="*/ 158750 h 2949575"/>
              <a:gd name="connsiteX14" fmla="*/ 1473200 w 4648200"/>
              <a:gd name="connsiteY14" fmla="*/ 133350 h 2949575"/>
              <a:gd name="connsiteX15" fmla="*/ 1612900 w 4648200"/>
              <a:gd name="connsiteY15" fmla="*/ 101600 h 2949575"/>
              <a:gd name="connsiteX16" fmla="*/ 1765300 w 4648200"/>
              <a:gd name="connsiteY16" fmla="*/ 82550 h 2949575"/>
              <a:gd name="connsiteX17" fmla="*/ 1943100 w 4648200"/>
              <a:gd name="connsiteY17" fmla="*/ 76200 h 2949575"/>
              <a:gd name="connsiteX18" fmla="*/ 2070100 w 4648200"/>
              <a:gd name="connsiteY18" fmla="*/ 50800 h 2949575"/>
              <a:gd name="connsiteX19" fmla="*/ 2254250 w 4648200"/>
              <a:gd name="connsiteY19" fmla="*/ 25400 h 2949575"/>
              <a:gd name="connsiteX20" fmla="*/ 2451100 w 4648200"/>
              <a:gd name="connsiteY20" fmla="*/ 6350 h 2949575"/>
              <a:gd name="connsiteX21" fmla="*/ 2679700 w 4648200"/>
              <a:gd name="connsiteY21" fmla="*/ 0 h 2949575"/>
              <a:gd name="connsiteX22" fmla="*/ 2876550 w 4648200"/>
              <a:gd name="connsiteY22" fmla="*/ 6350 h 2949575"/>
              <a:gd name="connsiteX23" fmla="*/ 3092450 w 4648200"/>
              <a:gd name="connsiteY23" fmla="*/ 19050 h 2949575"/>
              <a:gd name="connsiteX24" fmla="*/ 3327400 w 4648200"/>
              <a:gd name="connsiteY24" fmla="*/ 63500 h 2949575"/>
              <a:gd name="connsiteX25" fmla="*/ 3517900 w 4648200"/>
              <a:gd name="connsiteY25" fmla="*/ 120650 h 2949575"/>
              <a:gd name="connsiteX26" fmla="*/ 3714750 w 4648200"/>
              <a:gd name="connsiteY26" fmla="*/ 171450 h 2949575"/>
              <a:gd name="connsiteX27" fmla="*/ 3886200 w 4648200"/>
              <a:gd name="connsiteY27" fmla="*/ 247650 h 2949575"/>
              <a:gd name="connsiteX28" fmla="*/ 4044950 w 4648200"/>
              <a:gd name="connsiteY28" fmla="*/ 342900 h 2949575"/>
              <a:gd name="connsiteX29" fmla="*/ 4197350 w 4648200"/>
              <a:gd name="connsiteY29" fmla="*/ 457200 h 2949575"/>
              <a:gd name="connsiteX30" fmla="*/ 4337050 w 4648200"/>
              <a:gd name="connsiteY30" fmla="*/ 571500 h 2949575"/>
              <a:gd name="connsiteX31" fmla="*/ 4476750 w 4648200"/>
              <a:gd name="connsiteY31" fmla="*/ 742950 h 2949575"/>
              <a:gd name="connsiteX32" fmla="*/ 4559300 w 4648200"/>
              <a:gd name="connsiteY32" fmla="*/ 901700 h 2949575"/>
              <a:gd name="connsiteX33" fmla="*/ 4616450 w 4648200"/>
              <a:gd name="connsiteY33" fmla="*/ 1085850 h 2949575"/>
              <a:gd name="connsiteX34" fmla="*/ 4641850 w 4648200"/>
              <a:gd name="connsiteY34" fmla="*/ 1270000 h 2949575"/>
              <a:gd name="connsiteX35" fmla="*/ 4648200 w 4648200"/>
              <a:gd name="connsiteY35" fmla="*/ 1460500 h 2949575"/>
              <a:gd name="connsiteX36" fmla="*/ 4641850 w 4648200"/>
              <a:gd name="connsiteY36" fmla="*/ 1631950 h 2949575"/>
              <a:gd name="connsiteX37" fmla="*/ 4603750 w 4648200"/>
              <a:gd name="connsiteY37" fmla="*/ 1873250 h 2949575"/>
              <a:gd name="connsiteX38" fmla="*/ 4540250 w 4648200"/>
              <a:gd name="connsiteY38" fmla="*/ 2063750 h 2949575"/>
              <a:gd name="connsiteX39" fmla="*/ 4419600 w 4648200"/>
              <a:gd name="connsiteY39" fmla="*/ 2279650 h 2949575"/>
              <a:gd name="connsiteX40" fmla="*/ 4286250 w 4648200"/>
              <a:gd name="connsiteY40" fmla="*/ 2432050 h 2949575"/>
              <a:gd name="connsiteX41" fmla="*/ 4121150 w 4648200"/>
              <a:gd name="connsiteY41" fmla="*/ 2571750 h 2949575"/>
              <a:gd name="connsiteX42" fmla="*/ 3949700 w 4648200"/>
              <a:gd name="connsiteY42" fmla="*/ 2673350 h 2949575"/>
              <a:gd name="connsiteX43" fmla="*/ 3759200 w 4648200"/>
              <a:gd name="connsiteY43" fmla="*/ 2755900 h 2949575"/>
              <a:gd name="connsiteX44" fmla="*/ 3568700 w 4648200"/>
              <a:gd name="connsiteY44" fmla="*/ 2832100 h 2949575"/>
              <a:gd name="connsiteX45" fmla="*/ 3362325 w 4648200"/>
              <a:gd name="connsiteY45" fmla="*/ 2901950 h 2949575"/>
              <a:gd name="connsiteX46" fmla="*/ 3098800 w 4648200"/>
              <a:gd name="connsiteY46" fmla="*/ 2940050 h 2949575"/>
              <a:gd name="connsiteX47" fmla="*/ 2809875 w 4648200"/>
              <a:gd name="connsiteY47" fmla="*/ 2943225 h 2949575"/>
              <a:gd name="connsiteX48" fmla="*/ 2498725 w 4648200"/>
              <a:gd name="connsiteY48" fmla="*/ 2949575 h 2949575"/>
              <a:gd name="connsiteX49" fmla="*/ 2209800 w 4648200"/>
              <a:gd name="connsiteY49" fmla="*/ 2946400 h 2949575"/>
              <a:gd name="connsiteX50" fmla="*/ 1819275 w 4648200"/>
              <a:gd name="connsiteY50" fmla="*/ 2946400 h 2949575"/>
              <a:gd name="connsiteX51" fmla="*/ 1489075 w 4648200"/>
              <a:gd name="connsiteY51" fmla="*/ 2946400 h 2949575"/>
              <a:gd name="connsiteX52" fmla="*/ 1250950 w 4648200"/>
              <a:gd name="connsiteY52" fmla="*/ 2917825 h 2949575"/>
              <a:gd name="connsiteX53" fmla="*/ 1028700 w 4648200"/>
              <a:gd name="connsiteY53" fmla="*/ 2870200 h 2949575"/>
              <a:gd name="connsiteX54" fmla="*/ 850900 w 4648200"/>
              <a:gd name="connsiteY54" fmla="*/ 2800350 h 2949575"/>
              <a:gd name="connsiteX55" fmla="*/ 679450 w 4648200"/>
              <a:gd name="connsiteY55" fmla="*/ 2724150 h 2949575"/>
              <a:gd name="connsiteX56" fmla="*/ 514350 w 4648200"/>
              <a:gd name="connsiteY56" fmla="*/ 2597150 h 2949575"/>
              <a:gd name="connsiteX57" fmla="*/ 381000 w 4648200"/>
              <a:gd name="connsiteY57" fmla="*/ 2432050 h 2949575"/>
              <a:gd name="connsiteX58" fmla="*/ 285750 w 4648200"/>
              <a:gd name="connsiteY58" fmla="*/ 2317750 h 2949575"/>
              <a:gd name="connsiteX59" fmla="*/ 196850 w 4648200"/>
              <a:gd name="connsiteY59" fmla="*/ 2165350 h 2949575"/>
              <a:gd name="connsiteX60" fmla="*/ 114300 w 4648200"/>
              <a:gd name="connsiteY60" fmla="*/ 1981200 h 2949575"/>
              <a:gd name="connsiteX61" fmla="*/ 69850 w 4648200"/>
              <a:gd name="connsiteY61" fmla="*/ 1809750 h 2949575"/>
              <a:gd name="connsiteX62" fmla="*/ 25400 w 4648200"/>
              <a:gd name="connsiteY62" fmla="*/ 1600200 h 2949575"/>
              <a:gd name="connsiteX63" fmla="*/ 0 w 4648200"/>
              <a:gd name="connsiteY63" fmla="*/ 1377950 h 2949575"/>
              <a:gd name="connsiteX64" fmla="*/ 19050 w 4648200"/>
              <a:gd name="connsiteY64" fmla="*/ 1155700 h 2949575"/>
              <a:gd name="connsiteX65" fmla="*/ 44450 w 4648200"/>
              <a:gd name="connsiteY65" fmla="*/ 965200 h 2949575"/>
              <a:gd name="connsiteX66" fmla="*/ 101600 w 4648200"/>
              <a:gd name="connsiteY66" fmla="*/ 838200 h 2949575"/>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432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09875 w 4648200"/>
              <a:gd name="connsiteY47" fmla="*/ 293052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098800 w 4648200"/>
              <a:gd name="connsiteY46" fmla="*/ 294005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1975 w 4648200"/>
              <a:gd name="connsiteY46" fmla="*/ 2930525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610"/>
              <a:gd name="connsiteX1" fmla="*/ 146050 w 4648200"/>
              <a:gd name="connsiteY1" fmla="*/ 749300 h 2946610"/>
              <a:gd name="connsiteX2" fmla="*/ 177800 w 4648200"/>
              <a:gd name="connsiteY2" fmla="*/ 692150 h 2946610"/>
              <a:gd name="connsiteX3" fmla="*/ 279400 w 4648200"/>
              <a:gd name="connsiteY3" fmla="*/ 603250 h 2946610"/>
              <a:gd name="connsiteX4" fmla="*/ 374650 w 4648200"/>
              <a:gd name="connsiteY4" fmla="*/ 527050 h 2946610"/>
              <a:gd name="connsiteX5" fmla="*/ 463550 w 4648200"/>
              <a:gd name="connsiteY5" fmla="*/ 482600 h 2946610"/>
              <a:gd name="connsiteX6" fmla="*/ 565150 w 4648200"/>
              <a:gd name="connsiteY6" fmla="*/ 406400 h 2946610"/>
              <a:gd name="connsiteX7" fmla="*/ 717550 w 4648200"/>
              <a:gd name="connsiteY7" fmla="*/ 349250 h 2946610"/>
              <a:gd name="connsiteX8" fmla="*/ 831850 w 4648200"/>
              <a:gd name="connsiteY8" fmla="*/ 298450 h 2946610"/>
              <a:gd name="connsiteX9" fmla="*/ 927100 w 4648200"/>
              <a:gd name="connsiteY9" fmla="*/ 266700 h 2946610"/>
              <a:gd name="connsiteX10" fmla="*/ 1022350 w 4648200"/>
              <a:gd name="connsiteY10" fmla="*/ 260350 h 2946610"/>
              <a:gd name="connsiteX11" fmla="*/ 1104900 w 4648200"/>
              <a:gd name="connsiteY11" fmla="*/ 228600 h 2946610"/>
              <a:gd name="connsiteX12" fmla="*/ 1219200 w 4648200"/>
              <a:gd name="connsiteY12" fmla="*/ 190500 h 2946610"/>
              <a:gd name="connsiteX13" fmla="*/ 1346200 w 4648200"/>
              <a:gd name="connsiteY13" fmla="*/ 158750 h 2946610"/>
              <a:gd name="connsiteX14" fmla="*/ 1473200 w 4648200"/>
              <a:gd name="connsiteY14" fmla="*/ 133350 h 2946610"/>
              <a:gd name="connsiteX15" fmla="*/ 1612900 w 4648200"/>
              <a:gd name="connsiteY15" fmla="*/ 101600 h 2946610"/>
              <a:gd name="connsiteX16" fmla="*/ 1765300 w 4648200"/>
              <a:gd name="connsiteY16" fmla="*/ 82550 h 2946610"/>
              <a:gd name="connsiteX17" fmla="*/ 1943100 w 4648200"/>
              <a:gd name="connsiteY17" fmla="*/ 76200 h 2946610"/>
              <a:gd name="connsiteX18" fmla="*/ 2070100 w 4648200"/>
              <a:gd name="connsiteY18" fmla="*/ 50800 h 2946610"/>
              <a:gd name="connsiteX19" fmla="*/ 2254250 w 4648200"/>
              <a:gd name="connsiteY19" fmla="*/ 25400 h 2946610"/>
              <a:gd name="connsiteX20" fmla="*/ 2451100 w 4648200"/>
              <a:gd name="connsiteY20" fmla="*/ 6350 h 2946610"/>
              <a:gd name="connsiteX21" fmla="*/ 2679700 w 4648200"/>
              <a:gd name="connsiteY21" fmla="*/ 0 h 2946610"/>
              <a:gd name="connsiteX22" fmla="*/ 2876550 w 4648200"/>
              <a:gd name="connsiteY22" fmla="*/ 6350 h 2946610"/>
              <a:gd name="connsiteX23" fmla="*/ 3092450 w 4648200"/>
              <a:gd name="connsiteY23" fmla="*/ 19050 h 2946610"/>
              <a:gd name="connsiteX24" fmla="*/ 3327400 w 4648200"/>
              <a:gd name="connsiteY24" fmla="*/ 63500 h 2946610"/>
              <a:gd name="connsiteX25" fmla="*/ 3517900 w 4648200"/>
              <a:gd name="connsiteY25" fmla="*/ 120650 h 2946610"/>
              <a:gd name="connsiteX26" fmla="*/ 3714750 w 4648200"/>
              <a:gd name="connsiteY26" fmla="*/ 171450 h 2946610"/>
              <a:gd name="connsiteX27" fmla="*/ 3886200 w 4648200"/>
              <a:gd name="connsiteY27" fmla="*/ 247650 h 2946610"/>
              <a:gd name="connsiteX28" fmla="*/ 4044950 w 4648200"/>
              <a:gd name="connsiteY28" fmla="*/ 342900 h 2946610"/>
              <a:gd name="connsiteX29" fmla="*/ 4197350 w 4648200"/>
              <a:gd name="connsiteY29" fmla="*/ 457200 h 2946610"/>
              <a:gd name="connsiteX30" fmla="*/ 4337050 w 4648200"/>
              <a:gd name="connsiteY30" fmla="*/ 571500 h 2946610"/>
              <a:gd name="connsiteX31" fmla="*/ 4476750 w 4648200"/>
              <a:gd name="connsiteY31" fmla="*/ 742950 h 2946610"/>
              <a:gd name="connsiteX32" fmla="*/ 4559300 w 4648200"/>
              <a:gd name="connsiteY32" fmla="*/ 901700 h 2946610"/>
              <a:gd name="connsiteX33" fmla="*/ 4616450 w 4648200"/>
              <a:gd name="connsiteY33" fmla="*/ 1085850 h 2946610"/>
              <a:gd name="connsiteX34" fmla="*/ 4641850 w 4648200"/>
              <a:gd name="connsiteY34" fmla="*/ 1270000 h 2946610"/>
              <a:gd name="connsiteX35" fmla="*/ 4648200 w 4648200"/>
              <a:gd name="connsiteY35" fmla="*/ 1460500 h 2946610"/>
              <a:gd name="connsiteX36" fmla="*/ 4641850 w 4648200"/>
              <a:gd name="connsiteY36" fmla="*/ 1631950 h 2946610"/>
              <a:gd name="connsiteX37" fmla="*/ 4603750 w 4648200"/>
              <a:gd name="connsiteY37" fmla="*/ 1873250 h 2946610"/>
              <a:gd name="connsiteX38" fmla="*/ 4540250 w 4648200"/>
              <a:gd name="connsiteY38" fmla="*/ 2063750 h 2946610"/>
              <a:gd name="connsiteX39" fmla="*/ 4419600 w 4648200"/>
              <a:gd name="connsiteY39" fmla="*/ 2279650 h 2946610"/>
              <a:gd name="connsiteX40" fmla="*/ 4286250 w 4648200"/>
              <a:gd name="connsiteY40" fmla="*/ 2432050 h 2946610"/>
              <a:gd name="connsiteX41" fmla="*/ 4121150 w 4648200"/>
              <a:gd name="connsiteY41" fmla="*/ 2571750 h 2946610"/>
              <a:gd name="connsiteX42" fmla="*/ 3949700 w 4648200"/>
              <a:gd name="connsiteY42" fmla="*/ 2673350 h 2946610"/>
              <a:gd name="connsiteX43" fmla="*/ 3759200 w 4648200"/>
              <a:gd name="connsiteY43" fmla="*/ 2755900 h 2946610"/>
              <a:gd name="connsiteX44" fmla="*/ 3568700 w 4648200"/>
              <a:gd name="connsiteY44" fmla="*/ 2832100 h 2946610"/>
              <a:gd name="connsiteX45" fmla="*/ 3362325 w 4648200"/>
              <a:gd name="connsiteY45" fmla="*/ 2901950 h 2946610"/>
              <a:gd name="connsiteX46" fmla="*/ 3108325 w 4648200"/>
              <a:gd name="connsiteY46" fmla="*/ 2933700 h 2946610"/>
              <a:gd name="connsiteX47" fmla="*/ 2813050 w 4648200"/>
              <a:gd name="connsiteY47" fmla="*/ 2936875 h 2946610"/>
              <a:gd name="connsiteX48" fmla="*/ 2501900 w 4648200"/>
              <a:gd name="connsiteY48" fmla="*/ 2933700 h 2946610"/>
              <a:gd name="connsiteX49" fmla="*/ 2209800 w 4648200"/>
              <a:gd name="connsiteY49" fmla="*/ 2946400 h 2946610"/>
              <a:gd name="connsiteX50" fmla="*/ 1819275 w 4648200"/>
              <a:gd name="connsiteY50" fmla="*/ 2946400 h 2946610"/>
              <a:gd name="connsiteX51" fmla="*/ 1489075 w 4648200"/>
              <a:gd name="connsiteY51" fmla="*/ 2946400 h 2946610"/>
              <a:gd name="connsiteX52" fmla="*/ 1250950 w 4648200"/>
              <a:gd name="connsiteY52" fmla="*/ 2917825 h 2946610"/>
              <a:gd name="connsiteX53" fmla="*/ 1028700 w 4648200"/>
              <a:gd name="connsiteY53" fmla="*/ 2870200 h 2946610"/>
              <a:gd name="connsiteX54" fmla="*/ 850900 w 4648200"/>
              <a:gd name="connsiteY54" fmla="*/ 2800350 h 2946610"/>
              <a:gd name="connsiteX55" fmla="*/ 679450 w 4648200"/>
              <a:gd name="connsiteY55" fmla="*/ 2724150 h 2946610"/>
              <a:gd name="connsiteX56" fmla="*/ 514350 w 4648200"/>
              <a:gd name="connsiteY56" fmla="*/ 2597150 h 2946610"/>
              <a:gd name="connsiteX57" fmla="*/ 381000 w 4648200"/>
              <a:gd name="connsiteY57" fmla="*/ 2432050 h 2946610"/>
              <a:gd name="connsiteX58" fmla="*/ 285750 w 4648200"/>
              <a:gd name="connsiteY58" fmla="*/ 2317750 h 2946610"/>
              <a:gd name="connsiteX59" fmla="*/ 196850 w 4648200"/>
              <a:gd name="connsiteY59" fmla="*/ 2165350 h 2946610"/>
              <a:gd name="connsiteX60" fmla="*/ 114300 w 4648200"/>
              <a:gd name="connsiteY60" fmla="*/ 1981200 h 2946610"/>
              <a:gd name="connsiteX61" fmla="*/ 69850 w 4648200"/>
              <a:gd name="connsiteY61" fmla="*/ 1809750 h 2946610"/>
              <a:gd name="connsiteX62" fmla="*/ 25400 w 4648200"/>
              <a:gd name="connsiteY62" fmla="*/ 1600200 h 2946610"/>
              <a:gd name="connsiteX63" fmla="*/ 0 w 4648200"/>
              <a:gd name="connsiteY63" fmla="*/ 1377950 h 2946610"/>
              <a:gd name="connsiteX64" fmla="*/ 19050 w 4648200"/>
              <a:gd name="connsiteY64" fmla="*/ 1155700 h 2946610"/>
              <a:gd name="connsiteX65" fmla="*/ 44450 w 4648200"/>
              <a:gd name="connsiteY65" fmla="*/ 965200 h 2946610"/>
              <a:gd name="connsiteX66" fmla="*/ 101600 w 4648200"/>
              <a:gd name="connsiteY66" fmla="*/ 838200 h 294661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640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6400"/>
              <a:gd name="connsiteX1" fmla="*/ 146050 w 4648200"/>
              <a:gd name="connsiteY1" fmla="*/ 749300 h 2946400"/>
              <a:gd name="connsiteX2" fmla="*/ 177800 w 4648200"/>
              <a:gd name="connsiteY2" fmla="*/ 692150 h 2946400"/>
              <a:gd name="connsiteX3" fmla="*/ 279400 w 4648200"/>
              <a:gd name="connsiteY3" fmla="*/ 603250 h 2946400"/>
              <a:gd name="connsiteX4" fmla="*/ 374650 w 4648200"/>
              <a:gd name="connsiteY4" fmla="*/ 527050 h 2946400"/>
              <a:gd name="connsiteX5" fmla="*/ 463550 w 4648200"/>
              <a:gd name="connsiteY5" fmla="*/ 482600 h 2946400"/>
              <a:gd name="connsiteX6" fmla="*/ 565150 w 4648200"/>
              <a:gd name="connsiteY6" fmla="*/ 406400 h 2946400"/>
              <a:gd name="connsiteX7" fmla="*/ 717550 w 4648200"/>
              <a:gd name="connsiteY7" fmla="*/ 349250 h 2946400"/>
              <a:gd name="connsiteX8" fmla="*/ 831850 w 4648200"/>
              <a:gd name="connsiteY8" fmla="*/ 298450 h 2946400"/>
              <a:gd name="connsiteX9" fmla="*/ 927100 w 4648200"/>
              <a:gd name="connsiteY9" fmla="*/ 266700 h 2946400"/>
              <a:gd name="connsiteX10" fmla="*/ 1022350 w 4648200"/>
              <a:gd name="connsiteY10" fmla="*/ 260350 h 2946400"/>
              <a:gd name="connsiteX11" fmla="*/ 1104900 w 4648200"/>
              <a:gd name="connsiteY11" fmla="*/ 228600 h 2946400"/>
              <a:gd name="connsiteX12" fmla="*/ 1219200 w 4648200"/>
              <a:gd name="connsiteY12" fmla="*/ 190500 h 2946400"/>
              <a:gd name="connsiteX13" fmla="*/ 1346200 w 4648200"/>
              <a:gd name="connsiteY13" fmla="*/ 158750 h 2946400"/>
              <a:gd name="connsiteX14" fmla="*/ 1473200 w 4648200"/>
              <a:gd name="connsiteY14" fmla="*/ 133350 h 2946400"/>
              <a:gd name="connsiteX15" fmla="*/ 1612900 w 4648200"/>
              <a:gd name="connsiteY15" fmla="*/ 101600 h 2946400"/>
              <a:gd name="connsiteX16" fmla="*/ 1765300 w 4648200"/>
              <a:gd name="connsiteY16" fmla="*/ 82550 h 2946400"/>
              <a:gd name="connsiteX17" fmla="*/ 1943100 w 4648200"/>
              <a:gd name="connsiteY17" fmla="*/ 76200 h 2946400"/>
              <a:gd name="connsiteX18" fmla="*/ 2070100 w 4648200"/>
              <a:gd name="connsiteY18" fmla="*/ 50800 h 2946400"/>
              <a:gd name="connsiteX19" fmla="*/ 2254250 w 4648200"/>
              <a:gd name="connsiteY19" fmla="*/ 25400 h 2946400"/>
              <a:gd name="connsiteX20" fmla="*/ 2451100 w 4648200"/>
              <a:gd name="connsiteY20" fmla="*/ 6350 h 2946400"/>
              <a:gd name="connsiteX21" fmla="*/ 2679700 w 4648200"/>
              <a:gd name="connsiteY21" fmla="*/ 0 h 2946400"/>
              <a:gd name="connsiteX22" fmla="*/ 2876550 w 4648200"/>
              <a:gd name="connsiteY22" fmla="*/ 6350 h 2946400"/>
              <a:gd name="connsiteX23" fmla="*/ 3092450 w 4648200"/>
              <a:gd name="connsiteY23" fmla="*/ 19050 h 2946400"/>
              <a:gd name="connsiteX24" fmla="*/ 3327400 w 4648200"/>
              <a:gd name="connsiteY24" fmla="*/ 63500 h 2946400"/>
              <a:gd name="connsiteX25" fmla="*/ 3517900 w 4648200"/>
              <a:gd name="connsiteY25" fmla="*/ 120650 h 2946400"/>
              <a:gd name="connsiteX26" fmla="*/ 3714750 w 4648200"/>
              <a:gd name="connsiteY26" fmla="*/ 171450 h 2946400"/>
              <a:gd name="connsiteX27" fmla="*/ 3886200 w 4648200"/>
              <a:gd name="connsiteY27" fmla="*/ 247650 h 2946400"/>
              <a:gd name="connsiteX28" fmla="*/ 4044950 w 4648200"/>
              <a:gd name="connsiteY28" fmla="*/ 342900 h 2946400"/>
              <a:gd name="connsiteX29" fmla="*/ 4197350 w 4648200"/>
              <a:gd name="connsiteY29" fmla="*/ 457200 h 2946400"/>
              <a:gd name="connsiteX30" fmla="*/ 4337050 w 4648200"/>
              <a:gd name="connsiteY30" fmla="*/ 571500 h 2946400"/>
              <a:gd name="connsiteX31" fmla="*/ 4476750 w 4648200"/>
              <a:gd name="connsiteY31" fmla="*/ 742950 h 2946400"/>
              <a:gd name="connsiteX32" fmla="*/ 4559300 w 4648200"/>
              <a:gd name="connsiteY32" fmla="*/ 901700 h 2946400"/>
              <a:gd name="connsiteX33" fmla="*/ 4616450 w 4648200"/>
              <a:gd name="connsiteY33" fmla="*/ 1085850 h 2946400"/>
              <a:gd name="connsiteX34" fmla="*/ 4641850 w 4648200"/>
              <a:gd name="connsiteY34" fmla="*/ 1270000 h 2946400"/>
              <a:gd name="connsiteX35" fmla="*/ 4648200 w 4648200"/>
              <a:gd name="connsiteY35" fmla="*/ 1460500 h 2946400"/>
              <a:gd name="connsiteX36" fmla="*/ 4641850 w 4648200"/>
              <a:gd name="connsiteY36" fmla="*/ 1631950 h 2946400"/>
              <a:gd name="connsiteX37" fmla="*/ 4603750 w 4648200"/>
              <a:gd name="connsiteY37" fmla="*/ 1873250 h 2946400"/>
              <a:gd name="connsiteX38" fmla="*/ 4540250 w 4648200"/>
              <a:gd name="connsiteY38" fmla="*/ 2063750 h 2946400"/>
              <a:gd name="connsiteX39" fmla="*/ 4419600 w 4648200"/>
              <a:gd name="connsiteY39" fmla="*/ 2279650 h 2946400"/>
              <a:gd name="connsiteX40" fmla="*/ 4286250 w 4648200"/>
              <a:gd name="connsiteY40" fmla="*/ 2432050 h 2946400"/>
              <a:gd name="connsiteX41" fmla="*/ 4121150 w 4648200"/>
              <a:gd name="connsiteY41" fmla="*/ 2571750 h 2946400"/>
              <a:gd name="connsiteX42" fmla="*/ 3949700 w 4648200"/>
              <a:gd name="connsiteY42" fmla="*/ 2673350 h 2946400"/>
              <a:gd name="connsiteX43" fmla="*/ 3759200 w 4648200"/>
              <a:gd name="connsiteY43" fmla="*/ 2755900 h 2946400"/>
              <a:gd name="connsiteX44" fmla="*/ 3568700 w 4648200"/>
              <a:gd name="connsiteY44" fmla="*/ 2832100 h 2946400"/>
              <a:gd name="connsiteX45" fmla="*/ 3362325 w 4648200"/>
              <a:gd name="connsiteY45" fmla="*/ 2901950 h 2946400"/>
              <a:gd name="connsiteX46" fmla="*/ 3108325 w 4648200"/>
              <a:gd name="connsiteY46" fmla="*/ 2933700 h 2946400"/>
              <a:gd name="connsiteX47" fmla="*/ 2813050 w 4648200"/>
              <a:gd name="connsiteY47" fmla="*/ 2936875 h 2946400"/>
              <a:gd name="connsiteX48" fmla="*/ 2501900 w 4648200"/>
              <a:gd name="connsiteY48" fmla="*/ 2933700 h 2946400"/>
              <a:gd name="connsiteX49" fmla="*/ 2209800 w 4648200"/>
              <a:gd name="connsiteY49" fmla="*/ 2930525 h 2946400"/>
              <a:gd name="connsiteX50" fmla="*/ 1819275 w 4648200"/>
              <a:gd name="connsiteY50" fmla="*/ 2940050 h 2946400"/>
              <a:gd name="connsiteX51" fmla="*/ 1489075 w 4648200"/>
              <a:gd name="connsiteY51" fmla="*/ 2946400 h 2946400"/>
              <a:gd name="connsiteX52" fmla="*/ 1250950 w 4648200"/>
              <a:gd name="connsiteY52" fmla="*/ 2917825 h 2946400"/>
              <a:gd name="connsiteX53" fmla="*/ 1028700 w 4648200"/>
              <a:gd name="connsiteY53" fmla="*/ 2870200 h 2946400"/>
              <a:gd name="connsiteX54" fmla="*/ 850900 w 4648200"/>
              <a:gd name="connsiteY54" fmla="*/ 2800350 h 2946400"/>
              <a:gd name="connsiteX55" fmla="*/ 679450 w 4648200"/>
              <a:gd name="connsiteY55" fmla="*/ 2724150 h 2946400"/>
              <a:gd name="connsiteX56" fmla="*/ 514350 w 4648200"/>
              <a:gd name="connsiteY56" fmla="*/ 2597150 h 2946400"/>
              <a:gd name="connsiteX57" fmla="*/ 381000 w 4648200"/>
              <a:gd name="connsiteY57" fmla="*/ 2432050 h 2946400"/>
              <a:gd name="connsiteX58" fmla="*/ 285750 w 4648200"/>
              <a:gd name="connsiteY58" fmla="*/ 2317750 h 2946400"/>
              <a:gd name="connsiteX59" fmla="*/ 196850 w 4648200"/>
              <a:gd name="connsiteY59" fmla="*/ 2165350 h 2946400"/>
              <a:gd name="connsiteX60" fmla="*/ 114300 w 4648200"/>
              <a:gd name="connsiteY60" fmla="*/ 1981200 h 2946400"/>
              <a:gd name="connsiteX61" fmla="*/ 69850 w 4648200"/>
              <a:gd name="connsiteY61" fmla="*/ 1809750 h 2946400"/>
              <a:gd name="connsiteX62" fmla="*/ 25400 w 4648200"/>
              <a:gd name="connsiteY62" fmla="*/ 1600200 h 2946400"/>
              <a:gd name="connsiteX63" fmla="*/ 0 w 4648200"/>
              <a:gd name="connsiteY63" fmla="*/ 1377950 h 2946400"/>
              <a:gd name="connsiteX64" fmla="*/ 19050 w 4648200"/>
              <a:gd name="connsiteY64" fmla="*/ 1155700 h 2946400"/>
              <a:gd name="connsiteX65" fmla="*/ 44450 w 4648200"/>
              <a:gd name="connsiteY65" fmla="*/ 965200 h 2946400"/>
              <a:gd name="connsiteX66" fmla="*/ 101600 w 4648200"/>
              <a:gd name="connsiteY66" fmla="*/ 838200 h 294640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0950 w 4648200"/>
              <a:gd name="connsiteY52" fmla="*/ 2917825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89075 w 4648200"/>
              <a:gd name="connsiteY51" fmla="*/ 293052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052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40050"/>
              <a:gd name="connsiteX1" fmla="*/ 146050 w 4648200"/>
              <a:gd name="connsiteY1" fmla="*/ 749300 h 2940050"/>
              <a:gd name="connsiteX2" fmla="*/ 177800 w 4648200"/>
              <a:gd name="connsiteY2" fmla="*/ 692150 h 2940050"/>
              <a:gd name="connsiteX3" fmla="*/ 279400 w 4648200"/>
              <a:gd name="connsiteY3" fmla="*/ 603250 h 2940050"/>
              <a:gd name="connsiteX4" fmla="*/ 374650 w 4648200"/>
              <a:gd name="connsiteY4" fmla="*/ 527050 h 2940050"/>
              <a:gd name="connsiteX5" fmla="*/ 463550 w 4648200"/>
              <a:gd name="connsiteY5" fmla="*/ 482600 h 2940050"/>
              <a:gd name="connsiteX6" fmla="*/ 565150 w 4648200"/>
              <a:gd name="connsiteY6" fmla="*/ 406400 h 2940050"/>
              <a:gd name="connsiteX7" fmla="*/ 717550 w 4648200"/>
              <a:gd name="connsiteY7" fmla="*/ 349250 h 2940050"/>
              <a:gd name="connsiteX8" fmla="*/ 831850 w 4648200"/>
              <a:gd name="connsiteY8" fmla="*/ 298450 h 2940050"/>
              <a:gd name="connsiteX9" fmla="*/ 927100 w 4648200"/>
              <a:gd name="connsiteY9" fmla="*/ 266700 h 2940050"/>
              <a:gd name="connsiteX10" fmla="*/ 1022350 w 4648200"/>
              <a:gd name="connsiteY10" fmla="*/ 260350 h 2940050"/>
              <a:gd name="connsiteX11" fmla="*/ 1104900 w 4648200"/>
              <a:gd name="connsiteY11" fmla="*/ 228600 h 2940050"/>
              <a:gd name="connsiteX12" fmla="*/ 1219200 w 4648200"/>
              <a:gd name="connsiteY12" fmla="*/ 190500 h 2940050"/>
              <a:gd name="connsiteX13" fmla="*/ 1346200 w 4648200"/>
              <a:gd name="connsiteY13" fmla="*/ 158750 h 2940050"/>
              <a:gd name="connsiteX14" fmla="*/ 1473200 w 4648200"/>
              <a:gd name="connsiteY14" fmla="*/ 133350 h 2940050"/>
              <a:gd name="connsiteX15" fmla="*/ 1612900 w 4648200"/>
              <a:gd name="connsiteY15" fmla="*/ 101600 h 2940050"/>
              <a:gd name="connsiteX16" fmla="*/ 1765300 w 4648200"/>
              <a:gd name="connsiteY16" fmla="*/ 82550 h 2940050"/>
              <a:gd name="connsiteX17" fmla="*/ 1943100 w 4648200"/>
              <a:gd name="connsiteY17" fmla="*/ 76200 h 2940050"/>
              <a:gd name="connsiteX18" fmla="*/ 2070100 w 4648200"/>
              <a:gd name="connsiteY18" fmla="*/ 50800 h 2940050"/>
              <a:gd name="connsiteX19" fmla="*/ 2254250 w 4648200"/>
              <a:gd name="connsiteY19" fmla="*/ 25400 h 2940050"/>
              <a:gd name="connsiteX20" fmla="*/ 2451100 w 4648200"/>
              <a:gd name="connsiteY20" fmla="*/ 6350 h 2940050"/>
              <a:gd name="connsiteX21" fmla="*/ 2679700 w 4648200"/>
              <a:gd name="connsiteY21" fmla="*/ 0 h 2940050"/>
              <a:gd name="connsiteX22" fmla="*/ 2876550 w 4648200"/>
              <a:gd name="connsiteY22" fmla="*/ 6350 h 2940050"/>
              <a:gd name="connsiteX23" fmla="*/ 3092450 w 4648200"/>
              <a:gd name="connsiteY23" fmla="*/ 19050 h 2940050"/>
              <a:gd name="connsiteX24" fmla="*/ 3327400 w 4648200"/>
              <a:gd name="connsiteY24" fmla="*/ 63500 h 2940050"/>
              <a:gd name="connsiteX25" fmla="*/ 3517900 w 4648200"/>
              <a:gd name="connsiteY25" fmla="*/ 120650 h 2940050"/>
              <a:gd name="connsiteX26" fmla="*/ 3714750 w 4648200"/>
              <a:gd name="connsiteY26" fmla="*/ 171450 h 2940050"/>
              <a:gd name="connsiteX27" fmla="*/ 3886200 w 4648200"/>
              <a:gd name="connsiteY27" fmla="*/ 247650 h 2940050"/>
              <a:gd name="connsiteX28" fmla="*/ 4044950 w 4648200"/>
              <a:gd name="connsiteY28" fmla="*/ 342900 h 2940050"/>
              <a:gd name="connsiteX29" fmla="*/ 4197350 w 4648200"/>
              <a:gd name="connsiteY29" fmla="*/ 457200 h 2940050"/>
              <a:gd name="connsiteX30" fmla="*/ 4337050 w 4648200"/>
              <a:gd name="connsiteY30" fmla="*/ 571500 h 2940050"/>
              <a:gd name="connsiteX31" fmla="*/ 4476750 w 4648200"/>
              <a:gd name="connsiteY31" fmla="*/ 742950 h 2940050"/>
              <a:gd name="connsiteX32" fmla="*/ 4559300 w 4648200"/>
              <a:gd name="connsiteY32" fmla="*/ 901700 h 2940050"/>
              <a:gd name="connsiteX33" fmla="*/ 4616450 w 4648200"/>
              <a:gd name="connsiteY33" fmla="*/ 1085850 h 2940050"/>
              <a:gd name="connsiteX34" fmla="*/ 4641850 w 4648200"/>
              <a:gd name="connsiteY34" fmla="*/ 1270000 h 2940050"/>
              <a:gd name="connsiteX35" fmla="*/ 4648200 w 4648200"/>
              <a:gd name="connsiteY35" fmla="*/ 1460500 h 2940050"/>
              <a:gd name="connsiteX36" fmla="*/ 4641850 w 4648200"/>
              <a:gd name="connsiteY36" fmla="*/ 1631950 h 2940050"/>
              <a:gd name="connsiteX37" fmla="*/ 4603750 w 4648200"/>
              <a:gd name="connsiteY37" fmla="*/ 1873250 h 2940050"/>
              <a:gd name="connsiteX38" fmla="*/ 4540250 w 4648200"/>
              <a:gd name="connsiteY38" fmla="*/ 2063750 h 2940050"/>
              <a:gd name="connsiteX39" fmla="*/ 4419600 w 4648200"/>
              <a:gd name="connsiteY39" fmla="*/ 2279650 h 2940050"/>
              <a:gd name="connsiteX40" fmla="*/ 4286250 w 4648200"/>
              <a:gd name="connsiteY40" fmla="*/ 2432050 h 2940050"/>
              <a:gd name="connsiteX41" fmla="*/ 4121150 w 4648200"/>
              <a:gd name="connsiteY41" fmla="*/ 2571750 h 2940050"/>
              <a:gd name="connsiteX42" fmla="*/ 3949700 w 4648200"/>
              <a:gd name="connsiteY42" fmla="*/ 2673350 h 2940050"/>
              <a:gd name="connsiteX43" fmla="*/ 3759200 w 4648200"/>
              <a:gd name="connsiteY43" fmla="*/ 2755900 h 2940050"/>
              <a:gd name="connsiteX44" fmla="*/ 3568700 w 4648200"/>
              <a:gd name="connsiteY44" fmla="*/ 2832100 h 2940050"/>
              <a:gd name="connsiteX45" fmla="*/ 3362325 w 4648200"/>
              <a:gd name="connsiteY45" fmla="*/ 2901950 h 2940050"/>
              <a:gd name="connsiteX46" fmla="*/ 3108325 w 4648200"/>
              <a:gd name="connsiteY46" fmla="*/ 2933700 h 2940050"/>
              <a:gd name="connsiteX47" fmla="*/ 2813050 w 4648200"/>
              <a:gd name="connsiteY47" fmla="*/ 2936875 h 2940050"/>
              <a:gd name="connsiteX48" fmla="*/ 2501900 w 4648200"/>
              <a:gd name="connsiteY48" fmla="*/ 2933700 h 2940050"/>
              <a:gd name="connsiteX49" fmla="*/ 2209800 w 4648200"/>
              <a:gd name="connsiteY49" fmla="*/ 2936875 h 2940050"/>
              <a:gd name="connsiteX50" fmla="*/ 1819275 w 4648200"/>
              <a:gd name="connsiteY50" fmla="*/ 2940050 h 2940050"/>
              <a:gd name="connsiteX51" fmla="*/ 1492250 w 4648200"/>
              <a:gd name="connsiteY51" fmla="*/ 2936875 h 2940050"/>
              <a:gd name="connsiteX52" fmla="*/ 1254125 w 4648200"/>
              <a:gd name="connsiteY52" fmla="*/ 2933700 h 2940050"/>
              <a:gd name="connsiteX53" fmla="*/ 1028700 w 4648200"/>
              <a:gd name="connsiteY53" fmla="*/ 2870200 h 2940050"/>
              <a:gd name="connsiteX54" fmla="*/ 850900 w 4648200"/>
              <a:gd name="connsiteY54" fmla="*/ 2800350 h 2940050"/>
              <a:gd name="connsiteX55" fmla="*/ 679450 w 4648200"/>
              <a:gd name="connsiteY55" fmla="*/ 2724150 h 2940050"/>
              <a:gd name="connsiteX56" fmla="*/ 514350 w 4648200"/>
              <a:gd name="connsiteY56" fmla="*/ 2597150 h 2940050"/>
              <a:gd name="connsiteX57" fmla="*/ 381000 w 4648200"/>
              <a:gd name="connsiteY57" fmla="*/ 2432050 h 2940050"/>
              <a:gd name="connsiteX58" fmla="*/ 285750 w 4648200"/>
              <a:gd name="connsiteY58" fmla="*/ 2317750 h 2940050"/>
              <a:gd name="connsiteX59" fmla="*/ 196850 w 4648200"/>
              <a:gd name="connsiteY59" fmla="*/ 2165350 h 2940050"/>
              <a:gd name="connsiteX60" fmla="*/ 114300 w 4648200"/>
              <a:gd name="connsiteY60" fmla="*/ 1981200 h 2940050"/>
              <a:gd name="connsiteX61" fmla="*/ 69850 w 4648200"/>
              <a:gd name="connsiteY61" fmla="*/ 1809750 h 2940050"/>
              <a:gd name="connsiteX62" fmla="*/ 25400 w 4648200"/>
              <a:gd name="connsiteY62" fmla="*/ 1600200 h 2940050"/>
              <a:gd name="connsiteX63" fmla="*/ 0 w 4648200"/>
              <a:gd name="connsiteY63" fmla="*/ 1377950 h 2940050"/>
              <a:gd name="connsiteX64" fmla="*/ 19050 w 4648200"/>
              <a:gd name="connsiteY64" fmla="*/ 1155700 h 2940050"/>
              <a:gd name="connsiteX65" fmla="*/ 44450 w 4648200"/>
              <a:gd name="connsiteY65" fmla="*/ 965200 h 2940050"/>
              <a:gd name="connsiteX66" fmla="*/ 101600 w 4648200"/>
              <a:gd name="connsiteY66" fmla="*/ 838200 h 2940050"/>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19275 w 4648200"/>
              <a:gd name="connsiteY50" fmla="*/ 2936875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2735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6875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7549"/>
              <a:gd name="connsiteX1" fmla="*/ 146050 w 4648200"/>
              <a:gd name="connsiteY1" fmla="*/ 749300 h 2937549"/>
              <a:gd name="connsiteX2" fmla="*/ 177800 w 4648200"/>
              <a:gd name="connsiteY2" fmla="*/ 692150 h 2937549"/>
              <a:gd name="connsiteX3" fmla="*/ 279400 w 4648200"/>
              <a:gd name="connsiteY3" fmla="*/ 603250 h 2937549"/>
              <a:gd name="connsiteX4" fmla="*/ 374650 w 4648200"/>
              <a:gd name="connsiteY4" fmla="*/ 527050 h 2937549"/>
              <a:gd name="connsiteX5" fmla="*/ 463550 w 4648200"/>
              <a:gd name="connsiteY5" fmla="*/ 482600 h 2937549"/>
              <a:gd name="connsiteX6" fmla="*/ 565150 w 4648200"/>
              <a:gd name="connsiteY6" fmla="*/ 406400 h 2937549"/>
              <a:gd name="connsiteX7" fmla="*/ 717550 w 4648200"/>
              <a:gd name="connsiteY7" fmla="*/ 349250 h 2937549"/>
              <a:gd name="connsiteX8" fmla="*/ 831850 w 4648200"/>
              <a:gd name="connsiteY8" fmla="*/ 298450 h 2937549"/>
              <a:gd name="connsiteX9" fmla="*/ 927100 w 4648200"/>
              <a:gd name="connsiteY9" fmla="*/ 266700 h 2937549"/>
              <a:gd name="connsiteX10" fmla="*/ 1022350 w 4648200"/>
              <a:gd name="connsiteY10" fmla="*/ 260350 h 2937549"/>
              <a:gd name="connsiteX11" fmla="*/ 1104900 w 4648200"/>
              <a:gd name="connsiteY11" fmla="*/ 228600 h 2937549"/>
              <a:gd name="connsiteX12" fmla="*/ 1219200 w 4648200"/>
              <a:gd name="connsiteY12" fmla="*/ 190500 h 2937549"/>
              <a:gd name="connsiteX13" fmla="*/ 1346200 w 4648200"/>
              <a:gd name="connsiteY13" fmla="*/ 158750 h 2937549"/>
              <a:gd name="connsiteX14" fmla="*/ 1473200 w 4648200"/>
              <a:gd name="connsiteY14" fmla="*/ 133350 h 2937549"/>
              <a:gd name="connsiteX15" fmla="*/ 1612900 w 4648200"/>
              <a:gd name="connsiteY15" fmla="*/ 101600 h 2937549"/>
              <a:gd name="connsiteX16" fmla="*/ 1765300 w 4648200"/>
              <a:gd name="connsiteY16" fmla="*/ 82550 h 2937549"/>
              <a:gd name="connsiteX17" fmla="*/ 1943100 w 4648200"/>
              <a:gd name="connsiteY17" fmla="*/ 76200 h 2937549"/>
              <a:gd name="connsiteX18" fmla="*/ 2070100 w 4648200"/>
              <a:gd name="connsiteY18" fmla="*/ 50800 h 2937549"/>
              <a:gd name="connsiteX19" fmla="*/ 2254250 w 4648200"/>
              <a:gd name="connsiteY19" fmla="*/ 25400 h 2937549"/>
              <a:gd name="connsiteX20" fmla="*/ 2451100 w 4648200"/>
              <a:gd name="connsiteY20" fmla="*/ 6350 h 2937549"/>
              <a:gd name="connsiteX21" fmla="*/ 2679700 w 4648200"/>
              <a:gd name="connsiteY21" fmla="*/ 0 h 2937549"/>
              <a:gd name="connsiteX22" fmla="*/ 2876550 w 4648200"/>
              <a:gd name="connsiteY22" fmla="*/ 6350 h 2937549"/>
              <a:gd name="connsiteX23" fmla="*/ 3092450 w 4648200"/>
              <a:gd name="connsiteY23" fmla="*/ 19050 h 2937549"/>
              <a:gd name="connsiteX24" fmla="*/ 3327400 w 4648200"/>
              <a:gd name="connsiteY24" fmla="*/ 63500 h 2937549"/>
              <a:gd name="connsiteX25" fmla="*/ 3517900 w 4648200"/>
              <a:gd name="connsiteY25" fmla="*/ 120650 h 2937549"/>
              <a:gd name="connsiteX26" fmla="*/ 3714750 w 4648200"/>
              <a:gd name="connsiteY26" fmla="*/ 171450 h 2937549"/>
              <a:gd name="connsiteX27" fmla="*/ 3886200 w 4648200"/>
              <a:gd name="connsiteY27" fmla="*/ 247650 h 2937549"/>
              <a:gd name="connsiteX28" fmla="*/ 4044950 w 4648200"/>
              <a:gd name="connsiteY28" fmla="*/ 342900 h 2937549"/>
              <a:gd name="connsiteX29" fmla="*/ 4197350 w 4648200"/>
              <a:gd name="connsiteY29" fmla="*/ 457200 h 2937549"/>
              <a:gd name="connsiteX30" fmla="*/ 4337050 w 4648200"/>
              <a:gd name="connsiteY30" fmla="*/ 571500 h 2937549"/>
              <a:gd name="connsiteX31" fmla="*/ 4476750 w 4648200"/>
              <a:gd name="connsiteY31" fmla="*/ 742950 h 2937549"/>
              <a:gd name="connsiteX32" fmla="*/ 4559300 w 4648200"/>
              <a:gd name="connsiteY32" fmla="*/ 901700 h 2937549"/>
              <a:gd name="connsiteX33" fmla="*/ 4616450 w 4648200"/>
              <a:gd name="connsiteY33" fmla="*/ 1085850 h 2937549"/>
              <a:gd name="connsiteX34" fmla="*/ 4641850 w 4648200"/>
              <a:gd name="connsiteY34" fmla="*/ 1270000 h 2937549"/>
              <a:gd name="connsiteX35" fmla="*/ 4648200 w 4648200"/>
              <a:gd name="connsiteY35" fmla="*/ 1460500 h 2937549"/>
              <a:gd name="connsiteX36" fmla="*/ 4641850 w 4648200"/>
              <a:gd name="connsiteY36" fmla="*/ 1631950 h 2937549"/>
              <a:gd name="connsiteX37" fmla="*/ 4603750 w 4648200"/>
              <a:gd name="connsiteY37" fmla="*/ 1873250 h 2937549"/>
              <a:gd name="connsiteX38" fmla="*/ 4540250 w 4648200"/>
              <a:gd name="connsiteY38" fmla="*/ 2063750 h 2937549"/>
              <a:gd name="connsiteX39" fmla="*/ 4419600 w 4648200"/>
              <a:gd name="connsiteY39" fmla="*/ 2279650 h 2937549"/>
              <a:gd name="connsiteX40" fmla="*/ 4286250 w 4648200"/>
              <a:gd name="connsiteY40" fmla="*/ 2432050 h 2937549"/>
              <a:gd name="connsiteX41" fmla="*/ 4121150 w 4648200"/>
              <a:gd name="connsiteY41" fmla="*/ 2571750 h 2937549"/>
              <a:gd name="connsiteX42" fmla="*/ 3949700 w 4648200"/>
              <a:gd name="connsiteY42" fmla="*/ 2673350 h 2937549"/>
              <a:gd name="connsiteX43" fmla="*/ 3759200 w 4648200"/>
              <a:gd name="connsiteY43" fmla="*/ 2755900 h 2937549"/>
              <a:gd name="connsiteX44" fmla="*/ 3568700 w 4648200"/>
              <a:gd name="connsiteY44" fmla="*/ 2832100 h 2937549"/>
              <a:gd name="connsiteX45" fmla="*/ 3362325 w 4648200"/>
              <a:gd name="connsiteY45" fmla="*/ 2901950 h 2937549"/>
              <a:gd name="connsiteX46" fmla="*/ 3108325 w 4648200"/>
              <a:gd name="connsiteY46" fmla="*/ 2933700 h 2937549"/>
              <a:gd name="connsiteX47" fmla="*/ 2813050 w 4648200"/>
              <a:gd name="connsiteY47" fmla="*/ 2936875 h 2937549"/>
              <a:gd name="connsiteX48" fmla="*/ 2501900 w 4648200"/>
              <a:gd name="connsiteY48" fmla="*/ 2933700 h 2937549"/>
              <a:gd name="connsiteX49" fmla="*/ 2209800 w 4648200"/>
              <a:gd name="connsiteY49" fmla="*/ 2933700 h 2937549"/>
              <a:gd name="connsiteX50" fmla="*/ 1822450 w 4648200"/>
              <a:gd name="connsiteY50" fmla="*/ 2933700 h 2937549"/>
              <a:gd name="connsiteX51" fmla="*/ 1492250 w 4648200"/>
              <a:gd name="connsiteY51" fmla="*/ 2936875 h 2937549"/>
              <a:gd name="connsiteX52" fmla="*/ 1254125 w 4648200"/>
              <a:gd name="connsiteY52" fmla="*/ 2933700 h 2937549"/>
              <a:gd name="connsiteX53" fmla="*/ 1028700 w 4648200"/>
              <a:gd name="connsiteY53" fmla="*/ 2870200 h 2937549"/>
              <a:gd name="connsiteX54" fmla="*/ 850900 w 4648200"/>
              <a:gd name="connsiteY54" fmla="*/ 2800350 h 2937549"/>
              <a:gd name="connsiteX55" fmla="*/ 679450 w 4648200"/>
              <a:gd name="connsiteY55" fmla="*/ 2724150 h 2937549"/>
              <a:gd name="connsiteX56" fmla="*/ 514350 w 4648200"/>
              <a:gd name="connsiteY56" fmla="*/ 2597150 h 2937549"/>
              <a:gd name="connsiteX57" fmla="*/ 381000 w 4648200"/>
              <a:gd name="connsiteY57" fmla="*/ 2432050 h 2937549"/>
              <a:gd name="connsiteX58" fmla="*/ 285750 w 4648200"/>
              <a:gd name="connsiteY58" fmla="*/ 2317750 h 2937549"/>
              <a:gd name="connsiteX59" fmla="*/ 196850 w 4648200"/>
              <a:gd name="connsiteY59" fmla="*/ 2165350 h 2937549"/>
              <a:gd name="connsiteX60" fmla="*/ 114300 w 4648200"/>
              <a:gd name="connsiteY60" fmla="*/ 1981200 h 2937549"/>
              <a:gd name="connsiteX61" fmla="*/ 69850 w 4648200"/>
              <a:gd name="connsiteY61" fmla="*/ 1809750 h 2937549"/>
              <a:gd name="connsiteX62" fmla="*/ 25400 w 4648200"/>
              <a:gd name="connsiteY62" fmla="*/ 1600200 h 2937549"/>
              <a:gd name="connsiteX63" fmla="*/ 0 w 4648200"/>
              <a:gd name="connsiteY63" fmla="*/ 1377950 h 2937549"/>
              <a:gd name="connsiteX64" fmla="*/ 19050 w 4648200"/>
              <a:gd name="connsiteY64" fmla="*/ 1155700 h 2937549"/>
              <a:gd name="connsiteX65" fmla="*/ 44450 w 4648200"/>
              <a:gd name="connsiteY65" fmla="*/ 965200 h 2937549"/>
              <a:gd name="connsiteX66" fmla="*/ 101600 w 4648200"/>
              <a:gd name="connsiteY66" fmla="*/ 838200 h 2937549"/>
              <a:gd name="connsiteX0" fmla="*/ 101600 w 4648200"/>
              <a:gd name="connsiteY0" fmla="*/ 838200 h 2936875"/>
              <a:gd name="connsiteX1" fmla="*/ 146050 w 4648200"/>
              <a:gd name="connsiteY1" fmla="*/ 749300 h 2936875"/>
              <a:gd name="connsiteX2" fmla="*/ 177800 w 4648200"/>
              <a:gd name="connsiteY2" fmla="*/ 692150 h 2936875"/>
              <a:gd name="connsiteX3" fmla="*/ 279400 w 4648200"/>
              <a:gd name="connsiteY3" fmla="*/ 603250 h 2936875"/>
              <a:gd name="connsiteX4" fmla="*/ 374650 w 4648200"/>
              <a:gd name="connsiteY4" fmla="*/ 527050 h 2936875"/>
              <a:gd name="connsiteX5" fmla="*/ 463550 w 4648200"/>
              <a:gd name="connsiteY5" fmla="*/ 482600 h 2936875"/>
              <a:gd name="connsiteX6" fmla="*/ 565150 w 4648200"/>
              <a:gd name="connsiteY6" fmla="*/ 406400 h 2936875"/>
              <a:gd name="connsiteX7" fmla="*/ 717550 w 4648200"/>
              <a:gd name="connsiteY7" fmla="*/ 349250 h 2936875"/>
              <a:gd name="connsiteX8" fmla="*/ 831850 w 4648200"/>
              <a:gd name="connsiteY8" fmla="*/ 298450 h 2936875"/>
              <a:gd name="connsiteX9" fmla="*/ 927100 w 4648200"/>
              <a:gd name="connsiteY9" fmla="*/ 266700 h 2936875"/>
              <a:gd name="connsiteX10" fmla="*/ 1022350 w 4648200"/>
              <a:gd name="connsiteY10" fmla="*/ 260350 h 2936875"/>
              <a:gd name="connsiteX11" fmla="*/ 1104900 w 4648200"/>
              <a:gd name="connsiteY11" fmla="*/ 228600 h 2936875"/>
              <a:gd name="connsiteX12" fmla="*/ 1219200 w 4648200"/>
              <a:gd name="connsiteY12" fmla="*/ 190500 h 2936875"/>
              <a:gd name="connsiteX13" fmla="*/ 1346200 w 4648200"/>
              <a:gd name="connsiteY13" fmla="*/ 158750 h 2936875"/>
              <a:gd name="connsiteX14" fmla="*/ 1473200 w 4648200"/>
              <a:gd name="connsiteY14" fmla="*/ 133350 h 2936875"/>
              <a:gd name="connsiteX15" fmla="*/ 1612900 w 4648200"/>
              <a:gd name="connsiteY15" fmla="*/ 101600 h 2936875"/>
              <a:gd name="connsiteX16" fmla="*/ 1765300 w 4648200"/>
              <a:gd name="connsiteY16" fmla="*/ 82550 h 2936875"/>
              <a:gd name="connsiteX17" fmla="*/ 1943100 w 4648200"/>
              <a:gd name="connsiteY17" fmla="*/ 76200 h 2936875"/>
              <a:gd name="connsiteX18" fmla="*/ 2070100 w 4648200"/>
              <a:gd name="connsiteY18" fmla="*/ 50800 h 2936875"/>
              <a:gd name="connsiteX19" fmla="*/ 2254250 w 4648200"/>
              <a:gd name="connsiteY19" fmla="*/ 25400 h 2936875"/>
              <a:gd name="connsiteX20" fmla="*/ 2451100 w 4648200"/>
              <a:gd name="connsiteY20" fmla="*/ 6350 h 2936875"/>
              <a:gd name="connsiteX21" fmla="*/ 2679700 w 4648200"/>
              <a:gd name="connsiteY21" fmla="*/ 0 h 2936875"/>
              <a:gd name="connsiteX22" fmla="*/ 2876550 w 4648200"/>
              <a:gd name="connsiteY22" fmla="*/ 6350 h 2936875"/>
              <a:gd name="connsiteX23" fmla="*/ 3092450 w 4648200"/>
              <a:gd name="connsiteY23" fmla="*/ 19050 h 2936875"/>
              <a:gd name="connsiteX24" fmla="*/ 3327400 w 4648200"/>
              <a:gd name="connsiteY24" fmla="*/ 63500 h 2936875"/>
              <a:gd name="connsiteX25" fmla="*/ 3517900 w 4648200"/>
              <a:gd name="connsiteY25" fmla="*/ 120650 h 2936875"/>
              <a:gd name="connsiteX26" fmla="*/ 3714750 w 4648200"/>
              <a:gd name="connsiteY26" fmla="*/ 171450 h 2936875"/>
              <a:gd name="connsiteX27" fmla="*/ 3886200 w 4648200"/>
              <a:gd name="connsiteY27" fmla="*/ 247650 h 2936875"/>
              <a:gd name="connsiteX28" fmla="*/ 4044950 w 4648200"/>
              <a:gd name="connsiteY28" fmla="*/ 342900 h 2936875"/>
              <a:gd name="connsiteX29" fmla="*/ 4197350 w 4648200"/>
              <a:gd name="connsiteY29" fmla="*/ 457200 h 2936875"/>
              <a:gd name="connsiteX30" fmla="*/ 4337050 w 4648200"/>
              <a:gd name="connsiteY30" fmla="*/ 571500 h 2936875"/>
              <a:gd name="connsiteX31" fmla="*/ 4476750 w 4648200"/>
              <a:gd name="connsiteY31" fmla="*/ 742950 h 2936875"/>
              <a:gd name="connsiteX32" fmla="*/ 4559300 w 4648200"/>
              <a:gd name="connsiteY32" fmla="*/ 901700 h 2936875"/>
              <a:gd name="connsiteX33" fmla="*/ 4616450 w 4648200"/>
              <a:gd name="connsiteY33" fmla="*/ 1085850 h 2936875"/>
              <a:gd name="connsiteX34" fmla="*/ 4641850 w 4648200"/>
              <a:gd name="connsiteY34" fmla="*/ 1270000 h 2936875"/>
              <a:gd name="connsiteX35" fmla="*/ 4648200 w 4648200"/>
              <a:gd name="connsiteY35" fmla="*/ 1460500 h 2936875"/>
              <a:gd name="connsiteX36" fmla="*/ 4641850 w 4648200"/>
              <a:gd name="connsiteY36" fmla="*/ 1631950 h 2936875"/>
              <a:gd name="connsiteX37" fmla="*/ 4603750 w 4648200"/>
              <a:gd name="connsiteY37" fmla="*/ 1873250 h 2936875"/>
              <a:gd name="connsiteX38" fmla="*/ 4540250 w 4648200"/>
              <a:gd name="connsiteY38" fmla="*/ 2063750 h 2936875"/>
              <a:gd name="connsiteX39" fmla="*/ 4419600 w 4648200"/>
              <a:gd name="connsiteY39" fmla="*/ 2279650 h 2936875"/>
              <a:gd name="connsiteX40" fmla="*/ 4286250 w 4648200"/>
              <a:gd name="connsiteY40" fmla="*/ 2432050 h 2936875"/>
              <a:gd name="connsiteX41" fmla="*/ 4121150 w 4648200"/>
              <a:gd name="connsiteY41" fmla="*/ 2571750 h 2936875"/>
              <a:gd name="connsiteX42" fmla="*/ 3949700 w 4648200"/>
              <a:gd name="connsiteY42" fmla="*/ 2673350 h 2936875"/>
              <a:gd name="connsiteX43" fmla="*/ 3759200 w 4648200"/>
              <a:gd name="connsiteY43" fmla="*/ 2755900 h 2936875"/>
              <a:gd name="connsiteX44" fmla="*/ 3568700 w 4648200"/>
              <a:gd name="connsiteY44" fmla="*/ 2832100 h 2936875"/>
              <a:gd name="connsiteX45" fmla="*/ 3362325 w 4648200"/>
              <a:gd name="connsiteY45" fmla="*/ 2901950 h 2936875"/>
              <a:gd name="connsiteX46" fmla="*/ 3108325 w 4648200"/>
              <a:gd name="connsiteY46" fmla="*/ 2933700 h 2936875"/>
              <a:gd name="connsiteX47" fmla="*/ 2813050 w 4648200"/>
              <a:gd name="connsiteY47" fmla="*/ 2936875 h 2936875"/>
              <a:gd name="connsiteX48" fmla="*/ 2501900 w 4648200"/>
              <a:gd name="connsiteY48" fmla="*/ 2933700 h 2936875"/>
              <a:gd name="connsiteX49" fmla="*/ 2209800 w 4648200"/>
              <a:gd name="connsiteY49" fmla="*/ 2933700 h 2936875"/>
              <a:gd name="connsiteX50" fmla="*/ 1822450 w 4648200"/>
              <a:gd name="connsiteY50" fmla="*/ 2933700 h 2936875"/>
              <a:gd name="connsiteX51" fmla="*/ 1492250 w 4648200"/>
              <a:gd name="connsiteY51" fmla="*/ 2933700 h 2936875"/>
              <a:gd name="connsiteX52" fmla="*/ 1254125 w 4648200"/>
              <a:gd name="connsiteY52" fmla="*/ 2933700 h 2936875"/>
              <a:gd name="connsiteX53" fmla="*/ 1028700 w 4648200"/>
              <a:gd name="connsiteY53" fmla="*/ 2870200 h 2936875"/>
              <a:gd name="connsiteX54" fmla="*/ 850900 w 4648200"/>
              <a:gd name="connsiteY54" fmla="*/ 2800350 h 2936875"/>
              <a:gd name="connsiteX55" fmla="*/ 679450 w 4648200"/>
              <a:gd name="connsiteY55" fmla="*/ 2724150 h 2936875"/>
              <a:gd name="connsiteX56" fmla="*/ 514350 w 4648200"/>
              <a:gd name="connsiteY56" fmla="*/ 2597150 h 2936875"/>
              <a:gd name="connsiteX57" fmla="*/ 381000 w 4648200"/>
              <a:gd name="connsiteY57" fmla="*/ 2432050 h 2936875"/>
              <a:gd name="connsiteX58" fmla="*/ 285750 w 4648200"/>
              <a:gd name="connsiteY58" fmla="*/ 2317750 h 2936875"/>
              <a:gd name="connsiteX59" fmla="*/ 196850 w 4648200"/>
              <a:gd name="connsiteY59" fmla="*/ 2165350 h 2936875"/>
              <a:gd name="connsiteX60" fmla="*/ 114300 w 4648200"/>
              <a:gd name="connsiteY60" fmla="*/ 1981200 h 2936875"/>
              <a:gd name="connsiteX61" fmla="*/ 69850 w 4648200"/>
              <a:gd name="connsiteY61" fmla="*/ 1809750 h 2936875"/>
              <a:gd name="connsiteX62" fmla="*/ 25400 w 4648200"/>
              <a:gd name="connsiteY62" fmla="*/ 1600200 h 2936875"/>
              <a:gd name="connsiteX63" fmla="*/ 0 w 4648200"/>
              <a:gd name="connsiteY63" fmla="*/ 1377950 h 2936875"/>
              <a:gd name="connsiteX64" fmla="*/ 19050 w 4648200"/>
              <a:gd name="connsiteY64" fmla="*/ 1155700 h 2936875"/>
              <a:gd name="connsiteX65" fmla="*/ 44450 w 4648200"/>
              <a:gd name="connsiteY65" fmla="*/ 965200 h 2936875"/>
              <a:gd name="connsiteX66" fmla="*/ 101600 w 4648200"/>
              <a:gd name="connsiteY66" fmla="*/ 838200 h 2936875"/>
              <a:gd name="connsiteX0" fmla="*/ 101600 w 4648200"/>
              <a:gd name="connsiteY0" fmla="*/ 838200 h 2938403"/>
              <a:gd name="connsiteX1" fmla="*/ 146050 w 4648200"/>
              <a:gd name="connsiteY1" fmla="*/ 749300 h 2938403"/>
              <a:gd name="connsiteX2" fmla="*/ 177800 w 4648200"/>
              <a:gd name="connsiteY2" fmla="*/ 692150 h 2938403"/>
              <a:gd name="connsiteX3" fmla="*/ 279400 w 4648200"/>
              <a:gd name="connsiteY3" fmla="*/ 603250 h 2938403"/>
              <a:gd name="connsiteX4" fmla="*/ 374650 w 4648200"/>
              <a:gd name="connsiteY4" fmla="*/ 527050 h 2938403"/>
              <a:gd name="connsiteX5" fmla="*/ 463550 w 4648200"/>
              <a:gd name="connsiteY5" fmla="*/ 482600 h 2938403"/>
              <a:gd name="connsiteX6" fmla="*/ 565150 w 4648200"/>
              <a:gd name="connsiteY6" fmla="*/ 406400 h 2938403"/>
              <a:gd name="connsiteX7" fmla="*/ 717550 w 4648200"/>
              <a:gd name="connsiteY7" fmla="*/ 349250 h 2938403"/>
              <a:gd name="connsiteX8" fmla="*/ 831850 w 4648200"/>
              <a:gd name="connsiteY8" fmla="*/ 298450 h 2938403"/>
              <a:gd name="connsiteX9" fmla="*/ 927100 w 4648200"/>
              <a:gd name="connsiteY9" fmla="*/ 266700 h 2938403"/>
              <a:gd name="connsiteX10" fmla="*/ 1022350 w 4648200"/>
              <a:gd name="connsiteY10" fmla="*/ 260350 h 2938403"/>
              <a:gd name="connsiteX11" fmla="*/ 1104900 w 4648200"/>
              <a:gd name="connsiteY11" fmla="*/ 228600 h 2938403"/>
              <a:gd name="connsiteX12" fmla="*/ 1219200 w 4648200"/>
              <a:gd name="connsiteY12" fmla="*/ 190500 h 2938403"/>
              <a:gd name="connsiteX13" fmla="*/ 1346200 w 4648200"/>
              <a:gd name="connsiteY13" fmla="*/ 158750 h 2938403"/>
              <a:gd name="connsiteX14" fmla="*/ 1473200 w 4648200"/>
              <a:gd name="connsiteY14" fmla="*/ 133350 h 2938403"/>
              <a:gd name="connsiteX15" fmla="*/ 1612900 w 4648200"/>
              <a:gd name="connsiteY15" fmla="*/ 101600 h 2938403"/>
              <a:gd name="connsiteX16" fmla="*/ 1765300 w 4648200"/>
              <a:gd name="connsiteY16" fmla="*/ 82550 h 2938403"/>
              <a:gd name="connsiteX17" fmla="*/ 1943100 w 4648200"/>
              <a:gd name="connsiteY17" fmla="*/ 76200 h 2938403"/>
              <a:gd name="connsiteX18" fmla="*/ 2070100 w 4648200"/>
              <a:gd name="connsiteY18" fmla="*/ 50800 h 2938403"/>
              <a:gd name="connsiteX19" fmla="*/ 2254250 w 4648200"/>
              <a:gd name="connsiteY19" fmla="*/ 25400 h 2938403"/>
              <a:gd name="connsiteX20" fmla="*/ 2451100 w 4648200"/>
              <a:gd name="connsiteY20" fmla="*/ 6350 h 2938403"/>
              <a:gd name="connsiteX21" fmla="*/ 2679700 w 4648200"/>
              <a:gd name="connsiteY21" fmla="*/ 0 h 2938403"/>
              <a:gd name="connsiteX22" fmla="*/ 2876550 w 4648200"/>
              <a:gd name="connsiteY22" fmla="*/ 6350 h 2938403"/>
              <a:gd name="connsiteX23" fmla="*/ 3092450 w 4648200"/>
              <a:gd name="connsiteY23" fmla="*/ 19050 h 2938403"/>
              <a:gd name="connsiteX24" fmla="*/ 3327400 w 4648200"/>
              <a:gd name="connsiteY24" fmla="*/ 63500 h 2938403"/>
              <a:gd name="connsiteX25" fmla="*/ 3517900 w 4648200"/>
              <a:gd name="connsiteY25" fmla="*/ 120650 h 2938403"/>
              <a:gd name="connsiteX26" fmla="*/ 3714750 w 4648200"/>
              <a:gd name="connsiteY26" fmla="*/ 171450 h 2938403"/>
              <a:gd name="connsiteX27" fmla="*/ 3886200 w 4648200"/>
              <a:gd name="connsiteY27" fmla="*/ 247650 h 2938403"/>
              <a:gd name="connsiteX28" fmla="*/ 4044950 w 4648200"/>
              <a:gd name="connsiteY28" fmla="*/ 342900 h 2938403"/>
              <a:gd name="connsiteX29" fmla="*/ 4197350 w 4648200"/>
              <a:gd name="connsiteY29" fmla="*/ 457200 h 2938403"/>
              <a:gd name="connsiteX30" fmla="*/ 4337050 w 4648200"/>
              <a:gd name="connsiteY30" fmla="*/ 571500 h 2938403"/>
              <a:gd name="connsiteX31" fmla="*/ 4476750 w 4648200"/>
              <a:gd name="connsiteY31" fmla="*/ 742950 h 2938403"/>
              <a:gd name="connsiteX32" fmla="*/ 4559300 w 4648200"/>
              <a:gd name="connsiteY32" fmla="*/ 901700 h 2938403"/>
              <a:gd name="connsiteX33" fmla="*/ 4616450 w 4648200"/>
              <a:gd name="connsiteY33" fmla="*/ 1085850 h 2938403"/>
              <a:gd name="connsiteX34" fmla="*/ 4641850 w 4648200"/>
              <a:gd name="connsiteY34" fmla="*/ 1270000 h 2938403"/>
              <a:gd name="connsiteX35" fmla="*/ 4648200 w 4648200"/>
              <a:gd name="connsiteY35" fmla="*/ 1460500 h 2938403"/>
              <a:gd name="connsiteX36" fmla="*/ 4641850 w 4648200"/>
              <a:gd name="connsiteY36" fmla="*/ 1631950 h 2938403"/>
              <a:gd name="connsiteX37" fmla="*/ 4603750 w 4648200"/>
              <a:gd name="connsiteY37" fmla="*/ 1873250 h 2938403"/>
              <a:gd name="connsiteX38" fmla="*/ 4540250 w 4648200"/>
              <a:gd name="connsiteY38" fmla="*/ 2063750 h 2938403"/>
              <a:gd name="connsiteX39" fmla="*/ 4419600 w 4648200"/>
              <a:gd name="connsiteY39" fmla="*/ 2279650 h 2938403"/>
              <a:gd name="connsiteX40" fmla="*/ 4286250 w 4648200"/>
              <a:gd name="connsiteY40" fmla="*/ 2432050 h 2938403"/>
              <a:gd name="connsiteX41" fmla="*/ 4121150 w 4648200"/>
              <a:gd name="connsiteY41" fmla="*/ 2571750 h 2938403"/>
              <a:gd name="connsiteX42" fmla="*/ 3949700 w 4648200"/>
              <a:gd name="connsiteY42" fmla="*/ 2673350 h 2938403"/>
              <a:gd name="connsiteX43" fmla="*/ 3759200 w 4648200"/>
              <a:gd name="connsiteY43" fmla="*/ 2755900 h 2938403"/>
              <a:gd name="connsiteX44" fmla="*/ 3568700 w 4648200"/>
              <a:gd name="connsiteY44" fmla="*/ 2832100 h 2938403"/>
              <a:gd name="connsiteX45" fmla="*/ 3362325 w 4648200"/>
              <a:gd name="connsiteY45" fmla="*/ 2901950 h 2938403"/>
              <a:gd name="connsiteX46" fmla="*/ 3108325 w 4648200"/>
              <a:gd name="connsiteY46" fmla="*/ 2933700 h 2938403"/>
              <a:gd name="connsiteX47" fmla="*/ 2813050 w 4648200"/>
              <a:gd name="connsiteY47" fmla="*/ 2936875 h 2938403"/>
              <a:gd name="connsiteX48" fmla="*/ 2501900 w 4648200"/>
              <a:gd name="connsiteY48" fmla="*/ 2933700 h 2938403"/>
              <a:gd name="connsiteX49" fmla="*/ 2209800 w 4648200"/>
              <a:gd name="connsiteY49" fmla="*/ 2933700 h 2938403"/>
              <a:gd name="connsiteX50" fmla="*/ 1822450 w 4648200"/>
              <a:gd name="connsiteY50" fmla="*/ 2933700 h 2938403"/>
              <a:gd name="connsiteX51" fmla="*/ 1492250 w 4648200"/>
              <a:gd name="connsiteY51" fmla="*/ 2933700 h 2938403"/>
              <a:gd name="connsiteX52" fmla="*/ 1254125 w 4648200"/>
              <a:gd name="connsiteY52" fmla="*/ 2933700 h 2938403"/>
              <a:gd name="connsiteX53" fmla="*/ 1028700 w 4648200"/>
              <a:gd name="connsiteY53" fmla="*/ 2870200 h 2938403"/>
              <a:gd name="connsiteX54" fmla="*/ 850900 w 4648200"/>
              <a:gd name="connsiteY54" fmla="*/ 2800350 h 2938403"/>
              <a:gd name="connsiteX55" fmla="*/ 679450 w 4648200"/>
              <a:gd name="connsiteY55" fmla="*/ 2724150 h 2938403"/>
              <a:gd name="connsiteX56" fmla="*/ 514350 w 4648200"/>
              <a:gd name="connsiteY56" fmla="*/ 2597150 h 2938403"/>
              <a:gd name="connsiteX57" fmla="*/ 381000 w 4648200"/>
              <a:gd name="connsiteY57" fmla="*/ 2432050 h 2938403"/>
              <a:gd name="connsiteX58" fmla="*/ 285750 w 4648200"/>
              <a:gd name="connsiteY58" fmla="*/ 2317750 h 2938403"/>
              <a:gd name="connsiteX59" fmla="*/ 196850 w 4648200"/>
              <a:gd name="connsiteY59" fmla="*/ 2165350 h 2938403"/>
              <a:gd name="connsiteX60" fmla="*/ 114300 w 4648200"/>
              <a:gd name="connsiteY60" fmla="*/ 1981200 h 2938403"/>
              <a:gd name="connsiteX61" fmla="*/ 69850 w 4648200"/>
              <a:gd name="connsiteY61" fmla="*/ 1809750 h 2938403"/>
              <a:gd name="connsiteX62" fmla="*/ 25400 w 4648200"/>
              <a:gd name="connsiteY62" fmla="*/ 1600200 h 2938403"/>
              <a:gd name="connsiteX63" fmla="*/ 0 w 4648200"/>
              <a:gd name="connsiteY63" fmla="*/ 1377950 h 2938403"/>
              <a:gd name="connsiteX64" fmla="*/ 19050 w 4648200"/>
              <a:gd name="connsiteY64" fmla="*/ 1155700 h 2938403"/>
              <a:gd name="connsiteX65" fmla="*/ 44450 w 4648200"/>
              <a:gd name="connsiteY65" fmla="*/ 965200 h 2938403"/>
              <a:gd name="connsiteX66" fmla="*/ 101600 w 4648200"/>
              <a:gd name="connsiteY66" fmla="*/ 838200 h 293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48200" h="2938403">
                <a:moveTo>
                  <a:pt x="101600" y="838200"/>
                </a:moveTo>
                <a:lnTo>
                  <a:pt x="146050" y="749300"/>
                </a:lnTo>
                <a:lnTo>
                  <a:pt x="177800" y="692150"/>
                </a:lnTo>
                <a:lnTo>
                  <a:pt x="279400" y="603250"/>
                </a:lnTo>
                <a:lnTo>
                  <a:pt x="374650" y="527050"/>
                </a:lnTo>
                <a:lnTo>
                  <a:pt x="463550" y="482600"/>
                </a:lnTo>
                <a:lnTo>
                  <a:pt x="565150" y="406400"/>
                </a:lnTo>
                <a:lnTo>
                  <a:pt x="717550" y="349250"/>
                </a:lnTo>
                <a:lnTo>
                  <a:pt x="831850" y="298450"/>
                </a:lnTo>
                <a:lnTo>
                  <a:pt x="927100" y="266700"/>
                </a:lnTo>
                <a:lnTo>
                  <a:pt x="1022350" y="260350"/>
                </a:lnTo>
                <a:lnTo>
                  <a:pt x="1104900" y="228600"/>
                </a:lnTo>
                <a:lnTo>
                  <a:pt x="1219200" y="190500"/>
                </a:lnTo>
                <a:lnTo>
                  <a:pt x="1346200" y="158750"/>
                </a:lnTo>
                <a:lnTo>
                  <a:pt x="1473200" y="133350"/>
                </a:lnTo>
                <a:lnTo>
                  <a:pt x="1612900" y="101600"/>
                </a:lnTo>
                <a:lnTo>
                  <a:pt x="1765300" y="82550"/>
                </a:lnTo>
                <a:lnTo>
                  <a:pt x="1943100" y="76200"/>
                </a:lnTo>
                <a:lnTo>
                  <a:pt x="2070100" y="50800"/>
                </a:lnTo>
                <a:lnTo>
                  <a:pt x="2254250" y="25400"/>
                </a:lnTo>
                <a:lnTo>
                  <a:pt x="2451100" y="6350"/>
                </a:lnTo>
                <a:lnTo>
                  <a:pt x="2679700" y="0"/>
                </a:lnTo>
                <a:lnTo>
                  <a:pt x="2876550" y="6350"/>
                </a:lnTo>
                <a:lnTo>
                  <a:pt x="3092450" y="19050"/>
                </a:lnTo>
                <a:lnTo>
                  <a:pt x="3327400" y="63500"/>
                </a:lnTo>
                <a:lnTo>
                  <a:pt x="3517900" y="120650"/>
                </a:lnTo>
                <a:lnTo>
                  <a:pt x="3714750" y="171450"/>
                </a:lnTo>
                <a:lnTo>
                  <a:pt x="3886200" y="247650"/>
                </a:lnTo>
                <a:lnTo>
                  <a:pt x="4044950" y="342900"/>
                </a:lnTo>
                <a:lnTo>
                  <a:pt x="4197350" y="457200"/>
                </a:lnTo>
                <a:lnTo>
                  <a:pt x="4337050" y="571500"/>
                </a:lnTo>
                <a:lnTo>
                  <a:pt x="4476750" y="742950"/>
                </a:lnTo>
                <a:lnTo>
                  <a:pt x="4559300" y="901700"/>
                </a:lnTo>
                <a:lnTo>
                  <a:pt x="4616450" y="1085850"/>
                </a:lnTo>
                <a:lnTo>
                  <a:pt x="4641850" y="1270000"/>
                </a:lnTo>
                <a:lnTo>
                  <a:pt x="4648200" y="1460500"/>
                </a:lnTo>
                <a:lnTo>
                  <a:pt x="4641850" y="1631950"/>
                </a:lnTo>
                <a:lnTo>
                  <a:pt x="4603750" y="1873250"/>
                </a:lnTo>
                <a:lnTo>
                  <a:pt x="4540250" y="2063750"/>
                </a:lnTo>
                <a:lnTo>
                  <a:pt x="4419600" y="2279650"/>
                </a:lnTo>
                <a:lnTo>
                  <a:pt x="4286250" y="2432050"/>
                </a:lnTo>
                <a:lnTo>
                  <a:pt x="4121150" y="2571750"/>
                </a:lnTo>
                <a:lnTo>
                  <a:pt x="3949700" y="2673350"/>
                </a:lnTo>
                <a:lnTo>
                  <a:pt x="3759200" y="2755900"/>
                </a:lnTo>
                <a:lnTo>
                  <a:pt x="3568700" y="2832100"/>
                </a:lnTo>
                <a:lnTo>
                  <a:pt x="3362325" y="2901950"/>
                </a:lnTo>
                <a:lnTo>
                  <a:pt x="3108325" y="2933700"/>
                </a:lnTo>
                <a:lnTo>
                  <a:pt x="2813050" y="2936875"/>
                </a:lnTo>
                <a:cubicBezTo>
                  <a:pt x="2705100" y="2932642"/>
                  <a:pt x="2602442" y="2934229"/>
                  <a:pt x="2501900" y="2933700"/>
                </a:cubicBezTo>
                <a:lnTo>
                  <a:pt x="2209800" y="2933700"/>
                </a:lnTo>
                <a:lnTo>
                  <a:pt x="1822450" y="2933700"/>
                </a:lnTo>
                <a:lnTo>
                  <a:pt x="1492250" y="2933700"/>
                </a:lnTo>
                <a:cubicBezTo>
                  <a:pt x="1416050" y="2933700"/>
                  <a:pt x="1331383" y="2944283"/>
                  <a:pt x="1254125" y="2933700"/>
                </a:cubicBezTo>
                <a:cubicBezTo>
                  <a:pt x="1176867" y="2923117"/>
                  <a:pt x="1102783" y="2886075"/>
                  <a:pt x="1028700" y="2870200"/>
                </a:cubicBezTo>
                <a:lnTo>
                  <a:pt x="850900" y="2800350"/>
                </a:lnTo>
                <a:lnTo>
                  <a:pt x="679450" y="2724150"/>
                </a:lnTo>
                <a:lnTo>
                  <a:pt x="514350" y="2597150"/>
                </a:lnTo>
                <a:lnTo>
                  <a:pt x="381000" y="2432050"/>
                </a:lnTo>
                <a:lnTo>
                  <a:pt x="285750" y="2317750"/>
                </a:lnTo>
                <a:lnTo>
                  <a:pt x="196850" y="2165350"/>
                </a:lnTo>
                <a:lnTo>
                  <a:pt x="114300" y="1981200"/>
                </a:lnTo>
                <a:lnTo>
                  <a:pt x="69850" y="1809750"/>
                </a:lnTo>
                <a:lnTo>
                  <a:pt x="25400" y="1600200"/>
                </a:lnTo>
                <a:lnTo>
                  <a:pt x="0" y="1377950"/>
                </a:lnTo>
                <a:lnTo>
                  <a:pt x="19050" y="1155700"/>
                </a:lnTo>
                <a:lnTo>
                  <a:pt x="44450" y="965200"/>
                </a:lnTo>
                <a:lnTo>
                  <a:pt x="101600" y="838200"/>
                </a:lnTo>
                <a:close/>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FB4DA2F-AF73-8F4B-B5A8-55D3B9FE8509}"/>
              </a:ext>
            </a:extLst>
          </p:cNvPr>
          <p:cNvSpPr>
            <a:spLocks noChangeAspect="1"/>
          </p:cNvSpPr>
          <p:nvPr/>
        </p:nvSpPr>
        <p:spPr>
          <a:xfrm>
            <a:off x="2103423" y="3664567"/>
            <a:ext cx="1096279" cy="682359"/>
          </a:xfrm>
          <a:prstGeom prst="ellipse">
            <a:avLst/>
          </a:prstGeom>
          <a:gradFill flip="none" rotWithShape="1">
            <a:gsLst>
              <a:gs pos="0">
                <a:srgbClr val="00FC1B"/>
              </a:gs>
              <a:gs pos="0">
                <a:srgbClr val="00FC1B"/>
              </a:gs>
              <a:gs pos="84000">
                <a:srgbClr val="FFD2C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6FD0D4FB-69C5-4E4C-BE25-711BAD86F7CF}"/>
              </a:ext>
            </a:extLst>
          </p:cNvPr>
          <p:cNvSpPr>
            <a:spLocks noChangeAspect="1"/>
          </p:cNvSpPr>
          <p:nvPr/>
        </p:nvSpPr>
        <p:spPr>
          <a:xfrm>
            <a:off x="1864565" y="3545419"/>
            <a:ext cx="1375428" cy="23829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95137931-8AA8-244D-838C-0669A647D310}"/>
              </a:ext>
            </a:extLst>
          </p:cNvPr>
          <p:cNvSpPr>
            <a:spLocks noChangeAspect="1"/>
          </p:cNvSpPr>
          <p:nvPr/>
        </p:nvSpPr>
        <p:spPr>
          <a:xfrm>
            <a:off x="1608431" y="3681855"/>
            <a:ext cx="1896571" cy="296487"/>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614A7D3-1F12-D343-A6C6-EF39B379DF9B}"/>
              </a:ext>
            </a:extLst>
          </p:cNvPr>
          <p:cNvSpPr>
            <a:spLocks noChangeAspect="1"/>
          </p:cNvSpPr>
          <p:nvPr/>
        </p:nvSpPr>
        <p:spPr>
          <a:xfrm>
            <a:off x="2556865" y="3922993"/>
            <a:ext cx="203915" cy="63812"/>
          </a:xfrm>
          <a:prstGeom prst="rect">
            <a:avLst/>
          </a:prstGeom>
          <a:solidFill>
            <a:srgbClr val="00FC1B"/>
          </a:solidFill>
          <a:ln>
            <a:solidFill>
              <a:srgbClr val="00E11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E27156C-C280-0248-B9DC-658D9C8FFB51}"/>
              </a:ext>
            </a:extLst>
          </p:cNvPr>
          <p:cNvSpPr>
            <a:spLocks noChangeAspect="1"/>
          </p:cNvSpPr>
          <p:nvPr/>
        </p:nvSpPr>
        <p:spPr>
          <a:xfrm>
            <a:off x="2361206" y="3910484"/>
            <a:ext cx="98252" cy="76321"/>
          </a:xfrm>
          <a:prstGeom prst="rect">
            <a:avLst/>
          </a:prstGeom>
          <a:solidFill>
            <a:srgbClr val="FFFF00"/>
          </a:solidFill>
          <a:ln>
            <a:solidFill>
              <a:srgbClr val="D7D5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F0ED221-0D1E-ED42-8B72-06031BC483DA}"/>
              </a:ext>
            </a:extLst>
          </p:cNvPr>
          <p:cNvSpPr/>
          <p:nvPr/>
        </p:nvSpPr>
        <p:spPr>
          <a:xfrm>
            <a:off x="5862918" y="309119"/>
            <a:ext cx="5217093" cy="1345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3D8D448-979C-AB4E-9B22-5CB061A8801D}"/>
              </a:ext>
            </a:extLst>
          </p:cNvPr>
          <p:cNvPicPr>
            <a:picLocks noChangeAspect="1"/>
          </p:cNvPicPr>
          <p:nvPr/>
        </p:nvPicPr>
        <p:blipFill>
          <a:blip r:embed="rId4"/>
          <a:srcRect/>
          <a:stretch/>
        </p:blipFill>
        <p:spPr>
          <a:xfrm>
            <a:off x="5486035" y="2605180"/>
            <a:ext cx="5432612" cy="1916581"/>
          </a:xfrm>
          <a:prstGeom prst="rect">
            <a:avLst/>
          </a:prstGeom>
        </p:spPr>
      </p:pic>
      <p:sp>
        <p:nvSpPr>
          <p:cNvPr id="34" name="Rectangle 33">
            <a:extLst>
              <a:ext uri="{FF2B5EF4-FFF2-40B4-BE49-F238E27FC236}">
                <a16:creationId xmlns:a16="http://schemas.microsoft.com/office/drawing/2014/main" id="{390E3698-E157-8142-9786-B9EEB7479459}"/>
              </a:ext>
            </a:extLst>
          </p:cNvPr>
          <p:cNvSpPr/>
          <p:nvPr/>
        </p:nvSpPr>
        <p:spPr>
          <a:xfrm>
            <a:off x="6096000" y="2600860"/>
            <a:ext cx="5217093" cy="132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715BAD82-1DEF-DD4E-BD2C-95FAD4F829FF}"/>
              </a:ext>
            </a:extLst>
          </p:cNvPr>
          <p:cNvPicPr>
            <a:picLocks noChangeAspect="1"/>
          </p:cNvPicPr>
          <p:nvPr/>
        </p:nvPicPr>
        <p:blipFill>
          <a:blip r:embed="rId5"/>
          <a:srcRect/>
          <a:stretch/>
        </p:blipFill>
        <p:spPr>
          <a:xfrm>
            <a:off x="5509941" y="4888183"/>
            <a:ext cx="5432611" cy="1916581"/>
          </a:xfrm>
          <a:prstGeom prst="rect">
            <a:avLst/>
          </a:prstGeom>
        </p:spPr>
      </p:pic>
      <p:sp>
        <p:nvSpPr>
          <p:cNvPr id="36" name="Rectangle 35">
            <a:extLst>
              <a:ext uri="{FF2B5EF4-FFF2-40B4-BE49-F238E27FC236}">
                <a16:creationId xmlns:a16="http://schemas.microsoft.com/office/drawing/2014/main" id="{BD9AF61E-B23B-2B42-85A6-9C526D5BCD52}"/>
              </a:ext>
            </a:extLst>
          </p:cNvPr>
          <p:cNvSpPr/>
          <p:nvPr/>
        </p:nvSpPr>
        <p:spPr>
          <a:xfrm>
            <a:off x="5868896" y="4969319"/>
            <a:ext cx="5217093" cy="132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2DB3F1C-B066-F94A-A67E-7C430F4A991D}"/>
              </a:ext>
            </a:extLst>
          </p:cNvPr>
          <p:cNvSpPr txBox="1"/>
          <p:nvPr/>
        </p:nvSpPr>
        <p:spPr>
          <a:xfrm>
            <a:off x="6600427" y="84903"/>
            <a:ext cx="442409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Photoplethysmogram	            (heart rate = 100 bpm)</a:t>
            </a:r>
          </a:p>
        </p:txBody>
      </p:sp>
      <p:sp>
        <p:nvSpPr>
          <p:cNvPr id="37" name="TextBox 36">
            <a:extLst>
              <a:ext uri="{FF2B5EF4-FFF2-40B4-BE49-F238E27FC236}">
                <a16:creationId xmlns:a16="http://schemas.microsoft.com/office/drawing/2014/main" id="{0CF07A16-32C6-4A4F-B5EE-3F8B9B228ABD}"/>
              </a:ext>
            </a:extLst>
          </p:cNvPr>
          <p:cNvSpPr txBox="1"/>
          <p:nvPr/>
        </p:nvSpPr>
        <p:spPr>
          <a:xfrm>
            <a:off x="7106248" y="2418735"/>
            <a:ext cx="3813543"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Slower heart rate	(heart rate = 80 bpm)</a:t>
            </a:r>
          </a:p>
        </p:txBody>
      </p:sp>
      <p:sp>
        <p:nvSpPr>
          <p:cNvPr id="38" name="TextBox 37">
            <a:extLst>
              <a:ext uri="{FF2B5EF4-FFF2-40B4-BE49-F238E27FC236}">
                <a16:creationId xmlns:a16="http://schemas.microsoft.com/office/drawing/2014/main" id="{A8E9A4DA-207A-3345-907B-7B16E978353F}"/>
              </a:ext>
            </a:extLst>
          </p:cNvPr>
          <p:cNvSpPr txBox="1"/>
          <p:nvPr/>
        </p:nvSpPr>
        <p:spPr>
          <a:xfrm>
            <a:off x="7106781" y="4677083"/>
            <a:ext cx="3917739"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Atrial fibrillation	(heart rate = 140 bpm)</a:t>
            </a:r>
          </a:p>
        </p:txBody>
      </p:sp>
      <p:cxnSp>
        <p:nvCxnSpPr>
          <p:cNvPr id="3" name="Straight Arrow Connector 2">
            <a:extLst>
              <a:ext uri="{FF2B5EF4-FFF2-40B4-BE49-F238E27FC236}">
                <a16:creationId xmlns:a16="http://schemas.microsoft.com/office/drawing/2014/main" id="{5EC65EFC-148C-2443-9E2F-807BD9DF2109}"/>
              </a:ext>
            </a:extLst>
          </p:cNvPr>
          <p:cNvCxnSpPr>
            <a:cxnSpLocks/>
          </p:cNvCxnSpPr>
          <p:nvPr/>
        </p:nvCxnSpPr>
        <p:spPr>
          <a:xfrm>
            <a:off x="6248401" y="5765436"/>
            <a:ext cx="60814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CB1934D-58B7-684C-8DA7-8EF3BFDFA167}"/>
              </a:ext>
            </a:extLst>
          </p:cNvPr>
          <p:cNvCxnSpPr>
            <a:cxnSpLocks/>
          </p:cNvCxnSpPr>
          <p:nvPr/>
        </p:nvCxnSpPr>
        <p:spPr>
          <a:xfrm>
            <a:off x="6856549" y="5765436"/>
            <a:ext cx="41440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9F125EC-B7F5-AA4C-9556-139AF8D4E49A}"/>
              </a:ext>
            </a:extLst>
          </p:cNvPr>
          <p:cNvCxnSpPr>
            <a:cxnSpLocks/>
          </p:cNvCxnSpPr>
          <p:nvPr/>
        </p:nvCxnSpPr>
        <p:spPr>
          <a:xfrm>
            <a:off x="7270955" y="5765436"/>
            <a:ext cx="383459"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5B043D4-C0ED-334D-B971-D198156C475D}"/>
              </a:ext>
            </a:extLst>
          </p:cNvPr>
          <p:cNvCxnSpPr>
            <a:cxnSpLocks/>
          </p:cNvCxnSpPr>
          <p:nvPr/>
        </p:nvCxnSpPr>
        <p:spPr>
          <a:xfrm>
            <a:off x="9365227" y="5378246"/>
            <a:ext cx="0" cy="48178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099F2D6-C508-904E-9647-35ABE64890F4}"/>
              </a:ext>
            </a:extLst>
          </p:cNvPr>
          <p:cNvCxnSpPr>
            <a:cxnSpLocks/>
          </p:cNvCxnSpPr>
          <p:nvPr/>
        </p:nvCxnSpPr>
        <p:spPr>
          <a:xfrm>
            <a:off x="9828981" y="5046415"/>
            <a:ext cx="0" cy="9709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9154CD-0D63-5A4B-85D5-9DF1F32A6005}"/>
              </a:ext>
            </a:extLst>
          </p:cNvPr>
          <p:cNvCxnSpPr>
            <a:cxnSpLocks/>
          </p:cNvCxnSpPr>
          <p:nvPr/>
        </p:nvCxnSpPr>
        <p:spPr>
          <a:xfrm>
            <a:off x="10287821" y="5200455"/>
            <a:ext cx="0" cy="69398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3555B17E-B810-B145-9CF1-E0246A83A82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6149" y="1001328"/>
            <a:ext cx="3076717" cy="2149411"/>
          </a:xfrm>
          <a:prstGeom prst="rect">
            <a:avLst/>
          </a:prstGeom>
          <a:effectLst>
            <a:softEdge rad="165100"/>
          </a:effectLst>
        </p:spPr>
      </p:pic>
      <p:cxnSp>
        <p:nvCxnSpPr>
          <p:cNvPr id="42" name="Straight Connector 41">
            <a:extLst>
              <a:ext uri="{FF2B5EF4-FFF2-40B4-BE49-F238E27FC236}">
                <a16:creationId xmlns:a16="http://schemas.microsoft.com/office/drawing/2014/main" id="{4DD7BE2E-E398-1D41-A20D-1ED838C22598}"/>
              </a:ext>
            </a:extLst>
          </p:cNvPr>
          <p:cNvCxnSpPr>
            <a:cxnSpLocks/>
          </p:cNvCxnSpPr>
          <p:nvPr/>
        </p:nvCxnSpPr>
        <p:spPr>
          <a:xfrm flipH="1">
            <a:off x="1673747" y="1114937"/>
            <a:ext cx="92992" cy="1541998"/>
          </a:xfrm>
          <a:prstGeom prst="line">
            <a:avLst/>
          </a:prstGeom>
          <a:ln w="38100">
            <a:solidFill>
              <a:schemeClr val="tx1">
                <a:lumMod val="95000"/>
                <a:lumOff val="5000"/>
              </a:schemeClr>
            </a:solidFill>
            <a:prstDash val="sysDash"/>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00C90EA-F9AF-0B64-DCD4-AD9B9734A3CC}"/>
              </a:ext>
            </a:extLst>
          </p:cNvPr>
          <p:cNvSpPr txBox="1">
            <a:spLocks noChangeAspect="1"/>
          </p:cNvSpPr>
          <p:nvPr/>
        </p:nvSpPr>
        <p:spPr>
          <a:xfrm>
            <a:off x="746164" y="3121294"/>
            <a:ext cx="3355224" cy="338554"/>
          </a:xfrm>
          <a:prstGeom prst="rect">
            <a:avLst/>
          </a:prstGeom>
          <a:noFill/>
        </p:spPr>
        <p:txBody>
          <a:bodyPr wrap="square" rtlCol="0">
            <a:spAutoFit/>
          </a:bodyPr>
          <a:lstStyle/>
          <a:p>
            <a:pPr marL="0" marR="0" lvl="0" indent="0" algn="ctr" defTabSz="5274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Photoplethysmogram (PPG) Sensor</a:t>
            </a:r>
          </a:p>
        </p:txBody>
      </p:sp>
      <p:sp>
        <p:nvSpPr>
          <p:cNvPr id="4" name="TextBox 3">
            <a:extLst>
              <a:ext uri="{FF2B5EF4-FFF2-40B4-BE49-F238E27FC236}">
                <a16:creationId xmlns:a16="http://schemas.microsoft.com/office/drawing/2014/main" id="{3BE35E89-7150-4273-F7AB-5DDFCCDAFC96}"/>
              </a:ext>
            </a:extLst>
          </p:cNvPr>
          <p:cNvSpPr txBox="1">
            <a:spLocks/>
          </p:cNvSpPr>
          <p:nvPr/>
        </p:nvSpPr>
        <p:spPr>
          <a:xfrm>
            <a:off x="4300561" y="5782589"/>
            <a:ext cx="1319189" cy="584775"/>
          </a:xfrm>
          <a:prstGeom prst="rect">
            <a:avLst/>
          </a:prstGeom>
          <a:noFill/>
        </p:spPr>
        <p:txBody>
          <a:bodyPr wrap="square" rtlCol="0">
            <a:spAutoFit/>
          </a:bodyPr>
          <a:lstStyle/>
          <a:p>
            <a:pPr marL="0" marR="0" lvl="0" indent="0" algn="ctr" defTabSz="5274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Wrist cross-section</a:t>
            </a:r>
          </a:p>
        </p:txBody>
      </p:sp>
      <p:sp>
        <p:nvSpPr>
          <p:cNvPr id="5" name="Title 1">
            <a:extLst>
              <a:ext uri="{FF2B5EF4-FFF2-40B4-BE49-F238E27FC236}">
                <a16:creationId xmlns:a16="http://schemas.microsoft.com/office/drawing/2014/main" id="{28B5C69F-1E0B-E198-7079-D15956997CFC}"/>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The Photoplethysmogram</a:t>
            </a:r>
          </a:p>
        </p:txBody>
      </p:sp>
    </p:spTree>
    <p:extLst>
      <p:ext uri="{BB962C8B-B14F-4D97-AF65-F5344CB8AC3E}">
        <p14:creationId xmlns:p14="http://schemas.microsoft.com/office/powerpoint/2010/main" val="25467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66667E-6 1.23457E-7 L 0.41459 1.23457E-7 " pathEditMode="relative" rAng="0" ptsTypes="AA">
                                      <p:cBhvr>
                                        <p:cTn id="6" dur="4700" fill="hold"/>
                                        <p:tgtEl>
                                          <p:spTgt spid="31"/>
                                        </p:tgtEl>
                                        <p:attrNameLst>
                                          <p:attrName>ppt_x</p:attrName>
                                          <p:attrName>ppt_y</p:attrName>
                                        </p:attrNameLst>
                                      </p:cBhvr>
                                      <p:rCtr x="20729" y="0"/>
                                    </p:animMotion>
                                  </p:childTnLst>
                                </p:cTn>
                              </p:par>
                              <p:par>
                                <p:cTn id="7" presetID="27" presetClass="emph" presetSubtype="0" repeatCount="8000" fill="remove" grpId="0" nodeType="withEffect">
                                  <p:stCondLst>
                                    <p:cond delay="0"/>
                                  </p:stCondLst>
                                  <p:childTnLst>
                                    <p:animClr clrSpc="rgb" dir="cw">
                                      <p:cBhvr override="childStyle">
                                        <p:cTn id="8" dur="295" autoRev="1" fill="remove"/>
                                        <p:tgtEl>
                                          <p:spTgt spid="22"/>
                                        </p:tgtEl>
                                        <p:attrNameLst>
                                          <p:attrName>style.color</p:attrName>
                                        </p:attrNameLst>
                                      </p:cBhvr>
                                      <p:to>
                                        <a:srgbClr val="FF9FA6"/>
                                      </p:to>
                                    </p:animClr>
                                    <p:animClr clrSpc="rgb" dir="cw">
                                      <p:cBhvr>
                                        <p:cTn id="9" dur="295" autoRev="1" fill="remove"/>
                                        <p:tgtEl>
                                          <p:spTgt spid="22"/>
                                        </p:tgtEl>
                                        <p:attrNameLst>
                                          <p:attrName>fillcolor</p:attrName>
                                        </p:attrNameLst>
                                      </p:cBhvr>
                                      <p:to>
                                        <a:srgbClr val="FF9FA6"/>
                                      </p:to>
                                    </p:animClr>
                                    <p:set>
                                      <p:cBhvr>
                                        <p:cTn id="10" dur="295" autoRev="1" fill="remove"/>
                                        <p:tgtEl>
                                          <p:spTgt spid="22"/>
                                        </p:tgtEl>
                                        <p:attrNameLst>
                                          <p:attrName>fill.type</p:attrName>
                                        </p:attrNameLst>
                                      </p:cBhvr>
                                      <p:to>
                                        <p:strVal val="solid"/>
                                      </p:to>
                                    </p:set>
                                    <p:set>
                                      <p:cBhvr>
                                        <p:cTn id="11" dur="295" autoRev="1" fill="remove"/>
                                        <p:tgtEl>
                                          <p:spTgt spid="22"/>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fill="hold" grpId="0" nodeType="clickEffect">
                                  <p:stCondLst>
                                    <p:cond delay="0"/>
                                  </p:stCondLst>
                                  <p:childTnLst>
                                    <p:animMotion origin="layout" path="M 1.11111E-6 4.07407E-6 L 0.41458 4.07407E-6 " pathEditMode="relative" rAng="0" ptsTypes="AA">
                                      <p:cBhvr>
                                        <p:cTn id="21" dur="4700" fill="hold"/>
                                        <p:tgtEl>
                                          <p:spTgt spid="34"/>
                                        </p:tgtEl>
                                        <p:attrNameLst>
                                          <p:attrName>ppt_x</p:attrName>
                                          <p:attrName>ppt_y</p:attrName>
                                        </p:attrNameLst>
                                      </p:cBhvr>
                                      <p:rCtr x="20729" y="0"/>
                                    </p:animMotion>
                                  </p:childTnLst>
                                </p:cTn>
                              </p:par>
                              <p:par>
                                <p:cTn id="22" presetID="27" presetClass="emph" presetSubtype="0" repeatCount="6000" fill="remove" grpId="1" nodeType="withEffect">
                                  <p:stCondLst>
                                    <p:cond delay="0"/>
                                  </p:stCondLst>
                                  <p:childTnLst>
                                    <p:animClr clrSpc="rgb" dir="cw">
                                      <p:cBhvr override="childStyle">
                                        <p:cTn id="23" dur="365" autoRev="1" fill="remove"/>
                                        <p:tgtEl>
                                          <p:spTgt spid="22"/>
                                        </p:tgtEl>
                                        <p:attrNameLst>
                                          <p:attrName>style.color</p:attrName>
                                        </p:attrNameLst>
                                      </p:cBhvr>
                                      <p:to>
                                        <a:srgbClr val="F8A09A"/>
                                      </p:to>
                                    </p:animClr>
                                    <p:animClr clrSpc="rgb" dir="cw">
                                      <p:cBhvr>
                                        <p:cTn id="24" dur="365" autoRev="1" fill="remove"/>
                                        <p:tgtEl>
                                          <p:spTgt spid="22"/>
                                        </p:tgtEl>
                                        <p:attrNameLst>
                                          <p:attrName>fillcolor</p:attrName>
                                        </p:attrNameLst>
                                      </p:cBhvr>
                                      <p:to>
                                        <a:srgbClr val="F8A09A"/>
                                      </p:to>
                                    </p:animClr>
                                    <p:set>
                                      <p:cBhvr>
                                        <p:cTn id="25" dur="365" autoRev="1" fill="remove"/>
                                        <p:tgtEl>
                                          <p:spTgt spid="22"/>
                                        </p:tgtEl>
                                        <p:attrNameLst>
                                          <p:attrName>fill.type</p:attrName>
                                        </p:attrNameLst>
                                      </p:cBhvr>
                                      <p:to>
                                        <p:strVal val="solid"/>
                                      </p:to>
                                    </p:set>
                                    <p:set>
                                      <p:cBhvr>
                                        <p:cTn id="26" dur="365" autoRev="1" fill="remove"/>
                                        <p:tgtEl>
                                          <p:spTgt spid="22"/>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0" presetClass="path" presetSubtype="0" fill="hold" grpId="0" nodeType="withEffect">
                                  <p:stCondLst>
                                    <p:cond delay="0"/>
                                  </p:stCondLst>
                                  <p:childTnLst>
                                    <p:animMotion origin="layout" path="M -2.5E-6 3.7037E-6 L 0.42795 -0.00926 " pathEditMode="relative" rAng="0" ptsTypes="AA">
                                      <p:cBhvr>
                                        <p:cTn id="34" dur="4700" fill="hold"/>
                                        <p:tgtEl>
                                          <p:spTgt spid="36"/>
                                        </p:tgtEl>
                                        <p:attrNameLst>
                                          <p:attrName>ppt_x</p:attrName>
                                          <p:attrName>ppt_y</p:attrName>
                                        </p:attrNameLst>
                                      </p:cBhvr>
                                      <p:rCtr x="21389" y="-463"/>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1" grpId="0" animBg="1"/>
      <p:bldP spid="34" grpId="0" animBg="1"/>
      <p:bldP spid="36" grpId="0" animBg="1"/>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1.1|0.6"/>
</p:tagLst>
</file>

<file path=ppt/tags/tag10.xml><?xml version="1.0" encoding="utf-8"?>
<p:tagLst xmlns:a="http://schemas.openxmlformats.org/drawingml/2006/main" xmlns:r="http://schemas.openxmlformats.org/officeDocument/2006/relationships" xmlns:p="http://schemas.openxmlformats.org/presentationml/2006/main">
  <p:tag name="TIMING" val="|25.5"/>
</p:tagLst>
</file>

<file path=ppt/tags/tag11.xml><?xml version="1.0" encoding="utf-8"?>
<p:tagLst xmlns:a="http://schemas.openxmlformats.org/drawingml/2006/main" xmlns:r="http://schemas.openxmlformats.org/officeDocument/2006/relationships" xmlns:p="http://schemas.openxmlformats.org/presentationml/2006/main">
  <p:tag name="TIMING" val="|25.5"/>
</p:tagLst>
</file>

<file path=ppt/tags/tag12.xml><?xml version="1.0" encoding="utf-8"?>
<p:tagLst xmlns:a="http://schemas.openxmlformats.org/drawingml/2006/main" xmlns:r="http://schemas.openxmlformats.org/officeDocument/2006/relationships" xmlns:p="http://schemas.openxmlformats.org/presentationml/2006/main">
  <p:tag name="TIMING" val="|25.5"/>
</p:tagLst>
</file>

<file path=ppt/tags/tag13.xml><?xml version="1.0" encoding="utf-8"?>
<p:tagLst xmlns:a="http://schemas.openxmlformats.org/drawingml/2006/main" xmlns:r="http://schemas.openxmlformats.org/officeDocument/2006/relationships" xmlns:p="http://schemas.openxmlformats.org/presentationml/2006/main">
  <p:tag name="TIMING" val="|25.5"/>
</p:tagLst>
</file>

<file path=ppt/tags/tag14.xml><?xml version="1.0" encoding="utf-8"?>
<p:tagLst xmlns:a="http://schemas.openxmlformats.org/drawingml/2006/main" xmlns:r="http://schemas.openxmlformats.org/officeDocument/2006/relationships" xmlns:p="http://schemas.openxmlformats.org/presentationml/2006/main">
  <p:tag name="TIMING" val="|25.5"/>
</p:tagLst>
</file>

<file path=ppt/tags/tag15.xml><?xml version="1.0" encoding="utf-8"?>
<p:tagLst xmlns:a="http://schemas.openxmlformats.org/drawingml/2006/main" xmlns:r="http://schemas.openxmlformats.org/officeDocument/2006/relationships" xmlns:p="http://schemas.openxmlformats.org/presentationml/2006/main">
  <p:tag name="TIMING" val="|25.5"/>
</p:tagLst>
</file>

<file path=ppt/tags/tag16.xml><?xml version="1.0" encoding="utf-8"?>
<p:tagLst xmlns:a="http://schemas.openxmlformats.org/drawingml/2006/main" xmlns:r="http://schemas.openxmlformats.org/officeDocument/2006/relationships" xmlns:p="http://schemas.openxmlformats.org/presentationml/2006/main">
  <p:tag name="TIMING" val="|25.5"/>
</p:tagLst>
</file>

<file path=ppt/tags/tag17.xml><?xml version="1.0" encoding="utf-8"?>
<p:tagLst xmlns:a="http://schemas.openxmlformats.org/drawingml/2006/main" xmlns:r="http://schemas.openxmlformats.org/officeDocument/2006/relationships" xmlns:p="http://schemas.openxmlformats.org/presentationml/2006/main">
  <p:tag name="TIMING" val="|11.5|6.2|9.3"/>
</p:tagLst>
</file>

<file path=ppt/tags/tag18.xml><?xml version="1.0" encoding="utf-8"?>
<p:tagLst xmlns:a="http://schemas.openxmlformats.org/drawingml/2006/main" xmlns:r="http://schemas.openxmlformats.org/officeDocument/2006/relationships" xmlns:p="http://schemas.openxmlformats.org/presentationml/2006/main">
  <p:tag name="TIMING" val="|25.5"/>
</p:tagLst>
</file>

<file path=ppt/tags/tag19.xml><?xml version="1.0" encoding="utf-8"?>
<p:tagLst xmlns:a="http://schemas.openxmlformats.org/drawingml/2006/main" xmlns:r="http://schemas.openxmlformats.org/officeDocument/2006/relationships" xmlns:p="http://schemas.openxmlformats.org/presentationml/2006/main">
  <p:tag name="TIMING" val="|2.3|12|11.9"/>
</p:tagLst>
</file>

<file path=ppt/tags/tag2.xml><?xml version="1.0" encoding="utf-8"?>
<p:tagLst xmlns:a="http://schemas.openxmlformats.org/drawingml/2006/main" xmlns:r="http://schemas.openxmlformats.org/officeDocument/2006/relationships" xmlns:p="http://schemas.openxmlformats.org/presentationml/2006/main">
  <p:tag name="TIMING" val="|11.5|6.2|9.3"/>
</p:tagLst>
</file>

<file path=ppt/tags/tag3.xml><?xml version="1.0" encoding="utf-8"?>
<p:tagLst xmlns:a="http://schemas.openxmlformats.org/drawingml/2006/main" xmlns:r="http://schemas.openxmlformats.org/officeDocument/2006/relationships" xmlns:p="http://schemas.openxmlformats.org/presentationml/2006/main">
  <p:tag name="TIMING" val="|11.5|6.2|9.3"/>
</p:tagLst>
</file>

<file path=ppt/tags/tag4.xml><?xml version="1.0" encoding="utf-8"?>
<p:tagLst xmlns:a="http://schemas.openxmlformats.org/drawingml/2006/main" xmlns:r="http://schemas.openxmlformats.org/officeDocument/2006/relationships" xmlns:p="http://schemas.openxmlformats.org/presentationml/2006/main">
  <p:tag name="TIMING" val="|0.9|1.1|0.6"/>
</p:tagLst>
</file>

<file path=ppt/tags/tag5.xml><?xml version="1.0" encoding="utf-8"?>
<p:tagLst xmlns:a="http://schemas.openxmlformats.org/drawingml/2006/main" xmlns:r="http://schemas.openxmlformats.org/officeDocument/2006/relationships" xmlns:p="http://schemas.openxmlformats.org/presentationml/2006/main">
  <p:tag name="TIMING" val="|11.5|6.2|9.3"/>
</p:tagLst>
</file>

<file path=ppt/tags/tag6.xml><?xml version="1.0" encoding="utf-8"?>
<p:tagLst xmlns:a="http://schemas.openxmlformats.org/drawingml/2006/main" xmlns:r="http://schemas.openxmlformats.org/officeDocument/2006/relationships" xmlns:p="http://schemas.openxmlformats.org/presentationml/2006/main">
  <p:tag name="TIMING" val="|11.5|6.2|9.3"/>
</p:tagLst>
</file>

<file path=ppt/tags/tag7.xml><?xml version="1.0" encoding="utf-8"?>
<p:tagLst xmlns:a="http://schemas.openxmlformats.org/drawingml/2006/main" xmlns:r="http://schemas.openxmlformats.org/officeDocument/2006/relationships" xmlns:p="http://schemas.openxmlformats.org/presentationml/2006/main">
  <p:tag name="TIMING" val="|25.5"/>
</p:tagLst>
</file>

<file path=ppt/tags/tag8.xml><?xml version="1.0" encoding="utf-8"?>
<p:tagLst xmlns:a="http://schemas.openxmlformats.org/drawingml/2006/main" xmlns:r="http://schemas.openxmlformats.org/officeDocument/2006/relationships" xmlns:p="http://schemas.openxmlformats.org/presentationml/2006/main">
  <p:tag name="TIMING" val="|25.5"/>
</p:tagLst>
</file>

<file path=ppt/tags/tag9.xml><?xml version="1.0" encoding="utf-8"?>
<p:tagLst xmlns:a="http://schemas.openxmlformats.org/drawingml/2006/main" xmlns:r="http://schemas.openxmlformats.org/officeDocument/2006/relationships" xmlns:p="http://schemas.openxmlformats.org/presentationml/2006/main">
  <p:tag name="TIMING" val="|25.5"/>
</p:tagLst>
</file>

<file path=ppt/theme/theme1.xml><?xml version="1.0" encoding="utf-8"?>
<a:theme xmlns:a="http://schemas.openxmlformats.org/drawingml/2006/main" name="1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itle">
  <a:themeElements>
    <a:clrScheme name="Custom 9">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432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itle">
  <a:themeElements>
    <a:clrScheme name="Custom 9">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432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itle">
  <a:themeElements>
    <a:clrScheme name="Custom 9">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432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7191</TotalTime>
  <Words>3096</Words>
  <Application>Microsoft Macintosh PowerPoint</Application>
  <PresentationFormat>Widescreen</PresentationFormat>
  <Paragraphs>329</Paragraphs>
  <Slides>39</Slides>
  <Notes>38</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39</vt:i4>
      </vt:variant>
    </vt:vector>
  </HeadingPairs>
  <TitlesOfParts>
    <vt:vector size="52" baseType="lpstr">
      <vt:lpstr>Aptos</vt:lpstr>
      <vt:lpstr>Arial</vt:lpstr>
      <vt:lpstr>Calibri</vt:lpstr>
      <vt:lpstr>Calibri Light</vt:lpstr>
      <vt:lpstr>1_Title</vt:lpstr>
      <vt:lpstr>2_Title</vt:lpstr>
      <vt:lpstr>Custom Design</vt:lpstr>
      <vt:lpstr>Title</vt:lpstr>
      <vt:lpstr>3_Title</vt:lpstr>
      <vt:lpstr>4_Title</vt:lpstr>
      <vt:lpstr>5_Title</vt:lpstr>
      <vt:lpstr>6_Title</vt:lpstr>
      <vt:lpstr>7_Title</vt:lpstr>
      <vt:lpstr>Towards accurate wearable data for clinical decision 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Towards accurate wearable data for clinical decision making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for atrial fibrillation: questions and potential answers</dc:title>
  <dc:creator>Charlton, Peter</dc:creator>
  <cp:lastModifiedBy>Peter H. Charlton</cp:lastModifiedBy>
  <cp:revision>158</cp:revision>
  <dcterms:created xsi:type="dcterms:W3CDTF">2021-09-20T22:10:45Z</dcterms:created>
  <dcterms:modified xsi:type="dcterms:W3CDTF">2024-08-20T08:28:57Z</dcterms:modified>
</cp:coreProperties>
</file>