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289560E.xml" ContentType="application/vnd.ms-powerpoint.comments+xml"/>
  <Override PartName="/ppt/comments/modernComment_116_7B043924.xml" ContentType="application/vnd.ms-powerpoint.comments+xml"/>
  <Override PartName="/ppt/notesSlides/notesSlide3.xml" ContentType="application/vnd.openxmlformats-officedocument.presentationml.notesSlide+xml"/>
  <Override PartName="/ppt/comments/modernComment_10C_F383EBB2.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omments/modernComment_122_C70EAB5D.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27_785B2948.xml" ContentType="application/vnd.ms-powerpoint.comment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modernComment_126_D7CA7CDC.xml" ContentType="application/vnd.ms-powerpoint.comments+xml"/>
  <Override PartName="/ppt/notesSlides/notesSlide8.xml" ContentType="application/vnd.openxmlformats-officedocument.presentationml.notesSlide+xml"/>
  <Override PartName="/ppt/comments/modernComment_11E_42929C78.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omments/modernComment_121_888A03D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4"/>
    <p:sldMasterId id="2147483694" r:id="rId5"/>
  </p:sldMasterIdLst>
  <p:notesMasterIdLst>
    <p:notesMasterId r:id="rId32"/>
  </p:notesMasterIdLst>
  <p:handoutMasterIdLst>
    <p:handoutMasterId r:id="rId33"/>
  </p:handoutMasterIdLst>
  <p:sldIdLst>
    <p:sldId id="261" r:id="rId6"/>
    <p:sldId id="262" r:id="rId7"/>
    <p:sldId id="263" r:id="rId8"/>
    <p:sldId id="264" r:id="rId9"/>
    <p:sldId id="269" r:id="rId10"/>
    <p:sldId id="266" r:id="rId11"/>
    <p:sldId id="278" r:id="rId12"/>
    <p:sldId id="267" r:id="rId13"/>
    <p:sldId id="268" r:id="rId14"/>
    <p:sldId id="296" r:id="rId15"/>
    <p:sldId id="279" r:id="rId16"/>
    <p:sldId id="271" r:id="rId17"/>
    <p:sldId id="272" r:id="rId18"/>
    <p:sldId id="280" r:id="rId19"/>
    <p:sldId id="273" r:id="rId20"/>
    <p:sldId id="282" r:id="rId21"/>
    <p:sldId id="290" r:id="rId22"/>
    <p:sldId id="288" r:id="rId23"/>
    <p:sldId id="295" r:id="rId24"/>
    <p:sldId id="285" r:id="rId25"/>
    <p:sldId id="294" r:id="rId26"/>
    <p:sldId id="286" r:id="rId27"/>
    <p:sldId id="289" r:id="rId28"/>
    <p:sldId id="275" r:id="rId29"/>
    <p:sldId id="292" r:id="rId30"/>
    <p:sldId id="293"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eu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2E8EF"/>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6E48E-39A3-4A27-9940-F50ACF191DA2}" v="33" dt="2024-06-03T19:53:58.442"/>
    <p1510:client id="{56EBC3C0-0FC1-4C2D-AAF4-D6A9D37191CC}" v="3" dt="2024-06-03T09:53:45.528"/>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89988" autoAdjust="0"/>
  </p:normalViewPr>
  <p:slideViewPr>
    <p:cSldViewPr snapToGrid="0" snapToObjects="1">
      <p:cViewPr varScale="1">
        <p:scale>
          <a:sx n="71" d="100"/>
          <a:sy n="71" d="100"/>
        </p:scale>
        <p:origin x="36"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0161477\OneDrive%20-%20KU%20Leuven\Graphs%20DHbenelu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0161477\OneDrive%20-%20KU%20Leuven\Graphs%20DHbenelu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0161477\OneDrive%20-%20KU%20Leuven\Graphs%20DHbenelux.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0161477\OneDrive%20-%20KU%20Leuven\Graphs%20DHbenelux.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0161477\OneDrive%20-%20KU%20Leuven\Graphs%20DHbenelux.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0161477\OneDrive%20-%20KU%20Leuven\Graphs%20DHbenelux.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2000" b="1" dirty="0" err="1"/>
              <a:t>Results</a:t>
            </a:r>
            <a:r>
              <a:rPr lang="nl-BE" sz="2000" b="1" baseline="0" dirty="0"/>
              <a:t> Latin NER Herodotos Data (F1 score per </a:t>
            </a:r>
            <a:r>
              <a:rPr lang="nl-BE" sz="2000" b="1" baseline="0" dirty="0" err="1"/>
              <a:t>entity</a:t>
            </a:r>
            <a:r>
              <a:rPr lang="nl-BE" sz="2000" b="1" baseline="0" dirty="0"/>
              <a:t> type)</a:t>
            </a:r>
            <a:endParaRPr lang="nl-BE" sz="2000" b="1" dirty="0"/>
          </a:p>
        </c:rich>
      </c:tx>
      <c:layout>
        <c:manualLayout>
          <c:xMode val="edge"/>
          <c:yMode val="edge"/>
          <c:x val="0.16232716740557385"/>
          <c:y val="1.77662879789378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7.087084580220275E-2"/>
          <c:y val="0.17963357982715572"/>
          <c:w val="0.91299599483884086"/>
          <c:h val="0.56168373758185497"/>
        </c:manualLayout>
      </c:layout>
      <c:barChart>
        <c:barDir val="col"/>
        <c:grouping val="clustered"/>
        <c:varyColors val="0"/>
        <c:ser>
          <c:idx val="1"/>
          <c:order val="0"/>
          <c:tx>
            <c:strRef>
              <c:f>Sheet1!$D$1</c:f>
              <c:strCache>
                <c:ptCount val="1"/>
                <c:pt idx="0">
                  <c:v>LatinBERT</c:v>
                </c:pt>
              </c:strCache>
            </c:strRef>
          </c:tx>
          <c:spPr>
            <a:solidFill>
              <a:schemeClr val="accent5"/>
            </a:solidFill>
            <a:ln>
              <a:noFill/>
            </a:ln>
            <a:effectLst/>
          </c:spPr>
          <c:invertIfNegative val="0"/>
          <c:cat>
            <c:multiLvlStrRef>
              <c:f>Sheet1!$A$2:$B$9</c:f>
              <c:multiLvlStrCache>
                <c:ptCount val="8"/>
                <c:lvl>
                  <c:pt idx="0">
                    <c:v>PERS (N=474)</c:v>
                  </c:pt>
                  <c:pt idx="1">
                    <c:v>LOC (N=218)</c:v>
                  </c:pt>
                  <c:pt idx="2">
                    <c:v>GRP (N=247)</c:v>
                  </c:pt>
                  <c:pt idx="3">
                    <c:v>Macro f1</c:v>
                  </c:pt>
                  <c:pt idx="4">
                    <c:v>PERS (N=375)</c:v>
                  </c:pt>
                  <c:pt idx="5">
                    <c:v>LOC (N=87)</c:v>
                  </c:pt>
                  <c:pt idx="6">
                    <c:v>GRP (N=107)</c:v>
                  </c:pt>
                  <c:pt idx="7">
                    <c:v>Macro f1</c:v>
                  </c:pt>
                </c:lvl>
                <c:lvl>
                  <c:pt idx="0">
                    <c:v>Caesar/Pliny’s (IN)</c:v>
                  </c:pt>
                  <c:pt idx="4">
                    <c:v>Ars Am, (OUT)</c:v>
                  </c:pt>
                </c:lvl>
              </c:multiLvlStrCache>
            </c:multiLvlStrRef>
          </c:cat>
          <c:val>
            <c:numRef>
              <c:f>Sheet1!$D$2:$D$9</c:f>
              <c:numCache>
                <c:formatCode>General</c:formatCode>
                <c:ptCount val="8"/>
                <c:pt idx="0">
                  <c:v>0.92</c:v>
                </c:pt>
                <c:pt idx="1">
                  <c:v>0.87</c:v>
                </c:pt>
                <c:pt idx="2">
                  <c:v>0.91</c:v>
                </c:pt>
                <c:pt idx="3">
                  <c:v>0.9</c:v>
                </c:pt>
                <c:pt idx="4">
                  <c:v>0.72</c:v>
                </c:pt>
                <c:pt idx="5">
                  <c:v>0.38</c:v>
                </c:pt>
                <c:pt idx="6">
                  <c:v>0.4</c:v>
                </c:pt>
                <c:pt idx="7">
                  <c:v>0.5</c:v>
                </c:pt>
              </c:numCache>
            </c:numRef>
          </c:val>
          <c:extLst>
            <c:ext xmlns:c16="http://schemas.microsoft.com/office/drawing/2014/chart" uri="{C3380CC4-5D6E-409C-BE32-E72D297353CC}">
              <c16:uniqueId val="{00000001-61EF-4581-A908-1E82AA13DB12}"/>
            </c:ext>
          </c:extLst>
        </c:ser>
        <c:dLbls>
          <c:showLegendKey val="0"/>
          <c:showVal val="0"/>
          <c:showCatName val="0"/>
          <c:showSerName val="0"/>
          <c:showPercent val="0"/>
          <c:showBubbleSize val="0"/>
        </c:dLbls>
        <c:gapWidth val="219"/>
        <c:overlap val="-27"/>
        <c:axId val="569204271"/>
        <c:axId val="777160351"/>
      </c:barChart>
      <c:catAx>
        <c:axId val="56920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nl-BE"/>
          </a:p>
        </c:txPr>
        <c:crossAx val="777160351"/>
        <c:crosses val="autoZero"/>
        <c:auto val="1"/>
        <c:lblAlgn val="ctr"/>
        <c:lblOffset val="100"/>
        <c:noMultiLvlLbl val="0"/>
      </c:catAx>
      <c:valAx>
        <c:axId val="777160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69204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2000" b="1" dirty="0" err="1"/>
              <a:t>Results</a:t>
            </a:r>
            <a:r>
              <a:rPr lang="nl-BE" sz="2000" b="1" baseline="0" dirty="0"/>
              <a:t> Latin NER new data</a:t>
            </a:r>
          </a:p>
          <a:p>
            <a:pPr>
              <a:defRPr/>
            </a:pPr>
            <a:r>
              <a:rPr lang="nl-BE" sz="2000" b="1" baseline="0" dirty="0"/>
              <a:t>(F1 score per </a:t>
            </a:r>
            <a:r>
              <a:rPr lang="nl-BE" sz="2000" b="1" baseline="0" dirty="0" err="1"/>
              <a:t>entity</a:t>
            </a:r>
            <a:r>
              <a:rPr lang="nl-BE" sz="2000" b="1" baseline="0" dirty="0"/>
              <a:t> type)</a:t>
            </a:r>
            <a:endParaRPr lang="nl-BE" sz="2000" b="1" dirty="0"/>
          </a:p>
        </c:rich>
      </c:tx>
      <c:layout>
        <c:manualLayout>
          <c:xMode val="edge"/>
          <c:yMode val="edge"/>
          <c:x val="0.30030121464220044"/>
          <c:y val="4.819375464033912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5.9861713637276701E-2"/>
          <c:y val="0.17504965866301092"/>
          <c:w val="0.91552232704513337"/>
          <c:h val="0.55191816226081647"/>
        </c:manualLayout>
      </c:layout>
      <c:barChart>
        <c:barDir val="col"/>
        <c:grouping val="clustered"/>
        <c:varyColors val="0"/>
        <c:ser>
          <c:idx val="1"/>
          <c:order val="0"/>
          <c:tx>
            <c:strRef>
              <c:f>Sheet1!$D$24</c:f>
              <c:strCache>
                <c:ptCount val="1"/>
                <c:pt idx="0">
                  <c:v>LatinBERT</c:v>
                </c:pt>
              </c:strCache>
            </c:strRef>
          </c:tx>
          <c:spPr>
            <a:solidFill>
              <a:schemeClr val="accent5"/>
            </a:solidFill>
            <a:ln>
              <a:noFill/>
            </a:ln>
            <a:effectLst/>
          </c:spPr>
          <c:invertIfNegative val="0"/>
          <c:cat>
            <c:multiLvlStrRef>
              <c:f>Sheet1!$A$25:$B$32</c:f>
              <c:multiLvlStrCache>
                <c:ptCount val="8"/>
                <c:lvl>
                  <c:pt idx="0">
                    <c:v>PERS (N=711)</c:v>
                  </c:pt>
                  <c:pt idx="1">
                    <c:v>LOC (N=222)</c:v>
                  </c:pt>
                  <c:pt idx="2">
                    <c:v>GRP (N=154)</c:v>
                  </c:pt>
                  <c:pt idx="3">
                    <c:v>Macro f1</c:v>
                  </c:pt>
                  <c:pt idx="4">
                    <c:v>PERS (N=143)</c:v>
                  </c:pt>
                  <c:pt idx="5">
                    <c:v>LOC (N=83)</c:v>
                  </c:pt>
                  <c:pt idx="6">
                    <c:v>GRP (N=36)</c:v>
                  </c:pt>
                  <c:pt idx="7">
                    <c:v>Macro f1</c:v>
                  </c:pt>
                </c:lvl>
                <c:lvl>
                  <c:pt idx="0">
                    <c:v>Tac./Cic.  (IN)</c:v>
                  </c:pt>
                  <c:pt idx="4">
                    <c:v>Juvenal (OUT)</c:v>
                  </c:pt>
                </c:lvl>
              </c:multiLvlStrCache>
            </c:multiLvlStrRef>
          </c:cat>
          <c:val>
            <c:numRef>
              <c:f>Sheet1!$D$25:$D$32</c:f>
              <c:numCache>
                <c:formatCode>General</c:formatCode>
                <c:ptCount val="8"/>
                <c:pt idx="0">
                  <c:v>0.85</c:v>
                </c:pt>
                <c:pt idx="1">
                  <c:v>0.55000000000000004</c:v>
                </c:pt>
                <c:pt idx="2">
                  <c:v>0.64</c:v>
                </c:pt>
                <c:pt idx="3">
                  <c:v>0.68</c:v>
                </c:pt>
                <c:pt idx="4">
                  <c:v>0.64</c:v>
                </c:pt>
                <c:pt idx="5">
                  <c:v>0.36</c:v>
                </c:pt>
                <c:pt idx="6">
                  <c:v>0.52</c:v>
                </c:pt>
                <c:pt idx="7">
                  <c:v>0.51</c:v>
                </c:pt>
              </c:numCache>
            </c:numRef>
          </c:val>
          <c:extLst>
            <c:ext xmlns:c16="http://schemas.microsoft.com/office/drawing/2014/chart" uri="{C3380CC4-5D6E-409C-BE32-E72D297353CC}">
              <c16:uniqueId val="{00000000-CADA-4900-9D0B-4BC9E03BAB50}"/>
            </c:ext>
          </c:extLst>
        </c:ser>
        <c:ser>
          <c:idx val="2"/>
          <c:order val="1"/>
          <c:tx>
            <c:strRef>
              <c:f>Sheet1!$E$24</c:f>
              <c:strCache>
                <c:ptCount val="1"/>
                <c:pt idx="0">
                  <c:v>Herodotos</c:v>
                </c:pt>
              </c:strCache>
            </c:strRef>
          </c:tx>
          <c:spPr>
            <a:solidFill>
              <a:schemeClr val="accent4"/>
            </a:solidFill>
            <a:ln>
              <a:noFill/>
            </a:ln>
            <a:effectLst/>
          </c:spPr>
          <c:invertIfNegative val="0"/>
          <c:cat>
            <c:multiLvlStrRef>
              <c:f>Sheet1!$A$25:$B$32</c:f>
              <c:multiLvlStrCache>
                <c:ptCount val="8"/>
                <c:lvl>
                  <c:pt idx="0">
                    <c:v>PERS (N=711)</c:v>
                  </c:pt>
                  <c:pt idx="1">
                    <c:v>LOC (N=222)</c:v>
                  </c:pt>
                  <c:pt idx="2">
                    <c:v>GRP (N=154)</c:v>
                  </c:pt>
                  <c:pt idx="3">
                    <c:v>Macro f1</c:v>
                  </c:pt>
                  <c:pt idx="4">
                    <c:v>PERS (N=143)</c:v>
                  </c:pt>
                  <c:pt idx="5">
                    <c:v>LOC (N=83)</c:v>
                  </c:pt>
                  <c:pt idx="6">
                    <c:v>GRP (N=36)</c:v>
                  </c:pt>
                  <c:pt idx="7">
                    <c:v>Macro f1</c:v>
                  </c:pt>
                </c:lvl>
                <c:lvl>
                  <c:pt idx="0">
                    <c:v>Tac./Cic.  (IN)</c:v>
                  </c:pt>
                  <c:pt idx="4">
                    <c:v>Juvenal (OUT)</c:v>
                  </c:pt>
                </c:lvl>
              </c:multiLvlStrCache>
            </c:multiLvlStrRef>
          </c:cat>
          <c:val>
            <c:numRef>
              <c:f>Sheet1!$E$25:$E$32</c:f>
              <c:numCache>
                <c:formatCode>General</c:formatCode>
                <c:ptCount val="8"/>
                <c:pt idx="0">
                  <c:v>0.74</c:v>
                </c:pt>
                <c:pt idx="1">
                  <c:v>0.49</c:v>
                </c:pt>
                <c:pt idx="2">
                  <c:v>0.6</c:v>
                </c:pt>
                <c:pt idx="3">
                  <c:v>0.61</c:v>
                </c:pt>
                <c:pt idx="4">
                  <c:v>0.59</c:v>
                </c:pt>
                <c:pt idx="5">
                  <c:v>0.27</c:v>
                </c:pt>
                <c:pt idx="6">
                  <c:v>0.23</c:v>
                </c:pt>
                <c:pt idx="7">
                  <c:v>0.37</c:v>
                </c:pt>
              </c:numCache>
            </c:numRef>
          </c:val>
          <c:extLst>
            <c:ext xmlns:c16="http://schemas.microsoft.com/office/drawing/2014/chart" uri="{C3380CC4-5D6E-409C-BE32-E72D297353CC}">
              <c16:uniqueId val="{00000001-CADA-4900-9D0B-4BC9E03BAB50}"/>
            </c:ext>
          </c:extLst>
        </c:ser>
        <c:dLbls>
          <c:showLegendKey val="0"/>
          <c:showVal val="0"/>
          <c:showCatName val="0"/>
          <c:showSerName val="0"/>
          <c:showPercent val="0"/>
          <c:showBubbleSize val="0"/>
        </c:dLbls>
        <c:gapWidth val="219"/>
        <c:overlap val="-27"/>
        <c:axId val="735691247"/>
        <c:axId val="777160831"/>
      </c:barChart>
      <c:catAx>
        <c:axId val="73569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nl-BE"/>
          </a:p>
        </c:txPr>
        <c:crossAx val="777160831"/>
        <c:crosses val="autoZero"/>
        <c:auto val="1"/>
        <c:lblAlgn val="ctr"/>
        <c:lblOffset val="100"/>
        <c:noMultiLvlLbl val="0"/>
      </c:catAx>
      <c:valAx>
        <c:axId val="77716083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3569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2000" b="1" dirty="0" err="1"/>
              <a:t>Results</a:t>
            </a:r>
            <a:r>
              <a:rPr lang="nl-BE" sz="2000" b="1" baseline="0" dirty="0"/>
              <a:t> </a:t>
            </a:r>
            <a:r>
              <a:rPr lang="nl-BE" sz="2000" b="1" baseline="0" dirty="0" err="1"/>
              <a:t>Greek</a:t>
            </a:r>
            <a:r>
              <a:rPr lang="nl-BE" sz="2000" b="1" baseline="0" dirty="0"/>
              <a:t> </a:t>
            </a:r>
            <a:r>
              <a:rPr lang="nl-BE" sz="2000" b="1" baseline="0" dirty="0" err="1"/>
              <a:t>normal</a:t>
            </a:r>
            <a:r>
              <a:rPr lang="nl-BE" sz="2000" b="1" baseline="0" dirty="0"/>
              <a:t> NER</a:t>
            </a:r>
            <a:endParaRPr lang="nl-BE"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Sheet1!$C$38</c:f>
              <c:strCache>
                <c:ptCount val="1"/>
                <c:pt idx="0">
                  <c:v>AG-BERT</c:v>
                </c:pt>
              </c:strCache>
            </c:strRef>
          </c:tx>
          <c:spPr>
            <a:solidFill>
              <a:schemeClr val="accent6"/>
            </a:solidFill>
            <a:ln>
              <a:noFill/>
            </a:ln>
            <a:effectLst/>
          </c:spPr>
          <c:invertIfNegative val="0"/>
          <c:cat>
            <c:multiLvlStrRef>
              <c:f>Sheet1!$A$39:$B$46</c:f>
              <c:multiLvlStrCache>
                <c:ptCount val="8"/>
                <c:lvl>
                  <c:pt idx="0">
                    <c:v>PERS (N=3,090)</c:v>
                  </c:pt>
                  <c:pt idx="1">
                    <c:v>LOC (N=1,105)</c:v>
                  </c:pt>
                  <c:pt idx="2">
                    <c:v>GRP (N=1,384)</c:v>
                  </c:pt>
                  <c:pt idx="3">
                    <c:v>Macro f1</c:v>
                  </c:pt>
                  <c:pt idx="4">
                    <c:v>PERS (N=579)</c:v>
                  </c:pt>
                  <c:pt idx="5">
                    <c:v>LOC (N=233)</c:v>
                  </c:pt>
                  <c:pt idx="6">
                    <c:v>GRP (N=217)</c:v>
                  </c:pt>
                  <c:pt idx="7">
                    <c:v>Macro f1</c:v>
                  </c:pt>
                </c:lvl>
                <c:lvl>
                  <c:pt idx="0">
                    <c:v>Held out test</c:v>
                  </c:pt>
                  <c:pt idx="4">
                    <c:v>GLAUx test</c:v>
                  </c:pt>
                </c:lvl>
              </c:multiLvlStrCache>
            </c:multiLvlStrRef>
          </c:cat>
          <c:val>
            <c:numRef>
              <c:f>Sheet1!$C$39:$C$46</c:f>
              <c:numCache>
                <c:formatCode>General</c:formatCode>
                <c:ptCount val="8"/>
                <c:pt idx="0">
                  <c:v>0.87</c:v>
                </c:pt>
                <c:pt idx="1">
                  <c:v>0.73</c:v>
                </c:pt>
                <c:pt idx="2">
                  <c:v>0.81</c:v>
                </c:pt>
                <c:pt idx="3">
                  <c:v>0.8</c:v>
                </c:pt>
                <c:pt idx="4">
                  <c:v>0.84</c:v>
                </c:pt>
                <c:pt idx="5">
                  <c:v>0.74</c:v>
                </c:pt>
                <c:pt idx="6">
                  <c:v>0.8</c:v>
                </c:pt>
                <c:pt idx="7">
                  <c:v>0.79</c:v>
                </c:pt>
              </c:numCache>
            </c:numRef>
          </c:val>
          <c:extLst>
            <c:ext xmlns:c16="http://schemas.microsoft.com/office/drawing/2014/chart" uri="{C3380CC4-5D6E-409C-BE32-E72D297353CC}">
              <c16:uniqueId val="{00000000-995F-4F5A-BAB7-C37DE5D5FD30}"/>
            </c:ext>
          </c:extLst>
        </c:ser>
        <c:ser>
          <c:idx val="1"/>
          <c:order val="1"/>
          <c:tx>
            <c:strRef>
              <c:f>Sheet1!$D$38</c:f>
              <c:strCache>
                <c:ptCount val="1"/>
                <c:pt idx="0">
                  <c:v>Electra</c:v>
                </c:pt>
              </c:strCache>
            </c:strRef>
          </c:tx>
          <c:spPr>
            <a:solidFill>
              <a:schemeClr val="accent5"/>
            </a:solidFill>
            <a:ln>
              <a:noFill/>
            </a:ln>
            <a:effectLst/>
          </c:spPr>
          <c:invertIfNegative val="0"/>
          <c:cat>
            <c:multiLvlStrRef>
              <c:f>Sheet1!$A$39:$B$46</c:f>
              <c:multiLvlStrCache>
                <c:ptCount val="8"/>
                <c:lvl>
                  <c:pt idx="0">
                    <c:v>PERS (N=3,090)</c:v>
                  </c:pt>
                  <c:pt idx="1">
                    <c:v>LOC (N=1,105)</c:v>
                  </c:pt>
                  <c:pt idx="2">
                    <c:v>GRP (N=1,384)</c:v>
                  </c:pt>
                  <c:pt idx="3">
                    <c:v>Macro f1</c:v>
                  </c:pt>
                  <c:pt idx="4">
                    <c:v>PERS (N=579)</c:v>
                  </c:pt>
                  <c:pt idx="5">
                    <c:v>LOC (N=233)</c:v>
                  </c:pt>
                  <c:pt idx="6">
                    <c:v>GRP (N=217)</c:v>
                  </c:pt>
                  <c:pt idx="7">
                    <c:v>Macro f1</c:v>
                  </c:pt>
                </c:lvl>
                <c:lvl>
                  <c:pt idx="0">
                    <c:v>Held out test</c:v>
                  </c:pt>
                  <c:pt idx="4">
                    <c:v>GLAUx test</c:v>
                  </c:pt>
                </c:lvl>
              </c:multiLvlStrCache>
            </c:multiLvlStrRef>
          </c:cat>
          <c:val>
            <c:numRef>
              <c:f>Sheet1!$D$39:$D$46</c:f>
              <c:numCache>
                <c:formatCode>General</c:formatCode>
                <c:ptCount val="8"/>
                <c:pt idx="0">
                  <c:v>0.86</c:v>
                </c:pt>
                <c:pt idx="1">
                  <c:v>0.71</c:v>
                </c:pt>
                <c:pt idx="2">
                  <c:v>0.8</c:v>
                </c:pt>
                <c:pt idx="3">
                  <c:v>0.79</c:v>
                </c:pt>
                <c:pt idx="4">
                  <c:v>0.79</c:v>
                </c:pt>
                <c:pt idx="5">
                  <c:v>0.71</c:v>
                </c:pt>
                <c:pt idx="6">
                  <c:v>0.81</c:v>
                </c:pt>
                <c:pt idx="7">
                  <c:v>0.77</c:v>
                </c:pt>
              </c:numCache>
            </c:numRef>
          </c:val>
          <c:extLst>
            <c:ext xmlns:c16="http://schemas.microsoft.com/office/drawing/2014/chart" uri="{C3380CC4-5D6E-409C-BE32-E72D297353CC}">
              <c16:uniqueId val="{00000001-995F-4F5A-BAB7-C37DE5D5FD30}"/>
            </c:ext>
          </c:extLst>
        </c:ser>
        <c:ser>
          <c:idx val="2"/>
          <c:order val="2"/>
          <c:tx>
            <c:strRef>
              <c:f>Sheet1!$E$38</c:f>
              <c:strCache>
                <c:ptCount val="1"/>
                <c:pt idx="0">
                  <c:v> Grεberta</c:v>
                </c:pt>
              </c:strCache>
            </c:strRef>
          </c:tx>
          <c:spPr>
            <a:solidFill>
              <a:schemeClr val="accent4"/>
            </a:solidFill>
            <a:ln>
              <a:noFill/>
            </a:ln>
            <a:effectLst/>
          </c:spPr>
          <c:invertIfNegative val="0"/>
          <c:cat>
            <c:multiLvlStrRef>
              <c:f>Sheet1!$A$39:$B$46</c:f>
              <c:multiLvlStrCache>
                <c:ptCount val="8"/>
                <c:lvl>
                  <c:pt idx="0">
                    <c:v>PERS (N=3,090)</c:v>
                  </c:pt>
                  <c:pt idx="1">
                    <c:v>LOC (N=1,105)</c:v>
                  </c:pt>
                  <c:pt idx="2">
                    <c:v>GRP (N=1,384)</c:v>
                  </c:pt>
                  <c:pt idx="3">
                    <c:v>Macro f1</c:v>
                  </c:pt>
                  <c:pt idx="4">
                    <c:v>PERS (N=579)</c:v>
                  </c:pt>
                  <c:pt idx="5">
                    <c:v>LOC (N=233)</c:v>
                  </c:pt>
                  <c:pt idx="6">
                    <c:v>GRP (N=217)</c:v>
                  </c:pt>
                  <c:pt idx="7">
                    <c:v>Macro f1</c:v>
                  </c:pt>
                </c:lvl>
                <c:lvl>
                  <c:pt idx="0">
                    <c:v>Held out test</c:v>
                  </c:pt>
                  <c:pt idx="4">
                    <c:v>GLAUx test</c:v>
                  </c:pt>
                </c:lvl>
              </c:multiLvlStrCache>
            </c:multiLvlStrRef>
          </c:cat>
          <c:val>
            <c:numRef>
              <c:f>Sheet1!$E$39:$E$46</c:f>
              <c:numCache>
                <c:formatCode>General</c:formatCode>
                <c:ptCount val="8"/>
                <c:pt idx="0">
                  <c:v>0.76</c:v>
                </c:pt>
                <c:pt idx="1">
                  <c:v>0.56999999999999995</c:v>
                </c:pt>
                <c:pt idx="2">
                  <c:v>0.68</c:v>
                </c:pt>
                <c:pt idx="3">
                  <c:v>0.67</c:v>
                </c:pt>
                <c:pt idx="4">
                  <c:v>0.75</c:v>
                </c:pt>
                <c:pt idx="5">
                  <c:v>0.6</c:v>
                </c:pt>
                <c:pt idx="6">
                  <c:v>0.71</c:v>
                </c:pt>
                <c:pt idx="7">
                  <c:v>0.69</c:v>
                </c:pt>
              </c:numCache>
            </c:numRef>
          </c:val>
          <c:extLst>
            <c:ext xmlns:c16="http://schemas.microsoft.com/office/drawing/2014/chart" uri="{C3380CC4-5D6E-409C-BE32-E72D297353CC}">
              <c16:uniqueId val="{00000002-995F-4F5A-BAB7-C37DE5D5FD30}"/>
            </c:ext>
          </c:extLst>
        </c:ser>
        <c:ser>
          <c:idx val="3"/>
          <c:order val="3"/>
          <c:tx>
            <c:strRef>
              <c:f>Sheet1!$F$38</c:f>
              <c:strCache>
                <c:ptCount val="1"/>
                <c:pt idx="0">
                  <c:v>UGARIT</c:v>
                </c:pt>
              </c:strCache>
            </c:strRef>
          </c:tx>
          <c:spPr>
            <a:solidFill>
              <a:schemeClr val="accent6">
                <a:lumMod val="60000"/>
              </a:schemeClr>
            </a:solidFill>
            <a:ln>
              <a:noFill/>
            </a:ln>
            <a:effectLst/>
          </c:spPr>
          <c:invertIfNegative val="0"/>
          <c:cat>
            <c:multiLvlStrRef>
              <c:f>Sheet1!$A$39:$B$46</c:f>
              <c:multiLvlStrCache>
                <c:ptCount val="8"/>
                <c:lvl>
                  <c:pt idx="0">
                    <c:v>PERS (N=3,090)</c:v>
                  </c:pt>
                  <c:pt idx="1">
                    <c:v>LOC (N=1,105)</c:v>
                  </c:pt>
                  <c:pt idx="2">
                    <c:v>GRP (N=1,384)</c:v>
                  </c:pt>
                  <c:pt idx="3">
                    <c:v>Macro f1</c:v>
                  </c:pt>
                  <c:pt idx="4">
                    <c:v>PERS (N=579)</c:v>
                  </c:pt>
                  <c:pt idx="5">
                    <c:v>LOC (N=233)</c:v>
                  </c:pt>
                  <c:pt idx="6">
                    <c:v>GRP (N=217)</c:v>
                  </c:pt>
                  <c:pt idx="7">
                    <c:v>Macro f1</c:v>
                  </c:pt>
                </c:lvl>
                <c:lvl>
                  <c:pt idx="0">
                    <c:v>Held out test</c:v>
                  </c:pt>
                  <c:pt idx="4">
                    <c:v>GLAUx test</c:v>
                  </c:pt>
                </c:lvl>
              </c:multiLvlStrCache>
            </c:multiLvlStrRef>
          </c:cat>
          <c:val>
            <c:numRef>
              <c:f>Sheet1!$F$39:$F$46</c:f>
              <c:numCache>
                <c:formatCode>General</c:formatCode>
                <c:ptCount val="8"/>
                <c:pt idx="0">
                  <c:v>0.86</c:v>
                </c:pt>
                <c:pt idx="1">
                  <c:v>0.73</c:v>
                </c:pt>
                <c:pt idx="2">
                  <c:v>0.83</c:v>
                </c:pt>
                <c:pt idx="3">
                  <c:v>0.81</c:v>
                </c:pt>
                <c:pt idx="4">
                  <c:v>0.81</c:v>
                </c:pt>
                <c:pt idx="5">
                  <c:v>0.66</c:v>
                </c:pt>
                <c:pt idx="6">
                  <c:v>0.79</c:v>
                </c:pt>
                <c:pt idx="7">
                  <c:v>0.75</c:v>
                </c:pt>
              </c:numCache>
            </c:numRef>
          </c:val>
          <c:extLst>
            <c:ext xmlns:c16="http://schemas.microsoft.com/office/drawing/2014/chart" uri="{C3380CC4-5D6E-409C-BE32-E72D297353CC}">
              <c16:uniqueId val="{00000003-995F-4F5A-BAB7-C37DE5D5FD30}"/>
            </c:ext>
          </c:extLst>
        </c:ser>
        <c:dLbls>
          <c:showLegendKey val="0"/>
          <c:showVal val="0"/>
          <c:showCatName val="0"/>
          <c:showSerName val="0"/>
          <c:showPercent val="0"/>
          <c:showBubbleSize val="0"/>
        </c:dLbls>
        <c:gapWidth val="219"/>
        <c:overlap val="-27"/>
        <c:axId val="729554927"/>
        <c:axId val="727965039"/>
      </c:barChart>
      <c:catAx>
        <c:axId val="72955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crossAx val="727965039"/>
        <c:crosses val="autoZero"/>
        <c:auto val="1"/>
        <c:lblAlgn val="ctr"/>
        <c:lblOffset val="100"/>
        <c:noMultiLvlLbl val="0"/>
      </c:catAx>
      <c:valAx>
        <c:axId val="727965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29554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2000" b="1" baseline="0" dirty="0" err="1"/>
              <a:t>Results</a:t>
            </a:r>
            <a:r>
              <a:rPr lang="nl-BE" sz="2000" b="1" baseline="0" dirty="0"/>
              <a:t> </a:t>
            </a:r>
            <a:r>
              <a:rPr lang="nl-BE" sz="2000" b="1" baseline="0" dirty="0" err="1"/>
              <a:t>Greek</a:t>
            </a:r>
            <a:r>
              <a:rPr lang="nl-BE" sz="2000" b="1" baseline="0" dirty="0"/>
              <a:t> NER PERS/MISC</a:t>
            </a:r>
          </a:p>
          <a:p>
            <a:pPr>
              <a:defRPr/>
            </a:pPr>
            <a:r>
              <a:rPr lang="nl-BE" sz="2000" b="1" baseline="0" dirty="0"/>
              <a:t>(F1 score per </a:t>
            </a:r>
            <a:r>
              <a:rPr lang="nl-BE" sz="2000" b="1" baseline="0" dirty="0" err="1"/>
              <a:t>entity</a:t>
            </a:r>
            <a:r>
              <a:rPr lang="nl-BE" sz="2000" b="1" baseline="0" dirty="0"/>
              <a:t> type)</a:t>
            </a:r>
            <a:endParaRPr lang="nl-BE" sz="2000" b="1" dirty="0"/>
          </a:p>
        </c:rich>
      </c:tx>
      <c:layout>
        <c:manualLayout>
          <c:xMode val="edge"/>
          <c:yMode val="edge"/>
          <c:x val="0.27984463813354188"/>
          <c:y val="1.35585186197428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Sheet1!$C$56</c:f>
              <c:strCache>
                <c:ptCount val="1"/>
                <c:pt idx="0">
                  <c:v>AG_BERT</c:v>
                </c:pt>
              </c:strCache>
            </c:strRef>
          </c:tx>
          <c:spPr>
            <a:solidFill>
              <a:schemeClr val="accent6"/>
            </a:solidFill>
            <a:ln>
              <a:noFill/>
            </a:ln>
            <a:effectLst/>
          </c:spPr>
          <c:invertIfNegative val="0"/>
          <c:cat>
            <c:multiLvlStrRef>
              <c:f>Sheet1!$A$57:$B$62</c:f>
              <c:multiLvlStrCache>
                <c:ptCount val="6"/>
                <c:lvl>
                  <c:pt idx="0">
                    <c:v>PERS (N=3,539)</c:v>
                  </c:pt>
                  <c:pt idx="1">
                    <c:v>MISC (N=3,706)</c:v>
                  </c:pt>
                  <c:pt idx="2">
                    <c:v>macro f1</c:v>
                  </c:pt>
                  <c:pt idx="3">
                    <c:v>PERS (605)</c:v>
                  </c:pt>
                  <c:pt idx="4">
                    <c:v>MISC (N = 699)</c:v>
                  </c:pt>
                  <c:pt idx="5">
                    <c:v>macro f1</c:v>
                  </c:pt>
                </c:lvl>
                <c:lvl>
                  <c:pt idx="0">
                    <c:v>Held out TEST</c:v>
                  </c:pt>
                  <c:pt idx="3">
                    <c:v>GLAUx TEST</c:v>
                  </c:pt>
                </c:lvl>
              </c:multiLvlStrCache>
            </c:multiLvlStrRef>
          </c:cat>
          <c:val>
            <c:numRef>
              <c:f>Sheet1!$C$57:$C$62</c:f>
              <c:numCache>
                <c:formatCode>General</c:formatCode>
                <c:ptCount val="6"/>
                <c:pt idx="0">
                  <c:v>0.9</c:v>
                </c:pt>
                <c:pt idx="1">
                  <c:v>0.9</c:v>
                </c:pt>
                <c:pt idx="2">
                  <c:v>0.9</c:v>
                </c:pt>
                <c:pt idx="3">
                  <c:v>0.88</c:v>
                </c:pt>
                <c:pt idx="4">
                  <c:v>0.88</c:v>
                </c:pt>
                <c:pt idx="5">
                  <c:v>0.88</c:v>
                </c:pt>
              </c:numCache>
            </c:numRef>
          </c:val>
          <c:extLst>
            <c:ext xmlns:c16="http://schemas.microsoft.com/office/drawing/2014/chart" uri="{C3380CC4-5D6E-409C-BE32-E72D297353CC}">
              <c16:uniqueId val="{00000000-F935-43A5-9599-F14BED993D26}"/>
            </c:ext>
          </c:extLst>
        </c:ser>
        <c:ser>
          <c:idx val="1"/>
          <c:order val="1"/>
          <c:tx>
            <c:strRef>
              <c:f>Sheet1!$D$56</c:f>
              <c:strCache>
                <c:ptCount val="1"/>
                <c:pt idx="0">
                  <c:v>Electra</c:v>
                </c:pt>
              </c:strCache>
            </c:strRef>
          </c:tx>
          <c:spPr>
            <a:solidFill>
              <a:schemeClr val="accent5"/>
            </a:solidFill>
            <a:ln>
              <a:noFill/>
            </a:ln>
            <a:effectLst/>
          </c:spPr>
          <c:invertIfNegative val="0"/>
          <c:cat>
            <c:multiLvlStrRef>
              <c:f>Sheet1!$A$57:$B$62</c:f>
              <c:multiLvlStrCache>
                <c:ptCount val="6"/>
                <c:lvl>
                  <c:pt idx="0">
                    <c:v>PERS (N=3,539)</c:v>
                  </c:pt>
                  <c:pt idx="1">
                    <c:v>MISC (N=3,706)</c:v>
                  </c:pt>
                  <c:pt idx="2">
                    <c:v>macro f1</c:v>
                  </c:pt>
                  <c:pt idx="3">
                    <c:v>PERS (605)</c:v>
                  </c:pt>
                  <c:pt idx="4">
                    <c:v>MISC (N = 699)</c:v>
                  </c:pt>
                  <c:pt idx="5">
                    <c:v>macro f1</c:v>
                  </c:pt>
                </c:lvl>
                <c:lvl>
                  <c:pt idx="0">
                    <c:v>Held out TEST</c:v>
                  </c:pt>
                  <c:pt idx="3">
                    <c:v>GLAUx TEST</c:v>
                  </c:pt>
                </c:lvl>
              </c:multiLvlStrCache>
            </c:multiLvlStrRef>
          </c:cat>
          <c:val>
            <c:numRef>
              <c:f>Sheet1!$D$57:$D$62</c:f>
              <c:numCache>
                <c:formatCode>General</c:formatCode>
                <c:ptCount val="6"/>
                <c:pt idx="0">
                  <c:v>0.87</c:v>
                </c:pt>
                <c:pt idx="1">
                  <c:v>0.88</c:v>
                </c:pt>
                <c:pt idx="2">
                  <c:v>0.88</c:v>
                </c:pt>
                <c:pt idx="3">
                  <c:v>0.84</c:v>
                </c:pt>
                <c:pt idx="4">
                  <c:v>0.87</c:v>
                </c:pt>
                <c:pt idx="5">
                  <c:v>0.86</c:v>
                </c:pt>
              </c:numCache>
            </c:numRef>
          </c:val>
          <c:extLst>
            <c:ext xmlns:c16="http://schemas.microsoft.com/office/drawing/2014/chart" uri="{C3380CC4-5D6E-409C-BE32-E72D297353CC}">
              <c16:uniqueId val="{00000001-F935-43A5-9599-F14BED993D26}"/>
            </c:ext>
          </c:extLst>
        </c:ser>
        <c:ser>
          <c:idx val="2"/>
          <c:order val="2"/>
          <c:tx>
            <c:strRef>
              <c:f>Sheet1!$E$56</c:f>
              <c:strCache>
                <c:ptCount val="1"/>
                <c:pt idx="0">
                  <c:v>GrεBerta</c:v>
                </c:pt>
              </c:strCache>
            </c:strRef>
          </c:tx>
          <c:spPr>
            <a:solidFill>
              <a:schemeClr val="accent4"/>
            </a:solidFill>
            <a:ln>
              <a:noFill/>
            </a:ln>
            <a:effectLst/>
          </c:spPr>
          <c:invertIfNegative val="0"/>
          <c:cat>
            <c:multiLvlStrRef>
              <c:f>Sheet1!$A$57:$B$62</c:f>
              <c:multiLvlStrCache>
                <c:ptCount val="6"/>
                <c:lvl>
                  <c:pt idx="0">
                    <c:v>PERS (N=3,539)</c:v>
                  </c:pt>
                  <c:pt idx="1">
                    <c:v>MISC (N=3,706)</c:v>
                  </c:pt>
                  <c:pt idx="2">
                    <c:v>macro f1</c:v>
                  </c:pt>
                  <c:pt idx="3">
                    <c:v>PERS (605)</c:v>
                  </c:pt>
                  <c:pt idx="4">
                    <c:v>MISC (N = 699)</c:v>
                  </c:pt>
                  <c:pt idx="5">
                    <c:v>macro f1</c:v>
                  </c:pt>
                </c:lvl>
                <c:lvl>
                  <c:pt idx="0">
                    <c:v>Held out TEST</c:v>
                  </c:pt>
                  <c:pt idx="3">
                    <c:v>GLAUx TEST</c:v>
                  </c:pt>
                </c:lvl>
              </c:multiLvlStrCache>
            </c:multiLvlStrRef>
          </c:cat>
          <c:val>
            <c:numRef>
              <c:f>Sheet1!$E$57:$E$62</c:f>
              <c:numCache>
                <c:formatCode>General</c:formatCode>
                <c:ptCount val="6"/>
                <c:pt idx="0">
                  <c:v>0.83</c:v>
                </c:pt>
                <c:pt idx="1">
                  <c:v>0.84</c:v>
                </c:pt>
                <c:pt idx="2">
                  <c:v>0.83</c:v>
                </c:pt>
                <c:pt idx="3">
                  <c:v>0.81</c:v>
                </c:pt>
                <c:pt idx="4">
                  <c:v>0.83</c:v>
                </c:pt>
                <c:pt idx="5">
                  <c:v>0.82</c:v>
                </c:pt>
              </c:numCache>
            </c:numRef>
          </c:val>
          <c:extLst>
            <c:ext xmlns:c16="http://schemas.microsoft.com/office/drawing/2014/chart" uri="{C3380CC4-5D6E-409C-BE32-E72D297353CC}">
              <c16:uniqueId val="{00000002-F935-43A5-9599-F14BED993D26}"/>
            </c:ext>
          </c:extLst>
        </c:ser>
        <c:ser>
          <c:idx val="3"/>
          <c:order val="3"/>
          <c:tx>
            <c:strRef>
              <c:f>Sheet1!$F$56</c:f>
              <c:strCache>
                <c:ptCount val="1"/>
                <c:pt idx="0">
                  <c:v>UGARIT</c:v>
                </c:pt>
              </c:strCache>
            </c:strRef>
          </c:tx>
          <c:spPr>
            <a:solidFill>
              <a:schemeClr val="accent6">
                <a:lumMod val="60000"/>
              </a:schemeClr>
            </a:solidFill>
            <a:ln>
              <a:noFill/>
            </a:ln>
            <a:effectLst/>
          </c:spPr>
          <c:invertIfNegative val="0"/>
          <c:cat>
            <c:multiLvlStrRef>
              <c:f>Sheet1!$A$57:$B$62</c:f>
              <c:multiLvlStrCache>
                <c:ptCount val="6"/>
                <c:lvl>
                  <c:pt idx="0">
                    <c:v>PERS (N=3,539)</c:v>
                  </c:pt>
                  <c:pt idx="1">
                    <c:v>MISC (N=3,706)</c:v>
                  </c:pt>
                  <c:pt idx="2">
                    <c:v>macro f1</c:v>
                  </c:pt>
                  <c:pt idx="3">
                    <c:v>PERS (605)</c:v>
                  </c:pt>
                  <c:pt idx="4">
                    <c:v>MISC (N = 699)</c:v>
                  </c:pt>
                  <c:pt idx="5">
                    <c:v>macro f1</c:v>
                  </c:pt>
                </c:lvl>
                <c:lvl>
                  <c:pt idx="0">
                    <c:v>Held out TEST</c:v>
                  </c:pt>
                  <c:pt idx="3">
                    <c:v>GLAUx TEST</c:v>
                  </c:pt>
                </c:lvl>
              </c:multiLvlStrCache>
            </c:multiLvlStrRef>
          </c:cat>
          <c:val>
            <c:numRef>
              <c:f>Sheet1!$F$57:$F$62</c:f>
              <c:numCache>
                <c:formatCode>General</c:formatCode>
                <c:ptCount val="6"/>
                <c:pt idx="0">
                  <c:v>0.89</c:v>
                </c:pt>
                <c:pt idx="1">
                  <c:v>0.89</c:v>
                </c:pt>
                <c:pt idx="2">
                  <c:v>0.89</c:v>
                </c:pt>
                <c:pt idx="3">
                  <c:v>0.85</c:v>
                </c:pt>
                <c:pt idx="4">
                  <c:v>0.86</c:v>
                </c:pt>
                <c:pt idx="5">
                  <c:v>0.86</c:v>
                </c:pt>
              </c:numCache>
            </c:numRef>
          </c:val>
          <c:extLst>
            <c:ext xmlns:c16="http://schemas.microsoft.com/office/drawing/2014/chart" uri="{C3380CC4-5D6E-409C-BE32-E72D297353CC}">
              <c16:uniqueId val="{00000003-F935-43A5-9599-F14BED993D26}"/>
            </c:ext>
          </c:extLst>
        </c:ser>
        <c:dLbls>
          <c:showLegendKey val="0"/>
          <c:showVal val="0"/>
          <c:showCatName val="0"/>
          <c:showSerName val="0"/>
          <c:showPercent val="0"/>
          <c:showBubbleSize val="0"/>
        </c:dLbls>
        <c:gapWidth val="219"/>
        <c:overlap val="-27"/>
        <c:axId val="732037215"/>
        <c:axId val="731729503"/>
      </c:barChart>
      <c:catAx>
        <c:axId val="73203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crossAx val="731729503"/>
        <c:crosses val="autoZero"/>
        <c:auto val="1"/>
        <c:lblAlgn val="ctr"/>
        <c:lblOffset val="100"/>
        <c:noMultiLvlLbl val="0"/>
      </c:catAx>
      <c:valAx>
        <c:axId val="73172950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32037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u="none" strike="noStrike" kern="1200" spc="0" baseline="0" dirty="0">
                <a:solidFill>
                  <a:srgbClr val="2F4D5D">
                    <a:lumMod val="65000"/>
                    <a:lumOff val="35000"/>
                  </a:srgbClr>
                </a:solidFill>
              </a:rPr>
              <a:t>Results Gazetteer incorporation </a:t>
            </a:r>
          </a:p>
          <a:p>
            <a:pPr>
              <a:defRPr/>
            </a:pPr>
            <a:r>
              <a:rPr lang="en-US" sz="2000" b="1" i="0" u="none" strike="noStrike" kern="1200" spc="0" baseline="0" dirty="0">
                <a:solidFill>
                  <a:srgbClr val="2F4D5D">
                    <a:lumMod val="65000"/>
                    <a:lumOff val="35000"/>
                  </a:srgbClr>
                </a:solidFill>
              </a:rPr>
              <a:t>(</a:t>
            </a:r>
            <a:r>
              <a:rPr lang="en-US" sz="2000" b="1" i="0" u="none" strike="noStrike" kern="1200" spc="0" baseline="0" dirty="0" err="1">
                <a:solidFill>
                  <a:srgbClr val="2F4D5D">
                    <a:lumMod val="65000"/>
                    <a:lumOff val="35000"/>
                  </a:srgbClr>
                </a:solidFill>
              </a:rPr>
              <a:t>GLAUx</a:t>
            </a:r>
            <a:r>
              <a:rPr lang="en-US" sz="2000" b="1" i="0" u="none" strike="noStrike" kern="1200" spc="0" baseline="0" dirty="0">
                <a:solidFill>
                  <a:srgbClr val="2F4D5D">
                    <a:lumMod val="65000"/>
                    <a:lumOff val="35000"/>
                  </a:srgbClr>
                </a:solidFill>
              </a:rPr>
              <a:t> test)</a:t>
            </a:r>
            <a:endParaRPr lang="nl-BE" sz="2000" b="1" i="0" u="none" strike="noStrike" kern="1200" spc="0" baseline="0" dirty="0">
              <a:solidFill>
                <a:srgbClr val="2F4D5D">
                  <a:lumMod val="65000"/>
                  <a:lumOff val="35000"/>
                </a:srgb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Sheet1!$D$71</c:f>
              <c:strCache>
                <c:ptCount val="1"/>
                <c:pt idx="0">
                  <c:v>AG_BERT_simple</c:v>
                </c:pt>
              </c:strCache>
            </c:strRef>
          </c:tx>
          <c:spPr>
            <a:solidFill>
              <a:schemeClr val="accent6"/>
            </a:solidFill>
            <a:ln>
              <a:noFill/>
            </a:ln>
            <a:effectLst/>
          </c:spPr>
          <c:invertIfNegative val="0"/>
          <c:cat>
            <c:multiLvlStrRef>
              <c:f>Sheet1!$B$72:$C$80</c:f>
              <c:multiLvlStrCache>
                <c:ptCount val="3"/>
                <c:lvl>
                  <c:pt idx="0">
                    <c:v>prec</c:v>
                  </c:pt>
                  <c:pt idx="1">
                    <c:v>rec</c:v>
                  </c:pt>
                  <c:pt idx="2">
                    <c:v>f1</c:v>
                  </c:pt>
                </c:lvl>
                <c:lvl>
                  <c:pt idx="0">
                    <c:v>PERS (N = 605)</c:v>
                  </c:pt>
                </c:lvl>
              </c:multiLvlStrCache>
            </c:multiLvlStrRef>
          </c:cat>
          <c:val>
            <c:numRef>
              <c:f>Sheet1!$D$72:$D$80</c:f>
              <c:numCache>
                <c:formatCode>General</c:formatCode>
                <c:ptCount val="3"/>
                <c:pt idx="0">
                  <c:v>0.84</c:v>
                </c:pt>
                <c:pt idx="1">
                  <c:v>0.92</c:v>
                </c:pt>
                <c:pt idx="2">
                  <c:v>0.88</c:v>
                </c:pt>
              </c:numCache>
            </c:numRef>
          </c:val>
          <c:extLst>
            <c:ext xmlns:c16="http://schemas.microsoft.com/office/drawing/2014/chart" uri="{C3380CC4-5D6E-409C-BE32-E72D297353CC}">
              <c16:uniqueId val="{00000000-9489-47F5-BE57-8A2CC441A7C6}"/>
            </c:ext>
          </c:extLst>
        </c:ser>
        <c:ser>
          <c:idx val="1"/>
          <c:order val="1"/>
          <c:tx>
            <c:strRef>
              <c:f>Sheet1!$E$71</c:f>
              <c:strCache>
                <c:ptCount val="1"/>
                <c:pt idx="0">
                  <c:v>AG_BERT_rule</c:v>
                </c:pt>
              </c:strCache>
            </c:strRef>
          </c:tx>
          <c:spPr>
            <a:solidFill>
              <a:schemeClr val="accent5"/>
            </a:solidFill>
            <a:ln>
              <a:noFill/>
            </a:ln>
            <a:effectLst/>
          </c:spPr>
          <c:invertIfNegative val="0"/>
          <c:cat>
            <c:multiLvlStrRef>
              <c:f>Sheet1!$B$72:$C$80</c:f>
              <c:multiLvlStrCache>
                <c:ptCount val="3"/>
                <c:lvl>
                  <c:pt idx="0">
                    <c:v>prec</c:v>
                  </c:pt>
                  <c:pt idx="1">
                    <c:v>rec</c:v>
                  </c:pt>
                  <c:pt idx="2">
                    <c:v>f1</c:v>
                  </c:pt>
                </c:lvl>
                <c:lvl>
                  <c:pt idx="0">
                    <c:v>PERS (N = 605)</c:v>
                  </c:pt>
                </c:lvl>
              </c:multiLvlStrCache>
            </c:multiLvlStrRef>
          </c:cat>
          <c:val>
            <c:numRef>
              <c:f>Sheet1!$E$72:$E$80</c:f>
              <c:numCache>
                <c:formatCode>General</c:formatCode>
                <c:ptCount val="3"/>
                <c:pt idx="0">
                  <c:v>0.78</c:v>
                </c:pt>
                <c:pt idx="1">
                  <c:v>0.95</c:v>
                </c:pt>
                <c:pt idx="2">
                  <c:v>0.86</c:v>
                </c:pt>
              </c:numCache>
            </c:numRef>
          </c:val>
          <c:extLst>
            <c:ext xmlns:c16="http://schemas.microsoft.com/office/drawing/2014/chart" uri="{C3380CC4-5D6E-409C-BE32-E72D297353CC}">
              <c16:uniqueId val="{00000001-9489-47F5-BE57-8A2CC441A7C6}"/>
            </c:ext>
          </c:extLst>
        </c:ser>
        <c:ser>
          <c:idx val="2"/>
          <c:order val="2"/>
          <c:tx>
            <c:strRef>
              <c:f>Sheet1!$F$71</c:f>
              <c:strCache>
                <c:ptCount val="1"/>
                <c:pt idx="0">
                  <c:v>AG_BERT_mask</c:v>
                </c:pt>
              </c:strCache>
            </c:strRef>
          </c:tx>
          <c:spPr>
            <a:solidFill>
              <a:schemeClr val="accent4"/>
            </a:solidFill>
            <a:ln>
              <a:noFill/>
            </a:ln>
            <a:effectLst/>
          </c:spPr>
          <c:invertIfNegative val="0"/>
          <c:cat>
            <c:multiLvlStrRef>
              <c:f>Sheet1!$B$72:$C$80</c:f>
              <c:multiLvlStrCache>
                <c:ptCount val="3"/>
                <c:lvl>
                  <c:pt idx="0">
                    <c:v>prec</c:v>
                  </c:pt>
                  <c:pt idx="1">
                    <c:v>rec</c:v>
                  </c:pt>
                  <c:pt idx="2">
                    <c:v>f1</c:v>
                  </c:pt>
                </c:lvl>
                <c:lvl>
                  <c:pt idx="0">
                    <c:v>PERS (N = 605)</c:v>
                  </c:pt>
                </c:lvl>
              </c:multiLvlStrCache>
            </c:multiLvlStrRef>
          </c:cat>
          <c:val>
            <c:numRef>
              <c:f>Sheet1!$F$72:$F$80</c:f>
              <c:numCache>
                <c:formatCode>General</c:formatCode>
                <c:ptCount val="3"/>
                <c:pt idx="0">
                  <c:v>0.9</c:v>
                </c:pt>
                <c:pt idx="1">
                  <c:v>0.91</c:v>
                </c:pt>
                <c:pt idx="2">
                  <c:v>0.9</c:v>
                </c:pt>
              </c:numCache>
            </c:numRef>
          </c:val>
          <c:extLst>
            <c:ext xmlns:c16="http://schemas.microsoft.com/office/drawing/2014/chart" uri="{C3380CC4-5D6E-409C-BE32-E72D297353CC}">
              <c16:uniqueId val="{00000002-9489-47F5-BE57-8A2CC441A7C6}"/>
            </c:ext>
          </c:extLst>
        </c:ser>
        <c:dLbls>
          <c:showLegendKey val="0"/>
          <c:showVal val="0"/>
          <c:showCatName val="0"/>
          <c:showSerName val="0"/>
          <c:showPercent val="0"/>
          <c:showBubbleSize val="0"/>
        </c:dLbls>
        <c:gapWidth val="219"/>
        <c:overlap val="-27"/>
        <c:axId val="575533119"/>
        <c:axId val="731525359"/>
      </c:barChart>
      <c:catAx>
        <c:axId val="57553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crossAx val="731525359"/>
        <c:crosses val="autoZero"/>
        <c:auto val="1"/>
        <c:lblAlgn val="ctr"/>
        <c:lblOffset val="100"/>
        <c:noMultiLvlLbl val="0"/>
      </c:catAx>
      <c:valAx>
        <c:axId val="731525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75533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Results</a:t>
            </a:r>
            <a:r>
              <a:rPr lang="en-US" sz="2000" b="1" baseline="0" dirty="0"/>
              <a:t> dependency-based multiword people</a:t>
            </a:r>
          </a:p>
          <a:p>
            <a:pPr>
              <a:defRPr/>
            </a:pPr>
            <a:r>
              <a:rPr lang="en-US" sz="2000" b="1" baseline="0" dirty="0"/>
              <a:t>(</a:t>
            </a:r>
            <a:r>
              <a:rPr lang="en-US" sz="2000" b="1" baseline="0" dirty="0" err="1"/>
              <a:t>GLAUx</a:t>
            </a:r>
            <a:r>
              <a:rPr lang="en-US" sz="2000" b="1" baseline="0" dirty="0"/>
              <a:t> test)</a:t>
            </a:r>
            <a:endParaRPr lang="nl-BE"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Sheet1!$C$96</c:f>
              <c:strCache>
                <c:ptCount val="1"/>
                <c:pt idx="0">
                  <c:v>AG_BERT</c:v>
                </c:pt>
              </c:strCache>
            </c:strRef>
          </c:tx>
          <c:spPr>
            <a:solidFill>
              <a:schemeClr val="accent6"/>
            </a:solidFill>
            <a:ln>
              <a:noFill/>
            </a:ln>
            <a:effectLst/>
          </c:spPr>
          <c:invertIfNegative val="0"/>
          <c:cat>
            <c:multiLvlStrRef>
              <c:f>Sheet1!$A$97:$B$108</c:f>
              <c:multiLvlStrCache>
                <c:ptCount val="3"/>
                <c:lvl>
                  <c:pt idx="0">
                    <c:v>prec</c:v>
                  </c:pt>
                  <c:pt idx="1">
                    <c:v>rec</c:v>
                  </c:pt>
                  <c:pt idx="2">
                    <c:v>f1</c:v>
                  </c:pt>
                </c:lvl>
                <c:lvl>
                  <c:pt idx="0">
                    <c:v>I-PERS (N=50)</c:v>
                  </c:pt>
                </c:lvl>
              </c:multiLvlStrCache>
            </c:multiLvlStrRef>
          </c:cat>
          <c:val>
            <c:numRef>
              <c:f>Sheet1!$C$97:$C$108</c:f>
              <c:numCache>
                <c:formatCode>General</c:formatCode>
                <c:ptCount val="3"/>
                <c:pt idx="0">
                  <c:v>0.5</c:v>
                </c:pt>
                <c:pt idx="1">
                  <c:v>0.02</c:v>
                </c:pt>
                <c:pt idx="2">
                  <c:v>0.04</c:v>
                </c:pt>
              </c:numCache>
            </c:numRef>
          </c:val>
          <c:extLst>
            <c:ext xmlns:c16="http://schemas.microsoft.com/office/drawing/2014/chart" uri="{C3380CC4-5D6E-409C-BE32-E72D297353CC}">
              <c16:uniqueId val="{00000000-F19D-45B5-8E42-DE70428C06C6}"/>
            </c:ext>
          </c:extLst>
        </c:ser>
        <c:ser>
          <c:idx val="1"/>
          <c:order val="1"/>
          <c:tx>
            <c:strRef>
              <c:f>Sheet1!$D$96</c:f>
              <c:strCache>
                <c:ptCount val="1"/>
                <c:pt idx="0">
                  <c:v>AG_BERT_syntax</c:v>
                </c:pt>
              </c:strCache>
            </c:strRef>
          </c:tx>
          <c:spPr>
            <a:solidFill>
              <a:schemeClr val="accent5"/>
            </a:solidFill>
            <a:ln>
              <a:noFill/>
            </a:ln>
            <a:effectLst/>
          </c:spPr>
          <c:invertIfNegative val="0"/>
          <c:cat>
            <c:multiLvlStrRef>
              <c:f>Sheet1!$A$97:$B$108</c:f>
              <c:multiLvlStrCache>
                <c:ptCount val="3"/>
                <c:lvl>
                  <c:pt idx="0">
                    <c:v>prec</c:v>
                  </c:pt>
                  <c:pt idx="1">
                    <c:v>rec</c:v>
                  </c:pt>
                  <c:pt idx="2">
                    <c:v>f1</c:v>
                  </c:pt>
                </c:lvl>
                <c:lvl>
                  <c:pt idx="0">
                    <c:v>I-PERS (N=50)</c:v>
                  </c:pt>
                </c:lvl>
              </c:multiLvlStrCache>
            </c:multiLvlStrRef>
          </c:cat>
          <c:val>
            <c:numRef>
              <c:f>Sheet1!$D$97:$D$108</c:f>
              <c:numCache>
                <c:formatCode>General</c:formatCode>
                <c:ptCount val="3"/>
                <c:pt idx="0">
                  <c:v>0.7</c:v>
                </c:pt>
                <c:pt idx="1">
                  <c:v>0.6</c:v>
                </c:pt>
                <c:pt idx="2">
                  <c:v>0.65</c:v>
                </c:pt>
              </c:numCache>
            </c:numRef>
          </c:val>
          <c:extLst>
            <c:ext xmlns:c16="http://schemas.microsoft.com/office/drawing/2014/chart" uri="{C3380CC4-5D6E-409C-BE32-E72D297353CC}">
              <c16:uniqueId val="{00000001-F19D-45B5-8E42-DE70428C06C6}"/>
            </c:ext>
          </c:extLst>
        </c:ser>
        <c:dLbls>
          <c:showLegendKey val="0"/>
          <c:showVal val="0"/>
          <c:showCatName val="0"/>
          <c:showSerName val="0"/>
          <c:showPercent val="0"/>
          <c:showBubbleSize val="0"/>
        </c:dLbls>
        <c:gapWidth val="219"/>
        <c:overlap val="-27"/>
        <c:axId val="786209103"/>
        <c:axId val="880182799"/>
      </c:barChart>
      <c:catAx>
        <c:axId val="78620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crossAx val="880182799"/>
        <c:crosses val="autoZero"/>
        <c:auto val="1"/>
        <c:lblAlgn val="ctr"/>
        <c:lblOffset val="100"/>
        <c:noMultiLvlLbl val="0"/>
      </c:catAx>
      <c:valAx>
        <c:axId val="88018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86209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8_289560E.xml><?xml version="1.0" encoding="utf-8"?>
<p188:cmLst xmlns:a="http://schemas.openxmlformats.org/drawingml/2006/main" xmlns:r="http://schemas.openxmlformats.org/officeDocument/2006/relationships" xmlns:p188="http://schemas.microsoft.com/office/powerpoint/2018/8/main">
  <p188:cm id="{46F5D95A-8C26-4DE1-92DE-68D039269B9F}" authorId="{00000000-0000-0000-0000-000000000000}" created="2024-06-03T13:39:52.204">
    <ac:txMkLst xmlns:ac="http://schemas.microsoft.com/office/drawing/2013/main/command">
      <pc:docMk xmlns:pc="http://schemas.microsoft.com/office/powerpoint/2013/main/command"/>
      <pc:sldMk xmlns:pc="http://schemas.microsoft.com/office/powerpoint/2013/main/command" cId="42554894" sldId="264"/>
      <ac:spMk id="2" creationId="{3478374E-832A-A41C-6019-C1CFA256D5B6}"/>
      <ac:txMk cp="0" len="127">
        <ac:context len="284" hash="301343385"/>
      </ac:txMk>
    </ac:txMkLst>
    <p188:pos x="10536601" y="305229"/>
    <p188:txBody>
      <a:bodyPr/>
      <a:lstStyle/>
      <a:p>
        <a:r>
          <a:rPr lang="nl-BE"/>
          <a:t>Gebalder</a:t>
        </a:r>
      </a:p>
    </p188:txBody>
  </p188:cm>
</p188:cmLst>
</file>

<file path=ppt/comments/modernComment_10C_F383EBB2.xml><?xml version="1.0" encoding="utf-8"?>
<p188:cmLst xmlns:a="http://schemas.openxmlformats.org/drawingml/2006/main" xmlns:r="http://schemas.openxmlformats.org/officeDocument/2006/relationships" xmlns:p188="http://schemas.microsoft.com/office/powerpoint/2018/8/main">
  <p188:cm id="{239BE17E-4130-48EF-A527-19B5EA87382C}" authorId="{00000000-0000-0000-0000-000000000000}" status="resolved" created="2024-06-03T13:50:17.054">
    <ac:deMkLst xmlns:ac="http://schemas.microsoft.com/office/drawing/2013/main/command">
      <pc:docMk xmlns:pc="http://schemas.microsoft.com/office/powerpoint/2013/main/command"/>
      <pc:sldMk xmlns:pc="http://schemas.microsoft.com/office/powerpoint/2013/main/command" cId="4085509042" sldId="268"/>
      <ac:graphicFrameMk id="11" creationId="{847C7070-8EFA-7B06-5822-C90CA5551DD6}"/>
    </ac:deMkLst>
    <p188:txBody>
      <a:bodyPr/>
      <a:lstStyle/>
      <a:p>
        <a:r>
          <a:rPr lang="nl-BE"/>
          <a:t>Twee verschillende slides</a:t>
        </a:r>
      </a:p>
    </p188:txBody>
  </p188:cm>
</p188:cmLst>
</file>

<file path=ppt/comments/modernComment_116_7B043924.xml><?xml version="1.0" encoding="utf-8"?>
<p188:cmLst xmlns:a="http://schemas.openxmlformats.org/drawingml/2006/main" xmlns:r="http://schemas.openxmlformats.org/officeDocument/2006/relationships" xmlns:p188="http://schemas.microsoft.com/office/powerpoint/2018/8/main">
  <p188:cm id="{5D58AC90-A58B-45AC-A9F9-90EA92EC2819}" authorId="{00000000-0000-0000-0000-000000000000}" status="resolved" created="2024-06-03T09:53:35.799">
    <ac:txMkLst xmlns:ac="http://schemas.microsoft.com/office/drawing/2013/main/command">
      <pc:docMk xmlns:pc="http://schemas.microsoft.com/office/powerpoint/2013/main/command"/>
      <pc:sldMk xmlns:pc="http://schemas.microsoft.com/office/powerpoint/2013/main/command" cId="2063874340" sldId="278"/>
      <ac:graphicFrameMk id="7" creationId="{0BDE1FA7-D483-7559-486B-2CD668941C0C}"/>
      <ac:tblMk/>
      <ac:tcMk rowId="1908075210" colId="757713964"/>
      <ac:txMk cp="0" len="5">
        <ac:context len="6" hash="3411593605"/>
      </ac:txMk>
    </ac:txMkLst>
    <p188:pos x="769983" y="301764"/>
    <p188:txBody>
      <a:bodyPr/>
      <a:lstStyle/>
      <a:p>
        <a:r>
          <a:rPr lang="en-US"/>
          <a:t>Ik zou hier in het tabel de exacte nummers van de teksten vermelden, het lijkt zo alsof we deze hele werken hebben geannoteerd terwijl het maar een klein deel van de teksten betreft</a:t>
        </a:r>
      </a:p>
    </p188:txBody>
  </p188:cm>
</p188:cmLst>
</file>

<file path=ppt/comments/modernComment_11E_42929C78.xml><?xml version="1.0" encoding="utf-8"?>
<p188:cmLst xmlns:a="http://schemas.openxmlformats.org/drawingml/2006/main" xmlns:r="http://schemas.openxmlformats.org/officeDocument/2006/relationships" xmlns:p188="http://schemas.microsoft.com/office/powerpoint/2018/8/main">
  <p188:cm id="{945B8D7E-2BEB-4A47-BCBC-74BC5714488D}" authorId="{00000000-0000-0000-0000-000000000000}" created="2024-06-03T14:25:01.066">
    <ac:deMkLst xmlns:ac="http://schemas.microsoft.com/office/drawing/2013/main/command">
      <pc:docMk xmlns:pc="http://schemas.microsoft.com/office/powerpoint/2013/main/command"/>
      <pc:sldMk xmlns:pc="http://schemas.microsoft.com/office/powerpoint/2013/main/command" cId="1116904568" sldId="286"/>
      <ac:graphicFrameMk id="9" creationId="{C39F3A8B-3D9B-E8E4-FCD1-3D9A01CAEB16}"/>
    </ac:deMkLst>
    <p188:txBody>
      <a:bodyPr/>
      <a:lstStyle/>
      <a:p>
        <a:r>
          <a:rPr lang="nl-BE"/>
          <a:t>Oud links, nieuw rechts, misschien alleen personen</a:t>
        </a:r>
      </a:p>
    </p188:txBody>
  </p188:cm>
</p188:cmLst>
</file>

<file path=ppt/comments/modernComment_121_888A03D0.xml><?xml version="1.0" encoding="utf-8"?>
<p188:cmLst xmlns:a="http://schemas.openxmlformats.org/drawingml/2006/main" xmlns:r="http://schemas.openxmlformats.org/officeDocument/2006/relationships" xmlns:p188="http://schemas.microsoft.com/office/powerpoint/2018/8/main">
  <p188:cm id="{7ED001B5-7168-4341-A41B-CB7024227672}" authorId="{00000000-0000-0000-0000-000000000000}" created="2024-06-03T14:30:21.957">
    <ac:txMkLst xmlns:ac="http://schemas.microsoft.com/office/drawing/2013/main/command">
      <pc:docMk xmlns:pc="http://schemas.microsoft.com/office/powerpoint/2013/main/command"/>
      <pc:sldMk xmlns:pc="http://schemas.microsoft.com/office/powerpoint/2013/main/command" cId="2290746320" sldId="289"/>
      <ac:spMk id="2" creationId="{68CBAB74-5B5F-E692-0927-48852FF7CD0A}"/>
      <ac:txMk cp="37" len="182">
        <ac:context len="410" hash="1681245495"/>
      </ac:txMk>
    </ac:txMkLst>
    <p188:pos x="9856468" y="706956"/>
    <p188:txBody>
      <a:bodyPr/>
      <a:lstStyle/>
      <a:p>
        <a:r>
          <a:rPr lang="nl-BE"/>
          <a:t>More high level:
-Entity/non-entity
-Annotation difficulties
-Not present in training data</a:t>
        </a:r>
      </a:p>
    </p188:txBody>
  </p188:cm>
</p188:cmLst>
</file>

<file path=ppt/comments/modernComment_122_C70EAB5D.xml><?xml version="1.0" encoding="utf-8"?>
<p188:cmLst xmlns:a="http://schemas.openxmlformats.org/drawingml/2006/main" xmlns:r="http://schemas.openxmlformats.org/officeDocument/2006/relationships" xmlns:p188="http://schemas.microsoft.com/office/powerpoint/2018/8/main">
  <p188:cm id="{B6CAC7ED-D268-4CF0-AD3A-779BEBBCF053}" authorId="{00000000-0000-0000-0000-000000000000}" status="resolved" created="2024-06-03T14:01:05.864">
    <ac:txMkLst xmlns:ac="http://schemas.microsoft.com/office/drawing/2013/main/command">
      <pc:docMk xmlns:pc="http://schemas.microsoft.com/office/powerpoint/2013/main/command"/>
      <pc:sldMk xmlns:pc="http://schemas.microsoft.com/office/powerpoint/2013/main/command" cId="3339627357" sldId="290"/>
      <ac:spMk id="2" creationId="{51DA81DC-2417-6885-3FDA-778E449A5095}"/>
      <ac:txMk cp="98">
        <ac:context len="99" hash="927695024"/>
      </ac:txMk>
    </ac:txMkLst>
    <p188:pos x="5034417" y="1582994"/>
    <p188:txBody>
      <a:bodyPr/>
      <a:lstStyle/>
      <a:p>
        <a:r>
          <a:rPr lang="nl-BE"/>
          <a:t>Uitleggen wat dit is</a:t>
        </a:r>
      </a:p>
    </p188:txBody>
  </p188:cm>
</p188:cmLst>
</file>

<file path=ppt/comments/modernComment_126_D7CA7CDC.xml><?xml version="1.0" encoding="utf-8"?>
<p188:cmLst xmlns:a="http://schemas.openxmlformats.org/drawingml/2006/main" xmlns:r="http://schemas.openxmlformats.org/officeDocument/2006/relationships" xmlns:p188="http://schemas.microsoft.com/office/powerpoint/2018/8/main">
  <p188:cm id="{828D3217-EF25-4339-8D82-FD983002FAFE}" authorId="{00000000-0000-0000-0000-000000000000}" created="2024-06-03T14:22:55.911">
    <ac:txMkLst xmlns:ac="http://schemas.microsoft.com/office/drawing/2013/main/command">
      <pc:docMk xmlns:pc="http://schemas.microsoft.com/office/powerpoint/2013/main/command"/>
      <pc:sldMk xmlns:pc="http://schemas.microsoft.com/office/powerpoint/2013/main/command" cId="3620371676" sldId="294"/>
      <ac:spMk id="2" creationId="{5627E50B-68FF-AFAA-FEE2-ACAD7D3A7CEF}"/>
      <ac:txMk cp="164" len="48">
        <ac:context len="276" hash="2664974823"/>
      </ac:txMk>
    </ac:txMkLst>
    <p188:pos x="5499123" y="1199934"/>
    <p188:txBody>
      <a:bodyPr/>
      <a:lstStyle/>
      <a:p>
        <a:r>
          <a:rPr lang="nl-BE"/>
          <a:t>Meer concreet: info over multients zit al in de tree</a:t>
        </a:r>
      </a:p>
    </p188:txBody>
  </p188:cm>
</p188:cmLst>
</file>

<file path=ppt/comments/modernComment_127_785B2948.xml><?xml version="1.0" encoding="utf-8"?>
<p188:cmLst xmlns:a="http://schemas.openxmlformats.org/drawingml/2006/main" xmlns:r="http://schemas.openxmlformats.org/officeDocument/2006/relationships" xmlns:p188="http://schemas.microsoft.com/office/powerpoint/2018/8/main">
  <p188:cm id="{9200CC17-BB00-43A7-89B5-D5FE94634211}" authorId="{00000000-0000-0000-0000-000000000000}" created="2024-06-03T14:35:24.159">
    <ac:txMkLst xmlns:ac="http://schemas.microsoft.com/office/drawing/2013/main/command">
      <pc:docMk xmlns:pc="http://schemas.microsoft.com/office/powerpoint/2013/main/command"/>
      <pc:sldMk xmlns:pc="http://schemas.microsoft.com/office/powerpoint/2013/main/command" cId="2019240264" sldId="295"/>
      <ac:spMk id="2" creationId="{BE36FF60-2F24-DB49-B289-18BE5D81A98B}"/>
      <ac:txMk cp="25" len="12">
        <ac:context len="214" hash="65150161"/>
      </ac:txMk>
    </ac:txMkLst>
    <p188:pos x="5449019" y="335638"/>
    <p188:txBody>
      <a:bodyPr/>
      <a:lstStyle/>
      <a:p>
        <a:r>
          <a:rPr lang="nl-BE"/>
          <a:t>Uitleggen wat dit is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nl-NL"/>
              <a:t>6-6-2024</a:t>
            </a:r>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nl-NL"/>
              <a:t>6-6-2024</a:t>
            </a:r>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my name is Marijke Beersmans, I am a PhD </a:t>
            </a:r>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a:t>
            </a:fld>
            <a:endParaRPr lang="nl-NL"/>
          </a:p>
        </p:txBody>
      </p:sp>
      <p:sp>
        <p:nvSpPr>
          <p:cNvPr id="5" name="Date Placeholder 4">
            <a:extLst>
              <a:ext uri="{FF2B5EF4-FFF2-40B4-BE49-F238E27FC236}">
                <a16:creationId xmlns:a16="http://schemas.microsoft.com/office/drawing/2014/main" id="{F000D5D1-F7E9-C545-E181-EA04BD164C32}"/>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231862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follows is overview of the presentation.</a:t>
            </a:r>
            <a:br>
              <a:rPr lang="en-US" dirty="0"/>
            </a:br>
            <a:r>
              <a:rPr lang="en-US" dirty="0"/>
              <a:t>First, I will introduce the overarching project that </a:t>
            </a:r>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2</a:t>
            </a:fld>
            <a:endParaRPr lang="nl-NL"/>
          </a:p>
        </p:txBody>
      </p:sp>
      <p:sp>
        <p:nvSpPr>
          <p:cNvPr id="5" name="Date Placeholder 4">
            <a:extLst>
              <a:ext uri="{FF2B5EF4-FFF2-40B4-BE49-F238E27FC236}">
                <a16:creationId xmlns:a16="http://schemas.microsoft.com/office/drawing/2014/main" id="{B4991D5E-BAB1-597E-0501-3D7FBDF12F3B}"/>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155959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 is best understood category</a:t>
            </a:r>
          </a:p>
          <a:p>
            <a:r>
              <a:rPr lang="en-US" dirty="0"/>
              <a:t>LB2 scores the highest</a:t>
            </a:r>
          </a:p>
          <a:p>
            <a:r>
              <a:rPr lang="en-US" dirty="0"/>
              <a:t>Poetry is extremely difficult, word order, </a:t>
            </a:r>
          </a:p>
          <a:p>
            <a:endParaRPr lang="en-US" dirty="0"/>
          </a:p>
        </p:txBody>
      </p:sp>
      <p:sp>
        <p:nvSpPr>
          <p:cNvPr id="4" name="Slide Number Placeholder 3"/>
          <p:cNvSpPr>
            <a:spLocks noGrp="1"/>
          </p:cNvSpPr>
          <p:nvPr>
            <p:ph type="sldNum" sz="quarter" idx="5"/>
          </p:nvPr>
        </p:nvSpPr>
        <p:spPr/>
        <p:txBody>
          <a:bodyPr/>
          <a:lstStyle/>
          <a:p>
            <a:fld id="{8954E32A-327F-AF4B-8E1F-209FBF93D26D}" type="slidenum">
              <a:rPr lang="nl-NL" smtClean="0"/>
              <a:t>9</a:t>
            </a:fld>
            <a:endParaRPr lang="nl-NL"/>
          </a:p>
        </p:txBody>
      </p:sp>
      <p:sp>
        <p:nvSpPr>
          <p:cNvPr id="5" name="Date Placeholder 4">
            <a:extLst>
              <a:ext uri="{FF2B5EF4-FFF2-40B4-BE49-F238E27FC236}">
                <a16:creationId xmlns:a16="http://schemas.microsoft.com/office/drawing/2014/main" id="{DC52EA55-4B66-B8CE-13E0-0BA288AB8A84}"/>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93707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15</a:t>
            </a:fld>
            <a:endParaRPr lang="nl-NL"/>
          </a:p>
        </p:txBody>
      </p:sp>
      <p:sp>
        <p:nvSpPr>
          <p:cNvPr id="5" name="Date Placeholder 4">
            <a:extLst>
              <a:ext uri="{FF2B5EF4-FFF2-40B4-BE49-F238E27FC236}">
                <a16:creationId xmlns:a16="http://schemas.microsoft.com/office/drawing/2014/main" id="{E42F351C-E2DF-2E7C-7719-5130DA4E041C}"/>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98915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are the results of the normal Named Entity Recognition. As you can see, AG-BERT and UGARIT score the best, but overall the performances are quite close.</a:t>
            </a:r>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16</a:t>
            </a:fld>
            <a:endParaRPr lang="nl-NL"/>
          </a:p>
        </p:txBody>
      </p:sp>
      <p:sp>
        <p:nvSpPr>
          <p:cNvPr id="5" name="Date Placeholder 4">
            <a:extLst>
              <a:ext uri="{FF2B5EF4-FFF2-40B4-BE49-F238E27FC236}">
                <a16:creationId xmlns:a16="http://schemas.microsoft.com/office/drawing/2014/main" id="{6DC3AD6D-CBC9-613E-E766-781C8A36D74E}"/>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253638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critical editions do not use sentence initial capitalization and basically only capitalize something when it is an entity of some kind. This is also the policy of the </a:t>
            </a:r>
            <a:r>
              <a:rPr lang="en-US" dirty="0" err="1"/>
              <a:t>GLAUx</a:t>
            </a:r>
            <a:r>
              <a:rPr lang="en-US" dirty="0"/>
              <a:t> corpus.</a:t>
            </a:r>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17</a:t>
            </a:fld>
            <a:endParaRPr lang="nl-NL"/>
          </a:p>
        </p:txBody>
      </p:sp>
      <p:sp>
        <p:nvSpPr>
          <p:cNvPr id="5" name="Date Placeholder 4">
            <a:extLst>
              <a:ext uri="{FF2B5EF4-FFF2-40B4-BE49-F238E27FC236}">
                <a16:creationId xmlns:a16="http://schemas.microsoft.com/office/drawing/2014/main" id="{633A6EC2-5C50-FE47-D57C-F97813577BEB}"/>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421210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20</a:t>
            </a:fld>
            <a:endParaRPr lang="nl-NL"/>
          </a:p>
        </p:txBody>
      </p:sp>
      <p:sp>
        <p:nvSpPr>
          <p:cNvPr id="5" name="Date Placeholder 4">
            <a:extLst>
              <a:ext uri="{FF2B5EF4-FFF2-40B4-BE49-F238E27FC236}">
                <a16:creationId xmlns:a16="http://schemas.microsoft.com/office/drawing/2014/main" id="{330001CB-C028-9E22-F337-42D8B9097568}"/>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5495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22</a:t>
            </a:fld>
            <a:endParaRPr lang="nl-NL"/>
          </a:p>
        </p:txBody>
      </p:sp>
      <p:sp>
        <p:nvSpPr>
          <p:cNvPr id="5" name="Date Placeholder 4">
            <a:extLst>
              <a:ext uri="{FF2B5EF4-FFF2-40B4-BE49-F238E27FC236}">
                <a16:creationId xmlns:a16="http://schemas.microsoft.com/office/drawing/2014/main" id="{A023EBEB-CFF7-6D9B-9C80-DB3C7725F236}"/>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426562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23</a:t>
            </a:fld>
            <a:endParaRPr lang="nl-NL"/>
          </a:p>
        </p:txBody>
      </p:sp>
      <p:sp>
        <p:nvSpPr>
          <p:cNvPr id="5" name="Date Placeholder 4">
            <a:extLst>
              <a:ext uri="{FF2B5EF4-FFF2-40B4-BE49-F238E27FC236}">
                <a16:creationId xmlns:a16="http://schemas.microsoft.com/office/drawing/2014/main" id="{A15735CF-07D3-405C-65AA-D8F60317B73B}"/>
              </a:ext>
            </a:extLst>
          </p:cNvPr>
          <p:cNvSpPr>
            <a:spLocks noGrp="1"/>
          </p:cNvSpPr>
          <p:nvPr>
            <p:ph type="dt" idx="1"/>
          </p:nvPr>
        </p:nvSpPr>
        <p:spPr/>
        <p:txBody>
          <a:bodyPr/>
          <a:lstStyle/>
          <a:p>
            <a:r>
              <a:rPr lang="nl-NL"/>
              <a:t>6-6-2024</a:t>
            </a:r>
          </a:p>
        </p:txBody>
      </p:sp>
    </p:spTree>
    <p:extLst>
      <p:ext uri="{BB962C8B-B14F-4D97-AF65-F5344CB8AC3E}">
        <p14:creationId xmlns:p14="http://schemas.microsoft.com/office/powerpoint/2010/main" val="4144590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04D9467E-6FBE-459D-826E-BB437E1DCAB7}" type="datetime1">
              <a:rPr lang="nl-BE" smtClean="0"/>
              <a:t>3/06/2024</a:t>
            </a:fld>
            <a:endParaRPr lang="nl-NL"/>
          </a:p>
        </p:txBody>
      </p:sp>
      <p:sp>
        <p:nvSpPr>
          <p:cNvPr id="5" name="Tijdelijke aanduiding voor voettekst 4"/>
          <p:cNvSpPr>
            <a:spLocks noGrp="1"/>
          </p:cNvSpPr>
          <p:nvPr>
            <p:ph type="ftr" sz="quarter" idx="11"/>
          </p:nvPr>
        </p:nvSpPr>
        <p:spPr/>
        <p:txBody>
          <a:bodyPr/>
          <a:lstStyle/>
          <a:p>
            <a:r>
              <a:rPr lang="nl-NL"/>
              <a:t>Department of Linguistics</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BBDE054-54E8-47F6-8B9C-EE881BD6C44C}" type="datetime1">
              <a:rPr lang="nl-BE" smtClean="0"/>
              <a:t>3/06/2024</a:t>
            </a:fld>
            <a:endParaRPr lang="nl-NL"/>
          </a:p>
        </p:txBody>
      </p:sp>
      <p:sp>
        <p:nvSpPr>
          <p:cNvPr id="5" name="Tijdelijke aanduiding voor voettekst 4"/>
          <p:cNvSpPr>
            <a:spLocks noGrp="1"/>
          </p:cNvSpPr>
          <p:nvPr>
            <p:ph type="ftr" sz="quarter" idx="11"/>
          </p:nvPr>
        </p:nvSpPr>
        <p:spPr/>
        <p:txBody>
          <a:bodyPr/>
          <a:lstStyle/>
          <a:p>
            <a:r>
              <a:rPr lang="nl-NL"/>
              <a:t>Department of Linguistics</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915F9BD-B565-4ED1-BF7D-AA518BB05116}" type="datetime1">
              <a:rPr lang="nl-BE" smtClean="0"/>
              <a:t>3/06/2024</a:t>
            </a:fld>
            <a:endParaRPr lang="nl-NL"/>
          </a:p>
        </p:txBody>
      </p:sp>
      <p:sp>
        <p:nvSpPr>
          <p:cNvPr id="5" name="Tijdelijke aanduiding voor voettekst 4"/>
          <p:cNvSpPr>
            <a:spLocks noGrp="1"/>
          </p:cNvSpPr>
          <p:nvPr>
            <p:ph type="ftr" sz="quarter" idx="11"/>
          </p:nvPr>
        </p:nvSpPr>
        <p:spPr/>
        <p:txBody>
          <a:bodyPr/>
          <a:lstStyle/>
          <a:p>
            <a:r>
              <a:rPr lang="nl-NL"/>
              <a:t>Department of Linguistics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89615EBF-DDD2-4968-A474-494D1322E4E0}" type="datetime1">
              <a:rPr lang="nl-BE" smtClean="0"/>
              <a:t>3/06/2024</a:t>
            </a:fld>
            <a:endParaRPr lang="nl-NL" dirty="0"/>
          </a:p>
        </p:txBody>
      </p:sp>
      <p:sp>
        <p:nvSpPr>
          <p:cNvPr id="5" name="Tijdelijke aanduiding voor voettekst 4"/>
          <p:cNvSpPr>
            <a:spLocks noGrp="1"/>
          </p:cNvSpPr>
          <p:nvPr>
            <p:ph type="ftr" sz="quarter" idx="11"/>
          </p:nvPr>
        </p:nvSpPr>
        <p:spPr/>
        <p:txBody>
          <a:bodyPr/>
          <a:lstStyle/>
          <a:p>
            <a:r>
              <a:rPr lang="nl-NL"/>
              <a:t>Department of Linguistics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81B3E3C4-89C9-4EAC-9443-72AFBECF24B1}" type="datetime1">
              <a:rPr lang="nl-BE" smtClean="0"/>
              <a:t>3/06/2024</a:t>
            </a:fld>
            <a:endParaRPr lang="nl-NL" dirty="0"/>
          </a:p>
        </p:txBody>
      </p:sp>
      <p:sp>
        <p:nvSpPr>
          <p:cNvPr id="5" name="Tijdelijke aanduiding voor voettekst 4"/>
          <p:cNvSpPr>
            <a:spLocks noGrp="1"/>
          </p:cNvSpPr>
          <p:nvPr>
            <p:ph type="ftr" sz="quarter" idx="11"/>
          </p:nvPr>
        </p:nvSpPr>
        <p:spPr/>
        <p:txBody>
          <a:bodyPr/>
          <a:lstStyle/>
          <a:p>
            <a:r>
              <a:rPr lang="nl-NL"/>
              <a:t>Department of Linguistics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880D141D-080D-4F99-9BBC-26D12414FAC8}" type="datetime1">
              <a:rPr lang="nl-BE" smtClean="0"/>
              <a:t>3/06/2024</a:t>
            </a:fld>
            <a:endParaRPr lang="nl-NL"/>
          </a:p>
        </p:txBody>
      </p:sp>
      <p:sp>
        <p:nvSpPr>
          <p:cNvPr id="6" name="Tijdelijke aanduiding voor voettekst 5"/>
          <p:cNvSpPr>
            <a:spLocks noGrp="1"/>
          </p:cNvSpPr>
          <p:nvPr>
            <p:ph type="ftr" sz="quarter" idx="11"/>
          </p:nvPr>
        </p:nvSpPr>
        <p:spPr/>
        <p:txBody>
          <a:bodyPr/>
          <a:lstStyle/>
          <a:p>
            <a:r>
              <a:rPr lang="nl-NL"/>
              <a:t>Department of Linguistics</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7AAE739F-81DF-4617-A171-77B4EF20E8F2}" type="datetime1">
              <a:rPr lang="nl-BE" smtClean="0"/>
              <a:t>3/06/2024</a:t>
            </a:fld>
            <a:endParaRPr lang="nl-NL" dirty="0"/>
          </a:p>
        </p:txBody>
      </p:sp>
      <p:sp>
        <p:nvSpPr>
          <p:cNvPr id="8" name="Tijdelijke aanduiding voor voettekst 7"/>
          <p:cNvSpPr>
            <a:spLocks noGrp="1"/>
          </p:cNvSpPr>
          <p:nvPr>
            <p:ph type="ftr" sz="quarter" idx="11"/>
          </p:nvPr>
        </p:nvSpPr>
        <p:spPr/>
        <p:txBody>
          <a:bodyPr/>
          <a:lstStyle/>
          <a:p>
            <a:r>
              <a:rPr lang="nl-NL"/>
              <a:t>Department of Linguistics</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85A45C1D-90F7-42F7-921B-617E0576BF28}" type="datetime1">
              <a:rPr lang="nl-BE" smtClean="0"/>
              <a:t>3/06/2024</a:t>
            </a:fld>
            <a:endParaRPr lang="nl-NL"/>
          </a:p>
        </p:txBody>
      </p:sp>
      <p:sp>
        <p:nvSpPr>
          <p:cNvPr id="4" name="Tijdelijke aanduiding voor voettekst 3"/>
          <p:cNvSpPr>
            <a:spLocks noGrp="1"/>
          </p:cNvSpPr>
          <p:nvPr>
            <p:ph type="ftr" sz="quarter" idx="11"/>
          </p:nvPr>
        </p:nvSpPr>
        <p:spPr/>
        <p:txBody>
          <a:bodyPr/>
          <a:lstStyle/>
          <a:p>
            <a:r>
              <a:rPr lang="nl-NL"/>
              <a:t>Department of Linguistics</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46EAB7B-BDA1-4098-AFAA-C5611E0A9E41}" type="datetime1">
              <a:rPr lang="nl-BE" smtClean="0"/>
              <a:t>3/06/2024</a:t>
            </a:fld>
            <a:endParaRPr lang="nl-NL"/>
          </a:p>
        </p:txBody>
      </p:sp>
      <p:sp>
        <p:nvSpPr>
          <p:cNvPr id="3" name="Tijdelijke aanduiding voor voettekst 2"/>
          <p:cNvSpPr>
            <a:spLocks noGrp="1"/>
          </p:cNvSpPr>
          <p:nvPr>
            <p:ph type="ftr" sz="quarter" idx="11"/>
          </p:nvPr>
        </p:nvSpPr>
        <p:spPr/>
        <p:txBody>
          <a:bodyPr/>
          <a:lstStyle/>
          <a:p>
            <a:r>
              <a:rPr lang="nl-NL"/>
              <a:t>Department of Linguistics</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D39B4DDF-2149-44BD-9822-6ADFF74B338E}" type="datetime1">
              <a:rPr lang="nl-BE" smtClean="0"/>
              <a:t>3/06/2024</a:t>
            </a:fld>
            <a:endParaRPr lang="nl-NL" dirty="0"/>
          </a:p>
        </p:txBody>
      </p:sp>
      <p:sp>
        <p:nvSpPr>
          <p:cNvPr id="5" name="Tijdelijke aanduiding voor voettekst 4"/>
          <p:cNvSpPr>
            <a:spLocks noGrp="1"/>
          </p:cNvSpPr>
          <p:nvPr>
            <p:ph type="ftr" sz="quarter" idx="11"/>
          </p:nvPr>
        </p:nvSpPr>
        <p:spPr/>
        <p:txBody>
          <a:bodyPr/>
          <a:lstStyle/>
          <a:p>
            <a:r>
              <a:rPr lang="nl-NL"/>
              <a:t>Department of Linguistics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7A74B4F9-6729-4BB6-9522-408924505F01}" type="datetime1">
              <a:rPr lang="nl-BE" smtClean="0"/>
              <a:t>3/06/2024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Department of Linguistics</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F6611C57-8C7B-4C3E-9092-077D312D3889}" type="datetime1">
              <a:rPr lang="nl-BE" smtClean="0"/>
              <a:t>3/06/2024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Department of Linguistics</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2_C70EAB5D.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27_785B294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26_D7CA7CDC.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E_42929C7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21_888A03D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48550/arXiv.2009.10053" TargetMode="External"/><Relationship Id="rId2" Type="http://schemas.openxmlformats.org/officeDocument/2006/relationships/hyperlink" Target="https://github.com/STEPBible/STEPBible-Data" TargetMode="External"/><Relationship Id="rId1" Type="http://schemas.openxmlformats.org/officeDocument/2006/relationships/slideLayout" Target="../slideLayouts/slideLayout2.xml"/><Relationship Id="rId5" Type="http://schemas.openxmlformats.org/officeDocument/2006/relationships/hyperlink" Target="https://doi.org/10.18653/v1/N19-1231" TargetMode="External"/><Relationship Id="rId4" Type="http://schemas.openxmlformats.org/officeDocument/2006/relationships/hyperlink" Target="https://doi.org/10.1007/978-3-319-15168-7_3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dium.com/pelagios/beyond-translation-building-better-greek-scholars-561ab331a1bc" TargetMode="External"/><Relationship Id="rId2" Type="http://schemas.openxmlformats.org/officeDocument/2006/relationships/hyperlink" Target="https://doi.org/10.5334/bck.f" TargetMode="External"/><Relationship Id="rId1" Type="http://schemas.openxmlformats.org/officeDocument/2006/relationships/slideLayout" Target="../slideLayouts/slideLayout2.xml"/><Relationship Id="rId6" Type="http://schemas.openxmlformats.org/officeDocument/2006/relationships/hyperlink" Target="http://hdl.handle.net/1854/LU-8726146" TargetMode="External"/><Relationship Id="rId5" Type="http://schemas.openxmlformats.org/officeDocument/2006/relationships/hyperlink" Target="https://doi.org/10.18653/v1/2023.acl-long.846" TargetMode="External"/><Relationship Id="rId4" Type="http://schemas.openxmlformats.org/officeDocument/2006/relationships/hyperlink" Target="https://huggingface.co/mercelisw/electra-gr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iogenet.ucsd.edu/"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8_289560E.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6_7B0439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C_F383EBB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en-US" dirty="0"/>
              <a:t>Named Entity Recognition for a Large-Scale Analysis of Individuals in Antiquity</a:t>
            </a:r>
            <a:endParaRPr lang="nl-NL" dirty="0"/>
          </a:p>
        </p:txBody>
      </p:sp>
      <p:sp>
        <p:nvSpPr>
          <p:cNvPr id="9" name="Ondertitel 8"/>
          <p:cNvSpPr>
            <a:spLocks noGrp="1"/>
          </p:cNvSpPr>
          <p:nvPr>
            <p:ph type="subTitle" idx="1"/>
          </p:nvPr>
        </p:nvSpPr>
        <p:spPr/>
        <p:txBody>
          <a:bodyPr>
            <a:normAutofit fontScale="92500"/>
          </a:bodyPr>
          <a:lstStyle/>
          <a:p>
            <a:r>
              <a:rPr lang="nl-NL" dirty="0"/>
              <a:t>Marijke Beersmans, Alek Keersmaekers, Evelien de Graaf, Tim Van de Cruys, Margherita Fantoli</a:t>
            </a:r>
          </a:p>
        </p:txBody>
      </p:sp>
      <p:sp>
        <p:nvSpPr>
          <p:cNvPr id="10" name="Tijdelijke aanduiding voor afbeelding 9"/>
          <p:cNvSpPr>
            <a:spLocks noGrp="1"/>
          </p:cNvSpPr>
          <p:nvPr>
            <p:ph type="pic" sz="quarter" idx="10"/>
          </p:nvPr>
        </p:nvSpPr>
        <p:spPr/>
      </p:sp>
      <p:pic>
        <p:nvPicPr>
          <p:cNvPr id="1026" name="Picture 2">
            <a:extLst>
              <a:ext uri="{FF2B5EF4-FFF2-40B4-BE49-F238E27FC236}">
                <a16:creationId xmlns:a16="http://schemas.microsoft.com/office/drawing/2014/main" id="{78B5F27C-ECD7-10E6-7391-DBAD2C62A3CF}"/>
              </a:ext>
            </a:extLst>
          </p:cNvPr>
          <p:cNvPicPr>
            <a:picLocks noChangeAspect="1" noChangeArrowheads="1"/>
          </p:cNvPicPr>
          <p:nvPr/>
        </p:nvPicPr>
        <p:blipFill>
          <a:blip r:embed="rId3">
            <a:duotone>
              <a:srgbClr val="E7B03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51050" y="1654175"/>
            <a:ext cx="3765650" cy="329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6397ABF-6E14-98DB-29DB-D94B978FAB25}"/>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B2A4F46B-D8A8-BC23-7382-6EA2F4D88D29}"/>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D7E43020-9C5E-E858-4B72-8D9CE9DEDFDD}"/>
              </a:ext>
            </a:extLst>
          </p:cNvPr>
          <p:cNvSpPr>
            <a:spLocks noGrp="1"/>
          </p:cNvSpPr>
          <p:nvPr>
            <p:ph type="sldNum" sz="quarter" idx="12"/>
          </p:nvPr>
        </p:nvSpPr>
        <p:spPr/>
        <p:txBody>
          <a:bodyPr/>
          <a:lstStyle/>
          <a:p>
            <a:fld id="{0A297500-7527-634B-90F4-69D0994C32B4}" type="slidenum">
              <a:rPr lang="nl-NL" smtClean="0"/>
              <a:t>10</a:t>
            </a:fld>
            <a:endParaRPr lang="nl-NL"/>
          </a:p>
        </p:txBody>
      </p:sp>
      <p:graphicFrame>
        <p:nvGraphicFramePr>
          <p:cNvPr id="7" name="Chart 6">
            <a:extLst>
              <a:ext uri="{FF2B5EF4-FFF2-40B4-BE49-F238E27FC236}">
                <a16:creationId xmlns:a16="http://schemas.microsoft.com/office/drawing/2014/main" id="{91F45A00-C4C3-52FD-057D-ACEF500F2B15}"/>
              </a:ext>
            </a:extLst>
          </p:cNvPr>
          <p:cNvGraphicFramePr>
            <a:graphicFrameLocks/>
          </p:cNvGraphicFramePr>
          <p:nvPr>
            <p:extLst>
              <p:ext uri="{D42A27DB-BD31-4B8C-83A1-F6EECF244321}">
                <p14:modId xmlns:p14="http://schemas.microsoft.com/office/powerpoint/2010/main" val="608470240"/>
              </p:ext>
            </p:extLst>
          </p:nvPr>
        </p:nvGraphicFramePr>
        <p:xfrm>
          <a:off x="576000" y="760941"/>
          <a:ext cx="10394913" cy="516934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a:extLst>
              <a:ext uri="{FF2B5EF4-FFF2-40B4-BE49-F238E27FC236}">
                <a16:creationId xmlns:a16="http://schemas.microsoft.com/office/drawing/2014/main" id="{C6D10D01-7C53-E20A-3DE6-A57C4C581EEE}"/>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330813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FE606-8D10-9887-13D2-53BB15C0BE5E}"/>
              </a:ext>
            </a:extLst>
          </p:cNvPr>
          <p:cNvSpPr>
            <a:spLocks noGrp="1"/>
          </p:cNvSpPr>
          <p:nvPr>
            <p:ph idx="1"/>
          </p:nvPr>
        </p:nvSpPr>
        <p:spPr>
          <a:xfrm>
            <a:off x="577713" y="1197000"/>
            <a:ext cx="11041200" cy="4464000"/>
          </a:xfrm>
        </p:spPr>
        <p:txBody>
          <a:bodyPr>
            <a:normAutofit lnSpcReduction="10000"/>
          </a:bodyPr>
          <a:lstStyle/>
          <a:p>
            <a:r>
              <a:rPr lang="en-US" b="1" dirty="0">
                <a:sym typeface="Wingdings" panose="05000000000000000000" pitchFamily="2" charset="2"/>
              </a:rPr>
              <a:t>Error analysis </a:t>
            </a:r>
            <a:r>
              <a:rPr lang="en-US" dirty="0"/>
              <a:t>(by Evelien de Graaf)</a:t>
            </a:r>
            <a:endParaRPr lang="en-US" b="1" dirty="0">
              <a:sym typeface="Wingdings" panose="05000000000000000000" pitchFamily="2" charset="2"/>
            </a:endParaRPr>
          </a:p>
          <a:p>
            <a:pPr lvl="1"/>
            <a:r>
              <a:rPr lang="en-US" b="1" dirty="0">
                <a:sym typeface="Wingdings" panose="05000000000000000000" pitchFamily="2" charset="2"/>
              </a:rPr>
              <a:t>Boundary detection</a:t>
            </a:r>
          </a:p>
          <a:p>
            <a:pPr lvl="2"/>
            <a:r>
              <a:rPr lang="en-US" dirty="0">
                <a:sym typeface="Wingdings" panose="05000000000000000000" pitchFamily="2" charset="2"/>
              </a:rPr>
              <a:t>Lists: </a:t>
            </a:r>
            <a:r>
              <a:rPr lang="en-US" dirty="0" err="1">
                <a:sym typeface="Wingdings" panose="05000000000000000000" pitchFamily="2" charset="2"/>
              </a:rPr>
              <a:t>Gracchis</a:t>
            </a:r>
            <a:r>
              <a:rPr lang="en-US" dirty="0">
                <a:sym typeface="Wingdings" panose="05000000000000000000" pitchFamily="2" charset="2"/>
              </a:rPr>
              <a:t> et </a:t>
            </a:r>
            <a:r>
              <a:rPr lang="en-US" dirty="0" err="1">
                <a:sym typeface="Wingdings" panose="05000000000000000000" pitchFamily="2" charset="2"/>
              </a:rPr>
              <a:t>Catoni</a:t>
            </a:r>
            <a:r>
              <a:rPr lang="en-US" dirty="0">
                <a:sym typeface="Wingdings" panose="05000000000000000000" pitchFamily="2" charset="2"/>
              </a:rPr>
              <a:t> </a:t>
            </a:r>
            <a:r>
              <a:rPr lang="en-US" dirty="0" err="1">
                <a:sym typeface="Wingdings" panose="05000000000000000000" pitchFamily="2" charset="2"/>
              </a:rPr>
              <a:t>Pollionem</a:t>
            </a:r>
            <a:r>
              <a:rPr lang="en-US" dirty="0">
                <a:sym typeface="Wingdings" panose="05000000000000000000" pitchFamily="2" charset="2"/>
              </a:rPr>
              <a:t> </a:t>
            </a:r>
            <a:r>
              <a:rPr lang="en-US" dirty="0" err="1">
                <a:sym typeface="Wingdings" panose="05000000000000000000" pitchFamily="2" charset="2"/>
              </a:rPr>
              <a:t>Caesarem</a:t>
            </a:r>
            <a:r>
              <a:rPr lang="en-US" dirty="0">
                <a:sym typeface="Wingdings" panose="05000000000000000000" pitchFamily="2" charset="2"/>
              </a:rPr>
              <a:t> </a:t>
            </a:r>
            <a:r>
              <a:rPr lang="en-US" dirty="0" err="1">
                <a:sym typeface="Wingdings" panose="05000000000000000000" pitchFamily="2" charset="2"/>
              </a:rPr>
              <a:t>Caelium</a:t>
            </a:r>
            <a:r>
              <a:rPr lang="en-US" dirty="0">
                <a:sym typeface="Wingdings" panose="05000000000000000000" pitchFamily="2" charset="2"/>
              </a:rPr>
              <a:t> (Ep. 1.20.4) - three separate entities predicted as one</a:t>
            </a:r>
          </a:p>
          <a:p>
            <a:pPr lvl="1"/>
            <a:r>
              <a:rPr lang="en-US" b="1" dirty="0"/>
              <a:t>Rare/unclear in training data</a:t>
            </a:r>
            <a:endParaRPr lang="en-US" dirty="0">
              <a:sym typeface="Wingdings" panose="05000000000000000000" pitchFamily="2" charset="2"/>
            </a:endParaRPr>
          </a:p>
          <a:p>
            <a:pPr lvl="2"/>
            <a:r>
              <a:rPr lang="en-US" b="1" dirty="0">
                <a:sym typeface="Wingdings" panose="05000000000000000000" pitchFamily="2" charset="2"/>
              </a:rPr>
              <a:t>Foreign names</a:t>
            </a:r>
            <a:r>
              <a:rPr lang="en-US" dirty="0">
                <a:sym typeface="Wingdings" panose="05000000000000000000" pitchFamily="2" charset="2"/>
              </a:rPr>
              <a:t>: </a:t>
            </a:r>
            <a:r>
              <a:rPr lang="en-US" dirty="0" err="1">
                <a:sym typeface="Wingdings" panose="05000000000000000000" pitchFamily="2" charset="2"/>
              </a:rPr>
              <a:t>Adadu</a:t>
            </a:r>
            <a:r>
              <a:rPr lang="en-US" dirty="0">
                <a:sym typeface="Wingdings" panose="05000000000000000000" pitchFamily="2" charset="2"/>
              </a:rPr>
              <a:t>, </a:t>
            </a:r>
            <a:r>
              <a:rPr lang="en-US" dirty="0" err="1">
                <a:sym typeface="Wingdings" panose="05000000000000000000" pitchFamily="2" charset="2"/>
              </a:rPr>
              <a:t>Calymne</a:t>
            </a:r>
            <a:r>
              <a:rPr lang="en-US" dirty="0">
                <a:sym typeface="Wingdings" panose="05000000000000000000" pitchFamily="2" charset="2"/>
              </a:rPr>
              <a:t>, </a:t>
            </a:r>
            <a:r>
              <a:rPr lang="en-US" dirty="0" err="1">
                <a:sym typeface="Wingdings" panose="05000000000000000000" pitchFamily="2" charset="2"/>
              </a:rPr>
              <a:t>Therapnaeus</a:t>
            </a:r>
            <a:r>
              <a:rPr lang="en-US" dirty="0">
                <a:sym typeface="Wingdings" panose="05000000000000000000" pitchFamily="2" charset="2"/>
              </a:rPr>
              <a:t>, Andromeda etc.</a:t>
            </a:r>
          </a:p>
          <a:p>
            <a:pPr lvl="2"/>
            <a:r>
              <a:rPr lang="en-US" b="1" dirty="0">
                <a:sym typeface="Wingdings" panose="05000000000000000000" pitchFamily="2" charset="2"/>
              </a:rPr>
              <a:t>GRP/LOC unclear</a:t>
            </a:r>
            <a:r>
              <a:rPr lang="en-US" dirty="0">
                <a:sym typeface="Wingdings" panose="05000000000000000000" pitchFamily="2" charset="2"/>
              </a:rPr>
              <a:t>: </a:t>
            </a:r>
            <a:r>
              <a:rPr lang="en-US" dirty="0" err="1">
                <a:sym typeface="Wingdings" panose="05000000000000000000" pitchFamily="2" charset="2"/>
              </a:rPr>
              <a:t>neque</a:t>
            </a:r>
            <a:r>
              <a:rPr lang="en-US" dirty="0">
                <a:sym typeface="Wingdings" panose="05000000000000000000" pitchFamily="2" charset="2"/>
              </a:rPr>
              <a:t> </a:t>
            </a:r>
            <a:r>
              <a:rPr lang="en-US" dirty="0" err="1">
                <a:sym typeface="Wingdings" panose="05000000000000000000" pitchFamily="2" charset="2"/>
              </a:rPr>
              <a:t>enim</a:t>
            </a:r>
            <a:r>
              <a:rPr lang="en-US" dirty="0">
                <a:sym typeface="Wingdings" panose="05000000000000000000" pitchFamily="2" charset="2"/>
              </a:rPr>
              <a:t> </a:t>
            </a:r>
            <a:r>
              <a:rPr lang="en-US" dirty="0" err="1">
                <a:sym typeface="Wingdings" panose="05000000000000000000" pitchFamily="2" charset="2"/>
              </a:rPr>
              <a:t>conferendum</a:t>
            </a:r>
            <a:r>
              <a:rPr lang="en-US" dirty="0">
                <a:sym typeface="Wingdings" panose="05000000000000000000" pitchFamily="2" charset="2"/>
              </a:rPr>
              <a:t> </a:t>
            </a:r>
            <a:r>
              <a:rPr lang="en-US" dirty="0" err="1">
                <a:sym typeface="Wingdings" panose="05000000000000000000" pitchFamily="2" charset="2"/>
              </a:rPr>
              <a:t>esse</a:t>
            </a:r>
            <a:r>
              <a:rPr lang="en-US" dirty="0">
                <a:sym typeface="Wingdings" panose="05000000000000000000" pitchFamily="2" charset="2"/>
              </a:rPr>
              <a:t> </a:t>
            </a:r>
            <a:r>
              <a:rPr lang="en-US" dirty="0" err="1">
                <a:sym typeface="Wingdings" panose="05000000000000000000" pitchFamily="2" charset="2"/>
              </a:rPr>
              <a:t>Gallicum</a:t>
            </a:r>
            <a:r>
              <a:rPr lang="en-US" dirty="0">
                <a:sym typeface="Wingdings" panose="05000000000000000000" pitchFamily="2" charset="2"/>
              </a:rPr>
              <a:t> [B-LOC] cum </a:t>
            </a:r>
            <a:r>
              <a:rPr lang="en-US" dirty="0" err="1">
                <a:sym typeface="Wingdings" panose="05000000000000000000" pitchFamily="2" charset="2"/>
              </a:rPr>
              <a:t>Germanorum</a:t>
            </a:r>
            <a:r>
              <a:rPr lang="en-US" dirty="0">
                <a:sym typeface="Wingdings" panose="05000000000000000000" pitchFamily="2" charset="2"/>
              </a:rPr>
              <a:t> [B-GRP] </a:t>
            </a:r>
            <a:r>
              <a:rPr lang="en-US" dirty="0" err="1">
                <a:sym typeface="Wingdings" panose="05000000000000000000" pitchFamily="2" charset="2"/>
              </a:rPr>
              <a:t>agro</a:t>
            </a:r>
            <a:r>
              <a:rPr lang="en-US" dirty="0">
                <a:sym typeface="Wingdings" panose="05000000000000000000" pitchFamily="2" charset="2"/>
              </a:rPr>
              <a:t> (GW, 1.31) </a:t>
            </a:r>
            <a:r>
              <a:rPr lang="en-US" i="1" dirty="0">
                <a:sym typeface="Wingdings" panose="05000000000000000000" pitchFamily="2" charset="2"/>
              </a:rPr>
              <a:t>‘for there can be no comparison between the Gallic and the German territory’ </a:t>
            </a:r>
          </a:p>
          <a:p>
            <a:pPr lvl="3"/>
            <a:r>
              <a:rPr lang="en-US" dirty="0">
                <a:sym typeface="Wingdings" panose="05000000000000000000" pitchFamily="2" charset="2"/>
              </a:rPr>
              <a:t>Prediction: GRP for both</a:t>
            </a:r>
          </a:p>
          <a:p>
            <a:pPr lvl="1"/>
            <a:r>
              <a:rPr lang="en-US" b="1" dirty="0">
                <a:sym typeface="Wingdings" panose="05000000000000000000" pitchFamily="2" charset="2"/>
              </a:rPr>
              <a:t>Tokens that occur both as entity and non-entity</a:t>
            </a:r>
            <a:r>
              <a:rPr lang="en-US" dirty="0">
                <a:sym typeface="Wingdings" panose="05000000000000000000" pitchFamily="2" charset="2"/>
              </a:rPr>
              <a:t>: Pax (Goddess) / pax (peace)</a:t>
            </a:r>
          </a:p>
          <a:p>
            <a:endParaRPr lang="nl-BE" dirty="0"/>
          </a:p>
        </p:txBody>
      </p:sp>
      <p:sp>
        <p:nvSpPr>
          <p:cNvPr id="3" name="Date Placeholder 2">
            <a:extLst>
              <a:ext uri="{FF2B5EF4-FFF2-40B4-BE49-F238E27FC236}">
                <a16:creationId xmlns:a16="http://schemas.microsoft.com/office/drawing/2014/main" id="{95D062F6-0AA7-8D54-9EF4-A202F48B8775}"/>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E72514DB-FF37-4B53-BA42-66C4F5490014}"/>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D88A203D-DFAC-434E-CE56-03CAB48ACE43}"/>
              </a:ext>
            </a:extLst>
          </p:cNvPr>
          <p:cNvSpPr>
            <a:spLocks noGrp="1"/>
          </p:cNvSpPr>
          <p:nvPr>
            <p:ph type="sldNum" sz="quarter" idx="12"/>
          </p:nvPr>
        </p:nvSpPr>
        <p:spPr/>
        <p:txBody>
          <a:bodyPr/>
          <a:lstStyle/>
          <a:p>
            <a:fld id="{0A297500-7527-634B-90F4-69D0994C32B4}" type="slidenum">
              <a:rPr lang="nl-NL" smtClean="0"/>
              <a:t>11</a:t>
            </a:fld>
            <a:endParaRPr lang="nl-NL"/>
          </a:p>
        </p:txBody>
      </p:sp>
      <p:sp>
        <p:nvSpPr>
          <p:cNvPr id="6" name="Title 5">
            <a:extLst>
              <a:ext uri="{FF2B5EF4-FFF2-40B4-BE49-F238E27FC236}">
                <a16:creationId xmlns:a16="http://schemas.microsoft.com/office/drawing/2014/main" id="{6C82235A-6EE7-C5A5-CD54-C2AD046B6C2D}"/>
              </a:ext>
            </a:extLst>
          </p:cNvPr>
          <p:cNvSpPr>
            <a:spLocks noGrp="1"/>
          </p:cNvSpPr>
          <p:nvPr>
            <p:ph type="title"/>
          </p:nvPr>
        </p:nvSpPr>
        <p:spPr/>
        <p:txBody>
          <a:bodyPr/>
          <a:lstStyle/>
          <a:p>
            <a:r>
              <a:rPr lang="en-US" dirty="0"/>
              <a:t>Results</a:t>
            </a:r>
            <a:endParaRPr lang="nl-BE" dirty="0"/>
          </a:p>
        </p:txBody>
      </p:sp>
    </p:spTree>
    <p:extLst>
      <p:ext uri="{BB962C8B-B14F-4D97-AF65-F5344CB8AC3E}">
        <p14:creationId xmlns:p14="http://schemas.microsoft.com/office/powerpoint/2010/main" val="225065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7EAB1-4FB1-26E5-27C7-906FB7B37EFB}"/>
              </a:ext>
            </a:extLst>
          </p:cNvPr>
          <p:cNvSpPr>
            <a:spLocks noGrp="1"/>
          </p:cNvSpPr>
          <p:nvPr>
            <p:ph type="dt" sz="half" idx="10"/>
          </p:nvPr>
        </p:nvSpPr>
        <p:spPr/>
        <p:txBody>
          <a:bodyPr/>
          <a:lstStyle/>
          <a:p>
            <a:fld id="{04D9467E-6FBE-459D-826E-BB437E1DCAB7}" type="datetime1">
              <a:rPr lang="nl-BE" smtClean="0"/>
              <a:t>3/06/2024</a:t>
            </a:fld>
            <a:endParaRPr lang="nl-NL"/>
          </a:p>
        </p:txBody>
      </p:sp>
      <p:sp>
        <p:nvSpPr>
          <p:cNvPr id="3" name="Footer Placeholder 2">
            <a:extLst>
              <a:ext uri="{FF2B5EF4-FFF2-40B4-BE49-F238E27FC236}">
                <a16:creationId xmlns:a16="http://schemas.microsoft.com/office/drawing/2014/main" id="{F8BECA27-3178-3F9A-7C52-92ABEDD123CF}"/>
              </a:ext>
            </a:extLst>
          </p:cNvPr>
          <p:cNvSpPr>
            <a:spLocks noGrp="1"/>
          </p:cNvSpPr>
          <p:nvPr>
            <p:ph type="ftr" sz="quarter" idx="11"/>
          </p:nvPr>
        </p:nvSpPr>
        <p:spPr/>
        <p:txBody>
          <a:bodyPr/>
          <a:lstStyle/>
          <a:p>
            <a:r>
              <a:rPr lang="nl-NL"/>
              <a:t>Department of Linguistics</a:t>
            </a:r>
          </a:p>
        </p:txBody>
      </p:sp>
      <p:sp>
        <p:nvSpPr>
          <p:cNvPr id="4" name="Slide Number Placeholder 3">
            <a:extLst>
              <a:ext uri="{FF2B5EF4-FFF2-40B4-BE49-F238E27FC236}">
                <a16:creationId xmlns:a16="http://schemas.microsoft.com/office/drawing/2014/main" id="{2BE24B2A-108D-EB90-46AB-B7BBD56218A8}"/>
              </a:ext>
            </a:extLst>
          </p:cNvPr>
          <p:cNvSpPr>
            <a:spLocks noGrp="1"/>
          </p:cNvSpPr>
          <p:nvPr>
            <p:ph type="sldNum" sz="quarter" idx="12"/>
          </p:nvPr>
        </p:nvSpPr>
        <p:spPr/>
        <p:txBody>
          <a:bodyPr/>
          <a:lstStyle/>
          <a:p>
            <a:fld id="{CF179DAE-D0A6-40C3-B8BC-6A97C268D03A}" type="slidenum">
              <a:rPr lang="nl-NL" smtClean="0"/>
              <a:t>12</a:t>
            </a:fld>
            <a:endParaRPr lang="nl-NL"/>
          </a:p>
        </p:txBody>
      </p:sp>
      <p:sp>
        <p:nvSpPr>
          <p:cNvPr id="5" name="Title 4">
            <a:extLst>
              <a:ext uri="{FF2B5EF4-FFF2-40B4-BE49-F238E27FC236}">
                <a16:creationId xmlns:a16="http://schemas.microsoft.com/office/drawing/2014/main" id="{EE97FB12-F4D7-2DF6-52E9-2BD1A203C18D}"/>
              </a:ext>
            </a:extLst>
          </p:cNvPr>
          <p:cNvSpPr>
            <a:spLocks noGrp="1"/>
          </p:cNvSpPr>
          <p:nvPr>
            <p:ph type="title"/>
          </p:nvPr>
        </p:nvSpPr>
        <p:spPr/>
        <p:txBody>
          <a:bodyPr/>
          <a:lstStyle/>
          <a:p>
            <a:r>
              <a:rPr lang="en-US" dirty="0"/>
              <a:t>NER on Ancient Greek</a:t>
            </a:r>
            <a:endParaRPr lang="nl-BE" dirty="0"/>
          </a:p>
        </p:txBody>
      </p:sp>
      <p:sp>
        <p:nvSpPr>
          <p:cNvPr id="6" name="Text Placeholder 5">
            <a:extLst>
              <a:ext uri="{FF2B5EF4-FFF2-40B4-BE49-F238E27FC236}">
                <a16:creationId xmlns:a16="http://schemas.microsoft.com/office/drawing/2014/main" id="{1A764078-1440-F70E-6E6D-F3DFC6153414}"/>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75832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1D7CA1-A8EE-A17C-7C2D-A4BA5A1848C2}"/>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9182CBA4-D466-C47C-BB67-0BABC3136901}"/>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77E4E858-A9D7-5308-17F2-452ABB9ADDA1}"/>
              </a:ext>
            </a:extLst>
          </p:cNvPr>
          <p:cNvSpPr>
            <a:spLocks noGrp="1"/>
          </p:cNvSpPr>
          <p:nvPr>
            <p:ph type="sldNum" sz="quarter" idx="12"/>
          </p:nvPr>
        </p:nvSpPr>
        <p:spPr/>
        <p:txBody>
          <a:bodyPr/>
          <a:lstStyle/>
          <a:p>
            <a:fld id="{0A297500-7527-634B-90F4-69D0994C32B4}" type="slidenum">
              <a:rPr lang="nl-NL" smtClean="0"/>
              <a:t>13</a:t>
            </a:fld>
            <a:endParaRPr lang="nl-NL"/>
          </a:p>
        </p:txBody>
      </p:sp>
      <p:sp>
        <p:nvSpPr>
          <p:cNvPr id="6" name="Title 5">
            <a:extLst>
              <a:ext uri="{FF2B5EF4-FFF2-40B4-BE49-F238E27FC236}">
                <a16:creationId xmlns:a16="http://schemas.microsoft.com/office/drawing/2014/main" id="{58647D79-0F3D-000C-85D5-E81278B5AFCF}"/>
              </a:ext>
            </a:extLst>
          </p:cNvPr>
          <p:cNvSpPr>
            <a:spLocks noGrp="1"/>
          </p:cNvSpPr>
          <p:nvPr>
            <p:ph type="title"/>
          </p:nvPr>
        </p:nvSpPr>
        <p:spPr/>
        <p:txBody>
          <a:bodyPr/>
          <a:lstStyle/>
          <a:p>
            <a:r>
              <a:rPr lang="en-US" dirty="0"/>
              <a:t>Data</a:t>
            </a:r>
            <a:endParaRPr lang="nl-BE" dirty="0"/>
          </a:p>
        </p:txBody>
      </p:sp>
      <p:graphicFrame>
        <p:nvGraphicFramePr>
          <p:cNvPr id="7" name="Table 4">
            <a:extLst>
              <a:ext uri="{FF2B5EF4-FFF2-40B4-BE49-F238E27FC236}">
                <a16:creationId xmlns:a16="http://schemas.microsoft.com/office/drawing/2014/main" id="{62680906-E495-26D3-1D4D-120466718EF7}"/>
              </a:ext>
            </a:extLst>
          </p:cNvPr>
          <p:cNvGraphicFramePr>
            <a:graphicFrameLocks/>
          </p:cNvGraphicFramePr>
          <p:nvPr>
            <p:extLst>
              <p:ext uri="{D42A27DB-BD31-4B8C-83A1-F6EECF244321}">
                <p14:modId xmlns:p14="http://schemas.microsoft.com/office/powerpoint/2010/main" val="2915397029"/>
              </p:ext>
            </p:extLst>
          </p:nvPr>
        </p:nvGraphicFramePr>
        <p:xfrm>
          <a:off x="576000" y="1290148"/>
          <a:ext cx="10596783" cy="4608039"/>
        </p:xfrm>
        <a:graphic>
          <a:graphicData uri="http://schemas.openxmlformats.org/drawingml/2006/table">
            <a:tbl>
              <a:tblPr firstRow="1" bandRow="1">
                <a:tableStyleId>{3B4B98B0-60AC-42C2-AFA5-B58CD77FA1E5}</a:tableStyleId>
              </a:tblPr>
              <a:tblGrid>
                <a:gridCol w="1940675">
                  <a:extLst>
                    <a:ext uri="{9D8B030D-6E8A-4147-A177-3AD203B41FA5}">
                      <a16:colId xmlns:a16="http://schemas.microsoft.com/office/drawing/2014/main" val="3268011630"/>
                    </a:ext>
                  </a:extLst>
                </a:gridCol>
                <a:gridCol w="1220988">
                  <a:extLst>
                    <a:ext uri="{9D8B030D-6E8A-4147-A177-3AD203B41FA5}">
                      <a16:colId xmlns:a16="http://schemas.microsoft.com/office/drawing/2014/main" val="1086891844"/>
                    </a:ext>
                  </a:extLst>
                </a:gridCol>
                <a:gridCol w="2070121">
                  <a:extLst>
                    <a:ext uri="{9D8B030D-6E8A-4147-A177-3AD203B41FA5}">
                      <a16:colId xmlns:a16="http://schemas.microsoft.com/office/drawing/2014/main" val="816334105"/>
                    </a:ext>
                  </a:extLst>
                </a:gridCol>
                <a:gridCol w="1788333">
                  <a:extLst>
                    <a:ext uri="{9D8B030D-6E8A-4147-A177-3AD203B41FA5}">
                      <a16:colId xmlns:a16="http://schemas.microsoft.com/office/drawing/2014/main" val="293941325"/>
                    </a:ext>
                  </a:extLst>
                </a:gridCol>
                <a:gridCol w="1788333">
                  <a:extLst>
                    <a:ext uri="{9D8B030D-6E8A-4147-A177-3AD203B41FA5}">
                      <a16:colId xmlns:a16="http://schemas.microsoft.com/office/drawing/2014/main" val="1899379127"/>
                    </a:ext>
                  </a:extLst>
                </a:gridCol>
                <a:gridCol w="1788333">
                  <a:extLst>
                    <a:ext uri="{9D8B030D-6E8A-4147-A177-3AD203B41FA5}">
                      <a16:colId xmlns:a16="http://schemas.microsoft.com/office/drawing/2014/main" val="2810430751"/>
                    </a:ext>
                  </a:extLst>
                </a:gridCol>
              </a:tblGrid>
              <a:tr h="541063">
                <a:tc>
                  <a:txBody>
                    <a:bodyPr/>
                    <a:lstStyle/>
                    <a:p>
                      <a:r>
                        <a:rPr lang="en-US" dirty="0"/>
                        <a:t>Text</a:t>
                      </a:r>
                      <a:endParaRPr lang="nl-BE" dirty="0"/>
                    </a:p>
                  </a:txBody>
                  <a:tcPr/>
                </a:tc>
                <a:tc>
                  <a:txBody>
                    <a:bodyPr/>
                    <a:lstStyle/>
                    <a:p>
                      <a:r>
                        <a:rPr lang="en-US" dirty="0"/>
                        <a:t># tokens</a:t>
                      </a:r>
                      <a:endParaRPr lang="nl-BE" dirty="0"/>
                    </a:p>
                  </a:txBody>
                  <a:tcPr/>
                </a:tc>
                <a:tc>
                  <a:txBody>
                    <a:bodyPr/>
                    <a:lstStyle/>
                    <a:p>
                      <a:r>
                        <a:rPr lang="en-US" dirty="0"/>
                        <a:t>annotation method</a:t>
                      </a:r>
                      <a:endParaRPr lang="nl-BE" dirty="0"/>
                    </a:p>
                  </a:txBody>
                  <a:tcPr/>
                </a:tc>
                <a:tc>
                  <a:txBody>
                    <a:bodyPr/>
                    <a:lstStyle/>
                    <a:p>
                      <a:r>
                        <a:rPr lang="en-US" dirty="0"/>
                        <a:t>credit</a:t>
                      </a:r>
                      <a:endParaRPr lang="nl-BE" dirty="0"/>
                    </a:p>
                  </a:txBody>
                  <a:tcPr/>
                </a:tc>
                <a:tc>
                  <a:txBody>
                    <a:bodyPr/>
                    <a:lstStyle/>
                    <a:p>
                      <a:r>
                        <a:rPr lang="en-US" dirty="0"/>
                        <a:t>Period</a:t>
                      </a:r>
                      <a:endParaRPr lang="nl-BE" dirty="0"/>
                    </a:p>
                  </a:txBody>
                  <a:tcPr/>
                </a:tc>
                <a:tc>
                  <a:txBody>
                    <a:bodyPr/>
                    <a:lstStyle/>
                    <a:p>
                      <a:r>
                        <a:rPr lang="en-US" dirty="0"/>
                        <a:t>Genre</a:t>
                      </a:r>
                      <a:endParaRPr lang="nl-BE" dirty="0"/>
                    </a:p>
                  </a:txBody>
                  <a:tcPr/>
                </a:tc>
                <a:extLst>
                  <a:ext uri="{0D108BD9-81ED-4DB2-BD59-A6C34878D82A}">
                    <a16:rowId xmlns:a16="http://schemas.microsoft.com/office/drawing/2014/main" val="4134368482"/>
                  </a:ext>
                </a:extLst>
              </a:tr>
              <a:tr h="772947">
                <a:tc>
                  <a:txBody>
                    <a:bodyPr/>
                    <a:lstStyle/>
                    <a:p>
                      <a:r>
                        <a:rPr lang="en-US" dirty="0"/>
                        <a:t>Pausanias’ </a:t>
                      </a:r>
                      <a:r>
                        <a:rPr lang="en-US" dirty="0" err="1"/>
                        <a:t>Periegesis</a:t>
                      </a:r>
                      <a:r>
                        <a:rPr lang="en-US" dirty="0"/>
                        <a:t> </a:t>
                      </a:r>
                      <a:r>
                        <a:rPr lang="en-US" dirty="0" err="1"/>
                        <a:t>Hellados</a:t>
                      </a:r>
                      <a:endParaRPr lang="nl-BE" b="1" i="1" dirty="0"/>
                    </a:p>
                  </a:txBody>
                  <a:tcPr/>
                </a:tc>
                <a:tc>
                  <a:txBody>
                    <a:bodyPr/>
                    <a:lstStyle/>
                    <a:p>
                      <a:r>
                        <a:rPr lang="nl-BE" sz="1800" kern="1200" dirty="0">
                          <a:effectLst/>
                        </a:rPr>
                        <a:t>242.433</a:t>
                      </a:r>
                      <a:endParaRPr lang="nl-BE" dirty="0"/>
                    </a:p>
                  </a:txBody>
                  <a:tcPr/>
                </a:tc>
                <a:tc>
                  <a:txBody>
                    <a:bodyPr/>
                    <a:lstStyle/>
                    <a:p>
                      <a:r>
                        <a:rPr lang="en-US" dirty="0"/>
                        <a:t>Manual</a:t>
                      </a:r>
                      <a:endParaRPr lang="nl-BE" dirty="0"/>
                    </a:p>
                  </a:txBody>
                  <a:tcPr/>
                </a:tc>
                <a:tc>
                  <a:txBody>
                    <a:bodyPr/>
                    <a:lstStyle/>
                    <a:p>
                      <a:r>
                        <a:rPr lang="nl-BE" sz="1400" dirty="0"/>
                        <a:t>Foka et al., 2021</a:t>
                      </a:r>
                    </a:p>
                  </a:txBody>
                  <a:tcPr/>
                </a:tc>
                <a:tc>
                  <a:txBody>
                    <a:bodyPr/>
                    <a:lstStyle/>
                    <a:p>
                      <a:r>
                        <a:rPr lang="en-US" dirty="0"/>
                        <a:t>2</a:t>
                      </a:r>
                      <a:r>
                        <a:rPr lang="en-US" baseline="30000" dirty="0"/>
                        <a:t>nd</a:t>
                      </a:r>
                      <a:r>
                        <a:rPr lang="en-US" dirty="0"/>
                        <a:t> century AD</a:t>
                      </a:r>
                      <a:endParaRPr lang="nl-BE" dirty="0"/>
                    </a:p>
                  </a:txBody>
                  <a:tcPr/>
                </a:tc>
                <a:tc>
                  <a:txBody>
                    <a:bodyPr/>
                    <a:lstStyle/>
                    <a:p>
                      <a:r>
                        <a:rPr lang="en-US" dirty="0"/>
                        <a:t>Travelogue</a:t>
                      </a:r>
                      <a:endParaRPr lang="nl-BE" dirty="0"/>
                    </a:p>
                  </a:txBody>
                  <a:tcPr/>
                </a:tc>
                <a:extLst>
                  <a:ext uri="{0D108BD9-81ED-4DB2-BD59-A6C34878D82A}">
                    <a16:rowId xmlns:a16="http://schemas.microsoft.com/office/drawing/2014/main" val="166218787"/>
                  </a:ext>
                </a:extLst>
              </a:tr>
              <a:tr h="1468599">
                <a:tc>
                  <a:txBody>
                    <a:bodyPr/>
                    <a:lstStyle/>
                    <a:p>
                      <a:r>
                        <a:rPr lang="en-US" dirty="0" err="1"/>
                        <a:t>Anathenaeus</a:t>
                      </a:r>
                      <a:r>
                        <a:rPr lang="en-US" dirty="0"/>
                        <a:t> of Naucratis’ Deipnosophists</a:t>
                      </a:r>
                      <a:endParaRPr lang="nl-BE" b="1" i="1" dirty="0"/>
                    </a:p>
                  </a:txBody>
                  <a:tcPr/>
                </a:tc>
                <a:tc>
                  <a:txBody>
                    <a:bodyPr/>
                    <a:lstStyle/>
                    <a:p>
                      <a:r>
                        <a:rPr lang="nl-BE" sz="1800" kern="1200" dirty="0">
                          <a:effectLst/>
                        </a:rPr>
                        <a:t>314.256</a:t>
                      </a:r>
                      <a:endParaRPr lang="nl-BE" dirty="0"/>
                    </a:p>
                  </a:txBody>
                  <a:tcPr/>
                </a:tc>
                <a:tc>
                  <a:txBody>
                    <a:bodyPr/>
                    <a:lstStyle/>
                    <a:p>
                      <a:r>
                        <a:rPr lang="en-US" dirty="0"/>
                        <a:t>Semi-automatic</a:t>
                      </a:r>
                      <a:endParaRPr lang="nl-BE" dirty="0"/>
                    </a:p>
                  </a:txBody>
                  <a:tcPr/>
                </a:tc>
                <a:tc>
                  <a:txBody>
                    <a:bodyPr/>
                    <a:lstStyle/>
                    <a:p>
                      <a:r>
                        <a:rPr lang="en-US" sz="1400" dirty="0"/>
                        <a:t>Perseus project (urn:cts:greekLit:tlg0008.tlg001.perseus-grc4), 2015</a:t>
                      </a:r>
                      <a:endParaRPr lang="nl-BE" sz="1400" dirty="0"/>
                    </a:p>
                  </a:txBody>
                  <a:tcPr/>
                </a:tc>
                <a:tc>
                  <a:txBody>
                    <a:bodyPr/>
                    <a:lstStyle/>
                    <a:p>
                      <a:r>
                        <a:rPr lang="en-US" dirty="0"/>
                        <a:t>3</a:t>
                      </a:r>
                      <a:r>
                        <a:rPr lang="en-US" baseline="30000" dirty="0"/>
                        <a:t>rd</a:t>
                      </a:r>
                      <a:r>
                        <a:rPr lang="en-US" dirty="0"/>
                        <a:t> century AD</a:t>
                      </a:r>
                      <a:endParaRPr lang="nl-BE" dirty="0"/>
                    </a:p>
                  </a:txBody>
                  <a:tcPr/>
                </a:tc>
                <a:tc>
                  <a:txBody>
                    <a:bodyPr/>
                    <a:lstStyle/>
                    <a:p>
                      <a:r>
                        <a:rPr lang="en-US" dirty="0"/>
                        <a:t>Dialogue with Encyclopedic information</a:t>
                      </a:r>
                      <a:endParaRPr lang="nl-BE" dirty="0"/>
                    </a:p>
                  </a:txBody>
                  <a:tcPr/>
                </a:tc>
                <a:extLst>
                  <a:ext uri="{0D108BD9-81ED-4DB2-BD59-A6C34878D82A}">
                    <a16:rowId xmlns:a16="http://schemas.microsoft.com/office/drawing/2014/main" val="3448780895"/>
                  </a:ext>
                </a:extLst>
              </a:tr>
              <a:tr h="541063">
                <a:tc>
                  <a:txBody>
                    <a:bodyPr/>
                    <a:lstStyle/>
                    <a:p>
                      <a:r>
                        <a:rPr lang="en-US" dirty="0"/>
                        <a:t>Homer’s Odyssey</a:t>
                      </a:r>
                      <a:endParaRPr lang="nl-BE" b="1" i="1" dirty="0"/>
                    </a:p>
                  </a:txBody>
                  <a:tcPr/>
                </a:tc>
                <a:tc>
                  <a:txBody>
                    <a:bodyPr/>
                    <a:lstStyle/>
                    <a:p>
                      <a:r>
                        <a:rPr lang="nl-BE" sz="1800" kern="1200" dirty="0">
                          <a:effectLst/>
                        </a:rPr>
                        <a:t>104.364</a:t>
                      </a:r>
                      <a:endParaRPr lang="nl-BE" dirty="0"/>
                    </a:p>
                  </a:txBody>
                  <a:tcPr/>
                </a:tc>
                <a:tc>
                  <a:txBody>
                    <a:bodyPr/>
                    <a:lstStyle/>
                    <a:p>
                      <a:r>
                        <a:rPr lang="en-US" dirty="0"/>
                        <a:t>Manual</a:t>
                      </a:r>
                      <a:endParaRPr lang="nl-BE" dirty="0"/>
                    </a:p>
                  </a:txBody>
                  <a:tcPr/>
                </a:tc>
                <a:tc>
                  <a:txBody>
                    <a:bodyPr/>
                    <a:lstStyle/>
                    <a:p>
                      <a:r>
                        <a:rPr lang="en-US" sz="1400" dirty="0"/>
                        <a:t>Kemp, 2021</a:t>
                      </a:r>
                      <a:endParaRPr lang="nl-BE" sz="1400" dirty="0"/>
                    </a:p>
                  </a:txBody>
                  <a:tcPr/>
                </a:tc>
                <a:tc>
                  <a:txBody>
                    <a:bodyPr/>
                    <a:lstStyle/>
                    <a:p>
                      <a:r>
                        <a:rPr lang="en-US" dirty="0"/>
                        <a:t>8</a:t>
                      </a:r>
                      <a:r>
                        <a:rPr lang="en-US" baseline="30000" dirty="0"/>
                        <a:t>th</a:t>
                      </a:r>
                      <a:r>
                        <a:rPr lang="en-US" dirty="0"/>
                        <a:t> century BC</a:t>
                      </a:r>
                      <a:endParaRPr lang="nl-BE" dirty="0"/>
                    </a:p>
                  </a:txBody>
                  <a:tcPr/>
                </a:tc>
                <a:tc>
                  <a:txBody>
                    <a:bodyPr/>
                    <a:lstStyle/>
                    <a:p>
                      <a:r>
                        <a:rPr lang="en-US" dirty="0"/>
                        <a:t>Epic poetry</a:t>
                      </a:r>
                      <a:endParaRPr lang="nl-BE" dirty="0"/>
                    </a:p>
                  </a:txBody>
                  <a:tcPr/>
                </a:tc>
                <a:extLst>
                  <a:ext uri="{0D108BD9-81ED-4DB2-BD59-A6C34878D82A}">
                    <a16:rowId xmlns:a16="http://schemas.microsoft.com/office/drawing/2014/main" val="2402955031"/>
                  </a:ext>
                </a:extLst>
              </a:tr>
              <a:tr h="628865">
                <a:tc>
                  <a:txBody>
                    <a:bodyPr/>
                    <a:lstStyle/>
                    <a:p>
                      <a:r>
                        <a:rPr lang="en-US" dirty="0"/>
                        <a:t>The Greek New Testament</a:t>
                      </a:r>
                      <a:endParaRPr lang="nl-BE" b="1" i="1" dirty="0"/>
                    </a:p>
                  </a:txBody>
                  <a:tcPr/>
                </a:tc>
                <a:tc>
                  <a:txBody>
                    <a:bodyPr/>
                    <a:lstStyle/>
                    <a:p>
                      <a:r>
                        <a:rPr lang="nl-BE" sz="1800" kern="1200" dirty="0">
                          <a:effectLst/>
                        </a:rPr>
                        <a:t>158.325</a:t>
                      </a:r>
                      <a:endParaRPr lang="nl-BE" dirty="0"/>
                    </a:p>
                  </a:txBody>
                  <a:tcPr/>
                </a:tc>
                <a:tc>
                  <a:txBody>
                    <a:bodyPr/>
                    <a:lstStyle/>
                    <a:p>
                      <a:r>
                        <a:rPr lang="en-US" dirty="0"/>
                        <a:t>Manual</a:t>
                      </a:r>
                      <a:endParaRPr lang="nl-BE" dirty="0"/>
                    </a:p>
                  </a:txBody>
                  <a:tcPr/>
                </a:tc>
                <a:tc>
                  <a:txBody>
                    <a:bodyPr/>
                    <a:lstStyle/>
                    <a:p>
                      <a:r>
                        <a:rPr lang="en-US" sz="1400" dirty="0" err="1"/>
                        <a:t>STEPBible</a:t>
                      </a:r>
                      <a:r>
                        <a:rPr lang="en-US" sz="1400" dirty="0"/>
                        <a:t> Data Repository  CC BY 4.0, 2018/2023 by www.Stepbible.org</a:t>
                      </a:r>
                      <a:endParaRPr lang="nl-BE" sz="1400" dirty="0"/>
                    </a:p>
                  </a:txBody>
                  <a:tcPr/>
                </a:tc>
                <a:tc>
                  <a:txBody>
                    <a:bodyPr/>
                    <a:lstStyle/>
                    <a:p>
                      <a:r>
                        <a:rPr lang="en-US" dirty="0"/>
                        <a:t>1</a:t>
                      </a:r>
                      <a:r>
                        <a:rPr lang="en-US" baseline="30000" dirty="0"/>
                        <a:t>st</a:t>
                      </a:r>
                      <a:r>
                        <a:rPr lang="en-US" dirty="0"/>
                        <a:t> -2</a:t>
                      </a:r>
                      <a:r>
                        <a:rPr lang="en-US" baseline="30000" dirty="0"/>
                        <a:t>nd</a:t>
                      </a:r>
                      <a:endParaRPr lang="en-US" dirty="0"/>
                    </a:p>
                    <a:p>
                      <a:r>
                        <a:rPr lang="en-US" dirty="0"/>
                        <a:t> century AD</a:t>
                      </a:r>
                      <a:endParaRPr lang="nl-BE" dirty="0"/>
                    </a:p>
                  </a:txBody>
                  <a:tcPr/>
                </a:tc>
                <a:tc>
                  <a:txBody>
                    <a:bodyPr/>
                    <a:lstStyle/>
                    <a:p>
                      <a:r>
                        <a:rPr lang="en-US" dirty="0"/>
                        <a:t>Religious</a:t>
                      </a:r>
                      <a:endParaRPr lang="nl-BE" dirty="0"/>
                    </a:p>
                  </a:txBody>
                  <a:tcPr/>
                </a:tc>
                <a:extLst>
                  <a:ext uri="{0D108BD9-81ED-4DB2-BD59-A6C34878D82A}">
                    <a16:rowId xmlns:a16="http://schemas.microsoft.com/office/drawing/2014/main" val="684927757"/>
                  </a:ext>
                </a:extLst>
              </a:tr>
            </a:tbl>
          </a:graphicData>
        </a:graphic>
      </p:graphicFrame>
    </p:spTree>
    <p:extLst>
      <p:ext uri="{BB962C8B-B14F-4D97-AF65-F5344CB8AC3E}">
        <p14:creationId xmlns:p14="http://schemas.microsoft.com/office/powerpoint/2010/main" val="172681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72D19B-B781-7D66-21E5-7AED62B5B0C6}"/>
              </a:ext>
            </a:extLst>
          </p:cNvPr>
          <p:cNvSpPr>
            <a:spLocks noGrp="1"/>
          </p:cNvSpPr>
          <p:nvPr>
            <p:ph idx="1"/>
          </p:nvPr>
        </p:nvSpPr>
        <p:spPr>
          <a:xfrm>
            <a:off x="577713" y="1197000"/>
            <a:ext cx="11041200" cy="4464000"/>
          </a:xfrm>
        </p:spPr>
        <p:txBody>
          <a:bodyPr/>
          <a:lstStyle/>
          <a:p>
            <a:r>
              <a:rPr lang="en-US" dirty="0" err="1"/>
              <a:t>GLAUx</a:t>
            </a:r>
            <a:r>
              <a:rPr lang="en-US" dirty="0"/>
              <a:t> corpus</a:t>
            </a:r>
          </a:p>
          <a:p>
            <a:pPr lvl="1"/>
            <a:r>
              <a:rPr lang="en-US" dirty="0"/>
              <a:t>Greek literature between 8th century BC and the 4th century CE </a:t>
            </a:r>
          </a:p>
          <a:p>
            <a:pPr lvl="1"/>
            <a:r>
              <a:rPr lang="en-US" dirty="0"/>
              <a:t>27 million tokens </a:t>
            </a:r>
          </a:p>
          <a:p>
            <a:pPr lvl="1"/>
            <a:r>
              <a:rPr lang="en-US" dirty="0"/>
              <a:t>annotated for </a:t>
            </a:r>
            <a:r>
              <a:rPr lang="en-US" b="1" dirty="0"/>
              <a:t>morphology, lemmas and syntax (manual/automatic)</a:t>
            </a:r>
          </a:p>
          <a:p>
            <a:r>
              <a:rPr lang="en-US" dirty="0"/>
              <a:t>Randomized sample of 596 sentences, annotated for NER</a:t>
            </a:r>
          </a:p>
        </p:txBody>
      </p:sp>
      <p:sp>
        <p:nvSpPr>
          <p:cNvPr id="3" name="Date Placeholder 2">
            <a:extLst>
              <a:ext uri="{FF2B5EF4-FFF2-40B4-BE49-F238E27FC236}">
                <a16:creationId xmlns:a16="http://schemas.microsoft.com/office/drawing/2014/main" id="{E05DCC1A-28E4-8A9B-7585-33268EABD737}"/>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1BF9A535-29C1-A35F-701A-3AE5F02269FF}"/>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08C9C91D-A403-3E9B-AC0F-3AA9E587CC63}"/>
              </a:ext>
            </a:extLst>
          </p:cNvPr>
          <p:cNvSpPr>
            <a:spLocks noGrp="1"/>
          </p:cNvSpPr>
          <p:nvPr>
            <p:ph type="sldNum" sz="quarter" idx="12"/>
          </p:nvPr>
        </p:nvSpPr>
        <p:spPr/>
        <p:txBody>
          <a:bodyPr/>
          <a:lstStyle/>
          <a:p>
            <a:fld id="{0A297500-7527-634B-90F4-69D0994C32B4}" type="slidenum">
              <a:rPr lang="nl-NL" smtClean="0"/>
              <a:t>14</a:t>
            </a:fld>
            <a:endParaRPr lang="nl-NL"/>
          </a:p>
        </p:txBody>
      </p:sp>
      <p:sp>
        <p:nvSpPr>
          <p:cNvPr id="6" name="Title 5">
            <a:extLst>
              <a:ext uri="{FF2B5EF4-FFF2-40B4-BE49-F238E27FC236}">
                <a16:creationId xmlns:a16="http://schemas.microsoft.com/office/drawing/2014/main" id="{2D637C1B-2495-7631-A0AB-3CF797E6356A}"/>
              </a:ext>
            </a:extLst>
          </p:cNvPr>
          <p:cNvSpPr>
            <a:spLocks noGrp="1"/>
          </p:cNvSpPr>
          <p:nvPr>
            <p:ph type="title"/>
          </p:nvPr>
        </p:nvSpPr>
        <p:spPr/>
        <p:txBody>
          <a:bodyPr/>
          <a:lstStyle/>
          <a:p>
            <a:r>
              <a:rPr lang="en-US" dirty="0"/>
              <a:t>Newly annotated data</a:t>
            </a:r>
            <a:endParaRPr lang="nl-BE" dirty="0"/>
          </a:p>
        </p:txBody>
      </p:sp>
    </p:spTree>
    <p:extLst>
      <p:ext uri="{BB962C8B-B14F-4D97-AF65-F5344CB8AC3E}">
        <p14:creationId xmlns:p14="http://schemas.microsoft.com/office/powerpoint/2010/main" val="183186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7C264-A267-8DBF-4198-39331922CF64}"/>
              </a:ext>
            </a:extLst>
          </p:cNvPr>
          <p:cNvSpPr>
            <a:spLocks noGrp="1"/>
          </p:cNvSpPr>
          <p:nvPr>
            <p:ph idx="1"/>
          </p:nvPr>
        </p:nvSpPr>
        <p:spPr>
          <a:xfrm>
            <a:off x="577713" y="1197000"/>
            <a:ext cx="11041200" cy="4464000"/>
          </a:xfrm>
        </p:spPr>
        <p:txBody>
          <a:bodyPr/>
          <a:lstStyle/>
          <a:p>
            <a:r>
              <a:rPr lang="en-US" dirty="0"/>
              <a:t>Homogenize the data</a:t>
            </a:r>
          </a:p>
          <a:p>
            <a:r>
              <a:rPr lang="en-US" dirty="0"/>
              <a:t>Transformer models</a:t>
            </a:r>
          </a:p>
          <a:p>
            <a:endParaRPr lang="nl-BE" dirty="0"/>
          </a:p>
        </p:txBody>
      </p:sp>
      <p:sp>
        <p:nvSpPr>
          <p:cNvPr id="3" name="Date Placeholder 2">
            <a:extLst>
              <a:ext uri="{FF2B5EF4-FFF2-40B4-BE49-F238E27FC236}">
                <a16:creationId xmlns:a16="http://schemas.microsoft.com/office/drawing/2014/main" id="{BD9F04A0-0CB5-F833-98B8-AAE4C7B63F6A}"/>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0E8693EF-A061-D550-3E55-8099FC499E0D}"/>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B394F9C9-D445-10D0-F3A8-FCAC9192F835}"/>
              </a:ext>
            </a:extLst>
          </p:cNvPr>
          <p:cNvSpPr>
            <a:spLocks noGrp="1"/>
          </p:cNvSpPr>
          <p:nvPr>
            <p:ph type="sldNum" sz="quarter" idx="12"/>
          </p:nvPr>
        </p:nvSpPr>
        <p:spPr/>
        <p:txBody>
          <a:bodyPr/>
          <a:lstStyle/>
          <a:p>
            <a:fld id="{0A297500-7527-634B-90F4-69D0994C32B4}" type="slidenum">
              <a:rPr lang="nl-NL" smtClean="0"/>
              <a:t>15</a:t>
            </a:fld>
            <a:endParaRPr lang="nl-NL"/>
          </a:p>
        </p:txBody>
      </p:sp>
      <p:sp>
        <p:nvSpPr>
          <p:cNvPr id="6" name="Title 5">
            <a:extLst>
              <a:ext uri="{FF2B5EF4-FFF2-40B4-BE49-F238E27FC236}">
                <a16:creationId xmlns:a16="http://schemas.microsoft.com/office/drawing/2014/main" id="{80BB921E-F09B-941D-490F-DDC99B66E091}"/>
              </a:ext>
            </a:extLst>
          </p:cNvPr>
          <p:cNvSpPr>
            <a:spLocks noGrp="1"/>
          </p:cNvSpPr>
          <p:nvPr>
            <p:ph type="title"/>
          </p:nvPr>
        </p:nvSpPr>
        <p:spPr/>
        <p:txBody>
          <a:bodyPr/>
          <a:lstStyle/>
          <a:p>
            <a:r>
              <a:rPr lang="en-US" dirty="0"/>
              <a:t>Methods</a:t>
            </a:r>
            <a:endParaRPr lang="nl-BE" dirty="0"/>
          </a:p>
        </p:txBody>
      </p:sp>
      <p:graphicFrame>
        <p:nvGraphicFramePr>
          <p:cNvPr id="7" name="Table 7">
            <a:extLst>
              <a:ext uri="{FF2B5EF4-FFF2-40B4-BE49-F238E27FC236}">
                <a16:creationId xmlns:a16="http://schemas.microsoft.com/office/drawing/2014/main" id="{29B10A33-8011-440B-344A-FF86488ACEF6}"/>
              </a:ext>
            </a:extLst>
          </p:cNvPr>
          <p:cNvGraphicFramePr>
            <a:graphicFrameLocks noGrp="1"/>
          </p:cNvGraphicFramePr>
          <p:nvPr>
            <p:extLst>
              <p:ext uri="{D42A27DB-BD31-4B8C-83A1-F6EECF244321}">
                <p14:modId xmlns:p14="http://schemas.microsoft.com/office/powerpoint/2010/main" val="3566342434"/>
              </p:ext>
            </p:extLst>
          </p:nvPr>
        </p:nvGraphicFramePr>
        <p:xfrm>
          <a:off x="720844" y="2116662"/>
          <a:ext cx="5201920" cy="3296920"/>
        </p:xfrm>
        <a:graphic>
          <a:graphicData uri="http://schemas.openxmlformats.org/drawingml/2006/table">
            <a:tbl>
              <a:tblPr firstRow="1" bandRow="1">
                <a:tableStyleId>{3B4B98B0-60AC-42C2-AFA5-B58CD77FA1E5}</a:tableStyleId>
              </a:tblPr>
              <a:tblGrid>
                <a:gridCol w="1300480">
                  <a:extLst>
                    <a:ext uri="{9D8B030D-6E8A-4147-A177-3AD203B41FA5}">
                      <a16:colId xmlns:a16="http://schemas.microsoft.com/office/drawing/2014/main" val="1390657252"/>
                    </a:ext>
                  </a:extLst>
                </a:gridCol>
                <a:gridCol w="1054961">
                  <a:extLst>
                    <a:ext uri="{9D8B030D-6E8A-4147-A177-3AD203B41FA5}">
                      <a16:colId xmlns:a16="http://schemas.microsoft.com/office/drawing/2014/main" val="2812025934"/>
                    </a:ext>
                  </a:extLst>
                </a:gridCol>
                <a:gridCol w="1071155">
                  <a:extLst>
                    <a:ext uri="{9D8B030D-6E8A-4147-A177-3AD203B41FA5}">
                      <a16:colId xmlns:a16="http://schemas.microsoft.com/office/drawing/2014/main" val="1828577506"/>
                    </a:ext>
                  </a:extLst>
                </a:gridCol>
                <a:gridCol w="1775324">
                  <a:extLst>
                    <a:ext uri="{9D8B030D-6E8A-4147-A177-3AD203B41FA5}">
                      <a16:colId xmlns:a16="http://schemas.microsoft.com/office/drawing/2014/main" val="1897274666"/>
                    </a:ext>
                  </a:extLst>
                </a:gridCol>
              </a:tblGrid>
              <a:tr h="370840">
                <a:tc>
                  <a:txBody>
                    <a:bodyPr/>
                    <a:lstStyle/>
                    <a:p>
                      <a:r>
                        <a:rPr lang="en-US" dirty="0"/>
                        <a:t>Model</a:t>
                      </a:r>
                      <a:endParaRPr lang="nl-BE" dirty="0"/>
                    </a:p>
                  </a:txBody>
                  <a:tcPr/>
                </a:tc>
                <a:tc>
                  <a:txBody>
                    <a:bodyPr/>
                    <a:lstStyle/>
                    <a:p>
                      <a:r>
                        <a:rPr lang="en-US" dirty="0"/>
                        <a:t>credit</a:t>
                      </a:r>
                      <a:endParaRPr lang="nl-BE" dirty="0"/>
                    </a:p>
                  </a:txBody>
                  <a:tcPr/>
                </a:tc>
                <a:tc>
                  <a:txBody>
                    <a:bodyPr/>
                    <a:lstStyle/>
                    <a:p>
                      <a:r>
                        <a:rPr lang="en-US" dirty="0"/>
                        <a:t>size</a:t>
                      </a:r>
                      <a:endParaRPr lang="nl-BE" dirty="0"/>
                    </a:p>
                  </a:txBody>
                  <a:tcPr/>
                </a:tc>
                <a:tc>
                  <a:txBody>
                    <a:bodyPr/>
                    <a:lstStyle/>
                    <a:p>
                      <a:r>
                        <a:rPr lang="en-US" dirty="0"/>
                        <a:t>languages</a:t>
                      </a:r>
                      <a:endParaRPr lang="nl-BE" dirty="0"/>
                    </a:p>
                  </a:txBody>
                  <a:tcPr/>
                </a:tc>
                <a:extLst>
                  <a:ext uri="{0D108BD9-81ED-4DB2-BD59-A6C34878D82A}">
                    <a16:rowId xmlns:a16="http://schemas.microsoft.com/office/drawing/2014/main" val="3543716200"/>
                  </a:ext>
                </a:extLst>
              </a:tr>
              <a:tr h="370840">
                <a:tc>
                  <a:txBody>
                    <a:bodyPr/>
                    <a:lstStyle/>
                    <a:p>
                      <a:r>
                        <a:rPr lang="en-US" dirty="0"/>
                        <a:t>AG_BERT</a:t>
                      </a:r>
                      <a:endParaRPr lang="nl-BE" dirty="0"/>
                    </a:p>
                  </a:txBody>
                  <a:tcPr/>
                </a:tc>
                <a:tc>
                  <a:txBody>
                    <a:bodyPr/>
                    <a:lstStyle/>
                    <a:p>
                      <a:r>
                        <a:rPr lang="nl-BE" sz="1200" b="0" kern="1200" dirty="0" err="1">
                          <a:solidFill>
                            <a:schemeClr val="tx1"/>
                          </a:solidFill>
                          <a:effectLst/>
                        </a:rPr>
                        <a:t>Singh</a:t>
                      </a:r>
                      <a:r>
                        <a:rPr lang="nl-BE" sz="1200" b="0" kern="1200" dirty="0">
                          <a:solidFill>
                            <a:schemeClr val="tx1"/>
                          </a:solidFill>
                          <a:effectLst/>
                        </a:rPr>
                        <a:t> et al., 2021</a:t>
                      </a:r>
                      <a:endParaRPr lang="nl-BE" sz="1200" dirty="0"/>
                    </a:p>
                  </a:txBody>
                  <a:tcPr/>
                </a:tc>
                <a:tc>
                  <a:txBody>
                    <a:bodyPr/>
                    <a:lstStyle/>
                    <a:p>
                      <a:r>
                        <a:rPr lang="nl-BE" sz="1800" b="0" kern="1200" dirty="0">
                          <a:solidFill>
                            <a:schemeClr val="tx1"/>
                          </a:solidFill>
                          <a:effectLst/>
                        </a:rPr>
                        <a:t>768</a:t>
                      </a:r>
                      <a:endParaRPr lang="nl-BE" dirty="0"/>
                    </a:p>
                  </a:txBody>
                  <a:tcPr/>
                </a:tc>
                <a:tc>
                  <a:txBody>
                    <a:bodyPr/>
                    <a:lstStyle/>
                    <a:p>
                      <a:r>
                        <a:rPr lang="en-US" dirty="0"/>
                        <a:t>Modern Greek,</a:t>
                      </a:r>
                    </a:p>
                    <a:p>
                      <a:r>
                        <a:rPr lang="en-US" dirty="0"/>
                        <a:t>Ancient Greek</a:t>
                      </a:r>
                      <a:endParaRPr lang="nl-BE" dirty="0"/>
                    </a:p>
                  </a:txBody>
                  <a:tcPr/>
                </a:tc>
                <a:extLst>
                  <a:ext uri="{0D108BD9-81ED-4DB2-BD59-A6C34878D82A}">
                    <a16:rowId xmlns:a16="http://schemas.microsoft.com/office/drawing/2014/main" val="192206971"/>
                  </a:ext>
                </a:extLst>
              </a:tr>
              <a:tr h="370840">
                <a:tc>
                  <a:txBody>
                    <a:bodyPr/>
                    <a:lstStyle/>
                    <a:p>
                      <a:r>
                        <a:rPr lang="en-US" dirty="0"/>
                        <a:t>Electra</a:t>
                      </a:r>
                      <a:endParaRPr lang="nl-BE" dirty="0"/>
                    </a:p>
                  </a:txBody>
                  <a:tcPr/>
                </a:tc>
                <a:tc>
                  <a:txBody>
                    <a:bodyPr/>
                    <a:lstStyle/>
                    <a:p>
                      <a:r>
                        <a:rPr lang="nl-BE" sz="1200" b="0" kern="1200" dirty="0" err="1">
                          <a:solidFill>
                            <a:schemeClr val="tx1"/>
                          </a:solidFill>
                          <a:effectLst/>
                        </a:rPr>
                        <a:t>Mercelis</a:t>
                      </a:r>
                      <a:r>
                        <a:rPr lang="nl-BE" sz="1200" b="0" kern="1200" dirty="0">
                          <a:solidFill>
                            <a:schemeClr val="tx1"/>
                          </a:solidFill>
                          <a:effectLst/>
                        </a:rPr>
                        <a:t> </a:t>
                      </a:r>
                      <a:r>
                        <a:rPr lang="nl-BE" sz="1200" b="0" kern="1200" dirty="0" err="1">
                          <a:solidFill>
                            <a:schemeClr val="tx1"/>
                          </a:solidFill>
                          <a:effectLst/>
                        </a:rPr>
                        <a:t>and</a:t>
                      </a:r>
                      <a:r>
                        <a:rPr lang="nl-BE" sz="1200" b="0" kern="1200" dirty="0">
                          <a:solidFill>
                            <a:schemeClr val="tx1"/>
                          </a:solidFill>
                          <a:effectLst/>
                        </a:rPr>
                        <a:t> Keersmaekers, 282</a:t>
                      </a:r>
                      <a:br>
                        <a:rPr lang="nl-BE" sz="1200" dirty="0"/>
                      </a:br>
                      <a:r>
                        <a:rPr lang="nl-BE" sz="1200" b="0" kern="1200" dirty="0">
                          <a:solidFill>
                            <a:schemeClr val="tx1"/>
                          </a:solidFill>
                          <a:effectLst/>
                        </a:rPr>
                        <a:t>2022)</a:t>
                      </a:r>
                      <a:endParaRPr lang="nl-BE" sz="1200" dirty="0"/>
                    </a:p>
                  </a:txBody>
                  <a:tcPr/>
                </a:tc>
                <a:tc>
                  <a:txBody>
                    <a:bodyPr/>
                    <a:lstStyle/>
                    <a:p>
                      <a:r>
                        <a:rPr lang="nl-BE" sz="1800" b="0" kern="1200" dirty="0">
                          <a:solidFill>
                            <a:schemeClr val="tx1"/>
                          </a:solidFill>
                          <a:effectLst/>
                        </a:rPr>
                        <a:t>256</a:t>
                      </a:r>
                      <a:endParaRPr lang="nl-BE" dirty="0"/>
                    </a:p>
                  </a:txBody>
                  <a:tcPr/>
                </a:tc>
                <a:tc>
                  <a:txBody>
                    <a:bodyPr/>
                    <a:lstStyle/>
                    <a:p>
                      <a:r>
                        <a:rPr lang="en-US" dirty="0"/>
                        <a:t>Ancient Greek</a:t>
                      </a:r>
                      <a:endParaRPr lang="nl-BE" dirty="0"/>
                    </a:p>
                  </a:txBody>
                  <a:tcPr/>
                </a:tc>
                <a:extLst>
                  <a:ext uri="{0D108BD9-81ED-4DB2-BD59-A6C34878D82A}">
                    <a16:rowId xmlns:a16="http://schemas.microsoft.com/office/drawing/2014/main" val="1064640950"/>
                  </a:ext>
                </a:extLst>
              </a:tr>
              <a:tr h="370840">
                <a:tc>
                  <a:txBody>
                    <a:bodyPr/>
                    <a:lstStyle/>
                    <a:p>
                      <a:r>
                        <a:rPr lang="en-US" dirty="0"/>
                        <a:t>Gr</a:t>
                      </a:r>
                      <a:r>
                        <a:rPr lang="el-GR" dirty="0"/>
                        <a:t>ε</a:t>
                      </a:r>
                      <a:r>
                        <a:rPr lang="en-US" dirty="0" err="1"/>
                        <a:t>berta</a:t>
                      </a:r>
                      <a:endParaRPr lang="nl-BE" dirty="0"/>
                    </a:p>
                  </a:txBody>
                  <a:tcPr/>
                </a:tc>
                <a:tc>
                  <a:txBody>
                    <a:bodyPr/>
                    <a:lstStyle/>
                    <a:p>
                      <a:r>
                        <a:rPr lang="de-DE" sz="1200" b="0" kern="1200" dirty="0">
                          <a:solidFill>
                            <a:schemeClr val="tx1"/>
                          </a:solidFill>
                          <a:effectLst/>
                        </a:rPr>
                        <a:t>Riemenschneider and Frank, 286</a:t>
                      </a:r>
                      <a:br>
                        <a:rPr lang="de-DE" sz="1200" dirty="0"/>
                      </a:br>
                      <a:r>
                        <a:rPr lang="de-DE" sz="1200" b="0" kern="1200" dirty="0">
                          <a:solidFill>
                            <a:schemeClr val="tx1"/>
                          </a:solidFill>
                          <a:effectLst/>
                        </a:rPr>
                        <a:t>2023</a:t>
                      </a:r>
                      <a:endParaRPr lang="nl-BE" sz="1200" dirty="0"/>
                    </a:p>
                  </a:txBody>
                  <a:tcPr/>
                </a:tc>
                <a:tc>
                  <a:txBody>
                    <a:bodyPr/>
                    <a:lstStyle/>
                    <a:p>
                      <a:r>
                        <a:rPr lang="nl-BE" sz="1800" b="0" kern="1200" dirty="0">
                          <a:solidFill>
                            <a:schemeClr val="tx1"/>
                          </a:solidFill>
                          <a:effectLst/>
                        </a:rPr>
                        <a:t>768</a:t>
                      </a:r>
                      <a:endParaRPr lang="nl-BE" dirty="0"/>
                    </a:p>
                  </a:txBody>
                  <a:tcPr/>
                </a:tc>
                <a:tc>
                  <a:txBody>
                    <a:bodyPr/>
                    <a:lstStyle/>
                    <a:p>
                      <a:r>
                        <a:rPr lang="en-US" dirty="0"/>
                        <a:t>Ancient Greek</a:t>
                      </a:r>
                      <a:endParaRPr lang="nl-BE" dirty="0"/>
                    </a:p>
                  </a:txBody>
                  <a:tcPr/>
                </a:tc>
                <a:extLst>
                  <a:ext uri="{0D108BD9-81ED-4DB2-BD59-A6C34878D82A}">
                    <a16:rowId xmlns:a16="http://schemas.microsoft.com/office/drawing/2014/main" val="318746517"/>
                  </a:ext>
                </a:extLst>
              </a:tr>
              <a:tr h="370840">
                <a:tc>
                  <a:txBody>
                    <a:bodyPr/>
                    <a:lstStyle/>
                    <a:p>
                      <a:r>
                        <a:rPr lang="en-US" dirty="0"/>
                        <a:t>UGARIT</a:t>
                      </a:r>
                      <a:endParaRPr lang="nl-BE" dirty="0"/>
                    </a:p>
                  </a:txBody>
                  <a:tcPr/>
                </a:tc>
                <a:tc>
                  <a:txBody>
                    <a:bodyPr/>
                    <a:lstStyle/>
                    <a:p>
                      <a:r>
                        <a:rPr lang="nl-BE" sz="1200" dirty="0" err="1"/>
                        <a:t>Yousef</a:t>
                      </a:r>
                      <a:r>
                        <a:rPr lang="nl-BE" sz="1200" dirty="0"/>
                        <a:t> et al., 2022</a:t>
                      </a:r>
                    </a:p>
                  </a:txBody>
                  <a:tcPr/>
                </a:tc>
                <a:tc>
                  <a:txBody>
                    <a:bodyPr/>
                    <a:lstStyle/>
                    <a:p>
                      <a:r>
                        <a:rPr lang="nl-BE" sz="1800" b="0" kern="1200" dirty="0">
                          <a:solidFill>
                            <a:schemeClr val="tx1"/>
                          </a:solidFill>
                          <a:effectLst/>
                        </a:rPr>
                        <a:t>768</a:t>
                      </a:r>
                      <a:endParaRPr lang="nl-BE" dirty="0"/>
                    </a:p>
                  </a:txBody>
                  <a:tcPr/>
                </a:tc>
                <a:tc>
                  <a:txBody>
                    <a:bodyPr/>
                    <a:lstStyle/>
                    <a:p>
                      <a:r>
                        <a:rPr lang="en-US" dirty="0"/>
                        <a:t>Multilingual,</a:t>
                      </a:r>
                    </a:p>
                    <a:p>
                      <a:r>
                        <a:rPr lang="en-US" dirty="0"/>
                        <a:t>Ancient Greek</a:t>
                      </a:r>
                      <a:endParaRPr lang="nl-BE" dirty="0"/>
                    </a:p>
                  </a:txBody>
                  <a:tcPr/>
                </a:tc>
                <a:extLst>
                  <a:ext uri="{0D108BD9-81ED-4DB2-BD59-A6C34878D82A}">
                    <a16:rowId xmlns:a16="http://schemas.microsoft.com/office/drawing/2014/main" val="3039582653"/>
                  </a:ext>
                </a:extLst>
              </a:tr>
            </a:tbl>
          </a:graphicData>
        </a:graphic>
      </p:graphicFrame>
    </p:spTree>
    <p:extLst>
      <p:ext uri="{BB962C8B-B14F-4D97-AF65-F5344CB8AC3E}">
        <p14:creationId xmlns:p14="http://schemas.microsoft.com/office/powerpoint/2010/main" val="101819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C6BA7F-1964-6F1B-472F-5A9237F51187}"/>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82372313-EFD3-08CA-5FFB-917867EBA1AB}"/>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C367269E-2BC5-D825-9D07-D191CDF5CAD2}"/>
              </a:ext>
            </a:extLst>
          </p:cNvPr>
          <p:cNvSpPr>
            <a:spLocks noGrp="1"/>
          </p:cNvSpPr>
          <p:nvPr>
            <p:ph type="sldNum" sz="quarter" idx="12"/>
          </p:nvPr>
        </p:nvSpPr>
        <p:spPr/>
        <p:txBody>
          <a:bodyPr/>
          <a:lstStyle/>
          <a:p>
            <a:fld id="{0A297500-7527-634B-90F4-69D0994C32B4}" type="slidenum">
              <a:rPr lang="nl-NL" smtClean="0"/>
              <a:t>16</a:t>
            </a:fld>
            <a:endParaRPr lang="nl-NL"/>
          </a:p>
        </p:txBody>
      </p:sp>
      <p:graphicFrame>
        <p:nvGraphicFramePr>
          <p:cNvPr id="8" name="Content Placeholder 7">
            <a:extLst>
              <a:ext uri="{FF2B5EF4-FFF2-40B4-BE49-F238E27FC236}">
                <a16:creationId xmlns:a16="http://schemas.microsoft.com/office/drawing/2014/main" id="{41F3AED3-CE7C-E51D-F2D2-63C708608DC3}"/>
              </a:ext>
            </a:extLst>
          </p:cNvPr>
          <p:cNvGraphicFramePr>
            <a:graphicFrameLocks noGrp="1"/>
          </p:cNvGraphicFramePr>
          <p:nvPr>
            <p:ph idx="1"/>
            <p:extLst>
              <p:ext uri="{D42A27DB-BD31-4B8C-83A1-F6EECF244321}">
                <p14:modId xmlns:p14="http://schemas.microsoft.com/office/powerpoint/2010/main" val="477042794"/>
              </p:ext>
            </p:extLst>
          </p:nvPr>
        </p:nvGraphicFramePr>
        <p:xfrm>
          <a:off x="360218" y="350875"/>
          <a:ext cx="11257107" cy="5772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71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DA81DC-2417-6885-3FDA-778E449A5095}"/>
              </a:ext>
            </a:extLst>
          </p:cNvPr>
          <p:cNvSpPr>
            <a:spLocks noGrp="1"/>
          </p:cNvSpPr>
          <p:nvPr>
            <p:ph idx="1"/>
          </p:nvPr>
        </p:nvSpPr>
        <p:spPr>
          <a:xfrm>
            <a:off x="577713" y="1148776"/>
            <a:ext cx="6755960" cy="4464000"/>
          </a:xfrm>
        </p:spPr>
        <p:txBody>
          <a:bodyPr>
            <a:normAutofit/>
          </a:bodyPr>
          <a:lstStyle/>
          <a:p>
            <a:r>
              <a:rPr lang="en-US" dirty="0"/>
              <a:t>Simplified task PERS/MISC</a:t>
            </a:r>
          </a:p>
          <a:p>
            <a:pPr lvl="1"/>
            <a:r>
              <a:rPr lang="en-US" dirty="0"/>
              <a:t>Only on capitalized words</a:t>
            </a:r>
          </a:p>
          <a:p>
            <a:pPr lvl="1"/>
            <a:r>
              <a:rPr lang="en-US" dirty="0"/>
              <a:t>PERS entities =&gt; PERS</a:t>
            </a:r>
          </a:p>
          <a:p>
            <a:pPr lvl="1"/>
            <a:r>
              <a:rPr lang="en-US" dirty="0"/>
              <a:t>Everything else =&gt; MISC</a:t>
            </a:r>
          </a:p>
          <a:p>
            <a:pPr lvl="1"/>
            <a:endParaRPr lang="en-US" dirty="0"/>
          </a:p>
        </p:txBody>
      </p:sp>
      <p:sp>
        <p:nvSpPr>
          <p:cNvPr id="3" name="Date Placeholder 2">
            <a:extLst>
              <a:ext uri="{FF2B5EF4-FFF2-40B4-BE49-F238E27FC236}">
                <a16:creationId xmlns:a16="http://schemas.microsoft.com/office/drawing/2014/main" id="{2F8AEA62-5A88-BB3C-D893-2E61B186CE9E}"/>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77222963-8398-2870-9D34-82AF6920F00B}"/>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239BC452-47E8-1FD7-306E-2E158B5FCB5F}"/>
              </a:ext>
            </a:extLst>
          </p:cNvPr>
          <p:cNvSpPr>
            <a:spLocks noGrp="1"/>
          </p:cNvSpPr>
          <p:nvPr>
            <p:ph type="sldNum" sz="quarter" idx="12"/>
          </p:nvPr>
        </p:nvSpPr>
        <p:spPr/>
        <p:txBody>
          <a:bodyPr/>
          <a:lstStyle/>
          <a:p>
            <a:fld id="{0A297500-7527-634B-90F4-69D0994C32B4}" type="slidenum">
              <a:rPr lang="nl-NL" smtClean="0"/>
              <a:t>17</a:t>
            </a:fld>
            <a:endParaRPr lang="nl-NL"/>
          </a:p>
        </p:txBody>
      </p:sp>
      <p:sp>
        <p:nvSpPr>
          <p:cNvPr id="6" name="Title 5">
            <a:extLst>
              <a:ext uri="{FF2B5EF4-FFF2-40B4-BE49-F238E27FC236}">
                <a16:creationId xmlns:a16="http://schemas.microsoft.com/office/drawing/2014/main" id="{FD910B53-720D-EC7E-E3FC-B75C2F729604}"/>
              </a:ext>
            </a:extLst>
          </p:cNvPr>
          <p:cNvSpPr>
            <a:spLocks noGrp="1"/>
          </p:cNvSpPr>
          <p:nvPr>
            <p:ph type="title"/>
          </p:nvPr>
        </p:nvSpPr>
        <p:spPr/>
        <p:txBody>
          <a:bodyPr/>
          <a:lstStyle/>
          <a:p>
            <a:r>
              <a:rPr lang="en-US" dirty="0"/>
              <a:t>Modifications to find People</a:t>
            </a:r>
            <a:endParaRPr lang="nl-BE" dirty="0"/>
          </a:p>
        </p:txBody>
      </p:sp>
    </p:spTree>
    <p:extLst>
      <p:ext uri="{BB962C8B-B14F-4D97-AF65-F5344CB8AC3E}">
        <p14:creationId xmlns:p14="http://schemas.microsoft.com/office/powerpoint/2010/main" val="333962735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D24A944-AD33-2453-D8EF-B9EBC4070D93}"/>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5BE30BE9-37BE-18D8-E209-7CA22878552D}"/>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96DFD778-952C-2B8F-1F2B-A12C2224EE8B}"/>
              </a:ext>
            </a:extLst>
          </p:cNvPr>
          <p:cNvSpPr>
            <a:spLocks noGrp="1"/>
          </p:cNvSpPr>
          <p:nvPr>
            <p:ph type="sldNum" sz="quarter" idx="12"/>
          </p:nvPr>
        </p:nvSpPr>
        <p:spPr/>
        <p:txBody>
          <a:bodyPr/>
          <a:lstStyle/>
          <a:p>
            <a:fld id="{0A297500-7527-634B-90F4-69D0994C32B4}" type="slidenum">
              <a:rPr lang="nl-NL" smtClean="0"/>
              <a:t>18</a:t>
            </a:fld>
            <a:endParaRPr lang="nl-NL"/>
          </a:p>
        </p:txBody>
      </p:sp>
      <p:graphicFrame>
        <p:nvGraphicFramePr>
          <p:cNvPr id="9" name="Content Placeholder 8">
            <a:extLst>
              <a:ext uri="{FF2B5EF4-FFF2-40B4-BE49-F238E27FC236}">
                <a16:creationId xmlns:a16="http://schemas.microsoft.com/office/drawing/2014/main" id="{6B7216F5-1335-B5C0-43B8-F19A0E15A6E7}"/>
              </a:ext>
            </a:extLst>
          </p:cNvPr>
          <p:cNvGraphicFramePr>
            <a:graphicFrameLocks noGrp="1"/>
          </p:cNvGraphicFramePr>
          <p:nvPr>
            <p:ph idx="1"/>
            <p:extLst>
              <p:ext uri="{D42A27DB-BD31-4B8C-83A1-F6EECF244321}">
                <p14:modId xmlns:p14="http://schemas.microsoft.com/office/powerpoint/2010/main" val="1050504382"/>
              </p:ext>
            </p:extLst>
          </p:nvPr>
        </p:nvGraphicFramePr>
        <p:xfrm>
          <a:off x="576263" y="499730"/>
          <a:ext cx="11041062" cy="5620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134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6FF60-2F24-DB49-B289-18BE5D81A98B}"/>
              </a:ext>
            </a:extLst>
          </p:cNvPr>
          <p:cNvSpPr>
            <a:spLocks noGrp="1"/>
          </p:cNvSpPr>
          <p:nvPr>
            <p:ph idx="1"/>
          </p:nvPr>
        </p:nvSpPr>
        <p:spPr>
          <a:xfrm>
            <a:off x="577713" y="1197000"/>
            <a:ext cx="11041200" cy="4464000"/>
          </a:xfrm>
        </p:spPr>
        <p:txBody>
          <a:bodyPr/>
          <a:lstStyle/>
          <a:p>
            <a:r>
              <a:rPr lang="en-US" dirty="0"/>
              <a:t>Gazetteer incorporation (</a:t>
            </a:r>
            <a:r>
              <a:rPr lang="en-US" dirty="0" err="1"/>
              <a:t>Trismegistos</a:t>
            </a:r>
            <a:r>
              <a:rPr lang="en-US" dirty="0"/>
              <a:t>)</a:t>
            </a:r>
          </a:p>
          <a:p>
            <a:pPr lvl="1"/>
            <a:r>
              <a:rPr lang="en-US" dirty="0"/>
              <a:t>if it is </a:t>
            </a:r>
            <a:r>
              <a:rPr lang="en-US" b="1" dirty="0"/>
              <a:t>in the TM gazetteer for names </a:t>
            </a:r>
            <a:r>
              <a:rPr lang="en-US" dirty="0"/>
              <a:t>(</a:t>
            </a:r>
            <a:r>
              <a:rPr lang="en-US" dirty="0" err="1"/>
              <a:t>NamVar</a:t>
            </a:r>
            <a:r>
              <a:rPr lang="en-US" dirty="0"/>
              <a:t>), but </a:t>
            </a:r>
            <a:r>
              <a:rPr lang="en-US" b="1" dirty="0"/>
              <a:t>not in the TM gazetteer for places </a:t>
            </a:r>
            <a:r>
              <a:rPr lang="en-US" dirty="0"/>
              <a:t>(GEOVAR) it is a </a:t>
            </a:r>
            <a:r>
              <a:rPr lang="en-US" dirty="0">
                <a:highlight>
                  <a:srgbClr val="FFFFFF"/>
                </a:highlight>
              </a:rPr>
              <a:t>PERS</a:t>
            </a:r>
          </a:p>
          <a:p>
            <a:pPr lvl="1"/>
            <a:r>
              <a:rPr lang="en-US" dirty="0"/>
              <a:t>post-processing rule</a:t>
            </a:r>
          </a:p>
          <a:p>
            <a:pPr lvl="1"/>
            <a:r>
              <a:rPr lang="en-US" dirty="0"/>
              <a:t>binary mask (0-1) added to the model input</a:t>
            </a:r>
          </a:p>
          <a:p>
            <a:endParaRPr lang="nl-BE" dirty="0"/>
          </a:p>
        </p:txBody>
      </p:sp>
      <p:sp>
        <p:nvSpPr>
          <p:cNvPr id="3" name="Date Placeholder 2">
            <a:extLst>
              <a:ext uri="{FF2B5EF4-FFF2-40B4-BE49-F238E27FC236}">
                <a16:creationId xmlns:a16="http://schemas.microsoft.com/office/drawing/2014/main" id="{1BE0FAB7-3A5C-7F8E-8B1C-B9FF146975B4}"/>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820AB756-72C8-1014-480B-308CA3E331EF}"/>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B82576F5-8256-01E7-3CD3-33DE331E17C6}"/>
              </a:ext>
            </a:extLst>
          </p:cNvPr>
          <p:cNvSpPr>
            <a:spLocks noGrp="1"/>
          </p:cNvSpPr>
          <p:nvPr>
            <p:ph type="sldNum" sz="quarter" idx="12"/>
          </p:nvPr>
        </p:nvSpPr>
        <p:spPr/>
        <p:txBody>
          <a:bodyPr/>
          <a:lstStyle/>
          <a:p>
            <a:fld id="{0A297500-7527-634B-90F4-69D0994C32B4}" type="slidenum">
              <a:rPr lang="nl-NL" smtClean="0"/>
              <a:t>19</a:t>
            </a:fld>
            <a:endParaRPr lang="nl-NL"/>
          </a:p>
        </p:txBody>
      </p:sp>
      <p:sp>
        <p:nvSpPr>
          <p:cNvPr id="6" name="Title 5">
            <a:extLst>
              <a:ext uri="{FF2B5EF4-FFF2-40B4-BE49-F238E27FC236}">
                <a16:creationId xmlns:a16="http://schemas.microsoft.com/office/drawing/2014/main" id="{36E0ED0A-DD6A-4DEB-86B3-23CAA5154DE1}"/>
              </a:ext>
            </a:extLst>
          </p:cNvPr>
          <p:cNvSpPr>
            <a:spLocks noGrp="1"/>
          </p:cNvSpPr>
          <p:nvPr>
            <p:ph type="title"/>
          </p:nvPr>
        </p:nvSpPr>
        <p:spPr/>
        <p:txBody>
          <a:bodyPr/>
          <a:lstStyle/>
          <a:p>
            <a:r>
              <a:rPr lang="en-US" dirty="0"/>
              <a:t>Modifications to find People</a:t>
            </a:r>
            <a:endParaRPr lang="nl-BE" dirty="0"/>
          </a:p>
        </p:txBody>
      </p:sp>
    </p:spTree>
    <p:extLst>
      <p:ext uri="{BB962C8B-B14F-4D97-AF65-F5344CB8AC3E}">
        <p14:creationId xmlns:p14="http://schemas.microsoft.com/office/powerpoint/2010/main" val="201924026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4A5647-0CE8-197A-9581-ACE99FFB5F47}"/>
              </a:ext>
            </a:extLst>
          </p:cNvPr>
          <p:cNvSpPr>
            <a:spLocks noGrp="1"/>
          </p:cNvSpPr>
          <p:nvPr>
            <p:ph idx="1"/>
          </p:nvPr>
        </p:nvSpPr>
        <p:spPr>
          <a:xfrm>
            <a:off x="577713" y="1197000"/>
            <a:ext cx="11041200" cy="4464000"/>
          </a:xfrm>
        </p:spPr>
        <p:txBody>
          <a:bodyPr>
            <a:normAutofit fontScale="85000" lnSpcReduction="20000"/>
          </a:bodyPr>
          <a:lstStyle/>
          <a:p>
            <a:r>
              <a:rPr lang="en-US" dirty="0"/>
              <a:t>Introducing NIKAW</a:t>
            </a:r>
          </a:p>
          <a:p>
            <a:r>
              <a:rPr lang="en-US" dirty="0"/>
              <a:t>Introducing Named Entity Recognition (NER)</a:t>
            </a:r>
          </a:p>
          <a:p>
            <a:r>
              <a:rPr lang="nl-BE" dirty="0"/>
              <a:t>NER on Latin</a:t>
            </a:r>
          </a:p>
          <a:p>
            <a:pPr lvl="1"/>
            <a:r>
              <a:rPr lang="nl-BE" dirty="0"/>
              <a:t>Data </a:t>
            </a:r>
          </a:p>
          <a:p>
            <a:pPr lvl="1"/>
            <a:r>
              <a:rPr lang="nl-BE" dirty="0" err="1"/>
              <a:t>Methods</a:t>
            </a:r>
            <a:r>
              <a:rPr lang="nl-BE" dirty="0"/>
              <a:t> </a:t>
            </a:r>
          </a:p>
          <a:p>
            <a:pPr lvl="1"/>
            <a:r>
              <a:rPr lang="nl-BE" dirty="0" err="1"/>
              <a:t>Results</a:t>
            </a:r>
            <a:r>
              <a:rPr lang="nl-BE" dirty="0"/>
              <a:t> </a:t>
            </a:r>
          </a:p>
          <a:p>
            <a:r>
              <a:rPr lang="nl-BE" dirty="0"/>
              <a:t>NER on Ancient </a:t>
            </a:r>
            <a:r>
              <a:rPr lang="nl-BE" dirty="0" err="1"/>
              <a:t>Greek</a:t>
            </a:r>
            <a:endParaRPr lang="nl-BE" dirty="0"/>
          </a:p>
          <a:p>
            <a:pPr lvl="1"/>
            <a:r>
              <a:rPr lang="nl-BE" dirty="0"/>
              <a:t>Data </a:t>
            </a:r>
          </a:p>
          <a:p>
            <a:pPr lvl="1"/>
            <a:r>
              <a:rPr lang="nl-BE" dirty="0" err="1"/>
              <a:t>Methods</a:t>
            </a:r>
            <a:endParaRPr lang="nl-BE" dirty="0"/>
          </a:p>
          <a:p>
            <a:pPr lvl="2"/>
            <a:r>
              <a:rPr lang="nl-BE" dirty="0" err="1"/>
              <a:t>Regular</a:t>
            </a:r>
            <a:r>
              <a:rPr lang="nl-BE" dirty="0"/>
              <a:t> NER</a:t>
            </a:r>
          </a:p>
          <a:p>
            <a:pPr lvl="2"/>
            <a:r>
              <a:rPr lang="nl-BE" dirty="0" err="1"/>
              <a:t>Modifications</a:t>
            </a:r>
            <a:r>
              <a:rPr lang="nl-BE" dirty="0"/>
              <a:t> </a:t>
            </a:r>
            <a:r>
              <a:rPr lang="nl-BE" dirty="0" err="1"/>
              <a:t>to</a:t>
            </a:r>
            <a:r>
              <a:rPr lang="nl-BE" dirty="0"/>
              <a:t> </a:t>
            </a:r>
            <a:r>
              <a:rPr lang="nl-BE" dirty="0" err="1"/>
              <a:t>find</a:t>
            </a:r>
            <a:r>
              <a:rPr lang="nl-BE" dirty="0"/>
              <a:t> </a:t>
            </a:r>
            <a:r>
              <a:rPr lang="nl-BE" dirty="0" err="1"/>
              <a:t>people</a:t>
            </a:r>
            <a:endParaRPr lang="nl-BE" dirty="0"/>
          </a:p>
          <a:p>
            <a:pPr lvl="1"/>
            <a:r>
              <a:rPr lang="nl-BE" dirty="0" err="1"/>
              <a:t>Results</a:t>
            </a:r>
            <a:r>
              <a:rPr lang="nl-BE" dirty="0"/>
              <a:t> </a:t>
            </a:r>
            <a:endParaRPr lang="nl-BE" sz="1500" dirty="0"/>
          </a:p>
          <a:p>
            <a:r>
              <a:rPr lang="nl-BE" dirty="0" err="1"/>
              <a:t>Conclusion</a:t>
            </a:r>
            <a:r>
              <a:rPr lang="nl-BE" dirty="0"/>
              <a:t>, </a:t>
            </a:r>
            <a:r>
              <a:rPr lang="nl-BE" dirty="0" err="1"/>
              <a:t>limitations</a:t>
            </a:r>
            <a:r>
              <a:rPr lang="nl-BE" dirty="0"/>
              <a:t> </a:t>
            </a:r>
            <a:r>
              <a:rPr lang="nl-BE" dirty="0" err="1"/>
              <a:t>and</a:t>
            </a:r>
            <a:r>
              <a:rPr lang="nl-BE" dirty="0"/>
              <a:t> </a:t>
            </a:r>
            <a:r>
              <a:rPr lang="nl-BE" dirty="0" err="1"/>
              <a:t>moving</a:t>
            </a:r>
            <a:r>
              <a:rPr lang="nl-BE" dirty="0"/>
              <a:t> forward</a:t>
            </a:r>
          </a:p>
        </p:txBody>
      </p:sp>
      <p:sp>
        <p:nvSpPr>
          <p:cNvPr id="3" name="Date Placeholder 2">
            <a:extLst>
              <a:ext uri="{FF2B5EF4-FFF2-40B4-BE49-F238E27FC236}">
                <a16:creationId xmlns:a16="http://schemas.microsoft.com/office/drawing/2014/main" id="{88C2E638-E911-3084-D412-B0927EAA871C}"/>
              </a:ext>
            </a:extLst>
          </p:cNvPr>
          <p:cNvSpPr>
            <a:spLocks noGrp="1"/>
          </p:cNvSpPr>
          <p:nvPr>
            <p:ph type="dt" sz="half" idx="10"/>
          </p:nvPr>
        </p:nvSpPr>
        <p:spPr/>
        <p:txBody>
          <a:bodyPr/>
          <a:lstStyle/>
          <a:p>
            <a:fld id="{F915F9BD-B565-4ED1-BF7D-AA518BB05116}" type="datetime1">
              <a:rPr lang="nl-BE" smtClean="0"/>
              <a:t>3/06/2024</a:t>
            </a:fld>
            <a:endParaRPr lang="nl-NL" dirty="0"/>
          </a:p>
        </p:txBody>
      </p:sp>
      <p:sp>
        <p:nvSpPr>
          <p:cNvPr id="4" name="Footer Placeholder 3">
            <a:extLst>
              <a:ext uri="{FF2B5EF4-FFF2-40B4-BE49-F238E27FC236}">
                <a16:creationId xmlns:a16="http://schemas.microsoft.com/office/drawing/2014/main" id="{E0FB4560-BC4D-C7D8-97E2-6C643545A247}"/>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F3B2D1AC-1C8C-9671-C833-03A97294B326}"/>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6" name="Title 5">
            <a:extLst>
              <a:ext uri="{FF2B5EF4-FFF2-40B4-BE49-F238E27FC236}">
                <a16:creationId xmlns:a16="http://schemas.microsoft.com/office/drawing/2014/main" id="{85D6EFB1-4679-0824-FE3C-35A6404C2B95}"/>
              </a:ext>
            </a:extLst>
          </p:cNvPr>
          <p:cNvSpPr>
            <a:spLocks noGrp="1"/>
          </p:cNvSpPr>
          <p:nvPr>
            <p:ph type="title"/>
          </p:nvPr>
        </p:nvSpPr>
        <p:spPr/>
        <p:txBody>
          <a:bodyPr/>
          <a:lstStyle/>
          <a:p>
            <a:r>
              <a:rPr lang="en-US" dirty="0"/>
              <a:t>Overview</a:t>
            </a:r>
            <a:endParaRPr lang="nl-BE" dirty="0"/>
          </a:p>
        </p:txBody>
      </p:sp>
    </p:spTree>
    <p:extLst>
      <p:ext uri="{BB962C8B-B14F-4D97-AF65-F5344CB8AC3E}">
        <p14:creationId xmlns:p14="http://schemas.microsoft.com/office/powerpoint/2010/main" val="877595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C6BA7F-1964-6F1B-472F-5A9237F51187}"/>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82372313-EFD3-08CA-5FFB-917867EBA1AB}"/>
              </a:ext>
            </a:extLst>
          </p:cNvPr>
          <p:cNvSpPr>
            <a:spLocks noGrp="1"/>
          </p:cNvSpPr>
          <p:nvPr>
            <p:ph type="ftr" sz="quarter" idx="11"/>
          </p:nvPr>
        </p:nvSpPr>
        <p:spPr/>
        <p:txBody>
          <a:bodyPr/>
          <a:lstStyle/>
          <a:p>
            <a:r>
              <a:rPr lang="nl-NL" dirty="0" err="1"/>
              <a:t>Department</a:t>
            </a:r>
            <a:r>
              <a:rPr lang="nl-NL" dirty="0"/>
              <a:t> of </a:t>
            </a:r>
            <a:r>
              <a:rPr lang="nl-NL" dirty="0" err="1"/>
              <a:t>Linguistics</a:t>
            </a:r>
            <a:endParaRPr lang="nl-NL" dirty="0"/>
          </a:p>
        </p:txBody>
      </p:sp>
      <p:sp>
        <p:nvSpPr>
          <p:cNvPr id="5" name="Slide Number Placeholder 4">
            <a:extLst>
              <a:ext uri="{FF2B5EF4-FFF2-40B4-BE49-F238E27FC236}">
                <a16:creationId xmlns:a16="http://schemas.microsoft.com/office/drawing/2014/main" id="{C367269E-2BC5-D825-9D07-D191CDF5CAD2}"/>
              </a:ext>
            </a:extLst>
          </p:cNvPr>
          <p:cNvSpPr>
            <a:spLocks noGrp="1"/>
          </p:cNvSpPr>
          <p:nvPr>
            <p:ph type="sldNum" sz="quarter" idx="12"/>
          </p:nvPr>
        </p:nvSpPr>
        <p:spPr/>
        <p:txBody>
          <a:bodyPr/>
          <a:lstStyle/>
          <a:p>
            <a:fld id="{0A297500-7527-634B-90F4-69D0994C32B4}" type="slidenum">
              <a:rPr lang="nl-NL" smtClean="0"/>
              <a:t>20</a:t>
            </a:fld>
            <a:endParaRPr lang="nl-NL"/>
          </a:p>
        </p:txBody>
      </p:sp>
      <p:graphicFrame>
        <p:nvGraphicFramePr>
          <p:cNvPr id="14" name="Chart 13">
            <a:extLst>
              <a:ext uri="{FF2B5EF4-FFF2-40B4-BE49-F238E27FC236}">
                <a16:creationId xmlns:a16="http://schemas.microsoft.com/office/drawing/2014/main" id="{DB901460-BAA5-DF25-F074-010A91D051C1}"/>
              </a:ext>
            </a:extLst>
          </p:cNvPr>
          <p:cNvGraphicFramePr>
            <a:graphicFrameLocks/>
          </p:cNvGraphicFramePr>
          <p:nvPr>
            <p:extLst>
              <p:ext uri="{D42A27DB-BD31-4B8C-83A1-F6EECF244321}">
                <p14:modId xmlns:p14="http://schemas.microsoft.com/office/powerpoint/2010/main" val="3139918598"/>
              </p:ext>
            </p:extLst>
          </p:nvPr>
        </p:nvGraphicFramePr>
        <p:xfrm>
          <a:off x="382771" y="446566"/>
          <a:ext cx="11236141" cy="5390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605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7E50B-68FF-AFAA-FEE2-ACAD7D3A7CEF}"/>
              </a:ext>
            </a:extLst>
          </p:cNvPr>
          <p:cNvSpPr>
            <a:spLocks noGrp="1"/>
          </p:cNvSpPr>
          <p:nvPr>
            <p:ph idx="1"/>
          </p:nvPr>
        </p:nvSpPr>
        <p:spPr>
          <a:xfrm>
            <a:off x="574675" y="1288238"/>
            <a:ext cx="6272272" cy="4464000"/>
          </a:xfrm>
        </p:spPr>
        <p:txBody>
          <a:bodyPr/>
          <a:lstStyle/>
          <a:p>
            <a:r>
              <a:rPr lang="en-US" dirty="0"/>
              <a:t>Multiword people, e.g.</a:t>
            </a:r>
            <a:r>
              <a:rPr lang="en-US" i="1" dirty="0"/>
              <a:t> </a:t>
            </a:r>
            <a:r>
              <a:rPr lang="en-US" i="1" dirty="0" err="1"/>
              <a:t>Lycneus</a:t>
            </a:r>
            <a:r>
              <a:rPr lang="en-US" i="1" dirty="0"/>
              <a:t> the Samian </a:t>
            </a:r>
            <a:r>
              <a:rPr lang="en-US" dirty="0"/>
              <a:t>rare and scarcely annotated in training data </a:t>
            </a:r>
          </a:p>
          <a:p>
            <a:r>
              <a:rPr lang="en-US" dirty="0"/>
              <a:t>In </a:t>
            </a:r>
            <a:r>
              <a:rPr lang="en-US" dirty="0" err="1"/>
              <a:t>GLAUx</a:t>
            </a:r>
            <a:r>
              <a:rPr lang="en-US" dirty="0"/>
              <a:t>-data: less then 1 in 10 continuation words are predicted correctly</a:t>
            </a:r>
          </a:p>
          <a:p>
            <a:r>
              <a:rPr lang="en-US" dirty="0"/>
              <a:t>Multiword people based on </a:t>
            </a:r>
            <a:r>
              <a:rPr lang="en-US" b="1" dirty="0"/>
              <a:t>syntactic dependencies</a:t>
            </a:r>
          </a:p>
          <a:p>
            <a:pPr lvl="1"/>
            <a:r>
              <a:rPr lang="en-US" dirty="0"/>
              <a:t>Annotate the sentence structure</a:t>
            </a:r>
          </a:p>
          <a:p>
            <a:pPr lvl="1"/>
            <a:r>
              <a:rPr lang="en-US" dirty="0"/>
              <a:t>Which words belong together?</a:t>
            </a:r>
          </a:p>
          <a:p>
            <a:pPr lvl="1"/>
            <a:endParaRPr lang="en-US" b="1" dirty="0"/>
          </a:p>
          <a:p>
            <a:endParaRPr lang="nl-BE" dirty="0"/>
          </a:p>
        </p:txBody>
      </p:sp>
      <p:sp>
        <p:nvSpPr>
          <p:cNvPr id="3" name="Date Placeholder 2">
            <a:extLst>
              <a:ext uri="{FF2B5EF4-FFF2-40B4-BE49-F238E27FC236}">
                <a16:creationId xmlns:a16="http://schemas.microsoft.com/office/drawing/2014/main" id="{3280D1F2-812C-1C59-5030-6E7FA6EB7EDA}"/>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A8311A3D-A134-47C3-5C7A-02B8F245A495}"/>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642FC767-F4B5-AC88-8EB8-CA66F2B853CE}"/>
              </a:ext>
            </a:extLst>
          </p:cNvPr>
          <p:cNvSpPr>
            <a:spLocks noGrp="1"/>
          </p:cNvSpPr>
          <p:nvPr>
            <p:ph type="sldNum" sz="quarter" idx="12"/>
          </p:nvPr>
        </p:nvSpPr>
        <p:spPr/>
        <p:txBody>
          <a:bodyPr/>
          <a:lstStyle/>
          <a:p>
            <a:fld id="{0A297500-7527-634B-90F4-69D0994C32B4}" type="slidenum">
              <a:rPr lang="nl-NL" smtClean="0"/>
              <a:t>21</a:t>
            </a:fld>
            <a:endParaRPr lang="nl-NL"/>
          </a:p>
        </p:txBody>
      </p:sp>
      <p:sp>
        <p:nvSpPr>
          <p:cNvPr id="6" name="Title 5">
            <a:extLst>
              <a:ext uri="{FF2B5EF4-FFF2-40B4-BE49-F238E27FC236}">
                <a16:creationId xmlns:a16="http://schemas.microsoft.com/office/drawing/2014/main" id="{BD3F5B9C-8C53-F1B4-C638-34238626B24C}"/>
              </a:ext>
            </a:extLst>
          </p:cNvPr>
          <p:cNvSpPr>
            <a:spLocks noGrp="1"/>
          </p:cNvSpPr>
          <p:nvPr>
            <p:ph type="title"/>
          </p:nvPr>
        </p:nvSpPr>
        <p:spPr/>
        <p:txBody>
          <a:bodyPr/>
          <a:lstStyle/>
          <a:p>
            <a:r>
              <a:rPr lang="en-US" dirty="0"/>
              <a:t>Modifications to find People</a:t>
            </a:r>
            <a:endParaRPr lang="nl-BE" dirty="0"/>
          </a:p>
        </p:txBody>
      </p:sp>
      <p:pic>
        <p:nvPicPr>
          <p:cNvPr id="7" name="Picture 6">
            <a:extLst>
              <a:ext uri="{FF2B5EF4-FFF2-40B4-BE49-F238E27FC236}">
                <a16:creationId xmlns:a16="http://schemas.microsoft.com/office/drawing/2014/main" id="{626350CC-FD9F-3C4B-76CA-8EF2113CDAC3}"/>
              </a:ext>
            </a:extLst>
          </p:cNvPr>
          <p:cNvPicPr>
            <a:picLocks noChangeAspect="1"/>
          </p:cNvPicPr>
          <p:nvPr/>
        </p:nvPicPr>
        <p:blipFill rotWithShape="1">
          <a:blip r:embed="rId3"/>
          <a:srcRect t="7925"/>
          <a:stretch/>
        </p:blipFill>
        <p:spPr>
          <a:xfrm>
            <a:off x="7195550" y="1359036"/>
            <a:ext cx="4073047" cy="3496117"/>
          </a:xfrm>
          <a:prstGeom prst="rect">
            <a:avLst/>
          </a:prstGeom>
        </p:spPr>
      </p:pic>
      <p:sp>
        <p:nvSpPr>
          <p:cNvPr id="9" name="TextBox 8">
            <a:extLst>
              <a:ext uri="{FF2B5EF4-FFF2-40B4-BE49-F238E27FC236}">
                <a16:creationId xmlns:a16="http://schemas.microsoft.com/office/drawing/2014/main" id="{FDE0F65B-36E5-C8AA-C511-4D5D1059C32F}"/>
              </a:ext>
            </a:extLst>
          </p:cNvPr>
          <p:cNvSpPr txBox="1"/>
          <p:nvPr/>
        </p:nvSpPr>
        <p:spPr>
          <a:xfrm>
            <a:off x="7195550" y="4886245"/>
            <a:ext cx="4073047" cy="646331"/>
          </a:xfrm>
          <a:prstGeom prst="rect">
            <a:avLst/>
          </a:prstGeom>
          <a:noFill/>
        </p:spPr>
        <p:txBody>
          <a:bodyPr wrap="square" rtlCol="0">
            <a:spAutoFit/>
          </a:bodyPr>
          <a:lstStyle/>
          <a:p>
            <a:r>
              <a:rPr lang="en-US" dirty="0"/>
              <a:t>Dependency tree for </a:t>
            </a:r>
            <a:r>
              <a:rPr lang="en-US" i="1" dirty="0"/>
              <a:t>“</a:t>
            </a:r>
            <a:r>
              <a:rPr lang="en-US" i="1" dirty="0" err="1"/>
              <a:t>Lycneus</a:t>
            </a:r>
            <a:r>
              <a:rPr lang="en-US" i="1" dirty="0"/>
              <a:t> the Samian”</a:t>
            </a:r>
            <a:endParaRPr lang="nl-BE" i="1" dirty="0"/>
          </a:p>
        </p:txBody>
      </p:sp>
    </p:spTree>
    <p:extLst>
      <p:ext uri="{BB962C8B-B14F-4D97-AF65-F5344CB8AC3E}">
        <p14:creationId xmlns:p14="http://schemas.microsoft.com/office/powerpoint/2010/main" val="3620371676"/>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C6BA7F-1964-6F1B-472F-5A9237F51187}"/>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82372313-EFD3-08CA-5FFB-917867EBA1AB}"/>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C367269E-2BC5-D825-9D07-D191CDF5CAD2}"/>
              </a:ext>
            </a:extLst>
          </p:cNvPr>
          <p:cNvSpPr>
            <a:spLocks noGrp="1"/>
          </p:cNvSpPr>
          <p:nvPr>
            <p:ph type="sldNum" sz="quarter" idx="12"/>
          </p:nvPr>
        </p:nvSpPr>
        <p:spPr/>
        <p:txBody>
          <a:bodyPr/>
          <a:lstStyle/>
          <a:p>
            <a:fld id="{0A297500-7527-634B-90F4-69D0994C32B4}" type="slidenum">
              <a:rPr lang="nl-NL" smtClean="0"/>
              <a:t>22</a:t>
            </a:fld>
            <a:endParaRPr lang="nl-NL"/>
          </a:p>
        </p:txBody>
      </p:sp>
      <p:graphicFrame>
        <p:nvGraphicFramePr>
          <p:cNvPr id="9" name="Content Placeholder 8">
            <a:extLst>
              <a:ext uri="{FF2B5EF4-FFF2-40B4-BE49-F238E27FC236}">
                <a16:creationId xmlns:a16="http://schemas.microsoft.com/office/drawing/2014/main" id="{C39F3A8B-3D9B-E8E4-FCD1-3D9A01CAEB16}"/>
              </a:ext>
            </a:extLst>
          </p:cNvPr>
          <p:cNvGraphicFramePr>
            <a:graphicFrameLocks noGrp="1"/>
          </p:cNvGraphicFramePr>
          <p:nvPr>
            <p:ph idx="1"/>
            <p:extLst>
              <p:ext uri="{D42A27DB-BD31-4B8C-83A1-F6EECF244321}">
                <p14:modId xmlns:p14="http://schemas.microsoft.com/office/powerpoint/2010/main" val="1815767011"/>
              </p:ext>
            </p:extLst>
          </p:nvPr>
        </p:nvGraphicFramePr>
        <p:xfrm>
          <a:off x="577851" y="343417"/>
          <a:ext cx="11041062" cy="57795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690456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CBAB74-5B5F-E692-0927-48852FF7CD0A}"/>
              </a:ext>
            </a:extLst>
          </p:cNvPr>
          <p:cNvSpPr>
            <a:spLocks noGrp="1"/>
          </p:cNvSpPr>
          <p:nvPr>
            <p:ph idx="1"/>
          </p:nvPr>
        </p:nvSpPr>
        <p:spPr>
          <a:xfrm>
            <a:off x="577713" y="1197000"/>
            <a:ext cx="11041200" cy="4464000"/>
          </a:xfrm>
        </p:spPr>
        <p:txBody>
          <a:bodyPr>
            <a:normAutofit/>
          </a:bodyPr>
          <a:lstStyle/>
          <a:p>
            <a:r>
              <a:rPr lang="en-US" b="1" dirty="0"/>
              <a:t>Error analysis </a:t>
            </a:r>
            <a:r>
              <a:rPr lang="en-US" dirty="0"/>
              <a:t>(by Evelien de Graaf)</a:t>
            </a:r>
          </a:p>
          <a:p>
            <a:pPr lvl="1"/>
            <a:r>
              <a:rPr lang="en-US" b="1" dirty="0">
                <a:sym typeface="Wingdings" panose="05000000000000000000" pitchFamily="2" charset="2"/>
              </a:rPr>
              <a:t>Tokens that occur both as entity and non-entity</a:t>
            </a:r>
            <a:r>
              <a:rPr lang="en-US" dirty="0">
                <a:sym typeface="Wingdings" panose="05000000000000000000" pitchFamily="2" charset="2"/>
              </a:rPr>
              <a:t>: </a:t>
            </a:r>
            <a:r>
              <a:rPr lang="en-US" dirty="0">
                <a:highlight>
                  <a:srgbClr val="FFFFFF"/>
                </a:highlight>
              </a:rPr>
              <a:t>: </a:t>
            </a:r>
            <a:r>
              <a:rPr lang="en-US" dirty="0" err="1">
                <a:highlight>
                  <a:srgbClr val="FFFFFF"/>
                </a:highlight>
              </a:rPr>
              <a:t>Λύχνος</a:t>
            </a:r>
            <a:r>
              <a:rPr lang="en-US" dirty="0">
                <a:highlight>
                  <a:srgbClr val="FFFFFF"/>
                </a:highlight>
              </a:rPr>
              <a:t> (deity)/</a:t>
            </a:r>
            <a:r>
              <a:rPr lang="en-US" dirty="0" err="1">
                <a:highlight>
                  <a:srgbClr val="FFFFFF"/>
                </a:highlight>
              </a:rPr>
              <a:t>λύχνος</a:t>
            </a:r>
            <a:r>
              <a:rPr lang="en-US" dirty="0">
                <a:highlight>
                  <a:srgbClr val="FFFFFF"/>
                </a:highlight>
              </a:rPr>
              <a:t> </a:t>
            </a:r>
            <a:r>
              <a:rPr lang="en-US" dirty="0"/>
              <a:t>(‘candle’/’lamp’)</a:t>
            </a:r>
          </a:p>
          <a:p>
            <a:pPr lvl="1"/>
            <a:r>
              <a:rPr lang="en-US" b="1" dirty="0"/>
              <a:t>Rare/unclear in training data</a:t>
            </a:r>
          </a:p>
          <a:p>
            <a:pPr lvl="2"/>
            <a:r>
              <a:rPr lang="en-US" dirty="0"/>
              <a:t>Names of lines, angles, points in mathematical texts… e.g. </a:t>
            </a:r>
            <a:r>
              <a:rPr lang="el-GR" dirty="0"/>
              <a:t>ΖΒ</a:t>
            </a:r>
            <a:endParaRPr lang="en-US" dirty="0"/>
          </a:p>
          <a:p>
            <a:pPr lvl="2"/>
            <a:r>
              <a:rPr lang="en-US" dirty="0"/>
              <a:t>Nicknames</a:t>
            </a:r>
            <a:r>
              <a:rPr lang="en-US" dirty="0">
                <a:highlight>
                  <a:srgbClr val="FFFFFF"/>
                </a:highlight>
              </a:rPr>
              <a:t>: </a:t>
            </a:r>
            <a:r>
              <a:rPr lang="el-GR" dirty="0">
                <a:highlight>
                  <a:srgbClr val="FFFFFF"/>
                </a:highlight>
              </a:rPr>
              <a:t>Κακεργέτης</a:t>
            </a:r>
            <a:r>
              <a:rPr lang="en-US" dirty="0">
                <a:highlight>
                  <a:srgbClr val="FFFFFF"/>
                </a:highlight>
              </a:rPr>
              <a:t> (‘Evildoer’)</a:t>
            </a:r>
            <a:endParaRPr lang="en-US" dirty="0"/>
          </a:p>
          <a:p>
            <a:r>
              <a:rPr lang="en-US" b="1" dirty="0"/>
              <a:t>Gazetteer incorporation brings small improvement</a:t>
            </a:r>
            <a:r>
              <a:rPr lang="en-US" dirty="0"/>
              <a:t>, but</a:t>
            </a:r>
          </a:p>
          <a:p>
            <a:pPr lvl="1"/>
            <a:r>
              <a:rPr lang="en-US" dirty="0"/>
              <a:t>Matching too strict </a:t>
            </a:r>
          </a:p>
          <a:p>
            <a:r>
              <a:rPr lang="en-US" b="1" dirty="0"/>
              <a:t>Syntax</a:t>
            </a:r>
            <a:r>
              <a:rPr lang="en-US" dirty="0"/>
              <a:t> shows improvement for </a:t>
            </a:r>
            <a:r>
              <a:rPr lang="en-US" b="1" dirty="0"/>
              <a:t>multiword entities</a:t>
            </a:r>
            <a:r>
              <a:rPr lang="en-US" dirty="0"/>
              <a:t>, but:</a:t>
            </a:r>
          </a:p>
          <a:p>
            <a:pPr lvl="1"/>
            <a:r>
              <a:rPr lang="en-US" dirty="0"/>
              <a:t>Mainly propagation errors</a:t>
            </a:r>
          </a:p>
        </p:txBody>
      </p:sp>
      <p:sp>
        <p:nvSpPr>
          <p:cNvPr id="3" name="Date Placeholder 2">
            <a:extLst>
              <a:ext uri="{FF2B5EF4-FFF2-40B4-BE49-F238E27FC236}">
                <a16:creationId xmlns:a16="http://schemas.microsoft.com/office/drawing/2014/main" id="{23172F53-62F5-C24C-60EF-6F7717EFE35C}"/>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F8FAEC48-8267-B701-28E8-AEEDA3FCFA22}"/>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5F528AA0-2E5B-A8E9-019B-6A4419B0B8C6}"/>
              </a:ext>
            </a:extLst>
          </p:cNvPr>
          <p:cNvSpPr>
            <a:spLocks noGrp="1"/>
          </p:cNvSpPr>
          <p:nvPr>
            <p:ph type="sldNum" sz="quarter" idx="12"/>
          </p:nvPr>
        </p:nvSpPr>
        <p:spPr/>
        <p:txBody>
          <a:bodyPr/>
          <a:lstStyle/>
          <a:p>
            <a:fld id="{0A297500-7527-634B-90F4-69D0994C32B4}" type="slidenum">
              <a:rPr lang="nl-NL" smtClean="0"/>
              <a:t>23</a:t>
            </a:fld>
            <a:endParaRPr lang="nl-NL"/>
          </a:p>
        </p:txBody>
      </p:sp>
      <p:sp>
        <p:nvSpPr>
          <p:cNvPr id="6" name="Title 5">
            <a:extLst>
              <a:ext uri="{FF2B5EF4-FFF2-40B4-BE49-F238E27FC236}">
                <a16:creationId xmlns:a16="http://schemas.microsoft.com/office/drawing/2014/main" id="{F0196367-D117-EEBB-5231-F5BC70BDEC8C}"/>
              </a:ext>
            </a:extLst>
          </p:cNvPr>
          <p:cNvSpPr>
            <a:spLocks noGrp="1"/>
          </p:cNvSpPr>
          <p:nvPr>
            <p:ph type="title"/>
          </p:nvPr>
        </p:nvSpPr>
        <p:spPr/>
        <p:txBody>
          <a:bodyPr/>
          <a:lstStyle/>
          <a:p>
            <a:r>
              <a:rPr lang="en-US" dirty="0"/>
              <a:t>Results</a:t>
            </a:r>
            <a:endParaRPr lang="nl-BE" dirty="0"/>
          </a:p>
        </p:txBody>
      </p:sp>
    </p:spTree>
    <p:extLst>
      <p:ext uri="{BB962C8B-B14F-4D97-AF65-F5344CB8AC3E}">
        <p14:creationId xmlns:p14="http://schemas.microsoft.com/office/powerpoint/2010/main" val="229074632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BEF874-194D-4C50-D8AF-4BC032C6C276}"/>
              </a:ext>
            </a:extLst>
          </p:cNvPr>
          <p:cNvSpPr>
            <a:spLocks noGrp="1"/>
          </p:cNvSpPr>
          <p:nvPr>
            <p:ph idx="1"/>
          </p:nvPr>
        </p:nvSpPr>
        <p:spPr>
          <a:xfrm>
            <a:off x="574675" y="1281531"/>
            <a:ext cx="11041200" cy="4464000"/>
          </a:xfrm>
        </p:spPr>
        <p:txBody>
          <a:bodyPr/>
          <a:lstStyle/>
          <a:p>
            <a:r>
              <a:rPr lang="en-US" dirty="0"/>
              <a:t>Transformers hold up as the state-of-the-art approach</a:t>
            </a:r>
          </a:p>
          <a:p>
            <a:r>
              <a:rPr lang="en-US"/>
              <a:t>Recurring errors</a:t>
            </a:r>
            <a:endParaRPr lang="en-US" dirty="0"/>
          </a:p>
          <a:p>
            <a:pPr lvl="1"/>
            <a:r>
              <a:rPr lang="en-US" dirty="0"/>
              <a:t>Boundary detection</a:t>
            </a:r>
          </a:p>
          <a:p>
            <a:pPr lvl="1"/>
            <a:r>
              <a:rPr lang="en-US" dirty="0"/>
              <a:t>Unclear/rare in training data</a:t>
            </a:r>
          </a:p>
          <a:p>
            <a:pPr lvl="1"/>
            <a:r>
              <a:rPr lang="en-US" dirty="0"/>
              <a:t>Genuine ambiguity</a:t>
            </a:r>
          </a:p>
          <a:p>
            <a:r>
              <a:rPr lang="en-US" dirty="0"/>
              <a:t>Domain knowledge and syntax can help, but</a:t>
            </a:r>
          </a:p>
          <a:p>
            <a:pPr lvl="1"/>
            <a:r>
              <a:rPr lang="en-US" dirty="0"/>
              <a:t>Matching too strict</a:t>
            </a:r>
          </a:p>
          <a:p>
            <a:pPr lvl="1"/>
            <a:r>
              <a:rPr lang="en-US" dirty="0"/>
              <a:t>Syntax suffers from propagation errors</a:t>
            </a:r>
          </a:p>
          <a:p>
            <a:pPr lvl="1"/>
            <a:endParaRPr lang="en-US" dirty="0"/>
          </a:p>
        </p:txBody>
      </p:sp>
      <p:sp>
        <p:nvSpPr>
          <p:cNvPr id="3" name="Date Placeholder 2">
            <a:extLst>
              <a:ext uri="{FF2B5EF4-FFF2-40B4-BE49-F238E27FC236}">
                <a16:creationId xmlns:a16="http://schemas.microsoft.com/office/drawing/2014/main" id="{2B5D2A8A-5882-8181-A560-00E1B5D206D6}"/>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F7F01A13-E851-1647-8911-683C5FBBBEF1}"/>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7813AA34-232E-18CB-FC42-0C28FA539B64}"/>
              </a:ext>
            </a:extLst>
          </p:cNvPr>
          <p:cNvSpPr>
            <a:spLocks noGrp="1"/>
          </p:cNvSpPr>
          <p:nvPr>
            <p:ph type="sldNum" sz="quarter" idx="12"/>
          </p:nvPr>
        </p:nvSpPr>
        <p:spPr/>
        <p:txBody>
          <a:bodyPr/>
          <a:lstStyle/>
          <a:p>
            <a:fld id="{0A297500-7527-634B-90F4-69D0994C32B4}" type="slidenum">
              <a:rPr lang="nl-NL" smtClean="0"/>
              <a:t>24</a:t>
            </a:fld>
            <a:endParaRPr lang="nl-NL"/>
          </a:p>
        </p:txBody>
      </p:sp>
      <p:sp>
        <p:nvSpPr>
          <p:cNvPr id="6" name="Title 5">
            <a:extLst>
              <a:ext uri="{FF2B5EF4-FFF2-40B4-BE49-F238E27FC236}">
                <a16:creationId xmlns:a16="http://schemas.microsoft.com/office/drawing/2014/main" id="{4440DCFD-E0BA-18A6-3815-7B7410E33B0B}"/>
              </a:ext>
            </a:extLst>
          </p:cNvPr>
          <p:cNvSpPr>
            <a:spLocks noGrp="1"/>
          </p:cNvSpPr>
          <p:nvPr>
            <p:ph type="title"/>
          </p:nvPr>
        </p:nvSpPr>
        <p:spPr/>
        <p:txBody>
          <a:bodyPr/>
          <a:lstStyle/>
          <a:p>
            <a:r>
              <a:rPr lang="en-US" dirty="0"/>
              <a:t>Conclusion</a:t>
            </a:r>
            <a:endParaRPr lang="nl-BE" dirty="0"/>
          </a:p>
        </p:txBody>
      </p:sp>
    </p:spTree>
    <p:extLst>
      <p:ext uri="{BB962C8B-B14F-4D97-AF65-F5344CB8AC3E}">
        <p14:creationId xmlns:p14="http://schemas.microsoft.com/office/powerpoint/2010/main" val="4264605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FEFDBE-5E70-4B35-BA4E-A6DAB847B9CD}"/>
              </a:ext>
            </a:extLst>
          </p:cNvPr>
          <p:cNvSpPr>
            <a:spLocks noGrp="1"/>
          </p:cNvSpPr>
          <p:nvPr>
            <p:ph idx="1"/>
          </p:nvPr>
        </p:nvSpPr>
        <p:spPr/>
        <p:txBody>
          <a:bodyPr>
            <a:normAutofit fontScale="70000" lnSpcReduction="20000"/>
          </a:bodyPr>
          <a:lstStyle/>
          <a:p>
            <a:r>
              <a:rPr lang="en-US" i="1" dirty="0" err="1">
                <a:effectLst/>
              </a:rPr>
              <a:t>STEPBible</a:t>
            </a:r>
            <a:r>
              <a:rPr lang="en-US" i="1" dirty="0">
                <a:effectLst/>
              </a:rPr>
              <a:t> Data Repository  CC BY 4.0</a:t>
            </a:r>
            <a:r>
              <a:rPr lang="en-US" dirty="0">
                <a:effectLst/>
              </a:rPr>
              <a:t>. (2023). [Computer software]. www.STEPBible.org. </a:t>
            </a:r>
            <a:r>
              <a:rPr lang="en-US" dirty="0">
                <a:effectLst/>
                <a:hlinkClick r:id="rId2"/>
              </a:rPr>
              <a:t>https://github.com/STEPBible/STEPBible-Data</a:t>
            </a:r>
            <a:r>
              <a:rPr lang="en-US" dirty="0">
                <a:effectLst/>
              </a:rPr>
              <a:t> (Original work published 2018)</a:t>
            </a:r>
          </a:p>
          <a:p>
            <a:r>
              <a:rPr lang="en-US" dirty="0" err="1">
                <a:effectLst/>
              </a:rPr>
              <a:t>Bamman</a:t>
            </a:r>
            <a:r>
              <a:rPr lang="en-US" dirty="0">
                <a:effectLst/>
              </a:rPr>
              <a:t>, D., &amp; Burns, P. J. (2020). </a:t>
            </a:r>
            <a:r>
              <a:rPr lang="en-US" i="1" dirty="0">
                <a:effectLst/>
              </a:rPr>
              <a:t>Latin BERT: A Contextual Language Model for Classical Philology</a:t>
            </a:r>
            <a:r>
              <a:rPr lang="en-US" dirty="0">
                <a:effectLst/>
              </a:rPr>
              <a:t> (arXiv:2009.10053). </a:t>
            </a:r>
            <a:r>
              <a:rPr lang="en-US" dirty="0" err="1">
                <a:effectLst/>
              </a:rPr>
              <a:t>arXiv</a:t>
            </a:r>
            <a:r>
              <a:rPr lang="en-US" dirty="0">
                <a:effectLst/>
              </a:rPr>
              <a:t>. </a:t>
            </a:r>
            <a:r>
              <a:rPr lang="en-US" dirty="0">
                <a:effectLst/>
                <a:hlinkClick r:id="rId3"/>
              </a:rPr>
              <a:t>https://doi.org/10.48550/arXiv.2009.10053</a:t>
            </a:r>
            <a:endParaRPr lang="nl-BE" dirty="0">
              <a:effectLst/>
            </a:endParaRPr>
          </a:p>
          <a:p>
            <a:r>
              <a:rPr lang="nl-BE" dirty="0" err="1">
                <a:effectLst/>
              </a:rPr>
              <a:t>Broux</a:t>
            </a:r>
            <a:r>
              <a:rPr lang="nl-BE" dirty="0">
                <a:effectLst/>
              </a:rPr>
              <a:t>, Y., &amp; Depauw, M. (2015). </a:t>
            </a:r>
            <a:r>
              <a:rPr lang="nl-BE" dirty="0" err="1">
                <a:effectLst/>
              </a:rPr>
              <a:t>Developing</a:t>
            </a:r>
            <a:r>
              <a:rPr lang="nl-BE" dirty="0">
                <a:effectLst/>
              </a:rPr>
              <a:t> </a:t>
            </a:r>
            <a:r>
              <a:rPr lang="nl-BE" dirty="0" err="1">
                <a:effectLst/>
              </a:rPr>
              <a:t>Onomastic</a:t>
            </a:r>
            <a:r>
              <a:rPr lang="nl-BE" dirty="0">
                <a:effectLst/>
              </a:rPr>
              <a:t> Gazetteers </a:t>
            </a:r>
            <a:r>
              <a:rPr lang="nl-BE" dirty="0" err="1">
                <a:effectLst/>
              </a:rPr>
              <a:t>and</a:t>
            </a:r>
            <a:r>
              <a:rPr lang="nl-BE" dirty="0">
                <a:effectLst/>
              </a:rPr>
              <a:t> </a:t>
            </a:r>
            <a:r>
              <a:rPr lang="nl-BE" dirty="0" err="1">
                <a:effectLst/>
              </a:rPr>
              <a:t>Prosopographies</a:t>
            </a:r>
            <a:r>
              <a:rPr lang="nl-BE" dirty="0">
                <a:effectLst/>
              </a:rPr>
              <a:t> </a:t>
            </a:r>
            <a:r>
              <a:rPr lang="nl-BE" dirty="0" err="1">
                <a:effectLst/>
              </a:rPr>
              <a:t>for</a:t>
            </a:r>
            <a:r>
              <a:rPr lang="nl-BE" dirty="0">
                <a:effectLst/>
              </a:rPr>
              <a:t> </a:t>
            </a:r>
            <a:r>
              <a:rPr lang="nl-BE" dirty="0" err="1">
                <a:effectLst/>
              </a:rPr>
              <a:t>the</a:t>
            </a:r>
            <a:r>
              <a:rPr lang="nl-BE" dirty="0">
                <a:effectLst/>
              </a:rPr>
              <a:t> Ancient World Through </a:t>
            </a:r>
            <a:r>
              <a:rPr lang="nl-BE" dirty="0" err="1">
                <a:effectLst/>
              </a:rPr>
              <a:t>Named</a:t>
            </a:r>
            <a:r>
              <a:rPr lang="nl-BE" dirty="0">
                <a:effectLst/>
              </a:rPr>
              <a:t> </a:t>
            </a:r>
            <a:r>
              <a:rPr lang="nl-BE" dirty="0" err="1">
                <a:effectLst/>
              </a:rPr>
              <a:t>Entity</a:t>
            </a:r>
            <a:r>
              <a:rPr lang="nl-BE" dirty="0">
                <a:effectLst/>
              </a:rPr>
              <a:t> </a:t>
            </a:r>
            <a:r>
              <a:rPr lang="nl-BE" dirty="0" err="1">
                <a:effectLst/>
              </a:rPr>
              <a:t>Recognition</a:t>
            </a:r>
            <a:r>
              <a:rPr lang="nl-BE" dirty="0">
                <a:effectLst/>
              </a:rPr>
              <a:t> </a:t>
            </a:r>
            <a:r>
              <a:rPr lang="nl-BE" dirty="0" err="1">
                <a:effectLst/>
              </a:rPr>
              <a:t>and</a:t>
            </a:r>
            <a:r>
              <a:rPr lang="nl-BE" dirty="0">
                <a:effectLst/>
              </a:rPr>
              <a:t> </a:t>
            </a:r>
            <a:r>
              <a:rPr lang="nl-BE" dirty="0" err="1">
                <a:effectLst/>
              </a:rPr>
              <a:t>Graph</a:t>
            </a:r>
            <a:r>
              <a:rPr lang="nl-BE" dirty="0">
                <a:effectLst/>
              </a:rPr>
              <a:t> </a:t>
            </a:r>
            <a:r>
              <a:rPr lang="nl-BE" dirty="0" err="1">
                <a:effectLst/>
              </a:rPr>
              <a:t>Visualization</a:t>
            </a:r>
            <a:r>
              <a:rPr lang="nl-BE" dirty="0">
                <a:effectLst/>
              </a:rPr>
              <a:t>: </a:t>
            </a:r>
            <a:r>
              <a:rPr lang="nl-BE" dirty="0" err="1">
                <a:effectLst/>
              </a:rPr>
              <a:t>Some</a:t>
            </a:r>
            <a:r>
              <a:rPr lang="nl-BE" dirty="0">
                <a:effectLst/>
              </a:rPr>
              <a:t> </a:t>
            </a:r>
            <a:r>
              <a:rPr lang="nl-BE" dirty="0" err="1">
                <a:effectLst/>
              </a:rPr>
              <a:t>Examples</a:t>
            </a:r>
            <a:r>
              <a:rPr lang="nl-BE" dirty="0">
                <a:effectLst/>
              </a:rPr>
              <a:t> </a:t>
            </a:r>
            <a:r>
              <a:rPr lang="nl-BE" dirty="0" err="1">
                <a:effectLst/>
              </a:rPr>
              <a:t>from</a:t>
            </a:r>
            <a:r>
              <a:rPr lang="nl-BE" dirty="0">
                <a:effectLst/>
              </a:rPr>
              <a:t> </a:t>
            </a:r>
            <a:r>
              <a:rPr lang="nl-BE" dirty="0" err="1">
                <a:effectLst/>
              </a:rPr>
              <a:t>Trismegistos</a:t>
            </a:r>
            <a:r>
              <a:rPr lang="nl-BE" dirty="0">
                <a:effectLst/>
              </a:rPr>
              <a:t> People. In L. M. </a:t>
            </a:r>
            <a:r>
              <a:rPr lang="nl-BE" dirty="0" err="1">
                <a:effectLst/>
              </a:rPr>
              <a:t>Aiello</a:t>
            </a:r>
            <a:r>
              <a:rPr lang="nl-BE" dirty="0">
                <a:effectLst/>
              </a:rPr>
              <a:t> &amp; D. </a:t>
            </a:r>
            <a:r>
              <a:rPr lang="nl-BE" dirty="0" err="1">
                <a:effectLst/>
              </a:rPr>
              <a:t>McFarland</a:t>
            </a:r>
            <a:r>
              <a:rPr lang="nl-BE" dirty="0">
                <a:effectLst/>
              </a:rPr>
              <a:t> (Eds.), </a:t>
            </a:r>
            <a:r>
              <a:rPr lang="nl-BE" i="1" dirty="0" err="1">
                <a:effectLst/>
              </a:rPr>
              <a:t>Social</a:t>
            </a:r>
            <a:r>
              <a:rPr lang="nl-BE" i="1" dirty="0">
                <a:effectLst/>
              </a:rPr>
              <a:t> </a:t>
            </a:r>
            <a:r>
              <a:rPr lang="nl-BE" i="1" dirty="0" err="1">
                <a:effectLst/>
              </a:rPr>
              <a:t>Informatics</a:t>
            </a:r>
            <a:r>
              <a:rPr lang="nl-BE" dirty="0">
                <a:effectLst/>
              </a:rPr>
              <a:t> (pp. 304–313). Springer International Publishing. </a:t>
            </a:r>
            <a:r>
              <a:rPr lang="nl-BE" dirty="0">
                <a:effectLst/>
                <a:hlinkClick r:id="rId4"/>
              </a:rPr>
              <a:t>https://doi.org/10.1007/978-3-319-15168-7_38</a:t>
            </a:r>
            <a:endParaRPr lang="nl-BE" dirty="0">
              <a:effectLst/>
            </a:endParaRPr>
          </a:p>
          <a:p>
            <a:r>
              <a:rPr lang="nl-BE" dirty="0"/>
              <a:t>Alexander </a:t>
            </a:r>
            <a:r>
              <a:rPr lang="nl-BE" dirty="0" err="1"/>
              <a:t>Erdmann</a:t>
            </a:r>
            <a:r>
              <a:rPr lang="nl-BE" dirty="0"/>
              <a:t>, Christopher Brown, Brian Joseph, Mark Janse, Petra </a:t>
            </a:r>
            <a:r>
              <a:rPr lang="nl-BE" dirty="0" err="1"/>
              <a:t>Ajaka</a:t>
            </a:r>
            <a:r>
              <a:rPr lang="nl-BE" dirty="0"/>
              <a:t>, Micha </a:t>
            </a:r>
            <a:r>
              <a:rPr lang="nl-BE" dirty="0" err="1"/>
              <a:t>Elsner</a:t>
            </a:r>
            <a:r>
              <a:rPr lang="nl-BE" dirty="0"/>
              <a:t>, </a:t>
            </a:r>
            <a:r>
              <a:rPr lang="nl-BE" dirty="0" err="1"/>
              <a:t>and</a:t>
            </a:r>
            <a:r>
              <a:rPr lang="nl-BE" dirty="0"/>
              <a:t> Marie-Catherine de </a:t>
            </a:r>
            <a:r>
              <a:rPr lang="nl-BE" dirty="0" err="1"/>
              <a:t>Marneffe</a:t>
            </a:r>
            <a:r>
              <a:rPr lang="nl-BE" dirty="0"/>
              <a:t>. 2016. </a:t>
            </a:r>
            <a:r>
              <a:rPr lang="nl-BE" dirty="0" err="1"/>
              <a:t>Challenges</a:t>
            </a:r>
            <a:r>
              <a:rPr lang="nl-BE" dirty="0"/>
              <a:t> </a:t>
            </a:r>
            <a:r>
              <a:rPr lang="nl-BE" dirty="0" err="1"/>
              <a:t>and</a:t>
            </a:r>
            <a:r>
              <a:rPr lang="nl-BE" dirty="0"/>
              <a:t> Solutions </a:t>
            </a:r>
            <a:r>
              <a:rPr lang="nl-BE" dirty="0" err="1"/>
              <a:t>for</a:t>
            </a:r>
            <a:r>
              <a:rPr lang="nl-BE" dirty="0"/>
              <a:t> Latin </a:t>
            </a:r>
            <a:r>
              <a:rPr lang="nl-BE" dirty="0" err="1"/>
              <a:t>Named</a:t>
            </a:r>
            <a:r>
              <a:rPr lang="nl-BE" dirty="0"/>
              <a:t> </a:t>
            </a:r>
            <a:r>
              <a:rPr lang="nl-BE" dirty="0" err="1"/>
              <a:t>Entity</a:t>
            </a:r>
            <a:r>
              <a:rPr lang="nl-BE" dirty="0"/>
              <a:t> </a:t>
            </a:r>
            <a:r>
              <a:rPr lang="nl-BE" dirty="0" err="1"/>
              <a:t>Recognition</a:t>
            </a:r>
            <a:r>
              <a:rPr lang="nl-BE" dirty="0"/>
              <a:t>. </a:t>
            </a:r>
            <a:r>
              <a:rPr lang="nl-BE" i="1" dirty="0" err="1"/>
              <a:t>Proceedings</a:t>
            </a:r>
            <a:r>
              <a:rPr lang="nl-BE" i="1" dirty="0"/>
              <a:t> of </a:t>
            </a:r>
            <a:r>
              <a:rPr lang="nl-BE" i="1" dirty="0" err="1"/>
              <a:t>the</a:t>
            </a:r>
            <a:r>
              <a:rPr lang="nl-BE" i="1" dirty="0"/>
              <a:t> Workshop on Language Technology Resources </a:t>
            </a:r>
            <a:r>
              <a:rPr lang="nl-BE" i="1" dirty="0" err="1"/>
              <a:t>and</a:t>
            </a:r>
            <a:r>
              <a:rPr lang="nl-BE" i="1" dirty="0"/>
              <a:t> Tools </a:t>
            </a:r>
            <a:r>
              <a:rPr lang="nl-BE" i="1" dirty="0" err="1"/>
              <a:t>for</a:t>
            </a:r>
            <a:r>
              <a:rPr lang="nl-BE" i="1" dirty="0"/>
              <a:t> Digital </a:t>
            </a:r>
            <a:r>
              <a:rPr lang="nl-BE" i="1" dirty="0" err="1"/>
              <a:t>Humanities</a:t>
            </a:r>
            <a:r>
              <a:rPr lang="nl-BE" i="1" dirty="0"/>
              <a:t> (LT4DH</a:t>
            </a:r>
            <a:r>
              <a:rPr lang="nl-BE" dirty="0"/>
              <a:t>), 85–93.</a:t>
            </a:r>
          </a:p>
          <a:p>
            <a:r>
              <a:rPr lang="nl-BE" dirty="0" err="1">
                <a:effectLst/>
              </a:rPr>
              <a:t>Erdmann</a:t>
            </a:r>
            <a:r>
              <a:rPr lang="nl-BE" dirty="0">
                <a:effectLst/>
              </a:rPr>
              <a:t>, A., </a:t>
            </a:r>
            <a:r>
              <a:rPr lang="nl-BE" dirty="0" err="1">
                <a:effectLst/>
              </a:rPr>
              <a:t>Wrisley</a:t>
            </a:r>
            <a:r>
              <a:rPr lang="nl-BE" dirty="0">
                <a:effectLst/>
              </a:rPr>
              <a:t>, D. J., Allen, B., Brown, C., Cohen-</a:t>
            </a:r>
            <a:r>
              <a:rPr lang="nl-BE" dirty="0" err="1">
                <a:effectLst/>
              </a:rPr>
              <a:t>Bodénès</a:t>
            </a:r>
            <a:r>
              <a:rPr lang="nl-BE" dirty="0">
                <a:effectLst/>
              </a:rPr>
              <a:t>, S., </a:t>
            </a:r>
            <a:r>
              <a:rPr lang="nl-BE" dirty="0" err="1">
                <a:effectLst/>
              </a:rPr>
              <a:t>Elsner</a:t>
            </a:r>
            <a:r>
              <a:rPr lang="nl-BE" dirty="0">
                <a:effectLst/>
              </a:rPr>
              <a:t>, M., Feng, Y., Joseph, B., </a:t>
            </a:r>
            <a:r>
              <a:rPr lang="nl-BE" dirty="0" err="1">
                <a:effectLst/>
              </a:rPr>
              <a:t>Joyeux</a:t>
            </a:r>
            <a:r>
              <a:rPr lang="nl-BE" dirty="0">
                <a:effectLst/>
              </a:rPr>
              <a:t>-Prunel, B., &amp; de </a:t>
            </a:r>
            <a:r>
              <a:rPr lang="nl-BE" dirty="0" err="1">
                <a:effectLst/>
              </a:rPr>
              <a:t>Marneffe</a:t>
            </a:r>
            <a:r>
              <a:rPr lang="nl-BE" dirty="0">
                <a:effectLst/>
              </a:rPr>
              <a:t>, M.-C. (2019). Practical, </a:t>
            </a:r>
            <a:r>
              <a:rPr lang="nl-BE" dirty="0" err="1">
                <a:effectLst/>
              </a:rPr>
              <a:t>Efficient</a:t>
            </a:r>
            <a:r>
              <a:rPr lang="nl-BE" dirty="0">
                <a:effectLst/>
              </a:rPr>
              <a:t>, </a:t>
            </a:r>
            <a:r>
              <a:rPr lang="nl-BE" dirty="0" err="1">
                <a:effectLst/>
              </a:rPr>
              <a:t>and</a:t>
            </a:r>
            <a:r>
              <a:rPr lang="nl-BE" dirty="0">
                <a:effectLst/>
              </a:rPr>
              <a:t> </a:t>
            </a:r>
            <a:r>
              <a:rPr lang="nl-BE" dirty="0" err="1">
                <a:effectLst/>
              </a:rPr>
              <a:t>Customizable</a:t>
            </a:r>
            <a:r>
              <a:rPr lang="nl-BE" dirty="0">
                <a:effectLst/>
              </a:rPr>
              <a:t> Active Learning </a:t>
            </a:r>
            <a:r>
              <a:rPr lang="nl-BE" dirty="0" err="1">
                <a:effectLst/>
              </a:rPr>
              <a:t>for</a:t>
            </a:r>
            <a:r>
              <a:rPr lang="nl-BE" dirty="0">
                <a:effectLst/>
              </a:rPr>
              <a:t> </a:t>
            </a:r>
            <a:r>
              <a:rPr lang="nl-BE" dirty="0" err="1">
                <a:effectLst/>
              </a:rPr>
              <a:t>Named</a:t>
            </a:r>
            <a:r>
              <a:rPr lang="nl-BE" dirty="0">
                <a:effectLst/>
              </a:rPr>
              <a:t> </a:t>
            </a:r>
            <a:r>
              <a:rPr lang="nl-BE" dirty="0" err="1">
                <a:effectLst/>
              </a:rPr>
              <a:t>Entity</a:t>
            </a:r>
            <a:r>
              <a:rPr lang="nl-BE" dirty="0">
                <a:effectLst/>
              </a:rPr>
              <a:t> </a:t>
            </a:r>
            <a:r>
              <a:rPr lang="nl-BE" dirty="0" err="1">
                <a:effectLst/>
              </a:rPr>
              <a:t>Recognition</a:t>
            </a:r>
            <a:r>
              <a:rPr lang="nl-BE" dirty="0">
                <a:effectLst/>
              </a:rPr>
              <a:t> in </a:t>
            </a:r>
            <a:r>
              <a:rPr lang="nl-BE" dirty="0" err="1">
                <a:effectLst/>
              </a:rPr>
              <a:t>the</a:t>
            </a:r>
            <a:r>
              <a:rPr lang="nl-BE" dirty="0">
                <a:effectLst/>
              </a:rPr>
              <a:t> Digital </a:t>
            </a:r>
            <a:r>
              <a:rPr lang="nl-BE" dirty="0" err="1">
                <a:effectLst/>
              </a:rPr>
              <a:t>Humanities</a:t>
            </a:r>
            <a:r>
              <a:rPr lang="nl-BE" dirty="0">
                <a:effectLst/>
              </a:rPr>
              <a:t>. </a:t>
            </a:r>
            <a:r>
              <a:rPr lang="nl-BE" i="1" dirty="0" err="1">
                <a:effectLst/>
              </a:rPr>
              <a:t>Proceedings</a:t>
            </a:r>
            <a:r>
              <a:rPr lang="nl-BE" i="1" dirty="0">
                <a:effectLst/>
              </a:rPr>
              <a:t> of </a:t>
            </a:r>
            <a:r>
              <a:rPr lang="nl-BE" i="1" dirty="0" err="1">
                <a:effectLst/>
              </a:rPr>
              <a:t>the</a:t>
            </a:r>
            <a:r>
              <a:rPr lang="nl-BE" i="1" dirty="0">
                <a:effectLst/>
              </a:rPr>
              <a:t> 2019 Conference of </a:t>
            </a:r>
            <a:r>
              <a:rPr lang="nl-BE" i="1" dirty="0" err="1">
                <a:effectLst/>
              </a:rPr>
              <a:t>the</a:t>
            </a:r>
            <a:r>
              <a:rPr lang="nl-BE" i="1" dirty="0">
                <a:effectLst/>
              </a:rPr>
              <a:t> North American </a:t>
            </a:r>
            <a:r>
              <a:rPr lang="nl-BE" i="1" dirty="0" err="1">
                <a:effectLst/>
              </a:rPr>
              <a:t>Chapter</a:t>
            </a:r>
            <a:r>
              <a:rPr lang="nl-BE" i="1" dirty="0">
                <a:effectLst/>
              </a:rPr>
              <a:t> of </a:t>
            </a:r>
            <a:r>
              <a:rPr lang="nl-BE" i="1" dirty="0" err="1">
                <a:effectLst/>
              </a:rPr>
              <a:t>the</a:t>
            </a:r>
            <a:r>
              <a:rPr lang="nl-BE" i="1" dirty="0">
                <a:effectLst/>
              </a:rPr>
              <a:t> Association </a:t>
            </a:r>
            <a:r>
              <a:rPr lang="nl-BE" i="1" dirty="0" err="1">
                <a:effectLst/>
              </a:rPr>
              <a:t>for</a:t>
            </a:r>
            <a:r>
              <a:rPr lang="nl-BE" i="1" dirty="0">
                <a:effectLst/>
              </a:rPr>
              <a:t> </a:t>
            </a:r>
            <a:r>
              <a:rPr lang="nl-BE" i="1" dirty="0" err="1">
                <a:effectLst/>
              </a:rPr>
              <a:t>Computational</a:t>
            </a:r>
            <a:r>
              <a:rPr lang="nl-BE" i="1" dirty="0">
                <a:effectLst/>
              </a:rPr>
              <a:t> </a:t>
            </a:r>
            <a:r>
              <a:rPr lang="nl-BE" i="1" dirty="0" err="1">
                <a:effectLst/>
              </a:rPr>
              <a:t>Linguistics</a:t>
            </a:r>
            <a:r>
              <a:rPr lang="nl-BE" i="1" dirty="0">
                <a:effectLst/>
              </a:rPr>
              <a:t>: Human Language Technologies, Volume 1 (Long </a:t>
            </a:r>
            <a:r>
              <a:rPr lang="nl-BE" i="1" dirty="0" err="1">
                <a:effectLst/>
              </a:rPr>
              <a:t>and</a:t>
            </a:r>
            <a:r>
              <a:rPr lang="nl-BE" i="1" dirty="0">
                <a:effectLst/>
              </a:rPr>
              <a:t> Short Papers)</a:t>
            </a:r>
            <a:r>
              <a:rPr lang="nl-BE" dirty="0">
                <a:effectLst/>
              </a:rPr>
              <a:t>, 2223–2234. </a:t>
            </a:r>
            <a:r>
              <a:rPr lang="nl-BE" dirty="0">
                <a:effectLst/>
                <a:hlinkClick r:id="rId5"/>
              </a:rPr>
              <a:t>https://doi.org/10.18653/v1/N19-1231</a:t>
            </a:r>
            <a:endParaRPr lang="nl-BE" dirty="0">
              <a:effectLst/>
            </a:endParaRPr>
          </a:p>
          <a:p>
            <a:endParaRPr lang="nl-BE" dirty="0"/>
          </a:p>
        </p:txBody>
      </p:sp>
      <p:sp>
        <p:nvSpPr>
          <p:cNvPr id="3" name="Date Placeholder 2">
            <a:extLst>
              <a:ext uri="{FF2B5EF4-FFF2-40B4-BE49-F238E27FC236}">
                <a16:creationId xmlns:a16="http://schemas.microsoft.com/office/drawing/2014/main" id="{394C0309-F83E-44B3-46C3-E736EC6060C1}"/>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DAED8042-285E-F355-569F-8A22A85275AA}"/>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33668027-C774-8529-F83D-2B3D3C053E9B}"/>
              </a:ext>
            </a:extLst>
          </p:cNvPr>
          <p:cNvSpPr>
            <a:spLocks noGrp="1"/>
          </p:cNvSpPr>
          <p:nvPr>
            <p:ph type="sldNum" sz="quarter" idx="12"/>
          </p:nvPr>
        </p:nvSpPr>
        <p:spPr/>
        <p:txBody>
          <a:bodyPr/>
          <a:lstStyle/>
          <a:p>
            <a:fld id="{0A297500-7527-634B-90F4-69D0994C32B4}" type="slidenum">
              <a:rPr lang="nl-NL" smtClean="0"/>
              <a:t>25</a:t>
            </a:fld>
            <a:endParaRPr lang="nl-NL"/>
          </a:p>
        </p:txBody>
      </p:sp>
      <p:sp>
        <p:nvSpPr>
          <p:cNvPr id="6" name="Title 5">
            <a:extLst>
              <a:ext uri="{FF2B5EF4-FFF2-40B4-BE49-F238E27FC236}">
                <a16:creationId xmlns:a16="http://schemas.microsoft.com/office/drawing/2014/main" id="{055C42F3-FAE7-F431-0C74-3BA6F1E5B938}"/>
              </a:ext>
            </a:extLst>
          </p:cNvPr>
          <p:cNvSpPr>
            <a:spLocks noGrp="1"/>
          </p:cNvSpPr>
          <p:nvPr>
            <p:ph type="title"/>
          </p:nvPr>
        </p:nvSpPr>
        <p:spPr/>
        <p:txBody>
          <a:bodyPr/>
          <a:lstStyle/>
          <a:p>
            <a:r>
              <a:rPr lang="en-US" dirty="0"/>
              <a:t>Sources</a:t>
            </a:r>
            <a:endParaRPr lang="nl-BE" dirty="0"/>
          </a:p>
        </p:txBody>
      </p:sp>
    </p:spTree>
    <p:extLst>
      <p:ext uri="{BB962C8B-B14F-4D97-AF65-F5344CB8AC3E}">
        <p14:creationId xmlns:p14="http://schemas.microsoft.com/office/powerpoint/2010/main" val="42602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6A271-6C94-F21B-0DB0-6D54BAA06862}"/>
              </a:ext>
            </a:extLst>
          </p:cNvPr>
          <p:cNvSpPr>
            <a:spLocks noGrp="1"/>
          </p:cNvSpPr>
          <p:nvPr>
            <p:ph idx="1"/>
          </p:nvPr>
        </p:nvSpPr>
        <p:spPr/>
        <p:txBody>
          <a:bodyPr>
            <a:normAutofit fontScale="77500" lnSpcReduction="20000"/>
          </a:bodyPr>
          <a:lstStyle/>
          <a:p>
            <a:r>
              <a:rPr lang="nl-BE" dirty="0">
                <a:effectLst/>
              </a:rPr>
              <a:t>Foka, A., </a:t>
            </a:r>
            <a:r>
              <a:rPr lang="nl-BE" dirty="0" err="1">
                <a:effectLst/>
              </a:rPr>
              <a:t>McMeekin</a:t>
            </a:r>
            <a:r>
              <a:rPr lang="nl-BE" dirty="0">
                <a:effectLst/>
              </a:rPr>
              <a:t>, D. A., Konstantinidou, K., </a:t>
            </a:r>
            <a:r>
              <a:rPr lang="nl-BE" dirty="0" err="1">
                <a:effectLst/>
              </a:rPr>
              <a:t>Mostofian</a:t>
            </a:r>
            <a:r>
              <a:rPr lang="nl-BE" dirty="0">
                <a:effectLst/>
              </a:rPr>
              <a:t>, N., Barker, E., </a:t>
            </a:r>
            <a:r>
              <a:rPr lang="nl-BE" dirty="0" err="1">
                <a:effectLst/>
              </a:rPr>
              <a:t>Demiroglu</a:t>
            </a:r>
            <a:r>
              <a:rPr lang="nl-BE" dirty="0">
                <a:effectLst/>
              </a:rPr>
              <a:t>, O. C., </a:t>
            </a:r>
            <a:r>
              <a:rPr lang="nl-BE" dirty="0" err="1">
                <a:effectLst/>
              </a:rPr>
              <a:t>Chiew</a:t>
            </a:r>
            <a:r>
              <a:rPr lang="nl-BE" dirty="0">
                <a:effectLst/>
              </a:rPr>
              <a:t>, E., Kiesling, B., &amp; </a:t>
            </a:r>
            <a:r>
              <a:rPr lang="nl-BE" dirty="0" err="1">
                <a:effectLst/>
              </a:rPr>
              <a:t>Talatas</a:t>
            </a:r>
            <a:r>
              <a:rPr lang="nl-BE" dirty="0">
                <a:effectLst/>
              </a:rPr>
              <a:t>, L. (2021). </a:t>
            </a:r>
            <a:r>
              <a:rPr lang="nl-BE" dirty="0" err="1">
                <a:effectLst/>
              </a:rPr>
              <a:t>Mapping</a:t>
            </a:r>
            <a:r>
              <a:rPr lang="nl-BE" dirty="0">
                <a:effectLst/>
              </a:rPr>
              <a:t> Ancient Heritage </a:t>
            </a:r>
            <a:r>
              <a:rPr lang="nl-BE" dirty="0" err="1">
                <a:effectLst/>
              </a:rPr>
              <a:t>Narratives</a:t>
            </a:r>
            <a:r>
              <a:rPr lang="nl-BE" dirty="0">
                <a:effectLst/>
              </a:rPr>
              <a:t> </a:t>
            </a:r>
            <a:r>
              <a:rPr lang="nl-BE" dirty="0" err="1">
                <a:effectLst/>
              </a:rPr>
              <a:t>with</a:t>
            </a:r>
            <a:r>
              <a:rPr lang="nl-BE" dirty="0">
                <a:effectLst/>
              </a:rPr>
              <a:t> Digital Tools. In E. M. </a:t>
            </a:r>
            <a:r>
              <a:rPr lang="nl-BE" dirty="0" err="1">
                <a:effectLst/>
              </a:rPr>
              <a:t>Champion</a:t>
            </a:r>
            <a:r>
              <a:rPr lang="nl-BE" dirty="0">
                <a:effectLst/>
              </a:rPr>
              <a:t> (Ed.), </a:t>
            </a:r>
            <a:r>
              <a:rPr lang="nl-BE" i="1" dirty="0">
                <a:effectLst/>
              </a:rPr>
              <a:t>Virtual Heritage: A Concise Guide</a:t>
            </a:r>
            <a:r>
              <a:rPr lang="nl-BE" dirty="0">
                <a:effectLst/>
              </a:rPr>
              <a:t> (pp. 55–65). </a:t>
            </a:r>
            <a:r>
              <a:rPr lang="nl-BE" dirty="0" err="1">
                <a:effectLst/>
              </a:rPr>
              <a:t>Ubiquity</a:t>
            </a:r>
            <a:r>
              <a:rPr lang="nl-BE" dirty="0">
                <a:effectLst/>
              </a:rPr>
              <a:t> Press. </a:t>
            </a:r>
            <a:r>
              <a:rPr lang="nl-BE" dirty="0">
                <a:effectLst/>
                <a:hlinkClick r:id="rId2"/>
              </a:rPr>
              <a:t>https://doi.org/10.5334/bck.f</a:t>
            </a:r>
            <a:endParaRPr lang="nl-BE" dirty="0">
              <a:effectLst/>
            </a:endParaRPr>
          </a:p>
          <a:p>
            <a:r>
              <a:rPr lang="en-US" dirty="0">
                <a:effectLst/>
              </a:rPr>
              <a:t>Kemp, J.. (2021, September 3). Beyond Translation: Building Better Greek Scholars. </a:t>
            </a:r>
            <a:r>
              <a:rPr lang="en-US" i="1" dirty="0" err="1">
                <a:effectLst/>
              </a:rPr>
              <a:t>Pelagios</a:t>
            </a:r>
            <a:r>
              <a:rPr lang="en-US" dirty="0">
                <a:effectLst/>
              </a:rPr>
              <a:t>. </a:t>
            </a:r>
            <a:r>
              <a:rPr lang="en-US" dirty="0">
                <a:effectLst/>
                <a:hlinkClick r:id="rId3"/>
              </a:rPr>
              <a:t>https://medium.com/pelagios/beyond-translation-building-better-greek-scholars-561ab331a1bc</a:t>
            </a:r>
            <a:endParaRPr lang="en-US" dirty="0"/>
          </a:p>
          <a:p>
            <a:r>
              <a:rPr lang="en-US" dirty="0" err="1">
                <a:effectLst/>
              </a:rPr>
              <a:t>Mercelis</a:t>
            </a:r>
            <a:r>
              <a:rPr lang="en-US" dirty="0">
                <a:effectLst/>
              </a:rPr>
              <a:t>, W and Keersmaeker</a:t>
            </a:r>
            <a:r>
              <a:rPr lang="en-US" dirty="0"/>
              <a:t>s, A.</a:t>
            </a:r>
            <a:r>
              <a:rPr lang="en-US" dirty="0">
                <a:effectLst/>
              </a:rPr>
              <a:t>. (2022), </a:t>
            </a:r>
            <a:r>
              <a:rPr lang="en-US" i="1" dirty="0" err="1">
                <a:effectLst/>
              </a:rPr>
              <a:t>electra</a:t>
            </a:r>
            <a:r>
              <a:rPr lang="en-US" i="1" dirty="0" err="1"/>
              <a:t>-grc</a:t>
            </a:r>
            <a:r>
              <a:rPr lang="en-US" dirty="0">
                <a:effectLst/>
              </a:rPr>
              <a:t>. Retrieved March 17, 2023, from </a:t>
            </a:r>
            <a:r>
              <a:rPr lang="en-US" dirty="0">
                <a:effectLst/>
                <a:hlinkClick r:id="rId4"/>
              </a:rPr>
              <a:t>https://huggingface.co/mercelisw/electra-grc</a:t>
            </a:r>
            <a:endParaRPr lang="en-US" dirty="0">
              <a:effectLst/>
            </a:endParaRPr>
          </a:p>
          <a:p>
            <a:r>
              <a:rPr lang="en-US" dirty="0">
                <a:effectLst/>
              </a:rPr>
              <a:t>Riemenschneider, F., &amp; Frank, A. (2023). Exploring Large Language Models for Classical Philology. </a:t>
            </a:r>
            <a:r>
              <a:rPr lang="en-US" i="1" dirty="0">
                <a:effectLst/>
              </a:rPr>
              <a:t>Proceedings of the 61st Annual Meeting of the Association for Computational Linguistics (Volume 1: Long Papers)</a:t>
            </a:r>
            <a:r>
              <a:rPr lang="en-US" dirty="0">
                <a:effectLst/>
              </a:rPr>
              <a:t>, 15181–15199. </a:t>
            </a:r>
            <a:r>
              <a:rPr lang="en-US" dirty="0">
                <a:effectLst/>
                <a:hlinkClick r:id="rId5"/>
              </a:rPr>
              <a:t>https://doi.org/10.18653/v1/2023.acl-long.846</a:t>
            </a:r>
            <a:endParaRPr lang="en-US" dirty="0">
              <a:effectLst/>
            </a:endParaRPr>
          </a:p>
          <a:p>
            <a:r>
              <a:rPr lang="nl-BE" dirty="0" err="1">
                <a:effectLst/>
              </a:rPr>
              <a:t>Singh</a:t>
            </a:r>
            <a:r>
              <a:rPr lang="nl-BE" dirty="0">
                <a:effectLst/>
              </a:rPr>
              <a:t>, P., Rutten, G., &amp; </a:t>
            </a:r>
            <a:r>
              <a:rPr lang="nl-BE" dirty="0" err="1">
                <a:effectLst/>
              </a:rPr>
              <a:t>Lefever</a:t>
            </a:r>
            <a:r>
              <a:rPr lang="nl-BE" dirty="0">
                <a:effectLst/>
              </a:rPr>
              <a:t>, E. (2021). A pilot </a:t>
            </a:r>
            <a:r>
              <a:rPr lang="nl-BE" dirty="0" err="1">
                <a:effectLst/>
              </a:rPr>
              <a:t>study</a:t>
            </a:r>
            <a:r>
              <a:rPr lang="nl-BE" dirty="0">
                <a:effectLst/>
              </a:rPr>
              <a:t> </a:t>
            </a:r>
            <a:r>
              <a:rPr lang="nl-BE" dirty="0" err="1">
                <a:effectLst/>
              </a:rPr>
              <a:t>for</a:t>
            </a:r>
            <a:r>
              <a:rPr lang="nl-BE" dirty="0">
                <a:effectLst/>
              </a:rPr>
              <a:t> BERT </a:t>
            </a:r>
            <a:r>
              <a:rPr lang="nl-BE" dirty="0" err="1">
                <a:effectLst/>
              </a:rPr>
              <a:t>language</a:t>
            </a:r>
            <a:r>
              <a:rPr lang="nl-BE" dirty="0">
                <a:effectLst/>
              </a:rPr>
              <a:t> </a:t>
            </a:r>
            <a:r>
              <a:rPr lang="nl-BE" dirty="0" err="1">
                <a:effectLst/>
              </a:rPr>
              <a:t>modelling</a:t>
            </a:r>
            <a:r>
              <a:rPr lang="nl-BE" dirty="0">
                <a:effectLst/>
              </a:rPr>
              <a:t> </a:t>
            </a:r>
            <a:r>
              <a:rPr lang="nl-BE" dirty="0" err="1">
                <a:effectLst/>
              </a:rPr>
              <a:t>and</a:t>
            </a:r>
            <a:r>
              <a:rPr lang="nl-BE" dirty="0">
                <a:effectLst/>
              </a:rPr>
              <a:t> </a:t>
            </a:r>
            <a:r>
              <a:rPr lang="nl-BE" dirty="0" err="1">
                <a:effectLst/>
              </a:rPr>
              <a:t>morphological</a:t>
            </a:r>
            <a:r>
              <a:rPr lang="nl-BE" dirty="0">
                <a:effectLst/>
              </a:rPr>
              <a:t> analysis </a:t>
            </a:r>
            <a:r>
              <a:rPr lang="nl-BE" dirty="0" err="1">
                <a:effectLst/>
              </a:rPr>
              <a:t>for</a:t>
            </a:r>
            <a:r>
              <a:rPr lang="nl-BE" dirty="0">
                <a:effectLst/>
              </a:rPr>
              <a:t> </a:t>
            </a:r>
            <a:r>
              <a:rPr lang="nl-BE" dirty="0" err="1">
                <a:effectLst/>
              </a:rPr>
              <a:t>ancient</a:t>
            </a:r>
            <a:r>
              <a:rPr lang="nl-BE" dirty="0">
                <a:effectLst/>
              </a:rPr>
              <a:t> </a:t>
            </a:r>
            <a:r>
              <a:rPr lang="nl-BE" dirty="0" err="1">
                <a:effectLst/>
              </a:rPr>
              <a:t>and</a:t>
            </a:r>
            <a:r>
              <a:rPr lang="nl-BE" dirty="0">
                <a:effectLst/>
              </a:rPr>
              <a:t> </a:t>
            </a:r>
            <a:r>
              <a:rPr lang="nl-BE" dirty="0" err="1">
                <a:effectLst/>
              </a:rPr>
              <a:t>medieval</a:t>
            </a:r>
            <a:r>
              <a:rPr lang="nl-BE" dirty="0">
                <a:effectLst/>
              </a:rPr>
              <a:t> </a:t>
            </a:r>
            <a:r>
              <a:rPr lang="nl-BE" dirty="0" err="1">
                <a:effectLst/>
              </a:rPr>
              <a:t>Greek</a:t>
            </a:r>
            <a:r>
              <a:rPr lang="nl-BE" dirty="0">
                <a:effectLst/>
              </a:rPr>
              <a:t>. </a:t>
            </a:r>
            <a:r>
              <a:rPr lang="nl-BE" i="1" dirty="0" err="1">
                <a:effectLst/>
              </a:rPr>
              <a:t>Proceedings</a:t>
            </a:r>
            <a:r>
              <a:rPr lang="nl-BE" i="1" dirty="0">
                <a:effectLst/>
              </a:rPr>
              <a:t> of </a:t>
            </a:r>
            <a:r>
              <a:rPr lang="nl-BE" i="1" dirty="0" err="1">
                <a:effectLst/>
              </a:rPr>
              <a:t>the</a:t>
            </a:r>
            <a:r>
              <a:rPr lang="nl-BE" i="1" dirty="0">
                <a:effectLst/>
              </a:rPr>
              <a:t> 5th Joint SIGHUM Workshop on </a:t>
            </a:r>
            <a:r>
              <a:rPr lang="nl-BE" i="1" dirty="0" err="1">
                <a:effectLst/>
              </a:rPr>
              <a:t>Computational</a:t>
            </a:r>
            <a:r>
              <a:rPr lang="nl-BE" i="1" dirty="0">
                <a:effectLst/>
              </a:rPr>
              <a:t> </a:t>
            </a:r>
            <a:r>
              <a:rPr lang="nl-BE" i="1" dirty="0" err="1">
                <a:effectLst/>
              </a:rPr>
              <a:t>Linguistics</a:t>
            </a:r>
            <a:r>
              <a:rPr lang="nl-BE" i="1" dirty="0">
                <a:effectLst/>
              </a:rPr>
              <a:t> </a:t>
            </a:r>
            <a:r>
              <a:rPr lang="nl-BE" i="1" dirty="0" err="1">
                <a:effectLst/>
              </a:rPr>
              <a:t>for</a:t>
            </a:r>
            <a:r>
              <a:rPr lang="nl-BE" i="1" dirty="0">
                <a:effectLst/>
              </a:rPr>
              <a:t> </a:t>
            </a:r>
            <a:r>
              <a:rPr lang="nl-BE" i="1" dirty="0" err="1">
                <a:effectLst/>
              </a:rPr>
              <a:t>Cultural</a:t>
            </a:r>
            <a:r>
              <a:rPr lang="nl-BE" i="1" dirty="0">
                <a:effectLst/>
              </a:rPr>
              <a:t> Heritage, </a:t>
            </a:r>
            <a:r>
              <a:rPr lang="nl-BE" i="1" dirty="0" err="1">
                <a:effectLst/>
              </a:rPr>
              <a:t>Social</a:t>
            </a:r>
            <a:r>
              <a:rPr lang="nl-BE" i="1" dirty="0">
                <a:effectLst/>
              </a:rPr>
              <a:t> Sciences, </a:t>
            </a:r>
            <a:r>
              <a:rPr lang="nl-BE" i="1" dirty="0" err="1">
                <a:effectLst/>
              </a:rPr>
              <a:t>Humanities</a:t>
            </a:r>
            <a:r>
              <a:rPr lang="nl-BE" i="1" dirty="0">
                <a:effectLst/>
              </a:rPr>
              <a:t> </a:t>
            </a:r>
            <a:r>
              <a:rPr lang="nl-BE" i="1" dirty="0" err="1">
                <a:effectLst/>
              </a:rPr>
              <a:t>and</a:t>
            </a:r>
            <a:r>
              <a:rPr lang="nl-BE" i="1" dirty="0">
                <a:effectLst/>
              </a:rPr>
              <a:t> </a:t>
            </a:r>
            <a:r>
              <a:rPr lang="nl-BE" i="1" dirty="0" err="1">
                <a:effectLst/>
              </a:rPr>
              <a:t>Literature</a:t>
            </a:r>
            <a:r>
              <a:rPr lang="nl-BE" i="1" dirty="0">
                <a:effectLst/>
              </a:rPr>
              <a:t> (</a:t>
            </a:r>
            <a:r>
              <a:rPr lang="nl-BE" i="1" dirty="0" err="1">
                <a:effectLst/>
              </a:rPr>
              <a:t>LaTeCH-CLfL</a:t>
            </a:r>
            <a:r>
              <a:rPr lang="nl-BE" i="1" dirty="0">
                <a:effectLst/>
              </a:rPr>
              <a:t> 2021)</a:t>
            </a:r>
            <a:r>
              <a:rPr lang="nl-BE" dirty="0">
                <a:effectLst/>
              </a:rPr>
              <a:t>, 128–137. </a:t>
            </a:r>
            <a:r>
              <a:rPr lang="nl-BE" dirty="0">
                <a:effectLst/>
                <a:hlinkClick r:id="rId6"/>
              </a:rPr>
              <a:t>http://hdl.handle.net/1854/LU-8726146</a:t>
            </a:r>
            <a:endParaRPr lang="nl-BE" dirty="0">
              <a:effectLst/>
            </a:endParaRPr>
          </a:p>
          <a:p>
            <a:endParaRPr lang="en-US" dirty="0">
              <a:effectLst/>
            </a:endParaRPr>
          </a:p>
          <a:p>
            <a:endParaRPr lang="nl-BE" dirty="0"/>
          </a:p>
          <a:p>
            <a:endParaRPr lang="nl-BE" dirty="0"/>
          </a:p>
        </p:txBody>
      </p:sp>
      <p:sp>
        <p:nvSpPr>
          <p:cNvPr id="3" name="Date Placeholder 2">
            <a:extLst>
              <a:ext uri="{FF2B5EF4-FFF2-40B4-BE49-F238E27FC236}">
                <a16:creationId xmlns:a16="http://schemas.microsoft.com/office/drawing/2014/main" id="{10045D89-AC2E-2CBE-CC6B-21011147AFF9}"/>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F5F2EEF0-2163-C635-2A11-B46BA177BD02}"/>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82860D89-8951-73D4-B5C9-C8C0547E0654}"/>
              </a:ext>
            </a:extLst>
          </p:cNvPr>
          <p:cNvSpPr>
            <a:spLocks noGrp="1"/>
          </p:cNvSpPr>
          <p:nvPr>
            <p:ph type="sldNum" sz="quarter" idx="12"/>
          </p:nvPr>
        </p:nvSpPr>
        <p:spPr/>
        <p:txBody>
          <a:bodyPr/>
          <a:lstStyle/>
          <a:p>
            <a:fld id="{0A297500-7527-634B-90F4-69D0994C32B4}" type="slidenum">
              <a:rPr lang="nl-NL" smtClean="0"/>
              <a:t>26</a:t>
            </a:fld>
            <a:endParaRPr lang="nl-NL"/>
          </a:p>
        </p:txBody>
      </p:sp>
      <p:sp>
        <p:nvSpPr>
          <p:cNvPr id="6" name="Title 5">
            <a:extLst>
              <a:ext uri="{FF2B5EF4-FFF2-40B4-BE49-F238E27FC236}">
                <a16:creationId xmlns:a16="http://schemas.microsoft.com/office/drawing/2014/main" id="{4774E9DB-2DBC-7126-CAEB-8945B045D340}"/>
              </a:ext>
            </a:extLst>
          </p:cNvPr>
          <p:cNvSpPr>
            <a:spLocks noGrp="1"/>
          </p:cNvSpPr>
          <p:nvPr>
            <p:ph type="title"/>
          </p:nvPr>
        </p:nvSpPr>
        <p:spPr/>
        <p:txBody>
          <a:bodyPr/>
          <a:lstStyle/>
          <a:p>
            <a:r>
              <a:rPr lang="en-US" dirty="0"/>
              <a:t>Sources</a:t>
            </a:r>
            <a:endParaRPr lang="nl-BE" dirty="0"/>
          </a:p>
        </p:txBody>
      </p:sp>
    </p:spTree>
    <p:extLst>
      <p:ext uri="{BB962C8B-B14F-4D97-AF65-F5344CB8AC3E}">
        <p14:creationId xmlns:p14="http://schemas.microsoft.com/office/powerpoint/2010/main" val="253663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23218-CEF5-2C0B-6AA0-F29A172D5155}"/>
              </a:ext>
            </a:extLst>
          </p:cNvPr>
          <p:cNvSpPr>
            <a:spLocks noGrp="1"/>
          </p:cNvSpPr>
          <p:nvPr>
            <p:ph idx="1"/>
          </p:nvPr>
        </p:nvSpPr>
        <p:spPr>
          <a:xfrm>
            <a:off x="576263" y="1655763"/>
            <a:ext cx="6917613" cy="4464050"/>
          </a:xfrm>
        </p:spPr>
        <p:txBody>
          <a:bodyPr vert="horz" lIns="91440" tIns="45720" rIns="91440" bIns="45720" rtlCol="0" anchor="t">
            <a:normAutofit/>
          </a:bodyPr>
          <a:lstStyle/>
          <a:p>
            <a:r>
              <a:rPr lang="en-US" b="1" dirty="0"/>
              <a:t>N</a:t>
            </a:r>
            <a:r>
              <a:rPr lang="en-US" dirty="0"/>
              <a:t>etworks of </a:t>
            </a:r>
            <a:r>
              <a:rPr lang="en-US" b="1" dirty="0"/>
              <a:t>I</a:t>
            </a:r>
            <a:r>
              <a:rPr lang="en-US" dirty="0"/>
              <a:t>deas and </a:t>
            </a:r>
            <a:r>
              <a:rPr lang="en-US" b="1" dirty="0"/>
              <a:t>K</a:t>
            </a:r>
            <a:r>
              <a:rPr lang="en-US" dirty="0"/>
              <a:t>nowledge in the </a:t>
            </a:r>
            <a:r>
              <a:rPr lang="en-US" b="1" dirty="0"/>
              <a:t>A</a:t>
            </a:r>
            <a:r>
              <a:rPr lang="en-US" dirty="0"/>
              <a:t>ncient </a:t>
            </a:r>
            <a:r>
              <a:rPr lang="en-US" b="1" dirty="0"/>
              <a:t>W</a:t>
            </a:r>
            <a:r>
              <a:rPr lang="en-US" dirty="0"/>
              <a:t>orld</a:t>
            </a:r>
          </a:p>
          <a:p>
            <a:pPr lvl="1"/>
            <a:r>
              <a:rPr lang="en-US" dirty="0"/>
              <a:t>Funded by </a:t>
            </a:r>
            <a:r>
              <a:rPr lang="en-US"/>
              <a:t>KU Leuven</a:t>
            </a:r>
            <a:endParaRPr lang="en-US" dirty="0"/>
          </a:p>
          <a:p>
            <a:r>
              <a:rPr lang="en-US" dirty="0"/>
              <a:t>Study the </a:t>
            </a:r>
            <a:r>
              <a:rPr lang="en-US" b="1" dirty="0"/>
              <a:t>flow of ideas </a:t>
            </a:r>
            <a:r>
              <a:rPr lang="en-US" dirty="0"/>
              <a:t>in a large corpus of Ancient Greek and Latin texts</a:t>
            </a:r>
          </a:p>
          <a:p>
            <a:pPr lvl="1"/>
            <a:r>
              <a:rPr lang="en-US" dirty="0"/>
              <a:t>From 8th century BC to the 6th century CE </a:t>
            </a:r>
          </a:p>
          <a:p>
            <a:r>
              <a:rPr lang="en-US" dirty="0"/>
              <a:t>Step 1: find the </a:t>
            </a:r>
            <a:r>
              <a:rPr lang="en-US" b="1" dirty="0"/>
              <a:t>mentions of people</a:t>
            </a:r>
          </a:p>
          <a:p>
            <a:r>
              <a:rPr lang="en-US" b="1" dirty="0"/>
              <a:t>Named Entity Recognition</a:t>
            </a:r>
          </a:p>
        </p:txBody>
      </p:sp>
      <p:sp>
        <p:nvSpPr>
          <p:cNvPr id="3" name="Date Placeholder 2">
            <a:extLst>
              <a:ext uri="{FF2B5EF4-FFF2-40B4-BE49-F238E27FC236}">
                <a16:creationId xmlns:a16="http://schemas.microsoft.com/office/drawing/2014/main" id="{AF30B3A8-A696-6218-29EF-9F548C38BB3C}"/>
              </a:ext>
            </a:extLst>
          </p:cNvPr>
          <p:cNvSpPr>
            <a:spLocks noGrp="1"/>
          </p:cNvSpPr>
          <p:nvPr>
            <p:ph type="dt" sz="half" idx="10"/>
          </p:nvPr>
        </p:nvSpPr>
        <p:spPr>
          <a:xfrm>
            <a:off x="1439863" y="6210300"/>
            <a:ext cx="830371" cy="647700"/>
          </a:xfrm>
        </p:spPr>
        <p:txBody>
          <a:bodyPr vert="horz" lIns="91440" tIns="45720" rIns="91440" bIns="45720" rtlCol="0" anchor="ctr">
            <a:normAutofit/>
          </a:bodyPr>
          <a:lstStyle/>
          <a:p>
            <a:fld id="{F915F9BD-B565-4ED1-BF7D-AA518BB05116}" type="datetime1">
              <a:rPr lang="en-US" smtClean="0"/>
              <a:pPr/>
              <a:t>6/3/2024</a:t>
            </a:fld>
            <a:endParaRPr lang="en-US" dirty="0"/>
          </a:p>
        </p:txBody>
      </p:sp>
      <p:sp>
        <p:nvSpPr>
          <p:cNvPr id="4" name="Footer Placeholder 3">
            <a:extLst>
              <a:ext uri="{FF2B5EF4-FFF2-40B4-BE49-F238E27FC236}">
                <a16:creationId xmlns:a16="http://schemas.microsoft.com/office/drawing/2014/main" id="{642AA3D7-50B3-D6AA-42FC-AD269C8ABE1C}"/>
              </a:ext>
            </a:extLst>
          </p:cNvPr>
          <p:cNvSpPr>
            <a:spLocks noGrp="1"/>
          </p:cNvSpPr>
          <p:nvPr>
            <p:ph type="ftr" sz="quarter" idx="11"/>
          </p:nvPr>
        </p:nvSpPr>
        <p:spPr>
          <a:xfrm>
            <a:off x="6033600" y="6210000"/>
            <a:ext cx="4993200" cy="648000"/>
          </a:xfrm>
        </p:spPr>
        <p:txBody>
          <a:bodyPr vert="horz" lIns="91440" tIns="45720" rIns="91440" bIns="45720" rtlCol="0" anchor="ctr">
            <a:normAutofit/>
          </a:bodyPr>
          <a:lstStyle/>
          <a:p>
            <a:r>
              <a:rPr lang="en-US"/>
              <a:t>Department of Linguistics</a:t>
            </a:r>
          </a:p>
        </p:txBody>
      </p:sp>
      <p:sp>
        <p:nvSpPr>
          <p:cNvPr id="5" name="Slide Number Placeholder 4">
            <a:extLst>
              <a:ext uri="{FF2B5EF4-FFF2-40B4-BE49-F238E27FC236}">
                <a16:creationId xmlns:a16="http://schemas.microsoft.com/office/drawing/2014/main" id="{18241824-2EE0-6232-8115-4DCC57B1EB3C}"/>
              </a:ext>
            </a:extLst>
          </p:cNvPr>
          <p:cNvSpPr>
            <a:spLocks noGrp="1"/>
          </p:cNvSpPr>
          <p:nvPr>
            <p:ph type="sldNum" sz="quarter" idx="12"/>
          </p:nvPr>
        </p:nvSpPr>
        <p:spPr>
          <a:xfrm>
            <a:off x="576000" y="6210000"/>
            <a:ext cx="648000" cy="648000"/>
          </a:xfrm>
        </p:spPr>
        <p:txBody>
          <a:bodyPr vert="horz" lIns="91440" tIns="45720" rIns="91440" bIns="45720" rtlCol="0" anchor="ctr">
            <a:normAutofit/>
          </a:bodyPr>
          <a:lstStyle/>
          <a:p>
            <a:fld id="{0A297500-7527-634B-90F4-69D0994C32B4}" type="slidenum">
              <a:rPr lang="en-US" smtClean="0"/>
              <a:pPr/>
              <a:t>3</a:t>
            </a:fld>
            <a:endParaRPr lang="en-US"/>
          </a:p>
        </p:txBody>
      </p:sp>
      <p:sp>
        <p:nvSpPr>
          <p:cNvPr id="6" name="Title 5">
            <a:extLst>
              <a:ext uri="{FF2B5EF4-FFF2-40B4-BE49-F238E27FC236}">
                <a16:creationId xmlns:a16="http://schemas.microsoft.com/office/drawing/2014/main" id="{E607C300-58AF-1CFE-4B7C-6794F8BC1A79}"/>
              </a:ext>
            </a:extLst>
          </p:cNvPr>
          <p:cNvSpPr>
            <a:spLocks noGrp="1"/>
          </p:cNvSpPr>
          <p:nvPr>
            <p:ph type="title"/>
          </p:nvPr>
        </p:nvSpPr>
        <p:spPr>
          <a:xfrm>
            <a:off x="576000" y="207036"/>
            <a:ext cx="11041200" cy="1152000"/>
          </a:xfrm>
        </p:spPr>
        <p:txBody>
          <a:bodyPr vert="horz" lIns="91440" tIns="45720" rIns="91440" bIns="45720" rtlCol="0" anchor="b">
            <a:normAutofit/>
          </a:bodyPr>
          <a:lstStyle/>
          <a:p>
            <a:r>
              <a:rPr lang="en-US"/>
              <a:t>NIKAW</a:t>
            </a:r>
          </a:p>
        </p:txBody>
      </p:sp>
      <p:pic>
        <p:nvPicPr>
          <p:cNvPr id="7" name="Content Placeholder 4" descr="A network of red dots and lines&#10;&#10;Description automatically generated">
            <a:extLst>
              <a:ext uri="{FF2B5EF4-FFF2-40B4-BE49-F238E27FC236}">
                <a16:creationId xmlns:a16="http://schemas.microsoft.com/office/drawing/2014/main" id="{93CF6353-71C5-33AC-6014-C8334AF1289E}"/>
              </a:ext>
            </a:extLst>
          </p:cNvPr>
          <p:cNvPicPr>
            <a:picLocks noChangeAspect="1"/>
          </p:cNvPicPr>
          <p:nvPr/>
        </p:nvPicPr>
        <p:blipFill rotWithShape="1">
          <a:blip r:embed="rId2"/>
          <a:srcRect l="13415" r="23330" b="-1"/>
          <a:stretch/>
        </p:blipFill>
        <p:spPr>
          <a:xfrm>
            <a:off x="7493876" y="1449387"/>
            <a:ext cx="3941064" cy="4096512"/>
          </a:xfrm>
          <a:prstGeom prst="rect">
            <a:avLst/>
          </a:prstGeom>
        </p:spPr>
      </p:pic>
      <p:sp>
        <p:nvSpPr>
          <p:cNvPr id="15" name="TextBox 14">
            <a:extLst>
              <a:ext uri="{FF2B5EF4-FFF2-40B4-BE49-F238E27FC236}">
                <a16:creationId xmlns:a16="http://schemas.microsoft.com/office/drawing/2014/main" id="{7A80BAE9-34AB-783E-1B53-1392651F5601}"/>
              </a:ext>
            </a:extLst>
          </p:cNvPr>
          <p:cNvSpPr txBox="1"/>
          <p:nvPr/>
        </p:nvSpPr>
        <p:spPr>
          <a:xfrm>
            <a:off x="6316717" y="5598034"/>
            <a:ext cx="8554963" cy="461665"/>
          </a:xfrm>
          <a:prstGeom prst="rect">
            <a:avLst/>
          </a:prstGeom>
          <a:noFill/>
        </p:spPr>
        <p:txBody>
          <a:bodyPr wrap="square" rtlCol="0">
            <a:spAutoFit/>
          </a:bodyPr>
          <a:lstStyle/>
          <a:p>
            <a:r>
              <a:rPr lang="en-US" sz="1200" dirty="0" err="1"/>
              <a:t>Visualised</a:t>
            </a:r>
            <a:r>
              <a:rPr lang="en-US" sz="1200" dirty="0"/>
              <a:t> – a network of Ancient Greek intellectuals</a:t>
            </a:r>
          </a:p>
          <a:p>
            <a:r>
              <a:rPr lang="en-US" sz="1200" dirty="0"/>
              <a:t>(</a:t>
            </a:r>
            <a:r>
              <a:rPr lang="en-US" sz="1200" i="1" dirty="0" err="1"/>
              <a:t>Diogenet</a:t>
            </a:r>
            <a:r>
              <a:rPr lang="en-US" sz="1200" i="1" dirty="0"/>
              <a:t> – Intellectual Networks of the Ancient World</a:t>
            </a:r>
            <a:r>
              <a:rPr lang="en-US" sz="1200" dirty="0"/>
              <a:t>, </a:t>
            </a:r>
            <a:r>
              <a:rPr lang="nl-BE" sz="1200" b="0" i="0" u="sng" dirty="0">
                <a:solidFill>
                  <a:srgbClr val="016691"/>
                </a:solidFill>
                <a:effectLst/>
                <a:latin typeface="Roboto" panose="02000000000000000000" pitchFamily="2" charset="0"/>
                <a:hlinkClick r:id="rId3"/>
              </a:rPr>
              <a:t>https://diogenet.ucsd.edu</a:t>
            </a:r>
            <a:r>
              <a:rPr lang="en-US" sz="1200" dirty="0"/>
              <a:t>)</a:t>
            </a:r>
            <a:endParaRPr lang="nl-BE" sz="1200" dirty="0"/>
          </a:p>
        </p:txBody>
      </p:sp>
    </p:spTree>
    <p:extLst>
      <p:ext uri="{BB962C8B-B14F-4D97-AF65-F5344CB8AC3E}">
        <p14:creationId xmlns:p14="http://schemas.microsoft.com/office/powerpoint/2010/main" val="131548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78374E-832A-A41C-6019-C1CFA256D5B6}"/>
              </a:ext>
            </a:extLst>
          </p:cNvPr>
          <p:cNvSpPr>
            <a:spLocks noGrp="1"/>
          </p:cNvSpPr>
          <p:nvPr>
            <p:ph idx="1"/>
          </p:nvPr>
        </p:nvSpPr>
        <p:spPr>
          <a:xfrm>
            <a:off x="577713" y="1197000"/>
            <a:ext cx="11041200" cy="4464000"/>
          </a:xfrm>
        </p:spPr>
        <p:txBody>
          <a:bodyPr>
            <a:normAutofit/>
          </a:bodyPr>
          <a:lstStyle/>
          <a:p>
            <a:r>
              <a:rPr lang="en-US" dirty="0"/>
              <a:t>In unstructured text, find references to “rigid designators” and classify them into the correct type.</a:t>
            </a:r>
          </a:p>
          <a:p>
            <a:pPr lvl="1"/>
            <a:r>
              <a:rPr lang="en-US" dirty="0">
                <a:highlight>
                  <a:srgbClr val="FFFFFF"/>
                </a:highlight>
              </a:rPr>
              <a:t>PERS, LOC, GRP/NORP, MISC</a:t>
            </a:r>
          </a:p>
          <a:p>
            <a:r>
              <a:rPr lang="en-US" b="1" dirty="0"/>
              <a:t>Challenging for Classical Languages</a:t>
            </a:r>
          </a:p>
          <a:p>
            <a:pPr lvl="1"/>
            <a:r>
              <a:rPr lang="en-US" dirty="0"/>
              <a:t>Closed &amp; fragmented corpus</a:t>
            </a:r>
          </a:p>
          <a:p>
            <a:r>
              <a:rPr lang="en-US" b="1" dirty="0"/>
              <a:t>But:</a:t>
            </a:r>
          </a:p>
          <a:p>
            <a:pPr lvl="1"/>
            <a:r>
              <a:rPr lang="en-US" dirty="0"/>
              <a:t>Domain knowledge: gazetteers (e.g. </a:t>
            </a:r>
            <a:r>
              <a:rPr lang="en-US" dirty="0" err="1"/>
              <a:t>Trismegistos</a:t>
            </a:r>
            <a:r>
              <a:rPr lang="en-US" dirty="0"/>
              <a:t>)</a:t>
            </a:r>
          </a:p>
          <a:p>
            <a:pPr lvl="1"/>
            <a:r>
              <a:rPr lang="en-US" dirty="0"/>
              <a:t>Critical editions</a:t>
            </a:r>
          </a:p>
          <a:p>
            <a:pPr lvl="1"/>
            <a:r>
              <a:rPr lang="en-US" dirty="0"/>
              <a:t>Increasing interest</a:t>
            </a:r>
          </a:p>
          <a:p>
            <a:endParaRPr lang="en-US" dirty="0"/>
          </a:p>
        </p:txBody>
      </p:sp>
      <p:sp>
        <p:nvSpPr>
          <p:cNvPr id="3" name="Date Placeholder 2">
            <a:extLst>
              <a:ext uri="{FF2B5EF4-FFF2-40B4-BE49-F238E27FC236}">
                <a16:creationId xmlns:a16="http://schemas.microsoft.com/office/drawing/2014/main" id="{22BE7E2E-0DBA-79F8-86DF-2ACE35751B85}"/>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F727FA69-1F69-FBFA-2FCE-56D5465B496E}"/>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528CC9E3-2F96-A9F3-CB47-C3AAC7B6A0DD}"/>
              </a:ext>
            </a:extLst>
          </p:cNvPr>
          <p:cNvSpPr>
            <a:spLocks noGrp="1"/>
          </p:cNvSpPr>
          <p:nvPr>
            <p:ph type="sldNum" sz="quarter" idx="12"/>
          </p:nvPr>
        </p:nvSpPr>
        <p:spPr/>
        <p:txBody>
          <a:bodyPr/>
          <a:lstStyle/>
          <a:p>
            <a:fld id="{0A297500-7527-634B-90F4-69D0994C32B4}" type="slidenum">
              <a:rPr lang="nl-NL" smtClean="0"/>
              <a:t>4</a:t>
            </a:fld>
            <a:endParaRPr lang="nl-NL"/>
          </a:p>
        </p:txBody>
      </p:sp>
      <p:sp>
        <p:nvSpPr>
          <p:cNvPr id="6" name="Title 5">
            <a:extLst>
              <a:ext uri="{FF2B5EF4-FFF2-40B4-BE49-F238E27FC236}">
                <a16:creationId xmlns:a16="http://schemas.microsoft.com/office/drawing/2014/main" id="{CF9C7FAA-9464-12B2-7B7D-1C01274CD5F0}"/>
              </a:ext>
            </a:extLst>
          </p:cNvPr>
          <p:cNvSpPr>
            <a:spLocks noGrp="1"/>
          </p:cNvSpPr>
          <p:nvPr>
            <p:ph type="title"/>
          </p:nvPr>
        </p:nvSpPr>
        <p:spPr/>
        <p:txBody>
          <a:bodyPr/>
          <a:lstStyle/>
          <a:p>
            <a:r>
              <a:rPr lang="en-US" dirty="0"/>
              <a:t>Named Entity Recognition (NER)</a:t>
            </a:r>
            <a:endParaRPr lang="nl-BE" dirty="0"/>
          </a:p>
        </p:txBody>
      </p:sp>
    </p:spTree>
    <p:extLst>
      <p:ext uri="{BB962C8B-B14F-4D97-AF65-F5344CB8AC3E}">
        <p14:creationId xmlns:p14="http://schemas.microsoft.com/office/powerpoint/2010/main" val="4255489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38EA4-6819-8425-4D43-FB4EE724F8FD}"/>
              </a:ext>
            </a:extLst>
          </p:cNvPr>
          <p:cNvSpPr>
            <a:spLocks noGrp="1"/>
          </p:cNvSpPr>
          <p:nvPr>
            <p:ph type="dt" sz="half" idx="10"/>
          </p:nvPr>
        </p:nvSpPr>
        <p:spPr/>
        <p:txBody>
          <a:bodyPr/>
          <a:lstStyle/>
          <a:p>
            <a:fld id="{04D9467E-6FBE-459D-826E-BB437E1DCAB7}" type="datetime1">
              <a:rPr lang="nl-BE" smtClean="0"/>
              <a:t>3/06/2024</a:t>
            </a:fld>
            <a:endParaRPr lang="nl-NL"/>
          </a:p>
        </p:txBody>
      </p:sp>
      <p:sp>
        <p:nvSpPr>
          <p:cNvPr id="3" name="Footer Placeholder 2">
            <a:extLst>
              <a:ext uri="{FF2B5EF4-FFF2-40B4-BE49-F238E27FC236}">
                <a16:creationId xmlns:a16="http://schemas.microsoft.com/office/drawing/2014/main" id="{497816A6-1754-0D07-0E40-07C8A3D17046}"/>
              </a:ext>
            </a:extLst>
          </p:cNvPr>
          <p:cNvSpPr>
            <a:spLocks noGrp="1"/>
          </p:cNvSpPr>
          <p:nvPr>
            <p:ph type="ftr" sz="quarter" idx="11"/>
          </p:nvPr>
        </p:nvSpPr>
        <p:spPr/>
        <p:txBody>
          <a:bodyPr/>
          <a:lstStyle/>
          <a:p>
            <a:r>
              <a:rPr lang="nl-NL"/>
              <a:t>Department of Linguistics</a:t>
            </a:r>
          </a:p>
        </p:txBody>
      </p:sp>
      <p:sp>
        <p:nvSpPr>
          <p:cNvPr id="4" name="Slide Number Placeholder 3">
            <a:extLst>
              <a:ext uri="{FF2B5EF4-FFF2-40B4-BE49-F238E27FC236}">
                <a16:creationId xmlns:a16="http://schemas.microsoft.com/office/drawing/2014/main" id="{32D56055-8EB3-E81B-A12E-E62C75D523B7}"/>
              </a:ext>
            </a:extLst>
          </p:cNvPr>
          <p:cNvSpPr>
            <a:spLocks noGrp="1"/>
          </p:cNvSpPr>
          <p:nvPr>
            <p:ph type="sldNum" sz="quarter" idx="12"/>
          </p:nvPr>
        </p:nvSpPr>
        <p:spPr/>
        <p:txBody>
          <a:bodyPr/>
          <a:lstStyle/>
          <a:p>
            <a:fld id="{CF179DAE-D0A6-40C3-B8BC-6A97C268D03A}" type="slidenum">
              <a:rPr lang="nl-NL" smtClean="0"/>
              <a:t>5</a:t>
            </a:fld>
            <a:endParaRPr lang="nl-NL"/>
          </a:p>
        </p:txBody>
      </p:sp>
      <p:sp>
        <p:nvSpPr>
          <p:cNvPr id="5" name="Title 4">
            <a:extLst>
              <a:ext uri="{FF2B5EF4-FFF2-40B4-BE49-F238E27FC236}">
                <a16:creationId xmlns:a16="http://schemas.microsoft.com/office/drawing/2014/main" id="{F5F6AAB4-6C1A-DA73-004B-25743A9A97CB}"/>
              </a:ext>
            </a:extLst>
          </p:cNvPr>
          <p:cNvSpPr>
            <a:spLocks noGrp="1"/>
          </p:cNvSpPr>
          <p:nvPr>
            <p:ph type="title"/>
          </p:nvPr>
        </p:nvSpPr>
        <p:spPr/>
        <p:txBody>
          <a:bodyPr/>
          <a:lstStyle/>
          <a:p>
            <a:r>
              <a:rPr lang="en-US" dirty="0"/>
              <a:t>NER on Latin</a:t>
            </a:r>
            <a:endParaRPr lang="nl-BE" dirty="0"/>
          </a:p>
        </p:txBody>
      </p:sp>
      <p:sp>
        <p:nvSpPr>
          <p:cNvPr id="6" name="Text Placeholder 5">
            <a:extLst>
              <a:ext uri="{FF2B5EF4-FFF2-40B4-BE49-F238E27FC236}">
                <a16:creationId xmlns:a16="http://schemas.microsoft.com/office/drawing/2014/main" id="{4A376168-566E-9351-505A-132BF11ABBB5}"/>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68599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237E71-8069-B83A-F5D1-C6EFF74C9007}"/>
              </a:ext>
            </a:extLst>
          </p:cNvPr>
          <p:cNvSpPr>
            <a:spLocks noGrp="1"/>
          </p:cNvSpPr>
          <p:nvPr>
            <p:ph idx="1"/>
          </p:nvPr>
        </p:nvSpPr>
        <p:spPr>
          <a:xfrm>
            <a:off x="576000" y="1168242"/>
            <a:ext cx="11041200" cy="4951758"/>
          </a:xfrm>
        </p:spPr>
        <p:txBody>
          <a:bodyPr/>
          <a:lstStyle/>
          <a:p>
            <a:r>
              <a:rPr lang="en-US" dirty="0" err="1"/>
              <a:t>Herodotos</a:t>
            </a:r>
            <a:r>
              <a:rPr lang="en-US" dirty="0"/>
              <a:t> project </a:t>
            </a:r>
            <a:r>
              <a:rPr lang="en-US" sz="1200" dirty="0"/>
              <a:t>(</a:t>
            </a:r>
            <a:r>
              <a:rPr lang="nl-BE" sz="1200" dirty="0" err="1"/>
              <a:t>Erdmann</a:t>
            </a:r>
            <a:r>
              <a:rPr lang="nl-BE" sz="1200" dirty="0"/>
              <a:t> et al., 2016, 2019)</a:t>
            </a:r>
            <a:endParaRPr lang="en-US" sz="1200" dirty="0"/>
          </a:p>
          <a:p>
            <a:pPr lvl="1"/>
            <a:r>
              <a:rPr lang="en-US" dirty="0"/>
              <a:t>Training: prose texts</a:t>
            </a:r>
          </a:p>
          <a:p>
            <a:pPr lvl="1"/>
            <a:r>
              <a:rPr lang="en-US" dirty="0"/>
              <a:t>Testing: 12,5% of prose texts (in domain) and 1 poetry text (out of domain)</a:t>
            </a:r>
            <a:endParaRPr lang="nl-BE" dirty="0"/>
          </a:p>
        </p:txBody>
      </p:sp>
      <p:sp>
        <p:nvSpPr>
          <p:cNvPr id="3" name="Date Placeholder 2">
            <a:extLst>
              <a:ext uri="{FF2B5EF4-FFF2-40B4-BE49-F238E27FC236}">
                <a16:creationId xmlns:a16="http://schemas.microsoft.com/office/drawing/2014/main" id="{D8BBE824-FFDF-ED14-6C30-12BEEDDDBAED}"/>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123F457B-CE4D-D684-02A4-91A6C9536EE0}"/>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A9A9A07C-E556-1891-1D94-D0B4D7EB23F7}"/>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6" name="Title 5">
            <a:extLst>
              <a:ext uri="{FF2B5EF4-FFF2-40B4-BE49-F238E27FC236}">
                <a16:creationId xmlns:a16="http://schemas.microsoft.com/office/drawing/2014/main" id="{78E35745-C9FB-6CEC-70BA-F8DD2D69EA3A}"/>
              </a:ext>
            </a:extLst>
          </p:cNvPr>
          <p:cNvSpPr>
            <a:spLocks noGrp="1"/>
          </p:cNvSpPr>
          <p:nvPr>
            <p:ph type="title"/>
          </p:nvPr>
        </p:nvSpPr>
        <p:spPr/>
        <p:txBody>
          <a:bodyPr/>
          <a:lstStyle/>
          <a:p>
            <a:r>
              <a:rPr lang="en-US" dirty="0"/>
              <a:t>Data</a:t>
            </a:r>
            <a:endParaRPr lang="nl-BE" dirty="0"/>
          </a:p>
        </p:txBody>
      </p:sp>
      <p:graphicFrame>
        <p:nvGraphicFramePr>
          <p:cNvPr id="7" name="Table 6">
            <a:extLst>
              <a:ext uri="{FF2B5EF4-FFF2-40B4-BE49-F238E27FC236}">
                <a16:creationId xmlns:a16="http://schemas.microsoft.com/office/drawing/2014/main" id="{91CDC1AF-DD1C-7C2E-4719-BDB22F47620E}"/>
              </a:ext>
            </a:extLst>
          </p:cNvPr>
          <p:cNvGraphicFramePr>
            <a:graphicFrameLocks noGrp="1"/>
          </p:cNvGraphicFramePr>
          <p:nvPr>
            <p:extLst>
              <p:ext uri="{D42A27DB-BD31-4B8C-83A1-F6EECF244321}">
                <p14:modId xmlns:p14="http://schemas.microsoft.com/office/powerpoint/2010/main" val="2763212350"/>
              </p:ext>
            </p:extLst>
          </p:nvPr>
        </p:nvGraphicFramePr>
        <p:xfrm>
          <a:off x="654113" y="2604740"/>
          <a:ext cx="10883774" cy="2613026"/>
        </p:xfrm>
        <a:graphic>
          <a:graphicData uri="http://schemas.openxmlformats.org/drawingml/2006/table">
            <a:tbl>
              <a:tblPr firstRow="1" bandRow="1">
                <a:tableStyleId>{3B4B98B0-60AC-42C2-AFA5-B58CD77FA1E5}</a:tableStyleId>
              </a:tblPr>
              <a:tblGrid>
                <a:gridCol w="4665415">
                  <a:extLst>
                    <a:ext uri="{9D8B030D-6E8A-4147-A177-3AD203B41FA5}">
                      <a16:colId xmlns:a16="http://schemas.microsoft.com/office/drawing/2014/main" val="67576937"/>
                    </a:ext>
                  </a:extLst>
                </a:gridCol>
                <a:gridCol w="1213845">
                  <a:extLst>
                    <a:ext uri="{9D8B030D-6E8A-4147-A177-3AD203B41FA5}">
                      <a16:colId xmlns:a16="http://schemas.microsoft.com/office/drawing/2014/main" val="232597256"/>
                    </a:ext>
                  </a:extLst>
                </a:gridCol>
                <a:gridCol w="1102718">
                  <a:extLst>
                    <a:ext uri="{9D8B030D-6E8A-4147-A177-3AD203B41FA5}">
                      <a16:colId xmlns:a16="http://schemas.microsoft.com/office/drawing/2014/main" val="2800755228"/>
                    </a:ext>
                  </a:extLst>
                </a:gridCol>
                <a:gridCol w="1725041">
                  <a:extLst>
                    <a:ext uri="{9D8B030D-6E8A-4147-A177-3AD203B41FA5}">
                      <a16:colId xmlns:a16="http://schemas.microsoft.com/office/drawing/2014/main" val="2434017772"/>
                    </a:ext>
                  </a:extLst>
                </a:gridCol>
                <a:gridCol w="2176755">
                  <a:extLst>
                    <a:ext uri="{9D8B030D-6E8A-4147-A177-3AD203B41FA5}">
                      <a16:colId xmlns:a16="http://schemas.microsoft.com/office/drawing/2014/main" val="1834288435"/>
                    </a:ext>
                  </a:extLst>
                </a:gridCol>
              </a:tblGrid>
              <a:tr h="277420">
                <a:tc>
                  <a:txBody>
                    <a:bodyPr/>
                    <a:lstStyle/>
                    <a:p>
                      <a:pPr>
                        <a:lnSpc>
                          <a:spcPct val="107000"/>
                        </a:lnSpc>
                        <a:spcAft>
                          <a:spcPts val="800"/>
                        </a:spcAft>
                      </a:pPr>
                      <a:r>
                        <a:rPr lang="en-US" sz="1800" dirty="0">
                          <a:effectLst/>
                        </a:rPr>
                        <a:t>Text</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 # tokens </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Domain</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Period</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Genre</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35796"/>
                  </a:ext>
                </a:extLst>
              </a:tr>
              <a:tr h="423209">
                <a:tc>
                  <a:txBody>
                    <a:bodyPr/>
                    <a:lstStyle/>
                    <a:p>
                      <a:pPr>
                        <a:lnSpc>
                          <a:spcPct val="107000"/>
                        </a:lnSpc>
                        <a:spcAft>
                          <a:spcPts val="800"/>
                        </a:spcAft>
                      </a:pPr>
                      <a:r>
                        <a:rPr lang="de-DE" sz="1800" dirty="0" err="1">
                          <a:effectLst/>
                        </a:rPr>
                        <a:t>Caesar‘s</a:t>
                      </a:r>
                      <a:r>
                        <a:rPr lang="de-DE" sz="1800" dirty="0">
                          <a:effectLst/>
                        </a:rPr>
                        <a:t> </a:t>
                      </a:r>
                      <a:r>
                        <a:rPr lang="de-DE" sz="1800" i="1" dirty="0">
                          <a:effectLst/>
                        </a:rPr>
                        <a:t>De Bello </a:t>
                      </a:r>
                      <a:r>
                        <a:rPr lang="de-DE" sz="1800" i="1" dirty="0" err="1">
                          <a:effectLst/>
                        </a:rPr>
                        <a:t>Gallico</a:t>
                      </a:r>
                      <a:endParaRPr lang="nl-BE" sz="1800" b="1" i="1" dirty="0">
                        <a:effectLst/>
                        <a:latin typeface="+mn-lt"/>
                        <a:ea typeface="Calibri" panose="020F0502020204030204" pitchFamily="34" charset="0"/>
                        <a:cs typeface="Times New Roman"/>
                      </a:endParaRPr>
                    </a:p>
                  </a:txBody>
                  <a:tcPr marL="68580" marR="68580" marT="0" marB="0"/>
                </a:tc>
                <a:tc>
                  <a:txBody>
                    <a:bodyPr/>
                    <a:lstStyle/>
                    <a:p>
                      <a:pPr>
                        <a:lnSpc>
                          <a:spcPct val="107000"/>
                        </a:lnSpc>
                        <a:spcAft>
                          <a:spcPts val="800"/>
                        </a:spcAft>
                      </a:pPr>
                      <a:r>
                        <a:rPr lang="de-DE" sz="1800" dirty="0">
                          <a:effectLst/>
                        </a:rPr>
                        <a:t> 58.621</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IN</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1</a:t>
                      </a:r>
                      <a:r>
                        <a:rPr lang="en-US" sz="1800" baseline="30000" dirty="0">
                          <a:effectLst/>
                        </a:rPr>
                        <a:t>st</a:t>
                      </a:r>
                      <a:r>
                        <a:rPr lang="en-US" sz="1800" dirty="0">
                          <a:effectLst/>
                        </a:rPr>
                        <a:t> century BC</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Commentary</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7651929"/>
                  </a:ext>
                </a:extLst>
              </a:tr>
              <a:tr h="642770">
                <a:tc>
                  <a:txBody>
                    <a:bodyPr/>
                    <a:lstStyle/>
                    <a:p>
                      <a:pPr>
                        <a:lnSpc>
                          <a:spcPct val="107000"/>
                        </a:lnSpc>
                        <a:spcAft>
                          <a:spcPts val="800"/>
                        </a:spcAft>
                      </a:pPr>
                      <a:r>
                        <a:rPr lang="en-US" sz="1800" dirty="0">
                          <a:effectLst/>
                        </a:rPr>
                        <a:t>Pliny the Elder’s </a:t>
                      </a:r>
                      <a:r>
                        <a:rPr lang="en-US" sz="1800" i="1" dirty="0">
                          <a:effectLst/>
                        </a:rPr>
                        <a:t>Naturalis </a:t>
                      </a:r>
                      <a:r>
                        <a:rPr lang="en-US" sz="1800" i="1" dirty="0" err="1">
                          <a:effectLst/>
                        </a:rPr>
                        <a:t>historia</a:t>
                      </a:r>
                      <a:r>
                        <a:rPr lang="en-US" sz="1800" i="1" dirty="0">
                          <a:effectLst/>
                        </a:rPr>
                        <a:t> </a:t>
                      </a:r>
                      <a:r>
                        <a:rPr lang="en-US" sz="1800" dirty="0">
                          <a:effectLst/>
                        </a:rPr>
                        <a:t>(excerpt)</a:t>
                      </a:r>
                      <a:endParaRPr lang="nl-BE" sz="1800" dirty="0">
                        <a:effectLst/>
                        <a:latin typeface="+mn-lt"/>
                        <a:ea typeface="Calibri" panose="020F0502020204030204" pitchFamily="34" charset="0"/>
                        <a:cs typeface="Times New Roman"/>
                      </a:endParaRPr>
                    </a:p>
                  </a:txBody>
                  <a:tcPr marL="68580" marR="68580" marT="0" marB="0"/>
                </a:tc>
                <a:tc>
                  <a:txBody>
                    <a:bodyPr/>
                    <a:lstStyle/>
                    <a:p>
                      <a:pPr>
                        <a:lnSpc>
                          <a:spcPct val="107000"/>
                        </a:lnSpc>
                        <a:spcAft>
                          <a:spcPts val="800"/>
                        </a:spcAft>
                      </a:pPr>
                      <a:r>
                        <a:rPr lang="de-DE" sz="1800" dirty="0">
                          <a:effectLst/>
                        </a:rPr>
                        <a:t> 35.672</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IN</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1</a:t>
                      </a:r>
                      <a:r>
                        <a:rPr lang="en-US" sz="1800" baseline="30000" dirty="0">
                          <a:effectLst/>
                        </a:rPr>
                        <a:t>st</a:t>
                      </a:r>
                      <a:r>
                        <a:rPr lang="en-US" sz="1800" dirty="0">
                          <a:effectLst/>
                        </a:rPr>
                        <a:t> century AD</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Encyclopedia</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7644812"/>
                  </a:ext>
                </a:extLst>
              </a:tr>
              <a:tr h="423209">
                <a:tc>
                  <a:txBody>
                    <a:bodyPr/>
                    <a:lstStyle/>
                    <a:p>
                      <a:pPr>
                        <a:lnSpc>
                          <a:spcPct val="107000"/>
                        </a:lnSpc>
                        <a:spcAft>
                          <a:spcPts val="800"/>
                        </a:spcAft>
                      </a:pPr>
                      <a:r>
                        <a:rPr lang="de-DE" sz="1800" dirty="0">
                          <a:effectLst/>
                        </a:rPr>
                        <a:t>Pliny </a:t>
                      </a:r>
                      <a:r>
                        <a:rPr lang="de-DE" sz="1800" dirty="0" err="1">
                          <a:effectLst/>
                        </a:rPr>
                        <a:t>the</a:t>
                      </a:r>
                      <a:r>
                        <a:rPr lang="de-DE" sz="1800" dirty="0">
                          <a:effectLst/>
                        </a:rPr>
                        <a:t> </a:t>
                      </a:r>
                      <a:r>
                        <a:rPr lang="de-DE" sz="1800" dirty="0" err="1">
                          <a:effectLst/>
                        </a:rPr>
                        <a:t>Younger‘s</a:t>
                      </a:r>
                      <a:r>
                        <a:rPr lang="de-DE" sz="1800" dirty="0">
                          <a:effectLst/>
                        </a:rPr>
                        <a:t> </a:t>
                      </a:r>
                      <a:r>
                        <a:rPr lang="de-DE" sz="1800" i="1" dirty="0" err="1">
                          <a:effectLst/>
                        </a:rPr>
                        <a:t>Epistulae</a:t>
                      </a:r>
                      <a:r>
                        <a:rPr lang="de-DE" sz="1800" dirty="0">
                          <a:effectLst/>
                        </a:rPr>
                        <a:t> (</a:t>
                      </a:r>
                      <a:r>
                        <a:rPr lang="de-DE" sz="1800" dirty="0" err="1">
                          <a:effectLst/>
                        </a:rPr>
                        <a:t>excerpt</a:t>
                      </a:r>
                      <a:r>
                        <a:rPr lang="de-DE" sz="1800" dirty="0">
                          <a:effectLst/>
                        </a:rPr>
                        <a:t>)</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800" dirty="0">
                          <a:effectLst/>
                        </a:rPr>
                        <a:t> 18.571</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IN</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1</a:t>
                      </a:r>
                      <a:r>
                        <a:rPr lang="en-US" sz="1800" baseline="30000" dirty="0">
                          <a:effectLst/>
                        </a:rPr>
                        <a:t>st</a:t>
                      </a:r>
                      <a:r>
                        <a:rPr lang="en-US" sz="1800" dirty="0">
                          <a:effectLst/>
                        </a:rPr>
                        <a:t> century BC</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Letters</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7210662"/>
                  </a:ext>
                </a:extLst>
              </a:tr>
              <a:tr h="423209">
                <a:tc>
                  <a:txBody>
                    <a:bodyPr/>
                    <a:lstStyle/>
                    <a:p>
                      <a:pPr>
                        <a:lnSpc>
                          <a:spcPct val="107000"/>
                        </a:lnSpc>
                        <a:spcAft>
                          <a:spcPts val="800"/>
                        </a:spcAft>
                      </a:pPr>
                      <a:r>
                        <a:rPr lang="en-US" sz="1800" dirty="0">
                          <a:effectLst/>
                        </a:rPr>
                        <a:t>Caesar’s </a:t>
                      </a:r>
                      <a:r>
                        <a:rPr lang="en-US" sz="1800" i="1" dirty="0">
                          <a:effectLst/>
                        </a:rPr>
                        <a:t>Bello Civile </a:t>
                      </a:r>
                      <a:r>
                        <a:rPr lang="en-US" sz="1800" dirty="0">
                          <a:effectLst/>
                        </a:rPr>
                        <a:t>(excerpt)</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 4.819</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IN</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1</a:t>
                      </a:r>
                      <a:r>
                        <a:rPr lang="en-US" sz="1800" baseline="30000" dirty="0">
                          <a:effectLst/>
                        </a:rPr>
                        <a:t>st</a:t>
                      </a:r>
                      <a:r>
                        <a:rPr lang="en-US" sz="1800" dirty="0">
                          <a:effectLst/>
                        </a:rPr>
                        <a:t> century BC</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Commentary</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1384998"/>
                  </a:ext>
                </a:extLst>
              </a:tr>
              <a:tr h="423209">
                <a:tc>
                  <a:txBody>
                    <a:bodyPr/>
                    <a:lstStyle/>
                    <a:p>
                      <a:pPr>
                        <a:lnSpc>
                          <a:spcPct val="107000"/>
                        </a:lnSpc>
                        <a:spcAft>
                          <a:spcPts val="800"/>
                        </a:spcAft>
                      </a:pPr>
                      <a:r>
                        <a:rPr lang="de-DE" sz="1800" dirty="0" err="1">
                          <a:effectLst/>
                        </a:rPr>
                        <a:t>Ovid‘s</a:t>
                      </a:r>
                      <a:r>
                        <a:rPr lang="de-DE" sz="1800" dirty="0">
                          <a:effectLst/>
                        </a:rPr>
                        <a:t> </a:t>
                      </a:r>
                      <a:r>
                        <a:rPr lang="de-DE" sz="1800" i="1" dirty="0">
                          <a:effectLst/>
                        </a:rPr>
                        <a:t>Ars </a:t>
                      </a:r>
                      <a:r>
                        <a:rPr lang="de-DE" sz="1800" i="1" dirty="0" err="1">
                          <a:effectLst/>
                        </a:rPr>
                        <a:t>Amatoria</a:t>
                      </a:r>
                      <a:r>
                        <a:rPr lang="de-DE" sz="1800" i="1" dirty="0">
                          <a:effectLst/>
                        </a:rPr>
                        <a:t> </a:t>
                      </a:r>
                      <a:endParaRPr lang="nl-BE" sz="1800" i="1"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07000"/>
                        </a:lnSpc>
                        <a:spcAft>
                          <a:spcPts val="800"/>
                        </a:spcAft>
                      </a:pPr>
                      <a:r>
                        <a:rPr lang="de-DE" sz="1800" dirty="0">
                          <a:effectLst/>
                        </a:rPr>
                        <a:t> 17.102 </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07000"/>
                        </a:lnSpc>
                        <a:spcAft>
                          <a:spcPts val="800"/>
                        </a:spcAft>
                      </a:pPr>
                      <a:r>
                        <a:rPr lang="en-US" sz="1800" dirty="0">
                          <a:effectLst/>
                        </a:rPr>
                        <a:t>OUT</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07000"/>
                        </a:lnSpc>
                        <a:spcAft>
                          <a:spcPts val="800"/>
                        </a:spcAft>
                      </a:pPr>
                      <a:r>
                        <a:rPr lang="en-US" sz="1800" dirty="0">
                          <a:effectLst/>
                        </a:rPr>
                        <a:t>1</a:t>
                      </a:r>
                      <a:r>
                        <a:rPr lang="en-US" sz="1800" baseline="30000" dirty="0">
                          <a:effectLst/>
                        </a:rPr>
                        <a:t>st</a:t>
                      </a:r>
                      <a:r>
                        <a:rPr lang="en-US" sz="1800" dirty="0">
                          <a:effectLst/>
                        </a:rPr>
                        <a:t> century AD</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07000"/>
                        </a:lnSpc>
                        <a:spcAft>
                          <a:spcPts val="800"/>
                        </a:spcAft>
                      </a:pPr>
                      <a:r>
                        <a:rPr lang="en-US" sz="1800" dirty="0">
                          <a:effectLst/>
                        </a:rPr>
                        <a:t>Elegy (poetry)</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4228075570"/>
                  </a:ext>
                </a:extLst>
              </a:tr>
            </a:tbl>
          </a:graphicData>
        </a:graphic>
      </p:graphicFrame>
    </p:spTree>
    <p:extLst>
      <p:ext uri="{BB962C8B-B14F-4D97-AF65-F5344CB8AC3E}">
        <p14:creationId xmlns:p14="http://schemas.microsoft.com/office/powerpoint/2010/main" val="104078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1770F-CB4B-B549-8D3F-3A0FC3DF0F1C}"/>
              </a:ext>
            </a:extLst>
          </p:cNvPr>
          <p:cNvSpPr>
            <a:spLocks noGrp="1"/>
          </p:cNvSpPr>
          <p:nvPr>
            <p:ph idx="1"/>
          </p:nvPr>
        </p:nvSpPr>
        <p:spPr>
          <a:xfrm>
            <a:off x="577853" y="1197000"/>
            <a:ext cx="11041200" cy="4464000"/>
          </a:xfrm>
        </p:spPr>
        <p:txBody>
          <a:bodyPr/>
          <a:lstStyle/>
          <a:p>
            <a:r>
              <a:rPr lang="en-US" dirty="0"/>
              <a:t>Newly annotated data </a:t>
            </a:r>
          </a:p>
          <a:p>
            <a:endParaRPr lang="nl-BE" dirty="0"/>
          </a:p>
        </p:txBody>
      </p:sp>
      <p:sp>
        <p:nvSpPr>
          <p:cNvPr id="3" name="Date Placeholder 2">
            <a:extLst>
              <a:ext uri="{FF2B5EF4-FFF2-40B4-BE49-F238E27FC236}">
                <a16:creationId xmlns:a16="http://schemas.microsoft.com/office/drawing/2014/main" id="{344C6D5F-CAF8-E42B-E17F-26F4DC196D25}"/>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A53CF71E-4CB1-00CD-3AA9-07308E9E5797}"/>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E74B5B49-C3CA-D8E0-19FA-5A0C996D687B}"/>
              </a:ext>
            </a:extLst>
          </p:cNvPr>
          <p:cNvSpPr>
            <a:spLocks noGrp="1"/>
          </p:cNvSpPr>
          <p:nvPr>
            <p:ph type="sldNum" sz="quarter" idx="12"/>
          </p:nvPr>
        </p:nvSpPr>
        <p:spPr/>
        <p:txBody>
          <a:bodyPr/>
          <a:lstStyle/>
          <a:p>
            <a:fld id="{0A297500-7527-634B-90F4-69D0994C32B4}" type="slidenum">
              <a:rPr lang="nl-NL" smtClean="0"/>
              <a:t>7</a:t>
            </a:fld>
            <a:endParaRPr lang="nl-NL"/>
          </a:p>
        </p:txBody>
      </p:sp>
      <p:sp>
        <p:nvSpPr>
          <p:cNvPr id="6" name="Title 5">
            <a:extLst>
              <a:ext uri="{FF2B5EF4-FFF2-40B4-BE49-F238E27FC236}">
                <a16:creationId xmlns:a16="http://schemas.microsoft.com/office/drawing/2014/main" id="{2EF95109-62FB-7B63-A8C5-77B6FCB07B3E}"/>
              </a:ext>
            </a:extLst>
          </p:cNvPr>
          <p:cNvSpPr>
            <a:spLocks noGrp="1"/>
          </p:cNvSpPr>
          <p:nvPr>
            <p:ph type="title"/>
          </p:nvPr>
        </p:nvSpPr>
        <p:spPr/>
        <p:txBody>
          <a:bodyPr/>
          <a:lstStyle/>
          <a:p>
            <a:r>
              <a:rPr lang="en-US" dirty="0"/>
              <a:t>Data</a:t>
            </a:r>
            <a:endParaRPr lang="nl-BE" dirty="0"/>
          </a:p>
        </p:txBody>
      </p:sp>
      <p:graphicFrame>
        <p:nvGraphicFramePr>
          <p:cNvPr id="7" name="Table 4">
            <a:extLst>
              <a:ext uri="{FF2B5EF4-FFF2-40B4-BE49-F238E27FC236}">
                <a16:creationId xmlns:a16="http://schemas.microsoft.com/office/drawing/2014/main" id="{0BDE1FA7-D483-7559-486B-2CD668941C0C}"/>
              </a:ext>
            </a:extLst>
          </p:cNvPr>
          <p:cNvGraphicFramePr>
            <a:graphicFrameLocks/>
          </p:cNvGraphicFramePr>
          <p:nvPr>
            <p:extLst>
              <p:ext uri="{D42A27DB-BD31-4B8C-83A1-F6EECF244321}">
                <p14:modId xmlns:p14="http://schemas.microsoft.com/office/powerpoint/2010/main" val="695045944"/>
              </p:ext>
            </p:extLst>
          </p:nvPr>
        </p:nvGraphicFramePr>
        <p:xfrm>
          <a:off x="579846" y="1908036"/>
          <a:ext cx="11041060" cy="1591205"/>
        </p:xfrm>
        <a:graphic>
          <a:graphicData uri="http://schemas.openxmlformats.org/drawingml/2006/table">
            <a:tbl>
              <a:tblPr firstRow="1" bandRow="1">
                <a:tableStyleId>{3B4B98B0-60AC-42C2-AFA5-B58CD77FA1E5}</a:tableStyleId>
              </a:tblPr>
              <a:tblGrid>
                <a:gridCol w="3471633">
                  <a:extLst>
                    <a:ext uri="{9D8B030D-6E8A-4147-A177-3AD203B41FA5}">
                      <a16:colId xmlns:a16="http://schemas.microsoft.com/office/drawing/2014/main" val="757713964"/>
                    </a:ext>
                  </a:extLst>
                </a:gridCol>
                <a:gridCol w="1811383">
                  <a:extLst>
                    <a:ext uri="{9D8B030D-6E8A-4147-A177-3AD203B41FA5}">
                      <a16:colId xmlns:a16="http://schemas.microsoft.com/office/drawing/2014/main" val="3827910959"/>
                    </a:ext>
                  </a:extLst>
                </a:gridCol>
                <a:gridCol w="1341620">
                  <a:extLst>
                    <a:ext uri="{9D8B030D-6E8A-4147-A177-3AD203B41FA5}">
                      <a16:colId xmlns:a16="http://schemas.microsoft.com/office/drawing/2014/main" val="917947958"/>
                    </a:ext>
                  </a:extLst>
                </a:gridCol>
                <a:gridCol w="2208212">
                  <a:extLst>
                    <a:ext uri="{9D8B030D-6E8A-4147-A177-3AD203B41FA5}">
                      <a16:colId xmlns:a16="http://schemas.microsoft.com/office/drawing/2014/main" val="2346785441"/>
                    </a:ext>
                  </a:extLst>
                </a:gridCol>
                <a:gridCol w="2208212">
                  <a:extLst>
                    <a:ext uri="{9D8B030D-6E8A-4147-A177-3AD203B41FA5}">
                      <a16:colId xmlns:a16="http://schemas.microsoft.com/office/drawing/2014/main" val="1698377456"/>
                    </a:ext>
                  </a:extLst>
                </a:gridCol>
              </a:tblGrid>
              <a:tr h="370840">
                <a:tc>
                  <a:txBody>
                    <a:bodyPr/>
                    <a:lstStyle/>
                    <a:p>
                      <a:r>
                        <a:rPr lang="en-US" dirty="0"/>
                        <a:t>Texts</a:t>
                      </a:r>
                      <a:endParaRPr lang="nl-BE" dirty="0"/>
                    </a:p>
                  </a:txBody>
                  <a:tcPr marL="96009" marR="96009"/>
                </a:tc>
                <a:tc>
                  <a:txBody>
                    <a:bodyPr/>
                    <a:lstStyle/>
                    <a:p>
                      <a:r>
                        <a:rPr lang="en-US" dirty="0"/>
                        <a:t># tokens</a:t>
                      </a:r>
                      <a:endParaRPr lang="nl-BE" dirty="0"/>
                    </a:p>
                  </a:txBody>
                  <a:tcPr marL="96009" marR="96009"/>
                </a:tc>
                <a:tc>
                  <a:txBody>
                    <a:bodyPr/>
                    <a:lstStyle/>
                    <a:p>
                      <a:r>
                        <a:rPr lang="en-US" dirty="0"/>
                        <a:t>Domain</a:t>
                      </a:r>
                      <a:endParaRPr lang="nl-BE" dirty="0"/>
                    </a:p>
                  </a:txBody>
                  <a:tcPr marL="96009" marR="96009"/>
                </a:tc>
                <a:tc>
                  <a:txBody>
                    <a:bodyPr/>
                    <a:lstStyle/>
                    <a:p>
                      <a:r>
                        <a:rPr lang="en-US" dirty="0"/>
                        <a:t>Period</a:t>
                      </a:r>
                      <a:endParaRPr lang="nl-BE" dirty="0"/>
                    </a:p>
                  </a:txBody>
                  <a:tcPr marL="96009" marR="96009"/>
                </a:tc>
                <a:tc>
                  <a:txBody>
                    <a:bodyPr/>
                    <a:lstStyle/>
                    <a:p>
                      <a:r>
                        <a:rPr lang="en-US" dirty="0"/>
                        <a:t>Genre</a:t>
                      </a:r>
                      <a:endParaRPr lang="nl-BE" dirty="0"/>
                    </a:p>
                  </a:txBody>
                  <a:tcPr marL="96009" marR="96009"/>
                </a:tc>
                <a:extLst>
                  <a:ext uri="{0D108BD9-81ED-4DB2-BD59-A6C34878D82A}">
                    <a16:rowId xmlns:a16="http://schemas.microsoft.com/office/drawing/2014/main" val="1908075210"/>
                  </a:ext>
                </a:extLst>
              </a:tr>
              <a:tr h="370840">
                <a:tc>
                  <a:txBody>
                    <a:bodyPr/>
                    <a:lstStyle/>
                    <a:p>
                      <a:r>
                        <a:rPr lang="en-US" sz="1800" kern="1200" dirty="0">
                          <a:effectLst/>
                        </a:rPr>
                        <a:t>Tacitus’ </a:t>
                      </a:r>
                      <a:r>
                        <a:rPr lang="en-US" sz="1800" i="1" kern="1200" dirty="0" err="1">
                          <a:effectLst/>
                        </a:rPr>
                        <a:t>Historiae</a:t>
                      </a:r>
                      <a:r>
                        <a:rPr lang="en-US" sz="1800" kern="1200" dirty="0">
                          <a:effectLst/>
                        </a:rPr>
                        <a:t> 1</a:t>
                      </a:r>
                      <a:endParaRPr lang="nl-BE" dirty="0"/>
                    </a:p>
                  </a:txBody>
                  <a:tcPr marL="96009" marR="96009"/>
                </a:tc>
                <a:tc>
                  <a:txBody>
                    <a:bodyPr/>
                    <a:lstStyle/>
                    <a:p>
                      <a:r>
                        <a:rPr lang="nl-BE" dirty="0"/>
                        <a:t>11.983 </a:t>
                      </a:r>
                    </a:p>
                  </a:txBody>
                  <a:tcPr marL="96009" marR="96009"/>
                </a:tc>
                <a:tc>
                  <a:txBody>
                    <a:bodyPr/>
                    <a:lstStyle/>
                    <a:p>
                      <a:r>
                        <a:rPr lang="en-US" dirty="0"/>
                        <a:t>IN</a:t>
                      </a:r>
                      <a:endParaRPr lang="nl-BE" dirty="0"/>
                    </a:p>
                  </a:txBody>
                  <a:tcPr marL="96009" marR="96009"/>
                </a:tc>
                <a:tc>
                  <a:txBody>
                    <a:bodyPr/>
                    <a:lstStyle/>
                    <a:p>
                      <a:r>
                        <a:rPr lang="en-US" dirty="0"/>
                        <a:t>2</a:t>
                      </a:r>
                      <a:r>
                        <a:rPr lang="en-US" baseline="30000" dirty="0"/>
                        <a:t>nd</a:t>
                      </a:r>
                      <a:r>
                        <a:rPr lang="en-US" dirty="0"/>
                        <a:t> century AD</a:t>
                      </a:r>
                      <a:endParaRPr lang="nl-BE" dirty="0"/>
                    </a:p>
                  </a:txBody>
                  <a:tcPr marL="96009" marR="96009"/>
                </a:tc>
                <a:tc>
                  <a:txBody>
                    <a:bodyPr/>
                    <a:lstStyle/>
                    <a:p>
                      <a:r>
                        <a:rPr lang="en-US" dirty="0"/>
                        <a:t>Historiography</a:t>
                      </a:r>
                      <a:endParaRPr lang="nl-BE" dirty="0"/>
                    </a:p>
                  </a:txBody>
                  <a:tcPr marL="96009" marR="96009"/>
                </a:tc>
                <a:extLst>
                  <a:ext uri="{0D108BD9-81ED-4DB2-BD59-A6C34878D82A}">
                    <a16:rowId xmlns:a16="http://schemas.microsoft.com/office/drawing/2014/main" val="3804696688"/>
                  </a:ext>
                </a:extLst>
              </a:tr>
              <a:tr h="478685">
                <a:tc>
                  <a:txBody>
                    <a:bodyPr/>
                    <a:lstStyle/>
                    <a:p>
                      <a:r>
                        <a:rPr lang="en-US" sz="1800" kern="1200" dirty="0">
                          <a:effectLst/>
                        </a:rPr>
                        <a:t>Cicero’s </a:t>
                      </a:r>
                      <a:r>
                        <a:rPr lang="en-US" sz="1800" i="1" kern="1200" dirty="0" err="1">
                          <a:effectLst/>
                        </a:rPr>
                        <a:t>Orationes</a:t>
                      </a:r>
                      <a:r>
                        <a:rPr lang="en-US" sz="1800" i="1" kern="1200" dirty="0">
                          <a:effectLst/>
                        </a:rPr>
                        <a:t> </a:t>
                      </a:r>
                      <a:r>
                        <a:rPr lang="en-US" sz="1800" i="1" kern="1200" dirty="0" err="1">
                          <a:effectLst/>
                        </a:rPr>
                        <a:t>Philippicae</a:t>
                      </a:r>
                      <a:r>
                        <a:rPr lang="en-US" sz="1800" i="1" kern="1200" dirty="0">
                          <a:effectLst/>
                        </a:rPr>
                        <a:t> </a:t>
                      </a:r>
                      <a:r>
                        <a:rPr lang="en-US" sz="1800" kern="1200" dirty="0">
                          <a:effectLst/>
                        </a:rPr>
                        <a:t>1</a:t>
                      </a:r>
                      <a:endParaRPr lang="nl-BE" b="1" i="1" dirty="0"/>
                    </a:p>
                  </a:txBody>
                  <a:tcPr marL="96009" marR="96009">
                    <a:solidFill>
                      <a:srgbClr val="FFFFFF"/>
                    </a:solidFill>
                  </a:tcPr>
                </a:tc>
                <a:tc>
                  <a:txBody>
                    <a:bodyPr/>
                    <a:lstStyle/>
                    <a:p>
                      <a:r>
                        <a:rPr lang="nl-BE" dirty="0"/>
                        <a:t>3.754</a:t>
                      </a:r>
                    </a:p>
                  </a:txBody>
                  <a:tcPr marL="96009" marR="96009">
                    <a:solidFill>
                      <a:srgbClr val="FFFFFF"/>
                    </a:solidFill>
                  </a:tcPr>
                </a:tc>
                <a:tc>
                  <a:txBody>
                    <a:bodyPr/>
                    <a:lstStyle/>
                    <a:p>
                      <a:r>
                        <a:rPr lang="en-US" dirty="0"/>
                        <a:t>IN</a:t>
                      </a:r>
                      <a:endParaRPr lang="nl-BE" dirty="0"/>
                    </a:p>
                  </a:txBody>
                  <a:tcPr marL="96009" marR="96009">
                    <a:solidFill>
                      <a:srgbClr val="FFFFFF"/>
                    </a:solidFill>
                  </a:tcPr>
                </a:tc>
                <a:tc>
                  <a:txBody>
                    <a:bodyPr/>
                    <a:lstStyle/>
                    <a:p>
                      <a:r>
                        <a:rPr lang="en-US" dirty="0"/>
                        <a:t>1</a:t>
                      </a:r>
                      <a:r>
                        <a:rPr lang="en-US" baseline="30000" dirty="0"/>
                        <a:t>st</a:t>
                      </a:r>
                      <a:r>
                        <a:rPr lang="en-US" dirty="0"/>
                        <a:t> century AD</a:t>
                      </a:r>
                      <a:endParaRPr lang="nl-BE" dirty="0"/>
                    </a:p>
                  </a:txBody>
                  <a:tcPr marL="96009" marR="96009">
                    <a:solidFill>
                      <a:srgbClr val="FFFFFF"/>
                    </a:solidFill>
                  </a:tcPr>
                </a:tc>
                <a:tc>
                  <a:txBody>
                    <a:bodyPr/>
                    <a:lstStyle/>
                    <a:p>
                      <a:r>
                        <a:rPr lang="en-US" dirty="0"/>
                        <a:t>Speeches</a:t>
                      </a:r>
                      <a:endParaRPr lang="nl-BE" dirty="0"/>
                    </a:p>
                  </a:txBody>
                  <a:tcPr marL="96009" marR="96009">
                    <a:solidFill>
                      <a:srgbClr val="FFFFFF"/>
                    </a:solidFill>
                  </a:tcPr>
                </a:tc>
                <a:extLst>
                  <a:ext uri="{0D108BD9-81ED-4DB2-BD59-A6C34878D82A}">
                    <a16:rowId xmlns:a16="http://schemas.microsoft.com/office/drawing/2014/main" val="3638653989"/>
                  </a:ext>
                </a:extLst>
              </a:tr>
              <a:tr h="370840">
                <a:tc>
                  <a:txBody>
                    <a:bodyPr/>
                    <a:lstStyle/>
                    <a:p>
                      <a:r>
                        <a:rPr lang="en-US" sz="1800" kern="1200" dirty="0">
                          <a:effectLst/>
                        </a:rPr>
                        <a:t>Juvenal’s </a:t>
                      </a:r>
                      <a:r>
                        <a:rPr lang="en-US" sz="1800" i="1" kern="1200" dirty="0" err="1">
                          <a:effectLst/>
                        </a:rPr>
                        <a:t>Saturae</a:t>
                      </a:r>
                      <a:r>
                        <a:rPr lang="en-US" sz="1800" kern="1200" dirty="0">
                          <a:effectLst/>
                        </a:rPr>
                        <a:t> 1-3</a:t>
                      </a:r>
                      <a:endParaRPr lang="nl-BE" b="1" i="1" dirty="0"/>
                    </a:p>
                  </a:txBody>
                  <a:tcPr marL="96009" marR="96009">
                    <a:solidFill>
                      <a:schemeClr val="accent5">
                        <a:lumMod val="40000"/>
                        <a:lumOff val="60000"/>
                      </a:schemeClr>
                    </a:solidFill>
                  </a:tcPr>
                </a:tc>
                <a:tc>
                  <a:txBody>
                    <a:bodyPr/>
                    <a:lstStyle/>
                    <a:p>
                      <a:r>
                        <a:rPr lang="nl-BE" dirty="0"/>
                        <a:t>4.399</a:t>
                      </a:r>
                    </a:p>
                  </a:txBody>
                  <a:tcPr marL="96009" marR="96009">
                    <a:solidFill>
                      <a:schemeClr val="accent5">
                        <a:lumMod val="40000"/>
                        <a:lumOff val="60000"/>
                      </a:schemeClr>
                    </a:solidFill>
                  </a:tcPr>
                </a:tc>
                <a:tc>
                  <a:txBody>
                    <a:bodyPr/>
                    <a:lstStyle/>
                    <a:p>
                      <a:r>
                        <a:rPr lang="en-US" dirty="0"/>
                        <a:t>OUT</a:t>
                      </a:r>
                      <a:endParaRPr lang="nl-BE" dirty="0"/>
                    </a:p>
                  </a:txBody>
                  <a:tcPr marL="96009" marR="96009">
                    <a:solidFill>
                      <a:schemeClr val="accent5">
                        <a:lumMod val="40000"/>
                        <a:lumOff val="60000"/>
                      </a:schemeClr>
                    </a:solidFill>
                  </a:tcPr>
                </a:tc>
                <a:tc>
                  <a:txBody>
                    <a:bodyPr/>
                    <a:lstStyle/>
                    <a:p>
                      <a:r>
                        <a:rPr lang="en-US" dirty="0"/>
                        <a:t>2</a:t>
                      </a:r>
                      <a:r>
                        <a:rPr lang="en-US" baseline="30000" dirty="0"/>
                        <a:t>nd</a:t>
                      </a:r>
                      <a:r>
                        <a:rPr lang="en-US" dirty="0"/>
                        <a:t> century AD</a:t>
                      </a:r>
                      <a:endParaRPr lang="nl-BE" dirty="0"/>
                    </a:p>
                  </a:txBody>
                  <a:tcPr marL="96009" marR="96009">
                    <a:solidFill>
                      <a:schemeClr val="accent5">
                        <a:lumMod val="40000"/>
                        <a:lumOff val="60000"/>
                      </a:schemeClr>
                    </a:solidFill>
                  </a:tcPr>
                </a:tc>
                <a:tc>
                  <a:txBody>
                    <a:bodyPr/>
                    <a:lstStyle/>
                    <a:p>
                      <a:r>
                        <a:rPr lang="en-US" dirty="0"/>
                        <a:t>Satiric poetry</a:t>
                      </a:r>
                      <a:endParaRPr lang="nl-BE" dirty="0"/>
                    </a:p>
                  </a:txBody>
                  <a:tcPr marL="96009" marR="96009">
                    <a:solidFill>
                      <a:schemeClr val="accent5">
                        <a:lumMod val="40000"/>
                        <a:lumOff val="60000"/>
                      </a:schemeClr>
                    </a:solidFill>
                  </a:tcPr>
                </a:tc>
                <a:extLst>
                  <a:ext uri="{0D108BD9-81ED-4DB2-BD59-A6C34878D82A}">
                    <a16:rowId xmlns:a16="http://schemas.microsoft.com/office/drawing/2014/main" val="2049880950"/>
                  </a:ext>
                </a:extLst>
              </a:tr>
            </a:tbl>
          </a:graphicData>
        </a:graphic>
      </p:graphicFrame>
    </p:spTree>
    <p:extLst>
      <p:ext uri="{BB962C8B-B14F-4D97-AF65-F5344CB8AC3E}">
        <p14:creationId xmlns:p14="http://schemas.microsoft.com/office/powerpoint/2010/main" val="206387434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4A5F3-8E62-3442-83B4-892A24D7BBE3}"/>
              </a:ext>
            </a:extLst>
          </p:cNvPr>
          <p:cNvSpPr>
            <a:spLocks noGrp="1"/>
          </p:cNvSpPr>
          <p:nvPr>
            <p:ph idx="1"/>
          </p:nvPr>
        </p:nvSpPr>
        <p:spPr>
          <a:xfrm>
            <a:off x="577713" y="1197000"/>
            <a:ext cx="11041200" cy="4464000"/>
          </a:xfrm>
        </p:spPr>
        <p:txBody>
          <a:bodyPr/>
          <a:lstStyle/>
          <a:p>
            <a:r>
              <a:rPr lang="en-US" dirty="0"/>
              <a:t>Baseline: </a:t>
            </a:r>
            <a:r>
              <a:rPr lang="en-US" b="1" dirty="0" err="1"/>
              <a:t>Herodotos</a:t>
            </a:r>
            <a:r>
              <a:rPr lang="en-US" b="1" dirty="0"/>
              <a:t> Bi-LSTM-CRF </a:t>
            </a:r>
            <a:r>
              <a:rPr kumimoji="0" lang="en-US" sz="1800" b="0" i="0" u="none" strike="noStrike" kern="1200" cap="none" spc="0" normalizeH="0" baseline="0" noProof="0" dirty="0">
                <a:ln>
                  <a:noFill/>
                </a:ln>
                <a:solidFill>
                  <a:srgbClr val="2F4D5D"/>
                </a:solidFill>
                <a:effectLst/>
                <a:uLnTx/>
                <a:uFillTx/>
                <a:latin typeface="Arial" charset="0"/>
                <a:ea typeface="+mn-ea"/>
                <a:cs typeface="+mn-cs"/>
              </a:rPr>
              <a:t>(</a:t>
            </a:r>
            <a:r>
              <a:rPr kumimoji="0" lang="nl-BE" sz="1800" b="0" i="0" u="none" strike="noStrike" kern="1200" cap="none" spc="0" normalizeH="0" baseline="0" noProof="0" dirty="0" err="1">
                <a:ln>
                  <a:noFill/>
                </a:ln>
                <a:solidFill>
                  <a:srgbClr val="2F4D5D"/>
                </a:solidFill>
                <a:effectLst/>
                <a:uLnTx/>
                <a:uFillTx/>
                <a:latin typeface="Arial" charset="0"/>
                <a:ea typeface="+mn-ea"/>
                <a:cs typeface="+mn-cs"/>
              </a:rPr>
              <a:t>Erdmann</a:t>
            </a:r>
            <a:r>
              <a:rPr kumimoji="0" lang="nl-BE" sz="1800" b="0" i="0" u="none" strike="noStrike" kern="1200" cap="none" spc="0" normalizeH="0" baseline="0" noProof="0" dirty="0">
                <a:ln>
                  <a:noFill/>
                </a:ln>
                <a:solidFill>
                  <a:srgbClr val="2F4D5D"/>
                </a:solidFill>
                <a:effectLst/>
                <a:uLnTx/>
                <a:uFillTx/>
                <a:latin typeface="Arial" charset="0"/>
                <a:ea typeface="+mn-ea"/>
                <a:cs typeface="+mn-cs"/>
              </a:rPr>
              <a:t> et al., 2016)</a:t>
            </a:r>
            <a:endParaRPr lang="en-US" b="1" dirty="0"/>
          </a:p>
          <a:p>
            <a:r>
              <a:rPr lang="en-US" b="1" dirty="0" err="1"/>
              <a:t>LatinBERT</a:t>
            </a:r>
            <a:r>
              <a:rPr lang="en-US" b="1" dirty="0"/>
              <a:t> transformer </a:t>
            </a:r>
            <a:r>
              <a:rPr lang="en-US" sz="1800" dirty="0"/>
              <a:t>(</a:t>
            </a:r>
            <a:r>
              <a:rPr lang="en-US" sz="1800" dirty="0" err="1"/>
              <a:t>Bamman</a:t>
            </a:r>
            <a:r>
              <a:rPr lang="en-US" sz="1800" dirty="0"/>
              <a:t> and Burns, 2020):</a:t>
            </a:r>
            <a:endParaRPr lang="en-US" dirty="0"/>
          </a:p>
          <a:p>
            <a:endParaRPr lang="nl-BE" dirty="0"/>
          </a:p>
        </p:txBody>
      </p:sp>
      <p:sp>
        <p:nvSpPr>
          <p:cNvPr id="3" name="Date Placeholder 2">
            <a:extLst>
              <a:ext uri="{FF2B5EF4-FFF2-40B4-BE49-F238E27FC236}">
                <a16:creationId xmlns:a16="http://schemas.microsoft.com/office/drawing/2014/main" id="{FA14DBCA-9C6E-CBAA-41DC-A1078EDE2980}"/>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AC1A0B5D-E09A-7B13-4840-1B39A9B7C390}"/>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EBE1B199-8EA0-38FB-9656-53E2D8C21001}"/>
              </a:ext>
            </a:extLst>
          </p:cNvPr>
          <p:cNvSpPr>
            <a:spLocks noGrp="1"/>
          </p:cNvSpPr>
          <p:nvPr>
            <p:ph type="sldNum" sz="quarter" idx="12"/>
          </p:nvPr>
        </p:nvSpPr>
        <p:spPr/>
        <p:txBody>
          <a:bodyPr/>
          <a:lstStyle/>
          <a:p>
            <a:fld id="{0A297500-7527-634B-90F4-69D0994C32B4}" type="slidenum">
              <a:rPr lang="nl-NL" smtClean="0"/>
              <a:t>8</a:t>
            </a:fld>
            <a:endParaRPr lang="nl-NL"/>
          </a:p>
        </p:txBody>
      </p:sp>
      <p:sp>
        <p:nvSpPr>
          <p:cNvPr id="6" name="Title 5">
            <a:extLst>
              <a:ext uri="{FF2B5EF4-FFF2-40B4-BE49-F238E27FC236}">
                <a16:creationId xmlns:a16="http://schemas.microsoft.com/office/drawing/2014/main" id="{4ADD5B67-74E7-B95B-011B-E8326327F43E}"/>
              </a:ext>
            </a:extLst>
          </p:cNvPr>
          <p:cNvSpPr>
            <a:spLocks noGrp="1"/>
          </p:cNvSpPr>
          <p:nvPr>
            <p:ph type="title"/>
          </p:nvPr>
        </p:nvSpPr>
        <p:spPr/>
        <p:txBody>
          <a:bodyPr/>
          <a:lstStyle/>
          <a:p>
            <a:r>
              <a:rPr lang="en-US" dirty="0"/>
              <a:t>Methods</a:t>
            </a:r>
            <a:endParaRPr lang="nl-BE" dirty="0"/>
          </a:p>
        </p:txBody>
      </p:sp>
    </p:spTree>
    <p:extLst>
      <p:ext uri="{BB962C8B-B14F-4D97-AF65-F5344CB8AC3E}">
        <p14:creationId xmlns:p14="http://schemas.microsoft.com/office/powerpoint/2010/main" val="209817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5D062F6-0AA7-8D54-9EF4-A202F48B8775}"/>
              </a:ext>
            </a:extLst>
          </p:cNvPr>
          <p:cNvSpPr>
            <a:spLocks noGrp="1"/>
          </p:cNvSpPr>
          <p:nvPr>
            <p:ph type="dt" sz="half" idx="10"/>
          </p:nvPr>
        </p:nvSpPr>
        <p:spPr/>
        <p:txBody>
          <a:bodyPr/>
          <a:lstStyle/>
          <a:p>
            <a:fld id="{F915F9BD-B565-4ED1-BF7D-AA518BB05116}" type="datetime1">
              <a:rPr lang="nl-BE" smtClean="0"/>
              <a:t>3/06/2024</a:t>
            </a:fld>
            <a:endParaRPr lang="nl-NL"/>
          </a:p>
        </p:txBody>
      </p:sp>
      <p:sp>
        <p:nvSpPr>
          <p:cNvPr id="4" name="Footer Placeholder 3">
            <a:extLst>
              <a:ext uri="{FF2B5EF4-FFF2-40B4-BE49-F238E27FC236}">
                <a16:creationId xmlns:a16="http://schemas.microsoft.com/office/drawing/2014/main" id="{E72514DB-FF37-4B53-BA42-66C4F5490014}"/>
              </a:ext>
            </a:extLst>
          </p:cNvPr>
          <p:cNvSpPr>
            <a:spLocks noGrp="1"/>
          </p:cNvSpPr>
          <p:nvPr>
            <p:ph type="ftr" sz="quarter" idx="11"/>
          </p:nvPr>
        </p:nvSpPr>
        <p:spPr/>
        <p:txBody>
          <a:bodyPr/>
          <a:lstStyle/>
          <a:p>
            <a:r>
              <a:rPr lang="nl-NL"/>
              <a:t>Department of Linguistics</a:t>
            </a:r>
          </a:p>
        </p:txBody>
      </p:sp>
      <p:sp>
        <p:nvSpPr>
          <p:cNvPr id="5" name="Slide Number Placeholder 4">
            <a:extLst>
              <a:ext uri="{FF2B5EF4-FFF2-40B4-BE49-F238E27FC236}">
                <a16:creationId xmlns:a16="http://schemas.microsoft.com/office/drawing/2014/main" id="{D88A203D-DFAC-434E-CE56-03CAB48ACE43}"/>
              </a:ext>
            </a:extLst>
          </p:cNvPr>
          <p:cNvSpPr>
            <a:spLocks noGrp="1"/>
          </p:cNvSpPr>
          <p:nvPr>
            <p:ph type="sldNum" sz="quarter" idx="12"/>
          </p:nvPr>
        </p:nvSpPr>
        <p:spPr/>
        <p:txBody>
          <a:bodyPr/>
          <a:lstStyle/>
          <a:p>
            <a:fld id="{0A297500-7527-634B-90F4-69D0994C32B4}" type="slidenum">
              <a:rPr lang="nl-NL" smtClean="0"/>
              <a:t>9</a:t>
            </a:fld>
            <a:endParaRPr lang="nl-NL"/>
          </a:p>
        </p:txBody>
      </p:sp>
      <p:graphicFrame>
        <p:nvGraphicFramePr>
          <p:cNvPr id="10" name="Chart 9">
            <a:extLst>
              <a:ext uri="{FF2B5EF4-FFF2-40B4-BE49-F238E27FC236}">
                <a16:creationId xmlns:a16="http://schemas.microsoft.com/office/drawing/2014/main" id="{B1837EED-2308-2F58-BF0A-ED168C3E6856}"/>
              </a:ext>
            </a:extLst>
          </p:cNvPr>
          <p:cNvGraphicFramePr>
            <a:graphicFrameLocks/>
          </p:cNvGraphicFramePr>
          <p:nvPr>
            <p:extLst>
              <p:ext uri="{D42A27DB-BD31-4B8C-83A1-F6EECF244321}">
                <p14:modId xmlns:p14="http://schemas.microsoft.com/office/powerpoint/2010/main" val="2522821779"/>
              </p:ext>
            </p:extLst>
          </p:nvPr>
        </p:nvGraphicFramePr>
        <p:xfrm>
          <a:off x="574675" y="609175"/>
          <a:ext cx="10949270" cy="4714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550904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DBC48B637E4949A8725530EE31D53C" ma:contentTypeVersion="12" ma:contentTypeDescription="Een nieuw document maken." ma:contentTypeScope="" ma:versionID="08e4b1e8f938187bbd7b3aab25b8c8c4">
  <xsd:schema xmlns:xsd="http://www.w3.org/2001/XMLSchema" xmlns:xs="http://www.w3.org/2001/XMLSchema" xmlns:p="http://schemas.microsoft.com/office/2006/metadata/properties" xmlns:ns2="de133082-cd9e-4c52-bd34-25717ff7a25c" xmlns:ns3="61789737-3ee0-4321-9e0d-8e07e34d2052" targetNamespace="http://schemas.microsoft.com/office/2006/metadata/properties" ma:root="true" ma:fieldsID="49f49e6f2475413fa51ec90f6df6f629" ns2:_="" ns3:_="">
    <xsd:import namespace="de133082-cd9e-4c52-bd34-25717ff7a25c"/>
    <xsd:import namespace="61789737-3ee0-4321-9e0d-8e07e34d20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33082-cd9e-4c52-bd34-25717ff7a2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789737-3ee0-4321-9e0d-8e07e34d20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4ff3c38-c15d-4ddf-b19c-978cdfc08f08}" ma:internalName="TaxCatchAll" ma:showField="CatchAllData" ma:web="61789737-3ee0-4321-9e0d-8e07e34d205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789737-3ee0-4321-9e0d-8e07e34d2052" xsi:nil="true"/>
    <lcf76f155ced4ddcb4097134ff3c332f xmlns="de133082-cd9e-4c52-bd34-25717ff7a2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D239D7-FC4E-4833-8B30-2931CDDFC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33082-cd9e-4c52-bd34-25717ff7a25c"/>
    <ds:schemaRef ds:uri="61789737-3ee0-4321-9e0d-8e07e34d2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5CFD7E-30D1-4A59-BA99-1A911EC0FFC9}">
  <ds:schemaRefs>
    <ds:schemaRef ds:uri="http://schemas.microsoft.com/sharepoint/v3/contenttype/forms"/>
  </ds:schemaRefs>
</ds:datastoreItem>
</file>

<file path=customXml/itemProps3.xml><?xml version="1.0" encoding="utf-8"?>
<ds:datastoreItem xmlns:ds="http://schemas.openxmlformats.org/officeDocument/2006/customXml" ds:itemID="{67E2341D-8D36-407D-89E8-A2A009C65EC3}">
  <ds:schemaRefs>
    <ds:schemaRef ds:uri="http://schemas.microsoft.com/office/2006/documentManagement/types"/>
    <ds:schemaRef ds:uri="http://schemas.microsoft.com/office/2006/metadata/properties"/>
    <ds:schemaRef ds:uri="http://schemas.microsoft.com/office/infopath/2007/PartnerControls"/>
    <ds:schemaRef ds:uri="61789737-3ee0-4321-9e0d-8e07e34d2052"/>
    <ds:schemaRef ds:uri="http://www.w3.org/XML/1998/namespace"/>
    <ds:schemaRef ds:uri="de133082-cd9e-4c52-bd34-25717ff7a25c"/>
    <ds:schemaRef ds:uri="http://purl.org/dc/dcmityp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KU Leuven</Template>
  <TotalTime>0</TotalTime>
  <Words>1810</Words>
  <Application>Microsoft Office PowerPoint</Application>
  <PresentationFormat>Widescreen</PresentationFormat>
  <Paragraphs>326</Paragraphs>
  <Slides>26</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Roboto</vt:lpstr>
      <vt:lpstr>KU Leuven</vt:lpstr>
      <vt:lpstr>KU Leuven Sedes</vt:lpstr>
      <vt:lpstr>Named Entity Recognition for a Large-Scale Analysis of Individuals in Antiquity</vt:lpstr>
      <vt:lpstr>Overview</vt:lpstr>
      <vt:lpstr>NIKAW</vt:lpstr>
      <vt:lpstr>Named Entity Recognition (NER)</vt:lpstr>
      <vt:lpstr>NER on Latin</vt:lpstr>
      <vt:lpstr>Data</vt:lpstr>
      <vt:lpstr>Data</vt:lpstr>
      <vt:lpstr>Methods</vt:lpstr>
      <vt:lpstr>PowerPoint Presentation</vt:lpstr>
      <vt:lpstr>PowerPoint Presentation</vt:lpstr>
      <vt:lpstr>Results</vt:lpstr>
      <vt:lpstr>NER on Ancient Greek</vt:lpstr>
      <vt:lpstr>Data</vt:lpstr>
      <vt:lpstr>Newly annotated data</vt:lpstr>
      <vt:lpstr>Methods</vt:lpstr>
      <vt:lpstr>PowerPoint Presentation</vt:lpstr>
      <vt:lpstr>Modifications to find People</vt:lpstr>
      <vt:lpstr>PowerPoint Presentation</vt:lpstr>
      <vt:lpstr>Modifications to find People</vt:lpstr>
      <vt:lpstr>PowerPoint Presentation</vt:lpstr>
      <vt:lpstr>Modifications to find People</vt:lpstr>
      <vt:lpstr>PowerPoint Presentation</vt:lpstr>
      <vt:lpstr>Results</vt:lpstr>
      <vt:lpstr>Conclusion</vt:lpstr>
      <vt:lpstr>Sources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2022-11-30T14:47:09Z</dcterms:created>
  <dcterms:modified xsi:type="dcterms:W3CDTF">2024-06-03T20:00:20Z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0x010100E7DBC48B637E4949A8725530EE31D53C</vt:lpwstr>
  </property>
  <property fmtid="{D5CDD505-2E9C-101B-9397-08002B2CF9AE}" pid="3" name="MediaServiceImageTags">
    <vt:lpwstr/>
  </property>
</Properties>
</file>