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6" r:id="rId1"/>
  </p:sldMasterIdLst>
  <p:notesMasterIdLst>
    <p:notesMasterId r:id="rId22"/>
  </p:notesMasterIdLst>
  <p:sldIdLst>
    <p:sldId id="256" r:id="rId2"/>
    <p:sldId id="271" r:id="rId3"/>
    <p:sldId id="275" r:id="rId4"/>
    <p:sldId id="278" r:id="rId5"/>
    <p:sldId id="258" r:id="rId6"/>
    <p:sldId id="261" r:id="rId7"/>
    <p:sldId id="260" r:id="rId8"/>
    <p:sldId id="263" r:id="rId9"/>
    <p:sldId id="265" r:id="rId10"/>
    <p:sldId id="268" r:id="rId11"/>
    <p:sldId id="272" r:id="rId12"/>
    <p:sldId id="273" r:id="rId13"/>
    <p:sldId id="274" r:id="rId14"/>
    <p:sldId id="266" r:id="rId15"/>
    <p:sldId id="262" r:id="rId16"/>
    <p:sldId id="277" r:id="rId17"/>
    <p:sldId id="279" r:id="rId18"/>
    <p:sldId id="264" r:id="rId19"/>
    <p:sldId id="276" r:id="rId20"/>
    <p:sldId id="27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3979" autoAdjust="0"/>
  </p:normalViewPr>
  <p:slideViewPr>
    <p:cSldViewPr snapToGrid="0">
      <p:cViewPr varScale="1">
        <p:scale>
          <a:sx n="65" d="100"/>
          <a:sy n="65" d="100"/>
        </p:scale>
        <p:origin x="648" y="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15FD7-D2A6-4A19-95B2-DBA7220E025D}" type="datetimeFigureOut">
              <a:rPr lang="de-DE" smtClean="0"/>
              <a:t>09.05.2023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D667B3-0EF0-4332-86D8-18D43547B8FD}" type="slidenum">
              <a:rPr lang="de-DE" smtClean="0"/>
              <a:t>‹Nr.›</a:t>
            </a:fld>
            <a:endParaRPr lang="de-DE"/>
          </a:p>
        </p:txBody>
      </p:sp>
    </p:spTree>
    <p:extLst>
      <p:ext uri="{BB962C8B-B14F-4D97-AF65-F5344CB8AC3E}">
        <p14:creationId xmlns:p14="http://schemas.microsoft.com/office/powerpoint/2010/main" val="133033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7" name="Date Placeholder 6"/>
          <p:cNvSpPr>
            <a:spLocks noGrp="1"/>
          </p:cNvSpPr>
          <p:nvPr>
            <p:ph type="dt" sz="half" idx="10"/>
          </p:nvPr>
        </p:nvSpPr>
        <p:spPr/>
        <p:txBody>
          <a:bodyPr/>
          <a:lstStyle/>
          <a:p>
            <a:r>
              <a:rPr lang="de-DE" smtClean="0"/>
              <a:t>10/05/2023</a:t>
            </a:r>
            <a:endParaRPr lang="en-US" dirty="0"/>
          </a:p>
        </p:txBody>
      </p:sp>
      <p:sp>
        <p:nvSpPr>
          <p:cNvPr id="8" name="Footer Placeholder 7"/>
          <p:cNvSpPr>
            <a:spLocks noGrp="1"/>
          </p:cNvSpPr>
          <p:nvPr>
            <p:ph type="ftr" sz="quarter" idx="11"/>
          </p:nvPr>
        </p:nvSpPr>
        <p:spPr/>
        <p:txBody>
          <a:bodyPr/>
          <a:lstStyle/>
          <a:p>
            <a:r>
              <a:rPr lang="de-DE" smtClean="0"/>
              <a:t>Coffee Lecture FDM und Medizin</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r>
              <a:rPr lang="de-DE" smtClean="0"/>
              <a:t>10/05/2023</a:t>
            </a:r>
            <a:endParaRPr lang="en-US" dirty="0"/>
          </a:p>
        </p:txBody>
      </p:sp>
      <p:sp>
        <p:nvSpPr>
          <p:cNvPr id="5" name="Footer Placeholder 4"/>
          <p:cNvSpPr>
            <a:spLocks noGrp="1"/>
          </p:cNvSpPr>
          <p:nvPr>
            <p:ph type="ftr" sz="quarter" idx="11"/>
          </p:nvPr>
        </p:nvSpPr>
        <p:spPr/>
        <p:txBody>
          <a:bodyPr/>
          <a:lstStyle/>
          <a:p>
            <a:r>
              <a:rPr lang="de-DE" smtClean="0"/>
              <a:t>Coffee Lecture FDM und Medizin</a:t>
            </a: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r>
              <a:rPr lang="de-DE" smtClean="0"/>
              <a:t>10/05/2023</a:t>
            </a:r>
            <a:endParaRPr lang="en-US" dirty="0"/>
          </a:p>
        </p:txBody>
      </p:sp>
      <p:sp>
        <p:nvSpPr>
          <p:cNvPr id="5" name="Footer Placeholder 4"/>
          <p:cNvSpPr>
            <a:spLocks noGrp="1"/>
          </p:cNvSpPr>
          <p:nvPr>
            <p:ph type="ftr" sz="quarter" idx="11"/>
          </p:nvPr>
        </p:nvSpPr>
        <p:spPr/>
        <p:txBody>
          <a:bodyPr/>
          <a:lstStyle/>
          <a:p>
            <a:r>
              <a:rPr lang="de-DE" smtClean="0"/>
              <a:t>Coffee Lecture FDM und Medizin</a:t>
            </a: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r>
              <a:rPr lang="de-DE" smtClean="0"/>
              <a:t>10/05/2023</a:t>
            </a:r>
            <a:endParaRPr lang="en-US" dirty="0"/>
          </a:p>
        </p:txBody>
      </p:sp>
      <p:sp>
        <p:nvSpPr>
          <p:cNvPr id="8" name="Footer Placeholder 7"/>
          <p:cNvSpPr>
            <a:spLocks noGrp="1"/>
          </p:cNvSpPr>
          <p:nvPr>
            <p:ph type="ftr" sz="quarter" idx="11"/>
          </p:nvPr>
        </p:nvSpPr>
        <p:spPr/>
        <p:txBody>
          <a:bodyPr/>
          <a:lstStyle/>
          <a:p>
            <a:r>
              <a:rPr lang="de-DE" smtClean="0"/>
              <a:t>Coffee Lecture FDM und Medizin</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7" name="Date Placeholder 6"/>
          <p:cNvSpPr>
            <a:spLocks noGrp="1"/>
          </p:cNvSpPr>
          <p:nvPr>
            <p:ph type="dt" sz="half" idx="10"/>
          </p:nvPr>
        </p:nvSpPr>
        <p:spPr/>
        <p:txBody>
          <a:bodyPr/>
          <a:lstStyle/>
          <a:p>
            <a:r>
              <a:rPr lang="de-DE" smtClean="0"/>
              <a:t>10/05/2023</a:t>
            </a:r>
            <a:endParaRPr lang="en-US" dirty="0"/>
          </a:p>
        </p:txBody>
      </p:sp>
      <p:sp>
        <p:nvSpPr>
          <p:cNvPr id="8" name="Footer Placeholder 7"/>
          <p:cNvSpPr>
            <a:spLocks noGrp="1"/>
          </p:cNvSpPr>
          <p:nvPr>
            <p:ph type="ftr" sz="quarter" idx="11"/>
          </p:nvPr>
        </p:nvSpPr>
        <p:spPr/>
        <p:txBody>
          <a:bodyPr/>
          <a:lstStyle/>
          <a:p>
            <a:r>
              <a:rPr lang="de-DE" smtClean="0"/>
              <a:t>Coffee Lecture FDM und Medizin</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8" name="Date Placeholder 7"/>
          <p:cNvSpPr>
            <a:spLocks noGrp="1"/>
          </p:cNvSpPr>
          <p:nvPr>
            <p:ph type="dt" sz="half" idx="10"/>
          </p:nvPr>
        </p:nvSpPr>
        <p:spPr/>
        <p:txBody>
          <a:bodyPr/>
          <a:lstStyle/>
          <a:p>
            <a:r>
              <a:rPr lang="de-DE" smtClean="0"/>
              <a:t>10/05/2023</a:t>
            </a:r>
            <a:endParaRPr lang="en-US" dirty="0"/>
          </a:p>
        </p:txBody>
      </p:sp>
      <p:sp>
        <p:nvSpPr>
          <p:cNvPr id="9" name="Footer Placeholder 8"/>
          <p:cNvSpPr>
            <a:spLocks noGrp="1"/>
          </p:cNvSpPr>
          <p:nvPr>
            <p:ph type="ftr" sz="quarter" idx="11"/>
          </p:nvPr>
        </p:nvSpPr>
        <p:spPr/>
        <p:txBody>
          <a:bodyPr/>
          <a:lstStyle/>
          <a:p>
            <a:r>
              <a:rPr lang="de-DE" smtClean="0"/>
              <a:t>Coffee Lecture FDM und Medizin</a:t>
            </a:r>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Content Placeholder 3"/>
          <p:cNvSpPr>
            <a:spLocks noGrp="1"/>
          </p:cNvSpPr>
          <p:nvPr>
            <p:ph sz="half" idx="2"/>
          </p:nvPr>
        </p:nvSpPr>
        <p:spPr>
          <a:xfrm>
            <a:off x="1583436" y="3143250"/>
            <a:ext cx="4270248" cy="259677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7" name="Date Placeholder 6"/>
          <p:cNvSpPr>
            <a:spLocks noGrp="1"/>
          </p:cNvSpPr>
          <p:nvPr>
            <p:ph type="dt" sz="half" idx="10"/>
          </p:nvPr>
        </p:nvSpPr>
        <p:spPr/>
        <p:txBody>
          <a:bodyPr/>
          <a:lstStyle/>
          <a:p>
            <a:r>
              <a:rPr lang="de-DE" smtClean="0"/>
              <a:t>10/05/2023</a:t>
            </a:r>
            <a:endParaRPr lang="en-US" dirty="0"/>
          </a:p>
        </p:txBody>
      </p:sp>
      <p:sp>
        <p:nvSpPr>
          <p:cNvPr id="8" name="Footer Placeholder 7"/>
          <p:cNvSpPr>
            <a:spLocks noGrp="1"/>
          </p:cNvSpPr>
          <p:nvPr>
            <p:ph type="ftr" sz="quarter" idx="11"/>
          </p:nvPr>
        </p:nvSpPr>
        <p:spPr/>
        <p:txBody>
          <a:bodyPr/>
          <a:lstStyle/>
          <a:p>
            <a:r>
              <a:rPr lang="de-DE" smtClean="0"/>
              <a:t>Coffee Lecture FDM und Medizin</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‹Nr.›</a:t>
            </a:fld>
            <a:endParaRPr lang="en-US" dirty="0"/>
          </a:p>
        </p:txBody>
      </p:sp>
      <p:sp>
        <p:nvSpPr>
          <p:cNvPr id="10" name="Title 9"/>
          <p:cNvSpPr>
            <a:spLocks noGrp="1"/>
          </p:cNvSpPr>
          <p:nvPr>
            <p:ph type="title"/>
          </p:nvPr>
        </p:nvSpPr>
        <p:spPr/>
        <p:txBody>
          <a:bodyPr/>
          <a:lstStyle/>
          <a:p>
            <a:r>
              <a:rPr lang="de-DE" smtClean="0"/>
              <a:t>Titelmasterformat durch Klicken bearbeiten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r>
              <a:rPr lang="de-DE" smtClean="0"/>
              <a:t>10/05/2023</a:t>
            </a:r>
            <a:endParaRPr lang="en-US" dirty="0"/>
          </a:p>
        </p:txBody>
      </p:sp>
      <p:sp>
        <p:nvSpPr>
          <p:cNvPr id="4" name="Footer Placeholder 3"/>
          <p:cNvSpPr>
            <a:spLocks noGrp="1"/>
          </p:cNvSpPr>
          <p:nvPr>
            <p:ph type="ftr" sz="quarter" idx="11"/>
          </p:nvPr>
        </p:nvSpPr>
        <p:spPr/>
        <p:txBody>
          <a:bodyPr/>
          <a:lstStyle/>
          <a:p>
            <a:r>
              <a:rPr lang="de-DE" smtClean="0"/>
              <a:t>Coffee Lecture FDM und Medizin</a:t>
            </a:r>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10/05/2023</a:t>
            </a:r>
            <a:endParaRPr lang="en-US" dirty="0"/>
          </a:p>
        </p:txBody>
      </p:sp>
      <p:sp>
        <p:nvSpPr>
          <p:cNvPr id="3" name="Footer Placeholder 2"/>
          <p:cNvSpPr>
            <a:spLocks noGrp="1"/>
          </p:cNvSpPr>
          <p:nvPr>
            <p:ph type="ftr" sz="quarter" idx="11"/>
          </p:nvPr>
        </p:nvSpPr>
        <p:spPr/>
        <p:txBody>
          <a:bodyPr/>
          <a:lstStyle/>
          <a:p>
            <a:r>
              <a:rPr lang="de-DE" smtClean="0"/>
              <a:t>Coffee Lecture FDM und Medizin</a:t>
            </a:r>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de-DE" smtClean="0"/>
              <a:t>Titelmasterformat durch Klicken bearbeiten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9" name="Date Placeholder 8"/>
          <p:cNvSpPr>
            <a:spLocks noGrp="1"/>
          </p:cNvSpPr>
          <p:nvPr>
            <p:ph type="dt" sz="half" idx="10"/>
          </p:nvPr>
        </p:nvSpPr>
        <p:spPr/>
        <p:txBody>
          <a:bodyPr/>
          <a:lstStyle/>
          <a:p>
            <a:r>
              <a:rPr lang="de-DE" smtClean="0"/>
              <a:t>10/05/2023</a:t>
            </a:r>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de-DE" smtClean="0"/>
              <a:t>Coffee Lecture FDM und Medizin</a:t>
            </a:r>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r>
              <a:rPr lang="de-DE" smtClean="0"/>
              <a:t>10/05/2023</a:t>
            </a:r>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de-DE" smtClean="0"/>
              <a:t>Coffee Lecture FDM und Medizin</a:t>
            </a:r>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r>
              <a:rPr lang="de-DE" smtClean="0"/>
              <a:t>10/05/2023</a:t>
            </a:r>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de-DE" smtClean="0"/>
              <a:t>Coffee Lecture FDM und Medizin</a:t>
            </a:r>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s://wms.diz-ag.med.ovgu.de/webdiz" TargetMode="External"/><Relationship Id="rId2" Type="http://schemas.openxmlformats.org/officeDocument/2006/relationships/hyperlink" Target="https://www.medizininformatik-initiative.de/de/konsortien/datenintegrationszentren" TargetMode="Externa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hyperlink" Target="https://www.youtube.com/watch?v=t9H-YnWQe2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medizininformatik-initiative.de/de/konsortien/datenintegrationszentren" TargetMode="External"/><Relationship Id="rId1" Type="http://schemas.openxmlformats.org/officeDocument/2006/relationships/slideLayout" Target="../slideLayouts/slideLayout7.xml"/><Relationship Id="rId5" Type="http://schemas.openxmlformats.org/officeDocument/2006/relationships/hyperlink" Target="https://unsplash.com/de/fotos/pgdaAwf6IJg?utm_source=unsplash&amp;utm_medium=referral&amp;utm_content=creditCopyText" TargetMode="External"/><Relationship Id="rId4" Type="http://schemas.openxmlformats.org/officeDocument/2006/relationships/hyperlink" Target="https://unsplash.com/@imgix?utm_source=unsplash&amp;utm_medium=referral&amp;utm_content=creditCopyTex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medizininformatik-initiative.de/de/konsortien/datenintegrationszentren" TargetMode="External"/><Relationship Id="rId2" Type="http://schemas.openxmlformats.org/officeDocument/2006/relationships/hyperlink" Target="https://www.fdm.ovgu.de/home/Forschungsdatenmanagement_+Leitlinien-p-48.html"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de.wikipedia.org/wiki/York_Sure-Vetter" TargetMode="External"/><Relationship Id="rId3" Type="http://schemas.openxmlformats.org/officeDocument/2006/relationships/hyperlink" Target="https://de.wikipedia.org/wiki/Eingetragener_Verein" TargetMode="External"/><Relationship Id="rId7" Type="http://schemas.openxmlformats.org/officeDocument/2006/relationships/hyperlink" Target="https://de.wikipedia.org/wiki/Forschungsinfrastruktur" TargetMode="External"/><Relationship Id="rId2" Type="http://schemas.openxmlformats.org/officeDocument/2006/relationships/hyperlink" Target="https://www.medizininformatik-initiative.de/de/konsortien/datenintegrationszentren" TargetMode="External"/><Relationship Id="rId1" Type="http://schemas.openxmlformats.org/officeDocument/2006/relationships/slideLayout" Target="../slideLayouts/slideLayout7.xml"/><Relationship Id="rId6" Type="http://schemas.openxmlformats.org/officeDocument/2006/relationships/hyperlink" Target="https://de.wikipedia.org/wiki/Deutschland" TargetMode="External"/><Relationship Id="rId5" Type="http://schemas.openxmlformats.org/officeDocument/2006/relationships/hyperlink" Target="https://de.wikipedia.org/wiki/Karlsruhe" TargetMode="External"/><Relationship Id="rId10" Type="http://schemas.openxmlformats.org/officeDocument/2006/relationships/image" Target="../media/image20.png"/><Relationship Id="rId4" Type="http://schemas.openxmlformats.org/officeDocument/2006/relationships/hyperlink" Target="https://de.wikipedia.org/wiki/Gemeinsame_Wissenschaftskonferenz" TargetMode="External"/><Relationship Id="rId9" Type="http://schemas.openxmlformats.org/officeDocument/2006/relationships/hyperlink" Target="https://www.nfdi.d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nfdi4health.de/"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nfdi4health.de/"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nfdi4health.de/"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livivo.de/" TargetMode="External"/><Relationship Id="rId7" Type="http://schemas.openxmlformats.org/officeDocument/2006/relationships/image" Target="../media/image23.jpg"/><Relationship Id="rId2" Type="http://schemas.openxmlformats.org/officeDocument/2006/relationships/hyperlink" Target="https://www.mzb.ovgu.de/" TargetMode="External"/><Relationship Id="rId1" Type="http://schemas.openxmlformats.org/officeDocument/2006/relationships/slideLayout" Target="../slideLayouts/slideLayout7.xml"/><Relationship Id="rId6" Type="http://schemas.openxmlformats.org/officeDocument/2006/relationships/hyperlink" Target="https://www.publisso.de/forschungsdatenmanagement" TargetMode="External"/><Relationship Id="rId5" Type="http://schemas.openxmlformats.org/officeDocument/2006/relationships/hyperlink" Target="https://www.zbmed.de/index.php" TargetMode="External"/><Relationship Id="rId4" Type="http://schemas.openxmlformats.org/officeDocument/2006/relationships/hyperlink" Target="http://www.zbmed.de/index.ph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fdm.ovgu.de/" TargetMode="Externa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unsplash.com/de/fotos/pMW4jzELQCw?utm_source=unsplash&amp;utm_medium=referral&amp;utm_content=creditCopyText" TargetMode="External"/><Relationship Id="rId13" Type="http://schemas.openxmlformats.org/officeDocument/2006/relationships/hyperlink" Target="https://unsplash.com/@ula_kuzma?utm_source=unsplash&amp;utm_medium=referral&amp;utm_content=creditCopyText" TargetMode="External"/><Relationship Id="rId18" Type="http://schemas.openxmlformats.org/officeDocument/2006/relationships/hyperlink" Target="https://unsplash.com/de/fotos/vcPtHBqHnKk?utm_source=unsplash&amp;utm_medium=referral&amp;utm_content=creditCopyText" TargetMode="External"/><Relationship Id="rId26" Type="http://schemas.openxmlformats.org/officeDocument/2006/relationships/hyperlink" Target="https://unsplash.com/@hope_house_press_leather_diary_studio?utm_source=unsplash&amp;utm_medium=referral&amp;utm_content=creditCopyText" TargetMode="External"/><Relationship Id="rId3" Type="http://schemas.openxmlformats.org/officeDocument/2006/relationships/hyperlink" Target="https://unsplash.com/de/fotos/RlOAwXt2fEA?utm_source=unsplash&amp;utm_medium=referral&amp;utm_content=creditCopyText" TargetMode="External"/><Relationship Id="rId21" Type="http://schemas.openxmlformats.org/officeDocument/2006/relationships/hyperlink" Target="https://www.medizininformatik-initiative.de/de/konsortien/datenintegrationszentren" TargetMode="External"/><Relationship Id="rId7" Type="http://schemas.openxmlformats.org/officeDocument/2006/relationships/hyperlink" Target="https://unsplash.com/@nate_dumlao?utm_source=unsplash&amp;utm_medium=referral&amp;utm_content=creditCopyText" TargetMode="External"/><Relationship Id="rId12" Type="http://schemas.openxmlformats.org/officeDocument/2006/relationships/hyperlink" Target="https://unsplash.com/de/fotos/ZiQkhI7417A?utm_source=unsplash&amp;utm_medium=referral&amp;utm_content=creditCopyText" TargetMode="External"/><Relationship Id="rId17" Type="http://schemas.openxmlformats.org/officeDocument/2006/relationships/hyperlink" Target="https://unsplash.com/@freestocks?utm_source=unsplash&amp;utm_medium=referral&amp;utm_content=creditCopyText" TargetMode="External"/><Relationship Id="rId25" Type="http://schemas.openxmlformats.org/officeDocument/2006/relationships/hyperlink" Target="https://www.nfdi4health.de/" TargetMode="External"/><Relationship Id="rId2" Type="http://schemas.openxmlformats.org/officeDocument/2006/relationships/hyperlink" Target="https://unsplash.com/@nci?utm_source=unsplash&amp;utm_medium=referral&amp;utm_content=creditCopyText" TargetMode="External"/><Relationship Id="rId16" Type="http://schemas.openxmlformats.org/officeDocument/2006/relationships/hyperlink" Target="https://unsplash.com/de/fotos/oHVdj31R3F4?utm_source=unsplash&amp;utm_medium=referral&amp;utm_content=creditCopyText" TargetMode="External"/><Relationship Id="rId20" Type="http://schemas.openxmlformats.org/officeDocument/2006/relationships/hyperlink" Target="https://unsplash.com/de/fotos/6Y4EzfSP5Tc?utm_source=unsplash&amp;utm_medium=referral&amp;utm_content=creditCopyText" TargetMode="External"/><Relationship Id="rId29" Type="http://schemas.openxmlformats.org/officeDocument/2006/relationships/hyperlink" Target="https://unsplash.com/@wilhelmgunkel?utm_source=unsplash&amp;utm_medium=referral&amp;utm_content=creditCopyText" TargetMode="External"/><Relationship Id="rId1" Type="http://schemas.openxmlformats.org/officeDocument/2006/relationships/slideLayout" Target="../slideLayouts/slideLayout7.xml"/><Relationship Id="rId6" Type="http://schemas.openxmlformats.org/officeDocument/2006/relationships/hyperlink" Target="https://unsplash.com/@jkoblitz?utm_source=unsplash&amp;utm_medium=referral&amp;utm_content=creditCopyText" TargetMode="External"/><Relationship Id="rId11" Type="http://schemas.openxmlformats.org/officeDocument/2006/relationships/hyperlink" Target="https://unsplash.com/@alinnnaaaa?utm_source=unsplash&amp;utm_medium=referral&amp;utm_content=creditCopyText" TargetMode="External"/><Relationship Id="rId24" Type="http://schemas.openxmlformats.org/officeDocument/2006/relationships/hyperlink" Target="https://www.youtube.com/watch?v=t9H-YnWQe2k" TargetMode="External"/><Relationship Id="rId32" Type="http://schemas.openxmlformats.org/officeDocument/2006/relationships/image" Target="../media/image29.png"/><Relationship Id="rId5" Type="http://schemas.openxmlformats.org/officeDocument/2006/relationships/hyperlink" Target="https://unsplash.com/de/fotos/IhqDpFz7I8Q?utm_source=unsplash&amp;utm_medium=referral&amp;utm_content=creditCopyText" TargetMode="External"/><Relationship Id="rId15" Type="http://schemas.openxmlformats.org/officeDocument/2006/relationships/hyperlink" Target="https://unsplash.com/ja/@amandagraphc?utm_source=unsplash&amp;utm_medium=referral&amp;utm_content=creditCopyText" TargetMode="External"/><Relationship Id="rId23" Type="http://schemas.openxmlformats.org/officeDocument/2006/relationships/hyperlink" Target="https://wms.diz-ag.med.ovgu.de/webdiz" TargetMode="External"/><Relationship Id="rId28" Type="http://schemas.openxmlformats.org/officeDocument/2006/relationships/hyperlink" Target="https://unsplash.com/de/fotos/3V8xo5Gbusk?utm_source=unsplash&amp;utm_medium=referral&amp;utm_content=creditCopyText" TargetMode="External"/><Relationship Id="rId10" Type="http://schemas.openxmlformats.org/officeDocument/2006/relationships/hyperlink" Target="https://unsplash.com/de/fotos/Mm1VIPqd0OA?utm_source=unsplash&amp;utm_medium=referral&amp;utm_content=creditCopyText" TargetMode="External"/><Relationship Id="rId19" Type="http://schemas.openxmlformats.org/officeDocument/2006/relationships/hyperlink" Target="https://unsplash.com/@deepmind?utm_source=unsplash&amp;utm_medium=referral&amp;utm_content=creditCopyText" TargetMode="External"/><Relationship Id="rId31" Type="http://schemas.openxmlformats.org/officeDocument/2006/relationships/image" Target="../media/image28.jpg"/><Relationship Id="rId4" Type="http://schemas.openxmlformats.org/officeDocument/2006/relationships/hyperlink" Target="https://unsplash.com/@jarson?utm_source=unsplash&amp;utm_medium=referral&amp;utm_content=creditCopyText" TargetMode="External"/><Relationship Id="rId9" Type="http://schemas.openxmlformats.org/officeDocument/2006/relationships/hyperlink" Target="https://unsplash.com/@3dparadise?utm_source=unsplash&amp;utm_medium=referral&amp;utm_content=creditCopyText" TargetMode="External"/><Relationship Id="rId14" Type="http://schemas.openxmlformats.org/officeDocument/2006/relationships/hyperlink" Target="https://unsplash.com/de/fotos/9i4DHlC80AQ?utm_source=unsplash&amp;utm_medium=referral&amp;utm_content=creditCopyText" TargetMode="External"/><Relationship Id="rId22" Type="http://schemas.openxmlformats.org/officeDocument/2006/relationships/hyperlink" Target="http://ibmi.med.ovgu.de/" TargetMode="External"/><Relationship Id="rId27" Type="http://schemas.openxmlformats.org/officeDocument/2006/relationships/hyperlink" Target="https://unsplash.com/@kaleidico?utm_source=unsplash&amp;utm_medium=referral&amp;utm_content=creditCopyText" TargetMode="External"/><Relationship Id="rId30" Type="http://schemas.openxmlformats.org/officeDocument/2006/relationships/hyperlink" Target="https://unsplash.com/de/fotos/L04Kczg_Jvs?utm_source=unsplash&amp;utm_medium=referral&amp;utm_content=creditCopyTex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unsplash.com/de/fotos/Y_x747Yshlw"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o-bib.de/bib/article/view/2015H4S73-77/3325"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ibmi.med.ovgu.de/" TargetMode="External"/><Relationship Id="rId2" Type="http://schemas.openxmlformats.org/officeDocument/2006/relationships/hyperlink" Target="https://www.medizininformatik-initiative.de/de/konsortien/datenintegrationszentren" TargetMode="Externa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00200" y="1113183"/>
            <a:ext cx="8991600" cy="1083365"/>
          </a:xfrm>
        </p:spPr>
        <p:txBody>
          <a:bodyPr>
            <a:normAutofit/>
          </a:bodyPr>
          <a:lstStyle/>
          <a:p>
            <a:r>
              <a:rPr lang="de-DE" sz="2400" dirty="0" smtClean="0"/>
              <a:t>Forschungsdatenmanagement in der Medizin</a:t>
            </a:r>
            <a:endParaRPr lang="de-DE" sz="2400" dirty="0"/>
          </a:p>
        </p:txBody>
      </p:sp>
      <p:sp>
        <p:nvSpPr>
          <p:cNvPr id="3" name="Untertitel 2"/>
          <p:cNvSpPr>
            <a:spLocks noGrp="1"/>
          </p:cNvSpPr>
          <p:nvPr>
            <p:ph type="subTitle" idx="1"/>
          </p:nvPr>
        </p:nvSpPr>
        <p:spPr>
          <a:xfrm>
            <a:off x="2604052" y="2892287"/>
            <a:ext cx="6892754" cy="2700151"/>
          </a:xfrm>
        </p:spPr>
        <p:txBody>
          <a:bodyPr>
            <a:noAutofit/>
          </a:bodyPr>
          <a:lstStyle/>
          <a:p>
            <a:r>
              <a:rPr lang="de-DE" b="1" dirty="0"/>
              <a:t>Coffee </a:t>
            </a:r>
            <a:r>
              <a:rPr lang="de-DE" b="1" dirty="0" err="1" smtClean="0"/>
              <a:t>Lecture</a:t>
            </a:r>
            <a:endParaRPr lang="de-DE" b="1" dirty="0"/>
          </a:p>
          <a:p>
            <a:r>
              <a:rPr lang="de-DE" dirty="0" smtClean="0"/>
              <a:t>10 – 15 - minütige Informationsveranstaltung zum Forschungsdatenmanagement (in der Medizin)</a:t>
            </a:r>
            <a:r>
              <a:rPr lang="de-DE" dirty="0"/>
              <a:t/>
            </a:r>
            <a:br>
              <a:rPr lang="de-DE" dirty="0"/>
            </a:br>
            <a:r>
              <a:rPr lang="de-DE" dirty="0"/>
              <a:t>           - Gratis Kaffee</a:t>
            </a:r>
          </a:p>
          <a:p>
            <a:r>
              <a:rPr lang="de-DE" b="1" dirty="0"/>
              <a:t>Wann:</a:t>
            </a:r>
            <a:r>
              <a:rPr lang="de-DE" dirty="0"/>
              <a:t> </a:t>
            </a:r>
            <a:r>
              <a:rPr lang="de-DE" dirty="0" smtClean="0"/>
              <a:t>Mittwoch, d. 10. Mai 2023, 12:30 </a:t>
            </a:r>
            <a:r>
              <a:rPr lang="de-DE" dirty="0"/>
              <a:t>Uhr</a:t>
            </a:r>
          </a:p>
          <a:p>
            <a:r>
              <a:rPr lang="de-DE" b="1" dirty="0"/>
              <a:t>Wo:</a:t>
            </a:r>
            <a:r>
              <a:rPr lang="de-DE" dirty="0"/>
              <a:t>  Cafeteria Bibliothek, Haus </a:t>
            </a:r>
            <a:r>
              <a:rPr lang="de-DE" dirty="0" smtClean="0"/>
              <a:t>41,</a:t>
            </a:r>
            <a:br>
              <a:rPr lang="de-DE" dirty="0" smtClean="0"/>
            </a:br>
            <a:endParaRPr lang="de-DE" dirty="0" smtClean="0"/>
          </a:p>
          <a:p>
            <a:r>
              <a:rPr lang="de-DE" dirty="0" smtClean="0"/>
              <a:t>Annette Strauch-Davey (Leitende Koordination FDM, </a:t>
            </a:r>
            <a:r>
              <a:rPr lang="de-DE" dirty="0" err="1" smtClean="0"/>
              <a:t>OvGU</a:t>
            </a:r>
            <a:r>
              <a:rPr lang="de-DE" dirty="0" smtClean="0"/>
              <a:t>)</a:t>
            </a:r>
          </a:p>
          <a:p>
            <a:endParaRPr lang="de-DE" dirty="0"/>
          </a:p>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593" y="3258689"/>
            <a:ext cx="2950723" cy="1967345"/>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1580" y="3084945"/>
            <a:ext cx="3136412" cy="1967345"/>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93" y="886762"/>
            <a:ext cx="1228910" cy="1536206"/>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2497" y="695739"/>
            <a:ext cx="1232705" cy="1849058"/>
          </a:xfrm>
          <a:prstGeom prst="rect">
            <a:avLst/>
          </a:prstGeom>
        </p:spPr>
      </p:pic>
    </p:spTree>
    <p:extLst>
      <p:ext uri="{BB962C8B-B14F-4D97-AF65-F5344CB8AC3E}">
        <p14:creationId xmlns:p14="http://schemas.microsoft.com/office/powerpoint/2010/main" val="643849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10317019" cy="5909310"/>
          </a:xfrm>
          <a:prstGeom prst="rect">
            <a:avLst/>
          </a:prstGeom>
        </p:spPr>
        <p:txBody>
          <a:bodyPr wrap="square">
            <a:spAutoFit/>
          </a:bodyPr>
          <a:lstStyle/>
          <a:p>
            <a:r>
              <a:rPr lang="de-DE" b="1" dirty="0" smtClean="0">
                <a:latin typeface="Arial" panose="020B0604020202020204" pitchFamily="34" charset="0"/>
                <a:cs typeface="Arial" panose="020B0604020202020204" pitchFamily="34" charset="0"/>
              </a:rPr>
              <a:t>Datenintegrationszentrum </a:t>
            </a:r>
            <a:r>
              <a:rPr lang="de-DE" b="1" dirty="0">
                <a:latin typeface="Arial" panose="020B0604020202020204" pitchFamily="34" charset="0"/>
                <a:cs typeface="Arial" panose="020B0604020202020204" pitchFamily="34" charset="0"/>
              </a:rPr>
              <a:t>(DIZ</a:t>
            </a:r>
            <a:r>
              <a:rPr lang="de-DE" b="1" dirty="0" smtClean="0">
                <a:latin typeface="Arial" panose="020B0604020202020204" pitchFamily="34" charset="0"/>
                <a:cs typeface="Arial" panose="020B0604020202020204" pitchFamily="34" charset="0"/>
              </a:rPr>
              <a:t>) Magdeburg</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endParaRPr lang="de-DE" dirty="0" smtClean="0">
              <a:latin typeface="Arial" panose="020B0604020202020204" pitchFamily="34" charset="0"/>
              <a:cs typeface="Arial" panose="020B0604020202020204" pitchFamily="34" charset="0"/>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r>
              <a:rPr lang="de-DE" dirty="0">
                <a:latin typeface="Arial" panose="020B0604020202020204" pitchFamily="34" charset="0"/>
                <a:cs typeface="Arial" panose="020B0604020202020204" pitchFamily="34" charset="0"/>
                <a:hlinkClick r:id="rId3"/>
              </a:rPr>
              <a:t>https://</a:t>
            </a:r>
            <a:r>
              <a:rPr lang="de-DE" dirty="0" smtClean="0">
                <a:latin typeface="Arial" panose="020B0604020202020204" pitchFamily="34" charset="0"/>
                <a:cs typeface="Arial" panose="020B0604020202020204" pitchFamily="34" charset="0"/>
                <a:hlinkClick r:id="rId3"/>
              </a:rPr>
              <a:t>wms.diz-ag.med.ovgu.de/webdiz</a:t>
            </a:r>
            <a:r>
              <a:rPr lang="de-DE" dirty="0" smtClean="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hlinkClick r:id="rId4"/>
              </a:rPr>
              <a:t>https://www.youtube.com/watch?v=t9H-YnWQe2k</a:t>
            </a:r>
            <a:endParaRPr lang="de-DE" dirty="0">
              <a:latin typeface="Arial" panose="020B0604020202020204" pitchFamily="34" charset="0"/>
              <a:cs typeface="Arial" panose="020B0604020202020204" pitchFamily="34" charset="0"/>
            </a:endParaRPr>
          </a:p>
          <a:p>
            <a:endParaRPr lang="de-DE" dirty="0" smtClean="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692" y="1625601"/>
            <a:ext cx="7934036" cy="3736621"/>
          </a:xfrm>
          <a:prstGeom prst="rect">
            <a:avLst/>
          </a:prstGeom>
        </p:spPr>
      </p:pic>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de-DE" smtClean="0"/>
              <a:t>Coffee Lecture FDM und Medizin</a:t>
            </a:r>
            <a:endParaRPr lang="en-US" dirty="0"/>
          </a:p>
        </p:txBody>
      </p:sp>
      <p:sp>
        <p:nvSpPr>
          <p:cNvPr id="6" name="Foliennummernplatzhalter 5"/>
          <p:cNvSpPr>
            <a:spLocks noGrp="1"/>
          </p:cNvSpPr>
          <p:nvPr>
            <p:ph type="sldNum" sz="quarter" idx="12"/>
          </p:nvPr>
        </p:nvSpPr>
        <p:spPr/>
        <p:txBody>
          <a:bodyPr/>
          <a:lstStyle/>
          <a:p>
            <a:fld id="{8A7A6979-0714-4377-B894-6BE4C2D6E202}" type="slidenum">
              <a:rPr lang="en-US" smtClean="0"/>
              <a:t>10</a:t>
            </a:fld>
            <a:endParaRPr lang="en-US" dirty="0"/>
          </a:p>
        </p:txBody>
      </p:sp>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1429" y="3185310"/>
            <a:ext cx="3190700" cy="1932556"/>
          </a:xfrm>
          <a:prstGeom prst="rect">
            <a:avLst/>
          </a:prstGeom>
        </p:spPr>
      </p:pic>
    </p:spTree>
    <p:extLst>
      <p:ext uri="{BB962C8B-B14F-4D97-AF65-F5344CB8AC3E}">
        <p14:creationId xmlns:p14="http://schemas.microsoft.com/office/powerpoint/2010/main" val="1939328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8911601" cy="10618291"/>
          </a:xfrm>
          <a:prstGeom prst="rect">
            <a:avLst/>
          </a:prstGeom>
        </p:spPr>
        <p:txBody>
          <a:bodyPr wrap="square">
            <a:spAutoFit/>
          </a:bodyPr>
          <a:lstStyle/>
          <a:p>
            <a:r>
              <a:rPr lang="de-DE" b="1" dirty="0" smtClean="0">
                <a:latin typeface="Arial" panose="020B0604020202020204" pitchFamily="34" charset="0"/>
                <a:cs typeface="Arial" panose="020B0604020202020204" pitchFamily="34" charset="0"/>
              </a:rPr>
              <a:t>Datenintegrationszentrum </a:t>
            </a:r>
            <a:r>
              <a:rPr lang="de-DE" b="1" dirty="0">
                <a:latin typeface="Arial" panose="020B0604020202020204" pitchFamily="34" charset="0"/>
                <a:cs typeface="Arial" panose="020B0604020202020204" pitchFamily="34" charset="0"/>
              </a:rPr>
              <a:t>(DIZ</a:t>
            </a:r>
            <a:r>
              <a:rPr lang="de-DE" b="1" dirty="0" smtClean="0">
                <a:latin typeface="Arial" panose="020B0604020202020204" pitchFamily="34" charset="0"/>
                <a:cs typeface="Arial" panose="020B0604020202020204" pitchFamily="34" charset="0"/>
              </a:rPr>
              <a:t>) Magdeburg</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b="1" dirty="0" smtClean="0">
                <a:latin typeface="Arial" panose="020B0604020202020204" pitchFamily="34" charset="0"/>
                <a:cs typeface="Arial" panose="020B0604020202020204" pitchFamily="34" charset="0"/>
              </a:rPr>
              <a:t>DIZ-Leistungen </a:t>
            </a:r>
            <a:r>
              <a:rPr lang="de-DE" b="1" dirty="0">
                <a:latin typeface="Arial" panose="020B0604020202020204" pitchFamily="34" charset="0"/>
                <a:cs typeface="Arial" panose="020B0604020202020204" pitchFamily="34" charset="0"/>
              </a:rPr>
              <a:t>für </a:t>
            </a:r>
            <a:r>
              <a:rPr lang="de-DE" b="1" dirty="0" smtClean="0">
                <a:latin typeface="Arial" panose="020B0604020202020204" pitchFamily="34" charset="0"/>
                <a:cs typeface="Arial" panose="020B0604020202020204" pitchFamily="34" charset="0"/>
              </a:rPr>
              <a:t>Forschungsdatenmanagement</a:t>
            </a:r>
          </a:p>
          <a:p>
            <a:pPr marL="285750" indent="-285750">
              <a:buFont typeface="Arial" panose="020B0604020202020204" pitchFamily="34" charset="0"/>
              <a:buChar char="•"/>
            </a:pPr>
            <a:endParaRPr lang="de-DE" b="1"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Forschungsdatenspeicher</a:t>
            </a: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GPU </a:t>
            </a:r>
            <a:r>
              <a:rPr lang="de-DE" dirty="0" err="1">
                <a:latin typeface="Arial" panose="020B0604020202020204" pitchFamily="34" charset="0"/>
                <a:cs typeface="Arial" panose="020B0604020202020204" pitchFamily="34" charset="0"/>
              </a:rPr>
              <a:t>Compute</a:t>
            </a:r>
            <a:r>
              <a:rPr lang="de-DE" dirty="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Cluster</a:t>
            </a: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Bereitstellung </a:t>
            </a:r>
            <a:r>
              <a:rPr lang="de-DE" dirty="0">
                <a:latin typeface="Arial" panose="020B0604020202020204" pitchFamily="34" charset="0"/>
                <a:cs typeface="Arial" panose="020B0604020202020204" pitchFamily="34" charset="0"/>
              </a:rPr>
              <a:t>von </a:t>
            </a:r>
            <a:r>
              <a:rPr lang="de-DE" dirty="0" err="1">
                <a:latin typeface="Arial" panose="020B0604020202020204" pitchFamily="34" charset="0"/>
                <a:cs typeface="Arial" panose="020B0604020202020204" pitchFamily="34" charset="0"/>
              </a:rPr>
              <a:t>VM's</a:t>
            </a:r>
            <a:r>
              <a:rPr lang="de-DE" dirty="0">
                <a:latin typeface="Arial" panose="020B0604020202020204" pitchFamily="34" charset="0"/>
                <a:cs typeface="Arial" panose="020B0604020202020204" pitchFamily="34" charset="0"/>
              </a:rPr>
              <a:t> und </a:t>
            </a:r>
            <a:r>
              <a:rPr lang="de-DE" dirty="0" smtClean="0">
                <a:latin typeface="Arial" panose="020B0604020202020204" pitchFamily="34" charset="0"/>
                <a:cs typeface="Arial" panose="020B0604020202020204" pitchFamily="34" charset="0"/>
              </a:rPr>
              <a:t>Containern</a:t>
            </a: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Schulungen</a:t>
            </a:r>
            <a:r>
              <a:rPr lang="de-DE" dirty="0">
                <a:latin typeface="Arial" panose="020B0604020202020204" pitchFamily="34" charset="0"/>
                <a:cs typeface="Arial" panose="020B0604020202020204" pitchFamily="34" charset="0"/>
              </a:rPr>
              <a:t>, Forschungsspeicher &gt;&gt; </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Service </a:t>
            </a:r>
            <a:r>
              <a:rPr lang="de-DE" dirty="0">
                <a:latin typeface="Arial" panose="020B0604020202020204" pitchFamily="34" charset="0"/>
                <a:cs typeface="Arial" panose="020B0604020202020204" pitchFamily="34" charset="0"/>
              </a:rPr>
              <a:t>Level Agreement  (</a:t>
            </a:r>
            <a:r>
              <a:rPr lang="de-DE" dirty="0" smtClean="0">
                <a:latin typeface="Arial" panose="020B0604020202020204" pitchFamily="34" charset="0"/>
                <a:cs typeface="Arial" panose="020B0604020202020204" pitchFamily="34" charset="0"/>
              </a:rPr>
              <a:t>SLA)</a:t>
            </a: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Beratung </a:t>
            </a:r>
            <a:r>
              <a:rPr lang="de-DE" dirty="0">
                <a:latin typeface="Arial" panose="020B0604020202020204" pitchFamily="34" charset="0"/>
                <a:cs typeface="Arial" panose="020B0604020202020204" pitchFamily="34" charset="0"/>
              </a:rPr>
              <a:t>bei OMICS Datenauswertungen </a:t>
            </a:r>
            <a:endParaRPr lang="de-DE"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Wissensmanagementschulungen </a:t>
            </a:r>
            <a:r>
              <a:rPr lang="de-DE" dirty="0">
                <a:latin typeface="Arial" panose="020B0604020202020204" pitchFamily="34" charset="0"/>
                <a:cs typeface="Arial" panose="020B0604020202020204" pitchFamily="34" charset="0"/>
              </a:rPr>
              <a:t>&gt;&gt; </a:t>
            </a:r>
            <a:r>
              <a:rPr lang="de-DE" dirty="0" err="1">
                <a:latin typeface="Arial" panose="020B0604020202020204" pitchFamily="34" charset="0"/>
                <a:cs typeface="Arial" panose="020B0604020202020204" pitchFamily="34" charset="0"/>
              </a:rPr>
              <a:t>Confluence</a:t>
            </a: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Speicherkonzepte:</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b="1" dirty="0">
                <a:latin typeface="Arial" panose="020B0604020202020204" pitchFamily="34" charset="0"/>
                <a:cs typeface="Arial" panose="020B0604020202020204" pitchFamily="34" charset="0"/>
              </a:rPr>
              <a:t>Kurzzeitspeicher (1 bis 12 Monate) </a:t>
            </a:r>
            <a:endParaRPr lang="de-DE"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b="1" dirty="0" smtClean="0">
                <a:latin typeface="Arial" panose="020B0604020202020204" pitchFamily="34" charset="0"/>
                <a:cs typeface="Arial" panose="020B0604020202020204" pitchFamily="34" charset="0"/>
              </a:rPr>
              <a:t>Mitzeitspeicher </a:t>
            </a:r>
            <a:r>
              <a:rPr lang="de-DE" b="1" dirty="0">
                <a:latin typeface="Arial" panose="020B0604020202020204" pitchFamily="34" charset="0"/>
                <a:cs typeface="Arial" panose="020B0604020202020204" pitchFamily="34" charset="0"/>
              </a:rPr>
              <a:t>für Auswertungen (z.B. SPM) (1 bis 2 </a:t>
            </a:r>
            <a:r>
              <a:rPr lang="de-DE" b="1" dirty="0" smtClean="0">
                <a:latin typeface="Arial" panose="020B0604020202020204" pitchFamily="34" charset="0"/>
                <a:cs typeface="Arial" panose="020B0604020202020204" pitchFamily="34" charset="0"/>
              </a:rPr>
              <a:t>Jahre)</a:t>
            </a:r>
          </a:p>
          <a:p>
            <a:pPr marL="742950" lvl="1" indent="-285750">
              <a:buFont typeface="Arial" panose="020B0604020202020204" pitchFamily="34" charset="0"/>
              <a:buChar char="•"/>
            </a:pPr>
            <a:r>
              <a:rPr lang="de-DE" b="1" dirty="0" smtClean="0">
                <a:latin typeface="Arial" panose="020B0604020202020204" pitchFamily="34" charset="0"/>
                <a:cs typeface="Arial" panose="020B0604020202020204" pitchFamily="34" charset="0"/>
              </a:rPr>
              <a:t>Langzeitspeicher </a:t>
            </a:r>
            <a:r>
              <a:rPr lang="de-DE" b="1" dirty="0">
                <a:latin typeface="Arial" panose="020B0604020202020204" pitchFamily="34" charset="0"/>
                <a:cs typeface="Arial" panose="020B0604020202020204" pitchFamily="34" charset="0"/>
              </a:rPr>
              <a:t>(5 bis 10 Jahre)</a:t>
            </a:r>
            <a:r>
              <a:rPr lang="de-DE" dirty="0">
                <a:latin typeface="Arial" panose="020B0604020202020204" pitchFamily="34" charset="0"/>
                <a:cs typeface="Arial" panose="020B0604020202020204" pitchFamily="34" charset="0"/>
              </a:rPr>
              <a:t> </a:t>
            </a:r>
          </a:p>
          <a:p>
            <a:r>
              <a:rPr lang="de-DE" dirty="0"/>
              <a:t/>
            </a:r>
            <a:br>
              <a:rPr lang="de-DE" dirty="0"/>
            </a:br>
            <a:endParaRPr lang="de-DE" dirty="0"/>
          </a:p>
          <a:p>
            <a:r>
              <a:rPr lang="de-DE" b="1" i="1" dirty="0"/>
              <a:t/>
            </a:r>
            <a:br>
              <a:rPr lang="de-DE" b="1" i="1" dirty="0"/>
            </a:br>
            <a:endParaRPr lang="de-DE" dirty="0"/>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4" name="Datumsplatzhalter 3"/>
          <p:cNvSpPr>
            <a:spLocks noGrp="1"/>
          </p:cNvSpPr>
          <p:nvPr>
            <p:ph type="dt" sz="half" idx="10"/>
          </p:nvPr>
        </p:nvSpPr>
        <p:spPr/>
        <p:txBody>
          <a:bodyPr/>
          <a:lstStyle/>
          <a:p>
            <a:r>
              <a:rPr lang="de-DE" smtClean="0"/>
              <a:t>10/05/2023</a:t>
            </a:r>
            <a:endParaRPr lang="en-US" dirty="0"/>
          </a:p>
        </p:txBody>
      </p:sp>
      <p:sp>
        <p:nvSpPr>
          <p:cNvPr id="5" name="Fußzeilenplatzhalter 4"/>
          <p:cNvSpPr>
            <a:spLocks noGrp="1"/>
          </p:cNvSpPr>
          <p:nvPr>
            <p:ph type="ftr" sz="quarter" idx="11"/>
          </p:nvPr>
        </p:nvSpPr>
        <p:spPr/>
        <p:txBody>
          <a:bodyPr/>
          <a:lstStyle/>
          <a:p>
            <a:r>
              <a:rPr lang="de-DE" smtClean="0"/>
              <a:t>Coffee Lecture FDM und Medizin</a:t>
            </a:r>
            <a:endParaRPr lang="en-US" dirty="0"/>
          </a:p>
        </p:txBody>
      </p:sp>
      <p:sp>
        <p:nvSpPr>
          <p:cNvPr id="6" name="Foliennummernplatzhalter 5"/>
          <p:cNvSpPr>
            <a:spLocks noGrp="1"/>
          </p:cNvSpPr>
          <p:nvPr>
            <p:ph type="sldNum" sz="quarter" idx="12"/>
          </p:nvPr>
        </p:nvSpPr>
        <p:spPr/>
        <p:txBody>
          <a:bodyPr/>
          <a:lstStyle/>
          <a:p>
            <a:fld id="{8A7A6979-0714-4377-B894-6BE4C2D6E202}" type="slidenum">
              <a:rPr lang="en-US" smtClean="0"/>
              <a:t>11</a:t>
            </a:fld>
            <a:endParaRPr lang="en-US"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967" y="831274"/>
            <a:ext cx="2917330" cy="1951255"/>
          </a:xfrm>
          <a:prstGeom prst="rect">
            <a:avLst/>
          </a:prstGeom>
        </p:spPr>
      </p:pic>
      <p:sp>
        <p:nvSpPr>
          <p:cNvPr id="7" name="Rechteck 6"/>
          <p:cNvSpPr/>
          <p:nvPr/>
        </p:nvSpPr>
        <p:spPr>
          <a:xfrm flipH="1">
            <a:off x="7310965" y="2910348"/>
            <a:ext cx="2993239" cy="369332"/>
          </a:xfrm>
          <a:prstGeom prst="rect">
            <a:avLst/>
          </a:prstGeom>
        </p:spPr>
        <p:txBody>
          <a:bodyPr wrap="square">
            <a:spAutoFit/>
          </a:bodyPr>
          <a:lstStyle/>
          <a:p>
            <a:r>
              <a:rPr lang="de-DE" dirty="0"/>
              <a:t>Foto von </a:t>
            </a:r>
            <a:r>
              <a:rPr lang="de-DE" dirty="0" err="1">
                <a:hlinkClick r:id="rId4"/>
              </a:rPr>
              <a:t>imgix</a:t>
            </a:r>
            <a:r>
              <a:rPr lang="de-DE" dirty="0"/>
              <a:t> auf </a:t>
            </a:r>
            <a:r>
              <a:rPr lang="de-DE" dirty="0" err="1">
                <a:hlinkClick r:id="rId5"/>
              </a:rPr>
              <a:t>Unsplash</a:t>
            </a:r>
            <a:endParaRPr lang="de-DE" dirty="0"/>
          </a:p>
        </p:txBody>
      </p:sp>
    </p:spTree>
    <p:extLst>
      <p:ext uri="{BB962C8B-B14F-4D97-AF65-F5344CB8AC3E}">
        <p14:creationId xmlns:p14="http://schemas.microsoft.com/office/powerpoint/2010/main" val="103659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10317019" cy="10895290"/>
          </a:xfrm>
          <a:prstGeom prst="rect">
            <a:avLst/>
          </a:prstGeom>
        </p:spPr>
        <p:txBody>
          <a:bodyPr wrap="square">
            <a:spAutoFit/>
          </a:bodyPr>
          <a:lstStyle/>
          <a:p>
            <a:r>
              <a:rPr lang="de-DE" b="1" dirty="0" smtClean="0">
                <a:latin typeface="Arial" panose="020B0604020202020204" pitchFamily="34" charset="0"/>
                <a:cs typeface="Arial" panose="020B0604020202020204" pitchFamily="34" charset="0"/>
              </a:rPr>
              <a:t>Datenintegrationszentrum </a:t>
            </a:r>
            <a:r>
              <a:rPr lang="de-DE" b="1" dirty="0">
                <a:latin typeface="Arial" panose="020B0604020202020204" pitchFamily="34" charset="0"/>
                <a:cs typeface="Arial" panose="020B0604020202020204" pitchFamily="34" charset="0"/>
              </a:rPr>
              <a:t>(DIZ</a:t>
            </a:r>
            <a:r>
              <a:rPr lang="de-DE" b="1" dirty="0" smtClean="0">
                <a:latin typeface="Arial" panose="020B0604020202020204" pitchFamily="34" charset="0"/>
                <a:cs typeface="Arial" panose="020B0604020202020204" pitchFamily="34" charset="0"/>
              </a:rPr>
              <a:t>) Magdeburg</a:t>
            </a:r>
          </a:p>
          <a:p>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b="1" dirty="0" smtClean="0">
                <a:latin typeface="Arial" panose="020B0604020202020204" pitchFamily="34" charset="0"/>
                <a:cs typeface="Arial" panose="020B0604020202020204" pitchFamily="34" charset="0"/>
              </a:rPr>
              <a:t>Services:</a:t>
            </a:r>
          </a:p>
          <a:p>
            <a:pPr marL="285750" indent="-285750">
              <a:buFont typeface="Arial" panose="020B0604020202020204" pitchFamily="34" charset="0"/>
              <a:buChar char="•"/>
            </a:pPr>
            <a:endParaRPr lang="de-DE" b="1"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Beratung </a:t>
            </a:r>
            <a:r>
              <a:rPr lang="de-DE" dirty="0">
                <a:latin typeface="Arial" panose="020B0604020202020204" pitchFamily="34" charset="0"/>
                <a:cs typeface="Arial" panose="020B0604020202020204" pitchFamily="34" charset="0"/>
              </a:rPr>
              <a:t>bei Entwicklung eines </a:t>
            </a:r>
            <a:r>
              <a:rPr lang="de-DE" dirty="0" smtClean="0">
                <a:latin typeface="Arial" panose="020B0604020202020204" pitchFamily="34" charset="0"/>
                <a:cs typeface="Arial" panose="020B0604020202020204" pitchFamily="34" charset="0"/>
              </a:rPr>
              <a:t>Forschungsdatenmanagementplans</a:t>
            </a: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Voraussetzung </a:t>
            </a:r>
            <a:r>
              <a:rPr lang="de-DE" dirty="0">
                <a:latin typeface="Arial" panose="020B0604020202020204" pitchFamily="34" charset="0"/>
                <a:cs typeface="Arial" panose="020B0604020202020204" pitchFamily="34" charset="0"/>
              </a:rPr>
              <a:t>für eine DFG/BMBF Antragstellung und Zulassung</a:t>
            </a:r>
          </a:p>
          <a:p>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b="1" dirty="0">
                <a:latin typeface="Arial" panose="020B0604020202020204" pitchFamily="34" charset="0"/>
                <a:cs typeface="Arial" panose="020B0604020202020204" pitchFamily="34" charset="0"/>
              </a:rPr>
              <a:t>Umfang </a:t>
            </a:r>
            <a:r>
              <a:rPr lang="de-DE" b="1" dirty="0" smtClean="0">
                <a:latin typeface="Arial" panose="020B0604020202020204" pitchFamily="34" charset="0"/>
                <a:cs typeface="Arial" panose="020B0604020202020204" pitchFamily="34" charset="0"/>
              </a:rPr>
              <a:t>Forschungsdatenmanagementplan:</a:t>
            </a:r>
          </a:p>
          <a:p>
            <a:pPr marL="285750" indent="-285750">
              <a:buFont typeface="Arial" panose="020B0604020202020204" pitchFamily="34" charset="0"/>
              <a:buChar char="•"/>
            </a:pPr>
            <a:endParaRPr lang="de-DE" b="1"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Administrative Projektdaten</a:t>
            </a: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Im </a:t>
            </a:r>
            <a:r>
              <a:rPr lang="de-DE" dirty="0">
                <a:latin typeface="Arial" panose="020B0604020202020204" pitchFamily="34" charset="0"/>
                <a:cs typeface="Arial" panose="020B0604020202020204" pitchFamily="34" charset="0"/>
              </a:rPr>
              <a:t>Antrag auf OVGU FDM Leitlinien verweisen &gt;&gt; </a:t>
            </a:r>
            <a:r>
              <a:rPr lang="de-DE" dirty="0">
                <a:latin typeface="Arial" panose="020B0604020202020204" pitchFamily="34" charset="0"/>
                <a:cs typeface="Arial" panose="020B0604020202020204" pitchFamily="34" charset="0"/>
                <a:hlinkClick r:id="rId2"/>
              </a:rPr>
              <a:t>https://www.fdm.ovgu.de/home/Forschungsdatenmanagement_+</a:t>
            </a:r>
            <a:r>
              <a:rPr lang="de-DE" dirty="0" smtClean="0">
                <a:latin typeface="Arial" panose="020B0604020202020204" pitchFamily="34" charset="0"/>
                <a:cs typeface="Arial" panose="020B0604020202020204" pitchFamily="34" charset="0"/>
                <a:hlinkClick r:id="rId2"/>
              </a:rPr>
              <a:t>Leitlinien-p-48.html</a:t>
            </a:r>
            <a:endParaRPr lang="de-DE"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Beschreibung </a:t>
            </a:r>
            <a:r>
              <a:rPr lang="de-DE" dirty="0">
                <a:latin typeface="Arial" panose="020B0604020202020204" pitchFamily="34" charset="0"/>
                <a:cs typeface="Arial" panose="020B0604020202020204" pitchFamily="34" charset="0"/>
              </a:rPr>
              <a:t>der zu erhebenden </a:t>
            </a:r>
            <a:r>
              <a:rPr lang="de-DE" dirty="0" smtClean="0">
                <a:latin typeface="Arial" panose="020B0604020202020204" pitchFamily="34" charset="0"/>
                <a:cs typeface="Arial" panose="020B0604020202020204" pitchFamily="34" charset="0"/>
              </a:rPr>
              <a:t>Forschungsdaten</a:t>
            </a: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Dokumentation </a:t>
            </a:r>
            <a:r>
              <a:rPr lang="de-DE" dirty="0">
                <a:latin typeface="Arial" panose="020B0604020202020204" pitchFamily="34" charset="0"/>
                <a:cs typeface="Arial" panose="020B0604020202020204" pitchFamily="34" charset="0"/>
              </a:rPr>
              <a:t>und </a:t>
            </a:r>
            <a:r>
              <a:rPr lang="de-DE" dirty="0" smtClean="0">
                <a:latin typeface="Arial" panose="020B0604020202020204" pitchFamily="34" charset="0"/>
                <a:cs typeface="Arial" panose="020B0604020202020204" pitchFamily="34" charset="0"/>
              </a:rPr>
              <a:t>Metadaten</a:t>
            </a: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Datenverfügbarkeit </a:t>
            </a:r>
            <a:r>
              <a:rPr lang="de-DE" dirty="0">
                <a:latin typeface="Arial" panose="020B0604020202020204" pitchFamily="34" charset="0"/>
                <a:cs typeface="Arial" panose="020B0604020202020204" pitchFamily="34" charset="0"/>
              </a:rPr>
              <a:t>/ </a:t>
            </a:r>
            <a:r>
              <a:rPr lang="de-DE" i="1" dirty="0">
                <a:latin typeface="Arial" panose="020B0604020202020204" pitchFamily="34" charset="0"/>
                <a:cs typeface="Arial" panose="020B0604020202020204" pitchFamily="34" charset="0"/>
              </a:rPr>
              <a:t>Data </a:t>
            </a:r>
            <a:r>
              <a:rPr lang="de-DE" i="1" dirty="0" err="1" smtClean="0">
                <a:latin typeface="Arial" panose="020B0604020202020204" pitchFamily="34" charset="0"/>
                <a:cs typeface="Arial" panose="020B0604020202020204" pitchFamily="34" charset="0"/>
              </a:rPr>
              <a:t>Accessibility</a:t>
            </a:r>
            <a:endParaRPr lang="de-DE"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Bezug </a:t>
            </a:r>
            <a:r>
              <a:rPr lang="de-DE" dirty="0">
                <a:latin typeface="Arial" panose="020B0604020202020204" pitchFamily="34" charset="0"/>
                <a:cs typeface="Arial" panose="020B0604020202020204" pitchFamily="34" charset="0"/>
              </a:rPr>
              <a:t>auf FAIR und Open </a:t>
            </a:r>
            <a:r>
              <a:rPr lang="de-DE" dirty="0" smtClean="0">
                <a:latin typeface="Arial" panose="020B0604020202020204" pitchFamily="34" charset="0"/>
                <a:cs typeface="Arial" panose="020B0604020202020204" pitchFamily="34" charset="0"/>
              </a:rPr>
              <a:t>Access</a:t>
            </a:r>
          </a:p>
          <a:p>
            <a:pPr marL="742950" lvl="1"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Datenaufbewahrung </a:t>
            </a:r>
            <a:r>
              <a:rPr lang="de-DE" dirty="0">
                <a:latin typeface="Arial" panose="020B0604020202020204" pitchFamily="34" charset="0"/>
                <a:cs typeface="Arial" panose="020B0604020202020204" pitchFamily="34" charset="0"/>
              </a:rPr>
              <a:t>und -erhaltung</a:t>
            </a:r>
            <a:r>
              <a:rPr lang="de-DE" dirty="0"/>
              <a:t/>
            </a:r>
            <a:br>
              <a:rPr lang="de-DE" dirty="0"/>
            </a:br>
            <a:endParaRPr lang="de-DE" dirty="0"/>
          </a:p>
          <a:p>
            <a:r>
              <a:rPr lang="de-DE" b="1" i="1" dirty="0"/>
              <a:t/>
            </a:r>
            <a:br>
              <a:rPr lang="de-DE" b="1" i="1" dirty="0"/>
            </a:br>
            <a:endParaRPr lang="de-DE" dirty="0"/>
          </a:p>
          <a:p>
            <a:endParaRPr lang="de-DE" dirty="0" smtClean="0">
              <a:latin typeface="Arial" panose="020B0604020202020204" pitchFamily="34" charset="0"/>
              <a:cs typeface="Arial" panose="020B0604020202020204" pitchFamily="34" charset="0"/>
              <a:hlinkClick r:id="rId3"/>
            </a:endParaRPr>
          </a:p>
          <a:p>
            <a:endParaRPr lang="de-DE" dirty="0">
              <a:latin typeface="Arial" panose="020B0604020202020204" pitchFamily="34" charset="0"/>
              <a:cs typeface="Arial" panose="020B0604020202020204" pitchFamily="34" charset="0"/>
              <a:hlinkClick r:id="rId3"/>
            </a:endParaRPr>
          </a:p>
          <a:p>
            <a:endParaRPr lang="de-DE" dirty="0" smtClean="0">
              <a:latin typeface="Arial" panose="020B0604020202020204" pitchFamily="34" charset="0"/>
              <a:cs typeface="Arial" panose="020B0604020202020204" pitchFamily="34" charset="0"/>
              <a:hlinkClick r:id="rId3"/>
            </a:endParaRPr>
          </a:p>
          <a:p>
            <a:endParaRPr lang="de-DE" dirty="0">
              <a:latin typeface="Arial" panose="020B0604020202020204" pitchFamily="34" charset="0"/>
              <a:cs typeface="Arial" panose="020B0604020202020204" pitchFamily="34" charset="0"/>
              <a:hlinkClick r:id="rId3"/>
            </a:endParaRPr>
          </a:p>
          <a:p>
            <a:endParaRPr lang="de-DE" dirty="0" smtClean="0">
              <a:latin typeface="Arial" panose="020B0604020202020204" pitchFamily="34" charset="0"/>
              <a:cs typeface="Arial" panose="020B0604020202020204" pitchFamily="34" charset="0"/>
              <a:hlinkClick r:id="rId3"/>
            </a:endParaRPr>
          </a:p>
          <a:p>
            <a:endParaRPr lang="de-DE" dirty="0">
              <a:latin typeface="Arial" panose="020B0604020202020204" pitchFamily="34" charset="0"/>
              <a:cs typeface="Arial" panose="020B0604020202020204" pitchFamily="34" charset="0"/>
              <a:hlinkClick r:id="rId3"/>
            </a:endParaRPr>
          </a:p>
          <a:p>
            <a:endParaRPr lang="de-DE" dirty="0" smtClean="0">
              <a:latin typeface="Arial" panose="020B0604020202020204" pitchFamily="34" charset="0"/>
              <a:cs typeface="Arial" panose="020B0604020202020204" pitchFamily="34" charset="0"/>
              <a:hlinkClick r:id="rId3"/>
            </a:endParaRPr>
          </a:p>
          <a:p>
            <a:endParaRPr lang="de-DE" dirty="0">
              <a:latin typeface="Arial" panose="020B0604020202020204" pitchFamily="34" charset="0"/>
              <a:cs typeface="Arial" panose="020B0604020202020204" pitchFamily="34" charset="0"/>
              <a:hlinkClick r:id="rId3"/>
            </a:endParaRPr>
          </a:p>
          <a:p>
            <a:endParaRPr lang="de-DE" dirty="0" smtClean="0">
              <a:latin typeface="Arial" panose="020B0604020202020204" pitchFamily="34" charset="0"/>
              <a:cs typeface="Arial" panose="020B0604020202020204" pitchFamily="34" charset="0"/>
              <a:hlinkClick r:id="rId3"/>
            </a:endParaRPr>
          </a:p>
          <a:p>
            <a:endParaRPr lang="de-DE" dirty="0">
              <a:latin typeface="Arial" panose="020B0604020202020204" pitchFamily="34" charset="0"/>
              <a:cs typeface="Arial" panose="020B0604020202020204" pitchFamily="34" charset="0"/>
              <a:hlinkClick r:id="rId3"/>
            </a:endParaRPr>
          </a:p>
          <a:p>
            <a:endParaRPr lang="de-DE" dirty="0" smtClean="0">
              <a:latin typeface="Arial" panose="020B0604020202020204" pitchFamily="34" charset="0"/>
              <a:cs typeface="Arial" panose="020B0604020202020204" pitchFamily="34" charset="0"/>
              <a:hlinkClick r:id="rId3"/>
            </a:endParaRPr>
          </a:p>
          <a:p>
            <a:endParaRPr lang="de-DE" dirty="0">
              <a:latin typeface="Arial" panose="020B0604020202020204" pitchFamily="34" charset="0"/>
              <a:cs typeface="Arial" panose="020B0604020202020204" pitchFamily="34" charset="0"/>
              <a:hlinkClick r:id="rId3"/>
            </a:endParaRPr>
          </a:p>
          <a:p>
            <a:endParaRPr lang="de-DE" dirty="0" smtClean="0">
              <a:latin typeface="Arial" panose="020B0604020202020204" pitchFamily="34" charset="0"/>
              <a:cs typeface="Arial" panose="020B0604020202020204" pitchFamily="34" charset="0"/>
              <a:hlinkClick r:id="rId3"/>
            </a:endParaRPr>
          </a:p>
          <a:p>
            <a:endParaRPr lang="de-DE" dirty="0">
              <a:latin typeface="Arial" panose="020B0604020202020204" pitchFamily="34" charset="0"/>
              <a:cs typeface="Arial" panose="020B0604020202020204" pitchFamily="34" charset="0"/>
              <a:hlinkClick r:id="rId3"/>
            </a:endParaRPr>
          </a:p>
          <a:p>
            <a:endParaRPr lang="de-DE" dirty="0" smtClean="0">
              <a:latin typeface="Arial" panose="020B0604020202020204" pitchFamily="34" charset="0"/>
              <a:cs typeface="Arial" panose="020B0604020202020204" pitchFamily="34" charset="0"/>
              <a:hlinkClick r:id="rId3"/>
            </a:endParaRPr>
          </a:p>
          <a:p>
            <a:endParaRPr lang="de-DE" dirty="0" smtClean="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4" name="Datumsplatzhalter 3"/>
          <p:cNvSpPr>
            <a:spLocks noGrp="1"/>
          </p:cNvSpPr>
          <p:nvPr>
            <p:ph type="dt" sz="half" idx="10"/>
          </p:nvPr>
        </p:nvSpPr>
        <p:spPr/>
        <p:txBody>
          <a:bodyPr/>
          <a:lstStyle/>
          <a:p>
            <a:r>
              <a:rPr lang="de-DE" smtClean="0"/>
              <a:t>10/05/2023</a:t>
            </a:r>
            <a:endParaRPr lang="en-US" dirty="0"/>
          </a:p>
        </p:txBody>
      </p:sp>
      <p:sp>
        <p:nvSpPr>
          <p:cNvPr id="5" name="Fußzeilenplatzhalter 4"/>
          <p:cNvSpPr>
            <a:spLocks noGrp="1"/>
          </p:cNvSpPr>
          <p:nvPr>
            <p:ph type="ftr" sz="quarter" idx="11"/>
          </p:nvPr>
        </p:nvSpPr>
        <p:spPr/>
        <p:txBody>
          <a:bodyPr/>
          <a:lstStyle/>
          <a:p>
            <a:r>
              <a:rPr lang="de-DE" smtClean="0"/>
              <a:t>Coffee Lecture FDM und Medizin</a:t>
            </a:r>
            <a:endParaRPr lang="en-US" dirty="0"/>
          </a:p>
        </p:txBody>
      </p:sp>
      <p:sp>
        <p:nvSpPr>
          <p:cNvPr id="6" name="Foliennummernplatzhalter 5"/>
          <p:cNvSpPr>
            <a:spLocks noGrp="1"/>
          </p:cNvSpPr>
          <p:nvPr>
            <p:ph type="sldNum" sz="quarter" idx="12"/>
          </p:nvPr>
        </p:nvSpPr>
        <p:spPr/>
        <p:txBody>
          <a:bodyPr/>
          <a:lstStyle/>
          <a:p>
            <a:fld id="{8A7A6979-0714-4377-B894-6BE4C2D6E202}" type="slidenum">
              <a:rPr lang="en-US" smtClean="0"/>
              <a:t>12</a:t>
            </a:fld>
            <a:endParaRPr lang="en-US" dirty="0"/>
          </a:p>
        </p:txBody>
      </p:sp>
    </p:spTree>
    <p:extLst>
      <p:ext uri="{BB962C8B-B14F-4D97-AF65-F5344CB8AC3E}">
        <p14:creationId xmlns:p14="http://schemas.microsoft.com/office/powerpoint/2010/main" val="446615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10317019" cy="8679299"/>
          </a:xfrm>
          <a:prstGeom prst="rect">
            <a:avLst/>
          </a:prstGeom>
        </p:spPr>
        <p:txBody>
          <a:bodyPr wrap="square">
            <a:spAutoFit/>
          </a:bodyPr>
          <a:lstStyle/>
          <a:p>
            <a:r>
              <a:rPr lang="de-DE" b="1" dirty="0" smtClean="0">
                <a:latin typeface="Arial" panose="020B0604020202020204" pitchFamily="34" charset="0"/>
                <a:cs typeface="Arial" panose="020B0604020202020204" pitchFamily="34" charset="0"/>
              </a:rPr>
              <a:t>Nationale Forschungsdateninfrastruktur (NFDI)</a:t>
            </a:r>
          </a:p>
          <a:p>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Die </a:t>
            </a:r>
            <a:r>
              <a:rPr lang="de-DE" b="1" dirty="0">
                <a:latin typeface="Arial" panose="020B0604020202020204" pitchFamily="34" charset="0"/>
                <a:cs typeface="Arial" panose="020B0604020202020204" pitchFamily="34" charset="0"/>
              </a:rPr>
              <a:t>Nationale Forschungsdateninfrastruktur (NFDI)</a:t>
            </a:r>
            <a:r>
              <a:rPr lang="de-DE" dirty="0">
                <a:latin typeface="Arial" panose="020B0604020202020204" pitchFamily="34" charset="0"/>
                <a:cs typeface="Arial" panose="020B0604020202020204" pitchFamily="34" charset="0"/>
              </a:rPr>
              <a:t> hat das Ziel, </a:t>
            </a:r>
            <a:r>
              <a:rPr lang="de-DE" dirty="0" smtClean="0">
                <a:latin typeface="Arial" panose="020B0604020202020204" pitchFamily="34" charset="0"/>
                <a:cs typeface="Arial" panose="020B0604020202020204" pitchFamily="34" charset="0"/>
              </a:rPr>
              <a:t>Forschungsdaten zur </a:t>
            </a:r>
            <a:r>
              <a:rPr lang="de-DE" dirty="0">
                <a:latin typeface="Arial" panose="020B0604020202020204" pitchFamily="34" charset="0"/>
                <a:cs typeface="Arial" panose="020B0604020202020204" pitchFamily="34" charset="0"/>
              </a:rPr>
              <a:t>Verfügung zu stellen, </a:t>
            </a:r>
            <a:r>
              <a:rPr lang="de-DE" dirty="0" smtClean="0">
                <a:latin typeface="Arial" panose="020B0604020202020204" pitchFamily="34" charset="0"/>
                <a:cs typeface="Arial" panose="020B0604020202020204" pitchFamily="34" charset="0"/>
              </a:rPr>
              <a:t>sie zu </a:t>
            </a:r>
            <a:r>
              <a:rPr lang="de-DE" dirty="0">
                <a:latin typeface="Arial" panose="020B0604020202020204" pitchFamily="34" charset="0"/>
                <a:cs typeface="Arial" panose="020B0604020202020204" pitchFamily="34" charset="0"/>
              </a:rPr>
              <a:t>vernetzen und </a:t>
            </a:r>
            <a:r>
              <a:rPr lang="de-DE" dirty="0" smtClean="0">
                <a:latin typeface="Arial" panose="020B0604020202020204" pitchFamily="34" charset="0"/>
                <a:cs typeface="Arial" panose="020B0604020202020204" pitchFamily="34" charset="0"/>
              </a:rPr>
              <a:t>sie somit </a:t>
            </a:r>
            <a:r>
              <a:rPr lang="de-DE" dirty="0">
                <a:latin typeface="Arial" panose="020B0604020202020204" pitchFamily="34" charset="0"/>
                <a:cs typeface="Arial" panose="020B0604020202020204" pitchFamily="34" charset="0"/>
              </a:rPr>
              <a:t>langfristig nutzbar zu machen. </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endParaRPr lang="de-DE" b="1" dirty="0" smtClean="0"/>
          </a:p>
          <a:p>
            <a:pPr marL="742950" lvl="1" indent="-285750">
              <a:buFont typeface="Arial" panose="020B0604020202020204" pitchFamily="34" charset="0"/>
              <a:buChar char="•"/>
            </a:pPr>
            <a:endParaRPr lang="de-DE" dirty="0"/>
          </a:p>
          <a:p>
            <a:r>
              <a:rPr lang="de-DE" dirty="0"/>
              <a:t/>
            </a:r>
            <a:br>
              <a:rPr lang="de-DE" dirty="0"/>
            </a:br>
            <a:endParaRPr lang="de-DE" dirty="0"/>
          </a:p>
          <a:p>
            <a:r>
              <a:rPr lang="de-DE" b="1" i="1" dirty="0"/>
              <a:t/>
            </a:r>
            <a:br>
              <a:rPr lang="de-DE" b="1" i="1" dirty="0"/>
            </a:br>
            <a:endParaRPr lang="de-DE" dirty="0"/>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r>
              <a:rPr lang="de-DE" sz="1600" dirty="0" smtClean="0">
                <a:latin typeface="Arial" panose="020B0604020202020204" pitchFamily="34" charset="0"/>
                <a:cs typeface="Arial" panose="020B0604020202020204" pitchFamily="34" charset="0"/>
                <a:hlinkClick r:id="rId2"/>
              </a:rPr>
              <a:t>https</a:t>
            </a:r>
            <a:r>
              <a:rPr lang="de-DE" sz="1600" dirty="0">
                <a:latin typeface="Arial" panose="020B0604020202020204" pitchFamily="34" charset="0"/>
                <a:cs typeface="Arial" panose="020B0604020202020204" pitchFamily="34" charset="0"/>
                <a:hlinkClick r:id="rId2"/>
              </a:rPr>
              <a:t>://</a:t>
            </a:r>
            <a:r>
              <a:rPr lang="de-DE" sz="1600" dirty="0" smtClean="0">
                <a:latin typeface="Arial" panose="020B0604020202020204" pitchFamily="34" charset="0"/>
                <a:cs typeface="Arial" panose="020B0604020202020204" pitchFamily="34" charset="0"/>
                <a:hlinkClick r:id="rId2"/>
              </a:rPr>
              <a:t>de.wikipedia.org/wiki/Nationale_Forschungsdateninfrastruktur</a:t>
            </a:r>
            <a:br>
              <a:rPr lang="de-DE" sz="1600" dirty="0" smtClean="0">
                <a:latin typeface="Arial" panose="020B0604020202020204" pitchFamily="34" charset="0"/>
                <a:cs typeface="Arial" panose="020B0604020202020204" pitchFamily="34" charset="0"/>
                <a:hlinkClick r:id="rId2"/>
              </a:rPr>
            </a:br>
            <a:r>
              <a:rPr lang="de-DE" sz="1600" dirty="0" smtClean="0">
                <a:latin typeface="Arial" panose="020B0604020202020204" pitchFamily="34" charset="0"/>
                <a:cs typeface="Arial" panose="020B0604020202020204" pitchFamily="34" charset="0"/>
                <a:hlinkClick r:id="rId2"/>
              </a:rPr>
              <a:t>https</a:t>
            </a:r>
            <a:r>
              <a:rPr lang="de-DE" sz="1600" dirty="0">
                <a:latin typeface="Arial" panose="020B0604020202020204" pitchFamily="34" charset="0"/>
                <a:cs typeface="Arial" panose="020B0604020202020204" pitchFamily="34" charset="0"/>
                <a:hlinkClick r:id="rId2"/>
              </a:rPr>
              <a:t>://www.nfdi.de/</a:t>
            </a: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4" name="Datumsplatzhalter 3"/>
          <p:cNvSpPr>
            <a:spLocks noGrp="1"/>
          </p:cNvSpPr>
          <p:nvPr>
            <p:ph type="dt" sz="half" idx="10"/>
          </p:nvPr>
        </p:nvSpPr>
        <p:spPr/>
        <p:txBody>
          <a:bodyPr/>
          <a:lstStyle/>
          <a:p>
            <a:r>
              <a:rPr lang="de-DE" dirty="0" smtClean="0"/>
              <a:t>10/05/2023</a:t>
            </a:r>
            <a:endParaRPr lang="en-US" dirty="0"/>
          </a:p>
        </p:txBody>
      </p:sp>
      <p:sp>
        <p:nvSpPr>
          <p:cNvPr id="5" name="Fußzeilenplatzhalter 4"/>
          <p:cNvSpPr>
            <a:spLocks noGrp="1"/>
          </p:cNvSpPr>
          <p:nvPr>
            <p:ph type="ftr" sz="quarter" idx="11"/>
          </p:nvPr>
        </p:nvSpPr>
        <p:spPr/>
        <p:txBody>
          <a:bodyPr/>
          <a:lstStyle/>
          <a:p>
            <a:r>
              <a:rPr lang="de-DE" dirty="0" smtClean="0"/>
              <a:t>Coffee </a:t>
            </a:r>
            <a:r>
              <a:rPr lang="de-DE" dirty="0" err="1" smtClean="0"/>
              <a:t>Lecture</a:t>
            </a:r>
            <a:r>
              <a:rPr lang="de-DE" dirty="0" smtClean="0"/>
              <a:t> FDM und Medizin</a:t>
            </a:r>
            <a:endParaRPr lang="en-US" dirty="0"/>
          </a:p>
        </p:txBody>
      </p:sp>
      <p:sp>
        <p:nvSpPr>
          <p:cNvPr id="6" name="Foliennummernplatzhalter 5"/>
          <p:cNvSpPr>
            <a:spLocks noGrp="1"/>
          </p:cNvSpPr>
          <p:nvPr>
            <p:ph type="sldNum" sz="quarter" idx="12"/>
          </p:nvPr>
        </p:nvSpPr>
        <p:spPr/>
        <p:txBody>
          <a:bodyPr/>
          <a:lstStyle/>
          <a:p>
            <a:fld id="{8A7A6979-0714-4377-B894-6BE4C2D6E202}" type="slidenum">
              <a:rPr lang="en-US" smtClean="0"/>
              <a:t>13</a:t>
            </a:fld>
            <a:endParaRPr lang="en-US" dirty="0"/>
          </a:p>
        </p:txBody>
      </p:sp>
      <p:graphicFrame>
        <p:nvGraphicFramePr>
          <p:cNvPr id="3" name="Tabelle 2"/>
          <p:cNvGraphicFramePr>
            <a:graphicFrameLocks noGrp="1"/>
          </p:cNvGraphicFramePr>
          <p:nvPr>
            <p:extLst>
              <p:ext uri="{D42A27DB-BD31-4B8C-83A1-F6EECF244321}">
                <p14:modId xmlns:p14="http://schemas.microsoft.com/office/powerpoint/2010/main" val="606800333"/>
              </p:ext>
            </p:extLst>
          </p:nvPr>
        </p:nvGraphicFramePr>
        <p:xfrm>
          <a:off x="1347016" y="2595722"/>
          <a:ext cx="5093114" cy="3107328"/>
        </p:xfrm>
        <a:graphic>
          <a:graphicData uri="http://schemas.openxmlformats.org/drawingml/2006/table">
            <a:tbl>
              <a:tblPr/>
              <a:tblGrid>
                <a:gridCol w="2546557">
                  <a:extLst>
                    <a:ext uri="{9D8B030D-6E8A-4147-A177-3AD203B41FA5}">
                      <a16:colId xmlns:a16="http://schemas.microsoft.com/office/drawing/2014/main" val="1636147324"/>
                    </a:ext>
                  </a:extLst>
                </a:gridCol>
                <a:gridCol w="2546557">
                  <a:extLst>
                    <a:ext uri="{9D8B030D-6E8A-4147-A177-3AD203B41FA5}">
                      <a16:colId xmlns:a16="http://schemas.microsoft.com/office/drawing/2014/main" val="3483559847"/>
                    </a:ext>
                  </a:extLst>
                </a:gridCol>
              </a:tblGrid>
              <a:tr h="242906">
                <a:tc>
                  <a:txBody>
                    <a:bodyPr/>
                    <a:lstStyle/>
                    <a:p>
                      <a:r>
                        <a:rPr lang="de-DE" sz="1200"/>
                        <a:t>Rechtsform </a:t>
                      </a:r>
                    </a:p>
                  </a:txBody>
                  <a:tcPr marL="60823" marR="60823" marT="30412" marB="30412">
                    <a:lnL>
                      <a:noFill/>
                    </a:lnL>
                    <a:lnR>
                      <a:noFill/>
                    </a:lnR>
                    <a:lnT>
                      <a:noFill/>
                    </a:lnT>
                    <a:lnB>
                      <a:noFill/>
                    </a:lnB>
                  </a:tcPr>
                </a:tc>
                <a:tc>
                  <a:txBody>
                    <a:bodyPr/>
                    <a:lstStyle/>
                    <a:p>
                      <a:r>
                        <a:rPr lang="de-DE" sz="1200">
                          <a:hlinkClick r:id="rId3" tooltip="Eingetragener Verein"/>
                        </a:rPr>
                        <a:t>eingetragener Verein</a:t>
                      </a:r>
                      <a:r>
                        <a:rPr lang="de-DE" sz="1200"/>
                        <a:t> </a:t>
                      </a:r>
                    </a:p>
                  </a:txBody>
                  <a:tcPr marL="60823" marR="60823" marT="30412" marB="30412">
                    <a:lnL>
                      <a:noFill/>
                    </a:lnL>
                    <a:lnR>
                      <a:noFill/>
                    </a:lnR>
                    <a:lnT>
                      <a:noFill/>
                    </a:lnT>
                    <a:lnB>
                      <a:noFill/>
                    </a:lnB>
                  </a:tcPr>
                </a:tc>
                <a:extLst>
                  <a:ext uri="{0D108BD9-81ED-4DB2-BD59-A6C34878D82A}">
                    <a16:rowId xmlns:a16="http://schemas.microsoft.com/office/drawing/2014/main" val="1131644125"/>
                  </a:ext>
                </a:extLst>
              </a:tr>
              <a:tr h="242906">
                <a:tc>
                  <a:txBody>
                    <a:bodyPr/>
                    <a:lstStyle/>
                    <a:p>
                      <a:r>
                        <a:rPr lang="de-DE" sz="1200"/>
                        <a:t>Gründung </a:t>
                      </a:r>
                    </a:p>
                  </a:txBody>
                  <a:tcPr marL="60823" marR="60823" marT="30412" marB="30412">
                    <a:lnL>
                      <a:noFill/>
                    </a:lnL>
                    <a:lnR>
                      <a:noFill/>
                    </a:lnR>
                    <a:lnT>
                      <a:noFill/>
                    </a:lnT>
                    <a:lnB>
                      <a:noFill/>
                    </a:lnB>
                  </a:tcPr>
                </a:tc>
                <a:tc>
                  <a:txBody>
                    <a:bodyPr/>
                    <a:lstStyle/>
                    <a:p>
                      <a:r>
                        <a:rPr lang="de-DE" sz="1200"/>
                        <a:t>12. Oktober 2020 </a:t>
                      </a:r>
                    </a:p>
                  </a:txBody>
                  <a:tcPr marL="60823" marR="60823" marT="30412" marB="30412">
                    <a:lnL>
                      <a:noFill/>
                    </a:lnL>
                    <a:lnR>
                      <a:noFill/>
                    </a:lnR>
                    <a:lnT>
                      <a:noFill/>
                    </a:lnT>
                    <a:lnB>
                      <a:noFill/>
                    </a:lnB>
                  </a:tcPr>
                </a:tc>
                <a:extLst>
                  <a:ext uri="{0D108BD9-81ED-4DB2-BD59-A6C34878D82A}">
                    <a16:rowId xmlns:a16="http://schemas.microsoft.com/office/drawing/2014/main" val="918522033"/>
                  </a:ext>
                </a:extLst>
              </a:tr>
              <a:tr h="242906">
                <a:tc>
                  <a:txBody>
                    <a:bodyPr/>
                    <a:lstStyle/>
                    <a:p>
                      <a:r>
                        <a:rPr lang="de-DE" sz="1200" dirty="0"/>
                        <a:t>Gründer </a:t>
                      </a:r>
                    </a:p>
                  </a:txBody>
                  <a:tcPr marL="60823" marR="60823" marT="30412" marB="30412">
                    <a:lnL>
                      <a:noFill/>
                    </a:lnL>
                    <a:lnR>
                      <a:noFill/>
                    </a:lnR>
                    <a:lnT>
                      <a:noFill/>
                    </a:lnT>
                    <a:lnB>
                      <a:noFill/>
                    </a:lnB>
                  </a:tcPr>
                </a:tc>
                <a:tc>
                  <a:txBody>
                    <a:bodyPr/>
                    <a:lstStyle/>
                    <a:p>
                      <a:r>
                        <a:rPr lang="de-DE" sz="1200">
                          <a:hlinkClick r:id="rId4" tooltip="Gemeinsame Wissenschaftskonferenz"/>
                        </a:rPr>
                        <a:t>Gemeinsame Wissenschaftskonferenz</a:t>
                      </a:r>
                      <a:r>
                        <a:rPr lang="de-DE" sz="1200"/>
                        <a:t> </a:t>
                      </a:r>
                    </a:p>
                  </a:txBody>
                  <a:tcPr marL="60823" marR="60823" marT="30412" marB="30412">
                    <a:lnL>
                      <a:noFill/>
                    </a:lnL>
                    <a:lnR>
                      <a:noFill/>
                    </a:lnR>
                    <a:lnT>
                      <a:noFill/>
                    </a:lnT>
                    <a:lnB>
                      <a:noFill/>
                    </a:lnB>
                  </a:tcPr>
                </a:tc>
                <a:extLst>
                  <a:ext uri="{0D108BD9-81ED-4DB2-BD59-A6C34878D82A}">
                    <a16:rowId xmlns:a16="http://schemas.microsoft.com/office/drawing/2014/main" val="4076946996"/>
                  </a:ext>
                </a:extLst>
              </a:tr>
              <a:tr h="242906">
                <a:tc>
                  <a:txBody>
                    <a:bodyPr/>
                    <a:lstStyle/>
                    <a:p>
                      <a:r>
                        <a:rPr lang="de-DE" sz="1200" dirty="0"/>
                        <a:t>Sitz </a:t>
                      </a:r>
                    </a:p>
                  </a:txBody>
                  <a:tcPr marL="60823" marR="60823" marT="30412" marB="30412">
                    <a:lnL>
                      <a:noFill/>
                    </a:lnL>
                    <a:lnR>
                      <a:noFill/>
                    </a:lnR>
                    <a:lnT>
                      <a:noFill/>
                    </a:lnT>
                    <a:lnB w="6350" cap="flat" cmpd="sng" algn="ctr">
                      <a:solidFill>
                        <a:srgbClr val="CCD2D9"/>
                      </a:solidFill>
                      <a:prstDash val="solid"/>
                      <a:round/>
                      <a:headEnd type="none" w="med" len="med"/>
                      <a:tailEnd type="none" w="med" len="med"/>
                    </a:lnB>
                  </a:tcPr>
                </a:tc>
                <a:tc>
                  <a:txBody>
                    <a:bodyPr/>
                    <a:lstStyle/>
                    <a:p>
                      <a:r>
                        <a:rPr lang="de-DE" sz="1200">
                          <a:hlinkClick r:id="rId5" tooltip="Karlsruhe"/>
                        </a:rPr>
                        <a:t>Karlsruhe</a:t>
                      </a:r>
                      <a:r>
                        <a:rPr lang="de-DE" sz="1200"/>
                        <a:t>,  </a:t>
                      </a:r>
                      <a:r>
                        <a:rPr lang="de-DE" sz="1200">
                          <a:hlinkClick r:id="rId6" tooltip="Deutschland"/>
                        </a:rPr>
                        <a:t>Deutschland</a:t>
                      </a:r>
                      <a:r>
                        <a:rPr lang="de-DE" sz="1200"/>
                        <a:t> </a:t>
                      </a:r>
                    </a:p>
                  </a:txBody>
                  <a:tcPr marL="60823" marR="60823" marT="30412" marB="30412">
                    <a:lnL>
                      <a:noFill/>
                    </a:lnL>
                    <a:lnR>
                      <a:noFill/>
                    </a:lnR>
                    <a:lnT>
                      <a:noFill/>
                    </a:lnT>
                    <a:lnB w="6350" cap="flat" cmpd="sng" algn="ctr">
                      <a:solidFill>
                        <a:srgbClr val="CCD2D9"/>
                      </a:solidFill>
                      <a:prstDash val="solid"/>
                      <a:round/>
                      <a:headEnd type="none" w="med" len="med"/>
                      <a:tailEnd type="none" w="med" len="med"/>
                    </a:lnB>
                  </a:tcPr>
                </a:tc>
                <a:extLst>
                  <a:ext uri="{0D108BD9-81ED-4DB2-BD59-A6C34878D82A}">
                    <a16:rowId xmlns:a16="http://schemas.microsoft.com/office/drawing/2014/main" val="3146315882"/>
                  </a:ext>
                </a:extLst>
              </a:tr>
              <a:tr h="242906">
                <a:tc gridSpan="2">
                  <a:txBody>
                    <a:bodyPr/>
                    <a:lstStyle/>
                    <a:p>
                      <a:endParaRPr lang="de-DE" sz="1200" dirty="0">
                        <a:effectLst/>
                      </a:endParaRPr>
                    </a:p>
                  </a:txBody>
                  <a:tcPr marL="60823" marR="60823" marT="30412" marB="30412" anchor="ctr">
                    <a:lnL>
                      <a:noFill/>
                    </a:lnL>
                    <a:lnR>
                      <a:noFill/>
                    </a:lnR>
                    <a:lnT w="6350" cap="flat" cmpd="sng" algn="ctr">
                      <a:solidFill>
                        <a:srgbClr val="CCD2D9"/>
                      </a:solidFill>
                      <a:prstDash val="solid"/>
                      <a:round/>
                      <a:headEnd type="none" w="med" len="med"/>
                      <a:tailEnd type="none" w="med" len="med"/>
                    </a:lnT>
                    <a:lnB>
                      <a:noFill/>
                    </a:lnB>
                  </a:tcPr>
                </a:tc>
                <a:tc hMerge="1">
                  <a:txBody>
                    <a:bodyPr/>
                    <a:lstStyle/>
                    <a:p>
                      <a:endParaRPr lang="de-DE"/>
                    </a:p>
                  </a:txBody>
                  <a:tcPr/>
                </a:tc>
                <a:extLst>
                  <a:ext uri="{0D108BD9-81ED-4DB2-BD59-A6C34878D82A}">
                    <a16:rowId xmlns:a16="http://schemas.microsoft.com/office/drawing/2014/main" val="3347135054"/>
                  </a:ext>
                </a:extLst>
              </a:tr>
              <a:tr h="242906">
                <a:tc>
                  <a:txBody>
                    <a:bodyPr/>
                    <a:lstStyle/>
                    <a:p>
                      <a:r>
                        <a:rPr lang="de-DE" sz="1200" dirty="0"/>
                        <a:t>Zweck </a:t>
                      </a:r>
                    </a:p>
                  </a:txBody>
                  <a:tcPr marL="60823" marR="60823" marT="30412" marB="30412">
                    <a:lnL>
                      <a:noFill/>
                    </a:lnL>
                    <a:lnR>
                      <a:noFill/>
                    </a:lnR>
                    <a:lnT>
                      <a:noFill/>
                    </a:lnT>
                    <a:lnB w="6350" cap="flat" cmpd="sng" algn="ctr">
                      <a:solidFill>
                        <a:srgbClr val="CCD2D9"/>
                      </a:solidFill>
                      <a:prstDash val="solid"/>
                      <a:round/>
                      <a:headEnd type="none" w="med" len="med"/>
                      <a:tailEnd type="none" w="med" len="med"/>
                    </a:lnB>
                  </a:tcPr>
                </a:tc>
                <a:tc>
                  <a:txBody>
                    <a:bodyPr/>
                    <a:lstStyle/>
                    <a:p>
                      <a:r>
                        <a:rPr lang="de-DE" sz="1200" dirty="0">
                          <a:hlinkClick r:id="rId7" tooltip="Forschungsinfrastruktur"/>
                        </a:rPr>
                        <a:t>Forschungsinfrastruktur</a:t>
                      </a:r>
                      <a:r>
                        <a:rPr lang="de-DE" sz="1200" dirty="0"/>
                        <a:t> </a:t>
                      </a:r>
                    </a:p>
                  </a:txBody>
                  <a:tcPr marL="60823" marR="60823" marT="30412" marB="30412">
                    <a:lnL>
                      <a:noFill/>
                    </a:lnL>
                    <a:lnR>
                      <a:noFill/>
                    </a:lnR>
                    <a:lnT>
                      <a:noFill/>
                    </a:lnT>
                    <a:lnB w="6350" cap="flat" cmpd="sng" algn="ctr">
                      <a:solidFill>
                        <a:srgbClr val="CCD2D9"/>
                      </a:solidFill>
                      <a:prstDash val="solid"/>
                      <a:round/>
                      <a:headEnd type="none" w="med" len="med"/>
                      <a:tailEnd type="none" w="med" len="med"/>
                    </a:lnB>
                  </a:tcPr>
                </a:tc>
                <a:extLst>
                  <a:ext uri="{0D108BD9-81ED-4DB2-BD59-A6C34878D82A}">
                    <a16:rowId xmlns:a16="http://schemas.microsoft.com/office/drawing/2014/main" val="4143116597"/>
                  </a:ext>
                </a:extLst>
              </a:tr>
              <a:tr h="242906">
                <a:tc gridSpan="2">
                  <a:txBody>
                    <a:bodyPr/>
                    <a:lstStyle/>
                    <a:p>
                      <a:endParaRPr lang="de-DE" sz="1200" dirty="0">
                        <a:effectLst/>
                      </a:endParaRPr>
                    </a:p>
                  </a:txBody>
                  <a:tcPr marL="60823" marR="60823" marT="30412" marB="30412" anchor="ctr">
                    <a:lnL>
                      <a:noFill/>
                    </a:lnL>
                    <a:lnR>
                      <a:noFill/>
                    </a:lnR>
                    <a:lnT w="6350" cap="flat" cmpd="sng" algn="ctr">
                      <a:solidFill>
                        <a:srgbClr val="CCD2D9"/>
                      </a:solidFill>
                      <a:prstDash val="solid"/>
                      <a:round/>
                      <a:headEnd type="none" w="med" len="med"/>
                      <a:tailEnd type="none" w="med" len="med"/>
                    </a:lnT>
                    <a:lnB>
                      <a:noFill/>
                    </a:lnB>
                  </a:tcPr>
                </a:tc>
                <a:tc hMerge="1">
                  <a:txBody>
                    <a:bodyPr/>
                    <a:lstStyle/>
                    <a:p>
                      <a:endParaRPr lang="de-DE"/>
                    </a:p>
                  </a:txBody>
                  <a:tcPr/>
                </a:tc>
                <a:extLst>
                  <a:ext uri="{0D108BD9-81ED-4DB2-BD59-A6C34878D82A}">
                    <a16:rowId xmlns:a16="http://schemas.microsoft.com/office/drawing/2014/main" val="2570745066"/>
                  </a:ext>
                </a:extLst>
              </a:tr>
              <a:tr h="425189">
                <a:tc>
                  <a:txBody>
                    <a:bodyPr/>
                    <a:lstStyle/>
                    <a:p>
                      <a:r>
                        <a:rPr lang="de-DE" sz="1200"/>
                        <a:t>Personen </a:t>
                      </a:r>
                    </a:p>
                  </a:txBody>
                  <a:tcPr marL="60823" marR="60823" marT="30412" marB="30412">
                    <a:lnL>
                      <a:noFill/>
                    </a:lnL>
                    <a:lnR>
                      <a:noFill/>
                    </a:lnR>
                    <a:lnT>
                      <a:noFill/>
                    </a:lnT>
                    <a:lnB w="6350" cap="flat" cmpd="sng" algn="ctr">
                      <a:solidFill>
                        <a:srgbClr val="CCD2D9"/>
                      </a:solidFill>
                      <a:prstDash val="solid"/>
                      <a:round/>
                      <a:headEnd type="none" w="med" len="med"/>
                      <a:tailEnd type="none" w="med" len="med"/>
                    </a:lnB>
                  </a:tcPr>
                </a:tc>
                <a:tc>
                  <a:txBody>
                    <a:bodyPr/>
                    <a:lstStyle/>
                    <a:p>
                      <a:r>
                        <a:rPr lang="de-DE" sz="1200" dirty="0">
                          <a:hlinkClick r:id="rId8" tooltip="York Sure-Vetter"/>
                        </a:rPr>
                        <a:t>York Sure-Vetter</a:t>
                      </a:r>
                      <a:r>
                        <a:rPr lang="de-DE" sz="1200" dirty="0"/>
                        <a:t> (Direktor), Eva Lübke (Kaufmännische Leiterin) </a:t>
                      </a:r>
                    </a:p>
                  </a:txBody>
                  <a:tcPr marL="60823" marR="60823" marT="30412" marB="30412">
                    <a:lnL>
                      <a:noFill/>
                    </a:lnL>
                    <a:lnR>
                      <a:noFill/>
                    </a:lnR>
                    <a:lnT>
                      <a:noFill/>
                    </a:lnT>
                    <a:lnB w="6350" cap="flat" cmpd="sng" algn="ctr">
                      <a:solidFill>
                        <a:srgbClr val="CCD2D9"/>
                      </a:solidFill>
                      <a:prstDash val="solid"/>
                      <a:round/>
                      <a:headEnd type="none" w="med" len="med"/>
                      <a:tailEnd type="none" w="med" len="med"/>
                    </a:lnB>
                  </a:tcPr>
                </a:tc>
                <a:extLst>
                  <a:ext uri="{0D108BD9-81ED-4DB2-BD59-A6C34878D82A}">
                    <a16:rowId xmlns:a16="http://schemas.microsoft.com/office/drawing/2014/main" val="826183825"/>
                  </a:ext>
                </a:extLst>
              </a:tr>
              <a:tr h="242906">
                <a:tc gridSpan="2">
                  <a:txBody>
                    <a:bodyPr/>
                    <a:lstStyle/>
                    <a:p>
                      <a:endParaRPr lang="de-DE" sz="1200">
                        <a:effectLst/>
                      </a:endParaRPr>
                    </a:p>
                  </a:txBody>
                  <a:tcPr marL="60823" marR="60823" marT="30412" marB="30412" anchor="ctr">
                    <a:lnL>
                      <a:noFill/>
                    </a:lnL>
                    <a:lnR>
                      <a:noFill/>
                    </a:lnR>
                    <a:lnT w="6350" cap="flat" cmpd="sng" algn="ctr">
                      <a:solidFill>
                        <a:srgbClr val="CCD2D9"/>
                      </a:solidFill>
                      <a:prstDash val="solid"/>
                      <a:round/>
                      <a:headEnd type="none" w="med" len="med"/>
                      <a:tailEnd type="none" w="med" len="med"/>
                    </a:lnT>
                    <a:lnB>
                      <a:noFill/>
                    </a:lnB>
                  </a:tcPr>
                </a:tc>
                <a:tc hMerge="1">
                  <a:txBody>
                    <a:bodyPr/>
                    <a:lstStyle/>
                    <a:p>
                      <a:endParaRPr lang="de-DE"/>
                    </a:p>
                  </a:txBody>
                  <a:tcPr/>
                </a:tc>
                <a:extLst>
                  <a:ext uri="{0D108BD9-81ED-4DB2-BD59-A6C34878D82A}">
                    <a16:rowId xmlns:a16="http://schemas.microsoft.com/office/drawing/2014/main" val="2031212867"/>
                  </a:ext>
                </a:extLst>
              </a:tr>
              <a:tr h="242906">
                <a:tc>
                  <a:txBody>
                    <a:bodyPr/>
                    <a:lstStyle/>
                    <a:p>
                      <a:r>
                        <a:rPr lang="de-DE" sz="1200"/>
                        <a:t>Mitglieder </a:t>
                      </a:r>
                    </a:p>
                  </a:txBody>
                  <a:tcPr marL="60823" marR="60823" marT="30412" marB="30412">
                    <a:lnL>
                      <a:noFill/>
                    </a:lnL>
                    <a:lnR>
                      <a:noFill/>
                    </a:lnR>
                    <a:lnT>
                      <a:noFill/>
                    </a:lnT>
                    <a:lnB w="6350" cap="flat" cmpd="sng" algn="ctr">
                      <a:solidFill>
                        <a:srgbClr val="CCD2D9"/>
                      </a:solidFill>
                      <a:prstDash val="solid"/>
                      <a:round/>
                      <a:headEnd type="none" w="med" len="med"/>
                      <a:tailEnd type="none" w="med" len="med"/>
                    </a:lnB>
                  </a:tcPr>
                </a:tc>
                <a:tc>
                  <a:txBody>
                    <a:bodyPr/>
                    <a:lstStyle/>
                    <a:p>
                      <a:r>
                        <a:rPr lang="de-DE" sz="1200"/>
                        <a:t>227 (2023) </a:t>
                      </a:r>
                    </a:p>
                  </a:txBody>
                  <a:tcPr marL="60823" marR="60823" marT="30412" marB="30412">
                    <a:lnL>
                      <a:noFill/>
                    </a:lnL>
                    <a:lnR>
                      <a:noFill/>
                    </a:lnR>
                    <a:lnT>
                      <a:noFill/>
                    </a:lnT>
                    <a:lnB w="6350" cap="flat" cmpd="sng" algn="ctr">
                      <a:solidFill>
                        <a:srgbClr val="CCD2D9"/>
                      </a:solidFill>
                      <a:prstDash val="solid"/>
                      <a:round/>
                      <a:headEnd type="none" w="med" len="med"/>
                      <a:tailEnd type="none" w="med" len="med"/>
                    </a:lnB>
                  </a:tcPr>
                </a:tc>
                <a:extLst>
                  <a:ext uri="{0D108BD9-81ED-4DB2-BD59-A6C34878D82A}">
                    <a16:rowId xmlns:a16="http://schemas.microsoft.com/office/drawing/2014/main" val="1719042209"/>
                  </a:ext>
                </a:extLst>
              </a:tr>
              <a:tr h="242906">
                <a:tc gridSpan="2">
                  <a:txBody>
                    <a:bodyPr/>
                    <a:lstStyle/>
                    <a:p>
                      <a:endParaRPr lang="de-DE" sz="1200" dirty="0">
                        <a:effectLst/>
                      </a:endParaRPr>
                    </a:p>
                  </a:txBody>
                  <a:tcPr marL="60823" marR="60823" marT="30412" marB="30412" anchor="ctr">
                    <a:lnL>
                      <a:noFill/>
                    </a:lnL>
                    <a:lnR>
                      <a:noFill/>
                    </a:lnR>
                    <a:lnT w="6350" cap="flat" cmpd="sng" algn="ctr">
                      <a:solidFill>
                        <a:srgbClr val="CCD2D9"/>
                      </a:solidFill>
                      <a:prstDash val="solid"/>
                      <a:round/>
                      <a:headEnd type="none" w="med" len="med"/>
                      <a:tailEnd type="none" w="med" len="med"/>
                    </a:lnT>
                    <a:lnB>
                      <a:noFill/>
                    </a:lnB>
                  </a:tcPr>
                </a:tc>
                <a:tc hMerge="1">
                  <a:txBody>
                    <a:bodyPr/>
                    <a:lstStyle/>
                    <a:p>
                      <a:endParaRPr lang="de-DE"/>
                    </a:p>
                  </a:txBody>
                  <a:tcPr/>
                </a:tc>
                <a:extLst>
                  <a:ext uri="{0D108BD9-81ED-4DB2-BD59-A6C34878D82A}">
                    <a16:rowId xmlns:a16="http://schemas.microsoft.com/office/drawing/2014/main" val="807519616"/>
                  </a:ext>
                </a:extLst>
              </a:tr>
              <a:tr h="242906">
                <a:tc>
                  <a:txBody>
                    <a:bodyPr/>
                    <a:lstStyle/>
                    <a:p>
                      <a:r>
                        <a:rPr lang="de-DE" sz="1200"/>
                        <a:t>Website </a:t>
                      </a:r>
                    </a:p>
                  </a:txBody>
                  <a:tcPr marL="60823" marR="60823" marT="30412" marB="30412">
                    <a:lnL>
                      <a:noFill/>
                    </a:lnL>
                    <a:lnR>
                      <a:noFill/>
                    </a:lnR>
                    <a:lnT>
                      <a:noFill/>
                    </a:lnT>
                    <a:lnB>
                      <a:noFill/>
                    </a:lnB>
                  </a:tcPr>
                </a:tc>
                <a:tc>
                  <a:txBody>
                    <a:bodyPr/>
                    <a:lstStyle/>
                    <a:p>
                      <a:r>
                        <a:rPr lang="de-DE" sz="1200" dirty="0">
                          <a:hlinkClick r:id="rId9"/>
                        </a:rPr>
                        <a:t>www.nfdi.de</a:t>
                      </a:r>
                      <a:endParaRPr lang="de-DE" sz="1200" dirty="0"/>
                    </a:p>
                  </a:txBody>
                  <a:tcPr marL="60823" marR="60823" marT="30412" marB="30412">
                    <a:lnL>
                      <a:noFill/>
                    </a:lnL>
                    <a:lnR>
                      <a:noFill/>
                    </a:lnR>
                    <a:lnT>
                      <a:noFill/>
                    </a:lnT>
                    <a:lnB>
                      <a:noFill/>
                    </a:lnB>
                  </a:tcPr>
                </a:tc>
                <a:extLst>
                  <a:ext uri="{0D108BD9-81ED-4DB2-BD59-A6C34878D82A}">
                    <a16:rowId xmlns:a16="http://schemas.microsoft.com/office/drawing/2014/main" val="715360260"/>
                  </a:ext>
                </a:extLst>
              </a:tr>
            </a:tbl>
          </a:graphicData>
        </a:graphic>
      </p:graphicFrame>
      <p:pic>
        <p:nvPicPr>
          <p:cNvPr id="7" name="Grafik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12753" y="2925404"/>
            <a:ext cx="2695575" cy="1695450"/>
          </a:xfrm>
          <a:prstGeom prst="rect">
            <a:avLst/>
          </a:prstGeom>
        </p:spPr>
      </p:pic>
    </p:spTree>
    <p:extLst>
      <p:ext uri="{BB962C8B-B14F-4D97-AF65-F5344CB8AC3E}">
        <p14:creationId xmlns:p14="http://schemas.microsoft.com/office/powerpoint/2010/main" val="2206439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9" y="831274"/>
            <a:ext cx="10196946" cy="2462213"/>
          </a:xfrm>
          <a:prstGeom prst="rect">
            <a:avLst/>
          </a:prstGeom>
        </p:spPr>
        <p:txBody>
          <a:bodyPr wrap="square">
            <a:spAutoFit/>
          </a:bodyPr>
          <a:lstStyle/>
          <a:p>
            <a:r>
              <a:rPr lang="de-DE" b="1" dirty="0" smtClean="0">
                <a:latin typeface="Arial" panose="020B0604020202020204" pitchFamily="34" charset="0"/>
                <a:cs typeface="Arial" panose="020B0604020202020204" pitchFamily="34" charset="0"/>
              </a:rPr>
              <a:t>NFDI4Health ist als Konsortium ein Teil der nationalen Forschungsdateninfrastruktur (NFDI) </a:t>
            </a:r>
            <a:br>
              <a:rPr lang="de-DE" b="1"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und arbeitet für die Bereichen der Forschung in der Epidemiologie, im Gesundheitswesen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und im Zusammenhang mit klinischen Studien. Wichtig ist hier, dass gesundheitliche Forschungsdaten nach den FAIR-Prinzipien zugänglich gemacht werden.</a:t>
            </a:r>
          </a:p>
          <a:p>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sz="1600" dirty="0" smtClean="0">
                <a:latin typeface="Arial" panose="020B0604020202020204" pitchFamily="34" charset="0"/>
                <a:cs typeface="Arial" panose="020B0604020202020204" pitchFamily="34" charset="0"/>
              </a:rPr>
              <a:t>Der Förderzeitraum des Konsortiums in der ersten Runde ist vom 1.10.2020 bis zum 30.9.2025. Die medizinischen Projekte an den Universitäten und Klinika sind auf die Lösungen in den Task Areas sehr gespannt und unterstützen selbst das Konsortium mit ihren Fallbeispielen und Anforderungen und Bedarfen.</a:t>
            </a:r>
            <a:r>
              <a:rPr lang="de-DE" sz="1600" i="1" dirty="0" smtClean="0">
                <a:latin typeface="Arial" panose="020B0604020202020204" pitchFamily="34" charset="0"/>
                <a:cs typeface="Arial" panose="020B0604020202020204" pitchFamily="34" charset="0"/>
              </a:rPr>
              <a:t/>
            </a:r>
            <a:br>
              <a:rPr lang="de-DE" sz="1600" i="1" dirty="0" smtClean="0">
                <a:latin typeface="Arial" panose="020B0604020202020204" pitchFamily="34" charset="0"/>
                <a:cs typeface="Arial" panose="020B0604020202020204" pitchFamily="34" charset="0"/>
              </a:rPr>
            </a:br>
            <a:endParaRPr lang="de-DE" sz="1600"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de-DE" smtClean="0"/>
              <a:t>Coffee Lecture FDM und Medizin</a:t>
            </a:r>
            <a:endParaRPr lang="en-US" dirty="0"/>
          </a:p>
        </p:txBody>
      </p:sp>
      <p:sp>
        <p:nvSpPr>
          <p:cNvPr id="5" name="Foliennummernplatzhalter 4"/>
          <p:cNvSpPr>
            <a:spLocks noGrp="1"/>
          </p:cNvSpPr>
          <p:nvPr>
            <p:ph type="sldNum" sz="quarter" idx="12"/>
          </p:nvPr>
        </p:nvSpPr>
        <p:spPr/>
        <p:txBody>
          <a:bodyPr/>
          <a:lstStyle/>
          <a:p>
            <a:fld id="{8A7A6979-0714-4377-B894-6BE4C2D6E202}" type="slidenum">
              <a:rPr lang="en-US" smtClean="0"/>
              <a:t>14</a:t>
            </a:fld>
            <a:endParaRPr lang="en-US"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841" y="3625830"/>
            <a:ext cx="3476625" cy="1314450"/>
          </a:xfrm>
          <a:prstGeom prst="rect">
            <a:avLst/>
          </a:prstGeom>
        </p:spPr>
      </p:pic>
      <p:sp>
        <p:nvSpPr>
          <p:cNvPr id="7" name="Rechteck 6"/>
          <p:cNvSpPr/>
          <p:nvPr/>
        </p:nvSpPr>
        <p:spPr>
          <a:xfrm rot="10800000" flipV="1">
            <a:off x="4465841" y="5110049"/>
            <a:ext cx="4107885" cy="646331"/>
          </a:xfrm>
          <a:prstGeom prst="rect">
            <a:avLst/>
          </a:prstGeom>
        </p:spPr>
        <p:txBody>
          <a:bodyPr wrap="square">
            <a:spAutoFit/>
          </a:bodyPr>
          <a:lstStyle/>
          <a:p>
            <a:r>
              <a:rPr lang="de-DE" dirty="0">
                <a:hlinkClick r:id="rId3"/>
              </a:rPr>
              <a:t>https://www.nfdi4health.de</a:t>
            </a:r>
            <a:r>
              <a:rPr lang="de-DE" dirty="0" smtClean="0">
                <a:hlinkClick r:id="rId3"/>
              </a:rPr>
              <a:t>/</a:t>
            </a:r>
            <a:endParaRPr lang="de-DE" dirty="0" smtClean="0"/>
          </a:p>
          <a:p>
            <a:endParaRPr lang="de-DE" dirty="0"/>
          </a:p>
        </p:txBody>
      </p:sp>
    </p:spTree>
    <p:extLst>
      <p:ext uri="{BB962C8B-B14F-4D97-AF65-F5344CB8AC3E}">
        <p14:creationId xmlns:p14="http://schemas.microsoft.com/office/powerpoint/2010/main" val="2018763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9" y="831274"/>
            <a:ext cx="10196946" cy="3662541"/>
          </a:xfrm>
          <a:prstGeom prst="rect">
            <a:avLst/>
          </a:prstGeom>
        </p:spPr>
        <p:txBody>
          <a:bodyPr wrap="square">
            <a:spAutoFit/>
          </a:bodyPr>
          <a:lstStyle/>
          <a:p>
            <a:r>
              <a:rPr lang="de-DE" dirty="0">
                <a:latin typeface="Arial" panose="020B0604020202020204" pitchFamily="34" charset="0"/>
                <a:cs typeface="Arial" panose="020B0604020202020204" pitchFamily="34" charset="0"/>
              </a:rPr>
              <a:t>“</a:t>
            </a:r>
            <a:r>
              <a:rPr lang="de-DE" b="1" i="1" dirty="0">
                <a:latin typeface="Arial" panose="020B0604020202020204" pitchFamily="34" charset="0"/>
                <a:cs typeface="Arial" panose="020B0604020202020204" pitchFamily="34" charset="0"/>
              </a:rPr>
              <a:t>NFDI4Health</a:t>
            </a:r>
            <a:r>
              <a:rPr lang="de-DE" i="1" dirty="0">
                <a:latin typeface="Arial" panose="020B0604020202020204" pitchFamily="34" charset="0"/>
                <a:cs typeface="Arial" panose="020B0604020202020204" pitchFamily="34" charset="0"/>
              </a:rPr>
              <a:t> fokussiert sich auf Daten, die in klinischen, epidemiologischen </a:t>
            </a:r>
            <a:r>
              <a:rPr lang="de-DE" i="1" dirty="0" smtClean="0">
                <a:latin typeface="Arial" panose="020B0604020202020204" pitchFamily="34" charset="0"/>
                <a:cs typeface="Arial" panose="020B0604020202020204" pitchFamily="34" charset="0"/>
              </a:rPr>
              <a:t/>
            </a:r>
            <a:br>
              <a:rPr lang="de-DE" i="1" dirty="0" smtClean="0">
                <a:latin typeface="Arial" panose="020B0604020202020204" pitchFamily="34" charset="0"/>
                <a:cs typeface="Arial" panose="020B0604020202020204" pitchFamily="34" charset="0"/>
              </a:rPr>
            </a:br>
            <a:r>
              <a:rPr lang="de-DE" i="1" dirty="0" smtClean="0">
                <a:latin typeface="Arial" panose="020B0604020202020204" pitchFamily="34" charset="0"/>
                <a:cs typeface="Arial" panose="020B0604020202020204" pitchFamily="34" charset="0"/>
              </a:rPr>
              <a:t>und </a:t>
            </a:r>
            <a:r>
              <a:rPr lang="de-DE" i="1" dirty="0">
                <a:latin typeface="Arial" panose="020B0604020202020204" pitchFamily="34" charset="0"/>
                <a:cs typeface="Arial" panose="020B0604020202020204" pitchFamily="34" charset="0"/>
              </a:rPr>
              <a:t>Public </a:t>
            </a:r>
            <a:r>
              <a:rPr lang="de-DE" i="1" dirty="0" err="1">
                <a:latin typeface="Arial" panose="020B0604020202020204" pitchFamily="34" charset="0"/>
                <a:cs typeface="Arial" panose="020B0604020202020204" pitchFamily="34" charset="0"/>
              </a:rPr>
              <a:t>Health</a:t>
            </a:r>
            <a:r>
              <a:rPr lang="de-DE" i="1" dirty="0">
                <a:latin typeface="Arial" panose="020B0604020202020204" pitchFamily="34" charset="0"/>
                <a:cs typeface="Arial" panose="020B0604020202020204" pitchFamily="34" charset="0"/>
              </a:rPr>
              <a:t>-Studien generiert werden. </a:t>
            </a:r>
            <a:r>
              <a:rPr lang="de-DE" i="1" dirty="0" smtClean="0">
                <a:latin typeface="Arial" panose="020B0604020202020204" pitchFamily="34" charset="0"/>
                <a:cs typeface="Arial" panose="020B0604020202020204" pitchFamily="34" charset="0"/>
              </a:rPr>
              <a:t/>
            </a:r>
            <a:br>
              <a:rPr lang="de-DE" i="1" dirty="0" smtClean="0">
                <a:latin typeface="Arial" panose="020B0604020202020204" pitchFamily="34" charset="0"/>
                <a:cs typeface="Arial" panose="020B0604020202020204" pitchFamily="34" charset="0"/>
              </a:rPr>
            </a:br>
            <a:r>
              <a:rPr lang="de-DE" i="1" dirty="0" smtClean="0">
                <a:latin typeface="Arial" panose="020B0604020202020204" pitchFamily="34" charset="0"/>
                <a:cs typeface="Arial" panose="020B0604020202020204" pitchFamily="34" charset="0"/>
              </a:rPr>
              <a:t/>
            </a:r>
            <a:br>
              <a:rPr lang="de-DE" i="1" dirty="0" smtClean="0">
                <a:latin typeface="Arial" panose="020B0604020202020204" pitchFamily="34" charset="0"/>
                <a:cs typeface="Arial" panose="020B0604020202020204" pitchFamily="34" charset="0"/>
              </a:rPr>
            </a:br>
            <a:r>
              <a:rPr lang="de-DE" i="1" dirty="0" smtClean="0">
                <a:latin typeface="Arial" panose="020B0604020202020204" pitchFamily="34" charset="0"/>
                <a:cs typeface="Arial" panose="020B0604020202020204" pitchFamily="34" charset="0"/>
              </a:rPr>
              <a:t>Im </a:t>
            </a:r>
            <a:r>
              <a:rPr lang="de-DE" i="1" dirty="0">
                <a:latin typeface="Arial" panose="020B0604020202020204" pitchFamily="34" charset="0"/>
                <a:cs typeface="Arial" panose="020B0604020202020204" pitchFamily="34" charset="0"/>
              </a:rPr>
              <a:t>Vergleich zu klinischen Routinedaten oder Daten aus der ambulanten Versorgung erfüllen diese Daten bereits hohe inhaltliche Qualitätsstandards. </a:t>
            </a:r>
            <a:r>
              <a:rPr lang="de-DE" i="1" dirty="0" smtClean="0">
                <a:latin typeface="Arial" panose="020B0604020202020204" pitchFamily="34" charset="0"/>
                <a:cs typeface="Arial" panose="020B0604020202020204" pitchFamily="34" charset="0"/>
              </a:rPr>
              <a:t/>
            </a:r>
            <a:br>
              <a:rPr lang="de-DE" i="1" dirty="0" smtClean="0">
                <a:latin typeface="Arial" panose="020B0604020202020204" pitchFamily="34" charset="0"/>
                <a:cs typeface="Arial" panose="020B0604020202020204" pitchFamily="34" charset="0"/>
              </a:rPr>
            </a:br>
            <a:r>
              <a:rPr lang="de-DE" i="1" dirty="0" smtClean="0">
                <a:latin typeface="Arial" panose="020B0604020202020204" pitchFamily="34" charset="0"/>
                <a:cs typeface="Arial" panose="020B0604020202020204" pitchFamily="34" charset="0"/>
              </a:rPr>
              <a:t/>
            </a:r>
            <a:br>
              <a:rPr lang="de-DE" i="1" dirty="0" smtClean="0">
                <a:latin typeface="Arial" panose="020B0604020202020204" pitchFamily="34" charset="0"/>
                <a:cs typeface="Arial" panose="020B0604020202020204" pitchFamily="34" charset="0"/>
              </a:rPr>
            </a:br>
            <a:r>
              <a:rPr lang="de-DE" i="1" dirty="0" smtClean="0">
                <a:latin typeface="Arial" panose="020B0604020202020204" pitchFamily="34" charset="0"/>
                <a:cs typeface="Arial" panose="020B0604020202020204" pitchFamily="34" charset="0"/>
              </a:rPr>
              <a:t>Sie </a:t>
            </a:r>
            <a:r>
              <a:rPr lang="de-DE" i="1" dirty="0">
                <a:latin typeface="Arial" panose="020B0604020202020204" pitchFamily="34" charset="0"/>
                <a:cs typeface="Arial" panose="020B0604020202020204" pitchFamily="34" charset="0"/>
              </a:rPr>
              <a:t>werden nach genau definierten Studienprotokollen </a:t>
            </a:r>
            <a:r>
              <a:rPr lang="de-DE" i="1" dirty="0" err="1">
                <a:latin typeface="Arial" panose="020B0604020202020204" pitchFamily="34" charset="0"/>
                <a:cs typeface="Arial" panose="020B0604020202020204" pitchFamily="34" charset="0"/>
              </a:rPr>
              <a:t>generiert,sind</a:t>
            </a:r>
            <a:r>
              <a:rPr lang="de-DE" i="1" dirty="0">
                <a:latin typeface="Arial" panose="020B0604020202020204" pitchFamily="34" charset="0"/>
                <a:cs typeface="Arial" panose="020B0604020202020204" pitchFamily="34" charset="0"/>
              </a:rPr>
              <a:t> hoch strukturiert, qualitätsgeprüft und </a:t>
            </a:r>
            <a:r>
              <a:rPr lang="de-DE" i="1" dirty="0" err="1">
                <a:latin typeface="Arial" panose="020B0604020202020204" pitchFamily="34" charset="0"/>
                <a:cs typeface="Arial" panose="020B0604020202020204" pitchFamily="34" charset="0"/>
              </a:rPr>
              <a:t>kuratiert</a:t>
            </a:r>
            <a:r>
              <a:rPr lang="de-DE" i="1" dirty="0">
                <a:latin typeface="Arial" panose="020B0604020202020204" pitchFamily="34" charset="0"/>
                <a:cs typeface="Arial" panose="020B0604020202020204" pitchFamily="34" charset="0"/>
              </a:rPr>
              <a:t>. (...) </a:t>
            </a:r>
            <a:r>
              <a:rPr lang="de-DE" i="1" dirty="0" smtClean="0">
                <a:latin typeface="Arial" panose="020B0604020202020204" pitchFamily="34" charset="0"/>
                <a:cs typeface="Arial" panose="020B0604020202020204" pitchFamily="34" charset="0"/>
              </a:rPr>
              <a:t/>
            </a:r>
            <a:br>
              <a:rPr lang="de-DE" i="1" dirty="0" smtClean="0">
                <a:latin typeface="Arial" panose="020B0604020202020204" pitchFamily="34" charset="0"/>
                <a:cs typeface="Arial" panose="020B0604020202020204" pitchFamily="34" charset="0"/>
              </a:rPr>
            </a:br>
            <a:r>
              <a:rPr lang="de-DE" i="1" dirty="0" smtClean="0">
                <a:latin typeface="Arial" panose="020B0604020202020204" pitchFamily="34" charset="0"/>
                <a:cs typeface="Arial" panose="020B0604020202020204" pitchFamily="34" charset="0"/>
              </a:rPr>
              <a:t>Die </a:t>
            </a:r>
            <a:r>
              <a:rPr lang="de-DE" i="1" dirty="0">
                <a:latin typeface="Arial" panose="020B0604020202020204" pitchFamily="34" charset="0"/>
                <a:cs typeface="Arial" panose="020B0604020202020204" pitchFamily="34" charset="0"/>
              </a:rPr>
              <a:t>Daten, die in klinischen Studien von vielen </a:t>
            </a:r>
            <a:r>
              <a:rPr lang="de-DE" i="1" dirty="0" err="1">
                <a:latin typeface="Arial" panose="020B0604020202020204" pitchFamily="34" charset="0"/>
                <a:cs typeface="Arial" panose="020B0604020202020204" pitchFamily="34" charset="0"/>
              </a:rPr>
              <a:t>PatientInnen</a:t>
            </a:r>
            <a:r>
              <a:rPr lang="de-DE" i="1" dirty="0">
                <a:latin typeface="Arial" panose="020B0604020202020204" pitchFamily="34" charset="0"/>
                <a:cs typeface="Arial" panose="020B0604020202020204" pitchFamily="34" charset="0"/>
              </a:rPr>
              <a:t> generiert werden</a:t>
            </a:r>
            <a:r>
              <a:rPr lang="de-DE" i="1" dirty="0" smtClean="0">
                <a:latin typeface="Arial" panose="020B0604020202020204" pitchFamily="34" charset="0"/>
                <a:cs typeface="Arial" panose="020B0604020202020204" pitchFamily="34" charset="0"/>
              </a:rPr>
              <a:t>, </a:t>
            </a:r>
            <a:br>
              <a:rPr lang="de-DE" i="1" dirty="0" smtClean="0">
                <a:latin typeface="Arial" panose="020B0604020202020204" pitchFamily="34" charset="0"/>
                <a:cs typeface="Arial" panose="020B0604020202020204" pitchFamily="34" charset="0"/>
              </a:rPr>
            </a:br>
            <a:r>
              <a:rPr lang="de-DE" i="1" dirty="0" smtClean="0">
                <a:latin typeface="Arial" panose="020B0604020202020204" pitchFamily="34" charset="0"/>
                <a:cs typeface="Arial" panose="020B0604020202020204" pitchFamily="34" charset="0"/>
              </a:rPr>
              <a:t>unterstützen </a:t>
            </a:r>
            <a:r>
              <a:rPr lang="de-DE" i="1" dirty="0">
                <a:latin typeface="Arial" panose="020B0604020202020204" pitchFamily="34" charset="0"/>
                <a:cs typeface="Arial" panose="020B0604020202020204" pitchFamily="34" charset="0"/>
              </a:rPr>
              <a:t>u.a</a:t>
            </a:r>
            <a:r>
              <a:rPr lang="de-DE" i="1" dirty="0" smtClean="0">
                <a:latin typeface="Arial" panose="020B0604020202020204" pitchFamily="34" charset="0"/>
                <a:cs typeface="Arial" panose="020B0604020202020204" pitchFamily="34" charset="0"/>
              </a:rPr>
              <a:t>. die </a:t>
            </a:r>
            <a:r>
              <a:rPr lang="de-DE" i="1" dirty="0">
                <a:latin typeface="Arial" panose="020B0604020202020204" pitchFamily="34" charset="0"/>
                <a:cs typeface="Arial" panose="020B0604020202020204" pitchFamily="34" charset="0"/>
              </a:rPr>
              <a:t>Weiterentwicklung der personalisierten Medizin und helfen </a:t>
            </a:r>
            <a:r>
              <a:rPr lang="de-DE" i="1" dirty="0" smtClean="0">
                <a:latin typeface="Arial" panose="020B0604020202020204" pitchFamily="34" charset="0"/>
                <a:cs typeface="Arial" panose="020B0604020202020204" pitchFamily="34" charset="0"/>
              </a:rPr>
              <a:t>neue Therapieoptionen </a:t>
            </a:r>
            <a:r>
              <a:rPr lang="de-DE" i="1" dirty="0">
                <a:latin typeface="Arial" panose="020B0604020202020204" pitchFamily="34" charset="0"/>
                <a:cs typeface="Arial" panose="020B0604020202020204" pitchFamily="34" charset="0"/>
              </a:rPr>
              <a:t>zu finden und die </a:t>
            </a:r>
            <a:r>
              <a:rPr lang="de-DE" i="1" dirty="0" err="1">
                <a:latin typeface="Arial" panose="020B0604020202020204" pitchFamily="34" charset="0"/>
                <a:cs typeface="Arial" panose="020B0604020202020204" pitchFamily="34" charset="0"/>
              </a:rPr>
              <a:t>PatientInnenversorgung</a:t>
            </a:r>
            <a:r>
              <a:rPr lang="de-DE" i="1" dirty="0">
                <a:latin typeface="Arial" panose="020B0604020202020204" pitchFamily="34" charset="0"/>
                <a:cs typeface="Arial" panose="020B0604020202020204" pitchFamily="34" charset="0"/>
              </a:rPr>
              <a:t> zu verbessern</a:t>
            </a:r>
            <a:r>
              <a:rPr lang="de-DE" i="1" dirty="0" smtClean="0">
                <a:latin typeface="Arial" panose="020B0604020202020204" pitchFamily="34" charset="0"/>
                <a:cs typeface="Arial" panose="020B0604020202020204" pitchFamily="34" charset="0"/>
              </a:rPr>
              <a:t>.”</a:t>
            </a:r>
            <a:br>
              <a:rPr lang="de-DE" i="1" dirty="0" smtClean="0">
                <a:latin typeface="Arial" panose="020B0604020202020204" pitchFamily="34" charset="0"/>
                <a:cs typeface="Arial" panose="020B0604020202020204" pitchFamily="34" charset="0"/>
              </a:rPr>
            </a:br>
            <a:r>
              <a:rPr lang="de-DE" i="1" dirty="0" smtClean="0">
                <a:latin typeface="Arial" panose="020B0604020202020204" pitchFamily="34" charset="0"/>
                <a:cs typeface="Arial" panose="020B0604020202020204" pitchFamily="34" charset="0"/>
              </a:rPr>
              <a:t/>
            </a:r>
            <a:br>
              <a:rPr lang="de-DE" i="1" dirty="0" smtClean="0">
                <a:latin typeface="Arial" panose="020B0604020202020204" pitchFamily="34" charset="0"/>
                <a:cs typeface="Arial" panose="020B0604020202020204" pitchFamily="34" charset="0"/>
              </a:rPr>
            </a:br>
            <a:endParaRPr lang="de-DE" sz="1600"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de-DE" smtClean="0"/>
              <a:t>Coffee Lecture FDM und Medizin</a:t>
            </a:r>
            <a:endParaRPr lang="en-US" dirty="0"/>
          </a:p>
        </p:txBody>
      </p:sp>
      <p:sp>
        <p:nvSpPr>
          <p:cNvPr id="5" name="Foliennummernplatzhalter 4"/>
          <p:cNvSpPr>
            <a:spLocks noGrp="1"/>
          </p:cNvSpPr>
          <p:nvPr>
            <p:ph type="sldNum" sz="quarter" idx="12"/>
          </p:nvPr>
        </p:nvSpPr>
        <p:spPr/>
        <p:txBody>
          <a:bodyPr/>
          <a:lstStyle/>
          <a:p>
            <a:fld id="{8A7A6979-0714-4377-B894-6BE4C2D6E202}" type="slidenum">
              <a:rPr lang="en-US" smtClean="0"/>
              <a:t>15</a:t>
            </a:fld>
            <a:endParaRPr lang="en-US"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475" y="4297169"/>
            <a:ext cx="3476625" cy="1314450"/>
          </a:xfrm>
          <a:prstGeom prst="rect">
            <a:avLst/>
          </a:prstGeom>
        </p:spPr>
      </p:pic>
      <p:sp>
        <p:nvSpPr>
          <p:cNvPr id="7" name="Rechteck 6"/>
          <p:cNvSpPr/>
          <p:nvPr/>
        </p:nvSpPr>
        <p:spPr>
          <a:xfrm rot="10800000" flipV="1">
            <a:off x="4778476" y="5704461"/>
            <a:ext cx="2722910" cy="646331"/>
          </a:xfrm>
          <a:prstGeom prst="rect">
            <a:avLst/>
          </a:prstGeom>
        </p:spPr>
        <p:txBody>
          <a:bodyPr wrap="square">
            <a:spAutoFit/>
          </a:bodyPr>
          <a:lstStyle/>
          <a:p>
            <a:r>
              <a:rPr lang="de-DE" dirty="0">
                <a:hlinkClick r:id="rId3"/>
              </a:rPr>
              <a:t>https://www.nfdi4health.de</a:t>
            </a:r>
            <a:r>
              <a:rPr lang="de-DE" dirty="0" smtClean="0">
                <a:hlinkClick r:id="rId3"/>
              </a:rPr>
              <a:t>/</a:t>
            </a:r>
            <a:endParaRPr lang="de-DE" dirty="0" smtClean="0"/>
          </a:p>
          <a:p>
            <a:endParaRPr lang="de-DE" dirty="0"/>
          </a:p>
        </p:txBody>
      </p:sp>
    </p:spTree>
    <p:extLst>
      <p:ext uri="{BB962C8B-B14F-4D97-AF65-F5344CB8AC3E}">
        <p14:creationId xmlns:p14="http://schemas.microsoft.com/office/powerpoint/2010/main" val="1375513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9" y="831274"/>
            <a:ext cx="10196946" cy="5324535"/>
          </a:xfrm>
          <a:prstGeom prst="rect">
            <a:avLst/>
          </a:prstGeom>
        </p:spPr>
        <p:txBody>
          <a:bodyPr wrap="square">
            <a:spAutoFit/>
          </a:bodyPr>
          <a:lstStyle/>
          <a:p>
            <a:r>
              <a:rPr lang="de-DE" b="1" dirty="0" smtClean="0">
                <a:latin typeface="Arial" panose="020B0604020202020204" pitchFamily="34" charset="0"/>
                <a:cs typeface="Arial" panose="020B0604020202020204" pitchFamily="34" charset="0"/>
              </a:rPr>
              <a:t>Konsortien im Bereich Lebenswissenschaften / Medizin:</a:t>
            </a:r>
            <a:br>
              <a:rPr lang="de-DE" b="1" dirty="0" smtClean="0">
                <a:latin typeface="Arial" panose="020B0604020202020204" pitchFamily="34" charset="0"/>
                <a:cs typeface="Arial" panose="020B0604020202020204" pitchFamily="34" charset="0"/>
              </a:rPr>
            </a:br>
            <a:endParaRPr lang="de-DE"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GHGA</a:t>
            </a:r>
          </a:p>
          <a:p>
            <a:pPr marL="285750"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NFDI4Immuno</a:t>
            </a:r>
          </a:p>
          <a:p>
            <a:pPr marL="285750"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NFDI-</a:t>
            </a:r>
            <a:r>
              <a:rPr lang="de-DE" dirty="0" err="1" smtClean="0">
                <a:latin typeface="Arial" panose="020B0604020202020204" pitchFamily="34" charset="0"/>
                <a:cs typeface="Arial" panose="020B0604020202020204" pitchFamily="34" charset="0"/>
              </a:rPr>
              <a:t>Neuro</a:t>
            </a:r>
            <a:endParaRPr lang="de-D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NFDI4BIOIMAGE</a:t>
            </a:r>
          </a:p>
          <a:p>
            <a:pPr marL="285750"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NFDI4MICROBIOTA</a:t>
            </a:r>
          </a:p>
          <a:p>
            <a:pPr marL="285750" indent="-285750">
              <a:buFont typeface="Arial" panose="020B0604020202020204" pitchFamily="34" charset="0"/>
              <a:buChar char="•"/>
            </a:pPr>
            <a:r>
              <a:rPr lang="de-DE" dirty="0" smtClean="0">
                <a:latin typeface="Arial" panose="020B0604020202020204" pitchFamily="34" charset="0"/>
                <a:cs typeface="Arial" panose="020B0604020202020204" pitchFamily="34" charset="0"/>
              </a:rPr>
              <a:t>NFDI4Health</a:t>
            </a:r>
          </a:p>
          <a:p>
            <a:pPr marL="285750"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dirty="0" smtClean="0">
              <a:latin typeface="Arial" panose="020B0604020202020204" pitchFamily="34" charset="0"/>
              <a:cs typeface="Arial" panose="020B0604020202020204" pitchFamily="34" charset="0"/>
            </a:endParaRPr>
          </a:p>
          <a:p>
            <a:r>
              <a:rPr lang="de-DE" b="1" dirty="0" smtClean="0">
                <a:latin typeface="Arial" panose="020B0604020202020204" pitchFamily="34" charset="0"/>
                <a:cs typeface="Arial" panose="020B0604020202020204" pitchFamily="34" charset="0"/>
              </a:rPr>
              <a:t>Kooperationen</a:t>
            </a:r>
            <a:r>
              <a:rPr lang="de-DE" dirty="0" smtClean="0">
                <a:latin typeface="Arial" panose="020B0604020202020204" pitchFamily="34" charset="0"/>
                <a:cs typeface="Arial" panose="020B0604020202020204" pitchFamily="34" charset="0"/>
              </a:rPr>
              <a:t> und </a:t>
            </a:r>
            <a:r>
              <a:rPr lang="de-DE" b="1" dirty="0" smtClean="0">
                <a:latin typeface="Arial" panose="020B0604020202020204" pitchFamily="34" charset="0"/>
                <a:cs typeface="Arial" panose="020B0604020202020204" pitchFamily="34" charset="0"/>
              </a:rPr>
              <a:t>Vernetzungen</a:t>
            </a:r>
            <a:r>
              <a:rPr lang="de-DE" dirty="0" smtClean="0">
                <a:latin typeface="Arial" panose="020B0604020202020204" pitchFamily="34" charset="0"/>
                <a:cs typeface="Arial" panose="020B0604020202020204" pitchFamily="34" charset="0"/>
              </a:rPr>
              <a:t> sind beim Umgang mit Forschungsdaten wichtig!</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b="1" dirty="0" smtClean="0">
                <a:latin typeface="Arial" panose="020B0604020202020204" pitchFamily="34" charset="0"/>
                <a:cs typeface="Arial" panose="020B0604020202020204" pitchFamily="34" charset="0"/>
              </a:rPr>
              <a:t>FDM</a:t>
            </a:r>
            <a:r>
              <a:rPr lang="de-DE" dirty="0" smtClean="0">
                <a:latin typeface="Arial" panose="020B0604020202020204" pitchFamily="34" charset="0"/>
                <a:cs typeface="Arial" panose="020B0604020202020204" pitchFamily="34" charset="0"/>
              </a:rPr>
              <a:t> an einer </a:t>
            </a:r>
            <a:r>
              <a:rPr lang="de-DE" b="1" dirty="0" smtClean="0">
                <a:latin typeface="Arial" panose="020B0604020202020204" pitchFamily="34" charset="0"/>
                <a:cs typeface="Arial" panose="020B0604020202020204" pitchFamily="34" charset="0"/>
              </a:rPr>
              <a:t>Universität </a:t>
            </a:r>
            <a:r>
              <a:rPr lang="de-DE" dirty="0" smtClean="0">
                <a:latin typeface="Arial" panose="020B0604020202020204" pitchFamily="34" charset="0"/>
                <a:cs typeface="Arial" panose="020B0604020202020204" pitchFamily="34" charset="0"/>
              </a:rPr>
              <a:t>funktioniert immer dann,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wenn sich die </a:t>
            </a:r>
            <a:r>
              <a:rPr lang="de-DE" b="1" dirty="0" smtClean="0">
                <a:latin typeface="Arial" panose="020B0604020202020204" pitchFamily="34" charset="0"/>
                <a:cs typeface="Arial" panose="020B0604020202020204" pitchFamily="34" charset="0"/>
              </a:rPr>
              <a:t>Hochschulleitungen „</a:t>
            </a:r>
            <a:r>
              <a:rPr lang="de-DE" dirty="0" smtClean="0">
                <a:latin typeface="Arial" panose="020B0604020202020204" pitchFamily="34" charset="0"/>
                <a:cs typeface="Arial" panose="020B0604020202020204" pitchFamily="34" charset="0"/>
              </a:rPr>
              <a:t>dafür interessieren“ (</a:t>
            </a:r>
            <a:r>
              <a:rPr lang="de-DE" b="1" dirty="0" smtClean="0">
                <a:latin typeface="Arial" panose="020B0604020202020204" pitchFamily="34" charset="0"/>
                <a:cs typeface="Arial" panose="020B0604020202020204" pitchFamily="34" charset="0"/>
              </a:rPr>
              <a:t>Rückendeckung</a:t>
            </a:r>
            <a:r>
              <a:rPr lang="de-DE" dirty="0" smtClean="0">
                <a:latin typeface="Arial" panose="020B0604020202020204" pitchFamily="34" charset="0"/>
                <a:cs typeface="Arial" panose="020B0604020202020204" pitchFamily="34" charset="0"/>
              </a:rPr>
              <a:t>).</a:t>
            </a:r>
            <a:endParaRPr lang="de-DE" dirty="0" smtClean="0">
              <a:latin typeface="Arial" panose="020B0604020202020204" pitchFamily="34" charset="0"/>
              <a:cs typeface="Arial" panose="020B0604020202020204" pitchFamily="34" charset="0"/>
            </a:endParaRPr>
          </a:p>
          <a:p>
            <a:endParaRPr lang="de-DE" i="1" dirty="0">
              <a:latin typeface="Arial" panose="020B0604020202020204" pitchFamily="34" charset="0"/>
              <a:cs typeface="Arial" panose="020B0604020202020204" pitchFamily="34" charset="0"/>
            </a:endParaRPr>
          </a:p>
          <a:p>
            <a:r>
              <a:rPr lang="de-DE" i="1" dirty="0" smtClean="0">
                <a:latin typeface="Arial" panose="020B0604020202020204" pitchFamily="34" charset="0"/>
                <a:cs typeface="Arial" panose="020B0604020202020204" pitchFamily="34" charset="0"/>
              </a:rPr>
              <a:t/>
            </a:r>
            <a:br>
              <a:rPr lang="de-DE" i="1" dirty="0" smtClean="0">
                <a:latin typeface="Arial" panose="020B0604020202020204" pitchFamily="34" charset="0"/>
                <a:cs typeface="Arial" panose="020B0604020202020204" pitchFamily="34" charset="0"/>
              </a:rPr>
            </a:br>
            <a:r>
              <a:rPr lang="de-DE" i="1" dirty="0" smtClean="0">
                <a:latin typeface="Arial" panose="020B0604020202020204" pitchFamily="34" charset="0"/>
                <a:cs typeface="Arial" panose="020B0604020202020204" pitchFamily="34" charset="0"/>
              </a:rPr>
              <a:t/>
            </a:r>
            <a:br>
              <a:rPr lang="de-DE" i="1" dirty="0" smtClean="0">
                <a:latin typeface="Arial" panose="020B0604020202020204" pitchFamily="34" charset="0"/>
                <a:cs typeface="Arial" panose="020B0604020202020204" pitchFamily="34" charset="0"/>
              </a:rPr>
            </a:br>
            <a:endParaRPr lang="de-DE" sz="1600"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de-DE" smtClean="0"/>
              <a:t>Coffee Lecture FDM und Medizin</a:t>
            </a:r>
            <a:endParaRPr lang="en-US" dirty="0"/>
          </a:p>
        </p:txBody>
      </p:sp>
      <p:sp>
        <p:nvSpPr>
          <p:cNvPr id="5" name="Foliennummernplatzhalter 4"/>
          <p:cNvSpPr>
            <a:spLocks noGrp="1"/>
          </p:cNvSpPr>
          <p:nvPr>
            <p:ph type="sldNum" sz="quarter" idx="12"/>
          </p:nvPr>
        </p:nvSpPr>
        <p:spPr/>
        <p:txBody>
          <a:bodyPr/>
          <a:lstStyle/>
          <a:p>
            <a:fld id="{8A7A6979-0714-4377-B894-6BE4C2D6E202}" type="slidenum">
              <a:rPr lang="en-US" smtClean="0"/>
              <a:t>16</a:t>
            </a:fld>
            <a:endParaRPr lang="en-US" dirty="0"/>
          </a:p>
        </p:txBody>
      </p:sp>
      <p:sp>
        <p:nvSpPr>
          <p:cNvPr id="7" name="Rechteck 6"/>
          <p:cNvSpPr/>
          <p:nvPr/>
        </p:nvSpPr>
        <p:spPr>
          <a:xfrm rot="10800000" flipV="1">
            <a:off x="4778476" y="5704461"/>
            <a:ext cx="2722910" cy="646331"/>
          </a:xfrm>
          <a:prstGeom prst="rect">
            <a:avLst/>
          </a:prstGeom>
        </p:spPr>
        <p:txBody>
          <a:bodyPr wrap="square">
            <a:spAutoFit/>
          </a:bodyPr>
          <a:lstStyle/>
          <a:p>
            <a:r>
              <a:rPr lang="de-DE" dirty="0">
                <a:hlinkClick r:id="rId2"/>
              </a:rPr>
              <a:t>https://www.nfdi4health.de</a:t>
            </a:r>
            <a:r>
              <a:rPr lang="de-DE" dirty="0" smtClean="0">
                <a:hlinkClick r:id="rId2"/>
              </a:rPr>
              <a:t>/</a:t>
            </a:r>
            <a:endParaRPr lang="de-DE" dirty="0" smtClean="0"/>
          </a:p>
          <a:p>
            <a:endParaRPr lang="de-DE" dirty="0"/>
          </a:p>
        </p:txBody>
      </p:sp>
    </p:spTree>
    <p:extLst>
      <p:ext uri="{BB962C8B-B14F-4D97-AF65-F5344CB8AC3E}">
        <p14:creationId xmlns:p14="http://schemas.microsoft.com/office/powerpoint/2010/main" val="4055111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9" y="831274"/>
            <a:ext cx="10196946" cy="615553"/>
          </a:xfrm>
          <a:prstGeom prst="rect">
            <a:avLst/>
          </a:prstGeom>
        </p:spPr>
        <p:txBody>
          <a:bodyPr wrap="square">
            <a:spAutoFit/>
          </a:bodyPr>
          <a:lstStyle/>
          <a:p>
            <a:r>
              <a:rPr lang="de-DE" i="1" dirty="0" smtClean="0">
                <a:latin typeface="Arial" panose="020B0604020202020204" pitchFamily="34" charset="0"/>
                <a:cs typeface="Arial" panose="020B0604020202020204" pitchFamily="34" charset="0"/>
              </a:rPr>
              <a:t/>
            </a:r>
            <a:br>
              <a:rPr lang="de-DE" i="1" dirty="0" smtClean="0">
                <a:latin typeface="Arial" panose="020B0604020202020204" pitchFamily="34" charset="0"/>
                <a:cs typeface="Arial" panose="020B0604020202020204" pitchFamily="34" charset="0"/>
              </a:rPr>
            </a:br>
            <a:endParaRPr lang="de-DE" sz="1600"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de-DE" smtClean="0"/>
              <a:t>Coffee Lecture FDM und Medizin</a:t>
            </a:r>
            <a:endParaRPr lang="en-US" dirty="0"/>
          </a:p>
        </p:txBody>
      </p:sp>
      <p:sp>
        <p:nvSpPr>
          <p:cNvPr id="5" name="Foliennummernplatzhalter 4"/>
          <p:cNvSpPr>
            <a:spLocks noGrp="1"/>
          </p:cNvSpPr>
          <p:nvPr>
            <p:ph type="sldNum" sz="quarter" idx="12"/>
          </p:nvPr>
        </p:nvSpPr>
        <p:spPr/>
        <p:txBody>
          <a:bodyPr/>
          <a:lstStyle/>
          <a:p>
            <a:fld id="{8A7A6979-0714-4377-B894-6BE4C2D6E202}" type="slidenum">
              <a:rPr lang="en-US" smtClean="0"/>
              <a:t>17</a:t>
            </a:fld>
            <a:endParaRPr lang="en-US"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770" y="570885"/>
            <a:ext cx="5799337" cy="5338302"/>
          </a:xfrm>
          <a:prstGeom prst="rect">
            <a:avLst/>
          </a:prstGeom>
        </p:spPr>
      </p:pic>
    </p:spTree>
    <p:extLst>
      <p:ext uri="{BB962C8B-B14F-4D97-AF65-F5344CB8AC3E}">
        <p14:creationId xmlns:p14="http://schemas.microsoft.com/office/powerpoint/2010/main" val="689105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10317019" cy="6093976"/>
          </a:xfrm>
          <a:prstGeom prst="rect">
            <a:avLst/>
          </a:prstGeom>
        </p:spPr>
        <p:txBody>
          <a:bodyPr wrap="square">
            <a:spAutoFit/>
          </a:bodyPr>
          <a:lstStyle/>
          <a:p>
            <a:r>
              <a:rPr lang="de-DE" b="1" dirty="0" smtClean="0">
                <a:latin typeface="Arial" panose="020B0604020202020204" pitchFamily="34" charset="0"/>
                <a:cs typeface="Arial" panose="020B0604020202020204" pitchFamily="34" charset="0"/>
              </a:rPr>
              <a:t>Medizinische Zentralbibliothek </a:t>
            </a:r>
            <a:br>
              <a:rPr lang="de-DE" b="1" dirty="0" smtClean="0">
                <a:latin typeface="Arial" panose="020B0604020202020204" pitchFamily="34" charset="0"/>
                <a:cs typeface="Arial" panose="020B0604020202020204" pitchFamily="34" charset="0"/>
              </a:rPr>
            </a:br>
            <a:endParaRPr lang="de-DE" b="1" dirty="0" smtClean="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a:t>
            </a:r>
            <a:r>
              <a:rPr lang="de-DE" b="1" dirty="0" smtClean="0">
                <a:latin typeface="Arial" panose="020B0604020202020204" pitchFamily="34" charset="0"/>
                <a:cs typeface="Arial" panose="020B0604020202020204" pitchFamily="34" charset="0"/>
              </a:rPr>
              <a:t>Aufgaben / Rollen im FDM (Aufbau von forschungsnahen Diensten, Wissensdiensten)?</a:t>
            </a:r>
          </a:p>
          <a:p>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t>
            </a:r>
            <a:r>
              <a:rPr lang="de-DE" b="1" dirty="0" smtClean="0">
                <a:latin typeface="Arial" panose="020B0604020202020204" pitchFamily="34" charset="0"/>
                <a:cs typeface="Arial" panose="020B0604020202020204" pitchFamily="34" charset="0"/>
              </a:rPr>
              <a:t>DMP-Support, Unterstützung bei Veröffentlichung (von Forschungsdaten) </a:t>
            </a:r>
            <a:r>
              <a:rPr lang="de-DE" b="1" dirty="0">
                <a:latin typeface="Arial" panose="020B0604020202020204" pitchFamily="34" charset="0"/>
                <a:cs typeface="Arial" panose="020B0604020202020204" pitchFamily="34" charset="0"/>
              </a:rPr>
              <a:t>&amp; Datenzitation</a:t>
            </a: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t>
            </a:r>
            <a:r>
              <a:rPr lang="de-DE" sz="1600" dirty="0" smtClean="0">
                <a:latin typeface="Arial" panose="020B0604020202020204" pitchFamily="34" charset="0"/>
                <a:cs typeface="Arial" panose="020B0604020202020204" pitchFamily="34" charset="0"/>
                <a:hlinkClick r:id="rId2"/>
              </a:rPr>
              <a:t>https</a:t>
            </a:r>
            <a:r>
              <a:rPr lang="de-DE" sz="1600" dirty="0">
                <a:latin typeface="Arial" panose="020B0604020202020204" pitchFamily="34" charset="0"/>
                <a:cs typeface="Arial" panose="020B0604020202020204" pitchFamily="34" charset="0"/>
                <a:hlinkClick r:id="rId2"/>
              </a:rPr>
              <a:t>://www.mzb.ovgu.de</a:t>
            </a:r>
            <a:r>
              <a:rPr lang="de-DE" sz="1600" dirty="0" smtClean="0">
                <a:latin typeface="Arial" panose="020B0604020202020204" pitchFamily="34" charset="0"/>
                <a:cs typeface="Arial" panose="020B0604020202020204" pitchFamily="34" charset="0"/>
                <a:hlinkClick r:id="rId2"/>
              </a:rPr>
              <a:t>/</a:t>
            </a:r>
            <a:r>
              <a:rPr lang="de-DE" sz="1600" dirty="0" smtClean="0">
                <a:latin typeface="Arial" panose="020B0604020202020204" pitchFamily="34" charset="0"/>
                <a:cs typeface="Arial" panose="020B0604020202020204" pitchFamily="34" charset="0"/>
              </a:rPr>
              <a:t> </a:t>
            </a:r>
          </a:p>
          <a:p>
            <a:r>
              <a:rPr lang="de-DE" sz="1600" dirty="0" smtClean="0">
                <a:latin typeface="Arial" panose="020B0604020202020204" pitchFamily="34" charset="0"/>
                <a:cs typeface="Arial" panose="020B0604020202020204" pitchFamily="34" charset="0"/>
              </a:rPr>
              <a:t> </a:t>
            </a:r>
            <a:r>
              <a:rPr lang="de-DE" sz="1600" dirty="0" smtClean="0">
                <a:latin typeface="Arial" panose="020B0604020202020204" pitchFamily="34" charset="0"/>
                <a:cs typeface="Arial" panose="020B0604020202020204" pitchFamily="34" charset="0"/>
                <a:hlinkClick r:id="rId3"/>
              </a:rPr>
              <a:t>https</a:t>
            </a:r>
            <a:r>
              <a:rPr lang="de-DE" sz="1600" dirty="0">
                <a:latin typeface="Arial" panose="020B0604020202020204" pitchFamily="34" charset="0"/>
                <a:cs typeface="Arial" panose="020B0604020202020204" pitchFamily="34" charset="0"/>
                <a:hlinkClick r:id="rId3"/>
              </a:rPr>
              <a:t>://</a:t>
            </a:r>
            <a:r>
              <a:rPr lang="de-DE" sz="1600" dirty="0" smtClean="0">
                <a:latin typeface="Arial" panose="020B0604020202020204" pitchFamily="34" charset="0"/>
                <a:cs typeface="Arial" panose="020B0604020202020204" pitchFamily="34" charset="0"/>
                <a:hlinkClick r:id="rId3"/>
              </a:rPr>
              <a:t>www.livivo.de</a:t>
            </a:r>
            <a:endParaRPr lang="de-DE" sz="1600" dirty="0" smtClean="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smtClean="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Die </a:t>
            </a:r>
            <a:r>
              <a:rPr lang="de-DE" b="1" dirty="0">
                <a:latin typeface="Arial" panose="020B0604020202020204" pitchFamily="34" charset="0"/>
                <a:cs typeface="Arial" panose="020B0604020202020204" pitchFamily="34" charset="0"/>
                <a:hlinkClick r:id="rId4"/>
              </a:rPr>
              <a:t>ZB MED</a:t>
            </a:r>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Deutsche Zentralbibliothek für Medizin – Informationszentrum Lebenswissenschaften</a:t>
            </a:r>
            <a:r>
              <a:rPr lang="de-DE" dirty="0">
                <a:latin typeface="Arial" panose="020B0604020202020204" pitchFamily="34" charset="0"/>
                <a:cs typeface="Arial" panose="020B0604020202020204" pitchFamily="34" charset="0"/>
              </a:rPr>
              <a:t>) in Köln ist das zentrale Servicezentrum für Fachinformationen </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und </a:t>
            </a:r>
            <a:r>
              <a:rPr lang="de-DE" dirty="0">
                <a:latin typeface="Arial" panose="020B0604020202020204" pitchFamily="34" charset="0"/>
                <a:cs typeface="Arial" panose="020B0604020202020204" pitchFamily="34" charset="0"/>
              </a:rPr>
              <a:t>Forschungsunterstützung in den Lebenswissenschaften. </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Im </a:t>
            </a:r>
            <a:r>
              <a:rPr lang="de-DE" dirty="0">
                <a:latin typeface="Arial" panose="020B0604020202020204" pitchFamily="34" charset="0"/>
                <a:cs typeface="Arial" panose="020B0604020202020204" pitchFamily="34" charset="0"/>
              </a:rPr>
              <a:t>Fokus stehen die Fächer </a:t>
            </a:r>
            <a:r>
              <a:rPr lang="de-DE" b="1" dirty="0">
                <a:latin typeface="Arial" panose="020B0604020202020204" pitchFamily="34" charset="0"/>
                <a:cs typeface="Arial" panose="020B0604020202020204" pitchFamily="34" charset="0"/>
              </a:rPr>
              <a:t>Medizin, Gesundheitswesen, Ernährungs-, Umwelt- </a:t>
            </a:r>
            <a:r>
              <a:rPr lang="de-DE" b="1" dirty="0" smtClean="0">
                <a:latin typeface="Arial" panose="020B0604020202020204" pitchFamily="34" charset="0"/>
                <a:cs typeface="Arial" panose="020B0604020202020204" pitchFamily="34" charset="0"/>
              </a:rPr>
              <a:t/>
            </a:r>
            <a:br>
              <a:rPr lang="de-DE" b="1" dirty="0" smtClean="0">
                <a:latin typeface="Arial" panose="020B0604020202020204" pitchFamily="34" charset="0"/>
                <a:cs typeface="Arial" panose="020B0604020202020204" pitchFamily="34" charset="0"/>
              </a:rPr>
            </a:br>
            <a:r>
              <a:rPr lang="de-DE" b="1" dirty="0" smtClean="0">
                <a:latin typeface="Arial" panose="020B0604020202020204" pitchFamily="34" charset="0"/>
                <a:cs typeface="Arial" panose="020B0604020202020204" pitchFamily="34" charset="0"/>
              </a:rPr>
              <a:t>und </a:t>
            </a:r>
            <a:r>
              <a:rPr lang="de-DE" b="1" dirty="0">
                <a:latin typeface="Arial" panose="020B0604020202020204" pitchFamily="34" charset="0"/>
                <a:cs typeface="Arial" panose="020B0604020202020204" pitchFamily="34" charset="0"/>
              </a:rPr>
              <a:t>Agrarwissenschaften</a:t>
            </a:r>
            <a:r>
              <a:rPr lang="de-DE" dirty="0" smtClean="0">
                <a:latin typeface="Arial" panose="020B0604020202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sz="1400" dirty="0" smtClean="0">
                <a:latin typeface="Arial" panose="020B0604020202020204" pitchFamily="34" charset="0"/>
                <a:cs typeface="Arial" panose="020B0604020202020204" pitchFamily="34" charset="0"/>
                <a:hlinkClick r:id="rId5"/>
              </a:rPr>
              <a:t>https</a:t>
            </a:r>
            <a:r>
              <a:rPr lang="de-DE" sz="1400" dirty="0">
                <a:latin typeface="Arial" panose="020B0604020202020204" pitchFamily="34" charset="0"/>
                <a:cs typeface="Arial" panose="020B0604020202020204" pitchFamily="34" charset="0"/>
                <a:hlinkClick r:id="rId5"/>
              </a:rPr>
              <a:t>://</a:t>
            </a:r>
            <a:r>
              <a:rPr lang="de-DE" sz="1400" dirty="0" smtClean="0">
                <a:latin typeface="Arial" panose="020B0604020202020204" pitchFamily="34" charset="0"/>
                <a:cs typeface="Arial" panose="020B0604020202020204" pitchFamily="34" charset="0"/>
                <a:hlinkClick r:id="rId5"/>
              </a:rPr>
              <a:t>www.zbmed.de/index.php</a:t>
            </a:r>
            <a:endParaRPr lang="de-DE" sz="1400" dirty="0" smtClean="0">
              <a:latin typeface="Arial" panose="020B0604020202020204" pitchFamily="34" charset="0"/>
              <a:cs typeface="Arial" panose="020B0604020202020204" pitchFamily="34" charset="0"/>
            </a:endParaRPr>
          </a:p>
          <a:p>
            <a:r>
              <a:rPr lang="de-DE" sz="1400" dirty="0" smtClean="0">
                <a:latin typeface="Arial" panose="020B0604020202020204" pitchFamily="34" charset="0"/>
                <a:cs typeface="Arial" panose="020B0604020202020204" pitchFamily="34" charset="0"/>
                <a:hlinkClick r:id="rId6"/>
              </a:rPr>
              <a:t>https</a:t>
            </a:r>
            <a:r>
              <a:rPr lang="de-DE" sz="1400" dirty="0">
                <a:latin typeface="Arial" panose="020B0604020202020204" pitchFamily="34" charset="0"/>
                <a:cs typeface="Arial" panose="020B0604020202020204" pitchFamily="34" charset="0"/>
                <a:hlinkClick r:id="rId6"/>
              </a:rPr>
              <a:t>://</a:t>
            </a:r>
            <a:r>
              <a:rPr lang="de-DE" sz="1400" dirty="0" smtClean="0">
                <a:latin typeface="Arial" panose="020B0604020202020204" pitchFamily="34" charset="0"/>
                <a:cs typeface="Arial" panose="020B0604020202020204" pitchFamily="34" charset="0"/>
                <a:hlinkClick r:id="rId6"/>
              </a:rPr>
              <a:t>www.publisso.de/forschungsdatenmanagement</a:t>
            </a:r>
            <a:endParaRPr lang="de-DE" sz="1400" dirty="0" smtClean="0">
              <a:latin typeface="Arial" panose="020B0604020202020204" pitchFamily="34" charset="0"/>
              <a:cs typeface="Arial" panose="020B0604020202020204" pitchFamily="34" charset="0"/>
            </a:endParaRPr>
          </a:p>
          <a:p>
            <a:endParaRPr lang="de-DE" dirty="0" smtClean="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de-DE" dirty="0" smtClean="0"/>
              <a:t>Coffee </a:t>
            </a:r>
            <a:r>
              <a:rPr lang="de-DE" dirty="0" err="1" smtClean="0"/>
              <a:t>Lecture</a:t>
            </a:r>
            <a:r>
              <a:rPr lang="de-DE" dirty="0" smtClean="0"/>
              <a:t> FDM und Medizin</a:t>
            </a:r>
            <a:endParaRPr lang="en-US" dirty="0"/>
          </a:p>
        </p:txBody>
      </p:sp>
      <p:sp>
        <p:nvSpPr>
          <p:cNvPr id="5" name="Foliennummernplatzhalter 4"/>
          <p:cNvSpPr>
            <a:spLocks noGrp="1"/>
          </p:cNvSpPr>
          <p:nvPr>
            <p:ph type="sldNum" sz="quarter" idx="12"/>
          </p:nvPr>
        </p:nvSpPr>
        <p:spPr/>
        <p:txBody>
          <a:bodyPr/>
          <a:lstStyle/>
          <a:p>
            <a:fld id="{8A7A6979-0714-4377-B894-6BE4C2D6E202}" type="slidenum">
              <a:rPr lang="en-US" smtClean="0"/>
              <a:t>18</a:t>
            </a:fld>
            <a:endParaRPr lang="en-US" dirty="0"/>
          </a:p>
        </p:txBody>
      </p:sp>
      <p:pic>
        <p:nvPicPr>
          <p:cNvPr id="6" name="Grafi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1159" y="2782529"/>
            <a:ext cx="1150884" cy="1150884"/>
          </a:xfrm>
          <a:prstGeom prst="rect">
            <a:avLst/>
          </a:prstGeom>
        </p:spPr>
      </p:pic>
      <p:pic>
        <p:nvPicPr>
          <p:cNvPr id="7" name="Grafi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8354" y="2867433"/>
            <a:ext cx="1743075" cy="981075"/>
          </a:xfrm>
          <a:prstGeom prst="rect">
            <a:avLst/>
          </a:prstGeom>
        </p:spPr>
      </p:pic>
    </p:spTree>
    <p:extLst>
      <p:ext uri="{BB962C8B-B14F-4D97-AF65-F5344CB8AC3E}">
        <p14:creationId xmlns:p14="http://schemas.microsoft.com/office/powerpoint/2010/main" val="2812747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10317019" cy="1200329"/>
          </a:xfrm>
          <a:prstGeom prst="rect">
            <a:avLst/>
          </a:prstGeom>
        </p:spPr>
        <p:txBody>
          <a:bodyPr wrap="square">
            <a:spAutoFit/>
          </a:bodyPr>
          <a:lstStyle/>
          <a:p>
            <a:r>
              <a:rPr lang="de-DE" b="1" dirty="0" smtClean="0">
                <a:latin typeface="Arial" panose="020B0604020202020204" pitchFamily="34" charset="0"/>
                <a:cs typeface="Arial" panose="020B0604020202020204" pitchFamily="34" charset="0"/>
              </a:rPr>
              <a:t>OVGU – Gesamtstrategie Forschungsdatenmanagement ? </a:t>
            </a:r>
            <a:br>
              <a:rPr lang="de-DE" b="1" dirty="0" smtClean="0">
                <a:latin typeface="Arial" panose="020B0604020202020204" pitchFamily="34" charset="0"/>
                <a:cs typeface="Arial" panose="020B0604020202020204" pitchFamily="34" charset="0"/>
              </a:rPr>
            </a:br>
            <a:r>
              <a:rPr lang="de-DE" b="1" dirty="0" smtClean="0">
                <a:latin typeface="Arial" panose="020B0604020202020204" pitchFamily="34" charset="0"/>
                <a:cs typeface="Arial" panose="020B0604020202020204" pitchFamily="34" charset="0"/>
              </a:rPr>
              <a:t>– Entwicklungen aktuell (ab Sommer 2023 </a:t>
            </a:r>
            <a:r>
              <a:rPr lang="de-DE" b="1" dirty="0" err="1" smtClean="0">
                <a:latin typeface="Arial" panose="020B0604020202020204" pitchFamily="34" charset="0"/>
                <a:cs typeface="Arial" panose="020B0604020202020204" pitchFamily="34" charset="0"/>
              </a:rPr>
              <a:t>ungewiß</a:t>
            </a:r>
            <a:r>
              <a:rPr lang="de-DE" b="1" dirty="0" smtClean="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hlinkClick r:id="rId2"/>
              </a:rPr>
              <a:t>https://www.fdm.ovgu.de</a:t>
            </a:r>
            <a:r>
              <a:rPr lang="de-DE" b="1" dirty="0" smtClean="0">
                <a:latin typeface="Arial" panose="020B0604020202020204" pitchFamily="34" charset="0"/>
                <a:cs typeface="Arial" panose="020B0604020202020204" pitchFamily="34" charset="0"/>
                <a:hlinkClick r:id="rId2"/>
              </a:rPr>
              <a:t>/</a:t>
            </a:r>
            <a:endParaRPr lang="de-DE" b="1" dirty="0" smtClean="0">
              <a:latin typeface="Arial" panose="020B0604020202020204" pitchFamily="34" charset="0"/>
              <a:cs typeface="Arial" panose="020B0604020202020204" pitchFamily="34" charset="0"/>
            </a:endParaRPr>
          </a:p>
          <a:p>
            <a:endParaRPr lang="de-DE" b="1" dirty="0" smtClean="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de-DE" smtClean="0"/>
              <a:t>Coffee Lecture FDM und Medizin</a:t>
            </a:r>
            <a:endParaRPr lang="en-US" dirty="0"/>
          </a:p>
        </p:txBody>
      </p:sp>
      <p:sp>
        <p:nvSpPr>
          <p:cNvPr id="5" name="Foliennummernplatzhalter 4"/>
          <p:cNvSpPr>
            <a:spLocks noGrp="1"/>
          </p:cNvSpPr>
          <p:nvPr>
            <p:ph type="sldNum" sz="quarter" idx="12"/>
          </p:nvPr>
        </p:nvSpPr>
        <p:spPr/>
        <p:txBody>
          <a:bodyPr/>
          <a:lstStyle/>
          <a:p>
            <a:fld id="{8A7A6979-0714-4377-B894-6BE4C2D6E202}" type="slidenum">
              <a:rPr lang="en-US" smtClean="0"/>
              <a:t>19</a:t>
            </a:fld>
            <a:endParaRPr lang="en-US"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17" y="1616555"/>
            <a:ext cx="3044821" cy="4302463"/>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507" y="1590244"/>
            <a:ext cx="3112882" cy="4398636"/>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4104" y="1616556"/>
            <a:ext cx="3094260" cy="4372324"/>
          </a:xfrm>
          <a:prstGeom prst="rect">
            <a:avLst/>
          </a:prstGeom>
        </p:spPr>
      </p:pic>
    </p:spTree>
    <p:extLst>
      <p:ext uri="{BB962C8B-B14F-4D97-AF65-F5344CB8AC3E}">
        <p14:creationId xmlns:p14="http://schemas.microsoft.com/office/powerpoint/2010/main" val="3411106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10317019" cy="5893921"/>
          </a:xfrm>
          <a:prstGeom prst="rect">
            <a:avLst/>
          </a:prstGeom>
        </p:spPr>
        <p:txBody>
          <a:bodyPr wrap="square">
            <a:spAutoFit/>
          </a:bodyPr>
          <a:lstStyle/>
          <a:p>
            <a:r>
              <a:rPr lang="de-DE" b="1" dirty="0" smtClean="0">
                <a:latin typeface="Arial" panose="020B0604020202020204" pitchFamily="34" charset="0"/>
              </a:rPr>
              <a:t>Forschungsdatenmanagement, „kurz und knackig“ (Coffee </a:t>
            </a:r>
            <a:r>
              <a:rPr lang="de-DE" b="1" dirty="0" err="1" smtClean="0">
                <a:latin typeface="Arial" panose="020B0604020202020204" pitchFamily="34" charset="0"/>
              </a:rPr>
              <a:t>Lecture</a:t>
            </a:r>
            <a:r>
              <a:rPr lang="de-DE" b="1" dirty="0" smtClean="0">
                <a:latin typeface="Arial" panose="020B0604020202020204" pitchFamily="34" charset="0"/>
              </a:rPr>
              <a:t>).</a:t>
            </a:r>
            <a:br>
              <a:rPr lang="de-DE" b="1" dirty="0" smtClean="0">
                <a:latin typeface="Arial" panose="020B0604020202020204" pitchFamily="34" charset="0"/>
              </a:rPr>
            </a:br>
            <a:r>
              <a:rPr lang="de-DE" dirty="0"/>
              <a:t/>
            </a:r>
            <a:br>
              <a:rPr lang="de-DE" dirty="0"/>
            </a:br>
            <a:r>
              <a:rPr lang="de-DE" sz="1700" dirty="0">
                <a:latin typeface="Arial" panose="020B0604020202020204" pitchFamily="34" charset="0"/>
                <a:cs typeface="Arial" panose="020B0604020202020204" pitchFamily="34" charset="0"/>
              </a:rPr>
              <a:t>FDM bezeichnet den Prozess, der alle Methoden und Verfahren umfasst, die zur Sicherung der langfristigen Nutzbarkeit von Forschungsdaten angewendet werden</a:t>
            </a:r>
            <a:r>
              <a:rPr lang="de-DE" sz="1700" dirty="0" smtClean="0">
                <a:latin typeface="Arial" panose="020B0604020202020204" pitchFamily="34" charset="0"/>
                <a:cs typeface="Arial" panose="020B0604020202020204" pitchFamily="34" charset="0"/>
              </a:rPr>
              <a:t>:</a:t>
            </a:r>
            <a:br>
              <a:rPr lang="de-DE" sz="1700" dirty="0" smtClean="0">
                <a:latin typeface="Arial" panose="020B0604020202020204" pitchFamily="34" charset="0"/>
                <a:cs typeface="Arial" panose="020B0604020202020204" pitchFamily="34" charset="0"/>
              </a:rPr>
            </a:br>
            <a:endParaRPr lang="de-DE" sz="1700" dirty="0">
              <a:latin typeface="Arial" panose="020B0604020202020204" pitchFamily="34" charset="0"/>
              <a:cs typeface="Arial" panose="020B0604020202020204" pitchFamily="34" charset="0"/>
            </a:endParaRPr>
          </a:p>
          <a:p>
            <a:r>
              <a:rPr lang="de-DE" sz="1700" dirty="0">
                <a:latin typeface="Arial" panose="020B0604020202020204" pitchFamily="34" charset="0"/>
                <a:cs typeface="Arial" panose="020B0604020202020204" pitchFamily="34" charset="0"/>
              </a:rPr>
              <a:t>● </a:t>
            </a:r>
            <a:r>
              <a:rPr lang="de-DE" sz="1700" dirty="0" smtClean="0">
                <a:latin typeface="Arial" panose="020B0604020202020204" pitchFamily="34" charset="0"/>
                <a:cs typeface="Arial" panose="020B0604020202020204" pitchFamily="34" charset="0"/>
              </a:rPr>
              <a:t>Generierung</a:t>
            </a:r>
            <a:br>
              <a:rPr lang="de-DE" sz="1700" dirty="0" smtClean="0">
                <a:latin typeface="Arial" panose="020B0604020202020204" pitchFamily="34" charset="0"/>
                <a:cs typeface="Arial" panose="020B0604020202020204" pitchFamily="34" charset="0"/>
              </a:rPr>
            </a:br>
            <a:endParaRPr lang="de-DE" sz="1700" dirty="0">
              <a:latin typeface="Arial" panose="020B0604020202020204" pitchFamily="34" charset="0"/>
              <a:cs typeface="Arial" panose="020B0604020202020204" pitchFamily="34" charset="0"/>
            </a:endParaRPr>
          </a:p>
          <a:p>
            <a:r>
              <a:rPr lang="de-DE" sz="1700" dirty="0">
                <a:latin typeface="Arial" panose="020B0604020202020204" pitchFamily="34" charset="0"/>
                <a:cs typeface="Arial" panose="020B0604020202020204" pitchFamily="34" charset="0"/>
              </a:rPr>
              <a:t>● </a:t>
            </a:r>
            <a:r>
              <a:rPr lang="de-DE" sz="1700" dirty="0" smtClean="0">
                <a:latin typeface="Arial" panose="020B0604020202020204" pitchFamily="34" charset="0"/>
                <a:cs typeface="Arial" panose="020B0604020202020204" pitchFamily="34" charset="0"/>
              </a:rPr>
              <a:t>Bearbeitung</a:t>
            </a:r>
            <a:br>
              <a:rPr lang="de-DE" sz="1700" dirty="0" smtClean="0">
                <a:latin typeface="Arial" panose="020B0604020202020204" pitchFamily="34" charset="0"/>
                <a:cs typeface="Arial" panose="020B0604020202020204" pitchFamily="34" charset="0"/>
              </a:rPr>
            </a:br>
            <a:endParaRPr lang="de-DE" sz="1700" dirty="0">
              <a:latin typeface="Arial" panose="020B0604020202020204" pitchFamily="34" charset="0"/>
              <a:cs typeface="Arial" panose="020B0604020202020204" pitchFamily="34" charset="0"/>
            </a:endParaRPr>
          </a:p>
          <a:p>
            <a:r>
              <a:rPr lang="de-DE" sz="1700" dirty="0">
                <a:latin typeface="Arial" panose="020B0604020202020204" pitchFamily="34" charset="0"/>
                <a:cs typeface="Arial" panose="020B0604020202020204" pitchFamily="34" charset="0"/>
              </a:rPr>
              <a:t>● </a:t>
            </a:r>
            <a:r>
              <a:rPr lang="de-DE" sz="1700" dirty="0" smtClean="0">
                <a:latin typeface="Arial" panose="020B0604020202020204" pitchFamily="34" charset="0"/>
                <a:cs typeface="Arial" panose="020B0604020202020204" pitchFamily="34" charset="0"/>
              </a:rPr>
              <a:t>Anreicherung</a:t>
            </a:r>
            <a:br>
              <a:rPr lang="de-DE" sz="1700" dirty="0" smtClean="0">
                <a:latin typeface="Arial" panose="020B0604020202020204" pitchFamily="34" charset="0"/>
                <a:cs typeface="Arial" panose="020B0604020202020204" pitchFamily="34" charset="0"/>
              </a:rPr>
            </a:br>
            <a:r>
              <a:rPr lang="de-DE" sz="1700" dirty="0" smtClean="0">
                <a:latin typeface="Arial" panose="020B0604020202020204" pitchFamily="34" charset="0"/>
                <a:cs typeface="Arial" panose="020B0604020202020204" pitchFamily="34" charset="0"/>
              </a:rPr>
              <a:t>  (</a:t>
            </a:r>
            <a:r>
              <a:rPr lang="de-DE" sz="1700" b="1" dirty="0" smtClean="0">
                <a:latin typeface="Arial" panose="020B0604020202020204" pitchFamily="34" charset="0"/>
                <a:cs typeface="Arial" panose="020B0604020202020204" pitchFamily="34" charset="0"/>
              </a:rPr>
              <a:t>Metadaten</a:t>
            </a:r>
            <a:r>
              <a:rPr lang="de-DE" sz="1700" dirty="0" smtClean="0">
                <a:latin typeface="Arial" panose="020B0604020202020204" pitchFamily="34" charset="0"/>
                <a:cs typeface="Arial" panose="020B0604020202020204" pitchFamily="34" charset="0"/>
              </a:rPr>
              <a:t>)</a:t>
            </a:r>
            <a:br>
              <a:rPr lang="de-DE" sz="1700" dirty="0" smtClean="0">
                <a:latin typeface="Arial" panose="020B0604020202020204" pitchFamily="34" charset="0"/>
                <a:cs typeface="Arial" panose="020B0604020202020204" pitchFamily="34" charset="0"/>
              </a:rPr>
            </a:br>
            <a:endParaRPr lang="de-DE" sz="1700" dirty="0">
              <a:latin typeface="Arial" panose="020B0604020202020204" pitchFamily="34" charset="0"/>
              <a:cs typeface="Arial" panose="020B0604020202020204" pitchFamily="34" charset="0"/>
            </a:endParaRPr>
          </a:p>
          <a:p>
            <a:r>
              <a:rPr lang="de-DE" sz="1700" dirty="0">
                <a:latin typeface="Arial" panose="020B0604020202020204" pitchFamily="34" charset="0"/>
                <a:cs typeface="Arial" panose="020B0604020202020204" pitchFamily="34" charset="0"/>
              </a:rPr>
              <a:t>● </a:t>
            </a:r>
            <a:r>
              <a:rPr lang="de-DE" sz="1700" dirty="0" smtClean="0">
                <a:latin typeface="Arial" panose="020B0604020202020204" pitchFamily="34" charset="0"/>
                <a:cs typeface="Arial" panose="020B0604020202020204" pitchFamily="34" charset="0"/>
              </a:rPr>
              <a:t>Archivierung</a:t>
            </a:r>
            <a:br>
              <a:rPr lang="de-DE" sz="1700" dirty="0" smtClean="0">
                <a:latin typeface="Arial" panose="020B0604020202020204" pitchFamily="34" charset="0"/>
                <a:cs typeface="Arial" panose="020B0604020202020204" pitchFamily="34" charset="0"/>
              </a:rPr>
            </a:br>
            <a:endParaRPr lang="de-DE" sz="1700" dirty="0">
              <a:latin typeface="Arial" panose="020B0604020202020204" pitchFamily="34" charset="0"/>
              <a:cs typeface="Arial" panose="020B0604020202020204" pitchFamily="34" charset="0"/>
            </a:endParaRPr>
          </a:p>
          <a:p>
            <a:r>
              <a:rPr lang="de-DE" sz="1700" dirty="0">
                <a:latin typeface="Arial" panose="020B0604020202020204" pitchFamily="34" charset="0"/>
                <a:cs typeface="Arial" panose="020B0604020202020204" pitchFamily="34" charset="0"/>
              </a:rPr>
              <a:t>● </a:t>
            </a:r>
            <a:r>
              <a:rPr lang="de-DE" sz="1700" dirty="0" smtClean="0">
                <a:latin typeface="Arial" panose="020B0604020202020204" pitchFamily="34" charset="0"/>
                <a:cs typeface="Arial" panose="020B0604020202020204" pitchFamily="34" charset="0"/>
              </a:rPr>
              <a:t>Veröffentlichung</a:t>
            </a:r>
            <a:br>
              <a:rPr lang="de-DE" sz="1700" dirty="0" smtClean="0">
                <a:latin typeface="Arial" panose="020B0604020202020204" pitchFamily="34" charset="0"/>
                <a:cs typeface="Arial" panose="020B0604020202020204" pitchFamily="34" charset="0"/>
              </a:rPr>
            </a:br>
            <a:endParaRPr lang="de-DE" sz="1700" dirty="0">
              <a:latin typeface="Arial" panose="020B0604020202020204" pitchFamily="34" charset="0"/>
              <a:cs typeface="Arial" panose="020B0604020202020204" pitchFamily="34" charset="0"/>
            </a:endParaRPr>
          </a:p>
          <a:p>
            <a:r>
              <a:rPr lang="de-DE" sz="1700" dirty="0" smtClean="0">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Handhabung der Daten über den gesamten Datenlebenszyklus)</a:t>
            </a:r>
          </a:p>
          <a:p>
            <a:endParaRPr lang="de-DE" sz="1700" i="1" dirty="0" smtClean="0">
              <a:latin typeface="Arial" panose="020B0604020202020204" pitchFamily="34" charset="0"/>
              <a:cs typeface="Arial" panose="020B0604020202020204" pitchFamily="34" charset="0"/>
            </a:endParaRPr>
          </a:p>
          <a:p>
            <a:r>
              <a:rPr lang="de-DE" sz="1700" i="1" dirty="0" smtClean="0">
                <a:latin typeface="Arial" panose="020B0604020202020204" pitchFamily="34" charset="0"/>
                <a:cs typeface="Arial" panose="020B0604020202020204" pitchFamily="34" charset="0"/>
              </a:rPr>
              <a:t>"</a:t>
            </a:r>
            <a:r>
              <a:rPr lang="de-DE" sz="1700" i="1" dirty="0">
                <a:latin typeface="Arial" panose="020B0604020202020204" pitchFamily="34" charset="0"/>
                <a:cs typeface="Arial" panose="020B0604020202020204" pitchFamily="34" charset="0"/>
              </a:rPr>
              <a:t>Unter Forschungsdaten sind (…) Daten zu verstehen, die im Zuge eines wissenschaftlichen Vorhabens z. B. durch Quellenforschungen, Experimente, Messungen, Erhebungen oder Befragungen entstehen." </a:t>
            </a:r>
            <a:r>
              <a:rPr lang="de-DE" sz="1700" dirty="0">
                <a:latin typeface="Arial" panose="020B0604020202020204" pitchFamily="34" charset="0"/>
                <a:cs typeface="Arial" panose="020B0604020202020204" pitchFamily="34" charset="0"/>
              </a:rPr>
              <a:t>(DFG 2009)</a:t>
            </a:r>
          </a:p>
          <a:p>
            <a:endParaRPr lang="de-DE" dirty="0"/>
          </a:p>
        </p:txBody>
      </p:sp>
      <p:sp>
        <p:nvSpPr>
          <p:cNvPr id="5" name="Datumsplatzhalter 4"/>
          <p:cNvSpPr>
            <a:spLocks noGrp="1"/>
          </p:cNvSpPr>
          <p:nvPr>
            <p:ph type="dt" sz="half" idx="10"/>
          </p:nvPr>
        </p:nvSpPr>
        <p:spPr/>
        <p:txBody>
          <a:bodyPr/>
          <a:lstStyle/>
          <a:p>
            <a:r>
              <a:rPr lang="de-DE" smtClean="0"/>
              <a:t>10/05/2023</a:t>
            </a:r>
            <a:endParaRPr lang="en-US" dirty="0"/>
          </a:p>
        </p:txBody>
      </p:sp>
      <p:sp>
        <p:nvSpPr>
          <p:cNvPr id="6" name="Fußzeilenplatzhalter 5"/>
          <p:cNvSpPr>
            <a:spLocks noGrp="1"/>
          </p:cNvSpPr>
          <p:nvPr>
            <p:ph type="ftr" sz="quarter" idx="11"/>
          </p:nvPr>
        </p:nvSpPr>
        <p:spPr/>
        <p:txBody>
          <a:bodyPr/>
          <a:lstStyle/>
          <a:p>
            <a:r>
              <a:rPr lang="de-DE" dirty="0" smtClean="0"/>
              <a:t>Coffee </a:t>
            </a:r>
            <a:r>
              <a:rPr lang="de-DE" dirty="0" err="1" smtClean="0"/>
              <a:t>Lecture</a:t>
            </a:r>
            <a:r>
              <a:rPr lang="de-DE" dirty="0" smtClean="0"/>
              <a:t> FDM und Medizin</a:t>
            </a:r>
            <a:endParaRPr lang="en-US" dirty="0"/>
          </a:p>
        </p:txBody>
      </p:sp>
      <p:sp>
        <p:nvSpPr>
          <p:cNvPr id="7" name="Foliennummernplatzhalter 6"/>
          <p:cNvSpPr>
            <a:spLocks noGrp="1"/>
          </p:cNvSpPr>
          <p:nvPr>
            <p:ph type="sldNum" sz="quarter" idx="12"/>
          </p:nvPr>
        </p:nvSpPr>
        <p:spPr/>
        <p:txBody>
          <a:bodyPr/>
          <a:lstStyle/>
          <a:p>
            <a:fld id="{8A7A6979-0714-4377-B894-6BE4C2D6E202}" type="slidenum">
              <a:rPr lang="en-US" smtClean="0"/>
              <a:t>2</a:t>
            </a:fld>
            <a:endParaRPr lang="en-US" dirty="0"/>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165" y="2096552"/>
            <a:ext cx="2513632" cy="2613157"/>
          </a:xfrm>
          <a:prstGeom prst="rect">
            <a:avLst/>
          </a:prstGeom>
        </p:spPr>
      </p:pic>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023" y="2050969"/>
            <a:ext cx="5125588" cy="2704321"/>
          </a:xfrm>
          <a:prstGeom prst="rect">
            <a:avLst/>
          </a:prstGeom>
        </p:spPr>
      </p:pic>
    </p:spTree>
    <p:extLst>
      <p:ext uri="{BB962C8B-B14F-4D97-AF65-F5344CB8AC3E}">
        <p14:creationId xmlns:p14="http://schemas.microsoft.com/office/powerpoint/2010/main" val="2685029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10317019" cy="6971139"/>
          </a:xfrm>
          <a:prstGeom prst="rect">
            <a:avLst/>
          </a:prstGeom>
        </p:spPr>
        <p:txBody>
          <a:bodyPr wrap="square">
            <a:spAutoFit/>
          </a:bodyPr>
          <a:lstStyle/>
          <a:p>
            <a:r>
              <a:rPr lang="de-DE" b="1" dirty="0" smtClean="0">
                <a:latin typeface="Arial" panose="020B0604020202020204" pitchFamily="34" charset="0"/>
                <a:cs typeface="Arial" panose="020B0604020202020204" pitchFamily="34" charset="0"/>
              </a:rPr>
              <a:t>Fotos &amp; Abbildungen</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sz="1700" dirty="0" smtClean="0"/>
              <a:t>Foto </a:t>
            </a:r>
            <a:r>
              <a:rPr lang="de-DE" sz="1700" dirty="0"/>
              <a:t>von </a:t>
            </a:r>
            <a:r>
              <a:rPr lang="de-DE" sz="1700" dirty="0">
                <a:hlinkClick r:id="rId2"/>
              </a:rPr>
              <a:t>National Cancer </a:t>
            </a:r>
            <a:r>
              <a:rPr lang="de-DE" sz="1700" dirty="0" smtClean="0">
                <a:hlinkClick r:id="rId2"/>
              </a:rPr>
              <a:t>Institute</a:t>
            </a:r>
            <a:r>
              <a:rPr lang="de-DE" sz="1700" dirty="0" smtClean="0"/>
              <a:t> auf </a:t>
            </a:r>
            <a:r>
              <a:rPr lang="de-DE" sz="1700" dirty="0" err="1" smtClean="0">
                <a:hlinkClick r:id="rId3"/>
              </a:rPr>
              <a:t>Unsplash</a:t>
            </a:r>
            <a:r>
              <a:rPr lang="de-DE" sz="1700" dirty="0" smtClean="0"/>
              <a:t> (Cover)</a:t>
            </a:r>
            <a:br>
              <a:rPr lang="de-DE" sz="1700" dirty="0" smtClean="0"/>
            </a:br>
            <a:r>
              <a:rPr lang="de-DE" sz="1700" dirty="0"/>
              <a:t>Foto von </a:t>
            </a:r>
            <a:r>
              <a:rPr lang="de-DE" sz="1700" dirty="0" err="1">
                <a:hlinkClick r:id="rId4"/>
              </a:rPr>
              <a:t>Jarek</a:t>
            </a:r>
            <a:r>
              <a:rPr lang="de-DE" sz="1700" dirty="0">
                <a:hlinkClick r:id="rId4"/>
              </a:rPr>
              <a:t> </a:t>
            </a:r>
            <a:r>
              <a:rPr lang="de-DE" sz="1700" dirty="0" err="1">
                <a:hlinkClick r:id="rId4"/>
              </a:rPr>
              <a:t>Ceborski</a:t>
            </a:r>
            <a:r>
              <a:rPr lang="de-DE" sz="1700" dirty="0"/>
              <a:t> auf </a:t>
            </a:r>
            <a:r>
              <a:rPr lang="de-DE" sz="1700" dirty="0" err="1">
                <a:hlinkClick r:id="rId5"/>
              </a:rPr>
              <a:t>Unsplash</a:t>
            </a:r>
            <a:r>
              <a:rPr lang="de-DE" sz="1700" dirty="0"/>
              <a:t> </a:t>
            </a:r>
            <a:r>
              <a:rPr lang="de-DE" sz="1700" dirty="0" smtClean="0"/>
              <a:t>(Cover) </a:t>
            </a:r>
            <a:endParaRPr lang="de-DE" sz="1700" dirty="0"/>
          </a:p>
          <a:p>
            <a:r>
              <a:rPr lang="de-DE" sz="1700" dirty="0" smtClean="0"/>
              <a:t>Foto </a:t>
            </a:r>
            <a:r>
              <a:rPr lang="de-DE" sz="1700" dirty="0"/>
              <a:t>von </a:t>
            </a:r>
            <a:r>
              <a:rPr lang="de-DE" sz="1700" dirty="0">
                <a:hlinkClick r:id="rId6"/>
              </a:rPr>
              <a:t>Julia </a:t>
            </a:r>
            <a:r>
              <a:rPr lang="de-DE" sz="1700" dirty="0" err="1">
                <a:hlinkClick r:id="rId6"/>
              </a:rPr>
              <a:t>Koblitz</a:t>
            </a:r>
            <a:r>
              <a:rPr lang="de-DE" sz="1700" dirty="0"/>
              <a:t> auf </a:t>
            </a:r>
            <a:r>
              <a:rPr lang="de-DE" sz="1700" dirty="0" err="1" smtClean="0">
                <a:hlinkClick r:id="rId3"/>
              </a:rPr>
              <a:t>Unsplash</a:t>
            </a:r>
            <a:r>
              <a:rPr lang="de-DE" sz="1700" dirty="0" smtClean="0"/>
              <a:t> </a:t>
            </a:r>
            <a:r>
              <a:rPr lang="de-DE" sz="1700" dirty="0"/>
              <a:t>(Cover</a:t>
            </a:r>
            <a:r>
              <a:rPr lang="de-DE" sz="1700" dirty="0" smtClean="0"/>
              <a:t>)</a:t>
            </a:r>
            <a:br>
              <a:rPr lang="de-DE" sz="1700" dirty="0" smtClean="0"/>
            </a:br>
            <a:r>
              <a:rPr lang="de-DE" sz="1700" dirty="0"/>
              <a:t>Foto von </a:t>
            </a:r>
            <a:r>
              <a:rPr lang="de-DE" sz="1700" dirty="0">
                <a:hlinkClick r:id="rId7"/>
              </a:rPr>
              <a:t>Nathan </a:t>
            </a:r>
            <a:r>
              <a:rPr lang="de-DE" sz="1700" dirty="0" err="1">
                <a:hlinkClick r:id="rId7"/>
              </a:rPr>
              <a:t>Dumlao</a:t>
            </a:r>
            <a:r>
              <a:rPr lang="de-DE" sz="1700" dirty="0"/>
              <a:t> auf </a:t>
            </a:r>
            <a:r>
              <a:rPr lang="de-DE" sz="1700" dirty="0" err="1">
                <a:hlinkClick r:id="rId8"/>
              </a:rPr>
              <a:t>Unsplash</a:t>
            </a:r>
            <a:r>
              <a:rPr lang="de-DE" sz="1700" dirty="0" smtClean="0"/>
              <a:t/>
            </a:r>
            <a:br>
              <a:rPr lang="de-DE" sz="1700" dirty="0" smtClean="0"/>
            </a:br>
            <a:r>
              <a:rPr lang="de-DE" sz="1700" dirty="0"/>
              <a:t>Foto von </a:t>
            </a:r>
            <a:r>
              <a:rPr lang="de-DE" sz="1700" dirty="0" err="1">
                <a:hlinkClick r:id="rId9"/>
              </a:rPr>
              <a:t>Braňo</a:t>
            </a:r>
            <a:r>
              <a:rPr lang="de-DE" sz="1700" dirty="0"/>
              <a:t> auf </a:t>
            </a:r>
            <a:r>
              <a:rPr lang="de-DE" sz="1700" dirty="0" err="1" smtClean="0">
                <a:hlinkClick r:id="rId10"/>
              </a:rPr>
              <a:t>Unsplash</a:t>
            </a:r>
            <a:r>
              <a:rPr lang="de-DE" sz="1700" dirty="0" smtClean="0"/>
              <a:t> (Folie 2)</a:t>
            </a:r>
            <a:br>
              <a:rPr lang="de-DE" sz="1700" dirty="0" smtClean="0"/>
            </a:br>
            <a:r>
              <a:rPr lang="de-DE" sz="1700" dirty="0" smtClean="0"/>
              <a:t>Data Life Cycle OVGU ASD &amp; T.G. und Screenshot Webseite Medizincampus (Folie 3)</a:t>
            </a:r>
            <a:endParaRPr lang="de-DE" sz="1700" dirty="0"/>
          </a:p>
          <a:p>
            <a:r>
              <a:rPr lang="de-DE" sz="1700" dirty="0"/>
              <a:t>Foto von </a:t>
            </a:r>
            <a:r>
              <a:rPr lang="de-DE" sz="1700" dirty="0">
                <a:hlinkClick r:id="rId11"/>
              </a:rPr>
              <a:t>Alina </a:t>
            </a:r>
            <a:r>
              <a:rPr lang="de-DE" sz="1700" dirty="0" err="1">
                <a:hlinkClick r:id="rId11"/>
              </a:rPr>
              <a:t>Grubnyak</a:t>
            </a:r>
            <a:r>
              <a:rPr lang="de-DE" sz="1700" dirty="0"/>
              <a:t> auf </a:t>
            </a:r>
            <a:r>
              <a:rPr lang="de-DE" sz="1700" dirty="0" err="1" smtClean="0">
                <a:hlinkClick r:id="rId12"/>
              </a:rPr>
              <a:t>Unsplash</a:t>
            </a:r>
            <a:r>
              <a:rPr lang="de-DE" sz="1700" dirty="0" smtClean="0"/>
              <a:t> (Folie 4</a:t>
            </a:r>
            <a:r>
              <a:rPr lang="de-DE" sz="1700" dirty="0"/>
              <a:t>) </a:t>
            </a:r>
            <a:br>
              <a:rPr lang="de-DE" sz="1700" dirty="0"/>
            </a:br>
            <a:r>
              <a:rPr lang="de-DE" sz="1700" dirty="0"/>
              <a:t>Foto von </a:t>
            </a:r>
            <a:r>
              <a:rPr lang="de-DE" sz="1700" dirty="0" err="1">
                <a:hlinkClick r:id="rId13"/>
              </a:rPr>
              <a:t>Ula</a:t>
            </a:r>
            <a:r>
              <a:rPr lang="de-DE" sz="1700" dirty="0">
                <a:hlinkClick r:id="rId13"/>
              </a:rPr>
              <a:t> </a:t>
            </a:r>
            <a:r>
              <a:rPr lang="de-DE" sz="1700" dirty="0" err="1">
                <a:hlinkClick r:id="rId13"/>
              </a:rPr>
              <a:t>Kuźma</a:t>
            </a:r>
            <a:r>
              <a:rPr lang="de-DE" sz="1700" dirty="0"/>
              <a:t> auf </a:t>
            </a:r>
            <a:r>
              <a:rPr lang="de-DE" sz="1700" dirty="0" err="1" smtClean="0">
                <a:hlinkClick r:id="rId14"/>
              </a:rPr>
              <a:t>Unsplash</a:t>
            </a:r>
            <a:r>
              <a:rPr lang="de-DE" sz="1700" dirty="0" smtClean="0"/>
              <a:t> (Folie 5</a:t>
            </a:r>
            <a:r>
              <a:rPr lang="de-DE" sz="1700" dirty="0"/>
              <a:t>) </a:t>
            </a:r>
            <a:br>
              <a:rPr lang="de-DE" sz="1700" dirty="0"/>
            </a:br>
            <a:r>
              <a:rPr lang="de-DE" sz="1700" dirty="0"/>
              <a:t>Foto von </a:t>
            </a:r>
            <a:r>
              <a:rPr lang="de-DE" sz="1700" dirty="0">
                <a:hlinkClick r:id="rId15"/>
              </a:rPr>
              <a:t>Amanda Jones</a:t>
            </a:r>
            <a:r>
              <a:rPr lang="de-DE" sz="1700" dirty="0"/>
              <a:t> auf </a:t>
            </a:r>
            <a:r>
              <a:rPr lang="de-DE" sz="1700" dirty="0" err="1" smtClean="0">
                <a:hlinkClick r:id="rId16"/>
              </a:rPr>
              <a:t>Unsplash</a:t>
            </a:r>
            <a:r>
              <a:rPr lang="de-DE" sz="1700" dirty="0" smtClean="0"/>
              <a:t> (Folie 5)</a:t>
            </a:r>
            <a:endParaRPr lang="de-DE" sz="1700" dirty="0"/>
          </a:p>
          <a:p>
            <a:r>
              <a:rPr lang="de-DE" sz="1700" dirty="0"/>
              <a:t>Foto von </a:t>
            </a:r>
            <a:r>
              <a:rPr lang="de-DE" sz="1700" dirty="0" err="1">
                <a:hlinkClick r:id="rId17"/>
              </a:rPr>
              <a:t>freestocks</a:t>
            </a:r>
            <a:r>
              <a:rPr lang="de-DE" sz="1700" dirty="0"/>
              <a:t> auf </a:t>
            </a:r>
            <a:r>
              <a:rPr lang="de-DE" sz="1700" dirty="0" err="1" smtClean="0">
                <a:hlinkClick r:id="rId18"/>
              </a:rPr>
              <a:t>Unsplash</a:t>
            </a:r>
            <a:r>
              <a:rPr lang="de-DE" sz="1700" dirty="0" smtClean="0"/>
              <a:t> (Folie 5)</a:t>
            </a:r>
          </a:p>
          <a:p>
            <a:r>
              <a:rPr lang="de-DE" sz="1700" dirty="0"/>
              <a:t>Foto von </a:t>
            </a:r>
            <a:r>
              <a:rPr lang="de-DE" sz="1700" dirty="0" err="1">
                <a:hlinkClick r:id="rId19"/>
              </a:rPr>
              <a:t>DeepMind</a:t>
            </a:r>
            <a:r>
              <a:rPr lang="de-DE" sz="1700" dirty="0"/>
              <a:t> auf </a:t>
            </a:r>
            <a:r>
              <a:rPr lang="de-DE" sz="1700" dirty="0" err="1" smtClean="0">
                <a:hlinkClick r:id="rId20"/>
              </a:rPr>
              <a:t>Unsplash</a:t>
            </a:r>
            <a:r>
              <a:rPr lang="de-DE" sz="1700" dirty="0" smtClean="0"/>
              <a:t> (Folie 6) </a:t>
            </a:r>
            <a:br>
              <a:rPr lang="de-DE" sz="1700" dirty="0" smtClean="0"/>
            </a:br>
            <a:r>
              <a:rPr lang="de-DE" sz="1700" dirty="0" smtClean="0"/>
              <a:t>Folie 7: </a:t>
            </a:r>
            <a:r>
              <a:rPr lang="de-DE" sz="1700" dirty="0">
                <a:hlinkClick r:id="rId21"/>
              </a:rPr>
              <a:t>https://www.medizininformatik-initiative.de/de/konsortien/datenintegrationszentren</a:t>
            </a:r>
            <a:endParaRPr lang="de-DE" sz="1700" dirty="0"/>
          </a:p>
          <a:p>
            <a:r>
              <a:rPr lang="de-DE" sz="1700" dirty="0">
                <a:hlinkClick r:id="rId22"/>
              </a:rPr>
              <a:t>http://ibmi.med.ovgu.de/</a:t>
            </a:r>
            <a:r>
              <a:rPr lang="de-DE" sz="1700" dirty="0" smtClean="0">
                <a:latin typeface="Arial" panose="020B0604020202020204" pitchFamily="34" charset="0"/>
                <a:cs typeface="Arial" panose="020B0604020202020204" pitchFamily="34" charset="0"/>
              </a:rPr>
              <a:t/>
            </a:r>
            <a:br>
              <a:rPr lang="de-DE" sz="1700" dirty="0" smtClean="0">
                <a:latin typeface="Arial" panose="020B0604020202020204" pitchFamily="34" charset="0"/>
                <a:cs typeface="Arial" panose="020B0604020202020204" pitchFamily="34" charset="0"/>
              </a:rPr>
            </a:br>
            <a:r>
              <a:rPr lang="de-DE" sz="1700" dirty="0"/>
              <a:t>Folie 8: </a:t>
            </a:r>
            <a:r>
              <a:rPr lang="de-DE" sz="1700" dirty="0">
                <a:hlinkClick r:id="rId23"/>
              </a:rPr>
              <a:t>https://</a:t>
            </a:r>
            <a:r>
              <a:rPr lang="de-DE" sz="1700" dirty="0" smtClean="0">
                <a:hlinkClick r:id="rId23"/>
              </a:rPr>
              <a:t>wms.diz-ag.med.ovgu.de/webdiz</a:t>
            </a:r>
            <a:endParaRPr lang="de-DE" sz="1700" dirty="0" smtClean="0"/>
          </a:p>
          <a:p>
            <a:r>
              <a:rPr lang="de-DE" sz="1700" dirty="0" smtClean="0"/>
              <a:t>Folie 9: </a:t>
            </a:r>
            <a:r>
              <a:rPr lang="de-DE" sz="1700" dirty="0">
                <a:hlinkClick r:id="rId24"/>
              </a:rPr>
              <a:t>https://</a:t>
            </a:r>
            <a:r>
              <a:rPr lang="de-DE" sz="1700" dirty="0" smtClean="0">
                <a:hlinkClick r:id="rId24"/>
              </a:rPr>
              <a:t>www.youtube.com/watch?v=t9H-YnWQe2k</a:t>
            </a:r>
            <a:r>
              <a:rPr lang="de-DE" sz="1700" dirty="0" smtClean="0"/>
              <a:t/>
            </a:r>
            <a:br>
              <a:rPr lang="de-DE" sz="1700" dirty="0" smtClean="0"/>
            </a:br>
            <a:r>
              <a:rPr lang="de-DE" sz="1700" dirty="0" smtClean="0"/>
              <a:t>Folie 11 </a:t>
            </a:r>
            <a:r>
              <a:rPr lang="de-DE" sz="1700" dirty="0"/>
              <a:t>&amp; Folie </a:t>
            </a:r>
            <a:r>
              <a:rPr lang="de-DE" sz="1700" dirty="0" smtClean="0"/>
              <a:t>12: </a:t>
            </a:r>
            <a:r>
              <a:rPr lang="de-DE" sz="1700" dirty="0"/>
              <a:t>NFDI4Health: </a:t>
            </a:r>
            <a:r>
              <a:rPr lang="de-DE" sz="1700" dirty="0">
                <a:hlinkClick r:id="rId25"/>
              </a:rPr>
              <a:t>https://www.nfdi4health.de</a:t>
            </a:r>
            <a:r>
              <a:rPr lang="de-DE" sz="1700" dirty="0" smtClean="0">
                <a:hlinkClick r:id="rId25"/>
              </a:rPr>
              <a:t>/</a:t>
            </a:r>
            <a:r>
              <a:rPr lang="de-DE" sz="1700" dirty="0" smtClean="0"/>
              <a:t/>
            </a:r>
            <a:br>
              <a:rPr lang="de-DE" sz="1700" dirty="0" smtClean="0"/>
            </a:br>
            <a:r>
              <a:rPr lang="de-DE" sz="1700" dirty="0" smtClean="0"/>
              <a:t>Folie 13: </a:t>
            </a:r>
            <a:r>
              <a:rPr lang="en-US" sz="1700" dirty="0" err="1"/>
              <a:t>Foto</a:t>
            </a:r>
            <a:r>
              <a:rPr lang="en-US" sz="1700" dirty="0"/>
              <a:t> von </a:t>
            </a:r>
            <a:r>
              <a:rPr lang="en-US" sz="1700" dirty="0">
                <a:hlinkClick r:id="rId26"/>
              </a:rPr>
              <a:t>Hope House Press - Leather Diary </a:t>
            </a:r>
            <a:r>
              <a:rPr lang="de-DE" sz="1700" dirty="0"/>
              <a:t>auf </a:t>
            </a:r>
            <a:r>
              <a:rPr lang="de-DE" sz="1700" dirty="0" err="1">
                <a:hlinkClick r:id="rId20"/>
              </a:rPr>
              <a:t>Unsplash</a:t>
            </a:r>
            <a:r>
              <a:rPr lang="de-DE" sz="1700" dirty="0"/>
              <a:t> </a:t>
            </a:r>
            <a:br>
              <a:rPr lang="de-DE" sz="1700" dirty="0"/>
            </a:br>
            <a:r>
              <a:rPr lang="de-DE" sz="1700" dirty="0"/>
              <a:t>Folie </a:t>
            </a:r>
            <a:r>
              <a:rPr lang="de-DE" sz="1700" dirty="0" smtClean="0"/>
              <a:t>14: </a:t>
            </a:r>
            <a:r>
              <a:rPr lang="de-DE" sz="1700" dirty="0"/>
              <a:t>Foto von </a:t>
            </a:r>
            <a:r>
              <a:rPr lang="de-DE" sz="1700" dirty="0" err="1">
                <a:hlinkClick r:id="rId27"/>
              </a:rPr>
              <a:t>Kaleidico</a:t>
            </a:r>
            <a:r>
              <a:rPr lang="de-DE" sz="1700" dirty="0"/>
              <a:t> auf </a:t>
            </a:r>
            <a:r>
              <a:rPr lang="de-DE" sz="1700" dirty="0" err="1" smtClean="0">
                <a:hlinkClick r:id="rId28"/>
              </a:rPr>
              <a:t>Unsplash</a:t>
            </a:r>
            <a:r>
              <a:rPr lang="de-DE" sz="1700" dirty="0" smtClean="0"/>
              <a:t/>
            </a:r>
            <a:br>
              <a:rPr lang="de-DE" sz="1700" dirty="0" smtClean="0"/>
            </a:br>
            <a:r>
              <a:rPr lang="de-DE" sz="1600" dirty="0"/>
              <a:t>Foto von </a:t>
            </a:r>
            <a:r>
              <a:rPr lang="de-DE" sz="1600" dirty="0">
                <a:hlinkClick r:id="rId29"/>
              </a:rPr>
              <a:t>Wilhelm Gunkel</a:t>
            </a:r>
            <a:r>
              <a:rPr lang="de-DE" sz="1600" dirty="0"/>
              <a:t> auf </a:t>
            </a:r>
            <a:r>
              <a:rPr lang="de-DE" sz="1600" dirty="0" err="1" smtClean="0">
                <a:hlinkClick r:id="rId30"/>
              </a:rPr>
              <a:t>Unsplash</a:t>
            </a:r>
            <a:r>
              <a:rPr lang="de-DE" sz="1600" dirty="0" smtClean="0"/>
              <a:t> (Folie 15)</a:t>
            </a:r>
            <a:endParaRPr lang="de-DE" sz="1700" dirty="0" smtClean="0"/>
          </a:p>
          <a:p>
            <a:endParaRPr lang="de-DE" sz="1400" dirty="0"/>
          </a:p>
          <a:p>
            <a:endParaRPr lang="de-DE" sz="1400" dirty="0"/>
          </a:p>
          <a:p>
            <a:endParaRPr lang="de-DE" sz="1400" dirty="0" smtClean="0"/>
          </a:p>
          <a:p>
            <a:r>
              <a:rPr lang="de-DE" sz="1400" dirty="0"/>
              <a:t/>
            </a:r>
            <a:br>
              <a:rPr lang="de-DE" sz="1400" dirty="0"/>
            </a:br>
            <a:endParaRPr lang="de-DE" sz="1400" dirty="0" smtClean="0"/>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de-DE" smtClean="0"/>
              <a:t>Coffee Lecture FDM und Medizin</a:t>
            </a:r>
            <a:endParaRPr lang="en-US" dirty="0"/>
          </a:p>
        </p:txBody>
      </p:sp>
      <p:sp>
        <p:nvSpPr>
          <p:cNvPr id="5" name="Foliennummernplatzhalter 4"/>
          <p:cNvSpPr>
            <a:spLocks noGrp="1"/>
          </p:cNvSpPr>
          <p:nvPr>
            <p:ph type="sldNum" sz="quarter" idx="12"/>
          </p:nvPr>
        </p:nvSpPr>
        <p:spPr/>
        <p:txBody>
          <a:bodyPr/>
          <a:lstStyle/>
          <a:p>
            <a:fld id="{8A7A6979-0714-4377-B894-6BE4C2D6E202}" type="slidenum">
              <a:rPr lang="en-US" smtClean="0"/>
              <a:t>20</a:t>
            </a:fld>
            <a:endParaRPr lang="en-US" dirty="0"/>
          </a:p>
        </p:txBody>
      </p:sp>
      <p:pic>
        <p:nvPicPr>
          <p:cNvPr id="6" name="Grafik 5"/>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168919" y="4697999"/>
            <a:ext cx="2279881" cy="1519921"/>
          </a:xfrm>
          <a:prstGeom prst="rect">
            <a:avLst/>
          </a:prstGeom>
        </p:spPr>
      </p:pic>
      <p:pic>
        <p:nvPicPr>
          <p:cNvPr id="7" name="Grafik 6"/>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128328" y="831274"/>
            <a:ext cx="4996354" cy="1468523"/>
          </a:xfrm>
          <a:prstGeom prst="rect">
            <a:avLst/>
          </a:prstGeom>
        </p:spPr>
      </p:pic>
    </p:spTree>
    <p:extLst>
      <p:ext uri="{BB962C8B-B14F-4D97-AF65-F5344CB8AC3E}">
        <p14:creationId xmlns:p14="http://schemas.microsoft.com/office/powerpoint/2010/main" val="5224087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10317019" cy="5324535"/>
          </a:xfrm>
          <a:prstGeom prst="rect">
            <a:avLst/>
          </a:prstGeom>
        </p:spPr>
        <p:txBody>
          <a:bodyPr wrap="square">
            <a:spAutoFit/>
          </a:bodyPr>
          <a:lstStyle/>
          <a:p>
            <a:r>
              <a:rPr lang="de-DE" b="1" dirty="0" smtClean="0">
                <a:latin typeface="Arial" panose="020B0604020202020204" pitchFamily="34" charset="0"/>
                <a:cs typeface="Arial" panose="020B0604020202020204" pitchFamily="34" charset="0"/>
              </a:rPr>
              <a:t>OVGU – Gesamtstrategie Forschungsdatenmanagement seit 2022 (der Plan / das Vorhaben)</a:t>
            </a:r>
          </a:p>
          <a:p>
            <a:endParaRPr lang="de-D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b="1" dirty="0" err="1" smtClean="0">
                <a:latin typeface="Arial" panose="020B0604020202020204" pitchFamily="34" charset="0"/>
                <a:cs typeface="Arial" panose="020B0604020202020204" pitchFamily="34" charset="0"/>
              </a:rPr>
              <a:t>Forschungsaktvitäten</a:t>
            </a:r>
            <a:r>
              <a:rPr lang="de-DE" sz="1600" b="1" dirty="0" smtClean="0">
                <a:latin typeface="Arial" panose="020B0604020202020204" pitchFamily="34" charset="0"/>
                <a:cs typeface="Arial" panose="020B0604020202020204" pitchFamily="34" charset="0"/>
              </a:rPr>
              <a:t> </a:t>
            </a:r>
            <a:r>
              <a:rPr lang="de-DE" sz="1600" b="1" dirty="0">
                <a:latin typeface="Arial" panose="020B0604020202020204" pitchFamily="34" charset="0"/>
                <a:cs typeface="Arial" panose="020B0604020202020204" pitchFamily="34" charset="0"/>
              </a:rPr>
              <a:t>und ihr Forschungsdatenmanagement an der OVGU </a:t>
            </a:r>
            <a:r>
              <a:rPr lang="de-DE" sz="1600" b="1" dirty="0" smtClean="0">
                <a:latin typeface="Arial" panose="020B0604020202020204" pitchFamily="34" charset="0"/>
                <a:cs typeface="Arial" panose="020B0604020202020204" pitchFamily="34" charset="0"/>
              </a:rPr>
              <a:t>begleiten</a:t>
            </a:r>
          </a:p>
          <a:p>
            <a:pPr marL="285750" indent="-285750">
              <a:buFont typeface="Arial" panose="020B0604020202020204" pitchFamily="34" charset="0"/>
              <a:buChar char="•"/>
            </a:pPr>
            <a:endParaRPr lang="de-DE"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b="1" dirty="0" smtClean="0">
                <a:latin typeface="Arial" panose="020B0604020202020204" pitchFamily="34" charset="0"/>
                <a:cs typeface="Arial" panose="020B0604020202020204" pitchFamily="34" charset="0"/>
              </a:rPr>
              <a:t>Bedarfsermittlungen</a:t>
            </a:r>
            <a:r>
              <a:rPr lang="de-DE" sz="1600" dirty="0" smtClean="0">
                <a:latin typeface="Arial" panose="020B0604020202020204" pitchFamily="34" charset="0"/>
                <a:cs typeface="Arial" panose="020B0604020202020204" pitchFamily="34" charset="0"/>
              </a:rPr>
              <a:t> und Support durch </a:t>
            </a:r>
            <a:r>
              <a:rPr lang="de-DE" sz="1600" b="1" dirty="0" smtClean="0">
                <a:latin typeface="Arial" panose="020B0604020202020204" pitchFamily="34" charset="0"/>
                <a:cs typeface="Arial" panose="020B0604020202020204" pitchFamily="34" charset="0"/>
              </a:rPr>
              <a:t>Data </a:t>
            </a:r>
            <a:r>
              <a:rPr lang="de-DE" sz="1600" b="1" dirty="0" err="1" smtClean="0">
                <a:latin typeface="Arial" panose="020B0604020202020204" pitchFamily="34" charset="0"/>
                <a:cs typeface="Arial" panose="020B0604020202020204" pitchFamily="34" charset="0"/>
              </a:rPr>
              <a:t>Stewardship</a:t>
            </a:r>
            <a:r>
              <a:rPr lang="de-DE" sz="1600" b="1" dirty="0" smtClean="0">
                <a:latin typeface="Arial" panose="020B0604020202020204" pitchFamily="34" charset="0"/>
                <a:cs typeface="Arial" panose="020B0604020202020204" pitchFamily="34" charset="0"/>
              </a:rPr>
              <a:t> </a:t>
            </a:r>
            <a:r>
              <a:rPr lang="de-DE" sz="1600" dirty="0" smtClean="0">
                <a:latin typeface="Arial" panose="020B0604020202020204" pitchFamily="34" charset="0"/>
                <a:cs typeface="Arial" panose="020B0604020202020204" pitchFamily="34" charset="0"/>
              </a:rPr>
              <a:t>(entlang </a:t>
            </a:r>
            <a:r>
              <a:rPr lang="de-DE" sz="1600" dirty="0">
                <a:latin typeface="Arial" panose="020B0604020202020204" pitchFamily="34" charset="0"/>
                <a:cs typeface="Arial" panose="020B0604020202020204" pitchFamily="34" charset="0"/>
              </a:rPr>
              <a:t>des "Data Life Cycle</a:t>
            </a:r>
            <a:r>
              <a:rPr lang="de-DE" sz="1600" dirty="0" smtClean="0">
                <a:latin typeface="Arial" panose="020B0604020202020204" pitchFamily="34" charset="0"/>
                <a:cs typeface="Arial" panose="020B0604020202020204" pitchFamily="34" charset="0"/>
              </a:rPr>
              <a:t>"), </a:t>
            </a:r>
            <a:br>
              <a:rPr lang="de-DE" sz="1600" dirty="0" smtClean="0">
                <a:latin typeface="Arial" panose="020B0604020202020204" pitchFamily="34" charset="0"/>
                <a:cs typeface="Arial" panose="020B0604020202020204" pitchFamily="34" charset="0"/>
              </a:rPr>
            </a:br>
            <a:r>
              <a:rPr lang="de-DE" sz="1600" dirty="0" smtClean="0">
                <a:latin typeface="Arial" panose="020B0604020202020204" pitchFamily="34" charset="0"/>
                <a:cs typeface="Arial" panose="020B0604020202020204" pitchFamily="34" charset="0"/>
              </a:rPr>
              <a:t>z.B. </a:t>
            </a:r>
            <a:r>
              <a:rPr lang="de-DE" sz="1600" dirty="0" err="1" smtClean="0">
                <a:latin typeface="Arial" panose="020B0604020202020204" pitchFamily="34" charset="0"/>
                <a:cs typeface="Arial" panose="020B0604020202020204" pitchFamily="34" charset="0"/>
              </a:rPr>
              <a:t>qual</a:t>
            </a:r>
            <a:r>
              <a:rPr lang="de-DE" sz="1600" dirty="0" smtClean="0">
                <a:latin typeface="Arial" panose="020B0604020202020204" pitchFamily="34" charset="0"/>
                <a:cs typeface="Arial" panose="020B0604020202020204" pitchFamily="34" charset="0"/>
              </a:rPr>
              <a:t>. Interviews, </a:t>
            </a:r>
            <a:r>
              <a:rPr lang="de-DE" sz="1600" dirty="0" err="1" smtClean="0">
                <a:latin typeface="Arial" panose="020B0604020202020204" pitchFamily="34" charset="0"/>
                <a:cs typeface="Arial" panose="020B0604020202020204" pitchFamily="34" charset="0"/>
              </a:rPr>
              <a:t>LimeSurveys</a:t>
            </a:r>
            <a:r>
              <a:rPr lang="de-DE" sz="1600" dirty="0" smtClean="0">
                <a:latin typeface="Arial" panose="020B0604020202020204" pitchFamily="34" charset="0"/>
                <a:cs typeface="Arial" panose="020B0604020202020204" pitchFamily="34" charset="0"/>
              </a:rPr>
              <a:t>, etc., „</a:t>
            </a:r>
            <a:r>
              <a:rPr lang="de-DE" sz="1600" dirty="0" err="1" smtClean="0">
                <a:latin typeface="Arial" panose="020B0604020202020204" pitchFamily="34" charset="0"/>
                <a:cs typeface="Arial" panose="020B0604020202020204" pitchFamily="34" charset="0"/>
              </a:rPr>
              <a:t>bottom-up</a:t>
            </a:r>
            <a:r>
              <a:rPr lang="de-DE" sz="16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b="1" dirty="0" smtClean="0">
                <a:latin typeface="Arial" panose="020B0604020202020204" pitchFamily="34" charset="0"/>
                <a:cs typeface="Arial" panose="020B0604020202020204" pitchFamily="34" charset="0"/>
              </a:rPr>
              <a:t>Fachspezifische </a:t>
            </a:r>
            <a:r>
              <a:rPr lang="de-DE" sz="1600" b="1" dirty="0">
                <a:latin typeface="Arial" panose="020B0604020202020204" pitchFamily="34" charset="0"/>
                <a:cs typeface="Arial" panose="020B0604020202020204" pitchFamily="34" charset="0"/>
              </a:rPr>
              <a:t>Forschungsdatenmanagement-Konzepte </a:t>
            </a:r>
            <a:r>
              <a:rPr lang="de-DE" sz="1600" b="1" dirty="0" smtClean="0">
                <a:latin typeface="Arial" panose="020B0604020202020204" pitchFamily="34" charset="0"/>
                <a:cs typeface="Arial" panose="020B0604020202020204" pitchFamily="34" charset="0"/>
              </a:rPr>
              <a:t>(Einbinden von Data Stewards)</a:t>
            </a:r>
            <a:r>
              <a:rPr lang="de-DE" sz="1600" dirty="0" smtClean="0">
                <a:latin typeface="Arial" panose="020B0604020202020204" pitchFamily="34" charset="0"/>
                <a:cs typeface="Arial" panose="020B0604020202020204" pitchFamily="34" charset="0"/>
              </a:rPr>
              <a:t/>
            </a:r>
            <a:br>
              <a:rPr lang="de-DE" sz="1600" dirty="0" smtClean="0">
                <a:latin typeface="Arial" panose="020B0604020202020204" pitchFamily="34" charset="0"/>
                <a:cs typeface="Arial" panose="020B0604020202020204" pitchFamily="34" charset="0"/>
              </a:rPr>
            </a:br>
            <a:r>
              <a:rPr lang="de-DE" sz="1600" dirty="0" smtClean="0">
                <a:latin typeface="Arial" panose="020B0604020202020204" pitchFamily="34" charset="0"/>
                <a:cs typeface="Arial" panose="020B0604020202020204" pitchFamily="34" charset="0"/>
              </a:rPr>
              <a:t>und </a:t>
            </a:r>
            <a:r>
              <a:rPr lang="de-DE" sz="1600" b="1" dirty="0">
                <a:latin typeface="Arial" panose="020B0604020202020204" pitchFamily="34" charset="0"/>
                <a:cs typeface="Arial" panose="020B0604020202020204" pitchFamily="34" charset="0"/>
              </a:rPr>
              <a:t>fächerübergreifende</a:t>
            </a:r>
            <a:r>
              <a:rPr lang="de-DE" sz="1600" dirty="0">
                <a:latin typeface="Arial" panose="020B0604020202020204" pitchFamily="34" charset="0"/>
                <a:cs typeface="Arial" panose="020B0604020202020204" pitchFamily="34" charset="0"/>
              </a:rPr>
              <a:t> </a:t>
            </a:r>
            <a:r>
              <a:rPr lang="de-DE" sz="1600" dirty="0" smtClean="0">
                <a:latin typeface="Arial" panose="020B0604020202020204" pitchFamily="34" charset="0"/>
                <a:cs typeface="Arial" panose="020B0604020202020204" pitchFamily="34" charset="0"/>
              </a:rPr>
              <a:t>Forschungsdatenmanagement-Konzepte (</a:t>
            </a:r>
            <a:r>
              <a:rPr lang="de-DE" sz="1600" b="1" dirty="0" err="1" smtClean="0">
                <a:latin typeface="Arial" panose="020B0604020202020204" pitchFamily="34" charset="0"/>
                <a:cs typeface="Arial" panose="020B0604020202020204" pitchFamily="34" charset="0"/>
              </a:rPr>
              <a:t>Use</a:t>
            </a:r>
            <a:r>
              <a:rPr lang="de-DE" sz="1600" b="1" dirty="0" smtClean="0">
                <a:latin typeface="Arial" panose="020B0604020202020204" pitchFamily="34" charset="0"/>
                <a:cs typeface="Arial" panose="020B0604020202020204" pitchFamily="34" charset="0"/>
              </a:rPr>
              <a:t> Cases</a:t>
            </a:r>
            <a:r>
              <a:rPr lang="de-DE" sz="1600" dirty="0" smtClean="0">
                <a:latin typeface="Arial" panose="020B0604020202020204" pitchFamily="34" charset="0"/>
                <a:cs typeface="Arial" panose="020B0604020202020204" pitchFamily="34" charset="0"/>
              </a:rPr>
              <a:t>,</a:t>
            </a:r>
            <a:r>
              <a:rPr lang="de-DE" sz="1600" b="1" dirty="0" smtClean="0">
                <a:latin typeface="Arial" panose="020B0604020202020204" pitchFamily="34" charset="0"/>
                <a:cs typeface="Arial" panose="020B0604020202020204" pitchFamily="34" charset="0"/>
              </a:rPr>
              <a:t> Workflows</a:t>
            </a:r>
            <a:r>
              <a:rPr lang="de-DE" sz="16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smtClean="0">
                <a:latin typeface="Arial" panose="020B0604020202020204" pitchFamily="34" charset="0"/>
                <a:cs typeface="Arial" panose="020B0604020202020204" pitchFamily="34" charset="0"/>
              </a:rPr>
              <a:t>Netzwerken </a:t>
            </a:r>
            <a:r>
              <a:rPr lang="de-DE" sz="1600" dirty="0">
                <a:latin typeface="Arial" panose="020B0604020202020204" pitchFamily="34" charset="0"/>
                <a:cs typeface="Arial" panose="020B0604020202020204" pitchFamily="34" charset="0"/>
              </a:rPr>
              <a:t>und </a:t>
            </a:r>
            <a:r>
              <a:rPr lang="de-DE" sz="1600" b="1" dirty="0">
                <a:latin typeface="Arial" panose="020B0604020202020204" pitchFamily="34" charset="0"/>
                <a:cs typeface="Arial" panose="020B0604020202020204" pitchFamily="34" charset="0"/>
              </a:rPr>
              <a:t>Kooperationen</a:t>
            </a:r>
            <a:r>
              <a:rPr lang="de-DE" sz="1600" dirty="0">
                <a:latin typeface="Arial" panose="020B0604020202020204" pitchFamily="34" charset="0"/>
                <a:cs typeface="Arial" panose="020B0604020202020204" pitchFamily="34" charset="0"/>
              </a:rPr>
              <a:t> (</a:t>
            </a:r>
            <a:r>
              <a:rPr lang="de-DE" sz="1600" dirty="0" smtClean="0">
                <a:latin typeface="Arial" panose="020B0604020202020204" pitchFamily="34" charset="0"/>
                <a:cs typeface="Arial" panose="020B0604020202020204" pitchFamily="34" charset="0"/>
              </a:rPr>
              <a:t>regional im Land Sachsen-Anhalt, </a:t>
            </a:r>
            <a:r>
              <a:rPr lang="de-DE" sz="1600" dirty="0">
                <a:latin typeface="Arial" panose="020B0604020202020204" pitchFamily="34" charset="0"/>
                <a:cs typeface="Arial" panose="020B0604020202020204" pitchFamily="34" charset="0"/>
              </a:rPr>
              <a:t>national und </a:t>
            </a:r>
            <a:r>
              <a:rPr lang="de-DE" sz="1600" dirty="0" smtClean="0">
                <a:latin typeface="Arial" panose="020B0604020202020204" pitchFamily="34" charset="0"/>
                <a:cs typeface="Arial" panose="020B0604020202020204" pitchFamily="34" charset="0"/>
              </a:rPr>
              <a:t>international)</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b="1" dirty="0" smtClean="0">
                <a:latin typeface="Arial" panose="020B0604020202020204" pitchFamily="34" charset="0"/>
                <a:cs typeface="Arial" panose="020B0604020202020204" pitchFamily="34" charset="0"/>
              </a:rPr>
              <a:t>Veranstaltungen </a:t>
            </a:r>
            <a:r>
              <a:rPr lang="de-DE" sz="1600" b="1" dirty="0">
                <a:latin typeface="Arial" panose="020B0604020202020204" pitchFamily="34" charset="0"/>
                <a:cs typeface="Arial" panose="020B0604020202020204" pitchFamily="34" charset="0"/>
              </a:rPr>
              <a:t>wie Workshops </a:t>
            </a:r>
            <a:r>
              <a:rPr lang="de-DE" sz="1600" dirty="0">
                <a:latin typeface="Arial" panose="020B0604020202020204" pitchFamily="34" charset="0"/>
                <a:cs typeface="Arial" panose="020B0604020202020204" pitchFamily="34" charset="0"/>
              </a:rPr>
              <a:t>an verschiedene Zielgruppen </a:t>
            </a:r>
            <a:r>
              <a:rPr lang="de-DE" sz="1600" dirty="0" smtClean="0">
                <a:latin typeface="Arial" panose="020B0604020202020204" pitchFamily="34" charset="0"/>
                <a:cs typeface="Arial" panose="020B0604020202020204" pitchFamily="34" charset="0"/>
              </a:rPr>
              <a:t>adressiert (inkl. Medizin),</a:t>
            </a:r>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 </a:t>
            </a:r>
            <a:r>
              <a:rPr lang="de-DE" sz="1600" dirty="0" smtClean="0">
                <a:latin typeface="Arial" panose="020B0604020202020204" pitchFamily="34" charset="0"/>
                <a:cs typeface="Arial" panose="020B0604020202020204" pitchFamily="34" charset="0"/>
              </a:rPr>
              <a:t>    Schulungen </a:t>
            </a:r>
            <a:r>
              <a:rPr lang="de-DE" sz="1600" dirty="0">
                <a:latin typeface="Arial" panose="020B0604020202020204" pitchFamily="34" charset="0"/>
                <a:cs typeface="Arial" panose="020B0604020202020204" pitchFamily="34" charset="0"/>
              </a:rPr>
              <a:t>und </a:t>
            </a:r>
            <a:r>
              <a:rPr lang="de-DE" sz="1600" dirty="0" smtClean="0">
                <a:latin typeface="Arial" panose="020B0604020202020204" pitchFamily="34" charset="0"/>
                <a:cs typeface="Arial" panose="020B0604020202020204" pitchFamily="34" charset="0"/>
              </a:rPr>
              <a:t>Schulungskonzepte gemeinsam erarbeiten </a:t>
            </a:r>
            <a:r>
              <a:rPr lang="de-DE" sz="1600" smtClean="0">
                <a:latin typeface="Arial" panose="020B0604020202020204" pitchFamily="34" charset="0"/>
                <a:cs typeface="Arial" panose="020B0604020202020204" pitchFamily="34" charset="0"/>
              </a:rPr>
              <a:t>und durchführen (AG)</a:t>
            </a:r>
            <a:endParaRPr lang="de-DE" sz="1600" dirty="0" smtClean="0">
              <a:latin typeface="Arial" panose="020B0604020202020204" pitchFamily="34" charset="0"/>
              <a:cs typeface="Arial" panose="020B0604020202020204" pitchFamily="34" charset="0"/>
            </a:endParaRPr>
          </a:p>
          <a:p>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b="1" dirty="0" smtClean="0">
                <a:latin typeface="Arial" panose="020B0604020202020204" pitchFamily="34" charset="0"/>
                <a:cs typeface="Arial" panose="020B0604020202020204" pitchFamily="34" charset="0"/>
              </a:rPr>
              <a:t>Datenmanagementpläne</a:t>
            </a:r>
            <a:r>
              <a:rPr lang="de-DE" sz="1600" dirty="0">
                <a:latin typeface="Arial" panose="020B0604020202020204" pitchFamily="34" charset="0"/>
                <a:cs typeface="Arial" panose="020B0604020202020204" pitchFamily="34" charset="0"/>
              </a:rPr>
              <a:t> </a:t>
            </a:r>
            <a:r>
              <a:rPr lang="de-DE" sz="1600" dirty="0" smtClean="0">
                <a:latin typeface="Arial" panose="020B0604020202020204" pitchFamily="34" charset="0"/>
                <a:cs typeface="Arial" panose="020B0604020202020204" pitchFamily="34" charset="0"/>
              </a:rPr>
              <a:t>(DMPTY, </a:t>
            </a:r>
            <a:r>
              <a:rPr lang="de-DE" sz="1600" dirty="0" err="1" smtClean="0">
                <a:latin typeface="Arial" panose="020B0604020202020204" pitchFamily="34" charset="0"/>
                <a:cs typeface="Arial" panose="020B0604020202020204" pitchFamily="34" charset="0"/>
              </a:rPr>
              <a:t>DataWiz</a:t>
            </a:r>
            <a:r>
              <a:rPr lang="de-DE" sz="1600" dirty="0" smtClean="0">
                <a:latin typeface="Arial" panose="020B0604020202020204" pitchFamily="34" charset="0"/>
                <a:cs typeface="Arial" panose="020B0604020202020204" pitchFamily="34" charset="0"/>
              </a:rPr>
              <a:t>, RDMO-Tool, etc.)</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smtClean="0">
                <a:latin typeface="Arial" panose="020B0604020202020204" pitchFamily="34" charset="0"/>
                <a:cs typeface="Arial" panose="020B0604020202020204" pitchFamily="34" charset="0"/>
              </a:rPr>
              <a:t>Bereitstellen </a:t>
            </a:r>
            <a:r>
              <a:rPr lang="de-DE" sz="1600" dirty="0">
                <a:latin typeface="Arial" panose="020B0604020202020204" pitchFamily="34" charset="0"/>
                <a:cs typeface="Arial" panose="020B0604020202020204" pitchFamily="34" charset="0"/>
              </a:rPr>
              <a:t>von </a:t>
            </a:r>
            <a:r>
              <a:rPr lang="de-DE" sz="1600" b="1" dirty="0">
                <a:latin typeface="Arial" panose="020B0604020202020204" pitchFamily="34" charset="0"/>
                <a:cs typeface="Arial" panose="020B0604020202020204" pitchFamily="34" charset="0"/>
              </a:rPr>
              <a:t>Publikations- und Speicherungslösungen </a:t>
            </a:r>
            <a:r>
              <a:rPr lang="de-DE" sz="1600" dirty="0">
                <a:latin typeface="Arial" panose="020B0604020202020204" pitchFamily="34" charset="0"/>
                <a:cs typeface="Arial" panose="020B0604020202020204" pitchFamily="34" charset="0"/>
              </a:rPr>
              <a:t>(auch in reg., nat. und int. </a:t>
            </a:r>
            <a:r>
              <a:rPr lang="de-DE" sz="1600" dirty="0" smtClean="0">
                <a:latin typeface="Arial" panose="020B0604020202020204" pitchFamily="34" charset="0"/>
                <a:cs typeface="Arial" panose="020B0604020202020204" pitchFamily="34" charset="0"/>
              </a:rPr>
              <a:t>Kooperationen)</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smtClean="0">
                <a:latin typeface="Arial" panose="020B0604020202020204" pitchFamily="34" charset="0"/>
                <a:cs typeface="Arial" panose="020B0604020202020204" pitchFamily="34" charset="0"/>
              </a:rPr>
              <a:t>Implementierung </a:t>
            </a:r>
            <a:r>
              <a:rPr lang="de-DE" sz="1600" dirty="0">
                <a:latin typeface="Arial" panose="020B0604020202020204" pitchFamily="34" charset="0"/>
                <a:cs typeface="Arial" panose="020B0604020202020204" pitchFamily="34" charset="0"/>
              </a:rPr>
              <a:t>und Verstetigung eines Forschungsdatenmanagement </a:t>
            </a:r>
            <a:r>
              <a:rPr lang="de-DE" sz="1600" dirty="0" smtClean="0">
                <a:latin typeface="Arial" panose="020B0604020202020204" pitchFamily="34" charset="0"/>
                <a:cs typeface="Arial" panose="020B0604020202020204" pitchFamily="34" charset="0"/>
              </a:rPr>
              <a:t/>
            </a:r>
            <a:br>
              <a:rPr lang="de-DE" sz="1600" dirty="0" smtClean="0">
                <a:latin typeface="Arial" panose="020B0604020202020204" pitchFamily="34" charset="0"/>
                <a:cs typeface="Arial" panose="020B0604020202020204" pitchFamily="34" charset="0"/>
              </a:rPr>
            </a:br>
            <a:r>
              <a:rPr lang="de-DE" sz="1600" dirty="0" smtClean="0">
                <a:latin typeface="Arial" panose="020B0604020202020204" pitchFamily="34" charset="0"/>
                <a:cs typeface="Arial" panose="020B0604020202020204" pitchFamily="34" charset="0"/>
              </a:rPr>
              <a:t>im </a:t>
            </a:r>
            <a:r>
              <a:rPr lang="de-DE" sz="1600" dirty="0">
                <a:latin typeface="Arial" panose="020B0604020202020204" pitchFamily="34" charset="0"/>
                <a:cs typeface="Arial" panose="020B0604020202020204" pitchFamily="34" charset="0"/>
              </a:rPr>
              <a:t>Sinne </a:t>
            </a:r>
            <a:r>
              <a:rPr lang="de-DE" sz="1600" dirty="0" smtClean="0">
                <a:latin typeface="Arial" panose="020B0604020202020204" pitchFamily="34" charset="0"/>
                <a:cs typeface="Arial" panose="020B0604020202020204" pitchFamily="34" charset="0"/>
              </a:rPr>
              <a:t>der </a:t>
            </a:r>
            <a:r>
              <a:rPr lang="de-DE" sz="1600" b="1" dirty="0">
                <a:latin typeface="Arial" panose="020B0604020202020204" pitchFamily="34" charset="0"/>
                <a:cs typeface="Arial" panose="020B0604020202020204" pitchFamily="34" charset="0"/>
              </a:rPr>
              <a:t>"guten wissenschaftlichen Praxis" </a:t>
            </a:r>
            <a:r>
              <a:rPr lang="de-DE" sz="1600" dirty="0">
                <a:latin typeface="Arial" panose="020B0604020202020204" pitchFamily="34" charset="0"/>
                <a:cs typeface="Arial" panose="020B0604020202020204" pitchFamily="34" charset="0"/>
              </a:rPr>
              <a:t>an der </a:t>
            </a:r>
            <a:r>
              <a:rPr lang="de-DE" sz="1600" dirty="0" smtClean="0">
                <a:latin typeface="Arial" panose="020B0604020202020204" pitchFamily="34" charset="0"/>
                <a:cs typeface="Arial" panose="020B0604020202020204" pitchFamily="34" charset="0"/>
              </a:rPr>
              <a:t>OVGU</a:t>
            </a:r>
            <a:endParaRPr lang="de-DE" sz="1600"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de-DE" smtClean="0"/>
              <a:t>Coffee Lecture FDM und Medizin</a:t>
            </a:r>
            <a:endParaRPr lang="en-US" dirty="0"/>
          </a:p>
        </p:txBody>
      </p:sp>
      <p:sp>
        <p:nvSpPr>
          <p:cNvPr id="5" name="Foliennummernplatzhalter 4"/>
          <p:cNvSpPr>
            <a:spLocks noGrp="1"/>
          </p:cNvSpPr>
          <p:nvPr>
            <p:ph type="sldNum" sz="quarter" idx="12"/>
          </p:nvPr>
        </p:nvSpPr>
        <p:spPr/>
        <p:txBody>
          <a:bodyPr/>
          <a:lstStyle/>
          <a:p>
            <a:fld id="{8A7A6979-0714-4377-B894-6BE4C2D6E202}" type="slidenum">
              <a:rPr lang="en-US" smtClean="0"/>
              <a:t>3</a:t>
            </a:fld>
            <a:endParaRPr lang="en-US"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2158" y="3741306"/>
            <a:ext cx="1662524" cy="1108554"/>
          </a:xfrm>
          <a:prstGeom prst="rect">
            <a:avLst/>
          </a:prstGeom>
        </p:spPr>
      </p:pic>
    </p:spTree>
    <p:extLst>
      <p:ext uri="{BB962C8B-B14F-4D97-AF65-F5344CB8AC3E}">
        <p14:creationId xmlns:p14="http://schemas.microsoft.com/office/powerpoint/2010/main" val="3393870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de-DE" smtClean="0"/>
              <a:t>Coffee Lecture FDM und Medizin</a:t>
            </a:r>
            <a:endParaRPr lang="en-US" dirty="0"/>
          </a:p>
        </p:txBody>
      </p:sp>
      <p:sp>
        <p:nvSpPr>
          <p:cNvPr id="5" name="Foliennummernplatzhalter 4"/>
          <p:cNvSpPr>
            <a:spLocks noGrp="1"/>
          </p:cNvSpPr>
          <p:nvPr>
            <p:ph type="sldNum" sz="quarter" idx="12"/>
          </p:nvPr>
        </p:nvSpPr>
        <p:spPr/>
        <p:txBody>
          <a:bodyPr/>
          <a:lstStyle/>
          <a:p>
            <a:fld id="{8A7A6979-0714-4377-B894-6BE4C2D6E202}" type="slidenum">
              <a:rPr lang="en-US" smtClean="0"/>
              <a:t>4</a:t>
            </a:fld>
            <a:endParaRPr lang="en-US"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717" y="668595"/>
            <a:ext cx="6742258" cy="4308669"/>
          </a:xfrm>
          <a:prstGeom prst="rect">
            <a:avLst/>
          </a:prstGeom>
        </p:spPr>
      </p:pic>
      <p:sp>
        <p:nvSpPr>
          <p:cNvPr id="8" name="Rechteck 7"/>
          <p:cNvSpPr/>
          <p:nvPr/>
        </p:nvSpPr>
        <p:spPr>
          <a:xfrm rot="10800000" flipV="1">
            <a:off x="2487561" y="5044825"/>
            <a:ext cx="4473679" cy="461665"/>
          </a:xfrm>
          <a:prstGeom prst="rect">
            <a:avLst/>
          </a:prstGeom>
        </p:spPr>
        <p:txBody>
          <a:bodyPr wrap="square">
            <a:spAutoFit/>
          </a:bodyPr>
          <a:lstStyle/>
          <a:p>
            <a:r>
              <a:rPr lang="de-DE" sz="1200" dirty="0">
                <a:hlinkClick r:id="rId3"/>
              </a:rPr>
              <a:t>https://</a:t>
            </a:r>
            <a:r>
              <a:rPr lang="de-DE" sz="1200" dirty="0" smtClean="0">
                <a:hlinkClick r:id="rId3"/>
              </a:rPr>
              <a:t>unsplash.com/de/fotos/Y_x747Yshlw</a:t>
            </a:r>
            <a:endParaRPr lang="de-DE" sz="1200" dirty="0" smtClean="0"/>
          </a:p>
          <a:p>
            <a:endParaRPr lang="de-DE" sz="1200" dirty="0"/>
          </a:p>
        </p:txBody>
      </p:sp>
    </p:spTree>
    <p:extLst>
      <p:ext uri="{BB962C8B-B14F-4D97-AF65-F5344CB8AC3E}">
        <p14:creationId xmlns:p14="http://schemas.microsoft.com/office/powerpoint/2010/main" val="1651733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10317019" cy="5355312"/>
          </a:xfrm>
          <a:prstGeom prst="rect">
            <a:avLst/>
          </a:prstGeom>
        </p:spPr>
        <p:txBody>
          <a:bodyPr wrap="square">
            <a:spAutoFit/>
          </a:bodyPr>
          <a:lstStyle/>
          <a:p>
            <a:r>
              <a:rPr lang="de-DE" b="1" dirty="0">
                <a:latin typeface="Arial" panose="020B0604020202020204" pitchFamily="34" charset="0"/>
                <a:cs typeface="Arial" panose="020B0604020202020204" pitchFamily="34" charset="0"/>
              </a:rPr>
              <a:t>Am Beispiel der medizinischen Forschung handelt es sich bei Forschungsdaten </a:t>
            </a:r>
            <a:r>
              <a:rPr lang="de-DE" b="1" dirty="0" smtClean="0">
                <a:latin typeface="Arial" panose="020B0604020202020204" pitchFamily="34" charset="0"/>
                <a:cs typeface="Arial" panose="020B0604020202020204" pitchFamily="34" charset="0"/>
              </a:rPr>
              <a:t/>
            </a:r>
            <a:br>
              <a:rPr lang="de-DE" b="1" dirty="0" smtClean="0">
                <a:latin typeface="Arial" panose="020B0604020202020204" pitchFamily="34" charset="0"/>
                <a:cs typeface="Arial" panose="020B0604020202020204" pitchFamily="34" charset="0"/>
              </a:rPr>
            </a:br>
            <a:r>
              <a:rPr lang="de-DE" b="1" dirty="0" smtClean="0">
                <a:latin typeface="Arial" panose="020B0604020202020204" pitchFamily="34" charset="0"/>
                <a:cs typeface="Arial" panose="020B0604020202020204" pitchFamily="34" charset="0"/>
              </a:rPr>
              <a:t>beispielsweise </a:t>
            </a:r>
            <a:r>
              <a:rPr lang="de-DE" b="1" dirty="0">
                <a:latin typeface="Arial" panose="020B0604020202020204" pitchFamily="34" charset="0"/>
                <a:cs typeface="Arial" panose="020B0604020202020204" pitchFamily="34" charset="0"/>
              </a:rPr>
              <a:t>um die folgenden Daten: </a:t>
            </a:r>
            <a:r>
              <a:rPr lang="de-DE" b="1" dirty="0" smtClean="0">
                <a:latin typeface="Arial" panose="020B0604020202020204" pitchFamily="34" charset="0"/>
                <a:cs typeface="Arial" panose="020B0604020202020204" pitchFamily="34" charset="0"/>
              </a:rPr>
              <a:t/>
            </a:r>
            <a:br>
              <a:rPr lang="de-DE" b="1" dirty="0" smtClean="0">
                <a:latin typeface="Arial" panose="020B0604020202020204" pitchFamily="34" charset="0"/>
                <a:cs typeface="Arial" panose="020B0604020202020204" pitchFamily="34" charset="0"/>
              </a:rPr>
            </a:br>
            <a:endParaRPr lang="de-DE" b="1"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Bilddaten</a:t>
            </a:r>
            <a:r>
              <a:rPr lang="de-DE" dirty="0">
                <a:latin typeface="Arial" panose="020B0604020202020204" pitchFamily="34" charset="0"/>
                <a:cs typeface="Arial" panose="020B0604020202020204" pitchFamily="34" charset="0"/>
              </a:rPr>
              <a:t> aus bildgebenden Verfahren (z.B. MRT) </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Sensordaten</a:t>
            </a:r>
            <a:r>
              <a:rPr lang="de-DE" dirty="0">
                <a:latin typeface="Arial" panose="020B0604020202020204" pitchFamily="34" charset="0"/>
                <a:cs typeface="Arial" panose="020B0604020202020204" pitchFamily="34" charset="0"/>
              </a:rPr>
              <a:t> aus Biosignal- oder Vitalparametermessung (z.B. EKG, EEG</a:t>
            </a:r>
            <a:r>
              <a:rPr lang="de-DE" dirty="0" smtClean="0">
                <a:latin typeface="Arial" panose="020B0604020202020204" pitchFamily="34" charset="0"/>
                <a:cs typeface="Arial" panose="020B0604020202020204" pitchFamily="34" charset="0"/>
              </a:rPr>
              <a:t>)</a:t>
            </a:r>
            <a:br>
              <a:rPr lang="de-DE" dirty="0" smtClean="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Biomaterialdaten</a:t>
            </a:r>
            <a:r>
              <a:rPr lang="de-DE" dirty="0">
                <a:latin typeface="Arial" panose="020B0604020202020204" pitchFamily="34" charset="0"/>
                <a:cs typeface="Arial" panose="020B0604020202020204" pitchFamily="34" charset="0"/>
              </a:rPr>
              <a:t> aus Laboruntersuchungen (z.B. Blutproben, Genom-Daten</a:t>
            </a:r>
            <a:r>
              <a:rPr lang="de-DE" dirty="0" smtClean="0">
                <a:latin typeface="Arial" panose="020B0604020202020204" pitchFamily="34" charset="0"/>
                <a:cs typeface="Arial" panose="020B0604020202020204" pitchFamily="34" charset="0"/>
              </a:rPr>
              <a:t>)</a:t>
            </a:r>
            <a:br>
              <a:rPr lang="de-DE" dirty="0" smtClean="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Befunddaten</a:t>
            </a:r>
            <a:r>
              <a:rPr lang="de-DE" dirty="0">
                <a:latin typeface="Arial" panose="020B0604020202020204" pitchFamily="34" charset="0"/>
                <a:cs typeface="Arial" panose="020B0604020202020204" pitchFamily="34" charset="0"/>
              </a:rPr>
              <a:t> aus der ärztlichen Diagnostik (z.B. Anamnese) </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Statistikdaten</a:t>
            </a:r>
            <a:r>
              <a:rPr lang="de-DE" dirty="0">
                <a:latin typeface="Arial" panose="020B0604020202020204" pitchFamily="34" charset="0"/>
                <a:cs typeface="Arial" panose="020B0604020202020204" pitchFamily="34" charset="0"/>
              </a:rPr>
              <a:t> (z.B. aus anonymisierten Befunddaten) </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Klassifikationen </a:t>
            </a:r>
            <a:r>
              <a:rPr lang="de-DE" dirty="0">
                <a:latin typeface="Arial" panose="020B0604020202020204" pitchFamily="34" charset="0"/>
                <a:cs typeface="Arial" panose="020B0604020202020204" pitchFamily="34" charset="0"/>
              </a:rPr>
              <a:t>und</a:t>
            </a:r>
            <a:r>
              <a:rPr lang="de-DE" b="1" dirty="0">
                <a:latin typeface="Arial" panose="020B0604020202020204" pitchFamily="34" charset="0"/>
                <a:cs typeface="Arial" panose="020B0604020202020204" pitchFamily="34" charset="0"/>
              </a:rPr>
              <a:t> Codes zu Krankheiten oder Materialien </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z.B. International Statistical </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Classification</a:t>
            </a:r>
            <a:r>
              <a:rPr lang="de-DE" dirty="0" smtClean="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Diseases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Related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Health</a:t>
            </a:r>
            <a:r>
              <a:rPr lang="de-DE" dirty="0">
                <a:latin typeface="Arial" panose="020B0604020202020204" pitchFamily="34" charset="0"/>
                <a:cs typeface="Arial" panose="020B0604020202020204" pitchFamily="34" charset="0"/>
              </a:rPr>
              <a:t> Problems (ICD)) </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Stammdaten </a:t>
            </a:r>
            <a:r>
              <a:rPr lang="de-DE" dirty="0">
                <a:latin typeface="Arial" panose="020B0604020202020204" pitchFamily="34" charset="0"/>
                <a:cs typeface="Arial" panose="020B0604020202020204" pitchFamily="34" charset="0"/>
              </a:rPr>
              <a:t>der</a:t>
            </a:r>
            <a:r>
              <a:rPr lang="de-DE" b="1" dirty="0">
                <a:latin typeface="Arial" panose="020B0604020202020204" pitchFamily="34" charset="0"/>
                <a:cs typeface="Arial" panose="020B0604020202020204" pitchFamily="34" charset="0"/>
              </a:rPr>
              <a:t> Patientenverwaltung </a:t>
            </a:r>
            <a:r>
              <a:rPr lang="de-DE" dirty="0">
                <a:latin typeface="Arial" panose="020B0604020202020204" pitchFamily="34" charset="0"/>
                <a:cs typeface="Arial" panose="020B0604020202020204" pitchFamily="34" charset="0"/>
              </a:rPr>
              <a:t>(z.B. aus Krankenhausinformationssystemen</a:t>
            </a:r>
            <a:r>
              <a:rPr lang="de-DE" dirty="0" smtClean="0">
                <a:latin typeface="Arial" panose="020B0604020202020204" pitchFamily="34" charset="0"/>
                <a:cs typeface="Arial" panose="020B0604020202020204" pitchFamily="34" charset="0"/>
              </a:rPr>
              <a:t>)</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a:t> </a:t>
            </a:r>
            <a:r>
              <a:rPr lang="de-DE" sz="1200" u="sng" dirty="0">
                <a:latin typeface="Arial" panose="020B0604020202020204" pitchFamily="34" charset="0"/>
                <a:cs typeface="Arial" panose="020B0604020202020204" pitchFamily="34" charset="0"/>
                <a:hlinkClick r:id="rId2"/>
              </a:rPr>
              <a:t>https://www.o-bib.de/bib/article/view/2015H4S73-77/3325</a:t>
            </a:r>
            <a:r>
              <a:rPr lang="de-DE" sz="1200" dirty="0">
                <a:latin typeface="Arial" panose="020B0604020202020204" pitchFamily="34" charset="0"/>
                <a:cs typeface="Arial" panose="020B0604020202020204" pitchFamily="34" charset="0"/>
              </a:rPr>
              <a:t> (Zugriff am </a:t>
            </a:r>
            <a:r>
              <a:rPr lang="de-DE" sz="1200" dirty="0" smtClean="0">
                <a:latin typeface="Arial" panose="020B0604020202020204" pitchFamily="34" charset="0"/>
                <a:cs typeface="Arial" panose="020B0604020202020204" pitchFamily="34" charset="0"/>
              </a:rPr>
              <a:t>09.05.2023)</a:t>
            </a:r>
            <a:endParaRPr lang="de-DE" sz="1200"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en-US" dirty="0" smtClean="0"/>
              <a:t>Coffee Lecture FDM und </a:t>
            </a:r>
            <a:r>
              <a:rPr lang="en-US" dirty="0" err="1" smtClean="0"/>
              <a:t>Medizin</a:t>
            </a:r>
            <a:endParaRPr lang="en-US" dirty="0"/>
          </a:p>
        </p:txBody>
      </p:sp>
      <p:sp>
        <p:nvSpPr>
          <p:cNvPr id="5" name="Foliennummernplatzhalter 4"/>
          <p:cNvSpPr>
            <a:spLocks noGrp="1"/>
          </p:cNvSpPr>
          <p:nvPr>
            <p:ph type="sldNum" sz="quarter" idx="12"/>
          </p:nvPr>
        </p:nvSpPr>
        <p:spPr/>
        <p:txBody>
          <a:bodyPr/>
          <a:lstStyle/>
          <a:p>
            <a:fld id="{8A7A6979-0714-4377-B894-6BE4C2D6E202}" type="slidenum">
              <a:rPr lang="en-US" smtClean="0"/>
              <a:t>5</a:t>
            </a:fld>
            <a:endParaRPr lang="en-US"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663" y="3224981"/>
            <a:ext cx="1774499" cy="998155"/>
          </a:xfrm>
          <a:prstGeom prst="rect">
            <a:avLst/>
          </a:prstGeom>
        </p:spPr>
      </p:pic>
    </p:spTree>
    <p:extLst>
      <p:ext uri="{BB962C8B-B14F-4D97-AF65-F5344CB8AC3E}">
        <p14:creationId xmlns:p14="http://schemas.microsoft.com/office/powerpoint/2010/main" val="1727171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10317019" cy="3416320"/>
          </a:xfrm>
          <a:prstGeom prst="rect">
            <a:avLst/>
          </a:prstGeom>
        </p:spPr>
        <p:txBody>
          <a:bodyPr wrap="square">
            <a:spAutoFit/>
          </a:bodyPr>
          <a:lstStyle/>
          <a:p>
            <a:r>
              <a:rPr lang="de-DE" b="1" dirty="0">
                <a:latin typeface="Arial" panose="020B0604020202020204" pitchFamily="34" charset="0"/>
                <a:cs typeface="Arial" panose="020B0604020202020204" pitchFamily="34" charset="0"/>
              </a:rPr>
              <a:t>Spezifische Anforderungen </a:t>
            </a:r>
            <a:r>
              <a:rPr lang="de-DE" b="1" dirty="0" smtClean="0">
                <a:latin typeface="Arial" panose="020B0604020202020204" pitchFamily="34" charset="0"/>
                <a:cs typeface="Arial" panose="020B0604020202020204" pitchFamily="34" charset="0"/>
              </a:rPr>
              <a:t>im Forschungsdatenmanagement in </a:t>
            </a:r>
            <a:r>
              <a:rPr lang="de-DE" b="1" dirty="0">
                <a:latin typeface="Arial" panose="020B0604020202020204" pitchFamily="34" charset="0"/>
                <a:cs typeface="Arial" panose="020B0604020202020204" pitchFamily="34" charset="0"/>
              </a:rPr>
              <a:t>der </a:t>
            </a:r>
            <a:r>
              <a:rPr lang="de-DE" b="1" dirty="0" smtClean="0">
                <a:latin typeface="Arial" panose="020B0604020202020204" pitchFamily="34" charset="0"/>
                <a:cs typeface="Arial" panose="020B0604020202020204" pitchFamily="34" charset="0"/>
              </a:rPr>
              <a:t>med. Forschung</a:t>
            </a:r>
            <a:br>
              <a:rPr lang="de-DE" b="1" dirty="0" smtClean="0">
                <a:latin typeface="Arial" panose="020B0604020202020204" pitchFamily="34" charset="0"/>
                <a:cs typeface="Arial" panose="020B0604020202020204" pitchFamily="34" charset="0"/>
              </a:rPr>
            </a:br>
            <a:r>
              <a:rPr lang="de-DE" b="1" dirty="0">
                <a:latin typeface="Arial" panose="020B0604020202020204" pitchFamily="34" charset="0"/>
                <a:cs typeface="Arial" panose="020B0604020202020204" pitchFamily="34" charset="0"/>
              </a:rPr>
              <a:t/>
            </a:r>
            <a:br>
              <a:rPr lang="de-DE" b="1"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Daten- </a:t>
            </a:r>
            <a:r>
              <a:rPr lang="de-DE" dirty="0">
                <a:latin typeface="Arial" panose="020B0604020202020204" pitchFamily="34" charset="0"/>
                <a:cs typeface="Arial" panose="020B0604020202020204" pitchFamily="34" charset="0"/>
              </a:rPr>
              <a:t>und</a:t>
            </a:r>
            <a:r>
              <a:rPr lang="de-DE" b="1" dirty="0">
                <a:latin typeface="Arial" panose="020B0604020202020204" pitchFamily="34" charset="0"/>
                <a:cs typeface="Arial" panose="020B0604020202020204" pitchFamily="34" charset="0"/>
              </a:rPr>
              <a:t> Persönlichkeitsschutz </a:t>
            </a:r>
            <a:r>
              <a:rPr lang="de-DE" dirty="0">
                <a:latin typeface="Arial" panose="020B0604020202020204" pitchFamily="34" charset="0"/>
                <a:cs typeface="Arial" panose="020B0604020202020204" pitchFamily="34" charset="0"/>
              </a:rPr>
              <a:t>(</a:t>
            </a:r>
            <a:r>
              <a:rPr lang="de-DE" dirty="0" smtClean="0">
                <a:latin typeface="Arial" panose="020B0604020202020204" pitchFamily="34" charset="0"/>
                <a:cs typeface="Arial" panose="020B0604020202020204" pitchFamily="34" charset="0"/>
              </a:rPr>
              <a:t>datenrechtlich sensitive Daten):</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Management von </a:t>
            </a:r>
            <a:r>
              <a:rPr lang="de-DE" b="1" dirty="0" smtClean="0">
                <a:latin typeface="Arial" panose="020B0604020202020204" pitchFamily="34" charset="0"/>
                <a:cs typeface="Arial" panose="020B0604020202020204" pitchFamily="34" charset="0"/>
              </a:rPr>
              <a:t>persönlichen</a:t>
            </a:r>
            <a:r>
              <a:rPr lang="de-DE" dirty="0" smtClean="0">
                <a:latin typeface="Arial" panose="020B0604020202020204" pitchFamily="34" charset="0"/>
                <a:cs typeface="Arial" panose="020B0604020202020204" pitchFamily="34" charset="0"/>
              </a:rPr>
              <a:t> (identifizierenden) </a:t>
            </a:r>
            <a:r>
              <a:rPr lang="de-DE" b="1" dirty="0" smtClean="0">
                <a:latin typeface="Arial" panose="020B0604020202020204" pitchFamily="34" charset="0"/>
                <a:cs typeface="Arial" panose="020B0604020202020204" pitchFamily="34" charset="0"/>
              </a:rPr>
              <a:t>Daten</a:t>
            </a:r>
          </a:p>
          <a:p>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Management von </a:t>
            </a:r>
            <a:r>
              <a:rPr lang="de-DE" b="1" dirty="0" smtClean="0">
                <a:latin typeface="Arial" panose="020B0604020202020204" pitchFamily="34" charset="0"/>
                <a:cs typeface="Arial" panose="020B0604020202020204" pitchFamily="34" charset="0"/>
              </a:rPr>
              <a:t>sekundär identifizierenden Daten </a:t>
            </a:r>
            <a:r>
              <a:rPr lang="de-DE" dirty="0" smtClean="0">
                <a:latin typeface="Arial" panose="020B0604020202020204" pitchFamily="34" charset="0"/>
                <a:cs typeface="Arial" panose="020B0604020202020204" pitchFamily="34" charset="0"/>
              </a:rPr>
              <a:t>(z.B. Genomsequenz)</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t>
            </a:r>
            <a:r>
              <a:rPr lang="de-DE" b="1" dirty="0" smtClean="0">
                <a:latin typeface="Arial" panose="020B0604020202020204" pitchFamily="34" charset="0"/>
                <a:cs typeface="Arial" panose="020B0604020202020204" pitchFamily="34" charset="0"/>
              </a:rPr>
              <a:t>Löschung </a:t>
            </a:r>
            <a:r>
              <a:rPr lang="de-DE" dirty="0" smtClean="0">
                <a:latin typeface="Arial" panose="020B0604020202020204" pitchFamily="34" charset="0"/>
                <a:cs typeface="Arial" panose="020B0604020202020204" pitchFamily="34" charset="0"/>
              </a:rPr>
              <a:t>von</a:t>
            </a:r>
            <a:r>
              <a:rPr lang="de-DE" b="1" dirty="0" smtClean="0">
                <a:latin typeface="Arial" panose="020B0604020202020204" pitchFamily="34" charset="0"/>
                <a:cs typeface="Arial" panose="020B0604020202020204" pitchFamily="34" charset="0"/>
              </a:rPr>
              <a:t> Daten </a:t>
            </a:r>
            <a:r>
              <a:rPr lang="de-DE" dirty="0" smtClean="0">
                <a:latin typeface="Arial" panose="020B0604020202020204" pitchFamily="34" charset="0"/>
                <a:cs typeface="Arial" panose="020B0604020202020204" pitchFamily="34" charset="0"/>
              </a:rPr>
              <a:t>muss möglich sein</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t>
            </a:r>
            <a:r>
              <a:rPr lang="de-DE" b="1" dirty="0" smtClean="0">
                <a:latin typeface="Arial" panose="020B0604020202020204" pitchFamily="34" charset="0"/>
                <a:cs typeface="Arial" panose="020B0604020202020204" pitchFamily="34" charset="0"/>
              </a:rPr>
              <a:t>Datenweiterverarbeitung/-weitergabe</a:t>
            </a:r>
            <a:r>
              <a:rPr lang="de-DE" dirty="0" smtClean="0">
                <a:latin typeface="Arial" panose="020B0604020202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Berücksichtigung in </a:t>
            </a:r>
            <a:r>
              <a:rPr lang="de-DE" b="1" dirty="0" smtClean="0">
                <a:latin typeface="Arial" panose="020B0604020202020204" pitchFamily="34" charset="0"/>
                <a:cs typeface="Arial" panose="020B0604020202020204" pitchFamily="34" charset="0"/>
              </a:rPr>
              <a:t>Einwilligungserklärung </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(vor Beginn der Forschung)</a:t>
            </a:r>
            <a:endParaRPr lang="de-DE"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de-DE" smtClean="0"/>
              <a:t>Coffee Lecture FDM und Medizin</a:t>
            </a:r>
            <a:endParaRPr lang="en-US" dirty="0"/>
          </a:p>
        </p:txBody>
      </p:sp>
      <p:sp>
        <p:nvSpPr>
          <p:cNvPr id="5" name="Foliennummernplatzhalter 4"/>
          <p:cNvSpPr>
            <a:spLocks noGrp="1"/>
          </p:cNvSpPr>
          <p:nvPr>
            <p:ph type="sldNum" sz="quarter" idx="12"/>
          </p:nvPr>
        </p:nvSpPr>
        <p:spPr/>
        <p:txBody>
          <a:bodyPr/>
          <a:lstStyle/>
          <a:p>
            <a:fld id="{8A7A6979-0714-4377-B894-6BE4C2D6E202}" type="slidenum">
              <a:rPr lang="en-US" smtClean="0"/>
              <a:t>6</a:t>
            </a:fld>
            <a:endParaRPr lang="en-US"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149" y="3894369"/>
            <a:ext cx="3992820" cy="2661880"/>
          </a:xfrm>
          <a:prstGeom prst="rect">
            <a:avLst/>
          </a:prstGeom>
        </p:spPr>
      </p:pic>
    </p:spTree>
    <p:extLst>
      <p:ext uri="{BB962C8B-B14F-4D97-AF65-F5344CB8AC3E}">
        <p14:creationId xmlns:p14="http://schemas.microsoft.com/office/powerpoint/2010/main" val="22300285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10317019" cy="2862322"/>
          </a:xfrm>
          <a:prstGeom prst="rect">
            <a:avLst/>
          </a:prstGeom>
        </p:spPr>
        <p:txBody>
          <a:bodyPr wrap="square">
            <a:spAutoFit/>
          </a:bodyPr>
          <a:lstStyle/>
          <a:p>
            <a:r>
              <a:rPr lang="de-DE" b="1" dirty="0">
                <a:latin typeface="Arial" panose="020B0604020202020204" pitchFamily="34" charset="0"/>
                <a:cs typeface="Arial" panose="020B0604020202020204" pitchFamily="34" charset="0"/>
              </a:rPr>
              <a:t>Ungenügende Standardisierung von klinischen </a:t>
            </a:r>
            <a:r>
              <a:rPr lang="de-DE" b="1" dirty="0" smtClean="0">
                <a:latin typeface="Arial" panose="020B0604020202020204" pitchFamily="34" charset="0"/>
                <a:cs typeface="Arial" panose="020B0604020202020204" pitchFamily="34" charset="0"/>
              </a:rPr>
              <a:t>Forschungsdaten</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Kein zentrales (überregionales) </a:t>
            </a:r>
            <a:r>
              <a:rPr lang="de-DE" b="1" dirty="0" smtClean="0">
                <a:latin typeface="Arial" panose="020B0604020202020204" pitchFamily="34" charset="0"/>
                <a:cs typeface="Arial" panose="020B0604020202020204" pitchFamily="34" charset="0"/>
              </a:rPr>
              <a:t>Forschungsdaten-Repositorium</a:t>
            </a:r>
          </a:p>
          <a:p>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Mehrfache Nutzung von Daten </a:t>
            </a:r>
            <a:r>
              <a:rPr lang="de-DE" dirty="0">
                <a:latin typeface="Arial" panose="020B0604020202020204" pitchFamily="34" charset="0"/>
                <a:cs typeface="Arial" panose="020B0604020202020204" pitchFamily="34" charset="0"/>
              </a:rPr>
              <a:t>nicht immer möglich (z.B. Biomaterial</a:t>
            </a:r>
            <a:r>
              <a:rPr lang="de-DE" dirty="0" smtClean="0">
                <a:latin typeface="Arial" panose="020B0604020202020204" pitchFamily="34" charset="0"/>
                <a:cs typeface="Arial" panose="020B0604020202020204" pitchFamily="34" charset="0"/>
              </a:rPr>
              <a:t>)</a:t>
            </a:r>
          </a:p>
          <a:p>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Zeitressourcen: </a:t>
            </a:r>
            <a:r>
              <a:rPr lang="de-DE" b="1" dirty="0">
                <a:latin typeface="Arial" panose="020B0604020202020204" pitchFamily="34" charset="0"/>
                <a:cs typeface="Arial" panose="020B0604020202020204" pitchFamily="34" charset="0"/>
              </a:rPr>
              <a:t>Vereinbarkeit von Versorgung und </a:t>
            </a:r>
            <a:r>
              <a:rPr lang="de-DE" b="1" dirty="0" smtClean="0">
                <a:latin typeface="Arial" panose="020B0604020202020204" pitchFamily="34" charset="0"/>
                <a:cs typeface="Arial" panose="020B0604020202020204" pitchFamily="34" charset="0"/>
              </a:rPr>
              <a:t>Forschung </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(Versorgungs-Infrastruktur </a:t>
            </a:r>
            <a:r>
              <a:rPr lang="de-DE" dirty="0">
                <a:latin typeface="Arial" panose="020B0604020202020204" pitchFamily="34" charset="0"/>
                <a:cs typeface="Arial" panose="020B0604020202020204" pitchFamily="34" charset="0"/>
              </a:rPr>
              <a:t>hat Vorrang vor </a:t>
            </a:r>
            <a:r>
              <a:rPr lang="de-DE" dirty="0" smtClean="0">
                <a:latin typeface="Arial" panose="020B0604020202020204" pitchFamily="34" charset="0"/>
                <a:cs typeface="Arial" panose="020B0604020202020204" pitchFamily="34" charset="0"/>
              </a:rPr>
              <a:t>Forschungs-Infrastruktur)</a:t>
            </a: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de-DE" smtClean="0"/>
              <a:t>Coffee Lecture FDM und Medizin</a:t>
            </a:r>
            <a:endParaRPr lang="en-US" dirty="0"/>
          </a:p>
        </p:txBody>
      </p:sp>
      <p:sp>
        <p:nvSpPr>
          <p:cNvPr id="5" name="Foliennummernplatzhalter 4"/>
          <p:cNvSpPr>
            <a:spLocks noGrp="1"/>
          </p:cNvSpPr>
          <p:nvPr>
            <p:ph type="sldNum" sz="quarter" idx="12"/>
          </p:nvPr>
        </p:nvSpPr>
        <p:spPr/>
        <p:txBody>
          <a:bodyPr/>
          <a:lstStyle/>
          <a:p>
            <a:fld id="{8A7A6979-0714-4377-B894-6BE4C2D6E202}" type="slidenum">
              <a:rPr lang="en-US" smtClean="0"/>
              <a:t>7</a:t>
            </a:fld>
            <a:endParaRPr lang="en-US"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1736" y="1632360"/>
            <a:ext cx="2063828" cy="3106994"/>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18" y="3569110"/>
            <a:ext cx="3509420" cy="2340489"/>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795" y="3569111"/>
            <a:ext cx="3568638" cy="2379092"/>
          </a:xfrm>
          <a:prstGeom prst="rect">
            <a:avLst/>
          </a:prstGeom>
        </p:spPr>
      </p:pic>
    </p:spTree>
    <p:extLst>
      <p:ext uri="{BB962C8B-B14F-4D97-AF65-F5344CB8AC3E}">
        <p14:creationId xmlns:p14="http://schemas.microsoft.com/office/powerpoint/2010/main" val="927786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10317019" cy="4524315"/>
          </a:xfrm>
          <a:prstGeom prst="rect">
            <a:avLst/>
          </a:prstGeom>
        </p:spPr>
        <p:txBody>
          <a:bodyPr wrap="square">
            <a:spAutoFit/>
          </a:bodyPr>
          <a:lstStyle/>
          <a:p>
            <a:pPr marL="285750" indent="-285750">
              <a:buFont typeface="Arial" panose="020B0604020202020204" pitchFamily="34" charset="0"/>
              <a:buChar char="•"/>
            </a:pPr>
            <a:r>
              <a:rPr lang="de-DE" b="1" dirty="0" smtClean="0">
                <a:latin typeface="Arial" panose="020B0604020202020204" pitchFamily="34" charset="0"/>
                <a:cs typeface="Arial" panose="020B0604020202020204" pitchFamily="34" charset="0"/>
              </a:rPr>
              <a:t>Virtuelle Forschungsumgebungen müssen konzipiert werden </a:t>
            </a:r>
            <a:br>
              <a:rPr lang="de-DE" b="1" dirty="0" smtClean="0">
                <a:latin typeface="Arial" panose="020B0604020202020204" pitchFamily="34" charset="0"/>
                <a:cs typeface="Arial" panose="020B0604020202020204" pitchFamily="34" charset="0"/>
              </a:rPr>
            </a:br>
            <a:r>
              <a:rPr lang="de-DE" b="1" dirty="0" smtClean="0">
                <a:latin typeface="Arial" panose="020B0604020202020204" pitchFamily="34" charset="0"/>
                <a:cs typeface="Arial" panose="020B0604020202020204" pitchFamily="34" charset="0"/>
              </a:rPr>
              <a:t/>
            </a:r>
            <a:br>
              <a:rPr lang="de-DE" b="1"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a:t>
            </a:r>
            <a:r>
              <a:rPr lang="de-DE" dirty="0" err="1" smtClean="0">
                <a:latin typeface="Arial" panose="020B0604020202020204" pitchFamily="34" charset="0"/>
                <a:cs typeface="Arial" panose="020B0604020202020204" pitchFamily="34" charset="0"/>
              </a:rPr>
              <a:t>clinical</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data</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as</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cross-discipline</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knowledge</a:t>
            </a:r>
            <a:r>
              <a:rPr lang="de-DE" dirty="0" smtClean="0">
                <a:latin typeface="Arial" panose="020B0604020202020204" pitchFamily="34" charset="0"/>
                <a:cs typeface="Arial" panose="020B0604020202020204" pitchFamily="34" charset="0"/>
              </a:rPr>
              <a:t>“)</a:t>
            </a:r>
          </a:p>
          <a:p>
            <a:endParaRPr lang="de-DE" b="1" dirty="0" smtClean="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a:t>
            </a:r>
            <a:r>
              <a:rPr lang="de-DE" b="1" dirty="0" smtClean="0">
                <a:latin typeface="Arial" panose="020B0604020202020204" pitchFamily="34" charset="0"/>
                <a:cs typeface="Arial" panose="020B0604020202020204" pitchFamily="34" charset="0"/>
              </a:rPr>
              <a:t>ID-Management Tools </a:t>
            </a:r>
            <a:r>
              <a:rPr lang="de-DE" dirty="0" smtClean="0">
                <a:latin typeface="Arial" panose="020B0604020202020204" pitchFamily="34" charset="0"/>
                <a:cs typeface="Arial" panose="020B0604020202020204" pitchFamily="34" charset="0"/>
              </a:rPr>
              <a:t>/ </a:t>
            </a:r>
            <a:r>
              <a:rPr lang="de-DE" b="1" dirty="0" smtClean="0">
                <a:latin typeface="Arial" panose="020B0604020202020204" pitchFamily="34" charset="0"/>
                <a:cs typeface="Arial" panose="020B0604020202020204" pitchFamily="34" charset="0"/>
              </a:rPr>
              <a:t>Qualitätsmanagementverfahren</a:t>
            </a:r>
            <a:r>
              <a:rPr lang="de-DE" dirty="0" smtClean="0">
                <a:latin typeface="Arial" panose="020B0604020202020204" pitchFamily="34" charset="0"/>
                <a:cs typeface="Arial" panose="020B0604020202020204" pitchFamily="34" charset="0"/>
              </a:rPr>
              <a:t>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(FD-Dokumentation, Archivierung,  Metadaten-Mapping, Datenschutz) sind wichtig</a:t>
            </a:r>
          </a:p>
          <a:p>
            <a:endParaRPr lang="de-DE" b="1" dirty="0" smtClean="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t>
            </a:r>
            <a:r>
              <a:rPr lang="de-DE" b="1" dirty="0" smtClean="0">
                <a:latin typeface="Arial" panose="020B0604020202020204" pitchFamily="34" charset="0"/>
                <a:cs typeface="Arial" panose="020B0604020202020204" pitchFamily="34" charset="0"/>
              </a:rPr>
              <a:t>DMP</a:t>
            </a:r>
            <a:r>
              <a:rPr lang="de-DE" dirty="0" smtClean="0">
                <a:latin typeface="Arial" panose="020B0604020202020204" pitchFamily="34" charset="0"/>
                <a:cs typeface="Arial" panose="020B0604020202020204" pitchFamily="34" charset="0"/>
              </a:rPr>
              <a:t> für Forschungsdaten aus der Medizin, z.B. mit RDMO</a:t>
            </a:r>
          </a:p>
          <a:p>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endParaRPr lang="de-DE" dirty="0" smtClean="0">
              <a:latin typeface="Arial" panose="020B0604020202020204" pitchFamily="34" charset="0"/>
              <a:cs typeface="Arial" panose="020B0604020202020204" pitchFamily="34" charset="0"/>
            </a:endParaRPr>
          </a:p>
          <a:p>
            <a:endParaRPr lang="de-DE" dirty="0" smtClean="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r>
              <a:rPr lang="de-DE" smtClean="0"/>
              <a:t>10/05/2023</a:t>
            </a:r>
            <a:endParaRPr lang="en-US" dirty="0"/>
          </a:p>
        </p:txBody>
      </p:sp>
      <p:sp>
        <p:nvSpPr>
          <p:cNvPr id="4" name="Fußzeilenplatzhalter 3"/>
          <p:cNvSpPr>
            <a:spLocks noGrp="1"/>
          </p:cNvSpPr>
          <p:nvPr>
            <p:ph type="ftr" sz="quarter" idx="11"/>
          </p:nvPr>
        </p:nvSpPr>
        <p:spPr/>
        <p:txBody>
          <a:bodyPr/>
          <a:lstStyle/>
          <a:p>
            <a:r>
              <a:rPr lang="de-DE" smtClean="0"/>
              <a:t>Coffee Lecture FDM und Medizin</a:t>
            </a:r>
            <a:endParaRPr lang="en-US" dirty="0"/>
          </a:p>
        </p:txBody>
      </p:sp>
      <p:sp>
        <p:nvSpPr>
          <p:cNvPr id="5" name="Foliennummernplatzhalter 4"/>
          <p:cNvSpPr>
            <a:spLocks noGrp="1"/>
          </p:cNvSpPr>
          <p:nvPr>
            <p:ph type="sldNum" sz="quarter" idx="12"/>
          </p:nvPr>
        </p:nvSpPr>
        <p:spPr/>
        <p:txBody>
          <a:bodyPr/>
          <a:lstStyle/>
          <a:p>
            <a:fld id="{8A7A6979-0714-4377-B894-6BE4C2D6E202}" type="slidenum">
              <a:rPr lang="en-US" smtClean="0"/>
              <a:t>8</a:t>
            </a:fld>
            <a:endParaRPr lang="en-US"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872" y="3952568"/>
            <a:ext cx="3637585" cy="2283640"/>
          </a:xfrm>
          <a:prstGeom prst="rect">
            <a:avLst/>
          </a:prstGeom>
        </p:spPr>
      </p:pic>
    </p:spTree>
    <p:extLst>
      <p:ext uri="{BB962C8B-B14F-4D97-AF65-F5344CB8AC3E}">
        <p14:creationId xmlns:p14="http://schemas.microsoft.com/office/powerpoint/2010/main" val="10674906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69818" y="831274"/>
            <a:ext cx="10317019" cy="5447645"/>
          </a:xfrm>
          <a:prstGeom prst="rect">
            <a:avLst/>
          </a:prstGeom>
        </p:spPr>
        <p:txBody>
          <a:bodyPr wrap="square">
            <a:spAutoFit/>
          </a:bodyPr>
          <a:lstStyle/>
          <a:p>
            <a:r>
              <a:rPr lang="de-DE" dirty="0">
                <a:latin typeface="Arial" panose="020B0604020202020204" pitchFamily="34" charset="0"/>
                <a:cs typeface="Arial" panose="020B0604020202020204" pitchFamily="34" charset="0"/>
              </a:rPr>
              <a:t>Die Konsortien der </a:t>
            </a:r>
            <a:r>
              <a:rPr lang="de-DE" b="1" dirty="0">
                <a:latin typeface="Arial" panose="020B0604020202020204" pitchFamily="34" charset="0"/>
                <a:cs typeface="Arial" panose="020B0604020202020204" pitchFamily="34" charset="0"/>
              </a:rPr>
              <a:t>Medizininformatik-Initiative (MII) </a:t>
            </a:r>
            <a:r>
              <a:rPr lang="de-DE" dirty="0">
                <a:latin typeface="Arial" panose="020B0604020202020204" pitchFamily="34" charset="0"/>
                <a:cs typeface="Arial" panose="020B0604020202020204" pitchFamily="34" charset="0"/>
              </a:rPr>
              <a:t>haben </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an </a:t>
            </a:r>
            <a:r>
              <a:rPr lang="de-DE" dirty="0">
                <a:latin typeface="Arial" panose="020B0604020202020204" pitchFamily="34" charset="0"/>
                <a:cs typeface="Arial" panose="020B0604020202020204" pitchFamily="34" charset="0"/>
              </a:rPr>
              <a:t>ihren universitätsmedizinischen Standorten </a:t>
            </a:r>
            <a:r>
              <a:rPr lang="de-DE" b="1" dirty="0">
                <a:latin typeface="Arial" panose="020B0604020202020204" pitchFamily="34" charset="0"/>
                <a:cs typeface="Arial" panose="020B0604020202020204" pitchFamily="34" charset="0"/>
              </a:rPr>
              <a:t>Datenintegrationszentren (DIZ) </a:t>
            </a:r>
            <a:r>
              <a:rPr lang="de-DE" dirty="0">
                <a:latin typeface="Arial" panose="020B0604020202020204" pitchFamily="34" charset="0"/>
                <a:cs typeface="Arial" panose="020B0604020202020204" pitchFamily="34" charset="0"/>
              </a:rPr>
              <a:t>eingerichtet. </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In diesen Einrichtungen, die standortübergreifend arbeiten, </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werden </a:t>
            </a:r>
            <a:r>
              <a:rPr lang="de-DE" b="1" dirty="0" smtClean="0">
                <a:latin typeface="Arial" panose="020B0604020202020204" pitchFamily="34" charset="0"/>
                <a:cs typeface="Arial" panose="020B0604020202020204" pitchFamily="34" charset="0"/>
              </a:rPr>
              <a:t>Forschungs- </a:t>
            </a:r>
            <a:r>
              <a:rPr lang="de-DE" b="1" dirty="0">
                <a:latin typeface="Arial" panose="020B0604020202020204" pitchFamily="34" charset="0"/>
                <a:cs typeface="Arial" panose="020B0604020202020204" pitchFamily="34" charset="0"/>
              </a:rPr>
              <a:t>und Versorgungsdaten </a:t>
            </a:r>
            <a:r>
              <a:rPr lang="de-DE" b="1" dirty="0" smtClean="0">
                <a:latin typeface="Arial" panose="020B0604020202020204" pitchFamily="34" charset="0"/>
                <a:cs typeface="Arial" panose="020B0604020202020204" pitchFamily="34" charset="0"/>
              </a:rPr>
              <a:t/>
            </a:r>
            <a:br>
              <a:rPr lang="de-DE" b="1" dirty="0" smtClean="0">
                <a:latin typeface="Arial" panose="020B0604020202020204" pitchFamily="34" charset="0"/>
                <a:cs typeface="Arial" panose="020B0604020202020204" pitchFamily="34" charset="0"/>
              </a:rPr>
            </a:br>
            <a:r>
              <a:rPr lang="de-DE" b="1" dirty="0" smtClean="0">
                <a:latin typeface="Arial" panose="020B0604020202020204" pitchFamily="34" charset="0"/>
                <a:cs typeface="Arial" panose="020B0604020202020204" pitchFamily="34" charset="0"/>
              </a:rPr>
              <a:t>eines </a:t>
            </a:r>
            <a:r>
              <a:rPr lang="de-DE" b="1" dirty="0" err="1">
                <a:latin typeface="Arial" panose="020B0604020202020204" pitchFamily="34" charset="0"/>
                <a:cs typeface="Arial" panose="020B0604020202020204" pitchFamily="34" charset="0"/>
              </a:rPr>
              <a:t>Universitätsklinikums</a:t>
            </a:r>
            <a:r>
              <a:rPr lang="de-DE" b="1" dirty="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gesammelt (</a:t>
            </a:r>
            <a:r>
              <a:rPr lang="de-DE" b="1" dirty="0" err="1" smtClean="0">
                <a:latin typeface="Arial" panose="020B0604020202020204" pitchFamily="34" charset="0"/>
                <a:cs typeface="Arial" panose="020B0604020202020204" pitchFamily="34" charset="0"/>
              </a:rPr>
              <a:t>Datenqualita</a:t>
            </a:r>
            <a:r>
              <a:rPr lang="de-DE" b="1" dirty="0" err="1">
                <a:latin typeface="Arial" panose="020B0604020202020204" pitchFamily="34" charset="0"/>
                <a:cs typeface="Arial" panose="020B0604020202020204" pitchFamily="34" charset="0"/>
              </a:rPr>
              <a:t>̈</a:t>
            </a:r>
            <a:r>
              <a:rPr lang="de-DE" b="1" dirty="0" err="1" smtClean="0">
                <a:latin typeface="Arial" panose="020B0604020202020204" pitchFamily="34" charset="0"/>
                <a:cs typeface="Arial" panose="020B0604020202020204" pitchFamily="34" charset="0"/>
              </a:rPr>
              <a:t>t</a:t>
            </a:r>
            <a:r>
              <a:rPr lang="de-DE" b="1" dirty="0" smtClean="0">
                <a:latin typeface="Arial" panose="020B0604020202020204" pitchFamily="34" charset="0"/>
                <a:cs typeface="Arial" panose="020B0604020202020204" pitchFamily="34" charset="0"/>
              </a:rPr>
              <a:t>, Metadatenstandard &amp; Datenschutz</a:t>
            </a:r>
            <a:r>
              <a:rPr lang="de-DE" b="1" dirty="0" smtClean="0">
                <a:solidFill>
                  <a:srgbClr val="FF0000"/>
                </a:solidFill>
                <a:latin typeface="Arial" panose="020B0604020202020204" pitchFamily="34" charset="0"/>
                <a:cs typeface="Arial" panose="020B0604020202020204" pitchFamily="34" charset="0"/>
              </a:rPr>
              <a:t>!</a:t>
            </a:r>
            <a:r>
              <a:rPr lang="de-DE" b="1" dirty="0" smtClean="0">
                <a:latin typeface="Arial" panose="020B0604020202020204" pitchFamily="34" charset="0"/>
                <a:cs typeface="Arial" panose="020B0604020202020204" pitchFamily="34" charset="0"/>
              </a:rPr>
              <a:t>)</a:t>
            </a:r>
            <a:r>
              <a:rPr lang="de-DE" dirty="0" smtClean="0">
                <a:latin typeface="Arial" panose="020B0604020202020204" pitchFamily="34" charset="0"/>
                <a:cs typeface="Arial" panose="020B0604020202020204" pitchFamily="34" charset="0"/>
              </a:rPr>
              <a:t>.</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endParaRPr lang="de-DE" dirty="0" smtClean="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hlinkClick r:id="rId2"/>
            </a:endParaRPr>
          </a:p>
          <a:p>
            <a:endParaRPr lang="de-DE" dirty="0" smtClean="0">
              <a:latin typeface="Arial" panose="020B0604020202020204" pitchFamily="34" charset="0"/>
              <a:cs typeface="Arial" panose="020B0604020202020204" pitchFamily="34" charset="0"/>
              <a:hlinkClick r:id="rId2"/>
            </a:endParaRPr>
          </a:p>
          <a:p>
            <a:endParaRPr lang="de-DE" dirty="0">
              <a:latin typeface="Arial" panose="020B0604020202020204" pitchFamily="34" charset="0"/>
              <a:cs typeface="Arial" panose="020B0604020202020204" pitchFamily="34" charset="0"/>
              <a:hlinkClick r:id="rId2"/>
            </a:endParaRPr>
          </a:p>
          <a:p>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endParaRPr lang="de-DE" dirty="0" smtClean="0">
              <a:latin typeface="Arial" panose="020B0604020202020204" pitchFamily="34" charset="0"/>
              <a:cs typeface="Arial" panose="020B0604020202020204" pitchFamily="34" charset="0"/>
            </a:endParaRPr>
          </a:p>
          <a:p>
            <a:endParaRPr lang="de-DE" dirty="0" smtClean="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hlinkClick r:id="rId2"/>
            </a:endParaRPr>
          </a:p>
          <a:p>
            <a:r>
              <a:rPr lang="de-DE" sz="1200" dirty="0" smtClean="0">
                <a:latin typeface="Arial" panose="020B0604020202020204" pitchFamily="34" charset="0"/>
                <a:cs typeface="Arial" panose="020B0604020202020204" pitchFamily="34" charset="0"/>
                <a:hlinkClick r:id="rId2"/>
              </a:rPr>
              <a:t>https</a:t>
            </a:r>
            <a:r>
              <a:rPr lang="de-DE" sz="1200" dirty="0">
                <a:latin typeface="Arial" panose="020B0604020202020204" pitchFamily="34" charset="0"/>
                <a:cs typeface="Arial" panose="020B0604020202020204" pitchFamily="34" charset="0"/>
                <a:hlinkClick r:id="rId2"/>
              </a:rPr>
              <a:t>://</a:t>
            </a:r>
            <a:r>
              <a:rPr lang="de-DE" sz="1200" dirty="0" smtClean="0">
                <a:latin typeface="Arial" panose="020B0604020202020204" pitchFamily="34" charset="0"/>
                <a:cs typeface="Arial" panose="020B0604020202020204" pitchFamily="34" charset="0"/>
                <a:hlinkClick r:id="rId2"/>
              </a:rPr>
              <a:t>www.medizininformatik-initiative.de/de/konsortien/datenintegrationszentren</a:t>
            </a:r>
            <a:endParaRPr lang="de-DE" sz="1200" dirty="0" smtClean="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hlinkClick r:id="rId3"/>
              </a:rPr>
              <a:t>http://ibmi.med.ovgu.de</a:t>
            </a:r>
            <a:r>
              <a:rPr lang="de-DE" sz="1200" dirty="0" smtClean="0">
                <a:latin typeface="Arial" panose="020B0604020202020204" pitchFamily="34" charset="0"/>
                <a:cs typeface="Arial" panose="020B0604020202020204" pitchFamily="34" charset="0"/>
                <a:hlinkClick r:id="rId3"/>
              </a:rPr>
              <a:t>/</a:t>
            </a:r>
            <a:endParaRPr lang="de-DE" sz="1200"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18" y="2613891"/>
            <a:ext cx="4015137" cy="2996473"/>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443" y="2613891"/>
            <a:ext cx="2669585" cy="2996473"/>
          </a:xfrm>
          <a:prstGeom prst="rect">
            <a:avLst/>
          </a:prstGeom>
        </p:spPr>
      </p:pic>
      <p:sp>
        <p:nvSpPr>
          <p:cNvPr id="5" name="Datumsplatzhalter 4"/>
          <p:cNvSpPr>
            <a:spLocks noGrp="1"/>
          </p:cNvSpPr>
          <p:nvPr>
            <p:ph type="dt" sz="half" idx="10"/>
          </p:nvPr>
        </p:nvSpPr>
        <p:spPr/>
        <p:txBody>
          <a:bodyPr/>
          <a:lstStyle/>
          <a:p>
            <a:r>
              <a:rPr lang="de-DE" smtClean="0"/>
              <a:t>10/05/2023</a:t>
            </a:r>
            <a:endParaRPr lang="en-US" dirty="0"/>
          </a:p>
        </p:txBody>
      </p:sp>
      <p:sp>
        <p:nvSpPr>
          <p:cNvPr id="6" name="Fußzeilenplatzhalter 5"/>
          <p:cNvSpPr>
            <a:spLocks noGrp="1"/>
          </p:cNvSpPr>
          <p:nvPr>
            <p:ph type="ftr" sz="quarter" idx="11"/>
          </p:nvPr>
        </p:nvSpPr>
        <p:spPr/>
        <p:txBody>
          <a:bodyPr/>
          <a:lstStyle/>
          <a:p>
            <a:r>
              <a:rPr lang="de-DE" dirty="0" smtClean="0"/>
              <a:t>Coffee </a:t>
            </a:r>
            <a:r>
              <a:rPr lang="de-DE" dirty="0" err="1" smtClean="0"/>
              <a:t>Lecture</a:t>
            </a:r>
            <a:r>
              <a:rPr lang="de-DE" dirty="0" smtClean="0"/>
              <a:t> FDM und Medizin</a:t>
            </a:r>
            <a:endParaRPr lang="en-US" dirty="0"/>
          </a:p>
        </p:txBody>
      </p:sp>
      <p:sp>
        <p:nvSpPr>
          <p:cNvPr id="7" name="Foliennummernplatzhalter 6"/>
          <p:cNvSpPr>
            <a:spLocks noGrp="1"/>
          </p:cNvSpPr>
          <p:nvPr>
            <p:ph type="sldNum" sz="quarter" idx="12"/>
          </p:nvPr>
        </p:nvSpPr>
        <p:spPr/>
        <p:txBody>
          <a:bodyPr/>
          <a:lstStyle/>
          <a:p>
            <a:fld id="{8A7A6979-0714-4377-B894-6BE4C2D6E202}" type="slidenum">
              <a:rPr lang="en-US" smtClean="0"/>
              <a:t>9</a:t>
            </a:fld>
            <a:endParaRPr lang="en-US" dirty="0"/>
          </a:p>
        </p:txBody>
      </p:sp>
    </p:spTree>
    <p:extLst>
      <p:ext uri="{BB962C8B-B14F-4D97-AF65-F5344CB8AC3E}">
        <p14:creationId xmlns:p14="http://schemas.microsoft.com/office/powerpoint/2010/main" val="2809500058"/>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TM10001115[[fn=Paket]]</Template>
  <TotalTime>0</TotalTime>
  <Words>1589</Words>
  <Application>Microsoft Office PowerPoint</Application>
  <PresentationFormat>Breitbild</PresentationFormat>
  <Paragraphs>288</Paragraphs>
  <Slides>20</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20</vt:i4>
      </vt:variant>
    </vt:vector>
  </HeadingPairs>
  <TitlesOfParts>
    <vt:vector size="24" baseType="lpstr">
      <vt:lpstr>Arial</vt:lpstr>
      <vt:lpstr>Calibri</vt:lpstr>
      <vt:lpstr>Gill Sans MT</vt:lpstr>
      <vt:lpstr>Parcel</vt:lpstr>
      <vt:lpstr>Forschungsdatenmanagement in der Medizin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Otto-von-Guericke-Universität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Forschungsdatenmanagement in der Medizin</dc:title>
  <dc:creator>Strauch-Davey, Annette</dc:creator>
  <cp:lastModifiedBy>Strauch-Davey, Annette</cp:lastModifiedBy>
  <cp:revision>95</cp:revision>
  <dcterms:created xsi:type="dcterms:W3CDTF">2023-04-20T05:43:16Z</dcterms:created>
  <dcterms:modified xsi:type="dcterms:W3CDTF">2023-05-09T12:25:48Z</dcterms:modified>
</cp:coreProperties>
</file>