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notesSlides/notesSlide1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7"/>
  </p:notesMasterIdLst>
  <p:sldIdLst>
    <p:sldId id="256" r:id="rId2"/>
    <p:sldId id="585" r:id="rId3"/>
    <p:sldId id="681" r:id="rId4"/>
    <p:sldId id="788" r:id="rId5"/>
    <p:sldId id="1049" r:id="rId6"/>
    <p:sldId id="682" r:id="rId7"/>
    <p:sldId id="461" r:id="rId8"/>
    <p:sldId id="462" r:id="rId9"/>
    <p:sldId id="675" r:id="rId10"/>
    <p:sldId id="1050" r:id="rId11"/>
    <p:sldId id="463" r:id="rId12"/>
    <p:sldId id="496" r:id="rId13"/>
    <p:sldId id="1052" r:id="rId14"/>
    <p:sldId id="491" r:id="rId15"/>
    <p:sldId id="497" r:id="rId16"/>
    <p:sldId id="676" r:id="rId17"/>
    <p:sldId id="464" r:id="rId18"/>
    <p:sldId id="705" r:id="rId19"/>
    <p:sldId id="698" r:id="rId20"/>
    <p:sldId id="699" r:id="rId21"/>
    <p:sldId id="700" r:id="rId22"/>
    <p:sldId id="701" r:id="rId23"/>
    <p:sldId id="702" r:id="rId24"/>
    <p:sldId id="703" r:id="rId25"/>
    <p:sldId id="704" r:id="rId26"/>
    <p:sldId id="1051" r:id="rId27"/>
    <p:sldId id="355" r:id="rId28"/>
    <p:sldId id="1053" r:id="rId29"/>
    <p:sldId id="803" r:id="rId30"/>
    <p:sldId id="804" r:id="rId31"/>
    <p:sldId id="805" r:id="rId32"/>
    <p:sldId id="806" r:id="rId33"/>
    <p:sldId id="1054" r:id="rId34"/>
    <p:sldId id="811" r:id="rId35"/>
    <p:sldId id="807" r:id="rId36"/>
    <p:sldId id="750" r:id="rId37"/>
    <p:sldId id="1055" r:id="rId38"/>
    <p:sldId id="801" r:id="rId39"/>
    <p:sldId id="827" r:id="rId40"/>
    <p:sldId id="752" r:id="rId41"/>
    <p:sldId id="755" r:id="rId42"/>
    <p:sldId id="829" r:id="rId43"/>
    <p:sldId id="828" r:id="rId44"/>
    <p:sldId id="1056" r:id="rId45"/>
    <p:sldId id="770" r:id="rId46"/>
    <p:sldId id="781" r:id="rId47"/>
    <p:sldId id="808" r:id="rId48"/>
    <p:sldId id="777" r:id="rId49"/>
    <p:sldId id="1057" r:id="rId50"/>
    <p:sldId id="912" r:id="rId51"/>
    <p:sldId id="914" r:id="rId52"/>
    <p:sldId id="916" r:id="rId53"/>
    <p:sldId id="915" r:id="rId54"/>
    <p:sldId id="917" r:id="rId55"/>
    <p:sldId id="918" r:id="rId56"/>
    <p:sldId id="919" r:id="rId57"/>
    <p:sldId id="920" r:id="rId58"/>
    <p:sldId id="1058" r:id="rId59"/>
    <p:sldId id="832" r:id="rId60"/>
    <p:sldId id="840" r:id="rId61"/>
    <p:sldId id="873" r:id="rId62"/>
    <p:sldId id="844" r:id="rId63"/>
    <p:sldId id="967" r:id="rId64"/>
    <p:sldId id="1048" r:id="rId65"/>
    <p:sldId id="926" r:id="rId66"/>
    <p:sldId id="1007" r:id="rId67"/>
    <p:sldId id="1029" r:id="rId68"/>
    <p:sldId id="1020" r:id="rId69"/>
    <p:sldId id="1022" r:id="rId70"/>
    <p:sldId id="1021" r:id="rId71"/>
    <p:sldId id="963" r:id="rId72"/>
    <p:sldId id="972" r:id="rId73"/>
    <p:sldId id="1032" r:id="rId74"/>
    <p:sldId id="802" r:id="rId75"/>
    <p:sldId id="974" r:id="rId76"/>
    <p:sldId id="975" r:id="rId77"/>
    <p:sldId id="976" r:id="rId78"/>
    <p:sldId id="1009" r:id="rId79"/>
    <p:sldId id="990" r:id="rId80"/>
    <p:sldId id="991" r:id="rId81"/>
    <p:sldId id="973" r:id="rId82"/>
    <p:sldId id="978" r:id="rId83"/>
    <p:sldId id="979" r:id="rId84"/>
    <p:sldId id="980" r:id="rId85"/>
    <p:sldId id="981" r:id="rId86"/>
    <p:sldId id="982" r:id="rId87"/>
    <p:sldId id="985" r:id="rId88"/>
    <p:sldId id="986" r:id="rId89"/>
    <p:sldId id="977" r:id="rId90"/>
    <p:sldId id="987" r:id="rId91"/>
    <p:sldId id="984" r:id="rId92"/>
    <p:sldId id="988" r:id="rId93"/>
    <p:sldId id="968" r:id="rId94"/>
    <p:sldId id="850" r:id="rId95"/>
    <p:sldId id="856" r:id="rId96"/>
    <p:sldId id="857" r:id="rId97"/>
    <p:sldId id="858" r:id="rId98"/>
    <p:sldId id="855" r:id="rId99"/>
    <p:sldId id="891" r:id="rId100"/>
    <p:sldId id="892" r:id="rId101"/>
    <p:sldId id="893" r:id="rId102"/>
    <p:sldId id="969" r:id="rId103"/>
    <p:sldId id="817" r:id="rId104"/>
    <p:sldId id="989" r:id="rId105"/>
    <p:sldId id="945" r:id="rId106"/>
    <p:sldId id="1023" r:id="rId107"/>
    <p:sldId id="992" r:id="rId108"/>
    <p:sldId id="993" r:id="rId109"/>
    <p:sldId id="996" r:id="rId110"/>
    <p:sldId id="994" r:id="rId111"/>
    <p:sldId id="1025" r:id="rId112"/>
    <p:sldId id="997" r:id="rId113"/>
    <p:sldId id="1001" r:id="rId114"/>
    <p:sldId id="1033" r:id="rId115"/>
    <p:sldId id="1002" r:id="rId116"/>
    <p:sldId id="869" r:id="rId117"/>
    <p:sldId id="871" r:id="rId118"/>
    <p:sldId id="870" r:id="rId119"/>
    <p:sldId id="942" r:id="rId120"/>
    <p:sldId id="943" r:id="rId121"/>
    <p:sldId id="864" r:id="rId122"/>
    <p:sldId id="865" r:id="rId123"/>
    <p:sldId id="956" r:id="rId124"/>
    <p:sldId id="999" r:id="rId125"/>
    <p:sldId id="1026" r:id="rId126"/>
    <p:sldId id="1060" r:id="rId127"/>
    <p:sldId id="1061" r:id="rId128"/>
    <p:sldId id="1062" r:id="rId129"/>
    <p:sldId id="1063" r:id="rId130"/>
    <p:sldId id="1064" r:id="rId131"/>
    <p:sldId id="1065" r:id="rId132"/>
    <p:sldId id="1066" r:id="rId133"/>
    <p:sldId id="1067" r:id="rId134"/>
    <p:sldId id="296" r:id="rId135"/>
    <p:sldId id="299" r:id="rId136"/>
    <p:sldId id="271" r:id="rId137"/>
    <p:sldId id="272" r:id="rId138"/>
    <p:sldId id="273" r:id="rId139"/>
    <p:sldId id="1068" r:id="rId140"/>
    <p:sldId id="1069" r:id="rId141"/>
    <p:sldId id="1070" r:id="rId142"/>
    <p:sldId id="845" r:id="rId143"/>
    <p:sldId id="1010" r:id="rId144"/>
    <p:sldId id="909" r:id="rId145"/>
    <p:sldId id="1034" r:id="rId146"/>
    <p:sldId id="958" r:id="rId147"/>
    <p:sldId id="960" r:id="rId148"/>
    <p:sldId id="1035" r:id="rId149"/>
    <p:sldId id="1036" r:id="rId150"/>
    <p:sldId id="961" r:id="rId151"/>
    <p:sldId id="1006" r:id="rId152"/>
    <p:sldId id="925" r:id="rId153"/>
    <p:sldId id="896" r:id="rId154"/>
    <p:sldId id="962" r:id="rId155"/>
    <p:sldId id="1027" r:id="rId156"/>
    <p:sldId id="1011" r:id="rId157"/>
    <p:sldId id="1037" r:id="rId158"/>
    <p:sldId id="1038" r:id="rId159"/>
    <p:sldId id="983" r:id="rId160"/>
    <p:sldId id="1012" r:id="rId161"/>
    <p:sldId id="1013" r:id="rId162"/>
    <p:sldId id="1014" r:id="rId163"/>
    <p:sldId id="1015" r:id="rId164"/>
    <p:sldId id="1016" r:id="rId165"/>
    <p:sldId id="1018" r:id="rId166"/>
    <p:sldId id="1017" r:id="rId167"/>
    <p:sldId id="1041" r:id="rId168"/>
    <p:sldId id="1019" r:id="rId169"/>
    <p:sldId id="900" r:id="rId170"/>
    <p:sldId id="876" r:id="rId171"/>
    <p:sldId id="877" r:id="rId172"/>
    <p:sldId id="923" r:id="rId173"/>
    <p:sldId id="416" r:id="rId174"/>
    <p:sldId id="1040" r:id="rId175"/>
    <p:sldId id="1042"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183"/>
    <a:srgbClr val="B31B1B"/>
    <a:srgbClr val="FF7540"/>
    <a:srgbClr val="B31A1B"/>
    <a:srgbClr val="333333"/>
    <a:srgbClr val="FF5050"/>
    <a:srgbClr val="B3B3B3"/>
    <a:srgbClr val="FFFFFF"/>
    <a:srgbClr val="0BEB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63" autoAdjust="0"/>
    <p:restoredTop sz="81197" autoAdjust="0"/>
  </p:normalViewPr>
  <p:slideViewPr>
    <p:cSldViewPr snapToGrid="0">
      <p:cViewPr varScale="1">
        <p:scale>
          <a:sx n="98" d="100"/>
          <a:sy n="98" d="100"/>
        </p:scale>
        <p:origin x="878" y="86"/>
      </p:cViewPr>
      <p:guideLst/>
    </p:cSldViewPr>
  </p:slideViewPr>
  <p:outlineViewPr>
    <p:cViewPr>
      <p:scale>
        <a:sx n="33" d="100"/>
        <a:sy n="33" d="100"/>
      </p:scale>
      <p:origin x="0" y="-1458"/>
    </p:cViewPr>
  </p:outlineViewPr>
  <p:notesTextViewPr>
    <p:cViewPr>
      <p:scale>
        <a:sx n="1" d="1"/>
        <a:sy n="1" d="1"/>
      </p:scale>
      <p:origin x="0" y="0"/>
    </p:cViewPr>
  </p:notesTextViewPr>
  <p:sorterViewPr>
    <p:cViewPr>
      <p:scale>
        <a:sx n="84" d="100"/>
        <a:sy n="84" d="100"/>
      </p:scale>
      <p:origin x="0" y="-202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4"/>
          <c:order val="4"/>
          <c:tx>
            <c:strRef>
              <c:f>Sheet1!$H$1</c:f>
              <c:strCache>
                <c:ptCount val="1"/>
                <c:pt idx="0">
                  <c:v>Percent</c:v>
                </c:pt>
              </c:strCache>
            </c:strRef>
          </c:tx>
          <c:spPr>
            <a:solidFill>
              <a:schemeClr val="accent5">
                <a:alpha val="75000"/>
              </a:schemeClr>
            </a:solidFill>
            <a:ln w="25400">
              <a:noFill/>
            </a:ln>
            <a:effectLst/>
          </c:spPr>
          <c:invertIfNegative val="0"/>
          <c:dPt>
            <c:idx val="7"/>
            <c:invertIfNegative val="0"/>
            <c:bubble3D val="0"/>
            <c:spPr>
              <a:solidFill>
                <a:schemeClr val="accent4">
                  <a:lumMod val="60000"/>
                  <a:lumOff val="40000"/>
                </a:schemeClr>
              </a:solidFill>
              <a:ln w="25400">
                <a:noFill/>
              </a:ln>
              <a:effectLst/>
            </c:spPr>
            <c:extLst>
              <c:ext xmlns:c16="http://schemas.microsoft.com/office/drawing/2014/chart" uri="{C3380CC4-5D6E-409C-BE32-E72D297353CC}">
                <c16:uniqueId val="{00000001-D0B6-4B0E-B369-5F6DF1579EB4}"/>
              </c:ext>
            </c:extLst>
          </c:dPt>
          <c:dPt>
            <c:idx val="8"/>
            <c:invertIfNegative val="0"/>
            <c:bubble3D val="0"/>
            <c:spPr>
              <a:solidFill>
                <a:schemeClr val="accent2">
                  <a:lumMod val="40000"/>
                  <a:lumOff val="60000"/>
                </a:schemeClr>
              </a:solidFill>
              <a:ln w="25400">
                <a:noFill/>
              </a:ln>
              <a:effectLst/>
            </c:spPr>
            <c:extLst>
              <c:ext xmlns:c16="http://schemas.microsoft.com/office/drawing/2014/chart" uri="{C3380CC4-5D6E-409C-BE32-E72D297353CC}">
                <c16:uniqueId val="{00000002-D0B6-4B0E-B369-5F6DF1579EB4}"/>
              </c:ext>
            </c:extLst>
          </c:dPt>
          <c:dPt>
            <c:idx val="9"/>
            <c:invertIfNegative val="0"/>
            <c:bubble3D val="0"/>
            <c:spPr>
              <a:solidFill>
                <a:schemeClr val="accent2"/>
              </a:solidFill>
              <a:ln w="25400">
                <a:noFill/>
              </a:ln>
              <a:effectLst/>
            </c:spPr>
            <c:extLst>
              <c:ext xmlns:c16="http://schemas.microsoft.com/office/drawing/2014/chart" uri="{C3380CC4-5D6E-409C-BE32-E72D297353CC}">
                <c16:uniqueId val="{00000000-D0B6-4B0E-B369-5F6DF1579EB4}"/>
              </c:ext>
            </c:extLst>
          </c:dPt>
          <c:xVal>
            <c:numRef>
              <c:f>Sheet1!$B$2:$B$11</c:f>
              <c:numCache>
                <c:formatCode>General</c:formatCode>
                <c:ptCount val="10"/>
                <c:pt idx="0">
                  <c:v>1986</c:v>
                </c:pt>
                <c:pt idx="1">
                  <c:v>1986</c:v>
                </c:pt>
                <c:pt idx="2">
                  <c:v>2006</c:v>
                </c:pt>
                <c:pt idx="3">
                  <c:v>2006</c:v>
                </c:pt>
                <c:pt idx="4">
                  <c:v>2015</c:v>
                </c:pt>
                <c:pt idx="5">
                  <c:v>2016</c:v>
                </c:pt>
                <c:pt idx="6">
                  <c:v>2017</c:v>
                </c:pt>
                <c:pt idx="7">
                  <c:v>2018</c:v>
                </c:pt>
                <c:pt idx="8">
                  <c:v>2018</c:v>
                </c:pt>
                <c:pt idx="9">
                  <c:v>2018</c:v>
                </c:pt>
              </c:numCache>
            </c:numRef>
          </c:xVal>
          <c:yVal>
            <c:numRef>
              <c:f>Sheet1!$H$2:$H$11</c:f>
              <c:numCache>
                <c:formatCode>0%</c:formatCode>
                <c:ptCount val="10"/>
                <c:pt idx="0">
                  <c:v>3.7037037037037035E-2</c:v>
                </c:pt>
                <c:pt idx="1">
                  <c:v>0.12962962962962962</c:v>
                </c:pt>
                <c:pt idx="2">
                  <c:v>7.5268817204301078E-2</c:v>
                </c:pt>
                <c:pt idx="3">
                  <c:v>0.22580645161290322</c:v>
                </c:pt>
                <c:pt idx="4">
                  <c:v>0.36</c:v>
                </c:pt>
                <c:pt idx="5">
                  <c:v>0.61111111111111116</c:v>
                </c:pt>
                <c:pt idx="6">
                  <c:v>0.32835820895522388</c:v>
                </c:pt>
                <c:pt idx="7">
                  <c:v>0.2518248175182482</c:v>
                </c:pt>
                <c:pt idx="8">
                  <c:v>0.42592592592592593</c:v>
                </c:pt>
                <c:pt idx="9">
                  <c:v>0.84567901234567899</c:v>
                </c:pt>
              </c:numCache>
            </c:numRef>
          </c:yVal>
          <c:bubbleSize>
            <c:numRef>
              <c:f>Sheet1!$C$2:$C$11</c:f>
              <c:numCache>
                <c:formatCode>General</c:formatCode>
                <c:ptCount val="10"/>
                <c:pt idx="0">
                  <c:v>54</c:v>
                </c:pt>
                <c:pt idx="1">
                  <c:v>54</c:v>
                </c:pt>
                <c:pt idx="2">
                  <c:v>186</c:v>
                </c:pt>
                <c:pt idx="3">
                  <c:v>62</c:v>
                </c:pt>
                <c:pt idx="4">
                  <c:v>100</c:v>
                </c:pt>
                <c:pt idx="5">
                  <c:v>18</c:v>
                </c:pt>
                <c:pt idx="6">
                  <c:v>67</c:v>
                </c:pt>
                <c:pt idx="7">
                  <c:v>274</c:v>
                </c:pt>
                <c:pt idx="8">
                  <c:v>162</c:v>
                </c:pt>
                <c:pt idx="9">
                  <c:v>162</c:v>
                </c:pt>
              </c:numCache>
            </c:numRef>
          </c:bubbleSize>
          <c:bubble3D val="0"/>
          <c:extLst>
            <c:ext xmlns:c16="http://schemas.microsoft.com/office/drawing/2014/chart" uri="{C3380CC4-5D6E-409C-BE32-E72D297353CC}">
              <c16:uniqueId val="{00000000-2B98-4B3F-B524-1FEAE5151409}"/>
            </c:ext>
          </c:extLst>
        </c:ser>
        <c:dLbls>
          <c:showLegendKey val="0"/>
          <c:showVal val="0"/>
          <c:showCatName val="0"/>
          <c:showSerName val="0"/>
          <c:showPercent val="0"/>
          <c:showBubbleSize val="0"/>
        </c:dLbls>
        <c:bubbleScale val="100"/>
        <c:showNegBubbles val="0"/>
        <c:axId val="1525886720"/>
        <c:axId val="1533281296"/>
        <c:extLst>
          <c:ext xmlns:c15="http://schemas.microsoft.com/office/drawing/2012/chart" uri="{02D57815-91ED-43cb-92C2-25804820EDAC}">
            <c15:filteredBubbleSeries>
              <c15:ser>
                <c:idx val="0"/>
                <c:order val="0"/>
                <c:tx>
                  <c:strRef>
                    <c:extLst>
                      <c:ext uri="{02D57815-91ED-43cb-92C2-25804820EDAC}">
                        <c15:formulaRef>
                          <c15:sqref>Sheet1!$H$1</c15:sqref>
                        </c15:formulaRef>
                      </c:ext>
                    </c:extLst>
                    <c:strCache>
                      <c:ptCount val="1"/>
                      <c:pt idx="0">
                        <c:v>Percent</c:v>
                      </c:pt>
                    </c:strCache>
                  </c:strRef>
                </c:tx>
                <c:spPr>
                  <a:solidFill>
                    <a:schemeClr val="accent1">
                      <a:alpha val="75000"/>
                    </a:schemeClr>
                  </a:solidFill>
                  <a:ln w="25400">
                    <a:noFill/>
                  </a:ln>
                  <a:effectLst/>
                </c:spPr>
                <c:invertIfNegative val="0"/>
                <c:xVal>
                  <c:numRef>
                    <c:extLst>
                      <c:ext uri="{02D57815-91ED-43cb-92C2-25804820EDAC}">
                        <c15:formulaRef>
                          <c15:sqref>Sheet1!$B$2:$B$11</c15:sqref>
                        </c15:formulaRef>
                      </c:ext>
                    </c:extLst>
                    <c:numCache>
                      <c:formatCode>General</c:formatCode>
                      <c:ptCount val="10"/>
                      <c:pt idx="0">
                        <c:v>1986</c:v>
                      </c:pt>
                      <c:pt idx="1">
                        <c:v>1986</c:v>
                      </c:pt>
                      <c:pt idx="2">
                        <c:v>2006</c:v>
                      </c:pt>
                      <c:pt idx="3">
                        <c:v>2006</c:v>
                      </c:pt>
                      <c:pt idx="4">
                        <c:v>2015</c:v>
                      </c:pt>
                      <c:pt idx="5">
                        <c:v>2016</c:v>
                      </c:pt>
                      <c:pt idx="6">
                        <c:v>2017</c:v>
                      </c:pt>
                      <c:pt idx="7">
                        <c:v>2018</c:v>
                      </c:pt>
                      <c:pt idx="8">
                        <c:v>2018</c:v>
                      </c:pt>
                      <c:pt idx="9">
                        <c:v>2018</c:v>
                      </c:pt>
                    </c:numCache>
                  </c:numRef>
                </c:xVal>
                <c:yVal>
                  <c:numRef>
                    <c:extLst>
                      <c:ext uri="{02D57815-91ED-43cb-92C2-25804820EDAC}">
                        <c15:formulaRef>
                          <c15:sqref>Sheet1!$H$2:$H$11</c15:sqref>
                        </c15:formulaRef>
                      </c:ext>
                    </c:extLst>
                    <c:numCache>
                      <c:formatCode>0%</c:formatCode>
                      <c:ptCount val="10"/>
                      <c:pt idx="0">
                        <c:v>3.7037037037037035E-2</c:v>
                      </c:pt>
                      <c:pt idx="1">
                        <c:v>0.12962962962962962</c:v>
                      </c:pt>
                      <c:pt idx="2">
                        <c:v>7.5268817204301078E-2</c:v>
                      </c:pt>
                      <c:pt idx="3">
                        <c:v>0.22580645161290322</c:v>
                      </c:pt>
                      <c:pt idx="4">
                        <c:v>0.36</c:v>
                      </c:pt>
                      <c:pt idx="5">
                        <c:v>0.61111111111111116</c:v>
                      </c:pt>
                      <c:pt idx="6">
                        <c:v>0.32835820895522388</c:v>
                      </c:pt>
                      <c:pt idx="7">
                        <c:v>0.2518248175182482</c:v>
                      </c:pt>
                      <c:pt idx="8">
                        <c:v>0.42592592592592593</c:v>
                      </c:pt>
                      <c:pt idx="9">
                        <c:v>0.84567901234567899</c:v>
                      </c:pt>
                    </c:numCache>
                  </c:numRef>
                </c:yVal>
                <c:bubbleSize>
                  <c:numRef>
                    <c:extLst>
                      <c:ext uri="{02D57815-91ED-43cb-92C2-25804820EDAC}">
                        <c15:formulaRef>
                          <c15:sqref>Sheet1!$C$2:$C$11</c15:sqref>
                        </c15:formulaRef>
                      </c:ext>
                    </c:extLst>
                    <c:numCache>
                      <c:formatCode>General</c:formatCode>
                      <c:ptCount val="10"/>
                      <c:pt idx="0">
                        <c:v>54</c:v>
                      </c:pt>
                      <c:pt idx="1">
                        <c:v>54</c:v>
                      </c:pt>
                      <c:pt idx="2">
                        <c:v>186</c:v>
                      </c:pt>
                      <c:pt idx="3">
                        <c:v>62</c:v>
                      </c:pt>
                      <c:pt idx="4">
                        <c:v>100</c:v>
                      </c:pt>
                      <c:pt idx="5">
                        <c:v>18</c:v>
                      </c:pt>
                      <c:pt idx="6">
                        <c:v>67</c:v>
                      </c:pt>
                      <c:pt idx="7">
                        <c:v>274</c:v>
                      </c:pt>
                      <c:pt idx="8">
                        <c:v>162</c:v>
                      </c:pt>
                      <c:pt idx="9">
                        <c:v>162</c:v>
                      </c:pt>
                    </c:numCache>
                  </c:numRef>
                </c:bubbleSize>
                <c:bubble3D val="0"/>
                <c:extLst>
                  <c:ext xmlns:c16="http://schemas.microsoft.com/office/drawing/2014/chart" uri="{C3380CC4-5D6E-409C-BE32-E72D297353CC}">
                    <c16:uniqueId val="{00000001-2B98-4B3F-B524-1FEAE5151409}"/>
                  </c:ext>
                </c:extLst>
              </c15:ser>
            </c15:filteredBubbleSeries>
            <c15:filteredBubbleSeries>
              <c15:ser>
                <c:idx val="1"/>
                <c:order val="1"/>
                <c:tx>
                  <c:strRef>
                    <c:extLst xmlns:c15="http://schemas.microsoft.com/office/drawing/2012/chart">
                      <c:ext xmlns:c15="http://schemas.microsoft.com/office/drawing/2012/chart" uri="{02D57815-91ED-43cb-92C2-25804820EDAC}">
                        <c15:formulaRef>
                          <c15:sqref>Sheet1!$A$4</c15:sqref>
                        </c15:formulaRef>
                      </c:ext>
                    </c:extLst>
                    <c:strCache>
                      <c:ptCount val="1"/>
                      <c:pt idx="0">
                        <c:v>McCullough McGeary Harrison</c:v>
                      </c:pt>
                    </c:strCache>
                  </c:strRef>
                </c:tx>
                <c:spPr>
                  <a:solidFill>
                    <a:schemeClr val="accent2">
                      <a:alpha val="75000"/>
                    </a:schemeClr>
                  </a:solidFill>
                  <a:ln w="25400">
                    <a:noFill/>
                  </a:ln>
                  <a:effectLst/>
                </c:spPr>
                <c:invertIfNegative val="0"/>
                <c:xVal>
                  <c:strRef>
                    <c:extLst xmlns:c15="http://schemas.microsoft.com/office/drawing/2012/chart">
                      <c:ext xmlns:c15="http://schemas.microsoft.com/office/drawing/2012/chart" uri="{02D57815-91ED-43cb-92C2-25804820EDAC}">
                        <c15:formulaRef>
                          <c15:sqref>Sheet1!$B$1:$H$1</c15:sqref>
                        </c15:formulaRef>
                      </c:ext>
                    </c:extLst>
                    <c:strCache>
                      <c:ptCount val="7"/>
                      <c:pt idx="0">
                        <c:v>Year</c:v>
                      </c:pt>
                      <c:pt idx="1">
                        <c:v>N</c:v>
                      </c:pt>
                      <c:pt idx="2">
                        <c:v>Success</c:v>
                      </c:pt>
                      <c:pt idx="3">
                        <c:v>Type</c:v>
                      </c:pt>
                      <c:pt idx="4">
                        <c:v>Type-R</c:v>
                      </c:pt>
                      <c:pt idx="5">
                        <c:v>Type-Data</c:v>
                      </c:pt>
                      <c:pt idx="6">
                        <c:v>Percent</c:v>
                      </c:pt>
                    </c:strCache>
                  </c:strRef>
                </c:xVal>
                <c:yVal>
                  <c:numRef>
                    <c:extLst xmlns:c15="http://schemas.microsoft.com/office/drawing/2012/chart">
                      <c:ext xmlns:c15="http://schemas.microsoft.com/office/drawing/2012/chart" uri="{02D57815-91ED-43cb-92C2-25804820EDAC}">
                        <c15:formulaRef>
                          <c15:sqref>Sheet1!$B$4:$H$4</c15:sqref>
                        </c15:formulaRef>
                      </c:ext>
                    </c:extLst>
                    <c:numCache>
                      <c:formatCode>General</c:formatCode>
                      <c:ptCount val="7"/>
                      <c:pt idx="0">
                        <c:v>2006</c:v>
                      </c:pt>
                      <c:pt idx="1">
                        <c:v>186</c:v>
                      </c:pt>
                      <c:pt idx="2">
                        <c:v>14</c:v>
                      </c:pt>
                      <c:pt idx="3">
                        <c:v>0</c:v>
                      </c:pt>
                      <c:pt idx="4" formatCode="0%">
                        <c:v>0</c:v>
                      </c:pt>
                      <c:pt idx="5">
                        <c:v>0</c:v>
                      </c:pt>
                      <c:pt idx="6" formatCode="0%">
                        <c:v>7.5268817204301078E-2</c:v>
                      </c:pt>
                    </c:numCache>
                  </c:numRef>
                </c:yVal>
                <c:bubbleSize>
                  <c:numRef>
                    <c:extLst xmlns:c15="http://schemas.microsoft.com/office/drawing/2012/chart">
                      <c:ext xmlns:c15="http://schemas.microsoft.com/office/drawing/2012/chart" uri="{02D57815-91ED-43cb-92C2-25804820EDAC}">
                        <c15:formulaRef>
                          <c15:sqref>Sheet1!$B$5:$H$5</c15:sqref>
                        </c15:formulaRef>
                      </c:ext>
                    </c:extLst>
                    <c:numCache>
                      <c:formatCode>General</c:formatCode>
                      <c:ptCount val="7"/>
                      <c:pt idx="0">
                        <c:v>2006</c:v>
                      </c:pt>
                      <c:pt idx="1">
                        <c:v>62</c:v>
                      </c:pt>
                      <c:pt idx="2">
                        <c:v>14</c:v>
                      </c:pt>
                      <c:pt idx="3">
                        <c:v>0</c:v>
                      </c:pt>
                      <c:pt idx="4">
                        <c:v>0</c:v>
                      </c:pt>
                      <c:pt idx="5">
                        <c:v>0</c:v>
                      </c:pt>
                      <c:pt idx="6" formatCode="0%">
                        <c:v>0.22580645161290322</c:v>
                      </c:pt>
                    </c:numCache>
                  </c:numRef>
                </c:bubbleSize>
                <c:bubble3D val="0"/>
                <c:extLst xmlns:c15="http://schemas.microsoft.com/office/drawing/2012/chart">
                  <c:ext xmlns:c16="http://schemas.microsoft.com/office/drawing/2014/chart" uri="{C3380CC4-5D6E-409C-BE32-E72D297353CC}">
                    <c16:uniqueId val="{00000002-2B98-4B3F-B524-1FEAE5151409}"/>
                  </c:ext>
                </c:extLst>
              </c15:ser>
            </c15:filteredBubbleSeries>
            <c15:filteredBubbleSeries>
              <c15:ser>
                <c:idx val="2"/>
                <c:order val="2"/>
                <c:tx>
                  <c:strRef>
                    <c:extLst xmlns:c15="http://schemas.microsoft.com/office/drawing/2012/chart">
                      <c:ext xmlns:c15="http://schemas.microsoft.com/office/drawing/2012/chart" uri="{02D57815-91ED-43cb-92C2-25804820EDAC}">
                        <c15:formulaRef>
                          <c15:sqref>Sheet1!$A$6</c15:sqref>
                        </c15:formulaRef>
                      </c:ext>
                    </c:extLst>
                    <c:strCache>
                      <c:ptCount val="1"/>
                      <c:pt idx="0">
                        <c:v>Nosek et al</c:v>
                      </c:pt>
                    </c:strCache>
                  </c:strRef>
                </c:tx>
                <c:spPr>
                  <a:solidFill>
                    <a:schemeClr val="accent3">
                      <a:alpha val="75000"/>
                    </a:schemeClr>
                  </a:solidFill>
                  <a:ln w="25400">
                    <a:noFill/>
                  </a:ln>
                  <a:effectLst/>
                </c:spPr>
                <c:invertIfNegative val="0"/>
                <c:xVal>
                  <c:strRef>
                    <c:extLst xmlns:c15="http://schemas.microsoft.com/office/drawing/2012/chart">
                      <c:ext xmlns:c15="http://schemas.microsoft.com/office/drawing/2012/chart" uri="{02D57815-91ED-43cb-92C2-25804820EDAC}">
                        <c15:formulaRef>
                          <c15:sqref>Sheet1!$B$1:$H$1</c15:sqref>
                        </c15:formulaRef>
                      </c:ext>
                    </c:extLst>
                    <c:strCache>
                      <c:ptCount val="7"/>
                      <c:pt idx="0">
                        <c:v>Year</c:v>
                      </c:pt>
                      <c:pt idx="1">
                        <c:v>N</c:v>
                      </c:pt>
                      <c:pt idx="2">
                        <c:v>Success</c:v>
                      </c:pt>
                      <c:pt idx="3">
                        <c:v>Type</c:v>
                      </c:pt>
                      <c:pt idx="4">
                        <c:v>Type-R</c:v>
                      </c:pt>
                      <c:pt idx="5">
                        <c:v>Type-Data</c:v>
                      </c:pt>
                      <c:pt idx="6">
                        <c:v>Percent</c:v>
                      </c:pt>
                    </c:strCache>
                  </c:strRef>
                </c:xVal>
                <c:yVal>
                  <c:numRef>
                    <c:extLst xmlns:c15="http://schemas.microsoft.com/office/drawing/2012/chart">
                      <c:ext xmlns:c15="http://schemas.microsoft.com/office/drawing/2012/chart" uri="{02D57815-91ED-43cb-92C2-25804820EDAC}">
                        <c15:formulaRef>
                          <c15:sqref>Sheet1!$B$6:$H$6</c15:sqref>
                        </c15:formulaRef>
                      </c:ext>
                    </c:extLst>
                    <c:numCache>
                      <c:formatCode>General</c:formatCode>
                      <c:ptCount val="7"/>
                      <c:pt idx="0">
                        <c:v>2015</c:v>
                      </c:pt>
                      <c:pt idx="1">
                        <c:v>100</c:v>
                      </c:pt>
                      <c:pt idx="2">
                        <c:v>36</c:v>
                      </c:pt>
                      <c:pt idx="3">
                        <c:v>0</c:v>
                      </c:pt>
                      <c:pt idx="4">
                        <c:v>0</c:v>
                      </c:pt>
                      <c:pt idx="6" formatCode="0%">
                        <c:v>0.36</c:v>
                      </c:pt>
                    </c:numCache>
                  </c:numRef>
                </c:yVal>
                <c:bubbleSize>
                  <c:numRef>
                    <c:extLst xmlns:c15="http://schemas.microsoft.com/office/drawing/2012/chart">
                      <c:ext xmlns:c15="http://schemas.microsoft.com/office/drawing/2012/chart" uri="{02D57815-91ED-43cb-92C2-25804820EDAC}">
                        <c15:formulaRef>
                          <c15:sqref>Sheet1!$B$7:$H$7</c15:sqref>
                        </c15:formulaRef>
                      </c:ext>
                    </c:extLst>
                    <c:numCache>
                      <c:formatCode>General</c:formatCode>
                      <c:ptCount val="7"/>
                      <c:pt idx="0">
                        <c:v>2016</c:v>
                      </c:pt>
                      <c:pt idx="1">
                        <c:v>18</c:v>
                      </c:pt>
                      <c:pt idx="2">
                        <c:v>11</c:v>
                      </c:pt>
                      <c:pt idx="3">
                        <c:v>0</c:v>
                      </c:pt>
                      <c:pt idx="4">
                        <c:v>0</c:v>
                      </c:pt>
                      <c:pt idx="6" formatCode="0%">
                        <c:v>0.61111111111111116</c:v>
                      </c:pt>
                    </c:numCache>
                  </c:numRef>
                </c:bubbleSize>
                <c:bubble3D val="0"/>
                <c:extLst xmlns:c15="http://schemas.microsoft.com/office/drawing/2012/chart">
                  <c:ext xmlns:c16="http://schemas.microsoft.com/office/drawing/2014/chart" uri="{C3380CC4-5D6E-409C-BE32-E72D297353CC}">
                    <c16:uniqueId val="{00000003-2B98-4B3F-B524-1FEAE5151409}"/>
                  </c:ext>
                </c:extLst>
              </c15:ser>
            </c15:filteredBubbleSeries>
            <c15:filteredBubbleSeries>
              <c15:ser>
                <c:idx val="3"/>
                <c:order val="3"/>
                <c:tx>
                  <c:strRef>
                    <c:extLst xmlns:c15="http://schemas.microsoft.com/office/drawing/2012/chart">
                      <c:ext xmlns:c15="http://schemas.microsoft.com/office/drawing/2012/chart" uri="{02D57815-91ED-43cb-92C2-25804820EDAC}">
                        <c15:formulaRef>
                          <c15:sqref>Sheet1!$A$8</c15:sqref>
                        </c15:formulaRef>
                      </c:ext>
                    </c:extLst>
                    <c:strCache>
                      <c:ptCount val="1"/>
                      <c:pt idx="0">
                        <c:v>Chang Li</c:v>
                      </c:pt>
                    </c:strCache>
                  </c:strRef>
                </c:tx>
                <c:spPr>
                  <a:solidFill>
                    <a:schemeClr val="accent4">
                      <a:alpha val="75000"/>
                    </a:schemeClr>
                  </a:solidFill>
                  <a:ln w="25400">
                    <a:noFill/>
                  </a:ln>
                  <a:effectLst/>
                </c:spPr>
                <c:invertIfNegative val="0"/>
                <c:xVal>
                  <c:strRef>
                    <c:extLst xmlns:c15="http://schemas.microsoft.com/office/drawing/2012/chart">
                      <c:ext xmlns:c15="http://schemas.microsoft.com/office/drawing/2012/chart" uri="{02D57815-91ED-43cb-92C2-25804820EDAC}">
                        <c15:formulaRef>
                          <c15:sqref>Sheet1!$B$1:$H$1</c15:sqref>
                        </c15:formulaRef>
                      </c:ext>
                    </c:extLst>
                    <c:strCache>
                      <c:ptCount val="7"/>
                      <c:pt idx="0">
                        <c:v>Year</c:v>
                      </c:pt>
                      <c:pt idx="1">
                        <c:v>N</c:v>
                      </c:pt>
                      <c:pt idx="2">
                        <c:v>Success</c:v>
                      </c:pt>
                      <c:pt idx="3">
                        <c:v>Type</c:v>
                      </c:pt>
                      <c:pt idx="4">
                        <c:v>Type-R</c:v>
                      </c:pt>
                      <c:pt idx="5">
                        <c:v>Type-Data</c:v>
                      </c:pt>
                      <c:pt idx="6">
                        <c:v>Percent</c:v>
                      </c:pt>
                    </c:strCache>
                  </c:strRef>
                </c:xVal>
                <c:yVal>
                  <c:numRef>
                    <c:extLst xmlns:c15="http://schemas.microsoft.com/office/drawing/2012/chart">
                      <c:ext xmlns:c15="http://schemas.microsoft.com/office/drawing/2012/chart" uri="{02D57815-91ED-43cb-92C2-25804820EDAC}">
                        <c15:formulaRef>
                          <c15:sqref>Sheet1!$B$8:$H$8</c15:sqref>
                        </c15:formulaRef>
                      </c:ext>
                    </c:extLst>
                    <c:numCache>
                      <c:formatCode>General</c:formatCode>
                      <c:ptCount val="7"/>
                      <c:pt idx="0">
                        <c:v>2017</c:v>
                      </c:pt>
                      <c:pt idx="1">
                        <c:v>67</c:v>
                      </c:pt>
                      <c:pt idx="2">
                        <c:v>22</c:v>
                      </c:pt>
                      <c:pt idx="3">
                        <c:v>0</c:v>
                      </c:pt>
                      <c:pt idx="4">
                        <c:v>0</c:v>
                      </c:pt>
                      <c:pt idx="5">
                        <c:v>0</c:v>
                      </c:pt>
                      <c:pt idx="6" formatCode="0%">
                        <c:v>0.32835820895522388</c:v>
                      </c:pt>
                    </c:numCache>
                  </c:numRef>
                </c:yVal>
                <c:bubbleSize>
                  <c:numRef>
                    <c:extLst xmlns:c15="http://schemas.microsoft.com/office/drawing/2012/chart">
                      <c:ext xmlns:c15="http://schemas.microsoft.com/office/drawing/2012/chart" uri="{02D57815-91ED-43cb-92C2-25804820EDAC}">
                        <c15:formulaRef>
                          <c15:sqref>Sheet1!$B$9:$H$9</c15:sqref>
                        </c15:formulaRef>
                      </c:ext>
                    </c:extLst>
                    <c:numCache>
                      <c:formatCode>General</c:formatCode>
                      <c:ptCount val="7"/>
                      <c:pt idx="0">
                        <c:v>2018</c:v>
                      </c:pt>
                      <c:pt idx="1">
                        <c:v>274</c:v>
                      </c:pt>
                      <c:pt idx="2">
                        <c:v>69</c:v>
                      </c:pt>
                      <c:pt idx="3">
                        <c:v>0</c:v>
                      </c:pt>
                      <c:pt idx="4">
                        <c:v>0</c:v>
                      </c:pt>
                      <c:pt idx="5">
                        <c:v>0</c:v>
                      </c:pt>
                      <c:pt idx="6" formatCode="0%">
                        <c:v>0.2518248175182482</c:v>
                      </c:pt>
                    </c:numCache>
                  </c:numRef>
                </c:bubbleSize>
                <c:bubble3D val="0"/>
                <c:extLst xmlns:c15="http://schemas.microsoft.com/office/drawing/2012/chart">
                  <c:ext xmlns:c16="http://schemas.microsoft.com/office/drawing/2014/chart" uri="{C3380CC4-5D6E-409C-BE32-E72D297353CC}">
                    <c16:uniqueId val="{00000004-2B98-4B3F-B524-1FEAE5151409}"/>
                  </c:ext>
                </c:extLst>
              </c15:ser>
            </c15:filteredBubbleSeries>
          </c:ext>
        </c:extLst>
      </c:bubbleChart>
      <c:valAx>
        <c:axId val="1525886720"/>
        <c:scaling>
          <c:orientation val="minMax"/>
          <c:max val="20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33281296"/>
        <c:crosses val="autoZero"/>
        <c:crossBetween val="midCat"/>
      </c:valAx>
      <c:valAx>
        <c:axId val="15332812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258867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30927" units="cm"/>
          <inkml:channel name="Y" type="integer" max="17397" units="cm"/>
          <inkml:channel name="F" type="integer" max="4095" units="dev"/>
          <inkml:channel name="T" type="integer" max="2.14748E9" units="dev"/>
        </inkml:traceFormat>
        <inkml:channelProperties>
          <inkml:channelProperty channel="X" name="resolution" value="1000.22638" units="1/cm"/>
          <inkml:channelProperty channel="Y" name="resolution" value="1000.40253" units="1/cm"/>
          <inkml:channelProperty channel="F" name="resolution" value="0" units="1/dev"/>
          <inkml:channelProperty channel="T" name="resolution" value="1" units="1/dev"/>
        </inkml:channelProperties>
      </inkml:inkSource>
      <inkml:timestamp xml:id="ts0" timeString="2020-03-20T15:48:14.402"/>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7783 682 912 0,'36'-143'387'16,"-65"124"-193"-16,-1-2-184 16,-8-9-138-16,-7 3-13 15,-10 3 12-15,-7-1 31 16,-23 6 96-16,-8-5 14 0,-15-5-2 16,-7 3-8-16,-6 5-4 15,6-9 6-15,-6 5 22 16,0-3 12-16,-2-6 21 15,-11 9 6-15,-8 3 5 16,-9 3-10-16,0 9-22 16,3-1-17-16,-3 9-64 15,0 2-38-15,-12 0-41 16,-9 2-11-16,-3 0 37 16,12 0 35-16,-1 5 54 15,14 3 26-15,-10-10 39 16,-12-2 24-16,2 0 17 15,-8-2-5-15,8 8-21 16,-2 2-20-16,2 7-24 16,-10 0-8-16,-5 6-14 15,9 2-9-15,-1 11-12 16,5 2-9-16,2 4-9 16,-12 0 4-16,1-1 10 0,1 5 13 15,16 9 23-15,9 4 12 16,9 13 13-16,-3 9-1 15,0 5-15-15,7 6-10 16,15 9-17-16,14-8-5 16,24 7-8-16,0 2 0 15,14-16 3-15,7 3 5 16,7 0 15-16,8 0 4 16,12 11 8-16,1 2 2 15,8 1-7-15,0 5 0 0,17 3-8 16,3-3-2-16,14-17-3 15,17-2-2-15,4-7-3 16,15-8-1-16,20 3 0 16,3-14 0-16,18-2 2 15,8 3 2-15,11-3 10 16,12 5 6-16,26-3 9 16,13 1-1-16,21-3-8 15,2 0-3-15,10 1-9 16,1-7-1-16,27-7-5 15,13 1 1-15,4-15-1 16,13-3 0-16,9-3 6 16,-62-16-2-1,-94-4 3-15,1 3 2 0,303 14 4 16,6 7 3-16,-33-3-1 16,-120-2-3-16,-14-1-13 15,6-5-8-15,9-7-2 0,-13-1-2 16,4-5 11-16,0-6 4 15,11-7 5-15,-3-3 3 16,-6-16 0-16,-4-2-2 16,-2-8 0-16,-4-4-1 15,-9-5-4-15,-8-11 0 16,-7-5-5-16,-4-12 1 16,-13-14-7-16,-10-11-8 15,-30-18-10-15,-11-1 0 0,-6-2 6 16,-13 6 11-16,-8 15 14 15,-15 4 8-15,-28 5 20 16,-17 4 11-16,-36 4 5 16,-15-2-10-16,-35 7-34 15,-12-16-13-15,-35-1-29 16,-16-5-1-16,-16-6 10 16,-9 6 3-16,-2-8 21 15,0-3 5-15,2-8 10 16,0-4 0-16,-15 2-3 15,-10 2-4-15,-16 11-14 16,-8 8-8-16,1 13-8 16,-7 8-13-16,-28 16-25 15,-11 1-9-15,-22 13-92 16,-10 5-105-16,-31 14 179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A8C565-F3BF-4A84-AE07-9A89EABD0C05}" type="datetimeFigureOut">
              <a:rPr lang="en-US" smtClean="0"/>
              <a:t>2023-09-10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334D6-74E3-493C-842C-2A0D832D0681}" type="slidenum">
              <a:rPr lang="en-US" smtClean="0"/>
              <a:t>‹#›</a:t>
            </a:fld>
            <a:endParaRPr lang="en-US"/>
          </a:p>
        </p:txBody>
      </p:sp>
    </p:spTree>
    <p:extLst>
      <p:ext uri="{BB962C8B-B14F-4D97-AF65-F5344CB8AC3E}">
        <p14:creationId xmlns:p14="http://schemas.microsoft.com/office/powerpoint/2010/main" val="1674049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a:t>
            </a:r>
            <a:r>
              <a:rPr lang="en-US" baseline="0" dirty="0"/>
              <a:t> going to </a:t>
            </a:r>
          </a:p>
          <a:p>
            <a:pPr marL="171450" indent="-171450">
              <a:buFontTx/>
              <a:buChar char="-"/>
            </a:pPr>
            <a:r>
              <a:rPr lang="en-US" baseline="0" dirty="0"/>
              <a:t>Very briefly describe the background we are coming from</a:t>
            </a:r>
          </a:p>
          <a:p>
            <a:pPr marL="171450" indent="-171450">
              <a:buFontTx/>
              <a:buChar char="-"/>
            </a:pPr>
            <a:r>
              <a:rPr lang="en-US" baseline="0" dirty="0"/>
              <a:t> Make note of the various elements of progress (and the broader picture) of open science</a:t>
            </a:r>
          </a:p>
          <a:p>
            <a:pPr marL="171450" indent="-171450">
              <a:buFontTx/>
              <a:buChar char="-"/>
            </a:pPr>
            <a:r>
              <a:rPr lang="en-US" baseline="0" dirty="0"/>
              <a:t>Describe some of the ongoing challenges</a:t>
            </a:r>
          </a:p>
          <a:p>
            <a:pPr marL="171450" indent="-171450">
              <a:buFontTx/>
              <a:buChar char="-"/>
            </a:pPr>
            <a:r>
              <a:rPr lang="en-US" baseline="0" dirty="0"/>
              <a:t>Provide a glimpse of what is going to happen in economics, and maybe more broadly in the social sciences.</a:t>
            </a:r>
            <a:endParaRPr lang="en-US" dirty="0"/>
          </a:p>
        </p:txBody>
      </p:sp>
      <p:sp>
        <p:nvSpPr>
          <p:cNvPr id="4" name="Slide Number Placeholder 3"/>
          <p:cNvSpPr>
            <a:spLocks noGrp="1"/>
          </p:cNvSpPr>
          <p:nvPr>
            <p:ph type="sldNum" sz="quarter" idx="10"/>
          </p:nvPr>
        </p:nvSpPr>
        <p:spPr/>
        <p:txBody>
          <a:bodyPr/>
          <a:lstStyle/>
          <a:p>
            <a:fld id="{59C334D6-74E3-493C-842C-2A0D832D0681}" type="slidenum">
              <a:rPr lang="en-US" smtClean="0"/>
              <a:t>1</a:t>
            </a:fld>
            <a:endParaRPr lang="en-US"/>
          </a:p>
        </p:txBody>
      </p:sp>
    </p:spTree>
    <p:extLst>
      <p:ext uri="{BB962C8B-B14F-4D97-AF65-F5344CB8AC3E}">
        <p14:creationId xmlns:p14="http://schemas.microsoft.com/office/powerpoint/2010/main" val="378607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26</a:t>
            </a:fld>
            <a:endParaRPr lang="de-DE"/>
          </a:p>
        </p:txBody>
      </p:sp>
    </p:spTree>
    <p:extLst>
      <p:ext uri="{BB962C8B-B14F-4D97-AF65-F5344CB8AC3E}">
        <p14:creationId xmlns:p14="http://schemas.microsoft.com/office/powerpoint/2010/main" val="1259821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78EECD1-1EF3-1F49-856B-29D2DC24D12C}" type="slidenum">
              <a:rPr lang="en-US" altLang="en-US" smtClean="0"/>
              <a:pPr>
                <a:defRPr/>
              </a:pPr>
              <a:t>27</a:t>
            </a:fld>
            <a:endParaRPr lang="en-US" altLang="en-US"/>
          </a:p>
        </p:txBody>
      </p:sp>
    </p:spTree>
    <p:extLst>
      <p:ext uri="{BB962C8B-B14F-4D97-AF65-F5344CB8AC3E}">
        <p14:creationId xmlns:p14="http://schemas.microsoft.com/office/powerpoint/2010/main" val="88105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29</a:t>
            </a:fld>
            <a:endParaRPr lang="de-DE"/>
          </a:p>
        </p:txBody>
      </p:sp>
    </p:spTree>
    <p:extLst>
      <p:ext uri="{BB962C8B-B14F-4D97-AF65-F5344CB8AC3E}">
        <p14:creationId xmlns:p14="http://schemas.microsoft.com/office/powerpoint/2010/main" val="946059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a:t>
            </a:r>
            <a:r>
              <a:rPr lang="en-US" baseline="0" dirty="0"/>
              <a:t> going to </a:t>
            </a:r>
          </a:p>
          <a:p>
            <a:pPr marL="171450" indent="-171450">
              <a:buFontTx/>
              <a:buChar char="-"/>
            </a:pPr>
            <a:r>
              <a:rPr lang="en-US" baseline="0" dirty="0"/>
              <a:t>Very briefly describe the background we are coming from</a:t>
            </a:r>
          </a:p>
          <a:p>
            <a:pPr marL="171450" indent="-171450">
              <a:buFontTx/>
              <a:buChar char="-"/>
            </a:pPr>
            <a:r>
              <a:rPr lang="en-US" baseline="0" dirty="0"/>
              <a:t> Make note of the various elements of progress (and the broader picture) of open science</a:t>
            </a:r>
          </a:p>
          <a:p>
            <a:pPr marL="171450" indent="-171450">
              <a:buFontTx/>
              <a:buChar char="-"/>
            </a:pPr>
            <a:r>
              <a:rPr lang="en-US" baseline="0" dirty="0"/>
              <a:t>Describe some of the ongoing challenges</a:t>
            </a:r>
          </a:p>
          <a:p>
            <a:pPr marL="171450" indent="-171450">
              <a:buFontTx/>
              <a:buChar char="-"/>
            </a:pPr>
            <a:r>
              <a:rPr lang="en-US" baseline="0" dirty="0"/>
              <a:t>Provide some guidance based on the lessons learned </a:t>
            </a:r>
            <a:r>
              <a:rPr lang="en-US" baseline="0"/>
              <a:t>in the past year</a:t>
            </a:r>
            <a:endParaRPr lang="en-US" dirty="0"/>
          </a:p>
        </p:txBody>
      </p:sp>
      <p:sp>
        <p:nvSpPr>
          <p:cNvPr id="4" name="Slide Number Placeholder 3"/>
          <p:cNvSpPr>
            <a:spLocks noGrp="1"/>
          </p:cNvSpPr>
          <p:nvPr>
            <p:ph type="sldNum" sz="quarter" idx="10"/>
          </p:nvPr>
        </p:nvSpPr>
        <p:spPr/>
        <p:txBody>
          <a:bodyPr/>
          <a:lstStyle/>
          <a:p>
            <a:fld id="{59C334D6-74E3-493C-842C-2A0D832D0681}" type="slidenum">
              <a:rPr lang="en-US" smtClean="0"/>
              <a:t>65</a:t>
            </a:fld>
            <a:endParaRPr lang="en-US"/>
          </a:p>
        </p:txBody>
      </p:sp>
    </p:spTree>
    <p:extLst>
      <p:ext uri="{BB962C8B-B14F-4D97-AF65-F5344CB8AC3E}">
        <p14:creationId xmlns:p14="http://schemas.microsoft.com/office/powerpoint/2010/main" val="1785029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metadata for this page</a:t>
            </a:r>
          </a:p>
        </p:txBody>
      </p:sp>
      <p:sp>
        <p:nvSpPr>
          <p:cNvPr id="4" name="Slide Number Placeholder 3"/>
          <p:cNvSpPr>
            <a:spLocks noGrp="1"/>
          </p:cNvSpPr>
          <p:nvPr>
            <p:ph type="sldNum" sz="quarter" idx="10"/>
          </p:nvPr>
        </p:nvSpPr>
        <p:spPr/>
        <p:txBody>
          <a:bodyPr/>
          <a:lstStyle/>
          <a:p>
            <a:fld id="{59C334D6-74E3-493C-842C-2A0D832D0681}" type="slidenum">
              <a:rPr lang="en-US" smtClean="0"/>
              <a:t>94</a:t>
            </a:fld>
            <a:endParaRPr lang="en-US"/>
          </a:p>
        </p:txBody>
      </p:sp>
    </p:spTree>
    <p:extLst>
      <p:ext uri="{BB962C8B-B14F-4D97-AF65-F5344CB8AC3E}">
        <p14:creationId xmlns:p14="http://schemas.microsoft.com/office/powerpoint/2010/main" val="116357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0cc6f5e7a6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0cc6f5e7a6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0cc6f5e7a6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0cc6f5e7a6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eda99b7ed4_2_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eda99b7ed4_2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eda99b7ed4_2_5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eda99b7ed4_2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eda99b7ed4_2_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eda99b7ed4_2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err="1"/>
              <a:t>Nosek</a:t>
            </a:r>
            <a:r>
              <a:rPr lang="en-US" dirty="0"/>
              <a:t>, NAS.Sackler.2017.03.10</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Button</a:t>
            </a:r>
            <a:r>
              <a:rPr lang="en-US" baseline="0" dirty="0"/>
              <a:t> et al – Neuroscience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Ioannidis – why most results are false (Medicine)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GWAS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Biology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possibilities</a:t>
            </a:r>
            <a:r>
              <a:rPr lang="en-US" baseline="0" dirty="0"/>
              <a:t> are that the percentage of positive results is inflated because negative results are much less likely to be published, and that we are pursuing our analysis freedoms to produce positive results that are not really there.  These would lead to an inflation of false-positive results in the published literature.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Some evidence from bio-medical research suggests that this is occurring.  Two different industrial laboratories attempted to replicate 40 or 50 basic science studies that showed positive evidence for markers for new cancer treatments or other issues in medicine.  They did not select at random.  Instead, they picked studies considered landmark findings.  The success rates for replication were about 25% in one study and about 10% in the other.  Further, some of the findings they could not replicate had spurred large literatures of hundreds of articles following up on the finding and its implications, but never having tested whether the evidence for the original finding was solid.  This is a massive waste of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Across</a:t>
            </a:r>
            <a:r>
              <a:rPr lang="en-US" baseline="0" dirty="0"/>
              <a:t> the sciences, evidence like this has spurred lots of discussion and proposed actions to improve research efficiency and avoid the massive waste of resources linked to erroneous results getting in and staying in the literature, and about the culture of scientific practices that is rewarding publishing, perhaps at the expense of knowledge building.  There have been a variety of suggestions for what to do.  For example, the Nature article on the right suggests that publishing standards should be increased for basic science research.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not in my interest to replicate – myself or others – to evaluate validity and</a:t>
            </a:r>
            <a:r>
              <a:rPr lang="en-US" baseline="0" dirty="0"/>
              <a:t> improve precision in effect estimates (redundant).  </a:t>
            </a:r>
            <a:r>
              <a:rPr lang="en-US" dirty="0">
                <a:effectLst/>
              </a:rPr>
              <a:t>Replication is worth</a:t>
            </a:r>
            <a:r>
              <a:rPr lang="en-US" baseline="0" dirty="0">
                <a:effectLst/>
              </a:rPr>
              <a:t> next to zero (</a:t>
            </a:r>
            <a:r>
              <a:rPr lang="en-US" baseline="0" dirty="0" err="1">
                <a:effectLst/>
              </a:rPr>
              <a:t>Makel</a:t>
            </a:r>
            <a:r>
              <a:rPr lang="en-US" baseline="0" dirty="0">
                <a:effectLst/>
              </a:rPr>
              <a:t> data on published replications; motivated to not call it replication; novelty is supreme – zero “error checking”; not in my interest to check my work, and not in your interest to check my work (let’s just each do our own thing and get rewarded for that)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Irreproducible results will get in and stay in the literature (examples from bio-med).  </a:t>
            </a:r>
            <a:r>
              <a:rPr lang="en-US" baseline="0" dirty="0" err="1"/>
              <a:t>Prinz</a:t>
            </a:r>
            <a:r>
              <a:rPr lang="en-US" baseline="0" dirty="0"/>
              <a:t> and Begley articles (make sure to summarize accurately)</a:t>
            </a:r>
          </a:p>
          <a:p>
            <a:endParaRPr lang="en-US" dirty="0"/>
          </a:p>
          <a:p>
            <a:endParaRPr lang="en-US" dirty="0"/>
          </a:p>
          <a:p>
            <a:endParaRPr lang="en-US" dirty="0"/>
          </a:p>
          <a:p>
            <a:r>
              <a:rPr lang="en-US" dirty="0"/>
              <a:t>The Nature article by folks in bio-medicine is great.</a:t>
            </a:r>
            <a:r>
              <a:rPr lang="en-US" baseline="0" dirty="0"/>
              <a:t>  The solution they offer is a popular one in commentators from the other sciences -- raise publishing standards.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EE43D5-14E0-4B7B-8CF2-1E0EC9FB802F}" type="slidenum">
              <a:rPr lang="en-US" smtClean="0"/>
              <a:t>7</a:t>
            </a:fld>
            <a:endParaRPr lang="en-US"/>
          </a:p>
        </p:txBody>
      </p:sp>
    </p:spTree>
    <p:extLst>
      <p:ext uri="{BB962C8B-B14F-4D97-AF65-F5344CB8AC3E}">
        <p14:creationId xmlns:p14="http://schemas.microsoft.com/office/powerpoint/2010/main" val="1354230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eda99b7ed4_2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eda99b7ed4_2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5275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eda99b7ed4_2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eda99b7ed4_2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3324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0cc6f5e7a6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0cc6f5e7a6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8D1544D-F39A-4F55-BC21-9BE909A9BACC}" type="slidenum">
              <a:rPr lang="de-DE" smtClean="0"/>
              <a:t>19</a:t>
            </a:fld>
            <a:endParaRPr lang="de-DE"/>
          </a:p>
        </p:txBody>
      </p:sp>
    </p:spTree>
    <p:extLst>
      <p:ext uri="{BB962C8B-B14F-4D97-AF65-F5344CB8AC3E}">
        <p14:creationId xmlns:p14="http://schemas.microsoft.com/office/powerpoint/2010/main" val="856469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20</a:t>
            </a:fld>
            <a:endParaRPr lang="de-DE"/>
          </a:p>
        </p:txBody>
      </p:sp>
    </p:spTree>
    <p:extLst>
      <p:ext uri="{BB962C8B-B14F-4D97-AF65-F5344CB8AC3E}">
        <p14:creationId xmlns:p14="http://schemas.microsoft.com/office/powerpoint/2010/main" val="2473877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21</a:t>
            </a:fld>
            <a:endParaRPr lang="de-DE"/>
          </a:p>
        </p:txBody>
      </p:sp>
    </p:spTree>
    <p:extLst>
      <p:ext uri="{BB962C8B-B14F-4D97-AF65-F5344CB8AC3E}">
        <p14:creationId xmlns:p14="http://schemas.microsoft.com/office/powerpoint/2010/main" val="3449577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22</a:t>
            </a:fld>
            <a:endParaRPr lang="de-DE"/>
          </a:p>
        </p:txBody>
      </p:sp>
    </p:spTree>
    <p:extLst>
      <p:ext uri="{BB962C8B-B14F-4D97-AF65-F5344CB8AC3E}">
        <p14:creationId xmlns:p14="http://schemas.microsoft.com/office/powerpoint/2010/main" val="1520038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23</a:t>
            </a:fld>
            <a:endParaRPr lang="de-DE"/>
          </a:p>
        </p:txBody>
      </p:sp>
    </p:spTree>
    <p:extLst>
      <p:ext uri="{BB962C8B-B14F-4D97-AF65-F5344CB8AC3E}">
        <p14:creationId xmlns:p14="http://schemas.microsoft.com/office/powerpoint/2010/main" val="299557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24</a:t>
            </a:fld>
            <a:endParaRPr lang="de-DE"/>
          </a:p>
        </p:txBody>
      </p:sp>
    </p:spTree>
    <p:extLst>
      <p:ext uri="{BB962C8B-B14F-4D97-AF65-F5344CB8AC3E}">
        <p14:creationId xmlns:p14="http://schemas.microsoft.com/office/powerpoint/2010/main" val="745054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25</a:t>
            </a:fld>
            <a:endParaRPr lang="de-DE"/>
          </a:p>
        </p:txBody>
      </p:sp>
    </p:spTree>
    <p:extLst>
      <p:ext uri="{BB962C8B-B14F-4D97-AF65-F5344CB8AC3E}">
        <p14:creationId xmlns:p14="http://schemas.microsoft.com/office/powerpoint/2010/main" val="3425054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98DA53-2AE6-479B-901D-5117A0B269E4}" type="datetimeFigureOut">
              <a:rPr lang="en-US" smtClean="0"/>
              <a:t>2023-09-10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72616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98DA53-2AE6-479B-901D-5117A0B269E4}" type="datetimeFigureOut">
              <a:rPr lang="en-US" smtClean="0"/>
              <a:t>2023-09-10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8C151D-353C-46B9-AA66-2AB42B8086D8}" type="slidenum">
              <a:rPr lang="en-US" smtClean="0"/>
              <a:t>‹#›</a:t>
            </a:fld>
            <a:endParaRPr lang="en-US"/>
          </a:p>
        </p:txBody>
      </p:sp>
    </p:spTree>
    <p:extLst>
      <p:ext uri="{BB962C8B-B14F-4D97-AF65-F5344CB8AC3E}">
        <p14:creationId xmlns:p14="http://schemas.microsoft.com/office/powerpoint/2010/main" val="1982307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98DA53-2AE6-479B-901D-5117A0B269E4}" type="datetimeFigureOut">
              <a:rPr lang="en-US" smtClean="0"/>
              <a:t>2023-09-10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8C151D-353C-46B9-AA66-2AB42B8086D8}" type="slidenum">
              <a:rPr lang="en-US" smtClean="0"/>
              <a:t>‹#›</a:t>
            </a:fld>
            <a:endParaRPr lang="en-US"/>
          </a:p>
        </p:txBody>
      </p:sp>
    </p:spTree>
    <p:extLst>
      <p:ext uri="{BB962C8B-B14F-4D97-AF65-F5344CB8AC3E}">
        <p14:creationId xmlns:p14="http://schemas.microsoft.com/office/powerpoint/2010/main" val="229379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98DA53-2AE6-479B-901D-5117A0B269E4}" type="datetimeFigureOut">
              <a:rPr lang="en-US" smtClean="0"/>
              <a:t>2023-09-10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Tree>
    <p:extLst>
      <p:ext uri="{BB962C8B-B14F-4D97-AF65-F5344CB8AC3E}">
        <p14:creationId xmlns:p14="http://schemas.microsoft.com/office/powerpoint/2010/main" val="2143950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98DA53-2AE6-479B-901D-5117A0B269E4}" type="datetimeFigureOut">
              <a:rPr lang="en-US" smtClean="0"/>
              <a:t>2023-09-10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Tree>
    <p:extLst>
      <p:ext uri="{BB962C8B-B14F-4D97-AF65-F5344CB8AC3E}">
        <p14:creationId xmlns:p14="http://schemas.microsoft.com/office/powerpoint/2010/main" val="482845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411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tandard">
    <p:spTree>
      <p:nvGrpSpPr>
        <p:cNvPr id="1" name=""/>
        <p:cNvGrpSpPr/>
        <p:nvPr/>
      </p:nvGrpSpPr>
      <p:grpSpPr>
        <a:xfrm>
          <a:off x="0" y="0"/>
          <a:ext cx="0" cy="0"/>
          <a:chOff x="0" y="0"/>
          <a:chExt cx="0" cy="0"/>
        </a:xfrm>
      </p:grpSpPr>
      <p:pic>
        <p:nvPicPr>
          <p:cNvPr id="4" name="Picture 3"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789586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a:lstStyle/>
          <a:p>
            <a:r>
              <a:rPr lang="en-US"/>
              <a:t>Click to edit Master title style</a:t>
            </a:r>
          </a:p>
        </p:txBody>
      </p:sp>
      <p:sp>
        <p:nvSpPr>
          <p:cNvPr id="3" name="Content Placeholder 5"/>
          <p:cNvSpPr>
            <a:spLocks noGrp="1"/>
          </p:cNvSpPr>
          <p:nvPr>
            <p:ph sz="quarter" idx="10"/>
          </p:nvPr>
        </p:nvSpPr>
        <p:spPr>
          <a:xfrm>
            <a:off x="377988" y="1497875"/>
            <a:ext cx="11437915" cy="42924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0644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4079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775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365125"/>
            <a:ext cx="9784080" cy="132556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98DA53-2AE6-479B-901D-5117A0B269E4}" type="datetimeFigureOut">
              <a:rPr lang="en-US" smtClean="0"/>
              <a:t>2023-09-10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316903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entered_Title">
    <p:spTree>
      <p:nvGrpSpPr>
        <p:cNvPr id="1" name=""/>
        <p:cNvGrpSpPr/>
        <p:nvPr/>
      </p:nvGrpSpPr>
      <p:grpSpPr>
        <a:xfrm>
          <a:off x="0" y="0"/>
          <a:ext cx="0" cy="0"/>
          <a:chOff x="0" y="0"/>
          <a:chExt cx="0" cy="0"/>
        </a:xfrm>
      </p:grpSpPr>
      <p:sp>
        <p:nvSpPr>
          <p:cNvPr id="2" name="Title 1"/>
          <p:cNvSpPr>
            <a:spLocks noGrp="1"/>
          </p:cNvSpPr>
          <p:nvPr>
            <p:ph type="title"/>
          </p:nvPr>
        </p:nvSpPr>
        <p:spPr>
          <a:xfrm>
            <a:off x="1203960" y="2464858"/>
            <a:ext cx="9784080" cy="1325563"/>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D098DA53-2AE6-479B-901D-5117A0B269E4}" type="datetimeFigureOut">
              <a:rPr lang="en-US" smtClean="0"/>
              <a:t>2023-09-10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295609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b_Title and Content Narrow">
    <p:spTree>
      <p:nvGrpSpPr>
        <p:cNvPr id="1" name=""/>
        <p:cNvGrpSpPr/>
        <p:nvPr/>
      </p:nvGrpSpPr>
      <p:grpSpPr>
        <a:xfrm>
          <a:off x="0" y="0"/>
          <a:ext cx="0" cy="0"/>
          <a:chOff x="0" y="0"/>
          <a:chExt cx="0" cy="0"/>
        </a:xfrm>
      </p:grpSpPr>
      <p:sp>
        <p:nvSpPr>
          <p:cNvPr id="2" name="Title 1"/>
          <p:cNvSpPr>
            <a:spLocks noGrp="1"/>
          </p:cNvSpPr>
          <p:nvPr>
            <p:ph type="title"/>
          </p:nvPr>
        </p:nvSpPr>
        <p:spPr>
          <a:xfrm>
            <a:off x="1554480" y="365125"/>
            <a:ext cx="9784080" cy="1325563"/>
          </a:xfrm>
        </p:spPr>
        <p:txBody>
          <a:bodyPr/>
          <a:lstStyle/>
          <a:p>
            <a:r>
              <a:rPr lang="en-US" dirty="0"/>
              <a:t>Click to edit Master title style</a:t>
            </a:r>
          </a:p>
        </p:txBody>
      </p:sp>
      <p:sp>
        <p:nvSpPr>
          <p:cNvPr id="3" name="Content Placeholder 2"/>
          <p:cNvSpPr>
            <a:spLocks noGrp="1"/>
          </p:cNvSpPr>
          <p:nvPr>
            <p:ph idx="1"/>
          </p:nvPr>
        </p:nvSpPr>
        <p:spPr>
          <a:xfrm>
            <a:off x="2152226" y="1847850"/>
            <a:ext cx="7887547" cy="4351338"/>
          </a:xfrm>
        </p:spPr>
        <p:txBody>
          <a:bodyPr/>
          <a:lstStyle>
            <a:lvl1pPr>
              <a:defRPr sz="3600"/>
            </a:lvl1pPr>
            <a:lvl2pPr>
              <a:defRPr sz="3200"/>
            </a:lvl2pPr>
            <a:lvl3pPr>
              <a:defRPr sz="2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098DA53-2AE6-479B-901D-5117A0B269E4}" type="datetimeFigureOut">
              <a:rPr lang="en-US" smtClean="0"/>
              <a:t>2023-09-10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17553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98DA53-2AE6-479B-901D-5117A0B269E4}" type="datetimeFigureOut">
              <a:rPr lang="en-US" smtClean="0"/>
              <a:t>2023-09-10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2661012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51708" y="365125"/>
            <a:ext cx="9802091" cy="1325563"/>
          </a:xfrm>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98DA53-2AE6-479B-901D-5117A0B269E4}" type="datetimeFigureOut">
              <a:rPr lang="en-US" smtClean="0"/>
              <a:t>2023-09-10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8C151D-353C-46B9-AA66-2AB42B8086D8}" type="slidenum">
              <a:rPr lang="en-US" smtClean="0"/>
              <a:t>‹#›</a:t>
            </a:fld>
            <a:endParaRPr lang="en-US"/>
          </a:p>
        </p:txBody>
      </p:sp>
      <p:sp>
        <p:nvSpPr>
          <p:cNvPr id="8" name="Rectangle 7"/>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9" name="Picture 8"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158749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4480" y="365125"/>
            <a:ext cx="978408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98DA53-2AE6-479B-901D-5117A0B269E4}" type="datetimeFigureOut">
              <a:rPr lang="en-US" smtClean="0"/>
              <a:t>2023-09-10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8C151D-353C-46B9-AA66-2AB42B8086D8}" type="slidenum">
              <a:rPr lang="en-US" smtClean="0"/>
              <a:t>‹#›</a:t>
            </a:fld>
            <a:endParaRPr lang="en-US"/>
          </a:p>
        </p:txBody>
      </p:sp>
      <p:sp>
        <p:nvSpPr>
          <p:cNvPr id="10" name="Rectangle 9"/>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10"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164377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98DA53-2AE6-479B-901D-5117A0B269E4}" type="datetimeFigureOut">
              <a:rPr lang="en-US" smtClean="0"/>
              <a:t>2023-09-10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8C151D-353C-46B9-AA66-2AB42B8086D8}" type="slidenum">
              <a:rPr lang="en-US" smtClean="0"/>
              <a:t>‹#›</a:t>
            </a:fld>
            <a:endParaRPr lang="en-US"/>
          </a:p>
        </p:txBody>
      </p:sp>
    </p:spTree>
    <p:extLst>
      <p:ext uri="{BB962C8B-B14F-4D97-AF65-F5344CB8AC3E}">
        <p14:creationId xmlns:p14="http://schemas.microsoft.com/office/powerpoint/2010/main" val="2460607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98DA53-2AE6-479B-901D-5117A0B269E4}" type="datetimeFigureOut">
              <a:rPr lang="en-US" smtClean="0"/>
              <a:t>2023-09-10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8C151D-353C-46B9-AA66-2AB42B8086D8}" type="slidenum">
              <a:rPr lang="en-US" smtClean="0"/>
              <a:t>‹#›</a:t>
            </a:fld>
            <a:endParaRPr lang="en-US"/>
          </a:p>
        </p:txBody>
      </p:sp>
    </p:spTree>
    <p:extLst>
      <p:ext uri="{BB962C8B-B14F-4D97-AF65-F5344CB8AC3E}">
        <p14:creationId xmlns:p14="http://schemas.microsoft.com/office/powerpoint/2010/main" val="4622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8DA53-2AE6-479B-901D-5117A0B269E4}" type="datetimeFigureOut">
              <a:rPr lang="en-US" smtClean="0"/>
              <a:t>2023-09-10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8C151D-353C-46B9-AA66-2AB42B8086D8}" type="slidenum">
              <a:rPr lang="en-US" smtClean="0"/>
              <a:t>‹#›</a:t>
            </a:fld>
            <a:endParaRPr lang="en-US"/>
          </a:p>
        </p:txBody>
      </p:sp>
    </p:spTree>
    <p:extLst>
      <p:ext uri="{BB962C8B-B14F-4D97-AF65-F5344CB8AC3E}">
        <p14:creationId xmlns:p14="http://schemas.microsoft.com/office/powerpoint/2010/main" val="1239987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3" r:id="rId14"/>
    <p:sldLayoutId id="2147483666" r:id="rId15"/>
    <p:sldLayoutId id="2147483667" r:id="rId16"/>
    <p:sldLayoutId id="2147483668" r:id="rId17"/>
    <p:sldLayoutId id="214748366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hyperlink" Target="https://www.force11.org/group/joint-declaration-data-citation-principles-final"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hyperlink" Target="https://www.force11.org/group/joint-declaration-data-citation-principles-final" TargetMode="External"/><Relationship Id="rId4" Type="http://schemas.openxmlformats.org/officeDocument/2006/relationships/image" Target="../media/image6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hyperlink" Target="http://www.worldvaluessurvey.org/WVSDocumentationWV6.jsp" TargetMode="External"/><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gif"/></Relationships>
</file>

<file path=ppt/slides/_rels/slide1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hyperlink" Target="https://hdl.handle.net/1813/58669" TargetMode="External"/><Relationship Id="rId4" Type="http://schemas.openxmlformats.org/officeDocument/2006/relationships/hyperlink" Target="https://doi.org/10.1257/aer.20170627"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doi.org/10.29012/jpc.755"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86.png"/><Relationship Id="rId4" Type="http://schemas.openxmlformats.org/officeDocument/2006/relationships/image" Target="../media/image85.png"/></Relationships>
</file>

<file path=ppt/slides/_rels/slide1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86.png"/><Relationship Id="rId4" Type="http://schemas.openxmlformats.org/officeDocument/2006/relationships/image" Target="../media/image85.png"/></Relationships>
</file>

<file path=ppt/slides/_rels/slide1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86.png"/><Relationship Id="rId4" Type="http://schemas.openxmlformats.org/officeDocument/2006/relationships/image" Target="../media/image85.png"/></Relationships>
</file>

<file path=ppt/slides/_rels/slide1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8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86.png"/><Relationship Id="rId4" Type="http://schemas.openxmlformats.org/officeDocument/2006/relationships/image" Target="../media/image85.png"/></Relationships>
</file>

<file path=ppt/slides/_rels/slide141.xml.rels><?xml version="1.0" encoding="UTF-8" standalone="yes"?>
<Relationships xmlns="http://schemas.openxmlformats.org/package/2006/relationships"><Relationship Id="rId3" Type="http://schemas.openxmlformats.org/officeDocument/2006/relationships/hyperlink" Target="https://doi.org/10.1177/2515245917747656"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gi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cascad.tech/" TargetMode="Externa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s://social-science-data-editors.github.io/guidance/" TargetMode="External"/><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6.jpg"/><Relationship Id="rId4" Type="http://schemas.openxmlformats.org/officeDocument/2006/relationships/image" Target="../media/image95.png"/></Relationships>
</file>

<file path=ppt/slides/_rels/slide17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s://aeadataeditor.github.io/aea-de-guidance/template-README.html" TargetMode="External"/><Relationship Id="rId7" Type="http://schemas.openxmlformats.org/officeDocument/2006/relationships/image" Target="../media/image95.png"/><Relationship Id="rId2" Type="http://schemas.openxmlformats.org/officeDocument/2006/relationships/hyperlink" Target="https://social-science-data-editors.github.io/guidance/" TargetMode="External"/><Relationship Id="rId1" Type="http://schemas.openxmlformats.org/officeDocument/2006/relationships/slideLayout" Target="../slideLayouts/slideLayout2.xml"/><Relationship Id="rId6" Type="http://schemas.openxmlformats.org/officeDocument/2006/relationships/hyperlink" Target="https://aeadataeditor.github.io/" TargetMode="External"/><Relationship Id="rId5" Type="http://schemas.openxmlformats.org/officeDocument/2006/relationships/hyperlink" Target="https://aeadataeditor.github.io/aea-de-guidance/addtl-data-citation-guidance.html" TargetMode="External"/><Relationship Id="rId4" Type="http://schemas.openxmlformats.org/officeDocument/2006/relationships/hyperlink" Target="https://social-science-data-editors.github.io/guidance/Licensing_guidance.html" TargetMode="External"/><Relationship Id="rId9" Type="http://schemas.openxmlformats.org/officeDocument/2006/relationships/image" Target="../media/image98.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257/aer.20190759" TargetMode="Externa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hyperlink" Target="https://doi.org/10.1257/aer.20190759" TargetMode="Externa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doi.org/10.5281/zenodo.4319999" TargetMode="Externa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Implementing Increased Transparency, and Reproducibility in Economics</a:t>
            </a:r>
          </a:p>
        </p:txBody>
      </p:sp>
      <p:sp>
        <p:nvSpPr>
          <p:cNvPr id="3" name="Subtitle 2"/>
          <p:cNvSpPr>
            <a:spLocks noGrp="1"/>
          </p:cNvSpPr>
          <p:nvPr>
            <p:ph type="subTitle" idx="1"/>
          </p:nvPr>
        </p:nvSpPr>
        <p:spPr>
          <a:xfrm>
            <a:off x="1524000" y="4531658"/>
            <a:ext cx="9144000" cy="2141857"/>
          </a:xfrm>
        </p:spPr>
        <p:txBody>
          <a:bodyPr>
            <a:normAutofit/>
          </a:bodyPr>
          <a:lstStyle/>
          <a:p>
            <a:r>
              <a:rPr lang="en-US" dirty="0"/>
              <a:t>Lars Vilhuber</a:t>
            </a:r>
          </a:p>
          <a:p>
            <a:r>
              <a:rPr lang="en-US" dirty="0"/>
              <a:t>Cornell University</a:t>
            </a:r>
          </a:p>
          <a:p>
            <a:endParaRPr lang="en-US" dirty="0"/>
          </a:p>
          <a:p>
            <a:r>
              <a:rPr lang="en-US" sz="1600" dirty="0"/>
              <a:t>The opinions expressed in this talk are solely the authors, and do not represent the views of the U.S. Census Bureau, the American Economic Association, or any of the funding agencies. </a:t>
            </a:r>
          </a:p>
        </p:txBody>
      </p:sp>
    </p:spTree>
    <p:extLst>
      <p:ext uri="{BB962C8B-B14F-4D97-AF65-F5344CB8AC3E}">
        <p14:creationId xmlns:p14="http://schemas.microsoft.com/office/powerpoint/2010/main" val="1443857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crisis in the 1980s … lead to changes</a:t>
            </a:r>
          </a:p>
        </p:txBody>
      </p:sp>
      <p:sp>
        <p:nvSpPr>
          <p:cNvPr id="6" name="Content Placeholder 5"/>
          <p:cNvSpPr>
            <a:spLocks noGrp="1"/>
          </p:cNvSpPr>
          <p:nvPr>
            <p:ph idx="1"/>
          </p:nvPr>
        </p:nvSpPr>
        <p:spPr/>
        <p:txBody>
          <a:bodyPr/>
          <a:lstStyle/>
          <a:p>
            <a:r>
              <a:rPr lang="en-US" dirty="0"/>
              <a:t>1976- JPE Section on Confirmation and Contradictions</a:t>
            </a:r>
          </a:p>
          <a:p>
            <a:r>
              <a:rPr lang="en-US" dirty="0"/>
              <a:t>1988 Replication archive at the Journal of Applied Econometrics </a:t>
            </a:r>
          </a:p>
        </p:txBody>
      </p:sp>
      <p:pic>
        <p:nvPicPr>
          <p:cNvPr id="2" name="Picture 4" descr="Publication Cover">
            <a:extLst>
              <a:ext uri="{FF2B5EF4-FFF2-40B4-BE49-F238E27FC236}">
                <a16:creationId xmlns:a16="http://schemas.microsoft.com/office/drawing/2014/main" id="{94EF541E-60C6-5556-BFA5-6E6ED07D17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48050" y="3625056"/>
            <a:ext cx="1238250" cy="1857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iew Table of Contents for Journal of Applied Econometrics volume 34 issue 1">
            <a:extLst>
              <a:ext uri="{FF2B5EF4-FFF2-40B4-BE49-F238E27FC236}">
                <a16:creationId xmlns:a16="http://schemas.microsoft.com/office/drawing/2014/main" id="{1C38682C-9D30-32AA-3833-68E8C6D52F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0670" y="3625056"/>
            <a:ext cx="10858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696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2509" y="0"/>
            <a:ext cx="11508509" cy="7913491"/>
          </a:xfrm>
          <a:prstGeom prst="rect">
            <a:avLst/>
          </a:prstGeom>
        </p:spPr>
      </p:pic>
    </p:spTree>
    <p:extLst>
      <p:ext uri="{BB962C8B-B14F-4D97-AF65-F5344CB8AC3E}">
        <p14:creationId xmlns:p14="http://schemas.microsoft.com/office/powerpoint/2010/main" val="1232540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224889"/>
          </a:xfrm>
          <a:prstGeom prst="rect">
            <a:avLst/>
          </a:prstGeom>
        </p:spPr>
      </p:pic>
    </p:spTree>
    <p:extLst>
      <p:ext uri="{BB962C8B-B14F-4D97-AF65-F5344CB8AC3E}">
        <p14:creationId xmlns:p14="http://schemas.microsoft.com/office/powerpoint/2010/main" val="6339346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Starts with Data Citations</a:t>
            </a:r>
          </a:p>
        </p:txBody>
      </p:sp>
      <p:sp>
        <p:nvSpPr>
          <p:cNvPr id="3" name="Content Placeholder 2"/>
          <p:cNvSpPr>
            <a:spLocks noGrp="1"/>
          </p:cNvSpPr>
          <p:nvPr>
            <p:ph idx="1"/>
          </p:nvPr>
        </p:nvSpPr>
        <p:spPr/>
        <p:txBody>
          <a:bodyPr/>
          <a:lstStyle/>
          <a:p>
            <a:r>
              <a:rPr lang="en-US" dirty="0"/>
              <a:t>Data Citation Principles</a:t>
            </a:r>
          </a:p>
          <a:p>
            <a:r>
              <a:rPr lang="en-US" dirty="0"/>
              <a:t>Image of a standard data citation</a:t>
            </a:r>
          </a:p>
        </p:txBody>
      </p:sp>
      <p:pic>
        <p:nvPicPr>
          <p:cNvPr id="5" name="Picture 4"/>
          <p:cNvPicPr>
            <a:picLocks noChangeAspect="1"/>
          </p:cNvPicPr>
          <p:nvPr/>
        </p:nvPicPr>
        <p:blipFill>
          <a:blip r:embed="rId2"/>
          <a:stretch>
            <a:fillRect/>
          </a:stretch>
        </p:blipFill>
        <p:spPr>
          <a:xfrm>
            <a:off x="1468060" y="456045"/>
            <a:ext cx="5810549" cy="678214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247" y="2201142"/>
            <a:ext cx="1591056" cy="1048512"/>
          </a:xfrm>
          <a:prstGeom prst="rect">
            <a:avLst/>
          </a:prstGeom>
        </p:spPr>
      </p:pic>
      <p:sp>
        <p:nvSpPr>
          <p:cNvPr id="7" name="TextBox 6"/>
          <p:cNvSpPr txBox="1"/>
          <p:nvPr/>
        </p:nvSpPr>
        <p:spPr>
          <a:xfrm>
            <a:off x="8088508" y="5971629"/>
            <a:ext cx="3902529" cy="769441"/>
          </a:xfrm>
          <a:prstGeom prst="rect">
            <a:avLst/>
          </a:prstGeom>
          <a:noFill/>
        </p:spPr>
        <p:txBody>
          <a:bodyPr wrap="square" rtlCol="0">
            <a:spAutoFit/>
          </a:bodyPr>
          <a:lstStyle/>
          <a:p>
            <a:r>
              <a:rPr lang="en-US" sz="1100" dirty="0">
                <a:solidFill>
                  <a:schemeClr val="bg2">
                    <a:lumMod val="75000"/>
                  </a:schemeClr>
                </a:solidFill>
              </a:rPr>
              <a:t>Data Citation Synthesis Group: Joint Declaration of Data Citation Principles. </a:t>
            </a:r>
            <a:r>
              <a:rPr lang="en-US" sz="1100" dirty="0" err="1">
                <a:solidFill>
                  <a:schemeClr val="bg2">
                    <a:lumMod val="75000"/>
                  </a:schemeClr>
                </a:solidFill>
              </a:rPr>
              <a:t>Martone</a:t>
            </a:r>
            <a:r>
              <a:rPr lang="en-US" sz="1100" dirty="0">
                <a:solidFill>
                  <a:schemeClr val="bg2">
                    <a:lumMod val="75000"/>
                  </a:schemeClr>
                </a:solidFill>
              </a:rPr>
              <a:t> M. (ed.) San Diego CA: FORCE11; 2014 [</a:t>
            </a:r>
            <a:r>
              <a:rPr lang="en-US" sz="1100" dirty="0">
                <a:solidFill>
                  <a:schemeClr val="bg2">
                    <a:lumMod val="75000"/>
                  </a:schemeClr>
                </a:solidFill>
                <a:hlinkClick r:id="rId4"/>
              </a:rPr>
              <a:t>https://www.force11.org/group/joint-declaration-data-citation-principles-final</a:t>
            </a:r>
            <a:r>
              <a:rPr lang="en-US" sz="1100" dirty="0">
                <a:solidFill>
                  <a:schemeClr val="bg2">
                    <a:lumMod val="75000"/>
                  </a:schemeClr>
                </a:solidFill>
              </a:rPr>
              <a:t>].</a:t>
            </a:r>
          </a:p>
        </p:txBody>
      </p:sp>
    </p:spTree>
    <p:extLst>
      <p:ext uri="{BB962C8B-B14F-4D97-AF65-F5344CB8AC3E}">
        <p14:creationId xmlns:p14="http://schemas.microsoft.com/office/powerpoint/2010/main" val="16204984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Starts with Data Citations</a:t>
            </a:r>
          </a:p>
        </p:txBody>
      </p:sp>
      <p:sp>
        <p:nvSpPr>
          <p:cNvPr id="3" name="Content Placeholder 2"/>
          <p:cNvSpPr>
            <a:spLocks noGrp="1"/>
          </p:cNvSpPr>
          <p:nvPr>
            <p:ph idx="1"/>
          </p:nvPr>
        </p:nvSpPr>
        <p:spPr/>
        <p:txBody>
          <a:bodyPr/>
          <a:lstStyle/>
          <a:p>
            <a:r>
              <a:rPr lang="en-US" dirty="0"/>
              <a:t>Data Citation Principles</a:t>
            </a:r>
          </a:p>
          <a:p>
            <a:r>
              <a:rPr lang="en-US" dirty="0"/>
              <a:t>Image of a standard data citation</a:t>
            </a:r>
          </a:p>
        </p:txBody>
      </p:sp>
      <p:pic>
        <p:nvPicPr>
          <p:cNvPr id="5" name="Picture 4"/>
          <p:cNvPicPr>
            <a:picLocks noChangeAspect="1"/>
          </p:cNvPicPr>
          <p:nvPr/>
        </p:nvPicPr>
        <p:blipFill>
          <a:blip r:embed="rId2"/>
          <a:stretch>
            <a:fillRect/>
          </a:stretch>
        </p:blipFill>
        <p:spPr>
          <a:xfrm>
            <a:off x="1468060" y="456045"/>
            <a:ext cx="5810549" cy="678214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247" y="2201142"/>
            <a:ext cx="1591056" cy="1048512"/>
          </a:xfrm>
          <a:prstGeom prst="rect">
            <a:avLst/>
          </a:prstGeom>
        </p:spPr>
      </p:pic>
      <p:pic>
        <p:nvPicPr>
          <p:cNvPr id="6" name="Picture 5"/>
          <p:cNvPicPr>
            <a:picLocks noChangeAspect="1"/>
          </p:cNvPicPr>
          <p:nvPr/>
        </p:nvPicPr>
        <p:blipFill>
          <a:blip r:embed="rId4"/>
          <a:stretch>
            <a:fillRect/>
          </a:stretch>
        </p:blipFill>
        <p:spPr>
          <a:xfrm>
            <a:off x="1255939" y="3533795"/>
            <a:ext cx="10153650" cy="1190625"/>
          </a:xfrm>
          <a:prstGeom prst="rect">
            <a:avLst/>
          </a:prstGeom>
          <a:ln w="25400">
            <a:solidFill>
              <a:schemeClr val="accent1"/>
            </a:solidFill>
          </a:ln>
          <a:effectLst>
            <a:outerShdw blurRad="50800" dist="127000" dir="2700000" algn="tl" rotWithShape="0">
              <a:prstClr val="black">
                <a:alpha val="40000"/>
              </a:prstClr>
            </a:outerShdw>
          </a:effectLst>
        </p:spPr>
      </p:pic>
      <p:sp>
        <p:nvSpPr>
          <p:cNvPr id="7" name="TextBox 6"/>
          <p:cNvSpPr txBox="1"/>
          <p:nvPr/>
        </p:nvSpPr>
        <p:spPr>
          <a:xfrm>
            <a:off x="8088508" y="5971629"/>
            <a:ext cx="3902529" cy="769441"/>
          </a:xfrm>
          <a:prstGeom prst="rect">
            <a:avLst/>
          </a:prstGeom>
          <a:noFill/>
        </p:spPr>
        <p:txBody>
          <a:bodyPr wrap="square" rtlCol="0">
            <a:spAutoFit/>
          </a:bodyPr>
          <a:lstStyle/>
          <a:p>
            <a:r>
              <a:rPr lang="en-US" sz="1100" dirty="0">
                <a:solidFill>
                  <a:schemeClr val="bg2">
                    <a:lumMod val="75000"/>
                  </a:schemeClr>
                </a:solidFill>
              </a:rPr>
              <a:t>Data Citation Synthesis Group: Joint Declaration of Data Citation Principles. </a:t>
            </a:r>
            <a:r>
              <a:rPr lang="en-US" sz="1100" dirty="0" err="1">
                <a:solidFill>
                  <a:schemeClr val="bg2">
                    <a:lumMod val="75000"/>
                  </a:schemeClr>
                </a:solidFill>
              </a:rPr>
              <a:t>Martone</a:t>
            </a:r>
            <a:r>
              <a:rPr lang="en-US" sz="1100" dirty="0">
                <a:solidFill>
                  <a:schemeClr val="bg2">
                    <a:lumMod val="75000"/>
                  </a:schemeClr>
                </a:solidFill>
              </a:rPr>
              <a:t> M. (ed.) San Diego CA: FORCE11; 2014 [</a:t>
            </a:r>
            <a:r>
              <a:rPr lang="en-US" sz="1100" dirty="0">
                <a:solidFill>
                  <a:schemeClr val="bg2">
                    <a:lumMod val="75000"/>
                  </a:schemeClr>
                </a:solidFill>
                <a:hlinkClick r:id="rId5"/>
              </a:rPr>
              <a:t>https://www.force11.org/group/joint-declaration-data-citation-principles-final</a:t>
            </a:r>
            <a:r>
              <a:rPr lang="en-US" sz="1100" dirty="0">
                <a:solidFill>
                  <a:schemeClr val="bg2">
                    <a:lumMod val="75000"/>
                  </a:schemeClr>
                </a:solidFill>
              </a:rPr>
              <a:t>].</a:t>
            </a:r>
          </a:p>
        </p:txBody>
      </p:sp>
    </p:spTree>
    <p:extLst>
      <p:ext uri="{BB962C8B-B14F-4D97-AF65-F5344CB8AC3E}">
        <p14:creationId xmlns:p14="http://schemas.microsoft.com/office/powerpoint/2010/main" val="236175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55E6-13A5-EB2D-5656-2E8ED1CB8273}"/>
              </a:ext>
            </a:extLst>
          </p:cNvPr>
          <p:cNvSpPr>
            <a:spLocks noGrp="1"/>
          </p:cNvSpPr>
          <p:nvPr>
            <p:ph type="title"/>
          </p:nvPr>
        </p:nvSpPr>
        <p:spPr/>
        <p:txBody>
          <a:bodyPr/>
          <a:lstStyle/>
          <a:p>
            <a:r>
              <a:rPr lang="en-US" dirty="0"/>
              <a:t>Observation 3</a:t>
            </a:r>
          </a:p>
        </p:txBody>
      </p:sp>
      <p:sp>
        <p:nvSpPr>
          <p:cNvPr id="3" name="Content Placeholder 2">
            <a:extLst>
              <a:ext uri="{FF2B5EF4-FFF2-40B4-BE49-F238E27FC236}">
                <a16:creationId xmlns:a16="http://schemas.microsoft.com/office/drawing/2014/main" id="{B900F52B-0A3A-820F-84BC-FF8598E875D7}"/>
              </a:ext>
            </a:extLst>
          </p:cNvPr>
          <p:cNvSpPr>
            <a:spLocks noGrp="1"/>
          </p:cNvSpPr>
          <p:nvPr>
            <p:ph idx="1"/>
          </p:nvPr>
        </p:nvSpPr>
        <p:spPr/>
        <p:txBody>
          <a:bodyPr>
            <a:normAutofit/>
          </a:bodyPr>
          <a:lstStyle/>
          <a:p>
            <a:pPr marL="0" indent="0" algn="ctr">
              <a:buNone/>
            </a:pPr>
            <a:r>
              <a:rPr lang="en-US" sz="5400" dirty="0"/>
              <a:t>Social scientists </a:t>
            </a:r>
            <a:br>
              <a:rPr lang="en-US" sz="5400" dirty="0"/>
            </a:br>
            <a:r>
              <a:rPr lang="en-US" sz="5400" dirty="0"/>
              <a:t>are not trained </a:t>
            </a:r>
            <a:br>
              <a:rPr lang="en-US" sz="5400" dirty="0"/>
            </a:br>
            <a:r>
              <a:rPr lang="en-US" sz="5400" dirty="0"/>
              <a:t>to cite data</a:t>
            </a:r>
          </a:p>
        </p:txBody>
      </p:sp>
    </p:spTree>
    <p:extLst>
      <p:ext uri="{BB962C8B-B14F-4D97-AF65-F5344CB8AC3E}">
        <p14:creationId xmlns:p14="http://schemas.microsoft.com/office/powerpoint/2010/main" val="41855825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Citing restricted-access data</a:t>
            </a:r>
          </a:p>
        </p:txBody>
      </p:sp>
      <p:sp>
        <p:nvSpPr>
          <p:cNvPr id="3" name="Content Placeholder 2"/>
          <p:cNvSpPr>
            <a:spLocks noGrp="1"/>
          </p:cNvSpPr>
          <p:nvPr>
            <p:ph idx="1"/>
          </p:nvPr>
        </p:nvSpPr>
        <p:spPr>
          <a:xfrm>
            <a:off x="2144062" y="2672443"/>
            <a:ext cx="7887547" cy="1973036"/>
          </a:xfrm>
        </p:spPr>
        <p:txBody>
          <a:bodyPr>
            <a:normAutofit/>
          </a:bodyPr>
          <a:lstStyle/>
          <a:p>
            <a:pPr marL="0" indent="0" algn="ctr">
              <a:buNone/>
            </a:pPr>
            <a:r>
              <a:rPr lang="en-US" sz="4800" dirty="0"/>
              <a:t>“Well, I can’t download the data, so I can’t cite it.”</a:t>
            </a:r>
          </a:p>
        </p:txBody>
      </p:sp>
    </p:spTree>
    <p:extLst>
      <p:ext uri="{BB962C8B-B14F-4D97-AF65-F5344CB8AC3E}">
        <p14:creationId xmlns:p14="http://schemas.microsoft.com/office/powerpoint/2010/main" val="4272594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12F1E-E3DF-91B1-838D-9E882A7D53A1}"/>
              </a:ext>
            </a:extLst>
          </p:cNvPr>
          <p:cNvSpPr>
            <a:spLocks noGrp="1"/>
          </p:cNvSpPr>
          <p:nvPr>
            <p:ph type="title"/>
          </p:nvPr>
        </p:nvSpPr>
        <p:spPr/>
        <p:txBody>
          <a:bodyPr/>
          <a:lstStyle/>
          <a:p>
            <a:r>
              <a:rPr lang="en-US" dirty="0"/>
              <a:t>Keeping track: </a:t>
            </a:r>
            <a:r>
              <a:rPr lang="en-US" b="1" dirty="0"/>
              <a:t>Students and Researchers</a:t>
            </a:r>
          </a:p>
        </p:txBody>
      </p:sp>
      <p:sp>
        <p:nvSpPr>
          <p:cNvPr id="5" name="Content Placeholder 4">
            <a:extLst>
              <a:ext uri="{FF2B5EF4-FFF2-40B4-BE49-F238E27FC236}">
                <a16:creationId xmlns:a16="http://schemas.microsoft.com/office/drawing/2014/main" id="{46A4C71F-9A44-D82A-BE1F-935899CA5368}"/>
              </a:ext>
            </a:extLst>
          </p:cNvPr>
          <p:cNvSpPr>
            <a:spLocks noGrp="1"/>
          </p:cNvSpPr>
          <p:nvPr>
            <p:ph sz="half" idx="1"/>
          </p:nvPr>
        </p:nvSpPr>
        <p:spPr/>
        <p:txBody>
          <a:bodyPr/>
          <a:lstStyle/>
          <a:p>
            <a:pPr marL="514350" indent="-514350">
              <a:buFont typeface="+mj-lt"/>
              <a:buAutoNum type="arabicPeriod"/>
            </a:pPr>
            <a:r>
              <a:rPr lang="en-US" dirty="0"/>
              <a:t>Computational empathy</a:t>
            </a:r>
            <a:br>
              <a:rPr lang="en-US" dirty="0"/>
            </a:br>
            <a:r>
              <a:rPr lang="en-US" sz="2000" i="1" dirty="0"/>
              <a:t>Consider the next person to run the analysis, and don’t assume too much</a:t>
            </a:r>
          </a:p>
          <a:p>
            <a:pPr marL="514350" indent="-514350">
              <a:buFont typeface="+mj-lt"/>
              <a:buAutoNum type="arabicPeriod"/>
            </a:pPr>
            <a:endParaRPr lang="en-US" dirty="0"/>
          </a:p>
        </p:txBody>
      </p:sp>
      <p:sp>
        <p:nvSpPr>
          <p:cNvPr id="6" name="Content Placeholder 5">
            <a:extLst>
              <a:ext uri="{FF2B5EF4-FFF2-40B4-BE49-F238E27FC236}">
                <a16:creationId xmlns:a16="http://schemas.microsoft.com/office/drawing/2014/main" id="{EEF77731-32E1-FD6F-567F-65AE41F652F7}"/>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9074599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DCC6-2CE6-93E2-F385-D4EF0C32E1B7}"/>
              </a:ext>
            </a:extLst>
          </p:cNvPr>
          <p:cNvSpPr>
            <a:spLocks noGrp="1"/>
          </p:cNvSpPr>
          <p:nvPr>
            <p:ph type="title"/>
          </p:nvPr>
        </p:nvSpPr>
        <p:spPr/>
        <p:txBody>
          <a:bodyPr/>
          <a:lstStyle/>
          <a:p>
            <a:r>
              <a:rPr lang="en-US" dirty="0"/>
              <a:t>2. Keeping track of data: Data provenance</a:t>
            </a:r>
          </a:p>
        </p:txBody>
      </p:sp>
      <p:sp>
        <p:nvSpPr>
          <p:cNvPr id="4" name="Content Placeholder 3">
            <a:extLst>
              <a:ext uri="{FF2B5EF4-FFF2-40B4-BE49-F238E27FC236}">
                <a16:creationId xmlns:a16="http://schemas.microsoft.com/office/drawing/2014/main" id="{226484A3-3D49-8167-F419-8F2D183D8648}"/>
              </a:ext>
            </a:extLst>
          </p:cNvPr>
          <p:cNvSpPr>
            <a:spLocks noGrp="1"/>
          </p:cNvSpPr>
          <p:nvPr>
            <p:ph sz="half" idx="1"/>
          </p:nvPr>
        </p:nvSpPr>
        <p:spPr/>
        <p:txBody>
          <a:bodyPr>
            <a:normAutofit lnSpcReduction="10000"/>
          </a:bodyPr>
          <a:lstStyle/>
          <a:p>
            <a:r>
              <a:rPr lang="en-US" dirty="0"/>
              <a:t>Keep all information as you collect data</a:t>
            </a:r>
          </a:p>
          <a:p>
            <a:pPr lvl="1"/>
            <a:r>
              <a:rPr lang="en-US" dirty="0"/>
              <a:t>See TIER Protocol for good and simple guidance</a:t>
            </a:r>
          </a:p>
          <a:p>
            <a:r>
              <a:rPr lang="en-US" dirty="0"/>
              <a:t>If you must use a point-and-click tool, keep detailed instructions</a:t>
            </a:r>
          </a:p>
          <a:p>
            <a:pPr lvl="1"/>
            <a:r>
              <a:rPr lang="en-US" dirty="0"/>
              <a:t>Also: obsolescence</a:t>
            </a:r>
          </a:p>
          <a:p>
            <a:r>
              <a:rPr lang="en-US" dirty="0"/>
              <a:t>Try to use API, bulk download, or packages that allow for extraction</a:t>
            </a:r>
          </a:p>
          <a:p>
            <a:pPr lvl="1"/>
            <a:r>
              <a:rPr lang="en-US" dirty="0"/>
              <a:t>Also: obsolescence of API</a:t>
            </a:r>
          </a:p>
        </p:txBody>
      </p:sp>
      <p:pic>
        <p:nvPicPr>
          <p:cNvPr id="7" name="Content Placeholder 6">
            <a:extLst>
              <a:ext uri="{FF2B5EF4-FFF2-40B4-BE49-F238E27FC236}">
                <a16:creationId xmlns:a16="http://schemas.microsoft.com/office/drawing/2014/main" id="{B27CF8DF-4A2B-E3DC-69E5-359E56DD5F95}"/>
              </a:ext>
            </a:extLst>
          </p:cNvPr>
          <p:cNvPicPr>
            <a:picLocks noGrp="1" noChangeAspect="1"/>
          </p:cNvPicPr>
          <p:nvPr>
            <p:ph sz="half" idx="2"/>
          </p:nvPr>
        </p:nvPicPr>
        <p:blipFill>
          <a:blip r:embed="rId2"/>
          <a:stretch>
            <a:fillRect/>
          </a:stretch>
        </p:blipFill>
        <p:spPr>
          <a:xfrm>
            <a:off x="6172200" y="1999901"/>
            <a:ext cx="5181600" cy="4002786"/>
          </a:xfrm>
        </p:spPr>
      </p:pic>
    </p:spTree>
    <p:extLst>
      <p:ext uri="{BB962C8B-B14F-4D97-AF65-F5344CB8AC3E}">
        <p14:creationId xmlns:p14="http://schemas.microsoft.com/office/powerpoint/2010/main" val="13924540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1222-EA28-7291-8C28-4D7ECC4343A1}"/>
              </a:ext>
            </a:extLst>
          </p:cNvPr>
          <p:cNvSpPr>
            <a:spLocks noGrp="1"/>
          </p:cNvSpPr>
          <p:nvPr>
            <p:ph type="title"/>
          </p:nvPr>
        </p:nvSpPr>
        <p:spPr/>
        <p:txBody>
          <a:bodyPr/>
          <a:lstStyle/>
          <a:p>
            <a:r>
              <a:rPr lang="en-US" dirty="0"/>
              <a:t>API? But the interface is so cool!</a:t>
            </a:r>
          </a:p>
        </p:txBody>
      </p:sp>
      <p:sp>
        <p:nvSpPr>
          <p:cNvPr id="3" name="Content Placeholder 2">
            <a:extLst>
              <a:ext uri="{FF2B5EF4-FFF2-40B4-BE49-F238E27FC236}">
                <a16:creationId xmlns:a16="http://schemas.microsoft.com/office/drawing/2014/main" id="{8EFCDB64-D783-B5CE-7F57-0B9F3B473B7A}"/>
              </a:ext>
            </a:extLst>
          </p:cNvPr>
          <p:cNvSpPr>
            <a:spLocks noGrp="1"/>
          </p:cNvSpPr>
          <p:nvPr>
            <p:ph sz="half" idx="1"/>
          </p:nvPr>
        </p:nvSpPr>
        <p:spPr/>
        <p:txBody>
          <a:bodyPr/>
          <a:lstStyle/>
          <a:p>
            <a:r>
              <a:rPr lang="en-US" dirty="0"/>
              <a:t>World Development Indicators</a:t>
            </a:r>
          </a:p>
        </p:txBody>
      </p:sp>
      <p:pic>
        <p:nvPicPr>
          <p:cNvPr id="6" name="Content Placeholder 5">
            <a:extLst>
              <a:ext uri="{FF2B5EF4-FFF2-40B4-BE49-F238E27FC236}">
                <a16:creationId xmlns:a16="http://schemas.microsoft.com/office/drawing/2014/main" id="{5B766017-D873-A6F3-7910-2AEE62655EF4}"/>
              </a:ext>
            </a:extLst>
          </p:cNvPr>
          <p:cNvPicPr>
            <a:picLocks noGrp="1" noChangeAspect="1"/>
          </p:cNvPicPr>
          <p:nvPr>
            <p:ph sz="half" idx="2"/>
          </p:nvPr>
        </p:nvPicPr>
        <p:blipFill>
          <a:blip r:embed="rId2"/>
          <a:stretch>
            <a:fillRect/>
          </a:stretch>
        </p:blipFill>
        <p:spPr>
          <a:xfrm>
            <a:off x="1638355" y="2551222"/>
            <a:ext cx="9246318" cy="3625741"/>
          </a:xfrm>
        </p:spPr>
      </p:pic>
    </p:spTree>
    <p:extLst>
      <p:ext uri="{BB962C8B-B14F-4D97-AF65-F5344CB8AC3E}">
        <p14:creationId xmlns:p14="http://schemas.microsoft.com/office/powerpoint/2010/main" val="39493843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1222-EA28-7291-8C28-4D7ECC4343A1}"/>
              </a:ext>
            </a:extLst>
          </p:cNvPr>
          <p:cNvSpPr>
            <a:spLocks noGrp="1"/>
          </p:cNvSpPr>
          <p:nvPr>
            <p:ph type="title"/>
          </p:nvPr>
        </p:nvSpPr>
        <p:spPr/>
        <p:txBody>
          <a:bodyPr/>
          <a:lstStyle/>
          <a:p>
            <a:r>
              <a:rPr lang="en-US" dirty="0"/>
              <a:t>API? But the interface is so cool!</a:t>
            </a:r>
          </a:p>
        </p:txBody>
      </p:sp>
      <p:sp>
        <p:nvSpPr>
          <p:cNvPr id="3" name="Content Placeholder 2">
            <a:extLst>
              <a:ext uri="{FF2B5EF4-FFF2-40B4-BE49-F238E27FC236}">
                <a16:creationId xmlns:a16="http://schemas.microsoft.com/office/drawing/2014/main" id="{8EFCDB64-D783-B5CE-7F57-0B9F3B473B7A}"/>
              </a:ext>
            </a:extLst>
          </p:cNvPr>
          <p:cNvSpPr>
            <a:spLocks noGrp="1"/>
          </p:cNvSpPr>
          <p:nvPr>
            <p:ph sz="half" idx="1"/>
          </p:nvPr>
        </p:nvSpPr>
        <p:spPr/>
        <p:txBody>
          <a:bodyPr/>
          <a:lstStyle/>
          <a:p>
            <a:r>
              <a:rPr lang="en-US" dirty="0"/>
              <a:t>IPUMS</a:t>
            </a:r>
          </a:p>
        </p:txBody>
      </p:sp>
      <p:pic>
        <p:nvPicPr>
          <p:cNvPr id="8" name="Content Placeholder 7">
            <a:extLst>
              <a:ext uri="{FF2B5EF4-FFF2-40B4-BE49-F238E27FC236}">
                <a16:creationId xmlns:a16="http://schemas.microsoft.com/office/drawing/2014/main" id="{9BCE68ED-FADB-B761-15F7-026C0E518D78}"/>
              </a:ext>
            </a:extLst>
          </p:cNvPr>
          <p:cNvPicPr>
            <a:picLocks noGrp="1" noChangeAspect="1"/>
          </p:cNvPicPr>
          <p:nvPr>
            <p:ph sz="half" idx="2"/>
          </p:nvPr>
        </p:nvPicPr>
        <p:blipFill>
          <a:blip r:embed="rId2"/>
          <a:stretch>
            <a:fillRect/>
          </a:stretch>
        </p:blipFill>
        <p:spPr>
          <a:xfrm>
            <a:off x="1674743" y="2749382"/>
            <a:ext cx="8690113" cy="2610685"/>
          </a:xfrm>
        </p:spPr>
      </p:pic>
    </p:spTree>
    <p:extLst>
      <p:ext uri="{BB962C8B-B14F-4D97-AF65-F5344CB8AC3E}">
        <p14:creationId xmlns:p14="http://schemas.microsoft.com/office/powerpoint/2010/main" val="2026908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crisis in the 1990s</a:t>
            </a:r>
          </a:p>
        </p:txBody>
      </p:sp>
      <p:sp>
        <p:nvSpPr>
          <p:cNvPr id="3" name="Content Placeholder 2"/>
          <p:cNvSpPr>
            <a:spLocks noGrp="1"/>
          </p:cNvSpPr>
          <p:nvPr>
            <p:ph idx="1"/>
          </p:nvPr>
        </p:nvSpPr>
        <p:spPr/>
        <p:txBody>
          <a:bodyPr>
            <a:normAutofit/>
          </a:bodyPr>
          <a:lstStyle/>
          <a:p>
            <a:r>
              <a:rPr lang="en-US" dirty="0"/>
              <a:t>Anderson and </a:t>
            </a:r>
            <a:r>
              <a:rPr lang="en-US" dirty="0" err="1"/>
              <a:t>Dewald</a:t>
            </a:r>
            <a:r>
              <a:rPr lang="en-US" dirty="0"/>
              <a:t> (1994) [Economics]</a:t>
            </a:r>
          </a:p>
          <a:p>
            <a:r>
              <a:rPr lang="en-US" dirty="0"/>
              <a:t>King (1995) “Replication, replication” [Political Science]</a:t>
            </a:r>
          </a:p>
          <a:p>
            <a:r>
              <a:rPr lang="en-US" dirty="0"/>
              <a:t>McCloskey and </a:t>
            </a:r>
            <a:r>
              <a:rPr lang="en-US" dirty="0" err="1"/>
              <a:t>Ziliak</a:t>
            </a:r>
            <a:r>
              <a:rPr lang="en-US" dirty="0"/>
              <a:t>, 1996: Do economists consider power calculations?</a:t>
            </a:r>
          </a:p>
          <a:p>
            <a:r>
              <a:rPr lang="en-US" dirty="0"/>
              <a:t>McCullough and Vinod (1999): call for replication archives</a:t>
            </a:r>
          </a:p>
        </p:txBody>
      </p:sp>
    </p:spTree>
    <p:extLst>
      <p:ext uri="{BB962C8B-B14F-4D97-AF65-F5344CB8AC3E}">
        <p14:creationId xmlns:p14="http://schemas.microsoft.com/office/powerpoint/2010/main" val="41087075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4FFB-B44E-05A2-816C-4445B804DC50}"/>
              </a:ext>
            </a:extLst>
          </p:cNvPr>
          <p:cNvSpPr>
            <a:spLocks noGrp="1"/>
          </p:cNvSpPr>
          <p:nvPr>
            <p:ph type="title"/>
          </p:nvPr>
        </p:nvSpPr>
        <p:spPr/>
        <p:txBody>
          <a:bodyPr/>
          <a:lstStyle/>
          <a:p>
            <a:r>
              <a:rPr lang="en-US" dirty="0"/>
              <a:t>API or Bulk Download</a:t>
            </a:r>
          </a:p>
        </p:txBody>
      </p:sp>
      <p:sp>
        <p:nvSpPr>
          <p:cNvPr id="3" name="Content Placeholder 2">
            <a:extLst>
              <a:ext uri="{FF2B5EF4-FFF2-40B4-BE49-F238E27FC236}">
                <a16:creationId xmlns:a16="http://schemas.microsoft.com/office/drawing/2014/main" id="{3D844373-E8ED-1209-8FA8-5216F9089A7E}"/>
              </a:ext>
            </a:extLst>
          </p:cNvPr>
          <p:cNvSpPr>
            <a:spLocks noGrp="1"/>
          </p:cNvSpPr>
          <p:nvPr>
            <p:ph sz="half" idx="1"/>
          </p:nvPr>
        </p:nvSpPr>
        <p:spPr/>
        <p:txBody>
          <a:bodyPr/>
          <a:lstStyle/>
          <a:p>
            <a:r>
              <a:rPr lang="en-US" dirty="0"/>
              <a:t>World Development Indicators</a:t>
            </a:r>
          </a:p>
        </p:txBody>
      </p:sp>
      <p:pic>
        <p:nvPicPr>
          <p:cNvPr id="6" name="Content Placeholder 5">
            <a:extLst>
              <a:ext uri="{FF2B5EF4-FFF2-40B4-BE49-F238E27FC236}">
                <a16:creationId xmlns:a16="http://schemas.microsoft.com/office/drawing/2014/main" id="{C03FB7C9-8C3A-989F-F0E9-CFB126D8C773}"/>
              </a:ext>
            </a:extLst>
          </p:cNvPr>
          <p:cNvPicPr>
            <a:picLocks noGrp="1" noChangeAspect="1"/>
          </p:cNvPicPr>
          <p:nvPr>
            <p:ph sz="half" idx="2"/>
          </p:nvPr>
        </p:nvPicPr>
        <p:blipFill>
          <a:blip r:embed="rId2"/>
          <a:stretch>
            <a:fillRect/>
          </a:stretch>
        </p:blipFill>
        <p:spPr>
          <a:xfrm>
            <a:off x="1551708" y="2175009"/>
            <a:ext cx="8968409" cy="4451630"/>
          </a:xfrm>
        </p:spPr>
      </p:pic>
    </p:spTree>
    <p:extLst>
      <p:ext uri="{BB962C8B-B14F-4D97-AF65-F5344CB8AC3E}">
        <p14:creationId xmlns:p14="http://schemas.microsoft.com/office/powerpoint/2010/main" val="8035851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4FFB-B44E-05A2-816C-4445B804DC50}"/>
              </a:ext>
            </a:extLst>
          </p:cNvPr>
          <p:cNvSpPr>
            <a:spLocks noGrp="1"/>
          </p:cNvSpPr>
          <p:nvPr>
            <p:ph type="title"/>
          </p:nvPr>
        </p:nvSpPr>
        <p:spPr/>
        <p:txBody>
          <a:bodyPr/>
          <a:lstStyle/>
          <a:p>
            <a:r>
              <a:rPr lang="en-US" dirty="0"/>
              <a:t>API or Bulk Download</a:t>
            </a:r>
          </a:p>
        </p:txBody>
      </p:sp>
      <p:sp>
        <p:nvSpPr>
          <p:cNvPr id="3" name="Content Placeholder 2">
            <a:extLst>
              <a:ext uri="{FF2B5EF4-FFF2-40B4-BE49-F238E27FC236}">
                <a16:creationId xmlns:a16="http://schemas.microsoft.com/office/drawing/2014/main" id="{3D844373-E8ED-1209-8FA8-5216F9089A7E}"/>
              </a:ext>
            </a:extLst>
          </p:cNvPr>
          <p:cNvSpPr>
            <a:spLocks noGrp="1"/>
          </p:cNvSpPr>
          <p:nvPr>
            <p:ph sz="half" idx="1"/>
          </p:nvPr>
        </p:nvSpPr>
        <p:spPr/>
        <p:txBody>
          <a:bodyPr/>
          <a:lstStyle/>
          <a:p>
            <a:r>
              <a:rPr lang="en-US" dirty="0"/>
              <a:t>World Development Indicators</a:t>
            </a:r>
          </a:p>
        </p:txBody>
      </p:sp>
      <p:sp>
        <p:nvSpPr>
          <p:cNvPr id="7" name="Rectangle 1">
            <a:extLst>
              <a:ext uri="{FF2B5EF4-FFF2-40B4-BE49-F238E27FC236}">
                <a16:creationId xmlns:a16="http://schemas.microsoft.com/office/drawing/2014/main" id="{9FEFB763-7CE3-1A8D-D2E3-ABC66120EF46}"/>
              </a:ext>
            </a:extLst>
          </p:cNvPr>
          <p:cNvSpPr>
            <a:spLocks noGrp="1" noChangeArrowheads="1"/>
          </p:cNvSpPr>
          <p:nvPr>
            <p:ph sz="half" idx="2"/>
          </p:nvPr>
        </p:nvSpPr>
        <p:spPr bwMode="auto">
          <a:xfrm>
            <a:off x="876543" y="2800965"/>
            <a:ext cx="10286514" cy="1200329"/>
          </a:xfrm>
          <a:prstGeom prst="rect">
            <a:avLst/>
          </a:prstGeom>
          <a:solidFill>
            <a:schemeClr val="tx1">
              <a:lumMod val="50000"/>
              <a:lumOff val="5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Arial Unicode MS"/>
              </a:rPr>
              <a:t>. </a:t>
            </a:r>
            <a:r>
              <a:rPr kumimoji="0" lang="en-US" altLang="en-US" sz="2400" b="0" i="0" u="none" strike="noStrike" cap="none" normalizeH="0" baseline="0" dirty="0" err="1">
                <a:ln>
                  <a:noFill/>
                </a:ln>
                <a:solidFill>
                  <a:schemeClr val="bg1"/>
                </a:solidFill>
                <a:effectLst/>
                <a:latin typeface="Arial Unicode MS"/>
              </a:rPr>
              <a:t>ssc</a:t>
            </a:r>
            <a:r>
              <a:rPr kumimoji="0" lang="en-US" altLang="en-US" sz="2400" b="0" i="0" u="none" strike="noStrike" cap="none" normalizeH="0" baseline="0" dirty="0">
                <a:ln>
                  <a:noFill/>
                </a:ln>
                <a:solidFill>
                  <a:schemeClr val="bg1"/>
                </a:solidFill>
                <a:effectLst/>
                <a:latin typeface="Arial Unicode MS"/>
              </a:rPr>
              <a:t> install </a:t>
            </a:r>
            <a:r>
              <a:rPr kumimoji="0" lang="en-US" altLang="en-US" sz="2400" b="0" i="0" u="none" strike="noStrike" cap="none" normalizeH="0" baseline="0" dirty="0" err="1">
                <a:ln>
                  <a:noFill/>
                </a:ln>
                <a:solidFill>
                  <a:schemeClr val="bg1"/>
                </a:solidFill>
                <a:effectLst/>
                <a:latin typeface="Arial Unicode MS"/>
              </a:rPr>
              <a:t>wbopendata</a:t>
            </a:r>
            <a:endParaRPr kumimoji="0" lang="en-US" altLang="en-US" sz="2400" b="0" i="0" u="none" strike="noStrike" cap="none" normalizeH="0" baseline="0" dirty="0">
              <a:ln>
                <a:noFill/>
              </a:ln>
              <a:solidFill>
                <a:schemeClr val="bg1"/>
              </a:solidFill>
              <a:effectLst/>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Arial Unicode MS"/>
              </a:rPr>
              <a:t>. </a:t>
            </a:r>
            <a:r>
              <a:rPr kumimoji="0" lang="en-US" altLang="en-US" sz="2400" b="0" i="0" u="none" strike="noStrike" cap="none" normalizeH="0" baseline="0" dirty="0" err="1">
                <a:ln>
                  <a:noFill/>
                </a:ln>
                <a:solidFill>
                  <a:schemeClr val="bg1"/>
                </a:solidFill>
                <a:effectLst/>
                <a:latin typeface="Arial Unicode MS"/>
              </a:rPr>
              <a:t>wbopendata</a:t>
            </a:r>
            <a:r>
              <a:rPr kumimoji="0" lang="en-US" altLang="en-US" sz="2400" b="0" i="0" u="none" strike="noStrike" cap="none" normalizeH="0" baseline="0" dirty="0">
                <a:ln>
                  <a:noFill/>
                </a:ln>
                <a:solidFill>
                  <a:schemeClr val="bg1"/>
                </a:solidFill>
                <a:effectLst/>
                <a:latin typeface="Arial Unicode MS"/>
              </a:rPr>
              <a:t>, country(</a:t>
            </a:r>
            <a:r>
              <a:rPr kumimoji="0" lang="en-US" altLang="en-US" sz="2400" b="0" i="0" u="none" strike="noStrike" cap="none" normalizeH="0" baseline="0" dirty="0" err="1">
                <a:ln>
                  <a:noFill/>
                </a:ln>
                <a:solidFill>
                  <a:schemeClr val="bg1"/>
                </a:solidFill>
                <a:effectLst/>
                <a:latin typeface="Arial Unicode MS"/>
              </a:rPr>
              <a:t>ago;bdi;chi;dnk;esp</a:t>
            </a:r>
            <a:r>
              <a:rPr kumimoji="0" lang="en-US" altLang="en-US" sz="2400" b="0" i="0" u="none" strike="noStrike" cap="none" normalizeH="0" baseline="0" dirty="0">
                <a:ln>
                  <a:noFill/>
                </a:ln>
                <a:solidFill>
                  <a:schemeClr val="bg1"/>
                </a:solidFill>
                <a:effectLst/>
                <a:latin typeface="Arial Unicode MS"/>
              </a:rPr>
              <a:t>) indicator(sp.pop.0610.fe.un) /// </a:t>
            </a:r>
            <a:br>
              <a:rPr kumimoji="0" lang="en-US" altLang="en-US" sz="2400" b="0" i="0" u="none" strike="noStrike" cap="none" normalizeH="0" baseline="0" dirty="0">
                <a:ln>
                  <a:noFill/>
                </a:ln>
                <a:solidFill>
                  <a:schemeClr val="bg1"/>
                </a:solidFill>
                <a:effectLst/>
                <a:latin typeface="Arial Unicode MS"/>
              </a:rPr>
            </a:br>
            <a:r>
              <a:rPr kumimoji="0" lang="en-US" altLang="en-US" sz="2400" b="0" i="0" u="none" strike="noStrike" cap="none" normalizeH="0" baseline="0" dirty="0">
                <a:ln>
                  <a:noFill/>
                </a:ln>
                <a:solidFill>
                  <a:schemeClr val="bg1"/>
                </a:solidFill>
                <a:effectLst/>
                <a:latin typeface="Arial Unicode MS"/>
              </a:rPr>
              <a:t>&gt; year(2000:2010) clear long </a:t>
            </a:r>
            <a:endParaRPr kumimoji="0" lang="en-US" altLang="en-US" sz="4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596265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4FFB-B44E-05A2-816C-4445B804DC50}"/>
              </a:ext>
            </a:extLst>
          </p:cNvPr>
          <p:cNvSpPr>
            <a:spLocks noGrp="1"/>
          </p:cNvSpPr>
          <p:nvPr>
            <p:ph type="title"/>
          </p:nvPr>
        </p:nvSpPr>
        <p:spPr/>
        <p:txBody>
          <a:bodyPr/>
          <a:lstStyle/>
          <a:p>
            <a:r>
              <a:rPr lang="en-US" dirty="0"/>
              <a:t>API or Bulk Download</a:t>
            </a:r>
          </a:p>
        </p:txBody>
      </p:sp>
      <p:sp>
        <p:nvSpPr>
          <p:cNvPr id="3" name="Content Placeholder 2">
            <a:extLst>
              <a:ext uri="{FF2B5EF4-FFF2-40B4-BE49-F238E27FC236}">
                <a16:creationId xmlns:a16="http://schemas.microsoft.com/office/drawing/2014/main" id="{3D844373-E8ED-1209-8FA8-5216F9089A7E}"/>
              </a:ext>
            </a:extLst>
          </p:cNvPr>
          <p:cNvSpPr>
            <a:spLocks noGrp="1"/>
          </p:cNvSpPr>
          <p:nvPr>
            <p:ph sz="half" idx="1"/>
          </p:nvPr>
        </p:nvSpPr>
        <p:spPr/>
        <p:txBody>
          <a:bodyPr/>
          <a:lstStyle/>
          <a:p>
            <a:r>
              <a:rPr lang="en-US" dirty="0"/>
              <a:t>IPUMS (beta)</a:t>
            </a:r>
          </a:p>
        </p:txBody>
      </p:sp>
      <p:pic>
        <p:nvPicPr>
          <p:cNvPr id="8" name="Content Placeholder 7">
            <a:extLst>
              <a:ext uri="{FF2B5EF4-FFF2-40B4-BE49-F238E27FC236}">
                <a16:creationId xmlns:a16="http://schemas.microsoft.com/office/drawing/2014/main" id="{D79DFB73-3A71-170A-68A3-82E6005E8727}"/>
              </a:ext>
            </a:extLst>
          </p:cNvPr>
          <p:cNvPicPr>
            <a:picLocks noGrp="1" noChangeAspect="1"/>
          </p:cNvPicPr>
          <p:nvPr>
            <p:ph sz="half" idx="2"/>
          </p:nvPr>
        </p:nvPicPr>
        <p:blipFill>
          <a:blip r:embed="rId2"/>
          <a:stretch>
            <a:fillRect/>
          </a:stretch>
        </p:blipFill>
        <p:spPr>
          <a:xfrm>
            <a:off x="1733384" y="2544612"/>
            <a:ext cx="9262607" cy="5151063"/>
          </a:xfrm>
        </p:spPr>
      </p:pic>
    </p:spTree>
    <p:extLst>
      <p:ext uri="{BB962C8B-B14F-4D97-AF65-F5344CB8AC3E}">
        <p14:creationId xmlns:p14="http://schemas.microsoft.com/office/powerpoint/2010/main" val="10806729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A95A0D-BF28-7160-F349-7F99703DEB5A}"/>
              </a:ext>
            </a:extLst>
          </p:cNvPr>
          <p:cNvSpPr>
            <a:spLocks noGrp="1"/>
          </p:cNvSpPr>
          <p:nvPr>
            <p:ph type="title"/>
          </p:nvPr>
        </p:nvSpPr>
        <p:spPr/>
        <p:txBody>
          <a:bodyPr/>
          <a:lstStyle/>
          <a:p>
            <a:r>
              <a:rPr lang="en-US" dirty="0"/>
              <a:t>2. Keeping track of data:</a:t>
            </a:r>
          </a:p>
        </p:txBody>
      </p:sp>
      <p:sp>
        <p:nvSpPr>
          <p:cNvPr id="2" name="Content Placeholder 1">
            <a:extLst>
              <a:ext uri="{FF2B5EF4-FFF2-40B4-BE49-F238E27FC236}">
                <a16:creationId xmlns:a16="http://schemas.microsoft.com/office/drawing/2014/main" id="{1685D577-2E79-8276-E4D8-03388B0012A3}"/>
              </a:ext>
            </a:extLst>
          </p:cNvPr>
          <p:cNvSpPr>
            <a:spLocks noGrp="1"/>
          </p:cNvSpPr>
          <p:nvPr>
            <p:ph idx="1"/>
          </p:nvPr>
        </p:nvSpPr>
        <p:spPr/>
        <p:txBody>
          <a:bodyPr>
            <a:normAutofit/>
          </a:bodyPr>
          <a:lstStyle/>
          <a:p>
            <a:pPr marL="0" indent="0" algn="ctr">
              <a:buNone/>
            </a:pPr>
            <a:r>
              <a:rPr lang="en-US" sz="6600" dirty="0"/>
              <a:t>Don’t forget to check the TERMS of USE!</a:t>
            </a:r>
          </a:p>
        </p:txBody>
      </p:sp>
    </p:spTree>
    <p:extLst>
      <p:ext uri="{BB962C8B-B14F-4D97-AF65-F5344CB8AC3E}">
        <p14:creationId xmlns:p14="http://schemas.microsoft.com/office/powerpoint/2010/main" val="201233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55E6-13A5-EB2D-5656-2E8ED1CB8273}"/>
              </a:ext>
            </a:extLst>
          </p:cNvPr>
          <p:cNvSpPr>
            <a:spLocks noGrp="1"/>
          </p:cNvSpPr>
          <p:nvPr>
            <p:ph type="title"/>
          </p:nvPr>
        </p:nvSpPr>
        <p:spPr/>
        <p:txBody>
          <a:bodyPr/>
          <a:lstStyle/>
          <a:p>
            <a:r>
              <a:rPr lang="en-US" dirty="0"/>
              <a:t>Observation 4</a:t>
            </a:r>
          </a:p>
        </p:txBody>
      </p:sp>
      <p:sp>
        <p:nvSpPr>
          <p:cNvPr id="3" name="Content Placeholder 2">
            <a:extLst>
              <a:ext uri="{FF2B5EF4-FFF2-40B4-BE49-F238E27FC236}">
                <a16:creationId xmlns:a16="http://schemas.microsoft.com/office/drawing/2014/main" id="{B900F52B-0A3A-820F-84BC-FF8598E875D7}"/>
              </a:ext>
            </a:extLst>
          </p:cNvPr>
          <p:cNvSpPr>
            <a:spLocks noGrp="1"/>
          </p:cNvSpPr>
          <p:nvPr>
            <p:ph idx="1"/>
          </p:nvPr>
        </p:nvSpPr>
        <p:spPr/>
        <p:txBody>
          <a:bodyPr>
            <a:normAutofit/>
          </a:bodyPr>
          <a:lstStyle/>
          <a:p>
            <a:pPr marL="0" indent="0" algn="ctr">
              <a:buNone/>
            </a:pPr>
            <a:r>
              <a:rPr lang="en-US" sz="5400" dirty="0"/>
              <a:t>(Academic) </a:t>
            </a:r>
            <a:br>
              <a:rPr lang="en-US" sz="5400" dirty="0"/>
            </a:br>
            <a:r>
              <a:rPr lang="en-US" sz="5400" dirty="0"/>
              <a:t>Social scientists </a:t>
            </a:r>
            <a:br>
              <a:rPr lang="en-US" sz="5400" dirty="0"/>
            </a:br>
            <a:r>
              <a:rPr lang="en-US" sz="5400" dirty="0"/>
              <a:t>do not read</a:t>
            </a:r>
            <a:br>
              <a:rPr lang="en-US" sz="5400" dirty="0"/>
            </a:br>
            <a:r>
              <a:rPr lang="en-US" sz="5400" dirty="0"/>
              <a:t>the terms of use</a:t>
            </a:r>
          </a:p>
        </p:txBody>
      </p:sp>
    </p:spTree>
    <p:extLst>
      <p:ext uri="{BB962C8B-B14F-4D97-AF65-F5344CB8AC3E}">
        <p14:creationId xmlns:p14="http://schemas.microsoft.com/office/powerpoint/2010/main" val="41291655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A95A0D-BF28-7160-F349-7F99703DEB5A}"/>
              </a:ext>
            </a:extLst>
          </p:cNvPr>
          <p:cNvSpPr>
            <a:spLocks noGrp="1"/>
          </p:cNvSpPr>
          <p:nvPr>
            <p:ph type="title"/>
          </p:nvPr>
        </p:nvSpPr>
        <p:spPr/>
        <p:txBody>
          <a:bodyPr/>
          <a:lstStyle/>
          <a:p>
            <a:r>
              <a:rPr lang="en-US" dirty="0"/>
              <a:t>Because you may not be able to provide others with a copy of the data (legally)…</a:t>
            </a:r>
          </a:p>
        </p:txBody>
      </p:sp>
    </p:spTree>
    <p:extLst>
      <p:ext uri="{BB962C8B-B14F-4D97-AF65-F5344CB8AC3E}">
        <p14:creationId xmlns:p14="http://schemas.microsoft.com/office/powerpoint/2010/main" val="29908804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Academic data publisher</a:t>
            </a:r>
          </a:p>
        </p:txBody>
      </p:sp>
      <p:pic>
        <p:nvPicPr>
          <p:cNvPr id="4" name="Content Placeholder 3"/>
          <p:cNvPicPr>
            <a:picLocks noGrp="1" noChangeAspect="1"/>
          </p:cNvPicPr>
          <p:nvPr>
            <p:ph idx="1"/>
          </p:nvPr>
        </p:nvPicPr>
        <p:blipFill>
          <a:blip r:embed="rId2"/>
          <a:stretch>
            <a:fillRect/>
          </a:stretch>
        </p:blipFill>
        <p:spPr>
          <a:xfrm>
            <a:off x="2152650" y="2148271"/>
            <a:ext cx="7886700" cy="3750496"/>
          </a:xfrm>
          <a:prstGeom prst="rect">
            <a:avLst/>
          </a:prstGeom>
        </p:spPr>
      </p:pic>
    </p:spTree>
    <p:extLst>
      <p:ext uri="{BB962C8B-B14F-4D97-AF65-F5344CB8AC3E}">
        <p14:creationId xmlns:p14="http://schemas.microsoft.com/office/powerpoint/2010/main" val="22083142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Academic data publisher</a:t>
            </a:r>
          </a:p>
        </p:txBody>
      </p:sp>
      <p:pic>
        <p:nvPicPr>
          <p:cNvPr id="4" name="Content Placeholder 3"/>
          <p:cNvPicPr>
            <a:picLocks noGrp="1" noChangeAspect="1"/>
          </p:cNvPicPr>
          <p:nvPr>
            <p:ph idx="1"/>
          </p:nvPr>
        </p:nvPicPr>
        <p:blipFill>
          <a:blip r:embed="rId2"/>
          <a:stretch>
            <a:fillRect/>
          </a:stretch>
        </p:blipFill>
        <p:spPr>
          <a:xfrm>
            <a:off x="2152650" y="2148271"/>
            <a:ext cx="7886700" cy="3750496"/>
          </a:xfrm>
          <a:prstGeom prst="rect">
            <a:avLst/>
          </a:prstGeom>
        </p:spPr>
      </p:pic>
      <p:pic>
        <p:nvPicPr>
          <p:cNvPr id="3" name="Picture 2"/>
          <p:cNvPicPr>
            <a:picLocks noChangeAspect="1"/>
          </p:cNvPicPr>
          <p:nvPr/>
        </p:nvPicPr>
        <p:blipFill>
          <a:blip r:embed="rId3"/>
          <a:stretch>
            <a:fillRect/>
          </a:stretch>
        </p:blipFill>
        <p:spPr>
          <a:xfrm>
            <a:off x="2780723" y="3597275"/>
            <a:ext cx="6057900" cy="1085850"/>
          </a:xfrm>
          <a:prstGeom prst="rect">
            <a:avLst/>
          </a:prstGeom>
          <a:ln w="38100">
            <a:solidFill>
              <a:srgbClr val="C00000"/>
            </a:solidFill>
          </a:ln>
          <a:effectLst>
            <a:outerShdw blurRad="50800" dist="1270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1125434" y="1532289"/>
            <a:ext cx="9627095" cy="615982"/>
          </a:xfrm>
          <a:prstGeom prst="rect">
            <a:avLst/>
          </a:prstGeom>
        </p:spPr>
      </p:pic>
    </p:spTree>
    <p:extLst>
      <p:ext uri="{BB962C8B-B14F-4D97-AF65-F5344CB8AC3E}">
        <p14:creationId xmlns:p14="http://schemas.microsoft.com/office/powerpoint/2010/main" val="403009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Academic data publisher-new!</a:t>
            </a:r>
          </a:p>
        </p:txBody>
      </p:sp>
      <p:pic>
        <p:nvPicPr>
          <p:cNvPr id="4" name="Content Placeholder 3"/>
          <p:cNvPicPr>
            <a:picLocks noGrp="1" noChangeAspect="1"/>
          </p:cNvPicPr>
          <p:nvPr>
            <p:ph idx="1"/>
          </p:nvPr>
        </p:nvPicPr>
        <p:blipFill>
          <a:blip r:embed="rId2"/>
          <a:stretch>
            <a:fillRect/>
          </a:stretch>
        </p:blipFill>
        <p:spPr>
          <a:xfrm>
            <a:off x="2152650" y="2148271"/>
            <a:ext cx="7886700" cy="3750496"/>
          </a:xfrm>
          <a:prstGeom prst="rect">
            <a:avLst/>
          </a:prstGeom>
        </p:spPr>
      </p:pic>
      <p:pic>
        <p:nvPicPr>
          <p:cNvPr id="5" name="Picture 4"/>
          <p:cNvPicPr>
            <a:picLocks noChangeAspect="1"/>
          </p:cNvPicPr>
          <p:nvPr/>
        </p:nvPicPr>
        <p:blipFill>
          <a:blip r:embed="rId3"/>
          <a:stretch>
            <a:fillRect/>
          </a:stretch>
        </p:blipFill>
        <p:spPr>
          <a:xfrm>
            <a:off x="2266227" y="3800475"/>
            <a:ext cx="7400925" cy="1085850"/>
          </a:xfrm>
          <a:prstGeom prst="rect">
            <a:avLst/>
          </a:prstGeom>
          <a:ln w="34925">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289644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Rights to </a:t>
            </a:r>
            <a:r>
              <a:rPr lang="en-US" b="1" u="sng" dirty="0"/>
              <a:t>use</a:t>
            </a:r>
            <a:r>
              <a:rPr lang="en-US" dirty="0"/>
              <a:t> data</a:t>
            </a:r>
          </a:p>
        </p:txBody>
      </p:sp>
      <p:sp>
        <p:nvSpPr>
          <p:cNvPr id="3" name="Content Placeholder 2"/>
          <p:cNvSpPr>
            <a:spLocks noGrp="1"/>
          </p:cNvSpPr>
          <p:nvPr>
            <p:ph idx="1"/>
          </p:nvPr>
        </p:nvSpPr>
        <p:spPr/>
        <p:txBody>
          <a:bodyPr/>
          <a:lstStyle/>
          <a:p>
            <a:r>
              <a:rPr lang="en-US" dirty="0"/>
              <a:t>You browsed a website</a:t>
            </a:r>
          </a:p>
          <a:p>
            <a:r>
              <a:rPr lang="en-US" dirty="0"/>
              <a:t>You purchased the data</a:t>
            </a:r>
          </a:p>
          <a:p>
            <a:r>
              <a:rPr lang="en-US" dirty="0"/>
              <a:t>You signed a data use agreement</a:t>
            </a:r>
          </a:p>
          <a:p>
            <a:r>
              <a:rPr lang="en-US" dirty="0"/>
              <a:t>You created the data (lab experiment)</a:t>
            </a:r>
          </a:p>
          <a:p>
            <a:r>
              <a:rPr lang="en-US" dirty="0"/>
              <a:t>You had survey respondents consent to use (IRB approval!)</a:t>
            </a:r>
          </a:p>
        </p:txBody>
      </p:sp>
    </p:spTree>
    <p:extLst>
      <p:ext uri="{BB962C8B-B14F-4D97-AF65-F5344CB8AC3E}">
        <p14:creationId xmlns:p14="http://schemas.microsoft.com/office/powerpoint/2010/main" val="2349250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crisis in the 1990s… lead to changes</a:t>
            </a:r>
          </a:p>
        </p:txBody>
      </p:sp>
      <p:sp>
        <p:nvSpPr>
          <p:cNvPr id="3" name="Content Placeholder 2"/>
          <p:cNvSpPr>
            <a:spLocks noGrp="1"/>
          </p:cNvSpPr>
          <p:nvPr>
            <p:ph idx="1"/>
          </p:nvPr>
        </p:nvSpPr>
        <p:spPr/>
        <p:txBody>
          <a:bodyPr>
            <a:normAutofit/>
          </a:bodyPr>
          <a:lstStyle/>
          <a:p>
            <a:r>
              <a:rPr lang="en-US" dirty="0"/>
              <a:t>Lead directly to </a:t>
            </a:r>
          </a:p>
          <a:p>
            <a:pPr lvl="1"/>
            <a:r>
              <a:rPr lang="en-US" dirty="0"/>
              <a:t>Data availability policies in Economics (1996: JCMB) </a:t>
            </a:r>
          </a:p>
          <a:p>
            <a:pPr lvl="1"/>
            <a:r>
              <a:rPr lang="en-US" dirty="0"/>
              <a:t>Replication section (Journal of Applied Econometrics, 2003)</a:t>
            </a:r>
          </a:p>
          <a:p>
            <a:pPr lvl="1"/>
            <a:endParaRPr lang="en-US" dirty="0"/>
          </a:p>
        </p:txBody>
      </p:sp>
      <p:pic>
        <p:nvPicPr>
          <p:cNvPr id="4" name="Picture 4" descr="Publication Cover">
            <a:extLst>
              <a:ext uri="{FF2B5EF4-FFF2-40B4-BE49-F238E27FC236}">
                <a16:creationId xmlns:a16="http://schemas.microsoft.com/office/drawing/2014/main" id="{27FFE3BE-8F2A-B969-9298-EB897CB6359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7563" y="4047550"/>
            <a:ext cx="1238250" cy="1857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ew Table of Contents for Journal of Applied Econometrics volume 34 issue 1">
            <a:extLst>
              <a:ext uri="{FF2B5EF4-FFF2-40B4-BE49-F238E27FC236}">
                <a16:creationId xmlns:a16="http://schemas.microsoft.com/office/drawing/2014/main" id="{D9821CC2-C334-AAF6-A465-D7684A3252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0183" y="4047550"/>
            <a:ext cx="10858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iew Table of Contents for Journal of Money, Credit and Banking volume 51 issue 1">
            <a:extLst>
              <a:ext uri="{FF2B5EF4-FFF2-40B4-BE49-F238E27FC236}">
                <a16:creationId xmlns:a16="http://schemas.microsoft.com/office/drawing/2014/main" id="{7B836D77-8378-2603-3D0B-B756B864B7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8180" y="4613276"/>
            <a:ext cx="962025"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7514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Rights to </a:t>
            </a:r>
            <a:r>
              <a:rPr lang="en-US" b="1" u="sng" dirty="0"/>
              <a:t>distribute</a:t>
            </a:r>
            <a:r>
              <a:rPr lang="en-US" dirty="0"/>
              <a:t> the data</a:t>
            </a:r>
          </a:p>
        </p:txBody>
      </p:sp>
      <p:sp>
        <p:nvSpPr>
          <p:cNvPr id="3" name="Content Placeholder 2"/>
          <p:cNvSpPr>
            <a:spLocks noGrp="1"/>
          </p:cNvSpPr>
          <p:nvPr>
            <p:ph idx="1"/>
          </p:nvPr>
        </p:nvSpPr>
        <p:spPr/>
        <p:txBody>
          <a:bodyPr/>
          <a:lstStyle/>
          <a:p>
            <a:r>
              <a:rPr lang="en-US" dirty="0"/>
              <a:t>If you created the data, you decide.</a:t>
            </a:r>
          </a:p>
          <a:p>
            <a:r>
              <a:rPr lang="en-US" dirty="0"/>
              <a:t>If you got it from somewhere else:</a:t>
            </a:r>
          </a:p>
          <a:p>
            <a:endParaRPr lang="en-US" dirty="0"/>
          </a:p>
          <a:p>
            <a:pPr marL="0" indent="0">
              <a:buNone/>
            </a:pPr>
            <a:r>
              <a:rPr lang="en-US" dirty="0"/>
              <a:t>READ THE TERMS OF USE / DATA USE AGREEMENT / CLICK-THROUGH / ETC.</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842004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4: German Restricted-access</a:t>
            </a:r>
          </a:p>
        </p:txBody>
      </p:sp>
      <p:pic>
        <p:nvPicPr>
          <p:cNvPr id="4" name="Content Placeholder 3"/>
          <p:cNvPicPr>
            <a:picLocks noGrp="1" noChangeAspect="1"/>
          </p:cNvPicPr>
          <p:nvPr>
            <p:ph idx="1"/>
          </p:nvPr>
        </p:nvPicPr>
        <p:blipFill>
          <a:blip r:embed="rId2"/>
          <a:stretch>
            <a:fillRect/>
          </a:stretch>
        </p:blipFill>
        <p:spPr>
          <a:xfrm>
            <a:off x="2473779" y="1479363"/>
            <a:ext cx="7111895" cy="6458818"/>
          </a:xfrm>
          <a:prstGeom prst="rect">
            <a:avLst/>
          </a:prstGeom>
        </p:spPr>
      </p:pic>
      <p:pic>
        <p:nvPicPr>
          <p:cNvPr id="5" name="Picture 4"/>
          <p:cNvPicPr>
            <a:picLocks noChangeAspect="1"/>
          </p:cNvPicPr>
          <p:nvPr/>
        </p:nvPicPr>
        <p:blipFill>
          <a:blip r:embed="rId3"/>
          <a:stretch>
            <a:fillRect/>
          </a:stretch>
        </p:blipFill>
        <p:spPr>
          <a:xfrm>
            <a:off x="1924050" y="2524805"/>
            <a:ext cx="8801100" cy="2428875"/>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652998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4: German Restricted-access</a:t>
            </a:r>
          </a:p>
        </p:txBody>
      </p:sp>
      <p:pic>
        <p:nvPicPr>
          <p:cNvPr id="7" name="Content Placeholder 6"/>
          <p:cNvPicPr>
            <a:picLocks noGrp="1" noChangeAspect="1"/>
          </p:cNvPicPr>
          <p:nvPr>
            <p:ph idx="1"/>
          </p:nvPr>
        </p:nvPicPr>
        <p:blipFill>
          <a:blip r:embed="rId2"/>
          <a:stretch>
            <a:fillRect/>
          </a:stretch>
        </p:blipFill>
        <p:spPr>
          <a:xfrm>
            <a:off x="2555422" y="1298155"/>
            <a:ext cx="6121431" cy="5823598"/>
          </a:xfrm>
          <a:prstGeom prst="rect">
            <a:avLst/>
          </a:prstGeom>
        </p:spPr>
      </p:pic>
      <p:pic>
        <p:nvPicPr>
          <p:cNvPr id="8" name="Picture 7"/>
          <p:cNvPicPr>
            <a:picLocks noChangeAspect="1"/>
          </p:cNvPicPr>
          <p:nvPr/>
        </p:nvPicPr>
        <p:blipFill>
          <a:blip r:embed="rId3"/>
          <a:stretch>
            <a:fillRect/>
          </a:stretch>
        </p:blipFill>
        <p:spPr>
          <a:xfrm>
            <a:off x="1876425" y="2466975"/>
            <a:ext cx="8439150" cy="1924050"/>
          </a:xfrm>
          <a:prstGeom prst="rect">
            <a:avLst/>
          </a:prstGeom>
          <a:ln>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3047697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we check them!</a:t>
            </a:r>
          </a:p>
        </p:txBody>
      </p:sp>
      <p:pic>
        <p:nvPicPr>
          <p:cNvPr id="5" name="Content Placeholder 4"/>
          <p:cNvPicPr>
            <a:picLocks noGrp="1" noChangeAspect="1"/>
          </p:cNvPicPr>
          <p:nvPr>
            <p:ph sz="half" idx="1"/>
          </p:nvPr>
        </p:nvPicPr>
        <p:blipFill>
          <a:blip r:embed="rId2"/>
          <a:stretch>
            <a:fillRect/>
          </a:stretch>
        </p:blipFill>
        <p:spPr>
          <a:xfrm>
            <a:off x="1384288" y="1825625"/>
            <a:ext cx="4089424" cy="4351338"/>
          </a:xfrm>
          <a:prstGeom prst="rect">
            <a:avLst/>
          </a:prstGeom>
        </p:spPr>
      </p:pic>
      <p:sp>
        <p:nvSpPr>
          <p:cNvPr id="4" name="Content Placeholder 3"/>
          <p:cNvSpPr>
            <a:spLocks noGrp="1"/>
          </p:cNvSpPr>
          <p:nvPr>
            <p:ph sz="half" idx="2"/>
          </p:nvPr>
        </p:nvSpPr>
        <p:spPr/>
        <p:txBody>
          <a:bodyPr>
            <a:normAutofit/>
          </a:bodyPr>
          <a:lstStyle/>
          <a:p>
            <a:r>
              <a:rPr lang="en-US" dirty="0"/>
              <a:t>What does the site say?</a:t>
            </a:r>
          </a:p>
          <a:p>
            <a:pPr marL="0" indent="0">
              <a:buNone/>
            </a:pPr>
            <a:r>
              <a:rPr lang="en-US" sz="1600" dirty="0">
                <a:solidFill>
                  <a:schemeClr val="accent5"/>
                </a:solidFill>
              </a:rPr>
              <a:t>Please use the following citation when referring to this file in the different versions:</a:t>
            </a:r>
            <a:br>
              <a:rPr lang="en-US" sz="1600" dirty="0">
                <a:solidFill>
                  <a:schemeClr val="accent5"/>
                </a:solidFill>
              </a:rPr>
            </a:br>
            <a:r>
              <a:rPr lang="en-US" sz="1600" dirty="0" err="1">
                <a:solidFill>
                  <a:schemeClr val="accent5"/>
                </a:solidFill>
              </a:rPr>
              <a:t>Inglehart</a:t>
            </a:r>
            <a:r>
              <a:rPr lang="en-US" sz="1600" dirty="0">
                <a:solidFill>
                  <a:schemeClr val="accent5"/>
                </a:solidFill>
              </a:rPr>
              <a:t>, R., C. </a:t>
            </a:r>
            <a:r>
              <a:rPr lang="en-US" sz="1600" dirty="0" err="1">
                <a:solidFill>
                  <a:schemeClr val="accent5"/>
                </a:solidFill>
              </a:rPr>
              <a:t>Haerpfer</a:t>
            </a:r>
            <a:r>
              <a:rPr lang="en-US" sz="1600" dirty="0">
                <a:solidFill>
                  <a:schemeClr val="accent5"/>
                </a:solidFill>
              </a:rPr>
              <a:t>, A. Moreno, C. </a:t>
            </a:r>
            <a:r>
              <a:rPr lang="en-US" sz="1600" dirty="0" err="1">
                <a:solidFill>
                  <a:schemeClr val="accent5"/>
                </a:solidFill>
              </a:rPr>
              <a:t>Welzel</a:t>
            </a:r>
            <a:r>
              <a:rPr lang="en-US" sz="1600" dirty="0">
                <a:solidFill>
                  <a:schemeClr val="accent5"/>
                </a:solidFill>
              </a:rPr>
              <a:t>, K. </a:t>
            </a:r>
            <a:r>
              <a:rPr lang="en-US" sz="1600" dirty="0" err="1">
                <a:solidFill>
                  <a:schemeClr val="accent5"/>
                </a:solidFill>
              </a:rPr>
              <a:t>Kizilova</a:t>
            </a:r>
            <a:r>
              <a:rPr lang="en-US" sz="1600" dirty="0">
                <a:solidFill>
                  <a:schemeClr val="accent5"/>
                </a:solidFill>
              </a:rPr>
              <a:t>, J. </a:t>
            </a:r>
            <a:r>
              <a:rPr lang="en-US" sz="1600" dirty="0" err="1">
                <a:solidFill>
                  <a:schemeClr val="accent5"/>
                </a:solidFill>
              </a:rPr>
              <a:t>Diez</a:t>
            </a:r>
            <a:r>
              <a:rPr lang="en-US" sz="1600" dirty="0">
                <a:solidFill>
                  <a:schemeClr val="accent5"/>
                </a:solidFill>
              </a:rPr>
              <a:t>-Medrano, M. Lagos, P. Norris, E. </a:t>
            </a:r>
            <a:r>
              <a:rPr lang="en-US" sz="1600" dirty="0" err="1">
                <a:solidFill>
                  <a:schemeClr val="accent5"/>
                </a:solidFill>
              </a:rPr>
              <a:t>Ponarin</a:t>
            </a:r>
            <a:r>
              <a:rPr lang="en-US" sz="1600" dirty="0">
                <a:solidFill>
                  <a:schemeClr val="accent5"/>
                </a:solidFill>
              </a:rPr>
              <a:t> &amp; B. </a:t>
            </a:r>
            <a:r>
              <a:rPr lang="en-US" sz="1600" dirty="0" err="1">
                <a:solidFill>
                  <a:schemeClr val="accent5"/>
                </a:solidFill>
              </a:rPr>
              <a:t>Puranen</a:t>
            </a:r>
            <a:r>
              <a:rPr lang="en-US" sz="1600" dirty="0">
                <a:solidFill>
                  <a:schemeClr val="accent5"/>
                </a:solidFill>
              </a:rPr>
              <a:t> et al. (eds.). 2014. World Values Survey: Round Six - Country-Pooled </a:t>
            </a:r>
            <a:r>
              <a:rPr lang="en-US" sz="1600" dirty="0" err="1">
                <a:solidFill>
                  <a:schemeClr val="accent5"/>
                </a:solidFill>
              </a:rPr>
              <a:t>Datafile</a:t>
            </a:r>
            <a:r>
              <a:rPr lang="en-US" sz="1600" dirty="0">
                <a:solidFill>
                  <a:schemeClr val="accent5"/>
                </a:solidFill>
              </a:rPr>
              <a:t> Version: </a:t>
            </a:r>
            <a:r>
              <a:rPr lang="en-US" sz="1600" dirty="0">
                <a:solidFill>
                  <a:schemeClr val="accent5"/>
                </a:solidFill>
                <a:hlinkClick r:id="rId3"/>
              </a:rPr>
              <a:t>www.worldvaluessurvey.org/WVSDocumentationWV6.jsp</a:t>
            </a:r>
            <a:r>
              <a:rPr lang="en-US" sz="1600" dirty="0">
                <a:solidFill>
                  <a:schemeClr val="accent5"/>
                </a:solidFill>
              </a:rPr>
              <a:t>. Madrid: JD Systems Institute.</a:t>
            </a:r>
          </a:p>
          <a:p>
            <a:r>
              <a:rPr lang="en-US" dirty="0"/>
              <a:t>Is that in the README / Paper/ Appendix?</a:t>
            </a:r>
          </a:p>
          <a:p>
            <a:r>
              <a:rPr lang="en-US" dirty="0"/>
              <a:t>Are all the conditions met/described?</a:t>
            </a:r>
          </a:p>
          <a:p>
            <a:endParaRPr lang="en-US" dirty="0"/>
          </a:p>
        </p:txBody>
      </p:sp>
      <p:sp>
        <p:nvSpPr>
          <p:cNvPr id="6" name="Oval 5"/>
          <p:cNvSpPr/>
          <p:nvPr/>
        </p:nvSpPr>
        <p:spPr>
          <a:xfrm>
            <a:off x="1094014" y="5510893"/>
            <a:ext cx="2906486" cy="66607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599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0691E7-BBE0-2EAB-AA30-E77BA8018756}"/>
              </a:ext>
            </a:extLst>
          </p:cNvPr>
          <p:cNvSpPr>
            <a:spLocks noGrp="1"/>
          </p:cNvSpPr>
          <p:nvPr>
            <p:ph type="title"/>
          </p:nvPr>
        </p:nvSpPr>
        <p:spPr/>
        <p:txBody>
          <a:bodyPr/>
          <a:lstStyle/>
          <a:p>
            <a:r>
              <a:rPr lang="en-US" dirty="0"/>
              <a:t>Solution 2: Data Provenance</a:t>
            </a:r>
          </a:p>
        </p:txBody>
      </p:sp>
      <p:sp>
        <p:nvSpPr>
          <p:cNvPr id="6" name="Content Placeholder 5">
            <a:extLst>
              <a:ext uri="{FF2B5EF4-FFF2-40B4-BE49-F238E27FC236}">
                <a16:creationId xmlns:a16="http://schemas.microsoft.com/office/drawing/2014/main" id="{78B5BACD-209B-A21B-E127-3C574D0BE099}"/>
              </a:ext>
            </a:extLst>
          </p:cNvPr>
          <p:cNvSpPr>
            <a:spLocks noGrp="1"/>
          </p:cNvSpPr>
          <p:nvPr>
            <p:ph idx="1"/>
          </p:nvPr>
        </p:nvSpPr>
        <p:spPr/>
        <p:txBody>
          <a:bodyPr/>
          <a:lstStyle/>
          <a:p>
            <a:r>
              <a:rPr lang="en-US" sz="5400" dirty="0"/>
              <a:t>Keep detailed notes</a:t>
            </a:r>
          </a:p>
          <a:p>
            <a:r>
              <a:rPr lang="en-US" sz="5400" dirty="0"/>
              <a:t>script as much as possible</a:t>
            </a:r>
          </a:p>
          <a:p>
            <a:r>
              <a:rPr lang="en-US" sz="4400" dirty="0"/>
              <a:t>(also: Use the Social Science Data Editors’ template README)</a:t>
            </a:r>
          </a:p>
        </p:txBody>
      </p:sp>
    </p:spTree>
    <p:extLst>
      <p:ext uri="{BB962C8B-B14F-4D97-AF65-F5344CB8AC3E}">
        <p14:creationId xmlns:p14="http://schemas.microsoft.com/office/powerpoint/2010/main" val="39103385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12F1E-E3DF-91B1-838D-9E882A7D53A1}"/>
              </a:ext>
            </a:extLst>
          </p:cNvPr>
          <p:cNvSpPr>
            <a:spLocks noGrp="1"/>
          </p:cNvSpPr>
          <p:nvPr>
            <p:ph type="title"/>
          </p:nvPr>
        </p:nvSpPr>
        <p:spPr/>
        <p:txBody>
          <a:bodyPr/>
          <a:lstStyle/>
          <a:p>
            <a:r>
              <a:rPr lang="en-US" dirty="0"/>
              <a:t>Keeping track: </a:t>
            </a:r>
            <a:r>
              <a:rPr lang="en-US" b="1" dirty="0"/>
              <a:t>Students and Researchers</a:t>
            </a:r>
          </a:p>
        </p:txBody>
      </p:sp>
      <p:sp>
        <p:nvSpPr>
          <p:cNvPr id="5" name="Content Placeholder 4">
            <a:extLst>
              <a:ext uri="{FF2B5EF4-FFF2-40B4-BE49-F238E27FC236}">
                <a16:creationId xmlns:a16="http://schemas.microsoft.com/office/drawing/2014/main" id="{46A4C71F-9A44-D82A-BE1F-935899CA5368}"/>
              </a:ext>
            </a:extLst>
          </p:cNvPr>
          <p:cNvSpPr>
            <a:spLocks noGrp="1"/>
          </p:cNvSpPr>
          <p:nvPr>
            <p:ph sz="half" idx="1"/>
          </p:nvPr>
        </p:nvSpPr>
        <p:spPr/>
        <p:txBody>
          <a:bodyPr/>
          <a:lstStyle/>
          <a:p>
            <a:pPr marL="514350" indent="-514350">
              <a:buFont typeface="+mj-lt"/>
              <a:buAutoNum type="arabicPeriod"/>
            </a:pPr>
            <a:r>
              <a:rPr lang="en-US" dirty="0"/>
              <a:t>Computational empathy</a:t>
            </a:r>
            <a:br>
              <a:rPr lang="en-US" dirty="0"/>
            </a:br>
            <a:r>
              <a:rPr lang="en-US" sz="2000" i="1" dirty="0"/>
              <a:t>Consider the next person to run the analysis, and don’t assume too much</a:t>
            </a:r>
          </a:p>
          <a:p>
            <a:pPr marL="514350" indent="-514350">
              <a:buFont typeface="+mj-lt"/>
              <a:buAutoNum type="arabicPeriod"/>
            </a:pPr>
            <a:r>
              <a:rPr lang="en-US" dirty="0"/>
              <a:t>Track data (provenance)</a:t>
            </a:r>
            <a:br>
              <a:rPr lang="en-US" dirty="0"/>
            </a:br>
            <a:r>
              <a:rPr lang="en-US" sz="2000" i="1" dirty="0"/>
              <a:t>even when using API, especially when manually downloading, keep in mind what the next downloader may see/find/receive, terms of use</a:t>
            </a:r>
            <a:endParaRPr lang="en-US" i="1" dirty="0"/>
          </a:p>
          <a:p>
            <a:pPr marL="0" indent="0">
              <a:buNone/>
            </a:pPr>
            <a:endParaRPr lang="en-US" dirty="0"/>
          </a:p>
        </p:txBody>
      </p:sp>
      <p:sp>
        <p:nvSpPr>
          <p:cNvPr id="6" name="Content Placeholder 5">
            <a:extLst>
              <a:ext uri="{FF2B5EF4-FFF2-40B4-BE49-F238E27FC236}">
                <a16:creationId xmlns:a16="http://schemas.microsoft.com/office/drawing/2014/main" id="{EEF77731-32E1-FD6F-567F-65AE41F652F7}"/>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961975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8905" y="1582824"/>
            <a:ext cx="8114190" cy="2800767"/>
          </a:xfrm>
          <a:prstGeom prst="rect">
            <a:avLst/>
          </a:prstGeom>
          <a:noFill/>
        </p:spPr>
        <p:txBody>
          <a:bodyPr wrap="square" rtlCol="0">
            <a:spAutoFit/>
          </a:bodyPr>
          <a:lstStyle/>
          <a:p>
            <a:pPr algn="ctr"/>
            <a:r>
              <a:rPr lang="en-US" sz="8800" dirty="0">
                <a:solidFill>
                  <a:schemeClr val="bg1"/>
                </a:solidFill>
              </a:rPr>
              <a:t>Data preservation</a:t>
            </a:r>
            <a:endParaRPr lang="en-US" dirty="0">
              <a:solidFill>
                <a:schemeClr val="bg1"/>
              </a:solidFill>
            </a:endParaRPr>
          </a:p>
        </p:txBody>
      </p:sp>
    </p:spTree>
    <p:extLst>
      <p:ext uri="{BB962C8B-B14F-4D97-AF65-F5344CB8AC3E}">
        <p14:creationId xmlns:p14="http://schemas.microsoft.com/office/powerpoint/2010/main" val="24609815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55E6-13A5-EB2D-5656-2E8ED1CB8273}"/>
              </a:ext>
            </a:extLst>
          </p:cNvPr>
          <p:cNvSpPr>
            <a:spLocks noGrp="1"/>
          </p:cNvSpPr>
          <p:nvPr>
            <p:ph type="title"/>
          </p:nvPr>
        </p:nvSpPr>
        <p:spPr/>
        <p:txBody>
          <a:bodyPr/>
          <a:lstStyle/>
          <a:p>
            <a:r>
              <a:rPr lang="en-US" dirty="0"/>
              <a:t>Observation 4</a:t>
            </a:r>
          </a:p>
        </p:txBody>
      </p:sp>
      <p:sp>
        <p:nvSpPr>
          <p:cNvPr id="3" name="Content Placeholder 2">
            <a:extLst>
              <a:ext uri="{FF2B5EF4-FFF2-40B4-BE49-F238E27FC236}">
                <a16:creationId xmlns:a16="http://schemas.microsoft.com/office/drawing/2014/main" id="{B900F52B-0A3A-820F-84BC-FF8598E875D7}"/>
              </a:ext>
            </a:extLst>
          </p:cNvPr>
          <p:cNvSpPr>
            <a:spLocks noGrp="1"/>
          </p:cNvSpPr>
          <p:nvPr>
            <p:ph idx="1"/>
          </p:nvPr>
        </p:nvSpPr>
        <p:spPr/>
        <p:txBody>
          <a:bodyPr>
            <a:normAutofit/>
          </a:bodyPr>
          <a:lstStyle/>
          <a:p>
            <a:pPr marL="0" indent="0" algn="ctr">
              <a:buNone/>
            </a:pPr>
            <a:r>
              <a:rPr lang="en-US" sz="5400" dirty="0"/>
              <a:t>Social scientists </a:t>
            </a:r>
            <a:br>
              <a:rPr lang="en-US" sz="5400" dirty="0"/>
            </a:br>
            <a:r>
              <a:rPr lang="en-US" sz="5400" dirty="0"/>
              <a:t>are not trained </a:t>
            </a:r>
            <a:br>
              <a:rPr lang="en-US" sz="5400" dirty="0"/>
            </a:br>
            <a:r>
              <a:rPr lang="en-US" sz="5400" dirty="0"/>
              <a:t>to </a:t>
            </a:r>
            <a:r>
              <a:rPr lang="en-US" sz="5400" u="sng" dirty="0"/>
              <a:t>preserve</a:t>
            </a:r>
            <a:r>
              <a:rPr lang="en-US" sz="5400" dirty="0"/>
              <a:t> data</a:t>
            </a:r>
          </a:p>
        </p:txBody>
      </p:sp>
    </p:spTree>
    <p:extLst>
      <p:ext uri="{BB962C8B-B14F-4D97-AF65-F5344CB8AC3E}">
        <p14:creationId xmlns:p14="http://schemas.microsoft.com/office/powerpoint/2010/main" val="3143538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F803-21F8-E2C5-0377-D3C541A7DFA2}"/>
              </a:ext>
            </a:extLst>
          </p:cNvPr>
          <p:cNvSpPr>
            <a:spLocks noGrp="1"/>
          </p:cNvSpPr>
          <p:nvPr>
            <p:ph type="title"/>
          </p:nvPr>
        </p:nvSpPr>
        <p:spPr/>
        <p:txBody>
          <a:bodyPr/>
          <a:lstStyle/>
          <a:p>
            <a:r>
              <a:rPr lang="en-US" dirty="0"/>
              <a:t>Lesson 4: Ask for help</a:t>
            </a:r>
          </a:p>
        </p:txBody>
      </p:sp>
      <p:sp>
        <p:nvSpPr>
          <p:cNvPr id="3" name="Content Placeholder 2">
            <a:extLst>
              <a:ext uri="{FF2B5EF4-FFF2-40B4-BE49-F238E27FC236}">
                <a16:creationId xmlns:a16="http://schemas.microsoft.com/office/drawing/2014/main" id="{22F31799-E655-E4A6-CEC7-35C45038C39F}"/>
              </a:ext>
            </a:extLst>
          </p:cNvPr>
          <p:cNvSpPr>
            <a:spLocks noGrp="1"/>
          </p:cNvSpPr>
          <p:nvPr>
            <p:ph idx="1"/>
          </p:nvPr>
        </p:nvSpPr>
        <p:spPr>
          <a:xfrm>
            <a:off x="3466769" y="2838616"/>
            <a:ext cx="6573004" cy="3360572"/>
          </a:xfrm>
        </p:spPr>
        <p:txBody>
          <a:bodyPr>
            <a:normAutofit/>
          </a:bodyPr>
          <a:lstStyle/>
          <a:p>
            <a:pPr marL="0" indent="0">
              <a:buNone/>
            </a:pPr>
            <a:r>
              <a:rPr lang="en-US" dirty="0"/>
              <a:t>Data librarians may know</a:t>
            </a:r>
            <a:endParaRPr lang="en-US" i="1" dirty="0"/>
          </a:p>
        </p:txBody>
      </p:sp>
    </p:spTree>
    <p:extLst>
      <p:ext uri="{BB962C8B-B14F-4D97-AF65-F5344CB8AC3E}">
        <p14:creationId xmlns:p14="http://schemas.microsoft.com/office/powerpoint/2010/main" val="40207190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in the 2000s</a:t>
            </a:r>
          </a:p>
        </p:txBody>
      </p:sp>
      <p:sp>
        <p:nvSpPr>
          <p:cNvPr id="3" name="Content Placeholder 2"/>
          <p:cNvSpPr>
            <a:spLocks noGrp="1"/>
          </p:cNvSpPr>
          <p:nvPr>
            <p:ph idx="1"/>
          </p:nvPr>
        </p:nvSpPr>
        <p:spPr/>
        <p:txBody>
          <a:bodyPr>
            <a:normAutofit/>
          </a:bodyPr>
          <a:lstStyle/>
          <a:p>
            <a:r>
              <a:rPr lang="en-US" dirty="0"/>
              <a:t>Better public-use and shared data</a:t>
            </a:r>
          </a:p>
        </p:txBody>
      </p:sp>
      <p:pic>
        <p:nvPicPr>
          <p:cNvPr id="4" name="Picture 3"/>
          <p:cNvPicPr>
            <a:picLocks noChangeAspect="1"/>
          </p:cNvPicPr>
          <p:nvPr/>
        </p:nvPicPr>
        <p:blipFill>
          <a:blip r:embed="rId2"/>
          <a:stretch>
            <a:fillRect/>
          </a:stretch>
        </p:blipFill>
        <p:spPr>
          <a:xfrm>
            <a:off x="2300971" y="4518735"/>
            <a:ext cx="1673510" cy="1953657"/>
          </a:xfrm>
          <a:prstGeom prst="rect">
            <a:avLst/>
          </a:prstGeom>
        </p:spPr>
      </p:pic>
      <p:pic>
        <p:nvPicPr>
          <p:cNvPr id="6" name="Picture 5"/>
          <p:cNvPicPr>
            <a:picLocks noChangeAspect="1"/>
          </p:cNvPicPr>
          <p:nvPr/>
        </p:nvPicPr>
        <p:blipFill>
          <a:blip r:embed="rId3"/>
          <a:stretch>
            <a:fillRect/>
          </a:stretch>
        </p:blipFill>
        <p:spPr>
          <a:xfrm>
            <a:off x="4741545" y="3916362"/>
            <a:ext cx="1704975" cy="666750"/>
          </a:xfrm>
          <a:prstGeom prst="rect">
            <a:avLst/>
          </a:prstGeom>
        </p:spPr>
      </p:pic>
      <p:pic>
        <p:nvPicPr>
          <p:cNvPr id="7" name="Picture 6"/>
          <p:cNvPicPr>
            <a:picLocks noChangeAspect="1"/>
          </p:cNvPicPr>
          <p:nvPr/>
        </p:nvPicPr>
        <p:blipFill>
          <a:blip r:embed="rId4"/>
          <a:stretch>
            <a:fillRect/>
          </a:stretch>
        </p:blipFill>
        <p:spPr>
          <a:xfrm>
            <a:off x="5594032" y="4752420"/>
            <a:ext cx="3228975" cy="981075"/>
          </a:xfrm>
          <a:prstGeom prst="rect">
            <a:avLst/>
          </a:prstGeom>
        </p:spPr>
      </p:pic>
      <p:pic>
        <p:nvPicPr>
          <p:cNvPr id="10" name="Picture 9"/>
          <p:cNvPicPr>
            <a:picLocks noChangeAspect="1"/>
          </p:cNvPicPr>
          <p:nvPr/>
        </p:nvPicPr>
        <p:blipFill>
          <a:blip r:embed="rId5"/>
          <a:stretch>
            <a:fillRect/>
          </a:stretch>
        </p:blipFill>
        <p:spPr>
          <a:xfrm>
            <a:off x="6566462" y="3113327"/>
            <a:ext cx="2743200" cy="1047750"/>
          </a:xfrm>
          <a:prstGeom prst="rect">
            <a:avLst/>
          </a:prstGeom>
        </p:spPr>
      </p:pic>
      <p:pic>
        <p:nvPicPr>
          <p:cNvPr id="11" name="Picture 10"/>
          <p:cNvPicPr>
            <a:picLocks noChangeAspect="1"/>
          </p:cNvPicPr>
          <p:nvPr/>
        </p:nvPicPr>
        <p:blipFill>
          <a:blip r:embed="rId6"/>
          <a:stretch>
            <a:fillRect/>
          </a:stretch>
        </p:blipFill>
        <p:spPr>
          <a:xfrm>
            <a:off x="8823007" y="4402932"/>
            <a:ext cx="2705100" cy="1371600"/>
          </a:xfrm>
          <a:prstGeom prst="rect">
            <a:avLst/>
          </a:prstGeom>
        </p:spPr>
      </p:pic>
      <p:pic>
        <p:nvPicPr>
          <p:cNvPr id="12" name="Picture 11"/>
          <p:cNvPicPr>
            <a:picLocks noChangeAspect="1"/>
          </p:cNvPicPr>
          <p:nvPr/>
        </p:nvPicPr>
        <p:blipFill>
          <a:blip r:embed="rId7"/>
          <a:stretch>
            <a:fillRect/>
          </a:stretch>
        </p:blipFill>
        <p:spPr>
          <a:xfrm>
            <a:off x="9072370" y="3503852"/>
            <a:ext cx="1695450" cy="657225"/>
          </a:xfrm>
          <a:prstGeom prst="rect">
            <a:avLst/>
          </a:prstGeom>
        </p:spPr>
      </p:pic>
      <p:pic>
        <p:nvPicPr>
          <p:cNvPr id="5" name="Picture 4"/>
          <p:cNvPicPr>
            <a:picLocks noChangeAspect="1"/>
          </p:cNvPicPr>
          <p:nvPr/>
        </p:nvPicPr>
        <p:blipFill>
          <a:blip r:embed="rId8"/>
          <a:stretch>
            <a:fillRect/>
          </a:stretch>
        </p:blipFill>
        <p:spPr>
          <a:xfrm>
            <a:off x="471449" y="3445644"/>
            <a:ext cx="2891980" cy="1111300"/>
          </a:xfrm>
          <a:prstGeom prst="rect">
            <a:avLst/>
          </a:prstGeom>
        </p:spPr>
      </p:pic>
    </p:spTree>
    <p:extLst>
      <p:ext uri="{BB962C8B-B14F-4D97-AF65-F5344CB8AC3E}">
        <p14:creationId xmlns:p14="http://schemas.microsoft.com/office/powerpoint/2010/main" val="147902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crisis in the 1990s… lead to changes</a:t>
            </a:r>
          </a:p>
        </p:txBody>
      </p:sp>
      <p:sp>
        <p:nvSpPr>
          <p:cNvPr id="3" name="Content Placeholder 2"/>
          <p:cNvSpPr>
            <a:spLocks noGrp="1"/>
          </p:cNvSpPr>
          <p:nvPr>
            <p:ph idx="1"/>
          </p:nvPr>
        </p:nvSpPr>
        <p:spPr/>
        <p:txBody>
          <a:bodyPr>
            <a:normAutofit/>
          </a:bodyPr>
          <a:lstStyle/>
          <a:p>
            <a:r>
              <a:rPr lang="en-US" dirty="0"/>
              <a:t>Coincidental:</a:t>
            </a:r>
          </a:p>
          <a:p>
            <a:pPr lvl="1"/>
            <a:r>
              <a:rPr lang="en-US" dirty="0"/>
              <a:t>Better public-use data (IPUMS: Sobek and Ruggles, 1999)</a:t>
            </a:r>
          </a:p>
          <a:p>
            <a:pPr lvl="1"/>
            <a:r>
              <a:rPr lang="en-US" dirty="0"/>
              <a:t>More robust code archives</a:t>
            </a:r>
            <a:br>
              <a:rPr lang="en-US" dirty="0"/>
            </a:br>
            <a:r>
              <a:rPr lang="en-US" dirty="0"/>
              <a:t>	 (</a:t>
            </a:r>
            <a:r>
              <a:rPr lang="en-US" dirty="0" err="1"/>
              <a:t>Goffe</a:t>
            </a:r>
            <a:r>
              <a:rPr lang="en-US" dirty="0"/>
              <a:t> and Parks (1997), </a:t>
            </a:r>
            <a:r>
              <a:rPr lang="en-US" dirty="0" err="1"/>
              <a:t>Eddelbüttel</a:t>
            </a:r>
            <a:r>
              <a:rPr lang="en-US" dirty="0"/>
              <a:t> (1997): </a:t>
            </a:r>
            <a:r>
              <a:rPr lang="en-US" dirty="0" err="1"/>
              <a:t>CodEC</a:t>
            </a:r>
            <a:r>
              <a:rPr lang="en-US" dirty="0"/>
              <a:t> -&gt; SSC)</a:t>
            </a:r>
          </a:p>
          <a:p>
            <a:pPr lvl="1"/>
            <a:r>
              <a:rPr lang="en-US" dirty="0"/>
              <a:t>Better open-source software (R Core Team, 2000)</a:t>
            </a:r>
          </a:p>
          <a:p>
            <a:pPr lvl="1"/>
            <a:r>
              <a:rPr lang="en-US" dirty="0"/>
              <a:t>New methods of exchanging manuscripts </a:t>
            </a:r>
            <a:br>
              <a:rPr lang="en-US" dirty="0"/>
            </a:br>
            <a:r>
              <a:rPr lang="en-US" dirty="0"/>
              <a:t>(early 90s, but publications: </a:t>
            </a:r>
            <a:r>
              <a:rPr lang="en-US" dirty="0" err="1"/>
              <a:t>Ginsparg</a:t>
            </a:r>
            <a:r>
              <a:rPr lang="en-US" dirty="0"/>
              <a:t>, 1997: </a:t>
            </a:r>
            <a:r>
              <a:rPr lang="en-US" dirty="0" err="1"/>
              <a:t>arXiv</a:t>
            </a:r>
            <a:r>
              <a:rPr lang="en-US" dirty="0"/>
              <a:t>; </a:t>
            </a:r>
            <a:r>
              <a:rPr lang="en-US" dirty="0" err="1"/>
              <a:t>Krichel</a:t>
            </a:r>
            <a:r>
              <a:rPr lang="en-US" dirty="0"/>
              <a:t>, 1997, Halpern 1998)</a:t>
            </a:r>
          </a:p>
          <a:p>
            <a:pPr lvl="1"/>
            <a:endParaRPr lang="en-US" dirty="0"/>
          </a:p>
        </p:txBody>
      </p:sp>
      <p:pic>
        <p:nvPicPr>
          <p:cNvPr id="4" name="Picture 3">
            <a:extLst>
              <a:ext uri="{FF2B5EF4-FFF2-40B4-BE49-F238E27FC236}">
                <a16:creationId xmlns:a16="http://schemas.microsoft.com/office/drawing/2014/main" id="{4D8AF569-4F72-0632-666A-A69DB62AA033}"/>
              </a:ext>
            </a:extLst>
          </p:cNvPr>
          <p:cNvPicPr>
            <a:picLocks noChangeAspect="1"/>
          </p:cNvPicPr>
          <p:nvPr/>
        </p:nvPicPr>
        <p:blipFill>
          <a:blip r:embed="rId2"/>
          <a:stretch>
            <a:fillRect/>
          </a:stretch>
        </p:blipFill>
        <p:spPr>
          <a:xfrm>
            <a:off x="2732565" y="4615972"/>
            <a:ext cx="2376288" cy="2017082"/>
          </a:xfrm>
          <a:prstGeom prst="rect">
            <a:avLst/>
          </a:prstGeom>
        </p:spPr>
      </p:pic>
      <p:pic>
        <p:nvPicPr>
          <p:cNvPr id="5" name="Picture 4">
            <a:extLst>
              <a:ext uri="{FF2B5EF4-FFF2-40B4-BE49-F238E27FC236}">
                <a16:creationId xmlns:a16="http://schemas.microsoft.com/office/drawing/2014/main" id="{1E071067-025B-22EF-103B-A0B6C499E53F}"/>
              </a:ext>
            </a:extLst>
          </p:cNvPr>
          <p:cNvPicPr>
            <a:picLocks noChangeAspect="1"/>
          </p:cNvPicPr>
          <p:nvPr/>
        </p:nvPicPr>
        <p:blipFill>
          <a:blip r:embed="rId3"/>
          <a:stretch>
            <a:fillRect/>
          </a:stretch>
        </p:blipFill>
        <p:spPr>
          <a:xfrm>
            <a:off x="1075770" y="5072063"/>
            <a:ext cx="1419225" cy="1104900"/>
          </a:xfrm>
          <a:prstGeom prst="rect">
            <a:avLst/>
          </a:prstGeom>
        </p:spPr>
      </p:pic>
      <p:pic>
        <p:nvPicPr>
          <p:cNvPr id="6" name="Picture 4" descr="RePEc: Research Papers in Economics">
            <a:extLst>
              <a:ext uri="{FF2B5EF4-FFF2-40B4-BE49-F238E27FC236}">
                <a16:creationId xmlns:a16="http://schemas.microsoft.com/office/drawing/2014/main" id="{1CAD90F1-8F94-C774-7E8D-A93375940E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5318" y="5453062"/>
            <a:ext cx="2409825" cy="552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F9D7F0F-7FB6-37B2-2DB7-F3B135767B47}"/>
              </a:ext>
            </a:extLst>
          </p:cNvPr>
          <p:cNvPicPr>
            <a:picLocks noChangeAspect="1"/>
          </p:cNvPicPr>
          <p:nvPr/>
        </p:nvPicPr>
        <p:blipFill>
          <a:blip r:embed="rId5"/>
          <a:stretch>
            <a:fillRect/>
          </a:stretch>
        </p:blipFill>
        <p:spPr>
          <a:xfrm>
            <a:off x="8213654" y="5072063"/>
            <a:ext cx="2105025" cy="1209675"/>
          </a:xfrm>
          <a:prstGeom prst="rect">
            <a:avLst/>
          </a:prstGeom>
        </p:spPr>
      </p:pic>
    </p:spTree>
    <p:extLst>
      <p:ext uri="{BB962C8B-B14F-4D97-AF65-F5344CB8AC3E}">
        <p14:creationId xmlns:p14="http://schemas.microsoft.com/office/powerpoint/2010/main" val="36408778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in the 2010s</a:t>
            </a:r>
          </a:p>
        </p:txBody>
      </p:sp>
      <p:sp>
        <p:nvSpPr>
          <p:cNvPr id="3" name="Content Placeholder 2"/>
          <p:cNvSpPr>
            <a:spLocks noGrp="1"/>
          </p:cNvSpPr>
          <p:nvPr>
            <p:ph idx="1"/>
          </p:nvPr>
        </p:nvSpPr>
        <p:spPr/>
        <p:txBody>
          <a:bodyPr>
            <a:normAutofit/>
          </a:bodyPr>
          <a:lstStyle/>
          <a:p>
            <a:r>
              <a:rPr lang="en-US" dirty="0"/>
              <a:t>Better public-use and shared data</a:t>
            </a:r>
          </a:p>
        </p:txBody>
      </p:sp>
      <p:pic>
        <p:nvPicPr>
          <p:cNvPr id="5" name="Picture 4"/>
          <p:cNvPicPr>
            <a:picLocks noChangeAspect="1"/>
          </p:cNvPicPr>
          <p:nvPr/>
        </p:nvPicPr>
        <p:blipFill>
          <a:blip r:embed="rId2"/>
          <a:stretch>
            <a:fillRect/>
          </a:stretch>
        </p:blipFill>
        <p:spPr>
          <a:xfrm>
            <a:off x="471449" y="3445644"/>
            <a:ext cx="2891980" cy="1111300"/>
          </a:xfrm>
          <a:prstGeom prst="rect">
            <a:avLst/>
          </a:prstGeom>
        </p:spPr>
      </p:pic>
      <p:pic>
        <p:nvPicPr>
          <p:cNvPr id="9" name="Picture 8">
            <a:extLst>
              <a:ext uri="{FF2B5EF4-FFF2-40B4-BE49-F238E27FC236}">
                <a16:creationId xmlns:a16="http://schemas.microsoft.com/office/drawing/2014/main" id="{0962572C-FF10-6CDF-D299-811C39B1661B}"/>
              </a:ext>
            </a:extLst>
          </p:cNvPr>
          <p:cNvPicPr>
            <a:picLocks noChangeAspect="1"/>
          </p:cNvPicPr>
          <p:nvPr/>
        </p:nvPicPr>
        <p:blipFill>
          <a:blip r:embed="rId3"/>
          <a:stretch>
            <a:fillRect/>
          </a:stretch>
        </p:blipFill>
        <p:spPr>
          <a:xfrm>
            <a:off x="4376737" y="2995612"/>
            <a:ext cx="3438525" cy="866775"/>
          </a:xfrm>
          <a:prstGeom prst="rect">
            <a:avLst/>
          </a:prstGeom>
        </p:spPr>
      </p:pic>
      <p:pic>
        <p:nvPicPr>
          <p:cNvPr id="14" name="Picture 13">
            <a:extLst>
              <a:ext uri="{FF2B5EF4-FFF2-40B4-BE49-F238E27FC236}">
                <a16:creationId xmlns:a16="http://schemas.microsoft.com/office/drawing/2014/main" id="{E7177CBB-4CD6-E1D2-1A95-506CFB732996}"/>
              </a:ext>
            </a:extLst>
          </p:cNvPr>
          <p:cNvPicPr>
            <a:picLocks noChangeAspect="1"/>
          </p:cNvPicPr>
          <p:nvPr/>
        </p:nvPicPr>
        <p:blipFill>
          <a:blip r:embed="rId4"/>
          <a:stretch>
            <a:fillRect/>
          </a:stretch>
        </p:blipFill>
        <p:spPr>
          <a:xfrm>
            <a:off x="8048673" y="3620295"/>
            <a:ext cx="2771775" cy="1047750"/>
          </a:xfrm>
          <a:prstGeom prst="rect">
            <a:avLst/>
          </a:prstGeom>
        </p:spPr>
      </p:pic>
      <p:pic>
        <p:nvPicPr>
          <p:cNvPr id="16" name="Picture 15">
            <a:extLst>
              <a:ext uri="{FF2B5EF4-FFF2-40B4-BE49-F238E27FC236}">
                <a16:creationId xmlns:a16="http://schemas.microsoft.com/office/drawing/2014/main" id="{FBB82931-4986-B694-F68E-761B911B14E4}"/>
              </a:ext>
            </a:extLst>
          </p:cNvPr>
          <p:cNvPicPr>
            <a:picLocks noChangeAspect="1"/>
          </p:cNvPicPr>
          <p:nvPr/>
        </p:nvPicPr>
        <p:blipFill>
          <a:blip r:embed="rId5"/>
          <a:stretch>
            <a:fillRect/>
          </a:stretch>
        </p:blipFill>
        <p:spPr>
          <a:xfrm>
            <a:off x="3218717" y="4802982"/>
            <a:ext cx="5238750" cy="1952625"/>
          </a:xfrm>
          <a:prstGeom prst="rect">
            <a:avLst/>
          </a:prstGeom>
        </p:spPr>
      </p:pic>
      <p:pic>
        <p:nvPicPr>
          <p:cNvPr id="18" name="Picture 17">
            <a:extLst>
              <a:ext uri="{FF2B5EF4-FFF2-40B4-BE49-F238E27FC236}">
                <a16:creationId xmlns:a16="http://schemas.microsoft.com/office/drawing/2014/main" id="{6F88A040-3F4C-F271-6037-B5BED5454F22}"/>
              </a:ext>
            </a:extLst>
          </p:cNvPr>
          <p:cNvPicPr>
            <a:picLocks noChangeAspect="1"/>
          </p:cNvPicPr>
          <p:nvPr/>
        </p:nvPicPr>
        <p:blipFill>
          <a:blip r:embed="rId6"/>
          <a:stretch>
            <a:fillRect/>
          </a:stretch>
        </p:blipFill>
        <p:spPr>
          <a:xfrm>
            <a:off x="662011" y="4646611"/>
            <a:ext cx="3781425" cy="771525"/>
          </a:xfrm>
          <a:prstGeom prst="rect">
            <a:avLst/>
          </a:prstGeom>
        </p:spPr>
      </p:pic>
    </p:spTree>
    <p:extLst>
      <p:ext uri="{BB962C8B-B14F-4D97-AF65-F5344CB8AC3E}">
        <p14:creationId xmlns:p14="http://schemas.microsoft.com/office/powerpoint/2010/main" val="12136662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F93F-C548-C707-3497-D2D10F1D863E}"/>
              </a:ext>
            </a:extLst>
          </p:cNvPr>
          <p:cNvSpPr>
            <a:spLocks noGrp="1"/>
          </p:cNvSpPr>
          <p:nvPr>
            <p:ph type="title"/>
          </p:nvPr>
        </p:nvSpPr>
        <p:spPr/>
        <p:txBody>
          <a:bodyPr/>
          <a:lstStyle/>
          <a:p>
            <a:r>
              <a:rPr lang="en-US" dirty="0"/>
              <a:t>Ability to create fancy collections</a:t>
            </a:r>
          </a:p>
        </p:txBody>
      </p:sp>
      <p:pic>
        <p:nvPicPr>
          <p:cNvPr id="7" name="Content Placeholder 6">
            <a:extLst>
              <a:ext uri="{FF2B5EF4-FFF2-40B4-BE49-F238E27FC236}">
                <a16:creationId xmlns:a16="http://schemas.microsoft.com/office/drawing/2014/main" id="{FA5AAF63-6DFB-8614-9E07-789D9AB5B0F6}"/>
              </a:ext>
            </a:extLst>
          </p:cNvPr>
          <p:cNvPicPr>
            <a:picLocks noGrp="1" noChangeAspect="1"/>
          </p:cNvPicPr>
          <p:nvPr>
            <p:ph sz="half" idx="1"/>
          </p:nvPr>
        </p:nvPicPr>
        <p:blipFill>
          <a:blip r:embed="rId2"/>
          <a:stretch>
            <a:fillRect/>
          </a:stretch>
        </p:blipFill>
        <p:spPr>
          <a:xfrm>
            <a:off x="838200" y="1932333"/>
            <a:ext cx="4607069" cy="3679114"/>
          </a:xfrm>
        </p:spPr>
      </p:pic>
      <p:pic>
        <p:nvPicPr>
          <p:cNvPr id="9" name="Content Placeholder 8">
            <a:extLst>
              <a:ext uri="{FF2B5EF4-FFF2-40B4-BE49-F238E27FC236}">
                <a16:creationId xmlns:a16="http://schemas.microsoft.com/office/drawing/2014/main" id="{746ED878-FF41-F5F2-E1BC-9D6BFB723E62}"/>
              </a:ext>
            </a:extLst>
          </p:cNvPr>
          <p:cNvPicPr>
            <a:picLocks noGrp="1" noChangeAspect="1"/>
          </p:cNvPicPr>
          <p:nvPr>
            <p:ph sz="half" idx="2"/>
          </p:nvPr>
        </p:nvPicPr>
        <p:blipFill>
          <a:blip r:embed="rId3"/>
          <a:stretch>
            <a:fillRect/>
          </a:stretch>
        </p:blipFill>
        <p:spPr>
          <a:xfrm>
            <a:off x="6620063" y="1825625"/>
            <a:ext cx="4463958" cy="4184406"/>
          </a:xfrm>
        </p:spPr>
      </p:pic>
      <p:sp>
        <p:nvSpPr>
          <p:cNvPr id="10" name="Arrow: Right 9">
            <a:extLst>
              <a:ext uri="{FF2B5EF4-FFF2-40B4-BE49-F238E27FC236}">
                <a16:creationId xmlns:a16="http://schemas.microsoft.com/office/drawing/2014/main" id="{0DABA33B-AC96-521F-00A6-8A14B72DE516}"/>
              </a:ext>
            </a:extLst>
          </p:cNvPr>
          <p:cNvSpPr/>
          <p:nvPr/>
        </p:nvSpPr>
        <p:spPr>
          <a:xfrm>
            <a:off x="5716953" y="2885465"/>
            <a:ext cx="758093" cy="17568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2219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8905" y="1582824"/>
            <a:ext cx="8114190" cy="1446550"/>
          </a:xfrm>
          <a:prstGeom prst="rect">
            <a:avLst/>
          </a:prstGeom>
          <a:noFill/>
        </p:spPr>
        <p:txBody>
          <a:bodyPr wrap="square" rtlCol="0">
            <a:spAutoFit/>
          </a:bodyPr>
          <a:lstStyle/>
          <a:p>
            <a:pPr algn="ctr"/>
            <a:r>
              <a:rPr lang="en-US" sz="8800" dirty="0">
                <a:solidFill>
                  <a:schemeClr val="bg1"/>
                </a:solidFill>
              </a:rPr>
              <a:t>Data privacy</a:t>
            </a:r>
            <a:endParaRPr lang="en-US" dirty="0">
              <a:solidFill>
                <a:schemeClr val="bg1"/>
              </a:solidFill>
            </a:endParaRPr>
          </a:p>
        </p:txBody>
      </p:sp>
    </p:spTree>
    <p:extLst>
      <p:ext uri="{BB962C8B-B14F-4D97-AF65-F5344CB8AC3E}">
        <p14:creationId xmlns:p14="http://schemas.microsoft.com/office/powerpoint/2010/main" val="17153368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55E6-13A5-EB2D-5656-2E8ED1CB8273}"/>
              </a:ext>
            </a:extLst>
          </p:cNvPr>
          <p:cNvSpPr>
            <a:spLocks noGrp="1"/>
          </p:cNvSpPr>
          <p:nvPr>
            <p:ph type="title"/>
          </p:nvPr>
        </p:nvSpPr>
        <p:spPr/>
        <p:txBody>
          <a:bodyPr/>
          <a:lstStyle/>
          <a:p>
            <a:r>
              <a:rPr lang="en-US" dirty="0"/>
              <a:t>Observation 5</a:t>
            </a:r>
          </a:p>
        </p:txBody>
      </p:sp>
      <p:sp>
        <p:nvSpPr>
          <p:cNvPr id="3" name="Content Placeholder 2">
            <a:extLst>
              <a:ext uri="{FF2B5EF4-FFF2-40B4-BE49-F238E27FC236}">
                <a16:creationId xmlns:a16="http://schemas.microsoft.com/office/drawing/2014/main" id="{B900F52B-0A3A-820F-84BC-FF8598E875D7}"/>
              </a:ext>
            </a:extLst>
          </p:cNvPr>
          <p:cNvSpPr>
            <a:spLocks noGrp="1"/>
          </p:cNvSpPr>
          <p:nvPr>
            <p:ph idx="1"/>
          </p:nvPr>
        </p:nvSpPr>
        <p:spPr/>
        <p:txBody>
          <a:bodyPr>
            <a:normAutofit/>
          </a:bodyPr>
          <a:lstStyle/>
          <a:p>
            <a:pPr marL="0" indent="0" algn="ctr">
              <a:buNone/>
            </a:pPr>
            <a:r>
              <a:rPr lang="en-US" sz="5400" dirty="0"/>
              <a:t>Social scientists </a:t>
            </a:r>
            <a:br>
              <a:rPr lang="en-US" sz="5400" dirty="0"/>
            </a:br>
            <a:r>
              <a:rPr lang="en-US" sz="5400" dirty="0"/>
              <a:t>are not trained </a:t>
            </a:r>
            <a:br>
              <a:rPr lang="en-US" sz="5400" dirty="0"/>
            </a:br>
            <a:r>
              <a:rPr lang="en-US" sz="5400" dirty="0"/>
              <a:t>to </a:t>
            </a:r>
            <a:r>
              <a:rPr lang="en-US" sz="5400" u="sng" dirty="0"/>
              <a:t>protect</a:t>
            </a:r>
            <a:r>
              <a:rPr lang="en-US" sz="5400" dirty="0"/>
              <a:t> data</a:t>
            </a:r>
          </a:p>
        </p:txBody>
      </p:sp>
    </p:spTree>
    <p:extLst>
      <p:ext uri="{BB962C8B-B14F-4D97-AF65-F5344CB8AC3E}">
        <p14:creationId xmlns:p14="http://schemas.microsoft.com/office/powerpoint/2010/main" val="3168155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Privacy and accuracy are trade-offs</a:t>
            </a:r>
            <a:endParaRPr/>
          </a:p>
        </p:txBody>
      </p:sp>
      <p:sp>
        <p:nvSpPr>
          <p:cNvPr id="559" name="Google Shape;559;p5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560" name="Google Shape;560;p53"/>
          <p:cNvPicPr preferRelativeResize="0"/>
          <p:nvPr/>
        </p:nvPicPr>
        <p:blipFill>
          <a:blip r:embed="rId3">
            <a:alphaModFix/>
          </a:blip>
          <a:stretch>
            <a:fillRect/>
          </a:stretch>
        </p:blipFill>
        <p:spPr>
          <a:xfrm>
            <a:off x="3889467" y="1758595"/>
            <a:ext cx="3677467" cy="3340800"/>
          </a:xfrm>
          <a:prstGeom prst="rect">
            <a:avLst/>
          </a:prstGeom>
          <a:noFill/>
          <a:ln>
            <a:noFill/>
          </a:ln>
        </p:spPr>
      </p:pic>
      <p:sp>
        <p:nvSpPr>
          <p:cNvPr id="561" name="Google Shape;561;p53"/>
          <p:cNvSpPr txBox="1"/>
          <p:nvPr/>
        </p:nvSpPr>
        <p:spPr>
          <a:xfrm>
            <a:off x="7566933" y="5385434"/>
            <a:ext cx="4406400" cy="1226642"/>
          </a:xfrm>
          <a:prstGeom prst="rect">
            <a:avLst/>
          </a:prstGeom>
          <a:noFill/>
          <a:ln>
            <a:noFill/>
          </a:ln>
        </p:spPr>
        <p:txBody>
          <a:bodyPr spcFirstLastPara="1" wrap="square" lIns="121900" tIns="121900" rIns="121900" bIns="121900" anchor="t" anchorCtr="0">
            <a:spAutoFit/>
          </a:bodyPr>
          <a:lstStyle/>
          <a:p>
            <a:pPr marL="186262" indent="-186262">
              <a:lnSpc>
                <a:spcPct val="135000"/>
              </a:lnSpc>
            </a:pPr>
            <a:r>
              <a:rPr lang="en" sz="933">
                <a:solidFill>
                  <a:schemeClr val="dk1"/>
                </a:solidFill>
              </a:rPr>
              <a:t>Abowd, John M., and Ian M. Schmutte. “An Economic Analysis of Privacy Protection and Statistical Accuracy as Social Choices.” </a:t>
            </a:r>
            <a:r>
              <a:rPr lang="en" sz="933" i="1">
                <a:solidFill>
                  <a:schemeClr val="dk1"/>
                </a:solidFill>
              </a:rPr>
              <a:t>American Economic Review</a:t>
            </a:r>
            <a:r>
              <a:rPr lang="en" sz="933">
                <a:solidFill>
                  <a:schemeClr val="dk1"/>
                </a:solidFill>
              </a:rPr>
              <a:t> 109, no. 1 (2019): 171–202. </a:t>
            </a:r>
            <a:r>
              <a:rPr lang="en" sz="933" u="sng">
                <a:solidFill>
                  <a:schemeClr val="hlink"/>
                </a:solidFill>
                <a:hlinkClick r:id="rId4"/>
              </a:rPr>
              <a:t>https://doi.org/10.1257/aer.20170627</a:t>
            </a:r>
            <a:r>
              <a:rPr lang="en" sz="933">
                <a:solidFill>
                  <a:schemeClr val="dk1"/>
                </a:solidFill>
              </a:rPr>
              <a:t>. Also </a:t>
            </a:r>
            <a:r>
              <a:rPr lang="en" sz="933" u="sng">
                <a:solidFill>
                  <a:schemeClr val="hlink"/>
                </a:solidFill>
                <a:hlinkClick r:id="rId5"/>
              </a:rPr>
              <a:t>https://hdl.handle.net/1813/58669</a:t>
            </a:r>
            <a:r>
              <a:rPr lang="en" sz="933">
                <a:solidFill>
                  <a:schemeClr val="dk1"/>
                </a:solidFill>
              </a:rPr>
              <a:t>.</a:t>
            </a:r>
            <a:endParaRPr sz="933">
              <a:solidFill>
                <a:schemeClr val="dk1"/>
              </a:solidFill>
            </a:endParaRPr>
          </a:p>
          <a:p>
            <a:endParaRPr sz="1333"/>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56"/>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Autofit/>
          </a:bodyPr>
          <a:lstStyle/>
          <a:p>
            <a:pPr>
              <a:buClr>
                <a:schemeClr val="dk1"/>
              </a:buClr>
              <a:buSzPts val="1100"/>
            </a:pPr>
            <a:r>
              <a:rPr lang="en" sz="3200" dirty="0"/>
              <a:t>“Being able to conduct data analysis in a way that preserves privacy, therefore, is key to removing barriers to scientific research while preventing breaches of personal data.”</a:t>
            </a:r>
            <a:endParaRPr sz="3200" dirty="0"/>
          </a:p>
        </p:txBody>
      </p:sp>
      <p:sp>
        <p:nvSpPr>
          <p:cNvPr id="579" name="Google Shape;579;p56"/>
          <p:cNvSpPr txBox="1"/>
          <p:nvPr/>
        </p:nvSpPr>
        <p:spPr>
          <a:xfrm>
            <a:off x="7638700" y="5198433"/>
            <a:ext cx="4020400" cy="1502166"/>
          </a:xfrm>
          <a:prstGeom prst="rect">
            <a:avLst/>
          </a:prstGeom>
          <a:noFill/>
          <a:ln>
            <a:noFill/>
          </a:ln>
        </p:spPr>
        <p:txBody>
          <a:bodyPr spcFirstLastPara="1" wrap="square" lIns="121900" tIns="121900" rIns="121900" bIns="121900" anchor="t" anchorCtr="0">
            <a:spAutoFit/>
          </a:bodyPr>
          <a:lstStyle/>
          <a:p>
            <a:pPr marL="186262" indent="-186262">
              <a:lnSpc>
                <a:spcPct val="135000"/>
              </a:lnSpc>
              <a:buClr>
                <a:schemeClr val="dk1"/>
              </a:buClr>
              <a:buSzPts val="1100"/>
            </a:pPr>
            <a:r>
              <a:rPr lang="en" sz="1067">
                <a:solidFill>
                  <a:schemeClr val="dk1"/>
                </a:solidFill>
              </a:rPr>
              <a:t>Dwork, Cynthia, Weijie Su, and Li Zhang. “Differentially Private False Discovery Rate Control.” </a:t>
            </a:r>
            <a:r>
              <a:rPr lang="en" sz="1067" i="1">
                <a:solidFill>
                  <a:schemeClr val="dk1"/>
                </a:solidFill>
              </a:rPr>
              <a:t>Journal of Privacy and Confidentiality</a:t>
            </a:r>
            <a:r>
              <a:rPr lang="en" sz="1067">
                <a:solidFill>
                  <a:schemeClr val="dk1"/>
                </a:solidFill>
              </a:rPr>
              <a:t> 11, no. 2 (September 1, 2021). </a:t>
            </a:r>
            <a:r>
              <a:rPr lang="en" sz="1067" u="sng">
                <a:solidFill>
                  <a:schemeClr val="hlink"/>
                </a:solidFill>
                <a:hlinkClick r:id="rId3"/>
              </a:rPr>
              <a:t>https://doi.org/10.29012/jpc.755</a:t>
            </a:r>
            <a:r>
              <a:rPr lang="en" sz="1067">
                <a:solidFill>
                  <a:schemeClr val="dk1"/>
                </a:solidFill>
              </a:rPr>
              <a:t> .</a:t>
            </a:r>
            <a:endParaRPr sz="1067">
              <a:solidFill>
                <a:schemeClr val="dk1"/>
              </a:solidFill>
            </a:endParaRPr>
          </a:p>
          <a:p>
            <a:endParaRPr sz="240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spcBef>
                <a:spcPts val="0"/>
              </a:spcBef>
            </a:pPr>
            <a:r>
              <a:rPr lang="en"/>
              <a:t>Access</a:t>
            </a:r>
            <a:endParaRPr/>
          </a:p>
        </p:txBody>
      </p:sp>
      <p:sp>
        <p:nvSpPr>
          <p:cNvPr id="158" name="Google Shape;158;p28"/>
          <p:cNvSpPr txBox="1"/>
          <p:nvPr/>
        </p:nvSpPr>
        <p:spPr>
          <a:xfrm>
            <a:off x="635767" y="1739034"/>
            <a:ext cx="3487600" cy="984845"/>
          </a:xfrm>
          <a:prstGeom prst="rect">
            <a:avLst/>
          </a:prstGeom>
          <a:noFill/>
          <a:ln>
            <a:noFill/>
          </a:ln>
        </p:spPr>
        <p:txBody>
          <a:bodyPr spcFirstLastPara="1" wrap="square" lIns="121900" tIns="121900" rIns="121900" bIns="121900" anchor="t" anchorCtr="0">
            <a:spAutoFit/>
          </a:bodyPr>
          <a:lstStyle/>
          <a:p>
            <a:r>
              <a:rPr lang="en" sz="2400"/>
              <a:t>Access by whom?</a:t>
            </a:r>
            <a:endParaRPr sz="2400"/>
          </a:p>
          <a:p>
            <a:r>
              <a:rPr lang="en" sz="2400"/>
              <a:t>Access how easy?</a:t>
            </a:r>
            <a:endParaRPr sz="2400"/>
          </a:p>
        </p:txBody>
      </p:sp>
      <p:cxnSp>
        <p:nvCxnSpPr>
          <p:cNvPr id="159" name="Google Shape;159;p28"/>
          <p:cNvCxnSpPr/>
          <p:nvPr/>
        </p:nvCxnSpPr>
        <p:spPr>
          <a:xfrm rot="10800000">
            <a:off x="4282167" y="1589267"/>
            <a:ext cx="0" cy="4385200"/>
          </a:xfrm>
          <a:prstGeom prst="straightConnector1">
            <a:avLst/>
          </a:prstGeom>
          <a:noFill/>
          <a:ln w="9525" cap="flat" cmpd="sng">
            <a:solidFill>
              <a:schemeClr val="dk2"/>
            </a:solidFill>
            <a:prstDash val="solid"/>
            <a:round/>
            <a:headEnd type="none" w="med" len="med"/>
            <a:tailEnd type="triangle" w="med" len="med"/>
          </a:ln>
        </p:spPr>
      </p:cxnSp>
      <p:cxnSp>
        <p:nvCxnSpPr>
          <p:cNvPr id="160" name="Google Shape;160;p28"/>
          <p:cNvCxnSpPr/>
          <p:nvPr/>
        </p:nvCxnSpPr>
        <p:spPr>
          <a:xfrm>
            <a:off x="4282167" y="5955767"/>
            <a:ext cx="6189600" cy="9200"/>
          </a:xfrm>
          <a:prstGeom prst="straightConnector1">
            <a:avLst/>
          </a:prstGeom>
          <a:noFill/>
          <a:ln w="9525" cap="flat" cmpd="sng">
            <a:solidFill>
              <a:schemeClr val="dk2"/>
            </a:solidFill>
            <a:prstDash val="solid"/>
            <a:round/>
            <a:headEnd type="none" w="med" len="med"/>
            <a:tailEnd type="triangle" w="med" len="med"/>
          </a:ln>
        </p:spPr>
      </p:cxnSp>
      <p:sp>
        <p:nvSpPr>
          <p:cNvPr id="161" name="Google Shape;161;p28"/>
          <p:cNvSpPr txBox="1"/>
          <p:nvPr/>
        </p:nvSpPr>
        <p:spPr>
          <a:xfrm>
            <a:off x="4282167" y="6049268"/>
            <a:ext cx="6273600" cy="615513"/>
          </a:xfrm>
          <a:prstGeom prst="rect">
            <a:avLst/>
          </a:prstGeom>
          <a:noFill/>
          <a:ln>
            <a:noFill/>
          </a:ln>
        </p:spPr>
        <p:txBody>
          <a:bodyPr spcFirstLastPara="1" wrap="square" lIns="121900" tIns="121900" rIns="121900" bIns="121900" anchor="t" anchorCtr="0">
            <a:spAutoFit/>
          </a:bodyPr>
          <a:lstStyle/>
          <a:p>
            <a:r>
              <a:rPr lang="en" sz="2400"/>
              <a:t>1              10                    100                         1000</a:t>
            </a:r>
            <a:endParaRPr sz="2400"/>
          </a:p>
        </p:txBody>
      </p:sp>
      <p:sp>
        <p:nvSpPr>
          <p:cNvPr id="162" name="Google Shape;162;p28"/>
          <p:cNvSpPr txBox="1"/>
          <p:nvPr/>
        </p:nvSpPr>
        <p:spPr>
          <a:xfrm>
            <a:off x="10340767" y="5693967"/>
            <a:ext cx="523600" cy="615513"/>
          </a:xfrm>
          <a:prstGeom prst="rect">
            <a:avLst/>
          </a:prstGeom>
          <a:noFill/>
          <a:ln>
            <a:noFill/>
          </a:ln>
        </p:spPr>
        <p:txBody>
          <a:bodyPr spcFirstLastPara="1" wrap="square" lIns="121900" tIns="121900" rIns="121900" bIns="121900" anchor="t" anchorCtr="0">
            <a:spAutoFit/>
          </a:bodyPr>
          <a:lstStyle/>
          <a:p>
            <a:r>
              <a:rPr lang="en" sz="2400"/>
              <a:t>t</a:t>
            </a:r>
            <a:endParaRPr sz="2400"/>
          </a:p>
        </p:txBody>
      </p:sp>
      <p:sp>
        <p:nvSpPr>
          <p:cNvPr id="163" name="Google Shape;163;p28"/>
          <p:cNvSpPr txBox="1"/>
          <p:nvPr/>
        </p:nvSpPr>
        <p:spPr>
          <a:xfrm>
            <a:off x="3459400" y="1739033"/>
            <a:ext cx="785200" cy="6155491"/>
          </a:xfrm>
          <a:prstGeom prst="rect">
            <a:avLst/>
          </a:prstGeom>
          <a:noFill/>
          <a:ln>
            <a:noFill/>
          </a:ln>
        </p:spPr>
        <p:txBody>
          <a:bodyPr spcFirstLastPara="1" wrap="square" lIns="121900" tIns="121900" rIns="121900" bIns="121900" anchor="t" anchorCtr="0">
            <a:spAutoFit/>
          </a:bodyPr>
          <a:lstStyle/>
          <a:p>
            <a:pPr algn="r"/>
            <a:r>
              <a:rPr lang="en" sz="2400"/>
              <a:t>1000</a:t>
            </a:r>
            <a:endParaRPr sz="2400"/>
          </a:p>
          <a:p>
            <a:pPr algn="r"/>
            <a:endParaRPr sz="2400"/>
          </a:p>
          <a:p>
            <a:pPr algn="r"/>
            <a:endParaRPr sz="2400"/>
          </a:p>
          <a:p>
            <a:pPr algn="r"/>
            <a:endParaRPr sz="2400"/>
          </a:p>
          <a:p>
            <a:pPr algn="r"/>
            <a:endParaRPr sz="2400"/>
          </a:p>
          <a:p>
            <a:pPr algn="r"/>
            <a:r>
              <a:rPr lang="en" sz="2400"/>
              <a:t>100</a:t>
            </a:r>
            <a:endParaRPr sz="2400"/>
          </a:p>
          <a:p>
            <a:pPr algn="r"/>
            <a:endParaRPr sz="2400"/>
          </a:p>
          <a:p>
            <a:pPr algn="r"/>
            <a:endParaRPr sz="2400"/>
          </a:p>
          <a:p>
            <a:pPr algn="r"/>
            <a:endParaRPr sz="2400"/>
          </a:p>
          <a:p>
            <a:pPr algn="r"/>
            <a:r>
              <a:rPr lang="en" sz="2400"/>
              <a:t>10</a:t>
            </a:r>
            <a:endParaRPr sz="2400"/>
          </a:p>
          <a:p>
            <a:pPr algn="r"/>
            <a:endParaRPr sz="2400"/>
          </a:p>
          <a:p>
            <a:pPr algn="r"/>
            <a:endParaRPr sz="2400"/>
          </a:p>
          <a:p>
            <a:pPr algn="r"/>
            <a:endParaRPr sz="2400"/>
          </a:p>
          <a:p>
            <a:pPr algn="r"/>
            <a:r>
              <a:rPr lang="en" sz="2400"/>
              <a:t>1</a:t>
            </a:r>
            <a:endParaRPr sz="2400"/>
          </a:p>
          <a:p>
            <a:pPr algn="r"/>
            <a:endParaRPr sz="2400"/>
          </a:p>
        </p:txBody>
      </p:sp>
      <p:sp>
        <p:nvSpPr>
          <p:cNvPr id="164" name="Google Shape;164;p28"/>
          <p:cNvSpPr txBox="1"/>
          <p:nvPr/>
        </p:nvSpPr>
        <p:spPr>
          <a:xfrm>
            <a:off x="4104500" y="1150000"/>
            <a:ext cx="392800" cy="615513"/>
          </a:xfrm>
          <a:prstGeom prst="rect">
            <a:avLst/>
          </a:prstGeom>
          <a:noFill/>
          <a:ln>
            <a:noFill/>
          </a:ln>
        </p:spPr>
        <p:txBody>
          <a:bodyPr spcFirstLastPara="1" wrap="square" lIns="121900" tIns="121900" rIns="121900" bIns="121900" anchor="t" anchorCtr="0">
            <a:spAutoFit/>
          </a:bodyPr>
          <a:lstStyle/>
          <a:p>
            <a:r>
              <a:rPr lang="en" sz="2400"/>
              <a:t>N</a:t>
            </a:r>
            <a:endParaRPr sz="2400"/>
          </a:p>
        </p:txBody>
      </p:sp>
      <p:pic>
        <p:nvPicPr>
          <p:cNvPr id="165" name="Google Shape;165;p28"/>
          <p:cNvPicPr preferRelativeResize="0"/>
          <p:nvPr/>
        </p:nvPicPr>
        <p:blipFill>
          <a:blip r:embed="rId3">
            <a:alphaModFix/>
          </a:blip>
          <a:stretch>
            <a:fillRect/>
          </a:stretch>
        </p:blipFill>
        <p:spPr>
          <a:xfrm>
            <a:off x="3893000" y="2095933"/>
            <a:ext cx="351600" cy="351600"/>
          </a:xfrm>
          <a:prstGeom prst="rect">
            <a:avLst/>
          </a:prstGeom>
          <a:noFill/>
          <a:ln>
            <a:noFill/>
          </a:ln>
        </p:spPr>
      </p:pic>
      <p:pic>
        <p:nvPicPr>
          <p:cNvPr id="166" name="Google Shape;166;p28"/>
          <p:cNvPicPr preferRelativeResize="0"/>
          <p:nvPr/>
        </p:nvPicPr>
        <p:blipFill>
          <a:blip r:embed="rId3">
            <a:alphaModFix/>
          </a:blip>
          <a:stretch>
            <a:fillRect/>
          </a:stretch>
        </p:blipFill>
        <p:spPr>
          <a:xfrm>
            <a:off x="3600267" y="2095933"/>
            <a:ext cx="351600" cy="351600"/>
          </a:xfrm>
          <a:prstGeom prst="rect">
            <a:avLst/>
          </a:prstGeom>
          <a:noFill/>
          <a:ln>
            <a:noFill/>
          </a:ln>
        </p:spPr>
      </p:pic>
      <p:pic>
        <p:nvPicPr>
          <p:cNvPr id="167" name="Google Shape;167;p28"/>
          <p:cNvPicPr preferRelativeResize="0"/>
          <p:nvPr/>
        </p:nvPicPr>
        <p:blipFill>
          <a:blip r:embed="rId3">
            <a:alphaModFix/>
          </a:blip>
          <a:stretch>
            <a:fillRect/>
          </a:stretch>
        </p:blipFill>
        <p:spPr>
          <a:xfrm>
            <a:off x="3803467" y="2299133"/>
            <a:ext cx="351600" cy="351600"/>
          </a:xfrm>
          <a:prstGeom prst="rect">
            <a:avLst/>
          </a:prstGeom>
          <a:noFill/>
          <a:ln>
            <a:noFill/>
          </a:ln>
        </p:spPr>
      </p:pic>
      <p:pic>
        <p:nvPicPr>
          <p:cNvPr id="168" name="Google Shape;168;p28"/>
          <p:cNvPicPr preferRelativeResize="0"/>
          <p:nvPr/>
        </p:nvPicPr>
        <p:blipFill>
          <a:blip r:embed="rId3">
            <a:alphaModFix/>
          </a:blip>
          <a:stretch>
            <a:fillRect/>
          </a:stretch>
        </p:blipFill>
        <p:spPr>
          <a:xfrm>
            <a:off x="3893000" y="3503500"/>
            <a:ext cx="351600" cy="351600"/>
          </a:xfrm>
          <a:prstGeom prst="rect">
            <a:avLst/>
          </a:prstGeom>
          <a:noFill/>
          <a:ln>
            <a:noFill/>
          </a:ln>
        </p:spPr>
      </p:pic>
      <p:pic>
        <p:nvPicPr>
          <p:cNvPr id="169" name="Google Shape;169;p28"/>
          <p:cNvPicPr preferRelativeResize="0"/>
          <p:nvPr/>
        </p:nvPicPr>
        <p:blipFill>
          <a:blip r:embed="rId4">
            <a:alphaModFix/>
          </a:blip>
          <a:stretch>
            <a:fillRect/>
          </a:stretch>
        </p:blipFill>
        <p:spPr>
          <a:xfrm>
            <a:off x="3803467" y="4707867"/>
            <a:ext cx="209733" cy="209733"/>
          </a:xfrm>
          <a:prstGeom prst="rect">
            <a:avLst/>
          </a:prstGeom>
          <a:noFill/>
          <a:ln>
            <a:noFill/>
          </a:ln>
        </p:spPr>
      </p:pic>
      <p:pic>
        <p:nvPicPr>
          <p:cNvPr id="170" name="Google Shape;170;p28"/>
          <p:cNvPicPr preferRelativeResize="0"/>
          <p:nvPr/>
        </p:nvPicPr>
        <p:blipFill>
          <a:blip r:embed="rId5">
            <a:alphaModFix/>
          </a:blip>
          <a:stretch>
            <a:fillRect/>
          </a:stretch>
        </p:blipFill>
        <p:spPr>
          <a:xfrm>
            <a:off x="3803467" y="4707867"/>
            <a:ext cx="351600" cy="351600"/>
          </a:xfrm>
          <a:prstGeom prst="rect">
            <a:avLst/>
          </a:prstGeom>
          <a:noFill/>
          <a:ln>
            <a:noFill/>
          </a:ln>
        </p:spPr>
      </p:pic>
      <p:pic>
        <p:nvPicPr>
          <p:cNvPr id="171" name="Google Shape;171;p28"/>
          <p:cNvPicPr preferRelativeResize="0"/>
          <p:nvPr/>
        </p:nvPicPr>
        <p:blipFill>
          <a:blip r:embed="rId4">
            <a:alphaModFix/>
          </a:blip>
          <a:stretch>
            <a:fillRect/>
          </a:stretch>
        </p:blipFill>
        <p:spPr>
          <a:xfrm>
            <a:off x="4006667" y="4911067"/>
            <a:ext cx="209733" cy="209733"/>
          </a:xfrm>
          <a:prstGeom prst="rect">
            <a:avLst/>
          </a:prstGeom>
          <a:noFill/>
          <a:ln>
            <a:noFill/>
          </a:ln>
        </p:spPr>
      </p:pic>
      <p:pic>
        <p:nvPicPr>
          <p:cNvPr id="172" name="Google Shape;172;p28"/>
          <p:cNvPicPr preferRelativeResize="0"/>
          <p:nvPr/>
        </p:nvPicPr>
        <p:blipFill>
          <a:blip r:embed="rId5">
            <a:alphaModFix/>
          </a:blip>
          <a:stretch>
            <a:fillRect/>
          </a:stretch>
        </p:blipFill>
        <p:spPr>
          <a:xfrm>
            <a:off x="3864800" y="5770367"/>
            <a:ext cx="351600" cy="351600"/>
          </a:xfrm>
          <a:prstGeom prst="rect">
            <a:avLst/>
          </a:prstGeom>
          <a:noFill/>
          <a:ln>
            <a:noFill/>
          </a:ln>
        </p:spPr>
      </p:pic>
      <p:pic>
        <p:nvPicPr>
          <p:cNvPr id="173" name="Google Shape;173;p28"/>
          <p:cNvPicPr preferRelativeResize="0"/>
          <p:nvPr/>
        </p:nvPicPr>
        <p:blipFill>
          <a:blip r:embed="rId4">
            <a:alphaModFix/>
          </a:blip>
          <a:stretch>
            <a:fillRect/>
          </a:stretch>
        </p:blipFill>
        <p:spPr>
          <a:xfrm>
            <a:off x="3747134" y="3645367"/>
            <a:ext cx="209733" cy="209733"/>
          </a:xfrm>
          <a:prstGeom prst="rect">
            <a:avLst/>
          </a:prstGeom>
          <a:noFill/>
          <a:ln>
            <a:noFill/>
          </a:ln>
        </p:spPr>
      </p:pic>
      <p:sp>
        <p:nvSpPr>
          <p:cNvPr id="174" name="Google Shape;174;p28"/>
          <p:cNvSpPr/>
          <p:nvPr/>
        </p:nvSpPr>
        <p:spPr>
          <a:xfrm>
            <a:off x="3574333" y="2095933"/>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175" name="Google Shape;175;p28"/>
          <p:cNvSpPr/>
          <p:nvPr/>
        </p:nvSpPr>
        <p:spPr>
          <a:xfrm>
            <a:off x="3587333" y="3514100"/>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176" name="Google Shape;176;p28"/>
          <p:cNvSpPr/>
          <p:nvPr/>
        </p:nvSpPr>
        <p:spPr>
          <a:xfrm>
            <a:off x="3531000" y="4681633"/>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177" name="Google Shape;177;p28"/>
          <p:cNvSpPr/>
          <p:nvPr/>
        </p:nvSpPr>
        <p:spPr>
          <a:xfrm>
            <a:off x="3574333" y="5807800"/>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spcBef>
                <a:spcPts val="0"/>
              </a:spcBef>
            </a:pPr>
            <a:r>
              <a:rPr lang="en"/>
              <a:t>Access</a:t>
            </a:r>
            <a:endParaRPr/>
          </a:p>
        </p:txBody>
      </p:sp>
      <p:sp>
        <p:nvSpPr>
          <p:cNvPr id="183" name="Google Shape;183;p29"/>
          <p:cNvSpPr txBox="1"/>
          <p:nvPr/>
        </p:nvSpPr>
        <p:spPr>
          <a:xfrm>
            <a:off x="635767" y="1739034"/>
            <a:ext cx="3487600" cy="984845"/>
          </a:xfrm>
          <a:prstGeom prst="rect">
            <a:avLst/>
          </a:prstGeom>
          <a:noFill/>
          <a:ln>
            <a:noFill/>
          </a:ln>
        </p:spPr>
        <p:txBody>
          <a:bodyPr spcFirstLastPara="1" wrap="square" lIns="121900" tIns="121900" rIns="121900" bIns="121900" anchor="t" anchorCtr="0">
            <a:spAutoFit/>
          </a:bodyPr>
          <a:lstStyle/>
          <a:p>
            <a:r>
              <a:rPr lang="en" sz="2400"/>
              <a:t>Access by whom?</a:t>
            </a:r>
            <a:endParaRPr sz="2400"/>
          </a:p>
          <a:p>
            <a:r>
              <a:rPr lang="en" sz="2400"/>
              <a:t>Access how easy?</a:t>
            </a:r>
            <a:endParaRPr sz="2400"/>
          </a:p>
        </p:txBody>
      </p:sp>
      <p:cxnSp>
        <p:nvCxnSpPr>
          <p:cNvPr id="184" name="Google Shape;184;p29"/>
          <p:cNvCxnSpPr/>
          <p:nvPr/>
        </p:nvCxnSpPr>
        <p:spPr>
          <a:xfrm rot="10800000">
            <a:off x="4282167" y="1589267"/>
            <a:ext cx="0" cy="4385200"/>
          </a:xfrm>
          <a:prstGeom prst="straightConnector1">
            <a:avLst/>
          </a:prstGeom>
          <a:noFill/>
          <a:ln w="9525" cap="flat" cmpd="sng">
            <a:solidFill>
              <a:schemeClr val="dk2"/>
            </a:solidFill>
            <a:prstDash val="solid"/>
            <a:round/>
            <a:headEnd type="none" w="med" len="med"/>
            <a:tailEnd type="triangle" w="med" len="med"/>
          </a:ln>
        </p:spPr>
      </p:cxnSp>
      <p:cxnSp>
        <p:nvCxnSpPr>
          <p:cNvPr id="185" name="Google Shape;185;p29"/>
          <p:cNvCxnSpPr/>
          <p:nvPr/>
        </p:nvCxnSpPr>
        <p:spPr>
          <a:xfrm>
            <a:off x="4282167" y="5955767"/>
            <a:ext cx="6189600" cy="9200"/>
          </a:xfrm>
          <a:prstGeom prst="straightConnector1">
            <a:avLst/>
          </a:prstGeom>
          <a:noFill/>
          <a:ln w="9525" cap="flat" cmpd="sng">
            <a:solidFill>
              <a:schemeClr val="dk2"/>
            </a:solidFill>
            <a:prstDash val="solid"/>
            <a:round/>
            <a:headEnd type="none" w="med" len="med"/>
            <a:tailEnd type="triangle" w="med" len="med"/>
          </a:ln>
        </p:spPr>
      </p:cxnSp>
      <p:sp>
        <p:nvSpPr>
          <p:cNvPr id="186" name="Google Shape;186;p29"/>
          <p:cNvSpPr txBox="1"/>
          <p:nvPr/>
        </p:nvSpPr>
        <p:spPr>
          <a:xfrm>
            <a:off x="4282167" y="6049268"/>
            <a:ext cx="6273600" cy="615513"/>
          </a:xfrm>
          <a:prstGeom prst="rect">
            <a:avLst/>
          </a:prstGeom>
          <a:noFill/>
          <a:ln>
            <a:noFill/>
          </a:ln>
        </p:spPr>
        <p:txBody>
          <a:bodyPr spcFirstLastPara="1" wrap="square" lIns="121900" tIns="121900" rIns="121900" bIns="121900" anchor="t" anchorCtr="0">
            <a:spAutoFit/>
          </a:bodyPr>
          <a:lstStyle/>
          <a:p>
            <a:r>
              <a:rPr lang="en" sz="2400"/>
              <a:t>1              10                    100                         1000</a:t>
            </a:r>
            <a:endParaRPr sz="2400"/>
          </a:p>
        </p:txBody>
      </p:sp>
      <p:sp>
        <p:nvSpPr>
          <p:cNvPr id="187" name="Google Shape;187;p29"/>
          <p:cNvSpPr txBox="1"/>
          <p:nvPr/>
        </p:nvSpPr>
        <p:spPr>
          <a:xfrm>
            <a:off x="10340767" y="5693967"/>
            <a:ext cx="523600" cy="615513"/>
          </a:xfrm>
          <a:prstGeom prst="rect">
            <a:avLst/>
          </a:prstGeom>
          <a:noFill/>
          <a:ln>
            <a:noFill/>
          </a:ln>
        </p:spPr>
        <p:txBody>
          <a:bodyPr spcFirstLastPara="1" wrap="square" lIns="121900" tIns="121900" rIns="121900" bIns="121900" anchor="t" anchorCtr="0">
            <a:spAutoFit/>
          </a:bodyPr>
          <a:lstStyle/>
          <a:p>
            <a:r>
              <a:rPr lang="en" sz="2400"/>
              <a:t>t</a:t>
            </a:r>
            <a:endParaRPr sz="2400"/>
          </a:p>
        </p:txBody>
      </p:sp>
      <p:sp>
        <p:nvSpPr>
          <p:cNvPr id="188" name="Google Shape;188;p29"/>
          <p:cNvSpPr txBox="1"/>
          <p:nvPr/>
        </p:nvSpPr>
        <p:spPr>
          <a:xfrm>
            <a:off x="3459400" y="1739033"/>
            <a:ext cx="785200" cy="6155491"/>
          </a:xfrm>
          <a:prstGeom prst="rect">
            <a:avLst/>
          </a:prstGeom>
          <a:noFill/>
          <a:ln>
            <a:noFill/>
          </a:ln>
        </p:spPr>
        <p:txBody>
          <a:bodyPr spcFirstLastPara="1" wrap="square" lIns="121900" tIns="121900" rIns="121900" bIns="121900" anchor="t" anchorCtr="0">
            <a:spAutoFit/>
          </a:bodyPr>
          <a:lstStyle/>
          <a:p>
            <a:pPr algn="r"/>
            <a:r>
              <a:rPr lang="en" sz="2400"/>
              <a:t>1000</a:t>
            </a:r>
            <a:endParaRPr sz="2400"/>
          </a:p>
          <a:p>
            <a:pPr algn="r"/>
            <a:endParaRPr sz="2400"/>
          </a:p>
          <a:p>
            <a:pPr algn="r"/>
            <a:endParaRPr sz="2400"/>
          </a:p>
          <a:p>
            <a:pPr algn="r"/>
            <a:endParaRPr sz="2400"/>
          </a:p>
          <a:p>
            <a:pPr algn="r"/>
            <a:endParaRPr sz="2400"/>
          </a:p>
          <a:p>
            <a:pPr algn="r"/>
            <a:r>
              <a:rPr lang="en" sz="2400"/>
              <a:t>100</a:t>
            </a:r>
            <a:endParaRPr sz="2400"/>
          </a:p>
          <a:p>
            <a:pPr algn="r"/>
            <a:endParaRPr sz="2400"/>
          </a:p>
          <a:p>
            <a:pPr algn="r"/>
            <a:endParaRPr sz="2400"/>
          </a:p>
          <a:p>
            <a:pPr algn="r"/>
            <a:endParaRPr sz="2400"/>
          </a:p>
          <a:p>
            <a:pPr algn="r"/>
            <a:r>
              <a:rPr lang="en" sz="2400"/>
              <a:t>10</a:t>
            </a:r>
            <a:endParaRPr sz="2400"/>
          </a:p>
          <a:p>
            <a:pPr algn="r"/>
            <a:endParaRPr sz="2400"/>
          </a:p>
          <a:p>
            <a:pPr algn="r"/>
            <a:endParaRPr sz="2400"/>
          </a:p>
          <a:p>
            <a:pPr algn="r"/>
            <a:endParaRPr sz="2400"/>
          </a:p>
          <a:p>
            <a:pPr algn="r"/>
            <a:r>
              <a:rPr lang="en" sz="2400"/>
              <a:t>1</a:t>
            </a:r>
            <a:endParaRPr sz="2400"/>
          </a:p>
          <a:p>
            <a:pPr algn="r"/>
            <a:endParaRPr sz="2400"/>
          </a:p>
        </p:txBody>
      </p:sp>
      <p:sp>
        <p:nvSpPr>
          <p:cNvPr id="189" name="Google Shape;189;p29"/>
          <p:cNvSpPr txBox="1"/>
          <p:nvPr/>
        </p:nvSpPr>
        <p:spPr>
          <a:xfrm>
            <a:off x="4104500" y="1150000"/>
            <a:ext cx="392800" cy="615513"/>
          </a:xfrm>
          <a:prstGeom prst="rect">
            <a:avLst/>
          </a:prstGeom>
          <a:noFill/>
          <a:ln>
            <a:noFill/>
          </a:ln>
        </p:spPr>
        <p:txBody>
          <a:bodyPr spcFirstLastPara="1" wrap="square" lIns="121900" tIns="121900" rIns="121900" bIns="121900" anchor="t" anchorCtr="0">
            <a:spAutoFit/>
          </a:bodyPr>
          <a:lstStyle/>
          <a:p>
            <a:r>
              <a:rPr lang="en" sz="2400"/>
              <a:t>N</a:t>
            </a:r>
            <a:endParaRPr sz="2400"/>
          </a:p>
        </p:txBody>
      </p:sp>
      <p:pic>
        <p:nvPicPr>
          <p:cNvPr id="190" name="Google Shape;190;p29"/>
          <p:cNvPicPr preferRelativeResize="0"/>
          <p:nvPr/>
        </p:nvPicPr>
        <p:blipFill>
          <a:blip r:embed="rId3">
            <a:alphaModFix/>
          </a:blip>
          <a:stretch>
            <a:fillRect/>
          </a:stretch>
        </p:blipFill>
        <p:spPr>
          <a:xfrm>
            <a:off x="3893000" y="2095933"/>
            <a:ext cx="351600" cy="351600"/>
          </a:xfrm>
          <a:prstGeom prst="rect">
            <a:avLst/>
          </a:prstGeom>
          <a:noFill/>
          <a:ln>
            <a:noFill/>
          </a:ln>
        </p:spPr>
      </p:pic>
      <p:pic>
        <p:nvPicPr>
          <p:cNvPr id="191" name="Google Shape;191;p29"/>
          <p:cNvPicPr preferRelativeResize="0"/>
          <p:nvPr/>
        </p:nvPicPr>
        <p:blipFill>
          <a:blip r:embed="rId3">
            <a:alphaModFix/>
          </a:blip>
          <a:stretch>
            <a:fillRect/>
          </a:stretch>
        </p:blipFill>
        <p:spPr>
          <a:xfrm>
            <a:off x="3600267" y="2095933"/>
            <a:ext cx="351600" cy="351600"/>
          </a:xfrm>
          <a:prstGeom prst="rect">
            <a:avLst/>
          </a:prstGeom>
          <a:noFill/>
          <a:ln>
            <a:noFill/>
          </a:ln>
        </p:spPr>
      </p:pic>
      <p:pic>
        <p:nvPicPr>
          <p:cNvPr id="192" name="Google Shape;192;p29"/>
          <p:cNvPicPr preferRelativeResize="0"/>
          <p:nvPr/>
        </p:nvPicPr>
        <p:blipFill>
          <a:blip r:embed="rId3">
            <a:alphaModFix/>
          </a:blip>
          <a:stretch>
            <a:fillRect/>
          </a:stretch>
        </p:blipFill>
        <p:spPr>
          <a:xfrm>
            <a:off x="3803467" y="2299133"/>
            <a:ext cx="351600" cy="351600"/>
          </a:xfrm>
          <a:prstGeom prst="rect">
            <a:avLst/>
          </a:prstGeom>
          <a:noFill/>
          <a:ln>
            <a:noFill/>
          </a:ln>
        </p:spPr>
      </p:pic>
      <p:pic>
        <p:nvPicPr>
          <p:cNvPr id="193" name="Google Shape;193;p29"/>
          <p:cNvPicPr preferRelativeResize="0"/>
          <p:nvPr/>
        </p:nvPicPr>
        <p:blipFill>
          <a:blip r:embed="rId3">
            <a:alphaModFix/>
          </a:blip>
          <a:stretch>
            <a:fillRect/>
          </a:stretch>
        </p:blipFill>
        <p:spPr>
          <a:xfrm>
            <a:off x="3893000" y="3503500"/>
            <a:ext cx="351600" cy="351600"/>
          </a:xfrm>
          <a:prstGeom prst="rect">
            <a:avLst/>
          </a:prstGeom>
          <a:noFill/>
          <a:ln>
            <a:noFill/>
          </a:ln>
        </p:spPr>
      </p:pic>
      <p:pic>
        <p:nvPicPr>
          <p:cNvPr id="194" name="Google Shape;194;p29"/>
          <p:cNvPicPr preferRelativeResize="0"/>
          <p:nvPr/>
        </p:nvPicPr>
        <p:blipFill>
          <a:blip r:embed="rId4">
            <a:alphaModFix/>
          </a:blip>
          <a:stretch>
            <a:fillRect/>
          </a:stretch>
        </p:blipFill>
        <p:spPr>
          <a:xfrm>
            <a:off x="3803467" y="4707867"/>
            <a:ext cx="209733" cy="209733"/>
          </a:xfrm>
          <a:prstGeom prst="rect">
            <a:avLst/>
          </a:prstGeom>
          <a:noFill/>
          <a:ln>
            <a:noFill/>
          </a:ln>
        </p:spPr>
      </p:pic>
      <p:pic>
        <p:nvPicPr>
          <p:cNvPr id="195" name="Google Shape;195;p29"/>
          <p:cNvPicPr preferRelativeResize="0"/>
          <p:nvPr/>
        </p:nvPicPr>
        <p:blipFill>
          <a:blip r:embed="rId5">
            <a:alphaModFix/>
          </a:blip>
          <a:stretch>
            <a:fillRect/>
          </a:stretch>
        </p:blipFill>
        <p:spPr>
          <a:xfrm>
            <a:off x="3803467" y="4707867"/>
            <a:ext cx="351600" cy="351600"/>
          </a:xfrm>
          <a:prstGeom prst="rect">
            <a:avLst/>
          </a:prstGeom>
          <a:noFill/>
          <a:ln>
            <a:noFill/>
          </a:ln>
        </p:spPr>
      </p:pic>
      <p:pic>
        <p:nvPicPr>
          <p:cNvPr id="196" name="Google Shape;196;p29"/>
          <p:cNvPicPr preferRelativeResize="0"/>
          <p:nvPr/>
        </p:nvPicPr>
        <p:blipFill>
          <a:blip r:embed="rId4">
            <a:alphaModFix/>
          </a:blip>
          <a:stretch>
            <a:fillRect/>
          </a:stretch>
        </p:blipFill>
        <p:spPr>
          <a:xfrm>
            <a:off x="4006667" y="4911067"/>
            <a:ext cx="209733" cy="209733"/>
          </a:xfrm>
          <a:prstGeom prst="rect">
            <a:avLst/>
          </a:prstGeom>
          <a:noFill/>
          <a:ln>
            <a:noFill/>
          </a:ln>
        </p:spPr>
      </p:pic>
      <p:pic>
        <p:nvPicPr>
          <p:cNvPr id="197" name="Google Shape;197;p29"/>
          <p:cNvPicPr preferRelativeResize="0"/>
          <p:nvPr/>
        </p:nvPicPr>
        <p:blipFill>
          <a:blip r:embed="rId5">
            <a:alphaModFix/>
          </a:blip>
          <a:stretch>
            <a:fillRect/>
          </a:stretch>
        </p:blipFill>
        <p:spPr>
          <a:xfrm>
            <a:off x="3864800" y="5770367"/>
            <a:ext cx="351600" cy="351600"/>
          </a:xfrm>
          <a:prstGeom prst="rect">
            <a:avLst/>
          </a:prstGeom>
          <a:noFill/>
          <a:ln>
            <a:noFill/>
          </a:ln>
        </p:spPr>
      </p:pic>
      <p:pic>
        <p:nvPicPr>
          <p:cNvPr id="198" name="Google Shape;198;p29"/>
          <p:cNvPicPr preferRelativeResize="0"/>
          <p:nvPr/>
        </p:nvPicPr>
        <p:blipFill>
          <a:blip r:embed="rId4">
            <a:alphaModFix/>
          </a:blip>
          <a:stretch>
            <a:fillRect/>
          </a:stretch>
        </p:blipFill>
        <p:spPr>
          <a:xfrm>
            <a:off x="3747134" y="3645367"/>
            <a:ext cx="209733" cy="209733"/>
          </a:xfrm>
          <a:prstGeom prst="rect">
            <a:avLst/>
          </a:prstGeom>
          <a:noFill/>
          <a:ln>
            <a:noFill/>
          </a:ln>
        </p:spPr>
      </p:pic>
      <p:sp>
        <p:nvSpPr>
          <p:cNvPr id="199" name="Google Shape;199;p29"/>
          <p:cNvSpPr/>
          <p:nvPr/>
        </p:nvSpPr>
        <p:spPr>
          <a:xfrm>
            <a:off x="3574333" y="2095933"/>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00" name="Google Shape;200;p29"/>
          <p:cNvSpPr/>
          <p:nvPr/>
        </p:nvSpPr>
        <p:spPr>
          <a:xfrm>
            <a:off x="3587333" y="3514100"/>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01" name="Google Shape;201;p29"/>
          <p:cNvSpPr/>
          <p:nvPr/>
        </p:nvSpPr>
        <p:spPr>
          <a:xfrm>
            <a:off x="3531000" y="4681633"/>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02" name="Google Shape;202;p29"/>
          <p:cNvSpPr/>
          <p:nvPr/>
        </p:nvSpPr>
        <p:spPr>
          <a:xfrm>
            <a:off x="3574333" y="5807800"/>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03" name="Google Shape;203;p29"/>
          <p:cNvSpPr/>
          <p:nvPr/>
        </p:nvSpPr>
        <p:spPr>
          <a:xfrm>
            <a:off x="5155633" y="1908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4" name="Google Shape;204;p29"/>
          <p:cNvSpPr/>
          <p:nvPr/>
        </p:nvSpPr>
        <p:spPr>
          <a:xfrm>
            <a:off x="5202433" y="2095933"/>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5" name="Google Shape;205;p29"/>
          <p:cNvSpPr/>
          <p:nvPr/>
        </p:nvSpPr>
        <p:spPr>
          <a:xfrm>
            <a:off x="5309367" y="1964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6" name="Google Shape;206;p29"/>
          <p:cNvSpPr/>
          <p:nvPr/>
        </p:nvSpPr>
        <p:spPr>
          <a:xfrm>
            <a:off x="5016700" y="202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7" name="Google Shape;207;p29"/>
          <p:cNvSpPr/>
          <p:nvPr/>
        </p:nvSpPr>
        <p:spPr>
          <a:xfrm>
            <a:off x="6049200" y="2868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8" name="Google Shape;208;p29"/>
          <p:cNvSpPr/>
          <p:nvPr/>
        </p:nvSpPr>
        <p:spPr>
          <a:xfrm>
            <a:off x="6171633" y="2924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9" name="Google Shape;209;p29"/>
          <p:cNvSpPr/>
          <p:nvPr/>
        </p:nvSpPr>
        <p:spPr>
          <a:xfrm>
            <a:off x="6049200" y="298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0" name="Google Shape;210;p29"/>
          <p:cNvSpPr/>
          <p:nvPr/>
        </p:nvSpPr>
        <p:spPr>
          <a:xfrm>
            <a:off x="6171633" y="3036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1" name="Google Shape;211;p29"/>
          <p:cNvSpPr/>
          <p:nvPr/>
        </p:nvSpPr>
        <p:spPr>
          <a:xfrm>
            <a:off x="6874800" y="2924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2" name="Google Shape;212;p29"/>
          <p:cNvSpPr/>
          <p:nvPr/>
        </p:nvSpPr>
        <p:spPr>
          <a:xfrm>
            <a:off x="6975067" y="2908533"/>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3" name="Google Shape;213;p29"/>
          <p:cNvSpPr/>
          <p:nvPr/>
        </p:nvSpPr>
        <p:spPr>
          <a:xfrm>
            <a:off x="6975067" y="298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4" name="Google Shape;214;p29"/>
          <p:cNvSpPr/>
          <p:nvPr/>
        </p:nvSpPr>
        <p:spPr>
          <a:xfrm>
            <a:off x="7119467" y="298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5" name="Google Shape;215;p29"/>
          <p:cNvSpPr/>
          <p:nvPr/>
        </p:nvSpPr>
        <p:spPr>
          <a:xfrm>
            <a:off x="6921600" y="30530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6" name="Google Shape;216;p29"/>
          <p:cNvSpPr/>
          <p:nvPr/>
        </p:nvSpPr>
        <p:spPr>
          <a:xfrm>
            <a:off x="7273233" y="4381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7" name="Google Shape;217;p29"/>
          <p:cNvSpPr/>
          <p:nvPr/>
        </p:nvSpPr>
        <p:spPr>
          <a:xfrm>
            <a:off x="7448367" y="4437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8" name="Google Shape;218;p29"/>
          <p:cNvSpPr/>
          <p:nvPr/>
        </p:nvSpPr>
        <p:spPr>
          <a:xfrm>
            <a:off x="7353567" y="4493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9" name="Google Shape;219;p29"/>
          <p:cNvSpPr/>
          <p:nvPr/>
        </p:nvSpPr>
        <p:spPr>
          <a:xfrm>
            <a:off x="8724967" y="5693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0" name="Google Shape;220;p29"/>
          <p:cNvSpPr/>
          <p:nvPr/>
        </p:nvSpPr>
        <p:spPr>
          <a:xfrm>
            <a:off x="8860033" y="5749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1" name="Google Shape;221;p29"/>
          <p:cNvSpPr/>
          <p:nvPr/>
        </p:nvSpPr>
        <p:spPr>
          <a:xfrm>
            <a:off x="8813233" y="55664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2" name="Google Shape;222;p29"/>
          <p:cNvSpPr/>
          <p:nvPr/>
        </p:nvSpPr>
        <p:spPr>
          <a:xfrm>
            <a:off x="5219900" y="22240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3" name="Google Shape;223;p29"/>
          <p:cNvSpPr/>
          <p:nvPr/>
        </p:nvSpPr>
        <p:spPr>
          <a:xfrm>
            <a:off x="5423100" y="24272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4" name="Google Shape;224;p29"/>
          <p:cNvSpPr/>
          <p:nvPr/>
        </p:nvSpPr>
        <p:spPr>
          <a:xfrm>
            <a:off x="5626300" y="26304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5" name="Google Shape;225;p29"/>
          <p:cNvSpPr/>
          <p:nvPr/>
        </p:nvSpPr>
        <p:spPr>
          <a:xfrm>
            <a:off x="5829500" y="28336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6" name="Google Shape;226;p29"/>
          <p:cNvSpPr/>
          <p:nvPr/>
        </p:nvSpPr>
        <p:spPr>
          <a:xfrm>
            <a:off x="6032700" y="3036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7" name="Google Shape;227;p29"/>
          <p:cNvSpPr/>
          <p:nvPr/>
        </p:nvSpPr>
        <p:spPr>
          <a:xfrm>
            <a:off x="6235900" y="32400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8" name="Google Shape;228;p29"/>
          <p:cNvSpPr/>
          <p:nvPr/>
        </p:nvSpPr>
        <p:spPr>
          <a:xfrm>
            <a:off x="6439100" y="34432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9" name="Google Shape;229;p29"/>
          <p:cNvSpPr/>
          <p:nvPr/>
        </p:nvSpPr>
        <p:spPr>
          <a:xfrm>
            <a:off x="6642300" y="36464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0" name="Google Shape;230;p29"/>
          <p:cNvSpPr/>
          <p:nvPr/>
        </p:nvSpPr>
        <p:spPr>
          <a:xfrm>
            <a:off x="6845500" y="38496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1" name="Google Shape;231;p29"/>
          <p:cNvSpPr/>
          <p:nvPr/>
        </p:nvSpPr>
        <p:spPr>
          <a:xfrm>
            <a:off x="7048700" y="4052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2" name="Google Shape;232;p29"/>
          <p:cNvSpPr/>
          <p:nvPr/>
        </p:nvSpPr>
        <p:spPr>
          <a:xfrm>
            <a:off x="7251900" y="42560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p:nvPr/>
        </p:nvSpPr>
        <p:spPr>
          <a:xfrm>
            <a:off x="4828133" y="1656167"/>
            <a:ext cx="785200" cy="7636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8" name="Google Shape;238;p30"/>
          <p:cNvSpPr/>
          <p:nvPr/>
        </p:nvSpPr>
        <p:spPr>
          <a:xfrm>
            <a:off x="5761167" y="2627000"/>
            <a:ext cx="785200" cy="7636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9" name="Google Shape;239;p3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spcBef>
                <a:spcPts val="0"/>
              </a:spcBef>
            </a:pPr>
            <a:r>
              <a:rPr lang="en"/>
              <a:t>Access</a:t>
            </a:r>
            <a:endParaRPr/>
          </a:p>
        </p:txBody>
      </p:sp>
      <p:sp>
        <p:nvSpPr>
          <p:cNvPr id="240" name="Google Shape;240;p30"/>
          <p:cNvSpPr txBox="1"/>
          <p:nvPr/>
        </p:nvSpPr>
        <p:spPr>
          <a:xfrm>
            <a:off x="635767" y="1739034"/>
            <a:ext cx="3487600" cy="984845"/>
          </a:xfrm>
          <a:prstGeom prst="rect">
            <a:avLst/>
          </a:prstGeom>
          <a:noFill/>
          <a:ln>
            <a:noFill/>
          </a:ln>
        </p:spPr>
        <p:txBody>
          <a:bodyPr spcFirstLastPara="1" wrap="square" lIns="121900" tIns="121900" rIns="121900" bIns="121900" anchor="t" anchorCtr="0">
            <a:spAutoFit/>
          </a:bodyPr>
          <a:lstStyle/>
          <a:p>
            <a:r>
              <a:rPr lang="en" sz="2400"/>
              <a:t>Access by whom?</a:t>
            </a:r>
            <a:endParaRPr sz="2400"/>
          </a:p>
          <a:p>
            <a:r>
              <a:rPr lang="en" sz="2400"/>
              <a:t>Access how easy?</a:t>
            </a:r>
            <a:endParaRPr sz="2400"/>
          </a:p>
        </p:txBody>
      </p:sp>
      <p:cxnSp>
        <p:nvCxnSpPr>
          <p:cNvPr id="241" name="Google Shape;241;p30"/>
          <p:cNvCxnSpPr/>
          <p:nvPr/>
        </p:nvCxnSpPr>
        <p:spPr>
          <a:xfrm rot="10800000">
            <a:off x="4282167" y="1589267"/>
            <a:ext cx="0" cy="4385200"/>
          </a:xfrm>
          <a:prstGeom prst="straightConnector1">
            <a:avLst/>
          </a:prstGeom>
          <a:noFill/>
          <a:ln w="9525" cap="flat" cmpd="sng">
            <a:solidFill>
              <a:schemeClr val="dk2"/>
            </a:solidFill>
            <a:prstDash val="solid"/>
            <a:round/>
            <a:headEnd type="none" w="med" len="med"/>
            <a:tailEnd type="triangle" w="med" len="med"/>
          </a:ln>
        </p:spPr>
      </p:cxnSp>
      <p:cxnSp>
        <p:nvCxnSpPr>
          <p:cNvPr id="242" name="Google Shape;242;p30"/>
          <p:cNvCxnSpPr/>
          <p:nvPr/>
        </p:nvCxnSpPr>
        <p:spPr>
          <a:xfrm>
            <a:off x="4282167" y="5955767"/>
            <a:ext cx="6189600" cy="9200"/>
          </a:xfrm>
          <a:prstGeom prst="straightConnector1">
            <a:avLst/>
          </a:prstGeom>
          <a:noFill/>
          <a:ln w="9525" cap="flat" cmpd="sng">
            <a:solidFill>
              <a:schemeClr val="dk2"/>
            </a:solidFill>
            <a:prstDash val="solid"/>
            <a:round/>
            <a:headEnd type="none" w="med" len="med"/>
            <a:tailEnd type="triangle" w="med" len="med"/>
          </a:ln>
        </p:spPr>
      </p:cxnSp>
      <p:sp>
        <p:nvSpPr>
          <p:cNvPr id="243" name="Google Shape;243;p30"/>
          <p:cNvSpPr txBox="1"/>
          <p:nvPr/>
        </p:nvSpPr>
        <p:spPr>
          <a:xfrm>
            <a:off x="4282167" y="6049268"/>
            <a:ext cx="6273600" cy="615513"/>
          </a:xfrm>
          <a:prstGeom prst="rect">
            <a:avLst/>
          </a:prstGeom>
          <a:noFill/>
          <a:ln>
            <a:noFill/>
          </a:ln>
        </p:spPr>
        <p:txBody>
          <a:bodyPr spcFirstLastPara="1" wrap="square" lIns="121900" tIns="121900" rIns="121900" bIns="121900" anchor="t" anchorCtr="0">
            <a:spAutoFit/>
          </a:bodyPr>
          <a:lstStyle/>
          <a:p>
            <a:r>
              <a:rPr lang="en" sz="2400"/>
              <a:t>1              10                    100                         1000</a:t>
            </a:r>
            <a:endParaRPr sz="2400"/>
          </a:p>
        </p:txBody>
      </p:sp>
      <p:sp>
        <p:nvSpPr>
          <p:cNvPr id="244" name="Google Shape;244;p30"/>
          <p:cNvSpPr txBox="1"/>
          <p:nvPr/>
        </p:nvSpPr>
        <p:spPr>
          <a:xfrm>
            <a:off x="10340767" y="5693967"/>
            <a:ext cx="523600" cy="615513"/>
          </a:xfrm>
          <a:prstGeom prst="rect">
            <a:avLst/>
          </a:prstGeom>
          <a:noFill/>
          <a:ln>
            <a:noFill/>
          </a:ln>
        </p:spPr>
        <p:txBody>
          <a:bodyPr spcFirstLastPara="1" wrap="square" lIns="121900" tIns="121900" rIns="121900" bIns="121900" anchor="t" anchorCtr="0">
            <a:spAutoFit/>
          </a:bodyPr>
          <a:lstStyle/>
          <a:p>
            <a:r>
              <a:rPr lang="en" sz="2400"/>
              <a:t>t</a:t>
            </a:r>
            <a:endParaRPr sz="2400"/>
          </a:p>
        </p:txBody>
      </p:sp>
      <p:sp>
        <p:nvSpPr>
          <p:cNvPr id="245" name="Google Shape;245;p30"/>
          <p:cNvSpPr txBox="1"/>
          <p:nvPr/>
        </p:nvSpPr>
        <p:spPr>
          <a:xfrm>
            <a:off x="3459400" y="1739033"/>
            <a:ext cx="785200" cy="6155491"/>
          </a:xfrm>
          <a:prstGeom prst="rect">
            <a:avLst/>
          </a:prstGeom>
          <a:noFill/>
          <a:ln>
            <a:noFill/>
          </a:ln>
        </p:spPr>
        <p:txBody>
          <a:bodyPr spcFirstLastPara="1" wrap="square" lIns="121900" tIns="121900" rIns="121900" bIns="121900" anchor="t" anchorCtr="0">
            <a:spAutoFit/>
          </a:bodyPr>
          <a:lstStyle/>
          <a:p>
            <a:pPr algn="r"/>
            <a:r>
              <a:rPr lang="en" sz="2400"/>
              <a:t>1000</a:t>
            </a:r>
            <a:endParaRPr sz="2400"/>
          </a:p>
          <a:p>
            <a:pPr algn="r"/>
            <a:endParaRPr sz="2400"/>
          </a:p>
          <a:p>
            <a:pPr algn="r"/>
            <a:endParaRPr sz="2400"/>
          </a:p>
          <a:p>
            <a:pPr algn="r"/>
            <a:endParaRPr sz="2400"/>
          </a:p>
          <a:p>
            <a:pPr algn="r"/>
            <a:endParaRPr sz="2400"/>
          </a:p>
          <a:p>
            <a:pPr algn="r"/>
            <a:r>
              <a:rPr lang="en" sz="2400"/>
              <a:t>100</a:t>
            </a:r>
            <a:endParaRPr sz="2400"/>
          </a:p>
          <a:p>
            <a:pPr algn="r"/>
            <a:endParaRPr sz="2400"/>
          </a:p>
          <a:p>
            <a:pPr algn="r"/>
            <a:endParaRPr sz="2400"/>
          </a:p>
          <a:p>
            <a:pPr algn="r"/>
            <a:endParaRPr sz="2400"/>
          </a:p>
          <a:p>
            <a:pPr algn="r"/>
            <a:r>
              <a:rPr lang="en" sz="2400"/>
              <a:t>10</a:t>
            </a:r>
            <a:endParaRPr sz="2400"/>
          </a:p>
          <a:p>
            <a:pPr algn="r"/>
            <a:endParaRPr sz="2400"/>
          </a:p>
          <a:p>
            <a:pPr algn="r"/>
            <a:endParaRPr sz="2400"/>
          </a:p>
          <a:p>
            <a:pPr algn="r"/>
            <a:endParaRPr sz="2400"/>
          </a:p>
          <a:p>
            <a:pPr algn="r"/>
            <a:r>
              <a:rPr lang="en" sz="2400"/>
              <a:t>1</a:t>
            </a:r>
            <a:endParaRPr sz="2400"/>
          </a:p>
          <a:p>
            <a:pPr algn="r"/>
            <a:endParaRPr sz="2400"/>
          </a:p>
        </p:txBody>
      </p:sp>
      <p:sp>
        <p:nvSpPr>
          <p:cNvPr id="246" name="Google Shape;246;p30"/>
          <p:cNvSpPr txBox="1"/>
          <p:nvPr/>
        </p:nvSpPr>
        <p:spPr>
          <a:xfrm>
            <a:off x="4104500" y="1150000"/>
            <a:ext cx="392800" cy="615513"/>
          </a:xfrm>
          <a:prstGeom prst="rect">
            <a:avLst/>
          </a:prstGeom>
          <a:noFill/>
          <a:ln>
            <a:noFill/>
          </a:ln>
        </p:spPr>
        <p:txBody>
          <a:bodyPr spcFirstLastPara="1" wrap="square" lIns="121900" tIns="121900" rIns="121900" bIns="121900" anchor="t" anchorCtr="0">
            <a:spAutoFit/>
          </a:bodyPr>
          <a:lstStyle/>
          <a:p>
            <a:r>
              <a:rPr lang="en" sz="2400"/>
              <a:t>N</a:t>
            </a:r>
            <a:endParaRPr sz="2400"/>
          </a:p>
        </p:txBody>
      </p:sp>
      <p:pic>
        <p:nvPicPr>
          <p:cNvPr id="247" name="Google Shape;247;p30"/>
          <p:cNvPicPr preferRelativeResize="0"/>
          <p:nvPr/>
        </p:nvPicPr>
        <p:blipFill>
          <a:blip r:embed="rId3">
            <a:alphaModFix/>
          </a:blip>
          <a:stretch>
            <a:fillRect/>
          </a:stretch>
        </p:blipFill>
        <p:spPr>
          <a:xfrm>
            <a:off x="3893000" y="2095933"/>
            <a:ext cx="351600" cy="351600"/>
          </a:xfrm>
          <a:prstGeom prst="rect">
            <a:avLst/>
          </a:prstGeom>
          <a:noFill/>
          <a:ln>
            <a:noFill/>
          </a:ln>
        </p:spPr>
      </p:pic>
      <p:pic>
        <p:nvPicPr>
          <p:cNvPr id="248" name="Google Shape;248;p30"/>
          <p:cNvPicPr preferRelativeResize="0"/>
          <p:nvPr/>
        </p:nvPicPr>
        <p:blipFill>
          <a:blip r:embed="rId3">
            <a:alphaModFix/>
          </a:blip>
          <a:stretch>
            <a:fillRect/>
          </a:stretch>
        </p:blipFill>
        <p:spPr>
          <a:xfrm>
            <a:off x="3600267" y="2095933"/>
            <a:ext cx="351600" cy="351600"/>
          </a:xfrm>
          <a:prstGeom prst="rect">
            <a:avLst/>
          </a:prstGeom>
          <a:noFill/>
          <a:ln>
            <a:noFill/>
          </a:ln>
        </p:spPr>
      </p:pic>
      <p:pic>
        <p:nvPicPr>
          <p:cNvPr id="249" name="Google Shape;249;p30"/>
          <p:cNvPicPr preferRelativeResize="0"/>
          <p:nvPr/>
        </p:nvPicPr>
        <p:blipFill>
          <a:blip r:embed="rId3">
            <a:alphaModFix/>
          </a:blip>
          <a:stretch>
            <a:fillRect/>
          </a:stretch>
        </p:blipFill>
        <p:spPr>
          <a:xfrm>
            <a:off x="3803467" y="2299133"/>
            <a:ext cx="351600" cy="351600"/>
          </a:xfrm>
          <a:prstGeom prst="rect">
            <a:avLst/>
          </a:prstGeom>
          <a:noFill/>
          <a:ln>
            <a:noFill/>
          </a:ln>
        </p:spPr>
      </p:pic>
      <p:pic>
        <p:nvPicPr>
          <p:cNvPr id="250" name="Google Shape;250;p30"/>
          <p:cNvPicPr preferRelativeResize="0"/>
          <p:nvPr/>
        </p:nvPicPr>
        <p:blipFill>
          <a:blip r:embed="rId3">
            <a:alphaModFix/>
          </a:blip>
          <a:stretch>
            <a:fillRect/>
          </a:stretch>
        </p:blipFill>
        <p:spPr>
          <a:xfrm>
            <a:off x="3893000" y="3503500"/>
            <a:ext cx="351600" cy="351600"/>
          </a:xfrm>
          <a:prstGeom prst="rect">
            <a:avLst/>
          </a:prstGeom>
          <a:noFill/>
          <a:ln>
            <a:noFill/>
          </a:ln>
        </p:spPr>
      </p:pic>
      <p:pic>
        <p:nvPicPr>
          <p:cNvPr id="251" name="Google Shape;251;p30"/>
          <p:cNvPicPr preferRelativeResize="0"/>
          <p:nvPr/>
        </p:nvPicPr>
        <p:blipFill>
          <a:blip r:embed="rId4">
            <a:alphaModFix/>
          </a:blip>
          <a:stretch>
            <a:fillRect/>
          </a:stretch>
        </p:blipFill>
        <p:spPr>
          <a:xfrm>
            <a:off x="3803467" y="4707867"/>
            <a:ext cx="209733" cy="209733"/>
          </a:xfrm>
          <a:prstGeom prst="rect">
            <a:avLst/>
          </a:prstGeom>
          <a:noFill/>
          <a:ln>
            <a:noFill/>
          </a:ln>
        </p:spPr>
      </p:pic>
      <p:pic>
        <p:nvPicPr>
          <p:cNvPr id="252" name="Google Shape;252;p30"/>
          <p:cNvPicPr preferRelativeResize="0"/>
          <p:nvPr/>
        </p:nvPicPr>
        <p:blipFill>
          <a:blip r:embed="rId5">
            <a:alphaModFix/>
          </a:blip>
          <a:stretch>
            <a:fillRect/>
          </a:stretch>
        </p:blipFill>
        <p:spPr>
          <a:xfrm>
            <a:off x="3803467" y="4707867"/>
            <a:ext cx="351600" cy="351600"/>
          </a:xfrm>
          <a:prstGeom prst="rect">
            <a:avLst/>
          </a:prstGeom>
          <a:noFill/>
          <a:ln>
            <a:noFill/>
          </a:ln>
        </p:spPr>
      </p:pic>
      <p:pic>
        <p:nvPicPr>
          <p:cNvPr id="253" name="Google Shape;253;p30"/>
          <p:cNvPicPr preferRelativeResize="0"/>
          <p:nvPr/>
        </p:nvPicPr>
        <p:blipFill>
          <a:blip r:embed="rId4">
            <a:alphaModFix/>
          </a:blip>
          <a:stretch>
            <a:fillRect/>
          </a:stretch>
        </p:blipFill>
        <p:spPr>
          <a:xfrm>
            <a:off x="4006667" y="4911067"/>
            <a:ext cx="209733" cy="209733"/>
          </a:xfrm>
          <a:prstGeom prst="rect">
            <a:avLst/>
          </a:prstGeom>
          <a:noFill/>
          <a:ln>
            <a:noFill/>
          </a:ln>
        </p:spPr>
      </p:pic>
      <p:pic>
        <p:nvPicPr>
          <p:cNvPr id="254" name="Google Shape;254;p30"/>
          <p:cNvPicPr preferRelativeResize="0"/>
          <p:nvPr/>
        </p:nvPicPr>
        <p:blipFill>
          <a:blip r:embed="rId5">
            <a:alphaModFix/>
          </a:blip>
          <a:stretch>
            <a:fillRect/>
          </a:stretch>
        </p:blipFill>
        <p:spPr>
          <a:xfrm>
            <a:off x="3864800" y="5770367"/>
            <a:ext cx="351600" cy="351600"/>
          </a:xfrm>
          <a:prstGeom prst="rect">
            <a:avLst/>
          </a:prstGeom>
          <a:noFill/>
          <a:ln>
            <a:noFill/>
          </a:ln>
        </p:spPr>
      </p:pic>
      <p:pic>
        <p:nvPicPr>
          <p:cNvPr id="255" name="Google Shape;255;p30"/>
          <p:cNvPicPr preferRelativeResize="0"/>
          <p:nvPr/>
        </p:nvPicPr>
        <p:blipFill>
          <a:blip r:embed="rId4">
            <a:alphaModFix/>
          </a:blip>
          <a:stretch>
            <a:fillRect/>
          </a:stretch>
        </p:blipFill>
        <p:spPr>
          <a:xfrm>
            <a:off x="3747134" y="3645367"/>
            <a:ext cx="209733" cy="209733"/>
          </a:xfrm>
          <a:prstGeom prst="rect">
            <a:avLst/>
          </a:prstGeom>
          <a:noFill/>
          <a:ln>
            <a:noFill/>
          </a:ln>
        </p:spPr>
      </p:pic>
      <p:sp>
        <p:nvSpPr>
          <p:cNvPr id="256" name="Google Shape;256;p30"/>
          <p:cNvSpPr/>
          <p:nvPr/>
        </p:nvSpPr>
        <p:spPr>
          <a:xfrm>
            <a:off x="3574333" y="2095933"/>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57" name="Google Shape;257;p30"/>
          <p:cNvSpPr/>
          <p:nvPr/>
        </p:nvSpPr>
        <p:spPr>
          <a:xfrm>
            <a:off x="3587333" y="3514100"/>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58" name="Google Shape;258;p30"/>
          <p:cNvSpPr/>
          <p:nvPr/>
        </p:nvSpPr>
        <p:spPr>
          <a:xfrm>
            <a:off x="3531000" y="4681633"/>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59" name="Google Shape;259;p30"/>
          <p:cNvSpPr/>
          <p:nvPr/>
        </p:nvSpPr>
        <p:spPr>
          <a:xfrm>
            <a:off x="3574333" y="5807800"/>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60" name="Google Shape;260;p30"/>
          <p:cNvSpPr/>
          <p:nvPr/>
        </p:nvSpPr>
        <p:spPr>
          <a:xfrm>
            <a:off x="5155633" y="1908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1" name="Google Shape;261;p30"/>
          <p:cNvSpPr/>
          <p:nvPr/>
        </p:nvSpPr>
        <p:spPr>
          <a:xfrm>
            <a:off x="5202433" y="2095933"/>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2" name="Google Shape;262;p30"/>
          <p:cNvSpPr/>
          <p:nvPr/>
        </p:nvSpPr>
        <p:spPr>
          <a:xfrm>
            <a:off x="5309367" y="1964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3" name="Google Shape;263;p30"/>
          <p:cNvSpPr/>
          <p:nvPr/>
        </p:nvSpPr>
        <p:spPr>
          <a:xfrm>
            <a:off x="5016700" y="202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4" name="Google Shape;264;p30"/>
          <p:cNvSpPr/>
          <p:nvPr/>
        </p:nvSpPr>
        <p:spPr>
          <a:xfrm>
            <a:off x="6049200" y="2868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5" name="Google Shape;265;p30"/>
          <p:cNvSpPr/>
          <p:nvPr/>
        </p:nvSpPr>
        <p:spPr>
          <a:xfrm>
            <a:off x="6171633" y="2924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6" name="Google Shape;266;p30"/>
          <p:cNvSpPr/>
          <p:nvPr/>
        </p:nvSpPr>
        <p:spPr>
          <a:xfrm>
            <a:off x="6049200" y="298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7" name="Google Shape;267;p30"/>
          <p:cNvSpPr/>
          <p:nvPr/>
        </p:nvSpPr>
        <p:spPr>
          <a:xfrm>
            <a:off x="6171633" y="3036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8" name="Google Shape;268;p30"/>
          <p:cNvSpPr/>
          <p:nvPr/>
        </p:nvSpPr>
        <p:spPr>
          <a:xfrm>
            <a:off x="6874800" y="2924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9" name="Google Shape;269;p30"/>
          <p:cNvSpPr/>
          <p:nvPr/>
        </p:nvSpPr>
        <p:spPr>
          <a:xfrm>
            <a:off x="6975067" y="2908533"/>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0" name="Google Shape;270;p30"/>
          <p:cNvSpPr/>
          <p:nvPr/>
        </p:nvSpPr>
        <p:spPr>
          <a:xfrm>
            <a:off x="6975067" y="298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1" name="Google Shape;271;p30"/>
          <p:cNvSpPr/>
          <p:nvPr/>
        </p:nvSpPr>
        <p:spPr>
          <a:xfrm>
            <a:off x="7119467" y="298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2" name="Google Shape;272;p30"/>
          <p:cNvSpPr/>
          <p:nvPr/>
        </p:nvSpPr>
        <p:spPr>
          <a:xfrm>
            <a:off x="6921600" y="30530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 name="Google Shape;273;p30"/>
          <p:cNvSpPr/>
          <p:nvPr/>
        </p:nvSpPr>
        <p:spPr>
          <a:xfrm>
            <a:off x="7273233" y="4381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4" name="Google Shape;274;p30"/>
          <p:cNvSpPr/>
          <p:nvPr/>
        </p:nvSpPr>
        <p:spPr>
          <a:xfrm>
            <a:off x="7448367" y="4437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5" name="Google Shape;275;p30"/>
          <p:cNvSpPr/>
          <p:nvPr/>
        </p:nvSpPr>
        <p:spPr>
          <a:xfrm>
            <a:off x="7353567" y="4493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6" name="Google Shape;276;p30"/>
          <p:cNvSpPr/>
          <p:nvPr/>
        </p:nvSpPr>
        <p:spPr>
          <a:xfrm>
            <a:off x="8724967" y="5693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7" name="Google Shape;277;p30"/>
          <p:cNvSpPr/>
          <p:nvPr/>
        </p:nvSpPr>
        <p:spPr>
          <a:xfrm>
            <a:off x="8860033" y="5749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 name="Google Shape;278;p30"/>
          <p:cNvSpPr/>
          <p:nvPr/>
        </p:nvSpPr>
        <p:spPr>
          <a:xfrm>
            <a:off x="8813233" y="55664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 name="Google Shape;279;p30"/>
          <p:cNvSpPr/>
          <p:nvPr/>
        </p:nvSpPr>
        <p:spPr>
          <a:xfrm>
            <a:off x="6750267" y="2543667"/>
            <a:ext cx="785200" cy="7636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 name="Google Shape;280;p30"/>
          <p:cNvSpPr/>
          <p:nvPr/>
        </p:nvSpPr>
        <p:spPr>
          <a:xfrm>
            <a:off x="6984367" y="4114484"/>
            <a:ext cx="785200" cy="7636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 name="Google Shape;281;p30"/>
          <p:cNvSpPr/>
          <p:nvPr/>
        </p:nvSpPr>
        <p:spPr>
          <a:xfrm>
            <a:off x="8444033" y="5212600"/>
            <a:ext cx="785200" cy="7636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 name="Google Shape;282;p30"/>
          <p:cNvSpPr txBox="1"/>
          <p:nvPr/>
        </p:nvSpPr>
        <p:spPr>
          <a:xfrm>
            <a:off x="5146800" y="1244068"/>
            <a:ext cx="1898400" cy="984845"/>
          </a:xfrm>
          <a:prstGeom prst="rect">
            <a:avLst/>
          </a:prstGeom>
          <a:solidFill>
            <a:srgbClr val="BF9000"/>
          </a:solidFill>
          <a:ln w="9525" cap="flat" cmpd="sng">
            <a:solidFill>
              <a:schemeClr val="dk1"/>
            </a:solidFill>
            <a:prstDash val="solid"/>
            <a:round/>
            <a:headEnd type="none" w="sm" len="sm"/>
            <a:tailEnd type="none" w="sm" len="sm"/>
          </a:ln>
        </p:spPr>
        <p:txBody>
          <a:bodyPr spcFirstLastPara="1" wrap="square" lIns="121900" tIns="121900" rIns="121900" bIns="121900" anchor="t" anchorCtr="0">
            <a:spAutoFit/>
          </a:bodyPr>
          <a:lstStyle/>
          <a:p>
            <a:r>
              <a:rPr lang="en" sz="2400"/>
              <a:t>“Open Access”</a:t>
            </a:r>
            <a:endParaRPr sz="2400"/>
          </a:p>
        </p:txBody>
      </p:sp>
      <p:sp>
        <p:nvSpPr>
          <p:cNvPr id="283" name="Google Shape;283;p30"/>
          <p:cNvSpPr/>
          <p:nvPr/>
        </p:nvSpPr>
        <p:spPr>
          <a:xfrm>
            <a:off x="5219900" y="22240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4" name="Google Shape;284;p30"/>
          <p:cNvSpPr/>
          <p:nvPr/>
        </p:nvSpPr>
        <p:spPr>
          <a:xfrm>
            <a:off x="5423100" y="24272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5" name="Google Shape;285;p30"/>
          <p:cNvSpPr/>
          <p:nvPr/>
        </p:nvSpPr>
        <p:spPr>
          <a:xfrm>
            <a:off x="5626300" y="26304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6" name="Google Shape;286;p30"/>
          <p:cNvSpPr/>
          <p:nvPr/>
        </p:nvSpPr>
        <p:spPr>
          <a:xfrm>
            <a:off x="5829500" y="28336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7" name="Google Shape;287;p30"/>
          <p:cNvSpPr/>
          <p:nvPr/>
        </p:nvSpPr>
        <p:spPr>
          <a:xfrm>
            <a:off x="6032700" y="3036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8" name="Google Shape;288;p30"/>
          <p:cNvSpPr/>
          <p:nvPr/>
        </p:nvSpPr>
        <p:spPr>
          <a:xfrm>
            <a:off x="6235900" y="32400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9" name="Google Shape;289;p30"/>
          <p:cNvSpPr/>
          <p:nvPr/>
        </p:nvSpPr>
        <p:spPr>
          <a:xfrm>
            <a:off x="6439100" y="34432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0" name="Google Shape;290;p30"/>
          <p:cNvSpPr/>
          <p:nvPr/>
        </p:nvSpPr>
        <p:spPr>
          <a:xfrm>
            <a:off x="6642300" y="36464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1" name="Google Shape;291;p30"/>
          <p:cNvSpPr/>
          <p:nvPr/>
        </p:nvSpPr>
        <p:spPr>
          <a:xfrm>
            <a:off x="6845500" y="38496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2" name="Google Shape;292;p30"/>
          <p:cNvSpPr/>
          <p:nvPr/>
        </p:nvSpPr>
        <p:spPr>
          <a:xfrm>
            <a:off x="7048700" y="4052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3" name="Google Shape;293;p30"/>
          <p:cNvSpPr/>
          <p:nvPr/>
        </p:nvSpPr>
        <p:spPr>
          <a:xfrm>
            <a:off x="7251900" y="42560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4" name="Google Shape;294;p30"/>
          <p:cNvSpPr txBox="1"/>
          <p:nvPr/>
        </p:nvSpPr>
        <p:spPr>
          <a:xfrm>
            <a:off x="5798033" y="1893852"/>
            <a:ext cx="1898400" cy="984845"/>
          </a:xfrm>
          <a:prstGeom prst="rect">
            <a:avLst/>
          </a:prstGeom>
          <a:solidFill>
            <a:srgbClr val="D9EAD3">
              <a:alpha val="58099"/>
            </a:srgbClr>
          </a:solidFill>
          <a:ln w="9525" cap="flat" cmpd="sng">
            <a:solidFill>
              <a:schemeClr val="dk1"/>
            </a:solidFill>
            <a:prstDash val="solid"/>
            <a:round/>
            <a:headEnd type="none" w="sm" len="sm"/>
            <a:tailEnd type="none" w="sm" len="sm"/>
          </a:ln>
        </p:spPr>
        <p:txBody>
          <a:bodyPr spcFirstLastPara="1" wrap="square" lIns="121900" tIns="121900" rIns="121900" bIns="121900" anchor="t" anchorCtr="0">
            <a:spAutoFit/>
          </a:bodyPr>
          <a:lstStyle/>
          <a:p>
            <a:r>
              <a:rPr lang="en" sz="2400"/>
              <a:t>“Public Access”</a:t>
            </a:r>
            <a:endParaRPr sz="2400"/>
          </a:p>
        </p:txBody>
      </p:sp>
      <p:cxnSp>
        <p:nvCxnSpPr>
          <p:cNvPr id="295" name="Google Shape;295;p30"/>
          <p:cNvCxnSpPr>
            <a:endCxn id="284" idx="5"/>
          </p:cNvCxnSpPr>
          <p:nvPr/>
        </p:nvCxnSpPr>
        <p:spPr>
          <a:xfrm flipH="1">
            <a:off x="5463047" y="2298599"/>
            <a:ext cx="372400" cy="176400"/>
          </a:xfrm>
          <a:prstGeom prst="straightConnector1">
            <a:avLst/>
          </a:prstGeom>
          <a:noFill/>
          <a:ln w="9525" cap="flat" cmpd="sng">
            <a:solidFill>
              <a:schemeClr val="dk2"/>
            </a:solidFill>
            <a:prstDash val="solid"/>
            <a:round/>
            <a:headEnd type="none" w="med" len="med"/>
            <a:tailEnd type="triangle" w="med" len="med"/>
          </a:ln>
        </p:spPr>
      </p:cxnSp>
      <p:sp>
        <p:nvSpPr>
          <p:cNvPr id="296" name="Google Shape;296;p30"/>
          <p:cNvSpPr txBox="1"/>
          <p:nvPr/>
        </p:nvSpPr>
        <p:spPr>
          <a:xfrm>
            <a:off x="4513033" y="3599901"/>
            <a:ext cx="1860000" cy="984845"/>
          </a:xfrm>
          <a:prstGeom prst="rect">
            <a:avLst/>
          </a:prstGeom>
          <a:solidFill>
            <a:srgbClr val="D0E0E3"/>
          </a:solidFill>
          <a:ln w="9525" cap="flat" cmpd="sng">
            <a:solidFill>
              <a:schemeClr val="dk1"/>
            </a:solidFill>
            <a:prstDash val="solid"/>
            <a:round/>
            <a:headEnd type="none" w="sm" len="sm"/>
            <a:tailEnd type="none" w="sm" len="sm"/>
          </a:ln>
        </p:spPr>
        <p:txBody>
          <a:bodyPr spcFirstLastPara="1" wrap="square" lIns="121900" tIns="121900" rIns="121900" bIns="121900" anchor="t" anchorCtr="0">
            <a:spAutoFit/>
          </a:bodyPr>
          <a:lstStyle/>
          <a:p>
            <a:r>
              <a:rPr lang="en" sz="2400"/>
              <a:t>“OA Big Data”</a:t>
            </a:r>
            <a:endParaRPr sz="2400"/>
          </a:p>
        </p:txBody>
      </p:sp>
      <p:cxnSp>
        <p:nvCxnSpPr>
          <p:cNvPr id="297" name="Google Shape;297;p30"/>
          <p:cNvCxnSpPr>
            <a:stCxn id="296" idx="0"/>
            <a:endCxn id="238" idx="3"/>
          </p:cNvCxnSpPr>
          <p:nvPr/>
        </p:nvCxnSpPr>
        <p:spPr>
          <a:xfrm flipV="1">
            <a:off x="5443033" y="3278773"/>
            <a:ext cx="433124" cy="321128"/>
          </a:xfrm>
          <a:prstGeom prst="straightConnector1">
            <a:avLst/>
          </a:prstGeom>
          <a:noFill/>
          <a:ln w="9525" cap="flat" cmpd="sng">
            <a:solidFill>
              <a:schemeClr val="dk2"/>
            </a:solidFill>
            <a:prstDash val="solid"/>
            <a:round/>
            <a:headEnd type="none" w="med" len="med"/>
            <a:tailEnd type="triangle" w="med" len="med"/>
          </a:ln>
        </p:spPr>
      </p:cxnSp>
      <p:sp>
        <p:nvSpPr>
          <p:cNvPr id="298" name="Google Shape;298;p30"/>
          <p:cNvSpPr txBox="1"/>
          <p:nvPr/>
        </p:nvSpPr>
        <p:spPr>
          <a:xfrm>
            <a:off x="7671567" y="2908534"/>
            <a:ext cx="1860000" cy="800179"/>
          </a:xfrm>
          <a:prstGeom prst="rect">
            <a:avLst/>
          </a:prstGeom>
          <a:solidFill>
            <a:srgbClr val="D0E0E3"/>
          </a:solidFill>
          <a:ln w="9525" cap="flat" cmpd="sng">
            <a:solidFill>
              <a:schemeClr val="dk1"/>
            </a:solidFill>
            <a:prstDash val="solid"/>
            <a:round/>
            <a:headEnd type="none" w="sm" len="sm"/>
            <a:tailEnd type="none" w="sm" len="sm"/>
          </a:ln>
        </p:spPr>
        <p:txBody>
          <a:bodyPr spcFirstLastPara="1" wrap="square" lIns="121900" tIns="121900" rIns="121900" bIns="121900" anchor="t" anchorCtr="0">
            <a:spAutoFit/>
          </a:bodyPr>
          <a:lstStyle/>
          <a:p>
            <a:r>
              <a:rPr lang="en" sz="2400"/>
              <a:t>RADC </a:t>
            </a:r>
            <a:br>
              <a:rPr lang="en" sz="2400"/>
            </a:br>
            <a:r>
              <a:rPr lang="en" sz="1200"/>
              <a:t>e.g. FSRDC, IAB</a:t>
            </a:r>
            <a:endParaRPr sz="1200"/>
          </a:p>
        </p:txBody>
      </p:sp>
      <p:cxnSp>
        <p:nvCxnSpPr>
          <p:cNvPr id="299" name="Google Shape;299;p30"/>
          <p:cNvCxnSpPr>
            <a:stCxn id="298" idx="1"/>
            <a:endCxn id="279" idx="5"/>
          </p:cNvCxnSpPr>
          <p:nvPr/>
        </p:nvCxnSpPr>
        <p:spPr>
          <a:xfrm flipH="1" flipV="1">
            <a:off x="7420477" y="3195440"/>
            <a:ext cx="251090" cy="113184"/>
          </a:xfrm>
          <a:prstGeom prst="straightConnector1">
            <a:avLst/>
          </a:prstGeom>
          <a:noFill/>
          <a:ln w="9525" cap="flat" cmpd="sng">
            <a:solidFill>
              <a:schemeClr val="dk2"/>
            </a:solidFill>
            <a:prstDash val="solid"/>
            <a:round/>
            <a:headEnd type="none" w="med" len="med"/>
            <a:tailEnd type="triangle" w="med" len="med"/>
          </a:ln>
        </p:spPr>
      </p:cxnSp>
      <p:sp>
        <p:nvSpPr>
          <p:cNvPr id="300" name="Google Shape;300;p30"/>
          <p:cNvSpPr txBox="1"/>
          <p:nvPr/>
        </p:nvSpPr>
        <p:spPr>
          <a:xfrm>
            <a:off x="8192900" y="4060568"/>
            <a:ext cx="1860000" cy="615513"/>
          </a:xfrm>
          <a:prstGeom prst="rect">
            <a:avLst/>
          </a:prstGeom>
          <a:solidFill>
            <a:srgbClr val="D0E0E3"/>
          </a:solidFill>
          <a:ln w="9525" cap="flat" cmpd="sng">
            <a:solidFill>
              <a:schemeClr val="dk1"/>
            </a:solidFill>
            <a:prstDash val="solid"/>
            <a:round/>
            <a:headEnd type="none" w="sm" len="sm"/>
            <a:tailEnd type="none" w="sm" len="sm"/>
          </a:ln>
        </p:spPr>
        <p:txBody>
          <a:bodyPr spcFirstLastPara="1" wrap="square" lIns="121900" tIns="121900" rIns="121900" bIns="121900" anchor="t" anchorCtr="0">
            <a:spAutoFit/>
          </a:bodyPr>
          <a:lstStyle/>
          <a:p>
            <a:r>
              <a:rPr lang="en" sz="2400"/>
              <a:t>Firm data?</a:t>
            </a:r>
            <a:endParaRPr sz="1200"/>
          </a:p>
        </p:txBody>
      </p:sp>
      <p:cxnSp>
        <p:nvCxnSpPr>
          <p:cNvPr id="301" name="Google Shape;301;p30"/>
          <p:cNvCxnSpPr>
            <a:stCxn id="300" idx="1"/>
            <a:endCxn id="280" idx="6"/>
          </p:cNvCxnSpPr>
          <p:nvPr/>
        </p:nvCxnSpPr>
        <p:spPr>
          <a:xfrm flipH="1">
            <a:off x="7769567" y="4368325"/>
            <a:ext cx="423333" cy="127959"/>
          </a:xfrm>
          <a:prstGeom prst="straightConnector1">
            <a:avLst/>
          </a:prstGeom>
          <a:noFill/>
          <a:ln w="9525" cap="flat" cmpd="sng">
            <a:solidFill>
              <a:schemeClr val="dk2"/>
            </a:solidFill>
            <a:prstDash val="solid"/>
            <a:round/>
            <a:headEnd type="none" w="med" len="med"/>
            <a:tailEnd type="triangle" w="med" len="med"/>
          </a:ln>
        </p:spPr>
      </p:cxnSp>
      <p:cxnSp>
        <p:nvCxnSpPr>
          <p:cNvPr id="302" name="Google Shape;302;p30"/>
          <p:cNvCxnSpPr>
            <a:stCxn id="300" idx="2"/>
            <a:endCxn id="281" idx="0"/>
          </p:cNvCxnSpPr>
          <p:nvPr/>
        </p:nvCxnSpPr>
        <p:spPr>
          <a:xfrm flipH="1">
            <a:off x="8836633" y="4676081"/>
            <a:ext cx="286267" cy="536519"/>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1000"/>
                                        <p:tgtEl>
                                          <p:spTgt spid="237"/>
                                        </p:tgtEl>
                                      </p:cBhvr>
                                    </p:animEffect>
                                  </p:childTnLst>
                                </p:cTn>
                              </p:par>
                              <p:par>
                                <p:cTn id="8" presetID="10" presetClass="entr" presetSubtype="0" fill="hold" nodeType="withEffect">
                                  <p:stCondLst>
                                    <p:cond delay="0"/>
                                  </p:stCondLst>
                                  <p:childTnLst>
                                    <p:set>
                                      <p:cBhvr>
                                        <p:cTn id="9" dur="1" fill="hold">
                                          <p:stCondLst>
                                            <p:cond delay="0"/>
                                          </p:stCondLst>
                                        </p:cTn>
                                        <p:tgtEl>
                                          <p:spTgt spid="282"/>
                                        </p:tgtEl>
                                        <p:attrNameLst>
                                          <p:attrName>style.visibility</p:attrName>
                                        </p:attrNameLst>
                                      </p:cBhvr>
                                      <p:to>
                                        <p:strVal val="visible"/>
                                      </p:to>
                                    </p:set>
                                    <p:animEffect transition="in" filter="fade">
                                      <p:cBhvr>
                                        <p:cTn id="10" dur="1000"/>
                                        <p:tgtEl>
                                          <p:spTgt spid="2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5"/>
                                        </p:tgtEl>
                                        <p:attrNameLst>
                                          <p:attrName>style.visibility</p:attrName>
                                        </p:attrNameLst>
                                      </p:cBhvr>
                                      <p:to>
                                        <p:strVal val="visible"/>
                                      </p:to>
                                    </p:set>
                                    <p:animEffect transition="in" filter="fade">
                                      <p:cBhvr>
                                        <p:cTn id="15" dur="1000"/>
                                        <p:tgtEl>
                                          <p:spTgt spid="295"/>
                                        </p:tgtEl>
                                      </p:cBhvr>
                                    </p:animEffect>
                                  </p:childTnLst>
                                </p:cTn>
                              </p:par>
                              <p:par>
                                <p:cTn id="16" presetID="10" presetClass="entr" presetSubtype="0" fill="hold" nodeType="withEffect">
                                  <p:stCondLst>
                                    <p:cond delay="0"/>
                                  </p:stCondLst>
                                  <p:childTnLst>
                                    <p:set>
                                      <p:cBhvr>
                                        <p:cTn id="17" dur="1" fill="hold">
                                          <p:stCondLst>
                                            <p:cond delay="0"/>
                                          </p:stCondLst>
                                        </p:cTn>
                                        <p:tgtEl>
                                          <p:spTgt spid="294"/>
                                        </p:tgtEl>
                                        <p:attrNameLst>
                                          <p:attrName>style.visibility</p:attrName>
                                        </p:attrNameLst>
                                      </p:cBhvr>
                                      <p:to>
                                        <p:strVal val="visible"/>
                                      </p:to>
                                    </p:set>
                                    <p:animEffect transition="in" filter="fade">
                                      <p:cBhvr>
                                        <p:cTn id="18" dur="1000"/>
                                        <p:tgtEl>
                                          <p:spTgt spid="29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8"/>
                                        </p:tgtEl>
                                        <p:attrNameLst>
                                          <p:attrName>style.visibility</p:attrName>
                                        </p:attrNameLst>
                                      </p:cBhvr>
                                      <p:to>
                                        <p:strVal val="visible"/>
                                      </p:to>
                                    </p:set>
                                    <p:animEffect transition="in" filter="fade">
                                      <p:cBhvr>
                                        <p:cTn id="23" dur="1000"/>
                                        <p:tgtEl>
                                          <p:spTgt spid="238"/>
                                        </p:tgtEl>
                                      </p:cBhvr>
                                    </p:animEffect>
                                  </p:childTnLst>
                                </p:cTn>
                              </p:par>
                              <p:par>
                                <p:cTn id="24" presetID="10" presetClass="entr" presetSubtype="0" fill="hold" nodeType="withEffect">
                                  <p:stCondLst>
                                    <p:cond delay="0"/>
                                  </p:stCondLst>
                                  <p:childTnLst>
                                    <p:set>
                                      <p:cBhvr>
                                        <p:cTn id="25" dur="1" fill="hold">
                                          <p:stCondLst>
                                            <p:cond delay="0"/>
                                          </p:stCondLst>
                                        </p:cTn>
                                        <p:tgtEl>
                                          <p:spTgt spid="297"/>
                                        </p:tgtEl>
                                        <p:attrNameLst>
                                          <p:attrName>style.visibility</p:attrName>
                                        </p:attrNameLst>
                                      </p:cBhvr>
                                      <p:to>
                                        <p:strVal val="visible"/>
                                      </p:to>
                                    </p:set>
                                    <p:animEffect transition="in" filter="fade">
                                      <p:cBhvr>
                                        <p:cTn id="26" dur="1000"/>
                                        <p:tgtEl>
                                          <p:spTgt spid="297"/>
                                        </p:tgtEl>
                                      </p:cBhvr>
                                    </p:animEffect>
                                  </p:childTnLst>
                                </p:cTn>
                              </p:par>
                              <p:par>
                                <p:cTn id="27" presetID="10" presetClass="entr" presetSubtype="0" fill="hold" nodeType="withEffect">
                                  <p:stCondLst>
                                    <p:cond delay="0"/>
                                  </p:stCondLst>
                                  <p:childTnLst>
                                    <p:set>
                                      <p:cBhvr>
                                        <p:cTn id="28" dur="1" fill="hold">
                                          <p:stCondLst>
                                            <p:cond delay="0"/>
                                          </p:stCondLst>
                                        </p:cTn>
                                        <p:tgtEl>
                                          <p:spTgt spid="296"/>
                                        </p:tgtEl>
                                        <p:attrNameLst>
                                          <p:attrName>style.visibility</p:attrName>
                                        </p:attrNameLst>
                                      </p:cBhvr>
                                      <p:to>
                                        <p:strVal val="visible"/>
                                      </p:to>
                                    </p:set>
                                    <p:animEffect transition="in" filter="fade">
                                      <p:cBhvr>
                                        <p:cTn id="29" dur="1000"/>
                                        <p:tgtEl>
                                          <p:spTgt spid="29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9"/>
                                        </p:tgtEl>
                                        <p:attrNameLst>
                                          <p:attrName>style.visibility</p:attrName>
                                        </p:attrNameLst>
                                      </p:cBhvr>
                                      <p:to>
                                        <p:strVal val="visible"/>
                                      </p:to>
                                    </p:set>
                                    <p:animEffect transition="in" filter="fade">
                                      <p:cBhvr>
                                        <p:cTn id="34" dur="1000"/>
                                        <p:tgtEl>
                                          <p:spTgt spid="279"/>
                                        </p:tgtEl>
                                      </p:cBhvr>
                                    </p:animEffect>
                                  </p:childTnLst>
                                </p:cTn>
                              </p:par>
                              <p:par>
                                <p:cTn id="35" presetID="10" presetClass="entr" presetSubtype="0" fill="hold" nodeType="withEffect">
                                  <p:stCondLst>
                                    <p:cond delay="0"/>
                                  </p:stCondLst>
                                  <p:childTnLst>
                                    <p:set>
                                      <p:cBhvr>
                                        <p:cTn id="36" dur="1" fill="hold">
                                          <p:stCondLst>
                                            <p:cond delay="0"/>
                                          </p:stCondLst>
                                        </p:cTn>
                                        <p:tgtEl>
                                          <p:spTgt spid="299"/>
                                        </p:tgtEl>
                                        <p:attrNameLst>
                                          <p:attrName>style.visibility</p:attrName>
                                        </p:attrNameLst>
                                      </p:cBhvr>
                                      <p:to>
                                        <p:strVal val="visible"/>
                                      </p:to>
                                    </p:set>
                                    <p:animEffect transition="in" filter="fade">
                                      <p:cBhvr>
                                        <p:cTn id="37" dur="1000"/>
                                        <p:tgtEl>
                                          <p:spTgt spid="299"/>
                                        </p:tgtEl>
                                      </p:cBhvr>
                                    </p:animEffect>
                                  </p:childTnLst>
                                </p:cTn>
                              </p:par>
                              <p:par>
                                <p:cTn id="38" presetID="10" presetClass="entr" presetSubtype="0" fill="hold" nodeType="withEffect">
                                  <p:stCondLst>
                                    <p:cond delay="0"/>
                                  </p:stCondLst>
                                  <p:childTnLst>
                                    <p:set>
                                      <p:cBhvr>
                                        <p:cTn id="39" dur="1" fill="hold">
                                          <p:stCondLst>
                                            <p:cond delay="0"/>
                                          </p:stCondLst>
                                        </p:cTn>
                                        <p:tgtEl>
                                          <p:spTgt spid="298"/>
                                        </p:tgtEl>
                                        <p:attrNameLst>
                                          <p:attrName>style.visibility</p:attrName>
                                        </p:attrNameLst>
                                      </p:cBhvr>
                                      <p:to>
                                        <p:strVal val="visible"/>
                                      </p:to>
                                    </p:set>
                                    <p:animEffect transition="in" filter="fade">
                                      <p:cBhvr>
                                        <p:cTn id="40" dur="1000"/>
                                        <p:tgtEl>
                                          <p:spTgt spid="29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80"/>
                                        </p:tgtEl>
                                        <p:attrNameLst>
                                          <p:attrName>style.visibility</p:attrName>
                                        </p:attrNameLst>
                                      </p:cBhvr>
                                      <p:to>
                                        <p:strVal val="visible"/>
                                      </p:to>
                                    </p:set>
                                    <p:animEffect transition="in" filter="fade">
                                      <p:cBhvr>
                                        <p:cTn id="45" dur="1000"/>
                                        <p:tgtEl>
                                          <p:spTgt spid="280"/>
                                        </p:tgtEl>
                                      </p:cBhvr>
                                    </p:animEffect>
                                  </p:childTnLst>
                                </p:cTn>
                              </p:par>
                              <p:par>
                                <p:cTn id="46" presetID="10" presetClass="entr" presetSubtype="0" fill="hold" nodeType="withEffect">
                                  <p:stCondLst>
                                    <p:cond delay="0"/>
                                  </p:stCondLst>
                                  <p:childTnLst>
                                    <p:set>
                                      <p:cBhvr>
                                        <p:cTn id="47" dur="1" fill="hold">
                                          <p:stCondLst>
                                            <p:cond delay="0"/>
                                          </p:stCondLst>
                                        </p:cTn>
                                        <p:tgtEl>
                                          <p:spTgt spid="300"/>
                                        </p:tgtEl>
                                        <p:attrNameLst>
                                          <p:attrName>style.visibility</p:attrName>
                                        </p:attrNameLst>
                                      </p:cBhvr>
                                      <p:to>
                                        <p:strVal val="visible"/>
                                      </p:to>
                                    </p:set>
                                    <p:animEffect transition="in" filter="fade">
                                      <p:cBhvr>
                                        <p:cTn id="48" dur="1000"/>
                                        <p:tgtEl>
                                          <p:spTgt spid="300"/>
                                        </p:tgtEl>
                                      </p:cBhvr>
                                    </p:animEffect>
                                  </p:childTnLst>
                                </p:cTn>
                              </p:par>
                              <p:par>
                                <p:cTn id="49" presetID="10" presetClass="entr" presetSubtype="0" fill="hold" nodeType="withEffect">
                                  <p:stCondLst>
                                    <p:cond delay="0"/>
                                  </p:stCondLst>
                                  <p:childTnLst>
                                    <p:set>
                                      <p:cBhvr>
                                        <p:cTn id="50" dur="1" fill="hold">
                                          <p:stCondLst>
                                            <p:cond delay="0"/>
                                          </p:stCondLst>
                                        </p:cTn>
                                        <p:tgtEl>
                                          <p:spTgt spid="301"/>
                                        </p:tgtEl>
                                        <p:attrNameLst>
                                          <p:attrName>style.visibility</p:attrName>
                                        </p:attrNameLst>
                                      </p:cBhvr>
                                      <p:to>
                                        <p:strVal val="visible"/>
                                      </p:to>
                                    </p:set>
                                    <p:animEffect transition="in" filter="fade">
                                      <p:cBhvr>
                                        <p:cTn id="51" dur="1000"/>
                                        <p:tgtEl>
                                          <p:spTgt spid="301"/>
                                        </p:tgtEl>
                                      </p:cBhvr>
                                    </p:animEffect>
                                  </p:childTnLst>
                                </p:cTn>
                              </p:par>
                              <p:par>
                                <p:cTn id="52" presetID="10" presetClass="entr" presetSubtype="0" fill="hold" nodeType="withEffect">
                                  <p:stCondLst>
                                    <p:cond delay="0"/>
                                  </p:stCondLst>
                                  <p:childTnLst>
                                    <p:set>
                                      <p:cBhvr>
                                        <p:cTn id="53" dur="1" fill="hold">
                                          <p:stCondLst>
                                            <p:cond delay="0"/>
                                          </p:stCondLst>
                                        </p:cTn>
                                        <p:tgtEl>
                                          <p:spTgt spid="302"/>
                                        </p:tgtEl>
                                        <p:attrNameLst>
                                          <p:attrName>style.visibility</p:attrName>
                                        </p:attrNameLst>
                                      </p:cBhvr>
                                      <p:to>
                                        <p:strVal val="visible"/>
                                      </p:to>
                                    </p:set>
                                    <p:animEffect transition="in" filter="fade">
                                      <p:cBhvr>
                                        <p:cTn id="54" dur="1000"/>
                                        <p:tgtEl>
                                          <p:spTgt spid="302"/>
                                        </p:tgtEl>
                                      </p:cBhvr>
                                    </p:animEffect>
                                  </p:childTnLst>
                                </p:cTn>
                              </p:par>
                              <p:par>
                                <p:cTn id="55" presetID="10" presetClass="entr" presetSubtype="0" fill="hold" nodeType="withEffect">
                                  <p:stCondLst>
                                    <p:cond delay="0"/>
                                  </p:stCondLst>
                                  <p:childTnLst>
                                    <p:set>
                                      <p:cBhvr>
                                        <p:cTn id="56" dur="1" fill="hold">
                                          <p:stCondLst>
                                            <p:cond delay="0"/>
                                          </p:stCondLst>
                                        </p:cTn>
                                        <p:tgtEl>
                                          <p:spTgt spid="281"/>
                                        </p:tgtEl>
                                        <p:attrNameLst>
                                          <p:attrName>style.visibility</p:attrName>
                                        </p:attrNameLst>
                                      </p:cBhvr>
                                      <p:to>
                                        <p:strVal val="visible"/>
                                      </p:to>
                                    </p:set>
                                    <p:animEffect transition="in" filter="fade">
                                      <p:cBhvr>
                                        <p:cTn id="57" dur="1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spcBef>
                <a:spcPts val="0"/>
              </a:spcBef>
            </a:pPr>
            <a:r>
              <a:rPr lang="en"/>
              <a:t>Access</a:t>
            </a:r>
            <a:endParaRPr/>
          </a:p>
        </p:txBody>
      </p:sp>
      <p:sp>
        <p:nvSpPr>
          <p:cNvPr id="183" name="Google Shape;183;p29"/>
          <p:cNvSpPr txBox="1"/>
          <p:nvPr/>
        </p:nvSpPr>
        <p:spPr>
          <a:xfrm>
            <a:off x="635767" y="1739034"/>
            <a:ext cx="3487600" cy="984845"/>
          </a:xfrm>
          <a:prstGeom prst="rect">
            <a:avLst/>
          </a:prstGeom>
          <a:noFill/>
          <a:ln>
            <a:noFill/>
          </a:ln>
        </p:spPr>
        <p:txBody>
          <a:bodyPr spcFirstLastPara="1" wrap="square" lIns="121900" tIns="121900" rIns="121900" bIns="121900" anchor="t" anchorCtr="0">
            <a:spAutoFit/>
          </a:bodyPr>
          <a:lstStyle/>
          <a:p>
            <a:r>
              <a:rPr lang="en" sz="2400"/>
              <a:t>Access by whom?</a:t>
            </a:r>
            <a:endParaRPr sz="2400"/>
          </a:p>
          <a:p>
            <a:r>
              <a:rPr lang="en" sz="2400"/>
              <a:t>Access how easy?</a:t>
            </a:r>
            <a:endParaRPr sz="2400"/>
          </a:p>
        </p:txBody>
      </p:sp>
      <p:cxnSp>
        <p:nvCxnSpPr>
          <p:cNvPr id="184" name="Google Shape;184;p29"/>
          <p:cNvCxnSpPr/>
          <p:nvPr/>
        </p:nvCxnSpPr>
        <p:spPr>
          <a:xfrm rot="10800000">
            <a:off x="4282167" y="1589267"/>
            <a:ext cx="0" cy="4385200"/>
          </a:xfrm>
          <a:prstGeom prst="straightConnector1">
            <a:avLst/>
          </a:prstGeom>
          <a:noFill/>
          <a:ln w="9525" cap="flat" cmpd="sng">
            <a:solidFill>
              <a:schemeClr val="dk2"/>
            </a:solidFill>
            <a:prstDash val="solid"/>
            <a:round/>
            <a:headEnd type="none" w="med" len="med"/>
            <a:tailEnd type="triangle" w="med" len="med"/>
          </a:ln>
        </p:spPr>
      </p:cxnSp>
      <p:cxnSp>
        <p:nvCxnSpPr>
          <p:cNvPr id="185" name="Google Shape;185;p29"/>
          <p:cNvCxnSpPr/>
          <p:nvPr/>
        </p:nvCxnSpPr>
        <p:spPr>
          <a:xfrm>
            <a:off x="4282167" y="5955767"/>
            <a:ext cx="6189600" cy="9200"/>
          </a:xfrm>
          <a:prstGeom prst="straightConnector1">
            <a:avLst/>
          </a:prstGeom>
          <a:noFill/>
          <a:ln w="9525" cap="flat" cmpd="sng">
            <a:solidFill>
              <a:schemeClr val="dk2"/>
            </a:solidFill>
            <a:prstDash val="solid"/>
            <a:round/>
            <a:headEnd type="none" w="med" len="med"/>
            <a:tailEnd type="triangle" w="med" len="med"/>
          </a:ln>
        </p:spPr>
      </p:cxnSp>
      <p:sp>
        <p:nvSpPr>
          <p:cNvPr id="186" name="Google Shape;186;p29"/>
          <p:cNvSpPr txBox="1"/>
          <p:nvPr/>
        </p:nvSpPr>
        <p:spPr>
          <a:xfrm>
            <a:off x="4282167" y="6049268"/>
            <a:ext cx="6273600" cy="615513"/>
          </a:xfrm>
          <a:prstGeom prst="rect">
            <a:avLst/>
          </a:prstGeom>
          <a:noFill/>
          <a:ln>
            <a:noFill/>
          </a:ln>
        </p:spPr>
        <p:txBody>
          <a:bodyPr spcFirstLastPara="1" wrap="square" lIns="121900" tIns="121900" rIns="121900" bIns="121900" anchor="t" anchorCtr="0">
            <a:spAutoFit/>
          </a:bodyPr>
          <a:lstStyle/>
          <a:p>
            <a:r>
              <a:rPr lang="en" sz="2400"/>
              <a:t>1              10                    100                         1000</a:t>
            </a:r>
            <a:endParaRPr sz="2400"/>
          </a:p>
        </p:txBody>
      </p:sp>
      <p:sp>
        <p:nvSpPr>
          <p:cNvPr id="187" name="Google Shape;187;p29"/>
          <p:cNvSpPr txBox="1"/>
          <p:nvPr/>
        </p:nvSpPr>
        <p:spPr>
          <a:xfrm>
            <a:off x="10340767" y="5693967"/>
            <a:ext cx="523600" cy="615513"/>
          </a:xfrm>
          <a:prstGeom prst="rect">
            <a:avLst/>
          </a:prstGeom>
          <a:noFill/>
          <a:ln>
            <a:noFill/>
          </a:ln>
        </p:spPr>
        <p:txBody>
          <a:bodyPr spcFirstLastPara="1" wrap="square" lIns="121900" tIns="121900" rIns="121900" bIns="121900" anchor="t" anchorCtr="0">
            <a:spAutoFit/>
          </a:bodyPr>
          <a:lstStyle/>
          <a:p>
            <a:r>
              <a:rPr lang="en" sz="2400"/>
              <a:t>t</a:t>
            </a:r>
            <a:endParaRPr sz="2400"/>
          </a:p>
        </p:txBody>
      </p:sp>
      <p:sp>
        <p:nvSpPr>
          <p:cNvPr id="188" name="Google Shape;188;p29"/>
          <p:cNvSpPr txBox="1"/>
          <p:nvPr/>
        </p:nvSpPr>
        <p:spPr>
          <a:xfrm>
            <a:off x="3459400" y="1739033"/>
            <a:ext cx="785200" cy="6155491"/>
          </a:xfrm>
          <a:prstGeom prst="rect">
            <a:avLst/>
          </a:prstGeom>
          <a:noFill/>
          <a:ln>
            <a:noFill/>
          </a:ln>
        </p:spPr>
        <p:txBody>
          <a:bodyPr spcFirstLastPara="1" wrap="square" lIns="121900" tIns="121900" rIns="121900" bIns="121900" anchor="t" anchorCtr="0">
            <a:spAutoFit/>
          </a:bodyPr>
          <a:lstStyle/>
          <a:p>
            <a:pPr algn="r"/>
            <a:r>
              <a:rPr lang="en" sz="2400"/>
              <a:t>1000</a:t>
            </a:r>
            <a:endParaRPr sz="2400"/>
          </a:p>
          <a:p>
            <a:pPr algn="r"/>
            <a:endParaRPr sz="2400"/>
          </a:p>
          <a:p>
            <a:pPr algn="r"/>
            <a:endParaRPr sz="2400"/>
          </a:p>
          <a:p>
            <a:pPr algn="r"/>
            <a:endParaRPr sz="2400"/>
          </a:p>
          <a:p>
            <a:pPr algn="r"/>
            <a:endParaRPr sz="2400"/>
          </a:p>
          <a:p>
            <a:pPr algn="r"/>
            <a:r>
              <a:rPr lang="en" sz="2400"/>
              <a:t>100</a:t>
            </a:r>
            <a:endParaRPr sz="2400"/>
          </a:p>
          <a:p>
            <a:pPr algn="r"/>
            <a:endParaRPr sz="2400"/>
          </a:p>
          <a:p>
            <a:pPr algn="r"/>
            <a:endParaRPr sz="2400"/>
          </a:p>
          <a:p>
            <a:pPr algn="r"/>
            <a:endParaRPr sz="2400"/>
          </a:p>
          <a:p>
            <a:pPr algn="r"/>
            <a:r>
              <a:rPr lang="en" sz="2400"/>
              <a:t>10</a:t>
            </a:r>
            <a:endParaRPr sz="2400"/>
          </a:p>
          <a:p>
            <a:pPr algn="r"/>
            <a:endParaRPr sz="2400"/>
          </a:p>
          <a:p>
            <a:pPr algn="r"/>
            <a:endParaRPr sz="2400"/>
          </a:p>
          <a:p>
            <a:pPr algn="r"/>
            <a:endParaRPr sz="2400"/>
          </a:p>
          <a:p>
            <a:pPr algn="r"/>
            <a:r>
              <a:rPr lang="en" sz="2400"/>
              <a:t>1</a:t>
            </a:r>
            <a:endParaRPr sz="2400"/>
          </a:p>
          <a:p>
            <a:pPr algn="r"/>
            <a:endParaRPr sz="2400"/>
          </a:p>
        </p:txBody>
      </p:sp>
      <p:sp>
        <p:nvSpPr>
          <p:cNvPr id="189" name="Google Shape;189;p29"/>
          <p:cNvSpPr txBox="1"/>
          <p:nvPr/>
        </p:nvSpPr>
        <p:spPr>
          <a:xfrm>
            <a:off x="4104500" y="1150000"/>
            <a:ext cx="392800" cy="615513"/>
          </a:xfrm>
          <a:prstGeom prst="rect">
            <a:avLst/>
          </a:prstGeom>
          <a:noFill/>
          <a:ln>
            <a:noFill/>
          </a:ln>
        </p:spPr>
        <p:txBody>
          <a:bodyPr spcFirstLastPara="1" wrap="square" lIns="121900" tIns="121900" rIns="121900" bIns="121900" anchor="t" anchorCtr="0">
            <a:spAutoFit/>
          </a:bodyPr>
          <a:lstStyle/>
          <a:p>
            <a:r>
              <a:rPr lang="en" sz="2400"/>
              <a:t>N</a:t>
            </a:r>
            <a:endParaRPr sz="2400"/>
          </a:p>
        </p:txBody>
      </p:sp>
      <p:pic>
        <p:nvPicPr>
          <p:cNvPr id="190" name="Google Shape;190;p29"/>
          <p:cNvPicPr preferRelativeResize="0"/>
          <p:nvPr/>
        </p:nvPicPr>
        <p:blipFill>
          <a:blip r:embed="rId3">
            <a:alphaModFix/>
          </a:blip>
          <a:stretch>
            <a:fillRect/>
          </a:stretch>
        </p:blipFill>
        <p:spPr>
          <a:xfrm>
            <a:off x="3893000" y="2095933"/>
            <a:ext cx="351600" cy="351600"/>
          </a:xfrm>
          <a:prstGeom prst="rect">
            <a:avLst/>
          </a:prstGeom>
          <a:noFill/>
          <a:ln>
            <a:noFill/>
          </a:ln>
        </p:spPr>
      </p:pic>
      <p:pic>
        <p:nvPicPr>
          <p:cNvPr id="191" name="Google Shape;191;p29"/>
          <p:cNvPicPr preferRelativeResize="0"/>
          <p:nvPr/>
        </p:nvPicPr>
        <p:blipFill>
          <a:blip r:embed="rId3">
            <a:alphaModFix/>
          </a:blip>
          <a:stretch>
            <a:fillRect/>
          </a:stretch>
        </p:blipFill>
        <p:spPr>
          <a:xfrm>
            <a:off x="3600267" y="2095933"/>
            <a:ext cx="351600" cy="351600"/>
          </a:xfrm>
          <a:prstGeom prst="rect">
            <a:avLst/>
          </a:prstGeom>
          <a:noFill/>
          <a:ln>
            <a:noFill/>
          </a:ln>
        </p:spPr>
      </p:pic>
      <p:pic>
        <p:nvPicPr>
          <p:cNvPr id="192" name="Google Shape;192;p29"/>
          <p:cNvPicPr preferRelativeResize="0"/>
          <p:nvPr/>
        </p:nvPicPr>
        <p:blipFill>
          <a:blip r:embed="rId3">
            <a:alphaModFix/>
          </a:blip>
          <a:stretch>
            <a:fillRect/>
          </a:stretch>
        </p:blipFill>
        <p:spPr>
          <a:xfrm>
            <a:off x="3803467" y="2299133"/>
            <a:ext cx="351600" cy="351600"/>
          </a:xfrm>
          <a:prstGeom prst="rect">
            <a:avLst/>
          </a:prstGeom>
          <a:noFill/>
          <a:ln>
            <a:noFill/>
          </a:ln>
        </p:spPr>
      </p:pic>
      <p:pic>
        <p:nvPicPr>
          <p:cNvPr id="193" name="Google Shape;193;p29"/>
          <p:cNvPicPr preferRelativeResize="0"/>
          <p:nvPr/>
        </p:nvPicPr>
        <p:blipFill>
          <a:blip r:embed="rId3">
            <a:alphaModFix/>
          </a:blip>
          <a:stretch>
            <a:fillRect/>
          </a:stretch>
        </p:blipFill>
        <p:spPr>
          <a:xfrm>
            <a:off x="3893000" y="3503500"/>
            <a:ext cx="351600" cy="351600"/>
          </a:xfrm>
          <a:prstGeom prst="rect">
            <a:avLst/>
          </a:prstGeom>
          <a:noFill/>
          <a:ln>
            <a:noFill/>
          </a:ln>
        </p:spPr>
      </p:pic>
      <p:pic>
        <p:nvPicPr>
          <p:cNvPr id="194" name="Google Shape;194;p29"/>
          <p:cNvPicPr preferRelativeResize="0"/>
          <p:nvPr/>
        </p:nvPicPr>
        <p:blipFill>
          <a:blip r:embed="rId4">
            <a:alphaModFix/>
          </a:blip>
          <a:stretch>
            <a:fillRect/>
          </a:stretch>
        </p:blipFill>
        <p:spPr>
          <a:xfrm>
            <a:off x="3803467" y="4707867"/>
            <a:ext cx="209733" cy="209733"/>
          </a:xfrm>
          <a:prstGeom prst="rect">
            <a:avLst/>
          </a:prstGeom>
          <a:noFill/>
          <a:ln>
            <a:noFill/>
          </a:ln>
        </p:spPr>
      </p:pic>
      <p:pic>
        <p:nvPicPr>
          <p:cNvPr id="195" name="Google Shape;195;p29"/>
          <p:cNvPicPr preferRelativeResize="0"/>
          <p:nvPr/>
        </p:nvPicPr>
        <p:blipFill>
          <a:blip r:embed="rId5">
            <a:alphaModFix/>
          </a:blip>
          <a:stretch>
            <a:fillRect/>
          </a:stretch>
        </p:blipFill>
        <p:spPr>
          <a:xfrm>
            <a:off x="3803467" y="4707867"/>
            <a:ext cx="351600" cy="351600"/>
          </a:xfrm>
          <a:prstGeom prst="rect">
            <a:avLst/>
          </a:prstGeom>
          <a:noFill/>
          <a:ln>
            <a:noFill/>
          </a:ln>
        </p:spPr>
      </p:pic>
      <p:pic>
        <p:nvPicPr>
          <p:cNvPr id="196" name="Google Shape;196;p29"/>
          <p:cNvPicPr preferRelativeResize="0"/>
          <p:nvPr/>
        </p:nvPicPr>
        <p:blipFill>
          <a:blip r:embed="rId4">
            <a:alphaModFix/>
          </a:blip>
          <a:stretch>
            <a:fillRect/>
          </a:stretch>
        </p:blipFill>
        <p:spPr>
          <a:xfrm>
            <a:off x="4006667" y="4911067"/>
            <a:ext cx="209733" cy="209733"/>
          </a:xfrm>
          <a:prstGeom prst="rect">
            <a:avLst/>
          </a:prstGeom>
          <a:noFill/>
          <a:ln>
            <a:noFill/>
          </a:ln>
        </p:spPr>
      </p:pic>
      <p:pic>
        <p:nvPicPr>
          <p:cNvPr id="197" name="Google Shape;197;p29"/>
          <p:cNvPicPr preferRelativeResize="0"/>
          <p:nvPr/>
        </p:nvPicPr>
        <p:blipFill>
          <a:blip r:embed="rId5">
            <a:alphaModFix/>
          </a:blip>
          <a:stretch>
            <a:fillRect/>
          </a:stretch>
        </p:blipFill>
        <p:spPr>
          <a:xfrm>
            <a:off x="3864800" y="5770367"/>
            <a:ext cx="351600" cy="351600"/>
          </a:xfrm>
          <a:prstGeom prst="rect">
            <a:avLst/>
          </a:prstGeom>
          <a:noFill/>
          <a:ln>
            <a:noFill/>
          </a:ln>
        </p:spPr>
      </p:pic>
      <p:pic>
        <p:nvPicPr>
          <p:cNvPr id="198" name="Google Shape;198;p29"/>
          <p:cNvPicPr preferRelativeResize="0"/>
          <p:nvPr/>
        </p:nvPicPr>
        <p:blipFill>
          <a:blip r:embed="rId4">
            <a:alphaModFix/>
          </a:blip>
          <a:stretch>
            <a:fillRect/>
          </a:stretch>
        </p:blipFill>
        <p:spPr>
          <a:xfrm>
            <a:off x="3747134" y="3645367"/>
            <a:ext cx="209733" cy="209733"/>
          </a:xfrm>
          <a:prstGeom prst="rect">
            <a:avLst/>
          </a:prstGeom>
          <a:noFill/>
          <a:ln>
            <a:noFill/>
          </a:ln>
        </p:spPr>
      </p:pic>
      <p:sp>
        <p:nvSpPr>
          <p:cNvPr id="199" name="Google Shape;199;p29"/>
          <p:cNvSpPr/>
          <p:nvPr/>
        </p:nvSpPr>
        <p:spPr>
          <a:xfrm>
            <a:off x="3574333" y="2095933"/>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00" name="Google Shape;200;p29"/>
          <p:cNvSpPr/>
          <p:nvPr/>
        </p:nvSpPr>
        <p:spPr>
          <a:xfrm>
            <a:off x="3587333" y="3514100"/>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01" name="Google Shape;201;p29"/>
          <p:cNvSpPr/>
          <p:nvPr/>
        </p:nvSpPr>
        <p:spPr>
          <a:xfrm>
            <a:off x="3531000" y="4681633"/>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02" name="Google Shape;202;p29"/>
          <p:cNvSpPr/>
          <p:nvPr/>
        </p:nvSpPr>
        <p:spPr>
          <a:xfrm>
            <a:off x="3574333" y="5807800"/>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03" name="Google Shape;203;p29"/>
          <p:cNvSpPr/>
          <p:nvPr/>
        </p:nvSpPr>
        <p:spPr>
          <a:xfrm>
            <a:off x="5155633" y="1908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4" name="Google Shape;204;p29"/>
          <p:cNvSpPr/>
          <p:nvPr/>
        </p:nvSpPr>
        <p:spPr>
          <a:xfrm>
            <a:off x="5202433" y="2095933"/>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5" name="Google Shape;205;p29"/>
          <p:cNvSpPr/>
          <p:nvPr/>
        </p:nvSpPr>
        <p:spPr>
          <a:xfrm>
            <a:off x="5309367" y="1964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6" name="Google Shape;206;p29"/>
          <p:cNvSpPr/>
          <p:nvPr/>
        </p:nvSpPr>
        <p:spPr>
          <a:xfrm>
            <a:off x="5016700" y="202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7" name="Google Shape;207;p29"/>
          <p:cNvSpPr/>
          <p:nvPr/>
        </p:nvSpPr>
        <p:spPr>
          <a:xfrm>
            <a:off x="6049200" y="2868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8" name="Google Shape;208;p29"/>
          <p:cNvSpPr/>
          <p:nvPr/>
        </p:nvSpPr>
        <p:spPr>
          <a:xfrm>
            <a:off x="6171633" y="2924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9" name="Google Shape;209;p29"/>
          <p:cNvSpPr/>
          <p:nvPr/>
        </p:nvSpPr>
        <p:spPr>
          <a:xfrm>
            <a:off x="6049200" y="298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0" name="Google Shape;210;p29"/>
          <p:cNvSpPr/>
          <p:nvPr/>
        </p:nvSpPr>
        <p:spPr>
          <a:xfrm>
            <a:off x="6171633" y="3036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1" name="Google Shape;211;p29"/>
          <p:cNvSpPr/>
          <p:nvPr/>
        </p:nvSpPr>
        <p:spPr>
          <a:xfrm>
            <a:off x="6874800" y="2924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2" name="Google Shape;212;p29"/>
          <p:cNvSpPr/>
          <p:nvPr/>
        </p:nvSpPr>
        <p:spPr>
          <a:xfrm>
            <a:off x="6975067" y="2908533"/>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3" name="Google Shape;213;p29"/>
          <p:cNvSpPr/>
          <p:nvPr/>
        </p:nvSpPr>
        <p:spPr>
          <a:xfrm>
            <a:off x="6975067" y="298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4" name="Google Shape;214;p29"/>
          <p:cNvSpPr/>
          <p:nvPr/>
        </p:nvSpPr>
        <p:spPr>
          <a:xfrm>
            <a:off x="7119467" y="298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5" name="Google Shape;215;p29"/>
          <p:cNvSpPr/>
          <p:nvPr/>
        </p:nvSpPr>
        <p:spPr>
          <a:xfrm>
            <a:off x="6921600" y="30530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6" name="Google Shape;216;p29"/>
          <p:cNvSpPr/>
          <p:nvPr/>
        </p:nvSpPr>
        <p:spPr>
          <a:xfrm>
            <a:off x="7273233" y="4381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7" name="Google Shape;217;p29"/>
          <p:cNvSpPr/>
          <p:nvPr/>
        </p:nvSpPr>
        <p:spPr>
          <a:xfrm>
            <a:off x="7448367" y="4437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8" name="Google Shape;218;p29"/>
          <p:cNvSpPr/>
          <p:nvPr/>
        </p:nvSpPr>
        <p:spPr>
          <a:xfrm>
            <a:off x="7353567" y="4493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9" name="Google Shape;219;p29"/>
          <p:cNvSpPr/>
          <p:nvPr/>
        </p:nvSpPr>
        <p:spPr>
          <a:xfrm>
            <a:off x="8724967" y="5693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0" name="Google Shape;220;p29"/>
          <p:cNvSpPr/>
          <p:nvPr/>
        </p:nvSpPr>
        <p:spPr>
          <a:xfrm>
            <a:off x="8860033" y="5749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1" name="Google Shape;221;p29"/>
          <p:cNvSpPr/>
          <p:nvPr/>
        </p:nvSpPr>
        <p:spPr>
          <a:xfrm>
            <a:off x="8813233" y="55664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2" name="Google Shape;222;p29"/>
          <p:cNvSpPr/>
          <p:nvPr/>
        </p:nvSpPr>
        <p:spPr>
          <a:xfrm>
            <a:off x="5219900" y="22240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3" name="Google Shape;223;p29"/>
          <p:cNvSpPr/>
          <p:nvPr/>
        </p:nvSpPr>
        <p:spPr>
          <a:xfrm>
            <a:off x="5423100" y="24272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4" name="Google Shape;224;p29"/>
          <p:cNvSpPr/>
          <p:nvPr/>
        </p:nvSpPr>
        <p:spPr>
          <a:xfrm>
            <a:off x="5626300" y="26304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5" name="Google Shape;225;p29"/>
          <p:cNvSpPr/>
          <p:nvPr/>
        </p:nvSpPr>
        <p:spPr>
          <a:xfrm>
            <a:off x="5829500" y="28336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6" name="Google Shape;226;p29"/>
          <p:cNvSpPr/>
          <p:nvPr/>
        </p:nvSpPr>
        <p:spPr>
          <a:xfrm>
            <a:off x="6032700" y="3036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7" name="Google Shape;227;p29"/>
          <p:cNvSpPr/>
          <p:nvPr/>
        </p:nvSpPr>
        <p:spPr>
          <a:xfrm>
            <a:off x="6235900" y="32400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8" name="Google Shape;228;p29"/>
          <p:cNvSpPr/>
          <p:nvPr/>
        </p:nvSpPr>
        <p:spPr>
          <a:xfrm>
            <a:off x="6439100" y="34432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9" name="Google Shape;229;p29"/>
          <p:cNvSpPr/>
          <p:nvPr/>
        </p:nvSpPr>
        <p:spPr>
          <a:xfrm>
            <a:off x="6642300" y="36464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0" name="Google Shape;230;p29"/>
          <p:cNvSpPr/>
          <p:nvPr/>
        </p:nvSpPr>
        <p:spPr>
          <a:xfrm>
            <a:off x="6845500" y="38496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1" name="Google Shape;231;p29"/>
          <p:cNvSpPr/>
          <p:nvPr/>
        </p:nvSpPr>
        <p:spPr>
          <a:xfrm>
            <a:off x="7048700" y="4052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2" name="Google Shape;232;p29"/>
          <p:cNvSpPr/>
          <p:nvPr/>
        </p:nvSpPr>
        <p:spPr>
          <a:xfrm>
            <a:off x="7251900" y="42560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 name="Arc 1">
            <a:extLst>
              <a:ext uri="{FF2B5EF4-FFF2-40B4-BE49-F238E27FC236}">
                <a16:creationId xmlns:a16="http://schemas.microsoft.com/office/drawing/2014/main" id="{C01C16F3-47D4-2133-B910-D1A789EC5C3E}"/>
              </a:ext>
            </a:extLst>
          </p:cNvPr>
          <p:cNvSpPr/>
          <p:nvPr/>
        </p:nvSpPr>
        <p:spPr>
          <a:xfrm>
            <a:off x="3296873" y="3505491"/>
            <a:ext cx="3976360" cy="2788567"/>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Arc 2">
            <a:extLst>
              <a:ext uri="{FF2B5EF4-FFF2-40B4-BE49-F238E27FC236}">
                <a16:creationId xmlns:a16="http://schemas.microsoft.com/office/drawing/2014/main" id="{72334B48-8957-83BD-D982-0AC7DD2AD4EE}"/>
              </a:ext>
            </a:extLst>
          </p:cNvPr>
          <p:cNvSpPr/>
          <p:nvPr/>
        </p:nvSpPr>
        <p:spPr>
          <a:xfrm>
            <a:off x="2980634" y="3970985"/>
            <a:ext cx="3976360" cy="2788567"/>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a:extLst>
              <a:ext uri="{FF2B5EF4-FFF2-40B4-BE49-F238E27FC236}">
                <a16:creationId xmlns:a16="http://schemas.microsoft.com/office/drawing/2014/main" id="{FAAEDE79-A8C7-7B06-7627-0010493CE545}"/>
              </a:ext>
            </a:extLst>
          </p:cNvPr>
          <p:cNvSpPr/>
          <p:nvPr/>
        </p:nvSpPr>
        <p:spPr>
          <a:xfrm>
            <a:off x="2607207" y="4436182"/>
            <a:ext cx="3976360" cy="2788567"/>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58C25224-D919-2D9C-4E29-727F6C2D1635}"/>
              </a:ext>
            </a:extLst>
          </p:cNvPr>
          <p:cNvSpPr txBox="1"/>
          <p:nvPr/>
        </p:nvSpPr>
        <p:spPr>
          <a:xfrm>
            <a:off x="4781548" y="5527152"/>
            <a:ext cx="2064103" cy="369332"/>
          </a:xfrm>
          <a:prstGeom prst="rect">
            <a:avLst/>
          </a:prstGeom>
          <a:noFill/>
        </p:spPr>
        <p:txBody>
          <a:bodyPr wrap="square" rtlCol="0">
            <a:spAutoFit/>
          </a:bodyPr>
          <a:lstStyle/>
          <a:p>
            <a:r>
              <a:rPr lang="en-US" dirty="0"/>
              <a:t>Iso-privacy lines</a:t>
            </a:r>
          </a:p>
        </p:txBody>
      </p:sp>
      <p:sp>
        <p:nvSpPr>
          <p:cNvPr id="6" name="Arrow: Down 5">
            <a:extLst>
              <a:ext uri="{FF2B5EF4-FFF2-40B4-BE49-F238E27FC236}">
                <a16:creationId xmlns:a16="http://schemas.microsoft.com/office/drawing/2014/main" id="{8653499B-2A6D-BDE7-D3B2-B27390F76C8C}"/>
              </a:ext>
            </a:extLst>
          </p:cNvPr>
          <p:cNvSpPr/>
          <p:nvPr/>
        </p:nvSpPr>
        <p:spPr>
          <a:xfrm rot="2721434">
            <a:off x="5951005" y="4015465"/>
            <a:ext cx="185964" cy="11240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149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crisis in the 2000s</a:t>
            </a:r>
          </a:p>
        </p:txBody>
      </p:sp>
      <p:sp>
        <p:nvSpPr>
          <p:cNvPr id="3" name="Content Placeholder 2"/>
          <p:cNvSpPr>
            <a:spLocks noGrp="1"/>
          </p:cNvSpPr>
          <p:nvPr>
            <p:ph idx="1"/>
          </p:nvPr>
        </p:nvSpPr>
        <p:spPr/>
        <p:txBody>
          <a:bodyPr>
            <a:normAutofit/>
          </a:bodyPr>
          <a:lstStyle/>
          <a:p>
            <a:r>
              <a:rPr lang="en-US" dirty="0"/>
              <a:t>McCullough &amp; Vinod (2003) [Econometrics]</a:t>
            </a:r>
          </a:p>
          <a:p>
            <a:r>
              <a:rPr lang="en-US" dirty="0" err="1"/>
              <a:t>Ziliak</a:t>
            </a:r>
            <a:r>
              <a:rPr lang="en-US" dirty="0"/>
              <a:t> and McCloskey (2004)</a:t>
            </a:r>
          </a:p>
          <a:p>
            <a:r>
              <a:rPr lang="en-US" dirty="0"/>
              <a:t>Anderson et al (2005, 2008), Vinod (2005)</a:t>
            </a:r>
          </a:p>
          <a:p>
            <a:r>
              <a:rPr lang="en-US" dirty="0"/>
              <a:t>Ioannides (2005)</a:t>
            </a:r>
          </a:p>
          <a:p>
            <a:r>
              <a:rPr lang="en-US" dirty="0"/>
              <a:t>McCullough et al (2006) Lessons learned JMCB, McCullough (2007)</a:t>
            </a:r>
          </a:p>
          <a:p>
            <a:r>
              <a:rPr lang="en-US" dirty="0" err="1"/>
              <a:t>Hamermesh</a:t>
            </a:r>
            <a:r>
              <a:rPr lang="en-US" dirty="0"/>
              <a:t> (2007)</a:t>
            </a:r>
          </a:p>
          <a:p>
            <a:r>
              <a:rPr lang="en-US" dirty="0" err="1"/>
              <a:t>Koenker</a:t>
            </a:r>
            <a:r>
              <a:rPr lang="en-US" dirty="0"/>
              <a:t> and </a:t>
            </a:r>
            <a:r>
              <a:rPr lang="en-US" dirty="0" err="1"/>
              <a:t>Zeileis</a:t>
            </a:r>
            <a:r>
              <a:rPr lang="en-US" dirty="0"/>
              <a:t> (2009) </a:t>
            </a:r>
          </a:p>
          <a:p>
            <a:endParaRPr lang="en-US" dirty="0"/>
          </a:p>
        </p:txBody>
      </p:sp>
    </p:spTree>
    <p:extLst>
      <p:ext uri="{BB962C8B-B14F-4D97-AF65-F5344CB8AC3E}">
        <p14:creationId xmlns:p14="http://schemas.microsoft.com/office/powerpoint/2010/main" val="272121126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spcBef>
                <a:spcPts val="0"/>
              </a:spcBef>
            </a:pPr>
            <a:r>
              <a:rPr lang="en"/>
              <a:t>Access</a:t>
            </a:r>
            <a:endParaRPr/>
          </a:p>
        </p:txBody>
      </p:sp>
      <p:sp>
        <p:nvSpPr>
          <p:cNvPr id="183" name="Google Shape;183;p29"/>
          <p:cNvSpPr txBox="1"/>
          <p:nvPr/>
        </p:nvSpPr>
        <p:spPr>
          <a:xfrm>
            <a:off x="635767" y="1739034"/>
            <a:ext cx="3487600" cy="984845"/>
          </a:xfrm>
          <a:prstGeom prst="rect">
            <a:avLst/>
          </a:prstGeom>
          <a:noFill/>
          <a:ln>
            <a:noFill/>
          </a:ln>
        </p:spPr>
        <p:txBody>
          <a:bodyPr spcFirstLastPara="1" wrap="square" lIns="121900" tIns="121900" rIns="121900" bIns="121900" anchor="t" anchorCtr="0">
            <a:spAutoFit/>
          </a:bodyPr>
          <a:lstStyle/>
          <a:p>
            <a:r>
              <a:rPr lang="en" sz="2400"/>
              <a:t>Access by whom?</a:t>
            </a:r>
            <a:endParaRPr sz="2400"/>
          </a:p>
          <a:p>
            <a:r>
              <a:rPr lang="en" sz="2400"/>
              <a:t>Access how easy?</a:t>
            </a:r>
            <a:endParaRPr sz="2400"/>
          </a:p>
        </p:txBody>
      </p:sp>
      <p:cxnSp>
        <p:nvCxnSpPr>
          <p:cNvPr id="184" name="Google Shape;184;p29"/>
          <p:cNvCxnSpPr/>
          <p:nvPr/>
        </p:nvCxnSpPr>
        <p:spPr>
          <a:xfrm rot="10800000">
            <a:off x="4282167" y="1589267"/>
            <a:ext cx="0" cy="4385200"/>
          </a:xfrm>
          <a:prstGeom prst="straightConnector1">
            <a:avLst/>
          </a:prstGeom>
          <a:noFill/>
          <a:ln w="9525" cap="flat" cmpd="sng">
            <a:solidFill>
              <a:schemeClr val="dk2"/>
            </a:solidFill>
            <a:prstDash val="solid"/>
            <a:round/>
            <a:headEnd type="none" w="med" len="med"/>
            <a:tailEnd type="triangle" w="med" len="med"/>
          </a:ln>
        </p:spPr>
      </p:cxnSp>
      <p:cxnSp>
        <p:nvCxnSpPr>
          <p:cNvPr id="185" name="Google Shape;185;p29"/>
          <p:cNvCxnSpPr/>
          <p:nvPr/>
        </p:nvCxnSpPr>
        <p:spPr>
          <a:xfrm>
            <a:off x="4282167" y="5955767"/>
            <a:ext cx="6189600" cy="9200"/>
          </a:xfrm>
          <a:prstGeom prst="straightConnector1">
            <a:avLst/>
          </a:prstGeom>
          <a:noFill/>
          <a:ln w="9525" cap="flat" cmpd="sng">
            <a:solidFill>
              <a:schemeClr val="dk2"/>
            </a:solidFill>
            <a:prstDash val="solid"/>
            <a:round/>
            <a:headEnd type="none" w="med" len="med"/>
            <a:tailEnd type="triangle" w="med" len="med"/>
          </a:ln>
        </p:spPr>
      </p:cxnSp>
      <p:sp>
        <p:nvSpPr>
          <p:cNvPr id="186" name="Google Shape;186;p29"/>
          <p:cNvSpPr txBox="1"/>
          <p:nvPr/>
        </p:nvSpPr>
        <p:spPr>
          <a:xfrm>
            <a:off x="4282167" y="6049268"/>
            <a:ext cx="6273600" cy="615513"/>
          </a:xfrm>
          <a:prstGeom prst="rect">
            <a:avLst/>
          </a:prstGeom>
          <a:noFill/>
          <a:ln>
            <a:noFill/>
          </a:ln>
        </p:spPr>
        <p:txBody>
          <a:bodyPr spcFirstLastPara="1" wrap="square" lIns="121900" tIns="121900" rIns="121900" bIns="121900" anchor="t" anchorCtr="0">
            <a:spAutoFit/>
          </a:bodyPr>
          <a:lstStyle/>
          <a:p>
            <a:r>
              <a:rPr lang="en" sz="2400"/>
              <a:t>1              10                    100                         1000</a:t>
            </a:r>
            <a:endParaRPr sz="2400"/>
          </a:p>
        </p:txBody>
      </p:sp>
      <p:sp>
        <p:nvSpPr>
          <p:cNvPr id="187" name="Google Shape;187;p29"/>
          <p:cNvSpPr txBox="1"/>
          <p:nvPr/>
        </p:nvSpPr>
        <p:spPr>
          <a:xfrm>
            <a:off x="10340767" y="5693967"/>
            <a:ext cx="523600" cy="615513"/>
          </a:xfrm>
          <a:prstGeom prst="rect">
            <a:avLst/>
          </a:prstGeom>
          <a:noFill/>
          <a:ln>
            <a:noFill/>
          </a:ln>
        </p:spPr>
        <p:txBody>
          <a:bodyPr spcFirstLastPara="1" wrap="square" lIns="121900" tIns="121900" rIns="121900" bIns="121900" anchor="t" anchorCtr="0">
            <a:spAutoFit/>
          </a:bodyPr>
          <a:lstStyle/>
          <a:p>
            <a:r>
              <a:rPr lang="en" sz="2400"/>
              <a:t>t</a:t>
            </a:r>
            <a:endParaRPr sz="2400"/>
          </a:p>
        </p:txBody>
      </p:sp>
      <p:sp>
        <p:nvSpPr>
          <p:cNvPr id="188" name="Google Shape;188;p29"/>
          <p:cNvSpPr txBox="1"/>
          <p:nvPr/>
        </p:nvSpPr>
        <p:spPr>
          <a:xfrm>
            <a:off x="3459400" y="1739033"/>
            <a:ext cx="785200" cy="6155491"/>
          </a:xfrm>
          <a:prstGeom prst="rect">
            <a:avLst/>
          </a:prstGeom>
          <a:noFill/>
          <a:ln>
            <a:noFill/>
          </a:ln>
        </p:spPr>
        <p:txBody>
          <a:bodyPr spcFirstLastPara="1" wrap="square" lIns="121900" tIns="121900" rIns="121900" bIns="121900" anchor="t" anchorCtr="0">
            <a:spAutoFit/>
          </a:bodyPr>
          <a:lstStyle/>
          <a:p>
            <a:pPr algn="r"/>
            <a:r>
              <a:rPr lang="en" sz="2400"/>
              <a:t>1000</a:t>
            </a:r>
            <a:endParaRPr sz="2400"/>
          </a:p>
          <a:p>
            <a:pPr algn="r"/>
            <a:endParaRPr sz="2400"/>
          </a:p>
          <a:p>
            <a:pPr algn="r"/>
            <a:endParaRPr sz="2400"/>
          </a:p>
          <a:p>
            <a:pPr algn="r"/>
            <a:endParaRPr sz="2400"/>
          </a:p>
          <a:p>
            <a:pPr algn="r"/>
            <a:endParaRPr sz="2400"/>
          </a:p>
          <a:p>
            <a:pPr algn="r"/>
            <a:r>
              <a:rPr lang="en" sz="2400"/>
              <a:t>100</a:t>
            </a:r>
            <a:endParaRPr sz="2400"/>
          </a:p>
          <a:p>
            <a:pPr algn="r"/>
            <a:endParaRPr sz="2400"/>
          </a:p>
          <a:p>
            <a:pPr algn="r"/>
            <a:endParaRPr sz="2400"/>
          </a:p>
          <a:p>
            <a:pPr algn="r"/>
            <a:endParaRPr sz="2400"/>
          </a:p>
          <a:p>
            <a:pPr algn="r"/>
            <a:r>
              <a:rPr lang="en" sz="2400"/>
              <a:t>10</a:t>
            </a:r>
            <a:endParaRPr sz="2400"/>
          </a:p>
          <a:p>
            <a:pPr algn="r"/>
            <a:endParaRPr sz="2400"/>
          </a:p>
          <a:p>
            <a:pPr algn="r"/>
            <a:endParaRPr sz="2400"/>
          </a:p>
          <a:p>
            <a:pPr algn="r"/>
            <a:endParaRPr sz="2400"/>
          </a:p>
          <a:p>
            <a:pPr algn="r"/>
            <a:r>
              <a:rPr lang="en" sz="2400"/>
              <a:t>1</a:t>
            </a:r>
            <a:endParaRPr sz="2400"/>
          </a:p>
          <a:p>
            <a:pPr algn="r"/>
            <a:endParaRPr sz="2400"/>
          </a:p>
        </p:txBody>
      </p:sp>
      <p:sp>
        <p:nvSpPr>
          <p:cNvPr id="189" name="Google Shape;189;p29"/>
          <p:cNvSpPr txBox="1"/>
          <p:nvPr/>
        </p:nvSpPr>
        <p:spPr>
          <a:xfrm>
            <a:off x="4104500" y="1150000"/>
            <a:ext cx="392800" cy="615513"/>
          </a:xfrm>
          <a:prstGeom prst="rect">
            <a:avLst/>
          </a:prstGeom>
          <a:noFill/>
          <a:ln>
            <a:noFill/>
          </a:ln>
        </p:spPr>
        <p:txBody>
          <a:bodyPr spcFirstLastPara="1" wrap="square" lIns="121900" tIns="121900" rIns="121900" bIns="121900" anchor="t" anchorCtr="0">
            <a:spAutoFit/>
          </a:bodyPr>
          <a:lstStyle/>
          <a:p>
            <a:r>
              <a:rPr lang="en" sz="2400"/>
              <a:t>N</a:t>
            </a:r>
            <a:endParaRPr sz="2400"/>
          </a:p>
        </p:txBody>
      </p:sp>
      <p:pic>
        <p:nvPicPr>
          <p:cNvPr id="190" name="Google Shape;190;p29"/>
          <p:cNvPicPr preferRelativeResize="0"/>
          <p:nvPr/>
        </p:nvPicPr>
        <p:blipFill>
          <a:blip r:embed="rId3">
            <a:alphaModFix/>
          </a:blip>
          <a:stretch>
            <a:fillRect/>
          </a:stretch>
        </p:blipFill>
        <p:spPr>
          <a:xfrm>
            <a:off x="3893000" y="2095933"/>
            <a:ext cx="351600" cy="351600"/>
          </a:xfrm>
          <a:prstGeom prst="rect">
            <a:avLst/>
          </a:prstGeom>
          <a:noFill/>
          <a:ln>
            <a:noFill/>
          </a:ln>
        </p:spPr>
      </p:pic>
      <p:pic>
        <p:nvPicPr>
          <p:cNvPr id="191" name="Google Shape;191;p29"/>
          <p:cNvPicPr preferRelativeResize="0"/>
          <p:nvPr/>
        </p:nvPicPr>
        <p:blipFill>
          <a:blip r:embed="rId3">
            <a:alphaModFix/>
          </a:blip>
          <a:stretch>
            <a:fillRect/>
          </a:stretch>
        </p:blipFill>
        <p:spPr>
          <a:xfrm>
            <a:off x="3600267" y="2095933"/>
            <a:ext cx="351600" cy="351600"/>
          </a:xfrm>
          <a:prstGeom prst="rect">
            <a:avLst/>
          </a:prstGeom>
          <a:noFill/>
          <a:ln>
            <a:noFill/>
          </a:ln>
        </p:spPr>
      </p:pic>
      <p:pic>
        <p:nvPicPr>
          <p:cNvPr id="192" name="Google Shape;192;p29"/>
          <p:cNvPicPr preferRelativeResize="0"/>
          <p:nvPr/>
        </p:nvPicPr>
        <p:blipFill>
          <a:blip r:embed="rId3">
            <a:alphaModFix/>
          </a:blip>
          <a:stretch>
            <a:fillRect/>
          </a:stretch>
        </p:blipFill>
        <p:spPr>
          <a:xfrm>
            <a:off x="3803467" y="2299133"/>
            <a:ext cx="351600" cy="351600"/>
          </a:xfrm>
          <a:prstGeom prst="rect">
            <a:avLst/>
          </a:prstGeom>
          <a:noFill/>
          <a:ln>
            <a:noFill/>
          </a:ln>
        </p:spPr>
      </p:pic>
      <p:pic>
        <p:nvPicPr>
          <p:cNvPr id="193" name="Google Shape;193;p29"/>
          <p:cNvPicPr preferRelativeResize="0"/>
          <p:nvPr/>
        </p:nvPicPr>
        <p:blipFill>
          <a:blip r:embed="rId3">
            <a:alphaModFix/>
          </a:blip>
          <a:stretch>
            <a:fillRect/>
          </a:stretch>
        </p:blipFill>
        <p:spPr>
          <a:xfrm>
            <a:off x="3893000" y="3503500"/>
            <a:ext cx="351600" cy="351600"/>
          </a:xfrm>
          <a:prstGeom prst="rect">
            <a:avLst/>
          </a:prstGeom>
          <a:noFill/>
          <a:ln>
            <a:noFill/>
          </a:ln>
        </p:spPr>
      </p:pic>
      <p:pic>
        <p:nvPicPr>
          <p:cNvPr id="194" name="Google Shape;194;p29"/>
          <p:cNvPicPr preferRelativeResize="0"/>
          <p:nvPr/>
        </p:nvPicPr>
        <p:blipFill>
          <a:blip r:embed="rId4">
            <a:alphaModFix/>
          </a:blip>
          <a:stretch>
            <a:fillRect/>
          </a:stretch>
        </p:blipFill>
        <p:spPr>
          <a:xfrm>
            <a:off x="3803467" y="4707867"/>
            <a:ext cx="209733" cy="209733"/>
          </a:xfrm>
          <a:prstGeom prst="rect">
            <a:avLst/>
          </a:prstGeom>
          <a:noFill/>
          <a:ln>
            <a:noFill/>
          </a:ln>
        </p:spPr>
      </p:pic>
      <p:pic>
        <p:nvPicPr>
          <p:cNvPr id="195" name="Google Shape;195;p29"/>
          <p:cNvPicPr preferRelativeResize="0"/>
          <p:nvPr/>
        </p:nvPicPr>
        <p:blipFill>
          <a:blip r:embed="rId5">
            <a:alphaModFix/>
          </a:blip>
          <a:stretch>
            <a:fillRect/>
          </a:stretch>
        </p:blipFill>
        <p:spPr>
          <a:xfrm>
            <a:off x="3803467" y="4707867"/>
            <a:ext cx="351600" cy="351600"/>
          </a:xfrm>
          <a:prstGeom prst="rect">
            <a:avLst/>
          </a:prstGeom>
          <a:noFill/>
          <a:ln>
            <a:noFill/>
          </a:ln>
        </p:spPr>
      </p:pic>
      <p:pic>
        <p:nvPicPr>
          <p:cNvPr id="196" name="Google Shape;196;p29"/>
          <p:cNvPicPr preferRelativeResize="0"/>
          <p:nvPr/>
        </p:nvPicPr>
        <p:blipFill>
          <a:blip r:embed="rId4">
            <a:alphaModFix/>
          </a:blip>
          <a:stretch>
            <a:fillRect/>
          </a:stretch>
        </p:blipFill>
        <p:spPr>
          <a:xfrm>
            <a:off x="4006667" y="4911067"/>
            <a:ext cx="209733" cy="209733"/>
          </a:xfrm>
          <a:prstGeom prst="rect">
            <a:avLst/>
          </a:prstGeom>
          <a:noFill/>
          <a:ln>
            <a:noFill/>
          </a:ln>
        </p:spPr>
      </p:pic>
      <p:pic>
        <p:nvPicPr>
          <p:cNvPr id="197" name="Google Shape;197;p29"/>
          <p:cNvPicPr preferRelativeResize="0"/>
          <p:nvPr/>
        </p:nvPicPr>
        <p:blipFill>
          <a:blip r:embed="rId5">
            <a:alphaModFix/>
          </a:blip>
          <a:stretch>
            <a:fillRect/>
          </a:stretch>
        </p:blipFill>
        <p:spPr>
          <a:xfrm>
            <a:off x="3864800" y="5770367"/>
            <a:ext cx="351600" cy="351600"/>
          </a:xfrm>
          <a:prstGeom prst="rect">
            <a:avLst/>
          </a:prstGeom>
          <a:noFill/>
          <a:ln>
            <a:noFill/>
          </a:ln>
        </p:spPr>
      </p:pic>
      <p:pic>
        <p:nvPicPr>
          <p:cNvPr id="198" name="Google Shape;198;p29"/>
          <p:cNvPicPr preferRelativeResize="0"/>
          <p:nvPr/>
        </p:nvPicPr>
        <p:blipFill>
          <a:blip r:embed="rId4">
            <a:alphaModFix/>
          </a:blip>
          <a:stretch>
            <a:fillRect/>
          </a:stretch>
        </p:blipFill>
        <p:spPr>
          <a:xfrm>
            <a:off x="3747134" y="3645367"/>
            <a:ext cx="209733" cy="209733"/>
          </a:xfrm>
          <a:prstGeom prst="rect">
            <a:avLst/>
          </a:prstGeom>
          <a:noFill/>
          <a:ln>
            <a:noFill/>
          </a:ln>
        </p:spPr>
      </p:pic>
      <p:sp>
        <p:nvSpPr>
          <p:cNvPr id="199" name="Google Shape;199;p29"/>
          <p:cNvSpPr/>
          <p:nvPr/>
        </p:nvSpPr>
        <p:spPr>
          <a:xfrm>
            <a:off x="3574333" y="2095933"/>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00" name="Google Shape;200;p29"/>
          <p:cNvSpPr/>
          <p:nvPr/>
        </p:nvSpPr>
        <p:spPr>
          <a:xfrm>
            <a:off x="3587333" y="3514100"/>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01" name="Google Shape;201;p29"/>
          <p:cNvSpPr/>
          <p:nvPr/>
        </p:nvSpPr>
        <p:spPr>
          <a:xfrm>
            <a:off x="3531000" y="4681633"/>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02" name="Google Shape;202;p29"/>
          <p:cNvSpPr/>
          <p:nvPr/>
        </p:nvSpPr>
        <p:spPr>
          <a:xfrm>
            <a:off x="3574333" y="5807800"/>
            <a:ext cx="642000" cy="533600"/>
          </a:xfrm>
          <a:prstGeom prst="rect">
            <a:avLst/>
          </a:prstGeom>
          <a:solidFill>
            <a:srgbClr val="FFFFFF">
              <a:alpha val="65359"/>
            </a:srgbClr>
          </a:solidFill>
          <a:ln>
            <a:noFill/>
          </a:ln>
        </p:spPr>
        <p:txBody>
          <a:bodyPr spcFirstLastPara="1" wrap="square" lIns="121900" tIns="121900" rIns="121900" bIns="121900" anchor="ctr" anchorCtr="0">
            <a:noAutofit/>
          </a:bodyPr>
          <a:lstStyle/>
          <a:p>
            <a:endParaRPr sz="2400"/>
          </a:p>
        </p:txBody>
      </p:sp>
      <p:sp>
        <p:nvSpPr>
          <p:cNvPr id="203" name="Google Shape;203;p29"/>
          <p:cNvSpPr/>
          <p:nvPr/>
        </p:nvSpPr>
        <p:spPr>
          <a:xfrm>
            <a:off x="5155633" y="1908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4" name="Google Shape;204;p29"/>
          <p:cNvSpPr/>
          <p:nvPr/>
        </p:nvSpPr>
        <p:spPr>
          <a:xfrm>
            <a:off x="5202433" y="2095933"/>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5" name="Google Shape;205;p29"/>
          <p:cNvSpPr/>
          <p:nvPr/>
        </p:nvSpPr>
        <p:spPr>
          <a:xfrm>
            <a:off x="5309367" y="1964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6" name="Google Shape;206;p29"/>
          <p:cNvSpPr/>
          <p:nvPr/>
        </p:nvSpPr>
        <p:spPr>
          <a:xfrm>
            <a:off x="5016700" y="202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7" name="Google Shape;207;p29"/>
          <p:cNvSpPr/>
          <p:nvPr/>
        </p:nvSpPr>
        <p:spPr>
          <a:xfrm>
            <a:off x="6049200" y="2868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8" name="Google Shape;208;p29"/>
          <p:cNvSpPr/>
          <p:nvPr/>
        </p:nvSpPr>
        <p:spPr>
          <a:xfrm>
            <a:off x="6171633" y="2924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9" name="Google Shape;209;p29"/>
          <p:cNvSpPr/>
          <p:nvPr/>
        </p:nvSpPr>
        <p:spPr>
          <a:xfrm>
            <a:off x="6049200" y="298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0" name="Google Shape;210;p29"/>
          <p:cNvSpPr/>
          <p:nvPr/>
        </p:nvSpPr>
        <p:spPr>
          <a:xfrm>
            <a:off x="6171633" y="3036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1" name="Google Shape;211;p29"/>
          <p:cNvSpPr/>
          <p:nvPr/>
        </p:nvSpPr>
        <p:spPr>
          <a:xfrm>
            <a:off x="6874800" y="2924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2" name="Google Shape;212;p29"/>
          <p:cNvSpPr/>
          <p:nvPr/>
        </p:nvSpPr>
        <p:spPr>
          <a:xfrm>
            <a:off x="6975067" y="2908533"/>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3" name="Google Shape;213;p29"/>
          <p:cNvSpPr/>
          <p:nvPr/>
        </p:nvSpPr>
        <p:spPr>
          <a:xfrm>
            <a:off x="6975067" y="298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4" name="Google Shape;214;p29"/>
          <p:cNvSpPr/>
          <p:nvPr/>
        </p:nvSpPr>
        <p:spPr>
          <a:xfrm>
            <a:off x="7119467" y="2980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5" name="Google Shape;215;p29"/>
          <p:cNvSpPr/>
          <p:nvPr/>
        </p:nvSpPr>
        <p:spPr>
          <a:xfrm>
            <a:off x="6921600" y="30530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6" name="Google Shape;216;p29"/>
          <p:cNvSpPr/>
          <p:nvPr/>
        </p:nvSpPr>
        <p:spPr>
          <a:xfrm>
            <a:off x="7273233" y="4381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7" name="Google Shape;217;p29"/>
          <p:cNvSpPr/>
          <p:nvPr/>
        </p:nvSpPr>
        <p:spPr>
          <a:xfrm>
            <a:off x="7448367" y="4437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8" name="Google Shape;218;p29"/>
          <p:cNvSpPr/>
          <p:nvPr/>
        </p:nvSpPr>
        <p:spPr>
          <a:xfrm>
            <a:off x="7353567" y="4493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9" name="Google Shape;219;p29"/>
          <p:cNvSpPr/>
          <p:nvPr/>
        </p:nvSpPr>
        <p:spPr>
          <a:xfrm>
            <a:off x="8724967" y="5693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0" name="Google Shape;220;p29"/>
          <p:cNvSpPr/>
          <p:nvPr/>
        </p:nvSpPr>
        <p:spPr>
          <a:xfrm>
            <a:off x="8860033" y="5749967"/>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1" name="Google Shape;221;p29"/>
          <p:cNvSpPr/>
          <p:nvPr/>
        </p:nvSpPr>
        <p:spPr>
          <a:xfrm>
            <a:off x="8813233" y="55664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2" name="Google Shape;222;p29"/>
          <p:cNvSpPr/>
          <p:nvPr/>
        </p:nvSpPr>
        <p:spPr>
          <a:xfrm>
            <a:off x="5219900" y="22240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3" name="Google Shape;223;p29"/>
          <p:cNvSpPr/>
          <p:nvPr/>
        </p:nvSpPr>
        <p:spPr>
          <a:xfrm>
            <a:off x="5423100" y="24272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4" name="Google Shape;224;p29"/>
          <p:cNvSpPr/>
          <p:nvPr/>
        </p:nvSpPr>
        <p:spPr>
          <a:xfrm>
            <a:off x="5626300" y="26304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5" name="Google Shape;225;p29"/>
          <p:cNvSpPr/>
          <p:nvPr/>
        </p:nvSpPr>
        <p:spPr>
          <a:xfrm>
            <a:off x="5829500" y="28336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6" name="Google Shape;226;p29"/>
          <p:cNvSpPr/>
          <p:nvPr/>
        </p:nvSpPr>
        <p:spPr>
          <a:xfrm>
            <a:off x="6032700" y="3036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7" name="Google Shape;227;p29"/>
          <p:cNvSpPr/>
          <p:nvPr/>
        </p:nvSpPr>
        <p:spPr>
          <a:xfrm>
            <a:off x="6235900" y="32400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8" name="Google Shape;228;p29"/>
          <p:cNvSpPr/>
          <p:nvPr/>
        </p:nvSpPr>
        <p:spPr>
          <a:xfrm>
            <a:off x="6439100" y="34432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9" name="Google Shape;229;p29"/>
          <p:cNvSpPr/>
          <p:nvPr/>
        </p:nvSpPr>
        <p:spPr>
          <a:xfrm>
            <a:off x="6642300" y="36464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0" name="Google Shape;230;p29"/>
          <p:cNvSpPr/>
          <p:nvPr/>
        </p:nvSpPr>
        <p:spPr>
          <a:xfrm>
            <a:off x="6845500" y="38496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1" name="Google Shape;231;p29"/>
          <p:cNvSpPr/>
          <p:nvPr/>
        </p:nvSpPr>
        <p:spPr>
          <a:xfrm>
            <a:off x="7048700" y="40528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2" name="Google Shape;232;p29"/>
          <p:cNvSpPr/>
          <p:nvPr/>
        </p:nvSpPr>
        <p:spPr>
          <a:xfrm>
            <a:off x="7251900" y="4256000"/>
            <a:ext cx="46800" cy="5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4" name="Straight Connector 3">
            <a:extLst>
              <a:ext uri="{FF2B5EF4-FFF2-40B4-BE49-F238E27FC236}">
                <a16:creationId xmlns:a16="http://schemas.microsoft.com/office/drawing/2014/main" id="{7E5DAF7D-7DB6-EAF1-9B7D-41BBF20AFE2D}"/>
              </a:ext>
            </a:extLst>
          </p:cNvPr>
          <p:cNvCxnSpPr>
            <a:cxnSpLocks/>
          </p:cNvCxnSpPr>
          <p:nvPr/>
        </p:nvCxnSpPr>
        <p:spPr>
          <a:xfrm>
            <a:off x="5746336" y="1955300"/>
            <a:ext cx="1904926" cy="324193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42278D-E2B0-890D-830E-E12323D2B341}"/>
              </a:ext>
            </a:extLst>
          </p:cNvPr>
          <p:cNvCxnSpPr>
            <a:cxnSpLocks/>
          </p:cNvCxnSpPr>
          <p:nvPr/>
        </p:nvCxnSpPr>
        <p:spPr>
          <a:xfrm>
            <a:off x="5311671" y="2030101"/>
            <a:ext cx="1904926" cy="324193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Arrow: Down 9">
            <a:extLst>
              <a:ext uri="{FF2B5EF4-FFF2-40B4-BE49-F238E27FC236}">
                <a16:creationId xmlns:a16="http://schemas.microsoft.com/office/drawing/2014/main" id="{004CB5AB-5C57-BFDB-97E0-331EDEF09913}"/>
              </a:ext>
            </a:extLst>
          </p:cNvPr>
          <p:cNvSpPr/>
          <p:nvPr/>
        </p:nvSpPr>
        <p:spPr>
          <a:xfrm rot="3902345">
            <a:off x="7010001" y="4513078"/>
            <a:ext cx="131977" cy="3266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A68761D-A4C1-5BA4-48D6-99A45340F0AE}"/>
              </a:ext>
            </a:extLst>
          </p:cNvPr>
          <p:cNvCxnSpPr>
            <a:cxnSpLocks/>
            <a:stCxn id="229" idx="5"/>
            <a:endCxn id="224" idx="4"/>
          </p:cNvCxnSpPr>
          <p:nvPr/>
        </p:nvCxnSpPr>
        <p:spPr>
          <a:xfrm flipH="1" flipV="1">
            <a:off x="5649700" y="2686400"/>
            <a:ext cx="1032546" cy="10077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2717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56"/>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Autofit/>
          </a:bodyPr>
          <a:lstStyle/>
          <a:p>
            <a:pPr>
              <a:buClr>
                <a:schemeClr val="dk1"/>
              </a:buClr>
              <a:buSzPts val="1100"/>
            </a:pPr>
            <a:r>
              <a:rPr lang="en" sz="3200" dirty="0"/>
              <a:t>“</a:t>
            </a:r>
            <a:r>
              <a:rPr lang="en-US" sz="3200" dirty="0"/>
              <a:t>Even if a data-sharing clause is not explicitly included in a grant, researchers conducting publicly funded research arguably have an obligation to return the data they were paid to collect to the public realm..</a:t>
            </a:r>
            <a:r>
              <a:rPr lang="en" sz="3200" dirty="0"/>
              <a:t>.</a:t>
            </a:r>
            <a:br>
              <a:rPr lang="en" sz="3200" dirty="0"/>
            </a:br>
            <a:r>
              <a:rPr lang="en" sz="3200" dirty="0"/>
              <a:t>… </a:t>
            </a:r>
            <a:r>
              <a:rPr lang="en-US" sz="3200" dirty="0"/>
              <a:t>the benefits of [psychological] research are likely to take the form of knowledge that is reasonably expected to result. Research analyses that cannot be reproduced because data cannot be shared arguably fail to qualify as knowledge at all, much less valuable knowledge. </a:t>
            </a:r>
            <a:r>
              <a:rPr lang="en" sz="3200" dirty="0"/>
              <a:t>”</a:t>
            </a:r>
            <a:endParaRPr sz="3200" dirty="0"/>
          </a:p>
        </p:txBody>
      </p:sp>
      <p:sp>
        <p:nvSpPr>
          <p:cNvPr id="579" name="Google Shape;579;p56"/>
          <p:cNvSpPr txBox="1"/>
          <p:nvPr/>
        </p:nvSpPr>
        <p:spPr>
          <a:xfrm>
            <a:off x="7638700" y="5198433"/>
            <a:ext cx="4020400" cy="1132834"/>
          </a:xfrm>
          <a:prstGeom prst="rect">
            <a:avLst/>
          </a:prstGeom>
          <a:noFill/>
          <a:ln>
            <a:noFill/>
          </a:ln>
        </p:spPr>
        <p:txBody>
          <a:bodyPr spcFirstLastPara="1" wrap="square" lIns="121900" tIns="121900" rIns="121900" bIns="121900" anchor="t" anchorCtr="0">
            <a:spAutoFit/>
          </a:bodyPr>
          <a:lstStyle/>
          <a:p>
            <a:pPr marL="186262" indent="-186262">
              <a:lnSpc>
                <a:spcPct val="135000"/>
              </a:lnSpc>
              <a:buClr>
                <a:schemeClr val="dk1"/>
              </a:buClr>
              <a:buSzPts val="1100"/>
            </a:pPr>
            <a:r>
              <a:rPr lang="en-US" sz="1067" dirty="0">
                <a:solidFill>
                  <a:schemeClr val="dk1"/>
                </a:solidFill>
              </a:rPr>
              <a:t>Meyer, Michelle N. “Practical Tips for Ethical Data Sharing.” Advances in Methods and Practices in Psychological Science 1, no. 1 (March 1, 2018): 131–44. </a:t>
            </a:r>
            <a:r>
              <a:rPr lang="en-US" sz="1067" dirty="0">
                <a:solidFill>
                  <a:schemeClr val="dk1"/>
                </a:solidFill>
                <a:hlinkClick r:id="rId3"/>
              </a:rPr>
              <a:t>https://doi.org/10.1177/2515245917747656</a:t>
            </a:r>
            <a:r>
              <a:rPr lang="en-US" sz="1067" dirty="0">
                <a:solidFill>
                  <a:schemeClr val="dk1"/>
                </a:solidFill>
              </a:rPr>
              <a:t>. </a:t>
            </a:r>
            <a:endParaRPr sz="2400" dirty="0"/>
          </a:p>
        </p:txBody>
      </p:sp>
    </p:spTree>
    <p:extLst>
      <p:ext uri="{BB962C8B-B14F-4D97-AF65-F5344CB8AC3E}">
        <p14:creationId xmlns:p14="http://schemas.microsoft.com/office/powerpoint/2010/main" val="2412291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0920" y="1582824"/>
            <a:ext cx="11860567" cy="2800767"/>
          </a:xfrm>
          <a:prstGeom prst="rect">
            <a:avLst/>
          </a:prstGeom>
          <a:noFill/>
        </p:spPr>
        <p:txBody>
          <a:bodyPr wrap="square" rtlCol="0">
            <a:spAutoFit/>
          </a:bodyPr>
          <a:lstStyle/>
          <a:p>
            <a:pPr algn="ctr"/>
            <a:r>
              <a:rPr lang="en-US" sz="8800" dirty="0">
                <a:solidFill>
                  <a:schemeClr val="bg1"/>
                </a:solidFill>
              </a:rPr>
              <a:t>Coding for Reproducibility</a:t>
            </a:r>
            <a:endParaRPr lang="en-US" dirty="0">
              <a:solidFill>
                <a:schemeClr val="bg1"/>
              </a:solidFill>
            </a:endParaRPr>
          </a:p>
        </p:txBody>
      </p:sp>
    </p:spTree>
    <p:extLst>
      <p:ext uri="{BB962C8B-B14F-4D97-AF65-F5344CB8AC3E}">
        <p14:creationId xmlns:p14="http://schemas.microsoft.com/office/powerpoint/2010/main" val="12711387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F803-21F8-E2C5-0377-D3C541A7DFA2}"/>
              </a:ext>
            </a:extLst>
          </p:cNvPr>
          <p:cNvSpPr>
            <a:spLocks noGrp="1"/>
          </p:cNvSpPr>
          <p:nvPr>
            <p:ph type="title"/>
          </p:nvPr>
        </p:nvSpPr>
        <p:spPr/>
        <p:txBody>
          <a:bodyPr/>
          <a:lstStyle/>
          <a:p>
            <a:r>
              <a:rPr lang="en-US" dirty="0"/>
              <a:t>Lesson 1: Computational empathy</a:t>
            </a:r>
          </a:p>
        </p:txBody>
      </p:sp>
      <p:sp>
        <p:nvSpPr>
          <p:cNvPr id="3" name="Content Placeholder 2">
            <a:extLst>
              <a:ext uri="{FF2B5EF4-FFF2-40B4-BE49-F238E27FC236}">
                <a16:creationId xmlns:a16="http://schemas.microsoft.com/office/drawing/2014/main" id="{22F31799-E655-E4A6-CEC7-35C45038C39F}"/>
              </a:ext>
            </a:extLst>
          </p:cNvPr>
          <p:cNvSpPr>
            <a:spLocks noGrp="1"/>
          </p:cNvSpPr>
          <p:nvPr>
            <p:ph idx="1"/>
          </p:nvPr>
        </p:nvSpPr>
        <p:spPr>
          <a:xfrm>
            <a:off x="3466769" y="2838616"/>
            <a:ext cx="6573004" cy="3360572"/>
          </a:xfrm>
        </p:spPr>
        <p:txBody>
          <a:bodyPr>
            <a:normAutofit/>
          </a:bodyPr>
          <a:lstStyle/>
          <a:p>
            <a:pPr marL="0" indent="0">
              <a:buNone/>
            </a:pPr>
            <a:r>
              <a:rPr lang="en-US" dirty="0"/>
              <a:t>= “Pity the poor replicator”</a:t>
            </a:r>
            <a:endParaRPr lang="en-US" i="1" dirty="0"/>
          </a:p>
        </p:txBody>
      </p:sp>
    </p:spTree>
    <p:extLst>
      <p:ext uri="{BB962C8B-B14F-4D97-AF65-F5344CB8AC3E}">
        <p14:creationId xmlns:p14="http://schemas.microsoft.com/office/powerpoint/2010/main" val="39511009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Streamlining replication packages</a:t>
            </a:r>
          </a:p>
        </p:txBody>
      </p:sp>
      <p:sp>
        <p:nvSpPr>
          <p:cNvPr id="3" name="Content Placeholder 2"/>
          <p:cNvSpPr>
            <a:spLocks noGrp="1"/>
          </p:cNvSpPr>
          <p:nvPr>
            <p:ph sz="half" idx="1"/>
          </p:nvPr>
        </p:nvSpPr>
        <p:spPr/>
        <p:txBody>
          <a:bodyPr/>
          <a:lstStyle/>
          <a:p>
            <a:r>
              <a:rPr lang="en-US" dirty="0"/>
              <a:t>Master script preferred</a:t>
            </a:r>
          </a:p>
          <a:p>
            <a:pPr lvl="1"/>
            <a:r>
              <a:rPr lang="en-US" dirty="0"/>
              <a:t>Least amount of manual effort</a:t>
            </a:r>
          </a:p>
          <a:p>
            <a:r>
              <a:rPr lang="en-US" dirty="0"/>
              <a:t>No manual manipulation </a:t>
            </a:r>
          </a:p>
          <a:p>
            <a:pPr lvl="1"/>
            <a:r>
              <a:rPr lang="en-US" dirty="0"/>
              <a:t>“Change the parameter to 0.2, then run the code again”</a:t>
            </a:r>
          </a:p>
          <a:p>
            <a:r>
              <a:rPr lang="en-US" dirty="0"/>
              <a:t>No manual copying of results</a:t>
            </a:r>
          </a:p>
          <a:p>
            <a:pPr lvl="1"/>
            <a:r>
              <a:rPr lang="en-US" dirty="0"/>
              <a:t>Write out/save tables and figures using packages</a:t>
            </a:r>
          </a:p>
          <a:p>
            <a:pPr lvl="1"/>
            <a:r>
              <a:rPr lang="en-US" dirty="0"/>
              <a:t>Compute all numbers in package</a:t>
            </a:r>
          </a:p>
        </p:txBody>
      </p:sp>
      <p:sp>
        <p:nvSpPr>
          <p:cNvPr id="4" name="Content Placeholder 3"/>
          <p:cNvSpPr>
            <a:spLocks noGrp="1"/>
          </p:cNvSpPr>
          <p:nvPr>
            <p:ph sz="half" idx="2"/>
          </p:nvPr>
        </p:nvSpPr>
        <p:spPr/>
        <p:txBody>
          <a:bodyPr/>
          <a:lstStyle/>
          <a:p>
            <a:r>
              <a:rPr lang="en-US" dirty="0"/>
              <a:t>No manual install of packages</a:t>
            </a:r>
          </a:p>
          <a:p>
            <a:pPr lvl="1"/>
            <a:r>
              <a:rPr lang="en-US" dirty="0"/>
              <a:t>Use a script to create all directories, install all necessary packages/requirements/etc.</a:t>
            </a:r>
          </a:p>
          <a:p>
            <a:r>
              <a:rPr lang="en-US" dirty="0"/>
              <a:t>Clear instructions!</a:t>
            </a:r>
          </a:p>
        </p:txBody>
      </p:sp>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96077" y="3320257"/>
            <a:ext cx="681037" cy="681037"/>
          </a:xfrm>
          <a:prstGeom prst="rect">
            <a:avLst/>
          </a:prstGeom>
        </p:spPr>
      </p:pic>
    </p:spTree>
    <p:extLst>
      <p:ext uri="{BB962C8B-B14F-4D97-AF65-F5344CB8AC3E}">
        <p14:creationId xmlns:p14="http://schemas.microsoft.com/office/powerpoint/2010/main" val="9451914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55E6-13A5-EB2D-5656-2E8ED1CB8273}"/>
              </a:ext>
            </a:extLst>
          </p:cNvPr>
          <p:cNvSpPr>
            <a:spLocks noGrp="1"/>
          </p:cNvSpPr>
          <p:nvPr>
            <p:ph type="title"/>
          </p:nvPr>
        </p:nvSpPr>
        <p:spPr/>
        <p:txBody>
          <a:bodyPr/>
          <a:lstStyle/>
          <a:p>
            <a:r>
              <a:rPr lang="en-US" dirty="0"/>
              <a:t>Observation 5</a:t>
            </a:r>
          </a:p>
        </p:txBody>
      </p:sp>
      <p:sp>
        <p:nvSpPr>
          <p:cNvPr id="3" name="Content Placeholder 2">
            <a:extLst>
              <a:ext uri="{FF2B5EF4-FFF2-40B4-BE49-F238E27FC236}">
                <a16:creationId xmlns:a16="http://schemas.microsoft.com/office/drawing/2014/main" id="{B900F52B-0A3A-820F-84BC-FF8598E875D7}"/>
              </a:ext>
            </a:extLst>
          </p:cNvPr>
          <p:cNvSpPr>
            <a:spLocks noGrp="1"/>
          </p:cNvSpPr>
          <p:nvPr>
            <p:ph idx="1"/>
          </p:nvPr>
        </p:nvSpPr>
        <p:spPr/>
        <p:txBody>
          <a:bodyPr>
            <a:normAutofit/>
          </a:bodyPr>
          <a:lstStyle/>
          <a:p>
            <a:pPr marL="0" indent="0" algn="ctr">
              <a:buNone/>
            </a:pPr>
            <a:r>
              <a:rPr lang="en-US" sz="5400" dirty="0"/>
              <a:t>(Academic) </a:t>
            </a:r>
            <a:br>
              <a:rPr lang="en-US" sz="5400" dirty="0"/>
            </a:br>
            <a:r>
              <a:rPr lang="en-US" sz="5400" dirty="0"/>
              <a:t>Social scientists </a:t>
            </a:r>
            <a:br>
              <a:rPr lang="en-US" sz="5400" dirty="0"/>
            </a:br>
            <a:r>
              <a:rPr lang="en-US" sz="5400" dirty="0"/>
              <a:t>do not read</a:t>
            </a:r>
            <a:br>
              <a:rPr lang="en-US" sz="5400" dirty="0"/>
            </a:br>
            <a:r>
              <a:rPr lang="en-US" sz="5400" dirty="0"/>
              <a:t>the manual… </a:t>
            </a:r>
            <a:br>
              <a:rPr lang="en-US" sz="5400" dirty="0"/>
            </a:br>
            <a:r>
              <a:rPr lang="en-US" sz="4000" i="1" dirty="0"/>
              <a:t>(or at least not some key parts)</a:t>
            </a:r>
            <a:endParaRPr lang="en-US" sz="5400" i="1" dirty="0"/>
          </a:p>
        </p:txBody>
      </p:sp>
    </p:spTree>
    <p:extLst>
      <p:ext uri="{BB962C8B-B14F-4D97-AF65-F5344CB8AC3E}">
        <p14:creationId xmlns:p14="http://schemas.microsoft.com/office/powerpoint/2010/main" val="3169946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examples</a:t>
            </a:r>
          </a:p>
        </p:txBody>
      </p:sp>
      <p:sp>
        <p:nvSpPr>
          <p:cNvPr id="3" name="Content Placeholder 2"/>
          <p:cNvSpPr>
            <a:spLocks noGrp="1"/>
          </p:cNvSpPr>
          <p:nvPr>
            <p:ph sz="half" idx="1"/>
          </p:nvPr>
        </p:nvSpPr>
        <p:spPr/>
        <p:txBody>
          <a:bodyPr/>
          <a:lstStyle/>
          <a:p>
            <a:r>
              <a:rPr lang="en-US" dirty="0" err="1"/>
              <a:t>Matlab</a:t>
            </a:r>
            <a:r>
              <a:rPr lang="en-US" dirty="0"/>
              <a:t>-based simulation</a:t>
            </a:r>
          </a:p>
          <a:p>
            <a:r>
              <a:rPr lang="en-US" dirty="0"/>
              <a:t>Real example, 10 figures, 4 panels each</a:t>
            </a:r>
          </a:p>
        </p:txBody>
      </p:sp>
      <p:sp>
        <p:nvSpPr>
          <p:cNvPr id="4" name="Content Placeholder 3"/>
          <p:cNvSpPr>
            <a:spLocks noGrp="1"/>
          </p:cNvSpPr>
          <p:nvPr>
            <p:ph sz="half" idx="2"/>
          </p:nvPr>
        </p:nvSpPr>
        <p:spPr/>
        <p:txBody>
          <a:bodyPr/>
          <a:lstStyle/>
          <a:p>
            <a:r>
              <a:rPr lang="en-US" dirty="0">
                <a:solidFill>
                  <a:schemeClr val="accent5"/>
                </a:solidFill>
              </a:rPr>
              <a:t>For Figure 5a, comment line 52, uncomment line 151, run the code, then copy the figure into your document.</a:t>
            </a:r>
          </a:p>
          <a:p>
            <a:r>
              <a:rPr lang="en-US" dirty="0">
                <a:solidFill>
                  <a:schemeClr val="accent5"/>
                </a:solidFill>
              </a:rPr>
              <a:t>For Figure 5b, comment line 151 again, leave line 52 commented, and change the parameter on line 75 to “3”</a:t>
            </a:r>
          </a:p>
          <a:p>
            <a:r>
              <a:rPr lang="en-US" dirty="0">
                <a:solidFill>
                  <a:schemeClr val="accent5"/>
                </a:solidFill>
              </a:rPr>
              <a:t>…. </a:t>
            </a:r>
          </a:p>
        </p:txBody>
      </p:sp>
    </p:spTree>
    <p:extLst>
      <p:ext uri="{BB962C8B-B14F-4D97-AF65-F5344CB8AC3E}">
        <p14:creationId xmlns:p14="http://schemas.microsoft.com/office/powerpoint/2010/main" val="42272954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examples</a:t>
            </a:r>
          </a:p>
        </p:txBody>
      </p:sp>
      <p:sp>
        <p:nvSpPr>
          <p:cNvPr id="3" name="Content Placeholder 2"/>
          <p:cNvSpPr>
            <a:spLocks noGrp="1"/>
          </p:cNvSpPr>
          <p:nvPr>
            <p:ph sz="half" idx="1"/>
          </p:nvPr>
        </p:nvSpPr>
        <p:spPr/>
        <p:txBody>
          <a:bodyPr/>
          <a:lstStyle/>
          <a:p>
            <a:r>
              <a:rPr lang="en-US" dirty="0"/>
              <a:t>Stata-based estimation</a:t>
            </a:r>
          </a:p>
          <a:p>
            <a:r>
              <a:rPr lang="en-US" dirty="0"/>
              <a:t>4 variants</a:t>
            </a:r>
          </a:p>
        </p:txBody>
      </p:sp>
      <p:sp>
        <p:nvSpPr>
          <p:cNvPr id="4" name="Content Placeholder 3"/>
          <p:cNvSpPr>
            <a:spLocks noGrp="1"/>
          </p:cNvSpPr>
          <p:nvPr>
            <p:ph sz="half" idx="2"/>
          </p:nvPr>
        </p:nvSpPr>
        <p:spPr/>
        <p:txBody>
          <a:bodyPr/>
          <a:lstStyle/>
          <a:p>
            <a:r>
              <a:rPr lang="en-US" dirty="0">
                <a:solidFill>
                  <a:schemeClr val="accent5"/>
                </a:solidFill>
              </a:rPr>
              <a:t>Run the data creation programs, then copy the data to Folder A</a:t>
            </a:r>
          </a:p>
          <a:p>
            <a:r>
              <a:rPr lang="en-US" dirty="0">
                <a:solidFill>
                  <a:schemeClr val="accent5"/>
                </a:solidFill>
              </a:rPr>
              <a:t>Copy programs “b.do” and “c.do” from Folder A to Folder B, but modify “c.do” on line 20</a:t>
            </a:r>
          </a:p>
          <a:p>
            <a:r>
              <a:rPr lang="en-US" dirty="0">
                <a:solidFill>
                  <a:schemeClr val="accent5"/>
                </a:solidFill>
              </a:rPr>
              <a:t>Once done, convert the output from “d.do” to a </a:t>
            </a:r>
            <a:r>
              <a:rPr lang="en-US" dirty="0" err="1">
                <a:solidFill>
                  <a:schemeClr val="accent5"/>
                </a:solidFill>
              </a:rPr>
              <a:t>Matlab</a:t>
            </a:r>
            <a:r>
              <a:rPr lang="en-US" dirty="0">
                <a:solidFill>
                  <a:schemeClr val="accent5"/>
                </a:solidFill>
              </a:rPr>
              <a:t> file, and run the simulation in Folder B/C</a:t>
            </a:r>
          </a:p>
          <a:p>
            <a:r>
              <a:rPr lang="en-US" dirty="0">
                <a:solidFill>
                  <a:schemeClr val="accent5"/>
                </a:solidFill>
              </a:rPr>
              <a:t>…. </a:t>
            </a:r>
          </a:p>
        </p:txBody>
      </p:sp>
    </p:spTree>
    <p:extLst>
      <p:ext uri="{BB962C8B-B14F-4D97-AF65-F5344CB8AC3E}">
        <p14:creationId xmlns:p14="http://schemas.microsoft.com/office/powerpoint/2010/main" val="35096987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examples</a:t>
            </a:r>
          </a:p>
        </p:txBody>
      </p:sp>
      <p:sp>
        <p:nvSpPr>
          <p:cNvPr id="3" name="Content Placeholder 2"/>
          <p:cNvSpPr>
            <a:spLocks noGrp="1"/>
          </p:cNvSpPr>
          <p:nvPr>
            <p:ph sz="half" idx="1"/>
          </p:nvPr>
        </p:nvSpPr>
        <p:spPr/>
        <p:txBody>
          <a:bodyPr/>
          <a:lstStyle/>
          <a:p>
            <a:r>
              <a:rPr lang="en-US" dirty="0" err="1"/>
              <a:t>Matlab</a:t>
            </a:r>
            <a:r>
              <a:rPr lang="en-US" dirty="0"/>
              <a:t>-based simulation</a:t>
            </a:r>
          </a:p>
          <a:p>
            <a:r>
              <a:rPr lang="en-US" dirty="0"/>
              <a:t>Real example, 10 figures, 4 panels each</a:t>
            </a:r>
          </a:p>
        </p:txBody>
      </p:sp>
      <p:sp>
        <p:nvSpPr>
          <p:cNvPr id="4" name="Content Placeholder 3"/>
          <p:cNvSpPr>
            <a:spLocks noGrp="1"/>
          </p:cNvSpPr>
          <p:nvPr>
            <p:ph sz="half" idx="2"/>
          </p:nvPr>
        </p:nvSpPr>
        <p:spPr/>
        <p:txBody>
          <a:bodyPr/>
          <a:lstStyle/>
          <a:p>
            <a:r>
              <a:rPr lang="en-US" dirty="0">
                <a:solidFill>
                  <a:schemeClr val="accent5"/>
                </a:solidFill>
              </a:rPr>
              <a:t>For Figure 5a, comment line 52, uncomment line 151, run the code, then copy the figure into your document.</a:t>
            </a:r>
          </a:p>
          <a:p>
            <a:r>
              <a:rPr lang="en-US" dirty="0">
                <a:solidFill>
                  <a:schemeClr val="accent5"/>
                </a:solidFill>
              </a:rPr>
              <a:t>For Figure 5b, comment line 151 again, leave line 52 commented, and change the parameter on line 75 to “3”</a:t>
            </a:r>
          </a:p>
          <a:p>
            <a:r>
              <a:rPr lang="en-US" dirty="0">
                <a:solidFill>
                  <a:schemeClr val="accent5"/>
                </a:solidFill>
              </a:rPr>
              <a:t>…. </a:t>
            </a:r>
          </a:p>
        </p:txBody>
      </p:sp>
      <p:sp>
        <p:nvSpPr>
          <p:cNvPr id="5" name="TextBox 4">
            <a:extLst>
              <a:ext uri="{FF2B5EF4-FFF2-40B4-BE49-F238E27FC236}">
                <a16:creationId xmlns:a16="http://schemas.microsoft.com/office/drawing/2014/main" id="{6F2C50B8-3AFD-8C26-6557-A0A7136A1D26}"/>
              </a:ext>
            </a:extLst>
          </p:cNvPr>
          <p:cNvSpPr txBox="1"/>
          <p:nvPr/>
        </p:nvSpPr>
        <p:spPr>
          <a:xfrm>
            <a:off x="672575" y="2493818"/>
            <a:ext cx="10681224" cy="2585323"/>
          </a:xfrm>
          <a:prstGeom prst="rect">
            <a:avLst/>
          </a:prstGeom>
          <a:solidFill>
            <a:schemeClr val="bg1"/>
          </a:solidFill>
          <a:ln>
            <a:solidFill>
              <a:srgbClr val="B31B1B"/>
            </a:solidFill>
          </a:ln>
        </p:spPr>
        <p:txBody>
          <a:bodyPr wrap="square" rtlCol="0">
            <a:spAutoFit/>
          </a:bodyPr>
          <a:lstStyle/>
          <a:p>
            <a:pPr algn="ctr"/>
            <a:r>
              <a:rPr lang="en-US" sz="5400" dirty="0"/>
              <a:t>Write re-usable code</a:t>
            </a:r>
          </a:p>
          <a:p>
            <a:pPr algn="ctr"/>
            <a:r>
              <a:rPr lang="en-US" sz="5400" dirty="0"/>
              <a:t>Use primitive I/O to read parameter files</a:t>
            </a:r>
          </a:p>
        </p:txBody>
      </p:sp>
    </p:spTree>
    <p:extLst>
      <p:ext uri="{BB962C8B-B14F-4D97-AF65-F5344CB8AC3E}">
        <p14:creationId xmlns:p14="http://schemas.microsoft.com/office/powerpoint/2010/main" val="5673005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examples</a:t>
            </a:r>
          </a:p>
        </p:txBody>
      </p:sp>
      <p:sp>
        <p:nvSpPr>
          <p:cNvPr id="3" name="Content Placeholder 2"/>
          <p:cNvSpPr>
            <a:spLocks noGrp="1"/>
          </p:cNvSpPr>
          <p:nvPr>
            <p:ph sz="half" idx="1"/>
          </p:nvPr>
        </p:nvSpPr>
        <p:spPr/>
        <p:txBody>
          <a:bodyPr/>
          <a:lstStyle/>
          <a:p>
            <a:r>
              <a:rPr lang="en-US" dirty="0"/>
              <a:t>Stata-based estimation</a:t>
            </a:r>
          </a:p>
          <a:p>
            <a:r>
              <a:rPr lang="en-US" dirty="0"/>
              <a:t>4 variants</a:t>
            </a:r>
          </a:p>
        </p:txBody>
      </p:sp>
      <p:sp>
        <p:nvSpPr>
          <p:cNvPr id="4" name="Content Placeholder 3"/>
          <p:cNvSpPr>
            <a:spLocks noGrp="1"/>
          </p:cNvSpPr>
          <p:nvPr>
            <p:ph sz="half" idx="2"/>
          </p:nvPr>
        </p:nvSpPr>
        <p:spPr/>
        <p:txBody>
          <a:bodyPr/>
          <a:lstStyle/>
          <a:p>
            <a:r>
              <a:rPr lang="en-US" dirty="0">
                <a:solidFill>
                  <a:schemeClr val="accent5"/>
                </a:solidFill>
              </a:rPr>
              <a:t>Run the data creation programs, then copy the data to Folder A</a:t>
            </a:r>
          </a:p>
          <a:p>
            <a:r>
              <a:rPr lang="en-US" dirty="0">
                <a:solidFill>
                  <a:schemeClr val="accent5"/>
                </a:solidFill>
              </a:rPr>
              <a:t>Copy programs “b.do” and “c.do” from Folder A to Folder B, but modify “c.do” on line 20</a:t>
            </a:r>
          </a:p>
          <a:p>
            <a:r>
              <a:rPr lang="en-US" dirty="0">
                <a:solidFill>
                  <a:schemeClr val="accent5"/>
                </a:solidFill>
              </a:rPr>
              <a:t>Once done, convert the output from “d.do” to a </a:t>
            </a:r>
            <a:r>
              <a:rPr lang="en-US" dirty="0" err="1">
                <a:solidFill>
                  <a:schemeClr val="accent5"/>
                </a:solidFill>
              </a:rPr>
              <a:t>Matlab</a:t>
            </a:r>
            <a:r>
              <a:rPr lang="en-US" dirty="0">
                <a:solidFill>
                  <a:schemeClr val="accent5"/>
                </a:solidFill>
              </a:rPr>
              <a:t> file, and run the simulation in Folder B/C</a:t>
            </a:r>
          </a:p>
          <a:p>
            <a:r>
              <a:rPr lang="en-US" dirty="0">
                <a:solidFill>
                  <a:schemeClr val="accent5"/>
                </a:solidFill>
              </a:rPr>
              <a:t>…. </a:t>
            </a:r>
          </a:p>
        </p:txBody>
      </p:sp>
      <p:sp>
        <p:nvSpPr>
          <p:cNvPr id="5" name="TextBox 4">
            <a:extLst>
              <a:ext uri="{FF2B5EF4-FFF2-40B4-BE49-F238E27FC236}">
                <a16:creationId xmlns:a16="http://schemas.microsoft.com/office/drawing/2014/main" id="{4D152C9B-6AF6-6303-AA2A-18C16F32ACD6}"/>
              </a:ext>
            </a:extLst>
          </p:cNvPr>
          <p:cNvSpPr txBox="1"/>
          <p:nvPr/>
        </p:nvSpPr>
        <p:spPr>
          <a:xfrm>
            <a:off x="672575" y="2493818"/>
            <a:ext cx="10681224" cy="1754326"/>
          </a:xfrm>
          <a:prstGeom prst="rect">
            <a:avLst/>
          </a:prstGeom>
          <a:solidFill>
            <a:schemeClr val="bg1"/>
          </a:solidFill>
          <a:ln>
            <a:solidFill>
              <a:srgbClr val="B31B1B"/>
            </a:solidFill>
          </a:ln>
        </p:spPr>
        <p:txBody>
          <a:bodyPr wrap="square" rtlCol="0">
            <a:spAutoFit/>
          </a:bodyPr>
          <a:lstStyle/>
          <a:p>
            <a:pPr algn="ctr"/>
            <a:r>
              <a:rPr lang="en-US" sz="5400" dirty="0"/>
              <a:t>Re-use code files (ado)</a:t>
            </a:r>
          </a:p>
          <a:p>
            <a:pPr algn="ctr"/>
            <a:r>
              <a:rPr lang="en-US" sz="5400" dirty="0"/>
              <a:t>Use relative or root-relative paths</a:t>
            </a:r>
          </a:p>
        </p:txBody>
      </p:sp>
    </p:spTree>
    <p:extLst>
      <p:ext uri="{BB962C8B-B14F-4D97-AF65-F5344CB8AC3E}">
        <p14:creationId xmlns:p14="http://schemas.microsoft.com/office/powerpoint/2010/main" val="1514271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crisis in the 2000s… lead to changes</a:t>
            </a:r>
          </a:p>
        </p:txBody>
      </p:sp>
      <p:sp>
        <p:nvSpPr>
          <p:cNvPr id="3" name="Content Placeholder 2"/>
          <p:cNvSpPr>
            <a:spLocks noGrp="1"/>
          </p:cNvSpPr>
          <p:nvPr>
            <p:ph idx="1"/>
          </p:nvPr>
        </p:nvSpPr>
        <p:spPr/>
        <p:txBody>
          <a:bodyPr>
            <a:normAutofit/>
          </a:bodyPr>
          <a:lstStyle/>
          <a:p>
            <a:r>
              <a:rPr lang="en-US" dirty="0"/>
              <a:t>Lead directly to </a:t>
            </a:r>
          </a:p>
          <a:p>
            <a:pPr lvl="1"/>
            <a:r>
              <a:rPr lang="en-US" dirty="0"/>
              <a:t>Data availability policies in Economics (2005: AER)</a:t>
            </a:r>
          </a:p>
          <a:p>
            <a:pPr lvl="1"/>
            <a:r>
              <a:rPr lang="en-US" dirty="0"/>
              <a:t>Subsequently to many other top journals </a:t>
            </a:r>
          </a:p>
          <a:p>
            <a:pPr lvl="1"/>
            <a:r>
              <a:rPr lang="en-US" dirty="0"/>
              <a:t>Social Science Registry (2011) for pre-registration</a:t>
            </a:r>
          </a:p>
          <a:p>
            <a:endParaRPr lang="en-US" dirty="0"/>
          </a:p>
          <a:p>
            <a:endParaRPr lang="en-US" dirty="0"/>
          </a:p>
          <a:p>
            <a:endParaRPr lang="en-US" dirty="0"/>
          </a:p>
        </p:txBody>
      </p:sp>
      <p:pic>
        <p:nvPicPr>
          <p:cNvPr id="4" name="Picture 4" descr="Publication Cover">
            <a:extLst>
              <a:ext uri="{FF2B5EF4-FFF2-40B4-BE49-F238E27FC236}">
                <a16:creationId xmlns:a16="http://schemas.microsoft.com/office/drawing/2014/main" id="{AAC1F8BE-5A49-6986-7885-E26D532FC5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7563" y="4047550"/>
            <a:ext cx="1238250" cy="1857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ew Table of Contents for Journal of Applied Econometrics volume 34 issue 1">
            <a:extLst>
              <a:ext uri="{FF2B5EF4-FFF2-40B4-BE49-F238E27FC236}">
                <a16:creationId xmlns:a16="http://schemas.microsoft.com/office/drawing/2014/main" id="{D67D3DBE-94D8-7772-652C-00522714F6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0183" y="4047550"/>
            <a:ext cx="10858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iew Table of Contents for Journal of Money, Credit and Banking volume 51 issue 1">
            <a:extLst>
              <a:ext uri="{FF2B5EF4-FFF2-40B4-BE49-F238E27FC236}">
                <a16:creationId xmlns:a16="http://schemas.microsoft.com/office/drawing/2014/main" id="{B39B31FE-5402-69B8-C345-233FA5B2C18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8180" y="4613276"/>
            <a:ext cx="9620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6FA13B9-DD57-A3AD-1D5D-155B2AD06254}"/>
              </a:ext>
            </a:extLst>
          </p:cNvPr>
          <p:cNvPicPr>
            <a:picLocks noChangeAspect="1"/>
          </p:cNvPicPr>
          <p:nvPr/>
        </p:nvPicPr>
        <p:blipFill>
          <a:blip r:embed="rId5"/>
          <a:stretch>
            <a:fillRect/>
          </a:stretch>
        </p:blipFill>
        <p:spPr>
          <a:xfrm>
            <a:off x="1254083" y="5072063"/>
            <a:ext cx="2609850" cy="1104900"/>
          </a:xfrm>
          <a:prstGeom prst="rect">
            <a:avLst/>
          </a:prstGeom>
        </p:spPr>
      </p:pic>
    </p:spTree>
    <p:extLst>
      <p:ext uri="{BB962C8B-B14F-4D97-AF65-F5344CB8AC3E}">
        <p14:creationId xmlns:p14="http://schemas.microsoft.com/office/powerpoint/2010/main" val="266597316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 setup</a:t>
            </a:r>
          </a:p>
        </p:txBody>
      </p:sp>
      <p:sp>
        <p:nvSpPr>
          <p:cNvPr id="3" name="Content Placeholder 2"/>
          <p:cNvSpPr>
            <a:spLocks noGrp="1"/>
          </p:cNvSpPr>
          <p:nvPr>
            <p:ph sz="half" idx="1"/>
          </p:nvPr>
        </p:nvSpPr>
        <p:spPr/>
        <p:txBody>
          <a:bodyPr>
            <a:normAutofit lnSpcReduction="10000"/>
          </a:bodyPr>
          <a:lstStyle/>
          <a:p>
            <a:r>
              <a:rPr lang="en-US" dirty="0"/>
              <a:t>1 program to prepare the setup</a:t>
            </a:r>
          </a:p>
          <a:p>
            <a:pPr lvl="1"/>
            <a:r>
              <a:rPr lang="en-US" dirty="0"/>
              <a:t>Installs all packages</a:t>
            </a:r>
          </a:p>
          <a:p>
            <a:pPr lvl="1"/>
            <a:r>
              <a:rPr lang="en-US" dirty="0"/>
              <a:t>Creates all directories</a:t>
            </a:r>
          </a:p>
          <a:p>
            <a:r>
              <a:rPr lang="en-US" dirty="0"/>
              <a:t>1 program (or a very small number) that creates the rest</a:t>
            </a:r>
          </a:p>
          <a:p>
            <a:pPr lvl="1"/>
            <a:r>
              <a:rPr lang="en-US" dirty="0"/>
              <a:t>Possibly with macros/ ado files/ subroutines</a:t>
            </a:r>
          </a:p>
          <a:p>
            <a:pPr lvl="1"/>
            <a:r>
              <a:rPr lang="en-US" dirty="0"/>
              <a:t>Possibly with parameter files that might differ per directory</a:t>
            </a:r>
          </a:p>
          <a:p>
            <a:r>
              <a:rPr lang="en-US" dirty="0"/>
              <a:t>All tables and figures are output programmatically</a:t>
            </a:r>
          </a:p>
        </p:txBody>
      </p:sp>
      <p:sp>
        <p:nvSpPr>
          <p:cNvPr id="4" name="Content Placeholder 3"/>
          <p:cNvSpPr>
            <a:spLocks noGrp="1"/>
          </p:cNvSpPr>
          <p:nvPr>
            <p:ph sz="half" idx="2"/>
          </p:nvPr>
        </p:nvSpPr>
        <p:spPr/>
        <p:txBody>
          <a:bodyPr>
            <a:normAutofit lnSpcReduction="10000"/>
          </a:bodyPr>
          <a:lstStyle/>
          <a:p>
            <a:r>
              <a:rPr lang="en-US" dirty="0">
                <a:solidFill>
                  <a:schemeClr val="accent6">
                    <a:lumMod val="50000"/>
                  </a:schemeClr>
                </a:solidFill>
              </a:rPr>
              <a:t>Setting up can be done in all languages</a:t>
            </a:r>
          </a:p>
          <a:p>
            <a:pPr lvl="1"/>
            <a:r>
              <a:rPr lang="en-US" dirty="0" err="1">
                <a:solidFill>
                  <a:schemeClr val="accent6">
                    <a:lumMod val="50000"/>
                  </a:schemeClr>
                </a:solidFill>
              </a:rPr>
              <a:t>Matlab</a:t>
            </a:r>
            <a:r>
              <a:rPr lang="en-US" dirty="0">
                <a:solidFill>
                  <a:schemeClr val="accent6">
                    <a:lumMod val="50000"/>
                  </a:schemeClr>
                </a:solidFill>
              </a:rPr>
              <a:t>, Stata, R, Python, Fortran</a:t>
            </a:r>
          </a:p>
          <a:p>
            <a:r>
              <a:rPr lang="en-US" dirty="0">
                <a:solidFill>
                  <a:schemeClr val="accent6">
                    <a:lumMod val="50000"/>
                  </a:schemeClr>
                </a:solidFill>
              </a:rPr>
              <a:t>Subroutines exist in all languages</a:t>
            </a:r>
          </a:p>
          <a:p>
            <a:pPr lvl="1"/>
            <a:r>
              <a:rPr lang="en-US" dirty="0">
                <a:solidFill>
                  <a:schemeClr val="accent6">
                    <a:lumMod val="50000"/>
                  </a:schemeClr>
                </a:solidFill>
              </a:rPr>
              <a:t>You might need to learn how!</a:t>
            </a:r>
          </a:p>
          <a:p>
            <a:r>
              <a:rPr lang="en-US" dirty="0">
                <a:solidFill>
                  <a:schemeClr val="accent6">
                    <a:lumMod val="50000"/>
                  </a:schemeClr>
                </a:solidFill>
              </a:rPr>
              <a:t>Ability to output figures and tables (Excel, </a:t>
            </a:r>
            <a:r>
              <a:rPr lang="en-US" dirty="0" err="1">
                <a:solidFill>
                  <a:schemeClr val="accent6">
                    <a:lumMod val="50000"/>
                  </a:schemeClr>
                </a:solidFill>
              </a:rPr>
              <a:t>LaTeX</a:t>
            </a:r>
            <a:r>
              <a:rPr lang="en-US" dirty="0">
                <a:solidFill>
                  <a:schemeClr val="accent6">
                    <a:lumMod val="50000"/>
                  </a:schemeClr>
                </a:solidFill>
              </a:rPr>
              <a:t>) exist in all languages</a:t>
            </a:r>
          </a:p>
        </p:txBody>
      </p:sp>
    </p:spTree>
    <p:extLst>
      <p:ext uri="{BB962C8B-B14F-4D97-AF65-F5344CB8AC3E}">
        <p14:creationId xmlns:p14="http://schemas.microsoft.com/office/powerpoint/2010/main" val="5618020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0691E7-BBE0-2EAB-AA30-E77BA8018756}"/>
              </a:ext>
            </a:extLst>
          </p:cNvPr>
          <p:cNvSpPr>
            <a:spLocks noGrp="1"/>
          </p:cNvSpPr>
          <p:nvPr>
            <p:ph type="title"/>
          </p:nvPr>
        </p:nvSpPr>
        <p:spPr/>
        <p:txBody>
          <a:bodyPr/>
          <a:lstStyle/>
          <a:p>
            <a:r>
              <a:rPr lang="en-US" dirty="0"/>
              <a:t>Solution 3: Learn basics of programming</a:t>
            </a:r>
          </a:p>
        </p:txBody>
      </p:sp>
      <p:sp>
        <p:nvSpPr>
          <p:cNvPr id="6" name="Content Placeholder 5">
            <a:extLst>
              <a:ext uri="{FF2B5EF4-FFF2-40B4-BE49-F238E27FC236}">
                <a16:creationId xmlns:a16="http://schemas.microsoft.com/office/drawing/2014/main" id="{78B5BACD-209B-A21B-E127-3C574D0BE099}"/>
              </a:ext>
            </a:extLst>
          </p:cNvPr>
          <p:cNvSpPr>
            <a:spLocks noGrp="1"/>
          </p:cNvSpPr>
          <p:nvPr>
            <p:ph idx="1"/>
          </p:nvPr>
        </p:nvSpPr>
        <p:spPr/>
        <p:txBody>
          <a:bodyPr>
            <a:normAutofit/>
          </a:bodyPr>
          <a:lstStyle/>
          <a:p>
            <a:pPr marL="0" indent="0" algn="ctr">
              <a:buNone/>
            </a:pPr>
            <a:r>
              <a:rPr lang="en-US" sz="5400" dirty="0"/>
              <a:t>Code reproducibly</a:t>
            </a:r>
          </a:p>
          <a:p>
            <a:pPr marL="0" indent="0" algn="ctr">
              <a:buNone/>
            </a:pPr>
            <a:endParaRPr lang="en-US" sz="5400" dirty="0"/>
          </a:p>
          <a:p>
            <a:pPr marL="0" indent="0" algn="ctr">
              <a:buNone/>
            </a:pPr>
            <a:r>
              <a:rPr lang="en-US" sz="4400" dirty="0"/>
              <a:t>(and do so right from the start)</a:t>
            </a:r>
          </a:p>
          <a:p>
            <a:pPr marL="0" indent="0" algn="ctr">
              <a:buNone/>
            </a:pPr>
            <a:endParaRPr lang="en-US" sz="5400" dirty="0"/>
          </a:p>
          <a:p>
            <a:pPr marL="0" indent="0" algn="ctr">
              <a:buNone/>
            </a:pPr>
            <a:r>
              <a:rPr lang="en-US" sz="2400" dirty="0"/>
              <a:t>(also: way easier to describe in the </a:t>
            </a:r>
            <a:br>
              <a:rPr lang="en-US" sz="2400" dirty="0"/>
            </a:br>
            <a:r>
              <a:rPr lang="en-US" sz="2400" dirty="0"/>
              <a:t>Social Science Data Editors’ template README)</a:t>
            </a:r>
          </a:p>
        </p:txBody>
      </p:sp>
    </p:spTree>
    <p:extLst>
      <p:ext uri="{BB962C8B-B14F-4D97-AF65-F5344CB8AC3E}">
        <p14:creationId xmlns:p14="http://schemas.microsoft.com/office/powerpoint/2010/main" val="103870256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713D9673-FA9A-4A46-8CDE-0D635682A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46" y="2343149"/>
            <a:ext cx="4138380" cy="2327839"/>
          </a:xfrm>
          <a:prstGeom prst="rect">
            <a:avLst/>
          </a:prstGeom>
          <a:ln>
            <a:solidFill>
              <a:srgbClr val="C00000"/>
            </a:solidFill>
          </a:ln>
          <a:effectLst>
            <a:outerShdw blurRad="50800" dist="127000" dir="2700000" algn="tl" rotWithShape="0">
              <a:prstClr val="black">
                <a:alpha val="40000"/>
              </a:prstClr>
            </a:outerShdw>
          </a:effectLst>
        </p:spPr>
      </p:pic>
      <p:pic>
        <p:nvPicPr>
          <p:cNvPr id="10" name="Picture 9" descr="A screenshot of a cell phone&#10;&#10;Description automatically generated">
            <a:extLst>
              <a:ext uri="{FF2B5EF4-FFF2-40B4-BE49-F238E27FC236}">
                <a16:creationId xmlns:a16="http://schemas.microsoft.com/office/drawing/2014/main" id="{3385530E-4EE7-B84B-B685-F1C302C02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174" y="2343150"/>
            <a:ext cx="4138380" cy="2327839"/>
          </a:xfrm>
          <a:prstGeom prst="rect">
            <a:avLst/>
          </a:prstGeom>
          <a:ln>
            <a:solidFill>
              <a:srgbClr val="C00000"/>
            </a:solidFill>
          </a:ln>
          <a:effectLst>
            <a:outerShdw blurRad="50800" dist="127000" dir="2700000" algn="tl" rotWithShape="0">
              <a:prstClr val="black">
                <a:alpha val="40000"/>
              </a:prstClr>
            </a:outerShdw>
          </a:effectLst>
        </p:spPr>
      </p:pic>
      <p:sp>
        <p:nvSpPr>
          <p:cNvPr id="11" name="Left-Right Arrow 10">
            <a:extLst>
              <a:ext uri="{FF2B5EF4-FFF2-40B4-BE49-F238E27FC236}">
                <a16:creationId xmlns:a16="http://schemas.microsoft.com/office/drawing/2014/main" id="{F5800DBE-822E-7D44-B782-F2EA0776728F}"/>
              </a:ext>
            </a:extLst>
          </p:cNvPr>
          <p:cNvSpPr/>
          <p:nvPr/>
        </p:nvSpPr>
        <p:spPr>
          <a:xfrm>
            <a:off x="5098141" y="3004457"/>
            <a:ext cx="1995717" cy="849086"/>
          </a:xfrm>
          <a:prstGeom prst="leftRightArrow">
            <a:avLst/>
          </a:prstGeom>
          <a:solidFill>
            <a:srgbClr val="B31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5E3C9A30-1EA2-0946-A82A-E6E4341C87FC}"/>
              </a:ext>
            </a:extLst>
          </p:cNvPr>
          <p:cNvSpPr>
            <a:spLocks noGrp="1"/>
          </p:cNvSpPr>
          <p:nvPr>
            <p:ph type="title"/>
          </p:nvPr>
        </p:nvSpPr>
        <p:spPr/>
        <p:txBody>
          <a:bodyPr/>
          <a:lstStyle/>
          <a:p>
            <a:r>
              <a:rPr lang="en-US" sz="4000" dirty="0"/>
              <a:t>Tension between access and reproducibility</a:t>
            </a:r>
            <a:endParaRPr lang="en-US" dirty="0"/>
          </a:p>
        </p:txBody>
      </p:sp>
    </p:spTree>
    <p:extLst>
      <p:ext uri="{BB962C8B-B14F-4D97-AF65-F5344CB8AC3E}">
        <p14:creationId xmlns:p14="http://schemas.microsoft.com/office/powerpoint/2010/main" val="105692125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services</a:t>
            </a:r>
          </a:p>
        </p:txBody>
      </p:sp>
      <p:pic>
        <p:nvPicPr>
          <p:cNvPr id="6" name="Content Placeholder 5">
            <a:hlinkClick r:id="rId2"/>
          </p:cNvPr>
          <p:cNvPicPr>
            <a:picLocks noGrp="1" noChangeAspect="1"/>
          </p:cNvPicPr>
          <p:nvPr>
            <p:ph sz="half" idx="1"/>
          </p:nvPr>
        </p:nvPicPr>
        <p:blipFill>
          <a:blip r:embed="rId3"/>
          <a:stretch>
            <a:fillRect/>
          </a:stretch>
        </p:blipFill>
        <p:spPr>
          <a:xfrm>
            <a:off x="854458" y="1825625"/>
            <a:ext cx="5149083" cy="4351338"/>
          </a:xfrm>
          <a:prstGeom prst="rect">
            <a:avLst/>
          </a:prstGeom>
        </p:spPr>
      </p:pic>
      <p:pic>
        <p:nvPicPr>
          <p:cNvPr id="7" name="Content Placeholder 6"/>
          <p:cNvPicPr>
            <a:picLocks noGrp="1" noChangeAspect="1"/>
          </p:cNvPicPr>
          <p:nvPr>
            <p:ph sz="half" idx="2"/>
          </p:nvPr>
        </p:nvPicPr>
        <p:blipFill>
          <a:blip r:embed="rId4"/>
          <a:stretch>
            <a:fillRect/>
          </a:stretch>
        </p:blipFill>
        <p:spPr>
          <a:xfrm>
            <a:off x="6184429" y="1825625"/>
            <a:ext cx="5157141" cy="4351338"/>
          </a:xfrm>
          <a:prstGeom prst="rect">
            <a:avLst/>
          </a:prstGeom>
        </p:spPr>
      </p:pic>
    </p:spTree>
    <p:extLst>
      <p:ext uri="{BB962C8B-B14F-4D97-AF65-F5344CB8AC3E}">
        <p14:creationId xmlns:p14="http://schemas.microsoft.com/office/powerpoint/2010/main" val="36837949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Assume replicators can access the data</a:t>
            </a:r>
          </a:p>
        </p:txBody>
      </p:sp>
      <p:sp>
        <p:nvSpPr>
          <p:cNvPr id="3" name="Content Placeholder 2"/>
          <p:cNvSpPr>
            <a:spLocks noGrp="1"/>
          </p:cNvSpPr>
          <p:nvPr>
            <p:ph sz="half" idx="1"/>
          </p:nvPr>
        </p:nvSpPr>
        <p:spPr/>
        <p:txBody>
          <a:bodyPr>
            <a:normAutofit fontScale="92500" lnSpcReduction="10000"/>
          </a:bodyPr>
          <a:lstStyle/>
          <a:p>
            <a:pPr marL="0" indent="0">
              <a:buNone/>
            </a:pPr>
            <a:r>
              <a:rPr lang="en-US" dirty="0"/>
              <a:t>Sometimes we (=AEA) cannot</a:t>
            </a:r>
          </a:p>
          <a:p>
            <a:r>
              <a:rPr lang="en-US" dirty="0"/>
              <a:t>We will still check if the code seems complete</a:t>
            </a:r>
          </a:p>
          <a:p>
            <a:r>
              <a:rPr lang="en-US" dirty="0"/>
              <a:t>We will still verify that all data that *can* be provided have been provided</a:t>
            </a:r>
          </a:p>
          <a:p>
            <a:r>
              <a:rPr lang="en-US" dirty="0"/>
              <a:t>Plausibility checks</a:t>
            </a:r>
          </a:p>
        </p:txBody>
      </p:sp>
      <p:sp>
        <p:nvSpPr>
          <p:cNvPr id="4" name="Content Placeholder 3"/>
          <p:cNvSpPr>
            <a:spLocks noGrp="1"/>
          </p:cNvSpPr>
          <p:nvPr>
            <p:ph sz="half" idx="2"/>
          </p:nvPr>
        </p:nvSpPr>
        <p:spPr/>
        <p:txBody>
          <a:bodyPr>
            <a:normAutofit fontScale="92500" lnSpcReduction="10000"/>
          </a:bodyPr>
          <a:lstStyle/>
          <a:p>
            <a:pPr marL="0" indent="0">
              <a:buNone/>
            </a:pPr>
            <a:r>
              <a:rPr lang="en-US" dirty="0"/>
              <a:t>Sometimes we can:</a:t>
            </a:r>
          </a:p>
          <a:p>
            <a:r>
              <a:rPr lang="en-US" dirty="0"/>
              <a:t>In the past, we have worked with</a:t>
            </a:r>
          </a:p>
          <a:p>
            <a:pPr lvl="1"/>
            <a:r>
              <a:rPr lang="en-US" dirty="0"/>
              <a:t>French, Brazilian, and US confidential admin data</a:t>
            </a:r>
          </a:p>
          <a:p>
            <a:pPr lvl="1"/>
            <a:r>
              <a:rPr lang="en-US" dirty="0"/>
              <a:t>Purchased commercial data (Twitter, Indian GDP)</a:t>
            </a:r>
          </a:p>
          <a:p>
            <a:pPr lvl="1"/>
            <a:r>
              <a:rPr lang="en-US" dirty="0"/>
              <a:t>Proprietary data under NDA/DUA (</a:t>
            </a:r>
            <a:r>
              <a:rPr lang="en-US" dirty="0" err="1"/>
              <a:t>Ebay</a:t>
            </a:r>
            <a:r>
              <a:rPr lang="en-US" dirty="0"/>
              <a:t>)</a:t>
            </a:r>
          </a:p>
          <a:p>
            <a:pPr lvl="1"/>
            <a:r>
              <a:rPr lang="en-US" dirty="0"/>
              <a:t>Data with application procedure (Chinese Panel, Demographic and Health Survey, European establishment data)</a:t>
            </a:r>
          </a:p>
          <a:p>
            <a:pPr lvl="1"/>
            <a:r>
              <a:rPr lang="en-US" dirty="0"/>
              <a:t>Remotely or locally</a:t>
            </a:r>
          </a:p>
        </p:txBody>
      </p:sp>
    </p:spTree>
    <p:extLst>
      <p:ext uri="{BB962C8B-B14F-4D97-AF65-F5344CB8AC3E}">
        <p14:creationId xmlns:p14="http://schemas.microsoft.com/office/powerpoint/2010/main" val="28026528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12F1E-E3DF-91B1-838D-9E882A7D53A1}"/>
              </a:ext>
            </a:extLst>
          </p:cNvPr>
          <p:cNvSpPr>
            <a:spLocks noGrp="1"/>
          </p:cNvSpPr>
          <p:nvPr>
            <p:ph type="title"/>
          </p:nvPr>
        </p:nvSpPr>
        <p:spPr/>
        <p:txBody>
          <a:bodyPr/>
          <a:lstStyle/>
          <a:p>
            <a:r>
              <a:rPr lang="en-US" dirty="0"/>
              <a:t>Keeping track: </a:t>
            </a:r>
            <a:r>
              <a:rPr lang="en-US" b="1" dirty="0"/>
              <a:t>Students and Researchers</a:t>
            </a:r>
          </a:p>
        </p:txBody>
      </p:sp>
      <p:sp>
        <p:nvSpPr>
          <p:cNvPr id="5" name="Content Placeholder 4">
            <a:extLst>
              <a:ext uri="{FF2B5EF4-FFF2-40B4-BE49-F238E27FC236}">
                <a16:creationId xmlns:a16="http://schemas.microsoft.com/office/drawing/2014/main" id="{46A4C71F-9A44-D82A-BE1F-935899CA5368}"/>
              </a:ext>
            </a:extLst>
          </p:cNvPr>
          <p:cNvSpPr>
            <a:spLocks noGrp="1"/>
          </p:cNvSpPr>
          <p:nvPr>
            <p:ph sz="half" idx="1"/>
          </p:nvPr>
        </p:nvSpPr>
        <p:spPr/>
        <p:txBody>
          <a:bodyPr>
            <a:normAutofit/>
          </a:bodyPr>
          <a:lstStyle/>
          <a:p>
            <a:pPr marL="514350" indent="-514350">
              <a:buFont typeface="+mj-lt"/>
              <a:buAutoNum type="arabicPeriod"/>
            </a:pPr>
            <a:r>
              <a:rPr lang="en-US" dirty="0"/>
              <a:t>Computational empathy</a:t>
            </a:r>
            <a:br>
              <a:rPr lang="en-US" dirty="0"/>
            </a:br>
            <a:r>
              <a:rPr lang="en-US" sz="2000" i="1" dirty="0"/>
              <a:t>Consider the next person to run the analysis, and don’t assume too much</a:t>
            </a:r>
          </a:p>
          <a:p>
            <a:pPr marL="514350" indent="-514350">
              <a:buFont typeface="+mj-lt"/>
              <a:buAutoNum type="arabicPeriod"/>
            </a:pPr>
            <a:r>
              <a:rPr lang="en-US" dirty="0"/>
              <a:t>Track data</a:t>
            </a:r>
            <a:br>
              <a:rPr lang="en-US" dirty="0"/>
            </a:br>
            <a:r>
              <a:rPr lang="en-US" sz="2000" i="1" dirty="0"/>
              <a:t>even when using API, especially when manually downloading, keep in mind what the next downloader may see/find/receive, terms of use </a:t>
            </a:r>
            <a:endParaRPr lang="en-US" i="1" dirty="0"/>
          </a:p>
          <a:p>
            <a:pPr marL="514350" indent="-514350">
              <a:buFont typeface="+mj-lt"/>
              <a:buAutoNum type="arabicPeriod"/>
            </a:pPr>
            <a:r>
              <a:rPr lang="en-US" dirty="0"/>
              <a:t>Learn the basics of programming</a:t>
            </a:r>
            <a:br>
              <a:rPr lang="en-US" dirty="0"/>
            </a:br>
            <a:r>
              <a:rPr lang="en-US" sz="2000" i="1" dirty="0"/>
              <a:t>code reproducibly, use parameter files, re-usable code, robust file structure</a:t>
            </a:r>
            <a:endParaRPr lang="en-US" i="1" dirty="0"/>
          </a:p>
        </p:txBody>
      </p:sp>
      <p:sp>
        <p:nvSpPr>
          <p:cNvPr id="6" name="Content Placeholder 5">
            <a:extLst>
              <a:ext uri="{FF2B5EF4-FFF2-40B4-BE49-F238E27FC236}">
                <a16:creationId xmlns:a16="http://schemas.microsoft.com/office/drawing/2014/main" id="{EEF77731-32E1-FD6F-567F-65AE41F652F7}"/>
              </a:ext>
            </a:extLst>
          </p:cNvPr>
          <p:cNvSpPr>
            <a:spLocks noGrp="1"/>
          </p:cNvSpPr>
          <p:nvPr>
            <p:ph sz="half" idx="2"/>
          </p:nvPr>
        </p:nvSpPr>
        <p:spPr/>
        <p:txBody>
          <a:bodyPr>
            <a:normAutofit/>
          </a:bodyPr>
          <a:lstStyle/>
          <a:p>
            <a:endParaRPr lang="en-US"/>
          </a:p>
        </p:txBody>
      </p:sp>
    </p:spTree>
    <p:extLst>
      <p:ext uri="{BB962C8B-B14F-4D97-AF65-F5344CB8AC3E}">
        <p14:creationId xmlns:p14="http://schemas.microsoft.com/office/powerpoint/2010/main" val="21534055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35752-3BC6-A7F4-562E-05A1CF1D67CF}"/>
              </a:ext>
            </a:extLst>
          </p:cNvPr>
          <p:cNvSpPr>
            <a:spLocks noGrp="1"/>
          </p:cNvSpPr>
          <p:nvPr>
            <p:ph type="title"/>
          </p:nvPr>
        </p:nvSpPr>
        <p:spPr/>
        <p:txBody>
          <a:bodyPr>
            <a:normAutofit fontScale="90000"/>
          </a:bodyPr>
          <a:lstStyle/>
          <a:p>
            <a:r>
              <a:rPr lang="en-US" dirty="0"/>
              <a:t>That’s a lot of stuff to learn and remember… </a:t>
            </a:r>
            <a:br>
              <a:rPr lang="en-US" dirty="0"/>
            </a:br>
            <a:r>
              <a:rPr lang="en-US" dirty="0"/>
              <a:t>I want to focus on the economics!</a:t>
            </a:r>
          </a:p>
        </p:txBody>
      </p:sp>
    </p:spTree>
    <p:extLst>
      <p:ext uri="{BB962C8B-B14F-4D97-AF65-F5344CB8AC3E}">
        <p14:creationId xmlns:p14="http://schemas.microsoft.com/office/powerpoint/2010/main" val="13206293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12F1E-E3DF-91B1-838D-9E882A7D53A1}"/>
              </a:ext>
            </a:extLst>
          </p:cNvPr>
          <p:cNvSpPr>
            <a:spLocks noGrp="1"/>
          </p:cNvSpPr>
          <p:nvPr>
            <p:ph type="title"/>
          </p:nvPr>
        </p:nvSpPr>
        <p:spPr/>
        <p:txBody>
          <a:bodyPr/>
          <a:lstStyle/>
          <a:p>
            <a:r>
              <a:rPr lang="en-US" dirty="0"/>
              <a:t>Keeping track: </a:t>
            </a:r>
            <a:r>
              <a:rPr lang="en-US" b="1" dirty="0"/>
              <a:t>Students and Researchers</a:t>
            </a:r>
          </a:p>
        </p:txBody>
      </p:sp>
      <p:sp>
        <p:nvSpPr>
          <p:cNvPr id="5" name="Content Placeholder 4">
            <a:extLst>
              <a:ext uri="{FF2B5EF4-FFF2-40B4-BE49-F238E27FC236}">
                <a16:creationId xmlns:a16="http://schemas.microsoft.com/office/drawing/2014/main" id="{46A4C71F-9A44-D82A-BE1F-935899CA5368}"/>
              </a:ext>
            </a:extLst>
          </p:cNvPr>
          <p:cNvSpPr>
            <a:spLocks noGrp="1"/>
          </p:cNvSpPr>
          <p:nvPr>
            <p:ph sz="half" idx="1"/>
          </p:nvPr>
        </p:nvSpPr>
        <p:spPr/>
        <p:txBody>
          <a:bodyPr>
            <a:normAutofit/>
          </a:bodyPr>
          <a:lstStyle/>
          <a:p>
            <a:pPr marL="514350" indent="-514350">
              <a:buFont typeface="+mj-lt"/>
              <a:buAutoNum type="arabicPeriod"/>
            </a:pPr>
            <a:r>
              <a:rPr lang="en-US" dirty="0"/>
              <a:t>Computational empathy</a:t>
            </a:r>
            <a:br>
              <a:rPr lang="en-US" dirty="0"/>
            </a:br>
            <a:r>
              <a:rPr lang="en-US" sz="2000" i="1" dirty="0"/>
              <a:t>Consider the next person to run the analysis, and don’t assume too much</a:t>
            </a:r>
          </a:p>
          <a:p>
            <a:pPr marL="514350" indent="-514350">
              <a:buFont typeface="+mj-lt"/>
              <a:buAutoNum type="arabicPeriod"/>
            </a:pPr>
            <a:r>
              <a:rPr lang="en-US" dirty="0"/>
              <a:t>Track data</a:t>
            </a:r>
            <a:br>
              <a:rPr lang="en-US" dirty="0"/>
            </a:br>
            <a:r>
              <a:rPr lang="en-US" sz="2000" i="1" dirty="0"/>
              <a:t>even when using API, especially when manually downloading, keep in mind what the next downloader may see/find/receive, terms of use </a:t>
            </a:r>
            <a:endParaRPr lang="en-US" i="1" dirty="0"/>
          </a:p>
          <a:p>
            <a:pPr marL="514350" indent="-514350">
              <a:buFont typeface="+mj-lt"/>
              <a:buAutoNum type="arabicPeriod"/>
            </a:pPr>
            <a:r>
              <a:rPr lang="en-US" dirty="0"/>
              <a:t>Learn the basics of programming</a:t>
            </a:r>
            <a:br>
              <a:rPr lang="en-US" dirty="0"/>
            </a:br>
            <a:r>
              <a:rPr lang="en-US" sz="2000" i="1" dirty="0"/>
              <a:t>code reproducibly, use parameter files, re-usable code, robust file structure</a:t>
            </a:r>
            <a:endParaRPr lang="en-US" i="1" dirty="0"/>
          </a:p>
        </p:txBody>
      </p:sp>
      <p:sp>
        <p:nvSpPr>
          <p:cNvPr id="6" name="Content Placeholder 5">
            <a:extLst>
              <a:ext uri="{FF2B5EF4-FFF2-40B4-BE49-F238E27FC236}">
                <a16:creationId xmlns:a16="http://schemas.microsoft.com/office/drawing/2014/main" id="{EEF77731-32E1-FD6F-567F-65AE41F652F7}"/>
              </a:ext>
            </a:extLst>
          </p:cNvPr>
          <p:cNvSpPr>
            <a:spLocks noGrp="1"/>
          </p:cNvSpPr>
          <p:nvPr>
            <p:ph sz="half" idx="2"/>
          </p:nvPr>
        </p:nvSpPr>
        <p:spPr/>
        <p:txBody>
          <a:bodyPr>
            <a:normAutofit/>
          </a:bodyPr>
          <a:lstStyle/>
          <a:p>
            <a:pPr marL="514350" indent="-514350">
              <a:buFont typeface="+mj-lt"/>
              <a:buAutoNum type="arabicPeriod" startAt="4"/>
            </a:pPr>
            <a:r>
              <a:rPr lang="en-US" dirty="0"/>
              <a:t>Learn to automate</a:t>
            </a:r>
            <a:br>
              <a:rPr lang="en-US" dirty="0"/>
            </a:br>
            <a:r>
              <a:rPr lang="en-US" sz="2000" i="1" dirty="0"/>
              <a:t>Run all code again and again, use APIs to download, use conditional processing to handle various aspects</a:t>
            </a:r>
            <a:endParaRPr lang="en-US" i="1" dirty="0"/>
          </a:p>
          <a:p>
            <a:pPr marL="514350" indent="-514350">
              <a:buFont typeface="+mj-lt"/>
              <a:buAutoNum type="arabicPeriod" startAt="4"/>
            </a:pPr>
            <a:r>
              <a:rPr lang="en-US" dirty="0"/>
              <a:t>Preserve it all</a:t>
            </a:r>
            <a:br>
              <a:rPr lang="en-US" dirty="0"/>
            </a:br>
            <a:r>
              <a:rPr lang="en-US" sz="2000" i="1" dirty="0"/>
              <a:t>Use version control, tag releases, preserve data (separately), understand the difference between sharing and preserving</a:t>
            </a:r>
            <a:endParaRPr lang="en-US" i="1" dirty="0"/>
          </a:p>
        </p:txBody>
      </p:sp>
    </p:spTree>
    <p:extLst>
      <p:ext uri="{BB962C8B-B14F-4D97-AF65-F5344CB8AC3E}">
        <p14:creationId xmlns:p14="http://schemas.microsoft.com/office/powerpoint/2010/main" val="1635784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35752-3BC6-A7F4-562E-05A1CF1D67CF}"/>
              </a:ext>
            </a:extLst>
          </p:cNvPr>
          <p:cNvSpPr>
            <a:spLocks noGrp="1"/>
          </p:cNvSpPr>
          <p:nvPr>
            <p:ph type="title"/>
          </p:nvPr>
        </p:nvSpPr>
        <p:spPr/>
        <p:txBody>
          <a:bodyPr>
            <a:normAutofit fontScale="90000"/>
          </a:bodyPr>
          <a:lstStyle/>
          <a:p>
            <a:r>
              <a:rPr lang="en-US" dirty="0"/>
              <a:t>That’s a lot of stuff to learn and remember… </a:t>
            </a:r>
            <a:br>
              <a:rPr lang="en-US" dirty="0"/>
            </a:br>
            <a:r>
              <a:rPr lang="en-US" sz="5300" b="1" dirty="0"/>
              <a:t>I want to focus on the economics!</a:t>
            </a:r>
            <a:endParaRPr lang="en-US" b="1" dirty="0"/>
          </a:p>
        </p:txBody>
      </p:sp>
    </p:spTree>
    <p:extLst>
      <p:ext uri="{BB962C8B-B14F-4D97-AF65-F5344CB8AC3E}">
        <p14:creationId xmlns:p14="http://schemas.microsoft.com/office/powerpoint/2010/main" val="16900482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C9C128-47DA-BC8C-0B0B-6DD508A1F1CF}"/>
              </a:ext>
            </a:extLst>
          </p:cNvPr>
          <p:cNvSpPr txBox="1"/>
          <p:nvPr/>
        </p:nvSpPr>
        <p:spPr>
          <a:xfrm>
            <a:off x="1986298" y="1900895"/>
            <a:ext cx="7595024" cy="2800767"/>
          </a:xfrm>
          <a:prstGeom prst="rect">
            <a:avLst/>
          </a:prstGeom>
          <a:noFill/>
        </p:spPr>
        <p:txBody>
          <a:bodyPr wrap="square" rtlCol="0">
            <a:spAutoFit/>
          </a:bodyPr>
          <a:lstStyle/>
          <a:p>
            <a:pPr algn="ctr"/>
            <a:r>
              <a:rPr lang="en-US" sz="8800" dirty="0">
                <a:solidFill>
                  <a:schemeClr val="bg1"/>
                </a:solidFill>
              </a:rPr>
              <a:t>Support by Institutions</a:t>
            </a:r>
            <a:endParaRPr lang="en-US" dirty="0">
              <a:solidFill>
                <a:schemeClr val="bg1"/>
              </a:solidFill>
            </a:endParaRPr>
          </a:p>
        </p:txBody>
      </p:sp>
    </p:spTree>
    <p:extLst>
      <p:ext uri="{BB962C8B-B14F-4D97-AF65-F5344CB8AC3E}">
        <p14:creationId xmlns:p14="http://schemas.microsoft.com/office/powerpoint/2010/main" val="93058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in the 2000s</a:t>
            </a:r>
          </a:p>
        </p:txBody>
      </p:sp>
      <p:sp>
        <p:nvSpPr>
          <p:cNvPr id="3" name="Content Placeholder 2"/>
          <p:cNvSpPr>
            <a:spLocks noGrp="1"/>
          </p:cNvSpPr>
          <p:nvPr>
            <p:ph idx="1"/>
          </p:nvPr>
        </p:nvSpPr>
        <p:spPr/>
        <p:txBody>
          <a:bodyPr>
            <a:normAutofit/>
          </a:bodyPr>
          <a:lstStyle/>
          <a:p>
            <a:r>
              <a:rPr lang="en-US" dirty="0"/>
              <a:t>Better public-use and shared data</a:t>
            </a:r>
          </a:p>
        </p:txBody>
      </p:sp>
      <p:pic>
        <p:nvPicPr>
          <p:cNvPr id="4" name="Picture 3"/>
          <p:cNvPicPr>
            <a:picLocks noChangeAspect="1"/>
          </p:cNvPicPr>
          <p:nvPr/>
        </p:nvPicPr>
        <p:blipFill>
          <a:blip r:embed="rId2"/>
          <a:stretch>
            <a:fillRect/>
          </a:stretch>
        </p:blipFill>
        <p:spPr>
          <a:xfrm>
            <a:off x="2300971" y="4518735"/>
            <a:ext cx="1673510" cy="1953657"/>
          </a:xfrm>
          <a:prstGeom prst="rect">
            <a:avLst/>
          </a:prstGeom>
        </p:spPr>
      </p:pic>
      <p:pic>
        <p:nvPicPr>
          <p:cNvPr id="6" name="Picture 5"/>
          <p:cNvPicPr>
            <a:picLocks noChangeAspect="1"/>
          </p:cNvPicPr>
          <p:nvPr/>
        </p:nvPicPr>
        <p:blipFill>
          <a:blip r:embed="rId3"/>
          <a:stretch>
            <a:fillRect/>
          </a:stretch>
        </p:blipFill>
        <p:spPr>
          <a:xfrm>
            <a:off x="4741545" y="3916362"/>
            <a:ext cx="1704975" cy="666750"/>
          </a:xfrm>
          <a:prstGeom prst="rect">
            <a:avLst/>
          </a:prstGeom>
        </p:spPr>
      </p:pic>
      <p:pic>
        <p:nvPicPr>
          <p:cNvPr id="7" name="Picture 6"/>
          <p:cNvPicPr>
            <a:picLocks noChangeAspect="1"/>
          </p:cNvPicPr>
          <p:nvPr/>
        </p:nvPicPr>
        <p:blipFill>
          <a:blip r:embed="rId4"/>
          <a:stretch>
            <a:fillRect/>
          </a:stretch>
        </p:blipFill>
        <p:spPr>
          <a:xfrm>
            <a:off x="5594032" y="4752420"/>
            <a:ext cx="3228975" cy="981075"/>
          </a:xfrm>
          <a:prstGeom prst="rect">
            <a:avLst/>
          </a:prstGeom>
        </p:spPr>
      </p:pic>
      <p:pic>
        <p:nvPicPr>
          <p:cNvPr id="10" name="Picture 9"/>
          <p:cNvPicPr>
            <a:picLocks noChangeAspect="1"/>
          </p:cNvPicPr>
          <p:nvPr/>
        </p:nvPicPr>
        <p:blipFill>
          <a:blip r:embed="rId5"/>
          <a:stretch>
            <a:fillRect/>
          </a:stretch>
        </p:blipFill>
        <p:spPr>
          <a:xfrm>
            <a:off x="6566462" y="3113327"/>
            <a:ext cx="2743200" cy="1047750"/>
          </a:xfrm>
          <a:prstGeom prst="rect">
            <a:avLst/>
          </a:prstGeom>
        </p:spPr>
      </p:pic>
      <p:pic>
        <p:nvPicPr>
          <p:cNvPr id="11" name="Picture 10"/>
          <p:cNvPicPr>
            <a:picLocks noChangeAspect="1"/>
          </p:cNvPicPr>
          <p:nvPr/>
        </p:nvPicPr>
        <p:blipFill>
          <a:blip r:embed="rId6"/>
          <a:stretch>
            <a:fillRect/>
          </a:stretch>
        </p:blipFill>
        <p:spPr>
          <a:xfrm>
            <a:off x="8823007" y="4402932"/>
            <a:ext cx="2705100" cy="1371600"/>
          </a:xfrm>
          <a:prstGeom prst="rect">
            <a:avLst/>
          </a:prstGeom>
        </p:spPr>
      </p:pic>
      <p:pic>
        <p:nvPicPr>
          <p:cNvPr id="12" name="Picture 11"/>
          <p:cNvPicPr>
            <a:picLocks noChangeAspect="1"/>
          </p:cNvPicPr>
          <p:nvPr/>
        </p:nvPicPr>
        <p:blipFill>
          <a:blip r:embed="rId7"/>
          <a:stretch>
            <a:fillRect/>
          </a:stretch>
        </p:blipFill>
        <p:spPr>
          <a:xfrm>
            <a:off x="9072370" y="3503852"/>
            <a:ext cx="1695450" cy="657225"/>
          </a:xfrm>
          <a:prstGeom prst="rect">
            <a:avLst/>
          </a:prstGeom>
        </p:spPr>
      </p:pic>
      <p:pic>
        <p:nvPicPr>
          <p:cNvPr id="5" name="Picture 4"/>
          <p:cNvPicPr>
            <a:picLocks noChangeAspect="1"/>
          </p:cNvPicPr>
          <p:nvPr/>
        </p:nvPicPr>
        <p:blipFill>
          <a:blip r:embed="rId8"/>
          <a:stretch>
            <a:fillRect/>
          </a:stretch>
        </p:blipFill>
        <p:spPr>
          <a:xfrm>
            <a:off x="471449" y="3445644"/>
            <a:ext cx="2891980" cy="1111300"/>
          </a:xfrm>
          <a:prstGeom prst="rect">
            <a:avLst/>
          </a:prstGeom>
        </p:spPr>
      </p:pic>
    </p:spTree>
    <p:extLst>
      <p:ext uri="{BB962C8B-B14F-4D97-AF65-F5344CB8AC3E}">
        <p14:creationId xmlns:p14="http://schemas.microsoft.com/office/powerpoint/2010/main" val="28552031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61F4-F193-547E-E488-2958F4E0259F}"/>
              </a:ext>
            </a:extLst>
          </p:cNvPr>
          <p:cNvSpPr>
            <a:spLocks noGrp="1"/>
          </p:cNvSpPr>
          <p:nvPr>
            <p:ph type="title"/>
          </p:nvPr>
        </p:nvSpPr>
        <p:spPr/>
        <p:txBody>
          <a:bodyPr/>
          <a:lstStyle/>
          <a:p>
            <a:r>
              <a:rPr lang="en-US" dirty="0"/>
              <a:t>Lesson 3: </a:t>
            </a:r>
            <a:r>
              <a:rPr lang="en-US" sz="3600" dirty="0"/>
              <a:t>Support by institutions is insufficient</a:t>
            </a:r>
            <a:endParaRPr lang="en-US" dirty="0"/>
          </a:p>
        </p:txBody>
      </p:sp>
      <p:sp>
        <p:nvSpPr>
          <p:cNvPr id="3" name="Content Placeholder 2">
            <a:extLst>
              <a:ext uri="{FF2B5EF4-FFF2-40B4-BE49-F238E27FC236}">
                <a16:creationId xmlns:a16="http://schemas.microsoft.com/office/drawing/2014/main" id="{0CF45453-B710-47FB-59BE-27030D73BD12}"/>
              </a:ext>
            </a:extLst>
          </p:cNvPr>
          <p:cNvSpPr>
            <a:spLocks noGrp="1"/>
          </p:cNvSpPr>
          <p:nvPr>
            <p:ph idx="1"/>
          </p:nvPr>
        </p:nvSpPr>
        <p:spPr/>
        <p:txBody>
          <a:bodyPr/>
          <a:lstStyle/>
          <a:p>
            <a:r>
              <a:rPr lang="en-US" dirty="0"/>
              <a:t>When should these skills be taught?</a:t>
            </a:r>
          </a:p>
          <a:p>
            <a:pPr lvl="1"/>
            <a:r>
              <a:rPr lang="en-US" dirty="0"/>
              <a:t>These are core “tools of the trade”!</a:t>
            </a:r>
          </a:p>
          <a:p>
            <a:pPr lvl="1"/>
            <a:r>
              <a:rPr lang="en-US" dirty="0"/>
              <a:t>Undergrad, core part of graduate curricula</a:t>
            </a:r>
          </a:p>
          <a:p>
            <a:pPr lvl="1"/>
            <a:r>
              <a:rPr lang="en-US" dirty="0"/>
              <a:t>In other disciplines: students learn how to collect use a pipette, how to tag field mice in the wild…</a:t>
            </a:r>
          </a:p>
        </p:txBody>
      </p:sp>
      <p:pic>
        <p:nvPicPr>
          <p:cNvPr id="5" name="Picture 4">
            <a:extLst>
              <a:ext uri="{FF2B5EF4-FFF2-40B4-BE49-F238E27FC236}">
                <a16:creationId xmlns:a16="http://schemas.microsoft.com/office/drawing/2014/main" id="{7E525218-5700-A6BE-5683-8B10F3EF2B66}"/>
              </a:ext>
            </a:extLst>
          </p:cNvPr>
          <p:cNvPicPr>
            <a:picLocks noChangeAspect="1"/>
          </p:cNvPicPr>
          <p:nvPr/>
        </p:nvPicPr>
        <p:blipFill>
          <a:blip r:embed="rId2"/>
          <a:stretch>
            <a:fillRect/>
          </a:stretch>
        </p:blipFill>
        <p:spPr>
          <a:xfrm>
            <a:off x="6623437" y="3823586"/>
            <a:ext cx="3164577" cy="2271627"/>
          </a:xfrm>
          <a:prstGeom prst="rect">
            <a:avLst/>
          </a:prstGeom>
        </p:spPr>
      </p:pic>
    </p:spTree>
    <p:extLst>
      <p:ext uri="{BB962C8B-B14F-4D97-AF65-F5344CB8AC3E}">
        <p14:creationId xmlns:p14="http://schemas.microsoft.com/office/powerpoint/2010/main" val="23118944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61F4-F193-547E-E488-2958F4E0259F}"/>
              </a:ext>
            </a:extLst>
          </p:cNvPr>
          <p:cNvSpPr>
            <a:spLocks noGrp="1"/>
          </p:cNvSpPr>
          <p:nvPr>
            <p:ph type="title"/>
          </p:nvPr>
        </p:nvSpPr>
        <p:spPr/>
        <p:txBody>
          <a:bodyPr/>
          <a:lstStyle/>
          <a:p>
            <a:r>
              <a:rPr lang="en-US" dirty="0"/>
              <a:t>Lesson 3: </a:t>
            </a:r>
            <a:r>
              <a:rPr lang="en-US" sz="3600" dirty="0"/>
              <a:t>Support by institutions is insufficient</a:t>
            </a:r>
            <a:endParaRPr lang="en-US" dirty="0"/>
          </a:p>
        </p:txBody>
      </p:sp>
      <p:sp>
        <p:nvSpPr>
          <p:cNvPr id="3" name="Content Placeholder 2">
            <a:extLst>
              <a:ext uri="{FF2B5EF4-FFF2-40B4-BE49-F238E27FC236}">
                <a16:creationId xmlns:a16="http://schemas.microsoft.com/office/drawing/2014/main" id="{0CF45453-B710-47FB-59BE-27030D73BD12}"/>
              </a:ext>
            </a:extLst>
          </p:cNvPr>
          <p:cNvSpPr>
            <a:spLocks noGrp="1"/>
          </p:cNvSpPr>
          <p:nvPr>
            <p:ph idx="1"/>
          </p:nvPr>
        </p:nvSpPr>
        <p:spPr/>
        <p:txBody>
          <a:bodyPr/>
          <a:lstStyle/>
          <a:p>
            <a:r>
              <a:rPr lang="en-US" dirty="0"/>
              <a:t>Should all of these skills be taught?</a:t>
            </a:r>
          </a:p>
          <a:p>
            <a:pPr lvl="1"/>
            <a:r>
              <a:rPr lang="en-US" dirty="0"/>
              <a:t>How to deposit data</a:t>
            </a:r>
          </a:p>
          <a:p>
            <a:pPr lvl="1"/>
            <a:r>
              <a:rPr lang="en-US" dirty="0"/>
              <a:t>How to set up a compute cluster</a:t>
            </a:r>
          </a:p>
          <a:p>
            <a:r>
              <a:rPr lang="en-US" dirty="0"/>
              <a:t>Some of these skills fall into other categories, but</a:t>
            </a:r>
          </a:p>
          <a:p>
            <a:pPr lvl="1"/>
            <a:r>
              <a:rPr lang="en-US" dirty="0"/>
              <a:t>Data librarians are understaffed, and not trained in discipline-specific practices</a:t>
            </a:r>
          </a:p>
          <a:p>
            <a:pPr lvl="1"/>
            <a:r>
              <a:rPr lang="en-US" dirty="0"/>
              <a:t>Campus IT has highly varying funding and consulting time</a:t>
            </a:r>
          </a:p>
          <a:p>
            <a:pPr lvl="1"/>
            <a:r>
              <a:rPr lang="en-US" dirty="0"/>
              <a:t>Cross-campus IT practices are nowhere close to compatible</a:t>
            </a:r>
          </a:p>
          <a:p>
            <a:pPr lvl="1"/>
            <a:endParaRPr lang="en-US" dirty="0"/>
          </a:p>
        </p:txBody>
      </p:sp>
    </p:spTree>
    <p:extLst>
      <p:ext uri="{BB962C8B-B14F-4D97-AF65-F5344CB8AC3E}">
        <p14:creationId xmlns:p14="http://schemas.microsoft.com/office/powerpoint/2010/main" val="21339620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61F4-F193-547E-E488-2958F4E0259F}"/>
              </a:ext>
            </a:extLst>
          </p:cNvPr>
          <p:cNvSpPr>
            <a:spLocks noGrp="1"/>
          </p:cNvSpPr>
          <p:nvPr>
            <p:ph type="title"/>
          </p:nvPr>
        </p:nvSpPr>
        <p:spPr/>
        <p:txBody>
          <a:bodyPr/>
          <a:lstStyle/>
          <a:p>
            <a:r>
              <a:rPr lang="en-US" dirty="0"/>
              <a:t>Lesson 3: </a:t>
            </a:r>
            <a:r>
              <a:rPr lang="en-US" sz="3600" dirty="0"/>
              <a:t>Support by institutions is insufficient</a:t>
            </a:r>
            <a:endParaRPr lang="en-US" dirty="0"/>
          </a:p>
        </p:txBody>
      </p:sp>
      <p:sp>
        <p:nvSpPr>
          <p:cNvPr id="3" name="Content Placeholder 2">
            <a:extLst>
              <a:ext uri="{FF2B5EF4-FFF2-40B4-BE49-F238E27FC236}">
                <a16:creationId xmlns:a16="http://schemas.microsoft.com/office/drawing/2014/main" id="{0CF45453-B710-47FB-59BE-27030D73BD12}"/>
              </a:ext>
            </a:extLst>
          </p:cNvPr>
          <p:cNvSpPr>
            <a:spLocks noGrp="1"/>
          </p:cNvSpPr>
          <p:nvPr>
            <p:ph idx="1"/>
          </p:nvPr>
        </p:nvSpPr>
        <p:spPr/>
        <p:txBody>
          <a:bodyPr/>
          <a:lstStyle/>
          <a:p>
            <a:pPr marL="0" indent="0">
              <a:buNone/>
            </a:pPr>
            <a:r>
              <a:rPr lang="en-US" dirty="0"/>
              <a:t>Institutional funding and mandates are not adequate</a:t>
            </a:r>
          </a:p>
          <a:p>
            <a:r>
              <a:rPr lang="en-US" dirty="0"/>
              <a:t>Most grant funding in social sciences does not require (or allow!) for this kind of budgeting</a:t>
            </a:r>
          </a:p>
          <a:p>
            <a:pPr lvl="1"/>
            <a:r>
              <a:rPr lang="en-US" dirty="0"/>
              <a:t>Earmarked portions of funds would be great!</a:t>
            </a:r>
          </a:p>
          <a:p>
            <a:pPr lvl="1"/>
            <a:r>
              <a:rPr lang="en-US" dirty="0"/>
              <a:t>(This is slowly coming, NSF and NIH are making progress)</a:t>
            </a:r>
          </a:p>
          <a:p>
            <a:r>
              <a:rPr lang="en-US" dirty="0"/>
              <a:t>(Most) Universities consider this an external mandate, not part of their “overhead”</a:t>
            </a:r>
          </a:p>
          <a:p>
            <a:pPr lvl="1"/>
            <a:r>
              <a:rPr lang="en-US" dirty="0"/>
              <a:t>“Provide us with an account, and we will do it”</a:t>
            </a:r>
          </a:p>
          <a:p>
            <a:pPr lvl="1"/>
            <a:r>
              <a:rPr lang="en-US" dirty="0"/>
              <a:t>Leads to highly scattershot infrastructure</a:t>
            </a:r>
          </a:p>
          <a:p>
            <a:pPr lvl="1"/>
            <a:endParaRPr lang="en-US" dirty="0"/>
          </a:p>
          <a:p>
            <a:pPr lvl="1"/>
            <a:endParaRPr lang="en-US" dirty="0"/>
          </a:p>
        </p:txBody>
      </p:sp>
    </p:spTree>
    <p:extLst>
      <p:ext uri="{BB962C8B-B14F-4D97-AF65-F5344CB8AC3E}">
        <p14:creationId xmlns:p14="http://schemas.microsoft.com/office/powerpoint/2010/main" val="291694630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61F4-F193-547E-E488-2958F4E0259F}"/>
              </a:ext>
            </a:extLst>
          </p:cNvPr>
          <p:cNvSpPr>
            <a:spLocks noGrp="1"/>
          </p:cNvSpPr>
          <p:nvPr>
            <p:ph type="title"/>
          </p:nvPr>
        </p:nvSpPr>
        <p:spPr/>
        <p:txBody>
          <a:bodyPr/>
          <a:lstStyle/>
          <a:p>
            <a:r>
              <a:rPr lang="en-US" dirty="0"/>
              <a:t>Lesson 3: </a:t>
            </a:r>
            <a:r>
              <a:rPr lang="en-US" sz="3600" dirty="0"/>
              <a:t>Support by institutions is insufficient</a:t>
            </a:r>
            <a:endParaRPr lang="en-US" dirty="0"/>
          </a:p>
        </p:txBody>
      </p:sp>
      <p:sp>
        <p:nvSpPr>
          <p:cNvPr id="3" name="Content Placeholder 2">
            <a:extLst>
              <a:ext uri="{FF2B5EF4-FFF2-40B4-BE49-F238E27FC236}">
                <a16:creationId xmlns:a16="http://schemas.microsoft.com/office/drawing/2014/main" id="{0CF45453-B710-47FB-59BE-27030D73BD12}"/>
              </a:ext>
            </a:extLst>
          </p:cNvPr>
          <p:cNvSpPr>
            <a:spLocks noGrp="1"/>
          </p:cNvSpPr>
          <p:nvPr>
            <p:ph idx="1"/>
          </p:nvPr>
        </p:nvSpPr>
        <p:spPr/>
        <p:txBody>
          <a:bodyPr/>
          <a:lstStyle/>
          <a:p>
            <a:pPr marL="0" indent="0">
              <a:buNone/>
            </a:pPr>
            <a:r>
              <a:rPr lang="en-US" dirty="0"/>
              <a:t>Disciplinary institutions need funding</a:t>
            </a:r>
          </a:p>
          <a:p>
            <a:r>
              <a:rPr lang="en-US" dirty="0"/>
              <a:t>Direct funding: should archives be treated like infrastructure? </a:t>
            </a:r>
          </a:p>
          <a:p>
            <a:pPr lvl="1"/>
            <a:r>
              <a:rPr lang="en-US" dirty="0"/>
              <a:t>This is the case in many NIH archives</a:t>
            </a:r>
          </a:p>
          <a:p>
            <a:pPr lvl="1"/>
            <a:r>
              <a:rPr lang="en-US" dirty="0"/>
              <a:t>Not quite as ubiquitous in social sciences</a:t>
            </a:r>
          </a:p>
          <a:p>
            <a:pPr lvl="1"/>
            <a:r>
              <a:rPr lang="en-US" dirty="0"/>
              <a:t>Where do you want to preserve 1TB per user per day for the next 50 years? It’s not free…</a:t>
            </a:r>
          </a:p>
          <a:p>
            <a:r>
              <a:rPr lang="en-US" dirty="0"/>
              <a:t>Indirect funding (via grants)</a:t>
            </a:r>
          </a:p>
          <a:p>
            <a:pPr lvl="1"/>
            <a:r>
              <a:rPr lang="en-US" dirty="0"/>
              <a:t>See previous slide</a:t>
            </a:r>
          </a:p>
          <a:p>
            <a:pPr lvl="1"/>
            <a:endParaRPr lang="en-US" dirty="0"/>
          </a:p>
          <a:p>
            <a:pPr lvl="1"/>
            <a:endParaRPr lang="en-US" dirty="0"/>
          </a:p>
        </p:txBody>
      </p:sp>
    </p:spTree>
    <p:extLst>
      <p:ext uri="{BB962C8B-B14F-4D97-AF65-F5344CB8AC3E}">
        <p14:creationId xmlns:p14="http://schemas.microsoft.com/office/powerpoint/2010/main" val="3495472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61F4-F193-547E-E488-2958F4E0259F}"/>
              </a:ext>
            </a:extLst>
          </p:cNvPr>
          <p:cNvSpPr>
            <a:spLocks noGrp="1"/>
          </p:cNvSpPr>
          <p:nvPr>
            <p:ph type="title"/>
          </p:nvPr>
        </p:nvSpPr>
        <p:spPr/>
        <p:txBody>
          <a:bodyPr/>
          <a:lstStyle/>
          <a:p>
            <a:r>
              <a:rPr lang="en-US" dirty="0"/>
              <a:t>Lesson 3: </a:t>
            </a:r>
            <a:r>
              <a:rPr lang="en-US" sz="3600" dirty="0"/>
              <a:t>Support by institutions is insufficient</a:t>
            </a:r>
            <a:endParaRPr lang="en-US" dirty="0"/>
          </a:p>
        </p:txBody>
      </p:sp>
      <p:sp>
        <p:nvSpPr>
          <p:cNvPr id="3" name="Content Placeholder 2">
            <a:extLst>
              <a:ext uri="{FF2B5EF4-FFF2-40B4-BE49-F238E27FC236}">
                <a16:creationId xmlns:a16="http://schemas.microsoft.com/office/drawing/2014/main" id="{0CF45453-B710-47FB-59BE-27030D73BD12}"/>
              </a:ext>
            </a:extLst>
          </p:cNvPr>
          <p:cNvSpPr>
            <a:spLocks noGrp="1"/>
          </p:cNvSpPr>
          <p:nvPr>
            <p:ph idx="1"/>
          </p:nvPr>
        </p:nvSpPr>
        <p:spPr/>
        <p:txBody>
          <a:bodyPr/>
          <a:lstStyle/>
          <a:p>
            <a:pPr marL="0" indent="0">
              <a:buNone/>
            </a:pPr>
            <a:r>
              <a:rPr lang="en-US" dirty="0"/>
              <a:t>All institutions need to consider the user experience</a:t>
            </a:r>
          </a:p>
          <a:p>
            <a:r>
              <a:rPr lang="en-US" dirty="0"/>
              <a:t>Data provenance and preservation would be a lot easier to implement if scripted</a:t>
            </a:r>
          </a:p>
          <a:p>
            <a:pPr lvl="1"/>
            <a:r>
              <a:rPr lang="en-US" dirty="0"/>
              <a:t>Need for APIs both for upload and download (usage)</a:t>
            </a:r>
          </a:p>
          <a:p>
            <a:pPr lvl="1"/>
            <a:r>
              <a:rPr lang="en-US" dirty="0"/>
              <a:t>Some progress: </a:t>
            </a:r>
            <a:r>
              <a:rPr lang="en-US" dirty="0" err="1"/>
              <a:t>Zenodo</a:t>
            </a:r>
            <a:r>
              <a:rPr lang="en-US" dirty="0"/>
              <a:t> and </a:t>
            </a:r>
            <a:r>
              <a:rPr lang="en-US" dirty="0" err="1"/>
              <a:t>Dataverse</a:t>
            </a:r>
            <a:r>
              <a:rPr lang="en-US" dirty="0"/>
              <a:t> (usually Python, sometimes R)</a:t>
            </a:r>
          </a:p>
          <a:p>
            <a:pPr lvl="1"/>
            <a:endParaRPr lang="en-US" dirty="0"/>
          </a:p>
        </p:txBody>
      </p:sp>
    </p:spTree>
    <p:extLst>
      <p:ext uri="{BB962C8B-B14F-4D97-AF65-F5344CB8AC3E}">
        <p14:creationId xmlns:p14="http://schemas.microsoft.com/office/powerpoint/2010/main" val="28883008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61F4-F193-547E-E488-2958F4E0259F}"/>
              </a:ext>
            </a:extLst>
          </p:cNvPr>
          <p:cNvSpPr>
            <a:spLocks noGrp="1"/>
          </p:cNvSpPr>
          <p:nvPr>
            <p:ph type="title"/>
          </p:nvPr>
        </p:nvSpPr>
        <p:spPr/>
        <p:txBody>
          <a:bodyPr/>
          <a:lstStyle/>
          <a:p>
            <a:r>
              <a:rPr lang="en-US" dirty="0"/>
              <a:t>Lesson 3: </a:t>
            </a:r>
            <a:r>
              <a:rPr lang="en-US" sz="3600" dirty="0"/>
              <a:t>Support by institutions is insufficient</a:t>
            </a:r>
            <a:endParaRPr lang="en-US" dirty="0"/>
          </a:p>
        </p:txBody>
      </p:sp>
      <p:sp>
        <p:nvSpPr>
          <p:cNvPr id="3" name="Content Placeholder 2">
            <a:extLst>
              <a:ext uri="{FF2B5EF4-FFF2-40B4-BE49-F238E27FC236}">
                <a16:creationId xmlns:a16="http://schemas.microsoft.com/office/drawing/2014/main" id="{0CF45453-B710-47FB-59BE-27030D73BD12}"/>
              </a:ext>
            </a:extLst>
          </p:cNvPr>
          <p:cNvSpPr>
            <a:spLocks noGrp="1"/>
          </p:cNvSpPr>
          <p:nvPr>
            <p:ph idx="1"/>
          </p:nvPr>
        </p:nvSpPr>
        <p:spPr/>
        <p:txBody>
          <a:bodyPr/>
          <a:lstStyle/>
          <a:p>
            <a:pPr marL="0" indent="0">
              <a:buNone/>
            </a:pPr>
            <a:r>
              <a:rPr lang="en-US" dirty="0"/>
              <a:t>Integration of computational resources with data resources is highly inadequate</a:t>
            </a:r>
          </a:p>
          <a:p>
            <a:r>
              <a:rPr lang="en-US" dirty="0"/>
              <a:t>Most journals have “data” policies, but all research compendia have code – this is a problem with many publishers</a:t>
            </a:r>
          </a:p>
          <a:p>
            <a:r>
              <a:rPr lang="en-US" dirty="0"/>
              <a:t>Most data repositories are optimized for … data. Support for computational code or actual execution is at best preliminary</a:t>
            </a:r>
          </a:p>
          <a:p>
            <a:pPr lvl="1"/>
            <a:r>
              <a:rPr lang="en-US" dirty="0"/>
              <a:t>See </a:t>
            </a:r>
            <a:r>
              <a:rPr lang="en-US" dirty="0" err="1"/>
              <a:t>CodeOcean</a:t>
            </a:r>
            <a:r>
              <a:rPr lang="en-US" dirty="0"/>
              <a:t>, </a:t>
            </a:r>
            <a:r>
              <a:rPr lang="en-US" dirty="0" err="1"/>
              <a:t>WholeTale</a:t>
            </a:r>
            <a:r>
              <a:rPr lang="en-US" dirty="0"/>
              <a:t>, efforts around </a:t>
            </a:r>
            <a:r>
              <a:rPr lang="en-US" dirty="0" err="1"/>
              <a:t>Dataverse</a:t>
            </a:r>
            <a:endParaRPr lang="en-US" dirty="0"/>
          </a:p>
          <a:p>
            <a:pPr lvl="1"/>
            <a:r>
              <a:rPr lang="en-US" dirty="0"/>
              <a:t>See various “continuous integration” using </a:t>
            </a:r>
            <a:r>
              <a:rPr lang="en-US" dirty="0" err="1"/>
              <a:t>Github</a:t>
            </a:r>
            <a:r>
              <a:rPr lang="en-US" dirty="0"/>
              <a:t>, Travis CI, etc. but difficult to integrate data</a:t>
            </a:r>
          </a:p>
          <a:p>
            <a:pPr lvl="1"/>
            <a:endParaRPr lang="en-US" dirty="0"/>
          </a:p>
          <a:p>
            <a:pPr lvl="1"/>
            <a:endParaRPr lang="en-US" dirty="0"/>
          </a:p>
        </p:txBody>
      </p:sp>
    </p:spTree>
    <p:extLst>
      <p:ext uri="{BB962C8B-B14F-4D97-AF65-F5344CB8AC3E}">
        <p14:creationId xmlns:p14="http://schemas.microsoft.com/office/powerpoint/2010/main" val="762527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0691E7-BBE0-2EAB-AA30-E77BA8018756}"/>
              </a:ext>
            </a:extLst>
          </p:cNvPr>
          <p:cNvSpPr>
            <a:spLocks noGrp="1"/>
          </p:cNvSpPr>
          <p:nvPr>
            <p:ph type="title"/>
          </p:nvPr>
        </p:nvSpPr>
        <p:spPr/>
        <p:txBody>
          <a:bodyPr/>
          <a:lstStyle/>
          <a:p>
            <a:r>
              <a:rPr lang="en-US" dirty="0"/>
              <a:t>Solution 6: Institutional support</a:t>
            </a:r>
          </a:p>
        </p:txBody>
      </p:sp>
      <p:sp>
        <p:nvSpPr>
          <p:cNvPr id="6" name="Content Placeholder 5">
            <a:extLst>
              <a:ext uri="{FF2B5EF4-FFF2-40B4-BE49-F238E27FC236}">
                <a16:creationId xmlns:a16="http://schemas.microsoft.com/office/drawing/2014/main" id="{78B5BACD-209B-A21B-E127-3C574D0BE099}"/>
              </a:ext>
            </a:extLst>
          </p:cNvPr>
          <p:cNvSpPr>
            <a:spLocks noGrp="1"/>
          </p:cNvSpPr>
          <p:nvPr>
            <p:ph idx="1"/>
          </p:nvPr>
        </p:nvSpPr>
        <p:spPr/>
        <p:txBody>
          <a:bodyPr>
            <a:normAutofit/>
          </a:bodyPr>
          <a:lstStyle/>
          <a:p>
            <a:pPr marL="0" indent="0" algn="ctr">
              <a:buNone/>
            </a:pPr>
            <a:r>
              <a:rPr lang="en-US" sz="2000" i="1" dirty="0"/>
              <a:t>(departments, schools, libraries, IT, universities)</a:t>
            </a:r>
          </a:p>
          <a:p>
            <a:pPr marL="0" indent="0" algn="ctr">
              <a:buNone/>
            </a:pPr>
            <a:endParaRPr lang="en-US" sz="2000" i="1" dirty="0"/>
          </a:p>
          <a:p>
            <a:pPr marL="457200" indent="-457200">
              <a:buFont typeface="+mj-lt"/>
              <a:buAutoNum type="arabicPeriod"/>
            </a:pPr>
            <a:r>
              <a:rPr lang="en-US" sz="3200" dirty="0"/>
              <a:t>Offer training in adapted tools</a:t>
            </a:r>
            <a:br>
              <a:rPr lang="en-US" sz="3200" dirty="0"/>
            </a:br>
            <a:r>
              <a:rPr lang="en-US" sz="2400" i="1" dirty="0"/>
              <a:t>(not sufficient to just show how to do a </a:t>
            </a:r>
            <a:r>
              <a:rPr lang="en-US" sz="2400" i="1" dirty="0" err="1"/>
              <a:t>Rmarkdown</a:t>
            </a:r>
            <a:r>
              <a:rPr lang="en-US" sz="2400" i="1" dirty="0"/>
              <a:t> document)</a:t>
            </a:r>
            <a:endParaRPr lang="en-US" sz="3200" i="1" dirty="0"/>
          </a:p>
          <a:p>
            <a:pPr marL="457200" indent="-457200">
              <a:buFont typeface="+mj-lt"/>
              <a:buAutoNum type="arabicPeriod"/>
            </a:pPr>
            <a:r>
              <a:rPr lang="en-US" sz="3200" dirty="0"/>
              <a:t>Highlight appropriate community </a:t>
            </a:r>
            <a:r>
              <a:rPr lang="en-US" sz="3200" i="1" dirty="0"/>
              <a:t>(</a:t>
            </a:r>
            <a:r>
              <a:rPr lang="en-US" sz="3200" i="1" dirty="0" err="1"/>
              <a:t>Zenodo</a:t>
            </a:r>
            <a:r>
              <a:rPr lang="en-US" sz="3200" i="1" dirty="0"/>
              <a:t>, </a:t>
            </a:r>
            <a:r>
              <a:rPr lang="en-US" sz="3200" i="1" dirty="0" err="1"/>
              <a:t>Dataverse</a:t>
            </a:r>
            <a:r>
              <a:rPr lang="en-US" sz="3200" i="1" dirty="0"/>
              <a:t>, others)</a:t>
            </a:r>
            <a:r>
              <a:rPr lang="en-US" sz="3200" dirty="0"/>
              <a:t> or university sites</a:t>
            </a:r>
          </a:p>
          <a:p>
            <a:pPr marL="457200" indent="-457200">
              <a:buFont typeface="+mj-lt"/>
              <a:buAutoNum type="arabicPeriod"/>
            </a:pPr>
            <a:r>
              <a:rPr lang="en-US" sz="3200" dirty="0"/>
              <a:t>Provide streamlined access to some frequently used (open/commercial) tools</a:t>
            </a:r>
            <a:br>
              <a:rPr lang="en-US" sz="3200" dirty="0"/>
            </a:br>
            <a:r>
              <a:rPr lang="en-US" sz="2400" i="1" dirty="0"/>
              <a:t>(AWS/GCS/Azure, CI on </a:t>
            </a:r>
            <a:r>
              <a:rPr lang="en-US" sz="2400" i="1" dirty="0" err="1"/>
              <a:t>Github</a:t>
            </a:r>
            <a:r>
              <a:rPr lang="en-US" sz="2400" i="1" dirty="0"/>
              <a:t>/others, etc.)</a:t>
            </a:r>
          </a:p>
        </p:txBody>
      </p:sp>
    </p:spTree>
    <p:extLst>
      <p:ext uri="{BB962C8B-B14F-4D97-AF65-F5344CB8AC3E}">
        <p14:creationId xmlns:p14="http://schemas.microsoft.com/office/powerpoint/2010/main" val="35329651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12F1E-E3DF-91B1-838D-9E882A7D53A1}"/>
              </a:ext>
            </a:extLst>
          </p:cNvPr>
          <p:cNvSpPr>
            <a:spLocks noGrp="1"/>
          </p:cNvSpPr>
          <p:nvPr>
            <p:ph type="title"/>
          </p:nvPr>
        </p:nvSpPr>
        <p:spPr/>
        <p:txBody>
          <a:bodyPr/>
          <a:lstStyle/>
          <a:p>
            <a:r>
              <a:rPr lang="en-US" b="1" dirty="0"/>
              <a:t>Some thoughts for the role of Faculty</a:t>
            </a:r>
          </a:p>
        </p:txBody>
      </p:sp>
      <p:sp>
        <p:nvSpPr>
          <p:cNvPr id="5" name="Content Placeholder 4">
            <a:extLst>
              <a:ext uri="{FF2B5EF4-FFF2-40B4-BE49-F238E27FC236}">
                <a16:creationId xmlns:a16="http://schemas.microsoft.com/office/drawing/2014/main" id="{46A4C71F-9A44-D82A-BE1F-935899CA5368}"/>
              </a:ext>
            </a:extLst>
          </p:cNvPr>
          <p:cNvSpPr>
            <a:spLocks noGrp="1"/>
          </p:cNvSpPr>
          <p:nvPr>
            <p:ph sz="half" idx="1"/>
          </p:nvPr>
        </p:nvSpPr>
        <p:spPr/>
        <p:txBody>
          <a:bodyPr>
            <a:normAutofit/>
          </a:bodyPr>
          <a:lstStyle/>
          <a:p>
            <a:pPr marL="514350" indent="-514350">
              <a:buFont typeface="+mj-lt"/>
              <a:buAutoNum type="arabicPeriod"/>
            </a:pPr>
            <a:r>
              <a:rPr lang="en-US" dirty="0"/>
              <a:t>Encourage students to learn new skills outside of economics</a:t>
            </a:r>
            <a:br>
              <a:rPr lang="en-US" dirty="0"/>
            </a:br>
            <a:r>
              <a:rPr lang="en-US" sz="2000" i="1" dirty="0"/>
              <a:t>Even or especially if you do not have the time to do so</a:t>
            </a:r>
          </a:p>
          <a:p>
            <a:pPr marL="514350" indent="-514350">
              <a:buFont typeface="+mj-lt"/>
              <a:buAutoNum type="arabicPeriod"/>
            </a:pPr>
            <a:r>
              <a:rPr lang="en-US" dirty="0"/>
              <a:t>Demand reproducibility when reviewing </a:t>
            </a:r>
            <a:br>
              <a:rPr lang="en-US" dirty="0"/>
            </a:br>
            <a:r>
              <a:rPr lang="en-US" dirty="0"/>
              <a:t>(</a:t>
            </a:r>
            <a:r>
              <a:rPr lang="en-US" i="1" dirty="0"/>
              <a:t>articles, theses, intermediate reports from students, etc.</a:t>
            </a:r>
            <a:r>
              <a:rPr lang="en-US" dirty="0"/>
              <a:t>)</a:t>
            </a:r>
            <a:br>
              <a:rPr lang="en-US" dirty="0"/>
            </a:br>
            <a:r>
              <a:rPr lang="en-US" sz="2000" i="1" dirty="0"/>
              <a:t>automated re-runs on </a:t>
            </a:r>
            <a:r>
              <a:rPr lang="en-US" sz="2000" i="1" dirty="0" err="1"/>
              <a:t>Github</a:t>
            </a:r>
            <a:r>
              <a:rPr lang="en-US" sz="2000" i="1" dirty="0"/>
              <a:t>, which particular release to review, refusing emailed copies</a:t>
            </a:r>
            <a:endParaRPr lang="en-US" sz="2400" i="1" dirty="0"/>
          </a:p>
        </p:txBody>
      </p:sp>
      <p:sp>
        <p:nvSpPr>
          <p:cNvPr id="6" name="Content Placeholder 5">
            <a:extLst>
              <a:ext uri="{FF2B5EF4-FFF2-40B4-BE49-F238E27FC236}">
                <a16:creationId xmlns:a16="http://schemas.microsoft.com/office/drawing/2014/main" id="{EEF77731-32E1-FD6F-567F-65AE41F652F7}"/>
              </a:ext>
            </a:extLst>
          </p:cNvPr>
          <p:cNvSpPr>
            <a:spLocks noGrp="1"/>
          </p:cNvSpPr>
          <p:nvPr>
            <p:ph sz="half" idx="2"/>
          </p:nvPr>
        </p:nvSpPr>
        <p:spPr/>
        <p:txBody>
          <a:bodyPr>
            <a:normAutofit/>
          </a:bodyPr>
          <a:lstStyle/>
          <a:p>
            <a:pPr marL="514350" indent="-514350">
              <a:buFont typeface="+mj-lt"/>
              <a:buAutoNum type="arabicPeriod" startAt="3"/>
            </a:pPr>
            <a:r>
              <a:rPr lang="en-US" dirty="0"/>
              <a:t>Incentivize reproducibility</a:t>
            </a:r>
            <a:br>
              <a:rPr lang="en-US" dirty="0"/>
            </a:br>
            <a:r>
              <a:rPr lang="en-US" sz="2000" i="1" dirty="0"/>
              <a:t>For robustness, for efficiency, but also training for exposure to the discipline. Example: Replication Challenges </a:t>
            </a:r>
            <a:endParaRPr lang="en-US" i="1" dirty="0"/>
          </a:p>
        </p:txBody>
      </p:sp>
    </p:spTree>
    <p:extLst>
      <p:ext uri="{BB962C8B-B14F-4D97-AF65-F5344CB8AC3E}">
        <p14:creationId xmlns:p14="http://schemas.microsoft.com/office/powerpoint/2010/main" val="21414906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08CD96-1BFA-E52F-4D08-DEE3C1D9227C}"/>
              </a:ext>
            </a:extLst>
          </p:cNvPr>
          <p:cNvSpPr>
            <a:spLocks noGrp="1"/>
          </p:cNvSpPr>
          <p:nvPr>
            <p:ph type="title"/>
          </p:nvPr>
        </p:nvSpPr>
        <p:spPr/>
        <p:txBody>
          <a:bodyPr/>
          <a:lstStyle/>
          <a:p>
            <a:pPr algn="ctr"/>
            <a:r>
              <a:rPr lang="en-US" dirty="0"/>
              <a:t>Please don’t produce</a:t>
            </a:r>
            <a:br>
              <a:rPr lang="en-US" dirty="0"/>
            </a:br>
            <a:r>
              <a:rPr lang="en-US" dirty="0"/>
              <a:t>irreproducible articles!</a:t>
            </a:r>
          </a:p>
        </p:txBody>
      </p:sp>
      <p:pic>
        <p:nvPicPr>
          <p:cNvPr id="9" name="Content Placeholder 8">
            <a:extLst>
              <a:ext uri="{FF2B5EF4-FFF2-40B4-BE49-F238E27FC236}">
                <a16:creationId xmlns:a16="http://schemas.microsoft.com/office/drawing/2014/main" id="{04916F01-AAD4-CB5F-4835-8A02D93CF4CA}"/>
              </a:ext>
            </a:extLst>
          </p:cNvPr>
          <p:cNvPicPr>
            <a:picLocks noGrp="1" noChangeAspect="1"/>
          </p:cNvPicPr>
          <p:nvPr>
            <p:ph idx="1"/>
          </p:nvPr>
        </p:nvPicPr>
        <p:blipFill>
          <a:blip r:embed="rId2"/>
          <a:stretch>
            <a:fillRect/>
          </a:stretch>
        </p:blipFill>
        <p:spPr>
          <a:xfrm>
            <a:off x="838200" y="2906926"/>
            <a:ext cx="10515600" cy="2188736"/>
          </a:xfrm>
          <a:prstGeom prst="rect">
            <a:avLst/>
          </a:prstGeom>
        </p:spPr>
      </p:pic>
    </p:spTree>
    <p:extLst>
      <p:ext uri="{BB962C8B-B14F-4D97-AF65-F5344CB8AC3E}">
        <p14:creationId xmlns:p14="http://schemas.microsoft.com/office/powerpoint/2010/main" val="31405433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97100" y="1384300"/>
            <a:ext cx="7717573" cy="2800767"/>
          </a:xfrm>
          <a:prstGeom prst="rect">
            <a:avLst/>
          </a:prstGeom>
          <a:noFill/>
        </p:spPr>
        <p:txBody>
          <a:bodyPr wrap="square" rtlCol="0">
            <a:spAutoFit/>
          </a:bodyPr>
          <a:lstStyle/>
          <a:p>
            <a:pPr algn="ctr"/>
            <a:r>
              <a:rPr lang="en-US" sz="8800" dirty="0">
                <a:solidFill>
                  <a:schemeClr val="bg1"/>
                </a:solidFill>
              </a:rPr>
              <a:t>The role for  journals</a:t>
            </a:r>
            <a:endParaRPr lang="en-US" dirty="0">
              <a:solidFill>
                <a:schemeClr val="bg1"/>
              </a:solidFill>
            </a:endParaRPr>
          </a:p>
        </p:txBody>
      </p:sp>
    </p:spTree>
    <p:extLst>
      <p:ext uri="{BB962C8B-B14F-4D97-AF65-F5344CB8AC3E}">
        <p14:creationId xmlns:p14="http://schemas.microsoft.com/office/powerpoint/2010/main" val="3122010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newest crisis</a:t>
            </a:r>
          </a:p>
        </p:txBody>
      </p:sp>
      <p:sp>
        <p:nvSpPr>
          <p:cNvPr id="3" name="Content Placeholder 2"/>
          <p:cNvSpPr>
            <a:spLocks noGrp="1"/>
          </p:cNvSpPr>
          <p:nvPr>
            <p:ph idx="1"/>
          </p:nvPr>
        </p:nvSpPr>
        <p:spPr/>
        <p:txBody>
          <a:bodyPr/>
          <a:lstStyle/>
          <a:p>
            <a:r>
              <a:rPr lang="en-US" dirty="0"/>
              <a:t>Ioannides (2016)</a:t>
            </a:r>
          </a:p>
          <a:p>
            <a:r>
              <a:rPr lang="en-US" dirty="0"/>
              <a:t>Ioannidis, Stanley, </a:t>
            </a:r>
            <a:r>
              <a:rPr lang="en-US" dirty="0" err="1"/>
              <a:t>Doucouliagos</a:t>
            </a:r>
            <a:r>
              <a:rPr lang="en-US" dirty="0"/>
              <a:t> (2017): bias, low power</a:t>
            </a:r>
          </a:p>
          <a:p>
            <a:r>
              <a:rPr lang="en-US" dirty="0"/>
              <a:t>Miguel et al (2014)</a:t>
            </a:r>
          </a:p>
          <a:p>
            <a:r>
              <a:rPr lang="en-US" dirty="0"/>
              <a:t>Chang &amp; Li (2015)</a:t>
            </a:r>
          </a:p>
          <a:p>
            <a:r>
              <a:rPr lang="en-US" dirty="0"/>
              <a:t>Zimmermann (2015): Calls for a replication journal</a:t>
            </a:r>
          </a:p>
          <a:p>
            <a:r>
              <a:rPr lang="en-US" dirty="0"/>
              <a:t>Many others…</a:t>
            </a:r>
          </a:p>
          <a:p>
            <a:endParaRPr lang="en-US" dirty="0"/>
          </a:p>
          <a:p>
            <a:endParaRPr lang="en-US" dirty="0"/>
          </a:p>
        </p:txBody>
      </p:sp>
      <p:sp>
        <p:nvSpPr>
          <p:cNvPr id="4" name="TextBox 3"/>
          <p:cNvSpPr txBox="1"/>
          <p:nvPr/>
        </p:nvSpPr>
        <p:spPr>
          <a:xfrm>
            <a:off x="4120473" y="2773923"/>
            <a:ext cx="7627434" cy="2062103"/>
          </a:xfrm>
          <a:prstGeom prst="rect">
            <a:avLst/>
          </a:prstGeom>
          <a:solidFill>
            <a:schemeClr val="bg1"/>
          </a:solidFill>
          <a:ln w="25400">
            <a:solidFill>
              <a:schemeClr val="accent3">
                <a:lumMod val="75000"/>
              </a:schemeClr>
            </a:solidFill>
          </a:ln>
          <a:effectLst>
            <a:outerShdw blurRad="50800" dist="127000" dir="2700000" algn="tl" rotWithShape="0">
              <a:prstClr val="black">
                <a:alpha val="40000"/>
              </a:prstClr>
            </a:outerShdw>
          </a:effectLst>
        </p:spPr>
        <p:txBody>
          <a:bodyPr wrap="square" rtlCol="0">
            <a:spAutoFit/>
          </a:bodyPr>
          <a:lstStyle/>
          <a:p>
            <a:r>
              <a:rPr lang="en-US" sz="3200" dirty="0">
                <a:latin typeface="Century" panose="02040604050505020304" pitchFamily="18" charset="0"/>
              </a:rPr>
              <a:t>“statistically significant, novel, and theoretically tidy results are published more easily than null, replication, or perplexing results”</a:t>
            </a:r>
          </a:p>
        </p:txBody>
      </p:sp>
    </p:spTree>
    <p:extLst>
      <p:ext uri="{BB962C8B-B14F-4D97-AF65-F5344CB8AC3E}">
        <p14:creationId xmlns:p14="http://schemas.microsoft.com/office/powerpoint/2010/main" val="166400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Transportability</a:t>
            </a:r>
          </a:p>
        </p:txBody>
      </p:sp>
      <p:sp>
        <p:nvSpPr>
          <p:cNvPr id="3" name="Content Placeholder 2"/>
          <p:cNvSpPr>
            <a:spLocks noGrp="1"/>
          </p:cNvSpPr>
          <p:nvPr>
            <p:ph idx="1"/>
          </p:nvPr>
        </p:nvSpPr>
        <p:spPr>
          <a:xfrm>
            <a:off x="838200" y="2578099"/>
            <a:ext cx="10515600" cy="3598863"/>
          </a:xfrm>
        </p:spPr>
        <p:txBody>
          <a:bodyPr>
            <a:normAutofit/>
          </a:bodyPr>
          <a:lstStyle/>
          <a:p>
            <a:pPr marL="0" indent="0" algn="ctr">
              <a:buNone/>
            </a:pPr>
            <a:r>
              <a:rPr lang="en-US" sz="4800" dirty="0"/>
              <a:t>Any standards, tools, methods: must be transportable across journals (no custom solutions)</a:t>
            </a:r>
          </a:p>
        </p:txBody>
      </p:sp>
    </p:spTree>
    <p:extLst>
      <p:ext uri="{BB962C8B-B14F-4D97-AF65-F5344CB8AC3E}">
        <p14:creationId xmlns:p14="http://schemas.microsoft.com/office/powerpoint/2010/main" val="306978998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science “guild”</a:t>
            </a:r>
          </a:p>
        </p:txBody>
      </p:sp>
      <p:pic>
        <p:nvPicPr>
          <p:cNvPr id="4" name="Content Placeholder 3"/>
          <p:cNvPicPr>
            <a:picLocks noGrp="1" noChangeAspect="1"/>
          </p:cNvPicPr>
          <p:nvPr>
            <p:ph sz="half" idx="1"/>
          </p:nvPr>
        </p:nvPicPr>
        <p:blipFill>
          <a:blip r:embed="rId2"/>
          <a:stretch>
            <a:fillRect/>
          </a:stretch>
        </p:blipFill>
        <p:spPr>
          <a:xfrm>
            <a:off x="838200" y="2061134"/>
            <a:ext cx="5181600" cy="3880320"/>
          </a:xfrm>
          <a:prstGeom prst="rect">
            <a:avLst/>
          </a:prstGeom>
        </p:spPr>
      </p:pic>
      <p:sp>
        <p:nvSpPr>
          <p:cNvPr id="5" name="Content Placeholder 4"/>
          <p:cNvSpPr>
            <a:spLocks noGrp="1"/>
          </p:cNvSpPr>
          <p:nvPr>
            <p:ph sz="half" idx="2"/>
          </p:nvPr>
        </p:nvSpPr>
        <p:spPr>
          <a:xfrm>
            <a:off x="6172200" y="2273299"/>
            <a:ext cx="5181600" cy="3903663"/>
          </a:xfrm>
        </p:spPr>
        <p:txBody>
          <a:bodyPr>
            <a:normAutofit/>
          </a:bodyPr>
          <a:lstStyle/>
          <a:p>
            <a:pPr marL="0" indent="0" algn="ctr">
              <a:buNone/>
            </a:pPr>
            <a:r>
              <a:rPr lang="en-US" sz="4400" dirty="0">
                <a:hlinkClick r:id="rId3"/>
              </a:rPr>
              <a:t>https://</a:t>
            </a:r>
            <a:br>
              <a:rPr lang="en-US" sz="4400" dirty="0">
                <a:hlinkClick r:id="rId3"/>
              </a:rPr>
            </a:br>
            <a:r>
              <a:rPr lang="en-US" sz="4400" dirty="0">
                <a:hlinkClick r:id="rId3"/>
              </a:rPr>
              <a:t>social-science</a:t>
            </a:r>
            <a:br>
              <a:rPr lang="en-US" sz="4400" dirty="0">
                <a:hlinkClick r:id="rId3"/>
              </a:rPr>
            </a:br>
            <a:r>
              <a:rPr lang="en-US" sz="4400" dirty="0">
                <a:hlinkClick r:id="rId3"/>
              </a:rPr>
              <a:t>-data-editors.</a:t>
            </a:r>
            <a:br>
              <a:rPr lang="en-US" sz="4400" dirty="0">
                <a:hlinkClick r:id="rId3"/>
              </a:rPr>
            </a:br>
            <a:r>
              <a:rPr lang="en-US" sz="4400" dirty="0">
                <a:hlinkClick r:id="rId3"/>
              </a:rPr>
              <a:t>github.io/</a:t>
            </a:r>
            <a:br>
              <a:rPr lang="en-US" sz="4400" dirty="0">
                <a:hlinkClick r:id="rId3"/>
              </a:rPr>
            </a:br>
            <a:r>
              <a:rPr lang="en-US" sz="4400" dirty="0">
                <a:hlinkClick r:id="rId3"/>
              </a:rPr>
              <a:t>guidance/</a:t>
            </a:r>
            <a:endParaRPr lang="en-US" sz="4400" dirty="0"/>
          </a:p>
        </p:txBody>
      </p:sp>
      <p:pic>
        <p:nvPicPr>
          <p:cNvPr id="7" name="Picture 6"/>
          <p:cNvPicPr>
            <a:picLocks noChangeAspect="1"/>
          </p:cNvPicPr>
          <p:nvPr/>
        </p:nvPicPr>
        <p:blipFill>
          <a:blip r:embed="rId4"/>
          <a:stretch>
            <a:fillRect/>
          </a:stretch>
        </p:blipFill>
        <p:spPr>
          <a:xfrm>
            <a:off x="6613236" y="365702"/>
            <a:ext cx="4740563" cy="169543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963" y="2061133"/>
            <a:ext cx="5902710" cy="3990565"/>
          </a:xfrm>
          <a:prstGeom prst="rect">
            <a:avLst/>
          </a:prstGeom>
        </p:spPr>
      </p:pic>
    </p:spTree>
    <p:extLst>
      <p:ext uri="{BB962C8B-B14F-4D97-AF65-F5344CB8AC3E}">
        <p14:creationId xmlns:p14="http://schemas.microsoft.com/office/powerpoint/2010/main" val="1722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6CBF9-945C-AC4F-9904-6BB5D9ED8925}"/>
              </a:ext>
            </a:extLst>
          </p:cNvPr>
          <p:cNvSpPr>
            <a:spLocks noGrp="1"/>
          </p:cNvSpPr>
          <p:nvPr>
            <p:ph type="title"/>
          </p:nvPr>
        </p:nvSpPr>
        <p:spPr/>
        <p:txBody>
          <a:bodyPr/>
          <a:lstStyle/>
          <a:p>
            <a:r>
              <a:rPr lang="en-US" dirty="0"/>
              <a:t>Some resources</a:t>
            </a:r>
          </a:p>
        </p:txBody>
      </p:sp>
      <p:sp>
        <p:nvSpPr>
          <p:cNvPr id="3" name="Content Placeholder 2">
            <a:extLst>
              <a:ext uri="{FF2B5EF4-FFF2-40B4-BE49-F238E27FC236}">
                <a16:creationId xmlns:a16="http://schemas.microsoft.com/office/drawing/2014/main" id="{B9245957-D01A-BF49-BAB0-6B930B2DC2CC}"/>
              </a:ext>
            </a:extLst>
          </p:cNvPr>
          <p:cNvSpPr>
            <a:spLocks noGrp="1"/>
          </p:cNvSpPr>
          <p:nvPr>
            <p:ph idx="1"/>
          </p:nvPr>
        </p:nvSpPr>
        <p:spPr/>
        <p:txBody>
          <a:bodyPr>
            <a:normAutofit/>
          </a:bodyPr>
          <a:lstStyle/>
          <a:p>
            <a:r>
              <a:rPr lang="en-US" dirty="0">
                <a:hlinkClick r:id="rId2"/>
              </a:rPr>
              <a:t>https://social-science-data-editors.github.io/guidance/</a:t>
            </a:r>
            <a:r>
              <a:rPr lang="en-US" dirty="0"/>
              <a:t> </a:t>
            </a:r>
          </a:p>
          <a:p>
            <a:pPr lvl="1"/>
            <a:r>
              <a:rPr lang="en-US" b="1" dirty="0">
                <a:hlinkClick r:id="rId3"/>
              </a:rPr>
              <a:t>template README</a:t>
            </a:r>
            <a:r>
              <a:rPr lang="en-US" dirty="0"/>
              <a:t> </a:t>
            </a:r>
          </a:p>
          <a:p>
            <a:pPr lvl="1"/>
            <a:r>
              <a:rPr lang="en-US" dirty="0">
                <a:hlinkClick r:id="rId4"/>
              </a:rPr>
              <a:t>discussion of licensing</a:t>
            </a:r>
            <a:endParaRPr lang="en-US" dirty="0"/>
          </a:p>
          <a:p>
            <a:pPr lvl="1"/>
            <a:r>
              <a:rPr lang="en-US" dirty="0">
                <a:hlinkClick r:id="rId5"/>
              </a:rPr>
              <a:t>data citation guidance</a:t>
            </a:r>
            <a:endParaRPr lang="en-US" dirty="0"/>
          </a:p>
          <a:p>
            <a:r>
              <a:rPr lang="en-US" dirty="0">
                <a:hlinkClick r:id="rId6"/>
              </a:rPr>
              <a:t>https://aeadataeditor.github.io/</a:t>
            </a:r>
            <a:r>
              <a:rPr lang="en-US" dirty="0"/>
              <a:t> </a:t>
            </a:r>
          </a:p>
          <a:p>
            <a:pPr marL="457200" lvl="1" indent="0">
              <a:buNone/>
            </a:pP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6E97958D-F905-FA47-B11A-5F6EBCECBE49}"/>
              </a:ext>
            </a:extLst>
          </p:cNvPr>
          <p:cNvPicPr>
            <a:picLocks noChangeAspect="1"/>
          </p:cNvPicPr>
          <p:nvPr/>
        </p:nvPicPr>
        <p:blipFill>
          <a:blip r:embed="rId7"/>
          <a:stretch>
            <a:fillRect/>
          </a:stretch>
        </p:blipFill>
        <p:spPr>
          <a:xfrm>
            <a:off x="9259390" y="1605695"/>
            <a:ext cx="1915885" cy="685204"/>
          </a:xfrm>
          <a:prstGeom prst="rect">
            <a:avLst/>
          </a:prstGeom>
        </p:spPr>
      </p:pic>
      <p:pic>
        <p:nvPicPr>
          <p:cNvPr id="5" name="Picture 4">
            <a:extLst>
              <a:ext uri="{FF2B5EF4-FFF2-40B4-BE49-F238E27FC236}">
                <a16:creationId xmlns:a16="http://schemas.microsoft.com/office/drawing/2014/main" id="{DF2AA0D5-F1E5-E849-B719-A59C9640D71A}"/>
              </a:ext>
            </a:extLst>
          </p:cNvPr>
          <p:cNvPicPr>
            <a:picLocks noChangeAspect="1"/>
          </p:cNvPicPr>
          <p:nvPr/>
        </p:nvPicPr>
        <p:blipFill>
          <a:blip r:embed="rId8"/>
          <a:stretch>
            <a:fillRect/>
          </a:stretch>
        </p:blipFill>
        <p:spPr>
          <a:xfrm>
            <a:off x="3320994" y="4001294"/>
            <a:ext cx="1546860" cy="524730"/>
          </a:xfrm>
          <a:prstGeom prst="rect">
            <a:avLst/>
          </a:prstGeom>
        </p:spPr>
      </p:pic>
      <p:pic>
        <p:nvPicPr>
          <p:cNvPr id="7" name="Picture 6">
            <a:extLst>
              <a:ext uri="{FF2B5EF4-FFF2-40B4-BE49-F238E27FC236}">
                <a16:creationId xmlns:a16="http://schemas.microsoft.com/office/drawing/2014/main" id="{39D8C7D6-C880-8033-EBFC-C1629113B3D7}"/>
              </a:ext>
            </a:extLst>
          </p:cNvPr>
          <p:cNvPicPr>
            <a:picLocks noChangeAspect="1"/>
          </p:cNvPicPr>
          <p:nvPr/>
        </p:nvPicPr>
        <p:blipFill>
          <a:blip r:embed="rId9"/>
          <a:stretch>
            <a:fillRect/>
          </a:stretch>
        </p:blipFill>
        <p:spPr>
          <a:xfrm>
            <a:off x="6249724" y="3698727"/>
            <a:ext cx="5425440" cy="2890000"/>
          </a:xfrm>
          <a:prstGeom prst="rect">
            <a:avLst/>
          </a:prstGeom>
        </p:spPr>
      </p:pic>
    </p:spTree>
    <p:extLst>
      <p:ext uri="{BB962C8B-B14F-4D97-AF65-F5344CB8AC3E}">
        <p14:creationId xmlns:p14="http://schemas.microsoft.com/office/powerpoint/2010/main" val="159650268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397000" y="1981200"/>
            <a:ext cx="10071100" cy="259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Thank you!</a:t>
            </a:r>
          </a:p>
        </p:txBody>
      </p:sp>
    </p:spTree>
    <p:extLst>
      <p:ext uri="{BB962C8B-B14F-4D97-AF65-F5344CB8AC3E}">
        <p14:creationId xmlns:p14="http://schemas.microsoft.com/office/powerpoint/2010/main" val="6762755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12F1E-E3DF-91B1-838D-9E882A7D53A1}"/>
              </a:ext>
            </a:extLst>
          </p:cNvPr>
          <p:cNvSpPr>
            <a:spLocks noGrp="1"/>
          </p:cNvSpPr>
          <p:nvPr>
            <p:ph type="title"/>
          </p:nvPr>
        </p:nvSpPr>
        <p:spPr/>
        <p:txBody>
          <a:bodyPr/>
          <a:lstStyle/>
          <a:p>
            <a:r>
              <a:rPr lang="en-US" dirty="0"/>
              <a:t>Reminder: </a:t>
            </a:r>
            <a:r>
              <a:rPr lang="en-US" b="1" dirty="0"/>
              <a:t>Students and Researchers</a:t>
            </a:r>
          </a:p>
        </p:txBody>
      </p:sp>
      <p:sp>
        <p:nvSpPr>
          <p:cNvPr id="5" name="Content Placeholder 4">
            <a:extLst>
              <a:ext uri="{FF2B5EF4-FFF2-40B4-BE49-F238E27FC236}">
                <a16:creationId xmlns:a16="http://schemas.microsoft.com/office/drawing/2014/main" id="{46A4C71F-9A44-D82A-BE1F-935899CA5368}"/>
              </a:ext>
            </a:extLst>
          </p:cNvPr>
          <p:cNvSpPr>
            <a:spLocks noGrp="1"/>
          </p:cNvSpPr>
          <p:nvPr>
            <p:ph sz="half" idx="1"/>
          </p:nvPr>
        </p:nvSpPr>
        <p:spPr/>
        <p:txBody>
          <a:bodyPr>
            <a:normAutofit/>
          </a:bodyPr>
          <a:lstStyle/>
          <a:p>
            <a:pPr marL="514350" indent="-514350">
              <a:buFont typeface="+mj-lt"/>
              <a:buAutoNum type="arabicPeriod"/>
            </a:pPr>
            <a:r>
              <a:rPr lang="en-US" dirty="0"/>
              <a:t>Computational empathy</a:t>
            </a:r>
            <a:br>
              <a:rPr lang="en-US" dirty="0"/>
            </a:br>
            <a:r>
              <a:rPr lang="en-US" sz="2000" i="1" dirty="0"/>
              <a:t>Consider the next person to run the analysis, and don’t assume too much</a:t>
            </a:r>
          </a:p>
          <a:p>
            <a:pPr marL="514350" indent="-514350">
              <a:buFont typeface="+mj-lt"/>
              <a:buAutoNum type="arabicPeriod"/>
            </a:pPr>
            <a:r>
              <a:rPr lang="en-US" dirty="0"/>
              <a:t>Track data</a:t>
            </a:r>
            <a:br>
              <a:rPr lang="en-US" dirty="0"/>
            </a:br>
            <a:r>
              <a:rPr lang="en-US" sz="2000" i="1" dirty="0"/>
              <a:t>even when using API, especially when manually downloading, keep in mind what the next downloader may see/find/receive, terms of use </a:t>
            </a:r>
            <a:endParaRPr lang="en-US" i="1" dirty="0"/>
          </a:p>
          <a:p>
            <a:pPr marL="514350" indent="-514350">
              <a:buFont typeface="+mj-lt"/>
              <a:buAutoNum type="arabicPeriod"/>
            </a:pPr>
            <a:r>
              <a:rPr lang="en-US" dirty="0"/>
              <a:t>Learn the basics of programming</a:t>
            </a:r>
            <a:br>
              <a:rPr lang="en-US" dirty="0"/>
            </a:br>
            <a:r>
              <a:rPr lang="en-US" sz="2000" i="1" dirty="0"/>
              <a:t>code reproducibly, use parameter files, re-usable code, robust file structure</a:t>
            </a:r>
            <a:endParaRPr lang="en-US" i="1" dirty="0"/>
          </a:p>
        </p:txBody>
      </p:sp>
      <p:sp>
        <p:nvSpPr>
          <p:cNvPr id="6" name="Content Placeholder 5">
            <a:extLst>
              <a:ext uri="{FF2B5EF4-FFF2-40B4-BE49-F238E27FC236}">
                <a16:creationId xmlns:a16="http://schemas.microsoft.com/office/drawing/2014/main" id="{EEF77731-32E1-FD6F-567F-65AE41F652F7}"/>
              </a:ext>
            </a:extLst>
          </p:cNvPr>
          <p:cNvSpPr>
            <a:spLocks noGrp="1"/>
          </p:cNvSpPr>
          <p:nvPr>
            <p:ph sz="half" idx="2"/>
          </p:nvPr>
        </p:nvSpPr>
        <p:spPr/>
        <p:txBody>
          <a:bodyPr>
            <a:normAutofit/>
          </a:bodyPr>
          <a:lstStyle/>
          <a:p>
            <a:pPr marL="514350" indent="-514350">
              <a:buFont typeface="+mj-lt"/>
              <a:buAutoNum type="arabicPeriod" startAt="4"/>
            </a:pPr>
            <a:r>
              <a:rPr lang="en-US" dirty="0"/>
              <a:t>Learn to automate</a:t>
            </a:r>
            <a:br>
              <a:rPr lang="en-US" dirty="0"/>
            </a:br>
            <a:r>
              <a:rPr lang="en-US" sz="2000" i="1" dirty="0"/>
              <a:t>Run all code again and again, use APIs to download, use conditional processing to handle various aspects</a:t>
            </a:r>
            <a:endParaRPr lang="en-US" i="1" dirty="0"/>
          </a:p>
          <a:p>
            <a:pPr marL="514350" indent="-514350">
              <a:buFont typeface="+mj-lt"/>
              <a:buAutoNum type="arabicPeriod" startAt="4"/>
            </a:pPr>
            <a:r>
              <a:rPr lang="en-US" dirty="0"/>
              <a:t>Preserve it all</a:t>
            </a:r>
            <a:br>
              <a:rPr lang="en-US" dirty="0"/>
            </a:br>
            <a:r>
              <a:rPr lang="en-US" sz="2000" i="1" dirty="0"/>
              <a:t>Use version control, tag releases, preserve data (separately), understand the difference between sharing and preserving</a:t>
            </a:r>
            <a:endParaRPr lang="en-US" i="1" dirty="0"/>
          </a:p>
        </p:txBody>
      </p:sp>
    </p:spTree>
    <p:extLst>
      <p:ext uri="{BB962C8B-B14F-4D97-AF65-F5344CB8AC3E}">
        <p14:creationId xmlns:p14="http://schemas.microsoft.com/office/powerpoint/2010/main" val="218172883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397000" y="1981200"/>
            <a:ext cx="10071100" cy="259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p>
        </p:txBody>
      </p:sp>
    </p:spTree>
    <p:extLst>
      <p:ext uri="{BB962C8B-B14F-4D97-AF65-F5344CB8AC3E}">
        <p14:creationId xmlns:p14="http://schemas.microsoft.com/office/powerpoint/2010/main" val="2398432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61037" y="1449659"/>
            <a:ext cx="6069925" cy="1446550"/>
          </a:xfrm>
          <a:prstGeom prst="rect">
            <a:avLst/>
          </a:prstGeom>
          <a:noFill/>
        </p:spPr>
        <p:txBody>
          <a:bodyPr wrap="square" rtlCol="0">
            <a:spAutoFit/>
          </a:bodyPr>
          <a:lstStyle/>
          <a:p>
            <a:pPr algn="ctr"/>
            <a:r>
              <a:rPr lang="en-US" sz="8800" dirty="0">
                <a:solidFill>
                  <a:schemeClr val="bg1"/>
                </a:solidFill>
              </a:rPr>
              <a:t>Replication?</a:t>
            </a:r>
            <a:endParaRPr lang="en-US" dirty="0">
              <a:solidFill>
                <a:schemeClr val="bg1"/>
              </a:solidFill>
            </a:endParaRPr>
          </a:p>
        </p:txBody>
      </p:sp>
    </p:spTree>
    <p:extLst>
      <p:ext uri="{BB962C8B-B14F-4D97-AF65-F5344CB8AC3E}">
        <p14:creationId xmlns:p14="http://schemas.microsoft.com/office/powerpoint/2010/main" val="644899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33"/>
          <p:cNvSpPr txBox="1"/>
          <p:nvPr/>
        </p:nvSpPr>
        <p:spPr>
          <a:xfrm>
            <a:off x="209840" y="1542732"/>
            <a:ext cx="6976319" cy="553998"/>
          </a:xfrm>
          <a:prstGeom prst="rect">
            <a:avLst/>
          </a:prstGeom>
          <a:noFill/>
        </p:spPr>
        <p:txBody>
          <a:bodyPr wrap="square" rtlCol="0">
            <a:spAutoFit/>
          </a:bodyPr>
          <a:lstStyle/>
          <a:p>
            <a:r>
              <a:rPr lang="en-US" sz="3000" b="1" dirty="0">
                <a:latin typeface="Montserrat" panose="00000500000000000000" pitchFamily="50" charset="0"/>
              </a:rPr>
              <a:t>Replication continuum</a:t>
            </a:r>
            <a:endParaRPr lang="de-DE" sz="3000" dirty="0">
              <a:solidFill>
                <a:schemeClr val="accent3"/>
              </a:solidFill>
              <a:latin typeface="Montserrat" panose="00000500000000000000" pitchFamily="50" charset="0"/>
            </a:endParaRPr>
          </a:p>
        </p:txBody>
      </p:sp>
      <p:sp>
        <p:nvSpPr>
          <p:cNvPr id="102" name="Rectangle 101"/>
          <p:cNvSpPr/>
          <p:nvPr/>
        </p:nvSpPr>
        <p:spPr>
          <a:xfrm>
            <a:off x="209841" y="2038094"/>
            <a:ext cx="1031378" cy="534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hape 610">
            <a:extLst>
              <a:ext uri="{FF2B5EF4-FFF2-40B4-BE49-F238E27FC236}">
                <a16:creationId xmlns:a16="http://schemas.microsoft.com/office/drawing/2014/main" id="{617EA7EE-2C68-F149-AB49-BEB043A92D18}"/>
              </a:ext>
            </a:extLst>
          </p:cNvPr>
          <p:cNvSpPr/>
          <p:nvPr/>
        </p:nvSpPr>
        <p:spPr>
          <a:xfrm>
            <a:off x="467046" y="4625501"/>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Reproducibility</a:t>
            </a:r>
            <a:endParaRPr lang="id-ID" sz="1501" b="1" dirty="0">
              <a:latin typeface="Montserrat" panose="00000500000000000000" pitchFamily="50" charset="0"/>
              <a:ea typeface="Roboto"/>
              <a:cs typeface="Roboto"/>
              <a:sym typeface="Roboto"/>
            </a:endParaRPr>
          </a:p>
        </p:txBody>
      </p:sp>
      <p:sp>
        <p:nvSpPr>
          <p:cNvPr id="7" name="Textfeld 29">
            <a:extLst>
              <a:ext uri="{FF2B5EF4-FFF2-40B4-BE49-F238E27FC236}">
                <a16:creationId xmlns:a16="http://schemas.microsoft.com/office/drawing/2014/main" id="{6B716C6D-879D-4D42-89C5-D290E801F606}"/>
              </a:ext>
            </a:extLst>
          </p:cNvPr>
          <p:cNvSpPr txBox="1"/>
          <p:nvPr/>
        </p:nvSpPr>
        <p:spPr>
          <a:xfrm>
            <a:off x="450718" y="5133472"/>
            <a:ext cx="2914825" cy="138499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accent3">
                    <a:lumMod val="75000"/>
                  </a:schemeClr>
                </a:solidFill>
                <a:latin typeface="+mj-lt"/>
              </a:rPr>
              <a:t>Narrow Replication (</a:t>
            </a:r>
            <a:r>
              <a:rPr lang="de-DE" sz="1400" dirty="0" err="1">
                <a:solidFill>
                  <a:schemeClr val="accent3">
                    <a:lumMod val="75000"/>
                  </a:schemeClr>
                </a:solidFill>
                <a:latin typeface="+mj-lt"/>
              </a:rPr>
              <a:t>Pesaran</a:t>
            </a:r>
            <a:r>
              <a:rPr lang="de-DE" sz="1400" dirty="0">
                <a:solidFill>
                  <a:schemeClr val="accent3">
                    <a:lumMod val="75000"/>
                  </a:schemeClr>
                </a:solidFill>
                <a:latin typeface="+mj-lt"/>
              </a:rPr>
              <a:t> 2003)</a:t>
            </a:r>
          </a:p>
          <a:p>
            <a:pPr marL="171450" indent="-171450">
              <a:lnSpc>
                <a:spcPct val="150000"/>
              </a:lnSpc>
              <a:buFont typeface="Arial" panose="020B0604020202020204" pitchFamily="34" charset="0"/>
              <a:buChar char="•"/>
            </a:pPr>
            <a:r>
              <a:rPr lang="de-DE" sz="1400" dirty="0">
                <a:solidFill>
                  <a:schemeClr val="accent3">
                    <a:lumMod val="75000"/>
                  </a:schemeClr>
                </a:solidFill>
                <a:latin typeface="+mj-lt"/>
              </a:rPr>
              <a:t>Pure Replication (</a:t>
            </a:r>
            <a:r>
              <a:rPr lang="de-DE" sz="1400" dirty="0" err="1">
                <a:solidFill>
                  <a:schemeClr val="accent3">
                    <a:lumMod val="75000"/>
                  </a:schemeClr>
                </a:solidFill>
                <a:latin typeface="+mj-lt"/>
              </a:rPr>
              <a:t>Hamermesh</a:t>
            </a:r>
            <a:r>
              <a:rPr lang="de-DE" sz="1400" dirty="0">
                <a:solidFill>
                  <a:schemeClr val="accent3">
                    <a:lumMod val="7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accent3">
                    <a:lumMod val="75000"/>
                  </a:schemeClr>
                </a:solidFill>
                <a:latin typeface="+mj-lt"/>
              </a:rPr>
              <a:t>Verification</a:t>
            </a:r>
            <a:r>
              <a:rPr lang="de-DE" sz="1400" dirty="0">
                <a:solidFill>
                  <a:schemeClr val="accent3">
                    <a:lumMod val="75000"/>
                  </a:schemeClr>
                </a:solidFill>
                <a:latin typeface="+mj-lt"/>
              </a:rPr>
              <a:t> (Clemens 2015)</a:t>
            </a:r>
          </a:p>
        </p:txBody>
      </p:sp>
      <p:cxnSp>
        <p:nvCxnSpPr>
          <p:cNvPr id="9" name="Straight Arrow Connector 8">
            <a:extLst>
              <a:ext uri="{FF2B5EF4-FFF2-40B4-BE49-F238E27FC236}">
                <a16:creationId xmlns:a16="http://schemas.microsoft.com/office/drawing/2014/main" id="{A286F938-EA20-1941-9966-69EAAB5F042A}"/>
              </a:ext>
            </a:extLst>
          </p:cNvPr>
          <p:cNvCxnSpPr/>
          <p:nvPr/>
        </p:nvCxnSpPr>
        <p:spPr>
          <a:xfrm>
            <a:off x="615100" y="4343409"/>
            <a:ext cx="10948259" cy="0"/>
          </a:xfrm>
          <a:prstGeom prst="straightConnector1">
            <a:avLst/>
          </a:prstGeom>
          <a:ln w="117475">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Ellipse 28">
            <a:extLst>
              <a:ext uri="{FF2B5EF4-FFF2-40B4-BE49-F238E27FC236}">
                <a16:creationId xmlns:a16="http://schemas.microsoft.com/office/drawing/2014/main" id="{17ED61F6-7386-0946-A29C-5BFA0295B8DD}"/>
              </a:ext>
            </a:extLst>
          </p:cNvPr>
          <p:cNvSpPr/>
          <p:nvPr/>
        </p:nvSpPr>
        <p:spPr>
          <a:xfrm>
            <a:off x="1326276"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2" name="TextBox 1"/>
          <p:cNvSpPr txBox="1"/>
          <p:nvPr/>
        </p:nvSpPr>
        <p:spPr>
          <a:xfrm>
            <a:off x="861285" y="2091508"/>
            <a:ext cx="3276987" cy="369332"/>
          </a:xfrm>
          <a:prstGeom prst="rect">
            <a:avLst/>
          </a:prstGeom>
          <a:noFill/>
        </p:spPr>
        <p:txBody>
          <a:bodyPr wrap="none" rtlCol="0">
            <a:spAutoFit/>
          </a:bodyPr>
          <a:lstStyle/>
          <a:p>
            <a:r>
              <a:rPr lang="en-US" dirty="0">
                <a:solidFill>
                  <a:schemeClr val="bg2">
                    <a:lumMod val="75000"/>
                  </a:schemeClr>
                </a:solidFill>
              </a:rPr>
              <a:t>https://doi.org/10.17226/25303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229" y="240067"/>
            <a:ext cx="2397369" cy="3596054"/>
          </a:xfrm>
          <a:prstGeom prst="rect">
            <a:avLst/>
          </a:prstGeom>
        </p:spPr>
      </p:pic>
    </p:spTree>
    <p:extLst>
      <p:ext uri="{BB962C8B-B14F-4D97-AF65-F5344CB8AC3E}">
        <p14:creationId xmlns:p14="http://schemas.microsoft.com/office/powerpoint/2010/main" val="166618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0860-EC66-4254-B04A-36E70A410403}"/>
              </a:ext>
            </a:extLst>
          </p:cNvPr>
          <p:cNvSpPr>
            <a:spLocks noGrp="1"/>
          </p:cNvSpPr>
          <p:nvPr>
            <p:ph type="title"/>
          </p:nvPr>
        </p:nvSpPr>
        <p:spPr/>
        <p:txBody>
          <a:bodyPr/>
          <a:lstStyle/>
          <a:p>
            <a:r>
              <a:rPr lang="en-US" dirty="0"/>
              <a:t>Replicability in Economics</a:t>
            </a:r>
          </a:p>
        </p:txBody>
      </p:sp>
      <p:sp>
        <p:nvSpPr>
          <p:cNvPr id="3" name="Content Placeholder 2">
            <a:extLst>
              <a:ext uri="{FF2B5EF4-FFF2-40B4-BE49-F238E27FC236}">
                <a16:creationId xmlns:a16="http://schemas.microsoft.com/office/drawing/2014/main" id="{DBC44E1F-F074-467A-B662-BF614F6E5E9F}"/>
              </a:ext>
            </a:extLst>
          </p:cNvPr>
          <p:cNvSpPr>
            <a:spLocks noGrp="1"/>
          </p:cNvSpPr>
          <p:nvPr>
            <p:ph idx="1"/>
          </p:nvPr>
        </p:nvSpPr>
        <p:spPr/>
        <p:txBody>
          <a:bodyPr>
            <a:normAutofit lnSpcReduction="10000"/>
          </a:bodyPr>
          <a:lstStyle/>
          <a:p>
            <a:r>
              <a:rPr lang="en-US" dirty="0"/>
              <a:t>Ragnar Frisch, editor of the first issue of </a:t>
            </a:r>
            <a:r>
              <a:rPr lang="en-US" dirty="0" err="1"/>
              <a:t>Econometrica</a:t>
            </a:r>
            <a:r>
              <a:rPr lang="en-US" dirty="0"/>
              <a:t> (1933), noted</a:t>
            </a:r>
          </a:p>
          <a:p>
            <a:pPr marL="0" indent="0" algn="ctr">
              <a:buNone/>
            </a:pPr>
            <a:endParaRPr lang="en-US" dirty="0"/>
          </a:p>
          <a:p>
            <a:pPr marL="0" indent="0" algn="ctr">
              <a:buNone/>
            </a:pPr>
            <a:r>
              <a:rPr lang="en-US" sz="3600" b="1" i="1" dirty="0"/>
              <a:t>“the original data will, as a rule, be published, unless their volume is excessive… to stimulate criticism, control, and further studies.”</a:t>
            </a:r>
          </a:p>
          <a:p>
            <a:pPr marL="0" indent="0" algn="ctr">
              <a:buNone/>
            </a:pPr>
            <a:endParaRPr lang="en-US" dirty="0"/>
          </a:p>
          <a:p>
            <a:r>
              <a:rPr lang="en-US" dirty="0"/>
              <a:t>Publication of data, however, was discontinued early in the journal’s history. </a:t>
            </a:r>
          </a:p>
          <a:p>
            <a:pPr marL="0" indent="0" algn="r">
              <a:buNone/>
            </a:pPr>
            <a:r>
              <a:rPr lang="en-US" sz="2000" i="1" dirty="0"/>
              <a:t>Frisch (1933)</a:t>
            </a:r>
          </a:p>
          <a:p>
            <a:endParaRPr lang="en-US" dirty="0"/>
          </a:p>
        </p:txBody>
      </p:sp>
    </p:spTree>
    <p:extLst>
      <p:ext uri="{BB962C8B-B14F-4D97-AF65-F5344CB8AC3E}">
        <p14:creationId xmlns:p14="http://schemas.microsoft.com/office/powerpoint/2010/main" val="2458840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33"/>
          <p:cNvSpPr txBox="1"/>
          <p:nvPr/>
        </p:nvSpPr>
        <p:spPr>
          <a:xfrm>
            <a:off x="209841" y="1542732"/>
            <a:ext cx="8948810" cy="553998"/>
          </a:xfrm>
          <a:prstGeom prst="rect">
            <a:avLst/>
          </a:prstGeom>
          <a:noFill/>
        </p:spPr>
        <p:txBody>
          <a:bodyPr wrap="square" rtlCol="0">
            <a:spAutoFit/>
          </a:bodyPr>
          <a:lstStyle/>
          <a:p>
            <a:r>
              <a:rPr lang="en-US" sz="3000" b="1" dirty="0">
                <a:latin typeface="Montserrat" panose="00000500000000000000" pitchFamily="50" charset="0"/>
              </a:rPr>
              <a:t>Replication continuum</a:t>
            </a:r>
            <a:endParaRPr lang="de-DE" sz="3000" dirty="0">
              <a:solidFill>
                <a:schemeClr val="accent3"/>
              </a:solidFill>
              <a:latin typeface="Montserrat" panose="00000500000000000000" pitchFamily="50" charset="0"/>
            </a:endParaRPr>
          </a:p>
        </p:txBody>
      </p:sp>
      <p:sp>
        <p:nvSpPr>
          <p:cNvPr id="102" name="Rectangle 101"/>
          <p:cNvSpPr/>
          <p:nvPr/>
        </p:nvSpPr>
        <p:spPr>
          <a:xfrm>
            <a:off x="209841" y="2038094"/>
            <a:ext cx="1031378" cy="534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hape 610">
            <a:extLst>
              <a:ext uri="{FF2B5EF4-FFF2-40B4-BE49-F238E27FC236}">
                <a16:creationId xmlns:a16="http://schemas.microsoft.com/office/drawing/2014/main" id="{617EA7EE-2C68-F149-AB49-BEB043A92D18}"/>
              </a:ext>
            </a:extLst>
          </p:cNvPr>
          <p:cNvSpPr/>
          <p:nvPr/>
        </p:nvSpPr>
        <p:spPr>
          <a:xfrm>
            <a:off x="467046" y="4625501"/>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Reproducibility</a:t>
            </a:r>
            <a:endParaRPr lang="id-ID" sz="1501" b="1" dirty="0">
              <a:latin typeface="Montserrat" panose="00000500000000000000" pitchFamily="50" charset="0"/>
              <a:ea typeface="Roboto"/>
              <a:cs typeface="Roboto"/>
              <a:sym typeface="Roboto"/>
            </a:endParaRPr>
          </a:p>
        </p:txBody>
      </p:sp>
      <p:sp>
        <p:nvSpPr>
          <p:cNvPr id="7" name="Textfeld 29">
            <a:extLst>
              <a:ext uri="{FF2B5EF4-FFF2-40B4-BE49-F238E27FC236}">
                <a16:creationId xmlns:a16="http://schemas.microsoft.com/office/drawing/2014/main" id="{6B716C6D-879D-4D42-89C5-D290E801F606}"/>
              </a:ext>
            </a:extLst>
          </p:cNvPr>
          <p:cNvSpPr txBox="1"/>
          <p:nvPr/>
        </p:nvSpPr>
        <p:spPr>
          <a:xfrm>
            <a:off x="450718" y="5133472"/>
            <a:ext cx="2914825" cy="138499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Narrow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Pure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Verification</a:t>
            </a:r>
            <a:r>
              <a:rPr lang="de-DE" sz="1400" dirty="0">
                <a:solidFill>
                  <a:schemeClr val="bg1">
                    <a:lumMod val="85000"/>
                  </a:schemeClr>
                </a:solidFill>
                <a:latin typeface="+mj-lt"/>
              </a:rPr>
              <a:t> (Clemens 2015)</a:t>
            </a:r>
          </a:p>
        </p:txBody>
      </p:sp>
      <p:cxnSp>
        <p:nvCxnSpPr>
          <p:cNvPr id="9" name="Straight Arrow Connector 8">
            <a:extLst>
              <a:ext uri="{FF2B5EF4-FFF2-40B4-BE49-F238E27FC236}">
                <a16:creationId xmlns:a16="http://schemas.microsoft.com/office/drawing/2014/main" id="{A286F938-EA20-1941-9966-69EAAB5F042A}"/>
              </a:ext>
            </a:extLst>
          </p:cNvPr>
          <p:cNvCxnSpPr/>
          <p:nvPr/>
        </p:nvCxnSpPr>
        <p:spPr>
          <a:xfrm>
            <a:off x="615100" y="4343409"/>
            <a:ext cx="10948259" cy="0"/>
          </a:xfrm>
          <a:prstGeom prst="straightConnector1">
            <a:avLst/>
          </a:prstGeom>
          <a:ln w="117475">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Ellipse 28">
            <a:extLst>
              <a:ext uri="{FF2B5EF4-FFF2-40B4-BE49-F238E27FC236}">
                <a16:creationId xmlns:a16="http://schemas.microsoft.com/office/drawing/2014/main" id="{17ED61F6-7386-0946-A29C-5BFA0295B8DD}"/>
              </a:ext>
            </a:extLst>
          </p:cNvPr>
          <p:cNvSpPr/>
          <p:nvPr/>
        </p:nvSpPr>
        <p:spPr>
          <a:xfrm>
            <a:off x="1326276"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cxnSp>
        <p:nvCxnSpPr>
          <p:cNvPr id="18" name="Straight Arrow Connector 17">
            <a:extLst>
              <a:ext uri="{FF2B5EF4-FFF2-40B4-BE49-F238E27FC236}">
                <a16:creationId xmlns:a16="http://schemas.microsoft.com/office/drawing/2014/main" id="{9853D58C-613D-D243-A9B2-88AE15222990}"/>
              </a:ext>
            </a:extLst>
          </p:cNvPr>
          <p:cNvCxnSpPr>
            <a:cxnSpLocks/>
          </p:cNvCxnSpPr>
          <p:nvPr/>
        </p:nvCxnSpPr>
        <p:spPr>
          <a:xfrm flipH="1">
            <a:off x="1741378" y="3094850"/>
            <a:ext cx="1674802" cy="966468"/>
          </a:xfrm>
          <a:prstGeom prst="straightConnector1">
            <a:avLst/>
          </a:prstGeom>
          <a:ln w="8572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nvGraphicFramePr>
        <p:xfrm>
          <a:off x="3102866" y="2454198"/>
          <a:ext cx="6525387" cy="1112520"/>
        </p:xfrm>
        <a:graphic>
          <a:graphicData uri="http://schemas.openxmlformats.org/drawingml/2006/table">
            <a:tbl>
              <a:tblPr bandRow="1">
                <a:tableStyleId>{21E4AEA4-8DFA-4A89-87EB-49C32662AFE0}</a:tableStyleId>
              </a:tblPr>
              <a:tblGrid>
                <a:gridCol w="1748975">
                  <a:extLst>
                    <a:ext uri="{9D8B030D-6E8A-4147-A177-3AD203B41FA5}">
                      <a16:colId xmlns:a16="http://schemas.microsoft.com/office/drawing/2014/main" val="3059663525"/>
                    </a:ext>
                  </a:extLst>
                </a:gridCol>
                <a:gridCol w="1447359">
                  <a:extLst>
                    <a:ext uri="{9D8B030D-6E8A-4147-A177-3AD203B41FA5}">
                      <a16:colId xmlns:a16="http://schemas.microsoft.com/office/drawing/2014/main" val="997961929"/>
                    </a:ext>
                  </a:extLst>
                </a:gridCol>
                <a:gridCol w="1629535">
                  <a:extLst>
                    <a:ext uri="{9D8B030D-6E8A-4147-A177-3AD203B41FA5}">
                      <a16:colId xmlns:a16="http://schemas.microsoft.com/office/drawing/2014/main" val="2093557392"/>
                    </a:ext>
                  </a:extLst>
                </a:gridCol>
                <a:gridCol w="1699518">
                  <a:extLst>
                    <a:ext uri="{9D8B030D-6E8A-4147-A177-3AD203B41FA5}">
                      <a16:colId xmlns:a16="http://schemas.microsoft.com/office/drawing/2014/main" val="767439659"/>
                    </a:ext>
                  </a:extLst>
                </a:gridCol>
              </a:tblGrid>
              <a:tr h="370840">
                <a:tc>
                  <a:txBody>
                    <a:bodyPr/>
                    <a:lstStyle/>
                    <a:p>
                      <a:r>
                        <a:rPr lang="en-US" dirty="0"/>
                        <a:t>Same data</a:t>
                      </a:r>
                    </a:p>
                  </a:txBody>
                  <a:tcPr/>
                </a:tc>
                <a:tc>
                  <a:txBody>
                    <a:bodyPr/>
                    <a:lstStyle/>
                    <a:p>
                      <a:r>
                        <a:rPr lang="en-US" dirty="0"/>
                        <a:t>Same code</a:t>
                      </a:r>
                    </a:p>
                  </a:txBody>
                  <a:tcPr/>
                </a:tc>
                <a:tc>
                  <a:txBody>
                    <a:bodyPr/>
                    <a:lstStyle/>
                    <a:p>
                      <a:r>
                        <a:rPr lang="en-US" dirty="0"/>
                        <a:t>Same methods</a:t>
                      </a:r>
                    </a:p>
                  </a:txBody>
                  <a:tcPr/>
                </a:tc>
                <a:tc>
                  <a:txBody>
                    <a:bodyPr/>
                    <a:lstStyle/>
                    <a:p>
                      <a:r>
                        <a:rPr lang="en-US" dirty="0"/>
                        <a:t>Same context</a:t>
                      </a:r>
                    </a:p>
                  </a:txBody>
                  <a:tcPr/>
                </a:tc>
                <a:extLst>
                  <a:ext uri="{0D108BD9-81ED-4DB2-BD59-A6C34878D82A}">
                    <a16:rowId xmlns:a16="http://schemas.microsoft.com/office/drawing/2014/main" val="74547416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277814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70678684"/>
                  </a:ext>
                </a:extLst>
              </a:tr>
            </a:tbl>
          </a:graphicData>
        </a:graphic>
      </p:graphicFrame>
    </p:spTree>
    <p:extLst>
      <p:ext uri="{BB962C8B-B14F-4D97-AF65-F5344CB8AC3E}">
        <p14:creationId xmlns:p14="http://schemas.microsoft.com/office/powerpoint/2010/main" val="66517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33"/>
          <p:cNvSpPr txBox="1"/>
          <p:nvPr/>
        </p:nvSpPr>
        <p:spPr>
          <a:xfrm>
            <a:off x="209841" y="1542732"/>
            <a:ext cx="7655587" cy="553998"/>
          </a:xfrm>
          <a:prstGeom prst="rect">
            <a:avLst/>
          </a:prstGeom>
          <a:noFill/>
        </p:spPr>
        <p:txBody>
          <a:bodyPr wrap="square" rtlCol="0">
            <a:spAutoFit/>
          </a:bodyPr>
          <a:lstStyle/>
          <a:p>
            <a:r>
              <a:rPr lang="en-US" sz="3000" b="1" dirty="0">
                <a:latin typeface="Montserrat" panose="00000500000000000000" pitchFamily="50" charset="0"/>
              </a:rPr>
              <a:t>Replication continuum</a:t>
            </a:r>
            <a:endParaRPr lang="de-DE" sz="3000" dirty="0">
              <a:solidFill>
                <a:schemeClr val="accent3"/>
              </a:solidFill>
              <a:latin typeface="Montserrat" panose="00000500000000000000" pitchFamily="50" charset="0"/>
            </a:endParaRPr>
          </a:p>
        </p:txBody>
      </p:sp>
      <p:sp>
        <p:nvSpPr>
          <p:cNvPr id="102" name="Rectangle 101"/>
          <p:cNvSpPr/>
          <p:nvPr/>
        </p:nvSpPr>
        <p:spPr>
          <a:xfrm>
            <a:off x="209841" y="2038094"/>
            <a:ext cx="1031378" cy="534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hape 610">
            <a:extLst>
              <a:ext uri="{FF2B5EF4-FFF2-40B4-BE49-F238E27FC236}">
                <a16:creationId xmlns:a16="http://schemas.microsoft.com/office/drawing/2014/main" id="{617EA7EE-2C68-F149-AB49-BEB043A92D18}"/>
              </a:ext>
            </a:extLst>
          </p:cNvPr>
          <p:cNvSpPr/>
          <p:nvPr/>
        </p:nvSpPr>
        <p:spPr>
          <a:xfrm>
            <a:off x="467046" y="4625501"/>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Reproducibility</a:t>
            </a:r>
            <a:endParaRPr lang="id-ID" sz="1501" b="1" dirty="0">
              <a:latin typeface="Montserrat" panose="00000500000000000000" pitchFamily="50" charset="0"/>
              <a:ea typeface="Roboto"/>
              <a:cs typeface="Roboto"/>
              <a:sym typeface="Roboto"/>
            </a:endParaRPr>
          </a:p>
        </p:txBody>
      </p:sp>
      <p:sp>
        <p:nvSpPr>
          <p:cNvPr id="7" name="Textfeld 29">
            <a:extLst>
              <a:ext uri="{FF2B5EF4-FFF2-40B4-BE49-F238E27FC236}">
                <a16:creationId xmlns:a16="http://schemas.microsoft.com/office/drawing/2014/main" id="{6B716C6D-879D-4D42-89C5-D290E801F606}"/>
              </a:ext>
            </a:extLst>
          </p:cNvPr>
          <p:cNvSpPr txBox="1"/>
          <p:nvPr/>
        </p:nvSpPr>
        <p:spPr>
          <a:xfrm>
            <a:off x="450718" y="5133472"/>
            <a:ext cx="2914825" cy="138499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accent3">
                    <a:lumMod val="75000"/>
                  </a:schemeClr>
                </a:solidFill>
                <a:latin typeface="+mj-lt"/>
              </a:rPr>
              <a:t>Narrow Replication (</a:t>
            </a:r>
            <a:r>
              <a:rPr lang="de-DE" sz="1400" dirty="0" err="1">
                <a:solidFill>
                  <a:schemeClr val="accent3">
                    <a:lumMod val="75000"/>
                  </a:schemeClr>
                </a:solidFill>
                <a:latin typeface="+mj-lt"/>
              </a:rPr>
              <a:t>Pesaran</a:t>
            </a:r>
            <a:r>
              <a:rPr lang="de-DE" sz="1400" dirty="0">
                <a:solidFill>
                  <a:schemeClr val="accent3">
                    <a:lumMod val="75000"/>
                  </a:schemeClr>
                </a:solidFill>
                <a:latin typeface="+mj-lt"/>
              </a:rPr>
              <a:t> 2003)</a:t>
            </a:r>
          </a:p>
          <a:p>
            <a:pPr marL="171450" indent="-171450">
              <a:lnSpc>
                <a:spcPct val="150000"/>
              </a:lnSpc>
              <a:buFont typeface="Arial" panose="020B0604020202020204" pitchFamily="34" charset="0"/>
              <a:buChar char="•"/>
            </a:pPr>
            <a:r>
              <a:rPr lang="de-DE" sz="1400" dirty="0">
                <a:solidFill>
                  <a:schemeClr val="accent3">
                    <a:lumMod val="75000"/>
                  </a:schemeClr>
                </a:solidFill>
                <a:latin typeface="+mj-lt"/>
              </a:rPr>
              <a:t>Pure Replication (</a:t>
            </a:r>
            <a:r>
              <a:rPr lang="de-DE" sz="1400" dirty="0" err="1">
                <a:solidFill>
                  <a:schemeClr val="accent3">
                    <a:lumMod val="75000"/>
                  </a:schemeClr>
                </a:solidFill>
                <a:latin typeface="+mj-lt"/>
              </a:rPr>
              <a:t>Hamermesh</a:t>
            </a:r>
            <a:r>
              <a:rPr lang="de-DE" sz="1400" dirty="0">
                <a:solidFill>
                  <a:schemeClr val="accent3">
                    <a:lumMod val="7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accent3">
                    <a:lumMod val="75000"/>
                  </a:schemeClr>
                </a:solidFill>
                <a:latin typeface="+mj-lt"/>
              </a:rPr>
              <a:t>Verification</a:t>
            </a:r>
            <a:r>
              <a:rPr lang="de-DE" sz="1400" dirty="0">
                <a:solidFill>
                  <a:schemeClr val="accent3">
                    <a:lumMod val="75000"/>
                  </a:schemeClr>
                </a:solidFill>
                <a:latin typeface="+mj-lt"/>
              </a:rPr>
              <a:t> (Clemens 2015)</a:t>
            </a:r>
          </a:p>
        </p:txBody>
      </p:sp>
      <p:sp>
        <p:nvSpPr>
          <p:cNvPr id="8" name="Shape 610">
            <a:extLst>
              <a:ext uri="{FF2B5EF4-FFF2-40B4-BE49-F238E27FC236}">
                <a16:creationId xmlns:a16="http://schemas.microsoft.com/office/drawing/2014/main" id="{7B401221-F159-7944-806E-71343D9B647A}"/>
              </a:ext>
            </a:extLst>
          </p:cNvPr>
          <p:cNvSpPr/>
          <p:nvPr/>
        </p:nvSpPr>
        <p:spPr>
          <a:xfrm>
            <a:off x="4720067"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Replicability</a:t>
            </a:r>
            <a:endParaRPr lang="id-ID" sz="1501" b="1" dirty="0">
              <a:latin typeface="Montserrat" panose="00000500000000000000" pitchFamily="50" charset="0"/>
              <a:ea typeface="Roboto"/>
              <a:cs typeface="Roboto"/>
              <a:sym typeface="Roboto"/>
            </a:endParaRPr>
          </a:p>
        </p:txBody>
      </p:sp>
      <p:cxnSp>
        <p:nvCxnSpPr>
          <p:cNvPr id="9" name="Straight Arrow Connector 8">
            <a:extLst>
              <a:ext uri="{FF2B5EF4-FFF2-40B4-BE49-F238E27FC236}">
                <a16:creationId xmlns:a16="http://schemas.microsoft.com/office/drawing/2014/main" id="{A286F938-EA20-1941-9966-69EAAB5F042A}"/>
              </a:ext>
            </a:extLst>
          </p:cNvPr>
          <p:cNvCxnSpPr/>
          <p:nvPr/>
        </p:nvCxnSpPr>
        <p:spPr>
          <a:xfrm>
            <a:off x="615100" y="4343409"/>
            <a:ext cx="10948259" cy="0"/>
          </a:xfrm>
          <a:prstGeom prst="straightConnector1">
            <a:avLst/>
          </a:prstGeom>
          <a:ln w="117475">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Ellipse 28">
            <a:extLst>
              <a:ext uri="{FF2B5EF4-FFF2-40B4-BE49-F238E27FC236}">
                <a16:creationId xmlns:a16="http://schemas.microsoft.com/office/drawing/2014/main" id="{17ED61F6-7386-0946-A29C-5BFA0295B8DD}"/>
              </a:ext>
            </a:extLst>
          </p:cNvPr>
          <p:cNvSpPr/>
          <p:nvPr/>
        </p:nvSpPr>
        <p:spPr>
          <a:xfrm>
            <a:off x="1326276"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3" name="Ellipse 28">
            <a:extLst>
              <a:ext uri="{FF2B5EF4-FFF2-40B4-BE49-F238E27FC236}">
                <a16:creationId xmlns:a16="http://schemas.microsoft.com/office/drawing/2014/main" id="{42383DAD-243F-4244-9C1B-9A08ABC07170}"/>
              </a:ext>
            </a:extLst>
          </p:cNvPr>
          <p:cNvSpPr/>
          <p:nvPr/>
        </p:nvSpPr>
        <p:spPr>
          <a:xfrm>
            <a:off x="5595625"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4" name="Textfeld 29">
            <a:extLst>
              <a:ext uri="{FF2B5EF4-FFF2-40B4-BE49-F238E27FC236}">
                <a16:creationId xmlns:a16="http://schemas.microsoft.com/office/drawing/2014/main" id="{31E9F3A0-088B-C042-B24C-C0F3BFC8D18E}"/>
              </a:ext>
            </a:extLst>
          </p:cNvPr>
          <p:cNvSpPr txBox="1"/>
          <p:nvPr/>
        </p:nvSpPr>
        <p:spPr>
          <a:xfrm>
            <a:off x="4720067" y="5097892"/>
            <a:ext cx="3290987" cy="10618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accent3">
                    <a:lumMod val="75000"/>
                  </a:schemeClr>
                </a:solidFill>
                <a:latin typeface="+mj-lt"/>
              </a:rPr>
              <a:t>Wide Replication (</a:t>
            </a:r>
            <a:r>
              <a:rPr lang="de-DE" sz="1400" dirty="0" err="1">
                <a:solidFill>
                  <a:schemeClr val="accent3">
                    <a:lumMod val="75000"/>
                  </a:schemeClr>
                </a:solidFill>
                <a:latin typeface="+mj-lt"/>
              </a:rPr>
              <a:t>Pesaran</a:t>
            </a:r>
            <a:r>
              <a:rPr lang="de-DE" sz="1400" dirty="0">
                <a:solidFill>
                  <a:schemeClr val="accent3">
                    <a:lumMod val="75000"/>
                  </a:schemeClr>
                </a:solidFill>
                <a:latin typeface="+mj-lt"/>
              </a:rPr>
              <a:t> 2003)</a:t>
            </a:r>
          </a:p>
          <a:p>
            <a:pPr marL="171450" indent="-171450">
              <a:lnSpc>
                <a:spcPct val="150000"/>
              </a:lnSpc>
              <a:buFont typeface="Arial" panose="020B0604020202020204" pitchFamily="34" charset="0"/>
              <a:buChar char="•"/>
            </a:pPr>
            <a:r>
              <a:rPr lang="de-DE" sz="1400" dirty="0">
                <a:solidFill>
                  <a:schemeClr val="accent3">
                    <a:lumMod val="75000"/>
                  </a:schemeClr>
                </a:solidFill>
                <a:latin typeface="+mj-lt"/>
              </a:rPr>
              <a:t>Statistical Replication (</a:t>
            </a:r>
            <a:r>
              <a:rPr lang="de-DE" sz="1400" dirty="0" err="1">
                <a:solidFill>
                  <a:schemeClr val="accent3">
                    <a:lumMod val="75000"/>
                  </a:schemeClr>
                </a:solidFill>
                <a:latin typeface="+mj-lt"/>
              </a:rPr>
              <a:t>Hamermesh</a:t>
            </a:r>
            <a:r>
              <a:rPr lang="de-DE" sz="1400" dirty="0">
                <a:solidFill>
                  <a:schemeClr val="accent3">
                    <a:lumMod val="7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accent3">
                    <a:lumMod val="75000"/>
                  </a:schemeClr>
                </a:solidFill>
                <a:latin typeface="+mj-lt"/>
              </a:rPr>
              <a:t>Reproduction</a:t>
            </a:r>
            <a:r>
              <a:rPr lang="de-DE" sz="1400" dirty="0">
                <a:solidFill>
                  <a:schemeClr val="accent3">
                    <a:lumMod val="75000"/>
                  </a:schemeClr>
                </a:solidFill>
                <a:latin typeface="+mj-lt"/>
              </a:rPr>
              <a:t>/</a:t>
            </a:r>
            <a:r>
              <a:rPr lang="de-DE" sz="1400" dirty="0" err="1">
                <a:solidFill>
                  <a:schemeClr val="accent3">
                    <a:lumMod val="75000"/>
                  </a:schemeClr>
                </a:solidFill>
                <a:latin typeface="+mj-lt"/>
              </a:rPr>
              <a:t>Reanalysis</a:t>
            </a:r>
            <a:r>
              <a:rPr lang="de-DE" sz="1400" dirty="0">
                <a:solidFill>
                  <a:schemeClr val="accent3">
                    <a:lumMod val="75000"/>
                  </a:schemeClr>
                </a:solidFill>
                <a:latin typeface="+mj-lt"/>
              </a:rPr>
              <a:t> (Clemens 2015)</a:t>
            </a:r>
          </a:p>
        </p:txBody>
      </p:sp>
    </p:spTree>
    <p:extLst>
      <p:ext uri="{BB962C8B-B14F-4D97-AF65-F5344CB8AC3E}">
        <p14:creationId xmlns:p14="http://schemas.microsoft.com/office/powerpoint/2010/main" val="1197104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33"/>
          <p:cNvSpPr txBox="1"/>
          <p:nvPr/>
        </p:nvSpPr>
        <p:spPr>
          <a:xfrm>
            <a:off x="209841" y="1542732"/>
            <a:ext cx="8948810" cy="553998"/>
          </a:xfrm>
          <a:prstGeom prst="rect">
            <a:avLst/>
          </a:prstGeom>
          <a:noFill/>
        </p:spPr>
        <p:txBody>
          <a:bodyPr wrap="square" rtlCol="0">
            <a:spAutoFit/>
          </a:bodyPr>
          <a:lstStyle/>
          <a:p>
            <a:r>
              <a:rPr lang="en-US" sz="3000" b="1" dirty="0">
                <a:latin typeface="Montserrat" panose="00000500000000000000" pitchFamily="50" charset="0"/>
              </a:rPr>
              <a:t>Replication continuum</a:t>
            </a:r>
            <a:endParaRPr lang="de-DE" sz="3000" dirty="0">
              <a:solidFill>
                <a:schemeClr val="accent3"/>
              </a:solidFill>
              <a:latin typeface="Montserrat" panose="00000500000000000000" pitchFamily="50" charset="0"/>
            </a:endParaRPr>
          </a:p>
        </p:txBody>
      </p:sp>
      <p:sp>
        <p:nvSpPr>
          <p:cNvPr id="102" name="Rectangle 101"/>
          <p:cNvSpPr/>
          <p:nvPr/>
        </p:nvSpPr>
        <p:spPr>
          <a:xfrm>
            <a:off x="209841" y="2038094"/>
            <a:ext cx="1031378" cy="534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hape 610">
            <a:extLst>
              <a:ext uri="{FF2B5EF4-FFF2-40B4-BE49-F238E27FC236}">
                <a16:creationId xmlns:a16="http://schemas.microsoft.com/office/drawing/2014/main" id="{617EA7EE-2C68-F149-AB49-BEB043A92D18}"/>
              </a:ext>
            </a:extLst>
          </p:cNvPr>
          <p:cNvSpPr/>
          <p:nvPr/>
        </p:nvSpPr>
        <p:spPr>
          <a:xfrm>
            <a:off x="467046" y="4625501"/>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Reproducibility</a:t>
            </a:r>
            <a:endParaRPr lang="id-ID" sz="1501" b="1" dirty="0">
              <a:latin typeface="Montserrat" panose="00000500000000000000" pitchFamily="50" charset="0"/>
              <a:ea typeface="Roboto"/>
              <a:cs typeface="Roboto"/>
              <a:sym typeface="Roboto"/>
            </a:endParaRPr>
          </a:p>
        </p:txBody>
      </p:sp>
      <p:sp>
        <p:nvSpPr>
          <p:cNvPr id="7" name="Textfeld 29">
            <a:extLst>
              <a:ext uri="{FF2B5EF4-FFF2-40B4-BE49-F238E27FC236}">
                <a16:creationId xmlns:a16="http://schemas.microsoft.com/office/drawing/2014/main" id="{6B716C6D-879D-4D42-89C5-D290E801F606}"/>
              </a:ext>
            </a:extLst>
          </p:cNvPr>
          <p:cNvSpPr txBox="1"/>
          <p:nvPr/>
        </p:nvSpPr>
        <p:spPr>
          <a:xfrm>
            <a:off x="450718" y="5133472"/>
            <a:ext cx="2914825" cy="138499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Narrow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Pure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Verification</a:t>
            </a:r>
            <a:r>
              <a:rPr lang="de-DE" sz="1400" dirty="0">
                <a:solidFill>
                  <a:schemeClr val="bg1">
                    <a:lumMod val="85000"/>
                  </a:schemeClr>
                </a:solidFill>
                <a:latin typeface="+mj-lt"/>
              </a:rPr>
              <a:t> (Clemens 2015)</a:t>
            </a:r>
          </a:p>
        </p:txBody>
      </p:sp>
      <p:sp>
        <p:nvSpPr>
          <p:cNvPr id="8" name="Shape 610">
            <a:extLst>
              <a:ext uri="{FF2B5EF4-FFF2-40B4-BE49-F238E27FC236}">
                <a16:creationId xmlns:a16="http://schemas.microsoft.com/office/drawing/2014/main" id="{7B401221-F159-7944-806E-71343D9B647A}"/>
              </a:ext>
            </a:extLst>
          </p:cNvPr>
          <p:cNvSpPr/>
          <p:nvPr/>
        </p:nvSpPr>
        <p:spPr>
          <a:xfrm>
            <a:off x="4720067"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Replicability</a:t>
            </a:r>
            <a:endParaRPr lang="id-ID" sz="1501" b="1" dirty="0">
              <a:latin typeface="Montserrat" panose="00000500000000000000" pitchFamily="50" charset="0"/>
              <a:ea typeface="Roboto"/>
              <a:cs typeface="Roboto"/>
              <a:sym typeface="Roboto"/>
            </a:endParaRPr>
          </a:p>
        </p:txBody>
      </p:sp>
      <p:cxnSp>
        <p:nvCxnSpPr>
          <p:cNvPr id="9" name="Straight Arrow Connector 8">
            <a:extLst>
              <a:ext uri="{FF2B5EF4-FFF2-40B4-BE49-F238E27FC236}">
                <a16:creationId xmlns:a16="http://schemas.microsoft.com/office/drawing/2014/main" id="{A286F938-EA20-1941-9966-69EAAB5F042A}"/>
              </a:ext>
            </a:extLst>
          </p:cNvPr>
          <p:cNvCxnSpPr/>
          <p:nvPr/>
        </p:nvCxnSpPr>
        <p:spPr>
          <a:xfrm>
            <a:off x="615100" y="4343409"/>
            <a:ext cx="10948259" cy="0"/>
          </a:xfrm>
          <a:prstGeom prst="straightConnector1">
            <a:avLst/>
          </a:prstGeom>
          <a:ln w="117475">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Ellipse 28">
            <a:extLst>
              <a:ext uri="{FF2B5EF4-FFF2-40B4-BE49-F238E27FC236}">
                <a16:creationId xmlns:a16="http://schemas.microsoft.com/office/drawing/2014/main" id="{17ED61F6-7386-0946-A29C-5BFA0295B8DD}"/>
              </a:ext>
            </a:extLst>
          </p:cNvPr>
          <p:cNvSpPr/>
          <p:nvPr/>
        </p:nvSpPr>
        <p:spPr>
          <a:xfrm>
            <a:off x="1326276"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3" name="Ellipse 28">
            <a:extLst>
              <a:ext uri="{FF2B5EF4-FFF2-40B4-BE49-F238E27FC236}">
                <a16:creationId xmlns:a16="http://schemas.microsoft.com/office/drawing/2014/main" id="{42383DAD-243F-4244-9C1B-9A08ABC07170}"/>
              </a:ext>
            </a:extLst>
          </p:cNvPr>
          <p:cNvSpPr/>
          <p:nvPr/>
        </p:nvSpPr>
        <p:spPr>
          <a:xfrm>
            <a:off x="5595625"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4" name="Textfeld 29">
            <a:extLst>
              <a:ext uri="{FF2B5EF4-FFF2-40B4-BE49-F238E27FC236}">
                <a16:creationId xmlns:a16="http://schemas.microsoft.com/office/drawing/2014/main" id="{31E9F3A0-088B-C042-B24C-C0F3BFC8D18E}"/>
              </a:ext>
            </a:extLst>
          </p:cNvPr>
          <p:cNvSpPr txBox="1"/>
          <p:nvPr/>
        </p:nvSpPr>
        <p:spPr>
          <a:xfrm>
            <a:off x="4720067" y="5097892"/>
            <a:ext cx="3290987" cy="10618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Wide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Statistical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Reproduction</a:t>
            </a:r>
            <a:r>
              <a:rPr lang="de-DE" sz="1400" dirty="0">
                <a:solidFill>
                  <a:schemeClr val="bg1">
                    <a:lumMod val="85000"/>
                  </a:schemeClr>
                </a:solidFill>
                <a:latin typeface="+mj-lt"/>
              </a:rPr>
              <a:t>/</a:t>
            </a:r>
            <a:r>
              <a:rPr lang="de-DE" sz="1400" dirty="0" err="1">
                <a:solidFill>
                  <a:schemeClr val="bg1">
                    <a:lumMod val="85000"/>
                  </a:schemeClr>
                </a:solidFill>
                <a:latin typeface="+mj-lt"/>
              </a:rPr>
              <a:t>Reanalysis</a:t>
            </a:r>
            <a:r>
              <a:rPr lang="de-DE" sz="1400" dirty="0">
                <a:solidFill>
                  <a:schemeClr val="bg1">
                    <a:lumMod val="85000"/>
                  </a:schemeClr>
                </a:solidFill>
                <a:latin typeface="+mj-lt"/>
              </a:rPr>
              <a:t> (Clemens 2015)</a:t>
            </a:r>
          </a:p>
        </p:txBody>
      </p:sp>
      <p:cxnSp>
        <p:nvCxnSpPr>
          <p:cNvPr id="18" name="Straight Arrow Connector 17">
            <a:extLst>
              <a:ext uri="{FF2B5EF4-FFF2-40B4-BE49-F238E27FC236}">
                <a16:creationId xmlns:a16="http://schemas.microsoft.com/office/drawing/2014/main" id="{9853D58C-613D-D243-A9B2-88AE15222990}"/>
              </a:ext>
            </a:extLst>
          </p:cNvPr>
          <p:cNvCxnSpPr>
            <a:cxnSpLocks/>
          </p:cNvCxnSpPr>
          <p:nvPr/>
        </p:nvCxnSpPr>
        <p:spPr>
          <a:xfrm>
            <a:off x="5740400" y="3285067"/>
            <a:ext cx="25400" cy="745066"/>
          </a:xfrm>
          <a:prstGeom prst="straightConnector1">
            <a:avLst/>
          </a:prstGeom>
          <a:ln w="8572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nvGraphicFramePr>
        <p:xfrm>
          <a:off x="3102866" y="2454198"/>
          <a:ext cx="6525387" cy="1112520"/>
        </p:xfrm>
        <a:graphic>
          <a:graphicData uri="http://schemas.openxmlformats.org/drawingml/2006/table">
            <a:tbl>
              <a:tblPr bandRow="1">
                <a:tableStyleId>{21E4AEA4-8DFA-4A89-87EB-49C32662AFE0}</a:tableStyleId>
              </a:tblPr>
              <a:tblGrid>
                <a:gridCol w="1621534">
                  <a:extLst>
                    <a:ext uri="{9D8B030D-6E8A-4147-A177-3AD203B41FA5}">
                      <a16:colId xmlns:a16="http://schemas.microsoft.com/office/drawing/2014/main" val="3059663525"/>
                    </a:ext>
                  </a:extLst>
                </a:gridCol>
                <a:gridCol w="1574800">
                  <a:extLst>
                    <a:ext uri="{9D8B030D-6E8A-4147-A177-3AD203B41FA5}">
                      <a16:colId xmlns:a16="http://schemas.microsoft.com/office/drawing/2014/main" val="997961929"/>
                    </a:ext>
                  </a:extLst>
                </a:gridCol>
                <a:gridCol w="1629535">
                  <a:extLst>
                    <a:ext uri="{9D8B030D-6E8A-4147-A177-3AD203B41FA5}">
                      <a16:colId xmlns:a16="http://schemas.microsoft.com/office/drawing/2014/main" val="2093557392"/>
                    </a:ext>
                  </a:extLst>
                </a:gridCol>
                <a:gridCol w="1699518">
                  <a:extLst>
                    <a:ext uri="{9D8B030D-6E8A-4147-A177-3AD203B41FA5}">
                      <a16:colId xmlns:a16="http://schemas.microsoft.com/office/drawing/2014/main" val="767439659"/>
                    </a:ext>
                  </a:extLst>
                </a:gridCol>
              </a:tblGrid>
              <a:tr h="370840">
                <a:tc>
                  <a:txBody>
                    <a:bodyPr/>
                    <a:lstStyle/>
                    <a:p>
                      <a:r>
                        <a:rPr lang="en-US" dirty="0"/>
                        <a:t>Same data</a:t>
                      </a:r>
                    </a:p>
                  </a:txBody>
                  <a:tcPr/>
                </a:tc>
                <a:tc>
                  <a:txBody>
                    <a:bodyPr/>
                    <a:lstStyle/>
                    <a:p>
                      <a:r>
                        <a:rPr lang="en-US" b="1" dirty="0">
                          <a:solidFill>
                            <a:srgbClr val="FF0000"/>
                          </a:solidFill>
                        </a:rPr>
                        <a:t>Different code</a:t>
                      </a:r>
                    </a:p>
                  </a:txBody>
                  <a:tcPr/>
                </a:tc>
                <a:tc>
                  <a:txBody>
                    <a:bodyPr/>
                    <a:lstStyle/>
                    <a:p>
                      <a:r>
                        <a:rPr lang="en-US" dirty="0"/>
                        <a:t>Same methods</a:t>
                      </a:r>
                    </a:p>
                  </a:txBody>
                  <a:tcPr/>
                </a:tc>
                <a:tc>
                  <a:txBody>
                    <a:bodyPr/>
                    <a:lstStyle/>
                    <a:p>
                      <a:r>
                        <a:rPr lang="en-US" dirty="0"/>
                        <a:t>Same context</a:t>
                      </a:r>
                    </a:p>
                  </a:txBody>
                  <a:tcPr/>
                </a:tc>
                <a:extLst>
                  <a:ext uri="{0D108BD9-81ED-4DB2-BD59-A6C34878D82A}">
                    <a16:rowId xmlns:a16="http://schemas.microsoft.com/office/drawing/2014/main" val="745474162"/>
                  </a:ext>
                </a:extLst>
              </a:tr>
              <a:tr h="370840">
                <a:tc>
                  <a:txBody>
                    <a:bodyPr/>
                    <a:lstStyle/>
                    <a:p>
                      <a:endParaRPr lang="en-US" dirty="0"/>
                    </a:p>
                  </a:txBody>
                  <a:tcPr/>
                </a:tc>
                <a:tc>
                  <a:txBody>
                    <a:bodyPr/>
                    <a:lstStyle/>
                    <a:p>
                      <a:r>
                        <a:rPr lang="en-US" b="1" dirty="0">
                          <a:solidFill>
                            <a:srgbClr val="FF0000"/>
                          </a:solidFill>
                        </a:rPr>
                        <a:t>or software</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277814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70678684"/>
                  </a:ext>
                </a:extLst>
              </a:tr>
            </a:tbl>
          </a:graphicData>
        </a:graphic>
      </p:graphicFrame>
    </p:spTree>
    <p:extLst>
      <p:ext uri="{BB962C8B-B14F-4D97-AF65-F5344CB8AC3E}">
        <p14:creationId xmlns:p14="http://schemas.microsoft.com/office/powerpoint/2010/main" val="238636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33"/>
          <p:cNvSpPr txBox="1"/>
          <p:nvPr/>
        </p:nvSpPr>
        <p:spPr>
          <a:xfrm>
            <a:off x="209841" y="1542732"/>
            <a:ext cx="8948810" cy="553998"/>
          </a:xfrm>
          <a:prstGeom prst="rect">
            <a:avLst/>
          </a:prstGeom>
          <a:noFill/>
        </p:spPr>
        <p:txBody>
          <a:bodyPr wrap="square" rtlCol="0">
            <a:spAutoFit/>
          </a:bodyPr>
          <a:lstStyle/>
          <a:p>
            <a:r>
              <a:rPr lang="en-US" sz="3000" b="1" dirty="0">
                <a:latin typeface="Montserrat" panose="00000500000000000000" pitchFamily="50" charset="0"/>
              </a:rPr>
              <a:t>Replication continuum</a:t>
            </a:r>
            <a:endParaRPr lang="de-DE" sz="3000" dirty="0">
              <a:solidFill>
                <a:schemeClr val="accent3"/>
              </a:solidFill>
              <a:latin typeface="Montserrat" panose="00000500000000000000" pitchFamily="50" charset="0"/>
            </a:endParaRPr>
          </a:p>
        </p:txBody>
      </p:sp>
      <p:sp>
        <p:nvSpPr>
          <p:cNvPr id="102" name="Rectangle 101"/>
          <p:cNvSpPr/>
          <p:nvPr/>
        </p:nvSpPr>
        <p:spPr>
          <a:xfrm>
            <a:off x="209841" y="2038094"/>
            <a:ext cx="1031378" cy="534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hape 610">
            <a:extLst>
              <a:ext uri="{FF2B5EF4-FFF2-40B4-BE49-F238E27FC236}">
                <a16:creationId xmlns:a16="http://schemas.microsoft.com/office/drawing/2014/main" id="{617EA7EE-2C68-F149-AB49-BEB043A92D18}"/>
              </a:ext>
            </a:extLst>
          </p:cNvPr>
          <p:cNvSpPr/>
          <p:nvPr/>
        </p:nvSpPr>
        <p:spPr>
          <a:xfrm>
            <a:off x="467046" y="4625501"/>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Reproducibility</a:t>
            </a:r>
            <a:endParaRPr lang="id-ID" sz="1501" b="1" dirty="0">
              <a:latin typeface="Montserrat" panose="00000500000000000000" pitchFamily="50" charset="0"/>
              <a:ea typeface="Roboto"/>
              <a:cs typeface="Roboto"/>
              <a:sym typeface="Roboto"/>
            </a:endParaRPr>
          </a:p>
        </p:txBody>
      </p:sp>
      <p:sp>
        <p:nvSpPr>
          <p:cNvPr id="7" name="Textfeld 29">
            <a:extLst>
              <a:ext uri="{FF2B5EF4-FFF2-40B4-BE49-F238E27FC236}">
                <a16:creationId xmlns:a16="http://schemas.microsoft.com/office/drawing/2014/main" id="{6B716C6D-879D-4D42-89C5-D290E801F606}"/>
              </a:ext>
            </a:extLst>
          </p:cNvPr>
          <p:cNvSpPr txBox="1"/>
          <p:nvPr/>
        </p:nvSpPr>
        <p:spPr>
          <a:xfrm>
            <a:off x="450718" y="5133472"/>
            <a:ext cx="2914825" cy="138499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Narrow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Pure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Verification</a:t>
            </a:r>
            <a:r>
              <a:rPr lang="de-DE" sz="1400" dirty="0">
                <a:solidFill>
                  <a:schemeClr val="bg1">
                    <a:lumMod val="85000"/>
                  </a:schemeClr>
                </a:solidFill>
                <a:latin typeface="+mj-lt"/>
              </a:rPr>
              <a:t> (Clemens 2015)</a:t>
            </a:r>
          </a:p>
        </p:txBody>
      </p:sp>
      <p:sp>
        <p:nvSpPr>
          <p:cNvPr id="8" name="Shape 610">
            <a:extLst>
              <a:ext uri="{FF2B5EF4-FFF2-40B4-BE49-F238E27FC236}">
                <a16:creationId xmlns:a16="http://schemas.microsoft.com/office/drawing/2014/main" id="{7B401221-F159-7944-806E-71343D9B647A}"/>
              </a:ext>
            </a:extLst>
          </p:cNvPr>
          <p:cNvSpPr/>
          <p:nvPr/>
        </p:nvSpPr>
        <p:spPr>
          <a:xfrm>
            <a:off x="4720067"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Replicability</a:t>
            </a:r>
            <a:endParaRPr lang="id-ID" sz="1501" b="1" dirty="0">
              <a:latin typeface="Montserrat" panose="00000500000000000000" pitchFamily="50" charset="0"/>
              <a:ea typeface="Roboto"/>
              <a:cs typeface="Roboto"/>
              <a:sym typeface="Roboto"/>
            </a:endParaRPr>
          </a:p>
        </p:txBody>
      </p:sp>
      <p:cxnSp>
        <p:nvCxnSpPr>
          <p:cNvPr id="9" name="Straight Arrow Connector 8">
            <a:extLst>
              <a:ext uri="{FF2B5EF4-FFF2-40B4-BE49-F238E27FC236}">
                <a16:creationId xmlns:a16="http://schemas.microsoft.com/office/drawing/2014/main" id="{A286F938-EA20-1941-9966-69EAAB5F042A}"/>
              </a:ext>
            </a:extLst>
          </p:cNvPr>
          <p:cNvCxnSpPr/>
          <p:nvPr/>
        </p:nvCxnSpPr>
        <p:spPr>
          <a:xfrm>
            <a:off x="615100" y="4343409"/>
            <a:ext cx="10948259" cy="0"/>
          </a:xfrm>
          <a:prstGeom prst="straightConnector1">
            <a:avLst/>
          </a:prstGeom>
          <a:ln w="117475">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Ellipse 28">
            <a:extLst>
              <a:ext uri="{FF2B5EF4-FFF2-40B4-BE49-F238E27FC236}">
                <a16:creationId xmlns:a16="http://schemas.microsoft.com/office/drawing/2014/main" id="{17ED61F6-7386-0946-A29C-5BFA0295B8DD}"/>
              </a:ext>
            </a:extLst>
          </p:cNvPr>
          <p:cNvSpPr/>
          <p:nvPr/>
        </p:nvSpPr>
        <p:spPr>
          <a:xfrm>
            <a:off x="1326276"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3" name="Ellipse 28">
            <a:extLst>
              <a:ext uri="{FF2B5EF4-FFF2-40B4-BE49-F238E27FC236}">
                <a16:creationId xmlns:a16="http://schemas.microsoft.com/office/drawing/2014/main" id="{42383DAD-243F-4244-9C1B-9A08ABC07170}"/>
              </a:ext>
            </a:extLst>
          </p:cNvPr>
          <p:cNvSpPr/>
          <p:nvPr/>
        </p:nvSpPr>
        <p:spPr>
          <a:xfrm>
            <a:off x="5595625"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4" name="Textfeld 29">
            <a:extLst>
              <a:ext uri="{FF2B5EF4-FFF2-40B4-BE49-F238E27FC236}">
                <a16:creationId xmlns:a16="http://schemas.microsoft.com/office/drawing/2014/main" id="{31E9F3A0-088B-C042-B24C-C0F3BFC8D18E}"/>
              </a:ext>
            </a:extLst>
          </p:cNvPr>
          <p:cNvSpPr txBox="1"/>
          <p:nvPr/>
        </p:nvSpPr>
        <p:spPr>
          <a:xfrm>
            <a:off x="4720067" y="5097892"/>
            <a:ext cx="3290987" cy="10618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Wide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Statistical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Reproduction</a:t>
            </a:r>
            <a:r>
              <a:rPr lang="de-DE" sz="1400" dirty="0">
                <a:solidFill>
                  <a:schemeClr val="bg1">
                    <a:lumMod val="85000"/>
                  </a:schemeClr>
                </a:solidFill>
                <a:latin typeface="+mj-lt"/>
              </a:rPr>
              <a:t>/</a:t>
            </a:r>
            <a:r>
              <a:rPr lang="de-DE" sz="1400" dirty="0" err="1">
                <a:solidFill>
                  <a:schemeClr val="bg1">
                    <a:lumMod val="85000"/>
                  </a:schemeClr>
                </a:solidFill>
                <a:latin typeface="+mj-lt"/>
              </a:rPr>
              <a:t>Reanalysis</a:t>
            </a:r>
            <a:r>
              <a:rPr lang="de-DE" sz="1400" dirty="0">
                <a:solidFill>
                  <a:schemeClr val="bg1">
                    <a:lumMod val="85000"/>
                  </a:schemeClr>
                </a:solidFill>
                <a:latin typeface="+mj-lt"/>
              </a:rPr>
              <a:t> (Clemens 2015)</a:t>
            </a:r>
          </a:p>
        </p:txBody>
      </p:sp>
      <p:cxnSp>
        <p:nvCxnSpPr>
          <p:cNvPr id="18" name="Straight Arrow Connector 17">
            <a:extLst>
              <a:ext uri="{FF2B5EF4-FFF2-40B4-BE49-F238E27FC236}">
                <a16:creationId xmlns:a16="http://schemas.microsoft.com/office/drawing/2014/main" id="{9853D58C-613D-D243-A9B2-88AE15222990}"/>
              </a:ext>
            </a:extLst>
          </p:cNvPr>
          <p:cNvCxnSpPr>
            <a:cxnSpLocks/>
          </p:cNvCxnSpPr>
          <p:nvPr/>
        </p:nvCxnSpPr>
        <p:spPr>
          <a:xfrm>
            <a:off x="5740400" y="3285067"/>
            <a:ext cx="25400" cy="745066"/>
          </a:xfrm>
          <a:prstGeom prst="straightConnector1">
            <a:avLst/>
          </a:prstGeom>
          <a:ln w="8572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nvGraphicFramePr>
        <p:xfrm>
          <a:off x="3102866" y="2454198"/>
          <a:ext cx="6525387" cy="1112520"/>
        </p:xfrm>
        <a:graphic>
          <a:graphicData uri="http://schemas.openxmlformats.org/drawingml/2006/table">
            <a:tbl>
              <a:tblPr bandRow="1">
                <a:tableStyleId>{21E4AEA4-8DFA-4A89-87EB-49C32662AFE0}</a:tableStyleId>
              </a:tblPr>
              <a:tblGrid>
                <a:gridCol w="1621534">
                  <a:extLst>
                    <a:ext uri="{9D8B030D-6E8A-4147-A177-3AD203B41FA5}">
                      <a16:colId xmlns:a16="http://schemas.microsoft.com/office/drawing/2014/main" val="3059663525"/>
                    </a:ext>
                  </a:extLst>
                </a:gridCol>
                <a:gridCol w="1574800">
                  <a:extLst>
                    <a:ext uri="{9D8B030D-6E8A-4147-A177-3AD203B41FA5}">
                      <a16:colId xmlns:a16="http://schemas.microsoft.com/office/drawing/2014/main" val="997961929"/>
                    </a:ext>
                  </a:extLst>
                </a:gridCol>
                <a:gridCol w="1629535">
                  <a:extLst>
                    <a:ext uri="{9D8B030D-6E8A-4147-A177-3AD203B41FA5}">
                      <a16:colId xmlns:a16="http://schemas.microsoft.com/office/drawing/2014/main" val="2093557392"/>
                    </a:ext>
                  </a:extLst>
                </a:gridCol>
                <a:gridCol w="1699518">
                  <a:extLst>
                    <a:ext uri="{9D8B030D-6E8A-4147-A177-3AD203B41FA5}">
                      <a16:colId xmlns:a16="http://schemas.microsoft.com/office/drawing/2014/main" val="767439659"/>
                    </a:ext>
                  </a:extLst>
                </a:gridCol>
              </a:tblGrid>
              <a:tr h="370840">
                <a:tc>
                  <a:txBody>
                    <a:bodyPr/>
                    <a:lstStyle/>
                    <a:p>
                      <a:r>
                        <a:rPr lang="en-US" b="1" dirty="0">
                          <a:solidFill>
                            <a:srgbClr val="FF0000"/>
                          </a:solidFill>
                        </a:rPr>
                        <a:t>New data</a:t>
                      </a:r>
                    </a:p>
                  </a:txBody>
                  <a:tcPr/>
                </a:tc>
                <a:tc>
                  <a:txBody>
                    <a:bodyPr/>
                    <a:lstStyle/>
                    <a:p>
                      <a:r>
                        <a:rPr lang="en-US" b="0" dirty="0">
                          <a:solidFill>
                            <a:schemeClr val="tx1"/>
                          </a:solidFill>
                        </a:rPr>
                        <a:t>Same code</a:t>
                      </a:r>
                    </a:p>
                  </a:txBody>
                  <a:tcPr/>
                </a:tc>
                <a:tc>
                  <a:txBody>
                    <a:bodyPr/>
                    <a:lstStyle/>
                    <a:p>
                      <a:r>
                        <a:rPr lang="en-US" dirty="0"/>
                        <a:t>Same methods</a:t>
                      </a:r>
                    </a:p>
                  </a:txBody>
                  <a:tcPr/>
                </a:tc>
                <a:tc>
                  <a:txBody>
                    <a:bodyPr/>
                    <a:lstStyle/>
                    <a:p>
                      <a:r>
                        <a:rPr lang="en-US" dirty="0"/>
                        <a:t>Same context</a:t>
                      </a:r>
                    </a:p>
                  </a:txBody>
                  <a:tcPr/>
                </a:tc>
                <a:extLst>
                  <a:ext uri="{0D108BD9-81ED-4DB2-BD59-A6C34878D82A}">
                    <a16:rowId xmlns:a16="http://schemas.microsoft.com/office/drawing/2014/main" val="745474162"/>
                  </a:ext>
                </a:extLst>
              </a:tr>
              <a:tr h="370840">
                <a:tc>
                  <a:txBody>
                    <a:bodyPr/>
                    <a:lstStyle/>
                    <a:p>
                      <a:r>
                        <a:rPr lang="en-US" b="1" dirty="0">
                          <a:solidFill>
                            <a:srgbClr val="FF0000"/>
                          </a:solidFill>
                        </a:rPr>
                        <a:t>collection</a:t>
                      </a:r>
                    </a:p>
                  </a:txBody>
                  <a:tcPr/>
                </a:tc>
                <a:tc>
                  <a:txBody>
                    <a:bodyPr/>
                    <a:lstStyle/>
                    <a:p>
                      <a:endParaRPr lang="en-US" b="1" dirty="0">
                        <a:solidFill>
                          <a:srgbClr val="FF0000"/>
                        </a:solidFill>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277814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70678684"/>
                  </a:ext>
                </a:extLst>
              </a:tr>
            </a:tbl>
          </a:graphicData>
        </a:graphic>
      </p:graphicFrame>
    </p:spTree>
    <p:extLst>
      <p:ext uri="{BB962C8B-B14F-4D97-AF65-F5344CB8AC3E}">
        <p14:creationId xmlns:p14="http://schemas.microsoft.com/office/powerpoint/2010/main" val="6278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33"/>
          <p:cNvSpPr txBox="1"/>
          <p:nvPr/>
        </p:nvSpPr>
        <p:spPr>
          <a:xfrm>
            <a:off x="209841" y="1542732"/>
            <a:ext cx="8948810" cy="553998"/>
          </a:xfrm>
          <a:prstGeom prst="rect">
            <a:avLst/>
          </a:prstGeom>
          <a:noFill/>
        </p:spPr>
        <p:txBody>
          <a:bodyPr wrap="square" rtlCol="0">
            <a:spAutoFit/>
          </a:bodyPr>
          <a:lstStyle/>
          <a:p>
            <a:r>
              <a:rPr lang="en-US" sz="3000" b="1" dirty="0">
                <a:latin typeface="Montserrat" panose="00000500000000000000" pitchFamily="50" charset="0"/>
              </a:rPr>
              <a:t>Replication continuum</a:t>
            </a:r>
            <a:endParaRPr lang="de-DE" sz="3000" dirty="0">
              <a:solidFill>
                <a:schemeClr val="accent3"/>
              </a:solidFill>
              <a:latin typeface="Montserrat" panose="00000500000000000000" pitchFamily="50" charset="0"/>
            </a:endParaRPr>
          </a:p>
        </p:txBody>
      </p:sp>
      <p:sp>
        <p:nvSpPr>
          <p:cNvPr id="102" name="Rectangle 101"/>
          <p:cNvSpPr/>
          <p:nvPr/>
        </p:nvSpPr>
        <p:spPr>
          <a:xfrm>
            <a:off x="209841" y="2038094"/>
            <a:ext cx="1031378" cy="534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hape 610">
            <a:extLst>
              <a:ext uri="{FF2B5EF4-FFF2-40B4-BE49-F238E27FC236}">
                <a16:creationId xmlns:a16="http://schemas.microsoft.com/office/drawing/2014/main" id="{617EA7EE-2C68-F149-AB49-BEB043A92D18}"/>
              </a:ext>
            </a:extLst>
          </p:cNvPr>
          <p:cNvSpPr/>
          <p:nvPr/>
        </p:nvSpPr>
        <p:spPr>
          <a:xfrm>
            <a:off x="467046" y="4625501"/>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Reproducibility</a:t>
            </a:r>
            <a:endParaRPr lang="id-ID" sz="1501" b="1" dirty="0">
              <a:latin typeface="Montserrat" panose="00000500000000000000" pitchFamily="50" charset="0"/>
              <a:ea typeface="Roboto"/>
              <a:cs typeface="Roboto"/>
              <a:sym typeface="Roboto"/>
            </a:endParaRPr>
          </a:p>
        </p:txBody>
      </p:sp>
      <p:sp>
        <p:nvSpPr>
          <p:cNvPr id="7" name="Textfeld 29">
            <a:extLst>
              <a:ext uri="{FF2B5EF4-FFF2-40B4-BE49-F238E27FC236}">
                <a16:creationId xmlns:a16="http://schemas.microsoft.com/office/drawing/2014/main" id="{6B716C6D-879D-4D42-89C5-D290E801F606}"/>
              </a:ext>
            </a:extLst>
          </p:cNvPr>
          <p:cNvSpPr txBox="1"/>
          <p:nvPr/>
        </p:nvSpPr>
        <p:spPr>
          <a:xfrm>
            <a:off x="450718" y="5133472"/>
            <a:ext cx="2914825" cy="138499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Narrow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Pure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Verification</a:t>
            </a:r>
            <a:r>
              <a:rPr lang="de-DE" sz="1400" dirty="0">
                <a:solidFill>
                  <a:schemeClr val="bg1">
                    <a:lumMod val="85000"/>
                  </a:schemeClr>
                </a:solidFill>
                <a:latin typeface="+mj-lt"/>
              </a:rPr>
              <a:t> (Clemens 2015)</a:t>
            </a:r>
          </a:p>
        </p:txBody>
      </p:sp>
      <p:sp>
        <p:nvSpPr>
          <p:cNvPr id="8" name="Shape 610">
            <a:extLst>
              <a:ext uri="{FF2B5EF4-FFF2-40B4-BE49-F238E27FC236}">
                <a16:creationId xmlns:a16="http://schemas.microsoft.com/office/drawing/2014/main" id="{7B401221-F159-7944-806E-71343D9B647A}"/>
              </a:ext>
            </a:extLst>
          </p:cNvPr>
          <p:cNvSpPr/>
          <p:nvPr/>
        </p:nvSpPr>
        <p:spPr>
          <a:xfrm>
            <a:off x="4720067"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Replicability</a:t>
            </a:r>
            <a:endParaRPr lang="id-ID" sz="1501" b="1" dirty="0">
              <a:latin typeface="Montserrat" panose="00000500000000000000" pitchFamily="50" charset="0"/>
              <a:ea typeface="Roboto"/>
              <a:cs typeface="Roboto"/>
              <a:sym typeface="Roboto"/>
            </a:endParaRPr>
          </a:p>
        </p:txBody>
      </p:sp>
      <p:cxnSp>
        <p:nvCxnSpPr>
          <p:cNvPr id="9" name="Straight Arrow Connector 8">
            <a:extLst>
              <a:ext uri="{FF2B5EF4-FFF2-40B4-BE49-F238E27FC236}">
                <a16:creationId xmlns:a16="http://schemas.microsoft.com/office/drawing/2014/main" id="{A286F938-EA20-1941-9966-69EAAB5F042A}"/>
              </a:ext>
            </a:extLst>
          </p:cNvPr>
          <p:cNvCxnSpPr/>
          <p:nvPr/>
        </p:nvCxnSpPr>
        <p:spPr>
          <a:xfrm>
            <a:off x="615100" y="4343409"/>
            <a:ext cx="10948259" cy="0"/>
          </a:xfrm>
          <a:prstGeom prst="straightConnector1">
            <a:avLst/>
          </a:prstGeom>
          <a:ln w="117475">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Ellipse 28">
            <a:extLst>
              <a:ext uri="{FF2B5EF4-FFF2-40B4-BE49-F238E27FC236}">
                <a16:creationId xmlns:a16="http://schemas.microsoft.com/office/drawing/2014/main" id="{17ED61F6-7386-0946-A29C-5BFA0295B8DD}"/>
              </a:ext>
            </a:extLst>
          </p:cNvPr>
          <p:cNvSpPr/>
          <p:nvPr/>
        </p:nvSpPr>
        <p:spPr>
          <a:xfrm>
            <a:off x="1326276"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2" name="Ellipse 28">
            <a:extLst>
              <a:ext uri="{FF2B5EF4-FFF2-40B4-BE49-F238E27FC236}">
                <a16:creationId xmlns:a16="http://schemas.microsoft.com/office/drawing/2014/main" id="{E678D831-24B4-3441-BB77-0D88AF251CEF}"/>
              </a:ext>
            </a:extLst>
          </p:cNvPr>
          <p:cNvSpPr/>
          <p:nvPr/>
        </p:nvSpPr>
        <p:spPr>
          <a:xfrm>
            <a:off x="10252562"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3" name="Ellipse 28">
            <a:extLst>
              <a:ext uri="{FF2B5EF4-FFF2-40B4-BE49-F238E27FC236}">
                <a16:creationId xmlns:a16="http://schemas.microsoft.com/office/drawing/2014/main" id="{42383DAD-243F-4244-9C1B-9A08ABC07170}"/>
              </a:ext>
            </a:extLst>
          </p:cNvPr>
          <p:cNvSpPr/>
          <p:nvPr/>
        </p:nvSpPr>
        <p:spPr>
          <a:xfrm>
            <a:off x="5595625"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4" name="Textfeld 29">
            <a:extLst>
              <a:ext uri="{FF2B5EF4-FFF2-40B4-BE49-F238E27FC236}">
                <a16:creationId xmlns:a16="http://schemas.microsoft.com/office/drawing/2014/main" id="{31E9F3A0-088B-C042-B24C-C0F3BFC8D18E}"/>
              </a:ext>
            </a:extLst>
          </p:cNvPr>
          <p:cNvSpPr txBox="1"/>
          <p:nvPr/>
        </p:nvSpPr>
        <p:spPr>
          <a:xfrm>
            <a:off x="4720067" y="5097892"/>
            <a:ext cx="3290987" cy="10618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Wide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Statistical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Reproduction</a:t>
            </a:r>
            <a:r>
              <a:rPr lang="de-DE" sz="1400" dirty="0">
                <a:solidFill>
                  <a:schemeClr val="bg1">
                    <a:lumMod val="85000"/>
                  </a:schemeClr>
                </a:solidFill>
                <a:latin typeface="+mj-lt"/>
              </a:rPr>
              <a:t>/</a:t>
            </a:r>
            <a:r>
              <a:rPr lang="de-DE" sz="1400" dirty="0" err="1">
                <a:solidFill>
                  <a:schemeClr val="bg1">
                    <a:lumMod val="85000"/>
                  </a:schemeClr>
                </a:solidFill>
                <a:latin typeface="+mj-lt"/>
              </a:rPr>
              <a:t>Reanalysis</a:t>
            </a:r>
            <a:r>
              <a:rPr lang="de-DE" sz="1400" dirty="0">
                <a:solidFill>
                  <a:schemeClr val="bg1">
                    <a:lumMod val="85000"/>
                  </a:schemeClr>
                </a:solidFill>
                <a:latin typeface="+mj-lt"/>
              </a:rPr>
              <a:t> (Clemens 2015)</a:t>
            </a:r>
          </a:p>
        </p:txBody>
      </p:sp>
      <p:sp>
        <p:nvSpPr>
          <p:cNvPr id="15" name="Shape 610">
            <a:extLst>
              <a:ext uri="{FF2B5EF4-FFF2-40B4-BE49-F238E27FC236}">
                <a16:creationId xmlns:a16="http://schemas.microsoft.com/office/drawing/2014/main" id="{25628DCA-B093-BD42-99CF-ED182C239EA3}"/>
              </a:ext>
            </a:extLst>
          </p:cNvPr>
          <p:cNvSpPr/>
          <p:nvPr/>
        </p:nvSpPr>
        <p:spPr>
          <a:xfrm>
            <a:off x="9377004"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Generalizability</a:t>
            </a:r>
            <a:endParaRPr lang="id-ID" sz="1501" b="1" dirty="0">
              <a:latin typeface="Montserrat" panose="00000500000000000000" pitchFamily="50" charset="0"/>
              <a:ea typeface="Roboto"/>
              <a:cs typeface="Roboto"/>
              <a:sym typeface="Roboto"/>
            </a:endParaRPr>
          </a:p>
        </p:txBody>
      </p:sp>
      <p:sp>
        <p:nvSpPr>
          <p:cNvPr id="16" name="Textfeld 29">
            <a:extLst>
              <a:ext uri="{FF2B5EF4-FFF2-40B4-BE49-F238E27FC236}">
                <a16:creationId xmlns:a16="http://schemas.microsoft.com/office/drawing/2014/main" id="{F74C0FED-F43E-664C-AD70-346213A2FBB0}"/>
              </a:ext>
            </a:extLst>
          </p:cNvPr>
          <p:cNvSpPr txBox="1"/>
          <p:nvPr/>
        </p:nvSpPr>
        <p:spPr>
          <a:xfrm>
            <a:off x="8677339" y="5133472"/>
            <a:ext cx="3290987" cy="10618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accent3">
                    <a:lumMod val="75000"/>
                  </a:schemeClr>
                </a:solidFill>
                <a:latin typeface="+mj-lt"/>
              </a:rPr>
              <a:t>Wider Replication (</a:t>
            </a:r>
            <a:r>
              <a:rPr lang="de-DE" sz="1400" dirty="0" err="1">
                <a:solidFill>
                  <a:schemeClr val="accent3">
                    <a:lumMod val="75000"/>
                  </a:schemeClr>
                </a:solidFill>
                <a:latin typeface="+mj-lt"/>
              </a:rPr>
              <a:t>Pesaran</a:t>
            </a:r>
            <a:r>
              <a:rPr lang="de-DE" sz="1400" dirty="0">
                <a:solidFill>
                  <a:schemeClr val="accent3">
                    <a:lumMod val="75000"/>
                  </a:schemeClr>
                </a:solidFill>
                <a:latin typeface="+mj-lt"/>
              </a:rPr>
              <a:t> 2003)</a:t>
            </a:r>
          </a:p>
          <a:p>
            <a:pPr marL="171450" indent="-171450">
              <a:lnSpc>
                <a:spcPct val="150000"/>
              </a:lnSpc>
              <a:buFont typeface="Arial" panose="020B0604020202020204" pitchFamily="34" charset="0"/>
              <a:buChar char="•"/>
            </a:pPr>
            <a:r>
              <a:rPr lang="de-DE" sz="1400" dirty="0">
                <a:solidFill>
                  <a:schemeClr val="accent3">
                    <a:lumMod val="75000"/>
                  </a:schemeClr>
                </a:solidFill>
                <a:latin typeface="+mj-lt"/>
              </a:rPr>
              <a:t>Scientific Replication (</a:t>
            </a:r>
            <a:r>
              <a:rPr lang="de-DE" sz="1400" dirty="0" err="1">
                <a:solidFill>
                  <a:schemeClr val="accent3">
                    <a:lumMod val="75000"/>
                  </a:schemeClr>
                </a:solidFill>
                <a:latin typeface="+mj-lt"/>
              </a:rPr>
              <a:t>Hamermesh</a:t>
            </a:r>
            <a:r>
              <a:rPr lang="de-DE" sz="1400" dirty="0">
                <a:solidFill>
                  <a:schemeClr val="accent3">
                    <a:lumMod val="7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accent3">
                    <a:lumMod val="75000"/>
                  </a:schemeClr>
                </a:solidFill>
                <a:latin typeface="+mj-lt"/>
              </a:rPr>
              <a:t>Reanalysis</a:t>
            </a:r>
            <a:r>
              <a:rPr lang="de-DE" sz="1400" dirty="0">
                <a:solidFill>
                  <a:schemeClr val="accent3">
                    <a:lumMod val="75000"/>
                  </a:schemeClr>
                </a:solidFill>
                <a:latin typeface="+mj-lt"/>
              </a:rPr>
              <a:t>/</a:t>
            </a:r>
            <a:r>
              <a:rPr lang="de-DE" sz="1400" dirty="0" err="1">
                <a:solidFill>
                  <a:schemeClr val="accent3">
                    <a:lumMod val="75000"/>
                  </a:schemeClr>
                </a:solidFill>
                <a:latin typeface="+mj-lt"/>
              </a:rPr>
              <a:t>Robustness</a:t>
            </a:r>
            <a:r>
              <a:rPr lang="de-DE" sz="1400" dirty="0">
                <a:solidFill>
                  <a:schemeClr val="accent3">
                    <a:lumMod val="75000"/>
                  </a:schemeClr>
                </a:solidFill>
                <a:latin typeface="+mj-lt"/>
              </a:rPr>
              <a:t> (Clemens 2015)</a:t>
            </a:r>
          </a:p>
        </p:txBody>
      </p:sp>
    </p:spTree>
    <p:extLst>
      <p:ext uri="{BB962C8B-B14F-4D97-AF65-F5344CB8AC3E}">
        <p14:creationId xmlns:p14="http://schemas.microsoft.com/office/powerpoint/2010/main" val="2914867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33"/>
          <p:cNvSpPr txBox="1"/>
          <p:nvPr/>
        </p:nvSpPr>
        <p:spPr>
          <a:xfrm>
            <a:off x="209841" y="1542732"/>
            <a:ext cx="8948810" cy="553998"/>
          </a:xfrm>
          <a:prstGeom prst="rect">
            <a:avLst/>
          </a:prstGeom>
          <a:noFill/>
        </p:spPr>
        <p:txBody>
          <a:bodyPr wrap="square" rtlCol="0">
            <a:spAutoFit/>
          </a:bodyPr>
          <a:lstStyle/>
          <a:p>
            <a:r>
              <a:rPr lang="en-US" sz="3000" b="1" dirty="0">
                <a:latin typeface="Montserrat" panose="00000500000000000000" pitchFamily="50" charset="0"/>
              </a:rPr>
              <a:t>Replication continuum</a:t>
            </a:r>
            <a:endParaRPr lang="de-DE" sz="3000" dirty="0">
              <a:solidFill>
                <a:schemeClr val="accent3"/>
              </a:solidFill>
              <a:latin typeface="Montserrat" panose="00000500000000000000" pitchFamily="50" charset="0"/>
            </a:endParaRPr>
          </a:p>
        </p:txBody>
      </p:sp>
      <p:sp>
        <p:nvSpPr>
          <p:cNvPr id="102" name="Rectangle 101"/>
          <p:cNvSpPr/>
          <p:nvPr/>
        </p:nvSpPr>
        <p:spPr>
          <a:xfrm>
            <a:off x="209841" y="2038094"/>
            <a:ext cx="1031378" cy="534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hape 610">
            <a:extLst>
              <a:ext uri="{FF2B5EF4-FFF2-40B4-BE49-F238E27FC236}">
                <a16:creationId xmlns:a16="http://schemas.microsoft.com/office/drawing/2014/main" id="{617EA7EE-2C68-F149-AB49-BEB043A92D18}"/>
              </a:ext>
            </a:extLst>
          </p:cNvPr>
          <p:cNvSpPr/>
          <p:nvPr/>
        </p:nvSpPr>
        <p:spPr>
          <a:xfrm>
            <a:off x="467046" y="4625501"/>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Reproducibility</a:t>
            </a:r>
            <a:endParaRPr lang="id-ID" sz="1501" b="1" dirty="0">
              <a:latin typeface="Montserrat" panose="00000500000000000000" pitchFamily="50" charset="0"/>
              <a:ea typeface="Roboto"/>
              <a:cs typeface="Roboto"/>
              <a:sym typeface="Roboto"/>
            </a:endParaRPr>
          </a:p>
        </p:txBody>
      </p:sp>
      <p:sp>
        <p:nvSpPr>
          <p:cNvPr id="7" name="Textfeld 29">
            <a:extLst>
              <a:ext uri="{FF2B5EF4-FFF2-40B4-BE49-F238E27FC236}">
                <a16:creationId xmlns:a16="http://schemas.microsoft.com/office/drawing/2014/main" id="{6B716C6D-879D-4D42-89C5-D290E801F606}"/>
              </a:ext>
            </a:extLst>
          </p:cNvPr>
          <p:cNvSpPr txBox="1"/>
          <p:nvPr/>
        </p:nvSpPr>
        <p:spPr>
          <a:xfrm>
            <a:off x="450718" y="5133472"/>
            <a:ext cx="2914825" cy="138499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Narrow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Pure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Verification</a:t>
            </a:r>
            <a:r>
              <a:rPr lang="de-DE" sz="1400" dirty="0">
                <a:solidFill>
                  <a:schemeClr val="bg1">
                    <a:lumMod val="85000"/>
                  </a:schemeClr>
                </a:solidFill>
                <a:latin typeface="+mj-lt"/>
              </a:rPr>
              <a:t> (Clemens 2015)</a:t>
            </a:r>
          </a:p>
        </p:txBody>
      </p:sp>
      <p:sp>
        <p:nvSpPr>
          <p:cNvPr id="8" name="Shape 610">
            <a:extLst>
              <a:ext uri="{FF2B5EF4-FFF2-40B4-BE49-F238E27FC236}">
                <a16:creationId xmlns:a16="http://schemas.microsoft.com/office/drawing/2014/main" id="{7B401221-F159-7944-806E-71343D9B647A}"/>
              </a:ext>
            </a:extLst>
          </p:cNvPr>
          <p:cNvSpPr/>
          <p:nvPr/>
        </p:nvSpPr>
        <p:spPr>
          <a:xfrm>
            <a:off x="4720067"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Replicability</a:t>
            </a:r>
            <a:endParaRPr lang="id-ID" sz="1501" b="1" dirty="0">
              <a:latin typeface="Montserrat" panose="00000500000000000000" pitchFamily="50" charset="0"/>
              <a:ea typeface="Roboto"/>
              <a:cs typeface="Roboto"/>
              <a:sym typeface="Roboto"/>
            </a:endParaRPr>
          </a:p>
        </p:txBody>
      </p:sp>
      <p:cxnSp>
        <p:nvCxnSpPr>
          <p:cNvPr id="9" name="Straight Arrow Connector 8">
            <a:extLst>
              <a:ext uri="{FF2B5EF4-FFF2-40B4-BE49-F238E27FC236}">
                <a16:creationId xmlns:a16="http://schemas.microsoft.com/office/drawing/2014/main" id="{A286F938-EA20-1941-9966-69EAAB5F042A}"/>
              </a:ext>
            </a:extLst>
          </p:cNvPr>
          <p:cNvCxnSpPr/>
          <p:nvPr/>
        </p:nvCxnSpPr>
        <p:spPr>
          <a:xfrm>
            <a:off x="615100" y="4343409"/>
            <a:ext cx="10948259" cy="0"/>
          </a:xfrm>
          <a:prstGeom prst="straightConnector1">
            <a:avLst/>
          </a:prstGeom>
          <a:ln w="117475">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Ellipse 28">
            <a:extLst>
              <a:ext uri="{FF2B5EF4-FFF2-40B4-BE49-F238E27FC236}">
                <a16:creationId xmlns:a16="http://schemas.microsoft.com/office/drawing/2014/main" id="{17ED61F6-7386-0946-A29C-5BFA0295B8DD}"/>
              </a:ext>
            </a:extLst>
          </p:cNvPr>
          <p:cNvSpPr/>
          <p:nvPr/>
        </p:nvSpPr>
        <p:spPr>
          <a:xfrm>
            <a:off x="1326276"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2" name="Ellipse 28">
            <a:extLst>
              <a:ext uri="{FF2B5EF4-FFF2-40B4-BE49-F238E27FC236}">
                <a16:creationId xmlns:a16="http://schemas.microsoft.com/office/drawing/2014/main" id="{E678D831-24B4-3441-BB77-0D88AF251CEF}"/>
              </a:ext>
            </a:extLst>
          </p:cNvPr>
          <p:cNvSpPr/>
          <p:nvPr/>
        </p:nvSpPr>
        <p:spPr>
          <a:xfrm>
            <a:off x="10252562"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3" name="Ellipse 28">
            <a:extLst>
              <a:ext uri="{FF2B5EF4-FFF2-40B4-BE49-F238E27FC236}">
                <a16:creationId xmlns:a16="http://schemas.microsoft.com/office/drawing/2014/main" id="{42383DAD-243F-4244-9C1B-9A08ABC07170}"/>
              </a:ext>
            </a:extLst>
          </p:cNvPr>
          <p:cNvSpPr/>
          <p:nvPr/>
        </p:nvSpPr>
        <p:spPr>
          <a:xfrm>
            <a:off x="5595625"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4" name="Textfeld 29">
            <a:extLst>
              <a:ext uri="{FF2B5EF4-FFF2-40B4-BE49-F238E27FC236}">
                <a16:creationId xmlns:a16="http://schemas.microsoft.com/office/drawing/2014/main" id="{31E9F3A0-088B-C042-B24C-C0F3BFC8D18E}"/>
              </a:ext>
            </a:extLst>
          </p:cNvPr>
          <p:cNvSpPr txBox="1"/>
          <p:nvPr/>
        </p:nvSpPr>
        <p:spPr>
          <a:xfrm>
            <a:off x="4720067" y="5097892"/>
            <a:ext cx="3290987" cy="10618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Wide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Statistical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Reproduction</a:t>
            </a:r>
            <a:r>
              <a:rPr lang="de-DE" sz="1400" dirty="0">
                <a:solidFill>
                  <a:schemeClr val="bg1">
                    <a:lumMod val="85000"/>
                  </a:schemeClr>
                </a:solidFill>
                <a:latin typeface="+mj-lt"/>
              </a:rPr>
              <a:t>/</a:t>
            </a:r>
            <a:r>
              <a:rPr lang="de-DE" sz="1400" dirty="0" err="1">
                <a:solidFill>
                  <a:schemeClr val="bg1">
                    <a:lumMod val="85000"/>
                  </a:schemeClr>
                </a:solidFill>
                <a:latin typeface="+mj-lt"/>
              </a:rPr>
              <a:t>Reanalysis</a:t>
            </a:r>
            <a:r>
              <a:rPr lang="de-DE" sz="1400" dirty="0">
                <a:solidFill>
                  <a:schemeClr val="bg1">
                    <a:lumMod val="85000"/>
                  </a:schemeClr>
                </a:solidFill>
                <a:latin typeface="+mj-lt"/>
              </a:rPr>
              <a:t> (Clemens 2015)</a:t>
            </a:r>
          </a:p>
        </p:txBody>
      </p:sp>
      <p:sp>
        <p:nvSpPr>
          <p:cNvPr id="15" name="Shape 610">
            <a:extLst>
              <a:ext uri="{FF2B5EF4-FFF2-40B4-BE49-F238E27FC236}">
                <a16:creationId xmlns:a16="http://schemas.microsoft.com/office/drawing/2014/main" id="{25628DCA-B093-BD42-99CF-ED182C239EA3}"/>
              </a:ext>
            </a:extLst>
          </p:cNvPr>
          <p:cNvSpPr/>
          <p:nvPr/>
        </p:nvSpPr>
        <p:spPr>
          <a:xfrm>
            <a:off x="9377004"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Generalizability</a:t>
            </a:r>
            <a:endParaRPr lang="id-ID" sz="1501" b="1" dirty="0">
              <a:latin typeface="Montserrat" panose="00000500000000000000" pitchFamily="50" charset="0"/>
              <a:ea typeface="Roboto"/>
              <a:cs typeface="Roboto"/>
              <a:sym typeface="Roboto"/>
            </a:endParaRPr>
          </a:p>
        </p:txBody>
      </p:sp>
      <p:sp>
        <p:nvSpPr>
          <p:cNvPr id="16" name="Textfeld 29">
            <a:extLst>
              <a:ext uri="{FF2B5EF4-FFF2-40B4-BE49-F238E27FC236}">
                <a16:creationId xmlns:a16="http://schemas.microsoft.com/office/drawing/2014/main" id="{F74C0FED-F43E-664C-AD70-346213A2FBB0}"/>
              </a:ext>
            </a:extLst>
          </p:cNvPr>
          <p:cNvSpPr txBox="1"/>
          <p:nvPr/>
        </p:nvSpPr>
        <p:spPr>
          <a:xfrm>
            <a:off x="8677339" y="5133472"/>
            <a:ext cx="3290987" cy="10618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Wider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Scientific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Reanalysis</a:t>
            </a:r>
            <a:r>
              <a:rPr lang="de-DE" sz="1400" dirty="0">
                <a:solidFill>
                  <a:schemeClr val="bg1">
                    <a:lumMod val="85000"/>
                  </a:schemeClr>
                </a:solidFill>
                <a:latin typeface="+mj-lt"/>
              </a:rPr>
              <a:t>/</a:t>
            </a:r>
            <a:r>
              <a:rPr lang="de-DE" sz="1400" dirty="0" err="1">
                <a:solidFill>
                  <a:schemeClr val="bg1">
                    <a:lumMod val="85000"/>
                  </a:schemeClr>
                </a:solidFill>
                <a:latin typeface="+mj-lt"/>
              </a:rPr>
              <a:t>Robustness</a:t>
            </a:r>
            <a:r>
              <a:rPr lang="de-DE" sz="1400" dirty="0">
                <a:solidFill>
                  <a:schemeClr val="bg1">
                    <a:lumMod val="85000"/>
                  </a:schemeClr>
                </a:solidFill>
                <a:latin typeface="+mj-lt"/>
              </a:rPr>
              <a:t> (Clemens 2015)</a:t>
            </a:r>
          </a:p>
        </p:txBody>
      </p:sp>
      <p:cxnSp>
        <p:nvCxnSpPr>
          <p:cNvPr id="18" name="Straight Arrow Connector 17">
            <a:extLst>
              <a:ext uri="{FF2B5EF4-FFF2-40B4-BE49-F238E27FC236}">
                <a16:creationId xmlns:a16="http://schemas.microsoft.com/office/drawing/2014/main" id="{9853D58C-613D-D243-A9B2-88AE15222990}"/>
              </a:ext>
            </a:extLst>
          </p:cNvPr>
          <p:cNvCxnSpPr>
            <a:cxnSpLocks/>
          </p:cNvCxnSpPr>
          <p:nvPr/>
        </p:nvCxnSpPr>
        <p:spPr>
          <a:xfrm>
            <a:off x="9033933" y="3437467"/>
            <a:ext cx="1218629" cy="626533"/>
          </a:xfrm>
          <a:prstGeom prst="straightConnector1">
            <a:avLst/>
          </a:prstGeom>
          <a:ln w="8572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nvGraphicFramePr>
        <p:xfrm>
          <a:off x="3102866" y="2454198"/>
          <a:ext cx="6525387" cy="1112520"/>
        </p:xfrm>
        <a:graphic>
          <a:graphicData uri="http://schemas.openxmlformats.org/drawingml/2006/table">
            <a:tbl>
              <a:tblPr bandRow="1">
                <a:tableStyleId>{21E4AEA4-8DFA-4A89-87EB-49C32662AFE0}</a:tableStyleId>
              </a:tblPr>
              <a:tblGrid>
                <a:gridCol w="1621534">
                  <a:extLst>
                    <a:ext uri="{9D8B030D-6E8A-4147-A177-3AD203B41FA5}">
                      <a16:colId xmlns:a16="http://schemas.microsoft.com/office/drawing/2014/main" val="3059663525"/>
                    </a:ext>
                  </a:extLst>
                </a:gridCol>
                <a:gridCol w="1574800">
                  <a:extLst>
                    <a:ext uri="{9D8B030D-6E8A-4147-A177-3AD203B41FA5}">
                      <a16:colId xmlns:a16="http://schemas.microsoft.com/office/drawing/2014/main" val="997961929"/>
                    </a:ext>
                  </a:extLst>
                </a:gridCol>
                <a:gridCol w="1629535">
                  <a:extLst>
                    <a:ext uri="{9D8B030D-6E8A-4147-A177-3AD203B41FA5}">
                      <a16:colId xmlns:a16="http://schemas.microsoft.com/office/drawing/2014/main" val="2093557392"/>
                    </a:ext>
                  </a:extLst>
                </a:gridCol>
                <a:gridCol w="1699518">
                  <a:extLst>
                    <a:ext uri="{9D8B030D-6E8A-4147-A177-3AD203B41FA5}">
                      <a16:colId xmlns:a16="http://schemas.microsoft.com/office/drawing/2014/main" val="767439659"/>
                    </a:ext>
                  </a:extLst>
                </a:gridCol>
              </a:tblGrid>
              <a:tr h="370840">
                <a:tc>
                  <a:txBody>
                    <a:bodyPr/>
                    <a:lstStyle/>
                    <a:p>
                      <a:r>
                        <a:rPr lang="en-US" b="1" dirty="0">
                          <a:solidFill>
                            <a:srgbClr val="FF0000"/>
                          </a:solidFill>
                        </a:rPr>
                        <a:t>Different data</a:t>
                      </a:r>
                    </a:p>
                  </a:txBody>
                  <a:tcPr/>
                </a:tc>
                <a:tc>
                  <a:txBody>
                    <a:bodyPr/>
                    <a:lstStyle/>
                    <a:p>
                      <a:r>
                        <a:rPr lang="en-US" b="0" dirty="0">
                          <a:solidFill>
                            <a:schemeClr val="tx1"/>
                          </a:solidFill>
                        </a:rPr>
                        <a:t>Different code</a:t>
                      </a:r>
                    </a:p>
                  </a:txBody>
                  <a:tcPr/>
                </a:tc>
                <a:tc>
                  <a:txBody>
                    <a:bodyPr/>
                    <a:lstStyle/>
                    <a:p>
                      <a:r>
                        <a:rPr lang="en-US" b="1" dirty="0">
                          <a:solidFill>
                            <a:srgbClr val="FF0000"/>
                          </a:solidFill>
                        </a:rPr>
                        <a:t>Different</a:t>
                      </a:r>
                    </a:p>
                  </a:txBody>
                  <a:tcPr/>
                </a:tc>
                <a:tc>
                  <a:txBody>
                    <a:bodyPr/>
                    <a:lstStyle/>
                    <a:p>
                      <a:r>
                        <a:rPr lang="en-US" b="1" dirty="0">
                          <a:solidFill>
                            <a:srgbClr val="FF0000"/>
                          </a:solidFill>
                        </a:rPr>
                        <a:t>Different</a:t>
                      </a:r>
                    </a:p>
                  </a:txBody>
                  <a:tcPr/>
                </a:tc>
                <a:extLst>
                  <a:ext uri="{0D108BD9-81ED-4DB2-BD59-A6C34878D82A}">
                    <a16:rowId xmlns:a16="http://schemas.microsoft.com/office/drawing/2014/main" val="745474162"/>
                  </a:ext>
                </a:extLst>
              </a:tr>
              <a:tr h="370840">
                <a:tc>
                  <a:txBody>
                    <a:bodyPr/>
                    <a:lstStyle/>
                    <a:p>
                      <a:endParaRPr lang="en-US" dirty="0"/>
                    </a:p>
                  </a:txBody>
                  <a:tcPr/>
                </a:tc>
                <a:tc>
                  <a:txBody>
                    <a:bodyPr/>
                    <a:lstStyle/>
                    <a:p>
                      <a:r>
                        <a:rPr lang="en-US" b="0" dirty="0">
                          <a:solidFill>
                            <a:schemeClr val="tx1"/>
                          </a:solidFill>
                        </a:rPr>
                        <a:t>or software</a:t>
                      </a:r>
                    </a:p>
                  </a:txBody>
                  <a:tcPr/>
                </a:tc>
                <a:tc>
                  <a:txBody>
                    <a:bodyPr/>
                    <a:lstStyle/>
                    <a:p>
                      <a:r>
                        <a:rPr lang="en-US" b="1" dirty="0">
                          <a:solidFill>
                            <a:srgbClr val="FF0000"/>
                          </a:solidFill>
                        </a:rPr>
                        <a:t>methods </a:t>
                      </a:r>
                    </a:p>
                  </a:txBody>
                  <a:tcPr/>
                </a:tc>
                <a:tc>
                  <a:txBody>
                    <a:bodyPr/>
                    <a:lstStyle/>
                    <a:p>
                      <a:r>
                        <a:rPr lang="en-US" b="1" dirty="0">
                          <a:solidFill>
                            <a:srgbClr val="FF0000"/>
                          </a:solidFill>
                        </a:rPr>
                        <a:t>context or</a:t>
                      </a:r>
                    </a:p>
                  </a:txBody>
                  <a:tcPr/>
                </a:tc>
                <a:extLst>
                  <a:ext uri="{0D108BD9-81ED-4DB2-BD59-A6C34878D82A}">
                    <a16:rowId xmlns:a16="http://schemas.microsoft.com/office/drawing/2014/main" val="17277814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b="1" dirty="0">
                          <a:solidFill>
                            <a:srgbClr val="FF0000"/>
                          </a:solidFill>
                        </a:rPr>
                        <a:t>country</a:t>
                      </a:r>
                    </a:p>
                  </a:txBody>
                  <a:tcPr/>
                </a:tc>
                <a:extLst>
                  <a:ext uri="{0D108BD9-81ED-4DB2-BD59-A6C34878D82A}">
                    <a16:rowId xmlns:a16="http://schemas.microsoft.com/office/drawing/2014/main" val="770678684"/>
                  </a:ext>
                </a:extLst>
              </a:tr>
            </a:tbl>
          </a:graphicData>
        </a:graphic>
      </p:graphicFrame>
    </p:spTree>
    <p:extLst>
      <p:ext uri="{BB962C8B-B14F-4D97-AF65-F5344CB8AC3E}">
        <p14:creationId xmlns:p14="http://schemas.microsoft.com/office/powerpoint/2010/main" val="410382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33"/>
          <p:cNvSpPr txBox="1"/>
          <p:nvPr/>
        </p:nvSpPr>
        <p:spPr>
          <a:xfrm>
            <a:off x="209841" y="1542732"/>
            <a:ext cx="8948810" cy="553998"/>
          </a:xfrm>
          <a:prstGeom prst="rect">
            <a:avLst/>
          </a:prstGeom>
          <a:noFill/>
        </p:spPr>
        <p:txBody>
          <a:bodyPr wrap="square" rtlCol="0">
            <a:spAutoFit/>
          </a:bodyPr>
          <a:lstStyle/>
          <a:p>
            <a:r>
              <a:rPr lang="en-US" sz="3000" b="1" dirty="0">
                <a:latin typeface="Montserrat" panose="00000500000000000000" pitchFamily="50" charset="0"/>
              </a:rPr>
              <a:t>Transparency</a:t>
            </a:r>
            <a:endParaRPr lang="de-DE" sz="3000" dirty="0">
              <a:solidFill>
                <a:schemeClr val="accent3"/>
              </a:solidFill>
              <a:latin typeface="Montserrat" panose="00000500000000000000" pitchFamily="50" charset="0"/>
            </a:endParaRPr>
          </a:p>
        </p:txBody>
      </p:sp>
      <p:sp>
        <p:nvSpPr>
          <p:cNvPr id="102" name="Rectangle 101"/>
          <p:cNvSpPr/>
          <p:nvPr/>
        </p:nvSpPr>
        <p:spPr>
          <a:xfrm>
            <a:off x="209841" y="2038094"/>
            <a:ext cx="1031378" cy="534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hape 610">
            <a:extLst>
              <a:ext uri="{FF2B5EF4-FFF2-40B4-BE49-F238E27FC236}">
                <a16:creationId xmlns:a16="http://schemas.microsoft.com/office/drawing/2014/main" id="{617EA7EE-2C68-F149-AB49-BEB043A92D18}"/>
              </a:ext>
            </a:extLst>
          </p:cNvPr>
          <p:cNvSpPr/>
          <p:nvPr/>
        </p:nvSpPr>
        <p:spPr>
          <a:xfrm>
            <a:off x="467046" y="4625501"/>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Reproducibility</a:t>
            </a:r>
            <a:endParaRPr lang="id-ID" sz="1501" b="1" dirty="0">
              <a:latin typeface="Montserrat" panose="00000500000000000000" pitchFamily="50" charset="0"/>
              <a:ea typeface="Roboto"/>
              <a:cs typeface="Roboto"/>
              <a:sym typeface="Roboto"/>
            </a:endParaRPr>
          </a:p>
        </p:txBody>
      </p:sp>
      <p:sp>
        <p:nvSpPr>
          <p:cNvPr id="8" name="Shape 610">
            <a:extLst>
              <a:ext uri="{FF2B5EF4-FFF2-40B4-BE49-F238E27FC236}">
                <a16:creationId xmlns:a16="http://schemas.microsoft.com/office/drawing/2014/main" id="{7B401221-F159-7944-806E-71343D9B647A}"/>
              </a:ext>
            </a:extLst>
          </p:cNvPr>
          <p:cNvSpPr/>
          <p:nvPr/>
        </p:nvSpPr>
        <p:spPr>
          <a:xfrm>
            <a:off x="4720067"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Replicability</a:t>
            </a:r>
            <a:endParaRPr lang="id-ID" sz="1501" b="1" dirty="0">
              <a:latin typeface="Montserrat" panose="00000500000000000000" pitchFamily="50" charset="0"/>
              <a:ea typeface="Roboto"/>
              <a:cs typeface="Roboto"/>
              <a:sym typeface="Roboto"/>
            </a:endParaRPr>
          </a:p>
        </p:txBody>
      </p:sp>
      <p:cxnSp>
        <p:nvCxnSpPr>
          <p:cNvPr id="9" name="Straight Arrow Connector 8">
            <a:extLst>
              <a:ext uri="{FF2B5EF4-FFF2-40B4-BE49-F238E27FC236}">
                <a16:creationId xmlns:a16="http://schemas.microsoft.com/office/drawing/2014/main" id="{A286F938-EA20-1941-9966-69EAAB5F042A}"/>
              </a:ext>
            </a:extLst>
          </p:cNvPr>
          <p:cNvCxnSpPr/>
          <p:nvPr/>
        </p:nvCxnSpPr>
        <p:spPr>
          <a:xfrm>
            <a:off x="615100" y="4343409"/>
            <a:ext cx="10948259" cy="0"/>
          </a:xfrm>
          <a:prstGeom prst="straightConnector1">
            <a:avLst/>
          </a:prstGeom>
          <a:ln w="117475">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Ellipse 28">
            <a:extLst>
              <a:ext uri="{FF2B5EF4-FFF2-40B4-BE49-F238E27FC236}">
                <a16:creationId xmlns:a16="http://schemas.microsoft.com/office/drawing/2014/main" id="{17ED61F6-7386-0946-A29C-5BFA0295B8DD}"/>
              </a:ext>
            </a:extLst>
          </p:cNvPr>
          <p:cNvSpPr/>
          <p:nvPr/>
        </p:nvSpPr>
        <p:spPr>
          <a:xfrm>
            <a:off x="1326276"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2" name="Ellipse 28">
            <a:extLst>
              <a:ext uri="{FF2B5EF4-FFF2-40B4-BE49-F238E27FC236}">
                <a16:creationId xmlns:a16="http://schemas.microsoft.com/office/drawing/2014/main" id="{E678D831-24B4-3441-BB77-0D88AF251CEF}"/>
              </a:ext>
            </a:extLst>
          </p:cNvPr>
          <p:cNvSpPr/>
          <p:nvPr/>
        </p:nvSpPr>
        <p:spPr>
          <a:xfrm>
            <a:off x="10252562"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3" name="Ellipse 28">
            <a:extLst>
              <a:ext uri="{FF2B5EF4-FFF2-40B4-BE49-F238E27FC236}">
                <a16:creationId xmlns:a16="http://schemas.microsoft.com/office/drawing/2014/main" id="{42383DAD-243F-4244-9C1B-9A08ABC07170}"/>
              </a:ext>
            </a:extLst>
          </p:cNvPr>
          <p:cNvSpPr/>
          <p:nvPr/>
        </p:nvSpPr>
        <p:spPr>
          <a:xfrm>
            <a:off x="5595625"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5" name="Shape 610">
            <a:extLst>
              <a:ext uri="{FF2B5EF4-FFF2-40B4-BE49-F238E27FC236}">
                <a16:creationId xmlns:a16="http://schemas.microsoft.com/office/drawing/2014/main" id="{25628DCA-B093-BD42-99CF-ED182C239EA3}"/>
              </a:ext>
            </a:extLst>
          </p:cNvPr>
          <p:cNvSpPr/>
          <p:nvPr/>
        </p:nvSpPr>
        <p:spPr>
          <a:xfrm>
            <a:off x="9377004"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Generalizability</a:t>
            </a:r>
            <a:endParaRPr lang="id-ID" sz="1501" b="1" dirty="0">
              <a:latin typeface="Montserrat" panose="00000500000000000000" pitchFamily="50" charset="0"/>
              <a:ea typeface="Roboto"/>
              <a:cs typeface="Roboto"/>
              <a:sym typeface="Roboto"/>
            </a:endParaRPr>
          </a:p>
        </p:txBody>
      </p:sp>
      <p:sp>
        <p:nvSpPr>
          <p:cNvPr id="2" name="Shape 610">
            <a:extLst>
              <a:ext uri="{FF2B5EF4-FFF2-40B4-BE49-F238E27FC236}">
                <a16:creationId xmlns:a16="http://schemas.microsoft.com/office/drawing/2014/main" id="{0E9F1E17-02B4-1322-B144-ECB6D191A4A3}"/>
              </a:ext>
            </a:extLst>
          </p:cNvPr>
          <p:cNvSpPr/>
          <p:nvPr/>
        </p:nvSpPr>
        <p:spPr>
          <a:xfrm>
            <a:off x="672123" y="5285294"/>
            <a:ext cx="6214162" cy="400091"/>
          </a:xfrm>
          <a:prstGeom prst="rect">
            <a:avLst/>
          </a:prstGeom>
          <a:noFill/>
          <a:ln w="57150">
            <a:solidFill>
              <a:srgbClr val="F4B183"/>
            </a:solidFill>
          </a:ln>
        </p:spPr>
        <p:txBody>
          <a:bodyPr lIns="91412" tIns="45700" rIns="91412" bIns="45700" anchor="t" anchorCtr="0">
            <a:noAutofit/>
          </a:bodyPr>
          <a:lstStyle/>
          <a:p>
            <a:pPr algn="ctr">
              <a:lnSpc>
                <a:spcPct val="130000"/>
              </a:lnSpc>
              <a:buSzPct val="25000"/>
            </a:pPr>
            <a:r>
              <a:rPr lang="en-US" sz="1501" b="1" dirty="0">
                <a:latin typeface="Montserrat" panose="00000500000000000000" pitchFamily="50" charset="0"/>
                <a:ea typeface="Roboto"/>
                <a:cs typeface="Roboto"/>
                <a:sym typeface="Roboto"/>
              </a:rPr>
              <a:t>Transparency</a:t>
            </a:r>
            <a:endParaRPr lang="id-ID" sz="1501" b="1" dirty="0">
              <a:latin typeface="Montserrat" panose="00000500000000000000" pitchFamily="50" charset="0"/>
              <a:ea typeface="Roboto"/>
              <a:cs typeface="Roboto"/>
              <a:sym typeface="Roboto"/>
            </a:endParaRPr>
          </a:p>
        </p:txBody>
      </p:sp>
    </p:spTree>
    <p:extLst>
      <p:ext uri="{BB962C8B-B14F-4D97-AF65-F5344CB8AC3E}">
        <p14:creationId xmlns:p14="http://schemas.microsoft.com/office/powerpoint/2010/main" val="29754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D678C2-E565-AB4A-8B36-76CC4AE4F2DF}"/>
              </a:ext>
            </a:extLst>
          </p:cNvPr>
          <p:cNvSpPr>
            <a:spLocks noGrp="1"/>
          </p:cNvSpPr>
          <p:nvPr>
            <p:ph sz="quarter" idx="10"/>
          </p:nvPr>
        </p:nvSpPr>
        <p:spPr>
          <a:xfrm>
            <a:off x="144651" y="1208573"/>
            <a:ext cx="6823116" cy="5507360"/>
          </a:xfrm>
          <a:solidFill>
            <a:schemeClr val="bg1"/>
          </a:solidFill>
        </p:spPr>
        <p:txBody>
          <a:bodyPr/>
          <a:lstStyle/>
          <a:p>
            <a:r>
              <a:rPr lang="en-US" sz="2667" b="1" dirty="0">
                <a:solidFill>
                  <a:srgbClr val="0070C0"/>
                </a:solidFill>
              </a:rPr>
              <a:t>Transparency</a:t>
            </a:r>
            <a:r>
              <a:rPr lang="en-US" sz="2667" dirty="0">
                <a:solidFill>
                  <a:srgbClr val="0070C0"/>
                </a:solidFill>
              </a:rPr>
              <a:t> is the primary mechanism to fostering &amp; demonstrating rigor, advancing knowledge, ensuring equitable access</a:t>
            </a:r>
          </a:p>
          <a:p>
            <a:r>
              <a:rPr lang="en-US" sz="2667" b="1" dirty="0"/>
              <a:t>Changing how academic researchers conduct research</a:t>
            </a:r>
            <a:endParaRPr lang="en-US" sz="2667" dirty="0"/>
          </a:p>
          <a:p>
            <a:pPr lvl="1"/>
            <a:r>
              <a:rPr lang="en-US" dirty="0"/>
              <a:t>Higher expectations of openness</a:t>
            </a:r>
          </a:p>
          <a:p>
            <a:r>
              <a:rPr lang="en-US" sz="2667" dirty="0"/>
              <a:t>US Policy:</a:t>
            </a:r>
          </a:p>
          <a:p>
            <a:pPr lvl="1"/>
            <a:r>
              <a:rPr lang="en-US" sz="2267" dirty="0"/>
              <a:t>2017 Bi-partisan Commission for Evidence-based Policymaking</a:t>
            </a:r>
          </a:p>
          <a:p>
            <a:pPr lvl="1"/>
            <a:r>
              <a:rPr lang="en-US" sz="2267" dirty="0"/>
              <a:t>2019 Evidence-based Policymaking Act</a:t>
            </a:r>
          </a:p>
          <a:p>
            <a:pPr lvl="1"/>
            <a:r>
              <a:rPr lang="en-US" sz="2267" dirty="0"/>
              <a:t>2022 </a:t>
            </a:r>
            <a:r>
              <a:rPr lang="en-US" sz="2267" b="1" dirty="0"/>
              <a:t>White House OSTP public access policy</a:t>
            </a:r>
            <a:endParaRPr lang="en-US" sz="2133" dirty="0"/>
          </a:p>
        </p:txBody>
      </p:sp>
      <p:pic>
        <p:nvPicPr>
          <p:cNvPr id="6" name="Picture 5">
            <a:extLst>
              <a:ext uri="{FF2B5EF4-FFF2-40B4-BE49-F238E27FC236}">
                <a16:creationId xmlns:a16="http://schemas.microsoft.com/office/drawing/2014/main" id="{EBB58C12-E856-9FFB-CF88-02555944432C}"/>
              </a:ext>
            </a:extLst>
          </p:cNvPr>
          <p:cNvPicPr>
            <a:picLocks noChangeAspect="1"/>
          </p:cNvPicPr>
          <p:nvPr/>
        </p:nvPicPr>
        <p:blipFill rotWithShape="1">
          <a:blip r:embed="rId3">
            <a:extLst>
              <a:ext uri="{28A0092B-C50C-407E-A947-70E740481C1C}">
                <a14:useLocalDpi xmlns:a14="http://schemas.microsoft.com/office/drawing/2010/main" val="0"/>
              </a:ext>
            </a:extLst>
          </a:blip>
          <a:srcRect b="18041"/>
          <a:stretch/>
        </p:blipFill>
        <p:spPr>
          <a:xfrm>
            <a:off x="7325537" y="957211"/>
            <a:ext cx="4862607" cy="5496613"/>
          </a:xfrm>
          <a:prstGeom prst="rect">
            <a:avLst/>
          </a:prstGeom>
        </p:spPr>
      </p:pic>
      <p:sp>
        <p:nvSpPr>
          <p:cNvPr id="7" name="TextBox 6">
            <a:extLst>
              <a:ext uri="{FF2B5EF4-FFF2-40B4-BE49-F238E27FC236}">
                <a16:creationId xmlns:a16="http://schemas.microsoft.com/office/drawing/2014/main" id="{1FAF1D47-ADA3-1845-A448-1E7687E78FFF}"/>
              </a:ext>
            </a:extLst>
          </p:cNvPr>
          <p:cNvSpPr txBox="1"/>
          <p:nvPr/>
        </p:nvSpPr>
        <p:spPr>
          <a:xfrm>
            <a:off x="7904133" y="6453824"/>
            <a:ext cx="4287867" cy="420756"/>
          </a:xfrm>
          <a:prstGeom prst="rect">
            <a:avLst/>
          </a:prstGeom>
          <a:solidFill>
            <a:schemeClr val="bg1"/>
          </a:solidFill>
        </p:spPr>
        <p:txBody>
          <a:bodyPr wrap="square" rtlCol="0">
            <a:spAutoFit/>
          </a:bodyPr>
          <a:lstStyle/>
          <a:p>
            <a:r>
              <a:rPr lang="en-US" sz="1067" dirty="0">
                <a:solidFill>
                  <a:schemeClr val="tx1">
                    <a:lumMod val="50000"/>
                    <a:lumOff val="50000"/>
                  </a:schemeClr>
                </a:solidFill>
              </a:rPr>
              <a:t>https://</a:t>
            </a:r>
            <a:r>
              <a:rPr lang="en-US" sz="1067" dirty="0" err="1">
                <a:solidFill>
                  <a:schemeClr val="tx1">
                    <a:lumMod val="50000"/>
                    <a:lumOff val="50000"/>
                  </a:schemeClr>
                </a:solidFill>
              </a:rPr>
              <a:t>www.whitehouse.gov</a:t>
            </a:r>
            <a:r>
              <a:rPr lang="en-US" sz="1067" dirty="0">
                <a:solidFill>
                  <a:schemeClr val="tx1">
                    <a:lumMod val="50000"/>
                    <a:lumOff val="50000"/>
                  </a:schemeClr>
                </a:solidFill>
              </a:rPr>
              <a:t>/wp-content/uploads/2022/08/08-2022-OSTP-Public-Access-Memo.pdf </a:t>
            </a:r>
          </a:p>
        </p:txBody>
      </p:sp>
      <p:sp>
        <p:nvSpPr>
          <p:cNvPr id="2" name="Title 1">
            <a:extLst>
              <a:ext uri="{FF2B5EF4-FFF2-40B4-BE49-F238E27FC236}">
                <a16:creationId xmlns:a16="http://schemas.microsoft.com/office/drawing/2014/main" id="{E5E3106A-577C-FE4D-AEE5-3D809F2A1501}"/>
              </a:ext>
            </a:extLst>
          </p:cNvPr>
          <p:cNvSpPr>
            <a:spLocks noGrp="1"/>
          </p:cNvSpPr>
          <p:nvPr>
            <p:ph type="title"/>
          </p:nvPr>
        </p:nvSpPr>
        <p:spPr/>
        <p:txBody>
          <a:bodyPr/>
          <a:lstStyle/>
          <a:p>
            <a:pPr algn="l"/>
            <a:r>
              <a:rPr lang="en-US" sz="4800" dirty="0"/>
              <a:t>Paradigm Shifts in Scholarship</a:t>
            </a:r>
          </a:p>
        </p:txBody>
      </p:sp>
      <p:pic>
        <p:nvPicPr>
          <p:cNvPr id="4" name="Picture 6">
            <a:extLst>
              <a:ext uri="{FF2B5EF4-FFF2-40B4-BE49-F238E27FC236}">
                <a16:creationId xmlns:a16="http://schemas.microsoft.com/office/drawing/2014/main" id="{80D684BC-BE7A-9EED-C5C7-6395C21AD93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563699" y="2773849"/>
            <a:ext cx="1084249" cy="16362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816FD76-DF0B-2A37-1D28-818B7F6888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74727" y="3395603"/>
            <a:ext cx="2020789" cy="31118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2B85AD8-1881-2529-121C-BE98B41ADE05}"/>
              </a:ext>
            </a:extLst>
          </p:cNvPr>
          <p:cNvSpPr txBox="1"/>
          <p:nvPr/>
        </p:nvSpPr>
        <p:spPr>
          <a:xfrm>
            <a:off x="144651" y="6507465"/>
            <a:ext cx="6823116" cy="369332"/>
          </a:xfrm>
          <a:prstGeom prst="rect">
            <a:avLst/>
          </a:prstGeom>
          <a:noFill/>
        </p:spPr>
        <p:txBody>
          <a:bodyPr wrap="square" rtlCol="0">
            <a:spAutoFit/>
          </a:bodyPr>
          <a:lstStyle/>
          <a:p>
            <a:r>
              <a:rPr lang="en-US" i="1" dirty="0">
                <a:solidFill>
                  <a:schemeClr val="bg2">
                    <a:lumMod val="75000"/>
                  </a:schemeClr>
                </a:solidFill>
              </a:rPr>
              <a:t>Slide with permission from Sarah </a:t>
            </a:r>
            <a:r>
              <a:rPr lang="en-US" i="1" dirty="0" err="1">
                <a:solidFill>
                  <a:schemeClr val="bg2">
                    <a:lumMod val="75000"/>
                  </a:schemeClr>
                </a:solidFill>
              </a:rPr>
              <a:t>Nusser</a:t>
            </a:r>
            <a:endParaRPr lang="en-US" i="1" dirty="0">
              <a:solidFill>
                <a:schemeClr val="bg2">
                  <a:lumMod val="75000"/>
                </a:schemeClr>
              </a:solidFill>
            </a:endParaRPr>
          </a:p>
        </p:txBody>
      </p:sp>
    </p:spTree>
    <p:extLst>
      <p:ext uri="{BB962C8B-B14F-4D97-AF65-F5344CB8AC3E}">
        <p14:creationId xmlns:p14="http://schemas.microsoft.com/office/powerpoint/2010/main" val="2195905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61037" y="1449659"/>
            <a:ext cx="6069925" cy="1446550"/>
          </a:xfrm>
          <a:prstGeom prst="rect">
            <a:avLst/>
          </a:prstGeom>
          <a:noFill/>
        </p:spPr>
        <p:txBody>
          <a:bodyPr wrap="square" rtlCol="0">
            <a:spAutoFit/>
          </a:bodyPr>
          <a:lstStyle/>
          <a:p>
            <a:pPr algn="ctr"/>
            <a:r>
              <a:rPr lang="en-US" sz="8800" dirty="0">
                <a:solidFill>
                  <a:schemeClr val="bg1"/>
                </a:solidFill>
              </a:rPr>
              <a:t>Crisis?</a:t>
            </a:r>
            <a:endParaRPr lang="en-US" dirty="0">
              <a:solidFill>
                <a:schemeClr val="bg1"/>
              </a:solidFill>
            </a:endParaRPr>
          </a:p>
        </p:txBody>
      </p:sp>
    </p:spTree>
    <p:extLst>
      <p:ext uri="{BB962C8B-B14F-4D97-AF65-F5344CB8AC3E}">
        <p14:creationId xmlns:p14="http://schemas.microsoft.com/office/powerpoint/2010/main" val="3018267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33"/>
          <p:cNvSpPr txBox="1"/>
          <p:nvPr/>
        </p:nvSpPr>
        <p:spPr>
          <a:xfrm>
            <a:off x="209841" y="1542732"/>
            <a:ext cx="8948810" cy="553998"/>
          </a:xfrm>
          <a:prstGeom prst="rect">
            <a:avLst/>
          </a:prstGeom>
          <a:noFill/>
        </p:spPr>
        <p:txBody>
          <a:bodyPr wrap="square" rtlCol="0">
            <a:spAutoFit/>
          </a:bodyPr>
          <a:lstStyle/>
          <a:p>
            <a:r>
              <a:rPr lang="en-US" sz="3000" b="1" dirty="0">
                <a:latin typeface="Montserrat" panose="00000500000000000000" pitchFamily="50" charset="0"/>
              </a:rPr>
              <a:t>Replication continuum</a:t>
            </a:r>
            <a:endParaRPr lang="de-DE" sz="3000" dirty="0">
              <a:solidFill>
                <a:schemeClr val="accent3"/>
              </a:solidFill>
              <a:latin typeface="Montserrat" panose="00000500000000000000" pitchFamily="50" charset="0"/>
            </a:endParaRPr>
          </a:p>
        </p:txBody>
      </p:sp>
      <p:sp>
        <p:nvSpPr>
          <p:cNvPr id="102" name="Rectangle 101"/>
          <p:cNvSpPr/>
          <p:nvPr/>
        </p:nvSpPr>
        <p:spPr>
          <a:xfrm>
            <a:off x="209841" y="2038094"/>
            <a:ext cx="1031378" cy="534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hape 610">
            <a:extLst>
              <a:ext uri="{FF2B5EF4-FFF2-40B4-BE49-F238E27FC236}">
                <a16:creationId xmlns:a16="http://schemas.microsoft.com/office/drawing/2014/main" id="{617EA7EE-2C68-F149-AB49-BEB043A92D18}"/>
              </a:ext>
            </a:extLst>
          </p:cNvPr>
          <p:cNvSpPr/>
          <p:nvPr/>
        </p:nvSpPr>
        <p:spPr>
          <a:xfrm>
            <a:off x="467046" y="4625501"/>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Reproducibility</a:t>
            </a:r>
            <a:endParaRPr lang="id-ID" sz="1501" b="1" dirty="0">
              <a:latin typeface="Montserrat" panose="00000500000000000000" pitchFamily="50" charset="0"/>
              <a:ea typeface="Roboto"/>
              <a:cs typeface="Roboto"/>
              <a:sym typeface="Roboto"/>
            </a:endParaRPr>
          </a:p>
        </p:txBody>
      </p:sp>
      <p:sp>
        <p:nvSpPr>
          <p:cNvPr id="7" name="Textfeld 29">
            <a:extLst>
              <a:ext uri="{FF2B5EF4-FFF2-40B4-BE49-F238E27FC236}">
                <a16:creationId xmlns:a16="http://schemas.microsoft.com/office/drawing/2014/main" id="{6B716C6D-879D-4D42-89C5-D290E801F606}"/>
              </a:ext>
            </a:extLst>
          </p:cNvPr>
          <p:cNvSpPr txBox="1"/>
          <p:nvPr/>
        </p:nvSpPr>
        <p:spPr>
          <a:xfrm>
            <a:off x="450718" y="5133472"/>
            <a:ext cx="2914825" cy="138499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Narrow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Pure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Verification</a:t>
            </a:r>
            <a:r>
              <a:rPr lang="de-DE" sz="1400" dirty="0">
                <a:solidFill>
                  <a:schemeClr val="bg1">
                    <a:lumMod val="85000"/>
                  </a:schemeClr>
                </a:solidFill>
                <a:latin typeface="+mj-lt"/>
              </a:rPr>
              <a:t> (Clemens 2015)</a:t>
            </a:r>
          </a:p>
        </p:txBody>
      </p:sp>
      <p:sp>
        <p:nvSpPr>
          <p:cNvPr id="8" name="Shape 610">
            <a:extLst>
              <a:ext uri="{FF2B5EF4-FFF2-40B4-BE49-F238E27FC236}">
                <a16:creationId xmlns:a16="http://schemas.microsoft.com/office/drawing/2014/main" id="{7B401221-F159-7944-806E-71343D9B647A}"/>
              </a:ext>
            </a:extLst>
          </p:cNvPr>
          <p:cNvSpPr/>
          <p:nvPr/>
        </p:nvSpPr>
        <p:spPr>
          <a:xfrm>
            <a:off x="4720067"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Replicability</a:t>
            </a:r>
            <a:endParaRPr lang="id-ID" sz="1501" b="1" dirty="0">
              <a:latin typeface="Montserrat" panose="00000500000000000000" pitchFamily="50" charset="0"/>
              <a:ea typeface="Roboto"/>
              <a:cs typeface="Roboto"/>
              <a:sym typeface="Roboto"/>
            </a:endParaRPr>
          </a:p>
        </p:txBody>
      </p:sp>
      <p:cxnSp>
        <p:nvCxnSpPr>
          <p:cNvPr id="9" name="Straight Arrow Connector 8">
            <a:extLst>
              <a:ext uri="{FF2B5EF4-FFF2-40B4-BE49-F238E27FC236}">
                <a16:creationId xmlns:a16="http://schemas.microsoft.com/office/drawing/2014/main" id="{A286F938-EA20-1941-9966-69EAAB5F042A}"/>
              </a:ext>
            </a:extLst>
          </p:cNvPr>
          <p:cNvCxnSpPr/>
          <p:nvPr/>
        </p:nvCxnSpPr>
        <p:spPr>
          <a:xfrm>
            <a:off x="615100" y="4343409"/>
            <a:ext cx="10948259" cy="0"/>
          </a:xfrm>
          <a:prstGeom prst="straightConnector1">
            <a:avLst/>
          </a:prstGeom>
          <a:ln w="117475">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Ellipse 28">
            <a:extLst>
              <a:ext uri="{FF2B5EF4-FFF2-40B4-BE49-F238E27FC236}">
                <a16:creationId xmlns:a16="http://schemas.microsoft.com/office/drawing/2014/main" id="{17ED61F6-7386-0946-A29C-5BFA0295B8DD}"/>
              </a:ext>
            </a:extLst>
          </p:cNvPr>
          <p:cNvSpPr/>
          <p:nvPr/>
        </p:nvSpPr>
        <p:spPr>
          <a:xfrm>
            <a:off x="1326276"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2" name="Ellipse 28">
            <a:extLst>
              <a:ext uri="{FF2B5EF4-FFF2-40B4-BE49-F238E27FC236}">
                <a16:creationId xmlns:a16="http://schemas.microsoft.com/office/drawing/2014/main" id="{E678D831-24B4-3441-BB77-0D88AF251CEF}"/>
              </a:ext>
            </a:extLst>
          </p:cNvPr>
          <p:cNvSpPr/>
          <p:nvPr/>
        </p:nvSpPr>
        <p:spPr>
          <a:xfrm>
            <a:off x="10252562"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3" name="Ellipse 28">
            <a:extLst>
              <a:ext uri="{FF2B5EF4-FFF2-40B4-BE49-F238E27FC236}">
                <a16:creationId xmlns:a16="http://schemas.microsoft.com/office/drawing/2014/main" id="{42383DAD-243F-4244-9C1B-9A08ABC07170}"/>
              </a:ext>
            </a:extLst>
          </p:cNvPr>
          <p:cNvSpPr/>
          <p:nvPr/>
        </p:nvSpPr>
        <p:spPr>
          <a:xfrm>
            <a:off x="5595625"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4" name="Textfeld 29">
            <a:extLst>
              <a:ext uri="{FF2B5EF4-FFF2-40B4-BE49-F238E27FC236}">
                <a16:creationId xmlns:a16="http://schemas.microsoft.com/office/drawing/2014/main" id="{31E9F3A0-088B-C042-B24C-C0F3BFC8D18E}"/>
              </a:ext>
            </a:extLst>
          </p:cNvPr>
          <p:cNvSpPr txBox="1"/>
          <p:nvPr/>
        </p:nvSpPr>
        <p:spPr>
          <a:xfrm>
            <a:off x="4720067" y="5097892"/>
            <a:ext cx="3290987" cy="10618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Wide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Statistical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Reproduction</a:t>
            </a:r>
            <a:r>
              <a:rPr lang="de-DE" sz="1400" dirty="0">
                <a:solidFill>
                  <a:schemeClr val="bg1">
                    <a:lumMod val="85000"/>
                  </a:schemeClr>
                </a:solidFill>
                <a:latin typeface="+mj-lt"/>
              </a:rPr>
              <a:t>/</a:t>
            </a:r>
            <a:r>
              <a:rPr lang="de-DE" sz="1400" dirty="0" err="1">
                <a:solidFill>
                  <a:schemeClr val="bg1">
                    <a:lumMod val="85000"/>
                  </a:schemeClr>
                </a:solidFill>
                <a:latin typeface="+mj-lt"/>
              </a:rPr>
              <a:t>Reanalysis</a:t>
            </a:r>
            <a:r>
              <a:rPr lang="de-DE" sz="1400" dirty="0">
                <a:solidFill>
                  <a:schemeClr val="bg1">
                    <a:lumMod val="85000"/>
                  </a:schemeClr>
                </a:solidFill>
                <a:latin typeface="+mj-lt"/>
              </a:rPr>
              <a:t> (Clemens 2015)</a:t>
            </a:r>
          </a:p>
        </p:txBody>
      </p:sp>
      <p:sp>
        <p:nvSpPr>
          <p:cNvPr id="15" name="Shape 610">
            <a:extLst>
              <a:ext uri="{FF2B5EF4-FFF2-40B4-BE49-F238E27FC236}">
                <a16:creationId xmlns:a16="http://schemas.microsoft.com/office/drawing/2014/main" id="{25628DCA-B093-BD42-99CF-ED182C239EA3}"/>
              </a:ext>
            </a:extLst>
          </p:cNvPr>
          <p:cNvSpPr/>
          <p:nvPr/>
        </p:nvSpPr>
        <p:spPr>
          <a:xfrm>
            <a:off x="9377004"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Generalizability</a:t>
            </a:r>
            <a:endParaRPr lang="id-ID" sz="1501" b="1" dirty="0">
              <a:latin typeface="Montserrat" panose="00000500000000000000" pitchFamily="50" charset="0"/>
              <a:ea typeface="Roboto"/>
              <a:cs typeface="Roboto"/>
              <a:sym typeface="Roboto"/>
            </a:endParaRPr>
          </a:p>
        </p:txBody>
      </p:sp>
      <p:sp>
        <p:nvSpPr>
          <p:cNvPr id="16" name="Textfeld 29">
            <a:extLst>
              <a:ext uri="{FF2B5EF4-FFF2-40B4-BE49-F238E27FC236}">
                <a16:creationId xmlns:a16="http://schemas.microsoft.com/office/drawing/2014/main" id="{F74C0FED-F43E-664C-AD70-346213A2FBB0}"/>
              </a:ext>
            </a:extLst>
          </p:cNvPr>
          <p:cNvSpPr txBox="1"/>
          <p:nvPr/>
        </p:nvSpPr>
        <p:spPr>
          <a:xfrm>
            <a:off x="8677339" y="5133472"/>
            <a:ext cx="3290987" cy="10618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Wider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Scientific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Reanalysis</a:t>
            </a:r>
            <a:r>
              <a:rPr lang="de-DE" sz="1400" dirty="0">
                <a:solidFill>
                  <a:schemeClr val="bg1">
                    <a:lumMod val="85000"/>
                  </a:schemeClr>
                </a:solidFill>
                <a:latin typeface="+mj-lt"/>
              </a:rPr>
              <a:t>/</a:t>
            </a:r>
            <a:r>
              <a:rPr lang="de-DE" sz="1400" dirty="0" err="1">
                <a:solidFill>
                  <a:schemeClr val="bg1">
                    <a:lumMod val="85000"/>
                  </a:schemeClr>
                </a:solidFill>
                <a:latin typeface="+mj-lt"/>
              </a:rPr>
              <a:t>Robustness</a:t>
            </a:r>
            <a:r>
              <a:rPr lang="de-DE" sz="1400" dirty="0">
                <a:solidFill>
                  <a:schemeClr val="bg1">
                    <a:lumMod val="85000"/>
                  </a:schemeClr>
                </a:solidFill>
                <a:latin typeface="+mj-lt"/>
              </a:rPr>
              <a:t> (Clemens 2015)</a:t>
            </a:r>
          </a:p>
        </p:txBody>
      </p:sp>
      <p:cxnSp>
        <p:nvCxnSpPr>
          <p:cNvPr id="18" name="Straight Arrow Connector 17">
            <a:extLst>
              <a:ext uri="{FF2B5EF4-FFF2-40B4-BE49-F238E27FC236}">
                <a16:creationId xmlns:a16="http://schemas.microsoft.com/office/drawing/2014/main" id="{9853D58C-613D-D243-A9B2-88AE15222990}"/>
              </a:ext>
            </a:extLst>
          </p:cNvPr>
          <p:cNvCxnSpPr>
            <a:cxnSpLocks/>
          </p:cNvCxnSpPr>
          <p:nvPr/>
        </p:nvCxnSpPr>
        <p:spPr>
          <a:xfrm flipH="1">
            <a:off x="1741378" y="3094850"/>
            <a:ext cx="1674802" cy="966468"/>
          </a:xfrm>
          <a:prstGeom prst="straightConnector1">
            <a:avLst/>
          </a:prstGeom>
          <a:ln w="8572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nvGraphicFramePr>
        <p:xfrm>
          <a:off x="3102866" y="2454198"/>
          <a:ext cx="6525387" cy="1112520"/>
        </p:xfrm>
        <a:graphic>
          <a:graphicData uri="http://schemas.openxmlformats.org/drawingml/2006/table">
            <a:tbl>
              <a:tblPr bandRow="1">
                <a:tableStyleId>{21E4AEA4-8DFA-4A89-87EB-49C32662AFE0}</a:tableStyleId>
              </a:tblPr>
              <a:tblGrid>
                <a:gridCol w="1748975">
                  <a:extLst>
                    <a:ext uri="{9D8B030D-6E8A-4147-A177-3AD203B41FA5}">
                      <a16:colId xmlns:a16="http://schemas.microsoft.com/office/drawing/2014/main" val="3059663525"/>
                    </a:ext>
                  </a:extLst>
                </a:gridCol>
                <a:gridCol w="1447359">
                  <a:extLst>
                    <a:ext uri="{9D8B030D-6E8A-4147-A177-3AD203B41FA5}">
                      <a16:colId xmlns:a16="http://schemas.microsoft.com/office/drawing/2014/main" val="997961929"/>
                    </a:ext>
                  </a:extLst>
                </a:gridCol>
                <a:gridCol w="1629535">
                  <a:extLst>
                    <a:ext uri="{9D8B030D-6E8A-4147-A177-3AD203B41FA5}">
                      <a16:colId xmlns:a16="http://schemas.microsoft.com/office/drawing/2014/main" val="2093557392"/>
                    </a:ext>
                  </a:extLst>
                </a:gridCol>
                <a:gridCol w="1699518">
                  <a:extLst>
                    <a:ext uri="{9D8B030D-6E8A-4147-A177-3AD203B41FA5}">
                      <a16:colId xmlns:a16="http://schemas.microsoft.com/office/drawing/2014/main" val="767439659"/>
                    </a:ext>
                  </a:extLst>
                </a:gridCol>
              </a:tblGrid>
              <a:tr h="370840">
                <a:tc>
                  <a:txBody>
                    <a:bodyPr/>
                    <a:lstStyle/>
                    <a:p>
                      <a:r>
                        <a:rPr lang="en-US" dirty="0"/>
                        <a:t>Same data</a:t>
                      </a:r>
                    </a:p>
                  </a:txBody>
                  <a:tcPr/>
                </a:tc>
                <a:tc>
                  <a:txBody>
                    <a:bodyPr/>
                    <a:lstStyle/>
                    <a:p>
                      <a:r>
                        <a:rPr lang="en-US" dirty="0"/>
                        <a:t>Same code</a:t>
                      </a:r>
                    </a:p>
                  </a:txBody>
                  <a:tcPr/>
                </a:tc>
                <a:tc>
                  <a:txBody>
                    <a:bodyPr/>
                    <a:lstStyle/>
                    <a:p>
                      <a:r>
                        <a:rPr lang="en-US" dirty="0"/>
                        <a:t>Same methods</a:t>
                      </a:r>
                    </a:p>
                  </a:txBody>
                  <a:tcPr/>
                </a:tc>
                <a:tc>
                  <a:txBody>
                    <a:bodyPr/>
                    <a:lstStyle/>
                    <a:p>
                      <a:r>
                        <a:rPr lang="en-US" dirty="0"/>
                        <a:t>Same context</a:t>
                      </a:r>
                    </a:p>
                  </a:txBody>
                  <a:tcPr/>
                </a:tc>
                <a:extLst>
                  <a:ext uri="{0D108BD9-81ED-4DB2-BD59-A6C34878D82A}">
                    <a16:rowId xmlns:a16="http://schemas.microsoft.com/office/drawing/2014/main" val="74547416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277814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70678684"/>
                  </a:ext>
                </a:extLst>
              </a:tr>
            </a:tbl>
          </a:graphicData>
        </a:graphic>
      </p:graphicFrame>
    </p:spTree>
    <p:extLst>
      <p:ext uri="{BB962C8B-B14F-4D97-AF65-F5344CB8AC3E}">
        <p14:creationId xmlns:p14="http://schemas.microsoft.com/office/powerpoint/2010/main" val="16148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of </a:t>
            </a:r>
            <a:r>
              <a:rPr lang="en-US" dirty="0" err="1"/>
              <a:t>scholary</a:t>
            </a:r>
            <a:r>
              <a:rPr lang="en-US" dirty="0"/>
              <a:t> discourse?</a:t>
            </a:r>
          </a:p>
        </p:txBody>
      </p:sp>
      <p:sp>
        <p:nvSpPr>
          <p:cNvPr id="3" name="Content Placeholder 2"/>
          <p:cNvSpPr>
            <a:spLocks noGrp="1"/>
          </p:cNvSpPr>
          <p:nvPr>
            <p:ph idx="1"/>
          </p:nvPr>
        </p:nvSpPr>
        <p:spPr/>
        <p:txBody>
          <a:bodyPr>
            <a:normAutofit/>
          </a:bodyPr>
          <a:lstStyle/>
          <a:p>
            <a:r>
              <a:rPr lang="en-US" sz="3600" dirty="0"/>
              <a:t>Early publications (20</a:t>
            </a:r>
            <a:r>
              <a:rPr lang="en-US" sz="3600" baseline="30000" dirty="0"/>
              <a:t>th</a:t>
            </a:r>
            <a:r>
              <a:rPr lang="en-US" sz="3600" dirty="0"/>
              <a:t> century) contained </a:t>
            </a:r>
            <a:r>
              <a:rPr lang="en-US" sz="3600" b="1" dirty="0">
                <a:solidFill>
                  <a:schemeClr val="accent4">
                    <a:lumMod val="75000"/>
                  </a:schemeClr>
                </a:solidFill>
              </a:rPr>
              <a:t>tables of data</a:t>
            </a:r>
            <a:r>
              <a:rPr lang="en-US" sz="3600" dirty="0"/>
              <a:t>, and the </a:t>
            </a:r>
            <a:r>
              <a:rPr lang="en-US" sz="3600" b="1" dirty="0">
                <a:solidFill>
                  <a:schemeClr val="accent5">
                    <a:lumMod val="75000"/>
                  </a:schemeClr>
                </a:solidFill>
              </a:rPr>
              <a:t>math</a:t>
            </a:r>
            <a:r>
              <a:rPr lang="en-US" sz="3600" dirty="0"/>
              <a:t> was simple (maybe)</a:t>
            </a:r>
          </a:p>
          <a:p>
            <a:pPr marL="457200" lvl="1" indent="0">
              <a:buNone/>
            </a:pPr>
            <a:endParaRPr lang="en-US" sz="4000" b="1" dirty="0">
              <a:solidFill>
                <a:srgbClr val="C00000"/>
              </a:solidFill>
            </a:endParaRPr>
          </a:p>
        </p:txBody>
      </p:sp>
    </p:spTree>
    <p:extLst>
      <p:ext uri="{BB962C8B-B14F-4D97-AF65-F5344CB8AC3E}">
        <p14:creationId xmlns:p14="http://schemas.microsoft.com/office/powerpoint/2010/main" val="2389075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AF8F-F213-4D6A-B8D4-6C51FA80B1D2}"/>
              </a:ext>
            </a:extLst>
          </p:cNvPr>
          <p:cNvSpPr>
            <a:spLocks noGrp="1"/>
          </p:cNvSpPr>
          <p:nvPr>
            <p:ph type="title"/>
          </p:nvPr>
        </p:nvSpPr>
        <p:spPr>
          <a:xfrm>
            <a:off x="1554480" y="365125"/>
            <a:ext cx="9784080" cy="1325563"/>
          </a:xfrm>
        </p:spPr>
        <p:txBody>
          <a:bodyPr/>
          <a:lstStyle/>
          <a:p>
            <a:r>
              <a:rPr lang="en-US" dirty="0"/>
              <a:t>Results?</a:t>
            </a:r>
          </a:p>
        </p:txBody>
      </p:sp>
      <p:graphicFrame>
        <p:nvGraphicFramePr>
          <p:cNvPr id="5" name="Content Placeholder 4"/>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Arrow Connector 5"/>
          <p:cNvCxnSpPr/>
          <p:nvPr/>
        </p:nvCxnSpPr>
        <p:spPr>
          <a:xfrm>
            <a:off x="9160933" y="1566333"/>
            <a:ext cx="1032934" cy="93980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651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AF8F-F213-4D6A-B8D4-6C51FA80B1D2}"/>
              </a:ext>
            </a:extLst>
          </p:cNvPr>
          <p:cNvSpPr>
            <a:spLocks noGrp="1"/>
          </p:cNvSpPr>
          <p:nvPr>
            <p:ph type="title"/>
          </p:nvPr>
        </p:nvSpPr>
        <p:spPr>
          <a:xfrm>
            <a:off x="1554480" y="365125"/>
            <a:ext cx="9784080" cy="1325563"/>
          </a:xfrm>
        </p:spPr>
        <p:txBody>
          <a:bodyPr/>
          <a:lstStyle/>
          <a:p>
            <a:r>
              <a:rPr lang="en-US" dirty="0"/>
              <a:t>Some key statistics</a:t>
            </a:r>
          </a:p>
        </p:txBody>
      </p:sp>
      <p:graphicFrame>
        <p:nvGraphicFramePr>
          <p:cNvPr id="4" name="Content Placeholder 3">
            <a:extLst>
              <a:ext uri="{FF2B5EF4-FFF2-40B4-BE49-F238E27FC236}">
                <a16:creationId xmlns:a16="http://schemas.microsoft.com/office/drawing/2014/main" id="{3451F396-6739-4D9A-829C-7DA5C7C1255F}"/>
              </a:ext>
            </a:extLst>
          </p:cNvPr>
          <p:cNvGraphicFramePr>
            <a:graphicFrameLocks noGrp="1"/>
          </p:cNvGraphicFramePr>
          <p:nvPr>
            <p:ph idx="1"/>
          </p:nvPr>
        </p:nvGraphicFramePr>
        <p:xfrm>
          <a:off x="939522" y="1865598"/>
          <a:ext cx="10515601" cy="4079240"/>
        </p:xfrm>
        <a:graphic>
          <a:graphicData uri="http://schemas.openxmlformats.org/drawingml/2006/table">
            <a:tbl>
              <a:tblPr firstRow="1" bandRow="1">
                <a:tableStyleId>{5C22544A-7EE6-4342-B048-85BDC9FD1C3A}</a:tableStyleId>
              </a:tblPr>
              <a:tblGrid>
                <a:gridCol w="3928811">
                  <a:extLst>
                    <a:ext uri="{9D8B030D-6E8A-4147-A177-3AD203B41FA5}">
                      <a16:colId xmlns:a16="http://schemas.microsoft.com/office/drawing/2014/main" val="2413352468"/>
                    </a:ext>
                  </a:extLst>
                </a:gridCol>
                <a:gridCol w="465667">
                  <a:extLst>
                    <a:ext uri="{9D8B030D-6E8A-4147-A177-3AD203B41FA5}">
                      <a16:colId xmlns:a16="http://schemas.microsoft.com/office/drawing/2014/main" val="2890217199"/>
                    </a:ext>
                  </a:extLst>
                </a:gridCol>
                <a:gridCol w="372533">
                  <a:extLst>
                    <a:ext uri="{9D8B030D-6E8A-4147-A177-3AD203B41FA5}">
                      <a16:colId xmlns:a16="http://schemas.microsoft.com/office/drawing/2014/main" val="317470476"/>
                    </a:ext>
                  </a:extLst>
                </a:gridCol>
                <a:gridCol w="728134">
                  <a:extLst>
                    <a:ext uri="{9D8B030D-6E8A-4147-A177-3AD203B41FA5}">
                      <a16:colId xmlns:a16="http://schemas.microsoft.com/office/drawing/2014/main" val="1459328702"/>
                    </a:ext>
                  </a:extLst>
                </a:gridCol>
                <a:gridCol w="975265">
                  <a:extLst>
                    <a:ext uri="{9D8B030D-6E8A-4147-A177-3AD203B41FA5}">
                      <a16:colId xmlns:a16="http://schemas.microsoft.com/office/drawing/2014/main" val="1056862685"/>
                    </a:ext>
                  </a:extLst>
                </a:gridCol>
                <a:gridCol w="1294082">
                  <a:extLst>
                    <a:ext uri="{9D8B030D-6E8A-4147-A177-3AD203B41FA5}">
                      <a16:colId xmlns:a16="http://schemas.microsoft.com/office/drawing/2014/main" val="1873812096"/>
                    </a:ext>
                  </a:extLst>
                </a:gridCol>
                <a:gridCol w="424176">
                  <a:extLst>
                    <a:ext uri="{9D8B030D-6E8A-4147-A177-3AD203B41FA5}">
                      <a16:colId xmlns:a16="http://schemas.microsoft.com/office/drawing/2014/main" val="200168760"/>
                    </a:ext>
                  </a:extLst>
                </a:gridCol>
                <a:gridCol w="1440647">
                  <a:extLst>
                    <a:ext uri="{9D8B030D-6E8A-4147-A177-3AD203B41FA5}">
                      <a16:colId xmlns:a16="http://schemas.microsoft.com/office/drawing/2014/main" val="3288696754"/>
                    </a:ext>
                  </a:extLst>
                </a:gridCol>
                <a:gridCol w="886286">
                  <a:extLst>
                    <a:ext uri="{9D8B030D-6E8A-4147-A177-3AD203B41FA5}">
                      <a16:colId xmlns:a16="http://schemas.microsoft.com/office/drawing/2014/main" val="3813918256"/>
                    </a:ext>
                  </a:extLst>
                </a:gridCol>
              </a:tblGrid>
              <a:tr h="370840">
                <a:tc>
                  <a:txBody>
                    <a:bodyPr/>
                    <a:lstStyle/>
                    <a:p>
                      <a:pPr algn="l" fontAlgn="b"/>
                      <a:r>
                        <a:rPr lang="en-US" sz="2000" b="1" i="0" u="none" strike="noStrike" dirty="0">
                          <a:solidFill>
                            <a:srgbClr val="000000"/>
                          </a:solidFill>
                          <a:effectLst/>
                          <a:latin typeface="Calibri" panose="020F0502020204030204" pitchFamily="34" charset="0"/>
                        </a:rPr>
                        <a:t>Study</a:t>
                      </a:r>
                    </a:p>
                  </a:txBody>
                  <a:tcPr marL="6350" marR="6350" marT="6350" marB="0" anchor="b"/>
                </a:tc>
                <a:tc>
                  <a:txBody>
                    <a:bodyPr/>
                    <a:lstStyle/>
                    <a:p>
                      <a:pPr algn="l" fontAlgn="b"/>
                      <a:r>
                        <a:rPr lang="en-US" sz="1600" b="1" i="0" u="none" strike="noStrike" dirty="0">
                          <a:solidFill>
                            <a:srgbClr val="000000"/>
                          </a:solidFill>
                          <a:effectLst/>
                          <a:latin typeface="Calibri" panose="020F0502020204030204" pitchFamily="34" charset="0"/>
                        </a:rPr>
                        <a:t>Year</a:t>
                      </a:r>
                    </a:p>
                  </a:txBody>
                  <a:tcPr marL="6350" marR="6350" marT="6350" marB="0" anchor="b"/>
                </a:tc>
                <a:tc>
                  <a:txBody>
                    <a:bodyPr/>
                    <a:lstStyle/>
                    <a:p>
                      <a:pPr algn="l" fontAlgn="b"/>
                      <a:r>
                        <a:rPr lang="en-US" sz="1600" b="1" i="0" u="none" strike="noStrike" dirty="0">
                          <a:solidFill>
                            <a:srgbClr val="000000"/>
                          </a:solidFill>
                          <a:effectLst/>
                          <a:latin typeface="Calibri" panose="020F0502020204030204" pitchFamily="34" charset="0"/>
                        </a:rPr>
                        <a:t>N</a:t>
                      </a:r>
                    </a:p>
                  </a:txBody>
                  <a:tcPr marL="6350" marR="6350" marT="6350" marB="0" anchor="b"/>
                </a:tc>
                <a:tc>
                  <a:txBody>
                    <a:bodyPr/>
                    <a:lstStyle/>
                    <a:p>
                      <a:pPr algn="l" fontAlgn="b"/>
                      <a:r>
                        <a:rPr lang="en-US" sz="1600" b="1" i="0" u="none" strike="noStrike" dirty="0">
                          <a:solidFill>
                            <a:srgbClr val="000000"/>
                          </a:solidFill>
                          <a:effectLst/>
                          <a:latin typeface="Calibri" panose="020F0502020204030204" pitchFamily="34" charset="0"/>
                        </a:rPr>
                        <a:t>Success</a:t>
                      </a:r>
                    </a:p>
                  </a:txBody>
                  <a:tcPr marL="6350" marR="6350" marT="6350" marB="0" anchor="b"/>
                </a:tc>
                <a:tc>
                  <a:txBody>
                    <a:bodyPr/>
                    <a:lstStyle/>
                    <a:p>
                      <a:pPr algn="l" fontAlgn="b"/>
                      <a:r>
                        <a:rPr lang="en-US" sz="1100" b="1" i="0" u="none" strike="noStrike">
                          <a:solidFill>
                            <a:srgbClr val="000000"/>
                          </a:solidFill>
                          <a:effectLst/>
                          <a:latin typeface="Calibri" panose="020F0502020204030204" pitchFamily="34" charset="0"/>
                        </a:rPr>
                        <a:t>Type</a:t>
                      </a:r>
                    </a:p>
                  </a:txBody>
                  <a:tcPr marL="6350" marR="6350" marT="6350" marB="0" anchor="b"/>
                </a:tc>
                <a:tc>
                  <a:txBody>
                    <a:bodyPr/>
                    <a:lstStyle/>
                    <a:p>
                      <a:pPr algn="l" fontAlgn="b"/>
                      <a:r>
                        <a:rPr lang="en-US" sz="1100" b="1" i="0" u="none" strike="noStrike">
                          <a:solidFill>
                            <a:srgbClr val="000000"/>
                          </a:solidFill>
                          <a:effectLst/>
                          <a:latin typeface="Calibri" panose="020F0502020204030204" pitchFamily="34" charset="0"/>
                        </a:rPr>
                        <a:t>Type-R</a:t>
                      </a:r>
                    </a:p>
                  </a:txBody>
                  <a:tcPr marL="6350" marR="6350" marT="6350" marB="0" anchor="b"/>
                </a:tc>
                <a:tc>
                  <a:txBody>
                    <a:bodyPr/>
                    <a:lstStyle/>
                    <a:p>
                      <a:pPr algn="l" fontAlgn="b"/>
                      <a:r>
                        <a:rPr lang="en-US" sz="1100" b="1" i="0" u="none" strike="noStrike">
                          <a:solidFill>
                            <a:srgbClr val="000000"/>
                          </a:solidFill>
                          <a:effectLst/>
                          <a:latin typeface="Calibri" panose="020F0502020204030204" pitchFamily="34" charset="0"/>
                        </a:rPr>
                        <a:t>Type-Data</a:t>
                      </a:r>
                    </a:p>
                  </a:txBody>
                  <a:tcPr marL="6350" marR="6350" marT="6350" marB="0" anchor="b"/>
                </a:tc>
                <a:tc>
                  <a:txBody>
                    <a:bodyPr/>
                    <a:lstStyle/>
                    <a:p>
                      <a:pPr algn="l" fontAlgn="b"/>
                      <a:r>
                        <a:rPr lang="en-US" sz="2000" b="1" i="0" u="none" strike="noStrike" dirty="0">
                          <a:solidFill>
                            <a:srgbClr val="000000"/>
                          </a:solidFill>
                          <a:effectLst/>
                          <a:latin typeface="Calibri" panose="020F0502020204030204" pitchFamily="34" charset="0"/>
                        </a:rPr>
                        <a:t>Percent</a:t>
                      </a:r>
                    </a:p>
                  </a:txBody>
                  <a:tcPr marL="6350" marR="6350" marT="6350" marB="0" anchor="b"/>
                </a:tc>
                <a:tc>
                  <a:txBody>
                    <a:bodyPr/>
                    <a:lstStyle/>
                    <a:p>
                      <a:pPr algn="l" fontAlgn="b"/>
                      <a:r>
                        <a:rPr lang="en-US" sz="1100" b="1" i="0" u="none" strike="noStrike">
                          <a:solidFill>
                            <a:srgbClr val="000000"/>
                          </a:solidFill>
                          <a:effectLst/>
                          <a:latin typeface="Calibri" panose="020F0502020204030204" pitchFamily="34" charset="0"/>
                        </a:rPr>
                        <a:t>Field</a:t>
                      </a:r>
                    </a:p>
                  </a:txBody>
                  <a:tcPr marL="6350" marR="6350" marT="6350" marB="0" anchor="b"/>
                </a:tc>
                <a:extLst>
                  <a:ext uri="{0D108BD9-81ED-4DB2-BD59-A6C34878D82A}">
                    <a16:rowId xmlns:a16="http://schemas.microsoft.com/office/drawing/2014/main" val="1984754388"/>
                  </a:ext>
                </a:extLst>
              </a:tr>
              <a:tr h="370840">
                <a:tc>
                  <a:txBody>
                    <a:bodyPr/>
                    <a:lstStyle/>
                    <a:p>
                      <a:pPr algn="l" fontAlgn="b"/>
                      <a:r>
                        <a:rPr lang="en-US" sz="2000" b="1" i="0" u="none" strike="noStrike" dirty="0" err="1">
                          <a:solidFill>
                            <a:srgbClr val="000000"/>
                          </a:solidFill>
                          <a:effectLst/>
                          <a:latin typeface="Calibri" panose="020F0502020204030204" pitchFamily="34" charset="0"/>
                        </a:rPr>
                        <a:t>Dewald</a:t>
                      </a:r>
                      <a:r>
                        <a:rPr lang="en-US" sz="2000" b="1" i="0" u="none" strike="noStrike" dirty="0">
                          <a:solidFill>
                            <a:srgbClr val="000000"/>
                          </a:solidFill>
                          <a:effectLst/>
                          <a:latin typeface="Calibri" panose="020F0502020204030204" pitchFamily="34" charset="0"/>
                        </a:rPr>
                        <a:t> </a:t>
                      </a:r>
                      <a:r>
                        <a:rPr lang="en-US" sz="2000" b="1" i="0" u="none" strike="noStrike" dirty="0" err="1">
                          <a:solidFill>
                            <a:srgbClr val="000000"/>
                          </a:solidFill>
                          <a:effectLst/>
                          <a:latin typeface="Calibri" panose="020F0502020204030204" pitchFamily="34" charset="0"/>
                        </a:rPr>
                        <a:t>Thursby</a:t>
                      </a:r>
                      <a:r>
                        <a:rPr lang="en-US" sz="2000" b="1" i="0" u="none" strike="noStrike" dirty="0">
                          <a:solidFill>
                            <a:srgbClr val="000000"/>
                          </a:solidFill>
                          <a:effectLst/>
                          <a:latin typeface="Calibri" panose="020F0502020204030204" pitchFamily="34" charset="0"/>
                        </a:rPr>
                        <a:t> Anderson</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1986</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54</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Complete</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Avail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4%</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2580831559"/>
                  </a:ext>
                </a:extLst>
              </a:tr>
              <a:tr h="370840">
                <a:tc>
                  <a:txBody>
                    <a:bodyPr/>
                    <a:lstStyle/>
                    <a:p>
                      <a:pPr algn="l" fontAlgn="b"/>
                      <a:r>
                        <a:rPr lang="en-US" sz="2000" b="1" i="0" u="none" strike="noStrike" dirty="0" err="1">
                          <a:solidFill>
                            <a:srgbClr val="000000"/>
                          </a:solidFill>
                          <a:effectLst/>
                          <a:latin typeface="Calibri" panose="020F0502020204030204" pitchFamily="34" charset="0"/>
                        </a:rPr>
                        <a:t>Dewald</a:t>
                      </a:r>
                      <a:r>
                        <a:rPr lang="en-US" sz="2000" b="1" i="0" u="none" strike="noStrike" dirty="0">
                          <a:solidFill>
                            <a:srgbClr val="000000"/>
                          </a:solidFill>
                          <a:effectLst/>
                          <a:latin typeface="Calibri" panose="020F0502020204030204" pitchFamily="34" charset="0"/>
                        </a:rPr>
                        <a:t> </a:t>
                      </a:r>
                      <a:r>
                        <a:rPr lang="en-US" sz="2000" b="1" i="0" u="none" strike="noStrike" dirty="0" err="1">
                          <a:solidFill>
                            <a:srgbClr val="000000"/>
                          </a:solidFill>
                          <a:effectLst/>
                          <a:latin typeface="Calibri" panose="020F0502020204030204" pitchFamily="34" charset="0"/>
                        </a:rPr>
                        <a:t>Thursby</a:t>
                      </a:r>
                      <a:r>
                        <a:rPr lang="en-US" sz="2000" b="1" i="0" u="none" strike="noStrike" dirty="0">
                          <a:solidFill>
                            <a:srgbClr val="000000"/>
                          </a:solidFill>
                          <a:effectLst/>
                          <a:latin typeface="Calibri" panose="020F0502020204030204" pitchFamily="34" charset="0"/>
                        </a:rPr>
                        <a:t> Anderson</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1986</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54</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7</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Partial</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Avail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13%</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3976549581"/>
                  </a:ext>
                </a:extLst>
              </a:tr>
              <a:tr h="370840">
                <a:tc>
                  <a:txBody>
                    <a:bodyPr/>
                    <a:lstStyle/>
                    <a:p>
                      <a:pPr algn="l" fontAlgn="b"/>
                      <a:r>
                        <a:rPr lang="en-US" sz="2000" b="1" i="0" u="none" strike="noStrike" dirty="0">
                          <a:solidFill>
                            <a:srgbClr val="000000"/>
                          </a:solidFill>
                          <a:effectLst/>
                          <a:latin typeface="Calibri" panose="020F0502020204030204" pitchFamily="34" charset="0"/>
                        </a:rPr>
                        <a:t>McCullough </a:t>
                      </a:r>
                      <a:r>
                        <a:rPr lang="en-US" sz="2000" b="1" i="0" u="none" strike="noStrike" dirty="0" err="1">
                          <a:solidFill>
                            <a:srgbClr val="000000"/>
                          </a:solidFill>
                          <a:effectLst/>
                          <a:latin typeface="Calibri" panose="020F0502020204030204" pitchFamily="34" charset="0"/>
                        </a:rPr>
                        <a:t>McGeary</a:t>
                      </a:r>
                      <a:r>
                        <a:rPr lang="en-US" sz="2000" b="1" i="0" u="none" strike="noStrike" dirty="0">
                          <a:solidFill>
                            <a:srgbClr val="000000"/>
                          </a:solidFill>
                          <a:effectLst/>
                          <a:latin typeface="Calibri" panose="020F0502020204030204" pitchFamily="34" charset="0"/>
                        </a:rPr>
                        <a:t> Harrison</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2006</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186</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14</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Complete</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All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8%</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2117373902"/>
                  </a:ext>
                </a:extLst>
              </a:tr>
              <a:tr h="370840">
                <a:tc>
                  <a:txBody>
                    <a:bodyPr/>
                    <a:lstStyle/>
                    <a:p>
                      <a:pPr algn="l" fontAlgn="b"/>
                      <a:r>
                        <a:rPr lang="en-US" sz="2000" b="1" i="0" u="none" strike="noStrike" dirty="0">
                          <a:solidFill>
                            <a:srgbClr val="000000"/>
                          </a:solidFill>
                          <a:effectLst/>
                          <a:latin typeface="Calibri" panose="020F0502020204030204" pitchFamily="34" charset="0"/>
                        </a:rPr>
                        <a:t>McCullough </a:t>
                      </a:r>
                      <a:r>
                        <a:rPr lang="en-US" sz="2000" b="1" i="0" u="none" strike="noStrike" dirty="0" err="1">
                          <a:solidFill>
                            <a:srgbClr val="000000"/>
                          </a:solidFill>
                          <a:effectLst/>
                          <a:latin typeface="Calibri" panose="020F0502020204030204" pitchFamily="34" charset="0"/>
                        </a:rPr>
                        <a:t>McGeary</a:t>
                      </a:r>
                      <a:r>
                        <a:rPr lang="en-US" sz="2000" b="1" i="0" u="none" strike="noStrike" dirty="0">
                          <a:solidFill>
                            <a:srgbClr val="000000"/>
                          </a:solidFill>
                          <a:effectLst/>
                          <a:latin typeface="Calibri" panose="020F0502020204030204" pitchFamily="34" charset="0"/>
                        </a:rPr>
                        <a:t> Harrison</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2006</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62</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14</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Complete</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Avail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23%</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2976085238"/>
                  </a:ext>
                </a:extLst>
              </a:tr>
              <a:tr h="370840">
                <a:tc>
                  <a:txBody>
                    <a:bodyPr/>
                    <a:lstStyle/>
                    <a:p>
                      <a:pPr algn="l" fontAlgn="b"/>
                      <a:r>
                        <a:rPr lang="en-US" sz="2000" b="1" i="0" u="none" strike="noStrike" dirty="0" err="1">
                          <a:solidFill>
                            <a:srgbClr val="000000"/>
                          </a:solidFill>
                          <a:effectLst/>
                          <a:latin typeface="Calibri" panose="020F0502020204030204" pitchFamily="34" charset="0"/>
                        </a:rPr>
                        <a:t>Nosek</a:t>
                      </a:r>
                      <a:r>
                        <a:rPr lang="en-US" sz="2000" b="1" i="0" u="none" strike="noStrike" dirty="0">
                          <a:solidFill>
                            <a:srgbClr val="000000"/>
                          </a:solidFill>
                          <a:effectLst/>
                          <a:latin typeface="Calibri" panose="020F0502020204030204" pitchFamily="34" charset="0"/>
                        </a:rPr>
                        <a:t> et al</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2015</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100</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36</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Complete</a:t>
                      </a:r>
                    </a:p>
                  </a:txBody>
                  <a:tcPr marL="6350" marR="6350" marT="6350" marB="0" anchor="b"/>
                </a:tc>
                <a:tc gridSpan="2">
                  <a:txBody>
                    <a:bodyPr/>
                    <a:lstStyle/>
                    <a:p>
                      <a:pPr algn="l" fontAlgn="b"/>
                      <a:r>
                        <a:rPr lang="en-US" sz="1100" b="0" i="0" u="none" strike="noStrike" dirty="0">
                          <a:solidFill>
                            <a:srgbClr val="000000"/>
                          </a:solidFill>
                          <a:effectLst/>
                          <a:latin typeface="Calibri" panose="020F0502020204030204" pitchFamily="34" charset="0"/>
                        </a:rPr>
                        <a:t>Replication</a:t>
                      </a:r>
                    </a:p>
                  </a:txBody>
                  <a:tcPr marL="6350" marR="6350" marT="6350" marB="0" anchor="b"/>
                </a:tc>
                <a:tc hMerge="1">
                  <a:txBody>
                    <a:bodyPr/>
                    <a:lstStyle/>
                    <a:p>
                      <a:endParaRPr lang="en-US"/>
                    </a:p>
                  </a:txBody>
                  <a:tcPr/>
                </a:tc>
                <a:tc>
                  <a:txBody>
                    <a:bodyPr/>
                    <a:lstStyle/>
                    <a:p>
                      <a:pPr algn="r" fontAlgn="b"/>
                      <a:r>
                        <a:rPr lang="en-US" sz="2000" b="1" i="0" u="none" strike="noStrike" dirty="0">
                          <a:solidFill>
                            <a:srgbClr val="000000"/>
                          </a:solidFill>
                          <a:effectLst/>
                          <a:latin typeface="Calibri" panose="020F0502020204030204" pitchFamily="34" charset="0"/>
                        </a:rPr>
                        <a:t>36%</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Psychology</a:t>
                      </a:r>
                    </a:p>
                  </a:txBody>
                  <a:tcPr marL="6350" marR="6350" marT="6350" marB="0" anchor="b"/>
                </a:tc>
                <a:extLst>
                  <a:ext uri="{0D108BD9-81ED-4DB2-BD59-A6C34878D82A}">
                    <a16:rowId xmlns:a16="http://schemas.microsoft.com/office/drawing/2014/main" val="2302359468"/>
                  </a:ext>
                </a:extLst>
              </a:tr>
              <a:tr h="370840">
                <a:tc>
                  <a:txBody>
                    <a:bodyPr/>
                    <a:lstStyle/>
                    <a:p>
                      <a:pPr algn="l" fontAlgn="b"/>
                      <a:r>
                        <a:rPr lang="en-US" sz="2000" b="1" i="0" u="none" strike="noStrike" dirty="0" err="1">
                          <a:solidFill>
                            <a:srgbClr val="000000"/>
                          </a:solidFill>
                          <a:effectLst/>
                          <a:latin typeface="Calibri" panose="020F0502020204030204" pitchFamily="34" charset="0"/>
                        </a:rPr>
                        <a:t>Camerer</a:t>
                      </a:r>
                      <a:r>
                        <a:rPr lang="en-US" sz="2000" b="1" i="0" u="none" strike="noStrike" dirty="0">
                          <a:solidFill>
                            <a:srgbClr val="000000"/>
                          </a:solidFill>
                          <a:effectLst/>
                          <a:latin typeface="Calibri" panose="020F0502020204030204" pitchFamily="34" charset="0"/>
                        </a:rPr>
                        <a:t> et al</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2016</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18</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11</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Complete</a:t>
                      </a:r>
                    </a:p>
                  </a:txBody>
                  <a:tcPr marL="6350" marR="6350" marT="6350" marB="0" anchor="b"/>
                </a:tc>
                <a:tc gridSpan="2">
                  <a:txBody>
                    <a:bodyPr/>
                    <a:lstStyle/>
                    <a:p>
                      <a:pPr algn="l" fontAlgn="b"/>
                      <a:r>
                        <a:rPr lang="en-US" sz="1100" b="0" i="0" u="none" strike="noStrike">
                          <a:solidFill>
                            <a:srgbClr val="000000"/>
                          </a:solidFill>
                          <a:effectLst/>
                          <a:latin typeface="Calibri" panose="020F0502020204030204" pitchFamily="34" charset="0"/>
                        </a:rPr>
                        <a:t>Replication</a:t>
                      </a:r>
                    </a:p>
                  </a:txBody>
                  <a:tcPr marL="6350" marR="6350" marT="6350" marB="0" anchor="b"/>
                </a:tc>
                <a:tc hMerge="1">
                  <a:txBody>
                    <a:bodyPr/>
                    <a:lstStyle/>
                    <a:p>
                      <a:endParaRPr lang="en-US"/>
                    </a:p>
                  </a:txBody>
                  <a:tcPr/>
                </a:tc>
                <a:tc>
                  <a:txBody>
                    <a:bodyPr/>
                    <a:lstStyle/>
                    <a:p>
                      <a:pPr algn="r" fontAlgn="b"/>
                      <a:r>
                        <a:rPr lang="en-US" sz="2000" b="1" i="0" u="none" strike="noStrike" dirty="0">
                          <a:solidFill>
                            <a:srgbClr val="000000"/>
                          </a:solidFill>
                          <a:effectLst/>
                          <a:latin typeface="Calibri" panose="020F0502020204030204" pitchFamily="34" charset="0"/>
                        </a:rPr>
                        <a:t>61%</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Experimental Econ</a:t>
                      </a:r>
                    </a:p>
                  </a:txBody>
                  <a:tcPr marL="6350" marR="6350" marT="6350" marB="0" anchor="b"/>
                </a:tc>
                <a:extLst>
                  <a:ext uri="{0D108BD9-81ED-4DB2-BD59-A6C34878D82A}">
                    <a16:rowId xmlns:a16="http://schemas.microsoft.com/office/drawing/2014/main" val="481993381"/>
                  </a:ext>
                </a:extLst>
              </a:tr>
              <a:tr h="370840">
                <a:tc>
                  <a:txBody>
                    <a:bodyPr/>
                    <a:lstStyle/>
                    <a:p>
                      <a:pPr algn="l" fontAlgn="b"/>
                      <a:r>
                        <a:rPr lang="en-US" sz="2000" b="1" i="0" u="none" strike="noStrike" dirty="0">
                          <a:solidFill>
                            <a:srgbClr val="000000"/>
                          </a:solidFill>
                          <a:effectLst/>
                          <a:latin typeface="Calibri" panose="020F0502020204030204" pitchFamily="34" charset="0"/>
                        </a:rPr>
                        <a:t>Chang Li</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2017</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67</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22</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Complete</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Avail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33%</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Macroeconomics</a:t>
                      </a:r>
                    </a:p>
                  </a:txBody>
                  <a:tcPr marL="6350" marR="6350" marT="6350" marB="0" anchor="b"/>
                </a:tc>
                <a:extLst>
                  <a:ext uri="{0D108BD9-81ED-4DB2-BD59-A6C34878D82A}">
                    <a16:rowId xmlns:a16="http://schemas.microsoft.com/office/drawing/2014/main" val="3221944619"/>
                  </a:ext>
                </a:extLst>
              </a:tr>
              <a:tr h="370840">
                <a:tc>
                  <a:txBody>
                    <a:bodyPr/>
                    <a:lstStyle/>
                    <a:p>
                      <a:pPr algn="l" fontAlgn="b"/>
                      <a:r>
                        <a:rPr lang="en-US" sz="2000" b="1" i="0" u="none" strike="noStrike" dirty="0" err="1">
                          <a:solidFill>
                            <a:srgbClr val="000000"/>
                          </a:solidFill>
                          <a:effectLst/>
                          <a:latin typeface="Calibri" panose="020F0502020204030204" pitchFamily="34" charset="0"/>
                        </a:rPr>
                        <a:t>Kingi</a:t>
                      </a:r>
                      <a:r>
                        <a:rPr lang="en-US" sz="2000" b="1" i="0" u="none" strike="noStrike" dirty="0">
                          <a:solidFill>
                            <a:srgbClr val="000000"/>
                          </a:solidFill>
                          <a:effectLst/>
                          <a:latin typeface="Calibri" panose="020F0502020204030204" pitchFamily="34" charset="0"/>
                        </a:rPr>
                        <a:t> et al</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2018</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274</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69</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Complete</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All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25%</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1152551520"/>
                  </a:ext>
                </a:extLst>
              </a:tr>
              <a:tr h="370840">
                <a:tc>
                  <a:txBody>
                    <a:bodyPr/>
                    <a:lstStyle/>
                    <a:p>
                      <a:pPr algn="l" fontAlgn="b"/>
                      <a:r>
                        <a:rPr lang="en-US" sz="2000" b="1" i="0" u="none" strike="noStrike" dirty="0" err="1">
                          <a:solidFill>
                            <a:srgbClr val="000000"/>
                          </a:solidFill>
                          <a:effectLst/>
                          <a:latin typeface="Calibri" panose="020F0502020204030204" pitchFamily="34" charset="0"/>
                        </a:rPr>
                        <a:t>Kingi</a:t>
                      </a:r>
                      <a:r>
                        <a:rPr lang="en-US" sz="2000" b="1" i="0" u="none" strike="noStrike" dirty="0">
                          <a:solidFill>
                            <a:srgbClr val="000000"/>
                          </a:solidFill>
                          <a:effectLst/>
                          <a:latin typeface="Calibri" panose="020F0502020204030204" pitchFamily="34" charset="0"/>
                        </a:rPr>
                        <a:t> et al</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2018</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162</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69</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Complete</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Avail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43%</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2505823558"/>
                  </a:ext>
                </a:extLst>
              </a:tr>
              <a:tr h="370840">
                <a:tc>
                  <a:txBody>
                    <a:bodyPr/>
                    <a:lstStyle/>
                    <a:p>
                      <a:pPr algn="l" fontAlgn="b"/>
                      <a:r>
                        <a:rPr lang="en-US" sz="2000" b="1" i="0" u="none" strike="noStrike" dirty="0" err="1">
                          <a:solidFill>
                            <a:srgbClr val="000000"/>
                          </a:solidFill>
                          <a:effectLst/>
                          <a:latin typeface="Calibri" panose="020F0502020204030204" pitchFamily="34" charset="0"/>
                        </a:rPr>
                        <a:t>Kingi</a:t>
                      </a:r>
                      <a:r>
                        <a:rPr lang="en-US" sz="2000" b="1" i="0" u="none" strike="noStrike" dirty="0">
                          <a:solidFill>
                            <a:srgbClr val="000000"/>
                          </a:solidFill>
                          <a:effectLst/>
                          <a:latin typeface="Calibri" panose="020F0502020204030204" pitchFamily="34" charset="0"/>
                        </a:rPr>
                        <a:t> et al</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2018</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162</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137</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Partial</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Avail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85%</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2948453544"/>
                  </a:ext>
                </a:extLst>
              </a:tr>
            </a:tbl>
          </a:graphicData>
        </a:graphic>
      </p:graphicFrame>
      <p:sp>
        <p:nvSpPr>
          <p:cNvPr id="3" name="Rectangle 2"/>
          <p:cNvSpPr/>
          <p:nvPr/>
        </p:nvSpPr>
        <p:spPr>
          <a:xfrm>
            <a:off x="774700" y="4737100"/>
            <a:ext cx="10858500" cy="1333500"/>
          </a:xfrm>
          <a:prstGeom prst="rect">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25283" y="6239934"/>
            <a:ext cx="5757333" cy="369332"/>
          </a:xfrm>
          <a:prstGeom prst="rect">
            <a:avLst/>
          </a:prstGeom>
          <a:noFill/>
        </p:spPr>
        <p:txBody>
          <a:bodyPr wrap="square" rtlCol="0">
            <a:spAutoFit/>
          </a:bodyPr>
          <a:lstStyle/>
          <a:p>
            <a:pPr algn="ctr"/>
            <a:r>
              <a:rPr lang="en-US" dirty="0" err="1">
                <a:solidFill>
                  <a:schemeClr val="bg1">
                    <a:lumMod val="85000"/>
                  </a:schemeClr>
                </a:solidFill>
              </a:rPr>
              <a:t>Kingi</a:t>
            </a:r>
            <a:r>
              <a:rPr lang="en-US" dirty="0">
                <a:solidFill>
                  <a:schemeClr val="bg1">
                    <a:lumMod val="85000"/>
                  </a:schemeClr>
                </a:solidFill>
              </a:rPr>
              <a:t> et al numbers are preliminary. Do not cite or quote.</a:t>
            </a:r>
          </a:p>
        </p:txBody>
      </p:sp>
    </p:spTree>
    <p:extLst>
      <p:ext uri="{BB962C8B-B14F-4D97-AF65-F5344CB8AC3E}">
        <p14:creationId xmlns:p14="http://schemas.microsoft.com/office/powerpoint/2010/main" val="1796236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a nutshell</a:t>
            </a:r>
          </a:p>
        </p:txBody>
      </p:sp>
      <p:sp>
        <p:nvSpPr>
          <p:cNvPr id="4" name="Content Placeholder 3"/>
          <p:cNvSpPr>
            <a:spLocks noGrp="1"/>
          </p:cNvSpPr>
          <p:nvPr>
            <p:ph sz="half" idx="1"/>
          </p:nvPr>
        </p:nvSpPr>
        <p:spPr/>
        <p:txBody>
          <a:bodyPr/>
          <a:lstStyle/>
          <a:p>
            <a:r>
              <a:rPr lang="en-US" sz="3600" b="1" dirty="0"/>
              <a:t>40% </a:t>
            </a:r>
            <a:r>
              <a:rPr lang="en-US" dirty="0"/>
              <a:t>use restricted-access data</a:t>
            </a:r>
          </a:p>
          <a:p>
            <a:r>
              <a:rPr lang="en-US" sz="3600" b="1" dirty="0"/>
              <a:t>25% </a:t>
            </a:r>
            <a:r>
              <a:rPr lang="en-US" dirty="0"/>
              <a:t>use public-use data and are mostly or completely reproducible</a:t>
            </a:r>
          </a:p>
          <a:p>
            <a:r>
              <a:rPr lang="en-US" sz="3600" b="1" dirty="0"/>
              <a:t>25% </a:t>
            </a:r>
            <a:r>
              <a:rPr lang="en-US" dirty="0"/>
              <a:t>use public-use data and are only partially reproducible</a:t>
            </a:r>
          </a:p>
          <a:p>
            <a:r>
              <a:rPr lang="en-US" sz="3600" b="1" dirty="0"/>
              <a:t>10% </a:t>
            </a:r>
            <a:r>
              <a:rPr lang="en-US" dirty="0"/>
              <a:t>fail to yield useful results</a:t>
            </a:r>
          </a:p>
        </p:txBody>
      </p:sp>
      <p:pic>
        <p:nvPicPr>
          <p:cNvPr id="6" name="Content Placeholder 5"/>
          <p:cNvPicPr>
            <a:picLocks noGrp="1" noChangeAspect="1"/>
          </p:cNvPicPr>
          <p:nvPr>
            <p:ph sz="half" idx="2"/>
          </p:nvPr>
        </p:nvPicPr>
        <p:blipFill>
          <a:blip r:embed="rId2"/>
          <a:stretch>
            <a:fillRect/>
          </a:stretch>
        </p:blipFill>
        <p:spPr>
          <a:xfrm>
            <a:off x="6481716" y="1825625"/>
            <a:ext cx="4562568" cy="4351338"/>
          </a:xfrm>
          <a:prstGeom prst="rect">
            <a:avLst/>
          </a:prstGeom>
        </p:spPr>
      </p:pic>
      <p:grpSp>
        <p:nvGrpSpPr>
          <p:cNvPr id="14" name="Group 13"/>
          <p:cNvGrpSpPr/>
          <p:nvPr/>
        </p:nvGrpSpPr>
        <p:grpSpPr>
          <a:xfrm>
            <a:off x="6019800" y="1690688"/>
            <a:ext cx="3338513" cy="1766887"/>
            <a:chOff x="6019800" y="1690688"/>
            <a:chExt cx="3338513" cy="1766887"/>
          </a:xfrm>
        </p:grpSpPr>
        <p:sp>
          <p:nvSpPr>
            <p:cNvPr id="7" name="Rectangle 6"/>
            <p:cNvSpPr/>
            <p:nvPr/>
          </p:nvSpPr>
          <p:spPr>
            <a:xfrm>
              <a:off x="6019800" y="1690688"/>
              <a:ext cx="2018731" cy="9160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It’s only ½ full!</a:t>
              </a:r>
            </a:p>
          </p:txBody>
        </p:sp>
        <p:cxnSp>
          <p:nvCxnSpPr>
            <p:cNvPr id="9" name="Straight Arrow Connector 8"/>
            <p:cNvCxnSpPr/>
            <p:nvPr/>
          </p:nvCxnSpPr>
          <p:spPr>
            <a:xfrm>
              <a:off x="7847463" y="2374710"/>
              <a:ext cx="1510850" cy="1082865"/>
            </a:xfrm>
            <a:prstGeom prst="straightConnector1">
              <a:avLst/>
            </a:prstGeom>
            <a:ln w="1174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886165" y="4148954"/>
            <a:ext cx="3472148" cy="1157288"/>
            <a:chOff x="5886165" y="4148954"/>
            <a:chExt cx="3472148" cy="1157288"/>
          </a:xfrm>
        </p:grpSpPr>
        <p:sp>
          <p:nvSpPr>
            <p:cNvPr id="10" name="Rectangle 9"/>
            <p:cNvSpPr/>
            <p:nvPr/>
          </p:nvSpPr>
          <p:spPr>
            <a:xfrm>
              <a:off x="5886165" y="4148954"/>
              <a:ext cx="2286000" cy="1157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Hey, it’s not empty!</a:t>
              </a:r>
            </a:p>
          </p:txBody>
        </p:sp>
        <p:cxnSp>
          <p:nvCxnSpPr>
            <p:cNvPr id="13" name="Straight Arrow Connector 12"/>
            <p:cNvCxnSpPr/>
            <p:nvPr/>
          </p:nvCxnSpPr>
          <p:spPr>
            <a:xfrm>
              <a:off x="8038531" y="4514850"/>
              <a:ext cx="1319782" cy="414338"/>
            </a:xfrm>
            <a:prstGeom prst="straightConnector1">
              <a:avLst/>
            </a:prstGeom>
            <a:ln w="120650">
              <a:tailEnd type="triangle"/>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728663" y="1690688"/>
            <a:ext cx="5157502" cy="916034"/>
          </a:xfrm>
          <a:prstGeom prst="rect">
            <a:avLst/>
          </a:prstGeom>
          <a:noFill/>
          <a:ln w="666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38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61037" y="1449659"/>
            <a:ext cx="6069925" cy="1446550"/>
          </a:xfrm>
          <a:prstGeom prst="rect">
            <a:avLst/>
          </a:prstGeom>
          <a:noFill/>
        </p:spPr>
        <p:txBody>
          <a:bodyPr wrap="square" rtlCol="0">
            <a:spAutoFit/>
          </a:bodyPr>
          <a:lstStyle/>
          <a:p>
            <a:pPr algn="ctr"/>
            <a:r>
              <a:rPr lang="en-US" sz="8800" dirty="0">
                <a:solidFill>
                  <a:schemeClr val="bg1"/>
                </a:solidFill>
              </a:rPr>
              <a:t>Causes?</a:t>
            </a:r>
            <a:endParaRPr lang="en-US" dirty="0">
              <a:solidFill>
                <a:schemeClr val="bg1"/>
              </a:solidFill>
            </a:endParaRPr>
          </a:p>
        </p:txBody>
      </p:sp>
    </p:spTree>
    <p:extLst>
      <p:ext uri="{BB962C8B-B14F-4D97-AF65-F5344CB8AC3E}">
        <p14:creationId xmlns:p14="http://schemas.microsoft.com/office/powerpoint/2010/main" val="757593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Failure to curate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00762" y="2742566"/>
            <a:ext cx="6190476" cy="2561905"/>
          </a:xfrm>
        </p:spPr>
      </p:pic>
    </p:spTree>
    <p:extLst>
      <p:ext uri="{BB962C8B-B14F-4D97-AF65-F5344CB8AC3E}">
        <p14:creationId xmlns:p14="http://schemas.microsoft.com/office/powerpoint/2010/main" val="2675730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citation practices</a:t>
            </a:r>
          </a:p>
        </p:txBody>
      </p:sp>
      <p:sp>
        <p:nvSpPr>
          <p:cNvPr id="3" name="Content Placeholder 2"/>
          <p:cNvSpPr>
            <a:spLocks noGrp="1"/>
          </p:cNvSpPr>
          <p:nvPr>
            <p:ph idx="1"/>
          </p:nvPr>
        </p:nvSpPr>
        <p:spPr/>
        <p:txBody>
          <a:bodyPr/>
          <a:lstStyle/>
          <a:p>
            <a:r>
              <a:rPr lang="en-US" sz="3200" b="1" dirty="0" err="1"/>
              <a:t>Macrodata</a:t>
            </a:r>
            <a:r>
              <a:rPr lang="en-US" sz="3200" b="1" dirty="0"/>
              <a:t>:</a:t>
            </a:r>
          </a:p>
          <a:p>
            <a:pPr marL="0" indent="0" algn="ctr">
              <a:buNone/>
            </a:pPr>
            <a:r>
              <a:rPr lang="en-US" dirty="0">
                <a:latin typeface="Century" panose="02040604050505020304" pitchFamily="18" charset="0"/>
              </a:rPr>
              <a:t>“We use data downloaded from </a:t>
            </a:r>
            <a:br>
              <a:rPr lang="en-US" dirty="0">
                <a:latin typeface="Century" panose="02040604050505020304" pitchFamily="18" charset="0"/>
              </a:rPr>
            </a:br>
            <a:r>
              <a:rPr lang="en-US" dirty="0">
                <a:latin typeface="Century" panose="02040604050505020304" pitchFamily="18" charset="0"/>
              </a:rPr>
              <a:t>the Bureau of Economic Analysis…”</a:t>
            </a:r>
            <a:endParaRPr lang="en-US" dirty="0"/>
          </a:p>
          <a:p>
            <a:r>
              <a:rPr lang="en-US" sz="3200" b="1" dirty="0"/>
              <a:t>Microdata</a:t>
            </a:r>
            <a:r>
              <a:rPr lang="en-US" dirty="0"/>
              <a:t>:</a:t>
            </a:r>
          </a:p>
          <a:p>
            <a:endParaRPr lang="en-US" dirty="0"/>
          </a:p>
          <a:p>
            <a:pPr marL="0" indent="0" algn="ctr">
              <a:buNone/>
            </a:pPr>
            <a:r>
              <a:rPr lang="en-US" dirty="0">
                <a:latin typeface="Century" panose="02040604050505020304" pitchFamily="18" charset="0"/>
              </a:rPr>
              <a:t>“… this paper uses data from </a:t>
            </a:r>
            <a:br>
              <a:rPr lang="en-US" dirty="0">
                <a:latin typeface="Century" panose="02040604050505020304" pitchFamily="18" charset="0"/>
              </a:rPr>
            </a:br>
            <a:r>
              <a:rPr lang="en-US" dirty="0">
                <a:latin typeface="Century" panose="02040604050505020304" pitchFamily="18" charset="0"/>
              </a:rPr>
              <a:t>the Current Population Survey…”</a:t>
            </a:r>
          </a:p>
        </p:txBody>
      </p:sp>
    </p:spTree>
    <p:extLst>
      <p:ext uri="{BB962C8B-B14F-4D97-AF65-F5344CB8AC3E}">
        <p14:creationId xmlns:p14="http://schemas.microsoft.com/office/powerpoint/2010/main" val="1601522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describing RELIABLE archives</a:t>
            </a:r>
          </a:p>
        </p:txBody>
      </p:sp>
      <p:sp>
        <p:nvSpPr>
          <p:cNvPr id="3" name="Content Placeholder 2"/>
          <p:cNvSpPr>
            <a:spLocks noGrp="1"/>
          </p:cNvSpPr>
          <p:nvPr>
            <p:ph idx="1"/>
          </p:nvPr>
        </p:nvSpPr>
        <p:spPr/>
        <p:txBody>
          <a:bodyPr/>
          <a:lstStyle/>
          <a:p>
            <a:pPr marL="0" indent="0">
              <a:buNone/>
            </a:pPr>
            <a:r>
              <a:rPr lang="en-US" sz="3600" dirty="0"/>
              <a:t>Many datasets </a:t>
            </a:r>
          </a:p>
          <a:p>
            <a:pPr lvl="1"/>
            <a:r>
              <a:rPr lang="en-US" sz="3200" dirty="0"/>
              <a:t>Are imperfectly described</a:t>
            </a:r>
          </a:p>
          <a:p>
            <a:pPr lvl="2"/>
            <a:r>
              <a:rPr lang="en-US" sz="2800" dirty="0"/>
              <a:t>Very few data citations</a:t>
            </a:r>
          </a:p>
          <a:p>
            <a:pPr lvl="1"/>
            <a:r>
              <a:rPr lang="en-US" sz="3200" dirty="0"/>
              <a:t>Are badly documented</a:t>
            </a:r>
          </a:p>
          <a:p>
            <a:pPr lvl="1"/>
            <a:r>
              <a:rPr lang="en-US" sz="3200" dirty="0"/>
              <a:t>Have no (permanent) location defined </a:t>
            </a:r>
          </a:p>
          <a:p>
            <a:pPr lvl="2"/>
            <a:r>
              <a:rPr lang="en-US" sz="2800" dirty="0"/>
              <a:t>Even for data from high-profile organizations!</a:t>
            </a:r>
          </a:p>
          <a:p>
            <a:pPr lvl="1"/>
            <a:r>
              <a:rPr lang="en-US" sz="3200" dirty="0"/>
              <a:t>All of the above</a:t>
            </a:r>
          </a:p>
          <a:p>
            <a:pPr lvl="1"/>
            <a:endParaRPr lang="en-US" dirty="0"/>
          </a:p>
        </p:txBody>
      </p:sp>
    </p:spTree>
    <p:extLst>
      <p:ext uri="{BB962C8B-B14F-4D97-AF65-F5344CB8AC3E}">
        <p14:creationId xmlns:p14="http://schemas.microsoft.com/office/powerpoint/2010/main" val="47890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11180" y="1873728"/>
            <a:ext cx="7169640" cy="1446550"/>
          </a:xfrm>
          <a:prstGeom prst="rect">
            <a:avLst/>
          </a:prstGeom>
          <a:noFill/>
        </p:spPr>
        <p:txBody>
          <a:bodyPr wrap="square" rtlCol="0">
            <a:spAutoFit/>
          </a:bodyPr>
          <a:lstStyle/>
          <a:p>
            <a:pPr algn="ctr"/>
            <a:r>
              <a:rPr lang="en-US" sz="8800" dirty="0">
                <a:solidFill>
                  <a:schemeClr val="bg1"/>
                </a:solidFill>
              </a:rPr>
              <a:t>Consequences.</a:t>
            </a:r>
            <a:endParaRPr lang="en-US" dirty="0">
              <a:solidFill>
                <a:schemeClr val="bg1"/>
              </a:solidFill>
            </a:endParaRPr>
          </a:p>
        </p:txBody>
      </p:sp>
    </p:spTree>
    <p:extLst>
      <p:ext uri="{BB962C8B-B14F-4D97-AF65-F5344CB8AC3E}">
        <p14:creationId xmlns:p14="http://schemas.microsoft.com/office/powerpoint/2010/main" val="3723033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round (2012-)</a:t>
            </a:r>
          </a:p>
        </p:txBody>
      </p:sp>
      <p:sp>
        <p:nvSpPr>
          <p:cNvPr id="3" name="Content Placeholder 2"/>
          <p:cNvSpPr>
            <a:spLocks noGrp="1"/>
          </p:cNvSpPr>
          <p:nvPr>
            <p:ph idx="1"/>
          </p:nvPr>
        </p:nvSpPr>
        <p:spPr>
          <a:xfrm>
            <a:off x="2358662" y="1583140"/>
            <a:ext cx="8175716" cy="4728308"/>
          </a:xfrm>
        </p:spPr>
        <p:txBody>
          <a:bodyPr>
            <a:noAutofit/>
          </a:bodyPr>
          <a:lstStyle/>
          <a:p>
            <a:r>
              <a:rPr lang="en-US" sz="4400" b="1" dirty="0"/>
              <a:t>Greater </a:t>
            </a:r>
            <a:r>
              <a:rPr lang="en-US" sz="4400" b="1" u="sng" dirty="0">
                <a:solidFill>
                  <a:schemeClr val="accent5">
                    <a:lumMod val="75000"/>
                  </a:schemeClr>
                </a:solidFill>
              </a:rPr>
              <a:t>enforcement</a:t>
            </a:r>
            <a:r>
              <a:rPr lang="en-US" sz="4400" b="1" dirty="0"/>
              <a:t> of data (and code) availability</a:t>
            </a:r>
          </a:p>
          <a:p>
            <a:pPr lvl="1"/>
            <a:r>
              <a:rPr lang="en-US" sz="3600" dirty="0"/>
              <a:t>2015, AJ Political Science</a:t>
            </a:r>
          </a:p>
          <a:p>
            <a:pPr lvl="1"/>
            <a:r>
              <a:rPr lang="en-US" sz="3600" dirty="0"/>
              <a:t>2016, Data Editor for ASA Software Section</a:t>
            </a:r>
          </a:p>
          <a:p>
            <a:pPr lvl="1"/>
            <a:r>
              <a:rPr lang="en-US" sz="3600" dirty="0"/>
              <a:t>2016, Statistical review added Science</a:t>
            </a:r>
          </a:p>
          <a:p>
            <a:pPr lvl="1"/>
            <a:r>
              <a:rPr lang="en-US" sz="3600" dirty="0"/>
              <a:t>2017: AEA appoints Data Editor, with mandate to do similar activities </a:t>
            </a:r>
            <a:br>
              <a:rPr lang="en-US" sz="3600" dirty="0"/>
            </a:br>
            <a:r>
              <a:rPr lang="en-US" sz="2800" dirty="0"/>
              <a:t>(also EJ, </a:t>
            </a:r>
            <a:r>
              <a:rPr lang="en-US" sz="2800" dirty="0" err="1"/>
              <a:t>Restud</a:t>
            </a:r>
            <a:r>
              <a:rPr lang="en-US" sz="2800" dirty="0"/>
              <a:t>, CJE, </a:t>
            </a:r>
            <a:r>
              <a:rPr lang="en-US" sz="2800" dirty="0" err="1"/>
              <a:t>Econometrica</a:t>
            </a:r>
            <a:r>
              <a:rPr lang="en-US" sz="2800" dirty="0"/>
              <a:t>, Economic Inquiry…)</a:t>
            </a:r>
            <a:endParaRPr lang="en-US" sz="3600" dirty="0"/>
          </a:p>
        </p:txBody>
      </p:sp>
    </p:spTree>
    <p:extLst>
      <p:ext uri="{BB962C8B-B14F-4D97-AF65-F5344CB8AC3E}">
        <p14:creationId xmlns:p14="http://schemas.microsoft.com/office/powerpoint/2010/main" val="1713058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8905" y="1582824"/>
            <a:ext cx="8114190" cy="2800767"/>
          </a:xfrm>
          <a:prstGeom prst="rect">
            <a:avLst/>
          </a:prstGeom>
          <a:noFill/>
        </p:spPr>
        <p:txBody>
          <a:bodyPr wrap="square" rtlCol="0">
            <a:spAutoFit/>
          </a:bodyPr>
          <a:lstStyle/>
          <a:p>
            <a:pPr algn="ctr"/>
            <a:r>
              <a:rPr lang="en-US" sz="8800" dirty="0"/>
              <a:t>→ </a:t>
            </a:r>
            <a:r>
              <a:rPr lang="en-US" sz="8800" u="sng" dirty="0">
                <a:solidFill>
                  <a:schemeClr val="bg1"/>
                </a:solidFill>
              </a:rPr>
              <a:t>Verifying</a:t>
            </a:r>
            <a:r>
              <a:rPr lang="en-US" sz="8800" dirty="0">
                <a:solidFill>
                  <a:schemeClr val="bg1"/>
                </a:solidFill>
              </a:rPr>
              <a:t> reproducibility</a:t>
            </a:r>
            <a:endParaRPr lang="en-US" dirty="0">
              <a:solidFill>
                <a:schemeClr val="bg1"/>
              </a:solidFill>
            </a:endParaRPr>
          </a:p>
        </p:txBody>
      </p:sp>
    </p:spTree>
    <p:extLst>
      <p:ext uri="{BB962C8B-B14F-4D97-AF65-F5344CB8AC3E}">
        <p14:creationId xmlns:p14="http://schemas.microsoft.com/office/powerpoint/2010/main" val="3666343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3943" y="365125"/>
            <a:ext cx="7825154" cy="5868866"/>
          </a:xfrm>
        </p:spPr>
      </p:pic>
      <p:sp>
        <p:nvSpPr>
          <p:cNvPr id="5" name="TextBox 4"/>
          <p:cNvSpPr txBox="1"/>
          <p:nvPr/>
        </p:nvSpPr>
        <p:spPr>
          <a:xfrm>
            <a:off x="316523" y="5574323"/>
            <a:ext cx="2004646" cy="646331"/>
          </a:xfrm>
          <a:prstGeom prst="rect">
            <a:avLst/>
          </a:prstGeom>
          <a:noFill/>
        </p:spPr>
        <p:txBody>
          <a:bodyPr wrap="square" rtlCol="0">
            <a:spAutoFit/>
          </a:bodyPr>
          <a:lstStyle/>
          <a:p>
            <a:r>
              <a:rPr lang="en-US" dirty="0"/>
              <a:t>From @</a:t>
            </a:r>
            <a:r>
              <a:rPr lang="en-US" dirty="0" err="1"/>
              <a:t>sdellavi</a:t>
            </a:r>
            <a:endParaRPr lang="en-US" dirty="0"/>
          </a:p>
          <a:p>
            <a:r>
              <a:rPr lang="en-US" dirty="0"/>
              <a:t>AER 1911</a:t>
            </a:r>
          </a:p>
        </p:txBody>
      </p:sp>
    </p:spTree>
    <p:extLst>
      <p:ext uri="{BB962C8B-B14F-4D97-AF65-F5344CB8AC3E}">
        <p14:creationId xmlns:p14="http://schemas.microsoft.com/office/powerpoint/2010/main" val="1049413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Current Data Availability Policies are Broken</a:t>
            </a:r>
          </a:p>
        </p:txBody>
      </p:sp>
      <p:sp>
        <p:nvSpPr>
          <p:cNvPr id="3" name="Content Placeholder 2"/>
          <p:cNvSpPr>
            <a:spLocks noGrp="1"/>
          </p:cNvSpPr>
          <p:nvPr>
            <p:ph idx="1"/>
          </p:nvPr>
        </p:nvSpPr>
        <p:spPr/>
        <p:txBody>
          <a:bodyPr>
            <a:normAutofit/>
          </a:bodyPr>
          <a:lstStyle/>
          <a:p>
            <a:r>
              <a:rPr lang="en-US" sz="4800" dirty="0"/>
              <a:t>If the Data is </a:t>
            </a:r>
            <a:br>
              <a:rPr lang="en-US" sz="4800" dirty="0"/>
            </a:br>
            <a:r>
              <a:rPr lang="en-US" sz="4800" b="1" dirty="0">
                <a:solidFill>
                  <a:schemeClr val="accent4">
                    <a:lumMod val="75000"/>
                  </a:schemeClr>
                </a:solidFill>
              </a:rPr>
              <a:t>not open-access</a:t>
            </a:r>
            <a:r>
              <a:rPr lang="en-US" sz="4800" dirty="0"/>
              <a:t>,</a:t>
            </a:r>
            <a:br>
              <a:rPr lang="en-US" sz="4800" dirty="0"/>
            </a:br>
            <a:r>
              <a:rPr lang="en-US" sz="4800" dirty="0"/>
              <a:t> </a:t>
            </a:r>
            <a:br>
              <a:rPr lang="en-US" sz="4800" dirty="0"/>
            </a:br>
            <a:r>
              <a:rPr lang="en-US" sz="4800" b="1" dirty="0">
                <a:solidFill>
                  <a:srgbClr val="C00000"/>
                </a:solidFill>
              </a:rPr>
              <a:t>no systematic information is collected </a:t>
            </a:r>
            <a:br>
              <a:rPr lang="en-US" sz="4800" b="1" dirty="0">
                <a:solidFill>
                  <a:srgbClr val="C00000"/>
                </a:solidFill>
              </a:rPr>
            </a:br>
            <a:r>
              <a:rPr lang="en-US" sz="4000" dirty="0"/>
              <a:t>(“exemption”)</a:t>
            </a:r>
            <a:endParaRPr lang="en-US" sz="4000" b="1" dirty="0"/>
          </a:p>
        </p:txBody>
      </p:sp>
    </p:spTree>
    <p:extLst>
      <p:ext uri="{BB962C8B-B14F-4D97-AF65-F5344CB8AC3E}">
        <p14:creationId xmlns:p14="http://schemas.microsoft.com/office/powerpoint/2010/main" val="2519871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asked for “deposits”…</a:t>
            </a:r>
          </a:p>
        </p:txBody>
      </p:sp>
      <p:sp>
        <p:nvSpPr>
          <p:cNvPr id="3" name="Content Placeholder 2"/>
          <p:cNvSpPr>
            <a:spLocks noGrp="1"/>
          </p:cNvSpPr>
          <p:nvPr>
            <p:ph idx="1"/>
          </p:nvPr>
        </p:nvSpPr>
        <p:spPr/>
        <p:txBody>
          <a:bodyPr>
            <a:normAutofit/>
          </a:bodyPr>
          <a:lstStyle/>
          <a:p>
            <a:pPr marL="0" indent="0" algn="ctr">
              <a:buNone/>
            </a:pPr>
            <a:r>
              <a:rPr lang="en-US" sz="6000" dirty="0"/>
              <a:t>If you used files at</a:t>
            </a:r>
            <a:br>
              <a:rPr lang="en-US" sz="6000" dirty="0"/>
            </a:br>
            <a:r>
              <a:rPr lang="en-US" sz="6000" dirty="0"/>
              <a:t>the National Archives,</a:t>
            </a:r>
            <a:br>
              <a:rPr lang="en-US" sz="6000" dirty="0"/>
            </a:br>
            <a:br>
              <a:rPr lang="en-US" sz="6000" dirty="0"/>
            </a:br>
            <a:r>
              <a:rPr lang="en-US" sz="6000" dirty="0"/>
              <a:t>would we ask you to “deposit”  them?</a:t>
            </a:r>
          </a:p>
        </p:txBody>
      </p:sp>
    </p:spTree>
    <p:extLst>
      <p:ext uri="{BB962C8B-B14F-4D97-AF65-F5344CB8AC3E}">
        <p14:creationId xmlns:p14="http://schemas.microsoft.com/office/powerpoint/2010/main" val="3878643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asked for “deposits”…</a:t>
            </a:r>
          </a:p>
        </p:txBody>
      </p:sp>
      <p:sp>
        <p:nvSpPr>
          <p:cNvPr id="3" name="Content Placeholder 2"/>
          <p:cNvSpPr>
            <a:spLocks noGrp="1"/>
          </p:cNvSpPr>
          <p:nvPr>
            <p:ph idx="1"/>
          </p:nvPr>
        </p:nvSpPr>
        <p:spPr/>
        <p:txBody>
          <a:bodyPr>
            <a:normAutofit/>
          </a:bodyPr>
          <a:lstStyle/>
          <a:p>
            <a:pPr marL="0" indent="0" algn="ctr">
              <a:buNone/>
            </a:pPr>
            <a:r>
              <a:rPr lang="en-US" sz="6000" dirty="0"/>
              <a:t>If you used files at</a:t>
            </a:r>
            <a:br>
              <a:rPr lang="en-US" sz="6000" dirty="0"/>
            </a:br>
            <a:r>
              <a:rPr lang="en-US" sz="6000" dirty="0"/>
              <a:t>the National Archives,</a:t>
            </a:r>
            <a:br>
              <a:rPr lang="en-US" sz="6000" dirty="0"/>
            </a:br>
            <a:br>
              <a:rPr lang="en-US" sz="6000" dirty="0"/>
            </a:br>
            <a:r>
              <a:rPr lang="en-US" sz="6000" b="1" dirty="0">
                <a:solidFill>
                  <a:schemeClr val="accent2">
                    <a:lumMod val="50000"/>
                  </a:schemeClr>
                </a:solidFill>
              </a:rPr>
              <a:t>you should describe where they are!</a:t>
            </a:r>
          </a:p>
        </p:txBody>
      </p:sp>
    </p:spTree>
    <p:extLst>
      <p:ext uri="{BB962C8B-B14F-4D97-AF65-F5344CB8AC3E}">
        <p14:creationId xmlns:p14="http://schemas.microsoft.com/office/powerpoint/2010/main" val="4005890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50147" y="674400"/>
            <a:ext cx="8114190" cy="4154984"/>
          </a:xfrm>
          <a:prstGeom prst="rect">
            <a:avLst/>
          </a:prstGeom>
          <a:noFill/>
        </p:spPr>
        <p:txBody>
          <a:bodyPr wrap="square" rtlCol="0">
            <a:spAutoFit/>
          </a:bodyPr>
          <a:lstStyle/>
          <a:p>
            <a:pPr algn="ctr"/>
            <a:r>
              <a:rPr lang="en-US" sz="8800" dirty="0">
                <a:solidFill>
                  <a:schemeClr val="bg1"/>
                </a:solidFill>
              </a:rPr>
              <a:t>Require greater transparency of data/code </a:t>
            </a:r>
            <a:endParaRPr lang="en-US" dirty="0">
              <a:solidFill>
                <a:schemeClr val="bg1"/>
              </a:solidFill>
            </a:endParaRPr>
          </a:p>
        </p:txBody>
      </p:sp>
    </p:spTree>
    <p:extLst>
      <p:ext uri="{BB962C8B-B14F-4D97-AF65-F5344CB8AC3E}">
        <p14:creationId xmlns:p14="http://schemas.microsoft.com/office/powerpoint/2010/main" val="196233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Transparency of data</a:t>
            </a:r>
          </a:p>
        </p:txBody>
      </p:sp>
      <p:sp>
        <p:nvSpPr>
          <p:cNvPr id="3" name="Content Placeholder 2"/>
          <p:cNvSpPr>
            <a:spLocks noGrp="1"/>
          </p:cNvSpPr>
          <p:nvPr>
            <p:ph idx="1"/>
          </p:nvPr>
        </p:nvSpPr>
        <p:spPr>
          <a:xfrm>
            <a:off x="2358662" y="1583140"/>
            <a:ext cx="8175716" cy="4728308"/>
          </a:xfrm>
        </p:spPr>
        <p:txBody>
          <a:bodyPr>
            <a:noAutofit/>
          </a:bodyPr>
          <a:lstStyle/>
          <a:p>
            <a:r>
              <a:rPr lang="en-US" sz="3600" dirty="0"/>
              <a:t>Provenance</a:t>
            </a:r>
          </a:p>
          <a:p>
            <a:pPr lvl="1"/>
            <a:r>
              <a:rPr lang="en-US" sz="3200" dirty="0"/>
              <a:t>Where did the data come from?</a:t>
            </a:r>
          </a:p>
          <a:p>
            <a:r>
              <a:rPr lang="en-US" sz="3600" dirty="0"/>
              <a:t>Preservation</a:t>
            </a:r>
          </a:p>
          <a:p>
            <a:pPr lvl="1"/>
            <a:r>
              <a:rPr lang="en-US" sz="3200" dirty="0"/>
              <a:t>Not new, but better tools (no ZIP files…)</a:t>
            </a:r>
          </a:p>
          <a:p>
            <a:pPr lvl="1"/>
            <a:r>
              <a:rPr lang="en-US" sz="3200" dirty="0"/>
              <a:t>Also: preservation in place when data not shareable broadly</a:t>
            </a:r>
          </a:p>
          <a:p>
            <a:r>
              <a:rPr lang="en-US" sz="3600" dirty="0"/>
              <a:t>Access rights</a:t>
            </a:r>
          </a:p>
          <a:p>
            <a:pPr lvl="1"/>
            <a:r>
              <a:rPr lang="en-US" sz="3200" dirty="0"/>
              <a:t>Better understanding of full conditions of access (person, monetary, time)</a:t>
            </a:r>
          </a:p>
        </p:txBody>
      </p:sp>
    </p:spTree>
    <p:extLst>
      <p:ext uri="{BB962C8B-B14F-4D97-AF65-F5344CB8AC3E}">
        <p14:creationId xmlns:p14="http://schemas.microsoft.com/office/powerpoint/2010/main" val="2761315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365125"/>
            <a:ext cx="9784080" cy="2247446"/>
          </a:xfrm>
        </p:spPr>
        <p:txBody>
          <a:bodyPr>
            <a:normAutofit/>
          </a:bodyPr>
          <a:lstStyle/>
          <a:p>
            <a:r>
              <a:rPr lang="en-US" dirty="0"/>
              <a:t>Why do journals like “supplemental ZIP files” and affiliated repositories? </a:t>
            </a:r>
          </a:p>
        </p:txBody>
      </p:sp>
      <p:sp>
        <p:nvSpPr>
          <p:cNvPr id="3" name="Content Placeholder 2"/>
          <p:cNvSpPr>
            <a:spLocks noGrp="1"/>
          </p:cNvSpPr>
          <p:nvPr>
            <p:ph idx="1"/>
          </p:nvPr>
        </p:nvSpPr>
        <p:spPr/>
        <p:txBody>
          <a:bodyPr/>
          <a:lstStyle/>
          <a:p>
            <a:pPr marL="0" indent="0" algn="ctr">
              <a:buNone/>
            </a:pPr>
            <a:endParaRPr lang="en-US" sz="3600" dirty="0"/>
          </a:p>
          <a:p>
            <a:pPr lvl="1"/>
            <a:r>
              <a:rPr lang="en-US" dirty="0"/>
              <a:t>They can ensure </a:t>
            </a:r>
            <a:r>
              <a:rPr lang="en-US" b="1" dirty="0">
                <a:solidFill>
                  <a:schemeClr val="accent1">
                    <a:lumMod val="50000"/>
                  </a:schemeClr>
                </a:solidFill>
              </a:rPr>
              <a:t>longevity/ persistence</a:t>
            </a:r>
          </a:p>
          <a:p>
            <a:pPr lvl="1"/>
            <a:r>
              <a:rPr lang="en-US" dirty="0"/>
              <a:t>They can ensure </a:t>
            </a:r>
            <a:r>
              <a:rPr lang="en-US" b="1" dirty="0">
                <a:solidFill>
                  <a:schemeClr val="accent1">
                    <a:lumMod val="50000"/>
                  </a:schemeClr>
                </a:solidFill>
              </a:rPr>
              <a:t>access</a:t>
            </a:r>
          </a:p>
          <a:p>
            <a:pPr lvl="1"/>
            <a:r>
              <a:rPr lang="en-US" dirty="0"/>
              <a:t>They can ensure </a:t>
            </a:r>
            <a:r>
              <a:rPr lang="en-US" b="1" dirty="0">
                <a:solidFill>
                  <a:schemeClr val="accent1">
                    <a:lumMod val="50000"/>
                  </a:schemeClr>
                </a:solidFill>
              </a:rPr>
              <a:t>availability</a:t>
            </a:r>
          </a:p>
          <a:p>
            <a:pPr lvl="1"/>
            <a:endParaRPr lang="en-US" dirty="0"/>
          </a:p>
        </p:txBody>
      </p:sp>
    </p:spTree>
    <p:extLst>
      <p:ext uri="{BB962C8B-B14F-4D97-AF65-F5344CB8AC3E}">
        <p14:creationId xmlns:p14="http://schemas.microsoft.com/office/powerpoint/2010/main" val="354208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365125"/>
            <a:ext cx="9784080" cy="2247446"/>
          </a:xfrm>
        </p:spPr>
        <p:txBody>
          <a:bodyPr>
            <a:normAutofit/>
          </a:bodyPr>
          <a:lstStyle/>
          <a:p>
            <a:r>
              <a:rPr lang="en-US" dirty="0"/>
              <a:t>What are the characteristics of </a:t>
            </a:r>
            <a:br>
              <a:rPr lang="en-US" dirty="0"/>
            </a:br>
            <a:r>
              <a:rPr lang="en-US" b="1" dirty="0"/>
              <a:t>trusted repositories</a:t>
            </a:r>
            <a:r>
              <a:rPr lang="en-US" dirty="0"/>
              <a:t> (data archives)? </a:t>
            </a:r>
          </a:p>
        </p:txBody>
      </p:sp>
      <p:sp>
        <p:nvSpPr>
          <p:cNvPr id="3" name="Content Placeholder 2"/>
          <p:cNvSpPr>
            <a:spLocks noGrp="1"/>
          </p:cNvSpPr>
          <p:nvPr>
            <p:ph idx="1"/>
          </p:nvPr>
        </p:nvSpPr>
        <p:spPr/>
        <p:txBody>
          <a:bodyPr/>
          <a:lstStyle/>
          <a:p>
            <a:pPr marL="0" indent="0" algn="ctr">
              <a:buNone/>
            </a:pPr>
            <a:endParaRPr lang="en-US" sz="3600" dirty="0"/>
          </a:p>
          <a:p>
            <a:pPr lvl="1"/>
            <a:r>
              <a:rPr lang="en-US" dirty="0"/>
              <a:t>They DO ensure </a:t>
            </a:r>
            <a:r>
              <a:rPr lang="en-US" b="1" dirty="0">
                <a:solidFill>
                  <a:schemeClr val="accent1">
                    <a:lumMod val="50000"/>
                  </a:schemeClr>
                </a:solidFill>
              </a:rPr>
              <a:t>longevity/ persistence</a:t>
            </a:r>
          </a:p>
          <a:p>
            <a:pPr lvl="1"/>
            <a:r>
              <a:rPr lang="en-US" dirty="0"/>
              <a:t>They DO ensure </a:t>
            </a:r>
            <a:r>
              <a:rPr lang="en-US" b="1" dirty="0">
                <a:solidFill>
                  <a:schemeClr val="accent1">
                    <a:lumMod val="50000"/>
                  </a:schemeClr>
                </a:solidFill>
              </a:rPr>
              <a:t>access</a:t>
            </a:r>
          </a:p>
          <a:p>
            <a:pPr lvl="1"/>
            <a:r>
              <a:rPr lang="en-US" dirty="0"/>
              <a:t>They DO ensure </a:t>
            </a:r>
            <a:r>
              <a:rPr lang="en-US" b="1" dirty="0">
                <a:solidFill>
                  <a:schemeClr val="accent1">
                    <a:lumMod val="50000"/>
                  </a:schemeClr>
                </a:solidFill>
              </a:rPr>
              <a:t>availability</a:t>
            </a:r>
          </a:p>
          <a:p>
            <a:pPr lvl="1"/>
            <a:endParaRPr lang="en-US" dirty="0"/>
          </a:p>
        </p:txBody>
      </p:sp>
    </p:spTree>
    <p:extLst>
      <p:ext uri="{BB962C8B-B14F-4D97-AF65-F5344CB8AC3E}">
        <p14:creationId xmlns:p14="http://schemas.microsoft.com/office/powerpoint/2010/main" val="2446946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Evolving Journal and Data Infrastructure</a:t>
            </a:r>
          </a:p>
        </p:txBody>
      </p:sp>
      <p:sp>
        <p:nvSpPr>
          <p:cNvPr id="3" name="Content Placeholder 2"/>
          <p:cNvSpPr>
            <a:spLocks noGrp="1"/>
          </p:cNvSpPr>
          <p:nvPr>
            <p:ph idx="1"/>
          </p:nvPr>
        </p:nvSpPr>
        <p:spPr/>
        <p:txBody>
          <a:bodyPr>
            <a:normAutofit/>
          </a:bodyPr>
          <a:lstStyle/>
          <a:p>
            <a:r>
              <a:rPr lang="en-US" sz="3600" dirty="0"/>
              <a:t>More self-deposit repositories in the social sciences</a:t>
            </a:r>
          </a:p>
          <a:p>
            <a:pPr lvl="1"/>
            <a:r>
              <a:rPr lang="en-US" sz="3200" dirty="0" err="1"/>
              <a:t>Dataverse</a:t>
            </a:r>
            <a:endParaRPr lang="en-US" sz="3200" dirty="0"/>
          </a:p>
          <a:p>
            <a:pPr lvl="1"/>
            <a:r>
              <a:rPr lang="en-US" sz="3200" dirty="0" err="1"/>
              <a:t>Figshare</a:t>
            </a:r>
            <a:endParaRPr lang="en-US" sz="3200" dirty="0"/>
          </a:p>
          <a:p>
            <a:pPr lvl="1"/>
            <a:r>
              <a:rPr lang="en-US" dirty="0"/>
              <a:t>(open)</a:t>
            </a:r>
            <a:r>
              <a:rPr lang="en-US" sz="3200" dirty="0"/>
              <a:t>ICPSR</a:t>
            </a:r>
          </a:p>
          <a:p>
            <a:pPr lvl="1"/>
            <a:r>
              <a:rPr lang="en-US" sz="3200" dirty="0" err="1"/>
              <a:t>Zenodo</a:t>
            </a:r>
            <a:endParaRPr lang="en-US" sz="3200" dirty="0"/>
          </a:p>
          <a:p>
            <a:pPr lvl="1"/>
            <a:r>
              <a:rPr lang="en-US" sz="3200" dirty="0"/>
              <a:t>Qualitative Data Repository (QDR)</a:t>
            </a:r>
          </a:p>
          <a:p>
            <a:pPr lvl="1"/>
            <a:r>
              <a:rPr lang="en-US" sz="3200" dirty="0"/>
              <a:t>Others…	</a:t>
            </a:r>
          </a:p>
        </p:txBody>
      </p:sp>
    </p:spTree>
    <p:extLst>
      <p:ext uri="{BB962C8B-B14F-4D97-AF65-F5344CB8AC3E}">
        <p14:creationId xmlns:p14="http://schemas.microsoft.com/office/powerpoint/2010/main" val="3847613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Evolving Journal and Data Infrastructure</a:t>
            </a:r>
          </a:p>
        </p:txBody>
      </p:sp>
      <p:sp>
        <p:nvSpPr>
          <p:cNvPr id="3" name="Content Placeholder 2"/>
          <p:cNvSpPr>
            <a:spLocks noGrp="1"/>
          </p:cNvSpPr>
          <p:nvPr>
            <p:ph idx="1"/>
          </p:nvPr>
        </p:nvSpPr>
        <p:spPr/>
        <p:txBody>
          <a:bodyPr>
            <a:normAutofit/>
          </a:bodyPr>
          <a:lstStyle/>
          <a:p>
            <a:r>
              <a:rPr lang="en-US" sz="3600" dirty="0"/>
              <a:t>More </a:t>
            </a:r>
            <a:r>
              <a:rPr lang="en-US" sz="3600" strike="sngStrike" dirty="0"/>
              <a:t>self-deposit</a:t>
            </a:r>
            <a:r>
              <a:rPr lang="en-US" sz="3600" dirty="0"/>
              <a:t> repositories in the social sciences</a:t>
            </a:r>
          </a:p>
          <a:p>
            <a:pPr lvl="1"/>
            <a:r>
              <a:rPr lang="en-US" sz="3200" dirty="0" err="1"/>
              <a:t>Dataverse</a:t>
            </a:r>
            <a:endParaRPr lang="en-US" sz="3200" dirty="0"/>
          </a:p>
          <a:p>
            <a:pPr lvl="1"/>
            <a:r>
              <a:rPr lang="en-US" sz="3200" dirty="0" err="1"/>
              <a:t>Figshare</a:t>
            </a:r>
            <a:endParaRPr lang="en-US" sz="3200" dirty="0"/>
          </a:p>
          <a:p>
            <a:pPr lvl="1"/>
            <a:r>
              <a:rPr lang="en-US" dirty="0"/>
              <a:t>(o</a:t>
            </a:r>
            <a:r>
              <a:rPr lang="en-US" sz="3200" dirty="0"/>
              <a:t>pen)ICPSR</a:t>
            </a:r>
          </a:p>
          <a:p>
            <a:pPr lvl="1"/>
            <a:r>
              <a:rPr lang="en-US" sz="3200" dirty="0" err="1"/>
              <a:t>Zenodo</a:t>
            </a:r>
            <a:endParaRPr lang="en-US" sz="3200" dirty="0"/>
          </a:p>
          <a:p>
            <a:pPr lvl="1"/>
            <a:r>
              <a:rPr lang="en-US" sz="3200" dirty="0"/>
              <a:t>Qualitative Data Repository (QDR)</a:t>
            </a:r>
          </a:p>
          <a:p>
            <a:pPr lvl="1"/>
            <a:r>
              <a:rPr lang="en-US" sz="3200" dirty="0"/>
              <a:t>Others…	</a:t>
            </a:r>
          </a:p>
        </p:txBody>
      </p:sp>
      <p:sp>
        <p:nvSpPr>
          <p:cNvPr id="4" name="Rectangle 3"/>
          <p:cNvSpPr/>
          <p:nvPr/>
        </p:nvSpPr>
        <p:spPr>
          <a:xfrm>
            <a:off x="5880100" y="2641600"/>
            <a:ext cx="5702300" cy="2273300"/>
          </a:xfrm>
          <a:prstGeom prst="rect">
            <a:avLst/>
          </a:prstGeom>
          <a:solidFill>
            <a:srgbClr val="B31B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1" indent="-457200">
              <a:buFont typeface="Arial" panose="020B0604020202020204" pitchFamily="34" charset="0"/>
              <a:buChar char="•"/>
            </a:pPr>
            <a:r>
              <a:rPr lang="en-US" sz="2800" b="1" dirty="0"/>
              <a:t>CASD</a:t>
            </a:r>
          </a:p>
          <a:p>
            <a:pPr marL="914400" lvl="1" indent="-457200">
              <a:buFont typeface="Arial" panose="020B0604020202020204" pitchFamily="34" charset="0"/>
              <a:buChar char="•"/>
            </a:pPr>
            <a:r>
              <a:rPr lang="en-US" sz="2800" b="1" dirty="0"/>
              <a:t>IAB</a:t>
            </a:r>
          </a:p>
          <a:p>
            <a:pPr marL="914400" lvl="1" indent="-457200">
              <a:buFont typeface="Arial" panose="020B0604020202020204" pitchFamily="34" charset="0"/>
              <a:buChar char="•"/>
            </a:pPr>
            <a:r>
              <a:rPr lang="en-US" sz="2800" b="1" dirty="0"/>
              <a:t>Norway</a:t>
            </a:r>
          </a:p>
          <a:p>
            <a:pPr marL="914400" lvl="1" indent="-457200">
              <a:buFont typeface="Arial" panose="020B0604020202020204" pitchFamily="34" charset="0"/>
              <a:buChar char="•"/>
            </a:pPr>
            <a:r>
              <a:rPr lang="en-US" sz="2800" b="1" dirty="0"/>
              <a:t>US Federal Statistical RDC</a:t>
            </a:r>
          </a:p>
          <a:p>
            <a:pPr marL="914400" lvl="1" indent="-457200">
              <a:buFont typeface="Arial" panose="020B0604020202020204" pitchFamily="34" charset="0"/>
              <a:buChar char="•"/>
            </a:pPr>
            <a:r>
              <a:rPr lang="en-US" sz="2800" b="1" dirty="0"/>
              <a:t>….</a:t>
            </a:r>
          </a:p>
        </p:txBody>
      </p:sp>
    </p:spTree>
    <p:extLst>
      <p:ext uri="{BB962C8B-B14F-4D97-AF65-F5344CB8AC3E}">
        <p14:creationId xmlns:p14="http://schemas.microsoft.com/office/powerpoint/2010/main" val="3913825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Transparency of code</a:t>
            </a:r>
          </a:p>
        </p:txBody>
      </p:sp>
      <p:sp>
        <p:nvSpPr>
          <p:cNvPr id="3" name="Content Placeholder 2"/>
          <p:cNvSpPr>
            <a:spLocks noGrp="1"/>
          </p:cNvSpPr>
          <p:nvPr>
            <p:ph idx="1"/>
          </p:nvPr>
        </p:nvSpPr>
        <p:spPr>
          <a:xfrm>
            <a:off x="2358662" y="1583140"/>
            <a:ext cx="8175716" cy="4728308"/>
          </a:xfrm>
        </p:spPr>
        <p:txBody>
          <a:bodyPr>
            <a:noAutofit/>
          </a:bodyPr>
          <a:lstStyle/>
          <a:p>
            <a:r>
              <a:rPr lang="en-US" sz="3600" dirty="0"/>
              <a:t>Provision</a:t>
            </a:r>
          </a:p>
          <a:p>
            <a:pPr lvl="1"/>
            <a:r>
              <a:rPr lang="en-US" sz="3200" dirty="0"/>
              <a:t>Obtain and make available all code</a:t>
            </a:r>
          </a:p>
          <a:p>
            <a:r>
              <a:rPr lang="en-US" sz="3600" dirty="0"/>
              <a:t>Test</a:t>
            </a:r>
          </a:p>
          <a:p>
            <a:pPr lvl="1"/>
            <a:r>
              <a:rPr lang="en-US" sz="3200" dirty="0"/>
              <a:t>Attempt to run code when data are available</a:t>
            </a:r>
          </a:p>
          <a:p>
            <a:r>
              <a:rPr lang="en-US" sz="3600" dirty="0"/>
              <a:t>Improve</a:t>
            </a:r>
          </a:p>
          <a:p>
            <a:pPr lvl="1"/>
            <a:r>
              <a:rPr lang="en-US" sz="3200" dirty="0"/>
              <a:t>Simple solutions that emerge at scale, but are not uniformly implemented</a:t>
            </a:r>
          </a:p>
          <a:p>
            <a:pPr lvl="1"/>
            <a:r>
              <a:rPr lang="en-US" sz="3200" dirty="0"/>
              <a:t>Knowledge dissemination</a:t>
            </a:r>
          </a:p>
        </p:txBody>
      </p:sp>
    </p:spTree>
    <p:extLst>
      <p:ext uri="{BB962C8B-B14F-4D97-AF65-F5344CB8AC3E}">
        <p14:creationId xmlns:p14="http://schemas.microsoft.com/office/powerpoint/2010/main" val="456030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of </a:t>
            </a:r>
            <a:r>
              <a:rPr lang="en-US" dirty="0" err="1"/>
              <a:t>scholary</a:t>
            </a:r>
            <a:r>
              <a:rPr lang="en-US" dirty="0"/>
              <a:t> discourse?</a:t>
            </a:r>
          </a:p>
        </p:txBody>
      </p:sp>
      <p:sp>
        <p:nvSpPr>
          <p:cNvPr id="3" name="Content Placeholder 2"/>
          <p:cNvSpPr>
            <a:spLocks noGrp="1"/>
          </p:cNvSpPr>
          <p:nvPr>
            <p:ph idx="1"/>
          </p:nvPr>
        </p:nvSpPr>
        <p:spPr/>
        <p:txBody>
          <a:bodyPr>
            <a:normAutofit/>
          </a:bodyPr>
          <a:lstStyle/>
          <a:p>
            <a:r>
              <a:rPr lang="en-US" sz="3600" dirty="0"/>
              <a:t>Early publications (20</a:t>
            </a:r>
            <a:r>
              <a:rPr lang="en-US" sz="3600" baseline="30000" dirty="0"/>
              <a:t>th</a:t>
            </a:r>
            <a:r>
              <a:rPr lang="en-US" sz="3600" dirty="0"/>
              <a:t> century) contained </a:t>
            </a:r>
            <a:r>
              <a:rPr lang="en-US" sz="3600" b="1" dirty="0">
                <a:solidFill>
                  <a:schemeClr val="accent4">
                    <a:lumMod val="75000"/>
                  </a:schemeClr>
                </a:solidFill>
              </a:rPr>
              <a:t>tables of data</a:t>
            </a:r>
            <a:r>
              <a:rPr lang="en-US" sz="3600" dirty="0"/>
              <a:t>, and the </a:t>
            </a:r>
            <a:r>
              <a:rPr lang="en-US" sz="3600" b="1" dirty="0">
                <a:solidFill>
                  <a:schemeClr val="accent5">
                    <a:lumMod val="75000"/>
                  </a:schemeClr>
                </a:solidFill>
              </a:rPr>
              <a:t>math</a:t>
            </a:r>
            <a:r>
              <a:rPr lang="en-US" sz="3600" dirty="0"/>
              <a:t> was simple (maybe)</a:t>
            </a:r>
          </a:p>
          <a:p>
            <a:pPr lvl="1"/>
            <a:r>
              <a:rPr lang="en-US" sz="4000" b="1" dirty="0">
                <a:solidFill>
                  <a:schemeClr val="accent4">
                    <a:lumMod val="75000"/>
                  </a:schemeClr>
                </a:solidFill>
              </a:rPr>
              <a:t>Data</a:t>
            </a:r>
            <a:r>
              <a:rPr lang="en-US" sz="4000" dirty="0"/>
              <a:t> became electronic, was no longer </a:t>
            </a:r>
            <a:r>
              <a:rPr lang="en-US" sz="4400" b="1" dirty="0">
                <a:solidFill>
                  <a:srgbClr val="C00000"/>
                </a:solidFill>
              </a:rPr>
              <a:t>included</a:t>
            </a:r>
            <a:r>
              <a:rPr lang="en-US" sz="4000" dirty="0"/>
              <a:t> or </a:t>
            </a:r>
            <a:r>
              <a:rPr lang="en-US" sz="4400" b="1" dirty="0">
                <a:solidFill>
                  <a:schemeClr val="accent2">
                    <a:lumMod val="75000"/>
                  </a:schemeClr>
                </a:solidFill>
              </a:rPr>
              <a:t>cited</a:t>
            </a:r>
          </a:p>
          <a:p>
            <a:pPr lvl="1"/>
            <a:r>
              <a:rPr lang="en-US" sz="4000" b="1" dirty="0">
                <a:solidFill>
                  <a:schemeClr val="accent5">
                    <a:lumMod val="75000"/>
                  </a:schemeClr>
                </a:solidFill>
              </a:rPr>
              <a:t>Math</a:t>
            </a:r>
            <a:r>
              <a:rPr lang="en-US" sz="4000" dirty="0"/>
              <a:t> was transcribed to </a:t>
            </a:r>
            <a:r>
              <a:rPr lang="en-US" sz="4400" b="1" dirty="0">
                <a:solidFill>
                  <a:schemeClr val="accent6">
                    <a:lumMod val="75000"/>
                  </a:schemeClr>
                </a:solidFill>
              </a:rPr>
              <a:t>code</a:t>
            </a:r>
            <a:r>
              <a:rPr lang="en-US" sz="4000" dirty="0"/>
              <a:t>, and was no longer </a:t>
            </a:r>
            <a:r>
              <a:rPr lang="en-US" sz="4400" b="1" dirty="0">
                <a:solidFill>
                  <a:srgbClr val="C00000"/>
                </a:solidFill>
              </a:rPr>
              <a:t>included</a:t>
            </a:r>
            <a:endParaRPr lang="en-US" sz="4000" b="1" dirty="0">
              <a:solidFill>
                <a:srgbClr val="C00000"/>
              </a:solidFill>
            </a:endParaRPr>
          </a:p>
        </p:txBody>
      </p:sp>
    </p:spTree>
    <p:extLst>
      <p:ext uri="{BB962C8B-B14F-4D97-AF65-F5344CB8AC3E}">
        <p14:creationId xmlns:p14="http://schemas.microsoft.com/office/powerpoint/2010/main" val="4174240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6227" y="2652818"/>
            <a:ext cx="8312647" cy="1446550"/>
          </a:xfrm>
          <a:prstGeom prst="rect">
            <a:avLst/>
          </a:prstGeom>
          <a:noFill/>
        </p:spPr>
        <p:txBody>
          <a:bodyPr wrap="square" rtlCol="0">
            <a:spAutoFit/>
          </a:bodyPr>
          <a:lstStyle/>
          <a:p>
            <a:pPr algn="ctr"/>
            <a:r>
              <a:rPr lang="en-US" sz="8800" dirty="0"/>
              <a:t>Credibility</a:t>
            </a:r>
            <a:endParaRPr lang="en-US" dirty="0"/>
          </a:p>
        </p:txBody>
      </p:sp>
    </p:spTree>
    <p:extLst>
      <p:ext uri="{BB962C8B-B14F-4D97-AF65-F5344CB8AC3E}">
        <p14:creationId xmlns:p14="http://schemas.microsoft.com/office/powerpoint/2010/main" val="119575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Credibility</a:t>
            </a:r>
          </a:p>
        </p:txBody>
      </p:sp>
      <p:pic>
        <p:nvPicPr>
          <p:cNvPr id="6" name="Content Placeholder 5"/>
          <p:cNvPicPr>
            <a:picLocks noGrp="1" noChangeAspect="1"/>
          </p:cNvPicPr>
          <p:nvPr>
            <p:ph sz="half" idx="1"/>
          </p:nvPr>
        </p:nvPicPr>
        <p:blipFill>
          <a:blip r:embed="rId2"/>
          <a:stretch>
            <a:fillRect/>
          </a:stretch>
        </p:blipFill>
        <p:spPr>
          <a:xfrm>
            <a:off x="1530339" y="1825625"/>
            <a:ext cx="3797321" cy="4351338"/>
          </a:xfrm>
          <a:prstGeom prst="rect">
            <a:avLst/>
          </a:prstGeom>
          <a:ln w="25400">
            <a:solidFill>
              <a:srgbClr val="333333"/>
            </a:solidFill>
          </a:ln>
          <a:effectLst>
            <a:outerShdw blurRad="50800" dist="127000" dir="1800000" algn="tl" rotWithShape="0">
              <a:prstClr val="black">
                <a:alpha val="40000"/>
              </a:prstClr>
            </a:outerShdw>
          </a:effectLst>
        </p:spPr>
      </p:pic>
      <p:sp>
        <p:nvSpPr>
          <p:cNvPr id="5" name="Content Placeholder 4"/>
          <p:cNvSpPr>
            <a:spLocks noGrp="1"/>
          </p:cNvSpPr>
          <p:nvPr>
            <p:ph sz="half" idx="2"/>
          </p:nvPr>
        </p:nvSpPr>
        <p:spPr/>
        <p:txBody>
          <a:bodyPr/>
          <a:lstStyle/>
          <a:p>
            <a:endParaRPr lang="en-US"/>
          </a:p>
        </p:txBody>
      </p:sp>
      <p:sp>
        <p:nvSpPr>
          <p:cNvPr id="11" name="TextBox 10"/>
          <p:cNvSpPr txBox="1"/>
          <p:nvPr/>
        </p:nvSpPr>
        <p:spPr>
          <a:xfrm>
            <a:off x="1551708" y="6176963"/>
            <a:ext cx="4620492" cy="369332"/>
          </a:xfrm>
          <a:prstGeom prst="rect">
            <a:avLst/>
          </a:prstGeom>
          <a:noFill/>
        </p:spPr>
        <p:txBody>
          <a:bodyPr wrap="square" rtlCol="0">
            <a:spAutoFit/>
          </a:bodyPr>
          <a:lstStyle/>
          <a:p>
            <a:r>
              <a:rPr lang="en-US" dirty="0">
                <a:hlinkClick r:id="rId3"/>
              </a:rPr>
              <a:t>https://doi.org/10.1257/aer.20190759</a:t>
            </a:r>
            <a:r>
              <a:rPr lang="en-US" dirty="0"/>
              <a:t> </a:t>
            </a:r>
          </a:p>
        </p:txBody>
      </p:sp>
    </p:spTree>
    <p:extLst>
      <p:ext uri="{BB962C8B-B14F-4D97-AF65-F5344CB8AC3E}">
        <p14:creationId xmlns:p14="http://schemas.microsoft.com/office/powerpoint/2010/main" val="3627313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Credibility</a:t>
            </a:r>
          </a:p>
        </p:txBody>
      </p:sp>
      <p:pic>
        <p:nvPicPr>
          <p:cNvPr id="6" name="Content Placeholder 5"/>
          <p:cNvPicPr>
            <a:picLocks noGrp="1" noChangeAspect="1"/>
          </p:cNvPicPr>
          <p:nvPr>
            <p:ph sz="half" idx="1"/>
          </p:nvPr>
        </p:nvPicPr>
        <p:blipFill>
          <a:blip r:embed="rId2"/>
          <a:stretch>
            <a:fillRect/>
          </a:stretch>
        </p:blipFill>
        <p:spPr>
          <a:xfrm>
            <a:off x="1530339" y="1825625"/>
            <a:ext cx="3797321" cy="4351338"/>
          </a:xfrm>
          <a:prstGeom prst="rect">
            <a:avLst/>
          </a:prstGeom>
          <a:ln w="25400">
            <a:solidFill>
              <a:srgbClr val="333333"/>
            </a:solidFill>
          </a:ln>
          <a:effectLst>
            <a:outerShdw blurRad="50800" dist="127000" dir="1800000" algn="tl" rotWithShape="0">
              <a:prstClr val="black">
                <a:alpha val="40000"/>
              </a:prstClr>
            </a:outerShdw>
          </a:effectLst>
        </p:spPr>
      </p:pic>
      <p:sp>
        <p:nvSpPr>
          <p:cNvPr id="5" name="Content Placeholder 4"/>
          <p:cNvSpPr>
            <a:spLocks noGrp="1"/>
          </p:cNvSpPr>
          <p:nvPr>
            <p:ph sz="half" idx="2"/>
          </p:nvPr>
        </p:nvSpPr>
        <p:spPr/>
        <p:txBody>
          <a:bodyPr/>
          <a:lstStyle/>
          <a:p>
            <a:endParaRPr lang="en-US"/>
          </a:p>
        </p:txBody>
      </p:sp>
      <p:pic>
        <p:nvPicPr>
          <p:cNvPr id="7" name="Picture 6"/>
          <p:cNvPicPr>
            <a:picLocks noChangeAspect="1"/>
          </p:cNvPicPr>
          <p:nvPr/>
        </p:nvPicPr>
        <p:blipFill>
          <a:blip r:embed="rId3"/>
          <a:stretch>
            <a:fillRect/>
          </a:stretch>
        </p:blipFill>
        <p:spPr>
          <a:xfrm>
            <a:off x="4706593" y="1193243"/>
            <a:ext cx="3930852" cy="3988005"/>
          </a:xfrm>
          <a:prstGeom prst="rect">
            <a:avLst/>
          </a:prstGeom>
          <a:ln w="25400">
            <a:solidFill>
              <a:srgbClr val="333333"/>
            </a:solidFill>
          </a:ln>
          <a:effectLst>
            <a:outerShdw blurRad="50800" dist="127000" dir="18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6172200" y="1306402"/>
            <a:ext cx="5319963" cy="4372704"/>
          </a:xfrm>
          <a:prstGeom prst="rect">
            <a:avLst/>
          </a:prstGeom>
          <a:ln w="25400">
            <a:solidFill>
              <a:srgbClr val="333333"/>
            </a:solidFill>
          </a:ln>
          <a:effectLst>
            <a:outerShdw blurRad="50800" dist="127000" dir="1800000" algn="tl" rotWithShape="0">
              <a:prstClr val="black">
                <a:alpha val="40000"/>
              </a:prstClr>
            </a:outerShdw>
          </a:effectLst>
        </p:spPr>
      </p:pic>
      <p:grpSp>
        <p:nvGrpSpPr>
          <p:cNvPr id="16" name="Group 15"/>
          <p:cNvGrpSpPr/>
          <p:nvPr/>
        </p:nvGrpSpPr>
        <p:grpSpPr>
          <a:xfrm>
            <a:off x="6327374" y="1803847"/>
            <a:ext cx="4886926" cy="384698"/>
            <a:chOff x="6327374" y="1803847"/>
            <a:chExt cx="4886926" cy="384698"/>
          </a:xfrm>
        </p:grpSpPr>
        <p:sp>
          <p:nvSpPr>
            <p:cNvPr id="12" name="Rectangle 11"/>
            <p:cNvSpPr/>
            <p:nvPr/>
          </p:nvSpPr>
          <p:spPr>
            <a:xfrm>
              <a:off x="10155521" y="1803847"/>
              <a:ext cx="1058779" cy="219743"/>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27374" y="1978136"/>
              <a:ext cx="689289" cy="210409"/>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6341192" y="3631604"/>
            <a:ext cx="4820205" cy="408417"/>
            <a:chOff x="6341192" y="3631604"/>
            <a:chExt cx="4820205" cy="408417"/>
          </a:xfrm>
        </p:grpSpPr>
        <p:sp>
          <p:nvSpPr>
            <p:cNvPr id="14" name="Rectangle 13"/>
            <p:cNvSpPr/>
            <p:nvPr/>
          </p:nvSpPr>
          <p:spPr>
            <a:xfrm>
              <a:off x="10102618" y="3631604"/>
              <a:ext cx="1058779" cy="219743"/>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341192" y="3818212"/>
              <a:ext cx="1142450" cy="221809"/>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551708" y="6176963"/>
            <a:ext cx="4620492" cy="369332"/>
          </a:xfrm>
          <a:prstGeom prst="rect">
            <a:avLst/>
          </a:prstGeom>
          <a:noFill/>
        </p:spPr>
        <p:txBody>
          <a:bodyPr wrap="square" rtlCol="0">
            <a:spAutoFit/>
          </a:bodyPr>
          <a:lstStyle/>
          <a:p>
            <a:r>
              <a:rPr lang="en-US" dirty="0">
                <a:hlinkClick r:id="rId5"/>
              </a:rPr>
              <a:t>https://doi.org/10.1257/aer.20190759</a:t>
            </a:r>
            <a:r>
              <a:rPr lang="en-US" dirty="0"/>
              <a:t> </a:t>
            </a:r>
          </a:p>
        </p:txBody>
      </p:sp>
      <p:grpSp>
        <p:nvGrpSpPr>
          <p:cNvPr id="23" name="Group 22"/>
          <p:cNvGrpSpPr/>
          <p:nvPr/>
        </p:nvGrpSpPr>
        <p:grpSpPr>
          <a:xfrm>
            <a:off x="228649" y="564827"/>
            <a:ext cx="7859892" cy="2634387"/>
            <a:chOff x="228649" y="564827"/>
            <a:chExt cx="7859892" cy="2634387"/>
          </a:xfrm>
        </p:grpSpPr>
        <p:pic>
          <p:nvPicPr>
            <p:cNvPr id="9" name="Picture 8"/>
            <p:cNvPicPr>
              <a:picLocks noChangeAspect="1"/>
            </p:cNvPicPr>
            <p:nvPr/>
          </p:nvPicPr>
          <p:blipFill>
            <a:blip r:embed="rId6"/>
            <a:stretch>
              <a:fillRect/>
            </a:stretch>
          </p:blipFill>
          <p:spPr>
            <a:xfrm>
              <a:off x="228649" y="569401"/>
              <a:ext cx="7859892" cy="2629813"/>
            </a:xfrm>
            <a:prstGeom prst="rect">
              <a:avLst/>
            </a:prstGeom>
            <a:ln w="25400">
              <a:solidFill>
                <a:srgbClr val="333333"/>
              </a:solidFill>
            </a:ln>
            <a:effectLst>
              <a:outerShdw blurRad="50800" dist="254000" dir="1800000" algn="tl" rotWithShape="0">
                <a:prstClr val="black">
                  <a:alpha val="40000"/>
                </a:prstClr>
              </a:outerShdw>
            </a:effectLst>
          </p:spPr>
        </p:pic>
        <p:sp>
          <p:nvSpPr>
            <p:cNvPr id="19" name="Rectangle 18"/>
            <p:cNvSpPr/>
            <p:nvPr/>
          </p:nvSpPr>
          <p:spPr>
            <a:xfrm>
              <a:off x="317925" y="1564471"/>
              <a:ext cx="7165717" cy="261154"/>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17925" y="564827"/>
              <a:ext cx="7646980" cy="99964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28649" y="1811681"/>
              <a:ext cx="7736256" cy="134823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511859" y="3788327"/>
            <a:ext cx="9718865" cy="2410876"/>
            <a:chOff x="511859" y="3788327"/>
            <a:chExt cx="9718865" cy="2410876"/>
          </a:xfrm>
        </p:grpSpPr>
        <p:pic>
          <p:nvPicPr>
            <p:cNvPr id="10" name="Picture 9"/>
            <p:cNvPicPr>
              <a:picLocks noChangeAspect="1"/>
            </p:cNvPicPr>
            <p:nvPr/>
          </p:nvPicPr>
          <p:blipFill>
            <a:blip r:embed="rId7"/>
            <a:stretch>
              <a:fillRect/>
            </a:stretch>
          </p:blipFill>
          <p:spPr>
            <a:xfrm>
              <a:off x="511859" y="3788327"/>
              <a:ext cx="9718865" cy="2403590"/>
            </a:xfrm>
            <a:prstGeom prst="rect">
              <a:avLst/>
            </a:prstGeom>
            <a:ln w="25400">
              <a:solidFill>
                <a:srgbClr val="333333"/>
              </a:solidFill>
            </a:ln>
            <a:effectLst>
              <a:outerShdw blurRad="127000" dist="254000" dir="1800000" algn="tl" rotWithShape="0">
                <a:prstClr val="black">
                  <a:alpha val="40000"/>
                </a:prstClr>
              </a:outerShdw>
            </a:effectLst>
          </p:spPr>
        </p:pic>
        <p:sp>
          <p:nvSpPr>
            <p:cNvPr id="20" name="Rectangle 19"/>
            <p:cNvSpPr/>
            <p:nvPr/>
          </p:nvSpPr>
          <p:spPr>
            <a:xfrm>
              <a:off x="987933" y="4653866"/>
              <a:ext cx="8817804" cy="468747"/>
            </a:xfrm>
            <a:prstGeom prst="rect">
              <a:avLst/>
            </a:pr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83103" y="3793069"/>
              <a:ext cx="9081152" cy="845843"/>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026743" y="5122613"/>
              <a:ext cx="8937511" cy="107659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230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9"/>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1" presetClass="entr" presetSubtype="0" fill="hold" nodeType="afterEffect">
                                  <p:stCondLst>
                                    <p:cond delay="50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2895435" y="676133"/>
            <a:ext cx="6401129" cy="5505733"/>
          </a:xfrm>
          <a:prstGeom prst="rect">
            <a:avLst/>
          </a:prstGeom>
        </p:spPr>
      </p:pic>
      <p:pic>
        <p:nvPicPr>
          <p:cNvPr id="7" name="Picture 6"/>
          <p:cNvPicPr>
            <a:picLocks noChangeAspect="1"/>
          </p:cNvPicPr>
          <p:nvPr/>
        </p:nvPicPr>
        <p:blipFill>
          <a:blip r:embed="rId3"/>
          <a:stretch>
            <a:fillRect/>
          </a:stretch>
        </p:blipFill>
        <p:spPr>
          <a:xfrm>
            <a:off x="2158797" y="152231"/>
            <a:ext cx="7874405" cy="6553537"/>
          </a:xfrm>
          <a:prstGeom prst="rect">
            <a:avLst/>
          </a:prstGeom>
          <a:ln w="12700">
            <a:solidFill>
              <a:srgbClr val="333333"/>
            </a:solidFill>
          </a:ln>
          <a:effectLst>
            <a:outerShdw blurRad="50800" dist="127000" dir="2700000" algn="tl" rotWithShape="0">
              <a:prstClr val="black">
                <a:alpha val="40000"/>
              </a:prstClr>
            </a:outerShdw>
          </a:effectLst>
        </p:spPr>
      </p:pic>
      <p:pic>
        <p:nvPicPr>
          <p:cNvPr id="5" name="Content Placeholder 4"/>
          <p:cNvPicPr>
            <a:picLocks noGrp="1" noChangeAspect="1"/>
          </p:cNvPicPr>
          <p:nvPr>
            <p:ph sz="half" idx="1"/>
          </p:nvPr>
        </p:nvPicPr>
        <p:blipFill>
          <a:blip r:embed="rId4"/>
          <a:stretch>
            <a:fillRect/>
          </a:stretch>
        </p:blipFill>
        <p:spPr>
          <a:xfrm>
            <a:off x="722085" y="1483305"/>
            <a:ext cx="7072086" cy="5222463"/>
          </a:xfrm>
          <a:prstGeom prst="rect">
            <a:avLst/>
          </a:prstGeom>
          <a:ln w="12700">
            <a:solidFill>
              <a:srgbClr val="333333"/>
            </a:solidFill>
          </a:ln>
          <a:effectLst>
            <a:outerShdw blurRad="50800" dist="127000" dir="2700000" algn="tl" rotWithShape="0">
              <a:prstClr val="black">
                <a:alpha val="40000"/>
              </a:prstClr>
            </a:outerShdw>
          </a:effectLst>
        </p:spPr>
      </p:pic>
      <p:sp>
        <p:nvSpPr>
          <p:cNvPr id="8" name="Rectangle 7"/>
          <p:cNvSpPr/>
          <p:nvPr/>
        </p:nvSpPr>
        <p:spPr>
          <a:xfrm>
            <a:off x="838199" y="4673600"/>
            <a:ext cx="6319259" cy="290286"/>
          </a:xfrm>
          <a:prstGeom prst="rect">
            <a:avLst/>
          </a:prstGeom>
          <a:solidFill>
            <a:srgbClr val="FFFF00">
              <a:alpha val="8000"/>
            </a:srgb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06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6" name="Picture 5"/>
          <p:cNvPicPr>
            <a:picLocks noChangeAspect="1"/>
          </p:cNvPicPr>
          <p:nvPr/>
        </p:nvPicPr>
        <p:blipFill>
          <a:blip r:embed="rId2"/>
          <a:stretch>
            <a:fillRect/>
          </a:stretch>
        </p:blipFill>
        <p:spPr>
          <a:xfrm>
            <a:off x="2895435" y="676133"/>
            <a:ext cx="6401129" cy="5505733"/>
          </a:xfrm>
          <a:prstGeom prst="rect">
            <a:avLst/>
          </a:prstGeom>
        </p:spPr>
      </p:pic>
      <p:pic>
        <p:nvPicPr>
          <p:cNvPr id="7" name="Picture 6"/>
          <p:cNvPicPr>
            <a:picLocks noChangeAspect="1"/>
          </p:cNvPicPr>
          <p:nvPr/>
        </p:nvPicPr>
        <p:blipFill>
          <a:blip r:embed="rId3"/>
          <a:stretch>
            <a:fillRect/>
          </a:stretch>
        </p:blipFill>
        <p:spPr>
          <a:xfrm>
            <a:off x="2158797" y="152231"/>
            <a:ext cx="7874405" cy="6553537"/>
          </a:xfrm>
          <a:prstGeom prst="rect">
            <a:avLst/>
          </a:prstGeom>
          <a:ln w="12700">
            <a:solidFill>
              <a:srgbClr val="333333"/>
            </a:solidFill>
          </a:ln>
          <a:effectLst>
            <a:outerShdw blurRad="50800" dist="127000" dir="2700000" algn="tl" rotWithShape="0">
              <a:prstClr val="black">
                <a:alpha val="40000"/>
              </a:prstClr>
            </a:outerShdw>
          </a:effectLst>
        </p:spPr>
      </p:pic>
      <p:pic>
        <p:nvPicPr>
          <p:cNvPr id="5" name="Content Placeholder 4"/>
          <p:cNvPicPr>
            <a:picLocks noGrp="1" noChangeAspect="1"/>
          </p:cNvPicPr>
          <p:nvPr>
            <p:ph sz="half" idx="1"/>
          </p:nvPr>
        </p:nvPicPr>
        <p:blipFill>
          <a:blip r:embed="rId4"/>
          <a:stretch>
            <a:fillRect/>
          </a:stretch>
        </p:blipFill>
        <p:spPr>
          <a:xfrm>
            <a:off x="722085" y="1483305"/>
            <a:ext cx="7072086" cy="5222463"/>
          </a:xfrm>
          <a:prstGeom prst="rect">
            <a:avLst/>
          </a:prstGeom>
          <a:ln w="12700">
            <a:solidFill>
              <a:srgbClr val="333333"/>
            </a:solidFill>
          </a:ln>
          <a:effectLst>
            <a:outerShdw blurRad="50800" dist="127000" dir="2700000" algn="tl" rotWithShape="0">
              <a:prstClr val="black">
                <a:alpha val="40000"/>
              </a:prstClr>
            </a:outerShdw>
          </a:effectLst>
        </p:spPr>
      </p:pic>
      <p:sp>
        <p:nvSpPr>
          <p:cNvPr id="8" name="Rectangle 7"/>
          <p:cNvSpPr/>
          <p:nvPr/>
        </p:nvSpPr>
        <p:spPr>
          <a:xfrm>
            <a:off x="838199" y="4673600"/>
            <a:ext cx="6319259" cy="290286"/>
          </a:xfrm>
          <a:prstGeom prst="rect">
            <a:avLst/>
          </a:prstGeom>
          <a:solidFill>
            <a:srgbClr val="FFFF00">
              <a:alpha val="8000"/>
            </a:srgb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5560714" y="758969"/>
            <a:ext cx="4840807" cy="3477781"/>
          </a:xfrm>
          <a:prstGeom prst="rect">
            <a:avLst/>
          </a:prstGeom>
          <a:ln w="12700">
            <a:solidFill>
              <a:srgbClr val="333333"/>
            </a:solidFill>
          </a:ln>
          <a:effectLst>
            <a:outerShdw blurRad="50800" dist="127000" dir="2700000" algn="tl" rotWithShape="0">
              <a:prstClr val="black">
                <a:alpha val="40000"/>
              </a:prstClr>
            </a:outerShdw>
          </a:effectLst>
        </p:spPr>
      </p:pic>
      <p:pic>
        <p:nvPicPr>
          <p:cNvPr id="11" name="Picture 10"/>
          <p:cNvPicPr>
            <a:picLocks noChangeAspect="1"/>
          </p:cNvPicPr>
          <p:nvPr/>
        </p:nvPicPr>
        <p:blipFill>
          <a:blip r:embed="rId6"/>
          <a:stretch>
            <a:fillRect/>
          </a:stretch>
        </p:blipFill>
        <p:spPr>
          <a:xfrm>
            <a:off x="6377659" y="3277974"/>
            <a:ext cx="3206915" cy="2705239"/>
          </a:xfrm>
          <a:prstGeom prst="rect">
            <a:avLst/>
          </a:prstGeom>
          <a:ln w="127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19405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6" name="Picture 5"/>
          <p:cNvPicPr>
            <a:picLocks noChangeAspect="1"/>
          </p:cNvPicPr>
          <p:nvPr/>
        </p:nvPicPr>
        <p:blipFill>
          <a:blip r:embed="rId2"/>
          <a:stretch>
            <a:fillRect/>
          </a:stretch>
        </p:blipFill>
        <p:spPr>
          <a:xfrm>
            <a:off x="2895435" y="676133"/>
            <a:ext cx="6401129" cy="5505733"/>
          </a:xfrm>
          <a:prstGeom prst="rect">
            <a:avLst/>
          </a:prstGeom>
        </p:spPr>
      </p:pic>
      <p:pic>
        <p:nvPicPr>
          <p:cNvPr id="7" name="Picture 6"/>
          <p:cNvPicPr>
            <a:picLocks noChangeAspect="1"/>
          </p:cNvPicPr>
          <p:nvPr/>
        </p:nvPicPr>
        <p:blipFill>
          <a:blip r:embed="rId3"/>
          <a:stretch>
            <a:fillRect/>
          </a:stretch>
        </p:blipFill>
        <p:spPr>
          <a:xfrm>
            <a:off x="2158797" y="152231"/>
            <a:ext cx="7874405" cy="6553537"/>
          </a:xfrm>
          <a:prstGeom prst="rect">
            <a:avLst/>
          </a:prstGeom>
          <a:ln w="12700">
            <a:solidFill>
              <a:srgbClr val="333333"/>
            </a:solidFill>
          </a:ln>
          <a:effectLst>
            <a:outerShdw blurRad="50800" dist="127000" dir="2700000" algn="tl" rotWithShape="0">
              <a:prstClr val="black">
                <a:alpha val="40000"/>
              </a:prstClr>
            </a:outerShdw>
          </a:effectLst>
        </p:spPr>
      </p:pic>
      <p:pic>
        <p:nvPicPr>
          <p:cNvPr id="5" name="Content Placeholder 4"/>
          <p:cNvPicPr>
            <a:picLocks noGrp="1" noChangeAspect="1"/>
          </p:cNvPicPr>
          <p:nvPr>
            <p:ph sz="half" idx="1"/>
          </p:nvPr>
        </p:nvPicPr>
        <p:blipFill>
          <a:blip r:embed="rId4"/>
          <a:stretch>
            <a:fillRect/>
          </a:stretch>
        </p:blipFill>
        <p:spPr>
          <a:xfrm>
            <a:off x="722085" y="1483305"/>
            <a:ext cx="7072086" cy="5222463"/>
          </a:xfrm>
          <a:prstGeom prst="rect">
            <a:avLst/>
          </a:prstGeom>
          <a:ln w="12700">
            <a:solidFill>
              <a:srgbClr val="333333"/>
            </a:solidFill>
          </a:ln>
          <a:effectLst>
            <a:outerShdw blurRad="50800" dist="127000" dir="2700000" algn="tl" rotWithShape="0">
              <a:prstClr val="black">
                <a:alpha val="40000"/>
              </a:prstClr>
            </a:outerShdw>
          </a:effectLst>
        </p:spPr>
      </p:pic>
      <p:sp>
        <p:nvSpPr>
          <p:cNvPr id="8" name="Rectangle 7"/>
          <p:cNvSpPr/>
          <p:nvPr/>
        </p:nvSpPr>
        <p:spPr>
          <a:xfrm>
            <a:off x="838199" y="4673600"/>
            <a:ext cx="6319259" cy="290286"/>
          </a:xfrm>
          <a:prstGeom prst="rect">
            <a:avLst/>
          </a:prstGeom>
          <a:solidFill>
            <a:srgbClr val="FFFF00">
              <a:alpha val="8000"/>
            </a:srgb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5560714" y="758969"/>
            <a:ext cx="4840807" cy="3477781"/>
          </a:xfrm>
          <a:prstGeom prst="rect">
            <a:avLst/>
          </a:prstGeom>
          <a:ln w="12700">
            <a:solidFill>
              <a:srgbClr val="333333"/>
            </a:solidFill>
          </a:ln>
          <a:effectLst>
            <a:outerShdw blurRad="50800" dist="127000" dir="2700000" algn="tl" rotWithShape="0">
              <a:prstClr val="black">
                <a:alpha val="40000"/>
              </a:prstClr>
            </a:outerShdw>
          </a:effectLst>
        </p:spPr>
      </p:pic>
      <p:pic>
        <p:nvPicPr>
          <p:cNvPr id="11" name="Picture 10"/>
          <p:cNvPicPr>
            <a:picLocks noChangeAspect="1"/>
          </p:cNvPicPr>
          <p:nvPr/>
        </p:nvPicPr>
        <p:blipFill>
          <a:blip r:embed="rId6"/>
          <a:stretch>
            <a:fillRect/>
          </a:stretch>
        </p:blipFill>
        <p:spPr>
          <a:xfrm>
            <a:off x="6377659" y="3277974"/>
            <a:ext cx="3206915" cy="2705239"/>
          </a:xfrm>
          <a:prstGeom prst="rect">
            <a:avLst/>
          </a:prstGeom>
          <a:ln w="12700">
            <a:solidFill>
              <a:srgbClr val="333333"/>
            </a:solidFill>
          </a:ln>
          <a:effectLst>
            <a:outerShdw blurRad="50800" dist="127000" dir="2700000" algn="tl" rotWithShape="0">
              <a:prstClr val="black">
                <a:alpha val="40000"/>
              </a:prstClr>
            </a:outerShdw>
          </a:effectLst>
        </p:spPr>
      </p:pic>
      <p:pic>
        <p:nvPicPr>
          <p:cNvPr id="9" name="Picture 8"/>
          <p:cNvPicPr>
            <a:picLocks noChangeAspect="1"/>
          </p:cNvPicPr>
          <p:nvPr/>
        </p:nvPicPr>
        <p:blipFill>
          <a:blip r:embed="rId7"/>
          <a:stretch>
            <a:fillRect/>
          </a:stretch>
        </p:blipFill>
        <p:spPr>
          <a:xfrm>
            <a:off x="1551708" y="676730"/>
            <a:ext cx="6576292" cy="5495637"/>
          </a:xfrm>
          <a:prstGeom prst="rect">
            <a:avLst/>
          </a:prstGeom>
        </p:spPr>
      </p:pic>
    </p:spTree>
    <p:extLst>
      <p:ext uri="{BB962C8B-B14F-4D97-AF65-F5344CB8AC3E}">
        <p14:creationId xmlns:p14="http://schemas.microsoft.com/office/powerpoint/2010/main" val="428823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Reproducibility</a:t>
            </a:r>
          </a:p>
        </p:txBody>
      </p:sp>
      <p:pic>
        <p:nvPicPr>
          <p:cNvPr id="8" name="Content Placeholder 7"/>
          <p:cNvPicPr>
            <a:picLocks noGrp="1" noChangeAspect="1"/>
          </p:cNvPicPr>
          <p:nvPr>
            <p:ph idx="1"/>
          </p:nvPr>
        </p:nvPicPr>
        <p:blipFill>
          <a:blip r:embed="rId2"/>
          <a:stretch>
            <a:fillRect/>
          </a:stretch>
        </p:blipFill>
        <p:spPr>
          <a:xfrm>
            <a:off x="1333365" y="1825625"/>
            <a:ext cx="9525270" cy="4351338"/>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7543844" y="3225582"/>
              <a:ext cx="3438360" cy="1261800"/>
            </p14:xfrm>
          </p:contentPart>
        </mc:Choice>
        <mc:Fallback xmlns="">
          <p:pic>
            <p:nvPicPr>
              <p:cNvPr id="9" name="Ink 8"/>
              <p:cNvPicPr/>
              <p:nvPr/>
            </p:nvPicPr>
            <p:blipFill>
              <a:blip r:embed="rId4"/>
              <a:stretch>
                <a:fillRect/>
              </a:stretch>
            </p:blipFill>
            <p:spPr>
              <a:xfrm>
                <a:off x="7485524" y="3137742"/>
                <a:ext cx="3563280" cy="1475640"/>
              </a:xfrm>
              <a:prstGeom prst="rect">
                <a:avLst/>
              </a:prstGeom>
            </p:spPr>
          </p:pic>
        </mc:Fallback>
      </mc:AlternateContent>
    </p:spTree>
    <p:extLst>
      <p:ext uri="{BB962C8B-B14F-4D97-AF65-F5344CB8AC3E}">
        <p14:creationId xmlns:p14="http://schemas.microsoft.com/office/powerpoint/2010/main" val="2591342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1014" y="3526447"/>
            <a:ext cx="5787615" cy="3184316"/>
          </a:xfrm>
          <a:prstGeom prst="rect">
            <a:avLst/>
          </a:prstGeom>
          <a:noFill/>
          <a:ln w="19050">
            <a:solidFill>
              <a:srgbClr val="333333"/>
            </a:solidFill>
          </a:ln>
          <a:effectLst>
            <a:outerShdw blurRad="50800" dist="127000" dir="2700000" algn="tl" rotWithShape="0">
              <a:prstClr val="black">
                <a:alpha val="40000"/>
              </a:prstClr>
            </a:outerShdw>
          </a:effectLst>
        </p:spPr>
      </p:pic>
      <p:pic>
        <p:nvPicPr>
          <p:cNvPr id="3" name="Picture 2"/>
          <p:cNvPicPr>
            <a:picLocks noChangeAspect="1"/>
          </p:cNvPicPr>
          <p:nvPr/>
        </p:nvPicPr>
        <p:blipFill>
          <a:blip r:embed="rId3"/>
          <a:stretch>
            <a:fillRect/>
          </a:stretch>
        </p:blipFill>
        <p:spPr>
          <a:xfrm>
            <a:off x="6833273" y="1949116"/>
            <a:ext cx="4900895" cy="3994484"/>
          </a:xfrm>
          <a:prstGeom prst="rect">
            <a:avLst/>
          </a:prstGeom>
          <a:noFill/>
          <a:ln w="19050">
            <a:solidFill>
              <a:srgbClr val="333333"/>
            </a:solidFill>
          </a:ln>
          <a:effectLst>
            <a:outerShdw blurRad="50800" dist="1270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223591" y="297389"/>
            <a:ext cx="6413829" cy="3899100"/>
          </a:xfrm>
          <a:prstGeom prst="rect">
            <a:avLst/>
          </a:prstGeom>
          <a:noFill/>
          <a:ln w="19050">
            <a:solidFill>
              <a:srgbClr val="333333"/>
            </a:solidFill>
          </a:ln>
          <a:effectLst>
            <a:outerShdw blurRad="50800" dist="127000" dir="2700000" algn="tl" rotWithShape="0">
              <a:prstClr val="black">
                <a:alpha val="40000"/>
              </a:prstClr>
            </a:outerShdw>
          </a:effectLst>
        </p:spPr>
      </p:pic>
      <p:sp>
        <p:nvSpPr>
          <p:cNvPr id="6" name="Rectangle 5"/>
          <p:cNvSpPr/>
          <p:nvPr/>
        </p:nvSpPr>
        <p:spPr>
          <a:xfrm>
            <a:off x="0" y="0"/>
            <a:ext cx="12192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26227" y="2652818"/>
            <a:ext cx="8312647" cy="1446550"/>
          </a:xfrm>
          <a:prstGeom prst="rect">
            <a:avLst/>
          </a:prstGeom>
          <a:noFill/>
        </p:spPr>
        <p:txBody>
          <a:bodyPr wrap="square" rtlCol="0">
            <a:spAutoFit/>
          </a:bodyPr>
          <a:lstStyle/>
          <a:p>
            <a:pPr algn="ctr"/>
            <a:r>
              <a:rPr lang="en-US" sz="8800" dirty="0"/>
              <a:t>Credibility</a:t>
            </a:r>
            <a:endParaRPr lang="en-US" dirty="0"/>
          </a:p>
        </p:txBody>
      </p:sp>
    </p:spTree>
    <p:extLst>
      <p:ext uri="{BB962C8B-B14F-4D97-AF65-F5344CB8AC3E}">
        <p14:creationId xmlns:p14="http://schemas.microsoft.com/office/powerpoint/2010/main" val="1694702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8905" y="3059791"/>
            <a:ext cx="8114190" cy="1446550"/>
          </a:xfrm>
          <a:prstGeom prst="rect">
            <a:avLst/>
          </a:prstGeom>
          <a:noFill/>
        </p:spPr>
        <p:txBody>
          <a:bodyPr wrap="square" rtlCol="0">
            <a:spAutoFit/>
          </a:bodyPr>
          <a:lstStyle/>
          <a:p>
            <a:pPr algn="ctr"/>
            <a:r>
              <a:rPr lang="en-US" sz="8800" dirty="0">
                <a:solidFill>
                  <a:schemeClr val="bg1"/>
                </a:solidFill>
              </a:rPr>
              <a:t>Verification</a:t>
            </a:r>
            <a:endParaRPr lang="en-US" dirty="0">
              <a:solidFill>
                <a:schemeClr val="bg1"/>
              </a:solidFill>
            </a:endParaRPr>
          </a:p>
        </p:txBody>
      </p:sp>
    </p:spTree>
    <p:extLst>
      <p:ext uri="{BB962C8B-B14F-4D97-AF65-F5344CB8AC3E}">
        <p14:creationId xmlns:p14="http://schemas.microsoft.com/office/powerpoint/2010/main" val="2628365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8905" y="1582824"/>
            <a:ext cx="8114190" cy="369332"/>
          </a:xfrm>
          <a:prstGeom prst="rect">
            <a:avLst/>
          </a:prstGeom>
          <a:noFill/>
        </p:spPr>
        <p:txBody>
          <a:bodyPr wrap="square" rtlCol="0">
            <a:spAutoFit/>
          </a:bodyPr>
          <a:lstStyle/>
          <a:p>
            <a:pPr algn="ct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3679322" y="338816"/>
            <a:ext cx="4552950" cy="1809750"/>
          </a:xfrm>
          <a:prstGeom prst="rect">
            <a:avLst/>
          </a:prstGeom>
        </p:spPr>
      </p:pic>
      <p:pic>
        <p:nvPicPr>
          <p:cNvPr id="6" name="Picture 5"/>
          <p:cNvPicPr>
            <a:picLocks noChangeAspect="1"/>
          </p:cNvPicPr>
          <p:nvPr/>
        </p:nvPicPr>
        <p:blipFill>
          <a:blip r:embed="rId3"/>
          <a:stretch>
            <a:fillRect/>
          </a:stretch>
        </p:blipFill>
        <p:spPr>
          <a:xfrm>
            <a:off x="4147816" y="2344976"/>
            <a:ext cx="3615963" cy="4120203"/>
          </a:xfrm>
          <a:prstGeom prst="rect">
            <a:avLst/>
          </a:prstGeom>
        </p:spPr>
      </p:pic>
    </p:spTree>
    <p:extLst>
      <p:ext uri="{BB962C8B-B14F-4D97-AF65-F5344CB8AC3E}">
        <p14:creationId xmlns:p14="http://schemas.microsoft.com/office/powerpoint/2010/main" val="842758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of </a:t>
            </a:r>
            <a:r>
              <a:rPr lang="en-US" dirty="0" err="1"/>
              <a:t>scholary</a:t>
            </a:r>
            <a:r>
              <a:rPr lang="en-US" dirty="0"/>
              <a:t> discourse!</a:t>
            </a:r>
          </a:p>
        </p:txBody>
      </p:sp>
      <p:sp>
        <p:nvSpPr>
          <p:cNvPr id="3" name="Content Placeholder 2"/>
          <p:cNvSpPr>
            <a:spLocks noGrp="1"/>
          </p:cNvSpPr>
          <p:nvPr>
            <p:ph idx="1"/>
          </p:nvPr>
        </p:nvSpPr>
        <p:spPr/>
        <p:txBody>
          <a:bodyPr>
            <a:normAutofit/>
          </a:bodyPr>
          <a:lstStyle/>
          <a:p>
            <a:pPr marL="0" indent="0" algn="ctr">
              <a:buNone/>
            </a:pPr>
            <a:endParaRPr lang="en-US" sz="3600" b="1" dirty="0"/>
          </a:p>
          <a:p>
            <a:pPr marL="0" indent="0" algn="ctr">
              <a:buNone/>
            </a:pPr>
            <a:endParaRPr lang="en-US" sz="3600" b="1" dirty="0"/>
          </a:p>
          <a:p>
            <a:pPr marL="0" indent="0" algn="ctr">
              <a:buNone/>
            </a:pPr>
            <a:r>
              <a:rPr lang="en-US" sz="3600" b="1" dirty="0"/>
              <a:t>Modern publications need </a:t>
            </a:r>
            <a:br>
              <a:rPr lang="en-US" sz="3600" b="1" dirty="0"/>
            </a:br>
            <a:r>
              <a:rPr lang="en-US" sz="3600" b="1" dirty="0"/>
              <a:t>the same transparency and completeness</a:t>
            </a:r>
            <a:br>
              <a:rPr lang="en-US" sz="3600" b="1" dirty="0"/>
            </a:br>
            <a:r>
              <a:rPr lang="en-US" sz="3600" b="1" dirty="0"/>
              <a:t>as in the old days</a:t>
            </a:r>
          </a:p>
          <a:p>
            <a:pPr marL="0" indent="0" algn="ctr">
              <a:buNone/>
            </a:pPr>
            <a:r>
              <a:rPr lang="en-US" sz="3600" b="1" dirty="0"/>
              <a:t>to facilitate replicability</a:t>
            </a:r>
          </a:p>
        </p:txBody>
      </p:sp>
    </p:spTree>
    <p:extLst>
      <p:ext uri="{BB962C8B-B14F-4D97-AF65-F5344CB8AC3E}">
        <p14:creationId xmlns:p14="http://schemas.microsoft.com/office/powerpoint/2010/main" val="830873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89965" y="3802931"/>
            <a:ext cx="2203268" cy="517439"/>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10193" y="2954064"/>
            <a:ext cx="7241177" cy="385433"/>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794760" y="2681203"/>
            <a:ext cx="7543800" cy="386862"/>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AEA Data &amp; Code Availability Policy (2019)</a:t>
            </a:r>
          </a:p>
        </p:txBody>
      </p:sp>
      <p:sp>
        <p:nvSpPr>
          <p:cNvPr id="7" name="Rectangle 6"/>
          <p:cNvSpPr/>
          <p:nvPr/>
        </p:nvSpPr>
        <p:spPr>
          <a:xfrm>
            <a:off x="5686696" y="4857587"/>
            <a:ext cx="5129349" cy="391079"/>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a:bodyPr>
          <a:lstStyle/>
          <a:p>
            <a:pPr fontAlgn="base"/>
            <a:r>
              <a:rPr lang="en-US" dirty="0">
                <a:solidFill>
                  <a:schemeClr val="bg1">
                    <a:lumMod val="75000"/>
                  </a:schemeClr>
                </a:solidFill>
              </a:rPr>
              <a:t>It is the policy of the American Economic Association to publish papers only if the data used in the analysis are </a:t>
            </a:r>
            <a:r>
              <a:rPr lang="en-US" b="1" u="sng" dirty="0"/>
              <a:t>clearly and precisely </a:t>
            </a:r>
            <a:r>
              <a:rPr lang="en-US" dirty="0">
                <a:solidFill>
                  <a:schemeClr val="bg1">
                    <a:lumMod val="75000"/>
                  </a:schemeClr>
                </a:solidFill>
              </a:rPr>
              <a:t>documented and </a:t>
            </a:r>
            <a:r>
              <a:rPr lang="en-US" b="1" u="sng" dirty="0"/>
              <a:t>access to the data and code is clearly and precisely documented and is non-exclusive to the authors.</a:t>
            </a:r>
          </a:p>
          <a:p>
            <a:pPr fontAlgn="base"/>
            <a:r>
              <a:rPr lang="en-US" dirty="0">
                <a:solidFill>
                  <a:schemeClr val="bg1">
                    <a:lumMod val="75000"/>
                  </a:schemeClr>
                </a:solidFill>
              </a:rPr>
              <a:t>Authors of accepted papers that contain empirical work, simulations, or experimental work must </a:t>
            </a:r>
            <a:r>
              <a:rPr lang="en-US" sz="3200" b="1" dirty="0">
                <a:solidFill>
                  <a:schemeClr val="accent2">
                    <a:lumMod val="75000"/>
                  </a:schemeClr>
                </a:solidFill>
              </a:rPr>
              <a:t>provide</a:t>
            </a:r>
            <a:r>
              <a:rPr lang="en-US" dirty="0">
                <a:solidFill>
                  <a:schemeClr val="bg1">
                    <a:lumMod val="75000"/>
                  </a:schemeClr>
                </a:solidFill>
              </a:rPr>
              <a:t>, </a:t>
            </a:r>
            <a:r>
              <a:rPr lang="en-US" sz="3200" b="1" dirty="0">
                <a:solidFill>
                  <a:schemeClr val="accent6">
                    <a:lumMod val="75000"/>
                  </a:schemeClr>
                </a:solidFill>
              </a:rPr>
              <a:t>prior to acceptance</a:t>
            </a:r>
            <a:r>
              <a:rPr lang="en-US" dirty="0">
                <a:solidFill>
                  <a:schemeClr val="bg1">
                    <a:lumMod val="75000"/>
                  </a:schemeClr>
                </a:solidFill>
              </a:rPr>
              <a:t>, the data, programs, and other details of the computations </a:t>
            </a:r>
            <a:r>
              <a:rPr lang="en-US" sz="3200" b="1" dirty="0">
                <a:solidFill>
                  <a:schemeClr val="accent4">
                    <a:lumMod val="75000"/>
                  </a:schemeClr>
                </a:solidFill>
              </a:rPr>
              <a:t>sufficient to permit replication</a:t>
            </a:r>
            <a:r>
              <a:rPr lang="en-US" dirty="0">
                <a:solidFill>
                  <a:schemeClr val="bg1">
                    <a:lumMod val="75000"/>
                  </a:schemeClr>
                </a:solidFill>
              </a:rPr>
              <a:t>, as well as </a:t>
            </a:r>
            <a:r>
              <a:rPr lang="en-US" b="1" dirty="0">
                <a:solidFill>
                  <a:schemeClr val="accent1">
                    <a:lumMod val="75000"/>
                  </a:schemeClr>
                </a:solidFill>
              </a:rPr>
              <a:t>information about access to data and programs.</a:t>
            </a:r>
          </a:p>
          <a:p>
            <a:endParaRPr lang="en-US" dirty="0"/>
          </a:p>
        </p:txBody>
      </p:sp>
    </p:spTree>
    <p:extLst>
      <p:ext uri="{BB962C8B-B14F-4D97-AF65-F5344CB8AC3E}">
        <p14:creationId xmlns:p14="http://schemas.microsoft.com/office/powerpoint/2010/main" val="3366235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Reproducibility Check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480" y="1690688"/>
            <a:ext cx="7886700" cy="3513963"/>
          </a:xfr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67252" y="3957148"/>
            <a:ext cx="3742509" cy="2495006"/>
          </a:xfrm>
          <a:prstGeom prst="rect">
            <a:avLst/>
          </a:prstGeom>
        </p:spPr>
      </p:pic>
    </p:spTree>
    <p:extLst>
      <p:ext uri="{BB962C8B-B14F-4D97-AF65-F5344CB8AC3E}">
        <p14:creationId xmlns:p14="http://schemas.microsoft.com/office/powerpoint/2010/main" val="12874964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Stats on reproduced articles</a:t>
            </a:r>
          </a:p>
        </p:txBody>
      </p:sp>
      <p:sp>
        <p:nvSpPr>
          <p:cNvPr id="10" name="Content Placeholder 9"/>
          <p:cNvSpPr>
            <a:spLocks noGrp="1"/>
          </p:cNvSpPr>
          <p:nvPr>
            <p:ph sz="half" idx="1"/>
          </p:nvPr>
        </p:nvSpPr>
        <p:spPr/>
        <p:txBody>
          <a:bodyPr>
            <a:normAutofit/>
          </a:bodyPr>
          <a:lstStyle/>
          <a:p>
            <a:pPr marL="0" indent="0">
              <a:buNone/>
            </a:pPr>
            <a:r>
              <a:rPr lang="en-US" dirty="0"/>
              <a:t>Since July 16, 2019, the AEA Data Editor team has conducted reproducibility assessments</a:t>
            </a:r>
            <a:endParaRPr lang="en-US" sz="3600" b="1" dirty="0">
              <a:solidFill>
                <a:schemeClr val="accent6">
                  <a:lumMod val="75000"/>
                </a:schemeClr>
              </a:solidFill>
            </a:endParaRPr>
          </a:p>
          <a:p>
            <a:r>
              <a:rPr lang="en-US" dirty="0"/>
              <a:t>for 1663</a:t>
            </a:r>
            <a:r>
              <a:rPr lang="en-US" sz="3600" b="1" dirty="0">
                <a:solidFill>
                  <a:schemeClr val="accent2">
                    <a:lumMod val="75000"/>
                  </a:schemeClr>
                </a:solidFill>
              </a:rPr>
              <a:t> manuscripts </a:t>
            </a:r>
            <a:br>
              <a:rPr lang="en-US" sz="3600" b="1" dirty="0">
                <a:solidFill>
                  <a:schemeClr val="accent2">
                    <a:lumMod val="75000"/>
                  </a:schemeClr>
                </a:solidFill>
              </a:rPr>
            </a:br>
            <a:r>
              <a:rPr lang="en-US" dirty="0"/>
              <a:t>(1369 full papers, 293 P&amp;P)</a:t>
            </a:r>
            <a:br>
              <a:rPr lang="en-US" dirty="0"/>
            </a:br>
            <a:r>
              <a:rPr lang="en-US" dirty="0"/>
              <a:t>as of earlier this year</a:t>
            </a:r>
          </a:p>
        </p:txBody>
      </p:sp>
      <p:pic>
        <p:nvPicPr>
          <p:cNvPr id="5" name="Content Placeholder 4">
            <a:extLst>
              <a:ext uri="{FF2B5EF4-FFF2-40B4-BE49-F238E27FC236}">
                <a16:creationId xmlns:a16="http://schemas.microsoft.com/office/drawing/2014/main" id="{BEE520A9-52E0-6F31-A124-4072A7806E4B}"/>
              </a:ext>
            </a:extLst>
          </p:cNvPr>
          <p:cNvPicPr>
            <a:picLocks noGrp="1" noChangeAspect="1"/>
          </p:cNvPicPr>
          <p:nvPr>
            <p:ph sz="half" idx="2"/>
          </p:nvPr>
        </p:nvPicPr>
        <p:blipFill>
          <a:blip r:embed="rId2"/>
          <a:stretch>
            <a:fillRect/>
          </a:stretch>
        </p:blipFill>
        <p:spPr>
          <a:xfrm>
            <a:off x="6172200" y="3132886"/>
            <a:ext cx="5181600" cy="1736816"/>
          </a:xfrm>
        </p:spPr>
      </p:pic>
    </p:spTree>
    <p:extLst>
      <p:ext uri="{BB962C8B-B14F-4D97-AF65-F5344CB8AC3E}">
        <p14:creationId xmlns:p14="http://schemas.microsoft.com/office/powerpoint/2010/main" val="32399768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Very little diversity in software</a:t>
            </a:r>
          </a:p>
        </p:txBody>
      </p:sp>
      <p:sp>
        <p:nvSpPr>
          <p:cNvPr id="3" name="Content Placeholder 2"/>
          <p:cNvSpPr>
            <a:spLocks noGrp="1"/>
          </p:cNvSpPr>
          <p:nvPr>
            <p:ph sz="half" idx="1"/>
          </p:nvPr>
        </p:nvSpPr>
        <p:spPr/>
        <p:txBody>
          <a:bodyPr/>
          <a:lstStyle/>
          <a:p>
            <a:r>
              <a:rPr lang="en-US" b="1" dirty="0"/>
              <a:t>Stata</a:t>
            </a:r>
            <a:r>
              <a:rPr lang="en-US" dirty="0"/>
              <a:t> is the most popular statistical software in the journals of the AEA </a:t>
            </a:r>
            <a:br>
              <a:rPr lang="en-US" dirty="0"/>
            </a:br>
            <a:r>
              <a:rPr lang="en-US" dirty="0"/>
              <a:t>(</a:t>
            </a:r>
            <a:r>
              <a:rPr lang="en-US" sz="3600" b="1" dirty="0">
                <a:solidFill>
                  <a:schemeClr val="accent1">
                    <a:lumMod val="75000"/>
                  </a:schemeClr>
                </a:solidFill>
              </a:rPr>
              <a:t>72.96%</a:t>
            </a:r>
            <a:r>
              <a:rPr lang="en-US" dirty="0"/>
              <a:t> of all supplements, 2010-2019) </a:t>
            </a:r>
          </a:p>
          <a:p>
            <a:r>
              <a:rPr lang="en-US" dirty="0"/>
              <a:t>followed by </a:t>
            </a:r>
            <a:r>
              <a:rPr lang="en-US" b="1" dirty="0" err="1"/>
              <a:t>Matlab</a:t>
            </a:r>
            <a:r>
              <a:rPr lang="en-US" dirty="0"/>
              <a:t> (</a:t>
            </a:r>
            <a:r>
              <a:rPr lang="en-US" sz="4000" b="1" dirty="0">
                <a:solidFill>
                  <a:schemeClr val="accent2"/>
                </a:solidFill>
              </a:rPr>
              <a:t>22.45%</a:t>
            </a:r>
            <a:r>
              <a:rPr lang="en-US" dirty="0"/>
              <a:t>)</a:t>
            </a:r>
          </a:p>
        </p:txBody>
      </p:sp>
      <p:pic>
        <p:nvPicPr>
          <p:cNvPr id="10" name="Content Placeholder 9"/>
          <p:cNvPicPr>
            <a:picLocks noGrp="1" noChangeAspect="1"/>
          </p:cNvPicPr>
          <p:nvPr>
            <p:ph sz="half" idx="2"/>
          </p:nvPr>
        </p:nvPicPr>
        <p:blipFill>
          <a:blip r:embed="rId2"/>
          <a:stretch>
            <a:fillRect/>
          </a:stretch>
        </p:blipFill>
        <p:spPr>
          <a:xfrm>
            <a:off x="6172200" y="2152621"/>
            <a:ext cx="5181600" cy="3697346"/>
          </a:xfrm>
          <a:prstGeom prst="rect">
            <a:avLst/>
          </a:prstGeom>
        </p:spPr>
      </p:pic>
    </p:spTree>
    <p:extLst>
      <p:ext uri="{BB962C8B-B14F-4D97-AF65-F5344CB8AC3E}">
        <p14:creationId xmlns:p14="http://schemas.microsoft.com/office/powerpoint/2010/main" val="10768370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07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3250350"/>
          </a:xfrm>
        </p:spPr>
        <p:txBody>
          <a:bodyPr>
            <a:normAutofit/>
          </a:bodyPr>
          <a:lstStyle/>
          <a:p>
            <a:r>
              <a:rPr lang="en-US" dirty="0"/>
              <a:t>Transparency and Reproducibility in Economics:</a:t>
            </a:r>
            <a:br>
              <a:rPr lang="en-US" dirty="0"/>
            </a:br>
            <a:r>
              <a:rPr lang="en-US" sz="4800" dirty="0"/>
              <a:t>Lessons learned from 1,000 papers</a:t>
            </a:r>
            <a:endParaRPr lang="en-US" dirty="0"/>
          </a:p>
        </p:txBody>
      </p:sp>
      <p:sp>
        <p:nvSpPr>
          <p:cNvPr id="3" name="Subtitle 2"/>
          <p:cNvSpPr>
            <a:spLocks noGrp="1"/>
          </p:cNvSpPr>
          <p:nvPr>
            <p:ph type="subTitle" idx="1"/>
          </p:nvPr>
        </p:nvSpPr>
        <p:spPr>
          <a:xfrm>
            <a:off x="1524000" y="4531658"/>
            <a:ext cx="9144000" cy="2141857"/>
          </a:xfrm>
        </p:spPr>
        <p:txBody>
          <a:bodyPr>
            <a:normAutofit fontScale="85000" lnSpcReduction="20000"/>
          </a:bodyPr>
          <a:lstStyle/>
          <a:p>
            <a:r>
              <a:rPr lang="en-US" dirty="0"/>
              <a:t>Lars Vilhuber</a:t>
            </a:r>
          </a:p>
          <a:p>
            <a:r>
              <a:rPr lang="en-US" dirty="0"/>
              <a:t>Cornell University</a:t>
            </a:r>
          </a:p>
          <a:p>
            <a:r>
              <a:rPr lang="en-US" sz="1900" i="1" dirty="0"/>
              <a:t>2023-09-11</a:t>
            </a:r>
          </a:p>
          <a:p>
            <a:endParaRPr lang="en-US" dirty="0"/>
          </a:p>
          <a:p>
            <a:r>
              <a:rPr lang="en-US" sz="1600" dirty="0"/>
              <a:t>The opinions expressed in this talk are solely the authors, and do not represent the views of the U.S. Census Bureau, the American Economic Association, or any of the funding agencies. </a:t>
            </a:r>
          </a:p>
          <a:p>
            <a:r>
              <a:rPr lang="en-US" sz="1600" dirty="0"/>
              <a:t>© Lars Vilhuber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333" y="6371695"/>
            <a:ext cx="762000" cy="142875"/>
          </a:xfrm>
          <a:prstGeom prst="rect">
            <a:avLst/>
          </a:prstGeom>
        </p:spPr>
      </p:pic>
      <p:sp>
        <p:nvSpPr>
          <p:cNvPr id="7" name="Rectangle 6"/>
          <p:cNvSpPr/>
          <p:nvPr/>
        </p:nvSpPr>
        <p:spPr>
          <a:xfrm>
            <a:off x="8467" y="219221"/>
            <a:ext cx="1796270" cy="171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40000"/>
          <a:stretch/>
        </p:blipFill>
        <p:spPr>
          <a:xfrm>
            <a:off x="0" y="124332"/>
            <a:ext cx="7315200" cy="1212906"/>
          </a:xfrm>
          <a:prstGeom prst="rect">
            <a:avLst/>
          </a:prstGeom>
        </p:spPr>
      </p:pic>
      <p:cxnSp>
        <p:nvCxnSpPr>
          <p:cNvPr id="8" name="Straight Connector 7"/>
          <p:cNvCxnSpPr/>
          <p:nvPr/>
        </p:nvCxnSpPr>
        <p:spPr>
          <a:xfrm flipV="1">
            <a:off x="7242772" y="3775295"/>
            <a:ext cx="1285592" cy="461727"/>
          </a:xfrm>
          <a:prstGeom prst="line">
            <a:avLst/>
          </a:prstGeom>
          <a:ln w="825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21337081">
            <a:off x="7174445" y="4239269"/>
            <a:ext cx="1524776" cy="584775"/>
          </a:xfrm>
          <a:prstGeom prst="rect">
            <a:avLst/>
          </a:prstGeom>
          <a:noFill/>
        </p:spPr>
        <p:txBody>
          <a:bodyPr wrap="none" rtlCol="0">
            <a:spAutoFit/>
          </a:bodyPr>
          <a:lstStyle/>
          <a:p>
            <a:r>
              <a:rPr lang="en-US" sz="3200" b="1" dirty="0">
                <a:latin typeface="Segoe Script" panose="030B0504020000000003" pitchFamily="66" charset="0"/>
              </a:rPr>
              <a:t>1,800</a:t>
            </a:r>
          </a:p>
        </p:txBody>
      </p:sp>
    </p:spTree>
    <p:extLst>
      <p:ext uri="{BB962C8B-B14F-4D97-AF65-F5344CB8AC3E}">
        <p14:creationId xmlns:p14="http://schemas.microsoft.com/office/powerpoint/2010/main" val="1402717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2E65-EB35-D10A-D9F0-31279A7D0FF9}"/>
              </a:ext>
            </a:extLst>
          </p:cNvPr>
          <p:cNvSpPr>
            <a:spLocks noGrp="1"/>
          </p:cNvSpPr>
          <p:nvPr>
            <p:ph type="title"/>
          </p:nvPr>
        </p:nvSpPr>
        <p:spPr/>
        <p:txBody>
          <a:bodyPr/>
          <a:lstStyle/>
          <a:p>
            <a:r>
              <a:rPr lang="en-US" dirty="0"/>
              <a:t>3 Lessons (and many solutions)</a:t>
            </a:r>
          </a:p>
        </p:txBody>
      </p:sp>
      <p:sp>
        <p:nvSpPr>
          <p:cNvPr id="3" name="Content Placeholder 2">
            <a:extLst>
              <a:ext uri="{FF2B5EF4-FFF2-40B4-BE49-F238E27FC236}">
                <a16:creationId xmlns:a16="http://schemas.microsoft.com/office/drawing/2014/main" id="{7C552D55-6B3C-1F6C-96DE-D7D73BC57F7B}"/>
              </a:ext>
            </a:extLst>
          </p:cNvPr>
          <p:cNvSpPr>
            <a:spLocks noGrp="1"/>
          </p:cNvSpPr>
          <p:nvPr>
            <p:ph idx="1"/>
          </p:nvPr>
        </p:nvSpPr>
        <p:spPr/>
        <p:txBody>
          <a:bodyPr>
            <a:normAutofit/>
          </a:bodyPr>
          <a:lstStyle/>
          <a:p>
            <a:r>
              <a:rPr lang="en-US" sz="4400" dirty="0"/>
              <a:t>Lesson 1: Computational empathy</a:t>
            </a:r>
          </a:p>
          <a:p>
            <a:r>
              <a:rPr lang="en-US" sz="4400" dirty="0"/>
              <a:t>Lesson 2: Data acumen</a:t>
            </a:r>
          </a:p>
          <a:p>
            <a:r>
              <a:rPr lang="en-US" sz="4400" dirty="0"/>
              <a:t>Lesson 3: Role of institutions</a:t>
            </a:r>
          </a:p>
        </p:txBody>
      </p:sp>
    </p:spTree>
    <p:extLst>
      <p:ext uri="{BB962C8B-B14F-4D97-AF65-F5344CB8AC3E}">
        <p14:creationId xmlns:p14="http://schemas.microsoft.com/office/powerpoint/2010/main" val="15483197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88D075-5DEE-7AAE-B767-40719790E77E}"/>
              </a:ext>
            </a:extLst>
          </p:cNvPr>
          <p:cNvSpPr>
            <a:spLocks noGrp="1"/>
          </p:cNvSpPr>
          <p:nvPr>
            <p:ph type="title"/>
          </p:nvPr>
        </p:nvSpPr>
        <p:spPr/>
        <p:txBody>
          <a:bodyPr/>
          <a:lstStyle/>
          <a:p>
            <a:r>
              <a:rPr lang="en-US" dirty="0"/>
              <a:t>Let me expand that a bit…</a:t>
            </a:r>
          </a:p>
        </p:txBody>
      </p:sp>
    </p:spTree>
    <p:extLst>
      <p:ext uri="{BB962C8B-B14F-4D97-AF65-F5344CB8AC3E}">
        <p14:creationId xmlns:p14="http://schemas.microsoft.com/office/powerpoint/2010/main" val="3545614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E150-476F-D12A-992F-E2C4C544AB5E}"/>
              </a:ext>
            </a:extLst>
          </p:cNvPr>
          <p:cNvSpPr>
            <a:spLocks noGrp="1"/>
          </p:cNvSpPr>
          <p:nvPr>
            <p:ph type="title"/>
          </p:nvPr>
        </p:nvSpPr>
        <p:spPr/>
        <p:txBody>
          <a:bodyPr/>
          <a:lstStyle/>
          <a:p>
            <a:r>
              <a:rPr lang="en-US" dirty="0"/>
              <a:t>For students and researchers</a:t>
            </a:r>
          </a:p>
        </p:txBody>
      </p:sp>
      <p:sp>
        <p:nvSpPr>
          <p:cNvPr id="3" name="Content Placeholder 2">
            <a:extLst>
              <a:ext uri="{FF2B5EF4-FFF2-40B4-BE49-F238E27FC236}">
                <a16:creationId xmlns:a16="http://schemas.microsoft.com/office/drawing/2014/main" id="{B9DC2463-2B7C-15CC-CAE3-48066D84816F}"/>
              </a:ext>
            </a:extLst>
          </p:cNvPr>
          <p:cNvSpPr>
            <a:spLocks noGrp="1"/>
          </p:cNvSpPr>
          <p:nvPr>
            <p:ph idx="1"/>
          </p:nvPr>
        </p:nvSpPr>
        <p:spPr/>
        <p:txBody>
          <a:bodyPr/>
          <a:lstStyle/>
          <a:p>
            <a:pPr marL="0" indent="0">
              <a:buNone/>
            </a:pPr>
            <a:r>
              <a:rPr lang="en-US" i="1" dirty="0"/>
              <a:t>0.  Do not necessarily learn from previous papers</a:t>
            </a:r>
          </a:p>
          <a:p>
            <a:pPr marL="514350" indent="-514350">
              <a:buFont typeface="+mj-lt"/>
              <a:buAutoNum type="arabicPeriod"/>
            </a:pPr>
            <a:r>
              <a:rPr lang="en-US" dirty="0"/>
              <a:t>Have computational empathy for …</a:t>
            </a:r>
          </a:p>
          <a:p>
            <a:pPr marL="514350" indent="-514350">
              <a:buFont typeface="+mj-lt"/>
              <a:buAutoNum type="arabicPeriod"/>
            </a:pPr>
            <a:r>
              <a:rPr lang="en-US" dirty="0"/>
              <a:t>Track data whenever used</a:t>
            </a:r>
          </a:p>
          <a:p>
            <a:pPr marL="514350" indent="-514350">
              <a:buFont typeface="+mj-lt"/>
              <a:buAutoNum type="arabicPeriod"/>
            </a:pPr>
            <a:r>
              <a:rPr lang="en-US" dirty="0"/>
              <a:t>Learn the basic … of programming</a:t>
            </a:r>
          </a:p>
          <a:p>
            <a:pPr marL="514350" indent="-514350">
              <a:buFont typeface="+mj-lt"/>
              <a:buAutoNum type="arabicPeriod"/>
            </a:pPr>
            <a:r>
              <a:rPr lang="en-US" dirty="0"/>
              <a:t>Learn to automate</a:t>
            </a:r>
          </a:p>
          <a:p>
            <a:pPr marL="514350" indent="-514350">
              <a:buFont typeface="+mj-lt"/>
              <a:buAutoNum type="arabicPeriod"/>
            </a:pPr>
            <a:r>
              <a:rPr lang="en-US" dirty="0"/>
              <a:t>Preserve it all (and version it too)</a:t>
            </a:r>
          </a:p>
        </p:txBody>
      </p:sp>
    </p:spTree>
    <p:extLst>
      <p:ext uri="{BB962C8B-B14F-4D97-AF65-F5344CB8AC3E}">
        <p14:creationId xmlns:p14="http://schemas.microsoft.com/office/powerpoint/2010/main" val="6322820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814D-4340-E88A-29AD-5C666F9D68C7}"/>
              </a:ext>
            </a:extLst>
          </p:cNvPr>
          <p:cNvSpPr>
            <a:spLocks noGrp="1"/>
          </p:cNvSpPr>
          <p:nvPr>
            <p:ph type="title"/>
          </p:nvPr>
        </p:nvSpPr>
        <p:spPr/>
        <p:txBody>
          <a:bodyPr/>
          <a:lstStyle/>
          <a:p>
            <a:r>
              <a:rPr lang="en-US" dirty="0"/>
              <a:t>For faculty</a:t>
            </a:r>
          </a:p>
        </p:txBody>
      </p:sp>
      <p:sp>
        <p:nvSpPr>
          <p:cNvPr id="3" name="Content Placeholder 2">
            <a:extLst>
              <a:ext uri="{FF2B5EF4-FFF2-40B4-BE49-F238E27FC236}">
                <a16:creationId xmlns:a16="http://schemas.microsoft.com/office/drawing/2014/main" id="{9F30A91D-3E50-BE22-3B92-83B09846D308}"/>
              </a:ext>
            </a:extLst>
          </p:cNvPr>
          <p:cNvSpPr>
            <a:spLocks noGrp="1"/>
          </p:cNvSpPr>
          <p:nvPr>
            <p:ph idx="1"/>
          </p:nvPr>
        </p:nvSpPr>
        <p:spPr/>
        <p:txBody>
          <a:bodyPr/>
          <a:lstStyle/>
          <a:p>
            <a:pPr marL="514350" indent="-514350">
              <a:buFont typeface="+mj-lt"/>
              <a:buAutoNum type="arabicPeriod"/>
            </a:pPr>
            <a:r>
              <a:rPr lang="en-US" dirty="0"/>
              <a:t>Encourage students to learn skills you don’t know</a:t>
            </a:r>
          </a:p>
          <a:p>
            <a:pPr marL="514350" indent="-514350">
              <a:buFont typeface="+mj-lt"/>
              <a:buAutoNum type="arabicPeriod"/>
            </a:pPr>
            <a:r>
              <a:rPr lang="en-US" dirty="0"/>
              <a:t>Demand reproducibility when reviewing </a:t>
            </a:r>
            <a:br>
              <a:rPr lang="en-US" dirty="0"/>
            </a:br>
            <a:r>
              <a:rPr lang="en-US" dirty="0"/>
              <a:t>(</a:t>
            </a:r>
            <a:r>
              <a:rPr lang="en-US" i="1" dirty="0"/>
              <a:t>articles, theses, intermediate reports from students, etc.</a:t>
            </a:r>
            <a:r>
              <a:rPr lang="en-US" dirty="0"/>
              <a:t>)</a:t>
            </a:r>
          </a:p>
          <a:p>
            <a:pPr marL="514350" indent="-514350">
              <a:buFont typeface="+mj-lt"/>
              <a:buAutoNum type="arabicPeriod"/>
            </a:pPr>
            <a:r>
              <a:rPr lang="en-US" dirty="0"/>
              <a:t>Incentivize reproducibility</a:t>
            </a:r>
          </a:p>
          <a:p>
            <a:pPr marL="0" indent="0">
              <a:buNone/>
            </a:pPr>
            <a:endParaRPr lang="en-US" dirty="0"/>
          </a:p>
        </p:txBody>
      </p:sp>
    </p:spTree>
    <p:extLst>
      <p:ext uri="{BB962C8B-B14F-4D97-AF65-F5344CB8AC3E}">
        <p14:creationId xmlns:p14="http://schemas.microsoft.com/office/powerpoint/2010/main" val="2214927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457200"/>
            <a:ext cx="8229600" cy="1143000"/>
          </a:xfrm>
        </p:spPr>
        <p:txBody>
          <a:bodyPr>
            <a:noAutofit/>
          </a:bodyPr>
          <a:lstStyle/>
          <a:p>
            <a:r>
              <a:rPr lang="en-US" sz="4000" dirty="0"/>
              <a:t>The “crisis” in the 60s and 70s</a:t>
            </a:r>
            <a:br>
              <a:rPr lang="en-US" sz="4000" dirty="0"/>
            </a:br>
            <a:r>
              <a:rPr lang="en-US" sz="2800" dirty="0"/>
              <a:t>Sterling, 1959; Cohen, 1962; </a:t>
            </a:r>
            <a:r>
              <a:rPr lang="en-US" sz="2800" dirty="0" err="1"/>
              <a:t>Lykken</a:t>
            </a:r>
            <a:r>
              <a:rPr lang="en-US" sz="2800" dirty="0"/>
              <a:t>, 1968; Tukey, 1969; Greenwald, 1975; </a:t>
            </a:r>
            <a:r>
              <a:rPr lang="en-US" sz="2800" dirty="0" err="1"/>
              <a:t>Meehl</a:t>
            </a:r>
            <a:r>
              <a:rPr lang="en-US" sz="2800" dirty="0"/>
              <a:t>, 1978; Rosenthal, 1979</a:t>
            </a:r>
          </a:p>
        </p:txBody>
      </p:sp>
      <p:sp>
        <p:nvSpPr>
          <p:cNvPr id="3" name="Content Placeholder 2"/>
          <p:cNvSpPr>
            <a:spLocks noGrp="1"/>
          </p:cNvSpPr>
          <p:nvPr>
            <p:ph sz="half" idx="1"/>
          </p:nvPr>
        </p:nvSpPr>
        <p:spPr>
          <a:xfrm>
            <a:off x="2362200" y="2133600"/>
            <a:ext cx="7543800" cy="4114800"/>
          </a:xfrm>
          <a:solidFill>
            <a:schemeClr val="bg1"/>
          </a:solidFill>
        </p:spPr>
        <p:txBody>
          <a:bodyPr>
            <a:noAutofit/>
          </a:bodyPr>
          <a:lstStyle/>
          <a:p>
            <a:pPr marL="0" indent="0" algn="ctr">
              <a:buNone/>
            </a:pPr>
            <a:r>
              <a:rPr lang="en-US" sz="4400" dirty="0"/>
              <a:t>Low power</a:t>
            </a:r>
          </a:p>
          <a:p>
            <a:pPr marL="0" indent="0" algn="ctr">
              <a:buNone/>
            </a:pPr>
            <a:r>
              <a:rPr lang="en-US" sz="4400" dirty="0"/>
              <a:t>Flexibility in analysis</a:t>
            </a:r>
          </a:p>
          <a:p>
            <a:pPr marL="0" indent="0" algn="ctr">
              <a:buNone/>
            </a:pPr>
            <a:r>
              <a:rPr lang="en-US" sz="4400" dirty="0"/>
              <a:t>Selective reporting </a:t>
            </a:r>
          </a:p>
          <a:p>
            <a:pPr marL="0" indent="0" algn="ctr">
              <a:buNone/>
            </a:pPr>
            <a:r>
              <a:rPr lang="en-US" sz="4400" dirty="0"/>
              <a:t>Ignoring nulls</a:t>
            </a:r>
          </a:p>
          <a:p>
            <a:pPr marL="0" indent="0" algn="ctr">
              <a:buNone/>
            </a:pPr>
            <a:r>
              <a:rPr lang="en-US" sz="4400" dirty="0"/>
              <a:t>Lack of replication</a:t>
            </a:r>
          </a:p>
          <a:p>
            <a:pPr marL="0" indent="0" algn="ctr">
              <a:buNone/>
            </a:pPr>
            <a:r>
              <a:rPr lang="en-US" sz="4400" dirty="0"/>
              <a:t>Misuse of statistics</a:t>
            </a:r>
          </a:p>
        </p:txBody>
      </p:sp>
    </p:spTree>
    <p:extLst>
      <p:ext uri="{BB962C8B-B14F-4D97-AF65-F5344CB8AC3E}">
        <p14:creationId xmlns:p14="http://schemas.microsoft.com/office/powerpoint/2010/main" val="272096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BEE5-21C9-3EBC-54CF-3528EF38706D}"/>
              </a:ext>
            </a:extLst>
          </p:cNvPr>
          <p:cNvSpPr>
            <a:spLocks noGrp="1"/>
          </p:cNvSpPr>
          <p:nvPr>
            <p:ph type="title"/>
          </p:nvPr>
        </p:nvSpPr>
        <p:spPr/>
        <p:txBody>
          <a:bodyPr/>
          <a:lstStyle/>
          <a:p>
            <a:r>
              <a:rPr lang="en-US" dirty="0"/>
              <a:t>For institutions</a:t>
            </a:r>
          </a:p>
        </p:txBody>
      </p:sp>
      <p:sp>
        <p:nvSpPr>
          <p:cNvPr id="3" name="Content Placeholder 2">
            <a:extLst>
              <a:ext uri="{FF2B5EF4-FFF2-40B4-BE49-F238E27FC236}">
                <a16:creationId xmlns:a16="http://schemas.microsoft.com/office/drawing/2014/main" id="{F352FA78-C376-1EAE-31B1-CCECBEFAF0E2}"/>
              </a:ext>
            </a:extLst>
          </p:cNvPr>
          <p:cNvSpPr>
            <a:spLocks noGrp="1"/>
          </p:cNvSpPr>
          <p:nvPr>
            <p:ph idx="1"/>
          </p:nvPr>
        </p:nvSpPr>
        <p:spPr/>
        <p:txBody>
          <a:bodyPr/>
          <a:lstStyle/>
          <a:p>
            <a:pPr marL="0" indent="0">
              <a:buNone/>
            </a:pPr>
            <a:r>
              <a:rPr lang="en-US" i="1" dirty="0"/>
              <a:t>(departments, schools, libraries, IT, universities)</a:t>
            </a:r>
          </a:p>
          <a:p>
            <a:pPr marL="514350" indent="-514350">
              <a:buFont typeface="+mj-lt"/>
              <a:buAutoNum type="arabicPeriod"/>
            </a:pPr>
            <a:r>
              <a:rPr lang="en-US" dirty="0"/>
              <a:t>Offer training in adapted tools</a:t>
            </a:r>
          </a:p>
          <a:p>
            <a:pPr marL="514350" indent="-514350">
              <a:buFont typeface="+mj-lt"/>
              <a:buAutoNum type="arabicPeriod"/>
            </a:pPr>
            <a:r>
              <a:rPr lang="en-US" dirty="0"/>
              <a:t>Highlight appropriate community or university sites</a:t>
            </a:r>
          </a:p>
          <a:p>
            <a:pPr marL="514350" indent="-514350">
              <a:buFont typeface="+mj-lt"/>
              <a:buAutoNum type="arabicPeriod"/>
            </a:pPr>
            <a:r>
              <a:rPr lang="en-US" dirty="0"/>
              <a:t>Provide streamlined access to some frequently used (open/commercial) tools</a:t>
            </a:r>
          </a:p>
          <a:p>
            <a:pPr marL="514350" indent="-514350">
              <a:buFont typeface="+mj-lt"/>
              <a:buAutoNum type="arabicPeriod"/>
            </a:pPr>
            <a:r>
              <a:rPr lang="en-US" dirty="0"/>
              <a:t>Advocate (more strongly) for use of existing support </a:t>
            </a:r>
            <a:br>
              <a:rPr lang="en-US" dirty="0"/>
            </a:br>
            <a:r>
              <a:rPr lang="en-US" sz="1800" i="1" dirty="0"/>
              <a:t>(for instance, depositing and documenting data)</a:t>
            </a:r>
            <a:endParaRPr lang="en-US" i="1" dirty="0"/>
          </a:p>
        </p:txBody>
      </p:sp>
    </p:spTree>
    <p:extLst>
      <p:ext uri="{BB962C8B-B14F-4D97-AF65-F5344CB8AC3E}">
        <p14:creationId xmlns:p14="http://schemas.microsoft.com/office/powerpoint/2010/main" val="6684243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8905" y="1582824"/>
            <a:ext cx="8114190" cy="1446550"/>
          </a:xfrm>
          <a:prstGeom prst="rect">
            <a:avLst/>
          </a:prstGeom>
          <a:noFill/>
        </p:spPr>
        <p:txBody>
          <a:bodyPr wrap="square" rtlCol="0">
            <a:spAutoFit/>
          </a:bodyPr>
          <a:lstStyle/>
          <a:p>
            <a:pPr algn="ctr"/>
            <a:r>
              <a:rPr lang="en-US" sz="8800" dirty="0">
                <a:solidFill>
                  <a:schemeClr val="bg1"/>
                </a:solidFill>
              </a:rPr>
              <a:t>Lessons?</a:t>
            </a:r>
            <a:endParaRPr lang="en-US" dirty="0">
              <a:solidFill>
                <a:schemeClr val="bg1"/>
              </a:solidFill>
            </a:endParaRPr>
          </a:p>
        </p:txBody>
      </p:sp>
    </p:spTree>
    <p:extLst>
      <p:ext uri="{BB962C8B-B14F-4D97-AF65-F5344CB8AC3E}">
        <p14:creationId xmlns:p14="http://schemas.microsoft.com/office/powerpoint/2010/main" val="5895511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B4C34-5DE3-B94A-992D-9B52248575B5}"/>
              </a:ext>
            </a:extLst>
          </p:cNvPr>
          <p:cNvSpPr>
            <a:spLocks noGrp="1"/>
          </p:cNvSpPr>
          <p:nvPr>
            <p:ph type="title"/>
          </p:nvPr>
        </p:nvSpPr>
        <p:spPr/>
        <p:txBody>
          <a:bodyPr/>
          <a:lstStyle/>
          <a:p>
            <a:r>
              <a:rPr lang="en-US" dirty="0"/>
              <a:t>Observation 0</a:t>
            </a:r>
          </a:p>
        </p:txBody>
      </p:sp>
      <p:sp>
        <p:nvSpPr>
          <p:cNvPr id="3" name="Content Placeholder 2">
            <a:extLst>
              <a:ext uri="{FF2B5EF4-FFF2-40B4-BE49-F238E27FC236}">
                <a16:creationId xmlns:a16="http://schemas.microsoft.com/office/drawing/2014/main" id="{CAE7207B-E5AC-F2F8-7CF0-EDEB7B911BD7}"/>
              </a:ext>
            </a:extLst>
          </p:cNvPr>
          <p:cNvSpPr>
            <a:spLocks noGrp="1"/>
          </p:cNvSpPr>
          <p:nvPr>
            <p:ph idx="1"/>
          </p:nvPr>
        </p:nvSpPr>
        <p:spPr/>
        <p:txBody>
          <a:bodyPr/>
          <a:lstStyle/>
          <a:p>
            <a:pPr marL="0" indent="0">
              <a:buNone/>
            </a:pPr>
            <a:r>
              <a:rPr lang="en-US" dirty="0"/>
              <a:t>Researchers don’t…</a:t>
            </a:r>
          </a:p>
          <a:p>
            <a:r>
              <a:rPr lang="en-US" dirty="0"/>
              <a:t>Re-run their code before submitting </a:t>
            </a:r>
          </a:p>
          <a:p>
            <a:r>
              <a:rPr lang="en-US" dirty="0"/>
              <a:t>Don’t streamline (automate) enough</a:t>
            </a:r>
          </a:p>
          <a:p>
            <a:r>
              <a:rPr lang="en-US" dirty="0"/>
              <a:t>Are not careful about how they document data sources</a:t>
            </a:r>
          </a:p>
          <a:p>
            <a:r>
              <a:rPr lang="en-US" dirty="0"/>
              <a:t>Fail to curate their own data</a:t>
            </a:r>
          </a:p>
        </p:txBody>
      </p:sp>
    </p:spTree>
    <p:extLst>
      <p:ext uri="{BB962C8B-B14F-4D97-AF65-F5344CB8AC3E}">
        <p14:creationId xmlns:p14="http://schemas.microsoft.com/office/powerpoint/2010/main" val="11285203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8905" y="1582824"/>
            <a:ext cx="8114190" cy="1446550"/>
          </a:xfrm>
          <a:prstGeom prst="rect">
            <a:avLst/>
          </a:prstGeom>
          <a:noFill/>
        </p:spPr>
        <p:txBody>
          <a:bodyPr wrap="square" rtlCol="0">
            <a:spAutoFit/>
          </a:bodyPr>
          <a:lstStyle/>
          <a:p>
            <a:pPr algn="ctr"/>
            <a:r>
              <a:rPr lang="en-US" sz="8800" dirty="0">
                <a:solidFill>
                  <a:schemeClr val="bg1"/>
                </a:solidFill>
              </a:rPr>
              <a:t>Lessons!</a:t>
            </a:r>
            <a:endParaRPr lang="en-US" dirty="0">
              <a:solidFill>
                <a:schemeClr val="bg1"/>
              </a:solidFill>
            </a:endParaRPr>
          </a:p>
        </p:txBody>
      </p:sp>
    </p:spTree>
    <p:extLst>
      <p:ext uri="{BB962C8B-B14F-4D97-AF65-F5344CB8AC3E}">
        <p14:creationId xmlns:p14="http://schemas.microsoft.com/office/powerpoint/2010/main" val="217957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986298" y="1900895"/>
            <a:ext cx="7595024" cy="2800767"/>
          </a:xfrm>
          <a:prstGeom prst="rect">
            <a:avLst/>
          </a:prstGeom>
          <a:noFill/>
        </p:spPr>
        <p:txBody>
          <a:bodyPr wrap="square" rtlCol="0">
            <a:spAutoFit/>
          </a:bodyPr>
          <a:lstStyle/>
          <a:p>
            <a:pPr algn="ctr"/>
            <a:r>
              <a:rPr lang="en-US" sz="8800" dirty="0">
                <a:solidFill>
                  <a:schemeClr val="bg1"/>
                </a:solidFill>
              </a:rPr>
              <a:t>Computational empathy</a:t>
            </a:r>
            <a:endParaRPr lang="en-US" dirty="0">
              <a:solidFill>
                <a:schemeClr val="bg1"/>
              </a:solidFill>
            </a:endParaRPr>
          </a:p>
        </p:txBody>
      </p:sp>
    </p:spTree>
    <p:extLst>
      <p:ext uri="{BB962C8B-B14F-4D97-AF65-F5344CB8AC3E}">
        <p14:creationId xmlns:p14="http://schemas.microsoft.com/office/powerpoint/2010/main" val="411170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1A81D-EFE2-1A25-4FA8-A3EF4C14F071}"/>
              </a:ext>
            </a:extLst>
          </p:cNvPr>
          <p:cNvSpPr>
            <a:spLocks noGrp="1"/>
          </p:cNvSpPr>
          <p:nvPr>
            <p:ph type="title"/>
          </p:nvPr>
        </p:nvSpPr>
        <p:spPr/>
        <p:txBody>
          <a:bodyPr/>
          <a:lstStyle/>
          <a:p>
            <a:r>
              <a:rPr lang="en-US" dirty="0"/>
              <a:t>Lesson 1: Computational empathy</a:t>
            </a:r>
          </a:p>
        </p:txBody>
      </p:sp>
      <p:sp>
        <p:nvSpPr>
          <p:cNvPr id="3" name="Content Placeholder 2">
            <a:extLst>
              <a:ext uri="{FF2B5EF4-FFF2-40B4-BE49-F238E27FC236}">
                <a16:creationId xmlns:a16="http://schemas.microsoft.com/office/drawing/2014/main" id="{1AC0BCFE-7B38-904B-8A95-35C7EBF42A91}"/>
              </a:ext>
            </a:extLst>
          </p:cNvPr>
          <p:cNvSpPr>
            <a:spLocks noGrp="1"/>
          </p:cNvSpPr>
          <p:nvPr>
            <p:ph idx="1"/>
          </p:nvPr>
        </p:nvSpPr>
        <p:spPr/>
        <p:txBody>
          <a:bodyPr/>
          <a:lstStyle/>
          <a:p>
            <a:pPr marL="0" indent="0" algn="l">
              <a:buNone/>
            </a:pPr>
            <a:r>
              <a:rPr lang="en-US" dirty="0"/>
              <a:t>In the words of the slogan popularized by </a:t>
            </a:r>
            <a:r>
              <a:rPr lang="en-US" dirty="0" err="1"/>
              <a:t>Buckheit</a:t>
            </a:r>
            <a:r>
              <a:rPr lang="en-US" dirty="0"/>
              <a:t> and </a:t>
            </a:r>
            <a:r>
              <a:rPr lang="en-US" dirty="0" err="1"/>
              <a:t>Donoho</a:t>
            </a:r>
            <a:r>
              <a:rPr lang="en-US" dirty="0"/>
              <a:t> (1995),</a:t>
            </a:r>
          </a:p>
          <a:p>
            <a:pPr marL="0" indent="0" algn="l">
              <a:buNone/>
            </a:pPr>
            <a:r>
              <a:rPr lang="en-US" dirty="0"/>
              <a:t> </a:t>
            </a:r>
          </a:p>
          <a:p>
            <a:pPr marL="914400" lvl="2" indent="0">
              <a:buNone/>
            </a:pPr>
            <a:r>
              <a:rPr lang="en-US" sz="3600" i="1" dirty="0"/>
              <a:t>“</a:t>
            </a:r>
            <a:r>
              <a:rPr lang="en-US" sz="3600" b="1" i="1" dirty="0">
                <a:solidFill>
                  <a:srgbClr val="0070C0"/>
                </a:solidFill>
              </a:rPr>
              <a:t>a scientific publication is [...] merely advertising of the scholarship: [...] the </a:t>
            </a:r>
            <a:r>
              <a:rPr lang="en-US" sz="3600" b="1" i="1" u="sng" dirty="0">
                <a:solidFill>
                  <a:srgbClr val="0070C0"/>
                </a:solidFill>
              </a:rPr>
              <a:t>complete software development environment </a:t>
            </a:r>
            <a:r>
              <a:rPr lang="en-US" sz="3600" b="1" i="1" dirty="0">
                <a:solidFill>
                  <a:srgbClr val="0070C0"/>
                </a:solidFill>
              </a:rPr>
              <a:t>and the </a:t>
            </a:r>
            <a:r>
              <a:rPr lang="en-US" sz="3600" b="1" i="1" u="sng" dirty="0">
                <a:solidFill>
                  <a:srgbClr val="0070C0"/>
                </a:solidFill>
              </a:rPr>
              <a:t>complete set of instructions</a:t>
            </a:r>
            <a:r>
              <a:rPr lang="en-US" sz="3600" b="1" i="1" dirty="0">
                <a:solidFill>
                  <a:srgbClr val="0070C0"/>
                </a:solidFill>
              </a:rPr>
              <a:t> which generated the figures</a:t>
            </a:r>
            <a:r>
              <a:rPr lang="en-US" sz="3600" i="1" dirty="0"/>
              <a:t>.”</a:t>
            </a:r>
          </a:p>
          <a:p>
            <a:pPr marL="0" indent="0" algn="l">
              <a:buNone/>
            </a:pPr>
            <a:endParaRPr lang="en-US" dirty="0"/>
          </a:p>
        </p:txBody>
      </p:sp>
    </p:spTree>
    <p:extLst>
      <p:ext uri="{BB962C8B-B14F-4D97-AF65-F5344CB8AC3E}">
        <p14:creationId xmlns:p14="http://schemas.microsoft.com/office/powerpoint/2010/main" val="2561292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BBF4-3B28-BEA1-0941-18C9F875E817}"/>
              </a:ext>
            </a:extLst>
          </p:cNvPr>
          <p:cNvSpPr>
            <a:spLocks noGrp="1"/>
          </p:cNvSpPr>
          <p:nvPr>
            <p:ph type="title"/>
          </p:nvPr>
        </p:nvSpPr>
        <p:spPr/>
        <p:txBody>
          <a:bodyPr/>
          <a:lstStyle/>
          <a:p>
            <a:r>
              <a:rPr lang="en-US" dirty="0"/>
              <a:t>Lesson 1: Computational empathy</a:t>
            </a:r>
          </a:p>
        </p:txBody>
      </p:sp>
      <p:sp>
        <p:nvSpPr>
          <p:cNvPr id="3" name="Content Placeholder 2">
            <a:extLst>
              <a:ext uri="{FF2B5EF4-FFF2-40B4-BE49-F238E27FC236}">
                <a16:creationId xmlns:a16="http://schemas.microsoft.com/office/drawing/2014/main" id="{CC9448AD-9714-D78F-EE73-458CB0CC050E}"/>
              </a:ext>
            </a:extLst>
          </p:cNvPr>
          <p:cNvSpPr>
            <a:spLocks noGrp="1"/>
          </p:cNvSpPr>
          <p:nvPr>
            <p:ph idx="1"/>
          </p:nvPr>
        </p:nvSpPr>
        <p:spPr/>
        <p:txBody>
          <a:bodyPr>
            <a:normAutofit lnSpcReduction="10000"/>
          </a:bodyPr>
          <a:lstStyle/>
          <a:p>
            <a:pPr marL="0" indent="0">
              <a:buNone/>
            </a:pPr>
            <a:r>
              <a:rPr lang="en-US" dirty="0">
                <a:solidFill>
                  <a:schemeClr val="bg2">
                    <a:lumMod val="75000"/>
                  </a:schemeClr>
                </a:solidFill>
              </a:rPr>
              <a:t>Put yourself in the position of the reader of the research compendium</a:t>
            </a:r>
            <a:r>
              <a:rPr lang="en-US" dirty="0"/>
              <a:t>:</a:t>
            </a:r>
          </a:p>
          <a:p>
            <a:pPr lvl="1"/>
            <a:r>
              <a:rPr lang="en-US" dirty="0"/>
              <a:t>Can they understand those instructions?</a:t>
            </a:r>
          </a:p>
          <a:p>
            <a:pPr lvl="1"/>
            <a:r>
              <a:rPr lang="en-US" dirty="0"/>
              <a:t>Under what premises/ shared common knowledge?</a:t>
            </a:r>
          </a:p>
          <a:p>
            <a:pPr lvl="1"/>
            <a:r>
              <a:rPr lang="en-US" dirty="0"/>
              <a:t>What might they assume about the computing environment?</a:t>
            </a:r>
          </a:p>
          <a:p>
            <a:pPr lvl="1"/>
            <a:r>
              <a:rPr lang="en-US" dirty="0"/>
              <a:t>How concise or diffuse are the instructions?</a:t>
            </a:r>
          </a:p>
        </p:txBody>
      </p:sp>
    </p:spTree>
    <p:extLst>
      <p:ext uri="{BB962C8B-B14F-4D97-AF65-F5344CB8AC3E}">
        <p14:creationId xmlns:p14="http://schemas.microsoft.com/office/powerpoint/2010/main" val="30933690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F803-21F8-E2C5-0377-D3C541A7DFA2}"/>
              </a:ext>
            </a:extLst>
          </p:cNvPr>
          <p:cNvSpPr>
            <a:spLocks noGrp="1"/>
          </p:cNvSpPr>
          <p:nvPr>
            <p:ph type="title"/>
          </p:nvPr>
        </p:nvSpPr>
        <p:spPr/>
        <p:txBody>
          <a:bodyPr/>
          <a:lstStyle/>
          <a:p>
            <a:r>
              <a:rPr lang="en-US" dirty="0"/>
              <a:t>Lesson 1: Computational empathy</a:t>
            </a:r>
          </a:p>
        </p:txBody>
      </p:sp>
      <p:sp>
        <p:nvSpPr>
          <p:cNvPr id="3" name="Content Placeholder 2">
            <a:extLst>
              <a:ext uri="{FF2B5EF4-FFF2-40B4-BE49-F238E27FC236}">
                <a16:creationId xmlns:a16="http://schemas.microsoft.com/office/drawing/2014/main" id="{22F31799-E655-E4A6-CEC7-35C45038C39F}"/>
              </a:ext>
            </a:extLst>
          </p:cNvPr>
          <p:cNvSpPr>
            <a:spLocks noGrp="1"/>
          </p:cNvSpPr>
          <p:nvPr>
            <p:ph idx="1"/>
          </p:nvPr>
        </p:nvSpPr>
        <p:spPr/>
        <p:txBody>
          <a:bodyPr>
            <a:normAutofit/>
          </a:bodyPr>
          <a:lstStyle/>
          <a:p>
            <a:pPr marL="0" indent="0">
              <a:buNone/>
            </a:pPr>
            <a:r>
              <a:rPr lang="en-US" dirty="0"/>
              <a:t>Potential readers</a:t>
            </a:r>
          </a:p>
          <a:p>
            <a:r>
              <a:rPr lang="en-US" b="1" dirty="0">
                <a:solidFill>
                  <a:srgbClr val="002060"/>
                </a:solidFill>
              </a:rPr>
              <a:t>You</a:t>
            </a:r>
            <a:r>
              <a:rPr lang="en-US" dirty="0"/>
              <a:t> </a:t>
            </a:r>
            <a:r>
              <a:rPr lang="en-US" sz="2800" i="1" dirty="0"/>
              <a:t>(in 4 years, between prepping 2 new courses, an R&amp;R, a new child, and tenure coming up in 2 years)</a:t>
            </a:r>
            <a:endParaRPr lang="en-US" i="1" dirty="0"/>
          </a:p>
          <a:p>
            <a:r>
              <a:rPr lang="en-US" dirty="0"/>
              <a:t>Your RA </a:t>
            </a:r>
            <a:r>
              <a:rPr lang="en-US" sz="2800" i="1" dirty="0"/>
              <a:t>(in 4 years, because you are… see above)</a:t>
            </a:r>
            <a:endParaRPr lang="en-US" i="1" dirty="0"/>
          </a:p>
          <a:p>
            <a:r>
              <a:rPr lang="en-US" dirty="0"/>
              <a:t>Your future readers who will cite you </a:t>
            </a:r>
            <a:r>
              <a:rPr lang="en-US" sz="2800" i="1" dirty="0"/>
              <a:t>(in 4-10 years, who may want to extend or replicate your study, but won’t if it is too complex)</a:t>
            </a:r>
            <a:endParaRPr lang="en-US" i="1" dirty="0"/>
          </a:p>
        </p:txBody>
      </p:sp>
    </p:spTree>
    <p:extLst>
      <p:ext uri="{BB962C8B-B14F-4D97-AF65-F5344CB8AC3E}">
        <p14:creationId xmlns:p14="http://schemas.microsoft.com/office/powerpoint/2010/main" val="19098941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F803-21F8-E2C5-0377-D3C541A7DFA2}"/>
              </a:ext>
            </a:extLst>
          </p:cNvPr>
          <p:cNvSpPr>
            <a:spLocks noGrp="1"/>
          </p:cNvSpPr>
          <p:nvPr>
            <p:ph type="title"/>
          </p:nvPr>
        </p:nvSpPr>
        <p:spPr/>
        <p:txBody>
          <a:bodyPr/>
          <a:lstStyle/>
          <a:p>
            <a:r>
              <a:rPr lang="en-US" dirty="0"/>
              <a:t>Lesson 1: Computational empathy</a:t>
            </a:r>
          </a:p>
        </p:txBody>
      </p:sp>
      <p:sp>
        <p:nvSpPr>
          <p:cNvPr id="3" name="Content Placeholder 2">
            <a:extLst>
              <a:ext uri="{FF2B5EF4-FFF2-40B4-BE49-F238E27FC236}">
                <a16:creationId xmlns:a16="http://schemas.microsoft.com/office/drawing/2014/main" id="{22F31799-E655-E4A6-CEC7-35C45038C39F}"/>
              </a:ext>
            </a:extLst>
          </p:cNvPr>
          <p:cNvSpPr>
            <a:spLocks noGrp="1"/>
          </p:cNvSpPr>
          <p:nvPr>
            <p:ph idx="1"/>
          </p:nvPr>
        </p:nvSpPr>
        <p:spPr>
          <a:xfrm>
            <a:off x="3466769" y="2838616"/>
            <a:ext cx="6573004" cy="3360572"/>
          </a:xfrm>
        </p:spPr>
        <p:txBody>
          <a:bodyPr>
            <a:normAutofit/>
          </a:bodyPr>
          <a:lstStyle/>
          <a:p>
            <a:pPr marL="0" indent="0">
              <a:buNone/>
            </a:pPr>
            <a:r>
              <a:rPr lang="en-US" dirty="0"/>
              <a:t>= “Pity the poor replicator”</a:t>
            </a:r>
            <a:endParaRPr lang="en-US" i="1" dirty="0"/>
          </a:p>
        </p:txBody>
      </p:sp>
    </p:spTree>
    <p:extLst>
      <p:ext uri="{BB962C8B-B14F-4D97-AF65-F5344CB8AC3E}">
        <p14:creationId xmlns:p14="http://schemas.microsoft.com/office/powerpoint/2010/main" val="26690519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C476-F803-ABF5-E707-A206A4668333}"/>
              </a:ext>
            </a:extLst>
          </p:cNvPr>
          <p:cNvSpPr>
            <a:spLocks noGrp="1"/>
          </p:cNvSpPr>
          <p:nvPr>
            <p:ph type="title"/>
          </p:nvPr>
        </p:nvSpPr>
        <p:spPr/>
        <p:txBody>
          <a:bodyPr/>
          <a:lstStyle/>
          <a:p>
            <a:r>
              <a:rPr lang="en-US" dirty="0"/>
              <a:t>1. Computational empathy</a:t>
            </a:r>
          </a:p>
        </p:txBody>
      </p:sp>
      <p:sp>
        <p:nvSpPr>
          <p:cNvPr id="4" name="Content Placeholder 3">
            <a:extLst>
              <a:ext uri="{FF2B5EF4-FFF2-40B4-BE49-F238E27FC236}">
                <a16:creationId xmlns:a16="http://schemas.microsoft.com/office/drawing/2014/main" id="{719C5437-24A9-EA81-56E7-C9DA2084C8C5}"/>
              </a:ext>
            </a:extLst>
          </p:cNvPr>
          <p:cNvSpPr>
            <a:spLocks noGrp="1"/>
          </p:cNvSpPr>
          <p:nvPr>
            <p:ph sz="half" idx="1"/>
          </p:nvPr>
        </p:nvSpPr>
        <p:spPr/>
        <p:txBody>
          <a:bodyPr/>
          <a:lstStyle/>
          <a:p>
            <a:r>
              <a:rPr lang="en-US" i="1" u="sng" dirty="0"/>
              <a:t>Focal reader:</a:t>
            </a:r>
            <a:r>
              <a:rPr lang="en-US" dirty="0"/>
              <a:t> your next RA in 4 years</a:t>
            </a:r>
          </a:p>
          <a:p>
            <a:r>
              <a:rPr lang="en-US" i="1" u="sng" dirty="0"/>
              <a:t>Interaction</a:t>
            </a:r>
            <a:r>
              <a:rPr lang="en-US" dirty="0"/>
              <a:t>: you hand them your README, but don’t have time to go through all the details…</a:t>
            </a:r>
          </a:p>
          <a:p>
            <a:r>
              <a:rPr lang="en-US" i="1" u="sng" dirty="0"/>
              <a:t>Budget constraint</a:t>
            </a:r>
            <a:r>
              <a:rPr lang="en-US" dirty="0"/>
              <a:t>: It shouldn’t take too many RA hours</a:t>
            </a:r>
          </a:p>
          <a:p>
            <a:r>
              <a:rPr lang="en-US" i="1" u="sng" dirty="0"/>
              <a:t>Time constraint</a:t>
            </a:r>
            <a:r>
              <a:rPr lang="en-US" dirty="0"/>
              <a:t>: It shouldn’t take more than 1 week to “get it”</a:t>
            </a:r>
          </a:p>
        </p:txBody>
      </p:sp>
      <p:pic>
        <p:nvPicPr>
          <p:cNvPr id="7" name="Content Placeholder 6">
            <a:extLst>
              <a:ext uri="{FF2B5EF4-FFF2-40B4-BE49-F238E27FC236}">
                <a16:creationId xmlns:a16="http://schemas.microsoft.com/office/drawing/2014/main" id="{131D6282-1171-41A4-339F-1681D2F7CC4D}"/>
              </a:ext>
            </a:extLst>
          </p:cNvPr>
          <p:cNvPicPr>
            <a:picLocks noGrp="1" noChangeAspect="1"/>
          </p:cNvPicPr>
          <p:nvPr>
            <p:ph sz="half" idx="2"/>
          </p:nvPr>
        </p:nvPicPr>
        <p:blipFill>
          <a:blip r:embed="rId2"/>
          <a:stretch>
            <a:fillRect/>
          </a:stretch>
        </p:blipFill>
        <p:spPr>
          <a:xfrm>
            <a:off x="6248056" y="1825625"/>
            <a:ext cx="5029888" cy="4351338"/>
          </a:xfrm>
        </p:spPr>
      </p:pic>
    </p:spTree>
    <p:extLst>
      <p:ext uri="{BB962C8B-B14F-4D97-AF65-F5344CB8AC3E}">
        <p14:creationId xmlns:p14="http://schemas.microsoft.com/office/powerpoint/2010/main" val="3954554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crisis in the 1980s in Economics</a:t>
            </a:r>
          </a:p>
        </p:txBody>
      </p:sp>
      <p:sp>
        <p:nvSpPr>
          <p:cNvPr id="6" name="Content Placeholder 5"/>
          <p:cNvSpPr>
            <a:spLocks noGrp="1"/>
          </p:cNvSpPr>
          <p:nvPr>
            <p:ph idx="1"/>
          </p:nvPr>
        </p:nvSpPr>
        <p:spPr/>
        <p:txBody>
          <a:bodyPr/>
          <a:lstStyle/>
          <a:p>
            <a:r>
              <a:rPr lang="en-US" dirty="0" err="1"/>
              <a:t>Dewald</a:t>
            </a:r>
            <a:r>
              <a:rPr lang="en-US" dirty="0"/>
              <a:t>, </a:t>
            </a:r>
            <a:r>
              <a:rPr lang="en-US" dirty="0" err="1"/>
              <a:t>Thursby</a:t>
            </a:r>
            <a:r>
              <a:rPr lang="en-US" dirty="0"/>
              <a:t>, Anderson (AER, 1986)</a:t>
            </a:r>
          </a:p>
          <a:p>
            <a:r>
              <a:rPr lang="en-US" dirty="0" err="1"/>
              <a:t>Leamer’s</a:t>
            </a:r>
            <a:r>
              <a:rPr lang="en-US" dirty="0"/>
              <a:t> (1983) ‘Let’s take the con out of econometrics’</a:t>
            </a:r>
          </a:p>
        </p:txBody>
      </p:sp>
    </p:spTree>
    <p:extLst>
      <p:ext uri="{BB962C8B-B14F-4D97-AF65-F5344CB8AC3E}">
        <p14:creationId xmlns:p14="http://schemas.microsoft.com/office/powerpoint/2010/main" val="1703156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0691E7-BBE0-2EAB-AA30-E77BA8018756}"/>
              </a:ext>
            </a:extLst>
          </p:cNvPr>
          <p:cNvSpPr>
            <a:spLocks noGrp="1"/>
          </p:cNvSpPr>
          <p:nvPr>
            <p:ph type="title"/>
          </p:nvPr>
        </p:nvSpPr>
        <p:spPr/>
        <p:txBody>
          <a:bodyPr/>
          <a:lstStyle/>
          <a:p>
            <a:r>
              <a:rPr lang="en-US" dirty="0"/>
              <a:t>Solution 1: Computational Empathy </a:t>
            </a:r>
          </a:p>
        </p:txBody>
      </p:sp>
      <p:sp>
        <p:nvSpPr>
          <p:cNvPr id="6" name="Content Placeholder 5">
            <a:extLst>
              <a:ext uri="{FF2B5EF4-FFF2-40B4-BE49-F238E27FC236}">
                <a16:creationId xmlns:a16="http://schemas.microsoft.com/office/drawing/2014/main" id="{78B5BACD-209B-A21B-E127-3C574D0BE099}"/>
              </a:ext>
            </a:extLst>
          </p:cNvPr>
          <p:cNvSpPr>
            <a:spLocks noGrp="1"/>
          </p:cNvSpPr>
          <p:nvPr>
            <p:ph idx="1"/>
          </p:nvPr>
        </p:nvSpPr>
        <p:spPr/>
        <p:txBody>
          <a:bodyPr/>
          <a:lstStyle/>
          <a:p>
            <a:pPr marL="0" indent="0" algn="ctr">
              <a:buNone/>
            </a:pPr>
            <a:r>
              <a:rPr lang="en-US" dirty="0"/>
              <a:t>Use the Social Science Data Editors’ </a:t>
            </a:r>
            <a:r>
              <a:rPr lang="en-US" sz="4800" b="1" dirty="0"/>
              <a:t>template README </a:t>
            </a:r>
            <a:r>
              <a:rPr lang="en-US" sz="3200" dirty="0">
                <a:hlinkClick r:id="rId2"/>
              </a:rPr>
              <a:t>https://doi.org/10.5281/zenodo.4319999</a:t>
            </a:r>
            <a:r>
              <a:rPr lang="en-US" sz="3200" dirty="0"/>
              <a:t> </a:t>
            </a:r>
            <a:endParaRPr lang="en-US" dirty="0"/>
          </a:p>
        </p:txBody>
      </p:sp>
    </p:spTree>
    <p:extLst>
      <p:ext uri="{BB962C8B-B14F-4D97-AF65-F5344CB8AC3E}">
        <p14:creationId xmlns:p14="http://schemas.microsoft.com/office/powerpoint/2010/main" val="36926522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986298" y="1900895"/>
            <a:ext cx="7595024" cy="1446550"/>
          </a:xfrm>
          <a:prstGeom prst="rect">
            <a:avLst/>
          </a:prstGeom>
          <a:noFill/>
        </p:spPr>
        <p:txBody>
          <a:bodyPr wrap="square" rtlCol="0">
            <a:spAutoFit/>
          </a:bodyPr>
          <a:lstStyle/>
          <a:p>
            <a:pPr algn="ctr"/>
            <a:r>
              <a:rPr lang="en-US" sz="8800" dirty="0">
                <a:solidFill>
                  <a:schemeClr val="bg1"/>
                </a:solidFill>
              </a:rPr>
              <a:t>Intermezzo</a:t>
            </a:r>
            <a:endParaRPr lang="en-US" dirty="0">
              <a:solidFill>
                <a:schemeClr val="bg1"/>
              </a:solidFill>
            </a:endParaRPr>
          </a:p>
        </p:txBody>
      </p:sp>
    </p:spTree>
    <p:extLst>
      <p:ext uri="{BB962C8B-B14F-4D97-AF65-F5344CB8AC3E}">
        <p14:creationId xmlns:p14="http://schemas.microsoft.com/office/powerpoint/2010/main" val="14253043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6BE5-B067-FF21-DB8D-A4D4C8A59048}"/>
              </a:ext>
            </a:extLst>
          </p:cNvPr>
          <p:cNvSpPr>
            <a:spLocks noGrp="1"/>
          </p:cNvSpPr>
          <p:nvPr>
            <p:ph type="title"/>
          </p:nvPr>
        </p:nvSpPr>
        <p:spPr/>
        <p:txBody>
          <a:bodyPr/>
          <a:lstStyle/>
          <a:p>
            <a:r>
              <a:rPr lang="en-US" dirty="0"/>
              <a:t>Observation 1</a:t>
            </a:r>
          </a:p>
        </p:txBody>
      </p:sp>
      <p:sp>
        <p:nvSpPr>
          <p:cNvPr id="3" name="Content Placeholder 2">
            <a:extLst>
              <a:ext uri="{FF2B5EF4-FFF2-40B4-BE49-F238E27FC236}">
                <a16:creationId xmlns:a16="http://schemas.microsoft.com/office/drawing/2014/main" id="{44795CEC-1265-0D0B-9349-DD9539380BD0}"/>
              </a:ext>
            </a:extLst>
          </p:cNvPr>
          <p:cNvSpPr>
            <a:spLocks noGrp="1"/>
          </p:cNvSpPr>
          <p:nvPr>
            <p:ph idx="1"/>
          </p:nvPr>
        </p:nvSpPr>
        <p:spPr/>
        <p:txBody>
          <a:bodyPr>
            <a:normAutofit/>
          </a:bodyPr>
          <a:lstStyle/>
          <a:p>
            <a:pPr marL="0" indent="0" algn="ctr">
              <a:buNone/>
            </a:pPr>
            <a:r>
              <a:rPr lang="en-US" sz="5400" dirty="0"/>
              <a:t>Social scientists do not read the manual</a:t>
            </a:r>
          </a:p>
          <a:p>
            <a:pPr marL="0" indent="0" algn="ctr">
              <a:buNone/>
            </a:pPr>
            <a:r>
              <a:rPr lang="en-US" sz="4000" dirty="0"/>
              <a:t>(beyond the first few pages)</a:t>
            </a:r>
          </a:p>
        </p:txBody>
      </p:sp>
    </p:spTree>
    <p:extLst>
      <p:ext uri="{BB962C8B-B14F-4D97-AF65-F5344CB8AC3E}">
        <p14:creationId xmlns:p14="http://schemas.microsoft.com/office/powerpoint/2010/main" val="27057771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C765D-511A-C221-218B-48DA0C23B3B6}"/>
              </a:ext>
            </a:extLst>
          </p:cNvPr>
          <p:cNvSpPr>
            <a:spLocks noGrp="1"/>
          </p:cNvSpPr>
          <p:nvPr>
            <p:ph type="title"/>
          </p:nvPr>
        </p:nvSpPr>
        <p:spPr/>
        <p:txBody>
          <a:bodyPr/>
          <a:lstStyle/>
          <a:p>
            <a:r>
              <a:rPr lang="en-US" dirty="0"/>
              <a:t>Observation 1: Please read the manual</a:t>
            </a:r>
          </a:p>
        </p:txBody>
      </p:sp>
      <p:sp>
        <p:nvSpPr>
          <p:cNvPr id="3" name="Content Placeholder 2">
            <a:extLst>
              <a:ext uri="{FF2B5EF4-FFF2-40B4-BE49-F238E27FC236}">
                <a16:creationId xmlns:a16="http://schemas.microsoft.com/office/drawing/2014/main" id="{AA55972F-FE8C-0FDD-1325-144A263DA89D}"/>
              </a:ext>
            </a:extLst>
          </p:cNvPr>
          <p:cNvSpPr>
            <a:spLocks noGrp="1"/>
          </p:cNvSpPr>
          <p:nvPr>
            <p:ph idx="1"/>
          </p:nvPr>
        </p:nvSpPr>
        <p:spPr/>
        <p:txBody>
          <a:bodyPr/>
          <a:lstStyle/>
          <a:p>
            <a:pPr marL="0" indent="0">
              <a:buNone/>
            </a:pPr>
            <a:r>
              <a:rPr lang="en-US" dirty="0"/>
              <a:t>Persistent misconceptions</a:t>
            </a:r>
          </a:p>
          <a:p>
            <a:r>
              <a:rPr lang="en-US" dirty="0"/>
              <a:t>About setting </a:t>
            </a:r>
            <a:r>
              <a:rPr lang="en-US" b="1" dirty="0"/>
              <a:t>working directories</a:t>
            </a:r>
          </a:p>
          <a:p>
            <a:r>
              <a:rPr lang="en-US" dirty="0"/>
              <a:t>How to record </a:t>
            </a:r>
            <a:r>
              <a:rPr lang="en-US" b="1" dirty="0"/>
              <a:t>pathnames</a:t>
            </a:r>
          </a:p>
          <a:p>
            <a:r>
              <a:rPr lang="en-US" dirty="0"/>
              <a:t>How to leverage </a:t>
            </a:r>
            <a:r>
              <a:rPr lang="en-US" b="1" dirty="0"/>
              <a:t>loops</a:t>
            </a:r>
          </a:p>
          <a:p>
            <a:r>
              <a:rPr lang="en-US" dirty="0"/>
              <a:t>How to leverage </a:t>
            </a:r>
            <a:r>
              <a:rPr lang="en-US" b="1" dirty="0"/>
              <a:t>subroutines</a:t>
            </a:r>
          </a:p>
          <a:p>
            <a:r>
              <a:rPr lang="en-US" dirty="0"/>
              <a:t>How to pass </a:t>
            </a:r>
            <a:r>
              <a:rPr lang="en-US" b="1" dirty="0"/>
              <a:t>parameters</a:t>
            </a:r>
          </a:p>
          <a:p>
            <a:r>
              <a:rPr lang="en-US" dirty="0"/>
              <a:t>How (and if) to use </a:t>
            </a:r>
            <a:r>
              <a:rPr lang="en-US" b="1" dirty="0"/>
              <a:t>controller scripts</a:t>
            </a:r>
          </a:p>
        </p:txBody>
      </p:sp>
    </p:spTree>
    <p:extLst>
      <p:ext uri="{BB962C8B-B14F-4D97-AF65-F5344CB8AC3E}">
        <p14:creationId xmlns:p14="http://schemas.microsoft.com/office/powerpoint/2010/main" val="22238743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55E6-13A5-EB2D-5656-2E8ED1CB8273}"/>
              </a:ext>
            </a:extLst>
          </p:cNvPr>
          <p:cNvSpPr>
            <a:spLocks noGrp="1"/>
          </p:cNvSpPr>
          <p:nvPr>
            <p:ph type="title"/>
          </p:nvPr>
        </p:nvSpPr>
        <p:spPr/>
        <p:txBody>
          <a:bodyPr/>
          <a:lstStyle/>
          <a:p>
            <a:r>
              <a:rPr lang="en-US" dirty="0"/>
              <a:t>Observation 2</a:t>
            </a:r>
          </a:p>
        </p:txBody>
      </p:sp>
      <p:sp>
        <p:nvSpPr>
          <p:cNvPr id="3" name="Content Placeholder 2">
            <a:extLst>
              <a:ext uri="{FF2B5EF4-FFF2-40B4-BE49-F238E27FC236}">
                <a16:creationId xmlns:a16="http://schemas.microsoft.com/office/drawing/2014/main" id="{B900F52B-0A3A-820F-84BC-FF8598E875D7}"/>
              </a:ext>
            </a:extLst>
          </p:cNvPr>
          <p:cNvSpPr>
            <a:spLocks noGrp="1"/>
          </p:cNvSpPr>
          <p:nvPr>
            <p:ph idx="1"/>
          </p:nvPr>
        </p:nvSpPr>
        <p:spPr/>
        <p:txBody>
          <a:bodyPr>
            <a:normAutofit/>
          </a:bodyPr>
          <a:lstStyle/>
          <a:p>
            <a:pPr marL="0" indent="0" algn="ctr">
              <a:buNone/>
            </a:pPr>
            <a:r>
              <a:rPr lang="en-US" sz="5400" dirty="0"/>
              <a:t>Social scientists </a:t>
            </a:r>
            <a:br>
              <a:rPr lang="en-US" sz="5400" dirty="0"/>
            </a:br>
            <a:r>
              <a:rPr lang="en-US" sz="5400" dirty="0"/>
              <a:t>love </a:t>
            </a:r>
            <a:br>
              <a:rPr lang="en-US" sz="5400" dirty="0"/>
            </a:br>
            <a:r>
              <a:rPr lang="en-US" sz="5400" dirty="0"/>
              <a:t>point-and-click interfaces</a:t>
            </a:r>
            <a:r>
              <a:rPr lang="en-US" sz="4000" dirty="0"/>
              <a:t> </a:t>
            </a:r>
            <a:br>
              <a:rPr lang="en-US" sz="4000" dirty="0"/>
            </a:br>
            <a:r>
              <a:rPr lang="en-US" sz="4000" dirty="0"/>
              <a:t>(which are hard to reproduce)</a:t>
            </a:r>
            <a:endParaRPr lang="en-US" sz="5400" dirty="0"/>
          </a:p>
        </p:txBody>
      </p:sp>
    </p:spTree>
    <p:extLst>
      <p:ext uri="{BB962C8B-B14F-4D97-AF65-F5344CB8AC3E}">
        <p14:creationId xmlns:p14="http://schemas.microsoft.com/office/powerpoint/2010/main" val="32995957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55E6-13A5-EB2D-5656-2E8ED1CB8273}"/>
              </a:ext>
            </a:extLst>
          </p:cNvPr>
          <p:cNvSpPr>
            <a:spLocks noGrp="1"/>
          </p:cNvSpPr>
          <p:nvPr>
            <p:ph type="title"/>
          </p:nvPr>
        </p:nvSpPr>
        <p:spPr/>
        <p:txBody>
          <a:bodyPr/>
          <a:lstStyle/>
          <a:p>
            <a:r>
              <a:rPr lang="en-US" dirty="0"/>
              <a:t>Observation 2: </a:t>
            </a:r>
            <a:r>
              <a:rPr lang="en-US" sz="4400" dirty="0"/>
              <a:t>point-and-click interfaces</a:t>
            </a:r>
            <a:endParaRPr lang="en-US" dirty="0"/>
          </a:p>
        </p:txBody>
      </p:sp>
      <p:sp>
        <p:nvSpPr>
          <p:cNvPr id="3" name="Content Placeholder 2">
            <a:extLst>
              <a:ext uri="{FF2B5EF4-FFF2-40B4-BE49-F238E27FC236}">
                <a16:creationId xmlns:a16="http://schemas.microsoft.com/office/drawing/2014/main" id="{B900F52B-0A3A-820F-84BC-FF8598E875D7}"/>
              </a:ext>
            </a:extLst>
          </p:cNvPr>
          <p:cNvSpPr>
            <a:spLocks noGrp="1"/>
          </p:cNvSpPr>
          <p:nvPr>
            <p:ph idx="1"/>
          </p:nvPr>
        </p:nvSpPr>
        <p:spPr/>
        <p:txBody>
          <a:bodyPr>
            <a:normAutofit/>
          </a:bodyPr>
          <a:lstStyle/>
          <a:p>
            <a:pPr marL="0" indent="0">
              <a:buNone/>
            </a:pPr>
            <a:r>
              <a:rPr lang="en-US" dirty="0"/>
              <a:t>This is reflected in </a:t>
            </a:r>
          </a:p>
          <a:p>
            <a:r>
              <a:rPr lang="en-US" b="1" dirty="0"/>
              <a:t>GIS (maps) </a:t>
            </a:r>
            <a:r>
              <a:rPr lang="en-US" dirty="0"/>
              <a:t>that appear in papers </a:t>
            </a:r>
          </a:p>
          <a:p>
            <a:r>
              <a:rPr lang="en-US" b="1" dirty="0"/>
              <a:t>Data extraction </a:t>
            </a:r>
            <a:r>
              <a:rPr lang="en-US" dirty="0"/>
              <a:t>tools</a:t>
            </a:r>
          </a:p>
          <a:p>
            <a:r>
              <a:rPr lang="en-US" dirty="0"/>
              <a:t>How to </a:t>
            </a:r>
            <a:r>
              <a:rPr lang="en-US" b="1" dirty="0"/>
              <a:t>run software </a:t>
            </a:r>
            <a:r>
              <a:rPr lang="en-US" dirty="0"/>
              <a:t>(any software)</a:t>
            </a:r>
          </a:p>
        </p:txBody>
      </p:sp>
    </p:spTree>
    <p:extLst>
      <p:ext uri="{BB962C8B-B14F-4D97-AF65-F5344CB8AC3E}">
        <p14:creationId xmlns:p14="http://schemas.microsoft.com/office/powerpoint/2010/main" val="27926252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238EB9-D35E-3FBC-372C-70E6294C1A2C}"/>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8FE5D806-D7D4-9CDE-B981-BCA0929A7FF3}"/>
              </a:ext>
            </a:extLst>
          </p:cNvPr>
          <p:cNvSpPr>
            <a:spLocks noGrp="1"/>
          </p:cNvSpPr>
          <p:nvPr>
            <p:ph idx="1"/>
          </p:nvPr>
        </p:nvSpPr>
        <p:spPr/>
        <p:txBody>
          <a:bodyPr>
            <a:normAutofit/>
          </a:bodyPr>
          <a:lstStyle/>
          <a:p>
            <a:pPr marL="0" indent="0" algn="ctr">
              <a:buNone/>
            </a:pPr>
            <a:r>
              <a:rPr lang="en-US" sz="4400" dirty="0"/>
              <a:t>Observation 1 and 2 are the result of a </a:t>
            </a:r>
            <a:br>
              <a:rPr lang="en-US" sz="4400" dirty="0"/>
            </a:br>
            <a:r>
              <a:rPr lang="en-US" sz="4400" b="1" dirty="0"/>
              <a:t>lack of Computational Empathy</a:t>
            </a:r>
            <a:r>
              <a:rPr lang="en-US" sz="4400" dirty="0"/>
              <a:t>, </a:t>
            </a:r>
            <a:br>
              <a:rPr lang="en-US" sz="4400" dirty="0"/>
            </a:br>
            <a:r>
              <a:rPr lang="en-US" sz="4400" dirty="0"/>
              <a:t>and lead to </a:t>
            </a:r>
            <a:br>
              <a:rPr lang="en-US" sz="4400" dirty="0"/>
            </a:br>
            <a:r>
              <a:rPr lang="en-US" sz="4400" b="1" dirty="0"/>
              <a:t>high burden </a:t>
            </a:r>
            <a:br>
              <a:rPr lang="en-US" sz="4400" dirty="0"/>
            </a:br>
            <a:r>
              <a:rPr lang="en-US" sz="4400" dirty="0"/>
              <a:t>of reproducibility and replicability</a:t>
            </a:r>
          </a:p>
        </p:txBody>
      </p:sp>
    </p:spTree>
    <p:extLst>
      <p:ext uri="{BB962C8B-B14F-4D97-AF65-F5344CB8AC3E}">
        <p14:creationId xmlns:p14="http://schemas.microsoft.com/office/powerpoint/2010/main" val="3447875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8905" y="1582824"/>
            <a:ext cx="8114190" cy="1446550"/>
          </a:xfrm>
          <a:prstGeom prst="rect">
            <a:avLst/>
          </a:prstGeom>
          <a:noFill/>
        </p:spPr>
        <p:txBody>
          <a:bodyPr wrap="square" rtlCol="0">
            <a:spAutoFit/>
          </a:bodyPr>
          <a:lstStyle/>
          <a:p>
            <a:pPr algn="ctr"/>
            <a:r>
              <a:rPr lang="en-US" sz="8800" dirty="0">
                <a:solidFill>
                  <a:schemeClr val="bg1"/>
                </a:solidFill>
              </a:rPr>
              <a:t>Solutions?</a:t>
            </a:r>
            <a:endParaRPr lang="en-US" dirty="0">
              <a:solidFill>
                <a:schemeClr val="bg1"/>
              </a:solidFill>
            </a:endParaRPr>
          </a:p>
        </p:txBody>
      </p:sp>
    </p:spTree>
    <p:extLst>
      <p:ext uri="{BB962C8B-B14F-4D97-AF65-F5344CB8AC3E}">
        <p14:creationId xmlns:p14="http://schemas.microsoft.com/office/powerpoint/2010/main" val="29844666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67AAD-F0CD-1806-B2F9-54579BA45FFB}"/>
              </a:ext>
            </a:extLst>
          </p:cNvPr>
          <p:cNvSpPr>
            <a:spLocks noGrp="1"/>
          </p:cNvSpPr>
          <p:nvPr>
            <p:ph type="title"/>
          </p:nvPr>
        </p:nvSpPr>
        <p:spPr/>
        <p:txBody>
          <a:bodyPr/>
          <a:lstStyle/>
          <a:p>
            <a:r>
              <a:rPr lang="en-US" dirty="0"/>
              <a:t>Hold that thought, we will get there.</a:t>
            </a:r>
          </a:p>
        </p:txBody>
      </p:sp>
    </p:spTree>
    <p:extLst>
      <p:ext uri="{BB962C8B-B14F-4D97-AF65-F5344CB8AC3E}">
        <p14:creationId xmlns:p14="http://schemas.microsoft.com/office/powerpoint/2010/main" val="19863678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298488" y="1982450"/>
            <a:ext cx="7595024" cy="1446550"/>
          </a:xfrm>
          <a:prstGeom prst="rect">
            <a:avLst/>
          </a:prstGeom>
          <a:noFill/>
        </p:spPr>
        <p:txBody>
          <a:bodyPr wrap="square" rtlCol="0">
            <a:spAutoFit/>
          </a:bodyPr>
          <a:lstStyle/>
          <a:p>
            <a:pPr algn="ctr"/>
            <a:r>
              <a:rPr lang="en-US" sz="8800" dirty="0">
                <a:solidFill>
                  <a:schemeClr val="bg1"/>
                </a:solidFill>
              </a:rPr>
              <a:t>Data acumen</a:t>
            </a:r>
            <a:endParaRPr lang="en-US" dirty="0">
              <a:solidFill>
                <a:schemeClr val="bg1"/>
              </a:solidFill>
            </a:endParaRPr>
          </a:p>
        </p:txBody>
      </p:sp>
    </p:spTree>
    <p:extLst>
      <p:ext uri="{BB962C8B-B14F-4D97-AF65-F5344CB8AC3E}">
        <p14:creationId xmlns:p14="http://schemas.microsoft.com/office/powerpoint/2010/main" val="9487625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Progress</a:t>
            </a:r>
          </a:p>
        </p:txBody>
      </p:sp>
      <p:sp>
        <p:nvSpPr>
          <p:cNvPr id="6" name="Content Placeholder 5"/>
          <p:cNvSpPr>
            <a:spLocks noGrp="1"/>
          </p:cNvSpPr>
          <p:nvPr>
            <p:ph idx="1"/>
          </p:nvPr>
        </p:nvSpPr>
        <p:spPr/>
        <p:txBody>
          <a:bodyPr/>
          <a:lstStyle/>
          <a:p>
            <a:r>
              <a:rPr lang="en-US" dirty="0"/>
              <a:t>Replication archives and Data (Code) Availability policies</a:t>
            </a:r>
          </a:p>
          <a:p>
            <a:r>
              <a:rPr lang="en-US" dirty="0"/>
              <a:t>Shared open source software</a:t>
            </a:r>
          </a:p>
        </p:txBody>
      </p:sp>
      <p:pic>
        <p:nvPicPr>
          <p:cNvPr id="9" name="Picture 8"/>
          <p:cNvPicPr>
            <a:picLocks noChangeAspect="1"/>
          </p:cNvPicPr>
          <p:nvPr/>
        </p:nvPicPr>
        <p:blipFill>
          <a:blip r:embed="rId2"/>
          <a:stretch>
            <a:fillRect/>
          </a:stretch>
        </p:blipFill>
        <p:spPr>
          <a:xfrm>
            <a:off x="4151790" y="3227337"/>
            <a:ext cx="3180811" cy="2699991"/>
          </a:xfrm>
          <a:prstGeom prst="rect">
            <a:avLst/>
          </a:prstGeom>
        </p:spPr>
      </p:pic>
      <p:pic>
        <p:nvPicPr>
          <p:cNvPr id="11" name="Picture 10"/>
          <p:cNvPicPr>
            <a:picLocks noChangeAspect="1"/>
          </p:cNvPicPr>
          <p:nvPr/>
        </p:nvPicPr>
        <p:blipFill>
          <a:blip r:embed="rId3"/>
          <a:stretch>
            <a:fillRect/>
          </a:stretch>
        </p:blipFill>
        <p:spPr>
          <a:xfrm>
            <a:off x="1892179" y="3731283"/>
            <a:ext cx="1419225" cy="1104900"/>
          </a:xfrm>
          <a:prstGeom prst="rect">
            <a:avLst/>
          </a:prstGeom>
        </p:spPr>
      </p:pic>
    </p:spTree>
    <p:extLst>
      <p:ext uri="{BB962C8B-B14F-4D97-AF65-F5344CB8AC3E}">
        <p14:creationId xmlns:p14="http://schemas.microsoft.com/office/powerpoint/2010/main" val="5140463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3A3B-36F3-A31F-129D-B703F273E173}"/>
              </a:ext>
            </a:extLst>
          </p:cNvPr>
          <p:cNvSpPr>
            <a:spLocks noGrp="1"/>
          </p:cNvSpPr>
          <p:nvPr>
            <p:ph type="title"/>
          </p:nvPr>
        </p:nvSpPr>
        <p:spPr/>
        <p:txBody>
          <a:bodyPr/>
          <a:lstStyle/>
          <a:p>
            <a:r>
              <a:rPr lang="en-US" dirty="0"/>
              <a:t>Data acumen</a:t>
            </a:r>
          </a:p>
        </p:txBody>
      </p:sp>
      <p:sp>
        <p:nvSpPr>
          <p:cNvPr id="3" name="Content Placeholder 2">
            <a:extLst>
              <a:ext uri="{FF2B5EF4-FFF2-40B4-BE49-F238E27FC236}">
                <a16:creationId xmlns:a16="http://schemas.microsoft.com/office/drawing/2014/main" id="{DDE4E730-978C-40B7-84A8-0B45FAE9EF83}"/>
              </a:ext>
            </a:extLst>
          </p:cNvPr>
          <p:cNvSpPr>
            <a:spLocks noGrp="1"/>
          </p:cNvSpPr>
          <p:nvPr>
            <p:ph idx="1"/>
          </p:nvPr>
        </p:nvSpPr>
        <p:spPr/>
        <p:txBody>
          <a:bodyPr>
            <a:normAutofit/>
          </a:bodyPr>
          <a:lstStyle/>
          <a:p>
            <a:pPr marL="0" indent="0" algn="ctr">
              <a:buNone/>
            </a:pPr>
            <a:r>
              <a:rPr lang="en-US" dirty="0"/>
              <a:t>“the ability to understand data, to make good judgments about and good decisions with data, and to use data analysis tools responsibly and effectively”</a:t>
            </a:r>
          </a:p>
          <a:p>
            <a:pPr marL="0" indent="0" algn="ctr">
              <a:buNone/>
            </a:pPr>
            <a:endParaRPr lang="en-US" dirty="0"/>
          </a:p>
          <a:p>
            <a:pPr marL="0" indent="0">
              <a:buNone/>
            </a:pPr>
            <a:r>
              <a:rPr lang="en-US" sz="1800" dirty="0"/>
              <a:t>National Academies of Sciences, Engineering, and Medicine. 2018. Data Science for Undergraduates: Opportunities and Options. Washington, DC: The National Academies Press. https://doi.org/10.17226/25104.</a:t>
            </a:r>
          </a:p>
        </p:txBody>
      </p:sp>
    </p:spTree>
    <p:extLst>
      <p:ext uri="{BB962C8B-B14F-4D97-AF65-F5344CB8AC3E}">
        <p14:creationId xmlns:p14="http://schemas.microsoft.com/office/powerpoint/2010/main" val="3030223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8AEF-4F35-4A91-A29F-A49208301127}"/>
              </a:ext>
            </a:extLst>
          </p:cNvPr>
          <p:cNvSpPr>
            <a:spLocks noGrp="1"/>
          </p:cNvSpPr>
          <p:nvPr>
            <p:ph type="title"/>
          </p:nvPr>
        </p:nvSpPr>
        <p:spPr/>
        <p:txBody>
          <a:bodyPr/>
          <a:lstStyle/>
          <a:p>
            <a:r>
              <a:rPr lang="en-US" dirty="0"/>
              <a:t>Lesson 2: Data acumen in the context of reproducibility</a:t>
            </a:r>
          </a:p>
        </p:txBody>
      </p:sp>
      <p:sp>
        <p:nvSpPr>
          <p:cNvPr id="3" name="Content Placeholder 2">
            <a:extLst>
              <a:ext uri="{FF2B5EF4-FFF2-40B4-BE49-F238E27FC236}">
                <a16:creationId xmlns:a16="http://schemas.microsoft.com/office/drawing/2014/main" id="{81181D39-23D4-92A7-6FF2-2224423ABDB4}"/>
              </a:ext>
            </a:extLst>
          </p:cNvPr>
          <p:cNvSpPr>
            <a:spLocks noGrp="1"/>
          </p:cNvSpPr>
          <p:nvPr>
            <p:ph idx="1"/>
          </p:nvPr>
        </p:nvSpPr>
        <p:spPr/>
        <p:txBody>
          <a:bodyPr>
            <a:normAutofit lnSpcReduction="10000"/>
          </a:bodyPr>
          <a:lstStyle/>
          <a:p>
            <a:pPr marL="0" indent="0">
              <a:buNone/>
            </a:pPr>
            <a:r>
              <a:rPr lang="en-US" dirty="0"/>
              <a:t>Two key components</a:t>
            </a:r>
          </a:p>
          <a:p>
            <a:r>
              <a:rPr lang="en-US" sz="4400" dirty="0"/>
              <a:t>Data provenance</a:t>
            </a:r>
          </a:p>
          <a:p>
            <a:pPr lvl="1"/>
            <a:r>
              <a:rPr lang="en-US" sz="2800" dirty="0"/>
              <a:t>Where did the data come from which I used?</a:t>
            </a:r>
          </a:p>
          <a:p>
            <a:r>
              <a:rPr lang="en-US" sz="4400" dirty="0"/>
              <a:t>Data preservation</a:t>
            </a:r>
          </a:p>
          <a:p>
            <a:pPr lvl="1"/>
            <a:r>
              <a:rPr lang="en-US" dirty="0"/>
              <a:t>Where do I put the data I generated?</a:t>
            </a:r>
          </a:p>
          <a:p>
            <a:pPr lvl="1"/>
            <a:r>
              <a:rPr lang="en-US" dirty="0"/>
              <a:t>What if the data I used are not “robustly preserved”?</a:t>
            </a:r>
          </a:p>
          <a:p>
            <a:pPr lvl="1"/>
            <a:r>
              <a:rPr lang="en-US" dirty="0"/>
              <a:t>What do you mean by that?</a:t>
            </a:r>
          </a:p>
          <a:p>
            <a:endParaRPr lang="en-US" dirty="0"/>
          </a:p>
        </p:txBody>
      </p:sp>
    </p:spTree>
    <p:extLst>
      <p:ext uri="{BB962C8B-B14F-4D97-AF65-F5344CB8AC3E}">
        <p14:creationId xmlns:p14="http://schemas.microsoft.com/office/powerpoint/2010/main" val="5322476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298488" y="1982450"/>
            <a:ext cx="7595024" cy="2800767"/>
          </a:xfrm>
          <a:prstGeom prst="rect">
            <a:avLst/>
          </a:prstGeom>
          <a:noFill/>
        </p:spPr>
        <p:txBody>
          <a:bodyPr wrap="square" rtlCol="0">
            <a:spAutoFit/>
          </a:bodyPr>
          <a:lstStyle/>
          <a:p>
            <a:pPr algn="ctr"/>
            <a:r>
              <a:rPr lang="en-US" sz="8800" dirty="0">
                <a:solidFill>
                  <a:schemeClr val="bg1"/>
                </a:solidFill>
              </a:rPr>
              <a:t>Data provenance</a:t>
            </a:r>
            <a:endParaRPr lang="en-US" dirty="0">
              <a:solidFill>
                <a:schemeClr val="bg1"/>
              </a:solidFill>
            </a:endParaRPr>
          </a:p>
        </p:txBody>
      </p:sp>
    </p:spTree>
    <p:extLst>
      <p:ext uri="{BB962C8B-B14F-4D97-AF65-F5344CB8AC3E}">
        <p14:creationId xmlns:p14="http://schemas.microsoft.com/office/powerpoint/2010/main" val="16139078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Data citations and metadata</a:t>
            </a:r>
          </a:p>
        </p:txBody>
      </p:sp>
      <p:sp>
        <p:nvSpPr>
          <p:cNvPr id="3" name="Content Placeholder 2"/>
          <p:cNvSpPr>
            <a:spLocks noGrp="1"/>
          </p:cNvSpPr>
          <p:nvPr>
            <p:ph idx="1"/>
          </p:nvPr>
        </p:nvSpPr>
        <p:spPr/>
        <p:txBody>
          <a:bodyPr>
            <a:normAutofit/>
          </a:bodyPr>
          <a:lstStyle/>
          <a:p>
            <a:pPr marL="457200" lvl="1" indent="0">
              <a:buNone/>
            </a:pPr>
            <a:r>
              <a:rPr lang="en-US" sz="4000" dirty="0"/>
              <a:t>What is </a:t>
            </a:r>
            <a:r>
              <a:rPr lang="en-US" sz="4000" b="1" dirty="0"/>
              <a:t>FAIR</a:t>
            </a:r>
            <a:r>
              <a:rPr lang="en-US" sz="4000" dirty="0"/>
              <a:t>?</a:t>
            </a:r>
          </a:p>
          <a:p>
            <a:pPr lvl="1"/>
            <a:r>
              <a:rPr lang="en-US" sz="4800" b="1" dirty="0"/>
              <a:t>F</a:t>
            </a:r>
            <a:r>
              <a:rPr lang="en-US" sz="4000" dirty="0"/>
              <a:t>indable, </a:t>
            </a:r>
          </a:p>
          <a:p>
            <a:pPr lvl="1"/>
            <a:r>
              <a:rPr lang="en-US" sz="4800" b="1" dirty="0"/>
              <a:t>A</a:t>
            </a:r>
            <a:r>
              <a:rPr lang="en-US" sz="4000" dirty="0"/>
              <a:t>ccessible, </a:t>
            </a:r>
          </a:p>
          <a:p>
            <a:pPr lvl="1"/>
            <a:r>
              <a:rPr lang="en-US" sz="4800" b="1" dirty="0"/>
              <a:t>I</a:t>
            </a:r>
            <a:r>
              <a:rPr lang="en-US" sz="4000" dirty="0"/>
              <a:t>nteroperable, and </a:t>
            </a:r>
          </a:p>
          <a:p>
            <a:pPr lvl="1"/>
            <a:r>
              <a:rPr lang="en-US" sz="4800" b="1" dirty="0"/>
              <a:t>R</a:t>
            </a:r>
            <a:r>
              <a:rPr lang="en-US" sz="4000" dirty="0"/>
              <a:t>e-usable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194" y="1690688"/>
            <a:ext cx="3438525" cy="4238625"/>
          </a:xfrm>
          <a:prstGeom prst="rect">
            <a:avLst/>
          </a:prstGeom>
        </p:spPr>
      </p:pic>
    </p:spTree>
    <p:extLst>
      <p:ext uri="{BB962C8B-B14F-4D97-AF65-F5344CB8AC3E}">
        <p14:creationId xmlns:p14="http://schemas.microsoft.com/office/powerpoint/2010/main" val="9243414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FAIR data principles rely on metadata</a:t>
            </a:r>
          </a:p>
        </p:txBody>
      </p:sp>
      <p:pic>
        <p:nvPicPr>
          <p:cNvPr id="6" name="Content Placeholder 5"/>
          <p:cNvPicPr>
            <a:picLocks noGrp="1" noChangeAspect="1"/>
          </p:cNvPicPr>
          <p:nvPr>
            <p:ph idx="1"/>
          </p:nvPr>
        </p:nvPicPr>
        <p:blipFill>
          <a:blip r:embed="rId3"/>
          <a:stretch>
            <a:fillRect/>
          </a:stretch>
        </p:blipFill>
        <p:spPr>
          <a:xfrm>
            <a:off x="2245180" y="1331625"/>
            <a:ext cx="6627760" cy="5904427"/>
          </a:xfrm>
          <a:prstGeom prst="rect">
            <a:avLst/>
          </a:prstGeom>
        </p:spPr>
      </p:pic>
    </p:spTree>
    <p:extLst>
      <p:ext uri="{BB962C8B-B14F-4D97-AF65-F5344CB8AC3E}">
        <p14:creationId xmlns:p14="http://schemas.microsoft.com/office/powerpoint/2010/main" val="23065285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338387" y="146957"/>
            <a:ext cx="7315200" cy="29672816"/>
          </a:xfrm>
          <a:prstGeom prst="rect">
            <a:avLst/>
          </a:prstGeom>
        </p:spPr>
      </p:pic>
      <p:sp>
        <p:nvSpPr>
          <p:cNvPr id="8" name="Rectangle 7"/>
          <p:cNvSpPr/>
          <p:nvPr/>
        </p:nvSpPr>
        <p:spPr>
          <a:xfrm>
            <a:off x="2302329" y="130629"/>
            <a:ext cx="7339692" cy="746215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755322" y="3600450"/>
            <a:ext cx="8677275" cy="1143000"/>
          </a:xfrm>
          <a:prstGeom prst="rect">
            <a:avLst/>
          </a:prstGeom>
          <a:ln w="31750">
            <a:solidFill>
              <a:schemeClr val="tx1"/>
            </a:solidFill>
          </a:ln>
          <a:effectLst>
            <a:outerShdw blurRad="50800" dist="1270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1755322" y="788194"/>
            <a:ext cx="8877300" cy="1962150"/>
          </a:xfrm>
          <a:prstGeom prst="rect">
            <a:avLst/>
          </a:prstGeom>
          <a:ln w="31750">
            <a:solidFill>
              <a:schemeClr val="tx1"/>
            </a:solidFill>
          </a:ln>
          <a:effectLst>
            <a:outerShdw blurRad="50800" dist="127000" dir="2700000" algn="tl" rotWithShape="0">
              <a:prstClr val="black">
                <a:alpha val="40000"/>
              </a:prstClr>
            </a:outerShdw>
          </a:effectLst>
        </p:spPr>
      </p:pic>
      <p:pic>
        <p:nvPicPr>
          <p:cNvPr id="7" name="Picture 6"/>
          <p:cNvPicPr>
            <a:picLocks noChangeAspect="1"/>
          </p:cNvPicPr>
          <p:nvPr/>
        </p:nvPicPr>
        <p:blipFill>
          <a:blip r:embed="rId5"/>
          <a:stretch>
            <a:fillRect/>
          </a:stretch>
        </p:blipFill>
        <p:spPr>
          <a:xfrm>
            <a:off x="1755322" y="5431291"/>
            <a:ext cx="8448675" cy="1057275"/>
          </a:xfrm>
          <a:prstGeom prst="rect">
            <a:avLst/>
          </a:prstGeom>
          <a:ln w="3175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41415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338387" y="146957"/>
            <a:ext cx="7315200" cy="29672816"/>
          </a:xfrm>
          <a:prstGeom prst="rect">
            <a:avLst/>
          </a:prstGeom>
        </p:spPr>
      </p:pic>
      <p:sp>
        <p:nvSpPr>
          <p:cNvPr id="8" name="Rectangle 7"/>
          <p:cNvSpPr/>
          <p:nvPr/>
        </p:nvSpPr>
        <p:spPr>
          <a:xfrm>
            <a:off x="2302329" y="130629"/>
            <a:ext cx="7339692" cy="746215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278940" y="2657188"/>
            <a:ext cx="8560240" cy="1485976"/>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373851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338387" y="146957"/>
            <a:ext cx="7315200" cy="29672816"/>
          </a:xfrm>
          <a:prstGeom prst="rect">
            <a:avLst/>
          </a:prstGeom>
        </p:spPr>
      </p:pic>
      <p:sp>
        <p:nvSpPr>
          <p:cNvPr id="8" name="Rectangle 7"/>
          <p:cNvSpPr/>
          <p:nvPr/>
        </p:nvSpPr>
        <p:spPr>
          <a:xfrm>
            <a:off x="2302329" y="130629"/>
            <a:ext cx="7339692" cy="746215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516786" y="2215170"/>
            <a:ext cx="11125772" cy="2819545"/>
          </a:xfrm>
          <a:prstGeom prst="rect">
            <a:avLst/>
          </a:prstGeom>
          <a:effectLst>
            <a:outerShdw blurRad="50800" dist="469900" dir="2700000" algn="tl" rotWithShape="0">
              <a:prstClr val="black">
                <a:alpha val="40000"/>
              </a:prstClr>
            </a:outerShdw>
          </a:effectLst>
        </p:spPr>
      </p:pic>
    </p:spTree>
    <p:extLst>
      <p:ext uri="{BB962C8B-B14F-4D97-AF65-F5344CB8AC3E}">
        <p14:creationId xmlns:p14="http://schemas.microsoft.com/office/powerpoint/2010/main" val="42014842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and findability relies on metadata</a:t>
            </a:r>
          </a:p>
        </p:txBody>
      </p:sp>
      <p:pic>
        <p:nvPicPr>
          <p:cNvPr id="6" name="Content Placeholder 5"/>
          <p:cNvPicPr>
            <a:picLocks noGrp="1" noChangeAspect="1"/>
          </p:cNvPicPr>
          <p:nvPr>
            <p:ph idx="1"/>
          </p:nvPr>
        </p:nvPicPr>
        <p:blipFill>
          <a:blip r:embed="rId2"/>
          <a:stretch>
            <a:fillRect/>
          </a:stretch>
        </p:blipFill>
        <p:spPr>
          <a:xfrm>
            <a:off x="659268" y="1690688"/>
            <a:ext cx="11532732" cy="5532106"/>
          </a:xfrm>
          <a:prstGeom prst="rect">
            <a:avLst/>
          </a:prstGeom>
        </p:spPr>
      </p:pic>
    </p:spTree>
    <p:extLst>
      <p:ext uri="{BB962C8B-B14F-4D97-AF65-F5344CB8AC3E}">
        <p14:creationId xmlns:p14="http://schemas.microsoft.com/office/powerpoint/2010/main" val="24963571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560259" cy="6714836"/>
          </a:xfrm>
          <a:prstGeom prst="rect">
            <a:avLst/>
          </a:prstGeom>
        </p:spPr>
      </p:pic>
    </p:spTree>
    <p:extLst>
      <p:ext uri="{BB962C8B-B14F-4D97-AF65-F5344CB8AC3E}">
        <p14:creationId xmlns:p14="http://schemas.microsoft.com/office/powerpoint/2010/main" val="3074419996"/>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323F4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323F4F"/>
    </a:hlink>
    <a:folHlink>
      <a:srgbClr val="954F72"/>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323F4F"/>
    </a:hlink>
    <a:folHlink>
      <a:srgbClr val="954F72"/>
    </a:folHlink>
  </a:clr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323F4F"/>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2098</TotalTime>
  <Words>6130</Words>
  <Application>Microsoft Office PowerPoint</Application>
  <PresentationFormat>Widescreen</PresentationFormat>
  <Paragraphs>936</Paragraphs>
  <Slides>175</Slides>
  <Notes>22</Notes>
  <HiddenSlides>32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175</vt:i4>
      </vt:variant>
    </vt:vector>
  </HeadingPairs>
  <TitlesOfParts>
    <vt:vector size="183" baseType="lpstr">
      <vt:lpstr>Arial</vt:lpstr>
      <vt:lpstr>Arial Unicode MS</vt:lpstr>
      <vt:lpstr>Calibri</vt:lpstr>
      <vt:lpstr>Calibri Light</vt:lpstr>
      <vt:lpstr>Century</vt:lpstr>
      <vt:lpstr>Montserrat</vt:lpstr>
      <vt:lpstr>Segoe Script</vt:lpstr>
      <vt:lpstr>Office Theme</vt:lpstr>
      <vt:lpstr>Implementing Increased Transparency, and Reproducibility in Economics</vt:lpstr>
      <vt:lpstr>Replicability in Economics</vt:lpstr>
      <vt:lpstr>Efficiency of scholary discourse?</vt:lpstr>
      <vt:lpstr>PowerPoint Presentation</vt:lpstr>
      <vt:lpstr>Efficiency of scholary discourse?</vt:lpstr>
      <vt:lpstr>Efficiency of scholary discourse!</vt:lpstr>
      <vt:lpstr>The “crisis” in the 60s and 70s Sterling, 1959; Cohen, 1962; Lykken, 1968; Tukey, 1969; Greenwald, 1975; Meehl, 1978; Rosenthal, 1979</vt:lpstr>
      <vt:lpstr>The crisis in the 1980s in Economics</vt:lpstr>
      <vt:lpstr>Progress</vt:lpstr>
      <vt:lpstr>The crisis in the 1980s … lead to changes</vt:lpstr>
      <vt:lpstr>The crisis in the 1990s</vt:lpstr>
      <vt:lpstr>The crisis in the 1990s… lead to changes</vt:lpstr>
      <vt:lpstr>The crisis in the 1990s… lead to changes</vt:lpstr>
      <vt:lpstr>The crisis in the 2000s</vt:lpstr>
      <vt:lpstr>The crisis in the 2000s… lead to changes</vt:lpstr>
      <vt:lpstr>Progress in the 2000s</vt:lpstr>
      <vt:lpstr>The newest crisis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Paradigm Shifts in Scholarship</vt:lpstr>
      <vt:lpstr>PowerPoint Presentation</vt:lpstr>
      <vt:lpstr>PowerPoint Presentation</vt:lpstr>
      <vt:lpstr>Results?</vt:lpstr>
      <vt:lpstr>Some key statistics</vt:lpstr>
      <vt:lpstr>In a nutshell</vt:lpstr>
      <vt:lpstr>PowerPoint Presentation</vt:lpstr>
      <vt:lpstr>Failure to curate</vt:lpstr>
      <vt:lpstr>Poor citation practices</vt:lpstr>
      <vt:lpstr>Problems describing RELIABLE archives</vt:lpstr>
      <vt:lpstr>PowerPoint Presentation</vt:lpstr>
      <vt:lpstr>Second round (2012-)</vt:lpstr>
      <vt:lpstr>PowerPoint Presentation</vt:lpstr>
      <vt:lpstr>Current Data Availability Policies are Broken</vt:lpstr>
      <vt:lpstr>We asked for “deposits”…</vt:lpstr>
      <vt:lpstr>We asked for “deposits”…</vt:lpstr>
      <vt:lpstr>PowerPoint Presentation</vt:lpstr>
      <vt:lpstr>Transparency of data</vt:lpstr>
      <vt:lpstr>Why do journals like “supplemental ZIP files” and affiliated repositories? </vt:lpstr>
      <vt:lpstr>What are the characteristics of  trusted repositories (data archives)? </vt:lpstr>
      <vt:lpstr>Evolving Journal and Data Infrastructure</vt:lpstr>
      <vt:lpstr>Evolving Journal and Data Infrastructure</vt:lpstr>
      <vt:lpstr>Transparency of code</vt:lpstr>
      <vt:lpstr>PowerPoint Presentation</vt:lpstr>
      <vt:lpstr>Credibility</vt:lpstr>
      <vt:lpstr>Credibility</vt:lpstr>
      <vt:lpstr>PowerPoint Presentation</vt:lpstr>
      <vt:lpstr>PowerPoint Presentation</vt:lpstr>
      <vt:lpstr>PowerPoint Presentation</vt:lpstr>
      <vt:lpstr>Reproducibility</vt:lpstr>
      <vt:lpstr>PowerPoint Presentation</vt:lpstr>
      <vt:lpstr>PowerPoint Presentation</vt:lpstr>
      <vt:lpstr>PowerPoint Presentation</vt:lpstr>
      <vt:lpstr>AEA Data &amp; Code Availability Policy (2019)</vt:lpstr>
      <vt:lpstr>Action: Reproducibility Check</vt:lpstr>
      <vt:lpstr>Stats on reproduced articles</vt:lpstr>
      <vt:lpstr>Very little diversity in software</vt:lpstr>
      <vt:lpstr>PowerPoint Presentation</vt:lpstr>
      <vt:lpstr>Transparency and Reproducibility in Economics: Lessons learned from 1,000 papers</vt:lpstr>
      <vt:lpstr>3 Lessons (and many solutions)</vt:lpstr>
      <vt:lpstr>Let me expand that a bit…</vt:lpstr>
      <vt:lpstr>For students and researchers</vt:lpstr>
      <vt:lpstr>For faculty</vt:lpstr>
      <vt:lpstr>For institutions</vt:lpstr>
      <vt:lpstr>PowerPoint Presentation</vt:lpstr>
      <vt:lpstr>Observation 0</vt:lpstr>
      <vt:lpstr>PowerPoint Presentation</vt:lpstr>
      <vt:lpstr>PowerPoint Presentation</vt:lpstr>
      <vt:lpstr>Lesson 1: Computational empathy</vt:lpstr>
      <vt:lpstr>Lesson 1: Computational empathy</vt:lpstr>
      <vt:lpstr>Lesson 1: Computational empathy</vt:lpstr>
      <vt:lpstr>Lesson 1: Computational empathy</vt:lpstr>
      <vt:lpstr>1. Computational empathy</vt:lpstr>
      <vt:lpstr>Solution 1: Computational Empathy </vt:lpstr>
      <vt:lpstr>PowerPoint Presentation</vt:lpstr>
      <vt:lpstr>Observation 1</vt:lpstr>
      <vt:lpstr>Observation 1: Please read the manual</vt:lpstr>
      <vt:lpstr>Observation 2</vt:lpstr>
      <vt:lpstr>Observation 2: point-and-click interfaces</vt:lpstr>
      <vt:lpstr>PowerPoint Presentation</vt:lpstr>
      <vt:lpstr>PowerPoint Presentation</vt:lpstr>
      <vt:lpstr>Hold that thought, we will get there.</vt:lpstr>
      <vt:lpstr>PowerPoint Presentation</vt:lpstr>
      <vt:lpstr>Data acumen</vt:lpstr>
      <vt:lpstr>Lesson 2: Data acumen in the context of reproducibility</vt:lpstr>
      <vt:lpstr>PowerPoint Presentation</vt:lpstr>
      <vt:lpstr>Action: Data citations and metadata</vt:lpstr>
      <vt:lpstr>FAIR data principles rely on metadata</vt:lpstr>
      <vt:lpstr>PowerPoint Presentation</vt:lpstr>
      <vt:lpstr>PowerPoint Presentation</vt:lpstr>
      <vt:lpstr>PowerPoint Presentation</vt:lpstr>
      <vt:lpstr>… and findability relies on metadata</vt:lpstr>
      <vt:lpstr>PowerPoint Presentation</vt:lpstr>
      <vt:lpstr>PowerPoint Presentation</vt:lpstr>
      <vt:lpstr>PowerPoint Presentation</vt:lpstr>
      <vt:lpstr>Starts with Data Citations</vt:lpstr>
      <vt:lpstr>Starts with Data Citations</vt:lpstr>
      <vt:lpstr>Observation 3</vt:lpstr>
      <vt:lpstr>Citing restricted-access data</vt:lpstr>
      <vt:lpstr>Keeping track: Students and Researchers</vt:lpstr>
      <vt:lpstr>2. Keeping track of data: Data provenance</vt:lpstr>
      <vt:lpstr>API? But the interface is so cool!</vt:lpstr>
      <vt:lpstr>API? But the interface is so cool!</vt:lpstr>
      <vt:lpstr>API or Bulk Download</vt:lpstr>
      <vt:lpstr>API or Bulk Download</vt:lpstr>
      <vt:lpstr>API or Bulk Download</vt:lpstr>
      <vt:lpstr>2. Keeping track of data:</vt:lpstr>
      <vt:lpstr>Observation 4</vt:lpstr>
      <vt:lpstr>Because you may not be able to provide others with a copy of the data (legally)…</vt:lpstr>
      <vt:lpstr>Example 2: Academic data publisher</vt:lpstr>
      <vt:lpstr>Example 2: Academic data publisher</vt:lpstr>
      <vt:lpstr>Example 2: Academic data publisher-new!</vt:lpstr>
      <vt:lpstr>Rights to use data</vt:lpstr>
      <vt:lpstr>Rights to distribute the data</vt:lpstr>
      <vt:lpstr>Example 4: German Restricted-access</vt:lpstr>
      <vt:lpstr>Example 4: German Restricted-access</vt:lpstr>
      <vt:lpstr>And we check them!</vt:lpstr>
      <vt:lpstr>Solution 2: Data Provenance</vt:lpstr>
      <vt:lpstr>Keeping track: Students and Researchers</vt:lpstr>
      <vt:lpstr>PowerPoint Presentation</vt:lpstr>
      <vt:lpstr>Observation 4</vt:lpstr>
      <vt:lpstr>Lesson 4: Ask for help</vt:lpstr>
      <vt:lpstr>Progress in the 2000s</vt:lpstr>
      <vt:lpstr>Progress in the 2010s</vt:lpstr>
      <vt:lpstr>Ability to create fancy collections</vt:lpstr>
      <vt:lpstr>PowerPoint Presentation</vt:lpstr>
      <vt:lpstr>Observation 5</vt:lpstr>
      <vt:lpstr>Privacy and accuracy are trade-offs</vt:lpstr>
      <vt:lpstr>“Being able to conduct data analysis in a way that preserves privacy, therefore, is key to removing barriers to scientific research while preventing breaches of personal data.”</vt:lpstr>
      <vt:lpstr>Access</vt:lpstr>
      <vt:lpstr>Access</vt:lpstr>
      <vt:lpstr>Access</vt:lpstr>
      <vt:lpstr>Access</vt:lpstr>
      <vt:lpstr>Access</vt:lpstr>
      <vt:lpstr>“Even if a data-sharing clause is not explicitly included in a grant, researchers conducting publicly funded research arguably have an obligation to return the data they were paid to collect to the public realm... … the benefits of [psychological] research are likely to take the form of knowledge that is reasonably expected to result. Research analyses that cannot be reproduced because data cannot be shared arguably fail to qualify as knowledge at all, much less valuable knowledge. ”</vt:lpstr>
      <vt:lpstr>PowerPoint Presentation</vt:lpstr>
      <vt:lpstr>Lesson 1: Computational empathy</vt:lpstr>
      <vt:lpstr>Streamlining replication packages</vt:lpstr>
      <vt:lpstr>Observation 5</vt:lpstr>
      <vt:lpstr>Extreme examples</vt:lpstr>
      <vt:lpstr>Extreme examples</vt:lpstr>
      <vt:lpstr>Extreme examples</vt:lpstr>
      <vt:lpstr>Extreme examples</vt:lpstr>
      <vt:lpstr>Ideal setup</vt:lpstr>
      <vt:lpstr>Solution 3: Learn basics of programming</vt:lpstr>
      <vt:lpstr>Tension between access and reproducibility</vt:lpstr>
      <vt:lpstr>Verification services</vt:lpstr>
      <vt:lpstr>Assume replicators can access the data</vt:lpstr>
      <vt:lpstr>Keeping track: Students and Researchers</vt:lpstr>
      <vt:lpstr>That’s a lot of stuff to learn and remember…  I want to focus on the economics!</vt:lpstr>
      <vt:lpstr>Keeping track: Students and Researchers</vt:lpstr>
      <vt:lpstr>That’s a lot of stuff to learn and remember…  I want to focus on the economics!</vt:lpstr>
      <vt:lpstr>PowerPoint Presentation</vt:lpstr>
      <vt:lpstr>Lesson 3: Support by institutions is insufficient</vt:lpstr>
      <vt:lpstr>Lesson 3: Support by institutions is insufficient</vt:lpstr>
      <vt:lpstr>Lesson 3: Support by institutions is insufficient</vt:lpstr>
      <vt:lpstr>Lesson 3: Support by institutions is insufficient</vt:lpstr>
      <vt:lpstr>Lesson 3: Support by institutions is insufficient</vt:lpstr>
      <vt:lpstr>Lesson 3: Support by institutions is insufficient</vt:lpstr>
      <vt:lpstr>Solution 6: Institutional support</vt:lpstr>
      <vt:lpstr>Some thoughts for the role of Faculty</vt:lpstr>
      <vt:lpstr>Please don’t produce irreproducible articles!</vt:lpstr>
      <vt:lpstr>PowerPoint Presentation</vt:lpstr>
      <vt:lpstr>Goal: Transportability</vt:lpstr>
      <vt:lpstr>Social science “guild”</vt:lpstr>
      <vt:lpstr>Some resources</vt:lpstr>
      <vt:lpstr>PowerPoint Presentation</vt:lpstr>
      <vt:lpstr>Reminder: Students and Researchers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Increased Transparency, and Reproducibility in Economics</dc:title>
  <dc:creator>Lars Vilhuber</dc:creator>
  <cp:lastModifiedBy>Lars Vilhuber</cp:lastModifiedBy>
  <cp:revision>48</cp:revision>
  <dcterms:created xsi:type="dcterms:W3CDTF">2020-03-31T02:20:35Z</dcterms:created>
  <dcterms:modified xsi:type="dcterms:W3CDTF">2023-09-11T09:24:46Z</dcterms:modified>
</cp:coreProperties>
</file>