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82" r:id="rId3"/>
  </p:sldMasterIdLst>
  <p:notesMasterIdLst>
    <p:notesMasterId r:id="rId13"/>
  </p:notesMasterIdLst>
  <p:sldIdLst>
    <p:sldId id="256" r:id="rId4"/>
    <p:sldId id="258" r:id="rId5"/>
    <p:sldId id="259" r:id="rId6"/>
    <p:sldId id="261" r:id="rId7"/>
    <p:sldId id="263" r:id="rId8"/>
    <p:sldId id="265" r:id="rId9"/>
    <p:sldId id="264" r:id="rId10"/>
    <p:sldId id="260" r:id="rId11"/>
    <p:sldId id="257" r:id="rId12"/>
  </p:sldIdLst>
  <p:sldSz cx="9144000" cy="5143500" type="screen16x9"/>
  <p:notesSz cx="6858000" cy="9144000"/>
  <p:embeddedFontLst>
    <p:embeddedFont>
      <p:font typeface="Raleway" charset="0"/>
      <p:bold r:id="rId14"/>
      <p:boldItalic r:id="rId15"/>
    </p:embeddedFont>
    <p:embeddedFont>
      <p:font typeface="Arial Unicode MS" pitchFamily="34" charset="-128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Open Sans" charset="0"/>
      <p:regular r:id="rId21"/>
      <p:bold r:id="rId22"/>
      <p:italic r:id="rId23"/>
      <p:boldItalic r:id="rId24"/>
    </p:embeddedFont>
    <p:embeddedFont>
      <p:font typeface="Raleway SemiBold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  <p:embeddedFont>
      <p:font typeface="Calibri Light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72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4721A-3715-4F86-978C-6A767C6DE180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D1F19F-9E9D-48FB-A197-41097D025BF8}">
      <dgm:prSet phldrT="[Texte]"/>
      <dgm:spPr/>
      <dgm:t>
        <a:bodyPr/>
        <a:lstStyle/>
        <a:p>
          <a:r>
            <a:rPr lang="fr-FR" dirty="0" err="1" smtClean="0"/>
            <a:t>Premature</a:t>
          </a:r>
          <a:r>
            <a:rPr lang="fr-FR" dirty="0" smtClean="0"/>
            <a:t> infant </a:t>
          </a:r>
          <a:r>
            <a:rPr lang="fr-FR" dirty="0" err="1" smtClean="0"/>
            <a:t>growth</a:t>
          </a:r>
          <a:r>
            <a:rPr lang="fr-FR" dirty="0" smtClean="0"/>
            <a:t> </a:t>
          </a:r>
          <a:endParaRPr lang="fr-FR" dirty="0"/>
        </a:p>
      </dgm:t>
    </dgm:pt>
    <dgm:pt modelId="{C139AE7C-4BFB-45C2-8EF0-FB6ACC7020C3}" type="parTrans" cxnId="{FA126375-35AE-4E28-9AE3-088BFB25EE7E}">
      <dgm:prSet/>
      <dgm:spPr/>
      <dgm:t>
        <a:bodyPr/>
        <a:lstStyle/>
        <a:p>
          <a:endParaRPr lang="fr-FR"/>
        </a:p>
      </dgm:t>
    </dgm:pt>
    <dgm:pt modelId="{F0139DE9-328E-4361-BDDD-27CE7087597E}" type="sibTrans" cxnId="{FA126375-35AE-4E28-9AE3-088BFB25EE7E}">
      <dgm:prSet/>
      <dgm:spPr/>
      <dgm:t>
        <a:bodyPr/>
        <a:lstStyle/>
        <a:p>
          <a:endParaRPr lang="fr-FR"/>
        </a:p>
      </dgm:t>
    </dgm:pt>
    <dgm:pt modelId="{0E50D585-F4C8-4C12-8A94-C4913A35FC48}" type="asst">
      <dgm:prSet phldrT="[Texte]"/>
      <dgm:spPr/>
      <dgm:t>
        <a:bodyPr/>
        <a:lstStyle/>
        <a:p>
          <a:r>
            <a:rPr lang="fr-FR" dirty="0" err="1" smtClean="0"/>
            <a:t>Genetic</a:t>
          </a:r>
          <a:r>
            <a:rPr lang="fr-FR" dirty="0" smtClean="0"/>
            <a:t>, nutrition, </a:t>
          </a:r>
          <a:r>
            <a:rPr lang="fr-FR" dirty="0" err="1" smtClean="0"/>
            <a:t>environement</a:t>
          </a:r>
          <a:r>
            <a:rPr lang="fr-FR" dirty="0" smtClean="0"/>
            <a:t>, </a:t>
          </a:r>
          <a:endParaRPr lang="fr-FR" dirty="0"/>
        </a:p>
      </dgm:t>
    </dgm:pt>
    <dgm:pt modelId="{D205D90D-1BA7-4D33-88C2-C60C2D94A09E}" type="parTrans" cxnId="{910AB1B9-3BD5-44C6-A50D-F5FECB3A66DB}">
      <dgm:prSet/>
      <dgm:spPr/>
      <dgm:t>
        <a:bodyPr/>
        <a:lstStyle/>
        <a:p>
          <a:endParaRPr lang="fr-FR"/>
        </a:p>
      </dgm:t>
    </dgm:pt>
    <dgm:pt modelId="{5A74BD1B-69FC-4DBB-9C69-7062FCE0E353}" type="sibTrans" cxnId="{910AB1B9-3BD5-44C6-A50D-F5FECB3A66DB}">
      <dgm:prSet/>
      <dgm:spPr/>
      <dgm:t>
        <a:bodyPr/>
        <a:lstStyle/>
        <a:p>
          <a:endParaRPr lang="fr-FR"/>
        </a:p>
      </dgm:t>
    </dgm:pt>
    <dgm:pt modelId="{855CC462-8280-4DAF-8B7F-6CCE47A68EC5}">
      <dgm:prSet phldrT="[Texte]"/>
      <dgm:spPr/>
      <dgm:t>
        <a:bodyPr/>
        <a:lstStyle/>
        <a:p>
          <a:r>
            <a:rPr lang="fr-FR" dirty="0" smtClean="0"/>
            <a:t>FGR</a:t>
          </a:r>
          <a:endParaRPr lang="fr-FR" dirty="0"/>
        </a:p>
      </dgm:t>
    </dgm:pt>
    <dgm:pt modelId="{5211552E-D6B6-4982-9DC4-97ED0CCF040C}" type="parTrans" cxnId="{0ABD7777-30BC-4C04-B99D-D15EA9C3D58A}">
      <dgm:prSet/>
      <dgm:spPr/>
      <dgm:t>
        <a:bodyPr/>
        <a:lstStyle/>
        <a:p>
          <a:endParaRPr lang="fr-FR"/>
        </a:p>
      </dgm:t>
    </dgm:pt>
    <dgm:pt modelId="{3880285C-7F9D-4E8F-ADC0-5BFDC9979C75}" type="sibTrans" cxnId="{0ABD7777-30BC-4C04-B99D-D15EA9C3D58A}">
      <dgm:prSet/>
      <dgm:spPr/>
      <dgm:t>
        <a:bodyPr/>
        <a:lstStyle/>
        <a:p>
          <a:endParaRPr lang="fr-FR"/>
        </a:p>
      </dgm:t>
    </dgm:pt>
    <dgm:pt modelId="{4EA3269D-1B98-4035-A966-2B4A451683AD}">
      <dgm:prSet phldrT="[Texte]"/>
      <dgm:spPr/>
      <dgm:t>
        <a:bodyPr/>
        <a:lstStyle/>
        <a:p>
          <a:r>
            <a:rPr lang="fr-FR" dirty="0" smtClean="0"/>
            <a:t>PGF</a:t>
          </a:r>
          <a:endParaRPr lang="fr-FR" dirty="0"/>
        </a:p>
      </dgm:t>
    </dgm:pt>
    <dgm:pt modelId="{FDEE5A6F-265A-42A4-A3CE-19E2FBD3C0C1}" type="parTrans" cxnId="{461AE9D8-6607-40E7-8563-3E0C64F53D03}">
      <dgm:prSet/>
      <dgm:spPr/>
      <dgm:t>
        <a:bodyPr/>
        <a:lstStyle/>
        <a:p>
          <a:endParaRPr lang="fr-FR"/>
        </a:p>
      </dgm:t>
    </dgm:pt>
    <dgm:pt modelId="{BF4B10BF-F7BA-48A7-BA73-977D10ED7B05}" type="sibTrans" cxnId="{461AE9D8-6607-40E7-8563-3E0C64F53D03}">
      <dgm:prSet/>
      <dgm:spPr/>
      <dgm:t>
        <a:bodyPr/>
        <a:lstStyle/>
        <a:p>
          <a:endParaRPr lang="fr-FR"/>
        </a:p>
      </dgm:t>
    </dgm:pt>
    <dgm:pt modelId="{2AF5330E-0572-4A4F-951C-81837101FB04}" type="pres">
      <dgm:prSet presAssocID="{78D4721A-3715-4F86-978C-6A767C6DE1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C6CB55-85AB-43C7-B042-D2F3C9829665}" type="pres">
      <dgm:prSet presAssocID="{E3D1F19F-9E9D-48FB-A197-41097D025BF8}" presName="hierRoot1" presStyleCnt="0">
        <dgm:presLayoutVars>
          <dgm:hierBranch val="init"/>
        </dgm:presLayoutVars>
      </dgm:prSet>
      <dgm:spPr/>
    </dgm:pt>
    <dgm:pt modelId="{BA39AAA5-C68E-482B-A4E0-15624027CD7F}" type="pres">
      <dgm:prSet presAssocID="{E3D1F19F-9E9D-48FB-A197-41097D025BF8}" presName="rootComposite1" presStyleCnt="0"/>
      <dgm:spPr/>
    </dgm:pt>
    <dgm:pt modelId="{EAECA614-3F00-44EC-B26C-42C14EE27445}" type="pres">
      <dgm:prSet presAssocID="{E3D1F19F-9E9D-48FB-A197-41097D025BF8}" presName="rootText1" presStyleLbl="node0" presStyleIdx="0" presStyleCnt="1" custScaleX="1596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738EAB-3C3C-4694-91E7-FDC15C46B4F8}" type="pres">
      <dgm:prSet presAssocID="{E3D1F19F-9E9D-48FB-A197-41097D025BF8}" presName="rootConnector1" presStyleLbl="node1" presStyleIdx="0" presStyleCnt="0"/>
      <dgm:spPr/>
    </dgm:pt>
    <dgm:pt modelId="{0C880EF0-EA82-4F54-926E-2082065AB11C}" type="pres">
      <dgm:prSet presAssocID="{E3D1F19F-9E9D-48FB-A197-41097D025BF8}" presName="hierChild2" presStyleCnt="0"/>
      <dgm:spPr/>
    </dgm:pt>
    <dgm:pt modelId="{02D3B35A-9E7A-4A58-ABA2-70EC0E47BDDE}" type="pres">
      <dgm:prSet presAssocID="{5211552E-D6B6-4982-9DC4-97ED0CCF040C}" presName="Name64" presStyleLbl="parChTrans1D2" presStyleIdx="0" presStyleCnt="3"/>
      <dgm:spPr/>
    </dgm:pt>
    <dgm:pt modelId="{DCC43309-8855-4597-9715-40DC2A73448A}" type="pres">
      <dgm:prSet presAssocID="{855CC462-8280-4DAF-8B7F-6CCE47A68EC5}" presName="hierRoot2" presStyleCnt="0">
        <dgm:presLayoutVars>
          <dgm:hierBranch val="init"/>
        </dgm:presLayoutVars>
      </dgm:prSet>
      <dgm:spPr/>
    </dgm:pt>
    <dgm:pt modelId="{44EFE423-DA94-47F4-B6DB-69AAF125070A}" type="pres">
      <dgm:prSet presAssocID="{855CC462-8280-4DAF-8B7F-6CCE47A68EC5}" presName="rootComposite" presStyleCnt="0"/>
      <dgm:spPr/>
    </dgm:pt>
    <dgm:pt modelId="{1E2B88DF-1FDB-4E0D-A792-59115D71BA7E}" type="pres">
      <dgm:prSet presAssocID="{855CC462-8280-4DAF-8B7F-6CCE47A68EC5}" presName="rootText" presStyleLbl="node2" presStyleIdx="0" presStyleCnt="2">
        <dgm:presLayoutVars>
          <dgm:chPref val="3"/>
        </dgm:presLayoutVars>
      </dgm:prSet>
      <dgm:spPr/>
    </dgm:pt>
    <dgm:pt modelId="{824FDDFD-C745-4CAB-B6A3-1E7135D62F1E}" type="pres">
      <dgm:prSet presAssocID="{855CC462-8280-4DAF-8B7F-6CCE47A68EC5}" presName="rootConnector" presStyleLbl="node2" presStyleIdx="0" presStyleCnt="2"/>
      <dgm:spPr/>
    </dgm:pt>
    <dgm:pt modelId="{91F761E7-8FE0-4BDE-9EAE-915B8A2DA81B}" type="pres">
      <dgm:prSet presAssocID="{855CC462-8280-4DAF-8B7F-6CCE47A68EC5}" presName="hierChild4" presStyleCnt="0"/>
      <dgm:spPr/>
    </dgm:pt>
    <dgm:pt modelId="{0336D4B4-6BFB-4773-AB2C-A951D59733A6}" type="pres">
      <dgm:prSet presAssocID="{855CC462-8280-4DAF-8B7F-6CCE47A68EC5}" presName="hierChild5" presStyleCnt="0"/>
      <dgm:spPr/>
    </dgm:pt>
    <dgm:pt modelId="{7F7FB204-F9BD-459A-8B44-ABEFFE3D1964}" type="pres">
      <dgm:prSet presAssocID="{FDEE5A6F-265A-42A4-A3CE-19E2FBD3C0C1}" presName="Name64" presStyleLbl="parChTrans1D2" presStyleIdx="1" presStyleCnt="3"/>
      <dgm:spPr/>
    </dgm:pt>
    <dgm:pt modelId="{D6FE6A2E-CD94-45B3-93F4-E1FEC7BA38E2}" type="pres">
      <dgm:prSet presAssocID="{4EA3269D-1B98-4035-A966-2B4A451683AD}" presName="hierRoot2" presStyleCnt="0">
        <dgm:presLayoutVars>
          <dgm:hierBranch val="init"/>
        </dgm:presLayoutVars>
      </dgm:prSet>
      <dgm:spPr/>
    </dgm:pt>
    <dgm:pt modelId="{A8912F37-FD43-4476-918D-41CF13D2ABB3}" type="pres">
      <dgm:prSet presAssocID="{4EA3269D-1B98-4035-A966-2B4A451683AD}" presName="rootComposite" presStyleCnt="0"/>
      <dgm:spPr/>
    </dgm:pt>
    <dgm:pt modelId="{9BC3DCE5-B8A8-45EC-B419-D994F55AA0FE}" type="pres">
      <dgm:prSet presAssocID="{4EA3269D-1B98-4035-A966-2B4A451683AD}" presName="rootText" presStyleLbl="node2" presStyleIdx="1" presStyleCnt="2">
        <dgm:presLayoutVars>
          <dgm:chPref val="3"/>
        </dgm:presLayoutVars>
      </dgm:prSet>
      <dgm:spPr/>
    </dgm:pt>
    <dgm:pt modelId="{1C8963E2-4BE5-4798-A26C-488DDCB635DE}" type="pres">
      <dgm:prSet presAssocID="{4EA3269D-1B98-4035-A966-2B4A451683AD}" presName="rootConnector" presStyleLbl="node2" presStyleIdx="1" presStyleCnt="2"/>
      <dgm:spPr/>
    </dgm:pt>
    <dgm:pt modelId="{130BCC48-FA9F-44C6-846A-154F43EB235F}" type="pres">
      <dgm:prSet presAssocID="{4EA3269D-1B98-4035-A966-2B4A451683AD}" presName="hierChild4" presStyleCnt="0"/>
      <dgm:spPr/>
    </dgm:pt>
    <dgm:pt modelId="{47B3FAA8-BCAF-472A-9128-45CC561E2E59}" type="pres">
      <dgm:prSet presAssocID="{4EA3269D-1B98-4035-A966-2B4A451683AD}" presName="hierChild5" presStyleCnt="0"/>
      <dgm:spPr/>
    </dgm:pt>
    <dgm:pt modelId="{FFCAAB43-B16E-4038-923F-24AFD763EC80}" type="pres">
      <dgm:prSet presAssocID="{E3D1F19F-9E9D-48FB-A197-41097D025BF8}" presName="hierChild3" presStyleCnt="0"/>
      <dgm:spPr/>
    </dgm:pt>
    <dgm:pt modelId="{3C74C366-FA0B-483D-9EFF-29EB25BB5DED}" type="pres">
      <dgm:prSet presAssocID="{D205D90D-1BA7-4D33-88C2-C60C2D94A09E}" presName="Name115" presStyleLbl="parChTrans1D2" presStyleIdx="2" presStyleCnt="3"/>
      <dgm:spPr/>
    </dgm:pt>
    <dgm:pt modelId="{D5374949-C1AA-406D-B834-B2F6BD80889F}" type="pres">
      <dgm:prSet presAssocID="{0E50D585-F4C8-4C12-8A94-C4913A35FC48}" presName="hierRoot3" presStyleCnt="0">
        <dgm:presLayoutVars>
          <dgm:hierBranch val="init"/>
        </dgm:presLayoutVars>
      </dgm:prSet>
      <dgm:spPr/>
    </dgm:pt>
    <dgm:pt modelId="{93456DC6-6151-4D62-A3D1-18C239E12A76}" type="pres">
      <dgm:prSet presAssocID="{0E50D585-F4C8-4C12-8A94-C4913A35FC48}" presName="rootComposite3" presStyleCnt="0"/>
      <dgm:spPr/>
    </dgm:pt>
    <dgm:pt modelId="{90BAF598-A489-4109-A83D-27F3EC92393B}" type="pres">
      <dgm:prSet presAssocID="{0E50D585-F4C8-4C12-8A94-C4913A35FC48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4111CB-3D89-44D4-A8C8-7F69F096FE45}" type="pres">
      <dgm:prSet presAssocID="{0E50D585-F4C8-4C12-8A94-C4913A35FC48}" presName="rootConnector3" presStyleLbl="asst1" presStyleIdx="0" presStyleCnt="1"/>
      <dgm:spPr/>
    </dgm:pt>
    <dgm:pt modelId="{BE59B88C-6AF8-448C-8A55-09400117A69A}" type="pres">
      <dgm:prSet presAssocID="{0E50D585-F4C8-4C12-8A94-C4913A35FC48}" presName="hierChild6" presStyleCnt="0"/>
      <dgm:spPr/>
    </dgm:pt>
    <dgm:pt modelId="{D7FB51DE-69B6-44A1-96FF-129356636512}" type="pres">
      <dgm:prSet presAssocID="{0E50D585-F4C8-4C12-8A94-C4913A35FC48}" presName="hierChild7" presStyleCnt="0"/>
      <dgm:spPr/>
    </dgm:pt>
  </dgm:ptLst>
  <dgm:cxnLst>
    <dgm:cxn modelId="{6F32222D-C6FA-48BE-AA2C-582C2A07F7F2}" type="presOf" srcId="{E3D1F19F-9E9D-48FB-A197-41097D025BF8}" destId="{EAECA614-3F00-44EC-B26C-42C14EE27445}" srcOrd="0" destOrd="0" presId="urn:microsoft.com/office/officeart/2009/3/layout/HorizontalOrganizationChart"/>
    <dgm:cxn modelId="{221441DA-3785-4202-8E65-EEAF0F8A0160}" type="presOf" srcId="{D205D90D-1BA7-4D33-88C2-C60C2D94A09E}" destId="{3C74C366-FA0B-483D-9EFF-29EB25BB5DED}" srcOrd="0" destOrd="0" presId="urn:microsoft.com/office/officeart/2009/3/layout/HorizontalOrganizationChart"/>
    <dgm:cxn modelId="{467CD883-340D-4B01-B502-F5070B25FE7D}" type="presOf" srcId="{FDEE5A6F-265A-42A4-A3CE-19E2FBD3C0C1}" destId="{7F7FB204-F9BD-459A-8B44-ABEFFE3D1964}" srcOrd="0" destOrd="0" presId="urn:microsoft.com/office/officeart/2009/3/layout/HorizontalOrganizationChart"/>
    <dgm:cxn modelId="{0D6696AB-0BE9-4960-BDE0-53DACD0CEE6D}" type="presOf" srcId="{4EA3269D-1B98-4035-A966-2B4A451683AD}" destId="{1C8963E2-4BE5-4798-A26C-488DDCB635DE}" srcOrd="1" destOrd="0" presId="urn:microsoft.com/office/officeart/2009/3/layout/HorizontalOrganizationChart"/>
    <dgm:cxn modelId="{1F05B097-50F6-4B58-B567-4D4D24429AA6}" type="presOf" srcId="{0E50D585-F4C8-4C12-8A94-C4913A35FC48}" destId="{90BAF598-A489-4109-A83D-27F3EC92393B}" srcOrd="0" destOrd="0" presId="urn:microsoft.com/office/officeart/2009/3/layout/HorizontalOrganizationChart"/>
    <dgm:cxn modelId="{397B495D-35B8-4617-856C-7140A4A2E5BD}" type="presOf" srcId="{E3D1F19F-9E9D-48FB-A197-41097D025BF8}" destId="{74738EAB-3C3C-4694-91E7-FDC15C46B4F8}" srcOrd="1" destOrd="0" presId="urn:microsoft.com/office/officeart/2009/3/layout/HorizontalOrganizationChart"/>
    <dgm:cxn modelId="{461AE9D8-6607-40E7-8563-3E0C64F53D03}" srcId="{E3D1F19F-9E9D-48FB-A197-41097D025BF8}" destId="{4EA3269D-1B98-4035-A966-2B4A451683AD}" srcOrd="2" destOrd="0" parTransId="{FDEE5A6F-265A-42A4-A3CE-19E2FBD3C0C1}" sibTransId="{BF4B10BF-F7BA-48A7-BA73-977D10ED7B05}"/>
    <dgm:cxn modelId="{3DD3CED1-4468-44CE-9D40-4B37611FA73A}" type="presOf" srcId="{855CC462-8280-4DAF-8B7F-6CCE47A68EC5}" destId="{824FDDFD-C745-4CAB-B6A3-1E7135D62F1E}" srcOrd="1" destOrd="0" presId="urn:microsoft.com/office/officeart/2009/3/layout/HorizontalOrganizationChart"/>
    <dgm:cxn modelId="{A41CBCF5-AB5B-42D9-9DF3-C0BB962894D8}" type="presOf" srcId="{5211552E-D6B6-4982-9DC4-97ED0CCF040C}" destId="{02D3B35A-9E7A-4A58-ABA2-70EC0E47BDDE}" srcOrd="0" destOrd="0" presId="urn:microsoft.com/office/officeart/2009/3/layout/HorizontalOrganizationChart"/>
    <dgm:cxn modelId="{5AE5B340-4246-494F-9D45-D1121C68DCD1}" type="presOf" srcId="{78D4721A-3715-4F86-978C-6A767C6DE180}" destId="{2AF5330E-0572-4A4F-951C-81837101FB04}" srcOrd="0" destOrd="0" presId="urn:microsoft.com/office/officeart/2009/3/layout/HorizontalOrganizationChart"/>
    <dgm:cxn modelId="{FA126375-35AE-4E28-9AE3-088BFB25EE7E}" srcId="{78D4721A-3715-4F86-978C-6A767C6DE180}" destId="{E3D1F19F-9E9D-48FB-A197-41097D025BF8}" srcOrd="0" destOrd="0" parTransId="{C139AE7C-4BFB-45C2-8EF0-FB6ACC7020C3}" sibTransId="{F0139DE9-328E-4361-BDDD-27CE7087597E}"/>
    <dgm:cxn modelId="{CCCD5C2B-2AAA-4067-8258-576701021C56}" type="presOf" srcId="{4EA3269D-1B98-4035-A966-2B4A451683AD}" destId="{9BC3DCE5-B8A8-45EC-B419-D994F55AA0FE}" srcOrd="0" destOrd="0" presId="urn:microsoft.com/office/officeart/2009/3/layout/HorizontalOrganizationChart"/>
    <dgm:cxn modelId="{1F614520-4ABC-4A91-B5FC-C3C8560BCCFB}" type="presOf" srcId="{855CC462-8280-4DAF-8B7F-6CCE47A68EC5}" destId="{1E2B88DF-1FDB-4E0D-A792-59115D71BA7E}" srcOrd="0" destOrd="0" presId="urn:microsoft.com/office/officeart/2009/3/layout/HorizontalOrganizationChart"/>
    <dgm:cxn modelId="{910AB1B9-3BD5-44C6-A50D-F5FECB3A66DB}" srcId="{E3D1F19F-9E9D-48FB-A197-41097D025BF8}" destId="{0E50D585-F4C8-4C12-8A94-C4913A35FC48}" srcOrd="0" destOrd="0" parTransId="{D205D90D-1BA7-4D33-88C2-C60C2D94A09E}" sibTransId="{5A74BD1B-69FC-4DBB-9C69-7062FCE0E353}"/>
    <dgm:cxn modelId="{070488B7-9534-4810-B8CB-9D49357E2320}" type="presOf" srcId="{0E50D585-F4C8-4C12-8A94-C4913A35FC48}" destId="{ED4111CB-3D89-44D4-A8C8-7F69F096FE45}" srcOrd="1" destOrd="0" presId="urn:microsoft.com/office/officeart/2009/3/layout/HorizontalOrganizationChart"/>
    <dgm:cxn modelId="{0ABD7777-30BC-4C04-B99D-D15EA9C3D58A}" srcId="{E3D1F19F-9E9D-48FB-A197-41097D025BF8}" destId="{855CC462-8280-4DAF-8B7F-6CCE47A68EC5}" srcOrd="1" destOrd="0" parTransId="{5211552E-D6B6-4982-9DC4-97ED0CCF040C}" sibTransId="{3880285C-7F9D-4E8F-ADC0-5BFDC9979C75}"/>
    <dgm:cxn modelId="{0104374C-1ACC-4FF4-9E51-86FCEFF54173}" type="presParOf" srcId="{2AF5330E-0572-4A4F-951C-81837101FB04}" destId="{F2C6CB55-85AB-43C7-B042-D2F3C9829665}" srcOrd="0" destOrd="0" presId="urn:microsoft.com/office/officeart/2009/3/layout/HorizontalOrganizationChart"/>
    <dgm:cxn modelId="{44440253-C99B-4C05-9CC0-8F2B08D6B281}" type="presParOf" srcId="{F2C6CB55-85AB-43C7-B042-D2F3C9829665}" destId="{BA39AAA5-C68E-482B-A4E0-15624027CD7F}" srcOrd="0" destOrd="0" presId="urn:microsoft.com/office/officeart/2009/3/layout/HorizontalOrganizationChart"/>
    <dgm:cxn modelId="{270D773F-E0FA-4E20-B6A3-C9C258B5A48B}" type="presParOf" srcId="{BA39AAA5-C68E-482B-A4E0-15624027CD7F}" destId="{EAECA614-3F00-44EC-B26C-42C14EE27445}" srcOrd="0" destOrd="0" presId="urn:microsoft.com/office/officeart/2009/3/layout/HorizontalOrganizationChart"/>
    <dgm:cxn modelId="{583E5BF6-213A-4D11-BB1C-2C661951EF6A}" type="presParOf" srcId="{BA39AAA5-C68E-482B-A4E0-15624027CD7F}" destId="{74738EAB-3C3C-4694-91E7-FDC15C46B4F8}" srcOrd="1" destOrd="0" presId="urn:microsoft.com/office/officeart/2009/3/layout/HorizontalOrganizationChart"/>
    <dgm:cxn modelId="{9D7D0310-4BBD-4443-8662-62BBE46C950C}" type="presParOf" srcId="{F2C6CB55-85AB-43C7-B042-D2F3C9829665}" destId="{0C880EF0-EA82-4F54-926E-2082065AB11C}" srcOrd="1" destOrd="0" presId="urn:microsoft.com/office/officeart/2009/3/layout/HorizontalOrganizationChart"/>
    <dgm:cxn modelId="{2B483E34-9577-44EF-A030-D4452A61B053}" type="presParOf" srcId="{0C880EF0-EA82-4F54-926E-2082065AB11C}" destId="{02D3B35A-9E7A-4A58-ABA2-70EC0E47BDDE}" srcOrd="0" destOrd="0" presId="urn:microsoft.com/office/officeart/2009/3/layout/HorizontalOrganizationChart"/>
    <dgm:cxn modelId="{67213E4D-64FF-4AD2-A330-AFA93F619FD5}" type="presParOf" srcId="{0C880EF0-EA82-4F54-926E-2082065AB11C}" destId="{DCC43309-8855-4597-9715-40DC2A73448A}" srcOrd="1" destOrd="0" presId="urn:microsoft.com/office/officeart/2009/3/layout/HorizontalOrganizationChart"/>
    <dgm:cxn modelId="{80B5A871-D70B-4950-AC5B-18A1A91E72D7}" type="presParOf" srcId="{DCC43309-8855-4597-9715-40DC2A73448A}" destId="{44EFE423-DA94-47F4-B6DB-69AAF125070A}" srcOrd="0" destOrd="0" presId="urn:microsoft.com/office/officeart/2009/3/layout/HorizontalOrganizationChart"/>
    <dgm:cxn modelId="{3E670B4E-D1FE-4DB7-AADF-35FC50FE2CB5}" type="presParOf" srcId="{44EFE423-DA94-47F4-B6DB-69AAF125070A}" destId="{1E2B88DF-1FDB-4E0D-A792-59115D71BA7E}" srcOrd="0" destOrd="0" presId="urn:microsoft.com/office/officeart/2009/3/layout/HorizontalOrganizationChart"/>
    <dgm:cxn modelId="{902CEE5F-03D3-4417-9058-46B96886C714}" type="presParOf" srcId="{44EFE423-DA94-47F4-B6DB-69AAF125070A}" destId="{824FDDFD-C745-4CAB-B6A3-1E7135D62F1E}" srcOrd="1" destOrd="0" presId="urn:microsoft.com/office/officeart/2009/3/layout/HorizontalOrganizationChart"/>
    <dgm:cxn modelId="{4E26A23F-B151-4AD2-BE2E-C2768814317C}" type="presParOf" srcId="{DCC43309-8855-4597-9715-40DC2A73448A}" destId="{91F761E7-8FE0-4BDE-9EAE-915B8A2DA81B}" srcOrd="1" destOrd="0" presId="urn:microsoft.com/office/officeart/2009/3/layout/HorizontalOrganizationChart"/>
    <dgm:cxn modelId="{67A19C4A-3688-40F3-AF87-545BCD317AF8}" type="presParOf" srcId="{DCC43309-8855-4597-9715-40DC2A73448A}" destId="{0336D4B4-6BFB-4773-AB2C-A951D59733A6}" srcOrd="2" destOrd="0" presId="urn:microsoft.com/office/officeart/2009/3/layout/HorizontalOrganizationChart"/>
    <dgm:cxn modelId="{345A9250-A490-4A1B-B4BC-4C59A1B8F1C3}" type="presParOf" srcId="{0C880EF0-EA82-4F54-926E-2082065AB11C}" destId="{7F7FB204-F9BD-459A-8B44-ABEFFE3D1964}" srcOrd="2" destOrd="0" presId="urn:microsoft.com/office/officeart/2009/3/layout/HorizontalOrganizationChart"/>
    <dgm:cxn modelId="{0FE7EA05-6A16-4A52-8C66-AA0480252BFC}" type="presParOf" srcId="{0C880EF0-EA82-4F54-926E-2082065AB11C}" destId="{D6FE6A2E-CD94-45B3-93F4-E1FEC7BA38E2}" srcOrd="3" destOrd="0" presId="urn:microsoft.com/office/officeart/2009/3/layout/HorizontalOrganizationChart"/>
    <dgm:cxn modelId="{BBAB2F8D-860E-4D99-B81A-BA2C9AB1F11A}" type="presParOf" srcId="{D6FE6A2E-CD94-45B3-93F4-E1FEC7BA38E2}" destId="{A8912F37-FD43-4476-918D-41CF13D2ABB3}" srcOrd="0" destOrd="0" presId="urn:microsoft.com/office/officeart/2009/3/layout/HorizontalOrganizationChart"/>
    <dgm:cxn modelId="{6A6DDCC9-7759-4303-951C-680EC78CF9A2}" type="presParOf" srcId="{A8912F37-FD43-4476-918D-41CF13D2ABB3}" destId="{9BC3DCE5-B8A8-45EC-B419-D994F55AA0FE}" srcOrd="0" destOrd="0" presId="urn:microsoft.com/office/officeart/2009/3/layout/HorizontalOrganizationChart"/>
    <dgm:cxn modelId="{EC898066-130C-4992-84D8-91154358F765}" type="presParOf" srcId="{A8912F37-FD43-4476-918D-41CF13D2ABB3}" destId="{1C8963E2-4BE5-4798-A26C-488DDCB635DE}" srcOrd="1" destOrd="0" presId="urn:microsoft.com/office/officeart/2009/3/layout/HorizontalOrganizationChart"/>
    <dgm:cxn modelId="{DE40B61D-CE24-4558-A0CC-96584B44A11B}" type="presParOf" srcId="{D6FE6A2E-CD94-45B3-93F4-E1FEC7BA38E2}" destId="{130BCC48-FA9F-44C6-846A-154F43EB235F}" srcOrd="1" destOrd="0" presId="urn:microsoft.com/office/officeart/2009/3/layout/HorizontalOrganizationChart"/>
    <dgm:cxn modelId="{B0058F69-5060-4047-8786-CF20F29B6DF3}" type="presParOf" srcId="{D6FE6A2E-CD94-45B3-93F4-E1FEC7BA38E2}" destId="{47B3FAA8-BCAF-472A-9128-45CC561E2E59}" srcOrd="2" destOrd="0" presId="urn:microsoft.com/office/officeart/2009/3/layout/HorizontalOrganizationChart"/>
    <dgm:cxn modelId="{E672E27E-32EE-47B2-8F2E-F10A5B3FFF3D}" type="presParOf" srcId="{F2C6CB55-85AB-43C7-B042-D2F3C9829665}" destId="{FFCAAB43-B16E-4038-923F-24AFD763EC80}" srcOrd="2" destOrd="0" presId="urn:microsoft.com/office/officeart/2009/3/layout/HorizontalOrganizationChart"/>
    <dgm:cxn modelId="{5AB53BED-D279-4978-9822-39496924C435}" type="presParOf" srcId="{FFCAAB43-B16E-4038-923F-24AFD763EC80}" destId="{3C74C366-FA0B-483D-9EFF-29EB25BB5DED}" srcOrd="0" destOrd="0" presId="urn:microsoft.com/office/officeart/2009/3/layout/HorizontalOrganizationChart"/>
    <dgm:cxn modelId="{62CD7691-AF9D-43EB-8A5F-13998D411272}" type="presParOf" srcId="{FFCAAB43-B16E-4038-923F-24AFD763EC80}" destId="{D5374949-C1AA-406D-B834-B2F6BD80889F}" srcOrd="1" destOrd="0" presId="urn:microsoft.com/office/officeart/2009/3/layout/HorizontalOrganizationChart"/>
    <dgm:cxn modelId="{8F51CBB3-AAF9-42E5-A9EF-EE47157449C9}" type="presParOf" srcId="{D5374949-C1AA-406D-B834-B2F6BD80889F}" destId="{93456DC6-6151-4D62-A3D1-18C239E12A76}" srcOrd="0" destOrd="0" presId="urn:microsoft.com/office/officeart/2009/3/layout/HorizontalOrganizationChart"/>
    <dgm:cxn modelId="{9DE7AEE5-D3B7-4F99-B80E-A3B10EEE3BC7}" type="presParOf" srcId="{93456DC6-6151-4D62-A3D1-18C239E12A76}" destId="{90BAF598-A489-4109-A83D-27F3EC92393B}" srcOrd="0" destOrd="0" presId="urn:microsoft.com/office/officeart/2009/3/layout/HorizontalOrganizationChart"/>
    <dgm:cxn modelId="{DD9D49E5-06B4-46F1-9B32-41D8E7DC0148}" type="presParOf" srcId="{93456DC6-6151-4D62-A3D1-18C239E12A76}" destId="{ED4111CB-3D89-44D4-A8C8-7F69F096FE45}" srcOrd="1" destOrd="0" presId="urn:microsoft.com/office/officeart/2009/3/layout/HorizontalOrganizationChart"/>
    <dgm:cxn modelId="{C315E257-D6EA-4518-B53C-7F5CB85FD4E3}" type="presParOf" srcId="{D5374949-C1AA-406D-B834-B2F6BD80889F}" destId="{BE59B88C-6AF8-448C-8A55-09400117A69A}" srcOrd="1" destOrd="0" presId="urn:microsoft.com/office/officeart/2009/3/layout/HorizontalOrganizationChart"/>
    <dgm:cxn modelId="{22AAB160-32D0-4A94-8811-EAF21118F04E}" type="presParOf" srcId="{D5374949-C1AA-406D-B834-B2F6BD80889F}" destId="{D7FB51DE-69B6-44A1-96FF-12935663651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4C366-FA0B-483D-9EFF-29EB25BB5DED}">
      <dsp:nvSpPr>
        <dsp:cNvPr id="0" name=""/>
        <dsp:cNvSpPr/>
      </dsp:nvSpPr>
      <dsp:spPr>
        <a:xfrm>
          <a:off x="2091952" y="306719"/>
          <a:ext cx="8079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7862"/>
              </a:moveTo>
              <a:lnTo>
                <a:pt x="807993" y="117862"/>
              </a:lnTo>
              <a:lnTo>
                <a:pt x="80799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B204-F9BD-459A-8B44-ABEFFE3D1964}">
      <dsp:nvSpPr>
        <dsp:cNvPr id="0" name=""/>
        <dsp:cNvSpPr/>
      </dsp:nvSpPr>
      <dsp:spPr>
        <a:xfrm>
          <a:off x="2091952" y="424581"/>
          <a:ext cx="1615987" cy="248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0559" y="0"/>
              </a:lnTo>
              <a:lnTo>
                <a:pt x="1500559" y="248169"/>
              </a:lnTo>
              <a:lnTo>
                <a:pt x="1615987" y="2481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3B35A-9E7A-4A58-ABA2-70EC0E47BDDE}">
      <dsp:nvSpPr>
        <dsp:cNvPr id="0" name=""/>
        <dsp:cNvSpPr/>
      </dsp:nvSpPr>
      <dsp:spPr>
        <a:xfrm>
          <a:off x="2091952" y="176412"/>
          <a:ext cx="1615987" cy="248169"/>
        </a:xfrm>
        <a:custGeom>
          <a:avLst/>
          <a:gdLst/>
          <a:ahLst/>
          <a:cxnLst/>
          <a:rect l="0" t="0" r="0" b="0"/>
          <a:pathLst>
            <a:path>
              <a:moveTo>
                <a:pt x="0" y="248169"/>
              </a:moveTo>
              <a:lnTo>
                <a:pt x="1500559" y="248169"/>
              </a:lnTo>
              <a:lnTo>
                <a:pt x="1500559" y="0"/>
              </a:lnTo>
              <a:lnTo>
                <a:pt x="161598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CA614-3F00-44EC-B26C-42C14EE27445}">
      <dsp:nvSpPr>
        <dsp:cNvPr id="0" name=""/>
        <dsp:cNvSpPr/>
      </dsp:nvSpPr>
      <dsp:spPr>
        <a:xfrm>
          <a:off x="249045" y="248554"/>
          <a:ext cx="1842906" cy="352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/>
            <a:t>Premature</a:t>
          </a:r>
          <a:r>
            <a:rPr lang="fr-FR" sz="1100" kern="1200" dirty="0" smtClean="0"/>
            <a:t> infant </a:t>
          </a:r>
          <a:r>
            <a:rPr lang="fr-FR" sz="1100" kern="1200" dirty="0" err="1" smtClean="0"/>
            <a:t>growth</a:t>
          </a:r>
          <a:r>
            <a:rPr lang="fr-FR" sz="1100" kern="1200" dirty="0" smtClean="0"/>
            <a:t> </a:t>
          </a:r>
          <a:endParaRPr lang="fr-FR" sz="1100" kern="1200" dirty="0"/>
        </a:p>
      </dsp:txBody>
      <dsp:txXfrm>
        <a:off x="249045" y="248554"/>
        <a:ext cx="1842906" cy="352054"/>
      </dsp:txXfrm>
    </dsp:sp>
    <dsp:sp modelId="{1E2B88DF-1FDB-4E0D-A792-59115D71BA7E}">
      <dsp:nvSpPr>
        <dsp:cNvPr id="0" name=""/>
        <dsp:cNvSpPr/>
      </dsp:nvSpPr>
      <dsp:spPr>
        <a:xfrm>
          <a:off x="3707939" y="384"/>
          <a:ext cx="1154276" cy="352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FGR</a:t>
          </a:r>
          <a:endParaRPr lang="fr-FR" sz="1100" kern="1200" dirty="0"/>
        </a:p>
      </dsp:txBody>
      <dsp:txXfrm>
        <a:off x="3707939" y="384"/>
        <a:ext cx="1154276" cy="352054"/>
      </dsp:txXfrm>
    </dsp:sp>
    <dsp:sp modelId="{9BC3DCE5-B8A8-45EC-B419-D994F55AA0FE}">
      <dsp:nvSpPr>
        <dsp:cNvPr id="0" name=""/>
        <dsp:cNvSpPr/>
      </dsp:nvSpPr>
      <dsp:spPr>
        <a:xfrm>
          <a:off x="3707939" y="496723"/>
          <a:ext cx="1154276" cy="352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PGF</a:t>
          </a:r>
          <a:endParaRPr lang="fr-FR" sz="1100" kern="1200" dirty="0"/>
        </a:p>
      </dsp:txBody>
      <dsp:txXfrm>
        <a:off x="3707939" y="496723"/>
        <a:ext cx="1154276" cy="352054"/>
      </dsp:txXfrm>
    </dsp:sp>
    <dsp:sp modelId="{90BAF598-A489-4109-A83D-27F3EC92393B}">
      <dsp:nvSpPr>
        <dsp:cNvPr id="0" name=""/>
        <dsp:cNvSpPr/>
      </dsp:nvSpPr>
      <dsp:spPr>
        <a:xfrm>
          <a:off x="2322807" y="384"/>
          <a:ext cx="1154276" cy="352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err="1" smtClean="0"/>
            <a:t>Genetic</a:t>
          </a:r>
          <a:r>
            <a:rPr lang="fr-FR" sz="1100" kern="1200" dirty="0" smtClean="0"/>
            <a:t>, nutrition, </a:t>
          </a:r>
          <a:r>
            <a:rPr lang="fr-FR" sz="1100" kern="1200" dirty="0" err="1" smtClean="0"/>
            <a:t>environement</a:t>
          </a:r>
          <a:r>
            <a:rPr lang="fr-FR" sz="1100" kern="1200" dirty="0" smtClean="0"/>
            <a:t>, </a:t>
          </a:r>
          <a:endParaRPr lang="fr-FR" sz="1100" kern="1200" dirty="0"/>
        </a:p>
      </dsp:txBody>
      <dsp:txXfrm>
        <a:off x="2322807" y="384"/>
        <a:ext cx="1154276" cy="352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9394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1280744133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21280744133_2_2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21280744133_2_2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280744133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1280744133_2_33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g21280744133_2_33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280744133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1280744133_2_45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21280744133_2_45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280744133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1280744133_2_56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1280744133_2_56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280744133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1280744133_2_56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1280744133_2_56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280744133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1280744133_2_56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21280744133_2_56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280744133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21280744133_2_16:notes"/>
          <p:cNvSpPr txBox="1">
            <a:spLocks noGrp="1"/>
          </p:cNvSpPr>
          <p:nvPr>
            <p:ph type="body" idx="1"/>
          </p:nvPr>
        </p:nvSpPr>
        <p:spPr>
          <a:xfrm>
            <a:off x="685800" y="3300413"/>
            <a:ext cx="54864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21280744133_2_16:notes"/>
          <p:cNvSpPr txBox="1">
            <a:spLocks noGrp="1"/>
          </p:cNvSpPr>
          <p:nvPr>
            <p:ph type="sldNum" idx="12"/>
          </p:nvPr>
        </p:nvSpPr>
        <p:spPr>
          <a:xfrm>
            <a:off x="3884613" y="6513910"/>
            <a:ext cx="29718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marL="457178" lvl="0" indent="-3428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5" lvl="1" indent="-31748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64" lvl="5" indent="-31748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95" lvl="8" indent="-31748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86204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9424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12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98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7350" y="1855281"/>
            <a:ext cx="1296000" cy="16489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77" tIns="34289" rIns="68577" bIns="34289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1967201" y="1851672"/>
            <a:ext cx="1296000" cy="1656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1645" y="1855281"/>
            <a:ext cx="1296000" cy="16489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77" tIns="34289" rIns="68577" bIns="34289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4568792" y="1851672"/>
            <a:ext cx="1296000" cy="1656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859408" y="1855281"/>
            <a:ext cx="1296000" cy="16489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77" tIns="34289" rIns="68577" bIns="34289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7156554" y="1851672"/>
            <a:ext cx="1296000" cy="1656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6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680" y="222075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7" tIns="34289" rIns="68577" bIns="34289" anchor="ctr">
            <a:noAutofit/>
          </a:bodyPr>
          <a:lstStyle>
            <a:lvl1pPr marL="0" marR="0" indent="0" algn="ctr" defTabSz="685801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16680" y="2168442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7" tIns="34289" rIns="68577" bIns="34289" anchor="ctr">
            <a:noAutofit/>
          </a:bodyPr>
          <a:lstStyle>
            <a:lvl1pPr marL="0" marR="0" indent="0" algn="ctr" defTabSz="685801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=""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3782" y="2168442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7" tIns="34289" rIns="68577" bIns="34289" anchor="ctr">
            <a:noAutofit/>
          </a:bodyPr>
          <a:lstStyle>
            <a:lvl1pPr marL="0" marR="0" indent="0" algn="ctr" defTabSz="685801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63782" y="222075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77" tIns="34289" rIns="68577" bIns="34289" anchor="ctr">
            <a:noAutofit/>
          </a:bodyPr>
          <a:lstStyle>
            <a:lvl1pPr marL="0" marR="0" indent="0" algn="ctr" defTabSz="685801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152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85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89239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62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4860164" y="3803372"/>
            <a:ext cx="3853999" cy="3204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sz="2000" kern="120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491630"/>
            <a:ext cx="9144000" cy="21602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=""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5011876" y="1064271"/>
            <a:ext cx="3702287" cy="2911912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766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65908" y="1245226"/>
            <a:ext cx="3405662" cy="19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664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2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2299667" y="2954611"/>
            <a:ext cx="3348000" cy="15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5359328" y="2948201"/>
            <a:ext cx="3240000" cy="1593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2299667" y="1361362"/>
            <a:ext cx="3348000" cy="15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5359328" y="1361362"/>
            <a:ext cx="3240000" cy="1593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08240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67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69000" y="0"/>
            <a:ext cx="6075000" cy="29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069000" cy="217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50000" y="3037500"/>
            <a:ext cx="5994000" cy="2106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7" tIns="34289" rIns="68577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66">
              <a:buClrTx/>
              <a:buFontTx/>
              <a:buNone/>
            </a:pPr>
            <a:endParaRPr lang="ko-KR" altLang="en-US" sz="900" b="1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6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9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547088" y="1335568"/>
            <a:ext cx="1836885" cy="3229148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=""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>
                <a:buClrTx/>
                <a:buFontTx/>
                <a:buNone/>
              </a:pPr>
              <a:endParaRPr lang="ko-KR" altLang="en-US" kern="1200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>
                <a:buClrTx/>
                <a:buFontTx/>
                <a:buNone/>
              </a:pPr>
              <a:endParaRPr lang="ko-KR" altLang="en-US" kern="1200">
                <a:solidFill>
                  <a:prstClr val="white"/>
                </a:solidFill>
              </a:endParaRPr>
            </a:p>
          </p:txBody>
        </p:sp>
        <p:grpSp>
          <p:nvGrpSpPr>
            <p:cNvPr id="5" name="Group 6">
              <a:extLst>
                <a:ext uri="{FF2B5EF4-FFF2-40B4-BE49-F238E27FC236}">
                  <a16:creationId xmlns=""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=""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buClrTx/>
                  <a:buFontTx/>
                  <a:buNone/>
                </a:pPr>
                <a:endParaRPr lang="ko-KR" altLang="en-US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=""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66">
                  <a:buClrTx/>
                  <a:buFontTx/>
                  <a:buNone/>
                </a:pPr>
                <a:endParaRPr lang="ko-KR" altLang="en-US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77" tIns="34289" rIns="68577" bIns="34289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99" indent="0">
              <a:buNone/>
              <a:defRPr sz="2100"/>
            </a:lvl2pPr>
            <a:lvl3pPr marL="685801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2" indent="0">
              <a:buNone/>
              <a:defRPr sz="1500"/>
            </a:lvl6pPr>
            <a:lvl7pPr marL="2057401" indent="0">
              <a:buNone/>
              <a:defRPr sz="1500"/>
            </a:lvl7pPr>
            <a:lvl8pPr marL="2400300" indent="0">
              <a:buNone/>
              <a:defRPr sz="1500"/>
            </a:lvl8pPr>
            <a:lvl9pPr marL="2743199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51285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9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marL="457178" lvl="0" indent="-3428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5" lvl="1" indent="-31748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64" lvl="5" indent="-31748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95" lvl="8" indent="-31748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716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49364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83543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92611"/>
            <a:ext cx="8679898" cy="543185"/>
          </a:xfrm>
          <a:prstGeom prst="rect">
            <a:avLst/>
          </a:prstGeom>
        </p:spPr>
        <p:txBody>
          <a:bodyPr lIns="68577" tIns="34289" rIns="68577" bIns="34289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0" y="848696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sz="1000" kern="12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sz="1000" kern="12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5" y="957491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>
              <a:buClrTx/>
              <a:buFontTx/>
              <a:buNone/>
            </a:pPr>
            <a:endParaRPr lang="ko-KR" altLang="en-US" sz="1000" kern="12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7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>
              <a:buClrTx/>
              <a:buFontTx/>
              <a:buNone/>
            </a:pPr>
            <a:r>
              <a:rPr lang="en-US" altLang="ko-KR" sz="1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1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78287"/>
            <a:ext cx="1674186" cy="588621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>
              <a:buClrTx/>
              <a:buFontTx/>
              <a:buNone/>
            </a:pPr>
            <a:r>
              <a:rPr lang="en-US" altLang="ko-KR" sz="1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685766">
              <a:buClrTx/>
              <a:buFontTx/>
              <a:buNone/>
            </a:pPr>
            <a:r>
              <a:rPr lang="en-US" altLang="ko-KR" sz="1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1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50562"/>
            <a:ext cx="1674000" cy="242372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>
              <a:buClrTx/>
              <a:buFontTx/>
              <a:buNone/>
            </a:pPr>
            <a:r>
              <a:rPr lang="en-US" altLang="ko-KR" sz="1100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100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77" tIns="34289" rIns="68577" bIns="34289" rtlCol="0" anchor="ctr">
            <a:spAutoFit/>
          </a:bodyPr>
          <a:lstStyle/>
          <a:p>
            <a:pPr defTabSz="685766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FREE </a:t>
            </a:r>
          </a:p>
          <a:p>
            <a:pPr defTabSz="685766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402517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8895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770831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578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936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0C343531-C33C-4C25-92D2-37F38D8E14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7350" y="1855281"/>
            <a:ext cx="1296000" cy="16489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3EB247-24FE-43DB-876D-46FBE118966B}"/>
              </a:ext>
            </a:extLst>
          </p:cNvPr>
          <p:cNvSpPr/>
          <p:nvPr userDrawn="1"/>
        </p:nvSpPr>
        <p:spPr>
          <a:xfrm>
            <a:off x="1967201" y="1851672"/>
            <a:ext cx="1296000" cy="1656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C683DC15-5527-4F50-A643-AF008C41805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271645" y="1855281"/>
            <a:ext cx="1296000" cy="16489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A10AE7-835F-4269-A407-A66B752CE321}"/>
              </a:ext>
            </a:extLst>
          </p:cNvPr>
          <p:cNvSpPr/>
          <p:nvPr userDrawn="1"/>
        </p:nvSpPr>
        <p:spPr>
          <a:xfrm>
            <a:off x="4568792" y="1851672"/>
            <a:ext cx="1296000" cy="1656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="" xmlns:a16="http://schemas.microsoft.com/office/drawing/2014/main" id="{4EF1627A-720E-4173-B3EC-9C778F349AB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859408" y="1855281"/>
            <a:ext cx="1296000" cy="16489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68580" tIns="34290" rIns="68580" bIns="34290"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3DA0D7-2EC3-4A44-971B-0235F439E141}"/>
              </a:ext>
            </a:extLst>
          </p:cNvPr>
          <p:cNvSpPr/>
          <p:nvPr userDrawn="1"/>
        </p:nvSpPr>
        <p:spPr>
          <a:xfrm>
            <a:off x="7156554" y="1851672"/>
            <a:ext cx="1296000" cy="16561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14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>
            <a:extLst>
              <a:ext uri="{FF2B5EF4-FFF2-40B4-BE49-F238E27FC236}">
                <a16:creationId xmlns="" xmlns:a16="http://schemas.microsoft.com/office/drawing/2014/main" id="{A1DEFAEA-9F02-4B9F-ACC6-353AF6C3E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6680" y="222075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80" tIns="34290" rIns="68580" bIns="34290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자유형: 도형 21">
            <a:extLst>
              <a:ext uri="{FF2B5EF4-FFF2-40B4-BE49-F238E27FC236}">
                <a16:creationId xmlns="" xmlns:a16="http://schemas.microsoft.com/office/drawing/2014/main" id="{03515A44-D3E9-44BA-B3D4-43ECDBD515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16680" y="2168441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80" tIns="34290" rIns="68580" bIns="34290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자유형: 도형 22">
            <a:extLst>
              <a:ext uri="{FF2B5EF4-FFF2-40B4-BE49-F238E27FC236}">
                <a16:creationId xmlns="" xmlns:a16="http://schemas.microsoft.com/office/drawing/2014/main" id="{5CED0A4D-1B43-4F94-A1B2-796349C976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3782" y="2168441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80" tIns="34290" rIns="68580" bIns="34290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자유형: 도형 19">
            <a:extLst>
              <a:ext uri="{FF2B5EF4-FFF2-40B4-BE49-F238E27FC236}">
                <a16:creationId xmlns="" xmlns:a16="http://schemas.microsoft.com/office/drawing/2014/main" id="{1D5AFB38-0AC4-4043-A23A-C86F3145AE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63782" y="222075"/>
            <a:ext cx="2733404" cy="2749732"/>
          </a:xfrm>
          <a:custGeom>
            <a:avLst/>
            <a:gdLst>
              <a:gd name="connsiteX0" fmla="*/ 1171303 w 3644538"/>
              <a:gd name="connsiteY0" fmla="*/ 1323703 h 3666309"/>
              <a:gd name="connsiteX1" fmla="*/ 2342606 w 3644538"/>
              <a:gd name="connsiteY1" fmla="*/ 2495006 h 3666309"/>
              <a:gd name="connsiteX2" fmla="*/ 1171303 w 3644538"/>
              <a:gd name="connsiteY2" fmla="*/ 3666309 h 3666309"/>
              <a:gd name="connsiteX3" fmla="*/ 0 w 3644538"/>
              <a:gd name="connsiteY3" fmla="*/ 2495006 h 3666309"/>
              <a:gd name="connsiteX4" fmla="*/ 2473235 w 3644538"/>
              <a:gd name="connsiteY4" fmla="*/ 0 h 3666309"/>
              <a:gd name="connsiteX5" fmla="*/ 3644538 w 3644538"/>
              <a:gd name="connsiteY5" fmla="*/ 1171303 h 3666309"/>
              <a:gd name="connsiteX6" fmla="*/ 2473235 w 3644538"/>
              <a:gd name="connsiteY6" fmla="*/ 2342606 h 3666309"/>
              <a:gd name="connsiteX7" fmla="*/ 1301932 w 3644538"/>
              <a:gd name="connsiteY7" fmla="*/ 1171303 h 366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38" h="3666309">
                <a:moveTo>
                  <a:pt x="1171303" y="1323703"/>
                </a:moveTo>
                <a:lnTo>
                  <a:pt x="2342606" y="2495006"/>
                </a:lnTo>
                <a:lnTo>
                  <a:pt x="1171303" y="3666309"/>
                </a:lnTo>
                <a:lnTo>
                  <a:pt x="0" y="2495006"/>
                </a:lnTo>
                <a:close/>
                <a:moveTo>
                  <a:pt x="2473235" y="0"/>
                </a:moveTo>
                <a:lnTo>
                  <a:pt x="3644538" y="1171303"/>
                </a:lnTo>
                <a:lnTo>
                  <a:pt x="2473235" y="2342606"/>
                </a:lnTo>
                <a:lnTo>
                  <a:pt x="1301932" y="1171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lIns="68580" tIns="34290" rIns="68580" bIns="34290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1678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47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marL="457178" lvl="0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55" lvl="1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2" lvl="2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09" lvl="3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86" lvl="4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64" lvl="5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40" lvl="6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18" lvl="7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95" lvl="8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marL="457178" lvl="0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55" lvl="1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2" lvl="2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09" lvl="3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86" lvl="4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64" lvl="5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40" lvl="6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18" lvl="7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95" lvl="8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468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011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26ACF5D-48A0-483A-A38C-84E44D9CE0A6}"/>
              </a:ext>
            </a:extLst>
          </p:cNvPr>
          <p:cNvSpPr/>
          <p:nvPr userDrawn="1"/>
        </p:nvSpPr>
        <p:spPr>
          <a:xfrm>
            <a:off x="4860162" y="3803370"/>
            <a:ext cx="3853999" cy="32045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sz="2000" kern="1200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0F3B76-9F74-4AA8-8C18-53BFCCD83147}"/>
              </a:ext>
            </a:extLst>
          </p:cNvPr>
          <p:cNvSpPr/>
          <p:nvPr userDrawn="1"/>
        </p:nvSpPr>
        <p:spPr>
          <a:xfrm>
            <a:off x="0" y="1491630"/>
            <a:ext cx="9144000" cy="21602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="" xmlns:a16="http://schemas.microsoft.com/office/drawing/2014/main" id="{E7536121-7CEF-462B-9CC7-8672D3864A47}"/>
              </a:ext>
            </a:extLst>
          </p:cNvPr>
          <p:cNvGrpSpPr/>
          <p:nvPr userDrawn="1"/>
        </p:nvGrpSpPr>
        <p:grpSpPr>
          <a:xfrm>
            <a:off x="5011874" y="1064269"/>
            <a:ext cx="3702287" cy="2911912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57EDCB51-C79E-4483-AC7F-FE9911E3B3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30DC3899-00AC-47C9-8613-7688FF6D63A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8E912EDE-6A0C-4642-9219-92E0E2914E5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7F46C71-5497-4A60-878F-1AC60EF1BAA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1B3E439D-4FB0-4BD5-8A4E-CDD0328177F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CD3132E-772B-4565-A449-26068953B1C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39F72F6A-56E6-4DA5-93D5-55A599782A7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BD9FDB8-0DB9-4552-8659-770E37A2725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buClrTx/>
                <a:buFontTx/>
                <a:buNone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28073D-ED33-4D9D-9F2F-CE07362780D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165906" y="1245224"/>
            <a:ext cx="3405662" cy="19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9AD9A432-9135-4790-905D-CD48EAD643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2040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136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253E471-D703-4C2B-8B8D-60C0F7BF5E9A}"/>
              </a:ext>
            </a:extLst>
          </p:cNvPr>
          <p:cNvSpPr/>
          <p:nvPr userDrawn="1"/>
        </p:nvSpPr>
        <p:spPr>
          <a:xfrm>
            <a:off x="2299667" y="2954611"/>
            <a:ext cx="3348000" cy="159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AE039EAB-B78B-4912-A49E-7799571567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5359328" y="2948201"/>
            <a:ext cx="3240000" cy="1593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16646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23670 w 3484116"/>
              <a:gd name="connsiteY3" fmla="*/ 696347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2 w 3484116"/>
              <a:gd name="connsiteY1" fmla="*/ 0 h 1385171"/>
              <a:gd name="connsiteX2" fmla="*/ 3484116 w 3484116"/>
              <a:gd name="connsiteY2" fmla="*/ 558228 h 1385171"/>
              <a:gd name="connsiteX3" fmla="*/ 3209623 w 3484116"/>
              <a:gd name="connsiteY3" fmla="*/ 702026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2" y="0"/>
                </a:lnTo>
                <a:cubicBezTo>
                  <a:pt x="3481477" y="140809"/>
                  <a:pt x="3483811" y="417419"/>
                  <a:pt x="3484116" y="558228"/>
                </a:cubicBezTo>
                <a:cubicBezTo>
                  <a:pt x="3241294" y="690823"/>
                  <a:pt x="3392809" y="595682"/>
                  <a:pt x="3209623" y="702026"/>
                </a:cubicBezTo>
                <a:cubicBezTo>
                  <a:pt x="3342466" y="770912"/>
                  <a:pt x="3354142" y="760160"/>
                  <a:pt x="3476995" y="833132"/>
                </a:cubicBezTo>
                <a:cubicBezTo>
                  <a:pt x="3478430" y="947552"/>
                  <a:pt x="3480239" y="853239"/>
                  <a:pt x="3474149" y="1385171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FC13D15-D52A-4DCC-8836-549E9FB4AFE2}"/>
              </a:ext>
            </a:extLst>
          </p:cNvPr>
          <p:cNvSpPr/>
          <p:nvPr userDrawn="1"/>
        </p:nvSpPr>
        <p:spPr>
          <a:xfrm>
            <a:off x="2299667" y="1361362"/>
            <a:ext cx="3348000" cy="15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kern="1200">
              <a:solidFill>
                <a:prstClr val="white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9B84B1C0-D9EE-424F-B817-6591D75D2A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5359328" y="1361362"/>
            <a:ext cx="3240000" cy="1593000"/>
          </a:xfrm>
          <a:custGeom>
            <a:avLst/>
            <a:gdLst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4149"/>
              <a:gd name="connsiteY0" fmla="*/ 0 h 1385171"/>
              <a:gd name="connsiteX1" fmla="*/ 3474149 w 3474149"/>
              <a:gd name="connsiteY1" fmla="*/ 0 h 1385171"/>
              <a:gd name="connsiteX2" fmla="*/ 3474149 w 3474149"/>
              <a:gd name="connsiteY2" fmla="*/ 1385171 h 1385171"/>
              <a:gd name="connsiteX3" fmla="*/ 0 w 3474149"/>
              <a:gd name="connsiteY3" fmla="*/ 1385171 h 1385171"/>
              <a:gd name="connsiteX4" fmla="*/ 0 w 3474149"/>
              <a:gd name="connsiteY4" fmla="*/ 0 h 1385171"/>
              <a:gd name="connsiteX0" fmla="*/ 0 w 3475063"/>
              <a:gd name="connsiteY0" fmla="*/ 0 h 1385171"/>
              <a:gd name="connsiteX1" fmla="*/ 3474149 w 3475063"/>
              <a:gd name="connsiteY1" fmla="*/ 0 h 1385171"/>
              <a:gd name="connsiteX2" fmla="*/ 3475063 w 3475063"/>
              <a:gd name="connsiteY2" fmla="*/ 422426 h 1385171"/>
              <a:gd name="connsiteX3" fmla="*/ 3474149 w 3475063"/>
              <a:gd name="connsiteY3" fmla="*/ 1385171 h 1385171"/>
              <a:gd name="connsiteX4" fmla="*/ 0 w 3475063"/>
              <a:gd name="connsiteY4" fmla="*/ 1385171 h 1385171"/>
              <a:gd name="connsiteX5" fmla="*/ 0 w 3475063"/>
              <a:gd name="connsiteY5" fmla="*/ 0 h 1385171"/>
              <a:gd name="connsiteX0" fmla="*/ 0 w 3728608"/>
              <a:gd name="connsiteY0" fmla="*/ 0 h 1385171"/>
              <a:gd name="connsiteX1" fmla="*/ 3474149 w 3728608"/>
              <a:gd name="connsiteY1" fmla="*/ 0 h 1385171"/>
              <a:gd name="connsiteX2" fmla="*/ 3475063 w 3728608"/>
              <a:gd name="connsiteY2" fmla="*/ 422426 h 1385171"/>
              <a:gd name="connsiteX3" fmla="*/ 3465538 w 3728608"/>
              <a:gd name="connsiteY3" fmla="*/ 822476 h 1385171"/>
              <a:gd name="connsiteX4" fmla="*/ 3474149 w 3728608"/>
              <a:gd name="connsiteY4" fmla="*/ 1385171 h 1385171"/>
              <a:gd name="connsiteX5" fmla="*/ 0 w 3728608"/>
              <a:gd name="connsiteY5" fmla="*/ 1385171 h 1385171"/>
              <a:gd name="connsiteX6" fmla="*/ 0 w 3728608"/>
              <a:gd name="connsiteY6" fmla="*/ 0 h 1385171"/>
              <a:gd name="connsiteX0" fmla="*/ 0 w 3475615"/>
              <a:gd name="connsiteY0" fmla="*/ 0 h 1385171"/>
              <a:gd name="connsiteX1" fmla="*/ 3474149 w 3475615"/>
              <a:gd name="connsiteY1" fmla="*/ 0 h 1385171"/>
              <a:gd name="connsiteX2" fmla="*/ 3475063 w 3475615"/>
              <a:gd name="connsiteY2" fmla="*/ 422426 h 1385171"/>
              <a:gd name="connsiteX3" fmla="*/ 3465538 w 3475615"/>
              <a:gd name="connsiteY3" fmla="*/ 822476 h 1385171"/>
              <a:gd name="connsiteX4" fmla="*/ 3474149 w 3475615"/>
              <a:gd name="connsiteY4" fmla="*/ 1385171 h 1385171"/>
              <a:gd name="connsiteX5" fmla="*/ 0 w 3475615"/>
              <a:gd name="connsiteY5" fmla="*/ 1385171 h 1385171"/>
              <a:gd name="connsiteX6" fmla="*/ 0 w 3475615"/>
              <a:gd name="connsiteY6" fmla="*/ 0 h 1385171"/>
              <a:gd name="connsiteX0" fmla="*/ 0 w 3475739"/>
              <a:gd name="connsiteY0" fmla="*/ 0 h 1385171"/>
              <a:gd name="connsiteX1" fmla="*/ 3474149 w 3475739"/>
              <a:gd name="connsiteY1" fmla="*/ 0 h 1385171"/>
              <a:gd name="connsiteX2" fmla="*/ 3475063 w 3475739"/>
              <a:gd name="connsiteY2" fmla="*/ 422426 h 1385171"/>
              <a:gd name="connsiteX3" fmla="*/ 3456013 w 3475739"/>
              <a:gd name="connsiteY3" fmla="*/ 698651 h 1385171"/>
              <a:gd name="connsiteX4" fmla="*/ 3465538 w 3475739"/>
              <a:gd name="connsiteY4" fmla="*/ 822476 h 1385171"/>
              <a:gd name="connsiteX5" fmla="*/ 3474149 w 3475739"/>
              <a:gd name="connsiteY5" fmla="*/ 1385171 h 1385171"/>
              <a:gd name="connsiteX6" fmla="*/ 0 w 3475739"/>
              <a:gd name="connsiteY6" fmla="*/ 1385171 h 1385171"/>
              <a:gd name="connsiteX7" fmla="*/ 0 w 3475739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65538 w 3684621"/>
              <a:gd name="connsiteY4" fmla="*/ 822476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84621"/>
              <a:gd name="connsiteY0" fmla="*/ 0 h 1385171"/>
              <a:gd name="connsiteX1" fmla="*/ 3474149 w 3684621"/>
              <a:gd name="connsiteY1" fmla="*/ 0 h 1385171"/>
              <a:gd name="connsiteX2" fmla="*/ 3475063 w 3684621"/>
              <a:gd name="connsiteY2" fmla="*/ 422426 h 1385171"/>
              <a:gd name="connsiteX3" fmla="*/ 3684613 w 3684621"/>
              <a:gd name="connsiteY3" fmla="*/ 717701 h 1385171"/>
              <a:gd name="connsiteX4" fmla="*/ 3484588 w 3684621"/>
              <a:gd name="connsiteY4" fmla="*/ 946301 h 1385171"/>
              <a:gd name="connsiteX5" fmla="*/ 3474149 w 3684621"/>
              <a:gd name="connsiteY5" fmla="*/ 1385171 h 1385171"/>
              <a:gd name="connsiteX6" fmla="*/ 0 w 3684621"/>
              <a:gd name="connsiteY6" fmla="*/ 1385171 h 1385171"/>
              <a:gd name="connsiteX7" fmla="*/ 0 w 3684621"/>
              <a:gd name="connsiteY7" fmla="*/ 0 h 1385171"/>
              <a:gd name="connsiteX0" fmla="*/ 0 w 3694146"/>
              <a:gd name="connsiteY0" fmla="*/ 0 h 1385171"/>
              <a:gd name="connsiteX1" fmla="*/ 3474149 w 3694146"/>
              <a:gd name="connsiteY1" fmla="*/ 0 h 1385171"/>
              <a:gd name="connsiteX2" fmla="*/ 3475063 w 3694146"/>
              <a:gd name="connsiteY2" fmla="*/ 422426 h 1385171"/>
              <a:gd name="connsiteX3" fmla="*/ 3694138 w 3694146"/>
              <a:gd name="connsiteY3" fmla="*/ 679601 h 1385171"/>
              <a:gd name="connsiteX4" fmla="*/ 3484588 w 3694146"/>
              <a:gd name="connsiteY4" fmla="*/ 946301 h 1385171"/>
              <a:gd name="connsiteX5" fmla="*/ 3474149 w 3694146"/>
              <a:gd name="connsiteY5" fmla="*/ 1385171 h 1385171"/>
              <a:gd name="connsiteX6" fmla="*/ 0 w 3694146"/>
              <a:gd name="connsiteY6" fmla="*/ 1385171 h 1385171"/>
              <a:gd name="connsiteX7" fmla="*/ 0 w 3694146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75063 w 3694138"/>
              <a:gd name="connsiteY2" fmla="*/ 422426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472220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946301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694138"/>
              <a:gd name="connsiteY0" fmla="*/ 0 h 1385171"/>
              <a:gd name="connsiteX1" fmla="*/ 3474149 w 3694138"/>
              <a:gd name="connsiteY1" fmla="*/ 0 h 1385171"/>
              <a:gd name="connsiteX2" fmla="*/ 3484116 w 3694138"/>
              <a:gd name="connsiteY2" fmla="*/ 558228 h 1385171"/>
              <a:gd name="connsiteX3" fmla="*/ 3694138 w 3694138"/>
              <a:gd name="connsiteY3" fmla="*/ 679601 h 1385171"/>
              <a:gd name="connsiteX4" fmla="*/ 3484588 w 3694138"/>
              <a:gd name="connsiteY4" fmla="*/ 833132 h 1385171"/>
              <a:gd name="connsiteX5" fmla="*/ 3474149 w 3694138"/>
              <a:gd name="connsiteY5" fmla="*/ 1385171 h 1385171"/>
              <a:gd name="connsiteX6" fmla="*/ 0 w 3694138"/>
              <a:gd name="connsiteY6" fmla="*/ 1385171 h 1385171"/>
              <a:gd name="connsiteX7" fmla="*/ 0 w 3694138"/>
              <a:gd name="connsiteY7" fmla="*/ 0 h 1385171"/>
              <a:gd name="connsiteX0" fmla="*/ 0 w 3703192"/>
              <a:gd name="connsiteY0" fmla="*/ 0 h 1385171"/>
              <a:gd name="connsiteX1" fmla="*/ 3474149 w 3703192"/>
              <a:gd name="connsiteY1" fmla="*/ 0 h 1385171"/>
              <a:gd name="connsiteX2" fmla="*/ 3484116 w 3703192"/>
              <a:gd name="connsiteY2" fmla="*/ 558228 h 1385171"/>
              <a:gd name="connsiteX3" fmla="*/ 3703192 w 3703192"/>
              <a:gd name="connsiteY3" fmla="*/ 684128 h 1385171"/>
              <a:gd name="connsiteX4" fmla="*/ 3484588 w 3703192"/>
              <a:gd name="connsiteY4" fmla="*/ 833132 h 1385171"/>
              <a:gd name="connsiteX5" fmla="*/ 3474149 w 3703192"/>
              <a:gd name="connsiteY5" fmla="*/ 1385171 h 1385171"/>
              <a:gd name="connsiteX6" fmla="*/ 0 w 3703192"/>
              <a:gd name="connsiteY6" fmla="*/ 1385171 h 1385171"/>
              <a:gd name="connsiteX7" fmla="*/ 0 w 3703192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529685"/>
              <a:gd name="connsiteY0" fmla="*/ 0 h 1385171"/>
              <a:gd name="connsiteX1" fmla="*/ 3474149 w 3529685"/>
              <a:gd name="connsiteY1" fmla="*/ 0 h 1385171"/>
              <a:gd name="connsiteX2" fmla="*/ 3484116 w 3529685"/>
              <a:gd name="connsiteY2" fmla="*/ 558228 h 1385171"/>
              <a:gd name="connsiteX3" fmla="*/ 3244740 w 3529685"/>
              <a:gd name="connsiteY3" fmla="*/ 690668 h 1385171"/>
              <a:gd name="connsiteX4" fmla="*/ 3484588 w 3529685"/>
              <a:gd name="connsiteY4" fmla="*/ 833132 h 1385171"/>
              <a:gd name="connsiteX5" fmla="*/ 3474149 w 3529685"/>
              <a:gd name="connsiteY5" fmla="*/ 1385171 h 1385171"/>
              <a:gd name="connsiteX6" fmla="*/ 0 w 3529685"/>
              <a:gd name="connsiteY6" fmla="*/ 1385171 h 1385171"/>
              <a:gd name="connsiteX7" fmla="*/ 0 w 3529685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809"/>
              <a:gd name="connsiteY0" fmla="*/ 0 h 1385171"/>
              <a:gd name="connsiteX1" fmla="*/ 3474149 w 3484809"/>
              <a:gd name="connsiteY1" fmla="*/ 0 h 1385171"/>
              <a:gd name="connsiteX2" fmla="*/ 3484116 w 3484809"/>
              <a:gd name="connsiteY2" fmla="*/ 558228 h 1385171"/>
              <a:gd name="connsiteX3" fmla="*/ 3244740 w 3484809"/>
              <a:gd name="connsiteY3" fmla="*/ 690668 h 1385171"/>
              <a:gd name="connsiteX4" fmla="*/ 3484588 w 3484809"/>
              <a:gd name="connsiteY4" fmla="*/ 833132 h 1385171"/>
              <a:gd name="connsiteX5" fmla="*/ 3474149 w 3484809"/>
              <a:gd name="connsiteY5" fmla="*/ 1385171 h 1385171"/>
              <a:gd name="connsiteX6" fmla="*/ 0 w 3484809"/>
              <a:gd name="connsiteY6" fmla="*/ 1385171 h 1385171"/>
              <a:gd name="connsiteX7" fmla="*/ 0 w 3484809"/>
              <a:gd name="connsiteY7" fmla="*/ 0 h 1385171"/>
              <a:gd name="connsiteX0" fmla="*/ 0 w 3484116"/>
              <a:gd name="connsiteY0" fmla="*/ 0 h 1385171"/>
              <a:gd name="connsiteX1" fmla="*/ 3474149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44740 w 3484116"/>
              <a:gd name="connsiteY3" fmla="*/ 690668 h 1385171"/>
              <a:gd name="connsiteX4" fmla="*/ 3476995 w 3484116"/>
              <a:gd name="connsiteY4" fmla="*/ 833132 h 1385171"/>
              <a:gd name="connsiteX5" fmla="*/ 3474149 w 3484116"/>
              <a:gd name="connsiteY5" fmla="*/ 1385171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396890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67126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44740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74149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3132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6530"/>
              <a:gd name="connsiteX1" fmla="*/ 3481173 w 3484116"/>
              <a:gd name="connsiteY1" fmla="*/ 0 h 1396530"/>
              <a:gd name="connsiteX2" fmla="*/ 3484116 w 3484116"/>
              <a:gd name="connsiteY2" fmla="*/ 558228 h 1396530"/>
              <a:gd name="connsiteX3" fmla="*/ 3223669 w 3484116"/>
              <a:gd name="connsiteY3" fmla="*/ 690668 h 1396530"/>
              <a:gd name="connsiteX4" fmla="*/ 3476995 w 3484116"/>
              <a:gd name="connsiteY4" fmla="*/ 838811 h 1396530"/>
              <a:gd name="connsiteX5" fmla="*/ 3481172 w 3484116"/>
              <a:gd name="connsiteY5" fmla="*/ 1396530 h 1396530"/>
              <a:gd name="connsiteX6" fmla="*/ 0 w 3484116"/>
              <a:gd name="connsiteY6" fmla="*/ 1385171 h 1396530"/>
              <a:gd name="connsiteX7" fmla="*/ 0 w 3484116"/>
              <a:gd name="connsiteY7" fmla="*/ 0 h 1396530"/>
              <a:gd name="connsiteX0" fmla="*/ 0 w 3484116"/>
              <a:gd name="connsiteY0" fmla="*/ 0 h 1390850"/>
              <a:gd name="connsiteX1" fmla="*/ 3481173 w 3484116"/>
              <a:gd name="connsiteY1" fmla="*/ 0 h 1390850"/>
              <a:gd name="connsiteX2" fmla="*/ 3484116 w 3484116"/>
              <a:gd name="connsiteY2" fmla="*/ 558228 h 1390850"/>
              <a:gd name="connsiteX3" fmla="*/ 3223669 w 3484116"/>
              <a:gd name="connsiteY3" fmla="*/ 690668 h 1390850"/>
              <a:gd name="connsiteX4" fmla="*/ 3476995 w 3484116"/>
              <a:gd name="connsiteY4" fmla="*/ 838811 h 1390850"/>
              <a:gd name="connsiteX5" fmla="*/ 3481172 w 3484116"/>
              <a:gd name="connsiteY5" fmla="*/ 1390850 h 1390850"/>
              <a:gd name="connsiteX6" fmla="*/ 0 w 3484116"/>
              <a:gd name="connsiteY6" fmla="*/ 1385171 h 1390850"/>
              <a:gd name="connsiteX7" fmla="*/ 0 w 3484116"/>
              <a:gd name="connsiteY7" fmla="*/ 0 h 1390850"/>
              <a:gd name="connsiteX0" fmla="*/ 0 w 3484116"/>
              <a:gd name="connsiteY0" fmla="*/ 0 h 1385171"/>
              <a:gd name="connsiteX1" fmla="*/ 3481173 w 3484116"/>
              <a:gd name="connsiteY1" fmla="*/ 0 h 1385171"/>
              <a:gd name="connsiteX2" fmla="*/ 3484116 w 3484116"/>
              <a:gd name="connsiteY2" fmla="*/ 558228 h 1385171"/>
              <a:gd name="connsiteX3" fmla="*/ 3223669 w 3484116"/>
              <a:gd name="connsiteY3" fmla="*/ 690668 h 1385171"/>
              <a:gd name="connsiteX4" fmla="*/ 3476995 w 3484116"/>
              <a:gd name="connsiteY4" fmla="*/ 838811 h 1385171"/>
              <a:gd name="connsiteX5" fmla="*/ 3481172 w 3484116"/>
              <a:gd name="connsiteY5" fmla="*/ 1385170 h 1385171"/>
              <a:gd name="connsiteX6" fmla="*/ 0 w 3484116"/>
              <a:gd name="connsiteY6" fmla="*/ 1385171 h 1385171"/>
              <a:gd name="connsiteX7" fmla="*/ 0 w 3484116"/>
              <a:gd name="connsiteY7" fmla="*/ 0 h 138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116" h="1385171">
                <a:moveTo>
                  <a:pt x="0" y="0"/>
                </a:moveTo>
                <a:lnTo>
                  <a:pt x="3481173" y="0"/>
                </a:lnTo>
                <a:cubicBezTo>
                  <a:pt x="3481478" y="140809"/>
                  <a:pt x="3483811" y="417419"/>
                  <a:pt x="3484116" y="558228"/>
                </a:cubicBezTo>
                <a:cubicBezTo>
                  <a:pt x="3241294" y="690823"/>
                  <a:pt x="3463042" y="555927"/>
                  <a:pt x="3223669" y="690668"/>
                </a:cubicBezTo>
                <a:cubicBezTo>
                  <a:pt x="3461864" y="833385"/>
                  <a:pt x="3241765" y="697687"/>
                  <a:pt x="3476995" y="838811"/>
                </a:cubicBezTo>
                <a:cubicBezTo>
                  <a:pt x="3478430" y="953231"/>
                  <a:pt x="3487262" y="853238"/>
                  <a:pt x="3481172" y="1385170"/>
                </a:cubicBezTo>
                <a:lnTo>
                  <a:pt x="0" y="13851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3B49957-DF32-4E4B-9822-B38CE45860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3141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974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69000" y="0"/>
            <a:ext cx="6075000" cy="29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069000" cy="217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50000" y="3037500"/>
            <a:ext cx="5994000" cy="2106000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  <a:buFontTx/>
              <a:buNone/>
            </a:pPr>
            <a:endParaRPr lang="ko-KR" altLang="en-US" sz="900" b="1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4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190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6AFC8E2B-3DB4-4AF6-953A-C33362BE5CC9}"/>
              </a:ext>
            </a:extLst>
          </p:cNvPr>
          <p:cNvGrpSpPr/>
          <p:nvPr userDrawn="1"/>
        </p:nvGrpSpPr>
        <p:grpSpPr>
          <a:xfrm>
            <a:off x="547087" y="1335568"/>
            <a:ext cx="1836885" cy="3229148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="" xmlns:a16="http://schemas.microsoft.com/office/drawing/2014/main" id="{7A4DDBEC-A6AA-4FAE-939C-E51F0753BB3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</a:pPr>
              <a:endParaRPr lang="ko-KR" altLang="en-US" kern="1200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F405B79D-D36E-42E0-B1E4-02A7AD9C7BE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buFontTx/>
                <a:buNone/>
              </a:pPr>
              <a:endParaRPr lang="ko-KR" altLang="en-US" kern="1200">
                <a:solidFill>
                  <a:prstClr val="white"/>
                </a:solidFill>
              </a:endParaRPr>
            </a:p>
          </p:txBody>
        </p:sp>
        <p:grpSp>
          <p:nvGrpSpPr>
            <p:cNvPr id="5" name="Group 6">
              <a:extLst>
                <a:ext uri="{FF2B5EF4-FFF2-40B4-BE49-F238E27FC236}">
                  <a16:creationId xmlns="" xmlns:a16="http://schemas.microsoft.com/office/drawing/2014/main" id="{D4EBD95C-281A-45E3-A0A3-4157F1194F9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="" xmlns:a16="http://schemas.microsoft.com/office/drawing/2014/main" id="{36DEDE59-F2FA-467D-8AB9-83B595D753E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buFontTx/>
                  <a:buNone/>
                </a:pPr>
                <a:endParaRPr lang="ko-KR" altLang="en-US" kern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="" xmlns:a16="http://schemas.microsoft.com/office/drawing/2014/main" id="{F591F9C8-76E3-4024-AFE8-335C2C7EB214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buFontTx/>
                  <a:buNone/>
                </a:pPr>
                <a:endParaRPr lang="ko-KR" altLang="en-US" kern="12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80EABF78-93EB-4570-BB19-5F5295FD48F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1631197"/>
            <a:ext cx="1614574" cy="25115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65B89BB1-85FB-4C6F-A2B2-3F30C3A5B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3597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09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33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470786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sz="1000" kern="120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sz="1000" kern="1200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ko-KR" altLang="en-US" sz="1000" kern="120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20216"/>
            <a:ext cx="1674186" cy="407804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altLang="ko-KR" sz="1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1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altLang="ko-KR" sz="1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685800">
              <a:buClrTx/>
              <a:buFontTx/>
              <a:buNone/>
            </a:pPr>
            <a:r>
              <a:rPr lang="en-US" altLang="ko-KR" sz="1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100" b="1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52482"/>
            <a:ext cx="1674000" cy="238527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altLang="ko-KR" sz="1100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100" kern="12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37744"/>
            <a:ext cx="2037972" cy="103874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FREE </a:t>
            </a:r>
          </a:p>
          <a:p>
            <a:pPr defTabSz="685800">
              <a:buClrTx/>
              <a:buFontTx/>
              <a:buNone/>
            </a:pPr>
            <a:r>
              <a:rPr lang="en-US" altLang="ko-KR" sz="2100" b="1" kern="12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14721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marL="457178" lvl="0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55" lvl="1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2" lvl="2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09" lvl="3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86" lvl="4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64" lvl="5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40" lvl="6" indent="-30478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18" lvl="7" indent="-304786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95" lvl="8" indent="-304786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marL="457178" lvl="0" indent="-3428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5" lvl="1" indent="-31748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064" lvl="5" indent="-31748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595" lvl="8" indent="-31748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marL="457178" lvl="0" indent="-2285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92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0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4.png"/><Relationship Id="rId10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62" y="-258124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5587" y="2804431"/>
            <a:ext cx="2836248" cy="233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720802"/>
            <a:ext cx="4189374" cy="242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267450" y="915025"/>
            <a:ext cx="2648400" cy="13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7499"/>
              </a:lnSpc>
            </a:pPr>
            <a:r>
              <a:rPr lang="en-GB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OLS </a:t>
            </a:r>
            <a:br>
              <a:rPr lang="en-GB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welcomes you to </a:t>
            </a:r>
            <a:br>
              <a:rPr lang="en-GB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Open Seeds!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550" y="305702"/>
            <a:ext cx="35210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9602" y="4446176"/>
            <a:ext cx="1352075" cy="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59077" y="420547"/>
            <a:ext cx="4572000" cy="75020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36" tIns="45718" rIns="91436" bIns="45718">
            <a:spAutoFit/>
          </a:bodyPr>
          <a:lstStyle/>
          <a:p>
            <a:pPr algn="ctr"/>
            <a:r>
              <a:rPr lang="en-US" b="1" dirty="0"/>
              <a:t>Development of a tool for the diagnosis or prediction of growth </a:t>
            </a:r>
            <a:r>
              <a:rPr lang="en-US" b="1" dirty="0" smtClean="0"/>
              <a:t>failure</a:t>
            </a:r>
            <a:r>
              <a:rPr lang="en-US" b="1" dirty="0" smtClean="0"/>
              <a:t> </a:t>
            </a:r>
            <a:r>
              <a:rPr lang="en-US" b="1" dirty="0"/>
              <a:t>and its prevention in premature </a:t>
            </a:r>
            <a:r>
              <a:rPr lang="en-US" b="1" dirty="0" smtClean="0"/>
              <a:t>infants in Cameroon.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1264851"/>
            <a:ext cx="4572000" cy="258532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Tx/>
            </a:pPr>
            <a:r>
              <a:rPr lang="en-US" sz="1200" b="1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KENGNE  </a:t>
            </a:r>
            <a:r>
              <a:rPr lang="en-US" sz="1200" b="1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SANDRINE (MD, MPH, </a:t>
            </a:r>
            <a:r>
              <a:rPr lang="en-US" sz="1200" b="1" kern="12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PHDc</a:t>
            </a:r>
            <a:r>
              <a:rPr lang="en-US" sz="1200" b="1" kern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200" b="1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9983" y="6672265"/>
            <a:ext cx="1978819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11244264" y="6736556"/>
            <a:ext cx="200739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6666"/>
              </a:lnSpc>
            </a:pPr>
            <a:r>
              <a:rPr lang="en-GB" sz="27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openseeds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11615738" y="7140179"/>
            <a:ext cx="1685925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4285"/>
              </a:lnSpc>
            </a:pPr>
            <a:r>
              <a:rPr lang="en-GB" sz="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mentoring &amp; training program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" y="-70691"/>
            <a:ext cx="9144003" cy="513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550" y="305702"/>
            <a:ext cx="35210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947" y="4446176"/>
            <a:ext cx="1359392" cy="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ight Arrow 8">
            <a:extLst>
              <a:ext uri="{FF2B5EF4-FFF2-40B4-BE49-F238E27FC236}">
                <a16:creationId xmlns:a16="http://schemas.microsoft.com/office/drawing/2014/main" xmlns="" id="{2252E33C-83CE-4966-90CB-30EEBC35CA2B}"/>
              </a:ext>
            </a:extLst>
          </p:cNvPr>
          <p:cNvSpPr/>
          <p:nvPr/>
        </p:nvSpPr>
        <p:spPr>
          <a:xfrm rot="10800000" flipH="1" flipV="1">
            <a:off x="0" y="1644858"/>
            <a:ext cx="6840550" cy="2122952"/>
          </a:xfrm>
          <a:prstGeom prst="rightArrow">
            <a:avLst/>
          </a:prstGeom>
          <a:solidFill>
            <a:srgbClr val="EBD2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>
              <a:buClrTx/>
            </a:pPr>
            <a:endParaRPr lang="en-US" altLang="ko-KR" b="1" kern="1200" dirty="0" smtClean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>
              <a:buClrTx/>
            </a:pPr>
            <a:endParaRPr lang="en-US" altLang="ko-KR" b="1" kern="12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>
              <a:buClrTx/>
            </a:pPr>
            <a:endParaRPr lang="en-US" altLang="ko-KR" b="1" kern="1200" dirty="0" smtClean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>
              <a:buClrTx/>
            </a:pPr>
            <a:r>
              <a:rPr lang="en-US" altLang="ko-KR" b="1" kern="12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Fetal </a:t>
            </a:r>
            <a:r>
              <a:rPr lang="en-US" altLang="ko-KR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growth restriction </a:t>
            </a:r>
            <a:r>
              <a:rPr lang="en-US" altLang="ko-KR" b="1" kern="12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(FGR) is </a:t>
            </a:r>
            <a:r>
              <a:rPr lang="en-US" altLang="ko-KR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a major complication of pregnancy and is associated with stillbirth, infant death an child morbidity</a:t>
            </a:r>
            <a:r>
              <a:rPr lang="en-US" altLang="ko-KR" b="1" kern="12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.</a:t>
            </a:r>
            <a:r>
              <a:rPr lang="fr-FR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</a:t>
            </a:r>
            <a:endParaRPr lang="fr-FR" b="1" kern="1200" dirty="0" smtClean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>
              <a:buClrTx/>
            </a:pPr>
            <a:endParaRPr lang="fr-FR" b="1" kern="1200" dirty="0" smtClean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>
              <a:buClrTx/>
            </a:pPr>
            <a:r>
              <a:rPr lang="en-US" b="1" dirty="0" smtClean="0">
                <a:solidFill>
                  <a:prstClr val="black"/>
                </a:solidFill>
                <a:cs typeface="Arial" pitchFamily="34" charset="0"/>
              </a:rPr>
              <a:t>Post 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natal growth failure (PGF) </a:t>
            </a:r>
            <a:r>
              <a:rPr lang="en-US" b="1" kern="12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is </a:t>
            </a:r>
            <a:r>
              <a:rPr lang="en-US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a complication of prematurity which is a public health problem given its magnitude (1 CHILD/10) and its strong association with infant mortality (28% of deaths)</a:t>
            </a:r>
            <a:endParaRPr lang="fr-FR" b="1" kern="1200" dirty="0" smtClean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>
              <a:buClrTx/>
            </a:pPr>
            <a:endParaRPr lang="fr-FR" b="1" kern="12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>
              <a:buClrTx/>
            </a:pPr>
            <a:endParaRPr lang="fr-FR" b="1" kern="12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>
              <a:buClrTx/>
            </a:pPr>
            <a:endParaRPr lang="ko-KR" altLang="en-US" b="1" kern="12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33504" y="45622"/>
            <a:ext cx="6086693" cy="840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Tx/>
            </a:pPr>
            <a:r>
              <a:rPr lang="en-US" sz="5400" kern="1200" dirty="0">
                <a:solidFill>
                  <a:prstClr val="black">
                    <a:lumMod val="85000"/>
                    <a:lumOff val="15000"/>
                  </a:prstClr>
                </a:solidFill>
                <a:ea typeface="Arial Unicode MS"/>
                <a:cs typeface="Arial" pitchFamily="34" charset="0"/>
              </a:rPr>
              <a:t>Introduction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11" y="1247100"/>
            <a:ext cx="2219895" cy="20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47" y="3429634"/>
            <a:ext cx="2202624" cy="141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276081"/>
            <a:ext cx="6324022" cy="96949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just">
              <a:buClrTx/>
            </a:pPr>
            <a:r>
              <a:rPr lang="en-US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In our  context there is a Lack of suitable local reference curves and lack of consensus on the use of existing curves </a:t>
            </a:r>
            <a:r>
              <a:rPr lang="en-US" b="1" kern="12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(</a:t>
            </a:r>
            <a:r>
              <a:rPr lang="en-US" b="1" kern="1200" dirty="0" err="1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european</a:t>
            </a:r>
            <a:r>
              <a:rPr lang="en-US" b="1" kern="1200" dirty="0" smtClean="0">
                <a:solidFill>
                  <a:prstClr val="black"/>
                </a:solidFill>
                <a:ea typeface="Arial Unicode MS"/>
                <a:cs typeface="Arial" pitchFamily="34" charset="0"/>
              </a:rPr>
              <a:t>) for diagnostic.</a:t>
            </a:r>
            <a:endParaRPr lang="en-US" b="1" kern="12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lvl="0" algn="just">
              <a:buClrTx/>
            </a:pPr>
            <a:r>
              <a:rPr lang="en-US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Few published studies on factors associated with growth failure and its prevention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06405316"/>
              </p:ext>
            </p:extLst>
          </p:nvPr>
        </p:nvGraphicFramePr>
        <p:xfrm>
          <a:off x="864644" y="1003083"/>
          <a:ext cx="5111262" cy="84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887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9983" y="6672265"/>
            <a:ext cx="1978819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11244264" y="6736556"/>
            <a:ext cx="200739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6666"/>
              </a:lnSpc>
            </a:pPr>
            <a:r>
              <a:rPr lang="en-GB" sz="27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open seeds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1615738" y="7140179"/>
            <a:ext cx="1685925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4285"/>
              </a:lnSpc>
            </a:pPr>
            <a:r>
              <a:rPr lang="en-GB" sz="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mentoring &amp; training program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" y="0"/>
            <a:ext cx="8178483" cy="532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50" y="305702"/>
            <a:ext cx="35210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-272184"/>
            <a:ext cx="9144003" cy="531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4609" y="4648488"/>
            <a:ext cx="1359392" cy="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884643" y="4072"/>
            <a:ext cx="5095511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36" tIns="45718" rIns="91436" bIns="45718" rtlCol="0">
            <a:spAutoFit/>
          </a:bodyPr>
          <a:lstStyle/>
          <a:p>
            <a:r>
              <a:rPr lang="fr-FR" sz="5400" kern="1200" dirty="0">
                <a:solidFill>
                  <a:schemeClr val="tx2"/>
                </a:solidFill>
                <a:ea typeface="Arial Unicode MS"/>
                <a:cs typeface="Arial" pitchFamily="34" charset="0"/>
              </a:rPr>
              <a:t>O</a:t>
            </a:r>
            <a:r>
              <a:rPr lang="fr-FR" sz="5400" kern="1200" dirty="0" smtClean="0">
                <a:solidFill>
                  <a:schemeClr val="tx2"/>
                </a:solidFill>
                <a:ea typeface="Arial Unicode MS"/>
                <a:cs typeface="Arial" pitchFamily="34" charset="0"/>
              </a:rPr>
              <a:t>bjectives</a:t>
            </a:r>
            <a:endParaRPr lang="fr-FR" sz="5400" kern="1200" dirty="0">
              <a:solidFill>
                <a:prstClr val="black">
                  <a:lumMod val="85000"/>
                  <a:lumOff val="1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49" y="1307736"/>
            <a:ext cx="9039298" cy="215930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342884" indent="-342884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16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To describe the variability of growth parameters obtained after the use of different growth curves (Intergrowth -21, Fenton and OMS) in low-birth-weight preterm infants in Yaoundé, Cameroon</a:t>
            </a:r>
            <a:r>
              <a:rPr lang="en-US" sz="16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342884" indent="-342884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Identify </a:t>
            </a:r>
            <a:r>
              <a:rPr lang="en-US" sz="16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the profile of parents and preterm low-birth-weight infants</a:t>
            </a:r>
            <a:r>
              <a:rPr lang="en-US" sz="16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.</a:t>
            </a:r>
          </a:p>
          <a:p>
            <a:pPr marL="342884" indent="-342884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Determine </a:t>
            </a:r>
            <a:r>
              <a:rPr lang="en-US" sz="16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the factors associated with prematurity and show their influence on the occurrence </a:t>
            </a:r>
            <a:r>
              <a:rPr lang="en-US" sz="16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of </a:t>
            </a:r>
            <a:r>
              <a:rPr lang="en-US" sz="16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growth </a:t>
            </a:r>
            <a:r>
              <a:rPr lang="en-US" sz="16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failure</a:t>
            </a:r>
          </a:p>
          <a:p>
            <a:pPr marL="342884" indent="-342884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16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Model </a:t>
            </a:r>
            <a:r>
              <a:rPr lang="en-US" sz="1600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growth curves in our context.</a:t>
            </a:r>
            <a:endParaRPr lang="fr-FR" sz="16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3999628"/>
            <a:ext cx="7505947" cy="92332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lvl="0" algn="just"/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  <a:sym typeface="Open Sans"/>
              </a:rPr>
              <a:t>Make preterm growth data widely understandable in order to propose solutions for the diagnosis and prevention of </a:t>
            </a:r>
            <a:r>
              <a:rPr lang="en-US" sz="1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  <a:sym typeface="Open Sans"/>
              </a:rPr>
              <a:t>growth failure  </a:t>
            </a:r>
            <a:r>
              <a:rPr lang="en-US" sz="1800" dirty="0">
                <a:solidFill>
                  <a:schemeClr val="tx2"/>
                </a:solidFill>
                <a:latin typeface="Calibri"/>
                <a:ea typeface="Calibri"/>
                <a:cs typeface="Times New Roman"/>
                <a:sym typeface="Open Sans"/>
              </a:rPr>
              <a:t>through collaboration</a:t>
            </a:r>
            <a:r>
              <a:rPr lang="en-US" sz="1800" dirty="0" smtClean="0">
                <a:solidFill>
                  <a:schemeClr val="tx2"/>
                </a:solidFill>
                <a:latin typeface="Calibri"/>
                <a:ea typeface="Calibri"/>
                <a:cs typeface="Times New Roman"/>
                <a:sym typeface="Open Sans"/>
              </a:rPr>
              <a:t>. </a:t>
            </a:r>
            <a:endParaRPr lang="fr-FR" sz="1800" dirty="0">
              <a:solidFill>
                <a:schemeClr val="tx2"/>
              </a:solidFill>
              <a:latin typeface="Calibri"/>
              <a:ea typeface="Calibri"/>
              <a:cs typeface="Times New Roman"/>
              <a:sym typeface="Open San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3149" y="927402"/>
            <a:ext cx="2715280" cy="31162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INITIAL OBJECTIVES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56325" y="3688007"/>
            <a:ext cx="2296470" cy="31162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CURRENT OBJECTIVE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528" y="1"/>
            <a:ext cx="8679898" cy="79337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300" dirty="0"/>
              <a:t>Factors associated with fetal grow restriction (FGR) and post natal growth failure(PGF)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53620" y="1198471"/>
            <a:ext cx="4590491" cy="1990849"/>
            <a:chOff x="981525" y="1882104"/>
            <a:chExt cx="3966368" cy="2411834"/>
          </a:xfrm>
        </p:grpSpPr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1033810" y="1882104"/>
              <a:ext cx="3914083" cy="316930"/>
              <a:chOff x="7102009" y="1909349"/>
              <a:chExt cx="3914083" cy="3169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102009" y="200170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buClrTx/>
                </a:pPr>
                <a:endParaRPr lang="ko-KR" altLang="en-US" sz="1800" kern="12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344237" y="1909349"/>
                <a:ext cx="3671855" cy="31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49">
                  <a:buClrTx/>
                </a:pPr>
                <a:r>
                  <a:rPr lang="en-US" altLang="ko-KR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Factors related to maternal infections (HIV, malaria</a:t>
                </a:r>
                <a:r>
                  <a:rPr lang="en-US" altLang="ko-KR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,)</a:t>
                </a:r>
                <a:endParaRPr lang="en-US" altLang="ko-KR" sz="1100" b="1" kern="1200" dirty="0">
                  <a:solidFill>
                    <a:prstClr val="black"/>
                  </a:solidFill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1011792" y="2578288"/>
              <a:ext cx="3636037" cy="316930"/>
              <a:chOff x="7077853" y="1816078"/>
              <a:chExt cx="3636037" cy="31693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77853" y="1902825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buClrTx/>
                </a:pPr>
                <a:endParaRPr lang="ko-KR" altLang="en-US" sz="1800" kern="12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42099" y="1816078"/>
                <a:ext cx="3371791" cy="31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49">
                  <a:buClrTx/>
                </a:pPr>
                <a:r>
                  <a:rPr lang="en-US" altLang="ko-KR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Factors related to exposure to toxic substances </a:t>
                </a:r>
                <a:endParaRPr lang="ko-KR" altLang="en-US" sz="1100" b="1" kern="1200" dirty="0">
                  <a:solidFill>
                    <a:prstClr val="black"/>
                  </a:solidFill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0EE3DC9F-8BB3-4C28-80A0-4F5C6EACAC33}"/>
                </a:ext>
              </a:extLst>
            </p:cNvPr>
            <p:cNvGrpSpPr/>
            <p:nvPr/>
          </p:nvGrpSpPr>
          <p:grpSpPr>
            <a:xfrm>
              <a:off x="983014" y="3356790"/>
              <a:ext cx="3631020" cy="316930"/>
              <a:chOff x="7049075" y="1805125"/>
              <a:chExt cx="3631020" cy="31693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F6E5B37-4115-4030-AE7A-55F106DA99D7}"/>
                  </a:ext>
                </a:extLst>
              </p:cNvPr>
              <p:cNvSpPr/>
              <p:nvPr/>
            </p:nvSpPr>
            <p:spPr>
              <a:xfrm>
                <a:off x="7049075" y="1906604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buClrTx/>
                </a:pPr>
                <a:endParaRPr lang="ko-KR" altLang="en-US" sz="1800" kern="12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2C42AA8-8454-45BF-B882-72E1E8AD006B}"/>
                  </a:ext>
                </a:extLst>
              </p:cNvPr>
              <p:cNvSpPr txBox="1"/>
              <p:nvPr/>
            </p:nvSpPr>
            <p:spPr>
              <a:xfrm>
                <a:off x="7308304" y="1805125"/>
                <a:ext cx="3371791" cy="31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49">
                  <a:buClrTx/>
                </a:pPr>
                <a:r>
                  <a:rPr lang="pt-BR" altLang="ko-KR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Factors related to maternal chronic disease</a:t>
                </a:r>
                <a:endParaRPr lang="ko-KR" altLang="en-US" sz="1100" b="1" kern="1200" dirty="0">
                  <a:solidFill>
                    <a:prstClr val="black"/>
                  </a:solidFill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81525" y="3977008"/>
              <a:ext cx="3666985" cy="316930"/>
              <a:chOff x="7047586" y="1635888"/>
              <a:chExt cx="3666985" cy="31693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47586" y="1724997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buClrTx/>
                </a:pPr>
                <a:endParaRPr lang="ko-KR" altLang="en-US" sz="1800" kern="12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42780" y="1635888"/>
                <a:ext cx="3371791" cy="31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749">
                  <a:buClrTx/>
                </a:pPr>
                <a:r>
                  <a:rPr lang="en-US" altLang="ko-KR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Factors related to maternal nutritional </a:t>
                </a:r>
                <a:r>
                  <a:rPr lang="en-US" altLang="ko-KR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deficiencies</a:t>
                </a:r>
                <a:endParaRPr lang="ko-KR" altLang="en-US" sz="1100" b="1" kern="1200" dirty="0">
                  <a:solidFill>
                    <a:prstClr val="black"/>
                  </a:solidFill>
                  <a:ea typeface="Arial Unicode MS"/>
                  <a:cs typeface="Arial" pitchFamily="34" charset="0"/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665771" y="782769"/>
            <a:ext cx="1971402" cy="3214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68576" tIns="34289" rIns="68576" bIns="34289">
            <a:spAutoFit/>
          </a:bodyPr>
          <a:lstStyle/>
          <a:p>
            <a:pPr marL="342875" lvl="1" defTabSz="685749">
              <a:lnSpc>
                <a:spcPct val="115000"/>
              </a:lnSpc>
              <a:spcBef>
                <a:spcPts val="750"/>
              </a:spcBef>
              <a:buClrTx/>
            </a:pPr>
            <a:r>
              <a:rPr lang="en-US" b="1" kern="1200" dirty="0">
                <a:solidFill>
                  <a:prstClr val="black"/>
                </a:solidFill>
                <a:latin typeface="Calibri Light"/>
                <a:ea typeface="Times New Roman"/>
                <a:cs typeface="Times New Roman"/>
              </a:rPr>
              <a:t>Maternal conditions </a:t>
            </a:r>
            <a:endParaRPr lang="fr-FR" sz="1100" kern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6760" y="3636884"/>
            <a:ext cx="1702964" cy="3214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68576" tIns="34289" rIns="68576" bIns="34289">
            <a:spAutoFit/>
          </a:bodyPr>
          <a:lstStyle/>
          <a:p>
            <a:pPr marL="342875" lvl="1" defTabSz="685749">
              <a:lnSpc>
                <a:spcPct val="115000"/>
              </a:lnSpc>
              <a:spcBef>
                <a:spcPts val="750"/>
              </a:spcBef>
              <a:buClrTx/>
            </a:pPr>
            <a:r>
              <a:rPr lang="en-US" b="1" kern="1200" dirty="0">
                <a:solidFill>
                  <a:prstClr val="black"/>
                </a:solidFill>
                <a:latin typeface="Calibri Light"/>
                <a:ea typeface="Times New Roman"/>
                <a:cs typeface="Times New Roman"/>
              </a:rPr>
              <a:t>Fetal  conditions </a:t>
            </a:r>
            <a:endParaRPr lang="fr-FR" sz="1100" kern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5731" y="3335695"/>
            <a:ext cx="1452954" cy="238525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 defTabSz="685749">
              <a:buClrTx/>
            </a:pPr>
            <a:r>
              <a:rPr lang="fr-FR" sz="1100" b="1" kern="12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Domestic</a:t>
            </a:r>
            <a:r>
              <a:rPr lang="fr-FR" sz="1100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violence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A57F59E-7E19-4127-8B69-77EA363DF427}"/>
              </a:ext>
            </a:extLst>
          </p:cNvPr>
          <p:cNvSpPr/>
          <p:nvPr/>
        </p:nvSpPr>
        <p:spPr>
          <a:xfrm>
            <a:off x="46264" y="3407267"/>
            <a:ext cx="333355" cy="1158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685749">
              <a:buClrTx/>
            </a:pPr>
            <a:endParaRPr lang="ko-KR" altLang="en-US" sz="1800" kern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190" y="4117362"/>
            <a:ext cx="4572000" cy="934870"/>
          </a:xfrm>
          <a:prstGeom prst="rect">
            <a:avLst/>
          </a:prstGeom>
        </p:spPr>
        <p:txBody>
          <a:bodyPr lIns="68576" tIns="34289" rIns="68576" bIns="34289">
            <a:spAutoFit/>
          </a:bodyPr>
          <a:lstStyle/>
          <a:p>
            <a:pPr defTabSz="685749">
              <a:buClrTx/>
            </a:pPr>
            <a:r>
              <a:rPr lang="fr-FR" altLang="ko-KR" sz="1100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        </a:t>
            </a:r>
            <a:r>
              <a:rPr lang="fr-FR" altLang="ko-KR" sz="1100" b="1" kern="12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Genetic</a:t>
            </a:r>
            <a:r>
              <a:rPr lang="fr-FR" altLang="ko-KR" sz="1100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</a:t>
            </a:r>
            <a:r>
              <a:rPr lang="fr-FR" altLang="ko-KR" sz="1100" b="1" kern="12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disorders</a:t>
            </a:r>
            <a:r>
              <a:rPr lang="fr-FR" altLang="ko-KR" sz="1100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</a:t>
            </a:r>
          </a:p>
          <a:p>
            <a:pPr defTabSz="685749">
              <a:buClrTx/>
            </a:pPr>
            <a:endParaRPr lang="fr-FR" altLang="ko-KR" sz="1100" b="1" kern="12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defTabSz="685749">
              <a:buClrTx/>
            </a:pPr>
            <a:r>
              <a:rPr lang="en-US" altLang="ko-KR" sz="1100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         Factors related to fetal infections</a:t>
            </a:r>
          </a:p>
          <a:p>
            <a:pPr defTabSz="685749">
              <a:buClrTx/>
            </a:pPr>
            <a:endParaRPr lang="ko-KR" altLang="en-US" sz="1100" b="1" kern="1200" dirty="0">
              <a:solidFill>
                <a:prstClr val="black"/>
              </a:solidFill>
              <a:ea typeface="Arial Unicode MS"/>
              <a:cs typeface="Arial" pitchFamily="34" charset="0"/>
            </a:endParaRPr>
          </a:p>
          <a:p>
            <a:pPr defTabSz="685749">
              <a:buClrTx/>
            </a:pPr>
            <a:r>
              <a:rPr lang="fr-FR" sz="1100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         </a:t>
            </a:r>
            <a:r>
              <a:rPr lang="fr-FR" sz="1100" b="1" kern="12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Placental</a:t>
            </a:r>
            <a:r>
              <a:rPr lang="fr-FR" sz="1100" b="1" kern="1200" dirty="0">
                <a:solidFill>
                  <a:prstClr val="black"/>
                </a:solidFill>
                <a:ea typeface="Arial Unicode MS"/>
                <a:cs typeface="Arial" pitchFamily="34" charset="0"/>
              </a:rPr>
              <a:t> </a:t>
            </a:r>
            <a:r>
              <a:rPr lang="fr-FR" sz="1100" b="1" kern="1200" dirty="0" err="1">
                <a:solidFill>
                  <a:prstClr val="black"/>
                </a:solidFill>
                <a:ea typeface="Arial Unicode MS"/>
                <a:cs typeface="Arial" pitchFamily="34" charset="0"/>
              </a:rPr>
              <a:t>dysfunction</a:t>
            </a:r>
            <a:endParaRPr lang="fr-FR" kern="1200" dirty="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" y="4834302"/>
            <a:ext cx="268199" cy="1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" y="4543084"/>
            <a:ext cx="268199" cy="1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" y="4256387"/>
            <a:ext cx="268199" cy="10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18">
            <a:extLst>
              <a:ext uri="{FF2B5EF4-FFF2-40B4-BE49-F238E27FC236}">
                <a16:creationId xmlns="" xmlns:a16="http://schemas.microsoft.com/office/drawing/2014/main" id="{E8721FD7-2741-41CE-9D44-3FC5601D76BC}"/>
              </a:ext>
            </a:extLst>
          </p:cNvPr>
          <p:cNvGrpSpPr/>
          <p:nvPr/>
        </p:nvGrpSpPr>
        <p:grpSpPr>
          <a:xfrm>
            <a:off x="5249677" y="1051225"/>
            <a:ext cx="3269494" cy="3650673"/>
            <a:chOff x="947881" y="1786893"/>
            <a:chExt cx="4048966" cy="2092024"/>
          </a:xfrm>
        </p:grpSpPr>
        <p:grpSp>
          <p:nvGrpSpPr>
            <p:cNvPr id="43" name="Group 6">
              <a:extLst>
                <a:ext uri="{FF2B5EF4-FFF2-40B4-BE49-F238E27FC236}">
                  <a16:creationId xmlns="" xmlns:a16="http://schemas.microsoft.com/office/drawing/2014/main" id="{043264A5-5A02-4181-B6E6-00B04E989E8E}"/>
                </a:ext>
              </a:extLst>
            </p:cNvPr>
            <p:cNvGrpSpPr/>
            <p:nvPr/>
          </p:nvGrpSpPr>
          <p:grpSpPr>
            <a:xfrm>
              <a:off x="947881" y="1786893"/>
              <a:ext cx="3911734" cy="325958"/>
              <a:chOff x="7016080" y="1814138"/>
              <a:chExt cx="3911734" cy="32595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2BB0E51F-7C5F-4D22-827C-7B526DB50AED}"/>
                  </a:ext>
                </a:extLst>
              </p:cNvPr>
              <p:cNvSpPr/>
              <p:nvPr/>
            </p:nvSpPr>
            <p:spPr>
              <a:xfrm>
                <a:off x="7016080" y="1861088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buClrTx/>
                </a:pPr>
                <a:endParaRPr lang="ko-KR" altLang="en-US" sz="1500" kern="12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51" name="TextBox 17">
                <a:extLst>
                  <a:ext uri="{FF2B5EF4-FFF2-40B4-BE49-F238E27FC236}">
                    <a16:creationId xmlns="" xmlns:a16="http://schemas.microsoft.com/office/drawing/2014/main" id="{61D53436-9B30-441D-9AF3-2E24CF25B6BF}"/>
                  </a:ext>
                </a:extLst>
              </p:cNvPr>
              <p:cNvSpPr txBox="1"/>
              <p:nvPr/>
            </p:nvSpPr>
            <p:spPr>
              <a:xfrm>
                <a:off x="7445536" y="1814138"/>
                <a:ext cx="3482278" cy="325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49">
                  <a:lnSpc>
                    <a:spcPct val="150000"/>
                  </a:lnSpc>
                  <a:spcAft>
                    <a:spcPts val="750"/>
                  </a:spcAft>
                  <a:buClrTx/>
                </a:pPr>
                <a:r>
                  <a:rPr lang="en-US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I</a:t>
                </a:r>
                <a:r>
                  <a:rPr lang="en-US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nitial </a:t>
                </a:r>
                <a:r>
                  <a:rPr lang="en-US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status of the child: </a:t>
                </a:r>
                <a:r>
                  <a:rPr lang="en-US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birth </a:t>
                </a:r>
                <a:r>
                  <a:rPr lang="en-US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weight (BW), </a:t>
                </a:r>
                <a:r>
                  <a:rPr lang="en-US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sex</a:t>
                </a:r>
                <a:endParaRPr lang="ko-KR" altLang="en-US" sz="1100" b="1" kern="1200" dirty="0">
                  <a:solidFill>
                    <a:prstClr val="black"/>
                  </a:solidFill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44" name="Group 7">
              <a:extLst>
                <a:ext uri="{FF2B5EF4-FFF2-40B4-BE49-F238E27FC236}">
                  <a16:creationId xmlns="" xmlns:a16="http://schemas.microsoft.com/office/drawing/2014/main" id="{1F0F8829-B6D1-4355-95BC-ABA74BF3090E}"/>
                </a:ext>
              </a:extLst>
            </p:cNvPr>
            <p:cNvGrpSpPr/>
            <p:nvPr/>
          </p:nvGrpSpPr>
          <p:grpSpPr>
            <a:xfrm>
              <a:off x="986374" y="2609200"/>
              <a:ext cx="4010473" cy="192721"/>
              <a:chOff x="7052435" y="1846990"/>
              <a:chExt cx="4010473" cy="19272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1587B698-7862-4053-B36A-757E6C98B946}"/>
                  </a:ext>
                </a:extLst>
              </p:cNvPr>
              <p:cNvSpPr/>
              <p:nvPr/>
            </p:nvSpPr>
            <p:spPr>
              <a:xfrm>
                <a:off x="7052435" y="1895695"/>
                <a:ext cx="246875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buClrTx/>
                </a:pPr>
                <a:endParaRPr lang="ko-KR" altLang="en-US" sz="1500" kern="12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49" name="TextBox 15">
                <a:extLst>
                  <a:ext uri="{FF2B5EF4-FFF2-40B4-BE49-F238E27FC236}">
                    <a16:creationId xmlns="" xmlns:a16="http://schemas.microsoft.com/office/drawing/2014/main" id="{55E5C49C-624E-434F-9DF2-B0D63B752FAF}"/>
                  </a:ext>
                </a:extLst>
              </p:cNvPr>
              <p:cNvSpPr txBox="1"/>
              <p:nvPr/>
            </p:nvSpPr>
            <p:spPr>
              <a:xfrm>
                <a:off x="7399413" y="1846990"/>
                <a:ext cx="3663495" cy="18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49">
                  <a:lnSpc>
                    <a:spcPct val="150000"/>
                  </a:lnSpc>
                  <a:spcAft>
                    <a:spcPts val="750"/>
                  </a:spcAft>
                  <a:buClrTx/>
                </a:pPr>
                <a:r>
                  <a:rPr lang="en-US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P</a:t>
                </a:r>
                <a:r>
                  <a:rPr lang="en-US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ostnatal </a:t>
                </a:r>
                <a:r>
                  <a:rPr lang="en-US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pathology of the child, </a:t>
                </a:r>
                <a:endParaRPr lang="ko-KR" altLang="en-US" sz="1100" b="1" kern="1200" dirty="0">
                  <a:solidFill>
                    <a:prstClr val="black"/>
                  </a:solidFill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45" name="Group 9">
              <a:extLst>
                <a:ext uri="{FF2B5EF4-FFF2-40B4-BE49-F238E27FC236}">
                  <a16:creationId xmlns="" xmlns:a16="http://schemas.microsoft.com/office/drawing/2014/main" id="{FA1002C4-CF55-4F22-A744-781FBB8D4BF3}"/>
                </a:ext>
              </a:extLst>
            </p:cNvPr>
            <p:cNvGrpSpPr/>
            <p:nvPr/>
          </p:nvGrpSpPr>
          <p:grpSpPr>
            <a:xfrm>
              <a:off x="973855" y="3550645"/>
              <a:ext cx="3929744" cy="328272"/>
              <a:chOff x="7039916" y="1209525"/>
              <a:chExt cx="3929744" cy="32827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EA57F59E-7E19-4127-8B69-77EA363DF427}"/>
                  </a:ext>
                </a:extLst>
              </p:cNvPr>
              <p:cNvSpPr/>
              <p:nvPr/>
            </p:nvSpPr>
            <p:spPr>
              <a:xfrm>
                <a:off x="7039916" y="1267330"/>
                <a:ext cx="274156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49">
                  <a:buClrTx/>
                </a:pPr>
                <a:endParaRPr lang="ko-KR" altLang="en-US" sz="1500" kern="1200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sp>
            <p:nvSpPr>
              <p:cNvPr id="47" name="TextBox 11">
                <a:extLst>
                  <a:ext uri="{FF2B5EF4-FFF2-40B4-BE49-F238E27FC236}">
                    <a16:creationId xmlns="" xmlns:a16="http://schemas.microsoft.com/office/drawing/2014/main" id="{733F148E-84FA-4A01-8F53-D6A2493554DB}"/>
                  </a:ext>
                </a:extLst>
              </p:cNvPr>
              <p:cNvSpPr txBox="1"/>
              <p:nvPr/>
            </p:nvSpPr>
            <p:spPr>
              <a:xfrm>
                <a:off x="7399413" y="1209525"/>
                <a:ext cx="3570247" cy="328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49">
                  <a:lnSpc>
                    <a:spcPct val="150000"/>
                  </a:lnSpc>
                  <a:spcAft>
                    <a:spcPts val="750"/>
                  </a:spcAft>
                  <a:buClrTx/>
                </a:pPr>
                <a:r>
                  <a:rPr lang="en-US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N</a:t>
                </a:r>
                <a:r>
                  <a:rPr lang="en-US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utritional </a:t>
                </a:r>
                <a:r>
                  <a:rPr lang="en-US" sz="1100" b="1" kern="1200" dirty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protocol used during the period under </a:t>
                </a:r>
                <a:r>
                  <a:rPr lang="en-US" sz="1100" b="1" kern="1200" dirty="0" smtClean="0">
                    <a:solidFill>
                      <a:prstClr val="black"/>
                    </a:solidFill>
                    <a:ea typeface="Arial Unicode MS"/>
                    <a:cs typeface="Arial" pitchFamily="34" charset="0"/>
                  </a:rPr>
                  <a:t>consideration</a:t>
                </a:r>
                <a:endParaRPr lang="fr-FR" sz="1500" kern="1200" dirty="0">
                  <a:solidFill>
                    <a:prstClr val="black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52" name="Graphic 42">
            <a:extLst>
              <a:ext uri="{FF2B5EF4-FFF2-40B4-BE49-F238E27FC236}">
                <a16:creationId xmlns="" xmlns:a16="http://schemas.microsoft.com/office/drawing/2014/main" id="{E0CC8621-118C-4F5A-A08A-AA4C4C411A7C}"/>
              </a:ext>
            </a:extLst>
          </p:cNvPr>
          <p:cNvSpPr/>
          <p:nvPr/>
        </p:nvSpPr>
        <p:spPr>
          <a:xfrm flipH="1">
            <a:off x="8443872" y="719418"/>
            <a:ext cx="653065" cy="1244200"/>
          </a:xfrm>
          <a:custGeom>
            <a:avLst/>
            <a:gdLst>
              <a:gd name="connsiteX0" fmla="*/ 1565723 w 1565722"/>
              <a:gd name="connsiteY0" fmla="*/ 353902 h 1748546"/>
              <a:gd name="connsiteX1" fmla="*/ 1565723 w 1565722"/>
              <a:gd name="connsiteY1" fmla="*/ 393528 h 1748546"/>
              <a:gd name="connsiteX2" fmla="*/ 1564630 w 1565722"/>
              <a:gd name="connsiteY2" fmla="*/ 398720 h 1748546"/>
              <a:gd name="connsiteX3" fmla="*/ 1494669 w 1565722"/>
              <a:gd name="connsiteY3" fmla="*/ 568429 h 1748546"/>
              <a:gd name="connsiteX4" fmla="*/ 1377021 w 1565722"/>
              <a:gd name="connsiteY4" fmla="*/ 686214 h 1748546"/>
              <a:gd name="connsiteX5" fmla="*/ 1305557 w 1565722"/>
              <a:gd name="connsiteY5" fmla="*/ 748660 h 1748546"/>
              <a:gd name="connsiteX6" fmla="*/ 1290390 w 1565722"/>
              <a:gd name="connsiteY6" fmla="*/ 814384 h 1748546"/>
              <a:gd name="connsiteX7" fmla="*/ 1307880 w 1565722"/>
              <a:gd name="connsiteY7" fmla="*/ 952392 h 1748546"/>
              <a:gd name="connsiteX8" fmla="*/ 1264428 w 1565722"/>
              <a:gd name="connsiteY8" fmla="*/ 1085891 h 1748546"/>
              <a:gd name="connsiteX9" fmla="*/ 1135029 w 1565722"/>
              <a:gd name="connsiteY9" fmla="*/ 1295499 h 1748546"/>
              <a:gd name="connsiteX10" fmla="*/ 924737 w 1565722"/>
              <a:gd name="connsiteY10" fmla="*/ 1536945 h 1748546"/>
              <a:gd name="connsiteX11" fmla="*/ 741501 w 1565722"/>
              <a:gd name="connsiteY11" fmla="*/ 1687251 h 1748546"/>
              <a:gd name="connsiteX12" fmla="*/ 528476 w 1565722"/>
              <a:gd name="connsiteY12" fmla="*/ 1746144 h 1748546"/>
              <a:gd name="connsiteX13" fmla="*/ 409461 w 1565722"/>
              <a:gd name="connsiteY13" fmla="*/ 1682605 h 1748546"/>
              <a:gd name="connsiteX14" fmla="*/ 356444 w 1565722"/>
              <a:gd name="connsiteY14" fmla="*/ 1604856 h 1748546"/>
              <a:gd name="connsiteX15" fmla="*/ 349749 w 1565722"/>
              <a:gd name="connsiteY15" fmla="*/ 1593378 h 1748546"/>
              <a:gd name="connsiteX16" fmla="*/ 348109 w 1565722"/>
              <a:gd name="connsiteY16" fmla="*/ 1599800 h 1748546"/>
              <a:gd name="connsiteX17" fmla="*/ 255466 w 1565722"/>
              <a:gd name="connsiteY17" fmla="*/ 1699822 h 1748546"/>
              <a:gd name="connsiteX18" fmla="*/ 176214 w 1565722"/>
              <a:gd name="connsiteY18" fmla="*/ 1690667 h 1748546"/>
              <a:gd name="connsiteX19" fmla="*/ 145470 w 1565722"/>
              <a:gd name="connsiteY19" fmla="*/ 1628905 h 1748546"/>
              <a:gd name="connsiteX20" fmla="*/ 151892 w 1565722"/>
              <a:gd name="connsiteY20" fmla="*/ 1582583 h 1748546"/>
              <a:gd name="connsiteX21" fmla="*/ 151482 w 1565722"/>
              <a:gd name="connsiteY21" fmla="*/ 1582310 h 1748546"/>
              <a:gd name="connsiteX22" fmla="*/ 148749 w 1565722"/>
              <a:gd name="connsiteY22" fmla="*/ 1581900 h 1748546"/>
              <a:gd name="connsiteX23" fmla="*/ 61162 w 1565722"/>
              <a:gd name="connsiteY23" fmla="*/ 1517542 h 1748546"/>
              <a:gd name="connsiteX24" fmla="*/ 44082 w 1565722"/>
              <a:gd name="connsiteY24" fmla="*/ 1473680 h 1748546"/>
              <a:gd name="connsiteX25" fmla="*/ 1723 w 1565722"/>
              <a:gd name="connsiteY25" fmla="*/ 1316406 h 1748546"/>
              <a:gd name="connsiteX26" fmla="*/ 63212 w 1565722"/>
              <a:gd name="connsiteY26" fmla="*/ 1198211 h 1748546"/>
              <a:gd name="connsiteX27" fmla="*/ 152985 w 1565722"/>
              <a:gd name="connsiteY27" fmla="*/ 1182497 h 1748546"/>
              <a:gd name="connsiteX28" fmla="*/ 160090 w 1565722"/>
              <a:gd name="connsiteY28" fmla="*/ 1177168 h 1748546"/>
              <a:gd name="connsiteX29" fmla="*/ 165146 w 1565722"/>
              <a:gd name="connsiteY29" fmla="*/ 1149703 h 1748546"/>
              <a:gd name="connsiteX30" fmla="*/ 190562 w 1565722"/>
              <a:gd name="connsiteY30" fmla="*/ 1076053 h 1748546"/>
              <a:gd name="connsiteX31" fmla="*/ 266944 w 1565722"/>
              <a:gd name="connsiteY31" fmla="*/ 1027272 h 1748546"/>
              <a:gd name="connsiteX32" fmla="*/ 347973 w 1565722"/>
              <a:gd name="connsiteY32" fmla="*/ 1061296 h 1748546"/>
              <a:gd name="connsiteX33" fmla="*/ 392928 w 1565722"/>
              <a:gd name="connsiteY33" fmla="*/ 1118685 h 1748546"/>
              <a:gd name="connsiteX34" fmla="*/ 469857 w 1565722"/>
              <a:gd name="connsiteY34" fmla="*/ 1228135 h 1748546"/>
              <a:gd name="connsiteX35" fmla="*/ 475459 w 1565722"/>
              <a:gd name="connsiteY35" fmla="*/ 1235240 h 1748546"/>
              <a:gd name="connsiteX36" fmla="*/ 476552 w 1565722"/>
              <a:gd name="connsiteY36" fmla="*/ 1229092 h 1748546"/>
              <a:gd name="connsiteX37" fmla="*/ 529433 w 1565722"/>
              <a:gd name="connsiteY37" fmla="*/ 1061432 h 1748546"/>
              <a:gd name="connsiteX38" fmla="*/ 658696 w 1565722"/>
              <a:gd name="connsiteY38" fmla="*/ 896506 h 1748546"/>
              <a:gd name="connsiteX39" fmla="*/ 661155 w 1565722"/>
              <a:gd name="connsiteY39" fmla="*/ 879152 h 1748546"/>
              <a:gd name="connsiteX40" fmla="*/ 646671 w 1565722"/>
              <a:gd name="connsiteY40" fmla="*/ 881065 h 1748546"/>
              <a:gd name="connsiteX41" fmla="*/ 554985 w 1565722"/>
              <a:gd name="connsiteY41" fmla="*/ 898555 h 1748546"/>
              <a:gd name="connsiteX42" fmla="*/ 502378 w 1565722"/>
              <a:gd name="connsiteY42" fmla="*/ 902928 h 1748546"/>
              <a:gd name="connsiteX43" fmla="*/ 433510 w 1565722"/>
              <a:gd name="connsiteY43" fmla="*/ 845675 h 1748546"/>
              <a:gd name="connsiteX44" fmla="*/ 431187 w 1565722"/>
              <a:gd name="connsiteY44" fmla="*/ 801130 h 1748546"/>
              <a:gd name="connsiteX45" fmla="*/ 446628 w 1565722"/>
              <a:gd name="connsiteY45" fmla="*/ 739641 h 1748546"/>
              <a:gd name="connsiteX46" fmla="*/ 515905 w 1565722"/>
              <a:gd name="connsiteY46" fmla="*/ 521151 h 1748546"/>
              <a:gd name="connsiteX47" fmla="*/ 566053 w 1565722"/>
              <a:gd name="connsiteY47" fmla="*/ 469637 h 1748546"/>
              <a:gd name="connsiteX48" fmla="*/ 621529 w 1565722"/>
              <a:gd name="connsiteY48" fmla="*/ 460209 h 1748546"/>
              <a:gd name="connsiteX49" fmla="*/ 670720 w 1565722"/>
              <a:gd name="connsiteY49" fmla="*/ 459253 h 1748546"/>
              <a:gd name="connsiteX50" fmla="*/ 703104 w 1565722"/>
              <a:gd name="connsiteY50" fmla="*/ 434657 h 1748546"/>
              <a:gd name="connsiteX51" fmla="*/ 714309 w 1565722"/>
              <a:gd name="connsiteY51" fmla="*/ 395304 h 1748546"/>
              <a:gd name="connsiteX52" fmla="*/ 724557 w 1565722"/>
              <a:gd name="connsiteY52" fmla="*/ 375765 h 1748546"/>
              <a:gd name="connsiteX53" fmla="*/ 759811 w 1565722"/>
              <a:gd name="connsiteY53" fmla="*/ 326437 h 1748546"/>
              <a:gd name="connsiteX54" fmla="*/ 769375 w 1565722"/>
              <a:gd name="connsiteY54" fmla="*/ 292140 h 1748546"/>
              <a:gd name="connsiteX55" fmla="*/ 772655 w 1565722"/>
              <a:gd name="connsiteY55" fmla="*/ 255520 h 1748546"/>
              <a:gd name="connsiteX56" fmla="*/ 866801 w 1565722"/>
              <a:gd name="connsiteY56" fmla="*/ 83351 h 1748546"/>
              <a:gd name="connsiteX57" fmla="*/ 956165 w 1565722"/>
              <a:gd name="connsiteY57" fmla="*/ 28831 h 1748546"/>
              <a:gd name="connsiteX58" fmla="*/ 1092396 w 1565722"/>
              <a:gd name="connsiteY58" fmla="*/ 3963 h 1748546"/>
              <a:gd name="connsiteX59" fmla="*/ 1132432 w 1565722"/>
              <a:gd name="connsiteY59" fmla="*/ 0 h 1748546"/>
              <a:gd name="connsiteX60" fmla="*/ 1187089 w 1565722"/>
              <a:gd name="connsiteY60" fmla="*/ 0 h 1748546"/>
              <a:gd name="connsiteX61" fmla="*/ 1191735 w 1565722"/>
              <a:gd name="connsiteY61" fmla="*/ 1093 h 1748546"/>
              <a:gd name="connsiteX62" fmla="*/ 1241199 w 1565722"/>
              <a:gd name="connsiteY62" fmla="*/ 6832 h 1748546"/>
              <a:gd name="connsiteX63" fmla="*/ 1441789 w 1565722"/>
              <a:gd name="connsiteY63" fmla="*/ 104394 h 1748546"/>
              <a:gd name="connsiteX64" fmla="*/ 1559574 w 1565722"/>
              <a:gd name="connsiteY64" fmla="*/ 312363 h 1748546"/>
              <a:gd name="connsiteX65" fmla="*/ 1565723 w 1565722"/>
              <a:gd name="connsiteY65" fmla="*/ 353902 h 1748546"/>
              <a:gd name="connsiteX66" fmla="*/ 770059 w 1565722"/>
              <a:gd name="connsiteY66" fmla="*/ 653557 h 1748546"/>
              <a:gd name="connsiteX67" fmla="*/ 769375 w 1565722"/>
              <a:gd name="connsiteY67" fmla="*/ 651371 h 1748546"/>
              <a:gd name="connsiteX68" fmla="*/ 765276 w 1565722"/>
              <a:gd name="connsiteY68" fmla="*/ 647818 h 1748546"/>
              <a:gd name="connsiteX69" fmla="*/ 720868 w 1565722"/>
              <a:gd name="connsiteY69" fmla="*/ 624589 h 1748546"/>
              <a:gd name="connsiteX70" fmla="*/ 608138 w 1565722"/>
              <a:gd name="connsiteY70" fmla="*/ 600130 h 1748546"/>
              <a:gd name="connsiteX71" fmla="*/ 605542 w 1565722"/>
              <a:gd name="connsiteY71" fmla="*/ 669954 h 1748546"/>
              <a:gd name="connsiteX72" fmla="*/ 612374 w 1565722"/>
              <a:gd name="connsiteY72" fmla="*/ 664215 h 1748546"/>
              <a:gd name="connsiteX73" fmla="*/ 683565 w 1565722"/>
              <a:gd name="connsiteY73" fmla="*/ 638800 h 1748546"/>
              <a:gd name="connsiteX74" fmla="*/ 741227 w 1565722"/>
              <a:gd name="connsiteY74" fmla="*/ 648501 h 1748546"/>
              <a:gd name="connsiteX75" fmla="*/ 770059 w 1565722"/>
              <a:gd name="connsiteY75" fmla="*/ 653557 h 17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65722" h="1748546">
                <a:moveTo>
                  <a:pt x="1565723" y="353902"/>
                </a:moveTo>
                <a:cubicBezTo>
                  <a:pt x="1565723" y="367156"/>
                  <a:pt x="1565723" y="380274"/>
                  <a:pt x="1565723" y="393528"/>
                </a:cubicBezTo>
                <a:cubicBezTo>
                  <a:pt x="1565313" y="395304"/>
                  <a:pt x="1564766" y="396944"/>
                  <a:pt x="1564630" y="398720"/>
                </a:cubicBezTo>
                <a:cubicBezTo>
                  <a:pt x="1559301" y="462669"/>
                  <a:pt x="1534705" y="518828"/>
                  <a:pt x="1494669" y="568429"/>
                </a:cubicBezTo>
                <a:cubicBezTo>
                  <a:pt x="1459689" y="611745"/>
                  <a:pt x="1418697" y="649458"/>
                  <a:pt x="1377021" y="686214"/>
                </a:cubicBezTo>
                <a:cubicBezTo>
                  <a:pt x="1353245" y="707121"/>
                  <a:pt x="1329060" y="727480"/>
                  <a:pt x="1305557" y="748660"/>
                </a:cubicBezTo>
                <a:cubicBezTo>
                  <a:pt x="1285471" y="766833"/>
                  <a:pt x="1279595" y="787876"/>
                  <a:pt x="1290390" y="814384"/>
                </a:cubicBezTo>
                <a:cubicBezTo>
                  <a:pt x="1308427" y="858519"/>
                  <a:pt x="1313482" y="904978"/>
                  <a:pt x="1307880" y="952392"/>
                </a:cubicBezTo>
                <a:cubicBezTo>
                  <a:pt x="1302278" y="999807"/>
                  <a:pt x="1287111" y="1044215"/>
                  <a:pt x="1264428" y="1085891"/>
                </a:cubicBezTo>
                <a:cubicBezTo>
                  <a:pt x="1225075" y="1158038"/>
                  <a:pt x="1181623" y="1227862"/>
                  <a:pt x="1135029" y="1295499"/>
                </a:cubicBezTo>
                <a:cubicBezTo>
                  <a:pt x="1074086" y="1383907"/>
                  <a:pt x="1004946" y="1465208"/>
                  <a:pt x="924737" y="1536945"/>
                </a:cubicBezTo>
                <a:cubicBezTo>
                  <a:pt x="865844" y="1589689"/>
                  <a:pt x="803536" y="1638333"/>
                  <a:pt x="741501" y="1687251"/>
                </a:cubicBezTo>
                <a:cubicBezTo>
                  <a:pt x="678645" y="1736852"/>
                  <a:pt x="607865" y="1755709"/>
                  <a:pt x="528476" y="1746144"/>
                </a:cubicBezTo>
                <a:cubicBezTo>
                  <a:pt x="480242" y="1740268"/>
                  <a:pt x="440479" y="1720045"/>
                  <a:pt x="409461" y="1682605"/>
                </a:cubicBezTo>
                <a:cubicBezTo>
                  <a:pt x="389375" y="1658420"/>
                  <a:pt x="371748" y="1632458"/>
                  <a:pt x="356444" y="1604856"/>
                </a:cubicBezTo>
                <a:cubicBezTo>
                  <a:pt x="354531" y="1601303"/>
                  <a:pt x="352482" y="1597887"/>
                  <a:pt x="349749" y="1593378"/>
                </a:cubicBezTo>
                <a:cubicBezTo>
                  <a:pt x="348929" y="1596384"/>
                  <a:pt x="348519" y="1598161"/>
                  <a:pt x="348109" y="1599800"/>
                </a:cubicBezTo>
                <a:cubicBezTo>
                  <a:pt x="335402" y="1650084"/>
                  <a:pt x="305750" y="1684791"/>
                  <a:pt x="255466" y="1699822"/>
                </a:cubicBezTo>
                <a:cubicBezTo>
                  <a:pt x="228001" y="1708021"/>
                  <a:pt x="201493" y="1704195"/>
                  <a:pt x="176214" y="1690667"/>
                </a:cubicBezTo>
                <a:cubicBezTo>
                  <a:pt x="151209" y="1677276"/>
                  <a:pt x="143010" y="1655550"/>
                  <a:pt x="145470" y="1628905"/>
                </a:cubicBezTo>
                <a:cubicBezTo>
                  <a:pt x="146836" y="1613465"/>
                  <a:pt x="149706" y="1598024"/>
                  <a:pt x="151892" y="1582583"/>
                </a:cubicBezTo>
                <a:cubicBezTo>
                  <a:pt x="151755" y="1582583"/>
                  <a:pt x="151619" y="1582310"/>
                  <a:pt x="151482" y="1582310"/>
                </a:cubicBezTo>
                <a:cubicBezTo>
                  <a:pt x="150526" y="1582174"/>
                  <a:pt x="149706" y="1581900"/>
                  <a:pt x="148749" y="1581900"/>
                </a:cubicBezTo>
                <a:cubicBezTo>
                  <a:pt x="107074" y="1577528"/>
                  <a:pt x="78789" y="1554435"/>
                  <a:pt x="61162" y="1517542"/>
                </a:cubicBezTo>
                <a:cubicBezTo>
                  <a:pt x="54466" y="1503468"/>
                  <a:pt x="49001" y="1488574"/>
                  <a:pt x="44082" y="1473680"/>
                </a:cubicBezTo>
                <a:cubicBezTo>
                  <a:pt x="26865" y="1422030"/>
                  <a:pt x="10331" y="1370242"/>
                  <a:pt x="1723" y="1316406"/>
                </a:cubicBezTo>
                <a:cubicBezTo>
                  <a:pt x="-6612" y="1264209"/>
                  <a:pt x="15524" y="1221030"/>
                  <a:pt x="63212" y="1198211"/>
                </a:cubicBezTo>
                <a:cubicBezTo>
                  <a:pt x="91633" y="1184546"/>
                  <a:pt x="121831" y="1180720"/>
                  <a:pt x="152985" y="1182497"/>
                </a:cubicBezTo>
                <a:cubicBezTo>
                  <a:pt x="157494" y="1182770"/>
                  <a:pt x="159407" y="1181950"/>
                  <a:pt x="160090" y="1177168"/>
                </a:cubicBezTo>
                <a:cubicBezTo>
                  <a:pt x="161320" y="1167876"/>
                  <a:pt x="163506" y="1158858"/>
                  <a:pt x="165146" y="1149703"/>
                </a:cubicBezTo>
                <a:cubicBezTo>
                  <a:pt x="169655" y="1123741"/>
                  <a:pt x="175941" y="1098462"/>
                  <a:pt x="190562" y="1076053"/>
                </a:cubicBezTo>
                <a:cubicBezTo>
                  <a:pt x="208598" y="1048315"/>
                  <a:pt x="232647" y="1029458"/>
                  <a:pt x="266944" y="1027272"/>
                </a:cubicBezTo>
                <a:cubicBezTo>
                  <a:pt x="299465" y="1025222"/>
                  <a:pt x="326520" y="1038340"/>
                  <a:pt x="347973" y="1061296"/>
                </a:cubicBezTo>
                <a:cubicBezTo>
                  <a:pt x="364506" y="1079059"/>
                  <a:pt x="378717" y="1098872"/>
                  <a:pt x="392928" y="1118685"/>
                </a:cubicBezTo>
                <a:cubicBezTo>
                  <a:pt x="419026" y="1154895"/>
                  <a:pt x="444305" y="1191652"/>
                  <a:pt x="469857" y="1228135"/>
                </a:cubicBezTo>
                <a:cubicBezTo>
                  <a:pt x="471360" y="1230185"/>
                  <a:pt x="473000" y="1232098"/>
                  <a:pt x="475459" y="1235240"/>
                </a:cubicBezTo>
                <a:cubicBezTo>
                  <a:pt x="476006" y="1232098"/>
                  <a:pt x="476279" y="1230595"/>
                  <a:pt x="476552" y="1229092"/>
                </a:cubicBezTo>
                <a:cubicBezTo>
                  <a:pt x="483794" y="1169926"/>
                  <a:pt x="501421" y="1114039"/>
                  <a:pt x="529433" y="1061432"/>
                </a:cubicBezTo>
                <a:cubicBezTo>
                  <a:pt x="562910" y="998850"/>
                  <a:pt x="608002" y="945560"/>
                  <a:pt x="658696" y="896506"/>
                </a:cubicBezTo>
                <a:cubicBezTo>
                  <a:pt x="664435" y="890904"/>
                  <a:pt x="665665" y="886121"/>
                  <a:pt x="661155" y="879152"/>
                </a:cubicBezTo>
                <a:cubicBezTo>
                  <a:pt x="656509" y="879836"/>
                  <a:pt x="651590" y="880519"/>
                  <a:pt x="646671" y="881065"/>
                </a:cubicBezTo>
                <a:cubicBezTo>
                  <a:pt x="615790" y="884891"/>
                  <a:pt x="584773" y="888307"/>
                  <a:pt x="554985" y="898555"/>
                </a:cubicBezTo>
                <a:cubicBezTo>
                  <a:pt x="538041" y="904431"/>
                  <a:pt x="520141" y="905798"/>
                  <a:pt x="502378" y="902928"/>
                </a:cubicBezTo>
                <a:cubicBezTo>
                  <a:pt x="468217" y="897462"/>
                  <a:pt x="444168" y="879426"/>
                  <a:pt x="433510" y="845675"/>
                </a:cubicBezTo>
                <a:cubicBezTo>
                  <a:pt x="428865" y="831055"/>
                  <a:pt x="428045" y="815887"/>
                  <a:pt x="431187" y="801130"/>
                </a:cubicBezTo>
                <a:cubicBezTo>
                  <a:pt x="435560" y="780497"/>
                  <a:pt x="441026" y="760001"/>
                  <a:pt x="446628" y="739641"/>
                </a:cubicBezTo>
                <a:cubicBezTo>
                  <a:pt x="466988" y="665991"/>
                  <a:pt x="489943" y="593025"/>
                  <a:pt x="515905" y="521151"/>
                </a:cubicBezTo>
                <a:cubicBezTo>
                  <a:pt x="524924" y="496282"/>
                  <a:pt x="541594" y="479202"/>
                  <a:pt x="566053" y="469637"/>
                </a:cubicBezTo>
                <a:cubicBezTo>
                  <a:pt x="583953" y="462669"/>
                  <a:pt x="602536" y="460346"/>
                  <a:pt x="621529" y="460209"/>
                </a:cubicBezTo>
                <a:cubicBezTo>
                  <a:pt x="637926" y="460072"/>
                  <a:pt x="654323" y="459799"/>
                  <a:pt x="670720" y="459253"/>
                </a:cubicBezTo>
                <a:cubicBezTo>
                  <a:pt x="687117" y="458569"/>
                  <a:pt x="698185" y="450234"/>
                  <a:pt x="703104" y="434657"/>
                </a:cubicBezTo>
                <a:cubicBezTo>
                  <a:pt x="707204" y="421676"/>
                  <a:pt x="709936" y="408285"/>
                  <a:pt x="714309" y="395304"/>
                </a:cubicBezTo>
                <a:cubicBezTo>
                  <a:pt x="716632" y="388336"/>
                  <a:pt x="719638" y="380820"/>
                  <a:pt x="724557" y="375765"/>
                </a:cubicBezTo>
                <a:cubicBezTo>
                  <a:pt x="738904" y="361007"/>
                  <a:pt x="749016" y="343517"/>
                  <a:pt x="759811" y="326437"/>
                </a:cubicBezTo>
                <a:cubicBezTo>
                  <a:pt x="766369" y="316052"/>
                  <a:pt x="769512" y="304848"/>
                  <a:pt x="769375" y="292140"/>
                </a:cubicBezTo>
                <a:cubicBezTo>
                  <a:pt x="769239" y="279979"/>
                  <a:pt x="770332" y="267544"/>
                  <a:pt x="772655" y="255520"/>
                </a:cubicBezTo>
                <a:cubicBezTo>
                  <a:pt x="785363" y="188019"/>
                  <a:pt x="818293" y="131313"/>
                  <a:pt x="866801" y="83351"/>
                </a:cubicBezTo>
                <a:cubicBezTo>
                  <a:pt x="892216" y="58209"/>
                  <a:pt x="921184" y="37850"/>
                  <a:pt x="956165" y="28831"/>
                </a:cubicBezTo>
                <a:cubicBezTo>
                  <a:pt x="1000846" y="17217"/>
                  <a:pt x="1046348" y="8745"/>
                  <a:pt x="1092396" y="3963"/>
                </a:cubicBezTo>
                <a:cubicBezTo>
                  <a:pt x="1105651" y="2596"/>
                  <a:pt x="1119041" y="1366"/>
                  <a:pt x="1132432" y="0"/>
                </a:cubicBezTo>
                <a:cubicBezTo>
                  <a:pt x="1150606" y="0"/>
                  <a:pt x="1168916" y="0"/>
                  <a:pt x="1187089" y="0"/>
                </a:cubicBezTo>
                <a:cubicBezTo>
                  <a:pt x="1188592" y="410"/>
                  <a:pt x="1190095" y="820"/>
                  <a:pt x="1191735" y="1093"/>
                </a:cubicBezTo>
                <a:cubicBezTo>
                  <a:pt x="1208268" y="3006"/>
                  <a:pt x="1224802" y="4099"/>
                  <a:pt x="1241199" y="6832"/>
                </a:cubicBezTo>
                <a:cubicBezTo>
                  <a:pt x="1317445" y="19950"/>
                  <a:pt x="1385356" y="50421"/>
                  <a:pt x="1441789" y="104394"/>
                </a:cubicBezTo>
                <a:cubicBezTo>
                  <a:pt x="1501775" y="161920"/>
                  <a:pt x="1542767" y="230378"/>
                  <a:pt x="1559574" y="312363"/>
                </a:cubicBezTo>
                <a:cubicBezTo>
                  <a:pt x="1562307" y="326027"/>
                  <a:pt x="1563673" y="339964"/>
                  <a:pt x="1565723" y="353902"/>
                </a:cubicBezTo>
                <a:close/>
                <a:moveTo>
                  <a:pt x="770059" y="653557"/>
                </a:moveTo>
                <a:cubicBezTo>
                  <a:pt x="769649" y="652191"/>
                  <a:pt x="769649" y="651644"/>
                  <a:pt x="769375" y="651371"/>
                </a:cubicBezTo>
                <a:cubicBezTo>
                  <a:pt x="768009" y="650141"/>
                  <a:pt x="766643" y="648911"/>
                  <a:pt x="765276" y="647818"/>
                </a:cubicBezTo>
                <a:cubicBezTo>
                  <a:pt x="752022" y="637160"/>
                  <a:pt x="737401" y="628415"/>
                  <a:pt x="720868" y="624589"/>
                </a:cubicBezTo>
                <a:cubicBezTo>
                  <a:pt x="683565" y="615844"/>
                  <a:pt x="646125" y="608192"/>
                  <a:pt x="608138" y="600130"/>
                </a:cubicBezTo>
                <a:cubicBezTo>
                  <a:pt x="607319" y="623223"/>
                  <a:pt x="606362" y="645905"/>
                  <a:pt x="605542" y="669954"/>
                </a:cubicBezTo>
                <a:cubicBezTo>
                  <a:pt x="608548" y="667358"/>
                  <a:pt x="610461" y="665855"/>
                  <a:pt x="612374" y="664215"/>
                </a:cubicBezTo>
                <a:cubicBezTo>
                  <a:pt x="632734" y="646178"/>
                  <a:pt x="656509" y="636613"/>
                  <a:pt x="683565" y="638800"/>
                </a:cubicBezTo>
                <a:cubicBezTo>
                  <a:pt x="702968" y="640439"/>
                  <a:pt x="721961" y="645085"/>
                  <a:pt x="741227" y="648501"/>
                </a:cubicBezTo>
                <a:cubicBezTo>
                  <a:pt x="750656" y="650004"/>
                  <a:pt x="760084" y="651781"/>
                  <a:pt x="770059" y="653557"/>
                </a:cubicBezTo>
                <a:close/>
              </a:path>
            </a:pathLst>
          </a:custGeom>
          <a:solidFill>
            <a:schemeClr val="accent1"/>
          </a:solidFill>
          <a:ln w="1363" cap="flat">
            <a:noFill/>
            <a:prstDash val="solid"/>
            <a:miter/>
          </a:ln>
        </p:spPr>
        <p:txBody>
          <a:bodyPr lIns="68576" tIns="34289" rIns="68576" bIns="34289" rtlCol="0" anchor="ctr"/>
          <a:lstStyle/>
          <a:p>
            <a:pPr defTabSz="685749">
              <a:buClrTx/>
            </a:pPr>
            <a:endParaRPr lang="en-US" kern="1200" dirty="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grpSp>
        <p:nvGrpSpPr>
          <p:cNvPr id="53" name="Group 386">
            <a:extLst>
              <a:ext uri="{FF2B5EF4-FFF2-40B4-BE49-F238E27FC236}">
                <a16:creationId xmlns="" xmlns:a16="http://schemas.microsoft.com/office/drawing/2014/main" id="{C23E3650-1161-4BF6-8824-45E315D0B9DD}"/>
              </a:ext>
            </a:extLst>
          </p:cNvPr>
          <p:cNvGrpSpPr/>
          <p:nvPr/>
        </p:nvGrpSpPr>
        <p:grpSpPr>
          <a:xfrm>
            <a:off x="8665482" y="2131965"/>
            <a:ext cx="431455" cy="1391164"/>
            <a:chOff x="683568" y="2348880"/>
            <a:chExt cx="837152" cy="3375266"/>
          </a:xfrm>
        </p:grpSpPr>
        <p:sp>
          <p:nvSpPr>
            <p:cNvPr id="54" name="Diagonal Stripe 387">
              <a:extLst>
                <a:ext uri="{FF2B5EF4-FFF2-40B4-BE49-F238E27FC236}">
                  <a16:creationId xmlns="" xmlns:a16="http://schemas.microsoft.com/office/drawing/2014/main" id="{3A01A49F-F9B8-4772-B735-43E1E7769560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black"/>
                </a:solidFill>
              </a:endParaRPr>
            </a:p>
          </p:txBody>
        </p:sp>
        <p:sp>
          <p:nvSpPr>
            <p:cNvPr id="55" name="Rectangle 7">
              <a:extLst>
                <a:ext uri="{FF2B5EF4-FFF2-40B4-BE49-F238E27FC236}">
                  <a16:creationId xmlns="" xmlns:a16="http://schemas.microsoft.com/office/drawing/2014/main" id="{7ADA3BAE-940F-46FD-8DDB-93DCC1C0BD17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56" name="Rounded Rectangle 8">
              <a:extLst>
                <a:ext uri="{FF2B5EF4-FFF2-40B4-BE49-F238E27FC236}">
                  <a16:creationId xmlns="" xmlns:a16="http://schemas.microsoft.com/office/drawing/2014/main" id="{4046541E-3335-4459-B6E4-75701418AD6B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9EB29746-6DCD-4B6F-A191-F30884984845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0F02A5C3-0CF3-4169-A735-D3DC9CAA15F0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59" name="Trapezoid 392">
              <a:extLst>
                <a:ext uri="{FF2B5EF4-FFF2-40B4-BE49-F238E27FC236}">
                  <a16:creationId xmlns="" xmlns:a16="http://schemas.microsoft.com/office/drawing/2014/main" id="{639C4057-14ED-4376-9616-5A2C9820332A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0" name="Rounded Rectangle 16">
              <a:extLst>
                <a:ext uri="{FF2B5EF4-FFF2-40B4-BE49-F238E27FC236}">
                  <a16:creationId xmlns="" xmlns:a16="http://schemas.microsoft.com/office/drawing/2014/main" id="{6FB6AC8E-E4FA-4414-8066-3E8E788256EA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20">
              <a:extLst>
                <a:ext uri="{FF2B5EF4-FFF2-40B4-BE49-F238E27FC236}">
                  <a16:creationId xmlns="" xmlns:a16="http://schemas.microsoft.com/office/drawing/2014/main" id="{598B3855-C086-48D1-8050-EC0699A3586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105CE0B-EC81-4F70-A092-55781D2660F6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765C9618-13C5-4A8F-BCCA-C63B6496D83B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FADFC343-40F9-493F-B0E1-E97713F68E86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15C26C9E-20B1-4623-8637-43D1144FDDA0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B3A21313-BA05-46BA-85D6-D266EA103989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23F3CED5-38A9-41BC-8E5D-5A3465FE176E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9F5C34E3-175B-4303-94BD-2B285A26169C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CC5A2876-0828-4359-939D-520D6560FED7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484C5E92-E264-474A-99BF-CAAAFAE805EB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0E232AA6-7A49-4BD1-9661-B44EF063BDF7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D9EAACDF-FC11-4C93-A17C-31397CE41B15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49">
                <a:buClrTx/>
              </a:pPr>
              <a:endParaRPr lang="ko-KR" altLang="en-US" sz="2000" kern="1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3" name="Group 74">
            <a:extLst>
              <a:ext uri="{FF2B5EF4-FFF2-40B4-BE49-F238E27FC236}">
                <a16:creationId xmlns="" xmlns:a16="http://schemas.microsoft.com/office/drawing/2014/main" id="{76B06473-3B8F-4E79-A2CA-FE5AA14E6B10}"/>
              </a:ext>
            </a:extLst>
          </p:cNvPr>
          <p:cNvGrpSpPr/>
          <p:nvPr/>
        </p:nvGrpSpPr>
        <p:grpSpPr>
          <a:xfrm>
            <a:off x="8575382" y="3938198"/>
            <a:ext cx="399959" cy="1055517"/>
            <a:chOff x="6477000" y="3016250"/>
            <a:chExt cx="1328738" cy="1966913"/>
          </a:xfrm>
        </p:grpSpPr>
        <p:sp>
          <p:nvSpPr>
            <p:cNvPr id="74" name="Freeform 21">
              <a:extLst>
                <a:ext uri="{FF2B5EF4-FFF2-40B4-BE49-F238E27FC236}">
                  <a16:creationId xmlns="" xmlns:a16="http://schemas.microsoft.com/office/drawing/2014/main" id="{B4FA53BD-6B07-46FB-8E73-F197747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162300"/>
              <a:ext cx="1328738" cy="1820863"/>
            </a:xfrm>
            <a:custGeom>
              <a:avLst/>
              <a:gdLst>
                <a:gd name="T0" fmla="*/ 353 w 353"/>
                <a:gd name="T1" fmla="*/ 461 h 485"/>
                <a:gd name="T2" fmla="*/ 329 w 353"/>
                <a:gd name="T3" fmla="*/ 485 h 485"/>
                <a:gd name="T4" fmla="*/ 24 w 353"/>
                <a:gd name="T5" fmla="*/ 485 h 485"/>
                <a:gd name="T6" fmla="*/ 0 w 353"/>
                <a:gd name="T7" fmla="*/ 461 h 485"/>
                <a:gd name="T8" fmla="*/ 0 w 353"/>
                <a:gd name="T9" fmla="*/ 24 h 485"/>
                <a:gd name="T10" fmla="*/ 24 w 353"/>
                <a:gd name="T11" fmla="*/ 0 h 485"/>
                <a:gd name="T12" fmla="*/ 329 w 353"/>
                <a:gd name="T13" fmla="*/ 0 h 485"/>
                <a:gd name="T14" fmla="*/ 353 w 353"/>
                <a:gd name="T15" fmla="*/ 24 h 485"/>
                <a:gd name="T16" fmla="*/ 353 w 353"/>
                <a:gd name="T17" fmla="*/ 46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485">
                  <a:moveTo>
                    <a:pt x="353" y="461"/>
                  </a:moveTo>
                  <a:cubicBezTo>
                    <a:pt x="353" y="475"/>
                    <a:pt x="343" y="485"/>
                    <a:pt x="329" y="485"/>
                  </a:cubicBezTo>
                  <a:cubicBezTo>
                    <a:pt x="24" y="485"/>
                    <a:pt x="24" y="485"/>
                    <a:pt x="24" y="485"/>
                  </a:cubicBezTo>
                  <a:cubicBezTo>
                    <a:pt x="11" y="485"/>
                    <a:pt x="0" y="475"/>
                    <a:pt x="0" y="46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43" y="0"/>
                    <a:pt x="353" y="11"/>
                    <a:pt x="353" y="24"/>
                  </a:cubicBezTo>
                  <a:lnTo>
                    <a:pt x="353" y="4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5" name="Rectangle 22">
              <a:extLst>
                <a:ext uri="{FF2B5EF4-FFF2-40B4-BE49-F238E27FC236}">
                  <a16:creationId xmlns="" xmlns:a16="http://schemas.microsoft.com/office/drawing/2014/main" id="{7DDC5813-58D8-4CB9-9061-D232103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650" y="3302000"/>
              <a:ext cx="1087438" cy="150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="" xmlns:a16="http://schemas.microsoft.com/office/drawing/2014/main" id="{BE959B4F-7DAB-4E34-981E-329FB1AFA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300" y="3294062"/>
              <a:ext cx="1101725" cy="1520825"/>
            </a:xfrm>
            <a:custGeom>
              <a:avLst/>
              <a:gdLst>
                <a:gd name="T0" fmla="*/ 689 w 694"/>
                <a:gd name="T1" fmla="*/ 953 h 958"/>
                <a:gd name="T2" fmla="*/ 689 w 694"/>
                <a:gd name="T3" fmla="*/ 948 h 958"/>
                <a:gd name="T4" fmla="*/ 9 w 694"/>
                <a:gd name="T5" fmla="*/ 948 h 958"/>
                <a:gd name="T6" fmla="*/ 9 w 694"/>
                <a:gd name="T7" fmla="*/ 9 h 958"/>
                <a:gd name="T8" fmla="*/ 684 w 694"/>
                <a:gd name="T9" fmla="*/ 9 h 958"/>
                <a:gd name="T10" fmla="*/ 684 w 694"/>
                <a:gd name="T11" fmla="*/ 953 h 958"/>
                <a:gd name="T12" fmla="*/ 689 w 694"/>
                <a:gd name="T13" fmla="*/ 953 h 958"/>
                <a:gd name="T14" fmla="*/ 689 w 694"/>
                <a:gd name="T15" fmla="*/ 948 h 958"/>
                <a:gd name="T16" fmla="*/ 689 w 694"/>
                <a:gd name="T17" fmla="*/ 953 h 958"/>
                <a:gd name="T18" fmla="*/ 694 w 694"/>
                <a:gd name="T19" fmla="*/ 953 h 958"/>
                <a:gd name="T20" fmla="*/ 694 w 694"/>
                <a:gd name="T21" fmla="*/ 0 h 958"/>
                <a:gd name="T22" fmla="*/ 0 w 694"/>
                <a:gd name="T23" fmla="*/ 0 h 958"/>
                <a:gd name="T24" fmla="*/ 0 w 694"/>
                <a:gd name="T25" fmla="*/ 958 h 958"/>
                <a:gd name="T26" fmla="*/ 694 w 694"/>
                <a:gd name="T27" fmla="*/ 958 h 958"/>
                <a:gd name="T28" fmla="*/ 694 w 694"/>
                <a:gd name="T29" fmla="*/ 953 h 958"/>
                <a:gd name="T30" fmla="*/ 689 w 694"/>
                <a:gd name="T31" fmla="*/ 95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958">
                  <a:moveTo>
                    <a:pt x="689" y="953"/>
                  </a:moveTo>
                  <a:lnTo>
                    <a:pt x="689" y="948"/>
                  </a:lnTo>
                  <a:lnTo>
                    <a:pt x="9" y="948"/>
                  </a:lnTo>
                  <a:lnTo>
                    <a:pt x="9" y="9"/>
                  </a:lnTo>
                  <a:lnTo>
                    <a:pt x="684" y="9"/>
                  </a:lnTo>
                  <a:lnTo>
                    <a:pt x="684" y="953"/>
                  </a:lnTo>
                  <a:lnTo>
                    <a:pt x="689" y="953"/>
                  </a:lnTo>
                  <a:lnTo>
                    <a:pt x="689" y="948"/>
                  </a:lnTo>
                  <a:lnTo>
                    <a:pt x="689" y="953"/>
                  </a:lnTo>
                  <a:lnTo>
                    <a:pt x="694" y="953"/>
                  </a:lnTo>
                  <a:lnTo>
                    <a:pt x="694" y="0"/>
                  </a:lnTo>
                  <a:lnTo>
                    <a:pt x="0" y="0"/>
                  </a:lnTo>
                  <a:lnTo>
                    <a:pt x="0" y="958"/>
                  </a:lnTo>
                  <a:lnTo>
                    <a:pt x="694" y="958"/>
                  </a:lnTo>
                  <a:lnTo>
                    <a:pt x="694" y="953"/>
                  </a:lnTo>
                  <a:lnTo>
                    <a:pt x="689" y="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="" xmlns:a16="http://schemas.microsoft.com/office/drawing/2014/main" id="{3C666D1B-AC85-4D2A-99E2-A162377C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609975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8" name="Line 25">
              <a:extLst>
                <a:ext uri="{FF2B5EF4-FFF2-40B4-BE49-F238E27FC236}">
                  <a16:creationId xmlns="" xmlns:a16="http://schemas.microsoft.com/office/drawing/2014/main" id="{D04960E5-FE25-4A27-91D8-4279B67D5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609975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="" xmlns:a16="http://schemas.microsoft.com/office/drawing/2014/main" id="{C0C3797F-AD4E-4A8B-87FF-60021E76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586163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="" xmlns:a16="http://schemas.microsoft.com/office/drawing/2014/main" id="{ADF59732-B6E8-4602-9579-66A28CF2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3759200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1" name="Line 28">
              <a:extLst>
                <a:ext uri="{FF2B5EF4-FFF2-40B4-BE49-F238E27FC236}">
                  <a16:creationId xmlns="" xmlns:a16="http://schemas.microsoft.com/office/drawing/2014/main" id="{64144774-FF37-417B-926B-E037159D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3759200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2" name="Freeform 29">
              <a:extLst>
                <a:ext uri="{FF2B5EF4-FFF2-40B4-BE49-F238E27FC236}">
                  <a16:creationId xmlns="" xmlns:a16="http://schemas.microsoft.com/office/drawing/2014/main" id="{AA6FAF1A-F505-471C-885C-E205BA6CD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3736975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="" xmlns:a16="http://schemas.microsoft.com/office/drawing/2014/main" id="{B32C509F-3E31-41D9-8AC4-92E90253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913188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4" name="Line 31">
              <a:extLst>
                <a:ext uri="{FF2B5EF4-FFF2-40B4-BE49-F238E27FC236}">
                  <a16:creationId xmlns="" xmlns:a16="http://schemas.microsoft.com/office/drawing/2014/main" id="{AEA69708-0D7D-4AB0-8116-382721B8A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3913188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="" xmlns:a16="http://schemas.microsoft.com/office/drawing/2014/main" id="{76CC40C8-185D-41E9-BD75-38FD7420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90963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10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="" xmlns:a16="http://schemas.microsoft.com/office/drawing/2014/main" id="{56204A8E-422B-4477-AA71-084ACD5A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0671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7" name="Line 34">
              <a:extLst>
                <a:ext uri="{FF2B5EF4-FFF2-40B4-BE49-F238E27FC236}">
                  <a16:creationId xmlns="" xmlns:a16="http://schemas.microsoft.com/office/drawing/2014/main" id="{589F9D0F-6288-4CE6-9036-D12F6D9D3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0671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="" xmlns:a16="http://schemas.microsoft.com/office/drawing/2014/main" id="{817E8965-0391-4E7D-92E5-241CD66A4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044950"/>
              <a:ext cx="884238" cy="44450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9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="" xmlns:a16="http://schemas.microsoft.com/office/drawing/2014/main" id="{76E7CEDE-A339-4E90-8389-F88BD192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2211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0" name="Line 37">
              <a:extLst>
                <a:ext uri="{FF2B5EF4-FFF2-40B4-BE49-F238E27FC236}">
                  <a16:creationId xmlns="" xmlns:a16="http://schemas.microsoft.com/office/drawing/2014/main" id="{1ED853F1-FF35-4615-8CFA-ABD102A77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2211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="" xmlns:a16="http://schemas.microsoft.com/office/drawing/2014/main" id="{2B9B17A9-5A00-4431-AFFD-7FC4B609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198938"/>
              <a:ext cx="755650" cy="44450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2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="" xmlns:a16="http://schemas.microsoft.com/office/drawing/2014/main" id="{8B0B5EE5-0686-498F-AD62-FCBA67B6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4525963"/>
              <a:ext cx="711200" cy="0"/>
            </a:xfrm>
            <a:custGeom>
              <a:avLst/>
              <a:gdLst>
                <a:gd name="T0" fmla="*/ 0 w 448"/>
                <a:gd name="T1" fmla="*/ 448 w 448"/>
                <a:gd name="T2" fmla="*/ 0 w 4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48">
                  <a:moveTo>
                    <a:pt x="0" y="0"/>
                  </a:moveTo>
                  <a:lnTo>
                    <a:pt x="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3" name="Line 40">
              <a:extLst>
                <a:ext uri="{FF2B5EF4-FFF2-40B4-BE49-F238E27FC236}">
                  <a16:creationId xmlns="" xmlns:a16="http://schemas.microsoft.com/office/drawing/2014/main" id="{24F55C4E-2F21-4459-8B45-F1B95591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6563" y="4525963"/>
              <a:ext cx="7112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4" name="Freeform 41">
              <a:extLst>
                <a:ext uri="{FF2B5EF4-FFF2-40B4-BE49-F238E27FC236}">
                  <a16:creationId xmlns="" xmlns:a16="http://schemas.microsoft.com/office/drawing/2014/main" id="{74254297-B497-44A4-ACA8-D16D76865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4502150"/>
              <a:ext cx="755650" cy="46038"/>
            </a:xfrm>
            <a:custGeom>
              <a:avLst/>
              <a:gdLst>
                <a:gd name="T0" fmla="*/ 6 w 201"/>
                <a:gd name="T1" fmla="*/ 12 h 12"/>
                <a:gd name="T2" fmla="*/ 195 w 201"/>
                <a:gd name="T3" fmla="*/ 12 h 12"/>
                <a:gd name="T4" fmla="*/ 201 w 201"/>
                <a:gd name="T5" fmla="*/ 6 h 12"/>
                <a:gd name="T6" fmla="*/ 195 w 201"/>
                <a:gd name="T7" fmla="*/ 0 h 12"/>
                <a:gd name="T8" fmla="*/ 6 w 201"/>
                <a:gd name="T9" fmla="*/ 0 h 12"/>
                <a:gd name="T10" fmla="*/ 0 w 201"/>
                <a:gd name="T11" fmla="*/ 6 h 12"/>
                <a:gd name="T12" fmla="*/ 6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6" y="12"/>
                  </a:moveTo>
                  <a:cubicBezTo>
                    <a:pt x="195" y="12"/>
                    <a:pt x="195" y="12"/>
                    <a:pt x="195" y="12"/>
                  </a:cubicBezTo>
                  <a:cubicBezTo>
                    <a:pt x="199" y="12"/>
                    <a:pt x="201" y="9"/>
                    <a:pt x="201" y="6"/>
                  </a:cubicBezTo>
                  <a:cubicBezTo>
                    <a:pt x="201" y="3"/>
                    <a:pt x="199" y="0"/>
                    <a:pt x="19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="" xmlns:a16="http://schemas.microsoft.com/office/drawing/2014/main" id="{DF6E09B7-4F04-4CFE-B4E3-707733FFB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475" y="4371975"/>
              <a:ext cx="839788" cy="0"/>
            </a:xfrm>
            <a:custGeom>
              <a:avLst/>
              <a:gdLst>
                <a:gd name="T0" fmla="*/ 0 w 529"/>
                <a:gd name="T1" fmla="*/ 529 w 529"/>
                <a:gd name="T2" fmla="*/ 0 w 5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29">
                  <a:moveTo>
                    <a:pt x="0" y="0"/>
                  </a:moveTo>
                  <a:lnTo>
                    <a:pt x="5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6" name="Line 43">
              <a:extLst>
                <a:ext uri="{FF2B5EF4-FFF2-40B4-BE49-F238E27FC236}">
                  <a16:creationId xmlns="" xmlns:a16="http://schemas.microsoft.com/office/drawing/2014/main" id="{C6A6EF8B-04A3-42B0-A128-BAAD811E3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21475" y="4371975"/>
              <a:ext cx="839788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="" xmlns:a16="http://schemas.microsoft.com/office/drawing/2014/main" id="{59371498-43FE-405F-AFFE-2CB2BD4F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348163"/>
              <a:ext cx="884238" cy="46038"/>
            </a:xfrm>
            <a:custGeom>
              <a:avLst/>
              <a:gdLst>
                <a:gd name="T0" fmla="*/ 6 w 235"/>
                <a:gd name="T1" fmla="*/ 12 h 12"/>
                <a:gd name="T2" fmla="*/ 229 w 235"/>
                <a:gd name="T3" fmla="*/ 12 h 12"/>
                <a:gd name="T4" fmla="*/ 235 w 235"/>
                <a:gd name="T5" fmla="*/ 6 h 12"/>
                <a:gd name="T6" fmla="*/ 229 w 235"/>
                <a:gd name="T7" fmla="*/ 0 h 12"/>
                <a:gd name="T8" fmla="*/ 6 w 235"/>
                <a:gd name="T9" fmla="*/ 0 h 12"/>
                <a:gd name="T10" fmla="*/ 0 w 235"/>
                <a:gd name="T11" fmla="*/ 6 h 12"/>
                <a:gd name="T12" fmla="*/ 6 w 2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2">
                  <a:moveTo>
                    <a:pt x="6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32" y="12"/>
                    <a:pt x="235" y="10"/>
                    <a:pt x="235" y="6"/>
                  </a:cubicBezTo>
                  <a:cubicBezTo>
                    <a:pt x="235" y="3"/>
                    <a:pt x="232" y="0"/>
                    <a:pt x="22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8" name="Freeform 45">
              <a:extLst>
                <a:ext uri="{FF2B5EF4-FFF2-40B4-BE49-F238E27FC236}">
                  <a16:creationId xmlns="" xmlns:a16="http://schemas.microsoft.com/office/drawing/2014/main" id="{A33F882E-EBD8-4491-87C2-0196547FA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3200400"/>
              <a:ext cx="604838" cy="184150"/>
            </a:xfrm>
            <a:custGeom>
              <a:avLst/>
              <a:gdLst>
                <a:gd name="T0" fmla="*/ 161 w 161"/>
                <a:gd name="T1" fmla="*/ 36 h 49"/>
                <a:gd name="T2" fmla="*/ 126 w 161"/>
                <a:gd name="T3" fmla="*/ 0 h 49"/>
                <a:gd name="T4" fmla="*/ 36 w 161"/>
                <a:gd name="T5" fmla="*/ 0 h 49"/>
                <a:gd name="T6" fmla="*/ 0 w 161"/>
                <a:gd name="T7" fmla="*/ 36 h 49"/>
                <a:gd name="T8" fmla="*/ 0 w 161"/>
                <a:gd name="T9" fmla="*/ 36 h 49"/>
                <a:gd name="T10" fmla="*/ 13 w 161"/>
                <a:gd name="T11" fmla="*/ 49 h 49"/>
                <a:gd name="T12" fmla="*/ 148 w 161"/>
                <a:gd name="T13" fmla="*/ 49 h 49"/>
                <a:gd name="T14" fmla="*/ 161 w 161"/>
                <a:gd name="T1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49">
                  <a:moveTo>
                    <a:pt x="161" y="36"/>
                  </a:moveTo>
                  <a:cubicBezTo>
                    <a:pt x="161" y="16"/>
                    <a:pt x="146" y="0"/>
                    <a:pt x="12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6" y="49"/>
                    <a:pt x="13" y="49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55" y="49"/>
                    <a:pt x="161" y="43"/>
                    <a:pt x="161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 dirty="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="" xmlns:a16="http://schemas.microsoft.com/office/drawing/2014/main" id="{1AE29EF4-21FB-419D-BDCA-98B66E0DE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763" y="3016250"/>
              <a:ext cx="304800" cy="303213"/>
            </a:xfrm>
            <a:custGeom>
              <a:avLst/>
              <a:gdLst>
                <a:gd name="T0" fmla="*/ 41 w 81"/>
                <a:gd name="T1" fmla="*/ 0 h 81"/>
                <a:gd name="T2" fmla="*/ 0 w 81"/>
                <a:gd name="T3" fmla="*/ 40 h 81"/>
                <a:gd name="T4" fmla="*/ 41 w 81"/>
                <a:gd name="T5" fmla="*/ 81 h 81"/>
                <a:gd name="T6" fmla="*/ 81 w 81"/>
                <a:gd name="T7" fmla="*/ 40 h 81"/>
                <a:gd name="T8" fmla="*/ 41 w 81"/>
                <a:gd name="T9" fmla="*/ 0 h 81"/>
                <a:gd name="T10" fmla="*/ 41 w 81"/>
                <a:gd name="T11" fmla="*/ 69 h 81"/>
                <a:gd name="T12" fmla="*/ 12 w 81"/>
                <a:gd name="T13" fmla="*/ 40 h 81"/>
                <a:gd name="T14" fmla="*/ 41 w 81"/>
                <a:gd name="T15" fmla="*/ 12 h 81"/>
                <a:gd name="T16" fmla="*/ 69 w 81"/>
                <a:gd name="T17" fmla="*/ 40 h 81"/>
                <a:gd name="T18" fmla="*/ 41 w 81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1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18"/>
                    <a:pt x="63" y="0"/>
                    <a:pt x="41" y="0"/>
                  </a:cubicBezTo>
                  <a:close/>
                  <a:moveTo>
                    <a:pt x="41" y="69"/>
                  </a:moveTo>
                  <a:cubicBezTo>
                    <a:pt x="25" y="69"/>
                    <a:pt x="12" y="56"/>
                    <a:pt x="12" y="40"/>
                  </a:cubicBezTo>
                  <a:cubicBezTo>
                    <a:pt x="12" y="24"/>
                    <a:pt x="25" y="12"/>
                    <a:pt x="41" y="12"/>
                  </a:cubicBezTo>
                  <a:cubicBezTo>
                    <a:pt x="56" y="12"/>
                    <a:pt x="69" y="24"/>
                    <a:pt x="69" y="40"/>
                  </a:cubicBezTo>
                  <a:cubicBezTo>
                    <a:pt x="69" y="56"/>
                    <a:pt x="56" y="69"/>
                    <a:pt x="41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49">
                <a:buClrTx/>
              </a:pPr>
              <a:endParaRPr lang="en-US" kern="1200">
                <a:solidFill>
                  <a:prstClr val="black"/>
                </a:solidFill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6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42648" y="80684"/>
            <a:ext cx="8679898" cy="71713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en-US" sz="2400" dirty="0"/>
          </a:p>
          <a:p>
            <a:r>
              <a:rPr lang="en-US" sz="2400" dirty="0"/>
              <a:t>Proposed framework to prevent </a:t>
            </a:r>
            <a:r>
              <a:rPr lang="en-US" sz="2400" dirty="0" smtClean="0"/>
              <a:t>growth failure </a:t>
            </a:r>
            <a:r>
              <a:rPr lang="en-US" sz="2400" dirty="0"/>
              <a:t>in low resources settings of </a:t>
            </a:r>
            <a:r>
              <a:rPr lang="en-US" sz="2400" dirty="0" smtClean="0"/>
              <a:t>Primary </a:t>
            </a:r>
            <a:r>
              <a:rPr lang="en-US" sz="2400" dirty="0"/>
              <a:t>health care </a:t>
            </a:r>
            <a:r>
              <a:rPr lang="en-US" sz="2400" dirty="0" smtClean="0"/>
              <a:t>station or at home</a:t>
            </a:r>
            <a:r>
              <a:rPr lang="en-US" sz="2400" dirty="0"/>
              <a:t>.</a:t>
            </a:r>
          </a:p>
          <a:p>
            <a:endParaRPr lang="fr-FR" dirty="0"/>
          </a:p>
        </p:txBody>
      </p:sp>
      <p:sp>
        <p:nvSpPr>
          <p:cNvPr id="4" name="Zone de texte 14"/>
          <p:cNvSpPr txBox="1"/>
          <p:nvPr/>
        </p:nvSpPr>
        <p:spPr>
          <a:xfrm>
            <a:off x="221933" y="1605915"/>
            <a:ext cx="903923" cy="4838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Preventing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infections</a:t>
            </a:r>
          </a:p>
        </p:txBody>
      </p:sp>
      <p:sp>
        <p:nvSpPr>
          <p:cNvPr id="5" name="Zone de texte 15"/>
          <p:cNvSpPr txBox="1"/>
          <p:nvPr/>
        </p:nvSpPr>
        <p:spPr>
          <a:xfrm>
            <a:off x="2436298" y="1622822"/>
            <a:ext cx="1378268" cy="4838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Integred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antenatal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care</a:t>
            </a:r>
          </a:p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Fighting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agains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toxins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Zone de texte 17"/>
          <p:cNvSpPr txBox="1"/>
          <p:nvPr/>
        </p:nvSpPr>
        <p:spPr>
          <a:xfrm>
            <a:off x="1223683" y="1601418"/>
            <a:ext cx="1118907" cy="4838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Maternal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nutrition</a:t>
            </a:r>
          </a:p>
        </p:txBody>
      </p:sp>
      <p:sp>
        <p:nvSpPr>
          <p:cNvPr id="7" name="Zone de texte 18"/>
          <p:cNvSpPr txBox="1"/>
          <p:nvPr/>
        </p:nvSpPr>
        <p:spPr>
          <a:xfrm>
            <a:off x="6120050" y="1581192"/>
            <a:ext cx="2808797" cy="3081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Newborn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nutrition</a:t>
            </a:r>
          </a:p>
        </p:txBody>
      </p:sp>
      <p:sp>
        <p:nvSpPr>
          <p:cNvPr id="8" name="Zone de texte 19"/>
          <p:cNvSpPr txBox="1"/>
          <p:nvPr/>
        </p:nvSpPr>
        <p:spPr>
          <a:xfrm>
            <a:off x="816770" y="855065"/>
            <a:ext cx="1594009" cy="4838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Fighting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against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FGR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Preconceptional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and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pregnancy</a:t>
            </a:r>
            <a:endParaRPr lang="fr-FR" sz="800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Zone de texte 20"/>
          <p:cNvSpPr txBox="1"/>
          <p:nvPr/>
        </p:nvSpPr>
        <p:spPr>
          <a:xfrm>
            <a:off x="4181000" y="1622822"/>
            <a:ext cx="1514475" cy="3404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Management infection and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comorbidities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Zone de texte 21"/>
          <p:cNvSpPr txBox="1"/>
          <p:nvPr/>
        </p:nvSpPr>
        <p:spPr>
          <a:xfrm>
            <a:off x="4828223" y="838760"/>
            <a:ext cx="1734503" cy="4838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115000"/>
              </a:lnSpc>
              <a:spcAft>
                <a:spcPts val="750"/>
              </a:spcAft>
              <a:buClrTx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Fighting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against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PGF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after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birth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1" name="Zone de texte 22"/>
          <p:cNvSpPr txBox="1"/>
          <p:nvPr/>
        </p:nvSpPr>
        <p:spPr>
          <a:xfrm>
            <a:off x="60511" y="2125713"/>
            <a:ext cx="1065344" cy="270178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Intermittent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preventive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malaria 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treatment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Prepregnancy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immunisation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against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Rubella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Tract Test and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treat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 HIV and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syphylis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Zone de texte 23"/>
          <p:cNvSpPr txBox="1"/>
          <p:nvPr/>
        </p:nvSpPr>
        <p:spPr>
          <a:xfrm>
            <a:off x="1189113" y="2114283"/>
            <a:ext cx="1188047" cy="27132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Preconceptional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diet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 :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Iron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, Calcium,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felate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Insuring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uptake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of &gt;1800 kcal/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day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during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pregnancy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Pregnancy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weight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gain 7-16kg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according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to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prepregnancy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weight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3" name="Zone de texte 24"/>
          <p:cNvSpPr txBox="1"/>
          <p:nvPr/>
        </p:nvSpPr>
        <p:spPr>
          <a:xfrm>
            <a:off x="2485577" y="2114283"/>
            <a:ext cx="1407318" cy="271321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8 ANC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visits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Monitoring of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fundal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height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Assessing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fetus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vitality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Hypertension and albumine screening</a:t>
            </a: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Bet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nets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impregnated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Iron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calcium 3 TPI,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nutrients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Prevention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premature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delivery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No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drugs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or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toxins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Zone de texte 25"/>
          <p:cNvSpPr txBox="1"/>
          <p:nvPr/>
        </p:nvSpPr>
        <p:spPr>
          <a:xfrm>
            <a:off x="4181000" y="2089785"/>
            <a:ext cx="1514475" cy="273770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Antibiotics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when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indicated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Oxygen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and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treatment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bronchodysplasia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Treatment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anemia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Warming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Limited invasive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devices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to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prevent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nosocomial infection</a:t>
            </a:r>
          </a:p>
        </p:txBody>
      </p:sp>
      <p:sp>
        <p:nvSpPr>
          <p:cNvPr id="15" name="Zone de texte 26"/>
          <p:cNvSpPr txBox="1"/>
          <p:nvPr/>
        </p:nvSpPr>
        <p:spPr>
          <a:xfrm>
            <a:off x="6019198" y="1977152"/>
            <a:ext cx="3050845" cy="285034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68579" tIns="34289" rIns="68579" bIns="342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Shorten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parenteral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feeding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Early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initiation of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enteral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feeding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Progressive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enteral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feeding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to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prevent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intolerance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espacially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after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bowel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surgery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20 ml/kg/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day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increasement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Protein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uptake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&gt;3g/kg/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day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for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improvement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protein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attrition </a:t>
            </a: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Priotize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breastfeeding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milk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of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own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mother+targeted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fortification.</a:t>
            </a: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Caution to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high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osmolarity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milk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Preterm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formula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can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be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used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as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feeding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option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when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BM not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available</a:t>
            </a:r>
            <a:endParaRPr lang="fr-FR" sz="800" b="1" kern="12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Implementtation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of KMC/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co-rooming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is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must</a:t>
            </a:r>
          </a:p>
          <a:p>
            <a:pPr marL="257168" indent="-257168" defTabSz="685783">
              <a:lnSpc>
                <a:spcPct val="115000"/>
              </a:lnSpc>
              <a:spcAft>
                <a:spcPts val="750"/>
              </a:spcAft>
              <a:buClrTx/>
              <a:buFont typeface="+mj-lt"/>
              <a:buAutoNum type="arabicPeriod"/>
            </a:pP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Close monitoring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weight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,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height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and </a:t>
            </a:r>
            <a:r>
              <a:rPr lang="fr-FR" sz="800" b="1" kern="1200" dirty="0" err="1">
                <a:solidFill>
                  <a:prstClr val="black"/>
                </a:solidFill>
                <a:ea typeface="Calibri"/>
                <a:cs typeface="Times New Roman"/>
              </a:rPr>
              <a:t>head</a:t>
            </a:r>
            <a:r>
              <a:rPr lang="fr-FR" sz="800" b="1" kern="12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1562339" y="635221"/>
            <a:ext cx="33814" cy="238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5554980" y="617670"/>
            <a:ext cx="33814" cy="23860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buClrTx/>
            </a:pPr>
            <a:endParaRPr lang="fr-FR" kern="120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sp>
        <p:nvSpPr>
          <p:cNvPr id="18" name="Flèche vers le bas 17"/>
          <p:cNvSpPr/>
          <p:nvPr/>
        </p:nvSpPr>
        <p:spPr>
          <a:xfrm>
            <a:off x="1632950" y="1326441"/>
            <a:ext cx="33814" cy="23860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buClrTx/>
            </a:pPr>
            <a:endParaRPr lang="fr-FR" kern="120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sp>
        <p:nvSpPr>
          <p:cNvPr id="19" name="Flèche à angle droit 18"/>
          <p:cNvSpPr/>
          <p:nvPr/>
        </p:nvSpPr>
        <p:spPr>
          <a:xfrm rot="10800000">
            <a:off x="471011" y="1114664"/>
            <a:ext cx="361950" cy="508159"/>
          </a:xfrm>
          <a:prstGeom prst="bentUpArrow">
            <a:avLst>
              <a:gd name="adj1" fmla="val 10645"/>
              <a:gd name="adj2" fmla="val 13291"/>
              <a:gd name="adj3" fmla="val 228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buClrTx/>
            </a:pPr>
            <a:endParaRPr lang="fr-FR" kern="1200">
              <a:solidFill>
                <a:prstClr val="white"/>
              </a:solidFill>
            </a:endParaRPr>
          </a:p>
        </p:txBody>
      </p:sp>
      <p:sp>
        <p:nvSpPr>
          <p:cNvPr id="20" name="Flèche à angle droit 19"/>
          <p:cNvSpPr/>
          <p:nvPr/>
        </p:nvSpPr>
        <p:spPr>
          <a:xfrm rot="10800000" flipH="1">
            <a:off x="2436301" y="1114664"/>
            <a:ext cx="438626" cy="508159"/>
          </a:xfrm>
          <a:prstGeom prst="bentUpArrow">
            <a:avLst>
              <a:gd name="adj1" fmla="val 5880"/>
              <a:gd name="adj2" fmla="val 13291"/>
              <a:gd name="adj3" fmla="val 22888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buClrTx/>
            </a:pPr>
            <a:endParaRPr lang="fr-FR" kern="120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5007770" y="1338936"/>
            <a:ext cx="33814" cy="23860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buClrTx/>
            </a:pPr>
            <a:endParaRPr lang="fr-FR" kern="120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6408672" y="1322632"/>
            <a:ext cx="33814" cy="24622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783">
              <a:buClrTx/>
            </a:pPr>
            <a:endParaRPr lang="fr-FR" kern="120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" y="27181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</a:pPr>
            <a:endParaRPr lang="fr-FR" kern="1200">
              <a:solidFill>
                <a:prstClr val="black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" y="370081"/>
            <a:ext cx="138545" cy="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</a:pPr>
            <a:endParaRPr lang="fr-FR" kern="1200">
              <a:solidFill>
                <a:prstClr val="black"/>
              </a:solidFill>
              <a:latin typeface="Arial" pitchFamily="34" charset="0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3D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9983" y="6672265"/>
            <a:ext cx="1978819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11244264" y="6736556"/>
            <a:ext cx="200739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6666"/>
              </a:lnSpc>
            </a:pPr>
            <a:r>
              <a:rPr lang="en-GB" sz="27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open seeds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1615738" y="7140179"/>
            <a:ext cx="1685925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4285"/>
              </a:lnSpc>
            </a:pPr>
            <a:r>
              <a:rPr lang="en-GB" sz="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mentoring &amp; training program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4975"/>
            <a:ext cx="769263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50" y="305702"/>
            <a:ext cx="35210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947" y="4446176"/>
            <a:ext cx="1359392" cy="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333209" y="85247"/>
            <a:ext cx="6910351" cy="8402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Tx/>
            </a:pPr>
            <a:r>
              <a:rPr lang="fr-FR" sz="5400" dirty="0">
                <a:solidFill>
                  <a:srgbClr val="1F2328"/>
                </a:solidFill>
                <a:latin typeface="-apple-system"/>
              </a:rPr>
              <a:t>P</a:t>
            </a:r>
            <a:r>
              <a:rPr lang="fr-FR" sz="5400" dirty="0" smtClean="0">
                <a:solidFill>
                  <a:srgbClr val="1F2328"/>
                </a:solidFill>
                <a:latin typeface="-apple-system"/>
              </a:rPr>
              <a:t>rogress </a:t>
            </a:r>
            <a:r>
              <a:rPr lang="fr-FR" sz="5400" dirty="0">
                <a:solidFill>
                  <a:srgbClr val="1F2328"/>
                </a:solidFill>
                <a:latin typeface="-apple-system"/>
              </a:rPr>
              <a:t>made</a:t>
            </a:r>
            <a:endParaRPr lang="fr-FR" sz="5400" kern="1200" dirty="0">
              <a:solidFill>
                <a:prstClr val="black">
                  <a:lumMod val="85000"/>
                  <a:lumOff val="1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" y="1173182"/>
            <a:ext cx="91440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We were able to clarify our objectives and better </a:t>
            </a:r>
            <a:r>
              <a:rPr lang="en-US" sz="1600" dirty="0" err="1" smtClean="0"/>
              <a:t>reorientate</a:t>
            </a:r>
            <a:r>
              <a:rPr lang="en-US" sz="1600" dirty="0" smtClean="0"/>
              <a:t> our work so that it became a collaborative project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/>
              <a:t>An introduction to </a:t>
            </a:r>
            <a:r>
              <a:rPr lang="en-US" sz="1600" dirty="0" err="1" smtClean="0"/>
              <a:t>Github</a:t>
            </a:r>
            <a:r>
              <a:rPr lang="en-US" sz="1600" dirty="0"/>
              <a:t>, although we haven't yet had a chance to exploit all its features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We </a:t>
            </a:r>
            <a:r>
              <a:rPr lang="en-US" sz="1600" dirty="0" smtClean="0"/>
              <a:t>learned how to set up a community through a vision, a read me file, missions</a:t>
            </a:r>
            <a:r>
              <a:rPr lang="en-US" sz="1600" dirty="0"/>
              <a:t>, </a:t>
            </a:r>
            <a:r>
              <a:rPr lang="en-US" sz="1600" dirty="0" smtClean="0"/>
              <a:t>personas, </a:t>
            </a:r>
            <a:r>
              <a:rPr lang="en-US" sz="1600" dirty="0"/>
              <a:t>pathways,, </a:t>
            </a:r>
            <a:r>
              <a:rPr lang="en-US" sz="1600" dirty="0" smtClean="0"/>
              <a:t>a code of conduct, and a </a:t>
            </a:r>
            <a:r>
              <a:rPr lang="en-US" sz="1600" dirty="0" smtClean="0"/>
              <a:t>contributor guideline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different aspects of open science through the </a:t>
            </a:r>
            <a:r>
              <a:rPr lang="en-US" sz="1600" dirty="0" err="1" smtClean="0"/>
              <a:t>Unesco</a:t>
            </a:r>
            <a:r>
              <a:rPr lang="en-US" sz="1600" dirty="0" smtClean="0"/>
              <a:t> definition and the different themes tackled that have a link with our work: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Open source hardware and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Open science infrastructure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Open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Open access publications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Open to diversity of </a:t>
            </a:r>
            <a:r>
              <a:rPr lang="en-US" sz="1600" dirty="0" err="1" smtClean="0"/>
              <a:t>knowlege</a:t>
            </a:r>
            <a:r>
              <a:rPr lang="en-US" sz="1600" dirty="0" smtClean="0"/>
              <a:t> (</a:t>
            </a:r>
            <a:r>
              <a:rPr lang="en-US" sz="1600" dirty="0" err="1" smtClean="0"/>
              <a:t>sholarly</a:t>
            </a:r>
            <a:r>
              <a:rPr lang="en-US" sz="1600" dirty="0" smtClean="0"/>
              <a:t> or </a:t>
            </a:r>
            <a:r>
              <a:rPr lang="en-US" sz="1600" dirty="0" err="1" smtClean="0"/>
              <a:t>indiginou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Creation </a:t>
            </a:r>
            <a:r>
              <a:rPr lang="en-US" sz="1600" dirty="0" smtClean="0"/>
              <a:t>of a social enterprise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8131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3D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9983" y="6672265"/>
            <a:ext cx="1978819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11244264" y="6736556"/>
            <a:ext cx="200739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6666"/>
              </a:lnSpc>
            </a:pPr>
            <a:r>
              <a:rPr lang="en-GB" sz="27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open seeds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1615738" y="7140179"/>
            <a:ext cx="1685925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4285"/>
              </a:lnSpc>
            </a:pPr>
            <a:r>
              <a:rPr lang="en-GB" sz="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mentoring &amp; training program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4975"/>
            <a:ext cx="769263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50" y="305702"/>
            <a:ext cx="35210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947" y="4446176"/>
            <a:ext cx="1359392" cy="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1193606" y="136504"/>
            <a:ext cx="7754950" cy="8402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Tx/>
            </a:pPr>
            <a:r>
              <a:rPr lang="fr-FR" sz="5400" dirty="0">
                <a:solidFill>
                  <a:srgbClr val="1F2328"/>
                </a:solidFill>
                <a:latin typeface="-apple-system"/>
              </a:rPr>
              <a:t> </a:t>
            </a:r>
            <a:r>
              <a:rPr lang="fr-FR" sz="5400" dirty="0" err="1" smtClean="0">
                <a:solidFill>
                  <a:srgbClr val="1F2328"/>
                </a:solidFill>
                <a:latin typeface="-apple-system"/>
              </a:rPr>
              <a:t>Hurdles</a:t>
            </a:r>
            <a:r>
              <a:rPr lang="fr-FR" sz="5400" dirty="0" smtClean="0">
                <a:solidFill>
                  <a:srgbClr val="1F2328"/>
                </a:solidFill>
                <a:latin typeface="-apple-system"/>
              </a:rPr>
              <a:t> </a:t>
            </a:r>
            <a:r>
              <a:rPr lang="fr-FR" sz="5400" dirty="0" err="1">
                <a:solidFill>
                  <a:srgbClr val="1F2328"/>
                </a:solidFill>
                <a:latin typeface="-apple-system"/>
              </a:rPr>
              <a:t>encountered</a:t>
            </a:r>
            <a:endParaRPr lang="fr-FR" sz="5400" kern="1200" dirty="0">
              <a:solidFill>
                <a:prstClr val="black">
                  <a:lumMod val="85000"/>
                  <a:lumOff val="1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954" y="1400674"/>
            <a:ext cx="90150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We had difficulties with the completion of our basic data, we were late with the data entry as well, so the </a:t>
            </a:r>
            <a:r>
              <a:rPr lang="en-US" sz="1800" kern="1200" dirty="0" err="1">
                <a:solidFill>
                  <a:prstClr val="black"/>
                </a:solidFill>
                <a:ea typeface="Arial Unicode MS"/>
                <a:cs typeface="+mn-cs"/>
              </a:rPr>
              <a:t>aplication</a:t>
            </a: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 could not be carried out for the moment and the curves have not yet been adopted</a:t>
            </a: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.</a:t>
            </a:r>
          </a:p>
          <a:p>
            <a:pPr algn="just">
              <a:buClrTx/>
            </a:pPr>
            <a:endParaRPr lang="en-US" sz="1800" kern="1200" dirty="0">
              <a:solidFill>
                <a:prstClr val="black"/>
              </a:solidFill>
              <a:ea typeface="Arial Unicode MS"/>
              <a:cs typeface="+mn-cs"/>
            </a:endParaRPr>
          </a:p>
          <a:p>
            <a:pPr algn="just">
              <a:buClrTx/>
            </a:pP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Language </a:t>
            </a: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barrier (my first language being French), I sometimes had to follow the recordings a second time in order to fully understand the subjects covered.</a:t>
            </a:r>
            <a:endParaRPr lang="fr-FR" sz="1800" kern="1200" dirty="0">
              <a:solidFill>
                <a:prstClr val="black"/>
              </a:solidFill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6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9D3D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9983" y="6672265"/>
            <a:ext cx="1978819" cy="585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/>
          <p:nvPr/>
        </p:nvSpPr>
        <p:spPr>
          <a:xfrm>
            <a:off x="11244264" y="6736556"/>
            <a:ext cx="200739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6666"/>
              </a:lnSpc>
            </a:pPr>
            <a:r>
              <a:rPr lang="en-GB" sz="2700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open seeds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/>
          <p:nvPr/>
        </p:nvSpPr>
        <p:spPr>
          <a:xfrm>
            <a:off x="11615738" y="7140179"/>
            <a:ext cx="1685925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14285"/>
              </a:lnSpc>
            </a:pPr>
            <a:r>
              <a:rPr lang="en-GB" sz="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mentoring &amp; training program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04975"/>
            <a:ext cx="769263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50" y="305702"/>
            <a:ext cx="35210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27" y="-1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05947" y="4446176"/>
            <a:ext cx="1359392" cy="39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928359" y="390889"/>
            <a:ext cx="7936979" cy="8402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Tx/>
            </a:pPr>
            <a:r>
              <a:rPr lang="fr-FR" sz="5400" kern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Arial Unicode MS"/>
                <a:cs typeface="Arial" pitchFamily="34" charset="0"/>
              </a:rPr>
              <a:t>What</a:t>
            </a:r>
            <a:r>
              <a:rPr lang="fr-FR" sz="5400" kern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Arial Unicode MS"/>
                <a:cs typeface="Arial" pitchFamily="34" charset="0"/>
              </a:rPr>
              <a:t> </a:t>
            </a:r>
            <a:r>
              <a:rPr lang="fr-FR" sz="5400" kern="1200" dirty="0" err="1">
                <a:solidFill>
                  <a:prstClr val="black">
                    <a:lumMod val="85000"/>
                    <a:lumOff val="15000"/>
                  </a:prstClr>
                </a:solidFill>
                <a:ea typeface="Arial Unicode MS"/>
                <a:cs typeface="Arial" pitchFamily="34" charset="0"/>
              </a:rPr>
              <a:t>comes</a:t>
            </a:r>
            <a:r>
              <a:rPr lang="fr-FR" sz="5400" kern="1200" dirty="0">
                <a:solidFill>
                  <a:prstClr val="black">
                    <a:lumMod val="85000"/>
                    <a:lumOff val="15000"/>
                  </a:prstClr>
                </a:solidFill>
                <a:ea typeface="Arial Unicode MS"/>
                <a:cs typeface="Arial" pitchFamily="34" charset="0"/>
              </a:rPr>
              <a:t> </a:t>
            </a:r>
            <a:r>
              <a:rPr lang="fr-FR" sz="5400" kern="1200" dirty="0" err="1">
                <a:solidFill>
                  <a:prstClr val="black">
                    <a:lumMod val="85000"/>
                    <a:lumOff val="15000"/>
                  </a:prstClr>
                </a:solidFill>
                <a:ea typeface="Arial Unicode MS"/>
                <a:cs typeface="Arial" pitchFamily="34" charset="0"/>
              </a:rPr>
              <a:t>next</a:t>
            </a:r>
            <a:endParaRPr lang="fr-FR" sz="5400" kern="1200" dirty="0">
              <a:solidFill>
                <a:prstClr val="black">
                  <a:lumMod val="85000"/>
                  <a:lumOff val="15000"/>
                </a:prstClr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603" y="1500733"/>
            <a:ext cx="89223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Tx/>
            </a:pP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Develop </a:t>
            </a: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an appropriate curve for the evaluation of premature newborns in our city and extend the study to other neonatology units in other regions of the country in order to achieve a national curve</a:t>
            </a: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.</a:t>
            </a:r>
          </a:p>
          <a:p>
            <a:pPr lvl="0" algn="just">
              <a:buClrTx/>
            </a:pPr>
            <a:endParaRPr lang="en-US" sz="1800" kern="1200" dirty="0" smtClean="0">
              <a:solidFill>
                <a:prstClr val="black"/>
              </a:solidFill>
              <a:ea typeface="Arial Unicode MS"/>
              <a:cs typeface="+mn-cs"/>
            </a:endParaRPr>
          </a:p>
          <a:p>
            <a:pPr lvl="0" algn="just">
              <a:buClrTx/>
            </a:pP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Create </a:t>
            </a: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an application open to all for predicting the growth of premature babies in Cameroon</a:t>
            </a: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.</a:t>
            </a:r>
          </a:p>
          <a:p>
            <a:pPr lvl="0" algn="just">
              <a:buClrTx/>
            </a:pPr>
            <a:endParaRPr lang="en-US" sz="1800" kern="1200" dirty="0" smtClean="0">
              <a:solidFill>
                <a:prstClr val="black"/>
              </a:solidFill>
              <a:ea typeface="Arial Unicode MS"/>
              <a:cs typeface="+mn-cs"/>
            </a:endParaRPr>
          </a:p>
          <a:p>
            <a:pPr lvl="0" algn="just">
              <a:buClrTx/>
            </a:pP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Create </a:t>
            </a: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an </a:t>
            </a:r>
            <a:r>
              <a:rPr lang="en-US" sz="1800" kern="1200" dirty="0" smtClean="0">
                <a:solidFill>
                  <a:prstClr val="black"/>
                </a:solidFill>
                <a:ea typeface="Arial Unicode MS"/>
                <a:cs typeface="+mn-cs"/>
              </a:rPr>
              <a:t>association </a:t>
            </a: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(ASPV </a:t>
            </a:r>
            <a:r>
              <a:rPr lang="en-US" sz="1800" kern="1200" dirty="0" err="1">
                <a:solidFill>
                  <a:prstClr val="black"/>
                </a:solidFill>
                <a:ea typeface="Arial Unicode MS"/>
                <a:cs typeface="+mn-cs"/>
              </a:rPr>
              <a:t>prema</a:t>
            </a:r>
            <a:r>
              <a:rPr lang="en-US" sz="1800" kern="1200" dirty="0">
                <a:solidFill>
                  <a:prstClr val="black"/>
                </a:solidFill>
                <a:ea typeface="Arial Unicode MS"/>
                <a:cs typeface="+mn-cs"/>
              </a:rPr>
              <a:t>) to help families of premature newborns, with an online website for the association and our community.</a:t>
            </a:r>
            <a:endParaRPr lang="fr-FR" sz="1800" kern="1200" dirty="0">
              <a:solidFill>
                <a:prstClr val="black"/>
              </a:solidFill>
              <a:ea typeface="Arial Unicode MS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1922" y="4491524"/>
            <a:ext cx="3558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You can </a:t>
            </a:r>
            <a:r>
              <a:rPr lang="en-US" dirty="0" err="1"/>
              <a:t>can</a:t>
            </a:r>
            <a:r>
              <a:rPr lang="en-US" dirty="0"/>
              <a:t> </a:t>
            </a:r>
            <a:r>
              <a:rPr lang="en-US" dirty="0" err="1"/>
              <a:t>contribuate</a:t>
            </a:r>
            <a:r>
              <a:rPr lang="en-US" dirty="0"/>
              <a:t> by follow this link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9" y="2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7489" y="1477108"/>
            <a:ext cx="7357850" cy="217798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7490386" y="3433692"/>
            <a:ext cx="8580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7499"/>
              </a:lnSpc>
            </a:pPr>
            <a:r>
              <a:rPr lang="en-GB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lang="en-GB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lang="en-GB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</a:t>
            </a:r>
            <a:r>
              <a:rPr lang="en-GB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ehudi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588450" y="3466850"/>
            <a:ext cx="13107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7499"/>
              </a:lnSpc>
            </a:pPr>
            <a:r>
              <a:rPr lang="en-GB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Bérénice</a:t>
            </a:r>
            <a:r>
              <a:rPr lang="en-GB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Batut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612488" y="3420799"/>
            <a:ext cx="11334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7499"/>
              </a:lnSpc>
            </a:pPr>
            <a:r>
              <a:rPr lang="en-GB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Emmy</a:t>
            </a:r>
            <a:r>
              <a:rPr lang="en-GB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Tsang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5553011" y="3364692"/>
            <a:ext cx="13107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7499"/>
              </a:lnSpc>
            </a:pPr>
            <a:r>
              <a:rPr lang="en-GB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Malvika</a:t>
            </a:r>
            <a:r>
              <a:rPr lang="en-GB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b="1" i="0" u="none" strike="noStrike" cap="none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Sharan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804050" y="404377"/>
            <a:ext cx="25538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16666"/>
              </a:lnSpc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50" y="305702"/>
            <a:ext cx="352100" cy="3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5947" y="4446176"/>
            <a:ext cx="1359392" cy="3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" y="1817078"/>
            <a:ext cx="1424747" cy="14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742" y="3334422"/>
            <a:ext cx="1424747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Elisée JAFSIA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4650" y="3985846"/>
            <a:ext cx="477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Pediatricians, healthcare staff, mothers of children</a:t>
            </a: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2145323" y="0"/>
            <a:ext cx="4572000" cy="840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Tx/>
            </a:pPr>
            <a:r>
              <a:rPr lang="fr-FR" sz="5400" dirty="0" err="1" smtClean="0">
                <a:solidFill>
                  <a:srgbClr val="1F2328"/>
                </a:solidFill>
                <a:latin typeface="-apple-system"/>
              </a:rPr>
              <a:t>Thank</a:t>
            </a:r>
            <a:r>
              <a:rPr lang="fr-FR" sz="5400" dirty="0" smtClean="0">
                <a:solidFill>
                  <a:srgbClr val="1F2328"/>
                </a:solidFill>
                <a:latin typeface="-apple-system"/>
              </a:rPr>
              <a:t> </a:t>
            </a:r>
            <a:r>
              <a:rPr lang="fr-FR" sz="5400" dirty="0" err="1" smtClean="0">
                <a:solidFill>
                  <a:srgbClr val="1F2328"/>
                </a:solidFill>
                <a:latin typeface="-apple-system"/>
              </a:rPr>
              <a:t>you</a:t>
            </a:r>
            <a:r>
              <a:rPr lang="fr-FR" sz="5400" dirty="0" smtClean="0">
                <a:solidFill>
                  <a:srgbClr val="1F2328"/>
                </a:solidFill>
                <a:latin typeface="-apple-system"/>
              </a:rPr>
              <a:t> </a:t>
            </a:r>
            <a:endParaRPr lang="fr-FR" sz="5400" kern="1200" dirty="0">
              <a:solidFill>
                <a:prstClr val="black">
                  <a:lumMod val="85000"/>
                  <a:lumOff val="15000"/>
                </a:prstClr>
              </a:solidFill>
              <a:ea typeface="Arial Unicode MS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tents Slide Master">
  <a:themeElements>
    <a:clrScheme name="ALLPPT - COLOR 0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786E"/>
      </a:accent1>
      <a:accent2>
        <a:srgbClr val="F0A884"/>
      </a:accent2>
      <a:accent3>
        <a:srgbClr val="EBD2A0"/>
      </a:accent3>
      <a:accent4>
        <a:srgbClr val="AFD2C8"/>
      </a:accent4>
      <a:accent5>
        <a:srgbClr val="96C8F0"/>
      </a:accent5>
      <a:accent6>
        <a:srgbClr val="5B5B5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11312</TotalTime>
  <Words>842</Words>
  <Application>Microsoft Office PowerPoint</Application>
  <PresentationFormat>Affichage à l'écran (16:9)</PresentationFormat>
  <Paragraphs>128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Arial</vt:lpstr>
      <vt:lpstr>Raleway</vt:lpstr>
      <vt:lpstr>Symbol</vt:lpstr>
      <vt:lpstr>Arial Unicode MS</vt:lpstr>
      <vt:lpstr>Times New Roman</vt:lpstr>
      <vt:lpstr>Calibri</vt:lpstr>
      <vt:lpstr>Open Sans</vt:lpstr>
      <vt:lpstr>-apple-system</vt:lpstr>
      <vt:lpstr>Raleway SemiBold</vt:lpstr>
      <vt:lpstr>Tahoma</vt:lpstr>
      <vt:lpstr>Calibri Light</vt:lpstr>
      <vt:lpstr>Simple Light</vt:lpstr>
      <vt:lpstr>1_Contents Slide Master</vt:lpstr>
      <vt:lpstr>2_Contents Slide Master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44</cp:revision>
  <dcterms:modified xsi:type="dcterms:W3CDTF">2023-06-13T21:29:07Z</dcterms:modified>
</cp:coreProperties>
</file>