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Nunito SemiBold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g+aWd8qFi499WdA3+Ycqol8zl/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NunitoSemiBold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SemiBold-boldItalic.fntdata"/><Relationship Id="rId30" Type="http://schemas.openxmlformats.org/officeDocument/2006/relationships/font" Target="fonts/NunitoSemiBold-italic.fntdata"/><Relationship Id="rId11" Type="http://schemas.openxmlformats.org/officeDocument/2006/relationships/slide" Target="slides/slide7.xml"/><Relationship Id="rId33" Type="http://schemas.openxmlformats.org/officeDocument/2006/relationships/font" Target="fonts/Nunito-bold.fntdata"/><Relationship Id="rId10" Type="http://schemas.openxmlformats.org/officeDocument/2006/relationships/slide" Target="slides/slide6.xml"/><Relationship Id="rId32" Type="http://schemas.openxmlformats.org/officeDocument/2006/relationships/font" Target="fonts/Nunito-regular.fntdata"/><Relationship Id="rId13" Type="http://schemas.openxmlformats.org/officeDocument/2006/relationships/slide" Target="slides/slide9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>
              <a:solidFill>
                <a:srgbClr val="6E6F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E6F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E6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3F3F3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" type="subTitle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3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GIF ANIMAD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1_GIF ANIMAD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3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b="0" i="0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8.png"/><Relationship Id="rId13" Type="http://schemas.openxmlformats.org/officeDocument/2006/relationships/image" Target="../media/image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1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bc-ld.org/" TargetMode="External"/><Relationship Id="rId4" Type="http://schemas.openxmlformats.org/officeDocument/2006/relationships/hyperlink" Target="https://abc-ld.org/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5.png"/><Relationship Id="rId7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n-GB"/>
              <a:t>Introduction to pedagogy and training design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6542" y="3848452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Adapted from the EOSC Synergy Train the Online Trainer course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Helen Clare, Jisc &amp; Linas Cepinskas, DANS</a:t>
            </a:r>
            <a:endParaRPr/>
          </a:p>
        </p:txBody>
      </p:sp>
      <p:pic>
        <p:nvPicPr>
          <p:cNvPr descr="bifi.png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8304" y="5349875"/>
            <a:ext cx="1738379" cy="772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SIC_logo_trans.tif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7575" y="6286129"/>
            <a:ext cx="1854684" cy="562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p.png"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0650" y="6286129"/>
            <a:ext cx="731520" cy="493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cd.png"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44309" t="0"/>
          <a:stretch/>
        </p:blipFill>
        <p:spPr>
          <a:xfrm>
            <a:off x="10276993" y="5380794"/>
            <a:ext cx="811822" cy="733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isc.png" id="96" name="Google Shape;9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7054" y="5419290"/>
            <a:ext cx="648762" cy="65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nc.png"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27794" y="5451704"/>
            <a:ext cx="1550327" cy="591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net.png" id="98" name="Google Shape;9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56872" y="6186478"/>
            <a:ext cx="1363300" cy="75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s.png" id="99" name="Google Shape;9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70561" y="6265725"/>
            <a:ext cx="1550327" cy="59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t.png" id="100" name="Google Shape;10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57519" y="6324468"/>
            <a:ext cx="1042416" cy="52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v.png" id="101" name="Google Shape;101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96792" y="6286129"/>
            <a:ext cx="1481328" cy="4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64662" y="5579546"/>
            <a:ext cx="6464260" cy="483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14400" marR="11620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EOSC-SYNERGY receives funding from the European Union’s Horizon 2020 research and innovation programme under grant agreement No. 857647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4506" y="5633414"/>
            <a:ext cx="590725" cy="3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101899" y="3848438"/>
            <a:ext cx="1838501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647619" y="2406343"/>
            <a:ext cx="2782169" cy="2783921"/>
            <a:chOff x="365882" y="-41454"/>
            <a:chExt cx="2782169" cy="2783921"/>
          </a:xfrm>
        </p:grpSpPr>
        <p:sp>
          <p:nvSpPr>
            <p:cNvPr id="230" name="Google Shape;230;p11"/>
            <p:cNvSpPr/>
            <p:nvPr/>
          </p:nvSpPr>
          <p:spPr>
            <a:xfrm>
              <a:off x="2115446" y="60528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2115446" y="60528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t/>
              </a:r>
              <a:endParaRPr b="1" i="0" sz="5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405062" y="-522"/>
              <a:ext cx="2742989" cy="2742989"/>
            </a:xfrm>
            <a:custGeom>
              <a:rect b="b" l="l" r="r" t="t"/>
              <a:pathLst>
                <a:path extrusionOk="0" h="120000" w="120000">
                  <a:moveTo>
                    <a:pt x="112124" y="44171"/>
                  </a:moveTo>
                  <a:lnTo>
                    <a:pt x="112124" y="44171"/>
                  </a:lnTo>
                  <a:cubicBezTo>
                    <a:pt x="114586" y="52279"/>
                    <a:pt x="115123" y="60849"/>
                    <a:pt x="113692" y="69201"/>
                  </a:cubicBezTo>
                  <a:lnTo>
                    <a:pt x="118945" y="70796"/>
                  </a:lnTo>
                  <a:lnTo>
                    <a:pt x="108159" y="74625"/>
                  </a:lnTo>
                  <a:lnTo>
                    <a:pt x="100440" y="65177"/>
                  </a:lnTo>
                  <a:lnTo>
                    <a:pt x="105687" y="66770"/>
                  </a:lnTo>
                  <a:cubicBezTo>
                    <a:pt x="106689" y="60012"/>
                    <a:pt x="106178" y="53116"/>
                    <a:pt x="104193" y="46579"/>
                  </a:cubicBezTo>
                  <a:close/>
                </a:path>
              </a:pathLst>
            </a:custGeom>
            <a:solidFill>
              <a:srgbClr val="BE283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115446" y="1709860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2115446" y="1709860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t/>
              </a:r>
              <a:endParaRPr b="1" i="0" sz="5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405062" y="-522"/>
              <a:ext cx="2742989" cy="2742989"/>
            </a:xfrm>
            <a:custGeom>
              <a:rect b="b" l="l" r="r" t="t"/>
              <a:pathLst>
                <a:path extrusionOk="0" h="120000" w="120000">
                  <a:moveTo>
                    <a:pt x="75829" y="112124"/>
                  </a:moveTo>
                  <a:lnTo>
                    <a:pt x="75829" y="112124"/>
                  </a:lnTo>
                  <a:cubicBezTo>
                    <a:pt x="67721" y="114586"/>
                    <a:pt x="59151" y="115123"/>
                    <a:pt x="50799" y="113692"/>
                  </a:cubicBezTo>
                  <a:lnTo>
                    <a:pt x="49204" y="118945"/>
                  </a:lnTo>
                  <a:lnTo>
                    <a:pt x="45375" y="108159"/>
                  </a:lnTo>
                  <a:lnTo>
                    <a:pt x="54823" y="100440"/>
                  </a:lnTo>
                  <a:lnTo>
                    <a:pt x="53230" y="105687"/>
                  </a:lnTo>
                  <a:lnTo>
                    <a:pt x="53230" y="105687"/>
                  </a:lnTo>
                  <a:cubicBezTo>
                    <a:pt x="59988" y="106689"/>
                    <a:pt x="66884" y="106178"/>
                    <a:pt x="73421" y="104193"/>
                  </a:cubicBezTo>
                  <a:close/>
                </a:path>
              </a:pathLst>
            </a:custGeom>
            <a:solidFill>
              <a:srgbClr val="C9D22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466113" y="1709860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466113" y="1709860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t/>
              </a:r>
              <a:endParaRPr b="1" i="0" sz="5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91802" y="-41454"/>
              <a:ext cx="2742989" cy="2742989"/>
            </a:xfrm>
            <a:custGeom>
              <a:rect b="b" l="l" r="r" t="t"/>
              <a:pathLst>
                <a:path extrusionOk="0" h="120000" w="120000">
                  <a:moveTo>
                    <a:pt x="8495" y="77741"/>
                  </a:moveTo>
                  <a:lnTo>
                    <a:pt x="8495" y="77741"/>
                  </a:lnTo>
                  <a:cubicBezTo>
                    <a:pt x="5735" y="69728"/>
                    <a:pt x="4883" y="61182"/>
                    <a:pt x="6006" y="52782"/>
                  </a:cubicBezTo>
                  <a:lnTo>
                    <a:pt x="697" y="51381"/>
                  </a:lnTo>
                  <a:lnTo>
                    <a:pt x="11335" y="47158"/>
                  </a:lnTo>
                  <a:lnTo>
                    <a:pt x="19396" y="56316"/>
                  </a:lnTo>
                  <a:lnTo>
                    <a:pt x="14094" y="54917"/>
                  </a:lnTo>
                  <a:lnTo>
                    <a:pt x="14094" y="54917"/>
                  </a:lnTo>
                  <a:cubicBezTo>
                    <a:pt x="13342" y="61708"/>
                    <a:pt x="14107" y="68581"/>
                    <a:pt x="16332" y="75042"/>
                  </a:cubicBezTo>
                  <a:close/>
                </a:path>
              </a:pathLst>
            </a:cu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2392" y="60916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432392" y="60916"/>
              <a:ext cx="971554" cy="97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0"/>
                <a:buFont typeface="Arial"/>
                <a:buNone/>
              </a:pPr>
              <a:r>
                <a:t/>
              </a:r>
              <a:endParaRPr b="1" i="0" sz="5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65882" y="-13180"/>
              <a:ext cx="2742989" cy="2742989"/>
            </a:xfrm>
            <a:custGeom>
              <a:rect b="b" l="l" r="r" t="t"/>
              <a:pathLst>
                <a:path extrusionOk="0" h="120000" w="120000">
                  <a:moveTo>
                    <a:pt x="44426" y="7799"/>
                  </a:moveTo>
                  <a:lnTo>
                    <a:pt x="44426" y="7799"/>
                  </a:lnTo>
                  <a:cubicBezTo>
                    <a:pt x="53083" y="5216"/>
                    <a:pt x="62246" y="4827"/>
                    <a:pt x="71091" y="6666"/>
                  </a:cubicBezTo>
                  <a:lnTo>
                    <a:pt x="72870" y="1473"/>
                  </a:lnTo>
                  <a:lnTo>
                    <a:pt x="76316" y="12388"/>
                  </a:lnTo>
                  <a:lnTo>
                    <a:pt x="66601" y="19768"/>
                  </a:lnTo>
                  <a:lnTo>
                    <a:pt x="68379" y="14580"/>
                  </a:lnTo>
                  <a:lnTo>
                    <a:pt x="68379" y="14580"/>
                  </a:lnTo>
                  <a:cubicBezTo>
                    <a:pt x="61194" y="13255"/>
                    <a:pt x="53797" y="13653"/>
                    <a:pt x="46795" y="15742"/>
                  </a:cubicBezTo>
                  <a:close/>
                </a:path>
              </a:pathLst>
            </a:custGeom>
            <a:solidFill>
              <a:srgbClr val="F8DB0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11"/>
          <p:cNvGrpSpPr/>
          <p:nvPr/>
        </p:nvGrpSpPr>
        <p:grpSpPr>
          <a:xfrm>
            <a:off x="6128808" y="1886905"/>
            <a:ext cx="3805540" cy="3807918"/>
            <a:chOff x="702286" y="-56263"/>
            <a:chExt cx="3805540" cy="3807918"/>
          </a:xfrm>
        </p:grpSpPr>
        <p:sp>
          <p:nvSpPr>
            <p:cNvPr id="243" name="Google Shape;243;p11"/>
            <p:cNvSpPr/>
            <p:nvPr/>
          </p:nvSpPr>
          <p:spPr>
            <a:xfrm>
              <a:off x="3097161" y="84045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3097161" y="84045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Design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755720" y="-451"/>
              <a:ext cx="3752106" cy="3752106"/>
            </a:xfrm>
            <a:custGeom>
              <a:rect b="b" l="l" r="r" t="t"/>
              <a:pathLst>
                <a:path extrusionOk="0" h="120000" w="120000">
                  <a:moveTo>
                    <a:pt x="112118" y="44111"/>
                  </a:moveTo>
                  <a:cubicBezTo>
                    <a:pt x="114603" y="52261"/>
                    <a:pt x="115141" y="60880"/>
                    <a:pt x="113690" y="69277"/>
                  </a:cubicBezTo>
                  <a:lnTo>
                    <a:pt x="118931" y="70874"/>
                  </a:lnTo>
                  <a:lnTo>
                    <a:pt x="108162" y="74683"/>
                  </a:lnTo>
                  <a:lnTo>
                    <a:pt x="100472" y="65247"/>
                  </a:lnTo>
                  <a:lnTo>
                    <a:pt x="105706" y="66842"/>
                  </a:lnTo>
                  <a:cubicBezTo>
                    <a:pt x="106724" y="60042"/>
                    <a:pt x="106212" y="53100"/>
                    <a:pt x="104207" y="46523"/>
                  </a:cubicBezTo>
                  <a:close/>
                </a:path>
              </a:pathLst>
            </a:custGeom>
            <a:solidFill>
              <a:srgbClr val="BE283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097161" y="2340989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3097161" y="2340989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Develop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755720" y="-451"/>
              <a:ext cx="3752106" cy="3752106"/>
            </a:xfrm>
            <a:custGeom>
              <a:rect b="b" l="l" r="r" t="t"/>
              <a:pathLst>
                <a:path extrusionOk="0" h="120000" w="120000">
                  <a:moveTo>
                    <a:pt x="75889" y="112118"/>
                  </a:moveTo>
                  <a:cubicBezTo>
                    <a:pt x="67739" y="114603"/>
                    <a:pt x="59120" y="115141"/>
                    <a:pt x="50723" y="113690"/>
                  </a:cubicBezTo>
                  <a:lnTo>
                    <a:pt x="49126" y="118931"/>
                  </a:lnTo>
                  <a:lnTo>
                    <a:pt x="45317" y="108162"/>
                  </a:lnTo>
                  <a:lnTo>
                    <a:pt x="54753" y="100472"/>
                  </a:lnTo>
                  <a:lnTo>
                    <a:pt x="53158" y="105706"/>
                  </a:lnTo>
                  <a:lnTo>
                    <a:pt x="53158" y="105706"/>
                  </a:lnTo>
                  <a:cubicBezTo>
                    <a:pt x="59958" y="106724"/>
                    <a:pt x="66900" y="106212"/>
                    <a:pt x="73477" y="104207"/>
                  </a:cubicBezTo>
                  <a:close/>
                </a:path>
              </a:pathLst>
            </a:custGeom>
            <a:solidFill>
              <a:srgbClr val="C9D22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40217" y="2340989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794078" y="2340982"/>
              <a:ext cx="1372200" cy="13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Implement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737577" y="-56263"/>
              <a:ext cx="3752106" cy="3752106"/>
            </a:xfrm>
            <a:custGeom>
              <a:rect b="b" l="l" r="r" t="t"/>
              <a:pathLst>
                <a:path extrusionOk="0" h="120000" w="120000">
                  <a:moveTo>
                    <a:pt x="8502" y="77794"/>
                  </a:moveTo>
                  <a:cubicBezTo>
                    <a:pt x="5719" y="69740"/>
                    <a:pt x="4864" y="61145"/>
                    <a:pt x="6005" y="52700"/>
                  </a:cubicBezTo>
                  <a:lnTo>
                    <a:pt x="709" y="51296"/>
                  </a:lnTo>
                  <a:lnTo>
                    <a:pt x="11331" y="47095"/>
                  </a:lnTo>
                  <a:lnTo>
                    <a:pt x="19363" y="56242"/>
                  </a:lnTo>
                  <a:lnTo>
                    <a:pt x="14073" y="54840"/>
                  </a:lnTo>
                  <a:lnTo>
                    <a:pt x="14073" y="54840"/>
                  </a:lnTo>
                  <a:cubicBezTo>
                    <a:pt x="13306" y="61674"/>
                    <a:pt x="14073" y="68593"/>
                    <a:pt x="16319" y="75093"/>
                  </a:cubicBezTo>
                  <a:close/>
                </a:path>
              </a:pathLst>
            </a:cu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794073" y="84576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794073" y="84576"/>
              <a:ext cx="1326167" cy="132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Analyse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702286" y="-17775"/>
              <a:ext cx="3752106" cy="3752106"/>
            </a:xfrm>
            <a:custGeom>
              <a:rect b="b" l="l" r="r" t="t"/>
              <a:pathLst>
                <a:path extrusionOk="0" h="120000" w="120000">
                  <a:moveTo>
                    <a:pt x="44360" y="7807"/>
                  </a:moveTo>
                  <a:lnTo>
                    <a:pt x="44360" y="7807"/>
                  </a:lnTo>
                  <a:cubicBezTo>
                    <a:pt x="53059" y="5200"/>
                    <a:pt x="62272" y="4809"/>
                    <a:pt x="71160" y="6669"/>
                  </a:cubicBezTo>
                  <a:lnTo>
                    <a:pt x="72941" y="1488"/>
                  </a:lnTo>
                  <a:lnTo>
                    <a:pt x="76369" y="12384"/>
                  </a:lnTo>
                  <a:lnTo>
                    <a:pt x="66668" y="19738"/>
                  </a:lnTo>
                  <a:lnTo>
                    <a:pt x="68447" y="14563"/>
                  </a:lnTo>
                  <a:lnTo>
                    <a:pt x="68447" y="14563"/>
                  </a:lnTo>
                  <a:cubicBezTo>
                    <a:pt x="61219" y="13219"/>
                    <a:pt x="53776" y="13619"/>
                    <a:pt x="46734" y="15729"/>
                  </a:cubicBezTo>
                  <a:close/>
                </a:path>
              </a:pathLst>
            </a:custGeom>
            <a:solidFill>
              <a:srgbClr val="F8DB0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11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In reality</a:t>
            </a:r>
            <a:endParaRPr/>
          </a:p>
        </p:txBody>
      </p:sp>
      <p:sp>
        <p:nvSpPr>
          <p:cNvPr id="256" name="Google Shape;256;p11"/>
          <p:cNvSpPr txBox="1"/>
          <p:nvPr>
            <p:ph idx="1" type="body"/>
          </p:nvPr>
        </p:nvSpPr>
        <p:spPr>
          <a:xfrm>
            <a:off x="838199" y="1825625"/>
            <a:ext cx="427868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It’s iterative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It’s not always linear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Evaluation at the core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7" name="Google Shape;257;p1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10673072" y="1889895"/>
            <a:ext cx="8502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7196284" y="2912824"/>
            <a:ext cx="1724025" cy="1733550"/>
          </a:xfrm>
          <a:prstGeom prst="donut">
            <a:avLst>
              <a:gd fmla="val 12283" name="adj"/>
            </a:avLst>
          </a:prstGeom>
          <a:solidFill>
            <a:schemeClr val="accent1">
              <a:alpha val="5215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7446589" y="3579544"/>
            <a:ext cx="12234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Evaluate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11"/>
          <p:cNvCxnSpPr/>
          <p:nvPr/>
        </p:nvCxnSpPr>
        <p:spPr>
          <a:xfrm>
            <a:off x="8392081" y="4060424"/>
            <a:ext cx="499696" cy="561243"/>
          </a:xfrm>
          <a:prstGeom prst="straightConnector1">
            <a:avLst/>
          </a:prstGeom>
          <a:noFill/>
          <a:ln cap="flat" cmpd="sng" w="31750">
            <a:solidFill>
              <a:srgbClr val="32BAD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2" name="Google Shape;262;p11"/>
          <p:cNvCxnSpPr/>
          <p:nvPr/>
        </p:nvCxnSpPr>
        <p:spPr>
          <a:xfrm flipH="1" rot="10800000">
            <a:off x="8282763" y="2832054"/>
            <a:ext cx="387238" cy="596946"/>
          </a:xfrm>
          <a:prstGeom prst="straightConnector1">
            <a:avLst/>
          </a:prstGeom>
          <a:noFill/>
          <a:ln cap="flat" cmpd="sng" w="31750">
            <a:solidFill>
              <a:srgbClr val="32BAD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3" name="Google Shape;263;p11"/>
          <p:cNvCxnSpPr/>
          <p:nvPr/>
        </p:nvCxnSpPr>
        <p:spPr>
          <a:xfrm flipH="1" rot="10800000">
            <a:off x="7245378" y="4044286"/>
            <a:ext cx="575846" cy="577381"/>
          </a:xfrm>
          <a:prstGeom prst="straightConnector1">
            <a:avLst/>
          </a:prstGeom>
          <a:noFill/>
          <a:ln cap="flat" cmpd="sng" w="31750">
            <a:solidFill>
              <a:srgbClr val="32BAD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64" name="Google Shape;264;p11"/>
          <p:cNvCxnSpPr/>
          <p:nvPr/>
        </p:nvCxnSpPr>
        <p:spPr>
          <a:xfrm>
            <a:off x="7331246" y="2941108"/>
            <a:ext cx="489978" cy="516176"/>
          </a:xfrm>
          <a:prstGeom prst="straightConnector1">
            <a:avLst/>
          </a:prstGeom>
          <a:noFill/>
          <a:ln cap="flat" cmpd="sng" w="31750">
            <a:solidFill>
              <a:srgbClr val="32BADD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5" name="Google Shape;265;p1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Evaluation</a:t>
            </a:r>
            <a:endParaRPr/>
          </a:p>
        </p:txBody>
      </p:sp>
      <p:sp>
        <p:nvSpPr>
          <p:cNvPr id="272" name="Google Shape;272;p12"/>
          <p:cNvSpPr txBox="1"/>
          <p:nvPr>
            <p:ph idx="1" type="body"/>
          </p:nvPr>
        </p:nvSpPr>
        <p:spPr>
          <a:xfrm>
            <a:off x="838200" y="1825625"/>
            <a:ext cx="54266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Different levels of evaluation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Linked to assessment 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Needs to be considered in design, not at the end</a:t>
            </a:r>
            <a:endParaRPr/>
          </a:p>
        </p:txBody>
      </p:sp>
      <p:sp>
        <p:nvSpPr>
          <p:cNvPr id="273" name="Google Shape;273;p1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4" name="Google Shape;274;p12"/>
          <p:cNvGrpSpPr/>
          <p:nvPr/>
        </p:nvGrpSpPr>
        <p:grpSpPr>
          <a:xfrm>
            <a:off x="5337840" y="1270913"/>
            <a:ext cx="4929622" cy="4038867"/>
            <a:chOff x="0" y="0"/>
            <a:chExt cx="4929622" cy="4038867"/>
          </a:xfrm>
        </p:grpSpPr>
        <p:sp>
          <p:nvSpPr>
            <p:cNvPr id="275" name="Google Shape;275;p12"/>
            <p:cNvSpPr/>
            <p:nvPr/>
          </p:nvSpPr>
          <p:spPr>
            <a:xfrm>
              <a:off x="1848608" y="0"/>
              <a:ext cx="1232405" cy="1012900"/>
            </a:xfrm>
            <a:prstGeom prst="trapezoid">
              <a:avLst>
                <a:gd fmla="val 60835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1848608" y="0"/>
              <a:ext cx="1232405" cy="10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t/>
              </a:r>
              <a:endParaRPr b="0" i="0" sz="6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1232405" y="1012900"/>
              <a:ext cx="2464811" cy="1012900"/>
            </a:xfrm>
            <a:prstGeom prst="trapezoid">
              <a:avLst>
                <a:gd fmla="val 60835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1663747" y="1012900"/>
              <a:ext cx="1602127" cy="10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t/>
              </a:r>
              <a:endParaRPr b="0" i="0" sz="6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616202" y="2025799"/>
              <a:ext cx="3697216" cy="1012900"/>
            </a:xfrm>
            <a:prstGeom prst="trapezoid">
              <a:avLst>
                <a:gd fmla="val 60835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 txBox="1"/>
            <p:nvPr/>
          </p:nvSpPr>
          <p:spPr>
            <a:xfrm>
              <a:off x="1263215" y="2025799"/>
              <a:ext cx="2403190" cy="10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t/>
              </a:r>
              <a:endParaRPr b="0" i="0" sz="6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0" y="3025967"/>
              <a:ext cx="4929622" cy="1012900"/>
            </a:xfrm>
            <a:prstGeom prst="trapezoid">
              <a:avLst>
                <a:gd fmla="val 60835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 txBox="1"/>
            <p:nvPr/>
          </p:nvSpPr>
          <p:spPr>
            <a:xfrm>
              <a:off x="862683" y="3025967"/>
              <a:ext cx="3204254" cy="10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t/>
              </a:r>
              <a:endParaRPr b="0" i="0" sz="6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2"/>
          <p:cNvSpPr txBox="1"/>
          <p:nvPr/>
        </p:nvSpPr>
        <p:spPr>
          <a:xfrm>
            <a:off x="5001721" y="5488128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Kirkpatrick, D. L. (1994). Evaluating training programs: the four levels. 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Francisco: Berrett-Koehler.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0048615" y="4501557"/>
            <a:ext cx="14318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9388220" y="3412612"/>
            <a:ext cx="1436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8805047" y="2426041"/>
            <a:ext cx="16273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Behaviour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8298977" y="1542663"/>
            <a:ext cx="12586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Two points to remember</a:t>
            </a:r>
            <a:endParaRPr/>
          </a:p>
        </p:txBody>
      </p:sp>
      <p:sp>
        <p:nvSpPr>
          <p:cNvPr id="295" name="Google Shape;295;p1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Bloom" id="296" name="Google Shape;2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30" y="1505336"/>
            <a:ext cx="5748262" cy="451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838200" y="6492875"/>
            <a:ext cx="671369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Image: Ron Carranza, https://teachonline.asu.edu/2016/05/integrating-technology-blooms-taxonomy/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7551897" y="2027238"/>
            <a:ext cx="37122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1. Activities should match the intended outcomes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2. And be engaging and appropriate for learners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Technology won’t fix poor training design </a:t>
            </a:r>
            <a:endParaRPr/>
          </a:p>
        </p:txBody>
      </p:sp>
      <p:sp>
        <p:nvSpPr>
          <p:cNvPr id="306" name="Google Shape;306;p1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arbage outline" id="307" name="Google Shape;3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55" y="2505739"/>
            <a:ext cx="1846522" cy="1846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rbage with solid fill" id="308" name="Google Shape;3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0775" y="2505739"/>
            <a:ext cx="1846522" cy="18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4"/>
          <p:cNvSpPr/>
          <p:nvPr/>
        </p:nvSpPr>
        <p:spPr>
          <a:xfrm rot="-5400000">
            <a:off x="3315728" y="2785604"/>
            <a:ext cx="536472" cy="13594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989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onitor with solid fill" id="310" name="Google Shape;3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9965" y="2431311"/>
            <a:ext cx="2068035" cy="206803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4"/>
          <p:cNvSpPr/>
          <p:nvPr/>
        </p:nvSpPr>
        <p:spPr>
          <a:xfrm rot="-5400000">
            <a:off x="7606151" y="2785604"/>
            <a:ext cx="536472" cy="13594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989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Your initial training analysis</a:t>
            </a:r>
            <a:endParaRPr/>
          </a:p>
        </p:txBody>
      </p:sp>
      <p:sp>
        <p:nvSpPr>
          <p:cNvPr id="319" name="Google Shape;3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The goals of your training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Topics to cover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Your audience / learners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Learning outcomes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Delivery method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Practical issues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0" name="Google Shape;320;p1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1" name="Google Shape;3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637" y="1259028"/>
            <a:ext cx="3492931" cy="4588880"/>
          </a:xfrm>
          <a:prstGeom prst="rect">
            <a:avLst/>
          </a:prstGeom>
          <a:noFill/>
          <a:ln cap="flat" cmpd="sng" w="9525">
            <a:solidFill>
              <a:srgbClr val="2989A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2" name="Google Shape;322;p1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Goals, objectives and outcomes</a:t>
            </a:r>
            <a:endParaRPr/>
          </a:p>
        </p:txBody>
      </p:sp>
      <p:sp>
        <p:nvSpPr>
          <p:cNvPr id="329" name="Google Shape;329;p1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0" name="Google Shape;330;p16"/>
          <p:cNvGrpSpPr/>
          <p:nvPr/>
        </p:nvGrpSpPr>
        <p:grpSpPr>
          <a:xfrm>
            <a:off x="993303" y="1642900"/>
            <a:ext cx="6547793" cy="4293705"/>
            <a:chOff x="0" y="0"/>
            <a:chExt cx="6547793" cy="4293705"/>
          </a:xfrm>
        </p:grpSpPr>
        <p:sp>
          <p:nvSpPr>
            <p:cNvPr id="331" name="Google Shape;331;p16"/>
            <p:cNvSpPr/>
            <p:nvPr/>
          </p:nvSpPr>
          <p:spPr>
            <a:xfrm rot="10800000">
              <a:off x="0" y="0"/>
              <a:ext cx="6547793" cy="1431235"/>
            </a:xfrm>
            <a:prstGeom prst="trapezoid">
              <a:avLst>
                <a:gd fmla="val 76249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1145863" y="0"/>
              <a:ext cx="4256066" cy="1431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-GB" sz="3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Goals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 rot="10800000">
              <a:off x="1091299" y="1431235"/>
              <a:ext cx="4365196" cy="1431235"/>
            </a:xfrm>
            <a:prstGeom prst="trapezoid">
              <a:avLst>
                <a:gd fmla="val 76249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 txBox="1"/>
            <p:nvPr/>
          </p:nvSpPr>
          <p:spPr>
            <a:xfrm>
              <a:off x="1855208" y="1431235"/>
              <a:ext cx="2837377" cy="1431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-GB" sz="3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2182598" y="2862470"/>
              <a:ext cx="2182598" cy="1431235"/>
            </a:xfrm>
            <a:prstGeom prst="trapezoid">
              <a:avLst>
                <a:gd fmla="val 76249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2182598" y="2862470"/>
              <a:ext cx="2182598" cy="1431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-GB" sz="3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Outcomes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16"/>
          <p:cNvSpPr/>
          <p:nvPr/>
        </p:nvSpPr>
        <p:spPr>
          <a:xfrm flipH="1">
            <a:off x="6364356" y="3322177"/>
            <a:ext cx="2663687" cy="982939"/>
          </a:xfrm>
          <a:prstGeom prst="homePlate">
            <a:avLst>
              <a:gd fmla="val 37818" name="adj"/>
            </a:avLst>
          </a:prstGeom>
          <a:solidFill>
            <a:srgbClr val="C00000">
              <a:alpha val="22352"/>
            </a:srgbClr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b="1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trainers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do to pursue the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 flipH="1">
            <a:off x="5472363" y="4736784"/>
            <a:ext cx="2663687" cy="982939"/>
          </a:xfrm>
          <a:prstGeom prst="homePlate">
            <a:avLst>
              <a:gd fmla="val 35603" name="adj"/>
            </a:avLst>
          </a:prstGeom>
          <a:solidFill>
            <a:srgbClr val="C00000">
              <a:alpha val="22352"/>
            </a:srgbClr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b="1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learners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do afterwards (evidence of reaching goal)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/>
          <p:nvPr/>
        </p:nvSpPr>
        <p:spPr>
          <a:xfrm flipH="1">
            <a:off x="7333982" y="1898505"/>
            <a:ext cx="2663687" cy="982939"/>
          </a:xfrm>
          <a:prstGeom prst="homePlate">
            <a:avLst>
              <a:gd fmla="val 36710" name="adj"/>
            </a:avLst>
          </a:prstGeom>
          <a:solidFill>
            <a:srgbClr val="C00000">
              <a:alpha val="22352"/>
            </a:srgbClr>
          </a:solidFill>
          <a:ln cap="rnd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 txBox="1"/>
          <p:nvPr/>
        </p:nvSpPr>
        <p:spPr>
          <a:xfrm>
            <a:off x="1129227" y="5936605"/>
            <a:ext cx="41841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Adapted from: http://www.drew.edu/sla/outcomes/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1505" y="5881545"/>
            <a:ext cx="873688" cy="30777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6"/>
          <p:cNvSpPr txBox="1"/>
          <p:nvPr/>
        </p:nvSpPr>
        <p:spPr>
          <a:xfrm>
            <a:off x="10327575" y="1904275"/>
            <a:ext cx="163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Improve data management at your university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9161500" y="3319113"/>
            <a:ext cx="283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Run a series of workshops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Raise awareness of available support services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6"/>
          <p:cNvSpPr txBox="1"/>
          <p:nvPr/>
        </p:nvSpPr>
        <p:spPr>
          <a:xfrm>
            <a:off x="8501100" y="4406800"/>
            <a:ext cx="3495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List the features of a data  management plan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Explain why data management is important  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 able to create a DMP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Know where to get support 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Your audience</a:t>
            </a:r>
            <a:endParaRPr/>
          </a:p>
        </p:txBody>
      </p:sp>
      <p:sp>
        <p:nvSpPr>
          <p:cNvPr id="351" name="Google Shape;351;p17"/>
          <p:cNvSpPr txBox="1"/>
          <p:nvPr>
            <p:ph idx="1" type="body"/>
          </p:nvPr>
        </p:nvSpPr>
        <p:spPr>
          <a:xfrm>
            <a:off x="838200" y="1825625"/>
            <a:ext cx="47904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Role, background and context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Prior knowledge, skills and experiences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Motivation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Barriers / fears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2" name="Google Shape;352;p1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3" name="Google Shape;353;p1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4" name="Google Shape;3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9252" y="1347703"/>
            <a:ext cx="3777275" cy="37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The ABC learning design method</a:t>
            </a:r>
            <a:endParaRPr/>
          </a:p>
        </p:txBody>
      </p:sp>
      <p:sp>
        <p:nvSpPr>
          <p:cNvPr id="361" name="Google Shape;36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 sz="2800"/>
              <a:t>Well established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Quick and simple (1.5 hours)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 sz="2800"/>
              <a:t>Can be done online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Map learner journey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 sz="2800"/>
              <a:t>Identify learning type activities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 sz="2800"/>
              <a:t>Select specific activities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3"/>
            </a:endParaRPr>
          </a:p>
          <a:p>
            <a:pPr indent="0" lvl="7" marL="3314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https://abc-ld.org/</a:t>
            </a:r>
            <a:r>
              <a:rPr lang="en-GB" sz="2400"/>
              <a:t> </a:t>
            </a:r>
            <a:endParaRPr/>
          </a:p>
        </p:txBody>
      </p:sp>
      <p:sp>
        <p:nvSpPr>
          <p:cNvPr id="362" name="Google Shape;362;p1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3" name="Google Shape;36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420961"/>
            <a:ext cx="5245062" cy="270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6545" y="5572465"/>
            <a:ext cx="2640227" cy="56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7032" y="3301287"/>
            <a:ext cx="3881150" cy="287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9"/>
          <p:cNvGrpSpPr/>
          <p:nvPr/>
        </p:nvGrpSpPr>
        <p:grpSpPr>
          <a:xfrm>
            <a:off x="889083" y="1388514"/>
            <a:ext cx="9166559" cy="4752793"/>
            <a:chOff x="1710555" y="1301503"/>
            <a:chExt cx="8771854" cy="4450378"/>
          </a:xfrm>
        </p:grpSpPr>
        <p:pic>
          <p:nvPicPr>
            <p:cNvPr id="372" name="Google Shape;37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10555" y="1301503"/>
              <a:ext cx="2828571" cy="2162069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373" name="Google Shape;37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45765" y="1301503"/>
              <a:ext cx="2849999" cy="2162069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374" name="Google Shape;37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02402" y="1301503"/>
              <a:ext cx="2880007" cy="2162069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375" name="Google Shape;37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10555" y="3614197"/>
              <a:ext cx="2828571" cy="213768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376" name="Google Shape;376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45765" y="3627327"/>
              <a:ext cx="2849999" cy="211142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377" name="Google Shape;377;p19"/>
            <p:cNvPicPr preferRelativeResize="0"/>
            <p:nvPr/>
          </p:nvPicPr>
          <p:blipFill rotWithShape="1">
            <a:blip r:embed="rId8">
              <a:alphaModFix/>
            </a:blip>
            <a:srcRect b="-126" l="0" r="0" t="0"/>
            <a:stretch/>
          </p:blipFill>
          <p:spPr>
            <a:xfrm>
              <a:off x="7602402" y="3627327"/>
              <a:ext cx="2879044" cy="2105869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78" name="Google Shape;378;p19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ABC Learning types cards </a:t>
            </a:r>
            <a:endParaRPr/>
          </a:p>
        </p:txBody>
      </p:sp>
      <p:sp>
        <p:nvSpPr>
          <p:cNvPr id="379" name="Google Shape;379;p1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0" name="Google Shape;380;p1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text, whiteboard&#10;&#10;Description automatically generated" id="387" name="Google Shape;3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5180"/>
            <a:ext cx="9144000" cy="592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 - RIA 857647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Before we start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825625"/>
            <a:ext cx="53256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Our aim is to help you create the best training you can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Meeting your aims and the needs of your learners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are starting from the assumption that training is the right solution! 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makes a good / bad training experience? </a:t>
            </a:r>
            <a:endParaRPr/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9468" y="1410955"/>
            <a:ext cx="4557155" cy="35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5893982" y="5200823"/>
            <a:ext cx="609777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Cathy Moore’s action mapping workflow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https://blog.cathy-moore.com/action-mapping-workflow-at-a-glance/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Design your training in easy steps</a:t>
            </a:r>
            <a:endParaRPr/>
          </a:p>
        </p:txBody>
      </p:sp>
      <p:sp>
        <p:nvSpPr>
          <p:cNvPr id="394" name="Google Shape;39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GB"/>
              <a:t>Why? </a:t>
            </a:r>
            <a:r>
              <a:rPr lang="en-GB"/>
              <a:t>To understand the basics of developing a training course (face-to-face/online) and practise designing it.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GB"/>
              <a:t>What? </a:t>
            </a:r>
            <a:r>
              <a:rPr lang="en-GB"/>
              <a:t>2 worksheets with practical questions from the initial training analysis and the ABC learning design model.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GB"/>
              <a:t>How?</a:t>
            </a:r>
            <a:r>
              <a:rPr lang="en-GB"/>
              <a:t> Individually or with colleagues.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GB"/>
              <a:t>Duration</a:t>
            </a:r>
            <a:r>
              <a:rPr lang="en-GB"/>
              <a:t>: 40-60 minutes</a:t>
            </a:r>
            <a:endParaRPr/>
          </a:p>
        </p:txBody>
      </p:sp>
      <p:sp>
        <p:nvSpPr>
          <p:cNvPr id="395" name="Google Shape;395;p2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6" name="Google Shape;396;p2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>
            <p:ph type="title"/>
          </p:nvPr>
        </p:nvSpPr>
        <p:spPr>
          <a:xfrm>
            <a:off x="838200" y="633600"/>
            <a:ext cx="92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Let’s start: an initial training analysis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3" name="Google Shape;403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Worksheet A - Initial training analysis (20 min):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GB"/>
              <a:t>Work through the worksheet by writing max. 2-3 sentences for each question.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/>
              <a:t>Focus on </a:t>
            </a:r>
            <a:r>
              <a:rPr b="1" lang="en-GB"/>
              <a:t>title</a:t>
            </a:r>
            <a:r>
              <a:rPr lang="en-GB"/>
              <a:t>/</a:t>
            </a:r>
            <a:r>
              <a:rPr b="1" lang="en-GB"/>
              <a:t>topics</a:t>
            </a:r>
            <a:r>
              <a:rPr lang="en-GB"/>
              <a:t>, </a:t>
            </a:r>
            <a:r>
              <a:rPr b="1" lang="en-GB"/>
              <a:t>goals</a:t>
            </a:r>
            <a:r>
              <a:rPr lang="en-GB"/>
              <a:t>, </a:t>
            </a:r>
            <a:r>
              <a:rPr b="1" lang="en-GB"/>
              <a:t>audience</a:t>
            </a:r>
            <a:r>
              <a:rPr lang="en-GB"/>
              <a:t>, </a:t>
            </a:r>
            <a:r>
              <a:rPr b="1" lang="en-GB"/>
              <a:t>content </a:t>
            </a:r>
            <a:r>
              <a:rPr lang="en-GB"/>
              <a:t>and</a:t>
            </a:r>
            <a:r>
              <a:rPr b="1" lang="en-GB"/>
              <a:t> benefits/outcomes for your learners</a:t>
            </a:r>
            <a:r>
              <a:rPr lang="en-GB"/>
              <a:t>. </a:t>
            </a:r>
            <a:endParaRPr/>
          </a:p>
        </p:txBody>
      </p:sp>
      <p:sp>
        <p:nvSpPr>
          <p:cNvPr id="404" name="Google Shape;404;p22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5" name="Google Shape;405;p22"/>
          <p:cNvSpPr txBox="1"/>
          <p:nvPr>
            <p:ph idx="11" type="ftr"/>
          </p:nvPr>
        </p:nvSpPr>
        <p:spPr>
          <a:xfrm>
            <a:off x="838200" y="6356350"/>
            <a:ext cx="73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continue with a design </a:t>
            </a:r>
            <a:endParaRPr/>
          </a:p>
        </p:txBody>
      </p:sp>
      <p:sp>
        <p:nvSpPr>
          <p:cNvPr id="412" name="Google Shape;412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Worksheet B -  A learner’s journey (20 min)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2500"/>
              <a:t>Think of the</a:t>
            </a:r>
            <a:r>
              <a:rPr b="1" lang="en-GB" sz="2500"/>
              <a:t> content</a:t>
            </a:r>
            <a:r>
              <a:rPr lang="en-GB" sz="2500"/>
              <a:t> and </a:t>
            </a:r>
            <a:r>
              <a:rPr b="1" lang="en-GB" sz="2500"/>
              <a:t>learning activities</a:t>
            </a:r>
            <a:r>
              <a:rPr lang="en-GB" sz="2500"/>
              <a:t> you would like to include in your training (topics/sessions, learning activities, duration). 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Indicate, the </a:t>
            </a:r>
            <a:r>
              <a:rPr b="1" lang="en-GB" sz="2500"/>
              <a:t>duration </a:t>
            </a:r>
            <a:r>
              <a:rPr lang="en-GB" sz="2500"/>
              <a:t>and moments of </a:t>
            </a:r>
            <a:r>
              <a:rPr b="1" lang="en-GB" sz="2500"/>
              <a:t>assessment</a:t>
            </a:r>
            <a:r>
              <a:rPr lang="en-GB" sz="2500"/>
              <a:t>, if possible. </a:t>
            </a:r>
            <a:endParaRPr sz="25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2500"/>
              <a:t>Write down your choices in </a:t>
            </a:r>
            <a:r>
              <a:rPr b="1" lang="en-GB" sz="2500"/>
              <a:t>short sentences/key words.</a:t>
            </a:r>
            <a:r>
              <a:rPr lang="en-GB" sz="2500"/>
              <a:t> </a:t>
            </a:r>
            <a:endParaRPr sz="25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2500"/>
              <a:t>If needed, go back to Worksheet A for the </a:t>
            </a:r>
            <a:r>
              <a:rPr b="1" lang="en-GB" sz="2500"/>
              <a:t>content section</a:t>
            </a:r>
            <a:r>
              <a:rPr lang="en-GB" sz="2500"/>
              <a:t> of your future course.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</p:txBody>
      </p:sp>
      <p:sp>
        <p:nvSpPr>
          <p:cNvPr id="413" name="Google Shape;413;p23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4" name="Google Shape;414;p23"/>
          <p:cNvSpPr txBox="1"/>
          <p:nvPr>
            <p:ph idx="11" type="ftr"/>
          </p:nvPr>
        </p:nvSpPr>
        <p:spPr>
          <a:xfrm>
            <a:off x="838200" y="6356350"/>
            <a:ext cx="73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53137"/>
            <a:ext cx="3486665" cy="51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4"/>
          <p:cNvSpPr txBox="1"/>
          <p:nvPr>
            <p:ph idx="1" type="body"/>
          </p:nvPr>
        </p:nvSpPr>
        <p:spPr>
          <a:xfrm>
            <a:off x="4324865" y="1369319"/>
            <a:ext cx="742846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br>
              <a:rPr b="0" lang="en-GB" sz="4000"/>
            </a:br>
            <a:r>
              <a:rPr b="0" i="0" lang="en-GB" u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 further information: </a:t>
            </a:r>
            <a:endParaRPr b="0" sz="4000"/>
          </a:p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b="0" sz="3000"/>
          </a:p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br>
              <a:rPr b="0" lang="en-GB" sz="4000"/>
            </a:br>
            <a:br>
              <a:rPr b="0" lang="en-GB" sz="4000"/>
            </a:br>
            <a:r>
              <a:rPr b="1" lang="en-GB" sz="3000">
                <a:solidFill>
                  <a:srgbClr val="DD282E"/>
                </a:solidFill>
                <a:latin typeface="Nunito"/>
                <a:ea typeface="Nunito"/>
                <a:cs typeface="Nunito"/>
                <a:sym typeface="Nunito"/>
              </a:rPr>
              <a:t>learn</a:t>
            </a:r>
            <a:r>
              <a:rPr b="1" i="0" lang="en-GB" sz="3000" u="none" strike="noStrike">
                <a:solidFill>
                  <a:srgbClr val="DD282E"/>
                </a:solidFill>
                <a:latin typeface="Nunito"/>
                <a:ea typeface="Nunito"/>
                <a:cs typeface="Nunito"/>
                <a:sym typeface="Nunito"/>
              </a:rPr>
              <a:t>.eosc-synergy.eu</a:t>
            </a:r>
            <a:endParaRPr b="0" sz="4300"/>
          </a:p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b="0" sz="3000"/>
          </a:p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54"/>
              <a:buNone/>
            </a:pPr>
            <a:r>
              <a:rPr b="1" i="0" lang="en-GB" u="none" strike="noStrike">
                <a:solidFill>
                  <a:srgbClr val="DD282E"/>
                </a:solidFill>
                <a:latin typeface="Nunito"/>
                <a:ea typeface="Nunito"/>
                <a:cs typeface="Nunito"/>
                <a:sym typeface="Nunito"/>
              </a:rPr>
              <a:t>www.eosc-synergy.eu</a:t>
            </a:r>
            <a:endParaRPr b="0" sz="40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br>
              <a:rPr lang="en-GB"/>
            </a:br>
            <a:endParaRPr/>
          </a:p>
        </p:txBody>
      </p:sp>
      <p:sp>
        <p:nvSpPr>
          <p:cNvPr id="422" name="Google Shape;422;p2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3" name="Google Shape;423;p2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Pedagogy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38200" y="1825625"/>
            <a:ext cx="64028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/>
              <a:t>“the art, science, or profession </a:t>
            </a:r>
            <a:br>
              <a:rPr lang="en-GB" sz="3200"/>
            </a:br>
            <a:r>
              <a:rPr lang="en-GB" sz="3200"/>
              <a:t>of teaching” </a:t>
            </a:r>
            <a:endParaRPr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www.merriam-webster.com</a:t>
            </a:r>
            <a:endParaRPr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/>
              <a:t>“the study of the methods and activities of teaching”</a:t>
            </a:r>
            <a:endParaRPr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dictionary.cambridge.org</a:t>
            </a:r>
            <a:endParaRPr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3436" y="1825625"/>
            <a:ext cx="4143848" cy="305489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4"/>
          <p:cNvSpPr txBox="1"/>
          <p:nvPr/>
        </p:nvSpPr>
        <p:spPr>
          <a:xfrm>
            <a:off x="6737276" y="4936441"/>
            <a:ext cx="60980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www.educarepk.com/pedagogy-vs-andragogy.html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Bloom’s taxonomy</a:t>
            </a:r>
            <a:endParaRPr/>
          </a:p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Diagram&#10;&#10;Description automatically generated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11902"/>
          <a:stretch/>
        </p:blipFill>
        <p:spPr>
          <a:xfrm>
            <a:off x="795866" y="1384342"/>
            <a:ext cx="9707719" cy="481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Scaffolding</a:t>
            </a:r>
            <a:endParaRPr/>
          </a:p>
        </p:txBody>
      </p:sp>
      <p:sp>
        <p:nvSpPr>
          <p:cNvPr id="142" name="Google Shape;142;p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449" y="1476333"/>
            <a:ext cx="10503568" cy="445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Why are you doing training?  </a:t>
            </a:r>
            <a:endParaRPr/>
          </a:p>
        </p:txBody>
      </p:sp>
      <p:sp>
        <p:nvSpPr>
          <p:cNvPr id="151" name="Google Shape;15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Arial"/>
              <a:buChar char="•"/>
            </a:pPr>
            <a:r>
              <a:rPr lang="en-GB"/>
              <a:t>Teach others a topic/skill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Arial"/>
              <a:buChar char="•"/>
            </a:pPr>
            <a:r>
              <a:rPr lang="en-GB"/>
              <a:t>Encourage best use / practice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Arial"/>
              <a:buChar char="•"/>
            </a:pPr>
            <a:r>
              <a:rPr lang="en-GB"/>
              <a:t>Change attitudes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Arial"/>
              <a:buChar char="•"/>
            </a:pPr>
            <a:r>
              <a:rPr lang="en-GB"/>
              <a:t>Promote open science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Arial"/>
              <a:buChar char="•"/>
            </a:pPr>
            <a:r>
              <a:rPr lang="en-GB"/>
              <a:t>Gather feedback on services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Font typeface="Arial"/>
              <a:buChar char="•"/>
            </a:pPr>
            <a:r>
              <a:rPr lang="en-GB"/>
              <a:t>Build a user community...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roup brainstorm outline"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1061" y="1690688"/>
            <a:ext cx="3398108" cy="339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Reasons to think about design</a:t>
            </a:r>
            <a:endParaRPr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1329429" y="1820652"/>
            <a:ext cx="98971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Make your course more effective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Choose suitable methods and tools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Make best use of resources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Make materials easy to use and re-use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Meet legal requirements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Save yourself time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To measure the success of your training</a:t>
            </a:r>
            <a:endParaRPr/>
          </a:p>
        </p:txBody>
      </p:sp>
      <p:sp>
        <p:nvSpPr>
          <p:cNvPr id="162" name="Google Shape;162;p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larm Ringing outline"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587" y="4450369"/>
            <a:ext cx="498786" cy="498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ficial Intelligence outline"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95" y="1931708"/>
            <a:ext cx="498786" cy="498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ycle outline" id="165" name="Google Shape;1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3453353"/>
            <a:ext cx="498786" cy="498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ins outline" id="166" name="Google Shape;1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2481" y="2941098"/>
            <a:ext cx="479813" cy="479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rench outline" id="167" name="Google Shape;16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1996" y="2475831"/>
            <a:ext cx="405705" cy="405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les of justice outline" id="168" name="Google Shape;16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0451" y="3996321"/>
            <a:ext cx="445569" cy="445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outline" id="169" name="Google Shape;169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7040" y="5034996"/>
            <a:ext cx="412389" cy="412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print outline" id="170" name="Google Shape;170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10100" y="1875048"/>
            <a:ext cx="2743700" cy="2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How to think about good design</a:t>
            </a:r>
            <a:endParaRPr/>
          </a:p>
        </p:txBody>
      </p:sp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838200" y="1825625"/>
            <a:ext cx="43380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Many models available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ADDIE gives an overarching framework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Other models can be used to guide each stage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>
            <a:off x="6128808" y="1886905"/>
            <a:ext cx="3805540" cy="3807918"/>
            <a:chOff x="6128808" y="1886905"/>
            <a:chExt cx="3805540" cy="3807918"/>
          </a:xfrm>
        </p:grpSpPr>
        <p:grpSp>
          <p:nvGrpSpPr>
            <p:cNvPr id="180" name="Google Shape;180;p9"/>
            <p:cNvGrpSpPr/>
            <p:nvPr/>
          </p:nvGrpSpPr>
          <p:grpSpPr>
            <a:xfrm>
              <a:off x="6128808" y="1886905"/>
              <a:ext cx="3805540" cy="3807918"/>
              <a:chOff x="702286" y="-56263"/>
              <a:chExt cx="3805540" cy="3807918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3097161" y="84045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9"/>
              <p:cNvSpPr txBox="1"/>
              <p:nvPr/>
            </p:nvSpPr>
            <p:spPr>
              <a:xfrm>
                <a:off x="3097161" y="84045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Design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755720" y="-451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112118" y="44111"/>
                    </a:moveTo>
                    <a:cubicBezTo>
                      <a:pt x="114603" y="52261"/>
                      <a:pt x="115141" y="60880"/>
                      <a:pt x="113690" y="69277"/>
                    </a:cubicBezTo>
                    <a:lnTo>
                      <a:pt x="118931" y="70874"/>
                    </a:lnTo>
                    <a:lnTo>
                      <a:pt x="108162" y="74683"/>
                    </a:lnTo>
                    <a:lnTo>
                      <a:pt x="100472" y="65247"/>
                    </a:lnTo>
                    <a:lnTo>
                      <a:pt x="105706" y="66842"/>
                    </a:lnTo>
                    <a:cubicBezTo>
                      <a:pt x="106724" y="60042"/>
                      <a:pt x="106212" y="53100"/>
                      <a:pt x="104207" y="46523"/>
                    </a:cubicBezTo>
                    <a:close/>
                  </a:path>
                </a:pathLst>
              </a:custGeom>
              <a:solidFill>
                <a:srgbClr val="BE2832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3097161" y="2340989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9"/>
              <p:cNvSpPr txBox="1"/>
              <p:nvPr/>
            </p:nvSpPr>
            <p:spPr>
              <a:xfrm>
                <a:off x="3097161" y="2340989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Develop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755720" y="-451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75889" y="112118"/>
                    </a:moveTo>
                    <a:cubicBezTo>
                      <a:pt x="67739" y="114603"/>
                      <a:pt x="59120" y="115141"/>
                      <a:pt x="50723" y="113690"/>
                    </a:cubicBezTo>
                    <a:lnTo>
                      <a:pt x="49126" y="118931"/>
                    </a:lnTo>
                    <a:lnTo>
                      <a:pt x="45317" y="108162"/>
                    </a:lnTo>
                    <a:lnTo>
                      <a:pt x="54753" y="100472"/>
                    </a:lnTo>
                    <a:lnTo>
                      <a:pt x="53158" y="105706"/>
                    </a:lnTo>
                    <a:lnTo>
                      <a:pt x="53158" y="105706"/>
                    </a:lnTo>
                    <a:cubicBezTo>
                      <a:pt x="59958" y="106724"/>
                      <a:pt x="66900" y="106212"/>
                      <a:pt x="73477" y="104207"/>
                    </a:cubicBezTo>
                    <a:close/>
                  </a:path>
                </a:pathLst>
              </a:custGeom>
              <a:solidFill>
                <a:srgbClr val="C9D22A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840217" y="2340989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9"/>
              <p:cNvSpPr txBox="1"/>
              <p:nvPr/>
            </p:nvSpPr>
            <p:spPr>
              <a:xfrm>
                <a:off x="755728" y="2340982"/>
                <a:ext cx="1410600" cy="132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Implement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37577" y="-56263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8502" y="77794"/>
                    </a:moveTo>
                    <a:cubicBezTo>
                      <a:pt x="5719" y="69740"/>
                      <a:pt x="4864" y="61145"/>
                      <a:pt x="6005" y="52700"/>
                    </a:cubicBezTo>
                    <a:lnTo>
                      <a:pt x="709" y="51296"/>
                    </a:lnTo>
                    <a:lnTo>
                      <a:pt x="11331" y="47095"/>
                    </a:lnTo>
                    <a:lnTo>
                      <a:pt x="19363" y="56242"/>
                    </a:lnTo>
                    <a:lnTo>
                      <a:pt x="14073" y="54840"/>
                    </a:lnTo>
                    <a:lnTo>
                      <a:pt x="14073" y="54840"/>
                    </a:lnTo>
                    <a:cubicBezTo>
                      <a:pt x="13306" y="61674"/>
                      <a:pt x="14073" y="68593"/>
                      <a:pt x="16319" y="75093"/>
                    </a:cubicBezTo>
                    <a:close/>
                  </a:path>
                </a:pathLst>
              </a:custGeom>
              <a:solidFill>
                <a:srgbClr val="36BDDF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794073" y="84576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9"/>
              <p:cNvSpPr txBox="1"/>
              <p:nvPr/>
            </p:nvSpPr>
            <p:spPr>
              <a:xfrm>
                <a:off x="794073" y="84576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Analyse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702286" y="-17775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44360" y="7807"/>
                    </a:moveTo>
                    <a:lnTo>
                      <a:pt x="44360" y="7807"/>
                    </a:lnTo>
                    <a:cubicBezTo>
                      <a:pt x="53059" y="5200"/>
                      <a:pt x="62272" y="4809"/>
                      <a:pt x="71160" y="6669"/>
                    </a:cubicBezTo>
                    <a:lnTo>
                      <a:pt x="72941" y="1488"/>
                    </a:lnTo>
                    <a:lnTo>
                      <a:pt x="76369" y="12384"/>
                    </a:lnTo>
                    <a:lnTo>
                      <a:pt x="66668" y="19738"/>
                    </a:lnTo>
                    <a:lnTo>
                      <a:pt x="68447" y="14563"/>
                    </a:lnTo>
                    <a:lnTo>
                      <a:pt x="68447" y="14563"/>
                    </a:lnTo>
                    <a:cubicBezTo>
                      <a:pt x="61219" y="13219"/>
                      <a:pt x="53776" y="13619"/>
                      <a:pt x="46734" y="15729"/>
                    </a:cubicBezTo>
                    <a:close/>
                  </a:path>
                </a:pathLst>
              </a:custGeom>
              <a:solidFill>
                <a:srgbClr val="F8DB0C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9"/>
            <p:cNvSpPr/>
            <p:nvPr/>
          </p:nvSpPr>
          <p:spPr>
            <a:xfrm>
              <a:off x="7196284" y="2912824"/>
              <a:ext cx="1724025" cy="1733550"/>
            </a:xfrm>
            <a:prstGeom prst="donut">
              <a:avLst>
                <a:gd fmla="val 12283" name="adj"/>
              </a:avLst>
            </a:prstGeom>
            <a:solidFill>
              <a:schemeClr val="accent1">
                <a:alpha val="5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7446589" y="3579544"/>
              <a:ext cx="12234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In reality</a:t>
            </a:r>
            <a:endParaRPr/>
          </a:p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838200" y="1825625"/>
            <a:ext cx="34400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It’s tempting to jump straight into development </a:t>
            </a:r>
            <a:endParaRPr/>
          </a:p>
          <a:p>
            <a:pPr indent="-1473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Char char="•"/>
            </a:pPr>
            <a:r>
              <a:rPr lang="en-GB"/>
              <a:t>Don’t skip analysis and design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3" name="Google Shape;203;p1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0673072" y="1889895"/>
            <a:ext cx="8502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4593287" y="1690688"/>
            <a:ext cx="1153788" cy="829079"/>
          </a:xfrm>
          <a:prstGeom prst="wedgeRoundRectCallout">
            <a:avLst>
              <a:gd fmla="val 84363" name="adj1"/>
              <a:gd fmla="val 38972" name="adj2"/>
              <a:gd fmla="val 16667" name="adj3"/>
            </a:avLst>
          </a:prstGeom>
          <a:solidFill>
            <a:srgbClr val="D5F1F9"/>
          </a:solidFill>
          <a:ln cap="flat" cmpd="sng" w="25400">
            <a:solidFill>
              <a:srgbClr val="2989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595959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Start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10503568" y="4646374"/>
            <a:ext cx="1246510" cy="953105"/>
          </a:xfrm>
          <a:prstGeom prst="wedgeRoundRectCallout">
            <a:avLst>
              <a:gd fmla="val -85382" name="adj1"/>
              <a:gd fmla="val 3382" name="adj2"/>
              <a:gd fmla="val 16667" name="adj3"/>
            </a:avLst>
          </a:prstGeom>
          <a:solidFill>
            <a:srgbClr val="AEE4F2"/>
          </a:solidFill>
          <a:ln cap="flat" cmpd="sng" w="25400">
            <a:solidFill>
              <a:srgbClr val="2989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3F3F3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Not here!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10"/>
          <p:cNvGrpSpPr/>
          <p:nvPr/>
        </p:nvGrpSpPr>
        <p:grpSpPr>
          <a:xfrm>
            <a:off x="6128808" y="1886905"/>
            <a:ext cx="3805540" cy="3807918"/>
            <a:chOff x="6128808" y="1886905"/>
            <a:chExt cx="3805540" cy="3807918"/>
          </a:xfrm>
        </p:grpSpPr>
        <p:grpSp>
          <p:nvGrpSpPr>
            <p:cNvPr id="208" name="Google Shape;208;p10"/>
            <p:cNvGrpSpPr/>
            <p:nvPr/>
          </p:nvGrpSpPr>
          <p:grpSpPr>
            <a:xfrm>
              <a:off x="6128808" y="1886905"/>
              <a:ext cx="3805540" cy="3807918"/>
              <a:chOff x="702286" y="-56263"/>
              <a:chExt cx="3805540" cy="3807918"/>
            </a:xfrm>
          </p:grpSpPr>
          <p:sp>
            <p:nvSpPr>
              <p:cNvPr id="209" name="Google Shape;209;p10"/>
              <p:cNvSpPr/>
              <p:nvPr/>
            </p:nvSpPr>
            <p:spPr>
              <a:xfrm>
                <a:off x="3097161" y="84045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0"/>
              <p:cNvSpPr txBox="1"/>
              <p:nvPr/>
            </p:nvSpPr>
            <p:spPr>
              <a:xfrm>
                <a:off x="3097161" y="84045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Design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755720" y="-451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112118" y="44111"/>
                    </a:moveTo>
                    <a:cubicBezTo>
                      <a:pt x="114603" y="52261"/>
                      <a:pt x="115141" y="60880"/>
                      <a:pt x="113690" y="69277"/>
                    </a:cubicBezTo>
                    <a:lnTo>
                      <a:pt x="118931" y="70874"/>
                    </a:lnTo>
                    <a:lnTo>
                      <a:pt x="108162" y="74683"/>
                    </a:lnTo>
                    <a:lnTo>
                      <a:pt x="100472" y="65247"/>
                    </a:lnTo>
                    <a:lnTo>
                      <a:pt x="105706" y="66842"/>
                    </a:lnTo>
                    <a:cubicBezTo>
                      <a:pt x="106724" y="60042"/>
                      <a:pt x="106212" y="53100"/>
                      <a:pt x="104207" y="46523"/>
                    </a:cubicBezTo>
                    <a:close/>
                  </a:path>
                </a:pathLst>
              </a:custGeom>
              <a:solidFill>
                <a:srgbClr val="BE2832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3097161" y="2340989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0"/>
              <p:cNvSpPr txBox="1"/>
              <p:nvPr/>
            </p:nvSpPr>
            <p:spPr>
              <a:xfrm>
                <a:off x="3097161" y="2340989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Develop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755720" y="-451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75889" y="112118"/>
                    </a:moveTo>
                    <a:cubicBezTo>
                      <a:pt x="67739" y="114603"/>
                      <a:pt x="59120" y="115141"/>
                      <a:pt x="50723" y="113690"/>
                    </a:cubicBezTo>
                    <a:lnTo>
                      <a:pt x="49126" y="118931"/>
                    </a:lnTo>
                    <a:lnTo>
                      <a:pt x="45317" y="108162"/>
                    </a:lnTo>
                    <a:lnTo>
                      <a:pt x="54753" y="100472"/>
                    </a:lnTo>
                    <a:lnTo>
                      <a:pt x="53158" y="105706"/>
                    </a:lnTo>
                    <a:lnTo>
                      <a:pt x="53158" y="105706"/>
                    </a:lnTo>
                    <a:cubicBezTo>
                      <a:pt x="59958" y="106724"/>
                      <a:pt x="66900" y="106212"/>
                      <a:pt x="73477" y="104207"/>
                    </a:cubicBezTo>
                    <a:close/>
                  </a:path>
                </a:pathLst>
              </a:custGeom>
              <a:solidFill>
                <a:srgbClr val="C9D22A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840217" y="2340989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0"/>
              <p:cNvSpPr txBox="1"/>
              <p:nvPr/>
            </p:nvSpPr>
            <p:spPr>
              <a:xfrm>
                <a:off x="755728" y="2340982"/>
                <a:ext cx="1410600" cy="132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Implement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737577" y="-56263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8502" y="77794"/>
                    </a:moveTo>
                    <a:cubicBezTo>
                      <a:pt x="5719" y="69740"/>
                      <a:pt x="4864" y="61145"/>
                      <a:pt x="6005" y="52700"/>
                    </a:cubicBezTo>
                    <a:lnTo>
                      <a:pt x="709" y="51296"/>
                    </a:lnTo>
                    <a:lnTo>
                      <a:pt x="11331" y="47095"/>
                    </a:lnTo>
                    <a:lnTo>
                      <a:pt x="19363" y="56242"/>
                    </a:lnTo>
                    <a:lnTo>
                      <a:pt x="14073" y="54840"/>
                    </a:lnTo>
                    <a:lnTo>
                      <a:pt x="14073" y="54840"/>
                    </a:lnTo>
                    <a:cubicBezTo>
                      <a:pt x="13306" y="61674"/>
                      <a:pt x="14073" y="68593"/>
                      <a:pt x="16319" y="75093"/>
                    </a:cubicBezTo>
                    <a:close/>
                  </a:path>
                </a:pathLst>
              </a:custGeom>
              <a:solidFill>
                <a:srgbClr val="36BDDF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794073" y="84576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0"/>
              <p:cNvSpPr txBox="1"/>
              <p:nvPr/>
            </p:nvSpPr>
            <p:spPr>
              <a:xfrm>
                <a:off x="794073" y="84576"/>
                <a:ext cx="1326167" cy="1326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Analyse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702286" y="-17775"/>
                <a:ext cx="3752106" cy="3752106"/>
              </a:xfrm>
              <a:custGeom>
                <a:rect b="b" l="l" r="r" t="t"/>
                <a:pathLst>
                  <a:path extrusionOk="0" h="120000" w="120000">
                    <a:moveTo>
                      <a:pt x="44360" y="7807"/>
                    </a:moveTo>
                    <a:lnTo>
                      <a:pt x="44360" y="7807"/>
                    </a:lnTo>
                    <a:cubicBezTo>
                      <a:pt x="53059" y="5200"/>
                      <a:pt x="62272" y="4809"/>
                      <a:pt x="71160" y="6669"/>
                    </a:cubicBezTo>
                    <a:lnTo>
                      <a:pt x="72941" y="1488"/>
                    </a:lnTo>
                    <a:lnTo>
                      <a:pt x="76369" y="12384"/>
                    </a:lnTo>
                    <a:lnTo>
                      <a:pt x="66668" y="19738"/>
                    </a:lnTo>
                    <a:lnTo>
                      <a:pt x="68447" y="14563"/>
                    </a:lnTo>
                    <a:lnTo>
                      <a:pt x="68447" y="14563"/>
                    </a:lnTo>
                    <a:cubicBezTo>
                      <a:pt x="61219" y="13219"/>
                      <a:pt x="53776" y="13619"/>
                      <a:pt x="46734" y="15729"/>
                    </a:cubicBezTo>
                    <a:close/>
                  </a:path>
                </a:pathLst>
              </a:custGeom>
              <a:solidFill>
                <a:srgbClr val="F8DB0C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Google Shape;221;p10"/>
            <p:cNvSpPr/>
            <p:nvPr/>
          </p:nvSpPr>
          <p:spPr>
            <a:xfrm>
              <a:off x="7196284" y="2912824"/>
              <a:ext cx="1724025" cy="1733550"/>
            </a:xfrm>
            <a:prstGeom prst="donut">
              <a:avLst>
                <a:gd fmla="val 12283" name="adj"/>
              </a:avLst>
            </a:prstGeom>
            <a:solidFill>
              <a:schemeClr val="accent1">
                <a:alpha val="5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 txBox="1"/>
            <p:nvPr/>
          </p:nvSpPr>
          <p:spPr>
            <a:xfrm>
              <a:off x="7446589" y="3579544"/>
              <a:ext cx="12234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1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www.eosc-synergy.eu - </a:t>
            </a:r>
            <a:r>
              <a:rPr lang="en-GB" sz="1000">
                <a:latin typeface="Nunito"/>
                <a:ea typeface="Nunito"/>
                <a:cs typeface="Nunito"/>
                <a:sym typeface="Nunito"/>
              </a:rPr>
              <a:t>RIA 857647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