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6" r:id="rId3"/>
    <p:sldId id="269" r:id="rId4"/>
    <p:sldId id="299" r:id="rId5"/>
    <p:sldId id="300" r:id="rId6"/>
    <p:sldId id="301" r:id="rId7"/>
    <p:sldId id="270" r:id="rId8"/>
    <p:sldId id="267" r:id="rId9"/>
    <p:sldId id="298" r:id="rId10"/>
    <p:sldId id="302" r:id="rId11"/>
    <p:sldId id="303" r:id="rId12"/>
    <p:sldId id="30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A5D5FD"/>
    <a:srgbClr val="FBAC43"/>
    <a:srgbClr val="FFFF99"/>
    <a:srgbClr val="005DA2"/>
    <a:srgbClr val="FFFFCC"/>
    <a:srgbClr val="FFC000"/>
    <a:srgbClr val="FEFCB2"/>
    <a:srgbClr val="FBFB91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C86C5-52A5-425E-8CD7-53D4A233B46F}" type="doc">
      <dgm:prSet loTypeId="urn:microsoft.com/office/officeart/2005/8/layout/venn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D99A6AB5-0D6C-47E7-9BFF-92EB370E819F}">
      <dgm:prSet phldrT="[Text]" custT="1"/>
      <dgm:spPr>
        <a:xfrm>
          <a:off x="1229677" y="0"/>
          <a:ext cx="3848735" cy="3848735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AU" sz="14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+mn-cs"/>
            </a:rPr>
            <a:t>Performativity in TS</a:t>
          </a:r>
        </a:p>
      </dgm:t>
    </dgm:pt>
    <dgm:pt modelId="{1709604A-F675-4817-B053-2942A2A1F368}" type="parTrans" cxnId="{8A643E5A-1056-4A00-81F3-704A03130A5A}">
      <dgm:prSet/>
      <dgm:spPr/>
      <dgm:t>
        <a:bodyPr/>
        <a:lstStyle/>
        <a:p>
          <a:endParaRPr lang="en-AU"/>
        </a:p>
      </dgm:t>
    </dgm:pt>
    <dgm:pt modelId="{C7A95E8D-10B0-4C75-8C35-1FCAD2C1DFA2}" type="sibTrans" cxnId="{8A643E5A-1056-4A00-81F3-704A03130A5A}">
      <dgm:prSet/>
      <dgm:spPr/>
      <dgm:t>
        <a:bodyPr/>
        <a:lstStyle/>
        <a:p>
          <a:endParaRPr lang="en-AU"/>
        </a:p>
      </dgm:t>
    </dgm:pt>
    <dgm:pt modelId="{EB0EDBFA-AD8D-401D-90C8-69E8EC8B5DBF}">
      <dgm:prSet phldrT="[Text]" custT="1"/>
      <dgm:spPr>
        <a:xfrm>
          <a:off x="1614550" y="769746"/>
          <a:ext cx="3078988" cy="3078988"/>
        </a:xfrm>
        <a:prstGeom prst="ellipse">
          <a:avLst/>
        </a:prstGeom>
        <a:gradFill rotWithShape="0">
          <a:gsLst>
            <a:gs pos="0">
              <a:srgbClr val="5B9BD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AU" sz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+mn-cs"/>
            </a:rPr>
            <a:t>"Performative event and moment of performance"</a:t>
          </a:r>
        </a:p>
      </dgm:t>
    </dgm:pt>
    <dgm:pt modelId="{E3A94F8C-62EC-4262-AE1B-C8A06A4C7A53}" type="parTrans" cxnId="{BE2E2575-43C6-4B16-8A7C-966620877BE2}">
      <dgm:prSet/>
      <dgm:spPr/>
      <dgm:t>
        <a:bodyPr/>
        <a:lstStyle/>
        <a:p>
          <a:endParaRPr lang="en-AU"/>
        </a:p>
      </dgm:t>
    </dgm:pt>
    <dgm:pt modelId="{ACD6737F-6F5C-48C0-919E-250816F7AC02}" type="sibTrans" cxnId="{BE2E2575-43C6-4B16-8A7C-966620877BE2}">
      <dgm:prSet/>
      <dgm:spPr/>
      <dgm:t>
        <a:bodyPr/>
        <a:lstStyle/>
        <a:p>
          <a:endParaRPr lang="en-AU"/>
        </a:p>
      </dgm:t>
    </dgm:pt>
    <dgm:pt modelId="{CFB8E911-6A8E-4C9D-926C-F8FA1BB2235D}">
      <dgm:prSet phldrT="[Text]" custT="1"/>
      <dgm:spPr>
        <a:xfrm>
          <a:off x="1999424" y="1539493"/>
          <a:ext cx="2309241" cy="2309241"/>
        </a:xfrm>
        <a:prstGeom prst="ellipse">
          <a:avLst/>
        </a:prstGeom>
        <a:gradFill rotWithShape="0">
          <a:gsLst>
            <a:gs pos="0">
              <a:srgbClr val="5B9BD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AU" sz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+mn-cs"/>
            </a:rPr>
            <a:t>"being-in-the-world"</a:t>
          </a:r>
        </a:p>
      </dgm:t>
    </dgm:pt>
    <dgm:pt modelId="{10E5ECDA-D676-4C87-B10D-1C3E364C47BE}" type="parTrans" cxnId="{7F1586A1-3F1B-4443-995E-4CD3D6FC594D}">
      <dgm:prSet/>
      <dgm:spPr/>
      <dgm:t>
        <a:bodyPr/>
        <a:lstStyle/>
        <a:p>
          <a:endParaRPr lang="en-AU"/>
        </a:p>
      </dgm:t>
    </dgm:pt>
    <dgm:pt modelId="{946B8921-8088-4879-8486-24F649D3E7D1}" type="sibTrans" cxnId="{7F1586A1-3F1B-4443-995E-4CD3D6FC594D}">
      <dgm:prSet/>
      <dgm:spPr/>
      <dgm:t>
        <a:bodyPr/>
        <a:lstStyle/>
        <a:p>
          <a:endParaRPr lang="en-AU"/>
        </a:p>
      </dgm:t>
    </dgm:pt>
    <dgm:pt modelId="{E5AAACBD-C0AD-444E-A9C6-01F3D1D1ED29}">
      <dgm:prSet phldrT="[Text]" custT="1"/>
      <dgm:spPr>
        <a:xfrm>
          <a:off x="2384298" y="2309241"/>
          <a:ext cx="1539494" cy="1539494"/>
        </a:xfrm>
        <a:prstGeom prst="ellipse">
          <a:avLst/>
        </a:prstGeom>
        <a:gradFill rotWithShape="0">
          <a:gsLst>
            <a:gs pos="0">
              <a:srgbClr val="5B9BD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Times New Roman" panose="02020603050405020304" pitchFamily="18" charset="0"/>
            </a:rPr>
            <a:t>Über-signing /Über-</a:t>
          </a:r>
          <a:r>
            <a:rPr lang="en-AU" sz="1600" dirty="0" err="1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Times New Roman" panose="02020603050405020304" pitchFamily="18" charset="0"/>
            </a:rPr>
            <a:t>zeichen</a:t>
          </a:r>
          <a:r>
            <a:rPr lang="en-AU" sz="16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Times New Roman" panose="02020603050405020304" pitchFamily="18" charset="0"/>
            </a:rPr>
            <a:t> </a:t>
          </a:r>
          <a:endParaRPr lang="en-AU" sz="1600" dirty="0">
            <a:solidFill>
              <a:sysClr val="window" lastClr="FFFFFF"/>
            </a:solidFill>
            <a:latin typeface="OpenDyslexic" panose="00000500000000000000" pitchFamily="50" charset="0"/>
            <a:ea typeface="+mn-ea"/>
            <a:cs typeface="+mn-cs"/>
          </a:endParaRPr>
        </a:p>
      </dgm:t>
    </dgm:pt>
    <dgm:pt modelId="{81785E02-2221-4E4C-B250-D118B17237D5}" type="parTrans" cxnId="{4168E0B8-9CAC-445D-BA4A-B4770ED9FE38}">
      <dgm:prSet/>
      <dgm:spPr/>
      <dgm:t>
        <a:bodyPr/>
        <a:lstStyle/>
        <a:p>
          <a:endParaRPr lang="en-AU"/>
        </a:p>
      </dgm:t>
    </dgm:pt>
    <dgm:pt modelId="{0CC46B5D-DE87-4751-99F1-FCBE9A3A825D}" type="sibTrans" cxnId="{4168E0B8-9CAC-445D-BA4A-B4770ED9FE38}">
      <dgm:prSet/>
      <dgm:spPr/>
      <dgm:t>
        <a:bodyPr/>
        <a:lstStyle/>
        <a:p>
          <a:endParaRPr lang="en-AU"/>
        </a:p>
      </dgm:t>
    </dgm:pt>
    <dgm:pt modelId="{799B747D-FEF9-4FA4-9938-04D0497C2863}" type="pres">
      <dgm:prSet presAssocID="{118C86C5-52A5-425E-8CD7-53D4A233B46F}" presName="Name0" presStyleCnt="0">
        <dgm:presLayoutVars>
          <dgm:chMax val="7"/>
          <dgm:resizeHandles val="exact"/>
        </dgm:presLayoutVars>
      </dgm:prSet>
      <dgm:spPr/>
    </dgm:pt>
    <dgm:pt modelId="{BE01293E-E8BA-4FF6-9162-4FA3E0579B45}" type="pres">
      <dgm:prSet presAssocID="{118C86C5-52A5-425E-8CD7-53D4A233B46F}" presName="comp1" presStyleCnt="0"/>
      <dgm:spPr/>
    </dgm:pt>
    <dgm:pt modelId="{E606CF89-0673-4B07-A5B7-2860A8685F3A}" type="pres">
      <dgm:prSet presAssocID="{118C86C5-52A5-425E-8CD7-53D4A233B46F}" presName="circle1" presStyleLbl="node1" presStyleIdx="0" presStyleCnt="4"/>
      <dgm:spPr/>
    </dgm:pt>
    <dgm:pt modelId="{48E8A131-2349-4602-A1EF-C84219323849}" type="pres">
      <dgm:prSet presAssocID="{118C86C5-52A5-425E-8CD7-53D4A233B46F}" presName="c1text" presStyleLbl="node1" presStyleIdx="0" presStyleCnt="4">
        <dgm:presLayoutVars>
          <dgm:bulletEnabled val="1"/>
        </dgm:presLayoutVars>
      </dgm:prSet>
      <dgm:spPr/>
    </dgm:pt>
    <dgm:pt modelId="{B835A2C9-6257-43CA-8C76-CA54CDA51015}" type="pres">
      <dgm:prSet presAssocID="{118C86C5-52A5-425E-8CD7-53D4A233B46F}" presName="comp2" presStyleCnt="0"/>
      <dgm:spPr/>
    </dgm:pt>
    <dgm:pt modelId="{E080A30E-8F5A-4380-81B8-980851C23BD6}" type="pres">
      <dgm:prSet presAssocID="{118C86C5-52A5-425E-8CD7-53D4A233B46F}" presName="circle2" presStyleLbl="node1" presStyleIdx="1" presStyleCnt="4"/>
      <dgm:spPr/>
    </dgm:pt>
    <dgm:pt modelId="{4F67DC8F-AD6F-4F0C-8178-AA62C7CF57B4}" type="pres">
      <dgm:prSet presAssocID="{118C86C5-52A5-425E-8CD7-53D4A233B46F}" presName="c2text" presStyleLbl="node1" presStyleIdx="1" presStyleCnt="4">
        <dgm:presLayoutVars>
          <dgm:bulletEnabled val="1"/>
        </dgm:presLayoutVars>
      </dgm:prSet>
      <dgm:spPr/>
    </dgm:pt>
    <dgm:pt modelId="{86317669-78B6-42F4-BA8C-827607318E27}" type="pres">
      <dgm:prSet presAssocID="{118C86C5-52A5-425E-8CD7-53D4A233B46F}" presName="comp3" presStyleCnt="0"/>
      <dgm:spPr/>
    </dgm:pt>
    <dgm:pt modelId="{DF1FE148-33CD-4402-AB75-014A4C7816B8}" type="pres">
      <dgm:prSet presAssocID="{118C86C5-52A5-425E-8CD7-53D4A233B46F}" presName="circle3" presStyleLbl="node1" presStyleIdx="2" presStyleCnt="4"/>
      <dgm:spPr/>
    </dgm:pt>
    <dgm:pt modelId="{C28E23BC-C2FC-4516-8886-96B2F096FCC4}" type="pres">
      <dgm:prSet presAssocID="{118C86C5-52A5-425E-8CD7-53D4A233B46F}" presName="c3text" presStyleLbl="node1" presStyleIdx="2" presStyleCnt="4">
        <dgm:presLayoutVars>
          <dgm:bulletEnabled val="1"/>
        </dgm:presLayoutVars>
      </dgm:prSet>
      <dgm:spPr/>
    </dgm:pt>
    <dgm:pt modelId="{37435427-7D5A-4C97-A1F5-43BF24344CF8}" type="pres">
      <dgm:prSet presAssocID="{118C86C5-52A5-425E-8CD7-53D4A233B46F}" presName="comp4" presStyleCnt="0"/>
      <dgm:spPr/>
    </dgm:pt>
    <dgm:pt modelId="{F4637E07-70D2-45A8-888D-0EE8E6A835E8}" type="pres">
      <dgm:prSet presAssocID="{118C86C5-52A5-425E-8CD7-53D4A233B46F}" presName="circle4" presStyleLbl="node1" presStyleIdx="3" presStyleCnt="4"/>
      <dgm:spPr/>
    </dgm:pt>
    <dgm:pt modelId="{7B6F2D60-1496-4C1E-A2DE-BC97EC7CA2B2}" type="pres">
      <dgm:prSet presAssocID="{118C86C5-52A5-425E-8CD7-53D4A233B46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0A65B18-0FCB-4B83-B1FD-25AF3F3548F7}" type="presOf" srcId="{E5AAACBD-C0AD-444E-A9C6-01F3D1D1ED29}" destId="{7B6F2D60-1496-4C1E-A2DE-BC97EC7CA2B2}" srcOrd="1" destOrd="0" presId="urn:microsoft.com/office/officeart/2005/8/layout/venn2"/>
    <dgm:cxn modelId="{A9FFEA28-EF51-4BAD-91D5-CD5B23EAB243}" type="presOf" srcId="{D99A6AB5-0D6C-47E7-9BFF-92EB370E819F}" destId="{48E8A131-2349-4602-A1EF-C84219323849}" srcOrd="1" destOrd="0" presId="urn:microsoft.com/office/officeart/2005/8/layout/venn2"/>
    <dgm:cxn modelId="{989E7E32-FBF8-4162-9CF7-27C02130E078}" type="presOf" srcId="{EB0EDBFA-AD8D-401D-90C8-69E8EC8B5DBF}" destId="{E080A30E-8F5A-4380-81B8-980851C23BD6}" srcOrd="0" destOrd="0" presId="urn:microsoft.com/office/officeart/2005/8/layout/venn2"/>
    <dgm:cxn modelId="{992A335C-7B77-4BF6-8B81-4EA39C6CAD3B}" type="presOf" srcId="{CFB8E911-6A8E-4C9D-926C-F8FA1BB2235D}" destId="{DF1FE148-33CD-4402-AB75-014A4C7816B8}" srcOrd="0" destOrd="0" presId="urn:microsoft.com/office/officeart/2005/8/layout/venn2"/>
    <dgm:cxn modelId="{87748148-4D45-4AE7-B87A-C009D6AB3DE4}" type="presOf" srcId="{D99A6AB5-0D6C-47E7-9BFF-92EB370E819F}" destId="{E606CF89-0673-4B07-A5B7-2860A8685F3A}" srcOrd="0" destOrd="0" presId="urn:microsoft.com/office/officeart/2005/8/layout/venn2"/>
    <dgm:cxn modelId="{19B0F74E-0C2A-41EC-B4AA-8B2448126F7A}" type="presOf" srcId="{118C86C5-52A5-425E-8CD7-53D4A233B46F}" destId="{799B747D-FEF9-4FA4-9938-04D0497C2863}" srcOrd="0" destOrd="0" presId="urn:microsoft.com/office/officeart/2005/8/layout/venn2"/>
    <dgm:cxn modelId="{7E501D52-C7C4-4EBC-8B57-0BEFC664C237}" type="presOf" srcId="{EB0EDBFA-AD8D-401D-90C8-69E8EC8B5DBF}" destId="{4F67DC8F-AD6F-4F0C-8178-AA62C7CF57B4}" srcOrd="1" destOrd="0" presId="urn:microsoft.com/office/officeart/2005/8/layout/venn2"/>
    <dgm:cxn modelId="{BE2E2575-43C6-4B16-8A7C-966620877BE2}" srcId="{118C86C5-52A5-425E-8CD7-53D4A233B46F}" destId="{EB0EDBFA-AD8D-401D-90C8-69E8EC8B5DBF}" srcOrd="1" destOrd="0" parTransId="{E3A94F8C-62EC-4262-AE1B-C8A06A4C7A53}" sibTransId="{ACD6737F-6F5C-48C0-919E-250816F7AC02}"/>
    <dgm:cxn modelId="{8A643E5A-1056-4A00-81F3-704A03130A5A}" srcId="{118C86C5-52A5-425E-8CD7-53D4A233B46F}" destId="{D99A6AB5-0D6C-47E7-9BFF-92EB370E819F}" srcOrd="0" destOrd="0" parTransId="{1709604A-F675-4817-B053-2942A2A1F368}" sibTransId="{C7A95E8D-10B0-4C75-8C35-1FCAD2C1DFA2}"/>
    <dgm:cxn modelId="{7F1586A1-3F1B-4443-995E-4CD3D6FC594D}" srcId="{118C86C5-52A5-425E-8CD7-53D4A233B46F}" destId="{CFB8E911-6A8E-4C9D-926C-F8FA1BB2235D}" srcOrd="2" destOrd="0" parTransId="{10E5ECDA-D676-4C87-B10D-1C3E364C47BE}" sibTransId="{946B8921-8088-4879-8486-24F649D3E7D1}"/>
    <dgm:cxn modelId="{4168E0B8-9CAC-445D-BA4A-B4770ED9FE38}" srcId="{118C86C5-52A5-425E-8CD7-53D4A233B46F}" destId="{E5AAACBD-C0AD-444E-A9C6-01F3D1D1ED29}" srcOrd="3" destOrd="0" parTransId="{81785E02-2221-4E4C-B250-D118B17237D5}" sibTransId="{0CC46B5D-DE87-4751-99F1-FCBE9A3A825D}"/>
    <dgm:cxn modelId="{7C6F39C8-53E3-4BC5-B3BB-1617CDC5584F}" type="presOf" srcId="{CFB8E911-6A8E-4C9D-926C-F8FA1BB2235D}" destId="{C28E23BC-C2FC-4516-8886-96B2F096FCC4}" srcOrd="1" destOrd="0" presId="urn:microsoft.com/office/officeart/2005/8/layout/venn2"/>
    <dgm:cxn modelId="{F7F031D5-E801-4FB3-B5A1-27CFB8EB13ED}" type="presOf" srcId="{E5AAACBD-C0AD-444E-A9C6-01F3D1D1ED29}" destId="{F4637E07-70D2-45A8-888D-0EE8E6A835E8}" srcOrd="0" destOrd="0" presId="urn:microsoft.com/office/officeart/2005/8/layout/venn2"/>
    <dgm:cxn modelId="{C16D08AF-9049-41C3-BB23-374EDA9DF64A}" type="presParOf" srcId="{799B747D-FEF9-4FA4-9938-04D0497C2863}" destId="{BE01293E-E8BA-4FF6-9162-4FA3E0579B45}" srcOrd="0" destOrd="0" presId="urn:microsoft.com/office/officeart/2005/8/layout/venn2"/>
    <dgm:cxn modelId="{370CAC18-D8F2-4985-8775-00637DE4EED6}" type="presParOf" srcId="{BE01293E-E8BA-4FF6-9162-4FA3E0579B45}" destId="{E606CF89-0673-4B07-A5B7-2860A8685F3A}" srcOrd="0" destOrd="0" presId="urn:microsoft.com/office/officeart/2005/8/layout/venn2"/>
    <dgm:cxn modelId="{4C20C7EB-71D3-47FF-8CB3-8DB46DD50908}" type="presParOf" srcId="{BE01293E-E8BA-4FF6-9162-4FA3E0579B45}" destId="{48E8A131-2349-4602-A1EF-C84219323849}" srcOrd="1" destOrd="0" presId="urn:microsoft.com/office/officeart/2005/8/layout/venn2"/>
    <dgm:cxn modelId="{1DAC2AA7-71AA-4A10-B6E9-5EA77AB1B3CC}" type="presParOf" srcId="{799B747D-FEF9-4FA4-9938-04D0497C2863}" destId="{B835A2C9-6257-43CA-8C76-CA54CDA51015}" srcOrd="1" destOrd="0" presId="urn:microsoft.com/office/officeart/2005/8/layout/venn2"/>
    <dgm:cxn modelId="{5BE2DBFC-AE99-4485-90F7-61F02D30C969}" type="presParOf" srcId="{B835A2C9-6257-43CA-8C76-CA54CDA51015}" destId="{E080A30E-8F5A-4380-81B8-980851C23BD6}" srcOrd="0" destOrd="0" presId="urn:microsoft.com/office/officeart/2005/8/layout/venn2"/>
    <dgm:cxn modelId="{DE7B873B-6FEB-485A-A1FF-5423D2E1AD2B}" type="presParOf" srcId="{B835A2C9-6257-43CA-8C76-CA54CDA51015}" destId="{4F67DC8F-AD6F-4F0C-8178-AA62C7CF57B4}" srcOrd="1" destOrd="0" presId="urn:microsoft.com/office/officeart/2005/8/layout/venn2"/>
    <dgm:cxn modelId="{B1990CCF-E49D-4A5F-A3E1-66131D8DDE2E}" type="presParOf" srcId="{799B747D-FEF9-4FA4-9938-04D0497C2863}" destId="{86317669-78B6-42F4-BA8C-827607318E27}" srcOrd="2" destOrd="0" presId="urn:microsoft.com/office/officeart/2005/8/layout/venn2"/>
    <dgm:cxn modelId="{17F3EC89-907C-4CC5-A9AD-D0CC3F023789}" type="presParOf" srcId="{86317669-78B6-42F4-BA8C-827607318E27}" destId="{DF1FE148-33CD-4402-AB75-014A4C7816B8}" srcOrd="0" destOrd="0" presId="urn:microsoft.com/office/officeart/2005/8/layout/venn2"/>
    <dgm:cxn modelId="{413604BA-BBC2-4717-85FC-21C13256D7E0}" type="presParOf" srcId="{86317669-78B6-42F4-BA8C-827607318E27}" destId="{C28E23BC-C2FC-4516-8886-96B2F096FCC4}" srcOrd="1" destOrd="0" presId="urn:microsoft.com/office/officeart/2005/8/layout/venn2"/>
    <dgm:cxn modelId="{286FBAE6-035F-4267-BC01-B713FD51B0EC}" type="presParOf" srcId="{799B747D-FEF9-4FA4-9938-04D0497C2863}" destId="{37435427-7D5A-4C97-A1F5-43BF24344CF8}" srcOrd="3" destOrd="0" presId="urn:microsoft.com/office/officeart/2005/8/layout/venn2"/>
    <dgm:cxn modelId="{41BA5D99-6659-4A7C-99DE-145F7901EDE2}" type="presParOf" srcId="{37435427-7D5A-4C97-A1F5-43BF24344CF8}" destId="{F4637E07-70D2-45A8-888D-0EE8E6A835E8}" srcOrd="0" destOrd="0" presId="urn:microsoft.com/office/officeart/2005/8/layout/venn2"/>
    <dgm:cxn modelId="{9B25A59A-6946-41FB-861D-D8D3854005FC}" type="presParOf" srcId="{37435427-7D5A-4C97-A1F5-43BF24344CF8}" destId="{7B6F2D60-1496-4C1E-A2DE-BC97EC7CA2B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6CF89-0673-4B07-A5B7-2860A8685F3A}">
      <dsp:nvSpPr>
        <dsp:cNvPr id="0" name=""/>
        <dsp:cNvSpPr/>
      </dsp:nvSpPr>
      <dsp:spPr>
        <a:xfrm>
          <a:off x="1260487" y="0"/>
          <a:ext cx="5920660" cy="5920660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+mn-cs"/>
            </a:rPr>
            <a:t>Performativity in TS</a:t>
          </a:r>
        </a:p>
      </dsp:txBody>
      <dsp:txXfrm>
        <a:off x="3635539" y="426091"/>
        <a:ext cx="1170556" cy="627981"/>
      </dsp:txXfrm>
    </dsp:sp>
    <dsp:sp modelId="{E080A30E-8F5A-4380-81B8-980851C23BD6}">
      <dsp:nvSpPr>
        <dsp:cNvPr id="0" name=""/>
        <dsp:cNvSpPr/>
      </dsp:nvSpPr>
      <dsp:spPr>
        <a:xfrm>
          <a:off x="1852553" y="1184132"/>
          <a:ext cx="4736528" cy="4736528"/>
        </a:xfrm>
        <a:prstGeom prst="ellipse">
          <a:avLst/>
        </a:prstGeom>
        <a:gradFill rotWithShape="0">
          <a:gsLst>
            <a:gs pos="0">
              <a:srgbClr val="5B9BD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+mn-cs"/>
            </a:rPr>
            <a:t>"Performative event and moment of performance"</a:t>
          </a:r>
        </a:p>
      </dsp:txBody>
      <dsp:txXfrm>
        <a:off x="3635539" y="1593180"/>
        <a:ext cx="1170556" cy="602861"/>
      </dsp:txXfrm>
    </dsp:sp>
    <dsp:sp modelId="{DF1FE148-33CD-4402-AB75-014A4C7816B8}">
      <dsp:nvSpPr>
        <dsp:cNvPr id="0" name=""/>
        <dsp:cNvSpPr/>
      </dsp:nvSpPr>
      <dsp:spPr>
        <a:xfrm>
          <a:off x="2444619" y="2368263"/>
          <a:ext cx="3552396" cy="3552396"/>
        </a:xfrm>
        <a:prstGeom prst="ellipse">
          <a:avLst/>
        </a:prstGeom>
        <a:gradFill rotWithShape="0">
          <a:gsLst>
            <a:gs pos="0">
              <a:srgbClr val="5B9BD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+mn-cs"/>
            </a:rPr>
            <a:t>"being-in-the-world"</a:t>
          </a:r>
        </a:p>
      </dsp:txBody>
      <dsp:txXfrm>
        <a:off x="3635539" y="2751746"/>
        <a:ext cx="1170556" cy="565183"/>
      </dsp:txXfrm>
    </dsp:sp>
    <dsp:sp modelId="{F4637E07-70D2-45A8-888D-0EE8E6A835E8}">
      <dsp:nvSpPr>
        <dsp:cNvPr id="0" name=""/>
        <dsp:cNvSpPr/>
      </dsp:nvSpPr>
      <dsp:spPr>
        <a:xfrm>
          <a:off x="3036685" y="3552396"/>
          <a:ext cx="2368264" cy="2368264"/>
        </a:xfrm>
        <a:prstGeom prst="ellipse">
          <a:avLst/>
        </a:prstGeom>
        <a:gradFill rotWithShape="0">
          <a:gsLst>
            <a:gs pos="0">
              <a:srgbClr val="5B9BD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Times New Roman" panose="02020603050405020304" pitchFamily="18" charset="0"/>
            </a:rPr>
            <a:t>Über-signing /Über-</a:t>
          </a:r>
          <a:r>
            <a:rPr lang="en-AU" sz="1600" kern="1200" dirty="0" err="1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Times New Roman" panose="02020603050405020304" pitchFamily="18" charset="0"/>
            </a:rPr>
            <a:t>zeichen</a:t>
          </a:r>
          <a:r>
            <a:rPr lang="en-AU" sz="1600" kern="1200" dirty="0">
              <a:solidFill>
                <a:sysClr val="window" lastClr="FFFFFF"/>
              </a:solidFill>
              <a:latin typeface="OpenDyslexic" panose="00000500000000000000" pitchFamily="50" charset="0"/>
              <a:ea typeface="+mn-ea"/>
              <a:cs typeface="Times New Roman" panose="02020603050405020304" pitchFamily="18" charset="0"/>
            </a:rPr>
            <a:t> </a:t>
          </a:r>
          <a:endParaRPr lang="en-AU" sz="1600" kern="1200" dirty="0">
            <a:solidFill>
              <a:sysClr val="window" lastClr="FFFFFF"/>
            </a:solidFill>
            <a:latin typeface="OpenDyslexic" panose="00000500000000000000" pitchFamily="50" charset="0"/>
            <a:ea typeface="+mn-ea"/>
            <a:cs typeface="+mn-cs"/>
          </a:endParaRPr>
        </a:p>
      </dsp:txBody>
      <dsp:txXfrm>
        <a:off x="3628751" y="4317874"/>
        <a:ext cx="1184131" cy="83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316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350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648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00810"/>
            <a:ext cx="10363200" cy="1106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519330"/>
            <a:ext cx="8534400" cy="8136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10B47-EC80-4A4E-BE37-225553CB94C5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15E12-4A62-444E-8A1B-81FBA4684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8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10B47-EC80-4A4E-BE37-225553CB94C5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15E12-4A62-444E-8A1B-81FBA4684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10B47-EC80-4A4E-BE37-225553CB94C5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15E12-4A62-444E-8A1B-81FBA4684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007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62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42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2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70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37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86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75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5FD">
            <a:alpha val="3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004785C-0E04-481C-85E7-FAC8D3CD2181}" type="datetimeFigureOut">
              <a:rPr lang="en-AU" smtClean="0"/>
              <a:t>12/06/2022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FF273F-B4FB-4170-B6D0-27FCAE370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08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0B47-EC80-4A4E-BE37-225553CB94C5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5E12-4A62-444E-8A1B-81FBA468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BLUKu-D_8" TargetMode="External"/><Relationship Id="rId2" Type="http://schemas.openxmlformats.org/officeDocument/2006/relationships/hyperlink" Target="https://www.youtube.com/watch?v=UAGjuPNbkO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fRitqVRBoM" TargetMode="External"/><Relationship Id="rId3" Type="http://schemas.openxmlformats.org/officeDocument/2006/relationships/hyperlink" Target="https://www.youtube.com/watch?v=G-GiwUvQrI4" TargetMode="External"/><Relationship Id="rId7" Type="http://schemas.openxmlformats.org/officeDocument/2006/relationships/hyperlink" Target="https://www.youtube.com/watch?v=dkfCD7c2HcQ" TargetMode="External"/><Relationship Id="rId2" Type="http://schemas.openxmlformats.org/officeDocument/2006/relationships/hyperlink" Target="http://www.gendersexualityitaly.com/?p=33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GRWeKeh9NE" TargetMode="External"/><Relationship Id="rId5" Type="http://schemas.openxmlformats.org/officeDocument/2006/relationships/hyperlink" Target="https://www.youtube.com/watch?v=vTFFhgewe8c" TargetMode="External"/><Relationship Id="rId4" Type="http://schemas.openxmlformats.org/officeDocument/2006/relationships/hyperlink" Target="https://www.youtube.com/watch?v=YyEQxJX8eN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68627"/>
            <a:ext cx="11137237" cy="336037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OpenDyslexic" panose="00000500000000000000" pitchFamily="50" charset="0"/>
              </a:rPr>
              <a:t>When Accessibility Becomes Performance. Sign Language Interpreting in Music and Live Concerts</a:t>
            </a:r>
            <a:endParaRPr lang="en-US" sz="4400" b="1" i="1" dirty="0">
              <a:latin typeface="Cambria" panose="020405030504060302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8917" y="3429000"/>
            <a:ext cx="1094521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CB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Dr. Angela Tiziana Tarantini - </a:t>
            </a:r>
            <a:r>
              <a:rPr lang="en-AU" sz="2400" dirty="0">
                <a:solidFill>
                  <a:schemeClr val="bg1"/>
                </a:solidFill>
                <a:latin typeface="OpenDyslexic" panose="00000500000000000000" pitchFamily="50" charset="0"/>
              </a:rPr>
              <a:t>Marie Curie Research Fellow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CB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2400" dirty="0">
                <a:solidFill>
                  <a:schemeClr val="bg1"/>
                </a:solidFill>
                <a:latin typeface="OpenDyslexic" panose="00000500000000000000" pitchFamily="50" charset="0"/>
              </a:rPr>
              <a:t>School of Modern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Languages and Translation - Cardiff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CB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This project has received funding from the European Union’s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Horizon 2020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research and innovation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programme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 under the Marie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Skłodowska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Dyslexic" panose="00000500000000000000" pitchFamily="50" charset="0"/>
                <a:ea typeface="+mn-ea"/>
                <a:cs typeface="+mn-cs"/>
              </a:rPr>
              <a:t>-Curie grant agreement No 101024733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CB6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Dyslexic" panose="00000500000000000000" pitchFamily="50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AF646-AFC0-4F88-91B8-05754EA5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80" y="5596326"/>
            <a:ext cx="1576489" cy="10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44C1CD-2DA3-4DA1-AC89-5767C870C5E7}"/>
              </a:ext>
            </a:extLst>
          </p:cNvPr>
          <p:cNvSpPr txBox="1"/>
          <p:nvPr/>
        </p:nvSpPr>
        <p:spPr>
          <a:xfrm>
            <a:off x="463827" y="225287"/>
            <a:ext cx="11092070" cy="682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Greco, Gian Maria. 2016. "On Accessibility as a Human Right, with an Application to Media Accessibility " In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Researching Audio Description. New Approaches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edited by Anna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Matamala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Pilar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11-33. London: Palgrave Macmillan UK.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Greco, Gian Maria. 2017. “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L’accessibilità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strumento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diritti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tutti.” 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Cetorelli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Gabriella and Manuel R. Guido.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Patrimonio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Tutti.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Fruitbilità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Riconoscibilità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Quaderni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 4,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pp. 94-102.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Greco, Gian Maria. 2018. "The Nature of Accessibility Studies."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Audiovisual Translation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(1):205-232.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Johnston, Trevor and Adam Schembri. 2007.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Sign Language (</a:t>
            </a:r>
            <a:r>
              <a:rPr kumimoji="0" lang="en-A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Auslan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An Introduction to Sign Language Linguistics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Cambridge: Cambridge University Press.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Kress, Gunther R., and Theo Van Leeuwen. 2001.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Multimodal Discourse: The Modes and Media of Contemporary Communication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London: New York: London: Arnold; New York: Oxford University Press.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Lotman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Yuri M. 1990.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Universe of the Mind: A Semiotic Theory of Culture.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London: Tauris.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Maler, Anabel. 2013. “Songs for Hands: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Analyzing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Interactions of Sign Language and Music.”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Society for Music Theory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19(1);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Maler, Anabel. 2015. “Musical Expression among Deaf and Hearing Song Signers.” In Howe, Blake, Stephanie Jensen-Moulton, Neil Lerner, and Joseph Straus (eds.)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Oxford Handbook of Music and Disability Studies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Oxford University Press, pp. 73-91.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Maniatty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Holly. 2017. “Holly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Maniatty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Sign language interpreter. Holly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Maniatty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steals show from Snoop Dogg”  </a:t>
            </a:r>
            <a:r>
              <a:rPr kumimoji="0" lang="en-AU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https://www.youtube.com/watch?v=UAGjuPNbkO8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Maniatty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Holly. 2018. “Holly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Maniatty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VS Eminem” </a:t>
            </a:r>
            <a:r>
              <a:rPr kumimoji="0" lang="en-AU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https://www.youtube.com/watch?v=zPBLUKu-D_8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Marinetti, Cristina. 2013. "Translation and Theatre: From Performance to Performativity."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(3):307-320.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10.1075/target.25.3.01mar (among others).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Marinetti, Cristina. 2018a. "Performative Rewriting: Foreign Language Performance as Translation." Paper presented at the conference Performance and Translation,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Misano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Adriatico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Marinetti, Cristina. 2018b. "Theatre as a ‘translation zone’: multilingualism, identity and the performing body in the work of Teatro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." 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Translator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(2):128-146.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10.1080/13556509.2017.1393122.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McNeill, David. 2005.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Gesture and Thought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Chicago: Chicago University Press.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Napier,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Jemina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2009.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Perspectives on Sign Language Interpreting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Washington DC Gallaudet University Press.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Pollitt, Kyra Margaret. 2014. “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Signart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(British) sign language poetry as Gesamtkunstwerk.” Unpublished Doctoral Dissertation. The University of Bristol, School of Humanities and Centre for Deaf Studies.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Pollit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Kyra Margaret. 2019. “Affordance as Boundary in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Intersemiotic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Translation: Some Insights from Working with Sign Languages in Poetic Form” in Campbell, Madeleine and Vidal, Ricarda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Translating across Sensory and Linguistic Borders: </a:t>
            </a:r>
            <a:r>
              <a:rPr kumimoji="0" lang="en-A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Intersemiotic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Journeys between Media. 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Cham: Springer International Publishing, 185-216.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Robinson, Douglas. 2003.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Performative Linguistics: Speaking and Translating as Doing Things with Words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London and New York: Routledge.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Rocks,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Siobhán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2019.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Method for the Analysis of British Sign Language Interpreted Theatrical Texts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Unpublished Doctoral Dissertation. The University of Leeds, School of Languages, Cultures and Societies.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76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81BDF-57C1-4AF3-B38B-31D4E4F534A2}"/>
              </a:ext>
            </a:extLst>
          </p:cNvPr>
          <p:cNvSpPr txBox="1"/>
          <p:nvPr/>
        </p:nvSpPr>
        <p:spPr>
          <a:xfrm>
            <a:off x="821635" y="410817"/>
            <a:ext cx="10542104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Schechner, Richard. 2003.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Theory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London; New York: Routledge.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Schechner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Richard. 2013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Performance Studies. An Introduction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3rd edition. London: Routledge.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Schlenker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Philippe. 2018. Sign Language Semantics: Problems and Prospects, 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 Linguistics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(3-4), 295-353.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Schmitt, Pierre. 2012. "De la musique et des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sourds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Approche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ethnographique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rapport à la musique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jeunes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sourds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européens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." In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Musik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Kontext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Musiques –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savoirs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Interdisziplinäre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Forschung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Musik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Perspectives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interdisciplinaires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la musique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edited by Talia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Bachir-Loopuyt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Sara Iglesias, Anna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Langenbruch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Nieden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221-233. Bern: Peter Lang. 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Schmitt, Pierre. 2017. "Representations of Sign Language, Deaf People, and Interpreters in the Arts and the Media." 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 Language Studies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(1):130-147.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10.1353/sls.2017.0023.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Scott, Clive. 2019. "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Synaesthesia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Intersemiosis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Competing Principles in Literary Translation." In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Translating across Sensory and Linguistic Borders.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Intersemiotic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Journeys between Media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edited by Madeleine Campbell and Ricarda Vidal, 87-112. Cham: Springer International Publishing, p. 89.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Sütiste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Elin,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Peeter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Torop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2007. "Translation Studies, Semiotics, and Boundaries of the Translation Process." </a:t>
            </a:r>
            <a:r>
              <a:rPr kumimoji="0" lang="en-A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Semiotica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163 (1/4):187–207,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10.1515/sem.2007.0, 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193.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Tarantini, Angela Tiziana. In press.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Theatre Translation. A Practice as Research Model 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(working title)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London: Palgrave Macmillan UK.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Tarantini, Angela Tiziana. In preparation. “Performing Translation… literally! The case of Nightwish’s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‘Élan’ 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 Cover Contest as an Example of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Transmedial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Translation Practices.” (Article based on the conference paper presented at the 2nd International Conference on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Intersemiotic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Translation </a:t>
            </a:r>
            <a:r>
              <a:rPr kumimoji="0" lang="en-AU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Transmedial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Turn? Potentials, Problems, and Points to Consider.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8-11 December 2020, University of Tartu, Estonia).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Tymoczko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Maria. 2010. “The Space and Time of Activist Translation.” In </a:t>
            </a:r>
            <a:r>
              <a:rPr kumimoji="0" lang="en-AU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Translation, Resistance, Activism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Edited by Maria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Tymoczko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227-254. Amherst and Boston: University of Massachusetts Press.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43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1984C-CB6A-4C9B-8BAC-7471464DB2BB}"/>
              </a:ext>
            </a:extLst>
          </p:cNvPr>
          <p:cNvSpPr txBox="1"/>
          <p:nvPr/>
        </p:nvSpPr>
        <p:spPr>
          <a:xfrm>
            <a:off x="636103" y="356220"/>
            <a:ext cx="10866783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F4E79"/>
                </a:solidFill>
                <a:latin typeface="OpenDyslexic" panose="00000500000000000000" pitchFamily="50" charset="0"/>
              </a:rPr>
              <a:t>Aim: to </a:t>
            </a:r>
            <a:r>
              <a:rPr lang="en-US" sz="2800" dirty="0" err="1">
                <a:solidFill>
                  <a:srgbClr val="1F4E79"/>
                </a:solidFill>
                <a:latin typeface="OpenDyslexic" panose="00000500000000000000" pitchFamily="50" charset="0"/>
              </a:rPr>
              <a:t>analyse</a:t>
            </a:r>
            <a:r>
              <a:rPr lang="en-US" sz="2800" dirty="0">
                <a:solidFill>
                  <a:srgbClr val="1F4E79"/>
                </a:solidFill>
                <a:latin typeface="OpenDyslexic" panose="00000500000000000000" pitchFamily="50" charset="0"/>
              </a:rPr>
              <a:t> the work of sign language interpreter-performers who “translate a hearing-centric music world into a visual one” by transposing songs and live concerts into sign language. WABP seeks to identify ways in which interpreter-performers embody nonverbal elements of a song (rhythm, pitch, etc.), which I call “patterns of performativity” to translate music into a visual art form fully accessible to d/Deaf and hard-of-hearing people.</a:t>
            </a:r>
            <a:endParaRPr lang="en-AU" sz="2800" dirty="0">
              <a:solidFill>
                <a:srgbClr val="1F4E79"/>
              </a:solidFill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0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1984C-CB6A-4C9B-8BAC-7471464DB2BB}"/>
              </a:ext>
            </a:extLst>
          </p:cNvPr>
          <p:cNvSpPr txBox="1"/>
          <p:nvPr/>
        </p:nvSpPr>
        <p:spPr>
          <a:xfrm>
            <a:off x="636103" y="356220"/>
            <a:ext cx="108667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1F4E79"/>
                </a:solidFill>
                <a:latin typeface="OpenDyslexic" panose="00000500000000000000" pitchFamily="50" charset="0"/>
              </a:rPr>
              <a:t>OBJECTIVES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1F4E79"/>
                </a:solidFill>
                <a:latin typeface="OpenDyslexic" panose="00000500000000000000" pitchFamily="50" charset="0"/>
              </a:rPr>
              <a:t>TIS Theory: To establish performativity as an area of research and practice in Accessibility Studies.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1F4E79"/>
                </a:solidFill>
                <a:latin typeface="OpenDyslexic" panose="00000500000000000000" pitchFamily="50" charset="0"/>
              </a:rPr>
              <a:t>To increase the potential for participation in the arts of the d/Deaf and </a:t>
            </a:r>
            <a:r>
              <a:rPr lang="en-US" sz="3200" dirty="0" err="1">
                <a:solidFill>
                  <a:srgbClr val="1F4E79"/>
                </a:solidFill>
                <a:latin typeface="OpenDyslexic" panose="00000500000000000000" pitchFamily="50" charset="0"/>
              </a:rPr>
              <a:t>HoH</a:t>
            </a:r>
            <a:endParaRPr lang="en-US" sz="3200" dirty="0">
              <a:solidFill>
                <a:srgbClr val="1F4E79"/>
              </a:solidFill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1984C-CB6A-4C9B-8BAC-7471464DB2BB}"/>
              </a:ext>
            </a:extLst>
          </p:cNvPr>
          <p:cNvSpPr txBox="1"/>
          <p:nvPr/>
        </p:nvSpPr>
        <p:spPr>
          <a:xfrm>
            <a:off x="662608" y="543594"/>
            <a:ext cx="108667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F4E79"/>
                </a:solidFill>
                <a:latin typeface="OpenDyslexic" panose="00000500000000000000" pitchFamily="50" charset="0"/>
              </a:rPr>
              <a:t>Translation as “performative rewriting”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1F4E79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1F4E79"/>
                </a:solidFill>
                <a:latin typeface="OpenDyslexic" panose="00000500000000000000" pitchFamily="50" charset="0"/>
              </a:rPr>
              <a:t>Translation for the stage “occurs not only discursively, […] but also performatively, through the negotiation of multiple languages in performance and the creative juxtaposition of those languages with the actor’s body […]” (Marinetti 2018b, 129).</a:t>
            </a:r>
            <a:endParaRPr lang="en-AU" sz="3200" dirty="0">
              <a:solidFill>
                <a:srgbClr val="1F4E79"/>
              </a:solidFill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1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1984C-CB6A-4C9B-8BAC-7471464DB2BB}"/>
              </a:ext>
            </a:extLst>
          </p:cNvPr>
          <p:cNvSpPr txBox="1"/>
          <p:nvPr/>
        </p:nvSpPr>
        <p:spPr>
          <a:xfrm>
            <a:off x="662608" y="599154"/>
            <a:ext cx="1086678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1F4E79"/>
                </a:solidFill>
                <a:latin typeface="OpenDyslexic" panose="00000500000000000000" pitchFamily="50" charset="0"/>
              </a:rPr>
              <a:t>Accessibility Studies scholar Gian Maria Greco: importance of access to the arts (Greco 2017). </a:t>
            </a: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rgbClr val="1F4E79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1F4E79"/>
                </a:solidFill>
                <a:latin typeface="OpenDyslexic" panose="00000500000000000000" pitchFamily="50" charset="0"/>
              </a:rPr>
              <a:t>IP and diversity speaker Galloway Gallego: “how can a hearing person decide what truly constitutes access to a person with hearing loss?” (Galloway Gallego 2017). </a:t>
            </a:r>
            <a:endParaRPr lang="en-AU" sz="3200" dirty="0">
              <a:solidFill>
                <a:srgbClr val="1F4E79"/>
              </a:solidFill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94A54-9D6C-46AB-B503-6B8E99D15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5" y="-9427"/>
            <a:ext cx="7596318" cy="6867427"/>
          </a:xfrm>
          <a:prstGeom prst="rect">
            <a:avLst/>
          </a:prstGeom>
          <a:noFill/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9E77AE9-C494-4E3B-8864-09B9D21391D5}"/>
              </a:ext>
            </a:extLst>
          </p:cNvPr>
          <p:cNvSpPr/>
          <p:nvPr/>
        </p:nvSpPr>
        <p:spPr>
          <a:xfrm>
            <a:off x="5910469" y="3260035"/>
            <a:ext cx="371061" cy="636105"/>
          </a:xfrm>
          <a:prstGeom prst="downArrow">
            <a:avLst/>
          </a:prstGeom>
          <a:solidFill>
            <a:srgbClr val="0070C0"/>
          </a:solidFill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8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63EA49-13F0-4968-88EA-E4E7488B6367}"/>
              </a:ext>
            </a:extLst>
          </p:cNvPr>
          <p:cNvSpPr txBox="1"/>
          <p:nvPr/>
        </p:nvSpPr>
        <p:spPr>
          <a:xfrm>
            <a:off x="0" y="6081468"/>
            <a:ext cx="120197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AU" sz="24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Performativity: Element and carrier of </a:t>
            </a:r>
            <a:r>
              <a:rPr lang="en-AU" sz="2400" b="1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endParaRPr lang="en-AU" sz="2400" dirty="0">
              <a:effectLst/>
              <a:latin typeface="OpenDyslexic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70E5D2-45F0-45B7-B53C-41C86C5A5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85043"/>
              </p:ext>
            </p:extLst>
          </p:nvPr>
        </p:nvGraphicFramePr>
        <p:xfrm>
          <a:off x="1828800" y="1"/>
          <a:ext cx="8441635" cy="592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rrow: Down 1">
            <a:extLst>
              <a:ext uri="{FF2B5EF4-FFF2-40B4-BE49-F238E27FC236}">
                <a16:creationId xmlns:a16="http://schemas.microsoft.com/office/drawing/2014/main" id="{E782A836-B704-4663-8177-19BA4BED5881}"/>
              </a:ext>
            </a:extLst>
          </p:cNvPr>
          <p:cNvSpPr/>
          <p:nvPr/>
        </p:nvSpPr>
        <p:spPr>
          <a:xfrm rot="10800000">
            <a:off x="5787886" y="5393634"/>
            <a:ext cx="616227" cy="78365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9456" y="1316766"/>
            <a:ext cx="9505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it-IT" sz="1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Alta" panose="00000500000000000000" pitchFamily="50" charset="0"/>
              </a:rPr>
              <a:t>Thank</a:t>
            </a:r>
            <a:r>
              <a:rPr lang="it-IT" sz="1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Alta" panose="00000500000000000000" pitchFamily="50" charset="0"/>
              </a:rPr>
              <a:t> </a:t>
            </a:r>
          </a:p>
          <a:p>
            <a:pPr algn="ctr" defTabSz="1219170"/>
            <a:r>
              <a:rPr lang="it-IT" sz="1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Alta" panose="00000500000000000000" pitchFamily="50" charset="0"/>
              </a:rPr>
              <a:t>you</a:t>
            </a:r>
            <a:endParaRPr lang="it-IT" sz="1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9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1FAE2-06D4-457B-8C87-9ED0343F8279}"/>
              </a:ext>
            </a:extLst>
          </p:cNvPr>
          <p:cNvSpPr txBox="1"/>
          <p:nvPr/>
        </p:nvSpPr>
        <p:spPr>
          <a:xfrm>
            <a:off x="490330" y="238540"/>
            <a:ext cx="11423374" cy="680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Bibliography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Aaltonen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Sirkku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2013. “Theatre translation 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performance.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25(3): 385-406.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Baldo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Michela. 2019. “Translating Spanish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Transfeminist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Activism into Italian. Performativity, DIY, and Affective Contaminations.” 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gender/sexuality/</a:t>
            </a:r>
            <a:r>
              <a:rPr lang="en-AU" sz="10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66-84, p. 74. </a:t>
            </a:r>
            <a:r>
              <a:rPr lang="en-AU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http://www.gendersexualityitaly.com/?p=3388</a:t>
            </a:r>
            <a:r>
              <a:rPr lang="en-AU" sz="10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Benfield, Jo Rose. 2013. ASL Fusion 2013: Clarity by Jo Rose Benfield /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MicBergsma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https://www.youtube.com/watch?v=G-GiwUvQrI4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Benfield, Jo Rose. 2014. Sign Language Rap Battle with Wiz Khalifa (with Holly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Maniatty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 Rose Benfield, and Amber Galloway Gallego). </a:t>
            </a:r>
            <a:r>
              <a:rPr lang="en-AU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https://www.youtube.com/watch?v=YyEQxJX8eN0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Bermann, Sandra. 2014. "Performing Translation." In </a:t>
            </a:r>
            <a:r>
              <a:rPr lang="it-IT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Companion to Translation Studies</a:t>
            </a:r>
            <a:r>
              <a:rPr lang="it-IT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edited by Sandra Bermann and Catherine Porter, 285-297. West Sussex: John Wiley &amp; Sons, Ltd, p. 288 (among others).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it-IT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Bigliazzi, Silvia, Peter Kofler, and Paola Ambrosi. 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2013. "Introduction." In 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Theatre Translation in Performance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edited by Silvia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Bigliazzi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Peter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Kofler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Paola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Ambrosi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1-26. New York, NY: Routledge Taylor &amp; Francis, p. 1.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Cagle, Keith M., and Brenda Nicodemus, eds. 2015. 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Signed Language Interpretation and Translation Research. Selected Papers from the First International Symposium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Washington, District of Columbia: Gallaudet University Press (among others).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Cheetham, Dominic. 2016. "Literary Translation and Conceptual Metaphors: From Movement to Performance."  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Studies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(3):241-255.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10.1080/14781700.2016.1180543.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Cripps, Jody H., &amp; Ely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Lyonblum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2017. “Understanding the use of signed language for making music.” 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SASLJ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1(1), 78-95.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Darrow, Alice-Ann. 2006. “The Role of Music in Deaf Culture: Deaf Students' Perception of Emotion in Music.” </a:t>
            </a:r>
            <a:r>
              <a:rPr lang="en-AU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Music Therapy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43(1): 2–15, p. 2.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Galloway Gallego, Amber. 2015. “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Amber Galloway Gallego Hip Hop ASL Interpreter and Diversity Speaker”</a:t>
            </a:r>
            <a:r>
              <a:rPr lang="en-US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https://www.youtube.com/watch?v=vTFFhgewe8c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Accessed on 19/08/2020 (among others).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Galloway Gallego, Amber. 2016. “Under the Bridge American Sign Language” </a:t>
            </a:r>
            <a:r>
              <a:rPr lang="en-AU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https://www.youtube.com/watch?v=MGRWeKeh9NE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Galloway Gallego, Amber. 2017. “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sign language can bring music to life.” </a:t>
            </a:r>
            <a:r>
              <a:rPr lang="en-AU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TedTalk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https://www.youtube.com/watch?v=dkfCD7c2HcQ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Galloway Gallego, Amber. 2019. “Sign language interpreter rocks the Guinness World Records’ ‘fastest rapper of all time’ concert” </a:t>
            </a:r>
            <a:r>
              <a:rPr lang="en-AU" sz="1000" u="sng" dirty="0">
                <a:solidFill>
                  <a:srgbClr val="0563C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https://www.youtube.com/watch?v=mfRitqVRBoM</a:t>
            </a:r>
            <a:r>
              <a:rPr lang="en-AU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on 14/06/2020.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Good, Arla, Maureen Reed, and Frank Russo. 2014. "Compensatory Plasticity in the Deaf Brain: Effects on Perception of Music." 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Brain Sciences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(4):560-574.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10.3390/brainsci4040560, p. 562.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Gorlée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Dinda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 2004. 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Translating Signs. Exploring Text and </a:t>
            </a:r>
            <a:r>
              <a:rPr lang="en-US" sz="10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Semio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-Translation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Edited by Leo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-hung; Chan, Gabriela; Saldanha,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Şebnem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Susam-Sarajeva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Tom;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Toremans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Michaela Wolf. Vol. 24, 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 to Translation Studies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Leiden: Brill.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Grant, Stuart. 2015. "Heidegger’s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Augenblick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the Moment of the Performance." In 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and </a:t>
            </a:r>
            <a:r>
              <a:rPr lang="en-US" sz="1000" i="1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Temporalisation</a:t>
            </a:r>
            <a:r>
              <a:rPr lang="en-US" sz="10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Time Happens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edited by Stuart Grant, Jodie McNeilly and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Maeva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Veerapen</a:t>
            </a: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213-229. London: Palgrave Macmillan. 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3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16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13494</TotalTime>
  <Words>1997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Georgia</vt:lpstr>
      <vt:lpstr>Gill Sans MT</vt:lpstr>
      <vt:lpstr>OpenDyslexic</vt:lpstr>
      <vt:lpstr>OpenDyslexicAlta</vt:lpstr>
      <vt:lpstr>Parcel</vt:lpstr>
      <vt:lpstr>163</vt:lpstr>
      <vt:lpstr>When Accessibility Becomes Performance. Sign Language Interpreting in Music and Live Concerts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Translation… literally! The case of Nightwish’s “Élan” Fan Cover Contest as an Example of Transmedial Translation Practices</dc:title>
  <dc:creator>Angela Tiziana Tarantini</dc:creator>
  <cp:lastModifiedBy>Angela Tiziana Tarantini</cp:lastModifiedBy>
  <cp:revision>99</cp:revision>
  <cp:lastPrinted>2020-10-17T02:00:29Z</cp:lastPrinted>
  <dcterms:created xsi:type="dcterms:W3CDTF">2020-10-12T00:48:10Z</dcterms:created>
  <dcterms:modified xsi:type="dcterms:W3CDTF">2022-06-12T16:16:58Z</dcterms:modified>
</cp:coreProperties>
</file>