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8"/>
  </p:notesMasterIdLst>
  <p:handoutMasterIdLst>
    <p:handoutMasterId r:id="rId19"/>
  </p:handoutMasterIdLst>
  <p:sldIdLst>
    <p:sldId id="256" r:id="rId4"/>
    <p:sldId id="261" r:id="rId5"/>
    <p:sldId id="306" r:id="rId6"/>
    <p:sldId id="307" r:id="rId7"/>
    <p:sldId id="314" r:id="rId8"/>
    <p:sldId id="274" r:id="rId9"/>
    <p:sldId id="308" r:id="rId10"/>
    <p:sldId id="265" r:id="rId11"/>
    <p:sldId id="309" r:id="rId12"/>
    <p:sldId id="310" r:id="rId13"/>
    <p:sldId id="311" r:id="rId14"/>
    <p:sldId id="312" r:id="rId15"/>
    <p:sldId id="313" r:id="rId16"/>
    <p:sldId id="272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.5366@outlook.co.id" initials="a" lastIdx="1" clrIdx="0">
    <p:extLst>
      <p:ext uri="{19B8F6BF-5375-455C-9EA6-DF929625EA0E}">
        <p15:presenceInfo xmlns:p15="http://schemas.microsoft.com/office/powerpoint/2012/main" userId="42e677c2763fd6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FF00"/>
    <a:srgbClr val="C52125"/>
    <a:srgbClr val="0D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2" autoAdjust="0"/>
    <p:restoredTop sz="95407" autoAdjust="0"/>
  </p:normalViewPr>
  <p:slideViewPr>
    <p:cSldViewPr>
      <p:cViewPr varScale="1">
        <p:scale>
          <a:sx n="114" d="100"/>
          <a:sy n="114" d="100"/>
        </p:scale>
        <p:origin x="624" y="108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FEF09C3-5432-4DA0-9890-3050357C5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227E202-B8C5-4411-9AB9-001230F36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0FA2-A713-4856-8F75-7FAFAF357361}" type="datetimeFigureOut">
              <a:rPr lang="ko-KR" altLang="en-US" smtClean="0"/>
              <a:t>2022-10-21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5FDCCD-9920-4087-A8EF-840D6BF96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30773E-42C5-4B13-84D2-DE05FB0C3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52E6A-8C14-4F5B-B0CB-3A4FCBC8D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79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866FF-EA9A-44BA-8DB2-FB8E70490571}" type="datetimeFigureOut">
              <a:rPr lang="ko-KR" altLang="en-US" smtClean="0"/>
              <a:t>2022-10-21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9A33-A361-4541-B6A7-456994CC0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56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48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037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208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734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899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70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20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805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19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03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018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289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69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99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49293" y="1563638"/>
            <a:ext cx="3845416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49145" y="2634232"/>
            <a:ext cx="3845416" cy="799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31416" y="2475359"/>
            <a:ext cx="1062118" cy="10621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131840" y="0"/>
            <a:ext cx="288032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322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730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444" y="2912740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44464" y="2912740"/>
            <a:ext cx="4104000" cy="18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6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8953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115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3528" y="24844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1560" y="183262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105640" y="341679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3528" y="183262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105640" y="183204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71560" y="24844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14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91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154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796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1635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3301"/>
            <a:ext cx="3024336" cy="36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87664" y="1164297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96830" y="1426241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92235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53238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26814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1932" y="1244876"/>
            <a:ext cx="2693964" cy="2636602"/>
            <a:chOff x="1619672" y="548680"/>
            <a:chExt cx="5904656" cy="5778928"/>
          </a:xfrm>
        </p:grpSpPr>
        <p:sp>
          <p:nvSpPr>
            <p:cNvPr id="9" name="Oval 8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2754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1065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0381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9814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00934" y="32249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00934" y="189860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00934" y="347471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658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3" r:id="rId3"/>
    <p:sldLayoutId id="2147483660" r:id="rId4"/>
    <p:sldLayoutId id="2147483661" r:id="rId5"/>
    <p:sldLayoutId id="2147483662" r:id="rId6"/>
    <p:sldLayoutId id="2147483664" r:id="rId7"/>
    <p:sldLayoutId id="2147483655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3" r:id="rId14"/>
    <p:sldLayoutId id="2147483672" r:id="rId15"/>
    <p:sldLayoutId id="2147483671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</p:cNvPr>
          <p:cNvSpPr txBox="1"/>
          <p:nvPr/>
        </p:nvSpPr>
        <p:spPr>
          <a:xfrm>
            <a:off x="0" y="484406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International Conference on Advanced Research in Engineering and Technology, October 25th, 2022, LPPM UPN Veteran Yogyakarta </a:t>
            </a:r>
            <a:endParaRPr lang="ko-KR" altLang="en-US" sz="10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75656" y="1376943"/>
            <a:ext cx="6120680" cy="1266815"/>
          </a:xfrm>
        </p:spPr>
        <p:txBody>
          <a:bodyPr/>
          <a:lstStyle/>
          <a:p>
            <a:pPr lvl="0"/>
            <a:r>
              <a:rPr lang="en-US" sz="2800" b="1" i="0" dirty="0">
                <a:solidFill>
                  <a:srgbClr val="000000"/>
                </a:solidFill>
                <a:effectLst/>
                <a:latin typeface="TimesNewRomanPS-BoldMT"/>
              </a:rPr>
              <a:t>Study on Reactivity and Kinetics of </a:t>
            </a:r>
          </a:p>
          <a:p>
            <a:pPr lvl="0"/>
            <a:r>
              <a:rPr lang="en-US" sz="2800" b="1" i="0" dirty="0">
                <a:solidFill>
                  <a:srgbClr val="000000"/>
                </a:solidFill>
                <a:effectLst/>
                <a:latin typeface="TimesNewRomanPS-BoldMT"/>
              </a:rPr>
              <a:t>Iron Ore-Biomass Pellet Reduction </a:t>
            </a:r>
          </a:p>
          <a:p>
            <a:pPr lvl="0"/>
            <a:r>
              <a:rPr lang="en-US" sz="2800" b="1" i="0" dirty="0">
                <a:solidFill>
                  <a:srgbClr val="000000"/>
                </a:solidFill>
                <a:effectLst/>
                <a:latin typeface="TimesNewRomanPS-BoldMT"/>
              </a:rPr>
              <a:t>Using Thermogravimetric Analysis</a:t>
            </a:r>
            <a:r>
              <a:rPr lang="en-US" sz="2800" dirty="0"/>
              <a:t> </a:t>
            </a:r>
            <a:endParaRPr lang="en-US" altLang="ko-K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691680" y="2931789"/>
            <a:ext cx="5688632" cy="86409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 err="1">
                <a:solidFill>
                  <a:schemeClr val="tx1"/>
                </a:solidFill>
              </a:rPr>
              <a:t>Ariany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Zulkania</a:t>
            </a:r>
            <a:endParaRPr lang="en-US" altLang="ko-KR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altLang="ko-KR" dirty="0" err="1">
                <a:solidFill>
                  <a:schemeClr val="tx1"/>
                </a:solidFill>
              </a:rPr>
              <a:t>Muslikhin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Hidayat</a:t>
            </a:r>
            <a:endParaRPr lang="en-US" altLang="ko-KR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altLang="ko-KR" dirty="0" err="1">
                <a:solidFill>
                  <a:schemeClr val="tx1"/>
                </a:solidFill>
              </a:rPr>
              <a:t>Rochmadi</a:t>
            </a:r>
            <a:endParaRPr lang="en-US" altLang="ko-KR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altLang="ko-KR" dirty="0" err="1">
                <a:solidFill>
                  <a:schemeClr val="tx1"/>
                </a:solidFill>
              </a:rPr>
              <a:t>Rochim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Bakti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Cahyono</a:t>
            </a:r>
            <a:endParaRPr lang="en-US" altLang="ko-KR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B0B86-1C61-9D91-C7B8-F0E51229FB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33" t="7591" r="8333"/>
          <a:stretch/>
        </p:blipFill>
        <p:spPr>
          <a:xfrm>
            <a:off x="7702866" y="123478"/>
            <a:ext cx="129909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266" y="102860"/>
            <a:ext cx="9144000" cy="576064"/>
          </a:xfrm>
        </p:spPr>
        <p:txBody>
          <a:bodyPr/>
          <a:lstStyle/>
          <a:p>
            <a:r>
              <a:rPr lang="en-US" altLang="ko-KR" dirty="0"/>
              <a:t>Results and Discussion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5536" y="699542"/>
            <a:ext cx="80868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Reduction kinetics of the pellet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801586-4E64-D896-FB11-0A9DEBA49337}"/>
              </a:ext>
            </a:extLst>
          </p:cNvPr>
          <p:cNvSpPr txBox="1"/>
          <p:nvPr/>
        </p:nvSpPr>
        <p:spPr>
          <a:xfrm>
            <a:off x="5147007" y="3271224"/>
            <a:ext cx="3744417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For reactions (2) and (3): E at 600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°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C were higher than E at 800 and 900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°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C  the reaction rates at 800 and 900 °C were higher than at 600 °C.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High energy activation could be due to complexity of the reactions such as carbon gasification, reduction of iron oxide, and diffusion of gaseous products.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1A47D-4EE5-7897-C1FB-2F98E01A1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87" y="1131590"/>
            <a:ext cx="4487045" cy="15241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74BE9-2A58-9315-41AA-3822DD5C1026}"/>
              </a:ext>
            </a:extLst>
          </p:cNvPr>
          <p:cNvSpPr txBox="1"/>
          <p:nvPr/>
        </p:nvSpPr>
        <p:spPr>
          <a:xfrm>
            <a:off x="363117" y="3147814"/>
            <a:ext cx="4424905" cy="18928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The most significant deviation between simulation results and data occurred in isothermal conditions.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A complex reaction took place at the beginning of the isothermal process with increasing time.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At 800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°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C, there was a higher process of carbon gasification and water gas reaction to produce more CO and H</a:t>
            </a:r>
            <a:r>
              <a:rPr lang="en-US" altLang="ko-KR" sz="13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2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  a considerable degradation in the mass fraction at the mid-isothermal time for higher temperatures.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2B3BF-20AC-1374-6FAA-5C85050C512F}"/>
              </a:ext>
            </a:extLst>
          </p:cNvPr>
          <p:cNvSpPr txBox="1"/>
          <p:nvPr/>
        </p:nvSpPr>
        <p:spPr>
          <a:xfrm>
            <a:off x="372986" y="2643758"/>
            <a:ext cx="44150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Figure 2. </a:t>
            </a:r>
            <a:r>
              <a:rPr lang="en-US" sz="1000" dirty="0"/>
              <a:t>The relationship between changes in mass fraction from the data and simulation results under non-isothermal and isothermal conditions at    temperatures of: (a) 600 °C; (b) 800 °C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5C5F98-0122-7EE3-175F-BD88FA0A4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400270"/>
              </p:ext>
            </p:extLst>
          </p:nvPr>
        </p:nvGraphicFramePr>
        <p:xfrm>
          <a:off x="5323041" y="1131590"/>
          <a:ext cx="3312368" cy="1481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167">
                  <a:extLst>
                    <a:ext uri="{9D8B030D-6E8A-4147-A177-3AD203B41FA5}">
                      <a16:colId xmlns:a16="http://schemas.microsoft.com/office/drawing/2014/main" val="1974817680"/>
                    </a:ext>
                  </a:extLst>
                </a:gridCol>
                <a:gridCol w="706224">
                  <a:extLst>
                    <a:ext uri="{9D8B030D-6E8A-4147-A177-3AD203B41FA5}">
                      <a16:colId xmlns:a16="http://schemas.microsoft.com/office/drawing/2014/main" val="687061200"/>
                    </a:ext>
                  </a:extLst>
                </a:gridCol>
                <a:gridCol w="1484977">
                  <a:extLst>
                    <a:ext uri="{9D8B030D-6E8A-4147-A177-3AD203B41FA5}">
                      <a16:colId xmlns:a16="http://schemas.microsoft.com/office/drawing/2014/main" val="675442850"/>
                    </a:ext>
                  </a:extLst>
                </a:gridCol>
              </a:tblGrid>
              <a:tr h="247146">
                <a:tc>
                  <a:txBody>
                    <a:bodyPr/>
                    <a:lstStyle/>
                    <a:p>
                      <a:pPr algn="ctr"/>
                      <a:r>
                        <a:rPr lang="en-ID" sz="900" dirty="0">
                          <a:effectLst/>
                        </a:rPr>
                        <a:t>Temperature (°C)</a:t>
                      </a:r>
                      <a:endParaRPr lang="en-ID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 dirty="0">
                          <a:effectLst/>
                        </a:rPr>
                        <a:t>Reaction</a:t>
                      </a:r>
                      <a:endParaRPr lang="en-ID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>
                          <a:effectLst/>
                        </a:rPr>
                        <a:t>E (kJ/mol)</a:t>
                      </a:r>
                      <a:endParaRPr lang="en-ID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453447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en-ID" sz="900" dirty="0">
                          <a:effectLst/>
                        </a:rPr>
                        <a:t>600</a:t>
                      </a:r>
                      <a:endParaRPr lang="en-ID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 dirty="0">
                          <a:effectLst/>
                        </a:rPr>
                        <a:t>(1)</a:t>
                      </a:r>
                      <a:endParaRPr lang="en-ID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>
                          <a:effectLst/>
                        </a:rPr>
                        <a:t>24.465</a:t>
                      </a:r>
                      <a:endParaRPr lang="en-ID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9034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 dirty="0">
                          <a:effectLst/>
                        </a:rPr>
                        <a:t>(2)</a:t>
                      </a:r>
                      <a:endParaRPr lang="en-ID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>
                          <a:effectLst/>
                        </a:rPr>
                        <a:t>109.261</a:t>
                      </a:r>
                      <a:endParaRPr lang="en-ID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95799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 dirty="0">
                          <a:effectLst/>
                        </a:rPr>
                        <a:t>(3)</a:t>
                      </a:r>
                      <a:endParaRPr lang="en-ID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>
                          <a:effectLst/>
                        </a:rPr>
                        <a:t>499.714</a:t>
                      </a:r>
                      <a:endParaRPr lang="en-ID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178129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en-ID" sz="900" dirty="0">
                          <a:effectLst/>
                        </a:rPr>
                        <a:t>800</a:t>
                      </a:r>
                      <a:endParaRPr lang="en-ID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 dirty="0">
                          <a:effectLst/>
                        </a:rPr>
                        <a:t>(1)</a:t>
                      </a:r>
                      <a:endParaRPr lang="en-ID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>
                          <a:effectLst/>
                        </a:rPr>
                        <a:t>19.462</a:t>
                      </a:r>
                      <a:endParaRPr lang="en-ID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45362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 dirty="0">
                          <a:effectLst/>
                        </a:rPr>
                        <a:t>(2)</a:t>
                      </a:r>
                      <a:endParaRPr lang="en-ID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>
                          <a:effectLst/>
                        </a:rPr>
                        <a:t>53.665</a:t>
                      </a:r>
                      <a:endParaRPr lang="en-ID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94936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 dirty="0">
                          <a:effectLst/>
                        </a:rPr>
                        <a:t>(3)</a:t>
                      </a:r>
                      <a:endParaRPr lang="en-ID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>
                          <a:effectLst/>
                        </a:rPr>
                        <a:t>38.634</a:t>
                      </a:r>
                      <a:endParaRPr lang="en-ID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06567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en-ID" sz="900">
                          <a:effectLst/>
                        </a:rPr>
                        <a:t>900</a:t>
                      </a:r>
                      <a:endParaRPr lang="en-ID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 dirty="0">
                          <a:effectLst/>
                        </a:rPr>
                        <a:t>(1)</a:t>
                      </a:r>
                      <a:endParaRPr lang="en-ID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>
                          <a:effectLst/>
                        </a:rPr>
                        <a:t>25.902</a:t>
                      </a:r>
                      <a:endParaRPr lang="en-ID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2818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 dirty="0">
                          <a:effectLst/>
                        </a:rPr>
                        <a:t>(2)</a:t>
                      </a:r>
                      <a:endParaRPr lang="en-ID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>
                          <a:effectLst/>
                        </a:rPr>
                        <a:t>38.059</a:t>
                      </a:r>
                      <a:endParaRPr lang="en-ID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9194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 dirty="0">
                          <a:effectLst/>
                        </a:rPr>
                        <a:t>(3)</a:t>
                      </a:r>
                      <a:endParaRPr lang="en-ID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 dirty="0">
                          <a:effectLst/>
                        </a:rPr>
                        <a:t>49.619</a:t>
                      </a:r>
                      <a:endParaRPr lang="en-ID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0436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51D5A09-2893-19A7-9CF3-7C705AEB7C4E}"/>
              </a:ext>
            </a:extLst>
          </p:cNvPr>
          <p:cNvSpPr txBox="1"/>
          <p:nvPr/>
        </p:nvSpPr>
        <p:spPr>
          <a:xfrm>
            <a:off x="5267418" y="2643758"/>
            <a:ext cx="35035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Table 1. </a:t>
            </a:r>
            <a:r>
              <a:rPr lang="en-US" sz="1000" dirty="0"/>
              <a:t>Activation energy (E) for the model affected only  by the carbon reducing agent</a:t>
            </a:r>
          </a:p>
        </p:txBody>
      </p:sp>
    </p:spTree>
    <p:extLst>
      <p:ext uri="{BB962C8B-B14F-4D97-AF65-F5344CB8AC3E}">
        <p14:creationId xmlns:p14="http://schemas.microsoft.com/office/powerpoint/2010/main" val="385545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622" y="386693"/>
            <a:ext cx="9144000" cy="576064"/>
          </a:xfrm>
        </p:spPr>
        <p:txBody>
          <a:bodyPr/>
          <a:lstStyle/>
          <a:p>
            <a:r>
              <a:rPr lang="en-US" altLang="ko-KR" dirty="0"/>
              <a:t>Results and Discussion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7544" y="1102332"/>
            <a:ext cx="80868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Reduction kinetics of the pellet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74BE9-2A58-9315-41AA-3822DD5C1026}"/>
              </a:ext>
            </a:extLst>
          </p:cNvPr>
          <p:cNvSpPr txBox="1"/>
          <p:nvPr/>
        </p:nvSpPr>
        <p:spPr>
          <a:xfrm>
            <a:off x="467544" y="3067531"/>
            <a:ext cx="808684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At 600 °C, the most common reaction was Fe</a:t>
            </a:r>
            <a:r>
              <a:rPr lang="en-US" altLang="ko-KR" sz="15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2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O</a:t>
            </a:r>
            <a:r>
              <a:rPr lang="en-US" altLang="ko-KR" sz="15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3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→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 Fe</a:t>
            </a:r>
            <a:r>
              <a:rPr lang="en-US" altLang="ko-KR" sz="15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3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O</a:t>
            </a:r>
            <a:r>
              <a:rPr lang="en-US" altLang="ko-KR" sz="15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4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→ </a:t>
            </a:r>
            <a:r>
              <a:rPr lang="en-US" altLang="ko-KR" sz="15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FeO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, while the formation of Fe almost did not occur.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At 800 and 900 °C, the fastest reaction was reaction (1), followed by (3), and the slowest was reaction (2).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The temperature tends to affect the value of the reaction rate constant for the three reactions.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D5A09-2893-19A7-9CF3-7C705AEB7C4E}"/>
              </a:ext>
            </a:extLst>
          </p:cNvPr>
          <p:cNvSpPr txBox="1"/>
          <p:nvPr/>
        </p:nvSpPr>
        <p:spPr>
          <a:xfrm>
            <a:off x="6012160" y="1623409"/>
            <a:ext cx="2879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Table 2. </a:t>
            </a:r>
            <a:r>
              <a:rPr lang="en-US" sz="1200" dirty="0"/>
              <a:t>The value of the reaction rate constant (k) at various temperatures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5E7D313-D2A2-A648-6DBF-022352396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785772"/>
              </p:ext>
            </p:extLst>
          </p:nvPr>
        </p:nvGraphicFramePr>
        <p:xfrm>
          <a:off x="467544" y="1623409"/>
          <a:ext cx="5400601" cy="1246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7454">
                  <a:extLst>
                    <a:ext uri="{9D8B030D-6E8A-4147-A177-3AD203B41FA5}">
                      <a16:colId xmlns:a16="http://schemas.microsoft.com/office/drawing/2014/main" val="1024037931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184169997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832241643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3938803917"/>
                    </a:ext>
                  </a:extLst>
                </a:gridCol>
                <a:gridCol w="680797">
                  <a:extLst>
                    <a:ext uri="{9D8B030D-6E8A-4147-A177-3AD203B41FA5}">
                      <a16:colId xmlns:a16="http://schemas.microsoft.com/office/drawing/2014/main" val="1608680123"/>
                    </a:ext>
                  </a:extLst>
                </a:gridCol>
              </a:tblGrid>
              <a:tr h="3138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 dirty="0">
                          <a:effectLst/>
                        </a:rPr>
                        <a:t>Temperature (°C)</a:t>
                      </a:r>
                      <a:endParaRPr lang="en-ID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 dirty="0">
                          <a:effectLst/>
                        </a:rPr>
                        <a:t>k</a:t>
                      </a:r>
                      <a:r>
                        <a:rPr lang="en-ID" sz="1200" baseline="-25000" dirty="0">
                          <a:effectLst/>
                        </a:rPr>
                        <a:t>1 </a:t>
                      </a:r>
                      <a:r>
                        <a:rPr lang="en-ID" sz="1200" dirty="0">
                          <a:effectLst/>
                        </a:rPr>
                        <a:t>(1/s)</a:t>
                      </a:r>
                      <a:endParaRPr lang="en-ID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 dirty="0">
                          <a:effectLst/>
                        </a:rPr>
                        <a:t>k</a:t>
                      </a:r>
                      <a:r>
                        <a:rPr lang="en-ID" sz="1200" baseline="-25000" dirty="0">
                          <a:effectLst/>
                        </a:rPr>
                        <a:t>2 </a:t>
                      </a:r>
                      <a:r>
                        <a:rPr lang="en-ID" sz="1200" dirty="0">
                          <a:effectLst/>
                        </a:rPr>
                        <a:t>(1/s)</a:t>
                      </a:r>
                      <a:endParaRPr lang="en-ID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>
                          <a:effectLst/>
                        </a:rPr>
                        <a:t>k</a:t>
                      </a:r>
                      <a:r>
                        <a:rPr lang="en-ID" sz="1200" baseline="-25000">
                          <a:effectLst/>
                        </a:rPr>
                        <a:t>3 </a:t>
                      </a:r>
                      <a:r>
                        <a:rPr lang="en-ID" sz="1200">
                          <a:effectLst/>
                        </a:rPr>
                        <a:t>(1/s)</a:t>
                      </a:r>
                      <a:endParaRPr lang="en-ID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>
                          <a:effectLst/>
                        </a:rPr>
                        <a:t>SSE</a:t>
                      </a:r>
                      <a:endParaRPr lang="en-ID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7134742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 dirty="0">
                          <a:effectLst/>
                        </a:rPr>
                        <a:t>600</a:t>
                      </a:r>
                      <a:endParaRPr lang="en-ID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 dirty="0">
                          <a:effectLst/>
                        </a:rPr>
                        <a:t>2.306x10</a:t>
                      </a:r>
                      <a:r>
                        <a:rPr lang="en-ID" sz="1200" baseline="30000" dirty="0">
                          <a:effectLst/>
                        </a:rPr>
                        <a:t>-2</a:t>
                      </a:r>
                      <a:endParaRPr lang="en-ID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 dirty="0">
                          <a:effectLst/>
                        </a:rPr>
                        <a:t>2.194x10</a:t>
                      </a:r>
                      <a:r>
                        <a:rPr lang="en-ID" sz="1200" baseline="30000" dirty="0">
                          <a:effectLst/>
                        </a:rPr>
                        <a:t>-2</a:t>
                      </a:r>
                      <a:endParaRPr lang="en-ID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 dirty="0">
                          <a:effectLst/>
                        </a:rPr>
                        <a:t>0</a:t>
                      </a:r>
                      <a:endParaRPr lang="en-ID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>
                          <a:effectLst/>
                        </a:rPr>
                        <a:t>2.499</a:t>
                      </a:r>
                      <a:endParaRPr lang="en-ID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459580"/>
                  </a:ext>
                </a:extLst>
              </a:tr>
              <a:tr h="3138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>
                          <a:effectLst/>
                        </a:rPr>
                        <a:t>800</a:t>
                      </a:r>
                      <a:endParaRPr lang="en-ID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 dirty="0">
                          <a:effectLst/>
                        </a:rPr>
                        <a:t>1.408x10</a:t>
                      </a:r>
                      <a:r>
                        <a:rPr lang="en-ID" sz="1200" baseline="30000" dirty="0">
                          <a:effectLst/>
                        </a:rPr>
                        <a:t>-2</a:t>
                      </a:r>
                      <a:endParaRPr lang="en-ID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 dirty="0">
                          <a:effectLst/>
                        </a:rPr>
                        <a:t>1.434x10</a:t>
                      </a:r>
                      <a:r>
                        <a:rPr lang="en-ID" sz="1200" baseline="30000" dirty="0">
                          <a:effectLst/>
                        </a:rPr>
                        <a:t>-3</a:t>
                      </a:r>
                      <a:endParaRPr lang="en-ID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 dirty="0">
                          <a:effectLst/>
                        </a:rPr>
                        <a:t>1.586x10</a:t>
                      </a:r>
                      <a:r>
                        <a:rPr lang="en-ID" sz="1200" baseline="30000" dirty="0">
                          <a:effectLst/>
                        </a:rPr>
                        <a:t>-3</a:t>
                      </a:r>
                      <a:endParaRPr lang="en-ID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>
                          <a:effectLst/>
                        </a:rPr>
                        <a:t>1.810</a:t>
                      </a:r>
                      <a:endParaRPr lang="en-ID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90118"/>
                  </a:ext>
                </a:extLst>
              </a:tr>
              <a:tr h="3138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>
                          <a:effectLst/>
                        </a:rPr>
                        <a:t>900</a:t>
                      </a:r>
                      <a:endParaRPr lang="en-ID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 dirty="0">
                          <a:effectLst/>
                        </a:rPr>
                        <a:t>2.621x10</a:t>
                      </a:r>
                      <a:r>
                        <a:rPr lang="en-ID" sz="1200" baseline="30000" dirty="0">
                          <a:effectLst/>
                        </a:rPr>
                        <a:t>-2</a:t>
                      </a:r>
                      <a:endParaRPr lang="en-ID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 dirty="0">
                          <a:effectLst/>
                        </a:rPr>
                        <a:t>7.506x10</a:t>
                      </a:r>
                      <a:r>
                        <a:rPr lang="en-ID" sz="1200" baseline="30000" dirty="0">
                          <a:effectLst/>
                        </a:rPr>
                        <a:t>-3</a:t>
                      </a:r>
                      <a:endParaRPr lang="en-ID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 dirty="0">
                          <a:effectLst/>
                        </a:rPr>
                        <a:t>1.311x10</a:t>
                      </a:r>
                      <a:r>
                        <a:rPr lang="en-ID" sz="1200" baseline="30000" dirty="0">
                          <a:effectLst/>
                        </a:rPr>
                        <a:t>-2</a:t>
                      </a:r>
                      <a:endParaRPr lang="en-ID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D" sz="1200" dirty="0">
                          <a:effectLst/>
                        </a:rPr>
                        <a:t>1.567</a:t>
                      </a:r>
                      <a:endParaRPr lang="en-ID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390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3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/>
          <p:cNvSpPr txBox="1">
            <a:spLocks/>
          </p:cNvSpPr>
          <p:nvPr/>
        </p:nvSpPr>
        <p:spPr>
          <a:xfrm>
            <a:off x="443136" y="322195"/>
            <a:ext cx="8377336" cy="5213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707CF8-2E31-06E0-84CB-C6402E4A6313}"/>
              </a:ext>
            </a:extLst>
          </p:cNvPr>
          <p:cNvSpPr txBox="1"/>
          <p:nvPr/>
        </p:nvSpPr>
        <p:spPr>
          <a:xfrm>
            <a:off x="0" y="2817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Conclusions</a:t>
            </a:r>
            <a:endParaRPr lang="en-ID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77B95-9747-FF63-FBDB-E588C49F7995}"/>
              </a:ext>
            </a:extLst>
          </p:cNvPr>
          <p:cNvSpPr txBox="1"/>
          <p:nvPr/>
        </p:nvSpPr>
        <p:spPr>
          <a:xfrm>
            <a:off x="611560" y="1059582"/>
            <a:ext cx="7920879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Thermal analysis (TGA) can exhibit the reduction reactivity trend of the iron ore-biomass pellets.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higher the temperature, the greater the weight loss.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Based on the composition of CO and CO</a:t>
            </a:r>
            <a:r>
              <a:rPr lang="en-US" altLang="ko-KR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produced during the reaction, it can be seen that at temperatures above 600 °C, the reduction reaction becomes faster due to the effect of carbon gasification.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From the proposed kinetic model, it can be seen that at temperature of 800 °C and above, the reaction of Fe</a:t>
            </a:r>
            <a:r>
              <a:rPr lang="en-US" altLang="ko-KR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</a:t>
            </a:r>
            <a:r>
              <a:rPr lang="en-US" altLang="ko-KR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Fe</a:t>
            </a:r>
            <a:r>
              <a:rPr lang="en-US" altLang="ko-KR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</a:t>
            </a:r>
            <a:r>
              <a:rPr lang="en-US" altLang="ko-KR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and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FeO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Fe significantly influences the magnitude of the reaction rate.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/>
          <p:cNvSpPr txBox="1">
            <a:spLocks/>
          </p:cNvSpPr>
          <p:nvPr/>
        </p:nvSpPr>
        <p:spPr>
          <a:xfrm>
            <a:off x="443136" y="322195"/>
            <a:ext cx="8377336" cy="5213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707CF8-2E31-06E0-84CB-C6402E4A6313}"/>
              </a:ext>
            </a:extLst>
          </p:cNvPr>
          <p:cNvSpPr txBox="1"/>
          <p:nvPr/>
        </p:nvSpPr>
        <p:spPr>
          <a:xfrm>
            <a:off x="-1" y="14373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Acknowledgments</a:t>
            </a:r>
            <a:endParaRPr lang="en-ID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77B95-9747-FF63-FBDB-E588C49F7995}"/>
              </a:ext>
            </a:extLst>
          </p:cNvPr>
          <p:cNvSpPr txBox="1"/>
          <p:nvPr/>
        </p:nvSpPr>
        <p:spPr>
          <a:xfrm>
            <a:off x="755575" y="2136800"/>
            <a:ext cx="763284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author would like to thank to “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Direktorat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Jenderal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Penguatan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Riset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Pengembangan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Kementerian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Riset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Teknologi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dan Pendidikan Tinggi” for the research funding with grant number: 1749/UN1/DITLIT/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-Lit/PT.01.03/2022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4000" dirty="0"/>
              <a:t>Thank you</a:t>
            </a:r>
            <a:endParaRPr lang="ko-KR" alt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2681858"/>
            <a:ext cx="9144000" cy="576063"/>
          </a:xfrm>
        </p:spPr>
        <p:txBody>
          <a:bodyPr/>
          <a:lstStyle/>
          <a:p>
            <a:pPr lvl="0"/>
            <a:r>
              <a:rPr lang="en-US" altLang="ko-KR" i="1" dirty="0">
                <a:solidFill>
                  <a:schemeClr val="bg2">
                    <a:lumMod val="50000"/>
                  </a:schemeClr>
                </a:solidFill>
              </a:rPr>
              <a:t>Study on Reactivity and Kinetics of Iron Ore-Biomass Pellet Reduction Using Thermogravimetric Analysis</a:t>
            </a:r>
          </a:p>
          <a:p>
            <a:pPr lvl="0"/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</a:rPr>
              <a:t>International Conference on Advanced Research in Engineering and Technology, October 25th, 2022, LPPM UPN Veteran Yogyakarta </a:t>
            </a:r>
          </a:p>
        </p:txBody>
      </p:sp>
    </p:spTree>
    <p:extLst>
      <p:ext uri="{BB962C8B-B14F-4D97-AF65-F5344CB8AC3E}">
        <p14:creationId xmlns:p14="http://schemas.microsoft.com/office/powerpoint/2010/main" val="166384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339502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Outline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A9E7D4-2B23-4F64-2C9F-21C24EB333B4}"/>
              </a:ext>
            </a:extLst>
          </p:cNvPr>
          <p:cNvGrpSpPr/>
          <p:nvPr/>
        </p:nvGrpSpPr>
        <p:grpSpPr>
          <a:xfrm>
            <a:off x="1090690" y="1145121"/>
            <a:ext cx="7297734" cy="706550"/>
            <a:chOff x="1115576" y="1392293"/>
            <a:chExt cx="6912808" cy="6843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15F1E3-3795-B16C-69E2-1720EEF47587}"/>
                </a:ext>
              </a:extLst>
            </p:cNvPr>
            <p:cNvSpPr/>
            <p:nvPr/>
          </p:nvSpPr>
          <p:spPr>
            <a:xfrm>
              <a:off x="1457754" y="1426511"/>
              <a:ext cx="6570630" cy="615921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453D65CA-36DF-457B-36E0-A7DE8DB1AEDC}"/>
                </a:ext>
              </a:extLst>
            </p:cNvPr>
            <p:cNvSpPr txBox="1"/>
            <p:nvPr/>
          </p:nvSpPr>
          <p:spPr bwMode="auto">
            <a:xfrm>
              <a:off x="2073782" y="1563225"/>
              <a:ext cx="5738577" cy="3577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Background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DE5CA-0C7D-FF6A-E16E-FA50502E60D9}"/>
                </a:ext>
              </a:extLst>
            </p:cNvPr>
            <p:cNvSpPr/>
            <p:nvPr/>
          </p:nvSpPr>
          <p:spPr>
            <a:xfrm>
              <a:off x="1115576" y="1392293"/>
              <a:ext cx="684357" cy="68435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6C2539-4EF8-0CA7-BE70-E037431C25FE}"/>
                </a:ext>
              </a:extLst>
            </p:cNvPr>
            <p:cNvSpPr txBox="1"/>
            <p:nvPr/>
          </p:nvSpPr>
          <p:spPr>
            <a:xfrm>
              <a:off x="1243454" y="1421021"/>
              <a:ext cx="428602" cy="6459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1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D1A30B-DD97-7661-0563-91851415573E}"/>
              </a:ext>
            </a:extLst>
          </p:cNvPr>
          <p:cNvGrpSpPr/>
          <p:nvPr/>
        </p:nvGrpSpPr>
        <p:grpSpPr>
          <a:xfrm>
            <a:off x="1090690" y="1999597"/>
            <a:ext cx="7297734" cy="706550"/>
            <a:chOff x="1115576" y="1392293"/>
            <a:chExt cx="6912808" cy="68435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851F07D-CF86-83E8-D1E4-7F6B6248AB03}"/>
                </a:ext>
              </a:extLst>
            </p:cNvPr>
            <p:cNvSpPr/>
            <p:nvPr/>
          </p:nvSpPr>
          <p:spPr>
            <a:xfrm>
              <a:off x="1457754" y="1426511"/>
              <a:ext cx="6570630" cy="615921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4E71306F-22FC-AF07-3B51-A2517725A7D8}"/>
                </a:ext>
              </a:extLst>
            </p:cNvPr>
            <p:cNvSpPr txBox="1"/>
            <p:nvPr/>
          </p:nvSpPr>
          <p:spPr bwMode="auto">
            <a:xfrm>
              <a:off x="2073782" y="1563225"/>
              <a:ext cx="5738577" cy="3577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Materials and Methods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87B71C9-5208-F715-61DC-AF7B5E292D6E}"/>
                </a:ext>
              </a:extLst>
            </p:cNvPr>
            <p:cNvSpPr/>
            <p:nvPr/>
          </p:nvSpPr>
          <p:spPr>
            <a:xfrm>
              <a:off x="1115576" y="1392293"/>
              <a:ext cx="684357" cy="68435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2E1EF1-D9CA-F007-9E53-515ACF1712FC}"/>
                </a:ext>
              </a:extLst>
            </p:cNvPr>
            <p:cNvSpPr txBox="1"/>
            <p:nvPr/>
          </p:nvSpPr>
          <p:spPr>
            <a:xfrm>
              <a:off x="1243454" y="1490605"/>
              <a:ext cx="428602" cy="5067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2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1BFB91-1727-4A45-6719-02025F07F53C}"/>
              </a:ext>
            </a:extLst>
          </p:cNvPr>
          <p:cNvGrpSpPr/>
          <p:nvPr/>
        </p:nvGrpSpPr>
        <p:grpSpPr>
          <a:xfrm>
            <a:off x="1090690" y="2884375"/>
            <a:ext cx="7297734" cy="706550"/>
            <a:chOff x="1115576" y="1392293"/>
            <a:chExt cx="6912808" cy="68435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5D92090-ED6F-3332-A406-364609A4916E}"/>
                </a:ext>
              </a:extLst>
            </p:cNvPr>
            <p:cNvSpPr/>
            <p:nvPr/>
          </p:nvSpPr>
          <p:spPr>
            <a:xfrm>
              <a:off x="1457754" y="1426511"/>
              <a:ext cx="6570630" cy="615921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12">
              <a:extLst>
                <a:ext uri="{FF2B5EF4-FFF2-40B4-BE49-F238E27FC236}">
                  <a16:creationId xmlns:a16="http://schemas.microsoft.com/office/drawing/2014/main" id="{477248A9-B5F3-8833-8F15-BE33F74BCB15}"/>
                </a:ext>
              </a:extLst>
            </p:cNvPr>
            <p:cNvSpPr txBox="1"/>
            <p:nvPr/>
          </p:nvSpPr>
          <p:spPr bwMode="auto">
            <a:xfrm>
              <a:off x="2073782" y="1563225"/>
              <a:ext cx="5738577" cy="3577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Result and Discussion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9BB9DF5-DDBD-27F0-EF0C-2A724D073106}"/>
                </a:ext>
              </a:extLst>
            </p:cNvPr>
            <p:cNvSpPr/>
            <p:nvPr/>
          </p:nvSpPr>
          <p:spPr>
            <a:xfrm>
              <a:off x="1115576" y="1392293"/>
              <a:ext cx="684357" cy="68435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7AB2AF5-0B4B-D936-D6D5-98656F80B36F}"/>
                </a:ext>
              </a:extLst>
            </p:cNvPr>
            <p:cNvSpPr txBox="1"/>
            <p:nvPr/>
          </p:nvSpPr>
          <p:spPr>
            <a:xfrm>
              <a:off x="1243454" y="1490605"/>
              <a:ext cx="428602" cy="5067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3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C5F5F17-3027-735E-C551-243FA2DEC532}"/>
              </a:ext>
            </a:extLst>
          </p:cNvPr>
          <p:cNvGrpSpPr/>
          <p:nvPr/>
        </p:nvGrpSpPr>
        <p:grpSpPr>
          <a:xfrm>
            <a:off x="1090690" y="3736384"/>
            <a:ext cx="7297734" cy="706550"/>
            <a:chOff x="1115576" y="1392293"/>
            <a:chExt cx="6912808" cy="68435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4679316-B748-226C-07E4-2DD7F5432A34}"/>
                </a:ext>
              </a:extLst>
            </p:cNvPr>
            <p:cNvSpPr/>
            <p:nvPr/>
          </p:nvSpPr>
          <p:spPr>
            <a:xfrm>
              <a:off x="1457754" y="1426511"/>
              <a:ext cx="6570630" cy="615921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12">
              <a:extLst>
                <a:ext uri="{FF2B5EF4-FFF2-40B4-BE49-F238E27FC236}">
                  <a16:creationId xmlns:a16="http://schemas.microsoft.com/office/drawing/2014/main" id="{EA5CD863-ED96-EEAB-B3DD-793ABD2A769A}"/>
                </a:ext>
              </a:extLst>
            </p:cNvPr>
            <p:cNvSpPr txBox="1"/>
            <p:nvPr/>
          </p:nvSpPr>
          <p:spPr bwMode="auto">
            <a:xfrm>
              <a:off x="2073782" y="1563225"/>
              <a:ext cx="5738577" cy="3577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Conclusion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4784F87-759B-C36A-B454-3A86AB4B4231}"/>
                </a:ext>
              </a:extLst>
            </p:cNvPr>
            <p:cNvSpPr/>
            <p:nvPr/>
          </p:nvSpPr>
          <p:spPr>
            <a:xfrm>
              <a:off x="1115576" y="1392293"/>
              <a:ext cx="684357" cy="68435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160224F-0089-467A-C457-6BBA241C0AAC}"/>
                </a:ext>
              </a:extLst>
            </p:cNvPr>
            <p:cNvSpPr txBox="1"/>
            <p:nvPr/>
          </p:nvSpPr>
          <p:spPr>
            <a:xfrm>
              <a:off x="1243454" y="1490605"/>
              <a:ext cx="428602" cy="5067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4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/>
          <p:cNvSpPr txBox="1">
            <a:spLocks/>
          </p:cNvSpPr>
          <p:nvPr/>
        </p:nvSpPr>
        <p:spPr>
          <a:xfrm>
            <a:off x="443136" y="322195"/>
            <a:ext cx="8377336" cy="5213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707CF8-2E31-06E0-84CB-C6402E4A6313}"/>
              </a:ext>
            </a:extLst>
          </p:cNvPr>
          <p:cNvSpPr txBox="1"/>
          <p:nvPr/>
        </p:nvSpPr>
        <p:spPr>
          <a:xfrm>
            <a:off x="0" y="2817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Background </a:t>
            </a:r>
            <a:endParaRPr lang="en-ID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B9143CE-B442-7DBA-FFAA-806CC3068959}"/>
              </a:ext>
            </a:extLst>
          </p:cNvPr>
          <p:cNvGrpSpPr/>
          <p:nvPr/>
        </p:nvGrpSpPr>
        <p:grpSpPr>
          <a:xfrm>
            <a:off x="523922" y="1134519"/>
            <a:ext cx="7946699" cy="4097967"/>
            <a:chOff x="598359" y="1129101"/>
            <a:chExt cx="7946699" cy="4097967"/>
          </a:xfrm>
        </p:grpSpPr>
        <p:sp>
          <p:nvSpPr>
            <p:cNvPr id="35" name="Google Shape;473;p22">
              <a:extLst>
                <a:ext uri="{FF2B5EF4-FFF2-40B4-BE49-F238E27FC236}">
                  <a16:creationId xmlns:a16="http://schemas.microsoft.com/office/drawing/2014/main" id="{757428B9-424A-7517-D47E-99BF98706DAD}"/>
                </a:ext>
              </a:extLst>
            </p:cNvPr>
            <p:cNvSpPr/>
            <p:nvPr/>
          </p:nvSpPr>
          <p:spPr>
            <a:xfrm>
              <a:off x="3213520" y="1821688"/>
              <a:ext cx="2715835" cy="3405380"/>
            </a:xfrm>
            <a:custGeom>
              <a:avLst/>
              <a:gdLst/>
              <a:ahLst/>
              <a:cxnLst/>
              <a:rect l="l" t="t" r="r" b="b"/>
              <a:pathLst>
                <a:path w="98382" h="123361" extrusionOk="0">
                  <a:moveTo>
                    <a:pt x="45804" y="0"/>
                  </a:moveTo>
                  <a:cubicBezTo>
                    <a:pt x="10180" y="16252"/>
                    <a:pt x="60198" y="14526"/>
                    <a:pt x="54102" y="27301"/>
                  </a:cubicBezTo>
                  <a:cubicBezTo>
                    <a:pt x="48602" y="38827"/>
                    <a:pt x="31314" y="43541"/>
                    <a:pt x="30790" y="57436"/>
                  </a:cubicBezTo>
                  <a:cubicBezTo>
                    <a:pt x="30349" y="68949"/>
                    <a:pt x="42839" y="80748"/>
                    <a:pt x="17431" y="104847"/>
                  </a:cubicBezTo>
                  <a:cubicBezTo>
                    <a:pt x="4513" y="117098"/>
                    <a:pt x="0" y="121551"/>
                    <a:pt x="0" y="121551"/>
                  </a:cubicBezTo>
                  <a:lnTo>
                    <a:pt x="58555" y="121622"/>
                  </a:lnTo>
                  <a:cubicBezTo>
                    <a:pt x="72450" y="120360"/>
                    <a:pt x="98382" y="123361"/>
                    <a:pt x="98382" y="104847"/>
                  </a:cubicBezTo>
                  <a:cubicBezTo>
                    <a:pt x="98382" y="83106"/>
                    <a:pt x="53293" y="70759"/>
                    <a:pt x="53055" y="57960"/>
                  </a:cubicBezTo>
                  <a:cubicBezTo>
                    <a:pt x="52793" y="43887"/>
                    <a:pt x="76546" y="32433"/>
                    <a:pt x="69033" y="19705"/>
                  </a:cubicBezTo>
                  <a:cubicBezTo>
                    <a:pt x="63413" y="10180"/>
                    <a:pt x="23456" y="15740"/>
                    <a:pt x="48078" y="846"/>
                  </a:cubicBezTo>
                  <a:cubicBezTo>
                    <a:pt x="47006" y="834"/>
                    <a:pt x="46101" y="0"/>
                    <a:pt x="45804" y="0"/>
                  </a:cubicBezTo>
                  <a:close/>
                </a:path>
              </a:pathLst>
            </a:custGeom>
            <a:gradFill>
              <a:gsLst>
                <a:gs pos="0">
                  <a:srgbClr val="CCCCCC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" name="Google Shape;474;p22">
              <a:extLst>
                <a:ext uri="{FF2B5EF4-FFF2-40B4-BE49-F238E27FC236}">
                  <a16:creationId xmlns:a16="http://schemas.microsoft.com/office/drawing/2014/main" id="{782C6CC7-79CD-3021-B609-2A1C7F72D82C}"/>
                </a:ext>
              </a:extLst>
            </p:cNvPr>
            <p:cNvGrpSpPr/>
            <p:nvPr/>
          </p:nvGrpSpPr>
          <p:grpSpPr>
            <a:xfrm>
              <a:off x="598359" y="1129101"/>
              <a:ext cx="3955314" cy="1173473"/>
              <a:chOff x="598359" y="1129101"/>
              <a:chExt cx="3955314" cy="1173473"/>
            </a:xfrm>
          </p:grpSpPr>
          <p:sp>
            <p:nvSpPr>
              <p:cNvPr id="52" name="Google Shape;475;p22">
                <a:extLst>
                  <a:ext uri="{FF2B5EF4-FFF2-40B4-BE49-F238E27FC236}">
                    <a16:creationId xmlns:a16="http://schemas.microsoft.com/office/drawing/2014/main" id="{A99F3109-5922-B763-35BD-D4F25BA097F0}"/>
                  </a:ext>
                </a:extLst>
              </p:cNvPr>
              <p:cNvSpPr/>
              <p:nvPr/>
            </p:nvSpPr>
            <p:spPr>
              <a:xfrm>
                <a:off x="3019415" y="1623981"/>
                <a:ext cx="1534258" cy="324414"/>
              </a:xfrm>
              <a:custGeom>
                <a:avLst/>
                <a:gdLst/>
                <a:ahLst/>
                <a:cxnLst/>
                <a:rect l="l" t="t" r="r" b="b"/>
                <a:pathLst>
                  <a:path w="55579" h="11752" extrusionOk="0">
                    <a:moveTo>
                      <a:pt x="4311" y="1"/>
                    </a:moveTo>
                    <a:lnTo>
                      <a:pt x="4311" y="1929"/>
                    </a:lnTo>
                    <a:lnTo>
                      <a:pt x="2525" y="1929"/>
                    </a:lnTo>
                    <a:lnTo>
                      <a:pt x="2525" y="3275"/>
                    </a:lnTo>
                    <a:lnTo>
                      <a:pt x="1" y="3275"/>
                    </a:lnTo>
                    <a:lnTo>
                      <a:pt x="1156" y="6061"/>
                    </a:lnTo>
                    <a:lnTo>
                      <a:pt x="1" y="8775"/>
                    </a:lnTo>
                    <a:lnTo>
                      <a:pt x="2525" y="8775"/>
                    </a:lnTo>
                    <a:lnTo>
                      <a:pt x="2525" y="9966"/>
                    </a:lnTo>
                    <a:lnTo>
                      <a:pt x="4311" y="9966"/>
                    </a:lnTo>
                    <a:lnTo>
                      <a:pt x="4311" y="11752"/>
                    </a:lnTo>
                    <a:lnTo>
                      <a:pt x="30647" y="11752"/>
                    </a:lnTo>
                    <a:lnTo>
                      <a:pt x="30647" y="9966"/>
                    </a:lnTo>
                    <a:lnTo>
                      <a:pt x="32433" y="9966"/>
                    </a:lnTo>
                    <a:lnTo>
                      <a:pt x="32433" y="8775"/>
                    </a:lnTo>
                    <a:lnTo>
                      <a:pt x="34910" y="8775"/>
                    </a:lnTo>
                    <a:lnTo>
                      <a:pt x="34041" y="6394"/>
                    </a:lnTo>
                    <a:lnTo>
                      <a:pt x="50721" y="6394"/>
                    </a:lnTo>
                    <a:cubicBezTo>
                      <a:pt x="50888" y="7585"/>
                      <a:pt x="51912" y="8525"/>
                      <a:pt x="53138" y="8525"/>
                    </a:cubicBezTo>
                    <a:cubicBezTo>
                      <a:pt x="54484" y="8525"/>
                      <a:pt x="55579" y="7430"/>
                      <a:pt x="55579" y="6085"/>
                    </a:cubicBezTo>
                    <a:cubicBezTo>
                      <a:pt x="55579" y="4727"/>
                      <a:pt x="54484" y="3644"/>
                      <a:pt x="53138" y="3644"/>
                    </a:cubicBezTo>
                    <a:cubicBezTo>
                      <a:pt x="51983" y="3644"/>
                      <a:pt x="51007" y="4465"/>
                      <a:pt x="50757" y="5501"/>
                    </a:cubicBezTo>
                    <a:lnTo>
                      <a:pt x="34029" y="5501"/>
                    </a:lnTo>
                    <a:lnTo>
                      <a:pt x="34910" y="3275"/>
                    </a:lnTo>
                    <a:lnTo>
                      <a:pt x="32433" y="3275"/>
                    </a:lnTo>
                    <a:lnTo>
                      <a:pt x="32433" y="1929"/>
                    </a:lnTo>
                    <a:lnTo>
                      <a:pt x="30647" y="1929"/>
                    </a:lnTo>
                    <a:lnTo>
                      <a:pt x="30647" y="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76;p22">
                <a:extLst>
                  <a:ext uri="{FF2B5EF4-FFF2-40B4-BE49-F238E27FC236}">
                    <a16:creationId xmlns:a16="http://schemas.microsoft.com/office/drawing/2014/main" id="{86899283-F5CC-6E7A-FCD7-945F3310AB3E}"/>
                  </a:ext>
                </a:extLst>
              </p:cNvPr>
              <p:cNvSpPr/>
              <p:nvPr/>
            </p:nvSpPr>
            <p:spPr>
              <a:xfrm>
                <a:off x="3309428" y="1129101"/>
                <a:ext cx="383651" cy="383615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573" extrusionOk="0">
                    <a:moveTo>
                      <a:pt x="5287" y="0"/>
                    </a:moveTo>
                    <a:cubicBezTo>
                      <a:pt x="2370" y="0"/>
                      <a:pt x="1" y="2357"/>
                      <a:pt x="1" y="5286"/>
                    </a:cubicBezTo>
                    <a:cubicBezTo>
                      <a:pt x="1" y="8203"/>
                      <a:pt x="2370" y="10573"/>
                      <a:pt x="5287" y="10573"/>
                    </a:cubicBezTo>
                    <a:cubicBezTo>
                      <a:pt x="8204" y="10573"/>
                      <a:pt x="10574" y="8203"/>
                      <a:pt x="10574" y="5286"/>
                    </a:cubicBezTo>
                    <a:cubicBezTo>
                      <a:pt x="10574" y="2357"/>
                      <a:pt x="8204" y="0"/>
                      <a:pt x="528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01</a:t>
                </a:r>
                <a:endParaRPr sz="18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4" name="Google Shape;477;p22">
                <a:extLst>
                  <a:ext uri="{FF2B5EF4-FFF2-40B4-BE49-F238E27FC236}">
                    <a16:creationId xmlns:a16="http://schemas.microsoft.com/office/drawing/2014/main" id="{DDC4E21B-D5B2-8812-D85C-7C9E07C73377}"/>
                  </a:ext>
                </a:extLst>
              </p:cNvPr>
              <p:cNvSpPr txBox="1"/>
              <p:nvPr/>
            </p:nvSpPr>
            <p:spPr>
              <a:xfrm>
                <a:off x="3155500" y="1646088"/>
                <a:ext cx="691500" cy="2802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Fossil fuels</a:t>
                </a:r>
                <a:endParaRPr sz="12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5" name="Google Shape;478;p22">
                <a:extLst>
                  <a:ext uri="{FF2B5EF4-FFF2-40B4-BE49-F238E27FC236}">
                    <a16:creationId xmlns:a16="http://schemas.microsoft.com/office/drawing/2014/main" id="{6A58B238-67B2-B502-5A34-9461604E758F}"/>
                  </a:ext>
                </a:extLst>
              </p:cNvPr>
              <p:cNvSpPr txBox="1"/>
              <p:nvPr/>
            </p:nvSpPr>
            <p:spPr>
              <a:xfrm>
                <a:off x="598359" y="1372036"/>
                <a:ext cx="2403291" cy="9305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Ironmaking industry utilizes high fossil fuels for energy  and reducing agents</a:t>
                </a:r>
                <a:endParaRPr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7" name="Google Shape;479;p22">
              <a:extLst>
                <a:ext uri="{FF2B5EF4-FFF2-40B4-BE49-F238E27FC236}">
                  <a16:creationId xmlns:a16="http://schemas.microsoft.com/office/drawing/2014/main" id="{28D2B3E3-5DEA-41C6-4670-28B12CA1C8E5}"/>
                </a:ext>
              </a:extLst>
            </p:cNvPr>
            <p:cNvGrpSpPr/>
            <p:nvPr/>
          </p:nvGrpSpPr>
          <p:grpSpPr>
            <a:xfrm>
              <a:off x="733343" y="2766826"/>
              <a:ext cx="3820330" cy="1205134"/>
              <a:chOff x="733343" y="2766826"/>
              <a:chExt cx="3820330" cy="1205134"/>
            </a:xfrm>
          </p:grpSpPr>
          <p:sp>
            <p:nvSpPr>
              <p:cNvPr id="48" name="Google Shape;480;p22">
                <a:extLst>
                  <a:ext uri="{FF2B5EF4-FFF2-40B4-BE49-F238E27FC236}">
                    <a16:creationId xmlns:a16="http://schemas.microsoft.com/office/drawing/2014/main" id="{2FF383AC-6BBE-B935-3CD1-F1209EDA2F4E}"/>
                  </a:ext>
                </a:extLst>
              </p:cNvPr>
              <p:cNvSpPr/>
              <p:nvPr/>
            </p:nvSpPr>
            <p:spPr>
              <a:xfrm>
                <a:off x="3019415" y="3261706"/>
                <a:ext cx="1534258" cy="324414"/>
              </a:xfrm>
              <a:custGeom>
                <a:avLst/>
                <a:gdLst/>
                <a:ahLst/>
                <a:cxnLst/>
                <a:rect l="l" t="t" r="r" b="b"/>
                <a:pathLst>
                  <a:path w="55579" h="11752" extrusionOk="0">
                    <a:moveTo>
                      <a:pt x="4311" y="1"/>
                    </a:moveTo>
                    <a:lnTo>
                      <a:pt x="4311" y="1929"/>
                    </a:lnTo>
                    <a:lnTo>
                      <a:pt x="2525" y="1929"/>
                    </a:lnTo>
                    <a:lnTo>
                      <a:pt x="2525" y="3275"/>
                    </a:lnTo>
                    <a:lnTo>
                      <a:pt x="1" y="3275"/>
                    </a:lnTo>
                    <a:lnTo>
                      <a:pt x="1156" y="6061"/>
                    </a:lnTo>
                    <a:lnTo>
                      <a:pt x="1" y="8775"/>
                    </a:lnTo>
                    <a:lnTo>
                      <a:pt x="2525" y="8775"/>
                    </a:lnTo>
                    <a:lnTo>
                      <a:pt x="2525" y="9966"/>
                    </a:lnTo>
                    <a:lnTo>
                      <a:pt x="4311" y="9966"/>
                    </a:lnTo>
                    <a:lnTo>
                      <a:pt x="4311" y="11752"/>
                    </a:lnTo>
                    <a:lnTo>
                      <a:pt x="30647" y="11752"/>
                    </a:lnTo>
                    <a:lnTo>
                      <a:pt x="30647" y="9966"/>
                    </a:lnTo>
                    <a:lnTo>
                      <a:pt x="32433" y="9966"/>
                    </a:lnTo>
                    <a:lnTo>
                      <a:pt x="32433" y="8775"/>
                    </a:lnTo>
                    <a:lnTo>
                      <a:pt x="34910" y="8775"/>
                    </a:lnTo>
                    <a:lnTo>
                      <a:pt x="34041" y="6394"/>
                    </a:lnTo>
                    <a:lnTo>
                      <a:pt x="50721" y="6394"/>
                    </a:lnTo>
                    <a:cubicBezTo>
                      <a:pt x="50888" y="7585"/>
                      <a:pt x="51912" y="8525"/>
                      <a:pt x="53138" y="8525"/>
                    </a:cubicBezTo>
                    <a:cubicBezTo>
                      <a:pt x="54484" y="8525"/>
                      <a:pt x="55579" y="7430"/>
                      <a:pt x="55579" y="6085"/>
                    </a:cubicBezTo>
                    <a:cubicBezTo>
                      <a:pt x="55579" y="4727"/>
                      <a:pt x="54484" y="3644"/>
                      <a:pt x="53138" y="3644"/>
                    </a:cubicBezTo>
                    <a:cubicBezTo>
                      <a:pt x="51983" y="3644"/>
                      <a:pt x="51007" y="4465"/>
                      <a:pt x="50757" y="5501"/>
                    </a:cubicBezTo>
                    <a:lnTo>
                      <a:pt x="34029" y="5501"/>
                    </a:lnTo>
                    <a:lnTo>
                      <a:pt x="34910" y="3275"/>
                    </a:lnTo>
                    <a:lnTo>
                      <a:pt x="32433" y="3275"/>
                    </a:lnTo>
                    <a:lnTo>
                      <a:pt x="32433" y="1929"/>
                    </a:lnTo>
                    <a:lnTo>
                      <a:pt x="30647" y="1929"/>
                    </a:lnTo>
                    <a:lnTo>
                      <a:pt x="30647" y="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81;p22">
                <a:extLst>
                  <a:ext uri="{FF2B5EF4-FFF2-40B4-BE49-F238E27FC236}">
                    <a16:creationId xmlns:a16="http://schemas.microsoft.com/office/drawing/2014/main" id="{21AE92FA-021F-99EC-AE81-4B33E52FB1C9}"/>
                  </a:ext>
                </a:extLst>
              </p:cNvPr>
              <p:cNvSpPr/>
              <p:nvPr/>
            </p:nvSpPr>
            <p:spPr>
              <a:xfrm>
                <a:off x="3309428" y="2766826"/>
                <a:ext cx="383651" cy="383615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573" extrusionOk="0">
                    <a:moveTo>
                      <a:pt x="5287" y="0"/>
                    </a:moveTo>
                    <a:cubicBezTo>
                      <a:pt x="2370" y="0"/>
                      <a:pt x="1" y="2357"/>
                      <a:pt x="1" y="5286"/>
                    </a:cubicBezTo>
                    <a:cubicBezTo>
                      <a:pt x="1" y="8203"/>
                      <a:pt x="2370" y="10573"/>
                      <a:pt x="5287" y="10573"/>
                    </a:cubicBezTo>
                    <a:cubicBezTo>
                      <a:pt x="8204" y="10573"/>
                      <a:pt x="10574" y="8203"/>
                      <a:pt x="10574" y="5286"/>
                    </a:cubicBezTo>
                    <a:cubicBezTo>
                      <a:pt x="10574" y="2357"/>
                      <a:pt x="8204" y="0"/>
                      <a:pt x="5287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03</a:t>
                </a:r>
                <a:endParaRPr sz="18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0" name="Google Shape;482;p22">
                <a:extLst>
                  <a:ext uri="{FF2B5EF4-FFF2-40B4-BE49-F238E27FC236}">
                    <a16:creationId xmlns:a16="http://schemas.microsoft.com/office/drawing/2014/main" id="{B62ABA12-E63E-D8ED-9AFE-62A8E2C584A1}"/>
                  </a:ext>
                </a:extLst>
              </p:cNvPr>
              <p:cNvSpPr txBox="1"/>
              <p:nvPr/>
            </p:nvSpPr>
            <p:spPr>
              <a:xfrm>
                <a:off x="3155500" y="3283813"/>
                <a:ext cx="691500" cy="2802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Biomass</a:t>
                </a:r>
                <a:endParaRPr sz="1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1" name="Google Shape;483;p22">
                <a:extLst>
                  <a:ext uri="{FF2B5EF4-FFF2-40B4-BE49-F238E27FC236}">
                    <a16:creationId xmlns:a16="http://schemas.microsoft.com/office/drawing/2014/main" id="{7356AAD9-27EE-DEF9-A5DE-3F65840517FC}"/>
                  </a:ext>
                </a:extLst>
              </p:cNvPr>
              <p:cNvSpPr txBox="1"/>
              <p:nvPr/>
            </p:nvSpPr>
            <p:spPr>
              <a:xfrm>
                <a:off x="733343" y="3041423"/>
                <a:ext cx="2065714" cy="930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rgbClr val="434343"/>
                    </a:solidFill>
                    <a:latin typeface="Roboto"/>
                    <a:ea typeface="Roboto"/>
                    <a:sym typeface="Roboto"/>
                  </a:rPr>
                  <a:t>Prospective alternative fuels  </a:t>
                </a:r>
                <a:r>
                  <a:rPr lang="en" sz="1400" dirty="0">
                    <a:solidFill>
                      <a:srgbClr val="434343"/>
                    </a:solidFill>
                    <a:latin typeface="Roboto"/>
                    <a:ea typeface="Roboto"/>
                    <a:sym typeface="Wingdings" panose="05000000000000000000" pitchFamily="2" charset="2"/>
                  </a:rPr>
                  <a:t> renewable       sources such as            biomass</a:t>
                </a:r>
                <a:endParaRPr sz="1400" dirty="0">
                  <a:solidFill>
                    <a:srgbClr val="434343"/>
                  </a:solidFill>
                  <a:latin typeface="Roboto"/>
                  <a:ea typeface="Roboto"/>
                  <a:sym typeface="Roboto"/>
                </a:endParaRPr>
              </a:p>
            </p:txBody>
          </p:sp>
        </p:grpSp>
        <p:grpSp>
          <p:nvGrpSpPr>
            <p:cNvPr id="38" name="Google Shape;484;p22">
              <a:extLst>
                <a:ext uri="{FF2B5EF4-FFF2-40B4-BE49-F238E27FC236}">
                  <a16:creationId xmlns:a16="http://schemas.microsoft.com/office/drawing/2014/main" id="{CD313BB2-3E25-F71E-16C6-1B11849D37A0}"/>
                </a:ext>
              </a:extLst>
            </p:cNvPr>
            <p:cNvGrpSpPr/>
            <p:nvPr/>
          </p:nvGrpSpPr>
          <p:grpSpPr>
            <a:xfrm>
              <a:off x="4754965" y="1966693"/>
              <a:ext cx="3632747" cy="959679"/>
              <a:chOff x="4754965" y="1966693"/>
              <a:chExt cx="3632747" cy="959679"/>
            </a:xfrm>
          </p:grpSpPr>
          <p:sp>
            <p:nvSpPr>
              <p:cNvPr id="44" name="Google Shape;485;p22">
                <a:extLst>
                  <a:ext uri="{FF2B5EF4-FFF2-40B4-BE49-F238E27FC236}">
                    <a16:creationId xmlns:a16="http://schemas.microsoft.com/office/drawing/2014/main" id="{55F4D783-1585-E8BA-F382-D77B1AC086CF}"/>
                  </a:ext>
                </a:extLst>
              </p:cNvPr>
              <p:cNvSpPr/>
              <p:nvPr/>
            </p:nvSpPr>
            <p:spPr>
              <a:xfrm flipH="1">
                <a:off x="4754965" y="2494324"/>
                <a:ext cx="1534258" cy="324414"/>
              </a:xfrm>
              <a:custGeom>
                <a:avLst/>
                <a:gdLst/>
                <a:ahLst/>
                <a:cxnLst/>
                <a:rect l="l" t="t" r="r" b="b"/>
                <a:pathLst>
                  <a:path w="55579" h="11752" extrusionOk="0">
                    <a:moveTo>
                      <a:pt x="4311" y="1"/>
                    </a:moveTo>
                    <a:lnTo>
                      <a:pt x="4311" y="1929"/>
                    </a:lnTo>
                    <a:lnTo>
                      <a:pt x="2525" y="1929"/>
                    </a:lnTo>
                    <a:lnTo>
                      <a:pt x="2525" y="3275"/>
                    </a:lnTo>
                    <a:lnTo>
                      <a:pt x="1" y="3275"/>
                    </a:lnTo>
                    <a:lnTo>
                      <a:pt x="1156" y="6061"/>
                    </a:lnTo>
                    <a:lnTo>
                      <a:pt x="1" y="8775"/>
                    </a:lnTo>
                    <a:lnTo>
                      <a:pt x="2525" y="8775"/>
                    </a:lnTo>
                    <a:lnTo>
                      <a:pt x="2525" y="9966"/>
                    </a:lnTo>
                    <a:lnTo>
                      <a:pt x="4311" y="9966"/>
                    </a:lnTo>
                    <a:lnTo>
                      <a:pt x="4311" y="11752"/>
                    </a:lnTo>
                    <a:lnTo>
                      <a:pt x="30647" y="11752"/>
                    </a:lnTo>
                    <a:lnTo>
                      <a:pt x="30647" y="9966"/>
                    </a:lnTo>
                    <a:lnTo>
                      <a:pt x="32433" y="9966"/>
                    </a:lnTo>
                    <a:lnTo>
                      <a:pt x="32433" y="8775"/>
                    </a:lnTo>
                    <a:lnTo>
                      <a:pt x="34910" y="8775"/>
                    </a:lnTo>
                    <a:lnTo>
                      <a:pt x="34041" y="6394"/>
                    </a:lnTo>
                    <a:lnTo>
                      <a:pt x="50721" y="6394"/>
                    </a:lnTo>
                    <a:cubicBezTo>
                      <a:pt x="50888" y="7585"/>
                      <a:pt x="51912" y="8525"/>
                      <a:pt x="53138" y="8525"/>
                    </a:cubicBezTo>
                    <a:cubicBezTo>
                      <a:pt x="54484" y="8525"/>
                      <a:pt x="55579" y="7430"/>
                      <a:pt x="55579" y="6085"/>
                    </a:cubicBezTo>
                    <a:cubicBezTo>
                      <a:pt x="55579" y="4727"/>
                      <a:pt x="54484" y="3644"/>
                      <a:pt x="53138" y="3644"/>
                    </a:cubicBezTo>
                    <a:cubicBezTo>
                      <a:pt x="51983" y="3644"/>
                      <a:pt x="51007" y="4465"/>
                      <a:pt x="50757" y="5501"/>
                    </a:cubicBezTo>
                    <a:lnTo>
                      <a:pt x="34029" y="5501"/>
                    </a:lnTo>
                    <a:lnTo>
                      <a:pt x="34910" y="3275"/>
                    </a:lnTo>
                    <a:lnTo>
                      <a:pt x="32433" y="3275"/>
                    </a:lnTo>
                    <a:lnTo>
                      <a:pt x="32433" y="1929"/>
                    </a:lnTo>
                    <a:lnTo>
                      <a:pt x="30647" y="1929"/>
                    </a:lnTo>
                    <a:lnTo>
                      <a:pt x="306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86;p22">
                <a:extLst>
                  <a:ext uri="{FF2B5EF4-FFF2-40B4-BE49-F238E27FC236}">
                    <a16:creationId xmlns:a16="http://schemas.microsoft.com/office/drawing/2014/main" id="{710BCBB7-24A6-834E-6421-777A776D3004}"/>
                  </a:ext>
                </a:extLst>
              </p:cNvPr>
              <p:cNvSpPr/>
              <p:nvPr/>
            </p:nvSpPr>
            <p:spPr>
              <a:xfrm>
                <a:off x="5610503" y="1966693"/>
                <a:ext cx="383651" cy="383615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573" extrusionOk="0">
                    <a:moveTo>
                      <a:pt x="5287" y="0"/>
                    </a:moveTo>
                    <a:cubicBezTo>
                      <a:pt x="2370" y="0"/>
                      <a:pt x="1" y="2357"/>
                      <a:pt x="1" y="5286"/>
                    </a:cubicBezTo>
                    <a:cubicBezTo>
                      <a:pt x="1" y="8203"/>
                      <a:pt x="2370" y="10573"/>
                      <a:pt x="5287" y="10573"/>
                    </a:cubicBezTo>
                    <a:cubicBezTo>
                      <a:pt x="8204" y="10573"/>
                      <a:pt x="10574" y="8203"/>
                      <a:pt x="10574" y="5286"/>
                    </a:cubicBezTo>
                    <a:cubicBezTo>
                      <a:pt x="10574" y="2357"/>
                      <a:pt x="8204" y="0"/>
                      <a:pt x="5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02</a:t>
                </a:r>
                <a:endParaRPr sz="18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6" name="Google Shape;487;p22">
                <a:extLst>
                  <a:ext uri="{FF2B5EF4-FFF2-40B4-BE49-F238E27FC236}">
                    <a16:creationId xmlns:a16="http://schemas.microsoft.com/office/drawing/2014/main" id="{EA516CC9-1BBE-DA94-7F42-B29EBEA27280}"/>
                  </a:ext>
                </a:extLst>
              </p:cNvPr>
              <p:cNvSpPr txBox="1"/>
              <p:nvPr/>
            </p:nvSpPr>
            <p:spPr>
              <a:xfrm>
                <a:off x="6435088" y="2332310"/>
                <a:ext cx="1952624" cy="5940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CO</a:t>
                </a:r>
                <a:r>
                  <a:rPr lang="en" sz="1400" baseline="-25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2</a:t>
                </a:r>
                <a:r>
                  <a:rPr lang="en" sz="14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 emission from         using fossil fuels</a:t>
                </a:r>
                <a:endParaRPr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7" name="Google Shape;488;p22">
                <a:extLst>
                  <a:ext uri="{FF2B5EF4-FFF2-40B4-BE49-F238E27FC236}">
                    <a16:creationId xmlns:a16="http://schemas.microsoft.com/office/drawing/2014/main" id="{63AF99C7-138A-F450-167B-D39D0490318F}"/>
                  </a:ext>
                </a:extLst>
              </p:cNvPr>
              <p:cNvSpPr txBox="1"/>
              <p:nvPr/>
            </p:nvSpPr>
            <p:spPr>
              <a:xfrm>
                <a:off x="5456575" y="2502156"/>
                <a:ext cx="691500" cy="28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CO</a:t>
                </a:r>
                <a:r>
                  <a:rPr lang="en" sz="1200" baseline="-250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r>
                  <a:rPr lang="en" sz="12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           emission</a:t>
                </a:r>
                <a:endParaRPr sz="12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39" name="Google Shape;489;p22">
              <a:extLst>
                <a:ext uri="{FF2B5EF4-FFF2-40B4-BE49-F238E27FC236}">
                  <a16:creationId xmlns:a16="http://schemas.microsoft.com/office/drawing/2014/main" id="{D12C7651-1F0C-BD7B-E477-3F62818A89CF}"/>
                </a:ext>
              </a:extLst>
            </p:cNvPr>
            <p:cNvGrpSpPr/>
            <p:nvPr/>
          </p:nvGrpSpPr>
          <p:grpSpPr>
            <a:xfrm>
              <a:off x="4754965" y="3150441"/>
              <a:ext cx="3790093" cy="1792155"/>
              <a:chOff x="4754965" y="3150441"/>
              <a:chExt cx="3790093" cy="1792155"/>
            </a:xfrm>
          </p:grpSpPr>
          <p:sp>
            <p:nvSpPr>
              <p:cNvPr id="40" name="Google Shape;490;p22">
                <a:extLst>
                  <a:ext uri="{FF2B5EF4-FFF2-40B4-BE49-F238E27FC236}">
                    <a16:creationId xmlns:a16="http://schemas.microsoft.com/office/drawing/2014/main" id="{D7531937-0393-F5F9-E9BC-A13B8055BA23}"/>
                  </a:ext>
                </a:extLst>
              </p:cNvPr>
              <p:cNvSpPr/>
              <p:nvPr/>
            </p:nvSpPr>
            <p:spPr>
              <a:xfrm flipH="1">
                <a:off x="4754965" y="4058906"/>
                <a:ext cx="1534258" cy="324414"/>
              </a:xfrm>
              <a:custGeom>
                <a:avLst/>
                <a:gdLst/>
                <a:ahLst/>
                <a:cxnLst/>
                <a:rect l="l" t="t" r="r" b="b"/>
                <a:pathLst>
                  <a:path w="55579" h="11752" extrusionOk="0">
                    <a:moveTo>
                      <a:pt x="4311" y="1"/>
                    </a:moveTo>
                    <a:lnTo>
                      <a:pt x="4311" y="1929"/>
                    </a:lnTo>
                    <a:lnTo>
                      <a:pt x="2525" y="1929"/>
                    </a:lnTo>
                    <a:lnTo>
                      <a:pt x="2525" y="3275"/>
                    </a:lnTo>
                    <a:lnTo>
                      <a:pt x="1" y="3275"/>
                    </a:lnTo>
                    <a:lnTo>
                      <a:pt x="1156" y="6061"/>
                    </a:lnTo>
                    <a:lnTo>
                      <a:pt x="1" y="8775"/>
                    </a:lnTo>
                    <a:lnTo>
                      <a:pt x="2525" y="8775"/>
                    </a:lnTo>
                    <a:lnTo>
                      <a:pt x="2525" y="9966"/>
                    </a:lnTo>
                    <a:lnTo>
                      <a:pt x="4311" y="9966"/>
                    </a:lnTo>
                    <a:lnTo>
                      <a:pt x="4311" y="11752"/>
                    </a:lnTo>
                    <a:lnTo>
                      <a:pt x="30647" y="11752"/>
                    </a:lnTo>
                    <a:lnTo>
                      <a:pt x="30647" y="9966"/>
                    </a:lnTo>
                    <a:lnTo>
                      <a:pt x="32433" y="9966"/>
                    </a:lnTo>
                    <a:lnTo>
                      <a:pt x="32433" y="8775"/>
                    </a:lnTo>
                    <a:lnTo>
                      <a:pt x="34910" y="8775"/>
                    </a:lnTo>
                    <a:lnTo>
                      <a:pt x="34041" y="6394"/>
                    </a:lnTo>
                    <a:lnTo>
                      <a:pt x="50721" y="6394"/>
                    </a:lnTo>
                    <a:cubicBezTo>
                      <a:pt x="50888" y="7585"/>
                      <a:pt x="51912" y="8525"/>
                      <a:pt x="53138" y="8525"/>
                    </a:cubicBezTo>
                    <a:cubicBezTo>
                      <a:pt x="54484" y="8525"/>
                      <a:pt x="55579" y="7430"/>
                      <a:pt x="55579" y="6085"/>
                    </a:cubicBezTo>
                    <a:cubicBezTo>
                      <a:pt x="55579" y="4727"/>
                      <a:pt x="54484" y="3644"/>
                      <a:pt x="53138" y="3644"/>
                    </a:cubicBezTo>
                    <a:cubicBezTo>
                      <a:pt x="51983" y="3644"/>
                      <a:pt x="51007" y="4465"/>
                      <a:pt x="50757" y="5501"/>
                    </a:cubicBezTo>
                    <a:lnTo>
                      <a:pt x="34029" y="5501"/>
                    </a:lnTo>
                    <a:lnTo>
                      <a:pt x="34910" y="3275"/>
                    </a:lnTo>
                    <a:lnTo>
                      <a:pt x="32433" y="3275"/>
                    </a:lnTo>
                    <a:lnTo>
                      <a:pt x="32433" y="1929"/>
                    </a:lnTo>
                    <a:lnTo>
                      <a:pt x="30647" y="1929"/>
                    </a:lnTo>
                    <a:lnTo>
                      <a:pt x="30647" y="1"/>
                    </a:lnTo>
                    <a:close/>
                  </a:path>
                </a:pathLst>
              </a:custGeom>
              <a:solidFill>
                <a:srgbClr val="C52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91;p22">
                <a:extLst>
                  <a:ext uri="{FF2B5EF4-FFF2-40B4-BE49-F238E27FC236}">
                    <a16:creationId xmlns:a16="http://schemas.microsoft.com/office/drawing/2014/main" id="{B95C556D-5BBB-C9DE-8448-CEA948A3CBA3}"/>
                  </a:ext>
                </a:extLst>
              </p:cNvPr>
              <p:cNvSpPr/>
              <p:nvPr/>
            </p:nvSpPr>
            <p:spPr>
              <a:xfrm>
                <a:off x="5610503" y="3564026"/>
                <a:ext cx="383651" cy="383615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573" extrusionOk="0">
                    <a:moveTo>
                      <a:pt x="5287" y="0"/>
                    </a:moveTo>
                    <a:cubicBezTo>
                      <a:pt x="2370" y="0"/>
                      <a:pt x="1" y="2357"/>
                      <a:pt x="1" y="5286"/>
                    </a:cubicBezTo>
                    <a:cubicBezTo>
                      <a:pt x="1" y="8203"/>
                      <a:pt x="2370" y="10573"/>
                      <a:pt x="5287" y="10573"/>
                    </a:cubicBezTo>
                    <a:cubicBezTo>
                      <a:pt x="8204" y="10573"/>
                      <a:pt x="10574" y="8203"/>
                      <a:pt x="10574" y="5286"/>
                    </a:cubicBezTo>
                    <a:cubicBezTo>
                      <a:pt x="10574" y="2357"/>
                      <a:pt x="8204" y="0"/>
                      <a:pt x="5287" y="0"/>
                    </a:cubicBezTo>
                    <a:close/>
                  </a:path>
                </a:pathLst>
              </a:custGeom>
              <a:solidFill>
                <a:srgbClr val="C5212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04</a:t>
                </a:r>
                <a:endParaRPr sz="18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2" name="Google Shape;492;p22">
                <a:extLst>
                  <a:ext uri="{FF2B5EF4-FFF2-40B4-BE49-F238E27FC236}">
                    <a16:creationId xmlns:a16="http://schemas.microsoft.com/office/drawing/2014/main" id="{EE39E07D-F110-5D58-4270-0204FBD7FCE2}"/>
                  </a:ext>
                </a:extLst>
              </p:cNvPr>
              <p:cNvSpPr txBox="1"/>
              <p:nvPr/>
            </p:nvSpPr>
            <p:spPr>
              <a:xfrm>
                <a:off x="6435088" y="3150441"/>
                <a:ext cx="2109970" cy="17921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Integrated process </a:t>
                </a:r>
                <a:r>
                  <a:rPr lang="en" sz="13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Wingdings" panose="05000000000000000000" pitchFamily="2" charset="2"/>
                  </a:rPr>
                  <a:t> bio-mass pyrolysis and iron   ore reduction:</a:t>
                </a:r>
              </a:p>
              <a:p>
                <a:pPr marL="171450" lvl="0" indent="-171450" algn="l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" sz="13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Wingdings" panose="05000000000000000000" pitchFamily="2" charset="2"/>
                  </a:rPr>
                  <a:t>Iron ore as catalyst for biomassa pyrolysis</a:t>
                </a:r>
              </a:p>
              <a:p>
                <a:pPr marL="177800" lvl="0" indent="-177800" algn="l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13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Wingdings" panose="05000000000000000000" pitchFamily="2" charset="2"/>
                  </a:rPr>
                  <a:t>-   Pyrolysis products (CO,  H</a:t>
                </a:r>
                <a:r>
                  <a:rPr lang="en" sz="1300" baseline="-25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Wingdings" panose="05000000000000000000" pitchFamily="2" charset="2"/>
                  </a:rPr>
                  <a:t>2</a:t>
                </a:r>
                <a:r>
                  <a:rPr lang="en" sz="13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Wingdings" panose="05000000000000000000" pitchFamily="2" charset="2"/>
                  </a:rPr>
                  <a:t>, carbon, CH</a:t>
                </a:r>
                <a:r>
                  <a:rPr lang="en" sz="1300" baseline="-25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Wingdings" panose="05000000000000000000" pitchFamily="2" charset="2"/>
                  </a:rPr>
                  <a:t>4</a:t>
                </a:r>
                <a:r>
                  <a:rPr lang="en" sz="13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Wingdings" panose="05000000000000000000" pitchFamily="2" charset="2"/>
                  </a:rPr>
                  <a:t>) as reducing agents.</a:t>
                </a:r>
                <a:endParaRPr sz="13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" name="Google Shape;493;p22">
                <a:extLst>
                  <a:ext uri="{FF2B5EF4-FFF2-40B4-BE49-F238E27FC236}">
                    <a16:creationId xmlns:a16="http://schemas.microsoft.com/office/drawing/2014/main" id="{4DCCADEB-6610-A971-1404-D2DB06ACFCC7}"/>
                  </a:ext>
                </a:extLst>
              </p:cNvPr>
              <p:cNvSpPr txBox="1"/>
              <p:nvPr/>
            </p:nvSpPr>
            <p:spPr>
              <a:xfrm>
                <a:off x="5456575" y="4081000"/>
                <a:ext cx="691500" cy="280200"/>
              </a:xfrm>
              <a:prstGeom prst="rect">
                <a:avLst/>
              </a:prstGeom>
              <a:solidFill>
                <a:srgbClr val="C5212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Integrated Process</a:t>
                </a:r>
                <a:endParaRPr sz="12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30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22429" y="1242065"/>
            <a:ext cx="5184576" cy="960289"/>
            <a:chOff x="3779911" y="3194152"/>
            <a:chExt cx="1584177" cy="1089273"/>
          </a:xfrm>
        </p:grpSpPr>
        <p:sp>
          <p:nvSpPr>
            <p:cNvPr id="10" name="Text Placeholder 17"/>
            <p:cNvSpPr txBox="1">
              <a:spLocks/>
            </p:cNvSpPr>
            <p:nvPr/>
          </p:nvSpPr>
          <p:spPr>
            <a:xfrm>
              <a:off x="3779911" y="3194152"/>
              <a:ext cx="1584177" cy="65143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Use of biomass as an energy source and reducing agent (carbon, CO gas, and H</a:t>
              </a:r>
              <a:r>
                <a:rPr lang="en-US" sz="16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gas)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11" y="3899397"/>
              <a:ext cx="1584177" cy="384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Cheap and abundant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2430" y="3057839"/>
            <a:ext cx="5184575" cy="899423"/>
            <a:chOff x="3779911" y="3327771"/>
            <a:chExt cx="1584177" cy="1131459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Utilizing biomass can reduce CO</a:t>
              </a:r>
              <a:r>
                <a:rPr lang="en-US" sz="16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emissions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9911" y="3723593"/>
              <a:ext cx="1584177" cy="735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There is a CO</a:t>
              </a:r>
              <a:r>
                <a:rPr lang="en-US" altLang="ko-KR" sz="16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cycle that can reduce the accumulation of CO</a:t>
              </a:r>
              <a:r>
                <a:rPr lang="en-US" altLang="ko-KR" sz="16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  <a:endParaRPr lang="ko-KR" alt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2BB5FF3-A9A2-18F6-A968-0A91F98D84B1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t="5627" b="5627"/>
          <a:stretch>
            <a:fillRect/>
          </a:stretch>
        </p:blipFill>
        <p:spPr>
          <a:xfrm>
            <a:off x="846602" y="1203589"/>
            <a:ext cx="1582737" cy="1385887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C9A798-8F6A-8EFA-E756-6ADB496B94A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70666" y="2931790"/>
            <a:ext cx="1582737" cy="1385888"/>
          </a:xfrm>
          <a:prstGeom prst="roundRect">
            <a:avLst>
              <a:gd name="adj" fmla="val 10000"/>
            </a:avLst>
          </a:prstGeom>
          <a:blipFill rotWithShape="1">
            <a:blip r:embed="rId4"/>
            <a:srcRect/>
            <a:stretch>
              <a:fillRect l="-14000" r="-14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7388970"/>
              <a:satOff val="-12997"/>
              <a:lumOff val="-167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C30927-6EED-8C25-1079-BD1EA7B5011E}"/>
              </a:ext>
            </a:extLst>
          </p:cNvPr>
          <p:cNvSpPr/>
          <p:nvPr/>
        </p:nvSpPr>
        <p:spPr>
          <a:xfrm>
            <a:off x="846602" y="1199991"/>
            <a:ext cx="1582737" cy="1384392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  <a:ln w="63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296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3A85A9-ED6C-258D-330A-514653117E59}"/>
              </a:ext>
            </a:extLst>
          </p:cNvPr>
          <p:cNvSpPr txBox="1"/>
          <p:nvPr/>
        </p:nvSpPr>
        <p:spPr>
          <a:xfrm>
            <a:off x="2627784" y="678924"/>
            <a:ext cx="6120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aims of the study :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2400" dirty="0"/>
              <a:t>To investigate </a:t>
            </a:r>
            <a:r>
              <a:rPr lang="en-US" sz="2400" dirty="0"/>
              <a:t>reduction reactivity of iron ore-palm kernel  shells pellets using         thermogravimetric and reduced gas         analysis. </a:t>
            </a:r>
            <a:r>
              <a:rPr lang="en-ID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To provide a better understanding of the  reduction kinetics and mechanism of iron ore-biomass reduction through                 the proposed kinetic model.</a:t>
            </a:r>
            <a:endParaRPr lang="en-ID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AC6E8B-89AD-7FF0-17CB-D7B7D2170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96850"/>
            <a:ext cx="2076078" cy="154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42920"/>
            <a:ext cx="9144000" cy="576064"/>
          </a:xfrm>
        </p:spPr>
        <p:txBody>
          <a:bodyPr/>
          <a:lstStyle/>
          <a:p>
            <a:r>
              <a:rPr lang="en-US" altLang="ko-KR" dirty="0"/>
              <a:t>Materials and Methods</a:t>
            </a:r>
            <a:endParaRPr lang="ko-KR" altLang="en-US" dirty="0"/>
          </a:p>
        </p:txBody>
      </p:sp>
      <p:sp>
        <p:nvSpPr>
          <p:cNvPr id="5" name="Oval 4"/>
          <p:cNvSpPr/>
          <p:nvPr/>
        </p:nvSpPr>
        <p:spPr>
          <a:xfrm>
            <a:off x="4728222" y="198382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3288062" y="331456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728222" y="3314560"/>
            <a:ext cx="1080000" cy="1080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075471" y="2085520"/>
            <a:ext cx="2636417" cy="682729"/>
            <a:chOff x="2113657" y="4283314"/>
            <a:chExt cx="3647460" cy="673514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679829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TGA, Gas analyzer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Characterization: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75471" y="3322507"/>
            <a:ext cx="2676540" cy="1562531"/>
            <a:chOff x="2113657" y="4278886"/>
            <a:chExt cx="3702970" cy="8294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113657" y="4528336"/>
                  <a:ext cx="3647459" cy="57998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Mechanism of reduction reaction with the carbon-reducing agent: </a:t>
                  </a:r>
                </a:p>
                <a:p>
                  <a:r>
                    <a:rPr kumimoji="0" lang="en-US" altLang="en-US" sz="1200" b="0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Times" panose="02020603050405020304" pitchFamily="18" charset="0"/>
                      <a:cs typeface="Times New Roman" panose="02020603050405020304" pitchFamily="18" charset="0"/>
                    </a:rPr>
                    <a:t>3 Fe</a:t>
                  </a:r>
                  <a:r>
                    <a:rPr kumimoji="0" lang="en-US" altLang="en-US" sz="1200" b="0" i="1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Times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kumimoji="0" lang="en-US" altLang="en-US" sz="1200" b="0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Times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r>
                    <a:rPr lang="en-US" altLang="en-US" sz="1200" i="1" baseline="-25000" dirty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kumimoji="0" lang="en-US" altLang="en-US" sz="1200" b="0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Times" panose="02020603050405020304" pitchFamily="18" charset="0"/>
                      <a:cs typeface="Times New Roman" panose="02020603050405020304" pitchFamily="18" charset="0"/>
                    </a:rPr>
                    <a:t>+ C  →  2Fe</a:t>
                  </a:r>
                  <a:r>
                    <a:rPr lang="en-US" altLang="en-US" sz="1200" i="1" baseline="-25000" dirty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kumimoji="0" lang="en-US" altLang="en-US" sz="1200" b="0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Times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r>
                    <a:rPr lang="en-US" altLang="en-US" sz="1200" i="1" baseline="-25000" dirty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4  </a:t>
                  </a:r>
                  <a:r>
                    <a:rPr kumimoji="0" lang="en-US" altLang="en-US" sz="1200" b="0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Times" panose="02020603050405020304" pitchFamily="18" charset="0"/>
                      <a:cs typeface="Times New Roman" panose="02020603050405020304" pitchFamily="18" charset="0"/>
                    </a:rPr>
                    <a:t>+ CO         (1)</a:t>
                  </a:r>
                </a:p>
                <a:p>
                  <a:r>
                    <a:rPr kumimoji="0" lang="en-US" altLang="en-US" sz="1200" b="0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Times" panose="02020603050405020304" pitchFamily="18" charset="0"/>
                      <a:cs typeface="Times New Roman" panose="02020603050405020304" pitchFamily="18" charset="0"/>
                    </a:rPr>
                    <a:t>Fe</a:t>
                  </a:r>
                  <a:r>
                    <a:rPr lang="en-US" altLang="en-US" sz="1200" i="1" baseline="-25000" dirty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kumimoji="0" lang="en-US" altLang="en-US" sz="1200" b="0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Times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r>
                    <a:rPr lang="en-US" altLang="en-US" sz="1200" i="1" baseline="-25000" dirty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4  </a:t>
                  </a:r>
                  <a:r>
                    <a:rPr kumimoji="0" lang="en-US" altLang="en-US" sz="1200" b="0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Times" panose="02020603050405020304" pitchFamily="18" charset="0"/>
                      <a:cs typeface="Times New Roman" panose="02020603050405020304" pitchFamily="18" charset="0"/>
                    </a:rPr>
                    <a:t>+  C   →  3 </a:t>
                  </a:r>
                  <a:r>
                    <a:rPr kumimoji="0" lang="en-US" altLang="en-US" sz="1200" b="0" i="1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Times" panose="02020603050405020304" pitchFamily="18" charset="0"/>
                      <a:cs typeface="Times New Roman" panose="02020603050405020304" pitchFamily="18" charset="0"/>
                    </a:rPr>
                    <a:t>FeO</a:t>
                  </a:r>
                  <a:r>
                    <a:rPr kumimoji="0" lang="en-US" altLang="en-US" sz="1200" b="0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Times" panose="02020603050405020304" pitchFamily="18" charset="0"/>
                      <a:cs typeface="Times New Roman" panose="02020603050405020304" pitchFamily="18" charset="0"/>
                    </a:rPr>
                    <a:t> + CO            (2)</a:t>
                  </a:r>
                  <a:endParaRPr lang="en-US" altLang="en-US" sz="2800" dirty="0">
                    <a:latin typeface="Arial" panose="020B0604020202020204" pitchFamily="34" charset="0"/>
                  </a:endParaRPr>
                </a:p>
                <a:p>
                  <a:pPr/>
                  <a14:m>
                    <m:oMath xmlns:m="http://schemas.openxmlformats.org/officeDocument/2006/math">
                      <m:r>
                        <a:rPr lang="en-ID" sz="1200" i="1">
                          <a:latin typeface="Cambria Math" panose="02040503050406030204" pitchFamily="18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m:t>𝐹𝑒𝑂</m:t>
                      </m:r>
                      <m:r>
                        <a:rPr lang="en-ID" sz="1200" i="1">
                          <a:latin typeface="Cambria Math" panose="02040503050406030204" pitchFamily="18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a:rPr lang="en-ID" sz="1200" i="1">
                          <a:latin typeface="Cambria Math" panose="02040503050406030204" pitchFamily="18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ID" sz="1200" i="1">
                          <a:latin typeface="Cambria Math" panose="02040503050406030204" pitchFamily="18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m:t>  →     </m:t>
                      </m:r>
                      <m:r>
                        <a:rPr lang="en-ID" sz="1200" i="1">
                          <a:latin typeface="Cambria Math" panose="02040503050406030204" pitchFamily="18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m:t>𝐹𝑒</m:t>
                      </m:r>
                      <m:r>
                        <a:rPr lang="en-ID" sz="1200" i="1">
                          <a:latin typeface="Cambria Math" panose="02040503050406030204" pitchFamily="18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a:rPr lang="en-ID" sz="1200" i="1">
                          <a:latin typeface="Cambria Math" panose="02040503050406030204" pitchFamily="18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m:t>𝐶𝑂</m:t>
                      </m:r>
                    </m:oMath>
                  </a14:m>
                  <a:r>
                    <a:rPr lang="ko-KR" altLang="en-US" sz="1200" i="1" dirty="0">
                      <a:latin typeface="Cambria Math" panose="02040503050406030204" pitchFamily="18" charset="0"/>
                      <a:ea typeface="Times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ko-KR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        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(3)</a:t>
                  </a:r>
                  <a:r>
                    <a:rPr lang="ko-KR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        </a:t>
                  </a: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657" y="4528336"/>
                  <a:ext cx="3647459" cy="579989"/>
                </a:xfrm>
                <a:prstGeom prst="rect">
                  <a:avLst/>
                </a:prstGeom>
                <a:blipFill>
                  <a:blip r:embed="rId3"/>
                  <a:stretch>
                    <a:fillRect l="-231" t="-559" b="-3911"/>
                  </a:stretch>
                </a:blipFill>
              </p:spPr>
              <p:txBody>
                <a:bodyPr/>
                <a:lstStyle/>
                <a:p>
                  <a:r>
                    <a:rPr lang="en-I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169168" y="4278886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Kinetic analysis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2110" y="1901232"/>
            <a:ext cx="2651272" cy="1132000"/>
            <a:chOff x="467544" y="1419622"/>
            <a:chExt cx="1931192" cy="858180"/>
          </a:xfrm>
        </p:grpSpPr>
        <p:sp>
          <p:nvSpPr>
            <p:cNvPr id="19" name="TextBox 18"/>
            <p:cNvSpPr txBox="1"/>
            <p:nvPr/>
          </p:nvSpPr>
          <p:spPr>
            <a:xfrm>
              <a:off x="467544" y="1631471"/>
              <a:ext cx="193119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low-grade iron ore (goethite), palm kernel shells (PKS),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molases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N</a:t>
              </a:r>
              <a:r>
                <a:rPr lang="en-US" altLang="ko-KR" sz="12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gas.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7545" y="1419622"/>
              <a:ext cx="1931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Materials: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2112" y="3322507"/>
            <a:ext cx="2670051" cy="1436492"/>
            <a:chOff x="463704" y="2372287"/>
            <a:chExt cx="1944871" cy="957034"/>
          </a:xfrm>
        </p:grpSpPr>
        <p:sp>
          <p:nvSpPr>
            <p:cNvPr id="22" name="TextBox 21"/>
            <p:cNvSpPr txBox="1"/>
            <p:nvPr/>
          </p:nvSpPr>
          <p:spPr>
            <a:xfrm>
              <a:off x="463704" y="2575148"/>
              <a:ext cx="1931191" cy="7541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ball mill, grinder, 100, 200, and 270 Mesh sieves, digital analytical balance, crucible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glass,TGA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 reduction/pyrolysis equipment circuit,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gas analyzer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7384" y="2372287"/>
              <a:ext cx="1931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Equipments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12086" y="1563638"/>
            <a:ext cx="3293408" cy="3262066"/>
            <a:chOff x="2228466" y="1244261"/>
            <a:chExt cx="3293408" cy="3262066"/>
          </a:xfrm>
        </p:grpSpPr>
        <p:sp>
          <p:nvSpPr>
            <p:cNvPr id="25" name="Rectangle 24"/>
            <p:cNvSpPr/>
            <p:nvPr/>
          </p:nvSpPr>
          <p:spPr>
            <a:xfrm>
              <a:off x="2435170" y="2804492"/>
              <a:ext cx="2880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2435170" y="2805622"/>
              <a:ext cx="2880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3755281" y="1244261"/>
              <a:ext cx="239778" cy="20670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5400000">
              <a:off x="5298633" y="2755140"/>
              <a:ext cx="239778" cy="20670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3755281" y="4299622"/>
              <a:ext cx="239778" cy="20670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16200000">
              <a:off x="2211930" y="2755140"/>
              <a:ext cx="239778" cy="20670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B6D686B-AD48-23E0-A64F-3B0DD2D1D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98" y="2315958"/>
            <a:ext cx="424965" cy="4249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C9F62D-BCAA-480E-AB73-C03BCEEF3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483" y="1960762"/>
            <a:ext cx="1121761" cy="1121761"/>
          </a:xfrm>
          <a:prstGeom prst="rect">
            <a:avLst/>
          </a:prstGeom>
        </p:spPr>
      </p:pic>
      <p:sp>
        <p:nvSpPr>
          <p:cNvPr id="35" name="Oval 21">
            <a:extLst>
              <a:ext uri="{FF2B5EF4-FFF2-40B4-BE49-F238E27FC236}">
                <a16:creationId xmlns:a16="http://schemas.microsoft.com/office/drawing/2014/main" id="{84CB178E-AD84-6078-A883-E917BBB885EC}"/>
              </a:ext>
            </a:extLst>
          </p:cNvPr>
          <p:cNvSpPr>
            <a:spLocks noChangeAspect="1"/>
          </p:cNvSpPr>
          <p:nvPr/>
        </p:nvSpPr>
        <p:spPr>
          <a:xfrm>
            <a:off x="3613696" y="3628592"/>
            <a:ext cx="454248" cy="4580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3FE45D4C-9C1D-C997-BDD6-BC628A2187C9}"/>
              </a:ext>
            </a:extLst>
          </p:cNvPr>
          <p:cNvSpPr/>
          <p:nvPr/>
        </p:nvSpPr>
        <p:spPr>
          <a:xfrm>
            <a:off x="3550609" y="2357620"/>
            <a:ext cx="504143" cy="34163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Trapezoid 28">
            <a:extLst>
              <a:ext uri="{FF2B5EF4-FFF2-40B4-BE49-F238E27FC236}">
                <a16:creationId xmlns:a16="http://schemas.microsoft.com/office/drawing/2014/main" id="{FE662C32-9D11-A26F-915B-04989C99EF39}"/>
              </a:ext>
            </a:extLst>
          </p:cNvPr>
          <p:cNvSpPr>
            <a:spLocks noChangeAspect="1"/>
          </p:cNvSpPr>
          <p:nvPr/>
        </p:nvSpPr>
        <p:spPr>
          <a:xfrm>
            <a:off x="5088202" y="2260237"/>
            <a:ext cx="376542" cy="45633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id="{9DDF9535-AE9E-8877-A073-305B6FCE9196}"/>
              </a:ext>
            </a:extLst>
          </p:cNvPr>
          <p:cNvSpPr/>
          <p:nvPr/>
        </p:nvSpPr>
        <p:spPr>
          <a:xfrm>
            <a:off x="5052850" y="3660200"/>
            <a:ext cx="430744" cy="36903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30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47664" y="403447"/>
            <a:ext cx="7452320" cy="288032"/>
          </a:xfrm>
        </p:spPr>
        <p:txBody>
          <a:bodyPr/>
          <a:lstStyle/>
          <a:p>
            <a:pPr lvl="0"/>
            <a:r>
              <a:rPr lang="en-US" altLang="ko-KR" sz="2000" dirty="0"/>
              <a:t>Kinetic models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7664" y="843558"/>
            <a:ext cx="3312368" cy="410445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547664" y="940726"/>
                <a:ext cx="3312368" cy="379161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The kinetic model of the thermal decomposition of biomass (solid state) –ICTAC (</a:t>
                </a:r>
                <a:r>
                  <a:rPr lang="en-US" sz="1200" dirty="0" err="1"/>
                  <a:t>Vyazovkin</a:t>
                </a:r>
                <a:r>
                  <a:rPr lang="en-US" sz="1200" dirty="0"/>
                  <a:t> </a:t>
                </a:r>
                <a:r>
                  <a:rPr lang="en-US" sz="1200" i="1" dirty="0"/>
                  <a:t>et al</a:t>
                </a:r>
                <a:r>
                  <a:rPr lang="en-US" sz="1200" dirty="0"/>
                  <a:t>., 2020):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𝑅𝑇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               (4)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𝑅𝑇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	         (5)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b>
                          <m:sSubPr>
                            <m:ctrlPr>
                              <a:rPr lang="en-US" sz="1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		         (6)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Model of the two parallel reactions (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Weerachanchai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et al., 2010):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volatile + char	    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volatile + char            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func>
                      <m:func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𝑅𝑇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	         (7)</a:t>
                </a:r>
              </a:p>
              <a:p>
                <a:r>
                  <a:rPr lang="en-US" sz="1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func>
                      <m:func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𝑅𝑇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	         (8)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940726"/>
                <a:ext cx="3312368" cy="3791615"/>
              </a:xfrm>
              <a:prstGeom prst="rect">
                <a:avLst/>
              </a:prstGeom>
              <a:blipFill>
                <a:blip r:embed="rId3"/>
                <a:stretch>
                  <a:fillRect l="-18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076056" y="843557"/>
            <a:ext cx="3672408" cy="410445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112060" y="872893"/>
                <a:ext cx="3636404" cy="404200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Kinetic model development: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Isothermal and non-isothermal reactions: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𝑅𝑇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	                (9)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𝑅𝑇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	                (10)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    	                (11); </a:t>
                </a:r>
              </a:p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</m:oMath>
                </a14:m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= residual mass fraction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β is heating rate (°C/min)</a:t>
                </a:r>
              </a:p>
              <a:p>
                <a:pPr marL="0" indent="0">
                  <a:buNone/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     t = 0,   M = M</a:t>
                </a:r>
                <a:r>
                  <a:rPr lang="en-US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t = </a:t>
                </a:r>
                <a:r>
                  <a:rPr lang="en-US" sz="1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12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M = </a:t>
                </a:r>
                <a:r>
                  <a:rPr lang="en-US" sz="1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12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reaction equations (1) - (3) are included in  </a:t>
                </a:r>
                <a:r>
                  <a:rPr lang="en-US" sz="1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equati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on (9) for isothermal conditions and (10)  for non-iso-    thermal conditions then solved using MATLAB software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kinetic parameters are determined by mini-</a:t>
                </a:r>
                <a:r>
                  <a:rPr lang="en-US" sz="1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mizing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the sum of the square of relative error (SSRE)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100" i="1" smtClean="0">
                        <a:latin typeface="Cambria Math" panose="02040503050406030204" pitchFamily="18" charset="0"/>
                      </a:rPr>
                      <m:t>𝑆𝑆𝐸</m:t>
                    </m:r>
                    <m:r>
                      <a:rPr lang="en-US" sz="1100" i="0">
                        <a:latin typeface="Cambria Math" panose="02040503050406030204" pitchFamily="18" charset="0"/>
                      </a:rPr>
                      <m:t>=  </m:t>
                    </m:r>
                    <m:nary>
                      <m:naryPr>
                        <m:chr m:val="∑"/>
                        <m:limLoc m:val="undOvr"/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1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𝛾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h𝑖𝑡</m:t>
                                        </m:r>
                                      </m:sub>
                                    </m:sSub>
                                    <m:r>
                                      <a:rPr lang="en-US" sz="11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𝛾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𝑑𝑎𝑡𝑎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𝛾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𝑑𝑎𝑡𝑎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1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𝛾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𝑥𝑓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  <m:t>h𝑖𝑡</m:t>
                                            </m:r>
                                          </m:sub>
                                        </m:sSub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𝛾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𝑥𝑓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  <m:t>𝑑𝑎𝑡𝑎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𝛾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𝑥𝑓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  <m:t>𝑑𝑎𝑡𝑎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872893"/>
                <a:ext cx="3636404" cy="4042004"/>
              </a:xfrm>
              <a:prstGeom prst="rect">
                <a:avLst/>
              </a:prstGeom>
              <a:blipFill>
                <a:blip r:embed="rId4"/>
                <a:stretch>
                  <a:fillRect l="-168" b="-648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2">
            <a:extLst>
              <a:ext uri="{FF2B5EF4-FFF2-40B4-BE49-F238E27FC236}">
                <a16:creationId xmlns:a16="http://schemas.microsoft.com/office/drawing/2014/main" id="{15EBF4F1-F6AF-1567-85BE-608BF82DC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069" y="3219822"/>
            <a:ext cx="295341" cy="28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9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DD8A28-7C75-2895-C9F5-1B1DF60E3B4E}"/>
              </a:ext>
            </a:extLst>
          </p:cNvPr>
          <p:cNvCxnSpPr/>
          <p:nvPr/>
        </p:nvCxnSpPr>
        <p:spPr>
          <a:xfrm>
            <a:off x="2051720" y="3435846"/>
            <a:ext cx="3600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">
            <a:extLst>
              <a:ext uri="{FF2B5EF4-FFF2-40B4-BE49-F238E27FC236}">
                <a16:creationId xmlns:a16="http://schemas.microsoft.com/office/drawing/2014/main" id="{E51F8E3B-4E08-A1D4-CBC7-3D6543941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069" y="3479822"/>
            <a:ext cx="295341" cy="31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9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1922A62-E9D2-96C1-D033-B239DD35205C}"/>
              </a:ext>
            </a:extLst>
          </p:cNvPr>
          <p:cNvCxnSpPr/>
          <p:nvPr/>
        </p:nvCxnSpPr>
        <p:spPr>
          <a:xfrm>
            <a:off x="2051720" y="3697244"/>
            <a:ext cx="3600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28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  <p:bldP spid="14" grpId="0"/>
      <p:bldP spid="2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772" y="256960"/>
            <a:ext cx="9144000" cy="576064"/>
          </a:xfrm>
        </p:spPr>
        <p:txBody>
          <a:bodyPr/>
          <a:lstStyle/>
          <a:p>
            <a:r>
              <a:rPr lang="en-US" altLang="ko-KR" dirty="0"/>
              <a:t>Results and Discussion</a:t>
            </a:r>
            <a:endParaRPr lang="ko-KR" alt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148064" y="4116279"/>
            <a:ext cx="3744416" cy="627776"/>
            <a:chOff x="1472558" y="998559"/>
            <a:chExt cx="2765965" cy="627776"/>
          </a:xfrm>
        </p:grpSpPr>
        <p:sp>
          <p:nvSpPr>
            <p:cNvPr id="24" name="TextBox 23"/>
            <p:cNvSpPr txBox="1"/>
            <p:nvPr/>
          </p:nvSpPr>
          <p:spPr>
            <a:xfrm>
              <a:off x="1472558" y="1349336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3905" y="849573"/>
            <a:ext cx="80868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Reactivity of the pellets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3D0B4AB-F63F-9CCE-53ED-A21496D50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05" y="1394293"/>
            <a:ext cx="4388699" cy="17449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6F717A-8F02-A91B-3743-E83CB1B2D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05" y="3147814"/>
            <a:ext cx="4388699" cy="174372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5CD1C09-DBFE-B7B9-68F2-544EB6B824D1}"/>
              </a:ext>
            </a:extLst>
          </p:cNvPr>
          <p:cNvSpPr txBox="1"/>
          <p:nvPr/>
        </p:nvSpPr>
        <p:spPr>
          <a:xfrm>
            <a:off x="5148064" y="4350858"/>
            <a:ext cx="37444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Figure 1</a:t>
            </a:r>
            <a:r>
              <a:rPr lang="en-US" sz="1100" dirty="0"/>
              <a:t>. Weight loss and composition of CO and CO</a:t>
            </a:r>
            <a:r>
              <a:rPr lang="en-US" sz="1100" baseline="-25000" dirty="0"/>
              <a:t>2</a:t>
            </a:r>
            <a:r>
              <a:rPr lang="en-US" sz="1100" dirty="0"/>
              <a:t>   gases during non-isothermal and isothermal reduction of   iron ore-biomass pellets at (a) 600 °C; (b) 800 °C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801586-4E64-D896-FB11-0A9DEBA49337}"/>
              </a:ext>
            </a:extLst>
          </p:cNvPr>
          <p:cNvSpPr txBox="1"/>
          <p:nvPr/>
        </p:nvSpPr>
        <p:spPr>
          <a:xfrm>
            <a:off x="5148063" y="1062814"/>
            <a:ext cx="3744417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Weight loss drop of samples at 600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 and 800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 at non isothermal condition almost the same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dehydration, drying, depolymerization, char formation occurred until 385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Fragmentation process and secondary reactions produced volatile compounds and gases of CO, CO</a:t>
            </a:r>
            <a:r>
              <a:rPr lang="en-US" altLang="ko-KR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H</a:t>
            </a:r>
            <a:r>
              <a:rPr lang="en-US" altLang="ko-KR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at temperatures of 385-600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Iron ore reduction could begin to occur at 400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 and above.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 rose slowly at 650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 iron ore reduction occurred by carbon deposit instead of by CO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772" y="256960"/>
            <a:ext cx="9144000" cy="576064"/>
          </a:xfrm>
        </p:spPr>
        <p:txBody>
          <a:bodyPr/>
          <a:lstStyle/>
          <a:p>
            <a:r>
              <a:rPr lang="en-US" altLang="ko-KR" dirty="0"/>
              <a:t>Results and Discussion</a:t>
            </a:r>
            <a:endParaRPr lang="ko-KR" alt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148064" y="4116279"/>
            <a:ext cx="3744416" cy="627776"/>
            <a:chOff x="1472558" y="998559"/>
            <a:chExt cx="2765965" cy="627776"/>
          </a:xfrm>
        </p:grpSpPr>
        <p:sp>
          <p:nvSpPr>
            <p:cNvPr id="24" name="TextBox 23"/>
            <p:cNvSpPr txBox="1"/>
            <p:nvPr/>
          </p:nvSpPr>
          <p:spPr>
            <a:xfrm>
              <a:off x="1472558" y="1349336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03D0B4AB-F63F-9CCE-53ED-A21496D50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05" y="987574"/>
            <a:ext cx="4388699" cy="17449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6F717A-8F02-A91B-3743-E83CB1B2D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05" y="2723332"/>
            <a:ext cx="4388699" cy="174372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5CD1C09-DBFE-B7B9-68F2-544EB6B824D1}"/>
              </a:ext>
            </a:extLst>
          </p:cNvPr>
          <p:cNvSpPr txBox="1"/>
          <p:nvPr/>
        </p:nvSpPr>
        <p:spPr>
          <a:xfrm>
            <a:off x="523905" y="4492520"/>
            <a:ext cx="438869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Figure 1</a:t>
            </a:r>
            <a:r>
              <a:rPr lang="en-US" sz="1100" dirty="0"/>
              <a:t>. Weight loss and composition of CO and CO2 gases during </a:t>
            </a:r>
            <a:r>
              <a:rPr lang="en-US" sz="1000" dirty="0"/>
              <a:t>non-isothermal</a:t>
            </a:r>
            <a:r>
              <a:rPr lang="en-US" sz="1100" dirty="0"/>
              <a:t> and isothermal reduction of iron ore-biomass pellets at (a) 600 °C; (b) 800 °C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801586-4E64-D896-FB11-0A9DEBA49337}"/>
              </a:ext>
            </a:extLst>
          </p:cNvPr>
          <p:cNvSpPr txBox="1"/>
          <p:nvPr/>
        </p:nvSpPr>
        <p:spPr>
          <a:xfrm>
            <a:off x="5148064" y="987574"/>
            <a:ext cx="3744417" cy="40472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Weight loss drop of samples at 600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 at isothermal condition: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A continuous weight loss decline was due to the slow iron ore reduction with: carbon, CO, and/or H</a:t>
            </a:r>
            <a:r>
              <a:rPr lang="en-US" altLang="ko-KR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2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Weight loss drop of samples at 800 °C at isothermal condition: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considerable decreased in mass until the 15th minute and a gentler drop until     the 60th minute.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reduction occurred faster than at a 600 °C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effect of carbon gasification and direct reduction were significant.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increase in CO and CO</a:t>
            </a:r>
            <a:r>
              <a:rPr lang="en-US" altLang="ko-KR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gases were almost the same height until the 20th minute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the high CO generated from gasification encouraged a faster rate of iron ore reduction.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1430</Words>
  <Application>Microsoft Office PowerPoint</Application>
  <PresentationFormat>On-screen Show (16:9)</PresentationFormat>
  <Paragraphs>178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Malgun Gothic</vt:lpstr>
      <vt:lpstr>Arial</vt:lpstr>
      <vt:lpstr>Calibri</vt:lpstr>
      <vt:lpstr>Cambria Math</vt:lpstr>
      <vt:lpstr>Fira Sans Extra Condensed</vt:lpstr>
      <vt:lpstr>Fira Sans Extra Condensed Medium</vt:lpstr>
      <vt:lpstr>Roboto</vt:lpstr>
      <vt:lpstr>Times New Roman</vt:lpstr>
      <vt:lpstr>TimesNewRomanPS-BoldMT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asus.5366@outlook.co.id</cp:lastModifiedBy>
  <cp:revision>96</cp:revision>
  <dcterms:created xsi:type="dcterms:W3CDTF">2016-12-05T23:26:54Z</dcterms:created>
  <dcterms:modified xsi:type="dcterms:W3CDTF">2022-10-23T12:54:58Z</dcterms:modified>
</cp:coreProperties>
</file>